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61" r:id="rId2"/>
    <p:sldId id="262" r:id="rId3"/>
    <p:sldId id="265" r:id="rId4"/>
    <p:sldId id="267" r:id="rId5"/>
    <p:sldId id="268" r:id="rId6"/>
    <p:sldId id="263" r:id="rId7"/>
    <p:sldId id="270" r:id="rId8"/>
    <p:sldId id="271" r:id="rId9"/>
    <p:sldId id="272" r:id="rId10"/>
    <p:sldId id="273" r:id="rId11"/>
    <p:sldId id="274" r:id="rId12"/>
    <p:sldId id="275" r:id="rId13"/>
    <p:sldId id="276" r:id="rId14"/>
    <p:sldId id="278" r:id="rId15"/>
    <p:sldId id="280" r:id="rId16"/>
    <p:sldId id="279" r:id="rId17"/>
    <p:sldId id="281" r:id="rId18"/>
    <p:sldId id="282" r:id="rId19"/>
    <p:sldId id="284" r:id="rId20"/>
    <p:sldId id="285" r:id="rId21"/>
    <p:sldId id="286" r:id="rId22"/>
    <p:sldId id="287" r:id="rId23"/>
    <p:sldId id="288" r:id="rId24"/>
    <p:sldId id="289" r:id="rId25"/>
    <p:sldId id="290" r:id="rId26"/>
    <p:sldId id="269" r:id="rId27"/>
    <p:sldId id="291" r:id="rId28"/>
    <p:sldId id="264" r:id="rId29"/>
  </p:sldIdLst>
  <p:sldSz cx="9144000" cy="6858000" type="screen4x3"/>
  <p:notesSz cx="6669088" cy="9872663"/>
  <p:defaultTextStyle>
    <a:defPPr>
      <a:defRPr lang="de-DE"/>
    </a:defPPr>
    <a:lvl1pPr algn="l" rtl="0" eaLnBrk="0" fontAlgn="base" hangingPunct="0">
      <a:spcBef>
        <a:spcPct val="0"/>
      </a:spcBef>
      <a:spcAft>
        <a:spcPct val="0"/>
      </a:spcAft>
      <a:defRPr sz="2000" kern="1200">
        <a:solidFill>
          <a:srgbClr val="6D6D6D"/>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rgbClr val="6D6D6D"/>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rgbClr val="6D6D6D"/>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rgbClr val="6D6D6D"/>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rgbClr val="6D6D6D"/>
        </a:solidFill>
        <a:latin typeface="Arial" panose="020B0604020202020204" pitchFamily="34" charset="0"/>
        <a:ea typeface="+mn-ea"/>
        <a:cs typeface="+mn-cs"/>
      </a:defRPr>
    </a:lvl5pPr>
    <a:lvl6pPr marL="2286000" algn="l" defTabSz="914400" rtl="0" eaLnBrk="1" latinLnBrk="0" hangingPunct="1">
      <a:defRPr sz="2000" kern="1200">
        <a:solidFill>
          <a:srgbClr val="6D6D6D"/>
        </a:solidFill>
        <a:latin typeface="Arial" panose="020B0604020202020204" pitchFamily="34" charset="0"/>
        <a:ea typeface="+mn-ea"/>
        <a:cs typeface="+mn-cs"/>
      </a:defRPr>
    </a:lvl6pPr>
    <a:lvl7pPr marL="2743200" algn="l" defTabSz="914400" rtl="0" eaLnBrk="1" latinLnBrk="0" hangingPunct="1">
      <a:defRPr sz="2000" kern="1200">
        <a:solidFill>
          <a:srgbClr val="6D6D6D"/>
        </a:solidFill>
        <a:latin typeface="Arial" panose="020B0604020202020204" pitchFamily="34" charset="0"/>
        <a:ea typeface="+mn-ea"/>
        <a:cs typeface="+mn-cs"/>
      </a:defRPr>
    </a:lvl7pPr>
    <a:lvl8pPr marL="3200400" algn="l" defTabSz="914400" rtl="0" eaLnBrk="1" latinLnBrk="0" hangingPunct="1">
      <a:defRPr sz="2000" kern="1200">
        <a:solidFill>
          <a:srgbClr val="6D6D6D"/>
        </a:solidFill>
        <a:latin typeface="Arial" panose="020B0604020202020204" pitchFamily="34" charset="0"/>
        <a:ea typeface="+mn-ea"/>
        <a:cs typeface="+mn-cs"/>
      </a:defRPr>
    </a:lvl8pPr>
    <a:lvl9pPr marL="3657600" algn="l" defTabSz="914400" rtl="0" eaLnBrk="1" latinLnBrk="0" hangingPunct="1">
      <a:defRPr sz="2000" kern="1200">
        <a:solidFill>
          <a:srgbClr val="6D6D6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p15:clr>
            <a:srgbClr val="A4A3A4"/>
          </p15:clr>
        </p15:guide>
        <p15:guide id="2" orient="horz" pos="4020">
          <p15:clr>
            <a:srgbClr val="A4A3A4"/>
          </p15:clr>
        </p15:guide>
        <p15:guide id="3" orient="horz" pos="935">
          <p15:clr>
            <a:srgbClr val="A4A3A4"/>
          </p15:clr>
        </p15:guide>
        <p15:guide id="4" pos="5420">
          <p15:clr>
            <a:srgbClr val="A4A3A4"/>
          </p15:clr>
        </p15:guide>
        <p15:guide id="5" pos="340">
          <p15:clr>
            <a:srgbClr val="A4A3A4"/>
          </p15:clr>
        </p15:guide>
        <p15:guide id="6" pos="3923">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sner, Sonja" initials="MS" lastIdx="14" clrIdx="0">
    <p:extLst>
      <p:ext uri="{19B8F6BF-5375-455C-9EA6-DF929625EA0E}">
        <p15:presenceInfo xmlns:p15="http://schemas.microsoft.com/office/powerpoint/2012/main" userId="Miesner, Sonja" providerId="None"/>
      </p:ext>
    </p:extLst>
  </p:cmAuthor>
  <p:cmAuthor id="2" name="Rössel, Valentina" initials="RV" lastIdx="3" clrIdx="1">
    <p:extLst>
      <p:ext uri="{19B8F6BF-5375-455C-9EA6-DF929625EA0E}">
        <p15:presenceInfo xmlns:p15="http://schemas.microsoft.com/office/powerpoint/2012/main" userId="Rössel, Valen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D0E"/>
    <a:srgbClr val="E62D1A"/>
    <a:srgbClr val="FFDB92"/>
    <a:srgbClr val="94C11C"/>
    <a:srgbClr val="E12C19"/>
    <a:srgbClr val="FEF7F0"/>
    <a:srgbClr val="FDEAD3"/>
    <a:srgbClr val="FF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1047" autoAdjust="0"/>
  </p:normalViewPr>
  <p:slideViewPr>
    <p:cSldViewPr>
      <p:cViewPr varScale="1">
        <p:scale>
          <a:sx n="78" d="100"/>
          <a:sy n="78" d="100"/>
        </p:scale>
        <p:origin x="2310" y="90"/>
      </p:cViewPr>
      <p:guideLst>
        <p:guide orient="horz" pos="482"/>
        <p:guide orient="horz" pos="4020"/>
        <p:guide orient="horz" pos="935"/>
        <p:guide pos="5420"/>
        <p:guide pos="340"/>
        <p:guide pos="3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90"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1"/>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139267" name="Rectangle 3"/>
          <p:cNvSpPr>
            <a:spLocks noGrp="1" noChangeArrowheads="1"/>
          </p:cNvSpPr>
          <p:nvPr>
            <p:ph type="dt" sz="quarter" idx="1"/>
          </p:nvPr>
        </p:nvSpPr>
        <p:spPr bwMode="auto">
          <a:xfrm>
            <a:off x="3778250" y="1"/>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r" eaLnBrk="0" hangingPunct="0">
              <a:spcBef>
                <a:spcPct val="0"/>
              </a:spcBef>
              <a:defRPr sz="1200">
                <a:solidFill>
                  <a:schemeClr val="tx1"/>
                </a:solidFill>
                <a:latin typeface="Arial" charset="0"/>
              </a:defRPr>
            </a:lvl1pPr>
          </a:lstStyle>
          <a:p>
            <a:pPr>
              <a:defRPr/>
            </a:pPr>
            <a:endParaRPr lang="de-DE" altLang="de-DE"/>
          </a:p>
        </p:txBody>
      </p:sp>
      <p:sp>
        <p:nvSpPr>
          <p:cNvPr id="139268" name="Rectangle 4"/>
          <p:cNvSpPr>
            <a:spLocks noGrp="1" noChangeArrowheads="1"/>
          </p:cNvSpPr>
          <p:nvPr>
            <p:ph type="ftr" sz="quarter" idx="2"/>
          </p:nvPr>
        </p:nvSpPr>
        <p:spPr bwMode="auto">
          <a:xfrm>
            <a:off x="0" y="9377364"/>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139269" name="Rectangle 5"/>
          <p:cNvSpPr>
            <a:spLocks noGrp="1" noChangeArrowheads="1"/>
          </p:cNvSpPr>
          <p:nvPr>
            <p:ph type="sldNum" sz="quarter" idx="3"/>
          </p:nvPr>
        </p:nvSpPr>
        <p:spPr bwMode="auto">
          <a:xfrm>
            <a:off x="3778250" y="9377364"/>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algn="r" eaLnBrk="0" hangingPunct="0">
              <a:spcBef>
                <a:spcPct val="0"/>
              </a:spcBef>
              <a:defRPr sz="1200">
                <a:solidFill>
                  <a:schemeClr val="tx1"/>
                </a:solidFill>
              </a:defRPr>
            </a:lvl1pPr>
          </a:lstStyle>
          <a:p>
            <a:pPr>
              <a:defRPr/>
            </a:pPr>
            <a:fld id="{B0751824-D054-4493-8FCB-AD88D933F66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16.979"/>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C93BE601-F6FD-47E1-B444-FA6451D9DDF3}" emma:medium="tactile" emma:mode="ink">
          <msink:context xmlns:msink="http://schemas.microsoft.com/ink/2010/main" type="inkDrawing" rotatedBoundingBox="20407,9539 22178,10243 22151,10309 20381,9606" semanticType="callout" shapeName="Other">
            <msink:sourceLink direction="with" ref="{1587A3FF-F69B-4197-BF66-72D124DB0EF4}"/>
            <msink:sourceLink direction="with" ref="{B565D1B4-5CBE-4986-B97E-9DF5A167FED0}"/>
          </msink:context>
        </emma:interpretation>
      </emma:emma>
    </inkml:annotationXML>
    <inkml:trace contextRef="#ctx0" brushRef="#br0">0 0 0,'21'0'250,"-1"0"-234,1 0 0,-1 0-1,0 0 16,1 0 32,-1 0-16,-20 20-32,21-20 1,-1 0 15,1 0 1,-1 21-17,1-21 1,-1 20-1,1-20 17,-1 0 108,1 0-93,-21 21-31,20-21-16,1 0 47,-1 20-32,1-20 1,-1 0 0,1 0-1,-21 21 1,20-21-1,-20 20-15,21-20 16,-1 0 0,1 21-16,-1-21 31,1 20-15,-1-20 15,1 21 0,-1-1-15,1-20-1,-1 0 32,1 0-16,-21 21-31,20-21 16,0 0 0,1 0-1,-1 20 1,1-20 0,-1 0-16,1 0 31,-1 21 0,1-21-15,-21 20-1,20-20-15,1 0 16,-1 0-16,-20 21 16,41-21-16,-20 0 15,-21 20 1,20-20-16,1 21 15,-1-21-15,1 0 16,-1 0 15,-20 20-31,21-20 16,-1 0 0,-20 21-1,21-21 1,-1 0 31,1 20-16,-1-20 0,-20 21-15,21-21 15,-1 20-15,1-20-1,-1 0 1,1 21-16,-1-21 16,0 0-1,1 20 1,-1-20-1,-20 21-15,21-21 16,-1 0-16,1 0 31,-21 20-31,20-20 63,1 0-32,-1 21-31,1-21 16,20 0-1,-41 20-15,20-20 16,-20 21-16,41-21 16,-20 0-1,-1 20 16,1-20 16,-1 0-15,-20 20-32,21-20 15,-1 0 157,-20 21-172</inkml:trace>
  </inkml:traceGroup>
</inkml:ink>
</file>

<file path=ppt/ink/ink10.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48.158"/>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C0A8FD6-AD6D-486E-9817-324F2A688E97}" emma:medium="tactile" emma:mode="ink">
          <msink:context xmlns:msink="http://schemas.microsoft.com/ink/2010/main" type="inkDrawing" rotatedBoundingBox="20477,9767 23402,10877 23342,11035 20417,9924" semanticType="callout" shapeName="Other">
            <msink:sourceLink direction="with" ref="{05C5BF1F-606C-4A62-9669-DEE68509A4DF}"/>
            <msink:sourceLink direction="with" ref="{527BB3E4-D61A-4E79-AA30-23762482B7EE}"/>
          </msink:context>
        </emma:interpretation>
      </emma:emma>
    </inkml:annotationXML>
    <inkml:trace contextRef="#ctx0" brushRef="#br0">0 0 0,'21'21'31,"-1"-21"-15,21 0-16,0 0 15,0 0-15,-21 0 16,21 20-16,0-20 16,0 21-16,-20-21 15,-1 0-15,1 0 16,-1 0 15,1 0-31,-1 0 16,21 0-1,-20 0-15,20 20 16,-21-20-16,1 0 16,-1 0-16,1 0 15,20 21-15,-21-21 16,-20 20-1,20-20-15,1 0 16,-1 0 0,1 0-1,-21 21 1,20-21-16,1 0 16,-1 0-16,1 20 15,-1 1 1,1-21-1,-1 0-15,1 20 16,-1-20-16,42 21 16,-42-1-16,1-20 15,20 21-15,-21-21 16,1 0 0,-21 20-1,20-20-15,1 0 16,-1 0-16,-20 21 15,21-21-15,-1 20 16,1-20-16,-1 20 16,1-20-16,-1 0 15,-20 21 1,20-21 0,21 20-1,-20-20 1,-21 21-1,20-1 1,1-20-16,-1 21 16,21-21-1,-41 20-15,21 1 16,-1-21 0,-20 20-16,41-20 15,-41 21-15,41-1 16,21 1-16,-1-1 15,1 1-15,-21-1 16,0 1-16,-21-21 16,1 0-16,-1 0 15,0 20-15,-20 1 16,41-21-16,-20 0 16,-1 20-16,21-20 15,-20 21-15,20-21 16,0 0-16,20 20 15,1 1-15,-42-21 16,1 20-16,20-20 16,-21 0-16,1 0 15,-1 0-15,-20 21 78,21-21-62,-1 0 0,1 20 15,-1-20-15,1 0-1,-1 21 1,0-21-1,-20 20-15,21-20 16,-1 0 0,-20 21-1,21-21 17,-1 0-32,-20 20 15,21-20-15,-1 0 16,1 0-1,-1 21-15,1-21 16,-21 20 0,41-20-16,-41 20 15,20-20-15,1 0 16,-1 21-16,1-21 16,-21 20-1,20-20 16,1 0 16,-21 21-31</inkml:trace>
  </inkml:traceGroup>
</inkml:ink>
</file>

<file path=ppt/ink/ink1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50.689"/>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C4DAECA-CD80-456C-82F1-3425960BBCC0}" emma:medium="tactile" emma:mode="ink">
          <msink:context xmlns:msink="http://schemas.microsoft.com/ink/2010/main" type="inkDrawing" rotatedBoundingBox="20368,9902 22776,10627 22748,10720 20340,9995" shapeName="Other"/>
        </emma:interpretation>
      </emma:emma>
    </inkml:annotationXML>
    <inkml:trace contextRef="#ctx0" brushRef="#br0">0 0 0,'21'0'78,"-1"0"-62,1 0-16,-1 0 15,1 0 17,-1 0-32,0 0 15,1 21 1,-1-21-16,1 0 15,-1 0-15,42 20 32,-21-20-32,0 0 0,-21 0 15,21 21-15,-20-21 16,-1 0-16,-20 20 16,21-20-1,-1 0-15,1 0 31,-1 0-15,-20 21 0,21-21-16,-1 0 15,1 0 1,-1 0 15,1 0-31,-1 0 16,1 20-16,-1 1 15,1-21 1,-1 0 15,0 0-15,-20 20 0,21-20-16,-1 0 15,1 0-15,-1 0 16,1 0-16,-21 21 15,41-21-15,-21 0 16,1 20 0,-1-20-16,1 21 15,-1-21-15,1 20 16,20-20-16,-21 20 16,21-20-16,-20 0 15,20 21-15,-21-21 16,1 0-16,-21 20 15,20-20-15,21 0 16,0 21 0,-20-21-1,40 20-15,-20 1 16,0-1-16,-21-20 16,42 0-16,-42 21 15,1-21-15,20 20 16,-21-20-1,1 0 1,-1 0 0,1 21-1,-1-21 1,-20 20-16,41-20 16,-20 0-1,-1 21 1,1-21-1,-1 0 1,21 0 0,-41 20-16,21-20 15,-1 21-15,1-21 16,-1 20 0,0-20-16,1 0 15,-1 21-15,21-1 16,-20 1-1,20-21 1,-21 0-16,1 20 16,-1-20-16,-20 21 15,41-21-15,-20 0 32,-1 20-17,1-20-15,-1 0 16,1 0-1,-21 21-15,20-21 16</inkml:trace>
  </inkml:traceGroup>
</inkml:ink>
</file>

<file path=ppt/ink/ink1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52.851"/>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2B68626F-DEE3-4156-A409-38AFD2DCA769}" emma:medium="tactile" emma:mode="ink">
          <msink:context xmlns:msink="http://schemas.microsoft.com/ink/2010/main" type="inkDrawing" rotatedBoundingBox="20568,9983 22148,10383 22120,10491 20541,10091" shapeName="Other">
            <msink:destinationLink direction="with" ref="{A58724D6-6042-4DAC-BEE6-40E4F3544903}"/>
          </msink:context>
        </emma:interpretation>
      </emma:emma>
    </inkml:annotationXML>
    <inkml:trace contextRef="#ctx0" brushRef="#br0">0 0 0,'20'0'62,"1"0"-46,-1 0-16,21 0 15,-20 0-15,20 0 16,-21 0 0,1 0 15,-1 0-31,1 0 47,-1 0-32,1 0 1,-1 0 0,1 0-16,-1 21 15,1-21-15,-1 0 16,1 0 0,-1 0-1,1 20 1,-1 1-1,21-21 1,-20 0 0,-1 0-16,0 0 15,1 0-15,-1 0 16,1 0 0,-21 20-1,20-20 1,1 0 15,-1 0-15,1 0-1,-1 21-15,1-21 16,-1 20 0,1-20-16,20 0 15,0 21-15,0-1 16,0-20-16,20 0 31,-20 20-31,21 1 16,-21-1-16,-21-20 15,21 0-15,0 0 16,-21 21-16,1-21 16,-1 0-16,1 20 15,-1-20 1,1 0-16,-21 21 15,20-21 1,1 0-16,-1 20 16,1-20-1,-1 21-15,-20-1 16,21-20-16,-21 21 62,20-21-46,-20 20 0,21 1-1,-1-21 17</inkml:trace>
  </inkml:traceGroup>
</inkml:ink>
</file>

<file path=ppt/ink/ink1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54.820"/>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6622A9DE-0085-46A8-9A59-131F754E54B8}" emma:medium="tactile" emma:mode="ink">
          <msink:context xmlns:msink="http://schemas.microsoft.com/ink/2010/main" type="inkDrawing" rotatedBoundingBox="21983,10716 23453,11100 23440,11152 21969,10768" semanticType="callout" shapeName="Other">
            <msink:sourceLink direction="with" ref="{B565D1B4-5CBE-4986-B97E-9DF5A167FED0}"/>
            <msink:sourceLink direction="with" ref="{08A4CD27-0104-4531-9D3C-FF153F486FA0}"/>
          </msink:context>
        </emma:interpretation>
      </emma:emma>
    </inkml:annotationXML>
    <inkml:trace contextRef="#ctx0" brushRef="#br0">1475 368 0,'-21'0'78,"1"0"-63,-1 0-15,-20 0 16,-20-20 0,20 20-16,-21 0 15,21-21-15,-20 21 16,20-20-16,-41-1 16,21 1-16,-42-1 15,83 1-15,-42-1 16,21 21-16,0-20 15,0-1-15,21 21 16,-1 0-16,1 0 16,-1 0-1,1-20 1,-1 0-16,-20 20 16,0 0-16,1-21 15,-1 21 1,20-20-16,1 20 15,-1 0-15,1 0 16,-1 0 0,1-21-1,-1 21-15,1 0 16,-1 0-16,1-20 16,-1 20 15,1 0-16,20-21 1,-21 21-16,1 0 16,-1-20-1,1 20-15</inkml:trace>
  </inkml:traceGroup>
</inkml:ink>
</file>

<file path=ppt/ink/ink14.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56.860"/>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527BB3E4-D61A-4E79-AA30-23762482B7EE}" emma:medium="tactile" emma:mode="ink">
          <msink:context xmlns:msink="http://schemas.microsoft.com/ink/2010/main" type="inkDrawing" rotatedBoundingBox="21056,10145 23372,10956 23342,11040 21026,10230" shapeName="Other">
            <msink:destinationLink direction="with" ref="{1C0A8FD6-AD6D-486E-9817-324F2A688E97}"/>
          </msink:context>
        </emma:interpretation>
      </emma:emma>
    </inkml:annotationXML>
    <inkml:trace contextRef="#ctx0" brushRef="#br0">0 0 0,'20'0'16,"41"0"-1,-20 0-15,0 21 16,0-21-16,-41 20 16,21-20-16,-1 0 15,1 0-15,-1 0 16,-20 20 0,41 1-16,0-21 15,0 0-15,-20 20 16,-1 1-16,21-21 15,-20 0-15,-1 20 16,21-20-16,-20 21 16,-1-21-16,21 20 15,-20-20-15,-1 21 16,21-21-16,0 20 16,-21 1-16,21-1 15,-20 1 1,-1-21-1,1 0-15,-21 20 16,20-20-16,21 21 31,-41-1-31,21-20 16,20 0-16,-21 21 16,1-1-16,20-20 15,-41 21-15,41-21 16,-21 20-16,21 1 15,0-1-15,21-20 16,-22 0-16,1 21 16,0-21-16,-20 20 15,20-20-15,0 21 16,0-21 0,-41 20-16,20-20 15,1 0-15,-1 0 16,21 0-16,-20 21 15,-1-21 1,1 0-16,-1 0 16,1 20-1,-1-20-15,1 0 16,-21 21-16,20-21 16,21 0-1,-20 20 1,-1-20-16,1 0 31,-1 21-15,0-21 15,1 0-15,-1 20-1,1-20 1,20 0-1,-21 20-15,1 1 16,20-21-16,-21 0 16,1 20-1,-1-20-15,1 0 16,20 21 0,-21-21-1,1 0-15</inkml:trace>
  </inkml:traceGroup>
</inkml:ink>
</file>

<file path=ppt/ink/ink15.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58.55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08A4CD27-0104-4531-9D3C-FF153F486FA0}" emma:medium="tactile" emma:mode="ink">
          <msink:context xmlns:msink="http://schemas.microsoft.com/ink/2010/main" type="inkDrawing" rotatedBoundingBox="21692,10548 23171,10983 23152,11048 21672,10613" shapeName="Other">
            <msink:destinationLink direction="with" ref="{6622A9DE-0085-46A8-9A59-131F754E54B8}"/>
            <msink:destinationLink direction="with" ref="{A58724D6-6042-4DAC-BEE6-40E4F3544903}"/>
          </msink:context>
        </emma:interpretation>
      </emma:emma>
    </inkml:annotationXML>
    <inkml:trace contextRef="#ctx0" brushRef="#br0">1475 451 0,'-21'-21'94,"-20"21"-94,0 0 16,-20-20-16,41-1 15,-21 21-15,20 0 16,-20 0-16,21-20 15,-1-1 48,1 21-47,-1 0-1,1 0-15,-1 0 16,1 0-16,-21 0 15,20-20-15,1 20 16,-21-20-16,20 20 16,1 0-1,-1 0 1,1-21 0,-21 21-1,20 0-15,1 0 16,-21-20-16,20 20 15,1-21-15,-21 21 16,21 0-16,-1 0 16,-20-20-16,21 20 15,20-21-15,-41 21 16,20 0 0,21-20-16,-20 20 15,-1 0 1,1 0-16,-1-21 31,1 21-15,-1-20 62,1 20-78,-1-21 15,1 21 1,-1 0 0,1-20-1,-1 20 1,1 0 0,20-21-16,-21 21 31,1 0-16,-1-20 17,1 20-17,20-21-15,-21 21 16,1 0-16,-1 0 16,21-20 62,-20 20-31,0 0-16,-1 0-31,21-21 0</inkml:trace>
  </inkml:traceGroup>
</inkml:ink>
</file>

<file path=ppt/ink/ink16.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02.690"/>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A58724D6-6042-4DAC-BEE6-40E4F3544903}" emma:medium="tactile" emma:mode="ink">
          <msink:context xmlns:msink="http://schemas.microsoft.com/ink/2010/main" type="inkDrawing" rotatedBoundingBox="20805,10124 21815,10490 21776,10595 20767,10229" semanticType="callout" shapeName="Other">
            <msink:sourceLink direction="with" ref="{08A4CD27-0104-4531-9D3C-FF153F486FA0}"/>
            <msink:sourceLink direction="with" ref="{2B68626F-DEE3-4156-A409-38AFD2DCA769}"/>
          </msink:context>
        </emma:interpretation>
      </emma:emma>
    </inkml:annotationXML>
    <inkml:trace contextRef="#ctx0" brushRef="#br0">144 0 0,'20'0'16,"1"0"31,-1 21-16,1-21-31,-1 0 47,1 0-16,20 20-15,-21 0-1,0-20 1,1 0-1,-1 0 1,-20 21 0,21-21-16,-1 0 31,1 0 31,-1 0-46,21 20 0,-20 1-1,-1-21 1,-81 0 156,40 0-157,21-21-15,-20 21 16,-1 0 93,1 0-93,20-20 0,-21 20-16,1 0 15,-1 0 1,21-21 0,-20 21-1,0 0 1,20-20-1,-41 20-15,20 0 16,1 0-16,-1 0 16,1 0-16,-1-20 15,1 20 1,-1 0 0,1 0-16,-1 0 15,1 0 1,-1 0-16,1 0 15,-1 0 110,42 0 219,-1 0-344,1 0 16,-1 0-1,-20 20 1,21-20 0,-1 0-16,1 20 31,-1-20-15,-20 21-16,21-21 15,-1 0 1,1 0-1,-21 20-15,20-20 16,1 0-16,-1 21 16,21-21-1,-21 0 1,-20 20 0,21-20-1,-21 21-15,20-21 16,1 0-16,-1 0 15,-20 20 1,21-20-16,-1 0 31,1 0-15,-1 0 15,-20 21-15,21-21 31,-1 0 15,1 0-46,-1 0 31,1 0 46,-21 20-93,20-20 32,1 0 15,-21 21-32,20-21 1,1 0-1,-1 0 17,1 0 15,-21 20-47,20-20 15,1 0 1,-1 0-16,1 0 15,-21 21 1,20-21 15,1 0-15,-1 20 15,1-20 94,-1 21-109,21-21-16,-21 0 31,1 0 0,-21 20-15,20-20 0</inkml:trace>
  </inkml:traceGroup>
</inkml:ink>
</file>

<file path=ppt/ink/ink17.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03.878"/>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DFBF17F3-0B03-4CB6-814B-45A30FC0DBC0}" emma:medium="tactile" emma:mode="ink">
          <msink:context xmlns:msink="http://schemas.microsoft.com/ink/2010/main" type="inkDrawing" rotatedBoundingBox="21569,10548 21584,10548 21584,10563 21569,10563" shapeName="Other"/>
        </emma:interpretation>
      </emma:emma>
    </inkml:annotationXML>
    <inkml:trace contextRef="#ctx0" brushRef="#br0">0 0 0</inkml:trace>
  </inkml:traceGroup>
</inkml:ink>
</file>

<file path=ppt/ink/ink18.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09.472"/>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CF02D81-4C34-4577-B5EC-3FD861B070FB}" emma:medium="tactile" emma:mode="ink">
          <msink:context xmlns:msink="http://schemas.microsoft.com/ink/2010/main" type="inkDrawing" rotatedBoundingBox="22385,10788 23478,11221 23401,11416 22308,10982" semanticType="callout" shapeName="Other"/>
        </emma:interpretation>
      </emma:emma>
    </inkml:annotationXML>
    <inkml:trace contextRef="#ctx0" brushRef="#br0">1004 226 0,'0'20'125,"0"1"-94,0-1 47,0 1-16,0-1 1,-21-20 31,21 21-63,21-21 156,-21 20-187,41 1 282,-21-21-267,1 0 126,-21 20-141,0 1 62,0-1-46,-21-20-16,1 0 16,-1 0 171,1 0-171,20-20-16,-21 20 15,1-21 1,-1 21-16,21-20 31,-20 20-31,20-21 16,-21 1 0,1 20 15,-1-21-31,1 21 31,20-20-15,-21 20 15,21-21-15,-20 21 15,-1 0-16,21-20 32,-20 20-31,-1 0 46,1 0 376,-1-21-422,1 21-16,0-20 15,-1 20-15,1-21 16,-1 21-1,1 0 1,20-20 0,-21 20 31,1 0-16,-1-21-16,1 1 1,-1 20 0,1 0 31,-1 0-32,21-21-15,-20 21 16,-1 0-16,1 0 31,-1-20 0,1 20-15,-1 0 0,1-21 15,-1 21-16,21-20 1,-20 20-16,-1 0 16,1 0-1,-1-21-15,1 21 16,-1 0 15,1 0 0,-1-20-15,1 20 0,-1 0 15,1 0 0,0 0 110,-1-21-94</inkml:trace>
  </inkml:traceGroup>
</inkml:ink>
</file>

<file path=ppt/ink/ink19.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11.363"/>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7FFD7175-A61F-4B1E-9C87-34572CD220E2}" emma:medium="tactile" emma:mode="ink">
          <msink:context xmlns:msink="http://schemas.microsoft.com/ink/2010/main" type="inkDrawing" rotatedBoundingBox="23187,11163 23202,11163 23202,11178 23187,11178" shapeName="Other"/>
        </emma:interpretation>
      </emma:emma>
    </inkml:annotationXML>
    <inkml:trace contextRef="#ctx0" brushRef="#br0">0 0 0</inkml:trace>
  </inkml:traceGroup>
</inkml:ink>
</file>

<file path=ppt/ink/ink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19.031"/>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F9869851-EE0D-435F-A2EF-94B891DFF687}" emma:medium="tactile" emma:mode="ink">
          <msink:context xmlns:msink="http://schemas.microsoft.com/ink/2010/main" type="inkDrawing" rotatedBoundingBox="20378,9693 21621,10081 21603,10137 20361,9749" shapeName="Other"/>
        </emma:interpretation>
      </emma:emma>
    </inkml:annotationXML>
    <inkml:trace contextRef="#ctx0" brushRef="#br0">0 0 0,'41'0'63,"-21"0"-63,1 0 15,19 0-15,-19 0 16,-1 21-16,1-21 16,20 0 15,-21 0-15,-20 20-16,21-20 15,-1 0 1,1 0-16,-1 0 31,-20 21-15,21-21-1,-1 0 110,42 20-109,-21 1-16,0-1 16,0-20-16,0 21 15,-21-21-15,1 20 16,-1-20-1,21 0 1,-41 21-16,21-21 16,-1 0-16,0 0 15,1 0 17,-1 20-32,1-20 15,-1 21-15,1-21 16,-1 0 15,-20 20 0,21-20-15,-1 0 0,1 0-1,20 21 1,-21-21-1,1 0-15,-1 20 16,1 1 0,-1-21-16,21 0 15,-20 20 17,-1-20-17,1 0 48,-1 21-63,1-21 15,-21 20 17,20-20-32</inkml:trace>
  </inkml:traceGroup>
</inkml:ink>
</file>

<file path=ppt/ink/ink20.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11.56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C9F7766C-16C3-49FF-89A3-16ECAF18209D}" emma:medium="tactile" emma:mode="ink">
          <msink:context xmlns:msink="http://schemas.microsoft.com/ink/2010/main" type="inkDrawing" rotatedBoundingBox="23187,11163 23202,11163 23202,11178 23187,11178" shapeName="Other"/>
        </emma:interpretation>
      </emma:emma>
    </inkml:annotationXML>
    <inkml:trace contextRef="#ctx0" brushRef="#br0">0 0 0</inkml:trace>
  </inkml:traceGroup>
</inkml:ink>
</file>

<file path=ppt/ink/ink2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9:11.20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CF3F46F-A2DA-48C3-B5EF-9BD65A7C2C57}" emma:medium="tactile" emma:mode="ink">
          <msink:context xmlns:msink="http://schemas.microsoft.com/ink/2010/main" type="inkDrawing" rotatedBoundingBox="23187,11163 23202,11163 23202,11178 23187,11178" shapeName="Other"/>
        </emma:interpretation>
      </emma:emma>
    </inkml:annotationXML>
    <inkml:trace contextRef="#ctx0" brushRef="#br0">0 0 0</inkml:trace>
  </inkml:traceGroup>
</inkml:ink>
</file>

<file path=ppt/ink/ink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20.238"/>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05C5BF1F-606C-4A62-9669-DEE68509A4DF}" emma:medium="tactile" emma:mode="ink">
          <msink:context xmlns:msink="http://schemas.microsoft.com/ink/2010/main" type="inkDrawing" rotatedBoundingBox="20305,9807 21145,9935 21138,9979 20299,9852" semanticType="callout" shapeName="Other">
            <msink:destinationLink direction="with" ref="{1C0A8FD6-AD6D-486E-9817-324F2A688E97}"/>
          </msink:context>
        </emma:interpretation>
      </emma:emma>
    </inkml:annotationXML>
    <inkml:trace contextRef="#ctx0" brushRef="#br0">0 0 0,'21'0'47,"20"0"-32,0 0-15,-21 0 16,41 0-16,1 20 16,-42-20-16,21 0 15,-20 0 1,-1 0-16,1 0 16,-1 0 15,1 0-16,-1 0-15,-20 21 16,21-21-16,-1 0 16,1 0-1,-1 0-15,1 0 16,-21 20 0,20-20-16,1 0 15,20 0 1,-21 21-1,1-21-15,-1 0 16,1 0 0,-1 0 31,1 0-32,-21 20 1,20-20-16,1 0 15,-1 0 17,0 0-17,-20 21-15,21-21 63</inkml:trace>
  </inkml:traceGroup>
</inkml:ink>
</file>

<file path=ppt/ink/ink4.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7:52.038"/>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F45793E-118E-47A5-BED3-98DC87F9AEE5}" emma:medium="tactile" emma:mode="ink">
          <msink:context xmlns:msink="http://schemas.microsoft.com/ink/2010/main" type="inkDrawing" rotatedBoundingBox="20287,9638 20287,9736 20272,9736 20272,9638" shapeName="Other"/>
        </emma:interpretation>
      </emma:emma>
    </inkml:annotationXML>
    <inkml:trace contextRef="#ctx0" brushRef="#br0">-32 0 0,'0'33'187,"0"-1"-171,0 1-1</inkml:trace>
  </inkml:traceGroup>
</inkml:ink>
</file>

<file path=ppt/ink/ink5.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7:50.724"/>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587A3FF-F69B-4197-BF66-72D124DB0EF4}" emma:medium="tactile" emma:mode="ink">
          <msink:context xmlns:msink="http://schemas.microsoft.com/ink/2010/main" type="inkDrawing" rotatedBoundingBox="20319,9638 20334,9638 20334,9653 20319,9653" shapeName="Other">
            <msink:destinationLink direction="with" ref="{C93BE601-F6FD-47E1-B444-FA6451D9DDF3}"/>
          </msink:context>
        </emma:interpretation>
      </emma:emma>
    </inkml:annotationXML>
    <inkml:trace contextRef="#ctx0" brushRef="#br0">0 0 0</inkml:trace>
  </inkml:traceGroup>
</inkml:ink>
</file>

<file path=ppt/ink/ink6.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7:51.021"/>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D32234B-B7E1-4162-A9CD-46FC0032E481}" emma:medium="tactile" emma:mode="ink">
          <msink:context xmlns:msink="http://schemas.microsoft.com/ink/2010/main" type="inkDrawing" rotatedBoundingBox="20319,9638 20334,9638 20334,9653 20319,9653" shapeName="Other"/>
        </emma:interpretation>
      </emma:emma>
    </inkml:annotationXML>
    <inkml:trace contextRef="#ctx0" brushRef="#br0">0 0 0</inkml:trace>
  </inkml:traceGroup>
</inkml:ink>
</file>

<file path=ppt/ink/ink7.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7:52.834"/>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E817EEDA-179C-4915-A55F-8F5EEFD3F2DE}" emma:medium="tactile" emma:mode="ink">
          <msink:context xmlns:msink="http://schemas.microsoft.com/ink/2010/main" type="inkDrawing" rotatedBoundingBox="20222,9866 20237,9866 20237,9881 20222,9881" shapeName="Other"/>
        </emma:interpretation>
      </emma:emma>
    </inkml:annotationXML>
    <inkml:trace contextRef="#ctx0" brushRef="#br0">-97 228 0</inkml:trace>
  </inkml:traceGroup>
</inkml:ink>
</file>

<file path=ppt/ink/ink8.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7:54.724"/>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4A683FA3-A9B5-4F70-A10F-E7006678E7B9}" emma:medium="tactile" emma:mode="ink">
          <msink:context xmlns:msink="http://schemas.microsoft.com/ink/2010/main" type="inkDrawing" rotatedBoundingBox="20222,9899 20237,9899 20237,9914 20222,9914" shapeName="Other"/>
        </emma:interpretation>
      </emma:emma>
    </inkml:annotationXML>
    <inkml:trace contextRef="#ctx0" brushRef="#br0">-97 261 0</inkml:trace>
  </inkml:traceGroup>
</inkml:ink>
</file>

<file path=ppt/ink/ink9.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62.7451" units="1/cm"/>
          <inkml:channelProperty channel="Y" name="resolution" value="37.63066" units="1/cm"/>
          <inkml:channelProperty channel="T" name="resolution" value="1" units="1/dev"/>
        </inkml:channelProperties>
      </inkml:inkSource>
      <inkml:timestamp xml:id="ts0" timeString="2019-10-18T07:48:44.951"/>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565D1B4-5CBE-4986-B97E-9DF5A167FED0}" emma:medium="tactile" emma:mode="ink">
          <msink:context xmlns:msink="http://schemas.microsoft.com/ink/2010/main" type="inkDrawing" rotatedBoundingBox="20941,9907 23468,10941 23437,11017 20910,9983" shapeName="Other">
            <msink:destinationLink direction="with" ref="{C93BE601-F6FD-47E1-B444-FA6451D9DDF3}"/>
            <msink:destinationLink direction="with" ref="{6622A9DE-0085-46A8-9A59-131F754E54B8}"/>
          </msink:context>
        </emma:interpretation>
      </emma:emma>
    </inkml:annotationXML>
    <inkml:trace contextRef="#ctx0" brushRef="#br0">0 0 0,'41'0'78,"0"0"-62,-21 0-1,1 0-15,-1 20 16,1-20 0,-1 0-1,0 21-15,1-21 16,-21 20-16,20-20 16,1 0-1,-1 0-15,-20 21 16,21-21-16,-1 0 31,1 0-31,-21 20 16,20-20-1,1 0 17,-1 21-1,1-21-16,-1 20-15,1-20 16,-1 21 0,1-21-1,-1 0-15,21 20 16,-20 1 0,20-1-1,0-20 1,-21 0-1,-20 21-15,21-21 16,-21 20 0,20-20-16,1 20 31,-1-20-15,1 0-1,-21 21 1,20-21-1,0 0 1,-20 20 0,21-20-1,-21 21-15,41-21 16,-21 20 0,1-20-1,-1 0 16,1 21-15,-1-21 0,1 20-1,-1-20 1,1 0 0,-21 21-16,20-1 15,1-20 1,-1 21-1,21-21 1,-20 20 0,20 1-1,0-21 1,-21 20 0,1-20-1,-1 0 1,1 21-1,-1-21 1,1 0 0,-21 20-16,41-20 15,-41 21-15,20-21 16,0 0 0,1 0-1,-21 20 1,20-20-1,1 0 1,-1 0-16,1 21 16,-1-21-16,1 0 15,-1 20 1,1-20-16,-21 21 16,20-21-16,1 0 15,-1 0 1,-20 20-16,21-20 15,-1 0 79,21 21-78,-20-1-1,-1-20-15,1 0 16,-1 0-16,-20 21 16,21-21-16,-1 0 15,1 0 17,-1 20-1,1-20-16,-1 0-15,21 21 16,-20-1-16,-1-20 16,21 21-16,0-21 15,-21 0-15,1 20 16,20-20-16,-21 0 16,1 0 187,-1 21-188,21-1-15,-20 0 16,-1-20-16,-20 21 16,21-21-16,20 0 125,-21 20-110,1-20 16,-21 21-15,20-21 0,-20 20 15,21-20 31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54275" name="Rectangle 3"/>
          <p:cNvSpPr>
            <a:spLocks noGrp="1" noChangeArrowheads="1"/>
          </p:cNvSpPr>
          <p:nvPr>
            <p:ph type="dt" idx="1"/>
          </p:nvPr>
        </p:nvSpPr>
        <p:spPr bwMode="auto">
          <a:xfrm>
            <a:off x="3778250" y="1"/>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r" eaLnBrk="0" hangingPunct="0">
              <a:spcBef>
                <a:spcPct val="0"/>
              </a:spcBef>
              <a:defRPr sz="1200">
                <a:solidFill>
                  <a:schemeClr val="tx1"/>
                </a:solidFill>
                <a:latin typeface="Arial" charset="0"/>
              </a:defRPr>
            </a:lvl1pPr>
          </a:lstStyle>
          <a:p>
            <a:pPr>
              <a:defRPr/>
            </a:pPr>
            <a:endParaRPr lang="de-DE" altLang="de-DE"/>
          </a:p>
        </p:txBody>
      </p:sp>
      <p:sp>
        <p:nvSpPr>
          <p:cNvPr id="307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66750" y="4689476"/>
            <a:ext cx="5335588"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p>
            <a:pPr lvl="0"/>
            <a:r>
              <a:rPr lang="de-DE" noProof="0" dirty="0" smtClean="0"/>
              <a:t>Lernziele des vorliegenden Lehrmoduls: </a:t>
            </a:r>
          </a:p>
          <a:p>
            <a:pPr lvl="0"/>
            <a:r>
              <a:rPr lang="de-DE" noProof="0" dirty="0" smtClean="0"/>
              <a:t>Sie können die Begriffe Gebrauchstauglichkeit, Usability und Funktionalität von Medizinprodukte erklären</a:t>
            </a:r>
          </a:p>
          <a:p>
            <a:pPr lvl="0"/>
            <a:r>
              <a:rPr lang="de-DE" noProof="0" dirty="0" smtClean="0"/>
              <a:t>Sie kennen rechtliche Anforderungen an die ergonomische Gestaltung von Medizinprodukten </a:t>
            </a:r>
          </a:p>
          <a:p>
            <a:pPr lvl="0"/>
            <a:r>
              <a:rPr lang="de-DE" noProof="0" dirty="0" smtClean="0"/>
              <a:t>Sie können wichtige Normen zur ergonomischen Gestaltung von Medizinprodukten benennen</a:t>
            </a:r>
          </a:p>
          <a:p>
            <a:pPr lvl="0"/>
            <a:r>
              <a:rPr lang="de-DE" noProof="0" dirty="0" smtClean="0"/>
              <a:t>Sie kennen die Auswirkung der ergonomischen Gestaltung von Medizinprodukten auf die Patientensicherheit </a:t>
            </a:r>
          </a:p>
          <a:p>
            <a:pPr lvl="0"/>
            <a:r>
              <a:rPr lang="de-DE" noProof="0" dirty="0" smtClean="0"/>
              <a:t>Sie verstehen die Bedeutung des Usability-Engineering für die Entwicklung und Gestaltung von Medizinprodukten und der Arbeitssysteme in denen sie angewandt werden</a:t>
            </a:r>
          </a:p>
          <a:p>
            <a:pPr lvl="0"/>
            <a:r>
              <a:rPr lang="de-DE" noProof="0" dirty="0" smtClean="0"/>
              <a:t>Sie können die Eignung verschiedener Usability-Methoden zur Bewertung der Ergonomie von Medizinprodukten benennen</a:t>
            </a:r>
          </a:p>
          <a:p>
            <a:pPr lvl="0"/>
            <a:r>
              <a:rPr lang="de-DE" noProof="0" dirty="0" smtClean="0"/>
              <a:t>Sie können einen Usability-Test konzipieren </a:t>
            </a:r>
            <a:endParaRPr lang="de-DE" noProof="0" dirty="0"/>
          </a:p>
        </p:txBody>
      </p:sp>
      <p:sp>
        <p:nvSpPr>
          <p:cNvPr id="54278" name="Rectangle 6"/>
          <p:cNvSpPr>
            <a:spLocks noGrp="1" noChangeArrowheads="1"/>
          </p:cNvSpPr>
          <p:nvPr>
            <p:ph type="ftr" sz="quarter" idx="4"/>
          </p:nvPr>
        </p:nvSpPr>
        <p:spPr bwMode="auto">
          <a:xfrm>
            <a:off x="0" y="9377364"/>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54279" name="Rectangle 7"/>
          <p:cNvSpPr>
            <a:spLocks noGrp="1" noChangeArrowheads="1"/>
          </p:cNvSpPr>
          <p:nvPr>
            <p:ph type="sldNum" sz="quarter" idx="5"/>
          </p:nvPr>
        </p:nvSpPr>
        <p:spPr bwMode="auto">
          <a:xfrm>
            <a:off x="3778250" y="9377364"/>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b" anchorCtr="0" compatLnSpc="1">
            <a:prstTxWarp prst="textNoShape">
              <a:avLst/>
            </a:prstTxWarp>
          </a:bodyPr>
          <a:lstStyle>
            <a:lvl1pPr algn="r" eaLnBrk="0" hangingPunct="0">
              <a:spcBef>
                <a:spcPct val="0"/>
              </a:spcBef>
              <a:defRPr sz="1200">
                <a:solidFill>
                  <a:schemeClr val="tx1"/>
                </a:solidFill>
              </a:defRPr>
            </a:lvl1pPr>
          </a:lstStyle>
          <a:p>
            <a:pPr>
              <a:defRPr/>
            </a:pPr>
            <a:fld id="{D661E1FE-DE4A-49B8-B89A-0E51F1F1759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05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59EC6319-59EA-4C6B-A299-0C0BB40797C4}" type="slidenum">
              <a:rPr lang="de-DE" altLang="de-DE" smtClean="0"/>
              <a:pPr/>
              <a:t>1</a:t>
            </a:fld>
            <a:endParaRPr lang="de-DE" altLang="de-DE"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de-DE" sz="14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p:txBody>
          <a:bodyPr/>
          <a:lstStyle/>
          <a:p>
            <a:pPr>
              <a:defRPr/>
            </a:pPr>
            <a:r>
              <a:rPr lang="de-DE" altLang="de-DE" dirty="0" smtClean="0">
                <a:latin typeface="Arial" panose="020B0604020202020204" pitchFamily="34" charset="0"/>
              </a:rPr>
              <a:t>Application of the EU Regulation becomes binding three years after its entry into force in 2017. </a:t>
            </a:r>
            <a:r>
              <a:rPr lang="de-DE" altLang="de-DE" dirty="0" err="1" smtClean="0">
                <a:latin typeface="Arial" panose="020B0604020202020204" pitchFamily="34" charset="0"/>
              </a:rPr>
              <a:t>Certificates</a:t>
            </a:r>
            <a:r>
              <a:rPr lang="de-DE" altLang="de-DE" dirty="0" smtClean="0">
                <a:latin typeface="Arial" panose="020B0604020202020204" pitchFamily="34" charset="0"/>
              </a:rPr>
              <a:t> issued up to that point in time, i.e. mid-2020, are to remain valid for medical devices for a maximum of a further five years. The legal requirements for ergonomics have not fundamentally changed. </a:t>
            </a:r>
          </a:p>
          <a:p>
            <a:pPr defTabSz="914252">
              <a:defRPr/>
            </a:pPr>
            <a:r>
              <a:rPr lang="de-DE" dirty="0" smtClean="0"/>
              <a:t>With regard to ergonomics, this includes requirements for reduction in use errors and risks of injury, and the design of displays and control elements in accordance with ergonomic principles. The formulation in Regulation (EU) 2017/745 places the emphasis upon patient safety, however. </a:t>
            </a:r>
            <a:r>
              <a:rPr lang="de-DE" altLang="de-DE" dirty="0" smtClean="0">
                <a:latin typeface="Arial" panose="020B0604020202020204" pitchFamily="34" charset="0"/>
              </a:rPr>
              <a:t>Text of the Regulation:</a:t>
            </a:r>
          </a:p>
          <a:p>
            <a:pPr>
              <a:defRPr/>
            </a:pPr>
            <a:endParaRPr lang="de-DE" altLang="de-DE" dirty="0" smtClean="0">
              <a:latin typeface="Arial" panose="020B0604020202020204" pitchFamily="34" charset="0"/>
            </a:endParaRPr>
          </a:p>
          <a:p>
            <a:pPr marL="3175" lvl="2" indent="0" eaLnBrk="1" hangingPunct="1">
              <a:defRPr/>
            </a:pPr>
            <a:r>
              <a:rPr lang="de-DE" dirty="0"/>
              <a:t>Directive (EEC) 93/42 (Annex I) requires, with regard to </a:t>
            </a:r>
            <a:r>
              <a:rPr lang="de-DE" dirty="0" err="1"/>
              <a:t>ergonomics</a:t>
            </a:r>
            <a:r>
              <a:rPr lang="de-DE" dirty="0"/>
              <a:t>: </a:t>
            </a:r>
          </a:p>
          <a:p>
            <a:pPr marL="346019" lvl="2" indent="-342845" eaLnBrk="1" hangingPunct="1">
              <a:buFont typeface="Wingdings" panose="05000000000000000000" pitchFamily="2" charset="2"/>
              <a:buChar char="§"/>
              <a:defRPr/>
            </a:pPr>
            <a:r>
              <a:rPr lang="de-DE" dirty="0"/>
              <a:t>"…reducing, as far as possible, risks posed by use error due to the ergonomic features of the device…" (Paragraph 1) </a:t>
            </a:r>
          </a:p>
          <a:p>
            <a:pPr marL="346019" lvl="2" indent="-342845" eaLnBrk="1" hangingPunct="1">
              <a:buFont typeface="Wingdings" panose="05000000000000000000" pitchFamily="2" charset="2"/>
              <a:buChar char="§"/>
              <a:defRPr/>
            </a:pPr>
            <a:r>
              <a:rPr lang="de-DE" dirty="0"/>
              <a:t>"…Devices must be designed ... in such a way as to remove ... the risk of injury, in connection with their ... ergonomic features" (Paragraph 9.2)</a:t>
            </a:r>
          </a:p>
          <a:p>
            <a:pPr marL="346019" lvl="2" indent="-342845" eaLnBrk="1" hangingPunct="1">
              <a:buFont typeface="Wingdings" panose="05000000000000000000" pitchFamily="2" charset="2"/>
              <a:buChar char="§"/>
              <a:defRPr/>
            </a:pPr>
            <a:r>
              <a:rPr lang="de-DE" dirty="0"/>
              <a:t>" The measurement, monitoring and display scale must be designed in line with ergonomic principles." (Paragraph 10.2)</a:t>
            </a:r>
          </a:p>
          <a:p>
            <a:pPr marL="346019" lvl="2" indent="-342845" eaLnBrk="1" hangingPunct="1">
              <a:buFont typeface="Wingdings" panose="05000000000000000000" pitchFamily="2" charset="2"/>
              <a:buChar char="§"/>
              <a:defRPr/>
            </a:pPr>
            <a:endParaRPr lang="de-DE" dirty="0"/>
          </a:p>
          <a:p>
            <a:pPr marL="3175" lvl="2" indent="0" eaLnBrk="1" hangingPunct="1">
              <a:defRPr/>
            </a:pPr>
            <a:r>
              <a:rPr lang="de-DE" dirty="0"/>
              <a:t>Regulation (EU) 2017/745 sets out similar requirements:</a:t>
            </a:r>
          </a:p>
          <a:p>
            <a:pPr marL="288879" lvl="2" indent="-285704" eaLnBrk="1" hangingPunct="1">
              <a:buFont typeface="Wingdings" panose="05000000000000000000" pitchFamily="2" charset="2"/>
              <a:buChar char="§"/>
              <a:defRPr/>
            </a:pPr>
            <a:r>
              <a:rPr lang="de-DE" dirty="0"/>
              <a:t>"The manufacturer shall ... reduce as far as possible the risks related to the ergonomic features of the device and the environment in which the device is intended to be used." (Annex I Chapter I Section 5)</a:t>
            </a:r>
            <a:br>
              <a:rPr lang="de-DE" dirty="0"/>
            </a:br>
            <a:r>
              <a:rPr lang="de-DE" dirty="0">
                <a:sym typeface="Wingdings" panose="05000000000000000000" pitchFamily="2" charset="2"/>
              </a:rPr>
              <a:t> The focus lies here upon patient safety, i.e. the ergonomic design is explicitly constrained in the patient's interests and possibly to the detriment of the user</a:t>
            </a:r>
            <a:endParaRPr lang="de-DE" dirty="0"/>
          </a:p>
          <a:p>
            <a:pPr marL="288879" lvl="2" indent="-285704" eaLnBrk="1" hangingPunct="1">
              <a:buFont typeface="Wingdings" panose="05000000000000000000" pitchFamily="2" charset="2"/>
              <a:buChar char="§"/>
              <a:defRPr/>
            </a:pPr>
            <a:r>
              <a:rPr lang="de-DE" dirty="0"/>
              <a:t>"Devices shall be designed ... in such a way as to remove ... the risk of injury, in connection with ... ergonomic features" (Annex I Chapter II Paragraph 14)</a:t>
            </a:r>
          </a:p>
          <a:p>
            <a:pPr marL="288879" lvl="2" indent="-285704" eaLnBrk="1" hangingPunct="1">
              <a:buFont typeface="Wingdings" panose="05000000000000000000" pitchFamily="2" charset="2"/>
              <a:buChar char="§"/>
              <a:defRPr/>
            </a:pPr>
            <a:r>
              <a:rPr lang="de-DE" dirty="0"/>
              <a:t>"Any measurement, monitoring or display scale shall be designed and manufactured in line with ergonomic principles." (Annex I Chapter II Section 14)</a:t>
            </a:r>
            <a:endParaRPr lang="de-DE" altLang="de-DE" dirty="0"/>
          </a:p>
          <a:p>
            <a:pPr>
              <a:defRPr/>
            </a:pPr>
            <a:endParaRPr lang="de-DE" altLang="de-DE" dirty="0"/>
          </a:p>
        </p:txBody>
      </p:sp>
      <p:sp>
        <p:nvSpPr>
          <p:cNvPr id="2458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36E547CA-D0B6-4831-AAB1-BF3976AC5612}" type="slidenum">
              <a:rPr lang="de-DE" altLang="de-DE" smtClean="0"/>
              <a:pPr/>
              <a:t>10</a:t>
            </a:fld>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pPr defTabSz="880920"/>
            <a:r>
              <a:rPr lang="de-DE" altLang="de-DE" dirty="0" smtClean="0">
                <a:latin typeface="Arial" panose="020B0604020202020204" pitchFamily="34" charset="0"/>
                <a:cs typeface="Arial" panose="020B0604020202020204" pitchFamily="34" charset="0"/>
              </a:rPr>
              <a:t>Requirements for the ergonomics of medical devices can be found for example in EN ISO 14971 (risk management), EN 62304 (medical device software) and ISO 13485 (quality management systems). </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KAN's </a:t>
            </a:r>
            <a:r>
              <a:rPr lang="de-DE" altLang="de-DE" dirty="0" err="1" smtClean="0">
                <a:latin typeface="Arial" panose="020B0604020202020204" pitchFamily="34" charset="0"/>
                <a:cs typeface="Arial" panose="020B0604020202020204" pitchFamily="34" charset="0"/>
              </a:rPr>
              <a:t>ErgoNoRA</a:t>
            </a:r>
            <a:r>
              <a:rPr lang="de-DE" altLang="de-DE" dirty="0" smtClean="0">
                <a:latin typeface="Arial" panose="020B0604020202020204" pitchFamily="34" charset="0"/>
                <a:cs typeface="Arial" panose="020B0604020202020204" pitchFamily="34" charset="0"/>
              </a:rPr>
              <a:t> online search tool is available at: https://nora.kan-praxis.de/ergonora </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EN 62366 and EN 60601-1-6 standards require the </a:t>
            </a:r>
            <a:r>
              <a:rPr lang="de-DE" altLang="de-DE" b="1" dirty="0" smtClean="0">
                <a:latin typeface="Arial" panose="020B0604020202020204" pitchFamily="34" charset="0"/>
                <a:cs typeface="Arial" panose="020B0604020202020204" pitchFamily="34" charset="0"/>
              </a:rPr>
              <a:t>integration</a:t>
            </a:r>
            <a:r>
              <a:rPr lang="de-DE" altLang="de-DE" dirty="0" smtClean="0">
                <a:latin typeface="Arial" panose="020B0604020202020204" pitchFamily="34" charset="0"/>
                <a:cs typeface="Arial" panose="020B0604020202020204" pitchFamily="34" charset="0"/>
              </a:rPr>
              <a:t> of </a:t>
            </a:r>
            <a:r>
              <a:rPr lang="de-DE" altLang="de-DE" b="1" dirty="0" smtClean="0">
                <a:latin typeface="Arial" panose="020B0604020202020204" pitchFamily="34" charset="0"/>
                <a:cs typeface="Arial" panose="020B0604020202020204" pitchFamily="34" charset="0"/>
              </a:rPr>
              <a:t>ergonomic requirements </a:t>
            </a:r>
            <a:r>
              <a:rPr lang="de-DE" altLang="de-DE" dirty="0" smtClean="0">
                <a:latin typeface="Arial" panose="020B0604020202020204" pitchFamily="34" charset="0"/>
                <a:cs typeface="Arial" panose="020B0604020202020204" pitchFamily="34" charset="0"/>
              </a:rPr>
              <a:t>and findings into the </a:t>
            </a:r>
            <a:r>
              <a:rPr lang="de-DE" altLang="de-DE" b="1" dirty="0" smtClean="0">
                <a:latin typeface="Arial" panose="020B0604020202020204" pitchFamily="34" charset="0"/>
                <a:cs typeface="Arial" panose="020B0604020202020204" pitchFamily="34" charset="0"/>
              </a:rPr>
              <a:t>process of development</a:t>
            </a:r>
            <a:r>
              <a:rPr lang="de-DE" altLang="de-DE" dirty="0" smtClean="0">
                <a:latin typeface="Arial" panose="020B0604020202020204" pitchFamily="34" charset="0"/>
                <a:cs typeface="Arial" panose="020B0604020202020204" pitchFamily="34" charset="0"/>
              </a:rPr>
              <a:t> of medical devices. </a:t>
            </a:r>
          </a:p>
          <a:p>
            <a:pPr defTabSz="880920"/>
            <a:r>
              <a:rPr lang="de-DE" altLang="de-DE" dirty="0" smtClean="0">
                <a:latin typeface="Arial" panose="020B0604020202020204" pitchFamily="34" charset="0"/>
                <a:cs typeface="Arial" panose="020B0604020202020204" pitchFamily="34" charset="0"/>
              </a:rPr>
              <a:t>From the outset of product development, the manufacturer should define </a:t>
            </a:r>
            <a:r>
              <a:rPr lang="de-DE" altLang="de-DE" b="1" u="sng" dirty="0" smtClean="0">
                <a:latin typeface="Arial" panose="020B0604020202020204" pitchFamily="34" charset="0"/>
                <a:cs typeface="Arial" panose="020B0604020202020204" pitchFamily="34" charset="0"/>
              </a:rPr>
              <a:t>who</a:t>
            </a:r>
            <a:r>
              <a:rPr lang="de-DE" altLang="de-DE" dirty="0" smtClean="0">
                <a:latin typeface="Arial" panose="020B0604020202020204" pitchFamily="34" charset="0"/>
                <a:cs typeface="Arial" panose="020B0604020202020204" pitchFamily="34" charset="0"/>
              </a:rPr>
              <a:t> is to use the medical device, </a:t>
            </a:r>
            <a:r>
              <a:rPr lang="de-DE" altLang="de-DE" b="1" u="sng" dirty="0" smtClean="0">
                <a:latin typeface="Arial" panose="020B0604020202020204" pitchFamily="34" charset="0"/>
                <a:cs typeface="Arial" panose="020B0604020202020204" pitchFamily="34" charset="0"/>
              </a:rPr>
              <a:t>for what purpose</a:t>
            </a:r>
            <a:r>
              <a:rPr lang="de-DE" altLang="de-DE" dirty="0" smtClean="0">
                <a:latin typeface="Arial" panose="020B0604020202020204" pitchFamily="34" charset="0"/>
                <a:cs typeface="Arial" panose="020B0604020202020204" pitchFamily="34" charset="0"/>
              </a:rPr>
              <a:t>, </a:t>
            </a:r>
            <a:r>
              <a:rPr lang="de-DE" altLang="de-DE" b="1" u="sng" dirty="0" smtClean="0">
                <a:latin typeface="Arial" panose="020B0604020202020204" pitchFamily="34" charset="0"/>
                <a:cs typeface="Arial" panose="020B0604020202020204" pitchFamily="34" charset="0"/>
              </a:rPr>
              <a:t>how</a:t>
            </a:r>
            <a:r>
              <a:rPr lang="de-DE" altLang="de-DE" u="sng" dirty="0" smtClean="0">
                <a:latin typeface="Arial" panose="020B0604020202020204" pitchFamily="34" charset="0"/>
                <a:cs typeface="Arial" panose="020B0604020202020204" pitchFamily="34" charset="0"/>
              </a:rPr>
              <a:t>,</a:t>
            </a:r>
            <a:r>
              <a:rPr lang="de-DE" altLang="de-DE" dirty="0" smtClean="0">
                <a:latin typeface="Arial" panose="020B0604020202020204" pitchFamily="34" charset="0"/>
                <a:cs typeface="Arial" panose="020B0604020202020204" pitchFamily="34" charset="0"/>
              </a:rPr>
              <a:t> under </a:t>
            </a:r>
            <a:r>
              <a:rPr lang="de-DE" altLang="de-DE" b="1" u="sng" dirty="0" smtClean="0">
                <a:latin typeface="Arial" panose="020B0604020202020204" pitchFamily="34" charset="0"/>
                <a:cs typeface="Arial" panose="020B0604020202020204" pitchFamily="34" charset="0"/>
              </a:rPr>
              <a:t>what</a:t>
            </a:r>
            <a:r>
              <a:rPr lang="de-DE" altLang="de-DE" dirty="0" smtClean="0">
                <a:latin typeface="Arial" panose="020B0604020202020204" pitchFamily="34" charset="0"/>
                <a:cs typeface="Arial" panose="020B0604020202020204" pitchFamily="34" charset="0"/>
              </a:rPr>
              <a:t> ambient conditions and on </a:t>
            </a:r>
            <a:r>
              <a:rPr lang="de-DE" altLang="de-DE" b="1" u="sng" dirty="0" smtClean="0">
                <a:latin typeface="Arial" panose="020B0604020202020204" pitchFamily="34" charset="0"/>
                <a:cs typeface="Arial" panose="020B0604020202020204" pitchFamily="34" charset="0"/>
              </a:rPr>
              <a:t>whom</a:t>
            </a:r>
            <a:r>
              <a:rPr lang="de-DE" altLang="de-DE" dirty="0" smtClean="0">
                <a:latin typeface="Arial" panose="020B0604020202020204" pitchFamily="34" charset="0"/>
                <a:cs typeface="Arial" panose="020B0604020202020204" pitchFamily="34" charset="0"/>
              </a:rPr>
              <a:t>. Based upon these application scenarios, ergonomic requirements are formulated and set out for example in the functional specification.</a:t>
            </a:r>
          </a:p>
          <a:p>
            <a:pPr defTabSz="880920"/>
            <a:r>
              <a:rPr lang="de-DE" altLang="de-DE" dirty="0" smtClean="0">
                <a:latin typeface="Arial" panose="020B0604020202020204" pitchFamily="34" charset="0"/>
                <a:cs typeface="Arial" panose="020B0604020202020204" pitchFamily="34" charset="0"/>
              </a:rPr>
              <a:t>In the course of the </a:t>
            </a:r>
            <a:r>
              <a:rPr lang="de-DE" altLang="de-DE" b="1" dirty="0" smtClean="0">
                <a:latin typeface="Arial" panose="020B0604020202020204" pitchFamily="34" charset="0"/>
                <a:cs typeface="Arial" panose="020B0604020202020204" pitchFamily="34" charset="0"/>
              </a:rPr>
              <a:t>development process oriented towards the fitness for purpose, </a:t>
            </a:r>
            <a:r>
              <a:rPr lang="de-DE" altLang="de-DE" dirty="0" smtClean="0">
                <a:latin typeface="Arial" panose="020B0604020202020204" pitchFamily="34" charset="0"/>
                <a:cs typeface="Arial" panose="020B0604020202020204" pitchFamily="34" charset="0"/>
              </a:rPr>
              <a:t>the requirements are reviewed iteratively in order for possible deficits in operation to be identified and to be eliminated by improved design solutions.</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entire process is to be documented by the manufacturer in an ergonomics file. This file constitutes part of the conformity assessment, which is a statutory requirement.</a:t>
            </a:r>
          </a:p>
          <a:p>
            <a:pPr defTabSz="880920"/>
            <a:endParaRPr lang="de-DE" altLang="de-DE" dirty="0" smtClean="0">
              <a:latin typeface="Arial" panose="020B0604020202020204" pitchFamily="34" charset="0"/>
              <a:cs typeface="Arial" panose="020B0604020202020204" pitchFamily="34" charset="0"/>
            </a:endParaRPr>
          </a:p>
          <a:p>
            <a:pPr defTabSz="880920"/>
            <a:endParaRPr lang="de-DE" altLang="de-DE" dirty="0" smtClean="0">
              <a:latin typeface="Arial" panose="020B0604020202020204" pitchFamily="34" charset="0"/>
            </a:endParaRPr>
          </a:p>
        </p:txBody>
      </p:sp>
      <p:sp>
        <p:nvSpPr>
          <p:cNvPr id="2662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D50261F5-983E-448C-AC4A-335EF01F25AF}" type="slidenum">
              <a:rPr lang="de-DE" altLang="de-DE" smtClean="0"/>
              <a:pPr/>
              <a:t>11</a:t>
            </a:fld>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r>
              <a:rPr lang="de-DE" altLang="de-DE" dirty="0" smtClean="0">
                <a:latin typeface="Arial" panose="020B0604020202020204" pitchFamily="34" charset="0"/>
              </a:rPr>
              <a:t>The slide shows the </a:t>
            </a:r>
            <a:r>
              <a:rPr lang="de-DE" altLang="de-DE" b="1" dirty="0" smtClean="0">
                <a:latin typeface="Arial" panose="020B0604020202020204" pitchFamily="34" charset="0"/>
              </a:rPr>
              <a:t>development process oriented towards the fitness for purpose</a:t>
            </a:r>
            <a:r>
              <a:rPr lang="de-DE" altLang="de-DE" dirty="0" smtClean="0">
                <a:latin typeface="Arial" panose="020B0604020202020204" pitchFamily="34" charset="0"/>
              </a:rPr>
              <a:t> in the form of a usability engineering</a:t>
            </a:r>
            <a:r>
              <a:rPr lang="de-DE" altLang="de-DE" dirty="0" err="1" smtClean="0">
                <a:latin typeface="Arial" panose="020B0604020202020204" pitchFamily="34" charset="0"/>
              </a:rPr>
              <a:t> life cycle</a:t>
            </a:r>
            <a:r>
              <a:rPr lang="de-DE" altLang="de-DE" dirty="0" smtClean="0">
                <a:latin typeface="Arial" panose="020B0604020202020204" pitchFamily="34" charset="0"/>
              </a:rPr>
              <a:t>.</a:t>
            </a:r>
          </a:p>
          <a:p>
            <a:endParaRPr lang="de-DE" altLang="de-DE" dirty="0" smtClean="0">
              <a:latin typeface="Arial" panose="020B0604020202020204" pitchFamily="34" charset="0"/>
            </a:endParaRPr>
          </a:p>
          <a:p>
            <a:r>
              <a:rPr lang="de-DE" altLang="de-DE" dirty="0" smtClean="0">
                <a:latin typeface="Arial" panose="020B0604020202020204" pitchFamily="34" charset="0"/>
              </a:rPr>
              <a:t>The systematic and iterative checks enable usability problems to be detected at an early stage and the medical device to be improved by modified design, i.e. redesign. The improvement must also be confirmed by rechecking. The procedure must be repeated until the medical device satisfies the specified usability targets.</a:t>
            </a:r>
          </a:p>
          <a:p>
            <a:endParaRPr lang="de-DE" altLang="de-DE" dirty="0" smtClean="0">
              <a:latin typeface="Arial" panose="020B0604020202020204" pitchFamily="34" charset="0"/>
            </a:endParaRPr>
          </a:p>
          <a:p>
            <a:r>
              <a:rPr lang="de-DE" altLang="de-DE" dirty="0" smtClean="0">
                <a:latin typeface="Arial" panose="020B0604020202020204" pitchFamily="34" charset="0"/>
              </a:rPr>
              <a:t>The usability engineering process must be performed for all phases of product development. A range of </a:t>
            </a:r>
            <a:r>
              <a:rPr lang="de-DE" altLang="de-DE" b="1" dirty="0" smtClean="0">
                <a:latin typeface="Arial" panose="020B0604020202020204" pitchFamily="34" charset="0"/>
              </a:rPr>
              <a:t>usability methods</a:t>
            </a:r>
            <a:r>
              <a:rPr lang="de-DE" altLang="de-DE" dirty="0" smtClean="0">
                <a:latin typeface="Arial" panose="020B0604020202020204" pitchFamily="34" charset="0"/>
              </a:rPr>
              <a:t> are available for the checks (testing). </a:t>
            </a:r>
          </a:p>
          <a:p>
            <a:endParaRPr lang="de-DE" altLang="de-DE" dirty="0" smtClean="0">
              <a:latin typeface="Arial" panose="020B0604020202020204" pitchFamily="34" charset="0"/>
            </a:endParaRPr>
          </a:p>
        </p:txBody>
      </p:sp>
      <p:sp>
        <p:nvSpPr>
          <p:cNvPr id="2867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5E881B1A-E9CC-4763-AB07-AB12AB5D70BF}" type="slidenum">
              <a:rPr lang="de-DE" altLang="de-DE" smtClean="0"/>
              <a:pPr/>
              <a:t>12</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a:defRPr/>
            </a:pPr>
            <a:r>
              <a:rPr lang="de-DE" dirty="0" smtClean="0"/>
              <a:t>In order for a medical device's usability to be evaluated, suitable features must be identified that enable potential ergonomic deficits in design to be detected. Features indicative of poor ergonomic design may include:</a:t>
            </a:r>
          </a:p>
          <a:p>
            <a:pPr marL="165183" indent="-165183">
              <a:buFont typeface="Arial" panose="020B0604020202020204" pitchFamily="34" charset="0"/>
              <a:buChar char="•"/>
              <a:defRPr/>
            </a:pPr>
            <a:r>
              <a:rPr lang="de-DE" dirty="0" smtClean="0"/>
              <a:t>Excessively long operating or processing times</a:t>
            </a:r>
          </a:p>
          <a:p>
            <a:pPr marL="165183" indent="-165183">
              <a:buFont typeface="Arial" panose="020B0604020202020204" pitchFamily="34" charset="0"/>
              <a:buChar char="•"/>
              <a:defRPr/>
            </a:pPr>
            <a:r>
              <a:rPr lang="de-DE" dirty="0" smtClean="0"/>
              <a:t>High frequency of operator error</a:t>
            </a:r>
          </a:p>
          <a:p>
            <a:pPr marL="165183" indent="-165183">
              <a:buFont typeface="Arial" panose="020B0604020202020204" pitchFamily="34" charset="0"/>
              <a:buChar char="•"/>
              <a:defRPr/>
            </a:pPr>
            <a:r>
              <a:rPr lang="de-DE" dirty="0" smtClean="0"/>
              <a:t>Excessive number of steps for execution of a function</a:t>
            </a:r>
          </a:p>
          <a:p>
            <a:pPr marL="165183" indent="-165183">
              <a:buFont typeface="Arial" panose="020B0604020202020204" pitchFamily="34" charset="0"/>
              <a:buChar char="•"/>
              <a:defRPr/>
            </a:pPr>
            <a:r>
              <a:rPr lang="de-DE" dirty="0" smtClean="0"/>
              <a:t>Inhibition (the user is unable to use the medical device, i.e. to perform a certain action required for its use)</a:t>
            </a:r>
          </a:p>
          <a:p>
            <a:pPr marL="165183" indent="-165183">
              <a:buFont typeface="Arial" panose="020B0604020202020204" pitchFamily="34" charset="0"/>
              <a:buChar char="•"/>
              <a:defRPr/>
            </a:pPr>
            <a:r>
              <a:rPr lang="de-DE" dirty="0" smtClean="0"/>
              <a:t>Dissatisfaction with the medical device</a:t>
            </a:r>
          </a:p>
          <a:p>
            <a:pPr marL="165183" indent="-165183">
              <a:buFont typeface="Arial" panose="020B0604020202020204" pitchFamily="34" charset="0"/>
              <a:buChar char="•"/>
              <a:defRPr/>
            </a:pPr>
            <a:r>
              <a:rPr lang="de-DE" dirty="0" smtClean="0"/>
              <a:t>General rejection of the medical device</a:t>
            </a:r>
          </a:p>
          <a:p>
            <a:pPr marL="165183" indent="-165183">
              <a:buFont typeface="Arial" panose="020B0604020202020204" pitchFamily="34" charset="0"/>
              <a:buChar char="•"/>
              <a:defRPr/>
            </a:pPr>
            <a:endParaRPr lang="de-DE" dirty="0" smtClean="0"/>
          </a:p>
          <a:p>
            <a:pPr>
              <a:defRPr/>
            </a:pPr>
            <a:r>
              <a:rPr lang="de-DE" dirty="0" smtClean="0"/>
              <a:t>Before a study is conducted, it is important for a value range to be defined for the desired satisfaction of the targets for the above features, in order to enable weaknesses in the ergonomic design of the medical device to be identified. </a:t>
            </a:r>
          </a:p>
          <a:p>
            <a:pPr>
              <a:defRPr/>
            </a:pPr>
            <a:endParaRPr lang="de-DE" dirty="0" smtClean="0"/>
          </a:p>
          <a:p>
            <a:pPr>
              <a:defRPr/>
            </a:pPr>
            <a:endParaRPr lang="de-DE" dirty="0" smtClean="0"/>
          </a:p>
        </p:txBody>
      </p:sp>
      <p:sp>
        <p:nvSpPr>
          <p:cNvPr id="3072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AD5E61B5-978D-4BC0-8856-5C8B35AB8962}" type="slidenum">
              <a:rPr lang="de-DE" altLang="de-DE" smtClean="0"/>
              <a:pPr/>
              <a:t>13</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p:spPr>
        <p:txBody>
          <a:bodyPr/>
          <a:lstStyle/>
          <a:p>
            <a:r>
              <a:rPr lang="de-DE" altLang="de-DE" dirty="0" smtClean="0">
                <a:latin typeface="Arial" panose="020B0604020202020204" pitchFamily="34" charset="0"/>
              </a:rPr>
              <a:t>User tests are particularly suited to later phases in development at which function prototypes or software simulations are already available that permit interaction with the medical device. </a:t>
            </a:r>
          </a:p>
          <a:p>
            <a:r>
              <a:rPr lang="de-DE" altLang="de-DE" dirty="0" smtClean="0">
                <a:latin typeface="Arial" panose="020B0604020202020204" pitchFamily="34" charset="0"/>
              </a:rPr>
              <a:t>User-based and </a:t>
            </a:r>
            <a:r>
              <a:rPr lang="de-DE" altLang="de-DE" dirty="0" err="1" smtClean="0">
                <a:latin typeface="Arial" panose="020B0604020202020204" pitchFamily="34" charset="0"/>
              </a:rPr>
              <a:t>expert-based</a:t>
            </a:r>
            <a:r>
              <a:rPr lang="de-DE" altLang="de-DE" dirty="0" smtClean="0">
                <a:latin typeface="Arial" panose="020B0604020202020204" pitchFamily="34" charset="0"/>
              </a:rPr>
              <a:t> methods exist. In the user-based methods, the user is observed during the performance of predefined tasks. Observation is either direct or indirect, i.e. by video recording or one-way mirror.</a:t>
            </a: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3277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A51AB24E-A5A3-4293-A747-95A25B33047A}" type="slidenum">
              <a:rPr lang="de-DE" altLang="de-DE" smtClean="0"/>
              <a:pPr/>
              <a:t>14</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r>
              <a:rPr lang="de-DE" altLang="de-DE" dirty="0" smtClean="0">
                <a:latin typeface="Arial" panose="020B0604020202020204" pitchFamily="34" charset="0"/>
              </a:rPr>
              <a:t>This </a:t>
            </a:r>
            <a:r>
              <a:rPr lang="de-DE" altLang="de-DE" dirty="0" err="1" smtClean="0">
                <a:latin typeface="Arial" panose="020B0604020202020204" pitchFamily="34" charset="0"/>
              </a:rPr>
              <a:t>think-aloud</a:t>
            </a:r>
            <a:r>
              <a:rPr lang="de-DE" altLang="de-DE" dirty="0" smtClean="0">
                <a:latin typeface="Arial" panose="020B0604020202020204" pitchFamily="34" charset="0"/>
              </a:rPr>
              <a:t> </a:t>
            </a:r>
            <a:r>
              <a:rPr lang="de-DE" altLang="de-DE" dirty="0" err="1" smtClean="0">
                <a:latin typeface="Arial" panose="020B0604020202020204" pitchFamily="34" charset="0"/>
              </a:rPr>
              <a:t>technique</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particularly</a:t>
            </a:r>
            <a:r>
              <a:rPr lang="de-DE" altLang="de-DE" dirty="0" smtClean="0">
                <a:latin typeface="Arial" panose="020B0604020202020204" pitchFamily="34" charset="0"/>
              </a:rPr>
              <a:t> </a:t>
            </a:r>
            <a:r>
              <a:rPr lang="de-DE" altLang="de-DE" dirty="0" err="1" smtClean="0">
                <a:latin typeface="Arial" panose="020B0604020202020204" pitchFamily="34" charset="0"/>
              </a:rPr>
              <a:t>suitable</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testing</a:t>
            </a:r>
            <a:r>
              <a:rPr lang="de-DE" altLang="de-DE" dirty="0" smtClean="0">
                <a:latin typeface="Arial" panose="020B0604020202020204" pitchFamily="34" charset="0"/>
              </a:rPr>
              <a:t> </a:t>
            </a:r>
            <a:r>
              <a:rPr lang="de-DE" altLang="de-DE" dirty="0" err="1" smtClean="0">
                <a:latin typeface="Arial" panose="020B0604020202020204" pitchFamily="34" charset="0"/>
              </a:rPr>
              <a:t>graphical</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interfaces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software</a:t>
            </a:r>
            <a:r>
              <a:rPr lang="de-DE" altLang="de-DE" dirty="0" smtClean="0">
                <a:latin typeface="Arial" panose="020B0604020202020204" pitchFamily="34" charset="0"/>
              </a:rPr>
              <a:t>. </a:t>
            </a:r>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3482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4F834F78-83D0-4999-887E-78EA7A12212A}" type="slidenum">
              <a:rPr lang="de-DE" altLang="de-DE" smtClean="0"/>
              <a:pPr/>
              <a:t>15</a:t>
            </a:fld>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r>
              <a:rPr lang="de-DE" altLang="de-DE" dirty="0" smtClean="0">
                <a:latin typeface="Arial" panose="020B0604020202020204" pitchFamily="34" charset="0"/>
              </a:rPr>
              <a:t>User </a:t>
            </a:r>
            <a:r>
              <a:rPr lang="de-DE" altLang="de-DE" dirty="0" err="1" smtClean="0">
                <a:latin typeface="Arial" panose="020B0604020202020204" pitchFamily="34" charset="0"/>
              </a:rPr>
              <a:t>questionnaires</a:t>
            </a:r>
            <a:r>
              <a:rPr lang="de-DE" altLang="de-DE" dirty="0" smtClean="0">
                <a:latin typeface="Arial" panose="020B0604020202020204" pitchFamily="34" charset="0"/>
              </a:rPr>
              <a:t> </a:t>
            </a:r>
            <a:r>
              <a:rPr lang="de-DE" altLang="de-DE" dirty="0" err="1" smtClean="0">
                <a:latin typeface="Arial" panose="020B0604020202020204" pitchFamily="34" charset="0"/>
              </a:rPr>
              <a:t>are</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record</a:t>
            </a:r>
            <a:r>
              <a:rPr lang="de-DE" altLang="de-DE" dirty="0" smtClean="0">
                <a:latin typeface="Arial" panose="020B0604020202020204" pitchFamily="34" charset="0"/>
              </a:rPr>
              <a:t> </a:t>
            </a:r>
            <a:r>
              <a:rPr lang="de-DE" altLang="de-DE" dirty="0" err="1" smtClean="0">
                <a:latin typeface="Arial" panose="020B0604020202020204" pitchFamily="34" charset="0"/>
              </a:rPr>
              <a:t>typical</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requirements</a:t>
            </a:r>
            <a:r>
              <a:rPr lang="de-DE" altLang="de-DE" dirty="0" smtClean="0">
                <a:latin typeface="Arial" panose="020B0604020202020204" pitchFamily="34" charset="0"/>
              </a:rPr>
              <a:t> in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early</a:t>
            </a:r>
            <a:r>
              <a:rPr lang="de-DE" altLang="de-DE" dirty="0" smtClean="0">
                <a:latin typeface="Arial" panose="020B0604020202020204" pitchFamily="34" charset="0"/>
              </a:rPr>
              <a:t> </a:t>
            </a:r>
            <a:r>
              <a:rPr lang="de-DE" altLang="de-DE" dirty="0" err="1" smtClean="0">
                <a:latin typeface="Arial" panose="020B0604020202020204" pitchFamily="34" charset="0"/>
              </a:rPr>
              <a:t>stages</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product</a:t>
            </a:r>
            <a:r>
              <a:rPr lang="de-DE" altLang="de-DE" dirty="0" smtClean="0">
                <a:latin typeface="Arial" panose="020B0604020202020204" pitchFamily="34" charset="0"/>
              </a:rPr>
              <a:t> </a:t>
            </a:r>
            <a:r>
              <a:rPr lang="de-DE" altLang="de-DE" dirty="0" err="1" smtClean="0">
                <a:latin typeface="Arial" panose="020B0604020202020204" pitchFamily="34" charset="0"/>
              </a:rPr>
              <a:t>development</a:t>
            </a:r>
            <a:r>
              <a:rPr lang="de-DE" altLang="de-DE" dirty="0" smtClean="0">
                <a:latin typeface="Arial" panose="020B0604020202020204" pitchFamily="34" charset="0"/>
              </a:rPr>
              <a:t>. </a:t>
            </a:r>
            <a:r>
              <a:rPr lang="de-DE" altLang="de-DE" dirty="0" err="1" smtClean="0">
                <a:latin typeface="Arial" panose="020B0604020202020204" pitchFamily="34" charset="0"/>
              </a:rPr>
              <a:t>They</a:t>
            </a:r>
            <a:r>
              <a:rPr lang="de-DE" altLang="de-DE" dirty="0" smtClean="0">
                <a:latin typeface="Arial" panose="020B0604020202020204" pitchFamily="34" charset="0"/>
              </a:rPr>
              <a:t> </a:t>
            </a:r>
            <a:r>
              <a:rPr lang="de-DE" altLang="de-DE" dirty="0" err="1" smtClean="0">
                <a:latin typeface="Arial" panose="020B0604020202020204" pitchFamily="34" charset="0"/>
              </a:rPr>
              <a:t>can</a:t>
            </a:r>
            <a:r>
              <a:rPr lang="de-DE" altLang="de-DE" dirty="0" smtClean="0">
                <a:latin typeface="Arial" panose="020B0604020202020204" pitchFamily="34" charset="0"/>
              </a:rPr>
              <a:t> </a:t>
            </a:r>
            <a:r>
              <a:rPr lang="de-DE" altLang="de-DE" dirty="0" err="1" smtClean="0">
                <a:latin typeface="Arial" panose="020B0604020202020204" pitchFamily="34" charset="0"/>
              </a:rPr>
              <a:t>however</a:t>
            </a:r>
            <a:r>
              <a:rPr lang="de-DE" altLang="de-DE" dirty="0" smtClean="0">
                <a:latin typeface="Arial" panose="020B0604020202020204" pitchFamily="34" charset="0"/>
              </a:rPr>
              <a:t> also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measure</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satisfaction</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acceptance</a:t>
            </a:r>
            <a:r>
              <a:rPr lang="de-DE" altLang="de-DE" dirty="0" smtClean="0">
                <a:latin typeface="Arial" panose="020B0604020202020204" pitchFamily="34" charset="0"/>
              </a:rPr>
              <a:t>. </a:t>
            </a:r>
            <a:r>
              <a:rPr lang="de-DE" altLang="de-DE" dirty="0" err="1" smtClean="0">
                <a:latin typeface="Arial" panose="020B0604020202020204" pitchFamily="34" charset="0"/>
              </a:rPr>
              <a:t>They</a:t>
            </a:r>
            <a:r>
              <a:rPr lang="de-DE" altLang="de-DE" dirty="0" smtClean="0">
                <a:latin typeface="Arial" panose="020B0604020202020204" pitchFamily="34" charset="0"/>
              </a:rPr>
              <a:t> </a:t>
            </a:r>
            <a:r>
              <a:rPr lang="de-DE" altLang="de-DE" dirty="0" err="1" smtClean="0">
                <a:latin typeface="Arial" panose="020B0604020202020204" pitchFamily="34" charset="0"/>
              </a:rPr>
              <a:t>are</a:t>
            </a:r>
            <a:r>
              <a:rPr lang="de-DE" altLang="de-DE" dirty="0" smtClean="0">
                <a:latin typeface="Arial" panose="020B0604020202020204" pitchFamily="34" charset="0"/>
              </a:rPr>
              <a:t> </a:t>
            </a:r>
            <a:r>
              <a:rPr lang="de-DE" altLang="de-DE" dirty="0" err="1" smtClean="0">
                <a:latin typeface="Arial" panose="020B0604020202020204" pitchFamily="34" charset="0"/>
              </a:rPr>
              <a:t>therefore</a:t>
            </a:r>
            <a:r>
              <a:rPr lang="de-DE" altLang="de-DE" dirty="0" smtClean="0">
                <a:latin typeface="Arial" panose="020B0604020202020204" pitchFamily="34" charset="0"/>
              </a:rPr>
              <a:t> </a:t>
            </a:r>
            <a:r>
              <a:rPr lang="de-DE" altLang="de-DE" dirty="0" err="1" smtClean="0">
                <a:latin typeface="Arial" panose="020B0604020202020204" pitchFamily="34" charset="0"/>
              </a:rPr>
              <a:t>suitable</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use</a:t>
            </a:r>
            <a:r>
              <a:rPr lang="de-DE" altLang="de-DE" dirty="0" smtClean="0">
                <a:latin typeface="Arial" panose="020B0604020202020204" pitchFamily="34" charset="0"/>
              </a:rPr>
              <a:t> in all </a:t>
            </a:r>
            <a:r>
              <a:rPr lang="de-DE" altLang="de-DE" dirty="0" err="1" smtClean="0">
                <a:latin typeface="Arial" panose="020B0604020202020204" pitchFamily="34" charset="0"/>
              </a:rPr>
              <a:t>product</a:t>
            </a:r>
            <a:r>
              <a:rPr lang="de-DE" altLang="de-DE" dirty="0" smtClean="0">
                <a:latin typeface="Arial" panose="020B0604020202020204" pitchFamily="34" charset="0"/>
              </a:rPr>
              <a:t> </a:t>
            </a:r>
            <a:r>
              <a:rPr lang="de-DE" altLang="de-DE" dirty="0" err="1" smtClean="0">
                <a:latin typeface="Arial" panose="020B0604020202020204" pitchFamily="34" charset="0"/>
              </a:rPr>
              <a:t>development</a:t>
            </a:r>
            <a:r>
              <a:rPr lang="de-DE" altLang="de-DE" dirty="0" smtClean="0">
                <a:latin typeface="Arial" panose="020B0604020202020204" pitchFamily="34" charset="0"/>
              </a:rPr>
              <a:t> </a:t>
            </a:r>
            <a:r>
              <a:rPr lang="de-DE" altLang="de-DE" dirty="0" err="1" smtClean="0">
                <a:latin typeface="Arial" panose="020B0604020202020204" pitchFamily="34" charset="0"/>
              </a:rPr>
              <a:t>phases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should</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also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 </a:t>
            </a:r>
            <a:r>
              <a:rPr lang="de-DE" altLang="de-DE" dirty="0" err="1" smtClean="0">
                <a:latin typeface="Arial" panose="020B0604020202020204" pitchFamily="34" charset="0"/>
              </a:rPr>
              <a:t>as</a:t>
            </a:r>
            <a:r>
              <a:rPr lang="de-DE" altLang="de-DE" dirty="0" smtClean="0">
                <a:latin typeface="Arial" panose="020B0604020202020204" pitchFamily="34" charset="0"/>
              </a:rPr>
              <a:t> a </a:t>
            </a:r>
            <a:r>
              <a:rPr lang="de-DE" altLang="de-DE" dirty="0" err="1" smtClean="0">
                <a:latin typeface="Arial" panose="020B0604020202020204" pitchFamily="34" charset="0"/>
              </a:rPr>
              <a:t>supplement</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tests</a:t>
            </a:r>
            <a:r>
              <a:rPr lang="de-DE" altLang="de-DE" dirty="0" smtClean="0">
                <a:latin typeface="Arial" panose="020B0604020202020204" pitchFamily="34" charset="0"/>
              </a:rPr>
              <a:t>.</a:t>
            </a:r>
          </a:p>
          <a:p>
            <a:endParaRPr lang="de-DE" altLang="de-DE" dirty="0" smtClean="0">
              <a:latin typeface="Arial" panose="020B0604020202020204" pitchFamily="34" charset="0"/>
            </a:endParaRPr>
          </a:p>
          <a:p>
            <a:r>
              <a:rPr lang="de-DE" altLang="de-DE" dirty="0" smtClean="0">
                <a:latin typeface="Arial" panose="020B0604020202020204" pitchFamily="34" charset="0"/>
                <a:cs typeface="Arial" panose="020B0604020202020204" pitchFamily="34" charset="0"/>
              </a:rPr>
              <a:t>Individual </a:t>
            </a:r>
            <a:r>
              <a:rPr lang="de-DE" altLang="de-DE" dirty="0" err="1" smtClean="0">
                <a:latin typeface="Arial" panose="020B0604020202020204" pitchFamily="34" charset="0"/>
                <a:cs typeface="Arial" panose="020B0604020202020204" pitchFamily="34" charset="0"/>
              </a:rPr>
              <a:t>interviews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or</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group</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interviews</a:t>
            </a:r>
            <a:r>
              <a:rPr lang="de-DE" altLang="de-DE" dirty="0" smtClean="0">
                <a:latin typeface="Arial" panose="020B0604020202020204" pitchFamily="34" charset="0"/>
                <a:cs typeface="Arial" panose="020B0604020202020204" pitchFamily="34" charset="0"/>
              </a:rPr>
              <a:t> in </a:t>
            </a:r>
            <a:r>
              <a:rPr lang="de-DE" altLang="de-DE" dirty="0" err="1" smtClean="0">
                <a:latin typeface="Arial" panose="020B0604020202020204" pitchFamily="34" charset="0"/>
                <a:cs typeface="Arial" panose="020B0604020202020204" pitchFamily="34" charset="0"/>
              </a:rPr>
              <a:t>focus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groups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record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users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experience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during</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of</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the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products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Questions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can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asked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selectively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concerning</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critical</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usage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situations</a:t>
            </a:r>
            <a:r>
              <a:rPr lang="de-DE" altLang="de-DE" dirty="0" smtClean="0">
                <a:latin typeface="Arial" panose="020B0604020202020204" pitchFamily="34" charset="0"/>
                <a:cs typeface="Arial" panose="020B0604020202020204" pitchFamily="34" charset="0"/>
              </a:rPr>
              <a:t>. These </a:t>
            </a:r>
            <a:r>
              <a:rPr lang="de-DE" altLang="de-DE" dirty="0" err="1" smtClean="0">
                <a:latin typeface="Arial" panose="020B0604020202020204" pitchFamily="34" charset="0"/>
                <a:cs typeface="Arial" panose="020B0604020202020204" pitchFamily="34" charset="0"/>
              </a:rPr>
              <a:t>are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recalled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particularly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strongly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users</a:t>
            </a:r>
            <a:r>
              <a:rPr lang="de-DE" altLang="de-DE" dirty="0" smtClean="0">
                <a:latin typeface="Arial" panose="020B0604020202020204" pitchFamily="34" charset="0"/>
                <a:cs typeface="Arial" panose="020B0604020202020204" pitchFamily="34" charset="0"/>
                <a:sym typeface="Wingdings" panose="05000000000000000000" pitchFamily="2" charset="2"/>
              </a:rPr>
              <a:t> </a:t>
            </a:r>
            <a:r>
              <a:rPr lang="de-DE" altLang="de-DE" dirty="0" err="1" smtClean="0">
                <a:latin typeface="Arial" panose="020B0604020202020204" pitchFamily="34" charset="0"/>
                <a:cs typeface="Arial" panose="020B0604020202020204" pitchFamily="34" charset="0"/>
              </a:rPr>
              <a:t>the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critical</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incident</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technique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They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are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well</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suited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to</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following</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usability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tests</a:t>
            </a:r>
            <a:r>
              <a:rPr lang="de-DE" altLang="de-DE" dirty="0" smtClean="0">
                <a:latin typeface="Arial" panose="020B0604020202020204" pitchFamily="34" charset="0"/>
                <a:cs typeface="Arial" panose="020B0604020202020204" pitchFamily="34" charset="0"/>
              </a:rPr>
              <a:t>.</a:t>
            </a: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3686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745A3F95-AF73-48F6-9A49-5515CA125D26}" type="slidenum">
              <a:rPr lang="de-DE" altLang="de-DE" smtClean="0"/>
              <a:pPr/>
              <a:t>16</a:t>
            </a:fld>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r>
              <a:rPr lang="de-DE" altLang="de-DE" dirty="0" smtClean="0">
                <a:latin typeface="Arial" panose="020B0604020202020204" pitchFamily="34" charset="0"/>
              </a:rPr>
              <a:t>The SUS </a:t>
            </a:r>
            <a:r>
              <a:rPr lang="de-DE" altLang="de-DE" dirty="0" err="1" smtClean="0">
                <a:latin typeface="Arial" panose="020B0604020202020204" pitchFamily="34" charset="0"/>
              </a:rPr>
              <a:t>measures</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acceptance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a:t>
            </a:r>
            <a:r>
              <a:rPr lang="de-DE" altLang="de-DE" dirty="0" smtClean="0">
                <a:latin typeface="Arial" panose="020B0604020202020204" pitchFamily="34" charset="0"/>
              </a:rPr>
              <a:t> in </a:t>
            </a:r>
            <a:r>
              <a:rPr lang="de-DE" altLang="de-DE" dirty="0" err="1" smtClean="0">
                <a:latin typeface="Arial" panose="020B0604020202020204" pitchFamily="34" charset="0"/>
              </a:rPr>
              <a:t>the</a:t>
            </a:r>
            <a:r>
              <a:rPr lang="de-DE" altLang="de-DE" dirty="0" smtClean="0">
                <a:latin typeface="Arial" panose="020B0604020202020204" pitchFamily="34" charset="0"/>
              </a:rPr>
              <a:t> form </a:t>
            </a:r>
            <a:r>
              <a:rPr lang="de-DE" altLang="de-DE" dirty="0" err="1" smtClean="0">
                <a:latin typeface="Arial" panose="020B0604020202020204" pitchFamily="34" charset="0"/>
              </a:rPr>
              <a:t>of</a:t>
            </a:r>
            <a:r>
              <a:rPr lang="de-DE" altLang="de-DE" dirty="0" smtClean="0">
                <a:latin typeface="Arial" panose="020B0604020202020204" pitchFamily="34" charset="0"/>
              </a:rPr>
              <a:t> a </a:t>
            </a:r>
            <a:r>
              <a:rPr lang="de-DE" altLang="de-DE" dirty="0" err="1" smtClean="0">
                <a:latin typeface="Arial" panose="020B0604020202020204" pitchFamily="34" charset="0"/>
              </a:rPr>
              <a:t>percentage</a:t>
            </a:r>
            <a:r>
              <a:rPr lang="de-DE" altLang="de-DE" dirty="0" smtClean="0">
                <a:latin typeface="Arial" panose="020B0604020202020204" pitchFamily="34" charset="0"/>
              </a:rPr>
              <a:t>. </a:t>
            </a:r>
            <a:r>
              <a:rPr lang="de-DE" altLang="de-DE" dirty="0" err="1" smtClean="0">
                <a:latin typeface="Arial" panose="020B0604020202020204" pitchFamily="34" charset="0"/>
              </a:rPr>
              <a:t>It</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very</a:t>
            </a:r>
            <a:r>
              <a:rPr lang="de-DE" altLang="de-DE" dirty="0" smtClean="0">
                <a:latin typeface="Arial" panose="020B0604020202020204" pitchFamily="34" charset="0"/>
              </a:rPr>
              <a:t> </a:t>
            </a:r>
            <a:r>
              <a:rPr lang="de-DE" altLang="de-DE" dirty="0" err="1" smtClean="0">
                <a:latin typeface="Arial" panose="020B0604020202020204" pitchFamily="34" charset="0"/>
              </a:rPr>
              <a:t>well</a:t>
            </a:r>
            <a:r>
              <a:rPr lang="de-DE" altLang="de-DE" dirty="0" smtClean="0">
                <a:latin typeface="Arial" panose="020B0604020202020204" pitchFamily="34" charset="0"/>
              </a:rPr>
              <a:t> </a:t>
            </a:r>
            <a:r>
              <a:rPr lang="de-DE" altLang="de-DE" dirty="0" err="1" smtClean="0">
                <a:latin typeface="Arial" panose="020B0604020202020204" pitchFamily="34" charset="0"/>
              </a:rPr>
              <a:t>suited</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systematic</a:t>
            </a:r>
            <a:r>
              <a:rPr lang="de-DE" altLang="de-DE" dirty="0" smtClean="0">
                <a:latin typeface="Arial" panose="020B0604020202020204" pitchFamily="34" charset="0"/>
              </a:rPr>
              <a:t> </a:t>
            </a:r>
            <a:r>
              <a:rPr lang="de-DE" altLang="de-DE" dirty="0" err="1" smtClean="0">
                <a:latin typeface="Arial" panose="020B0604020202020204" pitchFamily="34" charset="0"/>
              </a:rPr>
              <a:t>evaluation</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trialling</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The SUS </a:t>
            </a:r>
            <a:r>
              <a:rPr lang="de-DE" altLang="de-DE" dirty="0" err="1" smtClean="0">
                <a:latin typeface="Arial" panose="020B0604020202020204" pitchFamily="34" charset="0"/>
              </a:rPr>
              <a:t>value</a:t>
            </a:r>
            <a:r>
              <a:rPr lang="de-DE" altLang="de-DE" dirty="0" smtClean="0">
                <a:latin typeface="Arial" panose="020B0604020202020204" pitchFamily="34" charset="0"/>
              </a:rPr>
              <a:t> </a:t>
            </a:r>
            <a:r>
              <a:rPr lang="de-DE" altLang="de-DE" dirty="0" err="1" smtClean="0">
                <a:latin typeface="Arial" panose="020B0604020202020204" pitchFamily="34" charset="0"/>
              </a:rPr>
              <a:t>obtained</a:t>
            </a:r>
            <a:r>
              <a:rPr lang="de-DE" altLang="de-DE" dirty="0" smtClean="0">
                <a:latin typeface="Arial" panose="020B0604020202020204" pitchFamily="34" charset="0"/>
              </a:rPr>
              <a:t> </a:t>
            </a:r>
            <a:r>
              <a:rPr lang="de-DE" altLang="de-DE" dirty="0" err="1" smtClean="0">
                <a:latin typeface="Arial" panose="020B0604020202020204" pitchFamily="34" charset="0"/>
              </a:rPr>
              <a:t>as</a:t>
            </a:r>
            <a:r>
              <a:rPr lang="de-DE" altLang="de-DE" dirty="0" smtClean="0">
                <a:latin typeface="Arial" panose="020B0604020202020204" pitchFamily="34" charset="0"/>
              </a:rPr>
              <a:t> a </a:t>
            </a:r>
            <a:r>
              <a:rPr lang="de-DE" altLang="de-DE" dirty="0" err="1" smtClean="0">
                <a:latin typeface="Arial" panose="020B0604020202020204" pitchFamily="34" charset="0"/>
              </a:rPr>
              <a:t>result</a:t>
            </a:r>
            <a:r>
              <a:rPr lang="de-DE" altLang="de-DE" dirty="0" smtClean="0">
                <a:latin typeface="Arial" panose="020B0604020202020204" pitchFamily="34" charset="0"/>
              </a:rPr>
              <a:t>, </a:t>
            </a:r>
            <a:r>
              <a:rPr lang="de-DE" altLang="de-DE" dirty="0" err="1" smtClean="0">
                <a:latin typeface="Arial" panose="020B0604020202020204" pitchFamily="34" charset="0"/>
              </a:rPr>
              <a:t>which</a:t>
            </a:r>
            <a:r>
              <a:rPr lang="de-DE" altLang="de-DE" dirty="0" smtClean="0">
                <a:latin typeface="Arial" panose="020B0604020202020204" pitchFamily="34" charset="0"/>
              </a:rPr>
              <a:t> </a:t>
            </a:r>
            <a:r>
              <a:rPr lang="de-DE" altLang="de-DE" dirty="0" err="1" smtClean="0">
                <a:latin typeface="Arial" panose="020B0604020202020204" pitchFamily="34" charset="0"/>
              </a:rPr>
              <a:t>represents</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percentage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acceptance</a:t>
            </a:r>
            <a:r>
              <a:rPr lang="de-DE" altLang="de-DE" dirty="0" smtClean="0">
                <a:latin typeface="Arial" panose="020B0604020202020204" pitchFamily="34" charset="0"/>
              </a:rPr>
              <a:t>, </a:t>
            </a:r>
            <a:r>
              <a:rPr lang="de-DE" altLang="de-DE" dirty="0" err="1" smtClean="0">
                <a:latin typeface="Arial" panose="020B0604020202020204" pitchFamily="34" charset="0"/>
              </a:rPr>
              <a:t>enables</a:t>
            </a:r>
            <a:r>
              <a:rPr lang="de-DE" altLang="de-DE" dirty="0" smtClean="0">
                <a:latin typeface="Arial" panose="020B0604020202020204" pitchFamily="34" charset="0"/>
              </a:rPr>
              <a:t> different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compared</a:t>
            </a:r>
            <a:r>
              <a:rPr lang="de-DE" altLang="de-DE" dirty="0" smtClean="0">
                <a:latin typeface="Arial" panose="020B0604020202020204" pitchFamily="34" charset="0"/>
              </a:rPr>
              <a:t> </a:t>
            </a:r>
            <a:r>
              <a:rPr lang="de-DE" altLang="de-DE" dirty="0" err="1" smtClean="0">
                <a:latin typeface="Arial" panose="020B0604020202020204" pitchFamily="34" charset="0"/>
              </a:rPr>
              <a:t>with</a:t>
            </a:r>
            <a:r>
              <a:rPr lang="de-DE" altLang="de-DE" dirty="0" smtClean="0">
                <a:latin typeface="Arial" panose="020B0604020202020204" pitchFamily="34" charset="0"/>
              </a:rPr>
              <a:t> </a:t>
            </a:r>
            <a:r>
              <a:rPr lang="de-DE" altLang="de-DE" dirty="0" err="1" smtClean="0">
                <a:latin typeface="Arial" panose="020B0604020202020204" pitchFamily="34" charset="0"/>
              </a:rPr>
              <a:t>each</a:t>
            </a:r>
            <a:r>
              <a:rPr lang="de-DE" altLang="de-DE" dirty="0" smtClean="0">
                <a:latin typeface="Arial" panose="020B0604020202020204" pitchFamily="34" charset="0"/>
              </a:rPr>
              <a:t> </a:t>
            </a:r>
            <a:r>
              <a:rPr lang="de-DE" altLang="de-DE" dirty="0" err="1" smtClean="0">
                <a:latin typeface="Arial" panose="020B0604020202020204" pitchFamily="34" charset="0"/>
              </a:rPr>
              <a:t>other</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when</a:t>
            </a:r>
            <a:r>
              <a:rPr lang="de-DE" altLang="de-DE" dirty="0" smtClean="0">
                <a:latin typeface="Arial" panose="020B0604020202020204" pitchFamily="34" charset="0"/>
              </a:rPr>
              <a:t> a </a:t>
            </a:r>
            <a:r>
              <a:rPr lang="de-DE" altLang="de-DE" dirty="0" err="1" smtClean="0">
                <a:latin typeface="Arial" panose="020B0604020202020204" pitchFamily="34" charset="0"/>
              </a:rPr>
              <a:t>device</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being</a:t>
            </a:r>
            <a:r>
              <a:rPr lang="de-DE" altLang="de-DE" dirty="0" smtClean="0">
                <a:latin typeface="Arial" panose="020B0604020202020204" pitchFamily="34" charset="0"/>
              </a:rPr>
              <a:t> </a:t>
            </a:r>
            <a:r>
              <a:rPr lang="de-DE" altLang="de-DE" dirty="0" err="1" smtClean="0">
                <a:latin typeface="Arial" panose="020B0604020202020204" pitchFamily="34" charset="0"/>
              </a:rPr>
              <a:t>selected</a:t>
            </a:r>
            <a:r>
              <a:rPr lang="de-DE" altLang="de-DE" dirty="0" smtClean="0">
                <a:latin typeface="Arial" panose="020B0604020202020204" pitchFamily="34" charset="0"/>
              </a:rPr>
              <a:t> </a:t>
            </a:r>
            <a:r>
              <a:rPr lang="de-DE" altLang="de-DE" dirty="0" err="1" smtClean="0">
                <a:latin typeface="Arial" panose="020B0604020202020204" pitchFamily="34" charset="0"/>
              </a:rPr>
              <a:t>from</a:t>
            </a:r>
            <a:r>
              <a:rPr lang="de-DE" altLang="de-DE" dirty="0" smtClean="0">
                <a:latin typeface="Arial" panose="020B0604020202020204" pitchFamily="34" charset="0"/>
              </a:rPr>
              <a:t> a </a:t>
            </a:r>
            <a:r>
              <a:rPr lang="de-DE" altLang="de-DE" dirty="0" err="1" smtClean="0">
                <a:latin typeface="Arial" panose="020B0604020202020204" pitchFamily="34" charset="0"/>
              </a:rPr>
              <a:t>number</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products</a:t>
            </a:r>
            <a:r>
              <a:rPr lang="de-DE" altLang="de-DE" dirty="0" smtClean="0">
                <a:latin typeface="Arial" panose="020B0604020202020204" pitchFamily="34" charset="0"/>
              </a:rPr>
              <a:t>. </a:t>
            </a:r>
          </a:p>
          <a:p>
            <a:endParaRPr lang="de-DE" altLang="de-DE" dirty="0" smtClean="0">
              <a:latin typeface="Arial" panose="020B0604020202020204" pitchFamily="34" charset="0"/>
            </a:endParaRPr>
          </a:p>
          <a:p>
            <a:r>
              <a:rPr lang="de-DE" altLang="de-DE" dirty="0" err="1" smtClean="0">
                <a:latin typeface="Arial" panose="020B0604020202020204" pitchFamily="34" charset="0"/>
              </a:rPr>
              <a:t>Since</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usability</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always</a:t>
            </a:r>
            <a:r>
              <a:rPr lang="de-DE" altLang="de-DE" dirty="0" smtClean="0">
                <a:latin typeface="Arial" panose="020B0604020202020204" pitchFamily="34" charset="0"/>
              </a:rPr>
              <a:t> </a:t>
            </a:r>
            <a:r>
              <a:rPr lang="de-DE" altLang="de-DE" dirty="0" err="1" smtClean="0">
                <a:latin typeface="Arial" panose="020B0604020202020204" pitchFamily="34" charset="0"/>
              </a:rPr>
              <a:t>dependent</a:t>
            </a:r>
            <a:r>
              <a:rPr lang="de-DE" altLang="de-DE" dirty="0" smtClean="0">
                <a:latin typeface="Arial" panose="020B0604020202020204" pitchFamily="34" charset="0"/>
              </a:rPr>
              <a:t> upon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task</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application</a:t>
            </a:r>
            <a:r>
              <a:rPr lang="de-DE" altLang="de-DE" dirty="0" smtClean="0">
                <a:latin typeface="Arial" panose="020B0604020202020204" pitchFamily="34" charset="0"/>
              </a:rPr>
              <a:t> </a:t>
            </a:r>
            <a:r>
              <a:rPr lang="de-DE" altLang="de-DE" dirty="0" err="1" smtClean="0">
                <a:latin typeface="Arial" panose="020B0604020202020204" pitchFamily="34" charset="0"/>
              </a:rPr>
              <a:t>context</a:t>
            </a:r>
            <a:r>
              <a:rPr lang="de-DE" altLang="de-DE" dirty="0" smtClean="0">
                <a:latin typeface="Arial" panose="020B0604020202020204" pitchFamily="34" charset="0"/>
              </a:rPr>
              <a:t>, </a:t>
            </a:r>
            <a:r>
              <a:rPr lang="de-DE" altLang="de-DE" dirty="0" err="1" smtClean="0">
                <a:latin typeface="Arial" panose="020B0604020202020204" pitchFamily="34" charset="0"/>
              </a:rPr>
              <a:t>dedicated</a:t>
            </a:r>
            <a:r>
              <a:rPr lang="de-DE" altLang="de-DE" dirty="0" smtClean="0">
                <a:latin typeface="Arial" panose="020B0604020202020204" pitchFamily="34" charset="0"/>
              </a:rPr>
              <a:t> SUS </a:t>
            </a:r>
            <a:r>
              <a:rPr lang="de-DE" altLang="de-DE" dirty="0" err="1" smtClean="0">
                <a:latin typeface="Arial" panose="020B0604020202020204" pitchFamily="34" charset="0"/>
              </a:rPr>
              <a:t>questionnaires</a:t>
            </a:r>
            <a:r>
              <a:rPr lang="de-DE" altLang="de-DE" dirty="0" smtClean="0">
                <a:latin typeface="Arial" panose="020B0604020202020204" pitchFamily="34" charset="0"/>
              </a:rPr>
              <a:t> </a:t>
            </a:r>
            <a:r>
              <a:rPr lang="de-DE" altLang="de-DE" dirty="0" err="1" smtClean="0">
                <a:latin typeface="Arial" panose="020B0604020202020204" pitchFamily="34" charset="0"/>
              </a:rPr>
              <a:t>should</a:t>
            </a:r>
            <a:r>
              <a:rPr lang="de-DE" altLang="de-DE" dirty="0" smtClean="0">
                <a:latin typeface="Arial" panose="020B0604020202020204" pitchFamily="34" charset="0"/>
              </a:rPr>
              <a:t> </a:t>
            </a:r>
            <a:r>
              <a:rPr lang="de-DE" altLang="de-DE" dirty="0" err="1" smtClean="0">
                <a:latin typeface="Arial" panose="020B0604020202020204" pitchFamily="34" charset="0"/>
              </a:rPr>
              <a:t>always</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conducted</a:t>
            </a:r>
            <a:r>
              <a:rPr lang="de-DE" altLang="de-DE" dirty="0" smtClean="0">
                <a:latin typeface="Arial" panose="020B0604020202020204" pitchFamily="34" charset="0"/>
              </a:rPr>
              <a:t>, </a:t>
            </a:r>
            <a:r>
              <a:rPr lang="de-DE" altLang="de-DE" dirty="0" err="1" smtClean="0">
                <a:latin typeface="Arial" panose="020B0604020202020204" pitchFamily="34" charset="0"/>
              </a:rPr>
              <a:t>rather</a:t>
            </a:r>
            <a:r>
              <a:rPr lang="de-DE" altLang="de-DE" dirty="0" smtClean="0">
                <a:latin typeface="Arial" panose="020B0604020202020204" pitchFamily="34" charset="0"/>
              </a:rPr>
              <a:t> </a:t>
            </a:r>
            <a:r>
              <a:rPr lang="de-DE" altLang="de-DE" dirty="0" err="1" smtClean="0">
                <a:latin typeface="Arial" panose="020B0604020202020204" pitchFamily="34" charset="0"/>
              </a:rPr>
              <a:t>than</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results</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other</a:t>
            </a:r>
            <a:r>
              <a:rPr lang="de-DE" altLang="de-DE" dirty="0" smtClean="0">
                <a:latin typeface="Arial" panose="020B0604020202020204" pitchFamily="34" charset="0"/>
              </a:rPr>
              <a:t> </a:t>
            </a:r>
            <a:r>
              <a:rPr lang="de-DE" altLang="de-DE" dirty="0" err="1" smtClean="0">
                <a:latin typeface="Arial" panose="020B0604020202020204" pitchFamily="34" charset="0"/>
              </a:rPr>
              <a:t>studies</a:t>
            </a:r>
            <a:r>
              <a:rPr lang="de-DE" altLang="de-DE" dirty="0" smtClean="0">
                <a:latin typeface="Arial" panose="020B0604020202020204" pitchFamily="34" charset="0"/>
              </a:rPr>
              <a:t> </a:t>
            </a:r>
            <a:r>
              <a:rPr lang="de-DE" altLang="de-DE" dirty="0" err="1" smtClean="0">
                <a:latin typeface="Arial" panose="020B0604020202020204" pitchFamily="34" charset="0"/>
              </a:rPr>
              <a:t>being</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a:t>
            </a:r>
          </a:p>
          <a:p>
            <a:endParaRPr lang="de-DE" altLang="de-DE" dirty="0" smtClean="0">
              <a:latin typeface="Arial" panose="020B0604020202020204" pitchFamily="34" charset="0"/>
            </a:endParaRPr>
          </a:p>
          <a:p>
            <a:r>
              <a:rPr lang="de-DE" altLang="de-DE" dirty="0" err="1" smtClean="0">
                <a:latin typeface="Arial" panose="020B0604020202020204" pitchFamily="34" charset="0"/>
              </a:rPr>
              <a:t>Ideally</a:t>
            </a:r>
            <a:r>
              <a:rPr lang="de-DE" altLang="de-DE" dirty="0" smtClean="0">
                <a:latin typeface="Arial" panose="020B0604020202020204" pitchFamily="34" charset="0"/>
              </a:rPr>
              <a:t>, SUS </a:t>
            </a:r>
            <a:r>
              <a:rPr lang="de-DE" altLang="de-DE" dirty="0" err="1" smtClean="0">
                <a:latin typeface="Arial" panose="020B0604020202020204" pitchFamily="34" charset="0"/>
              </a:rPr>
              <a:t>questionnaires</a:t>
            </a:r>
            <a:r>
              <a:rPr lang="de-DE" altLang="de-DE" dirty="0" smtClean="0">
                <a:latin typeface="Arial" panose="020B0604020202020204" pitchFamily="34" charset="0"/>
              </a:rPr>
              <a:t> </a:t>
            </a:r>
            <a:r>
              <a:rPr lang="de-DE" altLang="de-DE" dirty="0" err="1" smtClean="0">
                <a:latin typeface="Arial" panose="020B0604020202020204" pitchFamily="34" charset="0"/>
              </a:rPr>
              <a:t>should</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extended</a:t>
            </a:r>
            <a:r>
              <a:rPr lang="de-DE" altLang="de-DE" dirty="0" smtClean="0">
                <a:latin typeface="Arial" panose="020B0604020202020204" pitchFamily="34" charset="0"/>
              </a:rPr>
              <a:t> </a:t>
            </a:r>
            <a:r>
              <a:rPr lang="de-DE" altLang="de-DE" dirty="0" err="1" smtClean="0">
                <a:latin typeface="Arial" panose="020B0604020202020204" pitchFamily="34" charset="0"/>
              </a:rPr>
              <a:t>with</a:t>
            </a:r>
            <a:r>
              <a:rPr lang="de-DE" altLang="de-DE" dirty="0" smtClean="0">
                <a:latin typeface="Arial" panose="020B0604020202020204" pitchFamily="34" charset="0"/>
              </a:rPr>
              <a:t> open </a:t>
            </a:r>
            <a:r>
              <a:rPr lang="de-DE" altLang="de-DE" dirty="0" err="1" smtClean="0">
                <a:latin typeface="Arial" panose="020B0604020202020204" pitchFamily="34" charset="0"/>
              </a:rPr>
              <a:t>questions</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What</a:t>
            </a:r>
            <a:r>
              <a:rPr lang="de-DE" altLang="de-DE" dirty="0" smtClean="0">
                <a:latin typeface="Arial" panose="020B0604020202020204" pitchFamily="34" charset="0"/>
              </a:rPr>
              <a:t> </a:t>
            </a:r>
            <a:r>
              <a:rPr lang="de-DE" altLang="de-DE" dirty="0" err="1" smtClean="0">
                <a:latin typeface="Arial" panose="020B0604020202020204" pitchFamily="34" charset="0"/>
              </a:rPr>
              <a:t>did</a:t>
            </a:r>
            <a:r>
              <a:rPr lang="de-DE" altLang="de-DE" dirty="0" smtClean="0">
                <a:latin typeface="Arial" panose="020B0604020202020204" pitchFamily="34" charset="0"/>
              </a:rPr>
              <a:t> </a:t>
            </a:r>
            <a:r>
              <a:rPr lang="de-DE" altLang="de-DE" dirty="0" err="1" smtClean="0">
                <a:latin typeface="Arial" panose="020B0604020202020204" pitchFamily="34" charset="0"/>
              </a:rPr>
              <a:t>you</a:t>
            </a:r>
            <a:r>
              <a:rPr lang="de-DE" altLang="de-DE" dirty="0" smtClean="0">
                <a:latin typeface="Arial" panose="020B0604020202020204" pitchFamily="34" charset="0"/>
              </a:rPr>
              <a:t> </a:t>
            </a:r>
            <a:r>
              <a:rPr lang="de-DE" altLang="de-DE" dirty="0" err="1" smtClean="0">
                <a:latin typeface="Arial" panose="020B0604020202020204" pitchFamily="34" charset="0"/>
              </a:rPr>
              <a:t>particularly</a:t>
            </a:r>
            <a:r>
              <a:rPr lang="de-DE" altLang="de-DE" dirty="0" smtClean="0">
                <a:latin typeface="Arial" panose="020B0604020202020204" pitchFamily="34" charset="0"/>
              </a:rPr>
              <a:t> like </a:t>
            </a:r>
            <a:r>
              <a:rPr lang="de-DE" altLang="de-DE" dirty="0" err="1" smtClean="0">
                <a:latin typeface="Arial" panose="020B0604020202020204" pitchFamily="34" charset="0"/>
              </a:rPr>
              <a:t>about</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use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a:t>
            </a:r>
            <a:r>
              <a:rPr lang="de-DE" altLang="de-DE" dirty="0" smtClean="0">
                <a:latin typeface="Arial" panose="020B0604020202020204" pitchFamily="34" charset="0"/>
              </a:rPr>
              <a:t>?". This </a:t>
            </a:r>
            <a:r>
              <a:rPr lang="de-DE" altLang="de-DE" dirty="0" err="1" smtClean="0">
                <a:latin typeface="Arial" panose="020B0604020202020204" pitchFamily="34" charset="0"/>
              </a:rPr>
              <a:t>yields</a:t>
            </a:r>
            <a:r>
              <a:rPr lang="de-DE" altLang="de-DE" dirty="0" smtClean="0">
                <a:latin typeface="Arial" panose="020B0604020202020204" pitchFamily="34" charset="0"/>
              </a:rPr>
              <a:t> a </a:t>
            </a:r>
            <a:r>
              <a:rPr lang="de-DE" altLang="de-DE" dirty="0" err="1" smtClean="0">
                <a:latin typeface="Arial" panose="020B0604020202020204" pitchFamily="34" charset="0"/>
              </a:rPr>
              <a:t>more</a:t>
            </a:r>
            <a:r>
              <a:rPr lang="de-DE" altLang="de-DE" dirty="0" smtClean="0">
                <a:latin typeface="Arial" panose="020B0604020202020204" pitchFamily="34" charset="0"/>
              </a:rPr>
              <a:t> </a:t>
            </a:r>
            <a:r>
              <a:rPr lang="de-DE" altLang="de-DE" dirty="0" err="1" smtClean="0">
                <a:latin typeface="Arial" panose="020B0604020202020204" pitchFamily="34" charset="0"/>
              </a:rPr>
              <a:t>detailed</a:t>
            </a:r>
            <a:r>
              <a:rPr lang="de-DE" altLang="de-DE" dirty="0" smtClean="0">
                <a:latin typeface="Arial" panose="020B0604020202020204" pitchFamily="34" charset="0"/>
              </a:rPr>
              <a:t> </a:t>
            </a:r>
            <a:r>
              <a:rPr lang="de-DE" altLang="de-DE" dirty="0" err="1" smtClean="0">
                <a:latin typeface="Arial" panose="020B0604020202020204" pitchFamily="34" charset="0"/>
              </a:rPr>
              <a:t>impression</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a:t>
            </a:r>
            <a:r>
              <a:rPr lang="de-DE" altLang="de-DE" dirty="0" err="1" smtClean="0">
                <a:latin typeface="Arial" panose="020B0604020202020204" pitchFamily="34" charset="0"/>
              </a:rPr>
              <a:t>strengths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weaknesses</a:t>
            </a:r>
            <a:r>
              <a:rPr lang="de-DE" altLang="de-DE" dirty="0" smtClean="0">
                <a:latin typeface="Arial" panose="020B0604020202020204" pitchFamily="34" charset="0"/>
              </a:rPr>
              <a:t>. </a:t>
            </a:r>
            <a:endParaRPr lang="en-US" altLang="de-DE" dirty="0" smtClean="0">
              <a:latin typeface="Arial" panose="020B0604020202020204" pitchFamily="34" charset="0"/>
            </a:endParaRP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3891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9A431F29-FDDD-4749-9F28-36B4CC50D118}" type="slidenum">
              <a:rPr lang="de-DE" altLang="de-DE" smtClean="0"/>
              <a:pPr/>
              <a:t>17</a:t>
            </a:fld>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p:txBody>
          <a:bodyPr/>
          <a:lstStyle/>
          <a:p>
            <a:pPr>
              <a:defRPr/>
            </a:pPr>
            <a:r>
              <a:rPr lang="de-DE" dirty="0" smtClean="0"/>
              <a:t>Expert-based methods are particularly suitable for use in early phases of a product development when a prototype of the medical device does not yet exist. These methods often yield a large number of usability deficits, which are however often simple deficits in use. </a:t>
            </a:r>
          </a:p>
          <a:p>
            <a:pPr>
              <a:defRPr/>
            </a:pPr>
            <a:endParaRPr lang="de-DE" dirty="0" smtClean="0"/>
          </a:p>
          <a:p>
            <a:pPr>
              <a:defRPr/>
            </a:pPr>
            <a:r>
              <a:rPr lang="de-DE" dirty="0" smtClean="0"/>
              <a:t>In the "</a:t>
            </a:r>
            <a:r>
              <a:rPr lang="de-DE" dirty="0" err="1" smtClean="0"/>
              <a:t>cognitive</a:t>
            </a:r>
            <a:r>
              <a:rPr lang="de-DE" dirty="0" smtClean="0"/>
              <a:t> </a:t>
            </a:r>
            <a:r>
              <a:rPr lang="de-DE" dirty="0" err="1" smtClean="0"/>
              <a:t>walkthrough</a:t>
            </a:r>
            <a:r>
              <a:rPr lang="de-DE" dirty="0" smtClean="0"/>
              <a:t>", it is constructive for the tester to place him or herself in the role of a potential user and to run through use of the product in his or her mind. </a:t>
            </a:r>
            <a:r>
              <a:rPr lang="de-DE" dirty="0" err="1" smtClean="0"/>
              <a:t>Fictional "characters"</a:t>
            </a:r>
            <a:r>
              <a:rPr lang="de-DE" dirty="0" smtClean="0"/>
              <a:t> are often used for this purpose who are intended to be typical representatives of a user demographic. For example, a typical user in the sphere of home nursing, "Helmut", cares for his wife at home, is 86 years of age, wears spectacles, has diabetes, and has little interest in technology. Helmut has something of a fear of medical devices.</a:t>
            </a:r>
          </a:p>
          <a:p>
            <a:pPr>
              <a:defRPr/>
            </a:pPr>
            <a:endParaRPr lang="de-DE" dirty="0" smtClean="0"/>
          </a:p>
          <a:p>
            <a:pPr marL="3175" lvl="2" indent="0" eaLnBrk="1" hangingPunct="1">
              <a:defRPr/>
            </a:pPr>
            <a:r>
              <a:rPr lang="de-DE" sz="1050" dirty="0" smtClean="0">
                <a:cs typeface="Arial" panose="020B0604020202020204" pitchFamily="34" charset="0"/>
              </a:rPr>
              <a:t>The procedure can be performed simultaneously by several assessors in a group session, or by one or more experts independently. Frequently, several passes are performed for different usage scenarios (e.g. variation of the user, the task or the </a:t>
            </a:r>
            <a:r>
              <a:rPr lang="de-DE" sz="1050" dirty="0" err="1" smtClean="0">
                <a:cs typeface="Arial" panose="020B0604020202020204" pitchFamily="34" charset="0"/>
              </a:rPr>
              <a:t>work</a:t>
            </a:r>
            <a:r>
              <a:rPr lang="de-DE" sz="1050" dirty="0" smtClean="0">
                <a:cs typeface="Arial" panose="020B0604020202020204" pitchFamily="34" charset="0"/>
              </a:rPr>
              <a:t> </a:t>
            </a:r>
            <a:r>
              <a:rPr lang="de-DE" sz="1050" dirty="0" err="1" smtClean="0">
                <a:cs typeface="Arial" panose="020B0604020202020204" pitchFamily="34" charset="0"/>
              </a:rPr>
              <a:t>context</a:t>
            </a:r>
            <a:r>
              <a:rPr lang="de-DE" sz="1050" dirty="0" smtClean="0">
                <a:cs typeface="Arial" panose="020B0604020202020204" pitchFamily="34" charset="0"/>
              </a:rPr>
              <a:t> , etc.).</a:t>
            </a:r>
            <a:endParaRPr lang="de-DE" altLang="en-US" sz="1050" dirty="0" smtClean="0">
              <a:cs typeface="Arial" panose="020B0604020202020204" pitchFamily="34" charset="0"/>
            </a:endParaRPr>
          </a:p>
          <a:p>
            <a:pPr marL="346019" lvl="2" indent="-342845" eaLnBrk="1" hangingPunct="1">
              <a:buFont typeface="Wingdings" panose="05000000000000000000" pitchFamily="2" charset="2"/>
              <a:buChar char="§"/>
              <a:defRPr/>
            </a:pPr>
            <a:endParaRPr lang="de-DE" altLang="de-DE" dirty="0" smtClean="0">
              <a:cs typeface="Arial" panose="020B0604020202020204" pitchFamily="34" charset="0"/>
            </a:endParaRPr>
          </a:p>
          <a:p>
            <a:pPr>
              <a:defRPr/>
            </a:pPr>
            <a:endParaRPr lang="de-DE" dirty="0" smtClean="0"/>
          </a:p>
          <a:p>
            <a:pPr>
              <a:defRPr/>
            </a:pPr>
            <a:endParaRPr lang="en-US" altLang="de-DE" dirty="0" smtClean="0">
              <a:latin typeface="Arial" panose="020B0604020202020204" pitchFamily="34" charset="0"/>
            </a:endParaRPr>
          </a:p>
          <a:p>
            <a:pPr>
              <a:defRPr/>
            </a:pPr>
            <a:endParaRPr lang="de-DE" altLang="de-DE" dirty="0" smtClean="0">
              <a:latin typeface="Arial" panose="020B0604020202020204" pitchFamily="34" charset="0"/>
            </a:endParaRPr>
          </a:p>
        </p:txBody>
      </p:sp>
      <p:sp>
        <p:nvSpPr>
          <p:cNvPr id="4096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3A66AEC1-728A-4531-8F48-FD2DCFA32517}" type="slidenum">
              <a:rPr lang="de-DE" altLang="de-DE" smtClean="0"/>
              <a:pPr/>
              <a:t>18</a:t>
            </a:fld>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p:spPr>
        <p:txBody>
          <a:bodyPr/>
          <a:lstStyle/>
          <a:p>
            <a:r>
              <a:rPr lang="de-DE" altLang="de-DE" dirty="0" err="1" smtClean="0">
                <a:latin typeface="Arial" panose="020B0604020202020204" pitchFamily="34" charset="0"/>
              </a:rPr>
              <a:t>Heuristics</a:t>
            </a:r>
            <a:r>
              <a:rPr lang="de-DE" altLang="de-DE" dirty="0" smtClean="0">
                <a:latin typeface="Arial" panose="020B0604020202020204" pitchFamily="34" charset="0"/>
              </a:rPr>
              <a:t> </a:t>
            </a:r>
            <a:r>
              <a:rPr lang="de-DE" altLang="de-DE" dirty="0" err="1" smtClean="0">
                <a:latin typeface="Arial" panose="020B0604020202020204" pitchFamily="34" charset="0"/>
              </a:rPr>
              <a:t>can</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 </a:t>
            </a:r>
            <a:r>
              <a:rPr lang="de-DE" altLang="de-DE" dirty="0" err="1" smtClean="0">
                <a:latin typeface="Arial" panose="020B0604020202020204" pitchFamily="34" charset="0"/>
              </a:rPr>
              <a:t>particularly</a:t>
            </a:r>
            <a:r>
              <a:rPr lang="de-DE" altLang="de-DE" dirty="0" smtClean="0">
                <a:latin typeface="Arial" panose="020B0604020202020204" pitchFamily="34" charset="0"/>
              </a:rPr>
              <a:t> </a:t>
            </a:r>
            <a:r>
              <a:rPr lang="de-DE" altLang="de-DE" dirty="0" err="1" smtClean="0">
                <a:latin typeface="Arial" panose="020B0604020202020204" pitchFamily="34" charset="0"/>
              </a:rPr>
              <a:t>effectively</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test</a:t>
            </a:r>
            <a:r>
              <a:rPr lang="de-DE" altLang="de-DE" dirty="0" smtClean="0">
                <a:latin typeface="Arial" panose="020B0604020202020204" pitchFamily="34" charset="0"/>
              </a:rPr>
              <a:t> </a:t>
            </a:r>
            <a:r>
              <a:rPr lang="de-DE" altLang="de-DE" dirty="0" err="1" smtClean="0">
                <a:latin typeface="Arial" panose="020B0604020202020204" pitchFamily="34" charset="0"/>
              </a:rPr>
              <a:t>graphical</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interfaces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their</a:t>
            </a:r>
            <a:r>
              <a:rPr lang="de-DE" altLang="de-DE" dirty="0" smtClean="0">
                <a:latin typeface="Arial" panose="020B0604020202020204" pitchFamily="34" charset="0"/>
              </a:rPr>
              <a:t> </a:t>
            </a:r>
            <a:r>
              <a:rPr lang="de-DE" altLang="de-DE" dirty="0" err="1" smtClean="0">
                <a:latin typeface="Arial" panose="020B0604020202020204" pitchFamily="34" charset="0"/>
              </a:rPr>
              <a:t>control</a:t>
            </a:r>
            <a:r>
              <a:rPr lang="de-DE" altLang="de-DE" dirty="0" smtClean="0">
                <a:latin typeface="Arial" panose="020B0604020202020204" pitchFamily="34" charset="0"/>
              </a:rPr>
              <a:t> </a:t>
            </a:r>
            <a:r>
              <a:rPr lang="de-DE" altLang="de-DE" dirty="0" err="1" smtClean="0">
                <a:latin typeface="Arial" panose="020B0604020202020204" pitchFamily="34" charset="0"/>
              </a:rPr>
              <a:t>by</a:t>
            </a:r>
            <a:r>
              <a:rPr lang="de-DE" altLang="de-DE" dirty="0" smtClean="0">
                <a:latin typeface="Arial" panose="020B0604020202020204" pitchFamily="34" charset="0"/>
              </a:rPr>
              <a:t> </a:t>
            </a:r>
            <a:r>
              <a:rPr lang="de-DE" altLang="de-DE" dirty="0" err="1" smtClean="0">
                <a:latin typeface="Arial" panose="020B0604020202020204" pitchFamily="34" charset="0"/>
              </a:rPr>
              <a:t>means</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menus</a:t>
            </a:r>
            <a:r>
              <a:rPr lang="de-DE" altLang="de-DE" dirty="0" smtClean="0">
                <a:latin typeface="Arial" panose="020B0604020202020204" pitchFamily="34" charset="0"/>
              </a:rPr>
              <a:t>. </a:t>
            </a:r>
            <a:r>
              <a:rPr lang="de-DE" altLang="de-DE" dirty="0" smtClean="0">
                <a:latin typeface="Arial" panose="020B0604020202020204" pitchFamily="34" charset="0"/>
                <a:cs typeface="Arial" panose="020B0604020202020204" pitchFamily="34" charset="0"/>
              </a:rPr>
              <a:t>Evaluation </a:t>
            </a:r>
            <a:r>
              <a:rPr lang="de-DE" altLang="de-DE" dirty="0" err="1" smtClean="0">
                <a:latin typeface="Arial" panose="020B0604020202020204" pitchFamily="34" charset="0"/>
                <a:cs typeface="Arial" panose="020B0604020202020204" pitchFamily="34" charset="0"/>
              </a:rPr>
              <a:t>can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performed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individuals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or</a:t>
            </a:r>
            <a:r>
              <a:rPr lang="de-DE" altLang="de-DE" dirty="0" smtClean="0">
                <a:latin typeface="Arial" panose="020B0604020202020204" pitchFamily="34" charset="0"/>
                <a:cs typeface="Arial" panose="020B0604020202020204" pitchFamily="34" charset="0"/>
              </a:rPr>
              <a:t> in a </a:t>
            </a:r>
            <a:r>
              <a:rPr lang="de-DE" altLang="de-DE" dirty="0" err="1" smtClean="0">
                <a:latin typeface="Arial" panose="020B0604020202020204" pitchFamily="34" charset="0"/>
                <a:cs typeface="Arial" panose="020B0604020202020204" pitchFamily="34" charset="0"/>
              </a:rPr>
              <a:t>group</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one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or</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more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experts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may</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assess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the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usability</a:t>
            </a:r>
            <a:r>
              <a:rPr lang="de-DE" altLang="de-DE" dirty="0" smtClean="0">
                <a:latin typeface="Arial" panose="020B0604020202020204" pitchFamily="34" charset="0"/>
                <a:cs typeface="Arial" panose="020B0604020202020204" pitchFamily="34" charset="0"/>
              </a:rPr>
              <a:t>. A </a:t>
            </a:r>
            <a:r>
              <a:rPr lang="de-DE" altLang="de-DE" dirty="0" err="1" smtClean="0">
                <a:latin typeface="Arial" panose="020B0604020202020204" pitchFamily="34" charset="0"/>
                <a:cs typeface="Arial" panose="020B0604020202020204" pitchFamily="34" charset="0"/>
              </a:rPr>
              <a:t>range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of</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heuristics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can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used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for</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the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procedure</a:t>
            </a:r>
            <a:r>
              <a:rPr lang="de-DE" altLang="de-DE" dirty="0" smtClean="0">
                <a:latin typeface="Arial" panose="020B0604020202020204" pitchFamily="34" charset="0"/>
                <a:cs typeface="Arial" panose="020B0604020202020204" pitchFamily="34" charset="0"/>
              </a:rPr>
              <a:t>. </a:t>
            </a:r>
            <a:r>
              <a:rPr lang="de-DE" altLang="en-US" dirty="0" smtClean="0">
                <a:latin typeface="Arial" panose="020B0604020202020204" pitchFamily="34" charset="0"/>
                <a:cs typeface="Arial" panose="020B0604020202020204" pitchFamily="34" charset="0"/>
              </a:rPr>
              <a:t>Like </a:t>
            </a:r>
            <a:r>
              <a:rPr lang="de-DE" altLang="en-US" dirty="0" err="1" smtClean="0">
                <a:latin typeface="Arial" panose="020B0604020202020204" pitchFamily="34" charset="0"/>
                <a:cs typeface="Arial" panose="020B0604020202020204" pitchFamily="34" charset="0"/>
              </a:rPr>
              <a:t>the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cognitive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walkthrough</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the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heuristic</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evaluation</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tends</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to</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reveal</a:t>
            </a:r>
            <a:r>
              <a:rPr lang="de-DE" altLang="en-US" dirty="0" smtClean="0">
                <a:latin typeface="Arial" panose="020B0604020202020204" pitchFamily="34" charset="0"/>
                <a:cs typeface="Arial" panose="020B0604020202020204" pitchFamily="34" charset="0"/>
              </a:rPr>
              <a:t> simple </a:t>
            </a:r>
            <a:r>
              <a:rPr lang="de-DE" altLang="en-US" dirty="0" err="1" smtClean="0">
                <a:latin typeface="Arial" panose="020B0604020202020204" pitchFamily="34" charset="0"/>
                <a:cs typeface="Arial" panose="020B0604020202020204" pitchFamily="34" charset="0"/>
              </a:rPr>
              <a:t>deficits</a:t>
            </a:r>
            <a:r>
              <a:rPr lang="de-DE" altLang="en-US" dirty="0" smtClean="0">
                <a:latin typeface="Arial" panose="020B0604020202020204" pitchFamily="34" charset="0"/>
                <a:cs typeface="Arial" panose="020B0604020202020204" pitchFamily="34" charset="0"/>
              </a:rPr>
              <a:t> in </a:t>
            </a:r>
            <a:r>
              <a:rPr lang="de-DE" altLang="en-US" dirty="0" err="1" smtClean="0">
                <a:latin typeface="Arial" panose="020B0604020202020204" pitchFamily="34" charset="0"/>
                <a:cs typeface="Arial" panose="020B0604020202020204" pitchFamily="34" charset="0"/>
              </a:rPr>
              <a:t>usage</a:t>
            </a:r>
            <a:r>
              <a:rPr lang="de-DE" altLang="en-US" dirty="0" smtClean="0">
                <a:latin typeface="Arial" panose="020B0604020202020204" pitchFamily="34" charset="0"/>
                <a:cs typeface="Arial" panose="020B0604020202020204" pitchFamily="34" charset="0"/>
              </a:rPr>
              <a:t>.</a:t>
            </a:r>
            <a:endParaRPr lang="de-DE" altLang="de-DE" dirty="0" smtClean="0">
              <a:latin typeface="Arial" panose="020B0604020202020204" pitchFamily="34" charset="0"/>
              <a:cs typeface="Arial" panose="020B0604020202020204" pitchFamily="34" charset="0"/>
            </a:endParaRPr>
          </a:p>
          <a:p>
            <a:endParaRPr lang="en-US" altLang="de-DE" dirty="0" smtClean="0">
              <a:latin typeface="Arial" panose="020B0604020202020204" pitchFamily="34" charset="0"/>
            </a:endParaRPr>
          </a:p>
          <a:p>
            <a:pPr marL="3175" lvl="2" indent="0" eaLnBrk="1" hangingPunct="1"/>
            <a:endParaRPr lang="de-DE" altLang="de-DE" dirty="0" smtClean="0">
              <a:latin typeface="Arial" panose="020B0604020202020204" pitchFamily="34" charset="0"/>
              <a:cs typeface="Arial" panose="020B0604020202020204" pitchFamily="34" charset="0"/>
            </a:endParaRPr>
          </a:p>
          <a:p>
            <a:endParaRPr lang="de-DE" altLang="de-DE" dirty="0" smtClean="0">
              <a:latin typeface="Arial" panose="020B0604020202020204" pitchFamily="34" charset="0"/>
            </a:endParaRP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4301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ACB153E9-2B24-4CA9-8036-8460ED6DB48D}" type="slidenum">
              <a:rPr lang="de-DE" altLang="de-DE" smtClean="0"/>
              <a:pPr/>
              <a:t>19</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b="1" dirty="0" smtClean="0"/>
              <a:t>Learning targets</a:t>
            </a:r>
            <a:r>
              <a:rPr lang="de-DE" dirty="0" smtClean="0"/>
              <a:t> of this tuition module: </a:t>
            </a:r>
          </a:p>
          <a:p>
            <a:pPr>
              <a:defRPr/>
            </a:pPr>
            <a:endParaRPr lang="de-DE" dirty="0" smtClean="0"/>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Students are able to explain the concepts of fitness for purpose, usability and functionality of medical devices</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are familiar with the statutory requirements for the ergonomic design of medical devices </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can name important standards governing the ergonomic design of medical devices</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are familiar with the impact of the ergonomic design of medical devices upon patient safety </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understand the importance of usability engineering for the development and design of medical devices and of the work systems in which these devices are used</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are able to state the suitability of different usability methods for evaluating the ergonomics of medical devices</a:t>
            </a:r>
          </a:p>
          <a:p>
            <a:pPr marL="348718" indent="-348718">
              <a:lnSpc>
                <a:spcPct val="110000"/>
              </a:lnSpc>
              <a:spcBef>
                <a:spcPts val="1156"/>
              </a:spcBef>
              <a:buClr>
                <a:srgbClr val="FFC000"/>
              </a:buClr>
              <a:buSzPct val="150000"/>
              <a:buFont typeface="Wingdings" panose="05000000000000000000" pitchFamily="2" charset="2"/>
              <a:buChar char="§"/>
              <a:defRPr/>
            </a:pPr>
            <a:r>
              <a:rPr lang="de-DE" dirty="0" smtClean="0"/>
              <a:t>They are able to design a usability test </a:t>
            </a:r>
            <a:endParaRPr lang="de-DE" dirty="0"/>
          </a:p>
        </p:txBody>
      </p:sp>
      <p:sp>
        <p:nvSpPr>
          <p:cNvPr id="819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350E88B3-1930-43FB-83F6-24C7252086B7}" type="slidenum">
              <a:rPr lang="de-DE" altLang="de-DE" smtClean="0"/>
              <a:pPr/>
              <a:t>2</a:t>
            </a:fld>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r>
              <a:rPr lang="de-DE" altLang="de-DE" dirty="0" smtClean="0">
                <a:latin typeface="Arial" panose="020B0604020202020204" pitchFamily="34" charset="0"/>
              </a:rPr>
              <a:t>The </a:t>
            </a:r>
            <a:r>
              <a:rPr lang="de-DE" altLang="de-DE" dirty="0" err="1" smtClean="0">
                <a:latin typeface="Arial" panose="020B0604020202020204" pitchFamily="34" charset="0"/>
              </a:rPr>
              <a:t>following</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explains</a:t>
            </a:r>
            <a:r>
              <a:rPr lang="de-DE" altLang="de-DE" dirty="0" smtClean="0">
                <a:latin typeface="Arial" panose="020B0604020202020204" pitchFamily="34" charset="0"/>
              </a:rPr>
              <a:t> a </a:t>
            </a:r>
            <a:r>
              <a:rPr lang="de-DE" altLang="de-DE" dirty="0" err="1" smtClean="0">
                <a:latin typeface="Arial" panose="020B0604020202020204" pitchFamily="34" charset="0"/>
              </a:rPr>
              <a:t>usability</a:t>
            </a:r>
            <a:r>
              <a:rPr lang="de-DE" altLang="de-DE" dirty="0" smtClean="0">
                <a:latin typeface="Arial" panose="020B0604020202020204" pitchFamily="34" charset="0"/>
              </a:rPr>
              <a:t> </a:t>
            </a:r>
            <a:r>
              <a:rPr lang="de-DE" altLang="de-DE" dirty="0" err="1" smtClean="0">
                <a:latin typeface="Arial" panose="020B0604020202020204" pitchFamily="34" charset="0"/>
              </a:rPr>
              <a:t>test</a:t>
            </a:r>
            <a:r>
              <a:rPr lang="de-DE" altLang="de-DE" dirty="0" smtClean="0">
                <a:latin typeface="Arial" panose="020B0604020202020204" pitchFamily="34" charset="0"/>
              </a:rPr>
              <a:t> </a:t>
            </a:r>
            <a:r>
              <a:rPr lang="de-DE" altLang="de-DE" dirty="0" err="1" smtClean="0">
                <a:latin typeface="Arial" panose="020B0604020202020204" pitchFamily="34" charset="0"/>
              </a:rPr>
              <a:t>with</a:t>
            </a:r>
            <a:r>
              <a:rPr lang="de-DE" altLang="de-DE" dirty="0" smtClean="0">
                <a:latin typeface="Arial" panose="020B0604020202020204" pitchFamily="34" charset="0"/>
              </a:rPr>
              <a:t> </a:t>
            </a:r>
            <a:r>
              <a:rPr lang="de-DE" altLang="de-DE" dirty="0" err="1" smtClean="0">
                <a:latin typeface="Arial" panose="020B0604020202020204" pitchFamily="34" charset="0"/>
              </a:rPr>
              <a:t>reference</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an </a:t>
            </a:r>
            <a:r>
              <a:rPr lang="de-DE" altLang="de-DE" dirty="0" err="1" smtClean="0">
                <a:latin typeface="Arial" panose="020B0604020202020204" pitchFamily="34" charset="0"/>
              </a:rPr>
              <a:t>infusion</a:t>
            </a:r>
            <a:r>
              <a:rPr lang="de-DE" altLang="de-DE" dirty="0" smtClean="0">
                <a:latin typeface="Arial" panose="020B0604020202020204" pitchFamily="34" charset="0"/>
              </a:rPr>
              <a:t> pump. These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a:t>
            </a:r>
            <a:r>
              <a:rPr lang="de-DE" altLang="de-DE" dirty="0" err="1" smtClean="0">
                <a:latin typeface="Arial" panose="020B0604020202020204" pitchFamily="34" charset="0"/>
              </a:rPr>
              <a:t>are</a:t>
            </a:r>
            <a:r>
              <a:rPr lang="de-DE" altLang="de-DE" dirty="0" smtClean="0">
                <a:latin typeface="Arial" panose="020B0604020202020204" pitchFamily="34" charset="0"/>
              </a:rPr>
              <a:t> </a:t>
            </a:r>
            <a:r>
              <a:rPr lang="de-DE" altLang="de-DE" dirty="0" err="1" smtClean="0">
                <a:latin typeface="Arial" panose="020B0604020202020204" pitchFamily="34" charset="0"/>
              </a:rPr>
              <a:t>frequently</a:t>
            </a:r>
            <a:r>
              <a:rPr lang="de-DE" altLang="de-DE" dirty="0" smtClean="0">
                <a:latin typeface="Arial" panose="020B0604020202020204" pitchFamily="34" charset="0"/>
              </a:rPr>
              <a:t> </a:t>
            </a:r>
            <a:r>
              <a:rPr lang="de-DE" altLang="de-DE" dirty="0" err="1" smtClean="0">
                <a:latin typeface="Arial" panose="020B0604020202020204" pitchFamily="34" charset="0"/>
              </a:rPr>
              <a:t>used</a:t>
            </a:r>
            <a:r>
              <a:rPr lang="de-DE" altLang="de-DE" dirty="0" smtClean="0">
                <a:latin typeface="Arial" panose="020B0604020202020204" pitchFamily="34" charset="0"/>
              </a:rPr>
              <a:t> </a:t>
            </a:r>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example</a:t>
            </a:r>
            <a:r>
              <a:rPr lang="de-DE" altLang="de-DE" dirty="0" smtClean="0">
                <a:latin typeface="Arial" panose="020B0604020202020204" pitchFamily="34" charset="0"/>
              </a:rPr>
              <a:t> in intensive care, in </a:t>
            </a:r>
            <a:r>
              <a:rPr lang="de-DE" altLang="de-DE" dirty="0" err="1" smtClean="0">
                <a:latin typeface="Arial" panose="020B0604020202020204" pitchFamily="34" charset="0"/>
              </a:rPr>
              <a:t>order</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administer</a:t>
            </a:r>
            <a:r>
              <a:rPr lang="de-DE" altLang="de-DE" dirty="0" smtClean="0">
                <a:latin typeface="Arial" panose="020B0604020202020204" pitchFamily="34" charset="0"/>
              </a:rPr>
              <a:t> </a:t>
            </a:r>
            <a:r>
              <a:rPr lang="de-DE" altLang="de-DE" dirty="0" err="1" smtClean="0">
                <a:latin typeface="Arial" panose="020B0604020202020204" pitchFamily="34" charset="0"/>
              </a:rPr>
              <a:t>precise</a:t>
            </a:r>
            <a:r>
              <a:rPr lang="de-DE" altLang="de-DE" dirty="0" smtClean="0">
                <a:latin typeface="Arial" panose="020B0604020202020204" pitchFamily="34" charset="0"/>
              </a:rPr>
              <a:t> </a:t>
            </a:r>
            <a:r>
              <a:rPr lang="de-DE" altLang="de-DE" dirty="0" err="1" smtClean="0">
                <a:latin typeface="Arial" panose="020B0604020202020204" pitchFamily="34" charset="0"/>
              </a:rPr>
              <a:t>doses</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fluids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medicines</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patients</a:t>
            </a:r>
            <a:r>
              <a:rPr lang="de-DE" altLang="de-DE" dirty="0" smtClean="0">
                <a:latin typeface="Arial" panose="020B0604020202020204" pitchFamily="34" charset="0"/>
              </a:rPr>
              <a:t>. </a:t>
            </a:r>
          </a:p>
          <a:p>
            <a:endParaRPr lang="de-DE" altLang="de-DE" dirty="0" smtClean="0">
              <a:latin typeface="Arial" panose="020B0604020202020204" pitchFamily="34" charset="0"/>
            </a:endParaRPr>
          </a:p>
          <a:p>
            <a:r>
              <a:rPr lang="de-DE" altLang="de-DE" dirty="0" smtClean="0">
                <a:latin typeface="Arial" panose="020B0604020202020204" pitchFamily="34" charset="0"/>
              </a:rPr>
              <a:t>The </a:t>
            </a:r>
            <a:r>
              <a:rPr lang="de-DE" altLang="de-DE" dirty="0" err="1" smtClean="0">
                <a:latin typeface="Arial" panose="020B0604020202020204" pitchFamily="34" charset="0"/>
              </a:rPr>
              <a:t>purpose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deliver</a:t>
            </a:r>
            <a:r>
              <a:rPr lang="de-DE" altLang="de-DE" dirty="0" smtClean="0">
                <a:latin typeface="Arial" panose="020B0604020202020204" pitchFamily="34" charset="0"/>
              </a:rPr>
              <a:t> a fluid (</a:t>
            </a:r>
            <a:r>
              <a:rPr lang="de-DE" altLang="de-DE" dirty="0" err="1" smtClean="0">
                <a:latin typeface="Arial" panose="020B0604020202020204" pitchFamily="34" charset="0"/>
              </a:rPr>
              <a:t>infusion</a:t>
            </a:r>
            <a:r>
              <a:rPr lang="de-DE" altLang="de-DE" dirty="0" smtClean="0">
                <a:latin typeface="Arial" panose="020B0604020202020204" pitchFamily="34" charset="0"/>
              </a:rPr>
              <a:t> </a:t>
            </a:r>
            <a:r>
              <a:rPr lang="de-DE" altLang="de-DE" dirty="0" err="1" smtClean="0">
                <a:latin typeface="Arial" panose="020B0604020202020204" pitchFamily="34" charset="0"/>
              </a:rPr>
              <a:t>solution</a:t>
            </a:r>
            <a:r>
              <a:rPr lang="de-DE" altLang="de-DE" dirty="0" smtClean="0">
                <a:latin typeface="Arial" panose="020B0604020202020204" pitchFamily="34" charset="0"/>
              </a:rPr>
              <a:t>) </a:t>
            </a:r>
            <a:r>
              <a:rPr lang="de-DE" altLang="de-DE" dirty="0" err="1" smtClean="0">
                <a:latin typeface="Arial" panose="020B0604020202020204" pitchFamily="34" charset="0"/>
              </a:rPr>
              <a:t>highly</a:t>
            </a:r>
            <a:r>
              <a:rPr lang="de-DE" altLang="de-DE" dirty="0" smtClean="0">
                <a:latin typeface="Arial" panose="020B0604020202020204" pitchFamily="34" charset="0"/>
              </a:rPr>
              <a:t> </a:t>
            </a:r>
            <a:r>
              <a:rPr lang="de-DE" altLang="de-DE" dirty="0" err="1" smtClean="0">
                <a:latin typeface="Arial" panose="020B0604020202020204" pitchFamily="34" charset="0"/>
              </a:rPr>
              <a:t>precisely</a:t>
            </a:r>
            <a:r>
              <a:rPr lang="de-DE" altLang="de-DE" dirty="0" smtClean="0">
                <a:latin typeface="Arial" panose="020B0604020202020204" pitchFamily="34" charset="0"/>
              </a:rPr>
              <a:t> </a:t>
            </a:r>
            <a:r>
              <a:rPr lang="de-DE" altLang="de-DE" dirty="0" err="1" smtClean="0">
                <a:latin typeface="Arial" panose="020B0604020202020204" pitchFamily="34" charset="0"/>
              </a:rPr>
              <a:t>through</a:t>
            </a:r>
            <a:r>
              <a:rPr lang="de-DE" altLang="de-DE" dirty="0" smtClean="0">
                <a:latin typeface="Arial" panose="020B0604020202020204" pitchFamily="34" charset="0"/>
              </a:rPr>
              <a:t> a </a:t>
            </a:r>
            <a:r>
              <a:rPr lang="de-DE" altLang="de-DE" dirty="0" err="1" smtClean="0">
                <a:latin typeface="Arial" panose="020B0604020202020204" pitchFamily="34" charset="0"/>
              </a:rPr>
              <a:t>tube</a:t>
            </a:r>
            <a:r>
              <a:rPr lang="de-DE" altLang="de-DE" dirty="0" smtClean="0">
                <a:latin typeface="Arial" panose="020B0604020202020204" pitchFamily="34" charset="0"/>
              </a:rPr>
              <a:t> </a:t>
            </a:r>
            <a:r>
              <a:rPr lang="de-DE" altLang="de-DE" dirty="0" err="1" smtClean="0">
                <a:latin typeface="Arial" panose="020B0604020202020204" pitchFamily="34" charset="0"/>
              </a:rPr>
              <a:t>system</a:t>
            </a:r>
            <a:r>
              <a:rPr lang="de-DE" altLang="de-DE" dirty="0" smtClean="0">
                <a:latin typeface="Arial" panose="020B0604020202020204" pitchFamily="34" charset="0"/>
              </a:rPr>
              <a:t> (</a:t>
            </a:r>
            <a:r>
              <a:rPr lang="de-DE" altLang="de-DE" dirty="0" err="1" smtClean="0">
                <a:latin typeface="Arial" panose="020B0604020202020204" pitchFamily="34" charset="0"/>
              </a:rPr>
              <a:t>infusion</a:t>
            </a:r>
            <a:r>
              <a:rPr lang="de-DE" altLang="de-DE" dirty="0" smtClean="0">
                <a:latin typeface="Arial" panose="020B0604020202020204" pitchFamily="34" charset="0"/>
              </a:rPr>
              <a:t> </a:t>
            </a:r>
            <a:r>
              <a:rPr lang="de-DE" altLang="de-DE" dirty="0" err="1" smtClean="0">
                <a:latin typeface="Arial" panose="020B0604020202020204" pitchFamily="34" charset="0"/>
              </a:rPr>
              <a:t>set</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an </a:t>
            </a:r>
            <a:r>
              <a:rPr lang="de-DE" altLang="de-DE" dirty="0" err="1" smtClean="0">
                <a:latin typeface="Arial" panose="020B0604020202020204" pitchFamily="34" charset="0"/>
              </a:rPr>
              <a:t>entry</a:t>
            </a:r>
            <a:r>
              <a:rPr lang="de-DE" altLang="de-DE" dirty="0" smtClean="0">
                <a:latin typeface="Arial" panose="020B0604020202020204" pitchFamily="34" charset="0"/>
              </a:rPr>
              <a:t> </a:t>
            </a:r>
            <a:r>
              <a:rPr lang="de-DE" altLang="de-DE" dirty="0" err="1" smtClean="0">
                <a:latin typeface="Arial" panose="020B0604020202020204" pitchFamily="34" charset="0"/>
              </a:rPr>
              <a:t>into</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vein</a:t>
            </a:r>
            <a:r>
              <a:rPr lang="de-DE" altLang="de-DE" dirty="0" smtClean="0">
                <a:latin typeface="Arial" panose="020B0604020202020204" pitchFamily="34" charset="0"/>
              </a:rPr>
              <a:t> (</a:t>
            </a:r>
            <a:r>
              <a:rPr lang="de-DE" altLang="de-DE" dirty="0" err="1" smtClean="0">
                <a:latin typeface="Arial" panose="020B0604020202020204" pitchFamily="34" charset="0"/>
              </a:rPr>
              <a:t>indwelling</a:t>
            </a:r>
            <a:r>
              <a:rPr lang="de-DE" altLang="de-DE" dirty="0" smtClean="0">
                <a:latin typeface="Arial" panose="020B0604020202020204" pitchFamily="34" charset="0"/>
              </a:rPr>
              <a:t> </a:t>
            </a:r>
            <a:r>
              <a:rPr lang="de-DE" altLang="de-DE" dirty="0" err="1" smtClean="0">
                <a:latin typeface="Arial" panose="020B0604020202020204" pitchFamily="34" charset="0"/>
              </a:rPr>
              <a:t>venous</a:t>
            </a:r>
            <a:r>
              <a:rPr lang="de-DE" altLang="de-DE" dirty="0" smtClean="0">
                <a:latin typeface="Arial" panose="020B0604020202020204" pitchFamily="34" charset="0"/>
              </a:rPr>
              <a:t> </a:t>
            </a:r>
            <a:r>
              <a:rPr lang="de-DE" altLang="de-DE" dirty="0" err="1" smtClean="0">
                <a:latin typeface="Arial" panose="020B0604020202020204" pitchFamily="34" charset="0"/>
              </a:rPr>
              <a:t>cannula</a:t>
            </a:r>
            <a:r>
              <a:rPr lang="de-DE" altLang="de-DE" dirty="0" smtClean="0">
                <a:latin typeface="Arial" panose="020B0604020202020204" pitchFamily="34" charset="0"/>
              </a:rPr>
              <a:t>) </a:t>
            </a:r>
            <a:r>
              <a:rPr lang="de-DE" altLang="de-DE" dirty="0" err="1" smtClean="0">
                <a:latin typeface="Arial" panose="020B0604020202020204" pitchFamily="34" charset="0"/>
              </a:rPr>
              <a:t>into</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patient's</a:t>
            </a:r>
            <a:r>
              <a:rPr lang="de-DE" altLang="de-DE" dirty="0" smtClean="0">
                <a:latin typeface="Arial" panose="020B0604020202020204" pitchFamily="34" charset="0"/>
              </a:rPr>
              <a:t> </a:t>
            </a:r>
            <a:r>
              <a:rPr lang="de-DE" altLang="de-DE" dirty="0" err="1" smtClean="0">
                <a:latin typeface="Arial" panose="020B0604020202020204" pitchFamily="34" charset="0"/>
              </a:rPr>
              <a:t>bloodstream</a:t>
            </a:r>
            <a:r>
              <a:rPr lang="de-DE" altLang="de-DE" dirty="0" smtClean="0">
                <a:latin typeface="Arial" panose="020B0604020202020204" pitchFamily="34" charset="0"/>
              </a:rPr>
              <a:t>. </a:t>
            </a:r>
            <a:r>
              <a:rPr lang="de-DE" altLang="de-DE" dirty="0" err="1" smtClean="0">
                <a:latin typeface="Arial" panose="020B0604020202020204" pitchFamily="34" charset="0"/>
              </a:rPr>
              <a:t>Among</a:t>
            </a:r>
            <a:r>
              <a:rPr lang="de-DE" altLang="de-DE" dirty="0" smtClean="0">
                <a:latin typeface="Arial" panose="020B0604020202020204" pitchFamily="34" charset="0"/>
              </a:rPr>
              <a:t> </a:t>
            </a:r>
            <a:r>
              <a:rPr lang="de-DE" altLang="de-DE" dirty="0" err="1" smtClean="0">
                <a:latin typeface="Arial" panose="020B0604020202020204" pitchFamily="34" charset="0"/>
              </a:rPr>
              <a:t>other</a:t>
            </a:r>
            <a:r>
              <a:rPr lang="de-DE" altLang="de-DE" dirty="0" smtClean="0">
                <a:latin typeface="Arial" panose="020B0604020202020204" pitchFamily="34" charset="0"/>
              </a:rPr>
              <a:t> </a:t>
            </a:r>
            <a:r>
              <a:rPr lang="de-DE" altLang="de-DE" dirty="0" err="1" smtClean="0">
                <a:latin typeface="Arial" panose="020B0604020202020204" pitchFamily="34" charset="0"/>
              </a:rPr>
              <a:t>things</a:t>
            </a:r>
            <a:r>
              <a:rPr lang="de-DE" altLang="de-DE" dirty="0" smtClean="0">
                <a:latin typeface="Arial" panose="020B0604020202020204" pitchFamily="34" charset="0"/>
              </a:rPr>
              <a:t>, </a:t>
            </a:r>
            <a:r>
              <a:rPr lang="de-DE" altLang="de-DE" dirty="0" err="1" smtClean="0">
                <a:latin typeface="Arial" panose="020B0604020202020204" pitchFamily="34" charset="0"/>
              </a:rPr>
              <a:t>this</a:t>
            </a:r>
            <a:r>
              <a:rPr lang="de-DE" altLang="de-DE" dirty="0" smtClean="0">
                <a:latin typeface="Arial" panose="020B0604020202020204" pitchFamily="34" charset="0"/>
              </a:rPr>
              <a:t> </a:t>
            </a:r>
            <a:r>
              <a:rPr lang="de-DE" altLang="de-DE" dirty="0" err="1" smtClean="0">
                <a:latin typeface="Arial" panose="020B0604020202020204" pitchFamily="34" charset="0"/>
              </a:rPr>
              <a:t>requires</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tube</a:t>
            </a:r>
            <a:r>
              <a:rPr lang="de-DE" altLang="de-DE" dirty="0" smtClean="0">
                <a:latin typeface="Arial" panose="020B0604020202020204" pitchFamily="34" charset="0"/>
              </a:rPr>
              <a:t> </a:t>
            </a:r>
            <a:r>
              <a:rPr lang="de-DE" altLang="de-DE" dirty="0" err="1" smtClean="0">
                <a:latin typeface="Arial" panose="020B0604020202020204" pitchFamily="34" charset="0"/>
              </a:rPr>
              <a:t>system</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inserted</a:t>
            </a:r>
            <a:r>
              <a:rPr lang="de-DE" altLang="de-DE" dirty="0" smtClean="0">
                <a:latin typeface="Arial" panose="020B0604020202020204" pitchFamily="34" charset="0"/>
              </a:rPr>
              <a:t> </a:t>
            </a:r>
            <a:r>
              <a:rPr lang="de-DE" altLang="de-DE" dirty="0" err="1" smtClean="0">
                <a:latin typeface="Arial" panose="020B0604020202020204" pitchFamily="34" charset="0"/>
              </a:rPr>
              <a:t>into</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infusion</a:t>
            </a:r>
            <a:r>
              <a:rPr lang="de-DE" altLang="de-DE" dirty="0" smtClean="0">
                <a:latin typeface="Arial" panose="020B0604020202020204" pitchFamily="34" charset="0"/>
              </a:rPr>
              <a:t> pump,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desired</a:t>
            </a:r>
            <a:r>
              <a:rPr lang="de-DE" altLang="de-DE" dirty="0" smtClean="0">
                <a:latin typeface="Arial" panose="020B0604020202020204" pitchFamily="34" charset="0"/>
              </a:rPr>
              <a:t> </a:t>
            </a:r>
            <a:r>
              <a:rPr lang="de-DE" altLang="de-DE" dirty="0" err="1" smtClean="0">
                <a:latin typeface="Arial" panose="020B0604020202020204" pitchFamily="34" charset="0"/>
              </a:rPr>
              <a:t>delivery</a:t>
            </a:r>
            <a:r>
              <a:rPr lang="de-DE" altLang="de-DE" dirty="0" smtClean="0">
                <a:latin typeface="Arial" panose="020B0604020202020204" pitchFamily="34" charset="0"/>
              </a:rPr>
              <a:t> </a:t>
            </a:r>
            <a:r>
              <a:rPr lang="de-DE" altLang="de-DE" dirty="0" err="1" smtClean="0">
                <a:latin typeface="Arial" panose="020B0604020202020204" pitchFamily="34" charset="0"/>
              </a:rPr>
              <a:t>quantity</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set</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infusion</a:t>
            </a:r>
            <a:r>
              <a:rPr lang="de-DE" altLang="de-DE" dirty="0" smtClean="0">
                <a:latin typeface="Arial" panose="020B0604020202020204" pitchFamily="34" charset="0"/>
              </a:rPr>
              <a:t> pump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started</a:t>
            </a:r>
            <a:r>
              <a:rPr lang="de-DE" altLang="de-DE" dirty="0" smtClean="0">
                <a:latin typeface="Arial" panose="020B0604020202020204" pitchFamily="34" charset="0"/>
              </a:rPr>
              <a:t>. </a:t>
            </a:r>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4506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BE62D6E5-FDD0-4E50-95E5-F0423BCF53F5}" type="slidenum">
              <a:rPr lang="de-DE" altLang="de-DE" smtClean="0"/>
              <a:pPr/>
              <a:t>20</a:t>
            </a:fld>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r>
              <a:rPr lang="de-DE" altLang="de-DE" smtClean="0">
                <a:latin typeface="Arial" panose="020B0604020202020204" pitchFamily="34" charset="0"/>
              </a:rPr>
              <a:t>Before the usability test proper, a task analysis is performed in order to determine the steps required for performance of an infusion therapy. </a:t>
            </a:r>
          </a:p>
          <a:p>
            <a:r>
              <a:rPr lang="de-DE" altLang="de-DE" smtClean="0">
                <a:latin typeface="Arial" panose="020B0604020202020204" pitchFamily="34" charset="0"/>
              </a:rPr>
              <a:t>These steps or sub-actions form the basis of the subsequent usability test.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4710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47596D83-832D-4B1E-86A6-7B4DFA8C53B3}" type="slidenum">
              <a:rPr lang="de-DE" altLang="de-DE" smtClean="0"/>
              <a:pPr/>
              <a:t>21</a:t>
            </a:fld>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pPr eaLnBrk="1" hangingPunct="1"/>
            <a:r>
              <a:rPr lang="de-DE" altLang="de-DE" smtClean="0">
                <a:latin typeface="Arial" panose="020B0604020202020204" pitchFamily="34" charset="0"/>
              </a:rPr>
              <a:t>In the example shown here, the usability feature to be evaluated is the ability to complete the determined sub-steps. The three-level method (traffic-light pattern) to EN 614-1, Safety of machinery – Ergonomic design principles – Part 1: Terminology and general principles, serves as the value range.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4915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1F88ABD4-9F03-4BF1-B2DF-3C272325A4D7}" type="slidenum">
              <a:rPr lang="de-DE" altLang="de-DE" smtClean="0"/>
              <a:pPr/>
              <a:t>22</a:t>
            </a:fld>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de-DE" altLang="de-DE" dirty="0" smtClean="0">
                <a:latin typeface="Arial" panose="020B0604020202020204" pitchFamily="34" charset="0"/>
              </a:rPr>
              <a:t>Inexperienced users with little or no previous experience with the medical device under test are selected as the test subjects. The test subjects are not instructed in use of the device, but are simply asked to administer an infusion at the delivery rate XY. The lack of instruction and the test subjects' inexperience enable the self-explanatory characteristics of the medical device to be assessed.</a:t>
            </a:r>
          </a:p>
          <a:p>
            <a:endParaRPr lang="de-DE" altLang="de-DE" dirty="0" smtClean="0">
              <a:latin typeface="Arial" panose="020B0604020202020204" pitchFamily="34" charset="0"/>
            </a:endParaRPr>
          </a:p>
          <a:p>
            <a:r>
              <a:rPr lang="de-DE" altLang="de-DE" dirty="0" smtClean="0">
                <a:latin typeface="Arial" panose="020B0604020202020204" pitchFamily="34" charset="0"/>
              </a:rPr>
              <a:t>The random sample for this usability test was set at 10 test participants. According to the literature, 6 test subjects were sufficient to detect 85% of the major usability deficits on a product (see </a:t>
            </a:r>
            <a:r>
              <a:rPr lang="de-DE" altLang="de-DE" dirty="0" err="1" smtClean="0">
                <a:latin typeface="Arial" panose="020B0604020202020204" pitchFamily="34" charset="0"/>
              </a:rPr>
              <a:t>Virzi</a:t>
            </a:r>
            <a:r>
              <a:rPr lang="de-DE" altLang="de-DE" dirty="0" smtClean="0">
                <a:latin typeface="Arial" panose="020B0604020202020204" pitchFamily="34" charset="0"/>
              </a:rPr>
              <a:t> 1992, Backhaus 2010). </a:t>
            </a:r>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5120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930BDE2E-2839-4E1F-AA7F-4860CFD88919}" type="slidenum">
              <a:rPr lang="de-DE" altLang="de-DE" smtClean="0"/>
              <a:pPr/>
              <a:t>23</a:t>
            </a:fld>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r>
              <a:rPr lang="de-DE" altLang="de-DE" dirty="0" smtClean="0">
                <a:latin typeface="Arial" panose="020B0604020202020204" pitchFamily="34" charset="0"/>
              </a:rPr>
              <a:t>The </a:t>
            </a:r>
            <a:r>
              <a:rPr lang="de-DE" altLang="de-DE" dirty="0" err="1" smtClean="0">
                <a:latin typeface="Arial" panose="020B0604020202020204" pitchFamily="34" charset="0"/>
              </a:rPr>
              <a:t>test</a:t>
            </a:r>
            <a:r>
              <a:rPr lang="de-DE" altLang="de-DE" dirty="0" smtClean="0">
                <a:latin typeface="Arial" panose="020B0604020202020204" pitchFamily="34" charset="0"/>
              </a:rPr>
              <a:t>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recorded</a:t>
            </a:r>
            <a:r>
              <a:rPr lang="de-DE" altLang="de-DE" dirty="0" smtClean="0">
                <a:latin typeface="Arial" panose="020B0604020202020204" pitchFamily="34" charset="0"/>
              </a:rPr>
              <a:t> </a:t>
            </a:r>
            <a:r>
              <a:rPr lang="de-DE" altLang="de-DE" dirty="0" err="1" smtClean="0">
                <a:latin typeface="Arial" panose="020B0604020202020204" pitchFamily="34" charset="0"/>
              </a:rPr>
              <a:t>by</a:t>
            </a:r>
            <a:r>
              <a:rPr lang="de-DE" altLang="de-DE" dirty="0" smtClean="0">
                <a:latin typeface="Arial" panose="020B0604020202020204" pitchFamily="34" charset="0"/>
              </a:rPr>
              <a:t> </a:t>
            </a:r>
            <a:r>
              <a:rPr lang="de-DE" altLang="de-DE" dirty="0" err="1" smtClean="0">
                <a:latin typeface="Arial" panose="020B0604020202020204" pitchFamily="34" charset="0"/>
              </a:rPr>
              <a:t>means</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two</a:t>
            </a:r>
            <a:r>
              <a:rPr lang="de-DE" altLang="de-DE" dirty="0" smtClean="0">
                <a:latin typeface="Arial" panose="020B0604020202020204" pitchFamily="34" charset="0"/>
              </a:rPr>
              <a:t> </a:t>
            </a:r>
            <a:r>
              <a:rPr lang="de-DE" altLang="de-DE" dirty="0" err="1" smtClean="0">
                <a:latin typeface="Arial" panose="020B0604020202020204" pitchFamily="34" charset="0"/>
              </a:rPr>
              <a:t>video</a:t>
            </a:r>
            <a:r>
              <a:rPr lang="de-DE" altLang="de-DE" dirty="0" smtClean="0">
                <a:latin typeface="Arial" panose="020B0604020202020204" pitchFamily="34" charset="0"/>
              </a:rPr>
              <a:t> </a:t>
            </a:r>
            <a:r>
              <a:rPr lang="de-DE" altLang="de-DE" dirty="0" err="1" smtClean="0">
                <a:latin typeface="Arial" panose="020B0604020202020204" pitchFamily="34" charset="0"/>
              </a:rPr>
              <a:t>cameras</a:t>
            </a:r>
            <a:r>
              <a:rPr lang="de-DE" altLang="de-DE" dirty="0" smtClean="0">
                <a:latin typeface="Arial" panose="020B0604020202020204" pitchFamily="34" charset="0"/>
              </a:rPr>
              <a:t>. </a:t>
            </a:r>
            <a:r>
              <a:rPr lang="de-DE" altLang="de-DE" dirty="0" err="1" smtClean="0">
                <a:latin typeface="Arial" panose="020B0604020202020204" pitchFamily="34" charset="0"/>
              </a:rPr>
              <a:t>One</a:t>
            </a:r>
            <a:r>
              <a:rPr lang="de-DE" altLang="de-DE" dirty="0" smtClean="0">
                <a:latin typeface="Arial" panose="020B0604020202020204" pitchFamily="34" charset="0"/>
              </a:rPr>
              <a:t> </a:t>
            </a:r>
            <a:r>
              <a:rPr lang="de-DE" altLang="de-DE" dirty="0" err="1" smtClean="0">
                <a:latin typeface="Arial" panose="020B0604020202020204" pitchFamily="34" charset="0"/>
              </a:rPr>
              <a:t>camera</a:t>
            </a:r>
            <a:r>
              <a:rPr lang="de-DE" altLang="de-DE" dirty="0" smtClean="0">
                <a:latin typeface="Arial" panose="020B0604020202020204" pitchFamily="34" charset="0"/>
              </a:rPr>
              <a:t> </a:t>
            </a:r>
            <a:r>
              <a:rPr lang="de-DE" altLang="de-DE" dirty="0" err="1" smtClean="0">
                <a:latin typeface="Arial" panose="020B0604020202020204" pitchFamily="34" charset="0"/>
              </a:rPr>
              <a:t>records</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overall</a:t>
            </a:r>
            <a:r>
              <a:rPr lang="de-DE" altLang="de-DE" dirty="0" smtClean="0">
                <a:latin typeface="Arial" panose="020B0604020202020204" pitchFamily="34" charset="0"/>
              </a:rPr>
              <a:t> </a:t>
            </a:r>
            <a:r>
              <a:rPr lang="de-DE" altLang="de-DE" dirty="0" err="1" smtClean="0">
                <a:latin typeface="Arial" panose="020B0604020202020204" pitchFamily="34" charset="0"/>
              </a:rPr>
              <a:t>situation</a:t>
            </a:r>
            <a:r>
              <a:rPr lang="de-DE" altLang="de-DE" dirty="0" smtClean="0">
                <a:latin typeface="Arial" panose="020B0604020202020204" pitchFamily="34" charset="0"/>
              </a:rPr>
              <a:t>, in </a:t>
            </a:r>
            <a:r>
              <a:rPr lang="de-DE" altLang="de-DE" dirty="0" err="1" smtClean="0">
                <a:latin typeface="Arial" panose="020B0604020202020204" pitchFamily="34" charset="0"/>
              </a:rPr>
              <a:t>order</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permit</a:t>
            </a:r>
            <a:r>
              <a:rPr lang="de-DE" altLang="de-DE" dirty="0" smtClean="0">
                <a:latin typeface="Arial" panose="020B0604020202020204" pitchFamily="34" charset="0"/>
              </a:rPr>
              <a:t> </a:t>
            </a:r>
            <a:r>
              <a:rPr lang="de-DE" altLang="de-DE" dirty="0" err="1" smtClean="0">
                <a:latin typeface="Arial" panose="020B0604020202020204" pitchFamily="34" charset="0"/>
              </a:rPr>
              <a:t>evaluation</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test</a:t>
            </a:r>
            <a:r>
              <a:rPr lang="de-DE" altLang="de-DE" dirty="0" smtClean="0">
                <a:latin typeface="Arial" panose="020B0604020202020204" pitchFamily="34" charset="0"/>
              </a:rPr>
              <a:t> </a:t>
            </a:r>
            <a:r>
              <a:rPr lang="de-DE" altLang="de-DE" dirty="0" err="1" smtClean="0">
                <a:latin typeface="Arial" panose="020B0604020202020204" pitchFamily="34" charset="0"/>
              </a:rPr>
              <a:t>subjects</a:t>
            </a:r>
            <a:r>
              <a:rPr lang="de-DE" altLang="de-DE" dirty="0" smtClean="0">
                <a:latin typeface="Arial" panose="020B0604020202020204" pitchFamily="34" charset="0"/>
              </a:rPr>
              <a:t>' </a:t>
            </a:r>
            <a:r>
              <a:rPr lang="de-DE" altLang="de-DE" dirty="0" err="1" smtClean="0">
                <a:latin typeface="Arial" panose="020B0604020202020204" pitchFamily="34" charset="0"/>
              </a:rPr>
              <a:t>behaviour</a:t>
            </a:r>
            <a:r>
              <a:rPr lang="de-DE" altLang="de-DE" dirty="0" smtClean="0">
                <a:latin typeface="Arial" panose="020B0604020202020204" pitchFamily="34" charset="0"/>
              </a:rPr>
              <a:t> </a:t>
            </a:r>
            <a:r>
              <a:rPr lang="de-DE" altLang="de-DE" dirty="0" err="1" smtClean="0">
                <a:latin typeface="Arial" panose="020B0604020202020204" pitchFamily="34" charset="0"/>
              </a:rPr>
              <a:t>during</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test</a:t>
            </a:r>
            <a:r>
              <a:rPr lang="de-DE" altLang="de-DE" dirty="0" smtClean="0">
                <a:latin typeface="Arial" panose="020B0604020202020204" pitchFamily="34" charset="0"/>
              </a:rPr>
              <a:t>. The </a:t>
            </a:r>
            <a:r>
              <a:rPr lang="de-DE" altLang="de-DE" dirty="0" err="1" smtClean="0">
                <a:latin typeface="Arial" panose="020B0604020202020204" pitchFamily="34" charset="0"/>
              </a:rPr>
              <a:t>second</a:t>
            </a:r>
            <a:r>
              <a:rPr lang="de-DE" altLang="de-DE" dirty="0" smtClean="0">
                <a:latin typeface="Arial" panose="020B0604020202020204" pitchFamily="34" charset="0"/>
              </a:rPr>
              <a:t> </a:t>
            </a:r>
            <a:r>
              <a:rPr lang="de-DE" altLang="de-DE" dirty="0" err="1" smtClean="0">
                <a:latin typeface="Arial" panose="020B0604020202020204" pitchFamily="34" charset="0"/>
              </a:rPr>
              <a:t>camera</a:t>
            </a:r>
            <a:r>
              <a:rPr lang="de-DE" altLang="de-DE" dirty="0" smtClean="0">
                <a:latin typeface="Arial" panose="020B0604020202020204" pitchFamily="34" charset="0"/>
              </a:rPr>
              <a:t> </a:t>
            </a:r>
            <a:r>
              <a:rPr lang="de-DE" altLang="de-DE" dirty="0" err="1" smtClean="0">
                <a:latin typeface="Arial" panose="020B0604020202020204" pitchFamily="34" charset="0"/>
              </a:rPr>
              <a:t>records</a:t>
            </a:r>
            <a:r>
              <a:rPr lang="de-DE" altLang="de-DE" dirty="0" smtClean="0">
                <a:latin typeface="Arial" panose="020B0604020202020204" pitchFamily="34" charset="0"/>
              </a:rPr>
              <a:t> </a:t>
            </a:r>
            <a:r>
              <a:rPr lang="de-DE" altLang="de-DE" dirty="0" err="1" smtClean="0">
                <a:latin typeface="Arial" panose="020B0604020202020204" pitchFamily="34" charset="0"/>
              </a:rPr>
              <a:t>only</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user</a:t>
            </a:r>
            <a:r>
              <a:rPr lang="de-DE" altLang="de-DE" dirty="0" smtClean="0">
                <a:latin typeface="Arial" panose="020B0604020202020204" pitchFamily="34" charset="0"/>
              </a:rPr>
              <a:t> </a:t>
            </a:r>
            <a:r>
              <a:rPr lang="de-DE" altLang="de-DE" dirty="0" err="1" smtClean="0">
                <a:latin typeface="Arial" panose="020B0604020202020204" pitchFamily="34" charset="0"/>
              </a:rPr>
              <a:t>interface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infusion</a:t>
            </a:r>
            <a:r>
              <a:rPr lang="de-DE" altLang="de-DE" dirty="0" smtClean="0">
                <a:latin typeface="Arial" panose="020B0604020202020204" pitchFamily="34" charset="0"/>
              </a:rPr>
              <a:t> pump, in </a:t>
            </a:r>
            <a:r>
              <a:rPr lang="de-DE" altLang="de-DE" dirty="0" err="1" smtClean="0">
                <a:latin typeface="Arial" panose="020B0604020202020204" pitchFamily="34" charset="0"/>
              </a:rPr>
              <a:t>order</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record</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user's</a:t>
            </a:r>
            <a:r>
              <a:rPr lang="de-DE" altLang="de-DE" dirty="0" smtClean="0">
                <a:latin typeface="Arial" panose="020B0604020202020204" pitchFamily="34" charset="0"/>
              </a:rPr>
              <a:t> </a:t>
            </a:r>
            <a:r>
              <a:rPr lang="de-DE" altLang="de-DE" dirty="0" err="1" smtClean="0">
                <a:latin typeface="Arial" panose="020B0604020202020204" pitchFamily="34" charset="0"/>
              </a:rPr>
              <a:t>interaction</a:t>
            </a:r>
            <a:r>
              <a:rPr lang="de-DE" altLang="de-DE" dirty="0" smtClean="0">
                <a:latin typeface="Arial" panose="020B0604020202020204" pitchFamily="34" charset="0"/>
              </a:rPr>
              <a:t> </a:t>
            </a:r>
            <a:r>
              <a:rPr lang="de-DE" altLang="de-DE" dirty="0" err="1" smtClean="0">
                <a:latin typeface="Arial" panose="020B0604020202020204" pitchFamily="34" charset="0"/>
              </a:rPr>
              <a:t>with</a:t>
            </a:r>
            <a:r>
              <a:rPr lang="de-DE" altLang="de-DE" dirty="0" smtClean="0">
                <a:latin typeface="Arial" panose="020B0604020202020204" pitchFamily="34" charset="0"/>
              </a:rPr>
              <a:t> </a:t>
            </a:r>
            <a:r>
              <a:rPr lang="de-DE" altLang="de-DE" dirty="0" err="1" smtClean="0">
                <a:latin typeface="Arial" panose="020B0604020202020204" pitchFamily="34" charset="0"/>
              </a:rPr>
              <a:t>it</a:t>
            </a:r>
            <a:r>
              <a:rPr lang="de-DE" altLang="de-DE" dirty="0" smtClean="0">
                <a:latin typeface="Arial" panose="020B0604020202020204" pitchFamily="34" charset="0"/>
              </a:rPr>
              <a:t> in </a:t>
            </a:r>
            <a:r>
              <a:rPr lang="de-DE" altLang="de-DE" dirty="0" err="1" smtClean="0">
                <a:latin typeface="Arial" panose="020B0604020202020204" pitchFamily="34" charset="0"/>
              </a:rPr>
              <a:t>detail</a:t>
            </a:r>
            <a:r>
              <a:rPr lang="de-DE" altLang="de-DE" dirty="0" smtClean="0">
                <a:latin typeface="Arial" panose="020B0604020202020204" pitchFamily="34" charset="0"/>
              </a:rPr>
              <a:t>.</a:t>
            </a:r>
          </a:p>
          <a:p>
            <a:endParaRPr lang="de-DE" altLang="de-DE" dirty="0" smtClean="0">
              <a:latin typeface="Arial" panose="020B0604020202020204" pitchFamily="34" charset="0"/>
            </a:endParaRPr>
          </a:p>
          <a:p>
            <a:r>
              <a:rPr lang="de-DE" altLang="de-DE" dirty="0" err="1" smtClean="0">
                <a:latin typeface="Arial" panose="020B0604020202020204" pitchFamily="34" charset="0"/>
              </a:rPr>
              <a:t>For</a:t>
            </a:r>
            <a:r>
              <a:rPr lang="de-DE" altLang="de-DE" dirty="0" smtClean="0">
                <a:latin typeface="Arial" panose="020B0604020202020204" pitchFamily="34" charset="0"/>
              </a:rPr>
              <a:t> </a:t>
            </a:r>
            <a:r>
              <a:rPr lang="de-DE" altLang="de-DE" dirty="0" err="1" smtClean="0">
                <a:latin typeface="Arial" panose="020B0604020202020204" pitchFamily="34" charset="0"/>
              </a:rPr>
              <a:t>each</a:t>
            </a:r>
            <a:r>
              <a:rPr lang="de-DE" altLang="de-DE" dirty="0" smtClean="0">
                <a:latin typeface="Arial" panose="020B0604020202020204" pitchFamily="34" charset="0"/>
              </a:rPr>
              <a:t> sub-action, </a:t>
            </a:r>
            <a:r>
              <a:rPr lang="de-DE" altLang="de-DE" dirty="0" err="1" smtClean="0">
                <a:latin typeface="Arial" panose="020B0604020202020204" pitchFamily="34" charset="0"/>
              </a:rPr>
              <a:t>the</a:t>
            </a:r>
            <a:r>
              <a:rPr lang="de-DE" altLang="de-DE" dirty="0" smtClean="0">
                <a:latin typeface="Arial" panose="020B0604020202020204" pitchFamily="34" charset="0"/>
              </a:rPr>
              <a:t> median </a:t>
            </a:r>
            <a:r>
              <a:rPr lang="de-DE" altLang="de-DE" dirty="0" err="1" smtClean="0">
                <a:latin typeface="Arial" panose="020B0604020202020204" pitchFamily="34" charset="0"/>
              </a:rPr>
              <a:t>is</a:t>
            </a:r>
            <a:r>
              <a:rPr lang="de-DE" altLang="de-DE" dirty="0" smtClean="0">
                <a:latin typeface="Arial" panose="020B0604020202020204" pitchFamily="34" charset="0"/>
              </a:rPr>
              <a:t> </a:t>
            </a:r>
            <a:r>
              <a:rPr lang="de-DE" altLang="de-DE" dirty="0" err="1" smtClean="0">
                <a:latin typeface="Arial" panose="020B0604020202020204" pitchFamily="34" charset="0"/>
              </a:rPr>
              <a:t>formed</a:t>
            </a:r>
            <a:r>
              <a:rPr lang="de-DE" altLang="de-DE" dirty="0" smtClean="0">
                <a:latin typeface="Arial" panose="020B0604020202020204" pitchFamily="34" charset="0"/>
              </a:rPr>
              <a:t> </a:t>
            </a:r>
            <a:r>
              <a:rPr lang="de-DE" altLang="de-DE" dirty="0" err="1" smtClean="0">
                <a:latin typeface="Arial" panose="020B0604020202020204" pitchFamily="34" charset="0"/>
              </a:rPr>
              <a:t>from</a:t>
            </a:r>
            <a:r>
              <a:rPr lang="de-DE" altLang="de-DE" dirty="0" smtClean="0">
                <a:latin typeface="Arial" panose="020B0604020202020204" pitchFamily="34" charset="0"/>
              </a:rPr>
              <a:t> </a:t>
            </a:r>
            <a:r>
              <a:rPr lang="de-DE" altLang="de-DE" dirty="0" err="1" smtClean="0">
                <a:latin typeface="Arial" panose="020B0604020202020204" pitchFamily="34" charset="0"/>
              </a:rPr>
              <a:t>the</a:t>
            </a:r>
            <a:r>
              <a:rPr lang="de-DE" altLang="de-DE" dirty="0" smtClean="0">
                <a:latin typeface="Arial" panose="020B0604020202020204" pitchFamily="34" charset="0"/>
              </a:rPr>
              <a:t> </a:t>
            </a:r>
            <a:r>
              <a:rPr lang="de-DE" altLang="de-DE" dirty="0" err="1" smtClean="0">
                <a:latin typeface="Arial" panose="020B0604020202020204" pitchFamily="34" charset="0"/>
              </a:rPr>
              <a:t>assessment</a:t>
            </a:r>
            <a:r>
              <a:rPr lang="de-DE" altLang="de-DE" dirty="0" smtClean="0">
                <a:latin typeface="Arial" panose="020B0604020202020204" pitchFamily="34" charset="0"/>
              </a:rPr>
              <a:t> </a:t>
            </a:r>
            <a:r>
              <a:rPr lang="de-DE" altLang="de-DE" dirty="0" err="1" smtClean="0">
                <a:latin typeface="Arial" panose="020B0604020202020204" pitchFamily="34" charset="0"/>
              </a:rPr>
              <a:t>results</a:t>
            </a:r>
            <a:r>
              <a:rPr lang="de-DE" altLang="de-DE" dirty="0" smtClean="0">
                <a:latin typeface="Arial" panose="020B0604020202020204" pitchFamily="34" charset="0"/>
              </a:rPr>
              <a:t> </a:t>
            </a:r>
            <a:r>
              <a:rPr lang="de-DE" altLang="de-DE" dirty="0" err="1" smtClean="0">
                <a:latin typeface="Arial" panose="020B0604020202020204" pitchFamily="34" charset="0"/>
              </a:rPr>
              <a:t>across</a:t>
            </a:r>
            <a:r>
              <a:rPr lang="de-DE" altLang="de-DE" dirty="0" smtClean="0">
                <a:latin typeface="Arial" panose="020B0604020202020204" pitchFamily="34" charset="0"/>
              </a:rPr>
              <a:t> all </a:t>
            </a:r>
            <a:r>
              <a:rPr lang="de-DE" altLang="de-DE" dirty="0" err="1" smtClean="0">
                <a:latin typeface="Arial" panose="020B0604020202020204" pitchFamily="34" charset="0"/>
              </a:rPr>
              <a:t>test</a:t>
            </a:r>
            <a:r>
              <a:rPr lang="de-DE" altLang="de-DE" dirty="0" smtClean="0">
                <a:latin typeface="Arial" panose="020B0604020202020204" pitchFamily="34" charset="0"/>
              </a:rPr>
              <a:t> </a:t>
            </a:r>
            <a:r>
              <a:rPr lang="de-DE" altLang="de-DE" dirty="0" err="1" smtClean="0">
                <a:latin typeface="Arial" panose="020B0604020202020204" pitchFamily="34" charset="0"/>
              </a:rPr>
              <a:t>subjects</a:t>
            </a:r>
            <a:r>
              <a:rPr lang="de-DE" altLang="de-DE" dirty="0" smtClean="0">
                <a:latin typeface="Arial" panose="020B0604020202020204" pitchFamily="34" charset="0"/>
              </a:rPr>
              <a:t>. This </a:t>
            </a:r>
            <a:r>
              <a:rPr lang="de-DE" altLang="de-DE" dirty="0" err="1" smtClean="0">
                <a:latin typeface="Arial" panose="020B0604020202020204" pitchFamily="34" charset="0"/>
              </a:rPr>
              <a:t>enables</a:t>
            </a:r>
            <a:r>
              <a:rPr lang="de-DE" altLang="de-DE" dirty="0" smtClean="0">
                <a:latin typeface="Arial" panose="020B0604020202020204" pitchFamily="34" charset="0"/>
              </a:rPr>
              <a:t> </a:t>
            </a:r>
            <a:r>
              <a:rPr lang="de-DE" altLang="de-DE" dirty="0" err="1" smtClean="0">
                <a:latin typeface="Arial" panose="020B0604020202020204" pitchFamily="34" charset="0"/>
              </a:rPr>
              <a:t>actions</a:t>
            </a:r>
            <a:r>
              <a:rPr lang="de-DE" altLang="de-DE" dirty="0" smtClean="0">
                <a:latin typeface="Arial" panose="020B0604020202020204" pitchFamily="34" charset="0"/>
              </a:rPr>
              <a:t> </a:t>
            </a:r>
            <a:r>
              <a:rPr lang="de-DE" altLang="de-DE" dirty="0" err="1" smtClean="0">
                <a:latin typeface="Arial" panose="020B0604020202020204" pitchFamily="34" charset="0"/>
              </a:rPr>
              <a:t>assessed</a:t>
            </a:r>
            <a:r>
              <a:rPr lang="de-DE" altLang="de-DE" dirty="0" smtClean="0">
                <a:latin typeface="Arial" panose="020B0604020202020204" pitchFamily="34" charset="0"/>
              </a:rPr>
              <a:t> </a:t>
            </a:r>
            <a:r>
              <a:rPr lang="de-DE" altLang="de-DE" dirty="0" err="1" smtClean="0">
                <a:latin typeface="Arial" panose="020B0604020202020204" pitchFamily="34" charset="0"/>
              </a:rPr>
              <a:t>as</a:t>
            </a:r>
            <a:r>
              <a:rPr lang="de-DE" altLang="de-DE" dirty="0" smtClean="0">
                <a:latin typeface="Arial" panose="020B0604020202020204" pitchFamily="34" charset="0"/>
              </a:rPr>
              <a:t> </a:t>
            </a:r>
            <a:r>
              <a:rPr lang="de-DE" altLang="de-DE" dirty="0" err="1" smtClean="0">
                <a:latin typeface="Arial" panose="020B0604020202020204" pitchFamily="34" charset="0"/>
              </a:rPr>
              <a:t>poor</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identified</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a:t>
            </a:r>
            <a:r>
              <a:rPr lang="de-DE" altLang="de-DE" dirty="0" err="1" smtClean="0">
                <a:latin typeface="Arial" panose="020B0604020202020204" pitchFamily="34" charset="0"/>
              </a:rPr>
              <a:t>analysed</a:t>
            </a:r>
            <a:r>
              <a:rPr lang="de-DE" altLang="de-DE" dirty="0" smtClean="0">
                <a:latin typeface="Arial" panose="020B0604020202020204" pitchFamily="34" charset="0"/>
              </a:rPr>
              <a:t> </a:t>
            </a:r>
            <a:r>
              <a:rPr lang="de-DE" altLang="de-DE" dirty="0" err="1" smtClean="0">
                <a:latin typeface="Arial" panose="020B0604020202020204" pitchFamily="34" charset="0"/>
              </a:rPr>
              <a:t>with</a:t>
            </a:r>
            <a:r>
              <a:rPr lang="de-DE" altLang="de-DE" dirty="0" smtClean="0">
                <a:latin typeface="Arial" panose="020B0604020202020204" pitchFamily="34" charset="0"/>
              </a:rPr>
              <a:t> </a:t>
            </a:r>
            <a:r>
              <a:rPr lang="de-DE" altLang="de-DE" dirty="0" err="1" smtClean="0">
                <a:latin typeface="Arial" panose="020B0604020202020204" pitchFamily="34" charset="0"/>
              </a:rPr>
              <a:t>regard</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ergonomic</a:t>
            </a:r>
            <a:r>
              <a:rPr lang="de-DE" altLang="de-DE" dirty="0" smtClean="0">
                <a:latin typeface="Arial" panose="020B0604020202020204" pitchFamily="34" charset="0"/>
              </a:rPr>
              <a:t> design </a:t>
            </a:r>
            <a:r>
              <a:rPr lang="de-DE" altLang="de-DE" dirty="0" err="1" smtClean="0">
                <a:latin typeface="Arial" panose="020B0604020202020204" pitchFamily="34" charset="0"/>
              </a:rPr>
              <a:t>deficits</a:t>
            </a:r>
            <a:r>
              <a:rPr lang="de-DE" altLang="de-DE" dirty="0" smtClean="0">
                <a:latin typeface="Arial" panose="020B0604020202020204" pitchFamily="34" charset="0"/>
              </a:rPr>
              <a:t>.</a:t>
            </a:r>
          </a:p>
          <a:p>
            <a:endParaRPr lang="de-DE" altLang="de-DE" dirty="0" smtClean="0">
              <a:latin typeface="Arial" panose="020B0604020202020204" pitchFamily="34" charset="0"/>
            </a:endParaRPr>
          </a:p>
        </p:txBody>
      </p:sp>
      <p:sp>
        <p:nvSpPr>
          <p:cNvPr id="5325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B641B253-7CA2-4C3D-8837-90CFE7F047F5}" type="slidenum">
              <a:rPr lang="de-DE" altLang="de-DE" smtClean="0"/>
              <a:pPr/>
              <a:t>24</a:t>
            </a:fld>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In the example here, three potential </a:t>
            </a:r>
            <a:r>
              <a:rPr lang="de-DE" b="1" dirty="0" smtClean="0"/>
              <a:t>usage deficits</a:t>
            </a:r>
            <a:r>
              <a:rPr lang="de-DE" dirty="0" smtClean="0"/>
              <a:t> have been identified and can be seen from the steps ranked as amber (value range 1.6-2.3). </a:t>
            </a:r>
          </a:p>
          <a:p>
            <a:pPr>
              <a:defRPr/>
            </a:pPr>
            <a:r>
              <a:rPr lang="de-DE" dirty="0" smtClean="0"/>
              <a:t>The following steps exhibit usage deficits: </a:t>
            </a:r>
          </a:p>
          <a:p>
            <a:pPr marL="165183" indent="-165183">
              <a:spcBef>
                <a:spcPts val="600"/>
              </a:spcBef>
              <a:buFontTx/>
              <a:buChar char="-"/>
              <a:defRPr/>
            </a:pPr>
            <a:r>
              <a:rPr lang="de-DE" dirty="0" smtClean="0"/>
              <a:t>Attaching the droplet sensor. </a:t>
            </a:r>
            <a:r>
              <a:rPr lang="de-DE" u="sng" dirty="0" smtClean="0"/>
              <a:t>Deficit</a:t>
            </a:r>
            <a:r>
              <a:rPr lang="de-DE" dirty="0" smtClean="0"/>
              <a:t>: the sensor must be detached from the top of the infusion pump and plugged onto the infusion set. This requires the test subjects to leave the user interface on the front of the device. The need to do this is not grasped by all test subjects. </a:t>
            </a:r>
            <a:r>
              <a:rPr lang="de-DE" u="sng" dirty="0" smtClean="0"/>
              <a:t>Improvement</a:t>
            </a:r>
            <a:r>
              <a:rPr lang="de-DE" dirty="0" smtClean="0"/>
              <a:t>: the infusion pump indicates the need for the droplet sensor to be attached by an instruction in plain text. </a:t>
            </a:r>
          </a:p>
          <a:p>
            <a:pPr marL="165183" indent="-165183">
              <a:spcBef>
                <a:spcPts val="600"/>
              </a:spcBef>
              <a:buFontTx/>
              <a:buChar char="-"/>
              <a:defRPr/>
            </a:pPr>
            <a:r>
              <a:rPr lang="de-DE" dirty="0" smtClean="0"/>
              <a:t>Opening the pump. Deficit: in order to provide protection against inadvertent opening, the interlock mechanism must be pulled and twisted simultaneously in order to be opened. </a:t>
            </a:r>
            <a:r>
              <a:rPr lang="de-DE" u="sng" dirty="0" smtClean="0"/>
              <a:t>Improvement</a:t>
            </a:r>
            <a:r>
              <a:rPr lang="de-DE" dirty="0" smtClean="0"/>
              <a:t>: none. Since this function provides protection against inadvertent opening, it should be retained in its current form. </a:t>
            </a:r>
            <a:r>
              <a:rPr lang="de-DE" u="sng" dirty="0" smtClean="0"/>
              <a:t>Recommendation</a:t>
            </a:r>
            <a:r>
              <a:rPr lang="de-DE" dirty="0" smtClean="0"/>
              <a:t>: this point should be </a:t>
            </a:r>
            <a:r>
              <a:rPr lang="de-DE" dirty="0" err="1" smtClean="0"/>
              <a:t>mentioned</a:t>
            </a:r>
            <a:r>
              <a:rPr lang="de-DE" dirty="0" smtClean="0"/>
              <a:t> </a:t>
            </a:r>
            <a:r>
              <a:rPr lang="de-DE" dirty="0" err="1" smtClean="0"/>
              <a:t>during</a:t>
            </a:r>
            <a:r>
              <a:rPr lang="de-DE" dirty="0" smtClean="0"/>
              <a:t> </a:t>
            </a:r>
            <a:r>
              <a:rPr lang="de-DE" dirty="0" err="1" smtClean="0"/>
              <a:t>instruction</a:t>
            </a:r>
            <a:r>
              <a:rPr lang="de-DE" dirty="0" smtClean="0"/>
              <a:t>.</a:t>
            </a:r>
          </a:p>
          <a:p>
            <a:pPr marL="165183" indent="-165183">
              <a:spcBef>
                <a:spcPts val="600"/>
              </a:spcBef>
              <a:buFontTx/>
              <a:buChar char="-"/>
              <a:defRPr/>
            </a:pPr>
            <a:r>
              <a:rPr lang="de-DE" dirty="0" smtClean="0"/>
              <a:t>Inserting the delivery tube. </a:t>
            </a:r>
            <a:r>
              <a:rPr lang="de-DE" u="sng" dirty="0" smtClean="0"/>
              <a:t>Deficit</a:t>
            </a:r>
            <a:r>
              <a:rPr lang="de-DE" dirty="0" smtClean="0"/>
              <a:t>: inserting the delivery tube is a problem for the test subjects, as they do not know where the tube must be attached. </a:t>
            </a:r>
            <a:r>
              <a:rPr lang="de-DE" u="sng" dirty="0" smtClean="0"/>
              <a:t>Improvement</a:t>
            </a:r>
            <a:r>
              <a:rPr lang="de-DE" dirty="0" smtClean="0"/>
              <a:t>: the function elements for attaching to the infusion pump and the delivery tube (infusion set) should be marked in colour in order to show their location in or on the device more clearly. </a:t>
            </a:r>
            <a:endParaRPr lang="en-US" dirty="0" smtClean="0"/>
          </a:p>
          <a:p>
            <a:pPr>
              <a:defRPr/>
            </a:pPr>
            <a:endParaRPr lang="de-DE" dirty="0"/>
          </a:p>
        </p:txBody>
      </p:sp>
      <p:sp>
        <p:nvSpPr>
          <p:cNvPr id="5530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18B12D2F-D4F3-4688-B9E0-7131D4F068C7}" type="slidenum">
              <a:rPr lang="de-DE" altLang="de-DE" smtClean="0"/>
              <a:pPr/>
              <a:t>25</a:t>
            </a:fld>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26</a:t>
            </a:fld>
            <a:endParaRPr lang="de-DE" altLang="de-DE"/>
          </a:p>
        </p:txBody>
      </p:sp>
    </p:spTree>
    <p:extLst>
      <p:ext uri="{BB962C8B-B14F-4D97-AF65-F5344CB8AC3E}">
        <p14:creationId xmlns:p14="http://schemas.microsoft.com/office/powerpoint/2010/main" val="3644804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27</a:t>
            </a:fld>
            <a:endParaRPr lang="de-DE" altLang="de-DE"/>
          </a:p>
        </p:txBody>
      </p:sp>
    </p:spTree>
    <p:extLst>
      <p:ext uri="{BB962C8B-B14F-4D97-AF65-F5344CB8AC3E}">
        <p14:creationId xmlns:p14="http://schemas.microsoft.com/office/powerpoint/2010/main" val="1870488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28</a:t>
            </a:fld>
            <a:endParaRPr lang="de-DE" altLang="de-DE"/>
          </a:p>
        </p:txBody>
      </p:sp>
    </p:spTree>
    <p:extLst>
      <p:ext uri="{BB962C8B-B14F-4D97-AF65-F5344CB8AC3E}">
        <p14:creationId xmlns:p14="http://schemas.microsoft.com/office/powerpoint/2010/main" val="337009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a:xfrm>
            <a:off x="666750" y="4689476"/>
            <a:ext cx="5335588" cy="5183188"/>
          </a:xfrm>
        </p:spPr>
        <p:txBody>
          <a:bodyPr/>
          <a:lstStyle/>
          <a:p>
            <a:pPr>
              <a:defRPr/>
            </a:pPr>
            <a:r>
              <a:rPr lang="de-DE" dirty="0" smtClean="0"/>
              <a:t>The concept of a </a:t>
            </a:r>
            <a:r>
              <a:rPr lang="de-DE" b="1" dirty="0" err="1" smtClean="0"/>
              <a:t>medical</a:t>
            </a:r>
            <a:r>
              <a:rPr lang="de-DE" b="1" dirty="0" smtClean="0"/>
              <a:t> </a:t>
            </a:r>
            <a:r>
              <a:rPr lang="de-DE" b="1" dirty="0" err="1" smtClean="0"/>
              <a:t>device</a:t>
            </a:r>
            <a:r>
              <a:rPr lang="de-DE" dirty="0" smtClean="0"/>
              <a:t> is defined in Section 3 of the German Medical Devices Act (MPG). The full text of the definition (unofficial translation) is: </a:t>
            </a:r>
          </a:p>
          <a:p>
            <a:pPr>
              <a:defRPr/>
            </a:pPr>
            <a:endParaRPr lang="de-DE" dirty="0" smtClean="0"/>
          </a:p>
          <a:p>
            <a:pPr>
              <a:defRPr/>
            </a:pPr>
            <a:r>
              <a:rPr lang="de-DE" dirty="0" smtClean="0"/>
              <a:t>Medical devices comprise any instrument, apparatus, appliance, software, materials or preparations of materials or </a:t>
            </a:r>
            <a:r>
              <a:rPr lang="de-DE" dirty="0" err="1" smtClean="0"/>
              <a:t>other</a:t>
            </a:r>
            <a:r>
              <a:rPr lang="de-DE" dirty="0" smtClean="0"/>
              <a:t> </a:t>
            </a:r>
            <a:r>
              <a:rPr lang="de-DE" dirty="0" err="1" smtClean="0"/>
              <a:t>articles</a:t>
            </a:r>
            <a:r>
              <a:rPr lang="de-DE" dirty="0" smtClean="0"/>
              <a:t>,</a:t>
            </a:r>
            <a:r>
              <a:rPr lang="de-DE" dirty="0" smtClean="0">
                <a:solidFill>
                  <a:srgbClr val="FF0000"/>
                </a:solidFill>
              </a:rPr>
              <a:t> </a:t>
            </a:r>
            <a:r>
              <a:rPr lang="de-DE" dirty="0" err="1" smtClean="0">
                <a:solidFill>
                  <a:srgbClr val="FF0000"/>
                </a:solidFill>
              </a:rPr>
              <a:t>used</a:t>
            </a:r>
            <a:r>
              <a:rPr lang="de-DE" dirty="0" smtClean="0">
                <a:solidFill>
                  <a:srgbClr val="FF0000"/>
                </a:solidFill>
              </a:rPr>
              <a:t> </a:t>
            </a:r>
            <a:r>
              <a:rPr lang="de-DE" dirty="0" err="1" smtClean="0">
                <a:solidFill>
                  <a:srgbClr val="FF0000"/>
                </a:solidFill>
              </a:rPr>
              <a:t>individually</a:t>
            </a:r>
            <a:r>
              <a:rPr lang="de-DE" dirty="0" smtClean="0">
                <a:solidFill>
                  <a:srgbClr val="FF0000"/>
                </a:solidFill>
              </a:rPr>
              <a:t> </a:t>
            </a:r>
            <a:r>
              <a:rPr lang="de-DE" dirty="0" err="1" smtClean="0">
                <a:solidFill>
                  <a:srgbClr val="FF0000"/>
                </a:solidFill>
              </a:rPr>
              <a:t>or</a:t>
            </a:r>
            <a:r>
              <a:rPr lang="de-DE" dirty="0" smtClean="0">
                <a:solidFill>
                  <a:srgbClr val="FF0000"/>
                </a:solidFill>
              </a:rPr>
              <a:t> in </a:t>
            </a:r>
            <a:r>
              <a:rPr lang="de-DE" dirty="0" err="1" smtClean="0">
                <a:solidFill>
                  <a:srgbClr val="FF0000"/>
                </a:solidFill>
              </a:rPr>
              <a:t>combination</a:t>
            </a:r>
            <a:r>
              <a:rPr lang="de-DE" dirty="0" smtClean="0">
                <a:solidFill>
                  <a:srgbClr val="FF0000"/>
                </a:solidFill>
              </a:rPr>
              <a:t>, </a:t>
            </a:r>
            <a:r>
              <a:rPr lang="de-DE" dirty="0" err="1" smtClean="0"/>
              <a:t>including</a:t>
            </a:r>
            <a:r>
              <a:rPr lang="de-DE" dirty="0" smtClean="0"/>
              <a:t> the software intended by the manufacturer specifically for use for diagnostic or therapeutic purposes and employed for proper functioning of the medical device, which by virtue of their function are intended by the manufacturer for use for human beings for the purpose of </a:t>
            </a:r>
          </a:p>
          <a:p>
            <a:pPr marL="220243" indent="-220243">
              <a:buFont typeface="+mj-lt"/>
              <a:buAutoNum type="arabicPeriod"/>
              <a:defRPr/>
            </a:pPr>
            <a:r>
              <a:rPr lang="de-DE" dirty="0" smtClean="0"/>
              <a:t>diagnosis, prevention, monitoring, treatment or alleviation of disease</a:t>
            </a:r>
          </a:p>
          <a:p>
            <a:pPr marL="220243" indent="-220243">
              <a:buFont typeface="+mj-lt"/>
              <a:buAutoNum type="arabicPeriod"/>
              <a:defRPr/>
            </a:pPr>
            <a:r>
              <a:rPr lang="de-DE" dirty="0" smtClean="0"/>
              <a:t>diagnosis, monitoring, treatment, alleviation or compensation of injuries or handicaps</a:t>
            </a:r>
          </a:p>
          <a:p>
            <a:pPr marL="220243" indent="-220243">
              <a:buFont typeface="+mj-lt"/>
              <a:buAutoNum type="arabicPeriod"/>
              <a:defRPr/>
            </a:pPr>
            <a:r>
              <a:rPr lang="de-DE" dirty="0" smtClean="0"/>
              <a:t>investigation, replacement or modification of the anatomy or of a physiological process or</a:t>
            </a:r>
          </a:p>
          <a:p>
            <a:pPr marL="220243" indent="-220243">
              <a:buFont typeface="+mj-lt"/>
              <a:buAutoNum type="arabicPeriod"/>
              <a:defRPr/>
            </a:pPr>
            <a:r>
              <a:rPr lang="de-DE" dirty="0" smtClean="0"/>
              <a:t>control of conception</a:t>
            </a:r>
          </a:p>
          <a:p>
            <a:pPr>
              <a:defRPr/>
            </a:pPr>
            <a:r>
              <a:rPr lang="de-DE" dirty="0" smtClean="0"/>
              <a:t>and which do not achieve their principal intended action in or on the human body by pharmacological, immunological or metabolic means, but which might be assisted in their function by such means.</a:t>
            </a:r>
          </a:p>
          <a:p>
            <a:pPr>
              <a:defRPr/>
            </a:pPr>
            <a:endParaRPr lang="de-DE" dirty="0" smtClean="0"/>
          </a:p>
          <a:p>
            <a:pPr>
              <a:defRPr/>
            </a:pPr>
            <a:r>
              <a:rPr lang="de-DE" dirty="0" smtClean="0"/>
              <a:t>In-vitro diagnostic products (e.g. products in medical laboratories) are also deemed to be medical devices. </a:t>
            </a:r>
          </a:p>
          <a:p>
            <a:pPr>
              <a:defRPr/>
            </a:pPr>
            <a:endParaRPr lang="de-DE" dirty="0" smtClean="0"/>
          </a:p>
          <a:p>
            <a:pPr>
              <a:defRPr/>
            </a:pPr>
            <a:r>
              <a:rPr lang="de-DE" dirty="0" smtClean="0"/>
              <a:t>In simplified terms, it can be assumed that all products developed by a manufacturer for the purpose of </a:t>
            </a:r>
            <a:r>
              <a:rPr lang="de-DE" b="1" dirty="0" smtClean="0"/>
              <a:t>therapy, diagnosis </a:t>
            </a:r>
            <a:r>
              <a:rPr lang="de-DE" dirty="0" smtClean="0"/>
              <a:t>or </a:t>
            </a:r>
            <a:r>
              <a:rPr lang="de-DE" b="1" dirty="0" smtClean="0"/>
              <a:t>monitoring</a:t>
            </a:r>
            <a:r>
              <a:rPr lang="de-DE" dirty="0" smtClean="0"/>
              <a:t> </a:t>
            </a:r>
            <a:r>
              <a:rPr lang="de-DE" b="1" dirty="0" smtClean="0"/>
              <a:t>on a human being </a:t>
            </a:r>
            <a:r>
              <a:rPr lang="de-DE" dirty="0" smtClean="0"/>
              <a:t>are medical devices. A further particular feature of medical devices is that, in contrast for example to medicines, their action upon the patient is generally physical in nature.</a:t>
            </a:r>
          </a:p>
          <a:p>
            <a:pPr>
              <a:defRPr/>
            </a:pPr>
            <a:endParaRPr lang="de-DE" dirty="0" smtClean="0"/>
          </a:p>
          <a:p>
            <a:pPr>
              <a:defRPr/>
            </a:pPr>
            <a:r>
              <a:rPr lang="de-DE" dirty="0" smtClean="0"/>
              <a:t>Important: whether a product is a medical device in the sense of the MPG is decided by the manufacturer. </a:t>
            </a:r>
          </a:p>
          <a:p>
            <a:pPr>
              <a:defRPr/>
            </a:pPr>
            <a:endParaRPr lang="de-DE" dirty="0"/>
          </a:p>
        </p:txBody>
      </p:sp>
      <p:sp>
        <p:nvSpPr>
          <p:cNvPr id="1024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617C5D3E-6CCF-45EF-A85F-D52B2A89EA0A}" type="slidenum">
              <a:rPr lang="de-DE" altLang="de-DE" smtClean="0"/>
              <a:pPr/>
              <a:t>3</a:t>
            </a:fld>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p:spPr>
        <p:txBody>
          <a:bodyPr/>
          <a:lstStyle/>
          <a:p>
            <a:pPr defTabSz="880920"/>
            <a:r>
              <a:rPr lang="de-DE" altLang="de-DE" b="1" dirty="0" smtClean="0">
                <a:latin typeface="Arial" panose="020B0604020202020204" pitchFamily="34" charset="0"/>
                <a:cs typeface="Arial" panose="020B0604020202020204" pitchFamily="34" charset="0"/>
              </a:rPr>
              <a:t>Ergonomics</a:t>
            </a:r>
            <a:r>
              <a:rPr lang="de-DE" altLang="de-DE" dirty="0" smtClean="0">
                <a:latin typeface="Arial" panose="020B0604020202020204" pitchFamily="34" charset="0"/>
                <a:cs typeface="Arial" panose="020B0604020202020204" pitchFamily="34" charset="0"/>
              </a:rPr>
              <a:t> is concerned with the </a:t>
            </a:r>
            <a:r>
              <a:rPr lang="de-DE" altLang="de-DE" b="1" dirty="0" smtClean="0">
                <a:latin typeface="Arial" panose="020B0604020202020204" pitchFamily="34" charset="0"/>
                <a:cs typeface="Arial" panose="020B0604020202020204" pitchFamily="34" charset="0"/>
              </a:rPr>
              <a:t>adaptation</a:t>
            </a:r>
            <a:r>
              <a:rPr lang="de-DE" altLang="de-DE" dirty="0" smtClean="0">
                <a:latin typeface="Arial" panose="020B0604020202020204" pitchFamily="34" charset="0"/>
                <a:cs typeface="Arial" panose="020B0604020202020204" pitchFamily="34" charset="0"/>
              </a:rPr>
              <a:t> of items or tasks </a:t>
            </a:r>
            <a:r>
              <a:rPr lang="de-DE" altLang="de-DE" b="1" dirty="0" smtClean="0">
                <a:latin typeface="Arial" panose="020B0604020202020204" pitchFamily="34" charset="0"/>
                <a:cs typeface="Arial" panose="020B0604020202020204" pitchFamily="34" charset="0"/>
              </a:rPr>
              <a:t>to human abilities</a:t>
            </a:r>
            <a:r>
              <a:rPr lang="de-DE" altLang="de-DE" dirty="0" smtClean="0">
                <a:latin typeface="Arial" panose="020B0604020202020204" pitchFamily="34" charset="0"/>
                <a:cs typeface="Arial" panose="020B0604020202020204" pitchFamily="34" charset="0"/>
              </a:rPr>
              <a:t>. Ergonomics also studies how human beings adapt to tasks and to the items in their environment. A more detailed explanation of the term "ergonomics" can be found in Tuition module 0, which provides a brief introduction to the subject.</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b="1" dirty="0" smtClean="0">
                <a:latin typeface="Arial" panose="020B0604020202020204" pitchFamily="34" charset="0"/>
                <a:cs typeface="Arial" panose="020B0604020202020204" pitchFamily="34" charset="0"/>
              </a:rPr>
              <a:t>Fitness for purpose</a:t>
            </a:r>
            <a:r>
              <a:rPr lang="de-DE" altLang="de-DE" dirty="0" smtClean="0">
                <a:latin typeface="Arial" panose="020B0604020202020204" pitchFamily="34" charset="0"/>
                <a:cs typeface="Arial" panose="020B0604020202020204" pitchFamily="34" charset="0"/>
              </a:rPr>
              <a:t> describes the </a:t>
            </a:r>
            <a:r>
              <a:rPr lang="de-DE" altLang="de-DE" b="1" dirty="0" smtClean="0">
                <a:latin typeface="Arial" panose="020B0604020202020204" pitchFamily="34" charset="0"/>
                <a:cs typeface="Arial" panose="020B0604020202020204" pitchFamily="34" charset="0"/>
              </a:rPr>
              <a:t>suitability</a:t>
            </a:r>
            <a:r>
              <a:rPr lang="de-DE" altLang="de-DE" dirty="0" smtClean="0">
                <a:latin typeface="Arial" panose="020B0604020202020204" pitchFamily="34" charset="0"/>
                <a:cs typeface="Arial" panose="020B0604020202020204" pitchFamily="34" charset="0"/>
              </a:rPr>
              <a:t> of a product for the </a:t>
            </a:r>
            <a:r>
              <a:rPr lang="de-DE" altLang="de-DE" b="1" dirty="0" smtClean="0">
                <a:latin typeface="Arial" panose="020B0604020202020204" pitchFamily="34" charset="0"/>
                <a:cs typeface="Arial" panose="020B0604020202020204" pitchFamily="34" charset="0"/>
              </a:rPr>
              <a:t>purpose intended</a:t>
            </a:r>
            <a:r>
              <a:rPr lang="de-DE" altLang="de-DE" dirty="0" smtClean="0">
                <a:latin typeface="Arial" panose="020B0604020202020204" pitchFamily="34" charset="0"/>
                <a:cs typeface="Arial" panose="020B0604020202020204" pitchFamily="34" charset="0"/>
              </a:rPr>
              <a:t> by the manufacturer. It states how well the medical device satisfies its proper purpose, and is determined by </a:t>
            </a:r>
            <a:r>
              <a:rPr lang="de-DE" altLang="de-DE" b="1" dirty="0" smtClean="0">
                <a:latin typeface="Arial" panose="020B0604020202020204" pitchFamily="34" charset="0"/>
                <a:cs typeface="Arial" panose="020B0604020202020204" pitchFamily="34" charset="0"/>
              </a:rPr>
              <a:t>objective</a:t>
            </a:r>
            <a:r>
              <a:rPr lang="de-DE" altLang="de-DE" dirty="0" smtClean="0">
                <a:latin typeface="Arial" panose="020B0604020202020204" pitchFamily="34" charset="0"/>
                <a:cs typeface="Arial" panose="020B0604020202020204" pitchFamily="34" charset="0"/>
              </a:rPr>
              <a:t> and </a:t>
            </a:r>
            <a:r>
              <a:rPr lang="de-DE" altLang="de-DE" b="1" dirty="0" smtClean="0">
                <a:latin typeface="Arial" panose="020B0604020202020204" pitchFamily="34" charset="0"/>
                <a:cs typeface="Arial" panose="020B0604020202020204" pitchFamily="34" charset="0"/>
              </a:rPr>
              <a:t>subjective</a:t>
            </a:r>
            <a:r>
              <a:rPr lang="de-DE" altLang="de-DE" dirty="0" smtClean="0">
                <a:latin typeface="Arial" panose="020B0604020202020204" pitchFamily="34" charset="0"/>
                <a:cs typeface="Arial" panose="020B0604020202020204" pitchFamily="34" charset="0"/>
              </a:rPr>
              <a:t> </a:t>
            </a:r>
            <a:r>
              <a:rPr lang="de-DE" altLang="de-DE" b="1" dirty="0" smtClean="0">
                <a:latin typeface="Arial" panose="020B0604020202020204" pitchFamily="34" charset="0"/>
                <a:cs typeface="Arial" panose="020B0604020202020204" pitchFamily="34" charset="0"/>
              </a:rPr>
              <a:t>properties</a:t>
            </a:r>
            <a:r>
              <a:rPr lang="de-DE" altLang="de-DE" dirty="0" smtClean="0">
                <a:latin typeface="Arial" panose="020B0604020202020204" pitchFamily="34" charset="0"/>
                <a:cs typeface="Arial" panose="020B0604020202020204" pitchFamily="34" charset="0"/>
              </a:rPr>
              <a:t>. </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a:t>
            </a:r>
            <a:r>
              <a:rPr lang="de-DE" altLang="de-DE" dirty="0" err="1" smtClean="0">
                <a:latin typeface="Arial" panose="020B0604020202020204" pitchFamily="34" charset="0"/>
                <a:cs typeface="Arial" panose="020B0604020202020204" pitchFamily="34" charset="0"/>
              </a:rPr>
              <a:t>product</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can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be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designed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to</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possess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the</a:t>
            </a:r>
            <a:r>
              <a:rPr lang="de-DE" altLang="de-DE" dirty="0" smtClean="0">
                <a:latin typeface="Arial" panose="020B0604020202020204" pitchFamily="34" charset="0"/>
                <a:cs typeface="Arial" panose="020B0604020202020204" pitchFamily="34" charset="0"/>
              </a:rPr>
              <a:t> </a:t>
            </a:r>
            <a:r>
              <a:rPr lang="de-DE" altLang="de-DE" b="1" dirty="0" err="1" smtClean="0">
                <a:latin typeface="Arial" panose="020B0604020202020204" pitchFamily="34" charset="0"/>
                <a:cs typeface="Arial" panose="020B0604020202020204" pitchFamily="34" charset="0"/>
              </a:rPr>
              <a:t>objective</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properties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and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to</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exhibit</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them</a:t>
            </a:r>
            <a:r>
              <a:rPr lang="de-DE" altLang="de-DE" dirty="0" smtClean="0">
                <a:latin typeface="Arial" panose="020B0604020202020204" pitchFamily="34" charset="0"/>
                <a:cs typeface="Arial" panose="020B0604020202020204" pitchFamily="34" charset="0"/>
              </a:rPr>
              <a:t> in its </a:t>
            </a:r>
            <a:r>
              <a:rPr lang="de-DE" altLang="de-DE" b="1" dirty="0" smtClean="0">
                <a:latin typeface="Arial" panose="020B0604020202020204" pitchFamily="34" charset="0"/>
                <a:cs typeface="Arial" panose="020B0604020202020204" pitchFamily="34" charset="0"/>
              </a:rPr>
              <a:t>functionality</a:t>
            </a:r>
            <a:r>
              <a:rPr lang="de-DE" altLang="de-DE" dirty="0" smtClean="0">
                <a:latin typeface="Arial" panose="020B0604020202020204" pitchFamily="34" charset="0"/>
                <a:cs typeface="Arial" panose="020B0604020202020204" pitchFamily="34" charset="0"/>
              </a:rPr>
              <a:t>. This represents the sum and quality of all technical functions provided by the medical device for the purpose of its use.</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a:t>
            </a:r>
            <a:r>
              <a:rPr lang="de-DE" altLang="de-DE" b="1" dirty="0" smtClean="0">
                <a:latin typeface="Arial" panose="020B0604020202020204" pitchFamily="34" charset="0"/>
                <a:cs typeface="Arial" panose="020B0604020202020204" pitchFamily="34" charset="0"/>
              </a:rPr>
              <a:t>subjective</a:t>
            </a:r>
            <a:r>
              <a:rPr lang="de-DE" altLang="de-DE" dirty="0" smtClean="0">
                <a:latin typeface="Arial" panose="020B0604020202020204" pitchFamily="34" charset="0"/>
                <a:cs typeface="Arial" panose="020B0604020202020204" pitchFamily="34" charset="0"/>
              </a:rPr>
              <a:t> properties are termed the </a:t>
            </a:r>
            <a:r>
              <a:rPr lang="de-DE" altLang="de-DE" b="1" dirty="0" smtClean="0">
                <a:latin typeface="Arial" panose="020B0604020202020204" pitchFamily="34" charset="0"/>
                <a:cs typeface="Arial" panose="020B0604020202020204" pitchFamily="34" charset="0"/>
              </a:rPr>
              <a:t>usability</a:t>
            </a:r>
            <a:r>
              <a:rPr lang="de-DE" altLang="de-DE" dirty="0" smtClean="0">
                <a:latin typeface="Arial" panose="020B0604020202020204" pitchFamily="34" charset="0"/>
                <a:cs typeface="Arial" panose="020B0604020202020204" pitchFamily="34" charset="0"/>
              </a:rPr>
              <a:t>. Usability describes how well a user is able to make use of a product's functionality (i.e. how well or poorly a function of the product can be exploited by the user during its use). </a:t>
            </a:r>
          </a:p>
        </p:txBody>
      </p:sp>
      <p:sp>
        <p:nvSpPr>
          <p:cNvPr id="1229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E6C956C3-8D04-4D30-BF1D-6ECE4D4D0113}" type="slidenum">
              <a:rPr lang="de-DE" altLang="de-DE" smtClean="0"/>
              <a:pPr/>
              <a:t>4</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p:spPr>
        <p:txBody>
          <a:bodyPr/>
          <a:lstStyle/>
          <a:p>
            <a:pPr defTabSz="880920"/>
            <a:r>
              <a:rPr lang="de-DE" altLang="de-DE" dirty="0" smtClean="0">
                <a:latin typeface="Arial" panose="020B0604020202020204" pitchFamily="34" charset="0"/>
                <a:cs typeface="Arial" panose="020B0604020202020204" pitchFamily="34" charset="0"/>
              </a:rPr>
              <a:t>The functionality is what gives rise to the therapeutic benefit of a medical device, which must be demonstrated comprehensively by the manufacturer by means of a conformity assessment. The usability has a major influence upon the safety and reliability of use, and thereby upon patient safety. The greater the simplicity and ease with which a medical device can be used, the lower the risk of a use error occurring during its use. </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This shows both influencing variables to be of major significance for the </a:t>
            </a:r>
            <a:r>
              <a:rPr lang="de-DE" altLang="de-DE" b="1" dirty="0" smtClean="0">
                <a:latin typeface="Arial" panose="020B0604020202020204" pitchFamily="34" charset="0"/>
                <a:cs typeface="Arial" panose="020B0604020202020204" pitchFamily="34" charset="0"/>
              </a:rPr>
              <a:t>fitness for purpose</a:t>
            </a:r>
            <a:r>
              <a:rPr lang="de-DE" altLang="de-DE" dirty="0" smtClean="0">
                <a:latin typeface="Arial" panose="020B0604020202020204" pitchFamily="34" charset="0"/>
                <a:cs typeface="Arial" panose="020B0604020202020204" pitchFamily="34" charset="0"/>
              </a:rPr>
              <a:t> of a medical device. They should therefore always be present in the most </a:t>
            </a:r>
            <a:r>
              <a:rPr lang="de-DE" altLang="de-DE" b="1" dirty="0" smtClean="0">
                <a:latin typeface="Arial" panose="020B0604020202020204" pitchFamily="34" charset="0"/>
                <a:cs typeface="Arial" panose="020B0604020202020204" pitchFamily="34" charset="0"/>
              </a:rPr>
              <a:t>balanced measure possible</a:t>
            </a:r>
            <a:r>
              <a:rPr lang="de-DE" altLang="de-DE" dirty="0" smtClean="0">
                <a:latin typeface="Arial" panose="020B0604020202020204" pitchFamily="34" charset="0"/>
                <a:cs typeface="Arial" panose="020B0604020202020204" pitchFamily="34" charset="0"/>
              </a:rPr>
              <a:t>. In other words, a medical device that is difficult to use is also lacking in its fitness for purpose.</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a:t>
            </a:r>
            <a:r>
              <a:rPr lang="de-DE" altLang="de-DE" b="1" dirty="0" smtClean="0">
                <a:latin typeface="Arial" panose="020B0604020202020204" pitchFamily="34" charset="0"/>
                <a:cs typeface="Arial" panose="020B0604020202020204" pitchFamily="34" charset="0"/>
              </a:rPr>
              <a:t>usability</a:t>
            </a:r>
            <a:r>
              <a:rPr lang="de-DE" altLang="de-DE" dirty="0" smtClean="0">
                <a:latin typeface="Arial" panose="020B0604020202020204" pitchFamily="34" charset="0"/>
                <a:cs typeface="Arial" panose="020B0604020202020204" pitchFamily="34" charset="0"/>
              </a:rPr>
              <a:t> of a medical device can be understood as the </a:t>
            </a:r>
            <a:r>
              <a:rPr lang="de-DE" altLang="de-DE" b="1" dirty="0" smtClean="0">
                <a:latin typeface="Arial" panose="020B0604020202020204" pitchFamily="34" charset="0"/>
                <a:cs typeface="Arial" panose="020B0604020202020204" pitchFamily="34" charset="0"/>
              </a:rPr>
              <a:t>simplicity</a:t>
            </a:r>
            <a:r>
              <a:rPr lang="de-DE" altLang="de-DE" dirty="0" smtClean="0">
                <a:latin typeface="Arial" panose="020B0604020202020204" pitchFamily="34" charset="0"/>
                <a:cs typeface="Arial" panose="020B0604020202020204" pitchFamily="34" charset="0"/>
              </a:rPr>
              <a:t> and </a:t>
            </a:r>
            <a:r>
              <a:rPr lang="de-DE" altLang="de-DE" b="1" dirty="0" smtClean="0">
                <a:latin typeface="Arial" panose="020B0604020202020204" pitchFamily="34" charset="0"/>
                <a:cs typeface="Arial" panose="020B0604020202020204" pitchFamily="34" charset="0"/>
              </a:rPr>
              <a:t>safety</a:t>
            </a:r>
            <a:r>
              <a:rPr lang="de-DE" altLang="de-DE" dirty="0" smtClean="0">
                <a:latin typeface="Arial" panose="020B0604020202020204" pitchFamily="34" charset="0"/>
                <a:cs typeface="Arial" panose="020B0604020202020204" pitchFamily="34" charset="0"/>
              </a:rPr>
              <a:t> and the measure of </a:t>
            </a:r>
            <a:r>
              <a:rPr lang="de-DE" altLang="de-DE" b="1" dirty="0" smtClean="0">
                <a:latin typeface="Arial" panose="020B0604020202020204" pitchFamily="34" charset="0"/>
                <a:cs typeface="Arial" panose="020B0604020202020204" pitchFamily="34" charset="0"/>
              </a:rPr>
              <a:t>user satisfaction</a:t>
            </a:r>
            <a:r>
              <a:rPr lang="de-DE" altLang="de-DE" dirty="0" smtClean="0">
                <a:latin typeface="Arial" panose="020B0604020202020204" pitchFamily="34" charset="0"/>
                <a:cs typeface="Arial" panose="020B0604020202020204" pitchFamily="34" charset="0"/>
              </a:rPr>
              <a:t> experienced when a product is used. </a:t>
            </a:r>
          </a:p>
          <a:p>
            <a:pPr defTabSz="880920"/>
            <a:endParaRPr lang="de-DE" altLang="de-DE" dirty="0" smtClean="0">
              <a:latin typeface="Arial" panose="020B0604020202020204" pitchFamily="34" charset="0"/>
              <a:cs typeface="Arial" panose="020B0604020202020204" pitchFamily="34" charset="0"/>
            </a:endParaRPr>
          </a:p>
          <a:p>
            <a:pPr defTabSz="880920"/>
            <a:r>
              <a:rPr lang="de-DE" altLang="de-DE" dirty="0" smtClean="0">
                <a:latin typeface="Arial" panose="020B0604020202020204" pitchFamily="34" charset="0"/>
                <a:cs typeface="Arial" panose="020B0604020202020204" pitchFamily="34" charset="0"/>
              </a:rPr>
              <a:t>The terms ergonomics, fitness for purpose and usability</a:t>
            </a:r>
            <a:r>
              <a:rPr lang="de-DE" altLang="de-DE" b="1" dirty="0" smtClean="0">
                <a:latin typeface="Arial" panose="020B0604020202020204" pitchFamily="34" charset="0"/>
                <a:cs typeface="Arial" panose="020B0604020202020204" pitchFamily="34" charset="0"/>
              </a:rPr>
              <a:t> </a:t>
            </a:r>
            <a:r>
              <a:rPr lang="de-DE" altLang="de-DE" dirty="0" smtClean="0">
                <a:latin typeface="Arial" panose="020B0604020202020204" pitchFamily="34" charset="0"/>
                <a:cs typeface="Arial" panose="020B0604020202020204" pitchFamily="34" charset="0"/>
              </a:rPr>
              <a:t>are used in certain standards, somewhat imprecisely, as synonyms. This is a consequence of an improvement in the usability always leading to an improvement in the fitness for purpose and thus always also to an improvement in the ergonomics. (The reverse is not necessarily the case.) </a:t>
            </a:r>
            <a:endParaRPr lang="en-US" altLang="de-DE" dirty="0" smtClean="0">
              <a:latin typeface="Arial" panose="020B0604020202020204" pitchFamily="34" charset="0"/>
              <a:cs typeface="Arial" panose="020B0604020202020204" pitchFamily="34" charset="0"/>
            </a:endParaRPr>
          </a:p>
          <a:p>
            <a:pPr defTabSz="880920"/>
            <a:endParaRPr lang="de-DE" altLang="de-DE" dirty="0" smtClean="0">
              <a:latin typeface="Arial" panose="020B0604020202020204" pitchFamily="34" charset="0"/>
            </a:endParaRPr>
          </a:p>
        </p:txBody>
      </p:sp>
      <p:sp>
        <p:nvSpPr>
          <p:cNvPr id="1434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CDF5CD85-C456-40A3-8556-FE823A7CF5C8}" type="slidenum">
              <a:rPr lang="de-DE" altLang="de-DE" smtClean="0"/>
              <a:pPr/>
              <a:t>5</a:t>
            </a:fld>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p:spPr>
        <p:txBody>
          <a:bodyPr/>
          <a:lstStyle/>
          <a:p>
            <a:r>
              <a:rPr lang="de-DE" altLang="de-DE" smtClean="0">
                <a:latin typeface="Arial" panose="020B0604020202020204" pitchFamily="34" charset="0"/>
              </a:rPr>
              <a:t>In contrast to other products, medical devices have certain particular features that can be presented in the </a:t>
            </a:r>
            <a:r>
              <a:rPr lang="de-DE" altLang="de-DE" b="1" smtClean="0">
                <a:latin typeface="Arial" panose="020B0604020202020204" pitchFamily="34" charset="0"/>
              </a:rPr>
              <a:t>patient-user-medical device system</a:t>
            </a:r>
            <a:r>
              <a:rPr lang="de-DE" altLang="de-DE" smtClean="0">
                <a:latin typeface="Arial" panose="020B0604020202020204" pitchFamily="34" charset="0"/>
              </a:rPr>
              <a:t>. </a:t>
            </a:r>
            <a:r>
              <a:rPr lang="de-DE" altLang="de-DE" b="1" smtClean="0">
                <a:latin typeface="Arial" panose="020B0604020202020204" pitchFamily="34" charset="0"/>
              </a:rPr>
              <a:t>Medical devices</a:t>
            </a:r>
            <a:r>
              <a:rPr lang="de-DE" altLang="de-DE" smtClean="0">
                <a:latin typeface="Arial" panose="020B0604020202020204" pitchFamily="34" charset="0"/>
              </a:rPr>
              <a:t> are seen always to have </a:t>
            </a:r>
            <a:r>
              <a:rPr lang="de-DE" altLang="de-DE" b="1" smtClean="0">
                <a:latin typeface="Arial" panose="020B0604020202020204" pitchFamily="34" charset="0"/>
              </a:rPr>
              <a:t>two interfaces to human beings</a:t>
            </a:r>
            <a:r>
              <a:rPr lang="de-DE" altLang="de-DE" smtClean="0">
                <a:latin typeface="Arial" panose="020B0604020202020204" pitchFamily="34" charset="0"/>
              </a:rPr>
              <a:t>: one interface between the user (e.g. doctor, nurse) and the medical device, and one between the patient and the medical device.</a:t>
            </a:r>
          </a:p>
          <a:p>
            <a:endParaRPr lang="de-DE" altLang="de-DE" smtClean="0">
              <a:latin typeface="Arial" panose="020B0604020202020204" pitchFamily="34" charset="0"/>
            </a:endParaRPr>
          </a:p>
          <a:p>
            <a:r>
              <a:rPr lang="de-DE" altLang="de-DE" smtClean="0">
                <a:latin typeface="Arial" panose="020B0604020202020204" pitchFamily="34" charset="0"/>
              </a:rPr>
              <a:t>For the </a:t>
            </a:r>
            <a:r>
              <a:rPr lang="de-DE" altLang="de-DE" b="1" smtClean="0">
                <a:latin typeface="Arial" panose="020B0604020202020204" pitchFamily="34" charset="0"/>
              </a:rPr>
              <a:t>patient-medical device interface</a:t>
            </a:r>
            <a:r>
              <a:rPr lang="de-DE" altLang="de-DE" smtClean="0">
                <a:latin typeface="Arial" panose="020B0604020202020204" pitchFamily="34" charset="0"/>
              </a:rPr>
              <a:t>, the </a:t>
            </a:r>
            <a:r>
              <a:rPr lang="de-DE" altLang="de-DE" b="1" smtClean="0">
                <a:latin typeface="Arial" panose="020B0604020202020204" pitchFamily="34" charset="0"/>
              </a:rPr>
              <a:t>functionality</a:t>
            </a:r>
            <a:r>
              <a:rPr lang="de-DE" altLang="de-DE" smtClean="0">
                <a:latin typeface="Arial" panose="020B0604020202020204" pitchFamily="34" charset="0"/>
              </a:rPr>
              <a:t> is of particular importance, since it supports the treatment process or indeed makes it possible in the first instance. </a:t>
            </a:r>
          </a:p>
          <a:p>
            <a:r>
              <a:rPr lang="de-DE" altLang="de-DE" smtClean="0">
                <a:latin typeface="Arial" panose="020B0604020202020204" pitchFamily="34" charset="0"/>
              </a:rPr>
              <a:t>For the </a:t>
            </a:r>
            <a:r>
              <a:rPr lang="de-DE" altLang="de-DE" b="1" smtClean="0">
                <a:latin typeface="Arial" panose="020B0604020202020204" pitchFamily="34" charset="0"/>
              </a:rPr>
              <a:t>user-medical device interface</a:t>
            </a:r>
            <a:r>
              <a:rPr lang="de-DE" altLang="de-DE" smtClean="0">
                <a:latin typeface="Arial" panose="020B0604020202020204" pitchFamily="34" charset="0"/>
              </a:rPr>
              <a:t>, the </a:t>
            </a:r>
            <a:r>
              <a:rPr lang="de-DE" altLang="de-DE" b="1" smtClean="0">
                <a:latin typeface="Arial" panose="020B0604020202020204" pitchFamily="34" charset="0"/>
              </a:rPr>
              <a:t>usability</a:t>
            </a:r>
            <a:r>
              <a:rPr lang="de-DE" altLang="de-DE" smtClean="0">
                <a:latin typeface="Arial" panose="020B0604020202020204" pitchFamily="34" charset="0"/>
              </a:rPr>
              <a:t> is of great importance, since it permits use of the functionality on the patient.</a:t>
            </a:r>
          </a:p>
          <a:p>
            <a:endParaRPr lang="de-DE" altLang="de-DE" smtClean="0">
              <a:latin typeface="Arial" panose="020B0604020202020204" pitchFamily="34" charset="0"/>
            </a:endParaRPr>
          </a:p>
        </p:txBody>
      </p:sp>
      <p:sp>
        <p:nvSpPr>
          <p:cNvPr id="1638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838D5E21-0425-42A0-8C77-1D6FACC3B8C4}" type="slidenum">
              <a:rPr lang="de-DE" altLang="de-DE" smtClean="0"/>
              <a:pPr/>
              <a:t>6</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Medical devices are frequently used by a range of users differing in their experience (e.g. doctor, nurse, relatives, etc.). </a:t>
            </a:r>
          </a:p>
          <a:p>
            <a:pPr>
              <a:defRPr/>
            </a:pPr>
            <a:r>
              <a:rPr lang="de-DE" dirty="0" err="1" smtClean="0"/>
              <a:t>One</a:t>
            </a:r>
            <a:r>
              <a:rPr lang="de-DE" dirty="0" smtClean="0"/>
              <a:t> and the same medical device may also be used in different work systems (e.g. in emergency medicine, intensive care, home nursing, etc.). </a:t>
            </a:r>
          </a:p>
          <a:p>
            <a:pPr>
              <a:defRPr/>
            </a:pPr>
            <a:endParaRPr lang="de-DE" dirty="0" smtClean="0"/>
          </a:p>
          <a:p>
            <a:pPr>
              <a:defRPr/>
            </a:pPr>
            <a:r>
              <a:rPr lang="de-DE" dirty="0" smtClean="0"/>
              <a:t>These conditions influence the fitness for purpose of a medical device, since depending upon the user and work system, different requirements may be placed upon the medical device's functionality and/or usability. </a:t>
            </a:r>
          </a:p>
          <a:p>
            <a:pPr>
              <a:defRPr/>
            </a:pPr>
            <a:endParaRPr lang="de-DE" dirty="0" smtClean="0"/>
          </a:p>
          <a:p>
            <a:pPr>
              <a:defRPr/>
            </a:pPr>
            <a:r>
              <a:rPr lang="de-DE" dirty="0" smtClean="0"/>
              <a:t>The </a:t>
            </a:r>
            <a:r>
              <a:rPr lang="de-DE" b="1" dirty="0" smtClean="0"/>
              <a:t>fitness for purpose</a:t>
            </a:r>
            <a:r>
              <a:rPr lang="de-DE" dirty="0" smtClean="0"/>
              <a:t> is not therefore a property inherent to the product itself, but </a:t>
            </a:r>
            <a:r>
              <a:rPr lang="de-DE" b="1" dirty="0" err="1" smtClean="0"/>
              <a:t>is</a:t>
            </a:r>
            <a:r>
              <a:rPr lang="de-DE" b="1" dirty="0" smtClean="0"/>
              <a:t> dependent upon the medical device, the user, the task (treatment process) and the context of use (work system)</a:t>
            </a:r>
            <a:r>
              <a:rPr lang="de-DE" dirty="0" smtClean="0"/>
              <a:t>. </a:t>
            </a:r>
          </a:p>
          <a:p>
            <a:pPr>
              <a:defRPr/>
            </a:pPr>
            <a:endParaRPr lang="de-DE" dirty="0" smtClean="0"/>
          </a:p>
          <a:p>
            <a:pPr>
              <a:defRPr/>
            </a:pPr>
            <a:r>
              <a:rPr lang="de-DE" b="1" dirty="0" smtClean="0"/>
              <a:t>Further particular properties </a:t>
            </a:r>
            <a:r>
              <a:rPr lang="de-DE" dirty="0" smtClean="0"/>
              <a:t>of medical devices are: </a:t>
            </a:r>
          </a:p>
          <a:p>
            <a:pPr marL="165183" indent="-165183">
              <a:buFont typeface="Arial" panose="020B0604020202020204" pitchFamily="34" charset="0"/>
              <a:buChar char="•"/>
              <a:defRPr/>
            </a:pPr>
            <a:r>
              <a:rPr lang="de-DE" dirty="0" smtClean="0"/>
              <a:t>Medical devices may </a:t>
            </a:r>
            <a:r>
              <a:rPr lang="de-DE" dirty="0" err="1" smtClean="0"/>
              <a:t>require</a:t>
            </a:r>
            <a:r>
              <a:rPr lang="de-DE" dirty="0" smtClean="0"/>
              <a:t> </a:t>
            </a:r>
            <a:r>
              <a:rPr lang="de-DE" dirty="0" err="1" smtClean="0"/>
              <a:t>reprocessing</a:t>
            </a:r>
            <a:r>
              <a:rPr lang="de-DE" dirty="0" smtClean="0"/>
              <a:t> following use.</a:t>
            </a:r>
          </a:p>
          <a:p>
            <a:pPr marL="165183" indent="-165183">
              <a:buFont typeface="Arial" panose="020B0604020202020204" pitchFamily="34" charset="0"/>
              <a:buChar char="•"/>
              <a:defRPr/>
            </a:pPr>
            <a:r>
              <a:rPr lang="de-DE" dirty="0" smtClean="0"/>
              <a:t>Medical devices are frequently transported together with the patient (e.g. during patient transfer).</a:t>
            </a:r>
          </a:p>
          <a:p>
            <a:pPr marL="165183" indent="-165183">
              <a:buFont typeface="Arial" panose="020B0604020202020204" pitchFamily="34" charset="0"/>
              <a:buChar char="•"/>
              <a:defRPr/>
            </a:pPr>
            <a:r>
              <a:rPr lang="de-DE" dirty="0" smtClean="0"/>
              <a:t>Medical devices are frequently adapted to a patient (e.g. wheelchairs, </a:t>
            </a:r>
            <a:r>
              <a:rPr lang="de-DE" dirty="0" err="1" smtClean="0"/>
              <a:t>patient lifts</a:t>
            </a:r>
            <a:r>
              <a:rPr lang="de-DE" dirty="0" smtClean="0"/>
              <a:t>, etc.).</a:t>
            </a:r>
          </a:p>
          <a:p>
            <a:pPr marL="165183" indent="-165183">
              <a:buFont typeface="Arial" panose="020B0604020202020204" pitchFamily="34" charset="0"/>
              <a:buChar char="•"/>
              <a:defRPr/>
            </a:pPr>
            <a:r>
              <a:rPr lang="de-DE" dirty="0" smtClean="0"/>
              <a:t>Users have not generally received technical training (in some cases, only brief instruction in use of the device).</a:t>
            </a:r>
          </a:p>
          <a:p>
            <a:pPr marL="165183" indent="-165183">
              <a:buFont typeface="Arial" panose="020B0604020202020204" pitchFamily="34" charset="0"/>
              <a:buChar char="•"/>
              <a:defRPr/>
            </a:pPr>
            <a:r>
              <a:rPr lang="de-DE" dirty="0" smtClean="0"/>
              <a:t>Frequently, several different medical devices are combined flexibly to form a work system (e.g. intensive care station).</a:t>
            </a:r>
          </a:p>
          <a:p>
            <a:pPr marL="165183" indent="-165183">
              <a:buFont typeface="Arial" panose="020B0604020202020204" pitchFamily="34" charset="0"/>
              <a:buChar char="•"/>
              <a:defRPr/>
            </a:pPr>
            <a:r>
              <a:rPr lang="de-DE" dirty="0" smtClean="0"/>
              <a:t>Medical devices produced by different manufacturers and used for the same purpose (e.g. infusion pumps) frequently differ in their operating concepts.</a:t>
            </a:r>
          </a:p>
          <a:p>
            <a:pPr marL="165183" indent="-165183">
              <a:buFont typeface="Arial" panose="020B0604020202020204" pitchFamily="34" charset="0"/>
              <a:buChar char="•"/>
              <a:defRPr/>
            </a:pPr>
            <a:r>
              <a:rPr lang="de-DE" dirty="0" smtClean="0"/>
              <a:t>Misuse or functional failure may be harmful to the health of the patient or the user.</a:t>
            </a:r>
          </a:p>
          <a:p>
            <a:pPr marL="165183" indent="-165183">
              <a:buFont typeface="Arial" panose="020B0604020202020204" pitchFamily="34" charset="0"/>
              <a:buChar char="•"/>
              <a:defRPr/>
            </a:pPr>
            <a:r>
              <a:rPr lang="de-DE" dirty="0" smtClean="0"/>
              <a:t>Developers are frequently unaware of the precise conditions under which a medical device is used.</a:t>
            </a:r>
          </a:p>
          <a:p>
            <a:pPr marL="165183" indent="-165183">
              <a:buFont typeface="Arial" panose="020B0604020202020204" pitchFamily="34" charset="0"/>
              <a:buChar char="•"/>
              <a:defRPr/>
            </a:pPr>
            <a:endParaRPr lang="de-DE" dirty="0" smtClean="0"/>
          </a:p>
          <a:p>
            <a:pPr>
              <a:defRPr/>
            </a:pPr>
            <a:endParaRPr lang="de-DE" dirty="0" smtClean="0"/>
          </a:p>
          <a:p>
            <a:pPr>
              <a:defRPr/>
            </a:pPr>
            <a:endParaRPr lang="de-DE" dirty="0" smtClean="0"/>
          </a:p>
          <a:p>
            <a:pPr>
              <a:defRPr/>
            </a:pPr>
            <a:endParaRPr lang="de-DE" dirty="0" smtClean="0"/>
          </a:p>
          <a:p>
            <a:pPr>
              <a:defRPr/>
            </a:pPr>
            <a:endParaRPr lang="de-DE" dirty="0"/>
          </a:p>
        </p:txBody>
      </p:sp>
      <p:sp>
        <p:nvSpPr>
          <p:cNvPr id="1843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34309CFF-31B9-4F53-BE05-F2E90A74B104}" type="slidenum">
              <a:rPr lang="de-DE" altLang="de-DE" smtClean="0"/>
              <a:pPr/>
              <a:t>7</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b="1" u="sng" dirty="0" smtClean="0"/>
              <a:t>Exercise illustrating the dependency of ergonomics upon the system</a:t>
            </a:r>
          </a:p>
          <a:p>
            <a:pPr>
              <a:defRPr/>
            </a:pPr>
            <a:endParaRPr lang="en-US" dirty="0" smtClean="0"/>
          </a:p>
          <a:p>
            <a:pPr>
              <a:defRPr/>
            </a:pPr>
            <a:r>
              <a:rPr lang="de-DE" dirty="0" smtClean="0"/>
              <a:t>To illustrate the dependency of ergonomics upon the system, the students can divide up into groups and develop, in an exercise, the requirements for the ergonomic design of a typical medical device (such as a blood pressure meter) for the following work systems:</a:t>
            </a:r>
            <a:br>
              <a:rPr lang="de-DE" dirty="0" smtClean="0"/>
            </a:br>
            <a:endParaRPr lang="en-US" dirty="0" smtClean="0"/>
          </a:p>
          <a:p>
            <a:pPr marL="628548" lvl="1" indent="-171422">
              <a:buFont typeface="Arial" panose="020B0604020202020204" pitchFamily="34" charset="0"/>
              <a:buChar char="•"/>
              <a:defRPr/>
            </a:pPr>
            <a:r>
              <a:rPr lang="de-DE" dirty="0" smtClean="0"/>
              <a:t>Hospital </a:t>
            </a:r>
            <a:endParaRPr lang="en-US" dirty="0" smtClean="0"/>
          </a:p>
          <a:p>
            <a:pPr marL="628548" lvl="1" indent="-171422">
              <a:buFont typeface="Arial" panose="020B0604020202020204" pitchFamily="34" charset="0"/>
              <a:buChar char="•"/>
              <a:defRPr/>
            </a:pPr>
            <a:r>
              <a:rPr lang="de-DE" dirty="0" smtClean="0"/>
              <a:t>Ambulance service </a:t>
            </a:r>
            <a:endParaRPr lang="en-US" dirty="0" smtClean="0"/>
          </a:p>
          <a:p>
            <a:pPr marL="628548" lvl="1" indent="-171422">
              <a:buFont typeface="Arial" panose="020B0604020202020204" pitchFamily="34" charset="0"/>
              <a:buChar char="•"/>
              <a:defRPr/>
            </a:pPr>
            <a:r>
              <a:rPr lang="de-DE" dirty="0" smtClean="0"/>
              <a:t>Home nursing service</a:t>
            </a:r>
            <a:br>
              <a:rPr lang="de-DE" dirty="0" smtClean="0"/>
            </a:br>
            <a:endParaRPr lang="en-US" dirty="0" smtClean="0"/>
          </a:p>
          <a:p>
            <a:pPr>
              <a:defRPr/>
            </a:pPr>
            <a:r>
              <a:rPr lang="de-DE" dirty="0" smtClean="0"/>
              <a:t>The time allotted for the exercise is approximately 20 minutes. The results from the individual groups are then presented to the whole class and the common features of and differences between the ergonomic requirements of the individual work systems discussed by the students. </a:t>
            </a:r>
          </a:p>
          <a:p>
            <a:pPr>
              <a:defRPr/>
            </a:pPr>
            <a:endParaRPr lang="en-US" dirty="0" smtClean="0"/>
          </a:p>
          <a:p>
            <a:pPr>
              <a:defRPr/>
            </a:pPr>
            <a:r>
              <a:rPr lang="de-DE" dirty="0" smtClean="0"/>
              <a:t>The requirements can be presented on the board, on a flip chart or with the aid of presentation cards. </a:t>
            </a:r>
          </a:p>
          <a:p>
            <a:pPr>
              <a:defRPr/>
            </a:pPr>
            <a:endParaRPr lang="en-US" dirty="0" smtClean="0"/>
          </a:p>
          <a:p>
            <a:pPr>
              <a:defRPr/>
            </a:pPr>
            <a:r>
              <a:rPr lang="de-DE" dirty="0" smtClean="0"/>
              <a:t>The lecturer moderates presentation of the results. </a:t>
            </a:r>
          </a:p>
          <a:p>
            <a:pPr>
              <a:defRPr/>
            </a:pPr>
            <a:endParaRPr lang="en-US" dirty="0" smtClean="0"/>
          </a:p>
          <a:p>
            <a:pPr>
              <a:defRPr/>
            </a:pPr>
            <a:r>
              <a:rPr lang="de-DE" b="1" dirty="0" smtClean="0"/>
              <a:t>The exercise illustrates how ergonomics depends not only upon the medical device, but also upon the user, the task, and the context of use. </a:t>
            </a:r>
          </a:p>
          <a:p>
            <a:pPr>
              <a:defRPr/>
            </a:pPr>
            <a:endParaRPr lang="en-US" dirty="0" smtClean="0"/>
          </a:p>
          <a:p>
            <a:pPr>
              <a:defRPr/>
            </a:pPr>
            <a:r>
              <a:rPr lang="de-DE" dirty="0" smtClean="0"/>
              <a:t>It is not important in this context precisely which detailed requirements are identified by the students, but that the requirements are seen to differ between the individual work systems. Whilst explaining the exercise, the lecturer can guide it by drawing attention to certain characteristics typical of the work systems to be examined. Examples include: </a:t>
            </a:r>
          </a:p>
          <a:p>
            <a:pPr>
              <a:defRPr/>
            </a:pPr>
            <a:endParaRPr lang="en-US" dirty="0" smtClean="0"/>
          </a:p>
          <a:p>
            <a:pPr marL="228563" indent="-228563">
              <a:buFont typeface="+mj-lt"/>
              <a:buAutoNum type="arabicPeriod"/>
              <a:defRPr/>
            </a:pPr>
            <a:r>
              <a:rPr lang="de-DE" u="sng" dirty="0" smtClean="0"/>
              <a:t>Hospital</a:t>
            </a:r>
            <a:r>
              <a:rPr lang="de-DE" dirty="0" smtClean="0"/>
              <a:t>: Typical users are doctors or nursing staff. The medical device is used on different patients. The environment of use in the hospital is generally well lit, clean, neat and tidy. The product is subject to a metrological inspection every two years by the medical technology department.</a:t>
            </a:r>
            <a:endParaRPr lang="en-US" dirty="0" smtClean="0"/>
          </a:p>
          <a:p>
            <a:pPr marL="228563" indent="-228563">
              <a:buFont typeface="+mj-lt"/>
              <a:buAutoNum type="arabicPeriod"/>
              <a:defRPr/>
            </a:pPr>
            <a:r>
              <a:rPr lang="de-DE" u="sng" dirty="0" smtClean="0"/>
              <a:t>Ambulance service</a:t>
            </a:r>
            <a:r>
              <a:rPr lang="de-DE" dirty="0" smtClean="0"/>
              <a:t>: Typical users are ambulance crews. The medical device is assigned to a vehicle (ambulance). The environment of use may be loud, dark, and very dirty (for example during an emergency callout). Acoustic and visual perception is severely impaired during use in the moving ambulance owing to the engine and road noise, and vibration. The device may come into contact with the patient's body fluids. The medical device is checked daily (visual and function inspection) at handover of the vehicle.</a:t>
            </a:r>
            <a:endParaRPr lang="en-US" dirty="0" smtClean="0"/>
          </a:p>
          <a:p>
            <a:pPr marL="228563" indent="-228563">
              <a:buFont typeface="+mj-lt"/>
              <a:buAutoNum type="arabicPeriod"/>
              <a:defRPr/>
            </a:pPr>
            <a:r>
              <a:rPr lang="de-DE" u="sng" dirty="0" smtClean="0"/>
              <a:t>Home nursing service</a:t>
            </a:r>
            <a:r>
              <a:rPr lang="de-DE" dirty="0" smtClean="0"/>
              <a:t>: Typical users are relatives and care personnel, and also the patients themselves. The environment of use is the patient's home environment. This may be chaotic, untidy and poorly lit. The patient's vision or that of their relative may be impaired by old-age long-sightedness and/or the onset of cataracts. Their hearing ability may be impaired as a result of old age. The medical device is supplied to the patient by a medical store on behalf of the patient's health insurer. Since it may not be clear as a result who is responsible for the medical device, the inspections that are a legal requirement – a metrological inspection every two years – are often not performed. </a:t>
            </a:r>
            <a:endParaRPr lang="en-US" dirty="0" smtClean="0"/>
          </a:p>
          <a:p>
            <a:pPr>
              <a:defRPr/>
            </a:pPr>
            <a:endParaRPr lang="de-DE" dirty="0"/>
          </a:p>
        </p:txBody>
      </p:sp>
      <p:sp>
        <p:nvSpPr>
          <p:cNvPr id="2048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F65D9345-5FE4-4D99-AC24-B9FD85DB29CE}" type="slidenum">
              <a:rPr lang="de-DE" altLang="de-DE" smtClean="0"/>
              <a:pPr/>
              <a:t>8</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r>
              <a:rPr lang="de-DE" altLang="de-DE" dirty="0" smtClean="0">
                <a:latin typeface="Arial" panose="020B0604020202020204" pitchFamily="34" charset="0"/>
              </a:rPr>
              <a:t>The </a:t>
            </a:r>
            <a:r>
              <a:rPr lang="de-DE" altLang="de-DE" dirty="0" err="1" smtClean="0">
                <a:latin typeface="Arial" panose="020B0604020202020204" pitchFamily="34" charset="0"/>
              </a:rPr>
              <a:t>requirementes</a:t>
            </a:r>
            <a:r>
              <a:rPr lang="de-DE" altLang="de-DE" dirty="0" smtClean="0">
                <a:latin typeface="Arial" panose="020B0604020202020204" pitchFamily="34" charset="0"/>
              </a:rPr>
              <a:t> </a:t>
            </a:r>
            <a:r>
              <a:rPr lang="de-DE" altLang="de-DE" dirty="0" err="1" smtClean="0">
                <a:latin typeface="Arial" panose="020B0604020202020204" pitchFamily="34" charset="0"/>
              </a:rPr>
              <a:t>to</a:t>
            </a:r>
            <a:r>
              <a:rPr lang="de-DE" altLang="de-DE" dirty="0" smtClean="0">
                <a:latin typeface="Arial" panose="020B0604020202020204" pitchFamily="34" charset="0"/>
              </a:rPr>
              <a:t> </a:t>
            </a:r>
            <a:r>
              <a:rPr lang="de-DE" altLang="de-DE" dirty="0" err="1" smtClean="0">
                <a:latin typeface="Arial" panose="020B0604020202020204" pitchFamily="34" charset="0"/>
              </a:rPr>
              <a:t>be</a:t>
            </a:r>
            <a:r>
              <a:rPr lang="de-DE" altLang="de-DE" dirty="0" smtClean="0">
                <a:latin typeface="Arial" panose="020B0604020202020204" pitchFamily="34" charset="0"/>
              </a:rPr>
              <a:t> </a:t>
            </a:r>
            <a:r>
              <a:rPr lang="de-DE" altLang="de-DE" dirty="0" err="1" smtClean="0">
                <a:latin typeface="Arial" panose="020B0604020202020204" pitchFamily="34" charset="0"/>
              </a:rPr>
              <a:t>satisfied</a:t>
            </a:r>
            <a:r>
              <a:rPr lang="de-DE" altLang="de-DE" dirty="0" smtClean="0">
                <a:latin typeface="Arial" panose="020B0604020202020204" pitchFamily="34" charset="0"/>
              </a:rPr>
              <a:t> </a:t>
            </a:r>
            <a:r>
              <a:rPr lang="de-DE" altLang="de-DE" dirty="0" err="1" smtClean="0">
                <a:latin typeface="Arial" panose="020B0604020202020204" pitchFamily="34" charset="0"/>
              </a:rPr>
              <a:t>by</a:t>
            </a:r>
            <a:r>
              <a:rPr lang="de-DE" altLang="de-DE" dirty="0" smtClean="0">
                <a:latin typeface="Arial" panose="020B0604020202020204" pitchFamily="34" charset="0"/>
              </a:rPr>
              <a:t>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baseline="0" dirty="0" smtClean="0">
                <a:latin typeface="Arial" panose="020B0604020202020204" pitchFamily="34" charset="0"/>
              </a:rPr>
              <a:t> </a:t>
            </a:r>
            <a:r>
              <a:rPr lang="de-DE" altLang="de-DE" baseline="0" dirty="0" err="1" smtClean="0">
                <a:latin typeface="Arial" panose="020B0604020202020204" pitchFamily="34" charset="0"/>
              </a:rPr>
              <a:t>u</a:t>
            </a:r>
            <a:r>
              <a:rPr lang="de-DE" altLang="de-DE" dirty="0" err="1" smtClean="0">
                <a:latin typeface="Arial" panose="020B0604020202020204" pitchFamily="34" charset="0"/>
              </a:rPr>
              <a:t>nder</a:t>
            </a:r>
            <a:r>
              <a:rPr lang="de-DE" altLang="de-DE" dirty="0" smtClean="0">
                <a:latin typeface="Arial" panose="020B0604020202020204" pitchFamily="34" charset="0"/>
              </a:rPr>
              <a:t> the German Medical Devices Act </a:t>
            </a:r>
            <a:r>
              <a:rPr lang="de-DE" altLang="de-DE" dirty="0" err="1" smtClean="0">
                <a:latin typeface="Arial" panose="020B0604020202020204" pitchFamily="34" charset="0"/>
              </a:rPr>
              <a:t>include</a:t>
            </a:r>
            <a:r>
              <a:rPr lang="de-DE" altLang="de-DE" dirty="0" smtClean="0">
                <a:latin typeface="Arial" panose="020B0604020202020204" pitchFamily="34" charset="0"/>
              </a:rPr>
              <a:t> </a:t>
            </a:r>
            <a:r>
              <a:rPr lang="de-DE" altLang="de-DE" dirty="0" smtClean="0">
                <a:cs typeface="Arial" panose="020B0604020202020204" pitchFamily="34" charset="0"/>
              </a:rPr>
              <a:t>"</a:t>
            </a:r>
            <a:r>
              <a:rPr lang="de-DE" altLang="de-DE" dirty="0" smtClean="0">
                <a:latin typeface="Arial" panose="020B0604020202020204" pitchFamily="34" charset="0"/>
              </a:rPr>
              <a:t>essential </a:t>
            </a:r>
            <a:r>
              <a:rPr lang="de-DE" altLang="de-DE" dirty="0" err="1" smtClean="0">
                <a:latin typeface="Arial" panose="020B0604020202020204" pitchFamily="34" charset="0"/>
              </a:rPr>
              <a:t>requirements</a:t>
            </a:r>
            <a:r>
              <a:rPr lang="de-DE" altLang="de-DE" dirty="0" smtClean="0">
                <a:cs typeface="Arial" panose="020B0604020202020204" pitchFamily="34" charset="0"/>
              </a:rPr>
              <a:t>"</a:t>
            </a:r>
            <a:r>
              <a:rPr lang="de-DE" altLang="de-DE" dirty="0" smtClean="0">
                <a:latin typeface="Arial" panose="020B0604020202020204" pitchFamily="34" charset="0"/>
              </a:rPr>
              <a:t>. Satisfaction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these</a:t>
            </a:r>
            <a:r>
              <a:rPr lang="de-DE" altLang="de-DE" dirty="0" smtClean="0">
                <a:latin typeface="Arial" panose="020B0604020202020204" pitchFamily="34" charset="0"/>
              </a:rPr>
              <a:t> requirements must be demonstrated by the manufacturer by means of a conformity assessment procedure. The </a:t>
            </a:r>
            <a:r>
              <a:rPr lang="de-DE" altLang="de-DE" dirty="0" smtClean="0">
                <a:cs typeface="Arial" panose="020B0604020202020204" pitchFamily="34" charset="0"/>
              </a:rPr>
              <a:t>"</a:t>
            </a:r>
            <a:r>
              <a:rPr lang="de-DE" altLang="de-DE" dirty="0" smtClean="0">
                <a:latin typeface="Arial" panose="020B0604020202020204" pitchFamily="34" charset="0"/>
              </a:rPr>
              <a:t>essential </a:t>
            </a:r>
            <a:r>
              <a:rPr lang="de-DE" altLang="de-DE" dirty="0" err="1" smtClean="0">
                <a:latin typeface="Arial" panose="020B0604020202020204" pitchFamily="34" charset="0"/>
              </a:rPr>
              <a:t>requirements</a:t>
            </a:r>
            <a:r>
              <a:rPr lang="de-DE" altLang="de-DE" dirty="0" smtClean="0">
                <a:cs typeface="Arial" panose="020B0604020202020204" pitchFamily="34" charset="0"/>
              </a:rPr>
              <a:t>"</a:t>
            </a:r>
            <a:r>
              <a:rPr lang="de-DE" altLang="de-DE" dirty="0" smtClean="0">
                <a:latin typeface="Arial" panose="020B0604020202020204" pitchFamily="34" charset="0"/>
              </a:rPr>
              <a:t> are stated in European Directive 93/42/EEC, governing medical devices. With regard to ergonomics, these requirements include a reduction in use errors and risks of injury, and the design of displays and control elements in accordance with ergonomic principles.  </a:t>
            </a:r>
          </a:p>
          <a:p>
            <a:endParaRPr lang="de-DE" altLang="de-DE" dirty="0" smtClean="0">
              <a:latin typeface="Arial" panose="020B0604020202020204" pitchFamily="34" charset="0"/>
            </a:endParaRPr>
          </a:p>
          <a:p>
            <a:r>
              <a:rPr lang="de-DE" altLang="de-DE" dirty="0" smtClean="0">
                <a:latin typeface="Arial" panose="020B0604020202020204" pitchFamily="34" charset="0"/>
              </a:rPr>
              <a:t>Regulation (EU) 2017/745 of the European Parliament and of the Council on medical devices has been in force since 5 April 2017. This regulation repeals (among other legislation) </a:t>
            </a:r>
            <a:r>
              <a:rPr lang="de-DE" altLang="de-DE" dirty="0" smtClean="0">
                <a:solidFill>
                  <a:srgbClr val="94C11C"/>
                </a:solidFill>
                <a:latin typeface="Arial" panose="020B0604020202020204" pitchFamily="34" charset="0"/>
                <a:cs typeface="Arial" panose="020B0604020202020204" pitchFamily="34" charset="0"/>
              </a:rPr>
              <a:t>EU</a:t>
            </a:r>
            <a:r>
              <a:rPr lang="de-DE" altLang="de-DE" dirty="0" smtClean="0">
                <a:latin typeface="Arial" panose="020B0604020202020204" pitchFamily="34" charset="0"/>
                <a:cs typeface="Arial" panose="020B0604020202020204" pitchFamily="34" charset="0"/>
              </a:rPr>
              <a:t> </a:t>
            </a:r>
            <a:r>
              <a:rPr lang="de-DE" altLang="de-DE" dirty="0" smtClean="0">
                <a:solidFill>
                  <a:srgbClr val="94C11C"/>
                </a:solidFill>
                <a:latin typeface="Arial" panose="020B0604020202020204" pitchFamily="34" charset="0"/>
                <a:cs typeface="Arial" panose="020B0604020202020204" pitchFamily="34" charset="0"/>
              </a:rPr>
              <a:t>Directive 93/42 EEC. </a:t>
            </a:r>
            <a:r>
              <a:rPr lang="de-DE" altLang="de-DE" dirty="0" smtClean="0">
                <a:latin typeface="Arial" panose="020B0604020202020204" pitchFamily="34" charset="0"/>
              </a:rPr>
              <a:t>The existing Directives 90/385/EEC on active implantable medical devices, 93/42/EEC on medical devices and 98/79/EC on in vitro diagnostic medical devices are repealed and replaced by the </a:t>
            </a:r>
            <a:r>
              <a:rPr lang="de-DE" altLang="de-DE" dirty="0" err="1" smtClean="0">
                <a:latin typeface="Arial" panose="020B0604020202020204" pitchFamily="34" charset="0"/>
              </a:rPr>
              <a:t>new</a:t>
            </a:r>
            <a:r>
              <a:rPr lang="de-DE" altLang="de-DE" dirty="0" smtClean="0">
                <a:latin typeface="Arial" panose="020B0604020202020204" pitchFamily="34" charset="0"/>
              </a:rPr>
              <a:t> Regulation on </a:t>
            </a:r>
            <a:r>
              <a:rPr lang="de-DE" altLang="de-DE" dirty="0" err="1" smtClean="0">
                <a:latin typeface="Arial" panose="020B0604020202020204" pitchFamily="34" charset="0"/>
              </a:rPr>
              <a:t>medical</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a:t>
            </a:r>
            <a:r>
              <a:rPr lang="de-DE" altLang="de-DE" dirty="0" err="1" smtClean="0">
                <a:latin typeface="Arial" panose="020B0604020202020204" pitchFamily="34" charset="0"/>
              </a:rPr>
              <a:t>and</a:t>
            </a:r>
            <a:r>
              <a:rPr lang="de-DE" altLang="de-DE" dirty="0" smtClean="0">
                <a:latin typeface="Arial" panose="020B0604020202020204" pitchFamily="34" charset="0"/>
              </a:rPr>
              <a:t> Regulation (EU) 2017/746 on in vitro </a:t>
            </a:r>
            <a:r>
              <a:rPr lang="de-DE" altLang="de-DE" dirty="0" err="1" smtClean="0">
                <a:latin typeface="Arial" panose="020B0604020202020204" pitchFamily="34" charset="0"/>
              </a:rPr>
              <a:t>diagnostic</a:t>
            </a:r>
            <a:r>
              <a:rPr lang="de-DE" altLang="de-DE" dirty="0" smtClean="0">
                <a:latin typeface="Arial" panose="020B0604020202020204" pitchFamily="34" charset="0"/>
              </a:rPr>
              <a:t> </a:t>
            </a:r>
            <a:r>
              <a:rPr lang="de-DE" altLang="de-DE" dirty="0" err="1" smtClean="0">
                <a:latin typeface="Arial" panose="020B0604020202020204" pitchFamily="34" charset="0"/>
              </a:rPr>
              <a:t>devices</a:t>
            </a:r>
            <a:r>
              <a:rPr lang="de-DE" altLang="de-DE" dirty="0" smtClean="0">
                <a:latin typeface="Arial" panose="020B0604020202020204" pitchFamily="34" charset="0"/>
              </a:rPr>
              <a:t>. The consequences for the user are that, whereas in the past, the decisive legislation was the national legislation with which these directives were transposed (in Germany, the Medical Devices Act – MPG – </a:t>
            </a:r>
            <a:r>
              <a:rPr lang="de-DE" altLang="de-DE" dirty="0" err="1" smtClean="0">
                <a:latin typeface="Arial" panose="020B0604020202020204" pitchFamily="34" charset="0"/>
              </a:rPr>
              <a:t>and</a:t>
            </a:r>
            <a:r>
              <a:rPr lang="de-DE" altLang="de-DE" dirty="0" smtClean="0">
                <a:latin typeface="Arial" panose="020B0604020202020204" pitchFamily="34" charset="0"/>
              </a:rPr>
              <a:t> the regulations pursuant to it), the EU Regulations themselves will apply directly in the future. The Member States will be able to apply additional regulations of their own only within the scope allowed by the EU Regulations.</a:t>
            </a:r>
          </a:p>
          <a:p>
            <a:endParaRPr lang="de-DE" altLang="de-DE" dirty="0" smtClean="0">
              <a:latin typeface="Arial" panose="020B0604020202020204" pitchFamily="34" charset="0"/>
            </a:endParaRPr>
          </a:p>
        </p:txBody>
      </p:sp>
      <p:sp>
        <p:nvSpPr>
          <p:cNvPr id="2253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2830" indent="-285704">
              <a:spcBef>
                <a:spcPct val="30000"/>
              </a:spcBef>
              <a:defRPr sz="1200">
                <a:solidFill>
                  <a:schemeClr val="tx1"/>
                </a:solidFill>
                <a:latin typeface="Arial" panose="020B0604020202020204" pitchFamily="34" charset="0"/>
              </a:defRPr>
            </a:lvl2pPr>
            <a:lvl3pPr marL="1142815" indent="-228563">
              <a:spcBef>
                <a:spcPct val="30000"/>
              </a:spcBef>
              <a:defRPr sz="1200">
                <a:solidFill>
                  <a:schemeClr val="tx1"/>
                </a:solidFill>
                <a:latin typeface="Arial" panose="020B0604020202020204" pitchFamily="34" charset="0"/>
              </a:defRPr>
            </a:lvl3pPr>
            <a:lvl4pPr marL="1599942" indent="-228563">
              <a:spcBef>
                <a:spcPct val="30000"/>
              </a:spcBef>
              <a:defRPr sz="1200">
                <a:solidFill>
                  <a:schemeClr val="tx1"/>
                </a:solidFill>
                <a:latin typeface="Arial" panose="020B0604020202020204" pitchFamily="34" charset="0"/>
              </a:defRPr>
            </a:lvl4pPr>
            <a:lvl5pPr marL="2057068" indent="-228563">
              <a:spcBef>
                <a:spcPct val="30000"/>
              </a:spcBef>
              <a:defRPr sz="1200">
                <a:solidFill>
                  <a:schemeClr val="tx1"/>
                </a:solidFill>
                <a:latin typeface="Arial" panose="020B0604020202020204" pitchFamily="34" charset="0"/>
              </a:defRPr>
            </a:lvl5pPr>
            <a:lvl6pPr marL="2514194" indent="-228563" eaLnBrk="0" fontAlgn="base" hangingPunct="0">
              <a:spcBef>
                <a:spcPct val="30000"/>
              </a:spcBef>
              <a:spcAft>
                <a:spcPct val="0"/>
              </a:spcAft>
              <a:defRPr sz="1200">
                <a:solidFill>
                  <a:schemeClr val="tx1"/>
                </a:solidFill>
                <a:latin typeface="Arial" panose="020B0604020202020204" pitchFamily="34" charset="0"/>
              </a:defRPr>
            </a:lvl6pPr>
            <a:lvl7pPr marL="2971320" indent="-228563" eaLnBrk="0" fontAlgn="base" hangingPunct="0">
              <a:spcBef>
                <a:spcPct val="30000"/>
              </a:spcBef>
              <a:spcAft>
                <a:spcPct val="0"/>
              </a:spcAft>
              <a:defRPr sz="1200">
                <a:solidFill>
                  <a:schemeClr val="tx1"/>
                </a:solidFill>
                <a:latin typeface="Arial" panose="020B0604020202020204" pitchFamily="34" charset="0"/>
              </a:defRPr>
            </a:lvl7pPr>
            <a:lvl8pPr marL="3428446" indent="-228563" eaLnBrk="0" fontAlgn="base" hangingPunct="0">
              <a:spcBef>
                <a:spcPct val="30000"/>
              </a:spcBef>
              <a:spcAft>
                <a:spcPct val="0"/>
              </a:spcAft>
              <a:defRPr sz="1200">
                <a:solidFill>
                  <a:schemeClr val="tx1"/>
                </a:solidFill>
                <a:latin typeface="Arial" panose="020B0604020202020204" pitchFamily="34" charset="0"/>
              </a:defRPr>
            </a:lvl8pPr>
            <a:lvl9pPr marL="3885572" indent="-228563" eaLnBrk="0" fontAlgn="base" hangingPunct="0">
              <a:spcBef>
                <a:spcPct val="30000"/>
              </a:spcBef>
              <a:spcAft>
                <a:spcPct val="0"/>
              </a:spcAft>
              <a:defRPr sz="1200">
                <a:solidFill>
                  <a:schemeClr val="tx1"/>
                </a:solidFill>
                <a:latin typeface="Arial" panose="020B0604020202020204" pitchFamily="34" charset="0"/>
              </a:defRPr>
            </a:lvl9pPr>
          </a:lstStyle>
          <a:p>
            <a:fld id="{6D36FFBA-ACDE-4279-895C-9C134288BD33}" type="slidenum">
              <a:rPr lang="de-DE" altLang="de-DE" smtClean="0"/>
              <a:pPr/>
              <a:t>9</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2" descr="Titel-Kop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0844"/>
          <a:stretch>
            <a:fillRect/>
          </a:stretch>
        </p:blipFill>
        <p:spPr bwMode="auto">
          <a:xfrm>
            <a:off x="3175" y="1096963"/>
            <a:ext cx="9140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1677"/>
          <a:stretch>
            <a:fillRect/>
          </a:stretch>
        </p:blipFill>
        <p:spPr bwMode="auto">
          <a:xfrm>
            <a:off x="0" y="0"/>
            <a:ext cx="913923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M:\kan\kan-geschaeftsstelle\Oeffentlichkeitsarbeit\Homepage\Projektordner_Redesign\SimpleThings_relaunch\Internetdesign\Wortmarken\KAN-Praxis\Module\KAN-Praxis-Module.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813" y="333375"/>
            <a:ext cx="29416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79613" y="2189163"/>
            <a:ext cx="6102350" cy="2679700"/>
          </a:xfrm>
        </p:spPr>
        <p:txBody>
          <a:bodyPr bIns="0"/>
          <a:lstStyle>
            <a:lvl1pPr>
              <a:lnSpc>
                <a:spcPct val="90000"/>
              </a:lnSpc>
              <a:defRPr sz="4000"/>
            </a:lvl1pPr>
          </a:lstStyle>
          <a:p>
            <a:pPr lvl="0"/>
            <a:r>
              <a:rPr lang="de-DE" altLang="de-DE" noProof="0" smtClean="0"/>
              <a:t>Hier steht ein Titel</a:t>
            </a:r>
          </a:p>
        </p:txBody>
      </p:sp>
      <p:sp>
        <p:nvSpPr>
          <p:cNvPr id="50192" name="Rectangle 16"/>
          <p:cNvSpPr>
            <a:spLocks noGrp="1" noChangeArrowheads="1"/>
          </p:cNvSpPr>
          <p:nvPr>
            <p:ph type="subTitle" idx="1"/>
          </p:nvPr>
        </p:nvSpPr>
        <p:spPr>
          <a:xfrm>
            <a:off x="1979613" y="5083175"/>
            <a:ext cx="6102350" cy="1298575"/>
          </a:xfrm>
          <a:extLst>
            <a:ext uri="{909E8E84-426E-40DD-AFC4-6F175D3DCCD1}">
              <a14:hiddenFill xmlns:a14="http://schemas.microsoft.com/office/drawing/2010/main">
                <a:solidFill>
                  <a:schemeClr val="accent1"/>
                </a:solidFill>
              </a14:hiddenFill>
            </a:ext>
          </a:extLst>
        </p:spPr>
        <p:txBody>
          <a:bodyPr/>
          <a:lstStyle>
            <a:lvl1pPr>
              <a:spcBef>
                <a:spcPct val="0"/>
              </a:spcBef>
              <a:defRPr sz="2000" b="0"/>
            </a:lvl1pPr>
          </a:lstStyle>
          <a:p>
            <a:pPr lvl="0"/>
            <a:r>
              <a:rPr lang="de-DE" altLang="de-DE" noProof="0" smtClean="0"/>
              <a:t>Veranstaltung</a:t>
            </a:r>
          </a:p>
          <a:p>
            <a:pPr lvl="0"/>
            <a:r>
              <a:rPr lang="de-DE" altLang="de-DE" noProof="0" smtClean="0"/>
              <a:t>Autor	</a:t>
            </a:r>
          </a:p>
          <a:p>
            <a:pPr lvl="0"/>
            <a:r>
              <a:rPr lang="de-DE" altLang="de-DE" noProof="0" smtClean="0"/>
              <a:t>Ort, Datum</a:t>
            </a:r>
          </a:p>
        </p:txBody>
      </p:sp>
    </p:spTree>
    <p:extLst>
      <p:ext uri="{BB962C8B-B14F-4D97-AF65-F5344CB8AC3E}">
        <p14:creationId xmlns:p14="http://schemas.microsoft.com/office/powerpoint/2010/main" val="16001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7847D75F-A374-4E29-BA58-1E00E4105A2C}" type="datetime1">
              <a:rPr lang="de-DE" altLang="de-DE"/>
              <a:pPr>
                <a:defRPr/>
              </a:pPr>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61AD81AF-2CEA-4836-B9F7-E01DF561FB09}" type="slidenum">
              <a:rPr lang="de-DE" altLang="de-DE"/>
              <a:pPr>
                <a:defRPr/>
              </a:pPr>
              <a:t>‹Nr.›</a:t>
            </a:fld>
            <a:endParaRPr lang="de-DE" altLang="de-DE"/>
          </a:p>
        </p:txBody>
      </p:sp>
    </p:spTree>
    <p:extLst>
      <p:ext uri="{BB962C8B-B14F-4D97-AF65-F5344CB8AC3E}">
        <p14:creationId xmlns:p14="http://schemas.microsoft.com/office/powerpoint/2010/main" val="208013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765175"/>
            <a:ext cx="2016125" cy="5616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765175"/>
            <a:ext cx="5895975" cy="56165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D85E10AE-4658-4C0F-90AF-E455949E2D2B}" type="datetime1">
              <a:rPr lang="de-DE" altLang="de-DE"/>
              <a:pPr>
                <a:defRPr/>
              </a:pPr>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65FB7601-375E-4E13-82D9-C44EBD4E593E}" type="slidenum">
              <a:rPr lang="de-DE" altLang="de-DE"/>
              <a:pPr>
                <a:defRPr/>
              </a:pPr>
              <a:t>‹Nr.›</a:t>
            </a:fld>
            <a:endParaRPr lang="de-DE" altLang="de-DE"/>
          </a:p>
        </p:txBody>
      </p:sp>
    </p:spTree>
    <p:extLst>
      <p:ext uri="{BB962C8B-B14F-4D97-AF65-F5344CB8AC3E}">
        <p14:creationId xmlns:p14="http://schemas.microsoft.com/office/powerpoint/2010/main" val="9446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528EC6E2-32E9-4E19-9601-AA0D4FEBED78}" type="datetime1">
              <a:rPr lang="de-DE" altLang="de-DE"/>
              <a:pPr>
                <a:defRPr/>
              </a:pPr>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7A4302B8-9AA6-4C8C-92CE-8EE070CAFE60}" type="slidenum">
              <a:rPr lang="de-DE" altLang="de-DE"/>
              <a:pPr>
                <a:defRPr/>
              </a:pPr>
              <a:t>‹Nr.›</a:t>
            </a:fld>
            <a:endParaRPr lang="de-DE" altLang="de-DE"/>
          </a:p>
        </p:txBody>
      </p:sp>
    </p:spTree>
    <p:extLst>
      <p:ext uri="{BB962C8B-B14F-4D97-AF65-F5344CB8AC3E}">
        <p14:creationId xmlns:p14="http://schemas.microsoft.com/office/powerpoint/2010/main" val="6308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710A9EBE-CD6D-4C28-9E37-619BAA0AB911}" type="datetime1">
              <a:rPr lang="de-DE" altLang="de-DE"/>
              <a:pPr>
                <a:defRPr/>
              </a:pPr>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EE934028-0C6B-417A-8FF6-02A1B93E44FD}" type="slidenum">
              <a:rPr lang="de-DE" altLang="de-DE"/>
              <a:pPr>
                <a:defRPr/>
              </a:pPr>
              <a:t>‹Nr.›</a:t>
            </a:fld>
            <a:endParaRPr lang="de-DE" altLang="de-DE"/>
          </a:p>
        </p:txBody>
      </p:sp>
    </p:spTree>
    <p:extLst>
      <p:ext uri="{BB962C8B-B14F-4D97-AF65-F5344CB8AC3E}">
        <p14:creationId xmlns:p14="http://schemas.microsoft.com/office/powerpoint/2010/main" val="107093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C423FC68-A3CA-4295-805F-F7077AA9EB00}" type="datetime1">
              <a:rPr lang="de-DE" altLang="de-DE"/>
              <a:pPr>
                <a:defRPr/>
              </a:pPr>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1B671544-044F-43B2-97D5-89D66B548ECE}" type="slidenum">
              <a:rPr lang="de-DE" altLang="de-DE"/>
              <a:pPr>
                <a:defRPr/>
              </a:pPr>
              <a:t>‹Nr.›</a:t>
            </a:fld>
            <a:endParaRPr lang="de-DE" altLang="de-DE"/>
          </a:p>
        </p:txBody>
      </p:sp>
    </p:spTree>
    <p:extLst>
      <p:ext uri="{BB962C8B-B14F-4D97-AF65-F5344CB8AC3E}">
        <p14:creationId xmlns:p14="http://schemas.microsoft.com/office/powerpoint/2010/main" val="149169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071652BC-0824-444B-906B-4DA183505643}" type="datetime1">
              <a:rPr lang="de-DE" altLang="de-DE"/>
              <a:pPr>
                <a:defRPr/>
              </a:pPr>
              <a:t>12.11.2019</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B03ED445-2E5E-4CCA-B1C0-6EF9E8599CFA}" type="slidenum">
              <a:rPr lang="de-DE" altLang="de-DE"/>
              <a:pPr>
                <a:defRPr/>
              </a:pPr>
              <a:t>‹Nr.›</a:t>
            </a:fld>
            <a:endParaRPr lang="de-DE" altLang="de-DE"/>
          </a:p>
        </p:txBody>
      </p:sp>
    </p:spTree>
    <p:extLst>
      <p:ext uri="{BB962C8B-B14F-4D97-AF65-F5344CB8AC3E}">
        <p14:creationId xmlns:p14="http://schemas.microsoft.com/office/powerpoint/2010/main" val="117761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8B136494-4B1A-4037-A9A2-F61C4A7D4688}" type="datetime1">
              <a:rPr lang="de-DE" altLang="de-DE"/>
              <a:pPr>
                <a:defRPr/>
              </a:pPr>
              <a:t>12.11.2019</a:t>
            </a:fld>
            <a:endParaRPr lang="de-DE" alt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A6BB898A-A871-497E-BEF9-BC8D62A26561}" type="slidenum">
              <a:rPr lang="de-DE" altLang="de-DE"/>
              <a:pPr>
                <a:defRPr/>
              </a:pPr>
              <a:t>‹Nr.›</a:t>
            </a:fld>
            <a:endParaRPr lang="de-DE" altLang="de-DE"/>
          </a:p>
        </p:txBody>
      </p:sp>
    </p:spTree>
    <p:extLst>
      <p:ext uri="{BB962C8B-B14F-4D97-AF65-F5344CB8AC3E}">
        <p14:creationId xmlns:p14="http://schemas.microsoft.com/office/powerpoint/2010/main" val="335204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14414485-6D35-4EB6-9F3B-AA5919F4B906}" type="datetime1">
              <a:rPr lang="de-DE" altLang="de-DE"/>
              <a:pPr>
                <a:defRPr/>
              </a:pPr>
              <a:t>12.11.2019</a:t>
            </a:fld>
            <a:endParaRPr lang="de-DE" alt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0EF9EDAA-83C9-422C-8271-EB4FBD8FF799}" type="slidenum">
              <a:rPr lang="de-DE" altLang="de-DE"/>
              <a:pPr>
                <a:defRPr/>
              </a:pPr>
              <a:t>‹Nr.›</a:t>
            </a:fld>
            <a:endParaRPr lang="de-DE" altLang="de-DE"/>
          </a:p>
        </p:txBody>
      </p:sp>
    </p:spTree>
    <p:extLst>
      <p:ext uri="{BB962C8B-B14F-4D97-AF65-F5344CB8AC3E}">
        <p14:creationId xmlns:p14="http://schemas.microsoft.com/office/powerpoint/2010/main" val="192072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8F7C0B96-7117-462D-8D16-6D4F4B543066}" type="datetime1">
              <a:rPr lang="de-DE" altLang="de-DE"/>
              <a:pPr>
                <a:defRPr/>
              </a:pPr>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5021B858-174E-4C8D-BA91-45370CEEA6E8}" type="slidenum">
              <a:rPr lang="de-DE" altLang="de-DE"/>
              <a:pPr>
                <a:defRPr/>
              </a:pPr>
              <a:t>‹Nr.›</a:t>
            </a:fld>
            <a:endParaRPr lang="de-DE" altLang="de-DE"/>
          </a:p>
        </p:txBody>
      </p:sp>
    </p:spTree>
    <p:extLst>
      <p:ext uri="{BB962C8B-B14F-4D97-AF65-F5344CB8AC3E}">
        <p14:creationId xmlns:p14="http://schemas.microsoft.com/office/powerpoint/2010/main" val="100493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B3ED8CF0-549C-48EA-8B24-1424A06A7755}" type="datetime1">
              <a:rPr lang="de-DE" altLang="de-DE"/>
              <a:pPr>
                <a:defRPr/>
              </a:pPr>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Modul 7 – Ergonomie von Medizinprodukten</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F7498BBE-6C93-4408-A1B0-384B00F4209F}" type="slidenum">
              <a:rPr lang="de-DE" altLang="de-DE"/>
              <a:pPr>
                <a:defRPr/>
              </a:pPr>
              <a:t>‹Nr.›</a:t>
            </a:fld>
            <a:endParaRPr lang="de-DE" altLang="de-DE"/>
          </a:p>
        </p:txBody>
      </p:sp>
    </p:spTree>
    <p:extLst>
      <p:ext uri="{BB962C8B-B14F-4D97-AF65-F5344CB8AC3E}">
        <p14:creationId xmlns:p14="http://schemas.microsoft.com/office/powerpoint/2010/main" val="364005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Folgefolie-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8231"/>
          <a:stretch>
            <a:fillRect/>
          </a:stretch>
        </p:blipFill>
        <p:spPr bwMode="auto">
          <a:xfrm>
            <a:off x="0" y="566738"/>
            <a:ext cx="914400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496050"/>
            <a:ext cx="1825625"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spcBef>
                <a:spcPct val="0"/>
              </a:spcBef>
              <a:defRPr sz="1200">
                <a:solidFill>
                  <a:schemeClr val="bg1"/>
                </a:solidFill>
                <a:latin typeface="Arial" charset="0"/>
              </a:defRPr>
            </a:lvl1pPr>
          </a:lstStyle>
          <a:p>
            <a:pPr>
              <a:defRPr/>
            </a:pPr>
            <a:fld id="{9D97A0B1-8972-4161-BD4C-9800710B52FE}" type="datetime1">
              <a:rPr lang="de-DE" altLang="de-DE"/>
              <a:pPr>
                <a:defRPr/>
              </a:pPr>
              <a:t>12.11.2019</a:t>
            </a:fld>
            <a:endParaRPr lang="de-DE" altLang="de-DE"/>
          </a:p>
        </p:txBody>
      </p:sp>
      <p:sp>
        <p:nvSpPr>
          <p:cNvPr id="1036" name="Rectangle 12"/>
          <p:cNvSpPr>
            <a:spLocks noGrp="1" noChangeArrowheads="1"/>
          </p:cNvSpPr>
          <p:nvPr>
            <p:ph type="ftr" sz="quarter" idx="3"/>
          </p:nvPr>
        </p:nvSpPr>
        <p:spPr bwMode="auto">
          <a:xfrm>
            <a:off x="557213" y="6496050"/>
            <a:ext cx="4375150"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spcBef>
                <a:spcPct val="0"/>
              </a:spcBef>
              <a:defRPr sz="1200">
                <a:solidFill>
                  <a:schemeClr val="bg1"/>
                </a:solidFill>
                <a:latin typeface="Arial" charset="0"/>
              </a:defRPr>
            </a:lvl1pPr>
          </a:lstStyle>
          <a:p>
            <a:pPr>
              <a:defRPr/>
            </a:pPr>
            <a:r>
              <a:rPr lang="de-DE" altLang="de-DE"/>
              <a:t>Modul 7 – Ergonomie von Medizinprodukten</a:t>
            </a:r>
          </a:p>
        </p:txBody>
      </p:sp>
      <p:sp>
        <p:nvSpPr>
          <p:cNvPr id="1029" name="Rectangle 14"/>
          <p:cNvSpPr>
            <a:spLocks noGrp="1" noChangeArrowheads="1"/>
          </p:cNvSpPr>
          <p:nvPr>
            <p:ph type="body" idx="1"/>
          </p:nvPr>
        </p:nvSpPr>
        <p:spPr bwMode="auto">
          <a:xfrm>
            <a:off x="539750" y="1484313"/>
            <a:ext cx="8064500" cy="489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Inhalte des Lehrmoduls </a:t>
            </a:r>
          </a:p>
          <a:p>
            <a:pPr lvl="2"/>
            <a:r>
              <a:rPr lang="de-DE" altLang="de-DE" smtClean="0"/>
              <a:t>Wichtige Begriffe</a:t>
            </a:r>
          </a:p>
          <a:p>
            <a:pPr lvl="2"/>
            <a:r>
              <a:rPr lang="de-DE" altLang="de-DE" smtClean="0"/>
              <a:t>Medizinprodukt als Arbeitsmittel</a:t>
            </a:r>
          </a:p>
          <a:p>
            <a:pPr lvl="2"/>
            <a:r>
              <a:rPr lang="de-DE" altLang="de-DE" smtClean="0"/>
              <a:t>Rechtliche Anforderungen </a:t>
            </a:r>
          </a:p>
          <a:p>
            <a:pPr lvl="2"/>
            <a:r>
              <a:rPr lang="de-DE" altLang="de-DE" smtClean="0"/>
              <a:t>Usability-Engineering</a:t>
            </a:r>
          </a:p>
          <a:p>
            <a:pPr lvl="2"/>
            <a:r>
              <a:rPr lang="de-DE" altLang="de-DE" smtClean="0"/>
              <a:t>Usability-Methoden</a:t>
            </a:r>
          </a:p>
          <a:p>
            <a:pPr lvl="2"/>
            <a:r>
              <a:rPr lang="de-DE" altLang="de-DE" smtClean="0"/>
              <a:t>Anwendungsbeispiel</a:t>
            </a:r>
          </a:p>
          <a:p>
            <a:pPr lvl="2"/>
            <a:r>
              <a:rPr lang="de-DE" altLang="de-DE" smtClean="0"/>
              <a:t>Prüfungsfragen</a:t>
            </a:r>
          </a:p>
          <a:p>
            <a:pPr lvl="2"/>
            <a:r>
              <a:rPr lang="de-DE" altLang="de-DE" smtClean="0"/>
              <a:t>Weiterführende Literatur </a:t>
            </a:r>
          </a:p>
        </p:txBody>
      </p:sp>
      <p:sp>
        <p:nvSpPr>
          <p:cNvPr id="1030" name="Rectangle 15"/>
          <p:cNvSpPr>
            <a:spLocks noGrp="1" noChangeArrowheads="1"/>
          </p:cNvSpPr>
          <p:nvPr>
            <p:ph type="title"/>
          </p:nvPr>
        </p:nvSpPr>
        <p:spPr bwMode="auto">
          <a:xfrm>
            <a:off x="539750" y="765175"/>
            <a:ext cx="80645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Ergonomie von Medizinprodukten</a:t>
            </a:r>
            <a:br>
              <a:rPr lang="de-DE" altLang="de-DE" smtClean="0"/>
            </a:br>
            <a:endParaRPr lang="de-DE" altLang="de-DE" smtClean="0"/>
          </a:p>
        </p:txBody>
      </p:sp>
      <p:sp>
        <p:nvSpPr>
          <p:cNvPr id="1037" name="Rectangle 13"/>
          <p:cNvSpPr>
            <a:spLocks noGrp="1" noChangeArrowheads="1"/>
          </p:cNvSpPr>
          <p:nvPr>
            <p:ph type="sldNum" sz="quarter" idx="4"/>
          </p:nvPr>
        </p:nvSpPr>
        <p:spPr bwMode="auto">
          <a:xfrm>
            <a:off x="7226300" y="6496050"/>
            <a:ext cx="1355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spcBef>
                <a:spcPct val="0"/>
              </a:spcBef>
              <a:defRPr sz="1200">
                <a:solidFill>
                  <a:schemeClr val="bg1"/>
                </a:solidFill>
              </a:defRPr>
            </a:lvl1pPr>
          </a:lstStyle>
          <a:p>
            <a:pPr>
              <a:defRPr/>
            </a:pPr>
            <a:r>
              <a:rPr lang="de-DE" altLang="de-DE"/>
              <a:t>Seite </a:t>
            </a:r>
            <a:fld id="{8773D33D-FDDA-447B-878C-CDB95CB8A0C2}" type="slidenum">
              <a:rPr lang="de-DE" altLang="de-DE"/>
              <a:pPr>
                <a:defRPr/>
              </a:pPr>
              <a:t>‹Nr.›</a:t>
            </a:fld>
            <a:endParaRPr lang="de-DE" altLang="de-DE"/>
          </a:p>
        </p:txBody>
      </p:sp>
      <p:pic>
        <p:nvPicPr>
          <p:cNvPr id="1032" name="Picture 8" descr="M:\kan\kan-geschaeftsstelle\Oeffentlichkeitsarbeit\Homepage\Projektordner_Redesign\SimpleThings_relaunch\Internetdesign\Wortmarken\KAN-Praxis\Module\KAN-Praxis-Modul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4388" y="44450"/>
            <a:ext cx="1584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algn="l" rtl="0" eaLnBrk="0" fontAlgn="base" hangingPunct="0">
        <a:spcBef>
          <a:spcPct val="20000"/>
        </a:spcBef>
        <a:spcAft>
          <a:spcPct val="0"/>
        </a:spcAft>
        <a:tabLst>
          <a:tab pos="1616075" algn="l"/>
        </a:tabLst>
        <a:defRPr sz="2400" b="1">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460375" indent="-457200" algn="l" rtl="0" eaLnBrk="0" fontAlgn="base" hangingPunct="0">
        <a:spcBef>
          <a:spcPct val="20000"/>
        </a:spcBef>
        <a:spcAft>
          <a:spcPct val="0"/>
        </a:spcAft>
        <a:buClr>
          <a:srgbClr val="FAB500"/>
        </a:buClr>
        <a:buFont typeface="Arial" panose="020B0604020202020204" pitchFamily="34" charset="0"/>
        <a:buAutoNum type="arabicPeriod"/>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anose="05000000000000000000"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customXml" Target="../ink/ink5.xml"/><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customXml" Target="../ink/ink19.xml"/><Relationship Id="rId3" Type="http://schemas.openxmlformats.org/officeDocument/2006/relationships/hyperlink" Target="https://nora.kan-praxis.de/ergonora" TargetMode="External"/><Relationship Id="rId21" Type="http://schemas.openxmlformats.org/officeDocument/2006/relationships/image" Target="../media/image27.emf"/><Relationship Id="rId34" Type="http://schemas.openxmlformats.org/officeDocument/2006/relationships/customXml" Target="../ink/ink16.xml"/><Relationship Id="rId42" Type="http://schemas.openxmlformats.org/officeDocument/2006/relationships/customXml" Target="../ink/ink21.xml"/><Relationship Id="rId7" Type="http://schemas.openxmlformats.org/officeDocument/2006/relationships/customXml" Target="../ink/ink2.xml"/><Relationship Id="rId12" Type="http://schemas.openxmlformats.org/officeDocument/2006/relationships/image" Target="../media/image23.emf"/><Relationship Id="rId17" Type="http://schemas.openxmlformats.org/officeDocument/2006/relationships/image" Target="../media/image25.emf"/><Relationship Id="rId25" Type="http://schemas.openxmlformats.org/officeDocument/2006/relationships/image" Target="../media/image29.emf"/><Relationship Id="rId33" Type="http://schemas.openxmlformats.org/officeDocument/2006/relationships/image" Target="../media/image33.emf"/><Relationship Id="rId38" Type="http://schemas.openxmlformats.org/officeDocument/2006/relationships/image" Target="../media/image35.emf"/><Relationship Id="rId2" Type="http://schemas.openxmlformats.org/officeDocument/2006/relationships/notesSlide" Target="../notesSlides/notesSlide11.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1.emf"/><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customXml" Target="../ink/ink4.xml"/><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customXml" Target="../ink/ink18.xml"/><Relationship Id="rId40" Type="http://schemas.openxmlformats.org/officeDocument/2006/relationships/image" Target="../media/image36.emf"/><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image" Target="../media/image28.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image" Target="../media/image22.emf"/><Relationship Id="rId19" Type="http://schemas.openxmlformats.org/officeDocument/2006/relationships/image" Target="../media/image26.emf"/><Relationship Id="rId31" Type="http://schemas.openxmlformats.org/officeDocument/2006/relationships/image" Target="../media/image32.emf"/><Relationship Id="rId4" Type="http://schemas.openxmlformats.org/officeDocument/2006/relationships/image" Target="../media/image19.png"/><Relationship Id="rId9" Type="http://schemas.openxmlformats.org/officeDocument/2006/relationships/customXml" Target="../ink/ink3.xml"/><Relationship Id="rId14" Type="http://schemas.openxmlformats.org/officeDocument/2006/relationships/image" Target="../media/image24.emf"/><Relationship Id="rId22" Type="http://schemas.openxmlformats.org/officeDocument/2006/relationships/customXml" Target="../ink/ink10.xml"/><Relationship Id="rId27" Type="http://schemas.openxmlformats.org/officeDocument/2006/relationships/image" Target="../media/image30.emf"/><Relationship Id="rId30" Type="http://schemas.openxmlformats.org/officeDocument/2006/relationships/customXml" Target="../ink/ink14.xml"/><Relationship Id="rId35"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y.aami.org/aamiresources/previewfiles/HE75_1311_preview.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esetze-im-internet.de/mpg/MPG.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ur-lex.europa.eu/legal-content/EN/TXT/PDF/?uri=CELEX:32017R0745&amp;from=EN" TargetMode="External"/><Relationship Id="rId4" Type="http://schemas.openxmlformats.org/officeDocument/2006/relationships/hyperlink" Target="http://eur-lex.europa.eu/LexUriServ/LexUriServ.do?uri=CONSLEG:1993L0042:20071011: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nfo@kan.d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claus.backhaus@fh-muenster.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esetze-im-internet.de/mpg/__3.html" TargetMode="External"/><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2"/>
          <p:cNvSpPr>
            <a:spLocks noGrp="1" noChangeArrowheads="1"/>
          </p:cNvSpPr>
          <p:nvPr>
            <p:ph type="ctrTitle"/>
          </p:nvPr>
        </p:nvSpPr>
        <p:spPr/>
        <p:txBody>
          <a:bodyPr/>
          <a:lstStyle/>
          <a:p>
            <a:r>
              <a:rPr lang="de-DE" altLang="de-DE" smtClean="0"/>
              <a:t>Ergonomics of medical devices</a:t>
            </a:r>
          </a:p>
        </p:txBody>
      </p:sp>
      <p:sp>
        <p:nvSpPr>
          <p:cNvPr id="5124" name="Rectangle 43"/>
          <p:cNvSpPr>
            <a:spLocks noGrp="1" noChangeArrowheads="1"/>
          </p:cNvSpPr>
          <p:nvPr>
            <p:ph type="subTitle" idx="1"/>
          </p:nvPr>
        </p:nvSpPr>
        <p:spPr/>
        <p:txBody>
          <a:bodyPr/>
          <a:lstStyle/>
          <a:p>
            <a:pPr eaLnBrk="1" hangingPunct="1"/>
            <a:r>
              <a:rPr lang="de-DE" altLang="de-DE" dirty="0" smtClean="0"/>
              <a:t>Module </a:t>
            </a:r>
            <a:r>
              <a:rPr lang="de-DE" altLang="de-DE" dirty="0" smtClean="0"/>
              <a:t>7</a:t>
            </a:r>
            <a:r>
              <a:rPr lang="de-DE" altLang="de-DE" dirty="0"/>
              <a:t> </a:t>
            </a:r>
            <a:r>
              <a:rPr lang="de-DE" altLang="de-DE" dirty="0" smtClean="0"/>
              <a:t>– Learning </a:t>
            </a:r>
            <a:r>
              <a:rPr lang="de-DE" altLang="de-DE" dirty="0" err="1" smtClean="0"/>
              <a:t>ergonomics</a:t>
            </a:r>
            <a:endParaRPr lang="de-DE" altLang="de-DE" dirty="0" smtClean="0"/>
          </a:p>
        </p:txBody>
      </p:sp>
      <p:sp>
        <p:nvSpPr>
          <p:cNvPr id="5" name="Text Box 17"/>
          <p:cNvSpPr txBox="1">
            <a:spLocks noChangeArrowheads="1"/>
          </p:cNvSpPr>
          <p:nvPr/>
        </p:nvSpPr>
        <p:spPr bwMode="auto">
          <a:xfrm>
            <a:off x="406400" y="5329238"/>
            <a:ext cx="14192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Michael </a:t>
            </a:r>
            <a:r>
              <a:rPr lang="en-US" sz="900" i="1" dirty="0" err="1" smtClean="0">
                <a:solidFill>
                  <a:schemeClr val="tx1">
                    <a:lumMod val="50000"/>
                    <a:lumOff val="50000"/>
                  </a:schemeClr>
                </a:solidFill>
                <a:latin typeface="Arial" panose="020B0604020202020204" pitchFamily="34" charset="0"/>
                <a:cs typeface="Arial" panose="020B0604020202020204" pitchFamily="34" charset="0"/>
              </a:rPr>
              <a:t>Hüter</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24" y="2554957"/>
            <a:ext cx="1830389" cy="2809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CC9554B-AFCD-4D61-B8B7-D36D4A3DF8C2}"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2355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2355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FFAC3FCD-A3B5-4BC4-AD0A-7882DFCA8280}" type="slidenum">
              <a:rPr lang="de-DE" altLang="de-DE" sz="1200" b="0" smtClean="0">
                <a:solidFill>
                  <a:schemeClr val="bg1"/>
                </a:solidFill>
              </a:rPr>
              <a:pPr>
                <a:spcBef>
                  <a:spcPct val="0"/>
                </a:spcBef>
              </a:pPr>
              <a:t>10</a:t>
            </a:fld>
            <a:endParaRPr lang="de-DE" altLang="de-DE" sz="1200" b="0" smtClean="0">
              <a:solidFill>
                <a:schemeClr val="bg1"/>
              </a:solidFill>
            </a:endParaRPr>
          </a:p>
        </p:txBody>
      </p:sp>
      <p:sp>
        <p:nvSpPr>
          <p:cNvPr id="23557" name="Rectangle 2"/>
          <p:cNvSpPr>
            <a:spLocks noGrp="1" noChangeArrowheads="1"/>
          </p:cNvSpPr>
          <p:nvPr>
            <p:ph type="title"/>
          </p:nvPr>
        </p:nvSpPr>
        <p:spPr/>
        <p:txBody>
          <a:bodyPr/>
          <a:lstStyle/>
          <a:p>
            <a:pPr eaLnBrk="1" hangingPunct="1"/>
            <a:r>
              <a:rPr lang="de-DE" altLang="de-DE" smtClean="0"/>
              <a:t>3. Statutory requirements for ergonomics</a:t>
            </a:r>
          </a:p>
        </p:txBody>
      </p:sp>
      <p:sp>
        <p:nvSpPr>
          <p:cNvPr id="15366" name="Rectangle 3"/>
          <p:cNvSpPr>
            <a:spLocks noGrp="1" noChangeArrowheads="1"/>
          </p:cNvSpPr>
          <p:nvPr>
            <p:ph type="body" idx="1"/>
          </p:nvPr>
        </p:nvSpPr>
        <p:spPr>
          <a:xfrm>
            <a:off x="539750" y="1484313"/>
            <a:ext cx="8042275" cy="4824412"/>
          </a:xfrm>
        </p:spPr>
        <p:txBody>
          <a:bodyPr/>
          <a:lstStyle/>
          <a:p>
            <a:pPr marL="3175" lvl="2" indent="0" eaLnBrk="1" hangingPunct="1">
              <a:buFont typeface="Arial" panose="020B0604020202020204" pitchFamily="34" charset="0"/>
              <a:buNone/>
              <a:defRPr/>
            </a:pPr>
            <a:endParaRPr lang="de-DE" dirty="0" smtClean="0">
              <a:solidFill>
                <a:srgbClr val="94C11C"/>
              </a:solidFill>
              <a:cs typeface="Arial" panose="020B0604020202020204" pitchFamily="34" charset="0"/>
            </a:endParaRPr>
          </a:p>
          <a:p>
            <a:pPr marL="3175" lvl="2" indent="0" eaLnBrk="1" hangingPunct="1">
              <a:buFont typeface="Arial" panose="020B0604020202020204" pitchFamily="34" charset="0"/>
              <a:buNone/>
              <a:defRPr/>
            </a:pPr>
            <a:endParaRPr lang="de-DE" dirty="0">
              <a:solidFill>
                <a:srgbClr val="94C11C"/>
              </a:solidFill>
              <a:cs typeface="Arial" panose="020B0604020202020204" pitchFamily="34" charset="0"/>
            </a:endParaRPr>
          </a:p>
          <a:p>
            <a:pPr marL="3175" lvl="2" indent="0" eaLnBrk="1" hangingPunct="1">
              <a:buFont typeface="Arial" panose="020B0604020202020204" pitchFamily="34" charset="0"/>
              <a:buNone/>
              <a:defRPr/>
            </a:pPr>
            <a:endParaRPr lang="de-DE" dirty="0" smtClean="0">
              <a:solidFill>
                <a:srgbClr val="94C11C"/>
              </a:solidFill>
              <a:cs typeface="Arial" panose="020B0604020202020204" pitchFamily="34" charset="0"/>
            </a:endParaRPr>
          </a:p>
          <a:p>
            <a:pPr marL="3175" lvl="2" indent="0" eaLnBrk="1" hangingPunct="1">
              <a:buFont typeface="Arial" panose="020B0604020202020204" pitchFamily="34" charset="0"/>
              <a:buNone/>
              <a:defRPr/>
            </a:pPr>
            <a:endParaRPr lang="de-DE" dirty="0">
              <a:solidFill>
                <a:srgbClr val="94C11C"/>
              </a:solidFill>
              <a:cs typeface="Arial" panose="020B0604020202020204" pitchFamily="34" charset="0"/>
            </a:endParaRPr>
          </a:p>
          <a:p>
            <a:pPr marL="3175" lvl="2" indent="0" eaLnBrk="1" hangingPunct="1">
              <a:buFont typeface="Arial" panose="020B0604020202020204" pitchFamily="34" charset="0"/>
              <a:buNone/>
              <a:defRPr/>
            </a:pPr>
            <a:endParaRPr lang="de-DE" dirty="0" smtClean="0">
              <a:solidFill>
                <a:srgbClr val="94C11C"/>
              </a:solidFill>
              <a:cs typeface="Arial" panose="020B0604020202020204" pitchFamily="34" charset="0"/>
            </a:endParaRPr>
          </a:p>
          <a:p>
            <a:pPr marL="346075" lvl="2" indent="-342900" eaLnBrk="1" hangingPunct="1">
              <a:buFont typeface="Wingdings" panose="05000000000000000000" pitchFamily="2" charset="2"/>
              <a:buChar char="§"/>
              <a:defRPr/>
            </a:pPr>
            <a:endParaRPr lang="de-DE" sz="1600"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sz="1600"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sz="1600"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sz="1600" dirty="0">
              <a:cs typeface="Arial" panose="020B0604020202020204" pitchFamily="34" charset="0"/>
            </a:endParaRPr>
          </a:p>
          <a:p>
            <a:pPr lvl="1" eaLnBrk="1" hangingPunct="1">
              <a:defRPr/>
            </a:pPr>
            <a:endParaRPr lang="de-DE" altLang="de-DE" dirty="0" smtClean="0"/>
          </a:p>
          <a:p>
            <a:pPr lvl="1" eaLnBrk="1" hangingPunct="1">
              <a:defRPr/>
            </a:pPr>
            <a:endParaRPr lang="de-DE" altLang="de-DE" dirty="0" smtClean="0"/>
          </a:p>
          <a:p>
            <a:pPr lvl="1" eaLnBrk="1" hangingPunct="1">
              <a:defRPr/>
            </a:pPr>
            <a:endParaRPr lang="de-DE" alt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3024163092"/>
              </p:ext>
            </p:extLst>
          </p:nvPr>
        </p:nvGraphicFramePr>
        <p:xfrm>
          <a:off x="684213" y="1700213"/>
          <a:ext cx="7775575" cy="3921130"/>
        </p:xfrm>
        <a:graphic>
          <a:graphicData uri="http://schemas.openxmlformats.org/drawingml/2006/table">
            <a:tbl>
              <a:tblPr firstRow="1" bandRow="1">
                <a:tableStyleId>{21E4AEA4-8DFA-4A89-87EB-49C32662AFE0}</a:tableStyleId>
              </a:tblPr>
              <a:tblGrid>
                <a:gridCol w="3383760">
                  <a:extLst>
                    <a:ext uri="{9D8B030D-6E8A-4147-A177-3AD203B41FA5}">
                      <a16:colId xmlns:a16="http://schemas.microsoft.com/office/drawing/2014/main" val="533075169"/>
                    </a:ext>
                  </a:extLst>
                </a:gridCol>
                <a:gridCol w="4391815">
                  <a:extLst>
                    <a:ext uri="{9D8B030D-6E8A-4147-A177-3AD203B41FA5}">
                      <a16:colId xmlns:a16="http://schemas.microsoft.com/office/drawing/2014/main" val="3716847888"/>
                    </a:ext>
                  </a:extLst>
                </a:gridCol>
              </a:tblGrid>
              <a:tr h="424125">
                <a:tc>
                  <a:txBody>
                    <a:bodyPr/>
                    <a:lstStyle/>
                    <a:p>
                      <a:r>
                        <a:rPr lang="de-DE" sz="1800" dirty="0" smtClean="0">
                          <a:solidFill>
                            <a:schemeClr val="tx1"/>
                          </a:solidFill>
                        </a:rPr>
                        <a:t>Directive 93/42/EEC</a:t>
                      </a:r>
                      <a:endParaRPr lang="de-DE" sz="1800" dirty="0">
                        <a:solidFill>
                          <a:schemeClr val="tx1"/>
                        </a:solidFill>
                      </a:endParaRPr>
                    </a:p>
                  </a:txBody>
                  <a:tcPr marL="91426" marR="91426" marT="45728" marB="45728">
                    <a:lnB w="12700" cap="flat" cmpd="sng" algn="ctr">
                      <a:solidFill>
                        <a:schemeClr val="tx1"/>
                      </a:solidFill>
                      <a:prstDash val="solid"/>
                      <a:round/>
                      <a:headEnd type="none" w="med" len="med"/>
                      <a:tailEnd type="none" w="med" len="med"/>
                    </a:lnB>
                  </a:tcPr>
                </a:tc>
                <a:tc>
                  <a:txBody>
                    <a:bodyPr/>
                    <a:lstStyle/>
                    <a:p>
                      <a:r>
                        <a:rPr lang="de-DE" sz="1800" b="1" kern="1200" dirty="0" smtClean="0">
                          <a:solidFill>
                            <a:schemeClr val="tx1"/>
                          </a:solidFill>
                          <a:latin typeface="+mn-lt"/>
                          <a:ea typeface="+mn-ea"/>
                          <a:cs typeface="+mn-cs"/>
                        </a:rPr>
                        <a:t>Regulation 2017/745/EU </a:t>
                      </a:r>
                      <a:endParaRPr lang="de-DE" sz="1800" b="1" kern="1200" dirty="0">
                        <a:solidFill>
                          <a:schemeClr val="tx1"/>
                        </a:solidFill>
                        <a:latin typeface="+mn-lt"/>
                        <a:ea typeface="+mn-ea"/>
                        <a:cs typeface="+mn-cs"/>
                      </a:endParaRPr>
                    </a:p>
                  </a:txBody>
                  <a:tcPr marL="91426" marR="91426" marT="45728" marB="4572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79911"/>
                  </a:ext>
                </a:extLst>
              </a:tr>
              <a:tr h="1088638">
                <a:tc>
                  <a:txBody>
                    <a:bodyPr/>
                    <a:lstStyle/>
                    <a:p>
                      <a:r>
                        <a:rPr lang="de-DE" sz="1600" kern="1200" dirty="0" smtClean="0">
                          <a:solidFill>
                            <a:schemeClr val="dk1"/>
                          </a:solidFill>
                          <a:latin typeface="+mn-lt"/>
                          <a:ea typeface="+mn-ea"/>
                          <a:cs typeface="+mn-cs"/>
                        </a:rPr>
                        <a:t>Ergonomic features must reduce risks presented by </a:t>
                      </a:r>
                      <a:r>
                        <a:rPr lang="de-DE" sz="1600" dirty="0" smtClean="0">
                          <a:solidFill>
                            <a:srgbClr val="94C11C"/>
                          </a:solidFill>
                        </a:rPr>
                        <a:t>use errors</a:t>
                      </a:r>
                      <a:endParaRPr lang="de-DE" sz="1600" dirty="0">
                        <a:solidFill>
                          <a:schemeClr val="bg2"/>
                        </a:solidFill>
                        <a:latin typeface="+mn-lt"/>
                        <a:cs typeface="Arial" panose="020B0604020202020204" pitchFamily="34" charset="0"/>
                      </a:endParaRPr>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D9"/>
                    </a:solidFill>
                  </a:tcPr>
                </a:tc>
                <a:tc>
                  <a:txBody>
                    <a:bodyPr/>
                    <a:lstStyle/>
                    <a:p>
                      <a:r>
                        <a:rPr lang="de-DE" sz="1600" kern="1200" dirty="0" smtClean="0">
                          <a:solidFill>
                            <a:schemeClr val="dk1"/>
                          </a:solidFill>
                          <a:latin typeface="+mn-lt"/>
                          <a:ea typeface="+mn-ea"/>
                          <a:cs typeface="+mn-cs"/>
                        </a:rPr>
                        <a:t>Reduction in the</a:t>
                      </a:r>
                      <a:r>
                        <a:rPr lang="de-DE" sz="1600" kern="1200" dirty="0" smtClean="0">
                          <a:solidFill>
                            <a:srgbClr val="E14D0E"/>
                          </a:solidFill>
                          <a:latin typeface="+mn-lt"/>
                          <a:ea typeface="+mn-ea"/>
                          <a:cs typeface="+mn-cs"/>
                        </a:rPr>
                        <a:t> </a:t>
                      </a:r>
                      <a:r>
                        <a:rPr lang="de-DE" sz="1600" kern="1200" dirty="0" smtClean="0">
                          <a:solidFill>
                            <a:schemeClr val="dk1"/>
                          </a:solidFill>
                          <a:latin typeface="+mn-lt"/>
                          <a:ea typeface="+mn-ea"/>
                          <a:cs typeface="+mn-cs"/>
                        </a:rPr>
                        <a:t>risks caused by </a:t>
                      </a:r>
                      <a:r>
                        <a:rPr lang="de-DE" sz="1600" kern="1200" dirty="0" err="1" smtClean="0">
                          <a:solidFill>
                            <a:schemeClr val="dk1"/>
                          </a:solidFill>
                          <a:latin typeface="+mn-lt"/>
                          <a:ea typeface="+mn-ea"/>
                          <a:cs typeface="+mn-cs"/>
                        </a:rPr>
                        <a:t>use</a:t>
                      </a:r>
                      <a:r>
                        <a:rPr lang="de-DE" sz="1600" kern="1200" dirty="0" smtClean="0">
                          <a:solidFill>
                            <a:schemeClr val="dk1"/>
                          </a:solidFill>
                          <a:latin typeface="+mn-lt"/>
                          <a:ea typeface="+mn-ea"/>
                          <a:cs typeface="+mn-cs"/>
                        </a:rPr>
                        <a:t> </a:t>
                      </a:r>
                      <a:r>
                        <a:rPr lang="de-DE" sz="1600" kern="1200" dirty="0" err="1" smtClean="0">
                          <a:solidFill>
                            <a:schemeClr val="dk1"/>
                          </a:solidFill>
                          <a:latin typeface="+mn-lt"/>
                          <a:ea typeface="+mn-ea"/>
                          <a:cs typeface="+mn-cs"/>
                        </a:rPr>
                        <a:t>errors</a:t>
                      </a:r>
                      <a:r>
                        <a:rPr lang="de-DE" sz="1600" kern="1200" dirty="0" smtClean="0">
                          <a:solidFill>
                            <a:schemeClr val="dk1"/>
                          </a:solidFill>
                          <a:latin typeface="+mn-lt"/>
                          <a:ea typeface="+mn-ea"/>
                          <a:cs typeface="+mn-cs"/>
                        </a:rPr>
                        <a:t> </a:t>
                      </a:r>
                      <a:r>
                        <a:rPr lang="de-DE" sz="1600" kern="1200" dirty="0" err="1" smtClean="0">
                          <a:solidFill>
                            <a:srgbClr val="E14D0E"/>
                          </a:solidFill>
                          <a:latin typeface="+mn-lt"/>
                          <a:ea typeface="+mn-ea"/>
                          <a:cs typeface="+mn-cs"/>
                        </a:rPr>
                        <a:t>owing</a:t>
                      </a:r>
                      <a:r>
                        <a:rPr lang="de-DE" sz="1600" kern="1200" dirty="0" smtClean="0">
                          <a:solidFill>
                            <a:srgbClr val="E14D0E"/>
                          </a:solidFill>
                          <a:latin typeface="+mn-lt"/>
                          <a:ea typeface="+mn-ea"/>
                          <a:cs typeface="+mn-cs"/>
                        </a:rPr>
                        <a:t> to ergonomic features </a:t>
                      </a:r>
                      <a:r>
                        <a:rPr lang="de-DE" sz="1600" kern="1200" dirty="0" smtClean="0">
                          <a:solidFill>
                            <a:schemeClr val="dk1"/>
                          </a:solidFill>
                          <a:latin typeface="+mn-lt"/>
                          <a:ea typeface="+mn-ea"/>
                          <a:cs typeface="+mn-cs"/>
                        </a:rPr>
                        <a:t>of the device and the </a:t>
                      </a:r>
                      <a:r>
                        <a:rPr lang="de-DE" sz="1600" kern="1200" dirty="0" err="1" smtClean="0">
                          <a:solidFill>
                            <a:schemeClr val="dk1"/>
                          </a:solidFill>
                          <a:latin typeface="+mn-lt"/>
                          <a:ea typeface="+mn-ea"/>
                          <a:cs typeface="+mn-cs"/>
                        </a:rPr>
                        <a:t>environment</a:t>
                      </a:r>
                      <a:r>
                        <a:rPr lang="de-DE" sz="1600" kern="1200" dirty="0" smtClean="0">
                          <a:solidFill>
                            <a:schemeClr val="dk1"/>
                          </a:solidFill>
                          <a:latin typeface="+mn-lt"/>
                          <a:ea typeface="+mn-ea"/>
                          <a:cs typeface="+mn-cs"/>
                        </a:rPr>
                        <a:t> (emphasis on </a:t>
                      </a:r>
                      <a:r>
                        <a:rPr lang="de-DE" sz="1600" kern="1200" dirty="0" smtClean="0">
                          <a:solidFill>
                            <a:srgbClr val="E14D0E"/>
                          </a:solidFill>
                          <a:latin typeface="+mn-lt"/>
                          <a:ea typeface="+mn-ea"/>
                          <a:cs typeface="+mn-cs"/>
                        </a:rPr>
                        <a:t>patient safety</a:t>
                      </a:r>
                      <a:r>
                        <a:rPr lang="de-DE" sz="1600" kern="1200" baseline="0" dirty="0" smtClean="0">
                          <a:solidFill>
                            <a:schemeClr val="dk1"/>
                          </a:solidFill>
                          <a:latin typeface="+mn-lt"/>
                          <a:ea typeface="+mn-ea"/>
                          <a:cs typeface="+mn-cs"/>
                        </a:rPr>
                        <a:t>) </a:t>
                      </a:r>
                    </a:p>
                    <a:p>
                      <a:endParaRPr lang="de-DE" sz="1600" kern="1200" baseline="0" dirty="0" smtClean="0">
                        <a:solidFill>
                          <a:schemeClr val="dk1"/>
                        </a:solidFill>
                        <a:latin typeface="+mn-lt"/>
                        <a:ea typeface="+mn-ea"/>
                        <a:cs typeface="+mn-cs"/>
                      </a:endParaRPr>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10090414"/>
                  </a:ext>
                </a:extLst>
              </a:tr>
              <a:tr h="1310883">
                <a:tc>
                  <a:txBody>
                    <a:bodyPr/>
                    <a:lstStyle/>
                    <a:p>
                      <a:r>
                        <a:rPr lang="de-DE" sz="1600" kern="1200" dirty="0" smtClean="0">
                          <a:solidFill>
                            <a:srgbClr val="94C11C"/>
                          </a:solidFill>
                          <a:latin typeface="+mn-lt"/>
                          <a:ea typeface="+mn-ea"/>
                          <a:cs typeface="+mn-cs"/>
                        </a:rPr>
                        <a:t>Exclusion of risks of </a:t>
                      </a:r>
                      <a:r>
                        <a:rPr lang="de-DE" sz="1600" kern="1200" dirty="0" err="1" smtClean="0">
                          <a:solidFill>
                            <a:srgbClr val="94C11C"/>
                          </a:solidFill>
                          <a:latin typeface="+mn-lt"/>
                          <a:ea typeface="+mn-ea"/>
                          <a:cs typeface="+mn-cs"/>
                        </a:rPr>
                        <a:t>injury</a:t>
                      </a:r>
                      <a:r>
                        <a:rPr lang="de-DE" sz="1600" kern="1200" dirty="0" smtClean="0">
                          <a:solidFill>
                            <a:srgbClr val="94C11C"/>
                          </a:solidFill>
                          <a:latin typeface="+mn-lt"/>
                          <a:ea typeface="+mn-ea"/>
                          <a:cs typeface="+mn-cs"/>
                        </a:rPr>
                        <a:t> </a:t>
                      </a:r>
                      <a:r>
                        <a:rPr lang="de-DE" sz="1600" kern="1200" dirty="0" err="1" smtClean="0">
                          <a:solidFill>
                            <a:schemeClr val="dk1"/>
                          </a:solidFill>
                          <a:latin typeface="+mn-lt"/>
                          <a:ea typeface="+mn-ea"/>
                          <a:cs typeface="+mn-cs"/>
                        </a:rPr>
                        <a:t>related</a:t>
                      </a:r>
                      <a:r>
                        <a:rPr lang="de-DE" sz="1600" kern="1200" dirty="0" smtClean="0">
                          <a:solidFill>
                            <a:schemeClr val="dk1"/>
                          </a:solidFill>
                          <a:latin typeface="+mn-lt"/>
                          <a:ea typeface="+mn-ea"/>
                          <a:cs typeface="+mn-cs"/>
                        </a:rPr>
                        <a:t> </a:t>
                      </a:r>
                      <a:r>
                        <a:rPr lang="de-DE" sz="1600" kern="1200" dirty="0" err="1" smtClean="0">
                          <a:solidFill>
                            <a:schemeClr val="dk1"/>
                          </a:solidFill>
                          <a:latin typeface="+mn-lt"/>
                          <a:ea typeface="+mn-ea"/>
                          <a:cs typeface="+mn-cs"/>
                        </a:rPr>
                        <a:t>to</a:t>
                      </a:r>
                      <a:r>
                        <a:rPr lang="de-DE" sz="1600" kern="1200" dirty="0" smtClean="0">
                          <a:solidFill>
                            <a:schemeClr val="dk1"/>
                          </a:solidFill>
                          <a:latin typeface="+mn-lt"/>
                          <a:ea typeface="+mn-ea"/>
                          <a:cs typeface="+mn-cs"/>
                        </a:rPr>
                        <a:t> </a:t>
                      </a:r>
                      <a:r>
                        <a:rPr lang="de-DE" sz="1600" kern="1200" dirty="0" err="1" smtClean="0">
                          <a:solidFill>
                            <a:schemeClr val="dk1"/>
                          </a:solidFill>
                          <a:latin typeface="+mn-lt"/>
                          <a:ea typeface="+mn-ea"/>
                          <a:cs typeface="+mn-cs"/>
                        </a:rPr>
                        <a:t>ergonomic</a:t>
                      </a:r>
                      <a:r>
                        <a:rPr lang="de-DE" sz="1600" kern="1200" dirty="0" smtClean="0">
                          <a:solidFill>
                            <a:schemeClr val="dk1"/>
                          </a:solidFill>
                          <a:latin typeface="+mn-lt"/>
                          <a:ea typeface="+mn-ea"/>
                          <a:cs typeface="+mn-cs"/>
                        </a:rPr>
                        <a:t> features</a:t>
                      </a:r>
                    </a:p>
                    <a:p>
                      <a:endParaRPr lang="de-DE" sz="1600" kern="1200" dirty="0">
                        <a:solidFill>
                          <a:schemeClr val="dk1"/>
                        </a:solidFill>
                        <a:latin typeface="+mn-lt"/>
                        <a:ea typeface="+mn-ea"/>
                        <a:cs typeface="+mn-cs"/>
                      </a:endParaRPr>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rgbClr val="94C11C"/>
                          </a:solidFill>
                          <a:latin typeface="+mn-lt"/>
                          <a:ea typeface="+mn-ea"/>
                          <a:cs typeface="+mn-cs"/>
                        </a:rPr>
                        <a:t>Exclusion of risks of </a:t>
                      </a:r>
                      <a:r>
                        <a:rPr lang="de-DE" sz="1600" kern="1200" dirty="0" err="1" smtClean="0">
                          <a:solidFill>
                            <a:srgbClr val="94C11C"/>
                          </a:solidFill>
                          <a:latin typeface="+mn-lt"/>
                          <a:ea typeface="+mn-ea"/>
                          <a:cs typeface="+mn-cs"/>
                        </a:rPr>
                        <a:t>injury</a:t>
                      </a:r>
                      <a:r>
                        <a:rPr lang="de-DE" sz="1600" kern="1200" dirty="0" smtClean="0">
                          <a:solidFill>
                            <a:srgbClr val="94C11C"/>
                          </a:solidFill>
                          <a:latin typeface="+mn-lt"/>
                          <a:ea typeface="+mn-ea"/>
                          <a:cs typeface="+mn-cs"/>
                        </a:rPr>
                        <a:t> </a:t>
                      </a:r>
                      <a:r>
                        <a:rPr lang="de-DE" sz="1600" kern="1200" dirty="0" err="1" smtClean="0">
                          <a:solidFill>
                            <a:schemeClr val="dk1"/>
                          </a:solidFill>
                          <a:latin typeface="+mn-lt"/>
                          <a:ea typeface="+mn-ea"/>
                          <a:cs typeface="+mn-cs"/>
                        </a:rPr>
                        <a:t>related</a:t>
                      </a:r>
                      <a:r>
                        <a:rPr lang="de-DE" sz="1600" kern="1200" dirty="0" smtClean="0">
                          <a:solidFill>
                            <a:schemeClr val="dk1"/>
                          </a:solidFill>
                          <a:latin typeface="+mn-lt"/>
                          <a:ea typeface="+mn-ea"/>
                          <a:cs typeface="+mn-cs"/>
                        </a:rPr>
                        <a:t> to ergonomic features</a:t>
                      </a:r>
                    </a:p>
                    <a:p>
                      <a:endParaRPr lang="de-DE" sz="1800" dirty="0"/>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34760709"/>
                  </a:ext>
                </a:extLst>
              </a:tr>
              <a:tr h="1097484">
                <a:tc>
                  <a:txBody>
                    <a:bodyPr/>
                    <a:lstStyle/>
                    <a:p>
                      <a:r>
                        <a:rPr lang="de-DE" sz="1600" kern="1200" dirty="0" smtClean="0">
                          <a:solidFill>
                            <a:srgbClr val="94C11C"/>
                          </a:solidFill>
                          <a:latin typeface="+mn-lt"/>
                          <a:ea typeface="+mn-ea"/>
                          <a:cs typeface="+mn-cs"/>
                        </a:rPr>
                        <a:t>Scales of measurement and facilities for operation and display </a:t>
                      </a:r>
                      <a:r>
                        <a:rPr lang="de-DE" sz="1600" kern="1200" dirty="0" smtClean="0">
                          <a:solidFill>
                            <a:schemeClr val="dk1"/>
                          </a:solidFill>
                          <a:latin typeface="+mn-lt"/>
                          <a:ea typeface="+mn-ea"/>
                          <a:cs typeface="+mn-cs"/>
                        </a:rPr>
                        <a:t>satisfy ergonomic principles</a:t>
                      </a:r>
                      <a:endParaRPr lang="de-DE" sz="1600" kern="1200" dirty="0">
                        <a:solidFill>
                          <a:schemeClr val="dk1"/>
                        </a:solidFill>
                        <a:latin typeface="+mn-lt"/>
                        <a:ea typeface="+mn-ea"/>
                        <a:cs typeface="+mn-cs"/>
                      </a:endParaRPr>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5D9"/>
                    </a:solidFill>
                  </a:tcPr>
                </a:tc>
                <a:tc>
                  <a:txBody>
                    <a:bodyPr/>
                    <a:lstStyle/>
                    <a:p>
                      <a:r>
                        <a:rPr lang="de-DE" sz="1600" kern="1200" dirty="0" smtClean="0">
                          <a:solidFill>
                            <a:srgbClr val="94C11C"/>
                          </a:solidFill>
                          <a:latin typeface="+mn-lt"/>
                          <a:ea typeface="+mn-ea"/>
                          <a:cs typeface="+mn-cs"/>
                        </a:rPr>
                        <a:t>Scales of measurement and facilities for operation and </a:t>
                      </a:r>
                      <a:r>
                        <a:rPr lang="de-DE" sz="1600" kern="1200" dirty="0" err="1" smtClean="0">
                          <a:solidFill>
                            <a:srgbClr val="94C11C"/>
                          </a:solidFill>
                          <a:latin typeface="+mn-lt"/>
                          <a:ea typeface="+mn-ea"/>
                          <a:cs typeface="+mn-cs"/>
                        </a:rPr>
                        <a:t>display</a:t>
                      </a:r>
                      <a:r>
                        <a:rPr lang="de-DE" sz="1600" kern="1200" dirty="0" smtClean="0">
                          <a:solidFill>
                            <a:srgbClr val="94C11C"/>
                          </a:solidFill>
                          <a:latin typeface="+mn-lt"/>
                          <a:ea typeface="+mn-ea"/>
                          <a:cs typeface="+mn-cs"/>
                        </a:rPr>
                        <a:t> </a:t>
                      </a:r>
                      <a:r>
                        <a:rPr lang="de-DE" sz="1600" kern="1200" dirty="0" err="1" smtClean="0">
                          <a:solidFill>
                            <a:schemeClr val="dk1"/>
                          </a:solidFill>
                          <a:latin typeface="+mn-lt"/>
                          <a:ea typeface="+mn-ea"/>
                          <a:cs typeface="+mn-cs"/>
                        </a:rPr>
                        <a:t>satisfy</a:t>
                      </a:r>
                      <a:r>
                        <a:rPr lang="de-DE" sz="1600" kern="1200" dirty="0" smtClean="0">
                          <a:solidFill>
                            <a:schemeClr val="dk1"/>
                          </a:solidFill>
                          <a:latin typeface="+mn-lt"/>
                          <a:ea typeface="+mn-ea"/>
                          <a:cs typeface="+mn-cs"/>
                        </a:rPr>
                        <a:t> </a:t>
                      </a:r>
                      <a:r>
                        <a:rPr lang="de-DE" sz="1600" kern="1200" dirty="0" err="1" smtClean="0">
                          <a:solidFill>
                            <a:schemeClr val="dk1"/>
                          </a:solidFill>
                          <a:latin typeface="+mn-lt"/>
                          <a:ea typeface="+mn-ea"/>
                          <a:cs typeface="+mn-cs"/>
                        </a:rPr>
                        <a:t>ergonomic</a:t>
                      </a:r>
                      <a:r>
                        <a:rPr lang="de-DE" sz="1600" kern="1200" dirty="0" smtClean="0">
                          <a:solidFill>
                            <a:schemeClr val="dk1"/>
                          </a:solidFill>
                          <a:latin typeface="+mn-lt"/>
                          <a:ea typeface="+mn-ea"/>
                          <a:cs typeface="+mn-cs"/>
                        </a:rPr>
                        <a:t> </a:t>
                      </a:r>
                      <a:r>
                        <a:rPr lang="de-DE" sz="1600" kern="1200" dirty="0" err="1" smtClean="0">
                          <a:solidFill>
                            <a:schemeClr val="dk1"/>
                          </a:solidFill>
                          <a:latin typeface="+mn-lt"/>
                          <a:ea typeface="+mn-ea"/>
                          <a:cs typeface="+mn-cs"/>
                        </a:rPr>
                        <a:t>principles</a:t>
                      </a:r>
                      <a:endParaRPr lang="de-DE" sz="1600" kern="1200" dirty="0" smtClean="0">
                        <a:solidFill>
                          <a:schemeClr val="dk1"/>
                        </a:solidFill>
                        <a:latin typeface="+mn-lt"/>
                        <a:ea typeface="+mn-ea"/>
                        <a:cs typeface="+mn-cs"/>
                      </a:endParaRPr>
                    </a:p>
                    <a:p>
                      <a:endParaRPr lang="de-DE" sz="1600" kern="1200" dirty="0" smtClean="0">
                        <a:solidFill>
                          <a:schemeClr val="dk1"/>
                        </a:solidFill>
                        <a:latin typeface="+mn-lt"/>
                        <a:ea typeface="+mn-ea"/>
                        <a:cs typeface="+mn-cs"/>
                      </a:endParaRPr>
                    </a:p>
                  </a:txBody>
                  <a:tcPr marL="91426" marR="91426"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080973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2034EE0-AF96-482A-A184-4337EC6C13E1}"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2560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2560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22440725-4332-4FFE-8F35-62B17D2D9F7D}" type="slidenum">
              <a:rPr lang="de-DE" altLang="de-DE" sz="1200" b="0" smtClean="0">
                <a:solidFill>
                  <a:schemeClr val="bg1"/>
                </a:solidFill>
              </a:rPr>
              <a:pPr>
                <a:spcBef>
                  <a:spcPct val="0"/>
                </a:spcBef>
              </a:pPr>
              <a:t>11</a:t>
            </a:fld>
            <a:endParaRPr lang="de-DE" altLang="de-DE" sz="1200" b="0" smtClean="0">
              <a:solidFill>
                <a:schemeClr val="bg1"/>
              </a:solidFill>
            </a:endParaRPr>
          </a:p>
        </p:txBody>
      </p:sp>
      <p:sp>
        <p:nvSpPr>
          <p:cNvPr id="25605" name="Rectangle 2"/>
          <p:cNvSpPr>
            <a:spLocks noGrp="1" noChangeArrowheads="1"/>
          </p:cNvSpPr>
          <p:nvPr>
            <p:ph type="title"/>
          </p:nvPr>
        </p:nvSpPr>
        <p:spPr/>
        <p:txBody>
          <a:bodyPr/>
          <a:lstStyle/>
          <a:p>
            <a:pPr eaLnBrk="1" hangingPunct="1"/>
            <a:r>
              <a:rPr lang="de-DE" altLang="de-DE" smtClean="0"/>
              <a:t>3. Statutory requirements for ergonomics</a:t>
            </a:r>
          </a:p>
        </p:txBody>
      </p:sp>
      <p:sp>
        <p:nvSpPr>
          <p:cNvPr id="25606" name="Rectangle 3"/>
          <p:cNvSpPr>
            <a:spLocks noGrp="1" noChangeArrowheads="1"/>
          </p:cNvSpPr>
          <p:nvPr>
            <p:ph type="body" idx="1"/>
          </p:nvPr>
        </p:nvSpPr>
        <p:spPr>
          <a:xfrm>
            <a:off x="539750" y="1484313"/>
            <a:ext cx="8042275" cy="4897015"/>
          </a:xfrm>
        </p:spPr>
        <p:txBody>
          <a:bodyPr/>
          <a:lstStyle/>
          <a:p>
            <a:pPr marL="3175" lvl="2" indent="0" eaLnBrk="1" hangingPunct="1">
              <a:buFont typeface="Arial" panose="020B0604020202020204" pitchFamily="34" charset="0"/>
              <a:buNone/>
              <a:defRPr/>
            </a:pPr>
            <a:r>
              <a:rPr lang="de-DE" altLang="de-DE" b="1" dirty="0" smtClean="0">
                <a:cs typeface="Arial" panose="020B0604020202020204" pitchFamily="34" charset="0"/>
              </a:rPr>
              <a:t>Harmonized standards </a:t>
            </a:r>
            <a:r>
              <a:rPr lang="de-DE" altLang="de-DE" dirty="0" smtClean="0">
                <a:cs typeface="Arial" panose="020B0604020202020204" pitchFamily="34" charset="0"/>
              </a:rPr>
              <a:t>permit</a:t>
            </a:r>
            <a:endParaRPr lang="de-DE" altLang="de-DE" b="1" dirty="0" smtClean="0">
              <a:cs typeface="Arial" panose="020B0604020202020204" pitchFamily="34" charset="0"/>
            </a:endParaRPr>
          </a:p>
          <a:p>
            <a:pPr marL="3175" lvl="2" indent="0" eaLnBrk="1" hangingPunct="1">
              <a:spcAft>
                <a:spcPts val="1200"/>
              </a:spcAft>
              <a:buFont typeface="Arial" panose="020B0604020202020204" pitchFamily="34" charset="0"/>
              <a:buNone/>
              <a:defRPr/>
            </a:pPr>
            <a:r>
              <a:rPr lang="de-DE" altLang="de-DE" dirty="0" smtClean="0">
                <a:cs typeface="Arial" panose="020B0604020202020204" pitchFamily="34" charset="0"/>
                <a:sym typeface="Wingdings" panose="05000000000000000000" pitchFamily="2" charset="2"/>
              </a:rPr>
              <a:t> </a:t>
            </a:r>
            <a:r>
              <a:rPr lang="de-DE" altLang="de-DE" dirty="0" smtClean="0">
                <a:solidFill>
                  <a:srgbClr val="94C11C"/>
                </a:solidFill>
                <a:cs typeface="Arial" panose="020B0604020202020204" pitchFamily="34" charset="0"/>
              </a:rPr>
              <a:t>Demonstration of observance </a:t>
            </a:r>
            <a:r>
              <a:rPr lang="de-DE" altLang="de-DE" dirty="0" smtClean="0">
                <a:cs typeface="Arial" panose="020B0604020202020204" pitchFamily="34" charset="0"/>
              </a:rPr>
              <a:t>of the "essential requirements" of the 93/42/EEC Directive</a:t>
            </a:r>
          </a:p>
          <a:p>
            <a:pPr marL="3175" lvl="2" indent="0" eaLnBrk="1" hangingPunct="1">
              <a:spcAft>
                <a:spcPts val="1200"/>
              </a:spcAft>
              <a:buFont typeface="Arial" panose="020B0604020202020204" pitchFamily="34" charset="0"/>
              <a:buNone/>
              <a:defRPr/>
            </a:pPr>
            <a:r>
              <a:rPr lang="de-DE" altLang="de-DE" b="1" dirty="0">
                <a:cs typeface="Arial" panose="020B0604020202020204" pitchFamily="34" charset="0"/>
              </a:rPr>
              <a:t>Searches for standards </a:t>
            </a:r>
            <a:r>
              <a:rPr lang="de-DE" altLang="de-DE" dirty="0" smtClean="0">
                <a:cs typeface="Arial" panose="020B0604020202020204" pitchFamily="34" charset="0"/>
              </a:rPr>
              <a:t>(in the area </a:t>
            </a:r>
            <a:r>
              <a:rPr lang="de-DE" altLang="de-DE" dirty="0" err="1" smtClean="0">
                <a:cs typeface="Arial" panose="020B0604020202020204" pitchFamily="34" charset="0"/>
              </a:rPr>
              <a:t>of</a:t>
            </a:r>
            <a:r>
              <a:rPr lang="de-DE" altLang="de-DE" dirty="0" smtClean="0">
                <a:cs typeface="Arial" panose="020B0604020202020204" pitchFamily="34" charset="0"/>
              </a:rPr>
              <a:t> </a:t>
            </a:r>
            <a:br>
              <a:rPr lang="de-DE" altLang="de-DE" dirty="0" smtClean="0">
                <a:cs typeface="Arial" panose="020B0604020202020204" pitchFamily="34" charset="0"/>
              </a:rPr>
            </a:br>
            <a:r>
              <a:rPr lang="de-DE" altLang="de-DE" dirty="0" err="1" smtClean="0">
                <a:cs typeface="Arial" panose="020B0604020202020204" pitchFamily="34" charset="0"/>
              </a:rPr>
              <a:t>ergonomics</a:t>
            </a:r>
            <a:r>
              <a:rPr lang="de-DE" altLang="de-DE" dirty="0" smtClean="0">
                <a:cs typeface="Arial" panose="020B0604020202020204" pitchFamily="34" charset="0"/>
              </a:rPr>
              <a:t>):</a:t>
            </a:r>
            <a:br>
              <a:rPr lang="de-DE" altLang="de-DE" dirty="0" smtClean="0">
                <a:cs typeface="Arial" panose="020B0604020202020204" pitchFamily="34" charset="0"/>
              </a:rPr>
            </a:br>
            <a:r>
              <a:rPr lang="de-DE" altLang="de-DE" dirty="0" smtClean="0">
                <a:cs typeface="Arial" panose="020B0604020202020204" pitchFamily="34" charset="0"/>
                <a:sym typeface="Wingdings" panose="05000000000000000000" pitchFamily="2" charset="2"/>
              </a:rPr>
              <a:t> </a:t>
            </a:r>
            <a:r>
              <a:rPr lang="de-DE" altLang="de-DE" dirty="0">
                <a:solidFill>
                  <a:srgbClr val="94C11C"/>
                </a:solidFill>
                <a:cs typeface="Arial" panose="020B0604020202020204" pitchFamily="34" charset="0"/>
              </a:rPr>
              <a:t>free</a:t>
            </a:r>
            <a:r>
              <a:rPr lang="de-DE" altLang="de-DE" dirty="0" smtClean="0">
                <a:cs typeface="Arial" panose="020B0604020202020204" pitchFamily="34" charset="0"/>
              </a:rPr>
              <a:t> </a:t>
            </a:r>
            <a:r>
              <a:rPr lang="de-DE" altLang="de-DE" dirty="0" err="1" smtClean="0">
                <a:cs typeface="Arial" panose="020B0604020202020204" pitchFamily="34" charset="0"/>
                <a:hlinkClick r:id="rId3"/>
              </a:rPr>
              <a:t>ErgoNoRA</a:t>
            </a:r>
            <a:r>
              <a:rPr lang="de-DE" altLang="de-DE" dirty="0" smtClean="0">
                <a:cs typeface="Arial" panose="020B0604020202020204" pitchFamily="34" charset="0"/>
                <a:hlinkClick r:id="rId3"/>
              </a:rPr>
              <a:t> </a:t>
            </a:r>
            <a:r>
              <a:rPr lang="de-DE" altLang="de-DE" dirty="0" err="1" smtClean="0">
                <a:cs typeface="Arial" panose="020B0604020202020204" pitchFamily="34" charset="0"/>
                <a:hlinkClick r:id="rId3"/>
              </a:rPr>
              <a:t>search</a:t>
            </a:r>
            <a:r>
              <a:rPr lang="de-DE" altLang="de-DE" dirty="0" smtClean="0">
                <a:cs typeface="Arial" panose="020B0604020202020204" pitchFamily="34" charset="0"/>
                <a:hlinkClick r:id="rId3"/>
              </a:rPr>
              <a:t> tool</a:t>
            </a:r>
            <a:endParaRPr lang="de-DE" altLang="de-DE" dirty="0" smtClean="0">
              <a:cs typeface="Arial" panose="020B0604020202020204" pitchFamily="34" charset="0"/>
            </a:endParaRPr>
          </a:p>
          <a:p>
            <a:pPr marL="3175" lvl="2" indent="0" eaLnBrk="1" hangingPunct="1">
              <a:spcAft>
                <a:spcPts val="1200"/>
              </a:spcAft>
              <a:buFont typeface="Arial" panose="020B0604020202020204" pitchFamily="34" charset="0"/>
              <a:buNone/>
              <a:defRPr/>
            </a:pPr>
            <a:r>
              <a:rPr lang="de-DE" altLang="de-DE" dirty="0" smtClean="0">
                <a:cs typeface="Arial" panose="020B0604020202020204" pitchFamily="34" charset="0"/>
              </a:rPr>
              <a:t>Harmonized standards require a development process </a:t>
            </a:r>
            <a:r>
              <a:rPr lang="de-DE" altLang="de-DE" dirty="0" smtClean="0">
                <a:solidFill>
                  <a:srgbClr val="94C11C"/>
                </a:solidFill>
                <a:cs typeface="Arial" panose="020B0604020202020204" pitchFamily="34" charset="0"/>
              </a:rPr>
              <a:t>oriented towards the fitness for </a:t>
            </a:r>
            <a:r>
              <a:rPr lang="de-DE" altLang="de-DE" dirty="0" err="1" smtClean="0">
                <a:solidFill>
                  <a:srgbClr val="94C11C"/>
                </a:solidFill>
                <a:cs typeface="Arial" panose="020B0604020202020204" pitchFamily="34" charset="0"/>
              </a:rPr>
              <a:t>purpose</a:t>
            </a:r>
            <a:r>
              <a:rPr lang="de-DE" altLang="de-DE" dirty="0" smtClean="0">
                <a:cs typeface="Arial" panose="020B0604020202020204" pitchFamily="34" charset="0"/>
              </a:rPr>
              <a:t>: </a:t>
            </a:r>
          </a:p>
          <a:p>
            <a:pPr marL="746125" lvl="2" indent="-285750">
              <a:spcBef>
                <a:spcPct val="0"/>
              </a:spcBef>
              <a:buClr>
                <a:srgbClr val="FFC000"/>
              </a:buClr>
              <a:buSzPct val="150000"/>
              <a:buFont typeface="Wingdings" panose="05000000000000000000" pitchFamily="2" charset="2"/>
              <a:buChar char="§"/>
              <a:defRPr/>
            </a:pPr>
            <a:r>
              <a:rPr lang="de-DE" altLang="de-DE" sz="1600" dirty="0" smtClean="0">
                <a:cs typeface="Arial" panose="020B0604020202020204" pitchFamily="34" charset="0"/>
              </a:rPr>
              <a:t>EN 62366 Medical devices – Application of usability engineering to medical devices </a:t>
            </a:r>
          </a:p>
          <a:p>
            <a:pPr marL="746125" lvl="2" indent="-285750">
              <a:lnSpc>
                <a:spcPct val="110000"/>
              </a:lnSpc>
              <a:spcAft>
                <a:spcPts val="800"/>
              </a:spcAft>
              <a:buClr>
                <a:srgbClr val="FFC000"/>
              </a:buClr>
              <a:buSzPct val="150000"/>
              <a:buFont typeface="Wingdings" panose="05000000000000000000" pitchFamily="2" charset="2"/>
              <a:buChar char="§"/>
              <a:defRPr/>
            </a:pPr>
            <a:r>
              <a:rPr lang="de-DE" altLang="de-DE" sz="1600" dirty="0" smtClean="0">
                <a:cs typeface="Arial" panose="020B0604020202020204" pitchFamily="34" charset="0"/>
              </a:rPr>
              <a:t>EN 60601-1-6</a:t>
            </a:r>
            <a:r>
              <a:rPr lang="de-DE" altLang="de-DE" sz="1600" i="1" dirty="0" smtClean="0">
                <a:cs typeface="Arial" panose="020B0604020202020204" pitchFamily="34" charset="0"/>
              </a:rPr>
              <a:t> </a:t>
            </a:r>
            <a:r>
              <a:rPr lang="de-DE" altLang="de-DE" sz="1600" dirty="0" smtClean="0">
                <a:cs typeface="Arial" panose="020B0604020202020204" pitchFamily="34" charset="0"/>
              </a:rPr>
              <a:t>Medical electrical equipment – General requirements for basic safety and essential performance – Usability</a:t>
            </a:r>
          </a:p>
        </p:txBody>
      </p:sp>
      <p:pic>
        <p:nvPicPr>
          <p:cNvPr id="2" name="Grafik 1"/>
          <p:cNvPicPr>
            <a:picLocks noChangeAspect="1"/>
          </p:cNvPicPr>
          <p:nvPr/>
        </p:nvPicPr>
        <p:blipFill>
          <a:blip r:embed="rId4" cstate="print"/>
          <a:stretch>
            <a:fillRect/>
          </a:stretch>
        </p:blipFill>
        <p:spPr>
          <a:xfrm rot="1466043">
            <a:off x="6875463" y="3081338"/>
            <a:ext cx="1884362" cy="758825"/>
          </a:xfrm>
          <a:prstGeom prst="rect">
            <a:avLst/>
          </a:prstGeom>
          <a:effectLst>
            <a:outerShdw blurRad="190500" dist="50800" dir="5400000" sx="104000" sy="104000" algn="ctr" rotWithShape="0">
              <a:schemeClr val="bg2">
                <a:lumMod val="40000"/>
                <a:lumOff val="60000"/>
              </a:schemeClr>
            </a:outerShdw>
          </a:effectLst>
        </p:spPr>
      </p:pic>
      <mc:AlternateContent xmlns:mc="http://schemas.openxmlformats.org/markup-compatibility/2006" xmlns:p14="http://schemas.microsoft.com/office/powerpoint/2010/main">
        <mc:Choice Requires="p14">
          <p:contentPart p14:bwMode="auto" r:id="rId5">
            <p14:nvContentPartPr>
              <p14:cNvPr id="15" name="Freihand 14"/>
              <p14:cNvContentPartPr/>
              <p14:nvPr/>
            </p14:nvContentPartPr>
            <p14:xfrm>
              <a:off x="7337299" y="3458497"/>
              <a:ext cx="641880" cy="243720"/>
            </p14:xfrm>
          </p:contentPart>
        </mc:Choice>
        <mc:Fallback xmlns="">
          <p:pic>
            <p:nvPicPr>
              <p:cNvPr id="15" name="Freihand 14"/>
              <p:cNvPicPr/>
              <p:nvPr/>
            </p:nvPicPr>
            <p:blipFill>
              <a:blip r:embed="rId6"/>
              <a:stretch>
                <a:fillRect/>
              </a:stretch>
            </p:blipFill>
            <p:spPr>
              <a:xfrm>
                <a:off x="7308859" y="3430057"/>
                <a:ext cx="698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p14:cNvContentPartPr/>
              <p14:nvPr/>
            </p14:nvContentPartPr>
            <p14:xfrm>
              <a:off x="7330099" y="3509977"/>
              <a:ext cx="450000" cy="133920"/>
            </p14:xfrm>
          </p:contentPart>
        </mc:Choice>
        <mc:Fallback xmlns="">
          <p:pic>
            <p:nvPicPr>
              <p:cNvPr id="17" name="Freihand 16"/>
              <p:cNvPicPr/>
              <p:nvPr/>
            </p:nvPicPr>
            <p:blipFill>
              <a:blip r:embed="rId8"/>
              <a:stretch>
                <a:fillRect/>
              </a:stretch>
            </p:blipFill>
            <p:spPr>
              <a:xfrm>
                <a:off x="7301659" y="3481613"/>
                <a:ext cx="506880" cy="19064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p14:cNvContentPartPr/>
              <p14:nvPr/>
            </p14:nvContentPartPr>
            <p14:xfrm>
              <a:off x="7307779" y="3547057"/>
              <a:ext cx="302760" cy="44640"/>
            </p14:xfrm>
          </p:contentPart>
        </mc:Choice>
        <mc:Fallback xmlns="">
          <p:pic>
            <p:nvPicPr>
              <p:cNvPr id="19" name="Freihand 18"/>
              <p:cNvPicPr/>
              <p:nvPr/>
            </p:nvPicPr>
            <p:blipFill>
              <a:blip r:embed="rId10"/>
              <a:stretch>
                <a:fillRect/>
              </a:stretch>
            </p:blipFill>
            <p:spPr>
              <a:xfrm>
                <a:off x="7279339" y="3518617"/>
                <a:ext cx="359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p14:cNvContentPartPr/>
              <p14:nvPr/>
            </p14:nvContentPartPr>
            <p14:xfrm>
              <a:off x="7303597" y="3469920"/>
              <a:ext cx="360" cy="35640"/>
            </p14:xfrm>
          </p:contentPart>
        </mc:Choice>
        <mc:Fallback xmlns="">
          <p:pic>
            <p:nvPicPr>
              <p:cNvPr id="22" name="Freihand 21"/>
              <p:cNvPicPr/>
              <p:nvPr/>
            </p:nvPicPr>
            <p:blipFill>
              <a:blip r:embed="rId12"/>
              <a:stretch>
                <a:fillRect/>
              </a:stretch>
            </p:blipFill>
            <p:spPr>
              <a:xfrm>
                <a:off x="7275157" y="3441480"/>
                <a:ext cx="5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p14:cNvContentPartPr/>
              <p14:nvPr/>
            </p14:nvContentPartPr>
            <p14:xfrm>
              <a:off x="7315117" y="3469920"/>
              <a:ext cx="360" cy="360"/>
            </p14:xfrm>
          </p:contentPart>
        </mc:Choice>
        <mc:Fallback xmlns="">
          <p:pic>
            <p:nvPicPr>
              <p:cNvPr id="23" name="Freihand 22"/>
              <p:cNvPicPr/>
              <p:nvPr/>
            </p:nvPicPr>
            <p:blipFill>
              <a:blip r:embed="rId14"/>
              <a:stretch>
                <a:fillRect/>
              </a:stretch>
            </p:blipFill>
            <p:spPr>
              <a:xfrm>
                <a:off x="7286677" y="34414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p14:cNvContentPartPr/>
              <p14:nvPr/>
            </p14:nvContentPartPr>
            <p14:xfrm>
              <a:off x="7315117" y="3469920"/>
              <a:ext cx="360" cy="360"/>
            </p14:xfrm>
          </p:contentPart>
        </mc:Choice>
        <mc:Fallback xmlns="">
          <p:pic>
            <p:nvPicPr>
              <p:cNvPr id="24" name="Freihand 23"/>
              <p:cNvPicPr/>
              <p:nvPr/>
            </p:nvPicPr>
            <p:blipFill>
              <a:blip r:embed="rId14"/>
              <a:stretch>
                <a:fillRect/>
              </a:stretch>
            </p:blipFill>
            <p:spPr>
              <a:xfrm>
                <a:off x="7286677" y="34414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p14:cNvContentPartPr/>
              <p14:nvPr/>
            </p14:nvContentPartPr>
            <p14:xfrm>
              <a:off x="7280197" y="3552000"/>
              <a:ext cx="360" cy="360"/>
            </p14:xfrm>
          </p:contentPart>
        </mc:Choice>
        <mc:Fallback xmlns="">
          <p:pic>
            <p:nvPicPr>
              <p:cNvPr id="25" name="Freihand 24"/>
              <p:cNvPicPr/>
              <p:nvPr/>
            </p:nvPicPr>
            <p:blipFill>
              <a:blip r:embed="rId17"/>
              <a:stretch>
                <a:fillRect/>
              </a:stretch>
            </p:blipFill>
            <p:spPr>
              <a:xfrm>
                <a:off x="7251757" y="352356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p14:cNvContentPartPr/>
              <p14:nvPr/>
            </p14:nvContentPartPr>
            <p14:xfrm>
              <a:off x="7280197" y="3563880"/>
              <a:ext cx="360" cy="360"/>
            </p14:xfrm>
          </p:contentPart>
        </mc:Choice>
        <mc:Fallback xmlns="">
          <p:pic>
            <p:nvPicPr>
              <p:cNvPr id="26" name="Freihand 25"/>
              <p:cNvPicPr/>
              <p:nvPr/>
            </p:nvPicPr>
            <p:blipFill>
              <a:blip r:embed="rId19"/>
              <a:stretch>
                <a:fillRect/>
              </a:stretch>
            </p:blipFill>
            <p:spPr>
              <a:xfrm>
                <a:off x="7251757" y="353544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p14:cNvContentPartPr/>
              <p14:nvPr/>
            </p14:nvContentPartPr>
            <p14:xfrm>
              <a:off x="7529179" y="3591337"/>
              <a:ext cx="914760" cy="361440"/>
            </p14:xfrm>
          </p:contentPart>
        </mc:Choice>
        <mc:Fallback xmlns="">
          <p:pic>
            <p:nvPicPr>
              <p:cNvPr id="27" name="Freihand 26"/>
              <p:cNvPicPr/>
              <p:nvPr/>
            </p:nvPicPr>
            <p:blipFill>
              <a:blip r:embed="rId21"/>
              <a:stretch>
                <a:fillRect/>
              </a:stretch>
            </p:blipFill>
            <p:spPr>
              <a:xfrm>
                <a:off x="7500739" y="3562897"/>
                <a:ext cx="9716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p14:cNvContentPartPr/>
              <p14:nvPr/>
            </p14:nvContentPartPr>
            <p14:xfrm>
              <a:off x="7352059" y="3569017"/>
              <a:ext cx="1062360" cy="376560"/>
            </p14:xfrm>
          </p:contentPart>
        </mc:Choice>
        <mc:Fallback xmlns="">
          <p:pic>
            <p:nvPicPr>
              <p:cNvPr id="29" name="Freihand 28"/>
              <p:cNvPicPr/>
              <p:nvPr/>
            </p:nvPicPr>
            <p:blipFill>
              <a:blip r:embed="rId23"/>
              <a:stretch>
                <a:fillRect/>
              </a:stretch>
            </p:blipFill>
            <p:spPr>
              <a:xfrm>
                <a:off x="7323619" y="3540577"/>
                <a:ext cx="11192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p14:cNvContentPartPr/>
              <p14:nvPr/>
            </p14:nvContentPartPr>
            <p14:xfrm>
              <a:off x="7322539" y="3598537"/>
              <a:ext cx="870480" cy="252000"/>
            </p14:xfrm>
          </p:contentPart>
        </mc:Choice>
        <mc:Fallback xmlns="">
          <p:pic>
            <p:nvPicPr>
              <p:cNvPr id="31" name="Freihand 30"/>
              <p:cNvPicPr/>
              <p:nvPr/>
            </p:nvPicPr>
            <p:blipFill>
              <a:blip r:embed="rId25"/>
              <a:stretch>
                <a:fillRect/>
              </a:stretch>
            </p:blipFill>
            <p:spPr>
              <a:xfrm>
                <a:off x="7294099" y="3570097"/>
                <a:ext cx="9273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601" name="Freihand 25600"/>
              <p14:cNvContentPartPr/>
              <p14:nvPr/>
            </p14:nvContentPartPr>
            <p14:xfrm>
              <a:off x="7396339" y="3628057"/>
              <a:ext cx="568080" cy="147960"/>
            </p14:xfrm>
          </p:contentPart>
        </mc:Choice>
        <mc:Fallback xmlns="">
          <p:pic>
            <p:nvPicPr>
              <p:cNvPr id="25601" name="Freihand 25600"/>
              <p:cNvPicPr/>
              <p:nvPr/>
            </p:nvPicPr>
            <p:blipFill>
              <a:blip r:embed="rId27"/>
              <a:stretch>
                <a:fillRect/>
              </a:stretch>
            </p:blipFill>
            <p:spPr>
              <a:xfrm>
                <a:off x="7367899" y="3599617"/>
                <a:ext cx="624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608" name="Freihand 25607"/>
              <p14:cNvContentPartPr/>
              <p14:nvPr/>
            </p14:nvContentPartPr>
            <p14:xfrm>
              <a:off x="7912579" y="3864217"/>
              <a:ext cx="531360" cy="132840"/>
            </p14:xfrm>
          </p:contentPart>
        </mc:Choice>
        <mc:Fallback xmlns="">
          <p:pic>
            <p:nvPicPr>
              <p:cNvPr id="25608" name="Freihand 25607"/>
              <p:cNvPicPr/>
              <p:nvPr/>
            </p:nvPicPr>
            <p:blipFill>
              <a:blip r:embed="rId29"/>
              <a:stretch>
                <a:fillRect/>
              </a:stretch>
            </p:blipFill>
            <p:spPr>
              <a:xfrm>
                <a:off x="7884139" y="3835777"/>
                <a:ext cx="588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610" name="Freihand 25609"/>
              <p14:cNvContentPartPr/>
              <p14:nvPr/>
            </p14:nvContentPartPr>
            <p14:xfrm>
              <a:off x="7573459" y="3672337"/>
              <a:ext cx="840960" cy="273240"/>
            </p14:xfrm>
          </p:contentPart>
        </mc:Choice>
        <mc:Fallback xmlns="">
          <p:pic>
            <p:nvPicPr>
              <p:cNvPr id="25610" name="Freihand 25609"/>
              <p:cNvPicPr/>
              <p:nvPr/>
            </p:nvPicPr>
            <p:blipFill>
              <a:blip r:embed="rId31"/>
              <a:stretch>
                <a:fillRect/>
              </a:stretch>
            </p:blipFill>
            <p:spPr>
              <a:xfrm>
                <a:off x="7545019" y="3643897"/>
                <a:ext cx="8978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612" name="Freihand 25611"/>
              <p14:cNvContentPartPr/>
              <p14:nvPr/>
            </p14:nvContentPartPr>
            <p14:xfrm>
              <a:off x="7809259" y="3797617"/>
              <a:ext cx="531360" cy="162720"/>
            </p14:xfrm>
          </p:contentPart>
        </mc:Choice>
        <mc:Fallback xmlns="">
          <p:pic>
            <p:nvPicPr>
              <p:cNvPr id="25612" name="Freihand 25611"/>
              <p:cNvPicPr/>
              <p:nvPr/>
            </p:nvPicPr>
            <p:blipFill>
              <a:blip r:embed="rId33"/>
              <a:stretch>
                <a:fillRect/>
              </a:stretch>
            </p:blipFill>
            <p:spPr>
              <a:xfrm>
                <a:off x="7780819" y="3769177"/>
                <a:ext cx="588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614" name="Freihand 25613"/>
              <p14:cNvContentPartPr/>
              <p14:nvPr/>
            </p14:nvContentPartPr>
            <p14:xfrm>
              <a:off x="7477339" y="3672337"/>
              <a:ext cx="369000" cy="126360"/>
            </p14:xfrm>
          </p:contentPart>
        </mc:Choice>
        <mc:Fallback xmlns="">
          <p:pic>
            <p:nvPicPr>
              <p:cNvPr id="25614" name="Freihand 25613"/>
              <p:cNvPicPr/>
              <p:nvPr/>
            </p:nvPicPr>
            <p:blipFill>
              <a:blip r:embed="rId35"/>
              <a:stretch>
                <a:fillRect/>
              </a:stretch>
            </p:blipFill>
            <p:spPr>
              <a:xfrm>
                <a:off x="7448899" y="3643897"/>
                <a:ext cx="425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616" name="Freihand 25615"/>
              <p14:cNvContentPartPr/>
              <p14:nvPr/>
            </p14:nvContentPartPr>
            <p14:xfrm>
              <a:off x="7764979" y="3797617"/>
              <a:ext cx="360" cy="360"/>
            </p14:xfrm>
          </p:contentPart>
        </mc:Choice>
        <mc:Fallback xmlns="">
          <p:pic>
            <p:nvPicPr>
              <p:cNvPr id="25616" name="Freihand 25615"/>
              <p:cNvPicPr/>
              <p:nvPr/>
            </p:nvPicPr>
            <p:blipFill>
              <a:blip r:embed="rId14"/>
              <a:stretch>
                <a:fillRect/>
              </a:stretch>
            </p:blipFill>
            <p:spPr>
              <a:xfrm>
                <a:off x="7736539" y="3769177"/>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618" name="Freihand 25617"/>
              <p14:cNvContentPartPr/>
              <p14:nvPr/>
            </p14:nvContentPartPr>
            <p14:xfrm>
              <a:off x="8037859" y="3937657"/>
              <a:ext cx="391320" cy="162720"/>
            </p14:xfrm>
          </p:contentPart>
        </mc:Choice>
        <mc:Fallback xmlns="">
          <p:pic>
            <p:nvPicPr>
              <p:cNvPr id="25618" name="Freihand 25617"/>
              <p:cNvPicPr/>
              <p:nvPr/>
            </p:nvPicPr>
            <p:blipFill>
              <a:blip r:embed="rId38"/>
              <a:stretch>
                <a:fillRect/>
              </a:stretch>
            </p:blipFill>
            <p:spPr>
              <a:xfrm>
                <a:off x="8009419" y="3909217"/>
                <a:ext cx="448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622" name="Freihand 25621"/>
              <p14:cNvContentPartPr/>
              <p14:nvPr/>
            </p14:nvContentPartPr>
            <p14:xfrm>
              <a:off x="8347459" y="4019017"/>
              <a:ext cx="360" cy="360"/>
            </p14:xfrm>
          </p:contentPart>
        </mc:Choice>
        <mc:Fallback xmlns="">
          <p:pic>
            <p:nvPicPr>
              <p:cNvPr id="25622" name="Freihand 25621"/>
              <p:cNvPicPr/>
              <p:nvPr/>
            </p:nvPicPr>
            <p:blipFill>
              <a:blip r:embed="rId40"/>
              <a:stretch>
                <a:fillRect/>
              </a:stretch>
            </p:blipFill>
            <p:spPr>
              <a:xfrm>
                <a:off x="8319019" y="3990577"/>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623" name="Freihand 25622"/>
              <p14:cNvContentPartPr/>
              <p14:nvPr/>
            </p14:nvContentPartPr>
            <p14:xfrm>
              <a:off x="8347459" y="4019017"/>
              <a:ext cx="360" cy="360"/>
            </p14:xfrm>
          </p:contentPart>
        </mc:Choice>
        <mc:Fallback xmlns="">
          <p:pic>
            <p:nvPicPr>
              <p:cNvPr id="25623" name="Freihand 25622"/>
              <p:cNvPicPr/>
              <p:nvPr/>
            </p:nvPicPr>
            <p:blipFill>
              <a:blip r:embed="rId40"/>
              <a:stretch>
                <a:fillRect/>
              </a:stretch>
            </p:blipFill>
            <p:spPr>
              <a:xfrm>
                <a:off x="8319019" y="3990577"/>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624" name="Freihand 25623"/>
              <p14:cNvContentPartPr/>
              <p14:nvPr/>
            </p14:nvContentPartPr>
            <p14:xfrm>
              <a:off x="8347459" y="4019017"/>
              <a:ext cx="360" cy="360"/>
            </p14:xfrm>
          </p:contentPart>
        </mc:Choice>
        <mc:Fallback xmlns="">
          <p:pic>
            <p:nvPicPr>
              <p:cNvPr id="25624" name="Freihand 25623"/>
              <p:cNvPicPr/>
              <p:nvPr/>
            </p:nvPicPr>
            <p:blipFill>
              <a:blip r:embed="rId40"/>
              <a:stretch>
                <a:fillRect/>
              </a:stretch>
            </p:blipFill>
            <p:spPr>
              <a:xfrm>
                <a:off x="8319019" y="3990577"/>
                <a:ext cx="57240" cy="57240"/>
              </a:xfrm>
              <a:prstGeom prst="rect">
                <a:avLst/>
              </a:prstGeom>
            </p:spPr>
          </p:pic>
        </mc:Fallback>
      </mc:AlternateContent>
      <p:sp>
        <p:nvSpPr>
          <p:cNvPr id="25625" name="Textfeld 25624"/>
          <p:cNvSpPr txBox="1"/>
          <p:nvPr/>
        </p:nvSpPr>
        <p:spPr>
          <a:xfrm rot="1441064">
            <a:off x="7131401" y="3740478"/>
            <a:ext cx="2045275" cy="276999"/>
          </a:xfrm>
          <a:prstGeom prst="rect">
            <a:avLst/>
          </a:prstGeom>
          <a:noFill/>
        </p:spPr>
        <p:txBody>
          <a:bodyPr wrap="square" rtlCol="0">
            <a:spAutoFit/>
          </a:bodyPr>
          <a:lstStyle/>
          <a:p>
            <a:r>
              <a:rPr lang="de-DE" sz="1200" dirty="0" err="1" smtClean="0">
                <a:solidFill>
                  <a:schemeClr val="accent4">
                    <a:lumMod val="75000"/>
                    <a:lumOff val="25000"/>
                  </a:schemeClr>
                </a:solidFill>
                <a:latin typeface="Arial Narrow" panose="020B0606020202030204" pitchFamily="34" charset="0"/>
              </a:rPr>
              <a:t>Searching</a:t>
            </a:r>
            <a:r>
              <a:rPr lang="de-DE" sz="1200" dirty="0" smtClean="0">
                <a:solidFill>
                  <a:schemeClr val="accent4">
                    <a:lumMod val="75000"/>
                    <a:lumOff val="25000"/>
                  </a:schemeClr>
                </a:solidFill>
                <a:latin typeface="Arial Narrow" panose="020B0606020202030204" pitchFamily="34" charset="0"/>
              </a:rPr>
              <a:t> </a:t>
            </a:r>
            <a:r>
              <a:rPr lang="de-DE" sz="1200" dirty="0" err="1" smtClean="0">
                <a:solidFill>
                  <a:schemeClr val="accent4">
                    <a:lumMod val="75000"/>
                    <a:lumOff val="25000"/>
                  </a:schemeClr>
                </a:solidFill>
                <a:latin typeface="Arial Narrow" panose="020B0606020202030204" pitchFamily="34" charset="0"/>
              </a:rPr>
              <a:t>for</a:t>
            </a:r>
            <a:r>
              <a:rPr lang="de-DE" sz="1200" dirty="0" smtClean="0">
                <a:solidFill>
                  <a:schemeClr val="accent4">
                    <a:lumMod val="75000"/>
                    <a:lumOff val="25000"/>
                  </a:schemeClr>
                </a:solidFill>
                <a:latin typeface="Arial Narrow" panose="020B0606020202030204" pitchFamily="34" charset="0"/>
              </a:rPr>
              <a:t> </a:t>
            </a:r>
            <a:r>
              <a:rPr lang="de-DE" sz="1200" dirty="0" err="1" smtClean="0">
                <a:solidFill>
                  <a:schemeClr val="accent4">
                    <a:lumMod val="75000"/>
                    <a:lumOff val="25000"/>
                  </a:schemeClr>
                </a:solidFill>
                <a:latin typeface="Arial Narrow" panose="020B0606020202030204" pitchFamily="34" charset="0"/>
              </a:rPr>
              <a:t>standards</a:t>
            </a:r>
            <a:endParaRPr lang="en-GB" sz="1200" dirty="0">
              <a:solidFill>
                <a:schemeClr val="accent4">
                  <a:lumMod val="75000"/>
                  <a:lumOff val="25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3DBB7336-52B4-4284-8CCC-0606EF7969E9}"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2765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2765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56367E2A-9AD4-4BFD-AFC4-C50B131285BC}" type="slidenum">
              <a:rPr lang="de-DE" altLang="de-DE" sz="1200" b="0" smtClean="0">
                <a:solidFill>
                  <a:schemeClr val="bg1"/>
                </a:solidFill>
              </a:rPr>
              <a:pPr>
                <a:spcBef>
                  <a:spcPct val="0"/>
                </a:spcBef>
              </a:pPr>
              <a:t>12</a:t>
            </a:fld>
            <a:endParaRPr lang="de-DE" altLang="de-DE" sz="1200" b="0" smtClean="0">
              <a:solidFill>
                <a:schemeClr val="bg1"/>
              </a:solidFill>
            </a:endParaRPr>
          </a:p>
        </p:txBody>
      </p:sp>
      <p:sp>
        <p:nvSpPr>
          <p:cNvPr id="27653" name="Rectangle 2"/>
          <p:cNvSpPr>
            <a:spLocks noGrp="1" noChangeArrowheads="1"/>
          </p:cNvSpPr>
          <p:nvPr>
            <p:ph type="title"/>
          </p:nvPr>
        </p:nvSpPr>
        <p:spPr/>
        <p:txBody>
          <a:bodyPr/>
          <a:lstStyle/>
          <a:p>
            <a:pPr eaLnBrk="1" hangingPunct="1"/>
            <a:r>
              <a:rPr lang="de-DE" altLang="de-DE" smtClean="0"/>
              <a:t>4. Usability engineering</a:t>
            </a:r>
          </a:p>
        </p:txBody>
      </p:sp>
      <p:sp>
        <p:nvSpPr>
          <p:cNvPr id="27654" name="Rectangle 3"/>
          <p:cNvSpPr>
            <a:spLocks noGrp="1" noChangeArrowheads="1"/>
          </p:cNvSpPr>
          <p:nvPr>
            <p:ph type="body" idx="1"/>
          </p:nvPr>
        </p:nvSpPr>
        <p:spPr>
          <a:xfrm>
            <a:off x="539552" y="1268760"/>
            <a:ext cx="8353425" cy="4537075"/>
          </a:xfrm>
          <a:noFill/>
        </p:spPr>
        <p:txBody>
          <a:bodyPr/>
          <a:lstStyle/>
          <a:p>
            <a:pPr marL="3175" lvl="2" indent="0" eaLnBrk="1" hangingPunct="1">
              <a:buFont typeface="Arial" panose="020B0604020202020204" pitchFamily="34" charset="0"/>
              <a:buNone/>
            </a:pPr>
            <a:r>
              <a:rPr lang="de-DE" altLang="de-DE" b="1" dirty="0" smtClean="0">
                <a:cs typeface="Arial" panose="020B0604020202020204" pitchFamily="34" charset="0"/>
              </a:rPr>
              <a:t>Development </a:t>
            </a:r>
            <a:r>
              <a:rPr lang="de-DE" altLang="de-DE" b="1" dirty="0" err="1" smtClean="0">
                <a:cs typeface="Arial" panose="020B0604020202020204" pitchFamily="34" charset="0"/>
              </a:rPr>
              <a:t>process</a:t>
            </a:r>
            <a:r>
              <a:rPr lang="de-DE" altLang="de-DE" b="1" dirty="0" smtClean="0">
                <a:cs typeface="Arial" panose="020B0604020202020204" pitchFamily="34" charset="0"/>
              </a:rPr>
              <a:t> </a:t>
            </a:r>
            <a:r>
              <a:rPr lang="de-DE" altLang="de-DE" b="1" dirty="0" err="1" smtClean="0">
                <a:cs typeface="Arial" panose="020B0604020202020204" pitchFamily="34" charset="0"/>
              </a:rPr>
              <a:t>oriented</a:t>
            </a:r>
            <a:r>
              <a:rPr lang="de-DE" altLang="de-DE" b="1" dirty="0" smtClean="0">
                <a:cs typeface="Arial" panose="020B0604020202020204" pitchFamily="34" charset="0"/>
              </a:rPr>
              <a:t> </a:t>
            </a:r>
            <a:r>
              <a:rPr lang="de-DE" altLang="de-DE" b="1" dirty="0" err="1" smtClean="0">
                <a:cs typeface="Arial" panose="020B0604020202020204" pitchFamily="34" charset="0"/>
              </a:rPr>
              <a:t>towards</a:t>
            </a:r>
            <a:r>
              <a:rPr lang="de-DE" altLang="de-DE" b="1" dirty="0" smtClean="0">
                <a:cs typeface="Arial" panose="020B0604020202020204" pitchFamily="34" charset="0"/>
              </a:rPr>
              <a:t> </a:t>
            </a:r>
            <a:r>
              <a:rPr lang="de-DE" altLang="de-DE" b="1" dirty="0" err="1" smtClean="0">
                <a:cs typeface="Arial" panose="020B0604020202020204" pitchFamily="34" charset="0"/>
              </a:rPr>
              <a:t>fitness</a:t>
            </a:r>
            <a:r>
              <a:rPr lang="de-DE" altLang="de-DE" b="1" dirty="0" smtClean="0">
                <a:cs typeface="Arial" panose="020B0604020202020204" pitchFamily="34" charset="0"/>
              </a:rPr>
              <a:t> </a:t>
            </a:r>
            <a:r>
              <a:rPr lang="de-DE" altLang="de-DE" b="1" dirty="0" err="1" smtClean="0">
                <a:cs typeface="Arial" panose="020B0604020202020204" pitchFamily="34" charset="0"/>
              </a:rPr>
              <a:t>for</a:t>
            </a:r>
            <a:r>
              <a:rPr lang="de-DE" altLang="de-DE" b="1" dirty="0" smtClean="0">
                <a:cs typeface="Arial" panose="020B0604020202020204" pitchFamily="34" charset="0"/>
              </a:rPr>
              <a:t> </a:t>
            </a:r>
            <a:r>
              <a:rPr lang="de-DE" altLang="de-DE" b="1" dirty="0" err="1" smtClean="0">
                <a:cs typeface="Arial" panose="020B0604020202020204" pitchFamily="34" charset="0"/>
              </a:rPr>
              <a:t>purpose</a:t>
            </a:r>
            <a:endParaRPr lang="de-DE" altLang="de-DE" b="1" dirty="0" smtClean="0">
              <a:cs typeface="Arial" panose="020B0604020202020204" pitchFamily="34" charset="0"/>
            </a:endParaRPr>
          </a:p>
          <a:p>
            <a:r>
              <a:rPr lang="de-DE" altLang="de-DE" b="0" dirty="0" err="1" smtClean="0">
                <a:cs typeface="Arial" panose="020B0604020202020204" pitchFamily="34" charset="0"/>
              </a:rPr>
              <a:t>Use</a:t>
            </a:r>
            <a:r>
              <a:rPr lang="de-DE" altLang="de-DE" b="0" dirty="0" smtClean="0">
                <a:cs typeface="Arial" panose="020B0604020202020204" pitchFamily="34" charset="0"/>
              </a:rPr>
              <a:t> </a:t>
            </a:r>
            <a:r>
              <a:rPr lang="de-DE" altLang="de-DE" b="0" dirty="0" err="1" smtClean="0">
                <a:cs typeface="Arial" panose="020B0604020202020204" pitchFamily="34" charset="0"/>
              </a:rPr>
              <a:t>of</a:t>
            </a:r>
            <a:r>
              <a:rPr lang="de-DE" altLang="de-DE" b="0" dirty="0" smtClean="0">
                <a:cs typeface="Arial" panose="020B0604020202020204" pitchFamily="34" charset="0"/>
              </a:rPr>
              <a:t> </a:t>
            </a:r>
            <a:r>
              <a:rPr lang="de-DE" altLang="de-DE" b="0" dirty="0" err="1" smtClean="0">
                <a:cs typeface="Arial" panose="020B0604020202020204" pitchFamily="34" charset="0"/>
              </a:rPr>
              <a:t>usability</a:t>
            </a:r>
            <a:r>
              <a:rPr lang="de-DE" altLang="de-DE" b="0" dirty="0" smtClean="0">
                <a:cs typeface="Arial" panose="020B0604020202020204" pitchFamily="34" charset="0"/>
              </a:rPr>
              <a:t> </a:t>
            </a:r>
            <a:r>
              <a:rPr lang="de-DE" altLang="de-DE" b="0" dirty="0" err="1" smtClean="0">
                <a:cs typeface="Arial" panose="020B0604020202020204" pitchFamily="34" charset="0"/>
              </a:rPr>
              <a:t>methods</a:t>
            </a:r>
            <a:r>
              <a:rPr lang="de-DE" altLang="de-DE" b="0" dirty="0" smtClean="0">
                <a:cs typeface="Arial" panose="020B0604020202020204" pitchFamily="34" charset="0"/>
              </a:rPr>
              <a:t> </a:t>
            </a:r>
            <a:r>
              <a:rPr lang="de-DE" altLang="de-DE" b="0" dirty="0" err="1" smtClean="0">
                <a:cs typeface="Arial" panose="020B0604020202020204" pitchFamily="34" charset="0"/>
              </a:rPr>
              <a:t>to</a:t>
            </a:r>
            <a:r>
              <a:rPr lang="de-DE" altLang="de-DE" b="0" dirty="0" smtClean="0">
                <a:cs typeface="Arial" panose="020B0604020202020204" pitchFamily="34" charset="0"/>
              </a:rPr>
              <a:t> </a:t>
            </a:r>
            <a:r>
              <a:rPr lang="de-DE" altLang="de-DE" b="0" dirty="0" err="1" smtClean="0">
                <a:cs typeface="Arial" panose="020B0604020202020204" pitchFamily="34" charset="0"/>
              </a:rPr>
              <a:t>review</a:t>
            </a:r>
            <a:r>
              <a:rPr lang="de-DE" altLang="de-DE" b="0" dirty="0" smtClean="0">
                <a:cs typeface="Arial" panose="020B0604020202020204" pitchFamily="34" charset="0"/>
              </a:rPr>
              <a:t> </a:t>
            </a:r>
            <a:r>
              <a:rPr lang="de-DE" altLang="de-DE" b="0" dirty="0" err="1" smtClean="0">
                <a:cs typeface="Arial" panose="020B0604020202020204" pitchFamily="34" charset="0"/>
              </a:rPr>
              <a:t>product</a:t>
            </a:r>
            <a:r>
              <a:rPr lang="de-DE" altLang="de-DE" b="0" dirty="0" smtClean="0">
                <a:cs typeface="Arial" panose="020B0604020202020204" pitchFamily="34" charset="0"/>
              </a:rPr>
              <a:t> </a:t>
            </a:r>
            <a:r>
              <a:rPr lang="de-DE" altLang="de-DE" b="0" dirty="0" err="1" smtClean="0">
                <a:cs typeface="Arial" panose="020B0604020202020204" pitchFamily="34" charset="0"/>
              </a:rPr>
              <a:t>designs</a:t>
            </a:r>
            <a:endParaRPr lang="en-US" altLang="de-DE" b="0" dirty="0" smtClean="0">
              <a:cs typeface="Arial" panose="020B0604020202020204" pitchFamily="34" charset="0"/>
            </a:endParaRPr>
          </a:p>
        </p:txBody>
      </p:sp>
      <p:pic>
        <p:nvPicPr>
          <p:cNvPr id="27655"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75657" y="2564904"/>
            <a:ext cx="5814784" cy="387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6380163" y="6026150"/>
            <a:ext cx="14557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46809079-2968-4CBE-B267-13E17BF52EA7}"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2969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2970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7317A153-5F24-43D1-ADF9-3D5BC3C7F053}" type="slidenum">
              <a:rPr lang="de-DE" altLang="de-DE" sz="1200" b="0" smtClean="0">
                <a:solidFill>
                  <a:schemeClr val="bg1"/>
                </a:solidFill>
              </a:rPr>
              <a:pPr>
                <a:spcBef>
                  <a:spcPct val="0"/>
                </a:spcBef>
              </a:pPr>
              <a:t>13</a:t>
            </a:fld>
            <a:endParaRPr lang="de-DE" altLang="de-DE" sz="1200" b="0" smtClean="0">
              <a:solidFill>
                <a:schemeClr val="bg1"/>
              </a:solidFill>
            </a:endParaRPr>
          </a:p>
        </p:txBody>
      </p:sp>
      <p:sp>
        <p:nvSpPr>
          <p:cNvPr id="29701" name="Rectangle 2"/>
          <p:cNvSpPr>
            <a:spLocks noGrp="1" noChangeArrowheads="1"/>
          </p:cNvSpPr>
          <p:nvPr>
            <p:ph type="title"/>
          </p:nvPr>
        </p:nvSpPr>
        <p:spPr/>
        <p:txBody>
          <a:bodyPr/>
          <a:lstStyle/>
          <a:p>
            <a:pPr eaLnBrk="1" hangingPunct="1"/>
            <a:r>
              <a:rPr lang="de-DE" altLang="de-DE" smtClean="0"/>
              <a:t>4. Usability engineering</a:t>
            </a:r>
          </a:p>
        </p:txBody>
      </p:sp>
      <p:sp>
        <p:nvSpPr>
          <p:cNvPr id="29702" name="Rectangle 3"/>
          <p:cNvSpPr>
            <a:spLocks noGrp="1" noChangeArrowheads="1"/>
          </p:cNvSpPr>
          <p:nvPr>
            <p:ph type="body" idx="1"/>
          </p:nvPr>
        </p:nvSpPr>
        <p:spPr>
          <a:xfrm>
            <a:off x="539750" y="1484313"/>
            <a:ext cx="8353425" cy="4537075"/>
          </a:xfrm>
          <a:noFill/>
        </p:spPr>
        <p:txBody>
          <a:bodyPr/>
          <a:lstStyle/>
          <a:p>
            <a:pPr marL="3175" lvl="2" indent="0" eaLnBrk="1" hangingPunct="1">
              <a:buFont typeface="Arial" panose="020B0604020202020204" pitchFamily="34" charset="0"/>
              <a:buNone/>
            </a:pPr>
            <a:r>
              <a:rPr lang="de-DE" altLang="de-DE" b="1" smtClean="0">
                <a:cs typeface="Arial" panose="020B0604020202020204" pitchFamily="34" charset="0"/>
              </a:rPr>
              <a:t>Usability features and value ranges</a:t>
            </a:r>
          </a:p>
        </p:txBody>
      </p:sp>
      <p:sp>
        <p:nvSpPr>
          <p:cNvPr id="9" name="Text Box 17"/>
          <p:cNvSpPr txBox="1">
            <a:spLocks noChangeArrowheads="1"/>
          </p:cNvSpPr>
          <p:nvPr/>
        </p:nvSpPr>
        <p:spPr bwMode="auto">
          <a:xfrm>
            <a:off x="6380163" y="6026150"/>
            <a:ext cx="14557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9704" name="Gruppieren 10"/>
          <p:cNvGrpSpPr>
            <a:grpSpLocks/>
          </p:cNvGrpSpPr>
          <p:nvPr/>
        </p:nvGrpSpPr>
        <p:grpSpPr bwMode="auto">
          <a:xfrm>
            <a:off x="827088" y="2036763"/>
            <a:ext cx="7754937" cy="4171811"/>
            <a:chOff x="827584" y="2036763"/>
            <a:chExt cx="7754441" cy="4171813"/>
          </a:xfrm>
        </p:grpSpPr>
        <p:sp>
          <p:nvSpPr>
            <p:cNvPr id="29705" name="Text Box 6"/>
            <p:cNvSpPr txBox="1">
              <a:spLocks noChangeArrowheads="1"/>
            </p:cNvSpPr>
            <p:nvPr/>
          </p:nvSpPr>
          <p:spPr bwMode="auto">
            <a:xfrm>
              <a:off x="1154588" y="2036763"/>
              <a:ext cx="3023994" cy="3208339"/>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lnSpc>
                  <a:spcPct val="120000"/>
                </a:lnSpc>
                <a:defRPr/>
              </a:pPr>
              <a:r>
                <a:rPr lang="de-DE" altLang="en-US" sz="1800" b="0" dirty="0" smtClean="0">
                  <a:solidFill>
                    <a:schemeClr val="tx1"/>
                  </a:solidFill>
                  <a:cs typeface="Arial" panose="020B0604020202020204" pitchFamily="34" charset="0"/>
                </a:rPr>
                <a:t>     </a:t>
              </a:r>
              <a:r>
                <a:rPr lang="de-DE" altLang="en-US" sz="1800" dirty="0" smtClean="0">
                  <a:solidFill>
                    <a:schemeClr val="tx1"/>
                  </a:solidFill>
                  <a:cs typeface="Arial" panose="020B0604020202020204" pitchFamily="34" charset="0"/>
                </a:rPr>
                <a:t>Usability features</a:t>
              </a:r>
            </a:p>
            <a:p>
              <a:pPr eaLnBrk="1" hangingPunct="1">
                <a:lnSpc>
                  <a:spcPct val="120000"/>
                </a:lnSpc>
                <a:defRPr/>
              </a:pPr>
              <a:endParaRPr lang="de-DE" altLang="en-US" sz="1800" b="0" dirty="0" smtClean="0">
                <a:solidFill>
                  <a:schemeClr val="tx1"/>
                </a:solidFill>
                <a:cs typeface="Arial" panose="020B0604020202020204" pitchFamily="34" charset="0"/>
              </a:endParaRPr>
            </a:p>
            <a:p>
              <a:pPr eaLnBrk="1" hangingPunct="1">
                <a:lnSpc>
                  <a:spcPct val="120000"/>
                </a:lnSpc>
                <a:buFontTx/>
                <a:buChar char="-"/>
                <a:defRPr/>
              </a:pPr>
              <a:r>
                <a:rPr lang="de-DE" altLang="en-US" sz="1600" b="0" dirty="0" smtClean="0">
                  <a:solidFill>
                    <a:schemeClr val="tx1"/>
                  </a:solidFill>
                  <a:cs typeface="Arial" panose="020B0604020202020204" pitchFamily="34" charset="0"/>
                </a:rPr>
                <a:t>Time allotted</a:t>
              </a:r>
            </a:p>
            <a:p>
              <a:pPr eaLnBrk="1" hangingPunct="1">
                <a:lnSpc>
                  <a:spcPct val="120000"/>
                </a:lnSpc>
                <a:buFontTx/>
                <a:buChar char="-"/>
                <a:defRPr/>
              </a:pPr>
              <a:r>
                <a:rPr lang="de-DE" altLang="en-US" sz="1600" b="0" dirty="0" smtClean="0">
                  <a:solidFill>
                    <a:schemeClr val="tx1"/>
                  </a:solidFill>
                  <a:cs typeface="Arial" panose="020B0604020202020204" pitchFamily="34" charset="0"/>
                </a:rPr>
                <a:t>Required use steps</a:t>
              </a:r>
            </a:p>
            <a:p>
              <a:pPr eaLnBrk="1" hangingPunct="1">
                <a:lnSpc>
                  <a:spcPct val="120000"/>
                </a:lnSpc>
                <a:buFontTx/>
                <a:buChar char="-"/>
                <a:defRPr/>
              </a:pPr>
              <a:r>
                <a:rPr lang="de-DE" altLang="en-US" sz="1600" b="0" dirty="0" smtClean="0">
                  <a:solidFill>
                    <a:schemeClr val="tx1"/>
                  </a:solidFill>
                  <a:cs typeface="Arial" panose="020B0604020202020204" pitchFamily="34" charset="0"/>
                </a:rPr>
                <a:t>Use errors</a:t>
              </a:r>
            </a:p>
            <a:p>
              <a:pPr eaLnBrk="1" hangingPunct="1">
                <a:lnSpc>
                  <a:spcPct val="120000"/>
                </a:lnSpc>
                <a:buFontTx/>
                <a:buChar char="-"/>
                <a:defRPr/>
              </a:pPr>
              <a:r>
                <a:rPr lang="de-DE" altLang="en-US" sz="1600" b="0" dirty="0" smtClean="0">
                  <a:solidFill>
                    <a:schemeClr val="tx1"/>
                  </a:solidFill>
                  <a:cs typeface="Arial" panose="020B0604020202020204" pitchFamily="34" charset="0"/>
                </a:rPr>
                <a:t>Level of target attainment</a:t>
              </a:r>
            </a:p>
            <a:p>
              <a:pPr eaLnBrk="1" hangingPunct="1">
                <a:lnSpc>
                  <a:spcPct val="120000"/>
                </a:lnSpc>
                <a:buFontTx/>
                <a:buChar char="-"/>
                <a:defRPr/>
              </a:pPr>
              <a:r>
                <a:rPr lang="de-DE" altLang="en-US" sz="1600" b="0" dirty="0" smtClean="0">
                  <a:solidFill>
                    <a:schemeClr val="tx1"/>
                  </a:solidFill>
                  <a:cs typeface="Arial" panose="020B0604020202020204" pitchFamily="34" charset="0"/>
                </a:rPr>
                <a:t>User acceptance</a:t>
              </a:r>
            </a:p>
            <a:p>
              <a:pPr eaLnBrk="1" hangingPunct="1">
                <a:lnSpc>
                  <a:spcPct val="120000"/>
                </a:lnSpc>
                <a:buFontTx/>
                <a:buChar char="-"/>
                <a:defRPr/>
              </a:pPr>
              <a:r>
                <a:rPr lang="de-DE" altLang="en-US" sz="1600" b="0" dirty="0" smtClean="0">
                  <a:solidFill>
                    <a:schemeClr val="tx1"/>
                  </a:solidFill>
                  <a:cs typeface="Arial" panose="020B0604020202020204" pitchFamily="34" charset="0"/>
                </a:rPr>
                <a:t>User satisfaction</a:t>
              </a:r>
            </a:p>
            <a:p>
              <a:pPr eaLnBrk="1" hangingPunct="1">
                <a:lnSpc>
                  <a:spcPct val="120000"/>
                </a:lnSpc>
                <a:buFontTx/>
                <a:buChar char="-"/>
                <a:defRPr/>
              </a:pPr>
              <a:r>
                <a:rPr lang="de-DE" altLang="en-US" sz="1600" b="0" dirty="0" smtClean="0">
                  <a:solidFill>
                    <a:schemeClr val="tx1"/>
                  </a:solidFill>
                  <a:cs typeface="Arial" panose="020B0604020202020204" pitchFamily="34" charset="0"/>
                </a:rPr>
                <a:t>Etc.</a:t>
              </a:r>
            </a:p>
          </p:txBody>
        </p:sp>
        <p:sp>
          <p:nvSpPr>
            <p:cNvPr id="29706" name="Text Box 7"/>
            <p:cNvSpPr txBox="1">
              <a:spLocks noChangeArrowheads="1"/>
            </p:cNvSpPr>
            <p:nvPr/>
          </p:nvSpPr>
          <p:spPr bwMode="auto">
            <a:xfrm>
              <a:off x="4800600" y="2036763"/>
              <a:ext cx="3371826" cy="3200878"/>
            </a:xfrm>
            <a:prstGeom prst="rect">
              <a:avLst/>
            </a:prstGeom>
            <a:solidFill>
              <a:srgbClr val="FFDB92">
                <a:alpha val="59999"/>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lnSpc>
                  <a:spcPct val="120000"/>
                </a:lnSpc>
              </a:pPr>
              <a:r>
                <a:rPr lang="de-DE" altLang="en-US" sz="1800" dirty="0">
                  <a:solidFill>
                    <a:schemeClr val="tx1"/>
                  </a:solidFill>
                  <a:cs typeface="Arial" panose="020B0604020202020204" pitchFamily="34" charset="0"/>
                </a:rPr>
                <a:t>           Value </a:t>
              </a:r>
              <a:r>
                <a:rPr lang="de-DE" altLang="en-US" sz="1800" dirty="0" err="1">
                  <a:solidFill>
                    <a:schemeClr val="tx1"/>
                  </a:solidFill>
                  <a:cs typeface="Arial" panose="020B0604020202020204" pitchFamily="34" charset="0"/>
                </a:rPr>
                <a:t>ranges</a:t>
              </a:r>
              <a:endParaRPr lang="de-DE" altLang="en-US" sz="1800" dirty="0">
                <a:solidFill>
                  <a:schemeClr val="tx1"/>
                </a:solidFill>
                <a:cs typeface="Arial" panose="020B0604020202020204" pitchFamily="34" charset="0"/>
              </a:endParaRPr>
            </a:p>
            <a:p>
              <a:pPr eaLnBrk="1" hangingPunct="1">
                <a:lnSpc>
                  <a:spcPct val="120000"/>
                </a:lnSpc>
              </a:pPr>
              <a:endParaRPr lang="de-DE" altLang="en-US" sz="1800" b="0" dirty="0">
                <a:solidFill>
                  <a:schemeClr val="tx1"/>
                </a:solidFill>
                <a:cs typeface="Arial" panose="020B0604020202020204" pitchFamily="34" charset="0"/>
              </a:endParaRPr>
            </a:p>
            <a:p>
              <a:pPr eaLnBrk="1" hangingPunct="1">
                <a:lnSpc>
                  <a:spcPct val="120000"/>
                </a:lnSpc>
                <a:spcAft>
                  <a:spcPts val="600"/>
                </a:spcAft>
                <a:buFontTx/>
                <a:buChar char="-"/>
              </a:pPr>
              <a:r>
                <a:rPr lang="de-DE" altLang="en-US" sz="1600" b="0" u="sng" dirty="0">
                  <a:solidFill>
                    <a:schemeClr val="tx1"/>
                  </a:solidFill>
                  <a:cs typeface="Arial" panose="020B0604020202020204" pitchFamily="34" charset="0"/>
                </a:rPr>
                <a:t>Nominal </a:t>
              </a:r>
              <a:r>
                <a:rPr lang="de-DE" altLang="en-US" sz="1600" b="0" u="sng" dirty="0" err="1">
                  <a:solidFill>
                    <a:schemeClr val="tx1"/>
                  </a:solidFill>
                  <a:cs typeface="Arial" panose="020B0604020202020204" pitchFamily="34" charset="0"/>
                </a:rPr>
                <a:t>scale</a:t>
              </a:r>
              <a:r>
                <a:rPr lang="de-DE" altLang="en-US" sz="1600" b="0" dirty="0">
                  <a:solidFill>
                    <a:schemeClr val="tx1"/>
                  </a:solidFill>
                  <a:cs typeface="Arial" panose="020B0604020202020204" pitchFamily="34" charset="0"/>
                </a:rPr>
                <a:t> </a:t>
              </a:r>
              <a:r>
                <a:rPr lang="de-DE" altLang="en-US" sz="1400" b="0" i="1" dirty="0">
                  <a:solidFill>
                    <a:schemeClr val="tx1"/>
                  </a:solidFill>
                  <a:cs typeface="Arial" panose="020B0604020202020204" pitchFamily="34" charset="0"/>
                </a:rPr>
                <a:t>(e.g. A, B, C)</a:t>
              </a:r>
            </a:p>
            <a:p>
              <a:pPr eaLnBrk="1" hangingPunct="1">
                <a:lnSpc>
                  <a:spcPct val="120000"/>
                </a:lnSpc>
                <a:spcAft>
                  <a:spcPts val="600"/>
                </a:spcAft>
                <a:buFontTx/>
                <a:buChar char="-"/>
              </a:pPr>
              <a:r>
                <a:rPr lang="de-DE" altLang="en-US" sz="1600" b="0" u="sng" dirty="0" err="1">
                  <a:solidFill>
                    <a:schemeClr val="tx1"/>
                  </a:solidFill>
                  <a:cs typeface="Arial" panose="020B0604020202020204" pitchFamily="34" charset="0"/>
                </a:rPr>
                <a:t>Ordinal</a:t>
              </a:r>
              <a:r>
                <a:rPr lang="de-DE" altLang="en-US" sz="1600" b="0" u="sng" dirty="0">
                  <a:solidFill>
                    <a:schemeClr val="tx1"/>
                  </a:solidFill>
                  <a:cs typeface="Arial" panose="020B0604020202020204" pitchFamily="34" charset="0"/>
                </a:rPr>
                <a:t> </a:t>
              </a:r>
              <a:r>
                <a:rPr lang="de-DE" altLang="en-US" sz="1600" b="0" u="sng" dirty="0" err="1">
                  <a:solidFill>
                    <a:schemeClr val="tx1"/>
                  </a:solidFill>
                  <a:cs typeface="Arial" panose="020B0604020202020204" pitchFamily="34" charset="0"/>
                </a:rPr>
                <a:t>scale</a:t>
              </a:r>
              <a:r>
                <a:rPr lang="de-DE" altLang="en-US" sz="1600" b="0" dirty="0">
                  <a:solidFill>
                    <a:schemeClr val="tx1"/>
                  </a:solidFill>
                  <a:cs typeface="Arial" panose="020B0604020202020204" pitchFamily="34" charset="0"/>
                </a:rPr>
                <a:t> </a:t>
              </a:r>
              <a:br>
                <a:rPr lang="de-DE" altLang="en-US" sz="1600" b="0" dirty="0">
                  <a:solidFill>
                    <a:schemeClr val="tx1"/>
                  </a:solidFill>
                  <a:cs typeface="Arial" panose="020B0604020202020204" pitchFamily="34" charset="0"/>
                </a:rPr>
              </a:br>
              <a:r>
                <a:rPr lang="de-DE" altLang="en-US" sz="1600" b="0" i="1" dirty="0">
                  <a:solidFill>
                    <a:schemeClr val="tx1"/>
                  </a:solidFill>
                  <a:cs typeface="Arial" panose="020B0604020202020204" pitchFamily="34" charset="0"/>
                </a:rPr>
                <a:t>(</a:t>
              </a:r>
              <a:r>
                <a:rPr lang="de-DE" altLang="en-US" sz="1400" b="0" i="1" dirty="0">
                  <a:solidFill>
                    <a:schemeClr val="tx1"/>
                  </a:solidFill>
                  <a:cs typeface="Arial" panose="020B0604020202020204" pitchFamily="34" charset="0"/>
                </a:rPr>
                <a:t>e.g. </a:t>
              </a:r>
              <a:r>
                <a:rPr lang="de-DE" altLang="en-US" sz="1400" b="0" i="1" dirty="0" err="1">
                  <a:solidFill>
                    <a:schemeClr val="tx1"/>
                  </a:solidFill>
                  <a:cs typeface="Arial" panose="020B0604020202020204" pitchFamily="34" charset="0"/>
                </a:rPr>
                <a:t>good</a:t>
              </a:r>
              <a:r>
                <a:rPr lang="de-DE" altLang="en-US" sz="1400" b="0" i="1" dirty="0">
                  <a:solidFill>
                    <a:schemeClr val="tx1"/>
                  </a:solidFill>
                  <a:cs typeface="Arial" panose="020B0604020202020204" pitchFamily="34" charset="0"/>
                </a:rPr>
                <a:t>, </a:t>
              </a:r>
              <a:r>
                <a:rPr lang="de-DE" altLang="en-US" sz="1400" b="0" i="1" dirty="0" err="1">
                  <a:solidFill>
                    <a:schemeClr val="tx1"/>
                  </a:solidFill>
                  <a:cs typeface="Arial" panose="020B0604020202020204" pitchFamily="34" charset="0"/>
                </a:rPr>
                <a:t>average</a:t>
              </a:r>
              <a:r>
                <a:rPr lang="de-DE" altLang="en-US" sz="1400" b="0" i="1" dirty="0">
                  <a:solidFill>
                    <a:schemeClr val="tx1"/>
                  </a:solidFill>
                  <a:cs typeface="Arial" panose="020B0604020202020204" pitchFamily="34" charset="0"/>
                </a:rPr>
                <a:t>, </a:t>
              </a:r>
              <a:r>
                <a:rPr lang="de-DE" altLang="en-US" sz="1400" b="0" i="1" dirty="0" err="1">
                  <a:solidFill>
                    <a:schemeClr val="tx1"/>
                  </a:solidFill>
                  <a:cs typeface="Arial" panose="020B0604020202020204" pitchFamily="34" charset="0"/>
                </a:rPr>
                <a:t>poor</a:t>
              </a:r>
              <a:r>
                <a:rPr lang="de-DE" altLang="en-US" sz="1400" b="0" i="1" dirty="0">
                  <a:solidFill>
                    <a:schemeClr val="tx1"/>
                  </a:solidFill>
                  <a:cs typeface="Arial" panose="020B0604020202020204" pitchFamily="34" charset="0"/>
                </a:rPr>
                <a:t>)</a:t>
              </a:r>
            </a:p>
            <a:p>
              <a:pPr eaLnBrk="1" hangingPunct="1">
                <a:lnSpc>
                  <a:spcPct val="120000"/>
                </a:lnSpc>
                <a:buFontTx/>
                <a:buChar char="-"/>
              </a:pPr>
              <a:r>
                <a:rPr lang="de-DE" altLang="en-US" sz="1600" b="0" u="sng" dirty="0" err="1">
                  <a:solidFill>
                    <a:schemeClr val="tx1"/>
                  </a:solidFill>
                  <a:cs typeface="Arial" panose="020B0604020202020204" pitchFamily="34" charset="0"/>
                </a:rPr>
                <a:t>Interval</a:t>
              </a:r>
              <a:r>
                <a:rPr lang="de-DE" altLang="en-US" sz="1600" b="0" u="sng" dirty="0">
                  <a:solidFill>
                    <a:schemeClr val="tx1"/>
                  </a:solidFill>
                  <a:cs typeface="Arial" panose="020B0604020202020204" pitchFamily="34" charset="0"/>
                </a:rPr>
                <a:t> </a:t>
              </a:r>
              <a:r>
                <a:rPr lang="de-DE" altLang="en-US" sz="1600" b="0" u="sng" dirty="0" err="1">
                  <a:solidFill>
                    <a:schemeClr val="tx1"/>
                  </a:solidFill>
                  <a:cs typeface="Arial" panose="020B0604020202020204" pitchFamily="34" charset="0"/>
                </a:rPr>
                <a:t>or</a:t>
              </a:r>
              <a:r>
                <a:rPr lang="de-DE" altLang="en-US" sz="1600" b="0" u="sng" dirty="0">
                  <a:solidFill>
                    <a:schemeClr val="tx1"/>
                  </a:solidFill>
                  <a:cs typeface="Arial" panose="020B0604020202020204" pitchFamily="34" charset="0"/>
                </a:rPr>
                <a:t> </a:t>
              </a:r>
              <a:r>
                <a:rPr lang="de-DE" altLang="en-US" sz="1600" b="0" u="sng" dirty="0" err="1">
                  <a:solidFill>
                    <a:schemeClr val="tx1"/>
                  </a:solidFill>
                  <a:cs typeface="Arial" panose="020B0604020202020204" pitchFamily="34" charset="0"/>
                </a:rPr>
                <a:t>ratio</a:t>
              </a:r>
              <a:r>
                <a:rPr lang="de-DE" altLang="en-US" sz="1600" b="0" u="sng" dirty="0">
                  <a:solidFill>
                    <a:schemeClr val="tx1"/>
                  </a:solidFill>
                  <a:cs typeface="Arial" panose="020B0604020202020204" pitchFamily="34" charset="0"/>
                </a:rPr>
                <a:t> </a:t>
              </a:r>
              <a:r>
                <a:rPr lang="de-DE" altLang="en-US" sz="1600" b="0" u="sng" dirty="0" err="1">
                  <a:solidFill>
                    <a:schemeClr val="tx1"/>
                  </a:solidFill>
                  <a:cs typeface="Arial" panose="020B0604020202020204" pitchFamily="34" charset="0"/>
                </a:rPr>
                <a:t>scale</a:t>
              </a:r>
              <a:r>
                <a:rPr lang="de-DE" altLang="en-US" sz="1600" b="0" dirty="0">
                  <a:solidFill>
                    <a:schemeClr val="tx1"/>
                  </a:solidFill>
                  <a:cs typeface="Arial" panose="020B0604020202020204" pitchFamily="34" charset="0"/>
                </a:rPr>
                <a:t> </a:t>
              </a:r>
              <a:br>
                <a:rPr lang="de-DE" altLang="en-US" sz="1600" b="0" dirty="0">
                  <a:solidFill>
                    <a:schemeClr val="tx1"/>
                  </a:solidFill>
                  <a:cs typeface="Arial" panose="020B0604020202020204" pitchFamily="34" charset="0"/>
                </a:rPr>
              </a:br>
              <a:r>
                <a:rPr lang="de-DE" altLang="en-US" sz="1400" b="0" i="1" dirty="0">
                  <a:solidFill>
                    <a:schemeClr val="tx1"/>
                  </a:solidFill>
                  <a:cs typeface="Arial" panose="020B0604020202020204" pitchFamily="34" charset="0"/>
                </a:rPr>
                <a:t>(e.g. </a:t>
              </a:r>
              <a:r>
                <a:rPr lang="de-DE" altLang="en-US" sz="1400" b="0" i="1" dirty="0" err="1">
                  <a:solidFill>
                    <a:schemeClr val="tx1"/>
                  </a:solidFill>
                  <a:cs typeface="Arial" panose="020B0604020202020204" pitchFamily="34" charset="0"/>
                </a:rPr>
                <a:t>date</a:t>
              </a:r>
              <a:r>
                <a:rPr lang="de-DE" altLang="en-US" sz="1400" b="0" i="1" dirty="0">
                  <a:solidFill>
                    <a:schemeClr val="tx1"/>
                  </a:solidFill>
                  <a:cs typeface="Arial" panose="020B0604020202020204" pitchFamily="34" charset="0"/>
                </a:rPr>
                <a:t>, 1-20 </a:t>
              </a:r>
              <a:r>
                <a:rPr lang="de-DE" altLang="en-US" sz="1400" b="0" i="1" dirty="0" err="1">
                  <a:solidFill>
                    <a:schemeClr val="tx1"/>
                  </a:solidFill>
                  <a:cs typeface="Arial" panose="020B0604020202020204" pitchFamily="34" charset="0"/>
                </a:rPr>
                <a:t>minutes</a:t>
              </a:r>
              <a:r>
                <a:rPr lang="de-DE" altLang="en-US" sz="1400" b="0" i="1" dirty="0">
                  <a:solidFill>
                    <a:schemeClr val="tx1"/>
                  </a:solidFill>
                  <a:cs typeface="Arial" panose="020B0604020202020204" pitchFamily="34" charset="0"/>
                </a:rPr>
                <a:t>)</a:t>
              </a:r>
            </a:p>
            <a:p>
              <a:pPr eaLnBrk="1" hangingPunct="1">
                <a:lnSpc>
                  <a:spcPct val="120000"/>
                </a:lnSpc>
                <a:buFontTx/>
                <a:buChar char="-"/>
              </a:pPr>
              <a:endParaRPr lang="de-DE" altLang="en-US" sz="1400" b="0" i="1" dirty="0">
                <a:solidFill>
                  <a:schemeClr val="tx1"/>
                </a:solidFill>
                <a:cs typeface="Arial" panose="020B0604020202020204" pitchFamily="34" charset="0"/>
              </a:endParaRPr>
            </a:p>
            <a:p>
              <a:pPr eaLnBrk="1" hangingPunct="1">
                <a:lnSpc>
                  <a:spcPct val="120000"/>
                </a:lnSpc>
                <a:buFontTx/>
                <a:buChar char="-"/>
              </a:pPr>
              <a:endParaRPr lang="de-DE" altLang="en-US" sz="1600" b="0" i="1" dirty="0">
                <a:solidFill>
                  <a:schemeClr val="tx1"/>
                </a:solidFill>
                <a:cs typeface="Arial" panose="020B0604020202020204" pitchFamily="34" charset="0"/>
              </a:endParaRPr>
            </a:p>
          </p:txBody>
        </p:sp>
        <p:sp>
          <p:nvSpPr>
            <p:cNvPr id="29707" name="Text Box 8"/>
            <p:cNvSpPr txBox="1">
              <a:spLocks noChangeArrowheads="1"/>
            </p:cNvSpPr>
            <p:nvPr/>
          </p:nvSpPr>
          <p:spPr bwMode="auto">
            <a:xfrm>
              <a:off x="827584" y="5500690"/>
              <a:ext cx="7754441" cy="7078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defRPr/>
              </a:pPr>
              <a:r>
                <a:rPr lang="de-DE" altLang="en-US" sz="2000" dirty="0" smtClean="0">
                  <a:latin typeface="+mn-lt"/>
                </a:rPr>
                <a:t>Important</a:t>
              </a:r>
              <a:r>
                <a:rPr lang="de-DE" altLang="en-US" sz="2000" dirty="0">
                  <a:latin typeface="+mn-lt"/>
                </a:rPr>
                <a:t>: The steps in the range must be described as clearly as possible</a:t>
              </a:r>
            </a:p>
          </p:txBody>
        </p:sp>
        <p:sp>
          <p:nvSpPr>
            <p:cNvPr id="29708" name="AutoShape 14"/>
            <p:cNvSpPr>
              <a:spLocks noChangeArrowheads="1"/>
            </p:cNvSpPr>
            <p:nvPr/>
          </p:nvSpPr>
          <p:spPr bwMode="auto">
            <a:xfrm rot="5400000">
              <a:off x="3168230" y="3320877"/>
              <a:ext cx="2663825" cy="431800"/>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321BB01-01BB-4C24-86D7-58CCAAB31139}"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3174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3174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669A5AF5-ED36-47D0-A814-25A93DE7B6E4}" type="slidenum">
              <a:rPr lang="de-DE" altLang="de-DE" sz="1200" b="0" smtClean="0">
                <a:solidFill>
                  <a:schemeClr val="bg1"/>
                </a:solidFill>
              </a:rPr>
              <a:pPr>
                <a:spcBef>
                  <a:spcPct val="0"/>
                </a:spcBef>
              </a:pPr>
              <a:t>14</a:t>
            </a:fld>
            <a:endParaRPr lang="de-DE" altLang="de-DE" sz="1200" b="0" smtClean="0">
              <a:solidFill>
                <a:schemeClr val="bg1"/>
              </a:solidFill>
            </a:endParaRPr>
          </a:p>
        </p:txBody>
      </p:sp>
      <p:sp>
        <p:nvSpPr>
          <p:cNvPr id="31749"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484313"/>
            <a:ext cx="8135938" cy="5011737"/>
          </a:xfrm>
        </p:spPr>
        <p:txBody>
          <a:bodyPr/>
          <a:lstStyle/>
          <a:p>
            <a:pPr marL="3175" lvl="2" indent="0" eaLnBrk="1" hangingPunct="1">
              <a:buFont typeface="Arial" panose="020B0604020202020204" pitchFamily="34" charset="0"/>
              <a:buNone/>
              <a:defRPr/>
            </a:pPr>
            <a:r>
              <a:rPr lang="de-DE" altLang="de-DE" b="1" dirty="0" smtClean="0">
                <a:cs typeface="Arial" panose="020B0604020202020204" pitchFamily="34" charset="0"/>
              </a:rPr>
              <a:t>User tests: </a:t>
            </a:r>
            <a:r>
              <a:rPr lang="de-DE" altLang="de-DE" b="1" i="1" dirty="0">
                <a:cs typeface="Arial" panose="020B0604020202020204" pitchFamily="34" charset="0"/>
              </a:rPr>
              <a:t>User</a:t>
            </a:r>
            <a:r>
              <a:rPr lang="de-DE" altLang="de-DE" b="1" dirty="0">
                <a:cs typeface="Arial" panose="020B0604020202020204" pitchFamily="34" charset="0"/>
              </a:rPr>
              <a:t>-based </a:t>
            </a:r>
            <a:r>
              <a:rPr lang="de-DE" altLang="de-DE" b="1" dirty="0" smtClean="0">
                <a:cs typeface="Arial" panose="020B0604020202020204" pitchFamily="34" charset="0"/>
              </a:rPr>
              <a:t>methods</a:t>
            </a:r>
            <a:endParaRPr lang="de-DE" altLang="de-DE" b="1" dirty="0">
              <a:cs typeface="Arial" panose="020B0604020202020204" pitchFamily="34" charset="0"/>
            </a:endParaRPr>
          </a:p>
          <a:p>
            <a:pPr marL="3175" lvl="2" indent="0" eaLnBrk="1" hangingPunct="1">
              <a:buFont typeface="Arial" panose="020B0604020202020204" pitchFamily="34" charset="0"/>
              <a:buNone/>
              <a:defRPr/>
            </a:pPr>
            <a:r>
              <a:rPr lang="de-DE" altLang="de-DE" b="1" dirty="0" smtClean="0">
                <a:solidFill>
                  <a:srgbClr val="FFC000"/>
                </a:solidFill>
                <a:cs typeface="Arial" panose="020B0604020202020204" pitchFamily="34" charset="0"/>
                <a:sym typeface="Wingdings" panose="05000000000000000000" pitchFamily="2" charset="2"/>
              </a:rPr>
              <a:t></a:t>
            </a:r>
            <a:r>
              <a:rPr lang="de-DE" altLang="de-DE" dirty="0" smtClean="0">
                <a:cs typeface="Arial" panose="020B0604020202020204" pitchFamily="34" charset="0"/>
                <a:sym typeface="Wingdings" panose="05000000000000000000" pitchFamily="2" charset="2"/>
              </a:rPr>
              <a:t> </a:t>
            </a:r>
            <a:r>
              <a:rPr lang="de-DE" altLang="de-DE" dirty="0">
                <a:cs typeface="Arial" panose="020B0604020202020204" pitchFamily="34" charset="0"/>
              </a:rPr>
              <a:t>Usability tests </a:t>
            </a:r>
            <a:r>
              <a:rPr lang="de-DE" altLang="de-DE" dirty="0" smtClean="0">
                <a:cs typeface="Arial" panose="020B0604020202020204" pitchFamily="34" charset="0"/>
              </a:rPr>
              <a:t>are highly suitable as soon as function</a:t>
            </a:r>
            <a:br>
              <a:rPr lang="de-DE" altLang="de-DE" dirty="0" smtClean="0">
                <a:cs typeface="Arial" panose="020B0604020202020204" pitchFamily="34" charset="0"/>
              </a:rPr>
            </a:br>
            <a:r>
              <a:rPr lang="de-DE" altLang="de-DE" dirty="0" smtClean="0">
                <a:cs typeface="Arial" panose="020B0604020202020204" pitchFamily="34" charset="0"/>
              </a:rPr>
              <a:t>     </a:t>
            </a:r>
            <a:r>
              <a:rPr lang="de-DE" altLang="de-DE" dirty="0" err="1" smtClean="0">
                <a:cs typeface="Arial" panose="020B0604020202020204" pitchFamily="34" charset="0"/>
              </a:rPr>
              <a:t>prototypes</a:t>
            </a:r>
            <a:r>
              <a:rPr lang="de-DE" altLang="de-DE" dirty="0" smtClean="0">
                <a:cs typeface="Arial" panose="020B0604020202020204" pitchFamily="34" charset="0"/>
              </a:rPr>
              <a:t> </a:t>
            </a:r>
            <a:r>
              <a:rPr lang="de-DE" altLang="de-DE" dirty="0">
                <a:cs typeface="Arial" panose="020B0604020202020204" pitchFamily="34" charset="0"/>
              </a:rPr>
              <a:t>of a product </a:t>
            </a:r>
            <a:r>
              <a:rPr lang="de-DE" altLang="de-DE" dirty="0" smtClean="0">
                <a:cs typeface="Arial" panose="020B0604020202020204" pitchFamily="34" charset="0"/>
              </a:rPr>
              <a:t>are available</a:t>
            </a:r>
            <a:endParaRPr lang="de-DE" dirty="0" smtClean="0">
              <a:cs typeface="Arial" panose="020B0604020202020204" pitchFamily="34" charset="0"/>
            </a:endParaRPr>
          </a:p>
          <a:p>
            <a:pPr marL="346075" lvl="2" indent="-342900" eaLnBrk="1" hangingPunct="1">
              <a:buFont typeface="Wingdings" panose="05000000000000000000" pitchFamily="2" charset="2"/>
              <a:buChar char="§"/>
              <a:defRPr/>
            </a:pPr>
            <a:r>
              <a:rPr lang="de-DE" b="1" dirty="0" smtClean="0">
                <a:cs typeface="Arial" panose="020B0604020202020204" pitchFamily="34" charset="0"/>
              </a:rPr>
              <a:t>Procedure</a:t>
            </a:r>
            <a:r>
              <a:rPr lang="de-DE" dirty="0" smtClean="0">
                <a:cs typeface="Arial" panose="020B0604020202020204" pitchFamily="34" charset="0"/>
              </a:rPr>
              <a:t>: Observation of the users during the performance of allotted tasks (</a:t>
            </a:r>
            <a:r>
              <a:rPr lang="de-DE" altLang="de-DE" dirty="0" smtClean="0">
                <a:cs typeface="Arial" panose="020B0604020202020204" pitchFamily="34" charset="0"/>
              </a:rPr>
              <a:t>directly or indirectly, i.e. by video recording or one-way mirror)</a:t>
            </a:r>
          </a:p>
          <a:p>
            <a:pPr marL="346075" lvl="2" indent="-342900" eaLnBrk="1" hangingPunct="1">
              <a:buFont typeface="Wingdings" panose="05000000000000000000" pitchFamily="2" charset="2"/>
              <a:buChar char="§"/>
              <a:defRPr/>
            </a:pPr>
            <a:endParaRPr lang="de-DE" altLang="en-US" dirty="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175" lvl="2" indent="0" eaLnBrk="1" hangingPunct="1">
              <a:buFont typeface="Arial" panose="020B0604020202020204" pitchFamily="34" charset="0"/>
              <a:buNone/>
              <a:defRPr/>
            </a:pPr>
            <a:endParaRPr lang="en-US" altLang="de-DE" dirty="0" smtClean="0">
              <a:cs typeface="Arial" panose="020B060402020202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117718128"/>
              </p:ext>
            </p:extLst>
          </p:nvPr>
        </p:nvGraphicFramePr>
        <p:xfrm>
          <a:off x="887413" y="4130675"/>
          <a:ext cx="7369175" cy="2016125"/>
        </p:xfrm>
        <a:graphic>
          <a:graphicData uri="http://schemas.openxmlformats.org/drawingml/2006/table">
            <a:tbl>
              <a:tblPr firstRow="1" bandRow="1">
                <a:tableStyleId>{5C22544A-7EE6-4342-B048-85BDC9FD1C3A}</a:tableStyleId>
              </a:tblPr>
              <a:tblGrid>
                <a:gridCol w="5472609">
                  <a:extLst>
                    <a:ext uri="{9D8B030D-6E8A-4147-A177-3AD203B41FA5}">
                      <a16:colId xmlns:a16="http://schemas.microsoft.com/office/drawing/2014/main" val="1305442476"/>
                    </a:ext>
                  </a:extLst>
                </a:gridCol>
                <a:gridCol w="1896566">
                  <a:extLst>
                    <a:ext uri="{9D8B030D-6E8A-4147-A177-3AD203B41FA5}">
                      <a16:colId xmlns:a16="http://schemas.microsoft.com/office/drawing/2014/main" val="3350024005"/>
                    </a:ext>
                  </a:extLst>
                </a:gridCol>
              </a:tblGrid>
              <a:tr h="370822">
                <a:tc>
                  <a:txBody>
                    <a:bodyPr/>
                    <a:lstStyle/>
                    <a:p>
                      <a:r>
                        <a:rPr lang="de-DE" sz="1800" b="1" dirty="0" smtClean="0">
                          <a:solidFill>
                            <a:srgbClr val="94C11C"/>
                          </a:solidFill>
                        </a:rPr>
                        <a:t>Benefit</a:t>
                      </a:r>
                      <a:endParaRPr lang="de-DE" sz="1800" b="1" dirty="0">
                        <a:solidFill>
                          <a:srgbClr val="94C11C"/>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92"/>
                    </a:solidFill>
                  </a:tcPr>
                </a:tc>
                <a:tc>
                  <a:txBody>
                    <a:bodyPr/>
                    <a:lstStyle/>
                    <a:p>
                      <a:pPr marL="0" algn="l" defTabSz="914400" rtl="0" eaLnBrk="1" latinLnBrk="0" hangingPunct="1"/>
                      <a:r>
                        <a:rPr lang="de-DE" sz="1800" b="1" kern="1200" dirty="0" smtClean="0">
                          <a:solidFill>
                            <a:srgbClr val="E14D0E"/>
                          </a:solidFill>
                          <a:latin typeface="+mn-lt"/>
                          <a:ea typeface="+mn-ea"/>
                          <a:cs typeface="+mn-cs"/>
                        </a:rPr>
                        <a:t>Drawback</a:t>
                      </a:r>
                      <a:endParaRPr lang="de-DE" sz="1800" b="1" kern="1200" dirty="0">
                        <a:solidFill>
                          <a:srgbClr val="E14D0E"/>
                        </a:solidFill>
                        <a:latin typeface="+mn-lt"/>
                        <a:ea typeface="+mn-ea"/>
                        <a:cs typeface="+mn-cs"/>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43267698"/>
                  </a:ext>
                </a:extLst>
              </a:tr>
              <a:tr h="1645303">
                <a:tc>
                  <a:txBody>
                    <a:bodyPr/>
                    <a:lstStyle/>
                    <a:p>
                      <a:pPr marL="3175" lvl="2" indent="0" eaLnBrk="1" hangingPunct="1">
                        <a:buFont typeface="Wingdings" panose="05000000000000000000" pitchFamily="2" charset="2"/>
                        <a:buNone/>
                        <a:defRPr/>
                      </a:pPr>
                      <a:r>
                        <a:rPr lang="de-DE" altLang="en-US" sz="1800" dirty="0" smtClean="0">
                          <a:cs typeface="Arial" panose="020B0604020202020204" pitchFamily="34" charset="0"/>
                        </a:rPr>
                        <a:t>Good procedure, largely realistic depending upon </a:t>
                      </a:r>
                      <a:r>
                        <a:rPr lang="de-DE" altLang="en-US" sz="1800" dirty="0" err="1" smtClean="0">
                          <a:cs typeface="Arial" panose="020B0604020202020204" pitchFamily="34" charset="0"/>
                        </a:rPr>
                        <a:t>the</a:t>
                      </a:r>
                      <a:r>
                        <a:rPr lang="de-DE" altLang="en-US" sz="1800" dirty="0" smtClean="0">
                          <a:cs typeface="Arial" panose="020B0604020202020204" pitchFamily="34" charset="0"/>
                        </a:rPr>
                        <a:t> </a:t>
                      </a:r>
                      <a:r>
                        <a:rPr lang="de-DE" altLang="en-US" sz="1800" dirty="0" err="1" smtClean="0">
                          <a:cs typeface="Arial" panose="020B0604020202020204" pitchFamily="34" charset="0"/>
                        </a:rPr>
                        <a:t>simulation</a:t>
                      </a:r>
                      <a:r>
                        <a:rPr lang="de-DE" altLang="en-US" sz="1800" dirty="0" smtClean="0">
                          <a:cs typeface="Arial" panose="020B0604020202020204" pitchFamily="34" charset="0"/>
                        </a:rPr>
                        <a:t> </a:t>
                      </a:r>
                      <a:r>
                        <a:rPr lang="de-DE" altLang="en-US" sz="1800" dirty="0" err="1" smtClean="0">
                          <a:cs typeface="Arial" panose="020B0604020202020204" pitchFamily="34" charset="0"/>
                        </a:rPr>
                        <a:t>overhead</a:t>
                      </a:r>
                      <a:r>
                        <a:rPr lang="de-DE" altLang="en-US" sz="1800" dirty="0" smtClean="0">
                          <a:cs typeface="Arial" panose="020B0604020202020204" pitchFamily="34" charset="0"/>
                        </a:rPr>
                        <a:t>. </a:t>
                      </a:r>
                    </a:p>
                    <a:p>
                      <a:pPr marL="3175" lvl="2" indent="0" eaLnBrk="1" hangingPunct="1">
                        <a:buFont typeface="Wingdings" panose="05000000000000000000" pitchFamily="2" charset="2"/>
                        <a:buNone/>
                        <a:defRPr/>
                      </a:pPr>
                      <a:r>
                        <a:rPr lang="de-DE" altLang="en-US" sz="1800" dirty="0" err="1" smtClean="0">
                          <a:cs typeface="Arial" panose="020B0604020202020204" pitchFamily="34" charset="0"/>
                        </a:rPr>
                        <a:t>Behaviour</a:t>
                      </a:r>
                      <a:r>
                        <a:rPr lang="de-DE" altLang="en-US" sz="1800" dirty="0" smtClean="0">
                          <a:cs typeface="Arial" panose="020B0604020202020204" pitchFamily="34" charset="0"/>
                        </a:rPr>
                        <a:t> of infrequent events (incidents) can be evaluated by simulation</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tc>
                  <a:txBody>
                    <a:bodyPr/>
                    <a:lstStyle/>
                    <a:p>
                      <a:r>
                        <a:rPr lang="de-DE" altLang="en-US" sz="1800" dirty="0" smtClean="0">
                          <a:cs typeface="Arial" panose="020B0604020202020204" pitchFamily="34" charset="0"/>
                        </a:rPr>
                        <a:t>Resource-intensive performance and evaluation</a:t>
                      </a:r>
                      <a:endParaRPr lang="de-DE" sz="1800" dirty="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3121497858"/>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7CA858E5-3834-4810-94B4-D7B1BC5871CB}"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3379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3379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711B0D23-56B4-43C6-9189-E2966F3C9D97}" type="slidenum">
              <a:rPr lang="de-DE" altLang="de-DE" sz="1200" b="0" smtClean="0">
                <a:solidFill>
                  <a:schemeClr val="bg1"/>
                </a:solidFill>
              </a:rPr>
              <a:pPr>
                <a:spcBef>
                  <a:spcPct val="0"/>
                </a:spcBef>
              </a:pPr>
              <a:t>15</a:t>
            </a:fld>
            <a:endParaRPr lang="de-DE" altLang="de-DE" sz="1200" b="0" smtClean="0">
              <a:solidFill>
                <a:schemeClr val="bg1"/>
              </a:solidFill>
            </a:endParaRPr>
          </a:p>
        </p:txBody>
      </p:sp>
      <p:sp>
        <p:nvSpPr>
          <p:cNvPr id="33797"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484313"/>
            <a:ext cx="8353425" cy="5011737"/>
          </a:xfrm>
        </p:spPr>
        <p:txBody>
          <a:bodyPr/>
          <a:lstStyle/>
          <a:p>
            <a:pPr marL="3175" lvl="2" indent="0" eaLnBrk="1" hangingPunct="1">
              <a:buFont typeface="Arial" panose="020B0604020202020204" pitchFamily="34" charset="0"/>
              <a:buNone/>
              <a:defRPr/>
            </a:pPr>
            <a:r>
              <a:rPr lang="de-DE" altLang="de-DE" b="1" i="1" dirty="0" smtClean="0">
                <a:cs typeface="Arial" panose="020B0604020202020204" pitchFamily="34" charset="0"/>
              </a:rPr>
              <a:t>User</a:t>
            </a:r>
            <a:r>
              <a:rPr lang="de-DE" altLang="de-DE" b="1" dirty="0" smtClean="0">
                <a:cs typeface="Arial" panose="020B0604020202020204" pitchFamily="34" charset="0"/>
              </a:rPr>
              <a:t>-based methods: think-</a:t>
            </a:r>
            <a:r>
              <a:rPr lang="de-DE" altLang="de-DE" b="1" dirty="0" err="1" smtClean="0">
                <a:cs typeface="Arial" panose="020B0604020202020204" pitchFamily="34" charset="0"/>
              </a:rPr>
              <a:t>aloud</a:t>
            </a:r>
            <a:r>
              <a:rPr lang="de-DE" altLang="de-DE" b="1" dirty="0">
                <a:cs typeface="Arial" panose="020B0604020202020204" pitchFamily="34" charset="0"/>
              </a:rPr>
              <a:t> </a:t>
            </a:r>
            <a:r>
              <a:rPr lang="de-DE" altLang="de-DE" b="1" dirty="0" err="1" smtClean="0">
                <a:cs typeface="Arial" panose="020B0604020202020204" pitchFamily="34" charset="0"/>
              </a:rPr>
              <a:t>technique</a:t>
            </a:r>
            <a:endParaRPr lang="de-DE" altLang="de-DE" b="1" dirty="0" smtClean="0">
              <a:cs typeface="Arial" panose="020B0604020202020204" pitchFamily="34" charset="0"/>
            </a:endParaRPr>
          </a:p>
          <a:p>
            <a:pPr marL="346075" lvl="2" indent="-342900" eaLnBrk="1" hangingPunct="1">
              <a:buFont typeface="Wingdings" panose="05000000000000000000" pitchFamily="2" charset="2"/>
              <a:buChar char="§"/>
              <a:defRPr/>
            </a:pPr>
            <a:r>
              <a:rPr lang="de-DE" b="1" dirty="0" smtClean="0">
                <a:cs typeface="Arial" panose="020B0604020202020204" pitchFamily="34" charset="0"/>
              </a:rPr>
              <a:t>Procedure</a:t>
            </a:r>
            <a:r>
              <a:rPr lang="de-DE" dirty="0">
                <a:cs typeface="Arial" panose="020B0604020202020204" pitchFamily="34" charset="0"/>
              </a:rPr>
              <a:t>: As in the </a:t>
            </a:r>
            <a:r>
              <a:rPr lang="de-DE" dirty="0" smtClean="0">
                <a:cs typeface="Arial" panose="020B0604020202020204" pitchFamily="34" charset="0"/>
              </a:rPr>
              <a:t>preceding user test</a:t>
            </a:r>
            <a:r>
              <a:rPr lang="de-DE" dirty="0">
                <a:cs typeface="Arial" panose="020B0604020202020204" pitchFamily="34" charset="0"/>
              </a:rPr>
              <a:t>; in addition, the users are requested to "think aloud", i.e. to describe their thoughts during use of the medical device</a:t>
            </a:r>
          </a:p>
          <a:p>
            <a:pPr marL="346075" lvl="2" indent="-342900" eaLnBrk="1" hangingPunct="1">
              <a:buFont typeface="Wingdings" panose="05000000000000000000" pitchFamily="2" charset="2"/>
              <a:buChar char="§"/>
              <a:defRPr/>
            </a:pPr>
            <a:endParaRPr lang="de-DE" altLang="en-US" dirty="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175" lvl="2" indent="0" eaLnBrk="1" hangingPunct="1">
              <a:buFont typeface="Arial" panose="020B0604020202020204" pitchFamily="34" charset="0"/>
              <a:buNone/>
              <a:defRPr/>
            </a:pPr>
            <a:endParaRPr lang="en-US" altLang="de-DE" dirty="0" smtClean="0">
              <a:cs typeface="Arial" panose="020B0604020202020204" pitchFamily="34" charset="0"/>
            </a:endParaRPr>
          </a:p>
        </p:txBody>
      </p:sp>
      <p:graphicFrame>
        <p:nvGraphicFramePr>
          <p:cNvPr id="7" name="Tabelle 6"/>
          <p:cNvGraphicFramePr>
            <a:graphicFrameLocks noGrp="1"/>
          </p:cNvGraphicFramePr>
          <p:nvPr/>
        </p:nvGraphicFramePr>
        <p:xfrm>
          <a:off x="887413" y="3624263"/>
          <a:ext cx="7369175" cy="2108200"/>
        </p:xfrm>
        <a:graphic>
          <a:graphicData uri="http://schemas.openxmlformats.org/drawingml/2006/table">
            <a:tbl>
              <a:tblPr firstRow="1" bandRow="1">
                <a:tableStyleId>{5C22544A-7EE6-4342-B048-85BDC9FD1C3A}</a:tableStyleId>
              </a:tblPr>
              <a:tblGrid>
                <a:gridCol w="4320481">
                  <a:extLst>
                    <a:ext uri="{9D8B030D-6E8A-4147-A177-3AD203B41FA5}">
                      <a16:colId xmlns:a16="http://schemas.microsoft.com/office/drawing/2014/main" val="1305442476"/>
                    </a:ext>
                  </a:extLst>
                </a:gridCol>
                <a:gridCol w="3048694">
                  <a:extLst>
                    <a:ext uri="{9D8B030D-6E8A-4147-A177-3AD203B41FA5}">
                      <a16:colId xmlns:a16="http://schemas.microsoft.com/office/drawing/2014/main" val="3350024005"/>
                    </a:ext>
                  </a:extLst>
                </a:gridCol>
              </a:tblGrid>
              <a:tr h="370840">
                <a:tc>
                  <a:txBody>
                    <a:bodyPr/>
                    <a:lstStyle/>
                    <a:p>
                      <a:r>
                        <a:rPr lang="de-DE" b="1" dirty="0" smtClean="0">
                          <a:solidFill>
                            <a:srgbClr val="94C11C"/>
                          </a:solidFill>
                        </a:rPr>
                        <a:t>Benefit</a:t>
                      </a:r>
                      <a:endParaRPr lang="de-DE" b="1" dirty="0">
                        <a:solidFill>
                          <a:srgbClr val="94C11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92"/>
                    </a:solidFill>
                  </a:tcPr>
                </a:tc>
                <a:tc>
                  <a:txBody>
                    <a:bodyPr/>
                    <a:lstStyle/>
                    <a:p>
                      <a:pPr marL="0" algn="l" defTabSz="914400" rtl="0" eaLnBrk="1" latinLnBrk="0" hangingPunct="1"/>
                      <a:r>
                        <a:rPr lang="de-DE" sz="1800" b="1" kern="1200" dirty="0" smtClean="0">
                          <a:solidFill>
                            <a:srgbClr val="E14D0E"/>
                          </a:solidFill>
                          <a:latin typeface="+mn-lt"/>
                          <a:ea typeface="+mn-ea"/>
                          <a:cs typeface="+mn-cs"/>
                        </a:rPr>
                        <a:t>Drawback</a:t>
                      </a:r>
                      <a:endParaRPr lang="de-DE" sz="1800" b="1" kern="1200" dirty="0">
                        <a:solidFill>
                          <a:srgbClr val="E14D0E"/>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43267698"/>
                  </a:ext>
                </a:extLst>
              </a:tr>
              <a:tr h="1645384">
                <a:tc>
                  <a:txBody>
                    <a:bodyPr/>
                    <a:lstStyle/>
                    <a:p>
                      <a:pPr marL="3175" lvl="2" indent="0" eaLnBrk="1" hangingPunct="1">
                        <a:buFont typeface="Wingdings" panose="05000000000000000000" pitchFamily="2" charset="2"/>
                        <a:buNone/>
                        <a:defRPr/>
                      </a:pPr>
                      <a:r>
                        <a:rPr lang="de-DE" altLang="en-US" dirty="0" smtClean="0">
                          <a:cs typeface="Arial" panose="020B0604020202020204" pitchFamily="34" charset="0"/>
                        </a:rPr>
                        <a:t>Facilitates the detection of strategies and procedures during use of the device. Facilitates the interpretation of usage situations that are particularly problematic (e.g. on monitors)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tc>
                  <a:txBody>
                    <a:bodyPr/>
                    <a:lstStyle/>
                    <a:p>
                      <a:r>
                        <a:rPr lang="de-DE" altLang="en-US" dirty="0" smtClean="0">
                          <a:cs typeface="Arial" panose="020B0604020202020204" pitchFamily="34" charset="0"/>
                        </a:rPr>
                        <a:t>"Thinking aloud" leads to greater self-reflection on the part of the test subjects, thereby influencing how they proceed during use of the device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3121497858"/>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81B184E7-26BF-42AB-B05A-856DDE4DA4F8}"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3584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3584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62DD7508-EF9E-428E-8001-D46F7FB3D801}" type="slidenum">
              <a:rPr lang="de-DE" altLang="de-DE" sz="1200" b="0" smtClean="0">
                <a:solidFill>
                  <a:schemeClr val="bg1"/>
                </a:solidFill>
              </a:rPr>
              <a:pPr>
                <a:spcBef>
                  <a:spcPct val="0"/>
                </a:spcBef>
              </a:pPr>
              <a:t>16</a:t>
            </a:fld>
            <a:endParaRPr lang="de-DE" altLang="de-DE" sz="1200" b="0" smtClean="0">
              <a:solidFill>
                <a:schemeClr val="bg1"/>
              </a:solidFill>
            </a:endParaRPr>
          </a:p>
        </p:txBody>
      </p:sp>
      <p:sp>
        <p:nvSpPr>
          <p:cNvPr id="35845"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397000"/>
            <a:ext cx="8208963" cy="5011738"/>
          </a:xfrm>
        </p:spPr>
        <p:txBody>
          <a:bodyPr/>
          <a:lstStyle/>
          <a:p>
            <a:pPr marL="3175" lvl="2" indent="0" eaLnBrk="1" hangingPunct="1">
              <a:buFont typeface="Arial" panose="020B0604020202020204" pitchFamily="34" charset="0"/>
              <a:buNone/>
              <a:defRPr/>
            </a:pPr>
            <a:r>
              <a:rPr lang="de-DE" altLang="de-DE" b="1" i="1" dirty="0" smtClean="0">
                <a:cs typeface="Arial" panose="020B0604020202020204" pitchFamily="34" charset="0"/>
              </a:rPr>
              <a:t>User</a:t>
            </a:r>
            <a:r>
              <a:rPr lang="de-DE" altLang="de-DE" b="1" dirty="0" smtClean="0">
                <a:cs typeface="Arial" panose="020B0604020202020204" pitchFamily="34" charset="0"/>
              </a:rPr>
              <a:t>-based methods: Consultation of users</a:t>
            </a:r>
          </a:p>
          <a:p>
            <a:pPr marL="346075" lvl="2" indent="-342900" eaLnBrk="1" hangingPunct="1">
              <a:buFont typeface="Wingdings" panose="05000000000000000000" pitchFamily="2" charset="2"/>
              <a:buChar char="§"/>
              <a:defRPr/>
            </a:pPr>
            <a:r>
              <a:rPr lang="de-DE" b="1" dirty="0" smtClean="0">
                <a:cs typeface="Arial" panose="020B0604020202020204" pitchFamily="34" charset="0"/>
              </a:rPr>
              <a:t>Procedure</a:t>
            </a:r>
            <a:r>
              <a:rPr lang="de-DE" dirty="0">
                <a:cs typeface="Arial" panose="020B0604020202020204" pitchFamily="34" charset="0"/>
              </a:rPr>
              <a:t>: </a:t>
            </a:r>
            <a:r>
              <a:rPr lang="de-DE" dirty="0" smtClean="0">
                <a:cs typeface="Arial" panose="020B0604020202020204" pitchFamily="34" charset="0"/>
              </a:rPr>
              <a:t>Individual </a:t>
            </a:r>
            <a:r>
              <a:rPr lang="de-DE" dirty="0">
                <a:cs typeface="Arial" panose="020B0604020202020204" pitchFamily="34" charset="0"/>
              </a:rPr>
              <a:t>or </a:t>
            </a:r>
            <a:r>
              <a:rPr lang="de-DE" dirty="0" err="1" smtClean="0">
                <a:cs typeface="Arial" panose="020B0604020202020204" pitchFamily="34" charset="0"/>
              </a:rPr>
              <a:t>group</a:t>
            </a:r>
            <a:r>
              <a:rPr lang="de-DE" dirty="0" smtClean="0">
                <a:cs typeface="Arial" panose="020B0604020202020204" pitchFamily="34" charset="0"/>
              </a:rPr>
              <a:t> </a:t>
            </a:r>
            <a:r>
              <a:rPr lang="de-DE" dirty="0" err="1" smtClean="0">
                <a:cs typeface="Arial" panose="020B0604020202020204" pitchFamily="34" charset="0"/>
              </a:rPr>
              <a:t>interviews</a:t>
            </a:r>
            <a:r>
              <a:rPr lang="de-DE" dirty="0" smtClean="0">
                <a:cs typeface="Arial" panose="020B0604020202020204" pitchFamily="34" charset="0"/>
              </a:rPr>
              <a:t/>
            </a:r>
            <a:br>
              <a:rPr lang="de-DE" dirty="0" smtClean="0">
                <a:cs typeface="Arial" panose="020B0604020202020204" pitchFamily="34" charset="0"/>
              </a:rPr>
            </a:br>
            <a:r>
              <a:rPr lang="de-DE" b="1" dirty="0" smtClean="0">
                <a:solidFill>
                  <a:srgbClr val="FFDB92"/>
                </a:solidFill>
                <a:cs typeface="Arial" panose="020B0604020202020204" pitchFamily="34" charset="0"/>
                <a:sym typeface="Wingdings" panose="05000000000000000000" pitchFamily="2" charset="2"/>
              </a:rPr>
              <a:t></a:t>
            </a:r>
            <a:r>
              <a:rPr lang="de-DE" dirty="0" smtClean="0">
                <a:cs typeface="Arial" panose="020B0604020202020204" pitchFamily="34" charset="0"/>
                <a:sym typeface="Wingdings" panose="05000000000000000000" pitchFamily="2" charset="2"/>
              </a:rPr>
              <a:t> </a:t>
            </a:r>
            <a:r>
              <a:rPr lang="de-DE" dirty="0" smtClean="0">
                <a:cs typeface="Arial" panose="020B0604020202020204" pitchFamily="34" charset="0"/>
              </a:rPr>
              <a:t>Record the </a:t>
            </a:r>
            <a:r>
              <a:rPr lang="de-DE" dirty="0">
                <a:cs typeface="Arial" panose="020B0604020202020204" pitchFamily="34" charset="0"/>
              </a:rPr>
              <a:t>users' experience during </a:t>
            </a:r>
            <a:r>
              <a:rPr lang="de-DE" dirty="0" smtClean="0">
                <a:cs typeface="Arial" panose="020B0604020202020204" pitchFamily="34" charset="0"/>
              </a:rPr>
              <a:t>use of the device</a:t>
            </a:r>
            <a:br>
              <a:rPr lang="de-DE" dirty="0" smtClean="0">
                <a:cs typeface="Arial" panose="020B0604020202020204" pitchFamily="34" charset="0"/>
              </a:rPr>
            </a:br>
            <a:r>
              <a:rPr lang="de-DE" b="1" dirty="0">
                <a:solidFill>
                  <a:srgbClr val="FFDB92"/>
                </a:solidFill>
                <a:cs typeface="Arial" panose="020B0604020202020204" pitchFamily="34" charset="0"/>
                <a:sym typeface="Wingdings" panose="05000000000000000000" pitchFamily="2" charset="2"/>
              </a:rPr>
              <a:t></a:t>
            </a:r>
            <a:r>
              <a:rPr lang="de-DE" dirty="0" smtClean="0">
                <a:cs typeface="Arial" panose="020B0604020202020204" pitchFamily="34" charset="0"/>
                <a:sym typeface="Wingdings" panose="05000000000000000000" pitchFamily="2" charset="2"/>
              </a:rPr>
              <a:t> Selective questions </a:t>
            </a:r>
            <a:r>
              <a:rPr lang="de-DE" dirty="0" smtClean="0">
                <a:cs typeface="Arial" panose="020B0604020202020204" pitchFamily="34" charset="0"/>
              </a:rPr>
              <a:t>concerning "critical" </a:t>
            </a:r>
            <a:r>
              <a:rPr lang="de-DE" dirty="0" err="1" smtClean="0">
                <a:cs typeface="Arial" panose="020B0604020202020204" pitchFamily="34" charset="0"/>
              </a:rPr>
              <a:t>usage</a:t>
            </a:r>
            <a:r>
              <a:rPr lang="de-DE" dirty="0" smtClean="0">
                <a:cs typeface="Arial" panose="020B0604020202020204" pitchFamily="34" charset="0"/>
              </a:rPr>
              <a:t> </a:t>
            </a:r>
            <a:r>
              <a:rPr lang="de-DE" dirty="0" err="1" smtClean="0">
                <a:cs typeface="Arial" panose="020B0604020202020204" pitchFamily="34" charset="0"/>
              </a:rPr>
              <a:t>situations</a:t>
            </a:r>
            <a:r>
              <a:rPr lang="de-DE" dirty="0" smtClean="0">
                <a:cs typeface="Arial" panose="020B0604020202020204" pitchFamily="34" charset="0"/>
              </a:rPr>
              <a:t> (</a:t>
            </a:r>
            <a:r>
              <a:rPr lang="de-DE" dirty="0" err="1" smtClean="0">
                <a:cs typeface="Arial" panose="020B0604020202020204" pitchFamily="34" charset="0"/>
              </a:rPr>
              <a:t>critical</a:t>
            </a:r>
            <a:r>
              <a:rPr lang="de-DE" dirty="0" smtClean="0">
                <a:cs typeface="Arial" panose="020B0604020202020204" pitchFamily="34" charset="0"/>
              </a:rPr>
              <a:t> </a:t>
            </a:r>
            <a:r>
              <a:rPr lang="de-DE" dirty="0" err="1" smtClean="0">
                <a:cs typeface="Arial" panose="020B0604020202020204" pitchFamily="34" charset="0"/>
              </a:rPr>
              <a:t>incident</a:t>
            </a:r>
            <a:r>
              <a:rPr lang="de-DE" dirty="0" smtClean="0">
                <a:cs typeface="Arial" panose="020B0604020202020204" pitchFamily="34" charset="0"/>
              </a:rPr>
              <a:t> </a:t>
            </a:r>
            <a:r>
              <a:rPr lang="de-DE" dirty="0" err="1" smtClean="0">
                <a:cs typeface="Arial" panose="020B0604020202020204" pitchFamily="34" charset="0"/>
              </a:rPr>
              <a:t>technique</a:t>
            </a:r>
            <a:r>
              <a:rPr lang="de-DE" dirty="0" smtClean="0">
                <a:cs typeface="Arial" panose="020B0604020202020204" pitchFamily="34" charset="0"/>
              </a:rPr>
              <a:t>, CIT)</a:t>
            </a:r>
            <a:endParaRPr lang="de-DE" dirty="0">
              <a:cs typeface="Arial" panose="020B0604020202020204" pitchFamily="34" charset="0"/>
            </a:endParaRPr>
          </a:p>
          <a:p>
            <a:pPr marL="346075" lvl="2" indent="-342900" eaLnBrk="1" hangingPunct="1">
              <a:buFont typeface="Wingdings" panose="05000000000000000000" pitchFamily="2" charset="2"/>
              <a:buChar char="§"/>
              <a:defRPr/>
            </a:pPr>
            <a:endParaRPr lang="de-DE" altLang="en-US" dirty="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a:p>
            <a:pPr marL="3175" lvl="2" indent="0" eaLnBrk="1" hangingPunct="1">
              <a:buFont typeface="Arial" panose="020B0604020202020204" pitchFamily="34" charset="0"/>
              <a:buNone/>
              <a:defRPr/>
            </a:pPr>
            <a:endParaRPr lang="en-US" altLang="de-DE" dirty="0" smtClean="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710879080"/>
              </p:ext>
            </p:extLst>
          </p:nvPr>
        </p:nvGraphicFramePr>
        <p:xfrm>
          <a:off x="684213" y="3873500"/>
          <a:ext cx="7704137" cy="2108200"/>
        </p:xfrm>
        <a:graphic>
          <a:graphicData uri="http://schemas.openxmlformats.org/drawingml/2006/table">
            <a:tbl>
              <a:tblPr firstRow="1" bandRow="1">
                <a:tableStyleId>{5C22544A-7EE6-4342-B048-85BDC9FD1C3A}</a:tableStyleId>
              </a:tblPr>
              <a:tblGrid>
                <a:gridCol w="3914617">
                  <a:extLst>
                    <a:ext uri="{9D8B030D-6E8A-4147-A177-3AD203B41FA5}">
                      <a16:colId xmlns:a16="http://schemas.microsoft.com/office/drawing/2014/main" val="1305442476"/>
                    </a:ext>
                  </a:extLst>
                </a:gridCol>
                <a:gridCol w="3789520">
                  <a:extLst>
                    <a:ext uri="{9D8B030D-6E8A-4147-A177-3AD203B41FA5}">
                      <a16:colId xmlns:a16="http://schemas.microsoft.com/office/drawing/2014/main" val="3350024005"/>
                    </a:ext>
                  </a:extLst>
                </a:gridCol>
              </a:tblGrid>
              <a:tr h="370840">
                <a:tc>
                  <a:txBody>
                    <a:bodyPr/>
                    <a:lstStyle/>
                    <a:p>
                      <a:r>
                        <a:rPr lang="de-DE" b="1" dirty="0" smtClean="0">
                          <a:solidFill>
                            <a:srgbClr val="94C11C"/>
                          </a:solidFill>
                        </a:rPr>
                        <a:t>Benefit</a:t>
                      </a:r>
                      <a:endParaRPr lang="de-DE" b="1" dirty="0">
                        <a:solidFill>
                          <a:srgbClr val="94C11C"/>
                        </a:solidFill>
                      </a:endParaRPr>
                    </a:p>
                  </a:txBody>
                  <a:tcPr marL="91431" marR="91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92"/>
                    </a:solidFill>
                  </a:tcPr>
                </a:tc>
                <a:tc>
                  <a:txBody>
                    <a:bodyPr/>
                    <a:lstStyle/>
                    <a:p>
                      <a:pPr marL="0" algn="l" defTabSz="914400" rtl="0" eaLnBrk="1" latinLnBrk="0" hangingPunct="1"/>
                      <a:r>
                        <a:rPr lang="de-DE" sz="1800" b="1" kern="1200" dirty="0" smtClean="0">
                          <a:solidFill>
                            <a:srgbClr val="E14D0E"/>
                          </a:solidFill>
                          <a:latin typeface="+mn-lt"/>
                          <a:ea typeface="+mn-ea"/>
                          <a:cs typeface="+mn-cs"/>
                        </a:rPr>
                        <a:t>Drawback</a:t>
                      </a:r>
                      <a:endParaRPr lang="de-DE" sz="1800" b="1" kern="1200" dirty="0">
                        <a:solidFill>
                          <a:srgbClr val="E14D0E"/>
                        </a:solidFill>
                        <a:latin typeface="+mn-lt"/>
                        <a:ea typeface="+mn-ea"/>
                        <a:cs typeface="+mn-cs"/>
                      </a:endParaRPr>
                    </a:p>
                  </a:txBody>
                  <a:tcPr marL="91431" marR="91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43267698"/>
                  </a:ext>
                </a:extLst>
              </a:tr>
              <a:tr h="370840">
                <a:tc>
                  <a:txBody>
                    <a:bodyPr/>
                    <a:lstStyle/>
                    <a:p>
                      <a:pPr marL="3175" lvl="2" indent="0" eaLnBrk="1" hangingPunct="1">
                        <a:buFont typeface="Wingdings" panose="05000000000000000000" pitchFamily="2" charset="2"/>
                        <a:buNone/>
                        <a:defRPr/>
                      </a:pPr>
                      <a:r>
                        <a:rPr lang="de-DE" altLang="en-US" dirty="0" smtClean="0">
                          <a:cs typeface="Arial" panose="020B0604020202020204" pitchFamily="34" charset="0"/>
                        </a:rPr>
                        <a:t>Highly standardizable, easy to conduct; records user acceptance </a:t>
                      </a:r>
                      <a:r>
                        <a:rPr lang="de-DE" altLang="en-US" dirty="0" err="1" smtClean="0">
                          <a:cs typeface="Arial" panose="020B0604020202020204" pitchFamily="34" charset="0"/>
                        </a:rPr>
                        <a:t>and</a:t>
                      </a:r>
                      <a:r>
                        <a:rPr lang="de-DE" altLang="en-US" dirty="0" smtClean="0">
                          <a:cs typeface="Arial" panose="020B0604020202020204" pitchFamily="34" charset="0"/>
                        </a:rPr>
                        <a:t> </a:t>
                      </a:r>
                      <a:r>
                        <a:rPr lang="de-DE" altLang="en-US" dirty="0" err="1" smtClean="0">
                          <a:cs typeface="Arial" panose="020B0604020202020204" pitchFamily="34" charset="0"/>
                        </a:rPr>
                        <a:t>user</a:t>
                      </a:r>
                      <a:r>
                        <a:rPr lang="de-DE" altLang="en-US" dirty="0" smtClean="0">
                          <a:cs typeface="Arial" panose="020B0604020202020204" pitchFamily="34" charset="0"/>
                        </a:rPr>
                        <a:t> </a:t>
                      </a:r>
                      <a:r>
                        <a:rPr lang="de-DE" altLang="en-US" dirty="0" err="1" smtClean="0">
                          <a:cs typeface="Arial" panose="020B0604020202020204" pitchFamily="34" charset="0"/>
                        </a:rPr>
                        <a:t>satisfaction</a:t>
                      </a:r>
                      <a:r>
                        <a:rPr lang="de-DE" altLang="en-US" dirty="0" smtClean="0">
                          <a:cs typeface="Arial" panose="020B0604020202020204" pitchFamily="34" charset="0"/>
                        </a:rPr>
                        <a:t>; </a:t>
                      </a:r>
                      <a:r>
                        <a:rPr lang="de-DE" dirty="0" smtClean="0">
                          <a:cs typeface="Arial" panose="020B0604020202020204" pitchFamily="34" charset="0"/>
                        </a:rPr>
                        <a:t>suitable for performance following usability tests</a:t>
                      </a:r>
                      <a:endParaRPr lang="de-DE" altLang="en-US" dirty="0" smtClean="0">
                        <a:cs typeface="Arial" panose="020B0604020202020204" pitchFamily="34" charset="0"/>
                      </a:endParaRPr>
                    </a:p>
                  </a:txBody>
                  <a:tcPr marL="91431" marR="91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tc>
                  <a:txBody>
                    <a:bodyPr/>
                    <a:lstStyle/>
                    <a:p>
                      <a:r>
                        <a:rPr lang="de-DE" altLang="en-US" dirty="0" smtClean="0">
                          <a:cs typeface="Arial" panose="020B0604020202020204" pitchFamily="34" charset="0"/>
                        </a:rPr>
                        <a:t>Evaluation </a:t>
                      </a:r>
                      <a:r>
                        <a:rPr lang="de-DE" altLang="en-US" dirty="0" err="1" smtClean="0">
                          <a:cs typeface="Arial" panose="020B0604020202020204" pitchFamily="34" charset="0"/>
                        </a:rPr>
                        <a:t>resource</a:t>
                      </a:r>
                      <a:r>
                        <a:rPr lang="de-DE" altLang="en-US" dirty="0" smtClean="0">
                          <a:cs typeface="Arial" panose="020B0604020202020204" pitchFamily="34" charset="0"/>
                        </a:rPr>
                        <a:t>-intensive </a:t>
                      </a:r>
                      <a:r>
                        <a:rPr lang="de-DE" altLang="en-US" dirty="0" err="1" smtClean="0">
                          <a:cs typeface="Arial" panose="020B0604020202020204" pitchFamily="34" charset="0"/>
                        </a:rPr>
                        <a:t>where</a:t>
                      </a:r>
                      <a:r>
                        <a:rPr lang="de-DE" altLang="en-US" dirty="0" smtClean="0">
                          <a:cs typeface="Arial" panose="020B0604020202020204" pitchFamily="34" charset="0"/>
                        </a:rPr>
                        <a:t> questions are open (</a:t>
                      </a:r>
                      <a:r>
                        <a:rPr lang="de-DE" altLang="en-US" i="1" dirty="0" smtClean="0">
                          <a:cs typeface="Arial" panose="020B0604020202020204" pitchFamily="34" charset="0"/>
                        </a:rPr>
                        <a:t>no choice of answers provided</a:t>
                      </a:r>
                      <a:r>
                        <a:rPr lang="de-DE" altLang="en-US" dirty="0" smtClean="0">
                          <a:cs typeface="Arial" panose="020B0604020202020204" pitchFamily="34" charset="0"/>
                        </a:rPr>
                        <a:t>); low flexibility where questions are closed (</a:t>
                      </a:r>
                      <a:r>
                        <a:rPr lang="de-DE" altLang="en-US" i="1" dirty="0" smtClean="0">
                          <a:cs typeface="Arial" panose="020B0604020202020204" pitchFamily="34" charset="0"/>
                        </a:rPr>
                        <a:t>selection from a choice of answers</a:t>
                      </a:r>
                      <a:r>
                        <a:rPr lang="de-DE" altLang="en-US" dirty="0" smtClean="0">
                          <a:cs typeface="Arial" panose="020B0604020202020204" pitchFamily="34" charset="0"/>
                        </a:rPr>
                        <a:t>)</a:t>
                      </a:r>
                      <a:endParaRPr lang="de-DE" dirty="0"/>
                    </a:p>
                  </a:txBody>
                  <a:tcPr marL="91431" marR="91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3121497858"/>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10" descr="Abb_5-3"/>
          <p:cNvPicPr>
            <a:picLocks noChangeAspect="1" noChangeArrowheads="1"/>
          </p:cNvPicPr>
          <p:nvPr/>
        </p:nvPicPr>
        <p:blipFill>
          <a:blip r:embed="rId3" cstate="print">
            <a:extLst>
              <a:ext uri="{28A0092B-C50C-407E-A947-70E740481C1C}">
                <a14:useLocalDpi xmlns:a14="http://schemas.microsoft.com/office/drawing/2010/main" val="0"/>
              </a:ext>
            </a:extLst>
          </a:blip>
          <a:srcRect b="69208"/>
          <a:stretch>
            <a:fillRect/>
          </a:stretch>
        </p:blipFill>
        <p:spPr bwMode="auto">
          <a:xfrm>
            <a:off x="642595" y="3522596"/>
            <a:ext cx="6327775" cy="29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466E5392-BB72-42BB-B714-1BECBD380F86}"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3789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3789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18AA59FA-B81A-478A-B972-58DDED603779}" type="slidenum">
              <a:rPr lang="de-DE" altLang="de-DE" sz="1200" b="0" smtClean="0">
                <a:solidFill>
                  <a:schemeClr val="bg1"/>
                </a:solidFill>
              </a:rPr>
              <a:pPr>
                <a:spcBef>
                  <a:spcPct val="0"/>
                </a:spcBef>
              </a:pPr>
              <a:t>17</a:t>
            </a:fld>
            <a:endParaRPr lang="de-DE" altLang="de-DE" sz="1200" b="0" smtClean="0">
              <a:solidFill>
                <a:schemeClr val="bg1"/>
              </a:solidFill>
            </a:endParaRPr>
          </a:p>
        </p:txBody>
      </p:sp>
      <p:sp>
        <p:nvSpPr>
          <p:cNvPr id="37893"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397000"/>
            <a:ext cx="8208963" cy="5011738"/>
          </a:xfrm>
        </p:spPr>
        <p:txBody>
          <a:bodyPr/>
          <a:lstStyle/>
          <a:p>
            <a:pPr marL="3175" lvl="2" indent="0" eaLnBrk="1" hangingPunct="1">
              <a:buFont typeface="Arial" panose="020B0604020202020204" pitchFamily="34" charset="0"/>
              <a:buNone/>
              <a:defRPr/>
            </a:pPr>
            <a:r>
              <a:rPr lang="de-DE" altLang="de-DE" b="1" i="1" dirty="0" smtClean="0">
                <a:cs typeface="Arial" panose="020B0604020202020204" pitchFamily="34" charset="0"/>
              </a:rPr>
              <a:t>User</a:t>
            </a:r>
            <a:r>
              <a:rPr lang="de-DE" altLang="de-DE" b="1" dirty="0" smtClean="0">
                <a:cs typeface="Arial" panose="020B0604020202020204" pitchFamily="34" charset="0"/>
              </a:rPr>
              <a:t>-based methods: Consultation of users</a:t>
            </a:r>
          </a:p>
          <a:p>
            <a:pPr marL="3175" lvl="2" indent="0" eaLnBrk="1" hangingPunct="1">
              <a:buFont typeface="Arial" panose="020B0604020202020204" pitchFamily="34" charset="0"/>
              <a:buNone/>
              <a:defRPr/>
            </a:pPr>
            <a:r>
              <a:rPr lang="de-DE" dirty="0">
                <a:cs typeface="Arial" panose="020B0604020202020204" pitchFamily="34" charset="0"/>
              </a:rPr>
              <a:t>Example of a standardized </a:t>
            </a:r>
            <a:r>
              <a:rPr lang="de-DE" dirty="0" err="1">
                <a:cs typeface="Arial" panose="020B0604020202020204" pitchFamily="34" charset="0"/>
              </a:rPr>
              <a:t>user</a:t>
            </a:r>
            <a:r>
              <a:rPr lang="de-DE" dirty="0">
                <a:cs typeface="Arial" panose="020B0604020202020204" pitchFamily="34" charset="0"/>
              </a:rPr>
              <a:t> </a:t>
            </a:r>
            <a:r>
              <a:rPr lang="de-DE" dirty="0" err="1" smtClean="0">
                <a:cs typeface="Arial" panose="020B0604020202020204" pitchFamily="34" charset="0"/>
              </a:rPr>
              <a:t>questionnaire</a:t>
            </a:r>
            <a:r>
              <a:rPr lang="de-DE" dirty="0" smtClean="0">
                <a:cs typeface="Arial" panose="020B0604020202020204" pitchFamily="34" charset="0"/>
              </a:rPr>
              <a:t> (in </a:t>
            </a:r>
            <a:r>
              <a:rPr lang="de-DE" dirty="0" err="1" smtClean="0">
                <a:cs typeface="Arial" panose="020B0604020202020204" pitchFamily="34" charset="0"/>
              </a:rPr>
              <a:t>german</a:t>
            </a:r>
            <a:r>
              <a:rPr lang="de-DE" dirty="0" smtClean="0">
                <a:cs typeface="Arial" panose="020B0604020202020204" pitchFamily="34" charset="0"/>
              </a:rPr>
              <a:t>) </a:t>
            </a:r>
            <a:r>
              <a:rPr lang="de-DE" dirty="0">
                <a:cs typeface="Arial" panose="020B0604020202020204" pitchFamily="34" charset="0"/>
              </a:rPr>
              <a:t>employing the system usability </a:t>
            </a:r>
            <a:r>
              <a:rPr lang="de-DE" dirty="0" err="1">
                <a:cs typeface="Arial" panose="020B0604020202020204" pitchFamily="34" charset="0"/>
              </a:rPr>
              <a:t>scale</a:t>
            </a:r>
            <a:r>
              <a:rPr lang="de-DE" dirty="0">
                <a:cs typeface="Arial" panose="020B0604020202020204" pitchFamily="34" charset="0"/>
              </a:rPr>
              <a:t> (SUS</a:t>
            </a:r>
            <a:r>
              <a:rPr lang="de-DE" dirty="0" smtClean="0">
                <a:cs typeface="Arial" panose="020B0604020202020204" pitchFamily="34" charset="0"/>
              </a:rPr>
              <a:t>): agreement is determined in the form of a percentage </a:t>
            </a:r>
            <a:r>
              <a:rPr lang="de-DE" dirty="0">
                <a:cs typeface="Arial" panose="020B0604020202020204" pitchFamily="34" charset="0"/>
              </a:rPr>
              <a:t>based upon specified items</a:t>
            </a:r>
            <a:r>
              <a:rPr lang="de-DE" dirty="0" smtClean="0">
                <a:cs typeface="Arial" panose="020B0604020202020204" pitchFamily="34" charset="0"/>
              </a:rPr>
              <a:t>.</a:t>
            </a:r>
            <a:endParaRPr lang="de-DE" altLang="en-US" dirty="0">
              <a:cs typeface="Arial" panose="020B0604020202020204" pitchFamily="34" charset="0"/>
            </a:endParaRPr>
          </a:p>
          <a:p>
            <a:pPr marL="346075" lvl="2" indent="-342900" eaLnBrk="1" hangingPunct="1">
              <a:buFont typeface="Wingdings" panose="05000000000000000000" pitchFamily="2" charset="2"/>
              <a:buChar char="§"/>
              <a:defRPr/>
            </a:pPr>
            <a:endParaRPr lang="de-DE" altLang="de-DE" dirty="0" smtClean="0">
              <a:cs typeface="Arial" panose="020B0604020202020204" pitchFamily="34" charset="0"/>
            </a:endParaRPr>
          </a:p>
        </p:txBody>
      </p:sp>
      <p:sp>
        <p:nvSpPr>
          <p:cNvPr id="9" name="Text Box 17"/>
          <p:cNvSpPr txBox="1">
            <a:spLocks noChangeArrowheads="1"/>
          </p:cNvSpPr>
          <p:nvPr/>
        </p:nvSpPr>
        <p:spPr bwMode="auto">
          <a:xfrm>
            <a:off x="7507288" y="6046788"/>
            <a:ext cx="145573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B5D8FE80-A981-44F8-BB5F-1D4598ED0113}"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3993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3994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4AF64829-D836-4601-85A8-908A910AD982}" type="slidenum">
              <a:rPr lang="de-DE" altLang="de-DE" sz="1200" b="0" smtClean="0">
                <a:solidFill>
                  <a:schemeClr val="bg1"/>
                </a:solidFill>
              </a:rPr>
              <a:pPr>
                <a:spcBef>
                  <a:spcPct val="0"/>
                </a:spcBef>
              </a:pPr>
              <a:t>18</a:t>
            </a:fld>
            <a:endParaRPr lang="de-DE" altLang="de-DE" sz="1200" b="0" smtClean="0">
              <a:solidFill>
                <a:schemeClr val="bg1"/>
              </a:solidFill>
            </a:endParaRPr>
          </a:p>
        </p:txBody>
      </p:sp>
      <p:sp>
        <p:nvSpPr>
          <p:cNvPr id="39941"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397000"/>
            <a:ext cx="8208963" cy="5011738"/>
          </a:xfrm>
        </p:spPr>
        <p:txBody>
          <a:bodyPr/>
          <a:lstStyle/>
          <a:p>
            <a:pPr marL="3175" lvl="2" indent="0" eaLnBrk="1" hangingPunct="1">
              <a:buFont typeface="Arial" panose="020B0604020202020204" pitchFamily="34" charset="0"/>
              <a:buNone/>
              <a:defRPr/>
            </a:pPr>
            <a:r>
              <a:rPr lang="de-DE" altLang="de-DE" b="1" i="1" dirty="0" smtClean="0">
                <a:cs typeface="Arial" panose="020B0604020202020204" pitchFamily="34" charset="0"/>
              </a:rPr>
              <a:t>Expert</a:t>
            </a:r>
            <a:r>
              <a:rPr lang="de-DE" altLang="de-DE" b="1" dirty="0" smtClean="0">
                <a:cs typeface="Arial" panose="020B0604020202020204" pitchFamily="34" charset="0"/>
              </a:rPr>
              <a:t>-based methods</a:t>
            </a:r>
            <a:r>
              <a:rPr lang="de-DE" altLang="de-DE" b="1" dirty="0">
                <a:cs typeface="Arial" panose="020B0604020202020204" pitchFamily="34" charset="0"/>
              </a:rPr>
              <a:t>: </a:t>
            </a:r>
            <a:r>
              <a:rPr lang="de-DE" altLang="de-DE" b="1" dirty="0" err="1">
                <a:cs typeface="Arial" panose="020B0604020202020204" pitchFamily="34" charset="0"/>
              </a:rPr>
              <a:t>Cognitive</a:t>
            </a:r>
            <a:r>
              <a:rPr lang="de-DE" altLang="de-DE" b="1" dirty="0">
                <a:cs typeface="Arial" panose="020B0604020202020204" pitchFamily="34" charset="0"/>
              </a:rPr>
              <a:t> </a:t>
            </a:r>
            <a:r>
              <a:rPr lang="de-DE" altLang="de-DE" b="1" dirty="0" err="1">
                <a:cs typeface="Arial" panose="020B0604020202020204" pitchFamily="34" charset="0"/>
              </a:rPr>
              <a:t>walkthrough</a:t>
            </a:r>
            <a:endParaRPr lang="de-DE" altLang="de-DE" b="1" dirty="0">
              <a:cs typeface="Arial" panose="020B0604020202020204" pitchFamily="34" charset="0"/>
            </a:endParaRPr>
          </a:p>
          <a:p>
            <a:pPr marL="346075" lvl="2" indent="-342900" eaLnBrk="1" hangingPunct="1">
              <a:buFont typeface="Wingdings" panose="05000000000000000000" pitchFamily="2" charset="2"/>
              <a:buChar char="§"/>
              <a:defRPr/>
            </a:pPr>
            <a:r>
              <a:rPr lang="de-DE" b="1" dirty="0" smtClean="0">
                <a:cs typeface="Arial" panose="020B0604020202020204" pitchFamily="34" charset="0"/>
              </a:rPr>
              <a:t>Procedure</a:t>
            </a:r>
            <a:r>
              <a:rPr lang="de-DE" dirty="0">
                <a:cs typeface="Arial" panose="020B0604020202020204" pitchFamily="34" charset="0"/>
              </a:rPr>
              <a:t>: Experts in the application </a:t>
            </a:r>
            <a:r>
              <a:rPr lang="de-DE" dirty="0" err="1">
                <a:cs typeface="Arial" panose="020B0604020202020204" pitchFamily="34" charset="0"/>
              </a:rPr>
              <a:t>and</a:t>
            </a:r>
            <a:r>
              <a:rPr lang="de-DE" dirty="0">
                <a:cs typeface="Arial" panose="020B0604020202020204" pitchFamily="34" charset="0"/>
              </a:rPr>
              <a:t>/</a:t>
            </a:r>
            <a:r>
              <a:rPr lang="de-DE" dirty="0" err="1">
                <a:cs typeface="Arial" panose="020B0604020202020204" pitchFamily="34" charset="0"/>
              </a:rPr>
              <a:t>or</a:t>
            </a:r>
            <a:r>
              <a:rPr lang="de-DE" dirty="0">
                <a:cs typeface="Arial" panose="020B0604020202020204" pitchFamily="34" charset="0"/>
              </a:rPr>
              <a:t> </a:t>
            </a:r>
            <a:r>
              <a:rPr lang="de-DE" dirty="0" err="1" smtClean="0">
                <a:cs typeface="Arial" panose="020B0604020202020204" pitchFamily="34" charset="0"/>
              </a:rPr>
              <a:t>ergonomics</a:t>
            </a:r>
            <a:r>
              <a:rPr lang="de-DE" dirty="0" smtClean="0">
                <a:cs typeface="Arial" panose="020B0604020202020204" pitchFamily="34" charset="0"/>
              </a:rPr>
              <a:t> (ideally </a:t>
            </a:r>
            <a:r>
              <a:rPr lang="de-DE" dirty="0">
                <a:cs typeface="Arial" panose="020B0604020202020204" pitchFamily="34" charset="0"/>
              </a:rPr>
              <a:t>in both) iterate in their minds through a usage procedure/application of a device for a usage scenario, and thereby intuit possible difficulties in </a:t>
            </a:r>
            <a:r>
              <a:rPr lang="de-DE" dirty="0" err="1">
                <a:cs typeface="Arial" panose="020B0604020202020204" pitchFamily="34" charset="0"/>
              </a:rPr>
              <a:t>usage</a:t>
            </a:r>
            <a:r>
              <a:rPr lang="de-DE" dirty="0" smtClean="0">
                <a:cs typeface="Arial" panose="020B0604020202020204" pitchFamily="34" charset="0"/>
              </a:rPr>
              <a:t>.</a:t>
            </a:r>
            <a:endParaRPr lang="de-DE" altLang="de-DE" dirty="0" smtClean="0">
              <a:cs typeface="Arial" panose="020B0604020202020204" pitchFamily="34" charset="0"/>
            </a:endParaRPr>
          </a:p>
          <a:p>
            <a:pPr marL="3175" lvl="2" indent="0" eaLnBrk="1" hangingPunct="1">
              <a:buFont typeface="Arial" panose="020B0604020202020204" pitchFamily="34" charset="0"/>
              <a:buNone/>
              <a:defRPr/>
            </a:pPr>
            <a:endParaRPr lang="en-US" altLang="de-DE" dirty="0" smtClean="0">
              <a:cs typeface="Arial" panose="020B0604020202020204" pitchFamily="34" charset="0"/>
            </a:endParaRPr>
          </a:p>
        </p:txBody>
      </p:sp>
      <p:graphicFrame>
        <p:nvGraphicFramePr>
          <p:cNvPr id="3" name="Tabelle 2"/>
          <p:cNvGraphicFramePr>
            <a:graphicFrameLocks noGrp="1"/>
          </p:cNvGraphicFramePr>
          <p:nvPr/>
        </p:nvGraphicFramePr>
        <p:xfrm>
          <a:off x="792163" y="3903663"/>
          <a:ext cx="7596187" cy="1833880"/>
        </p:xfrm>
        <a:graphic>
          <a:graphicData uri="http://schemas.openxmlformats.org/drawingml/2006/table">
            <a:tbl>
              <a:tblPr firstRow="1" bandRow="1">
                <a:tableStyleId>{5C22544A-7EE6-4342-B048-85BDC9FD1C3A}</a:tableStyleId>
              </a:tblPr>
              <a:tblGrid>
                <a:gridCol w="4499874">
                  <a:extLst>
                    <a:ext uri="{9D8B030D-6E8A-4147-A177-3AD203B41FA5}">
                      <a16:colId xmlns:a16="http://schemas.microsoft.com/office/drawing/2014/main" val="1305442476"/>
                    </a:ext>
                  </a:extLst>
                </a:gridCol>
                <a:gridCol w="3096313">
                  <a:extLst>
                    <a:ext uri="{9D8B030D-6E8A-4147-A177-3AD203B41FA5}">
                      <a16:colId xmlns:a16="http://schemas.microsoft.com/office/drawing/2014/main" val="3350024005"/>
                    </a:ext>
                  </a:extLst>
                </a:gridCol>
              </a:tblGrid>
              <a:tr h="370840">
                <a:tc>
                  <a:txBody>
                    <a:bodyPr/>
                    <a:lstStyle/>
                    <a:p>
                      <a:r>
                        <a:rPr lang="de-DE" b="1" dirty="0" smtClean="0">
                          <a:solidFill>
                            <a:srgbClr val="94C11C"/>
                          </a:solidFill>
                        </a:rPr>
                        <a:t>Benefit</a:t>
                      </a:r>
                      <a:endParaRPr lang="de-DE" b="1" dirty="0">
                        <a:solidFill>
                          <a:srgbClr val="94C11C"/>
                        </a:solidFill>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92"/>
                    </a:solidFill>
                  </a:tcPr>
                </a:tc>
                <a:tc>
                  <a:txBody>
                    <a:bodyPr/>
                    <a:lstStyle/>
                    <a:p>
                      <a:pPr marL="0" algn="l" defTabSz="914400" rtl="0" eaLnBrk="1" latinLnBrk="0" hangingPunct="1"/>
                      <a:r>
                        <a:rPr lang="de-DE" sz="1800" b="1" kern="1200" dirty="0" smtClean="0">
                          <a:solidFill>
                            <a:srgbClr val="E14D0E"/>
                          </a:solidFill>
                          <a:latin typeface="+mn-lt"/>
                          <a:ea typeface="+mn-ea"/>
                          <a:cs typeface="+mn-cs"/>
                        </a:rPr>
                        <a:t>Drawback</a:t>
                      </a:r>
                      <a:endParaRPr lang="de-DE" sz="1800" b="1" kern="1200" dirty="0">
                        <a:solidFill>
                          <a:srgbClr val="E14D0E"/>
                        </a:solidFill>
                        <a:latin typeface="+mn-lt"/>
                        <a:ea typeface="+mn-ea"/>
                        <a:cs typeface="+mn-cs"/>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43267698"/>
                  </a:ext>
                </a:extLst>
              </a:tr>
              <a:tr h="370840">
                <a:tc>
                  <a:txBody>
                    <a:bodyPr/>
                    <a:lstStyle/>
                    <a:p>
                      <a:pPr marL="3175" lvl="2" indent="0" eaLnBrk="1" hangingPunct="1">
                        <a:buFont typeface="Wingdings" panose="05000000000000000000" pitchFamily="2" charset="2"/>
                        <a:buNone/>
                        <a:defRPr/>
                      </a:pPr>
                      <a:r>
                        <a:rPr lang="de-DE" altLang="en-US" dirty="0" smtClean="0">
                          <a:cs typeface="Arial" panose="020B0604020202020204" pitchFamily="34" charset="0"/>
                        </a:rPr>
                        <a:t>The method rapidly reveals a large number of possible usage deficits. The procedure enables developers to review the impact of a (modified) user interface very easily, for example.</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tc>
                  <a:txBody>
                    <a:bodyPr/>
                    <a:lstStyle/>
                    <a:p>
                      <a:r>
                        <a:rPr lang="de-DE" altLang="en-US" dirty="0" smtClean="0">
                          <a:cs typeface="Arial" panose="020B0604020202020204" pitchFamily="34" charset="0"/>
                        </a:rPr>
                        <a:t>The procedure primarily reveals simple deficits in usage.</a:t>
                      </a:r>
                      <a:endParaRPr lang="de-DE" dirty="0"/>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3121497858"/>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6C69C792-61EB-4584-A2DE-EFD50C743762}"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4198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4198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23167618-5493-475C-AEFD-FA1585D1C680}" type="slidenum">
              <a:rPr lang="de-DE" altLang="de-DE" sz="1200" b="0" smtClean="0">
                <a:solidFill>
                  <a:schemeClr val="bg1"/>
                </a:solidFill>
              </a:rPr>
              <a:pPr>
                <a:spcBef>
                  <a:spcPct val="0"/>
                </a:spcBef>
              </a:pPr>
              <a:t>19</a:t>
            </a:fld>
            <a:endParaRPr lang="de-DE" altLang="de-DE" sz="1200" b="0" smtClean="0">
              <a:solidFill>
                <a:schemeClr val="bg1"/>
              </a:solidFill>
            </a:endParaRPr>
          </a:p>
        </p:txBody>
      </p:sp>
      <p:sp>
        <p:nvSpPr>
          <p:cNvPr id="41989" name="Rectangle 2"/>
          <p:cNvSpPr>
            <a:spLocks noGrp="1" noChangeArrowheads="1"/>
          </p:cNvSpPr>
          <p:nvPr>
            <p:ph type="title"/>
          </p:nvPr>
        </p:nvSpPr>
        <p:spPr/>
        <p:txBody>
          <a:bodyPr/>
          <a:lstStyle/>
          <a:p>
            <a:pPr eaLnBrk="1" hangingPunct="1"/>
            <a:r>
              <a:rPr lang="de-DE" altLang="de-DE" smtClean="0"/>
              <a:t>5. Usability methods</a:t>
            </a:r>
          </a:p>
        </p:txBody>
      </p:sp>
      <p:sp>
        <p:nvSpPr>
          <p:cNvPr id="31750" name="Rectangle 3"/>
          <p:cNvSpPr>
            <a:spLocks noGrp="1" noChangeArrowheads="1"/>
          </p:cNvSpPr>
          <p:nvPr>
            <p:ph type="body" idx="1"/>
          </p:nvPr>
        </p:nvSpPr>
        <p:spPr>
          <a:xfrm>
            <a:off x="539750" y="1397000"/>
            <a:ext cx="8208963" cy="5011738"/>
          </a:xfrm>
        </p:spPr>
        <p:txBody>
          <a:bodyPr/>
          <a:lstStyle/>
          <a:p>
            <a:pPr marL="3175" lvl="2" indent="0" eaLnBrk="1" hangingPunct="1">
              <a:buFont typeface="Arial" panose="020B0604020202020204" pitchFamily="34" charset="0"/>
              <a:buNone/>
              <a:defRPr/>
            </a:pPr>
            <a:r>
              <a:rPr lang="de-DE" altLang="de-DE" b="1" i="1" dirty="0" smtClean="0">
                <a:cs typeface="Arial" panose="020B0604020202020204" pitchFamily="34" charset="0"/>
              </a:rPr>
              <a:t>Expert</a:t>
            </a:r>
            <a:r>
              <a:rPr lang="de-DE" altLang="de-DE" b="1" dirty="0" smtClean="0">
                <a:cs typeface="Arial" panose="020B0604020202020204" pitchFamily="34" charset="0"/>
              </a:rPr>
              <a:t>-based methods: Heuristic evaluation</a:t>
            </a:r>
          </a:p>
          <a:p>
            <a:pPr marL="346075" lvl="2" indent="-342900" eaLnBrk="1" hangingPunct="1">
              <a:buFont typeface="Wingdings" panose="05000000000000000000" pitchFamily="2" charset="2"/>
              <a:buChar char="§"/>
              <a:defRPr/>
            </a:pPr>
            <a:r>
              <a:rPr lang="de-DE" b="1" dirty="0" smtClean="0">
                <a:cs typeface="Arial" panose="020B0604020202020204" pitchFamily="34" charset="0"/>
              </a:rPr>
              <a:t>Procedure</a:t>
            </a:r>
            <a:r>
              <a:rPr lang="de-DE" dirty="0" smtClean="0">
                <a:cs typeface="Arial" panose="020B0604020202020204" pitchFamily="34" charset="0"/>
              </a:rPr>
              <a:t>: Experts </a:t>
            </a:r>
            <a:br>
              <a:rPr lang="de-DE" dirty="0" smtClean="0">
                <a:cs typeface="Arial" panose="020B0604020202020204" pitchFamily="34" charset="0"/>
              </a:rPr>
            </a:br>
            <a:r>
              <a:rPr lang="de-DE" dirty="0" smtClean="0">
                <a:cs typeface="Arial" panose="020B0604020202020204" pitchFamily="34" charset="0"/>
              </a:rPr>
              <a:t>evaluate the usability </a:t>
            </a:r>
            <a:br>
              <a:rPr lang="de-DE" dirty="0" smtClean="0">
                <a:cs typeface="Arial" panose="020B0604020202020204" pitchFamily="34" charset="0"/>
              </a:rPr>
            </a:br>
            <a:r>
              <a:rPr lang="de-DE" dirty="0" smtClean="0">
                <a:cs typeface="Arial" panose="020B0604020202020204" pitchFamily="34" charset="0"/>
              </a:rPr>
              <a:t>of a product with reference to </a:t>
            </a:r>
            <a:br>
              <a:rPr lang="de-DE" dirty="0" smtClean="0">
                <a:cs typeface="Arial" panose="020B0604020202020204" pitchFamily="34" charset="0"/>
              </a:rPr>
            </a:br>
            <a:r>
              <a:rPr lang="de-DE" dirty="0" smtClean="0">
                <a:cs typeface="Arial" panose="020B0604020202020204" pitchFamily="34" charset="0"/>
              </a:rPr>
              <a:t>specified rules </a:t>
            </a:r>
            <a:br>
              <a:rPr lang="de-DE" dirty="0" smtClean="0">
                <a:cs typeface="Arial" panose="020B0604020202020204" pitchFamily="34" charset="0"/>
              </a:rPr>
            </a:br>
            <a:r>
              <a:rPr lang="de-DE" dirty="0" smtClean="0">
                <a:cs typeface="Arial" panose="020B0604020202020204" pitchFamily="34" charset="0"/>
              </a:rPr>
              <a:t>(heuristics). </a:t>
            </a:r>
            <a:endParaRPr lang="de-DE" altLang="de-DE" dirty="0" smtClean="0">
              <a:cs typeface="Arial" panose="020B0604020202020204" pitchFamily="34" charset="0"/>
            </a:endParaRPr>
          </a:p>
          <a:p>
            <a:pPr marL="3175" lvl="2" indent="0" eaLnBrk="1" hangingPunct="1">
              <a:buFont typeface="Arial" panose="020B0604020202020204" pitchFamily="34" charset="0"/>
              <a:buNone/>
              <a:defRPr/>
            </a:pPr>
            <a:endParaRPr lang="en-US" altLang="de-DE" dirty="0" smtClean="0">
              <a:cs typeface="Arial" panose="020B0604020202020204" pitchFamily="34" charset="0"/>
            </a:endParaRPr>
          </a:p>
        </p:txBody>
      </p:sp>
      <p:graphicFrame>
        <p:nvGraphicFramePr>
          <p:cNvPr id="3" name="Tabelle 2"/>
          <p:cNvGraphicFramePr>
            <a:graphicFrameLocks noGrp="1"/>
          </p:cNvGraphicFramePr>
          <p:nvPr/>
        </p:nvGraphicFramePr>
        <p:xfrm>
          <a:off x="773113" y="3903663"/>
          <a:ext cx="3438525" cy="2286000"/>
        </p:xfrm>
        <a:graphic>
          <a:graphicData uri="http://schemas.openxmlformats.org/drawingml/2006/table">
            <a:tbl>
              <a:tblPr firstRow="1" bandRow="1">
                <a:tableStyleId>{5C22544A-7EE6-4342-B048-85BDC9FD1C3A}</a:tableStyleId>
              </a:tblPr>
              <a:tblGrid>
                <a:gridCol w="3438525">
                  <a:extLst>
                    <a:ext uri="{9D8B030D-6E8A-4147-A177-3AD203B41FA5}">
                      <a16:colId xmlns:a16="http://schemas.microsoft.com/office/drawing/2014/main" val="1305442476"/>
                    </a:ext>
                  </a:extLst>
                </a:gridCol>
              </a:tblGrid>
              <a:tr h="287050">
                <a:tc>
                  <a:txBody>
                    <a:bodyPr/>
                    <a:lstStyle/>
                    <a:p>
                      <a:r>
                        <a:rPr lang="de-DE" b="1" dirty="0" smtClean="0">
                          <a:solidFill>
                            <a:srgbClr val="94C11C"/>
                          </a:solidFill>
                        </a:rPr>
                        <a:t>Benefit</a:t>
                      </a:r>
                      <a:endParaRPr lang="de-DE" b="1" dirty="0">
                        <a:solidFill>
                          <a:srgbClr val="94C11C"/>
                        </a:solidFill>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92"/>
                    </a:solidFill>
                  </a:tcPr>
                </a:tc>
                <a:extLst>
                  <a:ext uri="{0D108BD9-81ED-4DB2-BD59-A6C34878D82A}">
                    <a16:rowId xmlns:a16="http://schemas.microsoft.com/office/drawing/2014/main" val="2443267698"/>
                  </a:ext>
                </a:extLst>
              </a:tr>
              <a:tr h="717625">
                <a:tc>
                  <a:txBody>
                    <a:bodyPr/>
                    <a:lstStyle/>
                    <a:p>
                      <a:pPr marL="3175" lvl="2" indent="0" eaLnBrk="1" hangingPunct="1">
                        <a:buFont typeface="Wingdings" panose="05000000000000000000" pitchFamily="2" charset="2"/>
                        <a:buNone/>
                        <a:defRPr/>
                      </a:pPr>
                      <a:r>
                        <a:rPr lang="de-DE" altLang="en-US" dirty="0" smtClean="0">
                          <a:cs typeface="Arial" panose="020B0604020202020204" pitchFamily="34" charset="0"/>
                        </a:rPr>
                        <a:t>Rapid and simple procedure that can be employed without difficulty.</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3121497858"/>
                  </a:ext>
                </a:extLst>
              </a:tr>
              <a:tr h="287050">
                <a:tc>
                  <a:txBody>
                    <a:bodyPr/>
                    <a:lstStyle/>
                    <a:p>
                      <a:pPr marL="3175" lvl="2" indent="0" eaLnBrk="1" hangingPunct="1">
                        <a:buFont typeface="Wingdings" panose="05000000000000000000" pitchFamily="2" charset="2"/>
                        <a:buNone/>
                        <a:defRPr/>
                      </a:pPr>
                      <a:r>
                        <a:rPr lang="de-DE" sz="1800" b="1" kern="1200" dirty="0" smtClean="0">
                          <a:solidFill>
                            <a:srgbClr val="E14D0E"/>
                          </a:solidFill>
                          <a:latin typeface="+mn-lt"/>
                          <a:ea typeface="+mn-ea"/>
                          <a:cs typeface="+mn-cs"/>
                        </a:rPr>
                        <a:t>Drawback</a:t>
                      </a:r>
                      <a:endParaRPr lang="de-DE" altLang="en-US" dirty="0" smtClean="0">
                        <a:cs typeface="Arial" panose="020B0604020202020204" pitchFamily="34"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52632866"/>
                  </a:ext>
                </a:extLst>
              </a:tr>
              <a:tr h="540356">
                <a:tc>
                  <a:txBody>
                    <a:bodyPr/>
                    <a:lstStyle/>
                    <a:p>
                      <a:pPr marL="3175"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altLang="en-US" dirty="0" smtClean="0">
                          <a:cs typeface="Arial" panose="020B0604020202020204" pitchFamily="34" charset="0"/>
                        </a:rPr>
                        <a:t>Tends to reveal simple deficits in usage. </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F0"/>
                    </a:solidFill>
                  </a:tcPr>
                </a:tc>
                <a:extLst>
                  <a:ext uri="{0D108BD9-81ED-4DB2-BD59-A6C34878D82A}">
                    <a16:rowId xmlns:a16="http://schemas.microsoft.com/office/drawing/2014/main" val="1416234123"/>
                  </a:ext>
                </a:extLst>
              </a:tr>
            </a:tbl>
          </a:graphicData>
        </a:graphic>
      </p:graphicFrame>
      <p:pic>
        <p:nvPicPr>
          <p:cNvPr id="42003" name="Picture 8" descr="Abb_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93875"/>
            <a:ext cx="38893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530600" y="6218238"/>
            <a:ext cx="145573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73B6B61-9E4C-4A43-AF3E-BFB9CE15DFBB}"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717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717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043FCBC5-AAC3-4205-B933-2DFECD676F66}" type="slidenum">
              <a:rPr lang="de-DE" altLang="de-DE" sz="1200" b="0" smtClean="0">
                <a:solidFill>
                  <a:schemeClr val="bg1"/>
                </a:solidFill>
              </a:rPr>
              <a:pPr>
                <a:spcBef>
                  <a:spcPct val="0"/>
                </a:spcBef>
              </a:pPr>
              <a:t>2</a:t>
            </a:fld>
            <a:endParaRPr lang="de-DE" altLang="de-DE" sz="1200" b="0" smtClean="0">
              <a:solidFill>
                <a:schemeClr val="bg1"/>
              </a:solidFill>
            </a:endParaRPr>
          </a:p>
        </p:txBody>
      </p:sp>
      <p:sp>
        <p:nvSpPr>
          <p:cNvPr id="7173" name="Rectangle 12"/>
          <p:cNvSpPr>
            <a:spLocks noGrp="1" noChangeArrowheads="1"/>
          </p:cNvSpPr>
          <p:nvPr>
            <p:ph type="title"/>
          </p:nvPr>
        </p:nvSpPr>
        <p:spPr/>
        <p:txBody>
          <a:bodyPr/>
          <a:lstStyle/>
          <a:p>
            <a:pPr eaLnBrk="1" hangingPunct="1"/>
            <a:r>
              <a:rPr lang="de-DE" altLang="de-DE" smtClean="0"/>
              <a:t>Content of the module at a glance</a:t>
            </a:r>
          </a:p>
        </p:txBody>
      </p:sp>
      <p:sp>
        <p:nvSpPr>
          <p:cNvPr id="7174" name="Rectangle 13"/>
          <p:cNvSpPr>
            <a:spLocks noGrp="1" noChangeArrowheads="1"/>
          </p:cNvSpPr>
          <p:nvPr>
            <p:ph type="body" idx="1"/>
          </p:nvPr>
        </p:nvSpPr>
        <p:spPr/>
        <p:txBody>
          <a:bodyPr/>
          <a:lstStyle/>
          <a:p>
            <a:pPr lvl="2" eaLnBrk="1" hangingPunct="1"/>
            <a:endParaRPr lang="de-DE" altLang="de-DE" dirty="0" smtClean="0"/>
          </a:p>
          <a:p>
            <a:pPr lvl="2" eaLnBrk="1" hangingPunct="1"/>
            <a:r>
              <a:rPr lang="de-DE" altLang="de-DE" dirty="0" smtClean="0"/>
              <a:t>Important concepts</a:t>
            </a:r>
          </a:p>
          <a:p>
            <a:pPr lvl="2" eaLnBrk="1" hangingPunct="1"/>
            <a:r>
              <a:rPr lang="de-DE" altLang="de-DE" dirty="0" smtClean="0"/>
              <a:t>Medical </a:t>
            </a:r>
            <a:r>
              <a:rPr lang="de-DE" altLang="de-DE" dirty="0" err="1" smtClean="0"/>
              <a:t>devices</a:t>
            </a:r>
            <a:r>
              <a:rPr lang="de-DE" altLang="de-DE" dirty="0" smtClean="0"/>
              <a:t> </a:t>
            </a:r>
            <a:r>
              <a:rPr lang="de-DE" altLang="de-DE" dirty="0" err="1" smtClean="0"/>
              <a:t>used</a:t>
            </a:r>
            <a:r>
              <a:rPr lang="de-DE" altLang="de-DE" dirty="0" smtClean="0"/>
              <a:t> </a:t>
            </a:r>
            <a:r>
              <a:rPr lang="de-DE" altLang="de-DE" dirty="0" err="1" smtClean="0"/>
              <a:t>as</a:t>
            </a:r>
            <a:r>
              <a:rPr lang="de-DE" altLang="de-DE" dirty="0" smtClean="0"/>
              <a:t> work equipment</a:t>
            </a:r>
          </a:p>
          <a:p>
            <a:pPr lvl="2" eaLnBrk="1" hangingPunct="1"/>
            <a:r>
              <a:rPr lang="de-DE" altLang="de-DE" dirty="0" smtClean="0"/>
              <a:t>Statutory requirements for the ergonomics of medical devices</a:t>
            </a:r>
          </a:p>
          <a:p>
            <a:pPr lvl="2" eaLnBrk="1" hangingPunct="1"/>
            <a:r>
              <a:rPr lang="de-DE" altLang="de-DE" dirty="0" smtClean="0"/>
              <a:t>Usability engineering – user-centric development</a:t>
            </a:r>
          </a:p>
          <a:p>
            <a:pPr lvl="2" eaLnBrk="1" hangingPunct="1"/>
            <a:r>
              <a:rPr lang="de-DE" altLang="de-DE" dirty="0" smtClean="0"/>
              <a:t>Usability methods – testing ergonomics</a:t>
            </a:r>
          </a:p>
          <a:p>
            <a:pPr lvl="2" eaLnBrk="1" hangingPunct="1"/>
            <a:r>
              <a:rPr lang="de-DE" altLang="de-DE" dirty="0" smtClean="0"/>
              <a:t>Application example: usability test</a:t>
            </a:r>
          </a:p>
          <a:p>
            <a:pPr lvl="2" eaLnBrk="1" hangingPunct="1"/>
            <a:r>
              <a:rPr lang="de-DE" altLang="de-DE" dirty="0" smtClean="0"/>
              <a:t>Further literature </a:t>
            </a:r>
          </a:p>
          <a:p>
            <a:pPr lvl="2" eaLnBrk="1" hangingPunct="1"/>
            <a:endParaRPr lang="de-DE" alt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08F2C906-CB67-474D-BAD4-E308B39AF98B}"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4403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4403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AD2D4DF6-E15A-43D4-8731-68759DCAF0C9}" type="slidenum">
              <a:rPr lang="de-DE" altLang="de-DE" sz="1200" b="0" smtClean="0">
                <a:solidFill>
                  <a:schemeClr val="bg1"/>
                </a:solidFill>
              </a:rPr>
              <a:pPr>
                <a:spcBef>
                  <a:spcPct val="0"/>
                </a:spcBef>
              </a:pPr>
              <a:t>20</a:t>
            </a:fld>
            <a:endParaRPr lang="de-DE" altLang="de-DE" sz="1200" b="0" smtClean="0">
              <a:solidFill>
                <a:schemeClr val="bg1"/>
              </a:solidFill>
            </a:endParaRPr>
          </a:p>
        </p:txBody>
      </p:sp>
      <p:sp>
        <p:nvSpPr>
          <p:cNvPr id="44037"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44038" name="Rectangle 3"/>
          <p:cNvSpPr>
            <a:spLocks noGrp="1" noChangeArrowheads="1"/>
          </p:cNvSpPr>
          <p:nvPr>
            <p:ph type="body" idx="1"/>
          </p:nvPr>
        </p:nvSpPr>
        <p:spPr>
          <a:xfrm>
            <a:off x="539750" y="1484313"/>
            <a:ext cx="8496300" cy="4818062"/>
          </a:xfrm>
          <a:noFill/>
        </p:spPr>
        <p:txBody>
          <a:bodyPr/>
          <a:lstStyle/>
          <a:p>
            <a:pPr>
              <a:lnSpc>
                <a:spcPct val="110000"/>
              </a:lnSpc>
              <a:spcBef>
                <a:spcPts val="1200"/>
              </a:spcBef>
              <a:buClr>
                <a:srgbClr val="FFC000"/>
              </a:buClr>
              <a:buSzPct val="150000"/>
            </a:pPr>
            <a:r>
              <a:rPr lang="de-DE" altLang="de-DE" dirty="0" smtClean="0"/>
              <a:t>Evaluation of an infusion pump</a:t>
            </a:r>
          </a:p>
          <a:p>
            <a:pPr lvl="1" eaLnBrk="1" hangingPunct="1"/>
            <a:endParaRPr lang="de-DE" altLang="de-DE" dirty="0" smtClean="0"/>
          </a:p>
          <a:p>
            <a:pPr lvl="1" eaLnBrk="1" hangingPunct="1"/>
            <a:endParaRPr lang="de-DE" altLang="de-DE" dirty="0" smtClean="0"/>
          </a:p>
        </p:txBody>
      </p:sp>
      <p:pic>
        <p:nvPicPr>
          <p:cNvPr id="44039" name="Grafik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1916113"/>
            <a:ext cx="6986587"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feld 1"/>
          <p:cNvSpPr txBox="1">
            <a:spLocks noChangeArrowheads="1"/>
          </p:cNvSpPr>
          <p:nvPr/>
        </p:nvSpPr>
        <p:spPr bwMode="auto">
          <a:xfrm rot="-1163728">
            <a:off x="6156325" y="4904103"/>
            <a:ext cx="2986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pPr algn="ctr"/>
            <a:r>
              <a:rPr lang="de-DE" altLang="de-DE" b="1" dirty="0" err="1">
                <a:solidFill>
                  <a:schemeClr val="tx1"/>
                </a:solidFill>
                <a:cs typeface="Arial" panose="020B0604020202020204" pitchFamily="34" charset="0"/>
              </a:rPr>
              <a:t>Workplace</a:t>
            </a:r>
            <a:r>
              <a:rPr lang="de-DE" altLang="de-DE" b="1" dirty="0">
                <a:solidFill>
                  <a:schemeClr val="tx1"/>
                </a:solidFill>
                <a:cs typeface="Arial" panose="020B0604020202020204" pitchFamily="34" charset="0"/>
              </a:rPr>
              <a:t> in intensive-care </a:t>
            </a:r>
            <a:r>
              <a:rPr lang="de-DE" altLang="de-DE" b="1" dirty="0" err="1">
                <a:solidFill>
                  <a:schemeClr val="tx1"/>
                </a:solidFill>
                <a:cs typeface="Arial" panose="020B0604020202020204" pitchFamily="34" charset="0"/>
              </a:rPr>
              <a:t>medicine</a:t>
            </a:r>
            <a:endParaRPr lang="en-US" altLang="de-DE" b="1" dirty="0">
              <a:solidFill>
                <a:schemeClr val="tx1"/>
              </a:solidFill>
              <a:cs typeface="Arial" panose="020B0604020202020204" pitchFamily="34" charset="0"/>
            </a:endParaRPr>
          </a:p>
          <a:p>
            <a:endParaRPr lang="de-DE" altLang="de-DE" dirty="0"/>
          </a:p>
        </p:txBody>
      </p:sp>
      <p:sp>
        <p:nvSpPr>
          <p:cNvPr id="9" name="Text Box 17"/>
          <p:cNvSpPr txBox="1">
            <a:spLocks noChangeArrowheads="1"/>
          </p:cNvSpPr>
          <p:nvPr/>
        </p:nvSpPr>
        <p:spPr bwMode="auto">
          <a:xfrm>
            <a:off x="7445845" y="6022802"/>
            <a:ext cx="8440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E1FF296-07D7-4110-9DF4-6EFEE62DE6E8}"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4608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4608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4735658B-5227-447C-937F-B2E3672AD5EF}" type="slidenum">
              <a:rPr lang="de-DE" altLang="de-DE" sz="1200" b="0" smtClean="0">
                <a:solidFill>
                  <a:schemeClr val="bg1"/>
                </a:solidFill>
              </a:rPr>
              <a:pPr>
                <a:spcBef>
                  <a:spcPct val="0"/>
                </a:spcBef>
              </a:pPr>
              <a:t>21</a:t>
            </a:fld>
            <a:endParaRPr lang="de-DE" altLang="de-DE" sz="1200" b="0" smtClean="0">
              <a:solidFill>
                <a:schemeClr val="bg1"/>
              </a:solidFill>
            </a:endParaRPr>
          </a:p>
        </p:txBody>
      </p:sp>
      <p:sp>
        <p:nvSpPr>
          <p:cNvPr id="46085"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46086" name="Rectangle 3"/>
          <p:cNvSpPr>
            <a:spLocks noGrp="1" noChangeArrowheads="1"/>
          </p:cNvSpPr>
          <p:nvPr>
            <p:ph type="body" idx="1"/>
          </p:nvPr>
        </p:nvSpPr>
        <p:spPr>
          <a:xfrm>
            <a:off x="539750" y="1484313"/>
            <a:ext cx="8496300" cy="4818062"/>
          </a:xfrm>
          <a:noFill/>
        </p:spPr>
        <p:txBody>
          <a:bodyPr/>
          <a:lstStyle/>
          <a:p>
            <a:pPr>
              <a:lnSpc>
                <a:spcPct val="110000"/>
              </a:lnSpc>
              <a:spcBef>
                <a:spcPts val="1200"/>
              </a:spcBef>
              <a:buClr>
                <a:srgbClr val="FFC000"/>
              </a:buClr>
              <a:buSzPct val="150000"/>
            </a:pPr>
            <a:r>
              <a:rPr lang="de-DE" altLang="de-DE" dirty="0" smtClean="0"/>
              <a:t>Evaluation of an infusion pump</a:t>
            </a:r>
          </a:p>
          <a:p>
            <a:pPr lvl="1" eaLnBrk="1" hangingPunct="1"/>
            <a:endParaRPr lang="de-DE" altLang="de-DE" dirty="0" smtClean="0"/>
          </a:p>
          <a:p>
            <a:pPr lvl="1" eaLnBrk="1" hangingPunct="1"/>
            <a:endParaRPr lang="de-DE" altLang="de-DE" dirty="0" smtClean="0"/>
          </a:p>
        </p:txBody>
      </p:sp>
      <p:grpSp>
        <p:nvGrpSpPr>
          <p:cNvPr id="46088" name="Gruppieren 9"/>
          <p:cNvGrpSpPr>
            <a:grpSpLocks/>
          </p:cNvGrpSpPr>
          <p:nvPr/>
        </p:nvGrpSpPr>
        <p:grpSpPr bwMode="auto">
          <a:xfrm>
            <a:off x="539750" y="2197100"/>
            <a:ext cx="7627851" cy="3441700"/>
            <a:chOff x="544599" y="2223096"/>
            <a:chExt cx="7627851" cy="3441700"/>
          </a:xfrm>
        </p:grpSpPr>
        <p:sp>
          <p:nvSpPr>
            <p:cNvPr id="11" name="Text Box 12"/>
            <p:cNvSpPr txBox="1">
              <a:spLocks noChangeArrowheads="1"/>
            </p:cNvSpPr>
            <p:nvPr/>
          </p:nvSpPr>
          <p:spPr bwMode="auto">
            <a:xfrm>
              <a:off x="544599" y="2367559"/>
              <a:ext cx="2484437" cy="1661993"/>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dirty="0">
                  <a:solidFill>
                    <a:schemeClr val="tx1"/>
                  </a:solidFill>
                  <a:latin typeface="Arial" panose="020B0604020202020204" pitchFamily="34" charset="0"/>
                  <a:cs typeface="Arial" panose="020B0604020202020204" pitchFamily="34" charset="0"/>
                </a:rPr>
                <a:t>      </a:t>
              </a:r>
              <a:r>
                <a:rPr lang="de-DE" altLang="en-US" dirty="0">
                  <a:solidFill>
                    <a:schemeClr val="tx1">
                      <a:lumMod val="75000"/>
                      <a:lumOff val="25000"/>
                    </a:schemeClr>
                  </a:solidFill>
                  <a:latin typeface="Arial" panose="020B0604020202020204" pitchFamily="34" charset="0"/>
                  <a:cs typeface="Arial" panose="020B0604020202020204" pitchFamily="34" charset="0"/>
                </a:rPr>
                <a:t>Task</a:t>
              </a:r>
            </a:p>
            <a:p>
              <a:pPr eaLnBrk="1" hangingPunct="1">
                <a:spcBef>
                  <a:spcPct val="0"/>
                </a:spcBef>
                <a:defRPr/>
              </a:pPr>
              <a:endParaRPr lang="de-DE" altLang="en-US" sz="1600" dirty="0">
                <a:solidFill>
                  <a:schemeClr val="tx2"/>
                </a:solidFill>
                <a:latin typeface="Arial" panose="020B0604020202020204" pitchFamily="34" charset="0"/>
                <a:cs typeface="Arial" panose="020B0604020202020204" pitchFamily="34" charset="0"/>
              </a:endParaRPr>
            </a:p>
            <a:p>
              <a:pPr eaLnBrk="1" hangingPunct="1">
                <a:spcBef>
                  <a:spcPct val="0"/>
                </a:spcBef>
                <a:defRPr/>
              </a:pPr>
              <a:r>
                <a:rPr lang="de-DE" altLang="en-US" sz="1600" dirty="0">
                  <a:solidFill>
                    <a:schemeClr val="tx1"/>
                  </a:solidFill>
                  <a:latin typeface="Arial" panose="020B0604020202020204" pitchFamily="34" charset="0"/>
                  <a:cs typeface="Arial" panose="020B0604020202020204" pitchFamily="34" charset="0"/>
                </a:rPr>
                <a:t>Standard application</a:t>
              </a:r>
            </a:p>
            <a:p>
              <a:pPr eaLnBrk="1" hangingPunct="1">
                <a:spcBef>
                  <a:spcPct val="0"/>
                </a:spcBef>
                <a:defRPr/>
              </a:pPr>
              <a:r>
                <a:rPr lang="de-DE" altLang="en-US" sz="1600" dirty="0" smtClean="0">
                  <a:solidFill>
                    <a:schemeClr val="tx1"/>
                  </a:solidFill>
                  <a:latin typeface="Arial" panose="020B0604020202020204" pitchFamily="34" charset="0"/>
                  <a:cs typeface="Arial" panose="020B0604020202020204" pitchFamily="34" charset="0"/>
                </a:rPr>
                <a:t> </a:t>
              </a:r>
              <a:r>
                <a:rPr lang="de-DE" altLang="en-US" sz="1500" dirty="0" smtClean="0">
                  <a:solidFill>
                    <a:schemeClr val="tx1"/>
                  </a:solidFill>
                  <a:latin typeface="Arial" panose="020B0604020202020204" pitchFamily="34" charset="0"/>
                  <a:cs typeface="Arial" panose="020B0604020202020204" pitchFamily="34" charset="0"/>
                </a:rPr>
                <a:t>= </a:t>
              </a:r>
              <a:r>
                <a:rPr lang="de-DE" altLang="en-US" sz="1500" dirty="0" err="1" smtClean="0">
                  <a:solidFill>
                    <a:schemeClr val="tx1"/>
                  </a:solidFill>
                  <a:latin typeface="Arial" panose="020B0604020202020204" pitchFamily="34" charset="0"/>
                  <a:cs typeface="Arial" panose="020B0604020202020204" pitchFamily="34" charset="0"/>
                </a:rPr>
                <a:t>Administering</a:t>
              </a:r>
              <a:r>
                <a:rPr lang="de-DE" altLang="en-US" sz="1500" dirty="0">
                  <a:solidFill>
                    <a:schemeClr val="tx1"/>
                  </a:solidFill>
                  <a:latin typeface="Arial" panose="020B0604020202020204" pitchFamily="34" charset="0"/>
                  <a:cs typeface="Arial" panose="020B0604020202020204" pitchFamily="34" charset="0"/>
                </a:rPr>
                <a:t> </a:t>
              </a:r>
              <a:r>
                <a:rPr lang="de-DE" altLang="en-US" sz="1500" dirty="0" err="1" smtClean="0">
                  <a:solidFill>
                    <a:schemeClr val="tx1"/>
                  </a:solidFill>
                  <a:latin typeface="Arial" panose="020B0604020202020204" pitchFamily="34" charset="0"/>
                  <a:cs typeface="Arial" panose="020B0604020202020204" pitchFamily="34" charset="0"/>
                </a:rPr>
                <a:t>of</a:t>
              </a:r>
              <a:r>
                <a:rPr lang="de-DE" altLang="en-US" sz="1500" dirty="0" smtClean="0">
                  <a:solidFill>
                    <a:schemeClr val="tx1"/>
                  </a:solidFill>
                  <a:latin typeface="Arial" panose="020B0604020202020204" pitchFamily="34" charset="0"/>
                  <a:cs typeface="Arial" panose="020B0604020202020204" pitchFamily="34" charset="0"/>
                </a:rPr>
                <a:t> an </a:t>
              </a:r>
              <a:r>
                <a:rPr lang="de-DE" altLang="en-US" sz="1500" dirty="0" err="1" smtClean="0">
                  <a:solidFill>
                    <a:schemeClr val="tx1"/>
                  </a:solidFill>
                  <a:latin typeface="Arial" panose="020B0604020202020204" pitchFamily="34" charset="0"/>
                  <a:cs typeface="Arial" panose="020B0604020202020204" pitchFamily="34" charset="0"/>
                </a:rPr>
                <a:t>infusion</a:t>
              </a:r>
              <a:r>
                <a:rPr lang="de-DE" altLang="en-US" sz="1500" dirty="0" smtClean="0">
                  <a:solidFill>
                    <a:schemeClr val="tx1"/>
                  </a:solidFill>
                  <a:latin typeface="Arial" panose="020B0604020202020204" pitchFamily="34" charset="0"/>
                  <a:cs typeface="Arial" panose="020B0604020202020204" pitchFamily="34" charset="0"/>
                </a:rPr>
                <a:t> solution with a specified delivery rate</a:t>
              </a:r>
              <a:endParaRPr lang="de-DE" altLang="en-US" sz="1500" dirty="0">
                <a:solidFill>
                  <a:schemeClr val="tx1"/>
                </a:solidFill>
                <a:latin typeface="Arial" panose="020B0604020202020204" pitchFamily="34" charset="0"/>
                <a:cs typeface="Arial" panose="020B0604020202020204" pitchFamily="34" charset="0"/>
              </a:endParaRPr>
            </a:p>
          </p:txBody>
        </p:sp>
        <p:sp>
          <p:nvSpPr>
            <p:cNvPr id="12" name="Text Box 18"/>
            <p:cNvSpPr txBox="1">
              <a:spLocks noChangeArrowheads="1"/>
            </p:cNvSpPr>
            <p:nvPr/>
          </p:nvSpPr>
          <p:spPr bwMode="auto">
            <a:xfrm>
              <a:off x="5368131" y="2246176"/>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dirty="0">
                  <a:solidFill>
                    <a:schemeClr val="tx1"/>
                  </a:solidFill>
                  <a:latin typeface="Arial" panose="020B0604020202020204" pitchFamily="34" charset="0"/>
                  <a:cs typeface="Arial" panose="020B0604020202020204" pitchFamily="34" charset="0"/>
                </a:rPr>
                <a:t>1. Assemble the device</a:t>
              </a:r>
            </a:p>
          </p:txBody>
        </p:sp>
        <p:sp>
          <p:nvSpPr>
            <p:cNvPr id="13" name="Text Box 34"/>
            <p:cNvSpPr txBox="1">
              <a:spLocks noChangeArrowheads="1"/>
            </p:cNvSpPr>
            <p:nvPr/>
          </p:nvSpPr>
          <p:spPr bwMode="auto">
            <a:xfrm>
              <a:off x="5353477" y="2759101"/>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a:solidFill>
                    <a:schemeClr val="tx1"/>
                  </a:solidFill>
                  <a:latin typeface="Arial" panose="020B0604020202020204" pitchFamily="34" charset="0"/>
                  <a:cs typeface="Arial" panose="020B0604020202020204" pitchFamily="34" charset="0"/>
                </a:rPr>
                <a:t>2. Connect to mains power</a:t>
              </a:r>
            </a:p>
          </p:txBody>
        </p:sp>
        <p:sp>
          <p:nvSpPr>
            <p:cNvPr id="14" name="Text Box 35"/>
            <p:cNvSpPr txBox="1">
              <a:spLocks noChangeArrowheads="1"/>
            </p:cNvSpPr>
            <p:nvPr/>
          </p:nvSpPr>
          <p:spPr bwMode="auto">
            <a:xfrm>
              <a:off x="5372100" y="3432771"/>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a:solidFill>
                    <a:schemeClr val="tx1"/>
                  </a:solidFill>
                  <a:latin typeface="Arial" panose="020B0604020202020204" pitchFamily="34" charset="0"/>
                  <a:cs typeface="Arial" panose="020B0604020202020204" pitchFamily="34" charset="0"/>
                </a:rPr>
                <a:t>2. Open enclosure</a:t>
              </a:r>
            </a:p>
          </p:txBody>
        </p:sp>
        <p:sp>
          <p:nvSpPr>
            <p:cNvPr id="15" name="Text Box 36"/>
            <p:cNvSpPr txBox="1">
              <a:spLocks noChangeArrowheads="1"/>
            </p:cNvSpPr>
            <p:nvPr/>
          </p:nvSpPr>
          <p:spPr bwMode="auto">
            <a:xfrm>
              <a:off x="5372100" y="4055071"/>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dirty="0">
                  <a:solidFill>
                    <a:schemeClr val="tx1"/>
                  </a:solidFill>
                  <a:latin typeface="Arial" panose="020B0604020202020204" pitchFamily="34" charset="0"/>
                  <a:cs typeface="Arial" panose="020B0604020202020204" pitchFamily="34" charset="0"/>
                </a:rPr>
                <a:t>3. Insert </a:t>
              </a:r>
              <a:r>
                <a:rPr lang="de-DE" altLang="en-US" sz="1400" dirty="0" err="1">
                  <a:solidFill>
                    <a:schemeClr val="tx1"/>
                  </a:solidFill>
                  <a:latin typeface="Arial" panose="020B0604020202020204" pitchFamily="34" charset="0"/>
                  <a:cs typeface="Arial" panose="020B0604020202020204" pitchFamily="34" charset="0"/>
                </a:rPr>
                <a:t>tube</a:t>
              </a:r>
              <a:r>
                <a:rPr lang="de-DE" altLang="en-US" sz="1400" dirty="0">
                  <a:solidFill>
                    <a:schemeClr val="tx1"/>
                  </a:solidFill>
                  <a:latin typeface="Arial" panose="020B0604020202020204" pitchFamily="34" charset="0"/>
                  <a:cs typeface="Arial" panose="020B0604020202020204" pitchFamily="34" charset="0"/>
                </a:rPr>
                <a:t>, fix</a:t>
              </a:r>
            </a:p>
          </p:txBody>
        </p:sp>
        <p:sp>
          <p:nvSpPr>
            <p:cNvPr id="16" name="Text Box 37"/>
            <p:cNvSpPr txBox="1">
              <a:spLocks noChangeArrowheads="1"/>
            </p:cNvSpPr>
            <p:nvPr/>
          </p:nvSpPr>
          <p:spPr bwMode="auto">
            <a:xfrm>
              <a:off x="5372100" y="4607521"/>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a:solidFill>
                    <a:schemeClr val="tx1"/>
                  </a:solidFill>
                  <a:latin typeface="Arial" panose="020B0604020202020204" pitchFamily="34" charset="0"/>
                  <a:cs typeface="Arial" panose="020B0604020202020204" pitchFamily="34" charset="0"/>
                </a:rPr>
                <a:t>4. Close enclosure</a:t>
              </a:r>
            </a:p>
          </p:txBody>
        </p:sp>
        <p:sp>
          <p:nvSpPr>
            <p:cNvPr id="17" name="Text Box 38"/>
            <p:cNvSpPr txBox="1">
              <a:spLocks noChangeArrowheads="1"/>
            </p:cNvSpPr>
            <p:nvPr/>
          </p:nvSpPr>
          <p:spPr bwMode="auto">
            <a:xfrm>
              <a:off x="5372100" y="5183784"/>
              <a:ext cx="2800350" cy="307975"/>
            </a:xfrm>
            <a:prstGeom prst="rect">
              <a:avLst/>
            </a:prstGeom>
            <a:solidFill>
              <a:schemeClr val="accent1">
                <a:lumMod val="20000"/>
                <a:lumOff val="80000"/>
              </a:schemeClr>
            </a:solidFill>
            <a:ln>
              <a:noFill/>
            </a:ln>
            <a:effec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r>
                <a:rPr lang="de-DE" altLang="en-US" sz="1400">
                  <a:solidFill>
                    <a:schemeClr val="tx1"/>
                  </a:solidFill>
                  <a:latin typeface="Arial" panose="020B0604020202020204" pitchFamily="34" charset="0"/>
                  <a:cs typeface="Arial" panose="020B0604020202020204" pitchFamily="34" charset="0"/>
                </a:rPr>
                <a:t>5. Open roller clamp</a:t>
              </a:r>
            </a:p>
          </p:txBody>
        </p:sp>
        <p:sp>
          <p:nvSpPr>
            <p:cNvPr id="18" name="AutoShape 41"/>
            <p:cNvSpPr>
              <a:spLocks noChangeArrowheads="1"/>
            </p:cNvSpPr>
            <p:nvPr/>
          </p:nvSpPr>
          <p:spPr bwMode="auto">
            <a:xfrm>
              <a:off x="3275013" y="2223096"/>
              <a:ext cx="1944687" cy="649288"/>
            </a:xfrm>
            <a:custGeom>
              <a:avLst/>
              <a:gdLst>
                <a:gd name="T0" fmla="*/ 2147483646 w 21600"/>
                <a:gd name="T1" fmla="*/ 0 h 21600"/>
                <a:gd name="T2" fmla="*/ 0 w 21600"/>
                <a:gd name="T3" fmla="*/ 293342246 h 21600"/>
                <a:gd name="T4" fmla="*/ 2147483646 w 21600"/>
                <a:gd name="T5" fmla="*/ 586684523 h 21600"/>
                <a:gd name="T6" fmla="*/ 2147483646 w 21600"/>
                <a:gd name="T7" fmla="*/ 2933422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a:noFill/>
            </a:ln>
            <a:effectLst/>
          </p:spPr>
          <p:txBody>
            <a:bodyPr wrap="none" anchor="ctr"/>
            <a:lstStyle/>
            <a:p>
              <a:pPr>
                <a:defRPr/>
              </a:pPr>
              <a:endParaRPr lang="en-US">
                <a:cs typeface="Arial" panose="020B0604020202020204" pitchFamily="34" charset="0"/>
              </a:endParaRPr>
            </a:p>
          </p:txBody>
        </p:sp>
        <p:sp>
          <p:nvSpPr>
            <p:cNvPr id="46105" name="Text Box 39"/>
            <p:cNvSpPr txBox="1">
              <a:spLocks noChangeArrowheads="1"/>
            </p:cNvSpPr>
            <p:nvPr/>
          </p:nvSpPr>
          <p:spPr bwMode="auto">
            <a:xfrm>
              <a:off x="3726494" y="2358244"/>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1800" b="0" i="1">
                  <a:solidFill>
                    <a:schemeClr val="bg1"/>
                  </a:solidFill>
                  <a:cs typeface="Arial" panose="020B0604020202020204" pitchFamily="34" charset="0"/>
                </a:rPr>
                <a:t>Analysis</a:t>
              </a:r>
            </a:p>
          </p:txBody>
        </p:sp>
        <p:sp>
          <p:nvSpPr>
            <p:cNvPr id="46106" name="AutoShape 47"/>
            <p:cNvSpPr>
              <a:spLocks noChangeArrowheads="1"/>
            </p:cNvSpPr>
            <p:nvPr/>
          </p:nvSpPr>
          <p:spPr bwMode="auto">
            <a:xfrm rot="10800000">
              <a:off x="6372225" y="5520334"/>
              <a:ext cx="792163" cy="1444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grpSp>
      <p:sp>
        <p:nvSpPr>
          <p:cNvPr id="46089" name="AutoShape 47"/>
          <p:cNvSpPr>
            <a:spLocks noChangeArrowheads="1"/>
          </p:cNvSpPr>
          <p:nvPr/>
        </p:nvSpPr>
        <p:spPr bwMode="auto">
          <a:xfrm rot="10800000">
            <a:off x="6332538" y="4943475"/>
            <a:ext cx="792162" cy="144463"/>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sp>
        <p:nvSpPr>
          <p:cNvPr id="46090" name="AutoShape 47"/>
          <p:cNvSpPr>
            <a:spLocks noChangeArrowheads="1"/>
          </p:cNvSpPr>
          <p:nvPr/>
        </p:nvSpPr>
        <p:spPr bwMode="auto">
          <a:xfrm rot="10800000">
            <a:off x="6335713" y="4438650"/>
            <a:ext cx="792162" cy="144463"/>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sp>
        <p:nvSpPr>
          <p:cNvPr id="46091" name="AutoShape 47"/>
          <p:cNvSpPr>
            <a:spLocks noChangeArrowheads="1"/>
          </p:cNvSpPr>
          <p:nvPr/>
        </p:nvSpPr>
        <p:spPr bwMode="auto">
          <a:xfrm rot="10800000">
            <a:off x="6332538" y="3832225"/>
            <a:ext cx="792162" cy="144463"/>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sp>
        <p:nvSpPr>
          <p:cNvPr id="46092" name="AutoShape 47"/>
          <p:cNvSpPr>
            <a:spLocks noChangeArrowheads="1"/>
          </p:cNvSpPr>
          <p:nvPr/>
        </p:nvSpPr>
        <p:spPr bwMode="auto">
          <a:xfrm rot="10800000">
            <a:off x="6332538" y="3249613"/>
            <a:ext cx="792162" cy="1444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sp>
        <p:nvSpPr>
          <p:cNvPr id="46093" name="AutoShape 47"/>
          <p:cNvSpPr>
            <a:spLocks noChangeArrowheads="1"/>
          </p:cNvSpPr>
          <p:nvPr/>
        </p:nvSpPr>
        <p:spPr bwMode="auto">
          <a:xfrm rot="10800000">
            <a:off x="6332538" y="2618643"/>
            <a:ext cx="792162" cy="1444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b="0">
              <a:solidFill>
                <a:schemeClr val="tx1"/>
              </a:solidFill>
              <a:cs typeface="Arial" panose="020B0604020202020204" pitchFamily="34" charset="0"/>
            </a:endParaRPr>
          </a:p>
        </p:txBody>
      </p:sp>
      <p:sp>
        <p:nvSpPr>
          <p:cNvPr id="46094" name="Text Box 28"/>
          <p:cNvSpPr txBox="1">
            <a:spLocks noChangeArrowheads="1"/>
          </p:cNvSpPr>
          <p:nvPr/>
        </p:nvSpPr>
        <p:spPr bwMode="auto">
          <a:xfrm>
            <a:off x="5580063" y="5816600"/>
            <a:ext cx="23860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1400" b="0" i="1">
                <a:solidFill>
                  <a:srgbClr val="333333"/>
                </a:solidFill>
                <a:cs typeface="Arial" panose="020B0604020202020204" pitchFamily="34" charset="0"/>
              </a:rPr>
              <a:t>Sequence of sub-steps</a:t>
            </a:r>
          </a:p>
        </p:txBody>
      </p:sp>
      <p:pic>
        <p:nvPicPr>
          <p:cNvPr id="46095"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338" y="4492625"/>
            <a:ext cx="103663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7"/>
          <p:cNvSpPr txBox="1">
            <a:spLocks noChangeArrowheads="1"/>
          </p:cNvSpPr>
          <p:nvPr/>
        </p:nvSpPr>
        <p:spPr bwMode="auto">
          <a:xfrm>
            <a:off x="2286471" y="5979940"/>
            <a:ext cx="8440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Text Box 4"/>
          <p:cNvSpPr txBox="1">
            <a:spLocks noChangeArrowheads="1"/>
          </p:cNvSpPr>
          <p:nvPr/>
        </p:nvSpPr>
        <p:spPr bwMode="auto">
          <a:xfrm>
            <a:off x="539750" y="1921449"/>
            <a:ext cx="1990288" cy="400110"/>
          </a:xfrm>
          <a:prstGeom prst="rect">
            <a:avLst/>
          </a:prstGeom>
          <a:solidFill>
            <a:srgbClr val="FFDB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2000" b="0" dirty="0" smtClean="0">
                <a:solidFill>
                  <a:schemeClr val="tx1"/>
                </a:solidFill>
                <a:cs typeface="Arial" panose="020B0604020202020204" pitchFamily="34" charset="0"/>
              </a:rPr>
              <a:t>1. Task </a:t>
            </a:r>
            <a:r>
              <a:rPr lang="de-DE" altLang="en-US" sz="2000" b="0" dirty="0" err="1" smtClean="0">
                <a:solidFill>
                  <a:schemeClr val="tx1"/>
                </a:solidFill>
                <a:cs typeface="Arial" panose="020B0604020202020204" pitchFamily="34" charset="0"/>
              </a:rPr>
              <a:t>analysis</a:t>
            </a:r>
            <a:endParaRPr lang="de-DE" altLang="en-US" sz="2000" b="0" dirty="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B23BA4C2-8720-4680-8520-777A7037CA33}"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4813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4813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58464BBB-69AB-40FC-91B3-1DDECEE8CC7B}" type="slidenum">
              <a:rPr lang="de-DE" altLang="de-DE" sz="1200" b="0" smtClean="0">
                <a:solidFill>
                  <a:schemeClr val="bg1"/>
                </a:solidFill>
              </a:rPr>
              <a:pPr>
                <a:spcBef>
                  <a:spcPct val="0"/>
                </a:spcBef>
              </a:pPr>
              <a:t>22</a:t>
            </a:fld>
            <a:endParaRPr lang="de-DE" altLang="de-DE" sz="1200" b="0" smtClean="0">
              <a:solidFill>
                <a:schemeClr val="bg1"/>
              </a:solidFill>
            </a:endParaRPr>
          </a:p>
        </p:txBody>
      </p:sp>
      <p:sp>
        <p:nvSpPr>
          <p:cNvPr id="48133"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37894" name="Rectangle 3"/>
          <p:cNvSpPr>
            <a:spLocks noGrp="1" noChangeArrowheads="1"/>
          </p:cNvSpPr>
          <p:nvPr>
            <p:ph type="body" idx="1"/>
          </p:nvPr>
        </p:nvSpPr>
        <p:spPr>
          <a:xfrm>
            <a:off x="539750" y="1484313"/>
            <a:ext cx="8496300" cy="4818062"/>
          </a:xfrm>
        </p:spPr>
        <p:txBody>
          <a:bodyPr/>
          <a:lstStyle/>
          <a:p>
            <a:pPr>
              <a:lnSpc>
                <a:spcPct val="110000"/>
              </a:lnSpc>
              <a:spcBef>
                <a:spcPts val="1200"/>
              </a:spcBef>
              <a:buClr>
                <a:srgbClr val="FFC000"/>
              </a:buClr>
              <a:buSzPct val="150000"/>
              <a:defRPr/>
            </a:pPr>
            <a:r>
              <a:rPr lang="de-DE" dirty="0" smtClean="0"/>
              <a:t>Evaluation of an infusion pump</a:t>
            </a:r>
            <a:endParaRPr lang="de-DE" altLang="de-DE" dirty="0" smtClean="0"/>
          </a:p>
          <a:p>
            <a:pPr lvl="1" eaLnBrk="1" hangingPunct="1">
              <a:defRPr/>
            </a:pPr>
            <a:endParaRPr lang="de-DE" altLang="de-DE" dirty="0" smtClean="0"/>
          </a:p>
          <a:p>
            <a:pPr lvl="1" eaLnBrk="1" hangingPunct="1">
              <a:defRPr/>
            </a:pPr>
            <a:endParaRPr lang="de-DE" altLang="en-US" sz="1050" dirty="0" smtClean="0"/>
          </a:p>
          <a:p>
            <a:pPr lvl="1" eaLnBrk="1" hangingPunct="1">
              <a:defRPr/>
            </a:pPr>
            <a:r>
              <a:rPr lang="de-DE" altLang="en-US" dirty="0" smtClean="0"/>
              <a:t>Detection </a:t>
            </a:r>
            <a:r>
              <a:rPr lang="de-DE" altLang="en-US" dirty="0"/>
              <a:t>of use errors in a </a:t>
            </a:r>
            <a:r>
              <a:rPr lang="de-DE" altLang="en-US" dirty="0" smtClean="0"/>
              <a:t>standard application; evaluation of the user steps (during following of the sequence of specified sub-steps) by means of a three-level ordinal scale in accordance with </a:t>
            </a:r>
            <a:r>
              <a:rPr lang="de-DE" altLang="en-US" b="1" dirty="0" smtClean="0"/>
              <a:t>DIN EN 614-1 </a:t>
            </a:r>
            <a:r>
              <a:rPr lang="de-DE" altLang="en-US" dirty="0" smtClean="0"/>
              <a:t>(traffic-light pattern)</a:t>
            </a:r>
          </a:p>
          <a:p>
            <a:pPr lvl="1" eaLnBrk="1" hangingPunct="1">
              <a:defRPr/>
            </a:pPr>
            <a:endParaRPr lang="de-DE" altLang="en-US" dirty="0"/>
          </a:p>
          <a:p>
            <a:pPr lvl="1" eaLnBrk="1" hangingPunct="1">
              <a:defRPr/>
            </a:pPr>
            <a:endParaRPr lang="de-DE" altLang="de-DE" dirty="0" smtClean="0"/>
          </a:p>
        </p:txBody>
      </p:sp>
      <p:sp>
        <p:nvSpPr>
          <p:cNvPr id="48135" name="Text Box 4"/>
          <p:cNvSpPr txBox="1">
            <a:spLocks noChangeArrowheads="1"/>
          </p:cNvSpPr>
          <p:nvPr/>
        </p:nvSpPr>
        <p:spPr bwMode="auto">
          <a:xfrm>
            <a:off x="539750" y="1988840"/>
            <a:ext cx="7272040" cy="400050"/>
          </a:xfrm>
          <a:prstGeom prst="rect">
            <a:avLst/>
          </a:prstGeom>
          <a:solidFill>
            <a:srgbClr val="FFDB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2000" b="0" dirty="0">
                <a:solidFill>
                  <a:schemeClr val="tx1"/>
                </a:solidFill>
                <a:cs typeface="Arial" panose="020B0604020202020204" pitchFamily="34" charset="0"/>
              </a:rPr>
              <a:t>2. </a:t>
            </a:r>
            <a:r>
              <a:rPr lang="de-DE" altLang="en-US" sz="2000" b="0" dirty="0" err="1">
                <a:solidFill>
                  <a:schemeClr val="tx1"/>
                </a:solidFill>
                <a:cs typeface="Arial" panose="020B0604020202020204" pitchFamily="34" charset="0"/>
              </a:rPr>
              <a:t>Specification</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of</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the</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usability</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characteristics</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and</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value</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range</a:t>
            </a:r>
            <a:endParaRPr lang="de-DE" altLang="en-US" sz="2000" b="0" dirty="0">
              <a:solidFill>
                <a:schemeClr val="tx1"/>
              </a:solidFill>
              <a:cs typeface="Arial" panose="020B0604020202020204" pitchFamily="34" charset="0"/>
            </a:endParaRPr>
          </a:p>
        </p:txBody>
      </p:sp>
      <p:pic>
        <p:nvPicPr>
          <p:cNvPr id="48136"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38" y="4133850"/>
            <a:ext cx="12827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2219325" y="4335463"/>
          <a:ext cx="5937250" cy="1920876"/>
        </p:xfrm>
        <a:graphic>
          <a:graphicData uri="http://schemas.openxmlformats.org/drawingml/2006/table">
            <a:tbl>
              <a:tblPr firstRow="1" bandRow="1">
                <a:tableStyleId>{21E4AEA4-8DFA-4A89-87EB-49C32662AFE0}</a:tableStyleId>
              </a:tblPr>
              <a:tblGrid>
                <a:gridCol w="1429925">
                  <a:extLst>
                    <a:ext uri="{9D8B030D-6E8A-4147-A177-3AD203B41FA5}">
                      <a16:colId xmlns:a16="http://schemas.microsoft.com/office/drawing/2014/main" val="1881081637"/>
                    </a:ext>
                  </a:extLst>
                </a:gridCol>
                <a:gridCol w="4507325">
                  <a:extLst>
                    <a:ext uri="{9D8B030D-6E8A-4147-A177-3AD203B41FA5}">
                      <a16:colId xmlns:a16="http://schemas.microsoft.com/office/drawing/2014/main" val="212001170"/>
                    </a:ext>
                  </a:extLst>
                </a:gridCol>
              </a:tblGrid>
              <a:tr h="640292">
                <a:tc>
                  <a:txBody>
                    <a:bodyPr/>
                    <a:lstStyle/>
                    <a:p>
                      <a:r>
                        <a:rPr lang="de-DE" sz="1800" b="1" kern="1200" dirty="0" smtClean="0">
                          <a:solidFill>
                            <a:schemeClr val="tx1"/>
                          </a:solidFill>
                          <a:latin typeface="Arial" panose="020B0604020202020204" pitchFamily="34" charset="0"/>
                          <a:ea typeface="+mn-ea"/>
                          <a:cs typeface="Arial" panose="020B0604020202020204" pitchFamily="34" charset="0"/>
                        </a:rPr>
                        <a:t>Red=3</a:t>
                      </a:r>
                      <a:endParaRPr lang="de-DE" sz="1800" b="1" kern="1200" dirty="0">
                        <a:solidFill>
                          <a:schemeClr val="tx1"/>
                        </a:solidFill>
                        <a:latin typeface="Arial" panose="020B0604020202020204" pitchFamily="34" charset="0"/>
                        <a:ea typeface="+mn-ea"/>
                        <a:cs typeface="Arial" panose="020B0604020202020204" pitchFamily="34" charset="0"/>
                      </a:endParaRPr>
                    </a:p>
                  </a:txBody>
                  <a:tcPr marL="91434" marR="91434" marT="45715" marB="45715">
                    <a:solidFill>
                      <a:srgbClr val="E62D1A">
                        <a:alpha val="63922"/>
                      </a:srgbClr>
                    </a:solidFill>
                  </a:tcPr>
                </a:tc>
                <a:tc>
                  <a:txBody>
                    <a:bodyPr/>
                    <a:lstStyle/>
                    <a:p>
                      <a:pPr eaLnBrk="1" hangingPunct="1">
                        <a:spcBef>
                          <a:spcPct val="0"/>
                        </a:spcBef>
                      </a:pPr>
                      <a:r>
                        <a:rPr lang="de-DE" altLang="en-US" sz="1800" dirty="0" smtClean="0">
                          <a:solidFill>
                            <a:schemeClr val="tx1"/>
                          </a:solidFill>
                          <a:latin typeface="Arial" panose="020B0604020202020204" pitchFamily="34" charset="0"/>
                          <a:cs typeface="Arial" panose="020B0604020202020204" pitchFamily="34" charset="0"/>
                        </a:rPr>
                        <a:t>Sub-step not completed, trial-and-error behaviour, inhibition</a:t>
                      </a:r>
                    </a:p>
                  </a:txBody>
                  <a:tcPr marL="91434" marR="91434" marT="45715" marB="45715">
                    <a:solidFill>
                      <a:srgbClr val="E62D1A">
                        <a:alpha val="63922"/>
                      </a:srgbClr>
                    </a:solidFill>
                  </a:tcPr>
                </a:tc>
                <a:extLst>
                  <a:ext uri="{0D108BD9-81ED-4DB2-BD59-A6C34878D82A}">
                    <a16:rowId xmlns:a16="http://schemas.microsoft.com/office/drawing/2014/main" val="986988830"/>
                  </a:ext>
                </a:extLst>
              </a:tr>
              <a:tr h="640292">
                <a:tc>
                  <a:txBody>
                    <a:bodyPr/>
                    <a:lstStyle/>
                    <a:p>
                      <a:r>
                        <a:rPr lang="de-DE" sz="1800" b="1" kern="1200" dirty="0" smtClean="0">
                          <a:solidFill>
                            <a:schemeClr val="tx1"/>
                          </a:solidFill>
                          <a:latin typeface="Arial" panose="020B0604020202020204" pitchFamily="34" charset="0"/>
                          <a:ea typeface="+mn-ea"/>
                          <a:cs typeface="Arial" panose="020B0604020202020204" pitchFamily="34" charset="0"/>
                        </a:rPr>
                        <a:t>Amber=2</a:t>
                      </a:r>
                      <a:endParaRPr lang="de-DE" sz="1800" b="1" kern="1200" dirty="0">
                        <a:solidFill>
                          <a:schemeClr val="tx1"/>
                        </a:solidFill>
                        <a:latin typeface="Arial" panose="020B0604020202020204" pitchFamily="34" charset="0"/>
                        <a:ea typeface="+mn-ea"/>
                        <a:cs typeface="Arial" panose="020B0604020202020204" pitchFamily="34" charset="0"/>
                      </a:endParaRPr>
                    </a:p>
                  </a:txBody>
                  <a:tcPr marL="91434" marR="91434" marT="45715" marB="45715">
                    <a:solidFill>
                      <a:srgbClr val="FFDB92"/>
                    </a:solidFill>
                  </a:tcPr>
                </a:tc>
                <a:tc>
                  <a:txBody>
                    <a:bodyPr/>
                    <a:lstStyle/>
                    <a:p>
                      <a:pPr eaLnBrk="1" hangingPunct="1">
                        <a:spcBef>
                          <a:spcPct val="0"/>
                        </a:spcBef>
                      </a:pPr>
                      <a:r>
                        <a:rPr lang="de-DE" altLang="en-US" sz="1800" b="1" kern="1200" dirty="0" err="1" smtClean="0">
                          <a:solidFill>
                            <a:schemeClr val="tx1"/>
                          </a:solidFill>
                          <a:latin typeface="Arial" panose="020B0604020202020204" pitchFamily="34" charset="0"/>
                          <a:ea typeface="+mn-ea"/>
                          <a:cs typeface="Arial" panose="020B0604020202020204" pitchFamily="34" charset="0"/>
                        </a:rPr>
                        <a:t>Cautious</a:t>
                      </a:r>
                      <a:r>
                        <a:rPr lang="de-DE" altLang="en-US" sz="1800" b="1" kern="1200" dirty="0" smtClean="0">
                          <a:solidFill>
                            <a:schemeClr val="tx1"/>
                          </a:solidFill>
                          <a:latin typeface="Arial" panose="020B0604020202020204" pitchFamily="34" charset="0"/>
                          <a:ea typeface="+mn-ea"/>
                          <a:cs typeface="Arial" panose="020B0604020202020204" pitchFamily="34" charset="0"/>
                        </a:rPr>
                        <a:t>, uncertain execution; slow</a:t>
                      </a:r>
                    </a:p>
                  </a:txBody>
                  <a:tcPr marL="91434" marR="91434" marT="45715" marB="45715">
                    <a:solidFill>
                      <a:srgbClr val="FFDB92"/>
                    </a:solidFill>
                  </a:tcPr>
                </a:tc>
                <a:extLst>
                  <a:ext uri="{0D108BD9-81ED-4DB2-BD59-A6C34878D82A}">
                    <a16:rowId xmlns:a16="http://schemas.microsoft.com/office/drawing/2014/main" val="2954964859"/>
                  </a:ext>
                </a:extLst>
              </a:tr>
              <a:tr h="640292">
                <a:tc>
                  <a:txBody>
                    <a:bodyPr/>
                    <a:lstStyle/>
                    <a:p>
                      <a:pPr marL="0" algn="l" defTabSz="914400" rtl="0" eaLnBrk="1" latinLnBrk="0" hangingPunct="1"/>
                      <a:r>
                        <a:rPr lang="de-DE" sz="1800" b="1" kern="1200" dirty="0" smtClean="0">
                          <a:solidFill>
                            <a:schemeClr val="tx1"/>
                          </a:solidFill>
                          <a:latin typeface="Arial" panose="020B0604020202020204" pitchFamily="34" charset="0"/>
                          <a:ea typeface="+mn-ea"/>
                          <a:cs typeface="Arial" panose="020B0604020202020204" pitchFamily="34" charset="0"/>
                        </a:rPr>
                        <a:t>Green=1</a:t>
                      </a:r>
                      <a:endParaRPr lang="de-DE" sz="1800" b="1" kern="1200" dirty="0">
                        <a:solidFill>
                          <a:schemeClr val="tx1"/>
                        </a:solidFill>
                        <a:latin typeface="Arial" panose="020B0604020202020204" pitchFamily="34" charset="0"/>
                        <a:ea typeface="+mn-ea"/>
                        <a:cs typeface="Arial" panose="020B0604020202020204" pitchFamily="34" charset="0"/>
                      </a:endParaRPr>
                    </a:p>
                  </a:txBody>
                  <a:tcPr marL="91434" marR="91434" marT="45715" marB="45715">
                    <a:solidFill>
                      <a:srgbClr val="94C11C"/>
                    </a:solidFill>
                  </a:tcPr>
                </a:tc>
                <a:tc>
                  <a:txBody>
                    <a:bodyPr/>
                    <a:lstStyle/>
                    <a:p>
                      <a:r>
                        <a:rPr lang="de-DE" sz="1800" b="1" kern="1200" dirty="0" smtClean="0">
                          <a:solidFill>
                            <a:schemeClr val="tx1"/>
                          </a:solidFill>
                          <a:latin typeface="Arial" panose="020B0604020202020204" pitchFamily="34" charset="0"/>
                          <a:ea typeface="+mn-ea"/>
                          <a:cs typeface="Arial" panose="020B0604020202020204" pitchFamily="34" charset="0"/>
                        </a:rPr>
                        <a:t>Confident and swift execution </a:t>
                      </a:r>
                    </a:p>
                    <a:p>
                      <a:r>
                        <a:rPr lang="de-DE" sz="1800" b="1" kern="1200" dirty="0" smtClean="0">
                          <a:solidFill>
                            <a:schemeClr val="tx1"/>
                          </a:solidFill>
                          <a:latin typeface="Arial" panose="020B0604020202020204" pitchFamily="34" charset="0"/>
                          <a:ea typeface="+mn-ea"/>
                          <a:cs typeface="Arial" panose="020B0604020202020204" pitchFamily="34" charset="0"/>
                        </a:rPr>
                        <a:t>of the sub-step</a:t>
                      </a:r>
                    </a:p>
                  </a:txBody>
                  <a:tcPr marL="91434" marR="91434" marT="45715" marB="45715">
                    <a:solidFill>
                      <a:srgbClr val="94C11C"/>
                    </a:solidFill>
                  </a:tcPr>
                </a:tc>
                <a:extLst>
                  <a:ext uri="{0D108BD9-81ED-4DB2-BD59-A6C34878D82A}">
                    <a16:rowId xmlns:a16="http://schemas.microsoft.com/office/drawing/2014/main" val="2549226174"/>
                  </a:ext>
                </a:extLst>
              </a:tr>
            </a:tbl>
          </a:graphicData>
        </a:graphic>
      </p:graphicFrame>
      <p:sp>
        <p:nvSpPr>
          <p:cNvPr id="11" name="Text Box 17"/>
          <p:cNvSpPr txBox="1">
            <a:spLocks noChangeArrowheads="1"/>
          </p:cNvSpPr>
          <p:nvPr/>
        </p:nvSpPr>
        <p:spPr bwMode="auto">
          <a:xfrm>
            <a:off x="1037431" y="6140923"/>
            <a:ext cx="6048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KAN</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F405090-9ECA-4B3D-8E2E-D2D7F2AAE71E}"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5017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5018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759C2515-179B-4D3F-905D-D302F80B340A}" type="slidenum">
              <a:rPr lang="de-DE" altLang="de-DE" sz="1200" b="0" smtClean="0">
                <a:solidFill>
                  <a:schemeClr val="bg1"/>
                </a:solidFill>
              </a:rPr>
              <a:pPr>
                <a:spcBef>
                  <a:spcPct val="0"/>
                </a:spcBef>
              </a:pPr>
              <a:t>23</a:t>
            </a:fld>
            <a:endParaRPr lang="de-DE" altLang="de-DE" sz="1200" b="0" smtClean="0">
              <a:solidFill>
                <a:schemeClr val="bg1"/>
              </a:solidFill>
            </a:endParaRPr>
          </a:p>
        </p:txBody>
      </p:sp>
      <p:sp>
        <p:nvSpPr>
          <p:cNvPr id="50181"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37894" name="Rectangle 3"/>
          <p:cNvSpPr>
            <a:spLocks noGrp="1" noChangeArrowheads="1"/>
          </p:cNvSpPr>
          <p:nvPr>
            <p:ph type="body" idx="1"/>
          </p:nvPr>
        </p:nvSpPr>
        <p:spPr>
          <a:xfrm>
            <a:off x="539750" y="1484313"/>
            <a:ext cx="8496300" cy="4818062"/>
          </a:xfrm>
        </p:spPr>
        <p:txBody>
          <a:bodyPr/>
          <a:lstStyle/>
          <a:p>
            <a:pPr>
              <a:lnSpc>
                <a:spcPct val="110000"/>
              </a:lnSpc>
              <a:spcBef>
                <a:spcPts val="1200"/>
              </a:spcBef>
              <a:buClr>
                <a:srgbClr val="FFC000"/>
              </a:buClr>
              <a:buSzPct val="150000"/>
              <a:defRPr/>
            </a:pPr>
            <a:r>
              <a:rPr lang="de-DE" dirty="0" smtClean="0"/>
              <a:t>Evaluation of an infusion pump</a:t>
            </a:r>
            <a:endParaRPr lang="de-DE" altLang="de-DE" dirty="0" smtClean="0"/>
          </a:p>
          <a:p>
            <a:pPr lvl="1" eaLnBrk="1" hangingPunct="1">
              <a:defRPr/>
            </a:pPr>
            <a:endParaRPr lang="de-DE" altLang="de-DE" dirty="0" smtClean="0"/>
          </a:p>
          <a:p>
            <a:pPr lvl="1" eaLnBrk="1" hangingPunct="1">
              <a:defRPr/>
            </a:pPr>
            <a:endParaRPr lang="de-DE" altLang="en-US" sz="1050" dirty="0" smtClean="0"/>
          </a:p>
          <a:p>
            <a:pPr marL="344488" lvl="1" indent="-342900" eaLnBrk="1" hangingPunct="1">
              <a:buClr>
                <a:srgbClr val="FFC000"/>
              </a:buClr>
              <a:buFont typeface="Wingdings" panose="05000000000000000000" pitchFamily="2" charset="2"/>
              <a:buChar char="§"/>
              <a:defRPr/>
            </a:pPr>
            <a:r>
              <a:rPr lang="de-DE" altLang="en-US" dirty="0" smtClean="0"/>
              <a:t>Group of test subjects = inexperienced users (novices)</a:t>
            </a:r>
          </a:p>
          <a:p>
            <a:pPr marL="344488" lvl="1" indent="-342900" eaLnBrk="1" hangingPunct="1">
              <a:buClr>
                <a:srgbClr val="FFC000"/>
              </a:buClr>
              <a:buFont typeface="Wingdings" panose="05000000000000000000" pitchFamily="2" charset="2"/>
              <a:buChar char="§"/>
              <a:defRPr/>
            </a:pPr>
            <a:r>
              <a:rPr lang="de-DE" altLang="en-US" dirty="0" smtClean="0"/>
              <a:t>Random sample size defined as 10 test subjects</a:t>
            </a:r>
          </a:p>
          <a:p>
            <a:pPr marL="344488" lvl="1" indent="-342900" eaLnBrk="1" hangingPunct="1">
              <a:buFont typeface="Wingdings" panose="05000000000000000000" pitchFamily="2" charset="2"/>
              <a:buChar char="§"/>
              <a:defRPr/>
            </a:pPr>
            <a:endParaRPr lang="de-DE" altLang="en-US" dirty="0"/>
          </a:p>
          <a:p>
            <a:pPr lvl="1" eaLnBrk="1" hangingPunct="1">
              <a:defRPr/>
            </a:pPr>
            <a:endParaRPr lang="de-DE" altLang="de-DE" dirty="0" smtClean="0"/>
          </a:p>
        </p:txBody>
      </p:sp>
      <p:pic>
        <p:nvPicPr>
          <p:cNvPr id="50184"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7345" y="3571875"/>
            <a:ext cx="450601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feld 12"/>
          <p:cNvSpPr txBox="1">
            <a:spLocks noChangeArrowheads="1"/>
          </p:cNvSpPr>
          <p:nvPr/>
        </p:nvSpPr>
        <p:spPr bwMode="auto">
          <a:xfrm>
            <a:off x="5187950" y="4292600"/>
            <a:ext cx="3695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400" dirty="0" err="1">
                <a:cs typeface="Arial" panose="020B0604020202020204" pitchFamily="34" charset="0"/>
              </a:rPr>
              <a:t>Number</a:t>
            </a:r>
            <a:r>
              <a:rPr lang="de-DE" altLang="de-DE" sz="1400" dirty="0">
                <a:cs typeface="Arial" panose="020B0604020202020204" pitchFamily="34" charset="0"/>
              </a:rPr>
              <a:t> </a:t>
            </a:r>
            <a:r>
              <a:rPr lang="de-DE" altLang="de-DE" sz="1400" dirty="0" err="1">
                <a:cs typeface="Arial" panose="020B0604020202020204" pitchFamily="34" charset="0"/>
              </a:rPr>
              <a:t>of</a:t>
            </a:r>
            <a:r>
              <a:rPr lang="de-DE" altLang="de-DE" sz="1400" dirty="0">
                <a:cs typeface="Arial" panose="020B0604020202020204" pitchFamily="34" charset="0"/>
              </a:rPr>
              <a:t> </a:t>
            </a:r>
            <a:r>
              <a:rPr lang="de-DE" altLang="de-DE" sz="1400" dirty="0" err="1">
                <a:cs typeface="Arial" panose="020B0604020202020204" pitchFamily="34" charset="0"/>
              </a:rPr>
              <a:t>usage</a:t>
            </a:r>
            <a:r>
              <a:rPr lang="de-DE" altLang="de-DE" sz="1400" dirty="0">
                <a:cs typeface="Arial" panose="020B0604020202020204" pitchFamily="34" charset="0"/>
              </a:rPr>
              <a:t> </a:t>
            </a:r>
            <a:r>
              <a:rPr lang="de-DE" altLang="de-DE" sz="1400" dirty="0" err="1">
                <a:cs typeface="Arial" panose="020B0604020202020204" pitchFamily="34" charset="0"/>
              </a:rPr>
              <a:t>problems</a:t>
            </a:r>
            <a:r>
              <a:rPr lang="de-DE" altLang="de-DE" sz="1400" dirty="0">
                <a:cs typeface="Arial" panose="020B0604020202020204" pitchFamily="34" charset="0"/>
              </a:rPr>
              <a:t> </a:t>
            </a:r>
            <a:r>
              <a:rPr lang="de-DE" altLang="de-DE" sz="1400" dirty="0" err="1">
                <a:cs typeface="Arial" panose="020B0604020202020204" pitchFamily="34" charset="0"/>
              </a:rPr>
              <a:t>observed</a:t>
            </a:r>
            <a:endParaRPr lang="de-DE" altLang="de-DE" sz="1400" dirty="0">
              <a:cs typeface="Arial" panose="020B0604020202020204" pitchFamily="34" charset="0"/>
            </a:endParaRPr>
          </a:p>
          <a:p>
            <a:r>
              <a:rPr lang="de-DE" altLang="de-DE" sz="1400" dirty="0">
                <a:cs typeface="Arial" panose="020B0604020202020204" pitchFamily="34" charset="0"/>
              </a:rPr>
              <a:t> </a:t>
            </a:r>
            <a:r>
              <a:rPr lang="de-DE" altLang="de-DE" sz="1400" dirty="0" err="1">
                <a:cs typeface="Arial" panose="020B0604020202020204" pitchFamily="34" charset="0"/>
              </a:rPr>
              <a:t>as</a:t>
            </a:r>
            <a:r>
              <a:rPr lang="de-DE" altLang="de-DE" sz="1400" dirty="0">
                <a:cs typeface="Arial" panose="020B0604020202020204" pitchFamily="34" charset="0"/>
              </a:rPr>
              <a:t> a </a:t>
            </a:r>
            <a:r>
              <a:rPr lang="de-DE" altLang="de-DE" sz="1400" dirty="0" err="1">
                <a:cs typeface="Arial" panose="020B0604020202020204" pitchFamily="34" charset="0"/>
              </a:rPr>
              <a:t>function</a:t>
            </a:r>
            <a:r>
              <a:rPr lang="de-DE" altLang="de-DE" sz="1400" dirty="0">
                <a:cs typeface="Arial" panose="020B0604020202020204" pitchFamily="34" charset="0"/>
              </a:rPr>
              <a:t> </a:t>
            </a:r>
            <a:r>
              <a:rPr lang="de-DE" altLang="de-DE" sz="1400" dirty="0" err="1">
                <a:cs typeface="Arial" panose="020B0604020202020204" pitchFamily="34" charset="0"/>
              </a:rPr>
              <a:t>of</a:t>
            </a:r>
            <a:r>
              <a:rPr lang="de-DE" altLang="de-DE" sz="1400" dirty="0">
                <a:cs typeface="Arial" panose="020B0604020202020204" pitchFamily="34" charset="0"/>
              </a:rPr>
              <a:t> </a:t>
            </a:r>
            <a:r>
              <a:rPr lang="de-DE" altLang="de-DE" sz="1400" dirty="0" err="1">
                <a:cs typeface="Arial" panose="020B0604020202020204" pitchFamily="34" charset="0"/>
              </a:rPr>
              <a:t>the</a:t>
            </a:r>
            <a:r>
              <a:rPr lang="de-DE" altLang="de-DE" sz="1400" dirty="0">
                <a:cs typeface="Arial" panose="020B0604020202020204" pitchFamily="34" charset="0"/>
              </a:rPr>
              <a:t> </a:t>
            </a:r>
            <a:r>
              <a:rPr lang="de-DE" altLang="de-DE" sz="1400" dirty="0" err="1">
                <a:cs typeface="Arial" panose="020B0604020202020204" pitchFamily="34" charset="0"/>
              </a:rPr>
              <a:t>number</a:t>
            </a:r>
            <a:r>
              <a:rPr lang="de-DE" altLang="de-DE" sz="1400" dirty="0">
                <a:cs typeface="Arial" panose="020B0604020202020204" pitchFamily="34" charset="0"/>
              </a:rPr>
              <a:t> </a:t>
            </a:r>
            <a:r>
              <a:rPr lang="de-DE" altLang="de-DE" sz="1400" dirty="0" err="1">
                <a:cs typeface="Arial" panose="020B0604020202020204" pitchFamily="34" charset="0"/>
              </a:rPr>
              <a:t>of</a:t>
            </a:r>
            <a:r>
              <a:rPr lang="de-DE" altLang="de-DE" sz="1400" dirty="0">
                <a:cs typeface="Arial" panose="020B0604020202020204" pitchFamily="34" charset="0"/>
              </a:rPr>
              <a:t> </a:t>
            </a:r>
            <a:r>
              <a:rPr lang="de-DE" altLang="de-DE" sz="1400" dirty="0" err="1">
                <a:cs typeface="Arial" panose="020B0604020202020204" pitchFamily="34" charset="0"/>
              </a:rPr>
              <a:t>test</a:t>
            </a:r>
            <a:r>
              <a:rPr lang="de-DE" altLang="de-DE" sz="1400" dirty="0">
                <a:cs typeface="Arial" panose="020B0604020202020204" pitchFamily="34" charset="0"/>
              </a:rPr>
              <a:t> </a:t>
            </a:r>
            <a:r>
              <a:rPr lang="de-DE" altLang="de-DE" sz="1400" dirty="0" err="1" smtClean="0">
                <a:cs typeface="Arial" panose="020B0604020202020204" pitchFamily="34" charset="0"/>
              </a:rPr>
              <a:t>subjects</a:t>
            </a:r>
            <a:r>
              <a:rPr lang="de-DE" altLang="de-DE" sz="1400" dirty="0" smtClean="0">
                <a:cs typeface="Arial" panose="020B0604020202020204" pitchFamily="34" charset="0"/>
              </a:rPr>
              <a:t> </a:t>
            </a:r>
            <a:endParaRPr lang="en-US" altLang="de-DE" sz="1400" dirty="0">
              <a:cs typeface="Arial" panose="020B0604020202020204" pitchFamily="34" charset="0"/>
            </a:endParaRPr>
          </a:p>
        </p:txBody>
      </p:sp>
      <p:sp>
        <p:nvSpPr>
          <p:cNvPr id="14" name="Text Box 17"/>
          <p:cNvSpPr txBox="1">
            <a:spLocks noChangeArrowheads="1"/>
          </p:cNvSpPr>
          <p:nvPr/>
        </p:nvSpPr>
        <p:spPr bwMode="auto">
          <a:xfrm>
            <a:off x="3613150" y="5521325"/>
            <a:ext cx="145573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a:t>
            </a:r>
            <a:r>
              <a:rPr lang="en-US" sz="900" i="1" dirty="0" err="1" smtClean="0">
                <a:solidFill>
                  <a:schemeClr val="tx1">
                    <a:lumMod val="50000"/>
                    <a:lumOff val="50000"/>
                  </a:schemeClr>
                </a:solidFill>
                <a:latin typeface="Arial" panose="020B0604020202020204" pitchFamily="34" charset="0"/>
                <a:cs typeface="Arial" panose="020B0604020202020204" pitchFamily="34" charset="0"/>
              </a:rPr>
              <a:t>Virzi</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1992)</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539750" y="1937555"/>
            <a:ext cx="2690160" cy="400110"/>
          </a:xfrm>
          <a:prstGeom prst="rect">
            <a:avLst/>
          </a:prstGeom>
          <a:solidFill>
            <a:srgbClr val="FFDB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2000" b="0" dirty="0" smtClean="0">
                <a:solidFill>
                  <a:schemeClr val="tx1"/>
                </a:solidFill>
                <a:cs typeface="Arial" panose="020B0604020202020204" pitchFamily="34" charset="0"/>
              </a:rPr>
              <a:t>3. Set </a:t>
            </a:r>
            <a:r>
              <a:rPr lang="de-DE" altLang="en-US" sz="2000" b="0" dirty="0" err="1" smtClean="0">
                <a:solidFill>
                  <a:schemeClr val="tx1"/>
                </a:solidFill>
                <a:cs typeface="Arial" panose="020B0604020202020204" pitchFamily="34" charset="0"/>
              </a:rPr>
              <a:t>random</a:t>
            </a:r>
            <a:r>
              <a:rPr lang="de-DE" altLang="en-US" sz="2000" b="0" dirty="0" smtClean="0">
                <a:solidFill>
                  <a:schemeClr val="tx1"/>
                </a:solidFill>
                <a:cs typeface="Arial" panose="020B0604020202020204" pitchFamily="34" charset="0"/>
              </a:rPr>
              <a:t> sample</a:t>
            </a:r>
            <a:endParaRPr lang="de-DE" altLang="en-US" sz="2000" b="0" dirty="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103DDDD4-5D28-4DAF-9149-F85AF2229251}"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5222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5222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EC4C8743-8AF5-4610-A607-341838681D11}" type="slidenum">
              <a:rPr lang="de-DE" altLang="de-DE" sz="1200" b="0" smtClean="0">
                <a:solidFill>
                  <a:schemeClr val="bg1"/>
                </a:solidFill>
              </a:rPr>
              <a:pPr>
                <a:spcBef>
                  <a:spcPct val="0"/>
                </a:spcBef>
              </a:pPr>
              <a:t>24</a:t>
            </a:fld>
            <a:endParaRPr lang="de-DE" altLang="de-DE" sz="1200" b="0" smtClean="0">
              <a:solidFill>
                <a:schemeClr val="bg1"/>
              </a:solidFill>
            </a:endParaRPr>
          </a:p>
        </p:txBody>
      </p:sp>
      <p:sp>
        <p:nvSpPr>
          <p:cNvPr id="52229"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37894" name="Rectangle 3"/>
          <p:cNvSpPr>
            <a:spLocks noGrp="1" noChangeArrowheads="1"/>
          </p:cNvSpPr>
          <p:nvPr>
            <p:ph type="body" idx="1"/>
          </p:nvPr>
        </p:nvSpPr>
        <p:spPr>
          <a:xfrm>
            <a:off x="539750" y="1484313"/>
            <a:ext cx="8496300" cy="4818062"/>
          </a:xfrm>
        </p:spPr>
        <p:txBody>
          <a:bodyPr/>
          <a:lstStyle/>
          <a:p>
            <a:pPr>
              <a:lnSpc>
                <a:spcPct val="110000"/>
              </a:lnSpc>
              <a:spcBef>
                <a:spcPts val="1200"/>
              </a:spcBef>
              <a:buClr>
                <a:srgbClr val="FFC000"/>
              </a:buClr>
              <a:buSzPct val="150000"/>
              <a:defRPr/>
            </a:pPr>
            <a:r>
              <a:rPr lang="de-DE" dirty="0" smtClean="0"/>
              <a:t>Evaluation of an infusion pump</a:t>
            </a:r>
            <a:endParaRPr lang="de-DE" altLang="de-DE" dirty="0" smtClean="0"/>
          </a:p>
          <a:p>
            <a:pPr lvl="1" eaLnBrk="1" hangingPunct="1">
              <a:defRPr/>
            </a:pPr>
            <a:endParaRPr lang="de-DE" altLang="de-DE" dirty="0" smtClean="0"/>
          </a:p>
          <a:p>
            <a:pPr lvl="1" eaLnBrk="1" hangingPunct="1">
              <a:defRPr/>
            </a:pPr>
            <a:endParaRPr lang="de-DE" altLang="en-US" sz="1050" dirty="0" smtClean="0"/>
          </a:p>
          <a:p>
            <a:pPr marL="344488" lvl="1" indent="-342900" eaLnBrk="1" hangingPunct="1">
              <a:buFont typeface="Wingdings" panose="05000000000000000000" pitchFamily="2" charset="2"/>
              <a:buChar char="§"/>
              <a:defRPr/>
            </a:pPr>
            <a:endParaRPr lang="de-DE" altLang="en-US" dirty="0"/>
          </a:p>
          <a:p>
            <a:pPr lvl="1" eaLnBrk="1" hangingPunct="1">
              <a:defRPr/>
            </a:pPr>
            <a:endParaRPr lang="de-DE" altLang="de-DE" dirty="0" smtClean="0"/>
          </a:p>
        </p:txBody>
      </p:sp>
      <p:sp>
        <p:nvSpPr>
          <p:cNvPr id="52231" name="Text Box 4"/>
          <p:cNvSpPr txBox="1">
            <a:spLocks noChangeArrowheads="1"/>
          </p:cNvSpPr>
          <p:nvPr/>
        </p:nvSpPr>
        <p:spPr bwMode="auto">
          <a:xfrm>
            <a:off x="539750" y="1929920"/>
            <a:ext cx="3166294" cy="400110"/>
          </a:xfrm>
          <a:prstGeom prst="rect">
            <a:avLst/>
          </a:prstGeom>
          <a:solidFill>
            <a:srgbClr val="FFDB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2000" b="0" dirty="0">
                <a:solidFill>
                  <a:schemeClr val="tx1"/>
                </a:solidFill>
                <a:cs typeface="Arial" panose="020B0604020202020204" pitchFamily="34" charset="0"/>
              </a:rPr>
              <a:t>4. </a:t>
            </a:r>
            <a:r>
              <a:rPr lang="de-DE" altLang="en-US" sz="2000" b="0" dirty="0" err="1" smtClean="0">
                <a:solidFill>
                  <a:schemeClr val="tx1"/>
                </a:solidFill>
                <a:cs typeface="Arial" panose="020B0604020202020204" pitchFamily="34" charset="0"/>
              </a:rPr>
              <a:t>Testing</a:t>
            </a:r>
            <a:r>
              <a:rPr lang="de-DE" altLang="en-US" sz="2000" b="0" dirty="0" smtClean="0">
                <a:solidFill>
                  <a:schemeClr val="tx1"/>
                </a:solidFill>
                <a:cs typeface="Arial" panose="020B0604020202020204" pitchFamily="34" charset="0"/>
              </a:rPr>
              <a:t> in </a:t>
            </a:r>
            <a:r>
              <a:rPr lang="de-DE" altLang="en-US" sz="2000" b="0" dirty="0" err="1" smtClean="0">
                <a:solidFill>
                  <a:schemeClr val="tx1"/>
                </a:solidFill>
                <a:cs typeface="Arial" panose="020B0604020202020204" pitchFamily="34" charset="0"/>
              </a:rPr>
              <a:t>the</a:t>
            </a:r>
            <a:r>
              <a:rPr lang="de-DE" altLang="en-US" sz="2000" b="0" dirty="0" smtClean="0">
                <a:solidFill>
                  <a:schemeClr val="tx1"/>
                </a:solidFill>
                <a:cs typeface="Arial" panose="020B0604020202020204" pitchFamily="34" charset="0"/>
              </a:rPr>
              <a:t> </a:t>
            </a:r>
            <a:r>
              <a:rPr lang="de-DE" altLang="en-US" sz="2000" b="0" dirty="0" err="1" smtClean="0">
                <a:solidFill>
                  <a:schemeClr val="tx1"/>
                </a:solidFill>
                <a:cs typeface="Arial" panose="020B0604020202020204" pitchFamily="34" charset="0"/>
              </a:rPr>
              <a:t>laboratory</a:t>
            </a:r>
            <a:endParaRPr lang="de-DE" altLang="en-US" sz="2000" b="0" dirty="0">
              <a:solidFill>
                <a:schemeClr val="tx1"/>
              </a:solidFill>
              <a:cs typeface="Arial" panose="020B0604020202020204" pitchFamily="34" charset="0"/>
            </a:endParaRPr>
          </a:p>
        </p:txBody>
      </p:sp>
      <p:grpSp>
        <p:nvGrpSpPr>
          <p:cNvPr id="52232" name="Gruppieren 15"/>
          <p:cNvGrpSpPr>
            <a:grpSpLocks/>
          </p:cNvGrpSpPr>
          <p:nvPr/>
        </p:nvGrpSpPr>
        <p:grpSpPr bwMode="auto">
          <a:xfrm>
            <a:off x="467544" y="2438399"/>
            <a:ext cx="8315325" cy="3960813"/>
            <a:chOff x="395287" y="2340632"/>
            <a:chExt cx="8137526" cy="3962077"/>
          </a:xfrm>
        </p:grpSpPr>
        <p:pic>
          <p:nvPicPr>
            <p:cNvPr id="5223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4" y="2342220"/>
              <a:ext cx="2727888" cy="366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5" name="Group 15"/>
            <p:cNvGrpSpPr>
              <a:grpSpLocks/>
            </p:cNvGrpSpPr>
            <p:nvPr/>
          </p:nvGrpSpPr>
          <p:grpSpPr bwMode="auto">
            <a:xfrm>
              <a:off x="4140200" y="2371273"/>
              <a:ext cx="4392613" cy="3163887"/>
              <a:chOff x="-3" y="-3"/>
              <a:chExt cx="2419" cy="4441"/>
            </a:xfrm>
          </p:grpSpPr>
          <p:grpSp>
            <p:nvGrpSpPr>
              <p:cNvPr id="52239" name="Group 16"/>
              <p:cNvGrpSpPr>
                <a:grpSpLocks/>
              </p:cNvGrpSpPr>
              <p:nvPr/>
            </p:nvGrpSpPr>
            <p:grpSpPr bwMode="auto">
              <a:xfrm>
                <a:off x="0" y="0"/>
                <a:ext cx="2413" cy="4435"/>
                <a:chOff x="0" y="0"/>
                <a:chExt cx="2413" cy="4435"/>
              </a:xfrm>
            </p:grpSpPr>
            <p:grpSp>
              <p:nvGrpSpPr>
                <p:cNvPr id="52241" name="Group 17"/>
                <p:cNvGrpSpPr>
                  <a:grpSpLocks/>
                </p:cNvGrpSpPr>
                <p:nvPr/>
              </p:nvGrpSpPr>
              <p:grpSpPr bwMode="auto">
                <a:xfrm>
                  <a:off x="0" y="0"/>
                  <a:ext cx="263" cy="499"/>
                  <a:chOff x="0" y="0"/>
                  <a:chExt cx="263" cy="499"/>
                </a:xfrm>
              </p:grpSpPr>
              <p:sp>
                <p:nvSpPr>
                  <p:cNvPr id="52338" name="Rectangle 18"/>
                  <p:cNvSpPr>
                    <a:spLocks noChangeArrowheads="1"/>
                  </p:cNvSpPr>
                  <p:nvPr/>
                </p:nvSpPr>
                <p:spPr bwMode="auto">
                  <a:xfrm>
                    <a:off x="28" y="0"/>
                    <a:ext cx="235"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dirty="0" err="1">
                        <a:solidFill>
                          <a:srgbClr val="333333"/>
                        </a:solidFill>
                        <a:cs typeface="Arial" panose="020B0604020202020204" pitchFamily="34" charset="0"/>
                      </a:rPr>
                      <a:t>No</a:t>
                    </a:r>
                    <a:endParaRPr lang="de-DE" altLang="en-US" sz="1100" b="0" dirty="0">
                      <a:solidFill>
                        <a:srgbClr val="333333"/>
                      </a:solidFill>
                      <a:cs typeface="Arial" panose="020B0604020202020204" pitchFamily="34" charset="0"/>
                    </a:endParaRPr>
                  </a:p>
                </p:txBody>
              </p:sp>
              <p:sp>
                <p:nvSpPr>
                  <p:cNvPr id="52339" name="Rectangle 19"/>
                  <p:cNvSpPr>
                    <a:spLocks noChangeArrowheads="1"/>
                  </p:cNvSpPr>
                  <p:nvPr/>
                </p:nvSpPr>
                <p:spPr bwMode="auto">
                  <a:xfrm>
                    <a:off x="0" y="0"/>
                    <a:ext cx="243"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2" name="Group 20"/>
                <p:cNvGrpSpPr>
                  <a:grpSpLocks/>
                </p:cNvGrpSpPr>
                <p:nvPr/>
              </p:nvGrpSpPr>
              <p:grpSpPr bwMode="auto">
                <a:xfrm>
                  <a:off x="243" y="0"/>
                  <a:ext cx="1305" cy="499"/>
                  <a:chOff x="243" y="0"/>
                  <a:chExt cx="1305" cy="499"/>
                </a:xfrm>
              </p:grpSpPr>
              <p:sp>
                <p:nvSpPr>
                  <p:cNvPr id="52336" name="Rectangle 21"/>
                  <p:cNvSpPr>
                    <a:spLocks noChangeArrowheads="1"/>
                  </p:cNvSpPr>
                  <p:nvPr/>
                </p:nvSpPr>
                <p:spPr bwMode="auto">
                  <a:xfrm>
                    <a:off x="271" y="0"/>
                    <a:ext cx="124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333333"/>
                        </a:solidFill>
                        <a:cs typeface="Arial" panose="020B0604020202020204" pitchFamily="34" charset="0"/>
                      </a:rPr>
                      <a:t>Sub-step</a:t>
                    </a:r>
                  </a:p>
                  <a:p>
                    <a:pPr algn="just">
                      <a:spcBef>
                        <a:spcPct val="0"/>
                      </a:spcBef>
                    </a:pPr>
                    <a:r>
                      <a:rPr lang="de-DE" altLang="en-US" sz="1100" b="0">
                        <a:solidFill>
                          <a:srgbClr val="333333"/>
                        </a:solidFill>
                        <a:cs typeface="Arial" panose="020B0604020202020204" pitchFamily="34" charset="0"/>
                      </a:rPr>
                      <a:t> </a:t>
                    </a:r>
                  </a:p>
                  <a:p>
                    <a:pPr algn="just">
                      <a:spcBef>
                        <a:spcPct val="0"/>
                      </a:spcBef>
                    </a:pPr>
                    <a:endParaRPr lang="de-DE" altLang="en-US" sz="1100" b="0">
                      <a:solidFill>
                        <a:srgbClr val="333333"/>
                      </a:solidFill>
                      <a:cs typeface="Arial" panose="020B0604020202020204" pitchFamily="34" charset="0"/>
                    </a:endParaRPr>
                  </a:p>
                </p:txBody>
              </p:sp>
              <p:sp>
                <p:nvSpPr>
                  <p:cNvPr id="52337" name="Rectangle 22"/>
                  <p:cNvSpPr>
                    <a:spLocks noChangeArrowheads="1"/>
                  </p:cNvSpPr>
                  <p:nvPr/>
                </p:nvSpPr>
                <p:spPr bwMode="auto">
                  <a:xfrm>
                    <a:off x="243" y="0"/>
                    <a:ext cx="1305"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3" name="Group 23"/>
                <p:cNvGrpSpPr>
                  <a:grpSpLocks/>
                </p:cNvGrpSpPr>
                <p:nvPr/>
              </p:nvGrpSpPr>
              <p:grpSpPr bwMode="auto">
                <a:xfrm>
                  <a:off x="1548" y="0"/>
                  <a:ext cx="865" cy="499"/>
                  <a:chOff x="1548" y="0"/>
                  <a:chExt cx="865" cy="499"/>
                </a:xfrm>
              </p:grpSpPr>
              <p:sp>
                <p:nvSpPr>
                  <p:cNvPr id="52334" name="Rectangle 24"/>
                  <p:cNvSpPr>
                    <a:spLocks noChangeArrowheads="1"/>
                  </p:cNvSpPr>
                  <p:nvPr/>
                </p:nvSpPr>
                <p:spPr bwMode="auto">
                  <a:xfrm>
                    <a:off x="1576" y="0"/>
                    <a:ext cx="80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333333"/>
                        </a:solidFill>
                        <a:cs typeface="Arial" panose="020B0604020202020204" pitchFamily="34" charset="0"/>
                      </a:rPr>
                      <a:t>Infusion pump</a:t>
                    </a:r>
                  </a:p>
                  <a:p>
                    <a:pPr algn="just">
                      <a:spcBef>
                        <a:spcPct val="0"/>
                      </a:spcBef>
                    </a:pPr>
                    <a:endParaRPr lang="de-DE" altLang="en-US" sz="1100" b="0">
                      <a:solidFill>
                        <a:srgbClr val="333333"/>
                      </a:solidFill>
                      <a:cs typeface="Arial" panose="020B0604020202020204" pitchFamily="34" charset="0"/>
                    </a:endParaRPr>
                  </a:p>
                </p:txBody>
              </p:sp>
              <p:sp>
                <p:nvSpPr>
                  <p:cNvPr id="52335" name="Rectangle 25"/>
                  <p:cNvSpPr>
                    <a:spLocks noChangeArrowheads="1"/>
                  </p:cNvSpPr>
                  <p:nvPr/>
                </p:nvSpPr>
                <p:spPr bwMode="auto">
                  <a:xfrm>
                    <a:off x="1548" y="0"/>
                    <a:ext cx="865"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4" name="Group 26"/>
                <p:cNvGrpSpPr>
                  <a:grpSpLocks/>
                </p:cNvGrpSpPr>
                <p:nvPr/>
              </p:nvGrpSpPr>
              <p:grpSpPr bwMode="auto">
                <a:xfrm>
                  <a:off x="0" y="499"/>
                  <a:ext cx="243" cy="384"/>
                  <a:chOff x="0" y="499"/>
                  <a:chExt cx="243" cy="384"/>
                </a:xfrm>
              </p:grpSpPr>
              <p:sp>
                <p:nvSpPr>
                  <p:cNvPr id="52332" name="Rectangle 27"/>
                  <p:cNvSpPr>
                    <a:spLocks noChangeArrowheads="1"/>
                  </p:cNvSpPr>
                  <p:nvPr/>
                </p:nvSpPr>
                <p:spPr bwMode="auto">
                  <a:xfrm>
                    <a:off x="28" y="499"/>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1</a:t>
                    </a:r>
                  </a:p>
                  <a:p>
                    <a:pPr algn="just">
                      <a:spcBef>
                        <a:spcPct val="0"/>
                      </a:spcBef>
                    </a:pPr>
                    <a:endParaRPr lang="de-DE" altLang="en-US" sz="1100" b="0">
                      <a:solidFill>
                        <a:schemeClr val="tx1"/>
                      </a:solidFill>
                      <a:cs typeface="Arial" panose="020B0604020202020204" pitchFamily="34" charset="0"/>
                    </a:endParaRPr>
                  </a:p>
                </p:txBody>
              </p:sp>
              <p:sp>
                <p:nvSpPr>
                  <p:cNvPr id="52333" name="Rectangle 28"/>
                  <p:cNvSpPr>
                    <a:spLocks noChangeArrowheads="1"/>
                  </p:cNvSpPr>
                  <p:nvPr/>
                </p:nvSpPr>
                <p:spPr bwMode="auto">
                  <a:xfrm>
                    <a:off x="0" y="499"/>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5" name="Group 29"/>
                <p:cNvGrpSpPr>
                  <a:grpSpLocks/>
                </p:cNvGrpSpPr>
                <p:nvPr/>
              </p:nvGrpSpPr>
              <p:grpSpPr bwMode="auto">
                <a:xfrm>
                  <a:off x="243" y="499"/>
                  <a:ext cx="1305" cy="384"/>
                  <a:chOff x="243" y="499"/>
                  <a:chExt cx="1305" cy="384"/>
                </a:xfrm>
              </p:grpSpPr>
              <p:sp>
                <p:nvSpPr>
                  <p:cNvPr id="52330" name="Rectangle 30"/>
                  <p:cNvSpPr>
                    <a:spLocks noChangeArrowheads="1"/>
                  </p:cNvSpPr>
                  <p:nvPr/>
                </p:nvSpPr>
                <p:spPr bwMode="auto">
                  <a:xfrm>
                    <a:off x="271" y="499"/>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dirty="0" err="1">
                        <a:solidFill>
                          <a:schemeClr val="tx1"/>
                        </a:solidFill>
                        <a:cs typeface="Arial" panose="020B0604020202020204" pitchFamily="34" charset="0"/>
                      </a:rPr>
                      <a:t>Assemble</a:t>
                    </a:r>
                    <a:r>
                      <a:rPr lang="de-DE" altLang="en-US" sz="1100" b="0" dirty="0">
                        <a:solidFill>
                          <a:schemeClr val="tx1"/>
                        </a:solidFill>
                        <a:cs typeface="Arial" panose="020B0604020202020204" pitchFamily="34" charset="0"/>
                      </a:rPr>
                      <a:t> </a:t>
                    </a:r>
                    <a:r>
                      <a:rPr lang="de-DE" altLang="en-US" sz="1100" b="0" dirty="0" err="1">
                        <a:solidFill>
                          <a:schemeClr val="tx1"/>
                        </a:solidFill>
                        <a:cs typeface="Arial" panose="020B0604020202020204" pitchFamily="34" charset="0"/>
                      </a:rPr>
                      <a:t>the</a:t>
                    </a:r>
                    <a:r>
                      <a:rPr lang="de-DE" altLang="en-US" sz="1100" b="0" dirty="0">
                        <a:solidFill>
                          <a:schemeClr val="tx1"/>
                        </a:solidFill>
                        <a:cs typeface="Arial" panose="020B0604020202020204" pitchFamily="34" charset="0"/>
                      </a:rPr>
                      <a:t> </a:t>
                    </a:r>
                    <a:r>
                      <a:rPr lang="de-DE" altLang="en-US" sz="1100" b="0" dirty="0" err="1">
                        <a:solidFill>
                          <a:schemeClr val="tx1"/>
                        </a:solidFill>
                        <a:cs typeface="Arial" panose="020B0604020202020204" pitchFamily="34" charset="0"/>
                      </a:rPr>
                      <a:t>device</a:t>
                    </a:r>
                    <a:endParaRPr lang="de-DE" altLang="en-US" sz="1100" b="0" dirty="0">
                      <a:solidFill>
                        <a:schemeClr val="tx1"/>
                      </a:solidFill>
                      <a:cs typeface="Arial" panose="020B0604020202020204" pitchFamily="34" charset="0"/>
                    </a:endParaRPr>
                  </a:p>
                  <a:p>
                    <a:pPr algn="just">
                      <a:spcBef>
                        <a:spcPct val="0"/>
                      </a:spcBef>
                    </a:pPr>
                    <a:endParaRPr lang="de-DE" altLang="en-US" sz="1100" b="0" dirty="0">
                      <a:solidFill>
                        <a:schemeClr val="tx1"/>
                      </a:solidFill>
                      <a:cs typeface="Arial" panose="020B0604020202020204" pitchFamily="34" charset="0"/>
                    </a:endParaRPr>
                  </a:p>
                </p:txBody>
              </p:sp>
              <p:sp>
                <p:nvSpPr>
                  <p:cNvPr id="52331" name="Rectangle 31"/>
                  <p:cNvSpPr>
                    <a:spLocks noChangeArrowheads="1"/>
                  </p:cNvSpPr>
                  <p:nvPr/>
                </p:nvSpPr>
                <p:spPr bwMode="auto">
                  <a:xfrm>
                    <a:off x="243" y="499"/>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6" name="Group 32"/>
                <p:cNvGrpSpPr>
                  <a:grpSpLocks/>
                </p:cNvGrpSpPr>
                <p:nvPr/>
              </p:nvGrpSpPr>
              <p:grpSpPr bwMode="auto">
                <a:xfrm>
                  <a:off x="1548" y="499"/>
                  <a:ext cx="865" cy="384"/>
                  <a:chOff x="1548" y="499"/>
                  <a:chExt cx="865" cy="384"/>
                </a:xfrm>
              </p:grpSpPr>
              <p:sp>
                <p:nvSpPr>
                  <p:cNvPr id="52328" name="Rectangle 33"/>
                  <p:cNvSpPr>
                    <a:spLocks noChangeArrowheads="1"/>
                  </p:cNvSpPr>
                  <p:nvPr/>
                </p:nvSpPr>
                <p:spPr bwMode="auto">
                  <a:xfrm>
                    <a:off x="1576" y="499"/>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1.3</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329" name="Rectangle 34"/>
                  <p:cNvSpPr>
                    <a:spLocks noChangeArrowheads="1"/>
                  </p:cNvSpPr>
                  <p:nvPr/>
                </p:nvSpPr>
                <p:spPr bwMode="auto">
                  <a:xfrm>
                    <a:off x="1548" y="499"/>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7" name="Group 35"/>
                <p:cNvGrpSpPr>
                  <a:grpSpLocks/>
                </p:cNvGrpSpPr>
                <p:nvPr/>
              </p:nvGrpSpPr>
              <p:grpSpPr bwMode="auto">
                <a:xfrm>
                  <a:off x="0" y="883"/>
                  <a:ext cx="243" cy="384"/>
                  <a:chOff x="0" y="883"/>
                  <a:chExt cx="243" cy="384"/>
                </a:xfrm>
              </p:grpSpPr>
              <p:sp>
                <p:nvSpPr>
                  <p:cNvPr id="52326" name="Rectangle 36"/>
                  <p:cNvSpPr>
                    <a:spLocks noChangeArrowheads="1"/>
                  </p:cNvSpPr>
                  <p:nvPr/>
                </p:nvSpPr>
                <p:spPr bwMode="auto">
                  <a:xfrm>
                    <a:off x="28" y="883"/>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2</a:t>
                    </a:r>
                  </a:p>
                  <a:p>
                    <a:pPr algn="just">
                      <a:spcBef>
                        <a:spcPct val="0"/>
                      </a:spcBef>
                    </a:pPr>
                    <a:endParaRPr lang="de-DE" altLang="en-US" sz="1100" b="0">
                      <a:solidFill>
                        <a:schemeClr val="tx1"/>
                      </a:solidFill>
                      <a:cs typeface="Arial" panose="020B0604020202020204" pitchFamily="34" charset="0"/>
                    </a:endParaRPr>
                  </a:p>
                </p:txBody>
              </p:sp>
              <p:sp>
                <p:nvSpPr>
                  <p:cNvPr id="52327" name="Rectangle 37"/>
                  <p:cNvSpPr>
                    <a:spLocks noChangeArrowheads="1"/>
                  </p:cNvSpPr>
                  <p:nvPr/>
                </p:nvSpPr>
                <p:spPr bwMode="auto">
                  <a:xfrm>
                    <a:off x="0" y="883"/>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8" name="Group 38"/>
                <p:cNvGrpSpPr>
                  <a:grpSpLocks/>
                </p:cNvGrpSpPr>
                <p:nvPr/>
              </p:nvGrpSpPr>
              <p:grpSpPr bwMode="auto">
                <a:xfrm>
                  <a:off x="243" y="883"/>
                  <a:ext cx="1305" cy="384"/>
                  <a:chOff x="243" y="883"/>
                  <a:chExt cx="1305" cy="384"/>
                </a:xfrm>
              </p:grpSpPr>
              <p:sp>
                <p:nvSpPr>
                  <p:cNvPr id="52324" name="Rectangle 39"/>
                  <p:cNvSpPr>
                    <a:spLocks noChangeArrowheads="1"/>
                  </p:cNvSpPr>
                  <p:nvPr/>
                </p:nvSpPr>
                <p:spPr bwMode="auto">
                  <a:xfrm>
                    <a:off x="271" y="883"/>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Connect to mains power</a:t>
                    </a:r>
                  </a:p>
                  <a:p>
                    <a:pPr algn="just">
                      <a:spcBef>
                        <a:spcPct val="0"/>
                      </a:spcBef>
                    </a:pPr>
                    <a:endParaRPr lang="de-DE" altLang="en-US" sz="1100" b="0">
                      <a:solidFill>
                        <a:schemeClr val="tx1"/>
                      </a:solidFill>
                      <a:cs typeface="Arial" panose="020B0604020202020204" pitchFamily="34" charset="0"/>
                    </a:endParaRPr>
                  </a:p>
                </p:txBody>
              </p:sp>
              <p:sp>
                <p:nvSpPr>
                  <p:cNvPr id="52325" name="Rectangle 40"/>
                  <p:cNvSpPr>
                    <a:spLocks noChangeArrowheads="1"/>
                  </p:cNvSpPr>
                  <p:nvPr/>
                </p:nvSpPr>
                <p:spPr bwMode="auto">
                  <a:xfrm>
                    <a:off x="243" y="883"/>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49" name="Group 41"/>
                <p:cNvGrpSpPr>
                  <a:grpSpLocks/>
                </p:cNvGrpSpPr>
                <p:nvPr/>
              </p:nvGrpSpPr>
              <p:grpSpPr bwMode="auto">
                <a:xfrm>
                  <a:off x="1548" y="883"/>
                  <a:ext cx="865" cy="384"/>
                  <a:chOff x="1548" y="883"/>
                  <a:chExt cx="865" cy="384"/>
                </a:xfrm>
              </p:grpSpPr>
              <p:sp>
                <p:nvSpPr>
                  <p:cNvPr id="52322" name="Rectangle 42"/>
                  <p:cNvSpPr>
                    <a:spLocks noChangeArrowheads="1"/>
                  </p:cNvSpPr>
                  <p:nvPr/>
                </p:nvSpPr>
                <p:spPr bwMode="auto">
                  <a:xfrm>
                    <a:off x="1576" y="883"/>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1.0</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323" name="Rectangle 43"/>
                  <p:cNvSpPr>
                    <a:spLocks noChangeArrowheads="1"/>
                  </p:cNvSpPr>
                  <p:nvPr/>
                </p:nvSpPr>
                <p:spPr bwMode="auto">
                  <a:xfrm>
                    <a:off x="1548" y="883"/>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0" name="Group 44"/>
                <p:cNvGrpSpPr>
                  <a:grpSpLocks/>
                </p:cNvGrpSpPr>
                <p:nvPr/>
              </p:nvGrpSpPr>
              <p:grpSpPr bwMode="auto">
                <a:xfrm>
                  <a:off x="0" y="1267"/>
                  <a:ext cx="243" cy="384"/>
                  <a:chOff x="0" y="1267"/>
                  <a:chExt cx="243" cy="384"/>
                </a:xfrm>
              </p:grpSpPr>
              <p:sp>
                <p:nvSpPr>
                  <p:cNvPr id="52320" name="Rectangle 45"/>
                  <p:cNvSpPr>
                    <a:spLocks noChangeArrowheads="1"/>
                  </p:cNvSpPr>
                  <p:nvPr/>
                </p:nvSpPr>
                <p:spPr bwMode="auto">
                  <a:xfrm>
                    <a:off x="28" y="1267"/>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3</a:t>
                    </a:r>
                  </a:p>
                  <a:p>
                    <a:pPr algn="just">
                      <a:spcBef>
                        <a:spcPct val="0"/>
                      </a:spcBef>
                    </a:pPr>
                    <a:endParaRPr lang="de-DE" altLang="en-US" sz="1100" b="0">
                      <a:solidFill>
                        <a:schemeClr val="tx1"/>
                      </a:solidFill>
                      <a:cs typeface="Arial" panose="020B0604020202020204" pitchFamily="34" charset="0"/>
                    </a:endParaRPr>
                  </a:p>
                </p:txBody>
              </p:sp>
              <p:sp>
                <p:nvSpPr>
                  <p:cNvPr id="52321" name="Rectangle 46"/>
                  <p:cNvSpPr>
                    <a:spLocks noChangeArrowheads="1"/>
                  </p:cNvSpPr>
                  <p:nvPr/>
                </p:nvSpPr>
                <p:spPr bwMode="auto">
                  <a:xfrm>
                    <a:off x="0" y="1267"/>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1" name="Group 47"/>
                <p:cNvGrpSpPr>
                  <a:grpSpLocks/>
                </p:cNvGrpSpPr>
                <p:nvPr/>
              </p:nvGrpSpPr>
              <p:grpSpPr bwMode="auto">
                <a:xfrm>
                  <a:off x="243" y="1267"/>
                  <a:ext cx="1305" cy="384"/>
                  <a:chOff x="243" y="1267"/>
                  <a:chExt cx="1305" cy="384"/>
                </a:xfrm>
              </p:grpSpPr>
              <p:sp>
                <p:nvSpPr>
                  <p:cNvPr id="52318" name="Rectangle 48"/>
                  <p:cNvSpPr>
                    <a:spLocks noChangeArrowheads="1"/>
                  </p:cNvSpPr>
                  <p:nvPr/>
                </p:nvSpPr>
                <p:spPr bwMode="auto">
                  <a:xfrm>
                    <a:off x="271" y="1267"/>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Open enclosure</a:t>
                    </a:r>
                  </a:p>
                  <a:p>
                    <a:pPr algn="just">
                      <a:spcBef>
                        <a:spcPct val="0"/>
                      </a:spcBef>
                    </a:pPr>
                    <a:endParaRPr lang="de-DE" altLang="en-US" sz="1100" b="0">
                      <a:solidFill>
                        <a:schemeClr val="tx1"/>
                      </a:solidFill>
                      <a:cs typeface="Arial" panose="020B0604020202020204" pitchFamily="34" charset="0"/>
                    </a:endParaRPr>
                  </a:p>
                </p:txBody>
              </p:sp>
              <p:sp>
                <p:nvSpPr>
                  <p:cNvPr id="52319" name="Rectangle 49"/>
                  <p:cNvSpPr>
                    <a:spLocks noChangeArrowheads="1"/>
                  </p:cNvSpPr>
                  <p:nvPr/>
                </p:nvSpPr>
                <p:spPr bwMode="auto">
                  <a:xfrm>
                    <a:off x="243" y="1267"/>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2" name="Group 50"/>
                <p:cNvGrpSpPr>
                  <a:grpSpLocks/>
                </p:cNvGrpSpPr>
                <p:nvPr/>
              </p:nvGrpSpPr>
              <p:grpSpPr bwMode="auto">
                <a:xfrm>
                  <a:off x="1548" y="1267"/>
                  <a:ext cx="865" cy="384"/>
                  <a:chOff x="1548" y="1267"/>
                  <a:chExt cx="865" cy="384"/>
                </a:xfrm>
              </p:grpSpPr>
              <p:sp>
                <p:nvSpPr>
                  <p:cNvPr id="52316" name="Rectangle 51"/>
                  <p:cNvSpPr>
                    <a:spLocks noChangeArrowheads="1"/>
                  </p:cNvSpPr>
                  <p:nvPr/>
                </p:nvSpPr>
                <p:spPr bwMode="auto">
                  <a:xfrm>
                    <a:off x="1576" y="1267"/>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1.7</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317" name="Rectangle 52"/>
                  <p:cNvSpPr>
                    <a:spLocks noChangeArrowheads="1"/>
                  </p:cNvSpPr>
                  <p:nvPr/>
                </p:nvSpPr>
                <p:spPr bwMode="auto">
                  <a:xfrm>
                    <a:off x="1548" y="1267"/>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3" name="Group 53"/>
                <p:cNvGrpSpPr>
                  <a:grpSpLocks/>
                </p:cNvGrpSpPr>
                <p:nvPr/>
              </p:nvGrpSpPr>
              <p:grpSpPr bwMode="auto">
                <a:xfrm>
                  <a:off x="0" y="1651"/>
                  <a:ext cx="243" cy="384"/>
                  <a:chOff x="0" y="1651"/>
                  <a:chExt cx="243" cy="384"/>
                </a:xfrm>
              </p:grpSpPr>
              <p:sp>
                <p:nvSpPr>
                  <p:cNvPr id="52314" name="Rectangle 54"/>
                  <p:cNvSpPr>
                    <a:spLocks noChangeArrowheads="1"/>
                  </p:cNvSpPr>
                  <p:nvPr/>
                </p:nvSpPr>
                <p:spPr bwMode="auto">
                  <a:xfrm>
                    <a:off x="28" y="1651"/>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4</a:t>
                    </a:r>
                  </a:p>
                  <a:p>
                    <a:pPr algn="just">
                      <a:spcBef>
                        <a:spcPct val="0"/>
                      </a:spcBef>
                    </a:pPr>
                    <a:endParaRPr lang="de-DE" altLang="en-US" sz="1100" b="0">
                      <a:solidFill>
                        <a:schemeClr val="tx1"/>
                      </a:solidFill>
                      <a:cs typeface="Arial" panose="020B0604020202020204" pitchFamily="34" charset="0"/>
                    </a:endParaRPr>
                  </a:p>
                </p:txBody>
              </p:sp>
              <p:sp>
                <p:nvSpPr>
                  <p:cNvPr id="52315" name="Rectangle 55"/>
                  <p:cNvSpPr>
                    <a:spLocks noChangeArrowheads="1"/>
                  </p:cNvSpPr>
                  <p:nvPr/>
                </p:nvSpPr>
                <p:spPr bwMode="auto">
                  <a:xfrm>
                    <a:off x="0" y="1651"/>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4" name="Group 56"/>
                <p:cNvGrpSpPr>
                  <a:grpSpLocks/>
                </p:cNvGrpSpPr>
                <p:nvPr/>
              </p:nvGrpSpPr>
              <p:grpSpPr bwMode="auto">
                <a:xfrm>
                  <a:off x="243" y="1651"/>
                  <a:ext cx="1305" cy="384"/>
                  <a:chOff x="243" y="1651"/>
                  <a:chExt cx="1305" cy="384"/>
                </a:xfrm>
              </p:grpSpPr>
              <p:sp>
                <p:nvSpPr>
                  <p:cNvPr id="52312" name="Rectangle 57"/>
                  <p:cNvSpPr>
                    <a:spLocks noChangeArrowheads="1"/>
                  </p:cNvSpPr>
                  <p:nvPr/>
                </p:nvSpPr>
                <p:spPr bwMode="auto">
                  <a:xfrm>
                    <a:off x="271" y="1651"/>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Insert tube, fix</a:t>
                    </a:r>
                  </a:p>
                  <a:p>
                    <a:pPr algn="just">
                      <a:spcBef>
                        <a:spcPct val="0"/>
                      </a:spcBef>
                    </a:pPr>
                    <a:endParaRPr lang="de-DE" altLang="en-US" sz="1100" b="0">
                      <a:solidFill>
                        <a:schemeClr val="tx1"/>
                      </a:solidFill>
                      <a:cs typeface="Arial" panose="020B0604020202020204" pitchFamily="34" charset="0"/>
                    </a:endParaRPr>
                  </a:p>
                </p:txBody>
              </p:sp>
              <p:sp>
                <p:nvSpPr>
                  <p:cNvPr id="52313" name="Rectangle 58"/>
                  <p:cNvSpPr>
                    <a:spLocks noChangeArrowheads="1"/>
                  </p:cNvSpPr>
                  <p:nvPr/>
                </p:nvSpPr>
                <p:spPr bwMode="auto">
                  <a:xfrm>
                    <a:off x="243" y="1651"/>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5" name="Group 59"/>
                <p:cNvGrpSpPr>
                  <a:grpSpLocks/>
                </p:cNvGrpSpPr>
                <p:nvPr/>
              </p:nvGrpSpPr>
              <p:grpSpPr bwMode="auto">
                <a:xfrm>
                  <a:off x="1548" y="1651"/>
                  <a:ext cx="865" cy="384"/>
                  <a:chOff x="1548" y="1651"/>
                  <a:chExt cx="865" cy="384"/>
                </a:xfrm>
              </p:grpSpPr>
              <p:sp>
                <p:nvSpPr>
                  <p:cNvPr id="52310" name="Rectangle 60"/>
                  <p:cNvSpPr>
                    <a:spLocks noChangeArrowheads="1"/>
                  </p:cNvSpPr>
                  <p:nvPr/>
                </p:nvSpPr>
                <p:spPr bwMode="auto">
                  <a:xfrm>
                    <a:off x="1576" y="1651"/>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2.3</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311" name="Rectangle 61"/>
                  <p:cNvSpPr>
                    <a:spLocks noChangeArrowheads="1"/>
                  </p:cNvSpPr>
                  <p:nvPr/>
                </p:nvSpPr>
                <p:spPr bwMode="auto">
                  <a:xfrm>
                    <a:off x="1548" y="1651"/>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6" name="Group 62"/>
                <p:cNvGrpSpPr>
                  <a:grpSpLocks/>
                </p:cNvGrpSpPr>
                <p:nvPr/>
              </p:nvGrpSpPr>
              <p:grpSpPr bwMode="auto">
                <a:xfrm>
                  <a:off x="0" y="2035"/>
                  <a:ext cx="243" cy="384"/>
                  <a:chOff x="0" y="2035"/>
                  <a:chExt cx="243" cy="384"/>
                </a:xfrm>
              </p:grpSpPr>
              <p:sp>
                <p:nvSpPr>
                  <p:cNvPr id="52308" name="Rectangle 63"/>
                  <p:cNvSpPr>
                    <a:spLocks noChangeArrowheads="1"/>
                  </p:cNvSpPr>
                  <p:nvPr/>
                </p:nvSpPr>
                <p:spPr bwMode="auto">
                  <a:xfrm>
                    <a:off x="28" y="2035"/>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5</a:t>
                    </a:r>
                  </a:p>
                  <a:p>
                    <a:pPr algn="just">
                      <a:spcBef>
                        <a:spcPct val="0"/>
                      </a:spcBef>
                    </a:pPr>
                    <a:endParaRPr lang="de-DE" altLang="en-US" sz="1100" b="0">
                      <a:solidFill>
                        <a:schemeClr val="tx1"/>
                      </a:solidFill>
                      <a:cs typeface="Arial" panose="020B0604020202020204" pitchFamily="34" charset="0"/>
                    </a:endParaRPr>
                  </a:p>
                </p:txBody>
              </p:sp>
              <p:sp>
                <p:nvSpPr>
                  <p:cNvPr id="52309" name="Rectangle 64"/>
                  <p:cNvSpPr>
                    <a:spLocks noChangeArrowheads="1"/>
                  </p:cNvSpPr>
                  <p:nvPr/>
                </p:nvSpPr>
                <p:spPr bwMode="auto">
                  <a:xfrm>
                    <a:off x="0" y="2035"/>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7" name="Group 65"/>
                <p:cNvGrpSpPr>
                  <a:grpSpLocks/>
                </p:cNvGrpSpPr>
                <p:nvPr/>
              </p:nvGrpSpPr>
              <p:grpSpPr bwMode="auto">
                <a:xfrm>
                  <a:off x="243" y="2035"/>
                  <a:ext cx="1305" cy="384"/>
                  <a:chOff x="243" y="2035"/>
                  <a:chExt cx="1305" cy="384"/>
                </a:xfrm>
              </p:grpSpPr>
              <p:sp>
                <p:nvSpPr>
                  <p:cNvPr id="52306" name="Rectangle 66"/>
                  <p:cNvSpPr>
                    <a:spLocks noChangeArrowheads="1"/>
                  </p:cNvSpPr>
                  <p:nvPr/>
                </p:nvSpPr>
                <p:spPr bwMode="auto">
                  <a:xfrm>
                    <a:off x="271" y="2035"/>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Close enclosure</a:t>
                    </a:r>
                  </a:p>
                  <a:p>
                    <a:pPr algn="just">
                      <a:spcBef>
                        <a:spcPct val="0"/>
                      </a:spcBef>
                    </a:pPr>
                    <a:endParaRPr lang="de-DE" altLang="en-US" sz="1100" b="0">
                      <a:solidFill>
                        <a:schemeClr val="tx1"/>
                      </a:solidFill>
                      <a:cs typeface="Arial" panose="020B0604020202020204" pitchFamily="34" charset="0"/>
                    </a:endParaRPr>
                  </a:p>
                </p:txBody>
              </p:sp>
              <p:sp>
                <p:nvSpPr>
                  <p:cNvPr id="52307" name="Rectangle 67"/>
                  <p:cNvSpPr>
                    <a:spLocks noChangeArrowheads="1"/>
                  </p:cNvSpPr>
                  <p:nvPr/>
                </p:nvSpPr>
                <p:spPr bwMode="auto">
                  <a:xfrm>
                    <a:off x="243" y="2035"/>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8" name="Group 68"/>
                <p:cNvGrpSpPr>
                  <a:grpSpLocks/>
                </p:cNvGrpSpPr>
                <p:nvPr/>
              </p:nvGrpSpPr>
              <p:grpSpPr bwMode="auto">
                <a:xfrm>
                  <a:off x="1548" y="2035"/>
                  <a:ext cx="865" cy="384"/>
                  <a:chOff x="1548" y="2035"/>
                  <a:chExt cx="865" cy="384"/>
                </a:xfrm>
              </p:grpSpPr>
              <p:sp>
                <p:nvSpPr>
                  <p:cNvPr id="52304" name="Rectangle 69"/>
                  <p:cNvSpPr>
                    <a:spLocks noChangeArrowheads="1"/>
                  </p:cNvSpPr>
                  <p:nvPr/>
                </p:nvSpPr>
                <p:spPr bwMode="auto">
                  <a:xfrm>
                    <a:off x="1576" y="2035"/>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1.4</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305" name="Rectangle 70"/>
                  <p:cNvSpPr>
                    <a:spLocks noChangeArrowheads="1"/>
                  </p:cNvSpPr>
                  <p:nvPr/>
                </p:nvSpPr>
                <p:spPr bwMode="auto">
                  <a:xfrm>
                    <a:off x="1548" y="2035"/>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59" name="Group 71"/>
                <p:cNvGrpSpPr>
                  <a:grpSpLocks/>
                </p:cNvGrpSpPr>
                <p:nvPr/>
              </p:nvGrpSpPr>
              <p:grpSpPr bwMode="auto">
                <a:xfrm>
                  <a:off x="0" y="2419"/>
                  <a:ext cx="243" cy="384"/>
                  <a:chOff x="0" y="2419"/>
                  <a:chExt cx="243" cy="384"/>
                </a:xfrm>
              </p:grpSpPr>
              <p:sp>
                <p:nvSpPr>
                  <p:cNvPr id="52302" name="Rectangle 72"/>
                  <p:cNvSpPr>
                    <a:spLocks noChangeArrowheads="1"/>
                  </p:cNvSpPr>
                  <p:nvPr/>
                </p:nvSpPr>
                <p:spPr bwMode="auto">
                  <a:xfrm>
                    <a:off x="28" y="2419"/>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6</a:t>
                    </a:r>
                  </a:p>
                  <a:p>
                    <a:pPr algn="just">
                      <a:spcBef>
                        <a:spcPct val="0"/>
                      </a:spcBef>
                    </a:pPr>
                    <a:endParaRPr lang="de-DE" altLang="en-US" sz="1100" b="0">
                      <a:solidFill>
                        <a:schemeClr val="tx1"/>
                      </a:solidFill>
                      <a:cs typeface="Arial" panose="020B0604020202020204" pitchFamily="34" charset="0"/>
                    </a:endParaRPr>
                  </a:p>
                </p:txBody>
              </p:sp>
              <p:sp>
                <p:nvSpPr>
                  <p:cNvPr id="52303" name="Rectangle 73"/>
                  <p:cNvSpPr>
                    <a:spLocks noChangeArrowheads="1"/>
                  </p:cNvSpPr>
                  <p:nvPr/>
                </p:nvSpPr>
                <p:spPr bwMode="auto">
                  <a:xfrm>
                    <a:off x="0" y="2419"/>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0" name="Group 74"/>
                <p:cNvGrpSpPr>
                  <a:grpSpLocks/>
                </p:cNvGrpSpPr>
                <p:nvPr/>
              </p:nvGrpSpPr>
              <p:grpSpPr bwMode="auto">
                <a:xfrm>
                  <a:off x="243" y="2419"/>
                  <a:ext cx="1305" cy="384"/>
                  <a:chOff x="243" y="2419"/>
                  <a:chExt cx="1305" cy="384"/>
                </a:xfrm>
              </p:grpSpPr>
              <p:sp>
                <p:nvSpPr>
                  <p:cNvPr id="52300" name="Rectangle 75"/>
                  <p:cNvSpPr>
                    <a:spLocks noChangeArrowheads="1"/>
                  </p:cNvSpPr>
                  <p:nvPr/>
                </p:nvSpPr>
                <p:spPr bwMode="auto">
                  <a:xfrm>
                    <a:off x="271" y="2419"/>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Open roller clamp</a:t>
                    </a:r>
                  </a:p>
                  <a:p>
                    <a:pPr algn="just">
                      <a:spcBef>
                        <a:spcPct val="0"/>
                      </a:spcBef>
                    </a:pPr>
                    <a:endParaRPr lang="de-DE" altLang="en-US" sz="1100" b="0">
                      <a:solidFill>
                        <a:schemeClr val="tx1"/>
                      </a:solidFill>
                      <a:cs typeface="Arial" panose="020B0604020202020204" pitchFamily="34" charset="0"/>
                    </a:endParaRPr>
                  </a:p>
                </p:txBody>
              </p:sp>
              <p:sp>
                <p:nvSpPr>
                  <p:cNvPr id="52301" name="Rectangle 76"/>
                  <p:cNvSpPr>
                    <a:spLocks noChangeArrowheads="1"/>
                  </p:cNvSpPr>
                  <p:nvPr/>
                </p:nvSpPr>
                <p:spPr bwMode="auto">
                  <a:xfrm>
                    <a:off x="243" y="2419"/>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1" name="Group 77"/>
                <p:cNvGrpSpPr>
                  <a:grpSpLocks/>
                </p:cNvGrpSpPr>
                <p:nvPr/>
              </p:nvGrpSpPr>
              <p:grpSpPr bwMode="auto">
                <a:xfrm>
                  <a:off x="1548" y="2419"/>
                  <a:ext cx="865" cy="384"/>
                  <a:chOff x="1548" y="2419"/>
                  <a:chExt cx="865" cy="384"/>
                </a:xfrm>
              </p:grpSpPr>
              <p:sp>
                <p:nvSpPr>
                  <p:cNvPr id="52298" name="Rectangle 78"/>
                  <p:cNvSpPr>
                    <a:spLocks noChangeArrowheads="1"/>
                  </p:cNvSpPr>
                  <p:nvPr/>
                </p:nvSpPr>
                <p:spPr bwMode="auto">
                  <a:xfrm>
                    <a:off x="1576" y="2419"/>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1.5</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299" name="Rectangle 79"/>
                  <p:cNvSpPr>
                    <a:spLocks noChangeArrowheads="1"/>
                  </p:cNvSpPr>
                  <p:nvPr/>
                </p:nvSpPr>
                <p:spPr bwMode="auto">
                  <a:xfrm>
                    <a:off x="1548" y="2419"/>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2" name="Group 80"/>
                <p:cNvGrpSpPr>
                  <a:grpSpLocks/>
                </p:cNvGrpSpPr>
                <p:nvPr/>
              </p:nvGrpSpPr>
              <p:grpSpPr bwMode="auto">
                <a:xfrm>
                  <a:off x="0" y="2803"/>
                  <a:ext cx="243" cy="384"/>
                  <a:chOff x="0" y="2803"/>
                  <a:chExt cx="243" cy="384"/>
                </a:xfrm>
              </p:grpSpPr>
              <p:sp>
                <p:nvSpPr>
                  <p:cNvPr id="52296" name="Rectangle 81"/>
                  <p:cNvSpPr>
                    <a:spLocks noChangeArrowheads="1"/>
                  </p:cNvSpPr>
                  <p:nvPr/>
                </p:nvSpPr>
                <p:spPr bwMode="auto">
                  <a:xfrm>
                    <a:off x="28" y="2803"/>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7</a:t>
                    </a:r>
                  </a:p>
                  <a:p>
                    <a:pPr algn="just">
                      <a:spcBef>
                        <a:spcPct val="0"/>
                      </a:spcBef>
                    </a:pPr>
                    <a:endParaRPr lang="de-DE" altLang="en-US" sz="1100" b="0">
                      <a:solidFill>
                        <a:schemeClr val="tx1"/>
                      </a:solidFill>
                      <a:cs typeface="Arial" panose="020B0604020202020204" pitchFamily="34" charset="0"/>
                    </a:endParaRPr>
                  </a:p>
                </p:txBody>
              </p:sp>
              <p:sp>
                <p:nvSpPr>
                  <p:cNvPr id="52297" name="Rectangle 82"/>
                  <p:cNvSpPr>
                    <a:spLocks noChangeArrowheads="1"/>
                  </p:cNvSpPr>
                  <p:nvPr/>
                </p:nvSpPr>
                <p:spPr bwMode="auto">
                  <a:xfrm>
                    <a:off x="0" y="2803"/>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3" name="Group 83"/>
                <p:cNvGrpSpPr>
                  <a:grpSpLocks/>
                </p:cNvGrpSpPr>
                <p:nvPr/>
              </p:nvGrpSpPr>
              <p:grpSpPr bwMode="auto">
                <a:xfrm>
                  <a:off x="243" y="2803"/>
                  <a:ext cx="1305" cy="384"/>
                  <a:chOff x="243" y="2803"/>
                  <a:chExt cx="1305" cy="384"/>
                </a:xfrm>
              </p:grpSpPr>
              <p:sp>
                <p:nvSpPr>
                  <p:cNvPr id="52294" name="Rectangle 84"/>
                  <p:cNvSpPr>
                    <a:spLocks noChangeArrowheads="1"/>
                  </p:cNvSpPr>
                  <p:nvPr/>
                </p:nvSpPr>
                <p:spPr bwMode="auto">
                  <a:xfrm>
                    <a:off x="271" y="2803"/>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Hook up droplet sensor</a:t>
                    </a:r>
                  </a:p>
                  <a:p>
                    <a:pPr algn="just">
                      <a:spcBef>
                        <a:spcPct val="0"/>
                      </a:spcBef>
                    </a:pPr>
                    <a:endParaRPr lang="de-DE" altLang="en-US" sz="1100" b="0">
                      <a:solidFill>
                        <a:schemeClr val="tx1"/>
                      </a:solidFill>
                      <a:cs typeface="Arial" panose="020B0604020202020204" pitchFamily="34" charset="0"/>
                    </a:endParaRPr>
                  </a:p>
                </p:txBody>
              </p:sp>
              <p:sp>
                <p:nvSpPr>
                  <p:cNvPr id="52295" name="Rectangle 85"/>
                  <p:cNvSpPr>
                    <a:spLocks noChangeArrowheads="1"/>
                  </p:cNvSpPr>
                  <p:nvPr/>
                </p:nvSpPr>
                <p:spPr bwMode="auto">
                  <a:xfrm>
                    <a:off x="243" y="2803"/>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4" name="Group 86"/>
                <p:cNvGrpSpPr>
                  <a:grpSpLocks/>
                </p:cNvGrpSpPr>
                <p:nvPr/>
              </p:nvGrpSpPr>
              <p:grpSpPr bwMode="auto">
                <a:xfrm>
                  <a:off x="1548" y="2803"/>
                  <a:ext cx="865" cy="384"/>
                  <a:chOff x="1548" y="2803"/>
                  <a:chExt cx="865" cy="384"/>
                </a:xfrm>
              </p:grpSpPr>
              <p:sp>
                <p:nvSpPr>
                  <p:cNvPr id="52292" name="Rectangle 87"/>
                  <p:cNvSpPr>
                    <a:spLocks noChangeArrowheads="1"/>
                  </p:cNvSpPr>
                  <p:nvPr/>
                </p:nvSpPr>
                <p:spPr bwMode="auto">
                  <a:xfrm>
                    <a:off x="1576" y="2803"/>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1.8</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293" name="Rectangle 88"/>
                  <p:cNvSpPr>
                    <a:spLocks noChangeArrowheads="1"/>
                  </p:cNvSpPr>
                  <p:nvPr/>
                </p:nvSpPr>
                <p:spPr bwMode="auto">
                  <a:xfrm>
                    <a:off x="1548" y="2803"/>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5" name="Group 89"/>
                <p:cNvGrpSpPr>
                  <a:grpSpLocks/>
                </p:cNvGrpSpPr>
                <p:nvPr/>
              </p:nvGrpSpPr>
              <p:grpSpPr bwMode="auto">
                <a:xfrm>
                  <a:off x="0" y="3187"/>
                  <a:ext cx="243" cy="384"/>
                  <a:chOff x="0" y="3187"/>
                  <a:chExt cx="243" cy="384"/>
                </a:xfrm>
              </p:grpSpPr>
              <p:sp>
                <p:nvSpPr>
                  <p:cNvPr id="52290" name="Rectangle 90"/>
                  <p:cNvSpPr>
                    <a:spLocks noChangeArrowheads="1"/>
                  </p:cNvSpPr>
                  <p:nvPr/>
                </p:nvSpPr>
                <p:spPr bwMode="auto">
                  <a:xfrm>
                    <a:off x="28" y="3187"/>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8</a:t>
                    </a:r>
                  </a:p>
                  <a:p>
                    <a:pPr algn="just">
                      <a:spcBef>
                        <a:spcPct val="0"/>
                      </a:spcBef>
                    </a:pPr>
                    <a:endParaRPr lang="de-DE" altLang="en-US" sz="1100" b="0">
                      <a:solidFill>
                        <a:schemeClr val="tx1"/>
                      </a:solidFill>
                      <a:cs typeface="Arial" panose="020B0604020202020204" pitchFamily="34" charset="0"/>
                    </a:endParaRPr>
                  </a:p>
                </p:txBody>
              </p:sp>
              <p:sp>
                <p:nvSpPr>
                  <p:cNvPr id="52291" name="Rectangle 91"/>
                  <p:cNvSpPr>
                    <a:spLocks noChangeArrowheads="1"/>
                  </p:cNvSpPr>
                  <p:nvPr/>
                </p:nvSpPr>
                <p:spPr bwMode="auto">
                  <a:xfrm>
                    <a:off x="0" y="3187"/>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6" name="Group 92"/>
                <p:cNvGrpSpPr>
                  <a:grpSpLocks/>
                </p:cNvGrpSpPr>
                <p:nvPr/>
              </p:nvGrpSpPr>
              <p:grpSpPr bwMode="auto">
                <a:xfrm>
                  <a:off x="243" y="3187"/>
                  <a:ext cx="1305" cy="384"/>
                  <a:chOff x="243" y="3187"/>
                  <a:chExt cx="1305" cy="384"/>
                </a:xfrm>
              </p:grpSpPr>
              <p:sp>
                <p:nvSpPr>
                  <p:cNvPr id="52288" name="Rectangle 93"/>
                  <p:cNvSpPr>
                    <a:spLocks noChangeArrowheads="1"/>
                  </p:cNvSpPr>
                  <p:nvPr/>
                </p:nvSpPr>
                <p:spPr bwMode="auto">
                  <a:xfrm>
                    <a:off x="271" y="3187"/>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Switch on device</a:t>
                    </a:r>
                  </a:p>
                  <a:p>
                    <a:pPr algn="just">
                      <a:spcBef>
                        <a:spcPct val="0"/>
                      </a:spcBef>
                    </a:pPr>
                    <a:endParaRPr lang="de-DE" altLang="en-US" sz="1100" b="0">
                      <a:solidFill>
                        <a:schemeClr val="tx1"/>
                      </a:solidFill>
                      <a:cs typeface="Arial" panose="020B0604020202020204" pitchFamily="34" charset="0"/>
                    </a:endParaRPr>
                  </a:p>
                </p:txBody>
              </p:sp>
              <p:sp>
                <p:nvSpPr>
                  <p:cNvPr id="52289" name="Rectangle 94"/>
                  <p:cNvSpPr>
                    <a:spLocks noChangeArrowheads="1"/>
                  </p:cNvSpPr>
                  <p:nvPr/>
                </p:nvSpPr>
                <p:spPr bwMode="auto">
                  <a:xfrm>
                    <a:off x="243" y="3187"/>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7" name="Group 95"/>
                <p:cNvGrpSpPr>
                  <a:grpSpLocks/>
                </p:cNvGrpSpPr>
                <p:nvPr/>
              </p:nvGrpSpPr>
              <p:grpSpPr bwMode="auto">
                <a:xfrm>
                  <a:off x="1548" y="3187"/>
                  <a:ext cx="865" cy="384"/>
                  <a:chOff x="1548" y="3187"/>
                  <a:chExt cx="865" cy="384"/>
                </a:xfrm>
              </p:grpSpPr>
              <p:sp>
                <p:nvSpPr>
                  <p:cNvPr id="52286" name="Rectangle 96"/>
                  <p:cNvSpPr>
                    <a:spLocks noChangeArrowheads="1"/>
                  </p:cNvSpPr>
                  <p:nvPr/>
                </p:nvSpPr>
                <p:spPr bwMode="auto">
                  <a:xfrm>
                    <a:off x="1576" y="3187"/>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1.2</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287" name="Rectangle 97"/>
                  <p:cNvSpPr>
                    <a:spLocks noChangeArrowheads="1"/>
                  </p:cNvSpPr>
                  <p:nvPr/>
                </p:nvSpPr>
                <p:spPr bwMode="auto">
                  <a:xfrm>
                    <a:off x="1548" y="3187"/>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8" name="Group 98"/>
                <p:cNvGrpSpPr>
                  <a:grpSpLocks/>
                </p:cNvGrpSpPr>
                <p:nvPr/>
              </p:nvGrpSpPr>
              <p:grpSpPr bwMode="auto">
                <a:xfrm>
                  <a:off x="0" y="3571"/>
                  <a:ext cx="243" cy="384"/>
                  <a:chOff x="0" y="3571"/>
                  <a:chExt cx="243" cy="384"/>
                </a:xfrm>
              </p:grpSpPr>
              <p:sp>
                <p:nvSpPr>
                  <p:cNvPr id="52284" name="Rectangle 99"/>
                  <p:cNvSpPr>
                    <a:spLocks noChangeArrowheads="1"/>
                  </p:cNvSpPr>
                  <p:nvPr/>
                </p:nvSpPr>
                <p:spPr bwMode="auto">
                  <a:xfrm>
                    <a:off x="28" y="3571"/>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9</a:t>
                    </a:r>
                  </a:p>
                  <a:p>
                    <a:pPr algn="just">
                      <a:spcBef>
                        <a:spcPct val="0"/>
                      </a:spcBef>
                    </a:pPr>
                    <a:endParaRPr lang="de-DE" altLang="en-US" sz="1100" b="0">
                      <a:solidFill>
                        <a:schemeClr val="tx1"/>
                      </a:solidFill>
                      <a:cs typeface="Arial" panose="020B0604020202020204" pitchFamily="34" charset="0"/>
                    </a:endParaRPr>
                  </a:p>
                </p:txBody>
              </p:sp>
              <p:sp>
                <p:nvSpPr>
                  <p:cNvPr id="52285" name="Rectangle 100"/>
                  <p:cNvSpPr>
                    <a:spLocks noChangeArrowheads="1"/>
                  </p:cNvSpPr>
                  <p:nvPr/>
                </p:nvSpPr>
                <p:spPr bwMode="auto">
                  <a:xfrm>
                    <a:off x="0" y="3571"/>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69" name="Group 101"/>
                <p:cNvGrpSpPr>
                  <a:grpSpLocks/>
                </p:cNvGrpSpPr>
                <p:nvPr/>
              </p:nvGrpSpPr>
              <p:grpSpPr bwMode="auto">
                <a:xfrm>
                  <a:off x="243" y="3571"/>
                  <a:ext cx="1305" cy="384"/>
                  <a:chOff x="243" y="3571"/>
                  <a:chExt cx="1305" cy="384"/>
                </a:xfrm>
              </p:grpSpPr>
              <p:sp>
                <p:nvSpPr>
                  <p:cNvPr id="52282" name="Rectangle 102"/>
                  <p:cNvSpPr>
                    <a:spLocks noChangeArrowheads="1"/>
                  </p:cNvSpPr>
                  <p:nvPr/>
                </p:nvSpPr>
                <p:spPr bwMode="auto">
                  <a:xfrm>
                    <a:off x="271" y="3571"/>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Set delivery rate</a:t>
                    </a:r>
                  </a:p>
                  <a:p>
                    <a:pPr algn="just">
                      <a:spcBef>
                        <a:spcPct val="0"/>
                      </a:spcBef>
                    </a:pPr>
                    <a:endParaRPr lang="de-DE" altLang="en-US" sz="1100" b="0">
                      <a:solidFill>
                        <a:schemeClr val="tx1"/>
                      </a:solidFill>
                      <a:cs typeface="Arial" panose="020B0604020202020204" pitchFamily="34" charset="0"/>
                    </a:endParaRPr>
                  </a:p>
                </p:txBody>
              </p:sp>
              <p:sp>
                <p:nvSpPr>
                  <p:cNvPr id="52283" name="Rectangle 103"/>
                  <p:cNvSpPr>
                    <a:spLocks noChangeArrowheads="1"/>
                  </p:cNvSpPr>
                  <p:nvPr/>
                </p:nvSpPr>
                <p:spPr bwMode="auto">
                  <a:xfrm>
                    <a:off x="243" y="3571"/>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70" name="Group 104"/>
                <p:cNvGrpSpPr>
                  <a:grpSpLocks/>
                </p:cNvGrpSpPr>
                <p:nvPr/>
              </p:nvGrpSpPr>
              <p:grpSpPr bwMode="auto">
                <a:xfrm>
                  <a:off x="1548" y="3571"/>
                  <a:ext cx="865" cy="384"/>
                  <a:chOff x="1548" y="3571"/>
                  <a:chExt cx="865" cy="384"/>
                </a:xfrm>
              </p:grpSpPr>
              <p:sp>
                <p:nvSpPr>
                  <p:cNvPr id="52280" name="Rectangle 105"/>
                  <p:cNvSpPr>
                    <a:spLocks noChangeArrowheads="1"/>
                  </p:cNvSpPr>
                  <p:nvPr/>
                </p:nvSpPr>
                <p:spPr bwMode="auto">
                  <a:xfrm>
                    <a:off x="1576" y="3571"/>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1.4</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281" name="Rectangle 106"/>
                  <p:cNvSpPr>
                    <a:spLocks noChangeArrowheads="1"/>
                  </p:cNvSpPr>
                  <p:nvPr/>
                </p:nvSpPr>
                <p:spPr bwMode="auto">
                  <a:xfrm>
                    <a:off x="1548" y="3571"/>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71" name="Group 107"/>
                <p:cNvGrpSpPr>
                  <a:grpSpLocks/>
                </p:cNvGrpSpPr>
                <p:nvPr/>
              </p:nvGrpSpPr>
              <p:grpSpPr bwMode="auto">
                <a:xfrm>
                  <a:off x="0" y="3955"/>
                  <a:ext cx="243" cy="480"/>
                  <a:chOff x="0" y="3955"/>
                  <a:chExt cx="243" cy="480"/>
                </a:xfrm>
              </p:grpSpPr>
              <p:sp>
                <p:nvSpPr>
                  <p:cNvPr id="52278" name="Rectangle 108"/>
                  <p:cNvSpPr>
                    <a:spLocks noChangeArrowheads="1"/>
                  </p:cNvSpPr>
                  <p:nvPr/>
                </p:nvSpPr>
                <p:spPr bwMode="auto">
                  <a:xfrm>
                    <a:off x="28" y="3955"/>
                    <a:ext cx="18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10</a:t>
                    </a:r>
                  </a:p>
                  <a:p>
                    <a:pPr algn="just">
                      <a:spcBef>
                        <a:spcPct val="0"/>
                      </a:spcBef>
                    </a:pPr>
                    <a:endParaRPr lang="de-DE" altLang="en-US" sz="1100" b="0">
                      <a:solidFill>
                        <a:schemeClr val="tx1"/>
                      </a:solidFill>
                      <a:cs typeface="Arial" panose="020B0604020202020204" pitchFamily="34" charset="0"/>
                    </a:endParaRPr>
                  </a:p>
                </p:txBody>
              </p:sp>
              <p:sp>
                <p:nvSpPr>
                  <p:cNvPr id="52279" name="Rectangle 109"/>
                  <p:cNvSpPr>
                    <a:spLocks noChangeArrowheads="1"/>
                  </p:cNvSpPr>
                  <p:nvPr/>
                </p:nvSpPr>
                <p:spPr bwMode="auto">
                  <a:xfrm>
                    <a:off x="0" y="3955"/>
                    <a:ext cx="24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72" name="Group 110"/>
                <p:cNvGrpSpPr>
                  <a:grpSpLocks/>
                </p:cNvGrpSpPr>
                <p:nvPr/>
              </p:nvGrpSpPr>
              <p:grpSpPr bwMode="auto">
                <a:xfrm>
                  <a:off x="243" y="3955"/>
                  <a:ext cx="1305" cy="480"/>
                  <a:chOff x="243" y="3955"/>
                  <a:chExt cx="1305" cy="480"/>
                </a:xfrm>
              </p:grpSpPr>
              <p:sp>
                <p:nvSpPr>
                  <p:cNvPr id="52276" name="Rectangle 111"/>
                  <p:cNvSpPr>
                    <a:spLocks noChangeArrowheads="1"/>
                  </p:cNvSpPr>
                  <p:nvPr/>
                </p:nvSpPr>
                <p:spPr bwMode="auto">
                  <a:xfrm>
                    <a:off x="271" y="3955"/>
                    <a:ext cx="124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Press start</a:t>
                    </a:r>
                  </a:p>
                  <a:p>
                    <a:pPr algn="just">
                      <a:spcBef>
                        <a:spcPct val="0"/>
                      </a:spcBef>
                    </a:pPr>
                    <a:endParaRPr lang="de-DE" altLang="en-US" sz="1100" b="0">
                      <a:solidFill>
                        <a:schemeClr val="tx1"/>
                      </a:solidFill>
                      <a:cs typeface="Arial" panose="020B0604020202020204" pitchFamily="34" charset="0"/>
                    </a:endParaRPr>
                  </a:p>
                </p:txBody>
              </p:sp>
              <p:sp>
                <p:nvSpPr>
                  <p:cNvPr id="52277" name="Rectangle 112"/>
                  <p:cNvSpPr>
                    <a:spLocks noChangeArrowheads="1"/>
                  </p:cNvSpPr>
                  <p:nvPr/>
                </p:nvSpPr>
                <p:spPr bwMode="auto">
                  <a:xfrm>
                    <a:off x="243" y="3955"/>
                    <a:ext cx="1305"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2273" name="Group 113"/>
                <p:cNvGrpSpPr>
                  <a:grpSpLocks/>
                </p:cNvGrpSpPr>
                <p:nvPr/>
              </p:nvGrpSpPr>
              <p:grpSpPr bwMode="auto">
                <a:xfrm>
                  <a:off x="1548" y="3955"/>
                  <a:ext cx="865" cy="480"/>
                  <a:chOff x="1548" y="3955"/>
                  <a:chExt cx="865" cy="480"/>
                </a:xfrm>
              </p:grpSpPr>
              <p:sp>
                <p:nvSpPr>
                  <p:cNvPr id="52274" name="Rectangle 114"/>
                  <p:cNvSpPr>
                    <a:spLocks noChangeArrowheads="1"/>
                  </p:cNvSpPr>
                  <p:nvPr/>
                </p:nvSpPr>
                <p:spPr bwMode="auto">
                  <a:xfrm>
                    <a:off x="1576" y="3955"/>
                    <a:ext cx="80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1.2</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2275" name="Rectangle 115"/>
                  <p:cNvSpPr>
                    <a:spLocks noChangeArrowheads="1"/>
                  </p:cNvSpPr>
                  <p:nvPr/>
                </p:nvSpPr>
                <p:spPr bwMode="auto">
                  <a:xfrm>
                    <a:off x="1548" y="3955"/>
                    <a:ext cx="865"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sp>
            <p:nvSpPr>
              <p:cNvPr id="52240" name="Rectangle 116"/>
              <p:cNvSpPr>
                <a:spLocks noChangeArrowheads="1"/>
              </p:cNvSpPr>
              <p:nvPr/>
            </p:nvSpPr>
            <p:spPr bwMode="auto">
              <a:xfrm>
                <a:off x="-3" y="-3"/>
                <a:ext cx="2419" cy="4441"/>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sp>
          <p:nvSpPr>
            <p:cNvPr id="19" name="AutoShape 121"/>
            <p:cNvSpPr>
              <a:spLocks/>
            </p:cNvSpPr>
            <p:nvPr/>
          </p:nvSpPr>
          <p:spPr bwMode="auto">
            <a:xfrm>
              <a:off x="3564541" y="2340632"/>
              <a:ext cx="431889" cy="3955725"/>
            </a:xfrm>
            <a:prstGeom prst="rightBrace">
              <a:avLst>
                <a:gd name="adj1" fmla="val 79197"/>
                <a:gd name="adj2" fmla="val 61811"/>
              </a:avLst>
            </a:prstGeom>
            <a:noFill/>
            <a:ln w="12700">
              <a:solidFill>
                <a:schemeClr val="bg1">
                  <a:lumMod val="6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eaLnBrk="1" hangingPunct="1">
                <a:spcBef>
                  <a:spcPct val="0"/>
                </a:spcBef>
                <a:defRPr/>
              </a:pPr>
              <a:endParaRPr lang="en-US" altLang="en-US">
                <a:solidFill>
                  <a:schemeClr val="tx1"/>
                </a:solidFill>
                <a:latin typeface="Arial" panose="020B0604020202020204" pitchFamily="34" charset="0"/>
                <a:cs typeface="Arial" panose="020B0604020202020204" pitchFamily="34" charset="0"/>
              </a:endParaRPr>
            </a:p>
          </p:txBody>
        </p:sp>
        <p:pic>
          <p:nvPicPr>
            <p:cNvPr id="52237" name="Grafik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7578" y="4787029"/>
              <a:ext cx="1123086" cy="151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p:nvSpPr>
          <p:spPr bwMode="auto">
            <a:xfrm>
              <a:off x="395287" y="6040687"/>
              <a:ext cx="1455681" cy="23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grpSp>
      <p:sp>
        <p:nvSpPr>
          <p:cNvPr id="52233" name="Text Box 119"/>
          <p:cNvSpPr txBox="1">
            <a:spLocks noChangeArrowheads="1"/>
          </p:cNvSpPr>
          <p:nvPr/>
        </p:nvSpPr>
        <p:spPr bwMode="auto">
          <a:xfrm>
            <a:off x="4260850" y="5708650"/>
            <a:ext cx="44434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lnSpc>
                <a:spcPct val="120000"/>
              </a:lnSpc>
              <a:spcBef>
                <a:spcPct val="0"/>
              </a:spcBef>
            </a:pPr>
            <a:r>
              <a:rPr lang="de-DE" altLang="en-US" sz="1500" dirty="0">
                <a:solidFill>
                  <a:srgbClr val="FFC000"/>
                </a:solidFill>
                <a:cs typeface="Arial" panose="020B0604020202020204" pitchFamily="34" charset="0"/>
                <a:sym typeface="Wingdings" panose="05000000000000000000" pitchFamily="2" charset="2"/>
              </a:rPr>
              <a:t> </a:t>
            </a:r>
            <a:r>
              <a:rPr lang="de-DE" altLang="en-US" sz="1500" b="0" dirty="0" err="1">
                <a:solidFill>
                  <a:srgbClr val="333333"/>
                </a:solidFill>
                <a:cs typeface="Arial" panose="020B0604020202020204" pitchFamily="34" charset="0"/>
              </a:rPr>
              <a:t>Result</a:t>
            </a:r>
            <a:r>
              <a:rPr lang="de-DE" altLang="en-US" sz="1500" b="0" dirty="0" smtClean="0">
                <a:solidFill>
                  <a:srgbClr val="333333"/>
                </a:solidFill>
                <a:cs typeface="Arial" panose="020B0604020202020204" pitchFamily="34" charset="0"/>
              </a:rPr>
              <a:t>: 	Average </a:t>
            </a:r>
            <a:r>
              <a:rPr lang="de-DE" altLang="en-US" sz="1500" b="0" dirty="0">
                <a:solidFill>
                  <a:srgbClr val="333333"/>
                </a:solidFill>
                <a:cs typeface="Arial" panose="020B0604020202020204" pitchFamily="34" charset="0"/>
              </a:rPr>
              <a:t>(median) </a:t>
            </a:r>
            <a:r>
              <a:rPr lang="de-DE" altLang="en-US" sz="1500" b="0" dirty="0" err="1">
                <a:solidFill>
                  <a:srgbClr val="333333"/>
                </a:solidFill>
                <a:cs typeface="Arial" panose="020B0604020202020204" pitchFamily="34" charset="0"/>
              </a:rPr>
              <a:t>of</a:t>
            </a:r>
            <a:r>
              <a:rPr lang="de-DE" altLang="en-US" sz="1500" b="0" dirty="0">
                <a:solidFill>
                  <a:srgbClr val="333333"/>
                </a:solidFill>
                <a:cs typeface="Arial" panose="020B0604020202020204" pitchFamily="34" charset="0"/>
              </a:rPr>
              <a:t> </a:t>
            </a:r>
            <a:r>
              <a:rPr lang="de-DE" altLang="en-US" sz="1500" b="0" dirty="0" err="1">
                <a:solidFill>
                  <a:srgbClr val="333333"/>
                </a:solidFill>
                <a:cs typeface="Arial" panose="020B0604020202020204" pitchFamily="34" charset="0"/>
              </a:rPr>
              <a:t>the</a:t>
            </a:r>
            <a:r>
              <a:rPr lang="de-DE" altLang="en-US" sz="1500" b="0" dirty="0">
                <a:solidFill>
                  <a:srgbClr val="333333"/>
                </a:solidFill>
                <a:cs typeface="Arial" panose="020B0604020202020204" pitchFamily="34" charset="0"/>
              </a:rPr>
              <a:t> </a:t>
            </a:r>
            <a:r>
              <a:rPr lang="de-DE" altLang="en-US" sz="1500" b="0" dirty="0" err="1">
                <a:solidFill>
                  <a:srgbClr val="333333"/>
                </a:solidFill>
                <a:cs typeface="Arial" panose="020B0604020202020204" pitchFamily="34" charset="0"/>
              </a:rPr>
              <a:t>assessed</a:t>
            </a:r>
            <a:r>
              <a:rPr lang="de-DE" altLang="en-US" sz="1500" b="0" dirty="0">
                <a:solidFill>
                  <a:srgbClr val="333333"/>
                </a:solidFill>
                <a:cs typeface="Arial" panose="020B0604020202020204" pitchFamily="34" charset="0"/>
              </a:rPr>
              <a:t/>
            </a:r>
            <a:br>
              <a:rPr lang="de-DE" altLang="en-US" sz="1500" b="0" dirty="0">
                <a:solidFill>
                  <a:srgbClr val="333333"/>
                </a:solidFill>
                <a:cs typeface="Arial" panose="020B0604020202020204" pitchFamily="34" charset="0"/>
              </a:rPr>
            </a:br>
            <a:r>
              <a:rPr lang="de-DE" altLang="en-US" sz="1500" b="0" dirty="0" smtClean="0">
                <a:solidFill>
                  <a:srgbClr val="333333"/>
                </a:solidFill>
                <a:cs typeface="Arial" panose="020B0604020202020204" pitchFamily="34" charset="0"/>
              </a:rPr>
              <a:t>	sub-</a:t>
            </a:r>
            <a:r>
              <a:rPr lang="de-DE" altLang="en-US" sz="1500" b="0" dirty="0" err="1" smtClean="0">
                <a:solidFill>
                  <a:srgbClr val="333333"/>
                </a:solidFill>
                <a:cs typeface="Arial" panose="020B0604020202020204" pitchFamily="34" charset="0"/>
              </a:rPr>
              <a:t>steps</a:t>
            </a:r>
            <a:r>
              <a:rPr lang="de-DE" altLang="en-US" sz="1500" b="0" dirty="0" smtClean="0">
                <a:solidFill>
                  <a:srgbClr val="333333"/>
                </a:solidFill>
                <a:cs typeface="Arial" panose="020B0604020202020204" pitchFamily="34" charset="0"/>
              </a:rPr>
              <a:t> </a:t>
            </a:r>
            <a:endParaRPr lang="de-DE" altLang="en-US" sz="1500" b="0" dirty="0">
              <a:solidFill>
                <a:srgbClr val="333333"/>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957CAA-4AD1-43F3-8918-FE6A3C02592E}"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5427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5427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0CA50729-5D31-401A-97B4-ABAA8A4CD7DD}" type="slidenum">
              <a:rPr lang="de-DE" altLang="de-DE" sz="1200" b="0" smtClean="0">
                <a:solidFill>
                  <a:schemeClr val="bg1"/>
                </a:solidFill>
              </a:rPr>
              <a:pPr>
                <a:spcBef>
                  <a:spcPct val="0"/>
                </a:spcBef>
              </a:pPr>
              <a:t>25</a:t>
            </a:fld>
            <a:endParaRPr lang="de-DE" altLang="de-DE" sz="1200" b="0" smtClean="0">
              <a:solidFill>
                <a:schemeClr val="bg1"/>
              </a:solidFill>
            </a:endParaRPr>
          </a:p>
        </p:txBody>
      </p:sp>
      <p:sp>
        <p:nvSpPr>
          <p:cNvPr id="54277" name="Rectangle 2"/>
          <p:cNvSpPr>
            <a:spLocks noGrp="1" noChangeArrowheads="1"/>
          </p:cNvSpPr>
          <p:nvPr>
            <p:ph type="title"/>
          </p:nvPr>
        </p:nvSpPr>
        <p:spPr/>
        <p:txBody>
          <a:bodyPr/>
          <a:lstStyle/>
          <a:p>
            <a:pPr eaLnBrk="1" hangingPunct="1"/>
            <a:r>
              <a:rPr lang="de-DE" altLang="de-DE" smtClean="0"/>
              <a:t>6. Application example of a usability test </a:t>
            </a:r>
          </a:p>
        </p:txBody>
      </p:sp>
      <p:sp>
        <p:nvSpPr>
          <p:cNvPr id="37894" name="Rectangle 3"/>
          <p:cNvSpPr>
            <a:spLocks noGrp="1" noChangeArrowheads="1"/>
          </p:cNvSpPr>
          <p:nvPr>
            <p:ph type="body" idx="1"/>
          </p:nvPr>
        </p:nvSpPr>
        <p:spPr>
          <a:xfrm>
            <a:off x="539750" y="1484313"/>
            <a:ext cx="8496300" cy="4818062"/>
          </a:xfrm>
        </p:spPr>
        <p:txBody>
          <a:bodyPr/>
          <a:lstStyle/>
          <a:p>
            <a:pPr>
              <a:lnSpc>
                <a:spcPct val="110000"/>
              </a:lnSpc>
              <a:spcBef>
                <a:spcPts val="1200"/>
              </a:spcBef>
              <a:buClr>
                <a:srgbClr val="FFC000"/>
              </a:buClr>
              <a:buSzPct val="150000"/>
              <a:defRPr/>
            </a:pPr>
            <a:r>
              <a:rPr lang="de-DE" dirty="0" smtClean="0"/>
              <a:t>Evaluation of an infusion pump</a:t>
            </a:r>
            <a:endParaRPr lang="de-DE" altLang="de-DE" dirty="0" smtClean="0"/>
          </a:p>
          <a:p>
            <a:pPr lvl="1" eaLnBrk="1" hangingPunct="1">
              <a:defRPr/>
            </a:pPr>
            <a:endParaRPr lang="de-DE" altLang="de-DE" dirty="0" smtClean="0"/>
          </a:p>
          <a:p>
            <a:pPr lvl="1" eaLnBrk="1" hangingPunct="1">
              <a:defRPr/>
            </a:pPr>
            <a:endParaRPr lang="de-DE" altLang="en-US" sz="1050" dirty="0" smtClean="0"/>
          </a:p>
          <a:p>
            <a:pPr marL="344488" lvl="1" indent="-342900" eaLnBrk="1" hangingPunct="1">
              <a:buFont typeface="Wingdings" panose="05000000000000000000" pitchFamily="2" charset="2"/>
              <a:buChar char="§"/>
              <a:defRPr/>
            </a:pPr>
            <a:endParaRPr lang="de-DE" altLang="en-US" dirty="0"/>
          </a:p>
          <a:p>
            <a:pPr lvl="1" eaLnBrk="1" hangingPunct="1">
              <a:defRPr/>
            </a:pPr>
            <a:endParaRPr lang="de-DE" altLang="de-DE" dirty="0" smtClean="0"/>
          </a:p>
        </p:txBody>
      </p:sp>
      <p:sp>
        <p:nvSpPr>
          <p:cNvPr id="54279" name="Text Box 4"/>
          <p:cNvSpPr txBox="1">
            <a:spLocks noChangeArrowheads="1"/>
          </p:cNvSpPr>
          <p:nvPr/>
        </p:nvSpPr>
        <p:spPr bwMode="auto">
          <a:xfrm>
            <a:off x="557213" y="1940178"/>
            <a:ext cx="4039617" cy="400050"/>
          </a:xfrm>
          <a:prstGeom prst="rect">
            <a:avLst/>
          </a:prstGeom>
          <a:solidFill>
            <a:srgbClr val="FFDB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r>
              <a:rPr lang="de-DE" altLang="en-US" sz="2000" b="0" dirty="0">
                <a:solidFill>
                  <a:schemeClr val="tx1"/>
                </a:solidFill>
                <a:cs typeface="Arial" panose="020B0604020202020204" pitchFamily="34" charset="0"/>
              </a:rPr>
              <a:t>5. Evaluation </a:t>
            </a:r>
            <a:r>
              <a:rPr lang="de-DE" altLang="en-US" sz="2000" b="0" dirty="0" err="1">
                <a:solidFill>
                  <a:schemeClr val="tx1"/>
                </a:solidFill>
                <a:cs typeface="Arial" panose="020B0604020202020204" pitchFamily="34" charset="0"/>
              </a:rPr>
              <a:t>of</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the</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user</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test</a:t>
            </a:r>
            <a:r>
              <a:rPr lang="de-DE" altLang="en-US" sz="2000" b="0" dirty="0">
                <a:solidFill>
                  <a:schemeClr val="tx1"/>
                </a:solidFill>
                <a:cs typeface="Arial" panose="020B0604020202020204" pitchFamily="34" charset="0"/>
              </a:rPr>
              <a:t> </a:t>
            </a:r>
            <a:r>
              <a:rPr lang="de-DE" altLang="en-US" sz="2000" b="0" dirty="0" err="1">
                <a:solidFill>
                  <a:schemeClr val="tx1"/>
                </a:solidFill>
                <a:cs typeface="Arial" panose="020B0604020202020204" pitchFamily="34" charset="0"/>
              </a:rPr>
              <a:t>data</a:t>
            </a:r>
            <a:endParaRPr lang="de-DE" altLang="en-US" sz="2000" b="0" dirty="0">
              <a:solidFill>
                <a:schemeClr val="tx1"/>
              </a:solidFill>
              <a:cs typeface="Arial" panose="020B0604020202020204" pitchFamily="34" charset="0"/>
            </a:endParaRPr>
          </a:p>
        </p:txBody>
      </p:sp>
      <p:grpSp>
        <p:nvGrpSpPr>
          <p:cNvPr id="54280" name="Group 7"/>
          <p:cNvGrpSpPr>
            <a:grpSpLocks/>
          </p:cNvGrpSpPr>
          <p:nvPr/>
        </p:nvGrpSpPr>
        <p:grpSpPr bwMode="auto">
          <a:xfrm>
            <a:off x="557213" y="2601913"/>
            <a:ext cx="4967783" cy="3700462"/>
            <a:chOff x="-3" y="-3"/>
            <a:chExt cx="2419" cy="4441"/>
          </a:xfrm>
        </p:grpSpPr>
        <p:grpSp>
          <p:nvGrpSpPr>
            <p:cNvPr id="54283" name="Group 8"/>
            <p:cNvGrpSpPr>
              <a:grpSpLocks/>
            </p:cNvGrpSpPr>
            <p:nvPr/>
          </p:nvGrpSpPr>
          <p:grpSpPr bwMode="auto">
            <a:xfrm>
              <a:off x="0" y="0"/>
              <a:ext cx="2413" cy="4435"/>
              <a:chOff x="0" y="0"/>
              <a:chExt cx="2413" cy="4435"/>
            </a:xfrm>
          </p:grpSpPr>
          <p:grpSp>
            <p:nvGrpSpPr>
              <p:cNvPr id="54285" name="Group 9"/>
              <p:cNvGrpSpPr>
                <a:grpSpLocks/>
              </p:cNvGrpSpPr>
              <p:nvPr/>
            </p:nvGrpSpPr>
            <p:grpSpPr bwMode="auto">
              <a:xfrm>
                <a:off x="0" y="0"/>
                <a:ext cx="243" cy="499"/>
                <a:chOff x="0" y="0"/>
                <a:chExt cx="243" cy="499"/>
              </a:xfrm>
            </p:grpSpPr>
            <p:sp>
              <p:nvSpPr>
                <p:cNvPr id="54382" name="Rectangle 10"/>
                <p:cNvSpPr>
                  <a:spLocks noChangeArrowheads="1"/>
                </p:cNvSpPr>
                <p:nvPr/>
              </p:nvSpPr>
              <p:spPr bwMode="auto">
                <a:xfrm>
                  <a:off x="28" y="0"/>
                  <a:ext cx="187"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333333"/>
                      </a:solidFill>
                      <a:cs typeface="Arial" panose="020B0604020202020204" pitchFamily="34" charset="0"/>
                    </a:rPr>
                    <a:t>No</a:t>
                  </a:r>
                  <a:endParaRPr lang="de-DE" altLang="en-US" sz="1100" b="0">
                    <a:solidFill>
                      <a:srgbClr val="333333"/>
                    </a:solidFill>
                    <a:cs typeface="Arial" panose="020B0604020202020204" pitchFamily="34" charset="0"/>
                  </a:endParaRPr>
                </a:p>
              </p:txBody>
            </p:sp>
            <p:sp>
              <p:nvSpPr>
                <p:cNvPr id="54383" name="Rectangle 11"/>
                <p:cNvSpPr>
                  <a:spLocks noChangeArrowheads="1"/>
                </p:cNvSpPr>
                <p:nvPr/>
              </p:nvSpPr>
              <p:spPr bwMode="auto">
                <a:xfrm>
                  <a:off x="0" y="0"/>
                  <a:ext cx="243"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86" name="Group 12"/>
              <p:cNvGrpSpPr>
                <a:grpSpLocks/>
              </p:cNvGrpSpPr>
              <p:nvPr/>
            </p:nvGrpSpPr>
            <p:grpSpPr bwMode="auto">
              <a:xfrm>
                <a:off x="243" y="0"/>
                <a:ext cx="1305" cy="499"/>
                <a:chOff x="243" y="0"/>
                <a:chExt cx="1305" cy="499"/>
              </a:xfrm>
            </p:grpSpPr>
            <p:sp>
              <p:nvSpPr>
                <p:cNvPr id="54380" name="Rectangle 13"/>
                <p:cNvSpPr>
                  <a:spLocks noChangeArrowheads="1"/>
                </p:cNvSpPr>
                <p:nvPr/>
              </p:nvSpPr>
              <p:spPr bwMode="auto">
                <a:xfrm>
                  <a:off x="271" y="0"/>
                  <a:ext cx="124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dirty="0">
                      <a:solidFill>
                        <a:srgbClr val="333333"/>
                      </a:solidFill>
                      <a:cs typeface="Arial" panose="020B0604020202020204" pitchFamily="34" charset="0"/>
                    </a:rPr>
                    <a:t>Sub-</a:t>
                  </a:r>
                  <a:r>
                    <a:rPr lang="de-DE" altLang="en-US" sz="1100" dirty="0" err="1">
                      <a:solidFill>
                        <a:srgbClr val="333333"/>
                      </a:solidFill>
                      <a:cs typeface="Arial" panose="020B0604020202020204" pitchFamily="34" charset="0"/>
                    </a:rPr>
                    <a:t>step</a:t>
                  </a:r>
                  <a:endParaRPr lang="de-DE" altLang="en-US" sz="1100" dirty="0">
                    <a:solidFill>
                      <a:srgbClr val="333333"/>
                    </a:solidFill>
                    <a:cs typeface="Arial" panose="020B0604020202020204" pitchFamily="34" charset="0"/>
                  </a:endParaRPr>
                </a:p>
                <a:p>
                  <a:pPr algn="just">
                    <a:spcBef>
                      <a:spcPct val="0"/>
                    </a:spcBef>
                  </a:pPr>
                  <a:r>
                    <a:rPr lang="de-DE" altLang="en-US" sz="1100" b="0" dirty="0">
                      <a:solidFill>
                        <a:srgbClr val="333333"/>
                      </a:solidFill>
                      <a:cs typeface="Arial" panose="020B0604020202020204" pitchFamily="34" charset="0"/>
                    </a:rPr>
                    <a:t> </a:t>
                  </a:r>
                </a:p>
                <a:p>
                  <a:pPr algn="just">
                    <a:spcBef>
                      <a:spcPct val="0"/>
                    </a:spcBef>
                  </a:pPr>
                  <a:endParaRPr lang="de-DE" altLang="en-US" sz="1100" b="0" dirty="0">
                    <a:solidFill>
                      <a:srgbClr val="333333"/>
                    </a:solidFill>
                    <a:cs typeface="Arial" panose="020B0604020202020204" pitchFamily="34" charset="0"/>
                  </a:endParaRPr>
                </a:p>
              </p:txBody>
            </p:sp>
            <p:sp>
              <p:nvSpPr>
                <p:cNvPr id="54381" name="Rectangle 14"/>
                <p:cNvSpPr>
                  <a:spLocks noChangeArrowheads="1"/>
                </p:cNvSpPr>
                <p:nvPr/>
              </p:nvSpPr>
              <p:spPr bwMode="auto">
                <a:xfrm>
                  <a:off x="243" y="0"/>
                  <a:ext cx="1305"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87" name="Group 15"/>
              <p:cNvGrpSpPr>
                <a:grpSpLocks/>
              </p:cNvGrpSpPr>
              <p:nvPr/>
            </p:nvGrpSpPr>
            <p:grpSpPr bwMode="auto">
              <a:xfrm>
                <a:off x="1548" y="0"/>
                <a:ext cx="865" cy="499"/>
                <a:chOff x="1548" y="0"/>
                <a:chExt cx="865" cy="499"/>
              </a:xfrm>
            </p:grpSpPr>
            <p:sp>
              <p:nvSpPr>
                <p:cNvPr id="54378" name="Rectangle 16"/>
                <p:cNvSpPr>
                  <a:spLocks noChangeArrowheads="1"/>
                </p:cNvSpPr>
                <p:nvPr/>
              </p:nvSpPr>
              <p:spPr bwMode="auto">
                <a:xfrm>
                  <a:off x="1576" y="0"/>
                  <a:ext cx="80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333333"/>
                      </a:solidFill>
                      <a:cs typeface="Arial" panose="020B0604020202020204" pitchFamily="34" charset="0"/>
                    </a:rPr>
                    <a:t>Infusion pump</a:t>
                  </a:r>
                  <a:endParaRPr lang="de-DE" altLang="en-US" sz="1100" b="0">
                    <a:solidFill>
                      <a:srgbClr val="333333"/>
                    </a:solidFill>
                    <a:cs typeface="Arial" panose="020B0604020202020204" pitchFamily="34" charset="0"/>
                  </a:endParaRPr>
                </a:p>
              </p:txBody>
            </p:sp>
            <p:sp>
              <p:nvSpPr>
                <p:cNvPr id="54379" name="Rectangle 17"/>
                <p:cNvSpPr>
                  <a:spLocks noChangeArrowheads="1"/>
                </p:cNvSpPr>
                <p:nvPr/>
              </p:nvSpPr>
              <p:spPr bwMode="auto">
                <a:xfrm>
                  <a:off x="1548" y="0"/>
                  <a:ext cx="865"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88" name="Group 18"/>
              <p:cNvGrpSpPr>
                <a:grpSpLocks/>
              </p:cNvGrpSpPr>
              <p:nvPr/>
            </p:nvGrpSpPr>
            <p:grpSpPr bwMode="auto">
              <a:xfrm>
                <a:off x="0" y="499"/>
                <a:ext cx="243" cy="384"/>
                <a:chOff x="0" y="499"/>
                <a:chExt cx="243" cy="384"/>
              </a:xfrm>
            </p:grpSpPr>
            <p:sp>
              <p:nvSpPr>
                <p:cNvPr id="54376" name="Rectangle 19"/>
                <p:cNvSpPr>
                  <a:spLocks noChangeArrowheads="1"/>
                </p:cNvSpPr>
                <p:nvPr/>
              </p:nvSpPr>
              <p:spPr bwMode="auto">
                <a:xfrm>
                  <a:off x="28" y="499"/>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1</a:t>
                  </a:r>
                </a:p>
                <a:p>
                  <a:pPr algn="just">
                    <a:spcBef>
                      <a:spcPct val="0"/>
                    </a:spcBef>
                  </a:pPr>
                  <a:endParaRPr lang="de-DE" altLang="en-US" sz="1100" b="0">
                    <a:solidFill>
                      <a:schemeClr val="tx1"/>
                    </a:solidFill>
                    <a:cs typeface="Arial" panose="020B0604020202020204" pitchFamily="34" charset="0"/>
                  </a:endParaRPr>
                </a:p>
              </p:txBody>
            </p:sp>
            <p:sp>
              <p:nvSpPr>
                <p:cNvPr id="54377" name="Rectangle 20"/>
                <p:cNvSpPr>
                  <a:spLocks noChangeArrowheads="1"/>
                </p:cNvSpPr>
                <p:nvPr/>
              </p:nvSpPr>
              <p:spPr bwMode="auto">
                <a:xfrm>
                  <a:off x="0" y="499"/>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89" name="Group 21"/>
              <p:cNvGrpSpPr>
                <a:grpSpLocks/>
              </p:cNvGrpSpPr>
              <p:nvPr/>
            </p:nvGrpSpPr>
            <p:grpSpPr bwMode="auto">
              <a:xfrm>
                <a:off x="243" y="499"/>
                <a:ext cx="1305" cy="384"/>
                <a:chOff x="243" y="499"/>
                <a:chExt cx="1305" cy="384"/>
              </a:xfrm>
            </p:grpSpPr>
            <p:sp>
              <p:nvSpPr>
                <p:cNvPr id="54374" name="Rectangle 22"/>
                <p:cNvSpPr>
                  <a:spLocks noChangeArrowheads="1"/>
                </p:cNvSpPr>
                <p:nvPr/>
              </p:nvSpPr>
              <p:spPr bwMode="auto">
                <a:xfrm>
                  <a:off x="271" y="499"/>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Assemble the device</a:t>
                  </a:r>
                </a:p>
                <a:p>
                  <a:pPr algn="just">
                    <a:spcBef>
                      <a:spcPct val="0"/>
                    </a:spcBef>
                  </a:pPr>
                  <a:endParaRPr lang="de-DE" altLang="en-US" sz="1100" b="0">
                    <a:solidFill>
                      <a:schemeClr val="tx1"/>
                    </a:solidFill>
                    <a:cs typeface="Arial" panose="020B0604020202020204" pitchFamily="34" charset="0"/>
                  </a:endParaRPr>
                </a:p>
              </p:txBody>
            </p:sp>
            <p:sp>
              <p:nvSpPr>
                <p:cNvPr id="54375" name="Rectangle 23"/>
                <p:cNvSpPr>
                  <a:spLocks noChangeArrowheads="1"/>
                </p:cNvSpPr>
                <p:nvPr/>
              </p:nvSpPr>
              <p:spPr bwMode="auto">
                <a:xfrm>
                  <a:off x="243" y="499"/>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0" name="Group 24"/>
              <p:cNvGrpSpPr>
                <a:grpSpLocks/>
              </p:cNvGrpSpPr>
              <p:nvPr/>
            </p:nvGrpSpPr>
            <p:grpSpPr bwMode="auto">
              <a:xfrm>
                <a:off x="1548" y="499"/>
                <a:ext cx="865" cy="384"/>
                <a:chOff x="1548" y="499"/>
                <a:chExt cx="865" cy="384"/>
              </a:xfrm>
            </p:grpSpPr>
            <p:sp>
              <p:nvSpPr>
                <p:cNvPr id="54372" name="Rectangle 25"/>
                <p:cNvSpPr>
                  <a:spLocks noChangeArrowheads="1"/>
                </p:cNvSpPr>
                <p:nvPr/>
              </p:nvSpPr>
              <p:spPr bwMode="auto">
                <a:xfrm>
                  <a:off x="1576" y="499"/>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1.3</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73" name="Rectangle 26"/>
                <p:cNvSpPr>
                  <a:spLocks noChangeArrowheads="1"/>
                </p:cNvSpPr>
                <p:nvPr/>
              </p:nvSpPr>
              <p:spPr bwMode="auto">
                <a:xfrm>
                  <a:off x="1548" y="499"/>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1" name="Group 27"/>
              <p:cNvGrpSpPr>
                <a:grpSpLocks/>
              </p:cNvGrpSpPr>
              <p:nvPr/>
            </p:nvGrpSpPr>
            <p:grpSpPr bwMode="auto">
              <a:xfrm>
                <a:off x="0" y="883"/>
                <a:ext cx="243" cy="384"/>
                <a:chOff x="0" y="883"/>
                <a:chExt cx="243" cy="384"/>
              </a:xfrm>
            </p:grpSpPr>
            <p:sp>
              <p:nvSpPr>
                <p:cNvPr id="54370" name="Rectangle 28"/>
                <p:cNvSpPr>
                  <a:spLocks noChangeArrowheads="1"/>
                </p:cNvSpPr>
                <p:nvPr/>
              </p:nvSpPr>
              <p:spPr bwMode="auto">
                <a:xfrm>
                  <a:off x="28" y="883"/>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2</a:t>
                  </a:r>
                </a:p>
                <a:p>
                  <a:pPr algn="just">
                    <a:spcBef>
                      <a:spcPct val="0"/>
                    </a:spcBef>
                  </a:pPr>
                  <a:endParaRPr lang="de-DE" altLang="en-US" sz="1100" b="0">
                    <a:solidFill>
                      <a:schemeClr val="tx1"/>
                    </a:solidFill>
                    <a:cs typeface="Arial" panose="020B0604020202020204" pitchFamily="34" charset="0"/>
                  </a:endParaRPr>
                </a:p>
              </p:txBody>
            </p:sp>
            <p:sp>
              <p:nvSpPr>
                <p:cNvPr id="54371" name="Rectangle 29"/>
                <p:cNvSpPr>
                  <a:spLocks noChangeArrowheads="1"/>
                </p:cNvSpPr>
                <p:nvPr/>
              </p:nvSpPr>
              <p:spPr bwMode="auto">
                <a:xfrm>
                  <a:off x="0" y="883"/>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2" name="Group 30"/>
              <p:cNvGrpSpPr>
                <a:grpSpLocks/>
              </p:cNvGrpSpPr>
              <p:nvPr/>
            </p:nvGrpSpPr>
            <p:grpSpPr bwMode="auto">
              <a:xfrm>
                <a:off x="243" y="883"/>
                <a:ext cx="1305" cy="384"/>
                <a:chOff x="243" y="883"/>
                <a:chExt cx="1305" cy="384"/>
              </a:xfrm>
            </p:grpSpPr>
            <p:sp>
              <p:nvSpPr>
                <p:cNvPr id="54368" name="Rectangle 31"/>
                <p:cNvSpPr>
                  <a:spLocks noChangeArrowheads="1"/>
                </p:cNvSpPr>
                <p:nvPr/>
              </p:nvSpPr>
              <p:spPr bwMode="auto">
                <a:xfrm>
                  <a:off x="271" y="883"/>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Connect to mains power</a:t>
                  </a:r>
                </a:p>
                <a:p>
                  <a:pPr algn="just">
                    <a:spcBef>
                      <a:spcPct val="0"/>
                    </a:spcBef>
                  </a:pPr>
                  <a:endParaRPr lang="de-DE" altLang="en-US" sz="1100" b="0">
                    <a:solidFill>
                      <a:schemeClr val="tx1"/>
                    </a:solidFill>
                    <a:cs typeface="Arial" panose="020B0604020202020204" pitchFamily="34" charset="0"/>
                  </a:endParaRPr>
                </a:p>
              </p:txBody>
            </p:sp>
            <p:sp>
              <p:nvSpPr>
                <p:cNvPr id="54369" name="Rectangle 32"/>
                <p:cNvSpPr>
                  <a:spLocks noChangeArrowheads="1"/>
                </p:cNvSpPr>
                <p:nvPr/>
              </p:nvSpPr>
              <p:spPr bwMode="auto">
                <a:xfrm>
                  <a:off x="243" y="883"/>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3" name="Group 33"/>
              <p:cNvGrpSpPr>
                <a:grpSpLocks/>
              </p:cNvGrpSpPr>
              <p:nvPr/>
            </p:nvGrpSpPr>
            <p:grpSpPr bwMode="auto">
              <a:xfrm>
                <a:off x="1548" y="883"/>
                <a:ext cx="865" cy="384"/>
                <a:chOff x="1548" y="883"/>
                <a:chExt cx="865" cy="384"/>
              </a:xfrm>
            </p:grpSpPr>
            <p:sp>
              <p:nvSpPr>
                <p:cNvPr id="54366" name="Rectangle 34"/>
                <p:cNvSpPr>
                  <a:spLocks noChangeArrowheads="1"/>
                </p:cNvSpPr>
                <p:nvPr/>
              </p:nvSpPr>
              <p:spPr bwMode="auto">
                <a:xfrm>
                  <a:off x="1576" y="883"/>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1.0</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67" name="Rectangle 35"/>
                <p:cNvSpPr>
                  <a:spLocks noChangeArrowheads="1"/>
                </p:cNvSpPr>
                <p:nvPr/>
              </p:nvSpPr>
              <p:spPr bwMode="auto">
                <a:xfrm>
                  <a:off x="1548" y="883"/>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4" name="Group 36"/>
              <p:cNvGrpSpPr>
                <a:grpSpLocks/>
              </p:cNvGrpSpPr>
              <p:nvPr/>
            </p:nvGrpSpPr>
            <p:grpSpPr bwMode="auto">
              <a:xfrm>
                <a:off x="0" y="1267"/>
                <a:ext cx="243" cy="384"/>
                <a:chOff x="0" y="1267"/>
                <a:chExt cx="243" cy="384"/>
              </a:xfrm>
            </p:grpSpPr>
            <p:sp>
              <p:nvSpPr>
                <p:cNvPr id="54364" name="Rectangle 37"/>
                <p:cNvSpPr>
                  <a:spLocks noChangeArrowheads="1"/>
                </p:cNvSpPr>
                <p:nvPr/>
              </p:nvSpPr>
              <p:spPr bwMode="auto">
                <a:xfrm>
                  <a:off x="28" y="1267"/>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3</a:t>
                  </a:r>
                </a:p>
                <a:p>
                  <a:pPr algn="just">
                    <a:spcBef>
                      <a:spcPct val="0"/>
                    </a:spcBef>
                  </a:pPr>
                  <a:endParaRPr lang="de-DE" altLang="en-US" sz="1100" b="0">
                    <a:solidFill>
                      <a:schemeClr val="tx1"/>
                    </a:solidFill>
                    <a:cs typeface="Arial" panose="020B0604020202020204" pitchFamily="34" charset="0"/>
                  </a:endParaRPr>
                </a:p>
              </p:txBody>
            </p:sp>
            <p:sp>
              <p:nvSpPr>
                <p:cNvPr id="54365" name="Rectangle 38"/>
                <p:cNvSpPr>
                  <a:spLocks noChangeArrowheads="1"/>
                </p:cNvSpPr>
                <p:nvPr/>
              </p:nvSpPr>
              <p:spPr bwMode="auto">
                <a:xfrm>
                  <a:off x="0" y="1267"/>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5" name="Group 39"/>
              <p:cNvGrpSpPr>
                <a:grpSpLocks/>
              </p:cNvGrpSpPr>
              <p:nvPr/>
            </p:nvGrpSpPr>
            <p:grpSpPr bwMode="auto">
              <a:xfrm>
                <a:off x="243" y="1267"/>
                <a:ext cx="1305" cy="384"/>
                <a:chOff x="243" y="1267"/>
                <a:chExt cx="1305" cy="384"/>
              </a:xfrm>
            </p:grpSpPr>
            <p:sp>
              <p:nvSpPr>
                <p:cNvPr id="54362" name="Rectangle 40"/>
                <p:cNvSpPr>
                  <a:spLocks noChangeArrowheads="1"/>
                </p:cNvSpPr>
                <p:nvPr/>
              </p:nvSpPr>
              <p:spPr bwMode="auto">
                <a:xfrm>
                  <a:off x="271" y="1267"/>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Open enclosure</a:t>
                  </a:r>
                </a:p>
                <a:p>
                  <a:pPr algn="just">
                    <a:spcBef>
                      <a:spcPct val="0"/>
                    </a:spcBef>
                  </a:pPr>
                  <a:endParaRPr lang="de-DE" altLang="en-US" sz="1100" b="0">
                    <a:solidFill>
                      <a:schemeClr val="tx1"/>
                    </a:solidFill>
                    <a:cs typeface="Arial" panose="020B0604020202020204" pitchFamily="34" charset="0"/>
                  </a:endParaRPr>
                </a:p>
              </p:txBody>
            </p:sp>
            <p:sp>
              <p:nvSpPr>
                <p:cNvPr id="54363" name="Rectangle 41"/>
                <p:cNvSpPr>
                  <a:spLocks noChangeArrowheads="1"/>
                </p:cNvSpPr>
                <p:nvPr/>
              </p:nvSpPr>
              <p:spPr bwMode="auto">
                <a:xfrm>
                  <a:off x="243" y="1267"/>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6" name="Group 42"/>
              <p:cNvGrpSpPr>
                <a:grpSpLocks/>
              </p:cNvGrpSpPr>
              <p:nvPr/>
            </p:nvGrpSpPr>
            <p:grpSpPr bwMode="auto">
              <a:xfrm>
                <a:off x="1548" y="1267"/>
                <a:ext cx="865" cy="384"/>
                <a:chOff x="1548" y="1267"/>
                <a:chExt cx="865" cy="384"/>
              </a:xfrm>
            </p:grpSpPr>
            <p:sp>
              <p:nvSpPr>
                <p:cNvPr id="54360" name="Rectangle 43"/>
                <p:cNvSpPr>
                  <a:spLocks noChangeArrowheads="1"/>
                </p:cNvSpPr>
                <p:nvPr/>
              </p:nvSpPr>
              <p:spPr bwMode="auto">
                <a:xfrm>
                  <a:off x="1576" y="1267"/>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1.7</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61" name="Rectangle 44"/>
                <p:cNvSpPr>
                  <a:spLocks noChangeArrowheads="1"/>
                </p:cNvSpPr>
                <p:nvPr/>
              </p:nvSpPr>
              <p:spPr bwMode="auto">
                <a:xfrm>
                  <a:off x="1548" y="1267"/>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7" name="Group 45"/>
              <p:cNvGrpSpPr>
                <a:grpSpLocks/>
              </p:cNvGrpSpPr>
              <p:nvPr/>
            </p:nvGrpSpPr>
            <p:grpSpPr bwMode="auto">
              <a:xfrm>
                <a:off x="0" y="1651"/>
                <a:ext cx="243" cy="384"/>
                <a:chOff x="0" y="1651"/>
                <a:chExt cx="243" cy="384"/>
              </a:xfrm>
            </p:grpSpPr>
            <p:sp>
              <p:nvSpPr>
                <p:cNvPr id="54358" name="Rectangle 46"/>
                <p:cNvSpPr>
                  <a:spLocks noChangeArrowheads="1"/>
                </p:cNvSpPr>
                <p:nvPr/>
              </p:nvSpPr>
              <p:spPr bwMode="auto">
                <a:xfrm>
                  <a:off x="28" y="1651"/>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4</a:t>
                  </a:r>
                </a:p>
                <a:p>
                  <a:pPr algn="just">
                    <a:spcBef>
                      <a:spcPct val="0"/>
                    </a:spcBef>
                  </a:pPr>
                  <a:endParaRPr lang="de-DE" altLang="en-US" sz="1100" b="0">
                    <a:solidFill>
                      <a:schemeClr val="tx1"/>
                    </a:solidFill>
                    <a:cs typeface="Arial" panose="020B0604020202020204" pitchFamily="34" charset="0"/>
                  </a:endParaRPr>
                </a:p>
              </p:txBody>
            </p:sp>
            <p:sp>
              <p:nvSpPr>
                <p:cNvPr id="54359" name="Rectangle 47"/>
                <p:cNvSpPr>
                  <a:spLocks noChangeArrowheads="1"/>
                </p:cNvSpPr>
                <p:nvPr/>
              </p:nvSpPr>
              <p:spPr bwMode="auto">
                <a:xfrm>
                  <a:off x="0" y="1651"/>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8" name="Group 48"/>
              <p:cNvGrpSpPr>
                <a:grpSpLocks/>
              </p:cNvGrpSpPr>
              <p:nvPr/>
            </p:nvGrpSpPr>
            <p:grpSpPr bwMode="auto">
              <a:xfrm>
                <a:off x="243" y="1651"/>
                <a:ext cx="1305" cy="384"/>
                <a:chOff x="243" y="1651"/>
                <a:chExt cx="1305" cy="384"/>
              </a:xfrm>
            </p:grpSpPr>
            <p:sp>
              <p:nvSpPr>
                <p:cNvPr id="54356" name="Rectangle 49"/>
                <p:cNvSpPr>
                  <a:spLocks noChangeArrowheads="1"/>
                </p:cNvSpPr>
                <p:nvPr/>
              </p:nvSpPr>
              <p:spPr bwMode="auto">
                <a:xfrm>
                  <a:off x="271" y="1651"/>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Insert tube, fix</a:t>
                  </a:r>
                </a:p>
                <a:p>
                  <a:pPr algn="just">
                    <a:spcBef>
                      <a:spcPct val="0"/>
                    </a:spcBef>
                  </a:pPr>
                  <a:endParaRPr lang="de-DE" altLang="en-US" sz="1100" b="0">
                    <a:solidFill>
                      <a:schemeClr val="tx1"/>
                    </a:solidFill>
                    <a:cs typeface="Arial" panose="020B0604020202020204" pitchFamily="34" charset="0"/>
                  </a:endParaRPr>
                </a:p>
              </p:txBody>
            </p:sp>
            <p:sp>
              <p:nvSpPr>
                <p:cNvPr id="54357" name="Rectangle 50"/>
                <p:cNvSpPr>
                  <a:spLocks noChangeArrowheads="1"/>
                </p:cNvSpPr>
                <p:nvPr/>
              </p:nvSpPr>
              <p:spPr bwMode="auto">
                <a:xfrm>
                  <a:off x="243" y="1651"/>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299" name="Group 51"/>
              <p:cNvGrpSpPr>
                <a:grpSpLocks/>
              </p:cNvGrpSpPr>
              <p:nvPr/>
            </p:nvGrpSpPr>
            <p:grpSpPr bwMode="auto">
              <a:xfrm>
                <a:off x="1548" y="1651"/>
                <a:ext cx="865" cy="384"/>
                <a:chOff x="1548" y="1651"/>
                <a:chExt cx="865" cy="384"/>
              </a:xfrm>
            </p:grpSpPr>
            <p:sp>
              <p:nvSpPr>
                <p:cNvPr id="54354" name="Rectangle 52"/>
                <p:cNvSpPr>
                  <a:spLocks noChangeArrowheads="1"/>
                </p:cNvSpPr>
                <p:nvPr/>
              </p:nvSpPr>
              <p:spPr bwMode="auto">
                <a:xfrm>
                  <a:off x="1576" y="1651"/>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2.3</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55" name="Rectangle 53"/>
                <p:cNvSpPr>
                  <a:spLocks noChangeArrowheads="1"/>
                </p:cNvSpPr>
                <p:nvPr/>
              </p:nvSpPr>
              <p:spPr bwMode="auto">
                <a:xfrm>
                  <a:off x="1548" y="1651"/>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0" name="Group 54"/>
              <p:cNvGrpSpPr>
                <a:grpSpLocks/>
              </p:cNvGrpSpPr>
              <p:nvPr/>
            </p:nvGrpSpPr>
            <p:grpSpPr bwMode="auto">
              <a:xfrm>
                <a:off x="0" y="2035"/>
                <a:ext cx="243" cy="384"/>
                <a:chOff x="0" y="2035"/>
                <a:chExt cx="243" cy="384"/>
              </a:xfrm>
            </p:grpSpPr>
            <p:sp>
              <p:nvSpPr>
                <p:cNvPr id="54352" name="Rectangle 55"/>
                <p:cNvSpPr>
                  <a:spLocks noChangeArrowheads="1"/>
                </p:cNvSpPr>
                <p:nvPr/>
              </p:nvSpPr>
              <p:spPr bwMode="auto">
                <a:xfrm>
                  <a:off x="28" y="2035"/>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5</a:t>
                  </a:r>
                </a:p>
                <a:p>
                  <a:pPr algn="just">
                    <a:spcBef>
                      <a:spcPct val="0"/>
                    </a:spcBef>
                  </a:pPr>
                  <a:endParaRPr lang="de-DE" altLang="en-US" sz="1100" b="0">
                    <a:solidFill>
                      <a:schemeClr val="tx1"/>
                    </a:solidFill>
                    <a:cs typeface="Arial" panose="020B0604020202020204" pitchFamily="34" charset="0"/>
                  </a:endParaRPr>
                </a:p>
              </p:txBody>
            </p:sp>
            <p:sp>
              <p:nvSpPr>
                <p:cNvPr id="54353" name="Rectangle 56"/>
                <p:cNvSpPr>
                  <a:spLocks noChangeArrowheads="1"/>
                </p:cNvSpPr>
                <p:nvPr/>
              </p:nvSpPr>
              <p:spPr bwMode="auto">
                <a:xfrm>
                  <a:off x="0" y="2035"/>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1" name="Group 57"/>
              <p:cNvGrpSpPr>
                <a:grpSpLocks/>
              </p:cNvGrpSpPr>
              <p:nvPr/>
            </p:nvGrpSpPr>
            <p:grpSpPr bwMode="auto">
              <a:xfrm>
                <a:off x="243" y="2035"/>
                <a:ext cx="1305" cy="384"/>
                <a:chOff x="243" y="2035"/>
                <a:chExt cx="1305" cy="384"/>
              </a:xfrm>
            </p:grpSpPr>
            <p:sp>
              <p:nvSpPr>
                <p:cNvPr id="54350" name="Rectangle 58"/>
                <p:cNvSpPr>
                  <a:spLocks noChangeArrowheads="1"/>
                </p:cNvSpPr>
                <p:nvPr/>
              </p:nvSpPr>
              <p:spPr bwMode="auto">
                <a:xfrm>
                  <a:off x="271" y="2035"/>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Close enclosure</a:t>
                  </a:r>
                </a:p>
                <a:p>
                  <a:pPr algn="just">
                    <a:spcBef>
                      <a:spcPct val="0"/>
                    </a:spcBef>
                  </a:pPr>
                  <a:endParaRPr lang="de-DE" altLang="en-US" sz="1100" b="0">
                    <a:solidFill>
                      <a:schemeClr val="tx1"/>
                    </a:solidFill>
                    <a:cs typeface="Arial" panose="020B0604020202020204" pitchFamily="34" charset="0"/>
                  </a:endParaRPr>
                </a:p>
              </p:txBody>
            </p:sp>
            <p:sp>
              <p:nvSpPr>
                <p:cNvPr id="54351" name="Rectangle 59"/>
                <p:cNvSpPr>
                  <a:spLocks noChangeArrowheads="1"/>
                </p:cNvSpPr>
                <p:nvPr/>
              </p:nvSpPr>
              <p:spPr bwMode="auto">
                <a:xfrm>
                  <a:off x="243" y="2035"/>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2" name="Group 60"/>
              <p:cNvGrpSpPr>
                <a:grpSpLocks/>
              </p:cNvGrpSpPr>
              <p:nvPr/>
            </p:nvGrpSpPr>
            <p:grpSpPr bwMode="auto">
              <a:xfrm>
                <a:off x="1548" y="2035"/>
                <a:ext cx="865" cy="384"/>
                <a:chOff x="1548" y="2035"/>
                <a:chExt cx="865" cy="384"/>
              </a:xfrm>
            </p:grpSpPr>
            <p:sp>
              <p:nvSpPr>
                <p:cNvPr id="54348" name="Rectangle 61"/>
                <p:cNvSpPr>
                  <a:spLocks noChangeArrowheads="1"/>
                </p:cNvSpPr>
                <p:nvPr/>
              </p:nvSpPr>
              <p:spPr bwMode="auto">
                <a:xfrm>
                  <a:off x="1576" y="2035"/>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1.4</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49" name="Rectangle 62"/>
                <p:cNvSpPr>
                  <a:spLocks noChangeArrowheads="1"/>
                </p:cNvSpPr>
                <p:nvPr/>
              </p:nvSpPr>
              <p:spPr bwMode="auto">
                <a:xfrm>
                  <a:off x="1548" y="2035"/>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3" name="Group 63"/>
              <p:cNvGrpSpPr>
                <a:grpSpLocks/>
              </p:cNvGrpSpPr>
              <p:nvPr/>
            </p:nvGrpSpPr>
            <p:grpSpPr bwMode="auto">
              <a:xfrm>
                <a:off x="0" y="2419"/>
                <a:ext cx="243" cy="384"/>
                <a:chOff x="0" y="2419"/>
                <a:chExt cx="243" cy="384"/>
              </a:xfrm>
            </p:grpSpPr>
            <p:sp>
              <p:nvSpPr>
                <p:cNvPr id="54346" name="Rectangle 64"/>
                <p:cNvSpPr>
                  <a:spLocks noChangeArrowheads="1"/>
                </p:cNvSpPr>
                <p:nvPr/>
              </p:nvSpPr>
              <p:spPr bwMode="auto">
                <a:xfrm>
                  <a:off x="28" y="2419"/>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6</a:t>
                  </a:r>
                </a:p>
                <a:p>
                  <a:pPr algn="just">
                    <a:spcBef>
                      <a:spcPct val="0"/>
                    </a:spcBef>
                  </a:pPr>
                  <a:endParaRPr lang="de-DE" altLang="en-US" sz="1100" b="0">
                    <a:solidFill>
                      <a:schemeClr val="tx1"/>
                    </a:solidFill>
                    <a:cs typeface="Arial" panose="020B0604020202020204" pitchFamily="34" charset="0"/>
                  </a:endParaRPr>
                </a:p>
              </p:txBody>
            </p:sp>
            <p:sp>
              <p:nvSpPr>
                <p:cNvPr id="54347" name="Rectangle 65"/>
                <p:cNvSpPr>
                  <a:spLocks noChangeArrowheads="1"/>
                </p:cNvSpPr>
                <p:nvPr/>
              </p:nvSpPr>
              <p:spPr bwMode="auto">
                <a:xfrm>
                  <a:off x="0" y="2419"/>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4" name="Group 66"/>
              <p:cNvGrpSpPr>
                <a:grpSpLocks/>
              </p:cNvGrpSpPr>
              <p:nvPr/>
            </p:nvGrpSpPr>
            <p:grpSpPr bwMode="auto">
              <a:xfrm>
                <a:off x="243" y="2419"/>
                <a:ext cx="1305" cy="384"/>
                <a:chOff x="243" y="2419"/>
                <a:chExt cx="1305" cy="384"/>
              </a:xfrm>
            </p:grpSpPr>
            <p:sp>
              <p:nvSpPr>
                <p:cNvPr id="54344" name="Rectangle 67"/>
                <p:cNvSpPr>
                  <a:spLocks noChangeArrowheads="1"/>
                </p:cNvSpPr>
                <p:nvPr/>
              </p:nvSpPr>
              <p:spPr bwMode="auto">
                <a:xfrm>
                  <a:off x="271" y="2419"/>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Open roller clamp</a:t>
                  </a:r>
                </a:p>
                <a:p>
                  <a:pPr algn="just">
                    <a:spcBef>
                      <a:spcPct val="0"/>
                    </a:spcBef>
                  </a:pPr>
                  <a:endParaRPr lang="de-DE" altLang="en-US" sz="1100" b="0">
                    <a:solidFill>
                      <a:schemeClr val="tx1"/>
                    </a:solidFill>
                    <a:cs typeface="Arial" panose="020B0604020202020204" pitchFamily="34" charset="0"/>
                  </a:endParaRPr>
                </a:p>
              </p:txBody>
            </p:sp>
            <p:sp>
              <p:nvSpPr>
                <p:cNvPr id="54345" name="Rectangle 68"/>
                <p:cNvSpPr>
                  <a:spLocks noChangeArrowheads="1"/>
                </p:cNvSpPr>
                <p:nvPr/>
              </p:nvSpPr>
              <p:spPr bwMode="auto">
                <a:xfrm>
                  <a:off x="243" y="2419"/>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5" name="Group 69"/>
              <p:cNvGrpSpPr>
                <a:grpSpLocks/>
              </p:cNvGrpSpPr>
              <p:nvPr/>
            </p:nvGrpSpPr>
            <p:grpSpPr bwMode="auto">
              <a:xfrm>
                <a:off x="1548" y="2419"/>
                <a:ext cx="865" cy="384"/>
                <a:chOff x="1548" y="2419"/>
                <a:chExt cx="865" cy="384"/>
              </a:xfrm>
            </p:grpSpPr>
            <p:sp>
              <p:nvSpPr>
                <p:cNvPr id="54342" name="Rectangle 70"/>
                <p:cNvSpPr>
                  <a:spLocks noChangeArrowheads="1"/>
                </p:cNvSpPr>
                <p:nvPr/>
              </p:nvSpPr>
              <p:spPr bwMode="auto">
                <a:xfrm>
                  <a:off x="1576" y="2419"/>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1.5</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43" name="Rectangle 71"/>
                <p:cNvSpPr>
                  <a:spLocks noChangeArrowheads="1"/>
                </p:cNvSpPr>
                <p:nvPr/>
              </p:nvSpPr>
              <p:spPr bwMode="auto">
                <a:xfrm>
                  <a:off x="1548" y="2419"/>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6" name="Group 72"/>
              <p:cNvGrpSpPr>
                <a:grpSpLocks/>
              </p:cNvGrpSpPr>
              <p:nvPr/>
            </p:nvGrpSpPr>
            <p:grpSpPr bwMode="auto">
              <a:xfrm>
                <a:off x="0" y="2803"/>
                <a:ext cx="243" cy="384"/>
                <a:chOff x="0" y="2803"/>
                <a:chExt cx="243" cy="384"/>
              </a:xfrm>
            </p:grpSpPr>
            <p:sp>
              <p:nvSpPr>
                <p:cNvPr id="54340" name="Rectangle 73"/>
                <p:cNvSpPr>
                  <a:spLocks noChangeArrowheads="1"/>
                </p:cNvSpPr>
                <p:nvPr/>
              </p:nvSpPr>
              <p:spPr bwMode="auto">
                <a:xfrm>
                  <a:off x="28" y="2803"/>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7</a:t>
                  </a:r>
                </a:p>
                <a:p>
                  <a:pPr algn="just">
                    <a:spcBef>
                      <a:spcPct val="0"/>
                    </a:spcBef>
                  </a:pPr>
                  <a:endParaRPr lang="de-DE" altLang="en-US" sz="1100" b="0">
                    <a:solidFill>
                      <a:schemeClr val="tx1"/>
                    </a:solidFill>
                    <a:cs typeface="Arial" panose="020B0604020202020204" pitchFamily="34" charset="0"/>
                  </a:endParaRPr>
                </a:p>
              </p:txBody>
            </p:sp>
            <p:sp>
              <p:nvSpPr>
                <p:cNvPr id="54341" name="Rectangle 74"/>
                <p:cNvSpPr>
                  <a:spLocks noChangeArrowheads="1"/>
                </p:cNvSpPr>
                <p:nvPr/>
              </p:nvSpPr>
              <p:spPr bwMode="auto">
                <a:xfrm>
                  <a:off x="0" y="2803"/>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7" name="Group 75"/>
              <p:cNvGrpSpPr>
                <a:grpSpLocks/>
              </p:cNvGrpSpPr>
              <p:nvPr/>
            </p:nvGrpSpPr>
            <p:grpSpPr bwMode="auto">
              <a:xfrm>
                <a:off x="243" y="2803"/>
                <a:ext cx="1305" cy="384"/>
                <a:chOff x="243" y="2803"/>
                <a:chExt cx="1305" cy="384"/>
              </a:xfrm>
            </p:grpSpPr>
            <p:sp>
              <p:nvSpPr>
                <p:cNvPr id="54338" name="Rectangle 76"/>
                <p:cNvSpPr>
                  <a:spLocks noChangeArrowheads="1"/>
                </p:cNvSpPr>
                <p:nvPr/>
              </p:nvSpPr>
              <p:spPr bwMode="auto">
                <a:xfrm>
                  <a:off x="271" y="2803"/>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Hook up droplet sensor</a:t>
                  </a:r>
                </a:p>
                <a:p>
                  <a:pPr algn="just">
                    <a:spcBef>
                      <a:spcPct val="0"/>
                    </a:spcBef>
                  </a:pPr>
                  <a:endParaRPr lang="de-DE" altLang="en-US" sz="1100" b="0">
                    <a:solidFill>
                      <a:schemeClr val="tx1"/>
                    </a:solidFill>
                    <a:cs typeface="Arial" panose="020B0604020202020204" pitchFamily="34" charset="0"/>
                  </a:endParaRPr>
                </a:p>
              </p:txBody>
            </p:sp>
            <p:sp>
              <p:nvSpPr>
                <p:cNvPr id="54339" name="Rectangle 77"/>
                <p:cNvSpPr>
                  <a:spLocks noChangeArrowheads="1"/>
                </p:cNvSpPr>
                <p:nvPr/>
              </p:nvSpPr>
              <p:spPr bwMode="auto">
                <a:xfrm>
                  <a:off x="243" y="2803"/>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8" name="Group 78"/>
              <p:cNvGrpSpPr>
                <a:grpSpLocks/>
              </p:cNvGrpSpPr>
              <p:nvPr/>
            </p:nvGrpSpPr>
            <p:grpSpPr bwMode="auto">
              <a:xfrm>
                <a:off x="1548" y="2803"/>
                <a:ext cx="865" cy="384"/>
                <a:chOff x="1548" y="2803"/>
                <a:chExt cx="865" cy="384"/>
              </a:xfrm>
            </p:grpSpPr>
            <p:sp>
              <p:nvSpPr>
                <p:cNvPr id="54336" name="Rectangle 79"/>
                <p:cNvSpPr>
                  <a:spLocks noChangeArrowheads="1"/>
                </p:cNvSpPr>
                <p:nvPr/>
              </p:nvSpPr>
              <p:spPr bwMode="auto">
                <a:xfrm>
                  <a:off x="1576" y="2803"/>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FF9900"/>
                      </a:solidFill>
                      <a:cs typeface="Arial" panose="020B0604020202020204" pitchFamily="34" charset="0"/>
                    </a:rPr>
                    <a:t>██ 1.8</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37" name="Rectangle 80"/>
                <p:cNvSpPr>
                  <a:spLocks noChangeArrowheads="1"/>
                </p:cNvSpPr>
                <p:nvPr/>
              </p:nvSpPr>
              <p:spPr bwMode="auto">
                <a:xfrm>
                  <a:off x="1548" y="2803"/>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09" name="Group 81"/>
              <p:cNvGrpSpPr>
                <a:grpSpLocks/>
              </p:cNvGrpSpPr>
              <p:nvPr/>
            </p:nvGrpSpPr>
            <p:grpSpPr bwMode="auto">
              <a:xfrm>
                <a:off x="0" y="3187"/>
                <a:ext cx="243" cy="384"/>
                <a:chOff x="0" y="3187"/>
                <a:chExt cx="243" cy="384"/>
              </a:xfrm>
            </p:grpSpPr>
            <p:sp>
              <p:nvSpPr>
                <p:cNvPr id="54334" name="Rectangle 82"/>
                <p:cNvSpPr>
                  <a:spLocks noChangeArrowheads="1"/>
                </p:cNvSpPr>
                <p:nvPr/>
              </p:nvSpPr>
              <p:spPr bwMode="auto">
                <a:xfrm>
                  <a:off x="28" y="3187"/>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8</a:t>
                  </a:r>
                </a:p>
                <a:p>
                  <a:pPr algn="just">
                    <a:spcBef>
                      <a:spcPct val="0"/>
                    </a:spcBef>
                  </a:pPr>
                  <a:endParaRPr lang="de-DE" altLang="en-US" sz="1100" b="0">
                    <a:solidFill>
                      <a:schemeClr val="tx1"/>
                    </a:solidFill>
                    <a:cs typeface="Arial" panose="020B0604020202020204" pitchFamily="34" charset="0"/>
                  </a:endParaRPr>
                </a:p>
              </p:txBody>
            </p:sp>
            <p:sp>
              <p:nvSpPr>
                <p:cNvPr id="54335" name="Rectangle 83"/>
                <p:cNvSpPr>
                  <a:spLocks noChangeArrowheads="1"/>
                </p:cNvSpPr>
                <p:nvPr/>
              </p:nvSpPr>
              <p:spPr bwMode="auto">
                <a:xfrm>
                  <a:off x="0" y="3187"/>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0" name="Group 84"/>
              <p:cNvGrpSpPr>
                <a:grpSpLocks/>
              </p:cNvGrpSpPr>
              <p:nvPr/>
            </p:nvGrpSpPr>
            <p:grpSpPr bwMode="auto">
              <a:xfrm>
                <a:off x="243" y="3187"/>
                <a:ext cx="1305" cy="384"/>
                <a:chOff x="243" y="3187"/>
                <a:chExt cx="1305" cy="384"/>
              </a:xfrm>
            </p:grpSpPr>
            <p:sp>
              <p:nvSpPr>
                <p:cNvPr id="54332" name="Rectangle 85"/>
                <p:cNvSpPr>
                  <a:spLocks noChangeArrowheads="1"/>
                </p:cNvSpPr>
                <p:nvPr/>
              </p:nvSpPr>
              <p:spPr bwMode="auto">
                <a:xfrm>
                  <a:off x="271" y="3187"/>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Switch on device</a:t>
                  </a:r>
                </a:p>
                <a:p>
                  <a:pPr algn="just">
                    <a:spcBef>
                      <a:spcPct val="0"/>
                    </a:spcBef>
                  </a:pPr>
                  <a:endParaRPr lang="de-DE" altLang="en-US" sz="1100" b="0">
                    <a:solidFill>
                      <a:schemeClr val="tx1"/>
                    </a:solidFill>
                    <a:cs typeface="Arial" panose="020B0604020202020204" pitchFamily="34" charset="0"/>
                  </a:endParaRPr>
                </a:p>
              </p:txBody>
            </p:sp>
            <p:sp>
              <p:nvSpPr>
                <p:cNvPr id="54333" name="Rectangle 86"/>
                <p:cNvSpPr>
                  <a:spLocks noChangeArrowheads="1"/>
                </p:cNvSpPr>
                <p:nvPr/>
              </p:nvSpPr>
              <p:spPr bwMode="auto">
                <a:xfrm>
                  <a:off x="243" y="3187"/>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1" name="Group 87"/>
              <p:cNvGrpSpPr>
                <a:grpSpLocks/>
              </p:cNvGrpSpPr>
              <p:nvPr/>
            </p:nvGrpSpPr>
            <p:grpSpPr bwMode="auto">
              <a:xfrm>
                <a:off x="1548" y="3187"/>
                <a:ext cx="865" cy="384"/>
                <a:chOff x="1548" y="3187"/>
                <a:chExt cx="865" cy="384"/>
              </a:xfrm>
            </p:grpSpPr>
            <p:sp>
              <p:nvSpPr>
                <p:cNvPr id="54330" name="Rectangle 88"/>
                <p:cNvSpPr>
                  <a:spLocks noChangeArrowheads="1"/>
                </p:cNvSpPr>
                <p:nvPr/>
              </p:nvSpPr>
              <p:spPr bwMode="auto">
                <a:xfrm>
                  <a:off x="1576" y="3187"/>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1.2</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31" name="Rectangle 89"/>
                <p:cNvSpPr>
                  <a:spLocks noChangeArrowheads="1"/>
                </p:cNvSpPr>
                <p:nvPr/>
              </p:nvSpPr>
              <p:spPr bwMode="auto">
                <a:xfrm>
                  <a:off x="1548" y="3187"/>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2" name="Group 90"/>
              <p:cNvGrpSpPr>
                <a:grpSpLocks/>
              </p:cNvGrpSpPr>
              <p:nvPr/>
            </p:nvGrpSpPr>
            <p:grpSpPr bwMode="auto">
              <a:xfrm>
                <a:off x="0" y="3571"/>
                <a:ext cx="243" cy="384"/>
                <a:chOff x="0" y="3571"/>
                <a:chExt cx="243" cy="384"/>
              </a:xfrm>
            </p:grpSpPr>
            <p:sp>
              <p:nvSpPr>
                <p:cNvPr id="54328" name="Rectangle 91"/>
                <p:cNvSpPr>
                  <a:spLocks noChangeArrowheads="1"/>
                </p:cNvSpPr>
                <p:nvPr/>
              </p:nvSpPr>
              <p:spPr bwMode="auto">
                <a:xfrm>
                  <a:off x="28" y="3571"/>
                  <a:ext cx="18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9</a:t>
                  </a:r>
                </a:p>
                <a:p>
                  <a:pPr algn="just">
                    <a:spcBef>
                      <a:spcPct val="0"/>
                    </a:spcBef>
                  </a:pPr>
                  <a:endParaRPr lang="de-DE" altLang="en-US" sz="1100" b="0">
                    <a:solidFill>
                      <a:schemeClr val="tx1"/>
                    </a:solidFill>
                    <a:cs typeface="Arial" panose="020B0604020202020204" pitchFamily="34" charset="0"/>
                  </a:endParaRPr>
                </a:p>
              </p:txBody>
            </p:sp>
            <p:sp>
              <p:nvSpPr>
                <p:cNvPr id="54329" name="Rectangle 92"/>
                <p:cNvSpPr>
                  <a:spLocks noChangeArrowheads="1"/>
                </p:cNvSpPr>
                <p:nvPr/>
              </p:nvSpPr>
              <p:spPr bwMode="auto">
                <a:xfrm>
                  <a:off x="0" y="3571"/>
                  <a:ext cx="24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3" name="Group 93"/>
              <p:cNvGrpSpPr>
                <a:grpSpLocks/>
              </p:cNvGrpSpPr>
              <p:nvPr/>
            </p:nvGrpSpPr>
            <p:grpSpPr bwMode="auto">
              <a:xfrm>
                <a:off x="243" y="3571"/>
                <a:ext cx="1305" cy="384"/>
                <a:chOff x="243" y="3571"/>
                <a:chExt cx="1305" cy="384"/>
              </a:xfrm>
            </p:grpSpPr>
            <p:sp>
              <p:nvSpPr>
                <p:cNvPr id="54326" name="Rectangle 94"/>
                <p:cNvSpPr>
                  <a:spLocks noChangeArrowheads="1"/>
                </p:cNvSpPr>
                <p:nvPr/>
              </p:nvSpPr>
              <p:spPr bwMode="auto">
                <a:xfrm>
                  <a:off x="271" y="3571"/>
                  <a:ext cx="124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Set delivery rate</a:t>
                  </a:r>
                </a:p>
                <a:p>
                  <a:pPr algn="just">
                    <a:spcBef>
                      <a:spcPct val="0"/>
                    </a:spcBef>
                  </a:pPr>
                  <a:endParaRPr lang="de-DE" altLang="en-US" sz="1100" b="0">
                    <a:solidFill>
                      <a:schemeClr val="tx1"/>
                    </a:solidFill>
                    <a:cs typeface="Arial" panose="020B0604020202020204" pitchFamily="34" charset="0"/>
                  </a:endParaRPr>
                </a:p>
              </p:txBody>
            </p:sp>
            <p:sp>
              <p:nvSpPr>
                <p:cNvPr id="54327" name="Rectangle 95"/>
                <p:cNvSpPr>
                  <a:spLocks noChangeArrowheads="1"/>
                </p:cNvSpPr>
                <p:nvPr/>
              </p:nvSpPr>
              <p:spPr bwMode="auto">
                <a:xfrm>
                  <a:off x="243" y="3571"/>
                  <a:ext cx="130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4" name="Group 96"/>
              <p:cNvGrpSpPr>
                <a:grpSpLocks/>
              </p:cNvGrpSpPr>
              <p:nvPr/>
            </p:nvGrpSpPr>
            <p:grpSpPr bwMode="auto">
              <a:xfrm>
                <a:off x="1548" y="3571"/>
                <a:ext cx="865" cy="384"/>
                <a:chOff x="1548" y="3571"/>
                <a:chExt cx="865" cy="384"/>
              </a:xfrm>
            </p:grpSpPr>
            <p:sp>
              <p:nvSpPr>
                <p:cNvPr id="54324" name="Rectangle 97"/>
                <p:cNvSpPr>
                  <a:spLocks noChangeArrowheads="1"/>
                </p:cNvSpPr>
                <p:nvPr/>
              </p:nvSpPr>
              <p:spPr bwMode="auto">
                <a:xfrm>
                  <a:off x="1576" y="3571"/>
                  <a:ext cx="80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1.4</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25" name="Rectangle 98"/>
                <p:cNvSpPr>
                  <a:spLocks noChangeArrowheads="1"/>
                </p:cNvSpPr>
                <p:nvPr/>
              </p:nvSpPr>
              <p:spPr bwMode="auto">
                <a:xfrm>
                  <a:off x="1548" y="3571"/>
                  <a:ext cx="865"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5" name="Group 99"/>
              <p:cNvGrpSpPr>
                <a:grpSpLocks/>
              </p:cNvGrpSpPr>
              <p:nvPr/>
            </p:nvGrpSpPr>
            <p:grpSpPr bwMode="auto">
              <a:xfrm>
                <a:off x="0" y="3955"/>
                <a:ext cx="243" cy="480"/>
                <a:chOff x="0" y="3955"/>
                <a:chExt cx="243" cy="480"/>
              </a:xfrm>
            </p:grpSpPr>
            <p:sp>
              <p:nvSpPr>
                <p:cNvPr id="54322" name="Rectangle 100"/>
                <p:cNvSpPr>
                  <a:spLocks noChangeArrowheads="1"/>
                </p:cNvSpPr>
                <p:nvPr/>
              </p:nvSpPr>
              <p:spPr bwMode="auto">
                <a:xfrm>
                  <a:off x="28" y="3955"/>
                  <a:ext cx="18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10</a:t>
                  </a:r>
                </a:p>
                <a:p>
                  <a:pPr algn="just">
                    <a:spcBef>
                      <a:spcPct val="0"/>
                    </a:spcBef>
                  </a:pPr>
                  <a:endParaRPr lang="de-DE" altLang="en-US" sz="1100" b="0">
                    <a:solidFill>
                      <a:schemeClr val="tx1"/>
                    </a:solidFill>
                    <a:cs typeface="Arial" panose="020B0604020202020204" pitchFamily="34" charset="0"/>
                  </a:endParaRPr>
                </a:p>
              </p:txBody>
            </p:sp>
            <p:sp>
              <p:nvSpPr>
                <p:cNvPr id="54323" name="Rectangle 101"/>
                <p:cNvSpPr>
                  <a:spLocks noChangeArrowheads="1"/>
                </p:cNvSpPr>
                <p:nvPr/>
              </p:nvSpPr>
              <p:spPr bwMode="auto">
                <a:xfrm>
                  <a:off x="0" y="3955"/>
                  <a:ext cx="24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6" name="Group 102"/>
              <p:cNvGrpSpPr>
                <a:grpSpLocks/>
              </p:cNvGrpSpPr>
              <p:nvPr/>
            </p:nvGrpSpPr>
            <p:grpSpPr bwMode="auto">
              <a:xfrm>
                <a:off x="243" y="3955"/>
                <a:ext cx="1305" cy="480"/>
                <a:chOff x="243" y="3955"/>
                <a:chExt cx="1305" cy="480"/>
              </a:xfrm>
            </p:grpSpPr>
            <p:sp>
              <p:nvSpPr>
                <p:cNvPr id="54320" name="Rectangle 103"/>
                <p:cNvSpPr>
                  <a:spLocks noChangeArrowheads="1"/>
                </p:cNvSpPr>
                <p:nvPr/>
              </p:nvSpPr>
              <p:spPr bwMode="auto">
                <a:xfrm>
                  <a:off x="271" y="3955"/>
                  <a:ext cx="124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b="0">
                      <a:solidFill>
                        <a:schemeClr val="tx1"/>
                      </a:solidFill>
                      <a:cs typeface="Arial" panose="020B0604020202020204" pitchFamily="34" charset="0"/>
                    </a:rPr>
                    <a:t>Press start</a:t>
                  </a:r>
                </a:p>
                <a:p>
                  <a:pPr algn="just">
                    <a:spcBef>
                      <a:spcPct val="0"/>
                    </a:spcBef>
                  </a:pPr>
                  <a:endParaRPr lang="de-DE" altLang="en-US" sz="1100" b="0">
                    <a:solidFill>
                      <a:schemeClr val="tx1"/>
                    </a:solidFill>
                    <a:cs typeface="Arial" panose="020B0604020202020204" pitchFamily="34" charset="0"/>
                  </a:endParaRPr>
                </a:p>
              </p:txBody>
            </p:sp>
            <p:sp>
              <p:nvSpPr>
                <p:cNvPr id="54321" name="Rectangle 104"/>
                <p:cNvSpPr>
                  <a:spLocks noChangeArrowheads="1"/>
                </p:cNvSpPr>
                <p:nvPr/>
              </p:nvSpPr>
              <p:spPr bwMode="auto">
                <a:xfrm>
                  <a:off x="243" y="3955"/>
                  <a:ext cx="1305"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nvGrpSpPr>
              <p:cNvPr id="54317" name="Group 105"/>
              <p:cNvGrpSpPr>
                <a:grpSpLocks/>
              </p:cNvGrpSpPr>
              <p:nvPr/>
            </p:nvGrpSpPr>
            <p:grpSpPr bwMode="auto">
              <a:xfrm>
                <a:off x="1548" y="3955"/>
                <a:ext cx="865" cy="480"/>
                <a:chOff x="1548" y="3955"/>
                <a:chExt cx="865" cy="480"/>
              </a:xfrm>
            </p:grpSpPr>
            <p:sp>
              <p:nvSpPr>
                <p:cNvPr id="54318" name="Rectangle 106"/>
                <p:cNvSpPr>
                  <a:spLocks noChangeArrowheads="1"/>
                </p:cNvSpPr>
                <p:nvPr/>
              </p:nvSpPr>
              <p:spPr bwMode="auto">
                <a:xfrm>
                  <a:off x="1576" y="3955"/>
                  <a:ext cx="80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algn="just" eaLnBrk="1" hangingPunct="1">
                    <a:spcBef>
                      <a:spcPct val="0"/>
                    </a:spcBef>
                  </a:pPr>
                  <a:r>
                    <a:rPr lang="de-DE" altLang="en-US" sz="1100">
                      <a:solidFill>
                        <a:srgbClr val="008000"/>
                      </a:solidFill>
                      <a:cs typeface="Arial" panose="020B0604020202020204" pitchFamily="34" charset="0"/>
                    </a:rPr>
                    <a:t>██ 1.2</a:t>
                  </a:r>
                  <a:endParaRPr lang="de-DE" altLang="en-US" sz="1100">
                    <a:solidFill>
                      <a:schemeClr val="tx1"/>
                    </a:solidFill>
                    <a:cs typeface="Arial" panose="020B0604020202020204" pitchFamily="34" charset="0"/>
                  </a:endParaRPr>
                </a:p>
                <a:p>
                  <a:pPr algn="just">
                    <a:spcBef>
                      <a:spcPct val="0"/>
                    </a:spcBef>
                  </a:pPr>
                  <a:endParaRPr lang="de-DE" altLang="en-US" sz="1100" b="0">
                    <a:solidFill>
                      <a:schemeClr val="tx1"/>
                    </a:solidFill>
                    <a:cs typeface="Arial" panose="020B0604020202020204" pitchFamily="34" charset="0"/>
                  </a:endParaRPr>
                </a:p>
              </p:txBody>
            </p:sp>
            <p:sp>
              <p:nvSpPr>
                <p:cNvPr id="54319" name="Rectangle 107"/>
                <p:cNvSpPr>
                  <a:spLocks noChangeArrowheads="1"/>
                </p:cNvSpPr>
                <p:nvPr/>
              </p:nvSpPr>
              <p:spPr bwMode="auto">
                <a:xfrm>
                  <a:off x="1548" y="3955"/>
                  <a:ext cx="865"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grpSp>
        <p:sp>
          <p:nvSpPr>
            <p:cNvPr id="54284" name="Rectangle 108"/>
            <p:cNvSpPr>
              <a:spLocks noChangeArrowheads="1"/>
            </p:cNvSpPr>
            <p:nvPr/>
          </p:nvSpPr>
          <p:spPr bwMode="auto">
            <a:xfrm>
              <a:off x="-3" y="-3"/>
              <a:ext cx="2419" cy="4441"/>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b="1">
                  <a:solidFill>
                    <a:schemeClr val="bg2"/>
                  </a:solidFill>
                  <a:latin typeface="Arial" panose="020B0604020202020204" pitchFamily="34" charset="0"/>
                </a:defRPr>
              </a:lvl1pPr>
              <a:lvl2pPr marL="742950" indent="-285750">
                <a:spcBef>
                  <a:spcPct val="20000"/>
                </a:spcBef>
                <a:defRPr sz="2400">
                  <a:solidFill>
                    <a:schemeClr val="bg2"/>
                  </a:solidFill>
                  <a:latin typeface="Arial" panose="020B0604020202020204" pitchFamily="34" charset="0"/>
                </a:defRPr>
              </a:lvl2pPr>
              <a:lvl3pPr marL="1143000" indent="-228600">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a:spcBef>
                  <a:spcPct val="20000"/>
                </a:spcBef>
                <a:buChar char="•"/>
                <a:defRPr sz="1700">
                  <a:solidFill>
                    <a:srgbClr val="878787"/>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spcBef>
                  <a:spcPct val="0"/>
                </a:spcBef>
              </a:pPr>
              <a:endParaRPr lang="en-US" altLang="en-US" sz="1100" b="0">
                <a:solidFill>
                  <a:schemeClr val="tx1"/>
                </a:solidFill>
                <a:cs typeface="Arial" panose="020B0604020202020204" pitchFamily="34" charset="0"/>
              </a:endParaRPr>
            </a:p>
          </p:txBody>
        </p:sp>
      </p:grpSp>
      <p:sp>
        <p:nvSpPr>
          <p:cNvPr id="54281" name="Rechteck 1"/>
          <p:cNvSpPr>
            <a:spLocks noChangeArrowheads="1"/>
          </p:cNvSpPr>
          <p:nvPr/>
        </p:nvSpPr>
        <p:spPr bwMode="auto">
          <a:xfrm>
            <a:off x="5684838" y="2535238"/>
            <a:ext cx="33512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pPr eaLnBrk="1" hangingPunct="1">
              <a:buClr>
                <a:srgbClr val="FFC000"/>
              </a:buClr>
              <a:buSzPct val="90000"/>
              <a:buFont typeface="Arial" panose="020B0604020202020204" pitchFamily="34" charset="0"/>
              <a:buChar char="•"/>
            </a:pPr>
            <a:r>
              <a:rPr lang="de-DE" altLang="en-US" sz="1600" dirty="0" err="1">
                <a:solidFill>
                  <a:schemeClr val="tx1"/>
                </a:solidFill>
                <a:cs typeface="Arial" panose="020B0604020202020204" pitchFamily="34" charset="0"/>
              </a:rPr>
              <a:t>Identification</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of</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the</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weak</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points</a:t>
            </a:r>
            <a:r>
              <a:rPr lang="de-DE" altLang="en-US" sz="1600" dirty="0">
                <a:solidFill>
                  <a:schemeClr val="tx1"/>
                </a:solidFill>
                <a:cs typeface="Arial" panose="020B0604020202020204" pitchFamily="34" charset="0"/>
              </a:rPr>
              <a:t> in </a:t>
            </a:r>
            <a:r>
              <a:rPr lang="de-DE" altLang="en-US" sz="1600" dirty="0" err="1">
                <a:solidFill>
                  <a:schemeClr val="tx1"/>
                </a:solidFill>
                <a:cs typeface="Arial" panose="020B0604020202020204" pitchFamily="34" charset="0"/>
              </a:rPr>
              <a:t>usage</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based</a:t>
            </a:r>
            <a:r>
              <a:rPr lang="de-DE" altLang="en-US" sz="1600" dirty="0">
                <a:solidFill>
                  <a:schemeClr val="tx1"/>
                </a:solidFill>
                <a:cs typeface="Arial" panose="020B0604020202020204" pitchFamily="34" charset="0"/>
              </a:rPr>
              <a:t> upon </a:t>
            </a:r>
            <a:r>
              <a:rPr lang="de-DE" altLang="en-US" sz="1600" dirty="0" err="1">
                <a:solidFill>
                  <a:schemeClr val="tx1"/>
                </a:solidFill>
                <a:cs typeface="Arial" panose="020B0604020202020204" pitchFamily="34" charset="0"/>
              </a:rPr>
              <a:t>the</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specified</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value</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range</a:t>
            </a:r>
            <a:r>
              <a:rPr lang="de-DE" altLang="en-US" sz="1600" dirty="0">
                <a:solidFill>
                  <a:schemeClr val="tx1"/>
                </a:solidFill>
                <a:cs typeface="Arial" panose="020B0604020202020204" pitchFamily="34" charset="0"/>
              </a:rPr>
              <a:t>) + </a:t>
            </a:r>
            <a:r>
              <a:rPr lang="de-DE" altLang="en-US" sz="1600" dirty="0" err="1">
                <a:solidFill>
                  <a:schemeClr val="tx1"/>
                </a:solidFill>
                <a:cs typeface="Arial" panose="020B0604020202020204" pitchFamily="34" charset="0"/>
              </a:rPr>
              <a:t>analysis</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of</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the</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usage</a:t>
            </a:r>
            <a:r>
              <a:rPr lang="de-DE" altLang="en-US" sz="1600" dirty="0">
                <a:solidFill>
                  <a:schemeClr val="tx1"/>
                </a:solidFill>
                <a:cs typeface="Arial" panose="020B0604020202020204" pitchFamily="34" charset="0"/>
              </a:rPr>
              <a:t> potential</a:t>
            </a: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endParaRPr lang="de-DE" altLang="en-US" sz="1600" dirty="0">
              <a:solidFill>
                <a:schemeClr val="tx1"/>
              </a:solidFill>
              <a:cs typeface="Arial" panose="020B0604020202020204" pitchFamily="34" charset="0"/>
            </a:endParaRPr>
          </a:p>
          <a:p>
            <a:pPr eaLnBrk="1" hangingPunct="1">
              <a:buClr>
                <a:srgbClr val="FFC000"/>
              </a:buClr>
              <a:buSzPct val="90000"/>
              <a:buFont typeface="Arial" panose="020B0604020202020204" pitchFamily="34" charset="0"/>
              <a:buChar char="•"/>
            </a:pPr>
            <a:r>
              <a:rPr lang="de-DE" altLang="en-US" sz="1600" dirty="0">
                <a:solidFill>
                  <a:schemeClr val="tx1"/>
                </a:solidFill>
                <a:cs typeface="Arial" panose="020B0604020202020204" pitchFamily="34" charset="0"/>
              </a:rPr>
              <a:t>Definition </a:t>
            </a:r>
            <a:r>
              <a:rPr lang="de-DE" altLang="en-US" sz="1600" dirty="0" err="1">
                <a:solidFill>
                  <a:schemeClr val="tx1"/>
                </a:solidFill>
                <a:cs typeface="Arial" panose="020B0604020202020204" pitchFamily="34" charset="0"/>
              </a:rPr>
              <a:t>of</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recommendations</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for</a:t>
            </a:r>
            <a:r>
              <a:rPr lang="de-DE" altLang="en-US" sz="1600" dirty="0">
                <a:solidFill>
                  <a:schemeClr val="tx1"/>
                </a:solidFill>
                <a:cs typeface="Arial" panose="020B0604020202020204" pitchFamily="34" charset="0"/>
              </a:rPr>
              <a:t> </a:t>
            </a:r>
            <a:r>
              <a:rPr lang="de-DE" altLang="en-US" sz="1600" dirty="0" err="1">
                <a:solidFill>
                  <a:schemeClr val="tx1"/>
                </a:solidFill>
                <a:cs typeface="Arial" panose="020B0604020202020204" pitchFamily="34" charset="0"/>
              </a:rPr>
              <a:t>ergonomic</a:t>
            </a:r>
            <a:r>
              <a:rPr lang="de-DE" altLang="en-US" sz="1600" dirty="0">
                <a:solidFill>
                  <a:schemeClr val="tx1"/>
                </a:solidFill>
                <a:cs typeface="Arial" panose="020B0604020202020204" pitchFamily="34" charset="0"/>
              </a:rPr>
              <a:t> design</a:t>
            </a:r>
            <a:endParaRPr lang="de-DE" altLang="en-US" dirty="0">
              <a:solidFill>
                <a:schemeClr val="tx1"/>
              </a:solidFill>
              <a:cs typeface="Arial" panose="020B0604020202020204" pitchFamily="34" charset="0"/>
            </a:endParaRPr>
          </a:p>
        </p:txBody>
      </p:sp>
      <p:pic>
        <p:nvPicPr>
          <p:cNvPr id="54282"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62625" y="3530903"/>
            <a:ext cx="3233738" cy="204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1C2952-50FF-4A8F-B413-2BB607AFDADC}"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5632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5632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2D9B0D83-AE4D-446B-96E8-9994DD1924CD}" type="slidenum">
              <a:rPr lang="de-DE" altLang="de-DE" sz="1200" b="0" smtClean="0">
                <a:solidFill>
                  <a:schemeClr val="bg1"/>
                </a:solidFill>
              </a:rPr>
              <a:pPr>
                <a:spcBef>
                  <a:spcPct val="0"/>
                </a:spcBef>
              </a:pPr>
              <a:t>26</a:t>
            </a:fld>
            <a:endParaRPr lang="de-DE" altLang="de-DE" sz="1200" b="0" smtClean="0">
              <a:solidFill>
                <a:schemeClr val="bg1"/>
              </a:solidFill>
            </a:endParaRPr>
          </a:p>
        </p:txBody>
      </p:sp>
      <p:sp>
        <p:nvSpPr>
          <p:cNvPr id="56325" name="Rectangle 2"/>
          <p:cNvSpPr>
            <a:spLocks noGrp="1" noChangeArrowheads="1"/>
          </p:cNvSpPr>
          <p:nvPr>
            <p:ph type="title"/>
          </p:nvPr>
        </p:nvSpPr>
        <p:spPr/>
        <p:txBody>
          <a:bodyPr/>
          <a:lstStyle/>
          <a:p>
            <a:pPr eaLnBrk="1" hangingPunct="1"/>
            <a:r>
              <a:rPr lang="de-DE" altLang="de-DE" smtClean="0"/>
              <a:t>7. Further literature </a:t>
            </a:r>
          </a:p>
        </p:txBody>
      </p:sp>
      <p:sp>
        <p:nvSpPr>
          <p:cNvPr id="58374" name="Rectangle 3"/>
          <p:cNvSpPr>
            <a:spLocks noGrp="1" noChangeArrowheads="1"/>
          </p:cNvSpPr>
          <p:nvPr>
            <p:ph type="body" idx="1"/>
          </p:nvPr>
        </p:nvSpPr>
        <p:spPr>
          <a:xfrm>
            <a:off x="250825" y="1484313"/>
            <a:ext cx="8642350" cy="4818062"/>
          </a:xfrm>
        </p:spPr>
        <p:txBody>
          <a:bodyPr/>
          <a:lstStyle/>
          <a:p>
            <a:pPr marL="263525" lvl="1" indent="-263525" eaLnBrk="1" hangingPunct="1">
              <a:buClr>
                <a:srgbClr val="FFC000"/>
              </a:buClr>
              <a:buFont typeface="Wingdings" panose="05000000000000000000" pitchFamily="2" charset="2"/>
              <a:buChar char="§"/>
              <a:defRPr/>
            </a:pPr>
            <a:r>
              <a:rPr lang="en-US" altLang="de-DE" sz="1600" dirty="0" smtClean="0"/>
              <a:t>ANSI/AAMI HE75 (2013) Human factors engineering – Design of medical devices. American National Standard. </a:t>
            </a:r>
            <a:r>
              <a:rPr lang="en-US" altLang="de-DE" sz="1600" dirty="0" smtClean="0">
                <a:hlinkClick r:id="rId3"/>
              </a:rPr>
              <a:t>http://my.aami.org/aamiresources/previewfiles/HE75_1311_preview.pdf</a:t>
            </a:r>
            <a:r>
              <a:rPr lang="en-US" altLang="de-DE" sz="1600" dirty="0" smtClean="0"/>
              <a:t>  Retrieved: 10 February 2017</a:t>
            </a:r>
          </a:p>
          <a:p>
            <a:pPr marL="263525" lvl="1" indent="-263525" eaLnBrk="1" hangingPunct="1">
              <a:buClr>
                <a:srgbClr val="FFC000"/>
              </a:buClr>
              <a:buFont typeface="Wingdings" panose="05000000000000000000" pitchFamily="2" charset="2"/>
              <a:buChar char="§"/>
              <a:defRPr/>
            </a:pPr>
            <a:r>
              <a:rPr lang="de-DE" altLang="de-DE" sz="1600" dirty="0" smtClean="0"/>
              <a:t>Backhaus C. (2010) Usability-Engineering in der Medizintechnik. Berlin: Springer</a:t>
            </a:r>
          </a:p>
          <a:p>
            <a:pPr marL="263525" lvl="1" indent="-263525" eaLnBrk="1" hangingPunct="1">
              <a:buClr>
                <a:srgbClr val="FFC000"/>
              </a:buClr>
              <a:buFont typeface="Wingdings" panose="05000000000000000000" pitchFamily="2" charset="2"/>
              <a:buChar char="§"/>
              <a:defRPr/>
            </a:pPr>
            <a:r>
              <a:rPr lang="de-DE" altLang="de-DE" sz="1600" dirty="0" smtClean="0"/>
              <a:t>EN 60601-1-6/VDE 0750-1-6 (2016). Medical electrical equipment – Part 1-6: General requirements for basic safety and essential performance – Collateral standard: Usability </a:t>
            </a:r>
          </a:p>
          <a:p>
            <a:pPr marL="263525" lvl="1" indent="-263525" eaLnBrk="1" hangingPunct="1">
              <a:buClr>
                <a:srgbClr val="FFC000"/>
              </a:buClr>
              <a:buFont typeface="Wingdings" panose="05000000000000000000" pitchFamily="2" charset="2"/>
              <a:buChar char="§"/>
              <a:defRPr/>
            </a:pPr>
            <a:r>
              <a:rPr lang="de-DE" altLang="de-DE" sz="1600" dirty="0" smtClean="0"/>
              <a:t>EN 614-1 (2009) Safety of machinery – Ergonomic design principles – </a:t>
            </a:r>
            <a:br>
              <a:rPr lang="de-DE" altLang="de-DE" sz="1600" dirty="0" smtClean="0"/>
            </a:br>
            <a:r>
              <a:rPr lang="de-DE" altLang="de-DE" sz="1600" dirty="0" smtClean="0"/>
              <a:t>Part 1: Terminology and general principles</a:t>
            </a:r>
          </a:p>
          <a:p>
            <a:pPr marL="263525" lvl="1" indent="-263525" eaLnBrk="1" hangingPunct="1">
              <a:buClr>
                <a:srgbClr val="FFC000"/>
              </a:buClr>
              <a:buFont typeface="Wingdings" panose="05000000000000000000" pitchFamily="2" charset="2"/>
              <a:buChar char="§"/>
              <a:defRPr/>
            </a:pPr>
            <a:r>
              <a:rPr lang="de-DE" altLang="de-DE" sz="1600" dirty="0" smtClean="0"/>
              <a:t>EN 62366/VDE 0750-241 (2016). Medical devices – Application of usability engineering to medical devices</a:t>
            </a:r>
          </a:p>
          <a:p>
            <a:pPr marL="263525" lvl="1" indent="-263525" eaLnBrk="1" hangingPunct="1">
              <a:buClr>
                <a:srgbClr val="FFC000"/>
              </a:buClr>
              <a:buFont typeface="Wingdings" panose="05000000000000000000" pitchFamily="2" charset="2"/>
              <a:buChar char="§"/>
              <a:defRPr/>
            </a:pPr>
            <a:r>
              <a:rPr lang="de-DE" sz="1600" dirty="0" smtClean="0"/>
              <a:t>FDA (2013) </a:t>
            </a:r>
            <a:r>
              <a:rPr lang="en-US" sz="1600" dirty="0" smtClean="0"/>
              <a:t>Applying Human Factors and Usability Engineering to Medical Devices. </a:t>
            </a:r>
            <a:br>
              <a:rPr lang="en-US" sz="1600" dirty="0" smtClean="0"/>
            </a:br>
            <a:r>
              <a:rPr lang="en-US" sz="1600" dirty="0" smtClean="0"/>
              <a:t>                    U.S. Department of Health and Human Services, Food and Drug Administration</a:t>
            </a:r>
            <a:br>
              <a:rPr lang="en-US" sz="1600" dirty="0" smtClean="0"/>
            </a:br>
            <a:r>
              <a:rPr lang="en-US" sz="1600" dirty="0" smtClean="0"/>
              <a:t>                    </a:t>
            </a:r>
            <a:r>
              <a:rPr lang="en-US" sz="1600" i="1" dirty="0" smtClean="0"/>
              <a:t>http://www.fda.gov/downloads/</a:t>
            </a:r>
            <a:r>
              <a:rPr lang="en-US" sz="1600" i="1" dirty="0" err="1" smtClean="0"/>
              <a:t>MedicalDevices</a:t>
            </a:r>
            <a:r>
              <a:rPr lang="en-US" sz="1600" i="1" dirty="0" smtClean="0"/>
              <a:t>/.../ UCM259760.pdf </a:t>
            </a:r>
            <a:br>
              <a:rPr lang="en-US" sz="1600" i="1" dirty="0" smtClean="0"/>
            </a:br>
            <a:r>
              <a:rPr lang="en-US" sz="1600" i="1" dirty="0" smtClean="0"/>
              <a:t>                    </a:t>
            </a:r>
            <a:r>
              <a:rPr lang="en-US" sz="1600" dirty="0" err="1" smtClean="0"/>
              <a:t>Retrieved:</a:t>
            </a:r>
            <a:r>
              <a:rPr lang="en-US" sz="1600" dirty="0" smtClean="0"/>
              <a:t> 10 February 2017</a:t>
            </a:r>
          </a:p>
          <a:p>
            <a:pPr marL="1971675" lvl="1" indent="-263525" eaLnBrk="1" hangingPunct="1">
              <a:buClr>
                <a:srgbClr val="FFC000"/>
              </a:buClr>
              <a:buFont typeface="Wingdings" panose="05000000000000000000" pitchFamily="2" charset="2"/>
              <a:buChar char="§"/>
              <a:tabLst>
                <a:tab pos="1616075" algn="l"/>
                <a:tab pos="2062163" algn="l"/>
              </a:tabLst>
              <a:defRPr/>
            </a:pPr>
            <a:r>
              <a:rPr lang="de-DE" sz="1600" dirty="0" smtClean="0"/>
              <a:t>Hölscher U., </a:t>
            </a:r>
            <a:r>
              <a:rPr lang="de-DE" sz="1600" dirty="0" err="1" smtClean="0"/>
              <a:t>Laurig</a:t>
            </a:r>
            <a:r>
              <a:rPr lang="de-DE" sz="1600" dirty="0" smtClean="0"/>
              <a:t> W., </a:t>
            </a:r>
            <a:r>
              <a:rPr lang="de-DE" sz="1600" dirty="0" err="1" smtClean="0"/>
              <a:t>Lindenthal</a:t>
            </a:r>
            <a:r>
              <a:rPr lang="de-DE" sz="1600" dirty="0" smtClean="0"/>
              <a:t> M., </a:t>
            </a:r>
            <a:r>
              <a:rPr lang="de-DE" sz="1600" dirty="0" err="1" smtClean="0"/>
              <a:t>Hoffmeier</a:t>
            </a:r>
            <a:r>
              <a:rPr lang="de-DE" sz="1600" dirty="0" smtClean="0"/>
              <a:t> N. (2016) Sicherer Umgang mit Medizinprodukten in Kliniken. Landsberg: </a:t>
            </a:r>
            <a:r>
              <a:rPr lang="de-DE" sz="1600" dirty="0" err="1" smtClean="0"/>
              <a:t>ecomed</a:t>
            </a:r>
            <a:endParaRPr lang="de-DE" sz="1600" dirty="0" smtClean="0"/>
          </a:p>
          <a:p>
            <a:pPr marL="263525" lvl="1" indent="-263525" eaLnBrk="1" hangingPunct="1">
              <a:buClr>
                <a:srgbClr val="FFC000"/>
              </a:buClr>
              <a:buFont typeface="Wingdings" panose="05000000000000000000" pitchFamily="2" charset="2"/>
              <a:buChar char="§"/>
              <a:defRPr/>
            </a:pPr>
            <a:endParaRPr lang="en-US" sz="1600" dirty="0" smtClean="0"/>
          </a:p>
          <a:p>
            <a:pPr marL="5226050" lvl="4" indent="-263525" eaLnBrk="1" hangingPunct="1">
              <a:buClr>
                <a:srgbClr val="FFC000"/>
              </a:buClr>
              <a:defRPr/>
            </a:pPr>
            <a:endParaRPr lang="en-US" sz="900" dirty="0" smtClean="0"/>
          </a:p>
          <a:p>
            <a:pPr marL="263525" lvl="1" indent="-263525" eaLnBrk="1" hangingPunct="1">
              <a:buClr>
                <a:srgbClr val="FFC000"/>
              </a:buClr>
              <a:buFont typeface="Wingdings" panose="05000000000000000000" pitchFamily="2" charset="2"/>
              <a:buChar char="§"/>
              <a:defRPr/>
            </a:pPr>
            <a:endParaRPr lang="de-DE" altLang="de-DE" sz="1600" dirty="0" smtClean="0"/>
          </a:p>
        </p:txBody>
      </p:sp>
      <p:sp>
        <p:nvSpPr>
          <p:cNvPr id="8" name="Text Box 17"/>
          <p:cNvSpPr txBox="1">
            <a:spLocks noChangeArrowheads="1"/>
          </p:cNvSpPr>
          <p:nvPr/>
        </p:nvSpPr>
        <p:spPr bwMode="auto">
          <a:xfrm>
            <a:off x="557213" y="6172200"/>
            <a:ext cx="14192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Michael </a:t>
            </a:r>
            <a:r>
              <a:rPr lang="en-US" sz="900" i="1" dirty="0" err="1" smtClean="0">
                <a:solidFill>
                  <a:schemeClr val="tx1">
                    <a:lumMod val="50000"/>
                    <a:lumOff val="50000"/>
                  </a:schemeClr>
                </a:solidFill>
                <a:latin typeface="Arial" panose="020B0604020202020204" pitchFamily="34" charset="0"/>
                <a:cs typeface="Arial" panose="020B0604020202020204" pitchFamily="34" charset="0"/>
              </a:rPr>
              <a:t>Hüter</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86001"/>
            <a:ext cx="1016338" cy="147694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E592FB23-9777-4341-A229-B72A1DA20B86}"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5734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5734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5909C168-F120-4157-B7D6-923D5397F1F2}" type="slidenum">
              <a:rPr lang="de-DE" altLang="de-DE" sz="1200" b="0" smtClean="0">
                <a:solidFill>
                  <a:schemeClr val="bg1"/>
                </a:solidFill>
              </a:rPr>
              <a:pPr>
                <a:spcBef>
                  <a:spcPct val="0"/>
                </a:spcBef>
              </a:pPr>
              <a:t>27</a:t>
            </a:fld>
            <a:endParaRPr lang="de-DE" altLang="de-DE" sz="1200" b="0" smtClean="0">
              <a:solidFill>
                <a:schemeClr val="bg1"/>
              </a:solidFill>
            </a:endParaRPr>
          </a:p>
        </p:txBody>
      </p:sp>
      <p:sp>
        <p:nvSpPr>
          <p:cNvPr id="57349" name="Rectangle 2"/>
          <p:cNvSpPr>
            <a:spLocks noGrp="1" noChangeArrowheads="1"/>
          </p:cNvSpPr>
          <p:nvPr>
            <p:ph type="title"/>
          </p:nvPr>
        </p:nvSpPr>
        <p:spPr/>
        <p:txBody>
          <a:bodyPr/>
          <a:lstStyle/>
          <a:p>
            <a:pPr eaLnBrk="1" hangingPunct="1"/>
            <a:r>
              <a:rPr lang="de-DE" altLang="de-DE" smtClean="0"/>
              <a:t>7. Further literature </a:t>
            </a:r>
          </a:p>
        </p:txBody>
      </p:sp>
      <p:sp>
        <p:nvSpPr>
          <p:cNvPr id="58374" name="Rectangle 3"/>
          <p:cNvSpPr>
            <a:spLocks noGrp="1" noChangeArrowheads="1"/>
          </p:cNvSpPr>
          <p:nvPr>
            <p:ph type="body" idx="1"/>
          </p:nvPr>
        </p:nvSpPr>
        <p:spPr>
          <a:xfrm>
            <a:off x="250825" y="1484313"/>
            <a:ext cx="8642350" cy="4818062"/>
          </a:xfrm>
        </p:spPr>
        <p:txBody>
          <a:bodyPr/>
          <a:lstStyle/>
          <a:p>
            <a:pPr marL="263525" lvl="1" indent="-263525" eaLnBrk="1" hangingPunct="1">
              <a:buClr>
                <a:srgbClr val="FFC000"/>
              </a:buClr>
              <a:buFont typeface="Wingdings" panose="05000000000000000000" pitchFamily="2" charset="2"/>
              <a:buChar char="§"/>
              <a:defRPr/>
            </a:pPr>
            <a:r>
              <a:rPr lang="de-DE" altLang="de-DE" sz="1600" dirty="0" smtClean="0"/>
              <a:t>Hölscher U., </a:t>
            </a:r>
            <a:r>
              <a:rPr lang="de-DE" altLang="de-DE" sz="1600" dirty="0" err="1" smtClean="0"/>
              <a:t>Laurig</a:t>
            </a:r>
            <a:r>
              <a:rPr lang="de-DE" altLang="de-DE" sz="1600" dirty="0" smtClean="0"/>
              <a:t> W., Müller-</a:t>
            </a:r>
            <a:r>
              <a:rPr lang="de-DE" altLang="de-DE" sz="1600" dirty="0" err="1" smtClean="0"/>
              <a:t>Arnecke</a:t>
            </a:r>
            <a:r>
              <a:rPr lang="de-DE" altLang="de-DE" sz="1600" dirty="0" smtClean="0"/>
              <a:t> H.W. (2008) </a:t>
            </a:r>
            <a:r>
              <a:rPr lang="de-DE" altLang="de-DE" sz="1600" dirty="0" err="1" smtClean="0"/>
              <a:t>Prinziplösungen</a:t>
            </a:r>
            <a:r>
              <a:rPr lang="de-DE" altLang="de-DE" sz="1600" dirty="0" smtClean="0"/>
              <a:t> zur ergonomischen Gestaltung von Medizingeräten. Forschung Projekt F 1902. Dortmund: BAuA </a:t>
            </a:r>
          </a:p>
          <a:p>
            <a:pPr marL="263525" lvl="1" indent="-263525" eaLnBrk="1" hangingPunct="1">
              <a:buClr>
                <a:srgbClr val="FFC000"/>
              </a:buClr>
              <a:buFont typeface="Wingdings" panose="05000000000000000000" pitchFamily="2" charset="2"/>
              <a:buChar char="§"/>
              <a:defRPr/>
            </a:pPr>
            <a:r>
              <a:rPr lang="de-DE" altLang="de-DE" sz="1600" dirty="0" smtClean="0"/>
              <a:t>KAN Report 31 (2004) Ergonomics Guidelines for the Design of Medical Devices. St. Augustin: Verein zur Förderung der Arbeitssicherheit in Europa e.V.</a:t>
            </a:r>
          </a:p>
          <a:p>
            <a:pPr marL="263525" lvl="1" indent="-263525" eaLnBrk="1" hangingPunct="1">
              <a:buClr>
                <a:srgbClr val="FFC000"/>
              </a:buClr>
              <a:buFont typeface="Wingdings" panose="05000000000000000000" pitchFamily="2" charset="2"/>
              <a:buChar char="§"/>
              <a:defRPr/>
            </a:pPr>
            <a:r>
              <a:rPr lang="de-DE" altLang="de-DE" sz="1600" dirty="0" smtClean="0"/>
              <a:t>Medizinproduktegesetz (MPG) </a:t>
            </a:r>
            <a:r>
              <a:rPr lang="de-DE" altLang="de-DE" sz="1600" dirty="0" smtClean="0">
                <a:hlinkClick r:id="rId3"/>
              </a:rPr>
              <a:t>https://www.gesetze-im-internet.de/mpg/MPG.pdf</a:t>
            </a:r>
            <a:r>
              <a:rPr lang="de-DE" altLang="de-DE" sz="1600" dirty="0" smtClean="0"/>
              <a:t>, 2 August 1994, last amended by Article 16 G, 23 December 2016 (BGBl. I pp. 3191, 3215)</a:t>
            </a:r>
          </a:p>
          <a:p>
            <a:pPr marL="263525" lvl="1" indent="-263525" eaLnBrk="1" hangingPunct="1">
              <a:buClr>
                <a:srgbClr val="FFC000"/>
              </a:buClr>
              <a:buFont typeface="Wingdings" panose="05000000000000000000" pitchFamily="2" charset="2"/>
              <a:buChar char="§"/>
              <a:defRPr/>
            </a:pPr>
            <a:r>
              <a:rPr lang="de-DE" altLang="de-DE" sz="1600" dirty="0" smtClean="0"/>
              <a:t>Council Directive 93/42/EEC of 14 June 1993 concerning medical devices </a:t>
            </a:r>
            <a:r>
              <a:rPr lang="de-DE" altLang="de-DE" sz="1600" dirty="0" smtClean="0">
                <a:hlinkClick r:id="rId4"/>
              </a:rPr>
              <a:t>http://eur-lex.europa.eu/LexUriServ/LexUriServ.do?uri=CONSLEG:1993L0042:20071011:en:PDF</a:t>
            </a:r>
            <a:r>
              <a:rPr lang="de-DE" altLang="de-DE" sz="1600" dirty="0" smtClean="0"/>
              <a:t> </a:t>
            </a:r>
            <a:br>
              <a:rPr lang="de-DE" altLang="de-DE" sz="1600" dirty="0" smtClean="0"/>
            </a:br>
            <a:r>
              <a:rPr lang="de-DE" altLang="de-DE" sz="1600" dirty="0" err="1" smtClean="0"/>
              <a:t>EU OJ</a:t>
            </a:r>
            <a:r>
              <a:rPr lang="de-DE" altLang="de-DE" sz="1600" dirty="0" smtClean="0"/>
              <a:t> L 169 of 12 July 1993, p. 1</a:t>
            </a:r>
          </a:p>
          <a:p>
            <a:pPr marL="263525" lvl="1" indent="-263525" eaLnBrk="1" hangingPunct="1">
              <a:buClr>
                <a:srgbClr val="FFC000"/>
              </a:buClr>
              <a:buFont typeface="Wingdings" panose="05000000000000000000" pitchFamily="2" charset="2"/>
              <a:buChar char="§"/>
              <a:defRPr/>
            </a:pPr>
            <a:r>
              <a:rPr lang="de-DE" altLang="de-DE" sz="1600" dirty="0" smtClean="0"/>
              <a:t>Regulation (EU) 2017/745 of the European Parliament and of the Council of 5 April 2017 on </a:t>
            </a:r>
            <a:r>
              <a:rPr lang="de-DE" sz="1600" dirty="0" smtClean="0"/>
              <a:t>medical devices, amending [...] and repealing Council Directives […] 93/42/EEC </a:t>
            </a:r>
            <a:r>
              <a:rPr lang="de-DE" altLang="de-DE" sz="1600" dirty="0" smtClean="0">
                <a:hlinkClick r:id="rId5"/>
              </a:rPr>
              <a:t>http://eur-lex.europa.eu/legal-content/EN/TXT/PDF/?uri=CELEX:32017R0745&amp;from=EN</a:t>
            </a:r>
            <a:r>
              <a:rPr lang="de-DE" altLang="de-DE" sz="1600" dirty="0" smtClean="0"/>
              <a:t> </a:t>
            </a:r>
            <a:endParaRPr lang="de-DE" altLang="de-DE" sz="1600" dirty="0"/>
          </a:p>
          <a:p>
            <a:pPr marL="1528763" lvl="1" indent="-268288" eaLnBrk="1" hangingPunct="1">
              <a:buClr>
                <a:srgbClr val="FFC000"/>
              </a:buClr>
              <a:buFont typeface="Wingdings" panose="05000000000000000000" pitchFamily="2" charset="2"/>
              <a:buChar char="§"/>
              <a:defRPr/>
            </a:pPr>
            <a:r>
              <a:rPr lang="en-US" altLang="de-DE" sz="1600" dirty="0" err="1" smtClean="0"/>
              <a:t>Virzi</a:t>
            </a:r>
            <a:r>
              <a:rPr lang="en-US" altLang="de-DE" sz="1600" dirty="0" smtClean="0"/>
              <a:t> R.A. (1992) Refining the test phase of usability evaluation: How many subjects is enough? Human Factors, 34. pp. 457-471</a:t>
            </a:r>
          </a:p>
          <a:p>
            <a:pPr marL="1524000" lvl="1" indent="-263525" eaLnBrk="1" hangingPunct="1">
              <a:buClr>
                <a:srgbClr val="FFC000"/>
              </a:buClr>
              <a:buFont typeface="Wingdings" panose="05000000000000000000" pitchFamily="2" charset="2"/>
              <a:buChar char="§"/>
              <a:defRPr/>
            </a:pPr>
            <a:r>
              <a:rPr lang="en-US" altLang="de-DE" sz="1600" dirty="0" err="1" smtClean="0"/>
              <a:t>Wiklund</a:t>
            </a:r>
            <a:r>
              <a:rPr lang="en-US" altLang="de-DE" sz="1600" dirty="0" smtClean="0"/>
              <a:t> M.E. (1995) Medical Device and Equipment Design. Buffalo Grove (IL): </a:t>
            </a:r>
            <a:r>
              <a:rPr lang="en-US" altLang="de-DE" sz="1600" dirty="0" err="1" smtClean="0"/>
              <a:t>Interpharm</a:t>
            </a:r>
            <a:r>
              <a:rPr lang="en-US" altLang="de-DE" sz="1600" dirty="0" smtClean="0"/>
              <a:t> Press</a:t>
            </a:r>
          </a:p>
          <a:p>
            <a:pPr marL="263525" lvl="1" indent="-263525" eaLnBrk="1" hangingPunct="1">
              <a:buClr>
                <a:srgbClr val="FFC000"/>
              </a:buClr>
              <a:buFont typeface="Wingdings" panose="05000000000000000000" pitchFamily="2" charset="2"/>
              <a:buChar char="§"/>
              <a:defRPr/>
            </a:pPr>
            <a:endParaRPr lang="de-DE" altLang="de-DE" sz="1600" dirty="0" smtClean="0"/>
          </a:p>
          <a:p>
            <a:pPr marL="263525" lvl="1" indent="-263525" eaLnBrk="1" hangingPunct="1">
              <a:buClr>
                <a:srgbClr val="FFC000"/>
              </a:buClr>
              <a:buFont typeface="Wingdings" panose="05000000000000000000" pitchFamily="2" charset="2"/>
              <a:buChar char="§"/>
              <a:defRPr/>
            </a:pPr>
            <a:endParaRPr lang="en-US" sz="1600" dirty="0" smtClean="0"/>
          </a:p>
          <a:p>
            <a:pPr marL="5226050" lvl="4" indent="-263525" eaLnBrk="1" hangingPunct="1">
              <a:buClr>
                <a:srgbClr val="FFC000"/>
              </a:buClr>
              <a:defRPr/>
            </a:pPr>
            <a:endParaRPr lang="en-US" sz="900" dirty="0" smtClean="0"/>
          </a:p>
          <a:p>
            <a:pPr marL="263525" lvl="1" indent="-263525" eaLnBrk="1" hangingPunct="1">
              <a:buClr>
                <a:srgbClr val="FFC000"/>
              </a:buClr>
              <a:buFont typeface="Wingdings" panose="05000000000000000000" pitchFamily="2" charset="2"/>
              <a:buChar char="§"/>
              <a:defRPr/>
            </a:pPr>
            <a:endParaRPr lang="de-DE" altLang="de-DE" sz="1600" dirty="0" smtClean="0"/>
          </a:p>
        </p:txBody>
      </p:sp>
      <p:sp>
        <p:nvSpPr>
          <p:cNvPr id="8" name="Text Box 17"/>
          <p:cNvSpPr txBox="1">
            <a:spLocks noChangeArrowheads="1"/>
          </p:cNvSpPr>
          <p:nvPr/>
        </p:nvSpPr>
        <p:spPr bwMode="auto">
          <a:xfrm>
            <a:off x="557213" y="6172200"/>
            <a:ext cx="14192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Michael </a:t>
            </a:r>
            <a:r>
              <a:rPr lang="en-US" sz="900" i="1" dirty="0" err="1" smtClean="0">
                <a:solidFill>
                  <a:schemeClr val="tx1">
                    <a:lumMod val="50000"/>
                    <a:lumOff val="50000"/>
                  </a:schemeClr>
                </a:solidFill>
                <a:latin typeface="Arial" panose="020B0604020202020204" pitchFamily="34" charset="0"/>
                <a:cs typeface="Arial" panose="020B0604020202020204" pitchFamily="34" charset="0"/>
              </a:rPr>
              <a:t>Hüter</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686001"/>
            <a:ext cx="1016338" cy="14769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ctrTitle"/>
          </p:nvPr>
        </p:nvSpPr>
        <p:spPr>
          <a:xfrm>
            <a:off x="1979613" y="2189163"/>
            <a:ext cx="6102350" cy="592137"/>
          </a:xfrm>
        </p:spPr>
        <p:txBody>
          <a:bodyPr/>
          <a:lstStyle/>
          <a:p>
            <a:pPr eaLnBrk="1" hangingPunct="1"/>
            <a:r>
              <a:rPr lang="de-DE" altLang="de-DE" sz="3600" dirty="0" err="1" smtClean="0"/>
              <a:t>Contact</a:t>
            </a:r>
            <a:r>
              <a:rPr lang="de-DE" altLang="de-DE" sz="3600" dirty="0" smtClean="0"/>
              <a:t/>
            </a:r>
            <a:br>
              <a:rPr lang="de-DE" altLang="de-DE" sz="3600" dirty="0" smtClean="0"/>
            </a:br>
            <a:endParaRPr lang="de-DE" altLang="de-DE" sz="3600" dirty="0" smtClean="0"/>
          </a:p>
        </p:txBody>
      </p:sp>
      <p:sp>
        <p:nvSpPr>
          <p:cNvPr id="58371" name="Rectangle 7"/>
          <p:cNvSpPr>
            <a:spLocks noGrp="1" noChangeArrowheads="1"/>
          </p:cNvSpPr>
          <p:nvPr>
            <p:ph type="subTitle" idx="1"/>
          </p:nvPr>
        </p:nvSpPr>
        <p:spPr>
          <a:xfrm>
            <a:off x="4787900" y="2747963"/>
            <a:ext cx="3600450" cy="3387725"/>
          </a:xfrm>
        </p:spPr>
        <p:txBody>
          <a:bodyPr/>
          <a:lstStyle/>
          <a:p>
            <a:pPr eaLnBrk="1" hangingPunct="1">
              <a:tabLst>
                <a:tab pos="665163" algn="l"/>
              </a:tabLst>
            </a:pPr>
            <a:endParaRPr lang="de-DE" altLang="de-DE" dirty="0" smtClean="0"/>
          </a:p>
          <a:p>
            <a:pPr eaLnBrk="1" hangingPunct="1">
              <a:tabLst>
                <a:tab pos="665163" algn="l"/>
              </a:tabLst>
            </a:pPr>
            <a:r>
              <a:rPr lang="de-DE" altLang="de-DE" b="1" dirty="0" err="1" smtClean="0"/>
              <a:t>Launched</a:t>
            </a:r>
            <a:r>
              <a:rPr lang="de-DE" altLang="de-DE" b="1" dirty="0" smtClean="0"/>
              <a:t> </a:t>
            </a:r>
            <a:r>
              <a:rPr lang="de-DE" altLang="de-DE" b="1" dirty="0" err="1" smtClean="0"/>
              <a:t>and</a:t>
            </a:r>
            <a:r>
              <a:rPr lang="de-DE" altLang="de-DE" b="1" dirty="0" smtClean="0"/>
              <a:t> </a:t>
            </a:r>
            <a:r>
              <a:rPr lang="de-DE" altLang="de-DE" b="1" dirty="0" err="1" smtClean="0"/>
              <a:t>financed</a:t>
            </a:r>
            <a:r>
              <a:rPr lang="de-DE" altLang="de-DE" b="1" dirty="0" smtClean="0"/>
              <a:t> </a:t>
            </a:r>
            <a:r>
              <a:rPr lang="de-DE" altLang="de-DE" b="1" dirty="0" err="1" smtClean="0"/>
              <a:t>by</a:t>
            </a:r>
            <a:r>
              <a:rPr lang="de-DE" altLang="de-DE" b="1" dirty="0" smtClean="0"/>
              <a:t>:</a:t>
            </a:r>
          </a:p>
          <a:p>
            <a:pPr eaLnBrk="1" hangingPunct="1">
              <a:tabLst>
                <a:tab pos="665163" algn="l"/>
              </a:tabLst>
            </a:pPr>
            <a:endParaRPr lang="de-DE" altLang="de-DE" dirty="0" smtClean="0"/>
          </a:p>
          <a:p>
            <a:pPr eaLnBrk="1" hangingPunct="1">
              <a:tabLst>
                <a:tab pos="665163" algn="l"/>
              </a:tabLst>
            </a:pPr>
            <a:r>
              <a:rPr lang="de-DE" altLang="de-DE" dirty="0" err="1" smtClean="0"/>
              <a:t>Commission</a:t>
            </a:r>
            <a:r>
              <a:rPr lang="de-DE" altLang="de-DE" dirty="0" smtClean="0"/>
              <a:t> </a:t>
            </a:r>
            <a:r>
              <a:rPr lang="de-DE" altLang="de-DE" dirty="0" err="1" smtClean="0"/>
              <a:t>for</a:t>
            </a:r>
            <a:r>
              <a:rPr lang="de-DE" altLang="de-DE" dirty="0" smtClean="0"/>
              <a:t> </a:t>
            </a:r>
            <a:r>
              <a:rPr lang="de-DE" altLang="de-DE" dirty="0" err="1" smtClean="0"/>
              <a:t>Occupational</a:t>
            </a:r>
            <a:r>
              <a:rPr lang="de-DE" altLang="de-DE" dirty="0" smtClean="0"/>
              <a:t> </a:t>
            </a:r>
            <a:r>
              <a:rPr lang="de-DE" altLang="de-DE" dirty="0" err="1" smtClean="0"/>
              <a:t>Health</a:t>
            </a:r>
            <a:r>
              <a:rPr lang="de-DE" altLang="de-DE" dirty="0" smtClean="0"/>
              <a:t> </a:t>
            </a:r>
            <a:r>
              <a:rPr lang="de-DE" altLang="de-DE" dirty="0" err="1" smtClean="0"/>
              <a:t>and</a:t>
            </a:r>
            <a:r>
              <a:rPr lang="de-DE" altLang="de-DE" dirty="0" smtClean="0"/>
              <a:t> </a:t>
            </a:r>
            <a:r>
              <a:rPr lang="de-DE" altLang="de-DE" dirty="0" err="1" smtClean="0"/>
              <a:t>Safety</a:t>
            </a:r>
            <a:r>
              <a:rPr lang="de-DE" altLang="de-DE" dirty="0" smtClean="0"/>
              <a:t> </a:t>
            </a:r>
            <a:r>
              <a:rPr lang="de-DE" altLang="de-DE" dirty="0" err="1" smtClean="0"/>
              <a:t>and</a:t>
            </a:r>
            <a:r>
              <a:rPr lang="de-DE" altLang="de-DE" dirty="0" smtClean="0"/>
              <a:t> </a:t>
            </a:r>
            <a:r>
              <a:rPr lang="de-DE" altLang="de-DE" dirty="0" err="1" smtClean="0"/>
              <a:t>Standardization</a:t>
            </a:r>
            <a:r>
              <a:rPr lang="de-DE" altLang="de-DE" dirty="0" smtClean="0"/>
              <a:t> (KAN)</a:t>
            </a:r>
          </a:p>
          <a:p>
            <a:pPr eaLnBrk="1" hangingPunct="1">
              <a:tabLst>
                <a:tab pos="665163" algn="l"/>
              </a:tabLst>
            </a:pPr>
            <a:r>
              <a:rPr lang="de-DE" altLang="de-DE" smtClean="0"/>
              <a:t>Alte </a:t>
            </a:r>
            <a:r>
              <a:rPr lang="de-DE" altLang="de-DE" dirty="0" err="1" smtClean="0"/>
              <a:t>Heerstrasse</a:t>
            </a:r>
            <a:r>
              <a:rPr lang="de-DE" altLang="de-DE" dirty="0" smtClean="0"/>
              <a:t> 111</a:t>
            </a:r>
          </a:p>
          <a:p>
            <a:pPr eaLnBrk="1" hangingPunct="1">
              <a:tabLst>
                <a:tab pos="665163" algn="l"/>
              </a:tabLst>
            </a:pPr>
            <a:r>
              <a:rPr lang="de-DE" altLang="de-DE" dirty="0" smtClean="0"/>
              <a:t>53757 Sankt Augustin</a:t>
            </a:r>
            <a:br>
              <a:rPr lang="de-DE" altLang="de-DE" dirty="0" smtClean="0"/>
            </a:br>
            <a:r>
              <a:rPr lang="de-DE" altLang="de-DE" dirty="0" smtClean="0"/>
              <a:t>Germany</a:t>
            </a:r>
          </a:p>
          <a:p>
            <a:pPr eaLnBrk="1" hangingPunct="1">
              <a:tabLst>
                <a:tab pos="665163" algn="l"/>
              </a:tabLst>
            </a:pPr>
            <a:r>
              <a:rPr lang="de-DE" altLang="de-DE" dirty="0" smtClean="0">
                <a:hlinkClick r:id="rId3"/>
              </a:rPr>
              <a:t>info@kan.de</a:t>
            </a:r>
            <a:r>
              <a:rPr lang="de-DE" altLang="de-DE" dirty="0" smtClean="0"/>
              <a:t> </a:t>
            </a:r>
          </a:p>
        </p:txBody>
      </p:sp>
      <p:sp>
        <p:nvSpPr>
          <p:cNvPr id="4" name="Rectangle 7"/>
          <p:cNvSpPr txBox="1">
            <a:spLocks noChangeArrowheads="1"/>
          </p:cNvSpPr>
          <p:nvPr/>
        </p:nvSpPr>
        <p:spPr bwMode="auto">
          <a:xfrm>
            <a:off x="323528" y="2747963"/>
            <a:ext cx="3816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tabLst>
                <a:tab pos="1616075" algn="l"/>
              </a:tabLst>
              <a:defRPr sz="2000" b="0">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460375" indent="-457200" algn="l" rtl="0" eaLnBrk="0" fontAlgn="base" hangingPunct="0">
              <a:spcBef>
                <a:spcPct val="20000"/>
              </a:spcBef>
              <a:spcAft>
                <a:spcPct val="0"/>
              </a:spcAft>
              <a:buClr>
                <a:srgbClr val="FAB500"/>
              </a:buClr>
              <a:buFont typeface="Arial" panose="020B0604020202020204" pitchFamily="34" charset="0"/>
              <a:buAutoNum type="arabicPeriod"/>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anose="05000000000000000000"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a:lstStyle>
          <a:p>
            <a:pPr eaLnBrk="1" hangingPunct="1">
              <a:tabLst>
                <a:tab pos="665163" algn="l"/>
              </a:tabLst>
              <a:defRPr/>
            </a:pPr>
            <a:endParaRPr lang="de-DE" altLang="de-DE" b="1" kern="0" dirty="0" smtClean="0"/>
          </a:p>
          <a:p>
            <a:pPr eaLnBrk="1" hangingPunct="1">
              <a:tabLst>
                <a:tab pos="665163" algn="l"/>
              </a:tabLst>
              <a:defRPr/>
            </a:pPr>
            <a:r>
              <a:rPr lang="de-DE" altLang="de-DE" b="1" kern="0" dirty="0" smtClean="0"/>
              <a:t>Author of this module:</a:t>
            </a:r>
          </a:p>
          <a:p>
            <a:pPr eaLnBrk="1" hangingPunct="1">
              <a:tabLst>
                <a:tab pos="665163" algn="l"/>
              </a:tabLst>
              <a:defRPr/>
            </a:pPr>
            <a:endParaRPr lang="de-DE" altLang="de-DE" kern="0" dirty="0" smtClean="0"/>
          </a:p>
          <a:p>
            <a:pPr eaLnBrk="1" hangingPunct="1">
              <a:tabLst>
                <a:tab pos="665163" algn="l"/>
              </a:tabLst>
              <a:defRPr/>
            </a:pPr>
            <a:r>
              <a:rPr lang="de-DE" altLang="de-DE" kern="0" dirty="0" smtClean="0"/>
              <a:t>Professor Claus Backhaus</a:t>
            </a:r>
          </a:p>
          <a:p>
            <a:pPr eaLnBrk="1" hangingPunct="1">
              <a:tabLst>
                <a:tab pos="665163" algn="l"/>
              </a:tabLst>
              <a:defRPr/>
            </a:pPr>
            <a:r>
              <a:rPr lang="de-DE" altLang="de-DE" kern="0" dirty="0" smtClean="0"/>
              <a:t>FH Münster </a:t>
            </a:r>
            <a:br>
              <a:rPr lang="de-DE" altLang="de-DE" kern="0" dirty="0" smtClean="0"/>
            </a:br>
            <a:r>
              <a:rPr lang="de-DE" altLang="de-DE" kern="0" dirty="0" smtClean="0"/>
              <a:t>University </a:t>
            </a:r>
            <a:r>
              <a:rPr lang="de-DE" altLang="de-DE" kern="0" dirty="0" err="1" smtClean="0"/>
              <a:t>of</a:t>
            </a:r>
            <a:r>
              <a:rPr lang="de-DE" altLang="de-DE" kern="0" dirty="0" smtClean="0"/>
              <a:t> Applied </a:t>
            </a:r>
            <a:r>
              <a:rPr lang="de-DE" altLang="de-DE" kern="0" dirty="0" err="1" smtClean="0"/>
              <a:t>Sciences</a:t>
            </a:r>
            <a:endParaRPr lang="de-DE" altLang="de-DE" kern="0" dirty="0" smtClean="0"/>
          </a:p>
          <a:p>
            <a:pPr eaLnBrk="1" hangingPunct="1">
              <a:tabLst>
                <a:tab pos="665163" algn="l"/>
              </a:tabLst>
              <a:defRPr/>
            </a:pPr>
            <a:r>
              <a:rPr lang="en-US" dirty="0"/>
              <a:t>C</a:t>
            </a:r>
            <a:r>
              <a:rPr lang="en-US" dirty="0" smtClean="0"/>
              <a:t>entre </a:t>
            </a:r>
            <a:r>
              <a:rPr lang="en-US" dirty="0"/>
              <a:t>of ergonomics </a:t>
            </a:r>
            <a:r>
              <a:rPr lang="en-US" dirty="0" smtClean="0"/>
              <a:t>and medical technology </a:t>
            </a:r>
            <a:br>
              <a:rPr lang="en-US" dirty="0" smtClean="0"/>
            </a:br>
            <a:r>
              <a:rPr lang="de-DE" altLang="de-DE" kern="0" dirty="0" smtClean="0"/>
              <a:t>Bürgerkamp 3</a:t>
            </a:r>
          </a:p>
          <a:p>
            <a:pPr eaLnBrk="1" hangingPunct="1">
              <a:tabLst>
                <a:tab pos="665163" algn="l"/>
              </a:tabLst>
              <a:defRPr/>
            </a:pPr>
            <a:r>
              <a:rPr lang="de-DE" altLang="de-DE" kern="0" dirty="0" smtClean="0"/>
              <a:t>48565 Steinfurt</a:t>
            </a:r>
            <a:br>
              <a:rPr lang="de-DE" altLang="de-DE" kern="0" dirty="0" smtClean="0"/>
            </a:br>
            <a:r>
              <a:rPr lang="de-DE" altLang="de-DE" kern="0" dirty="0" smtClean="0"/>
              <a:t>Germany </a:t>
            </a:r>
          </a:p>
          <a:p>
            <a:pPr eaLnBrk="1" hangingPunct="1">
              <a:tabLst>
                <a:tab pos="665163" algn="l"/>
              </a:tabLst>
              <a:defRPr/>
            </a:pPr>
            <a:r>
              <a:rPr lang="de-DE" altLang="de-DE" kern="0" dirty="0" smtClean="0">
                <a:hlinkClick r:id="rId4"/>
              </a:rPr>
              <a:t>claus.backhaus@fh-muenster.de</a:t>
            </a:r>
            <a:r>
              <a:rPr lang="de-DE" altLang="de-DE" kern="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91EDBF-3436-4007-8D77-2B934E7FC0DC}"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921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922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34F0BCF9-906F-4810-A0A9-76888CE9916F}" type="slidenum">
              <a:rPr lang="de-DE" altLang="de-DE" sz="1200" b="0" smtClean="0">
                <a:solidFill>
                  <a:schemeClr val="bg1"/>
                </a:solidFill>
              </a:rPr>
              <a:pPr>
                <a:spcBef>
                  <a:spcPct val="0"/>
                </a:spcBef>
              </a:pPr>
              <a:t>3</a:t>
            </a:fld>
            <a:endParaRPr lang="de-DE" altLang="de-DE" sz="1200" b="0" smtClean="0">
              <a:solidFill>
                <a:schemeClr val="bg1"/>
              </a:solidFill>
            </a:endParaRPr>
          </a:p>
        </p:txBody>
      </p:sp>
      <p:sp>
        <p:nvSpPr>
          <p:cNvPr id="9221" name="Rectangle 12"/>
          <p:cNvSpPr>
            <a:spLocks noGrp="1" noChangeArrowheads="1"/>
          </p:cNvSpPr>
          <p:nvPr>
            <p:ph type="title"/>
          </p:nvPr>
        </p:nvSpPr>
        <p:spPr/>
        <p:txBody>
          <a:bodyPr/>
          <a:lstStyle/>
          <a:p>
            <a:pPr eaLnBrk="1" hangingPunct="1"/>
            <a:r>
              <a:rPr lang="de-DE" altLang="de-DE" smtClean="0"/>
              <a:t>1. Important concepts: medical devices</a:t>
            </a:r>
          </a:p>
        </p:txBody>
      </p:sp>
      <p:sp>
        <p:nvSpPr>
          <p:cNvPr id="7174" name="Rectangle 13"/>
          <p:cNvSpPr>
            <a:spLocks noGrp="1" noChangeArrowheads="1"/>
          </p:cNvSpPr>
          <p:nvPr>
            <p:ph type="body" idx="1"/>
          </p:nvPr>
        </p:nvSpPr>
        <p:spPr/>
        <p:txBody>
          <a:bodyPr/>
          <a:lstStyle/>
          <a:p>
            <a:pPr marL="3175" lvl="2" indent="0" eaLnBrk="1" hangingPunct="1">
              <a:buFont typeface="Arial" panose="020B0604020202020204" pitchFamily="34" charset="0"/>
              <a:buNone/>
              <a:defRPr/>
            </a:pPr>
            <a:r>
              <a:rPr lang="de-DE" altLang="de-DE" dirty="0" smtClean="0">
                <a:solidFill>
                  <a:srgbClr val="94C11C"/>
                </a:solidFill>
              </a:rPr>
              <a:t>Medical devices</a:t>
            </a:r>
            <a:r>
              <a:rPr lang="de-DE" altLang="de-DE" dirty="0" smtClean="0"/>
              <a:t>: </a:t>
            </a:r>
          </a:p>
          <a:p>
            <a:pPr marL="3175" lvl="2" indent="0" eaLnBrk="1" hangingPunct="1">
              <a:buFont typeface="Arial" panose="020B0604020202020204" pitchFamily="34" charset="0"/>
              <a:buNone/>
              <a:defRPr/>
            </a:pPr>
            <a:r>
              <a:rPr lang="de-DE" altLang="de-DE" b="1" dirty="0" smtClean="0">
                <a:solidFill>
                  <a:srgbClr val="FFDB92"/>
                </a:solidFill>
                <a:sym typeface="Wingdings" panose="05000000000000000000" pitchFamily="2" charset="2"/>
              </a:rPr>
              <a:t></a:t>
            </a:r>
            <a:r>
              <a:rPr lang="de-DE" altLang="de-DE" dirty="0" smtClean="0">
                <a:solidFill>
                  <a:srgbClr val="FFDB92"/>
                </a:solidFill>
                <a:sym typeface="Wingdings" panose="05000000000000000000" pitchFamily="2" charset="2"/>
              </a:rPr>
              <a:t> </a:t>
            </a:r>
            <a:r>
              <a:rPr lang="de-DE" altLang="de-DE" dirty="0" smtClean="0"/>
              <a:t>Are </a:t>
            </a:r>
            <a:r>
              <a:rPr lang="de-DE" altLang="de-DE" dirty="0" err="1" smtClean="0"/>
              <a:t>products</a:t>
            </a:r>
            <a:r>
              <a:rPr lang="de-DE" altLang="de-DE" dirty="0" smtClean="0"/>
              <a:t> intended for </a:t>
            </a:r>
            <a:r>
              <a:rPr lang="de-DE" altLang="de-DE" dirty="0" err="1" smtClean="0"/>
              <a:t>medical</a:t>
            </a:r>
            <a:r>
              <a:rPr lang="de-DE" altLang="de-DE" dirty="0" smtClean="0"/>
              <a:t> </a:t>
            </a:r>
            <a:r>
              <a:rPr lang="de-DE" altLang="de-DE" dirty="0" err="1" smtClean="0"/>
              <a:t>purposes</a:t>
            </a:r>
            <a:r>
              <a:rPr lang="de-DE" altLang="de-DE" dirty="0" smtClean="0"/>
              <a:t/>
            </a:r>
            <a:br>
              <a:rPr lang="de-DE" altLang="de-DE" dirty="0" smtClean="0"/>
            </a:br>
            <a:r>
              <a:rPr lang="de-DE" altLang="de-DE" dirty="0" smtClean="0">
                <a:solidFill>
                  <a:srgbClr val="FFDB92"/>
                </a:solidFill>
                <a:sym typeface="Wingdings" panose="05000000000000000000" pitchFamily="2" charset="2"/>
              </a:rPr>
              <a:t> </a:t>
            </a:r>
            <a:r>
              <a:rPr lang="de-DE" altLang="de-DE" dirty="0" smtClean="0"/>
              <a:t>Are developed for use on human beings</a:t>
            </a:r>
          </a:p>
          <a:p>
            <a:pPr marL="3175" lvl="2" indent="0" eaLnBrk="1" hangingPunct="1">
              <a:buFont typeface="Arial" panose="020B0604020202020204" pitchFamily="34" charset="0"/>
              <a:buNone/>
              <a:defRPr/>
            </a:pPr>
            <a:r>
              <a:rPr lang="de-DE" altLang="de-DE" dirty="0">
                <a:solidFill>
                  <a:srgbClr val="FFDB92"/>
                </a:solidFill>
                <a:sym typeface="Wingdings" panose="05000000000000000000" pitchFamily="2" charset="2"/>
              </a:rPr>
              <a:t> </a:t>
            </a:r>
            <a:r>
              <a:rPr lang="de-DE" altLang="de-DE" dirty="0" smtClean="0"/>
              <a:t>Generally have a </a:t>
            </a:r>
            <a:r>
              <a:rPr lang="de-DE" altLang="de-DE" dirty="0" smtClean="0">
                <a:solidFill>
                  <a:srgbClr val="94C11C"/>
                </a:solidFill>
              </a:rPr>
              <a:t>physical </a:t>
            </a:r>
            <a:r>
              <a:rPr lang="de-DE" altLang="de-DE" dirty="0" smtClean="0"/>
              <a:t>effect upon a person</a:t>
            </a:r>
            <a:r>
              <a:rPr lang="de-DE" altLang="de-DE" dirty="0"/>
              <a:t/>
            </a:r>
            <a:br>
              <a:rPr lang="de-DE" altLang="de-DE" dirty="0"/>
            </a:br>
            <a:r>
              <a:rPr lang="de-DE" altLang="de-DE" dirty="0" smtClean="0"/>
              <a:t>    (in contrast to medicines) </a:t>
            </a:r>
          </a:p>
          <a:p>
            <a:pPr marL="271463" lvl="2" indent="-268288" eaLnBrk="1" hangingPunct="1">
              <a:spcAft>
                <a:spcPts val="600"/>
              </a:spcAft>
              <a:buFont typeface="Arial" panose="020B0604020202020204" pitchFamily="34" charset="0"/>
              <a:buNone/>
              <a:defRPr/>
            </a:pPr>
            <a:r>
              <a:rPr lang="de-DE" altLang="de-DE" dirty="0" smtClean="0"/>
              <a:t>…Are generally used on </a:t>
            </a:r>
            <a:r>
              <a:rPr lang="de-DE" altLang="de-DE" dirty="0" err="1" smtClean="0"/>
              <a:t>the</a:t>
            </a:r>
            <a:r>
              <a:rPr lang="de-DE" altLang="de-DE" dirty="0" smtClean="0"/>
              <a:t> </a:t>
            </a:r>
            <a:r>
              <a:rPr lang="de-DE" altLang="de-DE" dirty="0" err="1" smtClean="0"/>
              <a:t>patient</a:t>
            </a:r>
            <a:r>
              <a:rPr lang="de-DE" altLang="de-DE" dirty="0" smtClean="0"/>
              <a:t> </a:t>
            </a:r>
            <a:br>
              <a:rPr lang="de-DE" altLang="de-DE" dirty="0" smtClean="0"/>
            </a:br>
            <a:r>
              <a:rPr lang="de-DE" altLang="de-DE" dirty="0" err="1" smtClean="0"/>
              <a:t>for</a:t>
            </a:r>
            <a:r>
              <a:rPr lang="de-DE" altLang="de-DE" dirty="0" smtClean="0"/>
              <a:t>:</a:t>
            </a:r>
          </a:p>
          <a:p>
            <a:pPr marL="346075" lvl="2" indent="-342900" eaLnBrk="1" hangingPunct="1">
              <a:spcBef>
                <a:spcPts val="0"/>
              </a:spcBef>
              <a:buFont typeface="Wingdings" panose="05000000000000000000" pitchFamily="2" charset="2"/>
              <a:buChar char="§"/>
              <a:defRPr/>
            </a:pPr>
            <a:r>
              <a:rPr lang="de-DE" altLang="de-DE" dirty="0" smtClean="0"/>
              <a:t>Diagnosis</a:t>
            </a:r>
          </a:p>
          <a:p>
            <a:pPr marL="346075" lvl="2" indent="-342900" eaLnBrk="1" hangingPunct="1">
              <a:spcBef>
                <a:spcPts val="0"/>
              </a:spcBef>
              <a:buFont typeface="Wingdings" panose="05000000000000000000" pitchFamily="2" charset="2"/>
              <a:buChar char="§"/>
              <a:defRPr/>
            </a:pPr>
            <a:r>
              <a:rPr lang="de-DE" altLang="de-DE" dirty="0" smtClean="0"/>
              <a:t>Therapy</a:t>
            </a:r>
          </a:p>
          <a:p>
            <a:pPr marL="346075" lvl="2" indent="-342900" eaLnBrk="1" hangingPunct="1">
              <a:spcBef>
                <a:spcPts val="0"/>
              </a:spcBef>
              <a:buFont typeface="Wingdings" panose="05000000000000000000" pitchFamily="2" charset="2"/>
              <a:buChar char="§"/>
              <a:defRPr/>
            </a:pPr>
            <a:r>
              <a:rPr lang="de-DE" altLang="de-DE" dirty="0" smtClean="0"/>
              <a:t>Monitoring </a:t>
            </a:r>
          </a:p>
          <a:p>
            <a:pPr marL="3175" lvl="2" indent="0" eaLnBrk="1" hangingPunct="1">
              <a:buFont typeface="Arial" panose="020B0604020202020204" pitchFamily="34" charset="0"/>
              <a:buNone/>
              <a:defRPr/>
            </a:pPr>
            <a:endParaRPr lang="de-DE" altLang="de-DE" sz="1000" dirty="0" smtClean="0"/>
          </a:p>
          <a:p>
            <a:pPr marL="3175" lvl="2" indent="0" eaLnBrk="1" hangingPunct="1">
              <a:buFont typeface="Arial" panose="020B0604020202020204" pitchFamily="34" charset="0"/>
              <a:buNone/>
              <a:defRPr/>
            </a:pPr>
            <a:r>
              <a:rPr lang="de-DE" altLang="de-DE" sz="2000" dirty="0" smtClean="0"/>
              <a:t>Note: The legal definition of medical devices can be found in </a:t>
            </a:r>
            <a:br>
              <a:rPr lang="de-DE" altLang="de-DE" sz="2000" dirty="0" smtClean="0"/>
            </a:br>
            <a:r>
              <a:rPr lang="de-DE" altLang="de-DE" sz="2000" dirty="0" smtClean="0">
                <a:hlinkClick r:id="rId3"/>
              </a:rPr>
              <a:t>Section 3 of the German Medical Devices Act (MPG)</a:t>
            </a:r>
            <a:r>
              <a:rPr lang="de-DE" altLang="de-DE" sz="2000" dirty="0" smtClean="0"/>
              <a:t>.</a:t>
            </a:r>
          </a:p>
          <a:p>
            <a:pPr marL="3175" lvl="2" indent="0" eaLnBrk="1" hangingPunct="1">
              <a:buFont typeface="Arial" panose="020B0604020202020204" pitchFamily="34" charset="0"/>
              <a:buNone/>
              <a:defRPr/>
            </a:pPr>
            <a:endParaRPr lang="de-DE" altLang="de-DE" dirty="0" smtClean="0"/>
          </a:p>
        </p:txBody>
      </p:sp>
      <p:pic>
        <p:nvPicPr>
          <p:cNvPr id="7" name="Grafik 6"/>
          <p:cNvPicPr>
            <a:picLocks noChangeAspect="1"/>
          </p:cNvPicPr>
          <p:nvPr/>
        </p:nvPicPr>
        <p:blipFill>
          <a:blip r:embed="rId4" cstate="print"/>
          <a:stretch>
            <a:fillRect/>
          </a:stretch>
        </p:blipFill>
        <p:spPr>
          <a:xfrm rot="670399">
            <a:off x="5572125" y="3365500"/>
            <a:ext cx="954088" cy="898525"/>
          </a:xfrm>
          <a:prstGeom prst="rect">
            <a:avLst/>
          </a:prstGeom>
          <a:ln w="3175">
            <a:solidFill>
              <a:schemeClr val="tx1">
                <a:lumMod val="50000"/>
                <a:lumOff val="50000"/>
              </a:schemeClr>
            </a:solidFill>
          </a:ln>
        </p:spPr>
      </p:pic>
      <p:pic>
        <p:nvPicPr>
          <p:cNvPr id="8" name="Grafik 7"/>
          <p:cNvPicPr>
            <a:picLocks noChangeAspect="1"/>
          </p:cNvPicPr>
          <p:nvPr/>
        </p:nvPicPr>
        <p:blipFill>
          <a:blip r:embed="rId5" cstate="print"/>
          <a:stretch>
            <a:fillRect/>
          </a:stretch>
        </p:blipFill>
        <p:spPr>
          <a:xfrm rot="21440727">
            <a:off x="6911975" y="3354388"/>
            <a:ext cx="957263" cy="903287"/>
          </a:xfrm>
          <a:prstGeom prst="rect">
            <a:avLst/>
          </a:prstGeom>
          <a:ln>
            <a:solidFill>
              <a:schemeClr val="tx1">
                <a:lumMod val="50000"/>
                <a:lumOff val="50000"/>
              </a:schemeClr>
            </a:solidFill>
          </a:ln>
        </p:spPr>
      </p:pic>
      <p:pic>
        <p:nvPicPr>
          <p:cNvPr id="9" name="Grafik 8"/>
          <p:cNvPicPr>
            <a:picLocks noChangeAspect="1"/>
          </p:cNvPicPr>
          <p:nvPr/>
        </p:nvPicPr>
        <p:blipFill>
          <a:blip r:embed="rId6" cstate="print"/>
          <a:stretch>
            <a:fillRect/>
          </a:stretch>
        </p:blipFill>
        <p:spPr>
          <a:xfrm rot="21191423">
            <a:off x="5151438" y="4456113"/>
            <a:ext cx="1063625" cy="981075"/>
          </a:xfrm>
          <a:prstGeom prst="rect">
            <a:avLst/>
          </a:prstGeom>
          <a:ln>
            <a:solidFill>
              <a:schemeClr val="tx1">
                <a:lumMod val="50000"/>
                <a:lumOff val="50000"/>
              </a:schemeClr>
            </a:solidFill>
          </a:ln>
        </p:spPr>
      </p:pic>
      <p:pic>
        <p:nvPicPr>
          <p:cNvPr id="10" name="Grafik 9"/>
          <p:cNvPicPr>
            <a:picLocks noChangeAspect="1"/>
          </p:cNvPicPr>
          <p:nvPr/>
        </p:nvPicPr>
        <p:blipFill>
          <a:blip r:embed="rId7" cstate="print"/>
          <a:stretch>
            <a:fillRect/>
          </a:stretch>
        </p:blipFill>
        <p:spPr>
          <a:xfrm rot="485074">
            <a:off x="6619875" y="4471988"/>
            <a:ext cx="989013" cy="912812"/>
          </a:xfrm>
          <a:prstGeom prst="rect">
            <a:avLst/>
          </a:prstGeom>
          <a:ln>
            <a:solidFill>
              <a:schemeClr val="tx1">
                <a:lumMod val="50000"/>
                <a:lumOff val="50000"/>
              </a:schemeClr>
            </a:solidFill>
          </a:ln>
        </p:spPr>
      </p:pic>
      <p:sp>
        <p:nvSpPr>
          <p:cNvPr id="11" name="Text Box 17"/>
          <p:cNvSpPr txBox="1">
            <a:spLocks noChangeArrowheads="1"/>
          </p:cNvSpPr>
          <p:nvPr/>
        </p:nvSpPr>
        <p:spPr bwMode="auto">
          <a:xfrm>
            <a:off x="7575550" y="5011738"/>
            <a:ext cx="1455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EE8653F4-5326-415E-B641-5660152E68F7}"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1126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1126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C5684C24-054D-4EA1-BFC1-37C5A91F9EDB}" type="slidenum">
              <a:rPr lang="de-DE" altLang="de-DE" sz="1200" b="0" smtClean="0">
                <a:solidFill>
                  <a:schemeClr val="bg1"/>
                </a:solidFill>
              </a:rPr>
              <a:pPr>
                <a:spcBef>
                  <a:spcPct val="0"/>
                </a:spcBef>
              </a:pPr>
              <a:t>4</a:t>
            </a:fld>
            <a:endParaRPr lang="de-DE" altLang="de-DE" sz="1200" b="0" smtClean="0">
              <a:solidFill>
                <a:schemeClr val="bg1"/>
              </a:solidFill>
            </a:endParaRPr>
          </a:p>
        </p:txBody>
      </p:sp>
      <p:sp>
        <p:nvSpPr>
          <p:cNvPr id="11269" name="Rectangle 12"/>
          <p:cNvSpPr>
            <a:spLocks noGrp="1" noChangeArrowheads="1"/>
          </p:cNvSpPr>
          <p:nvPr>
            <p:ph type="title"/>
          </p:nvPr>
        </p:nvSpPr>
        <p:spPr/>
        <p:txBody>
          <a:bodyPr/>
          <a:lstStyle/>
          <a:p>
            <a:pPr eaLnBrk="1" hangingPunct="1"/>
            <a:r>
              <a:rPr lang="de-DE" altLang="de-DE" smtClean="0"/>
              <a:t>1. Ergonomics and fitness for purpose</a:t>
            </a:r>
          </a:p>
        </p:txBody>
      </p:sp>
      <p:sp>
        <p:nvSpPr>
          <p:cNvPr id="7174" name="Rectangle 13"/>
          <p:cNvSpPr>
            <a:spLocks noGrp="1" noChangeArrowheads="1"/>
          </p:cNvSpPr>
          <p:nvPr>
            <p:ph type="body" idx="1"/>
          </p:nvPr>
        </p:nvSpPr>
        <p:spPr/>
        <p:txBody>
          <a:bodyPr/>
          <a:lstStyle/>
          <a:p>
            <a:pPr marL="3175" lvl="2" indent="0" eaLnBrk="1" hangingPunct="1">
              <a:buFont typeface="Arial" panose="020B0604020202020204" pitchFamily="34" charset="0"/>
              <a:buNone/>
              <a:defRPr/>
            </a:pPr>
            <a:r>
              <a:rPr lang="de-DE" altLang="de-DE" dirty="0" smtClean="0">
                <a:solidFill>
                  <a:srgbClr val="94C11C"/>
                </a:solidFill>
              </a:rPr>
              <a:t>Ergonomics: </a:t>
            </a:r>
            <a:r>
              <a:rPr lang="de-DE" altLang="de-DE" dirty="0" smtClean="0"/>
              <a:t>The science of the </a:t>
            </a:r>
            <a:r>
              <a:rPr lang="de-DE" altLang="de-DE" dirty="0" err="1"/>
              <a:t>physical</a:t>
            </a:r>
            <a:r>
              <a:rPr lang="de-DE" altLang="de-DE" dirty="0"/>
              <a:t> </a:t>
            </a:r>
            <a:r>
              <a:rPr lang="de-DE" altLang="de-DE" dirty="0" err="1" smtClean="0"/>
              <a:t>principles</a:t>
            </a:r>
            <a:r>
              <a:rPr lang="de-DE" altLang="de-DE" dirty="0" smtClean="0"/>
              <a:t> </a:t>
            </a:r>
            <a:r>
              <a:rPr lang="de-DE" altLang="de-DE" dirty="0"/>
              <a:t>governing human or automated </a:t>
            </a:r>
            <a:r>
              <a:rPr lang="de-DE" altLang="de-DE" dirty="0" smtClean="0"/>
              <a:t>work (from </a:t>
            </a:r>
            <a:r>
              <a:rPr lang="de-DE" altLang="de-DE" dirty="0" err="1" smtClean="0"/>
              <a:t>ancient</a:t>
            </a:r>
            <a:r>
              <a:rPr lang="de-DE" altLang="de-DE" dirty="0" smtClean="0"/>
              <a:t> </a:t>
            </a:r>
            <a:r>
              <a:rPr lang="de-DE" altLang="de-DE" dirty="0" err="1" smtClean="0"/>
              <a:t>Greek</a:t>
            </a:r>
            <a:r>
              <a:rPr lang="de-DE" altLang="de-DE" i="1" dirty="0" smtClean="0"/>
              <a:t> </a:t>
            </a:r>
            <a:r>
              <a:rPr lang="de-DE" altLang="de-DE" i="1" dirty="0" err="1"/>
              <a:t>ergon</a:t>
            </a:r>
            <a:r>
              <a:rPr lang="de-DE" altLang="de-DE" i="1" dirty="0"/>
              <a:t> (work) </a:t>
            </a:r>
            <a:r>
              <a:rPr lang="de-DE" altLang="de-DE" dirty="0"/>
              <a:t>and </a:t>
            </a:r>
            <a:r>
              <a:rPr lang="de-DE" altLang="de-DE" i="1" dirty="0" err="1"/>
              <a:t>nomos</a:t>
            </a:r>
            <a:r>
              <a:rPr lang="de-DE" altLang="de-DE" i="1" dirty="0"/>
              <a:t> (rule, law)</a:t>
            </a:r>
            <a:r>
              <a:rPr lang="de-DE" altLang="de-DE" dirty="0"/>
              <a:t>) </a:t>
            </a:r>
          </a:p>
          <a:p>
            <a:pPr marL="3175" lvl="2" indent="0" eaLnBrk="1" hangingPunct="1">
              <a:spcAft>
                <a:spcPts val="1200"/>
              </a:spcAft>
              <a:buFont typeface="Arial" panose="020B0604020202020204" pitchFamily="34" charset="0"/>
              <a:buNone/>
              <a:defRPr/>
            </a:pPr>
            <a:r>
              <a:rPr lang="de-DE" altLang="de-DE" dirty="0" smtClean="0">
                <a:solidFill>
                  <a:srgbClr val="94C11C"/>
                </a:solidFill>
              </a:rPr>
              <a:t>Fitness for purpose</a:t>
            </a:r>
            <a:r>
              <a:rPr lang="de-DE" altLang="de-DE" dirty="0" smtClean="0"/>
              <a:t> of a medical device:</a:t>
            </a:r>
            <a:br>
              <a:rPr lang="de-DE" altLang="de-DE" dirty="0" smtClean="0"/>
            </a:br>
            <a:r>
              <a:rPr lang="de-DE" altLang="de-DE" dirty="0" smtClean="0">
                <a:solidFill>
                  <a:srgbClr val="FFDB92"/>
                </a:solidFill>
                <a:sym typeface="Wingdings" panose="05000000000000000000" pitchFamily="2" charset="2"/>
              </a:rPr>
              <a:t></a:t>
            </a:r>
            <a:r>
              <a:rPr lang="de-DE" altLang="de-DE" dirty="0" smtClean="0">
                <a:sym typeface="Wingdings" panose="05000000000000000000" pitchFamily="2" charset="2"/>
              </a:rPr>
              <a:t> </a:t>
            </a:r>
            <a:r>
              <a:rPr lang="de-DE" altLang="de-DE" dirty="0" smtClean="0"/>
              <a:t>Describes its suitability for the specified medical use.</a:t>
            </a:r>
          </a:p>
          <a:p>
            <a:pPr marL="3175" lvl="2" indent="0" eaLnBrk="1" hangingPunct="1">
              <a:buFont typeface="Arial" panose="020B0604020202020204" pitchFamily="34" charset="0"/>
              <a:buNone/>
              <a:defRPr/>
            </a:pPr>
            <a:r>
              <a:rPr lang="de-DE" dirty="0" smtClean="0">
                <a:cs typeface="Arial" panose="020B0604020202020204" pitchFamily="34" charset="0"/>
              </a:rPr>
              <a:t>The fitness for purpose is a </a:t>
            </a:r>
            <a:br>
              <a:rPr lang="de-DE" dirty="0" smtClean="0">
                <a:cs typeface="Arial" panose="020B0604020202020204" pitchFamily="34" charset="0"/>
              </a:rPr>
            </a:br>
            <a:r>
              <a:rPr lang="de-DE" dirty="0" err="1" smtClean="0">
                <a:cs typeface="Arial" panose="020B0604020202020204" pitchFamily="34" charset="0"/>
              </a:rPr>
              <a:t>function</a:t>
            </a:r>
            <a:r>
              <a:rPr lang="de-DE" dirty="0" smtClean="0">
                <a:cs typeface="Arial" panose="020B0604020202020204" pitchFamily="34" charset="0"/>
              </a:rPr>
              <a:t> of the </a:t>
            </a:r>
            <a:r>
              <a:rPr lang="de-DE" dirty="0" err="1" smtClean="0">
                <a:cs typeface="Arial" panose="020B0604020202020204" pitchFamily="34" charset="0"/>
              </a:rPr>
              <a:t>medical</a:t>
            </a:r>
            <a:r>
              <a:rPr lang="de-DE" dirty="0" smtClean="0">
                <a:cs typeface="Arial" panose="020B0604020202020204" pitchFamily="34" charset="0"/>
              </a:rPr>
              <a:t> </a:t>
            </a:r>
            <a:br>
              <a:rPr lang="de-DE" dirty="0" smtClean="0">
                <a:cs typeface="Arial" panose="020B0604020202020204" pitchFamily="34" charset="0"/>
              </a:rPr>
            </a:br>
            <a:r>
              <a:rPr lang="de-DE" dirty="0" err="1" smtClean="0">
                <a:cs typeface="Arial" panose="020B0604020202020204" pitchFamily="34" charset="0"/>
              </a:rPr>
              <a:t>device's</a:t>
            </a:r>
            <a:r>
              <a:rPr lang="de-DE" dirty="0" smtClean="0">
                <a:cs typeface="Arial" panose="020B0604020202020204" pitchFamily="34" charset="0"/>
              </a:rPr>
              <a:t>:</a:t>
            </a:r>
          </a:p>
          <a:p>
            <a:pPr marL="346075" lvl="2" indent="-342900" eaLnBrk="1" hangingPunct="1">
              <a:buFont typeface="Wingdings" panose="05000000000000000000" pitchFamily="2" charset="2"/>
              <a:buChar char="§"/>
              <a:defRPr/>
            </a:pPr>
            <a:r>
              <a:rPr lang="de-DE" dirty="0" smtClean="0">
                <a:cs typeface="Arial" panose="020B0604020202020204" pitchFamily="34" charset="0"/>
              </a:rPr>
              <a:t>Functionality </a:t>
            </a:r>
          </a:p>
          <a:p>
            <a:pPr marL="346075" lvl="2" indent="-342900" eaLnBrk="1" hangingPunct="1">
              <a:buFont typeface="Wingdings" panose="05000000000000000000" pitchFamily="2" charset="2"/>
              <a:buChar char="§"/>
              <a:defRPr/>
            </a:pPr>
            <a:r>
              <a:rPr lang="de-DE" dirty="0" smtClean="0">
                <a:cs typeface="Arial" panose="020B0604020202020204" pitchFamily="34" charset="0"/>
              </a:rPr>
              <a:t>Usability </a:t>
            </a:r>
          </a:p>
          <a:p>
            <a:pPr marL="3175" lvl="2" indent="0" eaLnBrk="1" hangingPunct="1">
              <a:buFont typeface="Arial" panose="020B0604020202020204" pitchFamily="34" charset="0"/>
              <a:buNone/>
              <a:defRPr/>
            </a:pPr>
            <a:endParaRPr lang="de-DE" altLang="de-DE" dirty="0" smtClean="0"/>
          </a:p>
        </p:txBody>
      </p:sp>
      <p:grpSp>
        <p:nvGrpSpPr>
          <p:cNvPr id="11271" name="Gruppieren 10"/>
          <p:cNvGrpSpPr>
            <a:grpSpLocks/>
          </p:cNvGrpSpPr>
          <p:nvPr/>
        </p:nvGrpSpPr>
        <p:grpSpPr bwMode="auto">
          <a:xfrm>
            <a:off x="4346575" y="3856038"/>
            <a:ext cx="4514850" cy="1963737"/>
            <a:chOff x="471552" y="3766951"/>
            <a:chExt cx="4716000" cy="2181476"/>
          </a:xfrm>
        </p:grpSpPr>
        <p:pic>
          <p:nvPicPr>
            <p:cNvPr id="11273" name="Grafik 11"/>
            <p:cNvPicPr>
              <a:picLocks noChangeAspect="1"/>
            </p:cNvPicPr>
            <p:nvPr/>
          </p:nvPicPr>
          <p:blipFill>
            <a:blip r:embed="rId3" cstate="print">
              <a:extLst>
                <a:ext uri="{28A0092B-C50C-407E-A947-70E740481C1C}">
                  <a14:useLocalDpi xmlns:a14="http://schemas.microsoft.com/office/drawing/2010/main" val="0"/>
                </a:ext>
              </a:extLst>
            </a:blip>
            <a:srcRect l="5212" t="832" r="14256" b="11"/>
            <a:stretch>
              <a:fillRect/>
            </a:stretch>
          </p:blipFill>
          <p:spPr bwMode="auto">
            <a:xfrm rot="5400000">
              <a:off x="1738814" y="2499689"/>
              <a:ext cx="2181476" cy="4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p:nvSpPr>
          <p:spPr>
            <a:xfrm>
              <a:off x="2184076" y="4196414"/>
              <a:ext cx="2212076" cy="338596"/>
            </a:xfrm>
            <a:prstGeom prst="rect">
              <a:avLst/>
            </a:prstGeom>
            <a:noFill/>
          </p:spPr>
          <p:txBody>
            <a:bodyPr wrap="none">
              <a:spAutoFit/>
            </a:bodyPr>
            <a:lstStyle/>
            <a:p>
              <a:pPr>
                <a:defRPr/>
              </a:pPr>
              <a:r>
                <a:rPr lang="de-DE" sz="1600" dirty="0">
                  <a:solidFill>
                    <a:schemeClr val="tx1">
                      <a:lumMod val="75000"/>
                      <a:lumOff val="25000"/>
                    </a:schemeClr>
                  </a:solidFill>
                  <a:cs typeface="Arial" panose="020B0604020202020204" pitchFamily="34" charset="0"/>
                </a:rPr>
                <a:t>Fitness for purpose</a:t>
              </a:r>
              <a:endParaRPr lang="en-US" sz="1600" dirty="0">
                <a:solidFill>
                  <a:schemeClr val="tx1">
                    <a:lumMod val="75000"/>
                    <a:lumOff val="25000"/>
                  </a:schemeClr>
                </a:solidFill>
                <a:cs typeface="Arial" panose="020B0604020202020204" pitchFamily="34" charset="0"/>
              </a:endParaRPr>
            </a:p>
          </p:txBody>
        </p:sp>
        <p:sp>
          <p:nvSpPr>
            <p:cNvPr id="14" name="Textfeld 13"/>
            <p:cNvSpPr txBox="1"/>
            <p:nvPr/>
          </p:nvSpPr>
          <p:spPr>
            <a:xfrm>
              <a:off x="2497906" y="5204221"/>
              <a:ext cx="1402861" cy="338596"/>
            </a:xfrm>
            <a:prstGeom prst="rect">
              <a:avLst/>
            </a:prstGeom>
            <a:noFill/>
          </p:spPr>
          <p:txBody>
            <a:bodyPr wrap="none">
              <a:spAutoFit/>
            </a:bodyPr>
            <a:lstStyle/>
            <a:p>
              <a:pPr>
                <a:defRPr/>
              </a:pPr>
              <a:r>
                <a:rPr lang="de-DE" sz="1600" dirty="0">
                  <a:solidFill>
                    <a:schemeClr val="tx1">
                      <a:lumMod val="75000"/>
                      <a:lumOff val="25000"/>
                    </a:schemeClr>
                  </a:solidFill>
                  <a:cs typeface="Arial" panose="020B0604020202020204" pitchFamily="34" charset="0"/>
                </a:rPr>
                <a:t>Functionality</a:t>
              </a:r>
              <a:endParaRPr lang="en-US" sz="1600" dirty="0">
                <a:solidFill>
                  <a:schemeClr val="tx1">
                    <a:lumMod val="75000"/>
                    <a:lumOff val="25000"/>
                  </a:schemeClr>
                </a:solidFill>
                <a:cs typeface="Arial" panose="020B0604020202020204" pitchFamily="34" charset="0"/>
              </a:endParaRPr>
            </a:p>
          </p:txBody>
        </p:sp>
        <p:sp>
          <p:nvSpPr>
            <p:cNvPr id="15" name="Textfeld 14"/>
            <p:cNvSpPr txBox="1"/>
            <p:nvPr/>
          </p:nvSpPr>
          <p:spPr>
            <a:xfrm>
              <a:off x="1406793" y="4699854"/>
              <a:ext cx="1013178" cy="377394"/>
            </a:xfrm>
            <a:prstGeom prst="rect">
              <a:avLst/>
            </a:prstGeom>
            <a:noFill/>
          </p:spPr>
          <p:txBody>
            <a:bodyPr>
              <a:spAutoFit/>
            </a:bodyPr>
            <a:lstStyle/>
            <a:p>
              <a:pPr>
                <a:defRPr/>
              </a:pPr>
              <a:r>
                <a:rPr lang="de-DE" sz="1600" dirty="0">
                  <a:solidFill>
                    <a:schemeClr val="tx1">
                      <a:lumMod val="75000"/>
                      <a:lumOff val="25000"/>
                    </a:schemeClr>
                  </a:solidFill>
                  <a:cs typeface="Arial" panose="020B0604020202020204" pitchFamily="34" charset="0"/>
                </a:rPr>
                <a:t>Usability</a:t>
              </a:r>
              <a:endParaRPr lang="en-US" sz="1600" dirty="0">
                <a:solidFill>
                  <a:schemeClr val="tx1">
                    <a:lumMod val="75000"/>
                    <a:lumOff val="25000"/>
                  </a:schemeClr>
                </a:solidFill>
                <a:cs typeface="Arial" panose="020B0604020202020204" pitchFamily="34" charset="0"/>
              </a:endParaRPr>
            </a:p>
          </p:txBody>
        </p:sp>
      </p:grpSp>
      <p:sp>
        <p:nvSpPr>
          <p:cNvPr id="16" name="Text Box 17"/>
          <p:cNvSpPr txBox="1">
            <a:spLocks noChangeArrowheads="1"/>
          </p:cNvSpPr>
          <p:nvPr/>
        </p:nvSpPr>
        <p:spPr bwMode="auto">
          <a:xfrm>
            <a:off x="7405688" y="5954713"/>
            <a:ext cx="14557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33B34E4A-5E9A-45F6-BF8A-B859AAAF2374}"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1331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1331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6C411C38-3870-4BE1-88DC-91030545013C}" type="slidenum">
              <a:rPr lang="de-DE" altLang="de-DE" sz="1200" b="0" smtClean="0">
                <a:solidFill>
                  <a:schemeClr val="bg1"/>
                </a:solidFill>
              </a:rPr>
              <a:pPr>
                <a:spcBef>
                  <a:spcPct val="0"/>
                </a:spcBef>
              </a:pPr>
              <a:t>5</a:t>
            </a:fld>
            <a:endParaRPr lang="de-DE" altLang="de-DE" sz="1200" b="0" smtClean="0">
              <a:solidFill>
                <a:schemeClr val="bg1"/>
              </a:solidFill>
            </a:endParaRPr>
          </a:p>
        </p:txBody>
      </p:sp>
      <p:sp>
        <p:nvSpPr>
          <p:cNvPr id="13317" name="Rectangle 12"/>
          <p:cNvSpPr>
            <a:spLocks noGrp="1" noChangeArrowheads="1"/>
          </p:cNvSpPr>
          <p:nvPr>
            <p:ph type="title"/>
          </p:nvPr>
        </p:nvSpPr>
        <p:spPr/>
        <p:txBody>
          <a:bodyPr/>
          <a:lstStyle/>
          <a:p>
            <a:pPr eaLnBrk="1" hangingPunct="1"/>
            <a:r>
              <a:rPr lang="de-DE" altLang="de-DE" smtClean="0"/>
              <a:t>1. Functionality and usability</a:t>
            </a:r>
            <a:br>
              <a:rPr lang="de-DE" altLang="de-DE" smtClean="0"/>
            </a:br>
            <a:endParaRPr lang="de-DE" altLang="de-DE" smtClean="0"/>
          </a:p>
        </p:txBody>
      </p:sp>
      <p:sp>
        <p:nvSpPr>
          <p:cNvPr id="13318" name="Rectangle 13"/>
          <p:cNvSpPr>
            <a:spLocks noGrp="1" noChangeArrowheads="1"/>
          </p:cNvSpPr>
          <p:nvPr>
            <p:ph type="body" idx="1"/>
          </p:nvPr>
        </p:nvSpPr>
        <p:spPr>
          <a:xfrm>
            <a:off x="539750" y="1484313"/>
            <a:ext cx="8280400" cy="4897437"/>
          </a:xfrm>
        </p:spPr>
        <p:txBody>
          <a:bodyPr/>
          <a:lstStyle/>
          <a:p>
            <a:pPr marL="3175" lvl="2" indent="0" eaLnBrk="1" hangingPunct="1">
              <a:buFont typeface="Arial" panose="020B0604020202020204" pitchFamily="34" charset="0"/>
              <a:buNone/>
            </a:pPr>
            <a:r>
              <a:rPr lang="de-DE" altLang="de-DE" dirty="0" smtClean="0">
                <a:cs typeface="Arial" panose="020B0604020202020204" pitchFamily="34" charset="0"/>
              </a:rPr>
              <a:t>High </a:t>
            </a:r>
            <a:r>
              <a:rPr lang="de-DE" altLang="de-DE" dirty="0">
                <a:solidFill>
                  <a:srgbClr val="94C11C"/>
                </a:solidFill>
              </a:rPr>
              <a:t>fitness for purpose</a:t>
            </a:r>
            <a:r>
              <a:rPr lang="de-DE" altLang="de-DE" dirty="0" smtClean="0">
                <a:cs typeface="Arial" panose="020B0604020202020204" pitchFamily="34" charset="0"/>
              </a:rPr>
              <a:t> of a medical device: </a:t>
            </a:r>
            <a:br>
              <a:rPr lang="de-DE" altLang="de-DE" dirty="0" smtClean="0">
                <a:cs typeface="Arial" panose="020B0604020202020204" pitchFamily="34" charset="0"/>
              </a:rPr>
            </a:br>
            <a:r>
              <a:rPr lang="de-DE" altLang="de-DE" dirty="0" err="1" smtClean="0">
                <a:solidFill>
                  <a:srgbClr val="E62D1A"/>
                </a:solidFill>
              </a:rPr>
              <a:t>the</a:t>
            </a:r>
            <a:r>
              <a:rPr lang="de-DE" altLang="de-DE" dirty="0" smtClean="0">
                <a:solidFill>
                  <a:srgbClr val="E62D1A"/>
                </a:solidFill>
              </a:rPr>
              <a:t> influencing factors of</a:t>
            </a:r>
            <a:r>
              <a:rPr lang="de-DE" altLang="de-DE" dirty="0" smtClean="0">
                <a:cs typeface="Arial" panose="020B0604020202020204" pitchFamily="34" charset="0"/>
              </a:rPr>
              <a:t> </a:t>
            </a:r>
            <a:r>
              <a:rPr lang="de-DE" altLang="de-DE" dirty="0">
                <a:solidFill>
                  <a:srgbClr val="94C11C"/>
                </a:solidFill>
              </a:rPr>
              <a:t>functionality and </a:t>
            </a:r>
            <a:r>
              <a:rPr lang="de-DE" altLang="de-DE" dirty="0" err="1">
                <a:solidFill>
                  <a:srgbClr val="94C11C"/>
                </a:solidFill>
              </a:rPr>
              <a:t>usability</a:t>
            </a:r>
            <a:r>
              <a:rPr lang="de-DE" altLang="de-DE" dirty="0">
                <a:solidFill>
                  <a:srgbClr val="94C11C"/>
                </a:solidFill>
              </a:rPr>
              <a:t> </a:t>
            </a:r>
            <a:r>
              <a:rPr lang="de-DE" altLang="de-DE" dirty="0" smtClean="0">
                <a:solidFill>
                  <a:srgbClr val="94C11C"/>
                </a:solidFill>
              </a:rPr>
              <a:t/>
            </a:r>
            <a:br>
              <a:rPr lang="de-DE" altLang="de-DE" dirty="0" smtClean="0">
                <a:solidFill>
                  <a:srgbClr val="94C11C"/>
                </a:solidFill>
              </a:rPr>
            </a:br>
            <a:r>
              <a:rPr lang="de-DE" altLang="de-DE" dirty="0" smtClean="0">
                <a:cs typeface="Arial" panose="020B0604020202020204" pitchFamily="34" charset="0"/>
              </a:rPr>
              <a:t>must be </a:t>
            </a:r>
            <a:r>
              <a:rPr lang="de-DE" altLang="de-DE" dirty="0" smtClean="0">
                <a:solidFill>
                  <a:srgbClr val="94C11C"/>
                </a:solidFill>
              </a:rPr>
              <a:t>balanced</a:t>
            </a:r>
            <a:r>
              <a:rPr lang="de-DE" altLang="de-DE" dirty="0" smtClean="0">
                <a:cs typeface="Arial" panose="020B0604020202020204" pitchFamily="34" charset="0"/>
              </a:rPr>
              <a:t>.</a:t>
            </a:r>
          </a:p>
          <a:p>
            <a:pPr marL="3175" lvl="2" indent="0" eaLnBrk="1" hangingPunct="1">
              <a:spcAft>
                <a:spcPts val="1200"/>
              </a:spcAft>
              <a:buFont typeface="Arial" panose="020B0604020202020204" pitchFamily="34" charset="0"/>
              <a:buNone/>
            </a:pPr>
            <a:r>
              <a:rPr lang="de-DE" altLang="de-DE" dirty="0" smtClean="0">
                <a:cs typeface="Arial" panose="020B0604020202020204" pitchFamily="34" charset="0"/>
              </a:rPr>
              <a:t/>
            </a:r>
            <a:br>
              <a:rPr lang="de-DE" altLang="de-DE" dirty="0" smtClean="0">
                <a:cs typeface="Arial" panose="020B0604020202020204" pitchFamily="34" charset="0"/>
              </a:rPr>
            </a:br>
            <a:endParaRPr lang="de-DE" altLang="de-DE" dirty="0" smtClean="0"/>
          </a:p>
        </p:txBody>
      </p:sp>
      <p:sp>
        <p:nvSpPr>
          <p:cNvPr id="16" name="Text Box 17"/>
          <p:cNvSpPr txBox="1">
            <a:spLocks noChangeArrowheads="1"/>
          </p:cNvSpPr>
          <p:nvPr/>
        </p:nvSpPr>
        <p:spPr bwMode="auto">
          <a:xfrm>
            <a:off x="1763713" y="5872163"/>
            <a:ext cx="14557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320" name="Grafik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39862" y="2994026"/>
            <a:ext cx="24098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17324">
            <a:off x="325696" y="3086927"/>
            <a:ext cx="898525" cy="814099"/>
          </a:xfrm>
          <a:prstGeom prst="rect">
            <a:avLst/>
          </a:prstGeom>
          <a:solidFill>
            <a:schemeClr val="bg2">
              <a:lumMod val="50000"/>
            </a:schemeClr>
          </a:solidFill>
          <a:ln w="3175">
            <a:solidFill>
              <a:schemeClr val="tx1">
                <a:lumMod val="50000"/>
                <a:lumOff val="50000"/>
              </a:schemeClr>
            </a:solidFill>
          </a:ln>
        </p:spPr>
      </p:pic>
      <p:sp>
        <p:nvSpPr>
          <p:cNvPr id="2" name="Textfeld 1"/>
          <p:cNvSpPr txBox="1"/>
          <p:nvPr/>
        </p:nvSpPr>
        <p:spPr>
          <a:xfrm>
            <a:off x="5010723" y="2843320"/>
            <a:ext cx="3936427" cy="3208571"/>
          </a:xfrm>
          <a:prstGeom prst="rect">
            <a:avLst/>
          </a:prstGeom>
          <a:noFill/>
          <a:ln>
            <a:solidFill>
              <a:schemeClr val="accent1"/>
            </a:solidFill>
          </a:ln>
        </p:spPr>
        <p:txBody>
          <a:bodyPr wrap="square">
            <a:spAutoFit/>
          </a:bodyPr>
          <a:lstStyle/>
          <a:p>
            <a:pPr>
              <a:defRPr/>
            </a:pPr>
            <a:r>
              <a:rPr lang="de-DE" sz="1800" b="1" dirty="0"/>
              <a:t>Functionality</a:t>
            </a:r>
            <a:r>
              <a:rPr lang="de-DE" sz="1800" dirty="0"/>
              <a:t>: </a:t>
            </a:r>
          </a:p>
          <a:p>
            <a:pPr>
              <a:defRPr/>
            </a:pPr>
            <a:r>
              <a:rPr lang="de-DE" sz="1800" dirty="0"/>
              <a:t>Sum and quality of all technical functions.</a:t>
            </a:r>
          </a:p>
          <a:p>
            <a:pPr>
              <a:defRPr/>
            </a:pPr>
            <a:endParaRPr lang="de-DE" sz="1050" dirty="0"/>
          </a:p>
          <a:p>
            <a:pPr>
              <a:spcAft>
                <a:spcPts val="600"/>
              </a:spcAft>
              <a:defRPr/>
            </a:pPr>
            <a:r>
              <a:rPr lang="de-DE" sz="1800" b="1" dirty="0"/>
              <a:t>Usability</a:t>
            </a:r>
            <a:r>
              <a:rPr lang="de-DE" sz="1800" dirty="0"/>
              <a:t>: A measure of the</a:t>
            </a:r>
            <a:r>
              <a:rPr lang="de-DE" sz="1800" dirty="0" smtClean="0"/>
              <a:t>:</a:t>
            </a:r>
            <a:endParaRPr lang="de-DE" sz="1800" dirty="0"/>
          </a:p>
          <a:p>
            <a:pPr marL="346075" lvl="2" indent="-342900" eaLnBrk="1" hangingPunct="1">
              <a:spcBef>
                <a:spcPts val="0"/>
              </a:spcBef>
              <a:buClr>
                <a:srgbClr val="FAB500"/>
              </a:buClr>
              <a:buFont typeface="Wingdings" panose="05000000000000000000" pitchFamily="2" charset="2"/>
              <a:buChar char="§"/>
              <a:tabLst>
                <a:tab pos="1616075" algn="l"/>
              </a:tabLst>
              <a:defRPr/>
            </a:pPr>
            <a:r>
              <a:rPr lang="de-DE" sz="1800" dirty="0">
                <a:solidFill>
                  <a:schemeClr val="bg2"/>
                </a:solidFill>
                <a:latin typeface="+mn-lt"/>
              </a:rPr>
              <a:t>easy</a:t>
            </a:r>
          </a:p>
          <a:p>
            <a:pPr marL="346075" lvl="2" indent="-342900" eaLnBrk="1" hangingPunct="1">
              <a:spcBef>
                <a:spcPts val="0"/>
              </a:spcBef>
              <a:buClr>
                <a:srgbClr val="FAB500"/>
              </a:buClr>
              <a:buFont typeface="Wingdings" panose="05000000000000000000" pitchFamily="2" charset="2"/>
              <a:buChar char="§"/>
              <a:tabLst>
                <a:tab pos="1616075" algn="l"/>
              </a:tabLst>
              <a:defRPr/>
            </a:pPr>
            <a:r>
              <a:rPr lang="de-DE" sz="1800" dirty="0">
                <a:solidFill>
                  <a:schemeClr val="bg2"/>
                </a:solidFill>
                <a:latin typeface="+mn-lt"/>
              </a:rPr>
              <a:t>safe </a:t>
            </a:r>
          </a:p>
          <a:p>
            <a:pPr marL="346075" lvl="2" indent="-342900" eaLnBrk="1" hangingPunct="1">
              <a:spcBef>
                <a:spcPts val="0"/>
              </a:spcBef>
              <a:spcAft>
                <a:spcPts val="600"/>
              </a:spcAft>
              <a:buClr>
                <a:srgbClr val="FAB500"/>
              </a:buClr>
              <a:buFont typeface="Wingdings" panose="05000000000000000000" pitchFamily="2" charset="2"/>
              <a:buChar char="§"/>
              <a:tabLst>
                <a:tab pos="1616075" algn="l"/>
              </a:tabLst>
              <a:defRPr/>
            </a:pPr>
            <a:r>
              <a:rPr lang="de-DE" sz="1800" dirty="0">
                <a:solidFill>
                  <a:schemeClr val="bg2"/>
                </a:solidFill>
                <a:latin typeface="+mn-lt"/>
              </a:rPr>
              <a:t>satisfactory</a:t>
            </a:r>
          </a:p>
          <a:p>
            <a:pPr>
              <a:defRPr/>
            </a:pPr>
            <a:r>
              <a:rPr lang="de-DE" sz="1800" dirty="0"/>
              <a:t>use of a medical device in a </a:t>
            </a:r>
            <a:r>
              <a:rPr lang="de-DE" sz="1800" dirty="0" smtClean="0"/>
              <a:t>specified system of application </a:t>
            </a:r>
            <a:r>
              <a:rPr lang="de-DE" sz="1800" dirty="0"/>
              <a:t>by a </a:t>
            </a:r>
            <a:r>
              <a:rPr lang="de-DE" sz="1800" dirty="0" smtClean="0"/>
              <a:t>certain </a:t>
            </a:r>
            <a:r>
              <a:rPr lang="de-DE" sz="1800" dirty="0"/>
              <a:t>user</a:t>
            </a:r>
            <a:r>
              <a:rPr lang="de-DE" dirty="0" smtClean="0"/>
              <a:t>.</a:t>
            </a:r>
            <a:endParaRPr lang="de-DE" dirty="0"/>
          </a:p>
        </p:txBody>
      </p:sp>
      <p:sp>
        <p:nvSpPr>
          <p:cNvPr id="20" name="Textfeld 19"/>
          <p:cNvSpPr txBox="1"/>
          <p:nvPr/>
        </p:nvSpPr>
        <p:spPr>
          <a:xfrm>
            <a:off x="2373313" y="3254375"/>
            <a:ext cx="515937" cy="276225"/>
          </a:xfrm>
          <a:prstGeom prst="rect">
            <a:avLst/>
          </a:prstGeom>
          <a:noFill/>
        </p:spPr>
        <p:txBody>
          <a:bodyPr wrap="none">
            <a:spAutoFit/>
          </a:bodyPr>
          <a:lstStyle/>
          <a:p>
            <a:pPr>
              <a:defRPr/>
            </a:pPr>
            <a:r>
              <a:rPr lang="de-DE" sz="1200" dirty="0">
                <a:solidFill>
                  <a:schemeClr val="tx1">
                    <a:lumMod val="75000"/>
                    <a:lumOff val="25000"/>
                  </a:schemeClr>
                </a:solidFill>
                <a:cs typeface="Arial" panose="020B0604020202020204" pitchFamily="34" charset="0"/>
              </a:rPr>
              <a:t>High</a:t>
            </a:r>
            <a:endParaRPr lang="en-US" sz="1200" dirty="0">
              <a:solidFill>
                <a:schemeClr val="tx1">
                  <a:lumMod val="75000"/>
                  <a:lumOff val="25000"/>
                </a:schemeClr>
              </a:solidFill>
              <a:cs typeface="Arial" panose="020B0604020202020204" pitchFamily="34" charset="0"/>
            </a:endParaRPr>
          </a:p>
        </p:txBody>
      </p:sp>
      <p:sp>
        <p:nvSpPr>
          <p:cNvPr id="21" name="Textfeld 20"/>
          <p:cNvSpPr txBox="1"/>
          <p:nvPr/>
        </p:nvSpPr>
        <p:spPr>
          <a:xfrm>
            <a:off x="1439863" y="2914650"/>
            <a:ext cx="2466975" cy="369888"/>
          </a:xfrm>
          <a:prstGeom prst="rect">
            <a:avLst/>
          </a:prstGeom>
          <a:noFill/>
        </p:spPr>
        <p:txBody>
          <a:bodyPr wrap="none">
            <a:spAutoFit/>
          </a:bodyPr>
          <a:lstStyle/>
          <a:p>
            <a:pPr>
              <a:defRPr/>
            </a:pPr>
            <a:r>
              <a:rPr lang="de-DE" dirty="0">
                <a:solidFill>
                  <a:schemeClr val="tx1">
                    <a:lumMod val="75000"/>
                    <a:lumOff val="25000"/>
                  </a:schemeClr>
                </a:solidFill>
                <a:cs typeface="Arial" panose="020B0604020202020204" pitchFamily="34" charset="0"/>
              </a:rPr>
              <a:t>Fitness for purpose</a:t>
            </a:r>
            <a:endParaRPr lang="en-US" dirty="0">
              <a:solidFill>
                <a:schemeClr val="tx1">
                  <a:lumMod val="75000"/>
                  <a:lumOff val="25000"/>
                </a:schemeClr>
              </a:solidFill>
              <a:cs typeface="Arial" panose="020B0604020202020204" pitchFamily="34" charset="0"/>
            </a:endParaRPr>
          </a:p>
        </p:txBody>
      </p:sp>
      <p:sp>
        <p:nvSpPr>
          <p:cNvPr id="25" name="Textfeld 24"/>
          <p:cNvSpPr txBox="1"/>
          <p:nvPr/>
        </p:nvSpPr>
        <p:spPr>
          <a:xfrm>
            <a:off x="3305175" y="3805238"/>
            <a:ext cx="642938" cy="276225"/>
          </a:xfrm>
          <a:prstGeom prst="rect">
            <a:avLst/>
          </a:prstGeom>
          <a:noFill/>
        </p:spPr>
        <p:txBody>
          <a:bodyPr wrap="none">
            <a:spAutoFit/>
          </a:bodyPr>
          <a:lstStyle/>
          <a:p>
            <a:pPr>
              <a:defRPr/>
            </a:pPr>
            <a:r>
              <a:rPr lang="de-DE" sz="1200" dirty="0">
                <a:solidFill>
                  <a:schemeClr val="tx1">
                    <a:lumMod val="75000"/>
                    <a:lumOff val="25000"/>
                  </a:schemeClr>
                </a:solidFill>
                <a:cs typeface="Arial" panose="020B0604020202020204" pitchFamily="34" charset="0"/>
              </a:rPr>
              <a:t>Low</a:t>
            </a:r>
            <a:endParaRPr lang="en-US" sz="1200" dirty="0">
              <a:solidFill>
                <a:schemeClr val="tx1">
                  <a:lumMod val="75000"/>
                  <a:lumOff val="25000"/>
                </a:schemeClr>
              </a:solidFill>
              <a:cs typeface="Arial" panose="020B0604020202020204" pitchFamily="34" charset="0"/>
            </a:endParaRPr>
          </a:p>
        </p:txBody>
      </p:sp>
      <p:sp>
        <p:nvSpPr>
          <p:cNvPr id="26" name="Textfeld 25"/>
          <p:cNvSpPr txBox="1"/>
          <p:nvPr/>
        </p:nvSpPr>
        <p:spPr>
          <a:xfrm>
            <a:off x="1403350" y="3830638"/>
            <a:ext cx="642938" cy="276225"/>
          </a:xfrm>
          <a:prstGeom prst="rect">
            <a:avLst/>
          </a:prstGeom>
          <a:noFill/>
        </p:spPr>
        <p:txBody>
          <a:bodyPr wrap="none">
            <a:spAutoFit/>
          </a:bodyPr>
          <a:lstStyle/>
          <a:p>
            <a:pPr>
              <a:defRPr/>
            </a:pPr>
            <a:r>
              <a:rPr lang="de-DE" sz="1200" dirty="0">
                <a:solidFill>
                  <a:schemeClr val="tx1">
                    <a:lumMod val="75000"/>
                    <a:lumOff val="25000"/>
                  </a:schemeClr>
                </a:solidFill>
                <a:cs typeface="Arial" panose="020B0604020202020204" pitchFamily="34" charset="0"/>
              </a:rPr>
              <a:t>Low</a:t>
            </a:r>
            <a:endParaRPr lang="en-US" sz="1200" dirty="0">
              <a:solidFill>
                <a:schemeClr val="tx1">
                  <a:lumMod val="75000"/>
                  <a:lumOff val="25000"/>
                </a:schemeClr>
              </a:solidFill>
              <a:cs typeface="Arial" panose="020B0604020202020204" pitchFamily="34" charset="0"/>
            </a:endParaRPr>
          </a:p>
        </p:txBody>
      </p:sp>
      <p:sp>
        <p:nvSpPr>
          <p:cNvPr id="15" name="Textfeld 14"/>
          <p:cNvSpPr txBox="1"/>
          <p:nvPr/>
        </p:nvSpPr>
        <p:spPr>
          <a:xfrm>
            <a:off x="975106" y="5672516"/>
            <a:ext cx="957313" cy="338554"/>
          </a:xfrm>
          <a:prstGeom prst="rect">
            <a:avLst/>
          </a:prstGeom>
          <a:noFill/>
        </p:spPr>
        <p:txBody>
          <a:bodyPr wrap="none" rtlCol="0">
            <a:spAutoFit/>
          </a:bodyPr>
          <a:lstStyle/>
          <a:p>
            <a:r>
              <a:rPr lang="de-DE" sz="1600" dirty="0" smtClean="0">
                <a:solidFill>
                  <a:schemeClr val="tx1">
                    <a:lumMod val="75000"/>
                    <a:lumOff val="25000"/>
                  </a:schemeClr>
                </a:solidFill>
                <a:latin typeface="Arial" panose="020B0604020202020204" pitchFamily="34" charset="0"/>
                <a:cs typeface="Arial" panose="020B0604020202020204" pitchFamily="34" charset="0"/>
              </a:rPr>
              <a:t>Usability</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feld 16"/>
          <p:cNvSpPr txBox="1"/>
          <p:nvPr/>
        </p:nvSpPr>
        <p:spPr>
          <a:xfrm>
            <a:off x="3169052" y="5702885"/>
            <a:ext cx="1402948" cy="338554"/>
          </a:xfrm>
          <a:prstGeom prst="rect">
            <a:avLst/>
          </a:prstGeom>
          <a:noFill/>
        </p:spPr>
        <p:txBody>
          <a:bodyPr wrap="none" rtlCol="0">
            <a:spAutoFit/>
          </a:bodyPr>
          <a:lstStyle/>
          <a:p>
            <a:r>
              <a:rPr lang="de-DE" sz="1600" dirty="0" smtClean="0">
                <a:solidFill>
                  <a:schemeClr val="tx1">
                    <a:lumMod val="75000"/>
                    <a:lumOff val="25000"/>
                  </a:schemeClr>
                </a:solidFill>
                <a:latin typeface="Arial" panose="020B0604020202020204" pitchFamily="34" charset="0"/>
                <a:cs typeface="Arial" panose="020B0604020202020204" pitchFamily="34" charset="0"/>
              </a:rPr>
              <a:t>Functionality</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AFD3414-04AC-4FF6-AA61-A9DFE346E7C8}"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1536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1536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E00AFB8D-9FF3-4D66-AFDD-FC0A616AF51F}" type="slidenum">
              <a:rPr lang="de-DE" altLang="de-DE" sz="1200" b="0" smtClean="0">
                <a:solidFill>
                  <a:schemeClr val="bg1"/>
                </a:solidFill>
              </a:rPr>
              <a:pPr>
                <a:spcBef>
                  <a:spcPct val="0"/>
                </a:spcBef>
              </a:pPr>
              <a:t>6</a:t>
            </a:fld>
            <a:endParaRPr lang="de-DE" altLang="de-DE" sz="1200" b="0" smtClean="0">
              <a:solidFill>
                <a:schemeClr val="bg1"/>
              </a:solidFill>
            </a:endParaRPr>
          </a:p>
        </p:txBody>
      </p:sp>
      <p:sp>
        <p:nvSpPr>
          <p:cNvPr id="15365" name="Rectangle 2"/>
          <p:cNvSpPr>
            <a:spLocks noGrp="1" noChangeArrowheads="1"/>
          </p:cNvSpPr>
          <p:nvPr>
            <p:ph type="title"/>
          </p:nvPr>
        </p:nvSpPr>
        <p:spPr/>
        <p:txBody>
          <a:bodyPr/>
          <a:lstStyle/>
          <a:p>
            <a:pPr eaLnBrk="1" hangingPunct="1"/>
            <a:r>
              <a:rPr lang="de-DE" altLang="de-DE" dirty="0" smtClean="0"/>
              <a:t>2. Medical </a:t>
            </a:r>
            <a:r>
              <a:rPr lang="de-DE" altLang="de-DE" dirty="0" err="1" smtClean="0"/>
              <a:t>devices</a:t>
            </a:r>
            <a:r>
              <a:rPr lang="de-DE" altLang="de-DE" dirty="0" smtClean="0"/>
              <a:t> </a:t>
            </a:r>
            <a:r>
              <a:rPr lang="de-DE" altLang="de-DE" dirty="0" err="1" smtClean="0"/>
              <a:t>used</a:t>
            </a:r>
            <a:r>
              <a:rPr lang="de-DE" altLang="de-DE" dirty="0" smtClean="0"/>
              <a:t> </a:t>
            </a:r>
            <a:r>
              <a:rPr lang="de-DE" altLang="de-DE" dirty="0" err="1" smtClean="0"/>
              <a:t>as</a:t>
            </a:r>
            <a:r>
              <a:rPr lang="de-DE" altLang="de-DE" dirty="0" smtClean="0"/>
              <a:t> </a:t>
            </a:r>
            <a:r>
              <a:rPr lang="de-DE" altLang="de-DE" dirty="0" err="1" smtClean="0"/>
              <a:t>work</a:t>
            </a:r>
            <a:r>
              <a:rPr lang="de-DE" altLang="de-DE" dirty="0" smtClean="0"/>
              <a:t> </a:t>
            </a:r>
            <a:r>
              <a:rPr lang="de-DE" altLang="de-DE" dirty="0" err="1" smtClean="0"/>
              <a:t>equipment</a:t>
            </a:r>
            <a:endParaRPr lang="de-DE" altLang="de-DE" dirty="0" smtClean="0"/>
          </a:p>
        </p:txBody>
      </p:sp>
      <p:sp>
        <p:nvSpPr>
          <p:cNvPr id="15366" name="Rectangle 3"/>
          <p:cNvSpPr>
            <a:spLocks noGrp="1" noChangeArrowheads="1"/>
          </p:cNvSpPr>
          <p:nvPr>
            <p:ph type="body" idx="1"/>
          </p:nvPr>
        </p:nvSpPr>
        <p:spPr>
          <a:xfrm>
            <a:off x="395536" y="1772816"/>
            <a:ext cx="8424863" cy="4818062"/>
          </a:xfrm>
          <a:noFill/>
        </p:spPr>
        <p:txBody>
          <a:bodyPr/>
          <a:lstStyle/>
          <a:p>
            <a:pPr lvl="1" eaLnBrk="1" hangingPunct="1"/>
            <a:r>
              <a:rPr lang="de-DE" altLang="de-DE" b="1" dirty="0" smtClean="0">
                <a:solidFill>
                  <a:srgbClr val="E14D0E"/>
                </a:solidFill>
              </a:rPr>
              <a:t>Particular aspect</a:t>
            </a:r>
            <a:r>
              <a:rPr lang="de-DE" altLang="de-DE" dirty="0" smtClean="0"/>
              <a:t>: Medical devices are </a:t>
            </a:r>
            <a:r>
              <a:rPr lang="de-DE" altLang="de-DE" dirty="0" smtClean="0">
                <a:solidFill>
                  <a:srgbClr val="E14D0E"/>
                </a:solidFill>
              </a:rPr>
              <a:t>work </a:t>
            </a:r>
            <a:r>
              <a:rPr lang="de-DE" altLang="de-DE" dirty="0" err="1" smtClean="0">
                <a:solidFill>
                  <a:srgbClr val="E14D0E"/>
                </a:solidFill>
              </a:rPr>
              <a:t>equipment</a:t>
            </a:r>
            <a:r>
              <a:rPr lang="de-DE" altLang="de-DE" dirty="0" smtClean="0"/>
              <a:t> </a:t>
            </a:r>
            <a:r>
              <a:rPr lang="de-DE" altLang="de-DE" dirty="0" err="1" smtClean="0"/>
              <a:t>with</a:t>
            </a:r>
            <a:r>
              <a:rPr lang="de-DE" altLang="de-DE" dirty="0"/>
              <a:t> </a:t>
            </a:r>
            <a:r>
              <a:rPr lang="de-DE" altLang="de-DE" dirty="0" err="1" smtClean="0">
                <a:solidFill>
                  <a:srgbClr val="94C11C"/>
                </a:solidFill>
              </a:rPr>
              <a:t>two</a:t>
            </a:r>
            <a:r>
              <a:rPr lang="de-DE" altLang="de-DE" dirty="0" smtClean="0">
                <a:solidFill>
                  <a:srgbClr val="94C11C"/>
                </a:solidFill>
              </a:rPr>
              <a:t> human interfaces</a:t>
            </a:r>
            <a:r>
              <a:rPr lang="de-DE" altLang="de-DE" dirty="0" smtClean="0"/>
              <a:t> (interfaces to the patient and the user).</a:t>
            </a:r>
          </a:p>
          <a:p>
            <a:pPr lvl="1" eaLnBrk="1" hangingPunct="1"/>
            <a:endParaRPr lang="de-DE" altLang="de-DE" b="1" dirty="0" smtClean="0"/>
          </a:p>
          <a:p>
            <a:pPr lvl="1" eaLnBrk="1" hangingPunct="1"/>
            <a:endParaRPr lang="de-DE" altLang="de-DE" b="1" dirty="0" smtClean="0"/>
          </a:p>
          <a:p>
            <a:pPr lvl="1" eaLnBrk="1" hangingPunct="1"/>
            <a:endParaRPr lang="de-DE" altLang="de-DE" b="1" dirty="0" smtClean="0"/>
          </a:p>
          <a:p>
            <a:pPr lvl="1" eaLnBrk="1" hangingPunct="1"/>
            <a:endParaRPr lang="de-DE" altLang="de-DE" b="1" dirty="0" smtClean="0"/>
          </a:p>
          <a:p>
            <a:pPr lvl="1" eaLnBrk="1" hangingPunct="1"/>
            <a:endParaRPr lang="de-DE" altLang="de-DE" b="1" dirty="0" smtClean="0"/>
          </a:p>
          <a:p>
            <a:pPr marL="346075" lvl="2" indent="-342900" eaLnBrk="1" hangingPunct="1">
              <a:buFont typeface="Arial" panose="020B0604020202020204" pitchFamily="34" charset="0"/>
              <a:buChar char="•"/>
            </a:pPr>
            <a:r>
              <a:rPr lang="de-DE" altLang="de-DE" sz="2000" dirty="0" smtClean="0">
                <a:solidFill>
                  <a:srgbClr val="94C11C"/>
                </a:solidFill>
                <a:cs typeface="Arial" panose="020B0604020202020204" pitchFamily="34" charset="0"/>
              </a:rPr>
              <a:t>Functionality:</a:t>
            </a:r>
            <a:r>
              <a:rPr lang="de-DE" altLang="de-DE" sz="2000" dirty="0" smtClean="0">
                <a:cs typeface="Arial" panose="020B0604020202020204" pitchFamily="34" charset="0"/>
              </a:rPr>
              <a:t> Interaction between patient and medical device. </a:t>
            </a:r>
            <a:br>
              <a:rPr lang="de-DE" altLang="de-DE" sz="2000" dirty="0" smtClean="0">
                <a:cs typeface="Arial" panose="020B0604020202020204" pitchFamily="34" charset="0"/>
              </a:rPr>
            </a:br>
            <a:r>
              <a:rPr lang="de-DE" altLang="de-DE" sz="2000" dirty="0" smtClean="0">
                <a:cs typeface="Arial" panose="020B0604020202020204" pitchFamily="34" charset="0"/>
              </a:rPr>
              <a:t>This makes the treatment process possible or supports it.</a:t>
            </a:r>
          </a:p>
          <a:p>
            <a:pPr marL="346075" lvl="2" indent="-342900" eaLnBrk="1" hangingPunct="1">
              <a:buFont typeface="Arial" panose="020B0604020202020204" pitchFamily="34" charset="0"/>
              <a:buChar char="•"/>
            </a:pPr>
            <a:r>
              <a:rPr lang="de-DE" altLang="de-DE" sz="2000" dirty="0" smtClean="0">
                <a:solidFill>
                  <a:srgbClr val="94C11C"/>
                </a:solidFill>
                <a:cs typeface="Arial" panose="020B0604020202020204" pitchFamily="34" charset="0"/>
              </a:rPr>
              <a:t>Usability: </a:t>
            </a:r>
            <a:r>
              <a:rPr lang="de-DE" altLang="de-DE" sz="2000" dirty="0" smtClean="0">
                <a:cs typeface="Arial" panose="020B0604020202020204" pitchFamily="34" charset="0"/>
              </a:rPr>
              <a:t>Interaction between user and medical device. This makes use/application of the device possible.</a:t>
            </a:r>
          </a:p>
          <a:p>
            <a:pPr lvl="1" eaLnBrk="1" hangingPunct="1"/>
            <a:endParaRPr lang="de-DE" altLang="de-DE" sz="2000" b="1" dirty="0" smtClean="0"/>
          </a:p>
          <a:p>
            <a:pPr lvl="1" eaLnBrk="1" hangingPunct="1"/>
            <a:endParaRPr lang="de-DE" altLang="de-DE" dirty="0" smtClean="0"/>
          </a:p>
          <a:p>
            <a:pPr lvl="1" eaLnBrk="1" hangingPunct="1"/>
            <a:endParaRPr lang="de-DE" altLang="de-DE" dirty="0" smtClean="0"/>
          </a:p>
          <a:p>
            <a:pPr lvl="1" eaLnBrk="1" hangingPunct="1"/>
            <a:endParaRPr lang="de-DE" altLang="de-DE" dirty="0" smtClean="0"/>
          </a:p>
        </p:txBody>
      </p:sp>
      <p:pic>
        <p:nvPicPr>
          <p:cNvPr id="8" name="Grafik 7"/>
          <p:cNvPicPr>
            <a:picLocks noChangeAspect="1"/>
          </p:cNvPicPr>
          <p:nvPr/>
        </p:nvPicPr>
        <p:blipFill>
          <a:blip r:embed="rId3" cstate="print"/>
          <a:stretch>
            <a:fillRect/>
          </a:stretch>
        </p:blipFill>
        <p:spPr>
          <a:xfrm rot="21083841">
            <a:off x="985838" y="2821440"/>
            <a:ext cx="1462087" cy="1370012"/>
          </a:xfrm>
          <a:prstGeom prst="rect">
            <a:avLst/>
          </a:prstGeom>
          <a:ln w="3175">
            <a:solidFill>
              <a:schemeClr val="bg2">
                <a:lumMod val="50000"/>
              </a:schemeClr>
            </a:solidFill>
          </a:ln>
        </p:spPr>
      </p:pic>
      <p:grpSp>
        <p:nvGrpSpPr>
          <p:cNvPr id="15368" name="Gruppieren 9"/>
          <p:cNvGrpSpPr>
            <a:grpSpLocks/>
          </p:cNvGrpSpPr>
          <p:nvPr/>
        </p:nvGrpSpPr>
        <p:grpSpPr bwMode="auto">
          <a:xfrm>
            <a:off x="4644008" y="2492896"/>
            <a:ext cx="3757613" cy="2304256"/>
            <a:chOff x="4172654" y="2488956"/>
            <a:chExt cx="4032038" cy="2314619"/>
          </a:xfrm>
        </p:grpSpPr>
        <p:pic>
          <p:nvPicPr>
            <p:cNvPr id="15371" name="Grafik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568324" y="2093286"/>
              <a:ext cx="2089037" cy="288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feld 11"/>
            <p:cNvSpPr txBox="1">
              <a:spLocks noChangeArrowheads="1"/>
            </p:cNvSpPr>
            <p:nvPr/>
          </p:nvSpPr>
          <p:spPr bwMode="auto">
            <a:xfrm>
              <a:off x="5177123" y="2736573"/>
              <a:ext cx="764792" cy="2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500" dirty="0">
                  <a:cs typeface="Arial" panose="020B0604020202020204" pitchFamily="34" charset="0"/>
                </a:rPr>
                <a:t>Patient</a:t>
              </a:r>
              <a:endParaRPr lang="en-US" altLang="de-DE" sz="1500" dirty="0">
                <a:cs typeface="Arial" panose="020B0604020202020204" pitchFamily="34" charset="0"/>
              </a:endParaRPr>
            </a:p>
          </p:txBody>
        </p:sp>
        <p:sp>
          <p:nvSpPr>
            <p:cNvPr id="15373" name="Textfeld 12"/>
            <p:cNvSpPr txBox="1">
              <a:spLocks noChangeArrowheads="1"/>
            </p:cNvSpPr>
            <p:nvPr/>
          </p:nvSpPr>
          <p:spPr bwMode="auto">
            <a:xfrm>
              <a:off x="4426995" y="3851849"/>
              <a:ext cx="750129" cy="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500" dirty="0">
                  <a:cs typeface="Arial" panose="020B0604020202020204" pitchFamily="34" charset="0"/>
                </a:rPr>
                <a:t>User</a:t>
              </a:r>
              <a:endParaRPr lang="en-US" altLang="de-DE" sz="1500" dirty="0">
                <a:cs typeface="Arial" panose="020B0604020202020204" pitchFamily="34" charset="0"/>
              </a:endParaRPr>
            </a:p>
          </p:txBody>
        </p:sp>
        <p:sp>
          <p:nvSpPr>
            <p:cNvPr id="15374" name="Textfeld 13"/>
            <p:cNvSpPr txBox="1">
              <a:spLocks noChangeArrowheads="1"/>
            </p:cNvSpPr>
            <p:nvPr/>
          </p:nvSpPr>
          <p:spPr bwMode="auto">
            <a:xfrm>
              <a:off x="5899044" y="3764280"/>
              <a:ext cx="1136729" cy="2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500" dirty="0">
                  <a:cs typeface="Arial" panose="020B0604020202020204" pitchFamily="34" charset="0"/>
                </a:rPr>
                <a:t>Medical </a:t>
              </a:r>
              <a:r>
                <a:rPr lang="de-DE" altLang="de-DE" sz="1500" dirty="0" err="1">
                  <a:cs typeface="Arial" panose="020B0604020202020204" pitchFamily="34" charset="0"/>
                </a:rPr>
                <a:t>device</a:t>
              </a:r>
              <a:endParaRPr lang="en-US" altLang="de-DE" sz="1500" dirty="0">
                <a:cs typeface="Arial" panose="020B0604020202020204" pitchFamily="34" charset="0"/>
              </a:endParaRPr>
            </a:p>
          </p:txBody>
        </p:sp>
        <p:pic>
          <p:nvPicPr>
            <p:cNvPr id="15375" name="Grafik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72306">
              <a:off x="6341438" y="2794892"/>
              <a:ext cx="585934" cy="73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feld 15"/>
            <p:cNvSpPr txBox="1">
              <a:spLocks noChangeArrowheads="1"/>
            </p:cNvSpPr>
            <p:nvPr/>
          </p:nvSpPr>
          <p:spPr bwMode="auto">
            <a:xfrm>
              <a:off x="6849834" y="2955043"/>
              <a:ext cx="1354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400" b="1" i="1">
                  <a:cs typeface="Arial" panose="020B0604020202020204" pitchFamily="34" charset="0"/>
                </a:rPr>
                <a:t>Functionality</a:t>
              </a:r>
              <a:endParaRPr lang="en-US" altLang="de-DE" sz="1400" b="1" i="1">
                <a:cs typeface="Arial" panose="020B0604020202020204" pitchFamily="34" charset="0"/>
              </a:endParaRPr>
            </a:p>
          </p:txBody>
        </p:sp>
        <p:pic>
          <p:nvPicPr>
            <p:cNvPr id="15377" name="Grafik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50996">
              <a:off x="5200341" y="4124219"/>
              <a:ext cx="507481" cy="3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feld 17"/>
            <p:cNvSpPr txBox="1">
              <a:spLocks noChangeArrowheads="1"/>
            </p:cNvSpPr>
            <p:nvPr/>
          </p:nvSpPr>
          <p:spPr bwMode="auto">
            <a:xfrm>
              <a:off x="4837309" y="4495798"/>
              <a:ext cx="979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D6D6D"/>
                  </a:solidFill>
                  <a:latin typeface="Arial" panose="020B0604020202020204" pitchFamily="34" charset="0"/>
                </a:defRPr>
              </a:lvl1pPr>
              <a:lvl2pPr marL="742950" indent="-285750">
                <a:defRPr sz="2000">
                  <a:solidFill>
                    <a:srgbClr val="6D6D6D"/>
                  </a:solidFill>
                  <a:latin typeface="Arial" panose="020B0604020202020204" pitchFamily="34" charset="0"/>
                </a:defRPr>
              </a:lvl2pPr>
              <a:lvl3pPr marL="1143000" indent="-228600">
                <a:defRPr sz="2000">
                  <a:solidFill>
                    <a:srgbClr val="6D6D6D"/>
                  </a:solidFill>
                  <a:latin typeface="Arial" panose="020B0604020202020204" pitchFamily="34" charset="0"/>
                </a:defRPr>
              </a:lvl3pPr>
              <a:lvl4pPr marL="1600200" indent="-228600">
                <a:defRPr sz="2000">
                  <a:solidFill>
                    <a:srgbClr val="6D6D6D"/>
                  </a:solidFill>
                  <a:latin typeface="Arial" panose="020B0604020202020204" pitchFamily="34" charset="0"/>
                </a:defRPr>
              </a:lvl4pPr>
              <a:lvl5pPr marL="2057400" indent="-228600">
                <a:defRPr sz="2000">
                  <a:solidFill>
                    <a:srgbClr val="6D6D6D"/>
                  </a:solidFill>
                  <a:latin typeface="Arial" panose="020B0604020202020204" pitchFamily="34" charset="0"/>
                </a:defRPr>
              </a:lvl5pPr>
              <a:lvl6pPr marL="2514600" indent="-228600" eaLnBrk="0" fontAlgn="base" hangingPunct="0">
                <a:spcBef>
                  <a:spcPct val="0"/>
                </a:spcBef>
                <a:spcAft>
                  <a:spcPct val="0"/>
                </a:spcAft>
                <a:defRPr sz="2000">
                  <a:solidFill>
                    <a:srgbClr val="6D6D6D"/>
                  </a:solidFill>
                  <a:latin typeface="Arial" panose="020B0604020202020204" pitchFamily="34" charset="0"/>
                </a:defRPr>
              </a:lvl6pPr>
              <a:lvl7pPr marL="2971800" indent="-228600" eaLnBrk="0" fontAlgn="base" hangingPunct="0">
                <a:spcBef>
                  <a:spcPct val="0"/>
                </a:spcBef>
                <a:spcAft>
                  <a:spcPct val="0"/>
                </a:spcAft>
                <a:defRPr sz="2000">
                  <a:solidFill>
                    <a:srgbClr val="6D6D6D"/>
                  </a:solidFill>
                  <a:latin typeface="Arial" panose="020B0604020202020204" pitchFamily="34" charset="0"/>
                </a:defRPr>
              </a:lvl7pPr>
              <a:lvl8pPr marL="3429000" indent="-228600" eaLnBrk="0" fontAlgn="base" hangingPunct="0">
                <a:spcBef>
                  <a:spcPct val="0"/>
                </a:spcBef>
                <a:spcAft>
                  <a:spcPct val="0"/>
                </a:spcAft>
                <a:defRPr sz="2000">
                  <a:solidFill>
                    <a:srgbClr val="6D6D6D"/>
                  </a:solidFill>
                  <a:latin typeface="Arial" panose="020B0604020202020204" pitchFamily="34" charset="0"/>
                </a:defRPr>
              </a:lvl8pPr>
              <a:lvl9pPr marL="3886200" indent="-228600" eaLnBrk="0" fontAlgn="base" hangingPunct="0">
                <a:spcBef>
                  <a:spcPct val="0"/>
                </a:spcBef>
                <a:spcAft>
                  <a:spcPct val="0"/>
                </a:spcAft>
                <a:defRPr sz="2000">
                  <a:solidFill>
                    <a:srgbClr val="6D6D6D"/>
                  </a:solidFill>
                  <a:latin typeface="Arial" panose="020B0604020202020204" pitchFamily="34" charset="0"/>
                </a:defRPr>
              </a:lvl9pPr>
            </a:lstStyle>
            <a:p>
              <a:r>
                <a:rPr lang="de-DE" altLang="de-DE" sz="1400" b="1" i="1">
                  <a:cs typeface="Arial" panose="020B0604020202020204" pitchFamily="34" charset="0"/>
                </a:rPr>
                <a:t>Usability </a:t>
              </a:r>
              <a:endParaRPr lang="en-US" altLang="de-DE" sz="1400" b="1" i="1">
                <a:cs typeface="Arial" panose="020B0604020202020204" pitchFamily="34" charset="0"/>
              </a:endParaRPr>
            </a:p>
          </p:txBody>
        </p:sp>
      </p:grpSp>
      <p:sp>
        <p:nvSpPr>
          <p:cNvPr id="23" name="Text Box 17"/>
          <p:cNvSpPr txBox="1">
            <a:spLocks noChangeArrowheads="1"/>
          </p:cNvSpPr>
          <p:nvPr/>
        </p:nvSpPr>
        <p:spPr bwMode="auto">
          <a:xfrm>
            <a:off x="7236296" y="4293096"/>
            <a:ext cx="14192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4" name="Text Box 17"/>
          <p:cNvSpPr txBox="1">
            <a:spLocks noChangeArrowheads="1"/>
          </p:cNvSpPr>
          <p:nvPr/>
        </p:nvSpPr>
        <p:spPr bwMode="auto">
          <a:xfrm>
            <a:off x="1550988" y="4278933"/>
            <a:ext cx="14192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8A0876EE-6C6D-4B7E-A427-91D706714161}"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1741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1741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DA0C3830-9F12-4F95-9010-B6B8D0603910}" type="slidenum">
              <a:rPr lang="de-DE" altLang="de-DE" sz="1200" b="0" smtClean="0">
                <a:solidFill>
                  <a:schemeClr val="bg1"/>
                </a:solidFill>
              </a:rPr>
              <a:pPr>
                <a:spcBef>
                  <a:spcPct val="0"/>
                </a:spcBef>
              </a:pPr>
              <a:t>7</a:t>
            </a:fld>
            <a:endParaRPr lang="de-DE" altLang="de-DE" sz="1200" b="0" smtClean="0">
              <a:solidFill>
                <a:schemeClr val="bg1"/>
              </a:solidFill>
            </a:endParaRPr>
          </a:p>
        </p:txBody>
      </p:sp>
      <p:sp>
        <p:nvSpPr>
          <p:cNvPr id="17413" name="Rectangle 2"/>
          <p:cNvSpPr>
            <a:spLocks noGrp="1" noChangeArrowheads="1"/>
          </p:cNvSpPr>
          <p:nvPr>
            <p:ph type="title"/>
          </p:nvPr>
        </p:nvSpPr>
        <p:spPr/>
        <p:txBody>
          <a:bodyPr/>
          <a:lstStyle/>
          <a:p>
            <a:pPr eaLnBrk="1" hangingPunct="1"/>
            <a:r>
              <a:rPr lang="de-DE" altLang="de-DE" dirty="0" smtClean="0"/>
              <a:t>2. Medical </a:t>
            </a:r>
            <a:r>
              <a:rPr lang="de-DE" altLang="de-DE" dirty="0" err="1" smtClean="0"/>
              <a:t>devices</a:t>
            </a:r>
            <a:r>
              <a:rPr lang="de-DE" altLang="de-DE" dirty="0" smtClean="0"/>
              <a:t> </a:t>
            </a:r>
            <a:r>
              <a:rPr lang="de-DE" altLang="de-DE" dirty="0" err="1" smtClean="0"/>
              <a:t>used</a:t>
            </a:r>
            <a:r>
              <a:rPr lang="de-DE" altLang="de-DE" dirty="0" smtClean="0"/>
              <a:t> </a:t>
            </a:r>
            <a:r>
              <a:rPr lang="de-DE" altLang="de-DE" dirty="0" err="1" smtClean="0"/>
              <a:t>as</a:t>
            </a:r>
            <a:r>
              <a:rPr lang="de-DE" altLang="de-DE" dirty="0" smtClean="0"/>
              <a:t> </a:t>
            </a:r>
            <a:r>
              <a:rPr lang="de-DE" altLang="de-DE" dirty="0" err="1" smtClean="0"/>
              <a:t>work</a:t>
            </a:r>
            <a:r>
              <a:rPr lang="de-DE" altLang="de-DE" dirty="0" smtClean="0"/>
              <a:t> </a:t>
            </a:r>
            <a:r>
              <a:rPr lang="de-DE" altLang="de-DE" dirty="0" err="1" smtClean="0"/>
              <a:t>equipment</a:t>
            </a:r>
            <a:endParaRPr lang="de-DE" altLang="de-DE" dirty="0" smtClean="0"/>
          </a:p>
        </p:txBody>
      </p:sp>
      <p:sp>
        <p:nvSpPr>
          <p:cNvPr id="15366" name="Rectangle 3"/>
          <p:cNvSpPr>
            <a:spLocks noGrp="1" noChangeArrowheads="1"/>
          </p:cNvSpPr>
          <p:nvPr>
            <p:ph type="body" idx="1"/>
          </p:nvPr>
        </p:nvSpPr>
        <p:spPr>
          <a:xfrm>
            <a:off x="467544" y="1772816"/>
            <a:ext cx="8424863" cy="4818062"/>
          </a:xfrm>
        </p:spPr>
        <p:txBody>
          <a:bodyPr/>
          <a:lstStyle/>
          <a:p>
            <a:pPr marL="3175" lvl="2" indent="0" eaLnBrk="1" hangingPunct="1">
              <a:buFont typeface="Arial" panose="020B0604020202020204" pitchFamily="34" charset="0"/>
              <a:buNone/>
              <a:defRPr/>
            </a:pPr>
            <a:r>
              <a:rPr lang="de-DE" b="1" dirty="0" err="1" smtClean="0">
                <a:cs typeface="Arial" panose="020B0604020202020204" pitchFamily="34" charset="0"/>
              </a:rPr>
              <a:t>Particular</a:t>
            </a:r>
            <a:r>
              <a:rPr lang="de-DE" b="1" dirty="0" smtClean="0">
                <a:cs typeface="Arial" panose="020B0604020202020204" pitchFamily="34" charset="0"/>
              </a:rPr>
              <a:t> aspects: </a:t>
            </a:r>
            <a:r>
              <a:rPr lang="de-DE" dirty="0">
                <a:cs typeface="Arial" panose="020B0604020202020204" pitchFamily="34" charset="0"/>
              </a:rPr>
              <a:t>Medical devices are </a:t>
            </a:r>
            <a:r>
              <a:rPr lang="de-DE" dirty="0" smtClean="0">
                <a:cs typeface="Arial" panose="020B0604020202020204" pitchFamily="34" charset="0"/>
              </a:rPr>
              <a:t>frequently:</a:t>
            </a:r>
            <a:endParaRPr lang="de-DE" b="1" dirty="0" smtClean="0">
              <a:cs typeface="Arial" panose="020B0604020202020204" pitchFamily="34" charset="0"/>
            </a:endParaRPr>
          </a:p>
          <a:p>
            <a:pPr marL="346075" lvl="2" indent="-342900" eaLnBrk="1" hangingPunct="1">
              <a:buFont typeface="Wingdings" panose="05000000000000000000" pitchFamily="2" charset="2"/>
              <a:buChar char="§"/>
              <a:defRPr/>
            </a:pPr>
            <a:r>
              <a:rPr lang="de-DE" dirty="0" smtClean="0">
                <a:cs typeface="Arial" panose="020B0604020202020204" pitchFamily="34" charset="0"/>
              </a:rPr>
              <a:t>Used by </a:t>
            </a:r>
            <a:r>
              <a:rPr lang="de-DE" dirty="0" smtClean="0">
                <a:solidFill>
                  <a:srgbClr val="94C11C"/>
                </a:solidFill>
                <a:cs typeface="Arial" panose="020B0604020202020204" pitchFamily="34" charset="0"/>
              </a:rPr>
              <a:t>different </a:t>
            </a:r>
            <a:r>
              <a:rPr lang="de-DE" dirty="0">
                <a:solidFill>
                  <a:srgbClr val="94C11C"/>
                </a:solidFill>
                <a:cs typeface="Arial" panose="020B0604020202020204" pitchFamily="34" charset="0"/>
              </a:rPr>
              <a:t>users </a:t>
            </a:r>
            <a:r>
              <a:rPr lang="de-DE" dirty="0" smtClean="0">
                <a:solidFill>
                  <a:srgbClr val="94C11C"/>
                </a:solidFill>
                <a:cs typeface="Arial" panose="020B0604020202020204" pitchFamily="34" charset="0"/>
              </a:rPr>
              <a:t/>
            </a:r>
            <a:br>
              <a:rPr lang="de-DE" dirty="0" smtClean="0">
                <a:solidFill>
                  <a:srgbClr val="94C11C"/>
                </a:solidFill>
                <a:cs typeface="Arial" panose="020B0604020202020204" pitchFamily="34" charset="0"/>
              </a:rPr>
            </a:br>
            <a:r>
              <a:rPr lang="de-DE" dirty="0" smtClean="0">
                <a:cs typeface="Arial" panose="020B0604020202020204" pitchFamily="34" charset="0"/>
              </a:rPr>
              <a:t>(</a:t>
            </a:r>
            <a:r>
              <a:rPr lang="de-DE" dirty="0">
                <a:cs typeface="Arial" panose="020B0604020202020204" pitchFamily="34" charset="0"/>
              </a:rPr>
              <a:t>such as medical or </a:t>
            </a:r>
            <a:r>
              <a:rPr lang="de-DE" dirty="0" smtClean="0">
                <a:cs typeface="Arial" panose="020B0604020202020204" pitchFamily="34" charset="0"/>
              </a:rPr>
              <a:t/>
            </a:r>
            <a:br>
              <a:rPr lang="de-DE" dirty="0" smtClean="0">
                <a:cs typeface="Arial" panose="020B0604020202020204" pitchFamily="34" charset="0"/>
              </a:rPr>
            </a:br>
            <a:r>
              <a:rPr lang="de-DE" dirty="0" smtClean="0">
                <a:cs typeface="Arial" panose="020B0604020202020204" pitchFamily="34" charset="0"/>
              </a:rPr>
              <a:t>care personnel</a:t>
            </a:r>
            <a:r>
              <a:rPr lang="de-DE" dirty="0">
                <a:cs typeface="Arial" panose="020B0604020202020204" pitchFamily="34" charset="0"/>
              </a:rPr>
              <a:t>, the patient </a:t>
            </a:r>
            <a:r>
              <a:rPr lang="de-DE" dirty="0" smtClean="0">
                <a:cs typeface="Arial" panose="020B0604020202020204" pitchFamily="34" charset="0"/>
              </a:rPr>
              <a:t/>
            </a:r>
            <a:br>
              <a:rPr lang="de-DE" dirty="0" smtClean="0">
                <a:cs typeface="Arial" panose="020B0604020202020204" pitchFamily="34" charset="0"/>
              </a:rPr>
            </a:br>
            <a:r>
              <a:rPr lang="de-DE" dirty="0" smtClean="0">
                <a:cs typeface="Arial" panose="020B0604020202020204" pitchFamily="34" charset="0"/>
              </a:rPr>
              <a:t>him or herself,</a:t>
            </a:r>
            <a:r>
              <a:rPr lang="de-DE" dirty="0">
                <a:cs typeface="Arial" panose="020B0604020202020204" pitchFamily="34" charset="0"/>
              </a:rPr>
              <a:t> or relatives</a:t>
            </a:r>
            <a:r>
              <a:rPr lang="de-DE" dirty="0" smtClean="0">
                <a:cs typeface="Arial" panose="020B0604020202020204" pitchFamily="34" charset="0"/>
              </a:rPr>
              <a:t>)</a:t>
            </a:r>
            <a:endParaRPr lang="de-DE" dirty="0">
              <a:cs typeface="Arial" panose="020B0604020202020204" pitchFamily="34" charset="0"/>
            </a:endParaRPr>
          </a:p>
          <a:p>
            <a:pPr marL="346075" lvl="2" indent="-342900" eaLnBrk="1" hangingPunct="1">
              <a:buFont typeface="Wingdings" panose="05000000000000000000" pitchFamily="2" charset="2"/>
              <a:buChar char="§"/>
              <a:defRPr/>
            </a:pPr>
            <a:r>
              <a:rPr lang="de-DE" dirty="0" smtClean="0">
                <a:cs typeface="Arial" panose="020B0604020202020204" pitchFamily="34" charset="0"/>
              </a:rPr>
              <a:t>Used in different </a:t>
            </a:r>
            <a:r>
              <a:rPr lang="de-DE" dirty="0" err="1">
                <a:solidFill>
                  <a:srgbClr val="94C11C"/>
                </a:solidFill>
                <a:cs typeface="Arial" panose="020B0604020202020204" pitchFamily="34" charset="0"/>
              </a:rPr>
              <a:t>work</a:t>
            </a:r>
            <a:r>
              <a:rPr lang="de-DE" dirty="0">
                <a:solidFill>
                  <a:srgbClr val="94C11C"/>
                </a:solidFill>
                <a:cs typeface="Arial" panose="020B0604020202020204" pitchFamily="34" charset="0"/>
              </a:rPr>
              <a:t> </a:t>
            </a:r>
            <a:r>
              <a:rPr lang="de-DE" dirty="0" err="1" smtClean="0">
                <a:solidFill>
                  <a:srgbClr val="94C11C"/>
                </a:solidFill>
                <a:cs typeface="Arial" panose="020B0604020202020204" pitchFamily="34" charset="0"/>
              </a:rPr>
              <a:t>systems</a:t>
            </a:r>
            <a:r>
              <a:rPr lang="de-DE" dirty="0" smtClean="0">
                <a:solidFill>
                  <a:srgbClr val="94C11C"/>
                </a:solidFill>
                <a:cs typeface="Arial" panose="020B0604020202020204" pitchFamily="34" charset="0"/>
              </a:rPr>
              <a:t/>
            </a:r>
            <a:br>
              <a:rPr lang="de-DE" dirty="0" smtClean="0">
                <a:solidFill>
                  <a:srgbClr val="94C11C"/>
                </a:solidFill>
                <a:cs typeface="Arial" panose="020B0604020202020204" pitchFamily="34" charset="0"/>
              </a:rPr>
            </a:br>
            <a:r>
              <a:rPr lang="de-DE" dirty="0" smtClean="0">
                <a:cs typeface="Arial" panose="020B0604020202020204" pitchFamily="34" charset="0"/>
              </a:rPr>
              <a:t>(</a:t>
            </a:r>
            <a:r>
              <a:rPr lang="de-DE" dirty="0">
                <a:cs typeface="Arial" panose="020B0604020202020204" pitchFamily="34" charset="0"/>
              </a:rPr>
              <a:t>e.g. hospitals, </a:t>
            </a:r>
            <a:r>
              <a:rPr lang="de-DE" dirty="0" err="1" smtClean="0">
                <a:cs typeface="Arial" panose="020B0604020202020204" pitchFamily="34" charset="0"/>
              </a:rPr>
              <a:t>nursing</a:t>
            </a:r>
            <a:r>
              <a:rPr lang="de-DE" dirty="0" smtClean="0">
                <a:cs typeface="Arial" panose="020B0604020202020204" pitchFamily="34" charset="0"/>
              </a:rPr>
              <a:t> homes </a:t>
            </a:r>
            <a:r>
              <a:rPr lang="de-DE" dirty="0" err="1" smtClean="0">
                <a:cs typeface="Arial" panose="020B0604020202020204" pitchFamily="34" charset="0"/>
              </a:rPr>
              <a:t>or</a:t>
            </a:r>
            <a:r>
              <a:rPr lang="de-DE" dirty="0" smtClean="0">
                <a:cs typeface="Arial" panose="020B0604020202020204" pitchFamily="34" charset="0"/>
              </a:rPr>
              <a:t> </a:t>
            </a:r>
            <a:br>
              <a:rPr lang="de-DE" dirty="0" smtClean="0">
                <a:cs typeface="Arial" panose="020B0604020202020204" pitchFamily="34" charset="0"/>
              </a:rPr>
            </a:br>
            <a:r>
              <a:rPr lang="de-DE" dirty="0" err="1" smtClean="0">
                <a:cs typeface="Arial" panose="020B0604020202020204" pitchFamily="34" charset="0"/>
              </a:rPr>
              <a:t>doctor's</a:t>
            </a:r>
            <a:r>
              <a:rPr lang="de-DE" dirty="0" smtClean="0">
                <a:cs typeface="Arial" panose="020B0604020202020204" pitchFamily="34" charset="0"/>
              </a:rPr>
              <a:t> </a:t>
            </a:r>
            <a:r>
              <a:rPr lang="de-DE" dirty="0">
                <a:cs typeface="Arial" panose="020B0604020202020204" pitchFamily="34" charset="0"/>
              </a:rPr>
              <a:t>surgeries</a:t>
            </a:r>
            <a:r>
              <a:rPr lang="de-DE" dirty="0" smtClean="0">
                <a:cs typeface="Arial" panose="020B0604020202020204" pitchFamily="34" charset="0"/>
              </a:rPr>
              <a:t>)</a:t>
            </a:r>
            <a:endParaRPr lang="de-DE" dirty="0">
              <a:cs typeface="Arial" panose="020B0604020202020204" pitchFamily="34" charset="0"/>
            </a:endParaRPr>
          </a:p>
          <a:p>
            <a:pPr marL="346075" lvl="2" indent="-342900" eaLnBrk="1" hangingPunct="1">
              <a:buFont typeface="Wingdings" panose="05000000000000000000" pitchFamily="2" charset="2"/>
              <a:buChar char="§"/>
              <a:defRPr/>
            </a:pPr>
            <a:r>
              <a:rPr lang="de-DE" dirty="0" smtClean="0">
                <a:cs typeface="Arial" panose="020B0604020202020204" pitchFamily="34" charset="0"/>
              </a:rPr>
              <a:t>Used in such a way that they </a:t>
            </a:r>
            <a:r>
              <a:rPr lang="de-DE" dirty="0">
                <a:solidFill>
                  <a:srgbClr val="94C11C"/>
                </a:solidFill>
                <a:cs typeface="Arial" panose="020B0604020202020204" pitchFamily="34" charset="0"/>
              </a:rPr>
              <a:t>act directly upon the </a:t>
            </a:r>
            <a:r>
              <a:rPr lang="de-DE" dirty="0" err="1">
                <a:solidFill>
                  <a:srgbClr val="94C11C"/>
                </a:solidFill>
                <a:cs typeface="Arial" panose="020B0604020202020204" pitchFamily="34" charset="0"/>
              </a:rPr>
              <a:t>patient's</a:t>
            </a:r>
            <a:r>
              <a:rPr lang="de-DE" dirty="0">
                <a:solidFill>
                  <a:srgbClr val="94C11C"/>
                </a:solidFill>
                <a:cs typeface="Arial" panose="020B0604020202020204" pitchFamily="34" charset="0"/>
              </a:rPr>
              <a:t> </a:t>
            </a:r>
            <a:r>
              <a:rPr lang="de-DE" dirty="0" err="1" smtClean="0">
                <a:solidFill>
                  <a:srgbClr val="94C11C"/>
                </a:solidFill>
                <a:cs typeface="Arial" panose="020B0604020202020204" pitchFamily="34" charset="0"/>
              </a:rPr>
              <a:t>body</a:t>
            </a:r>
            <a:r>
              <a:rPr lang="de-DE" dirty="0" smtClean="0">
                <a:cs typeface="Arial" panose="020B0604020202020204" pitchFamily="34" charset="0"/>
              </a:rPr>
              <a:t> </a:t>
            </a:r>
            <a:r>
              <a:rPr lang="de-DE" dirty="0" smtClean="0">
                <a:cs typeface="Arial" panose="020B0604020202020204" pitchFamily="34" charset="0"/>
                <a:sym typeface="Wingdings" panose="05000000000000000000" pitchFamily="2" charset="2"/>
              </a:rPr>
              <a:t> </a:t>
            </a:r>
            <a:r>
              <a:rPr lang="de-DE" dirty="0" smtClean="0">
                <a:solidFill>
                  <a:srgbClr val="E14D0E"/>
                </a:solidFill>
                <a:cs typeface="Arial" panose="020B0604020202020204" pitchFamily="34" charset="0"/>
              </a:rPr>
              <a:t>particular</a:t>
            </a:r>
            <a:r>
              <a:rPr lang="de-DE" dirty="0">
                <a:solidFill>
                  <a:srgbClr val="E14D0E"/>
                </a:solidFill>
                <a:cs typeface="Arial" panose="020B0604020202020204" pitchFamily="34" charset="0"/>
              </a:rPr>
              <a:t> responsibility </a:t>
            </a:r>
            <a:r>
              <a:rPr lang="de-DE" dirty="0" smtClean="0">
                <a:cs typeface="Arial" panose="020B0604020202020204" pitchFamily="34" charset="0"/>
              </a:rPr>
              <a:t>for </a:t>
            </a:r>
            <a:r>
              <a:rPr lang="de-DE" dirty="0">
                <a:cs typeface="Arial" panose="020B0604020202020204" pitchFamily="34" charset="0"/>
              </a:rPr>
              <a:t>the </a:t>
            </a:r>
            <a:r>
              <a:rPr lang="de-DE" dirty="0" smtClean="0">
                <a:cs typeface="Arial" panose="020B0604020202020204" pitchFamily="34" charset="0"/>
              </a:rPr>
              <a:t>user </a:t>
            </a:r>
            <a:endParaRPr lang="de-DE" dirty="0">
              <a:cs typeface="Arial" panose="020B0604020202020204" pitchFamily="34" charset="0"/>
            </a:endParaRPr>
          </a:p>
          <a:p>
            <a:pPr lvl="1" eaLnBrk="1" hangingPunct="1">
              <a:defRPr/>
            </a:pPr>
            <a:endParaRPr lang="de-DE" altLang="de-DE" sz="2000" b="1" dirty="0" smtClean="0"/>
          </a:p>
          <a:p>
            <a:pPr lvl="1" eaLnBrk="1" hangingPunct="1">
              <a:defRPr/>
            </a:pPr>
            <a:endParaRPr lang="de-DE" altLang="de-DE" dirty="0" smtClean="0"/>
          </a:p>
          <a:p>
            <a:pPr lvl="1" eaLnBrk="1" hangingPunct="1">
              <a:defRPr/>
            </a:pPr>
            <a:endParaRPr lang="de-DE" altLang="de-DE" dirty="0" smtClean="0"/>
          </a:p>
          <a:p>
            <a:pPr lvl="1" eaLnBrk="1" hangingPunct="1">
              <a:defRPr/>
            </a:pPr>
            <a:endParaRPr lang="de-DE" altLang="de-DE" dirty="0" smtClean="0"/>
          </a:p>
        </p:txBody>
      </p:sp>
      <p:pic>
        <p:nvPicPr>
          <p:cNvPr id="17415"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348880"/>
            <a:ext cx="2880445" cy="23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7"/>
          <p:cNvSpPr txBox="1">
            <a:spLocks noChangeArrowheads="1"/>
          </p:cNvSpPr>
          <p:nvPr/>
        </p:nvSpPr>
        <p:spPr bwMode="auto">
          <a:xfrm>
            <a:off x="7776791" y="4734679"/>
            <a:ext cx="11156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 Michael </a:t>
            </a:r>
            <a:r>
              <a:rPr lang="en-US" sz="900" i="1" dirty="0" err="1" smtClean="0">
                <a:solidFill>
                  <a:schemeClr val="tx1">
                    <a:lumMod val="50000"/>
                    <a:lumOff val="50000"/>
                  </a:schemeClr>
                </a:solidFill>
                <a:latin typeface="Arial" panose="020B0604020202020204" pitchFamily="34" charset="0"/>
                <a:cs typeface="Arial" panose="020B0604020202020204" pitchFamily="34" charset="0"/>
              </a:rPr>
              <a:t>Hüter</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022E43EF-FCB9-4DE6-A1ED-FE859FC444E7}"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1945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1946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5B07D95C-B651-44CF-99B0-7F3D94CD3632}" type="slidenum">
              <a:rPr lang="de-DE" altLang="de-DE" sz="1200" b="0" smtClean="0">
                <a:solidFill>
                  <a:schemeClr val="bg1"/>
                </a:solidFill>
              </a:rPr>
              <a:pPr>
                <a:spcBef>
                  <a:spcPct val="0"/>
                </a:spcBef>
              </a:pPr>
              <a:t>8</a:t>
            </a:fld>
            <a:endParaRPr lang="de-DE" altLang="de-DE" sz="1200" b="0" smtClean="0">
              <a:solidFill>
                <a:schemeClr val="bg1"/>
              </a:solidFill>
            </a:endParaRPr>
          </a:p>
        </p:txBody>
      </p:sp>
      <p:sp>
        <p:nvSpPr>
          <p:cNvPr id="19461" name="Rectangle 2"/>
          <p:cNvSpPr>
            <a:spLocks noGrp="1" noChangeArrowheads="1"/>
          </p:cNvSpPr>
          <p:nvPr>
            <p:ph type="title"/>
          </p:nvPr>
        </p:nvSpPr>
        <p:spPr/>
        <p:txBody>
          <a:bodyPr/>
          <a:lstStyle/>
          <a:p>
            <a:pPr eaLnBrk="1" hangingPunct="1"/>
            <a:r>
              <a:rPr lang="de-DE" altLang="de-DE" dirty="0" smtClean="0"/>
              <a:t>2. Medical </a:t>
            </a:r>
            <a:r>
              <a:rPr lang="de-DE" altLang="de-DE" dirty="0" err="1" smtClean="0"/>
              <a:t>devices</a:t>
            </a:r>
            <a:r>
              <a:rPr lang="de-DE" altLang="de-DE" dirty="0" smtClean="0"/>
              <a:t> </a:t>
            </a:r>
            <a:r>
              <a:rPr lang="de-DE" altLang="de-DE" dirty="0" err="1" smtClean="0"/>
              <a:t>used</a:t>
            </a:r>
            <a:r>
              <a:rPr lang="de-DE" altLang="de-DE" dirty="0" smtClean="0"/>
              <a:t> </a:t>
            </a:r>
            <a:r>
              <a:rPr lang="de-DE" altLang="de-DE" dirty="0" err="1" smtClean="0"/>
              <a:t>as</a:t>
            </a:r>
            <a:r>
              <a:rPr lang="de-DE" altLang="de-DE" dirty="0" smtClean="0"/>
              <a:t> </a:t>
            </a:r>
            <a:r>
              <a:rPr lang="de-DE" altLang="de-DE" dirty="0" err="1" smtClean="0"/>
              <a:t>work</a:t>
            </a:r>
            <a:r>
              <a:rPr lang="de-DE" altLang="de-DE" dirty="0" smtClean="0"/>
              <a:t> </a:t>
            </a:r>
            <a:r>
              <a:rPr lang="de-DE" altLang="de-DE" dirty="0" err="1" smtClean="0"/>
              <a:t>equipment</a:t>
            </a:r>
            <a:endParaRPr lang="de-DE" altLang="de-DE" dirty="0" smtClean="0"/>
          </a:p>
        </p:txBody>
      </p:sp>
      <p:sp>
        <p:nvSpPr>
          <p:cNvPr id="15366" name="Rectangle 3"/>
          <p:cNvSpPr>
            <a:spLocks noGrp="1" noChangeArrowheads="1"/>
          </p:cNvSpPr>
          <p:nvPr>
            <p:ph type="body" idx="1"/>
          </p:nvPr>
        </p:nvSpPr>
        <p:spPr>
          <a:xfrm>
            <a:off x="539552" y="1700808"/>
            <a:ext cx="8042275" cy="4537075"/>
          </a:xfrm>
        </p:spPr>
        <p:txBody>
          <a:bodyPr/>
          <a:lstStyle/>
          <a:p>
            <a:pPr marL="3175" lvl="2" indent="0" eaLnBrk="1" hangingPunct="1">
              <a:buFont typeface="Arial" panose="020B0604020202020204" pitchFamily="34" charset="0"/>
              <a:buNone/>
              <a:defRPr/>
            </a:pPr>
            <a:r>
              <a:rPr lang="de-DE" b="1" dirty="0" err="1" smtClean="0">
                <a:cs typeface="Arial" panose="020B0604020202020204" pitchFamily="34" charset="0"/>
              </a:rPr>
              <a:t>Practical</a:t>
            </a:r>
            <a:r>
              <a:rPr lang="de-DE" b="1" dirty="0" smtClean="0">
                <a:cs typeface="Arial" panose="020B0604020202020204" pitchFamily="34" charset="0"/>
              </a:rPr>
              <a:t> </a:t>
            </a:r>
            <a:r>
              <a:rPr lang="de-DE" b="1" dirty="0" err="1" smtClean="0">
                <a:cs typeface="Arial" panose="020B0604020202020204" pitchFamily="34" charset="0"/>
              </a:rPr>
              <a:t>exercise</a:t>
            </a:r>
            <a:r>
              <a:rPr lang="de-DE" b="1" dirty="0" smtClean="0">
                <a:cs typeface="Arial" panose="020B0604020202020204" pitchFamily="34" charset="0"/>
              </a:rPr>
              <a:t>: </a:t>
            </a:r>
            <a:endParaRPr lang="de-DE" b="1" dirty="0">
              <a:cs typeface="Arial" panose="020B0604020202020204" pitchFamily="34" charset="0"/>
            </a:endParaRPr>
          </a:p>
          <a:p>
            <a:pPr marL="3175" lvl="2" indent="0" eaLnBrk="1" hangingPunct="1">
              <a:spcAft>
                <a:spcPts val="1200"/>
              </a:spcAft>
              <a:buFont typeface="Arial" panose="020B0604020202020204" pitchFamily="34" charset="0"/>
              <a:buNone/>
              <a:defRPr/>
            </a:pPr>
            <a:r>
              <a:rPr lang="de-DE" dirty="0">
                <a:cs typeface="Arial" panose="020B0604020202020204" pitchFamily="34" charset="0"/>
              </a:rPr>
              <a:t>Determine the </a:t>
            </a:r>
            <a:r>
              <a:rPr lang="de-DE" dirty="0">
                <a:solidFill>
                  <a:srgbClr val="94C11C"/>
                </a:solidFill>
                <a:cs typeface="Arial" panose="020B0604020202020204" pitchFamily="34" charset="0"/>
              </a:rPr>
              <a:t>requirements</a:t>
            </a:r>
            <a:r>
              <a:rPr lang="de-DE" dirty="0">
                <a:cs typeface="Arial" panose="020B0604020202020204" pitchFamily="34" charset="0"/>
              </a:rPr>
              <a:t> for </a:t>
            </a:r>
            <a:r>
              <a:rPr lang="de-DE" dirty="0">
                <a:solidFill>
                  <a:srgbClr val="94C11C"/>
                </a:solidFill>
                <a:cs typeface="Arial" panose="020B0604020202020204" pitchFamily="34" charset="0"/>
              </a:rPr>
              <a:t>ergonomic design</a:t>
            </a:r>
            <a:r>
              <a:rPr lang="de-DE" dirty="0">
                <a:cs typeface="Arial" panose="020B0604020202020204" pitchFamily="34" charset="0"/>
              </a:rPr>
              <a:t> of a non-invasive blood-pressure </a:t>
            </a:r>
            <a:r>
              <a:rPr lang="de-DE" dirty="0" err="1">
                <a:cs typeface="Arial" panose="020B0604020202020204" pitchFamily="34" charset="0"/>
              </a:rPr>
              <a:t>meter</a:t>
            </a:r>
            <a:r>
              <a:rPr lang="de-DE" dirty="0">
                <a:cs typeface="Arial" panose="020B0604020202020204" pitchFamily="34" charset="0"/>
              </a:rPr>
              <a:t> </a:t>
            </a:r>
            <a:r>
              <a:rPr lang="de-DE" dirty="0" err="1" smtClean="0">
                <a:cs typeface="Arial" panose="020B0604020202020204" pitchFamily="34" charset="0"/>
              </a:rPr>
              <a:t>for</a:t>
            </a:r>
            <a:r>
              <a:rPr lang="de-DE" dirty="0" smtClean="0">
                <a:cs typeface="Arial" panose="020B0604020202020204" pitchFamily="34" charset="0"/>
              </a:rPr>
              <a:t> </a:t>
            </a:r>
            <a:r>
              <a:rPr lang="de-DE" dirty="0">
                <a:cs typeface="Arial" panose="020B0604020202020204" pitchFamily="34" charset="0"/>
              </a:rPr>
              <a:t>use in the following </a:t>
            </a:r>
            <a:r>
              <a:rPr lang="de-DE" dirty="0">
                <a:solidFill>
                  <a:srgbClr val="94C11C"/>
                </a:solidFill>
                <a:cs typeface="Arial" panose="020B0604020202020204" pitchFamily="34" charset="0"/>
              </a:rPr>
              <a:t>areas of application</a:t>
            </a:r>
            <a:r>
              <a:rPr lang="de-DE" dirty="0">
                <a:cs typeface="Arial" panose="020B0604020202020204" pitchFamily="34" charset="0"/>
              </a:rPr>
              <a:t>:</a:t>
            </a:r>
          </a:p>
          <a:p>
            <a:pPr marL="346075" lvl="2" indent="-342900" eaLnBrk="1" hangingPunct="1">
              <a:buFont typeface="Wingdings" panose="05000000000000000000" pitchFamily="2" charset="2"/>
              <a:buChar char="§"/>
              <a:defRPr/>
            </a:pPr>
            <a:r>
              <a:rPr lang="de-DE" dirty="0">
                <a:cs typeface="Arial" panose="020B0604020202020204" pitchFamily="34" charset="0"/>
              </a:rPr>
              <a:t>Group 1: hospital </a:t>
            </a:r>
          </a:p>
          <a:p>
            <a:pPr marL="346075" lvl="2" indent="-342900" eaLnBrk="1" hangingPunct="1">
              <a:buFont typeface="Wingdings" panose="05000000000000000000" pitchFamily="2" charset="2"/>
              <a:buChar char="§"/>
              <a:defRPr/>
            </a:pPr>
            <a:r>
              <a:rPr lang="de-DE" dirty="0">
                <a:cs typeface="Arial" panose="020B0604020202020204" pitchFamily="34" charset="0"/>
              </a:rPr>
              <a:t>Group 2: ambulance service</a:t>
            </a:r>
          </a:p>
          <a:p>
            <a:pPr marL="346075" lvl="2" indent="-342900" eaLnBrk="1" hangingPunct="1">
              <a:buFont typeface="Wingdings" panose="05000000000000000000" pitchFamily="2" charset="2"/>
              <a:buChar char="§"/>
              <a:defRPr/>
            </a:pPr>
            <a:r>
              <a:rPr lang="de-DE" dirty="0">
                <a:cs typeface="Arial" panose="020B0604020202020204" pitchFamily="34" charset="0"/>
              </a:rPr>
              <a:t>Group 3: home nursing service</a:t>
            </a:r>
          </a:p>
          <a:p>
            <a:pPr marL="346075" lvl="2" indent="-342900" eaLnBrk="1" hangingPunct="1">
              <a:buFont typeface="Arial" panose="020B0604020202020204" pitchFamily="34" charset="0"/>
              <a:buChar char="•"/>
              <a:defRPr/>
            </a:pPr>
            <a:endParaRPr lang="de-DE" dirty="0">
              <a:cs typeface="Arial" panose="020B0604020202020204" pitchFamily="34" charset="0"/>
            </a:endParaRPr>
          </a:p>
          <a:p>
            <a:pPr marL="3175" lvl="2" indent="0" eaLnBrk="1" hangingPunct="1">
              <a:buFont typeface="Arial" panose="020B0604020202020204" pitchFamily="34" charset="0"/>
              <a:buNone/>
              <a:defRPr/>
            </a:pPr>
            <a:r>
              <a:rPr lang="de-DE" dirty="0">
                <a:cs typeface="Arial" panose="020B0604020202020204" pitchFamily="34" charset="0"/>
              </a:rPr>
              <a:t>Time allotted for the exercise: 20 </a:t>
            </a:r>
            <a:r>
              <a:rPr lang="de-DE" dirty="0" smtClean="0">
                <a:cs typeface="Arial" panose="020B0604020202020204" pitchFamily="34" charset="0"/>
              </a:rPr>
              <a:t>minutes</a:t>
            </a:r>
            <a:endParaRPr lang="de-DE" dirty="0">
              <a:cs typeface="Arial" panose="020B0604020202020204" pitchFamily="34" charset="0"/>
            </a:endParaRPr>
          </a:p>
          <a:p>
            <a:pPr marL="3175" lvl="2" indent="0" eaLnBrk="1" hangingPunct="1">
              <a:buFont typeface="Arial" panose="020B0604020202020204" pitchFamily="34" charset="0"/>
              <a:buNone/>
              <a:defRPr/>
            </a:pPr>
            <a:r>
              <a:rPr lang="de-DE" dirty="0">
                <a:cs typeface="Arial" panose="020B0604020202020204" pitchFamily="34" charset="0"/>
              </a:rPr>
              <a:t>Followed by: presentation of the results to the </a:t>
            </a:r>
            <a:r>
              <a:rPr lang="de-DE" dirty="0" smtClean="0">
                <a:cs typeface="Arial" panose="020B0604020202020204" pitchFamily="34" charset="0"/>
              </a:rPr>
              <a:t>whole class</a:t>
            </a:r>
            <a:endParaRPr lang="de-DE" dirty="0">
              <a:cs typeface="Arial" panose="020B0604020202020204" pitchFamily="34" charset="0"/>
            </a:endParaRPr>
          </a:p>
          <a:p>
            <a:pPr lvl="1" eaLnBrk="1" hangingPunct="1">
              <a:defRPr/>
            </a:pPr>
            <a:endParaRPr lang="de-DE" altLang="de-DE" sz="2000" b="1" dirty="0" smtClean="0"/>
          </a:p>
          <a:p>
            <a:pPr lvl="1" eaLnBrk="1" hangingPunct="1">
              <a:defRPr/>
            </a:pPr>
            <a:endParaRPr lang="de-DE" altLang="de-DE" dirty="0" smtClean="0"/>
          </a:p>
          <a:p>
            <a:pPr lvl="1" eaLnBrk="1" hangingPunct="1">
              <a:defRPr/>
            </a:pPr>
            <a:endParaRPr lang="de-DE" altLang="de-DE" dirty="0" smtClean="0"/>
          </a:p>
          <a:p>
            <a:pPr lvl="1" eaLnBrk="1" hangingPunct="1">
              <a:defRPr/>
            </a:pPr>
            <a:endParaRPr lang="de-DE" altLang="de-DE" dirty="0" smtClean="0"/>
          </a:p>
        </p:txBody>
      </p:sp>
      <p:pic>
        <p:nvPicPr>
          <p:cNvPr id="10" name="Grafik 9"/>
          <p:cNvPicPr>
            <a:picLocks noChangeAspect="1"/>
          </p:cNvPicPr>
          <p:nvPr/>
        </p:nvPicPr>
        <p:blipFill>
          <a:blip r:embed="rId3" cstate="print"/>
          <a:stretch>
            <a:fillRect/>
          </a:stretch>
        </p:blipFill>
        <p:spPr>
          <a:xfrm rot="670399">
            <a:off x="7105650" y="3529013"/>
            <a:ext cx="1133475" cy="1066800"/>
          </a:xfrm>
          <a:prstGeom prst="rect">
            <a:avLst/>
          </a:prstGeom>
          <a:ln w="3175">
            <a:solidFill>
              <a:schemeClr val="tx1">
                <a:lumMod val="50000"/>
                <a:lumOff val="50000"/>
              </a:schemeClr>
            </a:solidFill>
          </a:ln>
        </p:spPr>
      </p:pic>
      <p:sp>
        <p:nvSpPr>
          <p:cNvPr id="11" name="Text Box 17"/>
          <p:cNvSpPr txBox="1">
            <a:spLocks noChangeArrowheads="1"/>
          </p:cNvSpPr>
          <p:nvPr/>
        </p:nvSpPr>
        <p:spPr bwMode="auto">
          <a:xfrm>
            <a:off x="7226300" y="4802188"/>
            <a:ext cx="145573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rgbClr val="000000"/>
                </a:solidFill>
                <a:latin typeface="Calibri" panose="020F0502020204030204" pitchFamily="34" charset="0"/>
              </a:defRPr>
            </a:lvl1pPr>
            <a:lvl2pPr marL="742950" indent="-285750">
              <a:spcBef>
                <a:spcPct val="20000"/>
              </a:spcBef>
              <a:defRPr sz="2000">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defRPr/>
            </a:pPr>
            <a:r>
              <a:rPr lang="en-US" sz="900" i="1" dirty="0">
                <a:solidFill>
                  <a:schemeClr val="tx1">
                    <a:lumMod val="50000"/>
                    <a:lumOff val="50000"/>
                  </a:schemeClr>
                </a:solidFill>
                <a:latin typeface="Arial" panose="020B0604020202020204" pitchFamily="34" charset="0"/>
                <a:cs typeface="Arial" panose="020B0604020202020204" pitchFamily="34" charset="0"/>
              </a:rPr>
              <a:t> </a:t>
            </a:r>
            <a:r>
              <a:rPr lang="en-US" sz="900" i="1" dirty="0" smtClean="0">
                <a:solidFill>
                  <a:schemeClr val="tx1">
                    <a:lumMod val="50000"/>
                    <a:lumOff val="50000"/>
                  </a:schemeClr>
                </a:solidFill>
                <a:latin typeface="Arial" panose="020B0604020202020204" pitchFamily="34" charset="0"/>
                <a:cs typeface="Arial" panose="020B0604020202020204" pitchFamily="34" charset="0"/>
              </a:rPr>
              <a:t>(With reference to Backhaus 2010)</a:t>
            </a:r>
            <a:endParaRPr 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umsplatzhalter 3"/>
          <p:cNvSpPr>
            <a:spLocks noGrp="1"/>
          </p:cNvSpPr>
          <p:nvPr>
            <p:ph type="dt" sz="quarter"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92888F5A-311C-4CE3-94A3-44EC5337EF69}" type="datetime1">
              <a:rPr lang="de-DE" altLang="de-DE" sz="1200" b="0" smtClean="0">
                <a:solidFill>
                  <a:schemeClr val="bg1"/>
                </a:solidFill>
              </a:rPr>
              <a:pPr>
                <a:spcBef>
                  <a:spcPct val="0"/>
                </a:spcBef>
              </a:pPr>
              <a:t>12.11.2019</a:t>
            </a:fld>
            <a:endParaRPr lang="de-DE" altLang="de-DE" sz="1200" b="0" smtClean="0">
              <a:solidFill>
                <a:schemeClr val="bg1"/>
              </a:solidFill>
            </a:endParaRPr>
          </a:p>
        </p:txBody>
      </p:sp>
      <p:sp>
        <p:nvSpPr>
          <p:cNvPr id="2150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Module 7: Ergonomics of medical devices</a:t>
            </a:r>
          </a:p>
        </p:txBody>
      </p:sp>
      <p:sp>
        <p:nvSpPr>
          <p:cNvPr id="2150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smtClean="0">
                <a:solidFill>
                  <a:schemeClr val="bg1"/>
                </a:solidFill>
              </a:rPr>
              <a:t>Page </a:t>
            </a:r>
            <a:fld id="{A861E72E-AD8C-4C5B-A666-C18C86BC9072}" type="slidenum">
              <a:rPr lang="de-DE" altLang="de-DE" sz="1200" b="0" smtClean="0">
                <a:solidFill>
                  <a:schemeClr val="bg1"/>
                </a:solidFill>
              </a:rPr>
              <a:pPr>
                <a:spcBef>
                  <a:spcPct val="0"/>
                </a:spcBef>
              </a:pPr>
              <a:t>9</a:t>
            </a:fld>
            <a:endParaRPr lang="de-DE" altLang="de-DE" sz="1200" b="0" smtClean="0">
              <a:solidFill>
                <a:schemeClr val="bg1"/>
              </a:solidFill>
            </a:endParaRPr>
          </a:p>
        </p:txBody>
      </p:sp>
      <p:sp>
        <p:nvSpPr>
          <p:cNvPr id="21509" name="Rectangle 2"/>
          <p:cNvSpPr>
            <a:spLocks noGrp="1" noChangeArrowheads="1"/>
          </p:cNvSpPr>
          <p:nvPr>
            <p:ph type="title"/>
          </p:nvPr>
        </p:nvSpPr>
        <p:spPr/>
        <p:txBody>
          <a:bodyPr/>
          <a:lstStyle/>
          <a:p>
            <a:pPr eaLnBrk="1" hangingPunct="1"/>
            <a:r>
              <a:rPr lang="de-DE" altLang="de-DE" smtClean="0"/>
              <a:t>3. Statutory requirements for ergonomics</a:t>
            </a:r>
          </a:p>
        </p:txBody>
      </p:sp>
      <p:sp>
        <p:nvSpPr>
          <p:cNvPr id="21510" name="Rectangle 3"/>
          <p:cNvSpPr>
            <a:spLocks noGrp="1" noChangeArrowheads="1"/>
          </p:cNvSpPr>
          <p:nvPr>
            <p:ph type="body" idx="1"/>
          </p:nvPr>
        </p:nvSpPr>
        <p:spPr>
          <a:xfrm>
            <a:off x="539750" y="1484313"/>
            <a:ext cx="8042275" cy="4537075"/>
          </a:xfrm>
          <a:noFill/>
        </p:spPr>
        <p:txBody>
          <a:bodyPr/>
          <a:lstStyle/>
          <a:p>
            <a:pPr marL="3175" lvl="2" indent="0" eaLnBrk="1" hangingPunct="1">
              <a:buFont typeface="Arial" panose="020B0604020202020204" pitchFamily="34" charset="0"/>
              <a:buNone/>
            </a:pPr>
            <a:r>
              <a:rPr lang="de-DE" altLang="de-DE" b="1" dirty="0" smtClean="0">
                <a:cs typeface="Arial" panose="020B0604020202020204" pitchFamily="34" charset="0"/>
              </a:rPr>
              <a:t>European and German legislation </a:t>
            </a:r>
          </a:p>
          <a:p>
            <a:pPr marL="3175" lvl="2" indent="0" eaLnBrk="1" hangingPunct="1">
              <a:spcAft>
                <a:spcPts val="1200"/>
              </a:spcAft>
              <a:buFont typeface="Arial" panose="020B0604020202020204" pitchFamily="34" charset="0"/>
              <a:buNone/>
            </a:pPr>
            <a:r>
              <a:rPr lang="de-DE" altLang="de-DE" dirty="0" smtClean="0">
                <a:solidFill>
                  <a:srgbClr val="94C11C"/>
                </a:solidFill>
                <a:cs typeface="Arial" panose="020B0604020202020204" pitchFamily="34" charset="0"/>
              </a:rPr>
              <a:t>German Medical Devices Act (MPG):</a:t>
            </a:r>
            <a:r>
              <a:rPr lang="de-DE" altLang="de-DE" dirty="0" smtClean="0">
                <a:cs typeface="Arial" panose="020B0604020202020204" pitchFamily="34" charset="0"/>
              </a:rPr>
              <a:t> Requires observance of the "</a:t>
            </a:r>
            <a:r>
              <a:rPr lang="de-DE" altLang="de-DE" dirty="0" smtClean="0">
                <a:solidFill>
                  <a:srgbClr val="94C11C"/>
                </a:solidFill>
                <a:cs typeface="Arial" panose="020B0604020202020204" pitchFamily="34" charset="0"/>
              </a:rPr>
              <a:t>essential requirements</a:t>
            </a:r>
            <a:r>
              <a:rPr lang="de-DE" altLang="de-DE" dirty="0" smtClean="0">
                <a:cs typeface="Arial" panose="020B0604020202020204" pitchFamily="34" charset="0"/>
              </a:rPr>
              <a:t>" for medical devices </a:t>
            </a:r>
            <a:br>
              <a:rPr lang="de-DE" altLang="de-DE" dirty="0" smtClean="0">
                <a:cs typeface="Arial" panose="020B0604020202020204" pitchFamily="34" charset="0"/>
              </a:rPr>
            </a:br>
            <a:r>
              <a:rPr lang="de-DE" altLang="de-DE" dirty="0" smtClean="0">
                <a:cs typeface="Arial" panose="020B0604020202020204" pitchFamily="34" charset="0"/>
              </a:rPr>
              <a:t>stated in the </a:t>
            </a:r>
            <a:r>
              <a:rPr lang="de-DE" altLang="de-DE" dirty="0" smtClean="0">
                <a:solidFill>
                  <a:srgbClr val="94C11C"/>
                </a:solidFill>
                <a:cs typeface="Arial" panose="020B0604020202020204" pitchFamily="34" charset="0"/>
              </a:rPr>
              <a:t>93/42/EEC </a:t>
            </a:r>
            <a:r>
              <a:rPr lang="de-DE" altLang="de-DE" dirty="0" smtClean="0">
                <a:cs typeface="Arial" panose="020B0604020202020204" pitchFamily="34" charset="0"/>
              </a:rPr>
              <a:t>Medical Devices Directive. </a:t>
            </a:r>
          </a:p>
          <a:p>
            <a:pPr marL="3175" lvl="2" indent="0" eaLnBrk="1" hangingPunct="1">
              <a:spcAft>
                <a:spcPts val="1200"/>
              </a:spcAft>
              <a:buFont typeface="Arial" panose="020B0604020202020204" pitchFamily="34" charset="0"/>
              <a:buNone/>
            </a:pPr>
            <a:r>
              <a:rPr lang="de-DE" altLang="de-DE" dirty="0" smtClean="0">
                <a:cs typeface="Arial" panose="020B0604020202020204" pitchFamily="34" charset="0"/>
              </a:rPr>
              <a:t> A product's satisfaction of these requirements must be demonstrated by the manufacturer through the </a:t>
            </a:r>
            <a:r>
              <a:rPr lang="de-DE" altLang="de-DE" dirty="0" smtClean="0">
                <a:solidFill>
                  <a:srgbClr val="94C11C"/>
                </a:solidFill>
                <a:cs typeface="Arial" panose="020B0604020202020204" pitchFamily="34" charset="0"/>
              </a:rPr>
              <a:t>conformity assessment</a:t>
            </a:r>
            <a:r>
              <a:rPr lang="de-DE" altLang="de-DE" dirty="0" smtClean="0">
                <a:cs typeface="Arial" panose="020B0604020202020204" pitchFamily="34" charset="0"/>
              </a:rPr>
              <a:t> of the product. </a:t>
            </a:r>
          </a:p>
          <a:p>
            <a:pPr marL="3175" lvl="2" indent="0" eaLnBrk="1" hangingPunct="1">
              <a:buFont typeface="Arial" panose="020B0604020202020204" pitchFamily="34" charset="0"/>
              <a:buNone/>
            </a:pPr>
            <a:r>
              <a:rPr lang="de-DE" altLang="de-DE" dirty="0">
                <a:solidFill>
                  <a:srgbClr val="E14D0E"/>
                </a:solidFill>
              </a:rPr>
              <a:t>New </a:t>
            </a:r>
            <a:r>
              <a:rPr lang="de-DE" altLang="de-DE" dirty="0" smtClean="0"/>
              <a:t>since April 2017</a:t>
            </a:r>
            <a:r>
              <a:rPr lang="de-DE" altLang="de-DE" dirty="0" smtClean="0">
                <a:cs typeface="Arial" panose="020B0604020202020204" pitchFamily="34" charset="0"/>
              </a:rPr>
              <a:t>: </a:t>
            </a:r>
            <a:r>
              <a:rPr lang="de-DE" altLang="de-DE" dirty="0" smtClean="0">
                <a:solidFill>
                  <a:srgbClr val="94C11C"/>
                </a:solidFill>
              </a:rPr>
              <a:t>2017/745/EU</a:t>
            </a:r>
            <a:r>
              <a:rPr lang="de-DE" altLang="de-DE" dirty="0" smtClean="0"/>
              <a:t> Medical Devices Regulation; in contrast to directives, which apply only after they have been transposed into national law, </a:t>
            </a:r>
            <a:r>
              <a:rPr lang="de-DE" altLang="de-DE" dirty="0" smtClean="0">
                <a:solidFill>
                  <a:srgbClr val="E14D0E"/>
                </a:solidFill>
              </a:rPr>
              <a:t>EU Regulations apply directly</a:t>
            </a:r>
            <a:r>
              <a:rPr lang="de-DE" altLang="de-DE" dirty="0" smtClean="0"/>
              <a:t>.</a:t>
            </a:r>
            <a:endParaRPr lang="de-DE" altLang="de-DE" dirty="0" smtClean="0">
              <a:cs typeface="Arial" panose="020B0604020202020204" pitchFamily="34" charset="0"/>
            </a:endParaRPr>
          </a:p>
          <a:p>
            <a:pPr marL="3175" lvl="2" indent="0" eaLnBrk="1" hangingPunct="1">
              <a:buFont typeface="Arial" panose="020B0604020202020204" pitchFamily="34" charset="0"/>
              <a:buNone/>
            </a:pPr>
            <a:endParaRPr lang="de-DE" altLang="de-DE"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038" y="2204864"/>
            <a:ext cx="1331962" cy="13319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lnDef>
  </a:objectDefaults>
  <a:extraClrSchemeLst>
    <a:extraClrScheme>
      <a:clrScheme name="Standarddesign 1">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FFDB92"/>
        </a:hlink>
        <a:folHlink>
          <a:srgbClr val="87878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94C11C"/>
        </a:hlink>
        <a:folHlink>
          <a:srgbClr val="94C11C"/>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5046</Words>
  <Application>Microsoft Office PowerPoint</Application>
  <PresentationFormat>Bildschirmpräsentation (4:3)</PresentationFormat>
  <Paragraphs>625</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Arial Narrow</vt:lpstr>
      <vt:lpstr>Wingdings</vt:lpstr>
      <vt:lpstr>Standarddesign</vt:lpstr>
      <vt:lpstr>Ergonomics of medical devices</vt:lpstr>
      <vt:lpstr>Content of the module at a glance</vt:lpstr>
      <vt:lpstr>1. Important concepts: medical devices</vt:lpstr>
      <vt:lpstr>1. Ergonomics and fitness for purpose</vt:lpstr>
      <vt:lpstr>1. Functionality and usability </vt:lpstr>
      <vt:lpstr>2. Medical devices used as work equipment</vt:lpstr>
      <vt:lpstr>2. Medical devices used as work equipment</vt:lpstr>
      <vt:lpstr>2. Medical devices used as work equipment</vt:lpstr>
      <vt:lpstr>3. Statutory requirements for ergonomics</vt:lpstr>
      <vt:lpstr>3. Statutory requirements for ergonomics</vt:lpstr>
      <vt:lpstr>3. Statutory requirements for ergonomics</vt:lpstr>
      <vt:lpstr>4. Usability engineering</vt:lpstr>
      <vt:lpstr>4. Usability engineering</vt:lpstr>
      <vt:lpstr>5. Usability methods</vt:lpstr>
      <vt:lpstr>5. Usability methods</vt:lpstr>
      <vt:lpstr>5. Usability methods</vt:lpstr>
      <vt:lpstr>5. Usability methods</vt:lpstr>
      <vt:lpstr>5. Usability methods</vt:lpstr>
      <vt:lpstr>5. Usability methods</vt:lpstr>
      <vt:lpstr>6. Application example of a usability test </vt:lpstr>
      <vt:lpstr>6. Application example of a usability test </vt:lpstr>
      <vt:lpstr>6. Application example of a usability test </vt:lpstr>
      <vt:lpstr>6. Application example of a usability test </vt:lpstr>
      <vt:lpstr>6. Application example of a usability test </vt:lpstr>
      <vt:lpstr>6. Application example of a usability test </vt:lpstr>
      <vt:lpstr>7. Further literature </vt:lpstr>
      <vt:lpstr>7. Further literature </vt:lpstr>
      <vt:lpstr>Contact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creator>
  <cp:lastModifiedBy>vonRymonLipinski, Katharina</cp:lastModifiedBy>
  <cp:revision>274</cp:revision>
  <cp:lastPrinted>2017-10-13T13:34:18Z</cp:lastPrinted>
  <dcterms:created xsi:type="dcterms:W3CDTF">2009-09-14T12:08:23Z</dcterms:created>
  <dcterms:modified xsi:type="dcterms:W3CDTF">2019-11-12T13:09:10Z</dcterms:modified>
</cp:coreProperties>
</file>