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7"/>
  </p:notesMasterIdLst>
  <p:handoutMasterIdLst>
    <p:handoutMasterId r:id="rId18"/>
  </p:handoutMasterIdLst>
  <p:sldIdLst>
    <p:sldId id="266" r:id="rId2"/>
    <p:sldId id="288" r:id="rId3"/>
    <p:sldId id="289" r:id="rId4"/>
    <p:sldId id="290" r:id="rId5"/>
    <p:sldId id="291" r:id="rId6"/>
    <p:sldId id="292" r:id="rId7"/>
    <p:sldId id="293" r:id="rId8"/>
    <p:sldId id="294" r:id="rId9"/>
    <p:sldId id="295" r:id="rId10"/>
    <p:sldId id="296" r:id="rId11"/>
    <p:sldId id="297" r:id="rId12"/>
    <p:sldId id="298" r:id="rId13"/>
    <p:sldId id="299" r:id="rId14"/>
    <p:sldId id="300" r:id="rId15"/>
    <p:sldId id="287" r:id="rId16"/>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BF27"/>
    <a:srgbClr val="6F6F6F"/>
    <a:srgbClr val="004994"/>
    <a:srgbClr val="FAB500"/>
    <a:srgbClr val="E8E8E8"/>
    <a:srgbClr val="0095DB"/>
    <a:srgbClr val="008C8E"/>
    <a:srgbClr val="FFDB92"/>
    <a:srgbClr val="5775B3"/>
    <a:srgbClr val="5775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1694" autoAdjust="0"/>
  </p:normalViewPr>
  <p:slideViewPr>
    <p:cSldViewPr>
      <p:cViewPr varScale="1">
        <p:scale>
          <a:sx n="67" d="100"/>
          <a:sy n="67" d="100"/>
        </p:scale>
        <p:origin x="1530" y="60"/>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a:p>
        </p:txBody>
      </p:sp>
    </p:spTree>
    <p:extLst>
      <p:ext uri="{BB962C8B-B14F-4D97-AF65-F5344CB8AC3E}">
        <p14:creationId xmlns:p14="http://schemas.microsoft.com/office/powerpoint/2010/main" val="183108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a:t>Da also Arbeit durch das zielgerichtete menschliche Wirken entsteht bietet sich einen Betrachtung des Menschbildes in der jüngeren Vergangenheit an. Jedes dieser Menschbilder impliziert fast logisch eine Philosophie zur Steuerung und Motivation der Mitarbeiter. Mittlerweile befinden wir uns aber in dem Dilemma, das einfache und pauschalierte Erklärungsmuster immer wieder versagen, da auf Grund der gesellschaftliche Komplexität und der Vielfalt individueller Zielsetzungen und Entwicklungsmöglichkeiten nicht abbilden kann.</a:t>
            </a:r>
          </a:p>
          <a:p>
            <a:pPr eaLnBrk="1" hangingPunct="1"/>
            <a:r>
              <a:rPr lang="de-DE" dirty="0"/>
              <a:t>So unterwerfen sich Einzelne einer Tortur um möglichst frühzeitig für den „Lebensabend“ vorgesorgt zu haben, Andere lieben es mit konkreten, einfachen und überschaubaren Arbeitsaufgaben betraut zu werden oder ziehen eine Tätigkeit mit geringsten geistigen Anforderungen vor.</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11</a:t>
            </a:fld>
            <a:endParaRPr lang="de-DE" altLang="de-DE"/>
          </a:p>
        </p:txBody>
      </p:sp>
    </p:spTree>
    <p:extLst>
      <p:ext uri="{BB962C8B-B14F-4D97-AF65-F5344CB8AC3E}">
        <p14:creationId xmlns:p14="http://schemas.microsoft.com/office/powerpoint/2010/main" val="1303917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Die Zweifaktorentheorie von Herzberg stellt die Basis bzw. das Erklärungsmodell für die Schaffung von Motivation aus der Strukturierung</a:t>
            </a:r>
            <a:r>
              <a:rPr lang="de-DE" baseline="0" dirty="0"/>
              <a:t> von Tätigkeiten dar.</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12</a:t>
            </a:fld>
            <a:endParaRPr lang="de-DE" altLang="de-DE"/>
          </a:p>
        </p:txBody>
      </p:sp>
    </p:spTree>
    <p:extLst>
      <p:ext uri="{BB962C8B-B14F-4D97-AF65-F5344CB8AC3E}">
        <p14:creationId xmlns:p14="http://schemas.microsoft.com/office/powerpoint/2010/main" val="33551383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a:t>Arbeitsgestalterische Maßnahmen, welche diesen Gestaltungsanforderungen entsprechen ergeben sich aus der Gestaltung der Handlungs- und Entscheidungsspielräume, welche durch verschiedene Organisationsformen untersetzbar sind. In dem Model hat </a:t>
            </a:r>
            <a:r>
              <a:rPr lang="de-DE" dirty="0" err="1"/>
              <a:t>Ulich</a:t>
            </a:r>
            <a:r>
              <a:rPr lang="de-DE" dirty="0"/>
              <a:t> die Ideen von Herzberg in ein Modell</a:t>
            </a:r>
            <a:r>
              <a:rPr lang="de-DE" baseline="0" dirty="0"/>
              <a:t> der Erweiterung von Tätigkeits-, Handlungs- und Interaktionsspielraum übertragen.</a:t>
            </a:r>
          </a:p>
          <a:p>
            <a:pPr eaLnBrk="1" hangingPunct="1"/>
            <a:r>
              <a:rPr lang="de-DE" baseline="0" dirty="0"/>
              <a:t>Als Beispiel kann das Herstellen eines Einzelteils dienen, welches für eine Tätigkeitserweiterung bis zur Herstellung einer funktionsfähigen Baugruppe erweiterte wird. Eine solche umfassende Aufgabe ermöglicht eine Eigenorganisation der Arbeitsabläufe und die Kontrolle der Funktion des Produktes. In einer Gruppe kann eine höhere Effizienz bei kleinen Regelkreisen erreicht werden.</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13</a:t>
            </a:fld>
            <a:endParaRPr lang="de-DE" altLang="de-DE"/>
          </a:p>
        </p:txBody>
      </p:sp>
    </p:spTree>
    <p:extLst>
      <p:ext uri="{BB962C8B-B14F-4D97-AF65-F5344CB8AC3E}">
        <p14:creationId xmlns:p14="http://schemas.microsoft.com/office/powerpoint/2010/main" val="14923508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Zusammenfassung</a:t>
            </a:r>
            <a:r>
              <a:rPr lang="de-DE" baseline="0" dirty="0"/>
              <a:t> der vier maßgeblichen Tätigkeitsstrukturierungsmaßnahmen zur Verbesserung des Handlungsspielraumes und damit der Motivation</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14</a:t>
            </a:fld>
            <a:endParaRPr lang="de-DE" altLang="de-DE"/>
          </a:p>
        </p:txBody>
      </p:sp>
    </p:spTree>
    <p:extLst>
      <p:ext uri="{BB962C8B-B14F-4D97-AF65-F5344CB8AC3E}">
        <p14:creationId xmlns:p14="http://schemas.microsoft.com/office/powerpoint/2010/main" val="1996277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latin typeface="Arial" charset="0"/>
              </a:rPr>
              <a:t>Die Lehrmodule wurden unabhängig voneinander konzipiert und sind entsprechend frei einsetzbar. </a:t>
            </a:r>
            <a:br>
              <a:rPr lang="de-DE" dirty="0">
                <a:latin typeface="Arial" charset="0"/>
              </a:rPr>
            </a:br>
            <a:r>
              <a:rPr lang="de-DE" dirty="0">
                <a:latin typeface="Arial" charset="0"/>
              </a:rPr>
              <a:t>Das Modul 6 stellt ein Zusatzangebot dar,</a:t>
            </a:r>
            <a:r>
              <a:rPr lang="de-DE" baseline="0" dirty="0">
                <a:latin typeface="Arial" charset="0"/>
              </a:rPr>
              <a:t> welches auf die weiterführende Wirkung  technisch-organisatorischer Lösungen mit weitreichenden Konsequenzen für die betroffenen Mitarbeiter/ Nutzer verweist.</a:t>
            </a:r>
            <a:endParaRPr lang="de-DE" dirty="0">
              <a:latin typeface="Arial" charset="0"/>
            </a:endParaRPr>
          </a:p>
          <a:p>
            <a:endParaRPr lang="de-DE" dirty="0"/>
          </a:p>
          <a:p>
            <a:r>
              <a:rPr lang="de-DE" b="0" dirty="0"/>
              <a:t>Unter Prozessergonomie werden Elemente einer menschgerechten Arbeitsorganisation zusammengefasst, in deren Mittelpunkt die Anpassung der Organisation an die eine dauerhafte Leistungsorientierung des Menschen steht. </a:t>
            </a:r>
          </a:p>
          <a:p>
            <a:endParaRPr lang="de-DE" b="0" dirty="0"/>
          </a:p>
          <a:p>
            <a:r>
              <a:rPr lang="de-DE" b="0" dirty="0"/>
              <a:t>Diese Leistungsorientierung wird vordergründig durch die Schaffung </a:t>
            </a:r>
            <a:r>
              <a:rPr lang="de-DE" dirty="0"/>
              <a:t>motivierender</a:t>
            </a:r>
            <a:r>
              <a:rPr lang="de-DE" b="0" dirty="0"/>
              <a:t> Arbeitsinhalte und Arbeitsbedingungen erreicht.</a:t>
            </a:r>
          </a:p>
          <a:p>
            <a:endParaRPr lang="de-DE" b="0" dirty="0"/>
          </a:p>
          <a:p>
            <a:r>
              <a:rPr lang="de-DE" b="0" dirty="0"/>
              <a:t>Motivierende Tätigkeiten erlauben Tätigkeits-, Kontroll- und Entscheidungsspielräume sowie Interaktionsmöglichkeiten. Die müssen dem Betroffenen das Gefühl einer weitgehenden Leistungsgerechtigkeit vermitteln.</a:t>
            </a:r>
          </a:p>
          <a:p>
            <a:endParaRPr lang="de-DE" b="0" dirty="0"/>
          </a:p>
          <a:p>
            <a:r>
              <a:rPr lang="de-DE" b="0" dirty="0"/>
              <a:t>Gestaltungsmaßnahmen zur Prozessergonomie müssen intraindividuelle Unterschiede berücksichtigen, welche durch physische, psychische aber auch qualifikatorische und erfahrungsbasierte Leistungsvoraussetzungen geprägt sind.</a:t>
            </a:r>
          </a:p>
          <a:p>
            <a:endParaRPr lang="de-DE" b="0" dirty="0"/>
          </a:p>
          <a:p>
            <a:r>
              <a:rPr lang="de-DE" b="0" dirty="0"/>
              <a:t>Prozessergonomie wird häufig im direkt Zusammenhang zur Produktivität gesehen.</a:t>
            </a:r>
          </a:p>
          <a:p>
            <a:r>
              <a:rPr lang="de-DE" b="0" dirty="0"/>
              <a:t>Die Gestaltung technischer Systeme besitzt unmittelbaren Einfluss auf die Prozessergonomie, da z.B. durch Maschinen oder Verkettung von Systemen, Abhängigkeiten, Zwänge und damit Handlungsspielräume bestimmt  werden können.</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2</a:t>
            </a:fld>
            <a:endParaRPr lang="de-DE" altLang="de-DE"/>
          </a:p>
        </p:txBody>
      </p:sp>
    </p:spTree>
    <p:extLst>
      <p:ext uri="{BB962C8B-B14F-4D97-AF65-F5344CB8AC3E}">
        <p14:creationId xmlns:p14="http://schemas.microsoft.com/office/powerpoint/2010/main" val="1235053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In</a:t>
            </a:r>
            <a:r>
              <a:rPr lang="de-DE" baseline="0" dirty="0"/>
              <a:t> durchgängigen Beispielsituation </a:t>
            </a:r>
            <a:r>
              <a:rPr lang="de-DE" dirty="0"/>
              <a:t>ist eine Auswahl von Elementen der Prozesslogistik dargestellt.</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3</a:t>
            </a:fld>
            <a:endParaRPr lang="de-DE" altLang="de-DE"/>
          </a:p>
        </p:txBody>
      </p:sp>
    </p:spTree>
    <p:extLst>
      <p:ext uri="{BB962C8B-B14F-4D97-AF65-F5344CB8AC3E}">
        <p14:creationId xmlns:p14="http://schemas.microsoft.com/office/powerpoint/2010/main" val="1938279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fünf Ebenen der Ergonomie sollten aufeinander</a:t>
            </a:r>
            <a:r>
              <a:rPr lang="de-DE" baseline="0" dirty="0"/>
              <a:t> aufbauend angewandt werden. </a:t>
            </a:r>
          </a:p>
          <a:p>
            <a:r>
              <a:rPr lang="de-DE" baseline="0" dirty="0"/>
              <a:t>Primat hat die Entwicklung sicherer Produkte. </a:t>
            </a:r>
          </a:p>
          <a:p>
            <a:r>
              <a:rPr lang="de-DE" baseline="0" dirty="0"/>
              <a:t>Ebene 2 widmet sich der direkten Schnittstellengestaltung zwischen Nutzer und Arbeitsmittel.</a:t>
            </a:r>
          </a:p>
          <a:p>
            <a:r>
              <a:rPr lang="de-DE" baseline="0" dirty="0"/>
              <a:t>In Ebene 3 steht die Verknüpfung mehrerer Elemente z.B. eines Arbeitsmittels im Vordergrund. So nützt eine gut in der Hand liegenden Griff ohne optimale Positionierung für den Krafteintrag (z.B. an einer Bohrmaschine) wenig. Auch ein gut erreichbarer Taster hängt bezüglich der Gesamtergonomie von der Reaktion des mit dem Taster auszulösenden Prozesses ab.</a:t>
            </a:r>
          </a:p>
          <a:p>
            <a:r>
              <a:rPr lang="de-DE" baseline="0" dirty="0"/>
              <a:t>Ebene 4 beinhaltet die Verknüpfung von mehreren Arbeitsplätzen. An einer Fertigungslinie hängt die Qualität der Arbeit von der Balance der Arbeitsanforderungen im Gesamtsystem ab.</a:t>
            </a:r>
          </a:p>
          <a:p>
            <a:r>
              <a:rPr lang="de-DE" baseline="0" dirty="0"/>
              <a:t>Ebene 5 stellt bisherige Lösungen in Frage und versucht durch neue Ansätze eine innovative und ergonomische bessere Lösung anzustreben. </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4</a:t>
            </a:fld>
            <a:endParaRPr lang="de-DE" altLang="de-DE"/>
          </a:p>
        </p:txBody>
      </p:sp>
    </p:spTree>
    <p:extLst>
      <p:ext uri="{BB962C8B-B14F-4D97-AF65-F5344CB8AC3E}">
        <p14:creationId xmlns:p14="http://schemas.microsoft.com/office/powerpoint/2010/main" val="1901398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Das Modell zur Regulation der Arbeitstätigkeit</a:t>
            </a:r>
            <a:r>
              <a:rPr lang="de-DE" baseline="0" dirty="0"/>
              <a:t> s</a:t>
            </a:r>
            <a:r>
              <a:rPr lang="de-DE" dirty="0"/>
              <a:t>tellt den Zusammenhang des Gleichgewichts zwischen Beanspruchung und regulatorischer Einflussnahme entsprechend den Voraussetzungen des Einzelnen dar. Da entsprechende Prozesse für das einzelne Individuum kaum vorplanbar sind,</a:t>
            </a:r>
            <a:r>
              <a:rPr lang="de-DE" baseline="0" dirty="0"/>
              <a:t> </a:t>
            </a:r>
            <a:r>
              <a:rPr lang="de-DE" dirty="0"/>
              <a:t>erweist sich die Möglichkeit der Eigenregulation als Vorteilhaft, da dem Betroffenen eine entsprechende Sensorik und damit Beinflussbarkeit</a:t>
            </a:r>
            <a:r>
              <a:rPr lang="de-DE" baseline="0" dirty="0"/>
              <a:t> der Arbeitstätigkeit </a:t>
            </a:r>
            <a:r>
              <a:rPr lang="de-DE" dirty="0"/>
              <a:t>eigen ist.</a:t>
            </a:r>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5</a:t>
            </a:fld>
            <a:endParaRPr lang="de-DE" altLang="de-DE"/>
          </a:p>
        </p:txBody>
      </p:sp>
    </p:spTree>
    <p:extLst>
      <p:ext uri="{BB962C8B-B14F-4D97-AF65-F5344CB8AC3E}">
        <p14:creationId xmlns:p14="http://schemas.microsoft.com/office/powerpoint/2010/main" val="997212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Währen die Antriebsregulation</a:t>
            </a:r>
            <a:r>
              <a:rPr lang="de-DE" baseline="0" dirty="0"/>
              <a:t> durch innere Antriebe, wie Bedürfnisbefriedigung, Interessen usw. entsteht, besitzt die Gestaltung der Arbeitsbedingungen einen hohen Einfluss auf die Möglichkeiten der Ausführungs- und Handlungsregulation. Im Fokus der Prozessergonomie stehen deshalb Maßnahmen, welche die Ausführungs- und Handlungsregulation verbessern.</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6</a:t>
            </a:fld>
            <a:endParaRPr lang="de-DE" altLang="de-DE"/>
          </a:p>
        </p:txBody>
      </p:sp>
    </p:spTree>
    <p:extLst>
      <p:ext uri="{BB962C8B-B14F-4D97-AF65-F5344CB8AC3E}">
        <p14:creationId xmlns:p14="http://schemas.microsoft.com/office/powerpoint/2010/main" val="1060957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Die vier Elemente destabilisieren</a:t>
            </a:r>
            <a:r>
              <a:rPr lang="de-DE" baseline="0" dirty="0"/>
              <a:t> die Handlungsregulation und vermeiden Motivation. Massive Belastungswirkungen können zu Erkrankungen führen. Auf der rechten Seiten finden Sie mögliche Gegenmaßnahmen.</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8</a:t>
            </a:fld>
            <a:endParaRPr lang="de-DE" altLang="de-DE"/>
          </a:p>
        </p:txBody>
      </p:sp>
    </p:spTree>
    <p:extLst>
      <p:ext uri="{BB962C8B-B14F-4D97-AF65-F5344CB8AC3E}">
        <p14:creationId xmlns:p14="http://schemas.microsoft.com/office/powerpoint/2010/main" val="2897255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Das SORC-Modell</a:t>
            </a:r>
            <a:r>
              <a:rPr lang="de-DE" baseline="0" dirty="0"/>
              <a:t> (</a:t>
            </a:r>
            <a:r>
              <a:rPr lang="en-GB" baseline="0" noProof="0" dirty="0"/>
              <a:t>Stimulus, Organism, Reaction, Control</a:t>
            </a:r>
            <a:r>
              <a:rPr lang="de-DE" baseline="0" dirty="0"/>
              <a:t>) betrachtet den Mensch als Wesen, welches durch die aktive Wahrnehmung, dem Entwurf eines Lösungsmodells, dessen Ergebniskontrolle und der Möglichkeit das Lösungsmodell zu verbessern ein hohes Maß an Motivation zieht. Bestehen diese Einflussmöglichkeiten nicht, so kann keine Motivation entstehen. Der Mitarbeiter wird zum Ausführenden ohne sich mit der Aufgabe zu identifizieren.</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9</a:t>
            </a:fld>
            <a:endParaRPr lang="de-DE" altLang="de-DE"/>
          </a:p>
        </p:txBody>
      </p:sp>
    </p:spTree>
    <p:extLst>
      <p:ext uri="{BB962C8B-B14F-4D97-AF65-F5344CB8AC3E}">
        <p14:creationId xmlns:p14="http://schemas.microsoft.com/office/powerpoint/2010/main" val="3101618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a:t>Definition des</a:t>
            </a:r>
            <a:r>
              <a:rPr lang="de-DE" baseline="0" dirty="0"/>
              <a:t> Motives (Klären Sie mit den Teilnehmer – was für sie ein Motiv ist) und die sich daraus ableitende Motivation.</a:t>
            </a:r>
            <a:endParaRPr lang="de-DE" dirty="0"/>
          </a:p>
          <a:p>
            <a:endParaRPr lang="de-DE" dirty="0"/>
          </a:p>
        </p:txBody>
      </p:sp>
      <p:sp>
        <p:nvSpPr>
          <p:cNvPr id="4" name="Foliennummernplatzhalter 3"/>
          <p:cNvSpPr>
            <a:spLocks noGrp="1"/>
          </p:cNvSpPr>
          <p:nvPr>
            <p:ph type="sldNum" sz="quarter" idx="10"/>
          </p:nvPr>
        </p:nvSpPr>
        <p:spPr/>
        <p:txBody>
          <a:bodyPr/>
          <a:lstStyle/>
          <a:p>
            <a:fld id="{E7F4AAEE-6436-4D0C-911E-7F17470D88F3}" type="slidenum">
              <a:rPr lang="de-DE" altLang="de-DE" smtClean="0"/>
              <a:pPr/>
              <a:t>10</a:t>
            </a:fld>
            <a:endParaRPr lang="de-DE" altLang="de-DE"/>
          </a:p>
        </p:txBody>
      </p:sp>
    </p:spTree>
    <p:extLst>
      <p:ext uri="{BB962C8B-B14F-4D97-AF65-F5344CB8AC3E}">
        <p14:creationId xmlns:p14="http://schemas.microsoft.com/office/powerpoint/2010/main" val="10655027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a:p>
            <a:pPr lvl="1"/>
            <a:r>
              <a:rPr lang="de-DE"/>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a:p>
            <a:pPr lvl="1"/>
            <a:r>
              <a:rPr lang="de-DE"/>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a:p>
            <a:pPr lvl="1"/>
            <a:r>
              <a:rPr lang="de-DE"/>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958851" y="1211263"/>
            <a:ext cx="10515600" cy="679450"/>
          </a:xfrm>
        </p:spPr>
        <p:txBody>
          <a:bodyPr/>
          <a:lstStyle/>
          <a:p>
            <a:r>
              <a:rPr lang="de-DE"/>
              <a:t>Titelmasterformat durch Klicken bearbeiten</a:t>
            </a:r>
          </a:p>
        </p:txBody>
      </p:sp>
      <p:sp>
        <p:nvSpPr>
          <p:cNvPr id="3" name="Inhaltsplatzhalter 2"/>
          <p:cNvSpPr>
            <a:spLocks noGrp="1"/>
          </p:cNvSpPr>
          <p:nvPr>
            <p:ph sz="half" idx="1"/>
          </p:nvPr>
        </p:nvSpPr>
        <p:spPr>
          <a:xfrm>
            <a:off x="958851" y="2125663"/>
            <a:ext cx="5154083" cy="4032250"/>
          </a:xfrm>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quarter" idx="2"/>
          </p:nvPr>
        </p:nvSpPr>
        <p:spPr>
          <a:xfrm>
            <a:off x="6316133" y="2125664"/>
            <a:ext cx="5156200" cy="1939925"/>
          </a:xfrm>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Inhaltsplatzhalter 4"/>
          <p:cNvSpPr>
            <a:spLocks noGrp="1"/>
          </p:cNvSpPr>
          <p:nvPr>
            <p:ph sz="quarter" idx="3"/>
          </p:nvPr>
        </p:nvSpPr>
        <p:spPr>
          <a:xfrm>
            <a:off x="6316133" y="4217989"/>
            <a:ext cx="5156200" cy="1939925"/>
          </a:xfrm>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449500056"/>
      </p:ext>
    </p:extLst>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24EA34D8-1483-DCD9-26C3-67A33E31480B}"/>
              </a:ext>
              <a:ext uri="{C183D7F6-B498-43B3-948B-1728B52AA6E4}">
                <adec:decorative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id="{911169DB-FCD0-094E-FE3B-9BAA081DF8FA}"/>
              </a:ext>
              <a:ext uri="{C183D7F6-B498-43B3-948B-1728B52AA6E4}">
                <adec:decorative xmlns:adec="http://schemas.microsoft.com/office/drawing/2017/decorative" val="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id="{C43531E9-3920-45D5-7A92-FE7B09806B2E}"/>
              </a:ext>
              <a:ext uri="{C183D7F6-B498-43B3-948B-1728B52AA6E4}">
                <adec:decorative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 id="2147483664" r:id="rId9"/>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Torsten.Merkel@fh-zwickau.de" TargetMode="Externa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altLang="de-DE" sz="4000" dirty="0"/>
              <a:t>Prozessergonomie 1</a:t>
            </a:r>
            <a:endParaRPr lang="de-DE" altLang="de-DE" sz="2400" dirty="0"/>
          </a:p>
        </p:txBody>
      </p:sp>
      <p:sp>
        <p:nvSpPr>
          <p:cNvPr id="3075" name="Rectangle 43"/>
          <p:cNvSpPr>
            <a:spLocks noGrp="1" noChangeArrowheads="1"/>
          </p:cNvSpPr>
          <p:nvPr>
            <p:ph type="subTitle" idx="1"/>
          </p:nvPr>
        </p:nvSpPr>
        <p:spPr/>
        <p:txBody>
          <a:bodyPr/>
          <a:lstStyle/>
          <a:p>
            <a:pPr eaLnBrk="1" hangingPunct="1"/>
            <a:r>
              <a:rPr lang="de-DE" altLang="de-DE" dirty="0"/>
              <a:t>Modul 6 – Ergonomie lernen</a:t>
            </a:r>
          </a:p>
        </p:txBody>
      </p:sp>
    </p:spTree>
    <p:extLst>
      <p:ext uri="{BB962C8B-B14F-4D97-AF65-F5344CB8AC3E}">
        <p14:creationId xmlns:p14="http://schemas.microsoft.com/office/powerpoint/2010/main" val="8883351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Motiv und Motivation</a:t>
            </a:r>
          </a:p>
        </p:txBody>
      </p:sp>
      <p:sp>
        <p:nvSpPr>
          <p:cNvPr id="16" name="Inhaltsplatzhalter 15"/>
          <p:cNvSpPr>
            <a:spLocks noGrp="1"/>
          </p:cNvSpPr>
          <p:nvPr>
            <p:ph idx="1"/>
          </p:nvPr>
        </p:nvSpPr>
        <p:spPr>
          <a:xfrm>
            <a:off x="719667" y="1484784"/>
            <a:ext cx="10920949" cy="4897437"/>
          </a:xfrm>
        </p:spPr>
        <p:txBody>
          <a:bodyPr/>
          <a:lstStyle/>
          <a:p>
            <a:r>
              <a:rPr lang="de-DE" b="0" dirty="0">
                <a:solidFill>
                  <a:schemeClr val="accent1">
                    <a:lumMod val="25000"/>
                  </a:schemeClr>
                </a:solidFill>
              </a:rPr>
              <a:t>Ein </a:t>
            </a:r>
            <a:r>
              <a:rPr lang="de-DE" dirty="0">
                <a:solidFill>
                  <a:schemeClr val="accent1">
                    <a:lumMod val="25000"/>
                  </a:schemeClr>
                </a:solidFill>
              </a:rPr>
              <a:t>Motiv</a:t>
            </a:r>
            <a:r>
              <a:rPr lang="de-DE" b="0" dirty="0">
                <a:solidFill>
                  <a:schemeClr val="accent1">
                    <a:lumMod val="25000"/>
                  </a:schemeClr>
                </a:solidFill>
              </a:rPr>
              <a:t> ist eine zeitlich relativ lang überdauernde umweltbezogene und latente Verhaltensbereitschaft, die erklärt was Menschen wollen bzw. wünschen (z. B. Hunger, Durst, Bedürfnis nach Macht).</a:t>
            </a:r>
          </a:p>
          <a:p>
            <a:r>
              <a:rPr lang="de-DE" b="0" dirty="0">
                <a:solidFill>
                  <a:schemeClr val="accent1">
                    <a:lumMod val="25000"/>
                  </a:schemeClr>
                </a:solidFill>
              </a:rPr>
              <a:t>Motivation liegt vor, wenn bestimmte Motive durch Anreize der Umwelt aktiviert und somit verhaltensbestimmend werde um zu einem Ziel zu gelangen.</a:t>
            </a:r>
            <a:endParaRPr lang="de-DE" dirty="0"/>
          </a:p>
        </p:txBody>
      </p:sp>
      <p:sp>
        <p:nvSpPr>
          <p:cNvPr id="3" name="Textfeld 2"/>
          <p:cNvSpPr txBox="1"/>
          <p:nvPr/>
        </p:nvSpPr>
        <p:spPr>
          <a:xfrm>
            <a:off x="3071664" y="3152001"/>
            <a:ext cx="9000284" cy="276999"/>
          </a:xfrm>
          <a:prstGeom prst="rect">
            <a:avLst/>
          </a:prstGeom>
          <a:noFill/>
        </p:spPr>
        <p:txBody>
          <a:bodyPr wrap="none" rtlCol="0">
            <a:spAutoFit/>
          </a:bodyPr>
          <a:lstStyle/>
          <a:p>
            <a:r>
              <a:rPr lang="de-DE" sz="1200" dirty="0">
                <a:solidFill>
                  <a:schemeClr val="accent1">
                    <a:lumMod val="25000"/>
                  </a:schemeClr>
                </a:solidFill>
              </a:rPr>
              <a:t>Quelle: In Anlehnung an Heinz Heckhausen, J. Heckhausen: Motivation und Handeln. Springer, Berlin 2006, ISBN 3-540-25461-7.</a:t>
            </a:r>
            <a:endParaRPr lang="de-DE" sz="1200" dirty="0"/>
          </a:p>
        </p:txBody>
      </p:sp>
      <p:sp>
        <p:nvSpPr>
          <p:cNvPr id="15" name="Text Box 11"/>
          <p:cNvSpPr txBox="1">
            <a:spLocks noChangeArrowheads="1"/>
          </p:cNvSpPr>
          <p:nvPr/>
        </p:nvSpPr>
        <p:spPr bwMode="auto">
          <a:xfrm>
            <a:off x="6297883" y="4325755"/>
            <a:ext cx="4392488" cy="1323439"/>
          </a:xfrm>
          <a:prstGeom prst="rect">
            <a:avLst/>
          </a:prstGeom>
          <a:noFill/>
          <a:ln w="9525">
            <a:noFill/>
            <a:miter lim="800000"/>
            <a:headEnd/>
            <a:tailEnd/>
          </a:ln>
        </p:spPr>
        <p:txBody>
          <a:bodyPr wrap="square">
            <a:spAutoFit/>
          </a:bodyPr>
          <a:lstStyle/>
          <a:p>
            <a:r>
              <a:rPr lang="de-DE" dirty="0"/>
              <a:t>Ist das Motiv z.B. „Hunger“, so lautet das Ziel nicht „Essen“, sondern „Sättigung“. Das Verhalten, das zum Ziel führt, ist „Essen“.</a:t>
            </a:r>
          </a:p>
        </p:txBody>
      </p:sp>
      <p:pic>
        <p:nvPicPr>
          <p:cNvPr id="17" name="Grafik 16" descr="Grafisch dargestellt ist die Abfolge von Anreiz (Nahrung), Motiv (Hunger), Verhalten (Essen) und Ziel (Sättigung)."/>
          <p:cNvPicPr>
            <a:picLocks noChangeAspect="1"/>
          </p:cNvPicPr>
          <p:nvPr/>
        </p:nvPicPr>
        <p:blipFill>
          <a:blip r:embed="rId3"/>
          <a:stretch>
            <a:fillRect/>
          </a:stretch>
        </p:blipFill>
        <p:spPr>
          <a:xfrm>
            <a:off x="1527955" y="4149080"/>
            <a:ext cx="4230991" cy="1847248"/>
          </a:xfrm>
          <a:prstGeom prst="rect">
            <a:avLst/>
          </a:prstGeom>
        </p:spPr>
      </p:pic>
      <p:sp>
        <p:nvSpPr>
          <p:cNvPr id="4" name="Datumsplatzhalter 3"/>
          <p:cNvSpPr>
            <a:spLocks noGrp="1"/>
          </p:cNvSpPr>
          <p:nvPr>
            <p:ph type="dt" sz="half" idx="10"/>
          </p:nvPr>
        </p:nvSpPr>
        <p:spPr/>
        <p:txBody>
          <a:bodyPr/>
          <a:lstStyle/>
          <a:p>
            <a:pPr algn="l">
              <a:defRPr/>
            </a:pPr>
            <a:fld id="{E31C9A31-BE9B-4A5A-A4A8-5B2EF617578F}" type="datetime1">
              <a:rPr lang="de-DE" altLang="de-DE" sz="1050"/>
              <a:pPr algn="l">
                <a:defRPr/>
              </a:pPr>
              <a:t>16.10.2023</a:t>
            </a:fld>
            <a:endParaRPr lang="de-DE" altLang="de-DE" sz="1050" dirty="0"/>
          </a:p>
        </p:txBody>
      </p:sp>
      <p:sp>
        <p:nvSpPr>
          <p:cNvPr id="5" name="Fußzeilenplatzhalter 4"/>
          <p:cNvSpPr>
            <a:spLocks noGrp="1"/>
          </p:cNvSpPr>
          <p:nvPr>
            <p:ph type="ftr" sz="quarter" idx="11"/>
          </p:nvPr>
        </p:nvSpPr>
        <p:spPr/>
        <p:txBody>
          <a:bodyPr/>
          <a:lstStyle/>
          <a:p>
            <a:pPr>
              <a:defRPr/>
            </a:pPr>
            <a:r>
              <a:rPr lang="de-DE" altLang="de-DE" sz="1050" dirty="0"/>
              <a:t>Modul 6 - Ergonomie lernen - Teil 1</a:t>
            </a:r>
          </a:p>
        </p:txBody>
      </p:sp>
      <p:sp>
        <p:nvSpPr>
          <p:cNvPr id="6" name="Foliennummernplatzhalter 5"/>
          <p:cNvSpPr>
            <a:spLocks noGrp="1"/>
          </p:cNvSpPr>
          <p:nvPr>
            <p:ph type="sldNum" sz="quarter" idx="12"/>
          </p:nvPr>
        </p:nvSpPr>
        <p:spPr/>
        <p:txBody>
          <a:bodyPr/>
          <a:lstStyle/>
          <a:p>
            <a:pPr algn="l"/>
            <a:r>
              <a:rPr lang="de-DE" altLang="de-DE" sz="1050"/>
              <a:t>Seite </a:t>
            </a:r>
            <a:fld id="{E1595AF3-08FF-44FE-9F92-885155564005}" type="slidenum">
              <a:rPr lang="de-DE" altLang="de-DE" sz="1050"/>
              <a:pPr algn="l"/>
              <a:t>10</a:t>
            </a:fld>
            <a:endParaRPr lang="de-DE" altLang="de-DE" sz="1050"/>
          </a:p>
        </p:txBody>
      </p:sp>
    </p:spTree>
    <p:extLst>
      <p:ext uri="{BB962C8B-B14F-4D97-AF65-F5344CB8AC3E}">
        <p14:creationId xmlns:p14="http://schemas.microsoft.com/office/powerpoint/2010/main" val="2297542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Menschbilder im Wandel</a:t>
            </a:r>
          </a:p>
        </p:txBody>
      </p:sp>
      <p:pic>
        <p:nvPicPr>
          <p:cNvPr id="9" name="Inhaltsplatzhalter 8" descr="Der 20erJahre Economic Man, gekennzeichnet durch das Menschbild: Verantwortungsscheu, Motivation durch Geld.&#10;Arbeitsphilosophie: Arbeits- und Vollmachtteilung, individuelle Anreizsysteme.&#10;Unternehmensphilosophie: Betrieb als technisches System, an das der Mensch angepasst wird. „Mensch als Maschine“ und „One best way“ für jeden Arbeitsauftrag.&#10;Der 30er Jahre Social Man, gekennzeichnet durch das Menschbild: Soziale, durch die Gruppe bedingte Motivation.&#10;Arbeitsphilosophie: Teamarbeit, Gruppenanreiz-systeme.&#10;Unternehmensphilosophie: Betrieb als soziales System, dem Information und Kommunikation wichtig sind.&#10;Der 50/60er Jahre Self-Actualizing Man, gekennzeichnet durch das Menschbild: Der Mensch strebt nach Selbstverwirklichung und Autonomie.&#10;Arbeitsphilosophie: Teilautonome Gruppenarbeit, Aufgabenerweiterung, Arbeit nicht kontrollieren, sondern begleiten, unterstützen, fördern.&#10;Unternehmensphilosophie: Betrieb als sozio-ökonomisches System, Krise: Streiks, Fehlzeiten, Fluktuation.&#10;Der Gegenwart Complex Man, gekennzeichnet durch inter- und intraindividuelle Differenzen. Es gibt kein generell gültiges Menschenbild.&#10;Arbeitsphilosophie: Die Wirklichkeit ist komplexer als bisher angenommen."/>
          <p:cNvPicPr>
            <a:picLocks noGrp="1" noChangeAspect="1"/>
          </p:cNvPicPr>
          <p:nvPr>
            <p:ph idx="1"/>
          </p:nvPr>
        </p:nvPicPr>
        <p:blipFill>
          <a:blip r:embed="rId3"/>
          <a:stretch>
            <a:fillRect/>
          </a:stretch>
        </p:blipFill>
        <p:spPr>
          <a:xfrm>
            <a:off x="282545" y="1450279"/>
            <a:ext cx="11574095" cy="4499001"/>
          </a:xfrm>
          <a:prstGeom prst="rect">
            <a:avLst/>
          </a:prstGeom>
        </p:spPr>
      </p:pic>
      <p:sp>
        <p:nvSpPr>
          <p:cNvPr id="8" name="Rechteck 7"/>
          <p:cNvSpPr/>
          <p:nvPr/>
        </p:nvSpPr>
        <p:spPr>
          <a:xfrm>
            <a:off x="6399106" y="6165304"/>
            <a:ext cx="5904655" cy="276998"/>
          </a:xfrm>
          <a:prstGeom prst="rect">
            <a:avLst/>
          </a:prstGeom>
        </p:spPr>
        <p:txBody>
          <a:bodyPr wrap="square">
            <a:spAutoFit/>
          </a:bodyPr>
          <a:lstStyle/>
          <a:p>
            <a:r>
              <a:rPr lang="de-DE" sz="1200" dirty="0"/>
              <a:t>Quelle: </a:t>
            </a:r>
            <a:r>
              <a:rPr lang="de-DE" sz="1200" dirty="0" err="1"/>
              <a:t>Ulich</a:t>
            </a:r>
            <a:r>
              <a:rPr lang="de-DE" sz="1200" dirty="0"/>
              <a:t>, Eberhardt: „Arbeitspsychologie“; Schäffer-Poeschel; 6. Auflage, 2005</a:t>
            </a:r>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11</a:t>
            </a:fld>
            <a:endParaRPr lang="de-DE" altLang="de-DE"/>
          </a:p>
        </p:txBody>
      </p:sp>
    </p:spTree>
    <p:extLst>
      <p:ext uri="{BB962C8B-B14F-4D97-AF65-F5344CB8AC3E}">
        <p14:creationId xmlns:p14="http://schemas.microsoft.com/office/powerpoint/2010/main" val="30661370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Zweifaktorentheorie von Herzberg</a:t>
            </a:r>
          </a:p>
        </p:txBody>
      </p:sp>
      <p:pic>
        <p:nvPicPr>
          <p:cNvPr id="16" name="Inhaltsplatzhalter 15" descr="Die Kernaussage lautet: Zufriedenheit ist nicht das Gegenteil von Unzufriedenheit.&#10;Sondern: das Gegenteil von Zufriedenheit ist keine Zufriedenheit und das Gegenteil von Unzufriedenheit ist keine Unzufriedenheit.&#10;Unzufriedenheit wird verhindert durch Hygienefaktoren, die sich auf die Rahmenbedingungen der Arbeit (Kontext) beziehen. Hygienefaktoren sind Unternehmenspolitik, Kontrolle/Überwachung, Arbeitsbedingungen, Lohn und Status.&#10;Zufriedenheit entsteht durch Motivatoren, die sich auf den Inhalt der Arbeit (Kontent) beziehen. Motivatoren sind Leistung, Anerkennung, Arbeit an sich, Verantwortung sowie Aufstiegs- und Entwicklungsmöglichkeiten.&#10;Motivatoren steigern die Leistung über die Normalleistung hinaus. &#10;Nicht erfüllte Hygienefaktoren führen zur Verhinderung der Normalleistung."/>
          <p:cNvPicPr>
            <a:picLocks noGrp="1" noChangeAspect="1"/>
          </p:cNvPicPr>
          <p:nvPr>
            <p:ph idx="1"/>
          </p:nvPr>
        </p:nvPicPr>
        <p:blipFill>
          <a:blip r:embed="rId3"/>
          <a:stretch>
            <a:fillRect/>
          </a:stretch>
        </p:blipFill>
        <p:spPr>
          <a:xfrm>
            <a:off x="1977795" y="1398878"/>
            <a:ext cx="8236410" cy="4712616"/>
          </a:xfrm>
          <a:prstGeom prst="rect">
            <a:avLst/>
          </a:prstGeom>
        </p:spPr>
      </p:pic>
      <p:sp>
        <p:nvSpPr>
          <p:cNvPr id="11" name="Text Box 10"/>
          <p:cNvSpPr txBox="1">
            <a:spLocks noChangeArrowheads="1"/>
          </p:cNvSpPr>
          <p:nvPr/>
        </p:nvSpPr>
        <p:spPr bwMode="auto">
          <a:xfrm>
            <a:off x="3845789" y="6152476"/>
            <a:ext cx="8352927" cy="261610"/>
          </a:xfrm>
          <a:prstGeom prst="rect">
            <a:avLst/>
          </a:prstGeom>
          <a:noFill/>
          <a:ln w="9525">
            <a:noFill/>
            <a:miter lim="800000"/>
            <a:headEnd/>
            <a:tailEnd/>
          </a:ln>
        </p:spPr>
        <p:txBody>
          <a:bodyPr wrap="square">
            <a:spAutoFit/>
          </a:bodyPr>
          <a:lstStyle/>
          <a:p>
            <a:r>
              <a:rPr lang="de-DE" sz="1100" dirty="0"/>
              <a:t>Quelle: </a:t>
            </a:r>
            <a:r>
              <a:rPr lang="en-US" sz="1100" dirty="0"/>
              <a:t>Herzberg, Frederick; </a:t>
            </a:r>
            <a:r>
              <a:rPr lang="en-US" sz="1100" dirty="0" err="1"/>
              <a:t>Mausner</a:t>
            </a:r>
            <a:r>
              <a:rPr lang="en-US" sz="1100" dirty="0"/>
              <a:t>, Bernard; Snyderman, Barbara Bloch: The Motivation to Work. 2. </a:t>
            </a:r>
            <a:r>
              <a:rPr lang="en-US" sz="1100" dirty="0" err="1"/>
              <a:t>Aufl</a:t>
            </a:r>
            <a:r>
              <a:rPr lang="en-US" sz="1100" dirty="0"/>
              <a:t>. New York: Wiley, 1959.</a:t>
            </a:r>
            <a:endParaRPr lang="de-DE" sz="1100"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12</a:t>
            </a:fld>
            <a:endParaRPr lang="de-DE" altLang="de-DE"/>
          </a:p>
        </p:txBody>
      </p:sp>
    </p:spTree>
    <p:extLst>
      <p:ext uri="{BB962C8B-B14F-4D97-AF65-F5344CB8AC3E}">
        <p14:creationId xmlns:p14="http://schemas.microsoft.com/office/powerpoint/2010/main" val="1676388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Erweiterung des Entscheidungs- und Tätigkeitsspielraums</a:t>
            </a:r>
          </a:p>
        </p:txBody>
      </p:sp>
      <p:pic>
        <p:nvPicPr>
          <p:cNvPr id="23" name="Inhaltsplatzhalter 22" descr="Arbeitsgestalterische Maßnahmen, welche diesen Gestaltungsanforderungen entsprechen ergeben sich aus der Gestaltung der Handlungs- und Entscheidungsspielräume, welche durch verschiedene Organisationsformen untersetzbar sind. In dem Model hat Ulich die Ideen von Herzberg in ein Modell der Erweiterung von Tätigkeits-, Handlungs- und Interaktionsspielraum übertragen.&#10;Als Beispiel kann das Herstellen eines Einzelteils dienen, welches für eine Tätigkeitserweiterung bis zur Herstellung einer funktionsfähigen Baugruppe erweiterte wird. Eine solche umfassende Aufgabe ermöglicht eine Eigenorganisation der Arbeitsabläufe und die Kontrolle der Funktion des Produktes. In einer Gruppe kann eine höhere Effizienz bei kleinen Regelkreisen erreicht werden."/>
          <p:cNvPicPr>
            <a:picLocks noGrp="1" noChangeAspect="1"/>
          </p:cNvPicPr>
          <p:nvPr>
            <p:ph idx="1"/>
          </p:nvPr>
        </p:nvPicPr>
        <p:blipFill>
          <a:blip r:embed="rId3"/>
          <a:stretch>
            <a:fillRect/>
          </a:stretch>
        </p:blipFill>
        <p:spPr>
          <a:xfrm>
            <a:off x="1847528" y="1412776"/>
            <a:ext cx="8460847" cy="4897437"/>
          </a:xfrm>
          <a:prstGeom prst="rect">
            <a:avLst/>
          </a:prstGeom>
        </p:spPr>
      </p:pic>
      <p:sp>
        <p:nvSpPr>
          <p:cNvPr id="22" name="Rechteck 21"/>
          <p:cNvSpPr/>
          <p:nvPr/>
        </p:nvSpPr>
        <p:spPr>
          <a:xfrm>
            <a:off x="6392280" y="6188296"/>
            <a:ext cx="5916908" cy="246221"/>
          </a:xfrm>
          <a:prstGeom prst="rect">
            <a:avLst/>
          </a:prstGeom>
        </p:spPr>
        <p:txBody>
          <a:bodyPr wrap="square">
            <a:spAutoFit/>
          </a:bodyPr>
          <a:lstStyle/>
          <a:p>
            <a:r>
              <a:rPr lang="de-DE" sz="1000" dirty="0"/>
              <a:t>Quelle in Anlehnung an: </a:t>
            </a:r>
            <a:r>
              <a:rPr lang="de-DE" sz="1000" dirty="0" err="1"/>
              <a:t>Ulich</a:t>
            </a:r>
            <a:r>
              <a:rPr lang="de-DE" sz="1000" dirty="0"/>
              <a:t>, Eberhardt: „Arbeitspsychologie“; Schäffer-Poeschel; 6. Auflage, 2005</a:t>
            </a:r>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13</a:t>
            </a:fld>
            <a:endParaRPr lang="de-DE" altLang="de-DE"/>
          </a:p>
        </p:txBody>
      </p:sp>
    </p:spTree>
    <p:extLst>
      <p:ext uri="{BB962C8B-B14F-4D97-AF65-F5344CB8AC3E}">
        <p14:creationId xmlns:p14="http://schemas.microsoft.com/office/powerpoint/2010/main" val="20839463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300" dirty="0"/>
              <a:t>Gestaltungskonzepte zur Vergrößerung des Handlungsspielraums</a:t>
            </a:r>
          </a:p>
        </p:txBody>
      </p:sp>
      <p:sp>
        <p:nvSpPr>
          <p:cNvPr id="16" name="Inhaltsplatzhalter 15"/>
          <p:cNvSpPr>
            <a:spLocks noGrp="1"/>
          </p:cNvSpPr>
          <p:nvPr>
            <p:ph idx="1"/>
          </p:nvPr>
        </p:nvSpPr>
        <p:spPr/>
        <p:txBody>
          <a:bodyPr/>
          <a:lstStyle/>
          <a:p>
            <a:pPr marL="354013" indent="-354013"/>
            <a:r>
              <a:rPr lang="de-DE" sz="2400" dirty="0">
                <a:solidFill>
                  <a:schemeClr val="tx1">
                    <a:lumMod val="50000"/>
                    <a:lumOff val="50000"/>
                  </a:schemeClr>
                </a:solidFill>
              </a:rPr>
              <a:t>1. </a:t>
            </a:r>
            <a:r>
              <a:rPr lang="de-DE" sz="2400" dirty="0" err="1">
                <a:solidFill>
                  <a:schemeClr val="tx1">
                    <a:lumMod val="50000"/>
                    <a:lumOff val="50000"/>
                  </a:schemeClr>
                </a:solidFill>
              </a:rPr>
              <a:t>Job-rotation</a:t>
            </a:r>
            <a:br>
              <a:rPr lang="de-DE" sz="2400" dirty="0">
                <a:solidFill>
                  <a:schemeClr val="tx1">
                    <a:lumMod val="50000"/>
                    <a:lumOff val="50000"/>
                  </a:schemeClr>
                </a:solidFill>
              </a:rPr>
            </a:br>
            <a:r>
              <a:rPr lang="de-DE" sz="2400" b="0" dirty="0">
                <a:solidFill>
                  <a:schemeClr val="tx1">
                    <a:lumMod val="50000"/>
                    <a:lumOff val="50000"/>
                  </a:schemeClr>
                </a:solidFill>
              </a:rPr>
              <a:t>Systematischer Arbeitsplatzwechsel</a:t>
            </a:r>
          </a:p>
          <a:p>
            <a:pPr marL="354013" indent="-354013"/>
            <a:endParaRPr lang="de-DE" sz="2400" dirty="0">
              <a:solidFill>
                <a:schemeClr val="tx1">
                  <a:lumMod val="50000"/>
                  <a:lumOff val="50000"/>
                </a:schemeClr>
              </a:solidFill>
            </a:endParaRPr>
          </a:p>
          <a:p>
            <a:pPr marL="354013" indent="-354013"/>
            <a:r>
              <a:rPr lang="de-DE" sz="2400" dirty="0">
                <a:solidFill>
                  <a:schemeClr val="tx1">
                    <a:lumMod val="50000"/>
                    <a:lumOff val="50000"/>
                  </a:schemeClr>
                </a:solidFill>
              </a:rPr>
              <a:t>2. Job-</a:t>
            </a:r>
            <a:r>
              <a:rPr lang="de-DE" sz="2400" dirty="0" err="1">
                <a:solidFill>
                  <a:schemeClr val="tx1">
                    <a:lumMod val="50000"/>
                    <a:lumOff val="50000"/>
                  </a:schemeClr>
                </a:solidFill>
              </a:rPr>
              <a:t>enlargement</a:t>
            </a:r>
            <a:r>
              <a:rPr lang="de-DE" sz="2400" dirty="0">
                <a:solidFill>
                  <a:schemeClr val="tx1">
                    <a:lumMod val="50000"/>
                    <a:lumOff val="50000"/>
                  </a:schemeClr>
                </a:solidFill>
              </a:rPr>
              <a:t>,  Arbeitserweiterung</a:t>
            </a:r>
            <a:br>
              <a:rPr lang="de-DE" sz="2400" dirty="0">
                <a:solidFill>
                  <a:schemeClr val="tx1">
                    <a:lumMod val="50000"/>
                    <a:lumOff val="50000"/>
                  </a:schemeClr>
                </a:solidFill>
              </a:rPr>
            </a:br>
            <a:r>
              <a:rPr lang="de-DE" sz="2400" b="0" dirty="0">
                <a:solidFill>
                  <a:schemeClr val="tx1">
                    <a:lumMod val="50000"/>
                    <a:lumOff val="50000"/>
                  </a:schemeClr>
                </a:solidFill>
              </a:rPr>
              <a:t>Erweiterung des Umfangs der Arbeitstätigkeit</a:t>
            </a:r>
          </a:p>
          <a:p>
            <a:pPr marL="354013" indent="-354013"/>
            <a:endParaRPr lang="de-DE" sz="2400" dirty="0">
              <a:solidFill>
                <a:schemeClr val="tx1">
                  <a:lumMod val="50000"/>
                  <a:lumOff val="50000"/>
                </a:schemeClr>
              </a:solidFill>
            </a:endParaRPr>
          </a:p>
          <a:p>
            <a:pPr marL="354013" indent="-354013"/>
            <a:r>
              <a:rPr lang="de-DE" sz="2400" dirty="0"/>
              <a:t>3. </a:t>
            </a:r>
            <a:r>
              <a:rPr lang="de-DE" sz="2400" dirty="0">
                <a:solidFill>
                  <a:schemeClr val="tx1">
                    <a:lumMod val="50000"/>
                    <a:lumOff val="50000"/>
                  </a:schemeClr>
                </a:solidFill>
              </a:rPr>
              <a:t>Job-</a:t>
            </a:r>
            <a:r>
              <a:rPr lang="de-DE" sz="2400" dirty="0" err="1">
                <a:solidFill>
                  <a:schemeClr val="tx1">
                    <a:lumMod val="50000"/>
                    <a:lumOff val="50000"/>
                  </a:schemeClr>
                </a:solidFill>
              </a:rPr>
              <a:t>enrichment</a:t>
            </a:r>
            <a:r>
              <a:rPr lang="de-DE" sz="2400" dirty="0">
                <a:solidFill>
                  <a:schemeClr val="tx1">
                    <a:lumMod val="50000"/>
                    <a:lumOff val="50000"/>
                  </a:schemeClr>
                </a:solidFill>
              </a:rPr>
              <a:t>, Arbeitsbereicherung</a:t>
            </a:r>
            <a:br>
              <a:rPr lang="de-DE" sz="2400" dirty="0">
                <a:solidFill>
                  <a:schemeClr val="tx1">
                    <a:lumMod val="50000"/>
                    <a:lumOff val="50000"/>
                  </a:schemeClr>
                </a:solidFill>
              </a:rPr>
            </a:br>
            <a:r>
              <a:rPr lang="de-DE" sz="2400" b="0" dirty="0">
                <a:solidFill>
                  <a:schemeClr val="tx1">
                    <a:lumMod val="50000"/>
                    <a:lumOff val="50000"/>
                  </a:schemeClr>
                </a:solidFill>
              </a:rPr>
              <a:t>Erweiterung der Dispositionsspielräume</a:t>
            </a:r>
          </a:p>
          <a:p>
            <a:pPr marL="354013" indent="-354013"/>
            <a:endParaRPr lang="de-DE" sz="2400" dirty="0"/>
          </a:p>
          <a:p>
            <a:pPr marL="354013" indent="-354013"/>
            <a:r>
              <a:rPr lang="de-DE" sz="2400" dirty="0"/>
              <a:t>4. </a:t>
            </a:r>
            <a:r>
              <a:rPr lang="de-DE" sz="2400" dirty="0">
                <a:solidFill>
                  <a:schemeClr val="tx1">
                    <a:lumMod val="50000"/>
                    <a:lumOff val="50000"/>
                  </a:schemeClr>
                </a:solidFill>
              </a:rPr>
              <a:t>Teilautonome Gruppenarbeit</a:t>
            </a:r>
            <a:br>
              <a:rPr lang="de-DE" sz="2400" dirty="0">
                <a:solidFill>
                  <a:schemeClr val="tx1">
                    <a:lumMod val="50000"/>
                    <a:lumOff val="50000"/>
                  </a:schemeClr>
                </a:solidFill>
              </a:rPr>
            </a:br>
            <a:r>
              <a:rPr lang="de-DE" sz="2400" b="0" dirty="0">
                <a:solidFill>
                  <a:schemeClr val="tx1">
                    <a:lumMod val="50000"/>
                    <a:lumOff val="50000"/>
                  </a:schemeClr>
                </a:solidFill>
              </a:rPr>
              <a:t>Selbständige, individuelle Organisation der Arbeit in der Gruppe</a:t>
            </a:r>
          </a:p>
          <a:p>
            <a:endParaRPr lang="de-DE" sz="2400" dirty="0"/>
          </a:p>
        </p:txBody>
      </p:sp>
      <p:sp>
        <p:nvSpPr>
          <p:cNvPr id="15" name="Text Box 11"/>
          <p:cNvSpPr txBox="1">
            <a:spLocks noChangeArrowheads="1"/>
          </p:cNvSpPr>
          <p:nvPr/>
        </p:nvSpPr>
        <p:spPr bwMode="auto">
          <a:xfrm>
            <a:off x="2999656" y="6127835"/>
            <a:ext cx="9304075" cy="253916"/>
          </a:xfrm>
          <a:prstGeom prst="rect">
            <a:avLst/>
          </a:prstGeom>
          <a:noFill/>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de-DE" sz="1050" dirty="0">
                <a:solidFill>
                  <a:schemeClr val="tx1">
                    <a:lumMod val="50000"/>
                    <a:lumOff val="50000"/>
                  </a:schemeClr>
                </a:solidFill>
              </a:rPr>
              <a:t>Vgl.: on Rosenstiel, L. (1980). Grundlagen der Organisationspsychologie. Basiswissen und Anwendungshinweise. Stuttgart: Poeschel.</a:t>
            </a:r>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14</a:t>
            </a:fld>
            <a:endParaRPr lang="de-DE" altLang="de-DE"/>
          </a:p>
        </p:txBody>
      </p:sp>
    </p:spTree>
    <p:extLst>
      <p:ext uri="{BB962C8B-B14F-4D97-AF65-F5344CB8AC3E}">
        <p14:creationId xmlns:p14="http://schemas.microsoft.com/office/powerpoint/2010/main" val="10056105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Prof. Dr.-Ing. Torsten Merkel</a:t>
            </a:r>
            <a:endParaRPr lang="de-DE" altLang="de-DE" b="1" dirty="0"/>
          </a:p>
          <a:p>
            <a:pPr>
              <a:tabLst>
                <a:tab pos="665163" algn="l"/>
              </a:tabLst>
            </a:pPr>
            <a:r>
              <a:rPr lang="de-DE" dirty="0">
                <a:hlinkClick r:id="rId2"/>
              </a:rPr>
              <a:t>Torsten.Merkel@fh-zwickau.de</a:t>
            </a:r>
            <a:r>
              <a:rPr lang="de-DE" altLang="de-DE" dirty="0">
                <a:solidFill>
                  <a:schemeClr val="tx2"/>
                </a:solidFill>
              </a:rPr>
              <a:t>  </a:t>
            </a: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Aktualisiert 2023 durch das </a:t>
            </a:r>
            <a:r>
              <a:rPr lang="de-DE" altLang="de-DE" b="1" dirty="0"/>
              <a:t>Institut ASER e.V.</a:t>
            </a:r>
            <a:br>
              <a:rPr lang="de-DE" altLang="de-DE" b="1" dirty="0"/>
            </a:br>
            <a:r>
              <a:rPr lang="de-DE" altLang="de-DE" dirty="0">
                <a:hlinkClick r:id="rId5"/>
              </a:rPr>
              <a:t>www.institut-aser.de/</a:t>
            </a:r>
            <a:r>
              <a:rPr lang="de-DE" altLang="de-DE" dirty="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Worum geht es?</a:t>
            </a:r>
            <a:endParaRPr lang="de-DE" dirty="0"/>
          </a:p>
        </p:txBody>
      </p:sp>
      <p:sp>
        <p:nvSpPr>
          <p:cNvPr id="3" name="Inhaltsplatzhalter 2"/>
          <p:cNvSpPr>
            <a:spLocks noGrp="1"/>
          </p:cNvSpPr>
          <p:nvPr>
            <p:ph idx="1"/>
          </p:nvPr>
        </p:nvSpPr>
        <p:spPr/>
        <p:txBody>
          <a:bodyPr/>
          <a:lstStyle/>
          <a:p>
            <a:r>
              <a:rPr lang="de-DE" altLang="de-DE" dirty="0">
                <a:solidFill>
                  <a:srgbClr val="6F6F6F"/>
                </a:solidFill>
              </a:rPr>
              <a:t>Prozessergonomie</a:t>
            </a:r>
          </a:p>
          <a:p>
            <a:pPr lvl="2"/>
            <a:r>
              <a:rPr lang="de-DE" altLang="de-DE" dirty="0">
                <a:solidFill>
                  <a:srgbClr val="6F6F6F"/>
                </a:solidFill>
              </a:rPr>
              <a:t>Elemente menschgerechter Arbeitsorganisation</a:t>
            </a:r>
          </a:p>
          <a:p>
            <a:pPr lvl="2"/>
            <a:r>
              <a:rPr lang="de-DE" altLang="de-DE" dirty="0">
                <a:solidFill>
                  <a:srgbClr val="6F6F6F"/>
                </a:solidFill>
              </a:rPr>
              <a:t>im Mittelpunkt: Anpassung der Organisation an eine </a:t>
            </a:r>
            <a:r>
              <a:rPr lang="de-DE" altLang="de-DE" b="1" dirty="0">
                <a:solidFill>
                  <a:srgbClr val="6F6F6F"/>
                </a:solidFill>
              </a:rPr>
              <a:t>dauerhafte Leistungsorientierung </a:t>
            </a:r>
            <a:r>
              <a:rPr lang="de-DE" altLang="de-DE" dirty="0">
                <a:solidFill>
                  <a:srgbClr val="6F6F6F"/>
                </a:solidFill>
              </a:rPr>
              <a:t>des Menschen</a:t>
            </a:r>
          </a:p>
          <a:p>
            <a:pPr lvl="2"/>
            <a:endParaRPr lang="de-DE" altLang="de-DE" dirty="0">
              <a:solidFill>
                <a:srgbClr val="6F6F6F"/>
              </a:solidFill>
            </a:endParaRPr>
          </a:p>
          <a:p>
            <a:pPr marL="3175" lvl="2" indent="0">
              <a:buNone/>
            </a:pPr>
            <a:r>
              <a:rPr lang="de-DE" altLang="de-DE" b="1" dirty="0">
                <a:solidFill>
                  <a:srgbClr val="6F6F6F"/>
                </a:solidFill>
              </a:rPr>
              <a:t>Wie schafft man das?</a:t>
            </a:r>
          </a:p>
          <a:p>
            <a:pPr lvl="2"/>
            <a:r>
              <a:rPr lang="de-DE" altLang="de-DE" dirty="0">
                <a:solidFill>
                  <a:srgbClr val="6F6F6F"/>
                </a:solidFill>
              </a:rPr>
              <a:t>motivierende Arbeitsinhalte und Arbeitsbedingungen</a:t>
            </a:r>
          </a:p>
          <a:p>
            <a:pPr lvl="3"/>
            <a:r>
              <a:rPr lang="de-DE" altLang="de-DE" dirty="0">
                <a:solidFill>
                  <a:srgbClr val="6F6F6F"/>
                </a:solidFill>
              </a:rPr>
              <a:t>z.B. durch Tätigkeits-, Kontroll- und Entscheidungsspielräume und Interaktionsmöglichkeiten</a:t>
            </a:r>
          </a:p>
          <a:p>
            <a:pPr lvl="2"/>
            <a:r>
              <a:rPr lang="de-DE" altLang="de-DE" dirty="0">
                <a:solidFill>
                  <a:srgbClr val="6F6F6F"/>
                </a:solidFill>
              </a:rPr>
              <a:t>intraindividuelle Unterschiede berücksichtigen</a:t>
            </a:r>
          </a:p>
          <a:p>
            <a:pPr lvl="3"/>
            <a:r>
              <a:rPr lang="de-DE" altLang="de-DE" dirty="0">
                <a:solidFill>
                  <a:srgbClr val="6F6F6F"/>
                </a:solidFill>
              </a:rPr>
              <a:t>geprägt durch physische, psychische aber auch qualifikatorische und erfahrungsbasierte Leistungsvoraussetzungen</a:t>
            </a:r>
          </a:p>
          <a:p>
            <a:endParaRPr lang="de-DE" dirty="0"/>
          </a:p>
        </p:txBody>
      </p:sp>
      <p:sp>
        <p:nvSpPr>
          <p:cNvPr id="4098"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8763B241-45A6-477C-A198-FDEEEAD2B5D6}" type="datetime1">
              <a:rPr lang="de-DE" altLang="de-DE" sz="1200" b="0">
                <a:solidFill>
                  <a:schemeClr val="bg1"/>
                </a:solidFill>
              </a:rPr>
              <a:t>16.10.2023</a:t>
            </a:fld>
            <a:endParaRPr lang="de-DE" altLang="de-DE" sz="1200" b="0">
              <a:solidFill>
                <a:schemeClr val="bg1"/>
              </a:solidFill>
            </a:endParaRPr>
          </a:p>
        </p:txBody>
      </p:sp>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6 - Ergonomie lernen - Teil 1</a:t>
            </a: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6982C8A-C703-4517-B323-974E8FD3CF0D}" type="slidenum">
              <a:rPr lang="de-DE" altLang="de-DE" sz="1200" b="0">
                <a:solidFill>
                  <a:schemeClr val="bg1"/>
                </a:solidFill>
              </a:rPr>
              <a:pPr eaLnBrk="1" hangingPunct="1"/>
              <a:t>2</a:t>
            </a:fld>
            <a:endParaRPr lang="de-DE" altLang="de-DE" sz="1200" b="0">
              <a:solidFill>
                <a:schemeClr val="bg1"/>
              </a:solidFill>
            </a:endParaRPr>
          </a:p>
        </p:txBody>
      </p:sp>
    </p:spTree>
    <p:extLst>
      <p:ext uri="{BB962C8B-B14F-4D97-AF65-F5344CB8AC3E}">
        <p14:creationId xmlns:p14="http://schemas.microsoft.com/office/powerpoint/2010/main" val="1450883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altLang="de-DE" dirty="0"/>
              <a:t>Beispiel Prozessergonomie</a:t>
            </a:r>
            <a:endParaRPr lang="de-DE" dirty="0"/>
          </a:p>
        </p:txBody>
      </p:sp>
      <p:sp>
        <p:nvSpPr>
          <p:cNvPr id="3" name="Inhaltsplatzhalter 2"/>
          <p:cNvSpPr>
            <a:spLocks noGrp="1"/>
          </p:cNvSpPr>
          <p:nvPr>
            <p:ph idx="1"/>
          </p:nvPr>
        </p:nvSpPr>
        <p:spPr>
          <a:xfrm>
            <a:off x="719667" y="1484784"/>
            <a:ext cx="11136973" cy="4897437"/>
          </a:xfrm>
        </p:spPr>
        <p:txBody>
          <a:bodyPr/>
          <a:lstStyle/>
          <a:p>
            <a:r>
              <a:rPr lang="de-DE" b="0" dirty="0"/>
              <a:t>Prozessergonomie ist geprägt durch technische, organisatorische und soziale Wechselbeziehungen, die durch die Rahmenbedingungen der  Arbeits- und Betriebsprozesse beeinflusst werden. </a:t>
            </a:r>
          </a:p>
          <a:p>
            <a:endParaRPr lang="de-DE" b="0" dirty="0"/>
          </a:p>
        </p:txBody>
      </p:sp>
      <p:pic>
        <p:nvPicPr>
          <p:cNvPr id="2" name="Grafik 1" descr="Die Zeichnung zeigt einen Bearbeitungsprozess mit mehreren Stationen von der Anlieferung über die Bearbeitung, Montage, Prüfung bis zur Auslieferung."/>
          <p:cNvPicPr>
            <a:picLocks noChangeAspect="1"/>
          </p:cNvPicPr>
          <p:nvPr/>
        </p:nvPicPr>
        <p:blipFill>
          <a:blip r:embed="rId3"/>
          <a:stretch>
            <a:fillRect/>
          </a:stretch>
        </p:blipFill>
        <p:spPr>
          <a:xfrm>
            <a:off x="3215680" y="2236582"/>
            <a:ext cx="8516850" cy="4145639"/>
          </a:xfrm>
          <a:prstGeom prst="rect">
            <a:avLst/>
          </a:prstGeom>
        </p:spPr>
      </p:pic>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7DDC41D5-45E4-4A56-8644-79E1B8F73040}" type="datetime1">
              <a:rPr lang="de-DE" altLang="de-DE" sz="1200" b="0">
                <a:solidFill>
                  <a:schemeClr val="bg1"/>
                </a:solidFill>
              </a:rPr>
              <a:t>16.10.2023</a:t>
            </a:fld>
            <a:endParaRPr lang="de-DE" altLang="de-DE" sz="1200" b="0">
              <a:solidFill>
                <a:schemeClr val="bg1"/>
              </a:solidFill>
            </a:endParaRPr>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6 - Ergonomie lernen - Teil 1</a:t>
            </a: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B95148B1-F8AF-4BD4-B05B-D13117B11C91}" type="slidenum">
              <a:rPr lang="de-DE" altLang="de-DE" sz="1200" b="0">
                <a:solidFill>
                  <a:schemeClr val="bg1"/>
                </a:solidFill>
              </a:rPr>
              <a:pPr eaLnBrk="1" hangingPunct="1"/>
              <a:t>3</a:t>
            </a:fld>
            <a:endParaRPr lang="de-DE" altLang="de-DE" sz="1200" b="0">
              <a:solidFill>
                <a:schemeClr val="bg1"/>
              </a:solidFill>
            </a:endParaRPr>
          </a:p>
        </p:txBody>
      </p:sp>
    </p:spTree>
    <p:extLst>
      <p:ext uri="{BB962C8B-B14F-4D97-AF65-F5344CB8AC3E}">
        <p14:creationId xmlns:p14="http://schemas.microsoft.com/office/powerpoint/2010/main" val="3498011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Die 5 Ebenen der Ergonomie</a:t>
            </a:r>
          </a:p>
        </p:txBody>
      </p:sp>
      <p:sp>
        <p:nvSpPr>
          <p:cNvPr id="3" name="Inhaltsplatzhalter 2"/>
          <p:cNvSpPr>
            <a:spLocks noGrp="1"/>
          </p:cNvSpPr>
          <p:nvPr>
            <p:ph idx="1"/>
          </p:nvPr>
        </p:nvSpPr>
        <p:spPr/>
        <p:txBody>
          <a:bodyPr/>
          <a:lstStyle/>
          <a:p>
            <a:pPr fontAlgn="t"/>
            <a:r>
              <a:rPr lang="de-DE" sz="1700" b="0" dirty="0"/>
              <a:t>Ebene 1 - Sicherheit</a:t>
            </a:r>
          </a:p>
          <a:p>
            <a:pPr marL="285750" indent="-285750" fontAlgn="t">
              <a:buFont typeface="Arial" panose="020B0604020202020204" pitchFamily="34" charset="0"/>
              <a:buChar char="•"/>
            </a:pPr>
            <a:r>
              <a:rPr lang="de-DE" sz="1700" b="0" dirty="0"/>
              <a:t>Sicherheitstechnische Gestaltung von Arbeitsmitteln und Arbeitsplatz</a:t>
            </a:r>
          </a:p>
          <a:p>
            <a:pPr fontAlgn="t"/>
            <a:endParaRPr lang="de-DE" sz="1700" b="0" dirty="0"/>
          </a:p>
          <a:p>
            <a:pPr fontAlgn="t"/>
            <a:r>
              <a:rPr lang="de-DE" sz="1700" b="0" dirty="0"/>
              <a:t>Ebene 2 - Produktergonomie</a:t>
            </a:r>
          </a:p>
          <a:p>
            <a:pPr marL="285750" indent="-285750" fontAlgn="t">
              <a:buFont typeface="Arial" panose="020B0604020202020204" pitchFamily="34" charset="0"/>
              <a:buChar char="•"/>
            </a:pPr>
            <a:r>
              <a:rPr lang="de-DE" sz="1700" b="0" dirty="0"/>
              <a:t>Produktspezifische ergonomische Gestaltung von Arbeitsmitteln und Arbeitsbedingungen</a:t>
            </a:r>
          </a:p>
          <a:p>
            <a:pPr fontAlgn="t"/>
            <a:endParaRPr lang="de-DE" sz="1700" b="0" dirty="0"/>
          </a:p>
          <a:p>
            <a:pPr fontAlgn="t"/>
            <a:r>
              <a:rPr lang="de-DE" sz="1700" b="0" dirty="0"/>
              <a:t>Ebene 3 - Systemergonomie</a:t>
            </a:r>
          </a:p>
          <a:p>
            <a:pPr marL="285750" indent="-285750" fontAlgn="t">
              <a:buFont typeface="Arial" panose="020B0604020202020204" pitchFamily="34" charset="0"/>
              <a:buChar char="•"/>
            </a:pPr>
            <a:r>
              <a:rPr lang="de-DE" sz="1700" b="0" dirty="0"/>
              <a:t>Anwendungsspezifische ergonomische Analyse und Gestaltung von Arbeitsmitteln und Arbeitsbedingungen</a:t>
            </a:r>
          </a:p>
          <a:p>
            <a:pPr fontAlgn="t"/>
            <a:endParaRPr lang="de-DE" sz="1700" b="0" dirty="0"/>
          </a:p>
          <a:p>
            <a:pPr fontAlgn="t"/>
            <a:r>
              <a:rPr lang="de-DE" sz="1700" dirty="0"/>
              <a:t>Ebene 4 - Prozessergonomie und Produktivität</a:t>
            </a:r>
            <a:endParaRPr lang="de-DE" sz="1700" b="0" dirty="0"/>
          </a:p>
          <a:p>
            <a:pPr marL="285750" indent="-285750" fontAlgn="t">
              <a:buFont typeface="Arial" panose="020B0604020202020204" pitchFamily="34" charset="0"/>
              <a:buChar char="•"/>
            </a:pPr>
            <a:r>
              <a:rPr lang="de-DE" sz="1700" dirty="0"/>
              <a:t>Prozessorientierte ergonomische Analyse und Gestaltung des gesamten Arbeitsprozesses</a:t>
            </a:r>
            <a:endParaRPr lang="de-DE" sz="1700" b="0" dirty="0"/>
          </a:p>
          <a:p>
            <a:pPr fontAlgn="t"/>
            <a:endParaRPr lang="de-DE" sz="1700" b="0" dirty="0"/>
          </a:p>
          <a:p>
            <a:pPr fontAlgn="t"/>
            <a:r>
              <a:rPr lang="de-DE" sz="1700" b="0" dirty="0"/>
              <a:t>Ebene 5 - Produktivität und Innovation</a:t>
            </a:r>
          </a:p>
          <a:p>
            <a:pPr marL="285750" indent="-285750" fontAlgn="t">
              <a:buFont typeface="Arial" panose="020B0604020202020204" pitchFamily="34" charset="0"/>
              <a:buChar char="•"/>
            </a:pPr>
            <a:r>
              <a:rPr lang="de-DE" sz="1700" b="0" dirty="0"/>
              <a:t>Gesamtanalyse und -gestaltung der Arbeitsaufgabe, des Ziels und des Arbeitsprozesses</a:t>
            </a:r>
          </a:p>
          <a:p>
            <a:pPr fontAlgn="t"/>
            <a:endParaRPr lang="de-DE" sz="1700" b="0" dirty="0"/>
          </a:p>
          <a:p>
            <a:pPr fontAlgn="t"/>
            <a:endParaRPr lang="de-DE" sz="1700" b="0" dirty="0"/>
          </a:p>
          <a:p>
            <a:endParaRPr lang="de-DE" sz="1700" dirty="0"/>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4</a:t>
            </a:fld>
            <a:endParaRPr lang="de-DE" altLang="de-DE"/>
          </a:p>
        </p:txBody>
      </p:sp>
    </p:spTree>
    <p:extLst>
      <p:ext uri="{BB962C8B-B14F-4D97-AF65-F5344CB8AC3E}">
        <p14:creationId xmlns:p14="http://schemas.microsoft.com/office/powerpoint/2010/main" val="3865391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Modell zur Regulation der Arbeitstätigkeit</a:t>
            </a:r>
          </a:p>
        </p:txBody>
      </p:sp>
      <p:sp>
        <p:nvSpPr>
          <p:cNvPr id="30" name="Textfeld 29"/>
          <p:cNvSpPr txBox="1"/>
          <p:nvPr/>
        </p:nvSpPr>
        <p:spPr>
          <a:xfrm>
            <a:off x="3114594" y="6161901"/>
            <a:ext cx="9077406" cy="276999"/>
          </a:xfrm>
          <a:prstGeom prst="rect">
            <a:avLst/>
          </a:prstGeom>
          <a:noFill/>
        </p:spPr>
        <p:txBody>
          <a:bodyPr wrap="square" rtlCol="0">
            <a:spAutoFit/>
          </a:bodyPr>
          <a:lstStyle/>
          <a:p>
            <a:r>
              <a:rPr lang="de-DE" sz="1200" dirty="0"/>
              <a:t>Quelle: Hacker, Winfried: Allgemeine Arbeits- und Ingenieurs-psychologie. Berlin: VEB Deutscher Verlag der Wissenschaften, 1973.</a:t>
            </a:r>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5</a:t>
            </a:fld>
            <a:endParaRPr lang="de-DE" altLang="de-DE"/>
          </a:p>
        </p:txBody>
      </p:sp>
      <p:pic>
        <p:nvPicPr>
          <p:cNvPr id="14" name="Inhaltsplatzhalter 13" descr="Leistungsvoraussetzungen des Menschen sind gekennzeichnet durch Ausführungsregulation wie sensumotorische, perzeptiv-begriffliche und intellektuelle Regulation sowie durch die Antriebsregulation Einstellung, Motivation und &#10;Aktivitätsniveau.&#10;Diese Leistungsvoraussetzungen beeinflussen die Art und Weise der Arbeitstätigkeit, die durch die Arbeitsaufgabe und Anforderungen vorgegeben wird.&#10;Positive Beanspruchungsfolgen sind z.B. Lernvorgänge, die wiederum zur Verbesserung der Ausführungsregulation führen (z.B. optimaler Krafteinsatz).&#10;Negative Beanspruchungsfolgen sind z.B. psychische Ermüdung, Monotonie, psychische Sättigung und Stress, die zu Disregulation&#10;und Verminderung der Antriebe führen.">
            <a:extLst>
              <a:ext uri="{FF2B5EF4-FFF2-40B4-BE49-F238E27FC236}">
                <a16:creationId xmlns:a16="http://schemas.microsoft.com/office/drawing/2014/main" id="{8BFE1E35-00AC-4190-A0C7-5DC1FDE2F1FE}"/>
              </a:ext>
            </a:extLst>
          </p:cNvPr>
          <p:cNvPicPr>
            <a:picLocks noGrp="1" noChangeAspect="1"/>
          </p:cNvPicPr>
          <p:nvPr>
            <p:ph idx="1"/>
          </p:nvPr>
        </p:nvPicPr>
        <p:blipFill>
          <a:blip r:embed="rId3"/>
          <a:stretch>
            <a:fillRect/>
          </a:stretch>
        </p:blipFill>
        <p:spPr>
          <a:xfrm>
            <a:off x="1293770" y="1412776"/>
            <a:ext cx="9772735" cy="4895512"/>
          </a:xfrm>
          <a:prstGeom prst="rect">
            <a:avLst/>
          </a:prstGeom>
        </p:spPr>
      </p:pic>
    </p:spTree>
    <p:extLst>
      <p:ext uri="{BB962C8B-B14F-4D97-AF65-F5344CB8AC3E}">
        <p14:creationId xmlns:p14="http://schemas.microsoft.com/office/powerpoint/2010/main" val="3443262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Psychische Regulation von Arbeitstätigkeiten</a:t>
            </a:r>
          </a:p>
        </p:txBody>
      </p:sp>
      <p:sp>
        <p:nvSpPr>
          <p:cNvPr id="3" name="Inhaltsplatzhalter 2"/>
          <p:cNvSpPr>
            <a:spLocks noGrp="1"/>
          </p:cNvSpPr>
          <p:nvPr>
            <p:ph idx="1"/>
          </p:nvPr>
        </p:nvSpPr>
        <p:spPr/>
        <p:txBody>
          <a:bodyPr/>
          <a:lstStyle/>
          <a:p>
            <a:r>
              <a:rPr lang="de-DE" dirty="0">
                <a:solidFill>
                  <a:srgbClr val="6F6F6F"/>
                </a:solidFill>
              </a:rPr>
              <a:t>Antriebsregulation</a:t>
            </a:r>
          </a:p>
          <a:p>
            <a:pPr marL="342900" indent="-342900">
              <a:buFont typeface="Wingdings" panose="05000000000000000000" pitchFamily="2" charset="2"/>
              <a:buChar char="à"/>
            </a:pPr>
            <a:r>
              <a:rPr lang="de-DE" b="0" dirty="0">
                <a:solidFill>
                  <a:srgbClr val="6F6F6F"/>
                </a:solidFill>
                <a:sym typeface="Wingdings" panose="05000000000000000000" pitchFamily="2" charset="2"/>
              </a:rPr>
              <a:t>es wird bestimmt, </a:t>
            </a:r>
            <a:r>
              <a:rPr lang="de-DE" dirty="0">
                <a:solidFill>
                  <a:srgbClr val="6F6F6F"/>
                </a:solidFill>
                <a:sym typeface="Wingdings" panose="05000000000000000000" pitchFamily="2" charset="2"/>
              </a:rPr>
              <a:t>ob</a:t>
            </a:r>
            <a:r>
              <a:rPr lang="de-DE" b="0" dirty="0">
                <a:solidFill>
                  <a:srgbClr val="6F6F6F"/>
                </a:solidFill>
                <a:sym typeface="Wingdings" panose="05000000000000000000" pitchFamily="2" charset="2"/>
              </a:rPr>
              <a:t> gehandelt wird</a:t>
            </a:r>
          </a:p>
          <a:p>
            <a:r>
              <a:rPr lang="de-DE" b="0" dirty="0">
                <a:solidFill>
                  <a:srgbClr val="6F6F6F"/>
                </a:solidFill>
                <a:sym typeface="Wingdings" panose="05000000000000000000" pitchFamily="2" charset="2"/>
              </a:rPr>
              <a:t>Grundlagen: Individuelle Motive, Einstellungen, Präferenzen</a:t>
            </a:r>
          </a:p>
          <a:p>
            <a:endParaRPr lang="de-DE" b="0" dirty="0">
              <a:solidFill>
                <a:srgbClr val="6F6F6F"/>
              </a:solidFill>
              <a:sym typeface="Wingdings" panose="05000000000000000000" pitchFamily="2" charset="2"/>
            </a:endParaRPr>
          </a:p>
          <a:p>
            <a:r>
              <a:rPr lang="de-DE" dirty="0">
                <a:solidFill>
                  <a:srgbClr val="6F6F6F"/>
                </a:solidFill>
                <a:sym typeface="Wingdings" panose="05000000000000000000" pitchFamily="2" charset="2"/>
              </a:rPr>
              <a:t>Ausführungs-, bzw. Handlungsregulation</a:t>
            </a:r>
          </a:p>
          <a:p>
            <a:pPr marL="342900" indent="-342900">
              <a:buFont typeface="Wingdings" panose="05000000000000000000" pitchFamily="2" charset="2"/>
              <a:buChar char="à"/>
            </a:pPr>
            <a:r>
              <a:rPr lang="de-DE" b="0" dirty="0">
                <a:solidFill>
                  <a:srgbClr val="6F6F6F"/>
                </a:solidFill>
                <a:sym typeface="Wingdings" panose="05000000000000000000" pitchFamily="2" charset="2"/>
              </a:rPr>
              <a:t>es wird bestimmt, </a:t>
            </a:r>
            <a:r>
              <a:rPr lang="de-DE" dirty="0">
                <a:solidFill>
                  <a:srgbClr val="6F6F6F"/>
                </a:solidFill>
                <a:sym typeface="Wingdings" panose="05000000000000000000" pitchFamily="2" charset="2"/>
              </a:rPr>
              <a:t>wie</a:t>
            </a:r>
            <a:r>
              <a:rPr lang="de-DE" b="0" dirty="0">
                <a:solidFill>
                  <a:srgbClr val="6F6F6F"/>
                </a:solidFill>
                <a:sym typeface="Wingdings" panose="05000000000000000000" pitchFamily="2" charset="2"/>
              </a:rPr>
              <a:t> gehandelt wird.</a:t>
            </a:r>
          </a:p>
          <a:p>
            <a:r>
              <a:rPr lang="de-DE" b="0" dirty="0">
                <a:solidFill>
                  <a:srgbClr val="6F6F6F"/>
                </a:solidFill>
                <a:sym typeface="Wingdings" panose="05000000000000000000" pitchFamily="2" charset="2"/>
              </a:rPr>
              <a:t>Grundlagen: Individuelle Teilziele, Mittel-Wege-Wahl, Ausführungskontrolle</a:t>
            </a:r>
            <a:endParaRPr lang="de-DE" dirty="0">
              <a:solidFill>
                <a:srgbClr val="6F6F6F"/>
              </a:solidFill>
            </a:endParaRPr>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6</a:t>
            </a:fld>
            <a:endParaRPr lang="de-DE" altLang="de-DE"/>
          </a:p>
        </p:txBody>
      </p:sp>
      <p:sp>
        <p:nvSpPr>
          <p:cNvPr id="7" name="Textfeld 6"/>
          <p:cNvSpPr txBox="1"/>
          <p:nvPr/>
        </p:nvSpPr>
        <p:spPr>
          <a:xfrm>
            <a:off x="4199112" y="6127835"/>
            <a:ext cx="7992888" cy="253916"/>
          </a:xfrm>
          <a:prstGeom prst="rect">
            <a:avLst/>
          </a:prstGeom>
          <a:noFill/>
        </p:spPr>
        <p:txBody>
          <a:bodyPr wrap="square" rtlCol="0">
            <a:spAutoFit/>
          </a:bodyPr>
          <a:lstStyle/>
          <a:p>
            <a:r>
              <a:rPr lang="de-DE" sz="1050" dirty="0"/>
              <a:t>Quelle: Hacker, Winfried: Allgemeine Arbeits- und Ingenieurspsychologie. Berlin: VEB Deutscher Verlag der Wissenschaften, 1973.</a:t>
            </a:r>
          </a:p>
        </p:txBody>
      </p:sp>
    </p:spTree>
    <p:extLst>
      <p:ext uri="{BB962C8B-B14F-4D97-AF65-F5344CB8AC3E}">
        <p14:creationId xmlns:p14="http://schemas.microsoft.com/office/powerpoint/2010/main" val="1863413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a:t>
            </a:r>
          </a:p>
        </p:txBody>
      </p:sp>
      <p:sp>
        <p:nvSpPr>
          <p:cNvPr id="3" name="Inhaltsplatzhalter 2"/>
          <p:cNvSpPr>
            <a:spLocks noGrp="1"/>
          </p:cNvSpPr>
          <p:nvPr>
            <p:ph idx="1"/>
          </p:nvPr>
        </p:nvSpPr>
        <p:spPr>
          <a:xfrm>
            <a:off x="719667" y="1484314"/>
            <a:ext cx="5664365" cy="4897437"/>
          </a:xfrm>
        </p:spPr>
        <p:txBody>
          <a:bodyPr/>
          <a:lstStyle/>
          <a:p>
            <a:r>
              <a:rPr lang="de-DE" dirty="0"/>
              <a:t>Arbeitssituationen mit destabilisierender Wirkung</a:t>
            </a:r>
          </a:p>
          <a:p>
            <a:r>
              <a:rPr lang="de-DE" dirty="0"/>
              <a:t>					</a:t>
            </a:r>
            <a:br>
              <a:rPr lang="de-DE" dirty="0"/>
            </a:br>
            <a:r>
              <a:rPr lang="de-DE" b="0" dirty="0"/>
              <a:t>Fest verkettete Arbeitsplätze mit vorgegebener Taktung verhindern Möglichketen zur Handlungsregulation, z.B. Fließbänder.</a:t>
            </a:r>
          </a:p>
          <a:p>
            <a:endParaRPr lang="de-DE" b="0" dirty="0"/>
          </a:p>
          <a:p>
            <a:r>
              <a:rPr lang="de-DE" b="0" dirty="0"/>
              <a:t>Reine Maschinenbedienung, insb. mit kurzzyklische repetitiven Arbeitsinhalten wirken einer Ausführungs- und Handlungsregulation entgegen.</a:t>
            </a:r>
            <a:endParaRPr lang="de-DE" dirty="0"/>
          </a:p>
        </p:txBody>
      </p:sp>
      <p:pic>
        <p:nvPicPr>
          <p:cNvPr id="7" name="Grafik 6" descr="Vier Beschäftige arbeiten an einem Fließband mit verketteten Arbeitsplätzen und vorgegebener Taktung."/>
          <p:cNvPicPr>
            <a:picLocks noChangeAspect="1"/>
          </p:cNvPicPr>
          <p:nvPr/>
        </p:nvPicPr>
        <p:blipFill>
          <a:blip r:embed="rId2"/>
          <a:stretch>
            <a:fillRect/>
          </a:stretch>
        </p:blipFill>
        <p:spPr>
          <a:xfrm>
            <a:off x="6384032" y="1484314"/>
            <a:ext cx="5551461" cy="4025164"/>
          </a:xfrm>
          <a:prstGeom prst="rect">
            <a:avLst/>
          </a:prstGeom>
        </p:spPr>
      </p:pic>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7</a:t>
            </a:fld>
            <a:endParaRPr lang="de-DE" altLang="de-DE"/>
          </a:p>
        </p:txBody>
      </p:sp>
    </p:spTree>
    <p:extLst>
      <p:ext uri="{BB962C8B-B14F-4D97-AF65-F5344CB8AC3E}">
        <p14:creationId xmlns:p14="http://schemas.microsoft.com/office/powerpoint/2010/main" val="571011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Destabilisierung der Handlungsregulation durch …</a:t>
            </a:r>
          </a:p>
        </p:txBody>
      </p:sp>
      <p:sp>
        <p:nvSpPr>
          <p:cNvPr id="3" name="Inhaltsplatzhalter 2"/>
          <p:cNvSpPr>
            <a:spLocks noGrp="1"/>
          </p:cNvSpPr>
          <p:nvPr>
            <p:ph idx="1"/>
          </p:nvPr>
        </p:nvSpPr>
        <p:spPr>
          <a:xfrm>
            <a:off x="719667" y="1262064"/>
            <a:ext cx="10920949" cy="5119688"/>
          </a:xfrm>
        </p:spPr>
        <p:txBody>
          <a:bodyPr/>
          <a:lstStyle/>
          <a:p>
            <a:pPr lvl="0"/>
            <a:r>
              <a:rPr lang="de-DE" sz="1600" dirty="0">
                <a:solidFill>
                  <a:schemeClr val="tx1">
                    <a:lumMod val="65000"/>
                    <a:lumOff val="35000"/>
                  </a:schemeClr>
                </a:solidFill>
              </a:rPr>
              <a:t>Psychische Ermüdung</a:t>
            </a:r>
          </a:p>
          <a:p>
            <a:pPr lvl="0"/>
            <a:r>
              <a:rPr lang="de-DE" sz="1600" b="0" dirty="0">
                <a:solidFill>
                  <a:schemeClr val="tx1">
                    <a:lumMod val="65000"/>
                    <a:lumOff val="35000"/>
                  </a:schemeClr>
                </a:solidFill>
              </a:rPr>
              <a:t>Verlust an Leistungsfähigkeit durch zu hohe mentale Anforderungen je Zeiteinheit</a:t>
            </a:r>
          </a:p>
          <a:p>
            <a:pPr marL="287338" lvl="1" indent="-285750">
              <a:buFont typeface="Wingdings" panose="05000000000000000000" pitchFamily="2" charset="2"/>
              <a:buChar char="Ø"/>
            </a:pPr>
            <a:r>
              <a:rPr lang="de-DE" sz="1600" b="0" dirty="0">
                <a:solidFill>
                  <a:schemeClr val="tx1">
                    <a:lumMod val="65000"/>
                    <a:lumOff val="35000"/>
                  </a:schemeClr>
                </a:solidFill>
              </a:rPr>
              <a:t>Erholung von Ermüdung durch Kurzpausen</a:t>
            </a:r>
          </a:p>
          <a:p>
            <a:pPr lvl="0"/>
            <a:endParaRPr lang="de-DE" sz="1600" b="0" dirty="0">
              <a:solidFill>
                <a:schemeClr val="tx1">
                  <a:lumMod val="65000"/>
                  <a:lumOff val="35000"/>
                </a:schemeClr>
              </a:solidFill>
            </a:endParaRPr>
          </a:p>
          <a:p>
            <a:pPr lvl="0"/>
            <a:r>
              <a:rPr lang="de-DE" sz="1600" dirty="0">
                <a:solidFill>
                  <a:schemeClr val="tx1">
                    <a:lumMod val="65000"/>
                    <a:lumOff val="35000"/>
                  </a:schemeClr>
                </a:solidFill>
              </a:rPr>
              <a:t>Monotonie und psychische Sättigung </a:t>
            </a:r>
          </a:p>
          <a:p>
            <a:pPr lvl="0"/>
            <a:r>
              <a:rPr lang="de-DE" sz="1600" b="0" dirty="0" err="1">
                <a:solidFill>
                  <a:schemeClr val="tx1">
                    <a:lumMod val="65000"/>
                    <a:lumOff val="35000"/>
                  </a:schemeClr>
                </a:solidFill>
              </a:rPr>
              <a:t>Reizarme</a:t>
            </a:r>
            <a:r>
              <a:rPr lang="de-DE" sz="1600" b="0" dirty="0">
                <a:solidFill>
                  <a:schemeClr val="tx1">
                    <a:lumMod val="65000"/>
                    <a:lumOff val="35000"/>
                  </a:schemeClr>
                </a:solidFill>
              </a:rPr>
              <a:t> Situation, einförmige Tätigkeiten, unlustbetonter Zustand, Widerwillen gegen die Tätigkeit </a:t>
            </a:r>
          </a:p>
          <a:p>
            <a:pPr marL="285750" lvl="0" indent="-285750">
              <a:buFont typeface="Wingdings" panose="05000000000000000000" pitchFamily="2" charset="2"/>
              <a:buChar char="Ø"/>
            </a:pPr>
            <a:r>
              <a:rPr lang="de-DE" sz="1600" b="0" dirty="0">
                <a:solidFill>
                  <a:schemeClr val="tx1">
                    <a:lumMod val="65000"/>
                    <a:lumOff val="35000"/>
                  </a:schemeClr>
                </a:solidFill>
              </a:rPr>
              <a:t>Änderung der Reizstruktur, Inhalte, Vergrößern des Handlungsspielraumes, Stärkung der Motivation</a:t>
            </a:r>
          </a:p>
          <a:p>
            <a:pPr lvl="0"/>
            <a:endParaRPr lang="de-DE" sz="1600" b="0" dirty="0">
              <a:solidFill>
                <a:schemeClr val="tx1">
                  <a:lumMod val="65000"/>
                  <a:lumOff val="35000"/>
                </a:schemeClr>
              </a:solidFill>
            </a:endParaRPr>
          </a:p>
          <a:p>
            <a:pPr lvl="0"/>
            <a:r>
              <a:rPr lang="de-DE" sz="1600" dirty="0">
                <a:solidFill>
                  <a:schemeClr val="tx1">
                    <a:lumMod val="65000"/>
                    <a:lumOff val="35000"/>
                  </a:schemeClr>
                </a:solidFill>
              </a:rPr>
              <a:t>Stress</a:t>
            </a:r>
          </a:p>
          <a:p>
            <a:pPr lvl="0"/>
            <a:r>
              <a:rPr lang="de-DE" sz="1600" b="0" dirty="0">
                <a:solidFill>
                  <a:schemeClr val="tx1">
                    <a:lumMod val="65000"/>
                    <a:lumOff val="35000"/>
                  </a:schemeClr>
                </a:solidFill>
              </a:rPr>
              <a:t>Verlust an Leistungsfähigkeit und Beeinträchtigung des Befindens durch Überforderung und mangelnden Einfluss</a:t>
            </a:r>
          </a:p>
          <a:p>
            <a:pPr marL="285750" lvl="0" indent="-285750">
              <a:buFont typeface="Wingdings" panose="05000000000000000000" pitchFamily="2" charset="2"/>
              <a:buChar char="Ø"/>
            </a:pPr>
            <a:r>
              <a:rPr lang="de-DE" sz="1600" b="0" dirty="0">
                <a:solidFill>
                  <a:schemeClr val="tx1">
                    <a:lumMod val="65000"/>
                    <a:lumOff val="35000"/>
                  </a:schemeClr>
                </a:solidFill>
              </a:rPr>
              <a:t>Ausschalten von Stressoren, Abbau von Erregungsreaktionen, Aufbau von Zufriedenheitserleben</a:t>
            </a:r>
          </a:p>
          <a:p>
            <a:endParaRPr lang="de-DE" sz="1600" b="0" dirty="0"/>
          </a:p>
          <a:p>
            <a:pPr lvl="0"/>
            <a:r>
              <a:rPr lang="de-DE" sz="1600" dirty="0">
                <a:solidFill>
                  <a:schemeClr val="tx1">
                    <a:lumMod val="65000"/>
                    <a:lumOff val="35000"/>
                  </a:schemeClr>
                </a:solidFill>
              </a:rPr>
              <a:t>Physische und psychische Krankheit</a:t>
            </a:r>
          </a:p>
          <a:p>
            <a:pPr lvl="0"/>
            <a:r>
              <a:rPr lang="de-DE" sz="1600" b="0" dirty="0">
                <a:solidFill>
                  <a:schemeClr val="tx1">
                    <a:lumMod val="65000"/>
                    <a:lumOff val="35000"/>
                  </a:schemeClr>
                </a:solidFill>
              </a:rPr>
              <a:t>Verlust an Leistungsfähigkeit durch körperliche oder seelische Beeinträchtigungen</a:t>
            </a:r>
          </a:p>
          <a:p>
            <a:pPr marL="285750" indent="-285750">
              <a:buFont typeface="Wingdings" panose="05000000000000000000" pitchFamily="2" charset="2"/>
              <a:buChar char="Ø"/>
            </a:pPr>
            <a:r>
              <a:rPr lang="de-DE" sz="1600" b="0" dirty="0"/>
              <a:t>Ergonomische </a:t>
            </a:r>
            <a:r>
              <a:rPr lang="de-DE" sz="1600" b="0" dirty="0" err="1"/>
              <a:t>Arbeitsplatzge-staltung</a:t>
            </a:r>
            <a:r>
              <a:rPr lang="de-DE" sz="1600" b="0" dirty="0"/>
              <a:t>, Abbau belastender Umweltbedingungen, Einrichten von Gesundheitszirkeln</a:t>
            </a:r>
          </a:p>
          <a:p>
            <a:endParaRPr lang="de-DE" sz="1600" b="0" dirty="0"/>
          </a:p>
        </p:txBody>
      </p:sp>
      <p:sp>
        <p:nvSpPr>
          <p:cNvPr id="8" name="Rechteck 7"/>
          <p:cNvSpPr/>
          <p:nvPr/>
        </p:nvSpPr>
        <p:spPr>
          <a:xfrm>
            <a:off x="3839072" y="6125142"/>
            <a:ext cx="8352928" cy="276999"/>
          </a:xfrm>
          <a:prstGeom prst="rect">
            <a:avLst/>
          </a:prstGeom>
        </p:spPr>
        <p:txBody>
          <a:bodyPr wrap="square">
            <a:spAutoFit/>
          </a:bodyPr>
          <a:lstStyle/>
          <a:p>
            <a:r>
              <a:rPr lang="de-DE" sz="1200" dirty="0">
                <a:solidFill>
                  <a:schemeClr val="tx1">
                    <a:lumMod val="65000"/>
                    <a:lumOff val="35000"/>
                  </a:schemeClr>
                </a:solidFill>
                <a:latin typeface="+mn-lt"/>
              </a:rPr>
              <a:t>Quelle: Hacker, W. (1986). Arbeitspsychologie. Psychische Regulation von Arbeitstätigkeiten. Bern: Huber.</a:t>
            </a:r>
          </a:p>
        </p:txBody>
      </p:sp>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8</a:t>
            </a:fld>
            <a:endParaRPr lang="de-DE" altLang="de-DE"/>
          </a:p>
        </p:txBody>
      </p:sp>
    </p:spTree>
    <p:extLst>
      <p:ext uri="{BB962C8B-B14F-4D97-AF65-F5344CB8AC3E}">
        <p14:creationId xmlns:p14="http://schemas.microsoft.com/office/powerpoint/2010/main" val="2441273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600" dirty="0"/>
              <a:t>Einflussfaktoren auf den Regelkreis der Arbeitstätigkeit</a:t>
            </a:r>
          </a:p>
        </p:txBody>
      </p:sp>
      <p:pic>
        <p:nvPicPr>
          <p:cNvPr id="42" name="Inhaltsplatzhalter 41" descr="Das SORC-Modell (Stimulus, Organism, Reaction, Control) betrachtet den Mensch als Wesen, welches durch die aktive Wahrnehmung, dem Entwurf eines Lösungsmodells, dessen Ergebniskontrolle und der Möglichkeit das Lösungsmodell zu verbessern ein hohes Maß an Motivation zieht. Bestehen diese Einflussmöglichkeiten nicht, so kann keine Motivation entstehen. Der Mitarbeiter wird zum Ausführenden ohne sich mit der Aufgabe zu identifizieren."/>
          <p:cNvPicPr>
            <a:picLocks noGrp="1" noChangeAspect="1"/>
          </p:cNvPicPr>
          <p:nvPr>
            <p:ph idx="1"/>
          </p:nvPr>
        </p:nvPicPr>
        <p:blipFill>
          <a:blip r:embed="rId3"/>
          <a:stretch>
            <a:fillRect/>
          </a:stretch>
        </p:blipFill>
        <p:spPr>
          <a:xfrm>
            <a:off x="1845506" y="1570627"/>
            <a:ext cx="8669263" cy="4724809"/>
          </a:xfrm>
          <a:prstGeom prst="rect">
            <a:avLst/>
          </a:prstGeom>
        </p:spPr>
      </p:pic>
      <p:sp>
        <p:nvSpPr>
          <p:cNvPr id="4" name="Datumsplatzhalter 3"/>
          <p:cNvSpPr>
            <a:spLocks noGrp="1"/>
          </p:cNvSpPr>
          <p:nvPr>
            <p:ph type="dt" sz="half" idx="10"/>
          </p:nvPr>
        </p:nvSpPr>
        <p:spPr/>
        <p:txBody>
          <a:bodyPr/>
          <a:lstStyle/>
          <a:p>
            <a:pPr>
              <a:defRPr/>
            </a:pPr>
            <a:fld id="{E31C9A31-BE9B-4A5A-A4A8-5B2EF617578F}" type="datetime1">
              <a:rPr lang="de-DE" altLang="de-DE" smtClean="0"/>
              <a:t>16.10.2023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a:t>Modul 6 - Ergonomie lernen - Teil 1</a:t>
            </a:r>
          </a:p>
        </p:txBody>
      </p:sp>
      <p:sp>
        <p:nvSpPr>
          <p:cNvPr id="6" name="Foliennummernplatzhalter 5"/>
          <p:cNvSpPr>
            <a:spLocks noGrp="1"/>
          </p:cNvSpPr>
          <p:nvPr>
            <p:ph type="sldNum" sz="quarter" idx="12"/>
          </p:nvPr>
        </p:nvSpPr>
        <p:spPr/>
        <p:txBody>
          <a:bodyPr/>
          <a:lstStyle/>
          <a:p>
            <a:r>
              <a:rPr lang="de-DE" altLang="de-DE"/>
              <a:t>Seite </a:t>
            </a:r>
            <a:fld id="{E1595AF3-08FF-44FE-9F92-885155564005}" type="slidenum">
              <a:rPr lang="de-DE" altLang="de-DE" smtClean="0"/>
              <a:pPr/>
              <a:t>9</a:t>
            </a:fld>
            <a:endParaRPr lang="de-DE" altLang="de-DE"/>
          </a:p>
        </p:txBody>
      </p:sp>
    </p:spTree>
    <p:extLst>
      <p:ext uri="{BB962C8B-B14F-4D97-AF65-F5344CB8AC3E}">
        <p14:creationId xmlns:p14="http://schemas.microsoft.com/office/powerpoint/2010/main" val="2197615238"/>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1676</Words>
  <Application>Microsoft Office PowerPoint</Application>
  <PresentationFormat>Breitbild</PresentationFormat>
  <Paragraphs>175</Paragraphs>
  <Slides>15</Slides>
  <Notes>13</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15</vt:i4>
      </vt:variant>
    </vt:vector>
  </HeadingPairs>
  <TitlesOfParts>
    <vt:vector size="19" baseType="lpstr">
      <vt:lpstr>Arial</vt:lpstr>
      <vt:lpstr>Verdana</vt:lpstr>
      <vt:lpstr>Wingdings</vt:lpstr>
      <vt:lpstr>KAN_Master</vt:lpstr>
      <vt:lpstr>Prozessergonomie 1</vt:lpstr>
      <vt:lpstr>Worum geht es?</vt:lpstr>
      <vt:lpstr>Beispiel Prozessergonomie</vt:lpstr>
      <vt:lpstr>Die 5 Ebenen der Ergonomie</vt:lpstr>
      <vt:lpstr>Modell zur Regulation der Arbeitstätigkeit</vt:lpstr>
      <vt:lpstr>Psychische Regulation von Arbeitstätigkeiten</vt:lpstr>
      <vt:lpstr>Beispiel</vt:lpstr>
      <vt:lpstr>Destabilisierung der Handlungsregulation durch …</vt:lpstr>
      <vt:lpstr>Einflussfaktoren auf den Regelkreis der Arbeitstätigkeit</vt:lpstr>
      <vt:lpstr>Motiv und Motivation</vt:lpstr>
      <vt:lpstr>Menschbilder im Wandel</vt:lpstr>
      <vt:lpstr>Zweifaktorentheorie von Herzberg</vt:lpstr>
      <vt:lpstr>Erweiterung des Entscheidungs- und Tätigkeitsspielraums</vt:lpstr>
      <vt:lpstr>Gestaltungskonzepte zur Vergrößerung des Handlungsspielraums</vt:lpstr>
      <vt:lpstr>Impressum </vt:lpstr>
    </vt:vector>
  </TitlesOfParts>
  <Company>DGUV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ps</cp:lastModifiedBy>
  <cp:revision>69</cp:revision>
  <dcterms:created xsi:type="dcterms:W3CDTF">2023-07-17T12:06:45Z</dcterms:created>
  <dcterms:modified xsi:type="dcterms:W3CDTF">2023-10-16T13:47:28Z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