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8"/>
  </p:notesMasterIdLst>
  <p:handoutMasterIdLst>
    <p:handoutMasterId r:id="rId29"/>
  </p:handoutMasterIdLst>
  <p:sldIdLst>
    <p:sldId id="266" r:id="rId2"/>
    <p:sldId id="301" r:id="rId3"/>
    <p:sldId id="302" r:id="rId4"/>
    <p:sldId id="303" r:id="rId5"/>
    <p:sldId id="304" r:id="rId6"/>
    <p:sldId id="305" r:id="rId7"/>
    <p:sldId id="306" r:id="rId8"/>
    <p:sldId id="307" r:id="rId9"/>
    <p:sldId id="308" r:id="rId10"/>
    <p:sldId id="309" r:id="rId11"/>
    <p:sldId id="310" r:id="rId12"/>
    <p:sldId id="311" r:id="rId13"/>
    <p:sldId id="312" r:id="rId14"/>
    <p:sldId id="313" r:id="rId15"/>
    <p:sldId id="314" r:id="rId16"/>
    <p:sldId id="315" r:id="rId17"/>
    <p:sldId id="316" r:id="rId18"/>
    <p:sldId id="317" r:id="rId19"/>
    <p:sldId id="318" r:id="rId20"/>
    <p:sldId id="319" r:id="rId21"/>
    <p:sldId id="320" r:id="rId22"/>
    <p:sldId id="321" r:id="rId23"/>
    <p:sldId id="322" r:id="rId24"/>
    <p:sldId id="323" r:id="rId25"/>
    <p:sldId id="324" r:id="rId26"/>
    <p:sldId id="287" r:id="rId27"/>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994"/>
    <a:srgbClr val="6F6F6F"/>
    <a:srgbClr val="FAB500"/>
    <a:srgbClr val="E8E8E8"/>
    <a:srgbClr val="0095DB"/>
    <a:srgbClr val="008C8E"/>
    <a:srgbClr val="FFDB92"/>
    <a:srgbClr val="5775B3"/>
    <a:srgbClr val="5775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9429" autoAdjust="0"/>
  </p:normalViewPr>
  <p:slideViewPr>
    <p:cSldViewPr>
      <p:cViewPr varScale="1">
        <p:scale>
          <a:sx n="47" d="100"/>
          <a:sy n="47" d="100"/>
        </p:scale>
        <p:origin x="876" y="36"/>
      </p:cViewPr>
      <p:guideLst>
        <p:guide orient="horz" pos="2160"/>
        <p:guide pos="3840"/>
      </p:guideLst>
    </p:cSldViewPr>
  </p:slideViewPr>
  <p:outlineViewPr>
    <p:cViewPr>
      <p:scale>
        <a:sx n="33" d="100"/>
        <a:sy n="33" d="100"/>
      </p:scale>
      <p:origin x="0" y="-2198"/>
    </p:cViewPr>
  </p:outlineViewPr>
  <p:notesTextViewPr>
    <p:cViewPr>
      <p:scale>
        <a:sx n="3" d="2"/>
        <a:sy n="3" d="2"/>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fld id="{21567F1F-9DFD-42D4-A9F5-FE1AE7FD47C1}" type="slidenum">
              <a:rPr lang="de-DE" altLang="de-DE" smtClean="0"/>
              <a:pPr>
                <a:spcBef>
                  <a:spcPct val="0"/>
                </a:spcBef>
              </a:pPr>
              <a:t>1</a:t>
            </a:fld>
            <a:endParaRPr lang="de-DE" altLang="de-DE"/>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a:p>
        </p:txBody>
      </p:sp>
    </p:spTree>
    <p:extLst>
      <p:ext uri="{BB962C8B-B14F-4D97-AF65-F5344CB8AC3E}">
        <p14:creationId xmlns:p14="http://schemas.microsoft.com/office/powerpoint/2010/main" val="1831087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a:t>Im ganzheitlichen Produktionssystem werden</a:t>
            </a:r>
            <a:r>
              <a:rPr lang="de-DE" baseline="0" dirty="0"/>
              <a:t> Methoden zur Arbeits- und Prozessverbesserung bzw. zur Mitarbeitermotivation in einem abgestimmten System zusammengeführt und ergänzen sich so.</a:t>
            </a:r>
            <a:endParaRPr lang="de-DE" dirty="0"/>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24</a:t>
            </a:fld>
            <a:endParaRPr lang="de-DE" altLang="de-DE"/>
          </a:p>
        </p:txBody>
      </p:sp>
    </p:spTree>
    <p:extLst>
      <p:ext uri="{BB962C8B-B14F-4D97-AF65-F5344CB8AC3E}">
        <p14:creationId xmlns:p14="http://schemas.microsoft.com/office/powerpoint/2010/main" val="3901015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dirty="0"/>
              <a:t>Prozessergonomie hängt von zahlreichen Rahmenbedingungen der Unternehmensstrategie, -organisation oder des Führungsverhaltens ab.</a:t>
            </a:r>
          </a:p>
          <a:p>
            <a:r>
              <a:rPr lang="de-DE" b="0" dirty="0"/>
              <a:t>In diesem Modul konnten deshalb nur grundsätzliche Elemente der Organisationsentwicklung berücksichtigt werden.</a:t>
            </a:r>
          </a:p>
          <a:p>
            <a:r>
              <a:rPr lang="de-DE" b="0" dirty="0"/>
              <a:t>Arbeitszeitgestaltung, Entgeltgestaltung, Personalentwicklung und viele andere Einflussfaktoren wären zu berücksichtigen. Ebenso wirken technische Lösungen, welche beispielsweise zu einer starren Verkettung von Arbeitssystem (Mensch-Mensch oder Mensch-Maschine) führen, ebenso auf die Prozessergonomie</a:t>
            </a:r>
          </a:p>
          <a:p>
            <a:endParaRPr lang="de-DE" b="0" dirty="0"/>
          </a:p>
          <a:p>
            <a:r>
              <a:rPr lang="de-DE" b="0" dirty="0"/>
              <a:t>Prinzipiell sollten bei allen getroffen Maßnahmen der Aspekt der Motivation durch Möglichkeiten der Handlungsregulation und die somit erlebte Beeinflussbarkeit der Arbeit berücksichtigt werden.</a:t>
            </a:r>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25</a:t>
            </a:fld>
            <a:endParaRPr lang="de-DE" altLang="de-DE"/>
          </a:p>
        </p:txBody>
      </p:sp>
    </p:spTree>
    <p:extLst>
      <p:ext uri="{BB962C8B-B14F-4D97-AF65-F5344CB8AC3E}">
        <p14:creationId xmlns:p14="http://schemas.microsoft.com/office/powerpoint/2010/main" val="3616174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a:t>Man unterscheidet die drei Ebenen der Organisationsentwicklung</a:t>
            </a:r>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2</a:t>
            </a:fld>
            <a:endParaRPr lang="de-DE" altLang="de-DE"/>
          </a:p>
        </p:txBody>
      </p:sp>
    </p:spTree>
    <p:extLst>
      <p:ext uri="{BB962C8B-B14F-4D97-AF65-F5344CB8AC3E}">
        <p14:creationId xmlns:p14="http://schemas.microsoft.com/office/powerpoint/2010/main" val="2229022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Bottom-Up</a:t>
            </a:r>
            <a:r>
              <a:rPr lang="de-DE" dirty="0"/>
              <a:t>:</a:t>
            </a:r>
            <a:r>
              <a:rPr lang="de-DE" baseline="0" dirty="0"/>
              <a:t> Entwurf von Teilen, welche zu einem sinnvollen Ganzen zusammengefügt werden</a:t>
            </a:r>
          </a:p>
          <a:p>
            <a:r>
              <a:rPr lang="de-DE" baseline="0" dirty="0"/>
              <a:t>Top-Down: Entwurf des ganzen und schrittweise Detailierung und Ausarbeitung nach einer bestimmten hierarchischen Ordnung</a:t>
            </a:r>
            <a:endParaRPr lang="de-DE" dirty="0"/>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6</a:t>
            </a:fld>
            <a:endParaRPr lang="de-DE" altLang="de-DE"/>
          </a:p>
        </p:txBody>
      </p:sp>
    </p:spTree>
    <p:extLst>
      <p:ext uri="{BB962C8B-B14F-4D97-AF65-F5344CB8AC3E}">
        <p14:creationId xmlns:p14="http://schemas.microsoft.com/office/powerpoint/2010/main" val="26506337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lnSpc>
                <a:spcPct val="110000"/>
              </a:lnSpc>
            </a:pPr>
            <a:r>
              <a:rPr lang="de-DE" sz="2000" b="1" dirty="0"/>
              <a:t>Einzelarbeit</a:t>
            </a:r>
          </a:p>
          <a:p>
            <a:pPr marL="552450" lvl="1" indent="-9525" eaLnBrk="1" hangingPunct="1">
              <a:lnSpc>
                <a:spcPct val="110000"/>
              </a:lnSpc>
              <a:buNone/>
            </a:pPr>
            <a:r>
              <a:rPr lang="de-DE" sz="1800" dirty="0"/>
              <a:t>Ausgangspunkt und Regel bei der Gestaltung einer Arbeitsorganisation sind Formen von Einzelarbeit sowie deren Einbindung in eine Gesamtstruktur. Eine Einzelarbeit ist durch die eindeutige Zuordnung einer Arbeitsaufgabe an eine Stelle bzw. einen Mitarbeiter geprägt. Jede dieser Arbeitsaufgaben kann unterschiedliche Anforderungsniveaus und Abhängigkeitsgrade besitzen. In Kombination mit den Leistungsvoraussetzungen der ausführenden Person bestimmen beide Elemente maßgeblich die Effizienz der Arbeitsausführung und die Motivation des Mitarbeiters. Die Gestaltung der Arbeitsaufgabe kann aber auch zur Über- oder Unterforderung des Mitarbeiters beitragen.</a:t>
            </a:r>
          </a:p>
          <a:p>
            <a:pPr marL="552450" lvl="1" indent="-9525" eaLnBrk="1" hangingPunct="1">
              <a:lnSpc>
                <a:spcPct val="110000"/>
              </a:lnSpc>
              <a:buNone/>
            </a:pPr>
            <a:r>
              <a:rPr lang="de-DE" sz="1800" dirty="0"/>
              <a:t>Einschließlich effizienzorientierter Varianten, wie KANBAN, </a:t>
            </a:r>
            <a:r>
              <a:rPr lang="de-DE" sz="1800" dirty="0" err="1"/>
              <a:t>One</a:t>
            </a:r>
            <a:r>
              <a:rPr lang="de-DE" sz="1800" dirty="0"/>
              <a:t>-Piece-Flow, Arten- und Mengenteilung, </a:t>
            </a:r>
            <a:r>
              <a:rPr lang="de-DE" sz="1800" dirty="0" err="1"/>
              <a:t>Chaku-Chaku</a:t>
            </a:r>
            <a:r>
              <a:rPr lang="de-DE" sz="1800" dirty="0"/>
              <a:t> u.a.</a:t>
            </a:r>
          </a:p>
          <a:p>
            <a:pPr eaLnBrk="1" hangingPunct="1">
              <a:lnSpc>
                <a:spcPct val="110000"/>
              </a:lnSpc>
            </a:pPr>
            <a:r>
              <a:rPr lang="de-DE" sz="2000" b="1" dirty="0"/>
              <a:t>Arbeit in Sukzessiv-Verbänden</a:t>
            </a:r>
          </a:p>
          <a:p>
            <a:pPr marL="552450" lvl="1" indent="-9525" eaLnBrk="1" hangingPunct="1">
              <a:lnSpc>
                <a:spcPct val="110000"/>
              </a:lnSpc>
              <a:buNone/>
            </a:pPr>
            <a:r>
              <a:rPr lang="de-DE" sz="1800" dirty="0"/>
              <a:t>Unter Arbeit in Sukzessiv-Verbänden versteht man eine Form der Einzelarbeit, bei der sich räumlich oder technologisch bedingt Elemente einer gemeinschaftlichen Arbeitsausführung entwickeln können. Formelle Regelungen zur Arbeit im Verband bestehen nicht, jeder Mitarbeiter hat eine eindeutig zugewiesene, separat bewertete Arbeitsaufgabe. </a:t>
            </a:r>
          </a:p>
          <a:p>
            <a:pPr eaLnBrk="1" hangingPunct="1">
              <a:lnSpc>
                <a:spcPct val="110000"/>
              </a:lnSpc>
            </a:pPr>
            <a:r>
              <a:rPr lang="de-DE" sz="2000" b="1" dirty="0"/>
              <a:t>Formen von Gruppenarbeit </a:t>
            </a:r>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11</a:t>
            </a:fld>
            <a:endParaRPr lang="de-DE" altLang="de-DE"/>
          </a:p>
        </p:txBody>
      </p:sp>
    </p:spTree>
    <p:extLst>
      <p:ext uri="{BB962C8B-B14F-4D97-AF65-F5344CB8AC3E}">
        <p14:creationId xmlns:p14="http://schemas.microsoft.com/office/powerpoint/2010/main" val="139091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a:t>Das </a:t>
            </a:r>
            <a:r>
              <a:rPr lang="de-DE" sz="1200" dirty="0">
                <a:effectLst/>
              </a:rPr>
              <a:t>Job-</a:t>
            </a:r>
            <a:r>
              <a:rPr lang="de-DE" sz="1200" dirty="0" err="1">
                <a:effectLst/>
              </a:rPr>
              <a:t>Characteristics</a:t>
            </a:r>
            <a:r>
              <a:rPr lang="de-DE" sz="1200" dirty="0">
                <a:effectLst/>
              </a:rPr>
              <a:t>-Modell fasst noch einmal die motivationsfördernden Elemente im</a:t>
            </a:r>
            <a:r>
              <a:rPr lang="de-DE" sz="1200" baseline="0" dirty="0">
                <a:effectLst/>
              </a:rPr>
              <a:t> Rahmen einer Tätigkeit zusammen. Insbesondere Gruppenarbeit ermöglicht die Erfüllung von Zielstellung der Prozessergonomie.</a:t>
            </a:r>
            <a:endParaRPr lang="de-DE" dirty="0"/>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15</a:t>
            </a:fld>
            <a:endParaRPr lang="de-DE" altLang="de-DE"/>
          </a:p>
        </p:txBody>
      </p:sp>
    </p:spTree>
    <p:extLst>
      <p:ext uri="{BB962C8B-B14F-4D97-AF65-F5344CB8AC3E}">
        <p14:creationId xmlns:p14="http://schemas.microsoft.com/office/powerpoint/2010/main" val="17728066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a:t>Optimale</a:t>
            </a:r>
            <a:r>
              <a:rPr lang="de-DE" baseline="0" dirty="0"/>
              <a:t> Prozesse sind auch durch die Vermeidung von Verschwendung und dem damit verbundenen Einsatz von Ressourcen ohne fassbares Ergebnis gekennzeichnet.</a:t>
            </a:r>
            <a:endParaRPr lang="de-DE" dirty="0"/>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16</a:t>
            </a:fld>
            <a:endParaRPr lang="de-DE" altLang="de-DE"/>
          </a:p>
        </p:txBody>
      </p:sp>
    </p:spTree>
    <p:extLst>
      <p:ext uri="{BB962C8B-B14F-4D97-AF65-F5344CB8AC3E}">
        <p14:creationId xmlns:p14="http://schemas.microsoft.com/office/powerpoint/2010/main" val="3018863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a:t>Verdeutlichung – Was ist Verschwendung im Produktionsprozess.</a:t>
            </a:r>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17</a:t>
            </a:fld>
            <a:endParaRPr lang="de-DE" altLang="de-DE"/>
          </a:p>
        </p:txBody>
      </p:sp>
    </p:spTree>
    <p:extLst>
      <p:ext uri="{BB962C8B-B14F-4D97-AF65-F5344CB8AC3E}">
        <p14:creationId xmlns:p14="http://schemas.microsoft.com/office/powerpoint/2010/main" val="19898470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sz="1200" b="0" dirty="0"/>
              <a:t>Die Methode gliedert sich in 5 – Punkte.</a:t>
            </a:r>
          </a:p>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a:t>Gebräuchliche</a:t>
            </a:r>
            <a:r>
              <a:rPr lang="de-DE" baseline="0" dirty="0"/>
              <a:t> Methode zur Optimierung eines Arbeitsplatzes.</a:t>
            </a:r>
            <a:endParaRPr lang="de-DE" dirty="0"/>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19</a:t>
            </a:fld>
            <a:endParaRPr lang="de-DE" altLang="de-DE"/>
          </a:p>
        </p:txBody>
      </p:sp>
    </p:spTree>
    <p:extLst>
      <p:ext uri="{BB962C8B-B14F-4D97-AF65-F5344CB8AC3E}">
        <p14:creationId xmlns:p14="http://schemas.microsoft.com/office/powerpoint/2010/main" val="8462659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a:t>Gezieltes</a:t>
            </a:r>
            <a:r>
              <a:rPr lang="de-DE" baseline="0" dirty="0"/>
              <a:t> Einarbeiten und Unterweisen vermeidet das Aneignen fehlerhafter Arbeitsprozesse, welche in der Folge Minderleistung hervorrufen.</a:t>
            </a:r>
            <a:endParaRPr lang="de-DE" dirty="0"/>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21</a:t>
            </a:fld>
            <a:endParaRPr lang="de-DE" altLang="de-DE"/>
          </a:p>
        </p:txBody>
      </p:sp>
    </p:spTree>
    <p:extLst>
      <p:ext uri="{BB962C8B-B14F-4D97-AF65-F5344CB8AC3E}">
        <p14:creationId xmlns:p14="http://schemas.microsoft.com/office/powerpoint/2010/main" val="28978753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a16="http://schemas.microsoft.com/office/drawing/2014/main"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a16="http://schemas.microsoft.com/office/drawing/2014/main"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a:p>
            <a:pPr lvl="1"/>
            <a:r>
              <a:rPr lang="de-DE"/>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a:p>
            <a:pPr lvl="1"/>
            <a:r>
              <a:rPr lang="de-DE"/>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a:p>
            <a:pPr lvl="1"/>
            <a:r>
              <a:rPr lang="de-DE"/>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AndTwoObj">
  <p:cSld name="Titel, Inhal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958851" y="1211263"/>
            <a:ext cx="10515600" cy="679450"/>
          </a:xfrm>
        </p:spPr>
        <p:txBody>
          <a:bodyPr/>
          <a:lstStyle/>
          <a:p>
            <a:r>
              <a:rPr lang="de-DE"/>
              <a:t>Titelmasterformat durch Klicken bearbeiten</a:t>
            </a:r>
          </a:p>
        </p:txBody>
      </p:sp>
      <p:sp>
        <p:nvSpPr>
          <p:cNvPr id="3" name="Inhaltsplatzhalter 2"/>
          <p:cNvSpPr>
            <a:spLocks noGrp="1"/>
          </p:cNvSpPr>
          <p:nvPr>
            <p:ph sz="half" idx="1"/>
          </p:nvPr>
        </p:nvSpPr>
        <p:spPr>
          <a:xfrm>
            <a:off x="958851" y="2125663"/>
            <a:ext cx="5154083" cy="4032250"/>
          </a:xfrm>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quarter" idx="2"/>
          </p:nvPr>
        </p:nvSpPr>
        <p:spPr>
          <a:xfrm>
            <a:off x="6316133" y="2125664"/>
            <a:ext cx="5156200" cy="1939925"/>
          </a:xfrm>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Inhaltsplatzhalter 4"/>
          <p:cNvSpPr>
            <a:spLocks noGrp="1"/>
          </p:cNvSpPr>
          <p:nvPr>
            <p:ph sz="quarter" idx="3"/>
          </p:nvPr>
        </p:nvSpPr>
        <p:spPr>
          <a:xfrm>
            <a:off x="6316133" y="4217989"/>
            <a:ext cx="5156200" cy="1939925"/>
          </a:xfrm>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449500056"/>
      </p:ext>
    </p:extLst>
  </p:cSld>
  <p:clrMapOvr>
    <a:masterClrMapping/>
  </p:clrMapOvr>
  <p:transition spd="med">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24EA34D8-1483-DCD9-26C3-67A33E31480B}"/>
              </a:ext>
              <a:ext uri="{C183D7F6-B498-43B3-948B-1728B52AA6E4}">
                <adec:decorative xmlns:adec="http://schemas.microsoft.com/office/drawing/2017/decorative"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a16="http://schemas.microsoft.com/office/drawing/2014/main" id="{911169DB-FCD0-094E-FE3B-9BAA081DF8FA}"/>
              </a:ext>
              <a:ext uri="{C183D7F6-B498-43B3-948B-1728B52AA6E4}">
                <adec:decorative xmlns:adec="http://schemas.microsoft.com/office/drawing/2017/decorative" val="1"/>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a16="http://schemas.microsoft.com/office/drawing/2014/main" id="{C43531E9-3920-45D5-7A92-FE7B09806B2E}"/>
              </a:ext>
              <a:ext uri="{C183D7F6-B498-43B3-948B-1728B52AA6E4}">
                <adec:decorative xmlns:adec="http://schemas.microsoft.com/office/drawing/2017/decorative"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 id="2147483664" r:id="rId9"/>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Torsten.Merkel@fh-zwickau.de" TargetMode="Externa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r>
              <a:rPr lang="de-DE" altLang="de-DE" sz="4000" dirty="0"/>
              <a:t>Prozessergonomie 2</a:t>
            </a:r>
            <a:endParaRPr lang="de-DE" altLang="de-DE" sz="2400" dirty="0"/>
          </a:p>
        </p:txBody>
      </p:sp>
      <p:sp>
        <p:nvSpPr>
          <p:cNvPr id="3075" name="Rectangle 43"/>
          <p:cNvSpPr>
            <a:spLocks noGrp="1" noChangeArrowheads="1"/>
          </p:cNvSpPr>
          <p:nvPr>
            <p:ph type="subTitle" idx="1"/>
          </p:nvPr>
        </p:nvSpPr>
        <p:spPr/>
        <p:txBody>
          <a:bodyPr/>
          <a:lstStyle/>
          <a:p>
            <a:pPr eaLnBrk="1" hangingPunct="1"/>
            <a:r>
              <a:rPr lang="de-DE" altLang="de-DE" dirty="0"/>
              <a:t>Modul 6 – Ergonomie lernen</a:t>
            </a:r>
          </a:p>
        </p:txBody>
      </p:sp>
    </p:spTree>
    <p:extLst>
      <p:ext uri="{BB962C8B-B14F-4D97-AF65-F5344CB8AC3E}">
        <p14:creationId xmlns:p14="http://schemas.microsoft.com/office/powerpoint/2010/main" val="8883351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Bildung von Ablaufabschnitten</a:t>
            </a:r>
          </a:p>
        </p:txBody>
      </p:sp>
      <p:pic>
        <p:nvPicPr>
          <p:cNvPr id="10" name="Inhaltsplatzhalter 9" descr="Eine Grafik verdeutlicht die Bildung von Ablaufabschnitten im Makrosystem (Gesamtablauf, Teilablauf, Ablaufstufe, Vorgang) und Mikro-System (Arbeitsvorgang Sitz einbauen, Teilvorgang Sitz montieren, Vorgangsstufe Schraube einschrauben, Vorgangselement zur Schraube hinlangen)."/>
          <p:cNvPicPr>
            <a:picLocks noGrp="1" noChangeAspect="1"/>
          </p:cNvPicPr>
          <p:nvPr>
            <p:ph idx="1"/>
          </p:nvPr>
        </p:nvPicPr>
        <p:blipFill>
          <a:blip r:embed="rId2"/>
          <a:stretch>
            <a:fillRect/>
          </a:stretch>
        </p:blipFill>
        <p:spPr>
          <a:xfrm>
            <a:off x="1914531" y="1484313"/>
            <a:ext cx="8531214" cy="4897437"/>
          </a:xfrm>
          <a:prstGeom prst="rect">
            <a:avLst/>
          </a:prstGeom>
        </p:spPr>
      </p:pic>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10</a:t>
            </a:fld>
            <a:endParaRPr lang="de-DE" altLang="de-DE"/>
          </a:p>
        </p:txBody>
      </p:sp>
    </p:spTree>
    <p:extLst>
      <p:ext uri="{BB962C8B-B14F-4D97-AF65-F5344CB8AC3E}">
        <p14:creationId xmlns:p14="http://schemas.microsoft.com/office/powerpoint/2010/main" val="1085159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Arbeitsorganisationsformen</a:t>
            </a:r>
          </a:p>
        </p:txBody>
      </p:sp>
      <p:sp>
        <p:nvSpPr>
          <p:cNvPr id="3" name="Inhaltsplatzhalter 2"/>
          <p:cNvSpPr>
            <a:spLocks noGrp="1"/>
          </p:cNvSpPr>
          <p:nvPr>
            <p:ph idx="1"/>
          </p:nvPr>
        </p:nvSpPr>
        <p:spPr/>
        <p:txBody>
          <a:bodyPr/>
          <a:lstStyle/>
          <a:p>
            <a:r>
              <a:rPr lang="de-DE" sz="2400" dirty="0"/>
              <a:t>Einzelarbeit</a:t>
            </a:r>
          </a:p>
          <a:p>
            <a:pPr marL="457200" indent="-457200">
              <a:buClr>
                <a:schemeClr val="accent2"/>
              </a:buClr>
              <a:buFont typeface="Wingdings" panose="05000000000000000000" pitchFamily="2" charset="2"/>
              <a:buChar char="§"/>
            </a:pPr>
            <a:r>
              <a:rPr lang="de-DE" sz="2400" b="0" dirty="0"/>
              <a:t>eindeutige Zuordnung einer Arbeitsaufgabe</a:t>
            </a:r>
          </a:p>
          <a:p>
            <a:pPr marL="457200" indent="-457200">
              <a:buClr>
                <a:schemeClr val="accent2"/>
              </a:buClr>
              <a:buFont typeface="Wingdings" panose="05000000000000000000" pitchFamily="2" charset="2"/>
              <a:buChar char="§"/>
            </a:pPr>
            <a:r>
              <a:rPr lang="de-DE" sz="2400" b="0" dirty="0"/>
              <a:t>Arbeitsaufgaben: unterschiedliche Anforderungsniveaus und Abhängigkeitsgrade</a:t>
            </a:r>
          </a:p>
          <a:p>
            <a:pPr>
              <a:buClr>
                <a:schemeClr val="accent2"/>
              </a:buClr>
            </a:pPr>
            <a:endParaRPr lang="de-DE" sz="2400" b="0" dirty="0"/>
          </a:p>
          <a:p>
            <a:pPr>
              <a:buClr>
                <a:schemeClr val="accent2"/>
              </a:buClr>
            </a:pPr>
            <a:r>
              <a:rPr lang="de-DE" sz="2400" dirty="0"/>
              <a:t>Arbeit in Sukzessiv-Verbänden</a:t>
            </a:r>
          </a:p>
          <a:p>
            <a:pPr marL="342900" indent="-342900">
              <a:buClr>
                <a:schemeClr val="accent2"/>
              </a:buClr>
              <a:buFont typeface="Wingdings" panose="05000000000000000000" pitchFamily="2" charset="2"/>
              <a:buChar char="§"/>
            </a:pPr>
            <a:r>
              <a:rPr lang="de-DE" sz="2400" b="0" dirty="0"/>
              <a:t>Form der Einzelarbeit, die sich zu gemeinschaftlicher Arbeitsausführung entwickeln kann</a:t>
            </a:r>
          </a:p>
          <a:p>
            <a:pPr marL="342900" indent="-342900">
              <a:buClr>
                <a:schemeClr val="accent2"/>
              </a:buClr>
              <a:buFont typeface="Wingdings" panose="05000000000000000000" pitchFamily="2" charset="2"/>
              <a:buChar char="§"/>
            </a:pPr>
            <a:r>
              <a:rPr lang="de-DE" sz="2400" b="0" dirty="0"/>
              <a:t>keine formellen Regelungen zur Arbeit im Verband</a:t>
            </a:r>
          </a:p>
          <a:p>
            <a:pPr marL="342900" indent="-342900">
              <a:buClr>
                <a:schemeClr val="accent2"/>
              </a:buClr>
              <a:buFont typeface="Wingdings" panose="05000000000000000000" pitchFamily="2" charset="2"/>
              <a:buChar char="§"/>
            </a:pPr>
            <a:endParaRPr lang="de-DE" sz="2400" b="0" dirty="0"/>
          </a:p>
          <a:p>
            <a:pPr>
              <a:buClr>
                <a:schemeClr val="accent2"/>
              </a:buClr>
            </a:pPr>
            <a:r>
              <a:rPr lang="de-DE" sz="2400" dirty="0"/>
              <a:t>Formen der Gruppenarbeit</a:t>
            </a:r>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11</a:t>
            </a:fld>
            <a:endParaRPr lang="de-DE" altLang="de-DE"/>
          </a:p>
        </p:txBody>
      </p:sp>
    </p:spTree>
    <p:extLst>
      <p:ext uri="{BB962C8B-B14F-4D97-AF65-F5344CB8AC3E}">
        <p14:creationId xmlns:p14="http://schemas.microsoft.com/office/powerpoint/2010/main" val="21523995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Gruppenarbeit …</a:t>
            </a:r>
          </a:p>
        </p:txBody>
      </p:sp>
      <p:sp>
        <p:nvSpPr>
          <p:cNvPr id="3" name="Inhaltsplatzhalter 2"/>
          <p:cNvSpPr>
            <a:spLocks noGrp="1"/>
          </p:cNvSpPr>
          <p:nvPr>
            <p:ph idx="1"/>
          </p:nvPr>
        </p:nvSpPr>
        <p:spPr/>
        <p:txBody>
          <a:bodyPr/>
          <a:lstStyle/>
          <a:p>
            <a:r>
              <a:rPr lang="de-DE" dirty="0"/>
              <a:t>ist gekennzeichnet durch eine soziale Einheit von drei oder mehr Personen,</a:t>
            </a:r>
          </a:p>
          <a:p>
            <a:pPr marL="344488" lvl="1" indent="-342900">
              <a:buClr>
                <a:schemeClr val="accent2"/>
              </a:buClr>
              <a:buFont typeface="Wingdings" panose="05000000000000000000" pitchFamily="2" charset="2"/>
              <a:buChar char="§"/>
            </a:pPr>
            <a:r>
              <a:rPr lang="de-DE" dirty="0"/>
              <a:t>deren Mitglieder von außen als solche erkannt werden und sich selbst als Mitglieder wahrnehmen (Identität)</a:t>
            </a:r>
          </a:p>
          <a:p>
            <a:pPr marL="344488" lvl="1" indent="-342900">
              <a:buClr>
                <a:schemeClr val="accent2"/>
              </a:buClr>
              <a:buFont typeface="Wingdings" panose="05000000000000000000" pitchFamily="2" charset="2"/>
              <a:buChar char="§"/>
            </a:pPr>
            <a:r>
              <a:rPr lang="de-DE" b="0" dirty="0"/>
              <a:t>die eingegliedert sind in eine Organisationsform (Kontext)</a:t>
            </a:r>
          </a:p>
          <a:p>
            <a:pPr marL="344488" lvl="1" indent="-342900">
              <a:buClr>
                <a:schemeClr val="accent2"/>
              </a:buClr>
              <a:buFont typeface="Wingdings" panose="05000000000000000000" pitchFamily="2" charset="2"/>
              <a:buChar char="§"/>
            </a:pPr>
            <a:r>
              <a:rPr lang="de-DE" dirty="0"/>
              <a:t>die durch Zusammenarbeit gemeinsame Aufgaben erledigen</a:t>
            </a:r>
            <a:endParaRPr lang="de-DE" b="0" dirty="0"/>
          </a:p>
        </p:txBody>
      </p:sp>
      <p:pic>
        <p:nvPicPr>
          <p:cNvPr id="26" name="Grafik 25" descr="Die Grafik verdeutlicht die zu empfehlende Bildung von Teams in Abhängigkeit vom Bedarf und der notwendigen Qualität der Integration. Der Verlauf der Kurve ist linear und steigt mit dem Bedarf und der notwendigen Qualität der Integration."/>
          <p:cNvPicPr>
            <a:picLocks noChangeAspect="1"/>
          </p:cNvPicPr>
          <p:nvPr/>
        </p:nvPicPr>
        <p:blipFill>
          <a:blip r:embed="rId2"/>
          <a:stretch>
            <a:fillRect/>
          </a:stretch>
        </p:blipFill>
        <p:spPr>
          <a:xfrm>
            <a:off x="1487488" y="3501008"/>
            <a:ext cx="5020546" cy="2445205"/>
          </a:xfrm>
          <a:prstGeom prst="rect">
            <a:avLst/>
          </a:prstGeom>
        </p:spPr>
      </p:pic>
      <p:sp>
        <p:nvSpPr>
          <p:cNvPr id="16" name="Text Box 14"/>
          <p:cNvSpPr txBox="1">
            <a:spLocks noChangeArrowheads="1"/>
          </p:cNvSpPr>
          <p:nvPr/>
        </p:nvSpPr>
        <p:spPr bwMode="auto">
          <a:xfrm>
            <a:off x="6901615" y="3699444"/>
            <a:ext cx="3995936" cy="2246769"/>
          </a:xfrm>
          <a:prstGeom prst="rect">
            <a:avLst/>
          </a:prstGeom>
          <a:noFill/>
          <a:ln w="9525">
            <a:noFill/>
            <a:miter lim="800000"/>
            <a:headEnd/>
            <a:tailEnd/>
          </a:ln>
          <a:effectLst/>
        </p:spPr>
        <p:txBody>
          <a:bodyPr wrap="square">
            <a:spAutoFit/>
          </a:bodyPr>
          <a:lstStyle/>
          <a:p>
            <a:pPr>
              <a:spcBef>
                <a:spcPct val="50000"/>
              </a:spcBef>
            </a:pPr>
            <a:r>
              <a:rPr lang="de-DE" dirty="0"/>
              <a:t>Anstelle der Koordination durch Hierarchie und Pläne, ermöglichen Teams die direkte und fortwährende Kooperation der für die Aufgaben-erfüllung notwendigen Mitarbeiter und Bereiche.</a:t>
            </a:r>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12</a:t>
            </a:fld>
            <a:endParaRPr lang="de-DE" altLang="de-DE"/>
          </a:p>
        </p:txBody>
      </p:sp>
    </p:spTree>
    <p:extLst>
      <p:ext uri="{BB962C8B-B14F-4D97-AF65-F5344CB8AC3E}">
        <p14:creationId xmlns:p14="http://schemas.microsoft.com/office/powerpoint/2010/main" val="32661976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Ziele von Gruppenarbeit</a:t>
            </a:r>
          </a:p>
        </p:txBody>
      </p:sp>
      <p:sp>
        <p:nvSpPr>
          <p:cNvPr id="7" name="Inhaltsplatzhalter 6"/>
          <p:cNvSpPr>
            <a:spLocks noGrp="1"/>
          </p:cNvSpPr>
          <p:nvPr>
            <p:ph sz="half" idx="1"/>
          </p:nvPr>
        </p:nvSpPr>
        <p:spPr/>
        <p:txBody>
          <a:bodyPr/>
          <a:lstStyle/>
          <a:p>
            <a:pPr fontAlgn="t"/>
            <a:r>
              <a:rPr lang="de-DE" dirty="0"/>
              <a:t>Ökonomische Ziele</a:t>
            </a:r>
            <a:endParaRPr lang="de-DE" b="0" dirty="0"/>
          </a:p>
          <a:p>
            <a:r>
              <a:rPr lang="de-DE" sz="1600" dirty="0"/>
              <a:t>Arbeitsablauf</a:t>
            </a:r>
            <a:endParaRPr lang="de-DE" sz="1600" b="0" dirty="0"/>
          </a:p>
          <a:p>
            <a:pPr marL="285750" indent="-285750">
              <a:buFont typeface="Arial" panose="020B0604020202020204" pitchFamily="34" charset="0"/>
              <a:buChar char="•"/>
            </a:pPr>
            <a:r>
              <a:rPr lang="de-DE" sz="1600" b="0" dirty="0"/>
              <a:t>Verbesserung der Arbeitsvorbereitung</a:t>
            </a:r>
          </a:p>
          <a:p>
            <a:pPr marL="285750" indent="-285750">
              <a:buFont typeface="Arial" panose="020B0604020202020204" pitchFamily="34" charset="0"/>
              <a:buChar char="•"/>
            </a:pPr>
            <a:r>
              <a:rPr lang="de-DE" sz="1600" b="0" dirty="0"/>
              <a:t>Optimierung der Material- und Personaldisposition (Planung)</a:t>
            </a:r>
          </a:p>
          <a:p>
            <a:pPr marL="285750" indent="-285750">
              <a:buFont typeface="Arial" panose="020B0604020202020204" pitchFamily="34" charset="0"/>
              <a:buChar char="•"/>
            </a:pPr>
            <a:r>
              <a:rPr lang="de-DE" sz="1600" b="0" dirty="0"/>
              <a:t>Verbesserung der Qualitätssicherung und Rückmeldung (Kontrolle)</a:t>
            </a:r>
          </a:p>
          <a:p>
            <a:pPr marL="285750" indent="-285750">
              <a:buFont typeface="Arial" panose="020B0604020202020204" pitchFamily="34" charset="0"/>
              <a:buChar char="•"/>
            </a:pPr>
            <a:r>
              <a:rPr lang="de-DE" sz="1600" b="0" dirty="0"/>
              <a:t>Kenntnis der Situation vor Ort</a:t>
            </a:r>
          </a:p>
          <a:p>
            <a:pPr marL="285750" indent="-285750">
              <a:buFont typeface="Arial" panose="020B0604020202020204" pitchFamily="34" charset="0"/>
              <a:buChar char="•"/>
            </a:pPr>
            <a:r>
              <a:rPr lang="de-DE" sz="1600" b="0" dirty="0"/>
              <a:t>Komplexe Betrachtung</a:t>
            </a:r>
            <a:br>
              <a:rPr lang="de-DE" sz="1600" b="0" dirty="0"/>
            </a:br>
            <a:endParaRPr lang="de-DE" sz="1600" b="0" dirty="0"/>
          </a:p>
          <a:p>
            <a:r>
              <a:rPr lang="de-DE" sz="1600" dirty="0"/>
              <a:t>Leistungserstellung</a:t>
            </a:r>
            <a:endParaRPr lang="de-DE" sz="1600" b="0" dirty="0"/>
          </a:p>
          <a:p>
            <a:pPr marL="285750" indent="-285750">
              <a:buFont typeface="Arial" panose="020B0604020202020204" pitchFamily="34" charset="0"/>
              <a:buChar char="•"/>
            </a:pPr>
            <a:r>
              <a:rPr lang="de-DE" sz="1600" b="0" dirty="0"/>
              <a:t>Verbesserung der Qualität und Quantität der Produkte</a:t>
            </a:r>
            <a:br>
              <a:rPr lang="de-DE" sz="1600" b="0" dirty="0"/>
            </a:br>
            <a:endParaRPr lang="de-DE" sz="1600" b="0" dirty="0"/>
          </a:p>
          <a:p>
            <a:r>
              <a:rPr lang="de-DE" sz="1600" dirty="0"/>
              <a:t>Personalstruktur</a:t>
            </a:r>
            <a:endParaRPr lang="de-DE" sz="1600" b="0" dirty="0"/>
          </a:p>
          <a:p>
            <a:pPr marL="285750" indent="-285750">
              <a:buFont typeface="Arial" panose="020B0604020202020204" pitchFamily="34" charset="0"/>
              <a:buChar char="•"/>
            </a:pPr>
            <a:r>
              <a:rPr lang="de-DE" sz="1600" b="0" dirty="0"/>
              <a:t>Nutzung von Mitarbeiterpotenzialen</a:t>
            </a:r>
          </a:p>
          <a:p>
            <a:endParaRPr lang="de-DE" sz="1600" dirty="0"/>
          </a:p>
        </p:txBody>
      </p:sp>
      <p:sp>
        <p:nvSpPr>
          <p:cNvPr id="10" name="Inhaltsplatzhalter 9"/>
          <p:cNvSpPr>
            <a:spLocks noGrp="1"/>
          </p:cNvSpPr>
          <p:nvPr>
            <p:ph sz="half" idx="2"/>
          </p:nvPr>
        </p:nvSpPr>
        <p:spPr>
          <a:xfrm>
            <a:off x="6197600" y="1484314"/>
            <a:ext cx="5659040" cy="4897437"/>
          </a:xfrm>
        </p:spPr>
        <p:txBody>
          <a:bodyPr/>
          <a:lstStyle/>
          <a:p>
            <a:pPr fontAlgn="t"/>
            <a:r>
              <a:rPr lang="de-DE" dirty="0"/>
              <a:t>Soziale Ziele</a:t>
            </a:r>
            <a:endParaRPr lang="de-DE" b="0" dirty="0"/>
          </a:p>
          <a:p>
            <a:r>
              <a:rPr lang="de-DE" sz="1600" dirty="0"/>
              <a:t>Arbeitsbedingungen</a:t>
            </a:r>
            <a:endParaRPr lang="de-DE" sz="1600" b="0" dirty="0"/>
          </a:p>
          <a:p>
            <a:pPr marL="285750" indent="-285750">
              <a:buFont typeface="Arial" panose="020B0604020202020204" pitchFamily="34" charset="0"/>
              <a:buChar char="•"/>
            </a:pPr>
            <a:r>
              <a:rPr lang="de-DE" sz="1600" b="0" dirty="0"/>
              <a:t>Erweiterung des Handlungsspielraumes</a:t>
            </a:r>
          </a:p>
          <a:p>
            <a:pPr marL="285750" indent="-285750">
              <a:buFont typeface="Arial" panose="020B0604020202020204" pitchFamily="34" charset="0"/>
              <a:buChar char="•"/>
            </a:pPr>
            <a:r>
              <a:rPr lang="de-DE" sz="1600" b="0" dirty="0"/>
              <a:t>Vermeidung von Monotonie und psychischer Übersättigung</a:t>
            </a:r>
          </a:p>
          <a:p>
            <a:r>
              <a:rPr lang="de-DE" sz="1600" dirty="0"/>
              <a:t>Sozialen Beziehungen</a:t>
            </a:r>
            <a:endParaRPr lang="de-DE" sz="1600" b="0" dirty="0"/>
          </a:p>
          <a:p>
            <a:pPr marL="285750" indent="-285750">
              <a:buFont typeface="Arial" panose="020B0604020202020204" pitchFamily="34" charset="0"/>
              <a:buChar char="•"/>
            </a:pPr>
            <a:r>
              <a:rPr lang="de-DE" sz="1600" b="0" dirty="0"/>
              <a:t>Verbesserung der Kommunikation und Kooperation sowie der sozialen Unterstützung durch Kollegen</a:t>
            </a:r>
          </a:p>
          <a:p>
            <a:r>
              <a:rPr lang="de-DE" sz="1600" dirty="0"/>
              <a:t>Qualifikation</a:t>
            </a:r>
            <a:endParaRPr lang="de-DE" sz="1600" b="0" dirty="0"/>
          </a:p>
          <a:p>
            <a:pPr marL="285750" indent="-285750">
              <a:buFont typeface="Arial" panose="020B0604020202020204" pitchFamily="34" charset="0"/>
              <a:buChar char="•"/>
            </a:pPr>
            <a:r>
              <a:rPr lang="de-DE" sz="1600" b="0" dirty="0"/>
              <a:t>Förderung des Aufbaus fachlicher und sozialer Kompetenzen</a:t>
            </a:r>
          </a:p>
          <a:p>
            <a:r>
              <a:rPr lang="de-DE" sz="1600" dirty="0"/>
              <a:t>Auswirkungen der Arbeit</a:t>
            </a:r>
            <a:endParaRPr lang="de-DE" sz="1600" b="0" dirty="0"/>
          </a:p>
          <a:p>
            <a:pPr marL="285750" indent="-285750">
              <a:buFont typeface="Arial" panose="020B0604020202020204" pitchFamily="34" charset="0"/>
              <a:buChar char="•"/>
            </a:pPr>
            <a:r>
              <a:rPr lang="de-DE" sz="1600" b="0" dirty="0"/>
              <a:t>Steigerung der Arbeitsmotivation und –</a:t>
            </a:r>
            <a:r>
              <a:rPr lang="de-DE" sz="1600" b="0" dirty="0" err="1"/>
              <a:t>zufriedenheit</a:t>
            </a:r>
            <a:endParaRPr lang="de-DE" sz="1600" b="0" dirty="0"/>
          </a:p>
          <a:p>
            <a:pPr marL="285750" indent="-285750">
              <a:buFont typeface="Arial" panose="020B0604020202020204" pitchFamily="34" charset="0"/>
              <a:buChar char="•"/>
            </a:pPr>
            <a:r>
              <a:rPr lang="de-DE" sz="1600" b="0" dirty="0"/>
              <a:t>Verringerung unerwünschter Beanspruchungsfolgen</a:t>
            </a:r>
          </a:p>
          <a:p>
            <a:endParaRPr lang="de-DE" sz="1600" dirty="0"/>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13</a:t>
            </a:fld>
            <a:endParaRPr lang="de-DE" altLang="de-DE"/>
          </a:p>
        </p:txBody>
      </p:sp>
    </p:spTree>
    <p:extLst>
      <p:ext uri="{BB962C8B-B14F-4D97-AF65-F5344CB8AC3E}">
        <p14:creationId xmlns:p14="http://schemas.microsoft.com/office/powerpoint/2010/main" val="29276313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600" dirty="0"/>
              <a:t>Strategien zur Verbesserung betrieblicher Prozesse</a:t>
            </a:r>
          </a:p>
        </p:txBody>
      </p:sp>
      <p:sp>
        <p:nvSpPr>
          <p:cNvPr id="3" name="Inhaltsplatzhalter 2"/>
          <p:cNvSpPr>
            <a:spLocks noGrp="1"/>
          </p:cNvSpPr>
          <p:nvPr>
            <p:ph idx="1"/>
          </p:nvPr>
        </p:nvSpPr>
        <p:spPr/>
        <p:txBody>
          <a:bodyPr/>
          <a:lstStyle/>
          <a:p>
            <a:pPr marL="342900" indent="-342900">
              <a:buClr>
                <a:schemeClr val="accent2"/>
              </a:buClr>
              <a:buFont typeface="Wingdings" panose="05000000000000000000" pitchFamily="2" charset="2"/>
              <a:buChar char="§"/>
            </a:pPr>
            <a:r>
              <a:rPr lang="de-DE" sz="2200" dirty="0"/>
              <a:t>Klare Verantwortlichkeiten</a:t>
            </a:r>
          </a:p>
          <a:p>
            <a:pPr marL="342900" indent="-342900">
              <a:buClr>
                <a:schemeClr val="accent2"/>
              </a:buClr>
              <a:buFont typeface="Wingdings" panose="05000000000000000000" pitchFamily="2" charset="2"/>
              <a:buChar char="§"/>
            </a:pPr>
            <a:r>
              <a:rPr lang="de-DE" sz="2200" dirty="0"/>
              <a:t>Führungskräfte vor Ort</a:t>
            </a:r>
          </a:p>
          <a:p>
            <a:pPr marL="342900" indent="-342900">
              <a:buClr>
                <a:schemeClr val="accent2"/>
              </a:buClr>
              <a:buFont typeface="Wingdings" panose="05000000000000000000" pitchFamily="2" charset="2"/>
              <a:buChar char="§"/>
            </a:pPr>
            <a:r>
              <a:rPr lang="de-DE" sz="2200" dirty="0"/>
              <a:t>Einbindung der Mitarbeiter</a:t>
            </a:r>
          </a:p>
          <a:p>
            <a:pPr marL="342900" indent="-342900">
              <a:buClr>
                <a:schemeClr val="accent2"/>
              </a:buClr>
              <a:buFont typeface="Wingdings" panose="05000000000000000000" pitchFamily="2" charset="2"/>
              <a:buChar char="§"/>
            </a:pPr>
            <a:endParaRPr lang="de-DE" sz="2200" dirty="0"/>
          </a:p>
          <a:p>
            <a:pPr marL="342900" indent="-342900">
              <a:buClr>
                <a:schemeClr val="accent2"/>
              </a:buClr>
              <a:buFont typeface="Wingdings" panose="05000000000000000000" pitchFamily="2" charset="2"/>
              <a:buChar char="§"/>
            </a:pPr>
            <a:r>
              <a:rPr lang="de-DE" sz="2200" dirty="0"/>
              <a:t>Kontinuierlicher Verbesserungsprozess</a:t>
            </a:r>
          </a:p>
          <a:p>
            <a:pPr marL="342900" indent="-342900">
              <a:buClr>
                <a:schemeClr val="accent2"/>
              </a:buClr>
              <a:buFont typeface="Wingdings" panose="05000000000000000000" pitchFamily="2" charset="2"/>
              <a:buChar char="§"/>
            </a:pPr>
            <a:r>
              <a:rPr lang="de-DE" sz="2200" dirty="0"/>
              <a:t>Total Quality Management</a:t>
            </a:r>
          </a:p>
          <a:p>
            <a:pPr marL="342900" indent="-342900">
              <a:buClr>
                <a:schemeClr val="accent2"/>
              </a:buClr>
              <a:buFont typeface="Wingdings" panose="05000000000000000000" pitchFamily="2" charset="2"/>
              <a:buChar char="§"/>
            </a:pPr>
            <a:r>
              <a:rPr lang="de-DE" sz="2200" dirty="0"/>
              <a:t>Business Prozess </a:t>
            </a:r>
            <a:r>
              <a:rPr lang="de-DE" sz="2200" dirty="0" err="1"/>
              <a:t>ReEngineering</a:t>
            </a:r>
            <a:endParaRPr lang="de-DE" sz="2200" dirty="0"/>
          </a:p>
          <a:p>
            <a:pPr marL="342900" indent="-342900">
              <a:buClr>
                <a:schemeClr val="accent2"/>
              </a:buClr>
              <a:buFont typeface="Wingdings" panose="05000000000000000000" pitchFamily="2" charset="2"/>
              <a:buChar char="§"/>
            </a:pPr>
            <a:r>
              <a:rPr lang="de-DE" sz="2200" dirty="0"/>
              <a:t>Lean Management</a:t>
            </a:r>
          </a:p>
          <a:p>
            <a:pPr marL="342900" indent="-342900">
              <a:buClr>
                <a:schemeClr val="accent2"/>
              </a:buClr>
              <a:buFont typeface="Wingdings" panose="05000000000000000000" pitchFamily="2" charset="2"/>
              <a:buChar char="§"/>
            </a:pPr>
            <a:r>
              <a:rPr lang="de-DE" sz="2200" dirty="0"/>
              <a:t>Prozessorientierte Qualitätsmanagementsystem</a:t>
            </a:r>
          </a:p>
          <a:p>
            <a:pPr marL="342900" indent="-342900">
              <a:buClr>
                <a:schemeClr val="accent2"/>
              </a:buClr>
              <a:buFont typeface="Wingdings" panose="05000000000000000000" pitchFamily="2" charset="2"/>
              <a:buChar char="§"/>
            </a:pPr>
            <a:r>
              <a:rPr lang="de-DE" sz="2200" dirty="0"/>
              <a:t>Six Sigma</a:t>
            </a:r>
          </a:p>
          <a:p>
            <a:pPr marL="342900" indent="-342900">
              <a:buClr>
                <a:schemeClr val="accent2"/>
              </a:buClr>
              <a:buFont typeface="Wingdings" panose="05000000000000000000" pitchFamily="2" charset="2"/>
              <a:buChar char="§"/>
            </a:pPr>
            <a:r>
              <a:rPr lang="de-DE" sz="2200" dirty="0"/>
              <a:t>…</a:t>
            </a:r>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14</a:t>
            </a:fld>
            <a:endParaRPr lang="de-DE" altLang="de-DE"/>
          </a:p>
        </p:txBody>
      </p:sp>
    </p:spTree>
    <p:extLst>
      <p:ext uri="{BB962C8B-B14F-4D97-AF65-F5344CB8AC3E}">
        <p14:creationId xmlns:p14="http://schemas.microsoft.com/office/powerpoint/2010/main" val="39882993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t>Gruppenarbeit erfüllt das Job-</a:t>
            </a:r>
            <a:r>
              <a:rPr lang="de-DE" sz="2400" dirty="0" err="1"/>
              <a:t>Characteristics</a:t>
            </a:r>
            <a:r>
              <a:rPr lang="de-DE" sz="2400" dirty="0"/>
              <a:t>-Modell</a:t>
            </a:r>
          </a:p>
        </p:txBody>
      </p:sp>
      <p:pic>
        <p:nvPicPr>
          <p:cNvPr id="3" name="Grafik 2" descr="Das Job-Characteristics-Modell fasst noch einmal die motivationsfördernden Elemente im Rahmen einer Tätigkeit zusammen. Insbesondere Gruppenarbeit ermöglicht die Erfüllung von Zielstellung der Prozessergonomie."/>
          <p:cNvPicPr>
            <a:picLocks noChangeAspect="1"/>
          </p:cNvPicPr>
          <p:nvPr/>
        </p:nvPicPr>
        <p:blipFill>
          <a:blip r:embed="rId3"/>
          <a:stretch>
            <a:fillRect/>
          </a:stretch>
        </p:blipFill>
        <p:spPr>
          <a:xfrm>
            <a:off x="1112088" y="1262063"/>
            <a:ext cx="9967824" cy="4828450"/>
          </a:xfrm>
          <a:prstGeom prst="rect">
            <a:avLst/>
          </a:prstGeom>
        </p:spPr>
      </p:pic>
      <p:sp>
        <p:nvSpPr>
          <p:cNvPr id="34" name="Text Box 30"/>
          <p:cNvSpPr txBox="1">
            <a:spLocks noChangeArrowheads="1"/>
          </p:cNvSpPr>
          <p:nvPr/>
        </p:nvSpPr>
        <p:spPr bwMode="auto">
          <a:xfrm>
            <a:off x="1271464" y="6152745"/>
            <a:ext cx="11017223" cy="261610"/>
          </a:xfrm>
          <a:prstGeom prst="rect">
            <a:avLst/>
          </a:prstGeom>
          <a:noFill/>
          <a:ln w="9525">
            <a:noFill/>
            <a:miter lim="800000"/>
            <a:headEnd/>
            <a:tailEnd/>
          </a:ln>
          <a:effectLst/>
        </p:spPr>
        <p:txBody>
          <a:bodyPr wrap="square">
            <a:spAutoFit/>
          </a:bodyPr>
          <a:lstStyle/>
          <a:p>
            <a:r>
              <a:rPr lang="de-DE" sz="1100" dirty="0"/>
              <a:t>Vgl.: </a:t>
            </a:r>
            <a:r>
              <a:rPr lang="en-US" sz="1100" dirty="0"/>
              <a:t>Hackman, J. Richard; Oldham, Greg R.: Work Redesign (Organization Development). Upper Saddle River (New Jersey): Prentice Hall, 1980. - ISBN 978-0-201-02779-2.</a:t>
            </a:r>
            <a:endParaRPr lang="de-DE" sz="1100" dirty="0"/>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15</a:t>
            </a:fld>
            <a:endParaRPr lang="de-DE" altLang="de-DE"/>
          </a:p>
        </p:txBody>
      </p:sp>
    </p:spTree>
    <p:extLst>
      <p:ext uri="{BB962C8B-B14F-4D97-AF65-F5344CB8AC3E}">
        <p14:creationId xmlns:p14="http://schemas.microsoft.com/office/powerpoint/2010/main" val="11087323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Ursachen für Verschwendung</a:t>
            </a:r>
          </a:p>
        </p:txBody>
      </p:sp>
      <p:sp>
        <p:nvSpPr>
          <p:cNvPr id="3" name="Inhaltsplatzhalter 2"/>
          <p:cNvSpPr>
            <a:spLocks noGrp="1"/>
          </p:cNvSpPr>
          <p:nvPr>
            <p:ph idx="1"/>
          </p:nvPr>
        </p:nvSpPr>
        <p:spPr/>
        <p:txBody>
          <a:bodyPr/>
          <a:lstStyle/>
          <a:p>
            <a:r>
              <a:rPr lang="de-DE" sz="1800" dirty="0">
                <a:solidFill>
                  <a:srgbClr val="6F6F6F"/>
                </a:solidFill>
              </a:rPr>
              <a:t>Problem</a:t>
            </a:r>
            <a:br>
              <a:rPr lang="de-DE" sz="1800" dirty="0">
                <a:solidFill>
                  <a:srgbClr val="6F6F6F"/>
                </a:solidFill>
              </a:rPr>
            </a:br>
            <a:r>
              <a:rPr lang="de-DE" sz="1800" b="0" dirty="0">
                <a:solidFill>
                  <a:srgbClr val="6F6F6F"/>
                </a:solidFill>
              </a:rPr>
              <a:t>Zeit wird häufig als etwas angesehen, was der Wertschöpfung dient. Das ist </a:t>
            </a:r>
            <a:r>
              <a:rPr lang="de-DE" sz="1800" dirty="0">
                <a:solidFill>
                  <a:srgbClr val="6F6F6F"/>
                </a:solidFill>
              </a:rPr>
              <a:t>falsch: Zu viel Zeit dient ehr der Wertminderung.</a:t>
            </a:r>
          </a:p>
          <a:p>
            <a:endParaRPr lang="de-DE" sz="1800" dirty="0">
              <a:solidFill>
                <a:srgbClr val="6F6F6F"/>
              </a:solidFill>
            </a:endParaRPr>
          </a:p>
          <a:p>
            <a:r>
              <a:rPr lang="de-DE" sz="1800" dirty="0">
                <a:solidFill>
                  <a:srgbClr val="6F6F6F"/>
                </a:solidFill>
              </a:rPr>
              <a:t>Beispiele</a:t>
            </a:r>
            <a:br>
              <a:rPr lang="de-DE" sz="1800" dirty="0">
                <a:solidFill>
                  <a:srgbClr val="6F6F6F"/>
                </a:solidFill>
              </a:rPr>
            </a:br>
            <a:r>
              <a:rPr lang="de-DE" sz="1800" b="0" dirty="0">
                <a:solidFill>
                  <a:srgbClr val="6F6F6F"/>
                </a:solidFill>
              </a:rPr>
              <a:t>Kurzfristiges Lagern, Tragen schwerer Werkstücke, Zählen von Teilen, Beobachten des Maschinenablaufes, Transport über weite Strecken, Überproduktion, Mehrfachhandhabung, Warten auf Material, Suche nach Werkzeug, Maschinenstillstand, Fehler, Teilemangel, Nacharbeit</a:t>
            </a:r>
          </a:p>
          <a:p>
            <a:pPr>
              <a:spcBef>
                <a:spcPct val="50000"/>
              </a:spcBef>
            </a:pPr>
            <a:r>
              <a:rPr lang="de-DE" sz="1800" dirty="0">
                <a:solidFill>
                  <a:srgbClr val="6F6F6F"/>
                </a:solidFill>
              </a:rPr>
              <a:t>Fragen</a:t>
            </a:r>
            <a:br>
              <a:rPr lang="de-DE" sz="1800" b="0" dirty="0">
                <a:solidFill>
                  <a:srgbClr val="6F6F6F"/>
                </a:solidFill>
              </a:rPr>
            </a:br>
            <a:r>
              <a:rPr lang="de-DE" sz="1800" b="0" dirty="0">
                <a:solidFill>
                  <a:srgbClr val="6F6F6F"/>
                </a:solidFill>
              </a:rPr>
              <a:t>Wieviel Tätigkeiten sind zur Erfüllung der Produktion unbedingt notwendig? Wie viele dienen dem Wert und nicht der Kostensteigerung. Wie viel hat darauf Bezug was der Kunde sieht und was für ihn wichtig ist?</a:t>
            </a:r>
          </a:p>
          <a:p>
            <a:pPr>
              <a:spcBef>
                <a:spcPct val="50000"/>
              </a:spcBef>
            </a:pPr>
            <a:r>
              <a:rPr lang="de-DE" sz="1800" i="1" dirty="0">
                <a:solidFill>
                  <a:srgbClr val="6F6F6F"/>
                </a:solidFill>
              </a:rPr>
              <a:t>„Was nicht der Wertschöpfung dient, ist Verschwendung“</a:t>
            </a:r>
            <a:r>
              <a:rPr lang="de-DE" sz="1800" dirty="0">
                <a:solidFill>
                  <a:srgbClr val="6F6F6F"/>
                </a:solidFill>
              </a:rPr>
              <a:t> FORD 1920</a:t>
            </a:r>
          </a:p>
          <a:p>
            <a:pPr>
              <a:spcBef>
                <a:spcPct val="50000"/>
              </a:spcBef>
            </a:pPr>
            <a:r>
              <a:rPr lang="de-DE" sz="1800" b="0" dirty="0">
                <a:solidFill>
                  <a:srgbClr val="6F6F6F"/>
                </a:solidFill>
              </a:rPr>
              <a:t>ca. 95% der aufgewendeten Arbeitszeit dienen nicht der Wert sondern der Kostensteigerung; ca. 95% befinden sich Teile im Lager oder auf Transport.</a:t>
            </a:r>
          </a:p>
          <a:p>
            <a:endParaRPr lang="de-DE" sz="1800" b="0" dirty="0">
              <a:solidFill>
                <a:srgbClr val="6F6F6F"/>
              </a:solidFill>
            </a:endParaRPr>
          </a:p>
          <a:p>
            <a:endParaRPr lang="de-DE" sz="1800" dirty="0">
              <a:solidFill>
                <a:srgbClr val="6F6F6F"/>
              </a:solidFill>
            </a:endParaRPr>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16</a:t>
            </a:fld>
            <a:endParaRPr lang="de-DE" altLang="de-DE"/>
          </a:p>
        </p:txBody>
      </p:sp>
    </p:spTree>
    <p:extLst>
      <p:ext uri="{BB962C8B-B14F-4D97-AF65-F5344CB8AC3E}">
        <p14:creationId xmlns:p14="http://schemas.microsoft.com/office/powerpoint/2010/main" val="42922683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Verschwendung: Überproduktion</a:t>
            </a:r>
          </a:p>
        </p:txBody>
      </p:sp>
      <p:sp>
        <p:nvSpPr>
          <p:cNvPr id="3" name="Inhaltsplatzhalter 2"/>
          <p:cNvSpPr>
            <a:spLocks noGrp="1"/>
          </p:cNvSpPr>
          <p:nvPr>
            <p:ph sz="half" idx="1"/>
          </p:nvPr>
        </p:nvSpPr>
        <p:spPr/>
        <p:txBody>
          <a:bodyPr/>
          <a:lstStyle/>
          <a:p>
            <a:r>
              <a:rPr lang="de-DE" dirty="0"/>
              <a:t>Überproduktion</a:t>
            </a:r>
          </a:p>
          <a:p>
            <a:endParaRPr lang="de-DE" dirty="0"/>
          </a:p>
          <a:p>
            <a:pPr marL="285750" indent="-285750">
              <a:buFont typeface="Arial" panose="020B0604020202020204" pitchFamily="34" charset="0"/>
              <a:buChar char="•"/>
            </a:pPr>
            <a:r>
              <a:rPr lang="de-DE" b="0" dirty="0">
                <a:solidFill>
                  <a:schemeClr val="tx1">
                    <a:lumMod val="65000"/>
                    <a:lumOff val="35000"/>
                  </a:schemeClr>
                </a:solidFill>
              </a:rPr>
              <a:t>zusätzliche Bestände</a:t>
            </a:r>
          </a:p>
          <a:p>
            <a:pPr marL="285750" indent="-285750">
              <a:buFont typeface="Arial" panose="020B0604020202020204" pitchFamily="34" charset="0"/>
              <a:buChar char="•"/>
            </a:pPr>
            <a:r>
              <a:rPr lang="de-DE" b="0" dirty="0">
                <a:solidFill>
                  <a:schemeClr val="tx1">
                    <a:lumMod val="65000"/>
                    <a:lumOff val="35000"/>
                  </a:schemeClr>
                </a:solidFill>
              </a:rPr>
              <a:t>zusätzlicher Raumbedarf</a:t>
            </a:r>
          </a:p>
          <a:p>
            <a:pPr marL="285750" indent="-285750">
              <a:buFont typeface="Arial" panose="020B0604020202020204" pitchFamily="34" charset="0"/>
              <a:buChar char="•"/>
            </a:pPr>
            <a:r>
              <a:rPr lang="de-DE" b="0" dirty="0">
                <a:solidFill>
                  <a:schemeClr val="tx1">
                    <a:lumMod val="65000"/>
                    <a:lumOff val="35000"/>
                  </a:schemeClr>
                </a:solidFill>
              </a:rPr>
              <a:t>zusätzliche Handhabung</a:t>
            </a:r>
          </a:p>
          <a:p>
            <a:pPr marL="285750" indent="-285750">
              <a:buFont typeface="Arial" panose="020B0604020202020204" pitchFamily="34" charset="0"/>
              <a:buChar char="•"/>
            </a:pPr>
            <a:r>
              <a:rPr lang="de-DE" b="0" dirty="0">
                <a:solidFill>
                  <a:schemeClr val="tx1">
                    <a:lumMod val="65000"/>
                    <a:lumOff val="35000"/>
                  </a:schemeClr>
                </a:solidFill>
              </a:rPr>
              <a:t>zusätzliche Interessenskonflikte (Was soll zuerst gefertigt werden?)</a:t>
            </a:r>
          </a:p>
          <a:p>
            <a:pPr marL="285750" indent="-285750">
              <a:buFont typeface="Arial" panose="020B0604020202020204" pitchFamily="34" charset="0"/>
              <a:buChar char="•"/>
            </a:pPr>
            <a:r>
              <a:rPr lang="de-DE" b="0" dirty="0">
                <a:solidFill>
                  <a:schemeClr val="tx1">
                    <a:lumMod val="65000"/>
                    <a:lumOff val="35000"/>
                  </a:schemeClr>
                </a:solidFill>
              </a:rPr>
              <a:t>zusätzliche Maschinen</a:t>
            </a:r>
          </a:p>
          <a:p>
            <a:pPr marL="285750" indent="-285750">
              <a:buFont typeface="Arial" panose="020B0604020202020204" pitchFamily="34" charset="0"/>
              <a:buChar char="•"/>
            </a:pPr>
            <a:r>
              <a:rPr lang="de-DE" b="0" dirty="0">
                <a:solidFill>
                  <a:schemeClr val="tx1">
                    <a:lumMod val="65000"/>
                    <a:lumOff val="35000"/>
                  </a:schemeClr>
                </a:solidFill>
              </a:rPr>
              <a:t>zusätzliche Defekte</a:t>
            </a:r>
          </a:p>
          <a:p>
            <a:pPr marL="285750" indent="-285750">
              <a:buFont typeface="Arial" panose="020B0604020202020204" pitchFamily="34" charset="0"/>
              <a:buChar char="•"/>
            </a:pPr>
            <a:r>
              <a:rPr lang="de-DE" b="0" dirty="0">
                <a:solidFill>
                  <a:schemeClr val="tx1">
                    <a:lumMod val="65000"/>
                    <a:lumOff val="35000"/>
                  </a:schemeClr>
                </a:solidFill>
              </a:rPr>
              <a:t>Mehrkosten</a:t>
            </a:r>
          </a:p>
          <a:p>
            <a:pPr marL="285750" indent="-285750">
              <a:buFont typeface="Arial" panose="020B0604020202020204" pitchFamily="34" charset="0"/>
              <a:buChar char="•"/>
            </a:pPr>
            <a:r>
              <a:rPr lang="de-DE" b="0" dirty="0">
                <a:solidFill>
                  <a:schemeClr val="tx1">
                    <a:lumMod val="65000"/>
                    <a:lumOff val="35000"/>
                  </a:schemeClr>
                </a:solidFill>
              </a:rPr>
              <a:t>zusätzliche Papierarbeit</a:t>
            </a:r>
          </a:p>
          <a:p>
            <a:pPr marL="285750" indent="-285750">
              <a:buFont typeface="Arial" panose="020B0604020202020204" pitchFamily="34" charset="0"/>
              <a:buChar char="•"/>
            </a:pPr>
            <a:r>
              <a:rPr lang="de-DE" b="0" dirty="0">
                <a:solidFill>
                  <a:schemeClr val="tx1">
                    <a:lumMod val="65000"/>
                    <a:lumOff val="35000"/>
                  </a:schemeClr>
                </a:solidFill>
              </a:rPr>
              <a:t>zusätzliches Personal</a:t>
            </a:r>
          </a:p>
          <a:p>
            <a:endParaRPr lang="de-DE" dirty="0"/>
          </a:p>
        </p:txBody>
      </p:sp>
      <p:sp>
        <p:nvSpPr>
          <p:cNvPr id="7" name="Inhaltsplatzhalter 6"/>
          <p:cNvSpPr>
            <a:spLocks noGrp="1"/>
          </p:cNvSpPr>
          <p:nvPr>
            <p:ph sz="half" idx="2"/>
          </p:nvPr>
        </p:nvSpPr>
        <p:spPr/>
        <p:txBody>
          <a:bodyPr/>
          <a:lstStyle/>
          <a:p>
            <a:r>
              <a:rPr lang="de-DE" dirty="0">
                <a:solidFill>
                  <a:schemeClr val="tx1">
                    <a:lumMod val="65000"/>
                    <a:lumOff val="35000"/>
                  </a:schemeClr>
                </a:solidFill>
              </a:rPr>
              <a:t>Kompliziert zu erkennen, weil alle beschäftigt sind!</a:t>
            </a:r>
            <a:br>
              <a:rPr lang="de-DE" dirty="0">
                <a:solidFill>
                  <a:schemeClr val="tx1">
                    <a:lumMod val="65000"/>
                    <a:lumOff val="35000"/>
                  </a:schemeClr>
                </a:solidFill>
              </a:rPr>
            </a:br>
            <a:endParaRPr lang="de-DE" dirty="0">
              <a:solidFill>
                <a:schemeClr val="tx1">
                  <a:lumMod val="65000"/>
                  <a:lumOff val="35000"/>
                </a:schemeClr>
              </a:solidFill>
            </a:endParaRPr>
          </a:p>
          <a:p>
            <a:r>
              <a:rPr lang="de-DE" b="0" dirty="0">
                <a:solidFill>
                  <a:schemeClr val="tx1">
                    <a:lumMod val="65000"/>
                    <a:lumOff val="35000"/>
                  </a:schemeClr>
                </a:solidFill>
              </a:rPr>
              <a:t>Wartezeit ist besser als zusätzliche Überproduktion, weil dadurch weitere Ressourcen „vernichtet“ werden. </a:t>
            </a:r>
            <a:r>
              <a:rPr lang="de-DE" b="0" dirty="0">
                <a:solidFill>
                  <a:schemeClr val="tx1">
                    <a:lumMod val="65000"/>
                    <a:lumOff val="35000"/>
                  </a:schemeClr>
                </a:solidFill>
                <a:sym typeface="Wingdings" panose="05000000000000000000" pitchFamily="2" charset="2"/>
              </a:rPr>
              <a:t></a:t>
            </a:r>
            <a:r>
              <a:rPr lang="de-DE" b="0" dirty="0">
                <a:solidFill>
                  <a:schemeClr val="tx1">
                    <a:lumMod val="65000"/>
                    <a:lumOff val="35000"/>
                  </a:schemeClr>
                </a:solidFill>
              </a:rPr>
              <a:t> altes Material aussondern, Vermeiden des Einkaufs großer Mengen.</a:t>
            </a:r>
          </a:p>
          <a:p>
            <a:endParaRPr lang="de-DE" dirty="0"/>
          </a:p>
          <a:p>
            <a:endParaRPr lang="de-DE" dirty="0"/>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17</a:t>
            </a:fld>
            <a:endParaRPr lang="de-DE" altLang="de-DE"/>
          </a:p>
        </p:txBody>
      </p:sp>
    </p:spTree>
    <p:extLst>
      <p:ext uri="{BB962C8B-B14F-4D97-AF65-F5344CB8AC3E}">
        <p14:creationId xmlns:p14="http://schemas.microsoft.com/office/powerpoint/2010/main" val="10371575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Bewegung ist nicht gleich Arbeit!</a:t>
            </a:r>
            <a:br>
              <a:rPr lang="de-DE" dirty="0"/>
            </a:br>
            <a:endParaRPr lang="de-DE" dirty="0"/>
          </a:p>
        </p:txBody>
      </p:sp>
      <p:pic>
        <p:nvPicPr>
          <p:cNvPr id="8" name="Inhaltsplatzhalter 7" descr="Die Zeichnung zeigt zwei Montagelinien. Die eine ist in einer einzigen klaren Linie angeordnet, die zweite chaotisch und unstrukturiert, so dass viele unnötige manuelle Teiletransporte und Umsetzvorgänge nötig sind."/>
          <p:cNvPicPr>
            <a:picLocks noGrp="1" noChangeAspect="1"/>
          </p:cNvPicPr>
          <p:nvPr>
            <p:ph idx="1"/>
          </p:nvPr>
        </p:nvPicPr>
        <p:blipFill>
          <a:blip r:embed="rId2"/>
          <a:stretch>
            <a:fillRect/>
          </a:stretch>
        </p:blipFill>
        <p:spPr>
          <a:xfrm>
            <a:off x="2787420" y="1485275"/>
            <a:ext cx="6785436" cy="4895512"/>
          </a:xfrm>
          <a:prstGeom prst="rect">
            <a:avLst/>
          </a:prstGeom>
        </p:spPr>
      </p:pic>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18</a:t>
            </a:fld>
            <a:endParaRPr lang="de-DE" altLang="de-DE"/>
          </a:p>
        </p:txBody>
      </p:sp>
    </p:spTree>
    <p:extLst>
      <p:ext uri="{BB962C8B-B14F-4D97-AF65-F5344CB8AC3E}">
        <p14:creationId xmlns:p14="http://schemas.microsoft.com/office/powerpoint/2010/main" val="14752056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5-A-Methode oder 5-S-Methode</a:t>
            </a:r>
          </a:p>
        </p:txBody>
      </p:sp>
      <p:sp>
        <p:nvSpPr>
          <p:cNvPr id="3" name="Inhaltsplatzhalter 2"/>
          <p:cNvSpPr>
            <a:spLocks noGrp="1"/>
          </p:cNvSpPr>
          <p:nvPr>
            <p:ph idx="1"/>
          </p:nvPr>
        </p:nvSpPr>
        <p:spPr>
          <a:xfrm>
            <a:off x="719667" y="1484314"/>
            <a:ext cx="7464565" cy="4897437"/>
          </a:xfrm>
        </p:spPr>
        <p:txBody>
          <a:bodyPr/>
          <a:lstStyle/>
          <a:p>
            <a:pPr indent="15875">
              <a:lnSpc>
                <a:spcPct val="120000"/>
              </a:lnSpc>
            </a:pPr>
            <a:r>
              <a:rPr lang="de-DE" sz="1600" dirty="0">
                <a:solidFill>
                  <a:srgbClr val="004994"/>
                </a:solidFill>
              </a:rPr>
              <a:t>A</a:t>
            </a:r>
            <a:r>
              <a:rPr lang="de-DE" sz="1600" dirty="0"/>
              <a:t>ussortieren</a:t>
            </a:r>
            <a:r>
              <a:rPr lang="de-DE" sz="1600" b="0" dirty="0"/>
              <a:t> </a:t>
            </a:r>
            <a:br>
              <a:rPr lang="de-DE" sz="1600" b="0" dirty="0"/>
            </a:br>
            <a:r>
              <a:rPr lang="de-DE" sz="1600" b="0" dirty="0"/>
              <a:t>Die verwendeten werden von den überflüssigen Arbeitsgegenstände getrennt. Kennzeichnung und nach einem festgelegten Zeitraum aussortieren. Aussortieren doppelter Arbeitsgegenstände. </a:t>
            </a:r>
          </a:p>
          <a:p>
            <a:pPr indent="15875">
              <a:lnSpc>
                <a:spcPct val="120000"/>
              </a:lnSpc>
            </a:pPr>
            <a:r>
              <a:rPr lang="de-DE" sz="1600" dirty="0">
                <a:solidFill>
                  <a:srgbClr val="004994"/>
                </a:solidFill>
              </a:rPr>
              <a:t>A</a:t>
            </a:r>
            <a:r>
              <a:rPr lang="de-DE" sz="1600" dirty="0"/>
              <a:t>ufräumen </a:t>
            </a:r>
            <a:br>
              <a:rPr lang="de-DE" sz="1600" b="0" dirty="0"/>
            </a:br>
            <a:r>
              <a:rPr lang="de-DE" sz="1600" b="0" dirty="0"/>
              <a:t>Grundordnung in einem Arbeitsbereich herstellen und dabei Bereiche für häufig und selten genutzte Arbeitsmittel definieren.</a:t>
            </a:r>
          </a:p>
          <a:p>
            <a:pPr indent="15875">
              <a:lnSpc>
                <a:spcPct val="120000"/>
              </a:lnSpc>
            </a:pPr>
            <a:r>
              <a:rPr lang="de-DE" sz="1600" dirty="0">
                <a:solidFill>
                  <a:srgbClr val="004994"/>
                </a:solidFill>
              </a:rPr>
              <a:t>A</a:t>
            </a:r>
            <a:r>
              <a:rPr lang="de-DE" sz="1600" dirty="0"/>
              <a:t>rbeitsplatz sauber halten</a:t>
            </a:r>
            <a:br>
              <a:rPr lang="de-DE" sz="1600" dirty="0"/>
            </a:br>
            <a:r>
              <a:rPr lang="de-DE" sz="1600" b="0" dirty="0"/>
              <a:t>Grundreinigung in regelmäßigen Zyklen durchführen.</a:t>
            </a:r>
          </a:p>
          <a:p>
            <a:pPr indent="15875">
              <a:lnSpc>
                <a:spcPct val="120000"/>
              </a:lnSpc>
            </a:pPr>
            <a:r>
              <a:rPr lang="de-DE" sz="1600" dirty="0">
                <a:solidFill>
                  <a:srgbClr val="004994"/>
                </a:solidFill>
              </a:rPr>
              <a:t>A</a:t>
            </a:r>
            <a:r>
              <a:rPr lang="de-DE" sz="1600" dirty="0"/>
              <a:t>nordnungen zur Regel machen</a:t>
            </a:r>
            <a:br>
              <a:rPr lang="de-DE" sz="1600" b="0" dirty="0"/>
            </a:br>
            <a:r>
              <a:rPr lang="de-DE" sz="1600" b="0" dirty="0"/>
              <a:t>Dokumentation der Ergebnisse der 5-A-Methode in Fotos, Skizzen bzw. einem Standardarbeitsblatt.</a:t>
            </a:r>
          </a:p>
          <a:p>
            <a:pPr indent="15875">
              <a:lnSpc>
                <a:spcPct val="120000"/>
              </a:lnSpc>
            </a:pPr>
            <a:r>
              <a:rPr lang="de-DE" sz="1600" dirty="0">
                <a:solidFill>
                  <a:srgbClr val="004994"/>
                </a:solidFill>
              </a:rPr>
              <a:t>A</a:t>
            </a:r>
            <a:r>
              <a:rPr lang="de-DE" sz="1600" dirty="0"/>
              <a:t>lle Schritte wiederholt durchlaufen</a:t>
            </a:r>
            <a:br>
              <a:rPr lang="de-DE" sz="1600" b="0" dirty="0"/>
            </a:br>
            <a:r>
              <a:rPr lang="de-DE" sz="1600" b="0" dirty="0"/>
              <a:t>Definition von Zyklen in denen die Methode zu durchlaufen ist.</a:t>
            </a:r>
          </a:p>
          <a:p>
            <a:endParaRPr lang="de-DE" sz="1600" b="0" dirty="0"/>
          </a:p>
        </p:txBody>
      </p:sp>
      <p:pic>
        <p:nvPicPr>
          <p:cNvPr id="9" name="Grafik 8" descr="In einem Ablaufdiagramm sind die Worte Sortieren, Sauber machen, Sichtbar machen, Standardisieren und Sichern von oben nach unten genannt."/>
          <p:cNvPicPr>
            <a:picLocks noChangeAspect="1"/>
          </p:cNvPicPr>
          <p:nvPr/>
        </p:nvPicPr>
        <p:blipFill>
          <a:blip r:embed="rId3"/>
          <a:stretch>
            <a:fillRect/>
          </a:stretch>
        </p:blipFill>
        <p:spPr>
          <a:xfrm>
            <a:off x="9048328" y="1628800"/>
            <a:ext cx="1822862" cy="4078577"/>
          </a:xfrm>
          <a:prstGeom prst="rect">
            <a:avLst/>
          </a:prstGeom>
        </p:spPr>
      </p:pic>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19</a:t>
            </a:fld>
            <a:endParaRPr lang="de-DE" altLang="de-DE"/>
          </a:p>
        </p:txBody>
      </p:sp>
    </p:spTree>
    <p:extLst>
      <p:ext uri="{BB962C8B-B14F-4D97-AF65-F5344CB8AC3E}">
        <p14:creationId xmlns:p14="http://schemas.microsoft.com/office/powerpoint/2010/main" val="1792045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Organisation</a:t>
            </a:r>
          </a:p>
        </p:txBody>
      </p:sp>
      <p:sp>
        <p:nvSpPr>
          <p:cNvPr id="3" name="Inhaltsplatzhalter 2"/>
          <p:cNvSpPr>
            <a:spLocks noGrp="1"/>
          </p:cNvSpPr>
          <p:nvPr>
            <p:ph idx="1"/>
          </p:nvPr>
        </p:nvSpPr>
        <p:spPr/>
        <p:txBody>
          <a:bodyPr/>
          <a:lstStyle/>
          <a:p>
            <a:pPr fontAlgn="t"/>
            <a:r>
              <a:rPr lang="de-DE" sz="1900" dirty="0"/>
              <a:t>Organisieren (Kreativer Prozess)</a:t>
            </a:r>
            <a:endParaRPr lang="de-DE" sz="1900" b="0" dirty="0"/>
          </a:p>
          <a:p>
            <a:pPr fontAlgn="t"/>
            <a:r>
              <a:rPr lang="de-DE" sz="1900" b="0" dirty="0"/>
              <a:t>Gestalten von Strukturen und Abläufen. Der Arbeitgeber besitzt eine Organisationpflicht bzw. ein Organisationsrecht. Das bedeutet, dem Mitarbeiter sind Aufgaben, Vorgänge oder disziplinarische Regeln vorzugeben</a:t>
            </a:r>
          </a:p>
          <a:p>
            <a:pPr fontAlgn="t"/>
            <a:endParaRPr lang="de-DE" sz="1900" b="0" dirty="0"/>
          </a:p>
          <a:p>
            <a:pPr fontAlgn="t"/>
            <a:r>
              <a:rPr lang="de-DE" sz="1900" dirty="0"/>
              <a:t>Organisation (Schaffung einer Struktur)</a:t>
            </a:r>
            <a:endParaRPr lang="de-DE" sz="1900" b="0" dirty="0"/>
          </a:p>
          <a:p>
            <a:pPr fontAlgn="t"/>
            <a:r>
              <a:rPr lang="de-DE" sz="1900" b="0" dirty="0"/>
              <a:t>Die Organisation ist ein bewusst geschaffenes, zielgerichtetes Gebilde, das sich als Ergebnis des Organisierens ergibt. Man unterscheidet: Aufbauorganisation und Ablauforganisation</a:t>
            </a:r>
          </a:p>
          <a:p>
            <a:pPr fontAlgn="t"/>
            <a:endParaRPr lang="de-DE" sz="1900" b="0" dirty="0"/>
          </a:p>
          <a:p>
            <a:pPr fontAlgn="t"/>
            <a:r>
              <a:rPr lang="de-DE" sz="1900" dirty="0"/>
              <a:t>Organisationseinheit (Operative Elemente)</a:t>
            </a:r>
            <a:endParaRPr lang="de-DE" sz="1900" b="0" dirty="0"/>
          </a:p>
          <a:p>
            <a:pPr fontAlgn="t"/>
            <a:r>
              <a:rPr lang="de-DE" sz="1900" b="0" dirty="0"/>
              <a:t>Organisationseinheiten sind Mitglieder/Einheiten einer Organisation. Diese Mitglieder stehen in durch die Organisation zueinander festgelegten Relationen. Aus Sicht der Arbeitsgestaltung betrachtet man Arbeits-systeme oder Abtei-lungen als Organisationseinheiten.</a:t>
            </a:r>
          </a:p>
          <a:p>
            <a:pPr fontAlgn="t"/>
            <a:endParaRPr lang="de-DE" sz="1900" b="0" dirty="0"/>
          </a:p>
          <a:p>
            <a:pPr fontAlgn="t"/>
            <a:endParaRPr lang="de-DE" sz="1900" b="0" dirty="0"/>
          </a:p>
          <a:p>
            <a:pPr fontAlgn="t"/>
            <a:endParaRPr lang="de-DE" sz="1900" b="0" dirty="0"/>
          </a:p>
          <a:p>
            <a:pPr fontAlgn="t"/>
            <a:endParaRPr lang="de-DE" sz="1900" b="0" dirty="0"/>
          </a:p>
          <a:p>
            <a:endParaRPr lang="de-DE" sz="1900" dirty="0"/>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1</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2</a:t>
            </a:fld>
            <a:endParaRPr lang="de-DE" altLang="de-DE"/>
          </a:p>
        </p:txBody>
      </p:sp>
    </p:spTree>
    <p:extLst>
      <p:ext uri="{BB962C8B-B14F-4D97-AF65-F5344CB8AC3E}">
        <p14:creationId xmlns:p14="http://schemas.microsoft.com/office/powerpoint/2010/main" val="17229628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7 Arten der Verschwendung</a:t>
            </a:r>
          </a:p>
        </p:txBody>
      </p:sp>
      <p:sp>
        <p:nvSpPr>
          <p:cNvPr id="3" name="Inhaltsplatzhalter 2"/>
          <p:cNvSpPr>
            <a:spLocks noGrp="1"/>
          </p:cNvSpPr>
          <p:nvPr>
            <p:ph idx="1"/>
          </p:nvPr>
        </p:nvSpPr>
        <p:spPr/>
        <p:txBody>
          <a:bodyPr/>
          <a:lstStyle/>
          <a:p>
            <a:pPr marL="457200" indent="-457200">
              <a:spcBef>
                <a:spcPts val="600"/>
              </a:spcBef>
            </a:pPr>
            <a:r>
              <a:rPr lang="de-DE" sz="1600" dirty="0">
                <a:solidFill>
                  <a:schemeClr val="tx1">
                    <a:lumMod val="65000"/>
                    <a:lumOff val="35000"/>
                  </a:schemeClr>
                </a:solidFill>
              </a:rPr>
              <a:t>Analyse des Arbeitssystems nach den 7 Arten der Verschwendung</a:t>
            </a:r>
          </a:p>
          <a:p>
            <a:pPr marL="342900" lvl="1" indent="-342900">
              <a:spcBef>
                <a:spcPts val="600"/>
              </a:spcBef>
              <a:buFont typeface="+mj-lt"/>
              <a:buAutoNum type="arabicPeriod"/>
            </a:pPr>
            <a:r>
              <a:rPr lang="de-DE" sz="1600" dirty="0">
                <a:solidFill>
                  <a:schemeClr val="tx1">
                    <a:lumMod val="65000"/>
                    <a:lumOff val="35000"/>
                  </a:schemeClr>
                </a:solidFill>
              </a:rPr>
              <a:t>Überproduktion (Wann und Wo wird das produzierte eigentlich gebraucht?)</a:t>
            </a:r>
          </a:p>
          <a:p>
            <a:pPr marL="342900" lvl="1" indent="-342900">
              <a:spcBef>
                <a:spcPts val="600"/>
              </a:spcBef>
              <a:buFont typeface="+mj-lt"/>
              <a:buAutoNum type="arabicPeriod"/>
            </a:pPr>
            <a:r>
              <a:rPr lang="de-DE" sz="1600" dirty="0">
                <a:solidFill>
                  <a:schemeClr val="tx1">
                    <a:lumMod val="65000"/>
                    <a:lumOff val="35000"/>
                  </a:schemeClr>
                </a:solidFill>
              </a:rPr>
              <a:t>Bestände (Welche Lagerbestände werden aufgebaut und warum?)</a:t>
            </a:r>
          </a:p>
          <a:p>
            <a:pPr marL="342900" lvl="1" indent="-342900">
              <a:spcBef>
                <a:spcPts val="600"/>
              </a:spcBef>
              <a:buFont typeface="+mj-lt"/>
              <a:buAutoNum type="arabicPeriod"/>
            </a:pPr>
            <a:r>
              <a:rPr lang="de-DE" sz="1600" dirty="0">
                <a:solidFill>
                  <a:schemeClr val="tx1">
                    <a:lumMod val="65000"/>
                    <a:lumOff val="35000"/>
                  </a:schemeClr>
                </a:solidFill>
              </a:rPr>
              <a:t>Transport (Wie oft ist Tragen, Umschichten sowie Transportieren von Teilen nötig?)</a:t>
            </a:r>
          </a:p>
          <a:p>
            <a:pPr marL="342900" lvl="1" indent="-342900">
              <a:spcBef>
                <a:spcPts val="600"/>
              </a:spcBef>
              <a:buFont typeface="+mj-lt"/>
              <a:buAutoNum type="arabicPeriod"/>
            </a:pPr>
            <a:r>
              <a:rPr lang="de-DE" sz="1600" dirty="0">
                <a:solidFill>
                  <a:schemeClr val="tx1">
                    <a:lumMod val="65000"/>
                    <a:lumOff val="35000"/>
                  </a:schemeClr>
                </a:solidFill>
              </a:rPr>
              <a:t>Wartezeiten, Zeitverschwendung (Worauf wird gewartet und warum?)</a:t>
            </a:r>
          </a:p>
          <a:p>
            <a:pPr marL="342900" lvl="1" indent="-342900">
              <a:spcBef>
                <a:spcPts val="600"/>
              </a:spcBef>
              <a:buFont typeface="+mj-lt"/>
              <a:buAutoNum type="arabicPeriod"/>
            </a:pPr>
            <a:r>
              <a:rPr lang="de-DE" sz="1600" dirty="0">
                <a:solidFill>
                  <a:schemeClr val="tx1">
                    <a:lumMod val="65000"/>
                    <a:lumOff val="35000"/>
                  </a:schemeClr>
                </a:solidFill>
              </a:rPr>
              <a:t>Ausschuss/ Nacharbeit (Was sind die Ursachen?)</a:t>
            </a:r>
          </a:p>
          <a:p>
            <a:pPr marL="342900" lvl="1" indent="-342900">
              <a:spcBef>
                <a:spcPts val="600"/>
              </a:spcBef>
              <a:buFont typeface="+mj-lt"/>
              <a:buAutoNum type="arabicPeriod"/>
            </a:pPr>
            <a:r>
              <a:rPr lang="de-DE" sz="1600" dirty="0">
                <a:solidFill>
                  <a:schemeClr val="tx1">
                    <a:lumMod val="65000"/>
                    <a:lumOff val="35000"/>
                  </a:schemeClr>
                </a:solidFill>
              </a:rPr>
              <a:t>Bewegung (Rückstellbewegung, Handhabung von Teilen, Justieren, Suchen)</a:t>
            </a:r>
          </a:p>
          <a:p>
            <a:pPr marL="342900" lvl="1" indent="-342900">
              <a:spcBef>
                <a:spcPts val="600"/>
              </a:spcBef>
              <a:buFont typeface="+mj-lt"/>
              <a:buAutoNum type="arabicPeriod"/>
            </a:pPr>
            <a:r>
              <a:rPr lang="de-DE" sz="1600" dirty="0">
                <a:solidFill>
                  <a:schemeClr val="tx1">
                    <a:lumMod val="65000"/>
                    <a:lumOff val="35000"/>
                  </a:schemeClr>
                </a:solidFill>
              </a:rPr>
              <a:t>Herstellungsprozess (aufwändige Verfahren, Rüsten, Mehrfachprüfungen etc.)</a:t>
            </a:r>
            <a:br>
              <a:rPr lang="de-DE" sz="1600" dirty="0">
                <a:solidFill>
                  <a:schemeClr val="tx1">
                    <a:lumMod val="65000"/>
                    <a:lumOff val="35000"/>
                  </a:schemeClr>
                </a:solidFill>
              </a:rPr>
            </a:br>
            <a:endParaRPr lang="de-DE" sz="1600" dirty="0">
              <a:solidFill>
                <a:schemeClr val="tx1">
                  <a:lumMod val="65000"/>
                  <a:lumOff val="35000"/>
                </a:schemeClr>
              </a:solidFill>
            </a:endParaRPr>
          </a:p>
          <a:p>
            <a:pPr>
              <a:spcBef>
                <a:spcPts val="600"/>
              </a:spcBef>
            </a:pPr>
            <a:r>
              <a:rPr lang="de-DE" sz="1600" dirty="0">
                <a:solidFill>
                  <a:schemeClr val="tx1">
                    <a:lumMod val="65000"/>
                    <a:lumOff val="35000"/>
                  </a:schemeClr>
                </a:solidFill>
              </a:rPr>
              <a:t>Bewertung der Verschwendungsarten </a:t>
            </a:r>
            <a:br>
              <a:rPr lang="de-DE" sz="1600" dirty="0">
                <a:solidFill>
                  <a:schemeClr val="tx1">
                    <a:lumMod val="65000"/>
                    <a:lumOff val="35000"/>
                  </a:schemeClr>
                </a:solidFill>
              </a:rPr>
            </a:br>
            <a:endParaRPr lang="de-DE" sz="1600" dirty="0">
              <a:solidFill>
                <a:schemeClr val="tx1">
                  <a:lumMod val="65000"/>
                  <a:lumOff val="35000"/>
                </a:schemeClr>
              </a:solidFill>
            </a:endParaRPr>
          </a:p>
          <a:p>
            <a:pPr>
              <a:spcBef>
                <a:spcPts val="600"/>
              </a:spcBef>
            </a:pPr>
            <a:r>
              <a:rPr lang="de-DE" sz="1600" dirty="0">
                <a:solidFill>
                  <a:schemeClr val="tx1">
                    <a:lumMod val="65000"/>
                    <a:lumOff val="35000"/>
                  </a:schemeClr>
                </a:solidFill>
              </a:rPr>
              <a:t>Entwickeln von Gestaltungsansätzen – Maßnahmen und Methoden zur Vermeidung  der Verschwendungsarten</a:t>
            </a:r>
          </a:p>
          <a:p>
            <a:pPr>
              <a:spcBef>
                <a:spcPts val="600"/>
              </a:spcBef>
            </a:pPr>
            <a:endParaRPr lang="de-DE" sz="1600" dirty="0">
              <a:solidFill>
                <a:schemeClr val="tx1">
                  <a:lumMod val="65000"/>
                  <a:lumOff val="35000"/>
                </a:schemeClr>
              </a:solidFill>
            </a:endParaRPr>
          </a:p>
          <a:p>
            <a:pPr>
              <a:spcBef>
                <a:spcPts val="600"/>
              </a:spcBef>
            </a:pPr>
            <a:r>
              <a:rPr lang="de-DE" sz="1600" dirty="0">
                <a:solidFill>
                  <a:schemeClr val="tx1">
                    <a:lumMod val="65000"/>
                    <a:lumOff val="35000"/>
                  </a:schemeClr>
                </a:solidFill>
              </a:rPr>
              <a:t>Bewertung der Gestaltungsansätze und Festlegung der Umsetzungsreihenfolge</a:t>
            </a:r>
          </a:p>
          <a:p>
            <a:pPr>
              <a:spcBef>
                <a:spcPts val="600"/>
              </a:spcBef>
            </a:pPr>
            <a:r>
              <a:rPr lang="de-DE" sz="1600" dirty="0">
                <a:solidFill>
                  <a:schemeClr val="tx1">
                    <a:lumMod val="65000"/>
                    <a:lumOff val="35000"/>
                  </a:schemeClr>
                </a:solidFill>
              </a:rPr>
              <a:t>(Maßnahmenplan, Termine)</a:t>
            </a:r>
          </a:p>
          <a:p>
            <a:endParaRPr lang="de-DE" dirty="0"/>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20</a:t>
            </a:fld>
            <a:endParaRPr lang="de-DE" altLang="de-DE"/>
          </a:p>
        </p:txBody>
      </p:sp>
    </p:spTree>
    <p:extLst>
      <p:ext uri="{BB962C8B-B14F-4D97-AF65-F5344CB8AC3E}">
        <p14:creationId xmlns:p14="http://schemas.microsoft.com/office/powerpoint/2010/main" val="33308511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600" dirty="0"/>
              <a:t>Arbeitsunterweisung – 4 </a:t>
            </a:r>
            <a:r>
              <a:rPr lang="de-DE" sz="2600" dirty="0" err="1"/>
              <a:t>Stufen.Methoden</a:t>
            </a:r>
            <a:r>
              <a:rPr lang="de-DE" sz="2600" dirty="0"/>
              <a:t> (nach REFA)</a:t>
            </a:r>
          </a:p>
        </p:txBody>
      </p:sp>
      <p:sp>
        <p:nvSpPr>
          <p:cNvPr id="3" name="Inhaltsplatzhalter 2"/>
          <p:cNvSpPr>
            <a:spLocks noGrp="1"/>
          </p:cNvSpPr>
          <p:nvPr>
            <p:ph idx="1"/>
          </p:nvPr>
        </p:nvSpPr>
        <p:spPr/>
        <p:txBody>
          <a:bodyPr/>
          <a:lstStyle/>
          <a:p>
            <a:pPr>
              <a:spcBef>
                <a:spcPts val="600"/>
              </a:spcBef>
              <a:spcAft>
                <a:spcPts val="0"/>
              </a:spcAft>
            </a:pPr>
            <a:r>
              <a:rPr lang="de-DE" sz="2400" dirty="0"/>
              <a:t>1. Stufe: Vorbereitung des Unterweisers</a:t>
            </a:r>
          </a:p>
          <a:p>
            <a:pPr marL="0" lvl="1" indent="-381000">
              <a:spcBef>
                <a:spcPts val="600"/>
              </a:spcBef>
              <a:spcAft>
                <a:spcPts val="0"/>
              </a:spcAft>
              <a:buClr>
                <a:schemeClr val="accent2"/>
              </a:buClr>
              <a:buFont typeface="Wingdings" panose="05000000000000000000" pitchFamily="2" charset="2"/>
              <a:buChar char="§"/>
            </a:pPr>
            <a:r>
              <a:rPr lang="de-DE" sz="2400" dirty="0"/>
              <a:t>Unterweisungsgliederung erstellen</a:t>
            </a:r>
          </a:p>
          <a:p>
            <a:pPr marL="0" lvl="1" indent="-381000">
              <a:spcBef>
                <a:spcPts val="600"/>
              </a:spcBef>
              <a:spcAft>
                <a:spcPts val="0"/>
              </a:spcAft>
              <a:buClr>
                <a:schemeClr val="accent2"/>
              </a:buClr>
              <a:buFont typeface="Wingdings" panose="05000000000000000000" pitchFamily="2" charset="2"/>
              <a:buChar char="§"/>
            </a:pPr>
            <a:r>
              <a:rPr lang="de-DE" sz="2400" dirty="0"/>
              <a:t>Betriebsmittel und Arbeitsgegenstände bereitstellen</a:t>
            </a:r>
          </a:p>
          <a:p>
            <a:pPr marL="0" lvl="1" indent="-381000">
              <a:spcBef>
                <a:spcPts val="600"/>
              </a:spcBef>
              <a:spcAft>
                <a:spcPts val="0"/>
              </a:spcAft>
              <a:buClr>
                <a:schemeClr val="accent2"/>
              </a:buClr>
              <a:buFont typeface="Wingdings" panose="05000000000000000000" pitchFamily="2" charset="2"/>
              <a:buChar char="§"/>
            </a:pPr>
            <a:r>
              <a:rPr lang="de-DE" sz="2400" dirty="0"/>
              <a:t>Anzulernenden das Ziel der Unterweisung nennen</a:t>
            </a:r>
          </a:p>
          <a:p>
            <a:pPr marL="0" lvl="1" indent="-381000">
              <a:spcBef>
                <a:spcPts val="600"/>
              </a:spcBef>
              <a:spcAft>
                <a:spcPts val="0"/>
              </a:spcAft>
              <a:buClr>
                <a:schemeClr val="accent2"/>
              </a:buClr>
              <a:buFont typeface="Wingdings" panose="05000000000000000000" pitchFamily="2" charset="2"/>
              <a:buChar char="§"/>
            </a:pPr>
            <a:r>
              <a:rPr lang="de-DE" sz="2400" dirty="0"/>
              <a:t>Günstige Positionierung der Lernenden für die Vorführung</a:t>
            </a:r>
            <a:br>
              <a:rPr lang="de-DE" sz="2400" dirty="0"/>
            </a:br>
            <a:endParaRPr lang="de-DE" sz="2400" dirty="0"/>
          </a:p>
          <a:p>
            <a:pPr>
              <a:spcBef>
                <a:spcPts val="600"/>
              </a:spcBef>
              <a:spcAft>
                <a:spcPts val="0"/>
              </a:spcAft>
            </a:pPr>
            <a:r>
              <a:rPr lang="de-DE" sz="2400" dirty="0"/>
              <a:t>2. Stufe: Vorführen durch den Unterweiser</a:t>
            </a:r>
          </a:p>
          <a:p>
            <a:pPr marL="0" lvl="1" indent="-381000">
              <a:spcBef>
                <a:spcPts val="600"/>
              </a:spcBef>
              <a:spcAft>
                <a:spcPts val="0"/>
              </a:spcAft>
              <a:buClr>
                <a:schemeClr val="accent2"/>
              </a:buClr>
              <a:buFont typeface="Wingdings" panose="05000000000000000000" pitchFamily="2" charset="2"/>
              <a:buChar char="§"/>
            </a:pPr>
            <a:r>
              <a:rPr lang="de-DE" sz="2400" dirty="0"/>
              <a:t>Vorführung, um einen Überblick zu geben</a:t>
            </a:r>
          </a:p>
          <a:p>
            <a:pPr marL="0" lvl="1" indent="-381000">
              <a:spcBef>
                <a:spcPts val="600"/>
              </a:spcBef>
              <a:spcAft>
                <a:spcPts val="0"/>
              </a:spcAft>
              <a:buClr>
                <a:schemeClr val="accent2"/>
              </a:buClr>
              <a:buFont typeface="Wingdings" panose="05000000000000000000" pitchFamily="2" charset="2"/>
              <a:buChar char="§"/>
            </a:pPr>
            <a:r>
              <a:rPr lang="de-DE" sz="2400" dirty="0"/>
              <a:t>Vorführung der Arbeit im Detail mit Erklärungen und Begründungen</a:t>
            </a:r>
          </a:p>
          <a:p>
            <a:pPr marL="0" lvl="1" indent="-381000">
              <a:spcBef>
                <a:spcPts val="600"/>
              </a:spcBef>
              <a:spcAft>
                <a:spcPts val="0"/>
              </a:spcAft>
              <a:buClr>
                <a:schemeClr val="accent2"/>
              </a:buClr>
              <a:buFont typeface="Wingdings" panose="05000000000000000000" pitchFamily="2" charset="2"/>
              <a:buChar char="§"/>
            </a:pPr>
            <a:r>
              <a:rPr lang="de-DE" sz="2400" dirty="0"/>
              <a:t>Vorführung, zügig und im Zusammenhang</a:t>
            </a:r>
            <a:br>
              <a:rPr lang="de-DE" sz="2400" dirty="0"/>
            </a:br>
            <a:endParaRPr lang="de-DE" sz="2400" dirty="0"/>
          </a:p>
          <a:p>
            <a:endParaRPr lang="de-DE" sz="2400" dirty="0"/>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21</a:t>
            </a:fld>
            <a:endParaRPr lang="de-DE" altLang="de-DE"/>
          </a:p>
        </p:txBody>
      </p:sp>
    </p:spTree>
    <p:extLst>
      <p:ext uri="{BB962C8B-B14F-4D97-AF65-F5344CB8AC3E}">
        <p14:creationId xmlns:p14="http://schemas.microsoft.com/office/powerpoint/2010/main" val="4531437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Arbeitsunterweisung - Fortsetzung</a:t>
            </a:r>
          </a:p>
        </p:txBody>
      </p:sp>
      <p:sp>
        <p:nvSpPr>
          <p:cNvPr id="3" name="Inhaltsplatzhalter 2"/>
          <p:cNvSpPr>
            <a:spLocks noGrp="1"/>
          </p:cNvSpPr>
          <p:nvPr>
            <p:ph idx="1"/>
          </p:nvPr>
        </p:nvSpPr>
        <p:spPr/>
        <p:txBody>
          <a:bodyPr/>
          <a:lstStyle/>
          <a:p>
            <a:pPr>
              <a:spcBef>
                <a:spcPts val="600"/>
              </a:spcBef>
              <a:spcAft>
                <a:spcPts val="0"/>
              </a:spcAft>
            </a:pPr>
            <a:r>
              <a:rPr lang="de-DE" sz="2400" dirty="0"/>
              <a:t>3. Stufe: Ausführung durch Lernende</a:t>
            </a:r>
          </a:p>
          <a:p>
            <a:pPr marL="0" lvl="1" indent="-381000">
              <a:spcBef>
                <a:spcPts val="600"/>
              </a:spcBef>
              <a:spcAft>
                <a:spcPts val="0"/>
              </a:spcAft>
              <a:buClr>
                <a:schemeClr val="accent2"/>
              </a:buClr>
              <a:buFont typeface="Wingdings" panose="05000000000000000000" pitchFamily="2" charset="2"/>
              <a:buChar char="§"/>
            </a:pPr>
            <a:r>
              <a:rPr lang="de-DE" sz="2400" dirty="0"/>
              <a:t>Versuch der Ausführung der Arbeit</a:t>
            </a:r>
          </a:p>
          <a:p>
            <a:pPr marL="0" lvl="1" indent="-381000">
              <a:spcBef>
                <a:spcPts val="600"/>
              </a:spcBef>
              <a:spcAft>
                <a:spcPts val="0"/>
              </a:spcAft>
              <a:buClr>
                <a:schemeClr val="accent2"/>
              </a:buClr>
              <a:buFont typeface="Wingdings" panose="05000000000000000000" pitchFamily="2" charset="2"/>
              <a:buChar char="§"/>
            </a:pPr>
            <a:r>
              <a:rPr lang="de-DE" sz="2400" dirty="0"/>
              <a:t>Versuch mit detaillierter Ausarbeitung und Begründung</a:t>
            </a:r>
          </a:p>
          <a:p>
            <a:pPr marL="0" lvl="1" indent="-381000">
              <a:spcBef>
                <a:spcPts val="600"/>
              </a:spcBef>
              <a:spcAft>
                <a:spcPts val="0"/>
              </a:spcAft>
              <a:buClr>
                <a:schemeClr val="accent2"/>
              </a:buClr>
              <a:buFont typeface="Wingdings" panose="05000000000000000000" pitchFamily="2" charset="2"/>
              <a:buChar char="§"/>
            </a:pPr>
            <a:r>
              <a:rPr lang="de-DE" sz="2400" dirty="0"/>
              <a:t>Versuch mit zügiger Ausführung der Arbeit insgesamt</a:t>
            </a:r>
            <a:br>
              <a:rPr lang="de-DE" sz="2400" dirty="0"/>
            </a:br>
            <a:endParaRPr lang="de-DE" sz="2400" dirty="0"/>
          </a:p>
          <a:p>
            <a:pPr>
              <a:spcBef>
                <a:spcPts val="600"/>
              </a:spcBef>
              <a:spcAft>
                <a:spcPts val="0"/>
              </a:spcAft>
            </a:pPr>
            <a:r>
              <a:rPr lang="de-DE" sz="2400" dirty="0"/>
              <a:t>4. Stufe: Üben durch den Lernenden</a:t>
            </a:r>
          </a:p>
          <a:p>
            <a:pPr marL="0" lvl="1" indent="-381000">
              <a:spcBef>
                <a:spcPts val="600"/>
              </a:spcBef>
              <a:spcAft>
                <a:spcPts val="0"/>
              </a:spcAft>
              <a:buClr>
                <a:schemeClr val="accent2"/>
              </a:buClr>
              <a:buFont typeface="Wingdings" panose="05000000000000000000" pitchFamily="2" charset="2"/>
              <a:buChar char="§"/>
            </a:pPr>
            <a:r>
              <a:rPr lang="de-DE" sz="2400" dirty="0"/>
              <a:t>Unterweiser hat, wenn notwendig, helfende, korrigierende Aufgabe</a:t>
            </a:r>
          </a:p>
          <a:p>
            <a:pPr marL="0" lvl="1" indent="-381000">
              <a:spcBef>
                <a:spcPts val="600"/>
              </a:spcBef>
              <a:spcAft>
                <a:spcPts val="0"/>
              </a:spcAft>
              <a:buClr>
                <a:schemeClr val="accent2"/>
              </a:buClr>
              <a:buFont typeface="Wingdings" panose="05000000000000000000" pitchFamily="2" charset="2"/>
              <a:buChar char="§"/>
            </a:pPr>
            <a:r>
              <a:rPr lang="de-DE" sz="2400" dirty="0"/>
              <a:t>Anerkennung des Übungsfortschritts und Abschluss</a:t>
            </a:r>
          </a:p>
          <a:p>
            <a:endParaRPr lang="de-DE" sz="2400" dirty="0"/>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22</a:t>
            </a:fld>
            <a:endParaRPr lang="de-DE" altLang="de-DE"/>
          </a:p>
        </p:txBody>
      </p:sp>
    </p:spTree>
    <p:extLst>
      <p:ext uri="{BB962C8B-B14F-4D97-AF65-F5344CB8AC3E}">
        <p14:creationId xmlns:p14="http://schemas.microsoft.com/office/powerpoint/2010/main" val="34637999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Durchlaufzeitanalyse</a:t>
            </a:r>
          </a:p>
        </p:txBody>
      </p:sp>
      <p:sp>
        <p:nvSpPr>
          <p:cNvPr id="3" name="Inhaltsplatzhalter 2"/>
          <p:cNvSpPr>
            <a:spLocks noGrp="1"/>
          </p:cNvSpPr>
          <p:nvPr>
            <p:ph idx="1"/>
          </p:nvPr>
        </p:nvSpPr>
        <p:spPr/>
        <p:txBody>
          <a:bodyPr/>
          <a:lstStyle/>
          <a:p>
            <a:r>
              <a:rPr lang="de-DE" dirty="0"/>
              <a:t>Ermittlung der zeitlichen Struktur für Auftragsdurchläufe</a:t>
            </a:r>
            <a:r>
              <a:rPr lang="de-DE" b="0" dirty="0"/>
              <a:t>. Den größten Anteil besitzen im Normalfall die Zwischenzeiten. Zu deren Verringerung sind Maßnahmen für eine leistungsfähigere Organisation der Prozesse, des Material- und Informationsflusses notwendig.</a:t>
            </a:r>
          </a:p>
          <a:p>
            <a:endParaRPr lang="de-DE" dirty="0"/>
          </a:p>
          <a:p>
            <a:r>
              <a:rPr lang="de-DE" kern="0" dirty="0"/>
              <a:t>Maßnahmen</a:t>
            </a:r>
          </a:p>
          <a:p>
            <a:pPr marL="285750" indent="-285750">
              <a:buClr>
                <a:schemeClr val="accent2"/>
              </a:buClr>
              <a:buFont typeface="Wingdings" panose="05000000000000000000" pitchFamily="2" charset="2"/>
              <a:buChar char="§"/>
            </a:pPr>
            <a:r>
              <a:rPr lang="de-DE" b="0" kern="0" dirty="0"/>
              <a:t>Eliminieren nicht-wertschöpfender Prozesse/ Tätigkeiten</a:t>
            </a:r>
          </a:p>
          <a:p>
            <a:pPr marL="285750" indent="-285750">
              <a:buClr>
                <a:schemeClr val="accent2"/>
              </a:buClr>
              <a:buFont typeface="Wingdings" panose="05000000000000000000" pitchFamily="2" charset="2"/>
              <a:buChar char="§"/>
            </a:pPr>
            <a:r>
              <a:rPr lang="de-DE" b="0" kern="0" dirty="0"/>
              <a:t>Verdichten der Arbeitsaufgabe indem man den Zeitbedarf verringert</a:t>
            </a:r>
          </a:p>
          <a:p>
            <a:pPr marL="285750" indent="-285750">
              <a:buClr>
                <a:schemeClr val="accent2"/>
              </a:buClr>
              <a:buFont typeface="Wingdings" panose="05000000000000000000" pitchFamily="2" charset="2"/>
              <a:buChar char="§"/>
            </a:pPr>
            <a:r>
              <a:rPr lang="de-DE" b="0" kern="0" dirty="0"/>
              <a:t>Ändern der Fertigungsreihenfolge</a:t>
            </a:r>
          </a:p>
          <a:p>
            <a:pPr marL="285750" indent="-285750">
              <a:buClr>
                <a:schemeClr val="accent2"/>
              </a:buClr>
              <a:buFont typeface="Wingdings" panose="05000000000000000000" pitchFamily="2" charset="2"/>
              <a:buChar char="§"/>
            </a:pPr>
            <a:r>
              <a:rPr lang="de-DE" b="0" kern="0" dirty="0"/>
              <a:t>Prozesse überlappen, verknüpfen oder splitten</a:t>
            </a:r>
          </a:p>
          <a:p>
            <a:pPr marL="285750" indent="-285750">
              <a:buClr>
                <a:schemeClr val="accent2"/>
              </a:buClr>
              <a:buFont typeface="Wingdings" panose="05000000000000000000" pitchFamily="2" charset="2"/>
              <a:buChar char="§"/>
            </a:pPr>
            <a:r>
              <a:rPr lang="de-DE" b="0" kern="0" dirty="0"/>
              <a:t>Produktgestaltung</a:t>
            </a:r>
          </a:p>
          <a:p>
            <a:pPr marL="285750" indent="-285750">
              <a:buClr>
                <a:schemeClr val="accent2"/>
              </a:buClr>
              <a:buFont typeface="Wingdings" panose="05000000000000000000" pitchFamily="2" charset="2"/>
              <a:buChar char="§"/>
            </a:pPr>
            <a:r>
              <a:rPr lang="de-DE" b="0" kern="0" dirty="0"/>
              <a:t>Wertstrom optimieren</a:t>
            </a:r>
          </a:p>
          <a:p>
            <a:pPr marL="285750" indent="-285750">
              <a:buClr>
                <a:schemeClr val="accent2"/>
              </a:buClr>
              <a:buFont typeface="Wingdings" panose="05000000000000000000" pitchFamily="2" charset="2"/>
              <a:buChar char="§"/>
            </a:pPr>
            <a:r>
              <a:rPr lang="de-DE" b="0" kern="0" dirty="0"/>
              <a:t>Zielvereinbarungen einführen</a:t>
            </a:r>
          </a:p>
          <a:p>
            <a:endParaRPr lang="de-DE" dirty="0"/>
          </a:p>
          <a:p>
            <a:endParaRPr lang="de-DE" dirty="0"/>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23</a:t>
            </a:fld>
            <a:endParaRPr lang="de-DE" altLang="de-DE"/>
          </a:p>
        </p:txBody>
      </p:sp>
    </p:spTree>
    <p:extLst>
      <p:ext uri="{BB962C8B-B14F-4D97-AF65-F5344CB8AC3E}">
        <p14:creationId xmlns:p14="http://schemas.microsoft.com/office/powerpoint/2010/main" val="22714845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800" dirty="0"/>
              <a:t>Elemente ganzheitlicher Produktionssysteme</a:t>
            </a:r>
          </a:p>
        </p:txBody>
      </p:sp>
      <p:pic>
        <p:nvPicPr>
          <p:cNvPr id="8" name="Inhaltsplatzhalter 7" descr="In einem sich schließenden Kreis angeordnet sind die Ablaufschritte 1. Sicherung eines visuellen Managements im Sinne einer gemeinsamen Vision 2. Optimierung der Prozess- und Arbeitsorganisation 3. Logistik im Takt des Kunden mit den Prinzipien „Just in Time“ und „Just in Sequenz“ 4. Schaffung robuster Prozesse, im Sinne der Reaktions-fähigkeit auf Schwankungen, Engpässe usw. 5. Sicherung eines kontinuierlichen Verbesserungs-prozesses 6. Professionalisierung und Standardisierung aller Arbeitsroutinen."/>
          <p:cNvPicPr>
            <a:picLocks noGrp="1" noChangeAspect="1"/>
          </p:cNvPicPr>
          <p:nvPr>
            <p:ph idx="1"/>
          </p:nvPr>
        </p:nvPicPr>
        <p:blipFill>
          <a:blip r:embed="rId3"/>
          <a:stretch>
            <a:fillRect/>
          </a:stretch>
        </p:blipFill>
        <p:spPr>
          <a:xfrm>
            <a:off x="2567185" y="1484313"/>
            <a:ext cx="7225906" cy="4897437"/>
          </a:xfrm>
          <a:prstGeom prst="rect">
            <a:avLst/>
          </a:prstGeom>
        </p:spPr>
      </p:pic>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24</a:t>
            </a:fld>
            <a:endParaRPr lang="de-DE" altLang="de-DE"/>
          </a:p>
        </p:txBody>
      </p:sp>
    </p:spTree>
    <p:extLst>
      <p:ext uri="{BB962C8B-B14F-4D97-AF65-F5344CB8AC3E}">
        <p14:creationId xmlns:p14="http://schemas.microsoft.com/office/powerpoint/2010/main" val="33227593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Zusammenfassung</a:t>
            </a:r>
          </a:p>
        </p:txBody>
      </p:sp>
      <p:sp>
        <p:nvSpPr>
          <p:cNvPr id="3" name="Inhaltsplatzhalter 2"/>
          <p:cNvSpPr>
            <a:spLocks noGrp="1"/>
          </p:cNvSpPr>
          <p:nvPr>
            <p:ph idx="1"/>
          </p:nvPr>
        </p:nvSpPr>
        <p:spPr/>
        <p:txBody>
          <a:bodyPr/>
          <a:lstStyle/>
          <a:p>
            <a:r>
              <a:rPr lang="de-DE" sz="2400" dirty="0"/>
              <a:t>Prozessergonomie</a:t>
            </a:r>
          </a:p>
          <a:p>
            <a:pPr marL="342900" indent="-342900">
              <a:buClr>
                <a:schemeClr val="accent2"/>
              </a:buClr>
              <a:buFont typeface="Wingdings" panose="05000000000000000000" pitchFamily="2" charset="2"/>
              <a:buChar char="§"/>
            </a:pPr>
            <a:r>
              <a:rPr lang="de-DE" sz="2400" b="0" dirty="0"/>
              <a:t>zahlreiche Rahmenbedingungen </a:t>
            </a:r>
          </a:p>
          <a:p>
            <a:pPr marL="608013" lvl="2" indent="-342900">
              <a:buClr>
                <a:schemeClr val="accent2"/>
              </a:buClr>
            </a:pPr>
            <a:r>
              <a:rPr lang="de-DE" sz="2400" dirty="0"/>
              <a:t>Unternehmensstrategie</a:t>
            </a:r>
          </a:p>
          <a:p>
            <a:pPr marL="608013" lvl="2" indent="-342900">
              <a:buClr>
                <a:schemeClr val="accent2"/>
              </a:buClr>
            </a:pPr>
            <a:r>
              <a:rPr lang="de-DE" sz="2400" dirty="0"/>
              <a:t>Unternehmens</a:t>
            </a:r>
            <a:r>
              <a:rPr lang="de-DE" sz="2400" b="0" dirty="0"/>
              <a:t>organisation</a:t>
            </a:r>
          </a:p>
          <a:p>
            <a:pPr marL="608013" lvl="2" indent="-342900">
              <a:buClr>
                <a:schemeClr val="accent2"/>
              </a:buClr>
            </a:pPr>
            <a:r>
              <a:rPr lang="de-DE" sz="2400" dirty="0"/>
              <a:t>Führungsverhalten</a:t>
            </a:r>
          </a:p>
          <a:p>
            <a:pPr marL="608013" lvl="2" indent="-342900">
              <a:buClr>
                <a:schemeClr val="accent2"/>
              </a:buClr>
            </a:pPr>
            <a:r>
              <a:rPr lang="de-DE" sz="2400" b="0" dirty="0"/>
              <a:t>…</a:t>
            </a:r>
            <a:endParaRPr lang="de-DE" sz="2400" dirty="0"/>
          </a:p>
          <a:p>
            <a:pPr marL="344488" lvl="1" indent="-342900">
              <a:buClr>
                <a:schemeClr val="accent2"/>
              </a:buClr>
              <a:buFont typeface="Wingdings" panose="05000000000000000000" pitchFamily="2" charset="2"/>
              <a:buChar char="§"/>
            </a:pPr>
            <a:r>
              <a:rPr lang="de-DE" sz="2400" b="0" dirty="0"/>
              <a:t>wichtig bei Maßnahmen</a:t>
            </a:r>
            <a:r>
              <a:rPr lang="de-DE" sz="2400" dirty="0"/>
              <a:t>: Motivation durch</a:t>
            </a:r>
          </a:p>
          <a:p>
            <a:pPr marL="608013" lvl="2" indent="-342900">
              <a:buClr>
                <a:schemeClr val="accent2"/>
              </a:buClr>
            </a:pPr>
            <a:r>
              <a:rPr lang="de-DE" sz="2400" b="0" dirty="0"/>
              <a:t>Möglichkeiten der Handlungsregulation</a:t>
            </a:r>
          </a:p>
          <a:p>
            <a:pPr marL="608013" lvl="2" indent="-342900">
              <a:buClr>
                <a:schemeClr val="accent2"/>
              </a:buClr>
            </a:pPr>
            <a:r>
              <a:rPr lang="de-DE" sz="2400" dirty="0"/>
              <a:t>erlebte Beeinflussbarkeit</a:t>
            </a:r>
            <a:endParaRPr lang="de-DE" sz="2400" b="0" dirty="0"/>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25</a:t>
            </a:fld>
            <a:endParaRPr lang="de-DE" altLang="de-DE"/>
          </a:p>
        </p:txBody>
      </p:sp>
    </p:spTree>
    <p:extLst>
      <p:ext uri="{BB962C8B-B14F-4D97-AF65-F5344CB8AC3E}">
        <p14:creationId xmlns:p14="http://schemas.microsoft.com/office/powerpoint/2010/main" val="15291331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a:t>Autor: </a:t>
            </a:r>
            <a:r>
              <a:rPr lang="de-DE" b="1" dirty="0"/>
              <a:t>Prof. Dr.-Ing. Torsten Merkel</a:t>
            </a:r>
            <a:endParaRPr lang="de-DE" altLang="de-DE" b="1" dirty="0"/>
          </a:p>
          <a:p>
            <a:pPr>
              <a:tabLst>
                <a:tab pos="665163" algn="l"/>
              </a:tabLst>
            </a:pPr>
            <a:r>
              <a:rPr lang="de-DE" dirty="0">
                <a:hlinkClick r:id="rId2"/>
              </a:rPr>
              <a:t>Torsten.Merkel@fh-zwickau.de</a:t>
            </a:r>
            <a:r>
              <a:rPr lang="de-DE" altLang="de-DE" dirty="0">
                <a:solidFill>
                  <a:schemeClr val="tx2"/>
                </a:solidFill>
              </a:rPr>
              <a:t>  </a:t>
            </a: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ahyp="http://schemas.microsoft.com/office/drawing/2018/hyperlinkcolor"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ahyp="http://schemas.microsoft.com/office/drawing/2018/hyperlinkcolor"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Aktualisiert 2023 durch das </a:t>
            </a:r>
            <a:r>
              <a:rPr lang="de-DE" altLang="de-DE" b="1" dirty="0"/>
              <a:t>Institut ASER e.V.</a:t>
            </a:r>
            <a:br>
              <a:rPr lang="de-DE" altLang="de-DE" b="1" dirty="0"/>
            </a:br>
            <a:r>
              <a:rPr lang="de-DE" altLang="de-DE">
                <a:hlinkClick r:id="rId5"/>
              </a:rPr>
              <a:t>www.institut-aser.de/</a:t>
            </a:r>
            <a:r>
              <a:rPr lang="de-DE" altLang="de-DE"/>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25633044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Organisationsformen</a:t>
            </a:r>
          </a:p>
        </p:txBody>
      </p:sp>
      <p:sp>
        <p:nvSpPr>
          <p:cNvPr id="8" name="Inhaltsplatzhalter 7"/>
          <p:cNvSpPr>
            <a:spLocks noGrp="1"/>
          </p:cNvSpPr>
          <p:nvPr>
            <p:ph sz="half" idx="1"/>
          </p:nvPr>
        </p:nvSpPr>
        <p:spPr/>
        <p:txBody>
          <a:bodyPr/>
          <a:lstStyle/>
          <a:p>
            <a:r>
              <a:rPr lang="de-DE" sz="2400" dirty="0"/>
              <a:t>Aufbauorganisation</a:t>
            </a:r>
          </a:p>
          <a:p>
            <a:pPr marL="342900" indent="-342900">
              <a:buClr>
                <a:schemeClr val="accent2"/>
              </a:buClr>
              <a:buFont typeface="Wingdings" panose="05000000000000000000" pitchFamily="2" charset="2"/>
              <a:buChar char="§"/>
            </a:pPr>
            <a:r>
              <a:rPr lang="de-DE" sz="2400" b="0" dirty="0"/>
              <a:t>Unternehmensstruktur und Stellenzuordnung</a:t>
            </a:r>
          </a:p>
          <a:p>
            <a:pPr marL="342900" indent="-342900">
              <a:buClr>
                <a:schemeClr val="accent2"/>
              </a:buClr>
              <a:buFont typeface="Wingdings" panose="05000000000000000000" pitchFamily="2" charset="2"/>
              <a:buChar char="§"/>
            </a:pPr>
            <a:r>
              <a:rPr lang="de-DE" sz="2400" b="0" dirty="0"/>
              <a:t>Definition von Aufgabenbereichen</a:t>
            </a:r>
          </a:p>
          <a:p>
            <a:pPr marL="342900" indent="-342900">
              <a:buClr>
                <a:schemeClr val="accent2"/>
              </a:buClr>
              <a:buFont typeface="Wingdings" panose="05000000000000000000" pitchFamily="2" charset="2"/>
              <a:buChar char="§"/>
            </a:pPr>
            <a:r>
              <a:rPr lang="de-DE" sz="2400" b="0" dirty="0"/>
              <a:t>Abhängigkeit</a:t>
            </a:r>
          </a:p>
          <a:p>
            <a:pPr marL="342900" indent="-342900">
              <a:buClr>
                <a:schemeClr val="accent2"/>
              </a:buClr>
              <a:buFont typeface="Wingdings" panose="05000000000000000000" pitchFamily="2" charset="2"/>
              <a:buChar char="§"/>
            </a:pPr>
            <a:r>
              <a:rPr lang="de-DE" sz="2400" b="0" dirty="0"/>
              <a:t>Weisungsbefugnis</a:t>
            </a:r>
          </a:p>
          <a:p>
            <a:pPr marL="342900" indent="-342900">
              <a:buClr>
                <a:schemeClr val="accent2"/>
              </a:buClr>
              <a:buFont typeface="Wingdings" panose="05000000000000000000" pitchFamily="2" charset="2"/>
              <a:buChar char="§"/>
            </a:pPr>
            <a:r>
              <a:rPr lang="de-DE" sz="2400" b="0" dirty="0"/>
              <a:t>Disziplinarische Aufgaben</a:t>
            </a:r>
          </a:p>
          <a:p>
            <a:pPr marL="342900" indent="-342900">
              <a:buClr>
                <a:schemeClr val="accent2"/>
              </a:buClr>
              <a:buFont typeface="Wingdings" panose="05000000000000000000" pitchFamily="2" charset="2"/>
              <a:buChar char="§"/>
            </a:pPr>
            <a:r>
              <a:rPr lang="de-DE" sz="2400" b="0" dirty="0"/>
              <a:t>Definierte Schnittstellen</a:t>
            </a:r>
          </a:p>
          <a:p>
            <a:endParaRPr lang="de-DE" sz="2400" dirty="0"/>
          </a:p>
        </p:txBody>
      </p:sp>
      <p:sp>
        <p:nvSpPr>
          <p:cNvPr id="9" name="Inhaltsplatzhalter 8"/>
          <p:cNvSpPr>
            <a:spLocks noGrp="1"/>
          </p:cNvSpPr>
          <p:nvPr>
            <p:ph sz="half" idx="2"/>
          </p:nvPr>
        </p:nvSpPr>
        <p:spPr/>
        <p:txBody>
          <a:bodyPr/>
          <a:lstStyle/>
          <a:p>
            <a:pPr>
              <a:buClr>
                <a:schemeClr val="accent2"/>
              </a:buClr>
            </a:pPr>
            <a:r>
              <a:rPr lang="de-DE" sz="2400" dirty="0"/>
              <a:t>Ablauforganisation</a:t>
            </a:r>
          </a:p>
          <a:p>
            <a:pPr marL="457200" indent="-457200">
              <a:buClr>
                <a:schemeClr val="accent2"/>
              </a:buClr>
              <a:buFont typeface="Wingdings" panose="05000000000000000000" pitchFamily="2" charset="2"/>
              <a:buChar char="§"/>
            </a:pPr>
            <a:r>
              <a:rPr lang="de-DE" sz="2400" b="0" dirty="0"/>
              <a:t>Was?</a:t>
            </a:r>
          </a:p>
          <a:p>
            <a:pPr marL="457200" indent="-457200">
              <a:buClr>
                <a:schemeClr val="accent2"/>
              </a:buClr>
              <a:buFont typeface="Wingdings" panose="05000000000000000000" pitchFamily="2" charset="2"/>
              <a:buChar char="§"/>
            </a:pPr>
            <a:r>
              <a:rPr lang="de-DE" sz="2400" b="0" dirty="0"/>
              <a:t>Wo?</a:t>
            </a:r>
          </a:p>
          <a:p>
            <a:pPr marL="457200" indent="-457200">
              <a:buClr>
                <a:schemeClr val="accent2"/>
              </a:buClr>
              <a:buFont typeface="Wingdings" panose="05000000000000000000" pitchFamily="2" charset="2"/>
              <a:buChar char="§"/>
            </a:pPr>
            <a:r>
              <a:rPr lang="de-DE" sz="2400" b="0" dirty="0"/>
              <a:t>Von wem?</a:t>
            </a:r>
          </a:p>
          <a:p>
            <a:pPr marL="457200" indent="-457200">
              <a:buClr>
                <a:schemeClr val="accent2"/>
              </a:buClr>
              <a:buFont typeface="Wingdings" panose="05000000000000000000" pitchFamily="2" charset="2"/>
              <a:buChar char="§"/>
            </a:pPr>
            <a:r>
              <a:rPr lang="de-DE" sz="2400" b="0" dirty="0"/>
              <a:t>Wann?</a:t>
            </a:r>
          </a:p>
          <a:p>
            <a:pPr marL="457200" indent="-457200">
              <a:buClr>
                <a:schemeClr val="accent2"/>
              </a:buClr>
              <a:buFont typeface="Wingdings" panose="05000000000000000000" pitchFamily="2" charset="2"/>
              <a:buChar char="§"/>
            </a:pPr>
            <a:r>
              <a:rPr lang="de-DE" sz="2400" b="0" dirty="0"/>
              <a:t>Womit?</a:t>
            </a:r>
          </a:p>
          <a:p>
            <a:endParaRPr lang="de-DE" sz="2400" dirty="0"/>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1</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3</a:t>
            </a:fld>
            <a:endParaRPr lang="de-DE" altLang="de-DE"/>
          </a:p>
        </p:txBody>
      </p:sp>
    </p:spTree>
    <p:extLst>
      <p:ext uri="{BB962C8B-B14F-4D97-AF65-F5344CB8AC3E}">
        <p14:creationId xmlns:p14="http://schemas.microsoft.com/office/powerpoint/2010/main" val="3821978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Aufbauorganisation</a:t>
            </a:r>
          </a:p>
        </p:txBody>
      </p:sp>
      <p:sp>
        <p:nvSpPr>
          <p:cNvPr id="3" name="Inhaltsplatzhalter 2"/>
          <p:cNvSpPr>
            <a:spLocks noGrp="1"/>
          </p:cNvSpPr>
          <p:nvPr>
            <p:ph idx="1"/>
          </p:nvPr>
        </p:nvSpPr>
        <p:spPr/>
        <p:txBody>
          <a:bodyPr/>
          <a:lstStyle/>
          <a:p>
            <a:r>
              <a:rPr lang="de-DE" b="0" dirty="0"/>
              <a:t>Zur Gestaltung der Aufbauorganisation werden im Rahmen der Stellenbildung bzw. Abteilungsbildung (Spezialisierung) die organisatorischen Einheiten nach Maßgabe ihrer Kompetenzen voneinander abgegrenzt (</a:t>
            </a:r>
            <a:r>
              <a:rPr lang="de-DE" dirty="0"/>
              <a:t>Kompetenzabgrenzung</a:t>
            </a:r>
            <a:r>
              <a:rPr lang="de-DE" b="0" dirty="0"/>
              <a:t>) und durch </a:t>
            </a:r>
            <a:r>
              <a:rPr lang="de-DE" dirty="0"/>
              <a:t>Handlungsbeziehungen</a:t>
            </a:r>
            <a:r>
              <a:rPr lang="de-DE" b="0" dirty="0"/>
              <a:t> miteinander verknüpft. Je nach Art dieser Abgrenzung und Verknüpfung (</a:t>
            </a:r>
            <a:r>
              <a:rPr lang="de-DE" dirty="0"/>
              <a:t>Leitungssystem</a:t>
            </a:r>
            <a:r>
              <a:rPr lang="de-DE" b="0" dirty="0"/>
              <a:t>) ergeben sich unterschiedliche Organisationsstrukturen.</a:t>
            </a:r>
          </a:p>
          <a:p>
            <a:endParaRPr lang="de-DE" dirty="0"/>
          </a:p>
          <a:p>
            <a:r>
              <a:rPr lang="de-DE" dirty="0"/>
              <a:t>Gliederungsansätze</a:t>
            </a:r>
          </a:p>
          <a:p>
            <a:pPr marL="342900" indent="-342900">
              <a:buClr>
                <a:schemeClr val="accent2"/>
              </a:buClr>
              <a:buFont typeface="Wingdings" panose="05000000000000000000" pitchFamily="2" charset="2"/>
              <a:buChar char="§"/>
            </a:pPr>
            <a:r>
              <a:rPr lang="de-DE" b="0" dirty="0"/>
              <a:t>Verrichtung</a:t>
            </a:r>
          </a:p>
          <a:p>
            <a:pPr marL="342900" indent="-342900">
              <a:buClr>
                <a:schemeClr val="accent2"/>
              </a:buClr>
              <a:buFont typeface="Wingdings" panose="05000000000000000000" pitchFamily="2" charset="2"/>
              <a:buChar char="§"/>
            </a:pPr>
            <a:r>
              <a:rPr lang="de-DE" b="0" dirty="0"/>
              <a:t>Objekt (Produkt)</a:t>
            </a:r>
          </a:p>
          <a:p>
            <a:pPr marL="342900" indent="-342900">
              <a:buClr>
                <a:schemeClr val="accent2"/>
              </a:buClr>
              <a:buFont typeface="Wingdings" panose="05000000000000000000" pitchFamily="2" charset="2"/>
              <a:buChar char="§"/>
            </a:pPr>
            <a:r>
              <a:rPr lang="de-DE" b="0" dirty="0"/>
              <a:t>Rang (Hierarchie)</a:t>
            </a:r>
          </a:p>
          <a:p>
            <a:pPr marL="342900" indent="-342900">
              <a:buClr>
                <a:schemeClr val="accent2"/>
              </a:buClr>
              <a:buFont typeface="Wingdings" panose="05000000000000000000" pitchFamily="2" charset="2"/>
              <a:buChar char="§"/>
            </a:pPr>
            <a:r>
              <a:rPr lang="de-DE" b="0" dirty="0"/>
              <a:t>Phase</a:t>
            </a:r>
          </a:p>
          <a:p>
            <a:pPr marL="342900" indent="-342900">
              <a:buClr>
                <a:schemeClr val="accent2"/>
              </a:buClr>
              <a:buFont typeface="Wingdings" panose="05000000000000000000" pitchFamily="2" charset="2"/>
              <a:buChar char="§"/>
            </a:pPr>
            <a:r>
              <a:rPr lang="de-DE" b="0" dirty="0"/>
              <a:t>Zweckbeziehungen</a:t>
            </a:r>
          </a:p>
        </p:txBody>
      </p:sp>
      <p:pic>
        <p:nvPicPr>
          <p:cNvPr id="11" name="Grafik 10" descr="Beispielhaft ist eine Gliederung nach Verrichtung dargestellt. Entwickeln, beschaffen, Lager, … Fertigen."/>
          <p:cNvPicPr>
            <a:picLocks noChangeAspect="1"/>
          </p:cNvPicPr>
          <p:nvPr/>
        </p:nvPicPr>
        <p:blipFill>
          <a:blip r:embed="rId2"/>
          <a:stretch>
            <a:fillRect/>
          </a:stretch>
        </p:blipFill>
        <p:spPr>
          <a:xfrm>
            <a:off x="4871864" y="3429000"/>
            <a:ext cx="6163590" cy="2450804"/>
          </a:xfrm>
          <a:prstGeom prst="rect">
            <a:avLst/>
          </a:prstGeom>
        </p:spPr>
      </p:pic>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1</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4</a:t>
            </a:fld>
            <a:endParaRPr lang="de-DE" altLang="de-DE"/>
          </a:p>
        </p:txBody>
      </p:sp>
    </p:spTree>
    <p:extLst>
      <p:ext uri="{BB962C8B-B14F-4D97-AF65-F5344CB8AC3E}">
        <p14:creationId xmlns:p14="http://schemas.microsoft.com/office/powerpoint/2010/main" val="6374542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Grundlegende Aufbaustrukturprinzipien</a:t>
            </a:r>
          </a:p>
        </p:txBody>
      </p:sp>
      <p:sp>
        <p:nvSpPr>
          <p:cNvPr id="3" name="Inhaltsplatzhalter 2"/>
          <p:cNvSpPr>
            <a:spLocks noGrp="1"/>
          </p:cNvSpPr>
          <p:nvPr>
            <p:ph idx="1"/>
          </p:nvPr>
        </p:nvSpPr>
        <p:spPr/>
        <p:txBody>
          <a:bodyPr/>
          <a:lstStyle/>
          <a:p>
            <a:pPr marL="342900" indent="-342900">
              <a:buClr>
                <a:schemeClr val="accent2"/>
              </a:buClr>
              <a:buFont typeface="Wingdings" panose="05000000000000000000" pitchFamily="2" charset="2"/>
              <a:buChar char="§"/>
            </a:pPr>
            <a:r>
              <a:rPr lang="de-DE" sz="2400" dirty="0"/>
              <a:t>Linienprinzip</a:t>
            </a:r>
            <a:br>
              <a:rPr lang="de-DE" sz="2400" dirty="0"/>
            </a:br>
            <a:br>
              <a:rPr lang="de-DE" sz="2400" dirty="0"/>
            </a:br>
            <a:endParaRPr lang="de-DE" sz="2400" dirty="0"/>
          </a:p>
          <a:p>
            <a:pPr marL="342900" indent="-342900">
              <a:buClr>
                <a:schemeClr val="accent2"/>
              </a:buClr>
              <a:buFont typeface="Wingdings" panose="05000000000000000000" pitchFamily="2" charset="2"/>
              <a:buChar char="§"/>
            </a:pPr>
            <a:r>
              <a:rPr lang="de-DE" sz="2400" dirty="0"/>
              <a:t>Stab-Linien-Prinzip</a:t>
            </a:r>
            <a:br>
              <a:rPr lang="de-DE" sz="2400" dirty="0"/>
            </a:br>
            <a:br>
              <a:rPr lang="de-DE" sz="2400" dirty="0"/>
            </a:br>
            <a:endParaRPr lang="de-DE" sz="2400" dirty="0"/>
          </a:p>
          <a:p>
            <a:pPr marL="342900" indent="-342900">
              <a:buClr>
                <a:schemeClr val="accent2"/>
              </a:buClr>
              <a:buFont typeface="Wingdings" panose="05000000000000000000" pitchFamily="2" charset="2"/>
              <a:buChar char="§"/>
            </a:pPr>
            <a:r>
              <a:rPr lang="de-DE" sz="2400" dirty="0"/>
              <a:t>Produkt- und Projektorientierung</a:t>
            </a:r>
            <a:br>
              <a:rPr lang="de-DE" sz="2400" dirty="0"/>
            </a:br>
            <a:br>
              <a:rPr lang="de-DE" sz="2400" dirty="0"/>
            </a:br>
            <a:endParaRPr lang="de-DE" sz="2400" dirty="0"/>
          </a:p>
          <a:p>
            <a:pPr marL="342900" indent="-342900">
              <a:buClr>
                <a:schemeClr val="accent2"/>
              </a:buClr>
              <a:buFont typeface="Wingdings" panose="05000000000000000000" pitchFamily="2" charset="2"/>
              <a:buChar char="§"/>
            </a:pPr>
            <a:r>
              <a:rPr lang="de-DE" sz="2400" dirty="0"/>
              <a:t>Gruppenorientierung</a:t>
            </a:r>
          </a:p>
        </p:txBody>
      </p:sp>
      <p:pic>
        <p:nvPicPr>
          <p:cNvPr id="17" name="Grafik 16" descr="Beispielhaft dargestellt sind grundlegende Aufbaustrukturprinzipien in verschiedenen Organigrammen und Grafiken.&#10;"/>
          <p:cNvPicPr>
            <a:picLocks noChangeAspect="1"/>
          </p:cNvPicPr>
          <p:nvPr/>
        </p:nvPicPr>
        <p:blipFill>
          <a:blip r:embed="rId2"/>
          <a:stretch>
            <a:fillRect/>
          </a:stretch>
        </p:blipFill>
        <p:spPr>
          <a:xfrm>
            <a:off x="8256240" y="809575"/>
            <a:ext cx="3841158" cy="5442200"/>
          </a:xfrm>
          <a:prstGeom prst="rect">
            <a:avLst/>
          </a:prstGeom>
        </p:spPr>
      </p:pic>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1</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5</a:t>
            </a:fld>
            <a:endParaRPr lang="de-DE" altLang="de-DE"/>
          </a:p>
        </p:txBody>
      </p:sp>
    </p:spTree>
    <p:extLst>
      <p:ext uri="{BB962C8B-B14F-4D97-AF65-F5344CB8AC3E}">
        <p14:creationId xmlns:p14="http://schemas.microsoft.com/office/powerpoint/2010/main" val="4073957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Strategien des Systementwurfs</a:t>
            </a:r>
          </a:p>
        </p:txBody>
      </p:sp>
      <p:pic>
        <p:nvPicPr>
          <p:cNvPr id="49" name="Inhaltsplatzhalter 48" descr="Eine Grafik deutet die Strategien Top-Down und Bottom-Up an, ohne dass Details in der Grafik erkennbar sind. Bottom-Up: Entwurf von Teilen, welche zu einem sinnvollen Ganzen zusammengefügt werden. Top-Down: Entwurf des ganzen und schrittweise Detailierung und Ausarbeitung nach einer bestimmten hierarchischen Ordnung."/>
          <p:cNvPicPr>
            <a:picLocks noGrp="1" noChangeAspect="1"/>
          </p:cNvPicPr>
          <p:nvPr>
            <p:ph idx="1"/>
          </p:nvPr>
        </p:nvPicPr>
        <p:blipFill>
          <a:blip r:embed="rId3"/>
          <a:stretch>
            <a:fillRect/>
          </a:stretch>
        </p:blipFill>
        <p:spPr>
          <a:xfrm>
            <a:off x="2676650" y="1484784"/>
            <a:ext cx="6803726" cy="4712616"/>
          </a:xfrm>
          <a:prstGeom prst="rect">
            <a:avLst/>
          </a:prstGeom>
        </p:spPr>
      </p:pic>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6</a:t>
            </a:fld>
            <a:endParaRPr lang="de-DE" altLang="de-DE"/>
          </a:p>
        </p:txBody>
      </p:sp>
    </p:spTree>
    <p:extLst>
      <p:ext uri="{BB962C8B-B14F-4D97-AF65-F5344CB8AC3E}">
        <p14:creationId xmlns:p14="http://schemas.microsoft.com/office/powerpoint/2010/main" val="15387112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Konträre Ansätze zur Aufgabenverteilung</a:t>
            </a:r>
          </a:p>
        </p:txBody>
      </p:sp>
      <p:sp>
        <p:nvSpPr>
          <p:cNvPr id="3" name="Inhaltsplatzhalter 2"/>
          <p:cNvSpPr>
            <a:spLocks noGrp="1"/>
          </p:cNvSpPr>
          <p:nvPr>
            <p:ph idx="1"/>
          </p:nvPr>
        </p:nvSpPr>
        <p:spPr/>
        <p:txBody>
          <a:bodyPr/>
          <a:lstStyle/>
          <a:p>
            <a:r>
              <a:rPr lang="de-DE" sz="2200" dirty="0">
                <a:solidFill>
                  <a:srgbClr val="6F6F6F"/>
                </a:solidFill>
              </a:rPr>
              <a:t>Zentralisation</a:t>
            </a:r>
          </a:p>
          <a:p>
            <a:pPr marL="458788" lvl="1" indent="-457200">
              <a:buClr>
                <a:schemeClr val="accent2"/>
              </a:buClr>
              <a:buFont typeface="Wingdings" panose="05000000000000000000" pitchFamily="2" charset="2"/>
              <a:buChar char="§"/>
            </a:pPr>
            <a:r>
              <a:rPr lang="de-DE" sz="2200" dirty="0">
                <a:solidFill>
                  <a:srgbClr val="6F6F6F"/>
                </a:solidFill>
              </a:rPr>
              <a:t>Fast alle Aufgaben auf wenige Stellen des Spitzenmanagements konzentriert</a:t>
            </a:r>
          </a:p>
          <a:p>
            <a:pPr marL="458788" lvl="1" indent="-457200">
              <a:buClr>
                <a:schemeClr val="accent2"/>
              </a:buClr>
              <a:buFont typeface="Wingdings" panose="05000000000000000000" pitchFamily="2" charset="2"/>
              <a:buChar char="§"/>
            </a:pPr>
            <a:r>
              <a:rPr lang="de-DE" sz="2200" b="1" dirty="0">
                <a:solidFill>
                  <a:srgbClr val="6F6F6F"/>
                </a:solidFill>
              </a:rPr>
              <a:t>Vorteil</a:t>
            </a:r>
            <a:r>
              <a:rPr lang="de-DE" sz="2200" dirty="0">
                <a:solidFill>
                  <a:srgbClr val="6F6F6F"/>
                </a:solidFill>
              </a:rPr>
              <a:t>: straffe, widerspruchsfreie Führung</a:t>
            </a:r>
          </a:p>
          <a:p>
            <a:pPr marL="458788" lvl="1" indent="-457200">
              <a:buClr>
                <a:schemeClr val="accent2"/>
              </a:buClr>
              <a:buFont typeface="Wingdings" panose="05000000000000000000" pitchFamily="2" charset="2"/>
              <a:buChar char="§"/>
            </a:pPr>
            <a:r>
              <a:rPr lang="de-DE" sz="2200" b="1" dirty="0">
                <a:solidFill>
                  <a:srgbClr val="6F6F6F"/>
                </a:solidFill>
              </a:rPr>
              <a:t>Nachteil</a:t>
            </a:r>
            <a:r>
              <a:rPr lang="de-DE" sz="2200" dirty="0">
                <a:solidFill>
                  <a:srgbClr val="6F6F6F"/>
                </a:solidFill>
              </a:rPr>
              <a:t>: Überforderung der Führungsspitze</a:t>
            </a:r>
            <a:br>
              <a:rPr lang="de-DE" sz="2200" dirty="0">
                <a:solidFill>
                  <a:srgbClr val="6F6F6F"/>
                </a:solidFill>
              </a:rPr>
            </a:br>
            <a:endParaRPr lang="de-DE" sz="2200" dirty="0">
              <a:solidFill>
                <a:srgbClr val="6F6F6F"/>
              </a:solidFill>
            </a:endParaRPr>
          </a:p>
          <a:p>
            <a:r>
              <a:rPr lang="de-DE" sz="2200" dirty="0">
                <a:solidFill>
                  <a:srgbClr val="6F6F6F"/>
                </a:solidFill>
              </a:rPr>
              <a:t>Dezentralisation:</a:t>
            </a:r>
          </a:p>
          <a:p>
            <a:pPr marL="344488" lvl="1" indent="-342900">
              <a:buClr>
                <a:schemeClr val="accent2"/>
              </a:buClr>
              <a:buFont typeface="Wingdings" panose="05000000000000000000" pitchFamily="2" charset="2"/>
              <a:buChar char="§"/>
            </a:pPr>
            <a:r>
              <a:rPr lang="de-DE" sz="2200" dirty="0">
                <a:solidFill>
                  <a:srgbClr val="6F6F6F"/>
                </a:solidFill>
              </a:rPr>
              <a:t>Aufgaben auf Stellen des mittleren und unteren Managements mit großem Entscheidungsfreiraum verteilt</a:t>
            </a:r>
          </a:p>
          <a:p>
            <a:pPr marL="344488" lvl="1" indent="-342900">
              <a:buClr>
                <a:schemeClr val="accent2"/>
              </a:buClr>
              <a:buFont typeface="Wingdings" panose="05000000000000000000" pitchFamily="2" charset="2"/>
              <a:buChar char="§"/>
            </a:pPr>
            <a:r>
              <a:rPr lang="de-DE" sz="2200" b="1" dirty="0">
                <a:solidFill>
                  <a:srgbClr val="6F6F6F"/>
                </a:solidFill>
              </a:rPr>
              <a:t>Vorteile</a:t>
            </a:r>
            <a:r>
              <a:rPr lang="de-DE" sz="2200" dirty="0">
                <a:solidFill>
                  <a:srgbClr val="6F6F6F"/>
                </a:solidFill>
              </a:rPr>
              <a:t>: Entlastung der Spitze; Arbeitsfreude; Sachkunde und Kreativität der Mitarbeiter; kundennahe Entscheidungen</a:t>
            </a:r>
          </a:p>
          <a:p>
            <a:pPr marL="344488" lvl="1" indent="-342900">
              <a:buClr>
                <a:schemeClr val="accent2"/>
              </a:buClr>
              <a:buFont typeface="Wingdings" panose="05000000000000000000" pitchFamily="2" charset="2"/>
              <a:buChar char="§"/>
            </a:pPr>
            <a:r>
              <a:rPr lang="de-DE" sz="2200" b="1" dirty="0">
                <a:solidFill>
                  <a:srgbClr val="6F6F6F"/>
                </a:solidFill>
              </a:rPr>
              <a:t>Nachteile</a:t>
            </a:r>
            <a:r>
              <a:rPr lang="de-DE" sz="2200" dirty="0">
                <a:solidFill>
                  <a:srgbClr val="6F6F6F"/>
                </a:solidFill>
              </a:rPr>
              <a:t>: Konflikte; Widersprüche; Mitarbeiter evtl. zu viel Macht; höherer Kostenaufwand</a:t>
            </a:r>
          </a:p>
          <a:p>
            <a:endParaRPr lang="de-DE" sz="2200" dirty="0">
              <a:solidFill>
                <a:srgbClr val="6F6F6F"/>
              </a:solidFill>
            </a:endParaRPr>
          </a:p>
          <a:p>
            <a:endParaRPr lang="de-DE" sz="2200" dirty="0">
              <a:solidFill>
                <a:srgbClr val="6F6F6F"/>
              </a:solidFill>
            </a:endParaRPr>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7</a:t>
            </a:fld>
            <a:endParaRPr lang="de-DE" altLang="de-DE"/>
          </a:p>
        </p:txBody>
      </p:sp>
    </p:spTree>
    <p:extLst>
      <p:ext uri="{BB962C8B-B14F-4D97-AF65-F5344CB8AC3E}">
        <p14:creationId xmlns:p14="http://schemas.microsoft.com/office/powerpoint/2010/main" val="5186101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Ablauforganisation</a:t>
            </a:r>
          </a:p>
        </p:txBody>
      </p:sp>
      <p:sp>
        <p:nvSpPr>
          <p:cNvPr id="3" name="Inhaltsplatzhalter 2"/>
          <p:cNvSpPr>
            <a:spLocks noGrp="1"/>
          </p:cNvSpPr>
          <p:nvPr>
            <p:ph idx="1"/>
          </p:nvPr>
        </p:nvSpPr>
        <p:spPr/>
        <p:txBody>
          <a:bodyPr/>
          <a:lstStyle/>
          <a:p>
            <a:r>
              <a:rPr lang="de-DE" sz="1800" b="0" dirty="0"/>
              <a:t>Die Ablauforganisation regelt das räumliche und zeitliche Zusammenwirken von Menschen, Betriebs- bzw. Arbeitsmitteln zum Erfüllen der Arbeitsaufgaben.</a:t>
            </a:r>
          </a:p>
          <a:p>
            <a:endParaRPr lang="de-DE" sz="1800" b="0" dirty="0"/>
          </a:p>
          <a:p>
            <a:r>
              <a:rPr lang="de-DE" sz="1800" dirty="0"/>
              <a:t>Gesamtablauf</a:t>
            </a:r>
          </a:p>
          <a:p>
            <a:pPr marL="342900" indent="-342900">
              <a:buFont typeface="Arial" panose="020B0604020202020204" pitchFamily="34" charset="0"/>
              <a:buChar char="•"/>
            </a:pPr>
            <a:r>
              <a:rPr lang="de-DE" sz="1800" b="0" dirty="0"/>
              <a:t>Konstruktion</a:t>
            </a:r>
          </a:p>
          <a:p>
            <a:endParaRPr lang="de-DE" sz="1800" b="0" dirty="0"/>
          </a:p>
          <a:p>
            <a:r>
              <a:rPr lang="de-DE" sz="1800" dirty="0"/>
              <a:t>Teilablauf</a:t>
            </a:r>
          </a:p>
          <a:p>
            <a:pPr marL="342900" indent="-342900">
              <a:buFont typeface="Arial" panose="020B0604020202020204" pitchFamily="34" charset="0"/>
              <a:buChar char="•"/>
            </a:pPr>
            <a:r>
              <a:rPr lang="de-DE" sz="1800" b="0" dirty="0"/>
              <a:t>Mechanische Konstruktion</a:t>
            </a:r>
          </a:p>
          <a:p>
            <a:pPr marL="342900" indent="-342900">
              <a:buFont typeface="Arial" panose="020B0604020202020204" pitchFamily="34" charset="0"/>
              <a:buChar char="•"/>
            </a:pPr>
            <a:r>
              <a:rPr lang="de-DE" sz="1800" b="0" dirty="0"/>
              <a:t>Elektro-Konstruktion</a:t>
            </a:r>
          </a:p>
          <a:p>
            <a:endParaRPr lang="de-DE" sz="1800" b="0" dirty="0"/>
          </a:p>
          <a:p>
            <a:r>
              <a:rPr lang="de-DE" sz="1800" dirty="0"/>
              <a:t>Ablaufstufe</a:t>
            </a:r>
          </a:p>
          <a:p>
            <a:pPr marL="342900" indent="-342900">
              <a:buFont typeface="Arial" panose="020B0604020202020204" pitchFamily="34" charset="0"/>
              <a:buChar char="•"/>
            </a:pPr>
            <a:r>
              <a:rPr lang="de-DE" sz="1800" b="0" dirty="0"/>
              <a:t>Recherche</a:t>
            </a:r>
          </a:p>
          <a:p>
            <a:pPr marL="342900" indent="-342900">
              <a:buFont typeface="Arial" panose="020B0604020202020204" pitchFamily="34" charset="0"/>
              <a:buChar char="•"/>
            </a:pPr>
            <a:r>
              <a:rPr lang="de-DE" sz="1800" b="0" dirty="0"/>
              <a:t>Entwurf</a:t>
            </a:r>
          </a:p>
          <a:p>
            <a:pPr marL="342900" indent="-342900">
              <a:buFont typeface="Arial" panose="020B0604020202020204" pitchFamily="34" charset="0"/>
              <a:buChar char="•"/>
            </a:pPr>
            <a:r>
              <a:rPr lang="de-DE" sz="1800" b="0" dirty="0"/>
              <a:t>Ausarbeitung</a:t>
            </a:r>
          </a:p>
          <a:p>
            <a:pPr marL="342900" indent="-342900">
              <a:buFont typeface="Arial" panose="020B0604020202020204" pitchFamily="34" charset="0"/>
              <a:buChar char="•"/>
            </a:pPr>
            <a:r>
              <a:rPr lang="de-DE" sz="1800" b="0" dirty="0"/>
              <a:t>Simulation</a:t>
            </a:r>
          </a:p>
          <a:p>
            <a:endParaRPr lang="de-DE" sz="1800" b="0" dirty="0"/>
          </a:p>
          <a:p>
            <a:endParaRPr lang="de-DE" sz="1800" b="0" dirty="0"/>
          </a:p>
          <a:p>
            <a:endParaRPr lang="de-DE" sz="1800" b="0" dirty="0"/>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8</a:t>
            </a:fld>
            <a:endParaRPr lang="de-DE" altLang="de-DE"/>
          </a:p>
        </p:txBody>
      </p:sp>
    </p:spTree>
    <p:extLst>
      <p:ext uri="{BB962C8B-B14F-4D97-AF65-F5344CB8AC3E}">
        <p14:creationId xmlns:p14="http://schemas.microsoft.com/office/powerpoint/2010/main" val="42917833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Analyse und Synthese von Arbeit</a:t>
            </a:r>
          </a:p>
        </p:txBody>
      </p:sp>
      <p:pic>
        <p:nvPicPr>
          <p:cNvPr id="12" name="Inhaltsplatzhalter 11" descr="Analyse und Synthese der Arbeit am Beispiel eines Fahrzeugwerkes. Die Analyse zerlegt die Arbeit in die Makrobereiche Fahrzeuge entwickeln, Produktionsprozesse planen, Karosseriebau, Lack, Montage und Versand. Der Karosseriebau unterteilt sich in die Mikrobereiche Anlagen einrichten und programmieren, Instandhaltung, Richtarbeiten, Oberflächen-Finish, Anlagen bedienen und Teile einlegen sowie Transportarbeiten.&#10;Die Synthese der Arbeit erfolgt über die Stellenbeschreibungen und Ressourcen wie Industriemechaniker, Konstruktionsmechaniker, Transportarbeiter mit Gabestaplerschein und Hilfskräfte ohne spezifische Ausbildung."/>
          <p:cNvPicPr>
            <a:picLocks noGrp="1" noChangeAspect="1"/>
          </p:cNvPicPr>
          <p:nvPr>
            <p:ph idx="1"/>
          </p:nvPr>
        </p:nvPicPr>
        <p:blipFill>
          <a:blip r:embed="rId2"/>
          <a:stretch>
            <a:fillRect/>
          </a:stretch>
        </p:blipFill>
        <p:spPr>
          <a:xfrm>
            <a:off x="1127211" y="1412776"/>
            <a:ext cx="9937341" cy="4871126"/>
          </a:xfrm>
          <a:prstGeom prst="rect">
            <a:avLst/>
          </a:prstGeom>
        </p:spPr>
      </p:pic>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2</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9</a:t>
            </a:fld>
            <a:endParaRPr lang="de-DE" altLang="de-DE"/>
          </a:p>
        </p:txBody>
      </p:sp>
    </p:spTree>
    <p:extLst>
      <p:ext uri="{BB962C8B-B14F-4D97-AF65-F5344CB8AC3E}">
        <p14:creationId xmlns:p14="http://schemas.microsoft.com/office/powerpoint/2010/main" val="757230166"/>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1935</Words>
  <Application>Microsoft Office PowerPoint</Application>
  <PresentationFormat>Breitbild</PresentationFormat>
  <Paragraphs>318</Paragraphs>
  <Slides>26</Slides>
  <Notes>11</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26</vt:i4>
      </vt:variant>
    </vt:vector>
  </HeadingPairs>
  <TitlesOfParts>
    <vt:vector size="30" baseType="lpstr">
      <vt:lpstr>Arial</vt:lpstr>
      <vt:lpstr>Verdana</vt:lpstr>
      <vt:lpstr>Wingdings</vt:lpstr>
      <vt:lpstr>KAN_Master</vt:lpstr>
      <vt:lpstr>Prozessergonomie 2</vt:lpstr>
      <vt:lpstr>Organisation</vt:lpstr>
      <vt:lpstr>Organisationsformen</vt:lpstr>
      <vt:lpstr>Aufbauorganisation</vt:lpstr>
      <vt:lpstr>Grundlegende Aufbaustrukturprinzipien</vt:lpstr>
      <vt:lpstr>Strategien des Systementwurfs</vt:lpstr>
      <vt:lpstr>Konträre Ansätze zur Aufgabenverteilung</vt:lpstr>
      <vt:lpstr>Ablauforganisation</vt:lpstr>
      <vt:lpstr>Analyse und Synthese von Arbeit</vt:lpstr>
      <vt:lpstr>Bildung von Ablaufabschnitten</vt:lpstr>
      <vt:lpstr>Arbeitsorganisationsformen</vt:lpstr>
      <vt:lpstr>Gruppenarbeit …</vt:lpstr>
      <vt:lpstr>Ziele von Gruppenarbeit</vt:lpstr>
      <vt:lpstr>Strategien zur Verbesserung betrieblicher Prozesse</vt:lpstr>
      <vt:lpstr>Gruppenarbeit erfüllt das Job-Characteristics-Modell</vt:lpstr>
      <vt:lpstr>Ursachen für Verschwendung</vt:lpstr>
      <vt:lpstr>Verschwendung: Überproduktion</vt:lpstr>
      <vt:lpstr>Bewegung ist nicht gleich Arbeit! </vt:lpstr>
      <vt:lpstr>5-A-Methode oder 5-S-Methode</vt:lpstr>
      <vt:lpstr>7 Arten der Verschwendung</vt:lpstr>
      <vt:lpstr>Arbeitsunterweisung – 4 Stufen.Methoden (nach REFA)</vt:lpstr>
      <vt:lpstr>Arbeitsunterweisung - Fortsetzung</vt:lpstr>
      <vt:lpstr>Durchlaufzeitanalyse</vt:lpstr>
      <vt:lpstr>Elemente ganzheitlicher Produktionssysteme</vt:lpstr>
      <vt:lpstr>Zusammenfassung</vt:lpstr>
      <vt:lpstr>Impressum </vt:lpstr>
    </vt:vector>
  </TitlesOfParts>
  <Company>DGUV</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ps</cp:lastModifiedBy>
  <cp:revision>65</cp:revision>
  <dcterms:created xsi:type="dcterms:W3CDTF">2023-07-17T12:06:45Z</dcterms:created>
  <dcterms:modified xsi:type="dcterms:W3CDTF">2023-10-16T13:49:31Z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