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5" r:id="rId2"/>
    <p:sldMasterId id="2147483697" r:id="rId3"/>
    <p:sldMasterId id="2147483710" r:id="rId4"/>
    <p:sldMasterId id="2147483723" r:id="rId5"/>
    <p:sldMasterId id="2147483735" r:id="rId6"/>
    <p:sldMasterId id="2147483747" r:id="rId7"/>
  </p:sldMasterIdLst>
  <p:notesMasterIdLst>
    <p:notesMasterId r:id="rId86"/>
  </p:notesMasterIdLst>
  <p:handoutMasterIdLst>
    <p:handoutMasterId r:id="rId87"/>
  </p:handoutMasterIdLst>
  <p:sldIdLst>
    <p:sldId id="313" r:id="rId8"/>
    <p:sldId id="314" r:id="rId9"/>
    <p:sldId id="315" r:id="rId10"/>
    <p:sldId id="316" r:id="rId11"/>
    <p:sldId id="265" r:id="rId12"/>
    <p:sldId id="267" r:id="rId13"/>
    <p:sldId id="268" r:id="rId14"/>
    <p:sldId id="269" r:id="rId15"/>
    <p:sldId id="317" r:id="rId16"/>
    <p:sldId id="318" r:id="rId17"/>
    <p:sldId id="272" r:id="rId18"/>
    <p:sldId id="273" r:id="rId19"/>
    <p:sldId id="274" r:id="rId20"/>
    <p:sldId id="319" r:id="rId21"/>
    <p:sldId id="276" r:id="rId22"/>
    <p:sldId id="320" r:id="rId23"/>
    <p:sldId id="278" r:id="rId24"/>
    <p:sldId id="279" r:id="rId25"/>
    <p:sldId id="280" r:id="rId26"/>
    <p:sldId id="281" r:id="rId27"/>
    <p:sldId id="282" r:id="rId28"/>
    <p:sldId id="283" r:id="rId29"/>
    <p:sldId id="284" r:id="rId30"/>
    <p:sldId id="322" r:id="rId31"/>
    <p:sldId id="286" r:id="rId32"/>
    <p:sldId id="287" r:id="rId33"/>
    <p:sldId id="288" r:id="rId34"/>
    <p:sldId id="289" r:id="rId35"/>
    <p:sldId id="290" r:id="rId36"/>
    <p:sldId id="291"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292" r:id="rId50"/>
    <p:sldId id="293" r:id="rId51"/>
    <p:sldId id="294" r:id="rId52"/>
    <p:sldId id="295" r:id="rId53"/>
    <p:sldId id="296" r:id="rId54"/>
    <p:sldId id="297" r:id="rId55"/>
    <p:sldId id="298" r:id="rId56"/>
    <p:sldId id="299" r:id="rId57"/>
    <p:sldId id="300" r:id="rId58"/>
    <p:sldId id="362" r:id="rId59"/>
    <p:sldId id="363" r:id="rId60"/>
    <p:sldId id="364" r:id="rId61"/>
    <p:sldId id="365" r:id="rId62"/>
    <p:sldId id="366" r:id="rId63"/>
    <p:sldId id="367" r:id="rId64"/>
    <p:sldId id="368" r:id="rId65"/>
    <p:sldId id="369" r:id="rId66"/>
    <p:sldId id="370" r:id="rId67"/>
    <p:sldId id="371" r:id="rId68"/>
    <p:sldId id="372" r:id="rId69"/>
    <p:sldId id="374" r:id="rId70"/>
    <p:sldId id="375" r:id="rId71"/>
    <p:sldId id="376" r:id="rId72"/>
    <p:sldId id="377" r:id="rId73"/>
    <p:sldId id="301" r:id="rId74"/>
    <p:sldId id="302" r:id="rId75"/>
    <p:sldId id="303" r:id="rId76"/>
    <p:sldId id="304" r:id="rId77"/>
    <p:sldId id="305" r:id="rId78"/>
    <p:sldId id="306" r:id="rId79"/>
    <p:sldId id="307" r:id="rId80"/>
    <p:sldId id="309" r:id="rId81"/>
    <p:sldId id="308" r:id="rId82"/>
    <p:sldId id="310" r:id="rId83"/>
    <p:sldId id="311" r:id="rId84"/>
    <p:sldId id="321" r:id="rId85"/>
  </p:sldIdLst>
  <p:sldSz cx="9144000" cy="6858000" type="screen4x3"/>
  <p:notesSz cx="6858000" cy="9144000"/>
  <p:defaultTex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82">
          <p15:clr>
            <a:srgbClr val="A4A3A4"/>
          </p15:clr>
        </p15:guide>
        <p15:guide id="2" orient="horz" pos="4020">
          <p15:clr>
            <a:srgbClr val="A4A3A4"/>
          </p15:clr>
        </p15:guide>
        <p15:guide id="3" orient="horz" pos="935">
          <p15:clr>
            <a:srgbClr val="A4A3A4"/>
          </p15:clr>
        </p15:guide>
        <p15:guide id="4" pos="5420">
          <p15:clr>
            <a:srgbClr val="A4A3A4"/>
          </p15:clr>
        </p15:guide>
        <p15:guide id="5" pos="340">
          <p15:clr>
            <a:srgbClr val="A4A3A4"/>
          </p15:clr>
        </p15:guide>
        <p15:guide id="6" pos="392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mmann, Anna" initials="AD" lastIdx="2" clrIdx="2"/>
  <p:cmAuthor id="1" name="Born Silke" initials="BS" lastIdx="15" clrIdx="0">
    <p:extLst>
      <p:ext uri="{19B8F6BF-5375-455C-9EA6-DF929625EA0E}">
        <p15:presenceInfo xmlns:p15="http://schemas.microsoft.com/office/powerpoint/2012/main" userId="Born Silke" providerId="None"/>
      </p:ext>
    </p:extLst>
  </p:cmAuthor>
  <p:cmAuthor id="2" name="Rössel, Valentina" initials="RV" lastIdx="3" clrIdx="3">
    <p:extLst>
      <p:ext uri="{19B8F6BF-5375-455C-9EA6-DF929625EA0E}">
        <p15:presenceInfo xmlns:p15="http://schemas.microsoft.com/office/powerpoint/2012/main" userId="Rössel, Valent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4D0E"/>
    <a:srgbClr val="B30B16"/>
    <a:srgbClr val="94C11C"/>
    <a:srgbClr val="577511"/>
    <a:srgbClr val="0095DB"/>
    <a:srgbClr val="008C8E"/>
    <a:srgbClr val="FFDB92"/>
    <a:srgbClr val="5775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79070" autoAdjust="0"/>
  </p:normalViewPr>
  <p:slideViewPr>
    <p:cSldViewPr>
      <p:cViewPr varScale="1">
        <p:scale>
          <a:sx n="87" d="100"/>
          <a:sy n="87" d="100"/>
        </p:scale>
        <p:origin x="2226" y="90"/>
      </p:cViewPr>
      <p:guideLst>
        <p:guide orient="horz" pos="482"/>
        <p:guide orient="horz" pos="4020"/>
        <p:guide orient="horz" pos="935"/>
        <p:guide pos="5420"/>
        <p:guide pos="340"/>
        <p:guide pos="39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80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solidFill>
                  <a:schemeClr val="tx1"/>
                </a:solidFill>
                <a:latin typeface="Arial" charset="0"/>
              </a:defRPr>
            </a:lvl1pPr>
          </a:lstStyle>
          <a:p>
            <a:pPr>
              <a:defRPr/>
            </a:pPr>
            <a:endParaRPr lang="de-DE" altLang="de-DE"/>
          </a:p>
        </p:txBody>
      </p:sp>
      <p:sp>
        <p:nvSpPr>
          <p:cNvPr id="1392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solidFill>
                  <a:schemeClr val="tx1"/>
                </a:solidFill>
                <a:latin typeface="Arial" charset="0"/>
              </a:defRPr>
            </a:lvl1pPr>
          </a:lstStyle>
          <a:p>
            <a:pPr>
              <a:defRPr/>
            </a:pPr>
            <a:endParaRPr lang="de-DE" altLang="de-DE"/>
          </a:p>
        </p:txBody>
      </p:sp>
      <p:sp>
        <p:nvSpPr>
          <p:cNvPr id="1392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solidFill>
                  <a:schemeClr val="tx1"/>
                </a:solidFill>
                <a:latin typeface="Arial" charset="0"/>
              </a:defRPr>
            </a:lvl1pPr>
          </a:lstStyle>
          <a:p>
            <a:pPr>
              <a:defRPr/>
            </a:pPr>
            <a:endParaRPr lang="de-DE" altLang="de-DE"/>
          </a:p>
        </p:txBody>
      </p:sp>
      <p:sp>
        <p:nvSpPr>
          <p:cNvPr id="1392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solidFill>
                  <a:schemeClr val="tx1"/>
                </a:solidFill>
              </a:defRPr>
            </a:lvl1pPr>
          </a:lstStyle>
          <a:p>
            <a:fld id="{7E23E939-6552-459E-AE79-5DDEADA92740}" type="slidenum">
              <a:rPr lang="de-DE" altLang="de-DE"/>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solidFill>
                  <a:schemeClr val="tx1"/>
                </a:solidFill>
                <a:latin typeface="Arial" charset="0"/>
              </a:defRPr>
            </a:lvl1pPr>
          </a:lstStyle>
          <a:p>
            <a:pPr>
              <a:defRPr/>
            </a:pPr>
            <a:endParaRPr lang="de-DE" altLang="de-DE"/>
          </a:p>
        </p:txBody>
      </p:sp>
      <p:sp>
        <p:nvSpPr>
          <p:cNvPr id="542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solidFill>
                  <a:schemeClr val="tx1"/>
                </a:solidFill>
                <a:latin typeface="Arial" charset="0"/>
              </a:defRPr>
            </a:lvl1pPr>
          </a:lstStyle>
          <a:p>
            <a:pPr>
              <a:defRPr/>
            </a:pPr>
            <a:endParaRPr lang="de-DE" altLang="de-DE"/>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smtClean="0"/>
              <a:t>Textmasterformate durch Klicken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542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solidFill>
                  <a:schemeClr val="tx1"/>
                </a:solidFill>
                <a:latin typeface="Arial" charset="0"/>
              </a:defRPr>
            </a:lvl1pPr>
          </a:lstStyle>
          <a:p>
            <a:pPr>
              <a:defRPr/>
            </a:pPr>
            <a:endParaRPr lang="de-DE" altLang="de-DE"/>
          </a:p>
        </p:txBody>
      </p:sp>
      <p:sp>
        <p:nvSpPr>
          <p:cNvPr id="542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solidFill>
                  <a:schemeClr val="tx1"/>
                </a:solidFill>
              </a:defRPr>
            </a:lvl1pPr>
          </a:lstStyle>
          <a:p>
            <a:fld id="{59BF9433-A15E-4A12-A08C-80FE49C6C1A1}"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US" altLang="de-DE" dirty="0" smtClean="0"/>
              <a:t>This slide presents the content of Module 5.</a:t>
            </a:r>
          </a:p>
          <a:p>
            <a:pPr eaLnBrk="1" hangingPunct="1"/>
            <a:r>
              <a:rPr lang="en-US" altLang="de-DE" dirty="0" smtClean="0"/>
              <a:t>This module can be used independently of Modules 1-4, but builds upon the procedure for ergonomic design in EN 614-1 “Safety of machinery - Ergonomic design principles - Part 1: Terminology and general principles” and the sub-aspects of Modules 2 to 4.</a:t>
            </a:r>
          </a:p>
        </p:txBody>
      </p:sp>
      <p:sp>
        <p:nvSpPr>
          <p:cNvPr id="4" name="Foliennummernplatzhalter 3"/>
          <p:cNvSpPr>
            <a:spLocks noGrp="1"/>
          </p:cNvSpPr>
          <p:nvPr>
            <p:ph type="sldNum" sz="quarter" idx="10"/>
          </p:nvPr>
        </p:nvSpPr>
        <p:spPr/>
        <p:txBody>
          <a:bodyPr/>
          <a:lstStyle/>
          <a:p>
            <a:fld id="{E7F4AAEE-6436-4D0C-911E-7F17470D88F3}" type="slidenum">
              <a:rPr lang="de-DE" altLang="de-DE" smtClean="0"/>
              <a:pPr/>
              <a:t>2</a:t>
            </a:fld>
            <a:endParaRPr lang="de-DE" altLang="de-DE"/>
          </a:p>
        </p:txBody>
      </p:sp>
    </p:spTree>
    <p:extLst>
      <p:ext uri="{BB962C8B-B14F-4D97-AF65-F5344CB8AC3E}">
        <p14:creationId xmlns:p14="http://schemas.microsoft.com/office/powerpoint/2010/main" val="288647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The </a:t>
            </a:r>
            <a:r>
              <a:rPr lang="de-DE" altLang="de-DE" dirty="0" err="1" smtClean="0"/>
              <a:t>structuring</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a:t>
            </a:r>
            <a:r>
              <a:rPr lang="de-DE" altLang="de-DE" dirty="0" err="1" smtClean="0"/>
              <a:t>system</a:t>
            </a:r>
            <a:r>
              <a:rPr lang="de-DE" altLang="de-DE" dirty="0" smtClean="0"/>
              <a:t> </a:t>
            </a:r>
            <a:r>
              <a:rPr lang="de-DE" altLang="de-DE" dirty="0" err="1" smtClean="0"/>
              <a:t>is</a:t>
            </a:r>
            <a:r>
              <a:rPr lang="de-DE" altLang="de-DE" dirty="0" smtClean="0"/>
              <a:t> </a:t>
            </a:r>
            <a:r>
              <a:rPr lang="de-DE" altLang="de-DE" dirty="0" err="1" smtClean="0"/>
              <a:t>applied</a:t>
            </a:r>
            <a:r>
              <a:rPr lang="de-DE" altLang="de-DE" dirty="0" smtClean="0"/>
              <a:t> </a:t>
            </a:r>
            <a:r>
              <a:rPr lang="de-DE" altLang="de-DE" dirty="0" err="1" smtClean="0"/>
              <a:t>both</a:t>
            </a:r>
            <a:r>
              <a:rPr lang="de-DE" altLang="de-DE" dirty="0" smtClean="0"/>
              <a:t> </a:t>
            </a:r>
            <a:r>
              <a:rPr lang="de-DE" altLang="de-DE" dirty="0" err="1" smtClean="0"/>
              <a:t>to</a:t>
            </a:r>
            <a:r>
              <a:rPr lang="de-DE" altLang="de-DE" dirty="0" smtClean="0"/>
              <a:t> </a:t>
            </a:r>
            <a:r>
              <a:rPr lang="de-DE" altLang="de-DE" dirty="0" err="1" smtClean="0"/>
              <a:t>complex</a:t>
            </a:r>
            <a:r>
              <a:rPr lang="de-DE" altLang="de-DE" dirty="0" smtClean="0"/>
              <a:t> </a:t>
            </a:r>
            <a:r>
              <a:rPr lang="de-DE" altLang="de-DE" dirty="0" err="1" smtClean="0"/>
              <a:t>work</a:t>
            </a:r>
            <a:r>
              <a:rPr lang="de-DE" altLang="de-DE" dirty="0" smtClean="0"/>
              <a:t> </a:t>
            </a:r>
            <a:r>
              <a:rPr lang="de-DE" altLang="de-DE" dirty="0" err="1" smtClean="0"/>
              <a:t>environments</a:t>
            </a:r>
            <a:r>
              <a:rPr lang="de-DE" altLang="de-DE" dirty="0" smtClean="0"/>
              <a:t> </a:t>
            </a:r>
            <a:r>
              <a:rPr lang="de-DE" altLang="de-DE" dirty="0" err="1" smtClean="0"/>
              <a:t>involving</a:t>
            </a:r>
            <a:r>
              <a:rPr lang="de-DE" altLang="de-DE" dirty="0" smtClean="0"/>
              <a:t> </a:t>
            </a:r>
            <a:r>
              <a:rPr lang="de-DE" altLang="de-DE" dirty="0" err="1" smtClean="0"/>
              <a:t>several</a:t>
            </a:r>
            <a:r>
              <a:rPr lang="de-DE" altLang="de-DE" dirty="0" smtClean="0"/>
              <a:t> </a:t>
            </a:r>
            <a:r>
              <a:rPr lang="de-DE" altLang="de-DE" dirty="0" err="1" smtClean="0"/>
              <a:t>persons</a:t>
            </a:r>
            <a:r>
              <a:rPr lang="de-DE" altLang="de-DE" dirty="0" smtClean="0"/>
              <a:t>, </a:t>
            </a:r>
            <a:r>
              <a:rPr lang="de-DE" altLang="de-DE" dirty="0" err="1" smtClean="0"/>
              <a:t>and</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structures</a:t>
            </a:r>
            <a:r>
              <a:rPr lang="de-DE" altLang="de-DE" dirty="0" smtClean="0"/>
              <a:t> </a:t>
            </a:r>
            <a:r>
              <a:rPr lang="de-DE" altLang="de-DE" dirty="0" err="1" smtClean="0"/>
              <a:t>of</a:t>
            </a:r>
            <a:r>
              <a:rPr lang="de-DE" altLang="de-DE" dirty="0" smtClean="0"/>
              <a:t> individual </a:t>
            </a:r>
            <a:r>
              <a:rPr lang="de-DE" altLang="de-DE" dirty="0" err="1" smtClean="0"/>
              <a:t>products</a:t>
            </a:r>
            <a:r>
              <a:rPr lang="de-DE" altLang="de-DE" dirty="0" smtClean="0"/>
              <a:t> </a:t>
            </a:r>
            <a:r>
              <a:rPr lang="de-DE" altLang="de-DE" dirty="0" err="1" smtClean="0"/>
              <a:t>and</a:t>
            </a:r>
            <a:r>
              <a:rPr lang="de-DE" altLang="de-DE" dirty="0" smtClean="0"/>
              <a:t> </a:t>
            </a:r>
            <a:r>
              <a:rPr lang="de-DE" altLang="de-DE" dirty="0" err="1" smtClean="0"/>
              <a:t>subassemblies</a:t>
            </a:r>
            <a:r>
              <a:rPr lang="de-DE" altLang="de-DE" dirty="0" smtClean="0"/>
              <a:t>. This </a:t>
            </a:r>
            <a:r>
              <a:rPr lang="de-DE" altLang="de-DE" dirty="0" err="1" smtClean="0"/>
              <a:t>permits</a:t>
            </a:r>
            <a:r>
              <a:rPr lang="de-DE" altLang="de-DE" dirty="0" smtClean="0"/>
              <a:t> a </a:t>
            </a:r>
            <a:r>
              <a:rPr lang="de-DE" altLang="de-DE" dirty="0" err="1" smtClean="0"/>
              <a:t>systematic</a:t>
            </a:r>
            <a:r>
              <a:rPr lang="de-DE" altLang="de-DE" dirty="0" smtClean="0"/>
              <a:t> </a:t>
            </a:r>
            <a:r>
              <a:rPr lang="de-DE" altLang="de-DE" dirty="0" err="1" smtClean="0"/>
              <a:t>procedure</a:t>
            </a:r>
            <a:r>
              <a:rPr lang="de-DE" altLang="de-DE" dirty="0" smtClean="0"/>
              <a:t> </a:t>
            </a:r>
            <a:r>
              <a:rPr lang="de-DE" altLang="de-DE" dirty="0" err="1" smtClean="0"/>
              <a:t>and</a:t>
            </a:r>
            <a:r>
              <a:rPr lang="de-DE" altLang="de-DE" dirty="0" smtClean="0"/>
              <a:t> </a:t>
            </a:r>
            <a:r>
              <a:rPr lang="de-DE" altLang="de-DE" dirty="0" err="1" smtClean="0"/>
              <a:t>results</a:t>
            </a:r>
            <a:r>
              <a:rPr lang="de-DE" altLang="de-DE" dirty="0" smtClean="0"/>
              <a:t> </a:t>
            </a:r>
            <a:r>
              <a:rPr lang="de-DE" altLang="de-DE" dirty="0" err="1" smtClean="0"/>
              <a:t>that</a:t>
            </a:r>
            <a:r>
              <a:rPr lang="de-DE" altLang="de-DE" dirty="0" smtClean="0"/>
              <a:t> </a:t>
            </a:r>
            <a:r>
              <a:rPr lang="de-DE" altLang="de-DE" dirty="0" err="1" smtClean="0"/>
              <a:t>are</a:t>
            </a:r>
            <a:r>
              <a:rPr lang="de-DE" altLang="de-DE" dirty="0" smtClean="0"/>
              <a:t> </a:t>
            </a:r>
            <a:r>
              <a:rPr lang="de-DE" altLang="de-DE" dirty="0" err="1" smtClean="0"/>
              <a:t>reproducible</a:t>
            </a:r>
            <a:r>
              <a:rPr lang="de-DE" altLang="de-DE" dirty="0" smtClean="0"/>
              <a:t>.</a:t>
            </a:r>
          </a:p>
          <a:p>
            <a:pPr eaLnBrk="1" hangingPunct="1"/>
            <a:r>
              <a:rPr lang="de-DE" altLang="de-DE" dirty="0" smtClean="0"/>
              <a:t>The </a:t>
            </a:r>
            <a:r>
              <a:rPr lang="de-DE" altLang="de-DE" dirty="0" err="1" smtClean="0"/>
              <a:t>upper</a:t>
            </a:r>
            <a:r>
              <a:rPr lang="de-DE" altLang="de-DE" dirty="0" smtClean="0"/>
              <a:t> </a:t>
            </a:r>
            <a:r>
              <a:rPr lang="de-DE" altLang="de-DE" dirty="0" err="1" smtClean="0"/>
              <a:t>part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slide</a:t>
            </a:r>
            <a:r>
              <a:rPr lang="de-DE" altLang="de-DE" dirty="0" smtClean="0"/>
              <a:t> </a:t>
            </a:r>
            <a:r>
              <a:rPr lang="de-DE" altLang="de-DE" dirty="0" err="1" smtClean="0"/>
              <a:t>shows</a:t>
            </a:r>
            <a:r>
              <a:rPr lang="de-DE" altLang="de-DE" dirty="0" smtClean="0"/>
              <a:t> </a:t>
            </a:r>
            <a:r>
              <a:rPr lang="de-DE" altLang="de-DE" dirty="0" err="1" smtClean="0"/>
              <a:t>the</a:t>
            </a:r>
            <a:r>
              <a:rPr lang="de-DE" altLang="de-DE" dirty="0" smtClean="0"/>
              <a:t> </a:t>
            </a:r>
            <a:r>
              <a:rPr lang="de-DE" altLang="de-DE" dirty="0" err="1" smtClean="0"/>
              <a:t>entire</a:t>
            </a:r>
            <a:r>
              <a:rPr lang="de-DE" altLang="de-DE" dirty="0" smtClean="0"/>
              <a:t> </a:t>
            </a:r>
            <a:r>
              <a:rPr lang="de-DE" altLang="de-DE" dirty="0" err="1" smtClean="0"/>
              <a:t>work</a:t>
            </a:r>
            <a:r>
              <a:rPr lang="de-DE" altLang="de-DE" dirty="0" smtClean="0"/>
              <a:t> </a:t>
            </a:r>
            <a:r>
              <a:rPr lang="de-DE" altLang="de-DE" dirty="0" err="1" smtClean="0"/>
              <a:t>system</a:t>
            </a:r>
            <a:r>
              <a:rPr lang="de-DE" altLang="de-DE" dirty="0" smtClean="0"/>
              <a:t> </a:t>
            </a:r>
            <a:r>
              <a:rPr lang="de-DE" altLang="de-DE" dirty="0" err="1" smtClean="0"/>
              <a:t>comprising</a:t>
            </a:r>
            <a:r>
              <a:rPr lang="de-DE" altLang="de-DE" dirty="0" smtClean="0"/>
              <a:t> all </a:t>
            </a:r>
            <a:r>
              <a:rPr lang="de-DE" altLang="de-DE" dirty="0" err="1" smtClean="0"/>
              <a:t>four</a:t>
            </a:r>
            <a:r>
              <a:rPr lang="de-DE" altLang="de-DE" dirty="0" smtClean="0"/>
              <a:t> </a:t>
            </a:r>
            <a:r>
              <a:rPr lang="de-DE" altLang="de-DE" dirty="0" err="1" smtClean="0"/>
              <a:t>workplaces</a:t>
            </a:r>
            <a:r>
              <a:rPr lang="de-DE" altLang="de-DE" dirty="0" smtClean="0"/>
              <a:t> (</a:t>
            </a:r>
            <a:r>
              <a:rPr lang="de-DE" altLang="de-DE" dirty="0" err="1" smtClean="0"/>
              <a:t>macrosystem</a:t>
            </a:r>
            <a:r>
              <a:rPr lang="de-DE" altLang="de-DE" dirty="0" smtClean="0"/>
              <a:t>). </a:t>
            </a:r>
            <a:r>
              <a:rPr lang="de-DE" altLang="de-DE" dirty="0" err="1" smtClean="0"/>
              <a:t>When</a:t>
            </a:r>
            <a:r>
              <a:rPr lang="de-DE" altLang="de-DE" dirty="0" smtClean="0"/>
              <a:t> </a:t>
            </a:r>
            <a:r>
              <a:rPr lang="de-DE" altLang="de-DE" dirty="0" err="1" smtClean="0"/>
              <a:t>the</a:t>
            </a:r>
            <a:r>
              <a:rPr lang="de-DE" altLang="de-DE" dirty="0" smtClean="0"/>
              <a:t> </a:t>
            </a:r>
            <a:r>
              <a:rPr lang="de-DE" altLang="de-DE" dirty="0" err="1" smtClean="0"/>
              <a:t>focus</a:t>
            </a:r>
            <a:r>
              <a:rPr lang="de-DE" altLang="de-DE" dirty="0" smtClean="0"/>
              <a:t> </a:t>
            </a:r>
            <a:r>
              <a:rPr lang="de-DE" altLang="de-DE" dirty="0" err="1" smtClean="0"/>
              <a:t>is</a:t>
            </a:r>
            <a:r>
              <a:rPr lang="de-DE" altLang="de-DE" dirty="0" smtClean="0"/>
              <a:t> </a:t>
            </a:r>
            <a:r>
              <a:rPr lang="de-DE" altLang="de-DE" dirty="0" err="1" smtClean="0"/>
              <a:t>shifted</a:t>
            </a:r>
            <a:r>
              <a:rPr lang="de-DE" altLang="de-DE" dirty="0" smtClean="0"/>
              <a:t> </a:t>
            </a:r>
            <a:r>
              <a:rPr lang="de-DE" altLang="de-DE" dirty="0" err="1" smtClean="0"/>
              <a:t>to</a:t>
            </a:r>
            <a:r>
              <a:rPr lang="de-DE" altLang="de-DE" dirty="0" smtClean="0"/>
              <a:t> a </a:t>
            </a:r>
            <a:r>
              <a:rPr lang="de-DE" altLang="de-DE" dirty="0" err="1" smtClean="0"/>
              <a:t>particular</a:t>
            </a:r>
            <a:r>
              <a:rPr lang="de-DE" altLang="de-DE" dirty="0" smtClean="0"/>
              <a:t> </a:t>
            </a:r>
            <a:r>
              <a:rPr lang="de-DE" altLang="de-DE" dirty="0" err="1" smtClean="0"/>
              <a:t>element</a:t>
            </a:r>
            <a:r>
              <a:rPr lang="de-DE" altLang="de-DE" dirty="0" smtClean="0"/>
              <a:t>, such </a:t>
            </a:r>
            <a:r>
              <a:rPr lang="de-DE" altLang="de-DE" dirty="0" err="1" smtClean="0"/>
              <a:t>as</a:t>
            </a:r>
            <a:r>
              <a:rPr lang="de-DE" altLang="de-DE" dirty="0" smtClean="0"/>
              <a:t> </a:t>
            </a:r>
            <a:r>
              <a:rPr lang="de-DE" altLang="de-DE" dirty="0" err="1" smtClean="0"/>
              <a:t>the</a:t>
            </a:r>
            <a:r>
              <a:rPr lang="de-DE" altLang="de-DE" dirty="0" smtClean="0"/>
              <a:t> design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sliding</a:t>
            </a:r>
            <a:r>
              <a:rPr lang="de-DE" altLang="de-DE" dirty="0" smtClean="0"/>
              <a:t> </a:t>
            </a:r>
            <a:r>
              <a:rPr lang="de-DE" altLang="de-DE" dirty="0" err="1" smtClean="0"/>
              <a:t>door</a:t>
            </a:r>
            <a:r>
              <a:rPr lang="de-DE" altLang="de-DE" dirty="0" smtClean="0"/>
              <a:t> on </a:t>
            </a:r>
            <a:r>
              <a:rPr lang="de-DE" altLang="de-DE" dirty="0" err="1" smtClean="0"/>
              <a:t>the</a:t>
            </a:r>
            <a:r>
              <a:rPr lang="de-DE" altLang="de-DE" dirty="0" smtClean="0"/>
              <a:t> </a:t>
            </a:r>
            <a:r>
              <a:rPr lang="de-DE" altLang="de-DE" dirty="0" err="1" smtClean="0"/>
              <a:t>machining</a:t>
            </a:r>
            <a:r>
              <a:rPr lang="de-DE" altLang="de-DE" dirty="0" smtClean="0"/>
              <a:t> </a:t>
            </a:r>
            <a:r>
              <a:rPr lang="de-DE" altLang="de-DE" dirty="0" err="1" smtClean="0"/>
              <a:t>centre</a:t>
            </a:r>
            <a:r>
              <a:rPr lang="de-DE" altLang="de-DE" dirty="0" smtClean="0"/>
              <a:t>, </a:t>
            </a:r>
            <a:r>
              <a:rPr lang="de-DE" altLang="de-DE" dirty="0" err="1" smtClean="0"/>
              <a:t>concentration</a:t>
            </a:r>
            <a:r>
              <a:rPr lang="de-DE" altLang="de-DE" dirty="0" smtClean="0"/>
              <a:t> on a </a:t>
            </a:r>
            <a:r>
              <a:rPr lang="de-DE" altLang="de-DE" dirty="0" err="1" smtClean="0"/>
              <a:t>single</a:t>
            </a:r>
            <a:r>
              <a:rPr lang="de-DE" altLang="de-DE" dirty="0" smtClean="0"/>
              <a:t> design </a:t>
            </a:r>
            <a:r>
              <a:rPr lang="de-DE" altLang="de-DE" dirty="0" err="1" smtClean="0"/>
              <a:t>detail</a:t>
            </a:r>
            <a:r>
              <a:rPr lang="de-DE" altLang="de-DE" dirty="0" smtClean="0"/>
              <a:t> </a:t>
            </a:r>
            <a:r>
              <a:rPr lang="de-DE" altLang="de-DE" dirty="0" err="1" smtClean="0"/>
              <a:t>is</a:t>
            </a:r>
            <a:r>
              <a:rPr lang="de-DE" altLang="de-DE" dirty="0" smtClean="0"/>
              <a:t> </a:t>
            </a:r>
            <a:r>
              <a:rPr lang="de-DE" altLang="de-DE" dirty="0" err="1" smtClean="0"/>
              <a:t>possible</a:t>
            </a:r>
            <a:r>
              <a:rPr lang="de-DE" altLang="de-DE" dirty="0" smtClean="0"/>
              <a:t> (</a:t>
            </a:r>
            <a:r>
              <a:rPr lang="de-DE" altLang="de-DE" dirty="0" err="1" smtClean="0"/>
              <a:t>microsystem</a:t>
            </a:r>
            <a:r>
              <a:rPr lang="de-DE" altLang="de-DE" dirty="0" smtClean="0"/>
              <a:t>). </a:t>
            </a:r>
            <a:r>
              <a:rPr lang="de-DE" altLang="de-DE" dirty="0" err="1" smtClean="0"/>
              <a:t>Both</a:t>
            </a:r>
            <a:r>
              <a:rPr lang="de-DE" altLang="de-DE" dirty="0" smtClean="0"/>
              <a:t> </a:t>
            </a:r>
            <a:r>
              <a:rPr lang="de-DE" altLang="de-DE" dirty="0" err="1" smtClean="0"/>
              <a:t>system</a:t>
            </a:r>
            <a:r>
              <a:rPr lang="de-DE" altLang="de-DE" dirty="0" smtClean="0"/>
              <a:t> </a:t>
            </a:r>
            <a:r>
              <a:rPr lang="de-DE" altLang="de-DE" dirty="0" err="1" smtClean="0"/>
              <a:t>types</a:t>
            </a:r>
            <a:r>
              <a:rPr lang="de-DE" altLang="de-DE" dirty="0" smtClean="0"/>
              <a:t> </a:t>
            </a:r>
            <a:r>
              <a:rPr lang="de-DE" altLang="de-DE" dirty="0" err="1" smtClean="0"/>
              <a:t>can</a:t>
            </a:r>
            <a:r>
              <a:rPr lang="de-DE" altLang="de-DE" dirty="0" smtClean="0"/>
              <a:t> </a:t>
            </a:r>
            <a:r>
              <a:rPr lang="de-DE" altLang="de-DE" dirty="0" err="1" smtClean="0"/>
              <a:t>be</a:t>
            </a:r>
            <a:r>
              <a:rPr lang="de-DE" altLang="de-DE" dirty="0" smtClean="0"/>
              <a:t> </a:t>
            </a:r>
            <a:r>
              <a:rPr lang="de-DE" altLang="de-DE" dirty="0" err="1" smtClean="0"/>
              <a:t>structured</a:t>
            </a:r>
            <a:r>
              <a:rPr lang="de-DE" altLang="de-DE" dirty="0" smtClean="0"/>
              <a:t> in </a:t>
            </a:r>
            <a:r>
              <a:rPr lang="de-DE" altLang="de-DE" dirty="0" err="1" smtClean="0"/>
              <a:t>accordance</a:t>
            </a:r>
            <a:r>
              <a:rPr lang="de-DE" altLang="de-DE" dirty="0" smtClean="0"/>
              <a:t> </a:t>
            </a:r>
            <a:r>
              <a:rPr lang="de-DE" altLang="de-DE" dirty="0" err="1" smtClean="0"/>
              <a:t>with</a:t>
            </a:r>
            <a:r>
              <a:rPr lang="de-DE" altLang="de-DE" dirty="0" smtClean="0"/>
              <a:t> </a:t>
            </a:r>
            <a:r>
              <a:rPr lang="de-DE" altLang="de-DE" dirty="0" err="1" smtClean="0"/>
              <a:t>the</a:t>
            </a:r>
            <a:r>
              <a:rPr lang="de-DE" altLang="de-DE" dirty="0" smtClean="0"/>
              <a:t> </a:t>
            </a:r>
            <a:r>
              <a:rPr lang="de-DE" altLang="de-DE" dirty="0" err="1" smtClean="0"/>
              <a:t>concept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a:t>
            </a:r>
            <a:r>
              <a:rPr lang="de-DE" altLang="de-DE" dirty="0" err="1" smtClean="0"/>
              <a:t>system</a:t>
            </a:r>
            <a:r>
              <a:rPr lang="de-DE" altLang="de-DE" dirty="0" smtClean="0"/>
              <a:t>. See </a:t>
            </a:r>
            <a:r>
              <a:rPr lang="de-DE" altLang="de-DE" dirty="0" err="1" smtClean="0"/>
              <a:t>next</a:t>
            </a:r>
            <a:r>
              <a:rPr lang="de-DE" altLang="de-DE" dirty="0" smtClean="0"/>
              <a:t> </a:t>
            </a:r>
            <a:r>
              <a:rPr lang="de-DE" altLang="de-DE" dirty="0" err="1" smtClean="0"/>
              <a:t>slide</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11</a:t>
            </a:fld>
            <a:endParaRPr lang="de-DE" altLang="de-DE"/>
          </a:p>
        </p:txBody>
      </p:sp>
    </p:spTree>
    <p:extLst>
      <p:ext uri="{BB962C8B-B14F-4D97-AF65-F5344CB8AC3E}">
        <p14:creationId xmlns:p14="http://schemas.microsoft.com/office/powerpoint/2010/main" val="3007460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The </a:t>
            </a:r>
            <a:r>
              <a:rPr lang="de-DE" altLang="de-DE" dirty="0" err="1" smtClean="0"/>
              <a:t>students</a:t>
            </a:r>
            <a:r>
              <a:rPr lang="de-DE" altLang="de-DE" dirty="0" smtClean="0"/>
              <a:t> </a:t>
            </a:r>
            <a:r>
              <a:rPr lang="de-DE" altLang="de-DE" dirty="0" err="1" smtClean="0"/>
              <a:t>have</a:t>
            </a:r>
            <a:r>
              <a:rPr lang="de-DE" altLang="de-DE" dirty="0" smtClean="0"/>
              <a:t> </a:t>
            </a:r>
            <a:r>
              <a:rPr lang="de-DE" altLang="de-DE" dirty="0" err="1" smtClean="0"/>
              <a:t>the</a:t>
            </a:r>
            <a:r>
              <a:rPr lang="de-DE" altLang="de-DE" dirty="0" smtClean="0"/>
              <a:t> </a:t>
            </a:r>
            <a:r>
              <a:rPr lang="de-DE" altLang="de-DE" dirty="0" err="1" smtClean="0"/>
              <a:t>task</a:t>
            </a:r>
            <a:r>
              <a:rPr lang="de-DE" altLang="de-DE" dirty="0" smtClean="0"/>
              <a:t> </a:t>
            </a:r>
            <a:r>
              <a:rPr lang="de-DE" altLang="de-DE" dirty="0" err="1" smtClean="0"/>
              <a:t>of</a:t>
            </a:r>
            <a:r>
              <a:rPr lang="de-DE" altLang="de-DE" dirty="0" smtClean="0"/>
              <a:t> </a:t>
            </a:r>
            <a:r>
              <a:rPr lang="de-DE" altLang="de-DE" dirty="0" err="1" smtClean="0"/>
              <a:t>identifying</a:t>
            </a:r>
            <a:r>
              <a:rPr lang="de-DE" altLang="de-DE" dirty="0" smtClean="0"/>
              <a:t> </a:t>
            </a:r>
            <a:r>
              <a:rPr lang="de-DE" altLang="de-DE" dirty="0" err="1" smtClean="0"/>
              <a:t>the</a:t>
            </a:r>
            <a:r>
              <a:rPr lang="de-DE" altLang="de-DE" dirty="0" smtClean="0"/>
              <a:t> </a:t>
            </a:r>
            <a:r>
              <a:rPr lang="de-DE" altLang="de-DE" dirty="0" err="1" smtClean="0"/>
              <a:t>elements</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a:t>
            </a:r>
            <a:r>
              <a:rPr lang="de-DE" altLang="de-DE" dirty="0" err="1" smtClean="0"/>
              <a:t>system</a:t>
            </a:r>
            <a:r>
              <a:rPr lang="de-DE" altLang="de-DE" dirty="0" smtClean="0"/>
              <a:t> </a:t>
            </a:r>
            <a:r>
              <a:rPr lang="de-DE" altLang="de-DE" dirty="0" err="1" smtClean="0"/>
              <a:t>when</a:t>
            </a:r>
            <a:r>
              <a:rPr lang="de-DE" altLang="de-DE" dirty="0" smtClean="0"/>
              <a:t> </a:t>
            </a:r>
            <a:r>
              <a:rPr lang="de-DE" altLang="de-DE" dirty="0" err="1" smtClean="0"/>
              <a:t>prompted</a:t>
            </a:r>
            <a:r>
              <a:rPr lang="de-DE" altLang="de-DE" dirty="0" smtClean="0"/>
              <a:t> </a:t>
            </a:r>
            <a:r>
              <a:rPr lang="de-DE" altLang="de-DE" dirty="0" err="1" smtClean="0"/>
              <a:t>and</a:t>
            </a:r>
            <a:r>
              <a:rPr lang="de-DE" altLang="de-DE" dirty="0" smtClean="0"/>
              <a:t> </a:t>
            </a:r>
            <a:r>
              <a:rPr lang="de-DE" altLang="de-DE" dirty="0" err="1" smtClean="0"/>
              <a:t>of</a:t>
            </a:r>
            <a:r>
              <a:rPr lang="de-DE" altLang="de-DE" dirty="0" smtClean="0"/>
              <a:t> </a:t>
            </a:r>
            <a:r>
              <a:rPr lang="de-DE" altLang="de-DE" dirty="0" err="1" smtClean="0"/>
              <a:t>entering</a:t>
            </a:r>
            <a:r>
              <a:rPr lang="de-DE" altLang="de-DE" dirty="0" smtClean="0"/>
              <a:t> </a:t>
            </a:r>
            <a:r>
              <a:rPr lang="de-DE" altLang="de-DE" dirty="0" err="1" smtClean="0"/>
              <a:t>them</a:t>
            </a:r>
            <a:r>
              <a:rPr lang="de-DE" altLang="de-DE" dirty="0" smtClean="0"/>
              <a:t> on a </a:t>
            </a:r>
            <a:r>
              <a:rPr lang="de-DE" altLang="de-DE" dirty="0" err="1" smtClean="0"/>
              <a:t>worksheet</a:t>
            </a:r>
            <a:r>
              <a:rPr lang="de-DE" altLang="de-DE" dirty="0" smtClean="0"/>
              <a:t>. </a:t>
            </a:r>
          </a:p>
          <a:p>
            <a:pPr eaLnBrk="1" hangingPunct="1"/>
            <a:r>
              <a:rPr lang="de-DE" altLang="de-DE" dirty="0" err="1" smtClean="0"/>
              <a:t>Allow</a:t>
            </a:r>
            <a:r>
              <a:rPr lang="de-DE" altLang="de-DE" dirty="0" smtClean="0"/>
              <a:t> </a:t>
            </a:r>
            <a:r>
              <a:rPr lang="de-DE" altLang="de-DE" dirty="0" err="1" smtClean="0"/>
              <a:t>around</a:t>
            </a:r>
            <a:r>
              <a:rPr lang="de-DE" altLang="de-DE" dirty="0" smtClean="0"/>
              <a:t> 2 </a:t>
            </a:r>
            <a:r>
              <a:rPr lang="de-DE" altLang="de-DE" dirty="0" err="1" smtClean="0"/>
              <a:t>to</a:t>
            </a:r>
            <a:r>
              <a:rPr lang="de-DE" altLang="de-DE" dirty="0" smtClean="0"/>
              <a:t> 5 </a:t>
            </a:r>
            <a:r>
              <a:rPr lang="de-DE" altLang="de-DE" dirty="0" err="1" smtClean="0"/>
              <a:t>minutes</a:t>
            </a:r>
            <a:r>
              <a:rPr lang="de-DE" altLang="de-DE" dirty="0" smtClean="0"/>
              <a:t>. </a:t>
            </a:r>
            <a:r>
              <a:rPr lang="de-DE" altLang="de-DE" dirty="0" err="1" smtClean="0"/>
              <a:t>If</a:t>
            </a:r>
            <a:r>
              <a:rPr lang="de-DE" altLang="de-DE" dirty="0" smtClean="0"/>
              <a:t> </a:t>
            </a:r>
            <a:r>
              <a:rPr lang="de-DE" altLang="de-DE" dirty="0" err="1" smtClean="0"/>
              <a:t>possible</a:t>
            </a:r>
            <a:r>
              <a:rPr lang="de-DE" altLang="de-DE" dirty="0" smtClean="0"/>
              <a:t>, </a:t>
            </a:r>
            <a:r>
              <a:rPr lang="de-DE" altLang="de-DE" dirty="0" err="1" smtClean="0"/>
              <a:t>use</a:t>
            </a:r>
            <a:r>
              <a:rPr lang="de-DE" altLang="de-DE" dirty="0" smtClean="0"/>
              <a:t> a </a:t>
            </a:r>
            <a:r>
              <a:rPr lang="de-DE" altLang="de-DE" dirty="0" err="1" smtClean="0"/>
              <a:t>worksheet</a:t>
            </a:r>
            <a:r>
              <a:rPr lang="de-DE" altLang="de-DE" dirty="0" smtClean="0"/>
              <a:t> </a:t>
            </a:r>
            <a:r>
              <a:rPr lang="de-DE" altLang="de-DE" dirty="0" err="1" smtClean="0"/>
              <a:t>or</a:t>
            </a:r>
            <a:r>
              <a:rPr lang="de-DE" altLang="de-DE" dirty="0" smtClean="0"/>
              <a:t> </a:t>
            </a:r>
            <a:r>
              <a:rPr lang="de-DE" altLang="de-DE" dirty="0" err="1" smtClean="0"/>
              <a:t>gather</a:t>
            </a:r>
            <a:r>
              <a:rPr lang="de-DE" altLang="de-DE" dirty="0" smtClean="0"/>
              <a:t> </a:t>
            </a:r>
            <a:r>
              <a:rPr lang="de-DE" altLang="de-DE" dirty="0" err="1" smtClean="0"/>
              <a:t>suggestions</a:t>
            </a:r>
            <a:r>
              <a:rPr lang="de-DE" altLang="de-DE" dirty="0" smtClean="0"/>
              <a:t> on </a:t>
            </a:r>
            <a:r>
              <a:rPr lang="de-DE" altLang="de-DE" dirty="0" err="1" smtClean="0"/>
              <a:t>the</a:t>
            </a:r>
            <a:r>
              <a:rPr lang="de-DE" altLang="de-DE" dirty="0" smtClean="0"/>
              <a:t> </a:t>
            </a:r>
            <a:r>
              <a:rPr lang="de-DE" altLang="de-DE" dirty="0" err="1" smtClean="0"/>
              <a:t>board</a:t>
            </a:r>
            <a:r>
              <a:rPr lang="de-DE" altLang="de-DE" dirty="0" smtClean="0"/>
              <a:t>. </a:t>
            </a:r>
            <a:r>
              <a:rPr lang="de-DE" altLang="de-DE" dirty="0" err="1" smtClean="0"/>
              <a:t>If</a:t>
            </a:r>
            <a:r>
              <a:rPr lang="de-DE" altLang="de-DE" dirty="0" smtClean="0"/>
              <a:t> </a:t>
            </a:r>
            <a:r>
              <a:rPr lang="de-DE" altLang="de-DE" dirty="0" err="1" smtClean="0"/>
              <a:t>this</a:t>
            </a:r>
            <a:r>
              <a:rPr lang="de-DE" altLang="de-DE" dirty="0" smtClean="0"/>
              <a:t> </a:t>
            </a:r>
            <a:r>
              <a:rPr lang="de-DE" altLang="de-DE" dirty="0" err="1" smtClean="0"/>
              <a:t>is</a:t>
            </a:r>
            <a:r>
              <a:rPr lang="de-DE" altLang="de-DE" dirty="0" smtClean="0"/>
              <a:t> not </a:t>
            </a:r>
            <a:r>
              <a:rPr lang="de-DE" altLang="de-DE" dirty="0" err="1" smtClean="0"/>
              <a:t>possible</a:t>
            </a:r>
            <a:r>
              <a:rPr lang="de-DE" altLang="de-DE" dirty="0" smtClean="0"/>
              <a:t> </a:t>
            </a:r>
            <a:r>
              <a:rPr lang="de-DE" altLang="de-DE" dirty="0" err="1" smtClean="0"/>
              <a:t>owing</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circumstances</a:t>
            </a:r>
            <a:r>
              <a:rPr lang="de-DE" altLang="de-DE" dirty="0" smtClean="0"/>
              <a:t> (a large </a:t>
            </a:r>
            <a:r>
              <a:rPr lang="de-DE" altLang="de-DE" dirty="0" err="1" smtClean="0"/>
              <a:t>lecture</a:t>
            </a:r>
            <a:r>
              <a:rPr lang="de-DE" altLang="de-DE" dirty="0" smtClean="0"/>
              <a:t>), </a:t>
            </a:r>
            <a:r>
              <a:rPr lang="de-DE" altLang="de-DE" dirty="0" err="1" smtClean="0"/>
              <a:t>the</a:t>
            </a:r>
            <a:r>
              <a:rPr lang="de-DE" altLang="de-DE" dirty="0" smtClean="0"/>
              <a:t> </a:t>
            </a:r>
            <a:r>
              <a:rPr lang="de-DE" altLang="de-DE" dirty="0" err="1" smtClean="0"/>
              <a:t>lecturer</a:t>
            </a:r>
            <a:r>
              <a:rPr lang="de-DE" altLang="de-DE" dirty="0" smtClean="0"/>
              <a:t> </a:t>
            </a:r>
            <a:r>
              <a:rPr lang="de-DE" altLang="de-DE" dirty="0" err="1" smtClean="0"/>
              <a:t>should</a:t>
            </a:r>
            <a:r>
              <a:rPr lang="de-DE" altLang="de-DE" dirty="0" smtClean="0"/>
              <a:t> </a:t>
            </a:r>
            <a:r>
              <a:rPr lang="de-DE" altLang="de-DE" dirty="0" err="1" smtClean="0"/>
              <a:t>present</a:t>
            </a:r>
            <a:r>
              <a:rPr lang="de-DE" altLang="de-DE" dirty="0" smtClean="0"/>
              <a:t> </a:t>
            </a:r>
            <a:r>
              <a:rPr lang="de-DE" altLang="de-DE" dirty="0" err="1" smtClean="0"/>
              <a:t>the</a:t>
            </a:r>
            <a:r>
              <a:rPr lang="de-DE" altLang="de-DE" dirty="0" smtClean="0"/>
              <a:t> </a:t>
            </a:r>
            <a:r>
              <a:rPr lang="de-DE" altLang="de-DE" dirty="0" err="1" smtClean="0"/>
              <a:t>solutions</a:t>
            </a:r>
            <a:r>
              <a:rPr lang="de-DE" altLang="de-DE" dirty="0" smtClean="0"/>
              <a:t>.</a:t>
            </a:r>
          </a:p>
          <a:p>
            <a:pPr eaLnBrk="1" hangingPunct="1"/>
            <a:r>
              <a:rPr lang="de-DE" altLang="de-DE" dirty="0" smtClean="0"/>
              <a:t/>
            </a:r>
            <a:br>
              <a:rPr lang="de-DE" altLang="de-DE" dirty="0" smtClean="0"/>
            </a:br>
            <a:r>
              <a:rPr lang="de-DE" altLang="de-DE" dirty="0" smtClean="0"/>
              <a:t>The </a:t>
            </a:r>
            <a:r>
              <a:rPr lang="de-DE" altLang="de-DE" dirty="0" err="1" smtClean="0"/>
              <a:t>empty</a:t>
            </a:r>
            <a:r>
              <a:rPr lang="de-DE" altLang="de-DE" dirty="0" smtClean="0"/>
              <a:t> </a:t>
            </a:r>
            <a:r>
              <a:rPr lang="de-DE" altLang="de-DE" dirty="0" err="1" smtClean="0"/>
              <a:t>table</a:t>
            </a:r>
            <a:r>
              <a:rPr lang="de-DE" altLang="de-DE" dirty="0" smtClean="0"/>
              <a:t> </a:t>
            </a:r>
            <a:r>
              <a:rPr lang="de-DE" altLang="de-DE" dirty="0" err="1" smtClean="0"/>
              <a:t>is</a:t>
            </a:r>
            <a:r>
              <a:rPr lang="de-DE" altLang="de-DE" dirty="0" smtClean="0"/>
              <a:t> </a:t>
            </a:r>
            <a:r>
              <a:rPr lang="de-DE" altLang="de-DE" dirty="0" err="1" smtClean="0"/>
              <a:t>completed</a:t>
            </a:r>
            <a:r>
              <a:rPr lang="de-DE" altLang="de-DE" dirty="0" smtClean="0"/>
              <a:t> at </a:t>
            </a:r>
            <a:r>
              <a:rPr lang="de-DE" altLang="de-DE" dirty="0" err="1" smtClean="0"/>
              <a:t>the</a:t>
            </a:r>
            <a:r>
              <a:rPr lang="de-DE" altLang="de-DE" dirty="0" smtClean="0"/>
              <a:t> </a:t>
            </a:r>
            <a:r>
              <a:rPr lang="de-DE" altLang="de-DE" dirty="0" err="1" smtClean="0"/>
              <a:t>touch</a:t>
            </a:r>
            <a:r>
              <a:rPr lang="de-DE" altLang="de-DE" dirty="0" smtClean="0"/>
              <a:t> </a:t>
            </a:r>
            <a:r>
              <a:rPr lang="de-DE" altLang="de-DE" dirty="0" err="1" smtClean="0"/>
              <a:t>of</a:t>
            </a:r>
            <a:r>
              <a:rPr lang="de-DE" altLang="de-DE" dirty="0" smtClean="0"/>
              <a:t> a </a:t>
            </a:r>
            <a:r>
              <a:rPr lang="de-DE" altLang="de-DE" dirty="0" err="1" smtClean="0"/>
              <a:t>key</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12</a:t>
            </a:fld>
            <a:endParaRPr lang="de-DE" altLang="de-DE"/>
          </a:p>
        </p:txBody>
      </p:sp>
    </p:spTree>
    <p:extLst>
      <p:ext uri="{BB962C8B-B14F-4D97-AF65-F5344CB8AC3E}">
        <p14:creationId xmlns:p14="http://schemas.microsoft.com/office/powerpoint/2010/main" val="639398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In a </a:t>
            </a:r>
            <a:r>
              <a:rPr lang="de-DE" altLang="de-DE" dirty="0" err="1" smtClean="0"/>
              <a:t>further</a:t>
            </a:r>
            <a:r>
              <a:rPr lang="de-DE" altLang="de-DE" dirty="0" smtClean="0"/>
              <a:t> </a:t>
            </a:r>
            <a:r>
              <a:rPr lang="de-DE" altLang="de-DE" dirty="0" err="1" smtClean="0"/>
              <a:t>step</a:t>
            </a:r>
            <a:r>
              <a:rPr lang="de-DE" altLang="de-DE" dirty="0" smtClean="0"/>
              <a:t>, potential </a:t>
            </a:r>
            <a:r>
              <a:rPr lang="de-DE" altLang="de-DE" dirty="0" err="1" smtClean="0"/>
              <a:t>ergonomic</a:t>
            </a:r>
            <a:r>
              <a:rPr lang="de-DE" altLang="de-DE" dirty="0" smtClean="0"/>
              <a:t> </a:t>
            </a:r>
            <a:r>
              <a:rPr lang="de-DE" altLang="de-DE" dirty="0" err="1" smtClean="0"/>
              <a:t>problems</a:t>
            </a:r>
            <a:r>
              <a:rPr lang="de-DE" altLang="de-DE" dirty="0" smtClean="0"/>
              <a:t> </a:t>
            </a:r>
            <a:r>
              <a:rPr lang="de-DE" altLang="de-DE" dirty="0" err="1" smtClean="0"/>
              <a:t>are</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discussed</a:t>
            </a:r>
            <a:r>
              <a:rPr lang="de-DE" altLang="de-DE" dirty="0" smtClean="0"/>
              <a:t> </a:t>
            </a:r>
            <a:r>
              <a:rPr lang="de-DE" altLang="de-DE" dirty="0" err="1" smtClean="0"/>
              <a:t>with</a:t>
            </a:r>
            <a:r>
              <a:rPr lang="de-DE" altLang="de-DE" dirty="0" smtClean="0"/>
              <a:t> </a:t>
            </a:r>
            <a:r>
              <a:rPr lang="de-DE" altLang="de-DE" dirty="0" err="1" smtClean="0"/>
              <a:t>reference</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results</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13</a:t>
            </a:fld>
            <a:endParaRPr lang="de-DE" altLang="de-DE"/>
          </a:p>
        </p:txBody>
      </p:sp>
    </p:spTree>
    <p:extLst>
      <p:ext uri="{BB962C8B-B14F-4D97-AF65-F5344CB8AC3E}">
        <p14:creationId xmlns:p14="http://schemas.microsoft.com/office/powerpoint/2010/main" val="225807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Fundamental </a:t>
            </a:r>
            <a:r>
              <a:rPr lang="de-DE" altLang="de-DE" dirty="0" err="1" smtClean="0"/>
              <a:t>objectives</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design </a:t>
            </a:r>
            <a:r>
              <a:rPr lang="de-DE" altLang="de-DE" dirty="0" err="1" smtClean="0"/>
              <a:t>process</a:t>
            </a:r>
            <a:r>
              <a:rPr lang="de-DE" altLang="de-DE" dirty="0" smtClean="0"/>
              <a:t> in </a:t>
            </a:r>
            <a:r>
              <a:rPr lang="de-DE" altLang="de-DE" dirty="0" err="1" smtClean="0"/>
              <a:t>the</a:t>
            </a:r>
            <a:r>
              <a:rPr lang="de-DE" altLang="de-DE" dirty="0" smtClean="0"/>
              <a:t> </a:t>
            </a:r>
            <a:r>
              <a:rPr lang="de-DE" altLang="de-DE" dirty="0" err="1" smtClean="0"/>
              <a:t>example</a:t>
            </a:r>
            <a:r>
              <a:rPr lang="de-DE" altLang="de-DE" dirty="0" smtClean="0"/>
              <a:t> – </a:t>
            </a:r>
            <a:r>
              <a:rPr lang="de-DE" altLang="de-DE" dirty="0" err="1" smtClean="0"/>
              <a:t>revision</a:t>
            </a:r>
            <a:r>
              <a:rPr lang="de-DE" altLang="de-DE" dirty="0" smtClean="0"/>
              <a:t> </a:t>
            </a:r>
            <a:r>
              <a:rPr lang="de-DE" altLang="de-DE" dirty="0" err="1" smtClean="0"/>
              <a:t>prior</a:t>
            </a:r>
            <a:r>
              <a:rPr lang="de-DE" altLang="de-DE" dirty="0" smtClean="0"/>
              <a:t> </a:t>
            </a:r>
            <a:r>
              <a:rPr lang="de-DE" altLang="de-DE" dirty="0" err="1" smtClean="0"/>
              <a:t>to</a:t>
            </a:r>
            <a:r>
              <a:rPr lang="de-DE" altLang="de-DE" dirty="0" smtClean="0"/>
              <a:t> </a:t>
            </a:r>
            <a:r>
              <a:rPr lang="de-DE" altLang="de-DE" dirty="0" err="1" smtClean="0"/>
              <a:t>study</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individual </a:t>
            </a:r>
            <a:r>
              <a:rPr lang="de-DE" altLang="de-DE" dirty="0" err="1" smtClean="0"/>
              <a:t>examples</a:t>
            </a:r>
            <a:endParaRPr lang="de-DE" altLang="de-DE" dirty="0" smtClean="0"/>
          </a:p>
          <a:p>
            <a:endParaRPr lang="de-DE" dirty="0"/>
          </a:p>
        </p:txBody>
      </p:sp>
      <p:sp>
        <p:nvSpPr>
          <p:cNvPr id="4" name="Foliennummernplatzhalter 3"/>
          <p:cNvSpPr>
            <a:spLocks noGrp="1"/>
          </p:cNvSpPr>
          <p:nvPr>
            <p:ph type="sldNum" sz="quarter" idx="10"/>
          </p:nvPr>
        </p:nvSpPr>
        <p:spPr/>
        <p:txBody>
          <a:bodyPr/>
          <a:lstStyle/>
          <a:p>
            <a:fld id="{E7F4AAEE-6436-4D0C-911E-7F17470D88F3}" type="slidenum">
              <a:rPr lang="de-DE" altLang="de-DE" smtClean="0"/>
              <a:pPr/>
              <a:t>14</a:t>
            </a:fld>
            <a:endParaRPr lang="de-DE" altLang="de-DE"/>
          </a:p>
        </p:txBody>
      </p:sp>
    </p:spTree>
    <p:extLst>
      <p:ext uri="{BB962C8B-B14F-4D97-AF65-F5344CB8AC3E}">
        <p14:creationId xmlns:p14="http://schemas.microsoft.com/office/powerpoint/2010/main" val="2503551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r>
              <a:rPr lang="de-DE" altLang="de-DE" dirty="0" smtClean="0"/>
              <a:t>The </a:t>
            </a:r>
            <a:r>
              <a:rPr lang="de-DE" altLang="de-DE" dirty="0" err="1" smtClean="0"/>
              <a:t>issues</a:t>
            </a:r>
            <a:r>
              <a:rPr lang="de-DE" altLang="de-DE" dirty="0" smtClean="0"/>
              <a:t> </a:t>
            </a:r>
            <a:r>
              <a:rPr lang="de-DE" altLang="de-DE" dirty="0" err="1" smtClean="0"/>
              <a:t>of</a:t>
            </a:r>
            <a:r>
              <a:rPr lang="de-DE" altLang="de-DE" dirty="0" smtClean="0"/>
              <a:t> Module 2 </a:t>
            </a:r>
            <a:r>
              <a:rPr lang="de-DE" altLang="de-DE" dirty="0" err="1" smtClean="0"/>
              <a:t>are</a:t>
            </a:r>
            <a:r>
              <a:rPr lang="de-DE" altLang="de-DE" dirty="0" smtClean="0"/>
              <a:t> </a:t>
            </a:r>
            <a:r>
              <a:rPr lang="de-DE" altLang="de-DE" dirty="0" err="1" smtClean="0"/>
              <a:t>taken</a:t>
            </a:r>
            <a:r>
              <a:rPr lang="de-DE" altLang="de-DE" dirty="0" smtClean="0"/>
              <a:t> </a:t>
            </a:r>
            <a:r>
              <a:rPr lang="de-DE" altLang="de-DE" dirty="0" err="1" smtClean="0"/>
              <a:t>up</a:t>
            </a:r>
            <a:endParaRPr lang="de-DE" altLang="de-DE" dirty="0" smtClean="0"/>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15</a:t>
            </a:fld>
            <a:endParaRPr lang="de-DE" altLang="de-DE"/>
          </a:p>
        </p:txBody>
      </p:sp>
    </p:spTree>
    <p:extLst>
      <p:ext uri="{BB962C8B-B14F-4D97-AF65-F5344CB8AC3E}">
        <p14:creationId xmlns:p14="http://schemas.microsoft.com/office/powerpoint/2010/main" val="202601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Refer</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slide</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target</a:t>
            </a:r>
            <a:r>
              <a:rPr lang="de-DE" altLang="de-DE" dirty="0" smtClean="0"/>
              <a:t> </a:t>
            </a:r>
            <a:r>
              <a:rPr lang="de-DE" altLang="de-DE" dirty="0" err="1" smtClean="0"/>
              <a:t>criteria</a:t>
            </a:r>
            <a:r>
              <a:rPr lang="de-DE" altLang="de-DE" dirty="0" smtClean="0"/>
              <a:t>. </a:t>
            </a:r>
            <a:r>
              <a:rPr lang="de-DE" altLang="de-DE" dirty="0" err="1" smtClean="0"/>
              <a:t>Gathering</a:t>
            </a:r>
            <a:r>
              <a:rPr lang="de-DE" altLang="de-DE" dirty="0" smtClean="0"/>
              <a:t> </a:t>
            </a:r>
            <a:r>
              <a:rPr lang="de-DE" altLang="de-DE" dirty="0" err="1" smtClean="0"/>
              <a:t>of</a:t>
            </a:r>
            <a:r>
              <a:rPr lang="de-DE" altLang="de-DE" dirty="0" smtClean="0"/>
              <a:t> </a:t>
            </a:r>
            <a:r>
              <a:rPr lang="de-DE" altLang="de-DE" dirty="0" err="1" smtClean="0"/>
              <a:t>experience</a:t>
            </a:r>
            <a:r>
              <a:rPr lang="de-DE" altLang="de-DE" dirty="0" smtClean="0"/>
              <a:t> on </a:t>
            </a:r>
            <a:r>
              <a:rPr lang="de-DE" altLang="de-DE" dirty="0" err="1" smtClean="0"/>
              <a:t>existing</a:t>
            </a:r>
            <a:r>
              <a:rPr lang="de-DE" altLang="de-DE" dirty="0" smtClean="0"/>
              <a:t> </a:t>
            </a:r>
            <a:r>
              <a:rPr lang="de-DE" altLang="de-DE" dirty="0" err="1" smtClean="0"/>
              <a:t>machines</a:t>
            </a:r>
            <a:r>
              <a:rPr lang="de-DE" altLang="de-DE" dirty="0" smtClean="0"/>
              <a:t> </a:t>
            </a:r>
            <a:r>
              <a:rPr lang="de-DE" altLang="de-DE" dirty="0" err="1" smtClean="0"/>
              <a:t>with</a:t>
            </a:r>
            <a:r>
              <a:rPr lang="de-DE" altLang="de-DE" dirty="0" smtClean="0"/>
              <a:t> </a:t>
            </a:r>
            <a:r>
              <a:rPr lang="de-DE" altLang="de-DE" dirty="0" err="1" smtClean="0"/>
              <a:t>reference</a:t>
            </a:r>
            <a:r>
              <a:rPr lang="de-DE" altLang="de-DE" dirty="0" smtClean="0"/>
              <a:t> </a:t>
            </a:r>
            <a:r>
              <a:rPr lang="de-DE" altLang="de-DE" dirty="0" err="1" smtClean="0"/>
              <a:t>to</a:t>
            </a:r>
            <a:r>
              <a:rPr lang="de-DE" altLang="de-DE" dirty="0" smtClean="0"/>
              <a:t> </a:t>
            </a:r>
            <a:r>
              <a:rPr lang="de-DE" altLang="de-DE" dirty="0" err="1" smtClean="0"/>
              <a:t>two</a:t>
            </a:r>
            <a:r>
              <a:rPr lang="de-DE" altLang="de-DE" dirty="0" smtClean="0"/>
              <a:t> </a:t>
            </a:r>
            <a:r>
              <a:rPr lang="de-DE" altLang="de-DE" dirty="0" err="1" smtClean="0"/>
              <a:t>examples</a:t>
            </a:r>
            <a:r>
              <a:rPr lang="de-DE" altLang="de-DE" dirty="0" smtClean="0"/>
              <a:t> (</a:t>
            </a:r>
            <a:r>
              <a:rPr lang="de-DE" altLang="de-DE" dirty="0" err="1" smtClean="0"/>
              <a:t>truck</a:t>
            </a:r>
            <a:r>
              <a:rPr lang="de-DE" altLang="de-DE" dirty="0" smtClean="0"/>
              <a:t>; </a:t>
            </a:r>
            <a:r>
              <a:rPr lang="de-DE" altLang="de-DE" dirty="0" err="1" smtClean="0"/>
              <a:t>milling</a:t>
            </a:r>
            <a:r>
              <a:rPr lang="de-DE" altLang="de-DE" dirty="0" smtClean="0"/>
              <a:t> </a:t>
            </a:r>
            <a:r>
              <a:rPr lang="de-DE" altLang="de-DE" dirty="0" err="1" smtClean="0"/>
              <a:t>centre</a:t>
            </a:r>
            <a:r>
              <a:rPr lang="de-DE" altLang="de-DE" dirty="0" smtClean="0"/>
              <a:t>) </a:t>
            </a:r>
            <a:r>
              <a:rPr lang="de-DE" altLang="de-DE" dirty="0" err="1" smtClean="0"/>
              <a:t>and</a:t>
            </a:r>
            <a:r>
              <a:rPr lang="de-DE" altLang="de-DE" dirty="0" smtClean="0"/>
              <a:t> IFA </a:t>
            </a:r>
            <a:r>
              <a:rPr lang="de-DE" altLang="de-DE" dirty="0" err="1" smtClean="0"/>
              <a:t>trolley</a:t>
            </a:r>
            <a:r>
              <a:rPr lang="de-DE" altLang="de-DE" dirty="0" smtClean="0"/>
              <a:t> </a:t>
            </a:r>
            <a:r>
              <a:rPr lang="de-DE" altLang="de-DE" dirty="0" err="1" smtClean="0"/>
              <a:t>study</a:t>
            </a:r>
            <a:r>
              <a:rPr lang="de-DE" altLang="de-DE" dirty="0" smtClean="0"/>
              <a:t> on separate </a:t>
            </a:r>
            <a:r>
              <a:rPr lang="de-DE" altLang="de-DE" dirty="0" err="1" smtClean="0"/>
              <a:t>slides</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E7F4AAEE-6436-4D0C-911E-7F17470D88F3}" type="slidenum">
              <a:rPr lang="de-DE" altLang="de-DE" smtClean="0"/>
              <a:pPr/>
              <a:t>16</a:t>
            </a:fld>
            <a:endParaRPr lang="de-DE" altLang="de-DE"/>
          </a:p>
        </p:txBody>
      </p:sp>
    </p:spTree>
    <p:extLst>
      <p:ext uri="{BB962C8B-B14F-4D97-AF65-F5344CB8AC3E}">
        <p14:creationId xmlns:p14="http://schemas.microsoft.com/office/powerpoint/2010/main" val="367698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situation</a:t>
            </a:r>
            <a:r>
              <a:rPr lang="de-DE" altLang="de-DE" dirty="0" smtClean="0"/>
              <a:t> at </a:t>
            </a:r>
            <a:r>
              <a:rPr lang="de-DE" altLang="de-DE" dirty="0" err="1" smtClean="0"/>
              <a:t>the</a:t>
            </a:r>
            <a:r>
              <a:rPr lang="de-DE" altLang="de-DE" dirty="0" smtClean="0"/>
              <a:t> </a:t>
            </a:r>
            <a:r>
              <a:rPr lang="de-DE" altLang="de-DE" dirty="0" err="1" smtClean="0"/>
              <a:t>outset</a:t>
            </a:r>
            <a:r>
              <a:rPr lang="de-DE" altLang="de-DE" dirty="0" smtClean="0"/>
              <a:t>, </a:t>
            </a:r>
            <a:r>
              <a:rPr lang="de-DE" altLang="de-DE" dirty="0" err="1" smtClean="0"/>
              <a:t>the</a:t>
            </a:r>
            <a:r>
              <a:rPr lang="de-DE" altLang="de-DE" dirty="0" smtClean="0"/>
              <a:t> stress </a:t>
            </a:r>
            <a:r>
              <a:rPr lang="de-DE" altLang="de-DE" dirty="0" err="1" smtClean="0"/>
              <a:t>situation</a:t>
            </a:r>
            <a:r>
              <a:rPr lang="de-DE" altLang="de-DE" dirty="0" smtClean="0"/>
              <a:t> </a:t>
            </a:r>
            <a:r>
              <a:rPr lang="de-DE" altLang="de-DE" dirty="0" err="1" smtClean="0"/>
              <a:t>caused</a:t>
            </a:r>
            <a:r>
              <a:rPr lang="de-DE" altLang="de-DE" dirty="0" smtClean="0"/>
              <a:t> </a:t>
            </a:r>
            <a:r>
              <a:rPr lang="de-DE" altLang="de-DE" dirty="0" err="1" smtClean="0"/>
              <a:t>by</a:t>
            </a:r>
            <a:r>
              <a:rPr lang="de-DE" altLang="de-DE" dirty="0" smtClean="0"/>
              <a:t> </a:t>
            </a:r>
            <a:r>
              <a:rPr lang="de-DE" altLang="de-DE" dirty="0" err="1" smtClean="0"/>
              <a:t>lifting</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casings</a:t>
            </a:r>
            <a:r>
              <a:rPr lang="de-DE" altLang="de-DE" dirty="0" smtClean="0"/>
              <a:t> </a:t>
            </a:r>
            <a:r>
              <a:rPr lang="de-DE" altLang="de-DE" dirty="0" err="1" smtClean="0"/>
              <a:t>into</a:t>
            </a:r>
            <a:r>
              <a:rPr lang="de-DE" altLang="de-DE" dirty="0" smtClean="0"/>
              <a:t> </a:t>
            </a:r>
            <a:r>
              <a:rPr lang="de-DE" altLang="de-DE" dirty="0" err="1" smtClean="0"/>
              <a:t>the</a:t>
            </a:r>
            <a:r>
              <a:rPr lang="de-DE" altLang="de-DE" dirty="0" smtClean="0"/>
              <a:t> </a:t>
            </a:r>
            <a:r>
              <a:rPr lang="de-DE" altLang="de-DE" dirty="0" err="1" smtClean="0"/>
              <a:t>machining</a:t>
            </a:r>
            <a:r>
              <a:rPr lang="de-DE" altLang="de-DE" dirty="0" smtClean="0"/>
              <a:t> </a:t>
            </a:r>
            <a:r>
              <a:rPr lang="de-DE" altLang="de-DE" dirty="0" err="1" smtClean="0"/>
              <a:t>chamber</a:t>
            </a:r>
            <a:r>
              <a:rPr lang="de-DE" altLang="de-DE" dirty="0" smtClean="0"/>
              <a:t> </a:t>
            </a:r>
            <a:r>
              <a:rPr lang="de-DE" altLang="de-DE" dirty="0" err="1" smtClean="0"/>
              <a:t>is</a:t>
            </a:r>
            <a:r>
              <a:rPr lang="de-DE" altLang="de-DE" dirty="0" smtClean="0"/>
              <a:t> </a:t>
            </a:r>
            <a:r>
              <a:rPr lang="de-DE" altLang="de-DE" dirty="0" err="1" smtClean="0"/>
              <a:t>evaluated</a:t>
            </a:r>
            <a:r>
              <a:rPr lang="de-DE" altLang="de-DE" dirty="0" smtClean="0"/>
              <a:t> in </a:t>
            </a:r>
            <a:r>
              <a:rPr lang="de-DE" altLang="de-DE" dirty="0" err="1" smtClean="0"/>
              <a:t>accordance</a:t>
            </a:r>
            <a:r>
              <a:rPr lang="de-DE" altLang="de-DE" dirty="0" smtClean="0"/>
              <a:t> </a:t>
            </a:r>
            <a:r>
              <a:rPr lang="de-DE" altLang="de-DE" dirty="0" err="1" smtClean="0"/>
              <a:t>with</a:t>
            </a:r>
            <a:r>
              <a:rPr lang="de-DE" altLang="de-DE" dirty="0" smtClean="0"/>
              <a:t> EN 1005-2. The </a:t>
            </a:r>
            <a:r>
              <a:rPr lang="de-DE" altLang="de-DE" dirty="0" err="1" smtClean="0"/>
              <a:t>maximum</a:t>
            </a:r>
            <a:r>
              <a:rPr lang="de-DE" altLang="de-DE" dirty="0" smtClean="0"/>
              <a:t> </a:t>
            </a:r>
            <a:r>
              <a:rPr lang="de-DE" altLang="de-DE" dirty="0" err="1" smtClean="0"/>
              <a:t>reception</a:t>
            </a:r>
            <a:r>
              <a:rPr lang="de-DE" altLang="de-DE" dirty="0" smtClean="0"/>
              <a:t>/</a:t>
            </a:r>
            <a:r>
              <a:rPr lang="de-DE" altLang="de-DE" dirty="0" err="1" smtClean="0"/>
              <a:t>insertion</a:t>
            </a:r>
            <a:r>
              <a:rPr lang="de-DE" altLang="de-DE" dirty="0" smtClean="0"/>
              <a:t> </a:t>
            </a:r>
            <a:r>
              <a:rPr lang="de-DE" altLang="de-DE" dirty="0" err="1" smtClean="0"/>
              <a:t>depth</a:t>
            </a:r>
            <a:r>
              <a:rPr lang="de-DE" altLang="de-DE" dirty="0" smtClean="0"/>
              <a:t> </a:t>
            </a:r>
            <a:r>
              <a:rPr lang="de-DE" altLang="de-DE" dirty="0" err="1" smtClean="0"/>
              <a:t>is</a:t>
            </a:r>
            <a:r>
              <a:rPr lang="de-DE" altLang="de-DE" dirty="0" smtClean="0"/>
              <a:t> </a:t>
            </a:r>
            <a:r>
              <a:rPr lang="de-DE" altLang="de-DE" dirty="0" err="1" smtClean="0"/>
              <a:t>dictated</a:t>
            </a:r>
            <a:r>
              <a:rPr lang="de-DE" altLang="de-DE" dirty="0" smtClean="0"/>
              <a:t> </a:t>
            </a:r>
            <a:r>
              <a:rPr lang="de-DE" altLang="de-DE" dirty="0" err="1" smtClean="0"/>
              <a:t>by</a:t>
            </a:r>
            <a:r>
              <a:rPr lang="de-DE" altLang="de-DE" dirty="0" smtClean="0"/>
              <a:t> </a:t>
            </a:r>
            <a:r>
              <a:rPr lang="de-DE" altLang="de-DE" dirty="0" err="1" smtClean="0"/>
              <a:t>the</a:t>
            </a:r>
            <a:r>
              <a:rPr lang="de-DE" altLang="de-DE" dirty="0" smtClean="0"/>
              <a:t> </a:t>
            </a:r>
            <a:r>
              <a:rPr lang="de-DE" altLang="de-DE" dirty="0" err="1" smtClean="0"/>
              <a:t>method</a:t>
            </a:r>
            <a:r>
              <a:rPr lang="de-DE" altLang="de-DE" dirty="0" smtClean="0"/>
              <a:t>, </a:t>
            </a:r>
            <a:r>
              <a:rPr lang="de-DE" altLang="de-DE" dirty="0" err="1" smtClean="0"/>
              <a:t>since</a:t>
            </a:r>
            <a:r>
              <a:rPr lang="de-DE" altLang="de-DE" dirty="0" smtClean="0"/>
              <a:t> </a:t>
            </a:r>
            <a:r>
              <a:rPr lang="de-DE" altLang="de-DE" dirty="0" err="1" smtClean="0"/>
              <a:t>reach</a:t>
            </a:r>
            <a:r>
              <a:rPr lang="de-DE" altLang="de-DE" dirty="0" smtClean="0"/>
              <a:t> </a:t>
            </a:r>
            <a:r>
              <a:rPr lang="de-DE" altLang="de-DE" dirty="0" err="1" smtClean="0"/>
              <a:t>distances</a:t>
            </a:r>
            <a:r>
              <a:rPr lang="de-DE" altLang="de-DE" dirty="0" smtClean="0"/>
              <a:t> </a:t>
            </a:r>
            <a:r>
              <a:rPr lang="de-DE" altLang="de-DE" dirty="0" err="1" smtClean="0"/>
              <a:t>exceeding</a:t>
            </a:r>
            <a:r>
              <a:rPr lang="de-DE" altLang="de-DE" dirty="0" smtClean="0"/>
              <a:t> 60 cm </a:t>
            </a:r>
            <a:r>
              <a:rPr lang="de-DE" altLang="de-DE" dirty="0" err="1" smtClean="0"/>
              <a:t>are</a:t>
            </a:r>
            <a:r>
              <a:rPr lang="de-DE" altLang="de-DE" dirty="0" smtClean="0"/>
              <a:t> </a:t>
            </a:r>
            <a:r>
              <a:rPr lang="de-DE" altLang="de-DE" dirty="0" err="1" smtClean="0"/>
              <a:t>by</a:t>
            </a:r>
            <a:r>
              <a:rPr lang="de-DE" altLang="de-DE" dirty="0" smtClean="0"/>
              <a:t> </a:t>
            </a:r>
            <a:r>
              <a:rPr lang="de-DE" altLang="de-DE" dirty="0" err="1" smtClean="0"/>
              <a:t>definition</a:t>
            </a:r>
            <a:r>
              <a:rPr lang="de-DE" altLang="de-DE" dirty="0" smtClean="0"/>
              <a:t> not </a:t>
            </a:r>
            <a:r>
              <a:rPr lang="de-DE" altLang="de-DE" dirty="0" err="1" smtClean="0"/>
              <a:t>permissible</a:t>
            </a:r>
            <a:r>
              <a:rPr lang="de-DE" altLang="de-DE" dirty="0" smtClean="0"/>
              <a:t>. In </a:t>
            </a:r>
            <a:r>
              <a:rPr lang="de-DE" altLang="de-DE" dirty="0" err="1" smtClean="0"/>
              <a:t>addition</a:t>
            </a:r>
            <a:r>
              <a:rPr lang="de-DE" altLang="de-DE" dirty="0" smtClean="0"/>
              <a:t>, </a:t>
            </a:r>
            <a:r>
              <a:rPr lang="de-DE" altLang="de-DE" dirty="0" err="1" smtClean="0"/>
              <a:t>inbound</a:t>
            </a:r>
            <a:r>
              <a:rPr lang="de-DE" altLang="de-DE" dirty="0" smtClean="0"/>
              <a:t> </a:t>
            </a:r>
            <a:r>
              <a:rPr lang="de-DE" altLang="de-DE" dirty="0" err="1" smtClean="0"/>
              <a:t>supply</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casings</a:t>
            </a:r>
            <a:r>
              <a:rPr lang="de-DE" altLang="de-DE" dirty="0" smtClean="0"/>
              <a:t> on </a:t>
            </a:r>
            <a:r>
              <a:rPr lang="de-DE" altLang="de-DE" dirty="0" err="1" smtClean="0"/>
              <a:t>pallets</a:t>
            </a:r>
            <a:r>
              <a:rPr lang="de-DE" altLang="de-DE" dirty="0" smtClean="0"/>
              <a:t> </a:t>
            </a:r>
            <a:r>
              <a:rPr lang="de-DE" altLang="de-DE" dirty="0" err="1" smtClean="0"/>
              <a:t>forces</a:t>
            </a:r>
            <a:r>
              <a:rPr lang="de-DE" altLang="de-DE" dirty="0" smtClean="0"/>
              <a:t> </a:t>
            </a:r>
            <a:r>
              <a:rPr lang="de-DE" altLang="de-DE" dirty="0" err="1" smtClean="0"/>
              <a:t>the</a:t>
            </a:r>
            <a:r>
              <a:rPr lang="de-DE" altLang="de-DE" dirty="0" smtClean="0"/>
              <a:t> </a:t>
            </a:r>
            <a:r>
              <a:rPr lang="de-DE" altLang="de-DE" dirty="0" err="1" smtClean="0"/>
              <a:t>workers</a:t>
            </a:r>
            <a:r>
              <a:rPr lang="de-DE" altLang="de-DE" dirty="0" smtClean="0"/>
              <a:t> </a:t>
            </a:r>
            <a:r>
              <a:rPr lang="de-DE" altLang="de-DE" dirty="0" err="1" smtClean="0"/>
              <a:t>to</a:t>
            </a:r>
            <a:r>
              <a:rPr lang="de-DE" altLang="de-DE" dirty="0" smtClean="0"/>
              <a:t> </a:t>
            </a:r>
            <a:r>
              <a:rPr lang="de-DE" altLang="de-DE" dirty="0" err="1" smtClean="0"/>
              <a:t>bend</a:t>
            </a:r>
            <a:r>
              <a:rPr lang="de-DE" altLang="de-DE" dirty="0" smtClean="0"/>
              <a:t>. The </a:t>
            </a:r>
            <a:r>
              <a:rPr lang="de-DE" altLang="de-DE" dirty="0" err="1" smtClean="0"/>
              <a:t>logical</a:t>
            </a:r>
            <a:r>
              <a:rPr lang="de-DE" altLang="de-DE" dirty="0" smtClean="0"/>
              <a:t> </a:t>
            </a:r>
            <a:r>
              <a:rPr lang="de-DE" altLang="de-DE" dirty="0" err="1" smtClean="0"/>
              <a:t>conclusion</a:t>
            </a:r>
            <a:r>
              <a:rPr lang="de-DE" altLang="de-DE" dirty="0" smtClean="0"/>
              <a:t> </a:t>
            </a:r>
            <a:r>
              <a:rPr lang="de-DE" altLang="de-DE" dirty="0" err="1" smtClean="0"/>
              <a:t>is</a:t>
            </a:r>
            <a:r>
              <a:rPr lang="de-DE" altLang="de-DE" dirty="0" smtClean="0"/>
              <a:t> </a:t>
            </a:r>
            <a:r>
              <a:rPr lang="de-DE" altLang="de-DE" dirty="0" err="1" smtClean="0"/>
              <a:t>that</a:t>
            </a:r>
            <a:r>
              <a:rPr lang="de-DE" altLang="de-DE" dirty="0" smtClean="0"/>
              <a:t> </a:t>
            </a:r>
            <a:r>
              <a:rPr lang="de-DE" altLang="de-DE" dirty="0" err="1" smtClean="0"/>
              <a:t>consideration</a:t>
            </a:r>
            <a:r>
              <a:rPr lang="de-DE" altLang="de-DE" dirty="0" smtClean="0"/>
              <a:t> </a:t>
            </a:r>
            <a:r>
              <a:rPr lang="de-DE" altLang="de-DE" dirty="0" err="1" smtClean="0"/>
              <a:t>should</a:t>
            </a:r>
            <a:r>
              <a:rPr lang="de-DE" altLang="de-DE" dirty="0" smtClean="0"/>
              <a:t> </a:t>
            </a:r>
            <a:r>
              <a:rPr lang="de-DE" altLang="de-DE" dirty="0" err="1" smtClean="0"/>
              <a:t>be</a:t>
            </a:r>
            <a:r>
              <a:rPr lang="de-DE" altLang="de-DE" dirty="0" smtClean="0"/>
              <a:t> </a:t>
            </a:r>
            <a:r>
              <a:rPr lang="de-DE" altLang="de-DE" dirty="0" err="1" smtClean="0"/>
              <a:t>given</a:t>
            </a:r>
            <a:r>
              <a:rPr lang="de-DE" altLang="de-DE" dirty="0" smtClean="0"/>
              <a:t> </a:t>
            </a:r>
            <a:r>
              <a:rPr lang="de-DE" altLang="de-DE" dirty="0" err="1" smtClean="0"/>
              <a:t>to</a:t>
            </a:r>
            <a:r>
              <a:rPr lang="de-DE" altLang="de-DE" dirty="0" smtClean="0"/>
              <a:t> </a:t>
            </a:r>
            <a:r>
              <a:rPr lang="de-DE" altLang="de-DE" dirty="0" err="1" smtClean="0"/>
              <a:t>reducing</a:t>
            </a:r>
            <a:r>
              <a:rPr lang="de-DE" altLang="de-DE" dirty="0" smtClean="0"/>
              <a:t> </a:t>
            </a:r>
            <a:r>
              <a:rPr lang="de-DE" altLang="de-DE" dirty="0" err="1" smtClean="0"/>
              <a:t>the</a:t>
            </a:r>
            <a:r>
              <a:rPr lang="de-DE" altLang="de-DE" dirty="0" smtClean="0"/>
              <a:t> </a:t>
            </a:r>
            <a:r>
              <a:rPr lang="de-DE" altLang="de-DE" dirty="0" err="1" smtClean="0"/>
              <a:t>requirements</a:t>
            </a:r>
            <a:r>
              <a:rPr lang="de-DE" altLang="de-DE" dirty="0" smtClean="0"/>
              <a:t> </a:t>
            </a:r>
            <a:r>
              <a:rPr lang="de-DE" altLang="de-DE" dirty="0" err="1" smtClean="0"/>
              <a:t>arising</a:t>
            </a:r>
            <a:r>
              <a:rPr lang="de-DE" altLang="de-DE" dirty="0" smtClean="0"/>
              <a:t> </a:t>
            </a:r>
            <a:r>
              <a:rPr lang="de-DE" altLang="de-DE" dirty="0" err="1" smtClean="0"/>
              <a:t>from</a:t>
            </a:r>
            <a:r>
              <a:rPr lang="de-DE" altLang="de-DE" dirty="0" smtClean="0"/>
              <a:t> </a:t>
            </a:r>
            <a:r>
              <a:rPr lang="de-DE" altLang="de-DE" dirty="0" err="1" smtClean="0"/>
              <a:t>the</a:t>
            </a:r>
            <a:r>
              <a:rPr lang="de-DE" altLang="de-DE" dirty="0" smtClean="0"/>
              <a:t> </a:t>
            </a:r>
            <a:r>
              <a:rPr lang="de-DE" altLang="de-DE" dirty="0" err="1" smtClean="0"/>
              <a:t>lifting</a:t>
            </a:r>
            <a:r>
              <a:rPr lang="de-DE" altLang="de-DE" dirty="0" smtClean="0"/>
              <a:t> </a:t>
            </a:r>
            <a:r>
              <a:rPr lang="de-DE" altLang="de-DE" dirty="0" err="1" smtClean="0"/>
              <a:t>process</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17</a:t>
            </a:fld>
            <a:endParaRPr lang="de-DE" altLang="de-DE"/>
          </a:p>
        </p:txBody>
      </p:sp>
    </p:spTree>
    <p:extLst>
      <p:ext uri="{BB962C8B-B14F-4D97-AF65-F5344CB8AC3E}">
        <p14:creationId xmlns:p14="http://schemas.microsoft.com/office/powerpoint/2010/main" val="363559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Alternative </a:t>
            </a:r>
            <a:r>
              <a:rPr lang="de-DE" altLang="de-DE" dirty="0" err="1" smtClean="0"/>
              <a:t>solutions</a:t>
            </a:r>
            <a:r>
              <a:rPr lang="de-DE" altLang="de-DE" dirty="0" smtClean="0"/>
              <a:t> </a:t>
            </a:r>
            <a:r>
              <a:rPr lang="de-DE" altLang="de-DE" dirty="0" err="1" smtClean="0"/>
              <a:t>with</a:t>
            </a:r>
            <a:r>
              <a:rPr lang="de-DE" altLang="de-DE" dirty="0" smtClean="0"/>
              <a:t> </a:t>
            </a:r>
            <a:r>
              <a:rPr lang="de-DE" altLang="de-DE" dirty="0" err="1" smtClean="0"/>
              <a:t>explanations</a:t>
            </a:r>
            <a:r>
              <a:rPr lang="de-DE" altLang="de-DE" dirty="0" smtClean="0"/>
              <a:t> on </a:t>
            </a:r>
            <a:r>
              <a:rPr lang="de-DE" altLang="de-DE" dirty="0" err="1" smtClean="0"/>
              <a:t>the</a:t>
            </a:r>
            <a:r>
              <a:rPr lang="de-DE" altLang="de-DE" dirty="0" smtClean="0"/>
              <a:t> </a:t>
            </a:r>
            <a:r>
              <a:rPr lang="de-DE" altLang="de-DE" dirty="0" err="1" smtClean="0"/>
              <a:t>slide</a:t>
            </a:r>
            <a:endParaRPr lang="de-DE" altLang="de-DE" dirty="0" smtClean="0"/>
          </a:p>
          <a:p>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18</a:t>
            </a:fld>
            <a:endParaRPr lang="de-DE" altLang="de-DE"/>
          </a:p>
        </p:txBody>
      </p:sp>
    </p:spTree>
    <p:extLst>
      <p:ext uri="{BB962C8B-B14F-4D97-AF65-F5344CB8AC3E}">
        <p14:creationId xmlns:p14="http://schemas.microsoft.com/office/powerpoint/2010/main" val="103601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Alternative </a:t>
            </a:r>
            <a:r>
              <a:rPr lang="de-DE" altLang="de-DE" dirty="0" err="1" smtClean="0"/>
              <a:t>solutions</a:t>
            </a:r>
            <a:r>
              <a:rPr lang="de-DE" altLang="de-DE" dirty="0" smtClean="0"/>
              <a:t> </a:t>
            </a:r>
            <a:r>
              <a:rPr lang="de-DE" altLang="de-DE" dirty="0" err="1" smtClean="0"/>
              <a:t>with</a:t>
            </a:r>
            <a:r>
              <a:rPr lang="de-DE" altLang="de-DE" dirty="0" smtClean="0"/>
              <a:t> </a:t>
            </a:r>
            <a:r>
              <a:rPr lang="de-DE" altLang="de-DE" dirty="0" err="1" smtClean="0"/>
              <a:t>explanations</a:t>
            </a:r>
            <a:r>
              <a:rPr lang="de-DE" altLang="de-DE" dirty="0" smtClean="0"/>
              <a:t> on </a:t>
            </a:r>
            <a:r>
              <a:rPr lang="de-DE" altLang="de-DE" dirty="0" err="1" smtClean="0"/>
              <a:t>the</a:t>
            </a:r>
            <a:r>
              <a:rPr lang="de-DE" altLang="de-DE" dirty="0" smtClean="0"/>
              <a:t> </a:t>
            </a:r>
            <a:r>
              <a:rPr lang="de-DE" altLang="de-DE" dirty="0" err="1" smtClean="0"/>
              <a:t>slide</a:t>
            </a:r>
            <a:endParaRPr lang="de-DE" altLang="de-DE" dirty="0" smtClean="0"/>
          </a:p>
          <a:p>
            <a:endParaRPr lang="de-DE" dirty="0" smtClean="0">
              <a:latin typeface="Arial" charset="0"/>
            </a:endParaRPr>
          </a:p>
          <a:p>
            <a:endParaRPr lang="de-DE" dirty="0" smtClean="0"/>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19</a:t>
            </a:fld>
            <a:endParaRPr lang="de-DE" altLang="de-DE"/>
          </a:p>
        </p:txBody>
      </p:sp>
    </p:spTree>
    <p:extLst>
      <p:ext uri="{BB962C8B-B14F-4D97-AF65-F5344CB8AC3E}">
        <p14:creationId xmlns:p14="http://schemas.microsoft.com/office/powerpoint/2010/main" val="2071757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dirty="0" smtClean="0"/>
              <a:t>Alternative </a:t>
            </a:r>
            <a:r>
              <a:rPr lang="de-DE" altLang="de-DE" dirty="0" err="1" smtClean="0"/>
              <a:t>solutions</a:t>
            </a:r>
            <a:r>
              <a:rPr lang="de-DE" altLang="de-DE" dirty="0" smtClean="0"/>
              <a:t> </a:t>
            </a:r>
            <a:r>
              <a:rPr lang="de-DE" altLang="de-DE" dirty="0" err="1" smtClean="0"/>
              <a:t>with</a:t>
            </a:r>
            <a:r>
              <a:rPr lang="de-DE" altLang="de-DE" dirty="0" smtClean="0"/>
              <a:t> </a:t>
            </a:r>
            <a:r>
              <a:rPr lang="de-DE" altLang="de-DE" dirty="0" err="1" smtClean="0"/>
              <a:t>explanations</a:t>
            </a:r>
            <a:r>
              <a:rPr lang="de-DE" altLang="de-DE" dirty="0" smtClean="0"/>
              <a:t> on </a:t>
            </a:r>
            <a:r>
              <a:rPr lang="de-DE" altLang="de-DE" dirty="0" err="1" smtClean="0"/>
              <a:t>the</a:t>
            </a:r>
            <a:r>
              <a:rPr lang="de-DE" altLang="de-DE" dirty="0" smtClean="0"/>
              <a:t> </a:t>
            </a:r>
            <a:r>
              <a:rPr lang="de-DE" altLang="de-DE" dirty="0" err="1" smtClean="0"/>
              <a:t>slide</a:t>
            </a:r>
            <a:endParaRPr lang="de-DE" alt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20</a:t>
            </a:fld>
            <a:endParaRPr lang="de-DE" altLang="de-DE"/>
          </a:p>
        </p:txBody>
      </p:sp>
    </p:spTree>
    <p:extLst>
      <p:ext uri="{BB962C8B-B14F-4D97-AF65-F5344CB8AC3E}">
        <p14:creationId xmlns:p14="http://schemas.microsoft.com/office/powerpoint/2010/main" val="45532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err="1" smtClean="0"/>
              <a:t>By</a:t>
            </a:r>
            <a:r>
              <a:rPr lang="de-DE" altLang="de-DE" dirty="0" smtClean="0"/>
              <a:t> </a:t>
            </a:r>
            <a:r>
              <a:rPr lang="de-DE" altLang="de-DE" dirty="0" err="1" smtClean="0"/>
              <a:t>way</a:t>
            </a:r>
            <a:r>
              <a:rPr lang="de-DE" altLang="de-DE" dirty="0" smtClean="0"/>
              <a:t> </a:t>
            </a:r>
            <a:r>
              <a:rPr lang="de-DE" altLang="de-DE" dirty="0" err="1" smtClean="0"/>
              <a:t>of</a:t>
            </a:r>
            <a:r>
              <a:rPr lang="de-DE" altLang="de-DE" dirty="0" smtClean="0"/>
              <a:t> </a:t>
            </a:r>
            <a:r>
              <a:rPr lang="de-DE" altLang="de-DE" dirty="0" err="1" smtClean="0"/>
              <a:t>introduction</a:t>
            </a:r>
            <a:r>
              <a:rPr lang="de-DE" altLang="de-DE" dirty="0" smtClean="0"/>
              <a:t>, </a:t>
            </a:r>
            <a:r>
              <a:rPr lang="de-DE" altLang="de-DE" dirty="0" err="1" smtClean="0"/>
              <a:t>the</a:t>
            </a:r>
            <a:r>
              <a:rPr lang="de-DE" altLang="de-DE" dirty="0" smtClean="0"/>
              <a:t> </a:t>
            </a:r>
            <a:r>
              <a:rPr lang="de-DE" altLang="de-DE" dirty="0" err="1" smtClean="0"/>
              <a:t>action</a:t>
            </a:r>
            <a:r>
              <a:rPr lang="de-DE" altLang="de-DE" dirty="0" smtClean="0"/>
              <a:t> </a:t>
            </a:r>
            <a:r>
              <a:rPr lang="de-DE" altLang="de-DE" dirty="0" err="1" smtClean="0"/>
              <a:t>and</a:t>
            </a:r>
            <a:r>
              <a:rPr lang="de-DE" altLang="de-DE" dirty="0" smtClean="0"/>
              <a:t> design </a:t>
            </a:r>
            <a:r>
              <a:rPr lang="de-DE" altLang="de-DE" dirty="0" err="1" smtClean="0"/>
              <a:t>aspects</a:t>
            </a:r>
            <a:r>
              <a:rPr lang="de-DE" altLang="de-DE" dirty="0" smtClean="0"/>
              <a:t> </a:t>
            </a:r>
            <a:r>
              <a:rPr lang="de-DE" altLang="de-DE" dirty="0" err="1" smtClean="0"/>
              <a:t>of</a:t>
            </a:r>
            <a:r>
              <a:rPr lang="de-DE" altLang="de-DE" dirty="0" smtClean="0"/>
              <a:t> </a:t>
            </a:r>
            <a:r>
              <a:rPr lang="de-DE" altLang="de-DE" dirty="0" err="1" smtClean="0"/>
              <a:t>ergonomics</a:t>
            </a:r>
            <a:r>
              <a:rPr lang="de-DE" altLang="de-DE" dirty="0" smtClean="0"/>
              <a:t> </a:t>
            </a:r>
            <a:r>
              <a:rPr lang="de-DE" altLang="de-DE" dirty="0" err="1" smtClean="0"/>
              <a:t>are</a:t>
            </a:r>
            <a:r>
              <a:rPr lang="de-DE" altLang="de-DE" dirty="0" smtClean="0"/>
              <a:t> </a:t>
            </a:r>
            <a:r>
              <a:rPr lang="de-DE" altLang="de-DE" dirty="0" err="1" smtClean="0"/>
              <a:t>presented</a:t>
            </a:r>
            <a:r>
              <a:rPr lang="de-DE" altLang="de-DE" dirty="0" smtClean="0"/>
              <a:t> </a:t>
            </a:r>
            <a:r>
              <a:rPr lang="de-DE" altLang="de-DE" dirty="0" err="1" smtClean="0"/>
              <a:t>with</a:t>
            </a:r>
            <a:r>
              <a:rPr lang="de-DE" altLang="de-DE" dirty="0" smtClean="0"/>
              <a:t> </a:t>
            </a:r>
            <a:r>
              <a:rPr lang="de-DE" altLang="de-DE" dirty="0" err="1" smtClean="0"/>
              <a:t>reference</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specific</a:t>
            </a:r>
            <a:r>
              <a:rPr lang="de-DE" altLang="de-DE" dirty="0" smtClean="0"/>
              <a:t> </a:t>
            </a:r>
            <a:r>
              <a:rPr lang="de-DE" altLang="de-DE" dirty="0" err="1" smtClean="0"/>
              <a:t>content</a:t>
            </a:r>
            <a:r>
              <a:rPr lang="de-DE" altLang="de-DE" dirty="0" smtClean="0"/>
              <a:t> </a:t>
            </a:r>
            <a:r>
              <a:rPr lang="de-DE" altLang="de-DE" dirty="0" err="1" smtClean="0"/>
              <a:t>of</a:t>
            </a:r>
            <a:r>
              <a:rPr lang="de-DE" altLang="de-DE" dirty="0" smtClean="0"/>
              <a:t> Modules 2 </a:t>
            </a:r>
            <a:r>
              <a:rPr lang="de-DE" altLang="de-DE" dirty="0" err="1" smtClean="0"/>
              <a:t>to</a:t>
            </a:r>
            <a:r>
              <a:rPr lang="de-DE" altLang="de-DE" dirty="0" smtClean="0"/>
              <a:t> 4 </a:t>
            </a:r>
            <a:r>
              <a:rPr lang="de-DE" altLang="de-DE" dirty="0" err="1" smtClean="0"/>
              <a:t>and</a:t>
            </a:r>
            <a:r>
              <a:rPr lang="de-DE" altLang="de-DE" dirty="0" smtClean="0"/>
              <a:t> </a:t>
            </a:r>
            <a:r>
              <a:rPr lang="de-DE" altLang="de-DE" dirty="0" err="1" smtClean="0"/>
              <a:t>serve</a:t>
            </a:r>
            <a:r>
              <a:rPr lang="de-DE" altLang="de-DE" dirty="0" smtClean="0"/>
              <a:t> </a:t>
            </a:r>
            <a:r>
              <a:rPr lang="de-DE" altLang="de-DE" dirty="0" err="1" smtClean="0"/>
              <a:t>as</a:t>
            </a:r>
            <a:r>
              <a:rPr lang="de-DE" altLang="de-DE" dirty="0" smtClean="0"/>
              <a:t> </a:t>
            </a:r>
            <a:r>
              <a:rPr lang="de-DE" altLang="de-DE" dirty="0" err="1" smtClean="0"/>
              <a:t>the</a:t>
            </a:r>
            <a:r>
              <a:rPr lang="de-DE" altLang="de-DE" dirty="0" smtClean="0"/>
              <a:t> </a:t>
            </a:r>
            <a:r>
              <a:rPr lang="de-DE" altLang="de-DE" dirty="0" err="1" smtClean="0"/>
              <a:t>basis</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further</a:t>
            </a:r>
            <a:r>
              <a:rPr lang="de-DE" altLang="de-DE" dirty="0" smtClean="0"/>
              <a:t> </a:t>
            </a:r>
            <a:r>
              <a:rPr lang="de-DE" altLang="de-DE" dirty="0" err="1" smtClean="0"/>
              <a:t>examples</a:t>
            </a:r>
            <a:r>
              <a:rPr lang="de-DE" altLang="de-DE" dirty="0" smtClean="0"/>
              <a:t> </a:t>
            </a:r>
            <a:r>
              <a:rPr lang="de-DE" altLang="de-DE" dirty="0" err="1" smtClean="0"/>
              <a:t>of</a:t>
            </a:r>
            <a:r>
              <a:rPr lang="de-DE" altLang="de-DE" dirty="0" smtClean="0"/>
              <a:t> </a:t>
            </a:r>
            <a:r>
              <a:rPr lang="de-DE" altLang="de-DE" dirty="0" err="1" smtClean="0"/>
              <a:t>application</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E7F4AAEE-6436-4D0C-911E-7F17470D88F3}" type="slidenum">
              <a:rPr lang="de-DE" altLang="de-DE" smtClean="0"/>
              <a:pPr/>
              <a:t>3</a:t>
            </a:fld>
            <a:endParaRPr lang="de-DE" altLang="de-DE"/>
          </a:p>
        </p:txBody>
      </p:sp>
    </p:spTree>
    <p:extLst>
      <p:ext uri="{BB962C8B-B14F-4D97-AF65-F5344CB8AC3E}">
        <p14:creationId xmlns:p14="http://schemas.microsoft.com/office/powerpoint/2010/main" val="4157286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In </a:t>
            </a:r>
            <a:r>
              <a:rPr lang="de-DE" altLang="de-DE" dirty="0" err="1" smtClean="0"/>
              <a:t>addition</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modifications</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machine</a:t>
            </a:r>
            <a:r>
              <a:rPr lang="de-DE" altLang="de-DE" dirty="0" smtClean="0"/>
              <a:t>, </a:t>
            </a:r>
            <a:r>
              <a:rPr lang="de-DE" altLang="de-DE" dirty="0" err="1" smtClean="0"/>
              <a:t>consideration</a:t>
            </a:r>
            <a:r>
              <a:rPr lang="de-DE" altLang="de-DE" dirty="0" smtClean="0"/>
              <a:t> </a:t>
            </a:r>
            <a:r>
              <a:rPr lang="de-DE" altLang="de-DE" dirty="0" err="1" smtClean="0"/>
              <a:t>should</a:t>
            </a:r>
            <a:r>
              <a:rPr lang="de-DE" altLang="de-DE" dirty="0" smtClean="0"/>
              <a:t> also </a:t>
            </a:r>
            <a:r>
              <a:rPr lang="de-DE" altLang="de-DE" dirty="0" err="1" smtClean="0"/>
              <a:t>be</a:t>
            </a:r>
            <a:r>
              <a:rPr lang="de-DE" altLang="de-DE" dirty="0" smtClean="0"/>
              <a:t> </a:t>
            </a:r>
            <a:r>
              <a:rPr lang="de-DE" altLang="de-DE" dirty="0" err="1" smtClean="0"/>
              <a:t>given</a:t>
            </a:r>
            <a:r>
              <a:rPr lang="de-DE" altLang="de-DE" dirty="0" smtClean="0"/>
              <a:t> </a:t>
            </a:r>
            <a:r>
              <a:rPr lang="de-DE" altLang="de-DE" dirty="0" err="1" smtClean="0"/>
              <a:t>to</a:t>
            </a:r>
            <a:r>
              <a:rPr lang="de-DE" altLang="de-DE" dirty="0" smtClean="0"/>
              <a:t> </a:t>
            </a:r>
            <a:r>
              <a:rPr lang="de-DE" altLang="de-DE" dirty="0" err="1" smtClean="0"/>
              <a:t>inbound</a:t>
            </a:r>
            <a:r>
              <a:rPr lang="de-DE" altLang="de-DE" dirty="0" smtClean="0"/>
              <a:t> </a:t>
            </a:r>
            <a:r>
              <a:rPr lang="de-DE" altLang="de-DE" dirty="0" err="1" smtClean="0"/>
              <a:t>supply</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parts</a:t>
            </a:r>
            <a:r>
              <a:rPr lang="de-DE" altLang="de-DE" dirty="0" smtClean="0"/>
              <a:t> </a:t>
            </a:r>
            <a:r>
              <a:rPr lang="de-DE" altLang="de-DE" dirty="0" err="1" smtClean="0"/>
              <a:t>themselves</a:t>
            </a:r>
            <a:r>
              <a:rPr lang="de-DE" altLang="de-DE" dirty="0" smtClean="0"/>
              <a:t>. A </a:t>
            </a:r>
            <a:r>
              <a:rPr lang="de-DE" altLang="de-DE" dirty="0" err="1" smtClean="0"/>
              <a:t>number</a:t>
            </a:r>
            <a:r>
              <a:rPr lang="de-DE" altLang="de-DE" dirty="0" smtClean="0"/>
              <a:t> </a:t>
            </a:r>
            <a:r>
              <a:rPr lang="de-DE" altLang="de-DE" dirty="0" err="1" smtClean="0"/>
              <a:t>of</a:t>
            </a:r>
            <a:r>
              <a:rPr lang="de-DE" altLang="de-DE" dirty="0" smtClean="0"/>
              <a:t> design </a:t>
            </a:r>
            <a:r>
              <a:rPr lang="de-DE" altLang="de-DE" dirty="0" err="1" smtClean="0"/>
              <a:t>solutions</a:t>
            </a:r>
            <a:r>
              <a:rPr lang="de-DE" altLang="de-DE" dirty="0" smtClean="0"/>
              <a:t> </a:t>
            </a:r>
            <a:r>
              <a:rPr lang="de-DE" altLang="de-DE" dirty="0" err="1" smtClean="0"/>
              <a:t>for</a:t>
            </a:r>
            <a:r>
              <a:rPr lang="de-DE" altLang="de-DE" dirty="0" smtClean="0"/>
              <a:t> </a:t>
            </a:r>
            <a:r>
              <a:rPr lang="de-DE" altLang="de-DE" dirty="0" err="1" smtClean="0"/>
              <a:t>trucks</a:t>
            </a:r>
            <a:r>
              <a:rPr lang="de-DE" altLang="de-DE" dirty="0" smtClean="0"/>
              <a:t> </a:t>
            </a:r>
            <a:r>
              <a:rPr lang="de-DE" altLang="de-DE" dirty="0" err="1" smtClean="0"/>
              <a:t>are</a:t>
            </a:r>
            <a:r>
              <a:rPr lang="de-DE" altLang="de-DE" dirty="0" smtClean="0"/>
              <a:t> </a:t>
            </a:r>
            <a:r>
              <a:rPr lang="de-DE" altLang="de-DE" dirty="0" err="1" smtClean="0"/>
              <a:t>presented</a:t>
            </a:r>
            <a:r>
              <a:rPr lang="de-DE" altLang="de-DE" dirty="0" smtClean="0"/>
              <a:t>, </a:t>
            </a:r>
            <a:r>
              <a:rPr lang="de-DE" altLang="de-DE" dirty="0" err="1" smtClean="0"/>
              <a:t>based</a:t>
            </a:r>
            <a:r>
              <a:rPr lang="de-DE" altLang="de-DE" dirty="0" smtClean="0"/>
              <a:t> upon </a:t>
            </a:r>
            <a:r>
              <a:rPr lang="de-DE" altLang="de-DE" dirty="0" err="1" smtClean="0"/>
              <a:t>evaluation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lifting</a:t>
            </a:r>
            <a:r>
              <a:rPr lang="de-DE" altLang="de-DE" dirty="0" smtClean="0"/>
              <a:t> </a:t>
            </a:r>
            <a:r>
              <a:rPr lang="de-DE" altLang="de-DE" dirty="0" err="1" smtClean="0"/>
              <a:t>processes</a:t>
            </a:r>
            <a:r>
              <a:rPr lang="de-DE" altLang="de-DE" dirty="0" smtClean="0"/>
              <a:t> </a:t>
            </a:r>
            <a:r>
              <a:rPr lang="de-DE" altLang="de-DE" dirty="0" err="1" smtClean="0"/>
              <a:t>and</a:t>
            </a:r>
            <a:r>
              <a:rPr lang="de-DE" altLang="de-DE" dirty="0" smtClean="0"/>
              <a:t> </a:t>
            </a:r>
            <a:r>
              <a:rPr lang="de-DE" altLang="de-DE" dirty="0" err="1" smtClean="0"/>
              <a:t>the</a:t>
            </a:r>
            <a:r>
              <a:rPr lang="de-DE" altLang="de-DE" dirty="0" smtClean="0"/>
              <a:t> </a:t>
            </a:r>
            <a:r>
              <a:rPr lang="de-DE" altLang="de-DE" dirty="0" err="1" smtClean="0"/>
              <a:t>trolley</a:t>
            </a:r>
            <a:r>
              <a:rPr lang="de-DE" altLang="de-DE" dirty="0" smtClean="0"/>
              <a:t> </a:t>
            </a:r>
            <a:r>
              <a:rPr lang="de-DE" altLang="de-DE" dirty="0" err="1" smtClean="0"/>
              <a:t>study</a:t>
            </a:r>
            <a:r>
              <a:rPr lang="de-DE" altLang="de-DE" dirty="0" smtClean="0"/>
              <a:t>.</a:t>
            </a:r>
          </a:p>
          <a:p>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21</a:t>
            </a:fld>
            <a:endParaRPr lang="de-DE" altLang="de-DE"/>
          </a:p>
        </p:txBody>
      </p:sp>
    </p:spTree>
    <p:extLst>
      <p:ext uri="{BB962C8B-B14F-4D97-AF65-F5344CB8AC3E}">
        <p14:creationId xmlns:p14="http://schemas.microsoft.com/office/powerpoint/2010/main" val="3557720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latin typeface="Arial" charset="0"/>
              </a:rPr>
              <a:t>The scissor-lift truck is based upon the results of the trolley study (low </a:t>
            </a:r>
            <a:r>
              <a:rPr lang="en-US" dirty="0" err="1" smtClean="0">
                <a:latin typeface="Arial" charset="0"/>
              </a:rPr>
              <a:t>centre</a:t>
            </a:r>
            <a:r>
              <a:rPr lang="en-US" dirty="0" smtClean="0">
                <a:latin typeface="Arial" charset="0"/>
              </a:rPr>
              <a:t> of gravity) and the evaluation of lifting processes (EN 1005-2). Concrete procedures must be defined in relation to the problem. The relevant basic knowledge is taught in Modules 2 to 4.</a:t>
            </a:r>
          </a:p>
          <a:p>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22</a:t>
            </a:fld>
            <a:endParaRPr lang="de-DE" altLang="de-DE"/>
          </a:p>
        </p:txBody>
      </p:sp>
    </p:spTree>
    <p:extLst>
      <p:ext uri="{BB962C8B-B14F-4D97-AF65-F5344CB8AC3E}">
        <p14:creationId xmlns:p14="http://schemas.microsoft.com/office/powerpoint/2010/main" val="1517520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The </a:t>
            </a:r>
            <a:r>
              <a:rPr lang="de-DE" altLang="de-DE" dirty="0" err="1" smtClean="0"/>
              <a:t>result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revision</a:t>
            </a:r>
            <a:r>
              <a:rPr lang="de-DE" altLang="de-DE" dirty="0" smtClean="0"/>
              <a:t> </a:t>
            </a:r>
            <a:r>
              <a:rPr lang="de-DE" altLang="de-DE" dirty="0" err="1" smtClean="0"/>
              <a:t>process</a:t>
            </a:r>
            <a:r>
              <a:rPr lang="de-DE" altLang="de-DE" dirty="0" smtClean="0"/>
              <a:t> </a:t>
            </a:r>
            <a:r>
              <a:rPr lang="de-DE" altLang="de-DE" dirty="0" err="1" smtClean="0"/>
              <a:t>is</a:t>
            </a:r>
            <a:r>
              <a:rPr lang="de-DE" altLang="de-DE" dirty="0" smtClean="0"/>
              <a:t> </a:t>
            </a:r>
            <a:r>
              <a:rPr lang="de-DE" altLang="de-DE" dirty="0" err="1" smtClean="0"/>
              <a:t>presented</a:t>
            </a:r>
            <a:r>
              <a:rPr lang="de-DE" altLang="de-DE" dirty="0" smtClean="0"/>
              <a:t>. The </a:t>
            </a:r>
            <a:r>
              <a:rPr lang="de-DE" altLang="de-DE" dirty="0" err="1" smtClean="0"/>
              <a:t>best</a:t>
            </a:r>
            <a:r>
              <a:rPr lang="de-DE" altLang="de-DE" dirty="0" smtClean="0"/>
              <a:t> </a:t>
            </a:r>
            <a:r>
              <a:rPr lang="de-DE" altLang="de-DE" dirty="0" err="1" smtClean="0"/>
              <a:t>option</a:t>
            </a:r>
            <a:r>
              <a:rPr lang="de-DE" altLang="de-DE" dirty="0" smtClean="0"/>
              <a:t> in </a:t>
            </a:r>
            <a:r>
              <a:rPr lang="de-DE" altLang="de-DE" dirty="0" err="1" smtClean="0"/>
              <a:t>terms</a:t>
            </a:r>
            <a:r>
              <a:rPr lang="de-DE" altLang="de-DE" dirty="0" smtClean="0"/>
              <a:t> </a:t>
            </a:r>
            <a:r>
              <a:rPr lang="de-DE" altLang="de-DE" dirty="0" err="1" smtClean="0"/>
              <a:t>of</a:t>
            </a:r>
            <a:r>
              <a:rPr lang="de-DE" altLang="de-DE" dirty="0" smtClean="0"/>
              <a:t> </a:t>
            </a:r>
            <a:r>
              <a:rPr lang="de-DE" altLang="de-DE" dirty="0" err="1" smtClean="0"/>
              <a:t>ergonomics</a:t>
            </a:r>
            <a:r>
              <a:rPr lang="de-DE" altLang="de-DE" dirty="0" smtClean="0"/>
              <a:t> </a:t>
            </a:r>
            <a:r>
              <a:rPr lang="de-DE" altLang="de-DE" dirty="0" err="1" smtClean="0"/>
              <a:t>and</a:t>
            </a:r>
            <a:r>
              <a:rPr lang="de-DE" altLang="de-DE" dirty="0" smtClean="0"/>
              <a:t> </a:t>
            </a:r>
            <a:r>
              <a:rPr lang="de-DE" altLang="de-DE" dirty="0" err="1" smtClean="0"/>
              <a:t>cost</a:t>
            </a:r>
            <a:r>
              <a:rPr lang="de-DE" altLang="de-DE" dirty="0" smtClean="0"/>
              <a:t> </a:t>
            </a:r>
            <a:r>
              <a:rPr lang="de-DE" altLang="de-DE" dirty="0" err="1" smtClean="0"/>
              <a:t>is</a:t>
            </a:r>
            <a:r>
              <a:rPr lang="de-DE" altLang="de-DE" dirty="0" smtClean="0"/>
              <a:t> </a:t>
            </a:r>
            <a:r>
              <a:rPr lang="de-DE" altLang="de-DE" dirty="0" err="1" smtClean="0"/>
              <a:t>the</a:t>
            </a:r>
            <a:r>
              <a:rPr lang="de-DE" altLang="de-DE" dirty="0" smtClean="0"/>
              <a:t> </a:t>
            </a:r>
            <a:r>
              <a:rPr lang="de-DE" altLang="de-DE" dirty="0" err="1" smtClean="0"/>
              <a:t>rotary</a:t>
            </a:r>
            <a:r>
              <a:rPr lang="de-DE" altLang="de-DE" dirty="0" smtClean="0"/>
              <a:t> </a:t>
            </a:r>
            <a:r>
              <a:rPr lang="de-DE" altLang="de-DE" dirty="0" err="1" smtClean="0"/>
              <a:t>table</a:t>
            </a:r>
            <a:r>
              <a:rPr lang="de-DE" altLang="de-DE" dirty="0" smtClean="0"/>
              <a:t> </a:t>
            </a:r>
            <a:r>
              <a:rPr lang="de-DE" altLang="de-DE" dirty="0" err="1" smtClean="0"/>
              <a:t>with</a:t>
            </a:r>
            <a:r>
              <a:rPr lang="de-DE" altLang="de-DE" dirty="0" smtClean="0"/>
              <a:t> </a:t>
            </a:r>
            <a:r>
              <a:rPr lang="de-DE" altLang="de-DE" dirty="0" err="1" smtClean="0"/>
              <a:t>the</a:t>
            </a:r>
            <a:r>
              <a:rPr lang="de-DE" altLang="de-DE" dirty="0" smtClean="0"/>
              <a:t> </a:t>
            </a:r>
            <a:r>
              <a:rPr lang="de-DE" altLang="de-DE" dirty="0" err="1" smtClean="0"/>
              <a:t>facility</a:t>
            </a:r>
            <a:r>
              <a:rPr lang="de-DE" altLang="de-DE" dirty="0" smtClean="0"/>
              <a:t> </a:t>
            </a:r>
            <a:r>
              <a:rPr lang="de-DE" altLang="de-DE" dirty="0" err="1" smtClean="0"/>
              <a:t>for</a:t>
            </a:r>
            <a:r>
              <a:rPr lang="de-DE" altLang="de-DE" dirty="0" smtClean="0"/>
              <a:t> </a:t>
            </a:r>
            <a:r>
              <a:rPr lang="de-DE" altLang="de-DE" dirty="0" err="1" smtClean="0"/>
              <a:t>simultaneous</a:t>
            </a:r>
            <a:r>
              <a:rPr lang="de-DE" altLang="de-DE" dirty="0" smtClean="0"/>
              <a:t> </a:t>
            </a:r>
            <a:r>
              <a:rPr lang="de-DE" altLang="de-DE" dirty="0" err="1" smtClean="0"/>
              <a:t>chucking</a:t>
            </a:r>
            <a:r>
              <a:rPr lang="de-DE" altLang="de-DE" dirty="0" smtClean="0"/>
              <a:t> </a:t>
            </a:r>
            <a:r>
              <a:rPr lang="de-DE" altLang="de-DE" dirty="0" err="1" smtClean="0"/>
              <a:t>and</a:t>
            </a:r>
            <a:r>
              <a:rPr lang="de-DE" altLang="de-DE" dirty="0" smtClean="0"/>
              <a:t> </a:t>
            </a:r>
            <a:r>
              <a:rPr lang="de-DE" altLang="de-DE" dirty="0" err="1" smtClean="0"/>
              <a:t>dechucking</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casings</a:t>
            </a:r>
            <a:r>
              <a:rPr lang="de-DE" altLang="de-DE" dirty="0" smtClean="0"/>
              <a:t>. The </a:t>
            </a:r>
            <a:r>
              <a:rPr lang="de-DE" altLang="de-DE" dirty="0" err="1" smtClean="0"/>
              <a:t>casings</a:t>
            </a:r>
            <a:r>
              <a:rPr lang="de-DE" altLang="de-DE" dirty="0" smtClean="0"/>
              <a:t> </a:t>
            </a:r>
            <a:r>
              <a:rPr lang="de-DE" altLang="de-DE" dirty="0" err="1" smtClean="0"/>
              <a:t>are</a:t>
            </a:r>
            <a:r>
              <a:rPr lang="de-DE" altLang="de-DE" dirty="0" smtClean="0"/>
              <a:t> </a:t>
            </a:r>
            <a:r>
              <a:rPr lang="de-DE" altLang="de-DE" dirty="0" err="1" smtClean="0"/>
              <a:t>supplied</a:t>
            </a:r>
            <a:r>
              <a:rPr lang="de-DE" altLang="de-DE" dirty="0" smtClean="0"/>
              <a:t> on a </a:t>
            </a:r>
            <a:r>
              <a:rPr lang="de-DE" altLang="de-DE" dirty="0" err="1" smtClean="0"/>
              <a:t>scissor</a:t>
            </a:r>
            <a:r>
              <a:rPr lang="de-DE" altLang="de-DE" dirty="0" smtClean="0"/>
              <a:t>-lift </a:t>
            </a:r>
            <a:r>
              <a:rPr lang="de-DE" altLang="de-DE" dirty="0" err="1" smtClean="0"/>
              <a:t>truck</a:t>
            </a:r>
            <a:r>
              <a:rPr lang="de-DE" altLang="de-DE" dirty="0" smtClean="0"/>
              <a:t>. The </a:t>
            </a:r>
            <a:r>
              <a:rPr lang="de-DE" altLang="de-DE" dirty="0" err="1" smtClean="0"/>
              <a:t>result</a:t>
            </a:r>
            <a:r>
              <a:rPr lang="de-DE" altLang="de-DE" dirty="0" smtClean="0"/>
              <a:t> </a:t>
            </a:r>
            <a:r>
              <a:rPr lang="de-DE" altLang="de-DE" dirty="0" err="1" smtClean="0"/>
              <a:t>combines</a:t>
            </a:r>
            <a:r>
              <a:rPr lang="de-DE" altLang="de-DE" dirty="0" smtClean="0"/>
              <a:t> </a:t>
            </a:r>
            <a:r>
              <a:rPr lang="de-DE" altLang="de-DE" dirty="0" err="1" smtClean="0"/>
              <a:t>the</a:t>
            </a:r>
            <a:r>
              <a:rPr lang="de-DE" altLang="de-DE" dirty="0" smtClean="0"/>
              <a:t> </a:t>
            </a:r>
            <a:r>
              <a:rPr lang="de-DE" altLang="de-DE" dirty="0" err="1" smtClean="0"/>
              <a:t>lowest</a:t>
            </a:r>
            <a:r>
              <a:rPr lang="de-DE" altLang="de-DE" dirty="0" smtClean="0"/>
              <a:t> </a:t>
            </a:r>
            <a:r>
              <a:rPr lang="de-DE" altLang="de-DE" dirty="0" err="1" smtClean="0"/>
              <a:t>possible</a:t>
            </a:r>
            <a:r>
              <a:rPr lang="de-DE" altLang="de-DE" dirty="0" smtClean="0"/>
              <a:t> down time </a:t>
            </a:r>
            <a:r>
              <a:rPr lang="de-DE" altLang="de-DE" dirty="0" err="1" smtClean="0"/>
              <a:t>and</a:t>
            </a:r>
            <a:r>
              <a:rPr lang="de-DE" altLang="de-DE" dirty="0" smtClean="0"/>
              <a:t> </a:t>
            </a:r>
            <a:r>
              <a:rPr lang="de-DE" altLang="de-DE" dirty="0" err="1" smtClean="0"/>
              <a:t>the</a:t>
            </a:r>
            <a:r>
              <a:rPr lang="de-DE" altLang="de-DE" dirty="0" smtClean="0"/>
              <a:t> </a:t>
            </a:r>
            <a:r>
              <a:rPr lang="de-DE" altLang="de-DE" dirty="0" err="1" smtClean="0"/>
              <a:t>lowest</a:t>
            </a:r>
            <a:r>
              <a:rPr lang="de-DE" altLang="de-DE" dirty="0" smtClean="0"/>
              <a:t> </a:t>
            </a:r>
            <a:r>
              <a:rPr lang="de-DE" altLang="de-DE" dirty="0" err="1" smtClean="0"/>
              <a:t>possible</a:t>
            </a:r>
            <a:r>
              <a:rPr lang="de-DE" altLang="de-DE" dirty="0" smtClean="0"/>
              <a:t> </a:t>
            </a:r>
            <a:r>
              <a:rPr lang="de-DE" altLang="de-DE" dirty="0" err="1" smtClean="0"/>
              <a:t>physical</a:t>
            </a:r>
            <a:r>
              <a:rPr lang="de-DE" altLang="de-DE" dirty="0" smtClean="0"/>
              <a:t> </a:t>
            </a:r>
            <a:r>
              <a:rPr lang="de-DE" altLang="de-DE" dirty="0" err="1" smtClean="0"/>
              <a:t>strain</a:t>
            </a:r>
            <a:r>
              <a:rPr lang="de-DE" altLang="de-DE" dirty="0" smtClean="0"/>
              <a:t>.</a:t>
            </a:r>
          </a:p>
          <a:p>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23</a:t>
            </a:fld>
            <a:endParaRPr lang="de-DE" altLang="de-DE"/>
          </a:p>
        </p:txBody>
      </p:sp>
    </p:spTree>
    <p:extLst>
      <p:ext uri="{BB962C8B-B14F-4D97-AF65-F5344CB8AC3E}">
        <p14:creationId xmlns:p14="http://schemas.microsoft.com/office/powerpoint/2010/main" val="1041161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Further </a:t>
            </a:r>
            <a:r>
              <a:rPr lang="de-DE" altLang="de-DE" dirty="0" err="1" smtClean="0"/>
              <a:t>foci</a:t>
            </a:r>
            <a:r>
              <a:rPr lang="de-DE" altLang="de-DE" dirty="0" smtClean="0"/>
              <a:t> </a:t>
            </a:r>
            <a:r>
              <a:rPr lang="de-DE" altLang="de-DE" dirty="0" err="1" smtClean="0"/>
              <a:t>of</a:t>
            </a:r>
            <a:r>
              <a:rPr lang="de-DE" altLang="de-DE" dirty="0" smtClean="0"/>
              <a:t> </a:t>
            </a:r>
            <a:r>
              <a:rPr lang="de-DE" altLang="de-DE" dirty="0" err="1" smtClean="0"/>
              <a:t>analysis</a:t>
            </a:r>
            <a:r>
              <a:rPr lang="de-DE" altLang="de-DE" dirty="0" smtClean="0"/>
              <a:t> </a:t>
            </a:r>
            <a:r>
              <a:rPr lang="de-DE" altLang="de-DE" dirty="0" err="1" smtClean="0"/>
              <a:t>can</a:t>
            </a:r>
            <a:r>
              <a:rPr lang="de-DE" altLang="de-DE" dirty="0" smtClean="0"/>
              <a:t> </a:t>
            </a:r>
            <a:r>
              <a:rPr lang="de-DE" altLang="de-DE" dirty="0" err="1" smtClean="0"/>
              <a:t>be</a:t>
            </a:r>
            <a:r>
              <a:rPr lang="de-DE" altLang="de-DE" dirty="0" smtClean="0"/>
              <a:t> </a:t>
            </a:r>
            <a:r>
              <a:rPr lang="de-DE" altLang="de-DE" dirty="0" err="1" smtClean="0"/>
              <a:t>sought</a:t>
            </a:r>
            <a:r>
              <a:rPr lang="de-DE" altLang="de-DE" dirty="0" smtClean="0"/>
              <a:t> </a:t>
            </a:r>
            <a:r>
              <a:rPr lang="de-DE" altLang="de-DE" dirty="0" err="1" smtClean="0"/>
              <a:t>together</a:t>
            </a:r>
            <a:r>
              <a:rPr lang="de-DE" altLang="de-DE" dirty="0" smtClean="0"/>
              <a:t> </a:t>
            </a:r>
            <a:r>
              <a:rPr lang="de-DE" altLang="de-DE" dirty="0" err="1" smtClean="0"/>
              <a:t>with</a:t>
            </a:r>
            <a:r>
              <a:rPr lang="de-DE" altLang="de-DE" dirty="0" smtClean="0"/>
              <a:t> </a:t>
            </a:r>
            <a:r>
              <a:rPr lang="de-DE" altLang="de-DE" dirty="0" err="1" smtClean="0"/>
              <a:t>the</a:t>
            </a:r>
            <a:r>
              <a:rPr lang="de-DE" altLang="de-DE" dirty="0" smtClean="0"/>
              <a:t> </a:t>
            </a:r>
            <a:r>
              <a:rPr lang="de-DE" altLang="de-DE" dirty="0" err="1" smtClean="0"/>
              <a:t>students</a:t>
            </a:r>
            <a:r>
              <a:rPr lang="de-DE" altLang="de-DE" dirty="0" smtClean="0"/>
              <a:t> </a:t>
            </a:r>
            <a:r>
              <a:rPr lang="de-DE" altLang="de-DE" dirty="0" err="1" smtClean="0"/>
              <a:t>if</a:t>
            </a:r>
            <a:r>
              <a:rPr lang="de-DE" altLang="de-DE" dirty="0" smtClean="0"/>
              <a:t> </a:t>
            </a:r>
            <a:r>
              <a:rPr lang="de-DE" altLang="de-DE" dirty="0" err="1" smtClean="0"/>
              <a:t>appropriate</a:t>
            </a:r>
            <a:r>
              <a:rPr lang="de-DE" altLang="de-DE" dirty="0" smtClean="0"/>
              <a:t>. </a:t>
            </a:r>
            <a:r>
              <a:rPr lang="de-DE" altLang="de-DE" dirty="0" err="1" smtClean="0"/>
              <a:t>Possible</a:t>
            </a:r>
            <a:r>
              <a:rPr lang="de-DE" altLang="de-DE" dirty="0" smtClean="0"/>
              <a:t> </a:t>
            </a:r>
            <a:r>
              <a:rPr lang="de-DE" altLang="de-DE" dirty="0" err="1" smtClean="0"/>
              <a:t>approaches</a:t>
            </a:r>
            <a:r>
              <a:rPr lang="de-DE" altLang="de-DE" dirty="0" smtClean="0"/>
              <a:t> </a:t>
            </a:r>
            <a:r>
              <a:rPr lang="de-DE" altLang="de-DE" dirty="0" err="1" smtClean="0"/>
              <a:t>would</a:t>
            </a:r>
            <a:r>
              <a:rPr lang="de-DE" altLang="de-DE" dirty="0" smtClean="0"/>
              <a:t> </a:t>
            </a:r>
            <a:r>
              <a:rPr lang="de-DE" altLang="de-DE" dirty="0" err="1" smtClean="0"/>
              <a:t>be</a:t>
            </a:r>
            <a:r>
              <a:rPr lang="de-DE" altLang="de-DE" dirty="0" smtClean="0"/>
              <a:t>: </a:t>
            </a:r>
            <a:r>
              <a:rPr lang="de-DE" altLang="de-DE" dirty="0" err="1" smtClean="0"/>
              <a:t>assessment</a:t>
            </a:r>
            <a:r>
              <a:rPr lang="de-DE" altLang="de-DE" dirty="0" smtClean="0"/>
              <a:t> </a:t>
            </a:r>
            <a:r>
              <a:rPr lang="de-DE" altLang="de-DE" dirty="0" err="1" smtClean="0"/>
              <a:t>by</a:t>
            </a:r>
            <a:r>
              <a:rPr lang="de-DE" altLang="de-DE" dirty="0" smtClean="0"/>
              <a:t> different </a:t>
            </a:r>
            <a:r>
              <a:rPr lang="de-DE" altLang="de-DE" dirty="0" err="1" smtClean="0"/>
              <a:t>operator</a:t>
            </a:r>
            <a:r>
              <a:rPr lang="de-DE" altLang="de-DE" dirty="0" smtClean="0"/>
              <a:t> </a:t>
            </a:r>
            <a:r>
              <a:rPr lang="de-DE" altLang="de-DE" dirty="0" err="1" smtClean="0"/>
              <a:t>populations</a:t>
            </a:r>
            <a:r>
              <a:rPr lang="de-DE" altLang="de-DE" dirty="0" smtClean="0"/>
              <a:t>; </a:t>
            </a:r>
            <a:r>
              <a:rPr lang="de-DE" altLang="de-DE" dirty="0" err="1" smtClean="0"/>
              <a:t>the</a:t>
            </a:r>
            <a:r>
              <a:rPr lang="de-DE" altLang="de-DE" dirty="0" smtClean="0"/>
              <a:t> </a:t>
            </a:r>
            <a:r>
              <a:rPr lang="de-DE" altLang="de-DE" dirty="0" err="1" smtClean="0"/>
              <a:t>effect</a:t>
            </a:r>
            <a:r>
              <a:rPr lang="de-DE" altLang="de-DE" dirty="0" smtClean="0"/>
              <a:t> </a:t>
            </a:r>
            <a:r>
              <a:rPr lang="de-DE" altLang="de-DE" dirty="0" err="1" smtClean="0"/>
              <a:t>of</a:t>
            </a:r>
            <a:r>
              <a:rPr lang="de-DE" altLang="de-DE" dirty="0" smtClean="0"/>
              <a:t> </a:t>
            </a:r>
            <a:r>
              <a:rPr lang="de-DE" altLang="de-DE" dirty="0" err="1" smtClean="0"/>
              <a:t>encapsulation</a:t>
            </a:r>
            <a:r>
              <a:rPr lang="de-DE" altLang="de-DE" dirty="0" smtClean="0"/>
              <a:t> upon </a:t>
            </a:r>
            <a:r>
              <a:rPr lang="de-DE" altLang="de-DE" dirty="0" err="1" smtClean="0"/>
              <a:t>the</a:t>
            </a:r>
            <a:r>
              <a:rPr lang="de-DE" altLang="de-DE" dirty="0" smtClean="0"/>
              <a:t> </a:t>
            </a:r>
            <a:r>
              <a:rPr lang="de-DE" altLang="de-DE" dirty="0" err="1" smtClean="0"/>
              <a:t>noise</a:t>
            </a:r>
            <a:r>
              <a:rPr lang="de-DE" altLang="de-DE" dirty="0" smtClean="0"/>
              <a:t> </a:t>
            </a:r>
            <a:r>
              <a:rPr lang="de-DE" altLang="de-DE" dirty="0" err="1" smtClean="0"/>
              <a:t>exposure</a:t>
            </a:r>
            <a:r>
              <a:rPr lang="de-DE" altLang="de-DE" dirty="0" smtClean="0"/>
              <a:t>; </a:t>
            </a:r>
            <a:r>
              <a:rPr lang="de-DE" altLang="de-DE" dirty="0" err="1" smtClean="0"/>
              <a:t>or</a:t>
            </a:r>
            <a:r>
              <a:rPr lang="de-DE" altLang="de-DE" dirty="0" smtClean="0"/>
              <a:t> </a:t>
            </a:r>
            <a:r>
              <a:rPr lang="de-DE" altLang="de-DE" dirty="0" err="1" smtClean="0"/>
              <a:t>details</a:t>
            </a:r>
            <a:r>
              <a:rPr lang="de-DE" altLang="de-DE" dirty="0" smtClean="0"/>
              <a:t> such </a:t>
            </a:r>
            <a:r>
              <a:rPr lang="de-DE" altLang="de-DE" dirty="0" err="1" smtClean="0"/>
              <a:t>as</a:t>
            </a:r>
            <a:r>
              <a:rPr lang="de-DE" altLang="de-DE" dirty="0" smtClean="0"/>
              <a:t> </a:t>
            </a:r>
            <a:r>
              <a:rPr lang="de-DE" altLang="de-DE" dirty="0" err="1" smtClean="0"/>
              <a:t>the</a:t>
            </a:r>
            <a:r>
              <a:rPr lang="de-DE" altLang="de-DE" dirty="0" smtClean="0"/>
              <a:t> </a:t>
            </a:r>
            <a:r>
              <a:rPr lang="de-DE" altLang="de-DE" dirty="0" err="1" smtClean="0"/>
              <a:t>implementation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chucking</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casing</a:t>
            </a:r>
            <a:r>
              <a:rPr lang="de-DE" altLang="de-DE" dirty="0" smtClean="0"/>
              <a:t>. The </a:t>
            </a:r>
            <a:r>
              <a:rPr lang="de-DE" altLang="de-DE" dirty="0" err="1" smtClean="0"/>
              <a:t>point</a:t>
            </a:r>
            <a:r>
              <a:rPr lang="de-DE" altLang="de-DE" dirty="0" smtClean="0"/>
              <a:t> </a:t>
            </a:r>
            <a:r>
              <a:rPr lang="de-DE" altLang="de-DE" dirty="0" err="1" smtClean="0"/>
              <a:t>can</a:t>
            </a:r>
            <a:r>
              <a:rPr lang="de-DE" altLang="de-DE" dirty="0" smtClean="0"/>
              <a:t> </a:t>
            </a:r>
            <a:r>
              <a:rPr lang="de-DE" altLang="de-DE" dirty="0" err="1" smtClean="0"/>
              <a:t>be</a:t>
            </a:r>
            <a:r>
              <a:rPr lang="de-DE" altLang="de-DE" dirty="0" smtClean="0"/>
              <a:t> </a:t>
            </a:r>
            <a:r>
              <a:rPr lang="de-DE" altLang="de-DE" dirty="0" err="1" smtClean="0"/>
              <a:t>used</a:t>
            </a:r>
            <a:r>
              <a:rPr lang="de-DE" altLang="de-DE" dirty="0" smtClean="0"/>
              <a:t> </a:t>
            </a:r>
            <a:r>
              <a:rPr lang="de-DE" altLang="de-DE" dirty="0" err="1" smtClean="0"/>
              <a:t>for</a:t>
            </a:r>
            <a:r>
              <a:rPr lang="de-DE" altLang="de-DE" dirty="0" smtClean="0"/>
              <a:t> </a:t>
            </a:r>
            <a:r>
              <a:rPr lang="de-DE" altLang="de-DE" dirty="0" err="1" smtClean="0"/>
              <a:t>elaboration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foci</a:t>
            </a:r>
            <a:r>
              <a:rPr lang="de-DE" altLang="de-DE" dirty="0" smtClean="0"/>
              <a:t> in Modules 2 </a:t>
            </a:r>
            <a:r>
              <a:rPr lang="de-DE" altLang="de-DE" dirty="0" err="1" smtClean="0"/>
              <a:t>to</a:t>
            </a:r>
            <a:r>
              <a:rPr lang="de-DE" altLang="de-DE" dirty="0" smtClean="0"/>
              <a:t> 4.</a:t>
            </a:r>
          </a:p>
          <a:p>
            <a:endParaRPr lang="de-DE" altLang="de-DE" dirty="0" smtClean="0"/>
          </a:p>
          <a:p>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24</a:t>
            </a:fld>
            <a:endParaRPr lang="de-DE" altLang="de-DE"/>
          </a:p>
        </p:txBody>
      </p:sp>
    </p:spTree>
    <p:extLst>
      <p:ext uri="{BB962C8B-B14F-4D97-AF65-F5344CB8AC3E}">
        <p14:creationId xmlns:p14="http://schemas.microsoft.com/office/powerpoint/2010/main" val="3126924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Presentation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situation</a:t>
            </a:r>
            <a:r>
              <a:rPr lang="de-DE" altLang="de-DE" dirty="0" smtClean="0"/>
              <a:t> at </a:t>
            </a:r>
            <a:r>
              <a:rPr lang="de-DE" altLang="de-DE" dirty="0" err="1" smtClean="0"/>
              <a:t>the</a:t>
            </a:r>
            <a:r>
              <a:rPr lang="de-DE" altLang="de-DE" dirty="0" smtClean="0"/>
              <a:t> </a:t>
            </a:r>
            <a:r>
              <a:rPr lang="de-DE" altLang="de-DE" dirty="0" err="1" smtClean="0"/>
              <a:t>outset</a:t>
            </a:r>
            <a:r>
              <a:rPr lang="de-DE" altLang="de-DE" dirty="0" smtClean="0"/>
              <a:t> </a:t>
            </a:r>
            <a:r>
              <a:rPr lang="de-DE" altLang="de-DE" dirty="0" err="1" smtClean="0"/>
              <a:t>for</a:t>
            </a:r>
            <a:r>
              <a:rPr lang="de-DE" altLang="de-DE" dirty="0" smtClean="0"/>
              <a:t> </a:t>
            </a:r>
            <a:r>
              <a:rPr lang="de-DE" altLang="de-DE" dirty="0" err="1" smtClean="0"/>
              <a:t>Example</a:t>
            </a:r>
            <a:r>
              <a:rPr lang="de-DE" altLang="de-DE" dirty="0" smtClean="0"/>
              <a:t> 1. The subsequent </a:t>
            </a:r>
            <a:r>
              <a:rPr lang="de-DE" altLang="de-DE" dirty="0" err="1" smtClean="0"/>
              <a:t>procedure</a:t>
            </a:r>
            <a:r>
              <a:rPr lang="de-DE" altLang="de-DE" dirty="0" smtClean="0"/>
              <a:t> </a:t>
            </a:r>
            <a:r>
              <a:rPr lang="de-DE" altLang="de-DE" dirty="0" err="1" smtClean="0"/>
              <a:t>is</a:t>
            </a:r>
            <a:r>
              <a:rPr lang="de-DE" altLang="de-DE" dirty="0" smtClean="0"/>
              <a:t> </a:t>
            </a:r>
            <a:r>
              <a:rPr lang="de-DE" altLang="de-DE" dirty="0" err="1" smtClean="0"/>
              <a:t>based</a:t>
            </a:r>
            <a:r>
              <a:rPr lang="de-DE" altLang="de-DE" dirty="0" smtClean="0"/>
              <a:t> upon </a:t>
            </a:r>
            <a:r>
              <a:rPr lang="de-DE" altLang="de-DE" dirty="0" err="1" smtClean="0"/>
              <a:t>the</a:t>
            </a:r>
            <a:r>
              <a:rPr lang="de-DE" altLang="de-DE" dirty="0" smtClean="0"/>
              <a:t> </a:t>
            </a:r>
            <a:r>
              <a:rPr lang="de-DE" altLang="de-DE" dirty="0" err="1" smtClean="0"/>
              <a:t>procedures</a:t>
            </a:r>
            <a:r>
              <a:rPr lang="de-DE" altLang="de-DE" dirty="0" smtClean="0"/>
              <a:t> </a:t>
            </a:r>
            <a:r>
              <a:rPr lang="de-DE" altLang="de-DE" dirty="0" err="1" smtClean="0"/>
              <a:t>to</a:t>
            </a:r>
            <a:r>
              <a:rPr lang="de-DE" altLang="de-DE" dirty="0" smtClean="0"/>
              <a:t> EN 614-1 </a:t>
            </a:r>
            <a:r>
              <a:rPr lang="de-DE" altLang="de-DE" dirty="0" err="1" smtClean="0"/>
              <a:t>presented</a:t>
            </a:r>
            <a:r>
              <a:rPr lang="de-DE" altLang="de-DE" dirty="0" smtClean="0"/>
              <a:t> in Module 1</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25</a:t>
            </a:fld>
            <a:endParaRPr lang="de-DE" altLang="de-DE"/>
          </a:p>
        </p:txBody>
      </p:sp>
    </p:spTree>
    <p:extLst>
      <p:ext uri="{BB962C8B-B14F-4D97-AF65-F5344CB8AC3E}">
        <p14:creationId xmlns:p14="http://schemas.microsoft.com/office/powerpoint/2010/main" val="2131864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Specific</a:t>
            </a:r>
            <a:r>
              <a:rPr lang="de-DE" altLang="de-DE" dirty="0" smtClean="0"/>
              <a:t> </a:t>
            </a:r>
            <a:r>
              <a:rPr lang="de-DE" altLang="de-DE" dirty="0" err="1" smtClean="0"/>
              <a:t>procedures</a:t>
            </a:r>
            <a:r>
              <a:rPr lang="de-DE" altLang="de-DE" dirty="0" smtClean="0"/>
              <a:t> must </a:t>
            </a:r>
            <a:r>
              <a:rPr lang="de-DE" altLang="de-DE" dirty="0" err="1" smtClean="0"/>
              <a:t>be</a:t>
            </a:r>
            <a:r>
              <a:rPr lang="de-DE" altLang="de-DE" dirty="0" smtClean="0"/>
              <a:t> </a:t>
            </a:r>
            <a:r>
              <a:rPr lang="de-DE" altLang="de-DE" dirty="0" err="1" smtClean="0"/>
              <a:t>defined</a:t>
            </a:r>
            <a:r>
              <a:rPr lang="de-DE" altLang="de-DE" dirty="0" smtClean="0"/>
              <a:t> </a:t>
            </a:r>
            <a:r>
              <a:rPr lang="de-DE" altLang="de-DE" dirty="0" err="1" smtClean="0"/>
              <a:t>with</a:t>
            </a:r>
            <a:r>
              <a:rPr lang="de-DE" altLang="de-DE" dirty="0" smtClean="0"/>
              <a:t> </a:t>
            </a:r>
            <a:r>
              <a:rPr lang="de-DE" altLang="de-DE" dirty="0" err="1" smtClean="0"/>
              <a:t>reference</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issues</a:t>
            </a:r>
            <a:r>
              <a:rPr lang="de-DE" altLang="de-DE" dirty="0" smtClean="0"/>
              <a:t>. The relevant </a:t>
            </a:r>
            <a:r>
              <a:rPr lang="de-DE" altLang="de-DE" dirty="0" err="1" smtClean="0"/>
              <a:t>basic</a:t>
            </a:r>
            <a:r>
              <a:rPr lang="de-DE" altLang="de-DE" dirty="0" smtClean="0"/>
              <a:t> </a:t>
            </a:r>
            <a:r>
              <a:rPr lang="de-DE" altLang="de-DE" dirty="0" err="1" smtClean="0"/>
              <a:t>knowledge</a:t>
            </a:r>
            <a:r>
              <a:rPr lang="de-DE" altLang="de-DE" dirty="0" smtClean="0"/>
              <a:t> </a:t>
            </a:r>
            <a:r>
              <a:rPr lang="de-DE" altLang="de-DE" dirty="0" err="1" smtClean="0"/>
              <a:t>is</a:t>
            </a:r>
            <a:r>
              <a:rPr lang="de-DE" altLang="de-DE" dirty="0" smtClean="0"/>
              <a:t> </a:t>
            </a:r>
            <a:r>
              <a:rPr lang="de-DE" altLang="de-DE" dirty="0" err="1" smtClean="0"/>
              <a:t>taught</a:t>
            </a:r>
            <a:r>
              <a:rPr lang="de-DE" altLang="de-DE" dirty="0" smtClean="0"/>
              <a:t> in Modules 2 </a:t>
            </a:r>
            <a:r>
              <a:rPr lang="de-DE" altLang="de-DE" dirty="0" err="1" smtClean="0"/>
              <a:t>to</a:t>
            </a:r>
            <a:r>
              <a:rPr lang="de-DE" altLang="de-DE" dirty="0" smtClean="0"/>
              <a:t> 4.</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26</a:t>
            </a:fld>
            <a:endParaRPr lang="de-DE" altLang="de-DE"/>
          </a:p>
        </p:txBody>
      </p:sp>
    </p:spTree>
    <p:extLst>
      <p:ext uri="{BB962C8B-B14F-4D97-AF65-F5344CB8AC3E}">
        <p14:creationId xmlns:p14="http://schemas.microsoft.com/office/powerpoint/2010/main" val="1804765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Explanation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evaluation</a:t>
            </a:r>
            <a:r>
              <a:rPr lang="de-DE" altLang="de-DE" dirty="0" smtClean="0"/>
              <a:t> </a:t>
            </a:r>
            <a:r>
              <a:rPr lang="de-DE" altLang="de-DE" dirty="0" err="1" smtClean="0"/>
              <a:t>table</a:t>
            </a:r>
            <a:r>
              <a:rPr lang="de-DE" altLang="de-DE" dirty="0" smtClean="0"/>
              <a:t>:</a:t>
            </a:r>
          </a:p>
          <a:p>
            <a:r>
              <a:rPr lang="de-DE" altLang="de-DE" dirty="0" smtClean="0"/>
              <a:t>Second </a:t>
            </a:r>
            <a:r>
              <a:rPr lang="de-DE" altLang="de-DE" dirty="0" err="1" smtClean="0"/>
              <a:t>means</a:t>
            </a:r>
            <a:r>
              <a:rPr lang="de-DE" altLang="de-DE" dirty="0" smtClean="0"/>
              <a:t> </a:t>
            </a:r>
            <a:r>
              <a:rPr lang="de-DE" altLang="de-DE" dirty="0" err="1" smtClean="0"/>
              <a:t>of</a:t>
            </a:r>
            <a:r>
              <a:rPr lang="de-DE" altLang="de-DE" dirty="0" smtClean="0"/>
              <a:t> </a:t>
            </a:r>
            <a:r>
              <a:rPr lang="de-DE" altLang="de-DE" dirty="0" err="1" smtClean="0"/>
              <a:t>access</a:t>
            </a:r>
            <a:r>
              <a:rPr lang="de-DE" altLang="de-DE" dirty="0" smtClean="0"/>
              <a:t>: </a:t>
            </a:r>
            <a:r>
              <a:rPr lang="de-DE" altLang="de-DE" dirty="0" err="1" smtClean="0"/>
              <a:t>the</a:t>
            </a:r>
            <a:r>
              <a:rPr lang="de-DE" altLang="de-DE" dirty="0" smtClean="0"/>
              <a:t> </a:t>
            </a:r>
            <a:r>
              <a:rPr lang="de-DE" altLang="de-DE" dirty="0" err="1" smtClean="0"/>
              <a:t>machine</a:t>
            </a:r>
            <a:r>
              <a:rPr lang="de-DE" altLang="de-DE" dirty="0" smtClean="0"/>
              <a:t> must </a:t>
            </a:r>
            <a:r>
              <a:rPr lang="de-DE" altLang="de-DE" dirty="0" err="1" smtClean="0"/>
              <a:t>be</a:t>
            </a:r>
            <a:r>
              <a:rPr lang="de-DE" altLang="de-DE" dirty="0" smtClean="0"/>
              <a:t> </a:t>
            </a:r>
            <a:r>
              <a:rPr lang="de-DE" altLang="de-DE" dirty="0" err="1" smtClean="0"/>
              <a:t>fitted</a:t>
            </a:r>
            <a:r>
              <a:rPr lang="de-DE" altLang="de-DE" dirty="0" smtClean="0"/>
              <a:t> </a:t>
            </a:r>
            <a:r>
              <a:rPr lang="de-DE" altLang="de-DE" dirty="0" err="1" smtClean="0"/>
              <a:t>with</a:t>
            </a:r>
            <a:r>
              <a:rPr lang="de-DE" altLang="de-DE" dirty="0" smtClean="0"/>
              <a:t> a </a:t>
            </a:r>
            <a:r>
              <a:rPr lang="de-DE" altLang="de-DE" dirty="0" err="1" smtClean="0"/>
              <a:t>second</a:t>
            </a:r>
            <a:r>
              <a:rPr lang="de-DE" altLang="de-DE" dirty="0" smtClean="0"/>
              <a:t> </a:t>
            </a:r>
            <a:r>
              <a:rPr lang="de-DE" altLang="de-DE" dirty="0" err="1" smtClean="0"/>
              <a:t>door</a:t>
            </a:r>
            <a:r>
              <a:rPr lang="de-DE" altLang="de-DE" dirty="0" smtClean="0"/>
              <a:t>; </a:t>
            </a:r>
            <a:r>
              <a:rPr lang="de-DE" altLang="de-DE" dirty="0" err="1" smtClean="0"/>
              <a:t>this</a:t>
            </a:r>
            <a:r>
              <a:rPr lang="de-DE" altLang="de-DE" dirty="0" smtClean="0"/>
              <a:t> </a:t>
            </a:r>
            <a:r>
              <a:rPr lang="de-DE" altLang="de-DE" dirty="0" err="1" smtClean="0"/>
              <a:t>increases</a:t>
            </a:r>
            <a:r>
              <a:rPr lang="de-DE" altLang="de-DE" dirty="0" smtClean="0"/>
              <a:t> </a:t>
            </a:r>
            <a:r>
              <a:rPr lang="de-DE" altLang="de-DE" dirty="0" err="1" smtClean="0"/>
              <a:t>the</a:t>
            </a:r>
            <a:r>
              <a:rPr lang="de-DE" altLang="de-DE" dirty="0" smtClean="0"/>
              <a:t> </a:t>
            </a:r>
            <a:r>
              <a:rPr lang="de-DE" altLang="de-DE" dirty="0" err="1" smtClean="0"/>
              <a:t>costs</a:t>
            </a:r>
            <a:r>
              <a:rPr lang="de-DE" altLang="de-DE" dirty="0" smtClean="0"/>
              <a:t>. In </a:t>
            </a:r>
            <a:r>
              <a:rPr lang="de-DE" altLang="de-DE" dirty="0" err="1" smtClean="0"/>
              <a:t>order</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chips</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removed</a:t>
            </a:r>
            <a:r>
              <a:rPr lang="de-DE" altLang="de-DE" dirty="0" smtClean="0"/>
              <a:t> on </a:t>
            </a:r>
            <a:r>
              <a:rPr lang="de-DE" altLang="de-DE" dirty="0" err="1" smtClean="0"/>
              <a:t>this</a:t>
            </a:r>
            <a:r>
              <a:rPr lang="de-DE" altLang="de-DE" dirty="0" smtClean="0"/>
              <a:t> </a:t>
            </a:r>
            <a:r>
              <a:rPr lang="de-DE" altLang="de-DE" dirty="0" err="1" smtClean="0"/>
              <a:t>side</a:t>
            </a:r>
            <a:r>
              <a:rPr lang="de-DE" altLang="de-DE" dirty="0" smtClean="0"/>
              <a:t>, </a:t>
            </a:r>
            <a:r>
              <a:rPr lang="de-DE" altLang="de-DE" dirty="0" err="1" smtClean="0"/>
              <a:t>the</a:t>
            </a:r>
            <a:r>
              <a:rPr lang="de-DE" altLang="de-DE" dirty="0" smtClean="0"/>
              <a:t> </a:t>
            </a:r>
            <a:r>
              <a:rPr lang="de-DE" altLang="de-DE" dirty="0" err="1" smtClean="0"/>
              <a:t>worker</a:t>
            </a:r>
            <a:r>
              <a:rPr lang="de-DE" altLang="de-DE" dirty="0" smtClean="0"/>
              <a:t> must </a:t>
            </a:r>
            <a:r>
              <a:rPr lang="de-DE" altLang="de-DE" dirty="0" err="1" smtClean="0"/>
              <a:t>walk</a:t>
            </a:r>
            <a:r>
              <a:rPr lang="de-DE" altLang="de-DE" dirty="0" smtClean="0"/>
              <a:t> </a:t>
            </a:r>
            <a:r>
              <a:rPr lang="de-DE" altLang="de-DE" dirty="0" err="1" smtClean="0"/>
              <a:t>around</a:t>
            </a:r>
            <a:r>
              <a:rPr lang="de-DE" altLang="de-DE" dirty="0" smtClean="0"/>
              <a:t> </a:t>
            </a:r>
            <a:r>
              <a:rPr lang="de-DE" altLang="de-DE" dirty="0" err="1" smtClean="0"/>
              <a:t>the</a:t>
            </a:r>
            <a:r>
              <a:rPr lang="de-DE" altLang="de-DE" dirty="0" smtClean="0"/>
              <a:t> </a:t>
            </a:r>
            <a:r>
              <a:rPr lang="de-DE" altLang="de-DE" dirty="0" err="1" smtClean="0"/>
              <a:t>machine</a:t>
            </a:r>
            <a:r>
              <a:rPr lang="de-DE" altLang="de-DE" dirty="0" smtClean="0"/>
              <a:t>, </a:t>
            </a:r>
            <a:r>
              <a:rPr lang="de-DE" altLang="de-DE" dirty="0" err="1" smtClean="0"/>
              <a:t>which</a:t>
            </a:r>
            <a:r>
              <a:rPr lang="de-DE" altLang="de-DE" dirty="0" smtClean="0"/>
              <a:t> in </a:t>
            </a:r>
            <a:r>
              <a:rPr lang="de-DE" altLang="de-DE" dirty="0" err="1" smtClean="0"/>
              <a:t>the</a:t>
            </a:r>
            <a:r>
              <a:rPr lang="de-DE" altLang="de-DE" dirty="0" smtClean="0"/>
              <a:t> </a:t>
            </a:r>
            <a:r>
              <a:rPr lang="de-DE" altLang="de-DE" dirty="0" err="1" smtClean="0"/>
              <a:t>long</a:t>
            </a:r>
            <a:r>
              <a:rPr lang="de-DE" altLang="de-DE" dirty="0" smtClean="0"/>
              <a:t> </a:t>
            </a:r>
            <a:r>
              <a:rPr lang="de-DE" altLang="de-DE" dirty="0" err="1" smtClean="0"/>
              <a:t>term</a:t>
            </a:r>
            <a:r>
              <a:rPr lang="de-DE" altLang="de-DE" dirty="0" smtClean="0"/>
              <a:t> he will </a:t>
            </a:r>
            <a:r>
              <a:rPr lang="de-DE" altLang="de-DE" dirty="0" err="1" smtClean="0"/>
              <a:t>probably</a:t>
            </a:r>
            <a:r>
              <a:rPr lang="de-DE" altLang="de-DE" dirty="0" smtClean="0"/>
              <a:t> not do.</a:t>
            </a:r>
          </a:p>
          <a:p>
            <a:r>
              <a:rPr lang="de-DE" altLang="de-DE" dirty="0" err="1" smtClean="0"/>
              <a:t>Automatic</a:t>
            </a:r>
            <a:r>
              <a:rPr lang="de-DE" altLang="de-DE" dirty="0" smtClean="0"/>
              <a:t> </a:t>
            </a:r>
            <a:r>
              <a:rPr lang="de-DE" altLang="de-DE" dirty="0" err="1" smtClean="0"/>
              <a:t>chip</a:t>
            </a:r>
            <a:r>
              <a:rPr lang="de-DE" altLang="de-DE" dirty="0" smtClean="0"/>
              <a:t> </a:t>
            </a:r>
            <a:r>
              <a:rPr lang="de-DE" altLang="de-DE" dirty="0" err="1" smtClean="0"/>
              <a:t>transport</a:t>
            </a:r>
            <a:r>
              <a:rPr lang="de-DE" altLang="de-DE" dirty="0" smtClean="0"/>
              <a:t> </a:t>
            </a:r>
            <a:r>
              <a:rPr lang="de-DE" altLang="de-DE" dirty="0" err="1" smtClean="0"/>
              <a:t>adds</a:t>
            </a:r>
            <a:r>
              <a:rPr lang="de-DE" altLang="de-DE" dirty="0" smtClean="0"/>
              <a:t> </a:t>
            </a:r>
            <a:r>
              <a:rPr lang="de-DE" altLang="de-DE" dirty="0" err="1" smtClean="0"/>
              <a:t>considerable</a:t>
            </a:r>
            <a:r>
              <a:rPr lang="de-DE" altLang="de-DE" dirty="0" smtClean="0"/>
              <a:t> </a:t>
            </a:r>
            <a:r>
              <a:rPr lang="de-DE" altLang="de-DE" dirty="0" err="1" smtClean="0"/>
              <a:t>cost</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machine</a:t>
            </a:r>
            <a:r>
              <a:rPr lang="de-DE" altLang="de-DE" dirty="0" smtClean="0"/>
              <a:t>, </a:t>
            </a:r>
            <a:r>
              <a:rPr lang="de-DE" altLang="de-DE" dirty="0" err="1" smtClean="0"/>
              <a:t>since</a:t>
            </a:r>
            <a:r>
              <a:rPr lang="de-DE" altLang="de-DE" dirty="0" smtClean="0"/>
              <a:t> additional </a:t>
            </a:r>
            <a:r>
              <a:rPr lang="de-DE" altLang="de-DE" dirty="0" err="1" smtClean="0"/>
              <a:t>equipment</a:t>
            </a:r>
            <a:r>
              <a:rPr lang="de-DE" altLang="de-DE" dirty="0" smtClean="0"/>
              <a:t> must </a:t>
            </a:r>
            <a:r>
              <a:rPr lang="de-DE" altLang="de-DE" dirty="0" err="1" smtClean="0"/>
              <a:t>be</a:t>
            </a:r>
            <a:r>
              <a:rPr lang="de-DE" altLang="de-DE" dirty="0" smtClean="0"/>
              <a:t> </a:t>
            </a:r>
            <a:r>
              <a:rPr lang="de-DE" altLang="de-DE" dirty="0" err="1" smtClean="0"/>
              <a:t>selected</a:t>
            </a:r>
            <a:r>
              <a:rPr lang="de-DE" altLang="de-DE" dirty="0" smtClean="0"/>
              <a:t>, </a:t>
            </a:r>
            <a:r>
              <a:rPr lang="de-DE" altLang="de-DE" dirty="0" err="1" smtClean="0"/>
              <a:t>developed</a:t>
            </a:r>
            <a:r>
              <a:rPr lang="de-DE" altLang="de-DE" dirty="0" smtClean="0"/>
              <a:t> </a:t>
            </a:r>
            <a:r>
              <a:rPr lang="de-DE" altLang="de-DE" dirty="0" err="1" smtClean="0"/>
              <a:t>and</a:t>
            </a:r>
            <a:r>
              <a:rPr lang="de-DE" altLang="de-DE" dirty="0" smtClean="0"/>
              <a:t> </a:t>
            </a:r>
            <a:r>
              <a:rPr lang="de-DE" altLang="de-DE" dirty="0" err="1" smtClean="0"/>
              <a:t>adapted</a:t>
            </a:r>
            <a:r>
              <a:rPr lang="de-DE" altLang="de-DE" dirty="0" smtClean="0"/>
              <a:t>. </a:t>
            </a:r>
            <a:r>
              <a:rPr lang="de-DE" altLang="de-DE" dirty="0" err="1" smtClean="0"/>
              <a:t>Since</a:t>
            </a:r>
            <a:r>
              <a:rPr lang="de-DE" altLang="de-DE" dirty="0" smtClean="0"/>
              <a:t> </a:t>
            </a:r>
            <a:r>
              <a:rPr lang="de-DE" altLang="de-DE" dirty="0" err="1" smtClean="0"/>
              <a:t>long</a:t>
            </a:r>
            <a:r>
              <a:rPr lang="de-DE" altLang="de-DE" dirty="0" smtClean="0"/>
              <a:t> </a:t>
            </a:r>
            <a:r>
              <a:rPr lang="de-DE" altLang="de-DE" dirty="0" err="1" smtClean="0"/>
              <a:t>chips</a:t>
            </a:r>
            <a:r>
              <a:rPr lang="de-DE" altLang="de-DE" dirty="0" smtClean="0"/>
              <a:t> </a:t>
            </a:r>
            <a:r>
              <a:rPr lang="de-DE" altLang="de-DE" dirty="0" err="1" smtClean="0"/>
              <a:t>frequently</a:t>
            </a:r>
            <a:r>
              <a:rPr lang="de-DE" altLang="de-DE" dirty="0" smtClean="0"/>
              <a:t> </a:t>
            </a:r>
            <a:r>
              <a:rPr lang="de-DE" altLang="de-DE" dirty="0" err="1" smtClean="0"/>
              <a:t>become</a:t>
            </a:r>
            <a:r>
              <a:rPr lang="de-DE" altLang="de-DE" dirty="0" smtClean="0"/>
              <a:t> </a:t>
            </a:r>
            <a:r>
              <a:rPr lang="de-DE" altLang="de-DE" dirty="0" err="1" smtClean="0"/>
              <a:t>caught</a:t>
            </a:r>
            <a:r>
              <a:rPr lang="de-DE" altLang="de-DE" dirty="0" smtClean="0"/>
              <a:t>, </a:t>
            </a:r>
            <a:r>
              <a:rPr lang="de-DE" altLang="de-DE" dirty="0" err="1" smtClean="0"/>
              <a:t>they</a:t>
            </a:r>
            <a:r>
              <a:rPr lang="de-DE" altLang="de-DE" dirty="0" smtClean="0"/>
              <a:t> </a:t>
            </a:r>
            <a:r>
              <a:rPr lang="de-DE" altLang="de-DE" dirty="0" err="1" smtClean="0"/>
              <a:t>are</a:t>
            </a:r>
            <a:r>
              <a:rPr lang="de-DE" altLang="de-DE" dirty="0" smtClean="0"/>
              <a:t> </a:t>
            </a:r>
            <a:r>
              <a:rPr lang="de-DE" altLang="de-DE" dirty="0" err="1" smtClean="0"/>
              <a:t>only</a:t>
            </a:r>
            <a:r>
              <a:rPr lang="de-DE" altLang="de-DE" dirty="0" smtClean="0"/>
              <a:t> </a:t>
            </a:r>
            <a:r>
              <a:rPr lang="de-DE" altLang="de-DE" dirty="0" err="1" smtClean="0"/>
              <a:t>partly</a:t>
            </a:r>
            <a:r>
              <a:rPr lang="de-DE" altLang="de-DE" dirty="0" smtClean="0"/>
              <a:t> </a:t>
            </a:r>
            <a:r>
              <a:rPr lang="de-DE" altLang="de-DE" dirty="0" err="1" smtClean="0"/>
              <a:t>recovered</a:t>
            </a:r>
            <a:r>
              <a:rPr lang="de-DE" altLang="de-DE" dirty="0" smtClean="0"/>
              <a:t> </a:t>
            </a:r>
            <a:r>
              <a:rPr lang="de-DE" altLang="de-DE" dirty="0" err="1" smtClean="0"/>
              <a:t>by</a:t>
            </a:r>
            <a:r>
              <a:rPr lang="de-DE" altLang="de-DE" dirty="0" smtClean="0"/>
              <a:t> an </a:t>
            </a:r>
            <a:r>
              <a:rPr lang="de-DE" altLang="de-DE" dirty="0" err="1" smtClean="0"/>
              <a:t>automatic</a:t>
            </a:r>
            <a:r>
              <a:rPr lang="de-DE" altLang="de-DE" dirty="0" smtClean="0"/>
              <a:t> </a:t>
            </a:r>
            <a:r>
              <a:rPr lang="de-DE" altLang="de-DE" dirty="0" err="1" smtClean="0"/>
              <a:t>transport</a:t>
            </a:r>
            <a:r>
              <a:rPr lang="de-DE" altLang="de-DE" dirty="0" smtClean="0"/>
              <a:t> </a:t>
            </a:r>
            <a:r>
              <a:rPr lang="de-DE" altLang="de-DE" dirty="0" err="1" smtClean="0"/>
              <a:t>system</a:t>
            </a:r>
            <a:r>
              <a:rPr lang="de-DE" altLang="de-DE" dirty="0" smtClean="0"/>
              <a:t>, </a:t>
            </a:r>
            <a:r>
              <a:rPr lang="de-DE" altLang="de-DE" dirty="0" err="1" smtClean="0"/>
              <a:t>thereby</a:t>
            </a:r>
            <a:r>
              <a:rPr lang="de-DE" altLang="de-DE" dirty="0" smtClean="0"/>
              <a:t> </a:t>
            </a:r>
            <a:r>
              <a:rPr lang="de-DE" altLang="de-DE" dirty="0" err="1" smtClean="0"/>
              <a:t>necessitating</a:t>
            </a:r>
            <a:r>
              <a:rPr lang="de-DE" altLang="de-DE" dirty="0" smtClean="0"/>
              <a:t> additional </a:t>
            </a:r>
            <a:r>
              <a:rPr lang="de-DE" altLang="de-DE" dirty="0" err="1" smtClean="0"/>
              <a:t>manual</a:t>
            </a:r>
            <a:r>
              <a:rPr lang="de-DE" altLang="de-DE" dirty="0" smtClean="0"/>
              <a:t> </a:t>
            </a:r>
            <a:r>
              <a:rPr lang="de-DE" altLang="de-DE" dirty="0" err="1" smtClean="0"/>
              <a:t>cleaning</a:t>
            </a:r>
            <a:r>
              <a:rPr lang="de-DE" altLang="de-DE" dirty="0" smtClean="0"/>
              <a:t> </a:t>
            </a:r>
            <a:r>
              <a:rPr lang="de-DE" altLang="de-DE" dirty="0" err="1" smtClean="0"/>
              <a:t>tasks</a:t>
            </a:r>
            <a:r>
              <a:rPr lang="de-DE" altLang="de-DE" dirty="0" smtClean="0"/>
              <a:t>.</a:t>
            </a:r>
          </a:p>
          <a:p>
            <a:r>
              <a:rPr lang="de-DE" altLang="de-DE" dirty="0" smtClean="0"/>
              <a:t>The </a:t>
            </a:r>
            <a:r>
              <a:rPr lang="de-DE" altLang="de-DE" dirty="0" err="1" smtClean="0"/>
              <a:t>chip</a:t>
            </a:r>
            <a:r>
              <a:rPr lang="de-DE" altLang="de-DE" dirty="0" smtClean="0"/>
              <a:t> </a:t>
            </a:r>
            <a:r>
              <a:rPr lang="de-DE" altLang="de-DE" dirty="0" err="1" smtClean="0"/>
              <a:t>hook</a:t>
            </a:r>
            <a:r>
              <a:rPr lang="de-DE" altLang="de-DE" dirty="0" smtClean="0"/>
              <a:t> </a:t>
            </a:r>
            <a:r>
              <a:rPr lang="de-DE" altLang="de-DE" dirty="0" err="1" smtClean="0"/>
              <a:t>is</a:t>
            </a:r>
            <a:r>
              <a:rPr lang="de-DE" altLang="de-DE" dirty="0" smtClean="0"/>
              <a:t> easy </a:t>
            </a:r>
            <a:r>
              <a:rPr lang="de-DE" altLang="de-DE" dirty="0" err="1" smtClean="0"/>
              <a:t>to</a:t>
            </a:r>
            <a:r>
              <a:rPr lang="de-DE" altLang="de-DE" dirty="0" smtClean="0"/>
              <a:t> </a:t>
            </a:r>
            <a:r>
              <a:rPr lang="de-DE" altLang="de-DE" dirty="0" err="1" smtClean="0"/>
              <a:t>use</a:t>
            </a:r>
            <a:r>
              <a:rPr lang="de-DE" altLang="de-DE" dirty="0" smtClean="0"/>
              <a:t> </a:t>
            </a:r>
            <a:r>
              <a:rPr lang="de-DE" altLang="de-DE" dirty="0" err="1" smtClean="0"/>
              <a:t>and</a:t>
            </a:r>
            <a:r>
              <a:rPr lang="de-DE" altLang="de-DE" dirty="0" smtClean="0"/>
              <a:t> </a:t>
            </a:r>
            <a:r>
              <a:rPr lang="de-DE" altLang="de-DE" dirty="0" err="1" smtClean="0"/>
              <a:t>cheap</a:t>
            </a:r>
            <a:r>
              <a:rPr lang="de-DE" altLang="de-DE" dirty="0" smtClean="0"/>
              <a:t> </a:t>
            </a:r>
            <a:r>
              <a:rPr lang="de-DE" altLang="de-DE" dirty="0" err="1" smtClean="0"/>
              <a:t>to</a:t>
            </a:r>
            <a:r>
              <a:rPr lang="de-DE" altLang="de-DE" dirty="0" smtClean="0"/>
              <a:t> </a:t>
            </a:r>
            <a:r>
              <a:rPr lang="de-DE" altLang="de-DE" dirty="0" err="1" smtClean="0"/>
              <a:t>manufacture</a:t>
            </a:r>
            <a:r>
              <a:rPr lang="de-DE" altLang="de-DE" dirty="0" smtClean="0"/>
              <a:t>. Observation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a:t>
            </a:r>
            <a:r>
              <a:rPr lang="de-DE" altLang="de-DE" dirty="0" err="1" smtClean="0"/>
              <a:t>area</a:t>
            </a:r>
            <a:r>
              <a:rPr lang="de-DE" altLang="de-DE" dirty="0" smtClean="0"/>
              <a:t> </a:t>
            </a:r>
            <a:r>
              <a:rPr lang="de-DE" altLang="de-DE" dirty="0" err="1" smtClean="0"/>
              <a:t>may</a:t>
            </a:r>
            <a:r>
              <a:rPr lang="de-DE" altLang="de-DE" dirty="0" smtClean="0"/>
              <a:t> </a:t>
            </a:r>
            <a:r>
              <a:rPr lang="de-DE" altLang="de-DE" dirty="0" err="1" smtClean="0"/>
              <a:t>present</a:t>
            </a:r>
            <a:r>
              <a:rPr lang="de-DE" altLang="de-DE" dirty="0" smtClean="0"/>
              <a:t> </a:t>
            </a:r>
            <a:r>
              <a:rPr lang="de-DE" altLang="de-DE" dirty="0" err="1" smtClean="0"/>
              <a:t>problems</a:t>
            </a:r>
            <a:r>
              <a:rPr lang="de-DE" altLang="de-DE" dirty="0" smtClean="0"/>
              <a:t>; </a:t>
            </a:r>
            <a:r>
              <a:rPr lang="de-DE" altLang="de-DE" dirty="0" err="1" smtClean="0"/>
              <a:t>the</a:t>
            </a:r>
            <a:r>
              <a:rPr lang="de-DE" altLang="de-DE" dirty="0" smtClean="0"/>
              <a:t> </a:t>
            </a:r>
            <a:r>
              <a:rPr lang="de-DE" altLang="de-DE" dirty="0" err="1" smtClean="0"/>
              <a:t>visual</a:t>
            </a:r>
            <a:r>
              <a:rPr lang="de-DE" altLang="de-DE" dirty="0" smtClean="0"/>
              <a:t> </a:t>
            </a:r>
            <a:r>
              <a:rPr lang="de-DE" altLang="de-DE" dirty="0" err="1" smtClean="0"/>
              <a:t>geometry</a:t>
            </a:r>
            <a:r>
              <a:rPr lang="de-DE" altLang="de-DE" dirty="0" smtClean="0"/>
              <a:t> in </a:t>
            </a:r>
            <a:r>
              <a:rPr lang="de-DE" altLang="de-DE" dirty="0" err="1" smtClean="0"/>
              <a:t>the</a:t>
            </a:r>
            <a:r>
              <a:rPr lang="de-DE" altLang="de-DE" dirty="0" smtClean="0"/>
              <a:t> </a:t>
            </a:r>
            <a:r>
              <a:rPr lang="de-DE" altLang="de-DE" dirty="0" err="1" smtClean="0"/>
              <a:t>machine</a:t>
            </a:r>
            <a:r>
              <a:rPr lang="de-DE" altLang="de-DE" dirty="0" smtClean="0"/>
              <a:t> </a:t>
            </a:r>
            <a:r>
              <a:rPr lang="de-DE" altLang="de-DE" dirty="0" err="1" smtClean="0"/>
              <a:t>may</a:t>
            </a:r>
            <a:r>
              <a:rPr lang="de-DE" altLang="de-DE" dirty="0" smtClean="0"/>
              <a:t> </a:t>
            </a:r>
            <a:r>
              <a:rPr lang="de-DE" altLang="de-DE" dirty="0" err="1" smtClean="0"/>
              <a:t>therefore</a:t>
            </a:r>
            <a:r>
              <a:rPr lang="de-DE" altLang="de-DE" dirty="0" smtClean="0"/>
              <a:t> </a:t>
            </a:r>
            <a:r>
              <a:rPr lang="de-DE" altLang="de-DE" dirty="0" err="1" smtClean="0"/>
              <a:t>have</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checked</a:t>
            </a:r>
            <a:r>
              <a:rPr lang="de-DE" altLang="de-DE" dirty="0" smtClean="0"/>
              <a:t>.</a:t>
            </a:r>
          </a:p>
          <a:p>
            <a:endParaRPr lang="de-DE" altLang="de-DE" dirty="0" smtClean="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27</a:t>
            </a:fld>
            <a:endParaRPr lang="de-DE" altLang="de-DE"/>
          </a:p>
        </p:txBody>
      </p:sp>
    </p:spTree>
    <p:extLst>
      <p:ext uri="{BB962C8B-B14F-4D97-AF65-F5344CB8AC3E}">
        <p14:creationId xmlns:p14="http://schemas.microsoft.com/office/powerpoint/2010/main" val="1407387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Specific</a:t>
            </a:r>
            <a:r>
              <a:rPr lang="de-DE" altLang="de-DE" dirty="0" smtClean="0"/>
              <a:t> </a:t>
            </a:r>
            <a:r>
              <a:rPr lang="de-DE" altLang="de-DE" dirty="0" err="1" smtClean="0"/>
              <a:t>procedures</a:t>
            </a:r>
            <a:r>
              <a:rPr lang="de-DE" altLang="de-DE" dirty="0" smtClean="0"/>
              <a:t> must </a:t>
            </a:r>
            <a:r>
              <a:rPr lang="de-DE" altLang="de-DE" dirty="0" err="1" smtClean="0"/>
              <a:t>be</a:t>
            </a:r>
            <a:r>
              <a:rPr lang="de-DE" altLang="de-DE" dirty="0" smtClean="0"/>
              <a:t> </a:t>
            </a:r>
            <a:r>
              <a:rPr lang="de-DE" altLang="de-DE" dirty="0" err="1" smtClean="0"/>
              <a:t>defined</a:t>
            </a:r>
            <a:r>
              <a:rPr lang="de-DE" altLang="de-DE" dirty="0" smtClean="0"/>
              <a:t> </a:t>
            </a:r>
            <a:r>
              <a:rPr lang="de-DE" altLang="de-DE" dirty="0" err="1" smtClean="0"/>
              <a:t>with</a:t>
            </a:r>
            <a:r>
              <a:rPr lang="de-DE" altLang="de-DE" dirty="0" smtClean="0"/>
              <a:t> </a:t>
            </a:r>
            <a:r>
              <a:rPr lang="de-DE" altLang="de-DE" dirty="0" err="1" smtClean="0"/>
              <a:t>reference</a:t>
            </a:r>
            <a:r>
              <a:rPr lang="de-DE" altLang="de-DE" dirty="0" smtClean="0"/>
              <a:t> </a:t>
            </a:r>
            <a:r>
              <a:rPr lang="de-DE" altLang="de-DE" dirty="0" err="1" smtClean="0"/>
              <a:t>to</a:t>
            </a:r>
            <a:r>
              <a:rPr lang="de-DE" altLang="de-DE" dirty="0" smtClean="0"/>
              <a:t> </a:t>
            </a:r>
            <a:r>
              <a:rPr lang="de-DE" altLang="de-DE" dirty="0" err="1" smtClean="0"/>
              <a:t>issues</a:t>
            </a:r>
            <a:r>
              <a:rPr lang="de-DE" altLang="de-DE" dirty="0" smtClean="0"/>
              <a:t>. The relevant </a:t>
            </a:r>
            <a:r>
              <a:rPr lang="de-DE" altLang="de-DE" dirty="0" err="1" smtClean="0"/>
              <a:t>basic</a:t>
            </a:r>
            <a:r>
              <a:rPr lang="de-DE" altLang="de-DE" dirty="0" smtClean="0"/>
              <a:t> </a:t>
            </a:r>
            <a:r>
              <a:rPr lang="de-DE" altLang="de-DE" dirty="0" err="1" smtClean="0"/>
              <a:t>knowledge</a:t>
            </a:r>
            <a:r>
              <a:rPr lang="de-DE" altLang="de-DE" dirty="0" smtClean="0"/>
              <a:t> </a:t>
            </a:r>
            <a:r>
              <a:rPr lang="de-DE" altLang="de-DE" dirty="0" err="1" smtClean="0"/>
              <a:t>is</a:t>
            </a:r>
            <a:r>
              <a:rPr lang="de-DE" altLang="de-DE" dirty="0" smtClean="0"/>
              <a:t> </a:t>
            </a:r>
            <a:r>
              <a:rPr lang="de-DE" altLang="de-DE" dirty="0" err="1" smtClean="0"/>
              <a:t>taught</a:t>
            </a:r>
            <a:r>
              <a:rPr lang="de-DE" altLang="de-DE" dirty="0" smtClean="0"/>
              <a:t> in Modules 2 </a:t>
            </a:r>
            <a:r>
              <a:rPr lang="de-DE" altLang="de-DE" dirty="0" err="1" smtClean="0"/>
              <a:t>to</a:t>
            </a:r>
            <a:r>
              <a:rPr lang="de-DE" altLang="de-DE" dirty="0" smtClean="0"/>
              <a:t> 4.</a:t>
            </a:r>
          </a:p>
          <a:p>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28</a:t>
            </a:fld>
            <a:endParaRPr lang="de-DE" altLang="de-DE"/>
          </a:p>
        </p:txBody>
      </p:sp>
    </p:spTree>
    <p:extLst>
      <p:ext uri="{BB962C8B-B14F-4D97-AF65-F5344CB8AC3E}">
        <p14:creationId xmlns:p14="http://schemas.microsoft.com/office/powerpoint/2010/main" val="3485478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Specific</a:t>
            </a:r>
            <a:r>
              <a:rPr lang="de-DE" altLang="de-DE" dirty="0" smtClean="0"/>
              <a:t> </a:t>
            </a:r>
            <a:r>
              <a:rPr lang="de-DE" altLang="de-DE" dirty="0" err="1" smtClean="0"/>
              <a:t>procedures</a:t>
            </a:r>
            <a:r>
              <a:rPr lang="de-DE" altLang="de-DE" dirty="0" smtClean="0"/>
              <a:t> must </a:t>
            </a:r>
            <a:r>
              <a:rPr lang="de-DE" altLang="de-DE" dirty="0" err="1" smtClean="0"/>
              <a:t>be</a:t>
            </a:r>
            <a:r>
              <a:rPr lang="de-DE" altLang="de-DE" dirty="0" smtClean="0"/>
              <a:t> </a:t>
            </a:r>
            <a:r>
              <a:rPr lang="de-DE" altLang="de-DE" dirty="0" err="1" smtClean="0"/>
              <a:t>defined</a:t>
            </a:r>
            <a:r>
              <a:rPr lang="de-DE" altLang="de-DE" dirty="0" smtClean="0"/>
              <a:t> </a:t>
            </a:r>
            <a:r>
              <a:rPr lang="de-DE" altLang="de-DE" dirty="0" err="1" smtClean="0"/>
              <a:t>with</a:t>
            </a:r>
            <a:r>
              <a:rPr lang="de-DE" altLang="de-DE" dirty="0" smtClean="0"/>
              <a:t> </a:t>
            </a:r>
            <a:r>
              <a:rPr lang="de-DE" altLang="de-DE" dirty="0" err="1" smtClean="0"/>
              <a:t>reference</a:t>
            </a:r>
            <a:r>
              <a:rPr lang="de-DE" altLang="de-DE" dirty="0" smtClean="0"/>
              <a:t> </a:t>
            </a:r>
            <a:r>
              <a:rPr lang="de-DE" altLang="de-DE" dirty="0" err="1" smtClean="0"/>
              <a:t>to</a:t>
            </a:r>
            <a:r>
              <a:rPr lang="de-DE" altLang="de-DE" dirty="0" smtClean="0"/>
              <a:t> </a:t>
            </a:r>
            <a:r>
              <a:rPr lang="de-DE" altLang="de-DE" dirty="0" err="1" smtClean="0"/>
              <a:t>issues</a:t>
            </a:r>
            <a:r>
              <a:rPr lang="de-DE" altLang="de-DE" dirty="0" smtClean="0"/>
              <a:t>. The relevant </a:t>
            </a:r>
            <a:r>
              <a:rPr lang="de-DE" altLang="de-DE" dirty="0" err="1" smtClean="0"/>
              <a:t>basic</a:t>
            </a:r>
            <a:r>
              <a:rPr lang="de-DE" altLang="de-DE" dirty="0" smtClean="0"/>
              <a:t> </a:t>
            </a:r>
            <a:r>
              <a:rPr lang="de-DE" altLang="de-DE" dirty="0" err="1" smtClean="0"/>
              <a:t>knowledge</a:t>
            </a:r>
            <a:r>
              <a:rPr lang="de-DE" altLang="de-DE" dirty="0" smtClean="0"/>
              <a:t> </a:t>
            </a:r>
            <a:r>
              <a:rPr lang="de-DE" altLang="de-DE" dirty="0" err="1" smtClean="0"/>
              <a:t>is</a:t>
            </a:r>
            <a:r>
              <a:rPr lang="de-DE" altLang="de-DE" dirty="0" smtClean="0"/>
              <a:t> </a:t>
            </a:r>
            <a:r>
              <a:rPr lang="de-DE" altLang="de-DE" dirty="0" err="1" smtClean="0"/>
              <a:t>taught</a:t>
            </a:r>
            <a:r>
              <a:rPr lang="de-DE" altLang="de-DE" dirty="0" smtClean="0"/>
              <a:t> in Modules 2 </a:t>
            </a:r>
            <a:r>
              <a:rPr lang="de-DE" altLang="de-DE" dirty="0" err="1" smtClean="0"/>
              <a:t>to</a:t>
            </a:r>
            <a:r>
              <a:rPr lang="de-DE" altLang="de-DE" dirty="0" smtClean="0"/>
              <a:t> 4.</a:t>
            </a:r>
          </a:p>
          <a:p>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29</a:t>
            </a:fld>
            <a:endParaRPr lang="de-DE" altLang="de-DE"/>
          </a:p>
        </p:txBody>
      </p:sp>
    </p:spTree>
    <p:extLst>
      <p:ext uri="{BB962C8B-B14F-4D97-AF65-F5344CB8AC3E}">
        <p14:creationId xmlns:p14="http://schemas.microsoft.com/office/powerpoint/2010/main" val="4141375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err="1" smtClean="0"/>
              <a:t>Example</a:t>
            </a:r>
            <a:r>
              <a:rPr lang="de-DE" altLang="de-DE" dirty="0" smtClean="0"/>
              <a:t> </a:t>
            </a:r>
            <a:r>
              <a:rPr lang="de-DE" altLang="de-DE" dirty="0" err="1" smtClean="0"/>
              <a:t>clips</a:t>
            </a:r>
            <a:r>
              <a:rPr lang="de-DE" altLang="de-DE" dirty="0" smtClean="0"/>
              <a:t> </a:t>
            </a:r>
            <a:r>
              <a:rPr lang="de-DE" altLang="de-DE" dirty="0" err="1" smtClean="0"/>
              <a:t>showing</a:t>
            </a:r>
            <a:r>
              <a:rPr lang="de-DE" altLang="de-DE" dirty="0" smtClean="0"/>
              <a:t> </a:t>
            </a:r>
            <a:r>
              <a:rPr lang="de-DE" altLang="de-DE" dirty="0" err="1" smtClean="0"/>
              <a:t>ergonomic</a:t>
            </a:r>
            <a:r>
              <a:rPr lang="de-DE" altLang="de-DE" dirty="0" smtClean="0"/>
              <a:t> design </a:t>
            </a:r>
            <a:r>
              <a:rPr lang="de-DE" altLang="de-DE" dirty="0" err="1" smtClean="0"/>
              <a:t>processes</a:t>
            </a:r>
            <a:r>
              <a:rPr lang="de-DE" altLang="de-DE" dirty="0" smtClean="0"/>
              <a:t>, </a:t>
            </a:r>
            <a:r>
              <a:rPr lang="de-DE" altLang="de-DE" dirty="0" err="1" smtClean="0"/>
              <a:t>with</a:t>
            </a:r>
            <a:r>
              <a:rPr lang="de-DE" altLang="de-DE" dirty="0" smtClean="0"/>
              <a:t> </a:t>
            </a:r>
            <a:r>
              <a:rPr lang="de-DE" altLang="de-DE" dirty="0" err="1" smtClean="0"/>
              <a:t>validation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results</a:t>
            </a:r>
            <a:r>
              <a:rPr lang="de-DE" altLang="de-DE" dirty="0" smtClean="0"/>
              <a:t> </a:t>
            </a:r>
            <a:r>
              <a:rPr lang="de-DE" altLang="de-DE" dirty="0" err="1" smtClean="0"/>
              <a:t>by</a:t>
            </a:r>
            <a:r>
              <a:rPr lang="de-DE" altLang="de-DE" dirty="0" smtClean="0"/>
              <a:t> </a:t>
            </a:r>
            <a:r>
              <a:rPr lang="de-DE" altLang="de-DE" dirty="0" err="1" smtClean="0"/>
              <a:t>the</a:t>
            </a:r>
            <a:r>
              <a:rPr lang="de-DE" altLang="de-DE" dirty="0" smtClean="0"/>
              <a:t> IFA.</a:t>
            </a:r>
          </a:p>
          <a:p>
            <a:pPr eaLnBrk="1" hangingPunct="1"/>
            <a:endParaRPr lang="de-DE" altLang="de-DE" dirty="0" smtClean="0"/>
          </a:p>
          <a:p>
            <a:pPr eaLnBrk="1" hangingPunct="1"/>
            <a:r>
              <a:rPr lang="de-DE" altLang="de-DE" b="1" dirty="0" err="1" smtClean="0"/>
              <a:t>Fettler</a:t>
            </a:r>
            <a:r>
              <a:rPr lang="de-DE" altLang="de-DE" b="1" dirty="0" smtClean="0"/>
              <a:t> (</a:t>
            </a:r>
            <a:r>
              <a:rPr lang="de-DE" altLang="de-DE" b="1" dirty="0" err="1" smtClean="0"/>
              <a:t>old</a:t>
            </a:r>
            <a:r>
              <a:rPr lang="de-DE" altLang="de-DE" b="1" dirty="0" smtClean="0"/>
              <a:t>) </a:t>
            </a:r>
            <a:r>
              <a:rPr lang="de-DE" altLang="de-DE" b="1" dirty="0" err="1" smtClean="0"/>
              <a:t>clip</a:t>
            </a:r>
            <a:r>
              <a:rPr lang="de-DE" altLang="de-DE" dirty="0" smtClean="0"/>
              <a:t>: </a:t>
            </a:r>
            <a:r>
              <a:rPr lang="de-DE" altLang="de-DE" dirty="0" err="1" smtClean="0"/>
              <a:t>this</a:t>
            </a:r>
            <a:r>
              <a:rPr lang="de-DE" altLang="de-DE" dirty="0" smtClean="0"/>
              <a:t> </a:t>
            </a:r>
            <a:r>
              <a:rPr lang="de-DE" altLang="de-DE" dirty="0" err="1" smtClean="0"/>
              <a:t>shows</a:t>
            </a:r>
            <a:r>
              <a:rPr lang="de-DE" altLang="de-DE" dirty="0" smtClean="0"/>
              <a:t> </a:t>
            </a:r>
            <a:r>
              <a:rPr lang="de-DE" altLang="de-DE" dirty="0" err="1" smtClean="0"/>
              <a:t>the</a:t>
            </a:r>
            <a:r>
              <a:rPr lang="de-DE" altLang="de-DE" dirty="0" smtClean="0"/>
              <a:t> </a:t>
            </a:r>
            <a:r>
              <a:rPr lang="de-DE" altLang="de-DE" dirty="0" err="1" smtClean="0"/>
              <a:t>situation</a:t>
            </a:r>
            <a:r>
              <a:rPr lang="de-DE" altLang="de-DE" dirty="0" smtClean="0"/>
              <a:t> at </a:t>
            </a:r>
            <a:r>
              <a:rPr lang="de-DE" altLang="de-DE" dirty="0" err="1" smtClean="0"/>
              <a:t>the</a:t>
            </a:r>
            <a:r>
              <a:rPr lang="de-DE" altLang="de-DE" dirty="0" smtClean="0"/>
              <a:t> </a:t>
            </a:r>
            <a:r>
              <a:rPr lang="de-DE" altLang="de-DE" dirty="0" err="1" smtClean="0"/>
              <a:t>outset</a:t>
            </a:r>
            <a:r>
              <a:rPr lang="de-DE" altLang="de-DE" dirty="0" smtClean="0"/>
              <a:t> </a:t>
            </a:r>
            <a:r>
              <a:rPr lang="de-DE" altLang="de-DE" dirty="0" err="1" smtClean="0"/>
              <a:t>within</a:t>
            </a:r>
            <a:r>
              <a:rPr lang="de-DE" altLang="de-DE" dirty="0" smtClean="0"/>
              <a:t> </a:t>
            </a:r>
            <a:r>
              <a:rPr lang="de-DE" altLang="de-DE" dirty="0" err="1" smtClean="0"/>
              <a:t>companies</a:t>
            </a:r>
            <a:r>
              <a:rPr lang="de-DE" altLang="de-DE" dirty="0" smtClean="0"/>
              <a:t>. The </a:t>
            </a:r>
            <a:r>
              <a:rPr lang="de-DE" altLang="de-DE" dirty="0" err="1" smtClean="0"/>
              <a:t>students</a:t>
            </a:r>
            <a:r>
              <a:rPr lang="de-DE" altLang="de-DE" dirty="0" smtClean="0"/>
              <a:t> </a:t>
            </a:r>
            <a:r>
              <a:rPr lang="de-DE" altLang="de-DE" dirty="0" err="1" smtClean="0"/>
              <a:t>should</a:t>
            </a:r>
            <a:r>
              <a:rPr lang="de-DE" altLang="de-DE" dirty="0" smtClean="0"/>
              <a:t> </a:t>
            </a:r>
            <a:r>
              <a:rPr lang="de-DE" altLang="de-DE" dirty="0" err="1" smtClean="0"/>
              <a:t>identify</a:t>
            </a:r>
            <a:r>
              <a:rPr lang="de-DE" altLang="de-DE" dirty="0" smtClean="0"/>
              <a:t> </a:t>
            </a:r>
            <a:r>
              <a:rPr lang="de-DE" altLang="de-DE" dirty="0" err="1" smtClean="0"/>
              <a:t>possible</a:t>
            </a:r>
            <a:r>
              <a:rPr lang="de-DE" altLang="de-DE" dirty="0" smtClean="0"/>
              <a:t> </a:t>
            </a:r>
            <a:r>
              <a:rPr lang="de-DE" altLang="de-DE" dirty="0" err="1" smtClean="0"/>
              <a:t>ergonomic</a:t>
            </a:r>
            <a:r>
              <a:rPr lang="de-DE" altLang="de-DE" dirty="0" smtClean="0"/>
              <a:t> </a:t>
            </a:r>
            <a:r>
              <a:rPr lang="de-DE" altLang="de-DE" dirty="0" err="1" smtClean="0"/>
              <a:t>issues</a:t>
            </a:r>
            <a:r>
              <a:rPr lang="de-DE" altLang="de-DE" dirty="0" smtClean="0"/>
              <a:t> in </a:t>
            </a:r>
            <a:r>
              <a:rPr lang="de-DE" altLang="de-DE" dirty="0" err="1" smtClean="0"/>
              <a:t>the</a:t>
            </a:r>
            <a:r>
              <a:rPr lang="de-DE" altLang="de-DE" dirty="0" smtClean="0"/>
              <a:t> </a:t>
            </a:r>
            <a:r>
              <a:rPr lang="de-DE" altLang="de-DE" dirty="0" err="1" smtClean="0"/>
              <a:t>clip</a:t>
            </a:r>
            <a:r>
              <a:rPr lang="de-DE" altLang="de-DE" dirty="0" smtClean="0"/>
              <a:t>, </a:t>
            </a:r>
            <a:r>
              <a:rPr lang="de-DE" altLang="de-DE" dirty="0" err="1" smtClean="0"/>
              <a:t>discuss</a:t>
            </a:r>
            <a:r>
              <a:rPr lang="de-DE" altLang="de-DE" dirty="0" smtClean="0"/>
              <a:t> </a:t>
            </a:r>
            <a:r>
              <a:rPr lang="de-DE" altLang="de-DE" dirty="0" err="1" smtClean="0"/>
              <a:t>them</a:t>
            </a:r>
            <a:r>
              <a:rPr lang="de-DE" altLang="de-DE" dirty="0" smtClean="0"/>
              <a:t>, </a:t>
            </a:r>
            <a:r>
              <a:rPr lang="de-DE" altLang="de-DE" dirty="0" err="1" smtClean="0"/>
              <a:t>and</a:t>
            </a:r>
            <a:r>
              <a:rPr lang="de-DE" altLang="de-DE" dirty="0" smtClean="0"/>
              <a:t> </a:t>
            </a:r>
            <a:r>
              <a:rPr lang="de-DE" altLang="de-DE" dirty="0" err="1" smtClean="0"/>
              <a:t>make</a:t>
            </a:r>
            <a:r>
              <a:rPr lang="de-DE" altLang="de-DE" dirty="0" smtClean="0"/>
              <a:t> </a:t>
            </a:r>
            <a:r>
              <a:rPr lang="de-DE" altLang="de-DE" dirty="0" err="1" smtClean="0"/>
              <a:t>constructive</a:t>
            </a:r>
            <a:r>
              <a:rPr lang="de-DE" altLang="de-DE" dirty="0" smtClean="0"/>
              <a:t> </a:t>
            </a:r>
            <a:r>
              <a:rPr lang="de-DE" altLang="de-DE" dirty="0" err="1" smtClean="0"/>
              <a:t>proposals</a:t>
            </a:r>
            <a:r>
              <a:rPr lang="de-DE" altLang="de-DE" dirty="0" smtClean="0"/>
              <a:t> </a:t>
            </a:r>
            <a:r>
              <a:rPr lang="de-DE" altLang="de-DE" dirty="0" err="1" smtClean="0"/>
              <a:t>for</a:t>
            </a:r>
            <a:r>
              <a:rPr lang="de-DE" altLang="de-DE" dirty="0" smtClean="0"/>
              <a:t> </a:t>
            </a:r>
            <a:r>
              <a:rPr lang="de-DE" altLang="de-DE" dirty="0" err="1" smtClean="0"/>
              <a:t>improvement</a:t>
            </a:r>
            <a:r>
              <a:rPr lang="de-DE" altLang="de-DE" dirty="0" smtClean="0"/>
              <a:t>.</a:t>
            </a:r>
          </a:p>
          <a:p>
            <a:pPr eaLnBrk="1" hangingPunct="1"/>
            <a:r>
              <a:rPr lang="de-DE" altLang="de-DE" b="1" dirty="0" err="1" smtClean="0"/>
              <a:t>Fettler</a:t>
            </a:r>
            <a:r>
              <a:rPr lang="de-DE" altLang="de-DE" b="1" dirty="0" smtClean="0"/>
              <a:t> (</a:t>
            </a:r>
            <a:r>
              <a:rPr lang="de-DE" altLang="de-DE" b="1" dirty="0" err="1" smtClean="0"/>
              <a:t>new</a:t>
            </a:r>
            <a:r>
              <a:rPr lang="de-DE" altLang="de-DE" b="1" dirty="0" smtClean="0"/>
              <a:t>) </a:t>
            </a:r>
            <a:r>
              <a:rPr lang="de-DE" altLang="de-DE" b="1" dirty="0" err="1" smtClean="0"/>
              <a:t>clip</a:t>
            </a:r>
            <a:r>
              <a:rPr lang="de-DE" altLang="de-DE" dirty="0" smtClean="0"/>
              <a:t>: </a:t>
            </a:r>
            <a:r>
              <a:rPr lang="de-DE" altLang="de-DE" dirty="0" err="1" smtClean="0"/>
              <a:t>this</a:t>
            </a:r>
            <a:r>
              <a:rPr lang="de-DE" altLang="de-DE" dirty="0" smtClean="0"/>
              <a:t> </a:t>
            </a:r>
            <a:r>
              <a:rPr lang="de-DE" altLang="de-DE" dirty="0" err="1" smtClean="0"/>
              <a:t>shows</a:t>
            </a:r>
            <a:r>
              <a:rPr lang="de-DE" altLang="de-DE" dirty="0" smtClean="0"/>
              <a:t> </a:t>
            </a:r>
            <a:r>
              <a:rPr lang="de-DE" altLang="de-DE" dirty="0" err="1" smtClean="0"/>
              <a:t>the</a:t>
            </a:r>
            <a:r>
              <a:rPr lang="de-DE" altLang="de-DE" dirty="0" smtClean="0"/>
              <a:t> </a:t>
            </a:r>
            <a:r>
              <a:rPr lang="de-DE" altLang="de-DE" dirty="0" err="1" smtClean="0"/>
              <a:t>improved</a:t>
            </a:r>
            <a:r>
              <a:rPr lang="de-DE" altLang="de-DE" dirty="0" smtClean="0"/>
              <a:t> </a:t>
            </a:r>
            <a:r>
              <a:rPr lang="de-DE" altLang="de-DE" dirty="0" err="1" smtClean="0"/>
              <a:t>solution</a:t>
            </a:r>
            <a:r>
              <a:rPr lang="de-DE" altLang="de-DE" dirty="0" smtClean="0"/>
              <a:t>. The </a:t>
            </a:r>
            <a:r>
              <a:rPr lang="de-DE" altLang="de-DE" dirty="0" err="1" smtClean="0"/>
              <a:t>presentation</a:t>
            </a:r>
            <a:r>
              <a:rPr lang="de-DE" altLang="de-DE" dirty="0" smtClean="0"/>
              <a:t> </a:t>
            </a:r>
            <a:r>
              <a:rPr lang="de-DE" altLang="de-DE" dirty="0" err="1" smtClean="0"/>
              <a:t>validates</a:t>
            </a:r>
            <a:r>
              <a:rPr lang="de-DE" altLang="de-DE" dirty="0" smtClean="0"/>
              <a:t> </a:t>
            </a:r>
            <a:r>
              <a:rPr lang="de-DE" altLang="de-DE" dirty="0" err="1" smtClean="0"/>
              <a:t>the</a:t>
            </a:r>
            <a:r>
              <a:rPr lang="de-DE" altLang="de-DE" dirty="0" smtClean="0"/>
              <a:t> </a:t>
            </a:r>
            <a:r>
              <a:rPr lang="de-DE" altLang="de-DE" dirty="0" err="1" smtClean="0"/>
              <a:t>results</a:t>
            </a:r>
            <a:r>
              <a:rPr lang="de-DE" altLang="de-DE" dirty="0" smtClean="0"/>
              <a:t> </a:t>
            </a:r>
            <a:r>
              <a:rPr lang="de-DE" altLang="de-DE" dirty="0" err="1" smtClean="0"/>
              <a:t>scientifically</a:t>
            </a:r>
            <a:r>
              <a:rPr lang="de-DE" altLang="de-DE" dirty="0" smtClean="0"/>
              <a:t>.</a:t>
            </a:r>
          </a:p>
          <a:p>
            <a:pPr eaLnBrk="1" hangingPunct="1"/>
            <a:endParaRPr lang="de-DE" altLang="de-DE" dirty="0" smtClean="0"/>
          </a:p>
          <a:p>
            <a:pPr eaLnBrk="1" hangingPunct="1"/>
            <a:r>
              <a:rPr lang="de-DE" altLang="de-DE" dirty="0" err="1" smtClean="0"/>
              <a:t>Two</a:t>
            </a:r>
            <a:r>
              <a:rPr lang="de-DE" altLang="de-DE" dirty="0" smtClean="0"/>
              <a:t> </a:t>
            </a:r>
            <a:r>
              <a:rPr lang="de-DE" altLang="de-DE" dirty="0" err="1" smtClean="0"/>
              <a:t>optimized</a:t>
            </a:r>
            <a:r>
              <a:rPr lang="de-DE" altLang="de-DE" dirty="0" smtClean="0"/>
              <a:t> </a:t>
            </a:r>
            <a:r>
              <a:rPr lang="de-DE" altLang="de-DE" dirty="0" err="1" smtClean="0"/>
              <a:t>workplaces</a:t>
            </a:r>
            <a:r>
              <a:rPr lang="de-DE" altLang="de-DE" dirty="0" smtClean="0"/>
              <a:t> </a:t>
            </a:r>
            <a:r>
              <a:rPr lang="de-DE" altLang="de-DE" dirty="0" err="1" smtClean="0"/>
              <a:t>and</a:t>
            </a:r>
            <a:r>
              <a:rPr lang="de-DE" altLang="de-DE" dirty="0" smtClean="0"/>
              <a:t> </a:t>
            </a:r>
            <a:r>
              <a:rPr lang="de-DE" altLang="de-DE" dirty="0" err="1" smtClean="0"/>
              <a:t>their</a:t>
            </a:r>
            <a:r>
              <a:rPr lang="de-DE" altLang="de-DE" dirty="0" smtClean="0"/>
              <a:t> </a:t>
            </a:r>
            <a:r>
              <a:rPr lang="de-DE" altLang="de-DE" dirty="0" err="1" smtClean="0"/>
              <a:t>effects</a:t>
            </a:r>
            <a:r>
              <a:rPr lang="de-DE" altLang="de-DE" dirty="0" smtClean="0"/>
              <a:t> </a:t>
            </a:r>
            <a:r>
              <a:rPr lang="de-DE" altLang="de-DE" dirty="0" err="1" smtClean="0"/>
              <a:t>are</a:t>
            </a:r>
            <a:r>
              <a:rPr lang="de-DE" altLang="de-DE" dirty="0" smtClean="0"/>
              <a:t> </a:t>
            </a:r>
            <a:r>
              <a:rPr lang="de-DE" altLang="de-DE" dirty="0" err="1" smtClean="0"/>
              <a:t>described</a:t>
            </a:r>
            <a:r>
              <a:rPr lang="de-DE" altLang="de-DE" dirty="0" smtClean="0"/>
              <a:t> </a:t>
            </a:r>
            <a:r>
              <a:rPr lang="de-DE" altLang="de-DE" dirty="0" err="1" smtClean="0"/>
              <a:t>briefly</a:t>
            </a:r>
            <a:r>
              <a:rPr lang="de-DE" altLang="de-DE" dirty="0" smtClean="0"/>
              <a:t> in </a:t>
            </a:r>
            <a:r>
              <a:rPr lang="de-DE" altLang="de-DE" dirty="0" err="1" smtClean="0"/>
              <a:t>the</a:t>
            </a:r>
            <a:r>
              <a:rPr lang="de-DE" altLang="de-DE" dirty="0" smtClean="0"/>
              <a:t> </a:t>
            </a:r>
            <a:r>
              <a:rPr lang="de-DE" altLang="de-DE" b="1" dirty="0" err="1" smtClean="0"/>
              <a:t>distribution</a:t>
            </a:r>
            <a:r>
              <a:rPr lang="de-DE" altLang="de-DE" b="1" dirty="0" smtClean="0"/>
              <a:t> </a:t>
            </a:r>
            <a:r>
              <a:rPr lang="de-DE" altLang="de-DE" b="1" dirty="0" err="1" smtClean="0"/>
              <a:t>warehouse</a:t>
            </a:r>
            <a:r>
              <a:rPr lang="de-DE" altLang="de-DE" dirty="0" smtClean="0"/>
              <a:t> </a:t>
            </a:r>
            <a:r>
              <a:rPr lang="de-DE" altLang="de-DE" dirty="0" err="1" smtClean="0"/>
              <a:t>and</a:t>
            </a:r>
            <a:r>
              <a:rPr lang="de-DE" altLang="de-DE" dirty="0" smtClean="0"/>
              <a:t> </a:t>
            </a:r>
            <a:r>
              <a:rPr lang="de-DE" altLang="de-DE" b="1" dirty="0" err="1" smtClean="0"/>
              <a:t>sewing</a:t>
            </a:r>
            <a:r>
              <a:rPr lang="de-DE" altLang="de-DE" b="1" dirty="0" smtClean="0"/>
              <a:t> </a:t>
            </a:r>
            <a:r>
              <a:rPr lang="de-DE" altLang="de-DE" b="1" dirty="0" err="1" smtClean="0"/>
              <a:t>workplace</a:t>
            </a:r>
            <a:r>
              <a:rPr lang="de-DE" altLang="de-DE" dirty="0" smtClean="0"/>
              <a:t> </a:t>
            </a:r>
            <a:r>
              <a:rPr lang="de-DE" altLang="de-DE" dirty="0" err="1" smtClean="0"/>
              <a:t>case</a:t>
            </a:r>
            <a:r>
              <a:rPr lang="de-DE" altLang="de-DE" dirty="0" smtClean="0"/>
              <a:t> </a:t>
            </a:r>
            <a:r>
              <a:rPr lang="de-DE" altLang="de-DE" dirty="0" err="1" smtClean="0"/>
              <a:t>studies</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30</a:t>
            </a:fld>
            <a:endParaRPr lang="de-DE" altLang="de-DE"/>
          </a:p>
        </p:txBody>
      </p:sp>
    </p:spTree>
    <p:extLst>
      <p:ext uri="{BB962C8B-B14F-4D97-AF65-F5344CB8AC3E}">
        <p14:creationId xmlns:p14="http://schemas.microsoft.com/office/powerpoint/2010/main" val="131913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err="1" smtClean="0"/>
              <a:t>Ergonomic</a:t>
            </a:r>
            <a:r>
              <a:rPr lang="de-DE" altLang="de-DE" dirty="0" smtClean="0"/>
              <a:t> design </a:t>
            </a:r>
            <a:r>
              <a:rPr lang="de-DE" altLang="de-DE" dirty="0" err="1" smtClean="0"/>
              <a:t>is</a:t>
            </a:r>
            <a:r>
              <a:rPr lang="de-DE" altLang="de-DE" dirty="0" smtClean="0"/>
              <a:t> </a:t>
            </a:r>
            <a:r>
              <a:rPr lang="de-DE" altLang="de-DE" dirty="0" err="1" smtClean="0"/>
              <a:t>based</a:t>
            </a:r>
            <a:r>
              <a:rPr lang="de-DE" altLang="de-DE" dirty="0" smtClean="0"/>
              <a:t> upon </a:t>
            </a:r>
            <a:r>
              <a:rPr lang="de-DE" altLang="de-DE" dirty="0" err="1" smtClean="0"/>
              <a:t>study</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underlying</a:t>
            </a:r>
            <a:r>
              <a:rPr lang="de-DE" altLang="de-DE" dirty="0" smtClean="0"/>
              <a:t> </a:t>
            </a:r>
            <a:r>
              <a:rPr lang="de-DE" altLang="de-DE" dirty="0" err="1" smtClean="0"/>
              <a:t>conditions</a:t>
            </a:r>
            <a:r>
              <a:rPr lang="de-DE" altLang="de-DE" dirty="0" smtClean="0"/>
              <a:t> in </a:t>
            </a:r>
            <a:r>
              <a:rPr lang="de-DE" altLang="de-DE" dirty="0" err="1" smtClean="0"/>
              <a:t>which</a:t>
            </a:r>
            <a:r>
              <a:rPr lang="de-DE" altLang="de-DE" dirty="0" smtClean="0"/>
              <a:t> an </a:t>
            </a:r>
            <a:r>
              <a:rPr lang="de-DE" altLang="de-DE" dirty="0" err="1" smtClean="0"/>
              <a:t>activity</a:t>
            </a:r>
            <a:r>
              <a:rPr lang="de-DE" altLang="de-DE" dirty="0" smtClean="0"/>
              <a:t> </a:t>
            </a:r>
            <a:r>
              <a:rPr lang="de-DE" altLang="de-DE" dirty="0" err="1" smtClean="0"/>
              <a:t>is</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performed</a:t>
            </a:r>
            <a:r>
              <a:rPr lang="de-DE" altLang="de-DE" dirty="0" smtClean="0"/>
              <a:t>. A </a:t>
            </a:r>
            <a:r>
              <a:rPr lang="de-DE" altLang="de-DE" dirty="0" err="1" smtClean="0"/>
              <a:t>manufacturing</a:t>
            </a:r>
            <a:r>
              <a:rPr lang="de-DE" altLang="de-DE" dirty="0" smtClean="0"/>
              <a:t> </a:t>
            </a:r>
            <a:r>
              <a:rPr lang="de-DE" altLang="de-DE" dirty="0" err="1" smtClean="0"/>
              <a:t>cell</a:t>
            </a:r>
            <a:r>
              <a:rPr lang="de-DE" altLang="de-DE" dirty="0" smtClean="0"/>
              <a:t> </a:t>
            </a:r>
            <a:r>
              <a:rPr lang="de-DE" altLang="de-DE" dirty="0" err="1" smtClean="0"/>
              <a:t>with</a:t>
            </a:r>
            <a:r>
              <a:rPr lang="de-DE" altLang="de-DE" dirty="0" smtClean="0"/>
              <a:t> </a:t>
            </a:r>
            <a:r>
              <a:rPr lang="de-DE" altLang="de-DE" dirty="0" err="1" smtClean="0"/>
              <a:t>four</a:t>
            </a:r>
            <a:r>
              <a:rPr lang="de-DE" altLang="de-DE" dirty="0" smtClean="0"/>
              <a:t> </a:t>
            </a:r>
            <a:r>
              <a:rPr lang="de-DE" altLang="de-DE" dirty="0" err="1" smtClean="0"/>
              <a:t>workplaces</a:t>
            </a:r>
            <a:r>
              <a:rPr lang="de-DE" altLang="de-DE" dirty="0" smtClean="0"/>
              <a:t> </a:t>
            </a:r>
            <a:r>
              <a:rPr lang="de-DE" altLang="de-DE" dirty="0" err="1" smtClean="0"/>
              <a:t>is</a:t>
            </a:r>
            <a:r>
              <a:rPr lang="de-DE" altLang="de-DE" dirty="0" smtClean="0"/>
              <a:t> </a:t>
            </a:r>
            <a:r>
              <a:rPr lang="de-DE" altLang="de-DE" dirty="0" err="1" smtClean="0"/>
              <a:t>presented</a:t>
            </a:r>
            <a:r>
              <a:rPr lang="de-DE" altLang="de-DE" dirty="0" smtClean="0"/>
              <a:t> </a:t>
            </a:r>
            <a:r>
              <a:rPr lang="de-DE" altLang="de-DE" dirty="0" err="1" smtClean="0"/>
              <a:t>as</a:t>
            </a:r>
            <a:r>
              <a:rPr lang="de-DE" altLang="de-DE" dirty="0" smtClean="0"/>
              <a:t> </a:t>
            </a:r>
            <a:r>
              <a:rPr lang="de-DE" altLang="de-DE" dirty="0" err="1" smtClean="0"/>
              <a:t>the</a:t>
            </a:r>
            <a:r>
              <a:rPr lang="de-DE" altLang="de-DE" dirty="0" smtClean="0"/>
              <a:t> </a:t>
            </a:r>
            <a:r>
              <a:rPr lang="de-DE" altLang="de-DE" dirty="0" err="1" smtClean="0"/>
              <a:t>starting</a:t>
            </a:r>
            <a:r>
              <a:rPr lang="de-DE" altLang="de-DE" dirty="0" smtClean="0"/>
              <a:t>-point. The </a:t>
            </a:r>
            <a:r>
              <a:rPr lang="de-DE" altLang="de-DE" dirty="0" err="1" smtClean="0"/>
              <a:t>workplaces</a:t>
            </a:r>
            <a:r>
              <a:rPr lang="de-DE" altLang="de-DE" dirty="0" smtClean="0"/>
              <a:t> </a:t>
            </a:r>
            <a:r>
              <a:rPr lang="de-DE" altLang="de-DE" dirty="0" err="1" smtClean="0"/>
              <a:t>have</a:t>
            </a:r>
            <a:r>
              <a:rPr lang="de-DE" altLang="de-DE" dirty="0" smtClean="0"/>
              <a:t> </a:t>
            </a:r>
            <a:r>
              <a:rPr lang="de-DE" altLang="de-DE" dirty="0" err="1" smtClean="0"/>
              <a:t>already</a:t>
            </a:r>
            <a:r>
              <a:rPr lang="de-DE" altLang="de-DE" dirty="0" smtClean="0"/>
              <a:t> </a:t>
            </a:r>
            <a:r>
              <a:rPr lang="de-DE" altLang="de-DE" dirty="0" err="1" smtClean="0"/>
              <a:t>been</a:t>
            </a:r>
            <a:r>
              <a:rPr lang="de-DE" altLang="de-DE" dirty="0" smtClean="0"/>
              <a:t> </a:t>
            </a:r>
            <a:r>
              <a:rPr lang="de-DE" altLang="de-DE" dirty="0" err="1" smtClean="0"/>
              <a:t>considered</a:t>
            </a:r>
            <a:r>
              <a:rPr lang="de-DE" altLang="de-DE" dirty="0" smtClean="0"/>
              <a:t> in </a:t>
            </a:r>
            <a:r>
              <a:rPr lang="de-DE" altLang="de-DE" dirty="0" err="1" smtClean="0"/>
              <a:t>the</a:t>
            </a:r>
            <a:r>
              <a:rPr lang="de-DE" altLang="de-DE" dirty="0" smtClean="0"/>
              <a:t> </a:t>
            </a:r>
            <a:r>
              <a:rPr lang="de-DE" altLang="de-DE" dirty="0" err="1" smtClean="0"/>
              <a:t>preceding</a:t>
            </a:r>
            <a:r>
              <a:rPr lang="de-DE" altLang="de-DE" dirty="0" smtClean="0"/>
              <a:t> </a:t>
            </a:r>
            <a:r>
              <a:rPr lang="de-DE" altLang="de-DE" dirty="0" err="1" smtClean="0"/>
              <a:t>modules</a:t>
            </a:r>
            <a:r>
              <a:rPr lang="de-DE" altLang="de-DE" dirty="0" smtClean="0"/>
              <a:t> </a:t>
            </a:r>
            <a:r>
              <a:rPr lang="de-DE" altLang="de-DE" dirty="0" err="1" smtClean="0"/>
              <a:t>where</a:t>
            </a:r>
            <a:r>
              <a:rPr lang="de-DE" altLang="de-DE" dirty="0" smtClean="0"/>
              <a:t> </a:t>
            </a:r>
            <a:r>
              <a:rPr lang="de-DE" altLang="de-DE" dirty="0" err="1" smtClean="0"/>
              <a:t>applicable</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discussion</a:t>
            </a:r>
            <a:r>
              <a:rPr lang="de-DE" altLang="de-DE" dirty="0" smtClean="0"/>
              <a:t> </a:t>
            </a:r>
            <a:r>
              <a:rPr lang="de-DE" altLang="de-DE" dirty="0" err="1" smtClean="0"/>
              <a:t>of</a:t>
            </a:r>
            <a:r>
              <a:rPr lang="de-DE" altLang="de-DE" dirty="0" smtClean="0"/>
              <a:t> </a:t>
            </a:r>
            <a:r>
              <a:rPr lang="de-DE" altLang="de-DE" dirty="0" err="1" smtClean="0"/>
              <a:t>discrete</a:t>
            </a:r>
            <a:r>
              <a:rPr lang="de-DE" altLang="de-DE" dirty="0" smtClean="0"/>
              <a:t> </a:t>
            </a:r>
            <a:r>
              <a:rPr lang="de-DE" altLang="de-DE" dirty="0" err="1" smtClean="0"/>
              <a:t>problems</a:t>
            </a:r>
            <a:r>
              <a:rPr lang="de-DE" altLang="de-DE" dirty="0" smtClean="0"/>
              <a:t>. The </a:t>
            </a:r>
            <a:r>
              <a:rPr lang="de-DE" altLang="de-DE" dirty="0" err="1" smtClean="0"/>
              <a:t>explanatory</a:t>
            </a:r>
            <a:r>
              <a:rPr lang="de-DE" altLang="de-DE" dirty="0" smtClean="0"/>
              <a:t> </a:t>
            </a:r>
            <a:r>
              <a:rPr lang="de-DE" altLang="de-DE" dirty="0" err="1" smtClean="0"/>
              <a:t>text</a:t>
            </a:r>
            <a:r>
              <a:rPr lang="de-DE" altLang="de-DE" dirty="0" smtClean="0"/>
              <a:t> </a:t>
            </a:r>
            <a:r>
              <a:rPr lang="de-DE" altLang="de-DE" dirty="0" err="1" smtClean="0"/>
              <a:t>is</a:t>
            </a:r>
            <a:r>
              <a:rPr lang="de-DE" altLang="de-DE" dirty="0" smtClean="0"/>
              <a:t> </a:t>
            </a:r>
            <a:r>
              <a:rPr lang="de-DE" altLang="de-DE" dirty="0" err="1" smtClean="0"/>
              <a:t>displayed</a:t>
            </a:r>
            <a:r>
              <a:rPr lang="de-DE" altLang="de-DE" dirty="0" smtClean="0"/>
              <a:t> </a:t>
            </a:r>
            <a:r>
              <a:rPr lang="de-DE" altLang="de-DE" dirty="0" err="1" smtClean="0"/>
              <a:t>or</a:t>
            </a:r>
            <a:r>
              <a:rPr lang="de-DE" altLang="de-DE" dirty="0" smtClean="0"/>
              <a:t> </a:t>
            </a:r>
            <a:r>
              <a:rPr lang="de-DE" altLang="de-DE" dirty="0" err="1" smtClean="0"/>
              <a:t>hidden</a:t>
            </a:r>
            <a:r>
              <a:rPr lang="de-DE" altLang="de-DE" dirty="0" smtClean="0"/>
              <a:t> in </a:t>
            </a:r>
            <a:r>
              <a:rPr lang="de-DE" altLang="de-DE" dirty="0" err="1" smtClean="0"/>
              <a:t>four</a:t>
            </a:r>
            <a:r>
              <a:rPr lang="de-DE" altLang="de-DE" dirty="0" smtClean="0"/>
              <a:t> </a:t>
            </a:r>
            <a:r>
              <a:rPr lang="de-DE" altLang="de-DE" dirty="0" err="1" smtClean="0"/>
              <a:t>steps</a:t>
            </a:r>
            <a:r>
              <a:rPr lang="de-DE" altLang="de-DE" dirty="0" smtClean="0"/>
              <a:t> </a:t>
            </a:r>
            <a:r>
              <a:rPr lang="de-DE" altLang="de-DE" dirty="0" err="1" smtClean="0"/>
              <a:t>according</a:t>
            </a:r>
            <a:r>
              <a:rPr lang="de-DE" altLang="de-DE" dirty="0" smtClean="0"/>
              <a:t> </a:t>
            </a:r>
            <a:r>
              <a:rPr lang="de-DE" altLang="de-DE" dirty="0" err="1" smtClean="0"/>
              <a:t>to</a:t>
            </a:r>
            <a:r>
              <a:rPr lang="de-DE" altLang="de-DE" dirty="0" smtClean="0"/>
              <a:t> </a:t>
            </a:r>
            <a:r>
              <a:rPr lang="de-DE" altLang="de-DE" dirty="0" err="1" smtClean="0"/>
              <a:t>completion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task</a:t>
            </a:r>
            <a:r>
              <a:rPr lang="de-DE" altLang="de-DE" dirty="0" smtClean="0"/>
              <a:t>. All </a:t>
            </a:r>
            <a:r>
              <a:rPr lang="de-DE" altLang="de-DE" dirty="0" err="1" smtClean="0"/>
              <a:t>further</a:t>
            </a:r>
            <a:r>
              <a:rPr lang="de-DE" altLang="de-DE" dirty="0" smtClean="0"/>
              <a:t> </a:t>
            </a:r>
            <a:r>
              <a:rPr lang="de-DE" altLang="de-DE" dirty="0" err="1" smtClean="0"/>
              <a:t>content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module</a:t>
            </a:r>
            <a:r>
              <a:rPr lang="de-DE" altLang="de-DE" dirty="0" smtClean="0"/>
              <a:t> </a:t>
            </a:r>
            <a:r>
              <a:rPr lang="de-DE" altLang="de-DE" dirty="0" err="1" smtClean="0"/>
              <a:t>is</a:t>
            </a:r>
            <a:r>
              <a:rPr lang="de-DE" altLang="de-DE" dirty="0" smtClean="0"/>
              <a:t> </a:t>
            </a:r>
            <a:r>
              <a:rPr lang="de-DE" altLang="de-DE" dirty="0" err="1" smtClean="0"/>
              <a:t>based</a:t>
            </a:r>
            <a:r>
              <a:rPr lang="de-DE" altLang="de-DE" dirty="0" smtClean="0"/>
              <a:t> upon </a:t>
            </a:r>
            <a:r>
              <a:rPr lang="de-DE" altLang="de-DE" dirty="0" err="1" smtClean="0"/>
              <a:t>this</a:t>
            </a:r>
            <a:r>
              <a:rPr lang="de-DE" altLang="de-DE" dirty="0" smtClean="0"/>
              <a:t> </a:t>
            </a:r>
            <a:r>
              <a:rPr lang="de-DE" altLang="de-DE" dirty="0" err="1" smtClean="0"/>
              <a:t>manufacturing</a:t>
            </a:r>
            <a:r>
              <a:rPr lang="de-DE" altLang="de-DE" dirty="0" smtClean="0"/>
              <a:t> </a:t>
            </a:r>
            <a:r>
              <a:rPr lang="de-DE" altLang="de-DE" dirty="0" err="1" smtClean="0"/>
              <a:t>cell</a:t>
            </a:r>
            <a:r>
              <a:rPr lang="de-DE" altLang="de-DE" dirty="0" smtClean="0"/>
              <a:t>. Further </a:t>
            </a:r>
            <a:r>
              <a:rPr lang="de-DE" altLang="de-DE" dirty="0" err="1" smtClean="0"/>
              <a:t>steps</a:t>
            </a:r>
            <a:r>
              <a:rPr lang="de-DE" altLang="de-DE" dirty="0" smtClean="0"/>
              <a:t> </a:t>
            </a:r>
            <a:r>
              <a:rPr lang="de-DE" altLang="de-DE" dirty="0" err="1" smtClean="0"/>
              <a:t>are</a:t>
            </a:r>
            <a:r>
              <a:rPr lang="de-DE" altLang="de-DE" dirty="0" smtClean="0"/>
              <a:t> </a:t>
            </a:r>
            <a:r>
              <a:rPr lang="de-DE" altLang="de-DE" dirty="0" err="1" smtClean="0"/>
              <a:t>described</a:t>
            </a:r>
            <a:r>
              <a:rPr lang="de-DE" altLang="de-DE" dirty="0" smtClean="0"/>
              <a:t> on </a:t>
            </a:r>
            <a:r>
              <a:rPr lang="de-DE" altLang="de-DE" dirty="0" err="1" smtClean="0"/>
              <a:t>the</a:t>
            </a:r>
            <a:r>
              <a:rPr lang="de-DE" altLang="de-DE" dirty="0" smtClean="0"/>
              <a:t> </a:t>
            </a:r>
            <a:r>
              <a:rPr lang="de-DE" altLang="de-DE" dirty="0" err="1" smtClean="0"/>
              <a:t>following</a:t>
            </a:r>
            <a:r>
              <a:rPr lang="de-DE" altLang="de-DE" dirty="0" smtClean="0"/>
              <a:t> </a:t>
            </a:r>
            <a:r>
              <a:rPr lang="de-DE" altLang="de-DE" dirty="0" err="1" smtClean="0"/>
              <a:t>slides</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4</a:t>
            </a:fld>
            <a:endParaRPr lang="de-DE" altLang="de-DE"/>
          </a:p>
        </p:txBody>
      </p:sp>
    </p:spTree>
    <p:extLst>
      <p:ext uri="{BB962C8B-B14F-4D97-AF65-F5344CB8AC3E}">
        <p14:creationId xmlns:p14="http://schemas.microsoft.com/office/powerpoint/2010/main" val="4084686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fld id="{D565F5AE-F9F9-442B-BDA9-19ADF5347BD7}" type="slidenum">
              <a:rPr lang="de-DE" altLang="de-DE" sz="1200" smtClean="0">
                <a:solidFill>
                  <a:srgbClr val="000000"/>
                </a:solidFill>
              </a:rPr>
              <a:pPr/>
              <a:t>31</a:t>
            </a:fld>
            <a:endParaRPr lang="de-DE" altLang="de-DE" sz="1200" smtClean="0">
              <a:solidFill>
                <a:srgbClr val="000000"/>
              </a:solidFill>
            </a:endParaRPr>
          </a:p>
        </p:txBody>
      </p:sp>
      <p:sp>
        <p:nvSpPr>
          <p:cNvPr id="7171" name="Rectangle 1"/>
          <p:cNvSpPr>
            <a:spLocks noGrp="1" noRot="1" noChangeAspect="1" noChangeArrowheads="1" noTextEdit="1"/>
          </p:cNvSpPr>
          <p:nvPr>
            <p:ph type="sldImg"/>
          </p:nvPr>
        </p:nvSpPr>
        <p:spPr>
          <a:xfrm>
            <a:off x="857250" y="744538"/>
            <a:ext cx="4959350"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p:cNvSpPr>
            <a:spLocks noGrp="1" noChangeArrowheads="1"/>
          </p:cNvSpPr>
          <p:nvPr>
            <p:ph type="body" idx="1"/>
          </p:nvPr>
        </p:nvSpPr>
        <p:spPr>
          <a:xfrm>
            <a:off x="890588" y="4714875"/>
            <a:ext cx="488791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80" tIns="46440" rIns="92880" bIns="46440"/>
          <a:lstStyle/>
          <a:p>
            <a:pPr marL="0" marR="0" lvl="0" indent="0" algn="l" defTabSz="914400" rtl="0" eaLnBrk="1" fontAlgn="base" latinLnBrk="0" hangingPunct="1">
              <a:lnSpc>
                <a:spcPct val="100000"/>
              </a:lnSpc>
              <a:spcBef>
                <a:spcPts val="45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200" dirty="0" err="1" smtClean="0"/>
              <a:t>To</a:t>
            </a:r>
            <a:r>
              <a:rPr lang="de-DE" sz="1200" dirty="0" smtClean="0"/>
              <a:t> </a:t>
            </a:r>
            <a:r>
              <a:rPr lang="de-DE" sz="1200" dirty="0" err="1" smtClean="0"/>
              <a:t>start</a:t>
            </a:r>
            <a:r>
              <a:rPr lang="de-DE" sz="1200" dirty="0" smtClean="0"/>
              <a:t> </a:t>
            </a:r>
            <a:r>
              <a:rPr lang="de-DE" sz="1200" dirty="0" err="1" smtClean="0"/>
              <a:t>please</a:t>
            </a:r>
            <a:r>
              <a:rPr lang="de-DE" sz="1200" dirty="0" smtClean="0"/>
              <a:t> </a:t>
            </a:r>
            <a:r>
              <a:rPr lang="de-DE" sz="1200" dirty="0" err="1" smtClean="0"/>
              <a:t>click</a:t>
            </a:r>
            <a:r>
              <a:rPr lang="de-DE" sz="1200" dirty="0" smtClean="0"/>
              <a:t> on </a:t>
            </a:r>
            <a:r>
              <a:rPr lang="de-DE" sz="1200" dirty="0" err="1" smtClean="0"/>
              <a:t>the</a:t>
            </a:r>
            <a:r>
              <a:rPr lang="de-DE" sz="1200" dirty="0" smtClean="0"/>
              <a:t> </a:t>
            </a:r>
            <a:r>
              <a:rPr lang="de-DE" sz="1200" dirty="0" err="1" smtClean="0"/>
              <a:t>video</a:t>
            </a:r>
            <a:endParaRPr lang="de-DE" sz="1200" dirty="0" smtClean="0"/>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smtClean="0">
              <a:latin typeface="Arial" charset="0"/>
            </a:endParaRPr>
          </a:p>
        </p:txBody>
      </p:sp>
    </p:spTree>
    <p:extLst>
      <p:ext uri="{BB962C8B-B14F-4D97-AF65-F5344CB8AC3E}">
        <p14:creationId xmlns:p14="http://schemas.microsoft.com/office/powerpoint/2010/main" val="1666733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fld id="{2209BD78-9C1B-44C2-8622-1F27D4E92873}" type="slidenum">
              <a:rPr lang="de-DE" altLang="de-DE" sz="1200" smtClean="0">
                <a:solidFill>
                  <a:srgbClr val="000000"/>
                </a:solidFill>
              </a:rPr>
              <a:pPr/>
              <a:t>32</a:t>
            </a:fld>
            <a:endParaRPr lang="de-DE" altLang="de-DE" sz="1200" smtClean="0">
              <a:solidFill>
                <a:srgbClr val="000000"/>
              </a:solidFill>
            </a:endParaRPr>
          </a:p>
        </p:txBody>
      </p:sp>
      <p:sp>
        <p:nvSpPr>
          <p:cNvPr id="8195" name="Rectangle 1"/>
          <p:cNvSpPr>
            <a:spLocks noGrp="1" noRot="1" noChangeAspect="1" noChangeArrowheads="1" noTextEdit="1"/>
          </p:cNvSpPr>
          <p:nvPr>
            <p:ph type="sldImg"/>
          </p:nvPr>
        </p:nvSpPr>
        <p:spPr>
          <a:xfrm>
            <a:off x="857250" y="744538"/>
            <a:ext cx="4959350"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p:cNvSpPr>
            <a:spLocks noGrp="1" noChangeArrowheads="1"/>
          </p:cNvSpPr>
          <p:nvPr>
            <p:ph type="body" idx="1"/>
          </p:nvPr>
        </p:nvSpPr>
        <p:spPr>
          <a:xfrm>
            <a:off x="890588" y="4714875"/>
            <a:ext cx="488791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80" tIns="46440" rIns="92880" bIns="46440"/>
          <a:lstStyle/>
          <a:p>
            <a:pPr marL="0" marR="0" lvl="0" indent="0" algn="l" defTabSz="914400" rtl="0" eaLnBrk="1" fontAlgn="base" latinLnBrk="0" hangingPunct="1">
              <a:lnSpc>
                <a:spcPct val="100000"/>
              </a:lnSpc>
              <a:spcBef>
                <a:spcPts val="45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200" dirty="0" err="1" smtClean="0"/>
              <a:t>To</a:t>
            </a:r>
            <a:r>
              <a:rPr lang="de-DE" sz="1200" dirty="0" smtClean="0"/>
              <a:t> </a:t>
            </a:r>
            <a:r>
              <a:rPr lang="de-DE" sz="1200" dirty="0" err="1" smtClean="0"/>
              <a:t>start</a:t>
            </a:r>
            <a:r>
              <a:rPr lang="de-DE" sz="1200" dirty="0" smtClean="0"/>
              <a:t> </a:t>
            </a:r>
            <a:r>
              <a:rPr lang="de-DE" sz="1200" dirty="0" err="1" smtClean="0"/>
              <a:t>please</a:t>
            </a:r>
            <a:r>
              <a:rPr lang="de-DE" sz="1200" dirty="0" smtClean="0"/>
              <a:t> </a:t>
            </a:r>
            <a:r>
              <a:rPr lang="de-DE" sz="1200" dirty="0" err="1" smtClean="0"/>
              <a:t>click</a:t>
            </a:r>
            <a:r>
              <a:rPr lang="de-DE" sz="1200" dirty="0" smtClean="0"/>
              <a:t> on </a:t>
            </a:r>
            <a:r>
              <a:rPr lang="de-DE" sz="1200" dirty="0" err="1" smtClean="0"/>
              <a:t>the</a:t>
            </a:r>
            <a:r>
              <a:rPr lang="de-DE" sz="1200" dirty="0" smtClean="0"/>
              <a:t> </a:t>
            </a:r>
            <a:r>
              <a:rPr lang="de-DE" sz="1200" dirty="0" err="1" smtClean="0"/>
              <a:t>video</a:t>
            </a:r>
            <a:endParaRPr lang="de-DE" sz="1200" dirty="0" smtClean="0"/>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smtClean="0">
              <a:latin typeface="Arial" charset="0"/>
            </a:endParaRPr>
          </a:p>
        </p:txBody>
      </p:sp>
    </p:spTree>
    <p:extLst>
      <p:ext uri="{BB962C8B-B14F-4D97-AF65-F5344CB8AC3E}">
        <p14:creationId xmlns:p14="http://schemas.microsoft.com/office/powerpoint/2010/main" val="3061482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fld id="{84056938-4DA7-48E6-AD9B-06A9B3C6A145}" type="slidenum">
              <a:rPr lang="de-DE" altLang="de-DE" sz="1200" smtClean="0">
                <a:solidFill>
                  <a:srgbClr val="000000"/>
                </a:solidFill>
              </a:rPr>
              <a:pPr/>
              <a:t>33</a:t>
            </a:fld>
            <a:endParaRPr lang="de-DE" altLang="de-DE" sz="1200" smtClean="0">
              <a:solidFill>
                <a:srgbClr val="000000"/>
              </a:solidFill>
            </a:endParaRPr>
          </a:p>
        </p:txBody>
      </p:sp>
      <p:sp>
        <p:nvSpPr>
          <p:cNvPr id="9219" name="Rectangle 1"/>
          <p:cNvSpPr>
            <a:spLocks noGrp="1" noRot="1" noChangeAspect="1" noChangeArrowheads="1" noTextEdit="1"/>
          </p:cNvSpPr>
          <p:nvPr>
            <p:ph type="sldImg"/>
          </p:nvPr>
        </p:nvSpPr>
        <p:spPr>
          <a:xfrm>
            <a:off x="857250" y="744538"/>
            <a:ext cx="4959350"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Rectangle 2"/>
          <p:cNvSpPr>
            <a:spLocks noGrp="1" noChangeArrowheads="1"/>
          </p:cNvSpPr>
          <p:nvPr>
            <p:ph type="body" idx="1"/>
          </p:nvPr>
        </p:nvSpPr>
        <p:spPr>
          <a:xfrm>
            <a:off x="890588" y="4714875"/>
            <a:ext cx="488791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80" tIns="46440" rIns="92880" bIns="46440"/>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smtClean="0">
              <a:latin typeface="Arial" charset="0"/>
            </a:endParaRPr>
          </a:p>
        </p:txBody>
      </p:sp>
    </p:spTree>
    <p:extLst>
      <p:ext uri="{BB962C8B-B14F-4D97-AF65-F5344CB8AC3E}">
        <p14:creationId xmlns:p14="http://schemas.microsoft.com/office/powerpoint/2010/main" val="2500300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fld id="{D3F2114E-B68C-4D6F-94AE-03BA6CB08156}" type="slidenum">
              <a:rPr lang="de-DE" altLang="de-DE" sz="1200" smtClean="0">
                <a:solidFill>
                  <a:srgbClr val="000000"/>
                </a:solidFill>
              </a:rPr>
              <a:pPr/>
              <a:t>34</a:t>
            </a:fld>
            <a:endParaRPr lang="de-DE" altLang="de-DE" sz="1200" smtClean="0">
              <a:solidFill>
                <a:srgbClr val="000000"/>
              </a:solidFill>
            </a:endParaRPr>
          </a:p>
        </p:txBody>
      </p:sp>
      <p:sp>
        <p:nvSpPr>
          <p:cNvPr id="10243" name="Rectangle 1"/>
          <p:cNvSpPr>
            <a:spLocks noGrp="1" noRot="1" noChangeAspect="1" noChangeArrowheads="1" noTextEdit="1"/>
          </p:cNvSpPr>
          <p:nvPr>
            <p:ph type="sldImg"/>
          </p:nvPr>
        </p:nvSpPr>
        <p:spPr>
          <a:xfrm>
            <a:off x="857250" y="744538"/>
            <a:ext cx="4959350" cy="37195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a:spLocks noGrp="1" noChangeArrowheads="1"/>
          </p:cNvSpPr>
          <p:nvPr>
            <p:ph type="body" idx="1"/>
          </p:nvPr>
        </p:nvSpPr>
        <p:spPr>
          <a:xfrm>
            <a:off x="890588" y="4714875"/>
            <a:ext cx="488791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80" tIns="46440" rIns="92880" bIns="46440"/>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smtClean="0">
              <a:latin typeface="Arial" charset="0"/>
            </a:endParaRPr>
          </a:p>
        </p:txBody>
      </p:sp>
    </p:spTree>
    <p:extLst>
      <p:ext uri="{BB962C8B-B14F-4D97-AF65-F5344CB8AC3E}">
        <p14:creationId xmlns:p14="http://schemas.microsoft.com/office/powerpoint/2010/main" val="123181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Futura Bk BT" pitchFamily="32" charset="0"/>
              </a:defRPr>
            </a:lvl1pPr>
            <a:lvl2pPr marL="742950" indent="-285750" defTabSz="927100" eaLnBrk="0" hangingPunct="0">
              <a:spcBef>
                <a:spcPct val="30000"/>
              </a:spcBef>
              <a:defRPr sz="1200">
                <a:solidFill>
                  <a:schemeClr val="tx1"/>
                </a:solidFill>
                <a:latin typeface="Futura Bk BT" pitchFamily="32" charset="0"/>
              </a:defRPr>
            </a:lvl2pPr>
            <a:lvl3pPr marL="1143000" indent="-228600" defTabSz="927100" eaLnBrk="0" hangingPunct="0">
              <a:spcBef>
                <a:spcPct val="30000"/>
              </a:spcBef>
              <a:defRPr sz="1200">
                <a:solidFill>
                  <a:schemeClr val="tx1"/>
                </a:solidFill>
                <a:latin typeface="Futura Bk BT" pitchFamily="32" charset="0"/>
              </a:defRPr>
            </a:lvl3pPr>
            <a:lvl4pPr marL="1600200" indent="-228600" defTabSz="927100" eaLnBrk="0" hangingPunct="0">
              <a:spcBef>
                <a:spcPct val="30000"/>
              </a:spcBef>
              <a:defRPr sz="1200">
                <a:solidFill>
                  <a:schemeClr val="tx1"/>
                </a:solidFill>
                <a:latin typeface="Futura Bk BT" pitchFamily="32" charset="0"/>
              </a:defRPr>
            </a:lvl4pPr>
            <a:lvl5pPr marL="2057400" indent="-228600" defTabSz="927100" eaLnBrk="0" hangingPunct="0">
              <a:spcBef>
                <a:spcPct val="30000"/>
              </a:spcBef>
              <a:defRPr sz="1200">
                <a:solidFill>
                  <a:schemeClr val="tx1"/>
                </a:solidFill>
                <a:latin typeface="Futura Bk BT" pitchFamily="32" charset="0"/>
              </a:defRPr>
            </a:lvl5pPr>
            <a:lvl6pPr marL="2514600" indent="-228600" defTabSz="927100" eaLnBrk="0" fontAlgn="base" hangingPunct="0">
              <a:spcBef>
                <a:spcPct val="30000"/>
              </a:spcBef>
              <a:spcAft>
                <a:spcPct val="0"/>
              </a:spcAft>
              <a:defRPr sz="1200">
                <a:solidFill>
                  <a:schemeClr val="tx1"/>
                </a:solidFill>
                <a:latin typeface="Futura Bk BT" pitchFamily="32" charset="0"/>
              </a:defRPr>
            </a:lvl6pPr>
            <a:lvl7pPr marL="2971800" indent="-228600" defTabSz="927100" eaLnBrk="0" fontAlgn="base" hangingPunct="0">
              <a:spcBef>
                <a:spcPct val="30000"/>
              </a:spcBef>
              <a:spcAft>
                <a:spcPct val="0"/>
              </a:spcAft>
              <a:defRPr sz="1200">
                <a:solidFill>
                  <a:schemeClr val="tx1"/>
                </a:solidFill>
                <a:latin typeface="Futura Bk BT" pitchFamily="32" charset="0"/>
              </a:defRPr>
            </a:lvl7pPr>
            <a:lvl8pPr marL="3429000" indent="-228600" defTabSz="927100" eaLnBrk="0" fontAlgn="base" hangingPunct="0">
              <a:spcBef>
                <a:spcPct val="30000"/>
              </a:spcBef>
              <a:spcAft>
                <a:spcPct val="0"/>
              </a:spcAft>
              <a:defRPr sz="1200">
                <a:solidFill>
                  <a:schemeClr val="tx1"/>
                </a:solidFill>
                <a:latin typeface="Futura Bk BT" pitchFamily="32" charset="0"/>
              </a:defRPr>
            </a:lvl8pPr>
            <a:lvl9pPr marL="3886200" indent="-228600" defTabSz="927100" eaLnBrk="0" fontAlgn="base" hangingPunct="0">
              <a:spcBef>
                <a:spcPct val="30000"/>
              </a:spcBef>
              <a:spcAft>
                <a:spcPct val="0"/>
              </a:spcAft>
              <a:defRPr sz="1200">
                <a:solidFill>
                  <a:schemeClr val="tx1"/>
                </a:solidFill>
                <a:latin typeface="Futura Bk BT" pitchFamily="32" charset="0"/>
              </a:defRPr>
            </a:lvl9pPr>
          </a:lstStyle>
          <a:p>
            <a:pPr>
              <a:spcBef>
                <a:spcPct val="0"/>
              </a:spcBef>
            </a:pPr>
            <a:fld id="{6710BE18-6780-4EC8-9CA5-1E6E6FEFBAA3}" type="slidenum">
              <a:rPr lang="de-DE" altLang="de-DE" smtClean="0">
                <a:cs typeface="Arial" pitchFamily="34" charset="0"/>
              </a:rPr>
              <a:pPr>
                <a:spcBef>
                  <a:spcPct val="0"/>
                </a:spcBef>
              </a:pPr>
              <a:t>35</a:t>
            </a:fld>
            <a:endParaRPr lang="de-DE" altLang="de-DE" smtClean="0">
              <a:cs typeface="Arial"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Futura Bk BT" pitchFamily="32" charset="0"/>
            </a:endParaRPr>
          </a:p>
        </p:txBody>
      </p:sp>
    </p:spTree>
    <p:extLst>
      <p:ext uri="{BB962C8B-B14F-4D97-AF65-F5344CB8AC3E}">
        <p14:creationId xmlns:p14="http://schemas.microsoft.com/office/powerpoint/2010/main" val="1480509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Futura Bk BT" pitchFamily="32" charset="0"/>
              </a:defRPr>
            </a:lvl1pPr>
            <a:lvl2pPr marL="742950" indent="-285750" defTabSz="927100" eaLnBrk="0" hangingPunct="0">
              <a:spcBef>
                <a:spcPct val="30000"/>
              </a:spcBef>
              <a:defRPr sz="1200">
                <a:solidFill>
                  <a:schemeClr val="tx1"/>
                </a:solidFill>
                <a:latin typeface="Futura Bk BT" pitchFamily="32" charset="0"/>
              </a:defRPr>
            </a:lvl2pPr>
            <a:lvl3pPr marL="1143000" indent="-228600" defTabSz="927100" eaLnBrk="0" hangingPunct="0">
              <a:spcBef>
                <a:spcPct val="30000"/>
              </a:spcBef>
              <a:defRPr sz="1200">
                <a:solidFill>
                  <a:schemeClr val="tx1"/>
                </a:solidFill>
                <a:latin typeface="Futura Bk BT" pitchFamily="32" charset="0"/>
              </a:defRPr>
            </a:lvl3pPr>
            <a:lvl4pPr marL="1600200" indent="-228600" defTabSz="927100" eaLnBrk="0" hangingPunct="0">
              <a:spcBef>
                <a:spcPct val="30000"/>
              </a:spcBef>
              <a:defRPr sz="1200">
                <a:solidFill>
                  <a:schemeClr val="tx1"/>
                </a:solidFill>
                <a:latin typeface="Futura Bk BT" pitchFamily="32" charset="0"/>
              </a:defRPr>
            </a:lvl4pPr>
            <a:lvl5pPr marL="2057400" indent="-228600" defTabSz="927100" eaLnBrk="0" hangingPunct="0">
              <a:spcBef>
                <a:spcPct val="30000"/>
              </a:spcBef>
              <a:defRPr sz="1200">
                <a:solidFill>
                  <a:schemeClr val="tx1"/>
                </a:solidFill>
                <a:latin typeface="Futura Bk BT" pitchFamily="32" charset="0"/>
              </a:defRPr>
            </a:lvl5pPr>
            <a:lvl6pPr marL="2514600" indent="-228600" defTabSz="927100" eaLnBrk="0" fontAlgn="base" hangingPunct="0">
              <a:spcBef>
                <a:spcPct val="30000"/>
              </a:spcBef>
              <a:spcAft>
                <a:spcPct val="0"/>
              </a:spcAft>
              <a:defRPr sz="1200">
                <a:solidFill>
                  <a:schemeClr val="tx1"/>
                </a:solidFill>
                <a:latin typeface="Futura Bk BT" pitchFamily="32" charset="0"/>
              </a:defRPr>
            </a:lvl6pPr>
            <a:lvl7pPr marL="2971800" indent="-228600" defTabSz="927100" eaLnBrk="0" fontAlgn="base" hangingPunct="0">
              <a:spcBef>
                <a:spcPct val="30000"/>
              </a:spcBef>
              <a:spcAft>
                <a:spcPct val="0"/>
              </a:spcAft>
              <a:defRPr sz="1200">
                <a:solidFill>
                  <a:schemeClr val="tx1"/>
                </a:solidFill>
                <a:latin typeface="Futura Bk BT" pitchFamily="32" charset="0"/>
              </a:defRPr>
            </a:lvl7pPr>
            <a:lvl8pPr marL="3429000" indent="-228600" defTabSz="927100" eaLnBrk="0" fontAlgn="base" hangingPunct="0">
              <a:spcBef>
                <a:spcPct val="30000"/>
              </a:spcBef>
              <a:spcAft>
                <a:spcPct val="0"/>
              </a:spcAft>
              <a:defRPr sz="1200">
                <a:solidFill>
                  <a:schemeClr val="tx1"/>
                </a:solidFill>
                <a:latin typeface="Futura Bk BT" pitchFamily="32" charset="0"/>
              </a:defRPr>
            </a:lvl8pPr>
            <a:lvl9pPr marL="3886200" indent="-228600" defTabSz="927100" eaLnBrk="0" fontAlgn="base" hangingPunct="0">
              <a:spcBef>
                <a:spcPct val="30000"/>
              </a:spcBef>
              <a:spcAft>
                <a:spcPct val="0"/>
              </a:spcAft>
              <a:defRPr sz="1200">
                <a:solidFill>
                  <a:schemeClr val="tx1"/>
                </a:solidFill>
                <a:latin typeface="Futura Bk BT" pitchFamily="32" charset="0"/>
              </a:defRPr>
            </a:lvl9pPr>
          </a:lstStyle>
          <a:p>
            <a:pPr>
              <a:spcBef>
                <a:spcPct val="0"/>
              </a:spcBef>
            </a:pPr>
            <a:fld id="{4D450B62-BE02-44AF-802A-0DE915645A47}" type="slidenum">
              <a:rPr lang="de-DE" altLang="de-DE" smtClean="0">
                <a:cs typeface="Arial" pitchFamily="34" charset="0"/>
              </a:rPr>
              <a:pPr>
                <a:spcBef>
                  <a:spcPct val="0"/>
                </a:spcBef>
              </a:pPr>
              <a:t>36</a:t>
            </a:fld>
            <a:endParaRPr lang="de-DE" altLang="de-DE" smtClean="0">
              <a:cs typeface="Arial"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Futura Bk BT" pitchFamily="32" charset="0"/>
            </a:endParaRPr>
          </a:p>
        </p:txBody>
      </p:sp>
    </p:spTree>
    <p:extLst>
      <p:ext uri="{BB962C8B-B14F-4D97-AF65-F5344CB8AC3E}">
        <p14:creationId xmlns:p14="http://schemas.microsoft.com/office/powerpoint/2010/main" val="3549881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Futura Bk BT" pitchFamily="32" charset="0"/>
              </a:defRPr>
            </a:lvl1pPr>
            <a:lvl2pPr marL="742950" indent="-285750" defTabSz="927100" eaLnBrk="0" hangingPunct="0">
              <a:spcBef>
                <a:spcPct val="30000"/>
              </a:spcBef>
              <a:defRPr sz="1200">
                <a:solidFill>
                  <a:schemeClr val="tx1"/>
                </a:solidFill>
                <a:latin typeface="Futura Bk BT" pitchFamily="32" charset="0"/>
              </a:defRPr>
            </a:lvl2pPr>
            <a:lvl3pPr marL="1143000" indent="-228600" defTabSz="927100" eaLnBrk="0" hangingPunct="0">
              <a:spcBef>
                <a:spcPct val="30000"/>
              </a:spcBef>
              <a:defRPr sz="1200">
                <a:solidFill>
                  <a:schemeClr val="tx1"/>
                </a:solidFill>
                <a:latin typeface="Futura Bk BT" pitchFamily="32" charset="0"/>
              </a:defRPr>
            </a:lvl3pPr>
            <a:lvl4pPr marL="1600200" indent="-228600" defTabSz="927100" eaLnBrk="0" hangingPunct="0">
              <a:spcBef>
                <a:spcPct val="30000"/>
              </a:spcBef>
              <a:defRPr sz="1200">
                <a:solidFill>
                  <a:schemeClr val="tx1"/>
                </a:solidFill>
                <a:latin typeface="Futura Bk BT" pitchFamily="32" charset="0"/>
              </a:defRPr>
            </a:lvl4pPr>
            <a:lvl5pPr marL="2057400" indent="-228600" defTabSz="927100" eaLnBrk="0" hangingPunct="0">
              <a:spcBef>
                <a:spcPct val="30000"/>
              </a:spcBef>
              <a:defRPr sz="1200">
                <a:solidFill>
                  <a:schemeClr val="tx1"/>
                </a:solidFill>
                <a:latin typeface="Futura Bk BT" pitchFamily="32" charset="0"/>
              </a:defRPr>
            </a:lvl5pPr>
            <a:lvl6pPr marL="2514600" indent="-228600" defTabSz="927100" eaLnBrk="0" fontAlgn="base" hangingPunct="0">
              <a:spcBef>
                <a:spcPct val="30000"/>
              </a:spcBef>
              <a:spcAft>
                <a:spcPct val="0"/>
              </a:spcAft>
              <a:defRPr sz="1200">
                <a:solidFill>
                  <a:schemeClr val="tx1"/>
                </a:solidFill>
                <a:latin typeface="Futura Bk BT" pitchFamily="32" charset="0"/>
              </a:defRPr>
            </a:lvl6pPr>
            <a:lvl7pPr marL="2971800" indent="-228600" defTabSz="927100" eaLnBrk="0" fontAlgn="base" hangingPunct="0">
              <a:spcBef>
                <a:spcPct val="30000"/>
              </a:spcBef>
              <a:spcAft>
                <a:spcPct val="0"/>
              </a:spcAft>
              <a:defRPr sz="1200">
                <a:solidFill>
                  <a:schemeClr val="tx1"/>
                </a:solidFill>
                <a:latin typeface="Futura Bk BT" pitchFamily="32" charset="0"/>
              </a:defRPr>
            </a:lvl7pPr>
            <a:lvl8pPr marL="3429000" indent="-228600" defTabSz="927100" eaLnBrk="0" fontAlgn="base" hangingPunct="0">
              <a:spcBef>
                <a:spcPct val="30000"/>
              </a:spcBef>
              <a:spcAft>
                <a:spcPct val="0"/>
              </a:spcAft>
              <a:defRPr sz="1200">
                <a:solidFill>
                  <a:schemeClr val="tx1"/>
                </a:solidFill>
                <a:latin typeface="Futura Bk BT" pitchFamily="32" charset="0"/>
              </a:defRPr>
            </a:lvl8pPr>
            <a:lvl9pPr marL="3886200" indent="-228600" defTabSz="927100" eaLnBrk="0" fontAlgn="base" hangingPunct="0">
              <a:spcBef>
                <a:spcPct val="30000"/>
              </a:spcBef>
              <a:spcAft>
                <a:spcPct val="0"/>
              </a:spcAft>
              <a:defRPr sz="1200">
                <a:solidFill>
                  <a:schemeClr val="tx1"/>
                </a:solidFill>
                <a:latin typeface="Futura Bk BT" pitchFamily="32" charset="0"/>
              </a:defRPr>
            </a:lvl9pPr>
          </a:lstStyle>
          <a:p>
            <a:pPr>
              <a:spcBef>
                <a:spcPct val="0"/>
              </a:spcBef>
            </a:pPr>
            <a:fld id="{8062B802-6AFB-4739-828B-36AF508AB027}" type="slidenum">
              <a:rPr lang="de-DE" altLang="de-DE" smtClean="0">
                <a:cs typeface="Arial" pitchFamily="34" charset="0"/>
              </a:rPr>
              <a:pPr>
                <a:spcBef>
                  <a:spcPct val="0"/>
                </a:spcBef>
              </a:pPr>
              <a:t>37</a:t>
            </a:fld>
            <a:endParaRPr lang="de-DE" altLang="de-DE" smtClean="0">
              <a:cs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err="1" smtClean="0">
                <a:latin typeface="Futura Bk BT" pitchFamily="32" charset="0"/>
              </a:rPr>
              <a:t>Reduction</a:t>
            </a:r>
            <a:r>
              <a:rPr lang="de-DE" altLang="de-DE" dirty="0" smtClean="0">
                <a:latin typeface="Futura Bk BT" pitchFamily="32" charset="0"/>
              </a:rPr>
              <a:t> </a:t>
            </a:r>
            <a:r>
              <a:rPr lang="de-DE" altLang="de-DE" dirty="0" err="1" smtClean="0">
                <a:latin typeface="Futura Bk BT" pitchFamily="32" charset="0"/>
              </a:rPr>
              <a:t>of</a:t>
            </a:r>
            <a:r>
              <a:rPr lang="de-DE" altLang="de-DE" dirty="0" smtClean="0">
                <a:latin typeface="Futura Bk BT" pitchFamily="32" charset="0"/>
              </a:rPr>
              <a:t> </a:t>
            </a:r>
            <a:r>
              <a:rPr lang="de-DE" altLang="de-DE" dirty="0" err="1" smtClean="0">
                <a:latin typeface="Futura Bk BT" pitchFamily="32" charset="0"/>
              </a:rPr>
              <a:t>the</a:t>
            </a:r>
            <a:r>
              <a:rPr lang="de-DE" altLang="de-DE" dirty="0" smtClean="0">
                <a:latin typeface="Futura Bk BT" pitchFamily="32" charset="0"/>
              </a:rPr>
              <a:t> time </a:t>
            </a:r>
            <a:r>
              <a:rPr lang="de-DE" altLang="de-DE" dirty="0" err="1" smtClean="0">
                <a:latin typeface="Futura Bk BT" pitchFamily="32" charset="0"/>
              </a:rPr>
              <a:t>spent</a:t>
            </a:r>
            <a:r>
              <a:rPr lang="de-DE" altLang="de-DE" dirty="0" smtClean="0">
                <a:latin typeface="Futura Bk BT" pitchFamily="32" charset="0"/>
              </a:rPr>
              <a:t> </a:t>
            </a:r>
            <a:r>
              <a:rPr lang="de-DE" altLang="de-DE" dirty="0" err="1" smtClean="0">
                <a:latin typeface="Futura Bk BT" pitchFamily="32" charset="0"/>
              </a:rPr>
              <a:t>with</a:t>
            </a:r>
            <a:r>
              <a:rPr lang="de-DE" altLang="de-DE" dirty="0" smtClean="0">
                <a:latin typeface="Futura Bk BT" pitchFamily="32" charset="0"/>
              </a:rPr>
              <a:t> a </a:t>
            </a:r>
            <a:r>
              <a:rPr lang="de-DE" altLang="de-DE" dirty="0" err="1" smtClean="0">
                <a:latin typeface="Futura Bk BT" pitchFamily="32" charset="0"/>
              </a:rPr>
              <a:t>trunk</a:t>
            </a:r>
            <a:r>
              <a:rPr lang="de-DE" altLang="de-DE" dirty="0" smtClean="0">
                <a:latin typeface="Futura Bk BT" pitchFamily="32" charset="0"/>
              </a:rPr>
              <a:t> </a:t>
            </a:r>
            <a:r>
              <a:rPr lang="de-DE" altLang="de-DE" dirty="0" err="1" smtClean="0">
                <a:latin typeface="Futura Bk BT" pitchFamily="32" charset="0"/>
              </a:rPr>
              <a:t>inclination</a:t>
            </a:r>
            <a:r>
              <a:rPr lang="de-DE" altLang="de-DE" dirty="0" smtClean="0">
                <a:latin typeface="Futura Bk BT" pitchFamily="32" charset="0"/>
              </a:rPr>
              <a:t> </a:t>
            </a:r>
            <a:r>
              <a:rPr lang="de-DE" altLang="de-DE" dirty="0" err="1" smtClean="0">
                <a:latin typeface="Futura Bk BT" pitchFamily="32" charset="0"/>
              </a:rPr>
              <a:t>within</a:t>
            </a:r>
            <a:r>
              <a:rPr lang="de-DE" altLang="de-DE" dirty="0" smtClean="0">
                <a:latin typeface="Futura Bk BT" pitchFamily="32" charset="0"/>
              </a:rPr>
              <a:t> </a:t>
            </a:r>
            <a:r>
              <a:rPr lang="de-DE" altLang="de-DE" dirty="0" err="1" smtClean="0">
                <a:latin typeface="Futura Bk BT" pitchFamily="32" charset="0"/>
              </a:rPr>
              <a:t>the</a:t>
            </a:r>
            <a:r>
              <a:rPr lang="de-DE" altLang="de-DE" dirty="0" smtClean="0">
                <a:latin typeface="Futura Bk BT" pitchFamily="32" charset="0"/>
              </a:rPr>
              <a:t> </a:t>
            </a:r>
            <a:r>
              <a:rPr lang="de-DE" altLang="de-DE" dirty="0" err="1" smtClean="0">
                <a:latin typeface="Futura Bk BT" pitchFamily="32" charset="0"/>
              </a:rPr>
              <a:t>range</a:t>
            </a:r>
            <a:r>
              <a:rPr lang="de-DE" altLang="de-DE" dirty="0" smtClean="0">
                <a:latin typeface="Futura Bk BT" pitchFamily="32" charset="0"/>
              </a:rPr>
              <a:t> </a:t>
            </a:r>
            <a:r>
              <a:rPr lang="de-DE" altLang="de-DE" dirty="0" err="1" smtClean="0">
                <a:latin typeface="Futura Bk BT" pitchFamily="32" charset="0"/>
              </a:rPr>
              <a:t>between</a:t>
            </a:r>
            <a:r>
              <a:rPr lang="de-DE" altLang="de-DE" dirty="0" smtClean="0">
                <a:latin typeface="Futura Bk BT" pitchFamily="32" charset="0"/>
              </a:rPr>
              <a:t> 20° </a:t>
            </a:r>
            <a:r>
              <a:rPr lang="de-DE" altLang="de-DE" dirty="0" err="1" smtClean="0">
                <a:latin typeface="Futura Bk BT" pitchFamily="32" charset="0"/>
              </a:rPr>
              <a:t>and</a:t>
            </a:r>
            <a:r>
              <a:rPr lang="de-DE" altLang="de-DE" dirty="0" smtClean="0">
                <a:latin typeface="Futura Bk BT" pitchFamily="32" charset="0"/>
              </a:rPr>
              <a:t> 90° </a:t>
            </a:r>
            <a:r>
              <a:rPr lang="de-DE" altLang="de-DE" dirty="0" err="1" smtClean="0">
                <a:latin typeface="Futura Bk BT" pitchFamily="32" charset="0"/>
              </a:rPr>
              <a:t>from</a:t>
            </a:r>
            <a:r>
              <a:rPr lang="de-DE" altLang="de-DE" dirty="0" smtClean="0">
                <a:latin typeface="Futura Bk BT" pitchFamily="32" charset="0"/>
              </a:rPr>
              <a:t> </a:t>
            </a:r>
            <a:r>
              <a:rPr lang="de-DE" altLang="de-DE" dirty="0" err="1" smtClean="0">
                <a:latin typeface="Futura Bk BT" pitchFamily="32" charset="0"/>
              </a:rPr>
              <a:t>approximately</a:t>
            </a:r>
            <a:r>
              <a:rPr lang="de-DE" altLang="de-DE" dirty="0" smtClean="0">
                <a:latin typeface="Futura Bk BT" pitchFamily="32" charset="0"/>
              </a:rPr>
              <a:t> 20% </a:t>
            </a:r>
            <a:r>
              <a:rPr lang="de-DE" altLang="de-DE" dirty="0" err="1" smtClean="0">
                <a:latin typeface="Futura Bk BT" pitchFamily="32" charset="0"/>
              </a:rPr>
              <a:t>to</a:t>
            </a:r>
            <a:r>
              <a:rPr lang="de-DE" altLang="de-DE" dirty="0" smtClean="0">
                <a:latin typeface="Futura Bk BT" pitchFamily="32" charset="0"/>
              </a:rPr>
              <a:t> </a:t>
            </a:r>
            <a:r>
              <a:rPr lang="de-DE" altLang="de-DE" dirty="0" err="1" smtClean="0">
                <a:latin typeface="Futura Bk BT" pitchFamily="32" charset="0"/>
              </a:rPr>
              <a:t>around</a:t>
            </a:r>
            <a:r>
              <a:rPr lang="de-DE" altLang="de-DE" dirty="0" smtClean="0">
                <a:latin typeface="Futura Bk BT" pitchFamily="32" charset="0"/>
              </a:rPr>
              <a:t> 2% </a:t>
            </a:r>
            <a:r>
              <a:rPr lang="de-DE" altLang="de-DE" dirty="0" err="1" smtClean="0">
                <a:latin typeface="Futura Bk BT" pitchFamily="32" charset="0"/>
              </a:rPr>
              <a:t>of</a:t>
            </a:r>
            <a:r>
              <a:rPr lang="de-DE" altLang="de-DE" dirty="0" smtClean="0">
                <a:latin typeface="Futura Bk BT" pitchFamily="32" charset="0"/>
              </a:rPr>
              <a:t> </a:t>
            </a:r>
            <a:r>
              <a:rPr lang="de-DE" altLang="de-DE" dirty="0" err="1" smtClean="0">
                <a:latin typeface="Futura Bk BT" pitchFamily="32" charset="0"/>
              </a:rPr>
              <a:t>the</a:t>
            </a:r>
            <a:r>
              <a:rPr lang="de-DE" altLang="de-DE" dirty="0" smtClean="0">
                <a:latin typeface="Futura Bk BT" pitchFamily="32" charset="0"/>
              </a:rPr>
              <a:t> time.</a:t>
            </a:r>
          </a:p>
        </p:txBody>
      </p:sp>
    </p:spTree>
    <p:extLst>
      <p:ext uri="{BB962C8B-B14F-4D97-AF65-F5344CB8AC3E}">
        <p14:creationId xmlns:p14="http://schemas.microsoft.com/office/powerpoint/2010/main" val="2635093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1200">
                <a:solidFill>
                  <a:schemeClr val="tx1"/>
                </a:solidFill>
                <a:latin typeface="Arial" pitchFamily="34" charset="0"/>
              </a:defRPr>
            </a:lvl1pPr>
            <a:lvl2pPr marL="742950" indent="-285750" defTabSz="927100" eaLnBrk="0" hangingPunct="0">
              <a:defRPr sz="1200">
                <a:solidFill>
                  <a:schemeClr val="tx1"/>
                </a:solidFill>
                <a:latin typeface="Arial" pitchFamily="34" charset="0"/>
              </a:defRPr>
            </a:lvl2pPr>
            <a:lvl3pPr marL="1143000" indent="-228600" defTabSz="927100" eaLnBrk="0" hangingPunct="0">
              <a:defRPr sz="1200">
                <a:solidFill>
                  <a:schemeClr val="tx1"/>
                </a:solidFill>
                <a:latin typeface="Arial" pitchFamily="34" charset="0"/>
              </a:defRPr>
            </a:lvl3pPr>
            <a:lvl4pPr marL="1600200" indent="-228600" defTabSz="927100" eaLnBrk="0" hangingPunct="0">
              <a:defRPr sz="1200">
                <a:solidFill>
                  <a:schemeClr val="tx1"/>
                </a:solidFill>
                <a:latin typeface="Arial" pitchFamily="34" charset="0"/>
              </a:defRPr>
            </a:lvl4pPr>
            <a:lvl5pPr marL="2057400" indent="-228600" defTabSz="927100" eaLnBrk="0" hangingPunct="0">
              <a:defRPr sz="1200">
                <a:solidFill>
                  <a:schemeClr val="tx1"/>
                </a:solidFill>
                <a:latin typeface="Arial" pitchFamily="34" charset="0"/>
              </a:defRPr>
            </a:lvl5pPr>
            <a:lvl6pPr marL="2514600" indent="-228600" defTabSz="927100" eaLnBrk="0" fontAlgn="base" hangingPunct="0">
              <a:spcBef>
                <a:spcPct val="0"/>
              </a:spcBef>
              <a:spcAft>
                <a:spcPct val="0"/>
              </a:spcAft>
              <a:defRPr sz="1200">
                <a:solidFill>
                  <a:schemeClr val="tx1"/>
                </a:solidFill>
                <a:latin typeface="Arial" pitchFamily="34" charset="0"/>
              </a:defRPr>
            </a:lvl6pPr>
            <a:lvl7pPr marL="2971800" indent="-228600" defTabSz="927100" eaLnBrk="0" fontAlgn="base" hangingPunct="0">
              <a:spcBef>
                <a:spcPct val="0"/>
              </a:spcBef>
              <a:spcAft>
                <a:spcPct val="0"/>
              </a:spcAft>
              <a:defRPr sz="1200">
                <a:solidFill>
                  <a:schemeClr val="tx1"/>
                </a:solidFill>
                <a:latin typeface="Arial" pitchFamily="34" charset="0"/>
              </a:defRPr>
            </a:lvl7pPr>
            <a:lvl8pPr marL="3429000" indent="-228600" defTabSz="927100" eaLnBrk="0" fontAlgn="base" hangingPunct="0">
              <a:spcBef>
                <a:spcPct val="0"/>
              </a:spcBef>
              <a:spcAft>
                <a:spcPct val="0"/>
              </a:spcAft>
              <a:defRPr sz="1200">
                <a:solidFill>
                  <a:schemeClr val="tx1"/>
                </a:solidFill>
                <a:latin typeface="Arial" pitchFamily="34" charset="0"/>
              </a:defRPr>
            </a:lvl8pPr>
            <a:lvl9pPr marL="3886200" indent="-228600" defTabSz="927100" eaLnBrk="0" fontAlgn="base" hangingPunct="0">
              <a:spcBef>
                <a:spcPct val="0"/>
              </a:spcBef>
              <a:spcAft>
                <a:spcPct val="0"/>
              </a:spcAft>
              <a:defRPr sz="1200">
                <a:solidFill>
                  <a:schemeClr val="tx1"/>
                </a:solidFill>
                <a:latin typeface="Arial" pitchFamily="34" charset="0"/>
              </a:defRPr>
            </a:lvl9pPr>
          </a:lstStyle>
          <a:p>
            <a:pPr>
              <a:defRPr/>
            </a:pPr>
            <a:fld id="{228CE1DC-68BC-4164-818E-96316FED9F51}" type="slidenum">
              <a:rPr lang="de-DE" smtClean="0">
                <a:latin typeface="Futura Bk BT"/>
              </a:rPr>
              <a:pPr>
                <a:defRPr/>
              </a:pPr>
              <a:t>38</a:t>
            </a:fld>
            <a:endParaRPr lang="de-DE" smtClean="0">
              <a:latin typeface="Futura Bk BT"/>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err="1" smtClean="0"/>
              <a:t>To</a:t>
            </a:r>
            <a:r>
              <a:rPr lang="de-DE" sz="1200" dirty="0" smtClean="0"/>
              <a:t> </a:t>
            </a:r>
            <a:r>
              <a:rPr lang="de-DE" sz="1200" dirty="0" err="1" smtClean="0"/>
              <a:t>start</a:t>
            </a:r>
            <a:r>
              <a:rPr lang="de-DE" sz="1200" dirty="0" smtClean="0"/>
              <a:t> </a:t>
            </a:r>
            <a:r>
              <a:rPr lang="de-DE" sz="1200" dirty="0" err="1" smtClean="0"/>
              <a:t>please</a:t>
            </a:r>
            <a:r>
              <a:rPr lang="de-DE" sz="1200" dirty="0" smtClean="0"/>
              <a:t> </a:t>
            </a:r>
            <a:r>
              <a:rPr lang="de-DE" sz="1200" dirty="0" err="1" smtClean="0"/>
              <a:t>click</a:t>
            </a:r>
            <a:r>
              <a:rPr lang="de-DE" sz="1200" dirty="0" smtClean="0"/>
              <a:t> on </a:t>
            </a:r>
            <a:r>
              <a:rPr lang="de-DE" sz="1200" dirty="0" err="1" smtClean="0"/>
              <a:t>the</a:t>
            </a:r>
            <a:r>
              <a:rPr lang="de-DE" sz="1200" dirty="0" smtClean="0"/>
              <a:t> </a:t>
            </a:r>
            <a:r>
              <a:rPr lang="de-DE" sz="1200" dirty="0" err="1" smtClean="0"/>
              <a:t>video</a:t>
            </a:r>
            <a:endParaRPr lang="de-DE" sz="1200" dirty="0" smtClean="0"/>
          </a:p>
          <a:p>
            <a:endParaRPr lang="de-DE" altLang="de-DE" dirty="0" smtClean="0">
              <a:latin typeface="Futura Bk BT" pitchFamily="32" charset="0"/>
            </a:endParaRPr>
          </a:p>
        </p:txBody>
      </p:sp>
    </p:spTree>
    <p:extLst>
      <p:ext uri="{BB962C8B-B14F-4D97-AF65-F5344CB8AC3E}">
        <p14:creationId xmlns:p14="http://schemas.microsoft.com/office/powerpoint/2010/main" val="3782687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Futura Bk BT" pitchFamily="32" charset="0"/>
            </a:endParaRPr>
          </a:p>
        </p:txBody>
      </p:sp>
    </p:spTree>
    <p:extLst>
      <p:ext uri="{BB962C8B-B14F-4D97-AF65-F5344CB8AC3E}">
        <p14:creationId xmlns:p14="http://schemas.microsoft.com/office/powerpoint/2010/main" val="2196072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smtClean="0">
                <a:latin typeface="Futura Bk BT" pitchFamily="32" charset="0"/>
              </a:rPr>
              <a:t>Click on the symbol to start the clip.</a:t>
            </a:r>
          </a:p>
        </p:txBody>
      </p:sp>
    </p:spTree>
    <p:extLst>
      <p:ext uri="{BB962C8B-B14F-4D97-AF65-F5344CB8AC3E}">
        <p14:creationId xmlns:p14="http://schemas.microsoft.com/office/powerpoint/2010/main" val="138762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err="1" smtClean="0"/>
              <a:t>Ergonomic</a:t>
            </a:r>
            <a:r>
              <a:rPr lang="de-DE" altLang="de-DE" dirty="0" smtClean="0"/>
              <a:t> design </a:t>
            </a:r>
            <a:r>
              <a:rPr lang="de-DE" altLang="de-DE" dirty="0" err="1" smtClean="0"/>
              <a:t>is</a:t>
            </a:r>
            <a:r>
              <a:rPr lang="de-DE" altLang="de-DE" dirty="0" smtClean="0"/>
              <a:t> </a:t>
            </a:r>
            <a:r>
              <a:rPr lang="de-DE" altLang="de-DE" dirty="0" err="1" smtClean="0"/>
              <a:t>based</a:t>
            </a:r>
            <a:r>
              <a:rPr lang="de-DE" altLang="de-DE" dirty="0" smtClean="0"/>
              <a:t> upon </a:t>
            </a:r>
            <a:r>
              <a:rPr lang="de-DE" altLang="de-DE" dirty="0" err="1" smtClean="0"/>
              <a:t>study</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underlying</a:t>
            </a:r>
            <a:r>
              <a:rPr lang="de-DE" altLang="de-DE" dirty="0" smtClean="0"/>
              <a:t> </a:t>
            </a:r>
            <a:r>
              <a:rPr lang="de-DE" altLang="de-DE" dirty="0" err="1" smtClean="0"/>
              <a:t>conditions</a:t>
            </a:r>
            <a:r>
              <a:rPr lang="de-DE" altLang="de-DE" dirty="0" smtClean="0"/>
              <a:t> in </a:t>
            </a:r>
            <a:r>
              <a:rPr lang="de-DE" altLang="de-DE" dirty="0" err="1" smtClean="0"/>
              <a:t>which</a:t>
            </a:r>
            <a:r>
              <a:rPr lang="de-DE" altLang="de-DE" dirty="0" smtClean="0"/>
              <a:t> an </a:t>
            </a:r>
            <a:r>
              <a:rPr lang="de-DE" altLang="de-DE" dirty="0" err="1" smtClean="0"/>
              <a:t>activity</a:t>
            </a:r>
            <a:r>
              <a:rPr lang="de-DE" altLang="de-DE" dirty="0" smtClean="0"/>
              <a:t> </a:t>
            </a:r>
            <a:r>
              <a:rPr lang="de-DE" altLang="de-DE" dirty="0" err="1" smtClean="0"/>
              <a:t>is</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performed</a:t>
            </a:r>
            <a:r>
              <a:rPr lang="de-DE" altLang="de-DE" dirty="0" smtClean="0"/>
              <a:t>. A </a:t>
            </a:r>
            <a:r>
              <a:rPr lang="de-DE" altLang="de-DE" dirty="0" err="1" smtClean="0"/>
              <a:t>manufacturing</a:t>
            </a:r>
            <a:r>
              <a:rPr lang="de-DE" altLang="de-DE" dirty="0" smtClean="0"/>
              <a:t> </a:t>
            </a:r>
            <a:r>
              <a:rPr lang="de-DE" altLang="de-DE" dirty="0" err="1" smtClean="0"/>
              <a:t>cell</a:t>
            </a:r>
            <a:r>
              <a:rPr lang="de-DE" altLang="de-DE" dirty="0" smtClean="0"/>
              <a:t> </a:t>
            </a:r>
            <a:r>
              <a:rPr lang="de-DE" altLang="de-DE" dirty="0" err="1" smtClean="0"/>
              <a:t>with</a:t>
            </a:r>
            <a:r>
              <a:rPr lang="de-DE" altLang="de-DE" dirty="0" smtClean="0"/>
              <a:t> </a:t>
            </a:r>
            <a:r>
              <a:rPr lang="de-DE" altLang="de-DE" dirty="0" err="1" smtClean="0"/>
              <a:t>four</a:t>
            </a:r>
            <a:r>
              <a:rPr lang="de-DE" altLang="de-DE" dirty="0" smtClean="0"/>
              <a:t> </a:t>
            </a:r>
            <a:r>
              <a:rPr lang="de-DE" altLang="de-DE" dirty="0" err="1" smtClean="0"/>
              <a:t>workplaces</a:t>
            </a:r>
            <a:r>
              <a:rPr lang="de-DE" altLang="de-DE" dirty="0" smtClean="0"/>
              <a:t> </a:t>
            </a:r>
            <a:r>
              <a:rPr lang="de-DE" altLang="de-DE" dirty="0" err="1" smtClean="0"/>
              <a:t>is</a:t>
            </a:r>
            <a:r>
              <a:rPr lang="de-DE" altLang="de-DE" dirty="0" smtClean="0"/>
              <a:t> </a:t>
            </a:r>
            <a:r>
              <a:rPr lang="de-DE" altLang="de-DE" dirty="0" err="1" smtClean="0"/>
              <a:t>presented</a:t>
            </a:r>
            <a:r>
              <a:rPr lang="de-DE" altLang="de-DE" dirty="0" smtClean="0"/>
              <a:t> </a:t>
            </a:r>
            <a:r>
              <a:rPr lang="de-DE" altLang="de-DE" dirty="0" err="1" smtClean="0"/>
              <a:t>as</a:t>
            </a:r>
            <a:r>
              <a:rPr lang="de-DE" altLang="de-DE" dirty="0" smtClean="0"/>
              <a:t> </a:t>
            </a:r>
            <a:r>
              <a:rPr lang="de-DE" altLang="de-DE" dirty="0" err="1" smtClean="0"/>
              <a:t>the</a:t>
            </a:r>
            <a:r>
              <a:rPr lang="de-DE" altLang="de-DE" dirty="0" smtClean="0"/>
              <a:t> </a:t>
            </a:r>
            <a:r>
              <a:rPr lang="de-DE" altLang="de-DE" dirty="0" err="1" smtClean="0"/>
              <a:t>starting</a:t>
            </a:r>
            <a:r>
              <a:rPr lang="de-DE" altLang="de-DE" dirty="0" smtClean="0"/>
              <a:t>-point. The </a:t>
            </a:r>
            <a:r>
              <a:rPr lang="de-DE" altLang="de-DE" dirty="0" err="1" smtClean="0"/>
              <a:t>workplaces</a:t>
            </a:r>
            <a:r>
              <a:rPr lang="de-DE" altLang="de-DE" dirty="0" smtClean="0"/>
              <a:t> </a:t>
            </a:r>
            <a:r>
              <a:rPr lang="de-DE" altLang="de-DE" dirty="0" err="1" smtClean="0"/>
              <a:t>have</a:t>
            </a:r>
            <a:r>
              <a:rPr lang="de-DE" altLang="de-DE" dirty="0" smtClean="0"/>
              <a:t> </a:t>
            </a:r>
            <a:r>
              <a:rPr lang="de-DE" altLang="de-DE" dirty="0" err="1" smtClean="0"/>
              <a:t>already</a:t>
            </a:r>
            <a:r>
              <a:rPr lang="de-DE" altLang="de-DE" dirty="0" smtClean="0"/>
              <a:t> </a:t>
            </a:r>
            <a:r>
              <a:rPr lang="de-DE" altLang="de-DE" dirty="0" err="1" smtClean="0"/>
              <a:t>been</a:t>
            </a:r>
            <a:r>
              <a:rPr lang="de-DE" altLang="de-DE" dirty="0" smtClean="0"/>
              <a:t> </a:t>
            </a:r>
            <a:r>
              <a:rPr lang="de-DE" altLang="de-DE" dirty="0" err="1" smtClean="0"/>
              <a:t>considered</a:t>
            </a:r>
            <a:r>
              <a:rPr lang="de-DE" altLang="de-DE" dirty="0" smtClean="0"/>
              <a:t> in </a:t>
            </a:r>
            <a:r>
              <a:rPr lang="de-DE" altLang="de-DE" dirty="0" err="1" smtClean="0"/>
              <a:t>the</a:t>
            </a:r>
            <a:r>
              <a:rPr lang="de-DE" altLang="de-DE" dirty="0" smtClean="0"/>
              <a:t> </a:t>
            </a:r>
            <a:r>
              <a:rPr lang="de-DE" altLang="de-DE" dirty="0" err="1" smtClean="0"/>
              <a:t>preceding</a:t>
            </a:r>
            <a:r>
              <a:rPr lang="de-DE" altLang="de-DE" dirty="0" smtClean="0"/>
              <a:t> </a:t>
            </a:r>
            <a:r>
              <a:rPr lang="de-DE" altLang="de-DE" dirty="0" err="1" smtClean="0"/>
              <a:t>modules</a:t>
            </a:r>
            <a:r>
              <a:rPr lang="de-DE" altLang="de-DE" dirty="0" smtClean="0"/>
              <a:t> </a:t>
            </a:r>
            <a:r>
              <a:rPr lang="de-DE" altLang="de-DE" dirty="0" err="1" smtClean="0"/>
              <a:t>where</a:t>
            </a:r>
            <a:r>
              <a:rPr lang="de-DE" altLang="de-DE" dirty="0" smtClean="0"/>
              <a:t> </a:t>
            </a:r>
            <a:r>
              <a:rPr lang="de-DE" altLang="de-DE" dirty="0" err="1" smtClean="0"/>
              <a:t>applicable</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discussion</a:t>
            </a:r>
            <a:r>
              <a:rPr lang="de-DE" altLang="de-DE" dirty="0" smtClean="0"/>
              <a:t> </a:t>
            </a:r>
            <a:r>
              <a:rPr lang="de-DE" altLang="de-DE" dirty="0" err="1" smtClean="0"/>
              <a:t>of</a:t>
            </a:r>
            <a:r>
              <a:rPr lang="de-DE" altLang="de-DE" dirty="0" smtClean="0"/>
              <a:t> </a:t>
            </a:r>
            <a:r>
              <a:rPr lang="de-DE" altLang="de-DE" dirty="0" err="1" smtClean="0"/>
              <a:t>discrete</a:t>
            </a:r>
            <a:r>
              <a:rPr lang="de-DE" altLang="de-DE" dirty="0" smtClean="0"/>
              <a:t> </a:t>
            </a:r>
            <a:r>
              <a:rPr lang="de-DE" altLang="de-DE" dirty="0" err="1" smtClean="0"/>
              <a:t>problems</a:t>
            </a:r>
            <a:r>
              <a:rPr lang="de-DE" altLang="de-DE" dirty="0" smtClean="0"/>
              <a:t>. The </a:t>
            </a:r>
            <a:r>
              <a:rPr lang="de-DE" altLang="de-DE" dirty="0" err="1" smtClean="0"/>
              <a:t>explanatory</a:t>
            </a:r>
            <a:r>
              <a:rPr lang="de-DE" altLang="de-DE" dirty="0" smtClean="0"/>
              <a:t> </a:t>
            </a:r>
            <a:r>
              <a:rPr lang="de-DE" altLang="de-DE" dirty="0" err="1" smtClean="0"/>
              <a:t>text</a:t>
            </a:r>
            <a:r>
              <a:rPr lang="de-DE" altLang="de-DE" dirty="0" smtClean="0"/>
              <a:t> </a:t>
            </a:r>
            <a:r>
              <a:rPr lang="de-DE" altLang="de-DE" dirty="0" err="1" smtClean="0"/>
              <a:t>is</a:t>
            </a:r>
            <a:r>
              <a:rPr lang="de-DE" altLang="de-DE" dirty="0" smtClean="0"/>
              <a:t> </a:t>
            </a:r>
            <a:r>
              <a:rPr lang="de-DE" altLang="de-DE" dirty="0" err="1" smtClean="0"/>
              <a:t>displayed</a:t>
            </a:r>
            <a:r>
              <a:rPr lang="de-DE" altLang="de-DE" dirty="0" smtClean="0"/>
              <a:t> </a:t>
            </a:r>
            <a:r>
              <a:rPr lang="de-DE" altLang="de-DE" dirty="0" err="1" smtClean="0"/>
              <a:t>or</a:t>
            </a:r>
            <a:r>
              <a:rPr lang="de-DE" altLang="de-DE" dirty="0" smtClean="0"/>
              <a:t> </a:t>
            </a:r>
            <a:r>
              <a:rPr lang="de-DE" altLang="de-DE" dirty="0" err="1" smtClean="0"/>
              <a:t>hidden</a:t>
            </a:r>
            <a:r>
              <a:rPr lang="de-DE" altLang="de-DE" dirty="0" smtClean="0"/>
              <a:t> in </a:t>
            </a:r>
            <a:r>
              <a:rPr lang="de-DE" altLang="de-DE" dirty="0" err="1" smtClean="0"/>
              <a:t>four</a:t>
            </a:r>
            <a:r>
              <a:rPr lang="de-DE" altLang="de-DE" dirty="0" smtClean="0"/>
              <a:t> </a:t>
            </a:r>
            <a:r>
              <a:rPr lang="de-DE" altLang="de-DE" dirty="0" err="1" smtClean="0"/>
              <a:t>steps</a:t>
            </a:r>
            <a:r>
              <a:rPr lang="de-DE" altLang="de-DE" dirty="0" smtClean="0"/>
              <a:t> </a:t>
            </a:r>
            <a:r>
              <a:rPr lang="de-DE" altLang="de-DE" dirty="0" err="1" smtClean="0"/>
              <a:t>according</a:t>
            </a:r>
            <a:r>
              <a:rPr lang="de-DE" altLang="de-DE" dirty="0" smtClean="0"/>
              <a:t> </a:t>
            </a:r>
            <a:r>
              <a:rPr lang="de-DE" altLang="de-DE" dirty="0" err="1" smtClean="0"/>
              <a:t>to</a:t>
            </a:r>
            <a:r>
              <a:rPr lang="de-DE" altLang="de-DE" dirty="0" smtClean="0"/>
              <a:t> </a:t>
            </a:r>
            <a:r>
              <a:rPr lang="de-DE" altLang="de-DE" dirty="0" err="1" smtClean="0"/>
              <a:t>completion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task</a:t>
            </a:r>
            <a:r>
              <a:rPr lang="de-DE" altLang="de-DE" dirty="0" smtClean="0"/>
              <a:t>. All </a:t>
            </a:r>
            <a:r>
              <a:rPr lang="de-DE" altLang="de-DE" dirty="0" err="1" smtClean="0"/>
              <a:t>further</a:t>
            </a:r>
            <a:r>
              <a:rPr lang="de-DE" altLang="de-DE" dirty="0" smtClean="0"/>
              <a:t> </a:t>
            </a:r>
            <a:r>
              <a:rPr lang="de-DE" altLang="de-DE" dirty="0" err="1" smtClean="0"/>
              <a:t>content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module</a:t>
            </a:r>
            <a:r>
              <a:rPr lang="de-DE" altLang="de-DE" dirty="0" smtClean="0"/>
              <a:t> </a:t>
            </a:r>
            <a:r>
              <a:rPr lang="de-DE" altLang="de-DE" dirty="0" err="1" smtClean="0"/>
              <a:t>is</a:t>
            </a:r>
            <a:r>
              <a:rPr lang="de-DE" altLang="de-DE" dirty="0" smtClean="0"/>
              <a:t> </a:t>
            </a:r>
            <a:r>
              <a:rPr lang="de-DE" altLang="de-DE" dirty="0" err="1" smtClean="0"/>
              <a:t>based</a:t>
            </a:r>
            <a:r>
              <a:rPr lang="de-DE" altLang="de-DE" dirty="0" smtClean="0"/>
              <a:t> upon </a:t>
            </a:r>
            <a:r>
              <a:rPr lang="de-DE" altLang="de-DE" dirty="0" err="1" smtClean="0"/>
              <a:t>this</a:t>
            </a:r>
            <a:r>
              <a:rPr lang="de-DE" altLang="de-DE" dirty="0" smtClean="0"/>
              <a:t> </a:t>
            </a:r>
            <a:r>
              <a:rPr lang="de-DE" altLang="de-DE" dirty="0" err="1" smtClean="0"/>
              <a:t>manufacturing</a:t>
            </a:r>
            <a:r>
              <a:rPr lang="de-DE" altLang="de-DE" dirty="0" smtClean="0"/>
              <a:t> </a:t>
            </a:r>
            <a:r>
              <a:rPr lang="de-DE" altLang="de-DE" dirty="0" err="1" smtClean="0"/>
              <a:t>cell</a:t>
            </a:r>
            <a:r>
              <a:rPr lang="de-DE" altLang="de-DE" dirty="0" smtClean="0"/>
              <a:t>. Further </a:t>
            </a:r>
            <a:r>
              <a:rPr lang="de-DE" altLang="de-DE" dirty="0" err="1" smtClean="0"/>
              <a:t>steps</a:t>
            </a:r>
            <a:r>
              <a:rPr lang="de-DE" altLang="de-DE" dirty="0" smtClean="0"/>
              <a:t> </a:t>
            </a:r>
            <a:r>
              <a:rPr lang="de-DE" altLang="de-DE" dirty="0" err="1" smtClean="0"/>
              <a:t>are</a:t>
            </a:r>
            <a:r>
              <a:rPr lang="de-DE" altLang="de-DE" dirty="0" smtClean="0"/>
              <a:t> </a:t>
            </a:r>
            <a:r>
              <a:rPr lang="de-DE" altLang="de-DE" dirty="0" err="1" smtClean="0"/>
              <a:t>described</a:t>
            </a:r>
            <a:r>
              <a:rPr lang="de-DE" altLang="de-DE" dirty="0" smtClean="0"/>
              <a:t> on </a:t>
            </a:r>
            <a:r>
              <a:rPr lang="de-DE" altLang="de-DE" dirty="0" err="1" smtClean="0"/>
              <a:t>the</a:t>
            </a:r>
            <a:r>
              <a:rPr lang="de-DE" altLang="de-DE" dirty="0" smtClean="0"/>
              <a:t> </a:t>
            </a:r>
            <a:r>
              <a:rPr lang="de-DE" altLang="de-DE" dirty="0" err="1" smtClean="0"/>
              <a:t>following</a:t>
            </a:r>
            <a:r>
              <a:rPr lang="de-DE" altLang="de-DE" dirty="0" smtClean="0"/>
              <a:t> </a:t>
            </a:r>
            <a:r>
              <a:rPr lang="de-DE" altLang="de-DE" dirty="0" err="1" smtClean="0"/>
              <a:t>slides</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5</a:t>
            </a:fld>
            <a:endParaRPr lang="de-DE" altLang="de-DE"/>
          </a:p>
        </p:txBody>
      </p:sp>
    </p:spTree>
    <p:extLst>
      <p:ext uri="{BB962C8B-B14F-4D97-AF65-F5344CB8AC3E}">
        <p14:creationId xmlns:p14="http://schemas.microsoft.com/office/powerpoint/2010/main" val="1290621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1200">
                <a:solidFill>
                  <a:schemeClr val="tx1"/>
                </a:solidFill>
                <a:latin typeface="Arial" pitchFamily="34" charset="0"/>
              </a:defRPr>
            </a:lvl1pPr>
            <a:lvl2pPr marL="742950" indent="-285750" defTabSz="927100" eaLnBrk="0" hangingPunct="0">
              <a:defRPr sz="1200">
                <a:solidFill>
                  <a:schemeClr val="tx1"/>
                </a:solidFill>
                <a:latin typeface="Arial" pitchFamily="34" charset="0"/>
              </a:defRPr>
            </a:lvl2pPr>
            <a:lvl3pPr marL="1143000" indent="-228600" defTabSz="927100" eaLnBrk="0" hangingPunct="0">
              <a:defRPr sz="1200">
                <a:solidFill>
                  <a:schemeClr val="tx1"/>
                </a:solidFill>
                <a:latin typeface="Arial" pitchFamily="34" charset="0"/>
              </a:defRPr>
            </a:lvl3pPr>
            <a:lvl4pPr marL="1600200" indent="-228600" defTabSz="927100" eaLnBrk="0" hangingPunct="0">
              <a:defRPr sz="1200">
                <a:solidFill>
                  <a:schemeClr val="tx1"/>
                </a:solidFill>
                <a:latin typeface="Arial" pitchFamily="34" charset="0"/>
              </a:defRPr>
            </a:lvl4pPr>
            <a:lvl5pPr marL="2057400" indent="-228600" defTabSz="927100" eaLnBrk="0" hangingPunct="0">
              <a:defRPr sz="1200">
                <a:solidFill>
                  <a:schemeClr val="tx1"/>
                </a:solidFill>
                <a:latin typeface="Arial" pitchFamily="34" charset="0"/>
              </a:defRPr>
            </a:lvl5pPr>
            <a:lvl6pPr marL="2514600" indent="-228600" defTabSz="927100" eaLnBrk="0" fontAlgn="base" hangingPunct="0">
              <a:spcBef>
                <a:spcPct val="0"/>
              </a:spcBef>
              <a:spcAft>
                <a:spcPct val="0"/>
              </a:spcAft>
              <a:defRPr sz="1200">
                <a:solidFill>
                  <a:schemeClr val="tx1"/>
                </a:solidFill>
                <a:latin typeface="Arial" pitchFamily="34" charset="0"/>
              </a:defRPr>
            </a:lvl6pPr>
            <a:lvl7pPr marL="2971800" indent="-228600" defTabSz="927100" eaLnBrk="0" fontAlgn="base" hangingPunct="0">
              <a:spcBef>
                <a:spcPct val="0"/>
              </a:spcBef>
              <a:spcAft>
                <a:spcPct val="0"/>
              </a:spcAft>
              <a:defRPr sz="1200">
                <a:solidFill>
                  <a:schemeClr val="tx1"/>
                </a:solidFill>
                <a:latin typeface="Arial" pitchFamily="34" charset="0"/>
              </a:defRPr>
            </a:lvl7pPr>
            <a:lvl8pPr marL="3429000" indent="-228600" defTabSz="927100" eaLnBrk="0" fontAlgn="base" hangingPunct="0">
              <a:spcBef>
                <a:spcPct val="0"/>
              </a:spcBef>
              <a:spcAft>
                <a:spcPct val="0"/>
              </a:spcAft>
              <a:defRPr sz="1200">
                <a:solidFill>
                  <a:schemeClr val="tx1"/>
                </a:solidFill>
                <a:latin typeface="Arial" pitchFamily="34" charset="0"/>
              </a:defRPr>
            </a:lvl8pPr>
            <a:lvl9pPr marL="3886200" indent="-228600" defTabSz="927100" eaLnBrk="0" fontAlgn="base" hangingPunct="0">
              <a:spcBef>
                <a:spcPct val="0"/>
              </a:spcBef>
              <a:spcAft>
                <a:spcPct val="0"/>
              </a:spcAft>
              <a:defRPr sz="1200">
                <a:solidFill>
                  <a:schemeClr val="tx1"/>
                </a:solidFill>
                <a:latin typeface="Arial" pitchFamily="34" charset="0"/>
              </a:defRPr>
            </a:lvl9pPr>
          </a:lstStyle>
          <a:p>
            <a:pPr>
              <a:defRPr/>
            </a:pPr>
            <a:fld id="{7282899A-278B-4B3C-8EDC-B79A25BC1A9C}" type="slidenum">
              <a:rPr lang="de-DE" smtClean="0">
                <a:latin typeface="Futura Bk BT"/>
              </a:rPr>
              <a:pPr>
                <a:defRPr/>
              </a:pPr>
              <a:t>41</a:t>
            </a:fld>
            <a:endParaRPr lang="de-DE" smtClean="0">
              <a:latin typeface="Futura Bk BT"/>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Futura Bk BT" pitchFamily="32" charset="0"/>
            </a:endParaRPr>
          </a:p>
        </p:txBody>
      </p:sp>
    </p:spTree>
    <p:extLst>
      <p:ext uri="{BB962C8B-B14F-4D97-AF65-F5344CB8AC3E}">
        <p14:creationId xmlns:p14="http://schemas.microsoft.com/office/powerpoint/2010/main" val="3305963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1200">
                <a:solidFill>
                  <a:schemeClr val="tx1"/>
                </a:solidFill>
                <a:latin typeface="Arial" pitchFamily="34" charset="0"/>
              </a:defRPr>
            </a:lvl1pPr>
            <a:lvl2pPr marL="742950" indent="-285750" defTabSz="927100" eaLnBrk="0" hangingPunct="0">
              <a:defRPr sz="1200">
                <a:solidFill>
                  <a:schemeClr val="tx1"/>
                </a:solidFill>
                <a:latin typeface="Arial" pitchFamily="34" charset="0"/>
              </a:defRPr>
            </a:lvl2pPr>
            <a:lvl3pPr marL="1143000" indent="-228600" defTabSz="927100" eaLnBrk="0" hangingPunct="0">
              <a:defRPr sz="1200">
                <a:solidFill>
                  <a:schemeClr val="tx1"/>
                </a:solidFill>
                <a:latin typeface="Arial" pitchFamily="34" charset="0"/>
              </a:defRPr>
            </a:lvl3pPr>
            <a:lvl4pPr marL="1600200" indent="-228600" defTabSz="927100" eaLnBrk="0" hangingPunct="0">
              <a:defRPr sz="1200">
                <a:solidFill>
                  <a:schemeClr val="tx1"/>
                </a:solidFill>
                <a:latin typeface="Arial" pitchFamily="34" charset="0"/>
              </a:defRPr>
            </a:lvl4pPr>
            <a:lvl5pPr marL="2057400" indent="-228600" defTabSz="927100" eaLnBrk="0" hangingPunct="0">
              <a:defRPr sz="1200">
                <a:solidFill>
                  <a:schemeClr val="tx1"/>
                </a:solidFill>
                <a:latin typeface="Arial" pitchFamily="34" charset="0"/>
              </a:defRPr>
            </a:lvl5pPr>
            <a:lvl6pPr marL="2514600" indent="-228600" defTabSz="927100" eaLnBrk="0" fontAlgn="base" hangingPunct="0">
              <a:spcBef>
                <a:spcPct val="0"/>
              </a:spcBef>
              <a:spcAft>
                <a:spcPct val="0"/>
              </a:spcAft>
              <a:defRPr sz="1200">
                <a:solidFill>
                  <a:schemeClr val="tx1"/>
                </a:solidFill>
                <a:latin typeface="Arial" pitchFamily="34" charset="0"/>
              </a:defRPr>
            </a:lvl6pPr>
            <a:lvl7pPr marL="2971800" indent="-228600" defTabSz="927100" eaLnBrk="0" fontAlgn="base" hangingPunct="0">
              <a:spcBef>
                <a:spcPct val="0"/>
              </a:spcBef>
              <a:spcAft>
                <a:spcPct val="0"/>
              </a:spcAft>
              <a:defRPr sz="1200">
                <a:solidFill>
                  <a:schemeClr val="tx1"/>
                </a:solidFill>
                <a:latin typeface="Arial" pitchFamily="34" charset="0"/>
              </a:defRPr>
            </a:lvl7pPr>
            <a:lvl8pPr marL="3429000" indent="-228600" defTabSz="927100" eaLnBrk="0" fontAlgn="base" hangingPunct="0">
              <a:spcBef>
                <a:spcPct val="0"/>
              </a:spcBef>
              <a:spcAft>
                <a:spcPct val="0"/>
              </a:spcAft>
              <a:defRPr sz="1200">
                <a:solidFill>
                  <a:schemeClr val="tx1"/>
                </a:solidFill>
                <a:latin typeface="Arial" pitchFamily="34" charset="0"/>
              </a:defRPr>
            </a:lvl8pPr>
            <a:lvl9pPr marL="3886200" indent="-228600" defTabSz="927100" eaLnBrk="0" fontAlgn="base" hangingPunct="0">
              <a:spcBef>
                <a:spcPct val="0"/>
              </a:spcBef>
              <a:spcAft>
                <a:spcPct val="0"/>
              </a:spcAft>
              <a:defRPr sz="1200">
                <a:solidFill>
                  <a:schemeClr val="tx1"/>
                </a:solidFill>
                <a:latin typeface="Arial" pitchFamily="34" charset="0"/>
              </a:defRPr>
            </a:lvl9pPr>
          </a:lstStyle>
          <a:p>
            <a:pPr>
              <a:defRPr/>
            </a:pPr>
            <a:fld id="{341E0CFE-7974-497E-A366-1289B496E0DE}" type="slidenum">
              <a:rPr lang="de-DE" smtClean="0">
                <a:latin typeface="Futura Bk BT"/>
              </a:rPr>
              <a:pPr>
                <a:defRPr/>
              </a:pPr>
              <a:t>42</a:t>
            </a:fld>
            <a:endParaRPr lang="de-DE" smtClean="0">
              <a:latin typeface="Futura Bk BT"/>
            </a:endParaRPr>
          </a:p>
        </p:txBody>
      </p:sp>
      <p:sp>
        <p:nvSpPr>
          <p:cNvPr id="13315" name="Rectangle 2"/>
          <p:cNvSpPr>
            <a:spLocks noGrp="1" noRot="1" noChangeAspect="1" noChangeArrowheads="1" noTextEdit="1"/>
          </p:cNvSpPr>
          <p:nvPr>
            <p:ph type="sldImg"/>
          </p:nvPr>
        </p:nvSpPr>
        <p:spPr>
          <a:xfrm>
            <a:off x="857250" y="744538"/>
            <a:ext cx="4959350" cy="3719512"/>
          </a:xfrm>
          <a:ln/>
        </p:spPr>
      </p:sp>
      <p:sp>
        <p:nvSpPr>
          <p:cNvPr id="13316" name="Rectangle 3"/>
          <p:cNvSpPr>
            <a:spLocks noGrp="1" noChangeArrowheads="1"/>
          </p:cNvSpPr>
          <p:nvPr>
            <p:ph type="body" idx="1"/>
          </p:nvPr>
        </p:nvSpPr>
        <p:spPr>
          <a:xfrm>
            <a:off x="890588" y="4714875"/>
            <a:ext cx="4887912"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de-DE" altLang="de-DE" sz="1000" smtClean="0">
              <a:latin typeface="Futura Bk BT" pitchFamily="32" charset="0"/>
            </a:endParaRPr>
          </a:p>
        </p:txBody>
      </p:sp>
    </p:spTree>
    <p:extLst>
      <p:ext uri="{BB962C8B-B14F-4D97-AF65-F5344CB8AC3E}">
        <p14:creationId xmlns:p14="http://schemas.microsoft.com/office/powerpoint/2010/main" val="1013514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endParaRPr lang="de-DE" b="1" i="1" dirty="0" smtClean="0">
              <a:latin typeface="Arial" charset="0"/>
            </a:endParaRP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43</a:t>
            </a:fld>
            <a:endParaRPr lang="de-DE" altLang="de-DE"/>
          </a:p>
        </p:txBody>
      </p:sp>
    </p:spTree>
    <p:extLst>
      <p:ext uri="{BB962C8B-B14F-4D97-AF65-F5344CB8AC3E}">
        <p14:creationId xmlns:p14="http://schemas.microsoft.com/office/powerpoint/2010/main" val="3190072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The </a:t>
            </a:r>
            <a:r>
              <a:rPr lang="de-DE" altLang="de-DE" dirty="0" err="1" smtClean="0"/>
              <a:t>image</a:t>
            </a:r>
            <a:r>
              <a:rPr lang="de-DE" altLang="de-DE" dirty="0" smtClean="0"/>
              <a:t> </a:t>
            </a:r>
            <a:r>
              <a:rPr lang="de-DE" altLang="de-DE" dirty="0" err="1" smtClean="0"/>
              <a:t>shows</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a:t>
            </a:r>
            <a:r>
              <a:rPr lang="de-DE" altLang="de-DE" dirty="0" err="1" smtClean="0"/>
              <a:t>system</a:t>
            </a:r>
            <a:r>
              <a:rPr lang="de-DE" altLang="de-DE" dirty="0" smtClean="0"/>
              <a:t> (</a:t>
            </a:r>
            <a:r>
              <a:rPr lang="de-DE" altLang="de-DE" dirty="0" err="1" smtClean="0"/>
              <a:t>see</a:t>
            </a:r>
            <a:r>
              <a:rPr lang="de-DE" altLang="de-DE" dirty="0" smtClean="0"/>
              <a:t> </a:t>
            </a:r>
            <a:r>
              <a:rPr lang="de-DE" altLang="de-DE" dirty="0" err="1" smtClean="0"/>
              <a:t>beginning</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section</a:t>
            </a:r>
            <a:r>
              <a:rPr lang="de-DE" altLang="de-DE" dirty="0" smtClean="0"/>
              <a:t>). The </a:t>
            </a:r>
            <a:r>
              <a:rPr lang="de-DE" altLang="de-DE" dirty="0" err="1" smtClean="0"/>
              <a:t>focus</a:t>
            </a:r>
            <a:r>
              <a:rPr lang="de-DE" altLang="de-DE" dirty="0" smtClean="0"/>
              <a:t> in </a:t>
            </a:r>
            <a:r>
              <a:rPr lang="de-DE" altLang="de-DE" dirty="0" err="1" smtClean="0"/>
              <a:t>this</a:t>
            </a:r>
            <a:r>
              <a:rPr lang="de-DE" altLang="de-DE" dirty="0" smtClean="0"/>
              <a:t> </a:t>
            </a:r>
            <a:r>
              <a:rPr lang="de-DE" altLang="de-DE" dirty="0" err="1" smtClean="0"/>
              <a:t>case</a:t>
            </a:r>
            <a:r>
              <a:rPr lang="de-DE" altLang="de-DE" dirty="0" smtClean="0"/>
              <a:t> </a:t>
            </a:r>
            <a:r>
              <a:rPr lang="de-DE" altLang="de-DE" dirty="0" err="1" smtClean="0"/>
              <a:t>however</a:t>
            </a:r>
            <a:r>
              <a:rPr lang="de-DE" altLang="de-DE" dirty="0" smtClean="0"/>
              <a:t> lies upon </a:t>
            </a:r>
            <a:r>
              <a:rPr lang="de-DE" altLang="de-DE" dirty="0" err="1" smtClean="0"/>
              <a:t>the</a:t>
            </a:r>
            <a:r>
              <a:rPr lang="de-DE" altLang="de-DE" dirty="0" smtClean="0"/>
              <a:t> design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a:t>
            </a:r>
            <a:r>
              <a:rPr lang="de-DE" altLang="de-DE" dirty="0" err="1" smtClean="0"/>
              <a:t>equipment</a:t>
            </a:r>
            <a:r>
              <a:rPr lang="de-DE" altLang="de-DE" dirty="0" smtClean="0"/>
              <a:t> </a:t>
            </a:r>
            <a:r>
              <a:rPr lang="de-DE" altLang="de-DE" dirty="0" err="1" smtClean="0"/>
              <a:t>and</a:t>
            </a:r>
            <a:r>
              <a:rPr lang="de-DE" altLang="de-DE" dirty="0" smtClean="0"/>
              <a:t> </a:t>
            </a:r>
            <a:r>
              <a:rPr lang="de-DE" altLang="de-DE" dirty="0" err="1" smtClean="0"/>
              <a:t>its</a:t>
            </a:r>
            <a:r>
              <a:rPr lang="de-DE" altLang="de-DE" dirty="0" smtClean="0"/>
              <a:t> </a:t>
            </a:r>
            <a:r>
              <a:rPr lang="de-DE" altLang="de-DE" dirty="0" err="1" smtClean="0"/>
              <a:t>two</a:t>
            </a:r>
            <a:r>
              <a:rPr lang="de-DE" altLang="de-DE" dirty="0" smtClean="0"/>
              <a:t> </a:t>
            </a:r>
            <a:r>
              <a:rPr lang="de-DE" altLang="de-DE" dirty="0" err="1" smtClean="0"/>
              <a:t>interfaces</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human </a:t>
            </a:r>
            <a:r>
              <a:rPr lang="de-DE" altLang="de-DE" dirty="0" err="1" smtClean="0"/>
              <a:t>being</a:t>
            </a:r>
            <a:r>
              <a:rPr lang="de-DE" altLang="de-DE" dirty="0" smtClean="0"/>
              <a:t> </a:t>
            </a:r>
            <a:r>
              <a:rPr lang="de-DE" altLang="de-DE" dirty="0" err="1" smtClean="0"/>
              <a:t>and</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process</a:t>
            </a:r>
            <a:r>
              <a:rPr lang="de-DE" altLang="de-DE" dirty="0" smtClean="0"/>
              <a:t>. </a:t>
            </a:r>
          </a:p>
          <a:p>
            <a:pPr eaLnBrk="1" hangingPunct="1"/>
            <a:r>
              <a:rPr lang="de-DE" altLang="de-DE" dirty="0" err="1" smtClean="0"/>
              <a:t>It</a:t>
            </a:r>
            <a:r>
              <a:rPr lang="de-DE" altLang="de-DE" dirty="0" smtClean="0"/>
              <a:t> must </a:t>
            </a:r>
            <a:r>
              <a:rPr lang="de-DE" altLang="de-DE" dirty="0" err="1" smtClean="0"/>
              <a:t>be</a:t>
            </a:r>
            <a:r>
              <a:rPr lang="de-DE" altLang="de-DE" dirty="0" smtClean="0"/>
              <a:t> </a:t>
            </a:r>
            <a:r>
              <a:rPr lang="de-DE" altLang="de-DE" dirty="0" err="1" smtClean="0"/>
              <a:t>decided</a:t>
            </a:r>
            <a:r>
              <a:rPr lang="de-DE" altLang="de-DE" dirty="0" smtClean="0"/>
              <a:t> </a:t>
            </a:r>
            <a:r>
              <a:rPr lang="de-DE" altLang="de-DE" dirty="0" err="1" smtClean="0"/>
              <a:t>what</a:t>
            </a:r>
            <a:r>
              <a:rPr lang="de-DE" altLang="de-DE" dirty="0" smtClean="0"/>
              <a:t> </a:t>
            </a:r>
            <a:r>
              <a:rPr lang="de-DE" altLang="de-DE" dirty="0" err="1" smtClean="0"/>
              <a:t>proportions</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a:t>
            </a:r>
            <a:r>
              <a:rPr lang="de-DE" altLang="de-DE" dirty="0" err="1" smtClean="0"/>
              <a:t>task</a:t>
            </a:r>
            <a:r>
              <a:rPr lang="de-DE" altLang="de-DE" dirty="0" smtClean="0"/>
              <a:t> </a:t>
            </a:r>
            <a:r>
              <a:rPr lang="de-DE" altLang="de-DE" dirty="0" err="1" smtClean="0"/>
              <a:t>are</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assumed</a:t>
            </a:r>
            <a:r>
              <a:rPr lang="de-DE" altLang="de-DE" dirty="0" smtClean="0"/>
              <a:t> </a:t>
            </a:r>
            <a:r>
              <a:rPr lang="de-DE" altLang="de-DE" dirty="0" err="1" smtClean="0"/>
              <a:t>by</a:t>
            </a:r>
            <a:r>
              <a:rPr lang="de-DE" altLang="de-DE" dirty="0" smtClean="0"/>
              <a:t> </a:t>
            </a:r>
            <a:r>
              <a:rPr lang="de-DE" altLang="de-DE" dirty="0" err="1" smtClean="0"/>
              <a:t>the</a:t>
            </a:r>
            <a:r>
              <a:rPr lang="de-DE" altLang="de-DE" dirty="0" smtClean="0"/>
              <a:t> human </a:t>
            </a:r>
            <a:r>
              <a:rPr lang="de-DE" altLang="de-DE" dirty="0" err="1" smtClean="0"/>
              <a:t>being</a:t>
            </a:r>
            <a:r>
              <a:rPr lang="de-DE" altLang="de-DE" dirty="0" smtClean="0"/>
              <a:t> </a:t>
            </a:r>
            <a:r>
              <a:rPr lang="de-DE" altLang="de-DE" dirty="0" err="1" smtClean="0"/>
              <a:t>and</a:t>
            </a:r>
            <a:r>
              <a:rPr lang="de-DE" altLang="de-DE" dirty="0" smtClean="0"/>
              <a:t> </a:t>
            </a:r>
            <a:r>
              <a:rPr lang="de-DE" altLang="de-DE" dirty="0" err="1" smtClean="0"/>
              <a:t>by</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a:t>
            </a:r>
            <a:r>
              <a:rPr lang="de-DE" altLang="de-DE" dirty="0" err="1" smtClean="0"/>
              <a:t>equipment</a:t>
            </a:r>
            <a:r>
              <a:rPr lang="de-DE" altLang="de-DE" dirty="0" smtClean="0"/>
              <a:t>, </a:t>
            </a:r>
            <a:r>
              <a:rPr lang="de-DE" altLang="de-DE" dirty="0" err="1" smtClean="0"/>
              <a:t>and</a:t>
            </a:r>
            <a:r>
              <a:rPr lang="de-DE" altLang="de-DE" dirty="0" smtClean="0"/>
              <a:t> </a:t>
            </a:r>
            <a:r>
              <a:rPr lang="de-DE" altLang="de-DE" dirty="0" err="1" smtClean="0"/>
              <a:t>how</a:t>
            </a:r>
            <a:r>
              <a:rPr lang="de-DE" altLang="de-DE" dirty="0" smtClean="0"/>
              <a:t> </a:t>
            </a:r>
            <a:r>
              <a:rPr lang="de-DE" altLang="de-DE" dirty="0" err="1" smtClean="0"/>
              <a:t>the</a:t>
            </a:r>
            <a:r>
              <a:rPr lang="de-DE" altLang="de-DE" dirty="0" smtClean="0"/>
              <a:t> </a:t>
            </a:r>
            <a:r>
              <a:rPr lang="de-DE" altLang="de-DE" dirty="0" err="1" smtClean="0"/>
              <a:t>interface</a:t>
            </a:r>
            <a:r>
              <a:rPr lang="de-DE" altLang="de-DE" dirty="0" smtClean="0"/>
              <a:t> </a:t>
            </a:r>
            <a:r>
              <a:rPr lang="de-DE" altLang="de-DE" dirty="0" err="1" smtClean="0"/>
              <a:t>is</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designed</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44</a:t>
            </a:fld>
            <a:endParaRPr lang="de-DE" altLang="de-DE"/>
          </a:p>
        </p:txBody>
      </p:sp>
    </p:spTree>
    <p:extLst>
      <p:ext uri="{BB962C8B-B14F-4D97-AF65-F5344CB8AC3E}">
        <p14:creationId xmlns:p14="http://schemas.microsoft.com/office/powerpoint/2010/main" val="2254292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The </a:t>
            </a:r>
            <a:r>
              <a:rPr lang="de-DE" altLang="de-DE" dirty="0" err="1" smtClean="0"/>
              <a:t>image</a:t>
            </a:r>
            <a:r>
              <a:rPr lang="de-DE" altLang="de-DE" dirty="0" smtClean="0"/>
              <a:t> </a:t>
            </a:r>
            <a:r>
              <a:rPr lang="de-DE" altLang="de-DE" dirty="0" err="1" smtClean="0"/>
              <a:t>shows</a:t>
            </a:r>
            <a:r>
              <a:rPr lang="de-DE" altLang="de-DE" dirty="0" smtClean="0"/>
              <a:t> an </a:t>
            </a:r>
            <a:r>
              <a:rPr lang="de-DE" altLang="de-DE" dirty="0" err="1" smtClean="0"/>
              <a:t>overall</a:t>
            </a:r>
            <a:r>
              <a:rPr lang="de-DE" altLang="de-DE" dirty="0" smtClean="0"/>
              <a:t> </a:t>
            </a:r>
            <a:r>
              <a:rPr lang="de-DE" altLang="de-DE" dirty="0" err="1" smtClean="0"/>
              <a:t>view</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requirements</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considered</a:t>
            </a:r>
            <a:r>
              <a:rPr lang="de-DE" altLang="de-DE" dirty="0" smtClean="0"/>
              <a:t> in </a:t>
            </a:r>
            <a:r>
              <a:rPr lang="de-DE" altLang="de-DE" dirty="0" err="1" smtClean="0"/>
              <a:t>the</a:t>
            </a:r>
            <a:r>
              <a:rPr lang="de-DE" altLang="de-DE" dirty="0" smtClean="0"/>
              <a:t> design </a:t>
            </a:r>
            <a:r>
              <a:rPr lang="de-DE" altLang="de-DE" dirty="0" err="1" smtClean="0"/>
              <a:t>process</a:t>
            </a:r>
            <a:r>
              <a:rPr lang="de-DE" altLang="de-DE" dirty="0" smtClean="0"/>
              <a:t>.</a:t>
            </a:r>
          </a:p>
          <a:p>
            <a:pPr eaLnBrk="1" hangingPunct="1"/>
            <a:r>
              <a:rPr lang="de-DE" altLang="de-DE" dirty="0" smtClean="0"/>
              <a:t>In </a:t>
            </a:r>
            <a:r>
              <a:rPr lang="de-DE" altLang="de-DE" dirty="0" err="1" smtClean="0"/>
              <a:t>the</a:t>
            </a:r>
            <a:r>
              <a:rPr lang="de-DE" altLang="de-DE" dirty="0" smtClean="0"/>
              <a:t> </a:t>
            </a:r>
            <a:r>
              <a:rPr lang="de-DE" altLang="de-DE" dirty="0" err="1" smtClean="0"/>
              <a:t>requirements</a:t>
            </a:r>
            <a:r>
              <a:rPr lang="de-DE" altLang="de-DE" dirty="0" smtClean="0"/>
              <a:t> </a:t>
            </a:r>
            <a:r>
              <a:rPr lang="de-DE" altLang="de-DE" dirty="0" err="1" smtClean="0"/>
              <a:t>concerning</a:t>
            </a:r>
            <a:r>
              <a:rPr lang="de-DE" altLang="de-DE" dirty="0" smtClean="0"/>
              <a:t> </a:t>
            </a:r>
            <a:r>
              <a:rPr lang="de-DE" altLang="de-DE" dirty="0" err="1" smtClean="0"/>
              <a:t>the</a:t>
            </a:r>
            <a:r>
              <a:rPr lang="de-DE" altLang="de-DE" dirty="0" smtClean="0"/>
              <a:t> </a:t>
            </a:r>
            <a:r>
              <a:rPr lang="de-DE" altLang="de-DE" dirty="0" err="1" smtClean="0"/>
              <a:t>effect</a:t>
            </a:r>
            <a:r>
              <a:rPr lang="de-DE" altLang="de-DE" dirty="0" smtClean="0"/>
              <a:t>, </a:t>
            </a:r>
            <a:r>
              <a:rPr lang="de-DE" altLang="de-DE" dirty="0" err="1" smtClean="0"/>
              <a:t>the</a:t>
            </a:r>
            <a:r>
              <a:rPr lang="de-DE" altLang="de-DE" dirty="0" smtClean="0"/>
              <a:t> </a:t>
            </a:r>
            <a:r>
              <a:rPr lang="de-DE" altLang="de-DE" dirty="0" err="1" smtClean="0"/>
              <a:t>effect</a:t>
            </a:r>
            <a:r>
              <a:rPr lang="de-DE" altLang="de-DE" dirty="0" smtClean="0"/>
              <a:t> </a:t>
            </a:r>
            <a:r>
              <a:rPr lang="de-DE" altLang="de-DE" dirty="0" err="1" smtClean="0"/>
              <a:t>is</a:t>
            </a:r>
            <a:r>
              <a:rPr lang="de-DE" altLang="de-DE" dirty="0" smtClean="0"/>
              <a:t> </a:t>
            </a:r>
            <a:r>
              <a:rPr lang="de-DE" altLang="de-DE" dirty="0" err="1" smtClean="0"/>
              <a:t>indirect</a:t>
            </a:r>
            <a:r>
              <a:rPr lang="de-DE" altLang="de-DE" dirty="0" smtClean="0"/>
              <a:t>. A </a:t>
            </a:r>
            <a:r>
              <a:rPr lang="de-DE" altLang="de-DE" dirty="0" err="1" smtClean="0"/>
              <a:t>machine</a:t>
            </a:r>
            <a:r>
              <a:rPr lang="de-DE" altLang="de-DE" dirty="0" smtClean="0"/>
              <a:t> </a:t>
            </a:r>
            <a:r>
              <a:rPr lang="de-DE" altLang="de-DE" dirty="0" err="1" smtClean="0"/>
              <a:t>is</a:t>
            </a:r>
            <a:r>
              <a:rPr lang="de-DE" altLang="de-DE" dirty="0" smtClean="0"/>
              <a:t> </a:t>
            </a:r>
            <a:r>
              <a:rPr lang="de-DE" altLang="de-DE" dirty="0" err="1" smtClean="0"/>
              <a:t>for</a:t>
            </a:r>
            <a:r>
              <a:rPr lang="de-DE" altLang="de-DE" dirty="0" smtClean="0"/>
              <a:t> </a:t>
            </a:r>
            <a:r>
              <a:rPr lang="de-DE" altLang="de-DE" dirty="0" err="1" smtClean="0"/>
              <a:t>example</a:t>
            </a:r>
            <a:r>
              <a:rPr lang="de-DE" altLang="de-DE" dirty="0" smtClean="0"/>
              <a:t> </a:t>
            </a:r>
            <a:r>
              <a:rPr lang="de-DE" altLang="de-DE" dirty="0" err="1" smtClean="0"/>
              <a:t>considered</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particularly</a:t>
            </a:r>
            <a:r>
              <a:rPr lang="de-DE" altLang="de-DE" dirty="0" smtClean="0"/>
              <a:t> </a:t>
            </a:r>
            <a:r>
              <a:rPr lang="de-DE" altLang="de-DE" dirty="0" err="1" smtClean="0"/>
              <a:t>safe</a:t>
            </a:r>
            <a:r>
              <a:rPr lang="de-DE" altLang="de-DE" dirty="0" smtClean="0"/>
              <a:t> </a:t>
            </a:r>
            <a:r>
              <a:rPr lang="de-DE" altLang="de-DE" dirty="0" err="1" smtClean="0"/>
              <a:t>owing</a:t>
            </a:r>
            <a:r>
              <a:rPr lang="de-DE" altLang="de-DE" dirty="0" smtClean="0"/>
              <a:t> </a:t>
            </a:r>
            <a:r>
              <a:rPr lang="de-DE" altLang="de-DE" dirty="0" err="1" smtClean="0"/>
              <a:t>to</a:t>
            </a:r>
            <a:r>
              <a:rPr lang="de-DE" altLang="de-DE" dirty="0" smtClean="0"/>
              <a:t> </a:t>
            </a:r>
            <a:r>
              <a:rPr lang="de-DE" altLang="de-DE" dirty="0" err="1" smtClean="0"/>
              <a:t>its</a:t>
            </a:r>
            <a:r>
              <a:rPr lang="de-DE" altLang="de-DE" dirty="0" smtClean="0"/>
              <a:t> </a:t>
            </a:r>
            <a:r>
              <a:rPr lang="de-DE" altLang="de-DE" dirty="0" err="1" smtClean="0"/>
              <a:t>visual</a:t>
            </a:r>
            <a:r>
              <a:rPr lang="de-DE" altLang="de-DE" dirty="0" smtClean="0"/>
              <a:t> </a:t>
            </a:r>
            <a:r>
              <a:rPr lang="de-DE" altLang="de-DE" dirty="0" err="1" smtClean="0"/>
              <a:t>appearance</a:t>
            </a:r>
            <a:r>
              <a:rPr lang="de-DE" altLang="de-DE" dirty="0" smtClean="0"/>
              <a:t>, </a:t>
            </a:r>
            <a:r>
              <a:rPr lang="de-DE" altLang="de-DE" dirty="0" err="1" smtClean="0"/>
              <a:t>although</a:t>
            </a:r>
            <a:r>
              <a:rPr lang="de-DE" altLang="de-DE" dirty="0" smtClean="0"/>
              <a:t> </a:t>
            </a:r>
            <a:r>
              <a:rPr lang="de-DE" altLang="de-DE" dirty="0" err="1" smtClean="0"/>
              <a:t>this</a:t>
            </a:r>
            <a:r>
              <a:rPr lang="de-DE" altLang="de-DE" dirty="0" smtClean="0"/>
              <a:t> </a:t>
            </a:r>
            <a:r>
              <a:rPr lang="de-DE" altLang="de-DE" dirty="0" err="1" smtClean="0"/>
              <a:t>is</a:t>
            </a:r>
            <a:r>
              <a:rPr lang="de-DE" altLang="de-DE" dirty="0" smtClean="0"/>
              <a:t> not in </a:t>
            </a:r>
            <a:r>
              <a:rPr lang="de-DE" altLang="de-DE" dirty="0" err="1" smtClean="0"/>
              <a:t>fact</a:t>
            </a:r>
            <a:r>
              <a:rPr lang="de-DE" altLang="de-DE" dirty="0" smtClean="0"/>
              <a:t> </a:t>
            </a:r>
            <a:r>
              <a:rPr lang="de-DE" altLang="de-DE" dirty="0" err="1" smtClean="0"/>
              <a:t>the</a:t>
            </a:r>
            <a:r>
              <a:rPr lang="de-DE" altLang="de-DE" dirty="0" smtClean="0"/>
              <a:t> </a:t>
            </a:r>
            <a:r>
              <a:rPr lang="de-DE" altLang="de-DE" dirty="0" err="1" smtClean="0"/>
              <a:t>case</a:t>
            </a:r>
            <a:r>
              <a:rPr lang="de-DE" altLang="de-DE" dirty="0" smtClean="0"/>
              <a:t>. </a:t>
            </a:r>
            <a:r>
              <a:rPr lang="de-DE" altLang="de-DE" dirty="0" err="1" smtClean="0"/>
              <a:t>Equally</a:t>
            </a:r>
            <a:r>
              <a:rPr lang="de-DE" altLang="de-DE" dirty="0" smtClean="0"/>
              <a:t>, </a:t>
            </a:r>
            <a:r>
              <a:rPr lang="de-DE" altLang="de-DE" dirty="0" err="1" smtClean="0"/>
              <a:t>numerous</a:t>
            </a:r>
            <a:r>
              <a:rPr lang="de-DE" altLang="de-DE" dirty="0" smtClean="0"/>
              <a:t> </a:t>
            </a:r>
            <a:r>
              <a:rPr lang="de-DE" altLang="de-DE" dirty="0" err="1" smtClean="0"/>
              <a:t>colour</a:t>
            </a:r>
            <a:r>
              <a:rPr lang="de-DE" altLang="de-DE" dirty="0" smtClean="0"/>
              <a:t> </a:t>
            </a:r>
            <a:r>
              <a:rPr lang="de-DE" altLang="de-DE" dirty="0" err="1" smtClean="0"/>
              <a:t>displays</a:t>
            </a:r>
            <a:r>
              <a:rPr lang="de-DE" altLang="de-DE" dirty="0" smtClean="0"/>
              <a:t> </a:t>
            </a:r>
            <a:r>
              <a:rPr lang="de-DE" altLang="de-DE" dirty="0" err="1" smtClean="0"/>
              <a:t>may</a:t>
            </a:r>
            <a:r>
              <a:rPr lang="de-DE" altLang="de-DE" dirty="0" smtClean="0"/>
              <a:t> </a:t>
            </a:r>
            <a:r>
              <a:rPr lang="de-DE" altLang="de-DE" dirty="0" err="1" smtClean="0"/>
              <a:t>give</a:t>
            </a:r>
            <a:r>
              <a:rPr lang="de-DE" altLang="de-DE" dirty="0" smtClean="0"/>
              <a:t> </a:t>
            </a:r>
            <a:r>
              <a:rPr lang="de-DE" altLang="de-DE" dirty="0" err="1" smtClean="0"/>
              <a:t>the</a:t>
            </a:r>
            <a:r>
              <a:rPr lang="de-DE" altLang="de-DE" dirty="0" smtClean="0"/>
              <a:t> </a:t>
            </a:r>
            <a:r>
              <a:rPr lang="de-DE" altLang="de-DE" dirty="0" err="1" smtClean="0"/>
              <a:t>impression</a:t>
            </a:r>
            <a:r>
              <a:rPr lang="de-DE" altLang="de-DE" dirty="0" smtClean="0"/>
              <a:t> </a:t>
            </a:r>
            <a:r>
              <a:rPr lang="de-DE" altLang="de-DE" dirty="0" err="1" smtClean="0"/>
              <a:t>of</a:t>
            </a:r>
            <a:r>
              <a:rPr lang="de-DE" altLang="de-DE" dirty="0" smtClean="0"/>
              <a:t> a </a:t>
            </a:r>
            <a:r>
              <a:rPr lang="de-DE" altLang="de-DE" dirty="0" err="1" smtClean="0"/>
              <a:t>particularly</a:t>
            </a:r>
            <a:r>
              <a:rPr lang="de-DE" altLang="de-DE" dirty="0" smtClean="0"/>
              <a:t> high-quality </a:t>
            </a:r>
            <a:r>
              <a:rPr lang="de-DE" altLang="de-DE" dirty="0" err="1" smtClean="0"/>
              <a:t>solution</a:t>
            </a:r>
            <a:r>
              <a:rPr lang="de-DE" altLang="de-DE" dirty="0" smtClean="0"/>
              <a:t>, </a:t>
            </a:r>
            <a:r>
              <a:rPr lang="de-DE" altLang="de-DE" dirty="0" err="1" smtClean="0"/>
              <a:t>even</a:t>
            </a:r>
            <a:r>
              <a:rPr lang="de-DE" altLang="de-DE" dirty="0" smtClean="0"/>
              <a:t> </a:t>
            </a:r>
            <a:r>
              <a:rPr lang="de-DE" altLang="de-DE" dirty="0" err="1" smtClean="0"/>
              <a:t>though</a:t>
            </a:r>
            <a:r>
              <a:rPr lang="de-DE" altLang="de-DE" dirty="0" smtClean="0"/>
              <a:t> </a:t>
            </a:r>
            <a:r>
              <a:rPr lang="de-DE" altLang="de-DE" dirty="0" err="1" smtClean="0"/>
              <a:t>the</a:t>
            </a:r>
            <a:r>
              <a:rPr lang="de-DE" altLang="de-DE" dirty="0" smtClean="0"/>
              <a:t> </a:t>
            </a:r>
            <a:r>
              <a:rPr lang="de-DE" altLang="de-DE" dirty="0" err="1" smtClean="0"/>
              <a:t>underlying</a:t>
            </a:r>
            <a:r>
              <a:rPr lang="de-DE" altLang="de-DE" dirty="0" smtClean="0"/>
              <a:t> </a:t>
            </a:r>
            <a:r>
              <a:rPr lang="de-DE" altLang="de-DE" dirty="0" err="1" smtClean="0"/>
              <a:t>technology</a:t>
            </a:r>
            <a:r>
              <a:rPr lang="de-DE" altLang="de-DE" dirty="0" smtClean="0"/>
              <a:t> </a:t>
            </a:r>
            <a:r>
              <a:rPr lang="de-DE" altLang="de-DE" dirty="0" err="1" smtClean="0"/>
              <a:t>is</a:t>
            </a:r>
            <a:r>
              <a:rPr lang="de-DE" altLang="de-DE" dirty="0" smtClean="0"/>
              <a:t> </a:t>
            </a:r>
            <a:r>
              <a:rPr lang="de-DE" altLang="de-DE" dirty="0" err="1" smtClean="0"/>
              <a:t>conventional</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45</a:t>
            </a:fld>
            <a:endParaRPr lang="de-DE" altLang="de-DE"/>
          </a:p>
        </p:txBody>
      </p:sp>
    </p:spTree>
    <p:extLst>
      <p:ext uri="{BB962C8B-B14F-4D97-AF65-F5344CB8AC3E}">
        <p14:creationId xmlns:p14="http://schemas.microsoft.com/office/powerpoint/2010/main" val="2201481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err="1" smtClean="0"/>
              <a:t>Presentation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specific</a:t>
            </a:r>
            <a:r>
              <a:rPr lang="de-DE" altLang="de-DE" dirty="0" smtClean="0"/>
              <a:t> </a:t>
            </a:r>
            <a:r>
              <a:rPr lang="de-DE" altLang="de-DE" dirty="0" err="1" smtClean="0"/>
              <a:t>situation</a:t>
            </a:r>
            <a:endParaRPr lang="de-DE" altLang="de-DE" dirty="0" smtClean="0"/>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46</a:t>
            </a:fld>
            <a:endParaRPr lang="de-DE" altLang="de-DE"/>
          </a:p>
        </p:txBody>
      </p:sp>
    </p:spTree>
    <p:extLst>
      <p:ext uri="{BB962C8B-B14F-4D97-AF65-F5344CB8AC3E}">
        <p14:creationId xmlns:p14="http://schemas.microsoft.com/office/powerpoint/2010/main" val="3838205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Possible</a:t>
            </a:r>
            <a:r>
              <a:rPr lang="de-DE" altLang="de-DE" dirty="0" smtClean="0"/>
              <a:t> </a:t>
            </a:r>
            <a:r>
              <a:rPr lang="de-DE" altLang="de-DE" dirty="0" err="1" smtClean="0"/>
              <a:t>requirements</a:t>
            </a:r>
            <a:r>
              <a:rPr lang="de-DE" altLang="de-DE" dirty="0" smtClean="0"/>
              <a:t> </a:t>
            </a:r>
            <a:r>
              <a:rPr lang="de-DE" altLang="de-DE" dirty="0" err="1" smtClean="0"/>
              <a:t>and</a:t>
            </a:r>
            <a:r>
              <a:rPr lang="de-DE" altLang="de-DE" dirty="0" smtClean="0"/>
              <a:t> </a:t>
            </a:r>
            <a:r>
              <a:rPr lang="de-DE" altLang="de-DE" dirty="0" err="1" smtClean="0"/>
              <a:t>the</a:t>
            </a:r>
            <a:r>
              <a:rPr lang="de-DE" altLang="de-DE" dirty="0" smtClean="0"/>
              <a:t> </a:t>
            </a:r>
            <a:r>
              <a:rPr lang="de-DE" altLang="de-DE" dirty="0" err="1" smtClean="0"/>
              <a:t>targets</a:t>
            </a:r>
            <a:r>
              <a:rPr lang="de-DE" altLang="de-DE" dirty="0" smtClean="0"/>
              <a:t> </a:t>
            </a:r>
            <a:r>
              <a:rPr lang="de-DE" altLang="de-DE" dirty="0" err="1" smtClean="0"/>
              <a:t>derived</a:t>
            </a:r>
            <a:r>
              <a:rPr lang="de-DE" altLang="de-DE" dirty="0" smtClean="0"/>
              <a:t> </a:t>
            </a:r>
            <a:r>
              <a:rPr lang="de-DE" altLang="de-DE" dirty="0" err="1" smtClean="0"/>
              <a:t>from</a:t>
            </a:r>
            <a:r>
              <a:rPr lang="de-DE" altLang="de-DE" dirty="0" smtClean="0"/>
              <a:t> </a:t>
            </a:r>
            <a:r>
              <a:rPr lang="de-DE" altLang="de-DE" dirty="0" err="1" smtClean="0"/>
              <a:t>them</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design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screwdriver</a:t>
            </a:r>
            <a:r>
              <a:rPr lang="de-DE" altLang="de-DE" dirty="0" smtClean="0"/>
              <a:t> </a:t>
            </a:r>
            <a:r>
              <a:rPr lang="de-DE" altLang="de-DE" dirty="0" err="1" smtClean="0"/>
              <a:t>tool</a:t>
            </a:r>
            <a:r>
              <a:rPr lang="de-DE" altLang="de-DE" dirty="0" smtClean="0"/>
              <a:t> </a:t>
            </a:r>
            <a:r>
              <a:rPr lang="de-DE" altLang="de-DE" dirty="0" err="1" smtClean="0"/>
              <a:t>are</a:t>
            </a:r>
            <a:r>
              <a:rPr lang="de-DE" altLang="de-DE" dirty="0" smtClean="0"/>
              <a:t> </a:t>
            </a:r>
            <a:r>
              <a:rPr lang="de-DE" altLang="de-DE" dirty="0" err="1" smtClean="0"/>
              <a:t>presented</a:t>
            </a:r>
            <a:r>
              <a:rPr lang="de-DE" altLang="de-DE" dirty="0" smtClean="0"/>
              <a:t> </a:t>
            </a:r>
            <a:r>
              <a:rPr lang="de-DE" altLang="de-DE" dirty="0" err="1" smtClean="0"/>
              <a:t>here</a:t>
            </a:r>
            <a:r>
              <a:rPr lang="de-DE" altLang="de-DE" dirty="0" smtClean="0"/>
              <a:t>.</a:t>
            </a:r>
            <a:endParaRPr lang="de-DE" altLang="de-DE" b="1" i="1" dirty="0" smtClean="0"/>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47</a:t>
            </a:fld>
            <a:endParaRPr lang="de-DE" altLang="de-DE"/>
          </a:p>
        </p:txBody>
      </p:sp>
    </p:spTree>
    <p:extLst>
      <p:ext uri="{BB962C8B-B14F-4D97-AF65-F5344CB8AC3E}">
        <p14:creationId xmlns:p14="http://schemas.microsoft.com/office/powerpoint/2010/main" val="4001521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Explanation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evaluation</a:t>
            </a:r>
            <a:r>
              <a:rPr lang="de-DE" altLang="de-DE" dirty="0" smtClean="0"/>
              <a:t> </a:t>
            </a:r>
            <a:r>
              <a:rPr lang="de-DE" altLang="de-DE" dirty="0" err="1" smtClean="0"/>
              <a:t>table</a:t>
            </a:r>
            <a:r>
              <a:rPr lang="de-DE" altLang="de-DE" dirty="0" smtClean="0"/>
              <a:t>:</a:t>
            </a:r>
          </a:p>
          <a:p>
            <a:r>
              <a:rPr lang="de-DE" altLang="de-DE" b="1" dirty="0" err="1" smtClean="0"/>
              <a:t>Pneumatic</a:t>
            </a:r>
            <a:r>
              <a:rPr lang="de-DE" altLang="de-DE" b="1" dirty="0" smtClean="0"/>
              <a:t> </a:t>
            </a:r>
            <a:r>
              <a:rPr lang="de-DE" altLang="de-DE" b="1" dirty="0" err="1" smtClean="0"/>
              <a:t>screwdriver</a:t>
            </a:r>
            <a:endParaRPr lang="de-DE" altLang="de-DE" b="1" dirty="0" smtClean="0"/>
          </a:p>
          <a:p>
            <a:r>
              <a:rPr lang="de-DE" altLang="de-DE" dirty="0" err="1" smtClean="0"/>
              <a:t>With</a:t>
            </a:r>
            <a:r>
              <a:rPr lang="de-DE" altLang="de-DE" dirty="0" smtClean="0"/>
              <a:t> </a:t>
            </a:r>
            <a:r>
              <a:rPr lang="de-DE" altLang="de-DE" dirty="0" err="1" smtClean="0"/>
              <a:t>vertical</a:t>
            </a:r>
            <a:r>
              <a:rPr lang="de-DE" altLang="de-DE" dirty="0" smtClean="0"/>
              <a:t> </a:t>
            </a:r>
            <a:r>
              <a:rPr lang="de-DE" altLang="de-DE" dirty="0" err="1" smtClean="0"/>
              <a:t>driving</a:t>
            </a:r>
            <a:r>
              <a:rPr lang="de-DE" altLang="de-DE" dirty="0" smtClean="0"/>
              <a:t>, </a:t>
            </a:r>
            <a:r>
              <a:rPr lang="de-DE" altLang="de-DE" dirty="0" err="1" smtClean="0"/>
              <a:t>the</a:t>
            </a:r>
            <a:r>
              <a:rPr lang="de-DE" altLang="de-DE" dirty="0" smtClean="0"/>
              <a:t> </a:t>
            </a:r>
            <a:r>
              <a:rPr lang="de-DE" altLang="de-DE" dirty="0" err="1" smtClean="0"/>
              <a:t>application</a:t>
            </a:r>
            <a:r>
              <a:rPr lang="de-DE" altLang="de-DE" dirty="0" smtClean="0"/>
              <a:t> </a:t>
            </a:r>
            <a:r>
              <a:rPr lang="de-DE" altLang="de-DE" dirty="0" err="1" smtClean="0"/>
              <a:t>of</a:t>
            </a:r>
            <a:r>
              <a:rPr lang="de-DE" altLang="de-DE" dirty="0" smtClean="0"/>
              <a:t> </a:t>
            </a:r>
            <a:r>
              <a:rPr lang="de-DE" altLang="de-DE" dirty="0" err="1" smtClean="0"/>
              <a:t>force</a:t>
            </a:r>
            <a:r>
              <a:rPr lang="de-DE" altLang="de-DE" dirty="0" smtClean="0"/>
              <a:t> </a:t>
            </a:r>
            <a:r>
              <a:rPr lang="de-DE" altLang="de-DE" dirty="0" err="1" smtClean="0"/>
              <a:t>corresponds</a:t>
            </a:r>
            <a:r>
              <a:rPr lang="de-DE" altLang="de-DE" dirty="0" smtClean="0"/>
              <a:t> </a:t>
            </a:r>
            <a:r>
              <a:rPr lang="de-DE" altLang="de-DE" dirty="0" err="1" smtClean="0"/>
              <a:t>to</a:t>
            </a:r>
            <a:r>
              <a:rPr lang="de-DE" altLang="de-DE" dirty="0" smtClean="0"/>
              <a:t> </a:t>
            </a:r>
            <a:r>
              <a:rPr lang="de-DE" altLang="de-DE" dirty="0" err="1" smtClean="0"/>
              <a:t>that</a:t>
            </a:r>
            <a:r>
              <a:rPr lang="de-DE" altLang="de-DE" dirty="0" smtClean="0"/>
              <a:t> in </a:t>
            </a:r>
            <a:r>
              <a:rPr lang="de-DE" altLang="de-DE" dirty="0" err="1" smtClean="0"/>
              <a:t>the</a:t>
            </a:r>
            <a:r>
              <a:rPr lang="de-DE" altLang="de-DE" dirty="0" smtClean="0"/>
              <a:t> </a:t>
            </a:r>
            <a:r>
              <a:rPr lang="de-DE" altLang="de-DE" dirty="0" err="1" smtClean="0"/>
              <a:t>conventional</a:t>
            </a:r>
            <a:r>
              <a:rPr lang="de-DE" altLang="de-DE" dirty="0" smtClean="0"/>
              <a:t> </a:t>
            </a:r>
            <a:r>
              <a:rPr lang="de-DE" altLang="de-DE" dirty="0" err="1" smtClean="0"/>
              <a:t>procedure</a:t>
            </a:r>
            <a:r>
              <a:rPr lang="de-DE" altLang="de-DE" dirty="0" smtClean="0"/>
              <a:t>, but </a:t>
            </a:r>
            <a:r>
              <a:rPr lang="de-DE" altLang="de-DE" dirty="0" err="1" smtClean="0"/>
              <a:t>does</a:t>
            </a:r>
            <a:r>
              <a:rPr lang="de-DE" altLang="de-DE" dirty="0" smtClean="0"/>
              <a:t> not </a:t>
            </a:r>
            <a:r>
              <a:rPr lang="de-DE" altLang="de-DE" dirty="0" err="1" smtClean="0"/>
              <a:t>enable</a:t>
            </a:r>
            <a:r>
              <a:rPr lang="de-DE" altLang="de-DE" dirty="0" smtClean="0"/>
              <a:t> </a:t>
            </a:r>
            <a:r>
              <a:rPr lang="de-DE" altLang="de-DE" dirty="0" err="1" smtClean="0"/>
              <a:t>the</a:t>
            </a:r>
            <a:r>
              <a:rPr lang="de-DE" altLang="de-DE" dirty="0" smtClean="0"/>
              <a:t> </a:t>
            </a:r>
            <a:r>
              <a:rPr lang="de-DE" altLang="de-DE" dirty="0" err="1" smtClean="0"/>
              <a:t>body</a:t>
            </a:r>
            <a:r>
              <a:rPr lang="de-DE" altLang="de-DE" dirty="0" smtClean="0"/>
              <a:t> </a:t>
            </a:r>
            <a:r>
              <a:rPr lang="de-DE" altLang="de-DE" dirty="0" err="1" smtClean="0"/>
              <a:t>weight</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brought</a:t>
            </a:r>
            <a:r>
              <a:rPr lang="de-DE" altLang="de-DE" dirty="0" smtClean="0"/>
              <a:t> </a:t>
            </a:r>
            <a:r>
              <a:rPr lang="de-DE" altLang="de-DE" dirty="0" err="1" smtClean="0"/>
              <a:t>to</a:t>
            </a:r>
            <a:r>
              <a:rPr lang="de-DE" altLang="de-DE" dirty="0" smtClean="0"/>
              <a:t> </a:t>
            </a:r>
            <a:r>
              <a:rPr lang="de-DE" altLang="de-DE" dirty="0" err="1" smtClean="0"/>
              <a:t>bear</a:t>
            </a:r>
            <a:r>
              <a:rPr lang="de-DE" altLang="de-DE" dirty="0" smtClean="0"/>
              <a:t>; </a:t>
            </a:r>
            <a:r>
              <a:rPr lang="de-DE" altLang="de-DE" dirty="0" err="1" smtClean="0"/>
              <a:t>the</a:t>
            </a:r>
            <a:r>
              <a:rPr lang="de-DE" altLang="de-DE" dirty="0" smtClean="0"/>
              <a:t> </a:t>
            </a:r>
            <a:r>
              <a:rPr lang="de-DE" altLang="de-DE" dirty="0" err="1" smtClean="0"/>
              <a:t>hand</a:t>
            </a:r>
            <a:r>
              <a:rPr lang="de-DE" altLang="de-DE" dirty="0" smtClean="0"/>
              <a:t> </a:t>
            </a:r>
            <a:r>
              <a:rPr lang="de-DE" altLang="de-DE" dirty="0" err="1" smtClean="0"/>
              <a:t>posture</a:t>
            </a:r>
            <a:r>
              <a:rPr lang="de-DE" altLang="de-DE" dirty="0" smtClean="0"/>
              <a:t> </a:t>
            </a:r>
            <a:r>
              <a:rPr lang="de-DE" altLang="de-DE" dirty="0" err="1" smtClean="0"/>
              <a:t>is</a:t>
            </a:r>
            <a:r>
              <a:rPr lang="de-DE" altLang="de-DE" dirty="0" smtClean="0"/>
              <a:t> </a:t>
            </a:r>
            <a:r>
              <a:rPr lang="de-DE" altLang="de-DE" dirty="0" err="1" smtClean="0"/>
              <a:t>favourable</a:t>
            </a:r>
            <a:r>
              <a:rPr lang="de-DE" altLang="de-DE" dirty="0" smtClean="0"/>
              <a:t>, </a:t>
            </a:r>
            <a:r>
              <a:rPr lang="de-DE" altLang="de-DE" dirty="0" err="1" smtClean="0"/>
              <a:t>since</a:t>
            </a:r>
            <a:r>
              <a:rPr lang="de-DE" altLang="de-DE" dirty="0" smtClean="0"/>
              <a:t> </a:t>
            </a:r>
            <a:r>
              <a:rPr lang="de-DE" altLang="de-DE" dirty="0" err="1" smtClean="0"/>
              <a:t>the</a:t>
            </a:r>
            <a:r>
              <a:rPr lang="de-DE" altLang="de-DE" dirty="0" smtClean="0"/>
              <a:t> </a:t>
            </a:r>
            <a:r>
              <a:rPr lang="de-DE" altLang="de-DE" dirty="0" err="1" smtClean="0"/>
              <a:t>hand</a:t>
            </a:r>
            <a:r>
              <a:rPr lang="de-DE" altLang="de-DE" dirty="0" smtClean="0"/>
              <a:t> </a:t>
            </a:r>
            <a:r>
              <a:rPr lang="de-DE" altLang="de-DE" dirty="0" err="1" smtClean="0"/>
              <a:t>and</a:t>
            </a:r>
            <a:r>
              <a:rPr lang="de-DE" altLang="de-DE" dirty="0" smtClean="0"/>
              <a:t> </a:t>
            </a:r>
            <a:r>
              <a:rPr lang="de-DE" altLang="de-DE" dirty="0" err="1" smtClean="0"/>
              <a:t>forearm</a:t>
            </a:r>
            <a:r>
              <a:rPr lang="de-DE" altLang="de-DE" dirty="0" smtClean="0"/>
              <a:t> </a:t>
            </a:r>
            <a:r>
              <a:rPr lang="de-DE" altLang="de-DE" dirty="0" err="1" smtClean="0"/>
              <a:t>are</a:t>
            </a:r>
            <a:r>
              <a:rPr lang="de-DE" altLang="de-DE" dirty="0" smtClean="0"/>
              <a:t> </a:t>
            </a:r>
            <a:r>
              <a:rPr lang="de-DE" altLang="de-DE" dirty="0" err="1" smtClean="0"/>
              <a:t>aligned</a:t>
            </a:r>
            <a:r>
              <a:rPr lang="de-DE" altLang="de-DE" dirty="0" smtClean="0"/>
              <a:t>. The </a:t>
            </a:r>
            <a:r>
              <a:rPr lang="de-DE" altLang="de-DE" dirty="0" err="1" smtClean="0"/>
              <a:t>speed</a:t>
            </a:r>
            <a:r>
              <a:rPr lang="de-DE" altLang="de-DE" dirty="0" smtClean="0"/>
              <a:t> </a:t>
            </a:r>
            <a:r>
              <a:rPr lang="de-DE" altLang="de-DE" dirty="0" err="1" smtClean="0"/>
              <a:t>is</a:t>
            </a:r>
            <a:r>
              <a:rPr lang="de-DE" altLang="de-DE" dirty="0" smtClean="0"/>
              <a:t> high. So </a:t>
            </a:r>
            <a:r>
              <a:rPr lang="de-DE" altLang="de-DE" dirty="0" err="1" smtClean="0"/>
              <a:t>are</a:t>
            </a:r>
            <a:r>
              <a:rPr lang="de-DE" altLang="de-DE" dirty="0" smtClean="0"/>
              <a:t> </a:t>
            </a:r>
            <a:r>
              <a:rPr lang="de-DE" altLang="de-DE" dirty="0" err="1" smtClean="0"/>
              <a:t>the</a:t>
            </a:r>
            <a:r>
              <a:rPr lang="de-DE" altLang="de-DE" dirty="0" smtClean="0"/>
              <a:t> </a:t>
            </a:r>
            <a:r>
              <a:rPr lang="de-DE" altLang="de-DE" dirty="0" err="1" smtClean="0"/>
              <a:t>investment</a:t>
            </a:r>
            <a:r>
              <a:rPr lang="de-DE" altLang="de-DE" dirty="0" smtClean="0"/>
              <a:t> </a:t>
            </a:r>
            <a:r>
              <a:rPr lang="de-DE" altLang="de-DE" dirty="0" err="1" smtClean="0"/>
              <a:t>costs</a:t>
            </a:r>
            <a:r>
              <a:rPr lang="de-DE" altLang="de-DE" dirty="0" smtClean="0"/>
              <a:t>.</a:t>
            </a:r>
          </a:p>
          <a:p>
            <a:r>
              <a:rPr lang="de-DE" altLang="de-DE" b="1" dirty="0" err="1" smtClean="0"/>
              <a:t>Rechargeable</a:t>
            </a:r>
            <a:r>
              <a:rPr lang="de-DE" altLang="de-DE" b="1" dirty="0" smtClean="0"/>
              <a:t> </a:t>
            </a:r>
            <a:r>
              <a:rPr lang="de-DE" altLang="de-DE" b="1" dirty="0" err="1" smtClean="0"/>
              <a:t>battery-powered</a:t>
            </a:r>
            <a:r>
              <a:rPr lang="de-DE" altLang="de-DE" b="1" dirty="0" smtClean="0"/>
              <a:t> </a:t>
            </a:r>
            <a:r>
              <a:rPr lang="de-DE" altLang="de-DE" b="1" dirty="0" err="1" smtClean="0"/>
              <a:t>screwdriver</a:t>
            </a:r>
            <a:endParaRPr lang="de-DE" altLang="de-DE" b="1" dirty="0" smtClean="0"/>
          </a:p>
          <a:p>
            <a:r>
              <a:rPr lang="de-DE" altLang="de-DE" dirty="0" err="1" smtClean="0"/>
              <a:t>Owing</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need</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hand</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rotated</a:t>
            </a:r>
            <a:r>
              <a:rPr lang="de-DE" altLang="de-DE" dirty="0" smtClean="0"/>
              <a:t> in </a:t>
            </a:r>
            <a:r>
              <a:rPr lang="de-DE" altLang="de-DE" dirty="0" err="1" smtClean="0"/>
              <a:t>order</a:t>
            </a:r>
            <a:r>
              <a:rPr lang="de-DE" altLang="de-DE" dirty="0" smtClean="0"/>
              <a:t> </a:t>
            </a:r>
            <a:r>
              <a:rPr lang="de-DE" altLang="de-DE" dirty="0" err="1" smtClean="0"/>
              <a:t>for</a:t>
            </a:r>
            <a:r>
              <a:rPr lang="de-DE" altLang="de-DE" dirty="0" smtClean="0"/>
              <a:t> </a:t>
            </a:r>
            <a:r>
              <a:rPr lang="de-DE" altLang="de-DE" dirty="0" err="1" smtClean="0"/>
              <a:t>force</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applied</a:t>
            </a:r>
            <a:r>
              <a:rPr lang="de-DE" altLang="de-DE" dirty="0" smtClean="0"/>
              <a:t> </a:t>
            </a:r>
            <a:r>
              <a:rPr lang="de-DE" altLang="de-DE" dirty="0" err="1" smtClean="0"/>
              <a:t>vertically</a:t>
            </a:r>
            <a:r>
              <a:rPr lang="de-DE" altLang="de-DE" dirty="0" smtClean="0"/>
              <a:t>, </a:t>
            </a:r>
            <a:r>
              <a:rPr lang="de-DE" altLang="de-DE" dirty="0" err="1" smtClean="0"/>
              <a:t>and</a:t>
            </a:r>
            <a:r>
              <a:rPr lang="de-DE" altLang="de-DE" dirty="0" smtClean="0"/>
              <a:t> </a:t>
            </a:r>
            <a:r>
              <a:rPr lang="de-DE" altLang="de-DE" dirty="0" err="1" smtClean="0"/>
              <a:t>the</a:t>
            </a:r>
            <a:r>
              <a:rPr lang="de-DE" altLang="de-DE" dirty="0" smtClean="0"/>
              <a:t> </a:t>
            </a:r>
            <a:r>
              <a:rPr lang="de-DE" altLang="de-DE" dirty="0" err="1" smtClean="0"/>
              <a:t>offset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handle </a:t>
            </a:r>
            <a:r>
              <a:rPr lang="de-DE" altLang="de-DE" dirty="0" err="1" smtClean="0"/>
              <a:t>with</a:t>
            </a:r>
            <a:r>
              <a:rPr lang="de-DE" altLang="de-DE" dirty="0" smtClean="0"/>
              <a:t> </a:t>
            </a:r>
            <a:r>
              <a:rPr lang="de-DE" altLang="de-DE" dirty="0" err="1" smtClean="0"/>
              <a:t>respect</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direction</a:t>
            </a:r>
            <a:r>
              <a:rPr lang="de-DE" altLang="de-DE" dirty="0" smtClean="0"/>
              <a:t> </a:t>
            </a:r>
            <a:r>
              <a:rPr lang="de-DE" altLang="de-DE" dirty="0" err="1" smtClean="0"/>
              <a:t>of</a:t>
            </a:r>
            <a:r>
              <a:rPr lang="de-DE" altLang="de-DE" dirty="0" smtClean="0"/>
              <a:t> </a:t>
            </a:r>
            <a:r>
              <a:rPr lang="de-DE" altLang="de-DE" dirty="0" err="1" smtClean="0"/>
              <a:t>work</a:t>
            </a:r>
            <a:r>
              <a:rPr lang="de-DE" altLang="de-DE" dirty="0" smtClean="0"/>
              <a:t>, </a:t>
            </a:r>
            <a:r>
              <a:rPr lang="de-DE" altLang="de-DE" dirty="0" err="1" smtClean="0"/>
              <a:t>the</a:t>
            </a:r>
            <a:r>
              <a:rPr lang="de-DE" altLang="de-DE" dirty="0" smtClean="0"/>
              <a:t> </a:t>
            </a:r>
            <a:r>
              <a:rPr lang="de-DE" altLang="de-DE" dirty="0" err="1" smtClean="0"/>
              <a:t>application</a:t>
            </a:r>
            <a:r>
              <a:rPr lang="de-DE" altLang="de-DE" dirty="0" smtClean="0"/>
              <a:t> </a:t>
            </a:r>
            <a:r>
              <a:rPr lang="de-DE" altLang="de-DE" dirty="0" err="1" smtClean="0"/>
              <a:t>of</a:t>
            </a:r>
            <a:r>
              <a:rPr lang="de-DE" altLang="de-DE" dirty="0" smtClean="0"/>
              <a:t> </a:t>
            </a:r>
            <a:r>
              <a:rPr lang="de-DE" altLang="de-DE" dirty="0" err="1" smtClean="0"/>
              <a:t>force</a:t>
            </a:r>
            <a:r>
              <a:rPr lang="de-DE" altLang="de-DE" dirty="0" smtClean="0"/>
              <a:t> </a:t>
            </a:r>
            <a:r>
              <a:rPr lang="de-DE" altLang="de-DE" dirty="0" err="1" smtClean="0"/>
              <a:t>is</a:t>
            </a:r>
            <a:r>
              <a:rPr lang="de-DE" altLang="de-DE" dirty="0" smtClean="0"/>
              <a:t> not </a:t>
            </a:r>
            <a:r>
              <a:rPr lang="de-DE" altLang="de-DE" dirty="0" err="1" smtClean="0"/>
              <a:t>favourable</a:t>
            </a:r>
            <a:r>
              <a:rPr lang="de-DE" altLang="de-DE" dirty="0" smtClean="0"/>
              <a:t>, </a:t>
            </a:r>
            <a:r>
              <a:rPr lang="de-DE" altLang="de-DE" dirty="0" err="1" smtClean="0"/>
              <a:t>and</a:t>
            </a:r>
            <a:r>
              <a:rPr lang="de-DE" altLang="de-DE" dirty="0" smtClean="0"/>
              <a:t> </a:t>
            </a:r>
            <a:r>
              <a:rPr lang="de-DE" altLang="de-DE" dirty="0" err="1" smtClean="0"/>
              <a:t>slipping</a:t>
            </a:r>
            <a:r>
              <a:rPr lang="de-DE" altLang="de-DE" dirty="0" smtClean="0"/>
              <a:t> </a:t>
            </a:r>
            <a:r>
              <a:rPr lang="de-DE" altLang="de-DE" dirty="0" err="1" smtClean="0"/>
              <a:t>and</a:t>
            </a:r>
            <a:r>
              <a:rPr lang="de-DE" altLang="de-DE" dirty="0" smtClean="0"/>
              <a:t> </a:t>
            </a:r>
            <a:r>
              <a:rPr lang="de-DE" altLang="de-DE" dirty="0" err="1" smtClean="0"/>
              <a:t>loss</a:t>
            </a:r>
            <a:r>
              <a:rPr lang="de-DE" altLang="de-DE" dirty="0" smtClean="0"/>
              <a:t> </a:t>
            </a:r>
            <a:r>
              <a:rPr lang="de-DE" altLang="de-DE" dirty="0" err="1" smtClean="0"/>
              <a:t>of</a:t>
            </a:r>
            <a:r>
              <a:rPr lang="de-DE" altLang="de-DE" dirty="0" smtClean="0"/>
              <a:t> </a:t>
            </a:r>
            <a:r>
              <a:rPr lang="de-DE" altLang="de-DE" dirty="0" err="1" smtClean="0"/>
              <a:t>force</a:t>
            </a:r>
            <a:r>
              <a:rPr lang="de-DE" altLang="de-DE" dirty="0" smtClean="0"/>
              <a:t> </a:t>
            </a:r>
            <a:r>
              <a:rPr lang="de-DE" altLang="de-DE" dirty="0" err="1" smtClean="0"/>
              <a:t>are</a:t>
            </a:r>
            <a:r>
              <a:rPr lang="de-DE" altLang="de-DE" dirty="0" smtClean="0"/>
              <a:t> </a:t>
            </a:r>
            <a:r>
              <a:rPr lang="de-DE" altLang="de-DE" dirty="0" err="1" smtClean="0"/>
              <a:t>therefore</a:t>
            </a:r>
            <a:r>
              <a:rPr lang="de-DE" altLang="de-DE" dirty="0" smtClean="0"/>
              <a:t> </a:t>
            </a:r>
            <a:r>
              <a:rPr lang="de-DE" altLang="de-DE" dirty="0" err="1" smtClean="0"/>
              <a:t>possible</a:t>
            </a:r>
            <a:r>
              <a:rPr lang="de-DE" altLang="de-DE" dirty="0" smtClean="0"/>
              <a:t>. The </a:t>
            </a:r>
            <a:r>
              <a:rPr lang="de-DE" altLang="de-DE" dirty="0" err="1" smtClean="0"/>
              <a:t>position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hand</a:t>
            </a:r>
            <a:r>
              <a:rPr lang="de-DE" altLang="de-DE" dirty="0" smtClean="0"/>
              <a:t> </a:t>
            </a:r>
            <a:r>
              <a:rPr lang="de-DE" altLang="de-DE" dirty="0" err="1" smtClean="0"/>
              <a:t>is</a:t>
            </a:r>
            <a:r>
              <a:rPr lang="de-DE" altLang="de-DE" dirty="0" smtClean="0"/>
              <a:t> </a:t>
            </a:r>
            <a:r>
              <a:rPr lang="de-DE" altLang="de-DE" dirty="0" err="1" smtClean="0"/>
              <a:t>unfavourable</a:t>
            </a:r>
            <a:r>
              <a:rPr lang="de-DE" altLang="de-DE" dirty="0" smtClean="0"/>
              <a:t> </a:t>
            </a:r>
            <a:r>
              <a:rPr lang="de-DE" altLang="de-DE" dirty="0" err="1" smtClean="0"/>
              <a:t>when</a:t>
            </a:r>
            <a:r>
              <a:rPr lang="de-DE" altLang="de-DE" dirty="0" smtClean="0"/>
              <a:t> </a:t>
            </a:r>
            <a:r>
              <a:rPr lang="de-DE" altLang="de-DE" dirty="0" err="1" smtClean="0"/>
              <a:t>the</a:t>
            </a:r>
            <a:r>
              <a:rPr lang="de-DE" altLang="de-DE" dirty="0" smtClean="0"/>
              <a:t> </a:t>
            </a:r>
            <a:r>
              <a:rPr lang="de-DE" altLang="de-DE" dirty="0" err="1" smtClean="0"/>
              <a:t>tool</a:t>
            </a:r>
            <a:r>
              <a:rPr lang="de-DE" altLang="de-DE" dirty="0" smtClean="0"/>
              <a:t> </a:t>
            </a:r>
            <a:r>
              <a:rPr lang="de-DE" altLang="de-DE" dirty="0" err="1" smtClean="0"/>
              <a:t>is</a:t>
            </a:r>
            <a:r>
              <a:rPr lang="de-DE" altLang="de-DE" dirty="0" smtClean="0"/>
              <a:t> </a:t>
            </a:r>
            <a:r>
              <a:rPr lang="de-DE" altLang="de-DE" dirty="0" err="1" smtClean="0"/>
              <a:t>applied</a:t>
            </a:r>
            <a:r>
              <a:rPr lang="de-DE" altLang="de-DE" dirty="0" smtClean="0"/>
              <a:t> </a:t>
            </a:r>
            <a:r>
              <a:rPr lang="de-DE" altLang="de-DE" dirty="0" err="1" smtClean="0"/>
              <a:t>from</a:t>
            </a:r>
            <a:r>
              <a:rPr lang="de-DE" altLang="de-DE" dirty="0" smtClean="0"/>
              <a:t> </a:t>
            </a:r>
            <a:r>
              <a:rPr lang="de-DE" altLang="de-DE" dirty="0" err="1" smtClean="0"/>
              <a:t>above</a:t>
            </a:r>
            <a:r>
              <a:rPr lang="de-DE" altLang="de-DE" dirty="0" smtClean="0"/>
              <a:t>. </a:t>
            </a:r>
            <a:r>
              <a:rPr lang="de-DE" altLang="de-DE" dirty="0" err="1" smtClean="0"/>
              <a:t>During</a:t>
            </a:r>
            <a:r>
              <a:rPr lang="de-DE" altLang="de-DE" dirty="0" smtClean="0"/>
              <a:t> </a:t>
            </a:r>
            <a:r>
              <a:rPr lang="de-DE" altLang="de-DE" dirty="0" err="1" smtClean="0"/>
              <a:t>driving</a:t>
            </a:r>
            <a:r>
              <a:rPr lang="de-DE" altLang="de-DE" dirty="0" smtClean="0"/>
              <a:t> </a:t>
            </a:r>
            <a:r>
              <a:rPr lang="de-DE" altLang="de-DE" dirty="0" err="1" smtClean="0"/>
              <a:t>from</a:t>
            </a:r>
            <a:r>
              <a:rPr lang="de-DE" altLang="de-DE" dirty="0" smtClean="0"/>
              <a:t> </a:t>
            </a:r>
            <a:r>
              <a:rPr lang="de-DE" altLang="de-DE" dirty="0" err="1" smtClean="0"/>
              <a:t>the</a:t>
            </a:r>
            <a:r>
              <a:rPr lang="de-DE" altLang="de-DE" dirty="0" smtClean="0"/>
              <a:t> </a:t>
            </a:r>
            <a:r>
              <a:rPr lang="de-DE" altLang="de-DE" dirty="0" err="1" smtClean="0"/>
              <a:t>side</a:t>
            </a:r>
            <a:r>
              <a:rPr lang="de-DE" altLang="de-DE" dirty="0" smtClean="0"/>
              <a:t>, </a:t>
            </a:r>
            <a:r>
              <a:rPr lang="de-DE" altLang="de-DE" dirty="0" err="1" smtClean="0"/>
              <a:t>the</a:t>
            </a:r>
            <a:r>
              <a:rPr lang="de-DE" altLang="de-DE" dirty="0" smtClean="0"/>
              <a:t> </a:t>
            </a:r>
            <a:r>
              <a:rPr lang="de-DE" altLang="de-DE" dirty="0" err="1" smtClean="0"/>
              <a:t>cover</a:t>
            </a:r>
            <a:r>
              <a:rPr lang="de-DE" altLang="de-DE" dirty="0" smtClean="0"/>
              <a:t>/</a:t>
            </a:r>
            <a:r>
              <a:rPr lang="de-DE" altLang="de-DE" dirty="0" err="1" smtClean="0"/>
              <a:t>motor</a:t>
            </a:r>
            <a:r>
              <a:rPr lang="de-DE" altLang="de-DE" dirty="0" smtClean="0"/>
              <a:t> must </a:t>
            </a:r>
            <a:r>
              <a:rPr lang="de-DE" altLang="de-DE" dirty="0" err="1" smtClean="0"/>
              <a:t>be</a:t>
            </a:r>
            <a:r>
              <a:rPr lang="de-DE" altLang="de-DE" dirty="0" smtClean="0"/>
              <a:t> </a:t>
            </a:r>
            <a:r>
              <a:rPr lang="de-DE" altLang="de-DE" dirty="0" err="1" smtClean="0"/>
              <a:t>held</a:t>
            </a:r>
            <a:r>
              <a:rPr lang="de-DE" altLang="de-DE" dirty="0" smtClean="0"/>
              <a:t> in </a:t>
            </a:r>
            <a:r>
              <a:rPr lang="de-DE" altLang="de-DE" dirty="0" err="1" smtClean="0"/>
              <a:t>position</a:t>
            </a:r>
            <a:r>
              <a:rPr lang="de-DE" altLang="de-DE" dirty="0" smtClean="0"/>
              <a:t> </a:t>
            </a:r>
            <a:r>
              <a:rPr lang="de-DE" altLang="de-DE" dirty="0" err="1" smtClean="0"/>
              <a:t>with</a:t>
            </a:r>
            <a:r>
              <a:rPr lang="de-DE" altLang="de-DE" dirty="0" smtClean="0"/>
              <a:t> </a:t>
            </a:r>
            <a:r>
              <a:rPr lang="de-DE" altLang="de-DE" dirty="0" err="1" smtClean="0"/>
              <a:t>the</a:t>
            </a:r>
            <a:r>
              <a:rPr lang="de-DE" altLang="de-DE" dirty="0" smtClean="0"/>
              <a:t> </a:t>
            </a:r>
            <a:r>
              <a:rPr lang="de-DE" altLang="de-DE" dirty="0" err="1" smtClean="0"/>
              <a:t>other</a:t>
            </a:r>
            <a:r>
              <a:rPr lang="de-DE" altLang="de-DE" dirty="0" smtClean="0"/>
              <a:t> </a:t>
            </a:r>
            <a:r>
              <a:rPr lang="de-DE" altLang="de-DE" dirty="0" err="1" smtClean="0"/>
              <a:t>hand</a:t>
            </a:r>
            <a:r>
              <a:rPr lang="de-DE" altLang="de-DE" dirty="0" smtClean="0"/>
              <a:t> </a:t>
            </a:r>
            <a:r>
              <a:rPr lang="de-DE" altLang="de-DE" dirty="0" err="1" smtClean="0"/>
              <a:t>or</a:t>
            </a:r>
            <a:r>
              <a:rPr lang="de-DE" altLang="de-DE" dirty="0" smtClean="0"/>
              <a:t> </a:t>
            </a:r>
            <a:r>
              <a:rPr lang="de-DE" altLang="de-DE" dirty="0" err="1" smtClean="0"/>
              <a:t>by</a:t>
            </a:r>
            <a:r>
              <a:rPr lang="de-DE" altLang="de-DE" dirty="0" smtClean="0"/>
              <a:t> </a:t>
            </a:r>
            <a:r>
              <a:rPr lang="de-DE" altLang="de-DE" dirty="0" err="1" smtClean="0"/>
              <a:t>means</a:t>
            </a:r>
            <a:r>
              <a:rPr lang="de-DE" altLang="de-DE" dirty="0" smtClean="0"/>
              <a:t> </a:t>
            </a:r>
            <a:r>
              <a:rPr lang="de-DE" altLang="de-DE" dirty="0" err="1" smtClean="0"/>
              <a:t>of</a:t>
            </a:r>
            <a:r>
              <a:rPr lang="de-DE" altLang="de-DE" dirty="0" smtClean="0"/>
              <a:t> a </a:t>
            </a:r>
            <a:r>
              <a:rPr lang="de-DE" altLang="de-DE" dirty="0" err="1" smtClean="0"/>
              <a:t>jig</a:t>
            </a:r>
            <a:r>
              <a:rPr lang="de-DE" altLang="de-DE" dirty="0" smtClean="0"/>
              <a:t>. The </a:t>
            </a:r>
            <a:r>
              <a:rPr lang="de-DE" altLang="de-DE" dirty="0" err="1" smtClean="0"/>
              <a:t>speed</a:t>
            </a:r>
            <a:r>
              <a:rPr lang="de-DE" altLang="de-DE" dirty="0" smtClean="0"/>
              <a:t> </a:t>
            </a:r>
            <a:r>
              <a:rPr lang="de-DE" altLang="de-DE" dirty="0" err="1" smtClean="0"/>
              <a:t>is</a:t>
            </a:r>
            <a:r>
              <a:rPr lang="de-DE" altLang="de-DE" dirty="0" smtClean="0"/>
              <a:t> high. The </a:t>
            </a:r>
            <a:r>
              <a:rPr lang="de-DE" altLang="de-DE" dirty="0" err="1" smtClean="0"/>
              <a:t>investment</a:t>
            </a:r>
            <a:r>
              <a:rPr lang="de-DE" altLang="de-DE" dirty="0" smtClean="0"/>
              <a:t> </a:t>
            </a:r>
            <a:r>
              <a:rPr lang="de-DE" altLang="de-DE" dirty="0" err="1" smtClean="0"/>
              <a:t>costs</a:t>
            </a:r>
            <a:r>
              <a:rPr lang="de-DE" altLang="de-DE" dirty="0" smtClean="0"/>
              <a:t> </a:t>
            </a:r>
            <a:r>
              <a:rPr lang="de-DE" altLang="de-DE" dirty="0" err="1" smtClean="0"/>
              <a:t>are</a:t>
            </a:r>
            <a:r>
              <a:rPr lang="de-DE" altLang="de-DE" dirty="0" smtClean="0"/>
              <a:t> </a:t>
            </a:r>
            <a:r>
              <a:rPr lang="de-DE" altLang="de-DE" dirty="0" err="1" smtClean="0"/>
              <a:t>lower</a:t>
            </a:r>
            <a:r>
              <a:rPr lang="de-DE" altLang="de-DE" dirty="0" smtClean="0"/>
              <a:t> </a:t>
            </a:r>
            <a:r>
              <a:rPr lang="de-DE" altLang="de-DE" dirty="0" err="1" smtClean="0"/>
              <a:t>than</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pneumatic</a:t>
            </a:r>
            <a:r>
              <a:rPr lang="de-DE" altLang="de-DE" dirty="0" smtClean="0"/>
              <a:t> </a:t>
            </a:r>
            <a:r>
              <a:rPr lang="de-DE" altLang="de-DE" dirty="0" err="1" smtClean="0"/>
              <a:t>solution</a:t>
            </a:r>
            <a:r>
              <a:rPr lang="de-DE" altLang="de-DE" dirty="0" smtClean="0"/>
              <a:t>.</a:t>
            </a:r>
          </a:p>
          <a:p>
            <a:r>
              <a:rPr lang="de-DE" altLang="de-DE" b="1" dirty="0" smtClean="0"/>
              <a:t>Manual </a:t>
            </a:r>
            <a:r>
              <a:rPr lang="de-DE" altLang="de-DE" b="1" dirty="0" err="1" smtClean="0"/>
              <a:t>screwdriver</a:t>
            </a:r>
            <a:endParaRPr lang="de-DE" altLang="de-DE" b="1" dirty="0" smtClean="0"/>
          </a:p>
          <a:p>
            <a:r>
              <a:rPr lang="de-DE" altLang="de-DE" dirty="0" smtClean="0"/>
              <a:t>The </a:t>
            </a:r>
            <a:r>
              <a:rPr lang="de-DE" altLang="de-DE" dirty="0" err="1" smtClean="0"/>
              <a:t>manual</a:t>
            </a:r>
            <a:r>
              <a:rPr lang="de-DE" altLang="de-DE" dirty="0" smtClean="0"/>
              <a:t> </a:t>
            </a:r>
            <a:r>
              <a:rPr lang="de-DE" altLang="de-DE" dirty="0" err="1" smtClean="0"/>
              <a:t>screwdriver</a:t>
            </a:r>
            <a:r>
              <a:rPr lang="de-DE" altLang="de-DE" dirty="0" smtClean="0"/>
              <a:t> </a:t>
            </a:r>
            <a:r>
              <a:rPr lang="de-DE" altLang="de-DE" dirty="0" err="1" smtClean="0"/>
              <a:t>requires</a:t>
            </a:r>
            <a:r>
              <a:rPr lang="de-DE" altLang="de-DE" dirty="0" smtClean="0"/>
              <a:t> </a:t>
            </a:r>
            <a:r>
              <a:rPr lang="de-DE" altLang="de-DE" dirty="0" err="1" smtClean="0"/>
              <a:t>constant</a:t>
            </a:r>
            <a:r>
              <a:rPr lang="de-DE" altLang="de-DE" dirty="0" smtClean="0"/>
              <a:t> </a:t>
            </a:r>
            <a:r>
              <a:rPr lang="de-DE" altLang="de-DE" dirty="0" err="1" smtClean="0"/>
              <a:t>re-gripping</a:t>
            </a:r>
            <a:r>
              <a:rPr lang="de-DE" altLang="de-DE" dirty="0" smtClean="0"/>
              <a:t>; </a:t>
            </a:r>
            <a:r>
              <a:rPr lang="de-DE" altLang="de-DE" dirty="0" err="1" smtClean="0"/>
              <a:t>coupling</a:t>
            </a:r>
            <a:r>
              <a:rPr lang="de-DE" altLang="de-DE" dirty="0" smtClean="0"/>
              <a:t> on </a:t>
            </a:r>
            <a:r>
              <a:rPr lang="de-DE" altLang="de-DE" dirty="0" err="1" smtClean="0"/>
              <a:t>the</a:t>
            </a:r>
            <a:r>
              <a:rPr lang="de-DE" altLang="de-DE" dirty="0" smtClean="0"/>
              <a:t> handle </a:t>
            </a:r>
            <a:r>
              <a:rPr lang="de-DE" altLang="de-DE" dirty="0" err="1" smtClean="0"/>
              <a:t>is</a:t>
            </a:r>
            <a:r>
              <a:rPr lang="de-DE" altLang="de-DE" dirty="0" smtClean="0"/>
              <a:t> positive, but </a:t>
            </a:r>
            <a:r>
              <a:rPr lang="de-DE" altLang="de-DE" dirty="0" err="1" smtClean="0"/>
              <a:t>the</a:t>
            </a:r>
            <a:r>
              <a:rPr lang="de-DE" altLang="de-DE" dirty="0" smtClean="0"/>
              <a:t> </a:t>
            </a:r>
            <a:r>
              <a:rPr lang="de-DE" altLang="de-DE" dirty="0" err="1" smtClean="0"/>
              <a:t>axis</a:t>
            </a:r>
            <a:r>
              <a:rPr lang="de-DE" altLang="de-DE" dirty="0" smtClean="0"/>
              <a:t> </a:t>
            </a:r>
            <a:r>
              <a:rPr lang="de-DE" altLang="de-DE" dirty="0" err="1" smtClean="0"/>
              <a:t>of</a:t>
            </a:r>
            <a:r>
              <a:rPr lang="de-DE" altLang="de-DE" dirty="0" smtClean="0"/>
              <a:t> </a:t>
            </a:r>
            <a:r>
              <a:rPr lang="de-DE" altLang="de-DE" dirty="0" err="1" smtClean="0"/>
              <a:t>force</a:t>
            </a:r>
            <a:r>
              <a:rPr lang="de-DE" altLang="de-DE" dirty="0" smtClean="0"/>
              <a:t> </a:t>
            </a:r>
            <a:r>
              <a:rPr lang="de-DE" altLang="de-DE" dirty="0" err="1" smtClean="0"/>
              <a:t>is</a:t>
            </a:r>
            <a:r>
              <a:rPr lang="de-DE" altLang="de-DE" dirty="0" smtClean="0"/>
              <a:t> not optimal. In </a:t>
            </a:r>
            <a:r>
              <a:rPr lang="de-DE" altLang="de-DE" dirty="0" err="1" smtClean="0"/>
              <a:t>addition</a:t>
            </a:r>
            <a:r>
              <a:rPr lang="de-DE" altLang="de-DE" dirty="0" smtClean="0"/>
              <a:t>, </a:t>
            </a:r>
            <a:r>
              <a:rPr lang="de-DE" altLang="de-DE" dirty="0" err="1" smtClean="0"/>
              <a:t>the</a:t>
            </a:r>
            <a:r>
              <a:rPr lang="de-DE" altLang="de-DE" dirty="0" smtClean="0"/>
              <a:t> hand-arm </a:t>
            </a:r>
            <a:r>
              <a:rPr lang="de-DE" altLang="de-DE" dirty="0" err="1" smtClean="0"/>
              <a:t>region</a:t>
            </a:r>
            <a:r>
              <a:rPr lang="de-DE" altLang="de-DE" dirty="0" smtClean="0"/>
              <a:t> </a:t>
            </a:r>
            <a:r>
              <a:rPr lang="de-DE" altLang="de-DE" dirty="0" err="1" smtClean="0"/>
              <a:t>is</a:t>
            </a:r>
            <a:r>
              <a:rPr lang="de-DE" altLang="de-DE" dirty="0" smtClean="0"/>
              <a:t> </a:t>
            </a:r>
            <a:r>
              <a:rPr lang="de-DE" altLang="de-DE" dirty="0" err="1" smtClean="0"/>
              <a:t>subject</a:t>
            </a:r>
            <a:r>
              <a:rPr lang="de-DE" altLang="de-DE" dirty="0" smtClean="0"/>
              <a:t> </a:t>
            </a:r>
            <a:r>
              <a:rPr lang="de-DE" altLang="de-DE" dirty="0" err="1" smtClean="0"/>
              <a:t>to</a:t>
            </a:r>
            <a:r>
              <a:rPr lang="de-DE" altLang="de-DE" dirty="0" smtClean="0"/>
              <a:t> </a:t>
            </a:r>
            <a:r>
              <a:rPr lang="de-DE" altLang="de-DE" dirty="0" err="1" smtClean="0"/>
              <a:t>strain</a:t>
            </a:r>
            <a:r>
              <a:rPr lang="de-DE" altLang="de-DE" dirty="0" smtClean="0"/>
              <a:t> </a:t>
            </a:r>
            <a:r>
              <a:rPr lang="de-DE" altLang="de-DE" dirty="0" err="1" smtClean="0"/>
              <a:t>owing</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rotational</a:t>
            </a:r>
            <a:r>
              <a:rPr lang="de-DE" altLang="de-DE" dirty="0" smtClean="0"/>
              <a:t> </a:t>
            </a:r>
            <a:r>
              <a:rPr lang="de-DE" altLang="de-DE" dirty="0" err="1" smtClean="0"/>
              <a:t>and</a:t>
            </a:r>
            <a:r>
              <a:rPr lang="de-DE" altLang="de-DE" dirty="0" smtClean="0"/>
              <a:t> </a:t>
            </a:r>
            <a:r>
              <a:rPr lang="de-DE" altLang="de-DE" dirty="0" err="1" smtClean="0"/>
              <a:t>tightening</a:t>
            </a:r>
            <a:r>
              <a:rPr lang="de-DE" altLang="de-DE" dirty="0" smtClean="0"/>
              <a:t> </a:t>
            </a:r>
            <a:r>
              <a:rPr lang="de-DE" altLang="de-DE" dirty="0" err="1" smtClean="0"/>
              <a:t>forces</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applied</a:t>
            </a:r>
            <a:r>
              <a:rPr lang="de-DE" altLang="de-DE" dirty="0" smtClean="0"/>
              <a:t>. The </a:t>
            </a:r>
            <a:r>
              <a:rPr lang="de-DE" altLang="de-DE" dirty="0" err="1" smtClean="0"/>
              <a:t>speed</a:t>
            </a:r>
            <a:r>
              <a:rPr lang="de-DE" altLang="de-DE" dirty="0" smtClean="0"/>
              <a:t> </a:t>
            </a:r>
            <a:r>
              <a:rPr lang="de-DE" altLang="de-DE" dirty="0" err="1" smtClean="0"/>
              <a:t>is</a:t>
            </a:r>
            <a:r>
              <a:rPr lang="de-DE" altLang="de-DE" dirty="0" smtClean="0"/>
              <a:t> </a:t>
            </a:r>
            <a:r>
              <a:rPr lang="de-DE" altLang="de-DE" dirty="0" err="1" smtClean="0"/>
              <a:t>low</a:t>
            </a:r>
            <a:r>
              <a:rPr lang="de-DE" altLang="de-DE" dirty="0" smtClean="0"/>
              <a:t>, </a:t>
            </a:r>
            <a:r>
              <a:rPr lang="de-DE" altLang="de-DE" dirty="0" err="1" smtClean="0"/>
              <a:t>particularly</a:t>
            </a:r>
            <a:r>
              <a:rPr lang="de-DE" altLang="de-DE" dirty="0" smtClean="0"/>
              <a:t> </a:t>
            </a:r>
            <a:r>
              <a:rPr lang="de-DE" altLang="de-DE" dirty="0" err="1" smtClean="0"/>
              <a:t>owing</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need</a:t>
            </a:r>
            <a:r>
              <a:rPr lang="de-DE" altLang="de-DE" dirty="0" smtClean="0"/>
              <a:t> </a:t>
            </a:r>
            <a:r>
              <a:rPr lang="de-DE" altLang="de-DE" dirty="0" err="1" smtClean="0"/>
              <a:t>for</a:t>
            </a:r>
            <a:r>
              <a:rPr lang="de-DE" altLang="de-DE" dirty="0" smtClean="0"/>
              <a:t> </a:t>
            </a:r>
            <a:r>
              <a:rPr lang="de-DE" altLang="de-DE" dirty="0" err="1" smtClean="0"/>
              <a:t>re-gripping</a:t>
            </a:r>
            <a:r>
              <a:rPr lang="de-DE" altLang="de-DE" dirty="0" smtClean="0"/>
              <a:t>.</a:t>
            </a:r>
          </a:p>
          <a:p>
            <a:r>
              <a:rPr lang="de-DE" altLang="de-DE" dirty="0" smtClean="0"/>
              <a:t>Alternative </a:t>
            </a:r>
            <a:r>
              <a:rPr lang="de-DE" altLang="de-DE" dirty="0" err="1" smtClean="0"/>
              <a:t>drive</a:t>
            </a:r>
            <a:r>
              <a:rPr lang="de-DE" altLang="de-DE" dirty="0" smtClean="0"/>
              <a:t> </a:t>
            </a:r>
            <a:r>
              <a:rPr lang="de-DE" altLang="de-DE" dirty="0" err="1" smtClean="0"/>
              <a:t>concepts</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most</a:t>
            </a:r>
            <a:r>
              <a:rPr lang="de-DE" altLang="de-DE" dirty="0" smtClean="0"/>
              <a:t> </a:t>
            </a:r>
            <a:r>
              <a:rPr lang="de-DE" altLang="de-DE" dirty="0" err="1" smtClean="0"/>
              <a:t>highly</a:t>
            </a:r>
            <a:r>
              <a:rPr lang="de-DE" altLang="de-DE" dirty="0" smtClean="0"/>
              <a:t> </a:t>
            </a:r>
            <a:r>
              <a:rPr lang="de-DE" altLang="de-DE" dirty="0" err="1" smtClean="0"/>
              <a:t>rated</a:t>
            </a:r>
            <a:r>
              <a:rPr lang="de-DE" altLang="de-DE" dirty="0" smtClean="0"/>
              <a:t> </a:t>
            </a:r>
            <a:r>
              <a:rPr lang="de-DE" altLang="de-DE" dirty="0" err="1" smtClean="0"/>
              <a:t>driver</a:t>
            </a:r>
            <a:r>
              <a:rPr lang="de-DE" altLang="de-DE" dirty="0" smtClean="0"/>
              <a:t> </a:t>
            </a:r>
            <a:r>
              <a:rPr lang="de-DE" altLang="de-DE" dirty="0" err="1" smtClean="0"/>
              <a:t>are</a:t>
            </a:r>
            <a:r>
              <a:rPr lang="de-DE" altLang="de-DE" dirty="0" smtClean="0"/>
              <a:t> </a:t>
            </a:r>
            <a:r>
              <a:rPr lang="de-DE" altLang="de-DE" dirty="0" err="1" smtClean="0"/>
              <a:t>possible</a:t>
            </a:r>
            <a:r>
              <a:rPr lang="de-DE" altLang="de-DE" dirty="0" smtClean="0"/>
              <a:t>.</a:t>
            </a:r>
          </a:p>
          <a:p>
            <a:endParaRPr lang="de-DE" altLang="de-DE" dirty="0" smtClean="0"/>
          </a:p>
          <a:p>
            <a:endParaRPr lang="de-DE" altLang="de-DE" dirty="0" smtClean="0"/>
          </a:p>
          <a:p>
            <a:endParaRPr lang="de-DE" dirty="0" smtClean="0">
              <a:latin typeface="Arial" charset="0"/>
            </a:endParaRPr>
          </a:p>
          <a:p>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48</a:t>
            </a:fld>
            <a:endParaRPr lang="de-DE" altLang="de-DE"/>
          </a:p>
        </p:txBody>
      </p:sp>
    </p:spTree>
    <p:extLst>
      <p:ext uri="{BB962C8B-B14F-4D97-AF65-F5344CB8AC3E}">
        <p14:creationId xmlns:p14="http://schemas.microsoft.com/office/powerpoint/2010/main" val="2345349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selected</a:t>
            </a:r>
            <a:r>
              <a:rPr lang="de-DE" altLang="de-DE" dirty="0" smtClean="0"/>
              <a:t> </a:t>
            </a:r>
            <a:r>
              <a:rPr lang="de-DE" altLang="de-DE" dirty="0" err="1" smtClean="0"/>
              <a:t>screwdriver</a:t>
            </a:r>
            <a:r>
              <a:rPr lang="de-DE" altLang="de-DE" dirty="0" smtClean="0"/>
              <a:t> </a:t>
            </a:r>
            <a:r>
              <a:rPr lang="de-DE" altLang="de-DE" dirty="0" err="1" smtClean="0"/>
              <a:t>tool</a:t>
            </a:r>
            <a:r>
              <a:rPr lang="de-DE" altLang="de-DE" dirty="0" smtClean="0"/>
              <a:t>, design </a:t>
            </a:r>
            <a:r>
              <a:rPr lang="de-DE" altLang="de-DE" dirty="0" err="1" smtClean="0"/>
              <a:t>requirements</a:t>
            </a:r>
            <a:r>
              <a:rPr lang="de-DE" altLang="de-DE" dirty="0" smtClean="0"/>
              <a:t> </a:t>
            </a:r>
            <a:r>
              <a:rPr lang="de-DE" altLang="de-DE" dirty="0" err="1" smtClean="0"/>
              <a:t>are</a:t>
            </a:r>
            <a:r>
              <a:rPr lang="de-DE" altLang="de-DE" dirty="0" smtClean="0"/>
              <a:t> </a:t>
            </a:r>
            <a:r>
              <a:rPr lang="de-DE" altLang="de-DE" dirty="0" err="1" smtClean="0"/>
              <a:t>defined</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hand</a:t>
            </a:r>
            <a:r>
              <a:rPr lang="de-DE" altLang="de-DE" dirty="0" smtClean="0"/>
              <a:t> </a:t>
            </a:r>
            <a:r>
              <a:rPr lang="de-DE" altLang="de-DE" dirty="0" err="1" smtClean="0"/>
              <a:t>side</a:t>
            </a:r>
            <a:r>
              <a:rPr lang="de-DE" altLang="de-DE" dirty="0" smtClean="0"/>
              <a:t> (</a:t>
            </a:r>
            <a:r>
              <a:rPr lang="de-DE" altLang="de-DE" dirty="0" err="1" smtClean="0"/>
              <a:t>see</a:t>
            </a:r>
            <a:r>
              <a:rPr lang="de-DE" altLang="de-DE" dirty="0" smtClean="0"/>
              <a:t> </a:t>
            </a:r>
            <a:r>
              <a:rPr lang="de-DE" altLang="de-DE" dirty="0" err="1" smtClean="0"/>
              <a:t>listing</a:t>
            </a:r>
            <a:r>
              <a:rPr lang="de-DE" altLang="de-DE" dirty="0" smtClean="0"/>
              <a:t>). </a:t>
            </a:r>
            <a:r>
              <a:rPr lang="de-DE" altLang="de-DE" dirty="0" err="1" smtClean="0"/>
              <a:t>Of</a:t>
            </a:r>
            <a:r>
              <a:rPr lang="de-DE" altLang="de-DE" dirty="0" smtClean="0"/>
              <a:t> </a:t>
            </a:r>
            <a:r>
              <a:rPr lang="de-DE" altLang="de-DE" dirty="0" err="1" smtClean="0"/>
              <a:t>equal</a:t>
            </a:r>
            <a:r>
              <a:rPr lang="de-DE" altLang="de-DE" dirty="0" smtClean="0"/>
              <a:t> </a:t>
            </a:r>
            <a:r>
              <a:rPr lang="de-DE" altLang="de-DE" dirty="0" err="1" smtClean="0"/>
              <a:t>importance</a:t>
            </a:r>
            <a:r>
              <a:rPr lang="de-DE" altLang="de-DE" dirty="0" smtClean="0"/>
              <a:t> </a:t>
            </a:r>
            <a:r>
              <a:rPr lang="de-DE" altLang="de-DE" dirty="0" err="1" smtClean="0"/>
              <a:t>is</a:t>
            </a:r>
            <a:r>
              <a:rPr lang="de-DE" altLang="de-DE" dirty="0" smtClean="0"/>
              <a:t> </a:t>
            </a:r>
            <a:r>
              <a:rPr lang="de-DE" altLang="de-DE" dirty="0" err="1" smtClean="0"/>
              <a:t>the</a:t>
            </a:r>
            <a:r>
              <a:rPr lang="de-DE" altLang="de-DE" dirty="0" smtClean="0"/>
              <a:t> design/</a:t>
            </a:r>
            <a:r>
              <a:rPr lang="de-DE" altLang="de-DE" dirty="0" err="1" smtClean="0"/>
              <a:t>selection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interface</a:t>
            </a:r>
            <a:r>
              <a:rPr lang="de-DE" altLang="de-DE" dirty="0" smtClean="0"/>
              <a:t> </a:t>
            </a:r>
            <a:r>
              <a:rPr lang="de-DE" altLang="de-DE" dirty="0" err="1" smtClean="0"/>
              <a:t>as</a:t>
            </a:r>
            <a:r>
              <a:rPr lang="de-DE" altLang="de-DE" dirty="0" smtClean="0"/>
              <a:t> a </a:t>
            </a:r>
            <a:r>
              <a:rPr lang="de-DE" altLang="de-DE" dirty="0" err="1" smtClean="0"/>
              <a:t>function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process</a:t>
            </a:r>
            <a:r>
              <a:rPr lang="de-DE" altLang="de-DE" dirty="0" smtClean="0"/>
              <a:t>. Different </a:t>
            </a:r>
            <a:r>
              <a:rPr lang="de-DE" altLang="de-DE" dirty="0" err="1" smtClean="0"/>
              <a:t>coupling</a:t>
            </a:r>
            <a:r>
              <a:rPr lang="de-DE" altLang="de-DE" dirty="0" smtClean="0"/>
              <a:t> </a:t>
            </a:r>
            <a:r>
              <a:rPr lang="de-DE" altLang="de-DE" dirty="0" err="1" smtClean="0"/>
              <a:t>variants</a:t>
            </a:r>
            <a:r>
              <a:rPr lang="de-DE" altLang="de-DE" dirty="0" smtClean="0"/>
              <a:t> </a:t>
            </a:r>
            <a:r>
              <a:rPr lang="de-DE" altLang="de-DE" dirty="0" err="1" smtClean="0"/>
              <a:t>permit</a:t>
            </a:r>
            <a:r>
              <a:rPr lang="de-DE" altLang="de-DE" dirty="0" smtClean="0"/>
              <a:t> </a:t>
            </a:r>
            <a:r>
              <a:rPr lang="de-DE" altLang="de-DE" dirty="0" err="1" smtClean="0"/>
              <a:t>differentiated</a:t>
            </a:r>
            <a:r>
              <a:rPr lang="de-DE" altLang="de-DE" dirty="0" smtClean="0"/>
              <a:t> </a:t>
            </a:r>
            <a:r>
              <a:rPr lang="de-DE" altLang="de-DE" dirty="0" err="1" smtClean="0"/>
              <a:t>force</a:t>
            </a:r>
            <a:r>
              <a:rPr lang="de-DE" altLang="de-DE" dirty="0" smtClean="0"/>
              <a:t> </a:t>
            </a:r>
            <a:r>
              <a:rPr lang="de-DE" altLang="de-DE" dirty="0" err="1" smtClean="0"/>
              <a:t>transmission</a:t>
            </a:r>
            <a:r>
              <a:rPr lang="de-DE" altLang="de-DE" dirty="0" smtClean="0"/>
              <a:t> (</a:t>
            </a:r>
            <a:r>
              <a:rPr lang="de-DE" altLang="de-DE" dirty="0" err="1" smtClean="0"/>
              <a:t>cross-head</a:t>
            </a:r>
            <a:r>
              <a:rPr lang="de-DE" altLang="de-DE" dirty="0" smtClean="0"/>
              <a:t> </a:t>
            </a:r>
            <a:r>
              <a:rPr lang="de-DE" altLang="de-DE" dirty="0" err="1" smtClean="0"/>
              <a:t>poor</a:t>
            </a:r>
            <a:r>
              <a:rPr lang="de-DE" altLang="de-DE" dirty="0" smtClean="0"/>
              <a:t>), different </a:t>
            </a:r>
            <a:r>
              <a:rPr lang="de-DE" altLang="de-DE" dirty="0" err="1" smtClean="0"/>
              <a:t>mating</a:t>
            </a:r>
            <a:r>
              <a:rPr lang="de-DE" altLang="de-DE" dirty="0" smtClean="0"/>
              <a:t> </a:t>
            </a:r>
            <a:r>
              <a:rPr lang="de-DE" altLang="de-DE" dirty="0" err="1" smtClean="0"/>
              <a:t>speeds</a:t>
            </a:r>
            <a:r>
              <a:rPr lang="de-DE" altLang="de-DE" dirty="0" smtClean="0"/>
              <a:t>, etc.</a:t>
            </a:r>
          </a:p>
          <a:p>
            <a:r>
              <a:rPr lang="de-DE" altLang="de-DE" dirty="0" err="1" smtClean="0"/>
              <a:t>Specific</a:t>
            </a:r>
            <a:r>
              <a:rPr lang="de-DE" altLang="de-DE" dirty="0" smtClean="0"/>
              <a:t> </a:t>
            </a:r>
            <a:r>
              <a:rPr lang="de-DE" altLang="de-DE" dirty="0" err="1" smtClean="0"/>
              <a:t>procedures</a:t>
            </a:r>
            <a:r>
              <a:rPr lang="de-DE" altLang="de-DE" dirty="0" smtClean="0"/>
              <a:t> must </a:t>
            </a:r>
            <a:r>
              <a:rPr lang="de-DE" altLang="de-DE" dirty="0" err="1" smtClean="0"/>
              <a:t>be</a:t>
            </a:r>
            <a:r>
              <a:rPr lang="de-DE" altLang="de-DE" dirty="0" smtClean="0"/>
              <a:t> </a:t>
            </a:r>
            <a:r>
              <a:rPr lang="de-DE" altLang="de-DE" dirty="0" err="1" smtClean="0"/>
              <a:t>defined</a:t>
            </a:r>
            <a:r>
              <a:rPr lang="de-DE" altLang="de-DE" dirty="0" smtClean="0"/>
              <a:t> </a:t>
            </a:r>
            <a:r>
              <a:rPr lang="de-DE" altLang="de-DE" dirty="0" err="1" smtClean="0"/>
              <a:t>with</a:t>
            </a:r>
            <a:r>
              <a:rPr lang="de-DE" altLang="de-DE" dirty="0" smtClean="0"/>
              <a:t> </a:t>
            </a:r>
            <a:r>
              <a:rPr lang="de-DE" altLang="de-DE" dirty="0" err="1" smtClean="0"/>
              <a:t>reference</a:t>
            </a:r>
            <a:r>
              <a:rPr lang="de-DE" altLang="de-DE" dirty="0" smtClean="0"/>
              <a:t> </a:t>
            </a:r>
            <a:r>
              <a:rPr lang="de-DE" altLang="de-DE" dirty="0" err="1" smtClean="0"/>
              <a:t>to</a:t>
            </a:r>
            <a:r>
              <a:rPr lang="de-DE" altLang="de-DE" dirty="0" smtClean="0"/>
              <a:t> </a:t>
            </a:r>
            <a:r>
              <a:rPr lang="de-DE" altLang="de-DE" dirty="0" err="1" smtClean="0"/>
              <a:t>issues</a:t>
            </a:r>
            <a:r>
              <a:rPr lang="de-DE" altLang="de-DE" dirty="0" smtClean="0"/>
              <a:t>. The relevant </a:t>
            </a:r>
            <a:r>
              <a:rPr lang="de-DE" altLang="de-DE" dirty="0" err="1" smtClean="0"/>
              <a:t>basic</a:t>
            </a:r>
            <a:r>
              <a:rPr lang="de-DE" altLang="de-DE" dirty="0" smtClean="0"/>
              <a:t> </a:t>
            </a:r>
            <a:r>
              <a:rPr lang="de-DE" altLang="de-DE" dirty="0" err="1" smtClean="0"/>
              <a:t>knowledge</a:t>
            </a:r>
            <a:r>
              <a:rPr lang="de-DE" altLang="de-DE" dirty="0" smtClean="0"/>
              <a:t> </a:t>
            </a:r>
            <a:r>
              <a:rPr lang="de-DE" altLang="de-DE" dirty="0" err="1" smtClean="0"/>
              <a:t>is</a:t>
            </a:r>
            <a:r>
              <a:rPr lang="de-DE" altLang="de-DE" dirty="0" smtClean="0"/>
              <a:t> </a:t>
            </a:r>
            <a:r>
              <a:rPr lang="de-DE" altLang="de-DE" dirty="0" err="1" smtClean="0"/>
              <a:t>taught</a:t>
            </a:r>
            <a:r>
              <a:rPr lang="de-DE" altLang="de-DE" dirty="0" smtClean="0"/>
              <a:t> in Modules 2 </a:t>
            </a:r>
            <a:r>
              <a:rPr lang="de-DE" altLang="de-DE" dirty="0" err="1" smtClean="0"/>
              <a:t>to</a:t>
            </a:r>
            <a:r>
              <a:rPr lang="de-DE" altLang="de-DE" dirty="0" smtClean="0"/>
              <a:t> 4.</a:t>
            </a:r>
          </a:p>
          <a:p>
            <a:endParaRPr lang="de-DE" altLang="de-DE" dirty="0" smtClean="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49</a:t>
            </a:fld>
            <a:endParaRPr lang="de-DE" altLang="de-DE"/>
          </a:p>
        </p:txBody>
      </p:sp>
    </p:spTree>
    <p:extLst>
      <p:ext uri="{BB962C8B-B14F-4D97-AF65-F5344CB8AC3E}">
        <p14:creationId xmlns:p14="http://schemas.microsoft.com/office/powerpoint/2010/main" val="2292478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Specific</a:t>
            </a:r>
            <a:r>
              <a:rPr lang="de-DE" altLang="de-DE" dirty="0" smtClean="0"/>
              <a:t> </a:t>
            </a:r>
            <a:r>
              <a:rPr lang="de-DE" altLang="de-DE" dirty="0" err="1" smtClean="0"/>
              <a:t>procedures</a:t>
            </a:r>
            <a:r>
              <a:rPr lang="de-DE" altLang="de-DE" dirty="0" smtClean="0"/>
              <a:t> must </a:t>
            </a:r>
            <a:r>
              <a:rPr lang="de-DE" altLang="de-DE" dirty="0" err="1" smtClean="0"/>
              <a:t>be</a:t>
            </a:r>
            <a:r>
              <a:rPr lang="de-DE" altLang="de-DE" dirty="0" smtClean="0"/>
              <a:t> </a:t>
            </a:r>
            <a:r>
              <a:rPr lang="de-DE" altLang="de-DE" dirty="0" err="1" smtClean="0"/>
              <a:t>defined</a:t>
            </a:r>
            <a:r>
              <a:rPr lang="de-DE" altLang="de-DE" dirty="0" smtClean="0"/>
              <a:t> </a:t>
            </a:r>
            <a:r>
              <a:rPr lang="de-DE" altLang="de-DE" dirty="0" err="1" smtClean="0"/>
              <a:t>with</a:t>
            </a:r>
            <a:r>
              <a:rPr lang="de-DE" altLang="de-DE" dirty="0" smtClean="0"/>
              <a:t> </a:t>
            </a:r>
            <a:r>
              <a:rPr lang="de-DE" altLang="de-DE" dirty="0" err="1" smtClean="0"/>
              <a:t>reference</a:t>
            </a:r>
            <a:r>
              <a:rPr lang="de-DE" altLang="de-DE" dirty="0" smtClean="0"/>
              <a:t> </a:t>
            </a:r>
            <a:r>
              <a:rPr lang="de-DE" altLang="de-DE" dirty="0" err="1" smtClean="0"/>
              <a:t>to</a:t>
            </a:r>
            <a:r>
              <a:rPr lang="de-DE" altLang="de-DE" dirty="0" smtClean="0"/>
              <a:t> </a:t>
            </a:r>
            <a:r>
              <a:rPr lang="de-DE" altLang="de-DE" dirty="0" err="1" smtClean="0"/>
              <a:t>issues</a:t>
            </a:r>
            <a:r>
              <a:rPr lang="de-DE" altLang="de-DE" dirty="0" smtClean="0"/>
              <a:t>. Key </a:t>
            </a:r>
            <a:r>
              <a:rPr lang="de-DE" altLang="de-DE" dirty="0" err="1" smtClean="0"/>
              <a:t>points</a:t>
            </a:r>
            <a:r>
              <a:rPr lang="de-DE" altLang="de-DE" dirty="0" smtClean="0"/>
              <a:t> </a:t>
            </a:r>
            <a:r>
              <a:rPr lang="de-DE" altLang="de-DE" dirty="0" err="1" smtClean="0"/>
              <a:t>are</a:t>
            </a:r>
            <a:r>
              <a:rPr lang="de-DE" altLang="de-DE" dirty="0" smtClean="0"/>
              <a:t> design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area</a:t>
            </a:r>
            <a:r>
              <a:rPr lang="de-DE" altLang="de-DE" dirty="0" smtClean="0"/>
              <a:t> </a:t>
            </a:r>
            <a:r>
              <a:rPr lang="de-DE" altLang="de-DE" dirty="0" err="1" smtClean="0"/>
              <a:t>of</a:t>
            </a:r>
            <a:r>
              <a:rPr lang="de-DE" altLang="de-DE" dirty="0" smtClean="0"/>
              <a:t> </a:t>
            </a:r>
            <a:r>
              <a:rPr lang="de-DE" altLang="de-DE" dirty="0" err="1" smtClean="0"/>
              <a:t>reach</a:t>
            </a:r>
            <a:r>
              <a:rPr lang="de-DE" altLang="de-DE" dirty="0" smtClean="0"/>
              <a:t>, </a:t>
            </a:r>
            <a:r>
              <a:rPr lang="de-DE" altLang="de-DE" dirty="0" err="1" smtClean="0"/>
              <a:t>workplace</a:t>
            </a:r>
            <a:r>
              <a:rPr lang="de-DE" altLang="de-DE" dirty="0" smtClean="0"/>
              <a:t> </a:t>
            </a:r>
            <a:r>
              <a:rPr lang="de-DE" altLang="de-DE" dirty="0" err="1" smtClean="0"/>
              <a:t>dimensions</a:t>
            </a:r>
            <a:r>
              <a:rPr lang="de-DE" altLang="de-DE" dirty="0" smtClean="0"/>
              <a:t> </a:t>
            </a:r>
            <a:r>
              <a:rPr lang="de-DE" altLang="de-DE" dirty="0" err="1" smtClean="0"/>
              <a:t>and</a:t>
            </a:r>
            <a:r>
              <a:rPr lang="de-DE" altLang="de-DE" dirty="0" smtClean="0"/>
              <a:t> </a:t>
            </a:r>
            <a:r>
              <a:rPr lang="de-DE" altLang="de-DE" dirty="0" err="1" smtClean="0"/>
              <a:t>forces</a:t>
            </a:r>
            <a:r>
              <a:rPr lang="de-DE" altLang="de-DE" dirty="0" smtClean="0"/>
              <a:t>. </a:t>
            </a:r>
            <a:br>
              <a:rPr lang="de-DE" altLang="de-DE" dirty="0" smtClean="0"/>
            </a:br>
            <a:r>
              <a:rPr lang="de-DE" altLang="de-DE" dirty="0" smtClean="0"/>
              <a:t>The relevant </a:t>
            </a:r>
            <a:r>
              <a:rPr lang="de-DE" altLang="de-DE" dirty="0" err="1" smtClean="0"/>
              <a:t>basic</a:t>
            </a:r>
            <a:r>
              <a:rPr lang="de-DE" altLang="de-DE" dirty="0" smtClean="0"/>
              <a:t> </a:t>
            </a:r>
            <a:r>
              <a:rPr lang="de-DE" altLang="de-DE" dirty="0" err="1" smtClean="0"/>
              <a:t>knowledge</a:t>
            </a:r>
            <a:r>
              <a:rPr lang="de-DE" altLang="de-DE" dirty="0" smtClean="0"/>
              <a:t> </a:t>
            </a:r>
            <a:r>
              <a:rPr lang="de-DE" altLang="de-DE" dirty="0" err="1" smtClean="0"/>
              <a:t>is</a:t>
            </a:r>
            <a:r>
              <a:rPr lang="de-DE" altLang="de-DE" dirty="0" smtClean="0"/>
              <a:t> </a:t>
            </a:r>
            <a:r>
              <a:rPr lang="de-DE" altLang="de-DE" dirty="0" err="1" smtClean="0"/>
              <a:t>taught</a:t>
            </a:r>
            <a:r>
              <a:rPr lang="de-DE" altLang="de-DE" dirty="0" smtClean="0"/>
              <a:t> in Modules 2 </a:t>
            </a:r>
            <a:r>
              <a:rPr lang="de-DE" altLang="de-DE" dirty="0" err="1" smtClean="0"/>
              <a:t>to</a:t>
            </a:r>
            <a:r>
              <a:rPr lang="de-DE" altLang="de-DE" dirty="0" smtClean="0"/>
              <a:t> 4.</a:t>
            </a:r>
          </a:p>
          <a:p>
            <a:endParaRPr lang="de-DE" altLang="de-DE" dirty="0" smtClean="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50</a:t>
            </a:fld>
            <a:endParaRPr lang="de-DE" altLang="de-DE"/>
          </a:p>
        </p:txBody>
      </p:sp>
    </p:spTree>
    <p:extLst>
      <p:ext uri="{BB962C8B-B14F-4D97-AF65-F5344CB8AC3E}">
        <p14:creationId xmlns:p14="http://schemas.microsoft.com/office/powerpoint/2010/main" val="285907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6</a:t>
            </a:fld>
            <a:endParaRPr lang="de-DE" altLang="de-DE"/>
          </a:p>
        </p:txBody>
      </p:sp>
    </p:spTree>
    <p:extLst>
      <p:ext uri="{BB962C8B-B14F-4D97-AF65-F5344CB8AC3E}">
        <p14:creationId xmlns:p14="http://schemas.microsoft.com/office/powerpoint/2010/main" val="143549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A </a:t>
            </a:r>
            <a:r>
              <a:rPr lang="de-DE" altLang="de-DE" dirty="0" err="1" smtClean="0"/>
              <a:t>series</a:t>
            </a:r>
            <a:r>
              <a:rPr lang="de-DE" altLang="de-DE" dirty="0" smtClean="0"/>
              <a:t> </a:t>
            </a:r>
            <a:r>
              <a:rPr lang="de-DE" altLang="de-DE" dirty="0" err="1" smtClean="0"/>
              <a:t>of</a:t>
            </a:r>
            <a:r>
              <a:rPr lang="de-DE" altLang="de-DE" dirty="0" smtClean="0"/>
              <a:t> </a:t>
            </a:r>
            <a:r>
              <a:rPr lang="de-DE" altLang="de-DE" dirty="0" err="1" smtClean="0"/>
              <a:t>further</a:t>
            </a:r>
            <a:r>
              <a:rPr lang="de-DE" altLang="de-DE" dirty="0" smtClean="0"/>
              <a:t> </a:t>
            </a:r>
            <a:r>
              <a:rPr lang="de-DE" altLang="de-DE" dirty="0" err="1" smtClean="0"/>
              <a:t>case</a:t>
            </a:r>
            <a:r>
              <a:rPr lang="de-DE" altLang="de-DE" dirty="0" smtClean="0"/>
              <a:t> </a:t>
            </a:r>
            <a:r>
              <a:rPr lang="de-DE" altLang="de-DE" dirty="0" err="1" smtClean="0"/>
              <a:t>studies</a:t>
            </a:r>
            <a:r>
              <a:rPr lang="de-DE" altLang="de-DE" dirty="0" smtClean="0"/>
              <a:t> </a:t>
            </a:r>
            <a:r>
              <a:rPr lang="de-DE" altLang="de-DE" dirty="0" err="1" smtClean="0"/>
              <a:t>are</a:t>
            </a:r>
            <a:r>
              <a:rPr lang="de-DE" altLang="de-DE" dirty="0" smtClean="0"/>
              <a:t> </a:t>
            </a:r>
            <a:r>
              <a:rPr lang="de-DE" altLang="de-DE" dirty="0" err="1" smtClean="0"/>
              <a:t>offered</a:t>
            </a:r>
            <a:r>
              <a:rPr lang="de-DE" altLang="de-DE" dirty="0" smtClean="0"/>
              <a:t> </a:t>
            </a:r>
            <a:r>
              <a:rPr lang="de-DE" altLang="de-DE" dirty="0" err="1" smtClean="0"/>
              <a:t>here</a:t>
            </a:r>
            <a:r>
              <a:rPr lang="de-DE" altLang="de-DE" dirty="0" smtClean="0"/>
              <a:t>.</a:t>
            </a:r>
          </a:p>
          <a:p>
            <a:pPr eaLnBrk="1" hangingPunct="1"/>
            <a:r>
              <a:rPr lang="de-DE" altLang="de-DE" dirty="0" smtClean="0"/>
              <a:t>The </a:t>
            </a:r>
            <a:r>
              <a:rPr lang="de-DE" altLang="de-DE" dirty="0" err="1" smtClean="0"/>
              <a:t>structural</a:t>
            </a:r>
            <a:r>
              <a:rPr lang="de-DE" altLang="de-DE" dirty="0" smtClean="0"/>
              <a:t> </a:t>
            </a:r>
            <a:r>
              <a:rPr lang="de-DE" altLang="de-DE" dirty="0" err="1" smtClean="0"/>
              <a:t>steelwork</a:t>
            </a:r>
            <a:r>
              <a:rPr lang="de-DE" altLang="de-DE" dirty="0" smtClean="0"/>
              <a:t> </a:t>
            </a:r>
            <a:r>
              <a:rPr lang="de-DE" altLang="de-DE" dirty="0" err="1" smtClean="0"/>
              <a:t>case</a:t>
            </a:r>
            <a:r>
              <a:rPr lang="de-DE" altLang="de-DE" dirty="0" smtClean="0"/>
              <a:t> </a:t>
            </a:r>
            <a:r>
              <a:rPr lang="de-DE" altLang="de-DE" dirty="0" err="1" smtClean="0"/>
              <a:t>study</a:t>
            </a:r>
            <a:r>
              <a:rPr lang="de-DE" altLang="de-DE" dirty="0" smtClean="0"/>
              <a:t> </a:t>
            </a:r>
            <a:r>
              <a:rPr lang="de-DE" altLang="de-DE" dirty="0" err="1" smtClean="0"/>
              <a:t>shows</a:t>
            </a:r>
            <a:r>
              <a:rPr lang="de-DE" altLang="de-DE" dirty="0" smtClean="0"/>
              <a:t> </a:t>
            </a:r>
            <a:r>
              <a:rPr lang="de-DE" altLang="de-DE" dirty="0" err="1" smtClean="0"/>
              <a:t>very</a:t>
            </a:r>
            <a:r>
              <a:rPr lang="de-DE" altLang="de-DE" dirty="0" smtClean="0"/>
              <a:t> </a:t>
            </a:r>
            <a:r>
              <a:rPr lang="de-DE" altLang="de-DE" dirty="0" err="1" smtClean="0"/>
              <a:t>clearly</a:t>
            </a:r>
            <a:r>
              <a:rPr lang="de-DE" altLang="de-DE" dirty="0" smtClean="0"/>
              <a:t> </a:t>
            </a:r>
            <a:r>
              <a:rPr lang="de-DE" altLang="de-DE" dirty="0" err="1" smtClean="0"/>
              <a:t>how</a:t>
            </a:r>
            <a:r>
              <a:rPr lang="de-DE" altLang="de-DE" dirty="0" smtClean="0"/>
              <a:t> simple </a:t>
            </a:r>
            <a:r>
              <a:rPr lang="de-DE" altLang="de-DE" dirty="0" err="1" smtClean="0"/>
              <a:t>measures</a:t>
            </a:r>
            <a:r>
              <a:rPr lang="de-DE" altLang="de-DE" dirty="0" smtClean="0"/>
              <a:t> </a:t>
            </a:r>
            <a:r>
              <a:rPr lang="de-DE" altLang="de-DE" dirty="0" err="1" smtClean="0"/>
              <a:t>can</a:t>
            </a:r>
            <a:r>
              <a:rPr lang="de-DE" altLang="de-DE" dirty="0" smtClean="0"/>
              <a:t> </a:t>
            </a:r>
            <a:r>
              <a:rPr lang="de-DE" altLang="de-DE" dirty="0" err="1" smtClean="0"/>
              <a:t>be</a:t>
            </a:r>
            <a:r>
              <a:rPr lang="de-DE" altLang="de-DE" dirty="0" smtClean="0"/>
              <a:t> </a:t>
            </a:r>
            <a:r>
              <a:rPr lang="de-DE" altLang="de-DE" dirty="0" err="1" smtClean="0"/>
              <a:t>used</a:t>
            </a:r>
            <a:r>
              <a:rPr lang="de-DE" altLang="de-DE" dirty="0" smtClean="0"/>
              <a:t> </a:t>
            </a:r>
            <a:r>
              <a:rPr lang="de-DE" altLang="de-DE" dirty="0" err="1" smtClean="0"/>
              <a:t>for</a:t>
            </a:r>
            <a:r>
              <a:rPr lang="de-DE" altLang="de-DE" dirty="0" smtClean="0"/>
              <a:t> </a:t>
            </a:r>
            <a:r>
              <a:rPr lang="de-DE" altLang="de-DE" dirty="0" err="1" smtClean="0"/>
              <a:t>optimization</a:t>
            </a:r>
            <a:r>
              <a:rPr lang="de-DE" altLang="de-DE" dirty="0" smtClean="0"/>
              <a:t>. </a:t>
            </a:r>
            <a:r>
              <a:rPr lang="de-DE" altLang="de-DE" dirty="0" err="1" smtClean="0"/>
              <a:t>Reduction</a:t>
            </a:r>
            <a:r>
              <a:rPr lang="de-DE" altLang="de-DE" dirty="0" smtClean="0"/>
              <a:t> </a:t>
            </a:r>
            <a:r>
              <a:rPr lang="de-DE" altLang="de-DE" dirty="0" err="1" smtClean="0"/>
              <a:t>of</a:t>
            </a:r>
            <a:r>
              <a:rPr lang="de-DE" altLang="de-DE" dirty="0" smtClean="0"/>
              <a:t> stress </a:t>
            </a:r>
            <a:r>
              <a:rPr lang="de-DE" altLang="de-DE" dirty="0" err="1" smtClean="0"/>
              <a:t>by</a:t>
            </a:r>
            <a:r>
              <a:rPr lang="de-DE" altLang="de-DE" dirty="0" smtClean="0"/>
              <a:t> </a:t>
            </a:r>
            <a:r>
              <a:rPr lang="de-DE" altLang="de-DE" dirty="0" err="1" smtClean="0"/>
              <a:t>sparks</a:t>
            </a:r>
            <a:r>
              <a:rPr lang="de-DE" altLang="de-DE" dirty="0" smtClean="0"/>
              <a:t> </a:t>
            </a:r>
            <a:r>
              <a:rPr lang="de-DE" altLang="de-DE" dirty="0" err="1" smtClean="0"/>
              <a:t>and</a:t>
            </a:r>
            <a:r>
              <a:rPr lang="de-DE" altLang="de-DE" dirty="0" smtClean="0"/>
              <a:t> </a:t>
            </a:r>
            <a:r>
              <a:rPr lang="de-DE" altLang="de-DE" dirty="0" err="1" smtClean="0"/>
              <a:t>appropriate</a:t>
            </a:r>
            <a:r>
              <a:rPr lang="de-DE" altLang="de-DE" dirty="0" smtClean="0"/>
              <a:t> </a:t>
            </a:r>
            <a:r>
              <a:rPr lang="de-DE" altLang="de-DE" dirty="0" err="1" smtClean="0"/>
              <a:t>body</a:t>
            </a:r>
            <a:r>
              <a:rPr lang="de-DE" altLang="de-DE" dirty="0" smtClean="0"/>
              <a:t> </a:t>
            </a:r>
            <a:r>
              <a:rPr lang="de-DE" altLang="de-DE" dirty="0" err="1" smtClean="0"/>
              <a:t>posture</a:t>
            </a:r>
            <a:r>
              <a:rPr lang="de-DE" altLang="de-DE" dirty="0" smtClean="0"/>
              <a:t>.</a:t>
            </a:r>
          </a:p>
          <a:p>
            <a:pPr eaLnBrk="1" hangingPunct="1"/>
            <a:r>
              <a:rPr lang="de-DE" altLang="de-DE" dirty="0" smtClean="0"/>
              <a:t>The </a:t>
            </a:r>
            <a:r>
              <a:rPr lang="de-DE" altLang="de-DE" dirty="0" err="1" smtClean="0"/>
              <a:t>second</a:t>
            </a:r>
            <a:r>
              <a:rPr lang="de-DE" altLang="de-DE" dirty="0" smtClean="0"/>
              <a:t> </a:t>
            </a:r>
            <a:r>
              <a:rPr lang="de-DE" altLang="de-DE" dirty="0" err="1" smtClean="0"/>
              <a:t>case</a:t>
            </a:r>
            <a:r>
              <a:rPr lang="de-DE" altLang="de-DE" dirty="0" smtClean="0"/>
              <a:t> </a:t>
            </a:r>
            <a:r>
              <a:rPr lang="de-DE" altLang="de-DE" dirty="0" err="1" smtClean="0"/>
              <a:t>study</a:t>
            </a:r>
            <a:r>
              <a:rPr lang="de-DE" altLang="de-DE" dirty="0" smtClean="0"/>
              <a:t> </a:t>
            </a:r>
            <a:r>
              <a:rPr lang="de-DE" altLang="de-DE" dirty="0" err="1" smtClean="0"/>
              <a:t>shows</a:t>
            </a:r>
            <a:r>
              <a:rPr lang="de-DE" altLang="de-DE" dirty="0" smtClean="0"/>
              <a:t> </a:t>
            </a:r>
            <a:r>
              <a:rPr lang="de-DE" altLang="de-DE" dirty="0" err="1" smtClean="0"/>
              <a:t>examples</a:t>
            </a:r>
            <a:r>
              <a:rPr lang="de-DE" altLang="de-DE" dirty="0" smtClean="0"/>
              <a:t> </a:t>
            </a:r>
            <a:r>
              <a:rPr lang="de-DE" altLang="de-DE" dirty="0" err="1" smtClean="0"/>
              <a:t>of</a:t>
            </a:r>
            <a:r>
              <a:rPr lang="de-DE" altLang="de-DE" dirty="0" smtClean="0"/>
              <a:t> an </a:t>
            </a:r>
            <a:r>
              <a:rPr lang="de-DE" altLang="de-DE" dirty="0" err="1" smtClean="0"/>
              <a:t>ergonomic</a:t>
            </a:r>
            <a:r>
              <a:rPr lang="de-DE" altLang="de-DE" dirty="0" smtClean="0"/>
              <a:t> </a:t>
            </a:r>
            <a:r>
              <a:rPr lang="de-DE" altLang="de-DE" dirty="0" err="1" smtClean="0"/>
              <a:t>machine</a:t>
            </a:r>
            <a:r>
              <a:rPr lang="de-DE" altLang="de-DE" dirty="0" smtClean="0"/>
              <a:t> design.</a:t>
            </a:r>
          </a:p>
          <a:p>
            <a:pPr eaLnBrk="1" hangingPunct="1"/>
            <a:r>
              <a:rPr lang="de-DE" altLang="de-DE" dirty="0" smtClean="0"/>
              <a:t>The </a:t>
            </a:r>
            <a:r>
              <a:rPr lang="de-DE" altLang="de-DE" dirty="0" err="1" smtClean="0"/>
              <a:t>manipulation</a:t>
            </a:r>
            <a:r>
              <a:rPr lang="de-DE" altLang="de-DE" dirty="0" smtClean="0"/>
              <a:t> </a:t>
            </a:r>
            <a:r>
              <a:rPr lang="de-DE" altLang="de-DE" dirty="0" err="1" smtClean="0"/>
              <a:t>of</a:t>
            </a:r>
            <a:r>
              <a:rPr lang="de-DE" altLang="de-DE" dirty="0" smtClean="0"/>
              <a:t> </a:t>
            </a:r>
            <a:r>
              <a:rPr lang="de-DE" altLang="de-DE" dirty="0" err="1" smtClean="0"/>
              <a:t>machines</a:t>
            </a:r>
            <a:r>
              <a:rPr lang="de-DE" altLang="de-DE" dirty="0" smtClean="0"/>
              <a:t> </a:t>
            </a:r>
            <a:r>
              <a:rPr lang="de-DE" altLang="de-DE" dirty="0" err="1" smtClean="0"/>
              <a:t>is</a:t>
            </a:r>
            <a:r>
              <a:rPr lang="de-DE" altLang="de-DE" dirty="0" smtClean="0"/>
              <a:t> not </a:t>
            </a:r>
            <a:r>
              <a:rPr lang="de-DE" altLang="de-DE" dirty="0" err="1" smtClean="0"/>
              <a:t>directly</a:t>
            </a:r>
            <a:r>
              <a:rPr lang="de-DE" altLang="de-DE" dirty="0" smtClean="0"/>
              <a:t> </a:t>
            </a:r>
            <a:r>
              <a:rPr lang="de-DE" altLang="de-DE" dirty="0" err="1" smtClean="0"/>
              <a:t>related</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topic</a:t>
            </a:r>
            <a:r>
              <a:rPr lang="de-DE" altLang="de-DE" dirty="0" smtClean="0"/>
              <a:t>. Manipulation </a:t>
            </a:r>
            <a:r>
              <a:rPr lang="de-DE" altLang="de-DE" dirty="0" err="1" smtClean="0"/>
              <a:t>particularly</a:t>
            </a:r>
            <a:r>
              <a:rPr lang="de-DE" altLang="de-DE" dirty="0" smtClean="0"/>
              <a:t> </a:t>
            </a:r>
            <a:r>
              <a:rPr lang="de-DE" altLang="de-DE" dirty="0" err="1" smtClean="0"/>
              <a:t>occurs</a:t>
            </a:r>
            <a:r>
              <a:rPr lang="de-DE" altLang="de-DE" dirty="0" smtClean="0"/>
              <a:t> </a:t>
            </a:r>
            <a:r>
              <a:rPr lang="de-DE" altLang="de-DE" dirty="0" err="1" smtClean="0"/>
              <a:t>when</a:t>
            </a:r>
            <a:r>
              <a:rPr lang="de-DE" altLang="de-DE" dirty="0" smtClean="0"/>
              <a:t> </a:t>
            </a:r>
            <a:r>
              <a:rPr lang="de-DE" altLang="de-DE" dirty="0" err="1" smtClean="0"/>
              <a:t>the</a:t>
            </a:r>
            <a:r>
              <a:rPr lang="de-DE" altLang="de-DE" dirty="0" smtClean="0"/>
              <a:t> </a:t>
            </a:r>
            <a:r>
              <a:rPr lang="de-DE" altLang="de-DE" dirty="0" err="1" smtClean="0"/>
              <a:t>operating</a:t>
            </a:r>
            <a:r>
              <a:rPr lang="de-DE" altLang="de-DE" dirty="0" smtClean="0"/>
              <a:t> </a:t>
            </a:r>
            <a:r>
              <a:rPr lang="de-DE" altLang="de-DE" dirty="0" err="1" smtClean="0"/>
              <a:t>solutions</a:t>
            </a:r>
            <a:r>
              <a:rPr lang="de-DE" altLang="de-DE" dirty="0" smtClean="0"/>
              <a:t> </a:t>
            </a:r>
            <a:r>
              <a:rPr lang="de-DE" altLang="de-DE" dirty="0" err="1" smtClean="0"/>
              <a:t>that</a:t>
            </a:r>
            <a:r>
              <a:rPr lang="de-DE" altLang="de-DE" dirty="0" smtClean="0"/>
              <a:t> </a:t>
            </a:r>
            <a:r>
              <a:rPr lang="de-DE" altLang="de-DE" dirty="0" err="1" smtClean="0"/>
              <a:t>have</a:t>
            </a:r>
            <a:r>
              <a:rPr lang="de-DE" altLang="de-DE" dirty="0" smtClean="0"/>
              <a:t> </a:t>
            </a:r>
            <a:r>
              <a:rPr lang="de-DE" altLang="de-DE" dirty="0" err="1" smtClean="0"/>
              <a:t>been</a:t>
            </a:r>
            <a:r>
              <a:rPr lang="de-DE" altLang="de-DE" dirty="0" smtClean="0"/>
              <a:t> </a:t>
            </a:r>
            <a:r>
              <a:rPr lang="de-DE" altLang="de-DE" dirty="0" err="1" smtClean="0"/>
              <a:t>developed</a:t>
            </a:r>
            <a:r>
              <a:rPr lang="de-DE" altLang="de-DE" dirty="0" smtClean="0"/>
              <a:t> </a:t>
            </a:r>
            <a:r>
              <a:rPr lang="de-DE" altLang="de-DE" dirty="0" err="1" smtClean="0"/>
              <a:t>are</a:t>
            </a:r>
            <a:r>
              <a:rPr lang="de-DE" altLang="de-DE" dirty="0" smtClean="0"/>
              <a:t> </a:t>
            </a:r>
            <a:r>
              <a:rPr lang="de-DE" altLang="de-DE" dirty="0" err="1" smtClean="0"/>
              <a:t>impractical</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user</a:t>
            </a:r>
            <a:r>
              <a:rPr lang="de-DE" altLang="de-DE" dirty="0" smtClean="0"/>
              <a:t>.</a:t>
            </a:r>
          </a:p>
          <a:p>
            <a:pPr eaLnBrk="1" hangingPunct="1"/>
            <a:r>
              <a:rPr lang="de-DE" altLang="de-DE" dirty="0" smtClean="0"/>
              <a:t>Revision – design </a:t>
            </a:r>
            <a:r>
              <a:rPr lang="de-DE" altLang="de-DE" dirty="0" err="1" smtClean="0"/>
              <a:t>of</a:t>
            </a:r>
            <a:r>
              <a:rPr lang="de-DE" altLang="de-DE" dirty="0" smtClean="0"/>
              <a:t> </a:t>
            </a:r>
            <a:r>
              <a:rPr lang="de-DE" altLang="de-DE" dirty="0" err="1" smtClean="0"/>
              <a:t>the</a:t>
            </a:r>
            <a:r>
              <a:rPr lang="de-DE" altLang="de-DE" dirty="0" smtClean="0"/>
              <a:t> human-</a:t>
            </a:r>
            <a:r>
              <a:rPr lang="de-DE" altLang="de-DE" dirty="0" err="1" smtClean="0"/>
              <a:t>machine</a:t>
            </a:r>
            <a:r>
              <a:rPr lang="de-DE" altLang="de-DE" dirty="0" smtClean="0"/>
              <a:t> </a:t>
            </a:r>
            <a:r>
              <a:rPr lang="de-DE" altLang="de-DE" dirty="0" err="1" smtClean="0"/>
              <a:t>interface</a:t>
            </a:r>
            <a:r>
              <a:rPr lang="de-DE" altLang="de-DE" dirty="0" smtClean="0"/>
              <a:t> (</a:t>
            </a:r>
            <a:r>
              <a:rPr lang="de-DE" altLang="de-DE" dirty="0" err="1" smtClean="0"/>
              <a:t>if</a:t>
            </a:r>
            <a:r>
              <a:rPr lang="de-DE" altLang="de-DE" dirty="0" smtClean="0"/>
              <a:t> </a:t>
            </a:r>
            <a:r>
              <a:rPr lang="de-DE" altLang="de-DE" dirty="0" err="1" smtClean="0"/>
              <a:t>required</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51</a:t>
            </a:fld>
            <a:endParaRPr lang="de-DE" altLang="de-DE"/>
          </a:p>
        </p:txBody>
      </p:sp>
    </p:spTree>
    <p:extLst>
      <p:ext uri="{BB962C8B-B14F-4D97-AF65-F5344CB8AC3E}">
        <p14:creationId xmlns:p14="http://schemas.microsoft.com/office/powerpoint/2010/main" val="2836138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1200">
                <a:solidFill>
                  <a:schemeClr val="tx1"/>
                </a:solidFill>
                <a:latin typeface="Arial" pitchFamily="34" charset="0"/>
              </a:defRPr>
            </a:lvl1pPr>
            <a:lvl2pPr marL="742950" indent="-285750" defTabSz="919163" eaLnBrk="0" hangingPunct="0">
              <a:defRPr sz="1200">
                <a:solidFill>
                  <a:schemeClr val="tx1"/>
                </a:solidFill>
                <a:latin typeface="Arial" pitchFamily="34" charset="0"/>
              </a:defRPr>
            </a:lvl2pPr>
            <a:lvl3pPr marL="1143000" indent="-228600" defTabSz="919163" eaLnBrk="0" hangingPunct="0">
              <a:defRPr sz="1200">
                <a:solidFill>
                  <a:schemeClr val="tx1"/>
                </a:solidFill>
                <a:latin typeface="Arial" pitchFamily="34" charset="0"/>
              </a:defRPr>
            </a:lvl3pPr>
            <a:lvl4pPr marL="1600200" indent="-228600" defTabSz="919163" eaLnBrk="0" hangingPunct="0">
              <a:defRPr sz="1200">
                <a:solidFill>
                  <a:schemeClr val="tx1"/>
                </a:solidFill>
                <a:latin typeface="Arial" pitchFamily="34" charset="0"/>
              </a:defRPr>
            </a:lvl4pPr>
            <a:lvl5pPr marL="2057400" indent="-228600" defTabSz="919163" eaLnBrk="0" hangingPunct="0">
              <a:defRPr sz="1200">
                <a:solidFill>
                  <a:schemeClr val="tx1"/>
                </a:solidFill>
                <a:latin typeface="Arial" pitchFamily="34" charset="0"/>
              </a:defRPr>
            </a:lvl5pPr>
            <a:lvl6pPr marL="2514600" indent="-228600" defTabSz="919163" eaLnBrk="0" fontAlgn="base" hangingPunct="0">
              <a:spcBef>
                <a:spcPct val="0"/>
              </a:spcBef>
              <a:spcAft>
                <a:spcPct val="0"/>
              </a:spcAft>
              <a:defRPr sz="1200">
                <a:solidFill>
                  <a:schemeClr val="tx1"/>
                </a:solidFill>
                <a:latin typeface="Arial" pitchFamily="34" charset="0"/>
              </a:defRPr>
            </a:lvl6pPr>
            <a:lvl7pPr marL="2971800" indent="-228600" defTabSz="919163" eaLnBrk="0" fontAlgn="base" hangingPunct="0">
              <a:spcBef>
                <a:spcPct val="0"/>
              </a:spcBef>
              <a:spcAft>
                <a:spcPct val="0"/>
              </a:spcAft>
              <a:defRPr sz="1200">
                <a:solidFill>
                  <a:schemeClr val="tx1"/>
                </a:solidFill>
                <a:latin typeface="Arial" pitchFamily="34" charset="0"/>
              </a:defRPr>
            </a:lvl7pPr>
            <a:lvl8pPr marL="3429000" indent="-228600" defTabSz="919163" eaLnBrk="0" fontAlgn="base" hangingPunct="0">
              <a:spcBef>
                <a:spcPct val="0"/>
              </a:spcBef>
              <a:spcAft>
                <a:spcPct val="0"/>
              </a:spcAft>
              <a:defRPr sz="1200">
                <a:solidFill>
                  <a:schemeClr val="tx1"/>
                </a:solidFill>
                <a:latin typeface="Arial" pitchFamily="34" charset="0"/>
              </a:defRPr>
            </a:lvl8pPr>
            <a:lvl9pPr marL="3886200" indent="-228600" defTabSz="919163" eaLnBrk="0" fontAlgn="base" hangingPunct="0">
              <a:spcBef>
                <a:spcPct val="0"/>
              </a:spcBef>
              <a:spcAft>
                <a:spcPct val="0"/>
              </a:spcAft>
              <a:defRPr sz="1200">
                <a:solidFill>
                  <a:schemeClr val="tx1"/>
                </a:solidFill>
                <a:latin typeface="Arial" pitchFamily="34" charset="0"/>
              </a:defRPr>
            </a:lvl9pPr>
          </a:lstStyle>
          <a:p>
            <a:pPr>
              <a:defRPr/>
            </a:pPr>
            <a:fld id="{6C0C547E-0E5C-4B47-8013-EE5160C2F690}" type="slidenum">
              <a:rPr lang="de-DE" altLang="de-DE" smtClean="0">
                <a:latin typeface="Futura Bk BT"/>
              </a:rPr>
              <a:pPr>
                <a:defRPr/>
              </a:pPr>
              <a:t>52</a:t>
            </a:fld>
            <a:endParaRPr lang="de-DE" altLang="de-DE" smtClean="0">
              <a:latin typeface="Futura Bk BT"/>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Futura Bk BT" pitchFamily="32" charset="0"/>
              </a:rPr>
              <a:t>Manual grinding work on horizontal sheet-steel panels in preparation for welding work has traditionally been an important work process in shipbuilding. Rustproofing of sheet-steel panels prior to welding has considerably increased the proportion of manual grinding work, since the paint coating must be removed again before the welding process. Before now, the worker performed this work in a squatting posture, using an angle grinder (see clip, Slide 1). In order to relieve the spine, he knelt on the cold steel sheet. The grinder was located at arm's length below his face; consequently, he breathed in dust and vapours, besides being exposed to vibration and noise. The aim of improving this working procedure, which was hazardous to health in a number of ways, was to enable an upright posture to be assumed during the grinding work.</a:t>
            </a:r>
          </a:p>
          <a:p>
            <a:r>
              <a:rPr lang="de-DE" altLang="de-DE" smtClean="0">
                <a:latin typeface="Futura Bk BT" pitchFamily="32" charset="0"/>
              </a:rPr>
              <a:t/>
            </a:r>
            <a:br>
              <a:rPr lang="de-DE" altLang="de-DE" smtClean="0">
                <a:latin typeface="Futura Bk BT" pitchFamily="32" charset="0"/>
              </a:rPr>
            </a:br>
            <a:endParaRPr lang="de-DE" altLang="de-DE" smtClean="0">
              <a:latin typeface="Futura Bk BT" pitchFamily="32" charset="0"/>
            </a:endParaRPr>
          </a:p>
        </p:txBody>
      </p:sp>
    </p:spTree>
    <p:extLst>
      <p:ext uri="{BB962C8B-B14F-4D97-AF65-F5344CB8AC3E}">
        <p14:creationId xmlns:p14="http://schemas.microsoft.com/office/powerpoint/2010/main" val="1625275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1200">
                <a:solidFill>
                  <a:schemeClr val="tx1"/>
                </a:solidFill>
                <a:latin typeface="Arial" pitchFamily="34" charset="0"/>
              </a:defRPr>
            </a:lvl1pPr>
            <a:lvl2pPr marL="742950" indent="-285750" defTabSz="919163" eaLnBrk="0" hangingPunct="0">
              <a:defRPr sz="1200">
                <a:solidFill>
                  <a:schemeClr val="tx1"/>
                </a:solidFill>
                <a:latin typeface="Arial" pitchFamily="34" charset="0"/>
              </a:defRPr>
            </a:lvl2pPr>
            <a:lvl3pPr marL="1143000" indent="-228600" defTabSz="919163" eaLnBrk="0" hangingPunct="0">
              <a:defRPr sz="1200">
                <a:solidFill>
                  <a:schemeClr val="tx1"/>
                </a:solidFill>
                <a:latin typeface="Arial" pitchFamily="34" charset="0"/>
              </a:defRPr>
            </a:lvl3pPr>
            <a:lvl4pPr marL="1600200" indent="-228600" defTabSz="919163" eaLnBrk="0" hangingPunct="0">
              <a:defRPr sz="1200">
                <a:solidFill>
                  <a:schemeClr val="tx1"/>
                </a:solidFill>
                <a:latin typeface="Arial" pitchFamily="34" charset="0"/>
              </a:defRPr>
            </a:lvl4pPr>
            <a:lvl5pPr marL="2057400" indent="-228600" defTabSz="919163" eaLnBrk="0" hangingPunct="0">
              <a:defRPr sz="1200">
                <a:solidFill>
                  <a:schemeClr val="tx1"/>
                </a:solidFill>
                <a:latin typeface="Arial" pitchFamily="34" charset="0"/>
              </a:defRPr>
            </a:lvl5pPr>
            <a:lvl6pPr marL="2514600" indent="-228600" defTabSz="919163" eaLnBrk="0" fontAlgn="base" hangingPunct="0">
              <a:spcBef>
                <a:spcPct val="0"/>
              </a:spcBef>
              <a:spcAft>
                <a:spcPct val="0"/>
              </a:spcAft>
              <a:defRPr sz="1200">
                <a:solidFill>
                  <a:schemeClr val="tx1"/>
                </a:solidFill>
                <a:latin typeface="Arial" pitchFamily="34" charset="0"/>
              </a:defRPr>
            </a:lvl6pPr>
            <a:lvl7pPr marL="2971800" indent="-228600" defTabSz="919163" eaLnBrk="0" fontAlgn="base" hangingPunct="0">
              <a:spcBef>
                <a:spcPct val="0"/>
              </a:spcBef>
              <a:spcAft>
                <a:spcPct val="0"/>
              </a:spcAft>
              <a:defRPr sz="1200">
                <a:solidFill>
                  <a:schemeClr val="tx1"/>
                </a:solidFill>
                <a:latin typeface="Arial" pitchFamily="34" charset="0"/>
              </a:defRPr>
            </a:lvl7pPr>
            <a:lvl8pPr marL="3429000" indent="-228600" defTabSz="919163" eaLnBrk="0" fontAlgn="base" hangingPunct="0">
              <a:spcBef>
                <a:spcPct val="0"/>
              </a:spcBef>
              <a:spcAft>
                <a:spcPct val="0"/>
              </a:spcAft>
              <a:defRPr sz="1200">
                <a:solidFill>
                  <a:schemeClr val="tx1"/>
                </a:solidFill>
                <a:latin typeface="Arial" pitchFamily="34" charset="0"/>
              </a:defRPr>
            </a:lvl8pPr>
            <a:lvl9pPr marL="3886200" indent="-228600" defTabSz="919163" eaLnBrk="0" fontAlgn="base" hangingPunct="0">
              <a:spcBef>
                <a:spcPct val="0"/>
              </a:spcBef>
              <a:spcAft>
                <a:spcPct val="0"/>
              </a:spcAft>
              <a:defRPr sz="1200">
                <a:solidFill>
                  <a:schemeClr val="tx1"/>
                </a:solidFill>
                <a:latin typeface="Arial" pitchFamily="34" charset="0"/>
              </a:defRPr>
            </a:lvl9pPr>
          </a:lstStyle>
          <a:p>
            <a:pPr>
              <a:defRPr/>
            </a:pPr>
            <a:fld id="{2E81BEA5-4026-4ECA-BAE2-59A75FACE15F}" type="slidenum">
              <a:rPr lang="de-DE" altLang="de-DE" smtClean="0">
                <a:latin typeface="Futura Bk BT"/>
              </a:rPr>
              <a:pPr>
                <a:defRPr/>
              </a:pPr>
              <a:t>53</a:t>
            </a:fld>
            <a:endParaRPr lang="de-DE" altLang="de-DE" smtClean="0">
              <a:latin typeface="Futura Bk BT"/>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sz="1000" smtClean="0">
                <a:latin typeface="Futura Bk BT" pitchFamily="32" charset="0"/>
              </a:rPr>
              <a:t>For this purpose, the company developed a "turbo belt grinder" based upon a conventional angle grinder (see clip, Slide 2). This enables grinding work to be performed walking in an upright posture, similar to the use of a lawnmower. The guide rod enables the worker to keep precisely to the marked grinding path. The increased distance between the face and the grinding process reduces the inhalation of dust and vapours. The vibration typically caused by the eccentric rotating grinding disk of an angle grinder does not occur with the belt grinder.</a:t>
            </a:r>
          </a:p>
          <a:p>
            <a:pPr>
              <a:lnSpc>
                <a:spcPct val="90000"/>
              </a:lnSpc>
            </a:pPr>
            <a:r>
              <a:rPr lang="de-DE" altLang="de-DE" sz="1000" smtClean="0">
                <a:latin typeface="Futura Bk BT" pitchFamily="32" charset="0"/>
              </a:rPr>
              <a:t>The improvement achieved by the use of the ergonomically redesigned "turbo belt grinder" is clear. The company was nevertheless interested in quantifying the reduction in exposure actually attained. For this purpose, measurements were performed by means of the IFA's CUELA measurement system: during performance of the grinding work using the conventional angle grinder, and with the ergonomic "turbo belt grinder". The results of the measurements were evaluated with reference to the Finnish OWAS method.</a:t>
            </a:r>
          </a:p>
          <a:p>
            <a:pPr>
              <a:lnSpc>
                <a:spcPct val="90000"/>
              </a:lnSpc>
            </a:pPr>
            <a:r>
              <a:rPr lang="de-DE" altLang="de-DE" sz="1000" smtClean="0">
                <a:latin typeface="Futura Bk BT" pitchFamily="32" charset="0"/>
              </a:rPr>
              <a:t>The results of the posture analysis comparing the two work processes confirmed the elimination of the high time component involving unfavourable body postures in a kneeling position and with inclined trunk. During grinding with the turbo belt grinder, the upright posture without twisting of the trunk predominates.</a:t>
            </a:r>
          </a:p>
          <a:p>
            <a:pPr>
              <a:lnSpc>
                <a:spcPct val="90000"/>
              </a:lnSpc>
            </a:pPr>
            <a:r>
              <a:rPr lang="de-DE" altLang="de-DE" sz="1000" smtClean="0">
                <a:latin typeface="Futura Bk BT" pitchFamily="32" charset="0"/>
              </a:rPr>
              <a:t>The OWAS analysis revealed that during work performed with the angle grinder, no need for improvement to the work posture existed for only 9.1% of the working time (OWAS action category 1), whereas the postures assumed for 90.9% of the working time were classified as stressful, harmful or very harmful to the musculoskeletal system (OWAS action categories 2, 3 and 4). For the new grinding method involving the "turbo belt grinder", 93.8 % of the working time was classified as not harmful (OWAS action category 1); only 6.2% of the working time in this case was assigned to OWAS action category 2.</a:t>
            </a:r>
          </a:p>
          <a:p>
            <a:pPr>
              <a:lnSpc>
                <a:spcPct val="90000"/>
              </a:lnSpc>
            </a:pPr>
            <a:endParaRPr lang="de-DE" altLang="de-DE" sz="1000" smtClean="0">
              <a:latin typeface="Futura Bk BT" pitchFamily="32" charset="0"/>
            </a:endParaRPr>
          </a:p>
        </p:txBody>
      </p:sp>
    </p:spTree>
    <p:extLst>
      <p:ext uri="{BB962C8B-B14F-4D97-AF65-F5344CB8AC3E}">
        <p14:creationId xmlns:p14="http://schemas.microsoft.com/office/powerpoint/2010/main" val="28935356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defRPr/>
            </a:pPr>
            <a:fld id="{9A4A9A2A-A12B-4512-8733-FA978CF77861}" type="slidenum">
              <a:rPr lang="de-DE" smtClean="0"/>
              <a:pPr eaLnBrk="1" hangingPunct="1">
                <a:defRPr/>
              </a:pPr>
              <a:t>54</a:t>
            </a:fld>
            <a:endParaRPr lang="de-DE"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Arial" pitchFamily="34" charset="0"/>
            </a:endParaRPr>
          </a:p>
        </p:txBody>
      </p:sp>
    </p:spTree>
    <p:extLst>
      <p:ext uri="{BB962C8B-B14F-4D97-AF65-F5344CB8AC3E}">
        <p14:creationId xmlns:p14="http://schemas.microsoft.com/office/powerpoint/2010/main" val="948477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defRPr/>
            </a:pPr>
            <a:fld id="{65A38E50-8326-4D89-BBA5-85185154795F}" type="slidenum">
              <a:rPr lang="de-DE" smtClean="0"/>
              <a:pPr eaLnBrk="1" hangingPunct="1">
                <a:defRPr/>
              </a:pPr>
              <a:t>55</a:t>
            </a:fld>
            <a:endParaRPr lang="de-DE"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Arial" pitchFamily="34" charset="0"/>
            </a:endParaRPr>
          </a:p>
        </p:txBody>
      </p:sp>
    </p:spTree>
    <p:extLst>
      <p:ext uri="{BB962C8B-B14F-4D97-AF65-F5344CB8AC3E}">
        <p14:creationId xmlns:p14="http://schemas.microsoft.com/office/powerpoint/2010/main" val="3571887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defRPr/>
            </a:pPr>
            <a:fld id="{4C92BEAA-6FF0-4271-98D4-2D00E384B822}" type="slidenum">
              <a:rPr lang="de-DE" smtClean="0"/>
              <a:pPr eaLnBrk="1" hangingPunct="1">
                <a:defRPr/>
              </a:pPr>
              <a:t>56</a:t>
            </a:fld>
            <a:endParaRPr lang="de-DE"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Arial" pitchFamily="34" charset="0"/>
            </a:endParaRPr>
          </a:p>
        </p:txBody>
      </p:sp>
    </p:spTree>
    <p:extLst>
      <p:ext uri="{BB962C8B-B14F-4D97-AF65-F5344CB8AC3E}">
        <p14:creationId xmlns:p14="http://schemas.microsoft.com/office/powerpoint/2010/main" val="2395646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defRPr/>
            </a:pPr>
            <a:fld id="{49725DCC-B77C-4D5C-BFFC-003DA5080F1D}" type="slidenum">
              <a:rPr lang="de-DE" smtClean="0"/>
              <a:pPr eaLnBrk="1" hangingPunct="1">
                <a:defRPr/>
              </a:pPr>
              <a:t>57</a:t>
            </a:fld>
            <a:endParaRPr lang="de-DE"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Arial" pitchFamily="34" charset="0"/>
            </a:endParaRPr>
          </a:p>
        </p:txBody>
      </p:sp>
    </p:spTree>
    <p:extLst>
      <p:ext uri="{BB962C8B-B14F-4D97-AF65-F5344CB8AC3E}">
        <p14:creationId xmlns:p14="http://schemas.microsoft.com/office/powerpoint/2010/main" val="319387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defRPr/>
            </a:pPr>
            <a:fld id="{83D6E747-879F-4B86-A87A-5549E8DE04FB}" type="slidenum">
              <a:rPr lang="de-DE" smtClean="0"/>
              <a:pPr eaLnBrk="1" hangingPunct="1">
                <a:defRPr/>
              </a:pPr>
              <a:t>58</a:t>
            </a:fld>
            <a:endParaRPr lang="de-DE"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Arial" pitchFamily="34" charset="0"/>
            </a:endParaRPr>
          </a:p>
        </p:txBody>
      </p:sp>
    </p:spTree>
    <p:extLst>
      <p:ext uri="{BB962C8B-B14F-4D97-AF65-F5344CB8AC3E}">
        <p14:creationId xmlns:p14="http://schemas.microsoft.com/office/powerpoint/2010/main" val="3550557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fld id="{453ED569-5927-446E-A99A-E7573613CED1}" type="slidenum">
              <a:rPr lang="de-DE" altLang="de-DE" smtClean="0"/>
              <a:pPr eaLnBrk="1" hangingPunct="1">
                <a:defRPr/>
              </a:pPr>
              <a:t>59</a:t>
            </a:fld>
            <a:endParaRPr lang="de-DE" altLang="de-DE"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Arial" pitchFamily="34" charset="0"/>
            </a:endParaRPr>
          </a:p>
        </p:txBody>
      </p:sp>
    </p:spTree>
    <p:extLst>
      <p:ext uri="{BB962C8B-B14F-4D97-AF65-F5344CB8AC3E}">
        <p14:creationId xmlns:p14="http://schemas.microsoft.com/office/powerpoint/2010/main" val="9884043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fld id="{7C574FC3-B8B6-46A8-BA53-38AF62BFCBD3}" type="slidenum">
              <a:rPr lang="de-DE" altLang="de-DE" smtClean="0"/>
              <a:pPr eaLnBrk="1" hangingPunct="1">
                <a:defRPr/>
              </a:pPr>
              <a:t>60</a:t>
            </a:fld>
            <a:endParaRPr lang="de-DE" altLang="de-DE"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smtClean="0">
              <a:latin typeface="Arial" pitchFamily="34" charset="0"/>
            </a:endParaRPr>
          </a:p>
        </p:txBody>
      </p:sp>
    </p:spTree>
    <p:extLst>
      <p:ext uri="{BB962C8B-B14F-4D97-AF65-F5344CB8AC3E}">
        <p14:creationId xmlns:p14="http://schemas.microsoft.com/office/powerpoint/2010/main" val="188597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a:t>
            </a:fld>
            <a:endParaRPr lang="de-DE" altLang="de-DE"/>
          </a:p>
        </p:txBody>
      </p:sp>
    </p:spTree>
    <p:extLst>
      <p:ext uri="{BB962C8B-B14F-4D97-AF65-F5344CB8AC3E}">
        <p14:creationId xmlns:p14="http://schemas.microsoft.com/office/powerpoint/2010/main" val="2680342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fld id="{E7852060-7E7F-4FAB-A054-5C6C1B1141A1}" type="slidenum">
              <a:rPr lang="de-DE" altLang="de-DE" smtClean="0"/>
              <a:pPr eaLnBrk="1" hangingPunct="1">
                <a:defRPr/>
              </a:pPr>
              <a:t>61</a:t>
            </a:fld>
            <a:endParaRPr lang="de-DE" altLang="de-DE"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smtClean="0">
              <a:latin typeface="Arial" pitchFamily="34" charset="0"/>
            </a:endParaRPr>
          </a:p>
        </p:txBody>
      </p:sp>
    </p:spTree>
    <p:extLst>
      <p:ext uri="{BB962C8B-B14F-4D97-AF65-F5344CB8AC3E}">
        <p14:creationId xmlns:p14="http://schemas.microsoft.com/office/powerpoint/2010/main" val="17726108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fld id="{26D29C29-2AE3-4AD3-8320-75565910BCF2}" type="slidenum">
              <a:rPr lang="de-DE" altLang="de-DE" smtClean="0"/>
              <a:pPr eaLnBrk="1" hangingPunct="1">
                <a:defRPr/>
              </a:pPr>
              <a:t>62</a:t>
            </a:fld>
            <a:endParaRPr lang="de-DE" altLang="de-DE"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Arial" pitchFamily="34" charset="0"/>
            </a:endParaRPr>
          </a:p>
        </p:txBody>
      </p:sp>
    </p:spTree>
    <p:extLst>
      <p:ext uri="{BB962C8B-B14F-4D97-AF65-F5344CB8AC3E}">
        <p14:creationId xmlns:p14="http://schemas.microsoft.com/office/powerpoint/2010/main" val="3502498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Futura Bk BT" pitchFamily="32" charset="0"/>
                <a:cs typeface="Arial" pitchFamily="34" charset="0"/>
              </a:defRPr>
            </a:lvl1pPr>
            <a:lvl2pPr marL="742950" indent="-285750" defTabSz="920750" eaLnBrk="0" hangingPunct="0">
              <a:spcBef>
                <a:spcPct val="30000"/>
              </a:spcBef>
              <a:defRPr sz="1200">
                <a:solidFill>
                  <a:schemeClr val="tx1"/>
                </a:solidFill>
                <a:latin typeface="Futura Bk BT" pitchFamily="32" charset="0"/>
                <a:cs typeface="Arial" pitchFamily="34" charset="0"/>
              </a:defRPr>
            </a:lvl2pPr>
            <a:lvl3pPr marL="1143000" indent="-228600" defTabSz="920750" eaLnBrk="0" hangingPunct="0">
              <a:spcBef>
                <a:spcPct val="30000"/>
              </a:spcBef>
              <a:defRPr sz="1200">
                <a:solidFill>
                  <a:schemeClr val="tx1"/>
                </a:solidFill>
                <a:latin typeface="Futura Bk BT" pitchFamily="32" charset="0"/>
                <a:cs typeface="Arial" pitchFamily="34" charset="0"/>
              </a:defRPr>
            </a:lvl3pPr>
            <a:lvl4pPr marL="1600200" indent="-228600" defTabSz="920750" eaLnBrk="0" hangingPunct="0">
              <a:spcBef>
                <a:spcPct val="30000"/>
              </a:spcBef>
              <a:defRPr sz="1200">
                <a:solidFill>
                  <a:schemeClr val="tx1"/>
                </a:solidFill>
                <a:latin typeface="Futura Bk BT" pitchFamily="32" charset="0"/>
                <a:cs typeface="Arial" pitchFamily="34" charset="0"/>
              </a:defRPr>
            </a:lvl4pPr>
            <a:lvl5pPr marL="2057400" indent="-228600" defTabSz="920750" eaLnBrk="0" hangingPunct="0">
              <a:spcBef>
                <a:spcPct val="30000"/>
              </a:spcBef>
              <a:defRPr sz="1200">
                <a:solidFill>
                  <a:schemeClr val="tx1"/>
                </a:solidFill>
                <a:latin typeface="Futura Bk BT" pitchFamily="32"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9pPr>
          </a:lstStyle>
          <a:p>
            <a:pPr>
              <a:spcBef>
                <a:spcPct val="0"/>
              </a:spcBef>
            </a:pPr>
            <a:fld id="{67B364B8-62C4-4192-9CA7-1AA896978180}" type="slidenum">
              <a:rPr lang="de-DE" altLang="de-DE" smtClean="0"/>
              <a:pPr>
                <a:spcBef>
                  <a:spcPct val="0"/>
                </a:spcBef>
              </a:pPr>
              <a:t>63</a:t>
            </a:fld>
            <a:endParaRPr lang="de-DE" altLang="de-DE"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Futura Bk BT" pitchFamily="32" charset="0"/>
              <a:cs typeface="Arial" pitchFamily="34" charset="0"/>
            </a:endParaRPr>
          </a:p>
        </p:txBody>
      </p:sp>
    </p:spTree>
    <p:extLst>
      <p:ext uri="{BB962C8B-B14F-4D97-AF65-F5344CB8AC3E}">
        <p14:creationId xmlns:p14="http://schemas.microsoft.com/office/powerpoint/2010/main" val="20074279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Futura Bk BT" pitchFamily="32" charset="0"/>
                <a:cs typeface="Arial" pitchFamily="34" charset="0"/>
              </a:defRPr>
            </a:lvl1pPr>
            <a:lvl2pPr marL="742950" indent="-285750" defTabSz="920750" eaLnBrk="0" hangingPunct="0">
              <a:spcBef>
                <a:spcPct val="30000"/>
              </a:spcBef>
              <a:defRPr sz="1200">
                <a:solidFill>
                  <a:schemeClr val="tx1"/>
                </a:solidFill>
                <a:latin typeface="Futura Bk BT" pitchFamily="32" charset="0"/>
                <a:cs typeface="Arial" pitchFamily="34" charset="0"/>
              </a:defRPr>
            </a:lvl2pPr>
            <a:lvl3pPr marL="1143000" indent="-228600" defTabSz="920750" eaLnBrk="0" hangingPunct="0">
              <a:spcBef>
                <a:spcPct val="30000"/>
              </a:spcBef>
              <a:defRPr sz="1200">
                <a:solidFill>
                  <a:schemeClr val="tx1"/>
                </a:solidFill>
                <a:latin typeface="Futura Bk BT" pitchFamily="32" charset="0"/>
                <a:cs typeface="Arial" pitchFamily="34" charset="0"/>
              </a:defRPr>
            </a:lvl3pPr>
            <a:lvl4pPr marL="1600200" indent="-228600" defTabSz="920750" eaLnBrk="0" hangingPunct="0">
              <a:spcBef>
                <a:spcPct val="30000"/>
              </a:spcBef>
              <a:defRPr sz="1200">
                <a:solidFill>
                  <a:schemeClr val="tx1"/>
                </a:solidFill>
                <a:latin typeface="Futura Bk BT" pitchFamily="32" charset="0"/>
                <a:cs typeface="Arial" pitchFamily="34" charset="0"/>
              </a:defRPr>
            </a:lvl4pPr>
            <a:lvl5pPr marL="2057400" indent="-228600" defTabSz="920750" eaLnBrk="0" hangingPunct="0">
              <a:spcBef>
                <a:spcPct val="30000"/>
              </a:spcBef>
              <a:defRPr sz="1200">
                <a:solidFill>
                  <a:schemeClr val="tx1"/>
                </a:solidFill>
                <a:latin typeface="Futura Bk BT" pitchFamily="32"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9pPr>
          </a:lstStyle>
          <a:p>
            <a:pPr>
              <a:spcBef>
                <a:spcPct val="0"/>
              </a:spcBef>
            </a:pPr>
            <a:fld id="{10DC9A00-0735-4F94-AA55-84D9168B33D3}" type="slidenum">
              <a:rPr lang="de-DE" altLang="de-DE" smtClean="0"/>
              <a:pPr>
                <a:spcBef>
                  <a:spcPct val="0"/>
                </a:spcBef>
              </a:pPr>
              <a:t>64</a:t>
            </a:fld>
            <a:endParaRPr lang="de-DE" altLang="de-DE"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smtClean="0">
              <a:latin typeface="Futura Bk BT" pitchFamily="32" charset="0"/>
              <a:cs typeface="Arial" pitchFamily="34" charset="0"/>
            </a:endParaRPr>
          </a:p>
        </p:txBody>
      </p:sp>
    </p:spTree>
    <p:extLst>
      <p:ext uri="{BB962C8B-B14F-4D97-AF65-F5344CB8AC3E}">
        <p14:creationId xmlns:p14="http://schemas.microsoft.com/office/powerpoint/2010/main" val="26780409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Futura Bk BT" pitchFamily="32" charset="0"/>
                <a:cs typeface="Arial" pitchFamily="34" charset="0"/>
              </a:defRPr>
            </a:lvl1pPr>
            <a:lvl2pPr marL="742950" indent="-285750" defTabSz="920750" eaLnBrk="0" hangingPunct="0">
              <a:spcBef>
                <a:spcPct val="30000"/>
              </a:spcBef>
              <a:defRPr sz="1200">
                <a:solidFill>
                  <a:schemeClr val="tx1"/>
                </a:solidFill>
                <a:latin typeface="Futura Bk BT" pitchFamily="32" charset="0"/>
                <a:cs typeface="Arial" pitchFamily="34" charset="0"/>
              </a:defRPr>
            </a:lvl2pPr>
            <a:lvl3pPr marL="1143000" indent="-228600" defTabSz="920750" eaLnBrk="0" hangingPunct="0">
              <a:spcBef>
                <a:spcPct val="30000"/>
              </a:spcBef>
              <a:defRPr sz="1200">
                <a:solidFill>
                  <a:schemeClr val="tx1"/>
                </a:solidFill>
                <a:latin typeface="Futura Bk BT" pitchFamily="32" charset="0"/>
                <a:cs typeface="Arial" pitchFamily="34" charset="0"/>
              </a:defRPr>
            </a:lvl3pPr>
            <a:lvl4pPr marL="1600200" indent="-228600" defTabSz="920750" eaLnBrk="0" hangingPunct="0">
              <a:spcBef>
                <a:spcPct val="30000"/>
              </a:spcBef>
              <a:defRPr sz="1200">
                <a:solidFill>
                  <a:schemeClr val="tx1"/>
                </a:solidFill>
                <a:latin typeface="Futura Bk BT" pitchFamily="32" charset="0"/>
                <a:cs typeface="Arial" pitchFamily="34" charset="0"/>
              </a:defRPr>
            </a:lvl4pPr>
            <a:lvl5pPr marL="2057400" indent="-228600" defTabSz="920750" eaLnBrk="0" hangingPunct="0">
              <a:spcBef>
                <a:spcPct val="30000"/>
              </a:spcBef>
              <a:defRPr sz="1200">
                <a:solidFill>
                  <a:schemeClr val="tx1"/>
                </a:solidFill>
                <a:latin typeface="Futura Bk BT" pitchFamily="32"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9pPr>
          </a:lstStyle>
          <a:p>
            <a:pPr>
              <a:spcBef>
                <a:spcPct val="0"/>
              </a:spcBef>
            </a:pPr>
            <a:fld id="{D42B742A-56C2-40C8-A752-22AE21574436}" type="slidenum">
              <a:rPr lang="de-DE" altLang="de-DE" smtClean="0"/>
              <a:pPr>
                <a:spcBef>
                  <a:spcPct val="0"/>
                </a:spcBef>
              </a:pPr>
              <a:t>65</a:t>
            </a:fld>
            <a:endParaRPr lang="de-DE" altLang="de-DE"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smtClean="0">
              <a:latin typeface="Futura Bk BT" pitchFamily="32" charset="0"/>
              <a:cs typeface="Arial" pitchFamily="34" charset="0"/>
            </a:endParaRPr>
          </a:p>
        </p:txBody>
      </p:sp>
    </p:spTree>
    <p:extLst>
      <p:ext uri="{BB962C8B-B14F-4D97-AF65-F5344CB8AC3E}">
        <p14:creationId xmlns:p14="http://schemas.microsoft.com/office/powerpoint/2010/main" val="9100440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Futura Bk BT" pitchFamily="32" charset="0"/>
                <a:cs typeface="Arial" pitchFamily="34" charset="0"/>
              </a:defRPr>
            </a:lvl1pPr>
            <a:lvl2pPr marL="742950" indent="-285750" defTabSz="920750" eaLnBrk="0" hangingPunct="0">
              <a:spcBef>
                <a:spcPct val="30000"/>
              </a:spcBef>
              <a:defRPr sz="1200">
                <a:solidFill>
                  <a:schemeClr val="tx1"/>
                </a:solidFill>
                <a:latin typeface="Futura Bk BT" pitchFamily="32" charset="0"/>
                <a:cs typeface="Arial" pitchFamily="34" charset="0"/>
              </a:defRPr>
            </a:lvl2pPr>
            <a:lvl3pPr marL="1143000" indent="-228600" defTabSz="920750" eaLnBrk="0" hangingPunct="0">
              <a:spcBef>
                <a:spcPct val="30000"/>
              </a:spcBef>
              <a:defRPr sz="1200">
                <a:solidFill>
                  <a:schemeClr val="tx1"/>
                </a:solidFill>
                <a:latin typeface="Futura Bk BT" pitchFamily="32" charset="0"/>
                <a:cs typeface="Arial" pitchFamily="34" charset="0"/>
              </a:defRPr>
            </a:lvl3pPr>
            <a:lvl4pPr marL="1600200" indent="-228600" defTabSz="920750" eaLnBrk="0" hangingPunct="0">
              <a:spcBef>
                <a:spcPct val="30000"/>
              </a:spcBef>
              <a:defRPr sz="1200">
                <a:solidFill>
                  <a:schemeClr val="tx1"/>
                </a:solidFill>
                <a:latin typeface="Futura Bk BT" pitchFamily="32" charset="0"/>
                <a:cs typeface="Arial" pitchFamily="34" charset="0"/>
              </a:defRPr>
            </a:lvl4pPr>
            <a:lvl5pPr marL="2057400" indent="-228600" defTabSz="920750" eaLnBrk="0" hangingPunct="0">
              <a:spcBef>
                <a:spcPct val="30000"/>
              </a:spcBef>
              <a:defRPr sz="1200">
                <a:solidFill>
                  <a:schemeClr val="tx1"/>
                </a:solidFill>
                <a:latin typeface="Futura Bk BT" pitchFamily="32"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Futura Bk BT" pitchFamily="32" charset="0"/>
                <a:cs typeface="Arial" pitchFamily="34" charset="0"/>
              </a:defRPr>
            </a:lvl9pPr>
          </a:lstStyle>
          <a:p>
            <a:pPr>
              <a:spcBef>
                <a:spcPct val="0"/>
              </a:spcBef>
            </a:pPr>
            <a:fld id="{C2494684-EE8D-4B1A-875A-B23AE8F7A980}" type="slidenum">
              <a:rPr lang="de-DE" altLang="de-DE" smtClean="0"/>
              <a:pPr>
                <a:spcBef>
                  <a:spcPct val="0"/>
                </a:spcBef>
              </a:pPr>
              <a:t>66</a:t>
            </a:fld>
            <a:endParaRPr lang="de-DE" altLang="de-DE" smtClean="0"/>
          </a:p>
        </p:txBody>
      </p:sp>
      <p:sp>
        <p:nvSpPr>
          <p:cNvPr id="12291" name="Rectangle 2"/>
          <p:cNvSpPr>
            <a:spLocks noGrp="1" noRot="1" noChangeAspect="1" noChangeArrowheads="1" noTextEdit="1"/>
          </p:cNvSpPr>
          <p:nvPr>
            <p:ph type="sldImg"/>
          </p:nvPr>
        </p:nvSpPr>
        <p:spPr>
          <a:xfrm>
            <a:off x="931863" y="741363"/>
            <a:ext cx="4933950" cy="3700462"/>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e-DE" smtClean="0">
              <a:latin typeface="Futura Bk BT" pitchFamily="32" charset="0"/>
              <a:cs typeface="Arial" pitchFamily="34" charset="0"/>
            </a:endParaRPr>
          </a:p>
        </p:txBody>
      </p:sp>
    </p:spTree>
    <p:extLst>
      <p:ext uri="{BB962C8B-B14F-4D97-AF65-F5344CB8AC3E}">
        <p14:creationId xmlns:p14="http://schemas.microsoft.com/office/powerpoint/2010/main" val="4798108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A </a:t>
            </a:r>
            <a:r>
              <a:rPr lang="de-DE" altLang="de-DE" dirty="0" err="1" smtClean="0"/>
              <a:t>product's</a:t>
            </a:r>
            <a:r>
              <a:rPr lang="de-DE" altLang="de-DE" dirty="0" smtClean="0"/>
              <a:t> </a:t>
            </a:r>
            <a:r>
              <a:rPr lang="de-DE" altLang="de-DE" dirty="0" err="1" smtClean="0"/>
              <a:t>usability</a:t>
            </a:r>
            <a:r>
              <a:rPr lang="de-DE" altLang="de-DE" dirty="0" smtClean="0"/>
              <a:t> </a:t>
            </a:r>
            <a:r>
              <a:rPr lang="de-DE" altLang="de-DE" dirty="0" err="1" smtClean="0"/>
              <a:t>describes</a:t>
            </a:r>
            <a:r>
              <a:rPr lang="de-DE" altLang="de-DE" dirty="0" smtClean="0"/>
              <a:t> </a:t>
            </a:r>
            <a:r>
              <a:rPr lang="de-DE" altLang="de-DE" dirty="0" err="1" smtClean="0"/>
              <a:t>the</a:t>
            </a:r>
            <a:r>
              <a:rPr lang="de-DE" altLang="de-DE" dirty="0" smtClean="0"/>
              <a:t> </a:t>
            </a:r>
            <a:r>
              <a:rPr lang="de-DE" altLang="de-DE" dirty="0" err="1" smtClean="0"/>
              <a:t>extent</a:t>
            </a:r>
            <a:r>
              <a:rPr lang="de-DE" altLang="de-DE" dirty="0" smtClean="0"/>
              <a:t> </a:t>
            </a:r>
            <a:r>
              <a:rPr lang="de-DE" altLang="de-DE" dirty="0" err="1" smtClean="0"/>
              <a:t>to</a:t>
            </a:r>
            <a:r>
              <a:rPr lang="de-DE" altLang="de-DE" dirty="0" smtClean="0"/>
              <a:t> </a:t>
            </a:r>
            <a:r>
              <a:rPr lang="de-DE" altLang="de-DE" dirty="0" err="1" smtClean="0"/>
              <a:t>which</a:t>
            </a:r>
            <a:r>
              <a:rPr lang="de-DE" altLang="de-DE" dirty="0" smtClean="0"/>
              <a:t> </a:t>
            </a:r>
            <a:r>
              <a:rPr lang="de-DE" altLang="de-DE" dirty="0" err="1" smtClean="0"/>
              <a:t>it</a:t>
            </a:r>
            <a:r>
              <a:rPr lang="de-DE" altLang="de-DE" dirty="0" smtClean="0"/>
              <a:t> </a:t>
            </a:r>
            <a:r>
              <a:rPr lang="de-DE" altLang="de-DE" dirty="0" err="1" smtClean="0"/>
              <a:t>is</a:t>
            </a:r>
            <a:r>
              <a:rPr lang="de-DE" altLang="de-DE" dirty="0" smtClean="0"/>
              <a:t> </a:t>
            </a:r>
            <a:r>
              <a:rPr lang="de-DE" altLang="de-DE" dirty="0" err="1" smtClean="0"/>
              <a:t>adapted</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task</a:t>
            </a:r>
            <a:r>
              <a:rPr lang="de-DE" altLang="de-DE" dirty="0" smtClean="0"/>
              <a:t>, </a:t>
            </a:r>
            <a:r>
              <a:rPr lang="de-DE" altLang="de-DE" dirty="0" err="1" smtClean="0"/>
              <a:t>the</a:t>
            </a:r>
            <a:r>
              <a:rPr lang="de-DE" altLang="de-DE" dirty="0" smtClean="0"/>
              <a:t> </a:t>
            </a:r>
            <a:r>
              <a:rPr lang="de-DE" altLang="de-DE" dirty="0" err="1" smtClean="0"/>
              <a:t>application</a:t>
            </a:r>
            <a:r>
              <a:rPr lang="de-DE" altLang="de-DE" dirty="0" smtClean="0"/>
              <a:t>, </a:t>
            </a:r>
            <a:r>
              <a:rPr lang="de-DE" altLang="de-DE" dirty="0" err="1" smtClean="0"/>
              <a:t>the</a:t>
            </a:r>
            <a:r>
              <a:rPr lang="de-DE" altLang="de-DE" dirty="0" smtClean="0"/>
              <a:t> </a:t>
            </a:r>
            <a:r>
              <a:rPr lang="de-DE" altLang="de-DE" dirty="0" err="1" smtClean="0"/>
              <a:t>user's</a:t>
            </a:r>
            <a:r>
              <a:rPr lang="de-DE" altLang="de-DE" dirty="0" smtClean="0"/>
              <a:t> </a:t>
            </a:r>
            <a:r>
              <a:rPr lang="de-DE" altLang="de-DE" dirty="0" err="1" smtClean="0"/>
              <a:t>expectations</a:t>
            </a:r>
            <a:r>
              <a:rPr lang="de-DE" altLang="de-DE" dirty="0" smtClean="0"/>
              <a:t> </a:t>
            </a:r>
            <a:r>
              <a:rPr lang="de-DE" altLang="de-DE" dirty="0" err="1" smtClean="0"/>
              <a:t>and</a:t>
            </a:r>
            <a:r>
              <a:rPr lang="de-DE" altLang="de-DE" dirty="0" smtClean="0"/>
              <a:t> </a:t>
            </a:r>
            <a:r>
              <a:rPr lang="de-DE" altLang="de-DE" dirty="0" err="1" smtClean="0"/>
              <a:t>abilities</a:t>
            </a:r>
            <a:r>
              <a:rPr lang="de-DE" altLang="de-DE" dirty="0" smtClean="0"/>
              <a:t>, </a:t>
            </a:r>
            <a:r>
              <a:rPr lang="de-DE" altLang="de-DE" dirty="0" err="1" smtClean="0"/>
              <a:t>and</a:t>
            </a:r>
            <a:r>
              <a:rPr lang="de-DE" altLang="de-DE" dirty="0" smtClean="0"/>
              <a:t> </a:t>
            </a:r>
            <a:r>
              <a:rPr lang="de-DE" altLang="de-DE" dirty="0" err="1" smtClean="0"/>
              <a:t>the</a:t>
            </a:r>
            <a:r>
              <a:rPr lang="de-DE" altLang="de-DE" dirty="0" smtClean="0"/>
              <a:t> </a:t>
            </a:r>
            <a:r>
              <a:rPr lang="de-DE" altLang="de-DE" dirty="0" err="1" smtClean="0"/>
              <a:t>process</a:t>
            </a:r>
            <a:r>
              <a:rPr lang="de-DE" altLang="de-DE" dirty="0" smtClean="0"/>
              <a:t> </a:t>
            </a:r>
            <a:r>
              <a:rPr lang="de-DE" altLang="de-DE" dirty="0" err="1" smtClean="0"/>
              <a:t>and</a:t>
            </a:r>
            <a:r>
              <a:rPr lang="de-DE" altLang="de-DE" dirty="0" smtClean="0"/>
              <a:t> </a:t>
            </a:r>
            <a:r>
              <a:rPr lang="de-DE" altLang="de-DE" dirty="0" err="1" smtClean="0"/>
              <a:t>the</a:t>
            </a:r>
            <a:r>
              <a:rPr lang="de-DE" altLang="de-DE" dirty="0" smtClean="0"/>
              <a:t> environmental </a:t>
            </a:r>
            <a:r>
              <a:rPr lang="de-DE" altLang="de-DE" dirty="0" err="1" smtClean="0"/>
              <a:t>conditions</a:t>
            </a:r>
            <a:r>
              <a:rPr lang="de-DE" altLang="de-DE" dirty="0" smtClean="0"/>
              <a:t> (</a:t>
            </a:r>
            <a:r>
              <a:rPr lang="de-DE" altLang="de-DE" dirty="0" err="1" smtClean="0"/>
              <a:t>see</a:t>
            </a:r>
            <a:r>
              <a:rPr lang="de-DE" altLang="de-DE" dirty="0" smtClean="0"/>
              <a:t> www.use-lab.com </a:t>
            </a:r>
            <a:r>
              <a:rPr lang="de-DE" altLang="de-DE" dirty="0" err="1" smtClean="0"/>
              <a:t>for</a:t>
            </a:r>
            <a:r>
              <a:rPr lang="de-DE" altLang="de-DE" dirty="0" smtClean="0"/>
              <a:t> </a:t>
            </a:r>
            <a:r>
              <a:rPr lang="de-DE" altLang="de-DE" dirty="0" err="1" smtClean="0"/>
              <a:t>definition</a:t>
            </a:r>
            <a:r>
              <a:rPr lang="de-DE" altLang="de-DE" dirty="0" smtClean="0"/>
              <a:t>). This </a:t>
            </a:r>
            <a:r>
              <a:rPr lang="de-DE" altLang="de-DE" dirty="0" err="1" smtClean="0"/>
              <a:t>is</a:t>
            </a:r>
            <a:r>
              <a:rPr lang="de-DE" altLang="de-DE" dirty="0" smtClean="0"/>
              <a:t> also </a:t>
            </a:r>
            <a:r>
              <a:rPr lang="de-DE" altLang="de-DE" dirty="0" err="1" smtClean="0"/>
              <a:t>referred</a:t>
            </a:r>
            <a:r>
              <a:rPr lang="de-DE" altLang="de-DE" dirty="0" smtClean="0"/>
              <a:t> </a:t>
            </a:r>
            <a:r>
              <a:rPr lang="de-DE" altLang="de-DE" dirty="0" err="1" smtClean="0"/>
              <a:t>to</a:t>
            </a:r>
            <a:r>
              <a:rPr lang="de-DE" altLang="de-DE" dirty="0" smtClean="0"/>
              <a:t> </a:t>
            </a:r>
            <a:r>
              <a:rPr lang="de-DE" altLang="de-DE" dirty="0" err="1" smtClean="0"/>
              <a:t>as</a:t>
            </a:r>
            <a:r>
              <a:rPr lang="de-DE" altLang="de-DE" dirty="0" smtClean="0"/>
              <a:t> </a:t>
            </a:r>
            <a:r>
              <a:rPr lang="de-DE" altLang="de-DE" dirty="0" err="1" smtClean="0"/>
              <a:t>microergonomics</a:t>
            </a:r>
            <a:r>
              <a:rPr lang="de-DE" altLang="de-DE" dirty="0" smtClean="0"/>
              <a:t>; </a:t>
            </a:r>
            <a:r>
              <a:rPr lang="de-DE" altLang="de-DE" dirty="0" err="1" smtClean="0"/>
              <a:t>conversely</a:t>
            </a:r>
            <a:r>
              <a:rPr lang="de-DE" altLang="de-DE" dirty="0" smtClean="0"/>
              <a:t>, </a:t>
            </a:r>
            <a:r>
              <a:rPr lang="de-DE" altLang="de-DE" dirty="0" err="1" smtClean="0"/>
              <a:t>the</a:t>
            </a:r>
            <a:r>
              <a:rPr lang="de-DE" altLang="de-DE" dirty="0" smtClean="0"/>
              <a:t> </a:t>
            </a:r>
            <a:r>
              <a:rPr lang="de-DE" altLang="de-DE" dirty="0" err="1" smtClean="0"/>
              <a:t>scientific</a:t>
            </a:r>
            <a:r>
              <a:rPr lang="de-DE" altLang="de-DE" dirty="0" smtClean="0"/>
              <a:t> </a:t>
            </a:r>
            <a:r>
              <a:rPr lang="de-DE" altLang="de-DE" dirty="0" err="1" smtClean="0"/>
              <a:t>study</a:t>
            </a:r>
            <a:r>
              <a:rPr lang="de-DE" altLang="de-DE" dirty="0" smtClean="0"/>
              <a:t> </a:t>
            </a:r>
            <a:r>
              <a:rPr lang="de-DE" altLang="de-DE" dirty="0" err="1" smtClean="0"/>
              <a:t>of</a:t>
            </a:r>
            <a:r>
              <a:rPr lang="de-DE" altLang="de-DE" dirty="0" smtClean="0"/>
              <a:t> </a:t>
            </a:r>
            <a:r>
              <a:rPr lang="de-DE" altLang="de-DE" dirty="0" err="1" smtClean="0"/>
              <a:t>processes</a:t>
            </a:r>
            <a:r>
              <a:rPr lang="de-DE" altLang="de-DE" dirty="0" smtClean="0"/>
              <a:t> </a:t>
            </a:r>
            <a:r>
              <a:rPr lang="de-DE" altLang="de-DE" dirty="0" err="1" smtClean="0"/>
              <a:t>is</a:t>
            </a:r>
            <a:r>
              <a:rPr lang="de-DE" altLang="de-DE" dirty="0" smtClean="0"/>
              <a:t> </a:t>
            </a:r>
            <a:r>
              <a:rPr lang="de-DE" altLang="de-DE" dirty="0" err="1" smtClean="0"/>
              <a:t>termed</a:t>
            </a:r>
            <a:r>
              <a:rPr lang="de-DE" altLang="de-DE" dirty="0" smtClean="0"/>
              <a:t> </a:t>
            </a:r>
            <a:r>
              <a:rPr lang="de-DE" altLang="de-DE" dirty="0" err="1" smtClean="0"/>
              <a:t>macroergonomics</a:t>
            </a:r>
            <a:r>
              <a:rPr lang="de-DE" altLang="de-DE" dirty="0" smtClean="0"/>
              <a:t>.</a:t>
            </a:r>
            <a:br>
              <a:rPr lang="de-DE" altLang="de-DE" dirty="0" smtClean="0"/>
            </a:br>
            <a:r>
              <a:rPr lang="de-DE" altLang="de-DE" dirty="0" smtClean="0"/>
              <a:t/>
            </a:r>
            <a:br>
              <a:rPr lang="de-DE" altLang="de-DE" dirty="0" smtClean="0"/>
            </a:br>
            <a:endParaRPr lang="de-DE" altLang="de-DE" dirty="0" smtClean="0"/>
          </a:p>
          <a:p>
            <a:pPr eaLnBrk="1" hangingPunct="1"/>
            <a:endParaRPr lang="de-DE" altLang="de-DE" dirty="0" smtClean="0"/>
          </a:p>
          <a:p>
            <a:pPr eaLnBrk="1" hangingPunct="1"/>
            <a:endParaRPr lang="de-DE" altLang="de-DE" smtClean="0"/>
          </a:p>
          <a:p>
            <a:pPr eaLnBrk="1" hangingPunct="1"/>
            <a:endParaRPr lang="de-DE" dirty="0" smtClean="0">
              <a:latin typeface="Arial" charset="0"/>
            </a:endParaRPr>
          </a:p>
          <a:p>
            <a:pPr eaLnBrk="1" hangingPunct="1"/>
            <a:endParaRPr lang="de-DE" dirty="0" smtClean="0">
              <a:latin typeface="Arial" charset="0"/>
            </a:endParaRP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67</a:t>
            </a:fld>
            <a:endParaRPr lang="de-DE" altLang="de-DE"/>
          </a:p>
        </p:txBody>
      </p:sp>
    </p:spTree>
    <p:extLst>
      <p:ext uri="{BB962C8B-B14F-4D97-AF65-F5344CB8AC3E}">
        <p14:creationId xmlns:p14="http://schemas.microsoft.com/office/powerpoint/2010/main" val="41802387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68</a:t>
            </a:fld>
            <a:endParaRPr lang="de-DE" altLang="de-DE"/>
          </a:p>
        </p:txBody>
      </p:sp>
    </p:spTree>
    <p:extLst>
      <p:ext uri="{BB962C8B-B14F-4D97-AF65-F5344CB8AC3E}">
        <p14:creationId xmlns:p14="http://schemas.microsoft.com/office/powerpoint/2010/main" val="24121659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err="1" smtClean="0"/>
              <a:t>Possible</a:t>
            </a:r>
            <a:r>
              <a:rPr lang="de-DE" altLang="de-DE" dirty="0" smtClean="0"/>
              <a:t> </a:t>
            </a:r>
            <a:r>
              <a:rPr lang="de-DE" altLang="de-DE" dirty="0" err="1" smtClean="0"/>
              <a:t>problem</a:t>
            </a:r>
            <a:r>
              <a:rPr lang="de-DE" altLang="de-DE" dirty="0" smtClean="0"/>
              <a:t>: </a:t>
            </a:r>
            <a:r>
              <a:rPr lang="de-DE" altLang="de-DE" dirty="0" err="1" smtClean="0"/>
              <a:t>how</a:t>
            </a:r>
            <a:r>
              <a:rPr lang="de-DE" altLang="de-DE" dirty="0" smtClean="0"/>
              <a:t> </a:t>
            </a:r>
            <a:r>
              <a:rPr lang="de-DE" altLang="de-DE" dirty="0" err="1" smtClean="0"/>
              <a:t>should</a:t>
            </a:r>
            <a:r>
              <a:rPr lang="de-DE" altLang="de-DE" dirty="0" smtClean="0"/>
              <a:t> </a:t>
            </a:r>
            <a:r>
              <a:rPr lang="de-DE" altLang="de-DE" dirty="0" err="1" smtClean="0"/>
              <a:t>the</a:t>
            </a:r>
            <a:r>
              <a:rPr lang="de-DE" altLang="de-DE" dirty="0" smtClean="0"/>
              <a:t> </a:t>
            </a:r>
            <a:r>
              <a:rPr lang="de-DE" altLang="de-DE" dirty="0" err="1" smtClean="0"/>
              <a:t>control</a:t>
            </a:r>
            <a:r>
              <a:rPr lang="de-DE" altLang="de-DE" dirty="0" smtClean="0"/>
              <a:t> </a:t>
            </a:r>
            <a:r>
              <a:rPr lang="de-DE" altLang="de-DE" dirty="0" err="1" smtClean="0"/>
              <a:t>of</a:t>
            </a:r>
            <a:r>
              <a:rPr lang="de-DE" altLang="de-DE" dirty="0" smtClean="0"/>
              <a:t> a multi-</a:t>
            </a:r>
            <a:r>
              <a:rPr lang="de-DE" altLang="de-DE" dirty="0" err="1" smtClean="0"/>
              <a:t>axis</a:t>
            </a:r>
            <a:r>
              <a:rPr lang="de-DE" altLang="de-DE" dirty="0" smtClean="0"/>
              <a:t> </a:t>
            </a:r>
            <a:r>
              <a:rPr lang="de-DE" altLang="de-DE" dirty="0" err="1" smtClean="0"/>
              <a:t>milling</a:t>
            </a:r>
            <a:r>
              <a:rPr lang="de-DE" altLang="de-DE" dirty="0" smtClean="0"/>
              <a:t> </a:t>
            </a:r>
            <a:r>
              <a:rPr lang="de-DE" altLang="de-DE" dirty="0" err="1" smtClean="0"/>
              <a:t>head</a:t>
            </a:r>
            <a:r>
              <a:rPr lang="de-DE" altLang="de-DE" dirty="0" smtClean="0"/>
              <a:t> in </a:t>
            </a:r>
            <a:r>
              <a:rPr lang="de-DE" altLang="de-DE" dirty="0" err="1" smtClean="0"/>
              <a:t>the</a:t>
            </a:r>
            <a:r>
              <a:rPr lang="de-DE" altLang="de-DE" dirty="0" smtClean="0"/>
              <a:t> </a:t>
            </a:r>
            <a:r>
              <a:rPr lang="de-DE" altLang="de-DE" dirty="0" err="1" smtClean="0"/>
              <a:t>milling</a:t>
            </a:r>
            <a:r>
              <a:rPr lang="de-DE" altLang="de-DE" dirty="0" smtClean="0"/>
              <a:t> </a:t>
            </a:r>
            <a:r>
              <a:rPr lang="de-DE" altLang="de-DE" dirty="0" err="1" smtClean="0"/>
              <a:t>centre</a:t>
            </a:r>
            <a:r>
              <a:rPr lang="de-DE" altLang="de-DE" dirty="0" smtClean="0"/>
              <a:t> </a:t>
            </a:r>
            <a:r>
              <a:rPr lang="de-DE" altLang="de-DE" dirty="0" err="1" smtClean="0"/>
              <a:t>example</a:t>
            </a:r>
            <a:r>
              <a:rPr lang="de-DE" altLang="de-DE" dirty="0" smtClean="0"/>
              <a:t> </a:t>
            </a:r>
            <a:r>
              <a:rPr lang="de-DE" altLang="de-DE" dirty="0" err="1" smtClean="0"/>
              <a:t>be</a:t>
            </a:r>
            <a:r>
              <a:rPr lang="de-DE" altLang="de-DE" dirty="0" smtClean="0"/>
              <a:t> </a:t>
            </a:r>
            <a:r>
              <a:rPr lang="de-DE" altLang="de-DE" dirty="0" err="1" smtClean="0"/>
              <a:t>designed</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69</a:t>
            </a:fld>
            <a:endParaRPr lang="de-DE" altLang="de-DE"/>
          </a:p>
        </p:txBody>
      </p:sp>
    </p:spTree>
    <p:extLst>
      <p:ext uri="{BB962C8B-B14F-4D97-AF65-F5344CB8AC3E}">
        <p14:creationId xmlns:p14="http://schemas.microsoft.com/office/powerpoint/2010/main" val="22731341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endParaRPr lang="de-DE" altLang="de-DE" dirty="0" smtClean="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70</a:t>
            </a:fld>
            <a:endParaRPr lang="de-DE" altLang="de-DE"/>
          </a:p>
        </p:txBody>
      </p:sp>
    </p:spTree>
    <p:extLst>
      <p:ext uri="{BB962C8B-B14F-4D97-AF65-F5344CB8AC3E}">
        <p14:creationId xmlns:p14="http://schemas.microsoft.com/office/powerpoint/2010/main" val="4076089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8</a:t>
            </a:fld>
            <a:endParaRPr lang="de-DE" altLang="de-DE"/>
          </a:p>
        </p:txBody>
      </p:sp>
    </p:spTree>
    <p:extLst>
      <p:ext uri="{BB962C8B-B14F-4D97-AF65-F5344CB8AC3E}">
        <p14:creationId xmlns:p14="http://schemas.microsoft.com/office/powerpoint/2010/main" val="20485210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Selected </a:t>
            </a:r>
            <a:r>
              <a:rPr lang="de-DE" altLang="de-DE" dirty="0" err="1" smtClean="0"/>
              <a:t>controls</a:t>
            </a:r>
            <a:r>
              <a:rPr lang="de-DE" altLang="de-DE" dirty="0" smtClean="0"/>
              <a:t> </a:t>
            </a:r>
            <a:r>
              <a:rPr lang="de-DE" altLang="de-DE" dirty="0" err="1" smtClean="0"/>
              <a:t>typically</a:t>
            </a:r>
            <a:r>
              <a:rPr lang="de-DE" altLang="de-DE" dirty="0" smtClean="0"/>
              <a:t> </a:t>
            </a:r>
            <a:r>
              <a:rPr lang="de-DE" altLang="de-DE" dirty="0" err="1" smtClean="0"/>
              <a:t>found</a:t>
            </a:r>
            <a:r>
              <a:rPr lang="de-DE" altLang="de-DE" dirty="0" smtClean="0"/>
              <a:t> in </a:t>
            </a:r>
            <a:r>
              <a:rPr lang="de-DE" altLang="de-DE" dirty="0" err="1" smtClean="0"/>
              <a:t>use</a:t>
            </a:r>
            <a:r>
              <a:rPr lang="de-DE" altLang="de-DE" dirty="0" smtClean="0"/>
              <a:t>:</a:t>
            </a:r>
          </a:p>
          <a:p>
            <a:pPr eaLnBrk="1" hangingPunct="1"/>
            <a:endParaRPr lang="de-DE" altLang="de-DE" dirty="0" smtClean="0"/>
          </a:p>
          <a:p>
            <a:pPr eaLnBrk="1" hangingPunct="1"/>
            <a:r>
              <a:rPr lang="de-DE" altLang="de-DE" b="1" dirty="0" err="1" smtClean="0"/>
              <a:t>Figure</a:t>
            </a:r>
            <a:r>
              <a:rPr lang="de-DE" altLang="de-DE" b="1" dirty="0" smtClean="0"/>
              <a:t> 1</a:t>
            </a:r>
            <a:r>
              <a:rPr lang="de-DE" altLang="de-DE" dirty="0" smtClean="0"/>
              <a:t> </a:t>
            </a:r>
            <a:r>
              <a:rPr lang="de-DE" altLang="de-DE" dirty="0" err="1" smtClean="0"/>
              <a:t>shows</a:t>
            </a:r>
            <a:r>
              <a:rPr lang="de-DE" altLang="de-DE" dirty="0" smtClean="0"/>
              <a:t> a </a:t>
            </a:r>
            <a:r>
              <a:rPr lang="de-DE" altLang="de-DE" dirty="0" err="1" smtClean="0"/>
              <a:t>control</a:t>
            </a:r>
            <a:r>
              <a:rPr lang="de-DE" altLang="de-DE" dirty="0" smtClean="0"/>
              <a:t> </a:t>
            </a:r>
            <a:r>
              <a:rPr lang="de-DE" altLang="de-DE" dirty="0" err="1" smtClean="0"/>
              <a:t>arrangement</a:t>
            </a:r>
            <a:r>
              <a:rPr lang="de-DE" altLang="de-DE" dirty="0" smtClean="0"/>
              <a:t> </a:t>
            </a:r>
            <a:r>
              <a:rPr lang="de-DE" altLang="de-DE" dirty="0" err="1" smtClean="0"/>
              <a:t>with</a:t>
            </a:r>
            <a:r>
              <a:rPr lang="de-DE" altLang="de-DE" dirty="0" smtClean="0"/>
              <a:t> </a:t>
            </a:r>
            <a:r>
              <a:rPr lang="de-DE" altLang="de-DE" dirty="0" err="1" smtClean="0"/>
              <a:t>buttons</a:t>
            </a:r>
            <a:r>
              <a:rPr lang="de-DE" altLang="de-DE" dirty="0" smtClean="0"/>
              <a:t> </a:t>
            </a:r>
            <a:r>
              <a:rPr lang="de-DE" altLang="de-DE" dirty="0" err="1" smtClean="0"/>
              <a:t>and</a:t>
            </a:r>
            <a:r>
              <a:rPr lang="de-DE" altLang="de-DE" dirty="0" smtClean="0"/>
              <a:t> </a:t>
            </a:r>
            <a:r>
              <a:rPr lang="de-DE" altLang="de-DE" dirty="0" err="1" smtClean="0"/>
              <a:t>rotary</a:t>
            </a:r>
            <a:r>
              <a:rPr lang="de-DE" altLang="de-DE" dirty="0" smtClean="0"/>
              <a:t> </a:t>
            </a:r>
            <a:r>
              <a:rPr lang="de-DE" altLang="de-DE" dirty="0" err="1" smtClean="0"/>
              <a:t>switches</a:t>
            </a:r>
            <a:r>
              <a:rPr lang="de-DE" altLang="de-DE" dirty="0" smtClean="0"/>
              <a:t>. The </a:t>
            </a:r>
            <a:r>
              <a:rPr lang="de-DE" altLang="de-DE" dirty="0" err="1" smtClean="0"/>
              <a:t>geometric</a:t>
            </a:r>
            <a:r>
              <a:rPr lang="de-DE" altLang="de-DE" dirty="0" smtClean="0"/>
              <a:t> </a:t>
            </a:r>
            <a:r>
              <a:rPr lang="de-DE" altLang="de-DE" dirty="0" err="1" smtClean="0"/>
              <a:t>data</a:t>
            </a:r>
            <a:r>
              <a:rPr lang="de-DE" altLang="de-DE" dirty="0" smtClean="0"/>
              <a:t> </a:t>
            </a:r>
            <a:r>
              <a:rPr lang="de-DE" altLang="de-DE" dirty="0" err="1" smtClean="0"/>
              <a:t>are</a:t>
            </a:r>
            <a:r>
              <a:rPr lang="de-DE" altLang="de-DE" dirty="0" smtClean="0"/>
              <a:t> </a:t>
            </a:r>
            <a:r>
              <a:rPr lang="de-DE" altLang="de-DE" dirty="0" err="1" smtClean="0"/>
              <a:t>displayed</a:t>
            </a:r>
            <a:r>
              <a:rPr lang="de-DE" altLang="de-DE" dirty="0" smtClean="0"/>
              <a:t> in </a:t>
            </a:r>
            <a:r>
              <a:rPr lang="de-DE" altLang="de-DE" dirty="0" err="1" smtClean="0"/>
              <a:t>numerical</a:t>
            </a:r>
            <a:r>
              <a:rPr lang="de-DE" altLang="de-DE" dirty="0" smtClean="0"/>
              <a:t> form at </a:t>
            </a:r>
            <a:r>
              <a:rPr lang="de-DE" altLang="de-DE" dirty="0" err="1" smtClean="0"/>
              <a:t>the</a:t>
            </a:r>
            <a:r>
              <a:rPr lang="de-DE" altLang="de-DE" dirty="0" smtClean="0"/>
              <a:t> </a:t>
            </a:r>
            <a:r>
              <a:rPr lang="de-DE" altLang="de-DE" dirty="0" err="1" smtClean="0"/>
              <a:t>bottom</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image</a:t>
            </a:r>
            <a:r>
              <a:rPr lang="de-DE" altLang="de-DE" dirty="0" smtClean="0"/>
              <a:t>.</a:t>
            </a:r>
          </a:p>
          <a:p>
            <a:pPr eaLnBrk="1" hangingPunct="1"/>
            <a:endParaRPr lang="de-DE" altLang="de-DE" dirty="0" smtClean="0"/>
          </a:p>
          <a:p>
            <a:pPr eaLnBrk="1" hangingPunct="1"/>
            <a:r>
              <a:rPr lang="de-DE" altLang="de-DE" b="1" dirty="0" err="1" smtClean="0"/>
              <a:t>Figure</a:t>
            </a:r>
            <a:r>
              <a:rPr lang="de-DE" altLang="de-DE" b="1" dirty="0" smtClean="0"/>
              <a:t> 2</a:t>
            </a:r>
            <a:r>
              <a:rPr lang="de-DE" altLang="de-DE" dirty="0" smtClean="0"/>
              <a:t> </a:t>
            </a:r>
            <a:r>
              <a:rPr lang="de-DE" altLang="de-DE" dirty="0" err="1" smtClean="0"/>
              <a:t>shows</a:t>
            </a:r>
            <a:r>
              <a:rPr lang="de-DE" altLang="de-DE" dirty="0" smtClean="0"/>
              <a:t> a </a:t>
            </a:r>
            <a:r>
              <a:rPr lang="de-DE" altLang="de-DE" dirty="0" err="1" smtClean="0"/>
              <a:t>control</a:t>
            </a:r>
            <a:r>
              <a:rPr lang="de-DE" altLang="de-DE" dirty="0" smtClean="0"/>
              <a:t> </a:t>
            </a:r>
            <a:r>
              <a:rPr lang="de-DE" altLang="de-DE" dirty="0" err="1" smtClean="0"/>
              <a:t>system</a:t>
            </a:r>
            <a:r>
              <a:rPr lang="de-DE" altLang="de-DE" dirty="0" smtClean="0"/>
              <a:t> </a:t>
            </a:r>
            <a:r>
              <a:rPr lang="de-DE" altLang="de-DE" dirty="0" err="1" smtClean="0"/>
              <a:t>with</a:t>
            </a:r>
            <a:r>
              <a:rPr lang="de-DE" altLang="de-DE" dirty="0" smtClean="0"/>
              <a:t> </a:t>
            </a:r>
            <a:r>
              <a:rPr lang="de-DE" altLang="de-DE" dirty="0" err="1" smtClean="0"/>
              <a:t>full</a:t>
            </a:r>
            <a:r>
              <a:rPr lang="de-DE" altLang="de-DE" dirty="0" smtClean="0"/>
              <a:t> </a:t>
            </a:r>
            <a:r>
              <a:rPr lang="de-DE" altLang="de-DE" dirty="0" err="1" smtClean="0"/>
              <a:t>keyboard</a:t>
            </a:r>
            <a:r>
              <a:rPr lang="de-DE" altLang="de-DE" dirty="0" smtClean="0"/>
              <a:t>, </a:t>
            </a:r>
            <a:r>
              <a:rPr lang="de-DE" altLang="de-DE" dirty="0" err="1" smtClean="0"/>
              <a:t>function</a:t>
            </a:r>
            <a:r>
              <a:rPr lang="de-DE" altLang="de-DE" dirty="0" smtClean="0"/>
              <a:t> </a:t>
            </a:r>
            <a:r>
              <a:rPr lang="de-DE" altLang="de-DE" dirty="0" err="1" smtClean="0"/>
              <a:t>keys</a:t>
            </a:r>
            <a:r>
              <a:rPr lang="de-DE" altLang="de-DE" dirty="0" smtClean="0"/>
              <a:t> </a:t>
            </a:r>
            <a:r>
              <a:rPr lang="de-DE" altLang="de-DE" dirty="0" err="1" smtClean="0"/>
              <a:t>with</a:t>
            </a:r>
            <a:r>
              <a:rPr lang="de-DE" altLang="de-DE" dirty="0" smtClean="0"/>
              <a:t> variable </a:t>
            </a:r>
            <a:r>
              <a:rPr lang="de-DE" altLang="de-DE" dirty="0" err="1" smtClean="0"/>
              <a:t>assignment</a:t>
            </a:r>
            <a:r>
              <a:rPr lang="de-DE" altLang="de-DE" dirty="0" smtClean="0"/>
              <a:t> (</a:t>
            </a:r>
            <a:r>
              <a:rPr lang="de-DE" altLang="de-DE" dirty="0" err="1" smtClean="0"/>
              <a:t>content</a:t>
            </a:r>
            <a:r>
              <a:rPr lang="de-DE" altLang="de-DE" dirty="0" smtClean="0"/>
              <a:t> </a:t>
            </a:r>
            <a:r>
              <a:rPr lang="de-DE" altLang="de-DE" dirty="0" err="1" smtClean="0"/>
              <a:t>shown</a:t>
            </a:r>
            <a:r>
              <a:rPr lang="de-DE" altLang="de-DE" dirty="0" smtClean="0"/>
              <a:t> on </a:t>
            </a:r>
            <a:r>
              <a:rPr lang="de-DE" altLang="de-DE" dirty="0" err="1" smtClean="0"/>
              <a:t>the</a:t>
            </a:r>
            <a:r>
              <a:rPr lang="de-DE" altLang="de-DE" dirty="0" smtClean="0"/>
              <a:t> </a:t>
            </a:r>
            <a:r>
              <a:rPr lang="de-DE" altLang="de-DE" dirty="0" err="1" smtClean="0"/>
              <a:t>screen</a:t>
            </a:r>
            <a:r>
              <a:rPr lang="de-DE" altLang="de-DE" dirty="0" smtClean="0"/>
              <a:t>) </a:t>
            </a:r>
            <a:r>
              <a:rPr lang="de-DE" altLang="de-DE" dirty="0" err="1" smtClean="0"/>
              <a:t>and</a:t>
            </a:r>
            <a:r>
              <a:rPr lang="de-DE" altLang="de-DE" dirty="0" smtClean="0"/>
              <a:t> </a:t>
            </a:r>
            <a:r>
              <a:rPr lang="de-DE" altLang="de-DE" dirty="0" err="1" smtClean="0"/>
              <a:t>the</a:t>
            </a:r>
            <a:r>
              <a:rPr lang="de-DE" altLang="de-DE" dirty="0" smtClean="0"/>
              <a:t> </a:t>
            </a:r>
            <a:r>
              <a:rPr lang="de-DE" altLang="de-DE" dirty="0" err="1" smtClean="0"/>
              <a:t>display</a:t>
            </a:r>
            <a:r>
              <a:rPr lang="de-DE" altLang="de-DE" dirty="0" smtClean="0"/>
              <a:t> </a:t>
            </a:r>
            <a:r>
              <a:rPr lang="de-DE" altLang="de-DE" dirty="0" err="1" smtClean="0"/>
              <a:t>of</a:t>
            </a:r>
            <a:r>
              <a:rPr lang="de-DE" altLang="de-DE" dirty="0" smtClean="0"/>
              <a:t> </a:t>
            </a:r>
            <a:r>
              <a:rPr lang="de-DE" altLang="de-DE" dirty="0" err="1" smtClean="0"/>
              <a:t>geometric</a:t>
            </a:r>
            <a:r>
              <a:rPr lang="de-DE" altLang="de-DE" dirty="0" smtClean="0"/>
              <a:t> </a:t>
            </a:r>
            <a:r>
              <a:rPr lang="de-DE" altLang="de-DE" dirty="0" err="1" smtClean="0"/>
              <a:t>data</a:t>
            </a:r>
            <a:r>
              <a:rPr lang="de-DE" altLang="de-DE" dirty="0" smtClean="0"/>
              <a:t> on </a:t>
            </a:r>
            <a:r>
              <a:rPr lang="de-DE" altLang="de-DE" dirty="0" err="1" smtClean="0"/>
              <a:t>the</a:t>
            </a:r>
            <a:r>
              <a:rPr lang="de-DE" altLang="de-DE" dirty="0" smtClean="0"/>
              <a:t> </a:t>
            </a:r>
            <a:r>
              <a:rPr lang="de-DE" altLang="de-DE" dirty="0" err="1" smtClean="0"/>
              <a:t>display</a:t>
            </a:r>
            <a:r>
              <a:rPr lang="de-DE" altLang="de-DE" dirty="0" smtClean="0"/>
              <a:t> </a:t>
            </a:r>
            <a:r>
              <a:rPr lang="de-DE" altLang="de-DE" dirty="0" err="1" smtClean="0"/>
              <a:t>marked</a:t>
            </a:r>
            <a:r>
              <a:rPr lang="de-DE" altLang="de-DE" dirty="0" smtClean="0"/>
              <a:t> </a:t>
            </a:r>
            <a:r>
              <a:rPr lang="de-DE" altLang="de-DE" dirty="0" err="1" smtClean="0"/>
              <a:t>xyz</a:t>
            </a:r>
            <a:r>
              <a:rPr lang="de-DE" altLang="de-DE" dirty="0" smtClean="0"/>
              <a:t>.</a:t>
            </a:r>
          </a:p>
          <a:p>
            <a:pPr eaLnBrk="1" hangingPunct="1"/>
            <a:endParaRPr lang="de-DE" altLang="de-DE" dirty="0" smtClean="0"/>
          </a:p>
          <a:p>
            <a:pPr eaLnBrk="1" hangingPunct="1"/>
            <a:r>
              <a:rPr lang="de-DE" altLang="de-DE" b="1" dirty="0" err="1" smtClean="0"/>
              <a:t>Figure</a:t>
            </a:r>
            <a:r>
              <a:rPr lang="de-DE" altLang="de-DE" b="1" dirty="0" smtClean="0"/>
              <a:t> 3</a:t>
            </a:r>
            <a:r>
              <a:rPr lang="de-DE" altLang="de-DE" dirty="0" smtClean="0"/>
              <a:t> </a:t>
            </a:r>
            <a:r>
              <a:rPr lang="de-DE" altLang="de-DE" dirty="0" err="1" smtClean="0"/>
              <a:t>shows</a:t>
            </a:r>
            <a:r>
              <a:rPr lang="de-DE" altLang="de-DE" dirty="0" smtClean="0"/>
              <a:t> a </a:t>
            </a:r>
            <a:r>
              <a:rPr lang="de-DE" altLang="de-DE" dirty="0" err="1" smtClean="0"/>
              <a:t>control</a:t>
            </a:r>
            <a:r>
              <a:rPr lang="de-DE" altLang="de-DE" dirty="0" smtClean="0"/>
              <a:t> </a:t>
            </a:r>
            <a:r>
              <a:rPr lang="de-DE" altLang="de-DE" dirty="0" err="1" smtClean="0"/>
              <a:t>arrangement</a:t>
            </a:r>
            <a:r>
              <a:rPr lang="de-DE" altLang="de-DE" dirty="0" smtClean="0"/>
              <a:t> </a:t>
            </a:r>
            <a:r>
              <a:rPr lang="de-DE" altLang="de-DE" dirty="0" err="1" smtClean="0"/>
              <a:t>similar</a:t>
            </a:r>
            <a:r>
              <a:rPr lang="de-DE" altLang="de-DE" dirty="0" smtClean="0"/>
              <a:t> </a:t>
            </a:r>
            <a:r>
              <a:rPr lang="de-DE" altLang="de-DE" dirty="0" err="1" smtClean="0"/>
              <a:t>to</a:t>
            </a:r>
            <a:r>
              <a:rPr lang="de-DE" altLang="de-DE" dirty="0" smtClean="0"/>
              <a:t> </a:t>
            </a:r>
            <a:r>
              <a:rPr lang="de-DE" altLang="de-DE" dirty="0" err="1" smtClean="0"/>
              <a:t>that</a:t>
            </a:r>
            <a:r>
              <a:rPr lang="de-DE" altLang="de-DE" dirty="0" smtClean="0"/>
              <a:t> in </a:t>
            </a:r>
            <a:r>
              <a:rPr lang="de-DE" altLang="de-DE" dirty="0" err="1" smtClean="0"/>
              <a:t>Figure</a:t>
            </a:r>
            <a:r>
              <a:rPr lang="de-DE" altLang="de-DE" dirty="0" smtClean="0"/>
              <a:t> 2. in </a:t>
            </a:r>
            <a:r>
              <a:rPr lang="de-DE" altLang="de-DE" dirty="0" err="1" smtClean="0"/>
              <a:t>this</a:t>
            </a:r>
            <a:r>
              <a:rPr lang="de-DE" altLang="de-DE" dirty="0" smtClean="0"/>
              <a:t> </a:t>
            </a:r>
            <a:r>
              <a:rPr lang="de-DE" altLang="de-DE" dirty="0" err="1" smtClean="0"/>
              <a:t>case</a:t>
            </a:r>
            <a:r>
              <a:rPr lang="de-DE" altLang="de-DE" dirty="0" smtClean="0"/>
              <a:t> </a:t>
            </a:r>
            <a:r>
              <a:rPr lang="de-DE" altLang="de-DE" dirty="0" err="1" smtClean="0"/>
              <a:t>however</a:t>
            </a:r>
            <a:r>
              <a:rPr lang="de-DE" altLang="de-DE" dirty="0" smtClean="0"/>
              <a:t>, </a:t>
            </a:r>
            <a:r>
              <a:rPr lang="de-DE" altLang="de-DE" dirty="0" err="1" smtClean="0"/>
              <a:t>the</a:t>
            </a:r>
            <a:r>
              <a:rPr lang="de-DE" altLang="de-DE" dirty="0" smtClean="0"/>
              <a:t> </a:t>
            </a:r>
            <a:r>
              <a:rPr lang="de-DE" altLang="de-DE" dirty="0" err="1" smtClean="0"/>
              <a:t>screen</a:t>
            </a:r>
            <a:r>
              <a:rPr lang="de-DE" altLang="de-DE" dirty="0" smtClean="0"/>
              <a:t> </a:t>
            </a:r>
            <a:r>
              <a:rPr lang="de-DE" altLang="de-DE" dirty="0" err="1" smtClean="0"/>
              <a:t>fitted</a:t>
            </a:r>
            <a:r>
              <a:rPr lang="de-DE" altLang="de-DE" dirty="0" smtClean="0"/>
              <a:t> </a:t>
            </a:r>
            <a:r>
              <a:rPr lang="de-DE" altLang="de-DE" dirty="0" err="1" smtClean="0"/>
              <a:t>displays</a:t>
            </a:r>
            <a:r>
              <a:rPr lang="de-DE" altLang="de-DE" dirty="0" smtClean="0"/>
              <a:t> </a:t>
            </a:r>
            <a:r>
              <a:rPr lang="de-DE" altLang="de-DE" dirty="0" err="1" smtClean="0"/>
              <a:t>images</a:t>
            </a:r>
            <a:r>
              <a:rPr lang="de-DE" altLang="de-DE" dirty="0" smtClean="0"/>
              <a:t> </a:t>
            </a:r>
            <a:r>
              <a:rPr lang="de-DE" altLang="de-DE" dirty="0" err="1" smtClean="0"/>
              <a:t>from</a:t>
            </a:r>
            <a:r>
              <a:rPr lang="de-DE" altLang="de-DE" dirty="0" smtClean="0"/>
              <a:t> </a:t>
            </a:r>
            <a:r>
              <a:rPr lang="de-DE" altLang="de-DE" dirty="0" err="1" smtClean="0"/>
              <a:t>the</a:t>
            </a:r>
            <a:r>
              <a:rPr lang="de-DE" altLang="de-DE" dirty="0" smtClean="0"/>
              <a:t> </a:t>
            </a:r>
            <a:r>
              <a:rPr lang="de-DE" altLang="de-DE" dirty="0" err="1" smtClean="0"/>
              <a:t>machining</a:t>
            </a:r>
            <a:r>
              <a:rPr lang="de-DE" altLang="de-DE" dirty="0" smtClean="0"/>
              <a:t> </a:t>
            </a:r>
            <a:r>
              <a:rPr lang="de-DE" altLang="de-DE" dirty="0" err="1" smtClean="0"/>
              <a:t>process</a:t>
            </a:r>
            <a:r>
              <a:rPr lang="de-DE" altLang="de-DE" dirty="0" smtClean="0"/>
              <a:t>, </a:t>
            </a:r>
            <a:r>
              <a:rPr lang="de-DE" altLang="de-DE" dirty="0" err="1" smtClean="0"/>
              <a:t>since</a:t>
            </a:r>
            <a:r>
              <a:rPr lang="de-DE" altLang="de-DE" dirty="0" smtClean="0"/>
              <a:t> a </a:t>
            </a:r>
            <a:r>
              <a:rPr lang="de-DE" altLang="de-DE" dirty="0" err="1" smtClean="0"/>
              <a:t>direct</a:t>
            </a:r>
            <a:r>
              <a:rPr lang="de-DE" altLang="de-DE" dirty="0" smtClean="0"/>
              <a:t> </a:t>
            </a:r>
            <a:r>
              <a:rPr lang="de-DE" altLang="de-DE" dirty="0" err="1" smtClean="0"/>
              <a:t>view</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machining</a:t>
            </a:r>
            <a:r>
              <a:rPr lang="de-DE" altLang="de-DE" dirty="0" smtClean="0"/>
              <a:t> </a:t>
            </a:r>
            <a:r>
              <a:rPr lang="de-DE" altLang="de-DE" dirty="0" err="1" smtClean="0"/>
              <a:t>chamber</a:t>
            </a:r>
            <a:r>
              <a:rPr lang="de-DE" altLang="de-DE" dirty="0" smtClean="0"/>
              <a:t> </a:t>
            </a:r>
            <a:r>
              <a:rPr lang="de-DE" altLang="de-DE" dirty="0" err="1" smtClean="0"/>
              <a:t>is</a:t>
            </a:r>
            <a:r>
              <a:rPr lang="de-DE" altLang="de-DE" dirty="0" smtClean="0"/>
              <a:t> not </a:t>
            </a:r>
            <a:r>
              <a:rPr lang="de-DE" altLang="de-DE" dirty="0" err="1" smtClean="0"/>
              <a:t>possible</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71</a:t>
            </a:fld>
            <a:endParaRPr lang="de-DE" altLang="de-DE"/>
          </a:p>
        </p:txBody>
      </p:sp>
    </p:spTree>
    <p:extLst>
      <p:ext uri="{BB962C8B-B14F-4D97-AF65-F5344CB8AC3E}">
        <p14:creationId xmlns:p14="http://schemas.microsoft.com/office/powerpoint/2010/main" val="2981012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72</a:t>
            </a:fld>
            <a:endParaRPr lang="de-DE" altLang="de-DE"/>
          </a:p>
        </p:txBody>
      </p:sp>
    </p:spTree>
    <p:extLst>
      <p:ext uri="{BB962C8B-B14F-4D97-AF65-F5344CB8AC3E}">
        <p14:creationId xmlns:p14="http://schemas.microsoft.com/office/powerpoint/2010/main" val="38943033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In </a:t>
            </a:r>
            <a:r>
              <a:rPr lang="de-DE" altLang="de-DE" dirty="0" err="1" smtClean="0"/>
              <a:t>addition</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context</a:t>
            </a:r>
            <a:r>
              <a:rPr lang="de-DE" altLang="de-DE" dirty="0" smtClean="0"/>
              <a:t> </a:t>
            </a:r>
            <a:r>
              <a:rPr lang="de-DE" altLang="de-DE" dirty="0" err="1" smtClean="0"/>
              <a:t>of</a:t>
            </a:r>
            <a:r>
              <a:rPr lang="de-DE" altLang="de-DE" dirty="0" smtClean="0"/>
              <a:t> </a:t>
            </a:r>
            <a:r>
              <a:rPr lang="de-DE" altLang="de-DE" dirty="0" err="1" smtClean="0"/>
              <a:t>use</a:t>
            </a:r>
            <a:r>
              <a:rPr lang="de-DE" altLang="de-DE" dirty="0" smtClean="0"/>
              <a:t>, </a:t>
            </a:r>
            <a:r>
              <a:rPr lang="de-DE" altLang="de-DE" dirty="0" err="1" smtClean="0"/>
              <a:t>definition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target</a:t>
            </a:r>
            <a:r>
              <a:rPr lang="de-DE" altLang="de-DE" dirty="0" smtClean="0"/>
              <a:t> </a:t>
            </a:r>
            <a:r>
              <a:rPr lang="de-DE" altLang="de-DE" dirty="0" err="1" smtClean="0"/>
              <a:t>group</a:t>
            </a:r>
            <a:r>
              <a:rPr lang="de-DE" altLang="de-DE" dirty="0" smtClean="0"/>
              <a:t> </a:t>
            </a:r>
            <a:r>
              <a:rPr lang="de-DE" altLang="de-DE" dirty="0" err="1" smtClean="0"/>
              <a:t>is</a:t>
            </a:r>
            <a:r>
              <a:rPr lang="de-DE" altLang="de-DE" dirty="0" smtClean="0"/>
              <a:t> also </a:t>
            </a:r>
            <a:r>
              <a:rPr lang="de-DE" altLang="de-DE" dirty="0" err="1" smtClean="0"/>
              <a:t>important</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usability</a:t>
            </a:r>
            <a:r>
              <a:rPr lang="de-DE" altLang="de-DE" dirty="0" smtClean="0"/>
              <a:t> design </a:t>
            </a:r>
            <a:r>
              <a:rPr lang="de-DE" altLang="de-DE" dirty="0" err="1" smtClean="0"/>
              <a:t>concept</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73</a:t>
            </a:fld>
            <a:endParaRPr lang="de-DE" altLang="de-DE"/>
          </a:p>
        </p:txBody>
      </p:sp>
    </p:spTree>
    <p:extLst>
      <p:ext uri="{BB962C8B-B14F-4D97-AF65-F5344CB8AC3E}">
        <p14:creationId xmlns:p14="http://schemas.microsoft.com/office/powerpoint/2010/main" val="2466381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smtClean="0"/>
              <a:t>Possibilities</a:t>
            </a:r>
            <a:r>
              <a:rPr lang="de-DE" altLang="de-DE" dirty="0" smtClean="0"/>
              <a:t> </a:t>
            </a:r>
            <a:r>
              <a:rPr lang="de-DE" altLang="de-DE" dirty="0" err="1" smtClean="0"/>
              <a:t>are</a:t>
            </a:r>
            <a:r>
              <a:rPr lang="de-DE" altLang="de-DE" dirty="0" smtClean="0"/>
              <a:t> </a:t>
            </a:r>
            <a:r>
              <a:rPr lang="de-DE" altLang="de-DE" dirty="0" err="1" smtClean="0"/>
              <a:t>stated</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analysis</a:t>
            </a:r>
            <a:r>
              <a:rPr lang="de-DE" altLang="de-DE" dirty="0" smtClean="0"/>
              <a:t> </a:t>
            </a:r>
            <a:r>
              <a:rPr lang="de-DE" altLang="de-DE" dirty="0" err="1" smtClean="0"/>
              <a:t>of</a:t>
            </a:r>
            <a:r>
              <a:rPr lang="de-DE" altLang="de-DE" dirty="0" smtClean="0"/>
              <a:t> different </a:t>
            </a:r>
            <a:r>
              <a:rPr lang="de-DE" altLang="de-DE" dirty="0" err="1" smtClean="0"/>
              <a:t>control</a:t>
            </a:r>
            <a:r>
              <a:rPr lang="de-DE" altLang="de-DE" dirty="0" smtClean="0"/>
              <a:t> </a:t>
            </a:r>
            <a:r>
              <a:rPr lang="de-DE" altLang="de-DE" dirty="0" err="1" smtClean="0"/>
              <a:t>concepts</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74</a:t>
            </a:fld>
            <a:endParaRPr lang="de-DE" altLang="de-DE"/>
          </a:p>
        </p:txBody>
      </p:sp>
    </p:spTree>
    <p:extLst>
      <p:ext uri="{BB962C8B-B14F-4D97-AF65-F5344CB8AC3E}">
        <p14:creationId xmlns:p14="http://schemas.microsoft.com/office/powerpoint/2010/main" val="7595720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In </a:t>
            </a:r>
            <a:r>
              <a:rPr lang="de-DE" altLang="de-DE" dirty="0" err="1" smtClean="0"/>
              <a:t>the</a:t>
            </a:r>
            <a:r>
              <a:rPr lang="de-DE" altLang="de-DE" dirty="0" smtClean="0"/>
              <a:t> </a:t>
            </a:r>
            <a:r>
              <a:rPr lang="de-DE" altLang="de-DE" dirty="0" err="1" smtClean="0"/>
              <a:t>example</a:t>
            </a:r>
            <a:r>
              <a:rPr lang="de-DE" altLang="de-DE" dirty="0" smtClean="0"/>
              <a:t>, </a:t>
            </a:r>
            <a:r>
              <a:rPr lang="de-DE" altLang="de-DE" dirty="0" err="1" smtClean="0"/>
              <a:t>the</a:t>
            </a:r>
            <a:r>
              <a:rPr lang="de-DE" altLang="de-DE" dirty="0" smtClean="0"/>
              <a:t> </a:t>
            </a:r>
            <a:r>
              <a:rPr lang="de-DE" altLang="de-DE" dirty="0" err="1" smtClean="0"/>
              <a:t>representation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complicated</a:t>
            </a:r>
            <a:r>
              <a:rPr lang="de-DE" altLang="de-DE" dirty="0" smtClean="0"/>
              <a:t> </a:t>
            </a:r>
            <a:r>
              <a:rPr lang="de-DE" altLang="de-DE" dirty="0" err="1" smtClean="0"/>
              <a:t>milling</a:t>
            </a:r>
            <a:r>
              <a:rPr lang="de-DE" altLang="de-DE" dirty="0" smtClean="0"/>
              <a:t> arm </a:t>
            </a:r>
            <a:r>
              <a:rPr lang="de-DE" altLang="de-DE" dirty="0" err="1" smtClean="0"/>
              <a:t>is</a:t>
            </a:r>
            <a:r>
              <a:rPr lang="de-DE" altLang="de-DE" dirty="0" smtClean="0"/>
              <a:t> </a:t>
            </a:r>
            <a:r>
              <a:rPr lang="de-DE" altLang="de-DE" dirty="0" err="1" smtClean="0"/>
              <a:t>imported</a:t>
            </a:r>
            <a:r>
              <a:rPr lang="de-DE" altLang="de-DE" dirty="0" smtClean="0"/>
              <a:t> in </a:t>
            </a:r>
            <a:r>
              <a:rPr lang="de-DE" altLang="de-DE" dirty="0" err="1" smtClean="0"/>
              <a:t>image</a:t>
            </a:r>
            <a:r>
              <a:rPr lang="de-DE" altLang="de-DE" dirty="0" smtClean="0"/>
              <a:t> form </a:t>
            </a:r>
            <a:r>
              <a:rPr lang="de-DE" altLang="de-DE" dirty="0" err="1" smtClean="0"/>
              <a:t>into</a:t>
            </a:r>
            <a:r>
              <a:rPr lang="de-DE" altLang="de-DE" dirty="0" smtClean="0"/>
              <a:t> </a:t>
            </a:r>
            <a:r>
              <a:rPr lang="de-DE" altLang="de-DE" dirty="0" err="1" smtClean="0"/>
              <a:t>the</a:t>
            </a:r>
            <a:r>
              <a:rPr lang="de-DE" altLang="de-DE" dirty="0" smtClean="0"/>
              <a:t> </a:t>
            </a:r>
            <a:r>
              <a:rPr lang="de-DE" altLang="de-DE" dirty="0" err="1" smtClean="0"/>
              <a:t>control</a:t>
            </a:r>
            <a:r>
              <a:rPr lang="de-DE" altLang="de-DE" dirty="0" smtClean="0"/>
              <a:t> </a:t>
            </a:r>
            <a:r>
              <a:rPr lang="de-DE" altLang="de-DE" dirty="0" err="1" smtClean="0"/>
              <a:t>system</a:t>
            </a:r>
            <a:r>
              <a:rPr lang="de-DE" altLang="de-DE" dirty="0" smtClean="0"/>
              <a:t>, </a:t>
            </a:r>
            <a:r>
              <a:rPr lang="de-DE" altLang="de-DE" dirty="0" err="1" smtClean="0"/>
              <a:t>and</a:t>
            </a:r>
            <a:r>
              <a:rPr lang="de-DE" altLang="de-DE" dirty="0" smtClean="0"/>
              <a:t> </a:t>
            </a:r>
            <a:r>
              <a:rPr lang="de-DE" altLang="de-DE" dirty="0" err="1" smtClean="0"/>
              <a:t>the</a:t>
            </a:r>
            <a:r>
              <a:rPr lang="de-DE" altLang="de-DE" dirty="0" smtClean="0"/>
              <a:t> </a:t>
            </a:r>
            <a:r>
              <a:rPr lang="de-DE" altLang="de-DE" dirty="0" err="1" smtClean="0"/>
              <a:t>respective</a:t>
            </a:r>
            <a:r>
              <a:rPr lang="de-DE" altLang="de-DE" dirty="0" smtClean="0"/>
              <a:t> </a:t>
            </a:r>
            <a:r>
              <a:rPr lang="de-DE" altLang="de-DE" dirty="0" err="1" smtClean="0"/>
              <a:t>axes</a:t>
            </a:r>
            <a:r>
              <a:rPr lang="de-DE" altLang="de-DE" dirty="0" smtClean="0"/>
              <a:t> </a:t>
            </a:r>
            <a:r>
              <a:rPr lang="de-DE" altLang="de-DE" dirty="0" err="1" smtClean="0"/>
              <a:t>are</a:t>
            </a:r>
            <a:r>
              <a:rPr lang="de-DE" altLang="de-DE" dirty="0" smtClean="0"/>
              <a:t> </a:t>
            </a:r>
            <a:r>
              <a:rPr lang="de-DE" altLang="de-DE" dirty="0" err="1" smtClean="0"/>
              <a:t>stated</a:t>
            </a:r>
            <a:r>
              <a:rPr lang="de-DE" altLang="de-DE" dirty="0" smtClean="0"/>
              <a:t>. The </a:t>
            </a:r>
            <a:r>
              <a:rPr lang="de-DE" altLang="de-DE" dirty="0" err="1" smtClean="0"/>
              <a:t>operating</a:t>
            </a:r>
            <a:r>
              <a:rPr lang="de-DE" altLang="de-DE" dirty="0" smtClean="0"/>
              <a:t> </a:t>
            </a:r>
            <a:r>
              <a:rPr lang="de-DE" altLang="de-DE" dirty="0" err="1" smtClean="0"/>
              <a:t>console</a:t>
            </a:r>
            <a:r>
              <a:rPr lang="de-DE" altLang="de-DE" dirty="0" smtClean="0"/>
              <a:t> </a:t>
            </a:r>
            <a:r>
              <a:rPr lang="de-DE" altLang="de-DE" dirty="0" err="1" smtClean="0"/>
              <a:t>features</a:t>
            </a:r>
            <a:r>
              <a:rPr lang="de-DE" altLang="de-DE" dirty="0" smtClean="0"/>
              <a:t> </a:t>
            </a:r>
            <a:r>
              <a:rPr lang="de-DE" altLang="de-DE" dirty="0" err="1" smtClean="0"/>
              <a:t>suitable</a:t>
            </a:r>
            <a:r>
              <a:rPr lang="de-DE" altLang="de-DE" dirty="0" smtClean="0"/>
              <a:t> </a:t>
            </a:r>
            <a:r>
              <a:rPr lang="de-DE" altLang="de-DE" dirty="0" err="1" smtClean="0"/>
              <a:t>rotary</a:t>
            </a:r>
            <a:r>
              <a:rPr lang="de-DE" altLang="de-DE" dirty="0" smtClean="0"/>
              <a:t> </a:t>
            </a:r>
            <a:r>
              <a:rPr lang="de-DE" altLang="de-DE" dirty="0" err="1" smtClean="0"/>
              <a:t>switches</a:t>
            </a:r>
            <a:r>
              <a:rPr lang="de-DE" altLang="de-DE" dirty="0" smtClean="0"/>
              <a:t> </a:t>
            </a:r>
            <a:r>
              <a:rPr lang="de-DE" altLang="de-DE" dirty="0" err="1" smtClean="0"/>
              <a:t>and</a:t>
            </a:r>
            <a:r>
              <a:rPr lang="de-DE" altLang="de-DE" dirty="0" smtClean="0"/>
              <a:t> </a:t>
            </a:r>
            <a:r>
              <a:rPr lang="de-DE" altLang="de-DE" dirty="0" err="1" smtClean="0"/>
              <a:t>joysticks</a:t>
            </a:r>
            <a:r>
              <a:rPr lang="de-DE" altLang="de-DE" dirty="0" smtClean="0"/>
              <a:t> </a:t>
            </a:r>
            <a:r>
              <a:rPr lang="de-DE" altLang="de-DE" dirty="0" err="1" smtClean="0"/>
              <a:t>by</a:t>
            </a:r>
            <a:r>
              <a:rPr lang="de-DE" altLang="de-DE" dirty="0" smtClean="0"/>
              <a:t> </a:t>
            </a:r>
            <a:r>
              <a:rPr lang="de-DE" altLang="de-DE" dirty="0" err="1" smtClean="0"/>
              <a:t>means</a:t>
            </a:r>
            <a:r>
              <a:rPr lang="de-DE" altLang="de-DE" dirty="0" smtClean="0"/>
              <a:t> </a:t>
            </a:r>
            <a:r>
              <a:rPr lang="de-DE" altLang="de-DE" dirty="0" err="1" smtClean="0"/>
              <a:t>of</a:t>
            </a:r>
            <a:r>
              <a:rPr lang="de-DE" altLang="de-DE" dirty="0" smtClean="0"/>
              <a:t> </a:t>
            </a:r>
            <a:r>
              <a:rPr lang="de-DE" altLang="de-DE" dirty="0" err="1" smtClean="0"/>
              <a:t>which</a:t>
            </a:r>
            <a:r>
              <a:rPr lang="de-DE" altLang="de-DE" dirty="0" smtClean="0"/>
              <a:t> multidimensional </a:t>
            </a:r>
            <a:r>
              <a:rPr lang="de-DE" altLang="de-DE" dirty="0" err="1" smtClean="0"/>
              <a:t>adjustment</a:t>
            </a:r>
            <a:r>
              <a:rPr lang="de-DE" altLang="de-DE" dirty="0" smtClean="0"/>
              <a:t> </a:t>
            </a:r>
            <a:r>
              <a:rPr lang="de-DE" altLang="de-DE" dirty="0" err="1" smtClean="0"/>
              <a:t>is</a:t>
            </a:r>
            <a:r>
              <a:rPr lang="de-DE" altLang="de-DE" dirty="0" smtClean="0"/>
              <a:t> </a:t>
            </a:r>
            <a:r>
              <a:rPr lang="de-DE" altLang="de-DE" dirty="0" err="1" smtClean="0"/>
              <a:t>possible</a:t>
            </a:r>
            <a:r>
              <a:rPr lang="de-DE" altLang="de-DE" dirty="0" smtClean="0"/>
              <a:t>.</a:t>
            </a:r>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75</a:t>
            </a:fld>
            <a:endParaRPr lang="de-DE" altLang="de-DE"/>
          </a:p>
        </p:txBody>
      </p:sp>
    </p:spTree>
    <p:extLst>
      <p:ext uri="{BB962C8B-B14F-4D97-AF65-F5344CB8AC3E}">
        <p14:creationId xmlns:p14="http://schemas.microsoft.com/office/powerpoint/2010/main" val="7477608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In </a:t>
            </a:r>
            <a:r>
              <a:rPr lang="de-DE" altLang="de-DE" dirty="0" err="1" smtClean="0"/>
              <a:t>addition</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context</a:t>
            </a:r>
            <a:r>
              <a:rPr lang="de-DE" altLang="de-DE" dirty="0" smtClean="0"/>
              <a:t> </a:t>
            </a:r>
            <a:r>
              <a:rPr lang="de-DE" altLang="de-DE" dirty="0" err="1" smtClean="0"/>
              <a:t>of</a:t>
            </a:r>
            <a:r>
              <a:rPr lang="de-DE" altLang="de-DE" dirty="0" smtClean="0"/>
              <a:t> </a:t>
            </a:r>
            <a:r>
              <a:rPr lang="de-DE" altLang="de-DE" dirty="0" err="1" smtClean="0"/>
              <a:t>use</a:t>
            </a:r>
            <a:r>
              <a:rPr lang="de-DE" altLang="de-DE" dirty="0" smtClean="0"/>
              <a:t>, </a:t>
            </a:r>
            <a:r>
              <a:rPr lang="de-DE" altLang="de-DE" dirty="0" err="1" smtClean="0"/>
              <a:t>definition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target</a:t>
            </a:r>
            <a:r>
              <a:rPr lang="de-DE" altLang="de-DE" dirty="0" smtClean="0"/>
              <a:t> </a:t>
            </a:r>
            <a:r>
              <a:rPr lang="de-DE" altLang="de-DE" dirty="0" err="1" smtClean="0"/>
              <a:t>group</a:t>
            </a:r>
            <a:r>
              <a:rPr lang="de-DE" altLang="de-DE" dirty="0" smtClean="0"/>
              <a:t> </a:t>
            </a:r>
            <a:r>
              <a:rPr lang="de-DE" altLang="de-DE" dirty="0" err="1" smtClean="0"/>
              <a:t>is</a:t>
            </a:r>
            <a:r>
              <a:rPr lang="de-DE" altLang="de-DE" dirty="0" smtClean="0"/>
              <a:t> also </a:t>
            </a:r>
            <a:r>
              <a:rPr lang="de-DE" altLang="de-DE" dirty="0" err="1" smtClean="0"/>
              <a:t>important</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usability</a:t>
            </a:r>
            <a:r>
              <a:rPr lang="de-DE" altLang="de-DE" dirty="0" smtClean="0"/>
              <a:t> design </a:t>
            </a:r>
            <a:r>
              <a:rPr lang="de-DE" altLang="de-DE" dirty="0" err="1" smtClean="0"/>
              <a:t>concept</a:t>
            </a:r>
            <a:r>
              <a:rPr lang="de-DE" altLang="de-DE" dirty="0" smtClean="0"/>
              <a:t>.</a:t>
            </a:r>
          </a:p>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76</a:t>
            </a:fld>
            <a:endParaRPr lang="de-DE" altLang="de-DE"/>
          </a:p>
        </p:txBody>
      </p:sp>
    </p:spTree>
    <p:extLst>
      <p:ext uri="{BB962C8B-B14F-4D97-AF65-F5344CB8AC3E}">
        <p14:creationId xmlns:p14="http://schemas.microsoft.com/office/powerpoint/2010/main" val="28728410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BF9433-A15E-4A12-A08C-80FE49C6C1A1}" type="slidenum">
              <a:rPr lang="de-DE" altLang="de-DE" smtClean="0"/>
              <a:pPr/>
              <a:t>77</a:t>
            </a:fld>
            <a:endParaRPr lang="de-DE" altLang="de-DE"/>
          </a:p>
        </p:txBody>
      </p:sp>
    </p:spTree>
    <p:extLst>
      <p:ext uri="{BB962C8B-B14F-4D97-AF65-F5344CB8AC3E}">
        <p14:creationId xmlns:p14="http://schemas.microsoft.com/office/powerpoint/2010/main" val="292271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smtClean="0"/>
              <a:t>The </a:t>
            </a:r>
            <a:r>
              <a:rPr lang="de-DE" altLang="de-DE" dirty="0" err="1" smtClean="0"/>
              <a:t>concept</a:t>
            </a:r>
            <a:r>
              <a:rPr lang="de-DE" altLang="de-DE" dirty="0" smtClean="0"/>
              <a:t> </a:t>
            </a:r>
            <a:r>
              <a:rPr lang="de-DE" altLang="de-DE" dirty="0" err="1" smtClean="0"/>
              <a:t>of</a:t>
            </a:r>
            <a:r>
              <a:rPr lang="de-DE" altLang="de-DE" dirty="0" smtClean="0"/>
              <a:t> a </a:t>
            </a:r>
            <a:r>
              <a:rPr lang="de-DE" altLang="de-DE" dirty="0" err="1" smtClean="0"/>
              <a:t>work</a:t>
            </a:r>
            <a:r>
              <a:rPr lang="de-DE" altLang="de-DE" dirty="0" smtClean="0"/>
              <a:t> </a:t>
            </a:r>
            <a:r>
              <a:rPr lang="de-DE" altLang="de-DE" dirty="0" err="1" smtClean="0"/>
              <a:t>system</a:t>
            </a:r>
            <a:r>
              <a:rPr lang="de-DE" altLang="de-DE" dirty="0" smtClean="0"/>
              <a:t> </a:t>
            </a:r>
            <a:r>
              <a:rPr lang="de-DE" altLang="de-DE" dirty="0" err="1" smtClean="0"/>
              <a:t>is</a:t>
            </a:r>
            <a:r>
              <a:rPr lang="de-DE" altLang="de-DE" dirty="0" smtClean="0"/>
              <a:t> </a:t>
            </a:r>
            <a:r>
              <a:rPr lang="de-DE" altLang="de-DE" dirty="0" err="1" smtClean="0"/>
              <a:t>introduced</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reproducible</a:t>
            </a:r>
            <a:r>
              <a:rPr lang="de-DE" altLang="de-DE" dirty="0" smtClean="0"/>
              <a:t> </a:t>
            </a:r>
            <a:r>
              <a:rPr lang="de-DE" altLang="de-DE" dirty="0" err="1" smtClean="0"/>
              <a:t>and</a:t>
            </a:r>
            <a:r>
              <a:rPr lang="de-DE" altLang="de-DE" dirty="0" smtClean="0"/>
              <a:t> </a:t>
            </a:r>
            <a:r>
              <a:rPr lang="de-DE" altLang="de-DE" dirty="0" err="1" smtClean="0"/>
              <a:t>structured</a:t>
            </a:r>
            <a:r>
              <a:rPr lang="de-DE" altLang="de-DE" dirty="0" smtClean="0"/>
              <a:t> </a:t>
            </a:r>
            <a:r>
              <a:rPr lang="de-DE" altLang="de-DE" dirty="0" err="1" smtClean="0"/>
              <a:t>description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work</a:t>
            </a:r>
            <a:r>
              <a:rPr lang="de-DE" altLang="de-DE" dirty="0" smtClean="0"/>
              <a:t>. This </a:t>
            </a:r>
            <a:r>
              <a:rPr lang="de-DE" altLang="de-DE" dirty="0" err="1" smtClean="0"/>
              <a:t>system</a:t>
            </a:r>
            <a:r>
              <a:rPr lang="de-DE" altLang="de-DE" dirty="0" smtClean="0"/>
              <a:t> </a:t>
            </a:r>
            <a:r>
              <a:rPr lang="de-DE" altLang="de-DE" dirty="0" err="1" smtClean="0"/>
              <a:t>enables</a:t>
            </a:r>
            <a:r>
              <a:rPr lang="de-DE" altLang="de-DE" dirty="0" smtClean="0"/>
              <a:t> </a:t>
            </a:r>
            <a:r>
              <a:rPr lang="de-DE" altLang="de-DE" dirty="0" err="1" smtClean="0"/>
              <a:t>the</a:t>
            </a:r>
            <a:r>
              <a:rPr lang="de-DE" altLang="de-DE" dirty="0" smtClean="0"/>
              <a:t> </a:t>
            </a:r>
            <a:r>
              <a:rPr lang="de-DE" altLang="de-DE" dirty="0" err="1" smtClean="0"/>
              <a:t>scope</a:t>
            </a:r>
            <a:r>
              <a:rPr lang="de-DE" altLang="de-DE" dirty="0" smtClean="0"/>
              <a:t> </a:t>
            </a:r>
            <a:r>
              <a:rPr lang="de-DE" altLang="de-DE" dirty="0" err="1" smtClean="0"/>
              <a:t>of</a:t>
            </a:r>
            <a:r>
              <a:rPr lang="de-DE" altLang="de-DE" dirty="0" smtClean="0"/>
              <a:t> </a:t>
            </a:r>
            <a:r>
              <a:rPr lang="de-DE" altLang="de-DE" dirty="0" err="1" smtClean="0"/>
              <a:t>analysis</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constrained</a:t>
            </a:r>
            <a:r>
              <a:rPr lang="de-DE" altLang="de-DE" dirty="0" smtClean="0"/>
              <a:t> </a:t>
            </a:r>
            <a:r>
              <a:rPr lang="de-DE" altLang="de-DE" dirty="0" err="1" smtClean="0"/>
              <a:t>and</a:t>
            </a:r>
            <a:r>
              <a:rPr lang="de-DE" altLang="de-DE" dirty="0" smtClean="0"/>
              <a:t> </a:t>
            </a:r>
            <a:r>
              <a:rPr lang="de-DE" altLang="de-DE" dirty="0" err="1" smtClean="0"/>
              <a:t>broken</a:t>
            </a:r>
            <a:r>
              <a:rPr lang="de-DE" altLang="de-DE" dirty="0" smtClean="0"/>
              <a:t> down </a:t>
            </a:r>
            <a:r>
              <a:rPr lang="de-DE" altLang="de-DE" dirty="0" err="1" smtClean="0"/>
              <a:t>into</a:t>
            </a:r>
            <a:r>
              <a:rPr lang="de-DE" altLang="de-DE" dirty="0" smtClean="0"/>
              <a:t> individual </a:t>
            </a:r>
            <a:r>
              <a:rPr lang="de-DE" altLang="de-DE" dirty="0" err="1" smtClean="0"/>
              <a:t>elements</a:t>
            </a:r>
            <a:r>
              <a:rPr lang="de-DE" altLang="de-DE" dirty="0" smtClean="0"/>
              <a:t>. This </a:t>
            </a:r>
            <a:r>
              <a:rPr lang="de-DE" altLang="de-DE" dirty="0" err="1" smtClean="0"/>
              <a:t>is</a:t>
            </a:r>
            <a:r>
              <a:rPr lang="de-DE" altLang="de-DE" dirty="0" smtClean="0"/>
              <a:t> </a:t>
            </a:r>
            <a:r>
              <a:rPr lang="de-DE" altLang="de-DE" dirty="0" err="1" smtClean="0"/>
              <a:t>necessary</a:t>
            </a:r>
            <a:r>
              <a:rPr lang="de-DE" altLang="de-DE" dirty="0" smtClean="0"/>
              <a:t>, </a:t>
            </a:r>
            <a:r>
              <a:rPr lang="de-DE" altLang="de-DE" dirty="0" err="1" smtClean="0"/>
              <a:t>since</a:t>
            </a:r>
            <a:r>
              <a:rPr lang="de-DE" altLang="de-DE" dirty="0" smtClean="0"/>
              <a:t> </a:t>
            </a:r>
            <a:r>
              <a:rPr lang="de-DE" altLang="de-DE" dirty="0" err="1" smtClean="0"/>
              <a:t>work</a:t>
            </a:r>
            <a:r>
              <a:rPr lang="de-DE" altLang="de-DE" dirty="0" smtClean="0"/>
              <a:t> </a:t>
            </a:r>
            <a:r>
              <a:rPr lang="de-DE" altLang="de-DE" dirty="0" err="1" smtClean="0"/>
              <a:t>processes</a:t>
            </a:r>
            <a:r>
              <a:rPr lang="de-DE" altLang="de-DE" dirty="0" smtClean="0"/>
              <a:t> </a:t>
            </a:r>
            <a:r>
              <a:rPr lang="de-DE" altLang="de-DE" dirty="0" err="1" smtClean="0"/>
              <a:t>give</a:t>
            </a:r>
            <a:r>
              <a:rPr lang="de-DE" altLang="de-DE" dirty="0" smtClean="0"/>
              <a:t> </a:t>
            </a:r>
            <a:r>
              <a:rPr lang="de-DE" altLang="de-DE" dirty="0" err="1" smtClean="0"/>
              <a:t>rise</a:t>
            </a:r>
            <a:r>
              <a:rPr lang="de-DE" altLang="de-DE" dirty="0" smtClean="0"/>
              <a:t> </a:t>
            </a:r>
            <a:r>
              <a:rPr lang="de-DE" altLang="de-DE" dirty="0" err="1" smtClean="0"/>
              <a:t>to</a:t>
            </a:r>
            <a:r>
              <a:rPr lang="de-DE" altLang="de-DE" dirty="0" smtClean="0"/>
              <a:t> </a:t>
            </a:r>
            <a:r>
              <a:rPr lang="de-DE" altLang="de-DE" dirty="0" err="1" smtClean="0"/>
              <a:t>complex</a:t>
            </a:r>
            <a:r>
              <a:rPr lang="de-DE" altLang="de-DE" dirty="0" smtClean="0"/>
              <a:t>, multidimensional </a:t>
            </a:r>
            <a:r>
              <a:rPr lang="de-DE" altLang="de-DE" dirty="0" err="1" smtClean="0"/>
              <a:t>systems</a:t>
            </a:r>
            <a:r>
              <a:rPr lang="de-DE" altLang="de-DE" dirty="0" smtClean="0"/>
              <a:t> </a:t>
            </a:r>
            <a:r>
              <a:rPr lang="de-DE" altLang="de-DE" dirty="0" err="1" smtClean="0"/>
              <a:t>which</a:t>
            </a:r>
            <a:r>
              <a:rPr lang="de-DE" altLang="de-DE" dirty="0" smtClean="0"/>
              <a:t> </a:t>
            </a:r>
            <a:r>
              <a:rPr lang="de-DE" altLang="de-DE" dirty="0" err="1" smtClean="0"/>
              <a:t>cannot</a:t>
            </a:r>
            <a:r>
              <a:rPr lang="de-DE" altLang="de-DE" dirty="0" smtClean="0"/>
              <a:t> </a:t>
            </a:r>
            <a:r>
              <a:rPr lang="de-DE" altLang="de-DE" dirty="0" err="1" smtClean="0"/>
              <a:t>be</a:t>
            </a:r>
            <a:r>
              <a:rPr lang="de-DE" altLang="de-DE" dirty="0" smtClean="0"/>
              <a:t> </a:t>
            </a:r>
            <a:r>
              <a:rPr lang="de-DE" altLang="de-DE" dirty="0" err="1" smtClean="0"/>
              <a:t>explained</a:t>
            </a:r>
            <a:r>
              <a:rPr lang="de-DE" altLang="de-DE" dirty="0" smtClean="0"/>
              <a:t> </a:t>
            </a:r>
            <a:r>
              <a:rPr lang="de-DE" altLang="de-DE" dirty="0" err="1" smtClean="0"/>
              <a:t>by</a:t>
            </a:r>
            <a:r>
              <a:rPr lang="de-DE" altLang="de-DE" dirty="0" smtClean="0"/>
              <a:t> simple, </a:t>
            </a:r>
            <a:r>
              <a:rPr lang="de-DE" altLang="de-DE" dirty="0" err="1" smtClean="0"/>
              <a:t>causal</a:t>
            </a:r>
            <a:r>
              <a:rPr lang="de-DE" altLang="de-DE" dirty="0" smtClean="0"/>
              <a:t> </a:t>
            </a:r>
            <a:r>
              <a:rPr lang="de-DE" altLang="de-DE" dirty="0" err="1" smtClean="0"/>
              <a:t>relationships</a:t>
            </a:r>
            <a:r>
              <a:rPr lang="de-DE" altLang="de-DE" dirty="0" smtClean="0"/>
              <a:t>.</a:t>
            </a:r>
          </a:p>
          <a:p>
            <a:pPr eaLnBrk="1" hangingPunct="1"/>
            <a:r>
              <a:rPr lang="de-DE" altLang="de-DE" dirty="0" err="1" smtClean="0"/>
              <a:t>Two</a:t>
            </a:r>
            <a:r>
              <a:rPr lang="de-DE" altLang="de-DE" dirty="0" smtClean="0"/>
              <a:t> </a:t>
            </a:r>
            <a:r>
              <a:rPr lang="de-DE" altLang="de-DE" dirty="0" err="1" smtClean="0"/>
              <a:t>work</a:t>
            </a:r>
            <a:r>
              <a:rPr lang="de-DE" altLang="de-DE" dirty="0" smtClean="0"/>
              <a:t> </a:t>
            </a:r>
            <a:r>
              <a:rPr lang="de-DE" altLang="de-DE" dirty="0" err="1" smtClean="0"/>
              <a:t>system</a:t>
            </a:r>
            <a:r>
              <a:rPr lang="de-DE" altLang="de-DE" dirty="0" smtClean="0"/>
              <a:t> </a:t>
            </a:r>
            <a:r>
              <a:rPr lang="de-DE" altLang="de-DE" dirty="0" err="1" smtClean="0"/>
              <a:t>concepts</a:t>
            </a:r>
            <a:r>
              <a:rPr lang="de-DE" altLang="de-DE" dirty="0" smtClean="0"/>
              <a:t> </a:t>
            </a:r>
            <a:r>
              <a:rPr lang="de-DE" altLang="de-DE" dirty="0" err="1" smtClean="0"/>
              <a:t>are</a:t>
            </a:r>
            <a:r>
              <a:rPr lang="de-DE" altLang="de-DE" dirty="0" smtClean="0"/>
              <a:t> </a:t>
            </a:r>
            <a:r>
              <a:rPr lang="de-DE" altLang="de-DE" dirty="0" err="1" smtClean="0"/>
              <a:t>explained</a:t>
            </a:r>
            <a:r>
              <a:rPr lang="de-DE" altLang="de-DE" dirty="0" smtClean="0"/>
              <a:t> in </a:t>
            </a:r>
            <a:r>
              <a:rPr lang="de-DE" altLang="de-DE" dirty="0" err="1" smtClean="0"/>
              <a:t>greater</a:t>
            </a:r>
            <a:r>
              <a:rPr lang="de-DE" altLang="de-DE" dirty="0" smtClean="0"/>
              <a:t> </a:t>
            </a:r>
            <a:r>
              <a:rPr lang="de-DE" altLang="de-DE" dirty="0" err="1" smtClean="0"/>
              <a:t>detail</a:t>
            </a:r>
            <a:r>
              <a:rPr lang="de-DE" altLang="de-DE" dirty="0" smtClean="0"/>
              <a:t> on </a:t>
            </a:r>
            <a:r>
              <a:rPr lang="de-DE" altLang="de-DE" dirty="0" err="1" smtClean="0"/>
              <a:t>the</a:t>
            </a:r>
            <a:r>
              <a:rPr lang="de-DE" altLang="de-DE" dirty="0" smtClean="0"/>
              <a:t> </a:t>
            </a:r>
            <a:r>
              <a:rPr lang="de-DE" altLang="de-DE" dirty="0" err="1" smtClean="0"/>
              <a:t>next</a:t>
            </a:r>
            <a:r>
              <a:rPr lang="de-DE" altLang="de-DE" dirty="0" smtClean="0"/>
              <a:t> </a:t>
            </a:r>
            <a:r>
              <a:rPr lang="de-DE" altLang="de-DE" dirty="0" err="1" smtClean="0"/>
              <a:t>slide</a:t>
            </a:r>
            <a:r>
              <a:rPr lang="de-DE" altLang="de-DE" dirty="0" smtClean="0"/>
              <a:t>.</a:t>
            </a:r>
          </a:p>
        </p:txBody>
      </p:sp>
      <p:sp>
        <p:nvSpPr>
          <p:cNvPr id="4" name="Foliennummernplatzhalter 3"/>
          <p:cNvSpPr>
            <a:spLocks noGrp="1"/>
          </p:cNvSpPr>
          <p:nvPr>
            <p:ph type="sldNum" sz="quarter" idx="10"/>
          </p:nvPr>
        </p:nvSpPr>
        <p:spPr/>
        <p:txBody>
          <a:bodyPr/>
          <a:lstStyle/>
          <a:p>
            <a:fld id="{E7F4AAEE-6436-4D0C-911E-7F17470D88F3}" type="slidenum">
              <a:rPr lang="de-DE" altLang="de-DE" smtClean="0"/>
              <a:pPr/>
              <a:t>9</a:t>
            </a:fld>
            <a:endParaRPr lang="de-DE" altLang="de-DE"/>
          </a:p>
        </p:txBody>
      </p:sp>
    </p:spTree>
    <p:extLst>
      <p:ext uri="{BB962C8B-B14F-4D97-AF65-F5344CB8AC3E}">
        <p14:creationId xmlns:p14="http://schemas.microsoft.com/office/powerpoint/2010/main" val="238426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7488" indent="-217488" eaLnBrk="1" hangingPunct="1">
              <a:spcBef>
                <a:spcPct val="0"/>
              </a:spcBef>
            </a:pPr>
            <a:r>
              <a:rPr lang="en-US" altLang="de-DE" dirty="0" smtClean="0"/>
              <a:t>The structure of the REFA work system has become established in industry</a:t>
            </a:r>
          </a:p>
          <a:p>
            <a:pPr marL="217488" indent="-217488" eaLnBrk="1" hangingPunct="1">
              <a:spcBef>
                <a:spcPct val="0"/>
              </a:spcBef>
            </a:pPr>
            <a:r>
              <a:rPr lang="en-US" altLang="de-DE" dirty="0" smtClean="0"/>
              <a:t>particularly in the area of work planning and industrial engineering and has also </a:t>
            </a:r>
          </a:p>
          <a:p>
            <a:pPr marL="217488" indent="-217488" eaLnBrk="1" hangingPunct="1">
              <a:spcBef>
                <a:spcPct val="0"/>
              </a:spcBef>
            </a:pPr>
            <a:r>
              <a:rPr lang="en-US" altLang="de-DE" dirty="0" smtClean="0"/>
              <a:t>been specified in EN ISO 6385 “Ergonomic principles in the design of work</a:t>
            </a:r>
          </a:p>
          <a:p>
            <a:pPr marL="217488" indent="-217488" eaLnBrk="1" hangingPunct="1">
              <a:spcBef>
                <a:spcPct val="0"/>
              </a:spcBef>
            </a:pPr>
            <a:r>
              <a:rPr lang="en-US" altLang="de-DE" dirty="0" smtClean="0"/>
              <a:t>systems”. This system is intended in particular to ensure that a working</a:t>
            </a:r>
          </a:p>
          <a:p>
            <a:pPr marL="217488" indent="-217488" eaLnBrk="1" hangingPunct="1">
              <a:spcBef>
                <a:spcPct val="0"/>
              </a:spcBef>
            </a:pPr>
            <a:r>
              <a:rPr lang="en-US" altLang="de-DE" dirty="0" smtClean="0"/>
              <a:t>environment is described precisely, thereby permitting validated performance</a:t>
            </a:r>
          </a:p>
          <a:p>
            <a:pPr marL="217488" indent="-217488" eaLnBrk="1" hangingPunct="1">
              <a:spcBef>
                <a:spcPct val="0"/>
              </a:spcBef>
            </a:pPr>
            <a:r>
              <a:rPr lang="en-US" altLang="de-DE" dirty="0" smtClean="0"/>
              <a:t>criteria, for example. The system consists of 7 elements.</a:t>
            </a:r>
          </a:p>
          <a:p>
            <a:pPr marL="217488" indent="-217488" eaLnBrk="1" hangingPunct="1">
              <a:buFontTx/>
              <a:buAutoNum type="arabicPeriod"/>
            </a:pPr>
            <a:r>
              <a:rPr lang="en-US" altLang="de-DE" b="1" dirty="0" smtClean="0"/>
              <a:t>Work task</a:t>
            </a:r>
            <a:r>
              <a:rPr lang="en-US" altLang="de-DE" dirty="0" smtClean="0"/>
              <a:t> </a:t>
            </a:r>
            <a:r>
              <a:rPr lang="de-DE" altLang="de-DE" dirty="0" smtClean="0"/>
              <a:t>–</a:t>
            </a:r>
            <a:r>
              <a:rPr lang="en-US" altLang="de-DE" dirty="0" smtClean="0"/>
              <a:t> describes the tasks to be completed within the work system. Where applicable, distinction is drawn between primary and secondary tasks, in order to derive a ranking of primary design criteria.</a:t>
            </a:r>
          </a:p>
          <a:p>
            <a:pPr marL="217488" indent="-217488" eaLnBrk="1" hangingPunct="1">
              <a:buFontTx/>
              <a:buAutoNum type="arabicPeriod"/>
            </a:pPr>
            <a:r>
              <a:rPr lang="en-US" altLang="de-DE" b="1" dirty="0" smtClean="0"/>
              <a:t>Input </a:t>
            </a:r>
            <a:r>
              <a:rPr lang="de-DE" altLang="de-DE" dirty="0" smtClean="0"/>
              <a:t>–</a:t>
            </a:r>
            <a:r>
              <a:rPr lang="en-US" altLang="de-DE" dirty="0" smtClean="0"/>
              <a:t> contains all information, materials, energy, etc. introduced into the system which are required for performance of the work task(s).</a:t>
            </a:r>
          </a:p>
          <a:p>
            <a:pPr marL="217488" indent="-217488" eaLnBrk="1" hangingPunct="1">
              <a:buFontTx/>
              <a:buAutoNum type="arabicPeriod"/>
            </a:pPr>
            <a:r>
              <a:rPr lang="en-US" altLang="de-DE" b="1" dirty="0" smtClean="0"/>
              <a:t>Human being </a:t>
            </a:r>
            <a:r>
              <a:rPr lang="de-DE" altLang="de-DE" dirty="0" smtClean="0"/>
              <a:t>–</a:t>
            </a:r>
            <a:r>
              <a:rPr lang="en-US" altLang="de-DE" dirty="0" smtClean="0"/>
              <a:t> describes the persons assigned to the system and their specific performance criteria, such as percentile, sex, training, etc.</a:t>
            </a:r>
          </a:p>
          <a:p>
            <a:pPr marL="217488" indent="-217488" eaLnBrk="1" hangingPunct="1">
              <a:buFontTx/>
              <a:buAutoNum type="arabicPeriod"/>
            </a:pPr>
            <a:r>
              <a:rPr lang="en-US" altLang="de-DE" b="1" dirty="0" smtClean="0"/>
              <a:t>Work equipment </a:t>
            </a:r>
            <a:r>
              <a:rPr lang="de-DE" altLang="de-DE" dirty="0" smtClean="0"/>
              <a:t>–</a:t>
            </a:r>
            <a:r>
              <a:rPr lang="en-US" altLang="de-DE" dirty="0" smtClean="0"/>
              <a:t> encompasses all technical elements of the system, such as tools, machinery and apparatus, but also extends to chairs, workbench and lighting.</a:t>
            </a:r>
          </a:p>
          <a:p>
            <a:pPr marL="217488" indent="-217488" eaLnBrk="1" hangingPunct="1">
              <a:buFontTx/>
              <a:buAutoNum type="arabicPeriod"/>
            </a:pPr>
            <a:r>
              <a:rPr lang="en-US" altLang="de-DE" b="1" dirty="0" smtClean="0"/>
              <a:t>Work process </a:t>
            </a:r>
            <a:r>
              <a:rPr lang="de-DE" altLang="de-DE" dirty="0" smtClean="0"/>
              <a:t>–</a:t>
            </a:r>
            <a:r>
              <a:rPr lang="en-US" altLang="de-DE" dirty="0" smtClean="0"/>
              <a:t> describes the interaction between human being and work equipment during processing of the input for completion of the work task. The work process is characterized by methods, technology, resource requirements, etc.</a:t>
            </a:r>
          </a:p>
          <a:p>
            <a:pPr marL="217488" indent="-217488" eaLnBrk="1" hangingPunct="1">
              <a:buFontTx/>
              <a:buAutoNum type="arabicPeriod"/>
            </a:pPr>
            <a:r>
              <a:rPr lang="en-US" altLang="de-DE" b="1" dirty="0" smtClean="0"/>
              <a:t>Output </a:t>
            </a:r>
            <a:r>
              <a:rPr lang="de-DE" altLang="de-DE" dirty="0" smtClean="0"/>
              <a:t>–</a:t>
            </a:r>
            <a:r>
              <a:rPr lang="en-US" altLang="de-DE" dirty="0" smtClean="0"/>
              <a:t> summarizes the results of the work process and contains the results of its performance in the form of products, processed parts, information and service processes, and also waste and the return of elements no longer required, such as tools used, drawings and other data media</a:t>
            </a:r>
          </a:p>
          <a:p>
            <a:pPr marL="217488" indent="-217488" eaLnBrk="1" hangingPunct="1">
              <a:buFontTx/>
              <a:buAutoNum type="arabicPeriod"/>
            </a:pPr>
            <a:r>
              <a:rPr lang="en-US" altLang="de-DE" b="1" dirty="0" smtClean="0"/>
              <a:t>Environment </a:t>
            </a:r>
            <a:r>
              <a:rPr lang="de-DE" altLang="de-DE" dirty="0" smtClean="0"/>
              <a:t>–</a:t>
            </a:r>
            <a:r>
              <a:rPr lang="en-US" altLang="de-DE" dirty="0" smtClean="0"/>
              <a:t> describes the environmental influences upon the work system. This contains the elements of occupational hygiene, such as climate at the workplace, and also social elements, such as the dependency of work upon others (as is the case on an assembly line), co-operation with superiors, the remuneration structure, etc.</a:t>
            </a:r>
          </a:p>
          <a:p>
            <a:pPr marL="217488" indent="-217488" eaLnBrk="1" hangingPunct="1">
              <a:buFontTx/>
              <a:buAutoNum type="arabicPeriod"/>
            </a:pPr>
            <a:endParaRPr lang="en-US" altLang="de-DE" dirty="0" smtClean="0"/>
          </a:p>
          <a:p>
            <a:pPr marL="217488" indent="-217488" eaLnBrk="1" hangingPunct="1">
              <a:spcBef>
                <a:spcPct val="0"/>
              </a:spcBef>
            </a:pPr>
            <a:r>
              <a:rPr lang="en-US" altLang="de-DE" dirty="0" smtClean="0"/>
              <a:t>	The second "sociotechnical" system is divided into the technical and social </a:t>
            </a:r>
          </a:p>
          <a:p>
            <a:pPr marL="217488" indent="-217488" eaLnBrk="1" hangingPunct="1">
              <a:spcBef>
                <a:spcPct val="0"/>
              </a:spcBef>
            </a:pPr>
            <a:r>
              <a:rPr lang="en-US" altLang="de-DE" dirty="0" smtClean="0"/>
              <a:t>subsystems, each with its own specific requirements and characteristics. Both </a:t>
            </a:r>
          </a:p>
          <a:p>
            <a:pPr marL="217488" indent="-217488" eaLnBrk="1" hangingPunct="1">
              <a:spcBef>
                <a:spcPct val="0"/>
              </a:spcBef>
            </a:pPr>
            <a:r>
              <a:rPr lang="en-US" altLang="de-DE" dirty="0" smtClean="0"/>
              <a:t>subsystems are assessed with regard to their efficiency in completing the </a:t>
            </a:r>
          </a:p>
          <a:p>
            <a:pPr marL="217488" indent="-217488" eaLnBrk="1" hangingPunct="1">
              <a:spcBef>
                <a:spcPct val="0"/>
              </a:spcBef>
            </a:pPr>
            <a:r>
              <a:rPr lang="en-US" altLang="de-DE" dirty="0" smtClean="0"/>
              <a:t>"primary" task for which the system was designed. The secondary aspect, that of </a:t>
            </a:r>
          </a:p>
          <a:p>
            <a:pPr marL="217488" indent="-217488" eaLnBrk="1" hangingPunct="1">
              <a:spcBef>
                <a:spcPct val="0"/>
              </a:spcBef>
            </a:pPr>
            <a:r>
              <a:rPr lang="en-US" altLang="de-DE" dirty="0" smtClean="0"/>
              <a:t>system retention, in relation both to technology and human beings, is however </a:t>
            </a:r>
          </a:p>
          <a:p>
            <a:pPr marL="217488" indent="-217488" eaLnBrk="1" hangingPunct="1">
              <a:spcBef>
                <a:spcPct val="0"/>
              </a:spcBef>
            </a:pPr>
            <a:r>
              <a:rPr lang="en-US" altLang="de-DE" dirty="0" smtClean="0"/>
              <a:t>frequently underestimated. With regard to human</a:t>
            </a:r>
            <a:r>
              <a:rPr lang="de-DE" altLang="de-DE" dirty="0" smtClean="0"/>
              <a:t> </a:t>
            </a:r>
            <a:r>
              <a:rPr lang="de-DE" altLang="de-DE" dirty="0" err="1" smtClean="0"/>
              <a:t>beings</a:t>
            </a:r>
            <a:r>
              <a:rPr lang="de-DE" altLang="de-DE" dirty="0" smtClean="0"/>
              <a:t>, </a:t>
            </a:r>
            <a:r>
              <a:rPr lang="de-DE" altLang="de-DE" dirty="0" err="1" smtClean="0"/>
              <a:t>for</a:t>
            </a:r>
            <a:r>
              <a:rPr lang="de-DE" altLang="de-DE" dirty="0" smtClean="0"/>
              <a:t> </a:t>
            </a:r>
            <a:r>
              <a:rPr lang="de-DE" altLang="de-DE" dirty="0" err="1" smtClean="0"/>
              <a:t>example</a:t>
            </a:r>
            <a:r>
              <a:rPr lang="de-DE" altLang="de-DE" dirty="0" smtClean="0"/>
              <a:t>, </a:t>
            </a:r>
            <a:r>
              <a:rPr lang="de-DE" altLang="de-DE" dirty="0" err="1" smtClean="0"/>
              <a:t>planning</a:t>
            </a:r>
            <a:r>
              <a:rPr lang="de-DE" altLang="de-DE" dirty="0" smtClean="0"/>
              <a:t> </a:t>
            </a:r>
          </a:p>
          <a:p>
            <a:pPr marL="217488" indent="-217488" eaLnBrk="1" hangingPunct="1">
              <a:spcBef>
                <a:spcPct val="0"/>
              </a:spcBef>
            </a:pPr>
            <a:r>
              <a:rPr lang="de-DE" altLang="de-DE" dirty="0" smtClean="0"/>
              <a:t>must </a:t>
            </a:r>
            <a:r>
              <a:rPr lang="de-DE" altLang="de-DE" dirty="0" err="1" smtClean="0"/>
              <a:t>consider</a:t>
            </a:r>
            <a:r>
              <a:rPr lang="de-DE" altLang="de-DE" dirty="0" smtClean="0"/>
              <a:t> </a:t>
            </a:r>
            <a:r>
              <a:rPr lang="de-DE" altLang="de-DE" dirty="0" err="1" smtClean="0"/>
              <a:t>the</a:t>
            </a:r>
            <a:r>
              <a:rPr lang="de-DE" altLang="de-DE" dirty="0" smtClean="0"/>
              <a:t> </a:t>
            </a:r>
            <a:r>
              <a:rPr lang="de-DE" altLang="de-DE" dirty="0" err="1" smtClean="0"/>
              <a:t>necessary</a:t>
            </a:r>
            <a:r>
              <a:rPr lang="de-DE" altLang="de-DE" dirty="0" smtClean="0"/>
              <a:t> </a:t>
            </a:r>
            <a:r>
              <a:rPr lang="de-DE" altLang="de-DE" dirty="0" err="1" smtClean="0"/>
              <a:t>processes</a:t>
            </a:r>
            <a:r>
              <a:rPr lang="de-DE" altLang="de-DE" dirty="0" smtClean="0"/>
              <a:t> </a:t>
            </a:r>
            <a:r>
              <a:rPr lang="de-DE" altLang="de-DE" dirty="0" err="1" smtClean="0"/>
              <a:t>for</a:t>
            </a:r>
            <a:r>
              <a:rPr lang="de-DE" altLang="de-DE" dirty="0" smtClean="0"/>
              <a:t> </a:t>
            </a:r>
            <a:r>
              <a:rPr lang="de-DE" altLang="de-DE" dirty="0" err="1" smtClean="0"/>
              <a:t>recuperation</a:t>
            </a:r>
            <a:r>
              <a:rPr lang="de-DE" altLang="de-DE" dirty="0" smtClean="0"/>
              <a:t>, </a:t>
            </a:r>
            <a:r>
              <a:rPr lang="de-DE" altLang="de-DE" dirty="0" err="1" smtClean="0"/>
              <a:t>further</a:t>
            </a:r>
            <a:r>
              <a:rPr lang="de-DE" altLang="de-DE" dirty="0" smtClean="0"/>
              <a:t> </a:t>
            </a:r>
            <a:r>
              <a:rPr lang="de-DE" altLang="de-DE" dirty="0" err="1" smtClean="0"/>
              <a:t>training</a:t>
            </a:r>
            <a:r>
              <a:rPr lang="de-DE" altLang="de-DE" dirty="0" smtClean="0"/>
              <a:t> </a:t>
            </a:r>
            <a:r>
              <a:rPr lang="de-DE" altLang="de-DE" dirty="0" err="1" smtClean="0"/>
              <a:t>and</a:t>
            </a:r>
            <a:r>
              <a:rPr lang="de-DE" altLang="de-DE" dirty="0" smtClean="0"/>
              <a:t> </a:t>
            </a:r>
          </a:p>
          <a:p>
            <a:pPr marL="217488" indent="-217488" eaLnBrk="1" hangingPunct="1">
              <a:spcBef>
                <a:spcPct val="0"/>
              </a:spcBef>
            </a:pPr>
            <a:r>
              <a:rPr lang="de-DE" altLang="de-DE" dirty="0" err="1" smtClean="0"/>
              <a:t>communication</a:t>
            </a:r>
            <a:r>
              <a:rPr lang="de-DE" altLang="de-DE" dirty="0" smtClean="0"/>
              <a:t>.</a:t>
            </a:r>
          </a:p>
        </p:txBody>
      </p:sp>
      <p:sp>
        <p:nvSpPr>
          <p:cNvPr id="4" name="Foliennummernplatzhalter 3"/>
          <p:cNvSpPr>
            <a:spLocks noGrp="1"/>
          </p:cNvSpPr>
          <p:nvPr>
            <p:ph type="sldNum" sz="quarter" idx="10"/>
          </p:nvPr>
        </p:nvSpPr>
        <p:spPr/>
        <p:txBody>
          <a:bodyPr/>
          <a:lstStyle/>
          <a:p>
            <a:fld id="{E7F4AAEE-6436-4D0C-911E-7F17470D88F3}" type="slidenum">
              <a:rPr lang="de-DE" altLang="de-DE" smtClean="0"/>
              <a:pPr/>
              <a:t>10</a:t>
            </a:fld>
            <a:endParaRPr lang="de-DE" altLang="de-DE"/>
          </a:p>
        </p:txBody>
      </p:sp>
    </p:spTree>
    <p:extLst>
      <p:ext uri="{BB962C8B-B14F-4D97-AF65-F5344CB8AC3E}">
        <p14:creationId xmlns:p14="http://schemas.microsoft.com/office/powerpoint/2010/main" val="463764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42" descr="Titel-Kopf"/>
          <p:cNvPicPr>
            <a:picLocks noChangeAspect="1" noChangeArrowheads="1"/>
          </p:cNvPicPr>
          <p:nvPr userDrawn="1"/>
        </p:nvPicPr>
        <p:blipFill>
          <a:blip r:embed="rId2">
            <a:extLst>
              <a:ext uri="{28A0092B-C50C-407E-A947-70E740481C1C}">
                <a14:useLocalDpi xmlns:a14="http://schemas.microsoft.com/office/drawing/2010/main" val="0"/>
              </a:ext>
            </a:extLst>
          </a:blip>
          <a:srcRect t="60844"/>
          <a:stretch>
            <a:fillRect/>
          </a:stretch>
        </p:blipFill>
        <p:spPr bwMode="auto">
          <a:xfrm>
            <a:off x="3175" y="1096963"/>
            <a:ext cx="91408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b="21677"/>
          <a:stretch>
            <a:fillRect/>
          </a:stretch>
        </p:blipFill>
        <p:spPr bwMode="auto">
          <a:xfrm>
            <a:off x="0" y="0"/>
            <a:ext cx="9139238"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M:\kan\kan-geschaeftsstelle\Oeffentlichkeitsarbeit\Homepage\Projektordner_Redesign\SimpleThings_relaunch\Internetdesign\Wortmarken\KAN-Praxis\Module\KAN-Praxis-Module.jpg"/>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0813" y="333375"/>
            <a:ext cx="294163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Rectangle 15"/>
          <p:cNvSpPr>
            <a:spLocks noGrp="1" noChangeArrowheads="1"/>
          </p:cNvSpPr>
          <p:nvPr>
            <p:ph type="ctrTitle"/>
          </p:nvPr>
        </p:nvSpPr>
        <p:spPr>
          <a:xfrm>
            <a:off x="1979613" y="2189163"/>
            <a:ext cx="6102350" cy="2679700"/>
          </a:xfrm>
        </p:spPr>
        <p:txBody>
          <a:bodyPr bIns="0"/>
          <a:lstStyle>
            <a:lvl1pPr>
              <a:lnSpc>
                <a:spcPct val="90000"/>
              </a:lnSpc>
              <a:defRPr sz="4000"/>
            </a:lvl1pPr>
          </a:lstStyle>
          <a:p>
            <a:pPr lvl="0"/>
            <a:r>
              <a:rPr lang="de-DE" altLang="de-DE" noProof="0" smtClean="0"/>
              <a:t>Hier steht ein Titel</a:t>
            </a:r>
          </a:p>
        </p:txBody>
      </p:sp>
      <p:sp>
        <p:nvSpPr>
          <p:cNvPr id="50192" name="Rectangle 16"/>
          <p:cNvSpPr>
            <a:spLocks noGrp="1" noChangeArrowheads="1"/>
          </p:cNvSpPr>
          <p:nvPr>
            <p:ph type="subTitle" idx="1"/>
          </p:nvPr>
        </p:nvSpPr>
        <p:spPr>
          <a:xfrm>
            <a:off x="1979613" y="5083175"/>
            <a:ext cx="6102350" cy="1298575"/>
          </a:xfrm>
          <a:extLst>
            <a:ext uri="{909E8E84-426E-40DD-AFC4-6F175D3DCCD1}">
              <a14:hiddenFill xmlns:a14="http://schemas.microsoft.com/office/drawing/2010/main">
                <a:solidFill>
                  <a:schemeClr val="accent1"/>
                </a:solidFill>
              </a14:hiddenFill>
            </a:ext>
          </a:extLst>
        </p:spPr>
        <p:txBody>
          <a:bodyPr/>
          <a:lstStyle>
            <a:lvl1pPr>
              <a:spcBef>
                <a:spcPct val="0"/>
              </a:spcBef>
              <a:defRPr sz="2000" b="0"/>
            </a:lvl1pPr>
          </a:lstStyle>
          <a:p>
            <a:pPr lvl="0"/>
            <a:r>
              <a:rPr lang="de-DE" altLang="de-DE" noProof="0" smtClean="0"/>
              <a:t>Veranstaltung</a:t>
            </a:r>
          </a:p>
          <a:p>
            <a:pPr lvl="0"/>
            <a:r>
              <a:rPr lang="de-DE" altLang="de-DE" noProof="0" smtClean="0"/>
              <a:t>Autor	</a:t>
            </a:r>
          </a:p>
          <a:p>
            <a:pPr lvl="0"/>
            <a:r>
              <a:rPr lang="de-DE" altLang="de-DE" noProof="0" smtClean="0"/>
              <a:t>Ort, Datum</a:t>
            </a:r>
          </a:p>
        </p:txBody>
      </p:sp>
    </p:spTree>
    <p:extLst>
      <p:ext uri="{BB962C8B-B14F-4D97-AF65-F5344CB8AC3E}">
        <p14:creationId xmlns:p14="http://schemas.microsoft.com/office/powerpoint/2010/main" val="3611648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1"/>
          <p:cNvSpPr>
            <a:spLocks noGrp="1" noChangeArrowheads="1"/>
          </p:cNvSpPr>
          <p:nvPr>
            <p:ph type="dt" sz="half" idx="10"/>
          </p:nvPr>
        </p:nvSpPr>
        <p:spPr>
          <a:ln/>
        </p:spPr>
        <p:txBody>
          <a:bodyPr/>
          <a:lstStyle>
            <a:lvl1pPr>
              <a:defRPr/>
            </a:lvl1pPr>
          </a:lstStyle>
          <a:p>
            <a:pPr>
              <a:defRPr/>
            </a:pPr>
            <a:fld id="{28EB5266-FCF8-483F-B8F4-9EC8AD9F8245}" type="datetime1">
              <a:rPr lang="de-DE" altLang="de-DE" smtClean="0"/>
              <a:t>12.11.2019</a:t>
            </a:fld>
            <a:endParaRPr lang="de-DE" altLang="de-DE"/>
          </a:p>
        </p:txBody>
      </p:sp>
      <p:sp>
        <p:nvSpPr>
          <p:cNvPr id="5"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6" name="Rectangle 13"/>
          <p:cNvSpPr>
            <a:spLocks noGrp="1" noChangeArrowheads="1"/>
          </p:cNvSpPr>
          <p:nvPr>
            <p:ph type="sldNum" sz="quarter" idx="12"/>
          </p:nvPr>
        </p:nvSpPr>
        <p:spPr>
          <a:ln/>
        </p:spPr>
        <p:txBody>
          <a:bodyPr/>
          <a:lstStyle>
            <a:lvl1pPr>
              <a:defRPr/>
            </a:lvl1pPr>
          </a:lstStyle>
          <a:p>
            <a:r>
              <a:rPr lang="de-DE" altLang="de-DE"/>
              <a:t>Seite </a:t>
            </a:r>
            <a:fld id="{13675247-95FB-4C09-83EB-1F686E266521}" type="slidenum">
              <a:rPr lang="de-DE" altLang="de-DE"/>
              <a:pPr/>
              <a:t>‹Nr.›</a:t>
            </a:fld>
            <a:endParaRPr lang="de-DE" altLang="de-DE"/>
          </a:p>
        </p:txBody>
      </p:sp>
    </p:spTree>
    <p:extLst>
      <p:ext uri="{BB962C8B-B14F-4D97-AF65-F5344CB8AC3E}">
        <p14:creationId xmlns:p14="http://schemas.microsoft.com/office/powerpoint/2010/main" val="2328844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8125" y="765175"/>
            <a:ext cx="2016125" cy="56165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9750" y="765175"/>
            <a:ext cx="5895975" cy="561657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1"/>
          <p:cNvSpPr>
            <a:spLocks noGrp="1" noChangeArrowheads="1"/>
          </p:cNvSpPr>
          <p:nvPr>
            <p:ph type="dt" sz="half" idx="10"/>
          </p:nvPr>
        </p:nvSpPr>
        <p:spPr>
          <a:ln/>
        </p:spPr>
        <p:txBody>
          <a:bodyPr/>
          <a:lstStyle>
            <a:lvl1pPr>
              <a:defRPr/>
            </a:lvl1pPr>
          </a:lstStyle>
          <a:p>
            <a:pPr>
              <a:defRPr/>
            </a:pPr>
            <a:fld id="{08E8C9C0-6B42-44BD-AA55-90091873BE93}" type="datetime1">
              <a:rPr lang="de-DE" altLang="de-DE" smtClean="0"/>
              <a:t>12.11.2019</a:t>
            </a:fld>
            <a:endParaRPr lang="de-DE" altLang="de-DE"/>
          </a:p>
        </p:txBody>
      </p:sp>
      <p:sp>
        <p:nvSpPr>
          <p:cNvPr id="5"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6" name="Rectangle 13"/>
          <p:cNvSpPr>
            <a:spLocks noGrp="1" noChangeArrowheads="1"/>
          </p:cNvSpPr>
          <p:nvPr>
            <p:ph type="sldNum" sz="quarter" idx="12"/>
          </p:nvPr>
        </p:nvSpPr>
        <p:spPr>
          <a:ln/>
        </p:spPr>
        <p:txBody>
          <a:bodyPr/>
          <a:lstStyle>
            <a:lvl1pPr>
              <a:defRPr/>
            </a:lvl1pPr>
          </a:lstStyle>
          <a:p>
            <a:r>
              <a:rPr lang="de-DE" altLang="de-DE"/>
              <a:t>Seite </a:t>
            </a:r>
            <a:fld id="{7C407D87-97EA-4964-A39D-4A6B6217C636}" type="slidenum">
              <a:rPr lang="de-DE" altLang="de-DE"/>
              <a:pPr/>
              <a:t>‹Nr.›</a:t>
            </a:fld>
            <a:endParaRPr lang="de-DE" altLang="de-DE"/>
          </a:p>
        </p:txBody>
      </p:sp>
    </p:spTree>
    <p:extLst>
      <p:ext uri="{BB962C8B-B14F-4D97-AF65-F5344CB8AC3E}">
        <p14:creationId xmlns:p14="http://schemas.microsoft.com/office/powerpoint/2010/main" val="4272992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5943600" y="6376988"/>
            <a:ext cx="1295400" cy="228600"/>
          </a:xfrm>
          <a:prstGeom prst="rect">
            <a:avLst/>
          </a:prstGeom>
        </p:spPr>
        <p:txBody>
          <a:bodyPr/>
          <a:lstStyle>
            <a:lvl1pPr>
              <a:defRPr/>
            </a:lvl1pPr>
          </a:lstStyle>
          <a:p>
            <a:fld id="{C41C0D8F-4D33-425C-9DBC-A79D55C773ED}" type="datetime1">
              <a:rPr lang="de-DE" smtClean="0"/>
              <a:t>12.11.2019</a:t>
            </a:fld>
            <a:endParaRPr lang="de-DE"/>
          </a:p>
        </p:txBody>
      </p:sp>
      <p:sp>
        <p:nvSpPr>
          <p:cNvPr id="5" name="Fußzeilenplatzhalter 4"/>
          <p:cNvSpPr>
            <a:spLocks noGrp="1"/>
          </p:cNvSpPr>
          <p:nvPr>
            <p:ph type="ftr" sz="quarter" idx="11"/>
          </p:nvPr>
        </p:nvSpPr>
        <p:spPr/>
        <p:txBody>
          <a:bodyPr/>
          <a:lstStyle>
            <a:lvl1pPr>
              <a:defRPr/>
            </a:lvl1pPr>
          </a:lstStyle>
          <a:p>
            <a:r>
              <a:rPr lang="de-DE" smtClean="0"/>
              <a:t>Module 5 - Learning ergonomics </a:t>
            </a:r>
            <a:endParaRPr lang="de-DE"/>
          </a:p>
        </p:txBody>
      </p:sp>
      <p:sp>
        <p:nvSpPr>
          <p:cNvPr id="6" name="Foliennummernplatzhalter 5"/>
          <p:cNvSpPr>
            <a:spLocks noGrp="1"/>
          </p:cNvSpPr>
          <p:nvPr>
            <p:ph type="sldNum" sz="quarter" idx="12"/>
          </p:nvPr>
        </p:nvSpPr>
        <p:spPr/>
        <p:txBody>
          <a:bodyPr/>
          <a:lstStyle>
            <a:lvl1pPr>
              <a:defRPr/>
            </a:lvl1pPr>
          </a:lstStyle>
          <a:p>
            <a:fld id="{CD52178C-1073-4DA3-AA72-9FACEF93E237}" type="slidenum">
              <a:rPr lang="de-DE"/>
              <a:pPr/>
              <a:t>‹Nr.›</a:t>
            </a:fld>
            <a:r>
              <a:rPr lang="de-DE"/>
              <a:t> von 4</a:t>
            </a:r>
          </a:p>
        </p:txBody>
      </p:sp>
    </p:spTree>
    <p:extLst>
      <p:ext uri="{BB962C8B-B14F-4D97-AF65-F5344CB8AC3E}">
        <p14:creationId xmlns:p14="http://schemas.microsoft.com/office/powerpoint/2010/main" val="48809075"/>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5943600" y="6376988"/>
            <a:ext cx="1295400" cy="228600"/>
          </a:xfrm>
          <a:prstGeom prst="rect">
            <a:avLst/>
          </a:prstGeom>
        </p:spPr>
        <p:txBody>
          <a:bodyPr/>
          <a:lstStyle>
            <a:lvl1pPr>
              <a:defRPr/>
            </a:lvl1pPr>
          </a:lstStyle>
          <a:p>
            <a:fld id="{F79B5985-42C5-4FCD-BC61-D6B05FDCA528}" type="datetime1">
              <a:rPr lang="de-DE" smtClean="0"/>
              <a:t>12.11.2019</a:t>
            </a:fld>
            <a:endParaRPr lang="de-DE"/>
          </a:p>
        </p:txBody>
      </p:sp>
      <p:sp>
        <p:nvSpPr>
          <p:cNvPr id="5" name="Fußzeilenplatzhalter 4"/>
          <p:cNvSpPr>
            <a:spLocks noGrp="1"/>
          </p:cNvSpPr>
          <p:nvPr>
            <p:ph type="ftr" sz="quarter" idx="11"/>
          </p:nvPr>
        </p:nvSpPr>
        <p:spPr/>
        <p:txBody>
          <a:bodyPr/>
          <a:lstStyle>
            <a:lvl1pPr>
              <a:defRPr/>
            </a:lvl1pPr>
          </a:lstStyle>
          <a:p>
            <a:r>
              <a:rPr lang="de-DE" smtClean="0"/>
              <a:t>Module 5 - Learning ergonomics </a:t>
            </a:r>
            <a:endParaRPr lang="de-DE" dirty="0"/>
          </a:p>
        </p:txBody>
      </p:sp>
      <p:sp>
        <p:nvSpPr>
          <p:cNvPr id="6" name="Foliennummernplatzhalter 5"/>
          <p:cNvSpPr>
            <a:spLocks noGrp="1"/>
          </p:cNvSpPr>
          <p:nvPr>
            <p:ph type="sldNum" sz="quarter" idx="12"/>
          </p:nvPr>
        </p:nvSpPr>
        <p:spPr/>
        <p:txBody>
          <a:bodyPr/>
          <a:lstStyle>
            <a:lvl1pPr>
              <a:defRPr/>
            </a:lvl1pPr>
          </a:lstStyle>
          <a:p>
            <a:fld id="{DF35DB74-E1B0-48B1-BA86-8CC9AC2C8C41}" type="slidenum">
              <a:rPr lang="de-DE"/>
              <a:pPr/>
              <a:t>‹Nr.›</a:t>
            </a:fld>
            <a:r>
              <a:rPr lang="de-DE"/>
              <a:t> von 4</a:t>
            </a:r>
          </a:p>
        </p:txBody>
      </p:sp>
    </p:spTree>
    <p:extLst>
      <p:ext uri="{BB962C8B-B14F-4D97-AF65-F5344CB8AC3E}">
        <p14:creationId xmlns:p14="http://schemas.microsoft.com/office/powerpoint/2010/main" val="673353895"/>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a:xfrm>
            <a:off x="5943600" y="6376988"/>
            <a:ext cx="1295400" cy="228600"/>
          </a:xfrm>
          <a:prstGeom prst="rect">
            <a:avLst/>
          </a:prstGeom>
        </p:spPr>
        <p:txBody>
          <a:bodyPr/>
          <a:lstStyle>
            <a:lvl1pPr>
              <a:defRPr/>
            </a:lvl1pPr>
          </a:lstStyle>
          <a:p>
            <a:fld id="{14C2AA4B-C827-4E4F-A105-148E5FD90CDC}" type="datetime1">
              <a:rPr lang="de-DE" smtClean="0"/>
              <a:t>12.11.2019</a:t>
            </a:fld>
            <a:endParaRPr lang="de-DE"/>
          </a:p>
        </p:txBody>
      </p:sp>
      <p:sp>
        <p:nvSpPr>
          <p:cNvPr id="5" name="Fußzeilenplatzhalter 4"/>
          <p:cNvSpPr>
            <a:spLocks noGrp="1"/>
          </p:cNvSpPr>
          <p:nvPr>
            <p:ph type="ftr" sz="quarter" idx="11"/>
          </p:nvPr>
        </p:nvSpPr>
        <p:spPr/>
        <p:txBody>
          <a:bodyPr/>
          <a:lstStyle>
            <a:lvl1pPr>
              <a:defRPr/>
            </a:lvl1pPr>
          </a:lstStyle>
          <a:p>
            <a:r>
              <a:rPr lang="de-DE" smtClean="0"/>
              <a:t>Module 5 - Learning ergonomics </a:t>
            </a:r>
            <a:endParaRPr lang="de-DE"/>
          </a:p>
        </p:txBody>
      </p:sp>
      <p:sp>
        <p:nvSpPr>
          <p:cNvPr id="6" name="Foliennummernplatzhalter 5"/>
          <p:cNvSpPr>
            <a:spLocks noGrp="1"/>
          </p:cNvSpPr>
          <p:nvPr>
            <p:ph type="sldNum" sz="quarter" idx="12"/>
          </p:nvPr>
        </p:nvSpPr>
        <p:spPr/>
        <p:txBody>
          <a:bodyPr/>
          <a:lstStyle>
            <a:lvl1pPr>
              <a:defRPr/>
            </a:lvl1pPr>
          </a:lstStyle>
          <a:p>
            <a:fld id="{7C1CB769-ACDC-42D7-9595-5F04524F47B1}" type="slidenum">
              <a:rPr lang="de-DE"/>
              <a:pPr/>
              <a:t>‹Nr.›</a:t>
            </a:fld>
            <a:r>
              <a:rPr lang="de-DE"/>
              <a:t> von 4</a:t>
            </a:r>
          </a:p>
        </p:txBody>
      </p:sp>
    </p:spTree>
    <p:extLst>
      <p:ext uri="{BB962C8B-B14F-4D97-AF65-F5344CB8AC3E}">
        <p14:creationId xmlns:p14="http://schemas.microsoft.com/office/powerpoint/2010/main" val="2320457839"/>
      </p:ext>
    </p:extLst>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9138" y="2125663"/>
            <a:ext cx="3865562"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737100" y="2125663"/>
            <a:ext cx="38671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5943600" y="6376988"/>
            <a:ext cx="1295400" cy="228600"/>
          </a:xfrm>
          <a:prstGeom prst="rect">
            <a:avLst/>
          </a:prstGeom>
        </p:spPr>
        <p:txBody>
          <a:bodyPr/>
          <a:lstStyle>
            <a:lvl1pPr>
              <a:defRPr/>
            </a:lvl1pPr>
          </a:lstStyle>
          <a:p>
            <a:fld id="{56CBE347-11B2-4A5D-9D7C-38FA3FAE5F55}" type="datetime1">
              <a:rPr lang="de-DE" smtClean="0"/>
              <a:t>12.11.2019</a:t>
            </a:fld>
            <a:endParaRPr lang="de-DE"/>
          </a:p>
        </p:txBody>
      </p:sp>
      <p:sp>
        <p:nvSpPr>
          <p:cNvPr id="6" name="Fußzeilenplatzhalter 5"/>
          <p:cNvSpPr>
            <a:spLocks noGrp="1"/>
          </p:cNvSpPr>
          <p:nvPr>
            <p:ph type="ftr" sz="quarter" idx="11"/>
          </p:nvPr>
        </p:nvSpPr>
        <p:spPr/>
        <p:txBody>
          <a:bodyPr/>
          <a:lstStyle>
            <a:lvl1pPr>
              <a:defRPr/>
            </a:lvl1pPr>
          </a:lstStyle>
          <a:p>
            <a:r>
              <a:rPr lang="de-DE" smtClean="0"/>
              <a:t>Module 5 - Learning ergonomics </a:t>
            </a:r>
            <a:endParaRPr lang="de-DE"/>
          </a:p>
        </p:txBody>
      </p:sp>
      <p:sp>
        <p:nvSpPr>
          <p:cNvPr id="7" name="Foliennummernplatzhalter 6"/>
          <p:cNvSpPr>
            <a:spLocks noGrp="1"/>
          </p:cNvSpPr>
          <p:nvPr>
            <p:ph type="sldNum" sz="quarter" idx="12"/>
          </p:nvPr>
        </p:nvSpPr>
        <p:spPr/>
        <p:txBody>
          <a:bodyPr/>
          <a:lstStyle>
            <a:lvl1pPr>
              <a:defRPr/>
            </a:lvl1pPr>
          </a:lstStyle>
          <a:p>
            <a:fld id="{D656B7FF-23DA-4F21-BD45-80979593AFE7}" type="slidenum">
              <a:rPr lang="de-DE"/>
              <a:pPr/>
              <a:t>‹Nr.›</a:t>
            </a:fld>
            <a:r>
              <a:rPr lang="de-DE"/>
              <a:t> von 4</a:t>
            </a:r>
          </a:p>
        </p:txBody>
      </p:sp>
    </p:spTree>
    <p:extLst>
      <p:ext uri="{BB962C8B-B14F-4D97-AF65-F5344CB8AC3E}">
        <p14:creationId xmlns:p14="http://schemas.microsoft.com/office/powerpoint/2010/main" val="1060290017"/>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5943600" y="6376988"/>
            <a:ext cx="1295400" cy="228600"/>
          </a:xfrm>
          <a:prstGeom prst="rect">
            <a:avLst/>
          </a:prstGeom>
        </p:spPr>
        <p:txBody>
          <a:bodyPr/>
          <a:lstStyle>
            <a:lvl1pPr>
              <a:defRPr/>
            </a:lvl1pPr>
          </a:lstStyle>
          <a:p>
            <a:fld id="{494DF8A8-925B-4C68-8925-4020D2E7416C}" type="datetime1">
              <a:rPr lang="de-DE" smtClean="0"/>
              <a:t>12.11.2019</a:t>
            </a:fld>
            <a:endParaRPr lang="de-DE"/>
          </a:p>
        </p:txBody>
      </p:sp>
      <p:sp>
        <p:nvSpPr>
          <p:cNvPr id="8" name="Fußzeilenplatzhalter 7"/>
          <p:cNvSpPr>
            <a:spLocks noGrp="1"/>
          </p:cNvSpPr>
          <p:nvPr>
            <p:ph type="ftr" sz="quarter" idx="11"/>
          </p:nvPr>
        </p:nvSpPr>
        <p:spPr/>
        <p:txBody>
          <a:bodyPr/>
          <a:lstStyle>
            <a:lvl1pPr>
              <a:defRPr/>
            </a:lvl1pPr>
          </a:lstStyle>
          <a:p>
            <a:r>
              <a:rPr lang="de-DE" smtClean="0"/>
              <a:t>Module 5 - Learning ergonomics </a:t>
            </a:r>
            <a:endParaRPr lang="de-DE"/>
          </a:p>
        </p:txBody>
      </p:sp>
      <p:sp>
        <p:nvSpPr>
          <p:cNvPr id="9" name="Foliennummernplatzhalter 8"/>
          <p:cNvSpPr>
            <a:spLocks noGrp="1"/>
          </p:cNvSpPr>
          <p:nvPr>
            <p:ph type="sldNum" sz="quarter" idx="12"/>
          </p:nvPr>
        </p:nvSpPr>
        <p:spPr/>
        <p:txBody>
          <a:bodyPr/>
          <a:lstStyle>
            <a:lvl1pPr>
              <a:defRPr/>
            </a:lvl1pPr>
          </a:lstStyle>
          <a:p>
            <a:fld id="{B8D36C0C-97F3-4918-BD38-E4C1B88F8029}" type="slidenum">
              <a:rPr lang="de-DE"/>
              <a:pPr/>
              <a:t>‹Nr.›</a:t>
            </a:fld>
            <a:r>
              <a:rPr lang="de-DE"/>
              <a:t> von 4</a:t>
            </a:r>
          </a:p>
        </p:txBody>
      </p:sp>
    </p:spTree>
    <p:extLst>
      <p:ext uri="{BB962C8B-B14F-4D97-AF65-F5344CB8AC3E}">
        <p14:creationId xmlns:p14="http://schemas.microsoft.com/office/powerpoint/2010/main" val="4272459876"/>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5943600" y="6376988"/>
            <a:ext cx="1295400" cy="228600"/>
          </a:xfrm>
          <a:prstGeom prst="rect">
            <a:avLst/>
          </a:prstGeom>
        </p:spPr>
        <p:txBody>
          <a:bodyPr/>
          <a:lstStyle>
            <a:lvl1pPr>
              <a:defRPr/>
            </a:lvl1pPr>
          </a:lstStyle>
          <a:p>
            <a:fld id="{2BF348C6-5E16-4000-880E-0E33BA5BE0FC}" type="datetime1">
              <a:rPr lang="de-DE" smtClean="0"/>
              <a:t>12.11.2019</a:t>
            </a:fld>
            <a:endParaRPr lang="de-DE"/>
          </a:p>
        </p:txBody>
      </p:sp>
      <p:sp>
        <p:nvSpPr>
          <p:cNvPr id="4" name="Fußzeilenplatzhalter 3"/>
          <p:cNvSpPr>
            <a:spLocks noGrp="1"/>
          </p:cNvSpPr>
          <p:nvPr>
            <p:ph type="ftr" sz="quarter" idx="11"/>
          </p:nvPr>
        </p:nvSpPr>
        <p:spPr/>
        <p:txBody>
          <a:bodyPr/>
          <a:lstStyle>
            <a:lvl1pPr>
              <a:defRPr/>
            </a:lvl1pPr>
          </a:lstStyle>
          <a:p>
            <a:r>
              <a:rPr lang="de-DE" smtClean="0"/>
              <a:t>Module 5 - Learning ergonomics </a:t>
            </a:r>
            <a:endParaRPr lang="de-DE"/>
          </a:p>
        </p:txBody>
      </p:sp>
      <p:sp>
        <p:nvSpPr>
          <p:cNvPr id="5" name="Foliennummernplatzhalter 4"/>
          <p:cNvSpPr>
            <a:spLocks noGrp="1"/>
          </p:cNvSpPr>
          <p:nvPr>
            <p:ph type="sldNum" sz="quarter" idx="12"/>
          </p:nvPr>
        </p:nvSpPr>
        <p:spPr/>
        <p:txBody>
          <a:bodyPr/>
          <a:lstStyle>
            <a:lvl1pPr>
              <a:defRPr/>
            </a:lvl1pPr>
          </a:lstStyle>
          <a:p>
            <a:fld id="{F95BDF3D-1D87-422F-BFC0-FDAD57E40FC3}" type="slidenum">
              <a:rPr lang="de-DE"/>
              <a:pPr/>
              <a:t>‹Nr.›</a:t>
            </a:fld>
            <a:r>
              <a:rPr lang="de-DE"/>
              <a:t> von 4</a:t>
            </a:r>
          </a:p>
        </p:txBody>
      </p:sp>
    </p:spTree>
    <p:extLst>
      <p:ext uri="{BB962C8B-B14F-4D97-AF65-F5344CB8AC3E}">
        <p14:creationId xmlns:p14="http://schemas.microsoft.com/office/powerpoint/2010/main" val="168135743"/>
      </p:ext>
    </p:extLst>
  </p:cSld>
  <p:clrMapOvr>
    <a:masterClrMapping/>
  </p:clrMapOvr>
  <p:transition spd="med">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lvl1pPr>
              <a:defRPr/>
            </a:lvl1pPr>
          </a:lstStyle>
          <a:p>
            <a:r>
              <a:rPr lang="de-DE" smtClean="0"/>
              <a:t>Module 5 - Learning ergonomics </a:t>
            </a:r>
            <a:endParaRPr lang="de-DE"/>
          </a:p>
        </p:txBody>
      </p:sp>
      <p:sp>
        <p:nvSpPr>
          <p:cNvPr id="4" name="Foliennummernplatzhalter 3"/>
          <p:cNvSpPr>
            <a:spLocks noGrp="1"/>
          </p:cNvSpPr>
          <p:nvPr>
            <p:ph type="sldNum" sz="quarter" idx="12"/>
          </p:nvPr>
        </p:nvSpPr>
        <p:spPr/>
        <p:txBody>
          <a:bodyPr/>
          <a:lstStyle>
            <a:lvl1pPr>
              <a:defRPr/>
            </a:lvl1pPr>
          </a:lstStyle>
          <a:p>
            <a:fld id="{836CA1E7-FD44-4294-9656-CD8500845E88}" type="slidenum">
              <a:rPr lang="de-DE"/>
              <a:pPr/>
              <a:t>‹Nr.›</a:t>
            </a:fld>
            <a:r>
              <a:rPr lang="de-DE"/>
              <a:t> von 4</a:t>
            </a:r>
          </a:p>
        </p:txBody>
      </p:sp>
    </p:spTree>
    <p:extLst>
      <p:ext uri="{BB962C8B-B14F-4D97-AF65-F5344CB8AC3E}">
        <p14:creationId xmlns:p14="http://schemas.microsoft.com/office/powerpoint/2010/main" val="360638659"/>
      </p:ext>
    </p:extLst>
  </p:cSld>
  <p:clrMapOvr>
    <a:masterClrMapping/>
  </p:clrMapOvr>
  <p:transition spd="med">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a:xfrm>
            <a:off x="5943600" y="6376988"/>
            <a:ext cx="1295400" cy="228600"/>
          </a:xfrm>
          <a:prstGeom prst="rect">
            <a:avLst/>
          </a:prstGeom>
        </p:spPr>
        <p:txBody>
          <a:bodyPr/>
          <a:lstStyle>
            <a:lvl1pPr>
              <a:defRPr/>
            </a:lvl1pPr>
          </a:lstStyle>
          <a:p>
            <a:fld id="{DADFC9E2-CE4D-48A2-858F-2AEFD4489D73}" type="datetime1">
              <a:rPr lang="de-DE" smtClean="0"/>
              <a:t>12.11.2019</a:t>
            </a:fld>
            <a:endParaRPr lang="de-DE"/>
          </a:p>
        </p:txBody>
      </p:sp>
      <p:sp>
        <p:nvSpPr>
          <p:cNvPr id="6" name="Fußzeilenplatzhalter 5"/>
          <p:cNvSpPr>
            <a:spLocks noGrp="1"/>
          </p:cNvSpPr>
          <p:nvPr>
            <p:ph type="ftr" sz="quarter" idx="11"/>
          </p:nvPr>
        </p:nvSpPr>
        <p:spPr/>
        <p:txBody>
          <a:bodyPr/>
          <a:lstStyle>
            <a:lvl1pPr>
              <a:defRPr/>
            </a:lvl1pPr>
          </a:lstStyle>
          <a:p>
            <a:r>
              <a:rPr lang="de-DE" smtClean="0"/>
              <a:t>Module 5 - Learning ergonomics </a:t>
            </a:r>
            <a:endParaRPr lang="de-DE"/>
          </a:p>
        </p:txBody>
      </p:sp>
      <p:sp>
        <p:nvSpPr>
          <p:cNvPr id="7" name="Foliennummernplatzhalter 6"/>
          <p:cNvSpPr>
            <a:spLocks noGrp="1"/>
          </p:cNvSpPr>
          <p:nvPr>
            <p:ph type="sldNum" sz="quarter" idx="12"/>
          </p:nvPr>
        </p:nvSpPr>
        <p:spPr/>
        <p:txBody>
          <a:bodyPr/>
          <a:lstStyle>
            <a:lvl1pPr>
              <a:defRPr/>
            </a:lvl1pPr>
          </a:lstStyle>
          <a:p>
            <a:fld id="{BE698F3D-F9B2-4E64-92EE-AD30D05CBCE3}" type="slidenum">
              <a:rPr lang="de-DE"/>
              <a:pPr/>
              <a:t>‹Nr.›</a:t>
            </a:fld>
            <a:r>
              <a:rPr lang="de-DE"/>
              <a:t> von 4</a:t>
            </a:r>
          </a:p>
        </p:txBody>
      </p:sp>
    </p:spTree>
    <p:extLst>
      <p:ext uri="{BB962C8B-B14F-4D97-AF65-F5344CB8AC3E}">
        <p14:creationId xmlns:p14="http://schemas.microsoft.com/office/powerpoint/2010/main" val="1247515914"/>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1"/>
          <p:cNvSpPr>
            <a:spLocks noGrp="1" noChangeArrowheads="1"/>
          </p:cNvSpPr>
          <p:nvPr>
            <p:ph type="dt" sz="half" idx="10"/>
          </p:nvPr>
        </p:nvSpPr>
        <p:spPr>
          <a:ln/>
        </p:spPr>
        <p:txBody>
          <a:bodyPr/>
          <a:lstStyle>
            <a:lvl1pPr>
              <a:defRPr/>
            </a:lvl1pPr>
          </a:lstStyle>
          <a:p>
            <a:pPr>
              <a:defRPr/>
            </a:pPr>
            <a:fld id="{7D869EEE-462E-489D-A8C2-5B23AA56FBD6}" type="datetime1">
              <a:rPr lang="de-DE" altLang="de-DE" smtClean="0"/>
              <a:t>12.11.2019</a:t>
            </a:fld>
            <a:endParaRPr lang="de-DE" altLang="de-DE"/>
          </a:p>
        </p:txBody>
      </p:sp>
      <p:sp>
        <p:nvSpPr>
          <p:cNvPr id="5"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6" name="Rectangle 13"/>
          <p:cNvSpPr>
            <a:spLocks noGrp="1" noChangeArrowheads="1"/>
          </p:cNvSpPr>
          <p:nvPr>
            <p:ph type="sldNum" sz="quarter" idx="12"/>
          </p:nvPr>
        </p:nvSpPr>
        <p:spPr>
          <a:ln/>
        </p:spPr>
        <p:txBody>
          <a:bodyPr/>
          <a:lstStyle>
            <a:lvl1pPr>
              <a:defRPr/>
            </a:lvl1pPr>
          </a:lstStyle>
          <a:p>
            <a:r>
              <a:rPr lang="de-DE" altLang="de-DE"/>
              <a:t>Seite </a:t>
            </a:r>
            <a:fld id="{9188B60E-6C87-47D6-B072-B01E3D6DE761}" type="slidenum">
              <a:rPr lang="de-DE" altLang="de-DE"/>
              <a:pPr/>
              <a:t>‹Nr.›</a:t>
            </a:fld>
            <a:endParaRPr lang="de-DE" altLang="de-DE"/>
          </a:p>
        </p:txBody>
      </p:sp>
    </p:spTree>
    <p:extLst>
      <p:ext uri="{BB962C8B-B14F-4D97-AF65-F5344CB8AC3E}">
        <p14:creationId xmlns:p14="http://schemas.microsoft.com/office/powerpoint/2010/main" val="326900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a:xfrm>
            <a:off x="5943600" y="6376988"/>
            <a:ext cx="1295400" cy="228600"/>
          </a:xfrm>
          <a:prstGeom prst="rect">
            <a:avLst/>
          </a:prstGeom>
        </p:spPr>
        <p:txBody>
          <a:bodyPr/>
          <a:lstStyle>
            <a:lvl1pPr>
              <a:defRPr/>
            </a:lvl1pPr>
          </a:lstStyle>
          <a:p>
            <a:fld id="{572D1C27-1751-4869-A8F7-BB78CF40D649}" type="datetime1">
              <a:rPr lang="de-DE" smtClean="0"/>
              <a:t>12.11.2019</a:t>
            </a:fld>
            <a:endParaRPr lang="de-DE"/>
          </a:p>
        </p:txBody>
      </p:sp>
      <p:sp>
        <p:nvSpPr>
          <p:cNvPr id="6" name="Fußzeilenplatzhalter 5"/>
          <p:cNvSpPr>
            <a:spLocks noGrp="1"/>
          </p:cNvSpPr>
          <p:nvPr>
            <p:ph type="ftr" sz="quarter" idx="11"/>
          </p:nvPr>
        </p:nvSpPr>
        <p:spPr/>
        <p:txBody>
          <a:bodyPr/>
          <a:lstStyle>
            <a:lvl1pPr>
              <a:defRPr/>
            </a:lvl1pPr>
          </a:lstStyle>
          <a:p>
            <a:r>
              <a:rPr lang="de-DE" smtClean="0"/>
              <a:t>Module 5 - Learning ergonomics </a:t>
            </a:r>
            <a:endParaRPr lang="de-DE"/>
          </a:p>
        </p:txBody>
      </p:sp>
      <p:sp>
        <p:nvSpPr>
          <p:cNvPr id="7" name="Foliennummernplatzhalter 6"/>
          <p:cNvSpPr>
            <a:spLocks noGrp="1"/>
          </p:cNvSpPr>
          <p:nvPr>
            <p:ph type="sldNum" sz="quarter" idx="12"/>
          </p:nvPr>
        </p:nvSpPr>
        <p:spPr/>
        <p:txBody>
          <a:bodyPr/>
          <a:lstStyle>
            <a:lvl1pPr>
              <a:defRPr/>
            </a:lvl1pPr>
          </a:lstStyle>
          <a:p>
            <a:fld id="{61D887A6-EC3A-4AD1-AB39-64A1E8FCDFA7}" type="slidenum">
              <a:rPr lang="de-DE"/>
              <a:pPr/>
              <a:t>‹Nr.›</a:t>
            </a:fld>
            <a:r>
              <a:rPr lang="de-DE"/>
              <a:t> von 4</a:t>
            </a:r>
          </a:p>
        </p:txBody>
      </p:sp>
    </p:spTree>
    <p:extLst>
      <p:ext uri="{BB962C8B-B14F-4D97-AF65-F5344CB8AC3E}">
        <p14:creationId xmlns:p14="http://schemas.microsoft.com/office/powerpoint/2010/main" val="2947183984"/>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5943600" y="6376988"/>
            <a:ext cx="1295400" cy="228600"/>
          </a:xfrm>
          <a:prstGeom prst="rect">
            <a:avLst/>
          </a:prstGeom>
        </p:spPr>
        <p:txBody>
          <a:bodyPr/>
          <a:lstStyle>
            <a:lvl1pPr>
              <a:defRPr/>
            </a:lvl1pPr>
          </a:lstStyle>
          <a:p>
            <a:fld id="{013C0DE7-E5E2-41A9-8826-574A0687541A}" type="datetime1">
              <a:rPr lang="de-DE" smtClean="0"/>
              <a:t>12.11.2019</a:t>
            </a:fld>
            <a:endParaRPr lang="de-DE"/>
          </a:p>
        </p:txBody>
      </p:sp>
      <p:sp>
        <p:nvSpPr>
          <p:cNvPr id="5" name="Fußzeilenplatzhalter 4"/>
          <p:cNvSpPr>
            <a:spLocks noGrp="1"/>
          </p:cNvSpPr>
          <p:nvPr>
            <p:ph type="ftr" sz="quarter" idx="11"/>
          </p:nvPr>
        </p:nvSpPr>
        <p:spPr/>
        <p:txBody>
          <a:bodyPr/>
          <a:lstStyle>
            <a:lvl1pPr>
              <a:defRPr/>
            </a:lvl1pPr>
          </a:lstStyle>
          <a:p>
            <a:r>
              <a:rPr lang="de-DE" smtClean="0"/>
              <a:t>Module 5 - Learning ergonomics </a:t>
            </a:r>
            <a:endParaRPr lang="de-DE"/>
          </a:p>
        </p:txBody>
      </p:sp>
      <p:sp>
        <p:nvSpPr>
          <p:cNvPr id="6" name="Foliennummernplatzhalter 5"/>
          <p:cNvSpPr>
            <a:spLocks noGrp="1"/>
          </p:cNvSpPr>
          <p:nvPr>
            <p:ph type="sldNum" sz="quarter" idx="12"/>
          </p:nvPr>
        </p:nvSpPr>
        <p:spPr/>
        <p:txBody>
          <a:bodyPr/>
          <a:lstStyle>
            <a:lvl1pPr>
              <a:defRPr/>
            </a:lvl1pPr>
          </a:lstStyle>
          <a:p>
            <a:fld id="{4958753E-0ABE-4AC6-9174-A218FF44E7AC}" type="slidenum">
              <a:rPr lang="de-DE"/>
              <a:pPr/>
              <a:t>‹Nr.›</a:t>
            </a:fld>
            <a:r>
              <a:rPr lang="de-DE"/>
              <a:t> von 4</a:t>
            </a:r>
          </a:p>
        </p:txBody>
      </p:sp>
    </p:spTree>
    <p:extLst>
      <p:ext uri="{BB962C8B-B14F-4D97-AF65-F5344CB8AC3E}">
        <p14:creationId xmlns:p14="http://schemas.microsoft.com/office/powerpoint/2010/main" val="2702951658"/>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2575" y="1309688"/>
            <a:ext cx="1971675" cy="48482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717550" y="1309688"/>
            <a:ext cx="5762625" cy="48482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5943600" y="6376988"/>
            <a:ext cx="1295400" cy="228600"/>
          </a:xfrm>
          <a:prstGeom prst="rect">
            <a:avLst/>
          </a:prstGeom>
        </p:spPr>
        <p:txBody>
          <a:bodyPr/>
          <a:lstStyle>
            <a:lvl1pPr>
              <a:defRPr/>
            </a:lvl1pPr>
          </a:lstStyle>
          <a:p>
            <a:fld id="{7254483A-B1C1-41A2-B2C0-488EBBA1E6A7}" type="datetime1">
              <a:rPr lang="de-DE" smtClean="0"/>
              <a:t>12.11.2019</a:t>
            </a:fld>
            <a:endParaRPr lang="de-DE"/>
          </a:p>
        </p:txBody>
      </p:sp>
      <p:sp>
        <p:nvSpPr>
          <p:cNvPr id="5" name="Fußzeilenplatzhalter 4"/>
          <p:cNvSpPr>
            <a:spLocks noGrp="1"/>
          </p:cNvSpPr>
          <p:nvPr>
            <p:ph type="ftr" sz="quarter" idx="11"/>
          </p:nvPr>
        </p:nvSpPr>
        <p:spPr/>
        <p:txBody>
          <a:bodyPr/>
          <a:lstStyle>
            <a:lvl1pPr>
              <a:defRPr/>
            </a:lvl1pPr>
          </a:lstStyle>
          <a:p>
            <a:r>
              <a:rPr lang="de-DE" smtClean="0"/>
              <a:t>Module 5 - Learning ergonomics </a:t>
            </a:r>
            <a:endParaRPr lang="de-DE"/>
          </a:p>
        </p:txBody>
      </p:sp>
      <p:sp>
        <p:nvSpPr>
          <p:cNvPr id="6" name="Foliennummernplatzhalter 5"/>
          <p:cNvSpPr>
            <a:spLocks noGrp="1"/>
          </p:cNvSpPr>
          <p:nvPr>
            <p:ph type="sldNum" sz="quarter" idx="12"/>
          </p:nvPr>
        </p:nvSpPr>
        <p:spPr/>
        <p:txBody>
          <a:bodyPr/>
          <a:lstStyle>
            <a:lvl1pPr>
              <a:defRPr/>
            </a:lvl1pPr>
          </a:lstStyle>
          <a:p>
            <a:fld id="{437831FE-9AB4-4F27-A4D0-997196DD52FE}" type="slidenum">
              <a:rPr lang="de-DE"/>
              <a:pPr/>
              <a:t>‹Nr.›</a:t>
            </a:fld>
            <a:r>
              <a:rPr lang="de-DE"/>
              <a:t> von 4</a:t>
            </a:r>
          </a:p>
        </p:txBody>
      </p:sp>
    </p:spTree>
    <p:extLst>
      <p:ext uri="{BB962C8B-B14F-4D97-AF65-F5344CB8AC3E}">
        <p14:creationId xmlns:p14="http://schemas.microsoft.com/office/powerpoint/2010/main" val="114822144"/>
      </p:ext>
    </p:extLst>
  </p:cSld>
  <p:clrMapOvr>
    <a:masterClrMapping/>
  </p:clrMapOvr>
  <p:transition spd="med">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717550" y="1309688"/>
            <a:ext cx="7885113" cy="677862"/>
          </a:xfrm>
        </p:spPr>
        <p:txBody>
          <a:bodyPr/>
          <a:lstStyle/>
          <a:p>
            <a:r>
              <a:rPr lang="de-DE" smtClean="0"/>
              <a:t>Titelmasterformat durch Klicken bearbeiten</a:t>
            </a:r>
            <a:endParaRPr lang="en-GB"/>
          </a:p>
        </p:txBody>
      </p:sp>
      <p:sp>
        <p:nvSpPr>
          <p:cNvPr id="3" name="Rectangle 4"/>
          <p:cNvSpPr>
            <a:spLocks noGrp="1" noChangeArrowheads="1"/>
          </p:cNvSpPr>
          <p:nvPr>
            <p:ph type="ftr" idx="10"/>
          </p:nvPr>
        </p:nvSpPr>
        <p:spPr>
          <a:ln/>
        </p:spPr>
        <p:txBody>
          <a:bodyPr/>
          <a:lstStyle>
            <a:lvl1pPr>
              <a:defRPr/>
            </a:lvl1pPr>
          </a:lstStyle>
          <a:p>
            <a:pPr>
              <a:defRPr/>
            </a:pPr>
            <a:r>
              <a:rPr lang="de-DE" smtClean="0"/>
              <a:t>Module 5 - Learning ergonomics </a:t>
            </a:r>
            <a:endParaRPr lang="de-DE" dirty="0"/>
          </a:p>
        </p:txBody>
      </p:sp>
    </p:spTree>
    <p:extLst>
      <p:ext uri="{BB962C8B-B14F-4D97-AF65-F5344CB8AC3E}">
        <p14:creationId xmlns:p14="http://schemas.microsoft.com/office/powerpoint/2010/main" val="3546957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0" y="2346325"/>
            <a:ext cx="9144000" cy="4511675"/>
          </a:xfrm>
          <a:prstGeom prst="rect">
            <a:avLst/>
          </a:prstGeom>
          <a:solidFill>
            <a:srgbClr val="EAEAEA"/>
          </a:solidFill>
          <a:ln w="9525">
            <a:noFill/>
            <a:miter lim="800000"/>
            <a:headEnd/>
            <a:tailEnd/>
          </a:ln>
          <a:effectLst/>
        </p:spPr>
        <p:txBody>
          <a:bodyPr wrap="none" anchor="ctr"/>
          <a:lstStyle/>
          <a:p>
            <a:pPr algn="ctr"/>
            <a:endParaRPr lang="de-DE"/>
          </a:p>
        </p:txBody>
      </p:sp>
      <p:sp>
        <p:nvSpPr>
          <p:cNvPr id="196611" name="Rectangle 3"/>
          <p:cNvSpPr>
            <a:spLocks noGrp="1" noChangeArrowheads="1"/>
          </p:cNvSpPr>
          <p:nvPr>
            <p:ph type="ctrTitle"/>
          </p:nvPr>
        </p:nvSpPr>
        <p:spPr>
          <a:xfrm>
            <a:off x="719138" y="2643188"/>
            <a:ext cx="7885112" cy="1368425"/>
          </a:xfrm>
        </p:spPr>
        <p:txBody>
          <a:bodyPr anchor="t"/>
          <a:lstStyle>
            <a:lvl1pPr>
              <a:lnSpc>
                <a:spcPct val="114000"/>
              </a:lnSpc>
              <a:defRPr sz="2800">
                <a:solidFill>
                  <a:schemeClr val="tx1"/>
                </a:solidFill>
              </a:defRPr>
            </a:lvl1pPr>
          </a:lstStyle>
          <a:p>
            <a:r>
              <a:rPr lang="de-DE"/>
              <a:t>Titel der Präsentation</a:t>
            </a:r>
            <a:br>
              <a:rPr lang="de-DE"/>
            </a:br>
            <a:r>
              <a:rPr lang="de-DE"/>
              <a:t>bei Bedarf auch mehrzeilig</a:t>
            </a:r>
          </a:p>
        </p:txBody>
      </p:sp>
      <p:sp>
        <p:nvSpPr>
          <p:cNvPr id="196612" name="Rectangle 4"/>
          <p:cNvSpPr>
            <a:spLocks noGrp="1" noChangeArrowheads="1"/>
          </p:cNvSpPr>
          <p:nvPr>
            <p:ph type="subTitle" idx="1"/>
          </p:nvPr>
        </p:nvSpPr>
        <p:spPr>
          <a:xfrm>
            <a:off x="719138" y="4227513"/>
            <a:ext cx="7885112" cy="647700"/>
          </a:xfrm>
        </p:spPr>
        <p:txBody>
          <a:bodyPr/>
          <a:lstStyle>
            <a:lvl1pPr marL="0" indent="88900">
              <a:buFont typeface="Wingdings" pitchFamily="2" charset="2"/>
              <a:buNone/>
              <a:defRPr sz="2800"/>
            </a:lvl1pPr>
          </a:lstStyle>
          <a:p>
            <a:r>
              <a:rPr lang="de-DE"/>
              <a:t>Untertitel der Präsentation</a:t>
            </a:r>
          </a:p>
        </p:txBody>
      </p:sp>
      <p:grpSp>
        <p:nvGrpSpPr>
          <p:cNvPr id="196613" name="Group 5"/>
          <p:cNvGrpSpPr>
            <a:grpSpLocks/>
          </p:cNvGrpSpPr>
          <p:nvPr/>
        </p:nvGrpSpPr>
        <p:grpSpPr bwMode="auto">
          <a:xfrm rot="5400000">
            <a:off x="-1101725" y="1101725"/>
            <a:ext cx="2347913" cy="144463"/>
            <a:chOff x="340" y="912"/>
            <a:chExt cx="1479" cy="91"/>
          </a:xfrm>
        </p:grpSpPr>
        <p:sp>
          <p:nvSpPr>
            <p:cNvPr id="196614" name="Rectangle 6"/>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196615" name="Rectangle 7"/>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196616" name="Rectangle 8"/>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pic>
        <p:nvPicPr>
          <p:cNvPr id="196617" name="Picture 9" descr="DGUV BGIA_Logo"/>
          <p:cNvPicPr>
            <a:picLocks noChangeAspect="1" noChangeArrowheads="1"/>
          </p:cNvPicPr>
          <p:nvPr/>
        </p:nvPicPr>
        <p:blipFill>
          <a:blip r:embed="rId2" cstate="print"/>
          <a:srcRect/>
          <a:stretch>
            <a:fillRect/>
          </a:stretch>
        </p:blipFill>
        <p:spPr bwMode="auto">
          <a:xfrm>
            <a:off x="6030913" y="220663"/>
            <a:ext cx="2919412" cy="1371600"/>
          </a:xfrm>
          <a:prstGeom prst="rect">
            <a:avLst/>
          </a:prstGeom>
          <a:noFill/>
        </p:spPr>
      </p:pic>
    </p:spTree>
    <p:extLst>
      <p:ext uri="{BB962C8B-B14F-4D97-AF65-F5344CB8AC3E}">
        <p14:creationId xmlns:p14="http://schemas.microsoft.com/office/powerpoint/2010/main" val="151122920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lt">
                                    <p:tmPct val="100000"/>
                                  </p:iterate>
                                  <p:childTnLst>
                                    <p:set>
                                      <p:cBhvr>
                                        <p:cTn id="6" dur="1" fill="hold">
                                          <p:stCondLst>
                                            <p:cond delay="0"/>
                                          </p:stCondLst>
                                        </p:cTn>
                                        <p:tgtEl>
                                          <p:spTgt spid="196612">
                                            <p:txEl>
                                              <p:pRg st="0" end="0"/>
                                            </p:txEl>
                                          </p:spTgt>
                                        </p:tgtEl>
                                        <p:attrNameLst>
                                          <p:attrName>style.visibility</p:attrName>
                                        </p:attrNameLst>
                                      </p:cBhvr>
                                      <p:to>
                                        <p:strVal val="visible"/>
                                      </p:to>
                                    </p:set>
                                    <p:anim calcmode="lin" valueType="num">
                                      <p:cBhvr additive="base">
                                        <p:cTn id="7" dur="75" fill="hold"/>
                                        <p:tgtEl>
                                          <p:spTgt spid="196612">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966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build="p" autoUpdateAnimBg="0" advAuto="0">
        <p:tmplLst>
          <p:tmpl lvl="1">
            <p:tnLst>
              <p:par>
                <p:cTn presetID="2" presetClass="entr" presetSubtype="8" fill="hold" nodeType="afterEffect">
                  <p:stCondLst>
                    <p:cond delay="0"/>
                  </p:stCondLst>
                  <p:iterate type="lt">
                    <p:tmPct val="100000"/>
                  </p:iterate>
                  <p:childTnLst>
                    <p:set>
                      <p:cBhvr>
                        <p:cTn dur="1" fill="hold">
                          <p:stCondLst>
                            <p:cond delay="0"/>
                          </p:stCondLst>
                        </p:cTn>
                        <p:tgtEl>
                          <p:spTgt spid="196612"/>
                        </p:tgtEl>
                        <p:attrNameLst>
                          <p:attrName>style.visibility</p:attrName>
                        </p:attrNameLst>
                      </p:cBhvr>
                      <p:to>
                        <p:strVal val="visible"/>
                      </p:to>
                    </p:set>
                    <p:anim calcmode="lin" valueType="num">
                      <p:cBhvr additive="base">
                        <p:cTn dur="75" fill="hold"/>
                        <p:tgtEl>
                          <p:spTgt spid="196612"/>
                        </p:tgtEl>
                        <p:attrNameLst>
                          <p:attrName>ppt_x</p:attrName>
                        </p:attrNameLst>
                      </p:cBhvr>
                      <p:tavLst>
                        <p:tav tm="0">
                          <p:val>
                            <p:strVal val="0-#ppt_w/2"/>
                          </p:val>
                        </p:tav>
                        <p:tav tm="100000">
                          <p:val>
                            <p:strVal val="#ppt_x"/>
                          </p:val>
                        </p:tav>
                      </p:tavLst>
                    </p:anim>
                    <p:anim calcmode="lin" valueType="num">
                      <p:cBhvr additive="base">
                        <p:cTn dur="75" fill="hold"/>
                        <p:tgtEl>
                          <p:spTgt spid="1966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67635397"/>
      </p:ext>
    </p:extLst>
  </p:cSld>
  <p:clrMapOvr>
    <a:masterClrMapping/>
  </p:clrMapOvr>
  <p:transition spd="med">
    <p:pull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402270540"/>
      </p:ext>
    </p:extLst>
  </p:cSld>
  <p:clrMapOvr>
    <a:masterClrMapping/>
  </p:clrMapOvr>
  <p:transition spd="med">
    <p:pull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9138" y="2125663"/>
            <a:ext cx="3865562"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737100" y="2125663"/>
            <a:ext cx="38671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26503689"/>
      </p:ext>
    </p:extLst>
  </p:cSld>
  <p:clrMapOvr>
    <a:masterClrMapping/>
  </p:clrMapOvr>
  <p:transition spd="med">
    <p:pull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06915729"/>
      </p:ext>
    </p:extLst>
  </p:cSld>
  <p:clrMapOvr>
    <a:masterClrMapping/>
  </p:clrMapOvr>
  <p:transition spd="med">
    <p:pull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50279076"/>
      </p:ext>
    </p:extLst>
  </p:cSld>
  <p:clrMapOvr>
    <a:masterClrMapping/>
  </p:clrMapOvr>
  <p:transition spd="med">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11"/>
          <p:cNvSpPr>
            <a:spLocks noGrp="1" noChangeArrowheads="1"/>
          </p:cNvSpPr>
          <p:nvPr>
            <p:ph type="dt" sz="half" idx="10"/>
          </p:nvPr>
        </p:nvSpPr>
        <p:spPr>
          <a:ln/>
        </p:spPr>
        <p:txBody>
          <a:bodyPr/>
          <a:lstStyle>
            <a:lvl1pPr>
              <a:defRPr/>
            </a:lvl1pPr>
          </a:lstStyle>
          <a:p>
            <a:pPr>
              <a:defRPr/>
            </a:pPr>
            <a:fld id="{7AF33326-9E96-45AE-A26F-59F35CB7FEC1}" type="datetime1">
              <a:rPr lang="de-DE" altLang="de-DE" smtClean="0"/>
              <a:t>12.11.2019</a:t>
            </a:fld>
            <a:endParaRPr lang="de-DE" altLang="de-DE"/>
          </a:p>
        </p:txBody>
      </p:sp>
      <p:sp>
        <p:nvSpPr>
          <p:cNvPr id="5"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6" name="Rectangle 13"/>
          <p:cNvSpPr>
            <a:spLocks noGrp="1" noChangeArrowheads="1"/>
          </p:cNvSpPr>
          <p:nvPr>
            <p:ph type="sldNum" sz="quarter" idx="12"/>
          </p:nvPr>
        </p:nvSpPr>
        <p:spPr>
          <a:ln/>
        </p:spPr>
        <p:txBody>
          <a:bodyPr/>
          <a:lstStyle>
            <a:lvl1pPr>
              <a:defRPr/>
            </a:lvl1pPr>
          </a:lstStyle>
          <a:p>
            <a:r>
              <a:rPr lang="de-DE" altLang="de-DE"/>
              <a:t>Seite </a:t>
            </a:r>
            <a:fld id="{5CCEA1FC-2BC0-4302-AF16-44E973A9EF3B}" type="slidenum">
              <a:rPr lang="de-DE" altLang="de-DE"/>
              <a:pPr/>
              <a:t>‹Nr.›</a:t>
            </a:fld>
            <a:endParaRPr lang="de-DE" altLang="de-DE"/>
          </a:p>
        </p:txBody>
      </p:sp>
    </p:spTree>
    <p:extLst>
      <p:ext uri="{BB962C8B-B14F-4D97-AF65-F5344CB8AC3E}">
        <p14:creationId xmlns:p14="http://schemas.microsoft.com/office/powerpoint/2010/main" val="200076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835767"/>
      </p:ext>
    </p:extLst>
  </p:cSld>
  <p:clrMapOvr>
    <a:masterClrMapping/>
  </p:clrMapOvr>
  <p:transition spd="med">
    <p:pull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046139953"/>
      </p:ext>
    </p:extLst>
  </p:cSld>
  <p:clrMapOvr>
    <a:masterClrMapping/>
  </p:clrMapOvr>
  <p:transition spd="med">
    <p:pull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490708740"/>
      </p:ext>
    </p:extLst>
  </p:cSld>
  <p:clrMapOvr>
    <a:masterClrMapping/>
  </p:clrMapOvr>
  <p:transition spd="med">
    <p:pull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69122187"/>
      </p:ext>
    </p:extLst>
  </p:cSld>
  <p:clrMapOvr>
    <a:masterClrMapping/>
  </p:clrMapOvr>
  <p:transition spd="med">
    <p:pull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4163" y="1211263"/>
            <a:ext cx="1971675" cy="49466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719138" y="1211263"/>
            <a:ext cx="5762625" cy="49466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71631961"/>
      </p:ext>
    </p:extLst>
  </p:cSld>
  <p:clrMapOvr>
    <a:masterClrMapping/>
  </p:clrMapOvr>
  <p:transition spd="med">
    <p:pull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19138" y="1211263"/>
            <a:ext cx="7886700" cy="67945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719138" y="2125663"/>
            <a:ext cx="3865562" cy="403225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737100" y="2125663"/>
            <a:ext cx="3867150" cy="19399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737100" y="4217988"/>
            <a:ext cx="3867150" cy="19399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20249174"/>
      </p:ext>
    </p:extLst>
  </p:cSld>
  <p:clrMapOvr>
    <a:masterClrMapping/>
  </p:clrMapOvr>
  <p:transition spd="med">
    <p:pull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0" y="2346325"/>
            <a:ext cx="9144000" cy="4511675"/>
          </a:xfrm>
          <a:prstGeom prst="rect">
            <a:avLst/>
          </a:prstGeom>
          <a:solidFill>
            <a:srgbClr val="EAEAEA"/>
          </a:solidFill>
          <a:ln w="9525">
            <a:noFill/>
            <a:miter lim="800000"/>
            <a:headEnd/>
            <a:tailEnd/>
          </a:ln>
          <a:effectLst/>
        </p:spPr>
        <p:txBody>
          <a:bodyPr wrap="none" anchor="ctr"/>
          <a:lstStyle/>
          <a:p>
            <a:pPr algn="ctr"/>
            <a:endParaRPr lang="de-DE"/>
          </a:p>
        </p:txBody>
      </p:sp>
      <p:sp>
        <p:nvSpPr>
          <p:cNvPr id="197635" name="Rectangle 3"/>
          <p:cNvSpPr>
            <a:spLocks noGrp="1" noChangeArrowheads="1"/>
          </p:cNvSpPr>
          <p:nvPr>
            <p:ph type="ctrTitle"/>
          </p:nvPr>
        </p:nvSpPr>
        <p:spPr>
          <a:xfrm>
            <a:off x="719138" y="2643188"/>
            <a:ext cx="7885112" cy="1368425"/>
          </a:xfrm>
        </p:spPr>
        <p:txBody>
          <a:bodyPr anchor="t"/>
          <a:lstStyle>
            <a:lvl1pPr>
              <a:lnSpc>
                <a:spcPct val="114000"/>
              </a:lnSpc>
              <a:defRPr sz="2800">
                <a:solidFill>
                  <a:schemeClr val="tx1"/>
                </a:solidFill>
              </a:defRPr>
            </a:lvl1pPr>
          </a:lstStyle>
          <a:p>
            <a:r>
              <a:rPr lang="de-DE"/>
              <a:t>Titel der Präsentation</a:t>
            </a:r>
            <a:br>
              <a:rPr lang="de-DE"/>
            </a:br>
            <a:r>
              <a:rPr lang="de-DE"/>
              <a:t>bei Bedarf auch mehrzeilig</a:t>
            </a:r>
          </a:p>
        </p:txBody>
      </p:sp>
      <p:sp>
        <p:nvSpPr>
          <p:cNvPr id="197636" name="Rectangle 4"/>
          <p:cNvSpPr>
            <a:spLocks noGrp="1" noChangeArrowheads="1"/>
          </p:cNvSpPr>
          <p:nvPr>
            <p:ph type="subTitle" idx="1"/>
          </p:nvPr>
        </p:nvSpPr>
        <p:spPr>
          <a:xfrm>
            <a:off x="719138" y="4227513"/>
            <a:ext cx="7885112" cy="647700"/>
          </a:xfrm>
        </p:spPr>
        <p:txBody>
          <a:bodyPr/>
          <a:lstStyle>
            <a:lvl1pPr marL="0" indent="88900">
              <a:buFont typeface="Wingdings" pitchFamily="2" charset="2"/>
              <a:buNone/>
              <a:defRPr sz="2800"/>
            </a:lvl1pPr>
          </a:lstStyle>
          <a:p>
            <a:r>
              <a:rPr lang="de-DE"/>
              <a:t>Untertitel der Präsentation</a:t>
            </a:r>
          </a:p>
        </p:txBody>
      </p:sp>
      <p:grpSp>
        <p:nvGrpSpPr>
          <p:cNvPr id="197637" name="Group 5"/>
          <p:cNvGrpSpPr>
            <a:grpSpLocks/>
          </p:cNvGrpSpPr>
          <p:nvPr/>
        </p:nvGrpSpPr>
        <p:grpSpPr bwMode="auto">
          <a:xfrm rot="5400000">
            <a:off x="-1101725" y="1101725"/>
            <a:ext cx="2347913" cy="144463"/>
            <a:chOff x="340" y="912"/>
            <a:chExt cx="1479" cy="91"/>
          </a:xfrm>
        </p:grpSpPr>
        <p:sp>
          <p:nvSpPr>
            <p:cNvPr id="197638" name="Rectangle 6"/>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197639" name="Rectangle 7"/>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197640" name="Rectangle 8"/>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pic>
        <p:nvPicPr>
          <p:cNvPr id="197641" name="Picture 9" descr="DGUV BGIA_Logo"/>
          <p:cNvPicPr>
            <a:picLocks noChangeAspect="1" noChangeArrowheads="1"/>
          </p:cNvPicPr>
          <p:nvPr/>
        </p:nvPicPr>
        <p:blipFill>
          <a:blip r:embed="rId2" cstate="print"/>
          <a:srcRect/>
          <a:stretch>
            <a:fillRect/>
          </a:stretch>
        </p:blipFill>
        <p:spPr bwMode="auto">
          <a:xfrm>
            <a:off x="6030913" y="220663"/>
            <a:ext cx="2919412" cy="1371600"/>
          </a:xfrm>
          <a:prstGeom prst="rect">
            <a:avLst/>
          </a:prstGeom>
          <a:noFill/>
        </p:spPr>
      </p:pic>
    </p:spTree>
    <p:extLst>
      <p:ext uri="{BB962C8B-B14F-4D97-AF65-F5344CB8AC3E}">
        <p14:creationId xmlns:p14="http://schemas.microsoft.com/office/powerpoint/2010/main" val="18871775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lt">
                                    <p:tmPct val="100000"/>
                                  </p:iterate>
                                  <p:childTnLst>
                                    <p:set>
                                      <p:cBhvr>
                                        <p:cTn id="6" dur="1" fill="hold">
                                          <p:stCondLst>
                                            <p:cond delay="0"/>
                                          </p:stCondLst>
                                        </p:cTn>
                                        <p:tgtEl>
                                          <p:spTgt spid="197636">
                                            <p:txEl>
                                              <p:pRg st="0" end="0"/>
                                            </p:txEl>
                                          </p:spTgt>
                                        </p:tgtEl>
                                        <p:attrNameLst>
                                          <p:attrName>style.visibility</p:attrName>
                                        </p:attrNameLst>
                                      </p:cBhvr>
                                      <p:to>
                                        <p:strVal val="visible"/>
                                      </p:to>
                                    </p:set>
                                    <p:anim calcmode="lin" valueType="num">
                                      <p:cBhvr additive="base">
                                        <p:cTn id="7" dur="75" fill="hold"/>
                                        <p:tgtEl>
                                          <p:spTgt spid="197636">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9763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build="p" autoUpdateAnimBg="0" advAuto="0">
        <p:tmplLst>
          <p:tmpl lvl="1">
            <p:tnLst>
              <p:par>
                <p:cTn presetID="2" presetClass="entr" presetSubtype="8" fill="hold" nodeType="afterEffect">
                  <p:stCondLst>
                    <p:cond delay="0"/>
                  </p:stCondLst>
                  <p:iterate type="lt">
                    <p:tmPct val="100000"/>
                  </p:iterate>
                  <p:childTnLst>
                    <p:set>
                      <p:cBhvr>
                        <p:cTn dur="1" fill="hold">
                          <p:stCondLst>
                            <p:cond delay="0"/>
                          </p:stCondLst>
                        </p:cTn>
                        <p:tgtEl>
                          <p:spTgt spid="197636"/>
                        </p:tgtEl>
                        <p:attrNameLst>
                          <p:attrName>style.visibility</p:attrName>
                        </p:attrNameLst>
                      </p:cBhvr>
                      <p:to>
                        <p:strVal val="visible"/>
                      </p:to>
                    </p:set>
                    <p:anim calcmode="lin" valueType="num">
                      <p:cBhvr additive="base">
                        <p:cTn dur="75" fill="hold"/>
                        <p:tgtEl>
                          <p:spTgt spid="197636"/>
                        </p:tgtEl>
                        <p:attrNameLst>
                          <p:attrName>ppt_x</p:attrName>
                        </p:attrNameLst>
                      </p:cBhvr>
                      <p:tavLst>
                        <p:tav tm="0">
                          <p:val>
                            <p:strVal val="0-#ppt_w/2"/>
                          </p:val>
                        </p:tav>
                        <p:tav tm="100000">
                          <p:val>
                            <p:strVal val="#ppt_x"/>
                          </p:val>
                        </p:tav>
                      </p:tavLst>
                    </p:anim>
                    <p:anim calcmode="lin" valueType="num">
                      <p:cBhvr additive="base">
                        <p:cTn dur="75" fill="hold"/>
                        <p:tgtEl>
                          <p:spTgt spid="19763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78081544"/>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981001460"/>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9138" y="2125663"/>
            <a:ext cx="3865562"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737100" y="2125663"/>
            <a:ext cx="38671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7422898"/>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39750" y="1484313"/>
            <a:ext cx="395605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484313"/>
            <a:ext cx="395605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1"/>
          <p:cNvSpPr>
            <a:spLocks noGrp="1" noChangeArrowheads="1"/>
          </p:cNvSpPr>
          <p:nvPr>
            <p:ph type="dt" sz="half" idx="10"/>
          </p:nvPr>
        </p:nvSpPr>
        <p:spPr>
          <a:ln/>
        </p:spPr>
        <p:txBody>
          <a:bodyPr/>
          <a:lstStyle>
            <a:lvl1pPr>
              <a:defRPr/>
            </a:lvl1pPr>
          </a:lstStyle>
          <a:p>
            <a:pPr>
              <a:defRPr/>
            </a:pPr>
            <a:fld id="{3CB3BA78-45B0-4E2E-8CD6-147BD661FAF2}" type="datetime1">
              <a:rPr lang="de-DE" altLang="de-DE" smtClean="0"/>
              <a:t>12.11.2019</a:t>
            </a:fld>
            <a:endParaRPr lang="de-DE" altLang="de-DE"/>
          </a:p>
        </p:txBody>
      </p:sp>
      <p:sp>
        <p:nvSpPr>
          <p:cNvPr id="6"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7" name="Rectangle 13"/>
          <p:cNvSpPr>
            <a:spLocks noGrp="1" noChangeArrowheads="1"/>
          </p:cNvSpPr>
          <p:nvPr>
            <p:ph type="sldNum" sz="quarter" idx="12"/>
          </p:nvPr>
        </p:nvSpPr>
        <p:spPr>
          <a:ln/>
        </p:spPr>
        <p:txBody>
          <a:bodyPr/>
          <a:lstStyle>
            <a:lvl1pPr>
              <a:defRPr/>
            </a:lvl1pPr>
          </a:lstStyle>
          <a:p>
            <a:r>
              <a:rPr lang="de-DE" altLang="de-DE"/>
              <a:t>Seite </a:t>
            </a:r>
            <a:fld id="{C449AB3F-4221-47EF-AAEE-03092FE42695}" type="slidenum">
              <a:rPr lang="de-DE" altLang="de-DE"/>
              <a:pPr/>
              <a:t>‹Nr.›</a:t>
            </a:fld>
            <a:endParaRPr lang="de-DE" altLang="de-DE"/>
          </a:p>
        </p:txBody>
      </p:sp>
    </p:spTree>
    <p:extLst>
      <p:ext uri="{BB962C8B-B14F-4D97-AF65-F5344CB8AC3E}">
        <p14:creationId xmlns:p14="http://schemas.microsoft.com/office/powerpoint/2010/main" val="1561686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75026932"/>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058298045"/>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26334"/>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3530462415"/>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3701964446"/>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227192110"/>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4163" y="1211263"/>
            <a:ext cx="1971675" cy="49466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719138" y="1211263"/>
            <a:ext cx="5762625" cy="49466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60711405"/>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19138" y="1211263"/>
            <a:ext cx="7886700" cy="67945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9138" y="2125663"/>
            <a:ext cx="3865562" cy="403225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737100" y="2125663"/>
            <a:ext cx="3867150" cy="19399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737100" y="4217988"/>
            <a:ext cx="3867150" cy="19399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768028998"/>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0" y="2346325"/>
            <a:ext cx="9144000" cy="4511675"/>
          </a:xfrm>
          <a:prstGeom prst="rect">
            <a:avLst/>
          </a:prstGeom>
          <a:solidFill>
            <a:srgbClr val="EAEAEA"/>
          </a:solidFill>
          <a:ln w="9525">
            <a:noFill/>
            <a:miter lim="800000"/>
            <a:headEnd/>
            <a:tailEnd/>
          </a:ln>
          <a:effectLst/>
        </p:spPr>
        <p:txBody>
          <a:bodyPr wrap="none" anchor="ctr"/>
          <a:lstStyle/>
          <a:p>
            <a:pPr algn="ctr"/>
            <a:endParaRPr lang="de-DE"/>
          </a:p>
        </p:txBody>
      </p:sp>
      <p:sp>
        <p:nvSpPr>
          <p:cNvPr id="197635" name="Rectangle 3"/>
          <p:cNvSpPr>
            <a:spLocks noGrp="1" noChangeArrowheads="1"/>
          </p:cNvSpPr>
          <p:nvPr>
            <p:ph type="ctrTitle"/>
          </p:nvPr>
        </p:nvSpPr>
        <p:spPr>
          <a:xfrm>
            <a:off x="719138" y="2643188"/>
            <a:ext cx="7885112" cy="1368425"/>
          </a:xfrm>
        </p:spPr>
        <p:txBody>
          <a:bodyPr anchor="t"/>
          <a:lstStyle>
            <a:lvl1pPr>
              <a:lnSpc>
                <a:spcPct val="114000"/>
              </a:lnSpc>
              <a:defRPr sz="2800">
                <a:solidFill>
                  <a:schemeClr val="tx1"/>
                </a:solidFill>
              </a:defRPr>
            </a:lvl1pPr>
          </a:lstStyle>
          <a:p>
            <a:r>
              <a:rPr lang="de-DE"/>
              <a:t>Titel der Präsentation</a:t>
            </a:r>
            <a:br>
              <a:rPr lang="de-DE"/>
            </a:br>
            <a:r>
              <a:rPr lang="de-DE"/>
              <a:t>bei Bedarf auch mehrzeilig</a:t>
            </a:r>
          </a:p>
        </p:txBody>
      </p:sp>
      <p:sp>
        <p:nvSpPr>
          <p:cNvPr id="197636" name="Rectangle 4"/>
          <p:cNvSpPr>
            <a:spLocks noGrp="1" noChangeArrowheads="1"/>
          </p:cNvSpPr>
          <p:nvPr>
            <p:ph type="subTitle" idx="1"/>
          </p:nvPr>
        </p:nvSpPr>
        <p:spPr>
          <a:xfrm>
            <a:off x="719138" y="4227513"/>
            <a:ext cx="7885112" cy="647700"/>
          </a:xfrm>
        </p:spPr>
        <p:txBody>
          <a:bodyPr/>
          <a:lstStyle>
            <a:lvl1pPr marL="0" indent="88900">
              <a:buFont typeface="Wingdings" pitchFamily="2" charset="2"/>
              <a:buNone/>
              <a:defRPr sz="2800"/>
            </a:lvl1pPr>
          </a:lstStyle>
          <a:p>
            <a:r>
              <a:rPr lang="de-DE"/>
              <a:t>Untertitel der Präsentation</a:t>
            </a:r>
          </a:p>
        </p:txBody>
      </p:sp>
      <p:grpSp>
        <p:nvGrpSpPr>
          <p:cNvPr id="197637" name="Group 5"/>
          <p:cNvGrpSpPr>
            <a:grpSpLocks/>
          </p:cNvGrpSpPr>
          <p:nvPr/>
        </p:nvGrpSpPr>
        <p:grpSpPr bwMode="auto">
          <a:xfrm rot="5400000">
            <a:off x="-1101725" y="1101725"/>
            <a:ext cx="2347913" cy="144463"/>
            <a:chOff x="340" y="912"/>
            <a:chExt cx="1479" cy="91"/>
          </a:xfrm>
        </p:grpSpPr>
        <p:sp>
          <p:nvSpPr>
            <p:cNvPr id="197638" name="Rectangle 6"/>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197639" name="Rectangle 7"/>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197640" name="Rectangle 8"/>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pic>
        <p:nvPicPr>
          <p:cNvPr id="197641" name="Picture 9" descr="DGUV BGIA_Logo"/>
          <p:cNvPicPr>
            <a:picLocks noChangeAspect="1" noChangeArrowheads="1"/>
          </p:cNvPicPr>
          <p:nvPr/>
        </p:nvPicPr>
        <p:blipFill>
          <a:blip r:embed="rId2" cstate="print"/>
          <a:srcRect/>
          <a:stretch>
            <a:fillRect/>
          </a:stretch>
        </p:blipFill>
        <p:spPr bwMode="auto">
          <a:xfrm>
            <a:off x="6030913" y="220663"/>
            <a:ext cx="2919412" cy="1371600"/>
          </a:xfrm>
          <a:prstGeom prst="rect">
            <a:avLst/>
          </a:prstGeom>
          <a:noFill/>
        </p:spPr>
      </p:pic>
    </p:spTree>
    <p:extLst>
      <p:ext uri="{BB962C8B-B14F-4D97-AF65-F5344CB8AC3E}">
        <p14:creationId xmlns:p14="http://schemas.microsoft.com/office/powerpoint/2010/main" val="303905293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lt">
                                    <p:tmPct val="100000"/>
                                  </p:iterate>
                                  <p:childTnLst>
                                    <p:set>
                                      <p:cBhvr>
                                        <p:cTn id="6" dur="1" fill="hold">
                                          <p:stCondLst>
                                            <p:cond delay="0"/>
                                          </p:stCondLst>
                                        </p:cTn>
                                        <p:tgtEl>
                                          <p:spTgt spid="197636">
                                            <p:txEl>
                                              <p:pRg st="0" end="0"/>
                                            </p:txEl>
                                          </p:spTgt>
                                        </p:tgtEl>
                                        <p:attrNameLst>
                                          <p:attrName>style.visibility</p:attrName>
                                        </p:attrNameLst>
                                      </p:cBhvr>
                                      <p:to>
                                        <p:strVal val="visible"/>
                                      </p:to>
                                    </p:set>
                                    <p:anim calcmode="lin" valueType="num">
                                      <p:cBhvr additive="base">
                                        <p:cTn id="7" dur="75" fill="hold"/>
                                        <p:tgtEl>
                                          <p:spTgt spid="197636">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9763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build="p" autoUpdateAnimBg="0" advAuto="0">
        <p:tmplLst>
          <p:tmpl lvl="1">
            <p:tnLst>
              <p:par>
                <p:cTn presetID="2" presetClass="entr" presetSubtype="8" fill="hold" nodeType="afterEffect">
                  <p:stCondLst>
                    <p:cond delay="0"/>
                  </p:stCondLst>
                  <p:iterate type="lt">
                    <p:tmPct val="100000"/>
                  </p:iterate>
                  <p:childTnLst>
                    <p:set>
                      <p:cBhvr>
                        <p:cTn dur="1" fill="hold">
                          <p:stCondLst>
                            <p:cond delay="0"/>
                          </p:stCondLst>
                        </p:cTn>
                        <p:tgtEl>
                          <p:spTgt spid="197636"/>
                        </p:tgtEl>
                        <p:attrNameLst>
                          <p:attrName>style.visibility</p:attrName>
                        </p:attrNameLst>
                      </p:cBhvr>
                      <p:to>
                        <p:strVal val="visible"/>
                      </p:to>
                    </p:set>
                    <p:anim calcmode="lin" valueType="num">
                      <p:cBhvr additive="base">
                        <p:cTn dur="75" fill="hold"/>
                        <p:tgtEl>
                          <p:spTgt spid="197636"/>
                        </p:tgtEl>
                        <p:attrNameLst>
                          <p:attrName>ppt_x</p:attrName>
                        </p:attrNameLst>
                      </p:cBhvr>
                      <p:tavLst>
                        <p:tav tm="0">
                          <p:val>
                            <p:strVal val="0-#ppt_w/2"/>
                          </p:val>
                        </p:tav>
                        <p:tav tm="100000">
                          <p:val>
                            <p:strVal val="#ppt_x"/>
                          </p:val>
                        </p:tav>
                      </p:tavLst>
                    </p:anim>
                    <p:anim calcmode="lin" valueType="num">
                      <p:cBhvr additive="base">
                        <p:cTn dur="75" fill="hold"/>
                        <p:tgtEl>
                          <p:spTgt spid="19763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15318006"/>
      </p:ext>
    </p:extLst>
  </p:cSld>
  <p:clrMapOvr>
    <a:masterClrMapping/>
  </p:clrMapOvr>
  <p:transition spd="med">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1"/>
          <p:cNvSpPr>
            <a:spLocks noGrp="1" noChangeArrowheads="1"/>
          </p:cNvSpPr>
          <p:nvPr>
            <p:ph type="dt" sz="half" idx="10"/>
          </p:nvPr>
        </p:nvSpPr>
        <p:spPr>
          <a:ln/>
        </p:spPr>
        <p:txBody>
          <a:bodyPr/>
          <a:lstStyle>
            <a:lvl1pPr>
              <a:defRPr/>
            </a:lvl1pPr>
          </a:lstStyle>
          <a:p>
            <a:pPr>
              <a:defRPr/>
            </a:pPr>
            <a:fld id="{92B966D9-F6AA-427D-B865-5C2E5E705B02}" type="datetime1">
              <a:rPr lang="de-DE" altLang="de-DE" smtClean="0"/>
              <a:t>12.11.2019</a:t>
            </a:fld>
            <a:endParaRPr lang="de-DE" altLang="de-DE"/>
          </a:p>
        </p:txBody>
      </p:sp>
      <p:sp>
        <p:nvSpPr>
          <p:cNvPr id="8"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9" name="Rectangle 13"/>
          <p:cNvSpPr>
            <a:spLocks noGrp="1" noChangeArrowheads="1"/>
          </p:cNvSpPr>
          <p:nvPr>
            <p:ph type="sldNum" sz="quarter" idx="12"/>
          </p:nvPr>
        </p:nvSpPr>
        <p:spPr>
          <a:ln/>
        </p:spPr>
        <p:txBody>
          <a:bodyPr/>
          <a:lstStyle>
            <a:lvl1pPr>
              <a:defRPr/>
            </a:lvl1pPr>
          </a:lstStyle>
          <a:p>
            <a:r>
              <a:rPr lang="de-DE" altLang="de-DE"/>
              <a:t>Seite </a:t>
            </a:r>
            <a:fld id="{CF8ED964-4EF8-4693-9A34-1B7B00B79316}" type="slidenum">
              <a:rPr lang="de-DE" altLang="de-DE"/>
              <a:pPr/>
              <a:t>‹Nr.›</a:t>
            </a:fld>
            <a:endParaRPr lang="de-DE" altLang="de-DE"/>
          </a:p>
        </p:txBody>
      </p:sp>
    </p:spTree>
    <p:extLst>
      <p:ext uri="{BB962C8B-B14F-4D97-AF65-F5344CB8AC3E}">
        <p14:creationId xmlns:p14="http://schemas.microsoft.com/office/powerpoint/2010/main" val="3037947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3273353242"/>
      </p:ext>
    </p:extLst>
  </p:cSld>
  <p:clrMapOvr>
    <a:masterClrMapping/>
  </p:clrMapOvr>
  <p:transition spd="med">
    <p:pull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9138" y="2125663"/>
            <a:ext cx="3865562"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737100" y="2125663"/>
            <a:ext cx="38671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36577764"/>
      </p:ext>
    </p:extLst>
  </p:cSld>
  <p:clrMapOvr>
    <a:masterClrMapping/>
  </p:clrMapOvr>
  <p:transition spd="med">
    <p:pull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25180567"/>
      </p:ext>
    </p:extLst>
  </p:cSld>
  <p:clrMapOvr>
    <a:masterClrMapping/>
  </p:clrMapOvr>
  <p:transition spd="med">
    <p:pull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511037476"/>
      </p:ext>
    </p:extLst>
  </p:cSld>
  <p:clrMapOvr>
    <a:masterClrMapping/>
  </p:clrMapOvr>
  <p:transition spd="med">
    <p:pull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647030"/>
      </p:ext>
    </p:extLst>
  </p:cSld>
  <p:clrMapOvr>
    <a:masterClrMapping/>
  </p:clrMapOvr>
  <p:transition spd="med">
    <p:pull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692104101"/>
      </p:ext>
    </p:extLst>
  </p:cSld>
  <p:clrMapOvr>
    <a:masterClrMapping/>
  </p:clrMapOvr>
  <p:transition spd="med">
    <p:pull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632181112"/>
      </p:ext>
    </p:extLst>
  </p:cSld>
  <p:clrMapOvr>
    <a:masterClrMapping/>
  </p:clrMapOvr>
  <p:transition spd="med">
    <p:pull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85571310"/>
      </p:ext>
    </p:extLst>
  </p:cSld>
  <p:clrMapOvr>
    <a:masterClrMapping/>
  </p:clrMapOvr>
  <p:transition spd="med">
    <p:pull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4163" y="1211263"/>
            <a:ext cx="1971675" cy="49466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719138" y="1211263"/>
            <a:ext cx="5762625" cy="49466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00530758"/>
      </p:ext>
    </p:extLst>
  </p:cSld>
  <p:clrMapOvr>
    <a:masterClrMapping/>
  </p:clrMapOvr>
  <p:transition spd="med">
    <p:pull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2346325"/>
            <a:ext cx="9144000" cy="4511675"/>
          </a:xfrm>
          <a:prstGeom prst="rect">
            <a:avLst/>
          </a:prstGeom>
          <a:solidFill>
            <a:srgbClr val="EAEAEA"/>
          </a:solidFill>
          <a:ln w="9525">
            <a:noFill/>
            <a:miter lim="800000"/>
            <a:headEnd/>
            <a:tailEnd/>
          </a:ln>
          <a:effectLst/>
        </p:spPr>
        <p:txBody>
          <a:bodyPr wrap="none" anchor="ctr"/>
          <a:lstStyle/>
          <a:p>
            <a:pPr algn="ctr"/>
            <a:endParaRPr lang="de-DE"/>
          </a:p>
        </p:txBody>
      </p:sp>
      <p:sp>
        <p:nvSpPr>
          <p:cNvPr id="5123" name="Rectangle 3"/>
          <p:cNvSpPr>
            <a:spLocks noGrp="1" noChangeArrowheads="1"/>
          </p:cNvSpPr>
          <p:nvPr>
            <p:ph type="ctrTitle"/>
          </p:nvPr>
        </p:nvSpPr>
        <p:spPr>
          <a:xfrm>
            <a:off x="719138" y="2643188"/>
            <a:ext cx="7885112" cy="1368425"/>
          </a:xfrm>
        </p:spPr>
        <p:txBody>
          <a:bodyPr anchor="t"/>
          <a:lstStyle>
            <a:lvl1pPr>
              <a:lnSpc>
                <a:spcPct val="114000"/>
              </a:lnSpc>
              <a:defRPr sz="2800">
                <a:solidFill>
                  <a:schemeClr val="tx1"/>
                </a:solidFill>
              </a:defRPr>
            </a:lvl1pPr>
          </a:lstStyle>
          <a:p>
            <a:r>
              <a:rPr lang="de-DE"/>
              <a:t>Titel der Präsentation</a:t>
            </a:r>
            <a:br>
              <a:rPr lang="de-DE"/>
            </a:br>
            <a:r>
              <a:rPr lang="de-DE"/>
              <a:t>bei Bedarf auch mehrzeilig</a:t>
            </a:r>
          </a:p>
        </p:txBody>
      </p:sp>
      <p:sp>
        <p:nvSpPr>
          <p:cNvPr id="5124" name="Rectangle 4"/>
          <p:cNvSpPr>
            <a:spLocks noGrp="1" noChangeArrowheads="1"/>
          </p:cNvSpPr>
          <p:nvPr>
            <p:ph type="subTitle" idx="1"/>
          </p:nvPr>
        </p:nvSpPr>
        <p:spPr>
          <a:xfrm>
            <a:off x="719138" y="4227513"/>
            <a:ext cx="7885112" cy="647700"/>
          </a:xfrm>
        </p:spPr>
        <p:txBody>
          <a:bodyPr/>
          <a:lstStyle>
            <a:lvl1pPr marL="0" indent="88900">
              <a:buFont typeface="Wingdings" pitchFamily="2" charset="2"/>
              <a:buNone/>
              <a:defRPr sz="2800"/>
            </a:lvl1pPr>
          </a:lstStyle>
          <a:p>
            <a:r>
              <a:rPr lang="de-DE"/>
              <a:t>Untertitel der Präsentation</a:t>
            </a:r>
          </a:p>
        </p:txBody>
      </p:sp>
      <p:grpSp>
        <p:nvGrpSpPr>
          <p:cNvPr id="5125" name="Group 5"/>
          <p:cNvGrpSpPr>
            <a:grpSpLocks/>
          </p:cNvGrpSpPr>
          <p:nvPr/>
        </p:nvGrpSpPr>
        <p:grpSpPr bwMode="auto">
          <a:xfrm rot="5400000">
            <a:off x="-1101725" y="1101725"/>
            <a:ext cx="2347913" cy="144463"/>
            <a:chOff x="340" y="912"/>
            <a:chExt cx="1479" cy="91"/>
          </a:xfrm>
        </p:grpSpPr>
        <p:sp>
          <p:nvSpPr>
            <p:cNvPr id="5126" name="Rectangle 6"/>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5127" name="Rectangle 7"/>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5128" name="Rectangle 8"/>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pic>
        <p:nvPicPr>
          <p:cNvPr id="5129" name="Picture 9" descr="DGUV BGIA_Logo"/>
          <p:cNvPicPr>
            <a:picLocks noChangeAspect="1" noChangeArrowheads="1"/>
          </p:cNvPicPr>
          <p:nvPr/>
        </p:nvPicPr>
        <p:blipFill>
          <a:blip r:embed="rId2" cstate="print"/>
          <a:srcRect/>
          <a:stretch>
            <a:fillRect/>
          </a:stretch>
        </p:blipFill>
        <p:spPr bwMode="auto">
          <a:xfrm>
            <a:off x="6030913" y="220663"/>
            <a:ext cx="2919412" cy="1371600"/>
          </a:xfrm>
          <a:prstGeom prst="rect">
            <a:avLst/>
          </a:prstGeom>
          <a:noFill/>
        </p:spPr>
      </p:pic>
    </p:spTree>
    <p:extLst>
      <p:ext uri="{BB962C8B-B14F-4D97-AF65-F5344CB8AC3E}">
        <p14:creationId xmlns:p14="http://schemas.microsoft.com/office/powerpoint/2010/main" val="39863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1"/>
          <p:cNvSpPr>
            <a:spLocks noGrp="1" noChangeArrowheads="1"/>
          </p:cNvSpPr>
          <p:nvPr>
            <p:ph type="dt" sz="half" idx="10"/>
          </p:nvPr>
        </p:nvSpPr>
        <p:spPr>
          <a:ln/>
        </p:spPr>
        <p:txBody>
          <a:bodyPr/>
          <a:lstStyle>
            <a:lvl1pPr>
              <a:defRPr/>
            </a:lvl1pPr>
          </a:lstStyle>
          <a:p>
            <a:pPr>
              <a:defRPr/>
            </a:pPr>
            <a:fld id="{AAFCAD8A-2E44-49A9-B533-A685865501BF}" type="datetime1">
              <a:rPr lang="de-DE" altLang="de-DE" smtClean="0"/>
              <a:t>12.11.2019</a:t>
            </a:fld>
            <a:endParaRPr lang="de-DE" altLang="de-DE"/>
          </a:p>
        </p:txBody>
      </p:sp>
      <p:sp>
        <p:nvSpPr>
          <p:cNvPr id="4"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5" name="Rectangle 13"/>
          <p:cNvSpPr>
            <a:spLocks noGrp="1" noChangeArrowheads="1"/>
          </p:cNvSpPr>
          <p:nvPr>
            <p:ph type="sldNum" sz="quarter" idx="12"/>
          </p:nvPr>
        </p:nvSpPr>
        <p:spPr>
          <a:ln/>
        </p:spPr>
        <p:txBody>
          <a:bodyPr/>
          <a:lstStyle>
            <a:lvl1pPr>
              <a:defRPr/>
            </a:lvl1pPr>
          </a:lstStyle>
          <a:p>
            <a:r>
              <a:rPr lang="de-DE" altLang="de-DE"/>
              <a:t>Seite </a:t>
            </a:r>
            <a:fld id="{7128B567-D880-44B3-A940-3DF89954D8DE}" type="slidenum">
              <a:rPr lang="de-DE" altLang="de-DE"/>
              <a:pPr/>
              <a:t>‹Nr.›</a:t>
            </a:fld>
            <a:endParaRPr lang="de-DE" altLang="de-DE"/>
          </a:p>
        </p:txBody>
      </p:sp>
    </p:spTree>
    <p:extLst>
      <p:ext uri="{BB962C8B-B14F-4D97-AF65-F5344CB8AC3E}">
        <p14:creationId xmlns:p14="http://schemas.microsoft.com/office/powerpoint/2010/main" val="3263686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50238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1416318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9138" y="2125663"/>
            <a:ext cx="3865562"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737100" y="2125663"/>
            <a:ext cx="38671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10614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5557369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527763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71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389727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2248171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10287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4163" y="1211263"/>
            <a:ext cx="1971675" cy="49466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719138" y="1211263"/>
            <a:ext cx="5762625" cy="49466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5614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09FA32A3-EA31-4298-8C03-2D5C639E8CC6}" type="datetime1">
              <a:rPr lang="de-DE" altLang="de-DE" smtClean="0"/>
              <a:t>12.11.2019</a:t>
            </a:fld>
            <a:endParaRPr lang="de-DE" altLang="de-DE"/>
          </a:p>
        </p:txBody>
      </p:sp>
      <p:sp>
        <p:nvSpPr>
          <p:cNvPr id="3"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4" name="Rectangle 13"/>
          <p:cNvSpPr>
            <a:spLocks noGrp="1" noChangeArrowheads="1"/>
          </p:cNvSpPr>
          <p:nvPr>
            <p:ph type="sldNum" sz="quarter" idx="12"/>
          </p:nvPr>
        </p:nvSpPr>
        <p:spPr>
          <a:ln/>
        </p:spPr>
        <p:txBody>
          <a:bodyPr/>
          <a:lstStyle>
            <a:lvl1pPr>
              <a:defRPr/>
            </a:lvl1pPr>
          </a:lstStyle>
          <a:p>
            <a:r>
              <a:rPr lang="de-DE" altLang="de-DE"/>
              <a:t>Seite </a:t>
            </a:r>
            <a:fld id="{C1D8CB7F-8089-483B-8D29-D733EBF76094}" type="slidenum">
              <a:rPr lang="de-DE" altLang="de-DE"/>
              <a:pPr/>
              <a:t>‹Nr.›</a:t>
            </a:fld>
            <a:endParaRPr lang="de-DE" altLang="de-DE"/>
          </a:p>
        </p:txBody>
      </p:sp>
    </p:spTree>
    <p:extLst>
      <p:ext uri="{BB962C8B-B14F-4D97-AF65-F5344CB8AC3E}">
        <p14:creationId xmlns:p14="http://schemas.microsoft.com/office/powerpoint/2010/main" val="2259962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346325"/>
            <a:ext cx="9144000" cy="4511675"/>
          </a:xfrm>
          <a:prstGeom prst="rect">
            <a:avLst/>
          </a:prstGeom>
          <a:solidFill>
            <a:srgbClr val="EAEAEA"/>
          </a:solidFill>
          <a:ln w="9525">
            <a:noFill/>
            <a:miter lim="800000"/>
            <a:headEnd/>
            <a:tailEnd/>
          </a:ln>
          <a:effectLst/>
        </p:spPr>
        <p:txBody>
          <a:bodyPr wrap="none" anchor="ctr"/>
          <a:lstStyle/>
          <a:p>
            <a:pPr algn="ctr" eaLnBrk="1" hangingPunct="1">
              <a:defRPr/>
            </a:pPr>
            <a:endParaRPr lang="de-DE" sz="1200">
              <a:cs typeface="+mn-cs"/>
            </a:endParaRPr>
          </a:p>
        </p:txBody>
      </p:sp>
      <p:grpSp>
        <p:nvGrpSpPr>
          <p:cNvPr id="5" name="Group 5"/>
          <p:cNvGrpSpPr>
            <a:grpSpLocks/>
          </p:cNvGrpSpPr>
          <p:nvPr/>
        </p:nvGrpSpPr>
        <p:grpSpPr bwMode="auto">
          <a:xfrm rot="5400000">
            <a:off x="-1101725" y="1101725"/>
            <a:ext cx="2347913" cy="144463"/>
            <a:chOff x="340" y="912"/>
            <a:chExt cx="1479" cy="91"/>
          </a:xfrm>
        </p:grpSpPr>
        <p:sp>
          <p:nvSpPr>
            <p:cNvPr id="6" name="Rectangle 6"/>
            <p:cNvSpPr>
              <a:spLocks noChangeArrowheads="1"/>
            </p:cNvSpPr>
            <p:nvPr userDrawn="1"/>
          </p:nvSpPr>
          <p:spPr bwMode="auto">
            <a:xfrm>
              <a:off x="340" y="913"/>
              <a:ext cx="476" cy="91"/>
            </a:xfrm>
            <a:prstGeom prst="rect">
              <a:avLst/>
            </a:prstGeom>
            <a:solidFill>
              <a:srgbClr val="6E6E6E"/>
            </a:solidFill>
            <a:ln w="9525">
              <a:noFill/>
              <a:miter lim="800000"/>
              <a:headEnd/>
              <a:tailEnd/>
            </a:ln>
            <a:effectLst/>
          </p:spPr>
          <p:txBody>
            <a:bodyPr wrap="none" anchor="ctr"/>
            <a:lstStyle/>
            <a:p>
              <a:pPr>
                <a:defRPr/>
              </a:pPr>
              <a:endParaRPr lang="de-DE">
                <a:cs typeface="+mn-cs"/>
              </a:endParaRPr>
            </a:p>
          </p:txBody>
        </p:sp>
        <p:sp>
          <p:nvSpPr>
            <p:cNvPr id="7" name="Rectangle 7"/>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pPr>
                <a:defRPr/>
              </a:pPr>
              <a:endParaRPr lang="de-DE">
                <a:cs typeface="+mn-cs"/>
              </a:endParaRPr>
            </a:p>
          </p:txBody>
        </p:sp>
        <p:sp>
          <p:nvSpPr>
            <p:cNvPr id="8" name="Rectangle 8"/>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pPr>
                <a:defRPr/>
              </a:pPr>
              <a:endParaRPr lang="de-DE">
                <a:cs typeface="+mn-cs"/>
              </a:endParaRPr>
            </a:p>
          </p:txBody>
        </p:sp>
      </p:grpSp>
      <p:pic>
        <p:nvPicPr>
          <p:cNvPr id="9" name="Picture 9" descr="DGUV BGIA_Logo"/>
          <p:cNvPicPr>
            <a:picLocks noChangeAspect="1" noChangeArrowheads="1"/>
          </p:cNvPicPr>
          <p:nvPr/>
        </p:nvPicPr>
        <p:blipFill>
          <a:blip r:embed="rId2" cstate="print"/>
          <a:srcRect/>
          <a:stretch>
            <a:fillRect/>
          </a:stretch>
        </p:blipFill>
        <p:spPr bwMode="auto">
          <a:xfrm>
            <a:off x="6030913" y="220663"/>
            <a:ext cx="2919412" cy="1371600"/>
          </a:xfrm>
          <a:prstGeom prst="rect">
            <a:avLst/>
          </a:prstGeom>
          <a:noFill/>
          <a:ln w="9525">
            <a:noFill/>
            <a:miter lim="800000"/>
            <a:headEnd/>
            <a:tailEnd/>
          </a:ln>
        </p:spPr>
      </p:pic>
      <p:sp>
        <p:nvSpPr>
          <p:cNvPr id="418819" name="Rectangle 3"/>
          <p:cNvSpPr>
            <a:spLocks noGrp="1" noChangeArrowheads="1"/>
          </p:cNvSpPr>
          <p:nvPr>
            <p:ph type="ctrTitle"/>
          </p:nvPr>
        </p:nvSpPr>
        <p:spPr>
          <a:xfrm>
            <a:off x="719138" y="2643188"/>
            <a:ext cx="7885112" cy="1368425"/>
          </a:xfrm>
        </p:spPr>
        <p:txBody>
          <a:bodyPr anchor="t"/>
          <a:lstStyle>
            <a:lvl1pPr>
              <a:lnSpc>
                <a:spcPct val="114000"/>
              </a:lnSpc>
              <a:defRPr sz="2800">
                <a:solidFill>
                  <a:schemeClr val="tx1"/>
                </a:solidFill>
              </a:defRPr>
            </a:lvl1pPr>
          </a:lstStyle>
          <a:p>
            <a:r>
              <a:rPr lang="de-DE"/>
              <a:t>Titel der Präsentation</a:t>
            </a:r>
            <a:br>
              <a:rPr lang="de-DE"/>
            </a:br>
            <a:r>
              <a:rPr lang="de-DE"/>
              <a:t>bei Bedarf auch mehrzeilig</a:t>
            </a:r>
          </a:p>
        </p:txBody>
      </p:sp>
      <p:sp>
        <p:nvSpPr>
          <p:cNvPr id="418820" name="Rectangle 4"/>
          <p:cNvSpPr>
            <a:spLocks noGrp="1" noChangeArrowheads="1"/>
          </p:cNvSpPr>
          <p:nvPr>
            <p:ph type="subTitle" idx="1"/>
          </p:nvPr>
        </p:nvSpPr>
        <p:spPr>
          <a:xfrm>
            <a:off x="719138" y="4227513"/>
            <a:ext cx="7885112" cy="647700"/>
          </a:xfrm>
        </p:spPr>
        <p:txBody>
          <a:bodyPr/>
          <a:lstStyle>
            <a:lvl1pPr marL="0" indent="88900">
              <a:buFont typeface="Wingdings" pitchFamily="2" charset="2"/>
              <a:buNone/>
              <a:defRPr sz="2800"/>
            </a:lvl1pPr>
          </a:lstStyle>
          <a:p>
            <a:r>
              <a:rPr lang="de-DE"/>
              <a:t>Untertitel der Präsentation</a:t>
            </a:r>
          </a:p>
        </p:txBody>
      </p:sp>
    </p:spTree>
    <p:extLst>
      <p:ext uri="{BB962C8B-B14F-4D97-AF65-F5344CB8AC3E}">
        <p14:creationId xmlns:p14="http://schemas.microsoft.com/office/powerpoint/2010/main" val="3105826457"/>
      </p:ext>
    </p:extLst>
  </p:cSld>
  <p:clrMapOvr>
    <a:masterClrMapping/>
  </p:clrMapOvr>
  <p:transition spd="med">
    <p:pull di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71326604"/>
      </p:ext>
    </p:extLst>
  </p:cSld>
  <p:clrMapOvr>
    <a:masterClrMapping/>
  </p:clrMapOvr>
  <p:transition spd="med">
    <p:pull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4063114708"/>
      </p:ext>
    </p:extLst>
  </p:cSld>
  <p:clrMapOvr>
    <a:masterClrMapping/>
  </p:clrMapOvr>
  <p:transition spd="med">
    <p:pull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9138" y="2125663"/>
            <a:ext cx="3865562"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737100" y="2125663"/>
            <a:ext cx="38671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96855680"/>
      </p:ext>
    </p:extLst>
  </p:cSld>
  <p:clrMapOvr>
    <a:masterClrMapping/>
  </p:clrMapOvr>
  <p:transition spd="med">
    <p:pull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570597133"/>
      </p:ext>
    </p:extLst>
  </p:cSld>
  <p:clrMapOvr>
    <a:masterClrMapping/>
  </p:clrMapOvr>
  <p:transition spd="med">
    <p:pull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466111753"/>
      </p:ext>
    </p:extLst>
  </p:cSld>
  <p:clrMapOvr>
    <a:masterClrMapping/>
  </p:clrMapOvr>
  <p:transition spd="med">
    <p:pull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816206"/>
      </p:ext>
    </p:extLst>
  </p:cSld>
  <p:clrMapOvr>
    <a:masterClrMapping/>
  </p:clrMapOvr>
  <p:transition spd="med">
    <p:pull di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691534178"/>
      </p:ext>
    </p:extLst>
  </p:cSld>
  <p:clrMapOvr>
    <a:masterClrMapping/>
  </p:clrMapOvr>
  <p:transition spd="med">
    <p:pull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4181701016"/>
      </p:ext>
    </p:extLst>
  </p:cSld>
  <p:clrMapOvr>
    <a:masterClrMapping/>
  </p:clrMapOvr>
  <p:transition spd="med">
    <p:pull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0947003"/>
      </p:ext>
    </p:extLst>
  </p:cSld>
  <p:clrMapOvr>
    <a:masterClrMapping/>
  </p:clrMapOvr>
  <p:transition spd="med">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11"/>
          <p:cNvSpPr>
            <a:spLocks noGrp="1" noChangeArrowheads="1"/>
          </p:cNvSpPr>
          <p:nvPr>
            <p:ph type="dt" sz="half" idx="10"/>
          </p:nvPr>
        </p:nvSpPr>
        <p:spPr>
          <a:ln/>
        </p:spPr>
        <p:txBody>
          <a:bodyPr/>
          <a:lstStyle>
            <a:lvl1pPr>
              <a:defRPr/>
            </a:lvl1pPr>
          </a:lstStyle>
          <a:p>
            <a:pPr>
              <a:defRPr/>
            </a:pPr>
            <a:fld id="{C6753150-B01D-4D01-9962-32C389CF2E05}" type="datetime1">
              <a:rPr lang="de-DE" altLang="de-DE" smtClean="0"/>
              <a:t>12.11.2019</a:t>
            </a:fld>
            <a:endParaRPr lang="de-DE" altLang="de-DE"/>
          </a:p>
        </p:txBody>
      </p:sp>
      <p:sp>
        <p:nvSpPr>
          <p:cNvPr id="6"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7" name="Rectangle 13"/>
          <p:cNvSpPr>
            <a:spLocks noGrp="1" noChangeArrowheads="1"/>
          </p:cNvSpPr>
          <p:nvPr>
            <p:ph type="sldNum" sz="quarter" idx="12"/>
          </p:nvPr>
        </p:nvSpPr>
        <p:spPr>
          <a:ln/>
        </p:spPr>
        <p:txBody>
          <a:bodyPr/>
          <a:lstStyle>
            <a:lvl1pPr>
              <a:defRPr/>
            </a:lvl1pPr>
          </a:lstStyle>
          <a:p>
            <a:r>
              <a:rPr lang="de-DE" altLang="de-DE"/>
              <a:t>Seite </a:t>
            </a:r>
            <a:fld id="{2F55AB96-666F-4FAD-A224-8FA96D3054D1}" type="slidenum">
              <a:rPr lang="de-DE" altLang="de-DE"/>
              <a:pPr/>
              <a:t>‹Nr.›</a:t>
            </a:fld>
            <a:endParaRPr lang="de-DE" altLang="de-DE"/>
          </a:p>
        </p:txBody>
      </p:sp>
    </p:spTree>
    <p:extLst>
      <p:ext uri="{BB962C8B-B14F-4D97-AF65-F5344CB8AC3E}">
        <p14:creationId xmlns:p14="http://schemas.microsoft.com/office/powerpoint/2010/main" val="9300486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4163" y="1211263"/>
            <a:ext cx="1971675" cy="49466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719138" y="1211263"/>
            <a:ext cx="5762625" cy="49466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896639776"/>
      </p:ext>
    </p:extLst>
  </p:cSld>
  <p:clrMapOvr>
    <a:masterClrMapping/>
  </p:clrMapOvr>
  <p:transition spd="med">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11"/>
          <p:cNvSpPr>
            <a:spLocks noGrp="1" noChangeArrowheads="1"/>
          </p:cNvSpPr>
          <p:nvPr>
            <p:ph type="dt" sz="half" idx="10"/>
          </p:nvPr>
        </p:nvSpPr>
        <p:spPr>
          <a:ln/>
        </p:spPr>
        <p:txBody>
          <a:bodyPr/>
          <a:lstStyle>
            <a:lvl1pPr>
              <a:defRPr/>
            </a:lvl1pPr>
          </a:lstStyle>
          <a:p>
            <a:pPr>
              <a:defRPr/>
            </a:pPr>
            <a:fld id="{38E5FDF6-08FD-4026-BF72-2A8F45DAE7C7}" type="datetime1">
              <a:rPr lang="de-DE" altLang="de-DE" smtClean="0"/>
              <a:t>12.11.2019</a:t>
            </a:fld>
            <a:endParaRPr lang="de-DE" altLang="de-DE"/>
          </a:p>
        </p:txBody>
      </p:sp>
      <p:sp>
        <p:nvSpPr>
          <p:cNvPr id="6" name="Rectangle 12"/>
          <p:cNvSpPr>
            <a:spLocks noGrp="1" noChangeArrowheads="1"/>
          </p:cNvSpPr>
          <p:nvPr>
            <p:ph type="ftr" sz="quarter" idx="11"/>
          </p:nvPr>
        </p:nvSpPr>
        <p:spPr>
          <a:ln/>
        </p:spPr>
        <p:txBody>
          <a:bodyPr/>
          <a:lstStyle>
            <a:lvl1pPr>
              <a:defRPr/>
            </a:lvl1pPr>
          </a:lstStyle>
          <a:p>
            <a:pPr>
              <a:defRPr/>
            </a:pPr>
            <a:r>
              <a:rPr lang="de-DE" altLang="de-DE" smtClean="0"/>
              <a:t>Module 5 - Learning ergonomics </a:t>
            </a:r>
            <a:endParaRPr lang="de-DE" altLang="de-DE"/>
          </a:p>
        </p:txBody>
      </p:sp>
      <p:sp>
        <p:nvSpPr>
          <p:cNvPr id="7" name="Rectangle 13"/>
          <p:cNvSpPr>
            <a:spLocks noGrp="1" noChangeArrowheads="1"/>
          </p:cNvSpPr>
          <p:nvPr>
            <p:ph type="sldNum" sz="quarter" idx="12"/>
          </p:nvPr>
        </p:nvSpPr>
        <p:spPr>
          <a:ln/>
        </p:spPr>
        <p:txBody>
          <a:bodyPr/>
          <a:lstStyle>
            <a:lvl1pPr>
              <a:defRPr/>
            </a:lvl1pPr>
          </a:lstStyle>
          <a:p>
            <a:r>
              <a:rPr lang="de-DE" altLang="de-DE"/>
              <a:t>Seite </a:t>
            </a:r>
            <a:fld id="{365503BB-C5DA-4B19-9454-8526430CDB73}" type="slidenum">
              <a:rPr lang="de-DE" altLang="de-DE"/>
              <a:pPr/>
              <a:t>‹Nr.›</a:t>
            </a:fld>
            <a:endParaRPr lang="de-DE" altLang="de-DE"/>
          </a:p>
        </p:txBody>
      </p:sp>
    </p:spTree>
    <p:extLst>
      <p:ext uri="{BB962C8B-B14F-4D97-AF65-F5344CB8AC3E}">
        <p14:creationId xmlns:p14="http://schemas.microsoft.com/office/powerpoint/2010/main" val="3051756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5.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7" descr="Folgefolie-2"/>
          <p:cNvPicPr>
            <a:picLocks noChangeAspect="1" noChangeArrowheads="1"/>
          </p:cNvPicPr>
          <p:nvPr userDrawn="1"/>
        </p:nvPicPr>
        <p:blipFill>
          <a:blip r:embed="rId13">
            <a:extLst>
              <a:ext uri="{28A0092B-C50C-407E-A947-70E740481C1C}">
                <a14:useLocalDpi xmlns:a14="http://schemas.microsoft.com/office/drawing/2010/main" val="0"/>
              </a:ext>
            </a:extLst>
          </a:blip>
          <a:srcRect t="8231"/>
          <a:stretch>
            <a:fillRect/>
          </a:stretch>
        </p:blipFill>
        <p:spPr bwMode="auto">
          <a:xfrm>
            <a:off x="0" y="562984"/>
            <a:ext cx="9144000" cy="629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p:cNvSpPr>
            <a:spLocks noGrp="1" noChangeArrowheads="1"/>
          </p:cNvSpPr>
          <p:nvPr>
            <p:ph type="dt" sz="half" idx="2"/>
          </p:nvPr>
        </p:nvSpPr>
        <p:spPr bwMode="auto">
          <a:xfrm>
            <a:off x="5187950" y="6496050"/>
            <a:ext cx="1825625" cy="333375"/>
          </a:xfrm>
          <a:prstGeom prst="rect">
            <a:avLst/>
          </a:prstGeom>
          <a:noFill/>
          <a:ln>
            <a:noFill/>
          </a:ln>
          <a:effectLst/>
          <a:extLst>
            <a:ext uri="{909E8E84-426E-40DD-AFC4-6F175D3DCCD1}">
              <a14:hiddenFill xmlns:a14="http://schemas.microsoft.com/office/drawing/2010/main">
                <a:solidFill>
                  <a:srgbClr val="00499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01688">
              <a:spcBef>
                <a:spcPct val="0"/>
              </a:spcBef>
              <a:defRPr sz="1200">
                <a:solidFill>
                  <a:schemeClr val="bg1"/>
                </a:solidFill>
                <a:latin typeface="Arial" charset="0"/>
              </a:defRPr>
            </a:lvl1pPr>
          </a:lstStyle>
          <a:p>
            <a:pPr>
              <a:defRPr/>
            </a:pPr>
            <a:fld id="{0ABCC866-D2B8-4498-B3FB-5E367CCB50EF}" type="datetime1">
              <a:rPr lang="de-DE" altLang="de-DE" smtClean="0"/>
              <a:t>12.11.2019</a:t>
            </a:fld>
            <a:endParaRPr lang="de-DE" altLang="de-DE"/>
          </a:p>
        </p:txBody>
      </p:sp>
      <p:sp>
        <p:nvSpPr>
          <p:cNvPr id="1036" name="Rectangle 12"/>
          <p:cNvSpPr>
            <a:spLocks noGrp="1" noChangeArrowheads="1"/>
          </p:cNvSpPr>
          <p:nvPr>
            <p:ph type="ftr" sz="quarter" idx="3"/>
          </p:nvPr>
        </p:nvSpPr>
        <p:spPr bwMode="auto">
          <a:xfrm>
            <a:off x="557213" y="6496050"/>
            <a:ext cx="4375150" cy="333375"/>
          </a:xfrm>
          <a:prstGeom prst="rect">
            <a:avLst/>
          </a:prstGeom>
          <a:noFill/>
          <a:ln>
            <a:noFill/>
          </a:ln>
          <a:effectLst/>
          <a:extLst>
            <a:ext uri="{909E8E84-426E-40DD-AFC4-6F175D3DCCD1}">
              <a14:hiddenFill xmlns:a14="http://schemas.microsoft.com/office/drawing/2010/main">
                <a:solidFill>
                  <a:srgbClr val="00499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defTabSz="801688">
              <a:spcBef>
                <a:spcPct val="0"/>
              </a:spcBef>
              <a:defRPr sz="1200">
                <a:solidFill>
                  <a:schemeClr val="bg1"/>
                </a:solidFill>
                <a:latin typeface="Arial" charset="0"/>
              </a:defRPr>
            </a:lvl1pPr>
          </a:lstStyle>
          <a:p>
            <a:pPr>
              <a:defRPr/>
            </a:pPr>
            <a:r>
              <a:rPr lang="de-DE" altLang="de-DE" smtClean="0"/>
              <a:t>Module 5 - Learning ergonomics </a:t>
            </a:r>
            <a:endParaRPr lang="de-DE" altLang="de-DE"/>
          </a:p>
        </p:txBody>
      </p:sp>
      <p:sp>
        <p:nvSpPr>
          <p:cNvPr id="1029" name="Rectangle 14"/>
          <p:cNvSpPr>
            <a:spLocks noGrp="1" noChangeArrowheads="1"/>
          </p:cNvSpPr>
          <p:nvPr>
            <p:ph type="body" idx="1"/>
          </p:nvPr>
        </p:nvSpPr>
        <p:spPr bwMode="auto">
          <a:xfrm>
            <a:off x="539750" y="1484313"/>
            <a:ext cx="8064500" cy="4897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a:spcBef>
                <a:spcPct val="50000"/>
              </a:spcBef>
            </a:pPr>
            <a:r>
              <a:rPr lang="de-DE" b="1" dirty="0" smtClean="0"/>
              <a:t>Ziel- und nutzergruppengerechte Gestaltung von Produkten und Arbeitsplätzen</a:t>
            </a:r>
          </a:p>
          <a:p>
            <a:pPr>
              <a:spcBef>
                <a:spcPct val="50000"/>
              </a:spcBef>
            </a:pPr>
            <a:r>
              <a:rPr lang="de-DE" b="1" dirty="0" smtClean="0"/>
              <a:t>Inhalt des Moduls:</a:t>
            </a:r>
          </a:p>
          <a:p>
            <a:pPr indent="203200">
              <a:spcBef>
                <a:spcPct val="50000"/>
              </a:spcBef>
              <a:buFont typeface="Wingdings" pitchFamily="2" charset="2"/>
              <a:buChar char="§"/>
            </a:pPr>
            <a:r>
              <a:rPr lang="de-DE" dirty="0" smtClean="0"/>
              <a:t>Konstruktive und ergonomische Gestaltungsanforderungen</a:t>
            </a:r>
          </a:p>
          <a:p>
            <a:pPr indent="203200">
              <a:spcBef>
                <a:spcPct val="50000"/>
              </a:spcBef>
              <a:buFont typeface="Wingdings" pitchFamily="2" charset="2"/>
              <a:buChar char="§"/>
            </a:pPr>
            <a:r>
              <a:rPr lang="de-DE" dirty="0" smtClean="0"/>
              <a:t> Fallbeispiel</a:t>
            </a:r>
          </a:p>
          <a:p>
            <a:pPr indent="203200">
              <a:spcBef>
                <a:spcPct val="50000"/>
              </a:spcBef>
              <a:buFont typeface="Wingdings" pitchFamily="2" charset="2"/>
              <a:buChar char="§"/>
            </a:pPr>
            <a:r>
              <a:rPr lang="de-DE" dirty="0" smtClean="0"/>
              <a:t> Arbeitssystembegriff als Strukturierungsansatz</a:t>
            </a:r>
          </a:p>
          <a:p>
            <a:pPr indent="203200">
              <a:spcBef>
                <a:spcPct val="50000"/>
              </a:spcBef>
              <a:buFont typeface="Wingdings" pitchFamily="2" charset="2"/>
              <a:buChar char="§"/>
            </a:pPr>
            <a:r>
              <a:rPr lang="de-DE" dirty="0" smtClean="0"/>
              <a:t> Anwendung von Ergonomie-Wissen auf die Gestaltung des Fallbeispiels nach:</a:t>
            </a:r>
          </a:p>
          <a:p>
            <a:pPr marL="627063" lvl="1" indent="-169863">
              <a:spcBef>
                <a:spcPct val="50000"/>
              </a:spcBef>
              <a:buFont typeface="Wingdings" pitchFamily="2" charset="2"/>
              <a:buChar char="§"/>
            </a:pPr>
            <a:r>
              <a:rPr lang="de-DE" dirty="0" smtClean="0"/>
              <a:t>Zielen</a:t>
            </a:r>
          </a:p>
          <a:p>
            <a:pPr marL="627063" lvl="1" indent="-169863">
              <a:spcBef>
                <a:spcPct val="50000"/>
              </a:spcBef>
              <a:buFont typeface="Wingdings" pitchFamily="2" charset="2"/>
              <a:buChar char="§"/>
            </a:pPr>
            <a:r>
              <a:rPr lang="de-DE" dirty="0" smtClean="0"/>
              <a:t>Arbeitsmitteln und –plätzen (Objekten)</a:t>
            </a:r>
          </a:p>
          <a:p>
            <a:pPr indent="217488">
              <a:spcBef>
                <a:spcPct val="50000"/>
              </a:spcBef>
              <a:buFont typeface="Wingdings" pitchFamily="2" charset="2"/>
              <a:buChar char="§"/>
            </a:pPr>
            <a:r>
              <a:rPr lang="de-DE" dirty="0" smtClean="0"/>
              <a:t> Bewertung und Auswahl von Lösungen</a:t>
            </a:r>
          </a:p>
          <a:p>
            <a:pPr indent="217488">
              <a:spcBef>
                <a:spcPct val="50000"/>
              </a:spcBef>
              <a:buFont typeface="Wingdings" pitchFamily="2" charset="2"/>
              <a:buChar char="§"/>
            </a:pPr>
            <a:r>
              <a:rPr lang="de-DE" dirty="0" smtClean="0"/>
              <a:t>Ergänzende Fallbeispiele</a:t>
            </a:r>
            <a:endParaRPr lang="de-DE" dirty="0"/>
          </a:p>
        </p:txBody>
      </p:sp>
      <p:sp>
        <p:nvSpPr>
          <p:cNvPr id="1030" name="Rectangle 15"/>
          <p:cNvSpPr>
            <a:spLocks noGrp="1" noChangeArrowheads="1"/>
          </p:cNvSpPr>
          <p:nvPr>
            <p:ph type="title"/>
          </p:nvPr>
        </p:nvSpPr>
        <p:spPr bwMode="auto">
          <a:xfrm>
            <a:off x="539750" y="765175"/>
            <a:ext cx="80645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t" anchorCtr="0" compatLnSpc="1">
            <a:prstTxWarp prst="textNoShape">
              <a:avLst/>
            </a:prstTxWarp>
          </a:bodyPr>
          <a:lstStyle/>
          <a:p>
            <a:pPr lvl="0"/>
            <a:r>
              <a:rPr lang="de-DE" sz="3200" dirty="0" smtClean="0">
                <a:effectLst/>
              </a:rPr>
              <a:t>Modul 5</a:t>
            </a:r>
            <a:endParaRPr lang="de-DE" altLang="de-DE" dirty="0" smtClean="0"/>
          </a:p>
        </p:txBody>
      </p:sp>
      <p:sp>
        <p:nvSpPr>
          <p:cNvPr id="1037" name="Rectangle 13"/>
          <p:cNvSpPr>
            <a:spLocks noGrp="1" noChangeArrowheads="1"/>
          </p:cNvSpPr>
          <p:nvPr>
            <p:ph type="sldNum" sz="quarter" idx="4"/>
          </p:nvPr>
        </p:nvSpPr>
        <p:spPr bwMode="auto">
          <a:xfrm>
            <a:off x="7226300" y="6496050"/>
            <a:ext cx="13557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01688">
              <a:spcBef>
                <a:spcPct val="0"/>
              </a:spcBef>
              <a:defRPr sz="1200">
                <a:solidFill>
                  <a:schemeClr val="bg1"/>
                </a:solidFill>
              </a:defRPr>
            </a:lvl1pPr>
          </a:lstStyle>
          <a:p>
            <a:r>
              <a:rPr lang="de-DE" altLang="de-DE"/>
              <a:t>Seite </a:t>
            </a:r>
            <a:fld id="{DE92A8EF-4CCC-4CE0-94BE-C30C6BA4DEA3}" type="slidenum">
              <a:rPr lang="de-DE" altLang="de-DE"/>
              <a:pPr/>
              <a:t>‹Nr.›</a:t>
            </a:fld>
            <a:endParaRPr lang="de-DE" altLang="de-DE"/>
          </a:p>
        </p:txBody>
      </p:sp>
      <p:pic>
        <p:nvPicPr>
          <p:cNvPr id="1032" name="Picture 8" descr="M:\kan\kan-geschaeftsstelle\Oeffentlichkeitsarbeit\Homepage\Projektordner_Redesign\SimpleThings_relaunch\Internetdesign\Wortmarken\KAN-Praxis\Module\KAN-Praxis-Module.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64388" y="44450"/>
            <a:ext cx="1584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0" indent="0" algn="l" rtl="0" eaLnBrk="0" fontAlgn="base" hangingPunct="0">
        <a:spcBef>
          <a:spcPct val="20000"/>
        </a:spcBef>
        <a:spcAft>
          <a:spcPct val="0"/>
        </a:spcAft>
        <a:buNone/>
        <a:tabLst>
          <a:tab pos="1616075" algn="l"/>
        </a:tabLst>
        <a:defRPr sz="2000" b="0">
          <a:solidFill>
            <a:schemeClr val="bg2"/>
          </a:solidFill>
          <a:latin typeface="+mn-lt"/>
          <a:ea typeface="+mn-ea"/>
          <a:cs typeface="+mn-cs"/>
        </a:defRPr>
      </a:lvl1pPr>
      <a:lvl2pPr marL="457200" indent="0" algn="l" rtl="0" eaLnBrk="0" fontAlgn="base" hangingPunct="0">
        <a:spcBef>
          <a:spcPct val="20000"/>
        </a:spcBef>
        <a:spcAft>
          <a:spcPct val="0"/>
        </a:spcAft>
        <a:buNone/>
        <a:tabLst>
          <a:tab pos="1616075" algn="l"/>
        </a:tabLst>
        <a:defRPr sz="1800" b="0">
          <a:solidFill>
            <a:schemeClr val="bg2"/>
          </a:solidFill>
          <a:latin typeface="+mn-lt"/>
        </a:defRPr>
      </a:lvl2pPr>
      <a:lvl3pPr marL="265113" indent="-261938" algn="l" rtl="0" eaLnBrk="0" fontAlgn="base" hangingPunct="0">
        <a:spcBef>
          <a:spcPct val="20000"/>
        </a:spcBef>
        <a:spcAft>
          <a:spcPct val="0"/>
        </a:spcAft>
        <a:buClr>
          <a:srgbClr val="FAB500"/>
        </a:buClr>
        <a:buFont typeface="Wingdings" panose="05000000000000000000" pitchFamily="2" charset="2"/>
        <a:buChar char="§"/>
        <a:tabLst>
          <a:tab pos="1616075" algn="l"/>
        </a:tabLst>
        <a:defRPr sz="2400">
          <a:solidFill>
            <a:schemeClr val="bg2"/>
          </a:solidFill>
          <a:latin typeface="+mn-lt"/>
        </a:defRPr>
      </a:lvl3pPr>
      <a:lvl4pPr marL="534988" indent="-268288" algn="l" rtl="0" eaLnBrk="0" fontAlgn="base" hangingPunct="0">
        <a:spcBef>
          <a:spcPct val="20000"/>
        </a:spcBef>
        <a:spcAft>
          <a:spcPct val="0"/>
        </a:spcAft>
        <a:buFont typeface="Wingdings" panose="05000000000000000000" pitchFamily="2" charset="2"/>
        <a:buChar char="§"/>
        <a:tabLst>
          <a:tab pos="1616075" algn="l"/>
        </a:tabLst>
        <a:defRPr sz="2100">
          <a:solidFill>
            <a:schemeClr val="bg2"/>
          </a:solidFill>
          <a:latin typeface="+mn-lt"/>
        </a:defRPr>
      </a:lvl4pPr>
      <a:lvl5pPr marL="4964113" indent="-147638" algn="l" rtl="0" eaLnBrk="0" fontAlgn="base" hangingPunct="0">
        <a:spcBef>
          <a:spcPct val="20000"/>
        </a:spcBef>
        <a:spcAft>
          <a:spcPct val="0"/>
        </a:spcAft>
        <a:buChar char="•"/>
        <a:tabLst>
          <a:tab pos="1616075" algn="l"/>
        </a:tabLst>
        <a:defRPr sz="1700">
          <a:solidFill>
            <a:srgbClr val="878787"/>
          </a:solidFill>
          <a:latin typeface="+mn-lt"/>
        </a:defRPr>
      </a:lvl5pPr>
      <a:lvl6pPr marL="5421313" indent="-147638" algn="l" rtl="0" fontAlgn="base">
        <a:spcBef>
          <a:spcPct val="20000"/>
        </a:spcBef>
        <a:spcAft>
          <a:spcPct val="0"/>
        </a:spcAft>
        <a:buChar char="•"/>
        <a:tabLst>
          <a:tab pos="1616075" algn="l"/>
        </a:tabLst>
        <a:defRPr sz="1700">
          <a:solidFill>
            <a:srgbClr val="878787"/>
          </a:solidFill>
          <a:latin typeface="+mn-lt"/>
        </a:defRPr>
      </a:lvl6pPr>
      <a:lvl7pPr marL="5878513" indent="-147638" algn="l" rtl="0" fontAlgn="base">
        <a:spcBef>
          <a:spcPct val="20000"/>
        </a:spcBef>
        <a:spcAft>
          <a:spcPct val="0"/>
        </a:spcAft>
        <a:buChar char="•"/>
        <a:tabLst>
          <a:tab pos="1616075" algn="l"/>
        </a:tabLst>
        <a:defRPr sz="1700">
          <a:solidFill>
            <a:srgbClr val="878787"/>
          </a:solidFill>
          <a:latin typeface="+mn-lt"/>
        </a:defRPr>
      </a:lvl7pPr>
      <a:lvl8pPr marL="6335713" indent="-147638" algn="l" rtl="0" fontAlgn="base">
        <a:spcBef>
          <a:spcPct val="20000"/>
        </a:spcBef>
        <a:spcAft>
          <a:spcPct val="0"/>
        </a:spcAft>
        <a:buChar char="•"/>
        <a:tabLst>
          <a:tab pos="1616075" algn="l"/>
        </a:tabLst>
        <a:defRPr sz="1700">
          <a:solidFill>
            <a:srgbClr val="878787"/>
          </a:solidFill>
          <a:latin typeface="+mn-lt"/>
        </a:defRPr>
      </a:lvl8pPr>
      <a:lvl9pPr marL="6792913" indent="-147638" algn="l" rtl="0" fontAlgn="base">
        <a:spcBef>
          <a:spcPct val="20000"/>
        </a:spcBef>
        <a:spcAft>
          <a:spcPct val="0"/>
        </a:spcAft>
        <a:buChar char="•"/>
        <a:tabLst>
          <a:tab pos="1616075" algn="l"/>
        </a:tabLst>
        <a:defRPr sz="1700">
          <a:solidFill>
            <a:srgbClr val="878787"/>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9091" name="Rectangle 3"/>
          <p:cNvSpPr>
            <a:spLocks noGrp="1" noChangeArrowheads="1"/>
          </p:cNvSpPr>
          <p:nvPr>
            <p:ph type="title"/>
          </p:nvPr>
        </p:nvSpPr>
        <p:spPr bwMode="auto">
          <a:xfrm>
            <a:off x="717550" y="1309688"/>
            <a:ext cx="7886700" cy="679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Gussputzerarbeitsplatz</a:t>
            </a:r>
          </a:p>
        </p:txBody>
      </p:sp>
      <p:sp>
        <p:nvSpPr>
          <p:cNvPr id="729092" name="Rectangle 4"/>
          <p:cNvSpPr>
            <a:spLocks noGrp="1" noChangeArrowheads="1"/>
          </p:cNvSpPr>
          <p:nvPr>
            <p:ph type="body" idx="1"/>
          </p:nvPr>
        </p:nvSpPr>
        <p:spPr bwMode="auto">
          <a:xfrm>
            <a:off x="719138" y="2125663"/>
            <a:ext cx="7885112" cy="40322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729094" name="Rectangle 6"/>
          <p:cNvSpPr>
            <a:spLocks noGrp="1" noChangeArrowheads="1"/>
          </p:cNvSpPr>
          <p:nvPr>
            <p:ph type="ftr" sz="quarter" idx="3"/>
          </p:nvPr>
        </p:nvSpPr>
        <p:spPr bwMode="auto">
          <a:xfrm>
            <a:off x="35496" y="6629400"/>
            <a:ext cx="49276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1" hangingPunct="1">
              <a:defRPr sz="1300" b="0">
                <a:solidFill>
                  <a:schemeClr val="tx2"/>
                </a:solidFill>
              </a:defRPr>
            </a:lvl1pPr>
          </a:lstStyle>
          <a:p>
            <a:r>
              <a:rPr lang="de-DE" smtClean="0"/>
              <a:t>Module 5 - Learning ergonomics </a:t>
            </a:r>
            <a:endParaRPr lang="de-DE" dirty="0"/>
          </a:p>
        </p:txBody>
      </p:sp>
      <p:sp>
        <p:nvSpPr>
          <p:cNvPr id="729095" name="Rectangle 7"/>
          <p:cNvSpPr>
            <a:spLocks noGrp="1" noChangeArrowheads="1"/>
          </p:cNvSpPr>
          <p:nvPr>
            <p:ph type="sldNum" sz="quarter" idx="4"/>
          </p:nvPr>
        </p:nvSpPr>
        <p:spPr bwMode="auto">
          <a:xfrm>
            <a:off x="7956376" y="6629400"/>
            <a:ext cx="10668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300" b="0">
                <a:solidFill>
                  <a:schemeClr val="tx2"/>
                </a:solidFill>
              </a:defRPr>
            </a:lvl1pPr>
          </a:lstStyle>
          <a:p>
            <a:fld id="{B42FB07A-B833-491E-8BDB-5197240B3C60}" type="slidenum">
              <a:rPr lang="de-DE" smtClean="0"/>
              <a:pPr/>
              <a:t>‹Nr.›</a:t>
            </a:fld>
            <a:r>
              <a:rPr lang="de-DE" dirty="0" smtClean="0"/>
              <a:t> </a:t>
            </a:r>
            <a:endParaRPr lang="de-DE" dirty="0"/>
          </a:p>
        </p:txBody>
      </p:sp>
      <p:grpSp>
        <p:nvGrpSpPr>
          <p:cNvPr id="729096" name="Group 8"/>
          <p:cNvGrpSpPr>
            <a:grpSpLocks/>
          </p:cNvGrpSpPr>
          <p:nvPr userDrawn="1"/>
        </p:nvGrpSpPr>
        <p:grpSpPr bwMode="auto">
          <a:xfrm rot="5400000">
            <a:off x="-1101725" y="1101725"/>
            <a:ext cx="2347913" cy="144463"/>
            <a:chOff x="340" y="912"/>
            <a:chExt cx="1479" cy="91"/>
          </a:xfrm>
        </p:grpSpPr>
        <p:sp>
          <p:nvSpPr>
            <p:cNvPr id="729097" name="Rectangle 9"/>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729098" name="Rectangle 10"/>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729099" name="Rectangle 11"/>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sp>
        <p:nvSpPr>
          <p:cNvPr id="729100" name="Text Box 12"/>
          <p:cNvSpPr txBox="1">
            <a:spLocks noChangeArrowheads="1"/>
          </p:cNvSpPr>
          <p:nvPr userDrawn="1"/>
        </p:nvSpPr>
        <p:spPr bwMode="auto">
          <a:xfrm>
            <a:off x="719138" y="549275"/>
            <a:ext cx="4895850" cy="304800"/>
          </a:xfrm>
          <a:prstGeom prst="rect">
            <a:avLst/>
          </a:prstGeom>
          <a:noFill/>
          <a:ln w="9525">
            <a:noFill/>
            <a:miter lim="800000"/>
            <a:headEnd/>
            <a:tailEnd/>
          </a:ln>
          <a:effectLst/>
        </p:spPr>
        <p:txBody>
          <a:bodyPr>
            <a:spAutoFit/>
          </a:bodyPr>
          <a:lstStyle/>
          <a:p>
            <a:pPr algn="l" eaLnBrk="1" hangingPunct="1">
              <a:spcBef>
                <a:spcPct val="50000"/>
              </a:spcBef>
            </a:pPr>
            <a:r>
              <a:rPr lang="de-DE" sz="1400">
                <a:solidFill>
                  <a:srgbClr val="B30B16"/>
                </a:solidFill>
              </a:rPr>
              <a:t>Prävention von Muskel-Skelett-Beschwerden</a:t>
            </a:r>
          </a:p>
        </p:txBody>
      </p:sp>
      <p:pic>
        <p:nvPicPr>
          <p:cNvPr id="14" name="Picture 13"/>
          <p:cNvPicPr>
            <a:picLocks noChangeAspect="1" noChangeArrowheads="1"/>
          </p:cNvPicPr>
          <p:nvPr userDrawn="1"/>
        </p:nvPicPr>
        <p:blipFill>
          <a:blip r:embed="rId14" cstate="print">
            <a:clrChange>
              <a:clrFrom>
                <a:srgbClr val="000000"/>
              </a:clrFrom>
              <a:clrTo>
                <a:srgbClr val="000000">
                  <a:alpha val="0"/>
                </a:srgbClr>
              </a:clrTo>
            </a:clrChange>
          </a:blip>
          <a:srcRect/>
          <a:stretch>
            <a:fillRect/>
          </a:stretch>
        </p:blipFill>
        <p:spPr bwMode="auto">
          <a:xfrm>
            <a:off x="5752194" y="43542"/>
            <a:ext cx="3333750" cy="68580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21591756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59" r:id="rId12"/>
  </p:sldLayoutIdLst>
  <p:transition spd="med">
    <p:zoom/>
  </p:transition>
  <p:timing>
    <p:tnLst>
      <p:par>
        <p:cTn id="1" dur="indefinite" restart="never" nodeType="tmRoot"/>
      </p:par>
    </p:tnLst>
  </p:timing>
  <p:hf hdr="0"/>
  <p:txStyles>
    <p:titleStyle>
      <a:lvl1pPr algn="l" rtl="0" fontAlgn="base">
        <a:spcBef>
          <a:spcPct val="0"/>
        </a:spcBef>
        <a:spcAft>
          <a:spcPct val="0"/>
        </a:spcAft>
        <a:defRPr sz="2400" b="1">
          <a:solidFill>
            <a:srgbClr val="6E6E6E"/>
          </a:solidFill>
          <a:latin typeface="+mj-lt"/>
          <a:ea typeface="+mj-ea"/>
          <a:cs typeface="+mj-cs"/>
        </a:defRPr>
      </a:lvl1pPr>
      <a:lvl2pPr algn="l" rtl="0" fontAlgn="base">
        <a:spcBef>
          <a:spcPct val="0"/>
        </a:spcBef>
        <a:spcAft>
          <a:spcPct val="0"/>
        </a:spcAft>
        <a:defRPr sz="2400" b="1">
          <a:solidFill>
            <a:srgbClr val="6E6E6E"/>
          </a:solidFill>
          <a:latin typeface="Arial" charset="0"/>
        </a:defRPr>
      </a:lvl2pPr>
      <a:lvl3pPr algn="l" rtl="0" fontAlgn="base">
        <a:spcBef>
          <a:spcPct val="0"/>
        </a:spcBef>
        <a:spcAft>
          <a:spcPct val="0"/>
        </a:spcAft>
        <a:defRPr sz="2400" b="1">
          <a:solidFill>
            <a:srgbClr val="6E6E6E"/>
          </a:solidFill>
          <a:latin typeface="Arial" charset="0"/>
        </a:defRPr>
      </a:lvl3pPr>
      <a:lvl4pPr algn="l" rtl="0" fontAlgn="base">
        <a:spcBef>
          <a:spcPct val="0"/>
        </a:spcBef>
        <a:spcAft>
          <a:spcPct val="0"/>
        </a:spcAft>
        <a:defRPr sz="2400" b="1">
          <a:solidFill>
            <a:srgbClr val="6E6E6E"/>
          </a:solidFill>
          <a:latin typeface="Arial" charset="0"/>
        </a:defRPr>
      </a:lvl4pPr>
      <a:lvl5pPr algn="l" rtl="0" fontAlgn="base">
        <a:spcBef>
          <a:spcPct val="0"/>
        </a:spcBef>
        <a:spcAft>
          <a:spcPct val="0"/>
        </a:spcAft>
        <a:defRPr sz="2400" b="1">
          <a:solidFill>
            <a:srgbClr val="6E6E6E"/>
          </a:solidFill>
          <a:latin typeface="Arial" charset="0"/>
        </a:defRPr>
      </a:lvl5pPr>
      <a:lvl6pPr marL="457200" algn="l" rtl="0" fontAlgn="base">
        <a:spcBef>
          <a:spcPct val="0"/>
        </a:spcBef>
        <a:spcAft>
          <a:spcPct val="0"/>
        </a:spcAft>
        <a:defRPr sz="2400" b="1">
          <a:solidFill>
            <a:srgbClr val="6E6E6E"/>
          </a:solidFill>
          <a:latin typeface="Arial" charset="0"/>
        </a:defRPr>
      </a:lvl6pPr>
      <a:lvl7pPr marL="914400" algn="l" rtl="0" fontAlgn="base">
        <a:spcBef>
          <a:spcPct val="0"/>
        </a:spcBef>
        <a:spcAft>
          <a:spcPct val="0"/>
        </a:spcAft>
        <a:defRPr sz="2400" b="1">
          <a:solidFill>
            <a:srgbClr val="6E6E6E"/>
          </a:solidFill>
          <a:latin typeface="Arial" charset="0"/>
        </a:defRPr>
      </a:lvl7pPr>
      <a:lvl8pPr marL="1371600" algn="l" rtl="0" fontAlgn="base">
        <a:spcBef>
          <a:spcPct val="0"/>
        </a:spcBef>
        <a:spcAft>
          <a:spcPct val="0"/>
        </a:spcAft>
        <a:defRPr sz="2400" b="1">
          <a:solidFill>
            <a:srgbClr val="6E6E6E"/>
          </a:solidFill>
          <a:latin typeface="Arial" charset="0"/>
        </a:defRPr>
      </a:lvl8pPr>
      <a:lvl9pPr marL="1828800" algn="l" rtl="0" fontAlgn="base">
        <a:spcBef>
          <a:spcPct val="0"/>
        </a:spcBef>
        <a:spcAft>
          <a:spcPct val="0"/>
        </a:spcAft>
        <a:defRPr sz="2400" b="1">
          <a:solidFill>
            <a:srgbClr val="6E6E6E"/>
          </a:solidFill>
          <a:latin typeface="Arial" charset="0"/>
        </a:defRPr>
      </a:lvl9pPr>
    </p:titleStyle>
    <p:bodyStyle>
      <a:lvl1pPr marL="195263" indent="-195263" algn="l" rtl="0" fontAlgn="base">
        <a:spcBef>
          <a:spcPct val="20000"/>
        </a:spcBef>
        <a:spcAft>
          <a:spcPct val="20000"/>
        </a:spcAft>
        <a:buClr>
          <a:srgbClr val="6E6E6E"/>
        </a:buClr>
        <a:buChar char="•"/>
        <a:defRPr sz="2000">
          <a:solidFill>
            <a:srgbClr val="6E6E6E"/>
          </a:solidFill>
          <a:latin typeface="+mn-lt"/>
          <a:ea typeface="+mn-ea"/>
          <a:cs typeface="+mn-cs"/>
        </a:defRPr>
      </a:lvl1pPr>
      <a:lvl2pPr marL="955675" indent="-193675" algn="l" rtl="0" fontAlgn="base">
        <a:spcBef>
          <a:spcPct val="20000"/>
        </a:spcBef>
        <a:spcAft>
          <a:spcPct val="0"/>
        </a:spcAft>
        <a:buClr>
          <a:srgbClr val="6E6E6E"/>
        </a:buClr>
        <a:buChar char="•"/>
        <a:defRPr sz="2000">
          <a:solidFill>
            <a:srgbClr val="6E6E6E"/>
          </a:solidFill>
          <a:latin typeface="+mn-lt"/>
        </a:defRPr>
      </a:lvl2pPr>
      <a:lvl3pPr marL="1622425" indent="-193675" algn="l" rtl="0" fontAlgn="base">
        <a:spcBef>
          <a:spcPct val="20000"/>
        </a:spcBef>
        <a:spcAft>
          <a:spcPct val="0"/>
        </a:spcAft>
        <a:buClr>
          <a:srgbClr val="6E6E6E"/>
        </a:buClr>
        <a:buChar char="•"/>
        <a:defRPr sz="2000">
          <a:solidFill>
            <a:srgbClr val="6E6E6E"/>
          </a:solidFill>
          <a:latin typeface="+mn-lt"/>
        </a:defRPr>
      </a:lvl3pPr>
      <a:lvl4pPr marL="2427288" indent="-228600" algn="l" rtl="0" fontAlgn="base">
        <a:spcBef>
          <a:spcPct val="20000"/>
        </a:spcBef>
        <a:spcAft>
          <a:spcPct val="0"/>
        </a:spcAft>
        <a:buClr>
          <a:srgbClr val="6E6E6E"/>
        </a:buClr>
        <a:buChar char="•"/>
        <a:defRPr sz="2000">
          <a:solidFill>
            <a:srgbClr val="6E6E6E"/>
          </a:solidFill>
          <a:latin typeface="+mn-lt"/>
        </a:defRPr>
      </a:lvl4pPr>
      <a:lvl5pPr marL="2846388" indent="-228600" algn="l" rtl="0" fontAlgn="base">
        <a:spcBef>
          <a:spcPct val="20000"/>
        </a:spcBef>
        <a:spcAft>
          <a:spcPct val="0"/>
        </a:spcAft>
        <a:buClr>
          <a:srgbClr val="6E6E6E"/>
        </a:buClr>
        <a:buChar char="•"/>
        <a:defRPr sz="2000">
          <a:solidFill>
            <a:srgbClr val="6E6E6E"/>
          </a:solidFill>
          <a:latin typeface="+mn-lt"/>
        </a:defRPr>
      </a:lvl5pPr>
      <a:lvl6pPr marL="3303588" indent="-228600" algn="l" rtl="0" fontAlgn="base">
        <a:spcBef>
          <a:spcPct val="20000"/>
        </a:spcBef>
        <a:spcAft>
          <a:spcPct val="0"/>
        </a:spcAft>
        <a:buClr>
          <a:srgbClr val="6E6E6E"/>
        </a:buClr>
        <a:buChar char="•"/>
        <a:defRPr sz="2000">
          <a:solidFill>
            <a:srgbClr val="6E6E6E"/>
          </a:solidFill>
          <a:latin typeface="+mn-lt"/>
        </a:defRPr>
      </a:lvl6pPr>
      <a:lvl7pPr marL="3760788" indent="-228600" algn="l" rtl="0" fontAlgn="base">
        <a:spcBef>
          <a:spcPct val="20000"/>
        </a:spcBef>
        <a:spcAft>
          <a:spcPct val="0"/>
        </a:spcAft>
        <a:buClr>
          <a:srgbClr val="6E6E6E"/>
        </a:buClr>
        <a:buChar char="•"/>
        <a:defRPr sz="2000">
          <a:solidFill>
            <a:srgbClr val="6E6E6E"/>
          </a:solidFill>
          <a:latin typeface="+mn-lt"/>
        </a:defRPr>
      </a:lvl7pPr>
      <a:lvl8pPr marL="4217988" indent="-228600" algn="l" rtl="0" fontAlgn="base">
        <a:spcBef>
          <a:spcPct val="20000"/>
        </a:spcBef>
        <a:spcAft>
          <a:spcPct val="0"/>
        </a:spcAft>
        <a:buClr>
          <a:srgbClr val="6E6E6E"/>
        </a:buClr>
        <a:buChar char="•"/>
        <a:defRPr sz="2000">
          <a:solidFill>
            <a:srgbClr val="6E6E6E"/>
          </a:solidFill>
          <a:latin typeface="+mn-lt"/>
        </a:defRPr>
      </a:lvl8pPr>
      <a:lvl9pPr marL="4675188" indent="-228600" algn="l" rtl="0" fontAlgn="base">
        <a:spcBef>
          <a:spcPct val="20000"/>
        </a:spcBef>
        <a:spcAft>
          <a:spcPct val="0"/>
        </a:spcAft>
        <a:buClr>
          <a:srgbClr val="6E6E6E"/>
        </a:buClr>
        <a:buChar char="•"/>
        <a:defRPr sz="2000">
          <a:solidFill>
            <a:srgbClr val="6E6E6E"/>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719138" y="1211263"/>
            <a:ext cx="7886700" cy="6794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smtClean="0"/>
              <a:t>Klicken Sie, um das Titelformat zu bearbeiten</a:t>
            </a:r>
            <a:br>
              <a:rPr lang="de-DE" smtClean="0"/>
            </a:br>
            <a:r>
              <a:rPr lang="de-DE" smtClean="0"/>
              <a:t>Zweite Zeile</a:t>
            </a:r>
          </a:p>
        </p:txBody>
      </p:sp>
      <p:sp>
        <p:nvSpPr>
          <p:cNvPr id="195587" name="Rectangle 3"/>
          <p:cNvSpPr>
            <a:spLocks noGrp="1" noChangeArrowheads="1"/>
          </p:cNvSpPr>
          <p:nvPr>
            <p:ph type="body" idx="1"/>
          </p:nvPr>
        </p:nvSpPr>
        <p:spPr bwMode="auto">
          <a:xfrm>
            <a:off x="719138" y="2125663"/>
            <a:ext cx="7885112" cy="40322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grpSp>
        <p:nvGrpSpPr>
          <p:cNvPr id="195588" name="Group 4"/>
          <p:cNvGrpSpPr>
            <a:grpSpLocks/>
          </p:cNvGrpSpPr>
          <p:nvPr/>
        </p:nvGrpSpPr>
        <p:grpSpPr bwMode="auto">
          <a:xfrm rot="5400000">
            <a:off x="-1101725" y="1101725"/>
            <a:ext cx="2347913" cy="144463"/>
            <a:chOff x="340" y="912"/>
            <a:chExt cx="1479" cy="91"/>
          </a:xfrm>
        </p:grpSpPr>
        <p:sp>
          <p:nvSpPr>
            <p:cNvPr id="195589" name="Rectangle 5"/>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195590" name="Rectangle 6"/>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195591" name="Rectangle 7"/>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sp>
        <p:nvSpPr>
          <p:cNvPr id="195592" name="Text Box 8"/>
          <p:cNvSpPr txBox="1">
            <a:spLocks noChangeArrowheads="1"/>
          </p:cNvSpPr>
          <p:nvPr/>
        </p:nvSpPr>
        <p:spPr bwMode="auto">
          <a:xfrm>
            <a:off x="0" y="6581001"/>
            <a:ext cx="2826415" cy="253916"/>
          </a:xfrm>
          <a:prstGeom prst="rect">
            <a:avLst/>
          </a:prstGeom>
          <a:solidFill>
            <a:schemeClr val="bg1"/>
          </a:solidFill>
          <a:ln w="9525">
            <a:noFill/>
            <a:miter lim="800000"/>
            <a:headEnd/>
            <a:tailEnd/>
          </a:ln>
          <a:effectLst/>
        </p:spPr>
        <p:txBody>
          <a:bodyPr wrap="none">
            <a:spAutoFit/>
          </a:bodyPr>
          <a:lstStyle/>
          <a:p>
            <a:r>
              <a:rPr lang="de-DE" sz="1050" dirty="0">
                <a:solidFill>
                  <a:schemeClr val="tx2"/>
                </a:solidFill>
              </a:rPr>
              <a:t>Modul 5 – </a:t>
            </a:r>
            <a:r>
              <a:rPr lang="de-DE" sz="1050" dirty="0" err="1" smtClean="0">
                <a:solidFill>
                  <a:schemeClr val="tx2"/>
                </a:solidFill>
              </a:rPr>
              <a:t>Example</a:t>
            </a:r>
            <a:r>
              <a:rPr lang="de-DE" sz="1050" dirty="0" smtClean="0">
                <a:solidFill>
                  <a:schemeClr val="tx2"/>
                </a:solidFill>
              </a:rPr>
              <a:t>: D</a:t>
            </a:r>
            <a:r>
              <a:rPr lang="de-DE" altLang="de-DE" sz="1050" dirty="0" smtClean="0">
                <a:solidFill>
                  <a:schemeClr val="tx2"/>
                </a:solidFill>
              </a:rPr>
              <a:t>istribution </a:t>
            </a:r>
            <a:r>
              <a:rPr lang="de-DE" altLang="de-DE" sz="1050" dirty="0" err="1" smtClean="0">
                <a:solidFill>
                  <a:schemeClr val="tx2"/>
                </a:solidFill>
              </a:rPr>
              <a:t>warehouse</a:t>
            </a:r>
            <a:r>
              <a:rPr lang="de-DE" sz="1050" dirty="0" smtClean="0">
                <a:solidFill>
                  <a:schemeClr val="tx2"/>
                </a:solidFill>
              </a:rPr>
              <a:t> </a:t>
            </a:r>
            <a:endParaRPr lang="de-DE" sz="1050" dirty="0">
              <a:solidFill>
                <a:schemeClr val="tx2"/>
              </a:solidFill>
            </a:endParaRPr>
          </a:p>
        </p:txBody>
      </p:sp>
      <p:sp>
        <p:nvSpPr>
          <p:cNvPr id="195593" name="Text Box 9"/>
          <p:cNvSpPr txBox="1">
            <a:spLocks noChangeArrowheads="1"/>
          </p:cNvSpPr>
          <p:nvPr/>
        </p:nvSpPr>
        <p:spPr bwMode="auto">
          <a:xfrm>
            <a:off x="719138" y="549275"/>
            <a:ext cx="4895850" cy="304800"/>
          </a:xfrm>
          <a:prstGeom prst="rect">
            <a:avLst/>
          </a:prstGeom>
          <a:noFill/>
          <a:ln w="9525">
            <a:noFill/>
            <a:miter lim="800000"/>
            <a:headEnd/>
            <a:tailEnd/>
          </a:ln>
          <a:effectLst/>
        </p:spPr>
        <p:txBody>
          <a:bodyPr>
            <a:spAutoFit/>
          </a:bodyPr>
          <a:lstStyle/>
          <a:p>
            <a:pPr>
              <a:spcBef>
                <a:spcPct val="50000"/>
              </a:spcBef>
            </a:pPr>
            <a:endParaRPr lang="de-DE" sz="1400">
              <a:solidFill>
                <a:srgbClr val="B30B16"/>
              </a:solidFill>
            </a:endParaRPr>
          </a:p>
        </p:txBody>
      </p:sp>
      <p:pic>
        <p:nvPicPr>
          <p:cNvPr id="13" name="Picture 13"/>
          <p:cNvPicPr>
            <a:picLocks noChangeAspect="1" noChangeArrowheads="1"/>
          </p:cNvPicPr>
          <p:nvPr userDrawn="1"/>
        </p:nvPicPr>
        <p:blipFill>
          <a:blip r:embed="rId14" cstate="print">
            <a:clrChange>
              <a:clrFrom>
                <a:srgbClr val="000000"/>
              </a:clrFrom>
              <a:clrTo>
                <a:srgbClr val="000000">
                  <a:alpha val="0"/>
                </a:srgbClr>
              </a:clrTo>
            </a:clrChange>
          </a:blip>
          <a:srcRect/>
          <a:stretch>
            <a:fillRect/>
          </a:stretch>
        </p:blipFill>
        <p:spPr bwMode="auto">
          <a:xfrm>
            <a:off x="5752194" y="43542"/>
            <a:ext cx="3333750" cy="68580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37255810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med">
    <p:pull dir="d"/>
  </p:transition>
  <p:timing>
    <p:tnLst>
      <p:par>
        <p:cTn id="1" dur="indefinite" restart="never" nodeType="tmRoot"/>
      </p:par>
    </p:tnLst>
  </p:timing>
  <p:hf hdr="0"/>
  <p:txStyles>
    <p:titleStyle>
      <a:lvl1pPr marL="88900" algn="l" rtl="0" fontAlgn="base">
        <a:spcBef>
          <a:spcPct val="0"/>
        </a:spcBef>
        <a:spcAft>
          <a:spcPct val="0"/>
        </a:spcAft>
        <a:defRPr sz="2400" b="1">
          <a:solidFill>
            <a:srgbClr val="6E6E6E"/>
          </a:solidFill>
          <a:latin typeface="+mj-lt"/>
          <a:ea typeface="+mj-ea"/>
          <a:cs typeface="+mj-cs"/>
        </a:defRPr>
      </a:lvl1pPr>
      <a:lvl2pPr marL="88900" algn="l" rtl="0" fontAlgn="base">
        <a:spcBef>
          <a:spcPct val="0"/>
        </a:spcBef>
        <a:spcAft>
          <a:spcPct val="0"/>
        </a:spcAft>
        <a:defRPr sz="2400" b="1">
          <a:solidFill>
            <a:srgbClr val="6E6E6E"/>
          </a:solidFill>
          <a:latin typeface="Arial" charset="0"/>
        </a:defRPr>
      </a:lvl2pPr>
      <a:lvl3pPr marL="88900" algn="l" rtl="0" fontAlgn="base">
        <a:spcBef>
          <a:spcPct val="0"/>
        </a:spcBef>
        <a:spcAft>
          <a:spcPct val="0"/>
        </a:spcAft>
        <a:defRPr sz="2400" b="1">
          <a:solidFill>
            <a:srgbClr val="6E6E6E"/>
          </a:solidFill>
          <a:latin typeface="Arial" charset="0"/>
        </a:defRPr>
      </a:lvl3pPr>
      <a:lvl4pPr marL="88900" algn="l" rtl="0" fontAlgn="base">
        <a:spcBef>
          <a:spcPct val="0"/>
        </a:spcBef>
        <a:spcAft>
          <a:spcPct val="0"/>
        </a:spcAft>
        <a:defRPr sz="2400" b="1">
          <a:solidFill>
            <a:srgbClr val="6E6E6E"/>
          </a:solidFill>
          <a:latin typeface="Arial" charset="0"/>
        </a:defRPr>
      </a:lvl4pPr>
      <a:lvl5pPr marL="88900" algn="l" rtl="0" fontAlgn="base">
        <a:spcBef>
          <a:spcPct val="0"/>
        </a:spcBef>
        <a:spcAft>
          <a:spcPct val="0"/>
        </a:spcAft>
        <a:defRPr sz="2400" b="1">
          <a:solidFill>
            <a:srgbClr val="6E6E6E"/>
          </a:solidFill>
          <a:latin typeface="Arial" charset="0"/>
        </a:defRPr>
      </a:lvl5pPr>
      <a:lvl6pPr marL="546100" algn="l" rtl="0" fontAlgn="base">
        <a:spcBef>
          <a:spcPct val="0"/>
        </a:spcBef>
        <a:spcAft>
          <a:spcPct val="0"/>
        </a:spcAft>
        <a:defRPr sz="2400" b="1">
          <a:solidFill>
            <a:srgbClr val="6E6E6E"/>
          </a:solidFill>
          <a:latin typeface="Arial" charset="0"/>
        </a:defRPr>
      </a:lvl6pPr>
      <a:lvl7pPr marL="1003300" algn="l" rtl="0" fontAlgn="base">
        <a:spcBef>
          <a:spcPct val="0"/>
        </a:spcBef>
        <a:spcAft>
          <a:spcPct val="0"/>
        </a:spcAft>
        <a:defRPr sz="2400" b="1">
          <a:solidFill>
            <a:srgbClr val="6E6E6E"/>
          </a:solidFill>
          <a:latin typeface="Arial" charset="0"/>
        </a:defRPr>
      </a:lvl7pPr>
      <a:lvl8pPr marL="1460500" algn="l" rtl="0" fontAlgn="base">
        <a:spcBef>
          <a:spcPct val="0"/>
        </a:spcBef>
        <a:spcAft>
          <a:spcPct val="0"/>
        </a:spcAft>
        <a:defRPr sz="2400" b="1">
          <a:solidFill>
            <a:srgbClr val="6E6E6E"/>
          </a:solidFill>
          <a:latin typeface="Arial" charset="0"/>
        </a:defRPr>
      </a:lvl8pPr>
      <a:lvl9pPr marL="1917700" algn="l" rtl="0" fontAlgn="base">
        <a:spcBef>
          <a:spcPct val="0"/>
        </a:spcBef>
        <a:spcAft>
          <a:spcPct val="0"/>
        </a:spcAft>
        <a:defRPr sz="2400" b="1">
          <a:solidFill>
            <a:srgbClr val="6E6E6E"/>
          </a:solidFill>
          <a:latin typeface="Arial" charset="0"/>
        </a:defRPr>
      </a:lvl9pPr>
    </p:titleStyle>
    <p:bodyStyle>
      <a:lvl1pPr marL="534988" indent="-446088" algn="l" rtl="0" fontAlgn="base">
        <a:spcBef>
          <a:spcPct val="30000"/>
        </a:spcBef>
        <a:spcAft>
          <a:spcPct val="30000"/>
        </a:spcAft>
        <a:buClr>
          <a:srgbClr val="B30B16"/>
        </a:buClr>
        <a:buFont typeface="Wingdings" pitchFamily="2" charset="2"/>
        <a:buChar char="n"/>
        <a:defRPr sz="2000">
          <a:solidFill>
            <a:schemeClr val="tx1"/>
          </a:solidFill>
          <a:latin typeface="+mn-lt"/>
          <a:ea typeface="+mn-ea"/>
          <a:cs typeface="+mn-cs"/>
        </a:defRPr>
      </a:lvl1pPr>
      <a:lvl2pPr marL="1158875" indent="-355600" algn="l" rtl="0" fontAlgn="base">
        <a:spcBef>
          <a:spcPct val="30000"/>
        </a:spcBef>
        <a:spcAft>
          <a:spcPct val="30000"/>
        </a:spcAft>
        <a:buClr>
          <a:srgbClr val="004D9F"/>
        </a:buClr>
        <a:buFont typeface="Wingdings" pitchFamily="2" charset="2"/>
        <a:buChar char="F"/>
        <a:defRPr sz="2000">
          <a:solidFill>
            <a:schemeClr val="tx1"/>
          </a:solidFill>
          <a:latin typeface="+mn-lt"/>
        </a:defRPr>
      </a:lvl2pPr>
      <a:lvl3pPr marL="1603375" indent="-265113" algn="l" rtl="0" fontAlgn="base">
        <a:spcBef>
          <a:spcPct val="30000"/>
        </a:spcBef>
        <a:spcAft>
          <a:spcPct val="30000"/>
        </a:spcAft>
        <a:buClr>
          <a:srgbClr val="6E6E6E"/>
        </a:buClr>
        <a:buFont typeface="Arial" charset="0"/>
        <a:buChar char="−"/>
        <a:defRPr sz="2000">
          <a:solidFill>
            <a:schemeClr val="tx1"/>
          </a:solidFill>
          <a:latin typeface="+mn-lt"/>
        </a:defRPr>
      </a:lvl3pPr>
      <a:lvl4pPr marL="2151063" indent="-368300" algn="l" rtl="0" fontAlgn="base">
        <a:spcBef>
          <a:spcPct val="30000"/>
        </a:spcBef>
        <a:spcAft>
          <a:spcPct val="30000"/>
        </a:spcAft>
        <a:buClr>
          <a:srgbClr val="6E6E6E"/>
        </a:buClr>
        <a:buFont typeface="Wingdings" pitchFamily="2" charset="2"/>
        <a:buChar char="§"/>
        <a:defRPr sz="2000">
          <a:solidFill>
            <a:schemeClr val="tx1"/>
          </a:solidFill>
          <a:latin typeface="+mn-lt"/>
        </a:defRPr>
      </a:lvl4pPr>
      <a:lvl5pPr marL="26860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5pPr>
      <a:lvl6pPr marL="31432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6pPr>
      <a:lvl7pPr marL="36004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7pPr>
      <a:lvl8pPr marL="40576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8pPr>
      <a:lvl9pPr marL="45148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719138" y="1211263"/>
            <a:ext cx="7886700" cy="6794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smtClean="0"/>
              <a:t>Klicken Sie, um das Titelformat zu bearbeiten</a:t>
            </a:r>
            <a:br>
              <a:rPr lang="de-DE" smtClean="0"/>
            </a:br>
            <a:r>
              <a:rPr lang="de-DE" smtClean="0"/>
              <a:t>Zweite Zeile</a:t>
            </a:r>
          </a:p>
        </p:txBody>
      </p:sp>
      <p:sp>
        <p:nvSpPr>
          <p:cNvPr id="196611" name="Rectangle 3"/>
          <p:cNvSpPr>
            <a:spLocks noGrp="1" noChangeArrowheads="1"/>
          </p:cNvSpPr>
          <p:nvPr>
            <p:ph type="body" idx="1"/>
          </p:nvPr>
        </p:nvSpPr>
        <p:spPr bwMode="auto">
          <a:xfrm>
            <a:off x="719138" y="2125663"/>
            <a:ext cx="7885112" cy="40322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grpSp>
        <p:nvGrpSpPr>
          <p:cNvPr id="196612" name="Group 4"/>
          <p:cNvGrpSpPr>
            <a:grpSpLocks/>
          </p:cNvGrpSpPr>
          <p:nvPr/>
        </p:nvGrpSpPr>
        <p:grpSpPr bwMode="auto">
          <a:xfrm rot="5400000">
            <a:off x="-1101725" y="1101725"/>
            <a:ext cx="2347913" cy="144463"/>
            <a:chOff x="340" y="912"/>
            <a:chExt cx="1479" cy="91"/>
          </a:xfrm>
        </p:grpSpPr>
        <p:sp>
          <p:nvSpPr>
            <p:cNvPr id="196613" name="Rectangle 5"/>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196614" name="Rectangle 6"/>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196615" name="Rectangle 7"/>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sp>
        <p:nvSpPr>
          <p:cNvPr id="196616" name="Text Box 8"/>
          <p:cNvSpPr txBox="1">
            <a:spLocks noChangeArrowheads="1"/>
          </p:cNvSpPr>
          <p:nvPr/>
        </p:nvSpPr>
        <p:spPr bwMode="auto">
          <a:xfrm>
            <a:off x="0" y="6581001"/>
            <a:ext cx="2784737" cy="276999"/>
          </a:xfrm>
          <a:prstGeom prst="rect">
            <a:avLst/>
          </a:prstGeom>
          <a:solidFill>
            <a:schemeClr val="bg1"/>
          </a:solidFill>
          <a:ln w="9525">
            <a:noFill/>
            <a:miter lim="800000"/>
            <a:headEnd/>
            <a:tailEnd/>
          </a:ln>
          <a:effectLst/>
        </p:spPr>
        <p:txBody>
          <a:bodyPr wrap="none">
            <a:spAutoFit/>
          </a:bodyPr>
          <a:lstStyle/>
          <a:p>
            <a:r>
              <a:rPr lang="de-DE" sz="1200" dirty="0">
                <a:solidFill>
                  <a:schemeClr val="tx2"/>
                </a:solidFill>
              </a:rPr>
              <a:t>Modul 5- </a:t>
            </a:r>
            <a:r>
              <a:rPr lang="de-DE" sz="1200" dirty="0" err="1" smtClean="0">
                <a:solidFill>
                  <a:schemeClr val="tx2"/>
                </a:solidFill>
              </a:rPr>
              <a:t>Example</a:t>
            </a:r>
            <a:r>
              <a:rPr lang="de-DE" sz="1200" dirty="0" smtClean="0">
                <a:solidFill>
                  <a:schemeClr val="tx2"/>
                </a:solidFill>
              </a:rPr>
              <a:t>: </a:t>
            </a:r>
            <a:r>
              <a:rPr lang="de-DE" sz="1200" dirty="0" err="1" smtClean="0">
                <a:solidFill>
                  <a:schemeClr val="tx2"/>
                </a:solidFill>
              </a:rPr>
              <a:t>S</a:t>
            </a:r>
            <a:r>
              <a:rPr lang="de-DE" altLang="de-DE" sz="1200" dirty="0" err="1" smtClean="0">
                <a:solidFill>
                  <a:schemeClr val="tx2"/>
                </a:solidFill>
              </a:rPr>
              <a:t>ewing</a:t>
            </a:r>
            <a:r>
              <a:rPr lang="de-DE" altLang="de-DE" sz="1200" dirty="0" smtClean="0">
                <a:solidFill>
                  <a:schemeClr val="tx2"/>
                </a:solidFill>
              </a:rPr>
              <a:t> </a:t>
            </a:r>
            <a:r>
              <a:rPr lang="de-DE" altLang="de-DE" sz="1200" dirty="0" err="1" smtClean="0">
                <a:solidFill>
                  <a:schemeClr val="tx2"/>
                </a:solidFill>
              </a:rPr>
              <a:t>workplace</a:t>
            </a:r>
            <a:r>
              <a:rPr lang="de-DE" altLang="de-DE" sz="1200" dirty="0" smtClean="0">
                <a:solidFill>
                  <a:schemeClr val="tx2"/>
                </a:solidFill>
              </a:rPr>
              <a:t> </a:t>
            </a:r>
            <a:endParaRPr lang="de-DE" sz="1200" dirty="0">
              <a:solidFill>
                <a:schemeClr val="tx2"/>
              </a:solidFill>
            </a:endParaRPr>
          </a:p>
        </p:txBody>
      </p:sp>
      <p:pic>
        <p:nvPicPr>
          <p:cNvPr id="12" name="Picture 13"/>
          <p:cNvPicPr>
            <a:picLocks noChangeAspect="1" noChangeArrowheads="1"/>
          </p:cNvPicPr>
          <p:nvPr userDrawn="1"/>
        </p:nvPicPr>
        <p:blipFill>
          <a:blip r:embed="rId14" cstate="print">
            <a:clrChange>
              <a:clrFrom>
                <a:srgbClr val="000000"/>
              </a:clrFrom>
              <a:clrTo>
                <a:srgbClr val="000000">
                  <a:alpha val="0"/>
                </a:srgbClr>
              </a:clrTo>
            </a:clrChange>
          </a:blip>
          <a:srcRect/>
          <a:stretch>
            <a:fillRect/>
          </a:stretch>
        </p:blipFill>
        <p:spPr bwMode="auto">
          <a:xfrm>
            <a:off x="5752194" y="43542"/>
            <a:ext cx="3333750" cy="68580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390269740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zoom/>
  </p:transition>
  <p:timing>
    <p:tnLst>
      <p:par>
        <p:cTn id="1" dur="indefinite" restart="never" nodeType="tmRoot"/>
      </p:par>
    </p:tnLst>
  </p:timing>
  <p:hf hdr="0"/>
  <p:txStyles>
    <p:titleStyle>
      <a:lvl1pPr marL="88900" algn="l" rtl="0" fontAlgn="base">
        <a:spcBef>
          <a:spcPct val="0"/>
        </a:spcBef>
        <a:spcAft>
          <a:spcPct val="0"/>
        </a:spcAft>
        <a:defRPr sz="2400" b="1">
          <a:solidFill>
            <a:srgbClr val="6E6E6E"/>
          </a:solidFill>
          <a:latin typeface="+mj-lt"/>
          <a:ea typeface="+mj-ea"/>
          <a:cs typeface="+mj-cs"/>
        </a:defRPr>
      </a:lvl1pPr>
      <a:lvl2pPr marL="88900" algn="l" rtl="0" fontAlgn="base">
        <a:spcBef>
          <a:spcPct val="0"/>
        </a:spcBef>
        <a:spcAft>
          <a:spcPct val="0"/>
        </a:spcAft>
        <a:defRPr sz="2400" b="1">
          <a:solidFill>
            <a:srgbClr val="6E6E6E"/>
          </a:solidFill>
          <a:latin typeface="Arial" charset="0"/>
        </a:defRPr>
      </a:lvl2pPr>
      <a:lvl3pPr marL="88900" algn="l" rtl="0" fontAlgn="base">
        <a:spcBef>
          <a:spcPct val="0"/>
        </a:spcBef>
        <a:spcAft>
          <a:spcPct val="0"/>
        </a:spcAft>
        <a:defRPr sz="2400" b="1">
          <a:solidFill>
            <a:srgbClr val="6E6E6E"/>
          </a:solidFill>
          <a:latin typeface="Arial" charset="0"/>
        </a:defRPr>
      </a:lvl3pPr>
      <a:lvl4pPr marL="88900" algn="l" rtl="0" fontAlgn="base">
        <a:spcBef>
          <a:spcPct val="0"/>
        </a:spcBef>
        <a:spcAft>
          <a:spcPct val="0"/>
        </a:spcAft>
        <a:defRPr sz="2400" b="1">
          <a:solidFill>
            <a:srgbClr val="6E6E6E"/>
          </a:solidFill>
          <a:latin typeface="Arial" charset="0"/>
        </a:defRPr>
      </a:lvl4pPr>
      <a:lvl5pPr marL="88900" algn="l" rtl="0" fontAlgn="base">
        <a:spcBef>
          <a:spcPct val="0"/>
        </a:spcBef>
        <a:spcAft>
          <a:spcPct val="0"/>
        </a:spcAft>
        <a:defRPr sz="2400" b="1">
          <a:solidFill>
            <a:srgbClr val="6E6E6E"/>
          </a:solidFill>
          <a:latin typeface="Arial" charset="0"/>
        </a:defRPr>
      </a:lvl5pPr>
      <a:lvl6pPr marL="546100" algn="l" rtl="0" fontAlgn="base">
        <a:spcBef>
          <a:spcPct val="0"/>
        </a:spcBef>
        <a:spcAft>
          <a:spcPct val="0"/>
        </a:spcAft>
        <a:defRPr sz="2400" b="1">
          <a:solidFill>
            <a:srgbClr val="6E6E6E"/>
          </a:solidFill>
          <a:latin typeface="Arial" charset="0"/>
        </a:defRPr>
      </a:lvl6pPr>
      <a:lvl7pPr marL="1003300" algn="l" rtl="0" fontAlgn="base">
        <a:spcBef>
          <a:spcPct val="0"/>
        </a:spcBef>
        <a:spcAft>
          <a:spcPct val="0"/>
        </a:spcAft>
        <a:defRPr sz="2400" b="1">
          <a:solidFill>
            <a:srgbClr val="6E6E6E"/>
          </a:solidFill>
          <a:latin typeface="Arial" charset="0"/>
        </a:defRPr>
      </a:lvl7pPr>
      <a:lvl8pPr marL="1460500" algn="l" rtl="0" fontAlgn="base">
        <a:spcBef>
          <a:spcPct val="0"/>
        </a:spcBef>
        <a:spcAft>
          <a:spcPct val="0"/>
        </a:spcAft>
        <a:defRPr sz="2400" b="1">
          <a:solidFill>
            <a:srgbClr val="6E6E6E"/>
          </a:solidFill>
          <a:latin typeface="Arial" charset="0"/>
        </a:defRPr>
      </a:lvl8pPr>
      <a:lvl9pPr marL="1917700" algn="l" rtl="0" fontAlgn="base">
        <a:spcBef>
          <a:spcPct val="0"/>
        </a:spcBef>
        <a:spcAft>
          <a:spcPct val="0"/>
        </a:spcAft>
        <a:defRPr sz="2400" b="1">
          <a:solidFill>
            <a:srgbClr val="6E6E6E"/>
          </a:solidFill>
          <a:latin typeface="Arial" charset="0"/>
        </a:defRPr>
      </a:lvl9pPr>
    </p:titleStyle>
    <p:bodyStyle>
      <a:lvl1pPr marL="534988" indent="-446088" algn="l" rtl="0" fontAlgn="base">
        <a:spcBef>
          <a:spcPct val="30000"/>
        </a:spcBef>
        <a:spcAft>
          <a:spcPct val="30000"/>
        </a:spcAft>
        <a:buClr>
          <a:srgbClr val="B30B16"/>
        </a:buClr>
        <a:buFont typeface="Wingdings" pitchFamily="2" charset="2"/>
        <a:buChar char="n"/>
        <a:defRPr sz="2000">
          <a:solidFill>
            <a:schemeClr val="tx1"/>
          </a:solidFill>
          <a:latin typeface="+mn-lt"/>
          <a:ea typeface="+mn-ea"/>
          <a:cs typeface="+mn-cs"/>
        </a:defRPr>
      </a:lvl1pPr>
      <a:lvl2pPr marL="1158875" indent="-355600" algn="l" rtl="0" fontAlgn="base">
        <a:spcBef>
          <a:spcPct val="30000"/>
        </a:spcBef>
        <a:spcAft>
          <a:spcPct val="30000"/>
        </a:spcAft>
        <a:buClr>
          <a:srgbClr val="004D9F"/>
        </a:buClr>
        <a:buFont typeface="Wingdings" pitchFamily="2" charset="2"/>
        <a:buChar char="F"/>
        <a:defRPr sz="2000">
          <a:solidFill>
            <a:schemeClr val="tx1"/>
          </a:solidFill>
          <a:latin typeface="+mn-lt"/>
        </a:defRPr>
      </a:lvl2pPr>
      <a:lvl3pPr marL="1603375" indent="-265113" algn="l" rtl="0" fontAlgn="base">
        <a:spcBef>
          <a:spcPct val="30000"/>
        </a:spcBef>
        <a:spcAft>
          <a:spcPct val="30000"/>
        </a:spcAft>
        <a:buClr>
          <a:srgbClr val="6E6E6E"/>
        </a:buClr>
        <a:buFont typeface="Arial" charset="0"/>
        <a:buChar char="−"/>
        <a:defRPr sz="2000">
          <a:solidFill>
            <a:schemeClr val="tx1"/>
          </a:solidFill>
          <a:latin typeface="+mn-lt"/>
        </a:defRPr>
      </a:lvl3pPr>
      <a:lvl4pPr marL="2151063" indent="-368300" algn="l" rtl="0" fontAlgn="base">
        <a:spcBef>
          <a:spcPct val="30000"/>
        </a:spcBef>
        <a:spcAft>
          <a:spcPct val="30000"/>
        </a:spcAft>
        <a:buClr>
          <a:srgbClr val="6E6E6E"/>
        </a:buClr>
        <a:buFont typeface="Wingdings" pitchFamily="2" charset="2"/>
        <a:buChar char="§"/>
        <a:defRPr sz="2000">
          <a:solidFill>
            <a:schemeClr val="tx1"/>
          </a:solidFill>
          <a:latin typeface="+mn-lt"/>
        </a:defRPr>
      </a:lvl4pPr>
      <a:lvl5pPr marL="26860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5pPr>
      <a:lvl6pPr marL="31432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6pPr>
      <a:lvl7pPr marL="36004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7pPr>
      <a:lvl8pPr marL="40576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8pPr>
      <a:lvl9pPr marL="45148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719138" y="1211263"/>
            <a:ext cx="7886700" cy="6794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smtClean="0"/>
              <a:t>Klicken Sie, um das Titelformat zu bearbeiten</a:t>
            </a:r>
            <a:br>
              <a:rPr lang="de-DE" smtClean="0"/>
            </a:br>
            <a:r>
              <a:rPr lang="de-DE" smtClean="0"/>
              <a:t>Zweite Zeile</a:t>
            </a:r>
          </a:p>
        </p:txBody>
      </p:sp>
      <p:sp>
        <p:nvSpPr>
          <p:cNvPr id="196611" name="Rectangle 3"/>
          <p:cNvSpPr>
            <a:spLocks noGrp="1" noChangeArrowheads="1"/>
          </p:cNvSpPr>
          <p:nvPr>
            <p:ph type="body" idx="1"/>
          </p:nvPr>
        </p:nvSpPr>
        <p:spPr bwMode="auto">
          <a:xfrm>
            <a:off x="719138" y="2125663"/>
            <a:ext cx="7885112" cy="40322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grpSp>
        <p:nvGrpSpPr>
          <p:cNvPr id="196612" name="Group 4"/>
          <p:cNvGrpSpPr>
            <a:grpSpLocks/>
          </p:cNvGrpSpPr>
          <p:nvPr/>
        </p:nvGrpSpPr>
        <p:grpSpPr bwMode="auto">
          <a:xfrm rot="5400000">
            <a:off x="-1101725" y="1101725"/>
            <a:ext cx="2347913" cy="144463"/>
            <a:chOff x="340" y="912"/>
            <a:chExt cx="1479" cy="91"/>
          </a:xfrm>
        </p:grpSpPr>
        <p:sp>
          <p:nvSpPr>
            <p:cNvPr id="196613" name="Rectangle 5"/>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196614" name="Rectangle 6"/>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196615" name="Rectangle 7"/>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sp>
        <p:nvSpPr>
          <p:cNvPr id="196616" name="Text Box 8"/>
          <p:cNvSpPr txBox="1">
            <a:spLocks noChangeArrowheads="1"/>
          </p:cNvSpPr>
          <p:nvPr/>
        </p:nvSpPr>
        <p:spPr bwMode="auto">
          <a:xfrm>
            <a:off x="35496" y="6567033"/>
            <a:ext cx="4494772" cy="253916"/>
          </a:xfrm>
          <a:prstGeom prst="rect">
            <a:avLst/>
          </a:prstGeom>
          <a:solidFill>
            <a:schemeClr val="bg1"/>
          </a:solidFill>
          <a:ln w="9525">
            <a:noFill/>
            <a:miter lim="800000"/>
            <a:headEnd/>
            <a:tailEnd/>
          </a:ln>
          <a:effectLst/>
        </p:spPr>
        <p:txBody>
          <a:bodyPr wrap="square">
            <a:spAutoFit/>
          </a:bodyPr>
          <a:lstStyle/>
          <a:p>
            <a:r>
              <a:rPr lang="de-DE" sz="1050" dirty="0" smtClean="0">
                <a:solidFill>
                  <a:schemeClr val="tx2"/>
                </a:solidFill>
              </a:rPr>
              <a:t>Module </a:t>
            </a:r>
            <a:r>
              <a:rPr lang="de-DE" sz="1050" dirty="0">
                <a:solidFill>
                  <a:schemeClr val="tx2"/>
                </a:solidFill>
              </a:rPr>
              <a:t>5- </a:t>
            </a:r>
            <a:r>
              <a:rPr lang="de-DE" sz="1050" dirty="0" err="1" smtClean="0">
                <a:solidFill>
                  <a:schemeClr val="tx2"/>
                </a:solidFill>
              </a:rPr>
              <a:t>Example</a:t>
            </a:r>
            <a:r>
              <a:rPr lang="de-DE" sz="1050" dirty="0" smtClean="0">
                <a:solidFill>
                  <a:schemeClr val="tx2"/>
                </a:solidFill>
              </a:rPr>
              <a:t>: </a:t>
            </a:r>
            <a:r>
              <a:rPr lang="de-DE" sz="1050" dirty="0" err="1" smtClean="0">
                <a:solidFill>
                  <a:schemeClr val="tx2"/>
                </a:solidFill>
              </a:rPr>
              <a:t>S</a:t>
            </a:r>
            <a:r>
              <a:rPr lang="de-DE" altLang="de-DE" sz="1050" dirty="0" err="1" smtClean="0">
                <a:solidFill>
                  <a:schemeClr val="tx2"/>
                </a:solidFill>
              </a:rPr>
              <a:t>tructural</a:t>
            </a:r>
            <a:r>
              <a:rPr lang="de-DE" altLang="de-DE" sz="1050" dirty="0" smtClean="0">
                <a:solidFill>
                  <a:schemeClr val="tx2"/>
                </a:solidFill>
              </a:rPr>
              <a:t> </a:t>
            </a:r>
            <a:r>
              <a:rPr lang="de-DE" altLang="de-DE" sz="1050" dirty="0" err="1" smtClean="0">
                <a:solidFill>
                  <a:schemeClr val="tx2"/>
                </a:solidFill>
              </a:rPr>
              <a:t>steel</a:t>
            </a:r>
            <a:r>
              <a:rPr lang="de-DE" altLang="de-DE" sz="1050" dirty="0" smtClean="0">
                <a:solidFill>
                  <a:schemeClr val="tx2"/>
                </a:solidFill>
              </a:rPr>
              <a:t> </a:t>
            </a:r>
            <a:r>
              <a:rPr lang="de-DE" altLang="de-DE" sz="1050" dirty="0" err="1" smtClean="0">
                <a:solidFill>
                  <a:schemeClr val="tx2"/>
                </a:solidFill>
              </a:rPr>
              <a:t>engineering</a:t>
            </a:r>
            <a:r>
              <a:rPr lang="de-DE" altLang="de-DE" sz="1050" dirty="0" smtClean="0">
                <a:solidFill>
                  <a:schemeClr val="tx2"/>
                </a:solidFill>
              </a:rPr>
              <a:t> (</a:t>
            </a:r>
            <a:r>
              <a:rPr lang="de-DE" altLang="de-DE" sz="1050" dirty="0" err="1" smtClean="0">
                <a:solidFill>
                  <a:schemeClr val="tx2"/>
                </a:solidFill>
              </a:rPr>
              <a:t>shipbuilding</a:t>
            </a:r>
            <a:r>
              <a:rPr lang="de-DE" altLang="de-DE" sz="1050" dirty="0" smtClean="0">
                <a:solidFill>
                  <a:schemeClr val="tx2"/>
                </a:solidFill>
              </a:rPr>
              <a:t>)</a:t>
            </a:r>
            <a:endParaRPr lang="de-DE" sz="1050" dirty="0">
              <a:solidFill>
                <a:schemeClr val="tx2"/>
              </a:solidFill>
            </a:endParaRPr>
          </a:p>
        </p:txBody>
      </p:sp>
      <p:pic>
        <p:nvPicPr>
          <p:cNvPr id="196621" name="Picture 13"/>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5752194" y="43542"/>
            <a:ext cx="3333750" cy="68580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25253158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med">
    <p:pull dir="d"/>
  </p:transition>
  <p:timing>
    <p:tnLst>
      <p:par>
        <p:cTn id="1" dur="indefinite" restart="never" nodeType="tmRoot"/>
      </p:par>
    </p:tnLst>
  </p:timing>
  <p:hf hdr="0"/>
  <p:txStyles>
    <p:titleStyle>
      <a:lvl1pPr marL="88900" algn="l" rtl="0" fontAlgn="base">
        <a:spcBef>
          <a:spcPct val="0"/>
        </a:spcBef>
        <a:spcAft>
          <a:spcPct val="0"/>
        </a:spcAft>
        <a:defRPr sz="2400" b="1">
          <a:solidFill>
            <a:srgbClr val="6E6E6E"/>
          </a:solidFill>
          <a:latin typeface="+mj-lt"/>
          <a:ea typeface="+mj-ea"/>
          <a:cs typeface="+mj-cs"/>
        </a:defRPr>
      </a:lvl1pPr>
      <a:lvl2pPr marL="88900" algn="l" rtl="0" fontAlgn="base">
        <a:spcBef>
          <a:spcPct val="0"/>
        </a:spcBef>
        <a:spcAft>
          <a:spcPct val="0"/>
        </a:spcAft>
        <a:defRPr sz="2400" b="1">
          <a:solidFill>
            <a:srgbClr val="6E6E6E"/>
          </a:solidFill>
          <a:latin typeface="Arial" charset="0"/>
        </a:defRPr>
      </a:lvl2pPr>
      <a:lvl3pPr marL="88900" algn="l" rtl="0" fontAlgn="base">
        <a:spcBef>
          <a:spcPct val="0"/>
        </a:spcBef>
        <a:spcAft>
          <a:spcPct val="0"/>
        </a:spcAft>
        <a:defRPr sz="2400" b="1">
          <a:solidFill>
            <a:srgbClr val="6E6E6E"/>
          </a:solidFill>
          <a:latin typeface="Arial" charset="0"/>
        </a:defRPr>
      </a:lvl3pPr>
      <a:lvl4pPr marL="88900" algn="l" rtl="0" fontAlgn="base">
        <a:spcBef>
          <a:spcPct val="0"/>
        </a:spcBef>
        <a:spcAft>
          <a:spcPct val="0"/>
        </a:spcAft>
        <a:defRPr sz="2400" b="1">
          <a:solidFill>
            <a:srgbClr val="6E6E6E"/>
          </a:solidFill>
          <a:latin typeface="Arial" charset="0"/>
        </a:defRPr>
      </a:lvl4pPr>
      <a:lvl5pPr marL="88900" algn="l" rtl="0" fontAlgn="base">
        <a:spcBef>
          <a:spcPct val="0"/>
        </a:spcBef>
        <a:spcAft>
          <a:spcPct val="0"/>
        </a:spcAft>
        <a:defRPr sz="2400" b="1">
          <a:solidFill>
            <a:srgbClr val="6E6E6E"/>
          </a:solidFill>
          <a:latin typeface="Arial" charset="0"/>
        </a:defRPr>
      </a:lvl5pPr>
      <a:lvl6pPr marL="546100" algn="l" rtl="0" fontAlgn="base">
        <a:spcBef>
          <a:spcPct val="0"/>
        </a:spcBef>
        <a:spcAft>
          <a:spcPct val="0"/>
        </a:spcAft>
        <a:defRPr sz="2400" b="1">
          <a:solidFill>
            <a:srgbClr val="6E6E6E"/>
          </a:solidFill>
          <a:latin typeface="Arial" charset="0"/>
        </a:defRPr>
      </a:lvl6pPr>
      <a:lvl7pPr marL="1003300" algn="l" rtl="0" fontAlgn="base">
        <a:spcBef>
          <a:spcPct val="0"/>
        </a:spcBef>
        <a:spcAft>
          <a:spcPct val="0"/>
        </a:spcAft>
        <a:defRPr sz="2400" b="1">
          <a:solidFill>
            <a:srgbClr val="6E6E6E"/>
          </a:solidFill>
          <a:latin typeface="Arial" charset="0"/>
        </a:defRPr>
      </a:lvl7pPr>
      <a:lvl8pPr marL="1460500" algn="l" rtl="0" fontAlgn="base">
        <a:spcBef>
          <a:spcPct val="0"/>
        </a:spcBef>
        <a:spcAft>
          <a:spcPct val="0"/>
        </a:spcAft>
        <a:defRPr sz="2400" b="1">
          <a:solidFill>
            <a:srgbClr val="6E6E6E"/>
          </a:solidFill>
          <a:latin typeface="Arial" charset="0"/>
        </a:defRPr>
      </a:lvl8pPr>
      <a:lvl9pPr marL="1917700" algn="l" rtl="0" fontAlgn="base">
        <a:spcBef>
          <a:spcPct val="0"/>
        </a:spcBef>
        <a:spcAft>
          <a:spcPct val="0"/>
        </a:spcAft>
        <a:defRPr sz="2400" b="1">
          <a:solidFill>
            <a:srgbClr val="6E6E6E"/>
          </a:solidFill>
          <a:latin typeface="Arial" charset="0"/>
        </a:defRPr>
      </a:lvl9pPr>
    </p:titleStyle>
    <p:bodyStyle>
      <a:lvl1pPr marL="534988" indent="-446088" algn="l" rtl="0" fontAlgn="base">
        <a:spcBef>
          <a:spcPct val="30000"/>
        </a:spcBef>
        <a:spcAft>
          <a:spcPct val="30000"/>
        </a:spcAft>
        <a:buClr>
          <a:srgbClr val="B30B16"/>
        </a:buClr>
        <a:buFont typeface="Wingdings" pitchFamily="2" charset="2"/>
        <a:buChar char="n"/>
        <a:defRPr sz="2000">
          <a:solidFill>
            <a:schemeClr val="tx1"/>
          </a:solidFill>
          <a:latin typeface="+mn-lt"/>
          <a:ea typeface="+mn-ea"/>
          <a:cs typeface="+mn-cs"/>
        </a:defRPr>
      </a:lvl1pPr>
      <a:lvl2pPr marL="1158875" indent="-355600" algn="l" rtl="0" fontAlgn="base">
        <a:spcBef>
          <a:spcPct val="30000"/>
        </a:spcBef>
        <a:spcAft>
          <a:spcPct val="30000"/>
        </a:spcAft>
        <a:buClr>
          <a:srgbClr val="004D9F"/>
        </a:buClr>
        <a:buFont typeface="Wingdings" pitchFamily="2" charset="2"/>
        <a:buChar char="F"/>
        <a:defRPr sz="2000">
          <a:solidFill>
            <a:schemeClr val="tx1"/>
          </a:solidFill>
          <a:latin typeface="+mn-lt"/>
        </a:defRPr>
      </a:lvl2pPr>
      <a:lvl3pPr marL="1603375" indent="-265113" algn="l" rtl="0" fontAlgn="base">
        <a:spcBef>
          <a:spcPct val="30000"/>
        </a:spcBef>
        <a:spcAft>
          <a:spcPct val="30000"/>
        </a:spcAft>
        <a:buClr>
          <a:srgbClr val="6E6E6E"/>
        </a:buClr>
        <a:buFont typeface="Arial" charset="0"/>
        <a:buChar char="−"/>
        <a:defRPr sz="2000">
          <a:solidFill>
            <a:schemeClr val="tx1"/>
          </a:solidFill>
          <a:latin typeface="+mn-lt"/>
        </a:defRPr>
      </a:lvl3pPr>
      <a:lvl4pPr marL="2151063" indent="-368300" algn="l" rtl="0" fontAlgn="base">
        <a:spcBef>
          <a:spcPct val="30000"/>
        </a:spcBef>
        <a:spcAft>
          <a:spcPct val="30000"/>
        </a:spcAft>
        <a:buClr>
          <a:srgbClr val="6E6E6E"/>
        </a:buClr>
        <a:buFont typeface="Wingdings" pitchFamily="2" charset="2"/>
        <a:buChar char="§"/>
        <a:defRPr sz="2000">
          <a:solidFill>
            <a:schemeClr val="tx1"/>
          </a:solidFill>
          <a:latin typeface="+mn-lt"/>
        </a:defRPr>
      </a:lvl4pPr>
      <a:lvl5pPr marL="26860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5pPr>
      <a:lvl6pPr marL="31432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6pPr>
      <a:lvl7pPr marL="36004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7pPr>
      <a:lvl8pPr marL="40576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8pPr>
      <a:lvl9pPr marL="45148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19138" y="1211263"/>
            <a:ext cx="7886700" cy="6794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smtClean="0"/>
              <a:t>Klicken Sie, um das Titelformat zu bearbeiten</a:t>
            </a:r>
            <a:br>
              <a:rPr lang="de-DE" smtClean="0"/>
            </a:br>
            <a:r>
              <a:rPr lang="de-DE" smtClean="0"/>
              <a:t>Zweite Zeile</a:t>
            </a:r>
          </a:p>
        </p:txBody>
      </p:sp>
      <p:sp>
        <p:nvSpPr>
          <p:cNvPr id="4099" name="Rectangle 3"/>
          <p:cNvSpPr>
            <a:spLocks noGrp="1" noChangeArrowheads="1"/>
          </p:cNvSpPr>
          <p:nvPr>
            <p:ph type="body" idx="1"/>
          </p:nvPr>
        </p:nvSpPr>
        <p:spPr bwMode="auto">
          <a:xfrm>
            <a:off x="719138" y="2125663"/>
            <a:ext cx="7885112" cy="40322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grpSp>
        <p:nvGrpSpPr>
          <p:cNvPr id="4100" name="Group 4"/>
          <p:cNvGrpSpPr>
            <a:grpSpLocks/>
          </p:cNvGrpSpPr>
          <p:nvPr/>
        </p:nvGrpSpPr>
        <p:grpSpPr bwMode="auto">
          <a:xfrm rot="5400000">
            <a:off x="-1101725" y="1101725"/>
            <a:ext cx="2347913" cy="144463"/>
            <a:chOff x="340" y="912"/>
            <a:chExt cx="1479" cy="91"/>
          </a:xfrm>
        </p:grpSpPr>
        <p:sp>
          <p:nvSpPr>
            <p:cNvPr id="4101" name="Rectangle 5"/>
            <p:cNvSpPr>
              <a:spLocks noChangeArrowheads="1"/>
            </p:cNvSpPr>
            <p:nvPr userDrawn="1"/>
          </p:nvSpPr>
          <p:spPr bwMode="auto">
            <a:xfrm>
              <a:off x="340" y="912"/>
              <a:ext cx="476" cy="91"/>
            </a:xfrm>
            <a:prstGeom prst="rect">
              <a:avLst/>
            </a:prstGeom>
            <a:solidFill>
              <a:srgbClr val="6E6E6E"/>
            </a:solidFill>
            <a:ln w="9525">
              <a:noFill/>
              <a:miter lim="800000"/>
              <a:headEnd/>
              <a:tailEnd/>
            </a:ln>
            <a:effectLst/>
          </p:spPr>
          <p:txBody>
            <a:bodyPr wrap="none" anchor="ctr"/>
            <a:lstStyle/>
            <a:p>
              <a:endParaRPr lang="de-DE"/>
            </a:p>
          </p:txBody>
        </p:sp>
        <p:sp>
          <p:nvSpPr>
            <p:cNvPr id="4102" name="Rectangle 6"/>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endParaRPr lang="de-DE"/>
            </a:p>
          </p:txBody>
        </p:sp>
        <p:sp>
          <p:nvSpPr>
            <p:cNvPr id="4103" name="Rectangle 7"/>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endParaRPr lang="de-DE"/>
            </a:p>
          </p:txBody>
        </p:sp>
      </p:grpSp>
      <p:sp>
        <p:nvSpPr>
          <p:cNvPr id="4104" name="Text Box 8"/>
          <p:cNvSpPr txBox="1">
            <a:spLocks noChangeArrowheads="1"/>
          </p:cNvSpPr>
          <p:nvPr/>
        </p:nvSpPr>
        <p:spPr bwMode="auto">
          <a:xfrm>
            <a:off x="179388" y="6261100"/>
            <a:ext cx="184150" cy="304800"/>
          </a:xfrm>
          <a:prstGeom prst="rect">
            <a:avLst/>
          </a:prstGeom>
          <a:solidFill>
            <a:schemeClr val="bg1"/>
          </a:solidFill>
          <a:ln w="9525">
            <a:noFill/>
            <a:miter lim="800000"/>
            <a:headEnd/>
            <a:tailEnd/>
          </a:ln>
          <a:effectLst/>
        </p:spPr>
        <p:txBody>
          <a:bodyPr wrap="none">
            <a:spAutoFit/>
          </a:bodyPr>
          <a:lstStyle/>
          <a:p>
            <a:pPr eaLnBrk="0" hangingPunct="0"/>
            <a:endParaRPr lang="de-DE" sz="1400">
              <a:solidFill>
                <a:schemeClr val="tx2"/>
              </a:solidFill>
            </a:endParaRPr>
          </a:p>
        </p:txBody>
      </p:sp>
      <p:sp>
        <p:nvSpPr>
          <p:cNvPr id="4107" name="Text Box 11"/>
          <p:cNvSpPr txBox="1">
            <a:spLocks noChangeArrowheads="1"/>
          </p:cNvSpPr>
          <p:nvPr userDrawn="1"/>
        </p:nvSpPr>
        <p:spPr bwMode="auto">
          <a:xfrm>
            <a:off x="0" y="6581001"/>
            <a:ext cx="2257349" cy="253916"/>
          </a:xfrm>
          <a:prstGeom prst="rect">
            <a:avLst/>
          </a:prstGeom>
          <a:solidFill>
            <a:schemeClr val="bg1"/>
          </a:solidFill>
          <a:ln w="9525">
            <a:noFill/>
            <a:miter lim="800000"/>
            <a:headEnd/>
            <a:tailEnd/>
          </a:ln>
          <a:effectLst/>
        </p:spPr>
        <p:txBody>
          <a:bodyPr wrap="none">
            <a:spAutoFit/>
          </a:bodyPr>
          <a:lstStyle/>
          <a:p>
            <a:pPr eaLnBrk="0" hangingPunct="0"/>
            <a:r>
              <a:rPr lang="de-DE" sz="1050" dirty="0" smtClean="0">
                <a:solidFill>
                  <a:schemeClr val="tx2"/>
                </a:solidFill>
              </a:rPr>
              <a:t>Module </a:t>
            </a:r>
            <a:r>
              <a:rPr lang="de-DE" sz="1050" dirty="0">
                <a:solidFill>
                  <a:schemeClr val="tx2"/>
                </a:solidFill>
              </a:rPr>
              <a:t>5 – </a:t>
            </a:r>
            <a:r>
              <a:rPr lang="de-DE" sz="1050" dirty="0" err="1" smtClean="0">
                <a:solidFill>
                  <a:schemeClr val="tx2"/>
                </a:solidFill>
              </a:rPr>
              <a:t>Example</a:t>
            </a:r>
            <a:r>
              <a:rPr lang="de-DE" sz="1050" dirty="0" smtClean="0">
                <a:solidFill>
                  <a:schemeClr val="tx2"/>
                </a:solidFill>
              </a:rPr>
              <a:t>: </a:t>
            </a:r>
            <a:r>
              <a:rPr lang="de-DE" sz="1050" dirty="0">
                <a:solidFill>
                  <a:schemeClr val="tx2"/>
                </a:solidFill>
              </a:rPr>
              <a:t>Manipulation</a:t>
            </a:r>
          </a:p>
        </p:txBody>
      </p:sp>
      <p:pic>
        <p:nvPicPr>
          <p:cNvPr id="13" name="Picture 13"/>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5752194" y="43542"/>
            <a:ext cx="3333750" cy="68580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198536240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p:txStyles>
    <p:titleStyle>
      <a:lvl1pPr marL="88900" algn="l" rtl="0" fontAlgn="base">
        <a:spcBef>
          <a:spcPct val="0"/>
        </a:spcBef>
        <a:spcAft>
          <a:spcPct val="0"/>
        </a:spcAft>
        <a:defRPr sz="2400" b="1">
          <a:solidFill>
            <a:srgbClr val="6E6E6E"/>
          </a:solidFill>
          <a:latin typeface="+mj-lt"/>
          <a:ea typeface="+mj-ea"/>
          <a:cs typeface="+mj-cs"/>
        </a:defRPr>
      </a:lvl1pPr>
      <a:lvl2pPr marL="88900" algn="l" rtl="0" fontAlgn="base">
        <a:spcBef>
          <a:spcPct val="0"/>
        </a:spcBef>
        <a:spcAft>
          <a:spcPct val="0"/>
        </a:spcAft>
        <a:defRPr sz="2400" b="1">
          <a:solidFill>
            <a:srgbClr val="6E6E6E"/>
          </a:solidFill>
          <a:latin typeface="Arial" charset="0"/>
        </a:defRPr>
      </a:lvl2pPr>
      <a:lvl3pPr marL="88900" algn="l" rtl="0" fontAlgn="base">
        <a:spcBef>
          <a:spcPct val="0"/>
        </a:spcBef>
        <a:spcAft>
          <a:spcPct val="0"/>
        </a:spcAft>
        <a:defRPr sz="2400" b="1">
          <a:solidFill>
            <a:srgbClr val="6E6E6E"/>
          </a:solidFill>
          <a:latin typeface="Arial" charset="0"/>
        </a:defRPr>
      </a:lvl3pPr>
      <a:lvl4pPr marL="88900" algn="l" rtl="0" fontAlgn="base">
        <a:spcBef>
          <a:spcPct val="0"/>
        </a:spcBef>
        <a:spcAft>
          <a:spcPct val="0"/>
        </a:spcAft>
        <a:defRPr sz="2400" b="1">
          <a:solidFill>
            <a:srgbClr val="6E6E6E"/>
          </a:solidFill>
          <a:latin typeface="Arial" charset="0"/>
        </a:defRPr>
      </a:lvl4pPr>
      <a:lvl5pPr marL="88900" algn="l" rtl="0" fontAlgn="base">
        <a:spcBef>
          <a:spcPct val="0"/>
        </a:spcBef>
        <a:spcAft>
          <a:spcPct val="0"/>
        </a:spcAft>
        <a:defRPr sz="2400" b="1">
          <a:solidFill>
            <a:srgbClr val="6E6E6E"/>
          </a:solidFill>
          <a:latin typeface="Arial" charset="0"/>
        </a:defRPr>
      </a:lvl5pPr>
      <a:lvl6pPr marL="546100" algn="l" rtl="0" fontAlgn="base">
        <a:spcBef>
          <a:spcPct val="0"/>
        </a:spcBef>
        <a:spcAft>
          <a:spcPct val="0"/>
        </a:spcAft>
        <a:defRPr sz="2400" b="1">
          <a:solidFill>
            <a:srgbClr val="6E6E6E"/>
          </a:solidFill>
          <a:latin typeface="Arial" charset="0"/>
        </a:defRPr>
      </a:lvl6pPr>
      <a:lvl7pPr marL="1003300" algn="l" rtl="0" fontAlgn="base">
        <a:spcBef>
          <a:spcPct val="0"/>
        </a:spcBef>
        <a:spcAft>
          <a:spcPct val="0"/>
        </a:spcAft>
        <a:defRPr sz="2400" b="1">
          <a:solidFill>
            <a:srgbClr val="6E6E6E"/>
          </a:solidFill>
          <a:latin typeface="Arial" charset="0"/>
        </a:defRPr>
      </a:lvl7pPr>
      <a:lvl8pPr marL="1460500" algn="l" rtl="0" fontAlgn="base">
        <a:spcBef>
          <a:spcPct val="0"/>
        </a:spcBef>
        <a:spcAft>
          <a:spcPct val="0"/>
        </a:spcAft>
        <a:defRPr sz="2400" b="1">
          <a:solidFill>
            <a:srgbClr val="6E6E6E"/>
          </a:solidFill>
          <a:latin typeface="Arial" charset="0"/>
        </a:defRPr>
      </a:lvl8pPr>
      <a:lvl9pPr marL="1917700" algn="l" rtl="0" fontAlgn="base">
        <a:spcBef>
          <a:spcPct val="0"/>
        </a:spcBef>
        <a:spcAft>
          <a:spcPct val="0"/>
        </a:spcAft>
        <a:defRPr sz="2400" b="1">
          <a:solidFill>
            <a:srgbClr val="6E6E6E"/>
          </a:solidFill>
          <a:latin typeface="Arial" charset="0"/>
        </a:defRPr>
      </a:lvl9pPr>
    </p:titleStyle>
    <p:bodyStyle>
      <a:lvl1pPr marL="534988" indent="-446088" algn="l" rtl="0" fontAlgn="base">
        <a:spcBef>
          <a:spcPct val="30000"/>
        </a:spcBef>
        <a:spcAft>
          <a:spcPct val="30000"/>
        </a:spcAft>
        <a:buClr>
          <a:srgbClr val="B30B16"/>
        </a:buClr>
        <a:buFont typeface="Wingdings" pitchFamily="2" charset="2"/>
        <a:buChar char="n"/>
        <a:defRPr sz="2000">
          <a:solidFill>
            <a:schemeClr val="tx1"/>
          </a:solidFill>
          <a:latin typeface="+mn-lt"/>
          <a:ea typeface="+mn-ea"/>
          <a:cs typeface="+mn-cs"/>
        </a:defRPr>
      </a:lvl1pPr>
      <a:lvl2pPr marL="1158875" indent="-355600" algn="l" rtl="0" fontAlgn="base">
        <a:spcBef>
          <a:spcPct val="30000"/>
        </a:spcBef>
        <a:spcAft>
          <a:spcPct val="30000"/>
        </a:spcAft>
        <a:buClr>
          <a:srgbClr val="004D9F"/>
        </a:buClr>
        <a:buFont typeface="Wingdings" pitchFamily="2" charset="2"/>
        <a:buChar char="F"/>
        <a:defRPr sz="2000">
          <a:solidFill>
            <a:schemeClr val="tx1"/>
          </a:solidFill>
          <a:latin typeface="+mn-lt"/>
        </a:defRPr>
      </a:lvl2pPr>
      <a:lvl3pPr marL="1603375" indent="-265113" algn="l" rtl="0" fontAlgn="base">
        <a:spcBef>
          <a:spcPct val="30000"/>
        </a:spcBef>
        <a:spcAft>
          <a:spcPct val="30000"/>
        </a:spcAft>
        <a:buClr>
          <a:srgbClr val="6E6E6E"/>
        </a:buClr>
        <a:buFont typeface="Arial" charset="0"/>
        <a:buChar char="−"/>
        <a:defRPr sz="2000">
          <a:solidFill>
            <a:schemeClr val="tx1"/>
          </a:solidFill>
          <a:latin typeface="+mn-lt"/>
        </a:defRPr>
      </a:lvl3pPr>
      <a:lvl4pPr marL="2151063" indent="-368300" algn="l" rtl="0" fontAlgn="base">
        <a:spcBef>
          <a:spcPct val="30000"/>
        </a:spcBef>
        <a:spcAft>
          <a:spcPct val="30000"/>
        </a:spcAft>
        <a:buClr>
          <a:srgbClr val="6E6E6E"/>
        </a:buClr>
        <a:buFont typeface="Wingdings" pitchFamily="2" charset="2"/>
        <a:buChar char="§"/>
        <a:defRPr sz="2000">
          <a:solidFill>
            <a:schemeClr val="tx1"/>
          </a:solidFill>
          <a:latin typeface="+mn-lt"/>
        </a:defRPr>
      </a:lvl4pPr>
      <a:lvl5pPr marL="26860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5pPr>
      <a:lvl6pPr marL="31432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6pPr>
      <a:lvl7pPr marL="36004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7pPr>
      <a:lvl8pPr marL="40576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8pPr>
      <a:lvl9pPr marL="45148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19138" y="1211263"/>
            <a:ext cx="7886700" cy="6794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smtClean="0"/>
              <a:t>Klicken Sie, um das Titelformat zu bearbeiten</a:t>
            </a:r>
            <a:br>
              <a:rPr lang="de-DE" smtClean="0"/>
            </a:br>
            <a:r>
              <a:rPr lang="de-DE" smtClean="0"/>
              <a:t>Zweite Zeile</a:t>
            </a:r>
          </a:p>
        </p:txBody>
      </p:sp>
      <p:sp>
        <p:nvSpPr>
          <p:cNvPr id="2051" name="Rectangle 3"/>
          <p:cNvSpPr>
            <a:spLocks noGrp="1" noChangeArrowheads="1"/>
          </p:cNvSpPr>
          <p:nvPr>
            <p:ph type="body" idx="1"/>
          </p:nvPr>
        </p:nvSpPr>
        <p:spPr bwMode="auto">
          <a:xfrm>
            <a:off x="719138" y="2125663"/>
            <a:ext cx="7885112" cy="4032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grpSp>
        <p:nvGrpSpPr>
          <p:cNvPr id="2052" name="Group 4"/>
          <p:cNvGrpSpPr>
            <a:grpSpLocks/>
          </p:cNvGrpSpPr>
          <p:nvPr/>
        </p:nvGrpSpPr>
        <p:grpSpPr bwMode="auto">
          <a:xfrm rot="5400000">
            <a:off x="-1101725" y="1101725"/>
            <a:ext cx="2347913" cy="144463"/>
            <a:chOff x="340" y="912"/>
            <a:chExt cx="1479" cy="91"/>
          </a:xfrm>
        </p:grpSpPr>
        <p:sp>
          <p:nvSpPr>
            <p:cNvPr id="417797" name="Rectangle 5"/>
            <p:cNvSpPr>
              <a:spLocks noChangeArrowheads="1"/>
            </p:cNvSpPr>
            <p:nvPr userDrawn="1"/>
          </p:nvSpPr>
          <p:spPr bwMode="auto">
            <a:xfrm>
              <a:off x="340" y="913"/>
              <a:ext cx="476" cy="91"/>
            </a:xfrm>
            <a:prstGeom prst="rect">
              <a:avLst/>
            </a:prstGeom>
            <a:solidFill>
              <a:srgbClr val="6E6E6E"/>
            </a:solidFill>
            <a:ln w="9525">
              <a:noFill/>
              <a:miter lim="800000"/>
              <a:headEnd/>
              <a:tailEnd/>
            </a:ln>
            <a:effectLst/>
          </p:spPr>
          <p:txBody>
            <a:bodyPr wrap="none" anchor="ctr"/>
            <a:lstStyle/>
            <a:p>
              <a:pPr>
                <a:defRPr/>
              </a:pPr>
              <a:endParaRPr lang="de-DE">
                <a:cs typeface="+mn-cs"/>
              </a:endParaRPr>
            </a:p>
          </p:txBody>
        </p:sp>
        <p:sp>
          <p:nvSpPr>
            <p:cNvPr id="417798" name="Rectangle 6"/>
            <p:cNvSpPr>
              <a:spLocks noChangeArrowheads="1"/>
            </p:cNvSpPr>
            <p:nvPr userDrawn="1"/>
          </p:nvSpPr>
          <p:spPr bwMode="auto">
            <a:xfrm>
              <a:off x="841" y="912"/>
              <a:ext cx="476" cy="91"/>
            </a:xfrm>
            <a:prstGeom prst="rect">
              <a:avLst/>
            </a:prstGeom>
            <a:solidFill>
              <a:srgbClr val="B30B16"/>
            </a:solidFill>
            <a:ln w="9525">
              <a:noFill/>
              <a:miter lim="800000"/>
              <a:headEnd/>
              <a:tailEnd/>
            </a:ln>
            <a:effectLst/>
          </p:spPr>
          <p:txBody>
            <a:bodyPr wrap="none" anchor="ctr"/>
            <a:lstStyle/>
            <a:p>
              <a:pPr>
                <a:defRPr/>
              </a:pPr>
              <a:endParaRPr lang="de-DE">
                <a:cs typeface="+mn-cs"/>
              </a:endParaRPr>
            </a:p>
          </p:txBody>
        </p:sp>
        <p:sp>
          <p:nvSpPr>
            <p:cNvPr id="417799" name="Rectangle 7"/>
            <p:cNvSpPr>
              <a:spLocks noChangeArrowheads="1"/>
            </p:cNvSpPr>
            <p:nvPr userDrawn="1"/>
          </p:nvSpPr>
          <p:spPr bwMode="auto">
            <a:xfrm>
              <a:off x="1343" y="912"/>
              <a:ext cx="476" cy="91"/>
            </a:xfrm>
            <a:prstGeom prst="rect">
              <a:avLst/>
            </a:prstGeom>
            <a:solidFill>
              <a:srgbClr val="004D9F"/>
            </a:solidFill>
            <a:ln w="9525">
              <a:noFill/>
              <a:miter lim="800000"/>
              <a:headEnd/>
              <a:tailEnd/>
            </a:ln>
            <a:effectLst/>
          </p:spPr>
          <p:txBody>
            <a:bodyPr wrap="none" anchor="ctr"/>
            <a:lstStyle/>
            <a:p>
              <a:pPr>
                <a:defRPr/>
              </a:pPr>
              <a:endParaRPr lang="de-DE">
                <a:cs typeface="+mn-cs"/>
              </a:endParaRPr>
            </a:p>
          </p:txBody>
        </p:sp>
      </p:grpSp>
      <p:sp>
        <p:nvSpPr>
          <p:cNvPr id="417800" name="Text Box 8"/>
          <p:cNvSpPr txBox="1">
            <a:spLocks noChangeArrowheads="1"/>
          </p:cNvSpPr>
          <p:nvPr/>
        </p:nvSpPr>
        <p:spPr bwMode="auto">
          <a:xfrm>
            <a:off x="0" y="6581775"/>
            <a:ext cx="3207929" cy="253916"/>
          </a:xfrm>
          <a:prstGeom prst="rect">
            <a:avLst/>
          </a:prstGeom>
          <a:solidFill>
            <a:schemeClr val="bg1"/>
          </a:solidFill>
          <a:ln w="9525">
            <a:noFill/>
            <a:miter lim="800000"/>
            <a:headEnd/>
            <a:tailEnd/>
          </a:ln>
          <a:effectLst/>
        </p:spPr>
        <p:txBody>
          <a:bodyPr wrap="none">
            <a:spAutoFit/>
          </a:bodyPr>
          <a:lstStyle/>
          <a:p>
            <a:pPr>
              <a:defRPr/>
            </a:pPr>
            <a:r>
              <a:rPr lang="de-DE" sz="1050" dirty="0">
                <a:solidFill>
                  <a:schemeClr val="tx2"/>
                </a:solidFill>
                <a:cs typeface="+mn-cs"/>
              </a:rPr>
              <a:t>Modul 5 </a:t>
            </a:r>
            <a:r>
              <a:rPr lang="de-DE" sz="1050" dirty="0" err="1" smtClean="0">
                <a:solidFill>
                  <a:schemeClr val="tx2"/>
                </a:solidFill>
                <a:cs typeface="+mn-cs"/>
              </a:rPr>
              <a:t>Example</a:t>
            </a:r>
            <a:r>
              <a:rPr lang="de-DE" sz="1050" dirty="0" smtClean="0">
                <a:solidFill>
                  <a:schemeClr val="tx2"/>
                </a:solidFill>
                <a:cs typeface="+mn-cs"/>
              </a:rPr>
              <a:t>:  </a:t>
            </a:r>
            <a:r>
              <a:rPr lang="de-DE" sz="1050" dirty="0">
                <a:solidFill>
                  <a:schemeClr val="tx2"/>
                </a:solidFill>
                <a:cs typeface="+mn-cs"/>
              </a:rPr>
              <a:t>Mensch-Maschine-Schnittstelle</a:t>
            </a:r>
          </a:p>
        </p:txBody>
      </p:sp>
      <p:pic>
        <p:nvPicPr>
          <p:cNvPr id="2055" name="Picture 13"/>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5751513" y="42863"/>
            <a:ext cx="3333750" cy="685800"/>
          </a:xfrm>
          <a:prstGeom prst="rect">
            <a:avLst/>
          </a:prstGeom>
          <a:noFill/>
          <a:ln w="9525">
            <a:noFill/>
            <a:miter lim="800000"/>
            <a:headEnd/>
            <a:tailEnd/>
          </a:ln>
        </p:spPr>
      </p:pic>
    </p:spTree>
    <p:extLst>
      <p:ext uri="{BB962C8B-B14F-4D97-AF65-F5344CB8AC3E}">
        <p14:creationId xmlns:p14="http://schemas.microsoft.com/office/powerpoint/2010/main" val="103989942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med">
    <p:pull dir="d"/>
  </p:transition>
  <p:timing>
    <p:tnLst>
      <p:par>
        <p:cTn id="1" dur="indefinite" restart="never" nodeType="tmRoot"/>
      </p:par>
    </p:tnLst>
  </p:timing>
  <p:hf hdr="0"/>
  <p:txStyles>
    <p:titleStyle>
      <a:lvl1pPr marL="88900" indent="-88900" algn="l" rtl="0" eaLnBrk="0" fontAlgn="base" hangingPunct="0">
        <a:spcBef>
          <a:spcPct val="0"/>
        </a:spcBef>
        <a:spcAft>
          <a:spcPct val="0"/>
        </a:spcAft>
        <a:defRPr sz="2400" b="1">
          <a:solidFill>
            <a:srgbClr val="6E6E6E"/>
          </a:solidFill>
          <a:latin typeface="+mj-lt"/>
          <a:ea typeface="+mj-ea"/>
          <a:cs typeface="+mj-cs"/>
        </a:defRPr>
      </a:lvl1pPr>
      <a:lvl2pPr marL="88900" indent="-88900" algn="l" rtl="0" eaLnBrk="0" fontAlgn="base" hangingPunct="0">
        <a:spcBef>
          <a:spcPct val="0"/>
        </a:spcBef>
        <a:spcAft>
          <a:spcPct val="0"/>
        </a:spcAft>
        <a:defRPr sz="2400" b="1">
          <a:solidFill>
            <a:srgbClr val="6E6E6E"/>
          </a:solidFill>
          <a:latin typeface="Arial" charset="0"/>
        </a:defRPr>
      </a:lvl2pPr>
      <a:lvl3pPr marL="88900" indent="-88900" algn="l" rtl="0" eaLnBrk="0" fontAlgn="base" hangingPunct="0">
        <a:spcBef>
          <a:spcPct val="0"/>
        </a:spcBef>
        <a:spcAft>
          <a:spcPct val="0"/>
        </a:spcAft>
        <a:defRPr sz="2400" b="1">
          <a:solidFill>
            <a:srgbClr val="6E6E6E"/>
          </a:solidFill>
          <a:latin typeface="Arial" charset="0"/>
        </a:defRPr>
      </a:lvl3pPr>
      <a:lvl4pPr marL="88900" indent="-88900" algn="l" rtl="0" eaLnBrk="0" fontAlgn="base" hangingPunct="0">
        <a:spcBef>
          <a:spcPct val="0"/>
        </a:spcBef>
        <a:spcAft>
          <a:spcPct val="0"/>
        </a:spcAft>
        <a:defRPr sz="2400" b="1">
          <a:solidFill>
            <a:srgbClr val="6E6E6E"/>
          </a:solidFill>
          <a:latin typeface="Arial" charset="0"/>
        </a:defRPr>
      </a:lvl4pPr>
      <a:lvl5pPr marL="88900" indent="-88900" algn="l" rtl="0" eaLnBrk="0" fontAlgn="base" hangingPunct="0">
        <a:spcBef>
          <a:spcPct val="0"/>
        </a:spcBef>
        <a:spcAft>
          <a:spcPct val="0"/>
        </a:spcAft>
        <a:defRPr sz="2400" b="1">
          <a:solidFill>
            <a:srgbClr val="6E6E6E"/>
          </a:solidFill>
          <a:latin typeface="Arial" charset="0"/>
        </a:defRPr>
      </a:lvl5pPr>
      <a:lvl6pPr marL="546100" algn="l" rtl="0" fontAlgn="base">
        <a:spcBef>
          <a:spcPct val="0"/>
        </a:spcBef>
        <a:spcAft>
          <a:spcPct val="0"/>
        </a:spcAft>
        <a:defRPr sz="2400" b="1">
          <a:solidFill>
            <a:srgbClr val="6E6E6E"/>
          </a:solidFill>
          <a:latin typeface="Arial" charset="0"/>
        </a:defRPr>
      </a:lvl6pPr>
      <a:lvl7pPr marL="1003300" algn="l" rtl="0" fontAlgn="base">
        <a:spcBef>
          <a:spcPct val="0"/>
        </a:spcBef>
        <a:spcAft>
          <a:spcPct val="0"/>
        </a:spcAft>
        <a:defRPr sz="2400" b="1">
          <a:solidFill>
            <a:srgbClr val="6E6E6E"/>
          </a:solidFill>
          <a:latin typeface="Arial" charset="0"/>
        </a:defRPr>
      </a:lvl7pPr>
      <a:lvl8pPr marL="1460500" algn="l" rtl="0" fontAlgn="base">
        <a:spcBef>
          <a:spcPct val="0"/>
        </a:spcBef>
        <a:spcAft>
          <a:spcPct val="0"/>
        </a:spcAft>
        <a:defRPr sz="2400" b="1">
          <a:solidFill>
            <a:srgbClr val="6E6E6E"/>
          </a:solidFill>
          <a:latin typeface="Arial" charset="0"/>
        </a:defRPr>
      </a:lvl8pPr>
      <a:lvl9pPr marL="1917700" algn="l" rtl="0" fontAlgn="base">
        <a:spcBef>
          <a:spcPct val="0"/>
        </a:spcBef>
        <a:spcAft>
          <a:spcPct val="0"/>
        </a:spcAft>
        <a:defRPr sz="2400" b="1">
          <a:solidFill>
            <a:srgbClr val="6E6E6E"/>
          </a:solidFill>
          <a:latin typeface="Arial" charset="0"/>
        </a:defRPr>
      </a:lvl9pPr>
    </p:titleStyle>
    <p:bodyStyle>
      <a:lvl1pPr marL="534988" indent="-446088" algn="l" rtl="0" eaLnBrk="0" fontAlgn="base" hangingPunct="0">
        <a:spcBef>
          <a:spcPct val="30000"/>
        </a:spcBef>
        <a:spcAft>
          <a:spcPct val="30000"/>
        </a:spcAft>
        <a:buClr>
          <a:srgbClr val="B30B16"/>
        </a:buClr>
        <a:buFont typeface="Wingdings" pitchFamily="2" charset="2"/>
        <a:buChar char="n"/>
        <a:defRPr sz="2000">
          <a:solidFill>
            <a:schemeClr val="tx1"/>
          </a:solidFill>
          <a:latin typeface="+mn-lt"/>
          <a:ea typeface="+mn-ea"/>
          <a:cs typeface="+mn-cs"/>
        </a:defRPr>
      </a:lvl1pPr>
      <a:lvl2pPr marL="1158875" indent="-355600" algn="l" rtl="0" eaLnBrk="0" fontAlgn="base" hangingPunct="0">
        <a:spcBef>
          <a:spcPct val="30000"/>
        </a:spcBef>
        <a:spcAft>
          <a:spcPct val="30000"/>
        </a:spcAft>
        <a:buClr>
          <a:srgbClr val="004D9F"/>
        </a:buClr>
        <a:buFont typeface="Wingdings" pitchFamily="2" charset="2"/>
        <a:buChar char="F"/>
        <a:defRPr sz="2000">
          <a:solidFill>
            <a:schemeClr val="tx1"/>
          </a:solidFill>
          <a:latin typeface="+mn-lt"/>
        </a:defRPr>
      </a:lvl2pPr>
      <a:lvl3pPr marL="1603375" indent="-265113" algn="l" rtl="0" eaLnBrk="0" fontAlgn="base" hangingPunct="0">
        <a:spcBef>
          <a:spcPct val="30000"/>
        </a:spcBef>
        <a:spcAft>
          <a:spcPct val="30000"/>
        </a:spcAft>
        <a:buClr>
          <a:srgbClr val="6E6E6E"/>
        </a:buClr>
        <a:buFont typeface="Arial" charset="0"/>
        <a:buChar char="−"/>
        <a:defRPr sz="2000">
          <a:solidFill>
            <a:schemeClr val="tx1"/>
          </a:solidFill>
          <a:latin typeface="+mn-lt"/>
        </a:defRPr>
      </a:lvl3pPr>
      <a:lvl4pPr marL="2151063" indent="-368300" algn="l" rtl="0" eaLnBrk="0" fontAlgn="base" hangingPunct="0">
        <a:spcBef>
          <a:spcPct val="30000"/>
        </a:spcBef>
        <a:spcAft>
          <a:spcPct val="30000"/>
        </a:spcAft>
        <a:buClr>
          <a:srgbClr val="6E6E6E"/>
        </a:buClr>
        <a:buFont typeface="Wingdings" pitchFamily="2" charset="2"/>
        <a:buChar char="§"/>
        <a:defRPr sz="2000">
          <a:solidFill>
            <a:schemeClr val="tx1"/>
          </a:solidFill>
          <a:latin typeface="+mn-lt"/>
        </a:defRPr>
      </a:lvl4pPr>
      <a:lvl5pPr marL="2686050" indent="-355600" algn="l" rtl="0" eaLnBrk="0" fontAlgn="base" hangingPunct="0">
        <a:spcBef>
          <a:spcPct val="30000"/>
        </a:spcBef>
        <a:spcAft>
          <a:spcPct val="30000"/>
        </a:spcAft>
        <a:buClr>
          <a:srgbClr val="6E6E6E"/>
        </a:buClr>
        <a:buFont typeface="Wingdings" pitchFamily="2" charset="2"/>
        <a:buChar char="ð"/>
        <a:defRPr sz="2000">
          <a:solidFill>
            <a:schemeClr val="tx1"/>
          </a:solidFill>
          <a:latin typeface="+mn-lt"/>
        </a:defRPr>
      </a:lvl5pPr>
      <a:lvl6pPr marL="31432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6pPr>
      <a:lvl7pPr marL="36004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7pPr>
      <a:lvl8pPr marL="40576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8pPr>
      <a:lvl9pPr marL="4514850" indent="-355600" algn="l" rtl="0" fontAlgn="base">
        <a:spcBef>
          <a:spcPct val="30000"/>
        </a:spcBef>
        <a:spcAft>
          <a:spcPct val="30000"/>
        </a:spcAft>
        <a:buClr>
          <a:srgbClr val="6E6E6E"/>
        </a:buClr>
        <a:buFont typeface="Wingdings" pitchFamily="2" charset="2"/>
        <a:buChar char="ð"/>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3.xml"/><Relationship Id="rId7" Type="http://schemas.openxmlformats.org/officeDocument/2006/relationships/image" Target="../media/image3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7.xml"/><Relationship Id="rId1" Type="http://schemas.openxmlformats.org/officeDocument/2006/relationships/video" Target="file:///Y:\data\trans\active\kan1012b\source\Modul2\Modul2-4-Naeharbeitsplatz-Film1.avi" TargetMode="Externa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9.xml"/><Relationship Id="rId1" Type="http://schemas.openxmlformats.org/officeDocument/2006/relationships/vmlDrawing" Target="../drawings/vmlDrawing1.vml"/><Relationship Id="rId6" Type="http://schemas.openxmlformats.org/officeDocument/2006/relationships/hyperlink" Target="Modul2-4-Naeharbeitsplatz-Film2.mpg" TargetMode="External"/><Relationship Id="rId5" Type="http://schemas.openxmlformats.org/officeDocument/2006/relationships/image" Target="../media/image51.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hyperlink" Target="https://www.arbeitssicherheit.de/schriften/dokument/0%3A5004982%2C1/?query=DGUV-Information%20203-023"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7" Type="http://schemas.microsoft.com/office/2007/relationships/hdphoto" Target="../media/hdphoto1.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6.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7.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hyperlink" Target="http://www.dguv.de/medien/ifa/en/pra/manipulation/report_summary.pdf" TargetMode="External"/><Relationship Id="rId2" Type="http://schemas.openxmlformats.org/officeDocument/2006/relationships/notesSlide" Target="../notesSlides/notesSlide53.xml"/><Relationship Id="rId1" Type="http://schemas.openxmlformats.org/officeDocument/2006/relationships/slideLayout" Target="../slideLayouts/slideLayout60.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hyperlink" Target="http://images.google.de/imgres?imgurl=http://www.zoll.de/z1_bilder/a1_vub/ce_kennzeichnung.gif&amp;imgrefurl=http://www.zoll.de/b0_zoll_und_steuern/d0_verbote_und_beschraenkungen/c0_schutz_menschl_gesundh/h0_produktsicherheit/a0_ce_kennzeichnung/index.html&amp;h=241&amp;w=430&amp;sz=4&amp;hl=de&amp;start=6&amp;um=1&amp;tbnid=wzmUzO21zdp0mM:&amp;tbnh=71&amp;tbnw=126&amp;prev=/images?q=CE-Kennzeichen&amp;svnum=10&amp;um=1&amp;hl=de&amp;lr=lang_de&amp;rls=GGLD,GGLD:2005-42,GGLD:de&amp;sa=N" TargetMode="External"/><Relationship Id="rId2" Type="http://schemas.openxmlformats.org/officeDocument/2006/relationships/notesSlide" Target="../notesSlides/notesSlide54.xml"/><Relationship Id="rId1" Type="http://schemas.openxmlformats.org/officeDocument/2006/relationships/slideLayout" Target="../slideLayouts/slideLayout60.xml"/><Relationship Id="rId5" Type="http://schemas.openxmlformats.org/officeDocument/2006/relationships/image" Target="../media/image70.pn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8" Type="http://schemas.openxmlformats.org/officeDocument/2006/relationships/hyperlink" Target="http://www.dguv.de/ifa/Praxishilfen/Praxishilfen-Maschinenschutz/Checkliste-Maschinenergonomie/index.jsp" TargetMode="External"/><Relationship Id="rId3" Type="http://schemas.openxmlformats.org/officeDocument/2006/relationships/notesSlide" Target="../notesSlides/notesSlide55.xml"/><Relationship Id="rId7" Type="http://schemas.openxmlformats.org/officeDocument/2006/relationships/image" Target="../media/image72.png"/><Relationship Id="rId2" Type="http://schemas.openxmlformats.org/officeDocument/2006/relationships/slideLayout" Target="../slideLayouts/slideLayout60.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1.png"/><Relationship Id="rId4" Type="http://schemas.openxmlformats.org/officeDocument/2006/relationships/oleObject" Target="../embeddings/oleObject2.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dguv.de/medien/ifa/en/pra/manipulation/report_summary.pdf" TargetMode="External"/><Relationship Id="rId2" Type="http://schemas.openxmlformats.org/officeDocument/2006/relationships/notesSlide" Target="../notesSlides/notesSlide59.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71.xml"/><Relationship Id="rId5" Type="http://schemas.openxmlformats.org/officeDocument/2006/relationships/hyperlink" Target="http://www.dguv.de/ifa/Praxishilfen/Practical-solutions-machine-safety/Software-Manipulationsanreize-bewerten/index.jsp" TargetMode="External"/><Relationship Id="rId4" Type="http://schemas.openxmlformats.org/officeDocument/2006/relationships/hyperlink" Target="http://www.dguv.de/ifa/Praxishilfen/Praxishilfen-Maschinenschutz/Checkliste-Maschinenergonomie/index.jsp"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71.xml"/><Relationship Id="rId5" Type="http://schemas.openxmlformats.org/officeDocument/2006/relationships/hyperlink" Target="http://www.dguv.de/medien/ifa/en/pra/manipulation/report_summary.pdf" TargetMode="Externa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hyperlink" Target="http://www.dguv.de/ifa" TargetMode="External"/><Relationship Id="rId2" Type="http://schemas.openxmlformats.org/officeDocument/2006/relationships/notesSlide" Target="../notesSlides/notesSlide65.xml"/><Relationship Id="rId1" Type="http://schemas.openxmlformats.org/officeDocument/2006/relationships/slideLayout" Target="../slideLayouts/slideLayout71.xml"/><Relationship Id="rId4" Type="http://schemas.openxmlformats.org/officeDocument/2006/relationships/hyperlink" Target="http://www.dguv.de/ifa/Praxishilfen/Praxishilfen-Maschinenschutz/Checkliste-Maschinenergonomie/index.jsp"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kan.de/en" TargetMode="External"/><Relationship Id="rId2" Type="http://schemas.openxmlformats.org/officeDocument/2006/relationships/hyperlink" Target="mailto:Torsten.Merkel@fh-zwickau.de" TargetMode="External"/><Relationship Id="rId1" Type="http://schemas.openxmlformats.org/officeDocument/2006/relationships/slideLayout" Target="../slideLayouts/slideLayout1.xml"/><Relationship Id="rId4" Type="http://schemas.openxmlformats.org/officeDocument/2006/relationships/hyperlink" Target="http://ergonomie.kan-praxis.de/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1187624" y="2189163"/>
            <a:ext cx="7848972" cy="2679700"/>
          </a:xfrm>
        </p:spPr>
        <p:txBody>
          <a:bodyPr/>
          <a:lstStyle/>
          <a:p>
            <a:r>
              <a:rPr lang="en-US" dirty="0"/>
              <a:t>Design of products and workplaces for the needs of specific target groups and operator populations</a:t>
            </a:r>
            <a:r>
              <a:rPr lang="de-DE" dirty="0"/>
              <a:t/>
            </a:r>
            <a:br>
              <a:rPr lang="de-DE" dirty="0"/>
            </a:br>
            <a:endParaRPr lang="de-DE" dirty="0"/>
          </a:p>
        </p:txBody>
      </p:sp>
      <p:sp>
        <p:nvSpPr>
          <p:cNvPr id="8" name="Untertitel 7"/>
          <p:cNvSpPr>
            <a:spLocks noGrp="1"/>
          </p:cNvSpPr>
          <p:nvPr>
            <p:ph type="subTitle" idx="1"/>
          </p:nvPr>
        </p:nvSpPr>
        <p:spPr>
          <a:xfrm>
            <a:off x="1187624" y="4797152"/>
            <a:ext cx="6102350" cy="1298575"/>
          </a:xfrm>
        </p:spPr>
        <p:txBody>
          <a:bodyPr/>
          <a:lstStyle/>
          <a:p>
            <a:r>
              <a:rPr lang="de-DE" dirty="0" smtClean="0"/>
              <a:t>Module 5 - </a:t>
            </a:r>
            <a:r>
              <a:rPr lang="en-US" altLang="de-DE" dirty="0"/>
              <a:t>Learning ergonomics </a:t>
            </a:r>
            <a:endParaRPr lang="de-DE" dirty="0"/>
          </a:p>
        </p:txBody>
      </p:sp>
      <p:sp>
        <p:nvSpPr>
          <p:cNvPr id="4" name="Datumsplatzhalter 3"/>
          <p:cNvSpPr>
            <a:spLocks noGrp="1"/>
          </p:cNvSpPr>
          <p:nvPr>
            <p:ph type="dt" sz="half" idx="4294967295"/>
          </p:nvPr>
        </p:nvSpPr>
        <p:spPr>
          <a:xfrm>
            <a:off x="7318375" y="6496050"/>
            <a:ext cx="1825625" cy="333375"/>
          </a:xfrm>
        </p:spPr>
        <p:txBody>
          <a:bodyPr/>
          <a:lstStyle/>
          <a:p>
            <a:pPr>
              <a:defRPr/>
            </a:pPr>
            <a:fld id="{0947A280-94AE-4E61-A430-5540780B4AE2}" type="datetime1">
              <a:rPr lang="de-DE" altLang="de-DE" smtClean="0"/>
              <a:t>12.11.2019</a:t>
            </a:fld>
            <a:endParaRPr lang="de-DE" altLang="de-DE"/>
          </a:p>
        </p:txBody>
      </p:sp>
      <p:sp>
        <p:nvSpPr>
          <p:cNvPr id="5" name="Fußzeilenplatzhalter 4"/>
          <p:cNvSpPr>
            <a:spLocks noGrp="1"/>
          </p:cNvSpPr>
          <p:nvPr>
            <p:ph type="ftr" sz="quarter" idx="4294967295"/>
          </p:nvPr>
        </p:nvSpPr>
        <p:spPr>
          <a:xfrm>
            <a:off x="0" y="6496050"/>
            <a:ext cx="4375150" cy="333375"/>
          </a:xfrm>
        </p:spPr>
        <p:txBody>
          <a:bodyPr/>
          <a:lstStyle/>
          <a:p>
            <a:pPr>
              <a:defRPr/>
            </a:pPr>
            <a:r>
              <a:rPr lang="de-DE" altLang="de-DE" smtClean="0"/>
              <a:t>Module 5 - Learning ergonomics </a:t>
            </a:r>
            <a:endParaRPr lang="de-DE" altLang="de-DE"/>
          </a:p>
        </p:txBody>
      </p:sp>
      <p:sp>
        <p:nvSpPr>
          <p:cNvPr id="6" name="Foliennummernplatzhalter 5"/>
          <p:cNvSpPr>
            <a:spLocks noGrp="1"/>
          </p:cNvSpPr>
          <p:nvPr>
            <p:ph type="sldNum" sz="quarter" idx="4294967295"/>
          </p:nvPr>
        </p:nvSpPr>
        <p:spPr>
          <a:xfrm>
            <a:off x="7788275" y="6496050"/>
            <a:ext cx="1355725" cy="333375"/>
          </a:xfrm>
        </p:spPr>
        <p:txBody>
          <a:bodyPr/>
          <a:lstStyle/>
          <a:p>
            <a:r>
              <a:rPr lang="de-DE" altLang="de-DE" smtClean="0"/>
              <a:t>Seite </a:t>
            </a:r>
            <a:fld id="{9188B60E-6C87-47D6-B072-B01E3D6DE761}" type="slidenum">
              <a:rPr lang="de-DE" altLang="de-DE" smtClean="0"/>
              <a:pPr/>
              <a:t>1</a:t>
            </a:fld>
            <a:endParaRPr lang="de-DE" altLang="de-DE"/>
          </a:p>
        </p:txBody>
      </p:sp>
    </p:spTree>
    <p:extLst>
      <p:ext uri="{BB962C8B-B14F-4D97-AF65-F5344CB8AC3E}">
        <p14:creationId xmlns:p14="http://schemas.microsoft.com/office/powerpoint/2010/main" val="3364286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Selection of work system concepts</a:t>
            </a:r>
            <a:endParaRPr lang="de-DE" dirty="0"/>
          </a:p>
        </p:txBody>
      </p:sp>
      <p:sp>
        <p:nvSpPr>
          <p:cNvPr id="4" name="Datumsplatzhalter 3"/>
          <p:cNvSpPr>
            <a:spLocks noGrp="1"/>
          </p:cNvSpPr>
          <p:nvPr>
            <p:ph type="dt" sz="half" idx="10"/>
          </p:nvPr>
        </p:nvSpPr>
        <p:spPr/>
        <p:txBody>
          <a:bodyPr/>
          <a:lstStyle/>
          <a:p>
            <a:pPr>
              <a:defRPr/>
            </a:pPr>
            <a:fld id="{B4111C5D-BA20-449E-BC29-9BB86AB24F71}" type="datetime1">
              <a:rPr lang="de-DE" altLang="de-DE" smtClean="0"/>
              <a:t>12.11.2019</a:t>
            </a:fld>
            <a:endParaRPr lang="de-DE" altLang="de-DE"/>
          </a:p>
        </p:txBody>
      </p:sp>
      <p:sp>
        <p:nvSpPr>
          <p:cNvPr id="5" name="Fußzeilenplatzhalter 4"/>
          <p:cNvSpPr>
            <a:spLocks noGrp="1"/>
          </p:cNvSpPr>
          <p:nvPr>
            <p:ph type="ftr" sz="quarter" idx="11"/>
          </p:nvPr>
        </p:nvSpPr>
        <p:spPr/>
        <p:txBody>
          <a:bodyPr/>
          <a:lstStyle/>
          <a:p>
            <a:pPr>
              <a:defRPr/>
            </a:pPr>
            <a:r>
              <a:rPr lang="de-DE" altLang="de-DE" smtClean="0"/>
              <a:t>Module 5 - Learning ergonomics </a:t>
            </a:r>
            <a:endParaRPr lang="de-DE" altLang="de-DE"/>
          </a:p>
        </p:txBody>
      </p:sp>
      <p:sp>
        <p:nvSpPr>
          <p:cNvPr id="6" name="Foliennummernplatzhalter 5"/>
          <p:cNvSpPr>
            <a:spLocks noGrp="1"/>
          </p:cNvSpPr>
          <p:nvPr>
            <p:ph type="sldNum" sz="quarter" idx="12"/>
          </p:nvPr>
        </p:nvSpPr>
        <p:spPr/>
        <p:txBody>
          <a:bodyPr/>
          <a:lstStyle/>
          <a:p>
            <a:r>
              <a:rPr lang="de-DE" altLang="de-DE" smtClean="0"/>
              <a:t>Seite </a:t>
            </a:r>
            <a:fld id="{E1595AF3-08FF-44FE-9F92-885155564005}" type="slidenum">
              <a:rPr lang="de-DE" altLang="de-DE" smtClean="0"/>
              <a:pPr/>
              <a:t>10</a:t>
            </a:fld>
            <a:endParaRPr lang="de-DE" altLang="de-DE"/>
          </a:p>
        </p:txBody>
      </p:sp>
      <p:sp>
        <p:nvSpPr>
          <p:cNvPr id="7" name="Rectangle 5"/>
          <p:cNvSpPr>
            <a:spLocks noChangeArrowheads="1"/>
          </p:cNvSpPr>
          <p:nvPr/>
        </p:nvSpPr>
        <p:spPr bwMode="auto">
          <a:xfrm>
            <a:off x="3060451" y="1728788"/>
            <a:ext cx="5688013" cy="1441450"/>
          </a:xfrm>
          <a:prstGeom prst="rect">
            <a:avLst/>
          </a:prstGeom>
          <a:solidFill>
            <a:schemeClr val="accent2">
              <a:lumMod val="20000"/>
              <a:lumOff val="80000"/>
            </a:schemeClr>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de-DE"/>
          </a:p>
        </p:txBody>
      </p:sp>
      <p:sp>
        <p:nvSpPr>
          <p:cNvPr id="8" name="Text Box 6"/>
          <p:cNvSpPr txBox="1">
            <a:spLocks noChangeArrowheads="1"/>
          </p:cNvSpPr>
          <p:nvPr/>
        </p:nvSpPr>
        <p:spPr bwMode="auto">
          <a:xfrm>
            <a:off x="3047751" y="1376363"/>
            <a:ext cx="1601913" cy="400110"/>
          </a:xfrm>
          <a:prstGeom prst="rect">
            <a:avLst/>
          </a:prstGeom>
          <a:noFill/>
          <a:ln w="9525">
            <a:noFill/>
            <a:miter lim="800000"/>
            <a:headEnd/>
            <a:tailEnd/>
          </a:ln>
        </p:spPr>
        <p:txBody>
          <a:bodyPr wrap="none">
            <a:spAutoFit/>
          </a:bodyPr>
          <a:lstStyle/>
          <a:p>
            <a:r>
              <a:rPr lang="de-DE" dirty="0"/>
              <a:t>1. Work </a:t>
            </a:r>
            <a:r>
              <a:rPr lang="de-DE" dirty="0" err="1"/>
              <a:t>task</a:t>
            </a:r>
            <a:endParaRPr lang="de-DE" dirty="0"/>
          </a:p>
        </p:txBody>
      </p:sp>
      <p:sp>
        <p:nvSpPr>
          <p:cNvPr id="9" name="Text Box 7"/>
          <p:cNvSpPr txBox="1">
            <a:spLocks noChangeArrowheads="1"/>
          </p:cNvSpPr>
          <p:nvPr/>
        </p:nvSpPr>
        <p:spPr bwMode="auto">
          <a:xfrm>
            <a:off x="5292476" y="1231900"/>
            <a:ext cx="1037463" cy="400110"/>
          </a:xfrm>
          <a:prstGeom prst="rect">
            <a:avLst/>
          </a:prstGeom>
          <a:noFill/>
          <a:ln w="9525">
            <a:noFill/>
            <a:miter lim="800000"/>
            <a:headEnd/>
            <a:tailEnd/>
          </a:ln>
        </p:spPr>
        <p:txBody>
          <a:bodyPr wrap="none">
            <a:spAutoFit/>
          </a:bodyPr>
          <a:lstStyle/>
          <a:p>
            <a:r>
              <a:rPr lang="de-DE" dirty="0"/>
              <a:t>2. Input</a:t>
            </a:r>
          </a:p>
        </p:txBody>
      </p:sp>
      <p:sp>
        <p:nvSpPr>
          <p:cNvPr id="10" name="Text Box 8"/>
          <p:cNvSpPr txBox="1">
            <a:spLocks noChangeArrowheads="1"/>
          </p:cNvSpPr>
          <p:nvPr/>
        </p:nvSpPr>
        <p:spPr bwMode="auto">
          <a:xfrm>
            <a:off x="6876801" y="1989138"/>
            <a:ext cx="2329677" cy="400110"/>
          </a:xfrm>
          <a:prstGeom prst="rect">
            <a:avLst/>
          </a:prstGeom>
          <a:noFill/>
          <a:ln w="9525">
            <a:noFill/>
            <a:miter lim="800000"/>
            <a:headEnd/>
            <a:tailEnd/>
          </a:ln>
        </p:spPr>
        <p:txBody>
          <a:bodyPr wrap="none">
            <a:spAutoFit/>
          </a:bodyPr>
          <a:lstStyle/>
          <a:p>
            <a:r>
              <a:rPr lang="de-DE" dirty="0"/>
              <a:t>4. Work </a:t>
            </a:r>
            <a:r>
              <a:rPr lang="de-DE" dirty="0" err="1"/>
              <a:t>equipment</a:t>
            </a:r>
            <a:endParaRPr lang="de-DE" dirty="0"/>
          </a:p>
        </p:txBody>
      </p:sp>
      <p:sp>
        <p:nvSpPr>
          <p:cNvPr id="11" name="Text Box 9"/>
          <p:cNvSpPr txBox="1">
            <a:spLocks noChangeArrowheads="1"/>
          </p:cNvSpPr>
          <p:nvPr/>
        </p:nvSpPr>
        <p:spPr bwMode="auto">
          <a:xfrm>
            <a:off x="3193493" y="2054225"/>
            <a:ext cx="1994457" cy="400110"/>
          </a:xfrm>
          <a:prstGeom prst="rect">
            <a:avLst/>
          </a:prstGeom>
          <a:noFill/>
          <a:ln w="9525">
            <a:noFill/>
            <a:miter lim="800000"/>
            <a:headEnd/>
            <a:tailEnd/>
          </a:ln>
        </p:spPr>
        <p:txBody>
          <a:bodyPr wrap="none">
            <a:spAutoFit/>
          </a:bodyPr>
          <a:lstStyle/>
          <a:p>
            <a:r>
              <a:rPr lang="de-DE" sz="2000" dirty="0"/>
              <a:t>3. </a:t>
            </a:r>
            <a:r>
              <a:rPr lang="de-DE" dirty="0" smtClean="0"/>
              <a:t>Human </a:t>
            </a:r>
            <a:r>
              <a:rPr lang="de-DE" dirty="0" err="1" smtClean="0"/>
              <a:t>being</a:t>
            </a:r>
            <a:endParaRPr lang="de-DE" sz="2000" dirty="0"/>
          </a:p>
        </p:txBody>
      </p:sp>
      <p:sp>
        <p:nvSpPr>
          <p:cNvPr id="12" name="Text Box 10"/>
          <p:cNvSpPr txBox="1">
            <a:spLocks noChangeArrowheads="1"/>
          </p:cNvSpPr>
          <p:nvPr/>
        </p:nvSpPr>
        <p:spPr bwMode="auto">
          <a:xfrm>
            <a:off x="5005139" y="2520950"/>
            <a:ext cx="2029915" cy="400110"/>
          </a:xfrm>
          <a:prstGeom prst="rect">
            <a:avLst/>
          </a:prstGeom>
          <a:noFill/>
          <a:ln w="9525">
            <a:noFill/>
            <a:miter lim="800000"/>
            <a:headEnd/>
            <a:tailEnd/>
          </a:ln>
        </p:spPr>
        <p:txBody>
          <a:bodyPr wrap="none">
            <a:spAutoFit/>
          </a:bodyPr>
          <a:lstStyle/>
          <a:p>
            <a:r>
              <a:rPr lang="de-DE" dirty="0"/>
              <a:t>5. Work </a:t>
            </a:r>
            <a:r>
              <a:rPr lang="de-DE" dirty="0" err="1"/>
              <a:t>process</a:t>
            </a:r>
            <a:endParaRPr lang="de-DE" dirty="0"/>
          </a:p>
        </p:txBody>
      </p:sp>
      <p:sp>
        <p:nvSpPr>
          <p:cNvPr id="13" name="Text Box 11"/>
          <p:cNvSpPr txBox="1">
            <a:spLocks noChangeArrowheads="1"/>
          </p:cNvSpPr>
          <p:nvPr/>
        </p:nvSpPr>
        <p:spPr bwMode="auto">
          <a:xfrm>
            <a:off x="7159029" y="3609538"/>
            <a:ext cx="1907895" cy="400110"/>
          </a:xfrm>
          <a:prstGeom prst="rect">
            <a:avLst/>
          </a:prstGeom>
          <a:noFill/>
          <a:ln w="9525">
            <a:noFill/>
            <a:miter lim="800000"/>
            <a:headEnd/>
            <a:tailEnd/>
          </a:ln>
        </p:spPr>
        <p:txBody>
          <a:bodyPr wrap="none">
            <a:spAutoFit/>
          </a:bodyPr>
          <a:lstStyle/>
          <a:p>
            <a:r>
              <a:rPr lang="de-DE" dirty="0"/>
              <a:t>7. Environment</a:t>
            </a:r>
          </a:p>
        </p:txBody>
      </p:sp>
      <p:sp>
        <p:nvSpPr>
          <p:cNvPr id="14" name="Text Box 12"/>
          <p:cNvSpPr txBox="1">
            <a:spLocks noChangeArrowheads="1"/>
          </p:cNvSpPr>
          <p:nvPr/>
        </p:nvSpPr>
        <p:spPr bwMode="auto">
          <a:xfrm>
            <a:off x="5436939" y="3602038"/>
            <a:ext cx="1236236" cy="400110"/>
          </a:xfrm>
          <a:prstGeom prst="rect">
            <a:avLst/>
          </a:prstGeom>
          <a:noFill/>
          <a:ln w="9525">
            <a:noFill/>
            <a:miter lim="800000"/>
            <a:headEnd/>
            <a:tailEnd/>
          </a:ln>
        </p:spPr>
        <p:txBody>
          <a:bodyPr wrap="none">
            <a:spAutoFit/>
          </a:bodyPr>
          <a:lstStyle/>
          <a:p>
            <a:r>
              <a:rPr lang="de-DE" dirty="0"/>
              <a:t>6. Output</a:t>
            </a:r>
          </a:p>
        </p:txBody>
      </p:sp>
      <p:sp>
        <p:nvSpPr>
          <p:cNvPr id="15" name="Text Box 13"/>
          <p:cNvSpPr txBox="1">
            <a:spLocks noChangeArrowheads="1"/>
          </p:cNvSpPr>
          <p:nvPr/>
        </p:nvSpPr>
        <p:spPr bwMode="auto">
          <a:xfrm>
            <a:off x="3058722" y="3359428"/>
            <a:ext cx="1746184" cy="400110"/>
          </a:xfrm>
          <a:prstGeom prst="rect">
            <a:avLst/>
          </a:prstGeom>
          <a:noFill/>
          <a:ln w="9525">
            <a:noFill/>
            <a:miter lim="800000"/>
            <a:headEnd/>
            <a:tailEnd/>
          </a:ln>
        </p:spPr>
        <p:txBody>
          <a:bodyPr wrap="none">
            <a:spAutoFit/>
          </a:bodyPr>
          <a:lstStyle/>
          <a:p>
            <a:r>
              <a:rPr lang="de-DE" dirty="0"/>
              <a:t>8. Work </a:t>
            </a:r>
            <a:r>
              <a:rPr lang="de-DE" dirty="0" err="1"/>
              <a:t>place</a:t>
            </a:r>
            <a:endParaRPr lang="de-DE" dirty="0"/>
          </a:p>
        </p:txBody>
      </p:sp>
      <p:sp>
        <p:nvSpPr>
          <p:cNvPr id="16" name="AutoShape 14"/>
          <p:cNvSpPr>
            <a:spLocks noChangeArrowheads="1"/>
          </p:cNvSpPr>
          <p:nvPr/>
        </p:nvSpPr>
        <p:spPr bwMode="auto">
          <a:xfrm>
            <a:off x="5221039" y="2089150"/>
            <a:ext cx="1512887" cy="360363"/>
          </a:xfrm>
          <a:prstGeom prst="leftRightArrow">
            <a:avLst>
              <a:gd name="adj1" fmla="val 50000"/>
              <a:gd name="adj2" fmla="val 83965"/>
            </a:avLst>
          </a:prstGeom>
          <a:solidFill>
            <a:schemeClr val="accent2"/>
          </a:solidFill>
          <a:ln w="9525">
            <a:solidFill>
              <a:schemeClr val="tx1"/>
            </a:solidFill>
            <a:miter lim="800000"/>
            <a:headEnd/>
            <a:tailEnd/>
          </a:ln>
        </p:spPr>
        <p:txBody>
          <a:bodyPr wrap="none" anchor="ctr"/>
          <a:lstStyle/>
          <a:p>
            <a:endParaRPr lang="de-DE"/>
          </a:p>
        </p:txBody>
      </p:sp>
      <p:sp>
        <p:nvSpPr>
          <p:cNvPr id="17" name="AutoShape 15"/>
          <p:cNvSpPr>
            <a:spLocks noChangeArrowheads="1"/>
          </p:cNvSpPr>
          <p:nvPr/>
        </p:nvSpPr>
        <p:spPr bwMode="auto">
          <a:xfrm>
            <a:off x="5797301" y="1628775"/>
            <a:ext cx="431800" cy="390525"/>
          </a:xfrm>
          <a:prstGeom prst="down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de-DE"/>
          </a:p>
        </p:txBody>
      </p:sp>
      <p:sp>
        <p:nvSpPr>
          <p:cNvPr id="18" name="AutoShape 16"/>
          <p:cNvSpPr>
            <a:spLocks noChangeArrowheads="1"/>
          </p:cNvSpPr>
          <p:nvPr/>
        </p:nvSpPr>
        <p:spPr bwMode="auto">
          <a:xfrm>
            <a:off x="5797301" y="3025775"/>
            <a:ext cx="431800" cy="504825"/>
          </a:xfrm>
          <a:prstGeom prst="downArrow">
            <a:avLst>
              <a:gd name="adj1" fmla="val 50000"/>
              <a:gd name="adj2" fmla="val 29228"/>
            </a:avLst>
          </a:prstGeom>
          <a:solidFill>
            <a:schemeClr val="accent2"/>
          </a:solidFill>
          <a:ln w="9525">
            <a:solidFill>
              <a:schemeClr val="tx1"/>
            </a:solidFill>
            <a:miter lim="800000"/>
            <a:headEnd/>
            <a:tailEnd/>
          </a:ln>
        </p:spPr>
        <p:txBody>
          <a:bodyPr wrap="none" anchor="ctr"/>
          <a:lstStyle/>
          <a:p>
            <a:endParaRPr lang="de-DE"/>
          </a:p>
        </p:txBody>
      </p:sp>
      <p:sp>
        <p:nvSpPr>
          <p:cNvPr id="19" name="AutoShape 17"/>
          <p:cNvSpPr>
            <a:spLocks noChangeArrowheads="1"/>
          </p:cNvSpPr>
          <p:nvPr/>
        </p:nvSpPr>
        <p:spPr bwMode="auto">
          <a:xfrm>
            <a:off x="7597526" y="2881313"/>
            <a:ext cx="865188" cy="1008062"/>
          </a:xfrm>
          <a:custGeom>
            <a:avLst/>
            <a:gdLst>
              <a:gd name="T0" fmla="*/ 17325949 w 21600"/>
              <a:gd name="T1" fmla="*/ 0 h 21600"/>
              <a:gd name="T2" fmla="*/ 4331908 w 21600"/>
              <a:gd name="T3" fmla="*/ 23522891 h 21600"/>
              <a:gd name="T4" fmla="*/ 17325949 w 21600"/>
              <a:gd name="T5" fmla="*/ 11761469 h 21600"/>
              <a:gd name="T6" fmla="*/ 38986969 w 21600"/>
              <a:gd name="T7" fmla="*/ 23522891 h 21600"/>
              <a:gd name="T8" fmla="*/ 30323236 w 21600"/>
              <a:gd name="T9" fmla="*/ 35284316 h 21600"/>
              <a:gd name="T10" fmla="*/ 21659423 w 21600"/>
              <a:gd name="T11" fmla="*/ 2352289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de-DE"/>
          </a:p>
        </p:txBody>
      </p:sp>
      <p:sp>
        <p:nvSpPr>
          <p:cNvPr id="20" name="Line 18"/>
          <p:cNvSpPr>
            <a:spLocks noChangeShapeType="1"/>
          </p:cNvSpPr>
          <p:nvPr/>
        </p:nvSpPr>
        <p:spPr bwMode="auto">
          <a:xfrm flipV="1">
            <a:off x="3852614" y="3168650"/>
            <a:ext cx="73025" cy="215900"/>
          </a:xfrm>
          <a:prstGeom prst="line">
            <a:avLst/>
          </a:prstGeom>
          <a:noFill/>
          <a:ln w="9525">
            <a:solidFill>
              <a:schemeClr val="tx1"/>
            </a:solidFill>
            <a:round/>
            <a:headEnd/>
            <a:tailEnd/>
          </a:ln>
        </p:spPr>
        <p:txBody>
          <a:bodyPr/>
          <a:lstStyle/>
          <a:p>
            <a:endParaRPr lang="de-DE"/>
          </a:p>
        </p:txBody>
      </p:sp>
      <p:sp>
        <p:nvSpPr>
          <p:cNvPr id="21" name="Line 19"/>
          <p:cNvSpPr>
            <a:spLocks noChangeShapeType="1"/>
          </p:cNvSpPr>
          <p:nvPr/>
        </p:nvSpPr>
        <p:spPr bwMode="auto">
          <a:xfrm>
            <a:off x="250825" y="4176713"/>
            <a:ext cx="8642350" cy="0"/>
          </a:xfrm>
          <a:prstGeom prst="line">
            <a:avLst/>
          </a:prstGeom>
          <a:noFill/>
          <a:ln w="38100">
            <a:solidFill>
              <a:schemeClr val="tx1"/>
            </a:solidFill>
            <a:prstDash val="dash"/>
            <a:round/>
            <a:headEnd/>
            <a:tailEnd/>
          </a:ln>
        </p:spPr>
        <p:txBody>
          <a:bodyPr/>
          <a:lstStyle/>
          <a:p>
            <a:endParaRPr lang="de-DE"/>
          </a:p>
        </p:txBody>
      </p:sp>
      <p:sp>
        <p:nvSpPr>
          <p:cNvPr id="22" name="Text Box 21"/>
          <p:cNvSpPr txBox="1">
            <a:spLocks noChangeArrowheads="1"/>
          </p:cNvSpPr>
          <p:nvPr/>
        </p:nvSpPr>
        <p:spPr bwMode="auto">
          <a:xfrm>
            <a:off x="250825" y="4221088"/>
            <a:ext cx="5227713" cy="769441"/>
          </a:xfrm>
          <a:prstGeom prst="rect">
            <a:avLst/>
          </a:prstGeom>
          <a:noFill/>
          <a:ln w="9525">
            <a:noFill/>
            <a:miter lim="800000"/>
            <a:headEnd/>
            <a:tailEnd/>
          </a:ln>
          <a:effectLst/>
        </p:spPr>
        <p:txBody>
          <a:bodyPr wrap="none">
            <a:spAutoFit/>
          </a:bodyPr>
          <a:lstStyle/>
          <a:p>
            <a:r>
              <a:rPr lang="en-US" b="1" dirty="0"/>
              <a:t>Sociotechnical system, based upon </a:t>
            </a:r>
            <a:r>
              <a:rPr lang="en-US" b="1" dirty="0" err="1"/>
              <a:t>Ulich</a:t>
            </a:r>
            <a:endParaRPr lang="en-US" b="1" dirty="0"/>
          </a:p>
          <a:p>
            <a:endParaRPr lang="de-DE" b="1" dirty="0"/>
          </a:p>
        </p:txBody>
      </p:sp>
      <p:sp>
        <p:nvSpPr>
          <p:cNvPr id="23" name="Text Box 22"/>
          <p:cNvSpPr txBox="1">
            <a:spLocks noChangeArrowheads="1"/>
          </p:cNvSpPr>
          <p:nvPr/>
        </p:nvSpPr>
        <p:spPr bwMode="auto">
          <a:xfrm>
            <a:off x="1547813" y="4868863"/>
            <a:ext cx="2350323" cy="400110"/>
          </a:xfrm>
          <a:prstGeom prst="rect">
            <a:avLst/>
          </a:prstGeom>
          <a:noFill/>
          <a:ln w="9525">
            <a:noFill/>
            <a:miter lim="800000"/>
            <a:headEnd/>
            <a:tailEnd/>
          </a:ln>
        </p:spPr>
        <p:txBody>
          <a:bodyPr wrap="none">
            <a:spAutoFit/>
          </a:bodyPr>
          <a:lstStyle/>
          <a:p>
            <a:r>
              <a:rPr lang="de-DE" b="1" dirty="0" err="1"/>
              <a:t>Social</a:t>
            </a:r>
            <a:r>
              <a:rPr lang="de-DE" b="1" dirty="0"/>
              <a:t> </a:t>
            </a:r>
            <a:r>
              <a:rPr lang="de-DE" b="1" dirty="0" err="1"/>
              <a:t>subsystem</a:t>
            </a:r>
            <a:endParaRPr lang="de-DE" b="1" dirty="0"/>
          </a:p>
        </p:txBody>
      </p:sp>
      <p:sp>
        <p:nvSpPr>
          <p:cNvPr id="24" name="Text Box 23"/>
          <p:cNvSpPr txBox="1">
            <a:spLocks noChangeArrowheads="1"/>
          </p:cNvSpPr>
          <p:nvPr/>
        </p:nvSpPr>
        <p:spPr bwMode="auto">
          <a:xfrm>
            <a:off x="5435600" y="4868863"/>
            <a:ext cx="2759282" cy="400110"/>
          </a:xfrm>
          <a:prstGeom prst="rect">
            <a:avLst/>
          </a:prstGeom>
          <a:noFill/>
          <a:ln w="9525">
            <a:noFill/>
            <a:miter lim="800000"/>
            <a:headEnd/>
            <a:tailEnd/>
          </a:ln>
        </p:spPr>
        <p:txBody>
          <a:bodyPr wrap="none">
            <a:spAutoFit/>
          </a:bodyPr>
          <a:lstStyle/>
          <a:p>
            <a:r>
              <a:rPr lang="de-DE" b="1" dirty="0"/>
              <a:t>Technical </a:t>
            </a:r>
            <a:r>
              <a:rPr lang="de-DE" b="1" dirty="0" err="1"/>
              <a:t>subsystem</a:t>
            </a:r>
            <a:endParaRPr lang="de-DE" b="1" dirty="0"/>
          </a:p>
        </p:txBody>
      </p:sp>
      <p:sp>
        <p:nvSpPr>
          <p:cNvPr id="25" name="Text Box 24"/>
          <p:cNvSpPr txBox="1">
            <a:spLocks noChangeArrowheads="1"/>
          </p:cNvSpPr>
          <p:nvPr/>
        </p:nvSpPr>
        <p:spPr bwMode="auto">
          <a:xfrm>
            <a:off x="468313" y="5538263"/>
            <a:ext cx="8284640" cy="400110"/>
          </a:xfrm>
          <a:prstGeom prst="rect">
            <a:avLst/>
          </a:prstGeom>
          <a:noFill/>
          <a:ln w="9525">
            <a:noFill/>
            <a:miter lim="800000"/>
            <a:headEnd/>
            <a:tailEnd/>
          </a:ln>
        </p:spPr>
        <p:txBody>
          <a:bodyPr wrap="none">
            <a:spAutoFit/>
          </a:bodyPr>
          <a:lstStyle/>
          <a:p>
            <a:r>
              <a:rPr lang="de-DE" b="1" dirty="0"/>
              <a:t>Primary </a:t>
            </a:r>
            <a:r>
              <a:rPr lang="de-DE" b="1" dirty="0" err="1"/>
              <a:t>task</a:t>
            </a:r>
            <a:r>
              <a:rPr lang="de-DE" b="1" dirty="0"/>
              <a:t>:</a:t>
            </a:r>
            <a:r>
              <a:rPr lang="de-DE" sz="2000" dirty="0" smtClean="0"/>
              <a:t> </a:t>
            </a:r>
            <a:r>
              <a:rPr lang="en-US" dirty="0"/>
              <a:t>completion of the task for which the system was planned</a:t>
            </a:r>
            <a:endParaRPr lang="de-DE" sz="2000" dirty="0"/>
          </a:p>
        </p:txBody>
      </p:sp>
      <p:sp>
        <p:nvSpPr>
          <p:cNvPr id="26" name="Text Box 25"/>
          <p:cNvSpPr txBox="1">
            <a:spLocks noChangeArrowheads="1"/>
          </p:cNvSpPr>
          <p:nvPr/>
        </p:nvSpPr>
        <p:spPr bwMode="auto">
          <a:xfrm>
            <a:off x="463184" y="5817487"/>
            <a:ext cx="7859844" cy="707886"/>
          </a:xfrm>
          <a:prstGeom prst="rect">
            <a:avLst/>
          </a:prstGeom>
          <a:noFill/>
          <a:ln w="9525">
            <a:noFill/>
            <a:miter lim="800000"/>
            <a:headEnd/>
            <a:tailEnd/>
          </a:ln>
        </p:spPr>
        <p:txBody>
          <a:bodyPr wrap="none">
            <a:spAutoFit/>
          </a:bodyPr>
          <a:lstStyle/>
          <a:p>
            <a:r>
              <a:rPr lang="de-DE" b="1" dirty="0" err="1"/>
              <a:t>Secondary</a:t>
            </a:r>
            <a:r>
              <a:rPr lang="de-DE" b="1" dirty="0"/>
              <a:t> </a:t>
            </a:r>
            <a:r>
              <a:rPr lang="de-DE" b="1" dirty="0" err="1"/>
              <a:t>task</a:t>
            </a:r>
            <a:r>
              <a:rPr lang="de-DE" sz="2000" dirty="0" smtClean="0"/>
              <a:t>: </a:t>
            </a:r>
            <a:r>
              <a:rPr lang="en-US" dirty="0"/>
              <a:t>sustaining of the system (maintenance, updating, </a:t>
            </a:r>
            <a:br>
              <a:rPr lang="en-US" dirty="0"/>
            </a:br>
            <a:r>
              <a:rPr lang="en-US" dirty="0"/>
              <a:t>training, etc.)</a:t>
            </a:r>
          </a:p>
        </p:txBody>
      </p:sp>
      <p:cxnSp>
        <p:nvCxnSpPr>
          <p:cNvPr id="27" name="AutoShape 26"/>
          <p:cNvCxnSpPr>
            <a:cxnSpLocks noChangeShapeType="1"/>
            <a:stCxn id="23" idx="2"/>
            <a:endCxn id="25" idx="0"/>
          </p:cNvCxnSpPr>
          <p:nvPr/>
        </p:nvCxnSpPr>
        <p:spPr bwMode="auto">
          <a:xfrm rot="16200000" flipH="1">
            <a:off x="3532159" y="4459789"/>
            <a:ext cx="269290" cy="1887658"/>
          </a:xfrm>
          <a:prstGeom prst="bentConnector3">
            <a:avLst>
              <a:gd name="adj1" fmla="val 50000"/>
            </a:avLst>
          </a:prstGeom>
          <a:noFill/>
          <a:ln w="28575">
            <a:solidFill>
              <a:schemeClr val="tx1"/>
            </a:solidFill>
            <a:miter lim="800000"/>
            <a:headEnd/>
            <a:tailEnd type="triangle" w="med" len="med"/>
          </a:ln>
        </p:spPr>
      </p:cxnSp>
      <p:cxnSp>
        <p:nvCxnSpPr>
          <p:cNvPr id="28" name="AutoShape 27"/>
          <p:cNvCxnSpPr>
            <a:cxnSpLocks noChangeShapeType="1"/>
            <a:stCxn id="24" idx="2"/>
            <a:endCxn id="25" idx="0"/>
          </p:cNvCxnSpPr>
          <p:nvPr/>
        </p:nvCxnSpPr>
        <p:spPr bwMode="auto">
          <a:xfrm rot="5400000">
            <a:off x="5578292" y="4301314"/>
            <a:ext cx="269290" cy="2204608"/>
          </a:xfrm>
          <a:prstGeom prst="bentConnector3">
            <a:avLst>
              <a:gd name="adj1" fmla="val 50000"/>
            </a:avLst>
          </a:prstGeom>
          <a:noFill/>
          <a:ln w="28575">
            <a:solidFill>
              <a:schemeClr val="tx1"/>
            </a:solidFill>
            <a:miter lim="800000"/>
            <a:headEnd/>
            <a:tailEnd type="triangle" w="med" len="med"/>
          </a:ln>
        </p:spPr>
      </p:cxnSp>
      <p:sp>
        <p:nvSpPr>
          <p:cNvPr id="29" name="Text Box 19"/>
          <p:cNvSpPr txBox="1">
            <a:spLocks noChangeArrowheads="1"/>
          </p:cNvSpPr>
          <p:nvPr/>
        </p:nvSpPr>
        <p:spPr bwMode="auto">
          <a:xfrm>
            <a:off x="298938" y="3207345"/>
            <a:ext cx="3024336" cy="923330"/>
          </a:xfrm>
          <a:prstGeom prst="rect">
            <a:avLst/>
          </a:prstGeom>
          <a:noFill/>
          <a:ln w="9525">
            <a:noFill/>
            <a:miter lim="800000"/>
            <a:headEnd/>
            <a:tailEnd/>
          </a:ln>
          <a:effectLst/>
        </p:spPr>
        <p:txBody>
          <a:bodyPr wrap="square">
            <a:spAutoFit/>
          </a:bodyPr>
          <a:lstStyle>
            <a:defPPr>
              <a:defRPr lang="de-DE"/>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r>
              <a:rPr lang="de-DE" sz="1800" dirty="0" smtClean="0">
                <a:latin typeface="Arial" pitchFamily="34" charset="0"/>
              </a:rPr>
              <a:t>Source:</a:t>
            </a:r>
            <a:br>
              <a:rPr lang="de-DE" sz="1800" dirty="0" smtClean="0">
                <a:latin typeface="Arial" pitchFamily="34" charset="0"/>
              </a:rPr>
            </a:br>
            <a:r>
              <a:rPr lang="de-DE" sz="1800" dirty="0">
                <a:latin typeface="Arial" pitchFamily="34" charset="0"/>
              </a:rPr>
              <a:t>REFA-</a:t>
            </a:r>
            <a:r>
              <a:rPr lang="de-DE" sz="1800" dirty="0" err="1">
                <a:latin typeface="Arial" pitchFamily="34" charset="0"/>
              </a:rPr>
              <a:t>work</a:t>
            </a:r>
            <a:r>
              <a:rPr lang="de-DE" sz="1800" dirty="0">
                <a:latin typeface="Arial" pitchFamily="34" charset="0"/>
              </a:rPr>
              <a:t> </a:t>
            </a:r>
            <a:r>
              <a:rPr lang="de-DE" sz="1800" dirty="0" err="1">
                <a:latin typeface="Arial" pitchFamily="34" charset="0"/>
              </a:rPr>
              <a:t>system</a:t>
            </a:r>
            <a:r>
              <a:rPr lang="de-DE" sz="1800" dirty="0" smtClean="0">
                <a:latin typeface="Arial" pitchFamily="34" charset="0"/>
              </a:rPr>
              <a:t/>
            </a:r>
            <a:br>
              <a:rPr lang="de-DE" sz="1800" dirty="0" smtClean="0">
                <a:latin typeface="Arial" pitchFamily="34" charset="0"/>
              </a:rPr>
            </a:br>
            <a:r>
              <a:rPr lang="de-DE" sz="1800" dirty="0" smtClean="0">
                <a:latin typeface="Arial" pitchFamily="34" charset="0"/>
              </a:rPr>
              <a:t>DIN EN ISO 6385:2004</a:t>
            </a:r>
            <a:endParaRPr lang="de-DE" sz="1800" dirty="0">
              <a:latin typeface="Arial" pitchFamily="34" charset="0"/>
            </a:endParaRPr>
          </a:p>
        </p:txBody>
      </p:sp>
    </p:spTree>
    <p:extLst>
      <p:ext uri="{BB962C8B-B14F-4D97-AF65-F5344CB8AC3E}">
        <p14:creationId xmlns:p14="http://schemas.microsoft.com/office/powerpoint/2010/main" val="32335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par>
                                <p:cTn id="20" presetID="3"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par>
                                <p:cTn id="23" presetID="3"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2989D5CB-1721-4936-9A34-6E73D84024F1}"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11</a:t>
            </a:fld>
            <a:endParaRPr lang="de-DE" altLang="de-DE" sz="1200" b="0">
              <a:solidFill>
                <a:schemeClr val="bg1"/>
              </a:solidFill>
            </a:endParaRPr>
          </a:p>
        </p:txBody>
      </p:sp>
      <p:sp>
        <p:nvSpPr>
          <p:cNvPr id="5125" name="Rectangle 2"/>
          <p:cNvSpPr>
            <a:spLocks noGrp="1" noChangeArrowheads="1"/>
          </p:cNvSpPr>
          <p:nvPr>
            <p:ph type="title"/>
          </p:nvPr>
        </p:nvSpPr>
        <p:spPr/>
        <p:txBody>
          <a:bodyPr/>
          <a:lstStyle/>
          <a:p>
            <a:pPr eaLnBrk="1" hangingPunct="1"/>
            <a:r>
              <a:rPr lang="en-US" sz="2400" dirty="0"/>
              <a:t>Scope for analysis of work systems</a:t>
            </a:r>
            <a:endParaRPr lang="de-DE" altLang="de-DE" sz="2400" dirty="0" smtClean="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58" y="1412065"/>
            <a:ext cx="4126158" cy="2958923"/>
          </a:xfrm>
          <a:prstGeom prst="rect">
            <a:avLst/>
          </a:prstGeom>
        </p:spPr>
      </p:pic>
      <p:sp>
        <p:nvSpPr>
          <p:cNvPr id="7" name="Textfeld 6"/>
          <p:cNvSpPr txBox="1"/>
          <p:nvPr/>
        </p:nvSpPr>
        <p:spPr>
          <a:xfrm>
            <a:off x="3131840" y="3933056"/>
            <a:ext cx="1872208" cy="215444"/>
          </a:xfrm>
          <a:prstGeom prst="rect">
            <a:avLst/>
          </a:prstGeom>
          <a:noFill/>
        </p:spPr>
        <p:txBody>
          <a:bodyPr wrap="square" rtlCol="0">
            <a:spAutoFit/>
          </a:bodyPr>
          <a:lstStyle/>
          <a:p>
            <a:r>
              <a:rPr lang="de-DE" sz="800" dirty="0" smtClean="0"/>
              <a:t>© Michael Hüter</a:t>
            </a:r>
            <a:endParaRPr lang="de-DE" dirty="0"/>
          </a:p>
        </p:txBody>
      </p:sp>
      <p:sp>
        <p:nvSpPr>
          <p:cNvPr id="2" name="Textfeld 1"/>
          <p:cNvSpPr txBox="1"/>
          <p:nvPr/>
        </p:nvSpPr>
        <p:spPr>
          <a:xfrm>
            <a:off x="5652120" y="1628800"/>
            <a:ext cx="2929905" cy="4278094"/>
          </a:xfrm>
          <a:prstGeom prst="rect">
            <a:avLst/>
          </a:prstGeom>
          <a:noFill/>
        </p:spPr>
        <p:txBody>
          <a:bodyPr wrap="square" rtlCol="0">
            <a:spAutoFit/>
          </a:bodyPr>
          <a:lstStyle/>
          <a:p>
            <a:r>
              <a:rPr lang="de-DE" b="1" dirty="0"/>
              <a:t>Manufacturing </a:t>
            </a:r>
            <a:r>
              <a:rPr lang="de-DE" b="1" dirty="0" err="1"/>
              <a:t>cell</a:t>
            </a:r>
            <a:r>
              <a:rPr lang="de-DE" b="1" dirty="0"/>
              <a:t> (</a:t>
            </a:r>
            <a:r>
              <a:rPr lang="de-DE" b="1" dirty="0" err="1"/>
              <a:t>macrosystem</a:t>
            </a:r>
            <a:r>
              <a:rPr lang="de-DE" b="1" dirty="0"/>
              <a:t>)</a:t>
            </a:r>
          </a:p>
          <a:p>
            <a:endParaRPr lang="de-DE" b="1" dirty="0"/>
          </a:p>
          <a:p>
            <a:endParaRPr lang="de-DE" b="1" dirty="0" smtClean="0"/>
          </a:p>
          <a:p>
            <a:endParaRPr lang="de-DE" b="1" dirty="0"/>
          </a:p>
          <a:p>
            <a:endParaRPr lang="de-DE" b="1" dirty="0" smtClean="0"/>
          </a:p>
          <a:p>
            <a:endParaRPr lang="de-DE" b="1" dirty="0"/>
          </a:p>
          <a:p>
            <a:endParaRPr lang="de-DE" b="1" dirty="0" smtClean="0"/>
          </a:p>
          <a:p>
            <a:endParaRPr lang="de-DE" b="1" dirty="0" smtClean="0"/>
          </a:p>
          <a:p>
            <a:r>
              <a:rPr lang="en-US" b="1" dirty="0"/>
              <a:t>Door and handle design </a:t>
            </a:r>
            <a:br>
              <a:rPr lang="en-US" b="1" dirty="0"/>
            </a:br>
            <a:r>
              <a:rPr lang="en-US" b="1" dirty="0"/>
              <a:t>(microsystem)</a:t>
            </a: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540" y="4364456"/>
            <a:ext cx="3080404" cy="2100036"/>
          </a:xfrm>
          <a:prstGeom prst="rect">
            <a:avLst/>
          </a:prstGeom>
        </p:spPr>
      </p:pic>
      <p:sp>
        <p:nvSpPr>
          <p:cNvPr id="5" name="Ellipse 4"/>
          <p:cNvSpPr/>
          <p:nvPr/>
        </p:nvSpPr>
        <p:spPr bwMode="auto">
          <a:xfrm>
            <a:off x="2195736" y="4869160"/>
            <a:ext cx="288032" cy="648072"/>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tab pos="1616075" algn="l"/>
              </a:tabLst>
            </a:pPr>
            <a:endParaRPr kumimoji="0" lang="de-DE" sz="2000" b="0" i="0" u="none" strike="noStrike" cap="none" normalizeH="0" baseline="0" smtClean="0">
              <a:ln>
                <a:noFill/>
              </a:ln>
              <a:solidFill>
                <a:srgbClr val="6D6D6D"/>
              </a:solidFill>
              <a:effectLst/>
              <a:latin typeface="Arial" charset="0"/>
            </a:endParaRPr>
          </a:p>
        </p:txBody>
      </p:sp>
    </p:spTree>
    <p:extLst>
      <p:ext uri="{BB962C8B-B14F-4D97-AF65-F5344CB8AC3E}">
        <p14:creationId xmlns:p14="http://schemas.microsoft.com/office/powerpoint/2010/main" val="793352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oup 51"/>
          <p:cNvGraphicFramePr>
            <a:graphicFrameLocks noGrp="1"/>
          </p:cNvGraphicFramePr>
          <p:nvPr>
            <p:ph sz="half" idx="4294967295"/>
            <p:extLst>
              <p:ext uri="{D42A27DB-BD31-4B8C-83A1-F6EECF244321}">
                <p14:modId xmlns:p14="http://schemas.microsoft.com/office/powerpoint/2010/main" val="2864777048"/>
              </p:ext>
            </p:extLst>
          </p:nvPr>
        </p:nvGraphicFramePr>
        <p:xfrm>
          <a:off x="4055664" y="1196752"/>
          <a:ext cx="4838766" cy="5038093"/>
        </p:xfrm>
        <a:graphic>
          <a:graphicData uri="http://schemas.openxmlformats.org/drawingml/2006/table">
            <a:tbl>
              <a:tblPr/>
              <a:tblGrid>
                <a:gridCol w="4838766">
                  <a:extLst>
                    <a:ext uri="{9D8B030D-6E8A-4147-A177-3AD203B41FA5}">
                      <a16:colId xmlns:a16="http://schemas.microsoft.com/office/drawing/2014/main" val="20000"/>
                    </a:ext>
                  </a:extLst>
                </a:gridCol>
              </a:tblGrid>
              <a:tr h="4883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charset="0"/>
                        </a:rPr>
                        <a:t>Work </a:t>
                      </a:r>
                      <a:r>
                        <a:rPr kumimoji="0" lang="de-DE" sz="1200" b="1" i="0" u="none" strike="noStrike" cap="none" normalizeH="0" baseline="0" dirty="0" err="1" smtClean="0">
                          <a:ln>
                            <a:noFill/>
                          </a:ln>
                          <a:solidFill>
                            <a:schemeClr val="tx1"/>
                          </a:solidFill>
                          <a:effectLst/>
                          <a:latin typeface="Arial" charset="0"/>
                        </a:rPr>
                        <a:t>task</a:t>
                      </a:r>
                      <a:r>
                        <a:rPr kumimoji="0" lang="de-DE" sz="1200" b="1" i="0" u="none" strike="noStrike" cap="none" normalizeH="0" baseline="0" dirty="0" smtClean="0">
                          <a:ln>
                            <a:noFill/>
                          </a:ln>
                          <a:solidFill>
                            <a:schemeClr val="tx1"/>
                          </a:solidFill>
                          <a:effectLst/>
                          <a:latin typeface="Arial" charset="0"/>
                        </a:rPr>
                        <a:t>:</a:t>
                      </a:r>
                      <a:br>
                        <a:rPr kumimoji="0" lang="de-DE" sz="1200" b="1" i="0" u="none" strike="noStrike" cap="none" normalizeH="0" baseline="0" dirty="0" smtClean="0">
                          <a:ln>
                            <a:noFill/>
                          </a:ln>
                          <a:solidFill>
                            <a:schemeClr val="tx1"/>
                          </a:solidFill>
                          <a:effectLst/>
                          <a:latin typeface="Arial" charset="0"/>
                        </a:rPr>
                      </a:br>
                      <a:r>
                        <a:rPr kumimoji="0" lang="de-DE" sz="1200" b="0" i="0" u="none" strike="noStrike" cap="none" normalizeH="0" baseline="0" dirty="0" err="1" smtClean="0">
                          <a:ln>
                            <a:noFill/>
                          </a:ln>
                          <a:solidFill>
                            <a:schemeClr val="tx1"/>
                          </a:solidFill>
                          <a:effectLst/>
                          <a:latin typeface="Arial" charset="0"/>
                        </a:rPr>
                        <a:t>machining</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of</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the</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casing</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milling</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and</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drilling</a:t>
                      </a:r>
                      <a:r>
                        <a:rPr kumimoji="0" lang="de-DE" sz="1200" b="0" i="0" u="none" strike="noStrike" cap="none" normalizeH="0" baseline="0" dirty="0" smtClean="0">
                          <a:ln>
                            <a:noFill/>
                          </a:ln>
                          <a:solidFill>
                            <a:schemeClr val="tx1"/>
                          </a:solidFill>
                          <a:effectLst/>
                          <a:latin typeface="Arial" charset="0"/>
                        </a:rPr>
                        <a:t>)</a:t>
                      </a: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84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charset="0"/>
                        </a:rPr>
                        <a:t>Input:</a:t>
                      </a:r>
                      <a:br>
                        <a:rPr kumimoji="0" lang="de-DE" sz="1200" b="1" i="0" u="none" strike="noStrike" cap="none" normalizeH="0" baseline="0" dirty="0" smtClean="0">
                          <a:ln>
                            <a:noFill/>
                          </a:ln>
                          <a:solidFill>
                            <a:schemeClr val="tx1"/>
                          </a:solidFill>
                          <a:effectLst/>
                          <a:latin typeface="Arial" charset="0"/>
                        </a:rPr>
                      </a:br>
                      <a:r>
                        <a:rPr kumimoji="0" lang="de-DE" sz="1200" b="0" i="0" u="none" strike="noStrike" cap="none" normalizeH="0" baseline="0" dirty="0" err="1" smtClean="0">
                          <a:ln>
                            <a:noFill/>
                          </a:ln>
                          <a:solidFill>
                            <a:schemeClr val="tx1"/>
                          </a:solidFill>
                          <a:effectLst/>
                          <a:latin typeface="Arial" charset="0"/>
                        </a:rPr>
                        <a:t>castings</a:t>
                      </a:r>
                      <a:r>
                        <a:rPr kumimoji="0" lang="de-DE" sz="1200" b="0" i="0" u="none" strike="noStrike" cap="none" normalizeH="0" baseline="0" dirty="0" smtClean="0">
                          <a:ln>
                            <a:noFill/>
                          </a:ln>
                          <a:solidFill>
                            <a:schemeClr val="tx1"/>
                          </a:solidFill>
                          <a:effectLst/>
                          <a:latin typeface="Arial" charset="0"/>
                        </a:rPr>
                        <a:t> (4 kg) on a </a:t>
                      </a:r>
                      <a:r>
                        <a:rPr kumimoji="0" lang="de-DE" sz="1200" b="0" i="0" u="none" strike="noStrike" cap="none" normalizeH="0" baseline="0" dirty="0" err="1" smtClean="0">
                          <a:ln>
                            <a:noFill/>
                          </a:ln>
                          <a:solidFill>
                            <a:schemeClr val="tx1"/>
                          </a:solidFill>
                          <a:effectLst/>
                          <a:latin typeface="Arial" charset="0"/>
                        </a:rPr>
                        <a:t>pallet</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drawing</a:t>
                      </a:r>
                      <a:r>
                        <a:rPr kumimoji="0" lang="de-DE" sz="1200" b="0" i="0" u="none" strike="noStrike" cap="none" normalizeH="0" baseline="0" dirty="0" smtClean="0">
                          <a:ln>
                            <a:noFill/>
                          </a:ln>
                          <a:solidFill>
                            <a:schemeClr val="tx1"/>
                          </a:solidFill>
                          <a:effectLst/>
                          <a:latin typeface="Arial" charset="0"/>
                        </a:rPr>
                        <a:t>, CNC </a:t>
                      </a:r>
                      <a:r>
                        <a:rPr kumimoji="0" lang="de-DE" sz="1200" b="0" i="0" u="none" strike="noStrike" cap="none" normalizeH="0" baseline="0" dirty="0" err="1" smtClean="0">
                          <a:ln>
                            <a:noFill/>
                          </a:ln>
                          <a:solidFill>
                            <a:schemeClr val="tx1"/>
                          </a:solidFill>
                          <a:effectLst/>
                          <a:latin typeface="Arial" charset="0"/>
                        </a:rPr>
                        <a:t>program</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energy</a:t>
                      </a:r>
                      <a:endParaRPr kumimoji="0" lang="de-DE" sz="1200" b="0" i="0" u="none" strike="noStrike" cap="none" normalizeH="0" baseline="0" dirty="0" smtClean="0">
                        <a:ln>
                          <a:noFill/>
                        </a:ln>
                        <a:solidFill>
                          <a:schemeClr val="tx1"/>
                        </a:solidFill>
                        <a:effectLst/>
                        <a:latin typeface="Arial" charset="0"/>
                      </a:endParaRP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86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smtClean="0">
                          <a:ln>
                            <a:noFill/>
                          </a:ln>
                          <a:solidFill>
                            <a:schemeClr val="tx1"/>
                          </a:solidFill>
                          <a:effectLst/>
                          <a:latin typeface="Arial" charset="0"/>
                        </a:rPr>
                        <a:t>Human being: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rPr>
                        <a:t>Skilled worker, male, age: 52</a:t>
                      </a: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00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charset="0"/>
                        </a:rPr>
                        <a:t>Work </a:t>
                      </a:r>
                      <a:r>
                        <a:rPr kumimoji="0" lang="de-DE" sz="1200" b="1" i="0" u="none" strike="noStrike" cap="none" normalizeH="0" baseline="0" dirty="0" err="1" smtClean="0">
                          <a:ln>
                            <a:noFill/>
                          </a:ln>
                          <a:solidFill>
                            <a:schemeClr val="tx1"/>
                          </a:solidFill>
                          <a:effectLst/>
                          <a:latin typeface="Arial" charset="0"/>
                        </a:rPr>
                        <a:t>equipment</a:t>
                      </a:r>
                      <a:r>
                        <a:rPr kumimoji="0" lang="de-DE" sz="1200" b="1" i="0" u="none" strike="noStrike" cap="none" normalizeH="0" baseline="0" dirty="0" smtClean="0">
                          <a:ln>
                            <a:noFill/>
                          </a:ln>
                          <a:solidFill>
                            <a:schemeClr val="tx1"/>
                          </a:solidFill>
                          <a:effectLst/>
                          <a:latin typeface="Arial" charset="0"/>
                        </a:rPr>
                        <a:t>:</a:t>
                      </a:r>
                      <a:br>
                        <a:rPr kumimoji="0" lang="de-DE" sz="1200" b="1" i="0" u="none" strike="noStrike" cap="none" normalizeH="0" baseline="0" dirty="0" smtClean="0">
                          <a:ln>
                            <a:noFill/>
                          </a:ln>
                          <a:solidFill>
                            <a:schemeClr val="tx1"/>
                          </a:solidFill>
                          <a:effectLst/>
                          <a:latin typeface="Arial" charset="0"/>
                        </a:rPr>
                      </a:br>
                      <a:r>
                        <a:rPr kumimoji="0" lang="de-DE" sz="1200" b="0" i="0" u="none" strike="noStrike" cap="none" normalizeH="0" baseline="0" dirty="0" smtClean="0">
                          <a:ln>
                            <a:noFill/>
                          </a:ln>
                          <a:solidFill>
                            <a:schemeClr val="tx1"/>
                          </a:solidFill>
                          <a:effectLst/>
                          <a:latin typeface="Arial" charset="0"/>
                        </a:rPr>
                        <a:t>CW 400 </a:t>
                      </a:r>
                      <a:r>
                        <a:rPr kumimoji="0" lang="de-DE" sz="1200" b="0" i="0" u="none" strike="noStrike" cap="none" normalizeH="0" baseline="0" dirty="0" err="1" smtClean="0">
                          <a:ln>
                            <a:noFill/>
                          </a:ln>
                          <a:solidFill>
                            <a:schemeClr val="tx1"/>
                          </a:solidFill>
                          <a:effectLst/>
                          <a:latin typeface="Arial" charset="0"/>
                        </a:rPr>
                        <a:t>machining</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centre</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chip</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hooks</a:t>
                      </a:r>
                      <a:r>
                        <a:rPr kumimoji="0" lang="de-DE" sz="1200" b="0" i="0" u="none" strike="noStrike" cap="none" normalizeH="0" baseline="0" dirty="0" smtClean="0">
                          <a:ln>
                            <a:noFill/>
                          </a:ln>
                          <a:solidFill>
                            <a:schemeClr val="tx1"/>
                          </a:solidFill>
                          <a:effectLst/>
                          <a:latin typeface="Arial" charset="0"/>
                        </a:rPr>
                        <a:t>, CNC </a:t>
                      </a:r>
                      <a:r>
                        <a:rPr kumimoji="0" lang="de-DE" sz="1200" b="0" i="0" u="none" strike="noStrike" cap="none" normalizeH="0" baseline="0" dirty="0" err="1" smtClean="0">
                          <a:ln>
                            <a:noFill/>
                          </a:ln>
                          <a:solidFill>
                            <a:schemeClr val="tx1"/>
                          </a:solidFill>
                          <a:effectLst/>
                          <a:latin typeface="Arial" charset="0"/>
                        </a:rPr>
                        <a:t>control</a:t>
                      </a:r>
                      <a:endParaRPr kumimoji="0" lang="de-DE" sz="1200" b="0" i="0" u="none" strike="noStrike" cap="none" normalizeH="0" baseline="0" dirty="0" smtClean="0">
                        <a:ln>
                          <a:noFill/>
                        </a:ln>
                        <a:solidFill>
                          <a:schemeClr val="tx1"/>
                        </a:solidFill>
                        <a:effectLst/>
                        <a:latin typeface="Arial" charset="0"/>
                      </a:endParaRP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52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smtClean="0">
                          <a:ln>
                            <a:noFill/>
                          </a:ln>
                          <a:solidFill>
                            <a:schemeClr val="tx1"/>
                          </a:solidFill>
                          <a:effectLst/>
                          <a:latin typeface="Arial" charset="0"/>
                        </a:rPr>
                        <a:t>Work process: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Arial" charset="0"/>
                        </a:rPr>
                        <a:t>Read work documentation, load CNC program and start, retrieve casing from pallet, chuck casing on machine table, close door and start machining process, monitor machining process, open door, clean casing and chamber, spot check, unchuck part and transfer to assembly workplace</a:t>
                      </a: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7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charset="0"/>
                        </a:rPr>
                        <a:t>Output: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smtClean="0">
                          <a:ln>
                            <a:noFill/>
                          </a:ln>
                          <a:solidFill>
                            <a:schemeClr val="tx1"/>
                          </a:solidFill>
                          <a:effectLst/>
                          <a:latin typeface="Arial" charset="0"/>
                        </a:rPr>
                        <a:t>Machined</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casing</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for</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drive</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unit</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chips</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lubricant</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and</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coolant</a:t>
                      </a:r>
                      <a:endParaRPr kumimoji="0" lang="de-DE" sz="1200" b="0" i="0" u="none" strike="noStrike" cap="none" normalizeH="0" baseline="0" dirty="0" smtClean="0">
                        <a:ln>
                          <a:noFill/>
                        </a:ln>
                        <a:solidFill>
                          <a:schemeClr val="tx1"/>
                        </a:solidFill>
                        <a:effectLst/>
                        <a:latin typeface="Arial" charset="0"/>
                      </a:endParaRP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99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charset="0"/>
                        </a:rPr>
                        <a:t>Work </a:t>
                      </a:r>
                      <a:r>
                        <a:rPr kumimoji="0" lang="de-DE" sz="1200" b="1" i="0" u="none" strike="noStrike" cap="none" normalizeH="0" baseline="0" dirty="0" err="1" smtClean="0">
                          <a:ln>
                            <a:noFill/>
                          </a:ln>
                          <a:solidFill>
                            <a:schemeClr val="tx1"/>
                          </a:solidFill>
                          <a:effectLst/>
                          <a:latin typeface="Arial" charset="0"/>
                        </a:rPr>
                        <a:t>environment</a:t>
                      </a:r>
                      <a:r>
                        <a:rPr kumimoji="0" lang="de-DE" sz="1200" b="1" i="0" u="none" strike="noStrike" cap="none" normalizeH="0" baseline="0" dirty="0" smtClean="0">
                          <a:ln>
                            <a:noFill/>
                          </a:ln>
                          <a:solidFill>
                            <a:schemeClr val="tx1"/>
                          </a:solidFill>
                          <a:effectLst/>
                          <a:latin typeface="Arial" charset="0"/>
                        </a:rPr>
                        <a:t>:</a:t>
                      </a:r>
                      <a:br>
                        <a:rPr kumimoji="0" lang="de-DE" sz="1200" b="1" i="0" u="none" strike="noStrike" cap="none" normalizeH="0" baseline="0" dirty="0" smtClean="0">
                          <a:ln>
                            <a:noFill/>
                          </a:ln>
                          <a:solidFill>
                            <a:schemeClr val="tx1"/>
                          </a:solidFill>
                          <a:effectLst/>
                          <a:latin typeface="Arial" charset="0"/>
                        </a:rPr>
                      </a:br>
                      <a:r>
                        <a:rPr kumimoji="0" lang="de-DE" sz="1200" b="0" i="0" u="none" strike="noStrike" cap="none" normalizeH="0" baseline="0" dirty="0" err="1" smtClean="0">
                          <a:ln>
                            <a:noFill/>
                          </a:ln>
                          <a:solidFill>
                            <a:schemeClr val="tx1"/>
                          </a:solidFill>
                          <a:effectLst/>
                          <a:latin typeface="Arial" charset="0"/>
                        </a:rPr>
                        <a:t>machine</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noise</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atomization</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and</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vaporization</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of</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lubricant</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and</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coolant</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electromagnetic</a:t>
                      </a:r>
                      <a:r>
                        <a:rPr kumimoji="0" lang="de-DE" sz="1200" b="0" i="0" u="none" strike="noStrike" cap="none" normalizeH="0" baseline="0" dirty="0" smtClean="0">
                          <a:ln>
                            <a:noFill/>
                          </a:ln>
                          <a:solidFill>
                            <a:schemeClr val="tx1"/>
                          </a:solidFill>
                          <a:effectLst/>
                          <a:latin typeface="Arial" charset="0"/>
                        </a:rPr>
                        <a:t> </a:t>
                      </a:r>
                      <a:r>
                        <a:rPr kumimoji="0" lang="de-DE" sz="1200" b="0" i="0" u="none" strike="noStrike" cap="none" normalizeH="0" baseline="0" dirty="0" err="1" smtClean="0">
                          <a:ln>
                            <a:noFill/>
                          </a:ln>
                          <a:solidFill>
                            <a:schemeClr val="tx1"/>
                          </a:solidFill>
                          <a:effectLst/>
                          <a:latin typeface="Arial" charset="0"/>
                        </a:rPr>
                        <a:t>radiation</a:t>
                      </a:r>
                      <a:endParaRPr kumimoji="0" lang="de-DE" sz="1200" b="0" i="0" u="none" strike="noStrike" cap="none" normalizeH="0" baseline="0" dirty="0" smtClean="0">
                        <a:ln>
                          <a:noFill/>
                        </a:ln>
                        <a:solidFill>
                          <a:schemeClr val="tx1"/>
                        </a:solidFill>
                        <a:effectLst/>
                        <a:latin typeface="Arial" charset="0"/>
                      </a:endParaRP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r="1919"/>
          <a:stretch/>
        </p:blipFill>
        <p:spPr>
          <a:xfrm>
            <a:off x="261787" y="3717032"/>
            <a:ext cx="3449700" cy="266429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3" y="1376029"/>
            <a:ext cx="3898994" cy="2503027"/>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20A15CA7-692A-4B54-86CC-5A85EF169411}"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12</a:t>
            </a:fld>
            <a:endParaRPr lang="de-DE" altLang="de-DE" sz="1200" b="0">
              <a:solidFill>
                <a:schemeClr val="bg1"/>
              </a:solidFill>
            </a:endParaRPr>
          </a:p>
        </p:txBody>
      </p:sp>
      <p:sp>
        <p:nvSpPr>
          <p:cNvPr id="5125" name="Rectangle 2"/>
          <p:cNvSpPr>
            <a:spLocks noGrp="1" noChangeArrowheads="1"/>
          </p:cNvSpPr>
          <p:nvPr>
            <p:ph type="title"/>
          </p:nvPr>
        </p:nvSpPr>
        <p:spPr/>
        <p:txBody>
          <a:bodyPr/>
          <a:lstStyle/>
          <a:p>
            <a:pPr eaLnBrk="1" hangingPunct="1"/>
            <a:r>
              <a:rPr lang="de-DE" sz="2400" dirty="0"/>
              <a:t>Work </a:t>
            </a:r>
            <a:r>
              <a:rPr lang="de-DE" sz="2400" dirty="0" err="1"/>
              <a:t>system</a:t>
            </a:r>
            <a:r>
              <a:rPr lang="de-DE" sz="2400" dirty="0"/>
              <a:t>: </a:t>
            </a:r>
            <a:r>
              <a:rPr lang="de-DE" sz="2400" dirty="0" err="1"/>
              <a:t>machining</a:t>
            </a:r>
            <a:r>
              <a:rPr lang="de-DE" sz="2400" dirty="0"/>
              <a:t> </a:t>
            </a:r>
            <a:r>
              <a:rPr lang="de-DE" sz="2400" dirty="0" err="1"/>
              <a:t>centre</a:t>
            </a:r>
            <a:endParaRPr lang="de-DE" altLang="de-DE" sz="2400" dirty="0" smtClean="0"/>
          </a:p>
        </p:txBody>
      </p:sp>
      <p:sp>
        <p:nvSpPr>
          <p:cNvPr id="9" name="Textfeld 8"/>
          <p:cNvSpPr txBox="1"/>
          <p:nvPr/>
        </p:nvSpPr>
        <p:spPr>
          <a:xfrm>
            <a:off x="2865437" y="6112098"/>
            <a:ext cx="1872208" cy="215444"/>
          </a:xfrm>
          <a:prstGeom prst="rect">
            <a:avLst/>
          </a:prstGeom>
          <a:noFill/>
        </p:spPr>
        <p:txBody>
          <a:bodyPr wrap="square" rtlCol="0">
            <a:spAutoFit/>
          </a:bodyPr>
          <a:lstStyle/>
          <a:p>
            <a:r>
              <a:rPr lang="de-DE" sz="800" dirty="0" smtClean="0"/>
              <a:t>© Michael Hüter</a:t>
            </a:r>
            <a:endParaRPr lang="de-DE" dirty="0"/>
          </a:p>
        </p:txBody>
      </p:sp>
      <p:graphicFrame>
        <p:nvGraphicFramePr>
          <p:cNvPr id="11" name="Group 93"/>
          <p:cNvGraphicFramePr>
            <a:graphicFrameLocks noGrp="1"/>
          </p:cNvGraphicFramePr>
          <p:nvPr>
            <p:ph sz="half" idx="4294967295"/>
            <p:extLst>
              <p:ext uri="{D42A27DB-BD31-4B8C-83A1-F6EECF244321}">
                <p14:modId xmlns:p14="http://schemas.microsoft.com/office/powerpoint/2010/main" val="3303132613"/>
              </p:ext>
            </p:extLst>
          </p:nvPr>
        </p:nvGraphicFramePr>
        <p:xfrm>
          <a:off x="4055664" y="1196752"/>
          <a:ext cx="4963483" cy="5166828"/>
        </p:xfrm>
        <a:graphic>
          <a:graphicData uri="http://schemas.openxmlformats.org/drawingml/2006/table">
            <a:tbl>
              <a:tblPr/>
              <a:tblGrid>
                <a:gridCol w="4963483">
                  <a:extLst>
                    <a:ext uri="{9D8B030D-6E8A-4147-A177-3AD203B41FA5}">
                      <a16:colId xmlns:a16="http://schemas.microsoft.com/office/drawing/2014/main" val="20000"/>
                    </a:ext>
                  </a:extLst>
                </a:gridCol>
              </a:tblGrid>
              <a:tr h="5480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pitchFamily="34" charset="0"/>
                        </a:rPr>
                        <a:t>Work </a:t>
                      </a:r>
                      <a:r>
                        <a:rPr kumimoji="0" lang="de-DE" sz="1200" b="1" i="0" u="none" strike="noStrike" cap="none" normalizeH="0" baseline="0" dirty="0" err="1" smtClean="0">
                          <a:ln>
                            <a:noFill/>
                          </a:ln>
                          <a:solidFill>
                            <a:schemeClr val="tx1"/>
                          </a:solidFill>
                          <a:effectLst/>
                          <a:latin typeface="Arial" pitchFamily="34" charset="0"/>
                        </a:rPr>
                        <a:t>task</a:t>
                      </a:r>
                      <a:r>
                        <a:rPr kumimoji="0" lang="de-DE" sz="1200" b="1" i="0" u="none" strike="noStrike" cap="none" normalizeH="0" baseline="0" dirty="0" smtClean="0">
                          <a:ln>
                            <a:noFill/>
                          </a:ln>
                          <a:solidFill>
                            <a:schemeClr val="tx1"/>
                          </a:solidFill>
                          <a:effectLst/>
                          <a:latin typeface="Arial" pitchFamily="34" charset="0"/>
                        </a:rPr>
                        <a:t>:</a:t>
                      </a:r>
                      <a:br>
                        <a:rPr kumimoji="0" lang="de-DE" sz="1200" b="1" i="0" u="none" strike="noStrike" cap="none" normalizeH="0" baseline="0" dirty="0" smtClean="0">
                          <a:ln>
                            <a:noFill/>
                          </a:ln>
                          <a:solidFill>
                            <a:schemeClr val="tx1"/>
                          </a:solidFill>
                          <a:effectLst/>
                          <a:latin typeface="Arial" pitchFamily="34" charset="0"/>
                        </a:rPr>
                      </a:br>
                      <a:endParaRPr kumimoji="0" lang="de-DE" sz="12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726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pitchFamily="34" charset="0"/>
                        </a:rPr>
                        <a:t>Input:</a:t>
                      </a:r>
                      <a:br>
                        <a:rPr kumimoji="0" lang="de-DE" sz="1200" b="1" i="0" u="none" strike="noStrike" cap="none" normalizeH="0" baseline="0" dirty="0" smtClean="0">
                          <a:ln>
                            <a:noFill/>
                          </a:ln>
                          <a:solidFill>
                            <a:schemeClr val="tx1"/>
                          </a:solidFill>
                          <a:effectLst/>
                          <a:latin typeface="Arial" pitchFamily="34" charset="0"/>
                        </a:rPr>
                      </a:br>
                      <a:endParaRPr kumimoji="0" lang="de-DE" sz="12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93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pitchFamily="34" charset="0"/>
                        </a:rPr>
                        <a:t>Human </a:t>
                      </a:r>
                      <a:r>
                        <a:rPr kumimoji="0" lang="de-DE" sz="1200" b="1" i="0" u="none" strike="noStrike" cap="none" normalizeH="0" baseline="0" dirty="0" err="1" smtClean="0">
                          <a:ln>
                            <a:noFill/>
                          </a:ln>
                          <a:solidFill>
                            <a:schemeClr val="tx1"/>
                          </a:solidFill>
                          <a:effectLst/>
                          <a:latin typeface="Arial" pitchFamily="34" charset="0"/>
                        </a:rPr>
                        <a:t>being</a:t>
                      </a:r>
                      <a:r>
                        <a:rPr kumimoji="0" lang="de-DE" sz="1200" b="1" i="0" u="none" strike="noStrike" cap="none" normalizeH="0" baseline="0" dirty="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988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pitchFamily="34" charset="0"/>
                        </a:rPr>
                        <a:t>Work </a:t>
                      </a:r>
                      <a:r>
                        <a:rPr kumimoji="0" lang="de-DE" sz="1200" b="1" i="0" u="none" strike="noStrike" cap="none" normalizeH="0" baseline="0" dirty="0" err="1" smtClean="0">
                          <a:ln>
                            <a:noFill/>
                          </a:ln>
                          <a:solidFill>
                            <a:schemeClr val="tx1"/>
                          </a:solidFill>
                          <a:effectLst/>
                          <a:latin typeface="Arial" pitchFamily="34" charset="0"/>
                        </a:rPr>
                        <a:t>equipment</a:t>
                      </a:r>
                      <a:r>
                        <a:rPr kumimoji="0" lang="de-DE" sz="1200" b="1" i="0" u="none" strike="noStrike" cap="none" normalizeH="0" baseline="0" dirty="0" smtClean="0">
                          <a:ln>
                            <a:noFill/>
                          </a:ln>
                          <a:solidFill>
                            <a:schemeClr val="tx1"/>
                          </a:solidFill>
                          <a:effectLst/>
                          <a:latin typeface="Arial" pitchFamily="34" charset="0"/>
                        </a:rPr>
                        <a:t>:</a:t>
                      </a:r>
                      <a:br>
                        <a:rPr kumimoji="0" lang="de-DE" sz="1200" b="1" i="0" u="none" strike="noStrike" cap="none" normalizeH="0" baseline="0" dirty="0" smtClean="0">
                          <a:ln>
                            <a:noFill/>
                          </a:ln>
                          <a:solidFill>
                            <a:schemeClr val="tx1"/>
                          </a:solidFill>
                          <a:effectLst/>
                          <a:latin typeface="Arial" pitchFamily="34" charset="0"/>
                        </a:rPr>
                      </a:br>
                      <a:endParaRPr kumimoji="0" lang="de-DE" sz="12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88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pitchFamily="34" charset="0"/>
                        </a:rPr>
                        <a:t>Work </a:t>
                      </a:r>
                      <a:r>
                        <a:rPr kumimoji="0" lang="de-DE" sz="1200" b="1" i="0" u="none" strike="noStrike" cap="none" normalizeH="0" baseline="0" dirty="0" err="1" smtClean="0">
                          <a:ln>
                            <a:noFill/>
                          </a:ln>
                          <a:solidFill>
                            <a:schemeClr val="tx1"/>
                          </a:solidFill>
                          <a:effectLst/>
                          <a:latin typeface="Arial" pitchFamily="34" charset="0"/>
                        </a:rPr>
                        <a:t>process</a:t>
                      </a:r>
                      <a:r>
                        <a:rPr kumimoji="0" lang="de-DE" sz="1200" b="1" i="0" u="none" strike="noStrike" cap="none" normalizeH="0" baseline="0" dirty="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916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pitchFamily="34" charset="0"/>
                        </a:rPr>
                        <a:t>Output: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7742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Arial" pitchFamily="34" charset="0"/>
                        </a:rPr>
                        <a:t>Work </a:t>
                      </a:r>
                      <a:r>
                        <a:rPr kumimoji="0" lang="de-DE" sz="1200" b="1" i="0" u="none" strike="noStrike" cap="none" normalizeH="0" baseline="0" dirty="0" err="1" smtClean="0">
                          <a:ln>
                            <a:noFill/>
                          </a:ln>
                          <a:solidFill>
                            <a:schemeClr val="tx1"/>
                          </a:solidFill>
                          <a:effectLst/>
                          <a:latin typeface="Arial" pitchFamily="34" charset="0"/>
                        </a:rPr>
                        <a:t>environment</a:t>
                      </a:r>
                      <a:r>
                        <a:rPr kumimoji="0" lang="de-DE" sz="1200" b="1" i="0" u="none" strike="noStrike" cap="none" normalizeH="0" baseline="0" dirty="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9931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r="1919"/>
          <a:stretch/>
        </p:blipFill>
        <p:spPr>
          <a:xfrm>
            <a:off x="261787" y="3717032"/>
            <a:ext cx="3449700" cy="266429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3" y="1376029"/>
            <a:ext cx="3898994" cy="2503027"/>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504D0773-04DD-4D75-9B6D-3B45768E70B7}"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13</a:t>
            </a:fld>
            <a:endParaRPr lang="de-DE" altLang="de-DE" sz="1200" b="0">
              <a:solidFill>
                <a:schemeClr val="bg1"/>
              </a:solidFill>
            </a:endParaRPr>
          </a:p>
        </p:txBody>
      </p:sp>
      <p:sp>
        <p:nvSpPr>
          <p:cNvPr id="5125" name="Rectangle 2"/>
          <p:cNvSpPr>
            <a:spLocks noGrp="1" noChangeArrowheads="1"/>
          </p:cNvSpPr>
          <p:nvPr>
            <p:ph type="title"/>
          </p:nvPr>
        </p:nvSpPr>
        <p:spPr/>
        <p:txBody>
          <a:bodyPr/>
          <a:lstStyle/>
          <a:p>
            <a:r>
              <a:rPr lang="en-US" sz="2400" dirty="0"/>
              <a:t>Where do possible ergonomic issues arise?</a:t>
            </a:r>
          </a:p>
        </p:txBody>
      </p:sp>
      <p:sp>
        <p:nvSpPr>
          <p:cNvPr id="12" name="Text Box 10"/>
          <p:cNvSpPr txBox="1">
            <a:spLocks noChangeArrowheads="1"/>
          </p:cNvSpPr>
          <p:nvPr/>
        </p:nvSpPr>
        <p:spPr bwMode="auto">
          <a:xfrm>
            <a:off x="3638144" y="1666095"/>
            <a:ext cx="5545137" cy="4401205"/>
          </a:xfrm>
          <a:prstGeom prst="rect">
            <a:avLst/>
          </a:prstGeom>
          <a:noFill/>
          <a:ln w="9525">
            <a:noFill/>
            <a:miter lim="800000"/>
            <a:headEnd/>
            <a:tailEnd/>
          </a:ln>
        </p:spPr>
        <p:txBody>
          <a:bodyPr>
            <a:spAutoFit/>
          </a:bodyPr>
          <a:lstStyle/>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Opening/closing the door</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Hazardous substances (mist, </a:t>
            </a:r>
            <a:r>
              <a:rPr lang="en-US" dirty="0" err="1">
                <a:solidFill>
                  <a:schemeClr val="bg1">
                    <a:lumMod val="50000"/>
                  </a:schemeClr>
                </a:solidFill>
                <a:latin typeface="Arial" charset="0"/>
              </a:rPr>
              <a:t>vapours</a:t>
            </a:r>
            <a:r>
              <a:rPr lang="en-US" dirty="0">
                <a:solidFill>
                  <a:schemeClr val="bg1">
                    <a:lumMod val="50000"/>
                  </a:schemeClr>
                </a:solidFill>
                <a:latin typeface="Arial" charset="0"/>
              </a:rPr>
              <a:t>) during the machining process</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Noise</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Illumination of the work area</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Lifting and carrying the casing</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Visual geometry</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Alternation of view between machining area and controls</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Obstruction of view</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Areas of reach</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Obstruction of access</a:t>
            </a:r>
          </a:p>
          <a:p>
            <a:pPr marL="373063" indent="-285750">
              <a:spcBef>
                <a:spcPct val="10000"/>
              </a:spcBef>
              <a:buClr>
                <a:schemeClr val="accent2"/>
              </a:buClr>
              <a:buFont typeface="Wingdings" panose="05000000000000000000" pitchFamily="2" charset="2"/>
              <a:buChar char="§"/>
            </a:pPr>
            <a:r>
              <a:rPr lang="en-US" dirty="0">
                <a:solidFill>
                  <a:schemeClr val="bg1">
                    <a:lumMod val="50000"/>
                  </a:schemeClr>
                </a:solidFill>
                <a:latin typeface="Arial" charset="0"/>
              </a:rPr>
              <a:t>Body heights</a:t>
            </a:r>
          </a:p>
        </p:txBody>
      </p:sp>
      <p:sp>
        <p:nvSpPr>
          <p:cNvPr id="11" name="Textfeld 10"/>
          <p:cNvSpPr txBox="1"/>
          <p:nvPr/>
        </p:nvSpPr>
        <p:spPr>
          <a:xfrm>
            <a:off x="2699792" y="6067300"/>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40624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Target-</a:t>
            </a:r>
            <a:r>
              <a:rPr lang="de-DE" dirty="0" err="1"/>
              <a:t>based</a:t>
            </a:r>
            <a:r>
              <a:rPr lang="de-DE" dirty="0"/>
              <a:t> design</a:t>
            </a:r>
          </a:p>
        </p:txBody>
      </p:sp>
      <p:sp>
        <p:nvSpPr>
          <p:cNvPr id="3" name="Inhaltsplatzhalter 2"/>
          <p:cNvSpPr>
            <a:spLocks noGrp="1"/>
          </p:cNvSpPr>
          <p:nvPr>
            <p:ph idx="1"/>
          </p:nvPr>
        </p:nvSpPr>
        <p:spPr>
          <a:xfrm>
            <a:off x="539750" y="1483891"/>
            <a:ext cx="8064500" cy="4897437"/>
          </a:xfrm>
        </p:spPr>
        <p:txBody>
          <a:bodyPr/>
          <a:lstStyle/>
          <a:p>
            <a:r>
              <a:rPr lang="en-US" sz="2200" dirty="0"/>
              <a:t>The focus of the design strategy lies upon selected ergonomic aspects, such as:</a:t>
            </a:r>
          </a:p>
          <a:p>
            <a:pPr marL="342900" indent="-342900">
              <a:buClr>
                <a:srgbClr val="FFC000"/>
              </a:buClr>
              <a:buFont typeface="Wingdings" panose="05000000000000000000" pitchFamily="2" charset="2"/>
              <a:buChar char="§"/>
            </a:pPr>
            <a:r>
              <a:rPr lang="en-US" sz="2200" dirty="0"/>
              <a:t>Safety</a:t>
            </a:r>
          </a:p>
          <a:p>
            <a:pPr marL="342900" indent="-342900">
              <a:buClr>
                <a:srgbClr val="FFC000"/>
              </a:buClr>
              <a:buFont typeface="Wingdings" panose="05000000000000000000" pitchFamily="2" charset="2"/>
              <a:buChar char="§"/>
            </a:pPr>
            <a:r>
              <a:rPr lang="en-US" sz="2200" dirty="0"/>
              <a:t>Optimization of the working posture for the purpose of avoiding </a:t>
            </a:r>
            <a:r>
              <a:rPr lang="en-US" sz="2200" dirty="0" err="1"/>
              <a:t>unfavourable</a:t>
            </a:r>
            <a:r>
              <a:rPr lang="en-US" sz="2200" dirty="0"/>
              <a:t> postures</a:t>
            </a:r>
          </a:p>
          <a:p>
            <a:pPr marL="342900" indent="-342900">
              <a:buClr>
                <a:srgbClr val="FFC000"/>
              </a:buClr>
              <a:buFont typeface="Wingdings" panose="05000000000000000000" pitchFamily="2" charset="2"/>
              <a:buChar char="§"/>
            </a:pPr>
            <a:r>
              <a:rPr lang="en-US" sz="2200" dirty="0"/>
              <a:t>Adaptation of the area of reach and motional range for the operator population</a:t>
            </a:r>
          </a:p>
          <a:p>
            <a:pPr marL="342900" indent="-342900">
              <a:buClr>
                <a:srgbClr val="FFC000"/>
              </a:buClr>
              <a:buFont typeface="Wingdings" panose="05000000000000000000" pitchFamily="2" charset="2"/>
              <a:buChar char="§"/>
            </a:pPr>
            <a:r>
              <a:rPr lang="en-US" sz="2200" dirty="0"/>
              <a:t>Reduction of stress caused by work environment factors, such as pollutants, noise, </a:t>
            </a:r>
            <a:r>
              <a:rPr lang="en-US" sz="2200" dirty="0" err="1"/>
              <a:t>unfavourable</a:t>
            </a:r>
            <a:r>
              <a:rPr lang="en-US" sz="2200" dirty="0"/>
              <a:t> climate, lighting, etc.</a:t>
            </a:r>
          </a:p>
          <a:p>
            <a:pPr marL="342900" indent="-342900">
              <a:buClr>
                <a:srgbClr val="FFC000"/>
              </a:buClr>
              <a:buFont typeface="Wingdings" panose="05000000000000000000" pitchFamily="2" charset="2"/>
              <a:buChar char="§"/>
            </a:pPr>
            <a:r>
              <a:rPr lang="en-US" sz="2200" dirty="0"/>
              <a:t>Reduction of physical stresses caused by heavy lifting and carrying</a:t>
            </a:r>
          </a:p>
          <a:p>
            <a:pPr marL="342900" indent="-342900">
              <a:buClr>
                <a:srgbClr val="FFC000"/>
              </a:buClr>
              <a:buFont typeface="Wingdings" panose="05000000000000000000" pitchFamily="2" charset="2"/>
              <a:buChar char="§"/>
            </a:pPr>
            <a:r>
              <a:rPr lang="en-US" sz="2200" dirty="0"/>
              <a:t>Optimization of force exertion for the worker</a:t>
            </a:r>
          </a:p>
          <a:p>
            <a:pPr marL="342900" indent="-342900">
              <a:buClr>
                <a:srgbClr val="FFC000"/>
              </a:buClr>
              <a:buFont typeface="Wingdings" panose="05000000000000000000" pitchFamily="2" charset="2"/>
              <a:buChar char="§"/>
            </a:pPr>
            <a:r>
              <a:rPr lang="en-US" sz="2200" dirty="0"/>
              <a:t>Efficiency in execution of the </a:t>
            </a:r>
            <a:r>
              <a:rPr lang="en-US" sz="2200" dirty="0" smtClean="0"/>
              <a:t>work</a:t>
            </a:r>
            <a:endParaRPr lang="de-DE" sz="2200" b="0" dirty="0"/>
          </a:p>
        </p:txBody>
      </p:sp>
      <p:sp>
        <p:nvSpPr>
          <p:cNvPr id="4" name="Datumsplatzhalter 3"/>
          <p:cNvSpPr>
            <a:spLocks noGrp="1"/>
          </p:cNvSpPr>
          <p:nvPr>
            <p:ph type="dt" sz="half" idx="10"/>
          </p:nvPr>
        </p:nvSpPr>
        <p:spPr/>
        <p:txBody>
          <a:bodyPr/>
          <a:lstStyle/>
          <a:p>
            <a:pPr>
              <a:defRPr/>
            </a:pPr>
            <a:fld id="{90519181-3CCB-45DE-8965-286897C9EF58}" type="datetime1">
              <a:rPr lang="de-DE" altLang="de-DE" smtClean="0"/>
              <a:t>12.11.2019</a:t>
            </a:fld>
            <a:endParaRPr lang="de-DE" altLang="de-DE"/>
          </a:p>
        </p:txBody>
      </p:sp>
      <p:sp>
        <p:nvSpPr>
          <p:cNvPr id="5" name="Fußzeilenplatzhalter 4"/>
          <p:cNvSpPr>
            <a:spLocks noGrp="1"/>
          </p:cNvSpPr>
          <p:nvPr>
            <p:ph type="ftr" sz="quarter" idx="11"/>
          </p:nvPr>
        </p:nvSpPr>
        <p:spPr/>
        <p:txBody>
          <a:bodyPr/>
          <a:lstStyle/>
          <a:p>
            <a:pPr>
              <a:defRPr/>
            </a:pPr>
            <a:r>
              <a:rPr lang="de-DE" altLang="de-DE" smtClean="0"/>
              <a:t>Module 5 - Learning ergonomics </a:t>
            </a:r>
            <a:endParaRPr lang="de-DE" altLang="de-DE"/>
          </a:p>
        </p:txBody>
      </p:sp>
      <p:sp>
        <p:nvSpPr>
          <p:cNvPr id="6" name="Foliennummernplatzhalter 5"/>
          <p:cNvSpPr>
            <a:spLocks noGrp="1"/>
          </p:cNvSpPr>
          <p:nvPr>
            <p:ph type="sldNum" sz="quarter" idx="12"/>
          </p:nvPr>
        </p:nvSpPr>
        <p:spPr/>
        <p:txBody>
          <a:bodyPr/>
          <a:lstStyle/>
          <a:p>
            <a:r>
              <a:rPr lang="de-DE" altLang="de-DE" smtClean="0"/>
              <a:t>Seite </a:t>
            </a:r>
            <a:fld id="{E1595AF3-08FF-44FE-9F92-885155564005}" type="slidenum">
              <a:rPr lang="de-DE" altLang="de-DE" smtClean="0"/>
              <a:pPr/>
              <a:t>14</a:t>
            </a:fld>
            <a:endParaRPr lang="de-DE" altLang="de-DE"/>
          </a:p>
        </p:txBody>
      </p:sp>
    </p:spTree>
    <p:extLst>
      <p:ext uri="{BB962C8B-B14F-4D97-AF65-F5344CB8AC3E}">
        <p14:creationId xmlns:p14="http://schemas.microsoft.com/office/powerpoint/2010/main" val="369256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F32092BE-4680-4501-B52D-91C595BE03A7}"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15</a:t>
            </a:fld>
            <a:endParaRPr lang="de-DE" altLang="de-DE" sz="1200" b="0">
              <a:solidFill>
                <a:schemeClr val="bg1"/>
              </a:solidFill>
            </a:endParaRPr>
          </a:p>
        </p:txBody>
      </p:sp>
      <p:sp>
        <p:nvSpPr>
          <p:cNvPr id="5125" name="Rectangle 2"/>
          <p:cNvSpPr>
            <a:spLocks noGrp="1" noChangeArrowheads="1"/>
          </p:cNvSpPr>
          <p:nvPr>
            <p:ph type="title"/>
          </p:nvPr>
        </p:nvSpPr>
        <p:spPr/>
        <p:txBody>
          <a:bodyPr/>
          <a:lstStyle/>
          <a:p>
            <a:pPr marL="3175" indent="-3175" eaLnBrk="1" hangingPunct="1">
              <a:lnSpc>
                <a:spcPct val="90000"/>
              </a:lnSpc>
              <a:buFontTx/>
              <a:buNone/>
            </a:pPr>
            <a:r>
              <a:rPr lang="en-US" dirty="0"/>
              <a:t>Example: inbound supply of parts</a:t>
            </a:r>
            <a:endParaRPr lang="de-DE" dirty="0"/>
          </a:p>
        </p:txBody>
      </p:sp>
      <p:sp>
        <p:nvSpPr>
          <p:cNvPr id="3" name="Rechteck 2"/>
          <p:cNvSpPr/>
          <p:nvPr/>
        </p:nvSpPr>
        <p:spPr>
          <a:xfrm>
            <a:off x="467643" y="1277451"/>
            <a:ext cx="4720307" cy="4185761"/>
          </a:xfrm>
          <a:prstGeom prst="rect">
            <a:avLst/>
          </a:prstGeom>
        </p:spPr>
        <p:txBody>
          <a:bodyPr wrap="square">
            <a:spAutoFit/>
          </a:bodyPr>
          <a:lstStyle/>
          <a:p>
            <a:r>
              <a:rPr lang="de-DE" sz="2400" b="1" dirty="0"/>
              <a:t>Work </a:t>
            </a:r>
            <a:r>
              <a:rPr lang="de-DE" sz="2400" b="1" dirty="0" err="1" smtClean="0"/>
              <a:t>task</a:t>
            </a:r>
            <a:r>
              <a:rPr lang="de-DE" sz="2400" b="1" dirty="0" smtClean="0"/>
              <a:t>:</a:t>
            </a:r>
            <a:r>
              <a:rPr lang="de-DE" sz="2400" b="1" dirty="0"/>
              <a:t/>
            </a:r>
            <a:br>
              <a:rPr lang="de-DE" sz="2400" b="1" dirty="0"/>
            </a:br>
            <a:r>
              <a:rPr lang="en-US" dirty="0"/>
              <a:t>Metal casings (350 mm × 200 mm × 200 mm, 4 kg) are supplied on pallets for further processing. In the course of each shift, 80 of these casings must be lifted onto the machine table, and transferred to the assembly workplace (a distance of 3 m) following machining. The </a:t>
            </a:r>
            <a:r>
              <a:rPr lang="en-US" dirty="0" err="1"/>
              <a:t>centre</a:t>
            </a:r>
            <a:r>
              <a:rPr lang="en-US" dirty="0"/>
              <a:t> of gravity of the casing must be lifted into the machine to a depth of 60 cm. The positions on the pallet vary. The maximum reach is also 60 cm.</a:t>
            </a:r>
          </a:p>
          <a:p>
            <a:pPr marL="3175" indent="-3175" eaLnBrk="1" hangingPunct="1">
              <a:lnSpc>
                <a:spcPct val="90000"/>
              </a:lnSpc>
              <a:buFontTx/>
              <a:buNone/>
            </a:pPr>
            <a:endParaRPr lang="de-DE" dirty="0"/>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5900" t="2795" r="2751" b="1696"/>
          <a:stretch/>
        </p:blipFill>
        <p:spPr>
          <a:xfrm>
            <a:off x="5364087" y="2225165"/>
            <a:ext cx="3553415" cy="2665062"/>
          </a:xfrm>
          <a:prstGeom prst="rect">
            <a:avLst/>
          </a:prstGeom>
        </p:spPr>
      </p:pic>
      <p:sp>
        <p:nvSpPr>
          <p:cNvPr id="8" name="Textfeld 7"/>
          <p:cNvSpPr txBox="1"/>
          <p:nvPr/>
        </p:nvSpPr>
        <p:spPr>
          <a:xfrm>
            <a:off x="7904162" y="4581128"/>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3376119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765175"/>
            <a:ext cx="8064500" cy="496888"/>
          </a:xfrm>
        </p:spPr>
        <p:txBody>
          <a:bodyPr/>
          <a:lstStyle/>
          <a:p>
            <a:r>
              <a:rPr lang="de-DE" dirty="0"/>
              <a:t>Definition </a:t>
            </a:r>
            <a:r>
              <a:rPr lang="de-DE" dirty="0" err="1"/>
              <a:t>of</a:t>
            </a:r>
            <a:r>
              <a:rPr lang="de-DE" dirty="0"/>
              <a:t> </a:t>
            </a:r>
            <a:r>
              <a:rPr lang="de-DE" dirty="0" err="1"/>
              <a:t>ergonomic</a:t>
            </a:r>
            <a:r>
              <a:rPr lang="de-DE" dirty="0"/>
              <a:t> </a:t>
            </a:r>
            <a:r>
              <a:rPr lang="de-DE" dirty="0" err="1"/>
              <a:t>criteria</a:t>
            </a:r>
            <a:endParaRPr lang="de-DE" dirty="0"/>
          </a:p>
        </p:txBody>
      </p:sp>
      <p:sp>
        <p:nvSpPr>
          <p:cNvPr id="3" name="Inhaltsplatzhalter 2"/>
          <p:cNvSpPr>
            <a:spLocks noGrp="1"/>
          </p:cNvSpPr>
          <p:nvPr>
            <p:ph idx="1"/>
          </p:nvPr>
        </p:nvSpPr>
        <p:spPr>
          <a:xfrm>
            <a:off x="539750" y="1399629"/>
            <a:ext cx="7920682" cy="4897437"/>
          </a:xfrm>
        </p:spPr>
        <p:txBody>
          <a:bodyPr/>
          <a:lstStyle/>
          <a:p>
            <a:pPr marL="457200" indent="-457200">
              <a:buAutoNum type="alphaLcParenR"/>
            </a:pPr>
            <a:r>
              <a:rPr lang="de-DE" sz="1800" b="1" dirty="0"/>
              <a:t>Target </a:t>
            </a:r>
            <a:r>
              <a:rPr lang="de-DE" sz="1800" b="1" dirty="0" err="1"/>
              <a:t>criteria</a:t>
            </a:r>
            <a:r>
              <a:rPr lang="de-DE" sz="1800" b="1" dirty="0"/>
              <a:t>:</a:t>
            </a:r>
          </a:p>
          <a:p>
            <a:pPr marL="992188" lvl="3" indent="-457200">
              <a:buClr>
                <a:srgbClr val="FFC000"/>
              </a:buClr>
            </a:pPr>
            <a:r>
              <a:rPr lang="en-US" sz="1800" dirty="0"/>
              <a:t>Reducing of the physical severity of the work</a:t>
            </a:r>
          </a:p>
          <a:p>
            <a:pPr marL="992188" lvl="3" indent="-457200">
              <a:buClr>
                <a:srgbClr val="FFC000"/>
              </a:buClr>
            </a:pPr>
            <a:r>
              <a:rPr lang="en-US" sz="1800" dirty="0"/>
              <a:t>Avoidance of the lifting and carrying of loads</a:t>
            </a:r>
          </a:p>
          <a:p>
            <a:pPr marL="992188" lvl="3" indent="-457200">
              <a:buClr>
                <a:srgbClr val="FFC000"/>
              </a:buClr>
            </a:pPr>
            <a:r>
              <a:rPr lang="en-US" sz="1800" dirty="0"/>
              <a:t>Reduction of stress upon the spine</a:t>
            </a:r>
          </a:p>
          <a:p>
            <a:pPr marL="992188" lvl="3" indent="-457200">
              <a:buClr>
                <a:srgbClr val="FFC000"/>
              </a:buClr>
            </a:pPr>
            <a:r>
              <a:rPr lang="en-US" sz="1800" dirty="0"/>
              <a:t>Efficiency in execution of the work</a:t>
            </a:r>
          </a:p>
          <a:p>
            <a:pPr marL="458788" lvl="1" indent="-457200">
              <a:buClr>
                <a:schemeClr val="tx1">
                  <a:lumMod val="50000"/>
                  <a:lumOff val="50000"/>
                </a:schemeClr>
              </a:buClr>
              <a:buFont typeface="+mj-lt"/>
              <a:buAutoNum type="alphaLcParenR" startAt="2"/>
            </a:pPr>
            <a:r>
              <a:rPr lang="en-US" b="1" dirty="0"/>
              <a:t>Gathering of experience with existing machinery</a:t>
            </a:r>
          </a:p>
          <a:p>
            <a:pPr marL="992188" lvl="3" indent="-457200">
              <a:buClr>
                <a:srgbClr val="FFC000"/>
              </a:buClr>
            </a:pPr>
            <a:r>
              <a:rPr lang="en-US" sz="1800" dirty="0"/>
              <a:t>Use of trucks</a:t>
            </a:r>
          </a:p>
          <a:p>
            <a:pPr marL="992188" lvl="3" indent="-457200">
              <a:buClr>
                <a:srgbClr val="FFC000"/>
              </a:buClr>
            </a:pPr>
            <a:r>
              <a:rPr lang="en-US" sz="1800" dirty="0"/>
              <a:t>Study of the use of trolleys on airliners </a:t>
            </a:r>
            <a:endParaRPr lang="de-DE" sz="1800" dirty="0" smtClean="0"/>
          </a:p>
          <a:p>
            <a:pPr marL="458788" lvl="1" indent="-457200">
              <a:buClr>
                <a:schemeClr val="tx1">
                  <a:lumMod val="50000"/>
                  <a:lumOff val="50000"/>
                </a:schemeClr>
              </a:buClr>
              <a:buFont typeface="+mj-lt"/>
              <a:buAutoNum type="alphaLcParenR" startAt="3"/>
            </a:pPr>
            <a:r>
              <a:rPr lang="en-US" b="1" dirty="0"/>
              <a:t>Description of the characteristics of the expected operator population</a:t>
            </a:r>
          </a:p>
          <a:p>
            <a:pPr marL="992188" lvl="3" indent="-457200">
              <a:buClr>
                <a:srgbClr val="FFC000"/>
              </a:buClr>
            </a:pPr>
            <a:r>
              <a:rPr lang="en-US" altLang="de-DE" sz="1800" dirty="0"/>
              <a:t>Males and females, 5th-95th </a:t>
            </a:r>
            <a:r>
              <a:rPr lang="en-US" altLang="de-DE" sz="1800" dirty="0" smtClean="0"/>
              <a:t>percentile</a:t>
            </a:r>
          </a:p>
          <a:p>
            <a:pPr marL="458788" lvl="1" indent="-457200">
              <a:buClr>
                <a:schemeClr val="tx1">
                  <a:lumMod val="50000"/>
                  <a:lumOff val="50000"/>
                </a:schemeClr>
              </a:buClr>
              <a:buFont typeface="+mj-lt"/>
              <a:buAutoNum type="alphaLcParenR" startAt="3"/>
            </a:pPr>
            <a:r>
              <a:rPr lang="de-DE" altLang="de-DE" b="1" dirty="0" err="1"/>
              <a:t>Risk</a:t>
            </a:r>
            <a:r>
              <a:rPr lang="de-DE" altLang="de-DE" b="1" dirty="0"/>
              <a:t> </a:t>
            </a:r>
            <a:r>
              <a:rPr lang="de-DE" altLang="de-DE" b="1" dirty="0" err="1"/>
              <a:t>assessment</a:t>
            </a:r>
            <a:endParaRPr lang="de-DE" altLang="de-DE" b="1" dirty="0"/>
          </a:p>
          <a:p>
            <a:pPr marL="992188" lvl="3" indent="-457200">
              <a:buClr>
                <a:srgbClr val="FFC000"/>
              </a:buClr>
            </a:pPr>
            <a:r>
              <a:rPr lang="en-US" altLang="de-DE" sz="1800" dirty="0"/>
              <a:t>Sustained performance of the work may cause damage to the musculoskeletal system and rapid fatigue owing to the stress upon the cardiovascular </a:t>
            </a:r>
            <a:r>
              <a:rPr lang="en-US" altLang="de-DE" sz="1800" dirty="0" smtClean="0"/>
              <a:t>system</a:t>
            </a:r>
            <a:endParaRPr lang="en-US" altLang="de-DE" sz="1800" dirty="0"/>
          </a:p>
        </p:txBody>
      </p:sp>
      <p:sp>
        <p:nvSpPr>
          <p:cNvPr id="4" name="Datumsplatzhalter 3"/>
          <p:cNvSpPr>
            <a:spLocks noGrp="1"/>
          </p:cNvSpPr>
          <p:nvPr>
            <p:ph type="dt" sz="half" idx="10"/>
          </p:nvPr>
        </p:nvSpPr>
        <p:spPr/>
        <p:txBody>
          <a:bodyPr/>
          <a:lstStyle/>
          <a:p>
            <a:pPr>
              <a:defRPr/>
            </a:pPr>
            <a:fld id="{EA9F3151-2E9D-4D5E-9729-226894CBA1BF}" type="datetime1">
              <a:rPr lang="de-DE" altLang="de-DE" smtClean="0"/>
              <a:t>12.11.2019</a:t>
            </a:fld>
            <a:endParaRPr lang="de-DE" altLang="de-DE"/>
          </a:p>
        </p:txBody>
      </p:sp>
      <p:sp>
        <p:nvSpPr>
          <p:cNvPr id="5" name="Fußzeilenplatzhalter 4"/>
          <p:cNvSpPr>
            <a:spLocks noGrp="1"/>
          </p:cNvSpPr>
          <p:nvPr>
            <p:ph type="ftr" sz="quarter" idx="11"/>
          </p:nvPr>
        </p:nvSpPr>
        <p:spPr/>
        <p:txBody>
          <a:bodyPr/>
          <a:lstStyle/>
          <a:p>
            <a:pPr>
              <a:defRPr/>
            </a:pPr>
            <a:r>
              <a:rPr lang="de-DE" altLang="de-DE" smtClean="0"/>
              <a:t>Module 5 - Learning ergonomics </a:t>
            </a:r>
            <a:endParaRPr lang="de-DE" altLang="de-DE"/>
          </a:p>
        </p:txBody>
      </p:sp>
      <p:sp>
        <p:nvSpPr>
          <p:cNvPr id="6" name="Foliennummernplatzhalter 5"/>
          <p:cNvSpPr>
            <a:spLocks noGrp="1"/>
          </p:cNvSpPr>
          <p:nvPr>
            <p:ph type="sldNum" sz="quarter" idx="12"/>
          </p:nvPr>
        </p:nvSpPr>
        <p:spPr/>
        <p:txBody>
          <a:bodyPr/>
          <a:lstStyle/>
          <a:p>
            <a:r>
              <a:rPr lang="de-DE" altLang="de-DE" smtClean="0"/>
              <a:t>Seite </a:t>
            </a:r>
            <a:fld id="{E1595AF3-08FF-44FE-9F92-885155564005}" type="slidenum">
              <a:rPr lang="de-DE" altLang="de-DE" smtClean="0"/>
              <a:pPr/>
              <a:t>16</a:t>
            </a:fld>
            <a:endParaRPr lang="de-DE" altLang="de-DE"/>
          </a:p>
        </p:txBody>
      </p:sp>
      <p:grpSp>
        <p:nvGrpSpPr>
          <p:cNvPr id="10" name="Gruppieren 9"/>
          <p:cNvGrpSpPr/>
          <p:nvPr/>
        </p:nvGrpSpPr>
        <p:grpSpPr>
          <a:xfrm>
            <a:off x="6372200" y="1916832"/>
            <a:ext cx="3222051" cy="1811288"/>
            <a:chOff x="6186410" y="1988840"/>
            <a:chExt cx="3222051" cy="1811288"/>
          </a:xfrm>
        </p:grpSpPr>
        <p:pic>
          <p:nvPicPr>
            <p:cNvPr id="9" name="Grafik 8"/>
            <p:cNvPicPr>
              <a:picLocks noChangeAspect="1"/>
            </p:cNvPicPr>
            <p:nvPr/>
          </p:nvPicPr>
          <p:blipFill>
            <a:blip r:embed="rId3">
              <a:extLst>
                <a:ext uri="{BEBA8EAE-BF5A-486C-A8C5-ECC9F3942E4B}">
                  <a14:imgProps xmlns:a14="http://schemas.microsoft.com/office/drawing/2010/main">
                    <a14:imgLayer r:embed="rId4">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8" name="Text Box 28"/>
            <p:cNvSpPr txBox="1">
              <a:spLocks noChangeArrowheads="1"/>
            </p:cNvSpPr>
            <p:nvPr/>
          </p:nvSpPr>
          <p:spPr bwMode="auto">
            <a:xfrm rot="20901381">
              <a:off x="6852792" y="2553243"/>
              <a:ext cx="2555669" cy="430887"/>
            </a:xfrm>
            <a:prstGeom prst="rect">
              <a:avLst/>
            </a:prstGeom>
            <a:noFill/>
            <a:ln w="9525">
              <a:noFill/>
              <a:miter lim="800000"/>
              <a:headEnd/>
              <a:tailEnd/>
            </a:ln>
            <a:effectLst/>
          </p:spPr>
          <p:txBody>
            <a:bodyPr wrap="square">
              <a:spAutoFit/>
            </a:bodyPr>
            <a:lstStyle/>
            <a:p>
              <a:r>
                <a:rPr lang="en-US" sz="1100" b="1" dirty="0"/>
                <a:t>Design process </a:t>
              </a:r>
              <a:br>
                <a:rPr lang="en-US" sz="1100" b="1" dirty="0"/>
              </a:br>
              <a:r>
                <a:rPr lang="en-US" sz="1100" b="1" dirty="0"/>
                <a:t>to EN 614-1</a:t>
              </a:r>
            </a:p>
          </p:txBody>
        </p:sp>
      </p:grpSp>
    </p:spTree>
    <p:extLst>
      <p:ext uri="{BB962C8B-B14F-4D97-AF65-F5344CB8AC3E}">
        <p14:creationId xmlns:p14="http://schemas.microsoft.com/office/powerpoint/2010/main" val="3014659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A2EAB1FD-45FA-4F13-9B0A-BFEF192CAD3C}"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17</a:t>
            </a:fld>
            <a:endParaRPr lang="de-DE" altLang="de-DE" sz="1200" b="0">
              <a:solidFill>
                <a:schemeClr val="bg1"/>
              </a:solidFill>
            </a:endParaRPr>
          </a:p>
        </p:txBody>
      </p:sp>
      <p:sp>
        <p:nvSpPr>
          <p:cNvPr id="5125" name="Rectangle 2"/>
          <p:cNvSpPr>
            <a:spLocks noGrp="1" noChangeArrowheads="1"/>
          </p:cNvSpPr>
          <p:nvPr>
            <p:ph type="title"/>
          </p:nvPr>
        </p:nvSpPr>
        <p:spPr>
          <a:xfrm>
            <a:off x="557213" y="778572"/>
            <a:ext cx="8064500" cy="496888"/>
          </a:xfrm>
        </p:spPr>
        <p:txBody>
          <a:bodyPr/>
          <a:lstStyle/>
          <a:p>
            <a:pPr eaLnBrk="1" hangingPunct="1">
              <a:lnSpc>
                <a:spcPct val="90000"/>
              </a:lnSpc>
            </a:pPr>
            <a:r>
              <a:rPr lang="en-US" dirty="0"/>
              <a:t>Assessment of the situation at the outset</a:t>
            </a:r>
            <a:endParaRPr lang="de-DE"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2" name="Rechteck 1"/>
          <p:cNvSpPr/>
          <p:nvPr/>
        </p:nvSpPr>
        <p:spPr>
          <a:xfrm>
            <a:off x="4727575" y="1336700"/>
            <a:ext cx="4572000" cy="2308324"/>
          </a:xfrm>
          <a:prstGeom prst="rect">
            <a:avLst/>
          </a:prstGeom>
        </p:spPr>
        <p:txBody>
          <a:bodyPr>
            <a:spAutoFit/>
          </a:bodyPr>
          <a:lstStyle/>
          <a:p>
            <a:pPr>
              <a:spcBef>
                <a:spcPts val="0"/>
              </a:spcBef>
            </a:pPr>
            <a:r>
              <a:rPr lang="en-US" sz="1800" dirty="0"/>
              <a:t>Weight: 4 kg</a:t>
            </a:r>
          </a:p>
          <a:p>
            <a:pPr>
              <a:spcBef>
                <a:spcPts val="0"/>
              </a:spcBef>
            </a:pPr>
            <a:r>
              <a:rPr lang="en-US" sz="1800" dirty="0"/>
              <a:t>Dimensions: 350mm × 200mm × 200 mm</a:t>
            </a:r>
          </a:p>
          <a:p>
            <a:pPr>
              <a:spcBef>
                <a:spcPts val="0"/>
              </a:spcBef>
            </a:pPr>
            <a:r>
              <a:rPr lang="en-US" sz="1800" dirty="0"/>
              <a:t>Handle distance: 60 cm + 10 cm casing depth</a:t>
            </a:r>
          </a:p>
          <a:p>
            <a:pPr>
              <a:spcBef>
                <a:spcPts val="0"/>
              </a:spcBef>
            </a:pPr>
            <a:r>
              <a:rPr lang="en-US" sz="1800" dirty="0"/>
              <a:t>Duration of lifting: 3 seconds per lift</a:t>
            </a:r>
          </a:p>
          <a:p>
            <a:pPr>
              <a:spcBef>
                <a:spcPts val="0"/>
              </a:spcBef>
            </a:pPr>
            <a:r>
              <a:rPr lang="en-US" sz="1800" dirty="0"/>
              <a:t>Number of lifts: 80 per shift</a:t>
            </a:r>
          </a:p>
          <a:p>
            <a:pPr>
              <a:spcBef>
                <a:spcPts val="0"/>
              </a:spcBef>
            </a:pPr>
            <a:r>
              <a:rPr lang="en-US" sz="1800" dirty="0"/>
              <a:t>Initial height: 15 cm</a:t>
            </a:r>
          </a:p>
          <a:p>
            <a:pPr>
              <a:spcBef>
                <a:spcPts val="0"/>
              </a:spcBef>
            </a:pPr>
            <a:r>
              <a:rPr lang="en-US" sz="1800" dirty="0"/>
              <a:t>Final height: 110 cm</a:t>
            </a:r>
          </a:p>
        </p:txBody>
      </p:sp>
      <p:sp>
        <p:nvSpPr>
          <p:cNvPr id="3" name="Rechteck 2"/>
          <p:cNvSpPr/>
          <p:nvPr/>
        </p:nvSpPr>
        <p:spPr>
          <a:xfrm>
            <a:off x="562238" y="3796083"/>
            <a:ext cx="8191251" cy="2363724"/>
          </a:xfrm>
          <a:prstGeom prst="rect">
            <a:avLst/>
          </a:prstGeom>
        </p:spPr>
        <p:txBody>
          <a:bodyPr wrap="square">
            <a:spAutoFit/>
          </a:bodyPr>
          <a:lstStyle/>
          <a:p>
            <a:r>
              <a:rPr lang="de-DE" sz="1800" b="1" dirty="0" err="1"/>
              <a:t>Selection</a:t>
            </a:r>
            <a:r>
              <a:rPr lang="de-DE" sz="1800" b="1" dirty="0"/>
              <a:t> </a:t>
            </a:r>
            <a:r>
              <a:rPr lang="de-DE" sz="1800" b="1" dirty="0" err="1"/>
              <a:t>of</a:t>
            </a:r>
            <a:r>
              <a:rPr lang="de-DE" sz="1800" b="1" dirty="0"/>
              <a:t> </a:t>
            </a:r>
            <a:r>
              <a:rPr lang="de-DE" sz="1800" b="1" dirty="0" err="1"/>
              <a:t>the</a:t>
            </a:r>
            <a:r>
              <a:rPr lang="de-DE" sz="1800" b="1" dirty="0"/>
              <a:t> </a:t>
            </a:r>
            <a:r>
              <a:rPr lang="de-DE" sz="1800" b="1" dirty="0" err="1"/>
              <a:t>procedure</a:t>
            </a:r>
            <a:r>
              <a:rPr lang="de-DE" sz="1800" b="1" dirty="0"/>
              <a:t>:</a:t>
            </a:r>
          </a:p>
          <a:p>
            <a:r>
              <a:rPr lang="en-US" sz="1800" dirty="0"/>
              <a:t>Assessment to EN 1005-2 Safety of machinery - Human physical performance - Part 2: Manual handling of machinery and component parts of machinery</a:t>
            </a:r>
            <a:br>
              <a:rPr lang="en-US" sz="1800" dirty="0"/>
            </a:br>
            <a:r>
              <a:rPr lang="de-DE" sz="1800" dirty="0" err="1"/>
              <a:t>Result</a:t>
            </a:r>
            <a:r>
              <a:rPr lang="de-DE" sz="1800" dirty="0"/>
              <a:t>: </a:t>
            </a:r>
            <a:r>
              <a:rPr lang="en-US" sz="1800" b="1" dirty="0">
                <a:solidFill>
                  <a:srgbClr val="E14D0E"/>
                </a:solidFill>
              </a:rPr>
              <a:t>the task is not permissible</a:t>
            </a:r>
          </a:p>
          <a:p>
            <a:pPr>
              <a:spcBef>
                <a:spcPts val="0"/>
              </a:spcBef>
            </a:pPr>
            <a:r>
              <a:rPr lang="en-US" sz="1800" b="1" dirty="0"/>
              <a:t>Conclusion of the evaluation process: </a:t>
            </a:r>
            <a:br>
              <a:rPr lang="en-US" sz="1800" b="1" dirty="0"/>
            </a:br>
            <a:r>
              <a:rPr lang="en-US" sz="1800" b="1" dirty="0"/>
              <a:t>The retrieval and insertion depths must be reduced (max. 60 cm) and</a:t>
            </a:r>
          </a:p>
          <a:p>
            <a:pPr>
              <a:spcBef>
                <a:spcPts val="0"/>
              </a:spcBef>
            </a:pPr>
            <a:r>
              <a:rPr lang="en-US" sz="1800" b="1" dirty="0"/>
              <a:t>the height interval to be overcome must be reduced</a:t>
            </a: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5291" t="12746" r="4063" b="4151"/>
          <a:stretch/>
        </p:blipFill>
        <p:spPr>
          <a:xfrm>
            <a:off x="611560" y="1388057"/>
            <a:ext cx="3566348" cy="2228968"/>
          </a:xfrm>
          <a:prstGeom prst="rect">
            <a:avLst/>
          </a:prstGeom>
        </p:spPr>
      </p:pic>
      <p:sp>
        <p:nvSpPr>
          <p:cNvPr id="11" name="Textfeld 10"/>
          <p:cNvSpPr txBox="1"/>
          <p:nvPr/>
        </p:nvSpPr>
        <p:spPr>
          <a:xfrm>
            <a:off x="3031418" y="3529380"/>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1459925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77797E08-6417-4781-B42B-54F2A40877CD}"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18</a:t>
            </a:fld>
            <a:endParaRPr lang="de-DE" altLang="de-DE" sz="1200" b="0">
              <a:solidFill>
                <a:schemeClr val="bg1"/>
              </a:solidFill>
            </a:endParaRPr>
          </a:p>
        </p:txBody>
      </p:sp>
      <p:sp>
        <p:nvSpPr>
          <p:cNvPr id="5125" name="Rectangle 2"/>
          <p:cNvSpPr>
            <a:spLocks noGrp="1" noChangeArrowheads="1"/>
          </p:cNvSpPr>
          <p:nvPr>
            <p:ph type="title"/>
          </p:nvPr>
        </p:nvSpPr>
        <p:spPr>
          <a:xfrm>
            <a:off x="593274" y="782069"/>
            <a:ext cx="8064500" cy="496888"/>
          </a:xfrm>
        </p:spPr>
        <p:txBody>
          <a:bodyPr/>
          <a:lstStyle/>
          <a:p>
            <a:pPr eaLnBrk="1" hangingPunct="1">
              <a:lnSpc>
                <a:spcPct val="90000"/>
              </a:lnSpc>
            </a:pPr>
            <a:r>
              <a:rPr lang="en-US" dirty="0"/>
              <a:t>Generation of a preliminary draft </a:t>
            </a:r>
            <a:r>
              <a:rPr lang="en-US" dirty="0" smtClean="0"/>
              <a:t>design - 1</a:t>
            </a:r>
            <a:endParaRPr lang="de-DE"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4" name="Text Box 25"/>
          <p:cNvSpPr txBox="1">
            <a:spLocks noChangeArrowheads="1"/>
          </p:cNvSpPr>
          <p:nvPr/>
        </p:nvSpPr>
        <p:spPr bwMode="auto">
          <a:xfrm>
            <a:off x="4289583" y="1484784"/>
            <a:ext cx="4822586" cy="3108543"/>
          </a:xfrm>
          <a:prstGeom prst="rect">
            <a:avLst/>
          </a:prstGeom>
          <a:noFill/>
          <a:ln w="9525">
            <a:noFill/>
            <a:miter lim="800000"/>
            <a:headEnd/>
            <a:tailEnd/>
          </a:ln>
          <a:effectLst/>
        </p:spPr>
        <p:txBody>
          <a:bodyPr wrap="square">
            <a:spAutoFit/>
          </a:bodyPr>
          <a:lstStyle/>
          <a:p>
            <a:pPr marL="363538" indent="-363538"/>
            <a:r>
              <a:rPr lang="en-US" b="1" u="sng" dirty="0"/>
              <a:t>Tool chucking on a sliding table</a:t>
            </a:r>
          </a:p>
          <a:p>
            <a:pPr marL="363538" indent="-363538"/>
            <a:r>
              <a:rPr lang="de-DE" b="1" dirty="0">
                <a:solidFill>
                  <a:srgbClr val="94C11C"/>
                </a:solidFill>
              </a:rPr>
              <a:t>Advantages:</a:t>
            </a:r>
          </a:p>
          <a:p>
            <a:pPr marL="363538" indent="-363538">
              <a:buClr>
                <a:schemeClr val="accent2"/>
              </a:buClr>
              <a:buFont typeface="Wingdings" panose="05000000000000000000" pitchFamily="2" charset="2"/>
              <a:buChar char="§"/>
            </a:pPr>
            <a:r>
              <a:rPr lang="en-US" dirty="0"/>
              <a:t>Shorter distance between retrieval and deposition points</a:t>
            </a:r>
          </a:p>
          <a:p>
            <a:pPr marL="363538" indent="-363538">
              <a:buClr>
                <a:schemeClr val="accent2"/>
              </a:buClr>
              <a:buFont typeface="Wingdings" panose="05000000000000000000" pitchFamily="2" charset="2"/>
              <a:buChar char="§"/>
            </a:pPr>
            <a:r>
              <a:rPr lang="en-US" dirty="0"/>
              <a:t>No need for bending into the machining chamber</a:t>
            </a:r>
          </a:p>
          <a:p>
            <a:pPr marL="363538" indent="-363538">
              <a:buClr>
                <a:schemeClr val="accent2"/>
              </a:buClr>
              <a:buFont typeface="Wingdings" panose="05000000000000000000" pitchFamily="2" charset="2"/>
              <a:buChar char="§"/>
            </a:pPr>
            <a:r>
              <a:rPr lang="en-US" dirty="0"/>
              <a:t>More suitable dimensional adjustment for all percentiles, owing to the option of walking round the table</a:t>
            </a:r>
          </a:p>
        </p:txBody>
      </p:sp>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l="1440" t="875" r="3868" b="875"/>
          <a:stretch/>
        </p:blipFill>
        <p:spPr>
          <a:xfrm>
            <a:off x="311863" y="1676248"/>
            <a:ext cx="3368362" cy="2533469"/>
          </a:xfrm>
          <a:prstGeom prst="rect">
            <a:avLst/>
          </a:prstGeom>
        </p:spPr>
      </p:pic>
      <p:sp>
        <p:nvSpPr>
          <p:cNvPr id="17" name="Textfeld 16"/>
          <p:cNvSpPr txBox="1"/>
          <p:nvPr/>
        </p:nvSpPr>
        <p:spPr>
          <a:xfrm rot="1297017">
            <a:off x="1991442" y="4052842"/>
            <a:ext cx="1872208" cy="215444"/>
          </a:xfrm>
          <a:prstGeom prst="rect">
            <a:avLst/>
          </a:prstGeom>
          <a:noFill/>
        </p:spPr>
        <p:txBody>
          <a:bodyPr wrap="square" rtlCol="0">
            <a:spAutoFit/>
          </a:bodyPr>
          <a:lstStyle/>
          <a:p>
            <a:r>
              <a:rPr lang="de-DE" sz="800" dirty="0" smtClean="0"/>
              <a:t>© Michael Hüter</a:t>
            </a:r>
            <a:endParaRPr lang="de-DE" dirty="0"/>
          </a:p>
        </p:txBody>
      </p:sp>
      <p:grpSp>
        <p:nvGrpSpPr>
          <p:cNvPr id="18" name="Gruppieren 17"/>
          <p:cNvGrpSpPr/>
          <p:nvPr/>
        </p:nvGrpSpPr>
        <p:grpSpPr>
          <a:xfrm rot="2053068">
            <a:off x="6452830" y="4381983"/>
            <a:ext cx="2902662" cy="1811288"/>
            <a:chOff x="6186410" y="1988840"/>
            <a:chExt cx="2902662" cy="1811288"/>
          </a:xfrm>
        </p:grpSpPr>
        <p:pic>
          <p:nvPicPr>
            <p:cNvPr id="19" name="Grafik 18"/>
            <p:cNvPicPr>
              <a:picLocks noChangeAspect="1"/>
            </p:cNvPicPr>
            <p:nvPr/>
          </p:nvPicPr>
          <p:blipFill>
            <a:blip r:embed="rId4">
              <a:extLst>
                <a:ext uri="{BEBA8EAE-BF5A-486C-A8C5-ECC9F3942E4B}">
                  <a14:imgProps xmlns:a14="http://schemas.microsoft.com/office/drawing/2010/main">
                    <a14:imgLayer r:embed="rId5">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20" name="Text Box 28"/>
            <p:cNvSpPr txBox="1">
              <a:spLocks noChangeArrowheads="1"/>
            </p:cNvSpPr>
            <p:nvPr/>
          </p:nvSpPr>
          <p:spPr bwMode="auto">
            <a:xfrm rot="20901381">
              <a:off x="6533402" y="2602345"/>
              <a:ext cx="2555670" cy="430887"/>
            </a:xfrm>
            <a:prstGeom prst="rect">
              <a:avLst/>
            </a:prstGeom>
            <a:noFill/>
            <a:ln w="9525">
              <a:noFill/>
              <a:miter lim="800000"/>
              <a:headEnd/>
              <a:tailEnd/>
            </a:ln>
            <a:effectLst/>
          </p:spPr>
          <p:txBody>
            <a:bodyPr wrap="square">
              <a:spAutoFit/>
            </a:bodyPr>
            <a:lstStyle/>
            <a:p>
              <a:r>
                <a:rPr lang="de-DE" sz="1100" b="1" dirty="0"/>
                <a:t>Design </a:t>
              </a:r>
              <a:r>
                <a:rPr lang="de-DE" sz="1100" b="1" dirty="0" err="1" smtClean="0"/>
                <a:t>process</a:t>
              </a:r>
              <a:r>
                <a:rPr lang="de-DE" sz="1100" b="1" dirty="0" smtClean="0"/>
                <a:t> </a:t>
              </a:r>
              <a:r>
                <a:rPr lang="de-DE" sz="1100" b="1" dirty="0" err="1" smtClean="0"/>
                <a:t>to</a:t>
              </a:r>
              <a:r>
                <a:rPr lang="de-DE" sz="1100" b="1" dirty="0" smtClean="0"/>
                <a:t/>
              </a:r>
              <a:br>
                <a:rPr lang="de-DE" sz="1100" b="1" dirty="0" smtClean="0"/>
              </a:br>
              <a:r>
                <a:rPr lang="de-DE" sz="1100" b="1" dirty="0" smtClean="0"/>
                <a:t>DIN EN 614-1:2006+A1:2009</a:t>
              </a:r>
              <a:endParaRPr lang="de-DE" sz="1100" b="1" dirty="0"/>
            </a:p>
          </p:txBody>
        </p:sp>
      </p:grpSp>
      <p:sp>
        <p:nvSpPr>
          <p:cNvPr id="2" name="Textfeld 1"/>
          <p:cNvSpPr txBox="1"/>
          <p:nvPr/>
        </p:nvSpPr>
        <p:spPr>
          <a:xfrm>
            <a:off x="535024" y="4315312"/>
            <a:ext cx="7057032" cy="2123658"/>
          </a:xfrm>
          <a:prstGeom prst="rect">
            <a:avLst/>
          </a:prstGeom>
          <a:noFill/>
        </p:spPr>
        <p:txBody>
          <a:bodyPr wrap="square" rtlCol="0">
            <a:spAutoFit/>
          </a:bodyPr>
          <a:lstStyle/>
          <a:p>
            <a:pPr>
              <a:buClr>
                <a:schemeClr val="accent2"/>
              </a:buClr>
            </a:pPr>
            <a:r>
              <a:rPr lang="de-DE" b="1" dirty="0">
                <a:solidFill>
                  <a:srgbClr val="E14D0E"/>
                </a:solidFill>
              </a:rPr>
              <a:t> </a:t>
            </a:r>
            <a:r>
              <a:rPr lang="de-DE" b="1" dirty="0" err="1">
                <a:solidFill>
                  <a:srgbClr val="E14D0E"/>
                </a:solidFill>
              </a:rPr>
              <a:t>Disadvantages</a:t>
            </a:r>
            <a:r>
              <a:rPr lang="de-DE" b="1" dirty="0" smtClean="0">
                <a:solidFill>
                  <a:srgbClr val="E14D0E"/>
                </a:solidFill>
              </a:rPr>
              <a:t>:</a:t>
            </a:r>
          </a:p>
          <a:p>
            <a:pPr marL="363538" indent="-363538">
              <a:buClr>
                <a:schemeClr val="accent2"/>
              </a:buClr>
              <a:buFont typeface="Wingdings" panose="05000000000000000000" pitchFamily="2" charset="2"/>
              <a:buChar char="§"/>
            </a:pPr>
            <a:r>
              <a:rPr lang="en-US" dirty="0" smtClean="0"/>
              <a:t>Greater </a:t>
            </a:r>
            <a:r>
              <a:rPr lang="en-US" dirty="0"/>
              <a:t>technical complexity and </a:t>
            </a:r>
            <a:r>
              <a:rPr lang="en-US" dirty="0" smtClean="0"/>
              <a:t>correspondingly</a:t>
            </a:r>
            <a:br>
              <a:rPr lang="en-US" dirty="0" smtClean="0"/>
            </a:br>
            <a:r>
              <a:rPr lang="en-US" dirty="0" smtClean="0"/>
              <a:t>high </a:t>
            </a:r>
            <a:r>
              <a:rPr lang="en-US" dirty="0"/>
              <a:t>costs</a:t>
            </a:r>
          </a:p>
          <a:p>
            <a:pPr marL="363538" indent="-363538">
              <a:buClr>
                <a:schemeClr val="accent2"/>
              </a:buClr>
              <a:buFont typeface="Wingdings" panose="05000000000000000000" pitchFamily="2" charset="2"/>
              <a:buChar char="§"/>
            </a:pPr>
            <a:r>
              <a:rPr lang="en-US" dirty="0"/>
              <a:t>Larger machine footprint</a:t>
            </a:r>
          </a:p>
          <a:p>
            <a:pPr marL="363538" indent="-363538">
              <a:buClr>
                <a:schemeClr val="accent2"/>
              </a:buClr>
              <a:buFont typeface="Wingdings" panose="05000000000000000000" pitchFamily="2" charset="2"/>
              <a:buChar char="§"/>
            </a:pPr>
            <a:r>
              <a:rPr lang="en-US" dirty="0"/>
              <a:t>Possible obstruction in the motional range owing to projection of the table</a:t>
            </a:r>
          </a:p>
        </p:txBody>
      </p:sp>
    </p:spTree>
    <p:extLst>
      <p:ext uri="{BB962C8B-B14F-4D97-AF65-F5344CB8AC3E}">
        <p14:creationId xmlns:p14="http://schemas.microsoft.com/office/powerpoint/2010/main" val="3310405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478A02E7-C1E3-4A0D-A678-2D18B300695B}"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19</a:t>
            </a:fld>
            <a:endParaRPr lang="de-DE" altLang="de-DE" sz="1200" b="0">
              <a:solidFill>
                <a:schemeClr val="bg1"/>
              </a:solidFill>
            </a:endParaRPr>
          </a:p>
        </p:txBody>
      </p:sp>
      <p:sp>
        <p:nvSpPr>
          <p:cNvPr id="5125" name="Rectangle 2"/>
          <p:cNvSpPr>
            <a:spLocks noGrp="1" noChangeArrowheads="1"/>
          </p:cNvSpPr>
          <p:nvPr>
            <p:ph type="title"/>
          </p:nvPr>
        </p:nvSpPr>
        <p:spPr>
          <a:xfrm>
            <a:off x="593274" y="782069"/>
            <a:ext cx="8064500" cy="496888"/>
          </a:xfrm>
        </p:spPr>
        <p:txBody>
          <a:bodyPr/>
          <a:lstStyle/>
          <a:p>
            <a:pPr eaLnBrk="1" hangingPunct="1">
              <a:lnSpc>
                <a:spcPct val="90000"/>
              </a:lnSpc>
            </a:pPr>
            <a:r>
              <a:rPr lang="en-US" dirty="0"/>
              <a:t>Generation of a preliminary draft </a:t>
            </a:r>
            <a:r>
              <a:rPr lang="en-US" dirty="0" smtClean="0"/>
              <a:t>design </a:t>
            </a:r>
            <a:r>
              <a:rPr lang="de-DE" dirty="0" smtClean="0"/>
              <a:t>- 2</a:t>
            </a:r>
            <a:endParaRPr lang="de-DE"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4" name="Text Box 25"/>
          <p:cNvSpPr txBox="1">
            <a:spLocks noChangeArrowheads="1"/>
          </p:cNvSpPr>
          <p:nvPr/>
        </p:nvSpPr>
        <p:spPr bwMode="auto">
          <a:xfrm>
            <a:off x="3857882" y="1418484"/>
            <a:ext cx="5008982" cy="701731"/>
          </a:xfrm>
          <a:prstGeom prst="rect">
            <a:avLst/>
          </a:prstGeom>
          <a:noFill/>
          <a:ln w="9525">
            <a:noFill/>
            <a:miter lim="800000"/>
            <a:headEnd/>
            <a:tailEnd/>
          </a:ln>
          <a:effectLst/>
        </p:spPr>
        <p:txBody>
          <a:bodyPr wrap="square">
            <a:spAutoFit/>
          </a:bodyPr>
          <a:lstStyle/>
          <a:p>
            <a:pPr marL="88900" indent="-1588"/>
            <a:r>
              <a:rPr lang="en-US" sz="1800" b="1" u="sng" dirty="0"/>
              <a:t>Tool chucking on a sliding table with </a:t>
            </a:r>
          </a:p>
          <a:p>
            <a:pPr marL="88900" indent="-1588"/>
            <a:r>
              <a:rPr lang="en-US" sz="1800" b="1" u="sng" dirty="0"/>
              <a:t>automatic inbound supply of the parts</a:t>
            </a:r>
          </a:p>
        </p:txBody>
      </p:sp>
      <p:sp>
        <p:nvSpPr>
          <p:cNvPr id="2" name="Rechteck 1"/>
          <p:cNvSpPr/>
          <p:nvPr/>
        </p:nvSpPr>
        <p:spPr>
          <a:xfrm>
            <a:off x="4006733" y="2164330"/>
            <a:ext cx="4860131" cy="1920526"/>
          </a:xfrm>
          <a:prstGeom prst="rect">
            <a:avLst/>
          </a:prstGeom>
        </p:spPr>
        <p:txBody>
          <a:bodyPr wrap="square">
            <a:spAutoFit/>
          </a:bodyPr>
          <a:lstStyle/>
          <a:p>
            <a:pPr marL="454025" indent="-366713"/>
            <a:r>
              <a:rPr lang="de-DE" sz="1800" b="1" dirty="0">
                <a:solidFill>
                  <a:srgbClr val="94C11C"/>
                </a:solidFill>
              </a:rPr>
              <a:t>Advantages:</a:t>
            </a:r>
          </a:p>
          <a:p>
            <a:pPr marL="454025" indent="-366713">
              <a:buClr>
                <a:schemeClr val="accent2"/>
              </a:buClr>
              <a:buFont typeface="Wingdings" panose="05000000000000000000" pitchFamily="2" charset="2"/>
              <a:buChar char="§"/>
            </a:pPr>
            <a:r>
              <a:rPr lang="en-US" sz="1800" dirty="0"/>
              <a:t>No lifting and carrying of parts</a:t>
            </a:r>
          </a:p>
          <a:p>
            <a:pPr marL="454025" indent="-366713">
              <a:buClr>
                <a:schemeClr val="accent2"/>
              </a:buClr>
              <a:buFont typeface="Wingdings" panose="05000000000000000000" pitchFamily="2" charset="2"/>
              <a:buChar char="§"/>
            </a:pPr>
            <a:r>
              <a:rPr lang="en-US" sz="1800" dirty="0"/>
              <a:t>Work is focused upon setting up and monitoring</a:t>
            </a:r>
          </a:p>
          <a:p>
            <a:pPr marL="454025" indent="-366713">
              <a:buClr>
                <a:schemeClr val="accent2"/>
              </a:buClr>
              <a:buFont typeface="Wingdings" panose="05000000000000000000" pitchFamily="2" charset="2"/>
              <a:buChar char="§"/>
            </a:pPr>
            <a:r>
              <a:rPr lang="en-US" sz="1800" dirty="0"/>
              <a:t>Capacity is freed for other tasks/savings in personnel</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3" y="1320430"/>
            <a:ext cx="3984734" cy="2841965"/>
          </a:xfrm>
          <a:prstGeom prst="rect">
            <a:avLst/>
          </a:prstGeom>
        </p:spPr>
      </p:pic>
      <p:sp>
        <p:nvSpPr>
          <p:cNvPr id="17" name="Textfeld 16"/>
          <p:cNvSpPr txBox="1"/>
          <p:nvPr/>
        </p:nvSpPr>
        <p:spPr>
          <a:xfrm rot="19804214">
            <a:off x="2824411" y="3454881"/>
            <a:ext cx="1872208" cy="215444"/>
          </a:xfrm>
          <a:prstGeom prst="rect">
            <a:avLst/>
          </a:prstGeom>
          <a:noFill/>
        </p:spPr>
        <p:txBody>
          <a:bodyPr wrap="square" rtlCol="0">
            <a:spAutoFit/>
          </a:bodyPr>
          <a:lstStyle/>
          <a:p>
            <a:r>
              <a:rPr lang="de-DE" sz="800" dirty="0" smtClean="0"/>
              <a:t>© Michael Hüter</a:t>
            </a:r>
            <a:endParaRPr lang="de-DE" dirty="0"/>
          </a:p>
        </p:txBody>
      </p:sp>
      <p:sp>
        <p:nvSpPr>
          <p:cNvPr id="3" name="Textfeld 2"/>
          <p:cNvSpPr txBox="1"/>
          <p:nvPr/>
        </p:nvSpPr>
        <p:spPr>
          <a:xfrm>
            <a:off x="161924" y="4072888"/>
            <a:ext cx="8568952" cy="2072875"/>
          </a:xfrm>
          <a:prstGeom prst="rect">
            <a:avLst/>
          </a:prstGeom>
          <a:noFill/>
        </p:spPr>
        <p:txBody>
          <a:bodyPr wrap="square" rtlCol="0">
            <a:spAutoFit/>
          </a:bodyPr>
          <a:lstStyle/>
          <a:p>
            <a:pPr marL="87312">
              <a:spcAft>
                <a:spcPct val="35000"/>
              </a:spcAft>
              <a:buClr>
                <a:schemeClr val="accent2"/>
              </a:buClr>
            </a:pPr>
            <a:r>
              <a:rPr lang="de-DE" sz="1800" b="1" dirty="0" err="1">
                <a:solidFill>
                  <a:srgbClr val="E14D0E"/>
                </a:solidFill>
              </a:rPr>
              <a:t>Disadvantages</a:t>
            </a:r>
            <a:r>
              <a:rPr lang="de-DE" sz="1800" b="1" dirty="0">
                <a:solidFill>
                  <a:srgbClr val="E14D0E"/>
                </a:solidFill>
              </a:rPr>
              <a:t>:</a:t>
            </a:r>
          </a:p>
          <a:p>
            <a:pPr marL="454025" indent="-366713" eaLnBrk="1" hangingPunct="1">
              <a:buClr>
                <a:schemeClr val="accent2"/>
              </a:buClr>
              <a:buFont typeface="Wingdings" panose="05000000000000000000" pitchFamily="2" charset="2"/>
              <a:buChar char="§"/>
              <a:defRPr/>
            </a:pPr>
            <a:r>
              <a:rPr lang="de-DE" sz="1800" dirty="0"/>
              <a:t>Further </a:t>
            </a:r>
            <a:r>
              <a:rPr lang="de-DE" sz="1800" dirty="0" err="1"/>
              <a:t>increase</a:t>
            </a:r>
            <a:r>
              <a:rPr lang="de-DE" sz="1800" dirty="0"/>
              <a:t> in </a:t>
            </a:r>
            <a:r>
              <a:rPr lang="de-DE" sz="1800" dirty="0" err="1"/>
              <a:t>technical</a:t>
            </a:r>
            <a:r>
              <a:rPr lang="de-DE" sz="1800" dirty="0"/>
              <a:t> </a:t>
            </a:r>
            <a:r>
              <a:rPr lang="de-DE" sz="1800" dirty="0" err="1"/>
              <a:t>complexity</a:t>
            </a:r>
            <a:r>
              <a:rPr lang="de-DE" sz="1800" dirty="0"/>
              <a:t> </a:t>
            </a:r>
            <a:r>
              <a:rPr lang="de-DE" sz="1800" dirty="0" err="1"/>
              <a:t>and</a:t>
            </a:r>
            <a:r>
              <a:rPr lang="de-DE" sz="1800" dirty="0"/>
              <a:t> </a:t>
            </a:r>
            <a:r>
              <a:rPr lang="de-DE" sz="1800" dirty="0" err="1"/>
              <a:t>correspondingly</a:t>
            </a:r>
            <a:r>
              <a:rPr lang="de-DE" sz="1800" dirty="0"/>
              <a:t> high </a:t>
            </a:r>
            <a:r>
              <a:rPr lang="de-DE" sz="1800" dirty="0" err="1"/>
              <a:t>costs</a:t>
            </a:r>
            <a:endParaRPr lang="de-DE" sz="1800" dirty="0"/>
          </a:p>
          <a:p>
            <a:pPr marL="454025" indent="-366713" eaLnBrk="1" hangingPunct="1">
              <a:buClr>
                <a:schemeClr val="accent2"/>
              </a:buClr>
              <a:buFont typeface="Wingdings" panose="05000000000000000000" pitchFamily="2" charset="2"/>
              <a:buChar char="§"/>
              <a:defRPr/>
            </a:pPr>
            <a:r>
              <a:rPr lang="de-DE" sz="1800" dirty="0" err="1"/>
              <a:t>Possibly</a:t>
            </a:r>
            <a:r>
              <a:rPr lang="de-DE" sz="1800" dirty="0"/>
              <a:t> </a:t>
            </a:r>
            <a:r>
              <a:rPr lang="de-DE" sz="1800" dirty="0" err="1"/>
              <a:t>forfeit</a:t>
            </a:r>
            <a:r>
              <a:rPr lang="de-DE" sz="1800" dirty="0"/>
              <a:t> </a:t>
            </a:r>
            <a:r>
              <a:rPr lang="de-DE" sz="1800" dirty="0" err="1"/>
              <a:t>of</a:t>
            </a:r>
            <a:r>
              <a:rPr lang="de-DE" sz="1800" dirty="0"/>
              <a:t> </a:t>
            </a:r>
            <a:r>
              <a:rPr lang="de-DE" sz="1800" dirty="0" err="1"/>
              <a:t>flexibility</a:t>
            </a:r>
            <a:r>
              <a:rPr lang="de-DE" sz="1800" dirty="0"/>
              <a:t> </a:t>
            </a:r>
            <a:r>
              <a:rPr lang="de-DE" sz="1800" dirty="0" err="1"/>
              <a:t>of</a:t>
            </a:r>
            <a:r>
              <a:rPr lang="de-DE" sz="1800" dirty="0"/>
              <a:t> </a:t>
            </a:r>
            <a:r>
              <a:rPr lang="de-DE" sz="1800" dirty="0" err="1"/>
              <a:t>the</a:t>
            </a:r>
            <a:r>
              <a:rPr lang="de-DE" sz="1800" dirty="0"/>
              <a:t> </a:t>
            </a:r>
            <a:r>
              <a:rPr lang="de-DE" sz="1800" dirty="0" err="1"/>
              <a:t>system</a:t>
            </a:r>
            <a:r>
              <a:rPr lang="de-DE" sz="1800" dirty="0"/>
              <a:t> (e.g. </a:t>
            </a:r>
            <a:r>
              <a:rPr lang="de-DE" sz="1800" dirty="0" err="1"/>
              <a:t>complex</a:t>
            </a:r>
            <a:r>
              <a:rPr lang="de-DE" sz="1800" dirty="0"/>
              <a:t> </a:t>
            </a:r>
            <a:r>
              <a:rPr lang="de-DE" sz="1800" dirty="0" err="1"/>
              <a:t>changeover</a:t>
            </a:r>
            <a:r>
              <a:rPr lang="de-DE" sz="1800" dirty="0"/>
              <a:t> </a:t>
            </a:r>
            <a:r>
              <a:rPr lang="de-DE" sz="1800" dirty="0" err="1"/>
              <a:t>of</a:t>
            </a:r>
            <a:r>
              <a:rPr lang="de-DE" sz="1800" dirty="0"/>
              <a:t> </a:t>
            </a:r>
            <a:r>
              <a:rPr lang="de-DE" sz="1800" dirty="0" err="1"/>
              <a:t>chucks</a:t>
            </a:r>
            <a:r>
              <a:rPr lang="de-DE" sz="1800" dirty="0"/>
              <a:t> etc.)</a:t>
            </a:r>
          </a:p>
          <a:p>
            <a:pPr marL="454025" indent="-366713" eaLnBrk="1" hangingPunct="1">
              <a:buClr>
                <a:schemeClr val="accent2"/>
              </a:buClr>
              <a:buFont typeface="Wingdings" panose="05000000000000000000" pitchFamily="2" charset="2"/>
              <a:buChar char="§"/>
              <a:defRPr/>
            </a:pPr>
            <a:r>
              <a:rPr lang="de-DE" sz="1800" dirty="0"/>
              <a:t>Larger </a:t>
            </a:r>
            <a:r>
              <a:rPr lang="de-DE" sz="1800" dirty="0" err="1"/>
              <a:t>machine</a:t>
            </a:r>
            <a:r>
              <a:rPr lang="de-DE" sz="1800" dirty="0"/>
              <a:t> </a:t>
            </a:r>
            <a:r>
              <a:rPr lang="de-DE" sz="1800" dirty="0" err="1"/>
              <a:t>footprint</a:t>
            </a:r>
            <a:endParaRPr lang="de-DE" sz="1800" dirty="0"/>
          </a:p>
          <a:p>
            <a:pPr marL="454025" indent="-366713" eaLnBrk="1" hangingPunct="1">
              <a:buClr>
                <a:schemeClr val="accent2"/>
              </a:buClr>
              <a:buFont typeface="Wingdings" panose="05000000000000000000" pitchFamily="2" charset="2"/>
              <a:buChar char="§"/>
              <a:defRPr/>
            </a:pPr>
            <a:r>
              <a:rPr lang="de-DE" sz="1800" dirty="0" err="1"/>
              <a:t>Possible</a:t>
            </a:r>
            <a:r>
              <a:rPr lang="de-DE" sz="1800" dirty="0"/>
              <a:t> </a:t>
            </a:r>
            <a:r>
              <a:rPr lang="de-DE" sz="1800" dirty="0" err="1"/>
              <a:t>obstruction</a:t>
            </a:r>
            <a:r>
              <a:rPr lang="de-DE" sz="1800" dirty="0"/>
              <a:t> in </a:t>
            </a:r>
            <a:r>
              <a:rPr lang="de-DE" sz="1800" dirty="0" err="1"/>
              <a:t>the</a:t>
            </a:r>
            <a:r>
              <a:rPr lang="de-DE" sz="1800" dirty="0"/>
              <a:t> </a:t>
            </a:r>
            <a:r>
              <a:rPr lang="de-DE" sz="1800" dirty="0" err="1"/>
              <a:t>motional</a:t>
            </a:r>
            <a:r>
              <a:rPr lang="de-DE" sz="1800" dirty="0"/>
              <a:t> </a:t>
            </a:r>
            <a:r>
              <a:rPr lang="de-DE" sz="1800" dirty="0" err="1"/>
              <a:t>range</a:t>
            </a:r>
            <a:r>
              <a:rPr lang="de-DE" sz="1800" dirty="0"/>
              <a:t> </a:t>
            </a:r>
            <a:r>
              <a:rPr lang="de-DE" sz="1800" dirty="0" err="1"/>
              <a:t>owing</a:t>
            </a:r>
            <a:r>
              <a:rPr lang="de-DE" sz="1800" dirty="0"/>
              <a:t> </a:t>
            </a:r>
            <a:r>
              <a:rPr lang="de-DE" sz="1800" dirty="0" err="1"/>
              <a:t>to</a:t>
            </a:r>
            <a:r>
              <a:rPr lang="de-DE" sz="1800" dirty="0"/>
              <a:t> </a:t>
            </a:r>
            <a:r>
              <a:rPr lang="de-DE" sz="1800" dirty="0" err="1"/>
              <a:t>projection</a:t>
            </a:r>
            <a:r>
              <a:rPr lang="de-DE" sz="1800" dirty="0"/>
              <a:t> </a:t>
            </a:r>
            <a:r>
              <a:rPr lang="de-DE" sz="1800" dirty="0" err="1"/>
              <a:t>of</a:t>
            </a:r>
            <a:r>
              <a:rPr lang="de-DE" sz="1800" dirty="0"/>
              <a:t> </a:t>
            </a:r>
            <a:r>
              <a:rPr lang="de-DE" sz="1800" dirty="0" err="1"/>
              <a:t>the</a:t>
            </a:r>
            <a:r>
              <a:rPr lang="de-DE" sz="1800" dirty="0"/>
              <a:t> </a:t>
            </a:r>
            <a:r>
              <a:rPr lang="de-DE" sz="1800" dirty="0" err="1" smtClean="0"/>
              <a:t>table</a:t>
            </a:r>
            <a:endParaRPr lang="de-DE" sz="1800" dirty="0"/>
          </a:p>
        </p:txBody>
      </p:sp>
    </p:spTree>
    <p:extLst>
      <p:ext uri="{BB962C8B-B14F-4D97-AF65-F5344CB8AC3E}">
        <p14:creationId xmlns:p14="http://schemas.microsoft.com/office/powerpoint/2010/main" val="1589410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20EE4A99-B1FC-4AEC-89DF-6F0447979459}" type="datetime1">
              <a:rPr lang="de-DE" altLang="de-DE" sz="1200" b="0" smtClean="0">
                <a:solidFill>
                  <a:schemeClr val="bg1"/>
                </a:solidFill>
              </a:rPr>
              <a:t>12.11.2019</a:t>
            </a:fld>
            <a:endParaRPr lang="de-DE" altLang="de-DE" sz="1200" b="0" smtClean="0">
              <a:solidFill>
                <a:schemeClr val="bg1"/>
              </a:solidFill>
            </a:endParaRPr>
          </a:p>
        </p:txBody>
      </p:sp>
      <p:sp>
        <p:nvSpPr>
          <p:cNvPr id="4099"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endParaRPr lang="de-DE" altLang="de-DE" sz="1200" b="0" dirty="0" smtClean="0">
              <a:solidFill>
                <a:schemeClr val="bg1"/>
              </a:solidFill>
            </a:endParaRPr>
          </a:p>
        </p:txBody>
      </p:sp>
      <p:sp>
        <p:nvSpPr>
          <p:cNvPr id="4100"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6982C8A-C703-4517-B323-974E8FD3CF0D}" type="slidenum">
              <a:rPr lang="de-DE" altLang="de-DE" sz="1200" b="0">
                <a:solidFill>
                  <a:schemeClr val="bg1"/>
                </a:solidFill>
              </a:rPr>
              <a:pPr eaLnBrk="1" hangingPunct="1"/>
              <a:t>2</a:t>
            </a:fld>
            <a:endParaRPr lang="de-DE" altLang="de-DE" sz="1200" b="0">
              <a:solidFill>
                <a:schemeClr val="bg1"/>
              </a:solidFill>
            </a:endParaRPr>
          </a:p>
        </p:txBody>
      </p:sp>
      <p:sp>
        <p:nvSpPr>
          <p:cNvPr id="4101" name="Rectangle 12"/>
          <p:cNvSpPr>
            <a:spLocks noGrp="1" noChangeArrowheads="1"/>
          </p:cNvSpPr>
          <p:nvPr>
            <p:ph type="title"/>
          </p:nvPr>
        </p:nvSpPr>
        <p:spPr/>
        <p:txBody>
          <a:bodyPr/>
          <a:lstStyle/>
          <a:p>
            <a:pPr>
              <a:spcBef>
                <a:spcPct val="50000"/>
              </a:spcBef>
            </a:pPr>
            <a:r>
              <a:rPr lang="de-DE" altLang="de-DE" dirty="0"/>
              <a:t>Contents </a:t>
            </a:r>
            <a:r>
              <a:rPr lang="de-DE" altLang="de-DE" dirty="0" err="1"/>
              <a:t>of</a:t>
            </a:r>
            <a:r>
              <a:rPr lang="de-DE" altLang="de-DE" dirty="0"/>
              <a:t> </a:t>
            </a:r>
            <a:r>
              <a:rPr lang="de-DE" altLang="de-DE" dirty="0" err="1"/>
              <a:t>the</a:t>
            </a:r>
            <a:r>
              <a:rPr lang="de-DE" altLang="de-DE" dirty="0"/>
              <a:t> </a:t>
            </a:r>
            <a:r>
              <a:rPr lang="de-DE" altLang="de-DE" dirty="0" err="1"/>
              <a:t>module</a:t>
            </a:r>
            <a:r>
              <a:rPr lang="de-DE" altLang="de-DE" dirty="0"/>
              <a:t>:</a:t>
            </a:r>
          </a:p>
        </p:txBody>
      </p:sp>
      <p:sp>
        <p:nvSpPr>
          <p:cNvPr id="4102" name="Rectangle 13"/>
          <p:cNvSpPr>
            <a:spLocks noGrp="1" noChangeArrowheads="1"/>
          </p:cNvSpPr>
          <p:nvPr>
            <p:ph type="body" idx="1"/>
          </p:nvPr>
        </p:nvSpPr>
        <p:spPr>
          <a:xfrm>
            <a:off x="539750" y="1484313"/>
            <a:ext cx="8208714" cy="4897437"/>
          </a:xfrm>
        </p:spPr>
        <p:txBody>
          <a:bodyPr/>
          <a:lstStyle/>
          <a:p>
            <a:pPr lvl="2" eaLnBrk="1" hangingPunct="1"/>
            <a:r>
              <a:rPr lang="en-US" altLang="de-DE" dirty="0"/>
              <a:t>Ergonomic and design requirements</a:t>
            </a:r>
          </a:p>
          <a:p>
            <a:pPr lvl="2" eaLnBrk="1" hangingPunct="1"/>
            <a:r>
              <a:rPr lang="en-US" altLang="de-DE" dirty="0" smtClean="0"/>
              <a:t>Case </a:t>
            </a:r>
            <a:r>
              <a:rPr lang="en-US" altLang="de-DE" dirty="0"/>
              <a:t>study</a:t>
            </a:r>
          </a:p>
          <a:p>
            <a:pPr lvl="2" eaLnBrk="1" hangingPunct="1"/>
            <a:r>
              <a:rPr lang="en-US" altLang="de-DE" dirty="0" smtClean="0"/>
              <a:t>Concept </a:t>
            </a:r>
            <a:r>
              <a:rPr lang="en-US" altLang="de-DE" dirty="0"/>
              <a:t>of the work system as a structuring strategy</a:t>
            </a:r>
          </a:p>
          <a:p>
            <a:pPr lvl="2" eaLnBrk="1" hangingPunct="1"/>
            <a:r>
              <a:rPr lang="en-US" altLang="de-DE" dirty="0" smtClean="0"/>
              <a:t>Application </a:t>
            </a:r>
            <a:r>
              <a:rPr lang="en-US" altLang="de-DE" dirty="0"/>
              <a:t>of ergonomic knowledge to the design of the case </a:t>
            </a:r>
            <a:r>
              <a:rPr lang="en-US" altLang="de-DE" dirty="0" smtClean="0"/>
              <a:t>study according </a:t>
            </a:r>
            <a:r>
              <a:rPr lang="en-US" altLang="de-DE" dirty="0"/>
              <a:t>to:</a:t>
            </a:r>
          </a:p>
          <a:p>
            <a:pPr lvl="3" eaLnBrk="1" hangingPunct="1"/>
            <a:r>
              <a:rPr lang="en-US" altLang="de-DE" dirty="0"/>
              <a:t>Targets</a:t>
            </a:r>
          </a:p>
          <a:p>
            <a:pPr lvl="3" eaLnBrk="1" hangingPunct="1"/>
            <a:r>
              <a:rPr lang="en-US" altLang="de-DE" dirty="0"/>
              <a:t>Work equipment and workplaces (objects)</a:t>
            </a:r>
          </a:p>
          <a:p>
            <a:pPr lvl="2" eaLnBrk="1" hangingPunct="1"/>
            <a:r>
              <a:rPr lang="en-US" altLang="de-DE" dirty="0" smtClean="0"/>
              <a:t>Evaluation </a:t>
            </a:r>
            <a:r>
              <a:rPr lang="en-US" altLang="de-DE" dirty="0"/>
              <a:t>and selection of </a:t>
            </a:r>
            <a:r>
              <a:rPr lang="en-US" altLang="de-DE" dirty="0" smtClean="0"/>
              <a:t>solutions</a:t>
            </a:r>
            <a:br>
              <a:rPr lang="en-US" altLang="de-DE" dirty="0" smtClean="0"/>
            </a:br>
            <a:endParaRPr lang="en-US" altLang="de-DE" sz="1800" dirty="0"/>
          </a:p>
          <a:p>
            <a:pPr marL="3175" lvl="2" indent="0" eaLnBrk="1" hangingPunct="1">
              <a:buNone/>
            </a:pPr>
            <a:r>
              <a:rPr lang="de-DE" altLang="de-DE" sz="2000" dirty="0"/>
              <a:t>Extras: </a:t>
            </a:r>
            <a:br>
              <a:rPr lang="de-DE" altLang="de-DE" sz="2000" dirty="0"/>
            </a:br>
            <a:r>
              <a:rPr lang="de-DE" altLang="de-DE" sz="2000" dirty="0"/>
              <a:t>Case </a:t>
            </a:r>
            <a:r>
              <a:rPr lang="de-DE" altLang="de-DE" sz="2000" dirty="0" err="1"/>
              <a:t>studies</a:t>
            </a:r>
            <a:r>
              <a:rPr lang="de-DE" altLang="de-DE" sz="2000" dirty="0"/>
              <a:t> </a:t>
            </a:r>
            <a:r>
              <a:rPr lang="de-DE" altLang="de-DE" sz="2000" dirty="0" err="1"/>
              <a:t>with</a:t>
            </a:r>
            <a:r>
              <a:rPr lang="de-DE" altLang="de-DE" sz="2000" dirty="0"/>
              <a:t> </a:t>
            </a:r>
            <a:r>
              <a:rPr lang="de-DE" altLang="de-DE" sz="2000" dirty="0" err="1"/>
              <a:t>video</a:t>
            </a:r>
            <a:r>
              <a:rPr lang="de-DE" altLang="de-DE" sz="2000" dirty="0"/>
              <a:t> </a:t>
            </a:r>
            <a:r>
              <a:rPr lang="de-DE" altLang="de-DE" sz="2000" dirty="0" err="1"/>
              <a:t>clips</a:t>
            </a:r>
            <a:r>
              <a:rPr lang="de-DE" altLang="de-DE" sz="2000" dirty="0"/>
              <a:t> </a:t>
            </a:r>
            <a:r>
              <a:rPr lang="de-DE" altLang="de-DE" sz="2000" dirty="0" err="1"/>
              <a:t>from</a:t>
            </a:r>
            <a:r>
              <a:rPr lang="de-DE" altLang="de-DE" sz="2000" dirty="0"/>
              <a:t> </a:t>
            </a:r>
            <a:r>
              <a:rPr lang="de-DE" altLang="de-DE" sz="2000" dirty="0" err="1"/>
              <a:t>the</a:t>
            </a:r>
            <a:r>
              <a:rPr lang="de-DE" altLang="de-DE" sz="2000" dirty="0"/>
              <a:t> Institute </a:t>
            </a:r>
            <a:r>
              <a:rPr lang="de-DE" altLang="de-DE" sz="2000" dirty="0" err="1"/>
              <a:t>for</a:t>
            </a:r>
            <a:r>
              <a:rPr lang="de-DE" altLang="de-DE" sz="2000" dirty="0"/>
              <a:t> </a:t>
            </a:r>
            <a:r>
              <a:rPr lang="de-DE" altLang="de-DE" sz="2000" dirty="0" err="1"/>
              <a:t>Occupational</a:t>
            </a:r>
            <a:r>
              <a:rPr lang="de-DE" altLang="de-DE" sz="2000" dirty="0"/>
              <a:t> </a:t>
            </a:r>
            <a:r>
              <a:rPr lang="de-DE" altLang="de-DE" sz="2000" dirty="0" err="1"/>
              <a:t>Safety</a:t>
            </a:r>
            <a:r>
              <a:rPr lang="de-DE" altLang="de-DE" sz="2000" dirty="0"/>
              <a:t> </a:t>
            </a:r>
            <a:r>
              <a:rPr lang="de-DE" altLang="de-DE" sz="2000" dirty="0" err="1"/>
              <a:t>and</a:t>
            </a:r>
            <a:r>
              <a:rPr lang="de-DE" altLang="de-DE" sz="2000" dirty="0"/>
              <a:t> </a:t>
            </a:r>
            <a:r>
              <a:rPr lang="de-DE" altLang="de-DE" sz="2000" dirty="0" err="1"/>
              <a:t>Health</a:t>
            </a:r>
            <a:r>
              <a:rPr lang="de-DE" altLang="de-DE" sz="2000" dirty="0"/>
              <a:t> (IFA) </a:t>
            </a:r>
            <a:r>
              <a:rPr lang="de-DE" altLang="de-DE" sz="2000" dirty="0" err="1"/>
              <a:t>of</a:t>
            </a:r>
            <a:r>
              <a:rPr lang="de-DE" altLang="de-DE" sz="2000" dirty="0"/>
              <a:t> </a:t>
            </a:r>
            <a:r>
              <a:rPr lang="de-DE" altLang="de-DE" sz="2000" dirty="0" err="1"/>
              <a:t>the</a:t>
            </a:r>
            <a:r>
              <a:rPr lang="de-DE" altLang="de-DE" sz="2000" dirty="0"/>
              <a:t> German </a:t>
            </a:r>
            <a:r>
              <a:rPr lang="de-DE" altLang="de-DE" sz="2000" dirty="0" err="1"/>
              <a:t>Social</a:t>
            </a:r>
            <a:r>
              <a:rPr lang="de-DE" altLang="de-DE" sz="2000" dirty="0"/>
              <a:t> </a:t>
            </a:r>
            <a:r>
              <a:rPr lang="de-DE" altLang="de-DE" sz="2000" dirty="0" err="1"/>
              <a:t>Accident</a:t>
            </a:r>
            <a:r>
              <a:rPr lang="de-DE" altLang="de-DE" sz="2000" dirty="0"/>
              <a:t> Insurance (DGUV)</a:t>
            </a:r>
            <a:br>
              <a:rPr lang="de-DE" altLang="de-DE" sz="2000" dirty="0"/>
            </a:br>
            <a:endParaRPr lang="de-DE" altLang="de-DE" dirty="0" smtClean="0"/>
          </a:p>
        </p:txBody>
      </p:sp>
    </p:spTree>
    <p:extLst>
      <p:ext uri="{BB962C8B-B14F-4D97-AF65-F5344CB8AC3E}">
        <p14:creationId xmlns:p14="http://schemas.microsoft.com/office/powerpoint/2010/main" val="3596407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9DC081A4-7ED5-4A64-8344-B544FF0325C0}" type="datetime1">
              <a:rPr lang="de-DE" altLang="de-DE" sz="1200" b="0" smtClean="0">
                <a:solidFill>
                  <a:schemeClr val="bg1"/>
                </a:solidFill>
              </a:rPr>
              <a:t>12.11.2019</a:t>
            </a:fld>
            <a:endParaRPr lang="de-DE" altLang="de-DE" sz="1200" b="0" dirty="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20</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altLang="de-DE" sz="2900" dirty="0">
                <a:latin typeface="Arial" pitchFamily="34" charset="0"/>
              </a:rPr>
              <a:t>Generation </a:t>
            </a:r>
            <a:r>
              <a:rPr lang="de-DE" altLang="de-DE" sz="2900" dirty="0" err="1">
                <a:latin typeface="Arial" pitchFamily="34" charset="0"/>
              </a:rPr>
              <a:t>of</a:t>
            </a:r>
            <a:r>
              <a:rPr lang="de-DE" altLang="de-DE" sz="2900" dirty="0">
                <a:latin typeface="Arial" pitchFamily="34" charset="0"/>
              </a:rPr>
              <a:t> a </a:t>
            </a:r>
            <a:r>
              <a:rPr lang="de-DE" altLang="de-DE" sz="2900" dirty="0" err="1">
                <a:latin typeface="Arial" pitchFamily="34" charset="0"/>
              </a:rPr>
              <a:t>preliminary</a:t>
            </a:r>
            <a:r>
              <a:rPr lang="de-DE" altLang="de-DE" sz="2900" dirty="0">
                <a:latin typeface="Arial" pitchFamily="34" charset="0"/>
              </a:rPr>
              <a:t> </a:t>
            </a:r>
            <a:r>
              <a:rPr lang="de-DE" altLang="de-DE" sz="2900" dirty="0" err="1">
                <a:latin typeface="Arial" pitchFamily="34" charset="0"/>
              </a:rPr>
              <a:t>draft</a:t>
            </a:r>
            <a:r>
              <a:rPr lang="de-DE" altLang="de-DE" sz="2900" dirty="0">
                <a:latin typeface="Arial" pitchFamily="34" charset="0"/>
              </a:rPr>
              <a:t> design</a:t>
            </a:r>
            <a:r>
              <a:rPr lang="de-DE" sz="2900" dirty="0" smtClean="0"/>
              <a:t> - 3</a:t>
            </a:r>
            <a:endParaRPr lang="de-DE" sz="29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2" name="Rechteck 1"/>
          <p:cNvSpPr/>
          <p:nvPr/>
        </p:nvSpPr>
        <p:spPr>
          <a:xfrm>
            <a:off x="4262824" y="1413351"/>
            <a:ext cx="4701664" cy="3139321"/>
          </a:xfrm>
          <a:prstGeom prst="rect">
            <a:avLst/>
          </a:prstGeom>
        </p:spPr>
        <p:txBody>
          <a:bodyPr wrap="square">
            <a:spAutoFit/>
          </a:bodyPr>
          <a:lstStyle/>
          <a:p>
            <a:pPr marL="179388" indent="-179388"/>
            <a:r>
              <a:rPr lang="en-US" sz="1800" b="1" u="sng" dirty="0"/>
              <a:t>Tool chucking on a rotary </a:t>
            </a:r>
            <a:r>
              <a:rPr lang="en-US" sz="1800" b="1" u="sng" dirty="0" smtClean="0"/>
              <a:t>table</a:t>
            </a:r>
            <a:endParaRPr lang="en-US" sz="1800" b="1" u="sng" dirty="0"/>
          </a:p>
          <a:p>
            <a:pPr marL="179388" indent="-179388"/>
            <a:r>
              <a:rPr lang="de-DE" sz="1800" b="1" dirty="0">
                <a:effectLst>
                  <a:outerShdw blurRad="38100" dist="38100" dir="2700000" algn="tl">
                    <a:srgbClr val="C0C0C0"/>
                  </a:outerShdw>
                </a:effectLst>
              </a:rPr>
              <a:t/>
            </a:r>
            <a:br>
              <a:rPr lang="de-DE" sz="1800" b="1" dirty="0">
                <a:effectLst>
                  <a:outerShdw blurRad="38100" dist="38100" dir="2700000" algn="tl">
                    <a:srgbClr val="C0C0C0"/>
                  </a:outerShdw>
                </a:effectLst>
              </a:rPr>
            </a:br>
            <a:r>
              <a:rPr lang="de-DE" sz="1800" b="1" dirty="0">
                <a:solidFill>
                  <a:srgbClr val="94C11C"/>
                </a:solidFill>
              </a:rPr>
              <a:t> Advantages</a:t>
            </a:r>
            <a:r>
              <a:rPr lang="de-DE" sz="1800" b="1" dirty="0" smtClean="0">
                <a:solidFill>
                  <a:srgbClr val="94C11C"/>
                </a:solidFill>
              </a:rPr>
              <a:t>:</a:t>
            </a:r>
          </a:p>
          <a:p>
            <a:pPr marL="285750" indent="-285750">
              <a:buClr>
                <a:schemeClr val="accent2"/>
              </a:buClr>
              <a:buFont typeface="Wingdings" panose="05000000000000000000" pitchFamily="2" charset="2"/>
              <a:buChar char="§"/>
            </a:pPr>
            <a:r>
              <a:rPr lang="en-US" sz="1800" dirty="0"/>
              <a:t>Shorter distance between retrieval and deposition points</a:t>
            </a:r>
          </a:p>
          <a:p>
            <a:pPr marL="285750" indent="-285750">
              <a:buClr>
                <a:schemeClr val="accent2"/>
              </a:buClr>
              <a:buFont typeface="Wingdings" panose="05000000000000000000" pitchFamily="2" charset="2"/>
              <a:buChar char="§"/>
            </a:pPr>
            <a:r>
              <a:rPr lang="en-US" sz="1800" dirty="0"/>
              <a:t>Somewhat more suitable dimensional adjustment for all percentiles, owing to the possible closer approach to the table</a:t>
            </a:r>
          </a:p>
          <a:p>
            <a:pPr marL="285750" indent="-285750">
              <a:buClr>
                <a:schemeClr val="accent2"/>
              </a:buClr>
              <a:buFont typeface="Wingdings" panose="05000000000000000000" pitchFamily="2" charset="2"/>
              <a:buChar char="§"/>
            </a:pPr>
            <a:r>
              <a:rPr lang="en-US" sz="1800" dirty="0"/>
              <a:t>Simultaneous chucking and machining</a:t>
            </a:r>
          </a:p>
          <a:p>
            <a:pPr marL="285750" indent="-285750">
              <a:buClr>
                <a:schemeClr val="accent2"/>
              </a:buClr>
              <a:buFont typeface="Wingdings" panose="05000000000000000000" pitchFamily="2" charset="2"/>
              <a:buChar char="§"/>
            </a:pPr>
            <a:r>
              <a:rPr lang="en-US" sz="1800" dirty="0"/>
              <a:t>Lower time pressure upon the employee</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6729"/>
            <a:ext cx="4028094" cy="3212976"/>
          </a:xfrm>
          <a:prstGeom prst="rect">
            <a:avLst/>
          </a:prstGeom>
        </p:spPr>
      </p:pic>
      <p:sp>
        <p:nvSpPr>
          <p:cNvPr id="13" name="Textfeld 12"/>
          <p:cNvSpPr txBox="1"/>
          <p:nvPr/>
        </p:nvSpPr>
        <p:spPr>
          <a:xfrm rot="1292026">
            <a:off x="749000" y="4269133"/>
            <a:ext cx="1872208" cy="215444"/>
          </a:xfrm>
          <a:prstGeom prst="rect">
            <a:avLst/>
          </a:prstGeom>
          <a:noFill/>
        </p:spPr>
        <p:txBody>
          <a:bodyPr wrap="square" rtlCol="0">
            <a:spAutoFit/>
          </a:bodyPr>
          <a:lstStyle/>
          <a:p>
            <a:r>
              <a:rPr lang="de-DE" sz="800" dirty="0" smtClean="0"/>
              <a:t>© Michael Hüter</a:t>
            </a:r>
            <a:endParaRPr lang="de-DE" dirty="0"/>
          </a:p>
        </p:txBody>
      </p:sp>
      <p:grpSp>
        <p:nvGrpSpPr>
          <p:cNvPr id="14" name="Gruppieren 13"/>
          <p:cNvGrpSpPr/>
          <p:nvPr/>
        </p:nvGrpSpPr>
        <p:grpSpPr>
          <a:xfrm>
            <a:off x="6300192" y="4376855"/>
            <a:ext cx="2902662" cy="1811288"/>
            <a:chOff x="6186410" y="1988840"/>
            <a:chExt cx="2902662" cy="1811288"/>
          </a:xfrm>
        </p:grpSpPr>
        <p:pic>
          <p:nvPicPr>
            <p:cNvPr id="15" name="Grafik 14"/>
            <p:cNvPicPr>
              <a:picLocks noChangeAspect="1"/>
            </p:cNvPicPr>
            <p:nvPr/>
          </p:nvPicPr>
          <p:blipFill>
            <a:blip r:embed="rId4">
              <a:extLst>
                <a:ext uri="{BEBA8EAE-BF5A-486C-A8C5-ECC9F3942E4B}">
                  <a14:imgProps xmlns:a14="http://schemas.microsoft.com/office/drawing/2010/main">
                    <a14:imgLayer r:embed="rId5">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16" name="Text Box 28"/>
            <p:cNvSpPr txBox="1">
              <a:spLocks noChangeArrowheads="1"/>
            </p:cNvSpPr>
            <p:nvPr/>
          </p:nvSpPr>
          <p:spPr bwMode="auto">
            <a:xfrm rot="20901381">
              <a:off x="6533403" y="2602345"/>
              <a:ext cx="2555669" cy="430887"/>
            </a:xfrm>
            <a:prstGeom prst="rect">
              <a:avLst/>
            </a:prstGeom>
            <a:noFill/>
            <a:ln w="9525">
              <a:noFill/>
              <a:miter lim="800000"/>
              <a:headEnd/>
              <a:tailEnd/>
            </a:ln>
            <a:effectLst/>
          </p:spPr>
          <p:txBody>
            <a:bodyPr wrap="square">
              <a:spAutoFit/>
            </a:bodyPr>
            <a:lstStyle/>
            <a:p>
              <a:r>
                <a:rPr lang="en-US" sz="1100" b="1" dirty="0"/>
                <a:t>Design process </a:t>
              </a:r>
              <a:br>
                <a:rPr lang="en-US" sz="1100" b="1" dirty="0"/>
              </a:br>
              <a:r>
                <a:rPr lang="en-US" sz="1100" b="1" dirty="0"/>
                <a:t>to EN 614-1</a:t>
              </a:r>
            </a:p>
          </p:txBody>
        </p:sp>
      </p:grpSp>
      <p:sp>
        <p:nvSpPr>
          <p:cNvPr id="3" name="Textfeld 2"/>
          <p:cNvSpPr txBox="1"/>
          <p:nvPr/>
        </p:nvSpPr>
        <p:spPr>
          <a:xfrm>
            <a:off x="592555" y="4944155"/>
            <a:ext cx="5707637" cy="1408078"/>
          </a:xfrm>
          <a:prstGeom prst="rect">
            <a:avLst/>
          </a:prstGeom>
          <a:noFill/>
        </p:spPr>
        <p:txBody>
          <a:bodyPr wrap="square" rtlCol="0">
            <a:spAutoFit/>
          </a:bodyPr>
          <a:lstStyle/>
          <a:p>
            <a:pPr>
              <a:spcAft>
                <a:spcPct val="35000"/>
              </a:spcAft>
              <a:buClr>
                <a:schemeClr val="accent2"/>
              </a:buClr>
            </a:pPr>
            <a:r>
              <a:rPr lang="de-DE" sz="1800" b="1" dirty="0">
                <a:solidFill>
                  <a:srgbClr val="E14D0E"/>
                </a:solidFill>
              </a:rPr>
              <a:t> </a:t>
            </a:r>
            <a:r>
              <a:rPr lang="de-DE" sz="1800" b="1" dirty="0" err="1">
                <a:solidFill>
                  <a:srgbClr val="E14D0E"/>
                </a:solidFill>
              </a:rPr>
              <a:t>Disadvantages</a:t>
            </a:r>
            <a:r>
              <a:rPr lang="de-DE" sz="1800" b="1" dirty="0" smtClean="0">
                <a:solidFill>
                  <a:srgbClr val="E14D0E"/>
                </a:solidFill>
              </a:rPr>
              <a:t>:</a:t>
            </a:r>
          </a:p>
          <a:p>
            <a:pPr marL="285750" indent="-285750">
              <a:buClr>
                <a:schemeClr val="accent2"/>
              </a:buClr>
              <a:buFont typeface="Wingdings" panose="05000000000000000000" pitchFamily="2" charset="2"/>
              <a:buChar char="§"/>
            </a:pPr>
            <a:r>
              <a:rPr lang="en-US" sz="1800" dirty="0"/>
              <a:t>Greater technical complexity and correspondingly high costs</a:t>
            </a:r>
          </a:p>
          <a:p>
            <a:pPr marL="285750" indent="-285750">
              <a:buClr>
                <a:schemeClr val="accent2"/>
              </a:buClr>
              <a:buFont typeface="Wingdings" panose="05000000000000000000" pitchFamily="2" charset="2"/>
              <a:buChar char="§"/>
            </a:pPr>
            <a:r>
              <a:rPr lang="en-US" sz="1800" dirty="0"/>
              <a:t>Larger machine footprint</a:t>
            </a:r>
          </a:p>
        </p:txBody>
      </p:sp>
    </p:spTree>
    <p:extLst>
      <p:ext uri="{BB962C8B-B14F-4D97-AF65-F5344CB8AC3E}">
        <p14:creationId xmlns:p14="http://schemas.microsoft.com/office/powerpoint/2010/main" val="2925533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C75B1C1B-9831-4367-90E0-0972234787A5}"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endParaRPr lang="de-DE" altLang="de-DE" sz="1200" b="0" dirty="0" smtClean="0">
              <a:solidFill>
                <a:schemeClr val="bg1"/>
              </a:solidFill>
            </a:endParaRP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21</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dirty="0"/>
              <a:t>Supplement </a:t>
            </a:r>
            <a:r>
              <a:rPr lang="de-DE" dirty="0" err="1"/>
              <a:t>to</a:t>
            </a:r>
            <a:r>
              <a:rPr lang="de-DE" dirty="0"/>
              <a:t> </a:t>
            </a:r>
            <a:r>
              <a:rPr lang="de-DE" dirty="0" err="1"/>
              <a:t>preliminary</a:t>
            </a:r>
            <a:r>
              <a:rPr lang="de-DE" dirty="0"/>
              <a:t> </a:t>
            </a:r>
            <a:r>
              <a:rPr lang="de-DE" dirty="0" err="1"/>
              <a:t>planning</a:t>
            </a:r>
            <a:r>
              <a:rPr lang="de-DE" dirty="0"/>
              <a:t>- </a:t>
            </a:r>
            <a:r>
              <a:rPr lang="de-DE" dirty="0" smtClean="0"/>
              <a:t>4</a:t>
            </a:r>
            <a:endParaRPr lang="de-DE"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3" name="Text Box 5"/>
          <p:cNvSpPr txBox="1">
            <a:spLocks noChangeArrowheads="1"/>
          </p:cNvSpPr>
          <p:nvPr/>
        </p:nvSpPr>
        <p:spPr bwMode="auto">
          <a:xfrm>
            <a:off x="557213" y="1407894"/>
            <a:ext cx="5132387" cy="707886"/>
          </a:xfrm>
          <a:prstGeom prst="rect">
            <a:avLst/>
          </a:prstGeom>
          <a:noFill/>
          <a:ln w="9525">
            <a:noFill/>
            <a:miter lim="800000"/>
            <a:headEnd/>
            <a:tailEnd/>
          </a:ln>
        </p:spPr>
        <p:txBody>
          <a:bodyPr>
            <a:spAutoFit/>
          </a:bodyPr>
          <a:lstStyle/>
          <a:p>
            <a:r>
              <a:rPr lang="en-US" b="1" dirty="0"/>
              <a:t>Alternative arrangements for inbound </a:t>
            </a:r>
            <a:r>
              <a:rPr lang="en-US" b="1" dirty="0" smtClean="0"/>
              <a:t>supply Planning </a:t>
            </a:r>
            <a:r>
              <a:rPr lang="en-US" b="1" dirty="0"/>
              <a:t>of relevant equipment</a:t>
            </a:r>
          </a:p>
        </p:txBody>
      </p:sp>
      <p:sp>
        <p:nvSpPr>
          <p:cNvPr id="14" name="Text Box 15"/>
          <p:cNvSpPr txBox="1">
            <a:spLocks noChangeArrowheads="1"/>
          </p:cNvSpPr>
          <p:nvPr/>
        </p:nvSpPr>
        <p:spPr bwMode="auto">
          <a:xfrm>
            <a:off x="592555" y="2222573"/>
            <a:ext cx="5857674" cy="3631763"/>
          </a:xfrm>
          <a:prstGeom prst="rect">
            <a:avLst/>
          </a:prstGeom>
          <a:noFill/>
          <a:ln w="9525">
            <a:noFill/>
            <a:miter lim="800000"/>
            <a:headEnd/>
            <a:tailEnd/>
          </a:ln>
        </p:spPr>
        <p:txBody>
          <a:bodyPr wrap="square">
            <a:spAutoFit/>
          </a:bodyPr>
          <a:lstStyle/>
          <a:p>
            <a:pPr>
              <a:spcBef>
                <a:spcPct val="50000"/>
              </a:spcBef>
            </a:pPr>
            <a:r>
              <a:rPr lang="de-DE" b="1" u="sng" dirty="0" smtClean="0"/>
              <a:t>Einsatz </a:t>
            </a:r>
            <a:r>
              <a:rPr lang="de-DE" b="1" u="sng" dirty="0"/>
              <a:t>von </a:t>
            </a:r>
            <a:r>
              <a:rPr lang="de-DE" b="1" u="sng" dirty="0" smtClean="0"/>
              <a:t>Transportwagen</a:t>
            </a:r>
          </a:p>
          <a:p>
            <a:pPr>
              <a:spcBef>
                <a:spcPct val="50000"/>
              </a:spcBef>
            </a:pPr>
            <a:r>
              <a:rPr lang="de-DE" b="1" dirty="0">
                <a:solidFill>
                  <a:srgbClr val="94C11C"/>
                </a:solidFill>
              </a:rPr>
              <a:t>Advantage</a:t>
            </a:r>
            <a:r>
              <a:rPr lang="de-DE" dirty="0" smtClean="0"/>
              <a:t>: </a:t>
            </a:r>
            <a:r>
              <a:rPr lang="en-US" dirty="0"/>
              <a:t>pushing parts rather than carrying is associated with lower stress; reduction in frequency of stress, since the truck serves as a buffer.</a:t>
            </a:r>
          </a:p>
          <a:p>
            <a:pPr>
              <a:spcBef>
                <a:spcPct val="50000"/>
              </a:spcBef>
            </a:pPr>
            <a:r>
              <a:rPr lang="de-DE" b="1" dirty="0" err="1" smtClean="0">
                <a:solidFill>
                  <a:srgbClr val="E14D0E"/>
                </a:solidFill>
              </a:rPr>
              <a:t>Disadvantage</a:t>
            </a:r>
            <a:r>
              <a:rPr lang="de-DE" b="1" dirty="0" smtClean="0"/>
              <a:t>:</a:t>
            </a:r>
            <a:r>
              <a:rPr lang="de-DE" dirty="0" smtClean="0"/>
              <a:t> </a:t>
            </a:r>
            <a:r>
              <a:rPr lang="en-US" dirty="0"/>
              <a:t>additional space may be needed to accommodate the truck.</a:t>
            </a:r>
          </a:p>
          <a:p>
            <a:pPr>
              <a:spcBef>
                <a:spcPct val="50000"/>
              </a:spcBef>
            </a:pPr>
            <a:r>
              <a:rPr lang="en-US" dirty="0"/>
              <a:t>Variant A has a lower </a:t>
            </a:r>
            <a:r>
              <a:rPr lang="en-US" dirty="0" err="1"/>
              <a:t>centre</a:t>
            </a:r>
            <a:r>
              <a:rPr lang="en-US" dirty="0"/>
              <a:t> of gravity, which is advantageous for transport; in Variant B, the height interval to be overcome is lower.</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4638044"/>
            <a:ext cx="2520280" cy="1797497"/>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t="36546" r="45394" b="9860"/>
          <a:stretch/>
        </p:blipFill>
        <p:spPr>
          <a:xfrm>
            <a:off x="6675153" y="2801970"/>
            <a:ext cx="2468847" cy="1728193"/>
          </a:xfrm>
          <a:prstGeom prst="rect">
            <a:avLst/>
          </a:prstGeom>
        </p:spPr>
      </p:pic>
      <p:grpSp>
        <p:nvGrpSpPr>
          <p:cNvPr id="15" name="Gruppieren 14"/>
          <p:cNvGrpSpPr/>
          <p:nvPr/>
        </p:nvGrpSpPr>
        <p:grpSpPr>
          <a:xfrm>
            <a:off x="6241338" y="1066157"/>
            <a:ext cx="2902662" cy="1811288"/>
            <a:chOff x="6186410" y="1988840"/>
            <a:chExt cx="2902662" cy="1811288"/>
          </a:xfrm>
        </p:grpSpPr>
        <p:pic>
          <p:nvPicPr>
            <p:cNvPr id="16" name="Grafik 15"/>
            <p:cNvPicPr>
              <a:picLocks noChangeAspect="1"/>
            </p:cNvPicPr>
            <p:nvPr/>
          </p:nvPicPr>
          <p:blipFill>
            <a:blip r:embed="rId5">
              <a:extLst>
                <a:ext uri="{BEBA8EAE-BF5A-486C-A8C5-ECC9F3942E4B}">
                  <a14:imgProps xmlns:a14="http://schemas.microsoft.com/office/drawing/2010/main">
                    <a14:imgLayer r:embed="rId6">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17" name="Text Box 28"/>
            <p:cNvSpPr txBox="1">
              <a:spLocks noChangeArrowheads="1"/>
            </p:cNvSpPr>
            <p:nvPr/>
          </p:nvSpPr>
          <p:spPr bwMode="auto">
            <a:xfrm rot="20901381">
              <a:off x="6533403" y="2602345"/>
              <a:ext cx="2555669" cy="430887"/>
            </a:xfrm>
            <a:prstGeom prst="rect">
              <a:avLst/>
            </a:prstGeom>
            <a:noFill/>
            <a:ln w="9525">
              <a:noFill/>
              <a:miter lim="800000"/>
              <a:headEnd/>
              <a:tailEnd/>
            </a:ln>
            <a:effectLst/>
          </p:spPr>
          <p:txBody>
            <a:bodyPr wrap="square">
              <a:spAutoFit/>
            </a:bodyPr>
            <a:lstStyle/>
            <a:p>
              <a:r>
                <a:rPr lang="de-DE" sz="1100" b="1" dirty="0">
                  <a:effectLst>
                    <a:outerShdw blurRad="38100" dist="38100" dir="2700000" algn="tl">
                      <a:srgbClr val="C0C0C0"/>
                    </a:outerShdw>
                  </a:effectLst>
                </a:rPr>
                <a:t>Design </a:t>
              </a:r>
              <a:r>
                <a:rPr lang="de-DE" sz="1100" b="1" dirty="0" err="1">
                  <a:effectLst>
                    <a:outerShdw blurRad="38100" dist="38100" dir="2700000" algn="tl">
                      <a:srgbClr val="C0C0C0"/>
                    </a:outerShdw>
                  </a:effectLst>
                </a:rPr>
                <a:t>process</a:t>
              </a:r>
              <a:r>
                <a:rPr lang="de-DE" sz="1100" b="1" dirty="0">
                  <a:effectLst>
                    <a:outerShdw blurRad="38100" dist="38100" dir="2700000" algn="tl">
                      <a:srgbClr val="C0C0C0"/>
                    </a:outerShdw>
                  </a:effectLst>
                </a:rPr>
                <a:t> </a:t>
              </a:r>
              <a:br>
                <a:rPr lang="de-DE" sz="1100" b="1" dirty="0">
                  <a:effectLst>
                    <a:outerShdw blurRad="38100" dist="38100" dir="2700000" algn="tl">
                      <a:srgbClr val="C0C0C0"/>
                    </a:outerShdw>
                  </a:effectLst>
                </a:rPr>
              </a:br>
              <a:r>
                <a:rPr lang="de-DE" sz="1100" b="1" dirty="0" err="1">
                  <a:effectLst>
                    <a:outerShdw blurRad="38100" dist="38100" dir="2700000" algn="tl">
                      <a:srgbClr val="C0C0C0"/>
                    </a:outerShdw>
                  </a:effectLst>
                </a:rPr>
                <a:t>to</a:t>
              </a:r>
              <a:r>
                <a:rPr lang="de-DE" sz="1100" b="1" dirty="0">
                  <a:effectLst>
                    <a:outerShdw blurRad="38100" dist="38100" dir="2700000" algn="tl">
                      <a:srgbClr val="C0C0C0"/>
                    </a:outerShdw>
                  </a:effectLst>
                </a:rPr>
                <a:t> </a:t>
              </a:r>
              <a:r>
                <a:rPr lang="de-DE" sz="1100" b="1" dirty="0" smtClean="0"/>
                <a:t>EN 614-1:2006+A1:2009</a:t>
              </a:r>
              <a:endParaRPr lang="de-DE" sz="1100" b="1" dirty="0"/>
            </a:p>
          </p:txBody>
        </p:sp>
      </p:grpSp>
      <p:sp>
        <p:nvSpPr>
          <p:cNvPr id="19" name="Textfeld 18"/>
          <p:cNvSpPr txBox="1"/>
          <p:nvPr/>
        </p:nvSpPr>
        <p:spPr>
          <a:xfrm>
            <a:off x="8028384" y="4375228"/>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1422006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3538" t="17980" r="9052" b="13563"/>
          <a:stretch/>
        </p:blipFill>
        <p:spPr>
          <a:xfrm>
            <a:off x="4788024" y="2871403"/>
            <a:ext cx="4014853" cy="2242531"/>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DDBDFB74-541C-406C-8934-6C649F31CDBD}"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22</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556977" y="838076"/>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sz="2400" kern="0" dirty="0"/>
              <a:t>Specification of the working task and interfaces</a:t>
            </a:r>
            <a:endParaRPr lang="de-DE" sz="2400" kern="0" dirty="0" smtClean="0"/>
          </a:p>
        </p:txBody>
      </p:sp>
      <p:sp>
        <p:nvSpPr>
          <p:cNvPr id="19" name="Rectangle 3"/>
          <p:cNvSpPr txBox="1">
            <a:spLocks noChangeArrowheads="1"/>
          </p:cNvSpPr>
          <p:nvPr/>
        </p:nvSpPr>
        <p:spPr bwMode="auto">
          <a:xfrm>
            <a:off x="557212" y="1734733"/>
            <a:ext cx="6417501" cy="4525963"/>
          </a:xfrm>
          <a:prstGeom prst="rect">
            <a:avLst/>
          </a:prstGeom>
          <a:noFill/>
          <a:ln>
            <a:noFill/>
            <a:miter lim="800000"/>
            <a:headEnd/>
            <a:tailEn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None/>
              <a:tabLst>
                <a:tab pos="1616075" algn="l"/>
              </a:tabLst>
              <a:defRPr sz="2000" b="0">
                <a:solidFill>
                  <a:schemeClr val="bg2"/>
                </a:solidFill>
                <a:latin typeface="+mn-lt"/>
                <a:ea typeface="+mn-ea"/>
                <a:cs typeface="+mn-cs"/>
              </a:defRPr>
            </a:lvl1pPr>
            <a:lvl2pPr marL="457200" indent="0" algn="l" rtl="0" eaLnBrk="0" fontAlgn="base" hangingPunct="0">
              <a:spcBef>
                <a:spcPct val="20000"/>
              </a:spcBef>
              <a:spcAft>
                <a:spcPct val="0"/>
              </a:spcAft>
              <a:buNone/>
              <a:tabLst>
                <a:tab pos="1616075" algn="l"/>
              </a:tabLst>
              <a:defRPr sz="1800" b="0">
                <a:solidFill>
                  <a:schemeClr val="bg2"/>
                </a:solidFill>
                <a:latin typeface="+mn-lt"/>
              </a:defRPr>
            </a:lvl2pPr>
            <a:lvl3pPr marL="265113" indent="-261938" algn="l" rtl="0" eaLnBrk="0" fontAlgn="base" hangingPunct="0">
              <a:spcBef>
                <a:spcPct val="20000"/>
              </a:spcBef>
              <a:spcAft>
                <a:spcPct val="0"/>
              </a:spcAft>
              <a:buClr>
                <a:srgbClr val="FAB500"/>
              </a:buClr>
              <a:buFont typeface="Wingdings" panose="05000000000000000000" pitchFamily="2" charset="2"/>
              <a:buChar char="§"/>
              <a:tabLst>
                <a:tab pos="1616075" algn="l"/>
              </a:tabLst>
              <a:defRPr sz="2400">
                <a:solidFill>
                  <a:schemeClr val="bg2"/>
                </a:solidFill>
                <a:latin typeface="+mn-lt"/>
              </a:defRPr>
            </a:lvl3pPr>
            <a:lvl4pPr marL="534988" indent="-268288" algn="l" rtl="0" eaLnBrk="0" fontAlgn="base" hangingPunct="0">
              <a:spcBef>
                <a:spcPct val="20000"/>
              </a:spcBef>
              <a:spcAft>
                <a:spcPct val="0"/>
              </a:spcAft>
              <a:buFont typeface="Wingdings" panose="05000000000000000000" pitchFamily="2" charset="2"/>
              <a:buChar char="§"/>
              <a:tabLst>
                <a:tab pos="1616075" algn="l"/>
              </a:tabLst>
              <a:defRPr sz="2100">
                <a:solidFill>
                  <a:schemeClr val="bg2"/>
                </a:solidFill>
                <a:latin typeface="+mn-lt"/>
              </a:defRPr>
            </a:lvl4pPr>
            <a:lvl5pPr marL="4964113" indent="-147638" algn="l" rtl="0" eaLnBrk="0" fontAlgn="base" hangingPunct="0">
              <a:spcBef>
                <a:spcPct val="20000"/>
              </a:spcBef>
              <a:spcAft>
                <a:spcPct val="0"/>
              </a:spcAft>
              <a:buChar char="•"/>
              <a:tabLst>
                <a:tab pos="1616075" algn="l"/>
              </a:tabLst>
              <a:defRPr sz="1700">
                <a:solidFill>
                  <a:srgbClr val="878787"/>
                </a:solidFill>
                <a:latin typeface="+mn-lt"/>
              </a:defRPr>
            </a:lvl5pPr>
            <a:lvl6pPr marL="5421313" indent="-147638" algn="l" rtl="0" fontAlgn="base">
              <a:spcBef>
                <a:spcPct val="20000"/>
              </a:spcBef>
              <a:spcAft>
                <a:spcPct val="0"/>
              </a:spcAft>
              <a:buChar char="•"/>
              <a:tabLst>
                <a:tab pos="1616075" algn="l"/>
              </a:tabLst>
              <a:defRPr sz="1700">
                <a:solidFill>
                  <a:srgbClr val="878787"/>
                </a:solidFill>
                <a:latin typeface="+mn-lt"/>
              </a:defRPr>
            </a:lvl6pPr>
            <a:lvl7pPr marL="5878513" indent="-147638" algn="l" rtl="0" fontAlgn="base">
              <a:spcBef>
                <a:spcPct val="20000"/>
              </a:spcBef>
              <a:spcAft>
                <a:spcPct val="0"/>
              </a:spcAft>
              <a:buChar char="•"/>
              <a:tabLst>
                <a:tab pos="1616075" algn="l"/>
              </a:tabLst>
              <a:defRPr sz="1700">
                <a:solidFill>
                  <a:srgbClr val="878787"/>
                </a:solidFill>
                <a:latin typeface="+mn-lt"/>
              </a:defRPr>
            </a:lvl7pPr>
            <a:lvl8pPr marL="6335713" indent="-147638" algn="l" rtl="0" fontAlgn="base">
              <a:spcBef>
                <a:spcPct val="20000"/>
              </a:spcBef>
              <a:spcAft>
                <a:spcPct val="0"/>
              </a:spcAft>
              <a:buChar char="•"/>
              <a:tabLst>
                <a:tab pos="1616075" algn="l"/>
              </a:tabLst>
              <a:defRPr sz="1700">
                <a:solidFill>
                  <a:srgbClr val="878787"/>
                </a:solidFill>
                <a:latin typeface="+mn-lt"/>
              </a:defRPr>
            </a:lvl8pPr>
            <a:lvl9pPr marL="6792913" indent="-147638" algn="l" rtl="0" fontAlgn="base">
              <a:spcBef>
                <a:spcPct val="20000"/>
              </a:spcBef>
              <a:spcAft>
                <a:spcPct val="0"/>
              </a:spcAft>
              <a:buChar char="•"/>
              <a:tabLst>
                <a:tab pos="1616075" algn="l"/>
              </a:tabLst>
              <a:defRPr sz="1700">
                <a:solidFill>
                  <a:srgbClr val="878787"/>
                </a:solidFill>
                <a:latin typeface="+mn-lt"/>
              </a:defRPr>
            </a:lvl9pPr>
          </a:lstStyle>
          <a:p>
            <a:pPr marL="457200" indent="-457200"/>
            <a:r>
              <a:rPr lang="de-DE" b="1" kern="0" dirty="0"/>
              <a:t>Details </a:t>
            </a:r>
            <a:r>
              <a:rPr lang="de-DE" b="1" kern="0" dirty="0" err="1"/>
              <a:t>of</a:t>
            </a:r>
            <a:r>
              <a:rPr lang="de-DE" b="1" kern="0" dirty="0"/>
              <a:t> </a:t>
            </a:r>
            <a:r>
              <a:rPr lang="de-DE" b="1" kern="0" dirty="0" err="1"/>
              <a:t>supplementary</a:t>
            </a:r>
            <a:r>
              <a:rPr lang="de-DE" b="1" kern="0" dirty="0"/>
              <a:t> </a:t>
            </a:r>
            <a:r>
              <a:rPr lang="de-DE" b="1" kern="0" dirty="0" err="1"/>
              <a:t>equipment</a:t>
            </a:r>
            <a:r>
              <a:rPr lang="de-DE" b="1" kern="0" dirty="0" smtClean="0"/>
              <a:t>:</a:t>
            </a:r>
          </a:p>
          <a:p>
            <a:pPr marL="457200" indent="-457200">
              <a:spcAft>
                <a:spcPct val="20000"/>
              </a:spcAft>
              <a:buClr>
                <a:schemeClr val="accent2"/>
              </a:buClr>
              <a:buFont typeface="Wingdings" pitchFamily="2" charset="2"/>
              <a:buChar char="§"/>
            </a:pPr>
            <a:r>
              <a:rPr lang="en-US" kern="0" dirty="0"/>
              <a:t>Locking of the wheels during lifting and carrying activity</a:t>
            </a:r>
          </a:p>
          <a:p>
            <a:pPr marL="457200" indent="-457200">
              <a:spcAft>
                <a:spcPct val="20000"/>
              </a:spcAft>
              <a:buClr>
                <a:schemeClr val="accent2"/>
              </a:buClr>
              <a:buFont typeface="Wingdings" pitchFamily="2" charset="2"/>
              <a:buChar char="§"/>
            </a:pPr>
            <a:r>
              <a:rPr lang="en-US" kern="0" dirty="0"/>
              <a:t>Adjustment of the truck width such that only two rows of casings can be placed on it</a:t>
            </a:r>
          </a:p>
          <a:p>
            <a:pPr marL="457200" indent="-457200">
              <a:spcAft>
                <a:spcPct val="20000"/>
              </a:spcAft>
              <a:buClr>
                <a:schemeClr val="accent2"/>
              </a:buClr>
              <a:buFont typeface="Wingdings" pitchFamily="2" charset="2"/>
              <a:buChar char="§"/>
            </a:pPr>
            <a:r>
              <a:rPr lang="en-US" kern="0" dirty="0"/>
              <a:t>If appropriate, height adjustment</a:t>
            </a:r>
          </a:p>
          <a:p>
            <a:pPr marL="457200" indent="-457200">
              <a:spcAft>
                <a:spcPct val="20000"/>
              </a:spcAft>
              <a:buClr>
                <a:schemeClr val="accent2"/>
              </a:buClr>
              <a:buFont typeface="Wingdings" pitchFamily="2" charset="2"/>
              <a:buChar char="§"/>
            </a:pPr>
            <a:r>
              <a:rPr lang="en-US" kern="0" dirty="0"/>
              <a:t>Size of the wheels</a:t>
            </a:r>
          </a:p>
          <a:p>
            <a:pPr marL="457200" indent="-457200">
              <a:spcAft>
                <a:spcPct val="20000"/>
              </a:spcAft>
              <a:buClr>
                <a:schemeClr val="accent2"/>
              </a:buClr>
              <a:buFont typeface="Wingdings" pitchFamily="2" charset="2"/>
              <a:buChar char="§"/>
            </a:pPr>
            <a:r>
              <a:rPr lang="en-US" kern="0" dirty="0"/>
              <a:t>Handle design</a:t>
            </a:r>
          </a:p>
          <a:p>
            <a:pPr marL="457200" indent="-457200">
              <a:spcAft>
                <a:spcPct val="20000"/>
              </a:spcAft>
              <a:buClr>
                <a:schemeClr val="accent2"/>
              </a:buClr>
              <a:buFont typeface="Wingdings" pitchFamily="2" charset="2"/>
              <a:buChar char="§"/>
            </a:pPr>
            <a:r>
              <a:rPr lang="en-US" kern="0" dirty="0"/>
              <a:t>Specification of the maximum number of </a:t>
            </a:r>
            <a:br>
              <a:rPr lang="en-US" kern="0" dirty="0"/>
            </a:br>
            <a:r>
              <a:rPr lang="en-US" kern="0" dirty="0"/>
              <a:t>casings per truck</a:t>
            </a:r>
          </a:p>
          <a:p>
            <a:pPr marL="457200" indent="-457200">
              <a:spcAft>
                <a:spcPct val="20000"/>
              </a:spcAft>
              <a:buClr>
                <a:schemeClr val="accent2"/>
              </a:buClr>
              <a:buFont typeface="Wingdings" pitchFamily="2" charset="2"/>
              <a:buChar char="§"/>
            </a:pPr>
            <a:r>
              <a:rPr lang="en-US" kern="0" dirty="0"/>
              <a:t>Provision of instruction to the users of </a:t>
            </a:r>
            <a:br>
              <a:rPr lang="en-US" kern="0" dirty="0"/>
            </a:br>
            <a:r>
              <a:rPr lang="en-US" kern="0" dirty="0"/>
              <a:t>the truck</a:t>
            </a:r>
          </a:p>
        </p:txBody>
      </p:sp>
      <p:sp>
        <p:nvSpPr>
          <p:cNvPr id="13" name="Textfeld 12"/>
          <p:cNvSpPr txBox="1"/>
          <p:nvPr/>
        </p:nvSpPr>
        <p:spPr>
          <a:xfrm>
            <a:off x="7017264" y="5758904"/>
            <a:ext cx="1872208" cy="215444"/>
          </a:xfrm>
          <a:prstGeom prst="rect">
            <a:avLst/>
          </a:prstGeom>
          <a:noFill/>
        </p:spPr>
        <p:txBody>
          <a:bodyPr wrap="square" rtlCol="0">
            <a:spAutoFit/>
          </a:bodyPr>
          <a:lstStyle/>
          <a:p>
            <a:r>
              <a:rPr lang="de-DE" sz="800" dirty="0" smtClean="0"/>
              <a:t>© Michael Hüter</a:t>
            </a:r>
            <a:endParaRPr lang="de-DE" dirty="0"/>
          </a:p>
        </p:txBody>
      </p:sp>
      <p:grpSp>
        <p:nvGrpSpPr>
          <p:cNvPr id="14" name="Gruppieren 13"/>
          <p:cNvGrpSpPr/>
          <p:nvPr/>
        </p:nvGrpSpPr>
        <p:grpSpPr>
          <a:xfrm>
            <a:off x="6156176" y="974725"/>
            <a:ext cx="3224481" cy="1549293"/>
            <a:chOff x="6186410" y="1988840"/>
            <a:chExt cx="3035765" cy="1811288"/>
          </a:xfrm>
        </p:grpSpPr>
        <p:pic>
          <p:nvPicPr>
            <p:cNvPr id="15" name="Grafik 14"/>
            <p:cNvPicPr>
              <a:picLocks noChangeAspect="1"/>
            </p:cNvPicPr>
            <p:nvPr/>
          </p:nvPicPr>
          <p:blipFill>
            <a:blip r:embed="rId4">
              <a:extLst>
                <a:ext uri="{BEBA8EAE-BF5A-486C-A8C5-ECC9F3942E4B}">
                  <a14:imgProps xmlns:a14="http://schemas.microsoft.com/office/drawing/2010/main">
                    <a14:imgLayer r:embed="rId5">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18" name="Text Box 28"/>
            <p:cNvSpPr txBox="1">
              <a:spLocks noChangeArrowheads="1"/>
            </p:cNvSpPr>
            <p:nvPr/>
          </p:nvSpPr>
          <p:spPr bwMode="auto">
            <a:xfrm rot="20901381">
              <a:off x="6666506" y="2485968"/>
              <a:ext cx="2555669" cy="493707"/>
            </a:xfrm>
            <a:prstGeom prst="rect">
              <a:avLst/>
            </a:prstGeom>
            <a:noFill/>
            <a:ln w="9525">
              <a:noFill/>
              <a:miter lim="800000"/>
              <a:headEnd/>
              <a:tailEnd/>
            </a:ln>
            <a:effectLst/>
          </p:spPr>
          <p:txBody>
            <a:bodyPr wrap="square">
              <a:spAutoFit/>
            </a:bodyPr>
            <a:lstStyle/>
            <a:p>
              <a:r>
                <a:rPr lang="de-DE" sz="1050" b="1" dirty="0"/>
                <a:t>Design </a:t>
              </a:r>
              <a:r>
                <a:rPr lang="de-DE" sz="1050" b="1" dirty="0" err="1"/>
                <a:t>process</a:t>
              </a:r>
              <a:r>
                <a:rPr lang="de-DE" sz="1050" b="1" dirty="0"/>
                <a:t> </a:t>
              </a:r>
              <a:r>
                <a:rPr lang="de-DE" sz="1050" b="1" dirty="0" smtClean="0"/>
                <a:t> </a:t>
              </a:r>
              <a:r>
                <a:rPr lang="de-DE" sz="1050" b="1" dirty="0" err="1" smtClean="0"/>
                <a:t>to</a:t>
              </a:r>
              <a:r>
                <a:rPr lang="de-DE" sz="1050" b="1" dirty="0"/>
                <a:t/>
              </a:r>
              <a:br>
                <a:rPr lang="de-DE" sz="1050" b="1" dirty="0"/>
              </a:br>
              <a:r>
                <a:rPr lang="de-DE" sz="1050" b="1" dirty="0" smtClean="0"/>
                <a:t>DIN EN 614-1:2006+A1:2009</a:t>
              </a:r>
              <a:endParaRPr lang="de-DE" sz="1050" b="1" dirty="0"/>
            </a:p>
          </p:txBody>
        </p:sp>
      </p:grpSp>
    </p:spTree>
    <p:extLst>
      <p:ext uri="{BB962C8B-B14F-4D97-AF65-F5344CB8AC3E}">
        <p14:creationId xmlns:p14="http://schemas.microsoft.com/office/powerpoint/2010/main" val="1826340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88" y="1568695"/>
            <a:ext cx="3983791" cy="3177638"/>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E0D05FD9-6DC9-479F-A026-EE9F5311EB66}"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23</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592555" y="758825"/>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dirty="0"/>
              <a:t>Evaluation of the usage of the machinery</a:t>
            </a:r>
            <a:endParaRPr lang="de-DE" kern="0" dirty="0" smtClean="0"/>
          </a:p>
        </p:txBody>
      </p:sp>
      <p:pic>
        <p:nvPicPr>
          <p:cNvPr id="4" name="Grafik 3"/>
          <p:cNvPicPr>
            <a:picLocks noChangeAspect="1"/>
          </p:cNvPicPr>
          <p:nvPr/>
        </p:nvPicPr>
        <p:blipFill>
          <a:blip r:embed="rId4"/>
          <a:stretch>
            <a:fillRect/>
          </a:stretch>
        </p:blipFill>
        <p:spPr>
          <a:xfrm>
            <a:off x="4090374" y="2947374"/>
            <a:ext cx="963251" cy="963251"/>
          </a:xfrm>
          <a:prstGeom prst="rect">
            <a:avLst/>
          </a:prstGeom>
        </p:spPr>
      </p:pic>
      <p:sp>
        <p:nvSpPr>
          <p:cNvPr id="18" name="Text Box 18"/>
          <p:cNvSpPr txBox="1">
            <a:spLocks noChangeArrowheads="1"/>
          </p:cNvSpPr>
          <p:nvPr/>
        </p:nvSpPr>
        <p:spPr bwMode="auto">
          <a:xfrm>
            <a:off x="4708885" y="1568695"/>
            <a:ext cx="4268787" cy="3539430"/>
          </a:xfrm>
          <a:prstGeom prst="rect">
            <a:avLst/>
          </a:prstGeom>
          <a:noFill/>
          <a:ln w="9525">
            <a:noFill/>
            <a:miter lim="800000"/>
            <a:headEnd/>
            <a:tailEnd/>
          </a:ln>
          <a:effectLst/>
        </p:spPr>
        <p:txBody>
          <a:bodyPr>
            <a:spAutoFit/>
          </a:bodyPr>
          <a:lstStyle/>
          <a:p>
            <a:r>
              <a:rPr lang="en-US" b="1" u="sng" dirty="0"/>
              <a:t>Selection of the installation with </a:t>
            </a:r>
            <a:r>
              <a:rPr lang="en-US" b="1" u="sng" dirty="0" err="1"/>
              <a:t>workpiece</a:t>
            </a:r>
            <a:r>
              <a:rPr lang="en-US" b="1" u="sng" dirty="0"/>
              <a:t> chucking on rotary table</a:t>
            </a:r>
            <a:br>
              <a:rPr lang="en-US" b="1" u="sng" dirty="0"/>
            </a:br>
            <a:endParaRPr lang="en-US" b="1" u="sng" dirty="0"/>
          </a:p>
          <a:p>
            <a:r>
              <a:rPr lang="en-US" dirty="0"/>
              <a:t>Reason: this system permits the highest possible productivity, owing to simultaneous chucking and machining, coupled with flexibility. The scissor-lift truck also enables the stress upon workers to be reduced.</a:t>
            </a:r>
          </a:p>
        </p:txBody>
      </p:sp>
      <p:sp>
        <p:nvSpPr>
          <p:cNvPr id="17" name="Textfeld 16"/>
          <p:cNvSpPr txBox="1"/>
          <p:nvPr/>
        </p:nvSpPr>
        <p:spPr>
          <a:xfrm rot="1223018">
            <a:off x="957287" y="4252360"/>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775646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Evaluation of the usage of the machinery</a:t>
            </a:r>
            <a:endParaRPr lang="de-DE" dirty="0"/>
          </a:p>
        </p:txBody>
      </p:sp>
      <p:sp>
        <p:nvSpPr>
          <p:cNvPr id="3" name="Inhaltsplatzhalter 2"/>
          <p:cNvSpPr>
            <a:spLocks noGrp="1"/>
          </p:cNvSpPr>
          <p:nvPr>
            <p:ph idx="1"/>
          </p:nvPr>
        </p:nvSpPr>
        <p:spPr>
          <a:xfrm>
            <a:off x="539750" y="1484313"/>
            <a:ext cx="7272610" cy="4897437"/>
          </a:xfrm>
        </p:spPr>
        <p:txBody>
          <a:bodyPr/>
          <a:lstStyle/>
          <a:p>
            <a:pPr>
              <a:lnSpc>
                <a:spcPct val="90000"/>
              </a:lnSpc>
            </a:pPr>
            <a:r>
              <a:rPr lang="en-US" b="1" u="sng" dirty="0"/>
              <a:t>Interview guide for a representative operator population, e.g.:</a:t>
            </a:r>
          </a:p>
          <a:p>
            <a:pPr>
              <a:lnSpc>
                <a:spcPct val="90000"/>
              </a:lnSpc>
            </a:pPr>
            <a:endParaRPr lang="de-DE" dirty="0" smtClean="0"/>
          </a:p>
          <a:p>
            <a:pPr marL="742950" lvl="1" indent="-285750">
              <a:lnSpc>
                <a:spcPct val="90000"/>
              </a:lnSpc>
              <a:buClr>
                <a:schemeClr val="accent2"/>
              </a:buClr>
              <a:buFont typeface="Wingdings" panose="05000000000000000000" pitchFamily="2" charset="2"/>
              <a:buChar char="§"/>
            </a:pPr>
            <a:r>
              <a:rPr lang="de-DE" sz="2000" dirty="0" smtClean="0"/>
              <a:t>„</a:t>
            </a:r>
            <a:r>
              <a:rPr lang="en-US" sz="2000" dirty="0"/>
              <a:t>Do complaints arise during the chucking process?</a:t>
            </a:r>
          </a:p>
          <a:p>
            <a:pPr marL="742950" lvl="1" indent="-285750">
              <a:lnSpc>
                <a:spcPct val="90000"/>
              </a:lnSpc>
              <a:buClr>
                <a:schemeClr val="accent2"/>
              </a:buClr>
              <a:buFont typeface="Wingdings" panose="05000000000000000000" pitchFamily="2" charset="2"/>
              <a:buChar char="§"/>
            </a:pPr>
            <a:r>
              <a:rPr lang="en-US" sz="2000" dirty="0"/>
              <a:t>What is particularly difficult?</a:t>
            </a:r>
          </a:p>
          <a:p>
            <a:pPr marL="742950" lvl="1" indent="-285750">
              <a:lnSpc>
                <a:spcPct val="90000"/>
              </a:lnSpc>
              <a:buClr>
                <a:schemeClr val="accent2"/>
              </a:buClr>
              <a:buFont typeface="Wingdings" panose="05000000000000000000" pitchFamily="2" charset="2"/>
              <a:buChar char="§"/>
            </a:pPr>
            <a:r>
              <a:rPr lang="en-US" sz="2000" dirty="0"/>
              <a:t>Is use made of adjustment facilities? If not, why not?</a:t>
            </a:r>
          </a:p>
          <a:p>
            <a:pPr marL="742950" lvl="1" indent="-285750">
              <a:lnSpc>
                <a:spcPct val="90000"/>
              </a:lnSpc>
              <a:buClr>
                <a:schemeClr val="accent2"/>
              </a:buClr>
              <a:buFont typeface="Wingdings" panose="05000000000000000000" pitchFamily="2" charset="2"/>
              <a:buChar char="§"/>
            </a:pPr>
            <a:r>
              <a:rPr lang="en-US" sz="2000" dirty="0"/>
              <a:t>Does callosity occur on the hands?</a:t>
            </a:r>
          </a:p>
          <a:p>
            <a:pPr marL="742950" lvl="1" indent="-285750">
              <a:lnSpc>
                <a:spcPct val="90000"/>
              </a:lnSpc>
              <a:buClr>
                <a:schemeClr val="accent2"/>
              </a:buClr>
              <a:buFont typeface="Wingdings" panose="05000000000000000000" pitchFamily="2" charset="2"/>
              <a:buChar char="§"/>
            </a:pPr>
            <a:r>
              <a:rPr lang="en-US" sz="2000" dirty="0"/>
              <a:t>Is the truck stable when moving?</a:t>
            </a:r>
          </a:p>
          <a:p>
            <a:pPr marL="742950" lvl="1" indent="-285750">
              <a:lnSpc>
                <a:spcPct val="90000"/>
              </a:lnSpc>
              <a:buClr>
                <a:schemeClr val="accent2"/>
              </a:buClr>
              <a:buFont typeface="Wingdings" panose="05000000000000000000" pitchFamily="2" charset="2"/>
              <a:buChar char="§"/>
            </a:pPr>
            <a:r>
              <a:rPr lang="en-US" sz="2000" dirty="0"/>
              <a:t>Does the movement of the clamping table obstruct or endanger the workers?</a:t>
            </a:r>
          </a:p>
          <a:p>
            <a:pPr marL="742950" lvl="1" indent="-285750">
              <a:lnSpc>
                <a:spcPct val="90000"/>
              </a:lnSpc>
              <a:buClr>
                <a:schemeClr val="accent2"/>
              </a:buClr>
              <a:buFont typeface="Wingdings" panose="05000000000000000000" pitchFamily="2" charset="2"/>
              <a:buChar char="§"/>
            </a:pPr>
            <a:r>
              <a:rPr lang="en-US" sz="2000" dirty="0"/>
              <a:t>Has a cost-benefit or cost-utility analysis of the alternatives been produced?</a:t>
            </a:r>
          </a:p>
          <a:p>
            <a:pPr marL="742950" lvl="1" indent="-285750">
              <a:lnSpc>
                <a:spcPct val="90000"/>
              </a:lnSpc>
              <a:buClr>
                <a:schemeClr val="accent2"/>
              </a:buClr>
              <a:buFont typeface="Wingdings" panose="05000000000000000000" pitchFamily="2" charset="2"/>
              <a:buChar char="§"/>
            </a:pPr>
            <a:r>
              <a:rPr lang="en-US" sz="2000" dirty="0"/>
              <a:t>etc</a:t>
            </a:r>
            <a:r>
              <a:rPr lang="en-US" sz="2000" dirty="0" smtClean="0"/>
              <a:t>.</a:t>
            </a:r>
            <a:endParaRPr lang="en-US" sz="2000" dirty="0"/>
          </a:p>
        </p:txBody>
      </p:sp>
      <p:sp>
        <p:nvSpPr>
          <p:cNvPr id="4" name="Datumsplatzhalter 3"/>
          <p:cNvSpPr>
            <a:spLocks noGrp="1"/>
          </p:cNvSpPr>
          <p:nvPr>
            <p:ph type="dt" sz="half" idx="10"/>
          </p:nvPr>
        </p:nvSpPr>
        <p:spPr/>
        <p:txBody>
          <a:bodyPr/>
          <a:lstStyle/>
          <a:p>
            <a:pPr>
              <a:defRPr/>
            </a:pPr>
            <a:fld id="{0E195815-6891-409E-B7F2-D6E963BEE8A3}" type="datetime1">
              <a:rPr lang="de-DE" altLang="de-DE" smtClean="0"/>
              <a:t>12.11.2019</a:t>
            </a:fld>
            <a:endParaRPr lang="de-DE" altLang="de-DE"/>
          </a:p>
        </p:txBody>
      </p:sp>
      <p:sp>
        <p:nvSpPr>
          <p:cNvPr id="5" name="Fußzeilenplatzhalter 4"/>
          <p:cNvSpPr>
            <a:spLocks noGrp="1"/>
          </p:cNvSpPr>
          <p:nvPr>
            <p:ph type="ftr" sz="quarter" idx="11"/>
          </p:nvPr>
        </p:nvSpPr>
        <p:spPr/>
        <p:txBody>
          <a:bodyPr/>
          <a:lstStyle/>
          <a:p>
            <a:pPr>
              <a:defRPr/>
            </a:pPr>
            <a:r>
              <a:rPr lang="de-DE" altLang="de-DE" smtClean="0"/>
              <a:t>Module 5 - Learning ergonomics </a:t>
            </a:r>
            <a:endParaRPr lang="de-DE" altLang="de-DE"/>
          </a:p>
        </p:txBody>
      </p:sp>
      <p:sp>
        <p:nvSpPr>
          <p:cNvPr id="6" name="Foliennummernplatzhalter 5"/>
          <p:cNvSpPr>
            <a:spLocks noGrp="1"/>
          </p:cNvSpPr>
          <p:nvPr>
            <p:ph type="sldNum" sz="quarter" idx="12"/>
          </p:nvPr>
        </p:nvSpPr>
        <p:spPr/>
        <p:txBody>
          <a:bodyPr/>
          <a:lstStyle/>
          <a:p>
            <a:r>
              <a:rPr lang="de-DE" altLang="de-DE" smtClean="0"/>
              <a:t>Seite </a:t>
            </a:r>
            <a:fld id="{9188B60E-6C87-47D6-B072-B01E3D6DE761}" type="slidenum">
              <a:rPr lang="de-DE" altLang="de-DE" smtClean="0"/>
              <a:pPr/>
              <a:t>24</a:t>
            </a:fld>
            <a:endParaRPr lang="de-DE" altLang="de-DE"/>
          </a:p>
        </p:txBody>
      </p:sp>
      <p:grpSp>
        <p:nvGrpSpPr>
          <p:cNvPr id="7" name="Gruppieren 6"/>
          <p:cNvGrpSpPr/>
          <p:nvPr/>
        </p:nvGrpSpPr>
        <p:grpSpPr>
          <a:xfrm>
            <a:off x="6588224" y="1772816"/>
            <a:ext cx="2902662" cy="1811288"/>
            <a:chOff x="6186410" y="1988840"/>
            <a:chExt cx="2902662" cy="1811288"/>
          </a:xfrm>
        </p:grpSpPr>
        <p:pic>
          <p:nvPicPr>
            <p:cNvPr id="8" name="Grafik 7"/>
            <p:cNvPicPr>
              <a:picLocks noChangeAspect="1"/>
            </p:cNvPicPr>
            <p:nvPr/>
          </p:nvPicPr>
          <p:blipFill>
            <a:blip r:embed="rId3">
              <a:extLst>
                <a:ext uri="{BEBA8EAE-BF5A-486C-A8C5-ECC9F3942E4B}">
                  <a14:imgProps xmlns:a14="http://schemas.microsoft.com/office/drawing/2010/main">
                    <a14:imgLayer r:embed="rId4">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9" name="Text Box 28"/>
            <p:cNvSpPr txBox="1">
              <a:spLocks noChangeArrowheads="1"/>
            </p:cNvSpPr>
            <p:nvPr/>
          </p:nvSpPr>
          <p:spPr bwMode="auto">
            <a:xfrm rot="20901381">
              <a:off x="6533403" y="2585416"/>
              <a:ext cx="2555669" cy="464743"/>
            </a:xfrm>
            <a:prstGeom prst="rect">
              <a:avLst/>
            </a:prstGeom>
            <a:noFill/>
            <a:ln w="9525">
              <a:noFill/>
              <a:miter lim="800000"/>
              <a:headEnd/>
              <a:tailEnd/>
            </a:ln>
            <a:effectLst/>
          </p:spPr>
          <p:txBody>
            <a:bodyPr wrap="square">
              <a:spAutoFit/>
            </a:bodyPr>
            <a:lstStyle/>
            <a:p>
              <a:r>
                <a:rPr lang="de-DE" sz="1100" b="1" dirty="0">
                  <a:effectLst>
                    <a:outerShdw blurRad="38100" dist="38100" dir="2700000" algn="tl">
                      <a:srgbClr val="C0C0C0"/>
                    </a:outerShdw>
                  </a:effectLst>
                </a:rPr>
                <a:t>Design </a:t>
              </a:r>
              <a:r>
                <a:rPr lang="de-DE" sz="1100" b="1" dirty="0" err="1">
                  <a:effectLst>
                    <a:outerShdw blurRad="38100" dist="38100" dir="2700000" algn="tl">
                      <a:srgbClr val="C0C0C0"/>
                    </a:outerShdw>
                  </a:effectLst>
                </a:rPr>
                <a:t>process</a:t>
              </a:r>
              <a:r>
                <a:rPr lang="de-DE" sz="1100" b="1" dirty="0">
                  <a:effectLst>
                    <a:outerShdw blurRad="38100" dist="38100" dir="2700000" algn="tl">
                      <a:srgbClr val="C0C0C0"/>
                    </a:outerShdw>
                  </a:effectLst>
                </a:rPr>
                <a:t> </a:t>
              </a:r>
              <a:r>
                <a:rPr lang="de-DE" sz="1100" b="1" dirty="0" err="1" smtClean="0">
                  <a:effectLst>
                    <a:outerShdw blurRad="38100" dist="38100" dir="2700000" algn="tl">
                      <a:srgbClr val="C0C0C0"/>
                    </a:outerShdw>
                  </a:effectLst>
                </a:rPr>
                <a:t>to</a:t>
              </a:r>
              <a:endParaRPr lang="de-DE" sz="1100" b="1" dirty="0" smtClean="0">
                <a:effectLst>
                  <a:outerShdw blurRad="38100" dist="38100" dir="2700000" algn="tl">
                    <a:srgbClr val="C0C0C0"/>
                  </a:outerShdw>
                </a:effectLst>
              </a:endParaRPr>
            </a:p>
            <a:p>
              <a:r>
                <a:rPr lang="de-DE" sz="1100" b="1" dirty="0" smtClean="0"/>
                <a:t>DIN EN 614-1:2006+A1:2009</a:t>
              </a:r>
              <a:endParaRPr lang="de-DE" sz="1100" b="1" dirty="0"/>
            </a:p>
          </p:txBody>
        </p:sp>
      </p:grpSp>
    </p:spTree>
    <p:extLst>
      <p:ext uri="{BB962C8B-B14F-4D97-AF65-F5344CB8AC3E}">
        <p14:creationId xmlns:p14="http://schemas.microsoft.com/office/powerpoint/2010/main" val="895093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3416" t="8000" r="6156"/>
          <a:stretch/>
        </p:blipFill>
        <p:spPr>
          <a:xfrm>
            <a:off x="4945283" y="1551808"/>
            <a:ext cx="4136584" cy="3661074"/>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B7582E15-7F94-41D7-9E7E-64C9FF532DB8}"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25</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pic>
        <p:nvPicPr>
          <p:cNvPr id="4" name="Grafik 3"/>
          <p:cNvPicPr>
            <a:picLocks noChangeAspect="1"/>
          </p:cNvPicPr>
          <p:nvPr/>
        </p:nvPicPr>
        <p:blipFill>
          <a:blip r:embed="rId4"/>
          <a:stretch>
            <a:fillRect/>
          </a:stretch>
        </p:blipFill>
        <p:spPr>
          <a:xfrm>
            <a:off x="4090374" y="2947374"/>
            <a:ext cx="963251" cy="963251"/>
          </a:xfrm>
          <a:prstGeom prst="rect">
            <a:avLst/>
          </a:prstGeom>
        </p:spPr>
      </p:pic>
      <p:sp>
        <p:nvSpPr>
          <p:cNvPr id="15" name="Rectangle 2"/>
          <p:cNvSpPr txBox="1">
            <a:spLocks noChangeArrowheads="1"/>
          </p:cNvSpPr>
          <p:nvPr/>
        </p:nvSpPr>
        <p:spPr bwMode="auto">
          <a:xfrm>
            <a:off x="427455" y="829680"/>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sz="3200" kern="0" dirty="0"/>
              <a:t>Example: cleaning of the machining chamber</a:t>
            </a:r>
            <a:endParaRPr lang="de-DE" sz="3200" kern="0" dirty="0" smtClean="0"/>
          </a:p>
        </p:txBody>
      </p:sp>
      <p:sp>
        <p:nvSpPr>
          <p:cNvPr id="2" name="Rechteck 1"/>
          <p:cNvSpPr/>
          <p:nvPr/>
        </p:nvSpPr>
        <p:spPr>
          <a:xfrm>
            <a:off x="342425" y="1578136"/>
            <a:ext cx="4572000" cy="2062103"/>
          </a:xfrm>
          <a:prstGeom prst="rect">
            <a:avLst/>
          </a:prstGeom>
        </p:spPr>
        <p:txBody>
          <a:bodyPr>
            <a:spAutoFit/>
          </a:bodyPr>
          <a:lstStyle/>
          <a:p>
            <a:pPr>
              <a:spcAft>
                <a:spcPct val="20000"/>
              </a:spcAft>
            </a:pPr>
            <a:r>
              <a:rPr lang="de-DE" altLang="de-DE" b="1" dirty="0"/>
              <a:t>Work </a:t>
            </a:r>
            <a:r>
              <a:rPr lang="de-DE" altLang="de-DE" b="1" dirty="0" err="1"/>
              <a:t>task</a:t>
            </a:r>
            <a:r>
              <a:rPr lang="de-DE" altLang="de-DE" b="1" dirty="0"/>
              <a:t>:</a:t>
            </a:r>
          </a:p>
          <a:p>
            <a:pPr>
              <a:spcAft>
                <a:spcPct val="20000"/>
              </a:spcAft>
            </a:pPr>
            <a:r>
              <a:rPr lang="en-US" dirty="0"/>
              <a:t>The machining process produces long metal chips which must be removed when the parts are changed over. Changing over of the parts occurs approximately 80 times per shift.</a:t>
            </a:r>
          </a:p>
        </p:txBody>
      </p:sp>
      <p:sp>
        <p:nvSpPr>
          <p:cNvPr id="18" name="Text Box 5"/>
          <p:cNvSpPr txBox="1">
            <a:spLocks noChangeArrowheads="1"/>
          </p:cNvSpPr>
          <p:nvPr/>
        </p:nvSpPr>
        <p:spPr bwMode="auto">
          <a:xfrm>
            <a:off x="292305" y="3666567"/>
            <a:ext cx="4916488" cy="2492990"/>
          </a:xfrm>
          <a:prstGeom prst="rect">
            <a:avLst/>
          </a:prstGeom>
          <a:noFill/>
          <a:ln w="9525">
            <a:noFill/>
            <a:miter lim="800000"/>
            <a:headEnd/>
            <a:tailEnd/>
          </a:ln>
        </p:spPr>
        <p:txBody>
          <a:bodyPr>
            <a:spAutoFit/>
          </a:bodyPr>
          <a:lstStyle/>
          <a:p>
            <a:pPr marL="363538" indent="-363538">
              <a:spcAft>
                <a:spcPct val="20000"/>
              </a:spcAft>
            </a:pPr>
            <a:r>
              <a:rPr lang="de-DE" b="1" dirty="0" err="1"/>
              <a:t>Conditions</a:t>
            </a:r>
            <a:r>
              <a:rPr lang="de-DE" b="1" dirty="0"/>
              <a:t>:</a:t>
            </a:r>
          </a:p>
          <a:p>
            <a:pPr marL="363538" indent="-363538">
              <a:buClr>
                <a:schemeClr val="accent2"/>
              </a:buClr>
              <a:buFont typeface="Wingdings" panose="05000000000000000000" pitchFamily="2" charset="2"/>
              <a:buChar char="§"/>
            </a:pPr>
            <a:r>
              <a:rPr lang="en-US" dirty="0"/>
              <a:t>The machining chamber has a depth of up to 1.80 m.</a:t>
            </a:r>
          </a:p>
          <a:p>
            <a:pPr marL="363538" indent="-363538">
              <a:buClr>
                <a:schemeClr val="accent2"/>
              </a:buClr>
              <a:buFont typeface="Wingdings" panose="05000000000000000000" pitchFamily="2" charset="2"/>
              <a:buChar char="§"/>
            </a:pPr>
            <a:r>
              <a:rPr lang="en-US" dirty="0"/>
              <a:t>The workbench is at a height of 1.10 m.</a:t>
            </a:r>
          </a:p>
          <a:p>
            <a:pPr marL="363538" indent="-363538">
              <a:buClr>
                <a:schemeClr val="accent2"/>
              </a:buClr>
              <a:buFont typeface="Wingdings" panose="05000000000000000000" pitchFamily="2" charset="2"/>
              <a:buChar char="§"/>
            </a:pPr>
            <a:r>
              <a:rPr lang="en-US" dirty="0"/>
              <a:t>The trough of the machining chamber is 70 cm above the shop floor.</a:t>
            </a:r>
          </a:p>
        </p:txBody>
      </p:sp>
      <p:sp>
        <p:nvSpPr>
          <p:cNvPr id="14" name="Textfeld 13"/>
          <p:cNvSpPr txBox="1"/>
          <p:nvPr/>
        </p:nvSpPr>
        <p:spPr>
          <a:xfrm rot="19359564">
            <a:off x="7654328" y="4185957"/>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2102653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F17F5A01-E535-4A15-90A0-71F9CACA875F}"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26</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pic>
        <p:nvPicPr>
          <p:cNvPr id="4" name="Grafik 3"/>
          <p:cNvPicPr>
            <a:picLocks noChangeAspect="1"/>
          </p:cNvPicPr>
          <p:nvPr/>
        </p:nvPicPr>
        <p:blipFill>
          <a:blip r:embed="rId3"/>
          <a:stretch>
            <a:fillRect/>
          </a:stretch>
        </p:blipFill>
        <p:spPr>
          <a:xfrm>
            <a:off x="4090374" y="2947374"/>
            <a:ext cx="963251" cy="963251"/>
          </a:xfrm>
          <a:prstGeom prst="rect">
            <a:avLst/>
          </a:prstGeom>
        </p:spPr>
      </p:pic>
      <p:sp>
        <p:nvSpPr>
          <p:cNvPr id="15" name="Rectangle 2"/>
          <p:cNvSpPr txBox="1">
            <a:spLocks noChangeArrowheads="1"/>
          </p:cNvSpPr>
          <p:nvPr/>
        </p:nvSpPr>
        <p:spPr bwMode="auto">
          <a:xfrm>
            <a:off x="662880"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dirty="0"/>
              <a:t>Definition </a:t>
            </a:r>
            <a:r>
              <a:rPr lang="de-DE" dirty="0" err="1"/>
              <a:t>of</a:t>
            </a:r>
            <a:r>
              <a:rPr lang="de-DE" dirty="0"/>
              <a:t> </a:t>
            </a:r>
            <a:r>
              <a:rPr lang="de-DE" dirty="0" err="1"/>
              <a:t>ergonomic</a:t>
            </a:r>
            <a:r>
              <a:rPr lang="de-DE" dirty="0"/>
              <a:t> </a:t>
            </a:r>
            <a:r>
              <a:rPr lang="de-DE" dirty="0" err="1"/>
              <a:t>criteria</a:t>
            </a:r>
            <a:endParaRPr lang="de-DE" kern="0" dirty="0" smtClean="0"/>
          </a:p>
        </p:txBody>
      </p:sp>
      <p:sp>
        <p:nvSpPr>
          <p:cNvPr id="11" name="Rectangle 3"/>
          <p:cNvSpPr txBox="1">
            <a:spLocks noChangeArrowheads="1"/>
          </p:cNvSpPr>
          <p:nvPr/>
        </p:nvSpPr>
        <p:spPr bwMode="auto">
          <a:xfrm>
            <a:off x="647541" y="1452591"/>
            <a:ext cx="7812891" cy="4141408"/>
          </a:xfrm>
          <a:prstGeom prst="rect">
            <a:avLst/>
          </a:prstGeom>
          <a:noFill/>
          <a:ln>
            <a:noFill/>
            <a:miter lim="800000"/>
            <a:headEnd/>
            <a:tailEn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None/>
              <a:tabLst>
                <a:tab pos="1616075" algn="l"/>
              </a:tabLst>
              <a:defRPr sz="2000" b="0">
                <a:solidFill>
                  <a:schemeClr val="bg2"/>
                </a:solidFill>
                <a:latin typeface="+mn-lt"/>
                <a:ea typeface="+mn-ea"/>
                <a:cs typeface="+mn-cs"/>
              </a:defRPr>
            </a:lvl1pPr>
            <a:lvl2pPr marL="457200" indent="0" algn="l" rtl="0" eaLnBrk="0" fontAlgn="base" hangingPunct="0">
              <a:spcBef>
                <a:spcPct val="20000"/>
              </a:spcBef>
              <a:spcAft>
                <a:spcPct val="0"/>
              </a:spcAft>
              <a:buNone/>
              <a:tabLst>
                <a:tab pos="1616075" algn="l"/>
              </a:tabLst>
              <a:defRPr sz="1800" b="0">
                <a:solidFill>
                  <a:schemeClr val="bg2"/>
                </a:solidFill>
                <a:latin typeface="+mn-lt"/>
              </a:defRPr>
            </a:lvl2pPr>
            <a:lvl3pPr marL="265113" indent="-261938" algn="l" rtl="0" eaLnBrk="0" fontAlgn="base" hangingPunct="0">
              <a:spcBef>
                <a:spcPct val="20000"/>
              </a:spcBef>
              <a:spcAft>
                <a:spcPct val="0"/>
              </a:spcAft>
              <a:buClr>
                <a:srgbClr val="FAB500"/>
              </a:buClr>
              <a:buFont typeface="Wingdings" panose="05000000000000000000" pitchFamily="2" charset="2"/>
              <a:buChar char="§"/>
              <a:tabLst>
                <a:tab pos="1616075" algn="l"/>
              </a:tabLst>
              <a:defRPr sz="2400">
                <a:solidFill>
                  <a:schemeClr val="bg2"/>
                </a:solidFill>
                <a:latin typeface="+mn-lt"/>
              </a:defRPr>
            </a:lvl3pPr>
            <a:lvl4pPr marL="534988" indent="-268288" algn="l" rtl="0" eaLnBrk="0" fontAlgn="base" hangingPunct="0">
              <a:spcBef>
                <a:spcPct val="20000"/>
              </a:spcBef>
              <a:spcAft>
                <a:spcPct val="0"/>
              </a:spcAft>
              <a:buFont typeface="Wingdings" panose="05000000000000000000" pitchFamily="2" charset="2"/>
              <a:buChar char="§"/>
              <a:tabLst>
                <a:tab pos="1616075" algn="l"/>
              </a:tabLst>
              <a:defRPr sz="2100">
                <a:solidFill>
                  <a:schemeClr val="bg2"/>
                </a:solidFill>
                <a:latin typeface="+mn-lt"/>
              </a:defRPr>
            </a:lvl4pPr>
            <a:lvl5pPr marL="4964113" indent="-147638" algn="l" rtl="0" eaLnBrk="0" fontAlgn="base" hangingPunct="0">
              <a:spcBef>
                <a:spcPct val="20000"/>
              </a:spcBef>
              <a:spcAft>
                <a:spcPct val="0"/>
              </a:spcAft>
              <a:buChar char="•"/>
              <a:tabLst>
                <a:tab pos="1616075" algn="l"/>
              </a:tabLst>
              <a:defRPr sz="1700">
                <a:solidFill>
                  <a:srgbClr val="878787"/>
                </a:solidFill>
                <a:latin typeface="+mn-lt"/>
              </a:defRPr>
            </a:lvl5pPr>
            <a:lvl6pPr marL="5421313" indent="-147638" algn="l" rtl="0" fontAlgn="base">
              <a:spcBef>
                <a:spcPct val="20000"/>
              </a:spcBef>
              <a:spcAft>
                <a:spcPct val="0"/>
              </a:spcAft>
              <a:buChar char="•"/>
              <a:tabLst>
                <a:tab pos="1616075" algn="l"/>
              </a:tabLst>
              <a:defRPr sz="1700">
                <a:solidFill>
                  <a:srgbClr val="878787"/>
                </a:solidFill>
                <a:latin typeface="+mn-lt"/>
              </a:defRPr>
            </a:lvl6pPr>
            <a:lvl7pPr marL="5878513" indent="-147638" algn="l" rtl="0" fontAlgn="base">
              <a:spcBef>
                <a:spcPct val="20000"/>
              </a:spcBef>
              <a:spcAft>
                <a:spcPct val="0"/>
              </a:spcAft>
              <a:buChar char="•"/>
              <a:tabLst>
                <a:tab pos="1616075" algn="l"/>
              </a:tabLst>
              <a:defRPr sz="1700">
                <a:solidFill>
                  <a:srgbClr val="878787"/>
                </a:solidFill>
                <a:latin typeface="+mn-lt"/>
              </a:defRPr>
            </a:lvl7pPr>
            <a:lvl8pPr marL="6335713" indent="-147638" algn="l" rtl="0" fontAlgn="base">
              <a:spcBef>
                <a:spcPct val="20000"/>
              </a:spcBef>
              <a:spcAft>
                <a:spcPct val="0"/>
              </a:spcAft>
              <a:buChar char="•"/>
              <a:tabLst>
                <a:tab pos="1616075" algn="l"/>
              </a:tabLst>
              <a:defRPr sz="1700">
                <a:solidFill>
                  <a:srgbClr val="878787"/>
                </a:solidFill>
                <a:latin typeface="+mn-lt"/>
              </a:defRPr>
            </a:lvl8pPr>
            <a:lvl9pPr marL="6792913" indent="-147638" algn="l" rtl="0" fontAlgn="base">
              <a:spcBef>
                <a:spcPct val="20000"/>
              </a:spcBef>
              <a:spcAft>
                <a:spcPct val="0"/>
              </a:spcAft>
              <a:buChar char="•"/>
              <a:tabLst>
                <a:tab pos="1616075" algn="l"/>
              </a:tabLst>
              <a:defRPr sz="1700">
                <a:solidFill>
                  <a:srgbClr val="878787"/>
                </a:solidFill>
                <a:latin typeface="+mn-lt"/>
              </a:defRPr>
            </a:lvl9pPr>
          </a:lstStyle>
          <a:p>
            <a:pPr marL="457200" indent="-457200">
              <a:buFontTx/>
              <a:buAutoNum type="alphaLcParenR"/>
            </a:pPr>
            <a:r>
              <a:rPr lang="de-DE" altLang="de-DE" dirty="0">
                <a:latin typeface="Arial" pitchFamily="34" charset="0"/>
              </a:rPr>
              <a:t>Definition </a:t>
            </a:r>
            <a:r>
              <a:rPr lang="de-DE" altLang="de-DE" dirty="0" err="1">
                <a:latin typeface="Arial" pitchFamily="34" charset="0"/>
              </a:rPr>
              <a:t>of</a:t>
            </a:r>
            <a:r>
              <a:rPr lang="de-DE" altLang="de-DE" dirty="0">
                <a:latin typeface="Arial" pitchFamily="34" charset="0"/>
              </a:rPr>
              <a:t> relevant </a:t>
            </a:r>
            <a:r>
              <a:rPr lang="de-DE" altLang="de-DE" dirty="0" err="1">
                <a:latin typeface="Arial" pitchFamily="34" charset="0"/>
              </a:rPr>
              <a:t>ergonomic</a:t>
            </a:r>
            <a:r>
              <a:rPr lang="de-DE" altLang="de-DE" dirty="0">
                <a:latin typeface="Arial" pitchFamily="34" charset="0"/>
              </a:rPr>
              <a:t> </a:t>
            </a:r>
            <a:r>
              <a:rPr lang="de-DE" altLang="de-DE" dirty="0" err="1">
                <a:latin typeface="Arial" pitchFamily="34" charset="0"/>
              </a:rPr>
              <a:t>evaluation</a:t>
            </a:r>
            <a:r>
              <a:rPr lang="de-DE" altLang="de-DE" dirty="0">
                <a:latin typeface="Arial" pitchFamily="34" charset="0"/>
              </a:rPr>
              <a:t> </a:t>
            </a:r>
            <a:r>
              <a:rPr lang="de-DE" altLang="de-DE" dirty="0" err="1">
                <a:latin typeface="Arial" pitchFamily="34" charset="0"/>
              </a:rPr>
              <a:t>criteria</a:t>
            </a:r>
            <a:endParaRPr lang="de-DE" altLang="de-DE" dirty="0">
              <a:latin typeface="Arial" pitchFamily="34" charset="0"/>
            </a:endParaRPr>
          </a:p>
          <a:p>
            <a:pPr marL="838200" lvl="1" indent="-381000">
              <a:buClr>
                <a:schemeClr val="accent2"/>
              </a:buClr>
              <a:buFont typeface="Wingdings" pitchFamily="2" charset="2"/>
              <a:buChar char="§"/>
            </a:pPr>
            <a:r>
              <a:rPr lang="en-US" sz="2000" kern="0" dirty="0"/>
              <a:t>Ease of reach</a:t>
            </a:r>
          </a:p>
          <a:p>
            <a:pPr marL="838200" lvl="1" indent="-381000">
              <a:buClr>
                <a:schemeClr val="accent2"/>
              </a:buClr>
              <a:buFont typeface="Wingdings" pitchFamily="2" charset="2"/>
              <a:buChar char="§"/>
            </a:pPr>
            <a:r>
              <a:rPr lang="en-US" sz="2000" kern="0" dirty="0"/>
              <a:t>Posture</a:t>
            </a:r>
          </a:p>
          <a:p>
            <a:pPr marL="838200" lvl="1" indent="-381000">
              <a:buClr>
                <a:schemeClr val="accent2"/>
              </a:buClr>
              <a:buFont typeface="Wingdings" pitchFamily="2" charset="2"/>
              <a:buChar char="§"/>
            </a:pPr>
            <a:r>
              <a:rPr lang="en-US" sz="2000" kern="0" dirty="0"/>
              <a:t>Avoidance of risk of injury</a:t>
            </a:r>
          </a:p>
          <a:p>
            <a:r>
              <a:rPr lang="en-US" kern="0" dirty="0"/>
              <a:t>Gathering of experience with existing machinery</a:t>
            </a:r>
          </a:p>
          <a:p>
            <a:pPr marL="742950" lvl="1" indent="-285750">
              <a:buClr>
                <a:schemeClr val="accent2"/>
              </a:buClr>
              <a:buFont typeface="Wingdings" panose="05000000000000000000" pitchFamily="2" charset="2"/>
              <a:buChar char="§"/>
            </a:pPr>
            <a:r>
              <a:rPr lang="en-US" sz="2000" b="1" kern="0" dirty="0"/>
              <a:t>Gradients </a:t>
            </a:r>
            <a:r>
              <a:rPr lang="en-US" sz="2000" kern="0" dirty="0"/>
              <a:t>for discharge of the chips, hooks for their removal, access to the machining chamber from several sides</a:t>
            </a:r>
          </a:p>
          <a:p>
            <a:r>
              <a:rPr lang="en-US" kern="0" dirty="0"/>
              <a:t>Description of the characteristics of the expected operator population</a:t>
            </a:r>
          </a:p>
          <a:p>
            <a:pPr marL="838200" lvl="1" indent="-381000">
              <a:buClr>
                <a:schemeClr val="accent2"/>
              </a:buClr>
              <a:buFont typeface="Wingdings" pitchFamily="2" charset="2"/>
              <a:buChar char="§"/>
            </a:pPr>
            <a:r>
              <a:rPr lang="en-US" sz="2000" b="1" kern="0" dirty="0"/>
              <a:t>Skilled worker </a:t>
            </a:r>
            <a:r>
              <a:rPr lang="en-US" sz="2000" kern="0" dirty="0"/>
              <a:t>with appropriate awareness of the problem</a:t>
            </a:r>
          </a:p>
          <a:p>
            <a:r>
              <a:rPr lang="de-DE" altLang="de-DE" dirty="0" err="1">
                <a:latin typeface="Arial" pitchFamily="34" charset="0"/>
              </a:rPr>
              <a:t>Risk</a:t>
            </a:r>
            <a:r>
              <a:rPr lang="de-DE" altLang="de-DE" dirty="0">
                <a:latin typeface="Arial" pitchFamily="34" charset="0"/>
              </a:rPr>
              <a:t> </a:t>
            </a:r>
            <a:r>
              <a:rPr lang="de-DE" altLang="de-DE" dirty="0" err="1">
                <a:latin typeface="Arial" pitchFamily="34" charset="0"/>
              </a:rPr>
              <a:t>assessment</a:t>
            </a:r>
            <a:endParaRPr lang="de-DE" altLang="de-DE" dirty="0">
              <a:latin typeface="Arial" pitchFamily="34" charset="0"/>
            </a:endParaRPr>
          </a:p>
          <a:p>
            <a:pPr marL="838200" lvl="1" indent="-381000">
              <a:buClr>
                <a:schemeClr val="accent2"/>
              </a:buClr>
              <a:buFont typeface="Wingdings" pitchFamily="2" charset="2"/>
              <a:buChar char="§"/>
            </a:pPr>
            <a:r>
              <a:rPr lang="en-US" sz="2000" b="1" kern="0" dirty="0"/>
              <a:t>Low: </a:t>
            </a:r>
            <a:r>
              <a:rPr lang="en-US" sz="2000" kern="0" dirty="0"/>
              <a:t>risk of cutting injuries; stress upon the back and arm muscles caused by static holding tasks</a:t>
            </a:r>
          </a:p>
        </p:txBody>
      </p:sp>
      <p:grpSp>
        <p:nvGrpSpPr>
          <p:cNvPr id="14" name="Gruppieren 13"/>
          <p:cNvGrpSpPr/>
          <p:nvPr/>
        </p:nvGrpSpPr>
        <p:grpSpPr>
          <a:xfrm>
            <a:off x="5987216" y="1168119"/>
            <a:ext cx="2902662" cy="1811288"/>
            <a:chOff x="6186410" y="1988840"/>
            <a:chExt cx="2902662" cy="1811288"/>
          </a:xfrm>
        </p:grpSpPr>
        <p:pic>
          <p:nvPicPr>
            <p:cNvPr id="17" name="Grafik 16"/>
            <p:cNvPicPr>
              <a:picLocks noChangeAspect="1"/>
            </p:cNvPicPr>
            <p:nvPr/>
          </p:nvPicPr>
          <p:blipFill>
            <a:blip r:embed="rId4">
              <a:extLst>
                <a:ext uri="{BEBA8EAE-BF5A-486C-A8C5-ECC9F3942E4B}">
                  <a14:imgProps xmlns:a14="http://schemas.microsoft.com/office/drawing/2010/main">
                    <a14:imgLayer r:embed="rId5">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18" name="Text Box 28"/>
            <p:cNvSpPr txBox="1">
              <a:spLocks noChangeArrowheads="1"/>
            </p:cNvSpPr>
            <p:nvPr/>
          </p:nvSpPr>
          <p:spPr bwMode="auto">
            <a:xfrm rot="20901381">
              <a:off x="6533403" y="2602344"/>
              <a:ext cx="2555669" cy="430887"/>
            </a:xfrm>
            <a:prstGeom prst="rect">
              <a:avLst/>
            </a:prstGeom>
            <a:noFill/>
            <a:ln w="9525">
              <a:noFill/>
              <a:miter lim="800000"/>
              <a:headEnd/>
              <a:tailEnd/>
            </a:ln>
            <a:effectLst/>
          </p:spPr>
          <p:txBody>
            <a:bodyPr wrap="square">
              <a:spAutoFit/>
            </a:bodyPr>
            <a:lstStyle/>
            <a:p>
              <a:r>
                <a:rPr lang="de-DE" sz="1100" b="1" dirty="0">
                  <a:effectLst>
                    <a:outerShdw blurRad="38100" dist="38100" dir="2700000" algn="tl">
                      <a:srgbClr val="C0C0C0"/>
                    </a:outerShdw>
                  </a:effectLst>
                </a:rPr>
                <a:t>Design </a:t>
              </a:r>
              <a:r>
                <a:rPr lang="de-DE" sz="1100" b="1" dirty="0" err="1">
                  <a:effectLst>
                    <a:outerShdw blurRad="38100" dist="38100" dir="2700000" algn="tl">
                      <a:srgbClr val="C0C0C0"/>
                    </a:outerShdw>
                  </a:effectLst>
                </a:rPr>
                <a:t>process</a:t>
              </a:r>
              <a:r>
                <a:rPr lang="de-DE" sz="1100" b="1" dirty="0">
                  <a:effectLst>
                    <a:outerShdw blurRad="38100" dist="38100" dir="2700000" algn="tl">
                      <a:srgbClr val="C0C0C0"/>
                    </a:outerShdw>
                  </a:effectLst>
                </a:rPr>
                <a:t> </a:t>
              </a:r>
              <a:r>
                <a:rPr lang="de-DE" sz="1100" b="1" dirty="0" err="1" smtClean="0">
                  <a:effectLst>
                    <a:outerShdw blurRad="38100" dist="38100" dir="2700000" algn="tl">
                      <a:srgbClr val="C0C0C0"/>
                    </a:outerShdw>
                  </a:effectLst>
                </a:rPr>
                <a:t>to</a:t>
              </a:r>
              <a:r>
                <a:rPr lang="de-DE" sz="1100" b="1" dirty="0" smtClean="0"/>
                <a:t/>
              </a:r>
              <a:br>
                <a:rPr lang="de-DE" sz="1100" b="1" dirty="0" smtClean="0"/>
              </a:br>
              <a:r>
                <a:rPr lang="de-DE" sz="1100" b="1" dirty="0" smtClean="0"/>
                <a:t>DIN EN 614-1:2006+A1:2009</a:t>
              </a:r>
              <a:endParaRPr lang="de-DE" sz="1100" b="1" dirty="0"/>
            </a:p>
          </p:txBody>
        </p:sp>
      </p:grpSp>
    </p:spTree>
    <p:extLst>
      <p:ext uri="{BB962C8B-B14F-4D97-AF65-F5344CB8AC3E}">
        <p14:creationId xmlns:p14="http://schemas.microsoft.com/office/powerpoint/2010/main" val="67151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3" cstate="print">
            <a:extLst>
              <a:ext uri="{28A0092B-C50C-407E-A947-70E740481C1C}">
                <a14:useLocalDpi xmlns:a14="http://schemas.microsoft.com/office/drawing/2010/main" val="0"/>
              </a:ext>
            </a:extLst>
          </a:blip>
          <a:srcRect t="30458" r="53937"/>
          <a:stretch/>
        </p:blipFill>
        <p:spPr>
          <a:xfrm>
            <a:off x="5994688" y="1395054"/>
            <a:ext cx="2463224" cy="2547566"/>
          </a:xfrm>
          <a:prstGeom prst="rect">
            <a:avLst/>
          </a:prstGeom>
        </p:spPr>
      </p:pic>
      <p:sp>
        <p:nvSpPr>
          <p:cNvPr id="14" name="Rectangle 7"/>
          <p:cNvSpPr txBox="1">
            <a:spLocks noChangeArrowheads="1"/>
          </p:cNvSpPr>
          <p:nvPr/>
        </p:nvSpPr>
        <p:spPr bwMode="auto">
          <a:xfrm>
            <a:off x="667729" y="1514786"/>
            <a:ext cx="4038600" cy="2262569"/>
          </a:xfrm>
          <a:prstGeom prst="rect">
            <a:avLst/>
          </a:prstGeom>
          <a:solidFill>
            <a:srgbClr val="FFFFFF"/>
          </a:solidFill>
          <a:ln>
            <a:noFill/>
            <a:miter lim="800000"/>
            <a:headEnd/>
            <a:tailEn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None/>
              <a:tabLst>
                <a:tab pos="1616075" algn="l"/>
              </a:tabLst>
              <a:defRPr sz="2000" b="0">
                <a:solidFill>
                  <a:schemeClr val="bg2"/>
                </a:solidFill>
                <a:latin typeface="+mn-lt"/>
                <a:ea typeface="+mn-ea"/>
                <a:cs typeface="+mn-cs"/>
              </a:defRPr>
            </a:lvl1pPr>
            <a:lvl2pPr marL="457200" indent="0" algn="l" rtl="0" eaLnBrk="0" fontAlgn="base" hangingPunct="0">
              <a:spcBef>
                <a:spcPct val="20000"/>
              </a:spcBef>
              <a:spcAft>
                <a:spcPct val="0"/>
              </a:spcAft>
              <a:buNone/>
              <a:tabLst>
                <a:tab pos="1616075" algn="l"/>
              </a:tabLst>
              <a:defRPr sz="1800" b="0">
                <a:solidFill>
                  <a:schemeClr val="bg2"/>
                </a:solidFill>
                <a:latin typeface="+mn-lt"/>
              </a:defRPr>
            </a:lvl2pPr>
            <a:lvl3pPr marL="265113" indent="-261938" algn="l" rtl="0" eaLnBrk="0" fontAlgn="base" hangingPunct="0">
              <a:spcBef>
                <a:spcPct val="20000"/>
              </a:spcBef>
              <a:spcAft>
                <a:spcPct val="0"/>
              </a:spcAft>
              <a:buClr>
                <a:srgbClr val="FAB500"/>
              </a:buClr>
              <a:buFont typeface="Wingdings" panose="05000000000000000000" pitchFamily="2" charset="2"/>
              <a:buChar char="§"/>
              <a:tabLst>
                <a:tab pos="1616075" algn="l"/>
              </a:tabLst>
              <a:defRPr sz="2400">
                <a:solidFill>
                  <a:schemeClr val="bg2"/>
                </a:solidFill>
                <a:latin typeface="+mn-lt"/>
              </a:defRPr>
            </a:lvl3pPr>
            <a:lvl4pPr marL="534988" indent="-268288" algn="l" rtl="0" eaLnBrk="0" fontAlgn="base" hangingPunct="0">
              <a:spcBef>
                <a:spcPct val="20000"/>
              </a:spcBef>
              <a:spcAft>
                <a:spcPct val="0"/>
              </a:spcAft>
              <a:buFont typeface="Wingdings" panose="05000000000000000000" pitchFamily="2" charset="2"/>
              <a:buChar char="§"/>
              <a:tabLst>
                <a:tab pos="1616075" algn="l"/>
              </a:tabLst>
              <a:defRPr sz="2100">
                <a:solidFill>
                  <a:schemeClr val="bg2"/>
                </a:solidFill>
                <a:latin typeface="+mn-lt"/>
              </a:defRPr>
            </a:lvl4pPr>
            <a:lvl5pPr marL="4964113" indent="-147638" algn="l" rtl="0" eaLnBrk="0" fontAlgn="base" hangingPunct="0">
              <a:spcBef>
                <a:spcPct val="20000"/>
              </a:spcBef>
              <a:spcAft>
                <a:spcPct val="0"/>
              </a:spcAft>
              <a:buChar char="•"/>
              <a:tabLst>
                <a:tab pos="1616075" algn="l"/>
              </a:tabLst>
              <a:defRPr sz="1700">
                <a:solidFill>
                  <a:srgbClr val="878787"/>
                </a:solidFill>
                <a:latin typeface="+mn-lt"/>
              </a:defRPr>
            </a:lvl5pPr>
            <a:lvl6pPr marL="5421313" indent="-147638" algn="l" rtl="0" fontAlgn="base">
              <a:spcBef>
                <a:spcPct val="20000"/>
              </a:spcBef>
              <a:spcAft>
                <a:spcPct val="0"/>
              </a:spcAft>
              <a:buChar char="•"/>
              <a:tabLst>
                <a:tab pos="1616075" algn="l"/>
              </a:tabLst>
              <a:defRPr sz="1700">
                <a:solidFill>
                  <a:srgbClr val="878787"/>
                </a:solidFill>
                <a:latin typeface="+mn-lt"/>
              </a:defRPr>
            </a:lvl6pPr>
            <a:lvl7pPr marL="5878513" indent="-147638" algn="l" rtl="0" fontAlgn="base">
              <a:spcBef>
                <a:spcPct val="20000"/>
              </a:spcBef>
              <a:spcAft>
                <a:spcPct val="0"/>
              </a:spcAft>
              <a:buChar char="•"/>
              <a:tabLst>
                <a:tab pos="1616075" algn="l"/>
              </a:tabLst>
              <a:defRPr sz="1700">
                <a:solidFill>
                  <a:srgbClr val="878787"/>
                </a:solidFill>
                <a:latin typeface="+mn-lt"/>
              </a:defRPr>
            </a:lvl7pPr>
            <a:lvl8pPr marL="6335713" indent="-147638" algn="l" rtl="0" fontAlgn="base">
              <a:spcBef>
                <a:spcPct val="20000"/>
              </a:spcBef>
              <a:spcAft>
                <a:spcPct val="0"/>
              </a:spcAft>
              <a:buChar char="•"/>
              <a:tabLst>
                <a:tab pos="1616075" algn="l"/>
              </a:tabLst>
              <a:defRPr sz="1700">
                <a:solidFill>
                  <a:srgbClr val="878787"/>
                </a:solidFill>
                <a:latin typeface="+mn-lt"/>
              </a:defRPr>
            </a:lvl8pPr>
            <a:lvl9pPr marL="6792913" indent="-147638" algn="l" rtl="0" fontAlgn="base">
              <a:spcBef>
                <a:spcPct val="20000"/>
              </a:spcBef>
              <a:spcAft>
                <a:spcPct val="0"/>
              </a:spcAft>
              <a:buChar char="•"/>
              <a:tabLst>
                <a:tab pos="1616075" algn="l"/>
              </a:tabLst>
              <a:defRPr sz="1700">
                <a:solidFill>
                  <a:srgbClr val="878787"/>
                </a:solidFill>
                <a:latin typeface="+mn-lt"/>
              </a:defRPr>
            </a:lvl9pPr>
          </a:lstStyle>
          <a:p>
            <a:pPr>
              <a:lnSpc>
                <a:spcPct val="90000"/>
              </a:lnSpc>
            </a:pPr>
            <a:r>
              <a:rPr lang="de-DE" kern="0" dirty="0" smtClean="0"/>
              <a:t>L</a:t>
            </a:r>
            <a:r>
              <a:rPr lang="en-US" kern="0" dirty="0"/>
              <a:t>Possible solutions:</a:t>
            </a:r>
          </a:p>
          <a:p>
            <a:pPr marL="342900" indent="-342900">
              <a:lnSpc>
                <a:spcPct val="90000"/>
              </a:lnSpc>
              <a:buClr>
                <a:schemeClr val="accent2"/>
              </a:buClr>
              <a:buFont typeface="Wingdings" panose="05000000000000000000" pitchFamily="2" charset="2"/>
              <a:buChar char="§"/>
            </a:pPr>
            <a:r>
              <a:rPr lang="en-US" kern="0" dirty="0"/>
              <a:t>Access to the machine from the rear</a:t>
            </a:r>
          </a:p>
          <a:p>
            <a:pPr marL="342900" indent="-342900">
              <a:lnSpc>
                <a:spcPct val="90000"/>
              </a:lnSpc>
              <a:buClr>
                <a:schemeClr val="accent2"/>
              </a:buClr>
              <a:buFont typeface="Wingdings" panose="05000000000000000000" pitchFamily="2" charset="2"/>
              <a:buChar char="§"/>
            </a:pPr>
            <a:r>
              <a:rPr lang="en-US" kern="0" dirty="0"/>
              <a:t>Automatic transport of the chips</a:t>
            </a:r>
          </a:p>
          <a:p>
            <a:pPr marL="342900" indent="-342900">
              <a:lnSpc>
                <a:spcPct val="90000"/>
              </a:lnSpc>
              <a:buClr>
                <a:schemeClr val="accent2"/>
              </a:buClr>
              <a:buFont typeface="Wingdings" panose="05000000000000000000" pitchFamily="2" charset="2"/>
              <a:buChar char="§"/>
            </a:pPr>
            <a:r>
              <a:rPr lang="en-US" kern="0" dirty="0"/>
              <a:t>Use of a chip </a:t>
            </a:r>
            <a:r>
              <a:rPr lang="en-US" kern="0" dirty="0" smtClean="0"/>
              <a:t>hook</a:t>
            </a:r>
          </a:p>
          <a:p>
            <a:pPr>
              <a:lnSpc>
                <a:spcPct val="90000"/>
              </a:lnSpc>
            </a:pPr>
            <a:r>
              <a:rPr lang="en-US" sz="1100" kern="0" dirty="0"/>
              <a:t/>
            </a:r>
            <a:br>
              <a:rPr lang="en-US" sz="1100" kern="0" dirty="0"/>
            </a:br>
            <a:r>
              <a:rPr lang="en-US" kern="0" dirty="0" smtClean="0"/>
              <a:t>Evaluation </a:t>
            </a:r>
            <a:r>
              <a:rPr lang="en-US" kern="0" dirty="0"/>
              <a:t>+ </a:t>
            </a:r>
            <a:r>
              <a:rPr lang="en-US" kern="0" dirty="0" smtClean="0"/>
              <a:t>selection:</a:t>
            </a:r>
            <a:endParaRPr lang="de-DE" kern="0" dirty="0" smtClean="0"/>
          </a:p>
          <a:p>
            <a:pPr>
              <a:lnSpc>
                <a:spcPct val="90000"/>
              </a:lnSpc>
            </a:pPr>
            <a:endParaRPr lang="de-DE" kern="0" dirty="0" smtClean="0"/>
          </a:p>
          <a:p>
            <a:pPr>
              <a:lnSpc>
                <a:spcPct val="90000"/>
              </a:lnSpc>
            </a:pPr>
            <a:endParaRPr lang="de-DE" kern="0" dirty="0" smtClean="0"/>
          </a:p>
        </p:txBody>
      </p:sp>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98BDC36D-C938-48D9-8DCE-6EECD45E4144}"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27</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15" name="Rectangle 2"/>
          <p:cNvSpPr txBox="1">
            <a:spLocks noChangeArrowheads="1"/>
          </p:cNvSpPr>
          <p:nvPr/>
        </p:nvSpPr>
        <p:spPr bwMode="auto">
          <a:xfrm>
            <a:off x="352425" y="763768"/>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dirty="0"/>
              <a:t>Generation of a preliminary draft design</a:t>
            </a:r>
            <a:endParaRPr lang="de-DE" kern="0" dirty="0" smtClean="0"/>
          </a:p>
        </p:txBody>
      </p:sp>
      <p:sp>
        <p:nvSpPr>
          <p:cNvPr id="21" name="Textfeld 20"/>
          <p:cNvSpPr txBox="1"/>
          <p:nvPr/>
        </p:nvSpPr>
        <p:spPr>
          <a:xfrm>
            <a:off x="7375155" y="3604451"/>
            <a:ext cx="1872208" cy="215444"/>
          </a:xfrm>
          <a:prstGeom prst="rect">
            <a:avLst/>
          </a:prstGeom>
          <a:noFill/>
        </p:spPr>
        <p:txBody>
          <a:bodyPr wrap="square" rtlCol="0">
            <a:spAutoFit/>
          </a:bodyPr>
          <a:lstStyle/>
          <a:p>
            <a:r>
              <a:rPr lang="de-DE" sz="800" dirty="0" smtClean="0"/>
              <a:t>© Michael Hüter</a:t>
            </a:r>
            <a:endParaRPr lang="de-DE" dirty="0"/>
          </a:p>
        </p:txBody>
      </p:sp>
      <p:pic>
        <p:nvPicPr>
          <p:cNvPr id="2" name="Grafik 1"/>
          <p:cNvPicPr>
            <a:picLocks noChangeAspect="1"/>
          </p:cNvPicPr>
          <p:nvPr/>
        </p:nvPicPr>
        <p:blipFill>
          <a:blip r:embed="rId4"/>
          <a:stretch>
            <a:fillRect/>
          </a:stretch>
        </p:blipFill>
        <p:spPr>
          <a:xfrm>
            <a:off x="709733" y="3871207"/>
            <a:ext cx="7675959" cy="2488451"/>
          </a:xfrm>
          <a:prstGeom prst="rect">
            <a:avLst/>
          </a:prstGeom>
        </p:spPr>
      </p:pic>
    </p:spTree>
    <p:extLst>
      <p:ext uri="{BB962C8B-B14F-4D97-AF65-F5344CB8AC3E}">
        <p14:creationId xmlns:p14="http://schemas.microsoft.com/office/powerpoint/2010/main" val="2884144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0"/>
          <p:cNvSpPr txBox="1">
            <a:spLocks noChangeArrowheads="1"/>
          </p:cNvSpPr>
          <p:nvPr/>
        </p:nvSpPr>
        <p:spPr bwMode="auto">
          <a:xfrm>
            <a:off x="318419" y="1586796"/>
            <a:ext cx="4158902" cy="4585871"/>
          </a:xfrm>
          <a:prstGeom prst="rect">
            <a:avLst/>
          </a:prstGeom>
          <a:noFill/>
          <a:ln w="9525">
            <a:noFill/>
            <a:miter lim="800000"/>
            <a:headEnd/>
            <a:tailEnd/>
          </a:ln>
        </p:spPr>
        <p:txBody>
          <a:bodyPr wrap="square">
            <a:spAutoFit/>
          </a:bodyPr>
          <a:lstStyle/>
          <a:p>
            <a:pPr marL="176213" indent="-176213"/>
            <a:r>
              <a:rPr lang="de-DE" u="sng" dirty="0"/>
              <a:t>Handle </a:t>
            </a:r>
            <a:r>
              <a:rPr lang="de-DE" u="sng" dirty="0" err="1"/>
              <a:t>variants</a:t>
            </a:r>
            <a:endParaRPr lang="de-DE" u="sng" dirty="0"/>
          </a:p>
          <a:p>
            <a:pPr marL="176213" indent="-176213"/>
            <a:r>
              <a:rPr lang="de-DE" dirty="0" smtClean="0"/>
              <a:t>a)</a:t>
            </a:r>
          </a:p>
          <a:p>
            <a:pPr marL="176213" indent="-176213"/>
            <a:r>
              <a:rPr lang="de-DE" dirty="0" smtClean="0"/>
              <a:t>b</a:t>
            </a:r>
            <a:r>
              <a:rPr lang="de-DE" dirty="0"/>
              <a:t>)</a:t>
            </a:r>
          </a:p>
          <a:p>
            <a:pPr marL="176213" indent="-176213"/>
            <a:r>
              <a:rPr lang="de-DE" dirty="0" smtClean="0"/>
              <a:t>c)</a:t>
            </a:r>
            <a:br>
              <a:rPr lang="de-DE" dirty="0" smtClean="0"/>
            </a:br>
            <a:endParaRPr lang="de-DE" dirty="0"/>
          </a:p>
          <a:p>
            <a:pPr marL="176213" indent="-176213"/>
            <a:r>
              <a:rPr lang="de-DE" u="sng" dirty="0" err="1"/>
              <a:t>Selection</a:t>
            </a:r>
            <a:r>
              <a:rPr lang="de-DE" u="sng" dirty="0"/>
              <a:t> </a:t>
            </a:r>
            <a:r>
              <a:rPr lang="de-DE" u="sng" dirty="0" err="1"/>
              <a:t>of</a:t>
            </a:r>
            <a:r>
              <a:rPr lang="de-DE" u="sng" dirty="0"/>
              <a:t> handle (b)</a:t>
            </a:r>
          </a:p>
          <a:p>
            <a:pPr marL="347663" indent="-347663">
              <a:buClr>
                <a:schemeClr val="accent2"/>
              </a:buClr>
              <a:buFont typeface="Wingdings" pitchFamily="2" charset="2"/>
              <a:buChar char="§"/>
            </a:pPr>
            <a:r>
              <a:rPr lang="en-US" dirty="0"/>
              <a:t>Protection for the hands</a:t>
            </a:r>
          </a:p>
          <a:p>
            <a:pPr marL="347663" indent="-347663">
              <a:buClr>
                <a:schemeClr val="accent2"/>
              </a:buClr>
              <a:buFont typeface="Wingdings" pitchFamily="2" charset="2"/>
              <a:buChar char="§"/>
            </a:pPr>
            <a:r>
              <a:rPr lang="en-US" dirty="0" smtClean="0"/>
              <a:t>Variable </a:t>
            </a:r>
            <a:r>
              <a:rPr lang="en-US" dirty="0"/>
              <a:t>gripping facility</a:t>
            </a:r>
          </a:p>
          <a:p>
            <a:pPr marL="347663" indent="-347663">
              <a:buClr>
                <a:schemeClr val="accent2"/>
              </a:buClr>
              <a:buFont typeface="Wingdings" pitchFamily="2" charset="2"/>
              <a:buChar char="§"/>
            </a:pPr>
            <a:r>
              <a:rPr lang="en-US" dirty="0" smtClean="0"/>
              <a:t>Holding </a:t>
            </a:r>
            <a:r>
              <a:rPr lang="en-US" dirty="0"/>
              <a:t>with positive coupling</a:t>
            </a:r>
          </a:p>
          <a:p>
            <a:pPr marL="347663" indent="-347663">
              <a:buClr>
                <a:schemeClr val="accent2"/>
              </a:buClr>
              <a:buFont typeface="Wingdings" pitchFamily="2" charset="2"/>
              <a:buChar char="§"/>
            </a:pPr>
            <a:r>
              <a:rPr lang="en-US" dirty="0" smtClean="0"/>
              <a:t>Scope </a:t>
            </a:r>
            <a:r>
              <a:rPr lang="en-US" dirty="0"/>
              <a:t>for optimization by better</a:t>
            </a:r>
            <a:br>
              <a:rPr lang="en-US" dirty="0"/>
            </a:br>
            <a:r>
              <a:rPr lang="en-US" dirty="0" smtClean="0"/>
              <a:t>handle </a:t>
            </a:r>
            <a:r>
              <a:rPr lang="en-US" dirty="0"/>
              <a:t>geometries, for </a:t>
            </a:r>
            <a:r>
              <a:rPr lang="en-US" dirty="0" smtClean="0"/>
              <a:t>example </a:t>
            </a:r>
            <a:r>
              <a:rPr lang="en-US" dirty="0"/>
              <a:t>by </a:t>
            </a:r>
            <a:r>
              <a:rPr lang="en-US" dirty="0" smtClean="0"/>
              <a:t>an increase </a:t>
            </a:r>
            <a:r>
              <a:rPr lang="en-US" dirty="0"/>
              <a:t>in the handle cross-section</a:t>
            </a: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25297" r="62600" b="16530"/>
          <a:stretch/>
        </p:blipFill>
        <p:spPr>
          <a:xfrm>
            <a:off x="914400" y="1911868"/>
            <a:ext cx="1512873" cy="1425303"/>
          </a:xfrm>
          <a:prstGeom prst="rect">
            <a:avLst/>
          </a:prstGeo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40550" t="12296" r="2750" b="3195"/>
          <a:stretch/>
        </p:blipFill>
        <p:spPr>
          <a:xfrm>
            <a:off x="4477321" y="1960984"/>
            <a:ext cx="4401505" cy="4206477"/>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AB5283A6-99E8-46D9-8DCE-166C5C7AD411}"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28</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15" name="Rectangle 2"/>
          <p:cNvSpPr txBox="1">
            <a:spLocks noChangeArrowheads="1"/>
          </p:cNvSpPr>
          <p:nvPr/>
        </p:nvSpPr>
        <p:spPr bwMode="auto">
          <a:xfrm>
            <a:off x="318419" y="689906"/>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sz="2400" dirty="0"/>
              <a:t> Specification of the working task and interfaces</a:t>
            </a:r>
            <a:endParaRPr lang="de-DE" sz="1600" kern="0" dirty="0" smtClean="0"/>
          </a:p>
        </p:txBody>
      </p:sp>
      <p:sp>
        <p:nvSpPr>
          <p:cNvPr id="2" name="Rechteck 1"/>
          <p:cNvSpPr/>
          <p:nvPr/>
        </p:nvSpPr>
        <p:spPr>
          <a:xfrm>
            <a:off x="329277" y="1233232"/>
            <a:ext cx="3363421" cy="400110"/>
          </a:xfrm>
          <a:prstGeom prst="rect">
            <a:avLst/>
          </a:prstGeom>
        </p:spPr>
        <p:txBody>
          <a:bodyPr wrap="none">
            <a:spAutoFit/>
          </a:bodyPr>
          <a:lstStyle/>
          <a:p>
            <a:r>
              <a:rPr lang="de-DE" b="1" u="sng" dirty="0" err="1"/>
              <a:t>Specification</a:t>
            </a:r>
            <a:r>
              <a:rPr lang="de-DE" b="1" u="sng" dirty="0"/>
              <a:t> </a:t>
            </a:r>
            <a:r>
              <a:rPr lang="de-DE" b="1" u="sng" dirty="0" err="1"/>
              <a:t>of</a:t>
            </a:r>
            <a:r>
              <a:rPr lang="de-DE" b="1" u="sng" dirty="0"/>
              <a:t> </a:t>
            </a:r>
            <a:r>
              <a:rPr lang="de-DE" b="1" u="sng" dirty="0" err="1"/>
              <a:t>chip</a:t>
            </a:r>
            <a:r>
              <a:rPr lang="de-DE" b="1" u="sng" dirty="0"/>
              <a:t> </a:t>
            </a:r>
            <a:r>
              <a:rPr lang="de-DE" b="1" u="sng" dirty="0" err="1"/>
              <a:t>hook</a:t>
            </a:r>
            <a:endParaRPr lang="de-DE" b="1" u="sng" dirty="0"/>
          </a:p>
        </p:txBody>
      </p:sp>
      <p:sp>
        <p:nvSpPr>
          <p:cNvPr id="24" name="Text Box 11"/>
          <p:cNvSpPr txBox="1">
            <a:spLocks noChangeArrowheads="1"/>
          </p:cNvSpPr>
          <p:nvPr/>
        </p:nvSpPr>
        <p:spPr bwMode="auto">
          <a:xfrm>
            <a:off x="4154854" y="1771462"/>
            <a:ext cx="4511390" cy="4093428"/>
          </a:xfrm>
          <a:prstGeom prst="rect">
            <a:avLst/>
          </a:prstGeom>
          <a:noFill/>
          <a:ln w="9525">
            <a:noFill/>
            <a:miter lim="800000"/>
            <a:headEnd/>
            <a:tailEnd/>
          </a:ln>
        </p:spPr>
        <p:txBody>
          <a:bodyPr wrap="square">
            <a:spAutoFit/>
          </a:bodyPr>
          <a:lstStyle/>
          <a:p>
            <a:r>
              <a:rPr lang="de-DE" dirty="0"/>
              <a:t>Work </a:t>
            </a:r>
            <a:r>
              <a:rPr lang="de-DE" dirty="0" err="1"/>
              <a:t>with</a:t>
            </a:r>
            <a:r>
              <a:rPr lang="de-DE" dirty="0"/>
              <a:t> </a:t>
            </a:r>
            <a:r>
              <a:rPr lang="de-DE" dirty="0" err="1"/>
              <a:t>glove</a:t>
            </a:r>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smtClean="0"/>
          </a:p>
          <a:p>
            <a:endParaRPr lang="de-DE" dirty="0"/>
          </a:p>
          <a:p>
            <a:r>
              <a:rPr lang="de-DE" dirty="0" smtClean="0"/>
              <a:t>                 </a:t>
            </a:r>
            <a:r>
              <a:rPr lang="de-DE" dirty="0"/>
              <a:t> </a:t>
            </a:r>
            <a:r>
              <a:rPr lang="de-DE" dirty="0" smtClean="0"/>
              <a:t>  </a:t>
            </a:r>
            <a:r>
              <a:rPr lang="en-US" dirty="0" smtClean="0"/>
              <a:t>Prevention </a:t>
            </a:r>
            <a:r>
              <a:rPr lang="en-US" dirty="0"/>
              <a:t>of risk of injury</a:t>
            </a:r>
          </a:p>
        </p:txBody>
      </p:sp>
      <p:sp>
        <p:nvSpPr>
          <p:cNvPr id="25" name="Textfeld 24"/>
          <p:cNvSpPr txBox="1"/>
          <p:nvPr/>
        </p:nvSpPr>
        <p:spPr>
          <a:xfrm>
            <a:off x="6968058" y="5013176"/>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3775276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6688" t="3607" r="9837" b="6049"/>
          <a:stretch/>
        </p:blipFill>
        <p:spPr>
          <a:xfrm>
            <a:off x="5816471" y="4004554"/>
            <a:ext cx="3115963" cy="2175295"/>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D69008C9-C185-42ED-841E-C67BFBD478BE}"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29</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15" name="Rectangle 2"/>
          <p:cNvSpPr txBox="1">
            <a:spLocks noChangeArrowheads="1"/>
          </p:cNvSpPr>
          <p:nvPr/>
        </p:nvSpPr>
        <p:spPr bwMode="auto">
          <a:xfrm>
            <a:off x="457992" y="713752"/>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dirty="0"/>
              <a:t>Use in the work system</a:t>
            </a:r>
            <a:endParaRPr lang="de-DE" kern="0" dirty="0" smtClean="0"/>
          </a:p>
        </p:txBody>
      </p:sp>
      <p:sp>
        <p:nvSpPr>
          <p:cNvPr id="25" name="Textfeld 24"/>
          <p:cNvSpPr txBox="1"/>
          <p:nvPr/>
        </p:nvSpPr>
        <p:spPr>
          <a:xfrm>
            <a:off x="8012088" y="6179849"/>
            <a:ext cx="1872208" cy="215444"/>
          </a:xfrm>
          <a:prstGeom prst="rect">
            <a:avLst/>
          </a:prstGeom>
          <a:noFill/>
        </p:spPr>
        <p:txBody>
          <a:bodyPr wrap="square" rtlCol="0">
            <a:spAutoFit/>
          </a:bodyPr>
          <a:lstStyle/>
          <a:p>
            <a:r>
              <a:rPr lang="de-DE" sz="800" dirty="0" smtClean="0"/>
              <a:t>© Michael Hüter</a:t>
            </a:r>
            <a:endParaRPr lang="de-DE" dirty="0"/>
          </a:p>
        </p:txBody>
      </p:sp>
      <p:sp>
        <p:nvSpPr>
          <p:cNvPr id="18" name="Text Box 7"/>
          <p:cNvSpPr txBox="1">
            <a:spLocks noChangeArrowheads="1"/>
          </p:cNvSpPr>
          <p:nvPr/>
        </p:nvSpPr>
        <p:spPr bwMode="auto">
          <a:xfrm>
            <a:off x="395288" y="1181332"/>
            <a:ext cx="5508020" cy="4801314"/>
          </a:xfrm>
          <a:prstGeom prst="rect">
            <a:avLst/>
          </a:prstGeom>
          <a:noFill/>
          <a:ln w="9525">
            <a:noFill/>
            <a:miter lim="800000"/>
            <a:headEnd/>
            <a:tailEnd/>
          </a:ln>
        </p:spPr>
        <p:txBody>
          <a:bodyPr wrap="square">
            <a:spAutoFit/>
          </a:bodyPr>
          <a:lstStyle/>
          <a:p>
            <a:pPr marL="347663" indent="-347663">
              <a:lnSpc>
                <a:spcPct val="130000"/>
              </a:lnSpc>
              <a:spcAft>
                <a:spcPct val="5000"/>
              </a:spcAft>
              <a:buClr>
                <a:schemeClr val="accent2"/>
              </a:buClr>
              <a:buFont typeface="Wingdings" pitchFamily="2" charset="2"/>
              <a:buChar char="§"/>
            </a:pPr>
            <a:r>
              <a:rPr lang="en-US" dirty="0"/>
              <a:t>Visible and accessible without the need to adopt an </a:t>
            </a:r>
            <a:r>
              <a:rPr lang="en-US" dirty="0" err="1"/>
              <a:t>unfavourable</a:t>
            </a:r>
            <a:r>
              <a:rPr lang="en-US" dirty="0"/>
              <a:t> body posture? Access not possible without additional equipment?</a:t>
            </a:r>
          </a:p>
          <a:p>
            <a:pPr marL="347663" indent="-347663">
              <a:lnSpc>
                <a:spcPct val="130000"/>
              </a:lnSpc>
              <a:spcAft>
                <a:spcPct val="5000"/>
              </a:spcAft>
              <a:buClr>
                <a:schemeClr val="accent2"/>
              </a:buClr>
              <a:buFont typeface="Wingdings" pitchFamily="2" charset="2"/>
              <a:buChar char="§"/>
            </a:pPr>
            <a:r>
              <a:rPr lang="en-US" dirty="0"/>
              <a:t>Is a platform advantageous?</a:t>
            </a:r>
          </a:p>
          <a:p>
            <a:pPr marL="347663" indent="-347663">
              <a:lnSpc>
                <a:spcPct val="130000"/>
              </a:lnSpc>
              <a:spcAft>
                <a:spcPct val="5000"/>
              </a:spcAft>
              <a:buClr>
                <a:schemeClr val="accent2"/>
              </a:buClr>
              <a:buFont typeface="Wingdings" pitchFamily="2" charset="2"/>
              <a:buChar char="§"/>
            </a:pPr>
            <a:r>
              <a:rPr lang="en-US" dirty="0"/>
              <a:t>Does the location of the chip pan give rise to additional stresses and/or hazards?</a:t>
            </a:r>
          </a:p>
          <a:p>
            <a:pPr marL="347663" indent="-347663">
              <a:lnSpc>
                <a:spcPct val="130000"/>
              </a:lnSpc>
              <a:spcAft>
                <a:spcPct val="5000"/>
              </a:spcAft>
              <a:buClr>
                <a:schemeClr val="accent2"/>
              </a:buClr>
              <a:buFont typeface="Wingdings" pitchFamily="2" charset="2"/>
              <a:buChar char="§"/>
            </a:pPr>
            <a:r>
              <a:rPr lang="en-US" dirty="0"/>
              <a:t>Is use of the hook (holding task, frequency of use, fatigue, etc.) a source of stress?</a:t>
            </a:r>
          </a:p>
          <a:p>
            <a:pPr marL="347663" indent="-347663">
              <a:lnSpc>
                <a:spcPct val="130000"/>
              </a:lnSpc>
              <a:spcAft>
                <a:spcPct val="5000"/>
              </a:spcAft>
              <a:buClr>
                <a:schemeClr val="accent2"/>
              </a:buClr>
              <a:buFont typeface="Wingdings" pitchFamily="2" charset="2"/>
              <a:buChar char="§"/>
            </a:pPr>
            <a:r>
              <a:rPr lang="en-US" dirty="0"/>
              <a:t>Is use of the hook a possible cause of further damage (e.g. catching in the chuck)?</a:t>
            </a:r>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8263" t="4202" r="9052" b="2965"/>
          <a:stretch/>
        </p:blipFill>
        <p:spPr>
          <a:xfrm>
            <a:off x="5539854" y="1771308"/>
            <a:ext cx="2947441" cy="2105315"/>
          </a:xfrm>
          <a:prstGeom prst="rect">
            <a:avLst/>
          </a:prstGeom>
        </p:spPr>
      </p:pic>
    </p:spTree>
    <p:extLst>
      <p:ext uri="{BB962C8B-B14F-4D97-AF65-F5344CB8AC3E}">
        <p14:creationId xmlns:p14="http://schemas.microsoft.com/office/powerpoint/2010/main" val="3868336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Levels of ergonomic action and design</a:t>
            </a:r>
          </a:p>
        </p:txBody>
      </p:sp>
      <p:sp>
        <p:nvSpPr>
          <p:cNvPr id="4" name="Datumsplatzhalter 3"/>
          <p:cNvSpPr>
            <a:spLocks noGrp="1"/>
          </p:cNvSpPr>
          <p:nvPr>
            <p:ph type="dt" sz="half" idx="10"/>
          </p:nvPr>
        </p:nvSpPr>
        <p:spPr/>
        <p:txBody>
          <a:bodyPr/>
          <a:lstStyle/>
          <a:p>
            <a:pPr>
              <a:defRPr/>
            </a:pPr>
            <a:fld id="{E7815712-5CD5-4F81-BDCF-D94415CA8D2E}" type="datetime1">
              <a:rPr lang="de-DE" altLang="de-DE" smtClean="0"/>
              <a:t>12.11.2019</a:t>
            </a:fld>
            <a:endParaRPr lang="de-DE" altLang="de-DE"/>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767789211"/>
              </p:ext>
            </p:extLst>
          </p:nvPr>
        </p:nvGraphicFramePr>
        <p:xfrm>
          <a:off x="539750" y="1484313"/>
          <a:ext cx="8208714" cy="4543200"/>
        </p:xfrm>
        <a:graphic>
          <a:graphicData uri="http://schemas.openxmlformats.org/drawingml/2006/table">
            <a:tbl>
              <a:tblPr bandRow="1">
                <a:tableStyleId>{E8B1032C-EA38-4F05-BA0D-38AFFFC7BED3}</a:tableStyleId>
              </a:tblPr>
              <a:tblGrid>
                <a:gridCol w="1511970">
                  <a:extLst>
                    <a:ext uri="{9D8B030D-6E8A-4147-A177-3AD203B41FA5}">
                      <a16:colId xmlns:a16="http://schemas.microsoft.com/office/drawing/2014/main" val="3649626833"/>
                    </a:ext>
                  </a:extLst>
                </a:gridCol>
                <a:gridCol w="4464496">
                  <a:extLst>
                    <a:ext uri="{9D8B030D-6E8A-4147-A177-3AD203B41FA5}">
                      <a16:colId xmlns:a16="http://schemas.microsoft.com/office/drawing/2014/main" val="63747748"/>
                    </a:ext>
                  </a:extLst>
                </a:gridCol>
                <a:gridCol w="2232248">
                  <a:extLst>
                    <a:ext uri="{9D8B030D-6E8A-4147-A177-3AD203B41FA5}">
                      <a16:colId xmlns:a16="http://schemas.microsoft.com/office/drawing/2014/main" val="2043260493"/>
                    </a:ext>
                  </a:extLst>
                </a:gridCol>
              </a:tblGrid>
              <a:tr h="900000">
                <a:tc>
                  <a:txBody>
                    <a:bodyPr/>
                    <a:lstStyle/>
                    <a:p>
                      <a:r>
                        <a:rPr lang="de-DE" dirty="0" smtClean="0">
                          <a:solidFill>
                            <a:schemeClr val="bg2"/>
                          </a:solidFill>
                        </a:rPr>
                        <a:t>Level 1</a:t>
                      </a:r>
                      <a:endParaRPr lang="de-DE" dirty="0">
                        <a:solidFill>
                          <a:schemeClr val="bg2"/>
                        </a:solidFill>
                      </a:endParaRPr>
                    </a:p>
                  </a:txBody>
                  <a:tcPr/>
                </a:tc>
                <a:tc>
                  <a:txBody>
                    <a:bodyPr/>
                    <a:lstStyle/>
                    <a:p>
                      <a:r>
                        <a:rPr lang="en-US" dirty="0" smtClean="0">
                          <a:solidFill>
                            <a:schemeClr val="bg2"/>
                          </a:solidFill>
                        </a:rPr>
                        <a:t>Safe design of work equipment and workplaces</a:t>
                      </a:r>
                    </a:p>
                  </a:txBody>
                  <a:tcPr/>
                </a:tc>
                <a:tc>
                  <a:txBody>
                    <a:bodyPr/>
                    <a:lstStyle/>
                    <a:p>
                      <a:r>
                        <a:rPr lang="de-DE" dirty="0" err="1" smtClean="0">
                          <a:solidFill>
                            <a:schemeClr val="bg2"/>
                          </a:solidFill>
                        </a:rPr>
                        <a:t>Safety</a:t>
                      </a:r>
                      <a:endParaRPr lang="de-DE" dirty="0">
                        <a:solidFill>
                          <a:schemeClr val="bg2"/>
                        </a:solidFill>
                      </a:endParaRPr>
                    </a:p>
                  </a:txBody>
                  <a:tcPr/>
                </a:tc>
                <a:extLst>
                  <a:ext uri="{0D108BD9-81ED-4DB2-BD59-A6C34878D82A}">
                    <a16:rowId xmlns:a16="http://schemas.microsoft.com/office/drawing/2014/main" val="1584606756"/>
                  </a:ext>
                </a:extLst>
              </a:tr>
              <a:tr h="900000">
                <a:tc>
                  <a:txBody>
                    <a:bodyPr/>
                    <a:lstStyle/>
                    <a:p>
                      <a:r>
                        <a:rPr lang="de-DE" dirty="0" smtClean="0">
                          <a:solidFill>
                            <a:schemeClr val="bg2"/>
                          </a:solidFill>
                        </a:rPr>
                        <a:t>Level 2</a:t>
                      </a:r>
                      <a:endParaRPr lang="de-DE" dirty="0">
                        <a:solidFill>
                          <a:schemeClr val="bg2"/>
                        </a:solidFill>
                      </a:endParaRPr>
                    </a:p>
                  </a:txBody>
                  <a:tcPr/>
                </a:tc>
                <a:tc>
                  <a:txBody>
                    <a:bodyPr/>
                    <a:lstStyle/>
                    <a:p>
                      <a:r>
                        <a:rPr lang="de-DE" dirty="0" smtClean="0">
                          <a:solidFill>
                            <a:schemeClr val="bg2"/>
                          </a:solidFill>
                        </a:rPr>
                        <a:t>Produktspezifische ergonomische</a:t>
                      </a:r>
                      <a:r>
                        <a:rPr lang="de-DE" baseline="0" dirty="0" smtClean="0">
                          <a:solidFill>
                            <a:schemeClr val="bg2"/>
                          </a:solidFill>
                        </a:rPr>
                        <a:t> Gestaltung von Arbeitsmitteln und Arbeitsbedingungen</a:t>
                      </a:r>
                      <a:endParaRPr lang="de-DE" dirty="0">
                        <a:solidFill>
                          <a:schemeClr val="bg2"/>
                        </a:solidFill>
                      </a:endParaRPr>
                    </a:p>
                  </a:txBody>
                  <a:tcPr/>
                </a:tc>
                <a:tc>
                  <a:txBody>
                    <a:bodyPr/>
                    <a:lstStyle/>
                    <a:p>
                      <a:r>
                        <a:rPr lang="de-DE" dirty="0" err="1" smtClean="0">
                          <a:solidFill>
                            <a:schemeClr val="bg2"/>
                          </a:solidFill>
                        </a:rPr>
                        <a:t>Product</a:t>
                      </a:r>
                      <a:r>
                        <a:rPr lang="de-DE" dirty="0" smtClean="0">
                          <a:solidFill>
                            <a:schemeClr val="bg2"/>
                          </a:solidFill>
                        </a:rPr>
                        <a:t> </a:t>
                      </a:r>
                      <a:r>
                        <a:rPr lang="de-DE" dirty="0" err="1" smtClean="0">
                          <a:solidFill>
                            <a:schemeClr val="bg2"/>
                          </a:solidFill>
                        </a:rPr>
                        <a:t>ergonomics</a:t>
                      </a:r>
                      <a:endParaRPr lang="de-DE" dirty="0" smtClean="0">
                        <a:solidFill>
                          <a:schemeClr val="bg2"/>
                        </a:solidFill>
                      </a:endParaRPr>
                    </a:p>
                  </a:txBody>
                  <a:tcPr/>
                </a:tc>
                <a:extLst>
                  <a:ext uri="{0D108BD9-81ED-4DB2-BD59-A6C34878D82A}">
                    <a16:rowId xmlns:a16="http://schemas.microsoft.com/office/drawing/2014/main" val="3345859135"/>
                  </a:ext>
                </a:extLst>
              </a:tr>
              <a:tr h="900000">
                <a:tc>
                  <a:txBody>
                    <a:bodyPr/>
                    <a:lstStyle/>
                    <a:p>
                      <a:r>
                        <a:rPr lang="de-DE" dirty="0" smtClean="0">
                          <a:solidFill>
                            <a:schemeClr val="bg2"/>
                          </a:solidFill>
                        </a:rPr>
                        <a:t>Level 3</a:t>
                      </a:r>
                      <a:endParaRPr lang="de-DE" dirty="0">
                        <a:solidFill>
                          <a:schemeClr val="bg2"/>
                        </a:solidFill>
                      </a:endParaRPr>
                    </a:p>
                  </a:txBody>
                  <a:tcPr/>
                </a:tc>
                <a:tc>
                  <a:txBody>
                    <a:bodyPr/>
                    <a:lstStyle/>
                    <a:p>
                      <a:r>
                        <a:rPr lang="en-US" dirty="0" smtClean="0">
                          <a:solidFill>
                            <a:schemeClr val="bg2"/>
                          </a:solidFill>
                        </a:rPr>
                        <a:t>Application-specific ergonomic analysis and design of work equipment and working conditions</a:t>
                      </a:r>
                    </a:p>
                  </a:txBody>
                  <a:tcPr/>
                </a:tc>
                <a:tc>
                  <a:txBody>
                    <a:bodyPr/>
                    <a:lstStyle/>
                    <a:p>
                      <a:r>
                        <a:rPr lang="de-DE" dirty="0" smtClean="0">
                          <a:solidFill>
                            <a:schemeClr val="bg2"/>
                          </a:solidFill>
                        </a:rPr>
                        <a:t>System </a:t>
                      </a:r>
                      <a:r>
                        <a:rPr lang="de-DE" dirty="0" err="1" smtClean="0">
                          <a:solidFill>
                            <a:schemeClr val="bg2"/>
                          </a:solidFill>
                        </a:rPr>
                        <a:t>ergonomics</a:t>
                      </a:r>
                      <a:endParaRPr lang="de-DE" dirty="0" smtClean="0">
                        <a:solidFill>
                          <a:schemeClr val="bg2"/>
                        </a:solidFill>
                      </a:endParaRPr>
                    </a:p>
                  </a:txBody>
                  <a:tcPr/>
                </a:tc>
                <a:extLst>
                  <a:ext uri="{0D108BD9-81ED-4DB2-BD59-A6C34878D82A}">
                    <a16:rowId xmlns:a16="http://schemas.microsoft.com/office/drawing/2014/main" val="37801778"/>
                  </a:ext>
                </a:extLst>
              </a:tr>
              <a:tr h="900000">
                <a:tc>
                  <a:txBody>
                    <a:bodyPr/>
                    <a:lstStyle/>
                    <a:p>
                      <a:r>
                        <a:rPr lang="de-DE" b="1" dirty="0" smtClean="0">
                          <a:solidFill>
                            <a:schemeClr val="tx1">
                              <a:lumMod val="75000"/>
                              <a:lumOff val="25000"/>
                            </a:schemeClr>
                          </a:solidFill>
                        </a:rPr>
                        <a:t>Level 4</a:t>
                      </a:r>
                      <a:endParaRPr lang="de-DE" b="1" dirty="0">
                        <a:solidFill>
                          <a:schemeClr val="tx1">
                            <a:lumMod val="75000"/>
                            <a:lumOff val="25000"/>
                          </a:schemeClr>
                        </a:solidFill>
                      </a:endParaRPr>
                    </a:p>
                  </a:txBody>
                  <a:tcPr/>
                </a:tc>
                <a:tc>
                  <a:txBody>
                    <a:bodyPr/>
                    <a:lstStyle/>
                    <a:p>
                      <a:r>
                        <a:rPr lang="en-US" b="1" dirty="0" smtClean="0">
                          <a:solidFill>
                            <a:schemeClr val="tx1">
                              <a:lumMod val="75000"/>
                              <a:lumOff val="25000"/>
                            </a:schemeClr>
                          </a:solidFill>
                        </a:rPr>
                        <a:t>Process-oriented ergonomic analysis and design of the entire work process</a:t>
                      </a:r>
                    </a:p>
                  </a:txBody>
                  <a:tcPr/>
                </a:tc>
                <a:tc>
                  <a:txBody>
                    <a:bodyPr/>
                    <a:lstStyle/>
                    <a:p>
                      <a:r>
                        <a:rPr lang="de-DE" b="1" dirty="0" err="1" smtClean="0">
                          <a:solidFill>
                            <a:schemeClr val="tx1">
                              <a:lumMod val="75000"/>
                              <a:lumOff val="25000"/>
                            </a:schemeClr>
                          </a:solidFill>
                        </a:rPr>
                        <a:t>Process</a:t>
                      </a:r>
                      <a:r>
                        <a:rPr lang="de-DE" b="1" dirty="0" smtClean="0">
                          <a:solidFill>
                            <a:schemeClr val="tx1">
                              <a:lumMod val="75000"/>
                              <a:lumOff val="25000"/>
                            </a:schemeClr>
                          </a:solidFill>
                        </a:rPr>
                        <a:t> </a:t>
                      </a:r>
                      <a:r>
                        <a:rPr lang="de-DE" b="1" dirty="0" err="1" smtClean="0">
                          <a:solidFill>
                            <a:schemeClr val="tx1">
                              <a:lumMod val="75000"/>
                              <a:lumOff val="25000"/>
                            </a:schemeClr>
                          </a:solidFill>
                        </a:rPr>
                        <a:t>ergonomics</a:t>
                      </a:r>
                      <a:r>
                        <a:rPr lang="de-DE" b="1" dirty="0" smtClean="0">
                          <a:solidFill>
                            <a:schemeClr val="tx1">
                              <a:lumMod val="75000"/>
                              <a:lumOff val="25000"/>
                            </a:schemeClr>
                          </a:solidFill>
                        </a:rPr>
                        <a:t> </a:t>
                      </a:r>
                      <a:r>
                        <a:rPr lang="de-DE" b="1" dirty="0" err="1" smtClean="0">
                          <a:solidFill>
                            <a:schemeClr val="tx1">
                              <a:lumMod val="75000"/>
                              <a:lumOff val="25000"/>
                            </a:schemeClr>
                          </a:solidFill>
                        </a:rPr>
                        <a:t>and</a:t>
                      </a:r>
                      <a:r>
                        <a:rPr lang="de-DE" b="1" dirty="0" smtClean="0">
                          <a:solidFill>
                            <a:schemeClr val="tx1">
                              <a:lumMod val="75000"/>
                              <a:lumOff val="25000"/>
                            </a:schemeClr>
                          </a:solidFill>
                        </a:rPr>
                        <a:t> </a:t>
                      </a:r>
                      <a:r>
                        <a:rPr lang="de-DE" b="1" dirty="0" err="1" smtClean="0">
                          <a:solidFill>
                            <a:schemeClr val="tx1">
                              <a:lumMod val="75000"/>
                              <a:lumOff val="25000"/>
                            </a:schemeClr>
                          </a:solidFill>
                        </a:rPr>
                        <a:t>productivity</a:t>
                      </a:r>
                      <a:endParaRPr lang="de-DE" b="1" dirty="0" smtClean="0">
                        <a:solidFill>
                          <a:schemeClr val="tx1">
                            <a:lumMod val="75000"/>
                            <a:lumOff val="25000"/>
                          </a:schemeClr>
                        </a:solidFill>
                      </a:endParaRPr>
                    </a:p>
                  </a:txBody>
                  <a:tcPr/>
                </a:tc>
                <a:extLst>
                  <a:ext uri="{0D108BD9-81ED-4DB2-BD59-A6C34878D82A}">
                    <a16:rowId xmlns:a16="http://schemas.microsoft.com/office/drawing/2014/main" val="1349126630"/>
                  </a:ext>
                </a:extLst>
              </a:tr>
              <a:tr h="900000">
                <a:tc>
                  <a:txBody>
                    <a:bodyPr/>
                    <a:lstStyle/>
                    <a:p>
                      <a:r>
                        <a:rPr lang="de-DE" dirty="0" smtClean="0">
                          <a:solidFill>
                            <a:schemeClr val="bg2"/>
                          </a:solidFill>
                        </a:rPr>
                        <a:t>Level 5</a:t>
                      </a:r>
                      <a:endParaRPr lang="de-DE" dirty="0">
                        <a:solidFill>
                          <a:schemeClr val="bg2"/>
                        </a:solidFill>
                      </a:endParaRPr>
                    </a:p>
                  </a:txBody>
                  <a:tcPr/>
                </a:tc>
                <a:tc>
                  <a:txBody>
                    <a:bodyPr/>
                    <a:lstStyle/>
                    <a:p>
                      <a:r>
                        <a:rPr lang="en-US" dirty="0" smtClean="0">
                          <a:solidFill>
                            <a:schemeClr val="bg2"/>
                          </a:solidFill>
                        </a:rPr>
                        <a:t>Overall analysis and design of the working task, the target and the work process</a:t>
                      </a: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de-DE" sz="1800" kern="1200" dirty="0" err="1" smtClean="0">
                          <a:solidFill>
                            <a:schemeClr val="bg2"/>
                          </a:solidFill>
                          <a:latin typeface="+mn-lt"/>
                          <a:ea typeface="+mn-ea"/>
                          <a:cs typeface="+mn-cs"/>
                        </a:rPr>
                        <a:t>Productivity</a:t>
                      </a:r>
                      <a:r>
                        <a:rPr lang="de-DE" sz="1800" kern="1200" dirty="0" smtClean="0">
                          <a:solidFill>
                            <a:schemeClr val="bg2"/>
                          </a:solidFill>
                          <a:latin typeface="+mn-lt"/>
                          <a:ea typeface="+mn-ea"/>
                          <a:cs typeface="+mn-cs"/>
                        </a:rPr>
                        <a:t> </a:t>
                      </a:r>
                      <a:r>
                        <a:rPr lang="de-DE" sz="1800" kern="1200" dirty="0" err="1" smtClean="0">
                          <a:solidFill>
                            <a:schemeClr val="bg2"/>
                          </a:solidFill>
                          <a:latin typeface="+mn-lt"/>
                          <a:ea typeface="+mn-ea"/>
                          <a:cs typeface="+mn-cs"/>
                        </a:rPr>
                        <a:t>and</a:t>
                      </a:r>
                      <a:r>
                        <a:rPr lang="de-DE" sz="1800" kern="1200" dirty="0" smtClean="0">
                          <a:solidFill>
                            <a:schemeClr val="bg2"/>
                          </a:solidFill>
                          <a:latin typeface="+mn-lt"/>
                          <a:ea typeface="+mn-ea"/>
                          <a:cs typeface="+mn-cs"/>
                        </a:rPr>
                        <a:t> </a:t>
                      </a:r>
                      <a:r>
                        <a:rPr lang="de-DE" sz="1800" kern="1200" dirty="0" err="1" smtClean="0">
                          <a:solidFill>
                            <a:schemeClr val="bg2"/>
                          </a:solidFill>
                          <a:latin typeface="+mn-lt"/>
                          <a:ea typeface="+mn-ea"/>
                          <a:cs typeface="+mn-cs"/>
                        </a:rPr>
                        <a:t>innovation</a:t>
                      </a:r>
                      <a:endParaRPr lang="de-DE" sz="1800" kern="1200" dirty="0" smtClean="0">
                        <a:solidFill>
                          <a:schemeClr val="bg2"/>
                        </a:solidFill>
                        <a:latin typeface="+mn-lt"/>
                        <a:ea typeface="+mn-ea"/>
                        <a:cs typeface="+mn-cs"/>
                      </a:endParaRPr>
                    </a:p>
                  </a:txBody>
                  <a:tcPr/>
                </a:tc>
                <a:extLst>
                  <a:ext uri="{0D108BD9-81ED-4DB2-BD59-A6C34878D82A}">
                    <a16:rowId xmlns:a16="http://schemas.microsoft.com/office/drawing/2014/main" val="3338925326"/>
                  </a:ext>
                </a:extLst>
              </a:tr>
            </a:tbl>
          </a:graphicData>
        </a:graphic>
      </p:graphicFrame>
      <p:sp>
        <p:nvSpPr>
          <p:cNvPr id="5" name="Fußzeilenplatzhalter 4"/>
          <p:cNvSpPr>
            <a:spLocks noGrp="1"/>
          </p:cNvSpPr>
          <p:nvPr>
            <p:ph type="ftr" sz="quarter" idx="11"/>
          </p:nvPr>
        </p:nvSpPr>
        <p:spPr/>
        <p:txBody>
          <a:bodyPr/>
          <a:lstStyle/>
          <a:p>
            <a:pPr>
              <a:defRPr/>
            </a:pPr>
            <a:r>
              <a:rPr lang="de-DE" altLang="de-DE" smtClean="0"/>
              <a:t>Module 5 - Learning ergonomics </a:t>
            </a:r>
            <a:endParaRPr lang="de-DE" altLang="de-DE"/>
          </a:p>
        </p:txBody>
      </p:sp>
      <p:sp>
        <p:nvSpPr>
          <p:cNvPr id="6" name="Foliennummernplatzhalter 5"/>
          <p:cNvSpPr>
            <a:spLocks noGrp="1"/>
          </p:cNvSpPr>
          <p:nvPr>
            <p:ph type="sldNum" sz="quarter" idx="12"/>
          </p:nvPr>
        </p:nvSpPr>
        <p:spPr/>
        <p:txBody>
          <a:bodyPr/>
          <a:lstStyle/>
          <a:p>
            <a:r>
              <a:rPr lang="de-DE" altLang="de-DE" smtClean="0"/>
              <a:t>Seite </a:t>
            </a:r>
            <a:fld id="{E1595AF3-08FF-44FE-9F92-885155564005}" type="slidenum">
              <a:rPr lang="de-DE" altLang="de-DE" smtClean="0"/>
              <a:pPr/>
              <a:t>3</a:t>
            </a:fld>
            <a:endParaRPr lang="de-DE" altLang="de-DE"/>
          </a:p>
        </p:txBody>
      </p:sp>
    </p:spTree>
    <p:extLst>
      <p:ext uri="{BB962C8B-B14F-4D97-AF65-F5344CB8AC3E}">
        <p14:creationId xmlns:p14="http://schemas.microsoft.com/office/powerpoint/2010/main" val="3033202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60A1A3F3-AE77-4324-AA75-02BA170048FB}"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30</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15" name="Rectangle 2"/>
          <p:cNvSpPr txBox="1">
            <a:spLocks noChangeArrowheads="1"/>
          </p:cNvSpPr>
          <p:nvPr/>
        </p:nvSpPr>
        <p:spPr bwMode="auto">
          <a:xfrm>
            <a:off x="914400" y="723106"/>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sz="2400" dirty="0"/>
              <a:t>IFA – </a:t>
            </a:r>
            <a:r>
              <a:rPr lang="de-DE" sz="2400" dirty="0" err="1"/>
              <a:t>case</a:t>
            </a:r>
            <a:r>
              <a:rPr lang="de-DE" sz="2400" dirty="0"/>
              <a:t> </a:t>
            </a:r>
            <a:r>
              <a:rPr lang="de-DE" sz="2400" dirty="0" err="1"/>
              <a:t>studies</a:t>
            </a:r>
            <a:endParaRPr lang="de-DE" sz="1600" kern="0" dirty="0" smtClean="0"/>
          </a:p>
        </p:txBody>
      </p:sp>
      <p:sp>
        <p:nvSpPr>
          <p:cNvPr id="2" name="Rechteck 1"/>
          <p:cNvSpPr/>
          <p:nvPr/>
        </p:nvSpPr>
        <p:spPr>
          <a:xfrm>
            <a:off x="625606" y="1401681"/>
            <a:ext cx="4572000" cy="2492990"/>
          </a:xfrm>
          <a:prstGeom prst="rect">
            <a:avLst/>
          </a:prstGeom>
        </p:spPr>
        <p:txBody>
          <a:bodyPr>
            <a:spAutoFit/>
          </a:bodyPr>
          <a:lstStyle/>
          <a:p>
            <a:pPr marL="342900" indent="-342900">
              <a:buClr>
                <a:schemeClr val="accent2"/>
              </a:buClr>
              <a:buFont typeface="Wingdings" panose="05000000000000000000" pitchFamily="2" charset="2"/>
              <a:buChar char="§"/>
            </a:pPr>
            <a:r>
              <a:rPr lang="en-US" b="1" dirty="0"/>
              <a:t>Case study 1: fettler  	</a:t>
            </a:r>
            <a:r>
              <a:rPr lang="en-US" b="1" dirty="0" smtClean="0"/>
              <a:t>   </a:t>
            </a:r>
            <a:endParaRPr lang="en-US" b="1" dirty="0"/>
          </a:p>
          <a:p>
            <a:pPr marL="342900" indent="-342900">
              <a:buClr>
                <a:schemeClr val="accent2"/>
              </a:buClr>
              <a:buFont typeface="Wingdings" panose="05000000000000000000" pitchFamily="2" charset="2"/>
              <a:buChar char="§"/>
            </a:pPr>
            <a:endParaRPr lang="en-US" b="1" dirty="0"/>
          </a:p>
          <a:p>
            <a:pPr marL="342900" indent="-342900">
              <a:buClr>
                <a:schemeClr val="accent2"/>
              </a:buClr>
              <a:buFont typeface="Wingdings" panose="05000000000000000000" pitchFamily="2" charset="2"/>
              <a:buChar char="§"/>
            </a:pPr>
            <a:r>
              <a:rPr lang="en-US" b="1" dirty="0"/>
              <a:t>Case study 2: distribution warehouse  </a:t>
            </a:r>
            <a:r>
              <a:rPr lang="en-US" b="1" dirty="0" smtClean="0"/>
              <a:t/>
            </a:r>
            <a:br>
              <a:rPr lang="en-US" b="1" dirty="0" smtClean="0"/>
            </a:br>
            <a:endParaRPr lang="en-US" b="1" dirty="0"/>
          </a:p>
          <a:p>
            <a:pPr marL="342900" indent="-342900">
              <a:buClr>
                <a:schemeClr val="accent2"/>
              </a:buClr>
              <a:buFont typeface="Wingdings" panose="05000000000000000000" pitchFamily="2" charset="2"/>
              <a:buChar char="§"/>
            </a:pPr>
            <a:r>
              <a:rPr lang="en-US" b="1" dirty="0" smtClean="0"/>
              <a:t>Case </a:t>
            </a:r>
            <a:r>
              <a:rPr lang="en-US" b="1" dirty="0"/>
              <a:t>study 3: sewing workplace       </a:t>
            </a:r>
          </a:p>
          <a:p>
            <a:pPr>
              <a:buClr>
                <a:schemeClr val="accent2"/>
              </a:buClr>
            </a:pPr>
            <a:r>
              <a:rPr lang="en-US" b="1" dirty="0"/>
              <a:t>				</a:t>
            </a:r>
          </a:p>
        </p:txBody>
      </p:sp>
      <p:sp>
        <p:nvSpPr>
          <p:cNvPr id="17" name="Textfeld 16"/>
          <p:cNvSpPr txBox="1"/>
          <p:nvPr/>
        </p:nvSpPr>
        <p:spPr>
          <a:xfrm>
            <a:off x="592555" y="3739839"/>
            <a:ext cx="7344816" cy="707886"/>
          </a:xfrm>
          <a:prstGeom prst="rect">
            <a:avLst/>
          </a:prstGeom>
          <a:noFill/>
        </p:spPr>
        <p:txBody>
          <a:bodyPr wrap="square" rtlCol="0">
            <a:spAutoFit/>
          </a:bodyPr>
          <a:lstStyle/>
          <a:p>
            <a:r>
              <a:rPr lang="en-GB" dirty="0">
                <a:solidFill>
                  <a:srgbClr val="E14D0E"/>
                </a:solidFill>
              </a:rPr>
              <a:t>All three case studies were provided by DGUV in the context of KAN Study 40. All rights reserved by DGUV. </a:t>
            </a:r>
            <a:endParaRPr lang="de-DE" dirty="0">
              <a:solidFill>
                <a:srgbClr val="E14D0E"/>
              </a:solidFill>
            </a:endParaRPr>
          </a:p>
        </p:txBody>
      </p:sp>
    </p:spTree>
    <p:extLst>
      <p:ext uri="{BB962C8B-B14F-4D97-AF65-F5344CB8AC3E}">
        <p14:creationId xmlns:p14="http://schemas.microsoft.com/office/powerpoint/2010/main" val="2674595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ußzeilenplatzhalter 2"/>
          <p:cNvSpPr>
            <a:spLocks noGrp="1"/>
          </p:cNvSpPr>
          <p:nvPr>
            <p:ph type="ftr" sz="quarter" idx="10"/>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r>
              <a:rPr lang="de-DE" altLang="de-DE" sz="1200" smtClean="0">
                <a:solidFill>
                  <a:srgbClr val="000000"/>
                </a:solidFill>
              </a:rPr>
              <a:t>Module 5 - Learning ergonomics </a:t>
            </a:r>
            <a:endParaRPr lang="de-DE" altLang="de-DE" sz="1200" dirty="0" smtClean="0">
              <a:solidFill>
                <a:srgbClr val="000000"/>
              </a:solidFill>
            </a:endParaRPr>
          </a:p>
        </p:txBody>
      </p:sp>
      <p:sp>
        <p:nvSpPr>
          <p:cNvPr id="2051" name="Rectangle 1"/>
          <p:cNvSpPr>
            <a:spLocks noChangeArrowheads="1"/>
          </p:cNvSpPr>
          <p:nvPr/>
        </p:nvSpPr>
        <p:spPr bwMode="auto">
          <a:xfrm>
            <a:off x="609600" y="1219200"/>
            <a:ext cx="69373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Tx/>
              <a:buFontTx/>
              <a:buNone/>
            </a:pPr>
            <a:r>
              <a:rPr lang="de-DE" altLang="de-DE" b="1" dirty="0" err="1">
                <a:solidFill>
                  <a:srgbClr val="5F5F5F"/>
                </a:solidFill>
              </a:rPr>
              <a:t>Fettler's</a:t>
            </a:r>
            <a:r>
              <a:rPr lang="de-DE" altLang="de-DE" b="1" dirty="0">
                <a:solidFill>
                  <a:srgbClr val="5F5F5F"/>
                </a:solidFill>
              </a:rPr>
              <a:t> </a:t>
            </a:r>
            <a:r>
              <a:rPr lang="de-DE" altLang="de-DE" b="1" dirty="0" err="1">
                <a:solidFill>
                  <a:srgbClr val="5F5F5F"/>
                </a:solidFill>
              </a:rPr>
              <a:t>workplace</a:t>
            </a:r>
            <a:endParaRPr lang="de-DE" altLang="de-DE" b="1" dirty="0">
              <a:solidFill>
                <a:srgbClr val="5F5F5F"/>
              </a:solidFill>
            </a:endParaRPr>
          </a:p>
        </p:txBody>
      </p:sp>
      <p:sp>
        <p:nvSpPr>
          <p:cNvPr id="2052" name="Text Box 2"/>
          <p:cNvSpPr txBox="1">
            <a:spLocks noChangeArrowheads="1"/>
          </p:cNvSpPr>
          <p:nvPr/>
        </p:nvSpPr>
        <p:spPr bwMode="auto">
          <a:xfrm>
            <a:off x="1752600" y="1792288"/>
            <a:ext cx="658495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2900" indent="-34290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1pPr>
            <a:lvl2pPr marL="455613">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2pPr>
            <a:lvl3pPr>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3pPr>
            <a:lvl4pPr>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4pPr>
            <a:lvl5pPr>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chemeClr val="bg1"/>
                </a:solidFill>
                <a:latin typeface="Arial" charset="0"/>
              </a:defRPr>
            </a:lvl9pPr>
          </a:lstStyle>
          <a:p>
            <a:pPr lvl="1" indent="0">
              <a:buClr>
                <a:srgbClr val="808080"/>
              </a:buClr>
              <a:buFont typeface="Arial" charset="0"/>
              <a:buChar char="•"/>
            </a:pPr>
            <a:r>
              <a:rPr lang="de-DE" altLang="de-DE" sz="2000" dirty="0">
                <a:solidFill>
                  <a:srgbClr val="808080"/>
                </a:solidFill>
              </a:rPr>
              <a:t> Work in a </a:t>
            </a:r>
            <a:r>
              <a:rPr lang="de-DE" altLang="de-DE" sz="2000" dirty="0" err="1">
                <a:solidFill>
                  <a:srgbClr val="808080"/>
                </a:solidFill>
              </a:rPr>
              <a:t>constrained</a:t>
            </a:r>
            <a:r>
              <a:rPr lang="de-DE" altLang="de-DE" sz="2000" dirty="0">
                <a:solidFill>
                  <a:srgbClr val="808080"/>
                </a:solidFill>
              </a:rPr>
              <a:t> </a:t>
            </a:r>
            <a:r>
              <a:rPr lang="de-DE" altLang="de-DE" sz="2000" dirty="0" err="1">
                <a:solidFill>
                  <a:srgbClr val="808080"/>
                </a:solidFill>
              </a:rPr>
              <a:t>posture</a:t>
            </a:r>
            <a:endParaRPr lang="de-DE" altLang="de-DE" sz="2000" dirty="0">
              <a:solidFill>
                <a:srgbClr val="808080"/>
              </a:solidFill>
            </a:endParaRPr>
          </a:p>
          <a:p>
            <a:pPr lvl="1" indent="0">
              <a:buClr>
                <a:srgbClr val="808080"/>
              </a:buClr>
              <a:buFont typeface="Arial" charset="0"/>
              <a:buChar char="•"/>
            </a:pPr>
            <a:r>
              <a:rPr lang="de-DE" altLang="de-DE" sz="2000" dirty="0">
                <a:solidFill>
                  <a:srgbClr val="808080"/>
                </a:solidFill>
              </a:rPr>
              <a:t> High </a:t>
            </a:r>
            <a:r>
              <a:rPr lang="de-DE" altLang="de-DE" sz="2000" dirty="0" err="1">
                <a:solidFill>
                  <a:srgbClr val="808080"/>
                </a:solidFill>
              </a:rPr>
              <a:t>component</a:t>
            </a:r>
            <a:r>
              <a:rPr lang="de-DE" altLang="de-DE" sz="2000" dirty="0">
                <a:solidFill>
                  <a:srgbClr val="808080"/>
                </a:solidFill>
              </a:rPr>
              <a:t> </a:t>
            </a:r>
            <a:r>
              <a:rPr lang="de-DE" altLang="de-DE" sz="2000" dirty="0" err="1">
                <a:solidFill>
                  <a:srgbClr val="808080"/>
                </a:solidFill>
              </a:rPr>
              <a:t>of</a:t>
            </a:r>
            <a:r>
              <a:rPr lang="de-DE" altLang="de-DE" sz="2000" dirty="0">
                <a:solidFill>
                  <a:srgbClr val="808080"/>
                </a:solidFill>
              </a:rPr>
              <a:t> </a:t>
            </a:r>
            <a:r>
              <a:rPr lang="de-DE" altLang="de-DE" sz="2000" dirty="0" err="1">
                <a:solidFill>
                  <a:srgbClr val="808080"/>
                </a:solidFill>
              </a:rPr>
              <a:t>manual</a:t>
            </a:r>
            <a:r>
              <a:rPr lang="de-DE" altLang="de-DE" sz="2000" dirty="0">
                <a:solidFill>
                  <a:srgbClr val="808080"/>
                </a:solidFill>
              </a:rPr>
              <a:t> </a:t>
            </a:r>
            <a:r>
              <a:rPr lang="de-DE" altLang="de-DE" sz="2000" dirty="0" err="1">
                <a:solidFill>
                  <a:srgbClr val="808080"/>
                </a:solidFill>
              </a:rPr>
              <a:t>load</a:t>
            </a:r>
            <a:r>
              <a:rPr lang="de-DE" altLang="de-DE" sz="2000" dirty="0">
                <a:solidFill>
                  <a:srgbClr val="808080"/>
                </a:solidFill>
              </a:rPr>
              <a:t> </a:t>
            </a:r>
            <a:r>
              <a:rPr lang="de-DE" altLang="de-DE" sz="2000" dirty="0" err="1">
                <a:solidFill>
                  <a:srgbClr val="808080"/>
                </a:solidFill>
              </a:rPr>
              <a:t>handling</a:t>
            </a:r>
            <a:endParaRPr lang="de-DE" altLang="de-DE" sz="2000" dirty="0">
              <a:solidFill>
                <a:srgbClr val="808080"/>
              </a:solidFill>
            </a:endParaRPr>
          </a:p>
          <a:p>
            <a:pPr lvl="1" indent="0">
              <a:buClr>
                <a:srgbClr val="808080"/>
              </a:buClr>
              <a:buFont typeface="Arial" charset="0"/>
              <a:buChar char="•"/>
            </a:pPr>
            <a:r>
              <a:rPr lang="de-DE" altLang="de-DE" sz="2000" dirty="0">
                <a:solidFill>
                  <a:srgbClr val="808080"/>
                </a:solidFill>
              </a:rPr>
              <a:t> Poor </a:t>
            </a:r>
            <a:r>
              <a:rPr lang="de-DE" altLang="de-DE" sz="2000" dirty="0" err="1">
                <a:solidFill>
                  <a:srgbClr val="808080"/>
                </a:solidFill>
              </a:rPr>
              <a:t>lighting</a:t>
            </a:r>
            <a:r>
              <a:rPr lang="de-DE" altLang="de-DE" sz="2000" dirty="0">
                <a:solidFill>
                  <a:srgbClr val="808080"/>
                </a:solidFill>
              </a:rPr>
              <a:t> at </a:t>
            </a:r>
            <a:r>
              <a:rPr lang="de-DE" altLang="de-DE" sz="2000" dirty="0" err="1">
                <a:solidFill>
                  <a:srgbClr val="808080"/>
                </a:solidFill>
              </a:rPr>
              <a:t>the</a:t>
            </a:r>
            <a:r>
              <a:rPr lang="de-DE" altLang="de-DE" sz="2000" dirty="0">
                <a:solidFill>
                  <a:srgbClr val="808080"/>
                </a:solidFill>
              </a:rPr>
              <a:t> </a:t>
            </a:r>
            <a:r>
              <a:rPr lang="de-DE" altLang="de-DE" sz="2000" dirty="0" err="1">
                <a:solidFill>
                  <a:srgbClr val="808080"/>
                </a:solidFill>
              </a:rPr>
              <a:t>workplace</a:t>
            </a:r>
            <a:endParaRPr lang="de-DE" altLang="de-DE" sz="2000" dirty="0">
              <a:solidFill>
                <a:srgbClr val="808080"/>
              </a:solidFill>
            </a:endParaRPr>
          </a:p>
        </p:txBody>
      </p:sp>
      <p:sp>
        <p:nvSpPr>
          <p:cNvPr id="2053" name="Text Box 3"/>
          <p:cNvSpPr txBox="1">
            <a:spLocks noChangeArrowheads="1"/>
          </p:cNvSpPr>
          <p:nvPr/>
        </p:nvSpPr>
        <p:spPr bwMode="auto">
          <a:xfrm>
            <a:off x="630238" y="1747838"/>
            <a:ext cx="15557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Tx/>
              <a:buFontTx/>
              <a:buNone/>
            </a:pPr>
            <a:r>
              <a:rPr lang="de-DE" altLang="de-DE">
                <a:solidFill>
                  <a:srgbClr val="808080"/>
                </a:solidFill>
              </a:rPr>
              <a:t>Problems:</a:t>
            </a:r>
          </a:p>
        </p:txBody>
      </p:sp>
      <p:pic>
        <p:nvPicPr>
          <p:cNvPr id="2054" name="Picture 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8688" y="4284663"/>
            <a:ext cx="1585912"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063" y="4305300"/>
            <a:ext cx="15890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9163" y="2060575"/>
            <a:ext cx="1570037"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feil nach links 11"/>
          <p:cNvSpPr/>
          <p:nvPr/>
        </p:nvSpPr>
        <p:spPr bwMode="auto">
          <a:xfrm>
            <a:off x="5214151" y="2939026"/>
            <a:ext cx="1943100" cy="733425"/>
          </a:xfrm>
          <a:prstGeom prst="leftArrow">
            <a:avLst>
              <a:gd name="adj1" fmla="val 82983"/>
              <a:gd name="adj2" fmla="val 5000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spcBef>
                <a:spcPct val="50000"/>
              </a:spcBef>
              <a:defRPr/>
            </a:pPr>
            <a:r>
              <a:rPr lang="de-DE" sz="1400" dirty="0" err="1" smtClean="0"/>
              <a:t>To</a:t>
            </a:r>
            <a:r>
              <a:rPr lang="de-DE" sz="1400" dirty="0" smtClean="0"/>
              <a:t> </a:t>
            </a:r>
            <a:r>
              <a:rPr lang="de-DE" sz="1400" dirty="0" err="1" smtClean="0"/>
              <a:t>start</a:t>
            </a:r>
            <a:r>
              <a:rPr lang="de-DE" sz="1400" dirty="0" smtClean="0"/>
              <a:t> </a:t>
            </a:r>
            <a:r>
              <a:rPr lang="de-DE" sz="1400" dirty="0" err="1" smtClean="0"/>
              <a:t>please</a:t>
            </a:r>
            <a:r>
              <a:rPr lang="de-DE" sz="1400" dirty="0" smtClean="0"/>
              <a:t> </a:t>
            </a:r>
            <a:r>
              <a:rPr lang="de-DE" sz="1400" dirty="0" err="1" smtClean="0"/>
              <a:t>click</a:t>
            </a:r>
            <a:r>
              <a:rPr lang="de-DE" sz="1400" dirty="0" smtClean="0"/>
              <a:t> on </a:t>
            </a:r>
            <a:r>
              <a:rPr lang="de-DE" sz="1400" dirty="0" err="1" smtClean="0"/>
              <a:t>the</a:t>
            </a:r>
            <a:r>
              <a:rPr lang="de-DE" sz="1400" dirty="0" smtClean="0"/>
              <a:t> </a:t>
            </a:r>
            <a:r>
              <a:rPr lang="de-DE" sz="1400" dirty="0" err="1" smtClean="0"/>
              <a:t>video</a:t>
            </a:r>
            <a:endParaRPr lang="de-DE" sz="1400" dirty="0"/>
          </a:p>
        </p:txBody>
      </p:sp>
      <p:pic>
        <p:nvPicPr>
          <p:cNvPr id="2" name="Modul5-Beispiel1-Gussputzer-Film-vorh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29715" y="2987675"/>
            <a:ext cx="3352800" cy="2743200"/>
          </a:xfrm>
          <a:prstGeom prst="rect">
            <a:avLst/>
          </a:prstGeom>
        </p:spPr>
      </p:pic>
      <p:sp>
        <p:nvSpPr>
          <p:cNvPr id="11" name="Foliennummernplatzhalter 2"/>
          <p:cNvSpPr txBox="1">
            <a:spLocks/>
          </p:cNvSpPr>
          <p:nvPr/>
        </p:nvSpPr>
        <p:spPr>
          <a:xfrm>
            <a:off x="8676456" y="6629400"/>
            <a:ext cx="346720" cy="904056"/>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31</a:t>
            </a:r>
            <a:endParaRPr lang="de-DE" sz="1050" dirty="0">
              <a:solidFill>
                <a:schemeClr val="tx2"/>
              </a:solidFill>
            </a:endParaRPr>
          </a:p>
        </p:txBody>
      </p:sp>
      <p:sp>
        <p:nvSpPr>
          <p:cNvPr id="3" name="Textfeld 2"/>
          <p:cNvSpPr txBox="1"/>
          <p:nvPr/>
        </p:nvSpPr>
        <p:spPr>
          <a:xfrm>
            <a:off x="683568" y="600925"/>
            <a:ext cx="5112568" cy="338554"/>
          </a:xfrm>
          <a:prstGeom prst="rect">
            <a:avLst/>
          </a:prstGeom>
          <a:solidFill>
            <a:schemeClr val="bg1"/>
          </a:solidFill>
        </p:spPr>
        <p:txBody>
          <a:bodyPr wrap="square" rtlCol="0">
            <a:spAutoFit/>
          </a:bodyPr>
          <a:lstStyle/>
          <a:p>
            <a:r>
              <a:rPr lang="en-US" sz="1600" dirty="0">
                <a:solidFill>
                  <a:srgbClr val="B30B16"/>
                </a:solidFill>
              </a:rPr>
              <a:t>Prevention of </a:t>
            </a:r>
            <a:r>
              <a:rPr lang="en-US" sz="1600" dirty="0" err="1" smtClean="0">
                <a:solidFill>
                  <a:srgbClr val="B30B16"/>
                </a:solidFill>
              </a:rPr>
              <a:t>musculo</a:t>
            </a:r>
            <a:r>
              <a:rPr lang="en-US" sz="1600" dirty="0" smtClean="0">
                <a:solidFill>
                  <a:srgbClr val="B30B16"/>
                </a:solidFill>
              </a:rPr>
              <a:t>-skeletal </a:t>
            </a:r>
            <a:r>
              <a:rPr lang="en-US" sz="1600" dirty="0">
                <a:solidFill>
                  <a:srgbClr val="B30B16"/>
                </a:solidFill>
              </a:rPr>
              <a:t>disorders</a:t>
            </a:r>
          </a:p>
        </p:txBody>
      </p:sp>
    </p:spTree>
    <p:extLst>
      <p:ext uri="{BB962C8B-B14F-4D97-AF65-F5344CB8AC3E}">
        <p14:creationId xmlns:p14="http://schemas.microsoft.com/office/powerpoint/2010/main" val="296929351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ußzeilenplatzhalter 1"/>
          <p:cNvSpPr>
            <a:spLocks noGrp="1"/>
          </p:cNvSpPr>
          <p:nvPr>
            <p:ph type="ftr" sz="quarter" idx="4294967295"/>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r>
              <a:rPr lang="de-DE" altLang="de-DE" sz="1050" dirty="0" smtClean="0">
                <a:solidFill>
                  <a:srgbClr val="000000"/>
                </a:solidFill>
              </a:rPr>
              <a:t>Module 5 - Learning </a:t>
            </a:r>
            <a:r>
              <a:rPr lang="de-DE" altLang="de-DE" sz="1050" dirty="0" err="1" smtClean="0">
                <a:solidFill>
                  <a:srgbClr val="000000"/>
                </a:solidFill>
              </a:rPr>
              <a:t>ergonomics</a:t>
            </a:r>
            <a:r>
              <a:rPr lang="de-DE" altLang="de-DE" sz="1050" dirty="0" smtClean="0">
                <a:solidFill>
                  <a:srgbClr val="000000"/>
                </a:solidFill>
              </a:rPr>
              <a:t> </a:t>
            </a:r>
          </a:p>
        </p:txBody>
      </p:sp>
      <p:sp>
        <p:nvSpPr>
          <p:cNvPr id="3075" name="Rectangle 1"/>
          <p:cNvSpPr>
            <a:spLocks noChangeArrowheads="1"/>
          </p:cNvSpPr>
          <p:nvPr/>
        </p:nvSpPr>
        <p:spPr bwMode="auto">
          <a:xfrm>
            <a:off x="609600" y="1219200"/>
            <a:ext cx="69373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Tx/>
              <a:buFontTx/>
              <a:buNone/>
            </a:pPr>
            <a:r>
              <a:rPr lang="de-DE" altLang="de-DE" b="1">
                <a:solidFill>
                  <a:srgbClr val="6E6E6E"/>
                </a:solidFill>
              </a:rPr>
              <a:t>Fettler's workplace</a:t>
            </a:r>
          </a:p>
        </p:txBody>
      </p:sp>
      <p:sp>
        <p:nvSpPr>
          <p:cNvPr id="3080" name="Text Box 6"/>
          <p:cNvSpPr txBox="1">
            <a:spLocks noChangeArrowheads="1"/>
          </p:cNvSpPr>
          <p:nvPr/>
        </p:nvSpPr>
        <p:spPr bwMode="auto">
          <a:xfrm>
            <a:off x="385763" y="1714500"/>
            <a:ext cx="2890837"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179388"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
                <a:srgbClr val="808080"/>
              </a:buClr>
              <a:defRPr/>
            </a:pPr>
            <a:r>
              <a:rPr lang="de-DE" altLang="de-DE" sz="2000" dirty="0" err="1" smtClean="0">
                <a:solidFill>
                  <a:srgbClr val="808080"/>
                </a:solidFill>
              </a:rPr>
              <a:t>Measures</a:t>
            </a:r>
            <a:r>
              <a:rPr lang="de-DE" altLang="de-DE" sz="2000" dirty="0" smtClean="0">
                <a:solidFill>
                  <a:srgbClr val="808080"/>
                </a:solidFill>
              </a:rPr>
              <a:t>: 	</a:t>
            </a:r>
          </a:p>
          <a:p>
            <a:pPr marL="342900" indent="-342900">
              <a:buClr>
                <a:srgbClr val="808080"/>
              </a:buClr>
              <a:buFont typeface="Arial" panose="020B0604020202020204" pitchFamily="34" charset="0"/>
              <a:buChar char="•"/>
              <a:defRPr/>
            </a:pPr>
            <a:r>
              <a:rPr lang="de-DE" altLang="de-DE" sz="2000" dirty="0" err="1" smtClean="0">
                <a:solidFill>
                  <a:srgbClr val="808080"/>
                </a:solidFill>
              </a:rPr>
              <a:t>Reduction</a:t>
            </a:r>
            <a:r>
              <a:rPr lang="de-DE" altLang="de-DE" sz="2000" dirty="0" smtClean="0">
                <a:solidFill>
                  <a:srgbClr val="808080"/>
                </a:solidFill>
              </a:rPr>
              <a:t> </a:t>
            </a:r>
            <a:r>
              <a:rPr lang="de-DE" altLang="de-DE" sz="2000" dirty="0" err="1" smtClean="0">
                <a:solidFill>
                  <a:srgbClr val="808080"/>
                </a:solidFill>
              </a:rPr>
              <a:t>of</a:t>
            </a:r>
            <a:r>
              <a:rPr lang="de-DE" altLang="de-DE" sz="2000" dirty="0" smtClean="0">
                <a:solidFill>
                  <a:srgbClr val="808080"/>
                </a:solidFill>
              </a:rPr>
              <a:t> </a:t>
            </a:r>
            <a:r>
              <a:rPr lang="de-DE" altLang="de-DE" sz="2000" dirty="0" err="1" smtClean="0">
                <a:solidFill>
                  <a:srgbClr val="808080"/>
                </a:solidFill>
              </a:rPr>
              <a:t>the</a:t>
            </a:r>
            <a:r>
              <a:rPr lang="de-DE" altLang="de-DE" sz="2000" dirty="0" smtClean="0">
                <a:solidFill>
                  <a:srgbClr val="808080"/>
                </a:solidFill>
              </a:rPr>
              <a:t> </a:t>
            </a:r>
            <a:r>
              <a:rPr lang="de-DE" altLang="de-DE" sz="2000" dirty="0" err="1" smtClean="0">
                <a:solidFill>
                  <a:srgbClr val="808080"/>
                </a:solidFill>
              </a:rPr>
              <a:t>tasks</a:t>
            </a:r>
            <a:r>
              <a:rPr lang="de-DE" altLang="de-DE" sz="2000" dirty="0" smtClean="0">
                <a:solidFill>
                  <a:srgbClr val="808080"/>
                </a:solidFill>
              </a:rPr>
              <a:t> </a:t>
            </a:r>
            <a:r>
              <a:rPr lang="de-DE" altLang="de-DE" sz="2000" dirty="0" err="1" smtClean="0">
                <a:solidFill>
                  <a:srgbClr val="808080"/>
                </a:solidFill>
              </a:rPr>
              <a:t>performed</a:t>
            </a:r>
            <a:r>
              <a:rPr lang="de-DE" altLang="de-DE" sz="2000" dirty="0" smtClean="0">
                <a:solidFill>
                  <a:srgbClr val="808080"/>
                </a:solidFill>
              </a:rPr>
              <a:t> in a </a:t>
            </a:r>
            <a:r>
              <a:rPr lang="de-DE" altLang="de-DE" sz="2000" dirty="0" err="1" smtClean="0">
                <a:solidFill>
                  <a:srgbClr val="808080"/>
                </a:solidFill>
              </a:rPr>
              <a:t>constrained</a:t>
            </a:r>
            <a:r>
              <a:rPr lang="de-DE" altLang="de-DE" sz="2000" dirty="0" smtClean="0">
                <a:solidFill>
                  <a:srgbClr val="808080"/>
                </a:solidFill>
              </a:rPr>
              <a:t> </a:t>
            </a:r>
            <a:r>
              <a:rPr lang="de-DE" altLang="de-DE" sz="2000" dirty="0" err="1" smtClean="0">
                <a:solidFill>
                  <a:srgbClr val="808080"/>
                </a:solidFill>
              </a:rPr>
              <a:t>posture</a:t>
            </a:r>
            <a:r>
              <a:rPr lang="de-DE" altLang="de-DE" sz="2000" dirty="0" smtClean="0">
                <a:solidFill>
                  <a:srgbClr val="808080"/>
                </a:solidFill>
              </a:rPr>
              <a:t> (</a:t>
            </a:r>
            <a:r>
              <a:rPr lang="de-DE" altLang="de-DE" sz="2000" dirty="0" err="1" smtClean="0">
                <a:solidFill>
                  <a:srgbClr val="808080"/>
                </a:solidFill>
              </a:rPr>
              <a:t>for</a:t>
            </a:r>
            <a:r>
              <a:rPr lang="de-DE" altLang="de-DE" sz="2000" dirty="0" smtClean="0">
                <a:solidFill>
                  <a:srgbClr val="808080"/>
                </a:solidFill>
              </a:rPr>
              <a:t> </a:t>
            </a:r>
            <a:r>
              <a:rPr lang="de-DE" altLang="de-DE" sz="2000" dirty="0" err="1" smtClean="0">
                <a:solidFill>
                  <a:srgbClr val="808080"/>
                </a:solidFill>
              </a:rPr>
              <a:t>example</a:t>
            </a:r>
            <a:r>
              <a:rPr lang="de-DE" altLang="de-DE" sz="2000" dirty="0" smtClean="0">
                <a:solidFill>
                  <a:srgbClr val="808080"/>
                </a:solidFill>
              </a:rPr>
              <a:t> </a:t>
            </a:r>
            <a:r>
              <a:rPr lang="de-DE" altLang="de-DE" sz="2000" dirty="0" err="1" smtClean="0">
                <a:solidFill>
                  <a:srgbClr val="808080"/>
                </a:solidFill>
              </a:rPr>
              <a:t>by</a:t>
            </a:r>
            <a:r>
              <a:rPr lang="de-DE" altLang="de-DE" sz="2000" dirty="0" smtClean="0">
                <a:solidFill>
                  <a:srgbClr val="808080"/>
                </a:solidFill>
              </a:rPr>
              <a:t> </a:t>
            </a:r>
            <a:r>
              <a:rPr lang="de-DE" altLang="de-DE" sz="2000" dirty="0" err="1" smtClean="0">
                <a:solidFill>
                  <a:srgbClr val="808080"/>
                </a:solidFill>
              </a:rPr>
              <a:t>adjustment</a:t>
            </a:r>
            <a:r>
              <a:rPr lang="de-DE" altLang="de-DE" sz="2000" dirty="0" smtClean="0">
                <a:solidFill>
                  <a:srgbClr val="808080"/>
                </a:solidFill>
              </a:rPr>
              <a:t> </a:t>
            </a:r>
            <a:r>
              <a:rPr lang="de-DE" altLang="de-DE" sz="2000" dirty="0" err="1" smtClean="0">
                <a:solidFill>
                  <a:srgbClr val="808080"/>
                </a:solidFill>
              </a:rPr>
              <a:t>of</a:t>
            </a:r>
            <a:r>
              <a:rPr lang="de-DE" altLang="de-DE" sz="2000" dirty="0" smtClean="0">
                <a:solidFill>
                  <a:srgbClr val="808080"/>
                </a:solidFill>
              </a:rPr>
              <a:t> </a:t>
            </a:r>
            <a:r>
              <a:rPr lang="de-DE" altLang="de-DE" sz="2000" dirty="0" err="1" smtClean="0">
                <a:solidFill>
                  <a:srgbClr val="808080"/>
                </a:solidFill>
              </a:rPr>
              <a:t>the</a:t>
            </a:r>
            <a:r>
              <a:rPr lang="de-DE" altLang="de-DE" sz="2000" dirty="0" smtClean="0">
                <a:solidFill>
                  <a:srgbClr val="808080"/>
                </a:solidFill>
              </a:rPr>
              <a:t> </a:t>
            </a:r>
            <a:r>
              <a:rPr lang="de-DE" altLang="de-DE" sz="2000" dirty="0" err="1" smtClean="0">
                <a:solidFill>
                  <a:srgbClr val="808080"/>
                </a:solidFill>
              </a:rPr>
              <a:t>height</a:t>
            </a:r>
            <a:r>
              <a:rPr lang="de-DE" altLang="de-DE" sz="2000" dirty="0" smtClean="0">
                <a:solidFill>
                  <a:srgbClr val="808080"/>
                </a:solidFill>
              </a:rPr>
              <a:t>)</a:t>
            </a:r>
          </a:p>
          <a:p>
            <a:pPr marL="342900" indent="-342900">
              <a:buClr>
                <a:srgbClr val="808080"/>
              </a:buClr>
              <a:buFont typeface="Arial" panose="020B0604020202020204" pitchFamily="34" charset="0"/>
              <a:buChar char="•"/>
              <a:defRPr/>
            </a:pPr>
            <a:r>
              <a:rPr lang="de-DE" altLang="de-DE" sz="2000" dirty="0" err="1" smtClean="0">
                <a:solidFill>
                  <a:srgbClr val="808080"/>
                </a:solidFill>
              </a:rPr>
              <a:t>Reduction</a:t>
            </a:r>
            <a:r>
              <a:rPr lang="de-DE" altLang="de-DE" sz="2000" dirty="0" smtClean="0">
                <a:solidFill>
                  <a:srgbClr val="808080"/>
                </a:solidFill>
              </a:rPr>
              <a:t> </a:t>
            </a:r>
            <a:r>
              <a:rPr lang="de-DE" altLang="de-DE" sz="2000" dirty="0" err="1" smtClean="0">
                <a:solidFill>
                  <a:srgbClr val="808080"/>
                </a:solidFill>
              </a:rPr>
              <a:t>of</a:t>
            </a:r>
            <a:r>
              <a:rPr lang="de-DE" altLang="de-DE" sz="2000" dirty="0" smtClean="0">
                <a:solidFill>
                  <a:srgbClr val="808080"/>
                </a:solidFill>
              </a:rPr>
              <a:t> </a:t>
            </a:r>
            <a:r>
              <a:rPr lang="de-DE" altLang="de-DE" sz="2000" dirty="0" err="1" smtClean="0">
                <a:solidFill>
                  <a:srgbClr val="808080"/>
                </a:solidFill>
              </a:rPr>
              <a:t>manual</a:t>
            </a:r>
            <a:r>
              <a:rPr lang="de-DE" altLang="de-DE" sz="2000" dirty="0" smtClean="0">
                <a:solidFill>
                  <a:srgbClr val="808080"/>
                </a:solidFill>
              </a:rPr>
              <a:t> </a:t>
            </a:r>
            <a:r>
              <a:rPr lang="de-DE" altLang="de-DE" sz="2000" dirty="0" err="1" smtClean="0">
                <a:solidFill>
                  <a:srgbClr val="808080"/>
                </a:solidFill>
              </a:rPr>
              <a:t>load</a:t>
            </a:r>
            <a:r>
              <a:rPr lang="de-DE" altLang="de-DE" sz="2000" dirty="0" smtClean="0">
                <a:solidFill>
                  <a:srgbClr val="808080"/>
                </a:solidFill>
              </a:rPr>
              <a:t>-handling </a:t>
            </a:r>
            <a:r>
              <a:rPr lang="de-DE" altLang="de-DE" sz="2000" dirty="0" err="1" smtClean="0">
                <a:solidFill>
                  <a:srgbClr val="808080"/>
                </a:solidFill>
              </a:rPr>
              <a:t>tasks</a:t>
            </a:r>
            <a:endParaRPr lang="de-DE" altLang="de-DE" sz="2000" dirty="0" smtClean="0">
              <a:solidFill>
                <a:srgbClr val="808080"/>
              </a:solidFill>
            </a:endParaRPr>
          </a:p>
          <a:p>
            <a:pPr marL="342900" indent="-342900">
              <a:buClr>
                <a:srgbClr val="808080"/>
              </a:buClr>
              <a:buFont typeface="Arial" panose="020B0604020202020204" pitchFamily="34" charset="0"/>
              <a:buChar char="•"/>
              <a:defRPr/>
            </a:pPr>
            <a:r>
              <a:rPr lang="de-DE" altLang="de-DE" sz="2000" dirty="0" err="1" smtClean="0">
                <a:solidFill>
                  <a:srgbClr val="808080"/>
                </a:solidFill>
              </a:rPr>
              <a:t>Improvement</a:t>
            </a:r>
            <a:r>
              <a:rPr lang="de-DE" altLang="de-DE" sz="2000" dirty="0" smtClean="0">
                <a:solidFill>
                  <a:srgbClr val="808080"/>
                </a:solidFill>
              </a:rPr>
              <a:t> </a:t>
            </a:r>
            <a:r>
              <a:rPr lang="de-DE" altLang="de-DE" sz="2000" dirty="0" err="1" smtClean="0">
                <a:solidFill>
                  <a:srgbClr val="808080"/>
                </a:solidFill>
              </a:rPr>
              <a:t>of</a:t>
            </a:r>
            <a:r>
              <a:rPr lang="de-DE" altLang="de-DE" sz="2000" dirty="0" smtClean="0">
                <a:solidFill>
                  <a:srgbClr val="808080"/>
                </a:solidFill>
              </a:rPr>
              <a:t> </a:t>
            </a:r>
            <a:r>
              <a:rPr lang="de-DE" altLang="de-DE" sz="2000" dirty="0" err="1" smtClean="0">
                <a:solidFill>
                  <a:srgbClr val="808080"/>
                </a:solidFill>
              </a:rPr>
              <a:t>lighting</a:t>
            </a:r>
            <a:r>
              <a:rPr lang="de-DE" altLang="de-DE" sz="2000" dirty="0" smtClean="0">
                <a:solidFill>
                  <a:srgbClr val="808080"/>
                </a:solidFill>
              </a:rPr>
              <a:t> at </a:t>
            </a:r>
            <a:r>
              <a:rPr lang="de-DE" altLang="de-DE" sz="2000" dirty="0" err="1" smtClean="0">
                <a:solidFill>
                  <a:srgbClr val="808080"/>
                </a:solidFill>
              </a:rPr>
              <a:t>the</a:t>
            </a:r>
            <a:r>
              <a:rPr lang="de-DE" altLang="de-DE" sz="2000" dirty="0" smtClean="0">
                <a:solidFill>
                  <a:srgbClr val="808080"/>
                </a:solidFill>
              </a:rPr>
              <a:t> </a:t>
            </a:r>
            <a:r>
              <a:rPr lang="de-DE" altLang="de-DE" sz="2000" dirty="0" err="1" smtClean="0">
                <a:solidFill>
                  <a:srgbClr val="808080"/>
                </a:solidFill>
              </a:rPr>
              <a:t>workplace</a:t>
            </a:r>
            <a:r>
              <a:rPr lang="de-DE" altLang="de-DE" sz="2000" dirty="0" smtClean="0">
                <a:solidFill>
                  <a:srgbClr val="808080"/>
                </a:solidFill>
              </a:rPr>
              <a:t> </a:t>
            </a:r>
          </a:p>
        </p:txBody>
      </p:sp>
      <p:sp>
        <p:nvSpPr>
          <p:cNvPr id="9" name="Pfeil nach rechts 8"/>
          <p:cNvSpPr/>
          <p:nvPr/>
        </p:nvSpPr>
        <p:spPr bwMode="auto">
          <a:xfrm rot="20571237">
            <a:off x="2231856" y="5508304"/>
            <a:ext cx="1881188" cy="762000"/>
          </a:xfrm>
          <a:prstGeom prst="rightArrow">
            <a:avLst>
              <a:gd name="adj1" fmla="val 75654"/>
              <a:gd name="adj2" fmla="val 5000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spcBef>
                <a:spcPct val="50000"/>
              </a:spcBef>
              <a:defRPr/>
            </a:pPr>
            <a:r>
              <a:rPr lang="de-DE" sz="1400" dirty="0" err="1"/>
              <a:t>To</a:t>
            </a:r>
            <a:r>
              <a:rPr lang="de-DE" sz="1400" dirty="0"/>
              <a:t> </a:t>
            </a:r>
            <a:r>
              <a:rPr lang="de-DE" sz="1400" dirty="0" err="1"/>
              <a:t>start</a:t>
            </a:r>
            <a:r>
              <a:rPr lang="de-DE" sz="1400" dirty="0"/>
              <a:t> </a:t>
            </a:r>
            <a:r>
              <a:rPr lang="de-DE" sz="1400" dirty="0" err="1"/>
              <a:t>please</a:t>
            </a:r>
            <a:r>
              <a:rPr lang="de-DE" sz="1400" dirty="0"/>
              <a:t> </a:t>
            </a:r>
            <a:r>
              <a:rPr lang="de-DE" sz="1400" dirty="0" err="1"/>
              <a:t>click</a:t>
            </a:r>
            <a:r>
              <a:rPr lang="de-DE" sz="1400" dirty="0"/>
              <a:t> on </a:t>
            </a:r>
            <a:r>
              <a:rPr lang="de-DE" sz="1400" dirty="0" err="1"/>
              <a:t>the</a:t>
            </a:r>
            <a:r>
              <a:rPr lang="de-DE" sz="1400" dirty="0"/>
              <a:t> </a:t>
            </a:r>
            <a:r>
              <a:rPr lang="de-DE" sz="1400" dirty="0" err="1"/>
              <a:t>video</a:t>
            </a:r>
            <a:endParaRPr lang="de-DE" sz="1400" dirty="0"/>
          </a:p>
        </p:txBody>
      </p:sp>
      <p:pic>
        <p:nvPicPr>
          <p:cNvPr id="2" name="Modul5-Beispiel1-Gussputzer-Film-nachh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87687" y="1714500"/>
            <a:ext cx="4343400" cy="3553691"/>
          </a:xfrm>
          <a:prstGeom prst="rect">
            <a:avLst/>
          </a:prstGeom>
        </p:spPr>
      </p:pic>
      <p:sp>
        <p:nvSpPr>
          <p:cNvPr id="3" name="Foliennummernplatzhalter 2"/>
          <p:cNvSpPr>
            <a:spLocks noGrp="1"/>
          </p:cNvSpPr>
          <p:nvPr>
            <p:ph type="sldNum" sz="quarter" idx="12"/>
          </p:nvPr>
        </p:nvSpPr>
        <p:spPr>
          <a:xfrm>
            <a:off x="8730342" y="6585857"/>
            <a:ext cx="292833" cy="272143"/>
          </a:xfrm>
        </p:spPr>
        <p:txBody>
          <a:bodyPr/>
          <a:lstStyle/>
          <a:p>
            <a:r>
              <a:rPr lang="de-DE" sz="1050" dirty="0" smtClean="0"/>
              <a:t>32</a:t>
            </a:r>
            <a:endParaRPr lang="de-DE" sz="1050" dirty="0"/>
          </a:p>
        </p:txBody>
      </p:sp>
      <p:sp>
        <p:nvSpPr>
          <p:cNvPr id="8" name="Textfeld 7"/>
          <p:cNvSpPr txBox="1"/>
          <p:nvPr/>
        </p:nvSpPr>
        <p:spPr>
          <a:xfrm>
            <a:off x="683568" y="600925"/>
            <a:ext cx="5112568" cy="338554"/>
          </a:xfrm>
          <a:prstGeom prst="rect">
            <a:avLst/>
          </a:prstGeom>
          <a:solidFill>
            <a:schemeClr val="bg1"/>
          </a:solidFill>
        </p:spPr>
        <p:txBody>
          <a:bodyPr wrap="square" rtlCol="0">
            <a:spAutoFit/>
          </a:bodyPr>
          <a:lstStyle/>
          <a:p>
            <a:r>
              <a:rPr lang="en-US" sz="1600" dirty="0">
                <a:solidFill>
                  <a:srgbClr val="B30B16"/>
                </a:solidFill>
              </a:rPr>
              <a:t>Prevention of </a:t>
            </a:r>
            <a:r>
              <a:rPr lang="en-US" sz="1600" dirty="0" err="1" smtClean="0">
                <a:solidFill>
                  <a:srgbClr val="B30B16"/>
                </a:solidFill>
              </a:rPr>
              <a:t>musculo</a:t>
            </a:r>
            <a:r>
              <a:rPr lang="en-US" sz="1600" dirty="0" smtClean="0">
                <a:solidFill>
                  <a:srgbClr val="B30B16"/>
                </a:solidFill>
              </a:rPr>
              <a:t>-skeletal </a:t>
            </a:r>
            <a:r>
              <a:rPr lang="en-US" sz="1600" dirty="0">
                <a:solidFill>
                  <a:srgbClr val="B30B16"/>
                </a:solidFill>
              </a:rPr>
              <a:t>disorders</a:t>
            </a:r>
          </a:p>
        </p:txBody>
      </p:sp>
    </p:spTree>
    <p:extLst>
      <p:ext uri="{BB962C8B-B14F-4D97-AF65-F5344CB8AC3E}">
        <p14:creationId xmlns:p14="http://schemas.microsoft.com/office/powerpoint/2010/main" val="371139212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2968625"/>
            <a:ext cx="4194175" cy="3203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2989263"/>
            <a:ext cx="4154488" cy="32400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Fußzeilenplatzhalter 1"/>
          <p:cNvSpPr>
            <a:spLocks noGrp="1"/>
          </p:cNvSpPr>
          <p:nvPr>
            <p:ph type="ftr" sz="quarter" idx="4294967295"/>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r>
              <a:rPr lang="de-DE" altLang="de-DE" sz="1050" dirty="0" smtClean="0">
                <a:solidFill>
                  <a:srgbClr val="000000"/>
                </a:solidFill>
              </a:rPr>
              <a:t>Module 5 - Learning </a:t>
            </a:r>
            <a:r>
              <a:rPr lang="de-DE" altLang="de-DE" sz="1050" dirty="0" err="1" smtClean="0">
                <a:solidFill>
                  <a:srgbClr val="000000"/>
                </a:solidFill>
              </a:rPr>
              <a:t>ergonomics</a:t>
            </a:r>
            <a:r>
              <a:rPr lang="de-DE" altLang="de-DE" sz="1050" dirty="0" smtClean="0">
                <a:solidFill>
                  <a:srgbClr val="000000"/>
                </a:solidFill>
              </a:rPr>
              <a:t> </a:t>
            </a:r>
          </a:p>
        </p:txBody>
      </p:sp>
      <p:sp>
        <p:nvSpPr>
          <p:cNvPr id="4101" name="Rectangle 1"/>
          <p:cNvSpPr>
            <a:spLocks noChangeArrowheads="1"/>
          </p:cNvSpPr>
          <p:nvPr/>
        </p:nvSpPr>
        <p:spPr bwMode="auto">
          <a:xfrm>
            <a:off x="609600" y="1219200"/>
            <a:ext cx="69373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Tx/>
              <a:buFontTx/>
              <a:buNone/>
            </a:pPr>
            <a:r>
              <a:rPr lang="de-DE" altLang="de-DE" b="1">
                <a:solidFill>
                  <a:srgbClr val="6E6E6E"/>
                </a:solidFill>
              </a:rPr>
              <a:t>Fettler's workplace</a:t>
            </a:r>
          </a:p>
        </p:txBody>
      </p:sp>
      <p:sp>
        <p:nvSpPr>
          <p:cNvPr id="4102" name="Text Box 2"/>
          <p:cNvSpPr txBox="1">
            <a:spLocks noChangeArrowheads="1"/>
          </p:cNvSpPr>
          <p:nvPr/>
        </p:nvSpPr>
        <p:spPr bwMode="auto">
          <a:xfrm>
            <a:off x="650875" y="1700213"/>
            <a:ext cx="36925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Tx/>
              <a:buFontTx/>
              <a:buNone/>
            </a:pPr>
            <a:r>
              <a:rPr lang="de-DE" altLang="de-DE">
                <a:solidFill>
                  <a:srgbClr val="808080"/>
                </a:solidFill>
              </a:rPr>
              <a:t>Success of the measures:</a:t>
            </a:r>
          </a:p>
        </p:txBody>
      </p:sp>
      <p:sp>
        <p:nvSpPr>
          <p:cNvPr id="4103" name="Rectangle 3"/>
          <p:cNvSpPr>
            <a:spLocks noChangeArrowheads="1"/>
          </p:cNvSpPr>
          <p:nvPr/>
        </p:nvSpPr>
        <p:spPr bwMode="auto">
          <a:xfrm>
            <a:off x="492125" y="2482850"/>
            <a:ext cx="4214813" cy="404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1pPr>
            <a:lvl2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2pPr>
            <a:lvl3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3pPr>
            <a:lvl4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4pPr>
            <a:lvl5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9pPr>
          </a:lstStyle>
          <a:p>
            <a:pPr eaLnBrk="1" hangingPunct="1">
              <a:spcBef>
                <a:spcPts val="450"/>
              </a:spcBef>
              <a:spcAft>
                <a:spcPts val="450"/>
              </a:spcAft>
              <a:buClrTx/>
              <a:buFontTx/>
              <a:buNone/>
            </a:pPr>
            <a:r>
              <a:rPr lang="de-DE" altLang="de-DE" sz="2100">
                <a:solidFill>
                  <a:srgbClr val="6E6E6E"/>
                </a:solidFill>
              </a:rPr>
              <a:t>		</a:t>
            </a:r>
            <a:r>
              <a:rPr lang="de-DE" altLang="de-DE" sz="1800">
                <a:solidFill>
                  <a:srgbClr val="6E6E6E"/>
                </a:solidFill>
              </a:rPr>
              <a:t>Before	</a:t>
            </a:r>
          </a:p>
        </p:txBody>
      </p:sp>
      <p:sp>
        <p:nvSpPr>
          <p:cNvPr id="4104" name="Rectangle 4"/>
          <p:cNvSpPr>
            <a:spLocks noChangeArrowheads="1"/>
          </p:cNvSpPr>
          <p:nvPr/>
        </p:nvSpPr>
        <p:spPr bwMode="auto">
          <a:xfrm>
            <a:off x="4606925" y="2482850"/>
            <a:ext cx="4214813" cy="404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1pPr>
            <a:lvl2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2pPr>
            <a:lvl3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3pPr>
            <a:lvl4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4pPr>
            <a:lvl5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9pPr>
          </a:lstStyle>
          <a:p>
            <a:pPr eaLnBrk="1" hangingPunct="1">
              <a:spcBef>
                <a:spcPts val="450"/>
              </a:spcBef>
              <a:spcAft>
                <a:spcPts val="450"/>
              </a:spcAft>
              <a:buClrTx/>
              <a:buFontTx/>
              <a:buNone/>
            </a:pPr>
            <a:r>
              <a:rPr lang="de-DE" altLang="de-DE" sz="2100">
                <a:solidFill>
                  <a:srgbClr val="6E6E6E"/>
                </a:solidFill>
              </a:rPr>
              <a:t>	</a:t>
            </a:r>
            <a:r>
              <a:rPr lang="de-DE" altLang="de-DE" sz="1800">
                <a:solidFill>
                  <a:srgbClr val="6E6E6E"/>
                </a:solidFill>
              </a:rPr>
              <a:t>	After</a:t>
            </a:r>
          </a:p>
        </p:txBody>
      </p:sp>
      <p:grpSp>
        <p:nvGrpSpPr>
          <p:cNvPr id="4105" name="Group 7"/>
          <p:cNvGrpSpPr>
            <a:grpSpLocks/>
          </p:cNvGrpSpPr>
          <p:nvPr/>
        </p:nvGrpSpPr>
        <p:grpSpPr bwMode="auto">
          <a:xfrm>
            <a:off x="939800" y="3973513"/>
            <a:ext cx="3109913" cy="1309687"/>
            <a:chOff x="592" y="2503"/>
            <a:chExt cx="1959" cy="825"/>
          </a:xfrm>
        </p:grpSpPr>
        <p:pic>
          <p:nvPicPr>
            <p:cNvPr id="41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 y="2503"/>
              <a:ext cx="484" cy="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 y="2673"/>
              <a:ext cx="612" cy="6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 y="2835"/>
              <a:ext cx="624" cy="4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106" name="Group 11"/>
          <p:cNvGrpSpPr>
            <a:grpSpLocks/>
          </p:cNvGrpSpPr>
          <p:nvPr/>
        </p:nvGrpSpPr>
        <p:grpSpPr bwMode="auto">
          <a:xfrm>
            <a:off x="5348288" y="3949700"/>
            <a:ext cx="3109912" cy="1309688"/>
            <a:chOff x="3343" y="2488"/>
            <a:chExt cx="1959" cy="825"/>
          </a:xfrm>
        </p:grpSpPr>
        <p:pic>
          <p:nvPicPr>
            <p:cNvPr id="410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 y="2488"/>
              <a:ext cx="484" cy="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 y="2658"/>
              <a:ext cx="612" cy="6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8" y="2820"/>
              <a:ext cx="624" cy="4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 name="Foliennummernplatzhalter 1"/>
          <p:cNvSpPr>
            <a:spLocks noGrp="1"/>
          </p:cNvSpPr>
          <p:nvPr>
            <p:ph type="sldNum" sz="quarter" idx="12"/>
          </p:nvPr>
        </p:nvSpPr>
        <p:spPr/>
        <p:txBody>
          <a:bodyPr/>
          <a:lstStyle/>
          <a:p>
            <a:r>
              <a:rPr lang="de-DE" sz="1050" dirty="0" smtClean="0"/>
              <a:t>33</a:t>
            </a:r>
            <a:endParaRPr lang="de-DE" sz="1050" dirty="0"/>
          </a:p>
        </p:txBody>
      </p:sp>
      <p:sp>
        <p:nvSpPr>
          <p:cNvPr id="18" name="Textfeld 17"/>
          <p:cNvSpPr txBox="1"/>
          <p:nvPr/>
        </p:nvSpPr>
        <p:spPr>
          <a:xfrm>
            <a:off x="683568" y="600925"/>
            <a:ext cx="5112568" cy="338554"/>
          </a:xfrm>
          <a:prstGeom prst="rect">
            <a:avLst/>
          </a:prstGeom>
          <a:solidFill>
            <a:schemeClr val="bg1"/>
          </a:solidFill>
        </p:spPr>
        <p:txBody>
          <a:bodyPr wrap="square" rtlCol="0">
            <a:spAutoFit/>
          </a:bodyPr>
          <a:lstStyle/>
          <a:p>
            <a:r>
              <a:rPr lang="en-US" sz="1600" dirty="0">
                <a:solidFill>
                  <a:srgbClr val="B30B16"/>
                </a:solidFill>
              </a:rPr>
              <a:t>Prevention of </a:t>
            </a:r>
            <a:r>
              <a:rPr lang="en-US" sz="1600" dirty="0" err="1" smtClean="0">
                <a:solidFill>
                  <a:srgbClr val="B30B16"/>
                </a:solidFill>
              </a:rPr>
              <a:t>musculo</a:t>
            </a:r>
            <a:r>
              <a:rPr lang="en-US" sz="1600" dirty="0" smtClean="0">
                <a:solidFill>
                  <a:srgbClr val="B30B16"/>
                </a:solidFill>
              </a:rPr>
              <a:t>-skeletal </a:t>
            </a:r>
            <a:r>
              <a:rPr lang="en-US" sz="1600" dirty="0">
                <a:solidFill>
                  <a:srgbClr val="B30B16"/>
                </a:solidFill>
              </a:rPr>
              <a:t>disorders</a:t>
            </a:r>
          </a:p>
        </p:txBody>
      </p:sp>
      <p:sp>
        <p:nvSpPr>
          <p:cNvPr id="3" name="Textfeld 2"/>
          <p:cNvSpPr txBox="1"/>
          <p:nvPr/>
        </p:nvSpPr>
        <p:spPr>
          <a:xfrm>
            <a:off x="5796136" y="3356992"/>
            <a:ext cx="514177" cy="230832"/>
          </a:xfrm>
          <a:prstGeom prst="rect">
            <a:avLst/>
          </a:prstGeom>
          <a:noFill/>
        </p:spPr>
        <p:txBody>
          <a:bodyPr wrap="square" rtlCol="0">
            <a:spAutoFit/>
          </a:bodyPr>
          <a:lstStyle/>
          <a:p>
            <a:r>
              <a:rPr lang="de-DE" sz="900" dirty="0" smtClean="0"/>
              <a:t>92,2</a:t>
            </a:r>
            <a:endParaRPr lang="de-DE" sz="900" dirty="0"/>
          </a:p>
        </p:txBody>
      </p:sp>
    </p:spTree>
    <p:extLst>
      <p:ext uri="{BB962C8B-B14F-4D97-AF65-F5344CB8AC3E}">
        <p14:creationId xmlns:p14="http://schemas.microsoft.com/office/powerpoint/2010/main" val="184859254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08325"/>
            <a:ext cx="3956050" cy="29876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 y="3111500"/>
            <a:ext cx="3913188" cy="29845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Fußzeilenplatzhalter 3"/>
          <p:cNvSpPr>
            <a:spLocks noGrp="1"/>
          </p:cNvSpPr>
          <p:nvPr>
            <p:ph type="ftr" sz="quarter" idx="10"/>
          </p:nvPr>
        </p:nvSpPr>
        <p:spPr>
          <a:xfrm>
            <a:off x="421595" y="6545365"/>
            <a:ext cx="4522787" cy="324613"/>
          </a:xfrm>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r>
              <a:rPr lang="de-DE" altLang="de-DE" sz="1050" dirty="0" smtClean="0">
                <a:solidFill>
                  <a:srgbClr val="000000"/>
                </a:solidFill>
              </a:rPr>
              <a:t>Module 5 - Learning </a:t>
            </a:r>
            <a:r>
              <a:rPr lang="de-DE" altLang="de-DE" sz="1050" dirty="0" err="1" smtClean="0">
                <a:solidFill>
                  <a:srgbClr val="000000"/>
                </a:solidFill>
              </a:rPr>
              <a:t>ergonomics</a:t>
            </a:r>
            <a:r>
              <a:rPr lang="de-DE" altLang="de-DE" sz="1050" dirty="0" smtClean="0">
                <a:solidFill>
                  <a:srgbClr val="000000"/>
                </a:solidFill>
              </a:rPr>
              <a:t> </a:t>
            </a:r>
          </a:p>
        </p:txBody>
      </p:sp>
      <p:sp>
        <p:nvSpPr>
          <p:cNvPr id="5125" name="Rectangle 1"/>
          <p:cNvSpPr>
            <a:spLocks noGrp="1" noChangeArrowheads="1"/>
          </p:cNvSpPr>
          <p:nvPr>
            <p:ph type="title"/>
          </p:nvPr>
        </p:nvSpPr>
        <p:spPr>
          <a:xfrm>
            <a:off x="717550" y="1268413"/>
            <a:ext cx="7886700" cy="67945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altLang="de-DE" smtClean="0"/>
              <a:t>Fettler's workplace</a:t>
            </a:r>
          </a:p>
        </p:txBody>
      </p:sp>
      <p:sp>
        <p:nvSpPr>
          <p:cNvPr id="5126" name="Text Box 2"/>
          <p:cNvSpPr txBox="1">
            <a:spLocks noChangeArrowheads="1"/>
          </p:cNvSpPr>
          <p:nvPr/>
        </p:nvSpPr>
        <p:spPr bwMode="auto">
          <a:xfrm>
            <a:off x="574675" y="1700213"/>
            <a:ext cx="36925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Tx/>
              <a:buFontTx/>
              <a:buNone/>
            </a:pPr>
            <a:r>
              <a:rPr lang="de-DE" altLang="de-DE">
                <a:solidFill>
                  <a:srgbClr val="808080"/>
                </a:solidFill>
              </a:rPr>
              <a:t>Success of the measures:</a:t>
            </a:r>
          </a:p>
        </p:txBody>
      </p:sp>
      <p:sp>
        <p:nvSpPr>
          <p:cNvPr id="5127" name="Rectangle 3"/>
          <p:cNvSpPr>
            <a:spLocks noGrp="1" noChangeArrowheads="1"/>
          </p:cNvSpPr>
          <p:nvPr>
            <p:ph type="body" idx="1"/>
          </p:nvPr>
        </p:nvSpPr>
        <p:spPr>
          <a:xfrm>
            <a:off x="566738" y="2530475"/>
            <a:ext cx="4427537" cy="4211638"/>
          </a:xfrm>
        </p:spPr>
        <p:txBody>
          <a:bodyPr/>
          <a:lstStyle/>
          <a:p>
            <a:pPr indent="-341313" eaLnBrk="1" hangingPunct="1">
              <a:spcBef>
                <a:spcPts val="450"/>
              </a:spcBef>
              <a:spcAft>
                <a:spcPts val="450"/>
              </a:spcAft>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de-DE" altLang="de-DE" sz="2100" dirty="0" smtClean="0"/>
              <a:t>		</a:t>
            </a:r>
            <a:r>
              <a:rPr lang="de-DE" altLang="de-DE" sz="1800" dirty="0" err="1" smtClean="0"/>
              <a:t>Before</a:t>
            </a:r>
            <a:r>
              <a:rPr lang="de-DE" altLang="de-DE" sz="1800" dirty="0" smtClean="0"/>
              <a:t>	</a:t>
            </a:r>
          </a:p>
        </p:txBody>
      </p:sp>
      <p:sp>
        <p:nvSpPr>
          <p:cNvPr id="5128" name="Rectangle 4"/>
          <p:cNvSpPr>
            <a:spLocks noChangeArrowheads="1"/>
          </p:cNvSpPr>
          <p:nvPr/>
        </p:nvSpPr>
        <p:spPr bwMode="auto">
          <a:xfrm>
            <a:off x="4681538" y="2530475"/>
            <a:ext cx="4427537" cy="421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1pPr>
            <a:lvl2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2pPr>
            <a:lvl3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3pPr>
            <a:lvl4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4pPr>
            <a:lvl5pP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defRPr>
            </a:lvl9pPr>
          </a:lstStyle>
          <a:p>
            <a:pPr eaLnBrk="1" hangingPunct="1">
              <a:spcBef>
                <a:spcPts val="450"/>
              </a:spcBef>
              <a:spcAft>
                <a:spcPts val="450"/>
              </a:spcAft>
              <a:buClrTx/>
              <a:buFontTx/>
              <a:buNone/>
            </a:pPr>
            <a:r>
              <a:rPr lang="de-DE" altLang="de-DE" sz="2100">
                <a:solidFill>
                  <a:srgbClr val="6E6E6E"/>
                </a:solidFill>
              </a:rPr>
              <a:t>	</a:t>
            </a:r>
            <a:r>
              <a:rPr lang="de-DE" altLang="de-DE" sz="1800">
                <a:solidFill>
                  <a:srgbClr val="6E6E6E"/>
                </a:solidFill>
              </a:rPr>
              <a:t>	After</a:t>
            </a:r>
          </a:p>
        </p:txBody>
      </p:sp>
      <p:grpSp>
        <p:nvGrpSpPr>
          <p:cNvPr id="5129" name="Group 7"/>
          <p:cNvGrpSpPr>
            <a:grpSpLocks/>
          </p:cNvGrpSpPr>
          <p:nvPr/>
        </p:nvGrpSpPr>
        <p:grpSpPr bwMode="auto">
          <a:xfrm>
            <a:off x="5222875" y="3946525"/>
            <a:ext cx="3167063" cy="1114425"/>
            <a:chOff x="3290" y="2486"/>
            <a:chExt cx="1995" cy="702"/>
          </a:xfrm>
        </p:grpSpPr>
        <p:pic>
          <p:nvPicPr>
            <p:cNvPr id="513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1" y="2667"/>
              <a:ext cx="412" cy="5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138" name="Group 9"/>
            <p:cNvGrpSpPr>
              <a:grpSpLocks/>
            </p:cNvGrpSpPr>
            <p:nvPr/>
          </p:nvGrpSpPr>
          <p:grpSpPr bwMode="auto">
            <a:xfrm>
              <a:off x="3290" y="2486"/>
              <a:ext cx="1995" cy="702"/>
              <a:chOff x="3290" y="2486"/>
              <a:chExt cx="1995" cy="702"/>
            </a:xfrm>
          </p:grpSpPr>
          <p:pic>
            <p:nvPicPr>
              <p:cNvPr id="513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6" y="2486"/>
                <a:ext cx="560" cy="6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4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0" y="2994"/>
                <a:ext cx="158" cy="1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4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 y="2809"/>
                <a:ext cx="303" cy="3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42" name="Text Box 13"/>
              <p:cNvSpPr txBox="1">
                <a:spLocks noChangeArrowheads="1"/>
              </p:cNvSpPr>
              <p:nvPr/>
            </p:nvSpPr>
            <p:spPr bwMode="auto">
              <a:xfrm>
                <a:off x="4844" y="2821"/>
                <a:ext cx="37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Tx/>
                  <a:buFontTx/>
                  <a:buNone/>
                </a:pPr>
                <a:r>
                  <a:rPr lang="de-DE" altLang="de-DE">
                    <a:solidFill>
                      <a:srgbClr val="FFFFFF"/>
                    </a:solidFill>
                    <a:latin typeface="Futura Bk BT" pitchFamily="32" charset="0"/>
                  </a:rPr>
                  <a:t>kg</a:t>
                </a:r>
              </a:p>
            </p:txBody>
          </p:sp>
        </p:grpSp>
      </p:grpSp>
      <p:grpSp>
        <p:nvGrpSpPr>
          <p:cNvPr id="5130" name="Group 14"/>
          <p:cNvGrpSpPr>
            <a:grpSpLocks/>
          </p:cNvGrpSpPr>
          <p:nvPr/>
        </p:nvGrpSpPr>
        <p:grpSpPr bwMode="auto">
          <a:xfrm>
            <a:off x="1119188" y="4006850"/>
            <a:ext cx="3148012" cy="1087438"/>
            <a:chOff x="705" y="2524"/>
            <a:chExt cx="1983" cy="685"/>
          </a:xfrm>
        </p:grpSpPr>
        <p:pic>
          <p:nvPicPr>
            <p:cNvPr id="513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 y="2700"/>
              <a:ext cx="409" cy="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132" name="Group 16"/>
            <p:cNvGrpSpPr>
              <a:grpSpLocks/>
            </p:cNvGrpSpPr>
            <p:nvPr/>
          </p:nvGrpSpPr>
          <p:grpSpPr bwMode="auto">
            <a:xfrm>
              <a:off x="705" y="2524"/>
              <a:ext cx="1983" cy="685"/>
              <a:chOff x="705" y="2524"/>
              <a:chExt cx="1983" cy="685"/>
            </a:xfrm>
          </p:grpSpPr>
          <p:pic>
            <p:nvPicPr>
              <p:cNvPr id="513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2524"/>
                <a:ext cx="556" cy="6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 y="3019"/>
                <a:ext cx="157" cy="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 y="2839"/>
                <a:ext cx="301" cy="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6" name="Text Box 20"/>
              <p:cNvSpPr txBox="1">
                <a:spLocks noChangeArrowheads="1"/>
              </p:cNvSpPr>
              <p:nvPr/>
            </p:nvSpPr>
            <p:spPr bwMode="auto">
              <a:xfrm>
                <a:off x="2249" y="2850"/>
                <a:ext cx="36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defRPr>
                </a:lvl9pPr>
              </a:lstStyle>
              <a:p>
                <a:pPr>
                  <a:buClrTx/>
                  <a:buFontTx/>
                  <a:buNone/>
                </a:pPr>
                <a:r>
                  <a:rPr lang="de-DE" altLang="de-DE">
                    <a:solidFill>
                      <a:srgbClr val="FFFFFF"/>
                    </a:solidFill>
                    <a:latin typeface="Futura Bk BT" pitchFamily="32" charset="0"/>
                  </a:rPr>
                  <a:t>kg</a:t>
                </a:r>
              </a:p>
            </p:txBody>
          </p:sp>
        </p:grpSp>
      </p:grpSp>
      <p:sp>
        <p:nvSpPr>
          <p:cNvPr id="3" name="Foliennummernplatzhalter 2"/>
          <p:cNvSpPr>
            <a:spLocks noGrp="1"/>
          </p:cNvSpPr>
          <p:nvPr>
            <p:ph type="sldNum" sz="quarter" idx="12"/>
          </p:nvPr>
        </p:nvSpPr>
        <p:spPr/>
        <p:txBody>
          <a:bodyPr/>
          <a:lstStyle/>
          <a:p>
            <a:r>
              <a:rPr lang="de-DE" sz="1050" dirty="0" smtClean="0"/>
              <a:t>34</a:t>
            </a:r>
            <a:endParaRPr lang="de-DE" sz="1050" dirty="0"/>
          </a:p>
        </p:txBody>
      </p:sp>
      <p:sp>
        <p:nvSpPr>
          <p:cNvPr id="24" name="Textfeld 23"/>
          <p:cNvSpPr txBox="1"/>
          <p:nvPr/>
        </p:nvSpPr>
        <p:spPr>
          <a:xfrm>
            <a:off x="683568" y="600925"/>
            <a:ext cx="5112568" cy="338554"/>
          </a:xfrm>
          <a:prstGeom prst="rect">
            <a:avLst/>
          </a:prstGeom>
          <a:solidFill>
            <a:schemeClr val="bg1"/>
          </a:solidFill>
        </p:spPr>
        <p:txBody>
          <a:bodyPr wrap="square" rtlCol="0">
            <a:spAutoFit/>
          </a:bodyPr>
          <a:lstStyle/>
          <a:p>
            <a:r>
              <a:rPr lang="en-US" sz="1600" dirty="0">
                <a:solidFill>
                  <a:srgbClr val="B30B16"/>
                </a:solidFill>
              </a:rPr>
              <a:t>Prevention of </a:t>
            </a:r>
            <a:r>
              <a:rPr lang="en-US" sz="1600" dirty="0" err="1" smtClean="0">
                <a:solidFill>
                  <a:srgbClr val="B30B16"/>
                </a:solidFill>
              </a:rPr>
              <a:t>musculo</a:t>
            </a:r>
            <a:r>
              <a:rPr lang="en-US" sz="1600" dirty="0" smtClean="0">
                <a:solidFill>
                  <a:srgbClr val="B30B16"/>
                </a:solidFill>
              </a:rPr>
              <a:t>-skeletal </a:t>
            </a:r>
            <a:r>
              <a:rPr lang="en-US" sz="1600" dirty="0">
                <a:solidFill>
                  <a:srgbClr val="B30B16"/>
                </a:solidFill>
              </a:rPr>
              <a:t>disorders</a:t>
            </a:r>
          </a:p>
        </p:txBody>
      </p:sp>
    </p:spTree>
    <p:extLst>
      <p:ext uri="{BB962C8B-B14F-4D97-AF65-F5344CB8AC3E}">
        <p14:creationId xmlns:p14="http://schemas.microsoft.com/office/powerpoint/2010/main" val="3047785993"/>
      </p:ext>
    </p:extLst>
  </p:cSld>
  <p:clrMapOvr>
    <a:masterClrMapping/>
  </p:clrMapOvr>
  <p:transition spd="med">
    <p:zo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19138" y="1260475"/>
            <a:ext cx="7886700" cy="598488"/>
          </a:xfrm>
        </p:spPr>
        <p:txBody>
          <a:bodyPr/>
          <a:lstStyle/>
          <a:p>
            <a:pPr indent="0" eaLnBrk="1" hangingPunct="1"/>
            <a:r>
              <a:rPr lang="de-DE" altLang="de-DE" sz="2000" dirty="0" smtClean="0"/>
              <a:t>Work in a </a:t>
            </a:r>
            <a:r>
              <a:rPr lang="de-DE" altLang="de-DE" sz="2000" dirty="0" err="1" smtClean="0"/>
              <a:t>distribution</a:t>
            </a:r>
            <a:r>
              <a:rPr lang="de-DE" altLang="de-DE" sz="2000" dirty="0" smtClean="0"/>
              <a:t> </a:t>
            </a:r>
            <a:r>
              <a:rPr lang="de-DE" altLang="de-DE" sz="2000" dirty="0" err="1" smtClean="0"/>
              <a:t>warehouse</a:t>
            </a:r>
            <a:endParaRPr lang="de-DE" altLang="de-DE" sz="2000" dirty="0" smtClean="0"/>
          </a:p>
        </p:txBody>
      </p:sp>
      <p:sp>
        <p:nvSpPr>
          <p:cNvPr id="3075" name="Rectangle 3"/>
          <p:cNvSpPr>
            <a:spLocks noGrp="1" noChangeArrowheads="1"/>
          </p:cNvSpPr>
          <p:nvPr>
            <p:ph type="body" sz="half" idx="1"/>
          </p:nvPr>
        </p:nvSpPr>
        <p:spPr>
          <a:xfrm>
            <a:off x="458788" y="4521200"/>
            <a:ext cx="8369300" cy="3844925"/>
          </a:xfrm>
        </p:spPr>
        <p:txBody>
          <a:bodyPr/>
          <a:lstStyle/>
          <a:p>
            <a:pPr eaLnBrk="1" hangingPunct="1">
              <a:buFont typeface="Wingdings" pitchFamily="2" charset="2"/>
              <a:buNone/>
            </a:pPr>
            <a:endParaRPr lang="de-DE" altLang="de-DE" sz="1800" dirty="0" smtClean="0"/>
          </a:p>
          <a:p>
            <a:pPr eaLnBrk="1" hangingPunct="1">
              <a:buFont typeface="Wingdings" pitchFamily="2" charset="2"/>
              <a:buNone/>
            </a:pPr>
            <a:r>
              <a:rPr lang="de-DE" altLang="de-DE" sz="1700" u="sng" dirty="0" err="1" smtClean="0"/>
              <a:t>Before</a:t>
            </a:r>
            <a:r>
              <a:rPr lang="de-DE" altLang="de-DE" sz="1700" u="sng" dirty="0" smtClean="0"/>
              <a:t>:</a:t>
            </a:r>
          </a:p>
          <a:p>
            <a:pPr eaLnBrk="1" hangingPunct="1"/>
            <a:r>
              <a:rPr lang="de-DE" altLang="de-DE" sz="1700" dirty="0" err="1" smtClean="0"/>
              <a:t>Unfavourable</a:t>
            </a:r>
            <a:r>
              <a:rPr lang="de-DE" altLang="de-DE" sz="1700" dirty="0" smtClean="0"/>
              <a:t> </a:t>
            </a:r>
            <a:r>
              <a:rPr lang="de-DE" altLang="de-DE" sz="1700" dirty="0" err="1" smtClean="0"/>
              <a:t>working</a:t>
            </a:r>
            <a:r>
              <a:rPr lang="de-DE" altLang="de-DE" sz="1700" dirty="0" smtClean="0"/>
              <a:t> </a:t>
            </a:r>
            <a:r>
              <a:rPr lang="de-DE" altLang="de-DE" sz="1700" dirty="0" err="1" smtClean="0"/>
              <a:t>heights</a:t>
            </a:r>
            <a:r>
              <a:rPr lang="de-DE" altLang="de-DE" sz="1700" dirty="0" smtClean="0"/>
              <a:t>, </a:t>
            </a:r>
            <a:r>
              <a:rPr lang="de-DE" altLang="de-DE" sz="1700" dirty="0" err="1" smtClean="0"/>
              <a:t>resulting</a:t>
            </a:r>
            <a:r>
              <a:rPr lang="de-DE" altLang="de-DE" sz="1700" dirty="0" smtClean="0"/>
              <a:t> in </a:t>
            </a:r>
            <a:r>
              <a:rPr lang="de-DE" altLang="de-DE" sz="1700" dirty="0" err="1" smtClean="0"/>
              <a:t>constrained</a:t>
            </a:r>
            <a:r>
              <a:rPr lang="de-DE" altLang="de-DE" sz="1700" dirty="0" smtClean="0"/>
              <a:t> </a:t>
            </a:r>
            <a:r>
              <a:rPr lang="de-DE" altLang="de-DE" sz="1700" dirty="0" err="1" smtClean="0"/>
              <a:t>postures</a:t>
            </a:r>
            <a:r>
              <a:rPr lang="de-DE" altLang="de-DE" sz="1700" dirty="0" smtClean="0"/>
              <a:t> </a:t>
            </a:r>
            <a:r>
              <a:rPr lang="de-DE" altLang="de-DE" sz="1700" dirty="0" err="1" smtClean="0"/>
              <a:t>during</a:t>
            </a:r>
            <a:r>
              <a:rPr lang="de-DE" altLang="de-DE" sz="1700" dirty="0" smtClean="0"/>
              <a:t> </a:t>
            </a:r>
            <a:r>
              <a:rPr lang="de-DE" altLang="de-DE" sz="1700" dirty="0" err="1" smtClean="0"/>
              <a:t>retrieval</a:t>
            </a:r>
            <a:r>
              <a:rPr lang="de-DE" altLang="de-DE" sz="1700" dirty="0" smtClean="0"/>
              <a:t> </a:t>
            </a:r>
            <a:r>
              <a:rPr lang="de-DE" altLang="de-DE" sz="1700" dirty="0" err="1" smtClean="0"/>
              <a:t>and</a:t>
            </a:r>
            <a:r>
              <a:rPr lang="de-DE" altLang="de-DE" sz="1700" dirty="0" smtClean="0"/>
              <a:t> </a:t>
            </a:r>
            <a:r>
              <a:rPr lang="de-DE" altLang="de-DE" sz="1700" dirty="0" err="1" smtClean="0"/>
              <a:t>scanning</a:t>
            </a:r>
            <a:r>
              <a:rPr lang="de-DE" altLang="de-DE" sz="1700" dirty="0" smtClean="0"/>
              <a:t> </a:t>
            </a:r>
            <a:r>
              <a:rPr lang="de-DE" altLang="de-DE" sz="1700" dirty="0" err="1" smtClean="0"/>
              <a:t>of</a:t>
            </a:r>
            <a:r>
              <a:rPr lang="de-DE" altLang="de-DE" sz="1700" dirty="0" smtClean="0"/>
              <a:t> </a:t>
            </a:r>
            <a:r>
              <a:rPr lang="de-DE" altLang="de-DE" sz="1700" dirty="0" err="1" smtClean="0"/>
              <a:t>the</a:t>
            </a:r>
            <a:r>
              <a:rPr lang="de-DE" altLang="de-DE" sz="1700" dirty="0" smtClean="0"/>
              <a:t> </a:t>
            </a:r>
            <a:r>
              <a:rPr lang="de-DE" altLang="de-DE" sz="1700" dirty="0" err="1" smtClean="0"/>
              <a:t>goods</a:t>
            </a:r>
            <a:endParaRPr lang="de-DE" altLang="de-DE" sz="1700" dirty="0" smtClean="0"/>
          </a:p>
          <a:p>
            <a:pPr eaLnBrk="1" hangingPunct="1"/>
            <a:endParaRPr lang="de-DE" altLang="de-DE" sz="1800" dirty="0" smtClean="0">
              <a:solidFill>
                <a:srgbClr val="FF0000"/>
              </a:solidFill>
            </a:endParaRPr>
          </a:p>
        </p:txBody>
      </p:sp>
      <p:pic>
        <p:nvPicPr>
          <p:cNvPr id="3076" name="Picture 5" descr="Abb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5362" r="7944"/>
          <a:stretch>
            <a:fillRect/>
          </a:stretch>
        </p:blipFill>
        <p:spPr>
          <a:xfrm>
            <a:off x="2389188" y="1916113"/>
            <a:ext cx="3554412" cy="3067050"/>
          </a:xfrm>
        </p:spPr>
      </p:pic>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35</a:t>
            </a:r>
            <a:endParaRPr lang="de-DE" sz="1050" dirty="0">
              <a:solidFill>
                <a:schemeClr val="tx2"/>
              </a:solidFill>
            </a:endParaRPr>
          </a:p>
        </p:txBody>
      </p:sp>
    </p:spTree>
    <p:extLst>
      <p:ext uri="{BB962C8B-B14F-4D97-AF65-F5344CB8AC3E}">
        <p14:creationId xmlns:p14="http://schemas.microsoft.com/office/powerpoint/2010/main" val="3751625479"/>
      </p:ext>
    </p:extLst>
  </p:cSld>
  <p:clrMapOvr>
    <a:masterClrMapping/>
  </p:clrMapOvr>
  <p:transition spd="med">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19138" y="1211263"/>
            <a:ext cx="7886700" cy="598487"/>
          </a:xfrm>
        </p:spPr>
        <p:txBody>
          <a:bodyPr/>
          <a:lstStyle/>
          <a:p>
            <a:pPr indent="0" eaLnBrk="1" hangingPunct="1"/>
            <a:r>
              <a:rPr lang="de-DE" altLang="de-DE" sz="2000" smtClean="0"/>
              <a:t>Work in a distribution warehouse</a:t>
            </a:r>
          </a:p>
        </p:txBody>
      </p:sp>
      <p:sp>
        <p:nvSpPr>
          <p:cNvPr id="4099" name="Text Box 5"/>
          <p:cNvSpPr txBox="1">
            <a:spLocks noChangeArrowheads="1"/>
          </p:cNvSpPr>
          <p:nvPr/>
        </p:nvSpPr>
        <p:spPr bwMode="auto">
          <a:xfrm>
            <a:off x="609600" y="15240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50000"/>
              </a:spcBef>
              <a:spcAft>
                <a:spcPct val="0"/>
              </a:spcAft>
              <a:buClrTx/>
              <a:buFontTx/>
              <a:buNone/>
            </a:pPr>
            <a:endParaRPr lang="de-DE" altLang="de-DE" sz="2400">
              <a:latin typeface="Futura Hv BT"/>
            </a:endParaRPr>
          </a:p>
        </p:txBody>
      </p:sp>
      <p:pic>
        <p:nvPicPr>
          <p:cNvPr id="4100" name="Picture 6" descr="Abb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l="8789" r="7320"/>
          <a:stretch>
            <a:fillRect/>
          </a:stretch>
        </p:blipFill>
        <p:spPr>
          <a:xfrm>
            <a:off x="5122863" y="1879600"/>
            <a:ext cx="3095625" cy="2759075"/>
          </a:xfrm>
        </p:spPr>
      </p:pic>
      <p:pic>
        <p:nvPicPr>
          <p:cNvPr id="4101" name="Picture 8" descr="Abb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1887538"/>
            <a:ext cx="36417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12"/>
          <p:cNvSpPr>
            <a:spLocks noGrp="1" noChangeArrowheads="1"/>
          </p:cNvSpPr>
          <p:nvPr>
            <p:ph type="body" sz="half" idx="1"/>
          </p:nvPr>
        </p:nvSpPr>
        <p:spPr>
          <a:xfrm>
            <a:off x="496888" y="4371975"/>
            <a:ext cx="8369300" cy="1685925"/>
          </a:xfrm>
        </p:spPr>
        <p:txBody>
          <a:bodyPr/>
          <a:lstStyle/>
          <a:p>
            <a:pPr eaLnBrk="1" hangingPunct="1">
              <a:lnSpc>
                <a:spcPct val="90000"/>
              </a:lnSpc>
            </a:pPr>
            <a:endParaRPr lang="de-DE" altLang="de-DE" sz="1800" smtClean="0"/>
          </a:p>
          <a:p>
            <a:pPr eaLnBrk="1" hangingPunct="1">
              <a:lnSpc>
                <a:spcPct val="90000"/>
              </a:lnSpc>
              <a:buFont typeface="Wingdings" pitchFamily="2" charset="2"/>
              <a:buNone/>
            </a:pPr>
            <a:r>
              <a:rPr lang="de-DE" altLang="de-DE" sz="1700" u="sng" smtClean="0"/>
              <a:t>After:</a:t>
            </a:r>
          </a:p>
          <a:p>
            <a:pPr eaLnBrk="1" hangingPunct="1">
              <a:lnSpc>
                <a:spcPct val="90000"/>
              </a:lnSpc>
            </a:pPr>
            <a:r>
              <a:rPr lang="de-DE" altLang="de-DE" sz="1700" smtClean="0"/>
              <a:t>Adjustment of the working heights, resulting in an upright working posture during retrieval and scanning of the goods</a:t>
            </a:r>
            <a:endParaRPr lang="de-DE" altLang="de-DE" sz="1700" smtClean="0">
              <a:solidFill>
                <a:srgbClr val="FF0000"/>
              </a:solidFill>
            </a:endParaRPr>
          </a:p>
        </p:txBody>
      </p:sp>
      <p:sp>
        <p:nvSpPr>
          <p:cNvPr id="7"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36</a:t>
            </a:r>
            <a:endParaRPr lang="de-DE" sz="1050" dirty="0">
              <a:solidFill>
                <a:schemeClr val="tx2"/>
              </a:solidFill>
            </a:endParaRPr>
          </a:p>
        </p:txBody>
      </p:sp>
    </p:spTree>
    <p:extLst>
      <p:ext uri="{BB962C8B-B14F-4D97-AF65-F5344CB8AC3E}">
        <p14:creationId xmlns:p14="http://schemas.microsoft.com/office/powerpoint/2010/main" val="935603262"/>
      </p:ext>
    </p:extLst>
  </p:cSld>
  <p:clrMapOvr>
    <a:masterClrMapping/>
  </p:clrMapOvr>
  <p:transition spd="med">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995363"/>
            <a:ext cx="8674100" cy="457200"/>
          </a:xfrm>
        </p:spPr>
        <p:txBody>
          <a:bodyPr/>
          <a:lstStyle/>
          <a:p>
            <a:pPr indent="0" eaLnBrk="1" hangingPunct="1"/>
            <a:r>
              <a:rPr lang="de-DE" altLang="de-DE" sz="2000" smtClean="0"/>
              <a:t>Work in a distribution warehouse: comparison of trunk postures</a:t>
            </a:r>
          </a:p>
        </p:txBody>
      </p:sp>
      <p:sp>
        <p:nvSpPr>
          <p:cNvPr id="5123" name="Rectangle 3"/>
          <p:cNvSpPr>
            <a:spLocks noGrp="1" noChangeArrowheads="1"/>
          </p:cNvSpPr>
          <p:nvPr>
            <p:ph type="body" sz="half" idx="1"/>
          </p:nvPr>
        </p:nvSpPr>
        <p:spPr>
          <a:xfrm>
            <a:off x="468313" y="1963738"/>
            <a:ext cx="3962400" cy="3844925"/>
          </a:xfrm>
        </p:spPr>
        <p:txBody>
          <a:bodyPr/>
          <a:lstStyle/>
          <a:p>
            <a:pPr eaLnBrk="1" hangingPunct="1"/>
            <a:r>
              <a:rPr lang="de-DE" altLang="de-DE" sz="1700" dirty="0" err="1" smtClean="0"/>
              <a:t>Before</a:t>
            </a:r>
            <a:r>
              <a:rPr lang="de-DE" altLang="de-DE" sz="1700" dirty="0" smtClean="0"/>
              <a:t> </a:t>
            </a:r>
            <a:r>
              <a:rPr lang="de-DE" altLang="de-DE" sz="1700" dirty="0" err="1" smtClean="0"/>
              <a:t>installation</a:t>
            </a:r>
            <a:r>
              <a:rPr lang="de-DE" altLang="de-DE" sz="1700" dirty="0" smtClean="0"/>
              <a:t> </a:t>
            </a:r>
            <a:r>
              <a:rPr lang="de-DE" altLang="de-DE" sz="1700" dirty="0" err="1" smtClean="0"/>
              <a:t>of</a:t>
            </a:r>
            <a:r>
              <a:rPr lang="de-DE" altLang="de-DE" sz="1700" dirty="0" smtClean="0"/>
              <a:t> </a:t>
            </a:r>
            <a:r>
              <a:rPr lang="de-DE" altLang="de-DE" sz="1700" dirty="0" err="1" smtClean="0"/>
              <a:t>the</a:t>
            </a:r>
            <a:r>
              <a:rPr lang="de-DE" altLang="de-DE" sz="1700" dirty="0" smtClean="0"/>
              <a:t> </a:t>
            </a:r>
            <a:r>
              <a:rPr lang="de-DE" altLang="de-DE" sz="1700" dirty="0" err="1" smtClean="0"/>
              <a:t>loading</a:t>
            </a:r>
            <a:r>
              <a:rPr lang="de-DE" altLang="de-DE" sz="1700" dirty="0" smtClean="0"/>
              <a:t> stand:</a:t>
            </a:r>
          </a:p>
          <a:p>
            <a:pPr eaLnBrk="1" hangingPunct="1"/>
            <a:endParaRPr lang="de-DE" altLang="de-DE" sz="1700" dirty="0" smtClean="0"/>
          </a:p>
        </p:txBody>
      </p:sp>
      <p:sp>
        <p:nvSpPr>
          <p:cNvPr id="5124" name="Rectangle 4"/>
          <p:cNvSpPr>
            <a:spLocks noGrp="1" noChangeArrowheads="1"/>
          </p:cNvSpPr>
          <p:nvPr>
            <p:ph type="body" sz="half" idx="2"/>
          </p:nvPr>
        </p:nvSpPr>
        <p:spPr>
          <a:xfrm>
            <a:off x="4500563" y="1963738"/>
            <a:ext cx="3962400" cy="3844925"/>
          </a:xfrm>
        </p:spPr>
        <p:txBody>
          <a:bodyPr/>
          <a:lstStyle/>
          <a:p>
            <a:pPr eaLnBrk="1" hangingPunct="1"/>
            <a:r>
              <a:rPr lang="de-DE" altLang="de-DE" sz="1700" smtClean="0"/>
              <a:t>After use of the loading stand:</a:t>
            </a:r>
          </a:p>
        </p:txBody>
      </p:sp>
      <p:sp>
        <p:nvSpPr>
          <p:cNvPr id="5125" name="Text Box 5"/>
          <p:cNvSpPr txBox="1">
            <a:spLocks noChangeArrowheads="1"/>
          </p:cNvSpPr>
          <p:nvPr/>
        </p:nvSpPr>
        <p:spPr bwMode="auto">
          <a:xfrm>
            <a:off x="611188" y="14843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endParaRPr lang="de-DE" altLang="de-DE" sz="2400">
              <a:latin typeface="Futura Bk BT" pitchFamily="32" charset="0"/>
            </a:endParaRPr>
          </a:p>
        </p:txBody>
      </p:sp>
      <p:sp>
        <p:nvSpPr>
          <p:cNvPr id="5126" name="Text Box 6"/>
          <p:cNvSpPr txBox="1">
            <a:spLocks noChangeArrowheads="1"/>
          </p:cNvSpPr>
          <p:nvPr/>
        </p:nvSpPr>
        <p:spPr bwMode="auto">
          <a:xfrm>
            <a:off x="509588" y="1341438"/>
            <a:ext cx="736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20000"/>
              </a:spcBef>
              <a:spcAft>
                <a:spcPct val="20000"/>
              </a:spcAft>
              <a:buClr>
                <a:srgbClr val="FF0000"/>
              </a:buClr>
              <a:buFont typeface="Wingdings" pitchFamily="2" charset="2"/>
              <a:buNone/>
            </a:pPr>
            <a:r>
              <a:rPr lang="de-DE" altLang="de-DE" sz="2400"/>
              <a:t>Postures involving inclination of the trunk</a:t>
            </a:r>
          </a:p>
        </p:txBody>
      </p:sp>
      <p:grpSp>
        <p:nvGrpSpPr>
          <p:cNvPr id="5127" name="Gruppieren 5"/>
          <p:cNvGrpSpPr>
            <a:grpSpLocks/>
          </p:cNvGrpSpPr>
          <p:nvPr/>
        </p:nvGrpSpPr>
        <p:grpSpPr bwMode="auto">
          <a:xfrm>
            <a:off x="484189" y="2773363"/>
            <a:ext cx="8221661" cy="3189424"/>
            <a:chOff x="484188" y="2773305"/>
            <a:chExt cx="8221357" cy="3189487"/>
          </a:xfrm>
        </p:grpSpPr>
        <p:pic>
          <p:nvPicPr>
            <p:cNvPr id="5130" name="Picture 7" descr="Rumpf-Neigung n vorne (Winkelklassen) [Proz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873375"/>
              <a:ext cx="3744912"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8" descr="Rumpf-Neigung n vorne (Winkelklassen) [Proz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2789238"/>
              <a:ext cx="381635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feld 1"/>
            <p:cNvSpPr txBox="1">
              <a:spLocks noChangeArrowheads="1"/>
            </p:cNvSpPr>
            <p:nvPr/>
          </p:nvSpPr>
          <p:spPr bwMode="auto">
            <a:xfrm>
              <a:off x="1185061" y="2872855"/>
              <a:ext cx="3284526"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endParaRPr lang="de-DE" altLang="de-DE" sz="900" dirty="0">
                <a:solidFill>
                  <a:schemeClr val="tx2"/>
                </a:solidFill>
              </a:endParaRPr>
            </a:p>
          </p:txBody>
        </p:sp>
        <p:sp>
          <p:nvSpPr>
            <p:cNvPr id="5133" name="Textfeld 9"/>
            <p:cNvSpPr txBox="1">
              <a:spLocks noChangeArrowheads="1"/>
            </p:cNvSpPr>
            <p:nvPr/>
          </p:nvSpPr>
          <p:spPr bwMode="auto">
            <a:xfrm>
              <a:off x="5421019" y="2773305"/>
              <a:ext cx="3284526"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endParaRPr lang="de-DE" altLang="de-DE" sz="900" dirty="0">
                <a:solidFill>
                  <a:schemeClr val="tx2"/>
                </a:solidFill>
              </a:endParaRPr>
            </a:p>
          </p:txBody>
        </p:sp>
        <p:sp>
          <p:nvSpPr>
            <p:cNvPr id="5134" name="Textfeld 11"/>
            <p:cNvSpPr txBox="1">
              <a:spLocks noChangeArrowheads="1"/>
            </p:cNvSpPr>
            <p:nvPr/>
          </p:nvSpPr>
          <p:spPr bwMode="auto">
            <a:xfrm>
              <a:off x="3273246" y="5313655"/>
              <a:ext cx="955854"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900" dirty="0" smtClean="0">
                  <a:solidFill>
                    <a:schemeClr val="tx2"/>
                  </a:solidFill>
                </a:rPr>
                <a:t>Angle </a:t>
              </a:r>
              <a:r>
                <a:rPr lang="de-DE" altLang="de-DE" sz="900" dirty="0" err="1" smtClean="0">
                  <a:solidFill>
                    <a:schemeClr val="tx2"/>
                  </a:solidFill>
                </a:rPr>
                <a:t>range</a:t>
              </a:r>
              <a:endParaRPr lang="de-DE" altLang="de-DE" sz="900" dirty="0">
                <a:solidFill>
                  <a:schemeClr val="tx2"/>
                </a:solidFill>
              </a:endParaRPr>
            </a:p>
          </p:txBody>
        </p:sp>
        <p:sp>
          <p:nvSpPr>
            <p:cNvPr id="5135" name="Textfeld 12"/>
            <p:cNvSpPr txBox="1">
              <a:spLocks noChangeArrowheads="1"/>
            </p:cNvSpPr>
            <p:nvPr/>
          </p:nvSpPr>
          <p:spPr bwMode="auto">
            <a:xfrm>
              <a:off x="7631886" y="5310347"/>
              <a:ext cx="955854"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900" dirty="0" smtClean="0">
                  <a:solidFill>
                    <a:schemeClr val="tx2"/>
                  </a:solidFill>
                </a:rPr>
                <a:t>Angle </a:t>
              </a:r>
              <a:r>
                <a:rPr lang="de-DE" altLang="de-DE" sz="900" dirty="0" err="1" smtClean="0">
                  <a:solidFill>
                    <a:schemeClr val="tx2"/>
                  </a:solidFill>
                </a:rPr>
                <a:t>range</a:t>
              </a:r>
              <a:endParaRPr lang="de-DE" altLang="de-DE" sz="900" dirty="0">
                <a:solidFill>
                  <a:schemeClr val="tx2"/>
                </a:solidFill>
              </a:endParaRPr>
            </a:p>
          </p:txBody>
        </p:sp>
        <p:sp>
          <p:nvSpPr>
            <p:cNvPr id="5136" name="Textfeld 13"/>
            <p:cNvSpPr txBox="1">
              <a:spLocks noChangeArrowheads="1"/>
            </p:cNvSpPr>
            <p:nvPr/>
          </p:nvSpPr>
          <p:spPr bwMode="auto">
            <a:xfrm>
              <a:off x="4683723" y="5293365"/>
              <a:ext cx="1471024" cy="6309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700" dirty="0">
                  <a:solidFill>
                    <a:schemeClr val="tx2"/>
                  </a:solidFill>
                </a:rPr>
                <a:t>Measurement Duration: </a:t>
              </a:r>
              <a:r>
                <a:rPr lang="de-DE" altLang="de-DE" sz="700" dirty="0" smtClean="0">
                  <a:solidFill>
                    <a:schemeClr val="tx2"/>
                  </a:solidFill>
                </a:rPr>
                <a:t>00:08:37</a:t>
              </a:r>
            </a:p>
            <a:p>
              <a:pPr eaLnBrk="1" hangingPunct="1">
                <a:spcBef>
                  <a:spcPct val="0"/>
                </a:spcBef>
                <a:spcAft>
                  <a:spcPct val="0"/>
                </a:spcAft>
                <a:buClrTx/>
                <a:buFontTx/>
                <a:buNone/>
              </a:pPr>
              <a:endParaRPr lang="de-DE" altLang="de-DE" sz="700" dirty="0">
                <a:solidFill>
                  <a:schemeClr val="tx2"/>
                </a:solidFill>
              </a:endParaRPr>
            </a:p>
            <a:p>
              <a:pPr eaLnBrk="1" hangingPunct="1">
                <a:spcBef>
                  <a:spcPct val="0"/>
                </a:spcBef>
                <a:spcAft>
                  <a:spcPct val="0"/>
                </a:spcAft>
                <a:buClrTx/>
                <a:buFontTx/>
                <a:buNone/>
              </a:pPr>
              <a:r>
                <a:rPr lang="de-DE" altLang="de-DE" sz="700" dirty="0" smtClean="0">
                  <a:solidFill>
                    <a:schemeClr val="tx2"/>
                  </a:solidFill>
                </a:rPr>
                <a:t>Measurement: Measurement_16_11_2006.wdc</a:t>
              </a:r>
              <a:endParaRPr lang="de-DE" altLang="de-DE" sz="700" dirty="0">
                <a:solidFill>
                  <a:schemeClr val="tx2"/>
                </a:solidFill>
              </a:endParaRPr>
            </a:p>
          </p:txBody>
        </p:sp>
        <p:sp>
          <p:nvSpPr>
            <p:cNvPr id="5137" name="Textfeld 15"/>
            <p:cNvSpPr txBox="1">
              <a:spLocks noChangeArrowheads="1"/>
            </p:cNvSpPr>
            <p:nvPr/>
          </p:nvSpPr>
          <p:spPr bwMode="auto">
            <a:xfrm>
              <a:off x="484188" y="5293365"/>
              <a:ext cx="1046074" cy="6694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750" dirty="0" smtClean="0">
                  <a:solidFill>
                    <a:schemeClr val="tx2"/>
                  </a:solidFill>
                </a:rPr>
                <a:t>Measurement Duration: 00:31:40</a:t>
              </a:r>
            </a:p>
            <a:p>
              <a:pPr eaLnBrk="1" hangingPunct="1">
                <a:spcBef>
                  <a:spcPct val="0"/>
                </a:spcBef>
                <a:spcAft>
                  <a:spcPct val="0"/>
                </a:spcAft>
                <a:buClrTx/>
                <a:buFontTx/>
                <a:buNone/>
              </a:pPr>
              <a:endParaRPr lang="de-DE" altLang="de-DE" sz="750" dirty="0" smtClean="0">
                <a:solidFill>
                  <a:schemeClr val="tx2"/>
                </a:solidFill>
              </a:endParaRPr>
            </a:p>
            <a:p>
              <a:pPr eaLnBrk="1" hangingPunct="1">
                <a:spcBef>
                  <a:spcPct val="0"/>
                </a:spcBef>
                <a:spcAft>
                  <a:spcPct val="0"/>
                </a:spcAft>
                <a:buClrTx/>
                <a:buFontTx/>
                <a:buNone/>
              </a:pPr>
              <a:r>
                <a:rPr lang="de-DE" altLang="de-DE" sz="750" dirty="0" smtClean="0">
                  <a:solidFill>
                    <a:schemeClr val="tx2"/>
                  </a:solidFill>
                </a:rPr>
                <a:t>Measurement: MESS01.wdc</a:t>
              </a:r>
              <a:endParaRPr lang="de-DE" altLang="de-DE" sz="750" dirty="0">
                <a:solidFill>
                  <a:schemeClr val="tx2"/>
                </a:solidFill>
              </a:endParaRPr>
            </a:p>
          </p:txBody>
        </p:sp>
      </p:grpSp>
      <p:sp>
        <p:nvSpPr>
          <p:cNvPr id="5128" name="Textfeld 4"/>
          <p:cNvSpPr txBox="1">
            <a:spLocks noChangeArrowheads="1"/>
          </p:cNvSpPr>
          <p:nvPr/>
        </p:nvSpPr>
        <p:spPr bwMode="auto">
          <a:xfrm>
            <a:off x="244531" y="3013444"/>
            <a:ext cx="87407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800" dirty="0" smtClean="0">
                <a:solidFill>
                  <a:schemeClr val="tx2"/>
                </a:solidFill>
              </a:rPr>
              <a:t>Time </a:t>
            </a:r>
            <a:r>
              <a:rPr lang="en-US" altLang="de-DE" sz="800" dirty="0" smtClean="0">
                <a:solidFill>
                  <a:schemeClr val="tx2"/>
                </a:solidFill>
              </a:rPr>
              <a:t>component</a:t>
            </a:r>
            <a:r>
              <a:rPr lang="de-DE" altLang="de-DE" sz="800" dirty="0" smtClean="0">
                <a:solidFill>
                  <a:schemeClr val="tx2"/>
                </a:solidFill>
              </a:rPr>
              <a:t> [%]</a:t>
            </a:r>
            <a:endParaRPr lang="de-DE" altLang="de-DE" sz="800" dirty="0">
              <a:solidFill>
                <a:schemeClr val="tx2"/>
              </a:solidFill>
            </a:endParaRPr>
          </a:p>
        </p:txBody>
      </p:sp>
      <p:sp>
        <p:nvSpPr>
          <p:cNvPr id="5129" name="Textfeld 18"/>
          <p:cNvSpPr txBox="1">
            <a:spLocks noChangeArrowheads="1"/>
          </p:cNvSpPr>
          <p:nvPr/>
        </p:nvSpPr>
        <p:spPr bwMode="auto">
          <a:xfrm>
            <a:off x="4427833" y="2950394"/>
            <a:ext cx="93349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800" dirty="0" smtClean="0">
                <a:solidFill>
                  <a:schemeClr val="tx2"/>
                </a:solidFill>
              </a:rPr>
              <a:t>Time </a:t>
            </a:r>
            <a:r>
              <a:rPr lang="en-US" altLang="de-DE" sz="800" dirty="0" smtClean="0">
                <a:solidFill>
                  <a:schemeClr val="tx2"/>
                </a:solidFill>
              </a:rPr>
              <a:t>component</a:t>
            </a:r>
            <a:r>
              <a:rPr lang="de-DE" altLang="de-DE" sz="800" dirty="0" smtClean="0">
                <a:solidFill>
                  <a:schemeClr val="tx2"/>
                </a:solidFill>
              </a:rPr>
              <a:t> </a:t>
            </a:r>
            <a:r>
              <a:rPr lang="de-DE" altLang="de-DE" sz="800" dirty="0">
                <a:solidFill>
                  <a:schemeClr val="tx2"/>
                </a:solidFill>
              </a:rPr>
              <a:t>[%]</a:t>
            </a:r>
          </a:p>
        </p:txBody>
      </p:sp>
      <p:sp>
        <p:nvSpPr>
          <p:cNvPr id="18"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37</a:t>
            </a:r>
            <a:endParaRPr lang="de-DE" sz="1050" dirty="0">
              <a:solidFill>
                <a:schemeClr val="tx2"/>
              </a:solidFill>
            </a:endParaRPr>
          </a:p>
        </p:txBody>
      </p:sp>
      <p:sp>
        <p:nvSpPr>
          <p:cNvPr id="2" name="Textfeld 1"/>
          <p:cNvSpPr txBox="1"/>
          <p:nvPr/>
        </p:nvSpPr>
        <p:spPr>
          <a:xfrm>
            <a:off x="1402290" y="3260701"/>
            <a:ext cx="2448272" cy="276999"/>
          </a:xfrm>
          <a:prstGeom prst="rect">
            <a:avLst/>
          </a:prstGeom>
          <a:solidFill>
            <a:schemeClr val="bg1"/>
          </a:solidFill>
        </p:spPr>
        <p:txBody>
          <a:bodyPr wrap="square" rtlCol="0">
            <a:spAutoFit/>
          </a:bodyPr>
          <a:lstStyle/>
          <a:p>
            <a:endParaRPr lang="en-US" sz="1200" dirty="0">
              <a:solidFill>
                <a:schemeClr val="tx2"/>
              </a:solidFill>
            </a:endParaRPr>
          </a:p>
        </p:txBody>
      </p:sp>
      <p:sp>
        <p:nvSpPr>
          <p:cNvPr id="3" name="Rechteck 2"/>
          <p:cNvSpPr/>
          <p:nvPr/>
        </p:nvSpPr>
        <p:spPr>
          <a:xfrm>
            <a:off x="852543" y="2789296"/>
            <a:ext cx="3275256" cy="276999"/>
          </a:xfrm>
          <a:prstGeom prst="rect">
            <a:avLst/>
          </a:prstGeom>
        </p:spPr>
        <p:txBody>
          <a:bodyPr wrap="none">
            <a:spAutoFit/>
          </a:bodyPr>
          <a:lstStyle/>
          <a:p>
            <a:pPr lvl="0"/>
            <a:r>
              <a:rPr lang="en-GB" sz="1100" dirty="0">
                <a:solidFill>
                  <a:schemeClr val="tx2"/>
                </a:solidFill>
              </a:rPr>
              <a:t>Forward inclination of the trunk [°] (angle classes</a:t>
            </a:r>
            <a:r>
              <a:rPr lang="en-GB" sz="1200" dirty="0">
                <a:solidFill>
                  <a:srgbClr val="000000"/>
                </a:solidFill>
              </a:rPr>
              <a:t>)</a:t>
            </a:r>
            <a:endParaRPr lang="en-US" sz="1200" dirty="0">
              <a:solidFill>
                <a:srgbClr val="000000"/>
              </a:solidFill>
            </a:endParaRPr>
          </a:p>
        </p:txBody>
      </p:sp>
      <p:sp>
        <p:nvSpPr>
          <p:cNvPr id="4" name="Rechteck 3"/>
          <p:cNvSpPr/>
          <p:nvPr/>
        </p:nvSpPr>
        <p:spPr>
          <a:xfrm>
            <a:off x="5386388" y="2802265"/>
            <a:ext cx="4572000" cy="261610"/>
          </a:xfrm>
          <a:prstGeom prst="rect">
            <a:avLst/>
          </a:prstGeom>
        </p:spPr>
        <p:txBody>
          <a:bodyPr>
            <a:spAutoFit/>
          </a:bodyPr>
          <a:lstStyle/>
          <a:p>
            <a:r>
              <a:rPr lang="en-GB" sz="1100" dirty="0">
                <a:solidFill>
                  <a:schemeClr val="tx2"/>
                </a:solidFill>
              </a:rPr>
              <a:t>Forward inclination of the trunk [°] (angle </a:t>
            </a:r>
            <a:r>
              <a:rPr lang="en-GB" sz="1100" dirty="0" smtClean="0">
                <a:solidFill>
                  <a:schemeClr val="tx2"/>
                </a:solidFill>
              </a:rPr>
              <a:t>classes)</a:t>
            </a:r>
            <a:endParaRPr lang="en-US" sz="1100" dirty="0">
              <a:solidFill>
                <a:schemeClr val="tx2"/>
              </a:solidFill>
            </a:endParaRPr>
          </a:p>
        </p:txBody>
      </p:sp>
    </p:spTree>
    <p:extLst>
      <p:ext uri="{BB962C8B-B14F-4D97-AF65-F5344CB8AC3E}">
        <p14:creationId xmlns:p14="http://schemas.microsoft.com/office/powerpoint/2010/main" val="1998272500"/>
      </p:ext>
    </p:extLst>
  </p:cSld>
  <p:clrMapOvr>
    <a:masterClrMapping/>
  </p:clrMapOvr>
  <p:transition spd="med">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66713" y="1211263"/>
            <a:ext cx="7886700" cy="679450"/>
          </a:xfrm>
        </p:spPr>
        <p:txBody>
          <a:bodyPr/>
          <a:lstStyle/>
          <a:p>
            <a:pPr indent="0" eaLnBrk="1" hangingPunct="1">
              <a:lnSpc>
                <a:spcPct val="80000"/>
              </a:lnSpc>
            </a:pPr>
            <a:r>
              <a:rPr lang="de-DE" altLang="de-DE" smtClean="0"/>
              <a:t>Ergonomic design of sewing workplaces</a:t>
            </a:r>
            <a:endParaRPr lang="en-GB" altLang="de-DE" smtClean="0"/>
          </a:p>
        </p:txBody>
      </p:sp>
      <p:sp>
        <p:nvSpPr>
          <p:cNvPr id="3075" name="Text Box 5"/>
          <p:cNvSpPr txBox="1">
            <a:spLocks noChangeArrowheads="1"/>
          </p:cNvSpPr>
          <p:nvPr/>
        </p:nvSpPr>
        <p:spPr bwMode="auto">
          <a:xfrm>
            <a:off x="4873625" y="2006600"/>
            <a:ext cx="41529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50000"/>
              </a:spcBef>
              <a:spcAft>
                <a:spcPct val="0"/>
              </a:spcAft>
              <a:buClr>
                <a:srgbClr val="FF0000"/>
              </a:buClr>
              <a:buFont typeface="Wingdings" pitchFamily="2" charset="2"/>
              <a:buNone/>
            </a:pPr>
            <a:r>
              <a:rPr lang="en-GB" altLang="de-DE" sz="1800" b="1"/>
              <a:t>Problem: </a:t>
            </a:r>
          </a:p>
          <a:p>
            <a:pPr>
              <a:spcBef>
                <a:spcPct val="50000"/>
              </a:spcBef>
              <a:spcAft>
                <a:spcPct val="0"/>
              </a:spcAft>
              <a:buClr>
                <a:srgbClr val="CC0000"/>
              </a:buClr>
            </a:pPr>
            <a:r>
              <a:rPr lang="en-GB" altLang="de-DE" sz="1800" b="1"/>
              <a:t> </a:t>
            </a:r>
            <a:r>
              <a:rPr lang="en-GB" altLang="de-DE" sz="1800"/>
              <a:t>High proportion of musculoskeletal complaints in the sewing industry</a:t>
            </a:r>
            <a:endParaRPr lang="de-DE" altLang="de-DE" sz="1800"/>
          </a:p>
          <a:p>
            <a:pPr>
              <a:spcBef>
                <a:spcPct val="50000"/>
              </a:spcBef>
              <a:spcAft>
                <a:spcPct val="0"/>
              </a:spcAft>
              <a:buClr>
                <a:srgbClr val="CC0000"/>
              </a:buClr>
            </a:pPr>
            <a:r>
              <a:rPr lang="de-DE" altLang="de-DE" sz="1800"/>
              <a:t> Lack of prevention concepts, particularly for ergonomic design</a:t>
            </a:r>
          </a:p>
          <a:p>
            <a:pPr>
              <a:spcBef>
                <a:spcPct val="50000"/>
              </a:spcBef>
              <a:spcAft>
                <a:spcPct val="0"/>
              </a:spcAft>
              <a:buClr>
                <a:srgbClr val="CC0000"/>
              </a:buClr>
            </a:pPr>
            <a:r>
              <a:rPr lang="de-DE" altLang="de-DE" sz="1800"/>
              <a:t> Systematic analysis of stresses at sewing workplaces, and development of ergonomic sewing workplaces</a:t>
            </a:r>
            <a:r>
              <a:rPr lang="de-DE" altLang="de-DE" sz="1800" b="1"/>
              <a:t> </a:t>
            </a:r>
          </a:p>
          <a:p>
            <a:pPr>
              <a:spcBef>
                <a:spcPct val="50000"/>
              </a:spcBef>
              <a:spcAft>
                <a:spcPct val="0"/>
              </a:spcAft>
              <a:buClr>
                <a:srgbClr val="FF0000"/>
              </a:buClr>
              <a:buFont typeface="Wingdings" pitchFamily="2" charset="2"/>
              <a:buChar char="§"/>
            </a:pPr>
            <a:endParaRPr lang="de-DE" altLang="de-DE" sz="1800">
              <a:latin typeface="Futura Hv BT"/>
            </a:endParaRPr>
          </a:p>
        </p:txBody>
      </p:sp>
      <p:pic>
        <p:nvPicPr>
          <p:cNvPr id="183324" name="Modul2-4-Naeharbeitsplatz-Film1.avi">
            <a:hlinkClick r:id="" action="ppaction://media"/>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876300" y="2249488"/>
            <a:ext cx="3827463" cy="2870200"/>
          </a:xfrm>
        </p:spPr>
      </p:pic>
      <p:sp>
        <p:nvSpPr>
          <p:cNvPr id="3078" name="Text Box 29"/>
          <p:cNvSpPr txBox="1">
            <a:spLocks noChangeArrowheads="1"/>
          </p:cNvSpPr>
          <p:nvPr/>
        </p:nvSpPr>
        <p:spPr bwMode="auto">
          <a:xfrm>
            <a:off x="1155700" y="5921375"/>
            <a:ext cx="419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50000"/>
              </a:spcBef>
              <a:spcAft>
                <a:spcPct val="0"/>
              </a:spcAft>
              <a:buClrTx/>
              <a:buFontTx/>
              <a:buNone/>
            </a:pPr>
            <a:r>
              <a:rPr lang="de-DE" altLang="de-DE" sz="1000" dirty="0"/>
              <a:t>Click on </a:t>
            </a:r>
            <a:r>
              <a:rPr lang="de-DE" altLang="de-DE" sz="1000" dirty="0" err="1"/>
              <a:t>the</a:t>
            </a:r>
            <a:r>
              <a:rPr lang="de-DE" altLang="de-DE" sz="1000" dirty="0"/>
              <a:t> </a:t>
            </a:r>
            <a:r>
              <a:rPr lang="de-DE" altLang="de-DE" sz="1000" dirty="0" err="1"/>
              <a:t>image</a:t>
            </a:r>
            <a:r>
              <a:rPr lang="de-DE" altLang="de-DE" sz="1000" dirty="0"/>
              <a:t> </a:t>
            </a:r>
            <a:r>
              <a:rPr lang="de-DE" altLang="de-DE" sz="1000" dirty="0" err="1" smtClean="0"/>
              <a:t>to</a:t>
            </a:r>
            <a:r>
              <a:rPr lang="de-DE" altLang="de-DE" sz="1000" dirty="0" smtClean="0"/>
              <a:t> </a:t>
            </a:r>
            <a:r>
              <a:rPr lang="de-DE" altLang="de-DE" sz="1000" dirty="0" err="1"/>
              <a:t>start</a:t>
            </a:r>
            <a:r>
              <a:rPr lang="de-DE" altLang="de-DE" sz="1000" dirty="0"/>
              <a:t> </a:t>
            </a:r>
            <a:r>
              <a:rPr lang="de-DE" altLang="de-DE" sz="1000" dirty="0" err="1"/>
              <a:t>the</a:t>
            </a:r>
            <a:r>
              <a:rPr lang="de-DE" altLang="de-DE" sz="1000" dirty="0"/>
              <a:t> </a:t>
            </a:r>
            <a:r>
              <a:rPr lang="de-DE" altLang="de-DE" sz="1000" dirty="0" err="1"/>
              <a:t>clip</a:t>
            </a:r>
            <a:endParaRPr lang="de-DE" altLang="de-DE" sz="1000" dirty="0"/>
          </a:p>
        </p:txBody>
      </p:sp>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endParaRPr lang="de-DE" sz="1050" dirty="0"/>
          </a:p>
        </p:txBody>
      </p:sp>
      <p:sp>
        <p:nvSpPr>
          <p:cNvPr id="7" name="Foliennummernplatzhalter 2"/>
          <p:cNvSpPr txBox="1">
            <a:spLocks/>
          </p:cNvSpPr>
          <p:nvPr/>
        </p:nvSpPr>
        <p:spPr>
          <a:xfrm>
            <a:off x="8597726" y="6599854"/>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38</a:t>
            </a:r>
            <a:endParaRPr lang="de-DE" sz="1050" dirty="0">
              <a:solidFill>
                <a:schemeClr val="tx2"/>
              </a:solidFill>
            </a:endParaRPr>
          </a:p>
        </p:txBody>
      </p:sp>
    </p:spTree>
    <p:extLst>
      <p:ext uri="{BB962C8B-B14F-4D97-AF65-F5344CB8AC3E}">
        <p14:creationId xmlns:p14="http://schemas.microsoft.com/office/powerpoint/2010/main" val="517655085"/>
      </p:ext>
    </p:extLst>
  </p:cSld>
  <p:clrMapOvr>
    <a:masterClrMapping/>
  </p:clrMapOvr>
  <p:transition spd="med">
    <p:zoom/>
  </p:transition>
  <p:timing>
    <p:tnLst>
      <p:par>
        <p:cTn id="1" dur="indefinite" restart="never" nodeType="tmRoot">
          <p:childTnLst>
            <p:seq concurrent="1" nextAc="seek">
              <p:cTn id="2" restart="whenNotActive" fill="hold" evtFilter="cancelBubble" nodeType="interactiveSeq">
                <p:stCondLst>
                  <p:cond evt="onClick" delay="0">
                    <p:tgtEl>
                      <p:spTgt spid="1833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83324"/>
                                        </p:tgtEl>
                                      </p:cBhvr>
                                    </p:cmd>
                                  </p:childTnLst>
                                </p:cTn>
                              </p:par>
                            </p:childTnLst>
                          </p:cTn>
                        </p:par>
                      </p:childTnLst>
                    </p:cTn>
                  </p:par>
                </p:childTnLst>
              </p:cTn>
              <p:nextCondLst>
                <p:cond evt="onClick" delay="0">
                  <p:tgtEl>
                    <p:spTgt spid="183324"/>
                  </p:tgtEl>
                </p:cond>
              </p:nextCondLst>
            </p:seq>
            <p:video>
              <p:cMediaNode>
                <p:cTn id="7" fill="hold" display="0">
                  <p:stCondLst>
                    <p:cond delay="indefinite"/>
                  </p:stCondLst>
                  <p:endCondLst>
                    <p:cond evt="onNext" delay="0">
                      <p:tgtEl>
                        <p:sldTgt/>
                      </p:tgtEl>
                    </p:cond>
                    <p:cond evt="onPrev" delay="0">
                      <p:tgtEl>
                        <p:sldTgt/>
                      </p:tgtEl>
                    </p:cond>
                  </p:endCondLst>
                </p:cTn>
                <p:tgtEl>
                  <p:spTgt spid="18332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19138" y="1277938"/>
            <a:ext cx="7886700" cy="598487"/>
          </a:xfrm>
        </p:spPr>
        <p:txBody>
          <a:bodyPr/>
          <a:lstStyle/>
          <a:p>
            <a:pPr marL="0" indent="0" eaLnBrk="1" hangingPunct="1"/>
            <a:r>
              <a:rPr lang="de-DE" altLang="de-DE" sz="2000" dirty="0" smtClean="0"/>
              <a:t>Development </a:t>
            </a:r>
            <a:r>
              <a:rPr lang="de-DE" altLang="de-DE" sz="2000" dirty="0" err="1" smtClean="0"/>
              <a:t>of</a:t>
            </a:r>
            <a:r>
              <a:rPr lang="de-DE" altLang="de-DE" sz="2000" dirty="0" smtClean="0"/>
              <a:t> an </a:t>
            </a:r>
            <a:r>
              <a:rPr lang="de-DE" altLang="de-DE" sz="2000" dirty="0" err="1" smtClean="0"/>
              <a:t>ergonomic</a:t>
            </a:r>
            <a:r>
              <a:rPr lang="de-DE" altLang="de-DE" sz="2000" dirty="0" smtClean="0"/>
              <a:t> </a:t>
            </a:r>
            <a:r>
              <a:rPr lang="de-DE" altLang="de-DE" sz="2000" dirty="0" err="1" smtClean="0"/>
              <a:t>sewing</a:t>
            </a:r>
            <a:r>
              <a:rPr lang="de-DE" altLang="de-DE" sz="2000" dirty="0" smtClean="0"/>
              <a:t> </a:t>
            </a:r>
            <a:r>
              <a:rPr lang="de-DE" altLang="de-DE" sz="2000" dirty="0" err="1" smtClean="0"/>
              <a:t>workplace</a:t>
            </a:r>
            <a:endParaRPr lang="de-DE" altLang="de-DE" sz="2000" dirty="0" smtClean="0"/>
          </a:p>
        </p:txBody>
      </p:sp>
      <p:pic>
        <p:nvPicPr>
          <p:cNvPr id="4099" name="Picture 3" descr="Bild_Steharbeitsplatz"/>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0161"/>
          <a:stretch>
            <a:fillRect/>
          </a:stretch>
        </p:blipFill>
        <p:spPr>
          <a:xfrm>
            <a:off x="695325" y="1957388"/>
            <a:ext cx="2909888" cy="4208462"/>
          </a:xfrm>
        </p:spPr>
      </p:pic>
      <p:sp>
        <p:nvSpPr>
          <p:cNvPr id="4100" name="Rectangle 4"/>
          <p:cNvSpPr>
            <a:spLocks noChangeArrowheads="1"/>
          </p:cNvSpPr>
          <p:nvPr/>
        </p:nvSpPr>
        <p:spPr bwMode="auto">
          <a:xfrm>
            <a:off x="3843338" y="1990725"/>
            <a:ext cx="4806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buFont typeface="Wingdings" pitchFamily="2" charset="2"/>
              <a:buNone/>
            </a:pPr>
            <a:r>
              <a:rPr lang="de-DE" altLang="de-DE" sz="1800" u="sng"/>
              <a:t>Properties:</a:t>
            </a:r>
          </a:p>
        </p:txBody>
      </p:sp>
      <p:sp>
        <p:nvSpPr>
          <p:cNvPr id="4101" name="Rectangle 5"/>
          <p:cNvSpPr>
            <a:spLocks noChangeArrowheads="1"/>
          </p:cNvSpPr>
          <p:nvPr/>
        </p:nvSpPr>
        <p:spPr bwMode="auto">
          <a:xfrm>
            <a:off x="3870325" y="2495550"/>
            <a:ext cx="46593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r>
              <a:rPr lang="de-DE" altLang="de-DE" sz="1800"/>
              <a:t>Quick changes possible between seated and standing activity</a:t>
            </a:r>
          </a:p>
          <a:p>
            <a:pPr eaLnBrk="1" hangingPunct="1"/>
            <a:r>
              <a:rPr lang="de-DE" altLang="de-DE" sz="1800"/>
              <a:t>Wide range of adjustments to the work level</a:t>
            </a:r>
          </a:p>
          <a:p>
            <a:pPr eaLnBrk="1" hangingPunct="1"/>
            <a:r>
              <a:rPr lang="de-DE" altLang="de-DE" sz="1800"/>
              <a:t>Facilities for individual adjustment of arm rests</a:t>
            </a:r>
          </a:p>
          <a:p>
            <a:pPr eaLnBrk="1" hangingPunct="1"/>
            <a:r>
              <a:rPr lang="de-DE" altLang="de-DE" sz="1800"/>
              <a:t>Extension of the footroom and legroom</a:t>
            </a:r>
          </a:p>
          <a:p>
            <a:pPr eaLnBrk="1" hangingPunct="1"/>
            <a:r>
              <a:rPr lang="de-DE" altLang="de-DE" sz="1800"/>
              <a:t>Freely configurable pedal position</a:t>
            </a:r>
          </a:p>
          <a:p>
            <a:pPr eaLnBrk="1" hangingPunct="1"/>
            <a:endParaRPr lang="de-DE" altLang="de-DE" sz="1800"/>
          </a:p>
        </p:txBody>
      </p:sp>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39</a:t>
            </a:r>
            <a:endParaRPr lang="de-DE" sz="1050" dirty="0">
              <a:solidFill>
                <a:schemeClr val="tx2"/>
              </a:solidFill>
            </a:endParaRPr>
          </a:p>
        </p:txBody>
      </p:sp>
    </p:spTree>
    <p:extLst>
      <p:ext uri="{BB962C8B-B14F-4D97-AF65-F5344CB8AC3E}">
        <p14:creationId xmlns:p14="http://schemas.microsoft.com/office/powerpoint/2010/main" val="1325888059"/>
      </p:ext>
    </p:extLst>
  </p:cSld>
  <p:clrMapOvr>
    <a:masterClrMapping/>
  </p:clrMapOvr>
  <p:transition spd="med">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Machining of casing </a:t>
            </a:r>
            <a:endParaRPr lang="de-DE" dirty="0"/>
          </a:p>
        </p:txBody>
      </p:sp>
      <p:sp>
        <p:nvSpPr>
          <p:cNvPr id="4" name="Datumsplatzhalter 3"/>
          <p:cNvSpPr>
            <a:spLocks noGrp="1"/>
          </p:cNvSpPr>
          <p:nvPr>
            <p:ph type="dt" sz="half" idx="10"/>
          </p:nvPr>
        </p:nvSpPr>
        <p:spPr/>
        <p:txBody>
          <a:bodyPr/>
          <a:lstStyle/>
          <a:p>
            <a:pPr>
              <a:defRPr/>
            </a:pPr>
            <a:fld id="{EB8C18BE-2405-4F56-BC1F-641F9DA1C055}" type="datetime1">
              <a:rPr lang="de-DE" altLang="de-DE" smtClean="0"/>
              <a:t>12.11.2019</a:t>
            </a:fld>
            <a:endParaRPr lang="de-DE" altLang="de-DE"/>
          </a:p>
        </p:txBody>
      </p:sp>
      <p:sp>
        <p:nvSpPr>
          <p:cNvPr id="5" name="Fußzeilenplatzhalter 4"/>
          <p:cNvSpPr>
            <a:spLocks noGrp="1"/>
          </p:cNvSpPr>
          <p:nvPr>
            <p:ph type="ftr" sz="quarter" idx="11"/>
          </p:nvPr>
        </p:nvSpPr>
        <p:spPr/>
        <p:txBody>
          <a:bodyPr/>
          <a:lstStyle/>
          <a:p>
            <a:pPr>
              <a:defRPr/>
            </a:pPr>
            <a:r>
              <a:rPr lang="de-DE" altLang="de-DE" smtClean="0"/>
              <a:t>Module 5 - Learning ergonomics </a:t>
            </a:r>
            <a:endParaRPr lang="de-DE" altLang="de-DE"/>
          </a:p>
        </p:txBody>
      </p:sp>
      <p:sp>
        <p:nvSpPr>
          <p:cNvPr id="6" name="Foliennummernplatzhalter 5"/>
          <p:cNvSpPr>
            <a:spLocks noGrp="1"/>
          </p:cNvSpPr>
          <p:nvPr>
            <p:ph type="sldNum" sz="quarter" idx="12"/>
          </p:nvPr>
        </p:nvSpPr>
        <p:spPr/>
        <p:txBody>
          <a:bodyPr/>
          <a:lstStyle/>
          <a:p>
            <a:r>
              <a:rPr lang="de-DE" altLang="de-DE" smtClean="0"/>
              <a:t>Seite </a:t>
            </a:r>
            <a:fld id="{9188B60E-6C87-47D6-B072-B01E3D6DE761}" type="slidenum">
              <a:rPr lang="de-DE" altLang="de-DE" smtClean="0"/>
              <a:pPr/>
              <a:t>4</a:t>
            </a:fld>
            <a:endParaRPr lang="de-DE" altLang="de-DE"/>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t="1682" r="2750" b="585"/>
          <a:stretch/>
        </p:blipFill>
        <p:spPr>
          <a:xfrm>
            <a:off x="798785" y="1268760"/>
            <a:ext cx="7013575" cy="5054606"/>
          </a:xfrm>
          <a:prstGeom prst="rect">
            <a:avLst/>
          </a:prstGeom>
        </p:spPr>
      </p:pic>
      <p:sp>
        <p:nvSpPr>
          <p:cNvPr id="8" name="Textfeld 7"/>
          <p:cNvSpPr txBox="1"/>
          <p:nvPr/>
        </p:nvSpPr>
        <p:spPr>
          <a:xfrm>
            <a:off x="7184130" y="5572023"/>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21469261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p:txBody>
          <a:bodyPr/>
          <a:lstStyle/>
          <a:p>
            <a:pPr marL="0" indent="0" eaLnBrk="1" hangingPunct="1"/>
            <a:r>
              <a:rPr lang="de-DE" altLang="de-DE" sz="2000" smtClean="0"/>
              <a:t>Development of an ergonomic sewing workplace</a:t>
            </a:r>
          </a:p>
        </p:txBody>
      </p:sp>
      <p:graphicFrame>
        <p:nvGraphicFramePr>
          <p:cNvPr id="5123" name="Object 1034">
            <a:hlinkClick r:id="" action="ppaction://ole?verb=0"/>
          </p:cNvPr>
          <p:cNvGraphicFramePr>
            <a:graphicFrameLocks noGrp="1" noChangeAspect="1"/>
          </p:cNvGraphicFramePr>
          <p:nvPr>
            <p:ph sz="half" idx="1"/>
          </p:nvPr>
        </p:nvGraphicFramePr>
        <p:xfrm>
          <a:off x="1035050" y="1760538"/>
          <a:ext cx="2841625" cy="2794000"/>
        </p:xfrm>
        <a:graphic>
          <a:graphicData uri="http://schemas.openxmlformats.org/presentationml/2006/ole">
            <mc:AlternateContent xmlns:mc="http://schemas.openxmlformats.org/markup-compatibility/2006">
              <mc:Choice xmlns:v="urn:schemas-microsoft-com:vml" Requires="v">
                <p:oleObj spid="_x0000_s2075" name="Videoclip" r:id="rId4" imgW="3914286" imgH="4161905" progId="">
                  <p:embed/>
                </p:oleObj>
              </mc:Choice>
              <mc:Fallback>
                <p:oleObj name="Videoclip" r:id="rId4" imgW="3914286" imgH="4161905" progId="">
                  <p:embed/>
                  <p:pic>
                    <p:nvPicPr>
                      <p:cNvPr id="5123" name="Object 1034">
                        <a:hlinkClick r:id="" action="ppaction://ole?verb=0"/>
                      </p:cNvPr>
                      <p:cNvPicPr>
                        <a:picLocks noChangeAspect="1" noChangeArrowheads="1"/>
                      </p:cNvPicPr>
                      <p:nvPr/>
                    </p:nvPicPr>
                    <p:blipFill>
                      <a:blip r:embed="rId5">
                        <a:extLst>
                          <a:ext uri="{28A0092B-C50C-407E-A947-70E740481C1C}">
                            <a14:useLocalDpi xmlns:a14="http://schemas.microsoft.com/office/drawing/2010/main" val="0"/>
                          </a:ext>
                        </a:extLst>
                      </a:blip>
                      <a:srcRect b="7526"/>
                      <a:stretch>
                        <a:fillRect/>
                      </a:stretch>
                    </p:blipFill>
                    <p:spPr bwMode="auto">
                      <a:xfrm>
                        <a:off x="1035050" y="1760538"/>
                        <a:ext cx="2841625" cy="2794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4" name="Rectangle 1029"/>
          <p:cNvSpPr>
            <a:spLocks noChangeArrowheads="1"/>
          </p:cNvSpPr>
          <p:nvPr/>
        </p:nvSpPr>
        <p:spPr bwMode="auto">
          <a:xfrm>
            <a:off x="4410075" y="1981200"/>
            <a:ext cx="42148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buFont typeface="Wingdings" pitchFamily="2" charset="2"/>
              <a:buNone/>
            </a:pPr>
            <a:r>
              <a:rPr lang="de-DE" altLang="de-DE" sz="1800" dirty="0" err="1"/>
              <a:t>Consideration</a:t>
            </a:r>
            <a:r>
              <a:rPr lang="de-DE" altLang="de-DE" sz="1800" dirty="0"/>
              <a:t> </a:t>
            </a:r>
            <a:r>
              <a:rPr lang="de-DE" altLang="de-DE" sz="1800" dirty="0" err="1"/>
              <a:t>for</a:t>
            </a:r>
            <a:r>
              <a:rPr lang="de-DE" altLang="de-DE" sz="1800" dirty="0"/>
              <a:t>:</a:t>
            </a:r>
          </a:p>
          <a:p>
            <a:pPr eaLnBrk="1" hangingPunct="1"/>
            <a:r>
              <a:rPr lang="de-DE" altLang="de-DE" sz="1800" dirty="0" err="1"/>
              <a:t>Variance</a:t>
            </a:r>
            <a:r>
              <a:rPr lang="de-DE" altLang="de-DE" sz="1800" dirty="0"/>
              <a:t> in </a:t>
            </a:r>
            <a:r>
              <a:rPr lang="de-DE" altLang="de-DE" sz="1800" dirty="0" err="1"/>
              <a:t>body</a:t>
            </a:r>
            <a:r>
              <a:rPr lang="de-DE" altLang="de-DE" sz="1800" dirty="0"/>
              <a:t> </a:t>
            </a:r>
            <a:r>
              <a:rPr lang="de-DE" altLang="de-DE" sz="1800" dirty="0" err="1"/>
              <a:t>dimensions</a:t>
            </a:r>
            <a:r>
              <a:rPr lang="de-DE" altLang="de-DE" sz="1800" dirty="0"/>
              <a:t> </a:t>
            </a:r>
            <a:r>
              <a:rPr lang="de-DE" altLang="de-DE" sz="1800" dirty="0" err="1"/>
              <a:t>within</a:t>
            </a:r>
            <a:r>
              <a:rPr lang="de-DE" altLang="de-DE" sz="1800" dirty="0"/>
              <a:t> </a:t>
            </a:r>
            <a:r>
              <a:rPr lang="de-DE" altLang="de-DE" sz="1800" dirty="0" err="1"/>
              <a:t>the</a:t>
            </a:r>
            <a:r>
              <a:rPr lang="de-DE" altLang="de-DE" sz="1800" dirty="0"/>
              <a:t> </a:t>
            </a:r>
            <a:r>
              <a:rPr lang="de-DE" altLang="de-DE" sz="1800" dirty="0" err="1"/>
              <a:t>user</a:t>
            </a:r>
            <a:r>
              <a:rPr lang="de-DE" altLang="de-DE" sz="1800" dirty="0"/>
              <a:t> </a:t>
            </a:r>
            <a:r>
              <a:rPr lang="de-DE" altLang="de-DE" sz="1800" dirty="0" err="1"/>
              <a:t>population</a:t>
            </a:r>
            <a:endParaRPr lang="de-DE" altLang="de-DE" sz="1800" dirty="0"/>
          </a:p>
          <a:p>
            <a:pPr eaLnBrk="1" hangingPunct="1"/>
            <a:r>
              <a:rPr lang="de-DE" altLang="de-DE" sz="1800" dirty="0"/>
              <a:t>Ideal </a:t>
            </a:r>
            <a:r>
              <a:rPr lang="de-DE" altLang="de-DE" sz="1800" dirty="0" err="1"/>
              <a:t>field</a:t>
            </a:r>
            <a:r>
              <a:rPr lang="de-DE" altLang="de-DE" sz="1800" dirty="0"/>
              <a:t> </a:t>
            </a:r>
            <a:r>
              <a:rPr lang="de-DE" altLang="de-DE" sz="1800" dirty="0" err="1"/>
              <a:t>of</a:t>
            </a:r>
            <a:r>
              <a:rPr lang="de-DE" altLang="de-DE" sz="1800" dirty="0"/>
              <a:t> </a:t>
            </a:r>
            <a:r>
              <a:rPr lang="de-DE" altLang="de-DE" sz="1800" dirty="0" err="1"/>
              <a:t>view</a:t>
            </a:r>
            <a:r>
              <a:rPr lang="de-DE" altLang="de-DE" sz="1800" dirty="0"/>
              <a:t> </a:t>
            </a:r>
            <a:r>
              <a:rPr lang="de-DE" altLang="de-DE" sz="1800" dirty="0" err="1"/>
              <a:t>and</a:t>
            </a:r>
            <a:r>
              <a:rPr lang="de-DE" altLang="de-DE" sz="1800" dirty="0"/>
              <a:t> </a:t>
            </a:r>
            <a:r>
              <a:rPr lang="de-DE" altLang="de-DE" sz="1800" dirty="0" err="1"/>
              <a:t>ergonomic</a:t>
            </a:r>
            <a:r>
              <a:rPr lang="de-DE" altLang="de-DE" sz="1800" dirty="0"/>
              <a:t> </a:t>
            </a:r>
            <a:r>
              <a:rPr lang="de-DE" altLang="de-DE" sz="1800" dirty="0" err="1"/>
              <a:t>areas</a:t>
            </a:r>
            <a:r>
              <a:rPr lang="de-DE" altLang="de-DE" sz="1800" dirty="0"/>
              <a:t> </a:t>
            </a:r>
            <a:r>
              <a:rPr lang="de-DE" altLang="de-DE" sz="1800" dirty="0" err="1"/>
              <a:t>of</a:t>
            </a:r>
            <a:r>
              <a:rPr lang="de-DE" altLang="de-DE" sz="1800" dirty="0"/>
              <a:t> </a:t>
            </a:r>
            <a:r>
              <a:rPr lang="de-DE" altLang="de-DE" sz="1800" dirty="0" err="1"/>
              <a:t>reach</a:t>
            </a:r>
            <a:endParaRPr lang="de-DE" altLang="de-DE" sz="1800" dirty="0"/>
          </a:p>
          <a:p>
            <a:pPr eaLnBrk="1" hangingPunct="1"/>
            <a:r>
              <a:rPr lang="de-DE" altLang="de-DE" sz="1800" dirty="0"/>
              <a:t>Facility </a:t>
            </a:r>
            <a:r>
              <a:rPr lang="de-DE" altLang="de-DE" sz="1800" dirty="0" err="1"/>
              <a:t>for</a:t>
            </a:r>
            <a:r>
              <a:rPr lang="de-DE" altLang="de-DE" sz="1800" dirty="0"/>
              <a:t> </a:t>
            </a:r>
            <a:r>
              <a:rPr lang="de-DE" altLang="de-DE" sz="1800" dirty="0" err="1"/>
              <a:t>adjustment</a:t>
            </a:r>
            <a:r>
              <a:rPr lang="de-DE" altLang="de-DE" sz="1800" dirty="0"/>
              <a:t> </a:t>
            </a:r>
            <a:r>
              <a:rPr lang="de-DE" altLang="de-DE" sz="1800" dirty="0" err="1"/>
              <a:t>to</a:t>
            </a:r>
            <a:r>
              <a:rPr lang="de-DE" altLang="de-DE" sz="1800" dirty="0"/>
              <a:t> different </a:t>
            </a:r>
            <a:r>
              <a:rPr lang="de-DE" altLang="de-DE" sz="1800" dirty="0" err="1"/>
              <a:t>sizes</a:t>
            </a:r>
            <a:r>
              <a:rPr lang="de-DE" altLang="de-DE" sz="1800" dirty="0"/>
              <a:t> </a:t>
            </a:r>
            <a:r>
              <a:rPr lang="de-DE" altLang="de-DE" sz="1800" dirty="0" err="1"/>
              <a:t>of</a:t>
            </a:r>
            <a:r>
              <a:rPr lang="de-DE" altLang="de-DE" sz="1800" dirty="0"/>
              <a:t> </a:t>
            </a:r>
            <a:r>
              <a:rPr lang="de-DE" altLang="de-DE" sz="1800" dirty="0" err="1"/>
              <a:t>sewing</a:t>
            </a:r>
            <a:r>
              <a:rPr lang="de-DE" altLang="de-DE" sz="1800" dirty="0"/>
              <a:t> </a:t>
            </a:r>
            <a:r>
              <a:rPr lang="de-DE" altLang="de-DE" sz="1800" dirty="0" err="1"/>
              <a:t>products</a:t>
            </a:r>
            <a:r>
              <a:rPr lang="de-DE" altLang="de-DE" sz="1800" dirty="0"/>
              <a:t> </a:t>
            </a:r>
            <a:r>
              <a:rPr lang="de-DE" altLang="de-DE" sz="1800" dirty="0" err="1"/>
              <a:t>and</a:t>
            </a:r>
            <a:r>
              <a:rPr lang="de-DE" altLang="de-DE" sz="1800" dirty="0"/>
              <a:t> different </a:t>
            </a:r>
            <a:r>
              <a:rPr lang="de-DE" altLang="de-DE" sz="1800" dirty="0" err="1"/>
              <a:t>types</a:t>
            </a:r>
            <a:r>
              <a:rPr lang="de-DE" altLang="de-DE" sz="1800" dirty="0"/>
              <a:t> </a:t>
            </a:r>
            <a:r>
              <a:rPr lang="de-DE" altLang="de-DE" sz="1800" dirty="0" err="1"/>
              <a:t>of</a:t>
            </a:r>
            <a:r>
              <a:rPr lang="de-DE" altLang="de-DE" sz="1800" dirty="0"/>
              <a:t> </a:t>
            </a:r>
            <a:r>
              <a:rPr lang="de-DE" altLang="de-DE" sz="1800" dirty="0" err="1"/>
              <a:t>sewing</a:t>
            </a:r>
            <a:r>
              <a:rPr lang="de-DE" altLang="de-DE" sz="1800" dirty="0"/>
              <a:t> </a:t>
            </a:r>
            <a:r>
              <a:rPr lang="de-DE" altLang="de-DE" sz="1800" dirty="0" err="1"/>
              <a:t>machine</a:t>
            </a:r>
            <a:endParaRPr lang="de-DE" altLang="de-DE" sz="1800" dirty="0"/>
          </a:p>
          <a:p>
            <a:pPr eaLnBrk="1" hangingPunct="1"/>
            <a:endParaRPr lang="de-DE" altLang="de-DE" sz="1800" dirty="0"/>
          </a:p>
        </p:txBody>
      </p:sp>
      <p:sp>
        <p:nvSpPr>
          <p:cNvPr id="5125" name="Rectangle 1038"/>
          <p:cNvSpPr>
            <a:spLocks noChangeArrowheads="1"/>
          </p:cNvSpPr>
          <p:nvPr/>
        </p:nvSpPr>
        <p:spPr bwMode="auto">
          <a:xfrm>
            <a:off x="1930400" y="4779963"/>
            <a:ext cx="704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4000" dirty="0">
                <a:solidFill>
                  <a:srgbClr val="3366FF"/>
                </a:solidFill>
                <a:sym typeface="Webdings" pitchFamily="18" charset="2"/>
                <a:hlinkClick r:id="rId6" action="ppaction://hlinkfile"/>
              </a:rPr>
              <a:t></a:t>
            </a:r>
            <a:endParaRPr lang="de-DE" altLang="de-DE" sz="4000" dirty="0">
              <a:solidFill>
                <a:srgbClr val="3366FF"/>
              </a:solidFill>
              <a:sym typeface="Webdings" pitchFamily="18" charset="2"/>
            </a:endParaRPr>
          </a:p>
        </p:txBody>
      </p:sp>
      <p:sp>
        <p:nvSpPr>
          <p:cNvPr id="5126" name="Text Box 1039"/>
          <p:cNvSpPr txBox="1">
            <a:spLocks noChangeArrowheads="1"/>
          </p:cNvSpPr>
          <p:nvPr/>
        </p:nvSpPr>
        <p:spPr bwMode="auto">
          <a:xfrm>
            <a:off x="854075" y="5462588"/>
            <a:ext cx="3556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50000"/>
              </a:spcBef>
              <a:spcAft>
                <a:spcPct val="0"/>
              </a:spcAft>
              <a:buClrTx/>
              <a:buFontTx/>
              <a:buNone/>
            </a:pPr>
            <a:r>
              <a:rPr lang="de-DE" altLang="de-DE" sz="1000" dirty="0"/>
              <a:t>Click </a:t>
            </a:r>
            <a:r>
              <a:rPr lang="de-DE" altLang="de-DE" sz="1000" u="sng" dirty="0"/>
              <a:t>on</a:t>
            </a:r>
            <a:r>
              <a:rPr lang="de-DE" altLang="de-DE" sz="1000" dirty="0"/>
              <a:t> </a:t>
            </a:r>
            <a:r>
              <a:rPr lang="de-DE" altLang="de-DE" sz="1000" dirty="0" err="1"/>
              <a:t>the</a:t>
            </a:r>
            <a:r>
              <a:rPr lang="de-DE" altLang="de-DE" sz="1000" dirty="0"/>
              <a:t> </a:t>
            </a:r>
            <a:r>
              <a:rPr lang="de-DE" altLang="de-DE" sz="1000" dirty="0" err="1"/>
              <a:t>symbol</a:t>
            </a:r>
            <a:r>
              <a:rPr lang="de-DE" altLang="de-DE" sz="1000" dirty="0"/>
              <a:t> </a:t>
            </a:r>
            <a:r>
              <a:rPr lang="de-DE" altLang="de-DE" sz="1000" dirty="0" err="1"/>
              <a:t>to</a:t>
            </a:r>
            <a:r>
              <a:rPr lang="de-DE" altLang="de-DE" sz="1000" dirty="0"/>
              <a:t> </a:t>
            </a:r>
            <a:r>
              <a:rPr lang="de-DE" altLang="de-DE" sz="1000" dirty="0" err="1"/>
              <a:t>start</a:t>
            </a:r>
            <a:r>
              <a:rPr lang="de-DE" altLang="de-DE" sz="1000" dirty="0"/>
              <a:t> </a:t>
            </a:r>
            <a:r>
              <a:rPr lang="de-DE" altLang="de-DE" sz="1000" dirty="0" err="1"/>
              <a:t>the</a:t>
            </a:r>
            <a:r>
              <a:rPr lang="de-DE" altLang="de-DE" sz="1000" dirty="0"/>
              <a:t> </a:t>
            </a:r>
            <a:r>
              <a:rPr lang="de-DE" altLang="de-DE" sz="1000" dirty="0" err="1"/>
              <a:t>clip</a:t>
            </a:r>
            <a:endParaRPr lang="de-DE" altLang="de-DE" sz="1000" dirty="0"/>
          </a:p>
        </p:txBody>
      </p:sp>
      <p:sp>
        <p:nvSpPr>
          <p:cNvPr id="7"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40</a:t>
            </a:r>
            <a:endParaRPr lang="de-DE" sz="1050" dirty="0">
              <a:solidFill>
                <a:schemeClr val="tx2"/>
              </a:solidFill>
            </a:endParaRPr>
          </a:p>
        </p:txBody>
      </p:sp>
    </p:spTree>
    <p:extLst>
      <p:ext uri="{BB962C8B-B14F-4D97-AF65-F5344CB8AC3E}">
        <p14:creationId xmlns:p14="http://schemas.microsoft.com/office/powerpoint/2010/main" val="3745012028"/>
      </p:ext>
    </p:extLst>
  </p:cSld>
  <p:clrMapOvr>
    <a:masterClrMapping/>
  </p:clrMapOvr>
  <p:transition spd="med">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73063" y="1508125"/>
            <a:ext cx="8524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6263" indent="-576263"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buFont typeface="Wingdings" pitchFamily="2" charset="2"/>
              <a:buNone/>
            </a:pPr>
            <a:r>
              <a:rPr lang="de-DE" altLang="de-DE" sz="1800"/>
              <a:t>Comparative measurement (old vs. new sewing workplace)</a:t>
            </a:r>
          </a:p>
          <a:p>
            <a:pPr eaLnBrk="1" hangingPunct="1">
              <a:spcBef>
                <a:spcPct val="0"/>
              </a:spcBef>
              <a:spcAft>
                <a:spcPct val="0"/>
              </a:spcAft>
              <a:buFont typeface="Wingdings" pitchFamily="2" charset="2"/>
              <a:buNone/>
            </a:pPr>
            <a:r>
              <a:rPr lang="de-DE" altLang="de-DE" sz="1600" u="sng"/>
              <a:t>Example:</a:t>
            </a:r>
            <a:r>
              <a:rPr lang="de-DE" altLang="de-DE" sz="1600"/>
              <a:t> Frequency distributions (box plot over the working shift) of postures with a bent back in the toy industry</a:t>
            </a:r>
            <a:endParaRPr lang="de-DE" altLang="de-DE" sz="1600">
              <a:latin typeface="Futura Bk BT" pitchFamily="32" charset="0"/>
            </a:endParaRPr>
          </a:p>
        </p:txBody>
      </p:sp>
      <p:pic>
        <p:nvPicPr>
          <p:cNvPr id="6147" name="Picture 3" descr="WS_krum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272338" y="2474913"/>
            <a:ext cx="1419225" cy="3392487"/>
          </a:xfrm>
        </p:spPr>
      </p:pic>
      <p:grpSp>
        <p:nvGrpSpPr>
          <p:cNvPr id="6148" name="Group 4"/>
          <p:cNvGrpSpPr>
            <a:grpSpLocks/>
          </p:cNvGrpSpPr>
          <p:nvPr/>
        </p:nvGrpSpPr>
        <p:grpSpPr bwMode="auto">
          <a:xfrm>
            <a:off x="881063" y="2373313"/>
            <a:ext cx="6199187" cy="3843337"/>
            <a:chOff x="476" y="1071"/>
            <a:chExt cx="4067" cy="2844"/>
          </a:xfrm>
        </p:grpSpPr>
        <p:pic>
          <p:nvPicPr>
            <p:cNvPr id="6151" name="Picture 5" descr="ruken_k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1071"/>
              <a:ext cx="3855" cy="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6"/>
            <p:cNvSpPr txBox="1">
              <a:spLocks noChangeArrowheads="1"/>
            </p:cNvSpPr>
            <p:nvPr/>
          </p:nvSpPr>
          <p:spPr bwMode="auto">
            <a:xfrm>
              <a:off x="756" y="3666"/>
              <a:ext cx="3548" cy="249"/>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50000"/>
                </a:spcBef>
                <a:spcAft>
                  <a:spcPct val="0"/>
                </a:spcAft>
                <a:buClrTx/>
                <a:buFontTx/>
                <a:buNone/>
              </a:pPr>
              <a:r>
                <a:rPr lang="de-DE" altLang="de-DE" sz="1600"/>
                <a:t>Measurement number</a:t>
              </a:r>
            </a:p>
          </p:txBody>
        </p:sp>
        <p:sp>
          <p:nvSpPr>
            <p:cNvPr id="6153" name="Text Box 7"/>
            <p:cNvSpPr txBox="1">
              <a:spLocks noChangeArrowheads="1"/>
            </p:cNvSpPr>
            <p:nvPr/>
          </p:nvSpPr>
          <p:spPr bwMode="auto">
            <a:xfrm>
              <a:off x="793" y="2931"/>
              <a:ext cx="1437"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50000"/>
                </a:spcBef>
                <a:spcAft>
                  <a:spcPct val="0"/>
                </a:spcAft>
                <a:buClrTx/>
                <a:buFontTx/>
                <a:buNone/>
              </a:pPr>
              <a:r>
                <a:rPr lang="de-DE" altLang="de-DE" sz="1600"/>
                <a:t>Seated </a:t>
              </a:r>
              <a:br>
                <a:rPr lang="de-DE" altLang="de-DE" sz="1600"/>
              </a:br>
              <a:r>
                <a:rPr lang="de-DE" altLang="de-DE" sz="1600"/>
                <a:t>workplaces (old)</a:t>
              </a:r>
            </a:p>
          </p:txBody>
        </p:sp>
        <p:sp>
          <p:nvSpPr>
            <p:cNvPr id="6154" name="Text Box 8"/>
            <p:cNvSpPr txBox="1">
              <a:spLocks noChangeArrowheads="1"/>
            </p:cNvSpPr>
            <p:nvPr/>
          </p:nvSpPr>
          <p:spPr bwMode="auto">
            <a:xfrm>
              <a:off x="2064" y="1298"/>
              <a:ext cx="1436"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lgn="ctr" eaLnBrk="1" hangingPunct="1">
                <a:spcBef>
                  <a:spcPct val="0"/>
                </a:spcBef>
                <a:spcAft>
                  <a:spcPct val="0"/>
                </a:spcAft>
                <a:buClrTx/>
                <a:buFontTx/>
                <a:buNone/>
              </a:pPr>
              <a:r>
                <a:rPr lang="de-DE" altLang="de-DE" sz="1600"/>
                <a:t>Seated </a:t>
              </a:r>
              <a:br>
                <a:rPr lang="de-DE" altLang="de-DE" sz="1600"/>
              </a:br>
              <a:r>
                <a:rPr lang="de-DE" altLang="de-DE" sz="1600"/>
                <a:t>workplaces </a:t>
              </a:r>
              <a:br>
                <a:rPr lang="de-DE" altLang="de-DE" sz="1600"/>
              </a:br>
              <a:r>
                <a:rPr lang="de-DE" altLang="de-DE" sz="1600"/>
                <a:t>(new)</a:t>
              </a:r>
            </a:p>
          </p:txBody>
        </p:sp>
        <p:sp>
          <p:nvSpPr>
            <p:cNvPr id="6155" name="Text Box 9"/>
            <p:cNvSpPr txBox="1">
              <a:spLocks noChangeArrowheads="1"/>
            </p:cNvSpPr>
            <p:nvPr/>
          </p:nvSpPr>
          <p:spPr bwMode="auto">
            <a:xfrm>
              <a:off x="3107" y="1298"/>
              <a:ext cx="1436"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lgn="ctr" eaLnBrk="1" hangingPunct="1">
                <a:spcBef>
                  <a:spcPct val="0"/>
                </a:spcBef>
                <a:spcAft>
                  <a:spcPct val="0"/>
                </a:spcAft>
                <a:buClrTx/>
                <a:buFontTx/>
                <a:buNone/>
              </a:pPr>
              <a:r>
                <a:rPr lang="de-DE" altLang="de-DE" sz="1600"/>
                <a:t>Standing </a:t>
              </a:r>
              <a:br>
                <a:rPr lang="de-DE" altLang="de-DE" sz="1600"/>
              </a:br>
              <a:r>
                <a:rPr lang="de-DE" altLang="de-DE" sz="1600"/>
                <a:t>workplaces </a:t>
              </a:r>
              <a:br>
                <a:rPr lang="de-DE" altLang="de-DE" sz="1600"/>
              </a:br>
              <a:r>
                <a:rPr lang="de-DE" altLang="de-DE" sz="1600"/>
                <a:t>(new)</a:t>
              </a:r>
            </a:p>
          </p:txBody>
        </p:sp>
        <p:sp>
          <p:nvSpPr>
            <p:cNvPr id="6156" name="Line 10"/>
            <p:cNvSpPr>
              <a:spLocks noChangeShapeType="1"/>
            </p:cNvSpPr>
            <p:nvPr/>
          </p:nvSpPr>
          <p:spPr bwMode="auto">
            <a:xfrm>
              <a:off x="2154" y="1162"/>
              <a:ext cx="0" cy="23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57" name="Line 11"/>
            <p:cNvSpPr>
              <a:spLocks noChangeShapeType="1"/>
            </p:cNvSpPr>
            <p:nvPr/>
          </p:nvSpPr>
          <p:spPr bwMode="auto">
            <a:xfrm flipV="1">
              <a:off x="3334" y="1162"/>
              <a:ext cx="0" cy="23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149" name="Text Box 12"/>
          <p:cNvSpPr txBox="1">
            <a:spLocks noChangeArrowheads="1"/>
          </p:cNvSpPr>
          <p:nvPr/>
        </p:nvSpPr>
        <p:spPr bwMode="auto">
          <a:xfrm rot="-5400000">
            <a:off x="-600075" y="3836988"/>
            <a:ext cx="2959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50000"/>
              </a:spcBef>
              <a:spcAft>
                <a:spcPct val="0"/>
              </a:spcAft>
              <a:buClrTx/>
              <a:buFontTx/>
              <a:buNone/>
            </a:pPr>
            <a:r>
              <a:rPr lang="de-DE" altLang="de-DE" sz="1600"/>
              <a:t>Back flexion angle [°]</a:t>
            </a:r>
          </a:p>
        </p:txBody>
      </p:sp>
      <p:sp>
        <p:nvSpPr>
          <p:cNvPr id="6150" name="Rectangle 13"/>
          <p:cNvSpPr>
            <a:spLocks noGrp="1" noChangeArrowheads="1"/>
          </p:cNvSpPr>
          <p:nvPr>
            <p:ph type="title"/>
          </p:nvPr>
        </p:nvSpPr>
        <p:spPr bwMode="gray">
          <a:xfrm>
            <a:off x="357188" y="1125538"/>
            <a:ext cx="7886700" cy="396875"/>
          </a:xfrm>
        </p:spPr>
        <p:txBody>
          <a:bodyPr lIns="91440" tIns="45720" rIns="91440" bIns="45720" anchor="t">
            <a:spAutoFit/>
          </a:bodyPr>
          <a:lstStyle/>
          <a:p>
            <a:pPr marL="0" indent="0" eaLnBrk="1" hangingPunct="1"/>
            <a:r>
              <a:rPr lang="de-DE" altLang="de-DE" sz="2000" smtClean="0"/>
              <a:t>Evaluation of the new workplace in the field</a:t>
            </a:r>
          </a:p>
        </p:txBody>
      </p:sp>
      <p:sp>
        <p:nvSpPr>
          <p:cNvPr id="14"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41</a:t>
            </a:r>
            <a:endParaRPr lang="de-DE" sz="1050" dirty="0">
              <a:solidFill>
                <a:schemeClr val="tx2"/>
              </a:solidFill>
            </a:endParaRPr>
          </a:p>
        </p:txBody>
      </p:sp>
    </p:spTree>
    <p:extLst>
      <p:ext uri="{BB962C8B-B14F-4D97-AF65-F5344CB8AC3E}">
        <p14:creationId xmlns:p14="http://schemas.microsoft.com/office/powerpoint/2010/main" val="911437848"/>
      </p:ext>
    </p:extLst>
  </p:cSld>
  <p:clrMapOvr>
    <a:masterClrMapping/>
  </p:clrMapOvr>
  <p:transition spd="med">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85788" y="1077913"/>
            <a:ext cx="7886700" cy="598487"/>
          </a:xfrm>
        </p:spPr>
        <p:txBody>
          <a:bodyPr/>
          <a:lstStyle/>
          <a:p>
            <a:pPr marL="0" indent="0" eaLnBrk="1" hangingPunct="1"/>
            <a:r>
              <a:rPr lang="en-GB" altLang="de-DE" sz="2000" smtClean="0"/>
              <a:t>Guidance document for use in the field: BGI 804-2</a:t>
            </a:r>
            <a:endParaRPr lang="de-DE" altLang="de-DE" sz="2000" smtClean="0"/>
          </a:p>
        </p:txBody>
      </p:sp>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0550" y="1914525"/>
            <a:ext cx="2947988" cy="4178300"/>
          </a:xfrm>
        </p:spPr>
      </p:pic>
      <p:sp>
        <p:nvSpPr>
          <p:cNvPr id="7172" name="Text Box 4"/>
          <p:cNvSpPr txBox="1">
            <a:spLocks noChangeArrowheads="1"/>
          </p:cNvSpPr>
          <p:nvPr/>
        </p:nvSpPr>
        <p:spPr bwMode="auto">
          <a:xfrm>
            <a:off x="3740150" y="5403850"/>
            <a:ext cx="50577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50000"/>
              </a:spcBef>
              <a:spcAft>
                <a:spcPct val="0"/>
              </a:spcAft>
              <a:buClrTx/>
              <a:buFontTx/>
              <a:buNone/>
            </a:pPr>
            <a:r>
              <a:rPr lang="de-DE" altLang="de-DE" sz="1600" dirty="0">
                <a:solidFill>
                  <a:schemeClr val="tx2"/>
                </a:solidFill>
                <a:hlinkClick r:id="rId4"/>
              </a:rPr>
              <a:t>https://www.arbeitssicherheit.de/schriften/dokument/0%3A5004982%2C1/?</a:t>
            </a:r>
            <a:r>
              <a:rPr lang="de-DE" altLang="de-DE" sz="1600" dirty="0" smtClean="0">
                <a:solidFill>
                  <a:schemeClr val="tx2"/>
                </a:solidFill>
                <a:hlinkClick r:id="rId4"/>
              </a:rPr>
              <a:t>query=DGUV-Information%20203-023</a:t>
            </a:r>
            <a:r>
              <a:rPr lang="de-DE" altLang="de-DE" sz="1600" dirty="0" smtClean="0">
                <a:solidFill>
                  <a:schemeClr val="tx2"/>
                </a:solidFill>
              </a:rPr>
              <a:t> </a:t>
            </a:r>
            <a:r>
              <a:rPr lang="de-DE" altLang="de-DE" dirty="0" smtClean="0">
                <a:solidFill>
                  <a:schemeClr val="tx2"/>
                </a:solidFill>
              </a:rPr>
              <a:t> </a:t>
            </a:r>
            <a:r>
              <a:rPr lang="de-DE" altLang="de-DE" sz="1600" dirty="0">
                <a:solidFill>
                  <a:schemeClr val="tx2"/>
                </a:solidFill>
              </a:rPr>
              <a:t>(in German)</a:t>
            </a:r>
          </a:p>
        </p:txBody>
      </p:sp>
      <p:sp>
        <p:nvSpPr>
          <p:cNvPr id="7173" name="Text Box 6"/>
          <p:cNvSpPr txBox="1">
            <a:spLocks noChangeArrowheads="1"/>
          </p:cNvSpPr>
          <p:nvPr/>
        </p:nvSpPr>
        <p:spPr bwMode="auto">
          <a:xfrm>
            <a:off x="3698875" y="1924050"/>
            <a:ext cx="544512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50000"/>
              </a:spcBef>
              <a:spcAft>
                <a:spcPct val="0"/>
              </a:spcAft>
              <a:buClr>
                <a:srgbClr val="FF0000"/>
              </a:buClr>
              <a:buSzPct val="80000"/>
              <a:buFont typeface="Zapf Dingbats"/>
              <a:buNone/>
            </a:pPr>
            <a:r>
              <a:rPr lang="de-DE" altLang="de-DE" sz="1900"/>
              <a:t>Explicit information on the design of:</a:t>
            </a:r>
          </a:p>
          <a:p>
            <a:pPr>
              <a:spcBef>
                <a:spcPct val="50000"/>
              </a:spcBef>
              <a:spcAft>
                <a:spcPct val="0"/>
              </a:spcAft>
              <a:buClr>
                <a:srgbClr val="CC0000"/>
              </a:buClr>
              <a:buFont typeface="Zapf Dingbats"/>
              <a:buChar char="n"/>
            </a:pPr>
            <a:r>
              <a:rPr lang="de-DE" altLang="de-DE" sz="1900"/>
              <a:t>Workplace dimensions </a:t>
            </a:r>
          </a:p>
          <a:p>
            <a:pPr>
              <a:spcBef>
                <a:spcPct val="50000"/>
              </a:spcBef>
              <a:spcAft>
                <a:spcPct val="0"/>
              </a:spcAft>
              <a:buClr>
                <a:srgbClr val="CC0000"/>
              </a:buClr>
              <a:buFont typeface="Zapf Dingbats"/>
              <a:buChar char="n"/>
            </a:pPr>
            <a:r>
              <a:rPr lang="de-DE" altLang="de-DE" sz="1900"/>
              <a:t>Workplace environmental factors</a:t>
            </a:r>
          </a:p>
          <a:p>
            <a:pPr>
              <a:spcBef>
                <a:spcPct val="50000"/>
              </a:spcBef>
              <a:spcAft>
                <a:spcPct val="0"/>
              </a:spcAft>
              <a:buClr>
                <a:srgbClr val="CC0000"/>
              </a:buClr>
              <a:buFont typeface="Zapf Dingbats"/>
              <a:buChar char="n"/>
            </a:pPr>
            <a:r>
              <a:rPr lang="de-DE" altLang="de-DE" sz="1900"/>
              <a:t>Aspects of work organization</a:t>
            </a:r>
          </a:p>
          <a:p>
            <a:pPr>
              <a:spcBef>
                <a:spcPct val="50000"/>
              </a:spcBef>
              <a:spcAft>
                <a:spcPct val="0"/>
              </a:spcAft>
              <a:buClr>
                <a:srgbClr val="CC0000"/>
              </a:buClr>
              <a:buFont typeface="Zapf Dingbats"/>
              <a:buChar char="n"/>
            </a:pPr>
            <a:r>
              <a:rPr lang="de-DE" altLang="de-DE" sz="1900"/>
              <a:t>Also: illustrative approved examples of ergonomic work design</a:t>
            </a:r>
          </a:p>
        </p:txBody>
      </p:sp>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42</a:t>
            </a:r>
            <a:endParaRPr lang="de-DE" sz="1050" dirty="0">
              <a:solidFill>
                <a:schemeClr val="tx2"/>
              </a:solidFill>
            </a:endParaRPr>
          </a:p>
        </p:txBody>
      </p:sp>
    </p:spTree>
    <p:extLst>
      <p:ext uri="{BB962C8B-B14F-4D97-AF65-F5344CB8AC3E}">
        <p14:creationId xmlns:p14="http://schemas.microsoft.com/office/powerpoint/2010/main" val="881108075"/>
      </p:ext>
    </p:extLst>
  </p:cSld>
  <p:clrMapOvr>
    <a:masterClrMapping/>
  </p:clrMapOvr>
  <p:transition spd="med">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4DA52816-B490-4AEA-BE76-998E44180AC8}"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43</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15" name="Rectangle 2"/>
          <p:cNvSpPr txBox="1">
            <a:spLocks noChangeArrowheads="1"/>
          </p:cNvSpPr>
          <p:nvPr/>
        </p:nvSpPr>
        <p:spPr bwMode="auto">
          <a:xfrm>
            <a:off x="510005" y="776178"/>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dirty="0"/>
              <a:t>Design of work equipment and workplaces</a:t>
            </a:r>
            <a:endParaRPr lang="de-DE" kern="0" dirty="0" smtClean="0"/>
          </a:p>
        </p:txBody>
      </p:sp>
      <p:sp>
        <p:nvSpPr>
          <p:cNvPr id="3" name="Rechteck 2"/>
          <p:cNvSpPr/>
          <p:nvPr/>
        </p:nvSpPr>
        <p:spPr>
          <a:xfrm>
            <a:off x="457993" y="1441380"/>
            <a:ext cx="7930432" cy="2936188"/>
          </a:xfrm>
          <a:prstGeom prst="rect">
            <a:avLst/>
          </a:prstGeom>
        </p:spPr>
        <p:txBody>
          <a:bodyPr wrap="square">
            <a:spAutoFit/>
          </a:bodyPr>
          <a:lstStyle/>
          <a:p>
            <a:pPr marL="0" indent="0" eaLnBrk="1" hangingPunct="1">
              <a:buFontTx/>
              <a:buNone/>
            </a:pPr>
            <a:r>
              <a:rPr lang="en-US" dirty="0"/>
              <a:t>Ergonomic optimization of </a:t>
            </a:r>
            <a:r>
              <a:rPr lang="en-US" b="1" dirty="0">
                <a:solidFill>
                  <a:srgbClr val="E14D0E"/>
                </a:solidFill>
              </a:rPr>
              <a:t>complete</a:t>
            </a:r>
            <a:r>
              <a:rPr lang="en-US" dirty="0"/>
              <a:t> machines, workplaces,</a:t>
            </a:r>
          </a:p>
          <a:p>
            <a:pPr marL="0" indent="0" eaLnBrk="1" hangingPunct="1">
              <a:buFontTx/>
              <a:buNone/>
            </a:pPr>
            <a:r>
              <a:rPr lang="en-US" dirty="0"/>
              <a:t> devices, control actuators, displays</a:t>
            </a:r>
          </a:p>
          <a:p>
            <a:pPr marL="1001713" lvl="1" eaLnBrk="1" hangingPunct="1"/>
            <a:endParaRPr lang="de-DE" sz="2400" dirty="0"/>
          </a:p>
          <a:p>
            <a:pPr marL="936625" lvl="1" indent="-536575" eaLnBrk="1" hangingPunct="1">
              <a:buClr>
                <a:schemeClr val="accent2"/>
              </a:buClr>
              <a:buFont typeface="Wingdings" panose="05000000000000000000" pitchFamily="2" charset="2"/>
              <a:buChar char="§"/>
            </a:pPr>
            <a:r>
              <a:rPr lang="en-US" dirty="0"/>
              <a:t>In contrast to target-based optimization, the focus of design lies upon the object as a whole.</a:t>
            </a:r>
          </a:p>
          <a:p>
            <a:pPr marL="936625" lvl="1" indent="-536575" eaLnBrk="1" hangingPunct="1">
              <a:buClr>
                <a:schemeClr val="accent2"/>
              </a:buClr>
              <a:buFont typeface="Wingdings" panose="05000000000000000000" pitchFamily="2" charset="2"/>
              <a:buChar char="§"/>
            </a:pPr>
            <a:r>
              <a:rPr lang="en-US" dirty="0"/>
              <a:t>On the one hand, contradictory and mutually interacting targets must be considered.</a:t>
            </a:r>
          </a:p>
          <a:p>
            <a:pPr marL="936625" lvl="1" indent="-536575" eaLnBrk="1" hangingPunct="1">
              <a:buClr>
                <a:schemeClr val="accent2"/>
              </a:buClr>
              <a:buFont typeface="Wingdings" panose="05000000000000000000" pitchFamily="2" charset="2"/>
              <a:buChar char="§"/>
            </a:pPr>
            <a:r>
              <a:rPr lang="en-US" dirty="0"/>
              <a:t>On the other hand, these design targets must be ranked.</a:t>
            </a:r>
          </a:p>
        </p:txBody>
      </p:sp>
    </p:spTree>
    <p:extLst>
      <p:ext uri="{BB962C8B-B14F-4D97-AF65-F5344CB8AC3E}">
        <p14:creationId xmlns:p14="http://schemas.microsoft.com/office/powerpoint/2010/main" val="3229714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846D8CC5-6AA1-4417-84AD-AB4F79138611}"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44</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15" name="Rectangle 2"/>
          <p:cNvSpPr txBox="1">
            <a:spLocks noChangeArrowheads="1"/>
          </p:cNvSpPr>
          <p:nvPr/>
        </p:nvSpPr>
        <p:spPr bwMode="auto">
          <a:xfrm>
            <a:off x="435915" y="88965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sz="3200" dirty="0"/>
              <a:t>Work equipment as the focus of the work system</a:t>
            </a:r>
            <a:endParaRPr lang="de-DE" sz="3200" kern="0" dirty="0" smtClean="0"/>
          </a:p>
        </p:txBody>
      </p:sp>
      <p:sp>
        <p:nvSpPr>
          <p:cNvPr id="30" name="Rectangle 4"/>
          <p:cNvSpPr>
            <a:spLocks noChangeArrowheads="1"/>
          </p:cNvSpPr>
          <p:nvPr/>
        </p:nvSpPr>
        <p:spPr bwMode="auto">
          <a:xfrm>
            <a:off x="2821360" y="1396578"/>
            <a:ext cx="2895600" cy="4572000"/>
          </a:xfrm>
          <a:prstGeom prst="rect">
            <a:avLst/>
          </a:prstGeom>
          <a:solidFill>
            <a:srgbClr val="99CCFF"/>
          </a:solidFill>
          <a:ln w="9525">
            <a:solidFill>
              <a:schemeClr val="tx1"/>
            </a:solidFill>
            <a:miter lim="800000"/>
            <a:headEnd/>
            <a:tailEnd/>
          </a:ln>
        </p:spPr>
        <p:txBody>
          <a:bodyPr wrap="none" anchor="ctr"/>
          <a:lstStyle/>
          <a:p>
            <a:endParaRPr lang="de-DE"/>
          </a:p>
        </p:txBody>
      </p:sp>
      <p:sp>
        <p:nvSpPr>
          <p:cNvPr id="31" name="Rectangle 5"/>
          <p:cNvSpPr>
            <a:spLocks noChangeArrowheads="1"/>
          </p:cNvSpPr>
          <p:nvPr/>
        </p:nvSpPr>
        <p:spPr bwMode="auto">
          <a:xfrm>
            <a:off x="3049960" y="1533326"/>
            <a:ext cx="2362200" cy="533400"/>
          </a:xfrm>
          <a:prstGeom prst="rect">
            <a:avLst/>
          </a:prstGeom>
          <a:solidFill>
            <a:srgbClr val="EAEAEA"/>
          </a:solidFill>
          <a:ln w="9525">
            <a:noFill/>
            <a:miter lim="800000"/>
            <a:headEnd/>
            <a:tailEnd/>
          </a:ln>
        </p:spPr>
        <p:txBody>
          <a:bodyPr wrap="none" anchor="ctr"/>
          <a:lstStyle/>
          <a:p>
            <a:pPr algn="ctr"/>
            <a:r>
              <a:rPr lang="de-DE" sz="1600" b="1" dirty="0" err="1"/>
              <a:t>Workpiece</a:t>
            </a:r>
            <a:endParaRPr lang="de-DE" sz="1600" b="1" dirty="0"/>
          </a:p>
        </p:txBody>
      </p:sp>
      <p:sp>
        <p:nvSpPr>
          <p:cNvPr id="32" name="Rectangle 6"/>
          <p:cNvSpPr>
            <a:spLocks noChangeArrowheads="1"/>
          </p:cNvSpPr>
          <p:nvPr/>
        </p:nvSpPr>
        <p:spPr bwMode="auto">
          <a:xfrm>
            <a:off x="3049960" y="5206578"/>
            <a:ext cx="2362200" cy="533400"/>
          </a:xfrm>
          <a:prstGeom prst="rect">
            <a:avLst/>
          </a:prstGeom>
          <a:solidFill>
            <a:srgbClr val="EAEAEA"/>
          </a:solidFill>
          <a:ln w="9525">
            <a:noFill/>
            <a:miter lim="800000"/>
            <a:headEnd/>
            <a:tailEnd/>
          </a:ln>
        </p:spPr>
        <p:txBody>
          <a:bodyPr wrap="none" anchor="ctr"/>
          <a:lstStyle/>
          <a:p>
            <a:pPr algn="ctr"/>
            <a:r>
              <a:rPr lang="de-DE" sz="1600" b="1"/>
              <a:t>Mensch</a:t>
            </a:r>
          </a:p>
        </p:txBody>
      </p:sp>
      <p:sp>
        <p:nvSpPr>
          <p:cNvPr id="33" name="AutoShape 7"/>
          <p:cNvSpPr>
            <a:spLocks noChangeArrowheads="1"/>
          </p:cNvSpPr>
          <p:nvPr/>
        </p:nvSpPr>
        <p:spPr bwMode="auto">
          <a:xfrm>
            <a:off x="611560" y="2615778"/>
            <a:ext cx="2209800" cy="1752600"/>
          </a:xfrm>
          <a:prstGeom prst="rightArrow">
            <a:avLst>
              <a:gd name="adj1" fmla="val 50000"/>
              <a:gd name="adj2" fmla="val 31522"/>
            </a:avLst>
          </a:prstGeom>
          <a:solidFill>
            <a:schemeClr val="bg2"/>
          </a:solidFill>
          <a:ln w="9525">
            <a:noFill/>
            <a:miter lim="800000"/>
            <a:headEnd/>
            <a:tailEnd/>
          </a:ln>
        </p:spPr>
        <p:txBody>
          <a:bodyPr wrap="none" anchor="ctr"/>
          <a:lstStyle/>
          <a:p>
            <a:pPr algn="ctr"/>
            <a:r>
              <a:rPr lang="de-DE" sz="1600" b="1" dirty="0">
                <a:solidFill>
                  <a:schemeClr val="bg1"/>
                </a:solidFill>
              </a:rPr>
              <a:t>Input</a:t>
            </a:r>
          </a:p>
        </p:txBody>
      </p:sp>
      <p:sp>
        <p:nvSpPr>
          <p:cNvPr id="34" name="AutoShape 8"/>
          <p:cNvSpPr>
            <a:spLocks noChangeArrowheads="1"/>
          </p:cNvSpPr>
          <p:nvPr/>
        </p:nvSpPr>
        <p:spPr bwMode="auto">
          <a:xfrm>
            <a:off x="5716960" y="2615778"/>
            <a:ext cx="2209800" cy="1752600"/>
          </a:xfrm>
          <a:prstGeom prst="rightArrow">
            <a:avLst>
              <a:gd name="adj1" fmla="val 50000"/>
              <a:gd name="adj2" fmla="val 31522"/>
            </a:avLst>
          </a:prstGeom>
          <a:solidFill>
            <a:schemeClr val="bg2"/>
          </a:solidFill>
          <a:ln w="9525">
            <a:noFill/>
            <a:miter lim="800000"/>
            <a:headEnd/>
            <a:tailEnd/>
          </a:ln>
        </p:spPr>
        <p:txBody>
          <a:bodyPr wrap="none" anchor="ctr"/>
          <a:lstStyle/>
          <a:p>
            <a:pPr algn="ctr"/>
            <a:r>
              <a:rPr lang="de-DE" sz="1600" b="1" dirty="0">
                <a:solidFill>
                  <a:schemeClr val="bg1"/>
                </a:solidFill>
              </a:rPr>
              <a:t>Output</a:t>
            </a:r>
          </a:p>
        </p:txBody>
      </p:sp>
      <p:sp>
        <p:nvSpPr>
          <p:cNvPr id="35" name="AutoShape 9"/>
          <p:cNvSpPr>
            <a:spLocks noChangeArrowheads="1"/>
          </p:cNvSpPr>
          <p:nvPr/>
        </p:nvSpPr>
        <p:spPr bwMode="auto">
          <a:xfrm>
            <a:off x="5031160" y="2082378"/>
            <a:ext cx="304800" cy="3124200"/>
          </a:xfrm>
          <a:prstGeom prst="upArrow">
            <a:avLst>
              <a:gd name="adj1" fmla="val 50000"/>
              <a:gd name="adj2" fmla="val 93152"/>
            </a:avLst>
          </a:prstGeom>
          <a:solidFill>
            <a:srgbClr val="EAEAEA"/>
          </a:solidFill>
          <a:ln w="9525">
            <a:noFill/>
            <a:miter lim="800000"/>
            <a:headEnd/>
            <a:tailEnd/>
          </a:ln>
        </p:spPr>
        <p:txBody>
          <a:bodyPr wrap="none" anchor="ctr"/>
          <a:lstStyle/>
          <a:p>
            <a:endParaRPr lang="de-DE"/>
          </a:p>
        </p:txBody>
      </p:sp>
      <p:sp>
        <p:nvSpPr>
          <p:cNvPr id="36" name="AutoShape 10"/>
          <p:cNvSpPr>
            <a:spLocks noChangeArrowheads="1"/>
          </p:cNvSpPr>
          <p:nvPr/>
        </p:nvSpPr>
        <p:spPr bwMode="auto">
          <a:xfrm>
            <a:off x="4573960" y="2082378"/>
            <a:ext cx="304800" cy="3124200"/>
          </a:xfrm>
          <a:prstGeom prst="upArrow">
            <a:avLst>
              <a:gd name="adj1" fmla="val 50000"/>
              <a:gd name="adj2" fmla="val 93152"/>
            </a:avLst>
          </a:prstGeom>
          <a:solidFill>
            <a:srgbClr val="EAEAEA"/>
          </a:solidFill>
          <a:ln w="9525">
            <a:noFill/>
            <a:miter lim="800000"/>
            <a:headEnd/>
            <a:tailEnd/>
          </a:ln>
        </p:spPr>
        <p:txBody>
          <a:bodyPr wrap="none" anchor="ctr"/>
          <a:lstStyle/>
          <a:p>
            <a:endParaRPr lang="de-DE"/>
          </a:p>
        </p:txBody>
      </p:sp>
      <p:sp>
        <p:nvSpPr>
          <p:cNvPr id="37" name="AutoShape 11"/>
          <p:cNvSpPr>
            <a:spLocks noChangeArrowheads="1"/>
          </p:cNvSpPr>
          <p:nvPr/>
        </p:nvSpPr>
        <p:spPr bwMode="auto">
          <a:xfrm flipH="1" flipV="1">
            <a:off x="3126160" y="2082378"/>
            <a:ext cx="304800" cy="3124200"/>
          </a:xfrm>
          <a:prstGeom prst="upArrow">
            <a:avLst>
              <a:gd name="adj1" fmla="val 50000"/>
              <a:gd name="adj2" fmla="val 93152"/>
            </a:avLst>
          </a:prstGeom>
          <a:solidFill>
            <a:srgbClr val="EAEAEA"/>
          </a:solidFill>
          <a:ln w="9525">
            <a:noFill/>
            <a:miter lim="800000"/>
            <a:headEnd/>
            <a:tailEnd/>
          </a:ln>
        </p:spPr>
        <p:txBody>
          <a:bodyPr rot="10800000" wrap="none" anchor="ctr"/>
          <a:lstStyle/>
          <a:p>
            <a:endParaRPr lang="de-DE"/>
          </a:p>
        </p:txBody>
      </p:sp>
      <p:sp>
        <p:nvSpPr>
          <p:cNvPr id="38" name="AutoShape 12"/>
          <p:cNvSpPr>
            <a:spLocks noChangeArrowheads="1"/>
          </p:cNvSpPr>
          <p:nvPr/>
        </p:nvSpPr>
        <p:spPr bwMode="auto">
          <a:xfrm flipH="1" flipV="1">
            <a:off x="3583360" y="2082378"/>
            <a:ext cx="304800" cy="3124200"/>
          </a:xfrm>
          <a:prstGeom prst="upArrow">
            <a:avLst>
              <a:gd name="adj1" fmla="val 50000"/>
              <a:gd name="adj2" fmla="val 93152"/>
            </a:avLst>
          </a:prstGeom>
          <a:solidFill>
            <a:srgbClr val="EAEAEA"/>
          </a:solidFill>
          <a:ln w="9525">
            <a:noFill/>
            <a:miter lim="800000"/>
            <a:headEnd/>
            <a:tailEnd/>
          </a:ln>
        </p:spPr>
        <p:txBody>
          <a:bodyPr rot="10800000" wrap="none" anchor="ctr"/>
          <a:lstStyle/>
          <a:p>
            <a:endParaRPr lang="de-DE"/>
          </a:p>
        </p:txBody>
      </p:sp>
      <p:sp>
        <p:nvSpPr>
          <p:cNvPr id="39" name="Rectangle 13"/>
          <p:cNvSpPr>
            <a:spLocks noChangeArrowheads="1"/>
          </p:cNvSpPr>
          <p:nvPr/>
        </p:nvSpPr>
        <p:spPr bwMode="auto">
          <a:xfrm>
            <a:off x="3049960" y="2463378"/>
            <a:ext cx="2362200" cy="2057400"/>
          </a:xfrm>
          <a:prstGeom prst="rect">
            <a:avLst/>
          </a:prstGeom>
          <a:solidFill>
            <a:srgbClr val="EAEAEA"/>
          </a:solidFill>
          <a:ln w="9525">
            <a:noFill/>
            <a:miter lim="800000"/>
            <a:headEnd/>
            <a:tailEnd/>
          </a:ln>
        </p:spPr>
        <p:txBody>
          <a:bodyPr anchor="ctr"/>
          <a:lstStyle/>
          <a:p>
            <a:pPr algn="ctr"/>
            <a:r>
              <a:rPr lang="en-US" sz="1400" dirty="0"/>
              <a:t>Process area</a:t>
            </a:r>
          </a:p>
          <a:p>
            <a:pPr algn="ctr"/>
            <a:r>
              <a:rPr lang="en-US" sz="1400" dirty="0"/>
              <a:t>(work side)</a:t>
            </a:r>
          </a:p>
          <a:p>
            <a:pPr algn="ctr"/>
            <a:endParaRPr lang="en-US" sz="1400" dirty="0"/>
          </a:p>
          <a:p>
            <a:pPr algn="ctr"/>
            <a:r>
              <a:rPr lang="en-US" sz="1600" b="1" dirty="0"/>
              <a:t>Work equipment</a:t>
            </a:r>
          </a:p>
          <a:p>
            <a:pPr algn="ctr"/>
            <a:endParaRPr lang="en-US" sz="1400" dirty="0"/>
          </a:p>
          <a:p>
            <a:pPr algn="ctr"/>
            <a:r>
              <a:rPr lang="en-US" sz="1400" dirty="0"/>
              <a:t>Information output and area of activity</a:t>
            </a:r>
          </a:p>
          <a:p>
            <a:pPr algn="ctr"/>
            <a:r>
              <a:rPr lang="en-US" sz="1400" dirty="0"/>
              <a:t>(hand side)</a:t>
            </a:r>
          </a:p>
        </p:txBody>
      </p:sp>
      <p:sp>
        <p:nvSpPr>
          <p:cNvPr id="40" name="Text Box 14"/>
          <p:cNvSpPr txBox="1">
            <a:spLocks noChangeArrowheads="1"/>
          </p:cNvSpPr>
          <p:nvPr/>
        </p:nvSpPr>
        <p:spPr bwMode="auto">
          <a:xfrm>
            <a:off x="5782048" y="1972841"/>
            <a:ext cx="1895071" cy="338554"/>
          </a:xfrm>
          <a:prstGeom prst="rect">
            <a:avLst/>
          </a:prstGeom>
          <a:noFill/>
          <a:ln w="9525">
            <a:noFill/>
            <a:miter lim="800000"/>
            <a:headEnd/>
            <a:tailEnd/>
          </a:ln>
        </p:spPr>
        <p:txBody>
          <a:bodyPr wrap="none">
            <a:spAutoFit/>
          </a:bodyPr>
          <a:lstStyle/>
          <a:p>
            <a:r>
              <a:rPr lang="de-DE" sz="1600" b="1" dirty="0" err="1"/>
              <a:t>Process</a:t>
            </a:r>
            <a:r>
              <a:rPr lang="de-DE" sz="1600" b="1" dirty="0"/>
              <a:t> </a:t>
            </a:r>
            <a:r>
              <a:rPr lang="de-DE" sz="1600" b="1" dirty="0" err="1"/>
              <a:t>interface</a:t>
            </a:r>
            <a:endParaRPr lang="de-DE" sz="1600" b="1" dirty="0"/>
          </a:p>
        </p:txBody>
      </p:sp>
      <p:sp>
        <p:nvSpPr>
          <p:cNvPr id="41" name="Text Box 15"/>
          <p:cNvSpPr txBox="1">
            <a:spLocks noChangeArrowheads="1"/>
          </p:cNvSpPr>
          <p:nvPr/>
        </p:nvSpPr>
        <p:spPr bwMode="auto">
          <a:xfrm>
            <a:off x="5954099" y="4709691"/>
            <a:ext cx="1976823" cy="1077218"/>
          </a:xfrm>
          <a:prstGeom prst="rect">
            <a:avLst/>
          </a:prstGeom>
          <a:noFill/>
          <a:ln w="9525">
            <a:noFill/>
            <a:miter lim="800000"/>
            <a:headEnd/>
            <a:tailEnd/>
          </a:ln>
        </p:spPr>
        <p:txBody>
          <a:bodyPr wrap="none">
            <a:spAutoFit/>
          </a:bodyPr>
          <a:lstStyle/>
          <a:p>
            <a:pPr algn="ctr"/>
            <a:r>
              <a:rPr lang="en-US" sz="1600" b="1" dirty="0"/>
              <a:t>Interface between </a:t>
            </a:r>
            <a:br>
              <a:rPr lang="en-US" sz="1600" b="1" dirty="0"/>
            </a:br>
            <a:r>
              <a:rPr lang="en-US" sz="1600" b="1" dirty="0"/>
              <a:t>human being and </a:t>
            </a:r>
            <a:br>
              <a:rPr lang="en-US" sz="1600" b="1" dirty="0"/>
            </a:br>
            <a:r>
              <a:rPr lang="en-US" sz="1600" b="1" dirty="0"/>
              <a:t>work equipment </a:t>
            </a:r>
            <a:br>
              <a:rPr lang="en-US" sz="1600" b="1" dirty="0"/>
            </a:br>
            <a:endParaRPr lang="en-US" sz="1600" b="1" dirty="0"/>
          </a:p>
        </p:txBody>
      </p:sp>
      <p:sp>
        <p:nvSpPr>
          <p:cNvPr id="42" name="Line 16"/>
          <p:cNvSpPr>
            <a:spLocks noChangeShapeType="1"/>
          </p:cNvSpPr>
          <p:nvPr/>
        </p:nvSpPr>
        <p:spPr bwMode="auto">
          <a:xfrm>
            <a:off x="2821360" y="2387178"/>
            <a:ext cx="5264150" cy="0"/>
          </a:xfrm>
          <a:prstGeom prst="line">
            <a:avLst/>
          </a:prstGeom>
          <a:noFill/>
          <a:ln w="38100">
            <a:solidFill>
              <a:schemeClr val="tx1"/>
            </a:solidFill>
            <a:prstDash val="dash"/>
            <a:round/>
            <a:headEnd/>
            <a:tailEnd/>
          </a:ln>
        </p:spPr>
        <p:txBody>
          <a:bodyPr/>
          <a:lstStyle/>
          <a:p>
            <a:endParaRPr lang="de-DE"/>
          </a:p>
        </p:txBody>
      </p:sp>
      <p:sp>
        <p:nvSpPr>
          <p:cNvPr id="43" name="Line 17"/>
          <p:cNvSpPr>
            <a:spLocks noChangeShapeType="1"/>
          </p:cNvSpPr>
          <p:nvPr/>
        </p:nvSpPr>
        <p:spPr bwMode="auto">
          <a:xfrm flipH="1">
            <a:off x="2829298" y="4617616"/>
            <a:ext cx="5184775" cy="19050"/>
          </a:xfrm>
          <a:prstGeom prst="line">
            <a:avLst/>
          </a:prstGeom>
          <a:noFill/>
          <a:ln w="38100">
            <a:solidFill>
              <a:schemeClr val="tx1"/>
            </a:solidFill>
            <a:prstDash val="dash"/>
            <a:round/>
            <a:headEnd/>
            <a:tailEnd/>
          </a:ln>
        </p:spPr>
        <p:txBody>
          <a:bodyPr/>
          <a:lstStyle/>
          <a:p>
            <a:endParaRPr lang="de-DE"/>
          </a:p>
        </p:txBody>
      </p:sp>
      <p:sp>
        <p:nvSpPr>
          <p:cNvPr id="44" name="Text Box 18"/>
          <p:cNvSpPr txBox="1">
            <a:spLocks noChangeArrowheads="1"/>
          </p:cNvSpPr>
          <p:nvPr/>
        </p:nvSpPr>
        <p:spPr bwMode="auto">
          <a:xfrm>
            <a:off x="3725019" y="6019448"/>
            <a:ext cx="1458541" cy="338554"/>
          </a:xfrm>
          <a:prstGeom prst="rect">
            <a:avLst/>
          </a:prstGeom>
          <a:noFill/>
          <a:ln w="9525">
            <a:noFill/>
            <a:miter lim="800000"/>
            <a:headEnd/>
            <a:tailEnd/>
          </a:ln>
        </p:spPr>
        <p:txBody>
          <a:bodyPr wrap="none">
            <a:spAutoFit/>
          </a:bodyPr>
          <a:lstStyle/>
          <a:p>
            <a:r>
              <a:rPr lang="de-DE" sz="1600" b="1" dirty="0"/>
              <a:t>Work </a:t>
            </a:r>
            <a:r>
              <a:rPr lang="de-DE" sz="1600" b="1" dirty="0" err="1"/>
              <a:t>system</a:t>
            </a:r>
            <a:endParaRPr lang="de-DE" sz="1600" b="1" dirty="0"/>
          </a:p>
        </p:txBody>
      </p:sp>
      <p:sp>
        <p:nvSpPr>
          <p:cNvPr id="45" name="Text Box 19"/>
          <p:cNvSpPr txBox="1">
            <a:spLocks noChangeArrowheads="1"/>
          </p:cNvSpPr>
          <p:nvPr/>
        </p:nvSpPr>
        <p:spPr bwMode="auto">
          <a:xfrm>
            <a:off x="1187625" y="5190703"/>
            <a:ext cx="1481335" cy="1077218"/>
          </a:xfrm>
          <a:prstGeom prst="rect">
            <a:avLst/>
          </a:prstGeom>
          <a:noFill/>
          <a:ln w="9525">
            <a:noFill/>
            <a:miter lim="800000"/>
            <a:headEnd/>
            <a:tailEnd/>
          </a:ln>
        </p:spPr>
        <p:txBody>
          <a:bodyPr wrap="square">
            <a:spAutoFit/>
          </a:bodyPr>
          <a:lstStyle/>
          <a:p>
            <a:r>
              <a:rPr lang="de-DE" sz="1600" dirty="0"/>
              <a:t>Natural, </a:t>
            </a:r>
            <a:r>
              <a:rPr lang="de-DE" sz="1600" dirty="0" err="1"/>
              <a:t>technical</a:t>
            </a:r>
            <a:r>
              <a:rPr lang="de-DE" sz="1600" dirty="0"/>
              <a:t> </a:t>
            </a:r>
            <a:r>
              <a:rPr lang="de-DE" sz="1600" dirty="0" err="1"/>
              <a:t>and</a:t>
            </a:r>
            <a:r>
              <a:rPr lang="de-DE" sz="1600" dirty="0"/>
              <a:t> </a:t>
            </a:r>
            <a:r>
              <a:rPr lang="de-DE" sz="1600" dirty="0" err="1"/>
              <a:t>social</a:t>
            </a:r>
            <a:r>
              <a:rPr lang="de-DE" sz="1600" dirty="0"/>
              <a:t> </a:t>
            </a:r>
            <a:r>
              <a:rPr lang="de-DE" sz="1600" dirty="0" err="1"/>
              <a:t>environment</a:t>
            </a:r>
            <a:endParaRPr lang="de-DE" sz="1600" dirty="0"/>
          </a:p>
        </p:txBody>
      </p:sp>
    </p:spTree>
    <p:extLst>
      <p:ext uri="{BB962C8B-B14F-4D97-AF65-F5344CB8AC3E}">
        <p14:creationId xmlns:p14="http://schemas.microsoft.com/office/powerpoint/2010/main" val="3205691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1247A19C-CE00-4327-8101-B06E71E3EA19}"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45</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15" name="Rectangle 2"/>
          <p:cNvSpPr txBox="1">
            <a:spLocks noChangeArrowheads="1"/>
          </p:cNvSpPr>
          <p:nvPr/>
        </p:nvSpPr>
        <p:spPr bwMode="auto">
          <a:xfrm>
            <a:off x="395536" y="693515"/>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sz="2200" dirty="0"/>
              <a:t>Extended product requirements on the part of the end user</a:t>
            </a:r>
            <a:endParaRPr lang="de-DE" sz="2200" kern="0" dirty="0" smtClean="0"/>
          </a:p>
        </p:txBody>
      </p:sp>
      <p:sp>
        <p:nvSpPr>
          <p:cNvPr id="11" name="Rectangle 3"/>
          <p:cNvSpPr>
            <a:spLocks noChangeArrowheads="1"/>
          </p:cNvSpPr>
          <p:nvPr/>
        </p:nvSpPr>
        <p:spPr bwMode="auto">
          <a:xfrm>
            <a:off x="395536" y="1336503"/>
            <a:ext cx="8315895" cy="430538"/>
          </a:xfrm>
          <a:prstGeom prst="rect">
            <a:avLst/>
          </a:prstGeom>
          <a:solidFill>
            <a:srgbClr val="EAEAEA"/>
          </a:solidFill>
          <a:ln w="9525">
            <a:solidFill>
              <a:schemeClr val="tx1"/>
            </a:solidFill>
            <a:miter lim="800000"/>
            <a:headEnd/>
            <a:tailEnd/>
          </a:ln>
          <a:effectLst>
            <a:outerShdw dist="107763" dir="18900000" algn="ctr" rotWithShape="0">
              <a:schemeClr val="bg2"/>
            </a:outerShdw>
          </a:effectLst>
        </p:spPr>
        <p:txBody>
          <a:bodyPr anchor="ctr"/>
          <a:lstStyle/>
          <a:p>
            <a:pPr algn="ctr">
              <a:defRPr/>
            </a:pPr>
            <a:r>
              <a:rPr lang="en-US" sz="1600" b="1" dirty="0"/>
              <a:t>Product requirements on the part of the end user</a:t>
            </a:r>
          </a:p>
        </p:txBody>
      </p:sp>
      <p:sp>
        <p:nvSpPr>
          <p:cNvPr id="13" name="Rectangle 4"/>
          <p:cNvSpPr>
            <a:spLocks noChangeArrowheads="1"/>
          </p:cNvSpPr>
          <p:nvPr/>
        </p:nvSpPr>
        <p:spPr bwMode="auto">
          <a:xfrm>
            <a:off x="395536" y="2148041"/>
            <a:ext cx="3896295" cy="685800"/>
          </a:xfrm>
          <a:prstGeom prst="rect">
            <a:avLst/>
          </a:prstGeom>
          <a:solidFill>
            <a:srgbClr val="EAEAEA"/>
          </a:solidFill>
          <a:ln w="9525">
            <a:solidFill>
              <a:schemeClr val="tx1"/>
            </a:solidFill>
            <a:miter lim="800000"/>
            <a:headEnd/>
            <a:tailEnd/>
          </a:ln>
          <a:effectLst>
            <a:outerShdw dist="107763" dir="18900000" algn="ctr" rotWithShape="0">
              <a:schemeClr val="bg2"/>
            </a:outerShdw>
          </a:effectLst>
        </p:spPr>
        <p:txBody>
          <a:bodyPr anchor="ctr"/>
          <a:lstStyle/>
          <a:p>
            <a:pPr algn="ctr">
              <a:defRPr/>
            </a:pPr>
            <a:r>
              <a:rPr lang="de-DE" sz="1600" b="1" dirty="0" err="1"/>
              <a:t>Object-related</a:t>
            </a:r>
            <a:r>
              <a:rPr lang="de-DE" sz="1600" b="1" dirty="0"/>
              <a:t> </a:t>
            </a:r>
            <a:r>
              <a:rPr lang="de-DE" sz="1600" b="1" dirty="0" err="1"/>
              <a:t>requirements</a:t>
            </a:r>
            <a:endParaRPr lang="de-DE" sz="1600" b="1" dirty="0"/>
          </a:p>
        </p:txBody>
      </p:sp>
      <p:sp>
        <p:nvSpPr>
          <p:cNvPr id="14" name="Rectangle 5"/>
          <p:cNvSpPr>
            <a:spLocks noChangeArrowheads="1"/>
          </p:cNvSpPr>
          <p:nvPr/>
        </p:nvSpPr>
        <p:spPr bwMode="auto">
          <a:xfrm>
            <a:off x="4788024" y="2148041"/>
            <a:ext cx="3923407" cy="685800"/>
          </a:xfrm>
          <a:prstGeom prst="rect">
            <a:avLst/>
          </a:prstGeom>
          <a:solidFill>
            <a:srgbClr val="EAEAEA"/>
          </a:solidFill>
          <a:ln w="9525">
            <a:solidFill>
              <a:schemeClr val="tx1"/>
            </a:solidFill>
            <a:miter lim="800000"/>
            <a:headEnd/>
            <a:tailEnd/>
          </a:ln>
          <a:effectLst>
            <a:outerShdw dist="107763" dir="18900000" algn="ctr" rotWithShape="0">
              <a:schemeClr val="bg2"/>
            </a:outerShdw>
          </a:effectLst>
        </p:spPr>
        <p:txBody>
          <a:bodyPr anchor="ctr"/>
          <a:lstStyle/>
          <a:p>
            <a:pPr algn="ctr">
              <a:defRPr/>
            </a:pPr>
            <a:r>
              <a:rPr lang="de-DE" sz="1600" b="1" dirty="0" err="1"/>
              <a:t>Effect-related</a:t>
            </a:r>
            <a:r>
              <a:rPr lang="de-DE" sz="1600" b="1" dirty="0"/>
              <a:t> </a:t>
            </a:r>
            <a:r>
              <a:rPr lang="de-DE" sz="1600" b="1" dirty="0" err="1"/>
              <a:t>requirements</a:t>
            </a:r>
            <a:endParaRPr lang="de-DE" sz="1600" b="1" dirty="0"/>
          </a:p>
        </p:txBody>
      </p:sp>
      <p:sp>
        <p:nvSpPr>
          <p:cNvPr id="17" name="Rectangle 6"/>
          <p:cNvSpPr>
            <a:spLocks noChangeArrowheads="1"/>
          </p:cNvSpPr>
          <p:nvPr/>
        </p:nvSpPr>
        <p:spPr bwMode="auto">
          <a:xfrm>
            <a:off x="395536" y="3173566"/>
            <a:ext cx="1872208" cy="685800"/>
          </a:xfrm>
          <a:prstGeom prst="rect">
            <a:avLst/>
          </a:prstGeom>
          <a:solidFill>
            <a:srgbClr val="EAEAEA"/>
          </a:solidFill>
          <a:ln w="9525">
            <a:solidFill>
              <a:schemeClr val="tx1"/>
            </a:solidFill>
            <a:miter lim="800000"/>
            <a:headEnd/>
            <a:tailEnd/>
          </a:ln>
          <a:effectLst>
            <a:outerShdw dist="107763" dir="18900000" algn="ctr" rotWithShape="0">
              <a:schemeClr val="bg2"/>
            </a:outerShdw>
          </a:effectLst>
        </p:spPr>
        <p:txBody>
          <a:bodyPr anchor="ctr"/>
          <a:lstStyle/>
          <a:p>
            <a:pPr algn="ctr">
              <a:defRPr/>
            </a:pPr>
            <a:r>
              <a:rPr lang="de-DE" sz="1600" b="1" dirty="0" err="1"/>
              <a:t>Requirements</a:t>
            </a:r>
            <a:r>
              <a:rPr lang="de-DE" sz="1600" b="1" dirty="0"/>
              <a:t> </a:t>
            </a:r>
            <a:r>
              <a:rPr lang="de-DE" sz="1600" b="1" dirty="0" err="1"/>
              <a:t>concerning</a:t>
            </a:r>
            <a:r>
              <a:rPr lang="de-DE" sz="1600" b="1" dirty="0"/>
              <a:t> </a:t>
            </a:r>
            <a:r>
              <a:rPr lang="de-DE" sz="1600" b="1" dirty="0" err="1"/>
              <a:t>items</a:t>
            </a:r>
            <a:endParaRPr lang="de-DE" sz="1600" b="1" dirty="0"/>
          </a:p>
        </p:txBody>
      </p:sp>
      <p:sp>
        <p:nvSpPr>
          <p:cNvPr id="18" name="Rectangle 7"/>
          <p:cNvSpPr>
            <a:spLocks noChangeArrowheads="1"/>
          </p:cNvSpPr>
          <p:nvPr/>
        </p:nvSpPr>
        <p:spPr bwMode="auto">
          <a:xfrm>
            <a:off x="2411760" y="3173566"/>
            <a:ext cx="1872208" cy="685800"/>
          </a:xfrm>
          <a:prstGeom prst="rect">
            <a:avLst/>
          </a:prstGeom>
          <a:solidFill>
            <a:srgbClr val="EAEAEA"/>
          </a:solidFill>
          <a:ln w="9525">
            <a:solidFill>
              <a:schemeClr val="tx1"/>
            </a:solidFill>
            <a:miter lim="800000"/>
            <a:headEnd/>
            <a:tailEnd/>
          </a:ln>
          <a:effectLst>
            <a:outerShdw dist="107763" dir="18900000" algn="ctr" rotWithShape="0">
              <a:schemeClr val="bg2"/>
            </a:outerShdw>
          </a:effectLst>
        </p:spPr>
        <p:txBody>
          <a:bodyPr anchor="ctr"/>
          <a:lstStyle/>
          <a:p>
            <a:pPr algn="ctr">
              <a:defRPr/>
            </a:pPr>
            <a:r>
              <a:rPr lang="de-DE" sz="1600" b="1" dirty="0" err="1"/>
              <a:t>Perception</a:t>
            </a:r>
            <a:r>
              <a:rPr lang="de-DE" sz="1600" b="1" dirty="0"/>
              <a:t> </a:t>
            </a:r>
            <a:r>
              <a:rPr lang="de-DE" sz="1600" b="1" dirty="0" err="1"/>
              <a:t>requirements</a:t>
            </a:r>
            <a:endParaRPr lang="de-DE" sz="1600" b="1" dirty="0"/>
          </a:p>
        </p:txBody>
      </p:sp>
      <p:sp>
        <p:nvSpPr>
          <p:cNvPr id="19" name="Rectangle 8"/>
          <p:cNvSpPr>
            <a:spLocks noChangeArrowheads="1"/>
          </p:cNvSpPr>
          <p:nvPr/>
        </p:nvSpPr>
        <p:spPr bwMode="auto">
          <a:xfrm>
            <a:off x="4788025" y="3097366"/>
            <a:ext cx="1872208" cy="685800"/>
          </a:xfrm>
          <a:prstGeom prst="rect">
            <a:avLst/>
          </a:prstGeom>
          <a:solidFill>
            <a:srgbClr val="EAEAEA"/>
          </a:solidFill>
          <a:ln w="9525">
            <a:solidFill>
              <a:schemeClr val="tx1"/>
            </a:solidFill>
            <a:miter lim="800000"/>
            <a:headEnd/>
            <a:tailEnd/>
          </a:ln>
          <a:effectLst>
            <a:outerShdw dist="107763" dir="18900000" algn="ctr" rotWithShape="0">
              <a:schemeClr val="bg2"/>
            </a:outerShdw>
          </a:effectLst>
        </p:spPr>
        <p:txBody>
          <a:bodyPr anchor="ctr"/>
          <a:lstStyle/>
          <a:p>
            <a:pPr algn="ctr">
              <a:defRPr/>
            </a:pPr>
            <a:r>
              <a:rPr lang="de-DE" sz="1600" b="1" dirty="0" err="1"/>
              <a:t>Functional</a:t>
            </a:r>
            <a:r>
              <a:rPr lang="de-DE" sz="1600" b="1" dirty="0"/>
              <a:t> </a:t>
            </a:r>
            <a:r>
              <a:rPr lang="de-DE" sz="1600" b="1" dirty="0" err="1"/>
              <a:t>requirements</a:t>
            </a:r>
            <a:endParaRPr lang="de-DE" sz="1600" b="1" dirty="0"/>
          </a:p>
        </p:txBody>
      </p:sp>
      <p:sp>
        <p:nvSpPr>
          <p:cNvPr id="20" name="Rectangle 9"/>
          <p:cNvSpPr>
            <a:spLocks noChangeArrowheads="1"/>
          </p:cNvSpPr>
          <p:nvPr/>
        </p:nvSpPr>
        <p:spPr bwMode="auto">
          <a:xfrm>
            <a:off x="6804248" y="3097366"/>
            <a:ext cx="1907183" cy="685800"/>
          </a:xfrm>
          <a:prstGeom prst="rect">
            <a:avLst/>
          </a:prstGeom>
          <a:solidFill>
            <a:srgbClr val="EAEAEA"/>
          </a:solidFill>
          <a:ln w="9525">
            <a:solidFill>
              <a:schemeClr val="tx1"/>
            </a:solidFill>
            <a:miter lim="800000"/>
            <a:headEnd/>
            <a:tailEnd/>
          </a:ln>
          <a:effectLst>
            <a:outerShdw dist="107763" dir="18900000" algn="ctr" rotWithShape="0">
              <a:schemeClr val="bg2"/>
            </a:outerShdw>
          </a:effectLst>
        </p:spPr>
        <p:txBody>
          <a:bodyPr anchor="ctr"/>
          <a:lstStyle/>
          <a:p>
            <a:pPr algn="ctr">
              <a:defRPr/>
            </a:pPr>
            <a:r>
              <a:rPr lang="de-DE" sz="1600" b="1" dirty="0" err="1"/>
              <a:t>Aesthetic</a:t>
            </a:r>
            <a:r>
              <a:rPr lang="de-DE" sz="1600" b="1" dirty="0"/>
              <a:t> </a:t>
            </a:r>
            <a:r>
              <a:rPr lang="de-DE" sz="1600" b="1" dirty="0" err="1"/>
              <a:t>requirements</a:t>
            </a:r>
            <a:endParaRPr lang="de-DE" sz="1600" b="1" dirty="0"/>
          </a:p>
        </p:txBody>
      </p:sp>
      <p:cxnSp>
        <p:nvCxnSpPr>
          <p:cNvPr id="21" name="AutoShape 10"/>
          <p:cNvCxnSpPr>
            <a:cxnSpLocks noChangeShapeType="1"/>
            <a:stCxn id="11" idx="2"/>
            <a:endCxn id="13" idx="0"/>
          </p:cNvCxnSpPr>
          <p:nvPr/>
        </p:nvCxnSpPr>
        <p:spPr bwMode="auto">
          <a:xfrm rot="5400000">
            <a:off x="3258084" y="852641"/>
            <a:ext cx="381000" cy="2209800"/>
          </a:xfrm>
          <a:prstGeom prst="bentConnector3">
            <a:avLst>
              <a:gd name="adj1" fmla="val 50000"/>
            </a:avLst>
          </a:prstGeom>
          <a:noFill/>
          <a:ln w="9525">
            <a:solidFill>
              <a:schemeClr val="tx1"/>
            </a:solidFill>
            <a:miter lim="800000"/>
            <a:headEnd/>
            <a:tailEnd/>
          </a:ln>
        </p:spPr>
      </p:cxnSp>
      <p:cxnSp>
        <p:nvCxnSpPr>
          <p:cNvPr id="22" name="AutoShape 11"/>
          <p:cNvCxnSpPr>
            <a:cxnSpLocks noChangeShapeType="1"/>
            <a:stCxn id="11" idx="2"/>
            <a:endCxn id="14" idx="0"/>
          </p:cNvCxnSpPr>
          <p:nvPr/>
        </p:nvCxnSpPr>
        <p:spPr bwMode="auto">
          <a:xfrm rot="16200000" flipH="1">
            <a:off x="5461106" y="859419"/>
            <a:ext cx="381000" cy="2196244"/>
          </a:xfrm>
          <a:prstGeom prst="bentConnector3">
            <a:avLst>
              <a:gd name="adj1" fmla="val 50000"/>
            </a:avLst>
          </a:prstGeom>
          <a:noFill/>
          <a:ln w="9525">
            <a:solidFill>
              <a:schemeClr val="tx1"/>
            </a:solidFill>
            <a:miter lim="800000"/>
            <a:headEnd/>
            <a:tailEnd/>
          </a:ln>
        </p:spPr>
      </p:cxnSp>
      <p:cxnSp>
        <p:nvCxnSpPr>
          <p:cNvPr id="23" name="AutoShape 12"/>
          <p:cNvCxnSpPr>
            <a:cxnSpLocks noChangeShapeType="1"/>
            <a:stCxn id="13" idx="2"/>
            <a:endCxn id="17" idx="0"/>
          </p:cNvCxnSpPr>
          <p:nvPr/>
        </p:nvCxnSpPr>
        <p:spPr bwMode="auto">
          <a:xfrm rot="5400000">
            <a:off x="1667800" y="2497681"/>
            <a:ext cx="339725" cy="1012044"/>
          </a:xfrm>
          <a:prstGeom prst="bentConnector3">
            <a:avLst>
              <a:gd name="adj1" fmla="val 50000"/>
            </a:avLst>
          </a:prstGeom>
          <a:noFill/>
          <a:ln w="9525">
            <a:solidFill>
              <a:schemeClr val="tx1"/>
            </a:solidFill>
            <a:miter lim="800000"/>
            <a:headEnd/>
            <a:tailEnd/>
          </a:ln>
        </p:spPr>
      </p:cxnSp>
      <p:cxnSp>
        <p:nvCxnSpPr>
          <p:cNvPr id="24" name="AutoShape 13"/>
          <p:cNvCxnSpPr>
            <a:cxnSpLocks noChangeShapeType="1"/>
            <a:stCxn id="13" idx="2"/>
            <a:endCxn id="18" idx="0"/>
          </p:cNvCxnSpPr>
          <p:nvPr/>
        </p:nvCxnSpPr>
        <p:spPr bwMode="auto">
          <a:xfrm rot="16200000" flipH="1">
            <a:off x="2675912" y="2501613"/>
            <a:ext cx="339725" cy="1004180"/>
          </a:xfrm>
          <a:prstGeom prst="bentConnector3">
            <a:avLst>
              <a:gd name="adj1" fmla="val 50000"/>
            </a:avLst>
          </a:prstGeom>
          <a:noFill/>
          <a:ln w="9525">
            <a:solidFill>
              <a:schemeClr val="tx1"/>
            </a:solidFill>
            <a:miter lim="800000"/>
            <a:headEnd/>
            <a:tailEnd/>
          </a:ln>
        </p:spPr>
      </p:cxnSp>
      <p:cxnSp>
        <p:nvCxnSpPr>
          <p:cNvPr id="25" name="AutoShape 14"/>
          <p:cNvCxnSpPr>
            <a:cxnSpLocks noChangeShapeType="1"/>
            <a:stCxn id="14" idx="2"/>
            <a:endCxn id="19" idx="0"/>
          </p:cNvCxnSpPr>
          <p:nvPr/>
        </p:nvCxnSpPr>
        <p:spPr bwMode="auto">
          <a:xfrm rot="5400000">
            <a:off x="6105167" y="2452804"/>
            <a:ext cx="263525" cy="1025599"/>
          </a:xfrm>
          <a:prstGeom prst="bentConnector3">
            <a:avLst>
              <a:gd name="adj1" fmla="val 50000"/>
            </a:avLst>
          </a:prstGeom>
          <a:noFill/>
          <a:ln w="9525">
            <a:solidFill>
              <a:schemeClr val="tx1"/>
            </a:solidFill>
            <a:miter lim="800000"/>
            <a:headEnd/>
            <a:tailEnd/>
          </a:ln>
        </p:spPr>
      </p:cxnSp>
      <p:cxnSp>
        <p:nvCxnSpPr>
          <p:cNvPr id="26" name="AutoShape 15"/>
          <p:cNvCxnSpPr>
            <a:cxnSpLocks noChangeShapeType="1"/>
            <a:stCxn id="14" idx="2"/>
            <a:endCxn id="20" idx="0"/>
          </p:cNvCxnSpPr>
          <p:nvPr/>
        </p:nvCxnSpPr>
        <p:spPr bwMode="auto">
          <a:xfrm rot="16200000" flipH="1">
            <a:off x="7122022" y="2461547"/>
            <a:ext cx="263525" cy="1008112"/>
          </a:xfrm>
          <a:prstGeom prst="bentConnector3">
            <a:avLst>
              <a:gd name="adj1" fmla="val 50000"/>
            </a:avLst>
          </a:prstGeom>
          <a:noFill/>
          <a:ln w="9525">
            <a:solidFill>
              <a:schemeClr val="tx1"/>
            </a:solidFill>
            <a:miter lim="800000"/>
            <a:headEnd/>
            <a:tailEnd/>
          </a:ln>
        </p:spPr>
      </p:cxnSp>
      <p:sp>
        <p:nvSpPr>
          <p:cNvPr id="27" name="Text Box 16"/>
          <p:cNvSpPr txBox="1">
            <a:spLocks noChangeArrowheads="1"/>
          </p:cNvSpPr>
          <p:nvPr/>
        </p:nvSpPr>
        <p:spPr bwMode="auto">
          <a:xfrm>
            <a:off x="467544" y="4005416"/>
            <a:ext cx="1964754" cy="1815882"/>
          </a:xfrm>
          <a:prstGeom prst="rect">
            <a:avLst/>
          </a:prstGeom>
          <a:noFill/>
          <a:ln w="9525">
            <a:noFill/>
            <a:miter lim="800000"/>
            <a:headEnd/>
            <a:tailEnd/>
          </a:ln>
        </p:spPr>
        <p:txBody>
          <a:bodyPr wrap="square">
            <a:spAutoFit/>
          </a:bodyPr>
          <a:lstStyle/>
          <a:p>
            <a:r>
              <a:rPr lang="de-DE" sz="1600" dirty="0"/>
              <a:t>Form</a:t>
            </a:r>
          </a:p>
          <a:p>
            <a:r>
              <a:rPr lang="de-DE" sz="1600" dirty="0"/>
              <a:t>Dimension</a:t>
            </a:r>
          </a:p>
          <a:p>
            <a:r>
              <a:rPr lang="de-DE" sz="1600" dirty="0"/>
              <a:t>Surface</a:t>
            </a:r>
          </a:p>
          <a:p>
            <a:r>
              <a:rPr lang="de-DE" sz="1600" dirty="0"/>
              <a:t>Marks</a:t>
            </a:r>
          </a:p>
          <a:p>
            <a:r>
              <a:rPr lang="de-DE" sz="1600" dirty="0"/>
              <a:t>Material</a:t>
            </a:r>
          </a:p>
          <a:p>
            <a:r>
              <a:rPr lang="de-DE" sz="1600" dirty="0" err="1"/>
              <a:t>Function</a:t>
            </a:r>
            <a:r>
              <a:rPr lang="de-DE" sz="1600" dirty="0"/>
              <a:t> </a:t>
            </a:r>
            <a:r>
              <a:rPr lang="de-DE" sz="1600" dirty="0" err="1"/>
              <a:t>principle</a:t>
            </a:r>
            <a:endParaRPr lang="de-DE" sz="1600" dirty="0"/>
          </a:p>
        </p:txBody>
      </p:sp>
      <p:sp>
        <p:nvSpPr>
          <p:cNvPr id="28" name="Text Box 17"/>
          <p:cNvSpPr txBox="1">
            <a:spLocks noChangeArrowheads="1"/>
          </p:cNvSpPr>
          <p:nvPr/>
        </p:nvSpPr>
        <p:spPr bwMode="auto">
          <a:xfrm>
            <a:off x="2504305" y="3986366"/>
            <a:ext cx="1707705" cy="1815882"/>
          </a:xfrm>
          <a:prstGeom prst="rect">
            <a:avLst/>
          </a:prstGeom>
          <a:noFill/>
          <a:ln w="9525">
            <a:noFill/>
            <a:miter lim="800000"/>
            <a:headEnd/>
            <a:tailEnd/>
          </a:ln>
        </p:spPr>
        <p:txBody>
          <a:bodyPr wrap="square">
            <a:spAutoFit/>
          </a:bodyPr>
          <a:lstStyle/>
          <a:p>
            <a:r>
              <a:rPr lang="de-DE" altLang="de-DE" sz="1600" dirty="0"/>
              <a:t>Visual</a:t>
            </a:r>
          </a:p>
          <a:p>
            <a:r>
              <a:rPr lang="de-DE" altLang="de-DE" sz="1600" dirty="0"/>
              <a:t>Audio</a:t>
            </a:r>
          </a:p>
          <a:p>
            <a:r>
              <a:rPr lang="de-DE" altLang="de-DE" sz="1600" dirty="0" err="1"/>
              <a:t>Haptic</a:t>
            </a:r>
            <a:endParaRPr lang="de-DE" altLang="de-DE" sz="1600" dirty="0"/>
          </a:p>
          <a:p>
            <a:r>
              <a:rPr lang="de-DE" altLang="de-DE" sz="1600" dirty="0" err="1"/>
              <a:t>Tactile</a:t>
            </a:r>
            <a:endParaRPr lang="de-DE" altLang="de-DE" sz="1600" dirty="0"/>
          </a:p>
          <a:p>
            <a:r>
              <a:rPr lang="de-DE" altLang="de-DE" sz="1600" dirty="0" err="1"/>
              <a:t>Olfactory</a:t>
            </a:r>
            <a:endParaRPr lang="de-DE" altLang="de-DE" sz="1600" dirty="0"/>
          </a:p>
          <a:p>
            <a:r>
              <a:rPr lang="de-DE" altLang="de-DE" sz="1600" dirty="0" err="1"/>
              <a:t>Kinaesthetic</a:t>
            </a:r>
            <a:endParaRPr lang="de-DE" altLang="de-DE" sz="1600" dirty="0"/>
          </a:p>
        </p:txBody>
      </p:sp>
      <p:sp>
        <p:nvSpPr>
          <p:cNvPr id="29" name="Text Box 18"/>
          <p:cNvSpPr txBox="1">
            <a:spLocks noChangeArrowheads="1"/>
          </p:cNvSpPr>
          <p:nvPr/>
        </p:nvSpPr>
        <p:spPr bwMode="auto">
          <a:xfrm>
            <a:off x="4825905" y="3935679"/>
            <a:ext cx="1961703" cy="2406813"/>
          </a:xfrm>
          <a:prstGeom prst="rect">
            <a:avLst/>
          </a:prstGeom>
          <a:noFill/>
          <a:ln w="9525">
            <a:noFill/>
            <a:miter lim="800000"/>
            <a:headEnd/>
            <a:tailEnd/>
          </a:ln>
        </p:spPr>
        <p:txBody>
          <a:bodyPr wrap="square">
            <a:spAutoFit/>
          </a:bodyPr>
          <a:lstStyle/>
          <a:p>
            <a:r>
              <a:rPr lang="de-DE" altLang="de-DE" sz="1600" dirty="0" err="1"/>
              <a:t>Product</a:t>
            </a:r>
            <a:r>
              <a:rPr lang="de-DE" altLang="de-DE" sz="1600" dirty="0"/>
              <a:t> </a:t>
            </a:r>
            <a:r>
              <a:rPr lang="de-DE" altLang="de-DE" sz="1600" dirty="0" err="1"/>
              <a:t>function</a:t>
            </a:r>
            <a:endParaRPr lang="de-DE" altLang="de-DE" sz="1600" dirty="0"/>
          </a:p>
          <a:p>
            <a:r>
              <a:rPr lang="de-DE" altLang="de-DE" sz="1600" dirty="0" err="1"/>
              <a:t>Robustness</a:t>
            </a:r>
            <a:endParaRPr lang="de-DE" altLang="de-DE" sz="1600" dirty="0"/>
          </a:p>
          <a:p>
            <a:r>
              <a:rPr lang="de-DE" altLang="de-DE" sz="1600" dirty="0"/>
              <a:t>Fit</a:t>
            </a:r>
          </a:p>
          <a:p>
            <a:r>
              <a:rPr lang="de-DE" altLang="de-DE" sz="1600" dirty="0"/>
              <a:t>Connections</a:t>
            </a:r>
          </a:p>
          <a:p>
            <a:r>
              <a:rPr lang="de-DE" altLang="de-DE" sz="1600" dirty="0"/>
              <a:t>Storage</a:t>
            </a:r>
          </a:p>
          <a:p>
            <a:r>
              <a:rPr lang="de-DE" altLang="de-DE" sz="1600" dirty="0" err="1"/>
              <a:t>Mounting</a:t>
            </a:r>
            <a:endParaRPr lang="de-DE" altLang="de-DE" sz="1600" dirty="0"/>
          </a:p>
          <a:p>
            <a:r>
              <a:rPr lang="de-DE" altLang="de-DE" sz="1600" dirty="0" err="1"/>
              <a:t>Safety</a:t>
            </a:r>
            <a:endParaRPr lang="de-DE" altLang="de-DE" sz="1600" dirty="0"/>
          </a:p>
          <a:p>
            <a:endParaRPr lang="de-DE" altLang="de-DE" sz="1600" dirty="0"/>
          </a:p>
        </p:txBody>
      </p:sp>
      <p:sp>
        <p:nvSpPr>
          <p:cNvPr id="30" name="Text Box 19"/>
          <p:cNvSpPr txBox="1">
            <a:spLocks noChangeArrowheads="1"/>
          </p:cNvSpPr>
          <p:nvPr/>
        </p:nvSpPr>
        <p:spPr bwMode="auto">
          <a:xfrm>
            <a:off x="6968356" y="3986366"/>
            <a:ext cx="1233030" cy="929485"/>
          </a:xfrm>
          <a:prstGeom prst="rect">
            <a:avLst/>
          </a:prstGeom>
          <a:noFill/>
          <a:ln w="9525">
            <a:noFill/>
            <a:miter lim="800000"/>
            <a:headEnd/>
            <a:tailEnd/>
          </a:ln>
        </p:spPr>
        <p:txBody>
          <a:bodyPr wrap="square">
            <a:spAutoFit/>
          </a:bodyPr>
          <a:lstStyle/>
          <a:p>
            <a:r>
              <a:rPr lang="de-DE" altLang="de-DE" sz="1600" dirty="0"/>
              <a:t>Design</a:t>
            </a:r>
          </a:p>
          <a:p>
            <a:r>
              <a:rPr lang="de-DE" altLang="de-DE" sz="1600" dirty="0" err="1"/>
              <a:t>Aesthetics</a:t>
            </a:r>
            <a:endParaRPr lang="de-DE" altLang="de-DE" sz="1600" dirty="0"/>
          </a:p>
          <a:p>
            <a:r>
              <a:rPr lang="de-DE" altLang="de-DE" sz="1600" dirty="0" err="1"/>
              <a:t>Health</a:t>
            </a:r>
            <a:endParaRPr lang="de-DE" altLang="de-DE" sz="1600" dirty="0"/>
          </a:p>
        </p:txBody>
      </p:sp>
      <p:sp>
        <p:nvSpPr>
          <p:cNvPr id="31" name="Text Box 26"/>
          <p:cNvSpPr txBox="1">
            <a:spLocks noChangeArrowheads="1"/>
          </p:cNvSpPr>
          <p:nvPr/>
        </p:nvSpPr>
        <p:spPr bwMode="auto">
          <a:xfrm>
            <a:off x="632644" y="6114782"/>
            <a:ext cx="3090911" cy="338554"/>
          </a:xfrm>
          <a:prstGeom prst="rect">
            <a:avLst/>
          </a:prstGeom>
          <a:noFill/>
          <a:ln w="9525">
            <a:noFill/>
            <a:miter lim="800000"/>
            <a:headEnd/>
            <a:tailEnd/>
          </a:ln>
          <a:effectLst/>
        </p:spPr>
        <p:txBody>
          <a:bodyPr wrap="square">
            <a:spAutoFit/>
          </a:bodyPr>
          <a:lstStyle/>
          <a:p>
            <a:pPr>
              <a:defRPr/>
            </a:pPr>
            <a:r>
              <a:rPr lang="de-DE" sz="1600" b="1" dirty="0">
                <a:effectLst>
                  <a:outerShdw blurRad="38100" dist="38100" dir="2700000" algn="tl">
                    <a:srgbClr val="C0C0C0"/>
                  </a:outerShdw>
                </a:effectLst>
                <a:latin typeface="Arial" charset="0"/>
              </a:rPr>
              <a:t>Focus </a:t>
            </a:r>
            <a:r>
              <a:rPr lang="de-DE" sz="1600" b="1" dirty="0" err="1">
                <a:effectLst>
                  <a:outerShdw blurRad="38100" dist="38100" dir="2700000" algn="tl">
                    <a:srgbClr val="C0C0C0"/>
                  </a:outerShdw>
                </a:effectLst>
                <a:latin typeface="Arial" charset="0"/>
              </a:rPr>
              <a:t>of</a:t>
            </a:r>
            <a:r>
              <a:rPr lang="de-DE" sz="1600" b="1" dirty="0">
                <a:effectLst>
                  <a:outerShdw blurRad="38100" dist="38100" dir="2700000" algn="tl">
                    <a:srgbClr val="C0C0C0"/>
                  </a:outerShdw>
                </a:effectLst>
                <a:latin typeface="Arial" charset="0"/>
              </a:rPr>
              <a:t> </a:t>
            </a:r>
            <a:r>
              <a:rPr lang="de-DE" sz="1600" b="1" dirty="0" err="1">
                <a:effectLst>
                  <a:outerShdw blurRad="38100" dist="38100" dir="2700000" algn="tl">
                    <a:srgbClr val="C0C0C0"/>
                  </a:outerShdw>
                </a:effectLst>
                <a:latin typeface="Arial" charset="0"/>
              </a:rPr>
              <a:t>ergonomics</a:t>
            </a:r>
            <a:endParaRPr lang="de-DE" sz="1600" b="1" dirty="0">
              <a:effectLst>
                <a:outerShdw blurRad="38100" dist="38100" dir="2700000" algn="tl">
                  <a:srgbClr val="C0C0C0"/>
                </a:outerShdw>
              </a:effectLst>
              <a:latin typeface="Arial" charset="0"/>
            </a:endParaRPr>
          </a:p>
        </p:txBody>
      </p:sp>
      <p:sp>
        <p:nvSpPr>
          <p:cNvPr id="32" name="AutoShape 27"/>
          <p:cNvSpPr>
            <a:spLocks noChangeArrowheads="1"/>
          </p:cNvSpPr>
          <p:nvPr/>
        </p:nvSpPr>
        <p:spPr bwMode="auto">
          <a:xfrm rot="5400000">
            <a:off x="2195315" y="4148608"/>
            <a:ext cx="288925" cy="3600450"/>
          </a:xfrm>
          <a:prstGeom prst="homePlate">
            <a:avLst>
              <a:gd name="adj" fmla="val 10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nchor="ctr"/>
          <a:lstStyle/>
          <a:p>
            <a:endParaRPr lang="de-DE" sz="1600"/>
          </a:p>
        </p:txBody>
      </p:sp>
    </p:spTree>
    <p:extLst>
      <p:ext uri="{BB962C8B-B14F-4D97-AF65-F5344CB8AC3E}">
        <p14:creationId xmlns:p14="http://schemas.microsoft.com/office/powerpoint/2010/main" val="26810191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C930642B-779D-4321-9F11-C96E7D650E3E}"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46</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15" name="Rectangle 2"/>
          <p:cNvSpPr txBox="1">
            <a:spLocks noChangeArrowheads="1"/>
          </p:cNvSpPr>
          <p:nvPr/>
        </p:nvSpPr>
        <p:spPr bwMode="auto">
          <a:xfrm>
            <a:off x="510005" y="776178"/>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3200" dirty="0">
                <a:latin typeface="Arial" pitchFamily="34" charset="0"/>
              </a:rPr>
              <a:t>Design </a:t>
            </a:r>
            <a:r>
              <a:rPr lang="de-DE" altLang="de-DE" sz="3200" dirty="0" err="1">
                <a:latin typeface="Arial" pitchFamily="34" charset="0"/>
              </a:rPr>
              <a:t>task</a:t>
            </a:r>
            <a:endParaRPr lang="de-DE" kern="0" dirty="0" smtClean="0"/>
          </a:p>
        </p:txBody>
      </p:sp>
      <p:sp>
        <p:nvSpPr>
          <p:cNvPr id="3" name="Rechteck 2"/>
          <p:cNvSpPr/>
          <p:nvPr/>
        </p:nvSpPr>
        <p:spPr>
          <a:xfrm>
            <a:off x="457992" y="1279415"/>
            <a:ext cx="6453605" cy="1754326"/>
          </a:xfrm>
          <a:prstGeom prst="rect">
            <a:avLst/>
          </a:prstGeom>
        </p:spPr>
        <p:txBody>
          <a:bodyPr wrap="square">
            <a:spAutoFit/>
          </a:bodyPr>
          <a:lstStyle/>
          <a:p>
            <a:r>
              <a:rPr lang="de-DE" altLang="de-DE" dirty="0" err="1"/>
              <a:t>Selection</a:t>
            </a:r>
            <a:r>
              <a:rPr lang="de-DE" altLang="de-DE" dirty="0"/>
              <a:t>/design </a:t>
            </a:r>
            <a:r>
              <a:rPr lang="de-DE" altLang="de-DE" dirty="0" err="1"/>
              <a:t>of</a:t>
            </a:r>
            <a:r>
              <a:rPr lang="de-DE" altLang="de-DE" dirty="0"/>
              <a:t> </a:t>
            </a:r>
            <a:r>
              <a:rPr lang="de-DE" altLang="de-DE" dirty="0" err="1"/>
              <a:t>the</a:t>
            </a:r>
            <a:r>
              <a:rPr lang="de-DE" altLang="de-DE" dirty="0"/>
              <a:t> </a:t>
            </a:r>
            <a:r>
              <a:rPr lang="de-DE" altLang="de-DE" dirty="0" err="1"/>
              <a:t>tool</a:t>
            </a:r>
            <a:r>
              <a:rPr lang="de-DE" altLang="de-DE" dirty="0"/>
              <a:t> </a:t>
            </a:r>
            <a:r>
              <a:rPr lang="de-DE" altLang="de-DE" dirty="0" err="1"/>
              <a:t>for</a:t>
            </a:r>
            <a:r>
              <a:rPr lang="de-DE" altLang="de-DE" dirty="0"/>
              <a:t> </a:t>
            </a:r>
            <a:r>
              <a:rPr lang="de-DE" altLang="de-DE" dirty="0" err="1"/>
              <a:t>bolting</a:t>
            </a:r>
            <a:r>
              <a:rPr lang="de-DE" altLang="de-DE" dirty="0"/>
              <a:t> </a:t>
            </a:r>
            <a:r>
              <a:rPr lang="de-DE" altLang="de-DE" dirty="0" err="1"/>
              <a:t>the</a:t>
            </a:r>
            <a:r>
              <a:rPr lang="de-DE" altLang="de-DE" dirty="0"/>
              <a:t> </a:t>
            </a:r>
            <a:r>
              <a:rPr lang="de-DE" altLang="de-DE" dirty="0" err="1"/>
              <a:t>assemblies</a:t>
            </a:r>
            <a:r>
              <a:rPr lang="de-DE" altLang="de-DE" dirty="0"/>
              <a:t> </a:t>
            </a:r>
            <a:r>
              <a:rPr lang="de-DE" altLang="de-DE" dirty="0" err="1"/>
              <a:t>and</a:t>
            </a:r>
            <a:r>
              <a:rPr lang="de-DE" altLang="de-DE" dirty="0"/>
              <a:t> </a:t>
            </a:r>
            <a:r>
              <a:rPr lang="de-DE" altLang="de-DE" dirty="0" err="1"/>
              <a:t>the</a:t>
            </a:r>
            <a:r>
              <a:rPr lang="de-DE" altLang="de-DE" dirty="0"/>
              <a:t> </a:t>
            </a:r>
            <a:r>
              <a:rPr lang="de-DE" altLang="de-DE" dirty="0" err="1"/>
              <a:t>casing</a:t>
            </a:r>
            <a:r>
              <a:rPr lang="de-DE" altLang="de-DE" dirty="0"/>
              <a:t> </a:t>
            </a:r>
            <a:r>
              <a:rPr lang="de-DE" altLang="de-DE" dirty="0" err="1"/>
              <a:t>cover</a:t>
            </a:r>
            <a:r>
              <a:rPr lang="de-DE" altLang="de-DE" dirty="0"/>
              <a:t> </a:t>
            </a:r>
            <a:r>
              <a:rPr lang="de-DE" altLang="de-DE" dirty="0" err="1"/>
              <a:t>together</a:t>
            </a:r>
            <a:r>
              <a:rPr lang="de-DE" altLang="de-DE" dirty="0"/>
              <a:t>. </a:t>
            </a:r>
            <a:r>
              <a:rPr lang="de-DE" altLang="de-DE" dirty="0" err="1"/>
              <a:t>Capacity</a:t>
            </a:r>
            <a:r>
              <a:rPr lang="de-DE" altLang="de-DE" dirty="0"/>
              <a:t> = 80 </a:t>
            </a:r>
            <a:r>
              <a:rPr lang="de-DE" altLang="de-DE" dirty="0" err="1"/>
              <a:t>casings</a:t>
            </a:r>
            <a:r>
              <a:rPr lang="de-DE" altLang="de-DE" dirty="0"/>
              <a:t> per </a:t>
            </a:r>
            <a:r>
              <a:rPr lang="de-DE" altLang="de-DE" dirty="0" err="1" smtClean="0"/>
              <a:t>day</a:t>
            </a:r>
            <a:r>
              <a:rPr lang="de-DE" altLang="de-DE" dirty="0" smtClean="0"/>
              <a:t> Magnitude</a:t>
            </a:r>
            <a:r>
              <a:rPr lang="de-DE" altLang="de-DE" dirty="0"/>
              <a:t>:</a:t>
            </a:r>
          </a:p>
          <a:p>
            <a:pPr marL="342900" indent="-342900">
              <a:buClr>
                <a:schemeClr val="accent2"/>
              </a:buClr>
              <a:buFont typeface="Wingdings" panose="05000000000000000000" pitchFamily="2" charset="2"/>
              <a:buChar char="§"/>
            </a:pPr>
            <a:r>
              <a:rPr lang="de-DE" altLang="de-DE" b="1" dirty="0"/>
              <a:t>4 </a:t>
            </a:r>
            <a:r>
              <a:rPr lang="de-DE" altLang="de-DE" b="1" dirty="0" err="1"/>
              <a:t>screws</a:t>
            </a:r>
            <a:r>
              <a:rPr lang="de-DE" altLang="de-DE" b="1" dirty="0"/>
              <a:t> per </a:t>
            </a:r>
            <a:r>
              <a:rPr lang="de-DE" altLang="de-DE" b="1" dirty="0" err="1"/>
              <a:t>motor</a:t>
            </a:r>
            <a:endParaRPr lang="de-DE" altLang="de-DE" b="1" dirty="0"/>
          </a:p>
          <a:p>
            <a:pPr marL="342900" indent="-342900">
              <a:buClr>
                <a:schemeClr val="accent2"/>
              </a:buClr>
              <a:buFont typeface="Wingdings" panose="05000000000000000000" pitchFamily="2" charset="2"/>
              <a:buChar char="§"/>
            </a:pPr>
            <a:r>
              <a:rPr lang="de-DE" altLang="de-DE" b="1" dirty="0"/>
              <a:t>6 </a:t>
            </a:r>
            <a:r>
              <a:rPr lang="de-DE" altLang="de-DE" b="1" dirty="0" err="1"/>
              <a:t>screws</a:t>
            </a:r>
            <a:r>
              <a:rPr lang="de-DE" altLang="de-DE" b="1" dirty="0"/>
              <a:t> per </a:t>
            </a:r>
            <a:r>
              <a:rPr lang="de-DE" altLang="de-DE" b="1" dirty="0" err="1" smtClean="0"/>
              <a:t>cover</a:t>
            </a:r>
            <a:endParaRPr lang="de-DE" altLang="de-DE" b="1"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r="55858" b="52111"/>
          <a:stretch/>
        </p:blipFill>
        <p:spPr>
          <a:xfrm>
            <a:off x="455239" y="3514368"/>
            <a:ext cx="3127600" cy="2506919"/>
          </a:xfrm>
          <a:prstGeom prst="rect">
            <a:avLst/>
          </a:prstGeo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5113" t="48934" r="55512" b="5234"/>
          <a:stretch/>
        </p:blipFill>
        <p:spPr>
          <a:xfrm>
            <a:off x="3436679" y="3448711"/>
            <a:ext cx="2991367" cy="2572576"/>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46461" t="11725" r="1176" b="8337"/>
          <a:stretch/>
        </p:blipFill>
        <p:spPr>
          <a:xfrm>
            <a:off x="5908320" y="1160835"/>
            <a:ext cx="3128176" cy="3528392"/>
          </a:xfrm>
          <a:prstGeom prst="rect">
            <a:avLst/>
          </a:prstGeom>
        </p:spPr>
      </p:pic>
      <p:sp>
        <p:nvSpPr>
          <p:cNvPr id="17" name="Textfeld 16"/>
          <p:cNvSpPr txBox="1"/>
          <p:nvPr/>
        </p:nvSpPr>
        <p:spPr>
          <a:xfrm>
            <a:off x="4017869" y="5661248"/>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10930810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C8741E1F-834C-4A40-ABE1-DBC3687E2ED7}"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47</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21" name="Oval 6"/>
          <p:cNvSpPr>
            <a:spLocks noChangeArrowheads="1"/>
          </p:cNvSpPr>
          <p:nvPr/>
        </p:nvSpPr>
        <p:spPr bwMode="auto">
          <a:xfrm>
            <a:off x="2640013" y="2695575"/>
            <a:ext cx="2971800" cy="2971800"/>
          </a:xfrm>
          <a:prstGeom prst="ellipse">
            <a:avLst/>
          </a:prstGeom>
          <a:gradFill rotWithShape="1">
            <a:gsLst>
              <a:gs pos="0">
                <a:srgbClr val="FFFFFF"/>
              </a:gs>
              <a:gs pos="100000">
                <a:schemeClr val="accent1"/>
              </a:gs>
            </a:gsLst>
            <a:path path="shape">
              <a:fillToRect l="50000" t="50000" r="50000" b="50000"/>
            </a:path>
          </a:gradFill>
          <a:ln w="9525">
            <a:solidFill>
              <a:schemeClr val="accent1"/>
            </a:solidFill>
            <a:round/>
            <a:headEnd/>
            <a:tailEnd/>
          </a:ln>
          <a:effectLst/>
        </p:spPr>
        <p:txBody>
          <a:bodyPr wrap="none" anchor="ctr"/>
          <a:lstStyle/>
          <a:p>
            <a:pPr algn="ctr">
              <a:defRPr/>
            </a:pPr>
            <a:endParaRPr lang="de-DE" b="1">
              <a:effectLst>
                <a:outerShdw blurRad="38100" dist="38100" dir="2700000" algn="tl">
                  <a:srgbClr val="FFFFFF"/>
                </a:outerShdw>
              </a:effectLst>
            </a:endParaRPr>
          </a:p>
        </p:txBody>
      </p:sp>
      <p:sp>
        <p:nvSpPr>
          <p:cNvPr id="22" name="Oval 7"/>
          <p:cNvSpPr>
            <a:spLocks noChangeArrowheads="1"/>
          </p:cNvSpPr>
          <p:nvPr/>
        </p:nvSpPr>
        <p:spPr bwMode="auto">
          <a:xfrm>
            <a:off x="3097213" y="3152775"/>
            <a:ext cx="2057400" cy="2057400"/>
          </a:xfrm>
          <a:prstGeom prst="ellipse">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defRPr/>
            </a:pPr>
            <a:r>
              <a:rPr lang="de-DE" b="1" dirty="0">
                <a:effectLst>
                  <a:outerShdw blurRad="38100" dist="38100" dir="2700000" algn="tl">
                    <a:srgbClr val="FFFFFF"/>
                  </a:outerShdw>
                </a:effectLst>
              </a:rPr>
              <a:t>Analysis</a:t>
            </a:r>
          </a:p>
        </p:txBody>
      </p:sp>
      <p:sp>
        <p:nvSpPr>
          <p:cNvPr id="23" name="Text Box 8"/>
          <p:cNvSpPr txBox="1">
            <a:spLocks noChangeArrowheads="1"/>
          </p:cNvSpPr>
          <p:nvPr/>
        </p:nvSpPr>
        <p:spPr bwMode="auto">
          <a:xfrm>
            <a:off x="5497513" y="2771775"/>
            <a:ext cx="1766317" cy="597087"/>
          </a:xfrm>
          <a:prstGeom prst="rect">
            <a:avLst/>
          </a:prstGeom>
          <a:noFill/>
          <a:ln w="9525">
            <a:noFill/>
            <a:miter lim="800000"/>
            <a:headEnd/>
            <a:tailEnd/>
          </a:ln>
        </p:spPr>
        <p:txBody>
          <a:bodyPr wrap="none">
            <a:spAutoFit/>
          </a:bodyPr>
          <a:lstStyle/>
          <a:p>
            <a:r>
              <a:rPr lang="de-DE" sz="1600" b="1" dirty="0"/>
              <a:t>Work </a:t>
            </a:r>
            <a:r>
              <a:rPr lang="de-DE" sz="1600" b="1" dirty="0" err="1"/>
              <a:t>resistance</a:t>
            </a:r>
            <a:endParaRPr lang="de-DE" sz="1600" b="1" dirty="0"/>
          </a:p>
          <a:p>
            <a:r>
              <a:rPr lang="de-DE" sz="1400" b="1" dirty="0"/>
              <a:t>Force, </a:t>
            </a:r>
            <a:r>
              <a:rPr lang="de-DE" sz="1400" b="1" dirty="0" err="1"/>
              <a:t>torque</a:t>
            </a:r>
            <a:endParaRPr lang="de-DE" sz="1400" b="1" dirty="0"/>
          </a:p>
        </p:txBody>
      </p:sp>
      <p:sp>
        <p:nvSpPr>
          <p:cNvPr id="24" name="Text Box 9"/>
          <p:cNvSpPr txBox="1">
            <a:spLocks noChangeArrowheads="1"/>
          </p:cNvSpPr>
          <p:nvPr/>
        </p:nvSpPr>
        <p:spPr bwMode="auto">
          <a:xfrm>
            <a:off x="3668713" y="2314575"/>
            <a:ext cx="800219" cy="338554"/>
          </a:xfrm>
          <a:prstGeom prst="rect">
            <a:avLst/>
          </a:prstGeom>
          <a:noFill/>
          <a:ln w="9525">
            <a:noFill/>
            <a:miter lim="800000"/>
            <a:headEnd/>
            <a:tailEnd/>
          </a:ln>
        </p:spPr>
        <p:txBody>
          <a:bodyPr wrap="none">
            <a:spAutoFit/>
          </a:bodyPr>
          <a:lstStyle/>
          <a:p>
            <a:r>
              <a:rPr lang="de-DE" sz="1600" b="1" dirty="0" err="1"/>
              <a:t>Safety</a:t>
            </a:r>
            <a:endParaRPr lang="de-DE" sz="1600" b="1" dirty="0"/>
          </a:p>
        </p:txBody>
      </p:sp>
      <p:sp>
        <p:nvSpPr>
          <p:cNvPr id="25" name="Text Box 10"/>
          <p:cNvSpPr txBox="1">
            <a:spLocks noChangeArrowheads="1"/>
          </p:cNvSpPr>
          <p:nvPr/>
        </p:nvSpPr>
        <p:spPr bwMode="auto">
          <a:xfrm>
            <a:off x="5726113" y="3609975"/>
            <a:ext cx="2353529" cy="597087"/>
          </a:xfrm>
          <a:prstGeom prst="rect">
            <a:avLst/>
          </a:prstGeom>
          <a:noFill/>
          <a:ln w="9525">
            <a:noFill/>
            <a:miter lim="800000"/>
            <a:headEnd/>
            <a:tailEnd/>
          </a:ln>
        </p:spPr>
        <p:txBody>
          <a:bodyPr wrap="none">
            <a:spAutoFit/>
          </a:bodyPr>
          <a:lstStyle/>
          <a:p>
            <a:r>
              <a:rPr lang="en-US" sz="1600" b="1" dirty="0"/>
              <a:t>Quantity of movement</a:t>
            </a:r>
          </a:p>
          <a:p>
            <a:r>
              <a:rPr lang="en-US" sz="1400" b="1" dirty="0"/>
              <a:t>Distance, angle</a:t>
            </a:r>
          </a:p>
        </p:txBody>
      </p:sp>
      <p:sp>
        <p:nvSpPr>
          <p:cNvPr id="26" name="Text Box 11"/>
          <p:cNvSpPr txBox="1">
            <a:spLocks noChangeArrowheads="1"/>
          </p:cNvSpPr>
          <p:nvPr/>
        </p:nvSpPr>
        <p:spPr bwMode="auto">
          <a:xfrm>
            <a:off x="5726113" y="4457542"/>
            <a:ext cx="2032929" cy="597087"/>
          </a:xfrm>
          <a:prstGeom prst="rect">
            <a:avLst/>
          </a:prstGeom>
          <a:noFill/>
          <a:ln w="9525">
            <a:noFill/>
            <a:miter lim="800000"/>
            <a:headEnd/>
            <a:tailEnd/>
          </a:ln>
        </p:spPr>
        <p:txBody>
          <a:bodyPr wrap="none">
            <a:spAutoFit/>
          </a:bodyPr>
          <a:lstStyle/>
          <a:p>
            <a:r>
              <a:rPr lang="en-US" sz="1600" b="1" dirty="0"/>
              <a:t>Form of movement</a:t>
            </a:r>
          </a:p>
          <a:p>
            <a:r>
              <a:rPr lang="en-US" sz="1400" b="1" dirty="0"/>
              <a:t>Static, dynamic</a:t>
            </a:r>
          </a:p>
        </p:txBody>
      </p:sp>
      <p:sp>
        <p:nvSpPr>
          <p:cNvPr id="27" name="Text Box 12"/>
          <p:cNvSpPr txBox="1">
            <a:spLocks noChangeArrowheads="1"/>
          </p:cNvSpPr>
          <p:nvPr/>
        </p:nvSpPr>
        <p:spPr bwMode="auto">
          <a:xfrm>
            <a:off x="5345113" y="5286375"/>
            <a:ext cx="2409634" cy="597087"/>
          </a:xfrm>
          <a:prstGeom prst="rect">
            <a:avLst/>
          </a:prstGeom>
          <a:noFill/>
          <a:ln w="9525">
            <a:noFill/>
            <a:miter lim="800000"/>
            <a:headEnd/>
            <a:tailEnd/>
          </a:ln>
        </p:spPr>
        <p:txBody>
          <a:bodyPr wrap="none">
            <a:spAutoFit/>
          </a:bodyPr>
          <a:lstStyle/>
          <a:p>
            <a:r>
              <a:rPr lang="en-US" sz="1600" b="1" dirty="0"/>
              <a:t>Direction of movement</a:t>
            </a:r>
          </a:p>
          <a:p>
            <a:r>
              <a:rPr lang="en-US" sz="1400" b="1" dirty="0"/>
              <a:t>Linear, rotational</a:t>
            </a:r>
          </a:p>
        </p:txBody>
      </p:sp>
      <p:sp>
        <p:nvSpPr>
          <p:cNvPr id="28" name="Text Box 13"/>
          <p:cNvSpPr txBox="1">
            <a:spLocks noChangeArrowheads="1"/>
          </p:cNvSpPr>
          <p:nvPr/>
        </p:nvSpPr>
        <p:spPr bwMode="auto">
          <a:xfrm>
            <a:off x="468313" y="2832100"/>
            <a:ext cx="2220480" cy="597087"/>
          </a:xfrm>
          <a:prstGeom prst="rect">
            <a:avLst/>
          </a:prstGeom>
          <a:noFill/>
          <a:ln w="9525">
            <a:noFill/>
            <a:miter lim="800000"/>
            <a:headEnd/>
            <a:tailEnd/>
          </a:ln>
        </p:spPr>
        <p:txBody>
          <a:bodyPr wrap="none">
            <a:spAutoFit/>
          </a:bodyPr>
          <a:lstStyle/>
          <a:p>
            <a:r>
              <a:rPr lang="de-DE" altLang="de-DE" sz="1600" b="1" dirty="0"/>
              <a:t>Feedback </a:t>
            </a:r>
            <a:r>
              <a:rPr lang="de-DE" altLang="de-DE" sz="1600" b="1" dirty="0" err="1"/>
              <a:t>of</a:t>
            </a:r>
            <a:r>
              <a:rPr lang="de-DE" altLang="de-DE" sz="1600" b="1" dirty="0"/>
              <a:t> </a:t>
            </a:r>
            <a:r>
              <a:rPr lang="de-DE" altLang="de-DE" sz="1600" b="1" dirty="0" err="1"/>
              <a:t>result</a:t>
            </a:r>
            <a:endParaRPr lang="de-DE" altLang="de-DE" sz="1600" b="1" dirty="0"/>
          </a:p>
          <a:p>
            <a:r>
              <a:rPr lang="de-DE" altLang="de-DE" sz="1400" b="1" dirty="0"/>
              <a:t>Feeling, </a:t>
            </a:r>
            <a:r>
              <a:rPr lang="de-DE" altLang="de-DE" sz="1400" b="1" dirty="0" err="1"/>
              <a:t>seeing</a:t>
            </a:r>
            <a:r>
              <a:rPr lang="de-DE" altLang="de-DE" sz="1400" b="1" dirty="0"/>
              <a:t>, </a:t>
            </a:r>
            <a:r>
              <a:rPr lang="de-DE" altLang="de-DE" sz="1400" b="1" dirty="0" err="1"/>
              <a:t>hearing</a:t>
            </a:r>
            <a:endParaRPr lang="de-DE" altLang="de-DE" sz="1400" b="1" dirty="0"/>
          </a:p>
        </p:txBody>
      </p:sp>
      <p:sp>
        <p:nvSpPr>
          <p:cNvPr id="29" name="Text Box 14"/>
          <p:cNvSpPr txBox="1">
            <a:spLocks noChangeArrowheads="1"/>
          </p:cNvSpPr>
          <p:nvPr/>
        </p:nvSpPr>
        <p:spPr bwMode="auto">
          <a:xfrm>
            <a:off x="1001713" y="3609975"/>
            <a:ext cx="1220206" cy="338554"/>
          </a:xfrm>
          <a:prstGeom prst="rect">
            <a:avLst/>
          </a:prstGeom>
          <a:noFill/>
          <a:ln w="9525">
            <a:noFill/>
            <a:miter lim="800000"/>
            <a:headEnd/>
            <a:tailEnd/>
          </a:ln>
        </p:spPr>
        <p:txBody>
          <a:bodyPr wrap="none">
            <a:spAutoFit/>
          </a:bodyPr>
          <a:lstStyle/>
          <a:p>
            <a:r>
              <a:rPr lang="de-DE" sz="1600" b="1" dirty="0" err="1"/>
              <a:t>Frequency</a:t>
            </a:r>
            <a:endParaRPr lang="de-DE" sz="1600" b="1" dirty="0"/>
          </a:p>
        </p:txBody>
      </p:sp>
      <p:sp>
        <p:nvSpPr>
          <p:cNvPr id="30" name="Text Box 15"/>
          <p:cNvSpPr txBox="1">
            <a:spLocks noChangeArrowheads="1"/>
          </p:cNvSpPr>
          <p:nvPr/>
        </p:nvSpPr>
        <p:spPr bwMode="auto">
          <a:xfrm>
            <a:off x="1001713" y="4448175"/>
            <a:ext cx="662361" cy="338554"/>
          </a:xfrm>
          <a:prstGeom prst="rect">
            <a:avLst/>
          </a:prstGeom>
          <a:noFill/>
          <a:ln w="9525">
            <a:noFill/>
            <a:miter lim="800000"/>
            <a:headEnd/>
            <a:tailEnd/>
          </a:ln>
        </p:spPr>
        <p:txBody>
          <a:bodyPr wrap="none">
            <a:spAutoFit/>
          </a:bodyPr>
          <a:lstStyle/>
          <a:p>
            <a:r>
              <a:rPr lang="de-DE" sz="1600" b="1" dirty="0"/>
              <a:t>Pace</a:t>
            </a:r>
          </a:p>
        </p:txBody>
      </p:sp>
      <p:sp>
        <p:nvSpPr>
          <p:cNvPr id="31" name="Text Box 16"/>
          <p:cNvSpPr txBox="1">
            <a:spLocks noChangeArrowheads="1"/>
          </p:cNvSpPr>
          <p:nvPr/>
        </p:nvSpPr>
        <p:spPr bwMode="auto">
          <a:xfrm>
            <a:off x="1382713" y="5286375"/>
            <a:ext cx="1106393" cy="338554"/>
          </a:xfrm>
          <a:prstGeom prst="rect">
            <a:avLst/>
          </a:prstGeom>
          <a:noFill/>
          <a:ln w="9525">
            <a:noFill/>
            <a:miter lim="800000"/>
            <a:headEnd/>
            <a:tailEnd/>
          </a:ln>
        </p:spPr>
        <p:txBody>
          <a:bodyPr wrap="none">
            <a:spAutoFit/>
          </a:bodyPr>
          <a:lstStyle/>
          <a:p>
            <a:r>
              <a:rPr lang="de-DE" sz="1600" b="1" dirty="0" err="1"/>
              <a:t>Accuracy</a:t>
            </a:r>
            <a:endParaRPr lang="de-DE" sz="1600" b="1" dirty="0"/>
          </a:p>
        </p:txBody>
      </p:sp>
      <p:sp>
        <p:nvSpPr>
          <p:cNvPr id="32" name="Text Box 17"/>
          <p:cNvSpPr txBox="1">
            <a:spLocks noChangeArrowheads="1"/>
          </p:cNvSpPr>
          <p:nvPr/>
        </p:nvSpPr>
        <p:spPr bwMode="auto">
          <a:xfrm>
            <a:off x="2840907" y="5907016"/>
            <a:ext cx="2704587" cy="338554"/>
          </a:xfrm>
          <a:prstGeom prst="rect">
            <a:avLst/>
          </a:prstGeom>
          <a:noFill/>
          <a:ln w="9525">
            <a:noFill/>
            <a:miter lim="800000"/>
            <a:headEnd/>
            <a:tailEnd/>
          </a:ln>
        </p:spPr>
        <p:txBody>
          <a:bodyPr wrap="none">
            <a:spAutoFit/>
          </a:bodyPr>
          <a:lstStyle/>
          <a:p>
            <a:r>
              <a:rPr lang="de-DE" sz="1600" b="1" dirty="0"/>
              <a:t>Environmental </a:t>
            </a:r>
            <a:r>
              <a:rPr lang="de-DE" sz="1600" b="1" dirty="0" err="1"/>
              <a:t>conditions</a:t>
            </a:r>
            <a:endParaRPr lang="de-DE" sz="1600" b="1" dirty="0"/>
          </a:p>
        </p:txBody>
      </p:sp>
      <p:sp>
        <p:nvSpPr>
          <p:cNvPr id="2" name="Rechteck 1"/>
          <p:cNvSpPr/>
          <p:nvPr/>
        </p:nvSpPr>
        <p:spPr>
          <a:xfrm>
            <a:off x="291381" y="1301812"/>
            <a:ext cx="5687863" cy="707886"/>
          </a:xfrm>
          <a:prstGeom prst="rect">
            <a:avLst/>
          </a:prstGeom>
        </p:spPr>
        <p:txBody>
          <a:bodyPr wrap="square">
            <a:spAutoFit/>
          </a:bodyPr>
          <a:lstStyle/>
          <a:p>
            <a:pPr marL="0" indent="0">
              <a:buFontTx/>
              <a:buNone/>
            </a:pPr>
            <a:r>
              <a:rPr lang="de-DE" altLang="de-DE" dirty="0" err="1"/>
              <a:t>Selection</a:t>
            </a:r>
            <a:r>
              <a:rPr lang="de-DE" altLang="de-DE" dirty="0"/>
              <a:t> </a:t>
            </a:r>
            <a:r>
              <a:rPr lang="de-DE" altLang="de-DE" dirty="0" err="1"/>
              <a:t>of</a:t>
            </a:r>
            <a:r>
              <a:rPr lang="de-DE" altLang="de-DE" dirty="0"/>
              <a:t> </a:t>
            </a:r>
            <a:r>
              <a:rPr lang="de-DE" altLang="de-DE" dirty="0" err="1"/>
              <a:t>framework</a:t>
            </a:r>
            <a:r>
              <a:rPr lang="de-DE" altLang="de-DE" dirty="0"/>
              <a:t> </a:t>
            </a:r>
            <a:r>
              <a:rPr lang="de-DE" altLang="de-DE" dirty="0" err="1"/>
              <a:t>conditions</a:t>
            </a:r>
            <a:r>
              <a:rPr lang="de-DE" altLang="de-DE" dirty="0"/>
              <a:t> </a:t>
            </a:r>
            <a:r>
              <a:rPr lang="de-DE" altLang="de-DE" dirty="0" err="1"/>
              <a:t>influencing</a:t>
            </a:r>
            <a:r>
              <a:rPr lang="de-DE" altLang="de-DE" dirty="0"/>
              <a:t> </a:t>
            </a:r>
            <a:r>
              <a:rPr lang="de-DE" altLang="de-DE" dirty="0" err="1"/>
              <a:t>ergonomic</a:t>
            </a:r>
            <a:r>
              <a:rPr lang="de-DE" altLang="de-DE" dirty="0"/>
              <a:t> design</a:t>
            </a:r>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dirty="0"/>
              <a:t>Definition of ergonomic criteria</a:t>
            </a:r>
            <a:endParaRPr lang="de-DE" kern="0" dirty="0" smtClean="0"/>
          </a:p>
        </p:txBody>
      </p:sp>
      <p:grpSp>
        <p:nvGrpSpPr>
          <p:cNvPr id="34" name="Gruppieren 33"/>
          <p:cNvGrpSpPr/>
          <p:nvPr/>
        </p:nvGrpSpPr>
        <p:grpSpPr>
          <a:xfrm>
            <a:off x="6493874" y="1124744"/>
            <a:ext cx="2902662" cy="1811288"/>
            <a:chOff x="6186410" y="1988840"/>
            <a:chExt cx="2902662" cy="1811288"/>
          </a:xfrm>
        </p:grpSpPr>
        <p:pic>
          <p:nvPicPr>
            <p:cNvPr id="35" name="Grafik 34"/>
            <p:cNvPicPr>
              <a:picLocks noChangeAspect="1"/>
            </p:cNvPicPr>
            <p:nvPr/>
          </p:nvPicPr>
          <p:blipFill>
            <a:blip r:embed="rId3">
              <a:extLst>
                <a:ext uri="{BEBA8EAE-BF5A-486C-A8C5-ECC9F3942E4B}">
                  <a14:imgProps xmlns:a14="http://schemas.microsoft.com/office/drawing/2010/main">
                    <a14:imgLayer r:embed="rId4">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36" name="Text Box 28"/>
            <p:cNvSpPr txBox="1">
              <a:spLocks noChangeArrowheads="1"/>
            </p:cNvSpPr>
            <p:nvPr/>
          </p:nvSpPr>
          <p:spPr bwMode="auto">
            <a:xfrm rot="20901381">
              <a:off x="6533403" y="2602344"/>
              <a:ext cx="2555669" cy="430887"/>
            </a:xfrm>
            <a:prstGeom prst="rect">
              <a:avLst/>
            </a:prstGeom>
            <a:noFill/>
            <a:ln w="9525">
              <a:noFill/>
              <a:miter lim="800000"/>
              <a:headEnd/>
              <a:tailEnd/>
            </a:ln>
            <a:effectLst/>
          </p:spPr>
          <p:txBody>
            <a:bodyPr wrap="square">
              <a:spAutoFit/>
            </a:bodyPr>
            <a:lstStyle/>
            <a:p>
              <a:r>
                <a:rPr lang="de-DE" sz="1100" b="1" dirty="0">
                  <a:effectLst>
                    <a:outerShdw blurRad="38100" dist="38100" dir="2700000" algn="tl">
                      <a:srgbClr val="C0C0C0"/>
                    </a:outerShdw>
                  </a:effectLst>
                </a:rPr>
                <a:t>Design </a:t>
              </a:r>
              <a:r>
                <a:rPr lang="de-DE" sz="1100" b="1" dirty="0" err="1">
                  <a:effectLst>
                    <a:outerShdw blurRad="38100" dist="38100" dir="2700000" algn="tl">
                      <a:srgbClr val="C0C0C0"/>
                    </a:outerShdw>
                  </a:effectLst>
                </a:rPr>
                <a:t>process</a:t>
              </a:r>
              <a:r>
                <a:rPr lang="de-DE" sz="1100" b="1" dirty="0">
                  <a:effectLst>
                    <a:outerShdw blurRad="38100" dist="38100" dir="2700000" algn="tl">
                      <a:srgbClr val="C0C0C0"/>
                    </a:outerShdw>
                  </a:effectLst>
                </a:rPr>
                <a:t> </a:t>
              </a:r>
              <a:r>
                <a:rPr lang="de-DE" sz="1100" b="1" dirty="0" err="1" smtClean="0">
                  <a:effectLst>
                    <a:outerShdw blurRad="38100" dist="38100" dir="2700000" algn="tl">
                      <a:srgbClr val="C0C0C0"/>
                    </a:outerShdw>
                  </a:effectLst>
                </a:rPr>
                <a:t>to</a:t>
              </a:r>
              <a:r>
                <a:rPr lang="de-DE" sz="1100" b="1" dirty="0" smtClean="0"/>
                <a:t/>
              </a:r>
              <a:br>
                <a:rPr lang="de-DE" sz="1100" b="1" dirty="0" smtClean="0"/>
              </a:br>
              <a:r>
                <a:rPr lang="de-DE" sz="1100" b="1" dirty="0" smtClean="0"/>
                <a:t>DIN EN 614-1:2006+A1:2009</a:t>
              </a:r>
              <a:endParaRPr lang="de-DE" sz="1100" b="1" dirty="0"/>
            </a:p>
          </p:txBody>
        </p:sp>
      </p:grpSp>
    </p:spTree>
    <p:extLst>
      <p:ext uri="{BB962C8B-B14F-4D97-AF65-F5344CB8AC3E}">
        <p14:creationId xmlns:p14="http://schemas.microsoft.com/office/powerpoint/2010/main" val="26005704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6F16B2ED-E818-44D3-A967-4D0A759A6DEB}"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48</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52425" y="763768"/>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3200" dirty="0">
                <a:latin typeface="Arial" pitchFamily="34" charset="0"/>
              </a:rPr>
              <a:t>Generation </a:t>
            </a:r>
            <a:r>
              <a:rPr lang="de-DE" altLang="de-DE" sz="3200" dirty="0" err="1">
                <a:latin typeface="Arial" pitchFamily="34" charset="0"/>
              </a:rPr>
              <a:t>of</a:t>
            </a:r>
            <a:r>
              <a:rPr lang="de-DE" altLang="de-DE" sz="3200" dirty="0">
                <a:latin typeface="Arial" pitchFamily="34" charset="0"/>
              </a:rPr>
              <a:t> a </a:t>
            </a:r>
            <a:r>
              <a:rPr lang="de-DE" altLang="de-DE" sz="3200" dirty="0" err="1">
                <a:latin typeface="Arial" pitchFamily="34" charset="0"/>
              </a:rPr>
              <a:t>preliminary</a:t>
            </a:r>
            <a:r>
              <a:rPr lang="de-DE" altLang="de-DE" sz="3200" dirty="0">
                <a:latin typeface="Arial" pitchFamily="34" charset="0"/>
              </a:rPr>
              <a:t> </a:t>
            </a:r>
            <a:r>
              <a:rPr lang="de-DE" altLang="de-DE" sz="3200" dirty="0" err="1">
                <a:latin typeface="Arial" pitchFamily="34" charset="0"/>
              </a:rPr>
              <a:t>draft</a:t>
            </a:r>
            <a:r>
              <a:rPr lang="de-DE" altLang="de-DE" sz="3200" dirty="0">
                <a:latin typeface="Arial" pitchFamily="34" charset="0"/>
              </a:rPr>
              <a:t> design</a:t>
            </a:r>
            <a:endParaRPr lang="de-DE" kern="0" dirty="0" smtClean="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43043" r="41923" b="41770"/>
          <a:stretch/>
        </p:blipFill>
        <p:spPr>
          <a:xfrm>
            <a:off x="1222980" y="1311556"/>
            <a:ext cx="792089" cy="2203119"/>
          </a:xfrm>
          <a:prstGeom prst="rect">
            <a:avLst/>
          </a:prstGeom>
          <a:noFill/>
          <a:ln w="9525">
            <a:noFill/>
            <a:miter lim="800000"/>
            <a:headEnd/>
            <a:tailEnd/>
          </a:ln>
        </p:spPr>
      </p:pic>
      <p:pic>
        <p:nvPicPr>
          <p:cNvPr id="6" name="Grafik 5"/>
          <p:cNvPicPr>
            <a:picLocks noChangeAspect="1"/>
          </p:cNvPicPr>
          <p:nvPr/>
        </p:nvPicPr>
        <p:blipFill>
          <a:blip r:embed="rId4"/>
          <a:stretch>
            <a:fillRect/>
          </a:stretch>
        </p:blipFill>
        <p:spPr>
          <a:xfrm>
            <a:off x="2339752" y="1535440"/>
            <a:ext cx="1913110" cy="1935486"/>
          </a:xfrm>
          <a:prstGeom prst="rect">
            <a:avLst/>
          </a:prstGeom>
        </p:spPr>
      </p:pic>
      <p:pic>
        <p:nvPicPr>
          <p:cNvPr id="7" name="Grafik 6"/>
          <p:cNvPicPr>
            <a:picLocks noChangeAspect="1"/>
          </p:cNvPicPr>
          <p:nvPr/>
        </p:nvPicPr>
        <p:blipFill>
          <a:blip r:embed="rId5"/>
          <a:stretch>
            <a:fillRect/>
          </a:stretch>
        </p:blipFill>
        <p:spPr>
          <a:xfrm>
            <a:off x="4094395" y="1604380"/>
            <a:ext cx="1471266" cy="1965432"/>
          </a:xfrm>
          <a:prstGeom prst="rect">
            <a:avLst/>
          </a:prstGeom>
        </p:spPr>
      </p:pic>
      <p:sp>
        <p:nvSpPr>
          <p:cNvPr id="38" name="Text Box 39"/>
          <p:cNvSpPr txBox="1">
            <a:spLocks noChangeArrowheads="1"/>
          </p:cNvSpPr>
          <p:nvPr/>
        </p:nvSpPr>
        <p:spPr bwMode="auto">
          <a:xfrm>
            <a:off x="1403648" y="3530181"/>
            <a:ext cx="287338" cy="366713"/>
          </a:xfrm>
          <a:prstGeom prst="rect">
            <a:avLst/>
          </a:prstGeom>
          <a:noFill/>
          <a:ln w="9525">
            <a:noFill/>
            <a:miter lim="800000"/>
            <a:headEnd/>
            <a:tailEnd/>
          </a:ln>
        </p:spPr>
        <p:txBody>
          <a:bodyPr>
            <a:spAutoFit/>
          </a:bodyPr>
          <a:lstStyle/>
          <a:p>
            <a:pPr>
              <a:spcBef>
                <a:spcPct val="50000"/>
              </a:spcBef>
            </a:pPr>
            <a:r>
              <a:rPr lang="de-DE" dirty="0"/>
              <a:t>A</a:t>
            </a:r>
          </a:p>
        </p:txBody>
      </p:sp>
      <p:sp>
        <p:nvSpPr>
          <p:cNvPr id="39" name="Text Box 39"/>
          <p:cNvSpPr txBox="1">
            <a:spLocks noChangeArrowheads="1"/>
          </p:cNvSpPr>
          <p:nvPr/>
        </p:nvSpPr>
        <p:spPr bwMode="auto">
          <a:xfrm>
            <a:off x="2725858" y="3514675"/>
            <a:ext cx="287338" cy="400110"/>
          </a:xfrm>
          <a:prstGeom prst="rect">
            <a:avLst/>
          </a:prstGeom>
        </p:spPr>
        <p:txBody>
          <a:bodyPr>
            <a:spAutoFit/>
          </a:bodyPr>
          <a:lstStyle/>
          <a:p>
            <a:pPr>
              <a:spcBef>
                <a:spcPct val="50000"/>
              </a:spcBef>
            </a:pPr>
            <a:r>
              <a:rPr lang="de-DE" dirty="0"/>
              <a:t>B</a:t>
            </a:r>
          </a:p>
        </p:txBody>
      </p:sp>
      <p:sp>
        <p:nvSpPr>
          <p:cNvPr id="40" name="Text Box 39"/>
          <p:cNvSpPr txBox="1">
            <a:spLocks noChangeArrowheads="1"/>
          </p:cNvSpPr>
          <p:nvPr/>
        </p:nvSpPr>
        <p:spPr bwMode="auto">
          <a:xfrm>
            <a:off x="4658306" y="3513482"/>
            <a:ext cx="278484" cy="400110"/>
          </a:xfrm>
          <a:prstGeom prst="rect">
            <a:avLst/>
          </a:prstGeom>
          <a:noFill/>
          <a:ln w="9525">
            <a:noFill/>
            <a:miter lim="800000"/>
            <a:headEnd/>
            <a:tailEnd/>
          </a:ln>
        </p:spPr>
        <p:txBody>
          <a:bodyPr wrap="square">
            <a:spAutoFit/>
          </a:bodyPr>
          <a:lstStyle/>
          <a:p>
            <a:pPr>
              <a:spcBef>
                <a:spcPct val="50000"/>
              </a:spcBef>
            </a:pPr>
            <a:r>
              <a:rPr lang="de-DE" dirty="0" smtClean="0"/>
              <a:t>C</a:t>
            </a:r>
            <a:endParaRPr lang="de-DE" dirty="0"/>
          </a:p>
        </p:txBody>
      </p:sp>
      <p:sp>
        <p:nvSpPr>
          <p:cNvPr id="41" name="Textfeld 40"/>
          <p:cNvSpPr txBox="1"/>
          <p:nvPr/>
        </p:nvSpPr>
        <p:spPr>
          <a:xfrm>
            <a:off x="5799020" y="3462090"/>
            <a:ext cx="1872208" cy="215444"/>
          </a:xfrm>
          <a:prstGeom prst="rect">
            <a:avLst/>
          </a:prstGeom>
          <a:noFill/>
        </p:spPr>
        <p:txBody>
          <a:bodyPr wrap="square" rtlCol="0">
            <a:spAutoFit/>
          </a:bodyPr>
          <a:lstStyle/>
          <a:p>
            <a:r>
              <a:rPr lang="de-DE" sz="800" dirty="0" smtClean="0"/>
              <a:t>© Michael Hüter</a:t>
            </a:r>
            <a:endParaRPr lang="de-DE" dirty="0"/>
          </a:p>
        </p:txBody>
      </p:sp>
      <p:grpSp>
        <p:nvGrpSpPr>
          <p:cNvPr id="21" name="Gruppieren 20"/>
          <p:cNvGrpSpPr/>
          <p:nvPr/>
        </p:nvGrpSpPr>
        <p:grpSpPr>
          <a:xfrm>
            <a:off x="6079076" y="1118275"/>
            <a:ext cx="2902662" cy="1811288"/>
            <a:chOff x="6186410" y="1988840"/>
            <a:chExt cx="2902662" cy="1811288"/>
          </a:xfrm>
        </p:grpSpPr>
        <p:pic>
          <p:nvPicPr>
            <p:cNvPr id="22" name="Grafik 21"/>
            <p:cNvPicPr>
              <a:picLocks noChangeAspect="1"/>
            </p:cNvPicPr>
            <p:nvPr/>
          </p:nvPicPr>
          <p:blipFill>
            <a:blip r:embed="rId6">
              <a:extLst>
                <a:ext uri="{BEBA8EAE-BF5A-486C-A8C5-ECC9F3942E4B}">
                  <a14:imgProps xmlns:a14="http://schemas.microsoft.com/office/drawing/2010/main">
                    <a14:imgLayer r:embed="rId7">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23" name="Text Box 28"/>
            <p:cNvSpPr txBox="1">
              <a:spLocks noChangeArrowheads="1"/>
            </p:cNvSpPr>
            <p:nvPr/>
          </p:nvSpPr>
          <p:spPr bwMode="auto">
            <a:xfrm rot="20901381">
              <a:off x="6533403" y="2602344"/>
              <a:ext cx="2555669" cy="430887"/>
            </a:xfrm>
            <a:prstGeom prst="rect">
              <a:avLst/>
            </a:prstGeom>
            <a:noFill/>
            <a:ln w="9525">
              <a:noFill/>
              <a:miter lim="800000"/>
              <a:headEnd/>
              <a:tailEnd/>
            </a:ln>
            <a:effectLst/>
          </p:spPr>
          <p:txBody>
            <a:bodyPr wrap="square">
              <a:spAutoFit/>
            </a:bodyPr>
            <a:lstStyle/>
            <a:p>
              <a:r>
                <a:rPr lang="de-DE" sz="1100" b="1" dirty="0">
                  <a:effectLst>
                    <a:outerShdw blurRad="38100" dist="38100" dir="2700000" algn="tl">
                      <a:srgbClr val="C0C0C0"/>
                    </a:outerShdw>
                  </a:effectLst>
                </a:rPr>
                <a:t>Design </a:t>
              </a:r>
              <a:r>
                <a:rPr lang="de-DE" sz="1100" b="1" dirty="0" err="1">
                  <a:effectLst>
                    <a:outerShdw blurRad="38100" dist="38100" dir="2700000" algn="tl">
                      <a:srgbClr val="C0C0C0"/>
                    </a:outerShdw>
                  </a:effectLst>
                </a:rPr>
                <a:t>process</a:t>
              </a:r>
              <a:r>
                <a:rPr lang="de-DE" sz="1100" b="1" dirty="0">
                  <a:effectLst>
                    <a:outerShdw blurRad="38100" dist="38100" dir="2700000" algn="tl">
                      <a:srgbClr val="C0C0C0"/>
                    </a:outerShdw>
                  </a:effectLst>
                </a:rPr>
                <a:t> </a:t>
              </a:r>
              <a:r>
                <a:rPr lang="de-DE" sz="1100" b="1" dirty="0" err="1" smtClean="0">
                  <a:effectLst>
                    <a:outerShdw blurRad="38100" dist="38100" dir="2700000" algn="tl">
                      <a:srgbClr val="C0C0C0"/>
                    </a:outerShdw>
                  </a:effectLst>
                </a:rPr>
                <a:t>to</a:t>
              </a:r>
              <a:r>
                <a:rPr lang="de-DE" sz="1100" b="1" dirty="0" smtClean="0"/>
                <a:t> </a:t>
              </a:r>
              <a:br>
                <a:rPr lang="de-DE" sz="1100" b="1" dirty="0" smtClean="0"/>
              </a:br>
              <a:r>
                <a:rPr lang="de-DE" sz="1100" b="1" dirty="0" smtClean="0"/>
                <a:t>DIN EN 614-1:2006+A1:2009</a:t>
              </a:r>
              <a:endParaRPr lang="de-DE" sz="1100" b="1" dirty="0"/>
            </a:p>
          </p:txBody>
        </p:sp>
      </p:grpSp>
      <p:graphicFrame>
        <p:nvGraphicFramePr>
          <p:cNvPr id="25" name="Group 43"/>
          <p:cNvGraphicFramePr>
            <a:graphicFrameLocks noGrp="1"/>
          </p:cNvGraphicFramePr>
          <p:nvPr>
            <p:ph sz="half" idx="4294967295"/>
          </p:nvPr>
        </p:nvGraphicFramePr>
        <p:xfrm>
          <a:off x="539750" y="3644900"/>
          <a:ext cx="8208963" cy="2670174"/>
        </p:xfrm>
        <a:graphic>
          <a:graphicData uri="http://schemas.openxmlformats.org/drawingml/2006/table">
            <a:tbl>
              <a:tblPr/>
              <a:tblGrid>
                <a:gridCol w="2087563">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gridCol w="1466850">
                  <a:extLst>
                    <a:ext uri="{9D8B030D-6E8A-4147-A177-3AD203B41FA5}">
                      <a16:colId xmlns:a16="http://schemas.microsoft.com/office/drawing/2014/main" val="20002"/>
                    </a:ext>
                  </a:extLst>
                </a:gridCol>
                <a:gridCol w="1643062">
                  <a:extLst>
                    <a:ext uri="{9D8B030D-6E8A-4147-A177-3AD203B41FA5}">
                      <a16:colId xmlns:a16="http://schemas.microsoft.com/office/drawing/2014/main" val="20003"/>
                    </a:ext>
                  </a:extLst>
                </a:gridCol>
                <a:gridCol w="1643063">
                  <a:extLst>
                    <a:ext uri="{9D8B030D-6E8A-4147-A177-3AD203B41FA5}">
                      <a16:colId xmlns:a16="http://schemas.microsoft.com/office/drawing/2014/main" val="20004"/>
                    </a:ext>
                  </a:extLst>
                </a:gridCol>
              </a:tblGrid>
              <a:tr h="6949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rial" pitchFamily="34" charset="0"/>
                        </a:rPr>
                        <a:t>Application</a:t>
                      </a:r>
                      <a:r>
                        <a:rPr kumimoji="0" lang="de-DE" sz="1800" b="0" i="0" u="none" strike="noStrike" cap="none" normalizeH="0" baseline="0" dirty="0" smtClean="0">
                          <a:ln>
                            <a:noFill/>
                          </a:ln>
                          <a:solidFill>
                            <a:schemeClr val="tx1"/>
                          </a:solidFill>
                          <a:effectLst/>
                          <a:latin typeface="Arial" pitchFamily="34" charset="0"/>
                        </a:rPr>
                        <a:t> </a:t>
                      </a:r>
                      <a:r>
                        <a:rPr kumimoji="0" lang="de-DE" sz="1800" b="0" i="0" u="none" strike="noStrike" cap="none" normalizeH="0" baseline="0" dirty="0" err="1" smtClean="0">
                          <a:ln>
                            <a:noFill/>
                          </a:ln>
                          <a:solidFill>
                            <a:schemeClr val="tx1"/>
                          </a:solidFill>
                          <a:effectLst/>
                          <a:latin typeface="Arial" pitchFamily="34" charset="0"/>
                        </a:rPr>
                        <a:t>of</a:t>
                      </a:r>
                      <a:r>
                        <a:rPr kumimoji="0" lang="de-DE" sz="1800" b="0" i="0" u="none" strike="noStrike" cap="none" normalizeH="0" baseline="0" dirty="0" smtClean="0">
                          <a:ln>
                            <a:noFill/>
                          </a:ln>
                          <a:solidFill>
                            <a:schemeClr val="tx1"/>
                          </a:solidFill>
                          <a:effectLst/>
                          <a:latin typeface="Arial" pitchFamily="34" charset="0"/>
                        </a:rPr>
                        <a:t> </a:t>
                      </a:r>
                      <a:r>
                        <a:rPr kumimoji="0" lang="de-DE" sz="1800" b="0" i="0" u="none" strike="noStrike" cap="none" normalizeH="0" baseline="0" dirty="0" err="1" smtClean="0">
                          <a:ln>
                            <a:noFill/>
                          </a:ln>
                          <a:solidFill>
                            <a:schemeClr val="tx1"/>
                          </a:solidFill>
                          <a:effectLst/>
                          <a:latin typeface="Arial" pitchFamily="34" charset="0"/>
                        </a:rPr>
                        <a:t>force</a:t>
                      </a:r>
                      <a:endParaRPr kumimoji="0" lang="de-DE"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Stress upon the hand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Speed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rial" pitchFamily="34" charset="0"/>
                        </a:rPr>
                        <a:t>Cost</a:t>
                      </a:r>
                      <a:endParaRPr kumimoji="0" lang="de-DE"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64011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rial" pitchFamily="34" charset="0"/>
                        </a:rPr>
                        <a:t>Pneumatic</a:t>
                      </a:r>
                      <a:r>
                        <a:rPr kumimoji="0" lang="de-DE" sz="1800" b="0" i="0" u="none" strike="noStrike" cap="none" normalizeH="0" baseline="0" dirty="0" smtClean="0">
                          <a:ln>
                            <a:noFill/>
                          </a:ln>
                          <a:solidFill>
                            <a:schemeClr val="tx1"/>
                          </a:solidFill>
                          <a:effectLst/>
                          <a:latin typeface="Arial" pitchFamily="34" charset="0"/>
                        </a:rPr>
                        <a:t> </a:t>
                      </a:r>
                      <a:r>
                        <a:rPr kumimoji="0" lang="de-DE" sz="1800" b="0" i="0" u="none" strike="noStrike" cap="none" normalizeH="0" baseline="0" dirty="0" err="1" smtClean="0">
                          <a:ln>
                            <a:noFill/>
                          </a:ln>
                          <a:solidFill>
                            <a:schemeClr val="tx1"/>
                          </a:solidFill>
                          <a:effectLst/>
                          <a:latin typeface="Arial" pitchFamily="34" charset="0"/>
                        </a:rPr>
                        <a:t>screwdriver</a:t>
                      </a:r>
                      <a:r>
                        <a:rPr kumimoji="0" lang="de-DE" sz="1800" b="0" i="0" u="none" strike="noStrike" cap="none" normalizeH="0" baseline="0" dirty="0" smtClean="0">
                          <a:ln>
                            <a:noFill/>
                          </a:ln>
                          <a:solidFill>
                            <a:schemeClr val="tx1"/>
                          </a:solidFill>
                          <a:effectLst/>
                          <a:latin typeface="Arial" pitchFamily="34" charset="0"/>
                        </a:rPr>
                        <a:t> A</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11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rial" pitchFamily="34" charset="0"/>
                        </a:rPr>
                        <a:t>Battery-powered</a:t>
                      </a:r>
                      <a:r>
                        <a:rPr kumimoji="0" lang="de-DE" sz="1800" b="0" i="0" u="none" strike="noStrike" cap="none" normalizeH="0" baseline="0" dirty="0" smtClean="0">
                          <a:ln>
                            <a:noFill/>
                          </a:ln>
                          <a:solidFill>
                            <a:schemeClr val="tx1"/>
                          </a:solidFill>
                          <a:effectLst/>
                          <a:latin typeface="Arial" pitchFamily="34" charset="0"/>
                        </a:rPr>
                        <a:t> </a:t>
                      </a:r>
                      <a:r>
                        <a:rPr kumimoji="0" lang="de-DE" sz="1800" b="0" i="0" u="none" strike="noStrike" cap="none" normalizeH="0" baseline="0" dirty="0" err="1" smtClean="0">
                          <a:ln>
                            <a:noFill/>
                          </a:ln>
                          <a:solidFill>
                            <a:schemeClr val="tx1"/>
                          </a:solidFill>
                          <a:effectLst/>
                          <a:latin typeface="Arial" pitchFamily="34" charset="0"/>
                        </a:rPr>
                        <a:t>screwdriver</a:t>
                      </a:r>
                      <a:r>
                        <a:rPr kumimoji="0" lang="de-DE" sz="1800" b="0" i="0" u="none" strike="noStrike" cap="none" normalizeH="0" baseline="0" dirty="0" smtClean="0">
                          <a:ln>
                            <a:noFill/>
                          </a:ln>
                          <a:solidFill>
                            <a:schemeClr val="tx1"/>
                          </a:solidFill>
                          <a:effectLst/>
                          <a:latin typeface="Arial" pitchFamily="34" charset="0"/>
                        </a:rPr>
                        <a:t> B</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o</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49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rPr>
                        <a:t>Manual </a:t>
                      </a:r>
                      <a:r>
                        <a:rPr kumimoji="0" lang="de-DE" sz="1800" b="0" i="0" u="none" strike="noStrike" cap="none" normalizeH="0" baseline="0" dirty="0" err="1" smtClean="0">
                          <a:ln>
                            <a:noFill/>
                          </a:ln>
                          <a:solidFill>
                            <a:schemeClr val="tx1"/>
                          </a:solidFill>
                          <a:effectLst/>
                          <a:latin typeface="Arial" pitchFamily="34" charset="0"/>
                        </a:rPr>
                        <a:t>screwdriver</a:t>
                      </a:r>
                      <a:r>
                        <a:rPr kumimoji="0" lang="de-DE" sz="1800" b="0" i="0" u="none" strike="noStrike" cap="none" normalizeH="0" baseline="0" dirty="0" smtClean="0">
                          <a:ln>
                            <a:noFill/>
                          </a:ln>
                          <a:solidFill>
                            <a:schemeClr val="tx1"/>
                          </a:solidFill>
                          <a:effectLst/>
                          <a:latin typeface="Arial" pitchFamily="34" charset="0"/>
                        </a:rPr>
                        <a:t> 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o</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o</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788886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4D35023D-15D7-401B-BB13-FD9C0DD401E2}"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49</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2400" dirty="0" err="1">
                <a:latin typeface="Arial" pitchFamily="34" charset="0"/>
              </a:rPr>
              <a:t>Specification</a:t>
            </a:r>
            <a:r>
              <a:rPr lang="de-DE" altLang="de-DE" sz="2400" dirty="0">
                <a:latin typeface="Arial" pitchFamily="34" charset="0"/>
              </a:rPr>
              <a:t> </a:t>
            </a:r>
            <a:r>
              <a:rPr lang="de-DE" altLang="de-DE" sz="2400" dirty="0" err="1">
                <a:latin typeface="Arial" pitchFamily="34" charset="0"/>
              </a:rPr>
              <a:t>of</a:t>
            </a:r>
            <a:r>
              <a:rPr lang="de-DE" altLang="de-DE" sz="2400" dirty="0">
                <a:latin typeface="Arial" pitchFamily="34" charset="0"/>
              </a:rPr>
              <a:t> </a:t>
            </a:r>
            <a:r>
              <a:rPr lang="de-DE" altLang="de-DE" sz="2400" dirty="0" err="1">
                <a:latin typeface="Arial" pitchFamily="34" charset="0"/>
              </a:rPr>
              <a:t>the</a:t>
            </a:r>
            <a:r>
              <a:rPr lang="de-DE" altLang="de-DE" sz="2400" dirty="0">
                <a:latin typeface="Arial" pitchFamily="34" charset="0"/>
              </a:rPr>
              <a:t> </a:t>
            </a:r>
            <a:r>
              <a:rPr lang="de-DE" altLang="de-DE" sz="2400" dirty="0" err="1">
                <a:latin typeface="Arial" pitchFamily="34" charset="0"/>
              </a:rPr>
              <a:t>working</a:t>
            </a:r>
            <a:r>
              <a:rPr lang="de-DE" altLang="de-DE" sz="2400" dirty="0">
                <a:latin typeface="Arial" pitchFamily="34" charset="0"/>
              </a:rPr>
              <a:t> </a:t>
            </a:r>
            <a:r>
              <a:rPr lang="de-DE" altLang="de-DE" sz="2400" dirty="0" err="1">
                <a:latin typeface="Arial" pitchFamily="34" charset="0"/>
              </a:rPr>
              <a:t>task</a:t>
            </a:r>
            <a:r>
              <a:rPr lang="de-DE" altLang="de-DE" sz="2400" dirty="0">
                <a:latin typeface="Arial" pitchFamily="34" charset="0"/>
              </a:rPr>
              <a:t> </a:t>
            </a:r>
            <a:r>
              <a:rPr lang="de-DE" altLang="de-DE" sz="2400" dirty="0" err="1">
                <a:latin typeface="Arial" pitchFamily="34" charset="0"/>
              </a:rPr>
              <a:t>and</a:t>
            </a:r>
            <a:r>
              <a:rPr lang="de-DE" altLang="de-DE" sz="2400" dirty="0">
                <a:latin typeface="Arial" pitchFamily="34" charset="0"/>
              </a:rPr>
              <a:t> </a:t>
            </a:r>
            <a:r>
              <a:rPr lang="de-DE" altLang="de-DE" sz="2400" dirty="0" err="1">
                <a:latin typeface="Arial" pitchFamily="34" charset="0"/>
              </a:rPr>
              <a:t>interfaces</a:t>
            </a:r>
            <a:endParaRPr lang="de-DE" sz="1600" kern="0" dirty="0"/>
          </a:p>
        </p:txBody>
      </p:sp>
      <p:sp>
        <p:nvSpPr>
          <p:cNvPr id="19" name="Rectangle 6"/>
          <p:cNvSpPr txBox="1">
            <a:spLocks noChangeArrowheads="1"/>
          </p:cNvSpPr>
          <p:nvPr/>
        </p:nvSpPr>
        <p:spPr bwMode="auto">
          <a:xfrm>
            <a:off x="613267" y="1730984"/>
            <a:ext cx="7878419" cy="3938697"/>
          </a:xfrm>
          <a:prstGeom prst="rect">
            <a:avLst/>
          </a:prstGeom>
          <a:solidFill>
            <a:srgbClr val="FFFFFF"/>
          </a:solidFill>
          <a:ln>
            <a:noFill/>
            <a:miter lim="800000"/>
            <a:headEnd/>
            <a:tailEn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None/>
              <a:tabLst>
                <a:tab pos="1616075" algn="l"/>
              </a:tabLst>
              <a:defRPr sz="2000" b="0">
                <a:solidFill>
                  <a:schemeClr val="bg2"/>
                </a:solidFill>
                <a:latin typeface="+mn-lt"/>
                <a:ea typeface="+mn-ea"/>
                <a:cs typeface="+mn-cs"/>
              </a:defRPr>
            </a:lvl1pPr>
            <a:lvl2pPr marL="457200" indent="0" algn="l" rtl="0" eaLnBrk="0" fontAlgn="base" hangingPunct="0">
              <a:spcBef>
                <a:spcPct val="20000"/>
              </a:spcBef>
              <a:spcAft>
                <a:spcPct val="0"/>
              </a:spcAft>
              <a:buNone/>
              <a:tabLst>
                <a:tab pos="1616075" algn="l"/>
              </a:tabLst>
              <a:defRPr sz="1800" b="0">
                <a:solidFill>
                  <a:schemeClr val="bg2"/>
                </a:solidFill>
                <a:latin typeface="+mn-lt"/>
              </a:defRPr>
            </a:lvl2pPr>
            <a:lvl3pPr marL="265113" indent="-261938" algn="l" rtl="0" eaLnBrk="0" fontAlgn="base" hangingPunct="0">
              <a:spcBef>
                <a:spcPct val="20000"/>
              </a:spcBef>
              <a:spcAft>
                <a:spcPct val="0"/>
              </a:spcAft>
              <a:buClr>
                <a:srgbClr val="FAB500"/>
              </a:buClr>
              <a:buFont typeface="Wingdings" panose="05000000000000000000" pitchFamily="2" charset="2"/>
              <a:buChar char="§"/>
              <a:tabLst>
                <a:tab pos="1616075" algn="l"/>
              </a:tabLst>
              <a:defRPr sz="2400">
                <a:solidFill>
                  <a:schemeClr val="bg2"/>
                </a:solidFill>
                <a:latin typeface="+mn-lt"/>
              </a:defRPr>
            </a:lvl3pPr>
            <a:lvl4pPr marL="534988" indent="-268288" algn="l" rtl="0" eaLnBrk="0" fontAlgn="base" hangingPunct="0">
              <a:spcBef>
                <a:spcPct val="20000"/>
              </a:spcBef>
              <a:spcAft>
                <a:spcPct val="0"/>
              </a:spcAft>
              <a:buFont typeface="Wingdings" panose="05000000000000000000" pitchFamily="2" charset="2"/>
              <a:buChar char="§"/>
              <a:tabLst>
                <a:tab pos="1616075" algn="l"/>
              </a:tabLst>
              <a:defRPr sz="2100">
                <a:solidFill>
                  <a:schemeClr val="bg2"/>
                </a:solidFill>
                <a:latin typeface="+mn-lt"/>
              </a:defRPr>
            </a:lvl4pPr>
            <a:lvl5pPr marL="4964113" indent="-147638" algn="l" rtl="0" eaLnBrk="0" fontAlgn="base" hangingPunct="0">
              <a:spcBef>
                <a:spcPct val="20000"/>
              </a:spcBef>
              <a:spcAft>
                <a:spcPct val="0"/>
              </a:spcAft>
              <a:buChar char="•"/>
              <a:tabLst>
                <a:tab pos="1616075" algn="l"/>
              </a:tabLst>
              <a:defRPr sz="1700">
                <a:solidFill>
                  <a:srgbClr val="878787"/>
                </a:solidFill>
                <a:latin typeface="+mn-lt"/>
              </a:defRPr>
            </a:lvl5pPr>
            <a:lvl6pPr marL="5421313" indent="-147638" algn="l" rtl="0" fontAlgn="base">
              <a:spcBef>
                <a:spcPct val="20000"/>
              </a:spcBef>
              <a:spcAft>
                <a:spcPct val="0"/>
              </a:spcAft>
              <a:buChar char="•"/>
              <a:tabLst>
                <a:tab pos="1616075" algn="l"/>
              </a:tabLst>
              <a:defRPr sz="1700">
                <a:solidFill>
                  <a:srgbClr val="878787"/>
                </a:solidFill>
                <a:latin typeface="+mn-lt"/>
              </a:defRPr>
            </a:lvl6pPr>
            <a:lvl7pPr marL="5878513" indent="-147638" algn="l" rtl="0" fontAlgn="base">
              <a:spcBef>
                <a:spcPct val="20000"/>
              </a:spcBef>
              <a:spcAft>
                <a:spcPct val="0"/>
              </a:spcAft>
              <a:buChar char="•"/>
              <a:tabLst>
                <a:tab pos="1616075" algn="l"/>
              </a:tabLst>
              <a:defRPr sz="1700">
                <a:solidFill>
                  <a:srgbClr val="878787"/>
                </a:solidFill>
                <a:latin typeface="+mn-lt"/>
              </a:defRPr>
            </a:lvl7pPr>
            <a:lvl8pPr marL="6335713" indent="-147638" algn="l" rtl="0" fontAlgn="base">
              <a:spcBef>
                <a:spcPct val="20000"/>
              </a:spcBef>
              <a:spcAft>
                <a:spcPct val="0"/>
              </a:spcAft>
              <a:buChar char="•"/>
              <a:tabLst>
                <a:tab pos="1616075" algn="l"/>
              </a:tabLst>
              <a:defRPr sz="1700">
                <a:solidFill>
                  <a:srgbClr val="878787"/>
                </a:solidFill>
                <a:latin typeface="+mn-lt"/>
              </a:defRPr>
            </a:lvl8pPr>
            <a:lvl9pPr marL="6792913" indent="-147638" algn="l" rtl="0" fontAlgn="base">
              <a:spcBef>
                <a:spcPct val="20000"/>
              </a:spcBef>
              <a:spcAft>
                <a:spcPct val="0"/>
              </a:spcAft>
              <a:buChar char="•"/>
              <a:tabLst>
                <a:tab pos="1616075" algn="l"/>
              </a:tabLst>
              <a:defRPr sz="1700">
                <a:solidFill>
                  <a:srgbClr val="878787"/>
                </a:solidFill>
                <a:latin typeface="+mn-lt"/>
              </a:defRPr>
            </a:lvl9pPr>
          </a:lstStyle>
          <a:p>
            <a:pPr marL="342900" indent="-342900">
              <a:buClr>
                <a:schemeClr val="accent2"/>
              </a:buClr>
              <a:buFont typeface="Wingdings" panose="05000000000000000000" pitchFamily="2" charset="2"/>
              <a:buChar char="§"/>
            </a:pPr>
            <a:r>
              <a:rPr lang="en-US" kern="0" dirty="0"/>
              <a:t>Diameter of the handle</a:t>
            </a:r>
          </a:p>
          <a:p>
            <a:pPr marL="342900" indent="-342900">
              <a:buClr>
                <a:schemeClr val="accent2"/>
              </a:buClr>
              <a:buFont typeface="Wingdings" panose="05000000000000000000" pitchFamily="2" charset="2"/>
              <a:buChar char="§"/>
            </a:pPr>
            <a:r>
              <a:rPr lang="en-US" kern="0" dirty="0"/>
              <a:t>Convex handle</a:t>
            </a:r>
          </a:p>
          <a:p>
            <a:pPr marL="342900" indent="-342900">
              <a:buClr>
                <a:schemeClr val="accent2"/>
              </a:buClr>
              <a:buFont typeface="Wingdings" panose="05000000000000000000" pitchFamily="2" charset="2"/>
              <a:buChar char="§"/>
            </a:pPr>
            <a:r>
              <a:rPr lang="en-US" kern="0" dirty="0"/>
              <a:t>Design of the surface</a:t>
            </a:r>
          </a:p>
          <a:p>
            <a:pPr marL="342900" indent="-342900">
              <a:buClr>
                <a:schemeClr val="accent2"/>
              </a:buClr>
              <a:buFont typeface="Wingdings" panose="05000000000000000000" pitchFamily="2" charset="2"/>
              <a:buChar char="§"/>
            </a:pPr>
            <a:r>
              <a:rPr lang="en-US" kern="0" dirty="0"/>
              <a:t>Use of non-slip material</a:t>
            </a:r>
          </a:p>
          <a:p>
            <a:pPr marL="342900" indent="-342900">
              <a:buClr>
                <a:schemeClr val="accent2"/>
              </a:buClr>
              <a:buFont typeface="Wingdings" panose="05000000000000000000" pitchFamily="2" charset="2"/>
              <a:buChar char="§"/>
            </a:pPr>
            <a:r>
              <a:rPr lang="en-US" kern="0" dirty="0"/>
              <a:t>Precise adjustment of the balancer</a:t>
            </a:r>
          </a:p>
          <a:p>
            <a:pPr marL="342900" indent="-342900">
              <a:buClr>
                <a:schemeClr val="accent2"/>
              </a:buClr>
              <a:buFont typeface="Wingdings" panose="05000000000000000000" pitchFamily="2" charset="2"/>
              <a:buChar char="§"/>
            </a:pPr>
            <a:r>
              <a:rPr lang="en-US" kern="0" dirty="0"/>
              <a:t>Cable routing</a:t>
            </a:r>
          </a:p>
          <a:p>
            <a:pPr marL="342900" indent="-342900">
              <a:buClr>
                <a:schemeClr val="accent2"/>
              </a:buClr>
              <a:buFont typeface="Wingdings" panose="05000000000000000000" pitchFamily="2" charset="2"/>
              <a:buChar char="§"/>
            </a:pPr>
            <a:r>
              <a:rPr lang="en-US" kern="0" dirty="0"/>
              <a:t>Force </a:t>
            </a:r>
            <a:r>
              <a:rPr lang="en-US" kern="0" dirty="0" smtClean="0"/>
              <a:t>limitation</a:t>
            </a:r>
            <a:br>
              <a:rPr lang="en-US" kern="0" dirty="0" smtClean="0"/>
            </a:br>
            <a:endParaRPr lang="en-US" kern="0" dirty="0"/>
          </a:p>
          <a:p>
            <a:pPr marL="342900" indent="-342900">
              <a:buClr>
                <a:schemeClr val="accent2"/>
              </a:buClr>
              <a:buFont typeface="Wingdings" panose="05000000000000000000" pitchFamily="2" charset="2"/>
              <a:buChar char="§"/>
            </a:pPr>
            <a:r>
              <a:rPr lang="en-US" kern="0" dirty="0"/>
              <a:t>Suitability of the screw head for automated driving</a:t>
            </a: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46062" t="10722" r="11413" b="15086"/>
          <a:stretch/>
        </p:blipFill>
        <p:spPr>
          <a:xfrm>
            <a:off x="5652120" y="1682821"/>
            <a:ext cx="2334834" cy="2940161"/>
          </a:xfrm>
          <a:prstGeom prst="rect">
            <a:avLst/>
          </a:prstGeom>
        </p:spPr>
      </p:pic>
      <p:pic>
        <p:nvPicPr>
          <p:cNvPr id="21" name="Grafik 20"/>
          <p:cNvPicPr>
            <a:picLocks noChangeAspect="1"/>
          </p:cNvPicPr>
          <p:nvPr/>
        </p:nvPicPr>
        <p:blipFill rotWithShape="1">
          <a:blip r:embed="rId4" cstate="print">
            <a:extLst>
              <a:ext uri="{28A0092B-C50C-407E-A947-70E740481C1C}">
                <a14:useLocalDpi xmlns:a14="http://schemas.microsoft.com/office/drawing/2010/main" val="0"/>
              </a:ext>
            </a:extLst>
          </a:blip>
          <a:srcRect l="5471" t="17065" r="62241" b="62905"/>
          <a:stretch/>
        </p:blipFill>
        <p:spPr>
          <a:xfrm>
            <a:off x="1268623" y="5008695"/>
            <a:ext cx="2952329" cy="1321972"/>
          </a:xfrm>
          <a:prstGeom prst="rect">
            <a:avLst/>
          </a:prstGeom>
        </p:spPr>
      </p:pic>
      <p:pic>
        <p:nvPicPr>
          <p:cNvPr id="22" name="Grafik 21"/>
          <p:cNvPicPr>
            <a:picLocks noChangeAspect="1"/>
          </p:cNvPicPr>
          <p:nvPr/>
        </p:nvPicPr>
        <p:blipFill rotWithShape="1">
          <a:blip r:embed="rId5" cstate="print">
            <a:extLst>
              <a:ext uri="{28A0092B-C50C-407E-A947-70E740481C1C}">
                <a14:useLocalDpi xmlns:a14="http://schemas.microsoft.com/office/drawing/2010/main" val="0"/>
              </a:ext>
            </a:extLst>
          </a:blip>
          <a:srcRect l="9051" t="40181" r="61025" b="25997"/>
          <a:stretch/>
        </p:blipFill>
        <p:spPr>
          <a:xfrm>
            <a:off x="5004048" y="4932845"/>
            <a:ext cx="1735779" cy="1416030"/>
          </a:xfrm>
          <a:prstGeom prst="rect">
            <a:avLst/>
          </a:prstGeom>
        </p:spPr>
      </p:pic>
      <p:sp>
        <p:nvSpPr>
          <p:cNvPr id="25" name="Textfeld 24"/>
          <p:cNvSpPr txBox="1"/>
          <p:nvPr/>
        </p:nvSpPr>
        <p:spPr>
          <a:xfrm>
            <a:off x="6968058" y="5892452"/>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573186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AC29448A-3536-4FE0-903E-BD2660FFCD7C}"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5</a:t>
            </a:fld>
            <a:endParaRPr lang="de-DE" altLang="de-DE" sz="1200" b="0">
              <a:solidFill>
                <a:schemeClr val="bg1"/>
              </a:solidFill>
            </a:endParaRPr>
          </a:p>
        </p:txBody>
      </p:sp>
      <p:sp>
        <p:nvSpPr>
          <p:cNvPr id="5125" name="Rectangle 2"/>
          <p:cNvSpPr>
            <a:spLocks noGrp="1" noChangeArrowheads="1"/>
          </p:cNvSpPr>
          <p:nvPr>
            <p:ph type="title"/>
          </p:nvPr>
        </p:nvSpPr>
        <p:spPr/>
        <p:txBody>
          <a:bodyPr/>
          <a:lstStyle/>
          <a:p>
            <a:pPr eaLnBrk="1" hangingPunct="1"/>
            <a:r>
              <a:rPr lang="de-DE" altLang="de-DE" sz="2400" dirty="0" err="1">
                <a:latin typeface="Arial" pitchFamily="34" charset="0"/>
              </a:rPr>
              <a:t>Presentation</a:t>
            </a:r>
            <a:r>
              <a:rPr lang="de-DE" altLang="de-DE" sz="2400" dirty="0">
                <a:latin typeface="Arial" pitchFamily="34" charset="0"/>
              </a:rPr>
              <a:t> </a:t>
            </a:r>
            <a:r>
              <a:rPr lang="de-DE" altLang="de-DE" sz="2400" dirty="0" err="1">
                <a:latin typeface="Arial" pitchFamily="34" charset="0"/>
              </a:rPr>
              <a:t>of</a:t>
            </a:r>
            <a:r>
              <a:rPr lang="de-DE" altLang="de-DE" sz="2400" dirty="0">
                <a:latin typeface="Arial" pitchFamily="34" charset="0"/>
              </a:rPr>
              <a:t> </a:t>
            </a:r>
            <a:r>
              <a:rPr lang="de-DE" altLang="de-DE" sz="2400" dirty="0" err="1">
                <a:latin typeface="Arial" pitchFamily="34" charset="0"/>
              </a:rPr>
              <a:t>the</a:t>
            </a:r>
            <a:r>
              <a:rPr lang="de-DE" altLang="de-DE" sz="2400" dirty="0">
                <a:latin typeface="Arial" pitchFamily="34" charset="0"/>
              </a:rPr>
              <a:t> </a:t>
            </a:r>
            <a:r>
              <a:rPr lang="de-DE" altLang="de-DE" sz="2400" dirty="0" err="1">
                <a:latin typeface="Arial" pitchFamily="34" charset="0"/>
              </a:rPr>
              <a:t>case</a:t>
            </a:r>
            <a:r>
              <a:rPr lang="de-DE" altLang="de-DE" sz="2400" dirty="0">
                <a:latin typeface="Arial" pitchFamily="34" charset="0"/>
              </a:rPr>
              <a:t> </a:t>
            </a:r>
            <a:r>
              <a:rPr lang="de-DE" altLang="de-DE" sz="2400" dirty="0" err="1">
                <a:latin typeface="Arial" pitchFamily="34" charset="0"/>
              </a:rPr>
              <a:t>study</a:t>
            </a:r>
            <a:endParaRPr lang="de-DE" altLang="de-DE" sz="2400" dirty="0" smtClean="0"/>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1682" r="2750" b="585"/>
          <a:stretch/>
        </p:blipFill>
        <p:spPr>
          <a:xfrm>
            <a:off x="266565" y="1196752"/>
            <a:ext cx="7013575" cy="5054606"/>
          </a:xfrm>
          <a:prstGeom prst="rect">
            <a:avLst/>
          </a:prstGeom>
        </p:spPr>
      </p:pic>
      <p:sp>
        <p:nvSpPr>
          <p:cNvPr id="12" name="Text Box 26"/>
          <p:cNvSpPr txBox="1">
            <a:spLocks noChangeArrowheads="1"/>
          </p:cNvSpPr>
          <p:nvPr/>
        </p:nvSpPr>
        <p:spPr bwMode="auto">
          <a:xfrm>
            <a:off x="3578568" y="1420404"/>
            <a:ext cx="389570" cy="457200"/>
          </a:xfrm>
          <a:prstGeom prst="rect">
            <a:avLst/>
          </a:prstGeom>
          <a:noFill/>
          <a:ln w="9525">
            <a:noFill/>
            <a:miter lim="800000"/>
            <a:headEnd/>
            <a:tailEnd/>
          </a:ln>
        </p:spPr>
        <p:txBody>
          <a:bodyPr wrap="square">
            <a:spAutoFit/>
          </a:bodyPr>
          <a:lstStyle/>
          <a:p>
            <a:r>
              <a:rPr lang="de-DE" sz="2400" dirty="0">
                <a:sym typeface="Wingdings" pitchFamily="2" charset="2"/>
              </a:rPr>
              <a:t></a:t>
            </a:r>
          </a:p>
        </p:txBody>
      </p:sp>
      <p:sp>
        <p:nvSpPr>
          <p:cNvPr id="13" name="Text Box 25"/>
          <p:cNvSpPr txBox="1">
            <a:spLocks noChangeArrowheads="1"/>
          </p:cNvSpPr>
          <p:nvPr/>
        </p:nvSpPr>
        <p:spPr bwMode="auto">
          <a:xfrm>
            <a:off x="6588724" y="2939223"/>
            <a:ext cx="455613" cy="457200"/>
          </a:xfrm>
          <a:prstGeom prst="rect">
            <a:avLst/>
          </a:prstGeom>
          <a:noFill/>
          <a:ln w="9525">
            <a:noFill/>
            <a:miter lim="800000"/>
            <a:headEnd/>
            <a:tailEnd/>
          </a:ln>
        </p:spPr>
        <p:txBody>
          <a:bodyPr wrap="none">
            <a:spAutoFit/>
          </a:bodyPr>
          <a:lstStyle/>
          <a:p>
            <a:r>
              <a:rPr lang="de-DE" sz="2400" dirty="0">
                <a:sym typeface="Wingdings" pitchFamily="2" charset="2"/>
              </a:rPr>
              <a:t></a:t>
            </a:r>
          </a:p>
        </p:txBody>
      </p:sp>
      <p:sp>
        <p:nvSpPr>
          <p:cNvPr id="10" name="Textfeld 9"/>
          <p:cNvSpPr txBox="1"/>
          <p:nvPr/>
        </p:nvSpPr>
        <p:spPr>
          <a:xfrm>
            <a:off x="6588724" y="2507991"/>
            <a:ext cx="1872208" cy="215444"/>
          </a:xfrm>
          <a:prstGeom prst="rect">
            <a:avLst/>
          </a:prstGeom>
          <a:noFill/>
        </p:spPr>
        <p:txBody>
          <a:bodyPr wrap="square" rtlCol="0">
            <a:spAutoFit/>
          </a:bodyPr>
          <a:lstStyle/>
          <a:p>
            <a:r>
              <a:rPr lang="de-DE" sz="800" dirty="0" smtClean="0"/>
              <a:t>© Michael Hüter</a:t>
            </a:r>
            <a:endParaRPr lang="de-DE" dirty="0"/>
          </a:p>
        </p:txBody>
      </p:sp>
      <p:sp>
        <p:nvSpPr>
          <p:cNvPr id="14" name="Rectangle 21"/>
          <p:cNvSpPr txBox="1">
            <a:spLocks noChangeArrowheads="1"/>
          </p:cNvSpPr>
          <p:nvPr/>
        </p:nvSpPr>
        <p:spPr bwMode="auto">
          <a:xfrm>
            <a:off x="395536" y="3540671"/>
            <a:ext cx="8424936" cy="2841079"/>
          </a:xfrm>
          <a:prstGeom prst="rect">
            <a:avLst/>
          </a:prstGeom>
          <a:ln w="25400" cap="flat" cmpd="sng" algn="ctr">
            <a:solidFill>
              <a:schemeClr val="accent2"/>
            </a:solidFill>
            <a:prstDash val="soli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square" lIns="0" tIns="0" rIns="0" bIns="0" numCol="1" anchor="ctr" anchorCtr="0" compatLnSpc="1">
            <a:prstTxWarp prst="textNoShape">
              <a:avLst/>
            </a:prstTxWarp>
          </a:bodyPr>
          <a:lstStyle>
            <a:lvl1pPr marL="0" indent="0" algn="l" rtl="0" eaLnBrk="0" fontAlgn="base" hangingPunct="0">
              <a:spcBef>
                <a:spcPct val="20000"/>
              </a:spcBef>
              <a:spcAft>
                <a:spcPct val="0"/>
              </a:spcAft>
              <a:buNone/>
              <a:tabLst>
                <a:tab pos="1616075" algn="l"/>
              </a:tabLst>
              <a:defRPr sz="2000" b="0">
                <a:solidFill>
                  <a:schemeClr val="dk1"/>
                </a:solidFill>
                <a:latin typeface="+mn-lt"/>
                <a:ea typeface="+mn-ea"/>
                <a:cs typeface="+mn-cs"/>
              </a:defRPr>
            </a:lvl1pPr>
            <a:lvl2pPr marL="457200" indent="0" algn="l" rtl="0" eaLnBrk="0" fontAlgn="base" hangingPunct="0">
              <a:spcBef>
                <a:spcPct val="20000"/>
              </a:spcBef>
              <a:spcAft>
                <a:spcPct val="0"/>
              </a:spcAft>
              <a:buNone/>
              <a:tabLst>
                <a:tab pos="1616075" algn="l"/>
              </a:tabLst>
              <a:defRPr sz="1800" b="0">
                <a:solidFill>
                  <a:schemeClr val="dk1"/>
                </a:solidFill>
                <a:latin typeface="+mn-lt"/>
                <a:ea typeface="+mn-ea"/>
                <a:cs typeface="+mn-cs"/>
              </a:defRPr>
            </a:lvl2pPr>
            <a:lvl3pPr marL="265113" indent="-261938" algn="l" rtl="0" eaLnBrk="0" fontAlgn="base" hangingPunct="0">
              <a:spcBef>
                <a:spcPct val="20000"/>
              </a:spcBef>
              <a:spcAft>
                <a:spcPct val="0"/>
              </a:spcAft>
              <a:buClr>
                <a:srgbClr val="FAB500"/>
              </a:buClr>
              <a:buFont typeface="Wingdings" panose="05000000000000000000" pitchFamily="2" charset="2"/>
              <a:buChar char="§"/>
              <a:tabLst>
                <a:tab pos="1616075" algn="l"/>
              </a:tabLst>
              <a:defRPr sz="2400">
                <a:solidFill>
                  <a:schemeClr val="dk1"/>
                </a:solidFill>
                <a:latin typeface="+mn-lt"/>
                <a:ea typeface="+mn-ea"/>
                <a:cs typeface="+mn-cs"/>
              </a:defRPr>
            </a:lvl3pPr>
            <a:lvl4pPr marL="534988" indent="-268288" algn="l" rtl="0" eaLnBrk="0" fontAlgn="base" hangingPunct="0">
              <a:spcBef>
                <a:spcPct val="20000"/>
              </a:spcBef>
              <a:spcAft>
                <a:spcPct val="0"/>
              </a:spcAft>
              <a:buFont typeface="Wingdings" panose="05000000000000000000" pitchFamily="2" charset="2"/>
              <a:buChar char="§"/>
              <a:tabLst>
                <a:tab pos="1616075" algn="l"/>
              </a:tabLst>
              <a:defRPr sz="2100">
                <a:solidFill>
                  <a:schemeClr val="dk1"/>
                </a:solidFill>
                <a:latin typeface="+mn-lt"/>
                <a:ea typeface="+mn-ea"/>
                <a:cs typeface="+mn-cs"/>
              </a:defRPr>
            </a:lvl4pPr>
            <a:lvl5pPr marL="4964113" indent="-147638" algn="l" rtl="0" eaLnBrk="0" fontAlgn="base" hangingPunct="0">
              <a:spcBef>
                <a:spcPct val="20000"/>
              </a:spcBef>
              <a:spcAft>
                <a:spcPct val="0"/>
              </a:spcAft>
              <a:buChar char="•"/>
              <a:tabLst>
                <a:tab pos="1616075" algn="l"/>
              </a:tabLst>
              <a:defRPr sz="1700">
                <a:solidFill>
                  <a:schemeClr val="dk1"/>
                </a:solidFill>
                <a:latin typeface="+mn-lt"/>
                <a:ea typeface="+mn-ea"/>
                <a:cs typeface="+mn-cs"/>
              </a:defRPr>
            </a:lvl5pPr>
            <a:lvl6pPr marL="5421313" indent="-147638" algn="l" rtl="0" fontAlgn="base">
              <a:spcBef>
                <a:spcPct val="20000"/>
              </a:spcBef>
              <a:spcAft>
                <a:spcPct val="0"/>
              </a:spcAft>
              <a:buChar char="•"/>
              <a:tabLst>
                <a:tab pos="1616075" algn="l"/>
              </a:tabLst>
              <a:defRPr sz="1700">
                <a:solidFill>
                  <a:schemeClr val="dk1"/>
                </a:solidFill>
                <a:latin typeface="+mn-lt"/>
                <a:ea typeface="+mn-ea"/>
                <a:cs typeface="+mn-cs"/>
              </a:defRPr>
            </a:lvl6pPr>
            <a:lvl7pPr marL="5878513" indent="-147638" algn="l" rtl="0" fontAlgn="base">
              <a:spcBef>
                <a:spcPct val="20000"/>
              </a:spcBef>
              <a:spcAft>
                <a:spcPct val="0"/>
              </a:spcAft>
              <a:buChar char="•"/>
              <a:tabLst>
                <a:tab pos="1616075" algn="l"/>
              </a:tabLst>
              <a:defRPr sz="1700">
                <a:solidFill>
                  <a:schemeClr val="dk1"/>
                </a:solidFill>
                <a:latin typeface="+mn-lt"/>
                <a:ea typeface="+mn-ea"/>
                <a:cs typeface="+mn-cs"/>
              </a:defRPr>
            </a:lvl7pPr>
            <a:lvl8pPr marL="6335713" indent="-147638" algn="l" rtl="0" fontAlgn="base">
              <a:spcBef>
                <a:spcPct val="20000"/>
              </a:spcBef>
              <a:spcAft>
                <a:spcPct val="0"/>
              </a:spcAft>
              <a:buChar char="•"/>
              <a:tabLst>
                <a:tab pos="1616075" algn="l"/>
              </a:tabLst>
              <a:defRPr sz="1700">
                <a:solidFill>
                  <a:schemeClr val="dk1"/>
                </a:solidFill>
                <a:latin typeface="+mn-lt"/>
                <a:ea typeface="+mn-ea"/>
                <a:cs typeface="+mn-cs"/>
              </a:defRPr>
            </a:lvl8pPr>
            <a:lvl9pPr marL="6792913" indent="-147638" algn="l" rtl="0" fontAlgn="base">
              <a:spcBef>
                <a:spcPct val="20000"/>
              </a:spcBef>
              <a:spcAft>
                <a:spcPct val="0"/>
              </a:spcAft>
              <a:buChar char="•"/>
              <a:tabLst>
                <a:tab pos="1616075" algn="l"/>
              </a:tabLst>
              <a:defRPr sz="1700">
                <a:solidFill>
                  <a:schemeClr val="dk1"/>
                </a:solidFill>
                <a:latin typeface="+mn-lt"/>
                <a:ea typeface="+mn-ea"/>
                <a:cs typeface="+mn-cs"/>
              </a:defRPr>
            </a:lvl9pPr>
          </a:lstStyle>
          <a:p>
            <a:pPr marL="174625">
              <a:buFont typeface="Wingdings"/>
              <a:buChar char=""/>
            </a:pPr>
            <a:r>
              <a:rPr lang="de-DE" sz="1800" kern="0" dirty="0" smtClean="0"/>
              <a:t> </a:t>
            </a:r>
            <a:r>
              <a:rPr lang="de-DE" sz="1800" b="1" kern="0" dirty="0" err="1"/>
              <a:t>Machining</a:t>
            </a:r>
            <a:r>
              <a:rPr lang="de-DE" sz="1800" b="1" kern="0" dirty="0"/>
              <a:t> </a:t>
            </a:r>
            <a:r>
              <a:rPr lang="de-DE" sz="1800" b="1" kern="0" dirty="0" err="1"/>
              <a:t>of</a:t>
            </a:r>
            <a:r>
              <a:rPr lang="de-DE" sz="1800" b="1" kern="0" dirty="0"/>
              <a:t> </a:t>
            </a:r>
            <a:r>
              <a:rPr lang="de-DE" sz="1800" b="1" kern="0" dirty="0" err="1"/>
              <a:t>casing</a:t>
            </a:r>
            <a:r>
              <a:rPr lang="de-DE" sz="1800" b="1" kern="0" dirty="0"/>
              <a:t> </a:t>
            </a:r>
            <a:r>
              <a:rPr lang="de-DE" sz="1800" kern="0" dirty="0" smtClean="0"/>
              <a:t/>
            </a:r>
            <a:br>
              <a:rPr lang="de-DE" sz="1800" kern="0" dirty="0" smtClean="0"/>
            </a:br>
            <a:r>
              <a:rPr lang="en-US" sz="1800" kern="0" dirty="0"/>
              <a:t>Castings are delivered by fork-lift truck on pallets to the workplace. Remove parts from pallet manually and place on the machine table. Chuck the casing. Close the working area and launch the machining program. Following machining, the casing must be cleaned of the worst of the chips, </a:t>
            </a:r>
            <a:r>
              <a:rPr lang="en-US" sz="1800" kern="0" dirty="0" err="1"/>
              <a:t>dechucked</a:t>
            </a:r>
            <a:r>
              <a:rPr lang="en-US" sz="1800" kern="0" dirty="0"/>
              <a:t> and carried to the assembly workplace, where it may have to be placed on the ground on a </a:t>
            </a:r>
            <a:r>
              <a:rPr lang="en-US" sz="1800" kern="0" dirty="0" err="1"/>
              <a:t>Europallet</a:t>
            </a:r>
            <a:r>
              <a:rPr lang="en-US" sz="1800" kern="0" dirty="0"/>
              <a:t>.</a:t>
            </a:r>
          </a:p>
          <a:p>
            <a:pPr marL="174625"/>
            <a:r>
              <a:rPr lang="en-US" sz="1800" kern="0" dirty="0"/>
              <a:t>Enter and teach in the programs using the milling machine's CNC control.</a:t>
            </a:r>
          </a:p>
        </p:txBody>
      </p:sp>
    </p:spTree>
    <p:extLst>
      <p:ext uri="{BB962C8B-B14F-4D97-AF65-F5344CB8AC3E}">
        <p14:creationId xmlns:p14="http://schemas.microsoft.com/office/powerpoint/2010/main" val="33220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499F71DE-1E89-43B9-B4DC-6EF2785ABD35}"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50</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kern="0" dirty="0" err="1" smtClean="0"/>
              <a:t>Use</a:t>
            </a:r>
            <a:endParaRPr lang="de-DE" kern="0" dirty="0"/>
          </a:p>
        </p:txBody>
      </p:sp>
      <p:sp>
        <p:nvSpPr>
          <p:cNvPr id="3" name="Rechteck 2"/>
          <p:cNvSpPr/>
          <p:nvPr/>
        </p:nvSpPr>
        <p:spPr>
          <a:xfrm>
            <a:off x="429691" y="1484854"/>
            <a:ext cx="3490507" cy="400110"/>
          </a:xfrm>
          <a:prstGeom prst="rect">
            <a:avLst/>
          </a:prstGeom>
        </p:spPr>
        <p:txBody>
          <a:bodyPr wrap="none">
            <a:spAutoFit/>
          </a:bodyPr>
          <a:lstStyle/>
          <a:p>
            <a:r>
              <a:rPr lang="en-US" dirty="0"/>
              <a:t>Testing of the design solution</a:t>
            </a:r>
          </a:p>
        </p:txBody>
      </p:sp>
      <p:pic>
        <p:nvPicPr>
          <p:cNvPr id="5" name="Grafik 4"/>
          <p:cNvPicPr>
            <a:picLocks noChangeAspect="1"/>
          </p:cNvPicPr>
          <p:nvPr/>
        </p:nvPicPr>
        <p:blipFill>
          <a:blip r:embed="rId3"/>
          <a:stretch>
            <a:fillRect/>
          </a:stretch>
        </p:blipFill>
        <p:spPr>
          <a:xfrm>
            <a:off x="161924" y="2100499"/>
            <a:ext cx="5705475" cy="2724150"/>
          </a:xfrm>
          <a:prstGeom prst="rect">
            <a:avLst/>
          </a:prstGeom>
        </p:spPr>
      </p:pic>
      <p:pic>
        <p:nvPicPr>
          <p:cNvPr id="7" name="Grafik 6"/>
          <p:cNvPicPr>
            <a:picLocks noChangeAspect="1"/>
          </p:cNvPicPr>
          <p:nvPr/>
        </p:nvPicPr>
        <p:blipFill>
          <a:blip r:embed="rId4"/>
          <a:stretch>
            <a:fillRect/>
          </a:stretch>
        </p:blipFill>
        <p:spPr>
          <a:xfrm>
            <a:off x="5930324" y="3097877"/>
            <a:ext cx="2976557" cy="3224603"/>
          </a:xfrm>
          <a:prstGeom prst="rect">
            <a:avLst/>
          </a:prstGeom>
        </p:spPr>
      </p:pic>
      <p:sp>
        <p:nvSpPr>
          <p:cNvPr id="25" name="Textfeld 24"/>
          <p:cNvSpPr txBox="1"/>
          <p:nvPr/>
        </p:nvSpPr>
        <p:spPr>
          <a:xfrm>
            <a:off x="7720951" y="6114103"/>
            <a:ext cx="1872208" cy="215444"/>
          </a:xfrm>
          <a:prstGeom prst="rect">
            <a:avLst/>
          </a:prstGeom>
          <a:noFill/>
        </p:spPr>
        <p:txBody>
          <a:bodyPr wrap="square" rtlCol="0">
            <a:spAutoFit/>
          </a:bodyPr>
          <a:lstStyle/>
          <a:p>
            <a:r>
              <a:rPr lang="de-DE" sz="800" dirty="0" smtClean="0"/>
              <a:t>© Michael Hüter</a:t>
            </a:r>
            <a:endParaRPr lang="de-DE" dirty="0"/>
          </a:p>
        </p:txBody>
      </p:sp>
      <p:grpSp>
        <p:nvGrpSpPr>
          <p:cNvPr id="19" name="Gruppieren 18"/>
          <p:cNvGrpSpPr/>
          <p:nvPr/>
        </p:nvGrpSpPr>
        <p:grpSpPr>
          <a:xfrm>
            <a:off x="6079076" y="1118275"/>
            <a:ext cx="2902662" cy="1811288"/>
            <a:chOff x="6186410" y="1988840"/>
            <a:chExt cx="2902662" cy="1811288"/>
          </a:xfrm>
        </p:grpSpPr>
        <p:pic>
          <p:nvPicPr>
            <p:cNvPr id="20" name="Grafik 19"/>
            <p:cNvPicPr>
              <a:picLocks noChangeAspect="1"/>
            </p:cNvPicPr>
            <p:nvPr/>
          </p:nvPicPr>
          <p:blipFill>
            <a:blip r:embed="rId5">
              <a:extLst>
                <a:ext uri="{BEBA8EAE-BF5A-486C-A8C5-ECC9F3942E4B}">
                  <a14:imgProps xmlns:a14="http://schemas.microsoft.com/office/drawing/2010/main">
                    <a14:imgLayer r:embed="rId6">
                      <a14:imgEffect>
                        <a14:backgroundRemoval t="9455" b="92000" l="2473" r="89560">
                          <a14:foregroundMark x1="37912" y1="32364" x2="37912" y2="32364"/>
                          <a14:foregroundMark x1="79945" y1="13818" x2="79945" y2="13818"/>
                          <a14:foregroundMark x1="44231" y1="73091" x2="44231" y2="73091"/>
                          <a14:foregroundMark x1="9341" y1="58545" x2="9341" y2="58545"/>
                          <a14:backgroundMark x1="17308" y1="31636" x2="17308" y2="31636"/>
                          <a14:backgroundMark x1="28022" y1="80727" x2="28022" y2="80727"/>
                          <a14:backgroundMark x1="43681" y1="45091" x2="43681" y2="45091"/>
                          <a14:backgroundMark x1="27747" y1="83636" x2="27747" y2="83636"/>
                          <a14:backgroundMark x1="28022" y1="79273" x2="28022" y2="79273"/>
                          <a14:backgroundMark x1="18407" y1="33818" x2="18407" y2="33818"/>
                          <a14:backgroundMark x1="19505" y1="35636" x2="19505" y2="35636"/>
                          <a14:backgroundMark x1="27473" y1="78182" x2="27473" y2="78182"/>
                        </a14:backgroundRemoval>
                      </a14:imgEffect>
                    </a14:imgLayer>
                  </a14:imgProps>
                </a:ext>
              </a:extLst>
            </a:blip>
            <a:stretch>
              <a:fillRect/>
            </a:stretch>
          </p:blipFill>
          <p:spPr>
            <a:xfrm>
              <a:off x="6186410" y="1988840"/>
              <a:ext cx="2877298" cy="1811288"/>
            </a:xfrm>
            <a:prstGeom prst="rect">
              <a:avLst/>
            </a:prstGeom>
          </p:spPr>
        </p:pic>
        <p:sp>
          <p:nvSpPr>
            <p:cNvPr id="21" name="Text Box 28"/>
            <p:cNvSpPr txBox="1">
              <a:spLocks noChangeArrowheads="1"/>
            </p:cNvSpPr>
            <p:nvPr/>
          </p:nvSpPr>
          <p:spPr bwMode="auto">
            <a:xfrm rot="20901381">
              <a:off x="6533403" y="2602344"/>
              <a:ext cx="2555669" cy="430887"/>
            </a:xfrm>
            <a:prstGeom prst="rect">
              <a:avLst/>
            </a:prstGeom>
            <a:noFill/>
            <a:ln w="9525">
              <a:noFill/>
              <a:miter lim="800000"/>
              <a:headEnd/>
              <a:tailEnd/>
            </a:ln>
            <a:effectLst/>
          </p:spPr>
          <p:txBody>
            <a:bodyPr wrap="square">
              <a:spAutoFit/>
            </a:bodyPr>
            <a:lstStyle/>
            <a:p>
              <a:r>
                <a:rPr lang="de-DE" sz="1100" b="1" dirty="0">
                  <a:effectLst>
                    <a:outerShdw blurRad="38100" dist="38100" dir="2700000" algn="tl">
                      <a:srgbClr val="C0C0C0"/>
                    </a:outerShdw>
                  </a:effectLst>
                </a:rPr>
                <a:t>Design </a:t>
              </a:r>
              <a:r>
                <a:rPr lang="de-DE" sz="1100" b="1" dirty="0" err="1">
                  <a:effectLst>
                    <a:outerShdw blurRad="38100" dist="38100" dir="2700000" algn="tl">
                      <a:srgbClr val="C0C0C0"/>
                    </a:outerShdw>
                  </a:effectLst>
                </a:rPr>
                <a:t>process</a:t>
              </a:r>
              <a:r>
                <a:rPr lang="de-DE" sz="1100" b="1" dirty="0">
                  <a:effectLst>
                    <a:outerShdw blurRad="38100" dist="38100" dir="2700000" algn="tl">
                      <a:srgbClr val="C0C0C0"/>
                    </a:outerShdw>
                  </a:effectLst>
                </a:rPr>
                <a:t> </a:t>
              </a:r>
              <a:r>
                <a:rPr lang="de-DE" sz="1100" b="1" dirty="0" err="1" smtClean="0">
                  <a:effectLst>
                    <a:outerShdw blurRad="38100" dist="38100" dir="2700000" algn="tl">
                      <a:srgbClr val="C0C0C0"/>
                    </a:outerShdw>
                  </a:effectLst>
                </a:rPr>
                <a:t>to</a:t>
              </a:r>
              <a:r>
                <a:rPr lang="de-DE" sz="1100" b="1" dirty="0" smtClean="0"/>
                <a:t/>
              </a:r>
              <a:br>
                <a:rPr lang="de-DE" sz="1100" b="1" dirty="0" smtClean="0"/>
              </a:br>
              <a:r>
                <a:rPr lang="de-DE" sz="1100" b="1" dirty="0" smtClean="0"/>
                <a:t>DIN EN 614-1:2006+A1:2009</a:t>
              </a:r>
              <a:endParaRPr lang="de-DE" sz="1100" b="1" dirty="0"/>
            </a:p>
          </p:txBody>
        </p:sp>
      </p:grpSp>
    </p:spTree>
    <p:extLst>
      <p:ext uri="{BB962C8B-B14F-4D97-AF65-F5344CB8AC3E}">
        <p14:creationId xmlns:p14="http://schemas.microsoft.com/office/powerpoint/2010/main" val="17947356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1B5FB7E5-C368-4C3A-8F01-8D48456BBC78}"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51</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3200" dirty="0" err="1" smtClean="0">
                <a:latin typeface="Arial" pitchFamily="34" charset="0"/>
              </a:rPr>
              <a:t>Examples</a:t>
            </a:r>
            <a:endParaRPr lang="de-DE" kern="0" dirty="0"/>
          </a:p>
        </p:txBody>
      </p:sp>
      <p:sp>
        <p:nvSpPr>
          <p:cNvPr id="2" name="Rechteck 1"/>
          <p:cNvSpPr/>
          <p:nvPr/>
        </p:nvSpPr>
        <p:spPr>
          <a:xfrm>
            <a:off x="384881" y="1489319"/>
            <a:ext cx="8115365" cy="4204228"/>
          </a:xfrm>
          <a:prstGeom prst="rect">
            <a:avLst/>
          </a:prstGeom>
        </p:spPr>
        <p:txBody>
          <a:bodyPr wrap="square">
            <a:spAutoFit/>
          </a:bodyPr>
          <a:lstStyle/>
          <a:p>
            <a:r>
              <a:rPr lang="en-US" sz="1800" b="1" dirty="0">
                <a:sym typeface="Webdings" pitchFamily="18" charset="2"/>
              </a:rPr>
              <a:t>Examples from the Institute for Occupational Safety and Health of the </a:t>
            </a:r>
            <a:r>
              <a:rPr lang="en-US" sz="1800" b="1" dirty="0" smtClean="0">
                <a:sym typeface="Webdings" pitchFamily="18" charset="2"/>
              </a:rPr>
              <a:t>DGUV</a:t>
            </a:r>
          </a:p>
          <a:p>
            <a:r>
              <a:rPr lang="en-GB" dirty="0"/>
              <a:t>The material was provided by DGUV in the context of KAN Study 40. All rights reserved by DGUV.</a:t>
            </a:r>
            <a:r>
              <a:rPr lang="de-DE" sz="1800" b="1" dirty="0">
                <a:sym typeface="Webdings" pitchFamily="18" charset="2"/>
              </a:rPr>
              <a:t/>
            </a:r>
            <a:br>
              <a:rPr lang="de-DE" sz="1800" b="1" dirty="0">
                <a:sym typeface="Webdings" pitchFamily="18" charset="2"/>
              </a:rPr>
            </a:br>
            <a:endParaRPr lang="de-DE" sz="1800" b="1" dirty="0">
              <a:sym typeface="Wingdings" panose="05000000000000000000" pitchFamily="2" charset="2"/>
            </a:endParaRPr>
          </a:p>
          <a:p>
            <a:pPr marL="285750" indent="-285750">
              <a:buFont typeface="Wingdings" panose="05000000000000000000" pitchFamily="2" charset="2"/>
              <a:buChar char="1"/>
            </a:pPr>
            <a:r>
              <a:rPr lang="en-US" sz="1800" b="1" dirty="0"/>
              <a:t>Case study 4 Structural </a:t>
            </a:r>
            <a:r>
              <a:rPr lang="en-US" sz="1800" b="1" dirty="0" smtClean="0"/>
              <a:t>steelwork/shipbuilding</a:t>
            </a:r>
            <a:endParaRPr lang="en-US" sz="1800" b="1" dirty="0"/>
          </a:p>
          <a:p>
            <a:pPr marL="285750" indent="-285750">
              <a:buFont typeface="Wingdings" panose="05000000000000000000" pitchFamily="2" charset="2"/>
              <a:buChar char="1"/>
            </a:pPr>
            <a:r>
              <a:rPr lang="en-US" sz="1800" b="1" dirty="0"/>
              <a:t>Case study 5 Ergonomic machine design </a:t>
            </a:r>
            <a:endParaRPr lang="en-US" sz="1800" b="1" dirty="0" smtClean="0"/>
          </a:p>
          <a:p>
            <a:pPr marL="285750" indent="-285750">
              <a:buFont typeface="Wingdings" panose="05000000000000000000" pitchFamily="2" charset="2"/>
              <a:buChar char="1"/>
            </a:pPr>
            <a:r>
              <a:rPr lang="en-US" sz="1800" b="1" dirty="0" smtClean="0"/>
              <a:t>Case study 6 Manipulation on machinery</a:t>
            </a:r>
            <a:endParaRPr lang="en-US" sz="1800" b="1" dirty="0"/>
          </a:p>
          <a:p>
            <a:pPr marL="285750" indent="-285750">
              <a:buFont typeface="Wingdings" panose="05000000000000000000" pitchFamily="2" charset="2"/>
              <a:buChar char="1"/>
            </a:pPr>
            <a:r>
              <a:rPr lang="en-US" sz="1800" b="1" dirty="0"/>
              <a:t>Case study 7 Human-machine </a:t>
            </a:r>
            <a:r>
              <a:rPr lang="en-US" sz="1800" b="1" dirty="0" smtClean="0"/>
              <a:t>interface</a:t>
            </a:r>
          </a:p>
          <a:p>
            <a:pPr marL="285750" indent="-285750">
              <a:buFont typeface="Wingdings" panose="05000000000000000000" pitchFamily="2" charset="2"/>
              <a:buChar char="1"/>
            </a:pPr>
            <a:endParaRPr lang="de-DE" sz="1800" b="1" dirty="0">
              <a:sym typeface="Webdings" pitchFamily="18" charset="2"/>
            </a:endParaRPr>
          </a:p>
          <a:p>
            <a:pPr eaLnBrk="0" hangingPunct="0"/>
            <a:r>
              <a:rPr lang="de-DE" altLang="de-DE" sz="1800" b="1" dirty="0" err="1">
                <a:sym typeface="Webdings" pitchFamily="18" charset="2"/>
              </a:rPr>
              <a:t>Selection</a:t>
            </a:r>
            <a:r>
              <a:rPr lang="de-DE" altLang="de-DE" sz="1800" b="1" dirty="0">
                <a:sym typeface="Webdings" pitchFamily="18" charset="2"/>
              </a:rPr>
              <a:t> </a:t>
            </a:r>
            <a:r>
              <a:rPr lang="de-DE" altLang="de-DE" sz="1800" b="1" dirty="0" err="1">
                <a:sym typeface="Webdings" pitchFamily="18" charset="2"/>
              </a:rPr>
              <a:t>of</a:t>
            </a:r>
            <a:r>
              <a:rPr lang="de-DE" altLang="de-DE" sz="1800" b="1" dirty="0">
                <a:sym typeface="Webdings" pitchFamily="18" charset="2"/>
              </a:rPr>
              <a:t> </a:t>
            </a:r>
            <a:r>
              <a:rPr lang="de-DE" altLang="de-DE" sz="1800" b="1" dirty="0" err="1">
                <a:sym typeface="Webdings" pitchFamily="18" charset="2"/>
              </a:rPr>
              <a:t>examples</a:t>
            </a:r>
            <a:r>
              <a:rPr lang="de-DE" altLang="de-DE" sz="1800" b="1" dirty="0">
                <a:sym typeface="Webdings" pitchFamily="18" charset="2"/>
              </a:rPr>
              <a:t> </a:t>
            </a:r>
            <a:r>
              <a:rPr lang="de-DE" altLang="de-DE" sz="1800" b="1" dirty="0" err="1">
                <a:sym typeface="Webdings" pitchFamily="18" charset="2"/>
              </a:rPr>
              <a:t>from</a:t>
            </a:r>
            <a:r>
              <a:rPr lang="de-DE" altLang="de-DE" sz="1800" b="1" dirty="0">
                <a:sym typeface="Webdings" pitchFamily="18" charset="2"/>
              </a:rPr>
              <a:t> </a:t>
            </a:r>
            <a:r>
              <a:rPr lang="de-DE" altLang="de-DE" sz="1800" b="1" dirty="0" err="1">
                <a:sym typeface="Webdings" pitchFamily="18" charset="2"/>
              </a:rPr>
              <a:t>the</a:t>
            </a:r>
            <a:r>
              <a:rPr lang="de-DE" altLang="de-DE" sz="1800" b="1" dirty="0">
                <a:sym typeface="Webdings" pitchFamily="18" charset="2"/>
              </a:rPr>
              <a:t> </a:t>
            </a:r>
            <a:r>
              <a:rPr lang="de-DE" altLang="de-DE" sz="1800" b="1" dirty="0" err="1">
                <a:sym typeface="Webdings" pitchFamily="18" charset="2"/>
              </a:rPr>
              <a:t>field</a:t>
            </a:r>
            <a:r>
              <a:rPr lang="de-DE" altLang="de-DE" sz="1800" b="1" dirty="0">
                <a:sym typeface="Webdings" pitchFamily="18" charset="2"/>
              </a:rPr>
              <a:t> </a:t>
            </a:r>
            <a:r>
              <a:rPr lang="de-DE" altLang="de-DE" sz="1800" b="1" dirty="0" err="1">
                <a:sym typeface="Webdings" pitchFamily="18" charset="2"/>
              </a:rPr>
              <a:t>for</a:t>
            </a:r>
            <a:r>
              <a:rPr lang="de-DE" altLang="de-DE" sz="1800" b="1" dirty="0">
                <a:sym typeface="Webdings" pitchFamily="18" charset="2"/>
              </a:rPr>
              <a:t> </a:t>
            </a:r>
            <a:r>
              <a:rPr lang="de-DE" altLang="de-DE" sz="1800" b="1" dirty="0" err="1">
                <a:sym typeface="Webdings" pitchFamily="18" charset="2"/>
              </a:rPr>
              <a:t>discussion</a:t>
            </a:r>
            <a:r>
              <a:rPr lang="de-DE" altLang="de-DE" sz="1800" b="1" dirty="0">
                <a:sym typeface="Webdings" pitchFamily="18" charset="2"/>
              </a:rPr>
              <a:t> </a:t>
            </a:r>
            <a:r>
              <a:rPr lang="de-DE" altLang="de-DE" sz="1800" b="1" dirty="0" err="1">
                <a:sym typeface="Webdings" pitchFamily="18" charset="2"/>
              </a:rPr>
              <a:t>during</a:t>
            </a:r>
            <a:r>
              <a:rPr lang="de-DE" altLang="de-DE" sz="1800" b="1" dirty="0">
                <a:sym typeface="Webdings" pitchFamily="18" charset="2"/>
              </a:rPr>
              <a:t> </a:t>
            </a:r>
            <a:r>
              <a:rPr lang="de-DE" altLang="de-DE" sz="1800" b="1" dirty="0" err="1">
                <a:sym typeface="Webdings" pitchFamily="18" charset="2"/>
              </a:rPr>
              <a:t>study</a:t>
            </a:r>
            <a:r>
              <a:rPr lang="de-DE" altLang="de-DE" sz="1800" b="1" dirty="0">
                <a:sym typeface="Webdings" pitchFamily="18" charset="2"/>
              </a:rPr>
              <a:t/>
            </a:r>
            <a:br>
              <a:rPr lang="de-DE" altLang="de-DE" sz="1800" b="1" dirty="0">
                <a:sym typeface="Webdings" pitchFamily="18" charset="2"/>
              </a:rPr>
            </a:br>
            <a:endParaRPr lang="de-DE" altLang="de-DE" sz="1800" b="1" dirty="0">
              <a:sym typeface="Webdings" pitchFamily="18" charset="2"/>
            </a:endParaRPr>
          </a:p>
          <a:p>
            <a:pPr marL="285750" indent="-285750">
              <a:buFont typeface="Wingdings" panose="05000000000000000000" pitchFamily="2" charset="2"/>
              <a:buChar char="1"/>
            </a:pPr>
            <a:r>
              <a:rPr lang="de-DE" sz="1800" b="1" dirty="0">
                <a:sym typeface="Webdings" pitchFamily="18" charset="2"/>
              </a:rPr>
              <a:t> </a:t>
            </a:r>
            <a:r>
              <a:rPr lang="de-DE" sz="1800" b="1" dirty="0" err="1">
                <a:sym typeface="Webdings" pitchFamily="18" charset="2"/>
              </a:rPr>
              <a:t>Ergonomics</a:t>
            </a:r>
            <a:r>
              <a:rPr lang="de-DE" sz="1800" b="1" dirty="0">
                <a:sym typeface="Webdings" pitchFamily="18" charset="2"/>
              </a:rPr>
              <a:t> </a:t>
            </a:r>
            <a:r>
              <a:rPr lang="de-DE" sz="1800" b="1" dirty="0" err="1">
                <a:sym typeface="Webdings" pitchFamily="18" charset="2"/>
              </a:rPr>
              <a:t>examples</a:t>
            </a:r>
            <a:endParaRPr lang="de-DE" sz="1800" b="1" dirty="0">
              <a:sym typeface="Webdings" pitchFamily="18" charset="2"/>
            </a:endParaRPr>
          </a:p>
        </p:txBody>
      </p:sp>
    </p:spTree>
    <p:extLst>
      <p:ext uri="{BB962C8B-B14F-4D97-AF65-F5344CB8AC3E}">
        <p14:creationId xmlns:p14="http://schemas.microsoft.com/office/powerpoint/2010/main" val="12805819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19138" y="439738"/>
            <a:ext cx="7886700" cy="679450"/>
          </a:xfrm>
        </p:spPr>
        <p:txBody>
          <a:bodyPr/>
          <a:lstStyle/>
          <a:p>
            <a:pPr indent="0" eaLnBrk="1" hangingPunct="1">
              <a:lnSpc>
                <a:spcPct val="80000"/>
              </a:lnSpc>
            </a:pPr>
            <a:r>
              <a:rPr lang="de-DE" altLang="de-DE" dirty="0" err="1" smtClean="0"/>
              <a:t>Grinding</a:t>
            </a:r>
            <a:r>
              <a:rPr lang="de-DE" altLang="de-DE" dirty="0" smtClean="0"/>
              <a:t> </a:t>
            </a:r>
            <a:r>
              <a:rPr lang="de-DE" altLang="de-DE" dirty="0" err="1" smtClean="0"/>
              <a:t>task</a:t>
            </a:r>
            <a:r>
              <a:rPr lang="de-DE" altLang="de-DE" dirty="0" smtClean="0"/>
              <a:t> in </a:t>
            </a:r>
            <a:r>
              <a:rPr lang="de-DE" altLang="de-DE" dirty="0" err="1" smtClean="0"/>
              <a:t>structural</a:t>
            </a:r>
            <a:r>
              <a:rPr lang="de-DE" altLang="de-DE" dirty="0" smtClean="0"/>
              <a:t> </a:t>
            </a:r>
            <a:r>
              <a:rPr lang="de-DE" altLang="de-DE" dirty="0" err="1" smtClean="0"/>
              <a:t>steel</a:t>
            </a:r>
            <a:r>
              <a:rPr lang="de-DE" altLang="de-DE" dirty="0" smtClean="0"/>
              <a:t> </a:t>
            </a:r>
            <a:br>
              <a:rPr lang="de-DE" altLang="de-DE" dirty="0" smtClean="0"/>
            </a:br>
            <a:r>
              <a:rPr lang="de-DE" altLang="de-DE" dirty="0" err="1" smtClean="0"/>
              <a:t>engineering</a:t>
            </a:r>
            <a:r>
              <a:rPr lang="de-DE" altLang="de-DE" dirty="0" smtClean="0"/>
              <a:t> (</a:t>
            </a:r>
            <a:r>
              <a:rPr lang="de-DE" altLang="de-DE" dirty="0" err="1" smtClean="0"/>
              <a:t>shipbuilding</a:t>
            </a:r>
            <a:r>
              <a:rPr lang="de-DE" altLang="de-DE" dirty="0" smtClean="0"/>
              <a:t>)</a:t>
            </a:r>
            <a:endParaRPr lang="en-GB" altLang="de-DE" dirty="0" smtClean="0"/>
          </a:p>
        </p:txBody>
      </p:sp>
      <p:sp>
        <p:nvSpPr>
          <p:cNvPr id="3075" name="Text Box 5"/>
          <p:cNvSpPr txBox="1">
            <a:spLocks noChangeArrowheads="1"/>
          </p:cNvSpPr>
          <p:nvPr/>
        </p:nvSpPr>
        <p:spPr bwMode="auto">
          <a:xfrm>
            <a:off x="5226050" y="2117725"/>
            <a:ext cx="367665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50000"/>
              </a:spcBef>
              <a:spcAft>
                <a:spcPct val="0"/>
              </a:spcAft>
              <a:buClrTx/>
              <a:buFontTx/>
              <a:buNone/>
            </a:pPr>
            <a:r>
              <a:rPr lang="de-DE" altLang="de-DE" sz="1800" b="1" u="sng" dirty="0" err="1"/>
              <a:t>Before</a:t>
            </a:r>
            <a:r>
              <a:rPr lang="de-DE" altLang="de-DE" sz="1800" b="1" u="sng" dirty="0"/>
              <a:t>:</a:t>
            </a:r>
          </a:p>
          <a:p>
            <a:pPr>
              <a:spcBef>
                <a:spcPct val="50000"/>
              </a:spcBef>
              <a:spcAft>
                <a:spcPct val="0"/>
              </a:spcAft>
              <a:buClr>
                <a:srgbClr val="FF0000"/>
              </a:buClr>
              <a:buFont typeface="Wingdings" pitchFamily="2" charset="2"/>
              <a:buChar char="§"/>
            </a:pPr>
            <a:r>
              <a:rPr lang="de-DE" altLang="de-DE" sz="1800" b="1" dirty="0"/>
              <a:t> Work in </a:t>
            </a:r>
            <a:r>
              <a:rPr lang="de-DE" altLang="de-DE" sz="1800" b="1" dirty="0" err="1"/>
              <a:t>constrained</a:t>
            </a:r>
            <a:r>
              <a:rPr lang="de-DE" altLang="de-DE" sz="1800" b="1" dirty="0"/>
              <a:t> </a:t>
            </a:r>
            <a:r>
              <a:rPr lang="de-DE" altLang="de-DE" sz="1800" b="1" dirty="0" err="1"/>
              <a:t>postures</a:t>
            </a:r>
            <a:endParaRPr lang="de-DE" altLang="de-DE" sz="1800" b="1" dirty="0"/>
          </a:p>
          <a:p>
            <a:pPr>
              <a:spcBef>
                <a:spcPct val="50000"/>
              </a:spcBef>
              <a:spcAft>
                <a:spcPct val="0"/>
              </a:spcAft>
              <a:buClr>
                <a:srgbClr val="FF0000"/>
              </a:buClr>
              <a:buFont typeface="Wingdings" pitchFamily="2" charset="2"/>
              <a:buChar char="§"/>
            </a:pPr>
            <a:r>
              <a:rPr lang="de-DE" altLang="de-DE" sz="1800" b="1" dirty="0"/>
              <a:t> Hand-arm </a:t>
            </a:r>
            <a:r>
              <a:rPr lang="de-DE" altLang="de-DE" sz="1800" b="1" dirty="0" err="1"/>
              <a:t>vibration</a:t>
            </a:r>
            <a:endParaRPr lang="de-DE" altLang="de-DE" sz="1800" b="1" dirty="0"/>
          </a:p>
          <a:p>
            <a:pPr>
              <a:spcBef>
                <a:spcPct val="50000"/>
              </a:spcBef>
              <a:spcAft>
                <a:spcPct val="0"/>
              </a:spcAft>
              <a:buClr>
                <a:srgbClr val="FF0000"/>
              </a:buClr>
              <a:buFont typeface="Wingdings" pitchFamily="2" charset="2"/>
              <a:buChar char="§"/>
            </a:pPr>
            <a:r>
              <a:rPr lang="de-DE" altLang="de-DE" sz="1800" b="1" dirty="0"/>
              <a:t> </a:t>
            </a:r>
            <a:r>
              <a:rPr lang="de-DE" altLang="de-DE" sz="1800" b="1" dirty="0" err="1"/>
              <a:t>Dust</a:t>
            </a:r>
            <a:r>
              <a:rPr lang="de-DE" altLang="de-DE" sz="1800" b="1" dirty="0"/>
              <a:t> </a:t>
            </a:r>
            <a:r>
              <a:rPr lang="de-DE" altLang="de-DE" sz="1800" b="1" dirty="0" err="1"/>
              <a:t>exposure</a:t>
            </a:r>
            <a:endParaRPr lang="de-DE" altLang="de-DE" sz="1800" b="1" dirty="0"/>
          </a:p>
          <a:p>
            <a:pPr>
              <a:spcBef>
                <a:spcPct val="50000"/>
              </a:spcBef>
              <a:spcAft>
                <a:spcPct val="0"/>
              </a:spcAft>
              <a:buClr>
                <a:srgbClr val="FF0000"/>
              </a:buClr>
              <a:buFont typeface="Wingdings" pitchFamily="2" charset="2"/>
              <a:buChar char="§"/>
            </a:pPr>
            <a:r>
              <a:rPr lang="de-DE" altLang="de-DE" sz="1800" b="1" dirty="0"/>
              <a:t> </a:t>
            </a:r>
            <a:r>
              <a:rPr lang="de-DE" altLang="de-DE" sz="1800" b="1" dirty="0" err="1"/>
              <a:t>Uneconomic</a:t>
            </a:r>
            <a:r>
              <a:rPr lang="de-DE" altLang="de-DE" sz="1800" b="1" dirty="0"/>
              <a:t> </a:t>
            </a:r>
            <a:r>
              <a:rPr lang="de-DE" altLang="de-DE" sz="1800" b="1" dirty="0" err="1"/>
              <a:t>working</a:t>
            </a:r>
            <a:endParaRPr lang="de-DE" altLang="de-DE" sz="1800" b="1" dirty="0"/>
          </a:p>
          <a:p>
            <a:pPr>
              <a:spcBef>
                <a:spcPct val="50000"/>
              </a:spcBef>
              <a:spcAft>
                <a:spcPct val="0"/>
              </a:spcAft>
              <a:buClr>
                <a:srgbClr val="FF0000"/>
              </a:buClr>
              <a:buFont typeface="Wingdings" pitchFamily="2" charset="2"/>
              <a:buChar char="§"/>
            </a:pPr>
            <a:endParaRPr lang="de-DE" altLang="de-DE" sz="1800" dirty="0">
              <a:latin typeface="Futura Hv BT"/>
            </a:endParaRPr>
          </a:p>
        </p:txBody>
      </p:sp>
      <p:pic>
        <p:nvPicPr>
          <p:cNvPr id="4" name="Modul5-Beispiel4-Werft-Film-vorh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93453" y="1905147"/>
            <a:ext cx="4712937" cy="3856591"/>
          </a:xfrm>
        </p:spPr>
      </p:pic>
      <p:sp>
        <p:nvSpPr>
          <p:cNvPr id="5"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52</a:t>
            </a:r>
            <a:endParaRPr lang="de-DE" sz="1050" dirty="0">
              <a:solidFill>
                <a:schemeClr val="tx2"/>
              </a:solidFill>
            </a:endParaRPr>
          </a:p>
        </p:txBody>
      </p:sp>
    </p:spTree>
    <p:extLst>
      <p:ext uri="{BB962C8B-B14F-4D97-AF65-F5344CB8AC3E}">
        <p14:creationId xmlns:p14="http://schemas.microsoft.com/office/powerpoint/2010/main" val="3023880486"/>
      </p:ext>
    </p:extLst>
  </p:cSld>
  <p:clrMapOvr>
    <a:masterClrMapping/>
  </p:clrMapOvr>
  <p:transition spd="med">
    <p:pull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438150" y="1409700"/>
            <a:ext cx="87058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
                <a:srgbClr val="FF0000"/>
              </a:buClr>
              <a:buSzPct val="85000"/>
              <a:buFont typeface="Zapf Dingbats"/>
              <a:buNone/>
            </a:pPr>
            <a:r>
              <a:rPr lang="de-DE" altLang="de-DE" sz="2200" b="1"/>
              <a:t>After: ergonomic redesign of the grinding equipment</a:t>
            </a:r>
          </a:p>
        </p:txBody>
      </p:sp>
      <p:sp>
        <p:nvSpPr>
          <p:cNvPr id="4099" name="Rectangle 4"/>
          <p:cNvSpPr>
            <a:spLocks noGrp="1" noChangeArrowheads="1"/>
          </p:cNvSpPr>
          <p:nvPr>
            <p:ph type="title"/>
          </p:nvPr>
        </p:nvSpPr>
        <p:spPr bwMode="gray">
          <a:xfrm>
            <a:off x="366713" y="534988"/>
            <a:ext cx="7886700" cy="822325"/>
          </a:xfrm>
        </p:spPr>
        <p:txBody>
          <a:bodyPr lIns="91440" tIns="45720" rIns="91440" bIns="45720" anchor="t">
            <a:spAutoFit/>
          </a:bodyPr>
          <a:lstStyle/>
          <a:p>
            <a:pPr indent="0" eaLnBrk="1" hangingPunct="1"/>
            <a:r>
              <a:rPr lang="de-DE" altLang="de-DE" smtClean="0"/>
              <a:t>Grinding task in structural steel </a:t>
            </a:r>
            <a:br>
              <a:rPr lang="de-DE" altLang="de-DE" smtClean="0"/>
            </a:br>
            <a:r>
              <a:rPr lang="de-DE" altLang="de-DE" smtClean="0"/>
              <a:t>engineering (shipbuilding)</a:t>
            </a:r>
          </a:p>
        </p:txBody>
      </p:sp>
      <p:sp>
        <p:nvSpPr>
          <p:cNvPr id="4100" name="Text Box 5"/>
          <p:cNvSpPr txBox="1">
            <a:spLocks noChangeArrowheads="1"/>
          </p:cNvSpPr>
          <p:nvPr/>
        </p:nvSpPr>
        <p:spPr bwMode="auto">
          <a:xfrm>
            <a:off x="5505450" y="1962150"/>
            <a:ext cx="363855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50000"/>
              </a:spcBef>
              <a:spcAft>
                <a:spcPct val="0"/>
              </a:spcAft>
              <a:buClrTx/>
              <a:buFontTx/>
              <a:buNone/>
            </a:pPr>
            <a:r>
              <a:rPr lang="de-DE" altLang="de-DE" sz="1800" b="1" u="sng"/>
              <a:t>Result:</a:t>
            </a:r>
          </a:p>
          <a:p>
            <a:pPr>
              <a:spcBef>
                <a:spcPct val="50000"/>
              </a:spcBef>
              <a:spcAft>
                <a:spcPct val="0"/>
              </a:spcAft>
              <a:buClr>
                <a:srgbClr val="FF0000"/>
              </a:buClr>
              <a:buFont typeface="Wingdings" pitchFamily="2" charset="2"/>
              <a:buChar char="§"/>
            </a:pPr>
            <a:r>
              <a:rPr lang="de-DE" altLang="de-DE" sz="1800" b="1"/>
              <a:t>Considerable reduction in the component involving constrained postures</a:t>
            </a:r>
          </a:p>
          <a:p>
            <a:pPr>
              <a:spcBef>
                <a:spcPct val="50000"/>
              </a:spcBef>
              <a:spcAft>
                <a:spcPct val="0"/>
              </a:spcAft>
              <a:buClr>
                <a:srgbClr val="FF0000"/>
              </a:buClr>
              <a:buFont typeface="Wingdings" pitchFamily="2" charset="2"/>
              <a:buChar char="§"/>
            </a:pPr>
            <a:r>
              <a:rPr lang="de-DE" altLang="de-DE" sz="1800" b="1"/>
              <a:t>Strong reduction of exposure to hand-arm vibration</a:t>
            </a:r>
          </a:p>
          <a:p>
            <a:pPr>
              <a:spcBef>
                <a:spcPct val="50000"/>
              </a:spcBef>
              <a:spcAft>
                <a:spcPct val="0"/>
              </a:spcAft>
              <a:buClr>
                <a:srgbClr val="FF0000"/>
              </a:buClr>
              <a:buFont typeface="Wingdings" pitchFamily="2" charset="2"/>
              <a:buChar char="§"/>
            </a:pPr>
            <a:r>
              <a:rPr lang="de-DE" altLang="de-DE" sz="1800" b="1"/>
              <a:t>Reduction of dust exposure</a:t>
            </a:r>
          </a:p>
          <a:p>
            <a:pPr>
              <a:spcBef>
                <a:spcPct val="50000"/>
              </a:spcBef>
              <a:spcAft>
                <a:spcPct val="0"/>
              </a:spcAft>
              <a:buClr>
                <a:srgbClr val="FF0000"/>
              </a:buClr>
              <a:buFont typeface="Wingdings" pitchFamily="2" charset="2"/>
              <a:buChar char="§"/>
            </a:pPr>
            <a:r>
              <a:rPr lang="de-DE" altLang="de-DE" sz="1800" b="1"/>
              <a:t>Doubling of the work efficiency</a:t>
            </a:r>
            <a:br>
              <a:rPr lang="de-DE" altLang="de-DE" sz="1800" b="1"/>
            </a:br>
            <a:endParaRPr lang="de-DE" altLang="de-DE" sz="1800" b="1"/>
          </a:p>
          <a:p>
            <a:pPr>
              <a:spcBef>
                <a:spcPct val="50000"/>
              </a:spcBef>
              <a:spcAft>
                <a:spcPct val="0"/>
              </a:spcAft>
              <a:buClr>
                <a:srgbClr val="FF0000"/>
              </a:buClr>
              <a:buFont typeface="Wingdings" pitchFamily="2" charset="2"/>
              <a:buChar char="§"/>
            </a:pPr>
            <a:endParaRPr lang="de-DE" altLang="de-DE" sz="1800" b="1"/>
          </a:p>
        </p:txBody>
      </p:sp>
      <p:pic>
        <p:nvPicPr>
          <p:cNvPr id="3" name="Modul5-Beispiel4-Werft-Fillm-Nachh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1145" y="1962150"/>
            <a:ext cx="4371298" cy="3577029"/>
          </a:xfrm>
        </p:spPr>
      </p:pic>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53</a:t>
            </a:r>
            <a:endParaRPr lang="de-DE" sz="1050" dirty="0">
              <a:solidFill>
                <a:schemeClr val="tx2"/>
              </a:solidFill>
            </a:endParaRPr>
          </a:p>
        </p:txBody>
      </p:sp>
    </p:spTree>
    <p:extLst>
      <p:ext uri="{BB962C8B-B14F-4D97-AF65-F5344CB8AC3E}">
        <p14:creationId xmlns:p14="http://schemas.microsoft.com/office/powerpoint/2010/main" val="4158026342"/>
      </p:ext>
    </p:extLst>
  </p:cSld>
  <p:clrMapOvr>
    <a:masterClrMapping/>
  </p:clrMapOvr>
  <p:transition spd="med">
    <p:pull dir="d"/>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4213" y="765175"/>
            <a:ext cx="7886700" cy="679450"/>
          </a:xfrm>
        </p:spPr>
        <p:txBody>
          <a:bodyPr/>
          <a:lstStyle/>
          <a:p>
            <a:pPr indent="0" eaLnBrk="1" hangingPunct="1"/>
            <a:r>
              <a:rPr lang="de-DE" altLang="de-DE" smtClean="0"/>
              <a:t>Ergonomic design of machinery</a:t>
            </a:r>
          </a:p>
        </p:txBody>
      </p:sp>
      <p:sp>
        <p:nvSpPr>
          <p:cNvPr id="3075" name="Rectangle 3"/>
          <p:cNvSpPr>
            <a:spLocks noGrp="1" noChangeArrowheads="1"/>
          </p:cNvSpPr>
          <p:nvPr>
            <p:ph type="body" idx="1"/>
          </p:nvPr>
        </p:nvSpPr>
        <p:spPr>
          <a:xfrm>
            <a:off x="611188" y="1412875"/>
            <a:ext cx="4645025" cy="4032250"/>
          </a:xfrm>
        </p:spPr>
        <p:txBody>
          <a:bodyPr/>
          <a:lstStyle/>
          <a:p>
            <a:pPr eaLnBrk="1" hangingPunct="1">
              <a:buFont typeface="Wingdings" pitchFamily="2" charset="2"/>
              <a:buNone/>
            </a:pPr>
            <a:r>
              <a:rPr lang="de-DE" altLang="de-DE" dirty="0" smtClean="0"/>
              <a:t>Problem:</a:t>
            </a:r>
          </a:p>
          <a:p>
            <a:pPr eaLnBrk="1" hangingPunct="1"/>
            <a:r>
              <a:rPr lang="de-DE" altLang="de-DE" dirty="0" smtClean="0"/>
              <a:t>60% </a:t>
            </a:r>
            <a:r>
              <a:rPr lang="de-DE" altLang="de-DE" dirty="0" err="1" smtClean="0"/>
              <a:t>of</a:t>
            </a:r>
            <a:r>
              <a:rPr lang="de-DE" altLang="de-DE" dirty="0" smtClean="0"/>
              <a:t> </a:t>
            </a:r>
            <a:r>
              <a:rPr lang="de-DE" altLang="de-DE" dirty="0" err="1" smtClean="0"/>
              <a:t>occupational</a:t>
            </a:r>
            <a:r>
              <a:rPr lang="de-DE" altLang="de-DE" dirty="0" smtClean="0"/>
              <a:t> </a:t>
            </a:r>
            <a:r>
              <a:rPr lang="de-DE" altLang="de-DE" dirty="0" err="1" smtClean="0"/>
              <a:t>accidents</a:t>
            </a:r>
            <a:r>
              <a:rPr lang="de-DE" altLang="de-DE" dirty="0" smtClean="0"/>
              <a:t> on </a:t>
            </a:r>
            <a:r>
              <a:rPr lang="de-DE" altLang="de-DE" dirty="0" err="1" smtClean="0"/>
              <a:t>stationary</a:t>
            </a:r>
            <a:r>
              <a:rPr lang="de-DE" altLang="de-DE" dirty="0" smtClean="0"/>
              <a:t> </a:t>
            </a:r>
            <a:r>
              <a:rPr lang="de-DE" altLang="de-DE" dirty="0" err="1" smtClean="0"/>
              <a:t>machinery</a:t>
            </a:r>
            <a:r>
              <a:rPr lang="de-DE" altLang="de-DE" dirty="0" smtClean="0"/>
              <a:t> </a:t>
            </a:r>
            <a:r>
              <a:rPr lang="de-DE" altLang="de-DE" dirty="0" err="1" smtClean="0"/>
              <a:t>occur</a:t>
            </a:r>
            <a:r>
              <a:rPr lang="de-DE" altLang="de-DE" dirty="0" smtClean="0"/>
              <a:t> </a:t>
            </a:r>
            <a:r>
              <a:rPr lang="de-DE" altLang="de-DE" dirty="0" err="1" smtClean="0"/>
              <a:t>during</a:t>
            </a:r>
            <a:r>
              <a:rPr lang="de-DE" altLang="de-DE" dirty="0" smtClean="0"/>
              <a:t> </a:t>
            </a:r>
            <a:r>
              <a:rPr lang="de-DE" altLang="de-DE" dirty="0" err="1" smtClean="0"/>
              <a:t>the</a:t>
            </a:r>
            <a:r>
              <a:rPr lang="de-DE" altLang="de-DE" dirty="0" smtClean="0"/>
              <a:t> </a:t>
            </a:r>
            <a:r>
              <a:rPr lang="de-DE" altLang="de-DE" dirty="0" err="1" smtClean="0"/>
              <a:t>operation</a:t>
            </a:r>
            <a:r>
              <a:rPr lang="de-DE" altLang="de-DE" dirty="0" smtClean="0"/>
              <a:t> </a:t>
            </a:r>
            <a:r>
              <a:rPr lang="de-DE" altLang="de-DE" dirty="0" err="1" smtClean="0"/>
              <a:t>of</a:t>
            </a:r>
            <a:r>
              <a:rPr lang="de-DE" altLang="de-DE" dirty="0" smtClean="0"/>
              <a:t> </a:t>
            </a:r>
            <a:r>
              <a:rPr lang="de-DE" altLang="de-DE" dirty="0" err="1" smtClean="0"/>
              <a:t>machines</a:t>
            </a:r>
            <a:r>
              <a:rPr lang="de-DE" altLang="de-DE" dirty="0" smtClean="0"/>
              <a:t> </a:t>
            </a:r>
            <a:r>
              <a:rPr lang="de-DE" altLang="de-DE" dirty="0" err="1" smtClean="0"/>
              <a:t>which</a:t>
            </a:r>
            <a:r>
              <a:rPr lang="de-DE" altLang="de-DE" dirty="0" smtClean="0"/>
              <a:t> </a:t>
            </a:r>
            <a:r>
              <a:rPr lang="de-DE" altLang="de-DE" dirty="0" err="1" smtClean="0"/>
              <a:t>appear</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serviceable</a:t>
            </a:r>
            <a:r>
              <a:rPr lang="de-DE" altLang="de-DE" dirty="0" smtClean="0"/>
              <a:t>.</a:t>
            </a:r>
          </a:p>
          <a:p>
            <a:pPr eaLnBrk="1" hangingPunct="1"/>
            <a:r>
              <a:rPr lang="de-DE" altLang="de-DE" dirty="0" err="1" smtClean="0"/>
              <a:t>One</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reasons</a:t>
            </a:r>
            <a:r>
              <a:rPr lang="de-DE" altLang="de-DE" dirty="0" smtClean="0"/>
              <a:t> </a:t>
            </a:r>
            <a:r>
              <a:rPr lang="de-DE" altLang="de-DE" dirty="0" err="1" smtClean="0"/>
              <a:t>for</a:t>
            </a:r>
            <a:r>
              <a:rPr lang="de-DE" altLang="de-DE" dirty="0" smtClean="0"/>
              <a:t> </a:t>
            </a:r>
            <a:r>
              <a:rPr lang="de-DE" altLang="de-DE" dirty="0" err="1" smtClean="0"/>
              <a:t>this</a:t>
            </a:r>
            <a:r>
              <a:rPr lang="de-DE" altLang="de-DE" dirty="0" smtClean="0"/>
              <a:t> </a:t>
            </a:r>
            <a:r>
              <a:rPr lang="de-DE" altLang="de-DE" dirty="0" err="1" smtClean="0"/>
              <a:t>is</a:t>
            </a:r>
            <a:r>
              <a:rPr lang="de-DE" altLang="de-DE" dirty="0" smtClean="0"/>
              <a:t> </a:t>
            </a:r>
            <a:r>
              <a:rPr lang="de-DE" altLang="de-DE" dirty="0" err="1" smtClean="0"/>
              <a:t>poor</a:t>
            </a:r>
            <a:r>
              <a:rPr lang="de-DE" altLang="de-DE" dirty="0" smtClean="0"/>
              <a:t> </a:t>
            </a:r>
            <a:r>
              <a:rPr lang="de-DE" altLang="de-DE" dirty="0" err="1" smtClean="0"/>
              <a:t>ergonomic</a:t>
            </a:r>
            <a:r>
              <a:rPr lang="de-DE" altLang="de-DE" dirty="0" smtClean="0"/>
              <a:t> design, </a:t>
            </a:r>
            <a:r>
              <a:rPr lang="de-DE" altLang="de-DE" dirty="0" err="1" smtClean="0"/>
              <a:t>leading</a:t>
            </a:r>
            <a:r>
              <a:rPr lang="de-DE" altLang="de-DE" dirty="0" smtClean="0"/>
              <a:t> </a:t>
            </a:r>
            <a:r>
              <a:rPr lang="de-DE" altLang="de-DE" dirty="0" err="1" smtClean="0"/>
              <a:t>to</a:t>
            </a:r>
            <a:r>
              <a:rPr lang="de-DE" altLang="de-DE" dirty="0" smtClean="0"/>
              <a:t>:</a:t>
            </a:r>
          </a:p>
          <a:p>
            <a:pPr lvl="1" eaLnBrk="1" hangingPunct="1"/>
            <a:r>
              <a:rPr lang="de-DE" altLang="de-DE" sz="1800" dirty="0" smtClean="0"/>
              <a:t>More </a:t>
            </a:r>
            <a:r>
              <a:rPr lang="de-DE" altLang="de-DE" sz="1800" dirty="0" err="1" smtClean="0"/>
              <a:t>frequent</a:t>
            </a:r>
            <a:r>
              <a:rPr lang="de-DE" altLang="de-DE" sz="1800" dirty="0" smtClean="0"/>
              <a:t> </a:t>
            </a:r>
            <a:r>
              <a:rPr lang="de-DE" altLang="de-DE" sz="1800" dirty="0" err="1" smtClean="0"/>
              <a:t>maloperation</a:t>
            </a:r>
            <a:endParaRPr lang="de-DE" altLang="de-DE" sz="1800" dirty="0" smtClean="0"/>
          </a:p>
          <a:p>
            <a:pPr lvl="1" eaLnBrk="1" hangingPunct="1"/>
            <a:r>
              <a:rPr lang="de-DE" altLang="de-DE" sz="1800" dirty="0" smtClean="0"/>
              <a:t>Manipulation </a:t>
            </a:r>
            <a:r>
              <a:rPr lang="de-DE" altLang="de-DE" sz="1800" dirty="0" err="1" smtClean="0"/>
              <a:t>of</a:t>
            </a:r>
            <a:r>
              <a:rPr lang="de-DE" altLang="de-DE" sz="1800" dirty="0" smtClean="0"/>
              <a:t> </a:t>
            </a:r>
            <a:r>
              <a:rPr lang="de-DE" altLang="de-DE" sz="1800" dirty="0" err="1" smtClean="0"/>
              <a:t>protective</a:t>
            </a:r>
            <a:r>
              <a:rPr lang="de-DE" altLang="de-DE" sz="1800" dirty="0" smtClean="0"/>
              <a:t> </a:t>
            </a:r>
            <a:r>
              <a:rPr lang="de-DE" altLang="de-DE" sz="1800" dirty="0" err="1" smtClean="0"/>
              <a:t>devices</a:t>
            </a:r>
            <a:endParaRPr lang="de-DE" altLang="de-DE" sz="1800" dirty="0" smtClean="0"/>
          </a:p>
        </p:txBody>
      </p:sp>
      <p:sp>
        <p:nvSpPr>
          <p:cNvPr id="3076" name="Text Box 4"/>
          <p:cNvSpPr txBox="1">
            <a:spLocks noChangeArrowheads="1"/>
          </p:cNvSpPr>
          <p:nvPr/>
        </p:nvSpPr>
        <p:spPr bwMode="auto">
          <a:xfrm>
            <a:off x="684213" y="5516563"/>
            <a:ext cx="4430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1200" dirty="0"/>
              <a:t>Summary </a:t>
            </a:r>
            <a:r>
              <a:rPr lang="de-DE" altLang="de-DE" sz="1200" dirty="0" err="1"/>
              <a:t>of</a:t>
            </a:r>
            <a:r>
              <a:rPr lang="de-DE" altLang="de-DE" sz="1200" dirty="0"/>
              <a:t> </a:t>
            </a:r>
            <a:r>
              <a:rPr lang="de-DE" altLang="de-DE" sz="1200" dirty="0" err="1"/>
              <a:t>the</a:t>
            </a:r>
            <a:r>
              <a:rPr lang="de-DE" altLang="de-DE" sz="1200" dirty="0"/>
              <a:t> HVBG-Report (2006):</a:t>
            </a:r>
          </a:p>
          <a:p>
            <a:pPr eaLnBrk="1" hangingPunct="1">
              <a:spcBef>
                <a:spcPct val="0"/>
              </a:spcBef>
              <a:spcAft>
                <a:spcPct val="0"/>
              </a:spcAft>
              <a:buClrTx/>
              <a:buFontTx/>
              <a:buNone/>
            </a:pPr>
            <a:r>
              <a:rPr lang="de-DE" altLang="de-DE" sz="1200" dirty="0">
                <a:solidFill>
                  <a:schemeClr val="accent2"/>
                </a:solidFill>
                <a:hlinkClick r:id="rId3"/>
              </a:rPr>
              <a:t>Report on </a:t>
            </a:r>
            <a:r>
              <a:rPr lang="de-DE" altLang="de-DE" sz="1200" dirty="0" err="1">
                <a:solidFill>
                  <a:schemeClr val="accent2"/>
                </a:solidFill>
                <a:hlinkClick r:id="rId3"/>
              </a:rPr>
              <a:t>the</a:t>
            </a:r>
            <a:r>
              <a:rPr lang="de-DE" altLang="de-DE" sz="1200" dirty="0">
                <a:solidFill>
                  <a:schemeClr val="accent2"/>
                </a:solidFill>
                <a:hlinkClick r:id="rId3"/>
              </a:rPr>
              <a:t> </a:t>
            </a:r>
            <a:r>
              <a:rPr lang="de-DE" altLang="de-DE" sz="1200" dirty="0" err="1">
                <a:solidFill>
                  <a:schemeClr val="accent2"/>
                </a:solidFill>
                <a:hlinkClick r:id="rId3"/>
              </a:rPr>
              <a:t>manipulation</a:t>
            </a:r>
            <a:r>
              <a:rPr lang="de-DE" altLang="de-DE" sz="1200" dirty="0">
                <a:solidFill>
                  <a:schemeClr val="accent2"/>
                </a:solidFill>
                <a:hlinkClick r:id="rId3"/>
              </a:rPr>
              <a:t> </a:t>
            </a:r>
            <a:r>
              <a:rPr lang="de-DE" altLang="de-DE" sz="1200" dirty="0" err="1">
                <a:solidFill>
                  <a:schemeClr val="accent2"/>
                </a:solidFill>
                <a:hlinkClick r:id="rId3"/>
              </a:rPr>
              <a:t>of</a:t>
            </a:r>
            <a:r>
              <a:rPr lang="de-DE" altLang="de-DE" sz="1200" dirty="0">
                <a:solidFill>
                  <a:schemeClr val="accent2"/>
                </a:solidFill>
                <a:hlinkClick r:id="rId3"/>
              </a:rPr>
              <a:t> </a:t>
            </a:r>
            <a:r>
              <a:rPr lang="de-DE" altLang="de-DE" sz="1200" dirty="0" err="1">
                <a:solidFill>
                  <a:schemeClr val="accent2"/>
                </a:solidFill>
                <a:hlinkClick r:id="rId3"/>
              </a:rPr>
              <a:t>protective</a:t>
            </a:r>
            <a:r>
              <a:rPr lang="de-DE" altLang="de-DE" sz="1200" dirty="0">
                <a:solidFill>
                  <a:schemeClr val="accent2"/>
                </a:solidFill>
                <a:hlinkClick r:id="rId3"/>
              </a:rPr>
              <a:t> </a:t>
            </a:r>
            <a:r>
              <a:rPr lang="de-DE" altLang="de-DE" sz="1200" dirty="0" err="1">
                <a:solidFill>
                  <a:schemeClr val="accent2"/>
                </a:solidFill>
                <a:hlinkClick r:id="rId3"/>
              </a:rPr>
              <a:t>devices</a:t>
            </a:r>
            <a:r>
              <a:rPr lang="de-DE" altLang="de-DE" sz="1200" dirty="0">
                <a:solidFill>
                  <a:schemeClr val="accent2"/>
                </a:solidFill>
                <a:hlinkClick r:id="rId3"/>
              </a:rPr>
              <a:t> on </a:t>
            </a:r>
            <a:r>
              <a:rPr lang="de-DE" altLang="de-DE" sz="1200" dirty="0" err="1">
                <a:solidFill>
                  <a:schemeClr val="accent2"/>
                </a:solidFill>
                <a:hlinkClick r:id="rId3"/>
              </a:rPr>
              <a:t>machinery</a:t>
            </a:r>
            <a:endParaRPr lang="de-DE" altLang="de-DE" sz="1200" dirty="0">
              <a:solidFill>
                <a:schemeClr val="accent2"/>
              </a:solidFill>
            </a:endParaRPr>
          </a:p>
        </p:txBody>
      </p:sp>
      <p:pic>
        <p:nvPicPr>
          <p:cNvPr id="3077" name="Picture 5" descr="21439_fraesmasch"/>
          <p:cNvPicPr>
            <a:picLocks noChangeAspect="1" noChangeArrowheads="1"/>
          </p:cNvPicPr>
          <p:nvPr/>
        </p:nvPicPr>
        <p:blipFill>
          <a:blip r:embed="rId4">
            <a:extLst>
              <a:ext uri="{28A0092B-C50C-407E-A947-70E740481C1C}">
                <a14:useLocalDpi xmlns:a14="http://schemas.microsoft.com/office/drawing/2010/main" val="0"/>
              </a:ext>
            </a:extLst>
          </a:blip>
          <a:srcRect l="12987" r="25591"/>
          <a:stretch>
            <a:fillRect/>
          </a:stretch>
        </p:blipFill>
        <p:spPr bwMode="auto">
          <a:xfrm>
            <a:off x="5494338" y="1844675"/>
            <a:ext cx="3554412"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54</a:t>
            </a:r>
            <a:endParaRPr lang="de-DE" sz="1050" dirty="0">
              <a:solidFill>
                <a:schemeClr val="tx2"/>
              </a:solidFill>
            </a:endParaRPr>
          </a:p>
        </p:txBody>
      </p:sp>
    </p:spTree>
    <p:extLst>
      <p:ext uri="{BB962C8B-B14F-4D97-AF65-F5344CB8AC3E}">
        <p14:creationId xmlns:p14="http://schemas.microsoft.com/office/powerpoint/2010/main" val="10890921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ce_kennzeichnung">
            <a:hlinkClick r:id="rId3"/>
          </p:cNvPr>
          <p:cNvPicPr>
            <a:picLocks noChangeAspect="1" noChangeArrowheads="1"/>
          </p:cNvPicPr>
          <p:nvPr/>
        </p:nvPicPr>
        <p:blipFill>
          <a:blip r:embed="rId4">
            <a:lum bright="82000" contrast="-88000"/>
            <a:extLst>
              <a:ext uri="{28A0092B-C50C-407E-A947-70E740481C1C}">
                <a14:useLocalDpi xmlns:a14="http://schemas.microsoft.com/office/drawing/2010/main" val="0"/>
              </a:ext>
            </a:extLst>
          </a:blip>
          <a:srcRect/>
          <a:stretch>
            <a:fillRect/>
          </a:stretch>
        </p:blipFill>
        <p:spPr bwMode="auto">
          <a:xfrm>
            <a:off x="611188" y="2852738"/>
            <a:ext cx="518477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a:xfrm>
            <a:off x="684213" y="981075"/>
            <a:ext cx="7886700" cy="679450"/>
          </a:xfrm>
        </p:spPr>
        <p:txBody>
          <a:bodyPr/>
          <a:lstStyle/>
          <a:p>
            <a:pPr indent="0" eaLnBrk="1" hangingPunct="1"/>
            <a:r>
              <a:rPr lang="de-DE" altLang="de-DE" smtClean="0"/>
              <a:t>Ergonomic design of machinery</a:t>
            </a:r>
          </a:p>
        </p:txBody>
      </p:sp>
      <p:sp>
        <p:nvSpPr>
          <p:cNvPr id="4100" name="Rectangle 3"/>
          <p:cNvSpPr>
            <a:spLocks noGrp="1" noChangeArrowheads="1"/>
          </p:cNvSpPr>
          <p:nvPr>
            <p:ph type="body" idx="1"/>
          </p:nvPr>
        </p:nvSpPr>
        <p:spPr>
          <a:xfrm>
            <a:off x="684213" y="1773238"/>
            <a:ext cx="5508625" cy="4032250"/>
          </a:xfrm>
        </p:spPr>
        <p:txBody>
          <a:bodyPr/>
          <a:lstStyle/>
          <a:p>
            <a:pPr eaLnBrk="1" hangingPunct="1">
              <a:lnSpc>
                <a:spcPct val="90000"/>
              </a:lnSpc>
              <a:buFont typeface="Wingdings" pitchFamily="2" charset="2"/>
              <a:buNone/>
            </a:pPr>
            <a:r>
              <a:rPr lang="de-DE" altLang="de-DE" smtClean="0"/>
              <a:t>The legal situation:</a:t>
            </a:r>
          </a:p>
          <a:p>
            <a:pPr eaLnBrk="1" hangingPunct="1">
              <a:lnSpc>
                <a:spcPct val="90000"/>
              </a:lnSpc>
            </a:pPr>
            <a:r>
              <a:rPr lang="de-DE" altLang="de-DE" smtClean="0"/>
              <a:t>The 2006/42/EC Machinery Directive requires that attention be paid to </a:t>
            </a:r>
            <a:br>
              <a:rPr lang="de-DE" altLang="de-DE" smtClean="0"/>
            </a:br>
            <a:r>
              <a:rPr lang="de-DE" altLang="de-DE" smtClean="0"/>
              <a:t>ergonomic aspects:</a:t>
            </a:r>
          </a:p>
          <a:p>
            <a:pPr lvl="1" eaLnBrk="1" hangingPunct="1">
              <a:lnSpc>
                <a:spcPct val="90000"/>
              </a:lnSpc>
            </a:pPr>
            <a:r>
              <a:rPr lang="de-DE" altLang="de-DE" sz="1800" smtClean="0"/>
              <a:t>"...discomfort, fatigue and physical and psychological stress (...) must be reduced to the minimum possible, taking into account ergonomic principles (...)"</a:t>
            </a:r>
          </a:p>
          <a:p>
            <a:pPr eaLnBrk="1" hangingPunct="1">
              <a:lnSpc>
                <a:spcPct val="90000"/>
              </a:lnSpc>
            </a:pPr>
            <a:r>
              <a:rPr lang="de-DE" altLang="de-DE" smtClean="0"/>
              <a:t>Manufacturers using the CE mark declare, amongst other things, that the ergonomic requirements of the Machinery Directive are satisfied</a:t>
            </a:r>
          </a:p>
        </p:txBody>
      </p:sp>
      <p:sp>
        <p:nvSpPr>
          <p:cNvPr id="4101" name="Text Box 5"/>
          <p:cNvSpPr txBox="1">
            <a:spLocks noChangeArrowheads="1"/>
          </p:cNvSpPr>
          <p:nvPr/>
        </p:nvSpPr>
        <p:spPr bwMode="auto">
          <a:xfrm>
            <a:off x="3419475" y="5734050"/>
            <a:ext cx="5724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1200"/>
              <a:t>Hazards presented by the neglecting of ergonomic criteria</a:t>
            </a:r>
          </a:p>
          <a:p>
            <a:pPr eaLnBrk="1" hangingPunct="1">
              <a:spcBef>
                <a:spcPct val="0"/>
              </a:spcBef>
              <a:spcAft>
                <a:spcPct val="0"/>
              </a:spcAft>
              <a:buClrTx/>
              <a:buFontTx/>
              <a:buNone/>
            </a:pPr>
            <a:r>
              <a:rPr lang="de-DE" altLang="de-DE" sz="1200"/>
              <a:t>(EN ISO 12100 Safety of machinery - General principles for design - Risk assessment and risk reduction)</a:t>
            </a:r>
          </a:p>
        </p:txBody>
      </p:sp>
      <p:pic>
        <p:nvPicPr>
          <p:cNvPr id="4102" name="Picture 8"/>
          <p:cNvPicPr>
            <a:picLocks noChangeAspect="1" noChangeArrowheads="1"/>
          </p:cNvPicPr>
          <p:nvPr/>
        </p:nvPicPr>
        <p:blipFill>
          <a:blip r:embed="rId5">
            <a:extLst>
              <a:ext uri="{28A0092B-C50C-407E-A947-70E740481C1C}">
                <a14:useLocalDpi xmlns:a14="http://schemas.microsoft.com/office/drawing/2010/main" val="0"/>
              </a:ext>
            </a:extLst>
          </a:blip>
          <a:srcRect t="34283" r="32063" b="11853"/>
          <a:stretch>
            <a:fillRect/>
          </a:stretch>
        </p:blipFill>
        <p:spPr bwMode="auto">
          <a:xfrm>
            <a:off x="6084888" y="2205038"/>
            <a:ext cx="301307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55</a:t>
            </a:r>
            <a:endParaRPr lang="de-DE" sz="1050" dirty="0">
              <a:solidFill>
                <a:schemeClr val="tx2"/>
              </a:solidFill>
            </a:endParaRPr>
          </a:p>
        </p:txBody>
      </p:sp>
    </p:spTree>
    <p:extLst>
      <p:ext uri="{BB962C8B-B14F-4D97-AF65-F5344CB8AC3E}">
        <p14:creationId xmlns:p14="http://schemas.microsoft.com/office/powerpoint/2010/main" val="29245127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9"/>
          <p:cNvGrpSpPr>
            <a:grpSpLocks noChangeAspect="1"/>
          </p:cNvGrpSpPr>
          <p:nvPr/>
        </p:nvGrpSpPr>
        <p:grpSpPr bwMode="auto">
          <a:xfrm>
            <a:off x="5599113" y="1844675"/>
            <a:ext cx="3544887" cy="4176713"/>
            <a:chOff x="3061" y="833"/>
            <a:chExt cx="2590" cy="2981"/>
          </a:xfrm>
        </p:grpSpPr>
        <p:graphicFrame>
          <p:nvGraphicFramePr>
            <p:cNvPr id="5126" name="Object 10"/>
            <p:cNvGraphicFramePr>
              <a:graphicFrameLocks noChangeAspect="1"/>
            </p:cNvGraphicFramePr>
            <p:nvPr/>
          </p:nvGraphicFramePr>
          <p:xfrm>
            <a:off x="3061" y="833"/>
            <a:ext cx="2590" cy="1917"/>
          </p:xfrm>
          <a:graphic>
            <a:graphicData uri="http://schemas.openxmlformats.org/presentationml/2006/ole">
              <mc:AlternateContent xmlns:mc="http://schemas.openxmlformats.org/markup-compatibility/2006">
                <mc:Choice xmlns:v="urn:schemas-microsoft-com:vml" Requires="v">
                  <p:oleObj spid="_x0000_s3124" name="Bitmap" r:id="rId4" imgW="7504762" imgH="5552381" progId="PBrush">
                    <p:embed/>
                  </p:oleObj>
                </mc:Choice>
                <mc:Fallback>
                  <p:oleObj name="Bitmap" r:id="rId4" imgW="7504762" imgH="5552381" progId="PBrush">
                    <p:embed/>
                    <p:pic>
                      <p:nvPicPr>
                        <p:cNvPr id="5126"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1" y="833"/>
                          <a:ext cx="2590" cy="191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5C"/>
                                </a:outerShdw>
                              </a:effectLst>
                            </a14:hiddenEffects>
                          </a:ext>
                        </a:extLst>
                      </p:spPr>
                    </p:pic>
                  </p:oleObj>
                </mc:Fallback>
              </mc:AlternateContent>
            </a:graphicData>
          </a:graphic>
        </p:graphicFrame>
        <p:graphicFrame>
          <p:nvGraphicFramePr>
            <p:cNvPr id="5127" name="Object 11"/>
            <p:cNvGraphicFramePr>
              <a:graphicFrameLocks noChangeAspect="1"/>
            </p:cNvGraphicFramePr>
            <p:nvPr/>
          </p:nvGraphicFramePr>
          <p:xfrm>
            <a:off x="3061" y="2251"/>
            <a:ext cx="2570" cy="1563"/>
          </p:xfrm>
          <a:graphic>
            <a:graphicData uri="http://schemas.openxmlformats.org/presentationml/2006/ole">
              <mc:AlternateContent xmlns:mc="http://schemas.openxmlformats.org/markup-compatibility/2006">
                <mc:Choice xmlns:v="urn:schemas-microsoft-com:vml" Requires="v">
                  <p:oleObj spid="_x0000_s3125" name="Bitmap" r:id="rId6" imgW="7438095" imgH="4495238" progId="PBrush">
                    <p:embed/>
                  </p:oleObj>
                </mc:Choice>
                <mc:Fallback>
                  <p:oleObj name="Bitmap" r:id="rId6" imgW="7438095" imgH="4495238" progId="PBrush">
                    <p:embed/>
                    <p:pic>
                      <p:nvPicPr>
                        <p:cNvPr id="5127"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1" y="2251"/>
                          <a:ext cx="2570" cy="15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5C"/>
                                </a:outerShdw>
                              </a:effectLst>
                            </a14:hiddenEffects>
                          </a:ext>
                        </a:extLst>
                      </p:spPr>
                    </p:pic>
                  </p:oleObj>
                </mc:Fallback>
              </mc:AlternateContent>
            </a:graphicData>
          </a:graphic>
        </p:graphicFrame>
      </p:grpSp>
      <p:sp>
        <p:nvSpPr>
          <p:cNvPr id="5123" name="Rectangle 2"/>
          <p:cNvSpPr>
            <a:spLocks noGrp="1" noChangeArrowheads="1"/>
          </p:cNvSpPr>
          <p:nvPr>
            <p:ph type="title"/>
          </p:nvPr>
        </p:nvSpPr>
        <p:spPr>
          <a:xfrm>
            <a:off x="611188" y="908050"/>
            <a:ext cx="7886700" cy="679450"/>
          </a:xfrm>
        </p:spPr>
        <p:txBody>
          <a:bodyPr/>
          <a:lstStyle/>
          <a:p>
            <a:pPr indent="0" eaLnBrk="1" hangingPunct="1"/>
            <a:r>
              <a:rPr lang="de-DE" altLang="de-DE" smtClean="0"/>
              <a:t>Ergonomic design of machinery</a:t>
            </a:r>
          </a:p>
        </p:txBody>
      </p:sp>
      <p:sp>
        <p:nvSpPr>
          <p:cNvPr id="5124" name="Rectangle 3"/>
          <p:cNvSpPr>
            <a:spLocks noGrp="1" noChangeArrowheads="1"/>
          </p:cNvSpPr>
          <p:nvPr>
            <p:ph type="body" idx="1"/>
          </p:nvPr>
        </p:nvSpPr>
        <p:spPr>
          <a:xfrm>
            <a:off x="611188" y="1628775"/>
            <a:ext cx="7885112" cy="4032250"/>
          </a:xfrm>
        </p:spPr>
        <p:txBody>
          <a:bodyPr/>
          <a:lstStyle/>
          <a:p>
            <a:pPr marL="85725" indent="3175" eaLnBrk="1" hangingPunct="1">
              <a:lnSpc>
                <a:spcPct val="80000"/>
              </a:lnSpc>
              <a:buFont typeface="Wingdings" pitchFamily="2" charset="2"/>
              <a:buNone/>
              <a:defRPr/>
            </a:pPr>
            <a:r>
              <a:rPr lang="de-DE" altLang="de-DE" dirty="0" err="1" smtClean="0"/>
              <a:t>Practical</a:t>
            </a:r>
            <a:r>
              <a:rPr lang="de-DE" altLang="de-DE" dirty="0" smtClean="0"/>
              <a:t> </a:t>
            </a:r>
            <a:r>
              <a:rPr lang="de-DE" altLang="de-DE" dirty="0" err="1" smtClean="0"/>
              <a:t>support</a:t>
            </a:r>
            <a:r>
              <a:rPr lang="de-DE" altLang="de-DE" dirty="0" smtClean="0"/>
              <a:t> in </a:t>
            </a:r>
            <a:r>
              <a:rPr lang="de-DE" altLang="de-DE" dirty="0" err="1" smtClean="0"/>
              <a:t>the</a:t>
            </a:r>
            <a:r>
              <a:rPr lang="de-DE" altLang="de-DE" dirty="0" smtClean="0"/>
              <a:t> form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Ergonomic</a:t>
            </a:r>
            <a:r>
              <a:rPr lang="de-DE" altLang="de-DE" dirty="0" smtClean="0"/>
              <a:t> </a:t>
            </a:r>
            <a:r>
              <a:rPr lang="de-DE" altLang="de-DE" dirty="0" err="1" smtClean="0"/>
              <a:t>machine</a:t>
            </a:r>
            <a:r>
              <a:rPr lang="de-DE" altLang="de-DE" dirty="0" smtClean="0"/>
              <a:t> design"</a:t>
            </a:r>
            <a:br>
              <a:rPr lang="de-DE" altLang="de-DE" dirty="0" smtClean="0"/>
            </a:br>
            <a:r>
              <a:rPr lang="de-DE" altLang="de-DE" dirty="0" err="1" smtClean="0"/>
              <a:t>checklist</a:t>
            </a:r>
            <a:r>
              <a:rPr lang="de-DE" altLang="de-DE" dirty="0" smtClean="0"/>
              <a:t>:</a:t>
            </a:r>
          </a:p>
          <a:p>
            <a:pPr eaLnBrk="1" hangingPunct="1">
              <a:lnSpc>
                <a:spcPct val="80000"/>
              </a:lnSpc>
              <a:defRPr/>
            </a:pPr>
            <a:r>
              <a:rPr lang="de-DE" altLang="de-DE" dirty="0" smtClean="0"/>
              <a:t>Human-</a:t>
            </a:r>
            <a:r>
              <a:rPr lang="de-DE" altLang="de-DE" dirty="0" err="1" smtClean="0"/>
              <a:t>machine</a:t>
            </a:r>
            <a:r>
              <a:rPr lang="de-DE" altLang="de-DE" dirty="0" smtClean="0"/>
              <a:t> </a:t>
            </a:r>
            <a:r>
              <a:rPr lang="de-DE" altLang="de-DE" dirty="0" err="1" smtClean="0"/>
              <a:t>interface</a:t>
            </a:r>
            <a:endParaRPr lang="de-DE" altLang="de-DE" dirty="0" smtClean="0"/>
          </a:p>
          <a:p>
            <a:pPr lvl="1" eaLnBrk="1" hangingPunct="1">
              <a:lnSpc>
                <a:spcPct val="80000"/>
              </a:lnSpc>
              <a:defRPr/>
            </a:pPr>
            <a:r>
              <a:rPr lang="de-DE" altLang="de-DE" sz="1800" dirty="0" smtClean="0"/>
              <a:t>Design </a:t>
            </a:r>
            <a:r>
              <a:rPr lang="de-DE" altLang="de-DE" sz="1800" dirty="0" err="1" smtClean="0"/>
              <a:t>of</a:t>
            </a:r>
            <a:r>
              <a:rPr lang="de-DE" altLang="de-DE" sz="1800" dirty="0" smtClean="0"/>
              <a:t> </a:t>
            </a:r>
            <a:r>
              <a:rPr lang="de-DE" altLang="de-DE" sz="1800" dirty="0" err="1" smtClean="0"/>
              <a:t>control</a:t>
            </a:r>
            <a:r>
              <a:rPr lang="de-DE" altLang="de-DE" sz="1800" dirty="0" smtClean="0"/>
              <a:t> </a:t>
            </a:r>
            <a:r>
              <a:rPr lang="de-DE" altLang="de-DE" sz="1800" dirty="0" err="1" smtClean="0"/>
              <a:t>actuators</a:t>
            </a:r>
            <a:r>
              <a:rPr lang="de-DE" altLang="de-DE" sz="1800" dirty="0" smtClean="0"/>
              <a:t>/</a:t>
            </a:r>
            <a:r>
              <a:rPr lang="de-DE" altLang="de-DE" sz="1800" dirty="0" err="1" smtClean="0"/>
              <a:t>displays</a:t>
            </a:r>
            <a:endParaRPr lang="de-DE" altLang="de-DE" sz="1800" dirty="0" smtClean="0"/>
          </a:p>
          <a:p>
            <a:pPr lvl="1" eaLnBrk="1" hangingPunct="1">
              <a:lnSpc>
                <a:spcPct val="80000"/>
              </a:lnSpc>
              <a:defRPr/>
            </a:pPr>
            <a:r>
              <a:rPr lang="de-DE" altLang="de-DE" sz="1800" dirty="0" err="1" smtClean="0"/>
              <a:t>Machine</a:t>
            </a:r>
            <a:r>
              <a:rPr lang="de-DE" altLang="de-DE" sz="1800" dirty="0" smtClean="0"/>
              <a:t> </a:t>
            </a:r>
            <a:r>
              <a:rPr lang="de-DE" altLang="de-DE" sz="1800" dirty="0" err="1" smtClean="0"/>
              <a:t>visualization</a:t>
            </a:r>
            <a:endParaRPr lang="de-DE" altLang="de-DE" sz="1800" dirty="0" smtClean="0"/>
          </a:p>
          <a:p>
            <a:pPr eaLnBrk="1" hangingPunct="1">
              <a:lnSpc>
                <a:spcPct val="80000"/>
              </a:lnSpc>
              <a:defRPr/>
            </a:pPr>
            <a:r>
              <a:rPr lang="de-DE" altLang="de-DE" dirty="0" err="1" smtClean="0"/>
              <a:t>Observance</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manufacturing</a:t>
            </a:r>
            <a:r>
              <a:rPr lang="de-DE" altLang="de-DE" dirty="0" smtClean="0"/>
              <a:t> </a:t>
            </a:r>
            <a:r>
              <a:rPr lang="de-DE" altLang="de-DE" dirty="0" err="1" smtClean="0"/>
              <a:t>process</a:t>
            </a:r>
            <a:endParaRPr lang="de-DE" altLang="de-DE" dirty="0" smtClean="0"/>
          </a:p>
          <a:p>
            <a:pPr lvl="1" eaLnBrk="1" hangingPunct="1">
              <a:lnSpc>
                <a:spcPct val="80000"/>
              </a:lnSpc>
              <a:defRPr/>
            </a:pPr>
            <a:r>
              <a:rPr lang="de-DE" altLang="de-DE" sz="1800" dirty="0" smtClean="0"/>
              <a:t>View </a:t>
            </a:r>
            <a:r>
              <a:rPr lang="de-DE" altLang="de-DE" sz="1800" dirty="0" err="1" smtClean="0"/>
              <a:t>of</a:t>
            </a:r>
            <a:r>
              <a:rPr lang="de-DE" altLang="de-DE" sz="1800" dirty="0" smtClean="0"/>
              <a:t> </a:t>
            </a:r>
            <a:r>
              <a:rPr lang="de-DE" altLang="de-DE" sz="1800" dirty="0" err="1" smtClean="0"/>
              <a:t>the</a:t>
            </a:r>
            <a:r>
              <a:rPr lang="de-DE" altLang="de-DE" sz="1800" dirty="0" smtClean="0"/>
              <a:t> </a:t>
            </a:r>
            <a:r>
              <a:rPr lang="de-DE" altLang="de-DE" sz="1800" dirty="0" err="1" smtClean="0"/>
              <a:t>machining</a:t>
            </a:r>
            <a:r>
              <a:rPr lang="de-DE" altLang="de-DE" sz="1800" dirty="0" smtClean="0"/>
              <a:t> </a:t>
            </a:r>
            <a:r>
              <a:rPr lang="de-DE" altLang="de-DE" sz="1800" dirty="0" err="1" smtClean="0"/>
              <a:t>chamber</a:t>
            </a:r>
            <a:endParaRPr lang="de-DE" altLang="de-DE" sz="1800" dirty="0" smtClean="0"/>
          </a:p>
          <a:p>
            <a:pPr lvl="1" eaLnBrk="1" hangingPunct="1">
              <a:lnSpc>
                <a:spcPct val="80000"/>
              </a:lnSpc>
              <a:defRPr/>
            </a:pPr>
            <a:r>
              <a:rPr lang="de-DE" altLang="de-DE" sz="1800" dirty="0" smtClean="0"/>
              <a:t>Integral </a:t>
            </a:r>
            <a:r>
              <a:rPr lang="de-DE" altLang="de-DE" sz="1800" dirty="0" err="1" smtClean="0"/>
              <a:t>lighting</a:t>
            </a:r>
            <a:r>
              <a:rPr lang="de-DE" altLang="de-DE" sz="1800" dirty="0" smtClean="0"/>
              <a:t> on </a:t>
            </a:r>
            <a:r>
              <a:rPr lang="de-DE" altLang="de-DE" sz="1800" dirty="0" err="1" smtClean="0"/>
              <a:t>machines</a:t>
            </a:r>
            <a:endParaRPr lang="de-DE" altLang="de-DE" sz="1800" dirty="0" smtClean="0"/>
          </a:p>
          <a:p>
            <a:pPr eaLnBrk="1" hangingPunct="1">
              <a:lnSpc>
                <a:spcPct val="80000"/>
              </a:lnSpc>
              <a:defRPr/>
            </a:pPr>
            <a:r>
              <a:rPr lang="de-DE" altLang="de-DE" dirty="0" err="1" smtClean="0"/>
              <a:t>Posture</a:t>
            </a:r>
            <a:r>
              <a:rPr lang="de-DE" altLang="de-DE" dirty="0" smtClean="0"/>
              <a:t> </a:t>
            </a:r>
            <a:r>
              <a:rPr lang="de-DE" altLang="de-DE" dirty="0" err="1" smtClean="0"/>
              <a:t>and</a:t>
            </a:r>
            <a:r>
              <a:rPr lang="de-DE" altLang="de-DE" dirty="0" smtClean="0"/>
              <a:t> </a:t>
            </a:r>
            <a:r>
              <a:rPr lang="de-DE" altLang="de-DE" dirty="0" err="1" smtClean="0"/>
              <a:t>severity</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work</a:t>
            </a:r>
            <a:endParaRPr lang="de-DE" altLang="de-DE" u="sng" dirty="0" smtClean="0"/>
          </a:p>
          <a:p>
            <a:pPr lvl="1" eaLnBrk="1" hangingPunct="1">
              <a:lnSpc>
                <a:spcPct val="80000"/>
              </a:lnSpc>
              <a:defRPr/>
            </a:pPr>
            <a:r>
              <a:rPr lang="de-DE" altLang="de-DE" sz="1800" dirty="0" smtClean="0"/>
              <a:t>Dimensional design </a:t>
            </a:r>
            <a:r>
              <a:rPr lang="de-DE" altLang="de-DE" sz="1800" dirty="0" err="1" smtClean="0"/>
              <a:t>of</a:t>
            </a:r>
            <a:r>
              <a:rPr lang="de-DE" altLang="de-DE" sz="1800" dirty="0" smtClean="0"/>
              <a:t> </a:t>
            </a:r>
            <a:r>
              <a:rPr lang="de-DE" altLang="de-DE" sz="1800" dirty="0" err="1" smtClean="0"/>
              <a:t>the</a:t>
            </a:r>
            <a:r>
              <a:rPr lang="de-DE" altLang="de-DE" sz="1800" dirty="0" smtClean="0"/>
              <a:t> </a:t>
            </a:r>
            <a:r>
              <a:rPr lang="de-DE" altLang="de-DE" sz="1800" dirty="0" err="1" smtClean="0"/>
              <a:t>machine</a:t>
            </a:r>
            <a:endParaRPr lang="de-DE" altLang="de-DE" sz="1800" dirty="0" smtClean="0"/>
          </a:p>
          <a:p>
            <a:pPr lvl="1" eaLnBrk="1" hangingPunct="1">
              <a:lnSpc>
                <a:spcPct val="80000"/>
              </a:lnSpc>
              <a:defRPr/>
            </a:pPr>
            <a:r>
              <a:rPr lang="de-DE" altLang="de-DE" sz="1800" dirty="0" err="1" smtClean="0"/>
              <a:t>Muscular</a:t>
            </a:r>
            <a:r>
              <a:rPr lang="de-DE" altLang="de-DE" sz="1800" dirty="0" smtClean="0"/>
              <a:t> </a:t>
            </a:r>
            <a:r>
              <a:rPr lang="de-DE" altLang="de-DE" sz="1800" dirty="0" err="1" smtClean="0"/>
              <a:t>effort</a:t>
            </a:r>
            <a:r>
              <a:rPr lang="de-DE" altLang="de-DE" sz="1800" dirty="0" smtClean="0"/>
              <a:t> </a:t>
            </a:r>
            <a:r>
              <a:rPr lang="de-DE" altLang="de-DE" sz="1800" dirty="0" err="1" smtClean="0"/>
              <a:t>during</a:t>
            </a:r>
            <a:r>
              <a:rPr lang="de-DE" altLang="de-DE" sz="1800" dirty="0" smtClean="0"/>
              <a:t> </a:t>
            </a:r>
            <a:r>
              <a:rPr lang="de-DE" altLang="de-DE" sz="1800" dirty="0" err="1" smtClean="0"/>
              <a:t>operation</a:t>
            </a:r>
            <a:endParaRPr lang="de-DE" altLang="de-DE" sz="1800" dirty="0" smtClean="0"/>
          </a:p>
          <a:p>
            <a:pPr eaLnBrk="1" hangingPunct="1">
              <a:lnSpc>
                <a:spcPct val="80000"/>
              </a:lnSpc>
              <a:defRPr/>
            </a:pPr>
            <a:endParaRPr lang="de-DE" altLang="de-DE" dirty="0" smtClean="0"/>
          </a:p>
        </p:txBody>
      </p:sp>
      <p:sp>
        <p:nvSpPr>
          <p:cNvPr id="5125" name="Text Box 4"/>
          <p:cNvSpPr txBox="1">
            <a:spLocks noChangeArrowheads="1"/>
          </p:cNvSpPr>
          <p:nvPr/>
        </p:nvSpPr>
        <p:spPr bwMode="auto">
          <a:xfrm>
            <a:off x="684213" y="5734050"/>
            <a:ext cx="3600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buFont typeface="Wingdings" pitchFamily="2" charset="2"/>
              <a:buNone/>
            </a:pPr>
            <a:r>
              <a:rPr lang="de-DE" altLang="de-DE" sz="1200" dirty="0"/>
              <a:t>Source: www.dguv.de/ifa:</a:t>
            </a:r>
            <a:br>
              <a:rPr lang="de-DE" altLang="de-DE" sz="1200" dirty="0"/>
            </a:br>
            <a:r>
              <a:rPr lang="de-DE" altLang="de-DE" sz="1200" dirty="0">
                <a:hlinkClick r:id="rId8"/>
              </a:rPr>
              <a:t>Ergonomische Maschinengestaltung</a:t>
            </a:r>
            <a:r>
              <a:rPr lang="de-DE" altLang="de-DE" sz="1200" dirty="0"/>
              <a:t/>
            </a:r>
            <a:br>
              <a:rPr lang="de-DE" altLang="de-DE" sz="1200" dirty="0"/>
            </a:br>
            <a:r>
              <a:rPr lang="de-DE" altLang="de-DE" sz="1200" dirty="0"/>
              <a:t>DGUV Informationen 209-068/069 </a:t>
            </a:r>
          </a:p>
        </p:txBody>
      </p:sp>
      <p:sp>
        <p:nvSpPr>
          <p:cNvPr id="8"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56</a:t>
            </a:r>
            <a:endParaRPr lang="de-DE" sz="1050" dirty="0">
              <a:solidFill>
                <a:schemeClr val="tx2"/>
              </a:solidFill>
            </a:endParaRPr>
          </a:p>
        </p:txBody>
      </p:sp>
    </p:spTree>
    <p:extLst>
      <p:ext uri="{BB962C8B-B14F-4D97-AF65-F5344CB8AC3E}">
        <p14:creationId xmlns:p14="http://schemas.microsoft.com/office/powerpoint/2010/main" val="3504172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4213" y="981075"/>
            <a:ext cx="7886700" cy="679450"/>
          </a:xfrm>
        </p:spPr>
        <p:txBody>
          <a:bodyPr/>
          <a:lstStyle/>
          <a:p>
            <a:pPr indent="0" eaLnBrk="1" hangingPunct="1"/>
            <a:r>
              <a:rPr lang="de-DE" altLang="de-DE" smtClean="0"/>
              <a:t>Ergonomic design of machinery</a:t>
            </a:r>
          </a:p>
        </p:txBody>
      </p:sp>
      <p:sp>
        <p:nvSpPr>
          <p:cNvPr id="6147" name="Rectangle 3"/>
          <p:cNvSpPr>
            <a:spLocks noGrp="1" noChangeArrowheads="1"/>
          </p:cNvSpPr>
          <p:nvPr>
            <p:ph type="body" idx="1"/>
          </p:nvPr>
        </p:nvSpPr>
        <p:spPr>
          <a:xfrm>
            <a:off x="684213" y="1628775"/>
            <a:ext cx="7885112" cy="4032250"/>
          </a:xfrm>
        </p:spPr>
        <p:txBody>
          <a:bodyPr/>
          <a:lstStyle/>
          <a:p>
            <a:pPr eaLnBrk="1" hangingPunct="1"/>
            <a:r>
              <a:rPr lang="de-DE" altLang="de-DE" smtClean="0"/>
              <a:t>The more attention is paid to ergonomics during design, the smaller is its proportion in the overall costs.</a:t>
            </a:r>
          </a:p>
          <a:p>
            <a:pPr eaLnBrk="1" hangingPunct="1"/>
            <a:endParaRPr lang="de-DE" altLang="de-DE" smtClean="0"/>
          </a:p>
        </p:txBody>
      </p:sp>
      <p:grpSp>
        <p:nvGrpSpPr>
          <p:cNvPr id="6148" name="Group 4"/>
          <p:cNvGrpSpPr>
            <a:grpSpLocks/>
          </p:cNvGrpSpPr>
          <p:nvPr/>
        </p:nvGrpSpPr>
        <p:grpSpPr bwMode="auto">
          <a:xfrm>
            <a:off x="684213" y="2276475"/>
            <a:ext cx="8064500" cy="3168650"/>
            <a:chOff x="431" y="1616"/>
            <a:chExt cx="5080" cy="1996"/>
          </a:xfrm>
        </p:grpSpPr>
        <p:sp>
          <p:nvSpPr>
            <p:cNvPr id="6150" name="Text Box 5"/>
            <p:cNvSpPr txBox="1">
              <a:spLocks noChangeArrowheads="1"/>
            </p:cNvSpPr>
            <p:nvPr/>
          </p:nvSpPr>
          <p:spPr bwMode="auto">
            <a:xfrm>
              <a:off x="431" y="2174"/>
              <a:ext cx="10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latin typeface="Futura Hv BT"/>
                </a:rPr>
                <a:t>Specification</a:t>
              </a:r>
            </a:p>
          </p:txBody>
        </p:sp>
        <p:sp>
          <p:nvSpPr>
            <p:cNvPr id="6151" name="Rectangle 6"/>
            <p:cNvSpPr>
              <a:spLocks noChangeArrowheads="1"/>
            </p:cNvSpPr>
            <p:nvPr/>
          </p:nvSpPr>
          <p:spPr bwMode="auto">
            <a:xfrm>
              <a:off x="2471" y="2150"/>
              <a:ext cx="590" cy="227"/>
            </a:xfrm>
            <a:prstGeom prst="rect">
              <a:avLst/>
            </a:prstGeom>
            <a:solidFill>
              <a:srgbClr val="DDDDDD"/>
            </a:solidFill>
            <a:ln w="9525">
              <a:solidFill>
                <a:schemeClr val="tx1"/>
              </a:solidFill>
              <a:miter lim="800000"/>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lgn="ctr">
                <a:spcBef>
                  <a:spcPct val="0"/>
                </a:spcBef>
                <a:spcAft>
                  <a:spcPct val="0"/>
                </a:spcAft>
                <a:buClrTx/>
                <a:buFontTx/>
                <a:buNone/>
              </a:pPr>
              <a:r>
                <a:rPr lang="de-DE" altLang="de-DE" sz="1800">
                  <a:latin typeface="Futura Hv BT"/>
                </a:rPr>
                <a:t>1–2.5%</a:t>
              </a:r>
            </a:p>
          </p:txBody>
        </p:sp>
        <p:sp>
          <p:nvSpPr>
            <p:cNvPr id="6152" name="Rectangle 7"/>
            <p:cNvSpPr>
              <a:spLocks noChangeArrowheads="1"/>
            </p:cNvSpPr>
            <p:nvPr/>
          </p:nvSpPr>
          <p:spPr bwMode="auto">
            <a:xfrm>
              <a:off x="2471" y="2452"/>
              <a:ext cx="681" cy="227"/>
            </a:xfrm>
            <a:prstGeom prst="rect">
              <a:avLst/>
            </a:prstGeom>
            <a:solidFill>
              <a:srgbClr val="DDDDDD"/>
            </a:solidFill>
            <a:ln w="9525">
              <a:solidFill>
                <a:schemeClr val="tx1"/>
              </a:solidFill>
              <a:miter lim="800000"/>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lgn="ctr">
                <a:spcBef>
                  <a:spcPct val="0"/>
                </a:spcBef>
                <a:spcAft>
                  <a:spcPct val="0"/>
                </a:spcAft>
                <a:buClrTx/>
                <a:buFontTx/>
                <a:buNone/>
              </a:pPr>
              <a:r>
                <a:rPr lang="de-DE" altLang="de-DE" sz="1800">
                  <a:latin typeface="Futura Hv BT"/>
                </a:rPr>
                <a:t>1–3%</a:t>
              </a:r>
            </a:p>
          </p:txBody>
        </p:sp>
        <p:sp>
          <p:nvSpPr>
            <p:cNvPr id="6153" name="Rectangle 8"/>
            <p:cNvSpPr>
              <a:spLocks noChangeArrowheads="1"/>
            </p:cNvSpPr>
            <p:nvPr/>
          </p:nvSpPr>
          <p:spPr bwMode="auto">
            <a:xfrm>
              <a:off x="2471" y="2757"/>
              <a:ext cx="1497" cy="227"/>
            </a:xfrm>
            <a:prstGeom prst="rect">
              <a:avLst/>
            </a:prstGeom>
            <a:solidFill>
              <a:srgbClr val="DDDDDD"/>
            </a:solidFill>
            <a:ln w="9525">
              <a:solidFill>
                <a:schemeClr val="tx1"/>
              </a:solidFill>
              <a:miter lim="800000"/>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lgn="ctr">
                <a:spcBef>
                  <a:spcPct val="0"/>
                </a:spcBef>
                <a:spcAft>
                  <a:spcPct val="0"/>
                </a:spcAft>
                <a:buClrTx/>
                <a:buFontTx/>
                <a:buNone/>
              </a:pPr>
              <a:r>
                <a:rPr lang="de-DE" altLang="de-DE" sz="1800">
                  <a:latin typeface="Futura Hv BT"/>
                </a:rPr>
                <a:t>2–6.5%</a:t>
              </a:r>
            </a:p>
          </p:txBody>
        </p:sp>
        <p:sp>
          <p:nvSpPr>
            <p:cNvPr id="6154" name="Rectangle 9"/>
            <p:cNvSpPr>
              <a:spLocks noChangeArrowheads="1"/>
            </p:cNvSpPr>
            <p:nvPr/>
          </p:nvSpPr>
          <p:spPr bwMode="auto">
            <a:xfrm>
              <a:off x="2471" y="3068"/>
              <a:ext cx="2495" cy="227"/>
            </a:xfrm>
            <a:prstGeom prst="rect">
              <a:avLst/>
            </a:prstGeom>
            <a:solidFill>
              <a:srgbClr val="DDDDDD"/>
            </a:solidFill>
            <a:ln w="9525">
              <a:solidFill>
                <a:schemeClr val="tx1"/>
              </a:solidFill>
              <a:miter lim="800000"/>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lgn="ctr">
                <a:spcBef>
                  <a:spcPct val="0"/>
                </a:spcBef>
                <a:spcAft>
                  <a:spcPct val="0"/>
                </a:spcAft>
                <a:buClrTx/>
                <a:buFontTx/>
                <a:buNone/>
              </a:pPr>
              <a:r>
                <a:rPr lang="de-DE" altLang="de-DE" sz="1800">
                  <a:latin typeface="Futura Hv BT"/>
                </a:rPr>
                <a:t>4–10.5%</a:t>
              </a:r>
            </a:p>
          </p:txBody>
        </p:sp>
        <p:sp>
          <p:nvSpPr>
            <p:cNvPr id="6155" name="Rectangle 10"/>
            <p:cNvSpPr>
              <a:spLocks noChangeArrowheads="1"/>
            </p:cNvSpPr>
            <p:nvPr/>
          </p:nvSpPr>
          <p:spPr bwMode="auto">
            <a:xfrm>
              <a:off x="2471" y="3369"/>
              <a:ext cx="2722" cy="227"/>
            </a:xfrm>
            <a:prstGeom prst="rect">
              <a:avLst/>
            </a:prstGeom>
            <a:solidFill>
              <a:srgbClr val="DDDDDD"/>
            </a:solidFill>
            <a:ln w="9525">
              <a:solidFill>
                <a:schemeClr val="tx1"/>
              </a:solidFill>
              <a:miter lim="800000"/>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lgn="ctr">
                <a:spcBef>
                  <a:spcPct val="0"/>
                </a:spcBef>
                <a:spcAft>
                  <a:spcPct val="0"/>
                </a:spcAft>
                <a:buClrTx/>
                <a:buFontTx/>
                <a:buNone/>
              </a:pPr>
              <a:r>
                <a:rPr lang="de-DE" altLang="de-DE" sz="1800">
                  <a:latin typeface="Futura Hv BT"/>
                </a:rPr>
                <a:t>5–12% and over</a:t>
              </a:r>
            </a:p>
          </p:txBody>
        </p:sp>
        <p:sp>
          <p:nvSpPr>
            <p:cNvPr id="6156" name="Text Box 11"/>
            <p:cNvSpPr txBox="1">
              <a:spLocks noChangeArrowheads="1"/>
            </p:cNvSpPr>
            <p:nvPr/>
          </p:nvSpPr>
          <p:spPr bwMode="auto">
            <a:xfrm>
              <a:off x="431" y="2455"/>
              <a:ext cx="7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latin typeface="Futura Hv BT"/>
                </a:rPr>
                <a:t>Design</a:t>
              </a:r>
            </a:p>
          </p:txBody>
        </p:sp>
        <p:sp>
          <p:nvSpPr>
            <p:cNvPr id="6157" name="Text Box 12"/>
            <p:cNvSpPr txBox="1">
              <a:spLocks noChangeArrowheads="1"/>
            </p:cNvSpPr>
            <p:nvPr/>
          </p:nvSpPr>
          <p:spPr bwMode="auto">
            <a:xfrm>
              <a:off x="431" y="2750"/>
              <a:ext cx="10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latin typeface="Futura Hv BT"/>
                </a:rPr>
                <a:t>Manufacture</a:t>
              </a:r>
            </a:p>
          </p:txBody>
        </p:sp>
        <p:sp>
          <p:nvSpPr>
            <p:cNvPr id="6158" name="Text Box 13"/>
            <p:cNvSpPr txBox="1">
              <a:spLocks noChangeArrowheads="1"/>
            </p:cNvSpPr>
            <p:nvPr/>
          </p:nvSpPr>
          <p:spPr bwMode="auto">
            <a:xfrm>
              <a:off x="431" y="3084"/>
              <a:ext cx="13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latin typeface="Futura Hv BT"/>
                </a:rPr>
                <a:t>Commissioning</a:t>
              </a:r>
            </a:p>
          </p:txBody>
        </p:sp>
        <p:sp>
          <p:nvSpPr>
            <p:cNvPr id="6159" name="Text Box 14"/>
            <p:cNvSpPr txBox="1">
              <a:spLocks noChangeArrowheads="1"/>
            </p:cNvSpPr>
            <p:nvPr/>
          </p:nvSpPr>
          <p:spPr bwMode="auto">
            <a:xfrm>
              <a:off x="431" y="3362"/>
              <a:ext cx="6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latin typeface="Futura Hv BT"/>
                </a:rPr>
                <a:t>Operation</a:t>
              </a:r>
            </a:p>
          </p:txBody>
        </p:sp>
        <p:sp>
          <p:nvSpPr>
            <p:cNvPr id="6160" name="Text Box 15"/>
            <p:cNvSpPr txBox="1">
              <a:spLocks noChangeArrowheads="1"/>
            </p:cNvSpPr>
            <p:nvPr/>
          </p:nvSpPr>
          <p:spPr bwMode="auto">
            <a:xfrm>
              <a:off x="431" y="1616"/>
              <a:ext cx="151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latin typeface="Futura Hv BT"/>
                </a:rPr>
                <a:t>Consideration from </a:t>
              </a:r>
            </a:p>
            <a:p>
              <a:pPr>
                <a:spcBef>
                  <a:spcPct val="0"/>
                </a:spcBef>
                <a:spcAft>
                  <a:spcPct val="0"/>
                </a:spcAft>
                <a:buClrTx/>
                <a:buFontTx/>
                <a:buNone/>
              </a:pPr>
              <a:r>
                <a:rPr lang="de-DE" altLang="de-DE">
                  <a:latin typeface="Futura Hv BT"/>
                </a:rPr>
                <a:t>(stage)</a:t>
              </a:r>
            </a:p>
          </p:txBody>
        </p:sp>
        <p:sp>
          <p:nvSpPr>
            <p:cNvPr id="6161" name="Text Box 16"/>
            <p:cNvSpPr txBox="1">
              <a:spLocks noChangeArrowheads="1"/>
            </p:cNvSpPr>
            <p:nvPr/>
          </p:nvSpPr>
          <p:spPr bwMode="auto">
            <a:xfrm>
              <a:off x="2357" y="1706"/>
              <a:ext cx="239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latin typeface="Futura Hv BT"/>
                </a:rPr>
                <a:t>Proportion of design costs</a:t>
              </a:r>
            </a:p>
          </p:txBody>
        </p:sp>
        <p:sp>
          <p:nvSpPr>
            <p:cNvPr id="6162" name="AutoShape 17"/>
            <p:cNvSpPr>
              <a:spLocks noChangeArrowheads="1"/>
            </p:cNvSpPr>
            <p:nvPr/>
          </p:nvSpPr>
          <p:spPr bwMode="auto">
            <a:xfrm>
              <a:off x="3107" y="2115"/>
              <a:ext cx="272" cy="272"/>
            </a:xfrm>
            <a:prstGeom prst="smileyFace">
              <a:avLst>
                <a:gd name="adj" fmla="val 4653"/>
              </a:avLst>
            </a:prstGeom>
            <a:solidFill>
              <a:srgbClr val="FFFF00"/>
            </a:solidFill>
            <a:ln w="9525">
              <a:solidFill>
                <a:schemeClr val="tx1"/>
              </a:solidFill>
              <a:round/>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endParaRPr lang="en-US" altLang="de-DE" sz="1200"/>
            </a:p>
          </p:txBody>
        </p:sp>
        <p:grpSp>
          <p:nvGrpSpPr>
            <p:cNvPr id="6163" name="Group 18"/>
            <p:cNvGrpSpPr>
              <a:grpSpLocks/>
            </p:cNvGrpSpPr>
            <p:nvPr/>
          </p:nvGrpSpPr>
          <p:grpSpPr bwMode="auto">
            <a:xfrm>
              <a:off x="5239" y="3339"/>
              <a:ext cx="272" cy="273"/>
              <a:chOff x="4150" y="2024"/>
              <a:chExt cx="953" cy="862"/>
            </a:xfrm>
          </p:grpSpPr>
          <p:sp>
            <p:nvSpPr>
              <p:cNvPr id="6165" name="Oval 19"/>
              <p:cNvSpPr>
                <a:spLocks noChangeArrowheads="1"/>
              </p:cNvSpPr>
              <p:nvPr/>
            </p:nvSpPr>
            <p:spPr bwMode="auto">
              <a:xfrm>
                <a:off x="4150" y="2024"/>
                <a:ext cx="953" cy="862"/>
              </a:xfrm>
              <a:prstGeom prst="ellipse">
                <a:avLst/>
              </a:prstGeom>
              <a:solidFill>
                <a:srgbClr val="00FFCC"/>
              </a:solidFill>
              <a:ln w="9525">
                <a:solidFill>
                  <a:schemeClr val="tx1"/>
                </a:solidFill>
                <a:round/>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endParaRPr lang="en-US" altLang="de-DE" sz="1200"/>
              </a:p>
            </p:txBody>
          </p:sp>
          <p:sp>
            <p:nvSpPr>
              <p:cNvPr id="6166" name="Oval 20"/>
              <p:cNvSpPr>
                <a:spLocks noChangeArrowheads="1"/>
              </p:cNvSpPr>
              <p:nvPr/>
            </p:nvSpPr>
            <p:spPr bwMode="auto">
              <a:xfrm>
                <a:off x="4423" y="2251"/>
                <a:ext cx="90" cy="90"/>
              </a:xfrm>
              <a:prstGeom prst="ellipse">
                <a:avLst/>
              </a:prstGeom>
              <a:solidFill>
                <a:srgbClr val="00FFCC"/>
              </a:solidFill>
              <a:ln w="9525">
                <a:solidFill>
                  <a:schemeClr val="tx1"/>
                </a:solidFill>
                <a:round/>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endParaRPr lang="en-US" altLang="de-DE" sz="1200"/>
              </a:p>
            </p:txBody>
          </p:sp>
          <p:sp>
            <p:nvSpPr>
              <p:cNvPr id="6167" name="Oval 21"/>
              <p:cNvSpPr>
                <a:spLocks noChangeArrowheads="1"/>
              </p:cNvSpPr>
              <p:nvPr/>
            </p:nvSpPr>
            <p:spPr bwMode="auto">
              <a:xfrm>
                <a:off x="4695" y="2251"/>
                <a:ext cx="90" cy="90"/>
              </a:xfrm>
              <a:prstGeom prst="ellipse">
                <a:avLst/>
              </a:prstGeom>
              <a:solidFill>
                <a:srgbClr val="00FFCC"/>
              </a:solidFill>
              <a:ln w="9525">
                <a:solidFill>
                  <a:schemeClr val="tx1"/>
                </a:solidFill>
                <a:round/>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endParaRPr lang="en-US" altLang="de-DE" sz="1200"/>
              </a:p>
            </p:txBody>
          </p:sp>
          <p:sp>
            <p:nvSpPr>
              <p:cNvPr id="6168" name="Arc 22"/>
              <p:cNvSpPr>
                <a:spLocks/>
              </p:cNvSpPr>
              <p:nvPr/>
            </p:nvSpPr>
            <p:spPr bwMode="auto">
              <a:xfrm rot="-4505764">
                <a:off x="4457" y="2372"/>
                <a:ext cx="313" cy="615"/>
              </a:xfrm>
              <a:custGeom>
                <a:avLst/>
                <a:gdLst>
                  <a:gd name="T0" fmla="*/ 0 w 21600"/>
                  <a:gd name="T1" fmla="*/ 0 h 32972"/>
                  <a:gd name="T2" fmla="*/ 0 w 21600"/>
                  <a:gd name="T3" fmla="*/ 0 h 32972"/>
                  <a:gd name="T4" fmla="*/ 0 w 21600"/>
                  <a:gd name="T5" fmla="*/ 0 h 32972"/>
                  <a:gd name="T6" fmla="*/ 0 60000 65536"/>
                  <a:gd name="T7" fmla="*/ 0 60000 65536"/>
                  <a:gd name="T8" fmla="*/ 0 60000 65536"/>
                  <a:gd name="T9" fmla="*/ 0 w 21600"/>
                  <a:gd name="T10" fmla="*/ 0 h 32972"/>
                  <a:gd name="T11" fmla="*/ 21600 w 21600"/>
                  <a:gd name="T12" fmla="*/ 32972 h 32972"/>
                </a:gdLst>
                <a:ahLst/>
                <a:cxnLst>
                  <a:cxn ang="T6">
                    <a:pos x="T0" y="T1"/>
                  </a:cxn>
                  <a:cxn ang="T7">
                    <a:pos x="T2" y="T3"/>
                  </a:cxn>
                  <a:cxn ang="T8">
                    <a:pos x="T4" y="T5"/>
                  </a:cxn>
                </a:cxnLst>
                <a:rect l="T9" t="T10" r="T11" b="T12"/>
                <a:pathLst>
                  <a:path w="21600" h="32972" fill="none" extrusionOk="0">
                    <a:moveTo>
                      <a:pt x="5218" y="-1"/>
                    </a:moveTo>
                    <a:cubicBezTo>
                      <a:pt x="14843" y="2396"/>
                      <a:pt x="21600" y="11040"/>
                      <a:pt x="21600" y="20960"/>
                    </a:cubicBezTo>
                    <a:cubicBezTo>
                      <a:pt x="21600" y="25236"/>
                      <a:pt x="20330" y="29417"/>
                      <a:pt x="17951" y="32971"/>
                    </a:cubicBezTo>
                  </a:path>
                  <a:path w="21600" h="32972" stroke="0" extrusionOk="0">
                    <a:moveTo>
                      <a:pt x="5218" y="-1"/>
                    </a:moveTo>
                    <a:cubicBezTo>
                      <a:pt x="14843" y="2396"/>
                      <a:pt x="21600" y="11040"/>
                      <a:pt x="21600" y="20960"/>
                    </a:cubicBezTo>
                    <a:cubicBezTo>
                      <a:pt x="21600" y="25236"/>
                      <a:pt x="20330" y="29417"/>
                      <a:pt x="17951" y="32971"/>
                    </a:cubicBezTo>
                    <a:lnTo>
                      <a:pt x="0" y="20960"/>
                    </a:lnTo>
                    <a:lnTo>
                      <a:pt x="5218" y="-1"/>
                    </a:lnTo>
                    <a:close/>
                  </a:path>
                </a:pathLst>
              </a:custGeom>
              <a:solidFill>
                <a:srgbClr val="00FFCC"/>
              </a:solidFill>
              <a:ln w="9525">
                <a:solidFill>
                  <a:schemeClr val="tx1"/>
                </a:solidFill>
                <a:round/>
                <a:headEnd/>
                <a:tailEnd/>
              </a:ln>
            </p:spPr>
            <p:txBody>
              <a:bodyPr wrap="none" anchor="ctr"/>
              <a:lstStyle/>
              <a:p>
                <a:endParaRPr lang="de-DE"/>
              </a:p>
            </p:txBody>
          </p:sp>
        </p:grpSp>
        <p:sp>
          <p:nvSpPr>
            <p:cNvPr id="6164" name="Line 23"/>
            <p:cNvSpPr>
              <a:spLocks noChangeShapeType="1"/>
            </p:cNvSpPr>
            <p:nvPr/>
          </p:nvSpPr>
          <p:spPr bwMode="auto">
            <a:xfrm>
              <a:off x="476" y="2024"/>
              <a:ext cx="48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149" name="Text Box 24"/>
          <p:cNvSpPr txBox="1">
            <a:spLocks noChangeArrowheads="1"/>
          </p:cNvSpPr>
          <p:nvPr/>
        </p:nvSpPr>
        <p:spPr bwMode="auto">
          <a:xfrm>
            <a:off x="3419475" y="5734050"/>
            <a:ext cx="5330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sz="1600"/>
              <a:t>Based upon D. Alexander, Auburn Engineers, USA, 1999</a:t>
            </a:r>
          </a:p>
        </p:txBody>
      </p:sp>
      <p:sp>
        <p:nvSpPr>
          <p:cNvPr id="25"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57</a:t>
            </a:r>
            <a:endParaRPr lang="de-DE" sz="1050" dirty="0">
              <a:solidFill>
                <a:schemeClr val="tx2"/>
              </a:solidFill>
            </a:endParaRPr>
          </a:p>
        </p:txBody>
      </p:sp>
    </p:spTree>
    <p:extLst>
      <p:ext uri="{BB962C8B-B14F-4D97-AF65-F5344CB8AC3E}">
        <p14:creationId xmlns:p14="http://schemas.microsoft.com/office/powerpoint/2010/main" val="3054217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27088" y="981075"/>
            <a:ext cx="7886700" cy="679450"/>
          </a:xfrm>
        </p:spPr>
        <p:txBody>
          <a:bodyPr/>
          <a:lstStyle/>
          <a:p>
            <a:pPr indent="0" eaLnBrk="1" hangingPunct="1"/>
            <a:r>
              <a:rPr lang="de-DE" altLang="de-DE" smtClean="0"/>
              <a:t>Ergonomic design of machinery</a:t>
            </a:r>
          </a:p>
        </p:txBody>
      </p:sp>
      <p:sp>
        <p:nvSpPr>
          <p:cNvPr id="7171" name="Rectangle 3"/>
          <p:cNvSpPr>
            <a:spLocks noGrp="1" noChangeArrowheads="1"/>
          </p:cNvSpPr>
          <p:nvPr>
            <p:ph type="body" idx="1"/>
          </p:nvPr>
        </p:nvSpPr>
        <p:spPr>
          <a:xfrm>
            <a:off x="935038" y="1628775"/>
            <a:ext cx="4789487" cy="4032250"/>
          </a:xfrm>
        </p:spPr>
        <p:txBody>
          <a:bodyPr/>
          <a:lstStyle/>
          <a:p>
            <a:pPr eaLnBrk="1" hangingPunct="1">
              <a:buFont typeface="Wingdings" pitchFamily="2" charset="2"/>
              <a:buNone/>
            </a:pPr>
            <a:r>
              <a:rPr lang="de-DE" altLang="de-DE" smtClean="0"/>
              <a:t>Conclusion:</a:t>
            </a:r>
          </a:p>
          <a:p>
            <a:pPr eaLnBrk="1" hangingPunct="1"/>
            <a:r>
              <a:rPr lang="de-DE" altLang="de-DE" smtClean="0"/>
              <a:t>Deficits in the design of work equipment lead to costly work-related diseases and occupational accidents.</a:t>
            </a:r>
          </a:p>
          <a:p>
            <a:pPr eaLnBrk="1" hangingPunct="1"/>
            <a:r>
              <a:rPr lang="de-DE" altLang="de-DE" smtClean="0"/>
              <a:t>If timely consideration is given to ergonomic requirements, the associated design costs remain low.</a:t>
            </a:r>
          </a:p>
          <a:p>
            <a:pPr eaLnBrk="1" hangingPunct="1"/>
            <a:r>
              <a:rPr lang="de-DE" altLang="de-DE" smtClean="0"/>
              <a:t>Designers should be familiar with the typical tasks and operating positions on the machine, and also with the work system as a whole.</a:t>
            </a:r>
          </a:p>
        </p:txBody>
      </p:sp>
      <p:pic>
        <p:nvPicPr>
          <p:cNvPr id="7172" name="Picture 8" descr="IMG_05"/>
          <p:cNvPicPr>
            <a:picLocks noChangeAspect="1" noChangeArrowheads="1"/>
          </p:cNvPicPr>
          <p:nvPr/>
        </p:nvPicPr>
        <p:blipFill>
          <a:blip r:embed="rId3">
            <a:extLst>
              <a:ext uri="{28A0092B-C50C-407E-A947-70E740481C1C}">
                <a14:useLocalDpi xmlns:a14="http://schemas.microsoft.com/office/drawing/2010/main" val="0"/>
              </a:ext>
            </a:extLst>
          </a:blip>
          <a:srcRect b="8994"/>
          <a:stretch>
            <a:fillRect/>
          </a:stretch>
        </p:blipFill>
        <p:spPr bwMode="auto">
          <a:xfrm>
            <a:off x="5940425" y="2205038"/>
            <a:ext cx="29527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58</a:t>
            </a:r>
            <a:endParaRPr lang="de-DE" sz="1050" dirty="0">
              <a:solidFill>
                <a:schemeClr val="tx2"/>
              </a:solidFill>
            </a:endParaRPr>
          </a:p>
        </p:txBody>
      </p:sp>
    </p:spTree>
    <p:extLst>
      <p:ext uri="{BB962C8B-B14F-4D97-AF65-F5344CB8AC3E}">
        <p14:creationId xmlns:p14="http://schemas.microsoft.com/office/powerpoint/2010/main" val="127874247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indent="0" eaLnBrk="1" hangingPunct="1"/>
            <a:r>
              <a:rPr lang="de-DE" altLang="de-DE" smtClean="0"/>
              <a:t>Manipulation of protective devices</a:t>
            </a:r>
          </a:p>
        </p:txBody>
      </p:sp>
      <p:sp>
        <p:nvSpPr>
          <p:cNvPr id="3075" name="Rectangle 3"/>
          <p:cNvSpPr>
            <a:spLocks noGrp="1" noChangeArrowheads="1"/>
          </p:cNvSpPr>
          <p:nvPr>
            <p:ph type="body" idx="1"/>
          </p:nvPr>
        </p:nvSpPr>
        <p:spPr>
          <a:xfrm>
            <a:off x="719138" y="2125663"/>
            <a:ext cx="5076825" cy="4032250"/>
          </a:xfrm>
        </p:spPr>
        <p:txBody>
          <a:bodyPr/>
          <a:lstStyle/>
          <a:p>
            <a:pPr eaLnBrk="1" hangingPunct="1">
              <a:buFont typeface="Wingdings" pitchFamily="2" charset="2"/>
              <a:buNone/>
            </a:pPr>
            <a:r>
              <a:rPr lang="de-DE" altLang="de-DE" smtClean="0">
                <a:solidFill>
                  <a:schemeClr val="tx2"/>
                </a:solidFill>
              </a:rPr>
              <a:t>Problem:</a:t>
            </a:r>
          </a:p>
          <a:p>
            <a:pPr eaLnBrk="1" hangingPunct="1"/>
            <a:r>
              <a:rPr lang="de-DE" altLang="de-DE" smtClean="0">
                <a:solidFill>
                  <a:schemeClr val="tx2"/>
                </a:solidFill>
              </a:rPr>
              <a:t>Manipulation of protective devices, rendering them inoperative, has the result that a machine is used in a manner not intended by its designer, or without the necessary protective measures.</a:t>
            </a:r>
          </a:p>
          <a:p>
            <a:pPr eaLnBrk="1" hangingPunct="1"/>
            <a:r>
              <a:rPr lang="de-DE" altLang="de-DE" smtClean="0">
                <a:solidFill>
                  <a:schemeClr val="tx2"/>
                </a:solidFill>
              </a:rPr>
              <a:t>Experts estimate that a quarter of all occupational accidents on stationary machinery are caused by the manipulation of protective devices.</a:t>
            </a:r>
          </a:p>
        </p:txBody>
      </p:sp>
      <p:pic>
        <p:nvPicPr>
          <p:cNvPr id="3076" name="Picture 6"/>
          <p:cNvPicPr>
            <a:picLocks noChangeAspect="1" noChangeArrowheads="1"/>
          </p:cNvPicPr>
          <p:nvPr/>
        </p:nvPicPr>
        <p:blipFill>
          <a:blip r:embed="rId3">
            <a:extLst>
              <a:ext uri="{28A0092B-C50C-407E-A947-70E740481C1C}">
                <a14:useLocalDpi xmlns:a14="http://schemas.microsoft.com/office/drawing/2010/main" val="0"/>
              </a:ext>
            </a:extLst>
          </a:blip>
          <a:srcRect l="37433" r="4074" b="28381"/>
          <a:stretch>
            <a:fillRect/>
          </a:stretch>
        </p:blipFill>
        <p:spPr bwMode="auto">
          <a:xfrm>
            <a:off x="6011863" y="2708275"/>
            <a:ext cx="2916237"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8"/>
          <p:cNvSpPr txBox="1">
            <a:spLocks noChangeArrowheads="1"/>
          </p:cNvSpPr>
          <p:nvPr/>
        </p:nvSpPr>
        <p:spPr bwMode="auto">
          <a:xfrm>
            <a:off x="5940425" y="5157788"/>
            <a:ext cx="29527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1800">
                <a:solidFill>
                  <a:srgbClr val="C93A13"/>
                </a:solidFill>
              </a:rPr>
              <a:t>Example of manipulation: actuator of a position switch removed</a:t>
            </a:r>
          </a:p>
        </p:txBody>
      </p:sp>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59</a:t>
            </a:r>
            <a:endParaRPr lang="de-DE" sz="1050" dirty="0">
              <a:solidFill>
                <a:schemeClr val="tx2"/>
              </a:solidFill>
            </a:endParaRPr>
          </a:p>
        </p:txBody>
      </p:sp>
      <p:sp>
        <p:nvSpPr>
          <p:cNvPr id="2" name="Textfeld 1"/>
          <p:cNvSpPr txBox="1"/>
          <p:nvPr/>
        </p:nvSpPr>
        <p:spPr>
          <a:xfrm>
            <a:off x="5868" y="6572030"/>
            <a:ext cx="3960440" cy="276999"/>
          </a:xfrm>
          <a:prstGeom prst="rect">
            <a:avLst/>
          </a:prstGeom>
          <a:solidFill>
            <a:schemeClr val="bg1"/>
          </a:solidFill>
        </p:spPr>
        <p:txBody>
          <a:bodyPr wrap="square" rtlCol="0">
            <a:spAutoFit/>
          </a:bodyPr>
          <a:lstStyle/>
          <a:p>
            <a:r>
              <a:rPr lang="en-GB" sz="1200" dirty="0" smtClean="0">
                <a:solidFill>
                  <a:schemeClr val="tx2"/>
                </a:solidFill>
              </a:rPr>
              <a:t>Module 5 Example: Human-machine </a:t>
            </a:r>
            <a:r>
              <a:rPr lang="en-GB" sz="1200" dirty="0">
                <a:solidFill>
                  <a:schemeClr val="tx2"/>
                </a:solidFill>
              </a:rPr>
              <a:t>interface</a:t>
            </a:r>
            <a:endParaRPr lang="en-US" sz="1200" dirty="0">
              <a:solidFill>
                <a:schemeClr val="tx2"/>
              </a:solidFill>
            </a:endParaRPr>
          </a:p>
        </p:txBody>
      </p:sp>
    </p:spTree>
    <p:extLst>
      <p:ext uri="{BB962C8B-B14F-4D97-AF65-F5344CB8AC3E}">
        <p14:creationId xmlns:p14="http://schemas.microsoft.com/office/powerpoint/2010/main" val="3717756939"/>
      </p:ext>
    </p:extLst>
  </p:cSld>
  <p:clrMapOvr>
    <a:masterClrMapping/>
  </p:clrMapOvr>
  <p:transition spd="med">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1AE19CFC-EADF-4EB8-8E63-AAB3D618C156}"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6</a:t>
            </a:fld>
            <a:endParaRPr lang="de-DE" altLang="de-DE" sz="1200" b="0">
              <a:solidFill>
                <a:schemeClr val="bg1"/>
              </a:solidFill>
            </a:endParaRPr>
          </a:p>
        </p:txBody>
      </p:sp>
      <p:sp>
        <p:nvSpPr>
          <p:cNvPr id="5125" name="Rectangle 2"/>
          <p:cNvSpPr>
            <a:spLocks noGrp="1" noChangeArrowheads="1"/>
          </p:cNvSpPr>
          <p:nvPr>
            <p:ph type="title"/>
          </p:nvPr>
        </p:nvSpPr>
        <p:spPr/>
        <p:txBody>
          <a:bodyPr/>
          <a:lstStyle/>
          <a:p>
            <a:pPr eaLnBrk="1" hangingPunct="1"/>
            <a:r>
              <a:rPr lang="en-US" sz="2400" dirty="0"/>
              <a:t>Presentation of the case study</a:t>
            </a:r>
            <a:endParaRPr lang="de-DE" altLang="de-DE" sz="2400" dirty="0" smtClean="0"/>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1682" r="2750" b="585"/>
          <a:stretch/>
        </p:blipFill>
        <p:spPr>
          <a:xfrm>
            <a:off x="1259632" y="1228775"/>
            <a:ext cx="7013575" cy="5054606"/>
          </a:xfrm>
          <a:prstGeom prst="rect">
            <a:avLst/>
          </a:prstGeom>
        </p:spPr>
      </p:pic>
      <p:sp>
        <p:nvSpPr>
          <p:cNvPr id="12" name="Text Box 26"/>
          <p:cNvSpPr txBox="1">
            <a:spLocks noChangeArrowheads="1"/>
          </p:cNvSpPr>
          <p:nvPr/>
        </p:nvSpPr>
        <p:spPr bwMode="auto">
          <a:xfrm>
            <a:off x="4552001" y="1474732"/>
            <a:ext cx="389570" cy="457200"/>
          </a:xfrm>
          <a:prstGeom prst="rect">
            <a:avLst/>
          </a:prstGeom>
          <a:noFill/>
          <a:ln w="9525">
            <a:noFill/>
            <a:miter lim="800000"/>
            <a:headEnd/>
            <a:tailEnd/>
          </a:ln>
        </p:spPr>
        <p:txBody>
          <a:bodyPr wrap="square">
            <a:spAutoFit/>
          </a:bodyPr>
          <a:lstStyle/>
          <a:p>
            <a:r>
              <a:rPr lang="de-DE" sz="2400" dirty="0">
                <a:sym typeface="Wingdings" pitchFamily="2" charset="2"/>
              </a:rPr>
              <a:t></a:t>
            </a:r>
          </a:p>
        </p:txBody>
      </p:sp>
      <p:sp>
        <p:nvSpPr>
          <p:cNvPr id="13" name="Text Box 25"/>
          <p:cNvSpPr txBox="1">
            <a:spLocks noChangeArrowheads="1"/>
          </p:cNvSpPr>
          <p:nvPr/>
        </p:nvSpPr>
        <p:spPr bwMode="auto">
          <a:xfrm>
            <a:off x="7478777" y="2999575"/>
            <a:ext cx="455613" cy="457200"/>
          </a:xfrm>
          <a:prstGeom prst="rect">
            <a:avLst/>
          </a:prstGeom>
          <a:noFill/>
          <a:ln w="9525">
            <a:noFill/>
            <a:miter lim="800000"/>
            <a:headEnd/>
            <a:tailEnd/>
          </a:ln>
        </p:spPr>
        <p:txBody>
          <a:bodyPr wrap="none">
            <a:spAutoFit/>
          </a:bodyPr>
          <a:lstStyle/>
          <a:p>
            <a:r>
              <a:rPr lang="de-DE" sz="2400" dirty="0">
                <a:sym typeface="Wingdings" pitchFamily="2" charset="2"/>
              </a:rPr>
              <a:t></a:t>
            </a:r>
          </a:p>
        </p:txBody>
      </p:sp>
      <p:sp>
        <p:nvSpPr>
          <p:cNvPr id="10" name="Textfeld 9"/>
          <p:cNvSpPr txBox="1"/>
          <p:nvPr/>
        </p:nvSpPr>
        <p:spPr>
          <a:xfrm>
            <a:off x="7513045" y="5445224"/>
            <a:ext cx="1872208" cy="215444"/>
          </a:xfrm>
          <a:prstGeom prst="rect">
            <a:avLst/>
          </a:prstGeom>
          <a:noFill/>
        </p:spPr>
        <p:txBody>
          <a:bodyPr wrap="square" rtlCol="0">
            <a:spAutoFit/>
          </a:bodyPr>
          <a:lstStyle/>
          <a:p>
            <a:r>
              <a:rPr lang="de-DE" sz="800" dirty="0" smtClean="0"/>
              <a:t>© Michael Hüter</a:t>
            </a:r>
            <a:endParaRPr lang="de-DE" dirty="0"/>
          </a:p>
        </p:txBody>
      </p:sp>
      <p:sp>
        <p:nvSpPr>
          <p:cNvPr id="15" name="Rectangle 23"/>
          <p:cNvSpPr>
            <a:spLocks noChangeArrowheads="1"/>
          </p:cNvSpPr>
          <p:nvPr/>
        </p:nvSpPr>
        <p:spPr bwMode="auto">
          <a:xfrm>
            <a:off x="611560" y="4149080"/>
            <a:ext cx="8064896" cy="217180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marL="0" marR="0" lvl="0" indent="0" defTabSz="914400" eaLnBrk="1" fontAlgn="auto" latinLnBrk="0" hangingPunct="1">
              <a:lnSpc>
                <a:spcPct val="100000"/>
              </a:lnSpc>
              <a:spcBef>
                <a:spcPct val="0"/>
              </a:spcBef>
              <a:spcAft>
                <a:spcPts val="0"/>
              </a:spcAft>
              <a:buClrTx/>
              <a:buSzTx/>
              <a:buFont typeface="Wingdings"/>
              <a:buChar char=""/>
              <a:tabLst/>
              <a:defRPr/>
            </a:pPr>
            <a:r>
              <a:rPr lang="en-US" sz="1800" b="1" kern="0" dirty="0" smtClean="0">
                <a:solidFill>
                  <a:srgbClr val="000000"/>
                </a:solidFill>
                <a:latin typeface="Arial" charset="0"/>
              </a:rPr>
              <a:t>Cut </a:t>
            </a:r>
            <a:r>
              <a:rPr lang="en-US" sz="1800" b="1" kern="0" dirty="0">
                <a:solidFill>
                  <a:srgbClr val="000000"/>
                </a:solidFill>
                <a:latin typeface="Arial" charset="0"/>
              </a:rPr>
              <a:t>out the sheet-metal cover</a:t>
            </a:r>
          </a:p>
          <a:p>
            <a:pPr marL="0" marR="0" lvl="0" indent="0" defTabSz="914400" eaLnBrk="1" fontAlgn="auto" latinLnBrk="0" hangingPunct="1">
              <a:lnSpc>
                <a:spcPct val="100000"/>
              </a:lnSpc>
              <a:spcBef>
                <a:spcPct val="0"/>
              </a:spcBef>
              <a:spcAft>
                <a:spcPts val="0"/>
              </a:spcAft>
              <a:buClrTx/>
              <a:buSzTx/>
              <a:buFontTx/>
              <a:buNone/>
              <a:tabLst/>
              <a:defRPr/>
            </a:pPr>
            <a:r>
              <a:rPr lang="en-US" sz="1800" kern="0" dirty="0">
                <a:solidFill>
                  <a:srgbClr val="000000"/>
                </a:solidFill>
                <a:latin typeface="Arial" charset="0"/>
              </a:rPr>
              <a:t>The casing covers are cut to size on a laser cutting machine. The working task is similar to that of operation of the milling machining </a:t>
            </a:r>
            <a:r>
              <a:rPr lang="en-US" sz="1800" kern="0" dirty="0" err="1">
                <a:solidFill>
                  <a:srgbClr val="000000"/>
                </a:solidFill>
                <a:latin typeface="Arial" charset="0"/>
              </a:rPr>
              <a:t>centre</a:t>
            </a:r>
            <a:r>
              <a:rPr lang="en-US" sz="1800" kern="0" dirty="0">
                <a:solidFill>
                  <a:srgbClr val="000000"/>
                </a:solidFill>
                <a:latin typeface="Arial" charset="0"/>
              </a:rPr>
              <a:t>. It differs in that metal sheets must be placed and fixed in position, and following machining the cover and scrap retrieved and consigned to appropriate bins or receiving points. Programs for the laser </a:t>
            </a:r>
            <a:r>
              <a:rPr lang="en-US" sz="1800" kern="0" dirty="0" err="1">
                <a:solidFill>
                  <a:srgbClr val="000000"/>
                </a:solidFill>
                <a:latin typeface="Arial" charset="0"/>
              </a:rPr>
              <a:t>centre</a:t>
            </a:r>
            <a:r>
              <a:rPr lang="en-US" sz="1800" kern="0" dirty="0">
                <a:solidFill>
                  <a:srgbClr val="000000"/>
                </a:solidFill>
                <a:latin typeface="Arial" charset="0"/>
              </a:rPr>
              <a:t> must also be loaded.</a:t>
            </a:r>
          </a:p>
        </p:txBody>
      </p:sp>
    </p:spTree>
    <p:extLst>
      <p:ext uri="{BB962C8B-B14F-4D97-AF65-F5344CB8AC3E}">
        <p14:creationId xmlns:p14="http://schemas.microsoft.com/office/powerpoint/2010/main" val="24966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indent="0" eaLnBrk="1" hangingPunct="1"/>
            <a:r>
              <a:rPr lang="de-DE" altLang="de-DE" smtClean="0"/>
              <a:t>Manipulation of protective devices</a:t>
            </a:r>
          </a:p>
        </p:txBody>
      </p:sp>
      <p:sp>
        <p:nvSpPr>
          <p:cNvPr id="4099" name="Rectangle 3"/>
          <p:cNvSpPr>
            <a:spLocks noGrp="1" noChangeArrowheads="1"/>
          </p:cNvSpPr>
          <p:nvPr>
            <p:ph type="body" idx="1"/>
          </p:nvPr>
        </p:nvSpPr>
        <p:spPr>
          <a:xfrm>
            <a:off x="719138" y="2125663"/>
            <a:ext cx="5653087" cy="4032250"/>
          </a:xfrm>
        </p:spPr>
        <p:txBody>
          <a:bodyPr/>
          <a:lstStyle/>
          <a:p>
            <a:pPr eaLnBrk="1" hangingPunct="1"/>
            <a:r>
              <a:rPr lang="de-DE" altLang="de-DE" smtClean="0">
                <a:solidFill>
                  <a:schemeClr val="tx2"/>
                </a:solidFill>
              </a:rPr>
              <a:t>Methodology of the study*</a:t>
            </a:r>
          </a:p>
          <a:p>
            <a:pPr lvl="1" eaLnBrk="1" hangingPunct="1"/>
            <a:endParaRPr lang="de-DE" altLang="de-DE" sz="1800" smtClean="0">
              <a:solidFill>
                <a:schemeClr val="tx2"/>
              </a:solidFill>
            </a:endParaRPr>
          </a:p>
          <a:p>
            <a:pPr lvl="1" eaLnBrk="1" hangingPunct="1">
              <a:buFont typeface="Wingdings" pitchFamily="2" charset="2"/>
              <a:buNone/>
            </a:pPr>
            <a:endParaRPr lang="de-DE" altLang="de-DE" sz="1800" smtClean="0"/>
          </a:p>
          <a:p>
            <a:pPr eaLnBrk="1" hangingPunct="1"/>
            <a:r>
              <a:rPr lang="de-DE" altLang="de-DE" smtClean="0">
                <a:solidFill>
                  <a:schemeClr val="tx2"/>
                </a:solidFill>
              </a:rPr>
              <a:t>Results of the study*</a:t>
            </a:r>
          </a:p>
          <a:p>
            <a:pPr lvl="1" eaLnBrk="1" hangingPunct="1"/>
            <a:endParaRPr lang="de-DE" altLang="de-DE" sz="1800" smtClean="0">
              <a:solidFill>
                <a:schemeClr val="tx2"/>
              </a:solidFill>
            </a:endParaRPr>
          </a:p>
        </p:txBody>
      </p:sp>
      <p:sp>
        <p:nvSpPr>
          <p:cNvPr id="4100" name="Text Box 4"/>
          <p:cNvSpPr txBox="1">
            <a:spLocks noChangeArrowheads="1"/>
          </p:cNvSpPr>
          <p:nvPr/>
        </p:nvSpPr>
        <p:spPr bwMode="auto">
          <a:xfrm>
            <a:off x="3394075" y="6092825"/>
            <a:ext cx="5930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1200" dirty="0"/>
              <a:t>Summary </a:t>
            </a:r>
            <a:r>
              <a:rPr lang="de-DE" altLang="de-DE" sz="1200" dirty="0" err="1"/>
              <a:t>of</a:t>
            </a:r>
            <a:r>
              <a:rPr lang="de-DE" altLang="de-DE" sz="1200" dirty="0"/>
              <a:t> </a:t>
            </a:r>
            <a:r>
              <a:rPr lang="de-DE" altLang="de-DE" sz="1200" dirty="0" err="1"/>
              <a:t>the</a:t>
            </a:r>
            <a:r>
              <a:rPr lang="de-DE" altLang="de-DE" sz="1200" dirty="0"/>
              <a:t> HVBG-Report (2006):</a:t>
            </a:r>
          </a:p>
          <a:p>
            <a:pPr eaLnBrk="1" hangingPunct="1">
              <a:spcBef>
                <a:spcPct val="0"/>
              </a:spcBef>
              <a:spcAft>
                <a:spcPct val="0"/>
              </a:spcAft>
              <a:buClrTx/>
              <a:buFontTx/>
              <a:buNone/>
            </a:pPr>
            <a:r>
              <a:rPr lang="de-DE" altLang="de-DE" sz="1200" dirty="0">
                <a:solidFill>
                  <a:schemeClr val="accent2"/>
                </a:solidFill>
                <a:hlinkClick r:id="rId3"/>
              </a:rPr>
              <a:t>Report on </a:t>
            </a:r>
            <a:r>
              <a:rPr lang="de-DE" altLang="de-DE" sz="1200" dirty="0" err="1">
                <a:solidFill>
                  <a:schemeClr val="accent2"/>
                </a:solidFill>
                <a:hlinkClick r:id="rId3"/>
              </a:rPr>
              <a:t>the</a:t>
            </a:r>
            <a:r>
              <a:rPr lang="de-DE" altLang="de-DE" sz="1200" dirty="0">
                <a:solidFill>
                  <a:schemeClr val="accent2"/>
                </a:solidFill>
                <a:hlinkClick r:id="rId3"/>
              </a:rPr>
              <a:t> </a:t>
            </a:r>
            <a:r>
              <a:rPr lang="de-DE" altLang="de-DE" sz="1200" dirty="0" err="1">
                <a:solidFill>
                  <a:schemeClr val="accent2"/>
                </a:solidFill>
                <a:hlinkClick r:id="rId3"/>
              </a:rPr>
              <a:t>manipulation</a:t>
            </a:r>
            <a:r>
              <a:rPr lang="de-DE" altLang="de-DE" sz="1200" dirty="0">
                <a:solidFill>
                  <a:schemeClr val="accent2"/>
                </a:solidFill>
                <a:hlinkClick r:id="rId3"/>
              </a:rPr>
              <a:t> </a:t>
            </a:r>
            <a:r>
              <a:rPr lang="de-DE" altLang="de-DE" sz="1200" dirty="0" err="1">
                <a:solidFill>
                  <a:schemeClr val="accent2"/>
                </a:solidFill>
                <a:hlinkClick r:id="rId3"/>
              </a:rPr>
              <a:t>of</a:t>
            </a:r>
            <a:r>
              <a:rPr lang="de-DE" altLang="de-DE" sz="1200" dirty="0">
                <a:solidFill>
                  <a:schemeClr val="accent2"/>
                </a:solidFill>
                <a:hlinkClick r:id="rId3"/>
              </a:rPr>
              <a:t> </a:t>
            </a:r>
            <a:r>
              <a:rPr lang="de-DE" altLang="de-DE" sz="1200" dirty="0" err="1">
                <a:solidFill>
                  <a:schemeClr val="accent2"/>
                </a:solidFill>
                <a:hlinkClick r:id="rId3"/>
              </a:rPr>
              <a:t>protective</a:t>
            </a:r>
            <a:r>
              <a:rPr lang="de-DE" altLang="de-DE" sz="1200" dirty="0">
                <a:solidFill>
                  <a:schemeClr val="accent2"/>
                </a:solidFill>
                <a:hlinkClick r:id="rId3"/>
              </a:rPr>
              <a:t> </a:t>
            </a:r>
            <a:r>
              <a:rPr lang="de-DE" altLang="de-DE" sz="1200" dirty="0" err="1">
                <a:solidFill>
                  <a:schemeClr val="accent2"/>
                </a:solidFill>
                <a:hlinkClick r:id="rId3"/>
              </a:rPr>
              <a:t>devices</a:t>
            </a:r>
            <a:r>
              <a:rPr lang="de-DE" altLang="de-DE" sz="1200" dirty="0">
                <a:solidFill>
                  <a:schemeClr val="accent2"/>
                </a:solidFill>
                <a:hlinkClick r:id="rId3"/>
              </a:rPr>
              <a:t> on </a:t>
            </a:r>
            <a:r>
              <a:rPr lang="de-DE" altLang="de-DE" sz="1200" dirty="0" err="1">
                <a:solidFill>
                  <a:schemeClr val="accent2"/>
                </a:solidFill>
                <a:hlinkClick r:id="rId3"/>
              </a:rPr>
              <a:t>machinery</a:t>
            </a:r>
            <a:endParaRPr lang="de-DE" altLang="de-DE" sz="1200" dirty="0">
              <a:solidFill>
                <a:schemeClr val="accent2"/>
              </a:solidFill>
            </a:endParaRPr>
          </a:p>
          <a:p>
            <a:pPr eaLnBrk="1" hangingPunct="1">
              <a:spcBef>
                <a:spcPct val="0"/>
              </a:spcBef>
              <a:spcAft>
                <a:spcPct val="0"/>
              </a:spcAft>
              <a:buClrTx/>
              <a:buFontTx/>
              <a:buNone/>
            </a:pPr>
            <a:endParaRPr lang="de-DE" altLang="de-DE" sz="1200" dirty="0"/>
          </a:p>
        </p:txBody>
      </p:sp>
      <p:grpSp>
        <p:nvGrpSpPr>
          <p:cNvPr id="4101" name="Group 23"/>
          <p:cNvGrpSpPr>
            <a:grpSpLocks/>
          </p:cNvGrpSpPr>
          <p:nvPr/>
        </p:nvGrpSpPr>
        <p:grpSpPr bwMode="auto">
          <a:xfrm>
            <a:off x="965200" y="4076700"/>
            <a:ext cx="7135813" cy="2417763"/>
            <a:chOff x="608" y="2568"/>
            <a:chExt cx="4495" cy="1523"/>
          </a:xfrm>
        </p:grpSpPr>
        <p:sp>
          <p:nvSpPr>
            <p:cNvPr id="20486" name="PubPieSlice"/>
            <p:cNvSpPr>
              <a:spLocks noEditPoints="1" noChangeArrowheads="1"/>
            </p:cNvSpPr>
            <p:nvPr/>
          </p:nvSpPr>
          <p:spPr bwMode="auto">
            <a:xfrm>
              <a:off x="608" y="2659"/>
              <a:ext cx="1365" cy="1361"/>
            </a:xfrm>
            <a:custGeom>
              <a:avLst/>
              <a:gdLst>
                <a:gd name="G0" fmla="+- 0 0 0"/>
                <a:gd name="G1" fmla="sin 10800 -3640649"/>
                <a:gd name="G2" fmla="cos 10800 -3640649"/>
                <a:gd name="G3" fmla="sin 10800 3280672"/>
                <a:gd name="G4" fmla="cos 10800 3280672"/>
                <a:gd name="G5" fmla="+- G1 10800 0"/>
                <a:gd name="G6" fmla="+- G2 10800 0"/>
                <a:gd name="G7" fmla="+- G3 10800 0"/>
                <a:gd name="G8" fmla="+- G4 10800 0"/>
                <a:gd name="G9" fmla="+- 10800 0 0"/>
                <a:gd name="T0" fmla="*/ 16909 w 21600"/>
                <a:gd name="T1" fmla="*/ 1893 h 21600"/>
                <a:gd name="T2" fmla="*/ 10800 w 21600"/>
                <a:gd name="T3" fmla="*/ 10800 h 21600"/>
                <a:gd name="T4" fmla="*/ 17733 w 21600"/>
                <a:gd name="T5" fmla="*/ 19080 h 21600"/>
                <a:gd name="T6" fmla="*/ 3163 w 21600"/>
                <a:gd name="T7" fmla="*/ 3163 h 21600"/>
                <a:gd name="T8" fmla="*/ 18437 w 21600"/>
                <a:gd name="T9" fmla="*/ 18437 h 21600"/>
              </a:gdLst>
              <a:ahLst/>
              <a:cxnLst>
                <a:cxn ang="0">
                  <a:pos x="T0" y="T1"/>
                </a:cxn>
                <a:cxn ang="0">
                  <a:pos x="T2" y="T3"/>
                </a:cxn>
                <a:cxn ang="0">
                  <a:pos x="T4" y="T5"/>
                </a:cxn>
              </a:cxnLst>
              <a:rect l="T6" t="T7" r="T8" b="T9"/>
              <a:pathLst>
                <a:path w="21600" h="21600">
                  <a:moveTo>
                    <a:pt x="16908" y="1893"/>
                  </a:moveTo>
                  <a:cubicBezTo>
                    <a:pt x="15110" y="660"/>
                    <a:pt x="12980" y="0"/>
                    <a:pt x="10800" y="0"/>
                  </a:cubicBezTo>
                  <a:cubicBezTo>
                    <a:pt x="4835" y="0"/>
                    <a:pt x="0" y="4835"/>
                    <a:pt x="0" y="10800"/>
                  </a:cubicBezTo>
                  <a:cubicBezTo>
                    <a:pt x="0" y="16764"/>
                    <a:pt x="4835" y="21600"/>
                    <a:pt x="10800" y="21600"/>
                  </a:cubicBezTo>
                  <a:cubicBezTo>
                    <a:pt x="13335" y="21600"/>
                    <a:pt x="15789" y="20708"/>
                    <a:pt x="17733" y="19080"/>
                  </a:cubicBezTo>
                  <a:lnTo>
                    <a:pt x="10800" y="10800"/>
                  </a:ln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charset="0"/>
                <a:cs typeface="+mn-cs"/>
              </a:endParaRPr>
            </a:p>
          </p:txBody>
        </p:sp>
        <p:sp>
          <p:nvSpPr>
            <p:cNvPr id="4105" name="Text Box 7"/>
            <p:cNvSpPr txBox="1">
              <a:spLocks noChangeArrowheads="1"/>
            </p:cNvSpPr>
            <p:nvPr/>
          </p:nvSpPr>
          <p:spPr bwMode="auto">
            <a:xfrm>
              <a:off x="703" y="3114"/>
              <a:ext cx="139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solidFill>
                    <a:schemeClr val="tx2"/>
                  </a:solidFill>
                </a:rPr>
                <a:t>Number of </a:t>
              </a:r>
              <a:br>
                <a:rPr lang="de-DE" altLang="de-DE">
                  <a:solidFill>
                    <a:schemeClr val="tx2"/>
                  </a:solidFill>
                </a:rPr>
              </a:br>
              <a:r>
                <a:rPr lang="de-DE" altLang="de-DE">
                  <a:solidFill>
                    <a:schemeClr val="tx2"/>
                  </a:solidFill>
                </a:rPr>
                <a:t>protective devices</a:t>
              </a:r>
            </a:p>
          </p:txBody>
        </p:sp>
        <p:grpSp>
          <p:nvGrpSpPr>
            <p:cNvPr id="4106" name="Group 8"/>
            <p:cNvGrpSpPr>
              <a:grpSpLocks/>
            </p:cNvGrpSpPr>
            <p:nvPr/>
          </p:nvGrpSpPr>
          <p:grpSpPr bwMode="auto">
            <a:xfrm>
              <a:off x="1271" y="2568"/>
              <a:ext cx="1564" cy="1461"/>
              <a:chOff x="1247" y="1509"/>
              <a:chExt cx="1601" cy="1614"/>
            </a:xfrm>
          </p:grpSpPr>
          <p:sp>
            <p:nvSpPr>
              <p:cNvPr id="20489" name="PubPieSlice"/>
              <p:cNvSpPr>
                <a:spLocks noEditPoints="1" noChangeArrowheads="1"/>
              </p:cNvSpPr>
              <p:nvPr/>
            </p:nvSpPr>
            <p:spPr bwMode="auto">
              <a:xfrm>
                <a:off x="1247" y="1626"/>
                <a:ext cx="1542" cy="1497"/>
              </a:xfrm>
              <a:custGeom>
                <a:avLst/>
                <a:gdLst>
                  <a:gd name="G0" fmla="+- 0 0 0"/>
                  <a:gd name="G1" fmla="sin 10800 3185274"/>
                  <a:gd name="G2" fmla="cos 10800 3185274"/>
                  <a:gd name="G3" fmla="sin 10800 -3335263"/>
                  <a:gd name="G4" fmla="cos 10800 -3335263"/>
                  <a:gd name="G5" fmla="+- G1 10800 0"/>
                  <a:gd name="G6" fmla="+- G2 10800 0"/>
                  <a:gd name="G7" fmla="+- G3 10800 0"/>
                  <a:gd name="G8" fmla="+- G4 10800 0"/>
                  <a:gd name="G9" fmla="+- 10800 0 0"/>
                  <a:gd name="T0" fmla="*/ 17941 w 21600"/>
                  <a:gd name="T1" fmla="*/ 18901 h 21600"/>
                  <a:gd name="T2" fmla="*/ 10800 w 21600"/>
                  <a:gd name="T3" fmla="*/ 10800 h 21600"/>
                  <a:gd name="T4" fmla="*/ 17612 w 21600"/>
                  <a:gd name="T5" fmla="*/ 2419 h 21600"/>
                  <a:gd name="T6" fmla="*/ 3163 w 21600"/>
                  <a:gd name="T7" fmla="*/ 3163 h 21600"/>
                  <a:gd name="T8" fmla="*/ 18437 w 21600"/>
                  <a:gd name="T9" fmla="*/ 18437 h 21600"/>
                </a:gdLst>
                <a:ahLst/>
                <a:cxnLst>
                  <a:cxn ang="0">
                    <a:pos x="T0" y="T1"/>
                  </a:cxn>
                  <a:cxn ang="0">
                    <a:pos x="T2" y="T3"/>
                  </a:cxn>
                  <a:cxn ang="0">
                    <a:pos x="T4" y="T5"/>
                  </a:cxn>
                </a:cxnLst>
                <a:rect l="T6" t="T7" r="T8" b="T9"/>
                <a:pathLst>
                  <a:path w="21600" h="21600">
                    <a:moveTo>
                      <a:pt x="17941" y="18901"/>
                    </a:moveTo>
                    <a:cubicBezTo>
                      <a:pt x="20267" y="16851"/>
                      <a:pt x="21600" y="13900"/>
                      <a:pt x="21600" y="10800"/>
                    </a:cubicBezTo>
                    <a:cubicBezTo>
                      <a:pt x="21600" y="7548"/>
                      <a:pt x="20135" y="4469"/>
                      <a:pt x="17611" y="2419"/>
                    </a:cubicBezTo>
                    <a:lnTo>
                      <a:pt x="10800" y="10800"/>
                    </a:lnTo>
                    <a:close/>
                  </a:path>
                </a:pathLst>
              </a:custGeom>
              <a:solidFill>
                <a:srgbClr val="FF3300"/>
              </a:solidFill>
              <a:ln w="9525">
                <a:solidFill>
                  <a:srgbClr val="000000"/>
                </a:solidFill>
                <a:miter lim="800000"/>
                <a:headEnd/>
                <a:tailEnd/>
              </a:ln>
              <a:effectLst>
                <a:outerShdw dist="107763" dir="2700000" algn="ctr" rotWithShape="0">
                  <a:srgbClr val="808080"/>
                </a:outerShdw>
              </a:effectLst>
            </p:spPr>
            <p:txBody>
              <a:bodyPr/>
              <a:lstStyle/>
              <a:p>
                <a:pPr eaLnBrk="0" hangingPunct="0">
                  <a:defRPr/>
                </a:pPr>
                <a:endParaRPr lang="en-US" sz="2400">
                  <a:latin typeface="Futura Bk BT" pitchFamily="34" charset="0"/>
                  <a:cs typeface="+mn-cs"/>
                </a:endParaRPr>
              </a:p>
            </p:txBody>
          </p:sp>
          <p:sp>
            <p:nvSpPr>
              <p:cNvPr id="4116" name="Text Box 10"/>
              <p:cNvSpPr txBox="1">
                <a:spLocks noChangeArrowheads="1"/>
              </p:cNvSpPr>
              <p:nvPr/>
            </p:nvSpPr>
            <p:spPr bwMode="auto">
              <a:xfrm>
                <a:off x="2216" y="2268"/>
                <a:ext cx="346"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solidFill>
                      <a:schemeClr val="tx2"/>
                    </a:solidFill>
                  </a:rPr>
                  <a:t>1/3</a:t>
                </a:r>
              </a:p>
            </p:txBody>
          </p:sp>
          <p:sp>
            <p:nvSpPr>
              <p:cNvPr id="4117" name="Text Box 11"/>
              <p:cNvSpPr txBox="1">
                <a:spLocks noChangeArrowheads="1"/>
              </p:cNvSpPr>
              <p:nvPr/>
            </p:nvSpPr>
            <p:spPr bwMode="auto">
              <a:xfrm>
                <a:off x="1882" y="1509"/>
                <a:ext cx="966"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t>Manipulated</a:t>
                </a:r>
              </a:p>
            </p:txBody>
          </p:sp>
        </p:grpSp>
        <p:grpSp>
          <p:nvGrpSpPr>
            <p:cNvPr id="4107" name="Group 12"/>
            <p:cNvGrpSpPr>
              <a:grpSpLocks/>
            </p:cNvGrpSpPr>
            <p:nvPr/>
          </p:nvGrpSpPr>
          <p:grpSpPr bwMode="auto">
            <a:xfrm>
              <a:off x="2426" y="2659"/>
              <a:ext cx="1452" cy="1432"/>
              <a:chOff x="2699" y="1642"/>
              <a:chExt cx="1542" cy="1497"/>
            </a:xfrm>
          </p:grpSpPr>
          <p:sp>
            <p:nvSpPr>
              <p:cNvPr id="20493" name="PubPieSlice"/>
              <p:cNvSpPr>
                <a:spLocks noEditPoints="1" noChangeArrowheads="1"/>
              </p:cNvSpPr>
              <p:nvPr/>
            </p:nvSpPr>
            <p:spPr bwMode="auto">
              <a:xfrm rot="-1491314">
                <a:off x="2699" y="1642"/>
                <a:ext cx="1542" cy="1497"/>
              </a:xfrm>
              <a:custGeom>
                <a:avLst/>
                <a:gdLst>
                  <a:gd name="G0" fmla="+- 0 0 0"/>
                  <a:gd name="G1" fmla="sin 10800 3185274"/>
                  <a:gd name="G2" fmla="cos 10800 3185274"/>
                  <a:gd name="G3" fmla="sin 10800 -23263"/>
                  <a:gd name="G4" fmla="cos 10800 -23263"/>
                  <a:gd name="G5" fmla="+- G1 10800 0"/>
                  <a:gd name="G6" fmla="+- G2 10800 0"/>
                  <a:gd name="G7" fmla="+- G3 10800 0"/>
                  <a:gd name="G8" fmla="+- G4 10800 0"/>
                  <a:gd name="G9" fmla="+- 10800 0 0"/>
                  <a:gd name="T0" fmla="*/ 17941 w 21600"/>
                  <a:gd name="T1" fmla="*/ 18901 h 21600"/>
                  <a:gd name="T2" fmla="*/ 10800 w 21600"/>
                  <a:gd name="T3" fmla="*/ 10800 h 21600"/>
                  <a:gd name="T4" fmla="*/ 21599 w 21600"/>
                  <a:gd name="T5" fmla="*/ 10733 h 21600"/>
                  <a:gd name="T6" fmla="*/ 3163 w 21600"/>
                  <a:gd name="T7" fmla="*/ 3163 h 21600"/>
                  <a:gd name="T8" fmla="*/ 18437 w 21600"/>
                  <a:gd name="T9" fmla="*/ 18437 h 21600"/>
                </a:gdLst>
                <a:ahLst/>
                <a:cxnLst>
                  <a:cxn ang="0">
                    <a:pos x="T0" y="T1"/>
                  </a:cxn>
                  <a:cxn ang="0">
                    <a:pos x="T2" y="T3"/>
                  </a:cxn>
                  <a:cxn ang="0">
                    <a:pos x="T4" y="T5"/>
                  </a:cxn>
                </a:cxnLst>
                <a:rect l="T6" t="T7" r="T8" b="T9"/>
                <a:pathLst>
                  <a:path w="21600" h="21600">
                    <a:moveTo>
                      <a:pt x="17941" y="18901"/>
                    </a:moveTo>
                    <a:cubicBezTo>
                      <a:pt x="20267" y="16851"/>
                      <a:pt x="21600" y="13900"/>
                      <a:pt x="21600" y="10800"/>
                    </a:cubicBezTo>
                    <a:cubicBezTo>
                      <a:pt x="21600" y="10777"/>
                      <a:pt x="21599" y="10755"/>
                      <a:pt x="21599" y="10732"/>
                    </a:cubicBezTo>
                    <a:lnTo>
                      <a:pt x="10800" y="10800"/>
                    </a:lnTo>
                    <a:close/>
                  </a:path>
                </a:pathLst>
              </a:custGeom>
              <a:solidFill>
                <a:srgbClr val="FF3300"/>
              </a:solidFill>
              <a:ln w="9525">
                <a:solidFill>
                  <a:srgbClr val="000000"/>
                </a:solidFill>
                <a:miter lim="800000"/>
                <a:headEnd/>
                <a:tailEnd/>
              </a:ln>
              <a:effectLst>
                <a:outerShdw dist="107763" dir="2700000" algn="ctr" rotWithShape="0">
                  <a:srgbClr val="808080"/>
                </a:outerShdw>
              </a:effectLst>
            </p:spPr>
            <p:txBody>
              <a:bodyPr/>
              <a:lstStyle/>
              <a:p>
                <a:pPr eaLnBrk="0" hangingPunct="0">
                  <a:defRPr/>
                </a:pPr>
                <a:endParaRPr lang="en-US" sz="2400">
                  <a:latin typeface="Futura Bk BT" pitchFamily="34" charset="0"/>
                  <a:cs typeface="+mn-cs"/>
                </a:endParaRPr>
              </a:p>
            </p:txBody>
          </p:sp>
          <p:sp>
            <p:nvSpPr>
              <p:cNvPr id="4113" name="Text Box 14"/>
              <p:cNvSpPr txBox="1">
                <a:spLocks noChangeArrowheads="1"/>
              </p:cNvSpPr>
              <p:nvPr/>
            </p:nvSpPr>
            <p:spPr bwMode="auto">
              <a:xfrm>
                <a:off x="3742" y="2251"/>
                <a:ext cx="44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solidFill>
                      <a:schemeClr val="tx2"/>
                    </a:solidFill>
                  </a:rPr>
                  <a:t>1/6</a:t>
                </a:r>
              </a:p>
            </p:txBody>
          </p:sp>
          <p:sp>
            <p:nvSpPr>
              <p:cNvPr id="4114" name="Text Box 15"/>
              <p:cNvSpPr txBox="1">
                <a:spLocks noChangeArrowheads="1"/>
              </p:cNvSpPr>
              <p:nvPr/>
            </p:nvSpPr>
            <p:spPr bwMode="auto">
              <a:xfrm>
                <a:off x="3463" y="1720"/>
                <a:ext cx="68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t>Danger</a:t>
                </a:r>
              </a:p>
            </p:txBody>
          </p:sp>
        </p:grpSp>
        <p:grpSp>
          <p:nvGrpSpPr>
            <p:cNvPr id="4108" name="Group 16"/>
            <p:cNvGrpSpPr>
              <a:grpSpLocks/>
            </p:cNvGrpSpPr>
            <p:nvPr/>
          </p:nvGrpSpPr>
          <p:grpSpPr bwMode="auto">
            <a:xfrm>
              <a:off x="3666" y="2704"/>
              <a:ext cx="1437" cy="1336"/>
              <a:chOff x="3878" y="1637"/>
              <a:chExt cx="1629" cy="1497"/>
            </a:xfrm>
          </p:grpSpPr>
          <p:sp>
            <p:nvSpPr>
              <p:cNvPr id="20497" name="PubPieSlice"/>
              <p:cNvSpPr>
                <a:spLocks noEditPoints="1" noChangeArrowheads="1"/>
              </p:cNvSpPr>
              <p:nvPr/>
            </p:nvSpPr>
            <p:spPr bwMode="auto">
              <a:xfrm rot="-1871201">
                <a:off x="3878" y="1637"/>
                <a:ext cx="1542" cy="1497"/>
              </a:xfrm>
              <a:custGeom>
                <a:avLst/>
                <a:gdLst>
                  <a:gd name="G0" fmla="+- 0 0 0"/>
                  <a:gd name="G1" fmla="sin 10800 3185274"/>
                  <a:gd name="G2" fmla="cos 10800 3185274"/>
                  <a:gd name="G3" fmla="sin 10800 898493"/>
                  <a:gd name="G4" fmla="cos 10800 898493"/>
                  <a:gd name="G5" fmla="+- G1 10800 0"/>
                  <a:gd name="G6" fmla="+- G2 10800 0"/>
                  <a:gd name="G7" fmla="+- G3 10800 0"/>
                  <a:gd name="G8" fmla="+- G4 10800 0"/>
                  <a:gd name="G9" fmla="+- 10800 0 0"/>
                  <a:gd name="T0" fmla="*/ 17941 w 21600"/>
                  <a:gd name="T1" fmla="*/ 18901 h 21600"/>
                  <a:gd name="T2" fmla="*/ 10800 w 21600"/>
                  <a:gd name="T3" fmla="*/ 10800 h 21600"/>
                  <a:gd name="T4" fmla="*/ 21292 w 21600"/>
                  <a:gd name="T5" fmla="*/ 13359 h 21600"/>
                  <a:gd name="T6" fmla="*/ 3163 w 21600"/>
                  <a:gd name="T7" fmla="*/ 3163 h 21600"/>
                  <a:gd name="T8" fmla="*/ 18437 w 21600"/>
                  <a:gd name="T9" fmla="*/ 18437 h 21600"/>
                </a:gdLst>
                <a:ahLst/>
                <a:cxnLst>
                  <a:cxn ang="0">
                    <a:pos x="T0" y="T1"/>
                  </a:cxn>
                  <a:cxn ang="0">
                    <a:pos x="T2" y="T3"/>
                  </a:cxn>
                  <a:cxn ang="0">
                    <a:pos x="T4" y="T5"/>
                  </a:cxn>
                </a:cxnLst>
                <a:rect l="T6" t="T7" r="T8" b="T9"/>
                <a:pathLst>
                  <a:path w="21600" h="21600">
                    <a:moveTo>
                      <a:pt x="17941" y="18901"/>
                    </a:moveTo>
                    <a:cubicBezTo>
                      <a:pt x="19599" y="17440"/>
                      <a:pt x="20768" y="15505"/>
                      <a:pt x="21292" y="13359"/>
                    </a:cubicBezTo>
                    <a:lnTo>
                      <a:pt x="10800" y="10800"/>
                    </a:lnTo>
                    <a:close/>
                  </a:path>
                </a:pathLst>
              </a:custGeom>
              <a:solidFill>
                <a:srgbClr val="FF3300"/>
              </a:solidFill>
              <a:ln w="9525">
                <a:solidFill>
                  <a:srgbClr val="000000"/>
                </a:solidFill>
                <a:miter lim="800000"/>
                <a:headEnd/>
                <a:tailEnd/>
              </a:ln>
              <a:effectLst>
                <a:outerShdw dist="107763" dir="2700000" algn="ctr" rotWithShape="0">
                  <a:srgbClr val="808080"/>
                </a:outerShdw>
              </a:effectLst>
            </p:spPr>
            <p:txBody>
              <a:bodyPr/>
              <a:lstStyle/>
              <a:p>
                <a:pPr eaLnBrk="0" hangingPunct="0">
                  <a:defRPr/>
                </a:pPr>
                <a:endParaRPr lang="en-US" sz="2400">
                  <a:latin typeface="Futura Bk BT" pitchFamily="34" charset="0"/>
                  <a:cs typeface="+mn-cs"/>
                </a:endParaRPr>
              </a:p>
            </p:txBody>
          </p:sp>
          <p:sp>
            <p:nvSpPr>
              <p:cNvPr id="4110" name="Text Box 18"/>
              <p:cNvSpPr txBox="1">
                <a:spLocks noChangeArrowheads="1"/>
              </p:cNvSpPr>
              <p:nvPr/>
            </p:nvSpPr>
            <p:spPr bwMode="auto">
              <a:xfrm>
                <a:off x="4981" y="2284"/>
                <a:ext cx="383"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solidFill>
                      <a:schemeClr val="tx2"/>
                    </a:solidFill>
                  </a:rPr>
                  <a:t>1/9</a:t>
                </a:r>
              </a:p>
            </p:txBody>
          </p:sp>
          <p:sp>
            <p:nvSpPr>
              <p:cNvPr id="4111" name="Text Box 19"/>
              <p:cNvSpPr txBox="1">
                <a:spLocks noChangeArrowheads="1"/>
              </p:cNvSpPr>
              <p:nvPr/>
            </p:nvSpPr>
            <p:spPr bwMode="auto">
              <a:xfrm>
                <a:off x="4649" y="1872"/>
                <a:ext cx="85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spcBef>
                    <a:spcPct val="0"/>
                  </a:spcBef>
                  <a:spcAft>
                    <a:spcPct val="0"/>
                  </a:spcAft>
                  <a:buClrTx/>
                  <a:buFontTx/>
                  <a:buNone/>
                </a:pPr>
                <a:r>
                  <a:rPr lang="de-DE" altLang="de-DE"/>
                  <a:t>Tolerated</a:t>
                </a:r>
              </a:p>
            </p:txBody>
          </p:sp>
        </p:grpSp>
      </p:grpSp>
      <p:sp>
        <p:nvSpPr>
          <p:cNvPr id="20501" name="Rectangle 21"/>
          <p:cNvSpPr>
            <a:spLocks noChangeArrowheads="1"/>
          </p:cNvSpPr>
          <p:nvPr/>
        </p:nvSpPr>
        <p:spPr bwMode="auto">
          <a:xfrm>
            <a:off x="4572000" y="2565400"/>
            <a:ext cx="4214813" cy="646113"/>
          </a:xfrm>
          <a:prstGeom prst="rect">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a:spAutoFit/>
          </a:bodyPr>
          <a:lstStyle/>
          <a:p>
            <a:pPr>
              <a:defRPr/>
            </a:pPr>
            <a:r>
              <a:rPr lang="de-DE" sz="1800" dirty="0">
                <a:solidFill>
                  <a:schemeClr val="tx2"/>
                </a:solidFill>
                <a:latin typeface="Arial" charset="0"/>
                <a:cs typeface="+mn-cs"/>
              </a:rPr>
              <a:t>Empirical analysis of the reasons for documented manipulation</a:t>
            </a:r>
          </a:p>
        </p:txBody>
      </p:sp>
      <p:sp>
        <p:nvSpPr>
          <p:cNvPr id="20502" name="Rectangle 22"/>
          <p:cNvSpPr>
            <a:spLocks noChangeArrowheads="1"/>
          </p:cNvSpPr>
          <p:nvPr/>
        </p:nvSpPr>
        <p:spPr bwMode="auto">
          <a:xfrm>
            <a:off x="1116013" y="2565400"/>
            <a:ext cx="3313112" cy="646113"/>
          </a:xfrm>
          <a:prstGeom prst="rect">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a:spAutoFit/>
          </a:bodyPr>
          <a:lstStyle/>
          <a:p>
            <a:pPr>
              <a:defRPr/>
            </a:pPr>
            <a:r>
              <a:rPr lang="de-DE" sz="1800" dirty="0">
                <a:solidFill>
                  <a:schemeClr val="tx2"/>
                </a:solidFill>
                <a:latin typeface="Arial" charset="0"/>
                <a:cs typeface="+mn-cs"/>
              </a:rPr>
              <a:t>Empirical analysis of the frequency of manipulation</a:t>
            </a:r>
          </a:p>
        </p:txBody>
      </p:sp>
      <p:sp>
        <p:nvSpPr>
          <p:cNvPr id="22"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60</a:t>
            </a:r>
            <a:endParaRPr lang="de-DE" sz="1050" dirty="0">
              <a:solidFill>
                <a:schemeClr val="tx2"/>
              </a:solidFill>
            </a:endParaRPr>
          </a:p>
        </p:txBody>
      </p:sp>
      <p:sp>
        <p:nvSpPr>
          <p:cNvPr id="23" name="Textfeld 22"/>
          <p:cNvSpPr txBox="1"/>
          <p:nvPr/>
        </p:nvSpPr>
        <p:spPr>
          <a:xfrm>
            <a:off x="5868" y="6572030"/>
            <a:ext cx="3960440" cy="276999"/>
          </a:xfrm>
          <a:prstGeom prst="rect">
            <a:avLst/>
          </a:prstGeom>
          <a:solidFill>
            <a:schemeClr val="bg1"/>
          </a:solidFill>
        </p:spPr>
        <p:txBody>
          <a:bodyPr wrap="square" rtlCol="0">
            <a:spAutoFit/>
          </a:bodyPr>
          <a:lstStyle/>
          <a:p>
            <a:r>
              <a:rPr lang="en-GB" sz="1200" dirty="0" smtClean="0">
                <a:solidFill>
                  <a:schemeClr val="tx2"/>
                </a:solidFill>
              </a:rPr>
              <a:t>Module 5 Example: Human-machine </a:t>
            </a:r>
            <a:r>
              <a:rPr lang="en-GB" sz="1200" dirty="0">
                <a:solidFill>
                  <a:schemeClr val="tx2"/>
                </a:solidFill>
              </a:rPr>
              <a:t>interface</a:t>
            </a:r>
            <a:endParaRPr lang="en-US" sz="1200" dirty="0">
              <a:solidFill>
                <a:schemeClr val="tx2"/>
              </a:solidFill>
            </a:endParaRPr>
          </a:p>
        </p:txBody>
      </p:sp>
    </p:spTree>
    <p:extLst>
      <p:ext uri="{BB962C8B-B14F-4D97-AF65-F5344CB8AC3E}">
        <p14:creationId xmlns:p14="http://schemas.microsoft.com/office/powerpoint/2010/main" val="2480024209"/>
      </p:ext>
    </p:extLst>
  </p:cSld>
  <p:clrMapOvr>
    <a:masterClrMapping/>
  </p:clrMapOvr>
  <p:transition spd="med">
    <p:pull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indent="0" eaLnBrk="1" hangingPunct="1"/>
            <a:r>
              <a:rPr lang="de-DE" altLang="de-DE" smtClean="0"/>
              <a:t>Manipulation of protective devices</a:t>
            </a:r>
          </a:p>
        </p:txBody>
      </p:sp>
      <p:sp>
        <p:nvSpPr>
          <p:cNvPr id="5123" name="Rectangle 3"/>
          <p:cNvSpPr>
            <a:spLocks noGrp="1" noChangeArrowheads="1"/>
          </p:cNvSpPr>
          <p:nvPr>
            <p:ph type="body" idx="1"/>
          </p:nvPr>
        </p:nvSpPr>
        <p:spPr>
          <a:xfrm>
            <a:off x="719138" y="2125663"/>
            <a:ext cx="5148262" cy="4032250"/>
          </a:xfrm>
        </p:spPr>
        <p:txBody>
          <a:bodyPr/>
          <a:lstStyle/>
          <a:p>
            <a:pPr eaLnBrk="1" hangingPunct="1">
              <a:buFont typeface="Wingdings" pitchFamily="2" charset="2"/>
              <a:buNone/>
            </a:pPr>
            <a:r>
              <a:rPr lang="de-DE" altLang="de-DE" smtClean="0">
                <a:solidFill>
                  <a:schemeClr val="tx2"/>
                </a:solidFill>
              </a:rPr>
              <a:t>Reasons attributable to the design:</a:t>
            </a:r>
          </a:p>
          <a:p>
            <a:pPr eaLnBrk="1" hangingPunct="1"/>
            <a:r>
              <a:rPr lang="de-DE" altLang="de-DE" smtClean="0">
                <a:solidFill>
                  <a:schemeClr val="tx2"/>
                </a:solidFill>
              </a:rPr>
              <a:t>60% of the machines studied could not even be operated in all operating modes without manipulation</a:t>
            </a:r>
          </a:p>
          <a:p>
            <a:pPr eaLnBrk="1" hangingPunct="1"/>
            <a:r>
              <a:rPr lang="de-DE" altLang="de-DE" smtClean="0">
                <a:solidFill>
                  <a:schemeClr val="tx2"/>
                </a:solidFill>
              </a:rPr>
              <a:t>In 43% of cases, machinery was manipulated in order to speed up the work process</a:t>
            </a:r>
          </a:p>
          <a:p>
            <a:pPr eaLnBrk="1" hangingPunct="1"/>
            <a:r>
              <a:rPr lang="de-DE" altLang="de-DE" smtClean="0">
                <a:solidFill>
                  <a:schemeClr val="tx2"/>
                </a:solidFill>
              </a:rPr>
              <a:t>In 30% of cases, protective devices constrained visibility and caused obstruction</a:t>
            </a:r>
          </a:p>
          <a:p>
            <a:pPr eaLnBrk="1" hangingPunct="1"/>
            <a:endParaRPr lang="de-DE" altLang="de-DE" smtClean="0">
              <a:solidFill>
                <a:schemeClr val="tx2"/>
              </a:solidFill>
            </a:endParaRPr>
          </a:p>
        </p:txBody>
      </p:sp>
      <p:grpSp>
        <p:nvGrpSpPr>
          <p:cNvPr id="5124" name="Group 9"/>
          <p:cNvGrpSpPr>
            <a:grpSpLocks/>
          </p:cNvGrpSpPr>
          <p:nvPr/>
        </p:nvGrpSpPr>
        <p:grpSpPr bwMode="auto">
          <a:xfrm>
            <a:off x="6013450" y="1846263"/>
            <a:ext cx="2879725" cy="3095625"/>
            <a:chOff x="3651" y="981"/>
            <a:chExt cx="1814" cy="1950"/>
          </a:xfrm>
        </p:grpSpPr>
        <p:grpSp>
          <p:nvGrpSpPr>
            <p:cNvPr id="5126" name="Group 10"/>
            <p:cNvGrpSpPr>
              <a:grpSpLocks/>
            </p:cNvGrpSpPr>
            <p:nvPr/>
          </p:nvGrpSpPr>
          <p:grpSpPr bwMode="auto">
            <a:xfrm>
              <a:off x="3651" y="981"/>
              <a:ext cx="1814" cy="1950"/>
              <a:chOff x="3651" y="981"/>
              <a:chExt cx="1814" cy="1950"/>
            </a:xfrm>
          </p:grpSpPr>
          <p:sp>
            <p:nvSpPr>
              <p:cNvPr id="5131" name="Freeform 11"/>
              <p:cNvSpPr>
                <a:spLocks/>
              </p:cNvSpPr>
              <p:nvPr/>
            </p:nvSpPr>
            <p:spPr bwMode="auto">
              <a:xfrm>
                <a:off x="4558" y="981"/>
                <a:ext cx="681" cy="1134"/>
              </a:xfrm>
              <a:custGeom>
                <a:avLst/>
                <a:gdLst>
                  <a:gd name="T0" fmla="*/ 0 w 635"/>
                  <a:gd name="T1" fmla="*/ 1134 h 1134"/>
                  <a:gd name="T2" fmla="*/ 0 w 635"/>
                  <a:gd name="T3" fmla="*/ 0 h 1134"/>
                  <a:gd name="T4" fmla="*/ 730 w 635"/>
                  <a:gd name="T5" fmla="*/ 272 h 1134"/>
                  <a:gd name="T6" fmla="*/ 0 w 635"/>
                  <a:gd name="T7" fmla="*/ 1134 h 1134"/>
                  <a:gd name="T8" fmla="*/ 0 60000 65536"/>
                  <a:gd name="T9" fmla="*/ 0 60000 65536"/>
                  <a:gd name="T10" fmla="*/ 0 60000 65536"/>
                  <a:gd name="T11" fmla="*/ 0 60000 65536"/>
                  <a:gd name="T12" fmla="*/ 0 w 635"/>
                  <a:gd name="T13" fmla="*/ 0 h 1134"/>
                  <a:gd name="T14" fmla="*/ 635 w 635"/>
                  <a:gd name="T15" fmla="*/ 1134 h 1134"/>
                </a:gdLst>
                <a:ahLst/>
                <a:cxnLst>
                  <a:cxn ang="T8">
                    <a:pos x="T0" y="T1"/>
                  </a:cxn>
                  <a:cxn ang="T9">
                    <a:pos x="T2" y="T3"/>
                  </a:cxn>
                  <a:cxn ang="T10">
                    <a:pos x="T4" y="T5"/>
                  </a:cxn>
                  <a:cxn ang="T11">
                    <a:pos x="T6" y="T7"/>
                  </a:cxn>
                </a:cxnLst>
                <a:rect l="T12" t="T13" r="T14" b="T15"/>
                <a:pathLst>
                  <a:path w="635" h="1134">
                    <a:moveTo>
                      <a:pt x="0" y="1134"/>
                    </a:moveTo>
                    <a:lnTo>
                      <a:pt x="0" y="0"/>
                    </a:lnTo>
                    <a:lnTo>
                      <a:pt x="635" y="272"/>
                    </a:lnTo>
                    <a:lnTo>
                      <a:pt x="0" y="1134"/>
                    </a:lnTo>
                    <a:close/>
                  </a:path>
                </a:pathLst>
              </a:custGeom>
              <a:solidFill>
                <a:srgbClr val="FF3300"/>
              </a:solidFill>
              <a:ln w="9525" cap="flat" cmpd="sng">
                <a:solidFill>
                  <a:schemeClr val="tx2"/>
                </a:solidFill>
                <a:prstDash val="solid"/>
                <a:round/>
                <a:headEnd/>
                <a:tailEnd/>
              </a:ln>
            </p:spPr>
            <p:txBody>
              <a:bodyPr wrap="none" anchor="ctr"/>
              <a:lstStyle/>
              <a:p>
                <a:endParaRPr lang="de-DE"/>
              </a:p>
            </p:txBody>
          </p:sp>
          <p:sp>
            <p:nvSpPr>
              <p:cNvPr id="5132" name="AutoShape 12"/>
              <p:cNvSpPr>
                <a:spLocks noChangeArrowheads="1"/>
              </p:cNvSpPr>
              <p:nvPr/>
            </p:nvSpPr>
            <p:spPr bwMode="auto">
              <a:xfrm>
                <a:off x="3651" y="1253"/>
                <a:ext cx="1814" cy="1678"/>
              </a:xfrm>
              <a:custGeom>
                <a:avLst/>
                <a:gdLst>
                  <a:gd name="T0" fmla="*/ 6 w 21600"/>
                  <a:gd name="T1" fmla="*/ 0 h 21600"/>
                  <a:gd name="T2" fmla="*/ 2 w 21600"/>
                  <a:gd name="T3" fmla="*/ 1 h 21600"/>
                  <a:gd name="T4" fmla="*/ 0 w 21600"/>
                  <a:gd name="T5" fmla="*/ 5 h 21600"/>
                  <a:gd name="T6" fmla="*/ 2 w 21600"/>
                  <a:gd name="T7" fmla="*/ 9 h 21600"/>
                  <a:gd name="T8" fmla="*/ 6 w 21600"/>
                  <a:gd name="T9" fmla="*/ 10 h 21600"/>
                  <a:gd name="T10" fmla="*/ 11 w 21600"/>
                  <a:gd name="T11" fmla="*/ 9 h 21600"/>
                  <a:gd name="T12" fmla="*/ 13 w 21600"/>
                  <a:gd name="T13" fmla="*/ 5 h 21600"/>
                  <a:gd name="T14" fmla="*/ 11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9" y="10800"/>
                    </a:moveTo>
                    <a:cubicBezTo>
                      <a:pt x="369" y="16561"/>
                      <a:pt x="5039" y="21231"/>
                      <a:pt x="10800" y="21231"/>
                    </a:cubicBezTo>
                    <a:cubicBezTo>
                      <a:pt x="16561" y="21231"/>
                      <a:pt x="21231" y="16561"/>
                      <a:pt x="21231" y="10800"/>
                    </a:cubicBezTo>
                    <a:cubicBezTo>
                      <a:pt x="21231" y="5039"/>
                      <a:pt x="16561" y="369"/>
                      <a:pt x="10800" y="369"/>
                    </a:cubicBezTo>
                    <a:cubicBezTo>
                      <a:pt x="5039" y="369"/>
                      <a:pt x="369" y="5039"/>
                      <a:pt x="369" y="10800"/>
                    </a:cubicBezTo>
                    <a:close/>
                  </a:path>
                </a:pathLst>
              </a:custGeom>
              <a:solidFill>
                <a:schemeClr val="tx2"/>
              </a:solidFill>
              <a:ln w="9525" algn="ctr">
                <a:solidFill>
                  <a:schemeClr val="tx2"/>
                </a:solidFill>
                <a:round/>
                <a:headEnd/>
                <a:tailEnd/>
              </a:ln>
            </p:spPr>
            <p:txBody>
              <a:bodyPr wrap="none" anchor="ctr"/>
              <a:lstStyle/>
              <a:p>
                <a:endParaRPr lang="de-DE"/>
              </a:p>
            </p:txBody>
          </p:sp>
        </p:grpSp>
        <p:sp>
          <p:nvSpPr>
            <p:cNvPr id="5127" name="Oval 13"/>
            <p:cNvSpPr>
              <a:spLocks noChangeArrowheads="1"/>
            </p:cNvSpPr>
            <p:nvPr/>
          </p:nvSpPr>
          <p:spPr bwMode="auto">
            <a:xfrm>
              <a:off x="4512" y="2069"/>
              <a:ext cx="91" cy="91"/>
            </a:xfrm>
            <a:prstGeom prst="ellipse">
              <a:avLst/>
            </a:prstGeom>
            <a:solidFill>
              <a:schemeClr val="tx1"/>
            </a:solidFill>
            <a:ln w="9525" algn="ctr">
              <a:solidFill>
                <a:schemeClr val="tx2"/>
              </a:solidFill>
              <a:round/>
              <a:headEnd/>
              <a:tailEnd/>
            </a:ln>
          </p:spPr>
          <p:txBody>
            <a:bodyPr wrap="none" anchor="ct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endParaRPr lang="en-US" altLang="de-DE" sz="1200"/>
            </a:p>
          </p:txBody>
        </p:sp>
        <p:sp>
          <p:nvSpPr>
            <p:cNvPr id="5128" name="Line 14"/>
            <p:cNvSpPr>
              <a:spLocks noChangeShapeType="1"/>
            </p:cNvSpPr>
            <p:nvPr/>
          </p:nvSpPr>
          <p:spPr bwMode="auto">
            <a:xfrm flipV="1">
              <a:off x="4558" y="1480"/>
              <a:ext cx="0" cy="635"/>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5129" name="Line 15"/>
            <p:cNvSpPr>
              <a:spLocks noChangeShapeType="1"/>
            </p:cNvSpPr>
            <p:nvPr/>
          </p:nvSpPr>
          <p:spPr bwMode="auto">
            <a:xfrm flipV="1">
              <a:off x="4558" y="1480"/>
              <a:ext cx="499" cy="635"/>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5130" name="Text Box 16"/>
            <p:cNvSpPr txBox="1">
              <a:spLocks noChangeArrowheads="1"/>
            </p:cNvSpPr>
            <p:nvPr/>
          </p:nvSpPr>
          <p:spPr bwMode="auto">
            <a:xfrm>
              <a:off x="4591" y="1281"/>
              <a:ext cx="37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lgn="ctr">
                <a:spcBef>
                  <a:spcPct val="0"/>
                </a:spcBef>
                <a:spcAft>
                  <a:spcPct val="0"/>
                </a:spcAft>
                <a:buClrTx/>
                <a:buFontTx/>
                <a:buNone/>
              </a:pPr>
              <a:r>
                <a:rPr lang="de-DE" altLang="de-DE">
                  <a:solidFill>
                    <a:schemeClr val="tx2"/>
                  </a:solidFill>
                </a:rPr>
                <a:t>5</a:t>
              </a:r>
            </a:p>
            <a:p>
              <a:pPr algn="ctr">
                <a:spcBef>
                  <a:spcPct val="0"/>
                </a:spcBef>
                <a:spcAft>
                  <a:spcPct val="0"/>
                </a:spcAft>
                <a:buClrTx/>
                <a:buFontTx/>
                <a:buNone/>
              </a:pPr>
              <a:r>
                <a:rPr lang="de-DE" altLang="de-DE">
                  <a:solidFill>
                    <a:schemeClr val="tx2"/>
                  </a:solidFill>
                </a:rPr>
                <a:t>minutes</a:t>
              </a:r>
            </a:p>
          </p:txBody>
        </p:sp>
      </p:grpSp>
      <p:sp>
        <p:nvSpPr>
          <p:cNvPr id="5125" name="Rechteck 12"/>
          <p:cNvSpPr>
            <a:spLocks noChangeArrowheads="1"/>
          </p:cNvSpPr>
          <p:nvPr/>
        </p:nvSpPr>
        <p:spPr bwMode="auto">
          <a:xfrm>
            <a:off x="6429375" y="3714750"/>
            <a:ext cx="214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1200"/>
              <a:t>60% of manipulations were possible within a maximum of 5 minutes</a:t>
            </a:r>
            <a:endParaRPr lang="en-US" altLang="de-DE" sz="1200"/>
          </a:p>
        </p:txBody>
      </p:sp>
      <p:sp>
        <p:nvSpPr>
          <p:cNvPr id="13"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61</a:t>
            </a:r>
            <a:endParaRPr lang="de-DE" sz="1050" dirty="0">
              <a:solidFill>
                <a:schemeClr val="tx2"/>
              </a:solidFill>
            </a:endParaRPr>
          </a:p>
        </p:txBody>
      </p:sp>
      <p:sp>
        <p:nvSpPr>
          <p:cNvPr id="14" name="Textfeld 13"/>
          <p:cNvSpPr txBox="1"/>
          <p:nvPr/>
        </p:nvSpPr>
        <p:spPr>
          <a:xfrm>
            <a:off x="5868" y="6572030"/>
            <a:ext cx="3960440" cy="276999"/>
          </a:xfrm>
          <a:prstGeom prst="rect">
            <a:avLst/>
          </a:prstGeom>
          <a:solidFill>
            <a:schemeClr val="bg1"/>
          </a:solidFill>
        </p:spPr>
        <p:txBody>
          <a:bodyPr wrap="square" rtlCol="0">
            <a:spAutoFit/>
          </a:bodyPr>
          <a:lstStyle/>
          <a:p>
            <a:r>
              <a:rPr lang="en-GB" sz="1200" dirty="0" smtClean="0">
                <a:solidFill>
                  <a:schemeClr val="tx2"/>
                </a:solidFill>
              </a:rPr>
              <a:t>Module 5 Example: Human-machine </a:t>
            </a:r>
            <a:r>
              <a:rPr lang="en-GB" sz="1200" dirty="0">
                <a:solidFill>
                  <a:schemeClr val="tx2"/>
                </a:solidFill>
              </a:rPr>
              <a:t>interface</a:t>
            </a:r>
            <a:endParaRPr lang="en-US" sz="1200" dirty="0">
              <a:solidFill>
                <a:schemeClr val="tx2"/>
              </a:solidFill>
            </a:endParaRPr>
          </a:p>
        </p:txBody>
      </p:sp>
    </p:spTree>
    <p:extLst>
      <p:ext uri="{BB962C8B-B14F-4D97-AF65-F5344CB8AC3E}">
        <p14:creationId xmlns:p14="http://schemas.microsoft.com/office/powerpoint/2010/main" val="3423819541"/>
      </p:ext>
    </p:extLst>
  </p:cSld>
  <p:clrMapOvr>
    <a:masterClrMapping/>
  </p:clrMapOvr>
  <p:transition spd="med">
    <p:pull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descr="sicherh05_c2"/>
          <p:cNvPicPr>
            <a:picLocks noChangeAspect="1" noChangeArrowheads="1"/>
          </p:cNvPicPr>
          <p:nvPr/>
        </p:nvPicPr>
        <p:blipFill>
          <a:blip r:embed="rId3">
            <a:extLst>
              <a:ext uri="{28A0092B-C50C-407E-A947-70E740481C1C}">
                <a14:useLocalDpi xmlns:a14="http://schemas.microsoft.com/office/drawing/2010/main" val="0"/>
              </a:ext>
            </a:extLst>
          </a:blip>
          <a:srcRect l="32327" r="13840"/>
          <a:stretch>
            <a:fillRect/>
          </a:stretch>
        </p:blipFill>
        <p:spPr bwMode="auto">
          <a:xfrm>
            <a:off x="6831013" y="1844675"/>
            <a:ext cx="2312987"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a:xfrm>
            <a:off x="684213" y="908050"/>
            <a:ext cx="7886700" cy="679450"/>
          </a:xfrm>
        </p:spPr>
        <p:txBody>
          <a:bodyPr/>
          <a:lstStyle/>
          <a:p>
            <a:pPr indent="0" eaLnBrk="1" hangingPunct="1"/>
            <a:r>
              <a:rPr lang="de-DE" altLang="de-DE" smtClean="0"/>
              <a:t>Manipulation of protective devices</a:t>
            </a:r>
          </a:p>
        </p:txBody>
      </p:sp>
      <p:sp>
        <p:nvSpPr>
          <p:cNvPr id="6148" name="Rectangle 3"/>
          <p:cNvSpPr>
            <a:spLocks noGrp="1" noChangeArrowheads="1"/>
          </p:cNvSpPr>
          <p:nvPr>
            <p:ph type="body" idx="1"/>
          </p:nvPr>
        </p:nvSpPr>
        <p:spPr>
          <a:xfrm>
            <a:off x="720725" y="1541463"/>
            <a:ext cx="6373813" cy="4032250"/>
          </a:xfrm>
        </p:spPr>
        <p:txBody>
          <a:bodyPr/>
          <a:lstStyle/>
          <a:p>
            <a:pPr eaLnBrk="1" hangingPunct="1">
              <a:buFont typeface="Wingdings" pitchFamily="2" charset="2"/>
              <a:buNone/>
            </a:pPr>
            <a:r>
              <a:rPr lang="de-DE" altLang="de-DE" smtClean="0">
                <a:solidFill>
                  <a:schemeClr val="tx2"/>
                </a:solidFill>
              </a:rPr>
              <a:t>Guidance for designers:</a:t>
            </a:r>
          </a:p>
          <a:p>
            <a:pPr eaLnBrk="1" hangingPunct="1"/>
            <a:r>
              <a:rPr lang="de-DE" altLang="de-DE" smtClean="0">
                <a:solidFill>
                  <a:schemeClr val="tx2"/>
                </a:solidFill>
              </a:rPr>
              <a:t>Consultation at an early stage between mechanical and electrical design engineers and suppliers of protective devices</a:t>
            </a:r>
          </a:p>
          <a:p>
            <a:pPr eaLnBrk="1" hangingPunct="1"/>
            <a:r>
              <a:rPr lang="de-DE" altLang="de-DE" smtClean="0">
                <a:solidFill>
                  <a:schemeClr val="tx2"/>
                </a:solidFill>
              </a:rPr>
              <a:t>Consideration for all life and operating phases of the machine</a:t>
            </a:r>
          </a:p>
          <a:p>
            <a:pPr eaLnBrk="1" hangingPunct="1"/>
            <a:r>
              <a:rPr lang="de-DE" altLang="de-DE" smtClean="0">
                <a:solidFill>
                  <a:schemeClr val="tx2"/>
                </a:solidFill>
              </a:rPr>
              <a:t>Implementation of usability engineering</a:t>
            </a:r>
          </a:p>
          <a:p>
            <a:pPr eaLnBrk="1" hangingPunct="1"/>
            <a:r>
              <a:rPr lang="de-DE" altLang="de-DE" smtClean="0">
                <a:solidFill>
                  <a:schemeClr val="tx2"/>
                </a:solidFill>
              </a:rPr>
              <a:t>Use of existing safety solutions</a:t>
            </a:r>
          </a:p>
          <a:p>
            <a:pPr eaLnBrk="1" hangingPunct="1"/>
            <a:r>
              <a:rPr lang="de-DE" altLang="de-DE" smtClean="0">
                <a:solidFill>
                  <a:schemeClr val="tx2"/>
                </a:solidFill>
              </a:rPr>
              <a:t>Use of the "Ergonomic machine design"* checklist and the assessment system on incentives to manipulate protective devices**</a:t>
            </a:r>
          </a:p>
        </p:txBody>
      </p:sp>
      <p:sp>
        <p:nvSpPr>
          <p:cNvPr id="6149" name="Text Box 9"/>
          <p:cNvSpPr txBox="1">
            <a:spLocks noChangeArrowheads="1"/>
          </p:cNvSpPr>
          <p:nvPr/>
        </p:nvSpPr>
        <p:spPr bwMode="auto">
          <a:xfrm>
            <a:off x="755650" y="5880100"/>
            <a:ext cx="7129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1200" dirty="0" err="1"/>
              <a:t>Sources</a:t>
            </a:r>
            <a:r>
              <a:rPr lang="de-DE" altLang="de-DE" sz="1200" dirty="0"/>
              <a:t>: *www.dguv.de/ifa: </a:t>
            </a:r>
            <a:r>
              <a:rPr lang="de-DE" altLang="de-DE" sz="1200" dirty="0">
                <a:hlinkClick r:id="rId4"/>
              </a:rPr>
              <a:t>Ergonomische Maschinengestaltung</a:t>
            </a:r>
            <a:r>
              <a:rPr lang="de-DE" altLang="de-DE" sz="1200" dirty="0"/>
              <a:t> DGUV Informationen 209-068/069 </a:t>
            </a:r>
          </a:p>
          <a:p>
            <a:pPr eaLnBrk="1" hangingPunct="1">
              <a:spcBef>
                <a:spcPct val="0"/>
              </a:spcBef>
              <a:spcAft>
                <a:spcPct val="0"/>
              </a:spcAft>
              <a:buClrTx/>
              <a:buFontTx/>
              <a:buNone/>
            </a:pPr>
            <a:r>
              <a:rPr lang="de-DE" altLang="de-DE" sz="1200" dirty="0"/>
              <a:t>** www.dguv.de/ifa: </a:t>
            </a:r>
            <a:r>
              <a:rPr lang="en-US" altLang="de-DE" sz="1200" dirty="0">
                <a:hlinkClick r:id="rId5"/>
              </a:rPr>
              <a:t>Incentive to bypass protective devices</a:t>
            </a:r>
            <a:endParaRPr lang="de-DE" altLang="de-DE" sz="1200" dirty="0"/>
          </a:p>
          <a:p>
            <a:pPr eaLnBrk="1" hangingPunct="1">
              <a:spcBef>
                <a:spcPct val="0"/>
              </a:spcBef>
              <a:spcAft>
                <a:spcPct val="0"/>
              </a:spcAft>
              <a:buClrTx/>
              <a:buFontTx/>
              <a:buNone/>
            </a:pPr>
            <a:endParaRPr lang="de-DE" altLang="de-DE" sz="1200" dirty="0"/>
          </a:p>
        </p:txBody>
      </p:sp>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62</a:t>
            </a:r>
            <a:endParaRPr lang="de-DE" sz="1050" dirty="0">
              <a:solidFill>
                <a:schemeClr val="tx2"/>
              </a:solidFill>
            </a:endParaRPr>
          </a:p>
        </p:txBody>
      </p:sp>
      <p:sp>
        <p:nvSpPr>
          <p:cNvPr id="7" name="Textfeld 6"/>
          <p:cNvSpPr txBox="1"/>
          <p:nvPr/>
        </p:nvSpPr>
        <p:spPr>
          <a:xfrm>
            <a:off x="5868" y="6572030"/>
            <a:ext cx="3960440" cy="276999"/>
          </a:xfrm>
          <a:prstGeom prst="rect">
            <a:avLst/>
          </a:prstGeom>
          <a:solidFill>
            <a:schemeClr val="bg1"/>
          </a:solidFill>
        </p:spPr>
        <p:txBody>
          <a:bodyPr wrap="square" rtlCol="0">
            <a:spAutoFit/>
          </a:bodyPr>
          <a:lstStyle/>
          <a:p>
            <a:r>
              <a:rPr lang="en-GB" sz="1200" dirty="0" smtClean="0">
                <a:solidFill>
                  <a:schemeClr val="tx2"/>
                </a:solidFill>
              </a:rPr>
              <a:t>Module 5 Example: Human-machine </a:t>
            </a:r>
            <a:r>
              <a:rPr lang="en-GB" sz="1200" dirty="0">
                <a:solidFill>
                  <a:schemeClr val="tx2"/>
                </a:solidFill>
              </a:rPr>
              <a:t>interface</a:t>
            </a:r>
            <a:endParaRPr lang="en-US" sz="1200" dirty="0">
              <a:solidFill>
                <a:schemeClr val="tx2"/>
              </a:solidFill>
            </a:endParaRPr>
          </a:p>
        </p:txBody>
      </p:sp>
    </p:spTree>
    <p:extLst>
      <p:ext uri="{BB962C8B-B14F-4D97-AF65-F5344CB8AC3E}">
        <p14:creationId xmlns:p14="http://schemas.microsoft.com/office/powerpoint/2010/main" val="3941208447"/>
      </p:ext>
    </p:extLst>
  </p:cSld>
  <p:clrMapOvr>
    <a:masterClrMapping/>
  </p:clrMapOvr>
  <p:transition spd="med">
    <p:pull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9900" y="776288"/>
            <a:ext cx="6016625" cy="519112"/>
          </a:xfrm>
        </p:spPr>
        <p:txBody>
          <a:bodyPr/>
          <a:lstStyle/>
          <a:p>
            <a:pPr indent="0" eaLnBrk="1" hangingPunct="1"/>
            <a:r>
              <a:rPr lang="de-DE" altLang="de-DE" smtClean="0"/>
              <a:t>"Cognitive ergonomics" on machines</a:t>
            </a:r>
          </a:p>
        </p:txBody>
      </p:sp>
      <p:sp>
        <p:nvSpPr>
          <p:cNvPr id="4099" name="Rectangle 3"/>
          <p:cNvSpPr>
            <a:spLocks noGrp="1" noChangeArrowheads="1"/>
          </p:cNvSpPr>
          <p:nvPr>
            <p:ph type="body" idx="1"/>
          </p:nvPr>
        </p:nvSpPr>
        <p:spPr>
          <a:xfrm>
            <a:off x="508000" y="1484313"/>
            <a:ext cx="8312150" cy="3844925"/>
          </a:xfrm>
        </p:spPr>
        <p:txBody>
          <a:bodyPr/>
          <a:lstStyle/>
          <a:p>
            <a:pPr eaLnBrk="1" hangingPunct="1">
              <a:buFont typeface="Wingdings" pitchFamily="2" charset="2"/>
              <a:buNone/>
            </a:pPr>
            <a:r>
              <a:rPr lang="de-DE" altLang="de-DE" smtClean="0"/>
              <a:t>Problem:</a:t>
            </a:r>
          </a:p>
          <a:p>
            <a:pPr eaLnBrk="1" hangingPunct="1"/>
            <a:r>
              <a:rPr lang="de-DE" altLang="de-DE" smtClean="0"/>
              <a:t>Maloperation</a:t>
            </a:r>
          </a:p>
          <a:p>
            <a:pPr lvl="1" eaLnBrk="1" hangingPunct="1">
              <a:buClr>
                <a:srgbClr val="B30B16"/>
              </a:buClr>
              <a:buFont typeface="Wingdings" pitchFamily="2" charset="2"/>
              <a:buChar char="n"/>
            </a:pPr>
            <a:endParaRPr lang="de-DE" altLang="de-DE" sz="800" smtClean="0"/>
          </a:p>
          <a:p>
            <a:pPr eaLnBrk="1" hangingPunct="1"/>
            <a:r>
              <a:rPr lang="de-DE" altLang="de-DE" smtClean="0"/>
              <a:t>Manipulation of the protective devices on machinery</a:t>
            </a:r>
            <a:r>
              <a:rPr lang="de-DE" altLang="de-DE" sz="1200" smtClean="0"/>
              <a:t> </a:t>
            </a:r>
          </a:p>
          <a:p>
            <a:pPr lvl="1" eaLnBrk="1" hangingPunct="1"/>
            <a:r>
              <a:rPr lang="de-DE" altLang="de-DE" sz="1800" smtClean="0"/>
              <a:t>To speed up the process and facilitate work</a:t>
            </a:r>
          </a:p>
          <a:p>
            <a:pPr lvl="1" eaLnBrk="1" hangingPunct="1"/>
            <a:r>
              <a:rPr lang="de-DE" altLang="de-DE" sz="1800" smtClean="0"/>
              <a:t>To facilitate observation of the process</a:t>
            </a:r>
          </a:p>
          <a:p>
            <a:pPr lvl="1" eaLnBrk="1" hangingPunct="1"/>
            <a:r>
              <a:rPr lang="de-DE" altLang="de-DE" sz="1800" smtClean="0"/>
              <a:t>For the performance of certain operating modes</a:t>
            </a:r>
          </a:p>
          <a:p>
            <a:pPr lvl="1" eaLnBrk="1" hangingPunct="1"/>
            <a:r>
              <a:rPr lang="de-DE" altLang="de-DE" sz="1800" smtClean="0"/>
              <a:t>For the rectification of faults</a:t>
            </a:r>
          </a:p>
          <a:p>
            <a:pPr eaLnBrk="1" hangingPunct="1">
              <a:buFont typeface="Wingdings" pitchFamily="2" charset="2"/>
              <a:buNone/>
            </a:pPr>
            <a:endParaRPr lang="de-DE" altLang="de-DE" smtClean="0">
              <a:solidFill>
                <a:srgbClr val="B30B16"/>
              </a:solidFill>
              <a:sym typeface="Wingdings" pitchFamily="2" charset="2"/>
            </a:endParaRPr>
          </a:p>
          <a:p>
            <a:pPr eaLnBrk="1" hangingPunct="1">
              <a:buFont typeface="Wingdings" pitchFamily="2" charset="2"/>
              <a:buNone/>
            </a:pPr>
            <a:r>
              <a:rPr lang="de-DE" altLang="de-DE" smtClean="0">
                <a:solidFill>
                  <a:srgbClr val="B30B16"/>
                </a:solidFill>
                <a:sym typeface="Wingdings" pitchFamily="2" charset="2"/>
              </a:rPr>
              <a:t>  </a:t>
            </a:r>
            <a:r>
              <a:rPr lang="de-DE" altLang="de-DE" smtClean="0">
                <a:solidFill>
                  <a:srgbClr val="B30B16"/>
                </a:solidFill>
              </a:rPr>
              <a:t>The occurrence of hazard situations in the work context</a:t>
            </a:r>
          </a:p>
        </p:txBody>
      </p:sp>
      <p:sp>
        <p:nvSpPr>
          <p:cNvPr id="4"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63</a:t>
            </a:r>
            <a:endParaRPr lang="de-DE" sz="1050" dirty="0">
              <a:solidFill>
                <a:schemeClr val="tx2"/>
              </a:solidFill>
            </a:endParaRPr>
          </a:p>
        </p:txBody>
      </p:sp>
      <p:sp>
        <p:nvSpPr>
          <p:cNvPr id="5" name="Textfeld 4"/>
          <p:cNvSpPr txBox="1"/>
          <p:nvPr/>
        </p:nvSpPr>
        <p:spPr>
          <a:xfrm>
            <a:off x="5868" y="6572030"/>
            <a:ext cx="3960440" cy="276999"/>
          </a:xfrm>
          <a:prstGeom prst="rect">
            <a:avLst/>
          </a:prstGeom>
          <a:solidFill>
            <a:schemeClr val="bg1"/>
          </a:solidFill>
        </p:spPr>
        <p:txBody>
          <a:bodyPr wrap="square" rtlCol="0">
            <a:spAutoFit/>
          </a:bodyPr>
          <a:lstStyle/>
          <a:p>
            <a:r>
              <a:rPr lang="en-GB" sz="1200" dirty="0" smtClean="0">
                <a:solidFill>
                  <a:schemeClr val="tx2"/>
                </a:solidFill>
              </a:rPr>
              <a:t>Module 5 Example: Human-machine </a:t>
            </a:r>
            <a:r>
              <a:rPr lang="en-GB" sz="1200" dirty="0">
                <a:solidFill>
                  <a:schemeClr val="tx2"/>
                </a:solidFill>
              </a:rPr>
              <a:t>interface</a:t>
            </a:r>
            <a:endParaRPr lang="en-US" sz="1200" dirty="0">
              <a:solidFill>
                <a:schemeClr val="tx2"/>
              </a:solidFill>
            </a:endParaRPr>
          </a:p>
        </p:txBody>
      </p:sp>
    </p:spTree>
    <p:extLst>
      <p:ext uri="{BB962C8B-B14F-4D97-AF65-F5344CB8AC3E}">
        <p14:creationId xmlns:p14="http://schemas.microsoft.com/office/powerpoint/2010/main" val="2487061762"/>
      </p:ext>
    </p:extLst>
  </p:cSld>
  <p:clrMapOvr>
    <a:masterClrMapping/>
  </p:clrMapOvr>
  <p:transition spd="med">
    <p:pull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2" descr="NEF%205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0" y="1557338"/>
            <a:ext cx="266382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3"/>
          <p:cNvSpPr>
            <a:spLocks noChangeArrowheads="1"/>
          </p:cNvSpPr>
          <p:nvPr/>
        </p:nvSpPr>
        <p:spPr bwMode="auto">
          <a:xfrm>
            <a:off x="1331913" y="1412875"/>
            <a:ext cx="59769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534988" indent="-446088"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1158875" indent="-35560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buFont typeface="Wingdings" pitchFamily="2" charset="2"/>
              <a:buNone/>
            </a:pPr>
            <a:r>
              <a:rPr lang="de-DE" altLang="de-DE"/>
              <a:t>Manipulated machines:</a:t>
            </a:r>
          </a:p>
          <a:p>
            <a:pPr lvl="1" eaLnBrk="1" hangingPunct="1">
              <a:buClr>
                <a:srgbClr val="B30B16"/>
              </a:buClr>
              <a:buFont typeface="Wingdings" pitchFamily="2" charset="2"/>
              <a:buChar char="n"/>
            </a:pPr>
            <a:r>
              <a:rPr lang="de-DE" altLang="de-DE"/>
              <a:t>Machining centres</a:t>
            </a:r>
          </a:p>
          <a:p>
            <a:pPr lvl="1" eaLnBrk="1" hangingPunct="1">
              <a:buClr>
                <a:srgbClr val="B30B16"/>
              </a:buClr>
              <a:buFont typeface="Wingdings" pitchFamily="2" charset="2"/>
              <a:buChar char="n"/>
            </a:pPr>
            <a:r>
              <a:rPr lang="de-DE" altLang="de-DE"/>
              <a:t>CNC lathes and milling machines</a:t>
            </a:r>
          </a:p>
          <a:p>
            <a:pPr lvl="1" eaLnBrk="1" hangingPunct="1">
              <a:buClr>
                <a:srgbClr val="B30B16"/>
              </a:buClr>
              <a:buFont typeface="Wingdings" pitchFamily="2" charset="2"/>
              <a:buChar char="n"/>
            </a:pPr>
            <a:r>
              <a:rPr lang="de-DE" altLang="de-DE"/>
              <a:t>Presses etc.</a:t>
            </a:r>
          </a:p>
        </p:txBody>
      </p:sp>
      <p:pic>
        <p:nvPicPr>
          <p:cNvPr id="5124" name="Picture 15" descr="pres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955800"/>
            <a:ext cx="13128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17"/>
          <p:cNvSpPr>
            <a:spLocks noChangeArrowheads="1"/>
          </p:cNvSpPr>
          <p:nvPr/>
        </p:nvSpPr>
        <p:spPr bwMode="auto">
          <a:xfrm>
            <a:off x="2916238" y="3644900"/>
            <a:ext cx="59039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534988" indent="-446088"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buFont typeface="Wingdings" pitchFamily="2" charset="2"/>
              <a:buNone/>
            </a:pPr>
            <a:r>
              <a:rPr lang="de-DE" altLang="de-DE"/>
              <a:t>Result:</a:t>
            </a:r>
          </a:p>
          <a:p>
            <a:pPr eaLnBrk="1" hangingPunct="1"/>
            <a:r>
              <a:rPr lang="de-DE" altLang="de-DE"/>
              <a:t>Approximately 33% of protective devices are manipulated some or all of the time</a:t>
            </a:r>
          </a:p>
          <a:p>
            <a:pPr eaLnBrk="1" hangingPunct="1"/>
            <a:r>
              <a:rPr lang="de-DE" altLang="de-DE"/>
              <a:t>In the opinion of experts, approximately 25% of all occupational accidents can be attributed to the manipulation of protective devices</a:t>
            </a:r>
          </a:p>
        </p:txBody>
      </p:sp>
      <p:sp>
        <p:nvSpPr>
          <p:cNvPr id="5126" name="Rectangle 19"/>
          <p:cNvSpPr>
            <a:spLocks noChangeArrowheads="1"/>
          </p:cNvSpPr>
          <p:nvPr/>
        </p:nvSpPr>
        <p:spPr bwMode="auto">
          <a:xfrm>
            <a:off x="2195513" y="5870575"/>
            <a:ext cx="6408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1600" b="1" dirty="0">
                <a:latin typeface="Futura Bk BT" pitchFamily="32" charset="0"/>
              </a:rPr>
              <a:t>(</a:t>
            </a:r>
            <a:r>
              <a:rPr lang="de-DE" altLang="de-DE" sz="1600" dirty="0"/>
              <a:t>HVBG-Report (2006):Summary </a:t>
            </a:r>
            <a:r>
              <a:rPr lang="de-DE" altLang="de-DE" sz="1600" dirty="0" err="1"/>
              <a:t>of</a:t>
            </a:r>
            <a:r>
              <a:rPr lang="de-DE" altLang="de-DE" sz="1600" dirty="0"/>
              <a:t> </a:t>
            </a:r>
            <a:r>
              <a:rPr lang="de-DE" altLang="de-DE" sz="1600" dirty="0" err="1"/>
              <a:t>the</a:t>
            </a:r>
            <a:r>
              <a:rPr lang="de-DE" altLang="de-DE" sz="1600" dirty="0"/>
              <a:t> </a:t>
            </a:r>
            <a:r>
              <a:rPr lang="de-DE" altLang="de-DE" sz="1600" dirty="0">
                <a:solidFill>
                  <a:schemeClr val="accent2"/>
                </a:solidFill>
                <a:hlinkClick r:id="rId5"/>
              </a:rPr>
              <a:t>Report on </a:t>
            </a:r>
            <a:r>
              <a:rPr lang="de-DE" altLang="de-DE" sz="1600" dirty="0" err="1">
                <a:solidFill>
                  <a:schemeClr val="accent2"/>
                </a:solidFill>
                <a:hlinkClick r:id="rId5"/>
              </a:rPr>
              <a:t>the</a:t>
            </a:r>
            <a:r>
              <a:rPr lang="de-DE" altLang="de-DE" sz="1600" dirty="0">
                <a:solidFill>
                  <a:schemeClr val="accent2"/>
                </a:solidFill>
                <a:hlinkClick r:id="rId5"/>
              </a:rPr>
              <a:t> </a:t>
            </a:r>
            <a:r>
              <a:rPr lang="de-DE" altLang="de-DE" sz="1600" dirty="0" err="1">
                <a:solidFill>
                  <a:schemeClr val="accent2"/>
                </a:solidFill>
                <a:hlinkClick r:id="rId5"/>
              </a:rPr>
              <a:t>manipulation</a:t>
            </a:r>
            <a:r>
              <a:rPr lang="de-DE" altLang="de-DE" sz="1600" dirty="0">
                <a:solidFill>
                  <a:schemeClr val="accent2"/>
                </a:solidFill>
                <a:hlinkClick r:id="rId5"/>
              </a:rPr>
              <a:t> </a:t>
            </a:r>
            <a:r>
              <a:rPr lang="de-DE" altLang="de-DE" sz="1600" dirty="0" err="1">
                <a:solidFill>
                  <a:schemeClr val="accent2"/>
                </a:solidFill>
                <a:hlinkClick r:id="rId5"/>
              </a:rPr>
              <a:t>of</a:t>
            </a:r>
            <a:r>
              <a:rPr lang="de-DE" altLang="de-DE" sz="1600" dirty="0">
                <a:solidFill>
                  <a:schemeClr val="accent2"/>
                </a:solidFill>
                <a:hlinkClick r:id="rId5"/>
              </a:rPr>
              <a:t> </a:t>
            </a:r>
            <a:r>
              <a:rPr lang="de-DE" altLang="de-DE" sz="1600" dirty="0" err="1">
                <a:solidFill>
                  <a:schemeClr val="accent2"/>
                </a:solidFill>
                <a:hlinkClick r:id="rId5"/>
              </a:rPr>
              <a:t>protective</a:t>
            </a:r>
            <a:r>
              <a:rPr lang="de-DE" altLang="de-DE" sz="1600" dirty="0">
                <a:solidFill>
                  <a:schemeClr val="accent2"/>
                </a:solidFill>
                <a:hlinkClick r:id="rId5"/>
              </a:rPr>
              <a:t> </a:t>
            </a:r>
            <a:r>
              <a:rPr lang="de-DE" altLang="de-DE" sz="1600" dirty="0" err="1">
                <a:solidFill>
                  <a:schemeClr val="accent2"/>
                </a:solidFill>
                <a:hlinkClick r:id="rId5"/>
              </a:rPr>
              <a:t>devices</a:t>
            </a:r>
            <a:r>
              <a:rPr lang="de-DE" altLang="de-DE" sz="1600" dirty="0">
                <a:solidFill>
                  <a:schemeClr val="accent2"/>
                </a:solidFill>
                <a:hlinkClick r:id="rId5"/>
              </a:rPr>
              <a:t> on </a:t>
            </a:r>
            <a:r>
              <a:rPr lang="de-DE" altLang="de-DE" sz="1600" dirty="0" err="1">
                <a:solidFill>
                  <a:schemeClr val="accent2"/>
                </a:solidFill>
                <a:hlinkClick r:id="rId5"/>
              </a:rPr>
              <a:t>machinery</a:t>
            </a:r>
            <a:r>
              <a:rPr lang="de-DE" altLang="de-DE" sz="1600" b="1" dirty="0">
                <a:latin typeface="Futura Bk BT" pitchFamily="32" charset="0"/>
              </a:rPr>
              <a:t>)</a:t>
            </a:r>
          </a:p>
        </p:txBody>
      </p:sp>
      <p:sp>
        <p:nvSpPr>
          <p:cNvPr id="5127" name="Rectangle 21"/>
          <p:cNvSpPr>
            <a:spLocks noChangeArrowheads="1"/>
          </p:cNvSpPr>
          <p:nvPr/>
        </p:nvSpPr>
        <p:spPr bwMode="gray">
          <a:xfrm>
            <a:off x="323850" y="884238"/>
            <a:ext cx="8466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889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2200" b="1">
                <a:solidFill>
                  <a:srgbClr val="6E6E6E"/>
                </a:solidFill>
              </a:rPr>
              <a:t>Project: manipulation of protective devices on machinery</a:t>
            </a:r>
            <a:r>
              <a:rPr lang="de-DE" altLang="de-DE" sz="2400" b="1">
                <a:solidFill>
                  <a:srgbClr val="6E6E6E"/>
                </a:solidFill>
              </a:rPr>
              <a:t> </a:t>
            </a:r>
          </a:p>
        </p:txBody>
      </p:sp>
      <p:sp>
        <p:nvSpPr>
          <p:cNvPr id="8"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64</a:t>
            </a:r>
            <a:endParaRPr lang="de-DE" sz="1050" dirty="0">
              <a:solidFill>
                <a:schemeClr val="tx2"/>
              </a:solidFill>
            </a:endParaRPr>
          </a:p>
        </p:txBody>
      </p:sp>
      <p:sp>
        <p:nvSpPr>
          <p:cNvPr id="9" name="Textfeld 8"/>
          <p:cNvSpPr txBox="1"/>
          <p:nvPr/>
        </p:nvSpPr>
        <p:spPr>
          <a:xfrm>
            <a:off x="5868" y="6572030"/>
            <a:ext cx="3960440" cy="276999"/>
          </a:xfrm>
          <a:prstGeom prst="rect">
            <a:avLst/>
          </a:prstGeom>
          <a:solidFill>
            <a:schemeClr val="bg1"/>
          </a:solidFill>
        </p:spPr>
        <p:txBody>
          <a:bodyPr wrap="square" rtlCol="0">
            <a:spAutoFit/>
          </a:bodyPr>
          <a:lstStyle/>
          <a:p>
            <a:r>
              <a:rPr lang="en-GB" sz="1200" dirty="0" smtClean="0">
                <a:solidFill>
                  <a:schemeClr val="tx2"/>
                </a:solidFill>
              </a:rPr>
              <a:t>Module 5 Example: Human-machine </a:t>
            </a:r>
            <a:r>
              <a:rPr lang="en-GB" sz="1200" dirty="0">
                <a:solidFill>
                  <a:schemeClr val="tx2"/>
                </a:solidFill>
              </a:rPr>
              <a:t>interface</a:t>
            </a:r>
            <a:endParaRPr lang="en-US" sz="1200" dirty="0">
              <a:solidFill>
                <a:schemeClr val="tx2"/>
              </a:solidFill>
            </a:endParaRPr>
          </a:p>
        </p:txBody>
      </p:sp>
    </p:spTree>
    <p:extLst>
      <p:ext uri="{BB962C8B-B14F-4D97-AF65-F5344CB8AC3E}">
        <p14:creationId xmlns:p14="http://schemas.microsoft.com/office/powerpoint/2010/main" val="1874503865"/>
      </p:ext>
    </p:extLst>
  </p:cSld>
  <p:clrMapOvr>
    <a:masterClrMapping/>
  </p:clrMapOvr>
  <p:transition spd="med">
    <p:cover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0825" y="836613"/>
            <a:ext cx="7886700" cy="679450"/>
          </a:xfrm>
        </p:spPr>
        <p:txBody>
          <a:bodyPr/>
          <a:lstStyle/>
          <a:p>
            <a:pPr indent="0" eaLnBrk="1" hangingPunct="1"/>
            <a:r>
              <a:rPr lang="de-DE" altLang="de-DE" smtClean="0"/>
              <a:t>Solution by:</a:t>
            </a:r>
          </a:p>
        </p:txBody>
      </p:sp>
      <p:sp>
        <p:nvSpPr>
          <p:cNvPr id="6147" name="Rectangle 3"/>
          <p:cNvSpPr>
            <a:spLocks noGrp="1" noChangeArrowheads="1"/>
          </p:cNvSpPr>
          <p:nvPr>
            <p:ph type="body" idx="1"/>
          </p:nvPr>
        </p:nvSpPr>
        <p:spPr>
          <a:xfrm>
            <a:off x="755650" y="1701800"/>
            <a:ext cx="7105650" cy="3527425"/>
          </a:xfrm>
        </p:spPr>
        <p:txBody>
          <a:bodyPr/>
          <a:lstStyle/>
          <a:p>
            <a:pPr eaLnBrk="1" hangingPunct="1"/>
            <a:r>
              <a:rPr lang="de-DE" altLang="de-DE" smtClean="0"/>
              <a:t>Observance of cognitive principles</a:t>
            </a:r>
          </a:p>
          <a:p>
            <a:pPr lvl="1" eaLnBrk="1" hangingPunct="1"/>
            <a:r>
              <a:rPr lang="de-DE" altLang="de-DE" smtClean="0"/>
              <a:t>Suitability for the task</a:t>
            </a:r>
          </a:p>
          <a:p>
            <a:pPr lvl="1" eaLnBrk="1" hangingPunct="1"/>
            <a:r>
              <a:rPr lang="de-DE" altLang="de-DE" smtClean="0"/>
              <a:t>Self-descriptiveness</a:t>
            </a:r>
          </a:p>
          <a:p>
            <a:pPr lvl="1" eaLnBrk="1" hangingPunct="1"/>
            <a:r>
              <a:rPr lang="de-DE" altLang="de-DE" smtClean="0"/>
              <a:t>Conformity with user expectations, etc.</a:t>
            </a:r>
          </a:p>
          <a:p>
            <a:pPr lvl="1" eaLnBrk="1" hangingPunct="1">
              <a:buFont typeface="Wingdings" pitchFamily="2" charset="2"/>
              <a:buNone/>
            </a:pPr>
            <a:endParaRPr lang="de-DE" altLang="de-DE" smtClean="0"/>
          </a:p>
          <a:p>
            <a:pPr eaLnBrk="1" hangingPunct="1"/>
            <a:r>
              <a:rPr lang="de-DE" altLang="de-DE" smtClean="0"/>
              <a:t>Consideration for the context of use</a:t>
            </a:r>
          </a:p>
          <a:p>
            <a:pPr lvl="1" eaLnBrk="1" hangingPunct="1">
              <a:buFont typeface="Wingdings" pitchFamily="2" charset="2"/>
              <a:buNone/>
            </a:pPr>
            <a:endParaRPr lang="de-DE" altLang="de-DE" smtClean="0"/>
          </a:p>
        </p:txBody>
      </p:sp>
      <p:sp>
        <p:nvSpPr>
          <p:cNvPr id="6148" name="Rectangle 4"/>
          <p:cNvSpPr>
            <a:spLocks noChangeArrowheads="1"/>
          </p:cNvSpPr>
          <p:nvPr/>
        </p:nvSpPr>
        <p:spPr bwMode="auto">
          <a:xfrm>
            <a:off x="5795963" y="1700213"/>
            <a:ext cx="2376487"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4988" indent="-446088"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endParaRPr lang="en-US" altLang="de-DE"/>
          </a:p>
        </p:txBody>
      </p:sp>
      <p:sp>
        <p:nvSpPr>
          <p:cNvPr id="6149" name="Rectangle 5"/>
          <p:cNvSpPr>
            <a:spLocks noChangeArrowheads="1"/>
          </p:cNvSpPr>
          <p:nvPr/>
        </p:nvSpPr>
        <p:spPr bwMode="auto">
          <a:xfrm>
            <a:off x="4140200" y="5970588"/>
            <a:ext cx="4860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indent="889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spcBef>
                <a:spcPct val="0"/>
              </a:spcBef>
              <a:spcAft>
                <a:spcPct val="0"/>
              </a:spcAft>
              <a:buClrTx/>
              <a:buFontTx/>
              <a:buNone/>
            </a:pPr>
            <a:r>
              <a:rPr lang="de-DE" altLang="de-DE" sz="1600" b="1">
                <a:latin typeface="Futura Bk BT" pitchFamily="32" charset="0"/>
              </a:rPr>
              <a:t>(Source: VDI/VDE 3850 Blatt 1, EN ISO 9241-11</a:t>
            </a:r>
          </a:p>
        </p:txBody>
      </p:sp>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65</a:t>
            </a:r>
            <a:endParaRPr lang="de-DE" sz="1050" dirty="0">
              <a:solidFill>
                <a:schemeClr val="tx2"/>
              </a:solidFill>
            </a:endParaRPr>
          </a:p>
        </p:txBody>
      </p:sp>
      <p:sp>
        <p:nvSpPr>
          <p:cNvPr id="7" name="Textfeld 6"/>
          <p:cNvSpPr txBox="1"/>
          <p:nvPr/>
        </p:nvSpPr>
        <p:spPr>
          <a:xfrm>
            <a:off x="5868" y="6572030"/>
            <a:ext cx="3960440" cy="276999"/>
          </a:xfrm>
          <a:prstGeom prst="rect">
            <a:avLst/>
          </a:prstGeom>
          <a:solidFill>
            <a:schemeClr val="bg1"/>
          </a:solidFill>
        </p:spPr>
        <p:txBody>
          <a:bodyPr wrap="square" rtlCol="0">
            <a:spAutoFit/>
          </a:bodyPr>
          <a:lstStyle/>
          <a:p>
            <a:r>
              <a:rPr lang="en-GB" sz="1200" dirty="0" smtClean="0">
                <a:solidFill>
                  <a:schemeClr val="tx2"/>
                </a:solidFill>
              </a:rPr>
              <a:t>Module 5 Example: Human-machine </a:t>
            </a:r>
            <a:r>
              <a:rPr lang="en-GB" sz="1200" dirty="0">
                <a:solidFill>
                  <a:schemeClr val="tx2"/>
                </a:solidFill>
              </a:rPr>
              <a:t>interface</a:t>
            </a:r>
            <a:endParaRPr lang="en-US" sz="1200" dirty="0">
              <a:solidFill>
                <a:schemeClr val="tx2"/>
              </a:solidFill>
            </a:endParaRPr>
          </a:p>
        </p:txBody>
      </p:sp>
    </p:spTree>
    <p:extLst>
      <p:ext uri="{BB962C8B-B14F-4D97-AF65-F5344CB8AC3E}">
        <p14:creationId xmlns:p14="http://schemas.microsoft.com/office/powerpoint/2010/main" val="2402674154"/>
      </p:ext>
    </p:extLst>
  </p:cSld>
  <p:clrMapOvr>
    <a:masterClrMapping/>
  </p:clrMapOvr>
  <p:transition spd="med">
    <p:pull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164"/>
          <p:cNvSpPr>
            <a:spLocks noGrp="1" noChangeArrowheads="1"/>
          </p:cNvSpPr>
          <p:nvPr>
            <p:ph type="title"/>
          </p:nvPr>
        </p:nvSpPr>
        <p:spPr>
          <a:xfrm>
            <a:off x="179388" y="836613"/>
            <a:ext cx="7886700" cy="679450"/>
          </a:xfrm>
        </p:spPr>
        <p:txBody>
          <a:bodyPr/>
          <a:lstStyle/>
          <a:p>
            <a:pPr indent="0" eaLnBrk="1" hangingPunct="1"/>
            <a:r>
              <a:rPr lang="de-DE" altLang="de-DE" smtClean="0"/>
              <a:t>Recommendations</a:t>
            </a:r>
          </a:p>
        </p:txBody>
      </p:sp>
      <p:sp>
        <p:nvSpPr>
          <p:cNvPr id="7171" name="Rectangle 167"/>
          <p:cNvSpPr>
            <a:spLocks noChangeArrowheads="1"/>
          </p:cNvSpPr>
          <p:nvPr/>
        </p:nvSpPr>
        <p:spPr bwMode="auto">
          <a:xfrm>
            <a:off x="5795963" y="1700213"/>
            <a:ext cx="2376487"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540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eaLnBrk="1" hangingPunct="1"/>
            <a:endParaRPr lang="en-US" altLang="de-DE"/>
          </a:p>
        </p:txBody>
      </p:sp>
      <p:sp>
        <p:nvSpPr>
          <p:cNvPr id="7172" name="Rectangle 176"/>
          <p:cNvSpPr>
            <a:spLocks noChangeArrowheads="1"/>
          </p:cNvSpPr>
          <p:nvPr/>
        </p:nvSpPr>
        <p:spPr bwMode="auto">
          <a:xfrm>
            <a:off x="539750" y="1825625"/>
            <a:ext cx="799941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342900" indent="-342900"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1158875" indent="-35560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lvl="1" eaLnBrk="1" hangingPunct="1">
              <a:buClr>
                <a:srgbClr val="B30B16"/>
              </a:buClr>
              <a:buFont typeface="Wingdings" pitchFamily="2" charset="2"/>
              <a:buChar char="n"/>
            </a:pPr>
            <a:r>
              <a:rPr lang="en-US" altLang="de-DE"/>
              <a:t>Development of safety concepts which are </a:t>
            </a:r>
            <a:r>
              <a:rPr lang="en-US" altLang="de-DE" sz="2400"/>
              <a:t>"</a:t>
            </a:r>
            <a:r>
              <a:rPr lang="en-US" altLang="de-DE"/>
              <a:t>not obstructive</a:t>
            </a:r>
            <a:r>
              <a:rPr lang="en-US" altLang="de-DE" sz="2400"/>
              <a:t>"</a:t>
            </a:r>
            <a:r>
              <a:rPr lang="en-US" altLang="de-DE"/>
              <a:t> (either ergonomically or economically), such as "intelligent" camera systems</a:t>
            </a:r>
          </a:p>
          <a:p>
            <a:pPr lvl="1" eaLnBrk="1" hangingPunct="1">
              <a:buClr>
                <a:srgbClr val="B30B16"/>
              </a:buClr>
              <a:buFont typeface="Wingdings" pitchFamily="2" charset="2"/>
              <a:buChar char="n"/>
            </a:pPr>
            <a:r>
              <a:rPr lang="en-US" altLang="de-DE"/>
              <a:t>Consultation at an early stage between machine designers and the suppliers of protective devices</a:t>
            </a:r>
          </a:p>
          <a:p>
            <a:pPr lvl="1" eaLnBrk="1" hangingPunct="1">
              <a:buClr>
                <a:srgbClr val="B30B16"/>
              </a:buClr>
              <a:buFont typeface="Wingdings" pitchFamily="2" charset="2"/>
              <a:buChar char="n"/>
            </a:pPr>
            <a:r>
              <a:rPr lang="en-US" altLang="de-DE"/>
              <a:t>Reference to the checklist “Ergonomic machine design” (DGUV information 209-068/069) and involvement of end users/machine operators when machinery is purchased</a:t>
            </a:r>
          </a:p>
        </p:txBody>
      </p:sp>
      <p:sp>
        <p:nvSpPr>
          <p:cNvPr id="7173" name="Rectangle 178"/>
          <p:cNvSpPr>
            <a:spLocks noChangeArrowheads="1"/>
          </p:cNvSpPr>
          <p:nvPr/>
        </p:nvSpPr>
        <p:spPr bwMode="auto">
          <a:xfrm>
            <a:off x="3708400" y="5545138"/>
            <a:ext cx="5040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spcAft>
                <a:spcPct val="30000"/>
              </a:spcAft>
              <a:buClr>
                <a:srgbClr val="B30B16"/>
              </a:buClr>
              <a:buFont typeface="Wingdings" pitchFamily="2" charset="2"/>
              <a:buChar char="n"/>
              <a:defRPr sz="2000">
                <a:solidFill>
                  <a:schemeClr val="tx1"/>
                </a:solidFill>
                <a:latin typeface="Arial" pitchFamily="34" charset="0"/>
              </a:defRPr>
            </a:lvl1pPr>
            <a:lvl2pPr marL="742950" indent="-285750" eaLnBrk="0" hangingPunct="0">
              <a:spcBef>
                <a:spcPct val="30000"/>
              </a:spcBef>
              <a:spcAft>
                <a:spcPct val="30000"/>
              </a:spcAft>
              <a:buClr>
                <a:srgbClr val="004D9F"/>
              </a:buClr>
              <a:buFont typeface="Wingdings" pitchFamily="2" charset="2"/>
              <a:buChar char="F"/>
              <a:defRPr sz="2000">
                <a:solidFill>
                  <a:schemeClr val="tx1"/>
                </a:solidFill>
                <a:latin typeface="Arial" pitchFamily="34" charset="0"/>
              </a:defRPr>
            </a:lvl2pPr>
            <a:lvl3pPr marL="1143000" indent="-228600" eaLnBrk="0" hangingPunct="0">
              <a:spcBef>
                <a:spcPct val="30000"/>
              </a:spcBef>
              <a:spcAft>
                <a:spcPct val="30000"/>
              </a:spcAft>
              <a:buClr>
                <a:srgbClr val="6E6E6E"/>
              </a:buClr>
              <a:buFont typeface="Arial" pitchFamily="34" charset="0"/>
              <a:buChar char="−"/>
              <a:defRPr sz="2000">
                <a:solidFill>
                  <a:schemeClr val="tx1"/>
                </a:solidFill>
                <a:latin typeface="Arial" pitchFamily="34" charset="0"/>
              </a:defRPr>
            </a:lvl3pPr>
            <a:lvl4pPr marL="1600200" indent="-228600" eaLnBrk="0" hangingPunct="0">
              <a:spcBef>
                <a:spcPct val="30000"/>
              </a:spcBef>
              <a:spcAft>
                <a:spcPct val="30000"/>
              </a:spcAft>
              <a:buClr>
                <a:srgbClr val="6E6E6E"/>
              </a:buClr>
              <a:buFont typeface="Wingdings" pitchFamily="2" charset="2"/>
              <a:buChar char="§"/>
              <a:defRPr sz="2000">
                <a:solidFill>
                  <a:schemeClr val="tx1"/>
                </a:solidFill>
                <a:latin typeface="Arial" pitchFamily="34" charset="0"/>
              </a:defRPr>
            </a:lvl4pPr>
            <a:lvl5pPr marL="2057400" indent="-228600" eaLnBrk="0"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5pPr>
            <a:lvl6pPr marL="25146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6pPr>
            <a:lvl7pPr marL="29718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7pPr>
            <a:lvl8pPr marL="34290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8pPr>
            <a:lvl9pPr marL="3886200" indent="-228600" eaLnBrk="0" fontAlgn="base" hangingPunct="0">
              <a:spcBef>
                <a:spcPct val="30000"/>
              </a:spcBef>
              <a:spcAft>
                <a:spcPct val="30000"/>
              </a:spcAft>
              <a:buClr>
                <a:srgbClr val="6E6E6E"/>
              </a:buClr>
              <a:buFont typeface="Wingdings" pitchFamily="2" charset="2"/>
              <a:buChar char="ð"/>
              <a:defRPr sz="2000">
                <a:solidFill>
                  <a:schemeClr val="tx1"/>
                </a:solidFill>
                <a:latin typeface="Arial" pitchFamily="34" charset="0"/>
              </a:defRPr>
            </a:lvl9pPr>
          </a:lstStyle>
          <a:p>
            <a:pPr>
              <a:buFont typeface="Wingdings" pitchFamily="2" charset="2"/>
              <a:buNone/>
            </a:pPr>
            <a:r>
              <a:rPr lang="de-DE" altLang="de-DE" sz="1600" dirty="0">
                <a:latin typeface="Futura Bk BT" pitchFamily="32" charset="0"/>
              </a:rPr>
              <a:t>(Source: </a:t>
            </a:r>
            <a:r>
              <a:rPr lang="de-DE" altLang="de-DE" sz="1600" dirty="0">
                <a:hlinkClick r:id="rId3"/>
              </a:rPr>
              <a:t>www.dguv.de/ifa</a:t>
            </a:r>
            <a:r>
              <a:rPr lang="de-DE" altLang="de-DE" sz="1600" dirty="0"/>
              <a:t>; </a:t>
            </a:r>
            <a:r>
              <a:rPr lang="de-DE" altLang="de-DE" sz="1600" dirty="0">
                <a:hlinkClick r:id="rId4"/>
              </a:rPr>
              <a:t>Checkliste Ergonomische Maschinengestaltung</a:t>
            </a:r>
            <a:r>
              <a:rPr lang="de-DE" altLang="de-DE" sz="1600" dirty="0"/>
              <a:t>)</a:t>
            </a:r>
          </a:p>
        </p:txBody>
      </p:sp>
      <p:sp>
        <p:nvSpPr>
          <p:cNvPr id="6" name="Foliennummernplatzhalter 2"/>
          <p:cNvSpPr txBox="1">
            <a:spLocks/>
          </p:cNvSpPr>
          <p:nvPr/>
        </p:nvSpPr>
        <p:spPr>
          <a:xfrm>
            <a:off x="8598875" y="6629400"/>
            <a:ext cx="1066800" cy="228600"/>
          </a:xfrm>
          <a:prstGeom prst="rect">
            <a:avLst/>
          </a:prstGeom>
        </p:spPr>
        <p:txBody>
          <a:bodyPr/>
          <a:lstStyle>
            <a:defPPr>
              <a:defRPr lang="de-DE"/>
            </a:defPPr>
            <a:lvl1pPr algn="l" rtl="0" fontAlgn="base">
              <a:spcBef>
                <a:spcPct val="20000"/>
              </a:spcBef>
              <a:spcAft>
                <a:spcPct val="0"/>
              </a:spcAft>
              <a:defRPr sz="2000" kern="1200">
                <a:solidFill>
                  <a:srgbClr val="6D6D6D"/>
                </a:solidFill>
                <a:latin typeface="Arial" panose="020B0604020202020204" pitchFamily="34" charset="0"/>
                <a:ea typeface="+mn-ea"/>
                <a:cs typeface="+mn-cs"/>
              </a:defRPr>
            </a:lvl1pPr>
            <a:lvl2pPr marL="457200" algn="l" rtl="0" fontAlgn="base">
              <a:spcBef>
                <a:spcPct val="20000"/>
              </a:spcBef>
              <a:spcAft>
                <a:spcPct val="0"/>
              </a:spcAft>
              <a:defRPr sz="2000" kern="1200">
                <a:solidFill>
                  <a:srgbClr val="6D6D6D"/>
                </a:solidFill>
                <a:latin typeface="Arial" panose="020B0604020202020204" pitchFamily="34" charset="0"/>
                <a:ea typeface="+mn-ea"/>
                <a:cs typeface="+mn-cs"/>
              </a:defRPr>
            </a:lvl2pPr>
            <a:lvl3pPr marL="914400" algn="l" rtl="0" fontAlgn="base">
              <a:spcBef>
                <a:spcPct val="20000"/>
              </a:spcBef>
              <a:spcAft>
                <a:spcPct val="0"/>
              </a:spcAft>
              <a:defRPr sz="2000" kern="1200">
                <a:solidFill>
                  <a:srgbClr val="6D6D6D"/>
                </a:solidFill>
                <a:latin typeface="Arial" panose="020B0604020202020204" pitchFamily="34" charset="0"/>
                <a:ea typeface="+mn-ea"/>
                <a:cs typeface="+mn-cs"/>
              </a:defRPr>
            </a:lvl3pPr>
            <a:lvl4pPr marL="1371600" algn="l" rtl="0" fontAlgn="base">
              <a:spcBef>
                <a:spcPct val="20000"/>
              </a:spcBef>
              <a:spcAft>
                <a:spcPct val="0"/>
              </a:spcAft>
              <a:defRPr sz="2000" kern="1200">
                <a:solidFill>
                  <a:srgbClr val="6D6D6D"/>
                </a:solidFill>
                <a:latin typeface="Arial" panose="020B0604020202020204" pitchFamily="34" charset="0"/>
                <a:ea typeface="+mn-ea"/>
                <a:cs typeface="+mn-cs"/>
              </a:defRPr>
            </a:lvl4pPr>
            <a:lvl5pPr marL="1828800" algn="l" rtl="0" fontAlgn="base">
              <a:spcBef>
                <a:spcPct val="20000"/>
              </a:spcBef>
              <a:spcAft>
                <a:spcPct val="0"/>
              </a:spcAft>
              <a:defRPr sz="2000" kern="1200">
                <a:solidFill>
                  <a:srgbClr val="6D6D6D"/>
                </a:solidFill>
                <a:latin typeface="Arial" panose="020B0604020202020204" pitchFamily="34" charset="0"/>
                <a:ea typeface="+mn-ea"/>
                <a:cs typeface="+mn-cs"/>
              </a:defRPr>
            </a:lvl5pPr>
            <a:lvl6pPr marL="2286000" algn="l" defTabSz="914400" rtl="0" eaLnBrk="1" latinLnBrk="0" hangingPunct="1">
              <a:defRPr sz="2000" kern="1200">
                <a:solidFill>
                  <a:srgbClr val="6D6D6D"/>
                </a:solidFill>
                <a:latin typeface="Arial" panose="020B0604020202020204" pitchFamily="34" charset="0"/>
                <a:ea typeface="+mn-ea"/>
                <a:cs typeface="+mn-cs"/>
              </a:defRPr>
            </a:lvl6pPr>
            <a:lvl7pPr marL="2743200" algn="l" defTabSz="914400" rtl="0" eaLnBrk="1" latinLnBrk="0" hangingPunct="1">
              <a:defRPr sz="2000" kern="1200">
                <a:solidFill>
                  <a:srgbClr val="6D6D6D"/>
                </a:solidFill>
                <a:latin typeface="Arial" panose="020B0604020202020204" pitchFamily="34" charset="0"/>
                <a:ea typeface="+mn-ea"/>
                <a:cs typeface="+mn-cs"/>
              </a:defRPr>
            </a:lvl7pPr>
            <a:lvl8pPr marL="3200400" algn="l" defTabSz="914400" rtl="0" eaLnBrk="1" latinLnBrk="0" hangingPunct="1">
              <a:defRPr sz="2000" kern="1200">
                <a:solidFill>
                  <a:srgbClr val="6D6D6D"/>
                </a:solidFill>
                <a:latin typeface="Arial" panose="020B0604020202020204" pitchFamily="34" charset="0"/>
                <a:ea typeface="+mn-ea"/>
                <a:cs typeface="+mn-cs"/>
              </a:defRPr>
            </a:lvl8pPr>
            <a:lvl9pPr marL="3657600" algn="l" defTabSz="914400" rtl="0" eaLnBrk="1" latinLnBrk="0" hangingPunct="1">
              <a:defRPr sz="2000" kern="1200">
                <a:solidFill>
                  <a:srgbClr val="6D6D6D"/>
                </a:solidFill>
                <a:latin typeface="Arial" panose="020B0604020202020204" pitchFamily="34" charset="0"/>
                <a:ea typeface="+mn-ea"/>
                <a:cs typeface="+mn-cs"/>
              </a:defRPr>
            </a:lvl9pPr>
          </a:lstStyle>
          <a:p>
            <a:r>
              <a:rPr lang="de-DE" sz="1050" dirty="0" smtClean="0">
                <a:solidFill>
                  <a:schemeClr val="tx2"/>
                </a:solidFill>
              </a:rPr>
              <a:t>66</a:t>
            </a:r>
            <a:endParaRPr lang="de-DE" sz="1050" dirty="0">
              <a:solidFill>
                <a:schemeClr val="tx2"/>
              </a:solidFill>
            </a:endParaRPr>
          </a:p>
        </p:txBody>
      </p:sp>
      <p:sp>
        <p:nvSpPr>
          <p:cNvPr id="7" name="Textfeld 6"/>
          <p:cNvSpPr txBox="1"/>
          <p:nvPr/>
        </p:nvSpPr>
        <p:spPr>
          <a:xfrm>
            <a:off x="5868" y="6572030"/>
            <a:ext cx="3960440" cy="276999"/>
          </a:xfrm>
          <a:prstGeom prst="rect">
            <a:avLst/>
          </a:prstGeom>
          <a:solidFill>
            <a:schemeClr val="bg1"/>
          </a:solidFill>
        </p:spPr>
        <p:txBody>
          <a:bodyPr wrap="square" rtlCol="0">
            <a:spAutoFit/>
          </a:bodyPr>
          <a:lstStyle/>
          <a:p>
            <a:r>
              <a:rPr lang="en-GB" sz="1200" dirty="0" smtClean="0">
                <a:solidFill>
                  <a:schemeClr val="tx2"/>
                </a:solidFill>
              </a:rPr>
              <a:t>Module 5 Example: Human-machine </a:t>
            </a:r>
            <a:r>
              <a:rPr lang="en-GB" sz="1200" dirty="0">
                <a:solidFill>
                  <a:schemeClr val="tx2"/>
                </a:solidFill>
              </a:rPr>
              <a:t>interface</a:t>
            </a:r>
            <a:endParaRPr lang="en-US" sz="1200" dirty="0">
              <a:solidFill>
                <a:schemeClr val="tx2"/>
              </a:solidFill>
            </a:endParaRPr>
          </a:p>
        </p:txBody>
      </p:sp>
    </p:spTree>
    <p:extLst>
      <p:ext uri="{BB962C8B-B14F-4D97-AF65-F5344CB8AC3E}">
        <p14:creationId xmlns:p14="http://schemas.microsoft.com/office/powerpoint/2010/main" val="1282650811"/>
      </p:ext>
    </p:extLst>
  </p:cSld>
  <p:clrMapOvr>
    <a:masterClrMapping/>
  </p:clrMapOvr>
  <p:transition>
    <p:cover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4BE01A67-0048-4EAA-AFE0-A392CE405C2C}"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67</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dirty="0" smtClean="0"/>
              <a:t>Usability</a:t>
            </a:r>
            <a:endParaRPr lang="de-DE" kern="0" dirty="0"/>
          </a:p>
        </p:txBody>
      </p:sp>
      <p:sp>
        <p:nvSpPr>
          <p:cNvPr id="6" name="Rechteck 5"/>
          <p:cNvSpPr/>
          <p:nvPr/>
        </p:nvSpPr>
        <p:spPr>
          <a:xfrm>
            <a:off x="282334" y="1572953"/>
            <a:ext cx="7615187" cy="264687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de-DE" b="1" dirty="0"/>
              <a:t>Usability </a:t>
            </a:r>
            <a:r>
              <a:rPr lang="de-DE" b="1" dirty="0" smtClean="0"/>
              <a:t>:</a:t>
            </a:r>
          </a:p>
          <a:p>
            <a:endParaRPr lang="de-DE" b="1" dirty="0">
              <a:solidFill>
                <a:srgbClr val="000000"/>
              </a:solidFill>
              <a:latin typeface="Arial" pitchFamily="34" charset="0"/>
            </a:endParaRPr>
          </a:p>
          <a:p>
            <a:r>
              <a:rPr lang="de-DE" dirty="0" smtClean="0">
                <a:solidFill>
                  <a:srgbClr val="000000"/>
                </a:solidFill>
                <a:latin typeface="Arial" pitchFamily="34" charset="0"/>
              </a:rPr>
              <a:t>"</a:t>
            </a:r>
            <a:r>
              <a:rPr lang="de-DE" dirty="0">
                <a:solidFill>
                  <a:srgbClr val="000000"/>
                </a:solidFill>
                <a:latin typeface="Arial" pitchFamily="34" charset="0"/>
              </a:rPr>
              <a:t>Usability: </a:t>
            </a:r>
            <a:r>
              <a:rPr lang="de-DE" dirty="0" err="1">
                <a:solidFill>
                  <a:srgbClr val="000000"/>
                </a:solidFill>
                <a:latin typeface="Arial" pitchFamily="34" charset="0"/>
              </a:rPr>
              <a:t>the</a:t>
            </a:r>
            <a:r>
              <a:rPr lang="de-DE" dirty="0">
                <a:solidFill>
                  <a:srgbClr val="000000"/>
                </a:solidFill>
                <a:latin typeface="Arial" pitchFamily="34" charset="0"/>
              </a:rPr>
              <a:t> </a:t>
            </a:r>
            <a:r>
              <a:rPr lang="de-DE" dirty="0" err="1">
                <a:solidFill>
                  <a:srgbClr val="000000"/>
                </a:solidFill>
                <a:latin typeface="Arial" pitchFamily="34" charset="0"/>
              </a:rPr>
              <a:t>extent</a:t>
            </a:r>
            <a:r>
              <a:rPr lang="de-DE" dirty="0">
                <a:solidFill>
                  <a:srgbClr val="000000"/>
                </a:solidFill>
                <a:latin typeface="Arial" pitchFamily="34" charset="0"/>
              </a:rPr>
              <a:t> </a:t>
            </a:r>
            <a:r>
              <a:rPr lang="de-DE" dirty="0" err="1">
                <a:solidFill>
                  <a:srgbClr val="000000"/>
                </a:solidFill>
                <a:latin typeface="Arial" pitchFamily="34" charset="0"/>
              </a:rPr>
              <a:t>to</a:t>
            </a:r>
            <a:r>
              <a:rPr lang="de-DE" dirty="0">
                <a:solidFill>
                  <a:srgbClr val="000000"/>
                </a:solidFill>
                <a:latin typeface="Arial" pitchFamily="34" charset="0"/>
              </a:rPr>
              <a:t> </a:t>
            </a:r>
            <a:r>
              <a:rPr lang="de-DE" dirty="0" err="1">
                <a:solidFill>
                  <a:srgbClr val="000000"/>
                </a:solidFill>
                <a:latin typeface="Arial" pitchFamily="34" charset="0"/>
              </a:rPr>
              <a:t>which</a:t>
            </a:r>
            <a:r>
              <a:rPr lang="de-DE" dirty="0">
                <a:solidFill>
                  <a:srgbClr val="000000"/>
                </a:solidFill>
                <a:latin typeface="Arial" pitchFamily="34" charset="0"/>
              </a:rPr>
              <a:t> a </a:t>
            </a:r>
            <a:r>
              <a:rPr lang="de-DE" dirty="0" err="1">
                <a:solidFill>
                  <a:srgbClr val="000000"/>
                </a:solidFill>
                <a:latin typeface="Arial" pitchFamily="34" charset="0"/>
              </a:rPr>
              <a:t>product</a:t>
            </a:r>
            <a:r>
              <a:rPr lang="de-DE" dirty="0">
                <a:solidFill>
                  <a:srgbClr val="000000"/>
                </a:solidFill>
                <a:latin typeface="Arial" pitchFamily="34" charset="0"/>
              </a:rPr>
              <a:t> </a:t>
            </a:r>
            <a:r>
              <a:rPr lang="de-DE" dirty="0" err="1">
                <a:solidFill>
                  <a:srgbClr val="000000"/>
                </a:solidFill>
                <a:latin typeface="Arial" pitchFamily="34" charset="0"/>
              </a:rPr>
              <a:t>can</a:t>
            </a:r>
            <a:r>
              <a:rPr lang="de-DE" dirty="0">
                <a:solidFill>
                  <a:srgbClr val="000000"/>
                </a:solidFill>
                <a:latin typeface="Arial" pitchFamily="34" charset="0"/>
              </a:rPr>
              <a:t> </a:t>
            </a:r>
            <a:r>
              <a:rPr lang="de-DE" dirty="0" err="1">
                <a:solidFill>
                  <a:srgbClr val="000000"/>
                </a:solidFill>
                <a:latin typeface="Arial" pitchFamily="34" charset="0"/>
              </a:rPr>
              <a:t>be</a:t>
            </a:r>
            <a:r>
              <a:rPr lang="de-DE" dirty="0">
                <a:solidFill>
                  <a:srgbClr val="000000"/>
                </a:solidFill>
                <a:latin typeface="Arial" pitchFamily="34" charset="0"/>
              </a:rPr>
              <a:t> </a:t>
            </a:r>
            <a:r>
              <a:rPr lang="de-DE" dirty="0" err="1">
                <a:solidFill>
                  <a:srgbClr val="000000"/>
                </a:solidFill>
                <a:latin typeface="Arial" pitchFamily="34" charset="0"/>
              </a:rPr>
              <a:t>used</a:t>
            </a:r>
            <a:r>
              <a:rPr lang="de-DE" dirty="0">
                <a:solidFill>
                  <a:srgbClr val="000000"/>
                </a:solidFill>
                <a:latin typeface="Arial" pitchFamily="34" charset="0"/>
              </a:rPr>
              <a:t> </a:t>
            </a:r>
            <a:r>
              <a:rPr lang="de-DE" dirty="0" err="1">
                <a:solidFill>
                  <a:srgbClr val="000000"/>
                </a:solidFill>
                <a:latin typeface="Arial" pitchFamily="34" charset="0"/>
              </a:rPr>
              <a:t>by</a:t>
            </a:r>
            <a:r>
              <a:rPr lang="de-DE" dirty="0">
                <a:solidFill>
                  <a:srgbClr val="000000"/>
                </a:solidFill>
                <a:latin typeface="Arial" pitchFamily="34" charset="0"/>
              </a:rPr>
              <a:t> </a:t>
            </a:r>
            <a:r>
              <a:rPr lang="de-DE" dirty="0" err="1">
                <a:solidFill>
                  <a:srgbClr val="000000"/>
                </a:solidFill>
                <a:latin typeface="Arial" pitchFamily="34" charset="0"/>
              </a:rPr>
              <a:t>specified</a:t>
            </a:r>
            <a:r>
              <a:rPr lang="de-DE" dirty="0">
                <a:solidFill>
                  <a:srgbClr val="000000"/>
                </a:solidFill>
                <a:latin typeface="Arial" pitchFamily="34" charset="0"/>
              </a:rPr>
              <a:t> </a:t>
            </a:r>
            <a:r>
              <a:rPr lang="de-DE" dirty="0" err="1">
                <a:solidFill>
                  <a:srgbClr val="000000"/>
                </a:solidFill>
                <a:latin typeface="Arial" pitchFamily="34" charset="0"/>
              </a:rPr>
              <a:t>users</a:t>
            </a:r>
            <a:r>
              <a:rPr lang="de-DE" dirty="0">
                <a:solidFill>
                  <a:srgbClr val="000000"/>
                </a:solidFill>
                <a:latin typeface="Arial" pitchFamily="34" charset="0"/>
              </a:rPr>
              <a:t> </a:t>
            </a:r>
            <a:r>
              <a:rPr lang="de-DE" dirty="0" err="1">
                <a:solidFill>
                  <a:srgbClr val="000000"/>
                </a:solidFill>
                <a:latin typeface="Arial" pitchFamily="34" charset="0"/>
              </a:rPr>
              <a:t>to</a:t>
            </a:r>
            <a:r>
              <a:rPr lang="de-DE" dirty="0">
                <a:solidFill>
                  <a:srgbClr val="000000"/>
                </a:solidFill>
                <a:latin typeface="Arial" pitchFamily="34" charset="0"/>
              </a:rPr>
              <a:t> </a:t>
            </a:r>
            <a:r>
              <a:rPr lang="de-DE" dirty="0" err="1">
                <a:solidFill>
                  <a:srgbClr val="000000"/>
                </a:solidFill>
                <a:latin typeface="Arial" pitchFamily="34" charset="0"/>
              </a:rPr>
              <a:t>achieve</a:t>
            </a:r>
            <a:r>
              <a:rPr lang="de-DE" dirty="0">
                <a:solidFill>
                  <a:srgbClr val="000000"/>
                </a:solidFill>
                <a:latin typeface="Arial" pitchFamily="34" charset="0"/>
              </a:rPr>
              <a:t> </a:t>
            </a:r>
            <a:r>
              <a:rPr lang="de-DE" dirty="0" err="1">
                <a:solidFill>
                  <a:srgbClr val="000000"/>
                </a:solidFill>
                <a:latin typeface="Arial" pitchFamily="34" charset="0"/>
              </a:rPr>
              <a:t>specified</a:t>
            </a:r>
            <a:r>
              <a:rPr lang="de-DE" dirty="0">
                <a:solidFill>
                  <a:srgbClr val="000000"/>
                </a:solidFill>
                <a:latin typeface="Arial" pitchFamily="34" charset="0"/>
              </a:rPr>
              <a:t> </a:t>
            </a:r>
            <a:r>
              <a:rPr lang="de-DE" dirty="0" err="1">
                <a:solidFill>
                  <a:srgbClr val="000000"/>
                </a:solidFill>
                <a:latin typeface="Arial" pitchFamily="34" charset="0"/>
              </a:rPr>
              <a:t>targets</a:t>
            </a:r>
            <a:r>
              <a:rPr lang="de-DE" dirty="0">
                <a:solidFill>
                  <a:srgbClr val="000000"/>
                </a:solidFill>
                <a:latin typeface="Arial" pitchFamily="34" charset="0"/>
              </a:rPr>
              <a:t> </a:t>
            </a:r>
            <a:r>
              <a:rPr lang="de-DE" dirty="0" err="1">
                <a:solidFill>
                  <a:srgbClr val="000000"/>
                </a:solidFill>
                <a:latin typeface="Arial" pitchFamily="34" charset="0"/>
              </a:rPr>
              <a:t>with</a:t>
            </a:r>
            <a:r>
              <a:rPr lang="de-DE" dirty="0">
                <a:solidFill>
                  <a:srgbClr val="000000"/>
                </a:solidFill>
                <a:latin typeface="Arial" pitchFamily="34" charset="0"/>
              </a:rPr>
              <a:t> </a:t>
            </a:r>
            <a:r>
              <a:rPr lang="de-DE" dirty="0" err="1">
                <a:solidFill>
                  <a:srgbClr val="000000"/>
                </a:solidFill>
                <a:latin typeface="Arial" pitchFamily="34" charset="0"/>
              </a:rPr>
              <a:t>effectiveness</a:t>
            </a:r>
            <a:r>
              <a:rPr lang="de-DE" dirty="0">
                <a:solidFill>
                  <a:srgbClr val="000000"/>
                </a:solidFill>
                <a:latin typeface="Arial" pitchFamily="34" charset="0"/>
              </a:rPr>
              <a:t>, </a:t>
            </a:r>
            <a:r>
              <a:rPr lang="de-DE" dirty="0" err="1">
                <a:solidFill>
                  <a:srgbClr val="000000"/>
                </a:solidFill>
                <a:latin typeface="Arial" pitchFamily="34" charset="0"/>
              </a:rPr>
              <a:t>efficiency</a:t>
            </a:r>
            <a:r>
              <a:rPr lang="de-DE" dirty="0">
                <a:solidFill>
                  <a:srgbClr val="000000"/>
                </a:solidFill>
                <a:latin typeface="Arial" pitchFamily="34" charset="0"/>
              </a:rPr>
              <a:t> </a:t>
            </a:r>
            <a:r>
              <a:rPr lang="de-DE" dirty="0" err="1">
                <a:solidFill>
                  <a:srgbClr val="000000"/>
                </a:solidFill>
                <a:latin typeface="Arial" pitchFamily="34" charset="0"/>
              </a:rPr>
              <a:t>and</a:t>
            </a:r>
            <a:r>
              <a:rPr lang="de-DE" dirty="0">
                <a:solidFill>
                  <a:srgbClr val="000000"/>
                </a:solidFill>
                <a:latin typeface="Arial" pitchFamily="34" charset="0"/>
              </a:rPr>
              <a:t> </a:t>
            </a:r>
            <a:r>
              <a:rPr lang="de-DE" dirty="0" err="1">
                <a:solidFill>
                  <a:srgbClr val="000000"/>
                </a:solidFill>
                <a:latin typeface="Arial" pitchFamily="34" charset="0"/>
              </a:rPr>
              <a:t>satisfaction</a:t>
            </a:r>
            <a:r>
              <a:rPr lang="de-DE" dirty="0">
                <a:solidFill>
                  <a:srgbClr val="000000"/>
                </a:solidFill>
                <a:latin typeface="Arial" pitchFamily="34" charset="0"/>
              </a:rPr>
              <a:t> in a </a:t>
            </a:r>
            <a:r>
              <a:rPr lang="de-DE" dirty="0" err="1">
                <a:solidFill>
                  <a:srgbClr val="000000"/>
                </a:solidFill>
                <a:latin typeface="Arial" pitchFamily="34" charset="0"/>
              </a:rPr>
              <a:t>specified</a:t>
            </a:r>
            <a:r>
              <a:rPr lang="de-DE" dirty="0">
                <a:solidFill>
                  <a:srgbClr val="000000"/>
                </a:solidFill>
                <a:latin typeface="Arial" pitchFamily="34" charset="0"/>
              </a:rPr>
              <a:t> </a:t>
            </a:r>
            <a:r>
              <a:rPr lang="de-DE" dirty="0" err="1">
                <a:solidFill>
                  <a:srgbClr val="000000"/>
                </a:solidFill>
                <a:latin typeface="Arial" pitchFamily="34" charset="0"/>
              </a:rPr>
              <a:t>context</a:t>
            </a:r>
            <a:r>
              <a:rPr lang="de-DE" dirty="0">
                <a:solidFill>
                  <a:srgbClr val="000000"/>
                </a:solidFill>
                <a:latin typeface="Arial" pitchFamily="34" charset="0"/>
              </a:rPr>
              <a:t> </a:t>
            </a:r>
            <a:r>
              <a:rPr lang="de-DE" dirty="0" err="1">
                <a:solidFill>
                  <a:srgbClr val="000000"/>
                </a:solidFill>
                <a:latin typeface="Arial" pitchFamily="34" charset="0"/>
              </a:rPr>
              <a:t>of</a:t>
            </a:r>
            <a:r>
              <a:rPr lang="de-DE" dirty="0">
                <a:solidFill>
                  <a:srgbClr val="000000"/>
                </a:solidFill>
                <a:latin typeface="Arial" pitchFamily="34" charset="0"/>
              </a:rPr>
              <a:t> </a:t>
            </a:r>
            <a:r>
              <a:rPr lang="de-DE" dirty="0" err="1">
                <a:solidFill>
                  <a:srgbClr val="000000"/>
                </a:solidFill>
                <a:latin typeface="Arial" pitchFamily="34" charset="0"/>
              </a:rPr>
              <a:t>use</a:t>
            </a:r>
            <a:r>
              <a:rPr lang="de-DE" dirty="0">
                <a:solidFill>
                  <a:srgbClr val="000000"/>
                </a:solidFill>
                <a:latin typeface="Arial" pitchFamily="34" charset="0"/>
              </a:rPr>
              <a:t>" </a:t>
            </a:r>
            <a:br>
              <a:rPr lang="de-DE" dirty="0">
                <a:solidFill>
                  <a:srgbClr val="000000"/>
                </a:solidFill>
                <a:latin typeface="Arial" pitchFamily="34" charset="0"/>
              </a:rPr>
            </a:br>
            <a:r>
              <a:rPr lang="de-DE" dirty="0">
                <a:solidFill>
                  <a:srgbClr val="000000"/>
                </a:solidFill>
                <a:latin typeface="Arial" pitchFamily="34" charset="0"/>
              </a:rPr>
              <a:t/>
            </a:r>
            <a:br>
              <a:rPr lang="de-DE" dirty="0">
                <a:solidFill>
                  <a:srgbClr val="000000"/>
                </a:solidFill>
                <a:latin typeface="Arial" pitchFamily="34" charset="0"/>
              </a:rPr>
            </a:br>
            <a:r>
              <a:rPr lang="de-DE" dirty="0" err="1">
                <a:solidFill>
                  <a:srgbClr val="000000"/>
                </a:solidFill>
                <a:latin typeface="Arial" pitchFamily="34" charset="0"/>
              </a:rPr>
              <a:t>Based</a:t>
            </a:r>
            <a:r>
              <a:rPr lang="de-DE" dirty="0">
                <a:solidFill>
                  <a:srgbClr val="000000"/>
                </a:solidFill>
                <a:latin typeface="Arial" pitchFamily="34" charset="0"/>
              </a:rPr>
              <a:t> </a:t>
            </a:r>
            <a:r>
              <a:rPr lang="en-US" dirty="0">
                <a:solidFill>
                  <a:srgbClr val="000000"/>
                </a:solidFill>
                <a:latin typeface="Arial" pitchFamily="34" charset="0"/>
              </a:rPr>
              <a:t>upon </a:t>
            </a:r>
            <a:r>
              <a:rPr lang="en-US" sz="1800" dirty="0">
                <a:solidFill>
                  <a:srgbClr val="000000"/>
                </a:solidFill>
                <a:latin typeface="Arial" pitchFamily="34" charset="0"/>
              </a:rPr>
              <a:t>EN ISO 9241-11 “Ergonomic requirements for office work with visual display terminals (VDTs) – Part 11: Guidance on usability”</a:t>
            </a:r>
          </a:p>
        </p:txBody>
      </p:sp>
    </p:spTree>
    <p:extLst>
      <p:ext uri="{BB962C8B-B14F-4D97-AF65-F5344CB8AC3E}">
        <p14:creationId xmlns:p14="http://schemas.microsoft.com/office/powerpoint/2010/main" val="26780929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41F9CCF8-052B-4856-BDCC-1B8FF9455B24}"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68</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3200" dirty="0" err="1">
                <a:latin typeface="Arial" pitchFamily="34" charset="0"/>
              </a:rPr>
              <a:t>Objectives</a:t>
            </a:r>
            <a:r>
              <a:rPr lang="de-DE" altLang="de-DE" sz="3200" dirty="0">
                <a:latin typeface="Arial" pitchFamily="34" charset="0"/>
              </a:rPr>
              <a:t> </a:t>
            </a:r>
            <a:r>
              <a:rPr lang="de-DE" altLang="de-DE" sz="3200" dirty="0" err="1">
                <a:latin typeface="Arial" pitchFamily="34" charset="0"/>
              </a:rPr>
              <a:t>of</a:t>
            </a:r>
            <a:r>
              <a:rPr lang="de-DE" altLang="de-DE" sz="3200" dirty="0">
                <a:latin typeface="Arial" pitchFamily="34" charset="0"/>
              </a:rPr>
              <a:t> </a:t>
            </a:r>
            <a:r>
              <a:rPr lang="de-DE" altLang="de-DE" sz="3200" dirty="0" err="1">
                <a:latin typeface="Arial" pitchFamily="34" charset="0"/>
              </a:rPr>
              <a:t>usability</a:t>
            </a:r>
            <a:r>
              <a:rPr lang="de-DE" altLang="de-DE" sz="3200" dirty="0">
                <a:latin typeface="Arial" pitchFamily="34" charset="0"/>
              </a:rPr>
              <a:t> </a:t>
            </a:r>
            <a:r>
              <a:rPr lang="de-DE" altLang="de-DE" sz="3200" dirty="0" err="1">
                <a:latin typeface="Arial" pitchFamily="34" charset="0"/>
              </a:rPr>
              <a:t>tests</a:t>
            </a:r>
            <a:endParaRPr lang="de-DE" kern="0" dirty="0"/>
          </a:p>
        </p:txBody>
      </p:sp>
      <p:sp>
        <p:nvSpPr>
          <p:cNvPr id="13" name="Text Box 3"/>
          <p:cNvSpPr txBox="1">
            <a:spLocks noChangeArrowheads="1"/>
          </p:cNvSpPr>
          <p:nvPr/>
        </p:nvSpPr>
        <p:spPr bwMode="auto">
          <a:xfrm>
            <a:off x="409514" y="1539376"/>
            <a:ext cx="8229600" cy="3170099"/>
          </a:xfrm>
          <a:prstGeom prst="rect">
            <a:avLst/>
          </a:prstGeom>
          <a:noFill/>
          <a:ln w="9525">
            <a:noFill/>
            <a:miter lim="800000"/>
            <a:headEnd/>
            <a:tailEnd/>
          </a:ln>
        </p:spPr>
        <p:txBody>
          <a:bodyPr>
            <a:spAutoFit/>
          </a:bodyPr>
          <a:lstStyle/>
          <a:p>
            <a:pPr marL="333375" indent="-333375">
              <a:spcBef>
                <a:spcPct val="50000"/>
              </a:spcBef>
              <a:buClr>
                <a:schemeClr val="accent2"/>
              </a:buClr>
              <a:buFont typeface="Wingdings" pitchFamily="2" charset="2"/>
              <a:buChar char="§"/>
            </a:pPr>
            <a:r>
              <a:rPr lang="en-US" dirty="0"/>
              <a:t>Evaluation of the facility for operation</a:t>
            </a:r>
          </a:p>
          <a:p>
            <a:pPr marL="333375" indent="-333375">
              <a:spcBef>
                <a:spcPct val="50000"/>
              </a:spcBef>
              <a:buClr>
                <a:schemeClr val="accent2"/>
              </a:buClr>
              <a:buFont typeface="Wingdings" pitchFamily="2" charset="2"/>
              <a:buChar char="§"/>
            </a:pPr>
            <a:r>
              <a:rPr lang="en-US" dirty="0"/>
              <a:t>Identification of weak points/system errors</a:t>
            </a:r>
          </a:p>
          <a:p>
            <a:pPr marL="333375" indent="-333375">
              <a:spcBef>
                <a:spcPct val="50000"/>
              </a:spcBef>
              <a:buClr>
                <a:schemeClr val="accent2"/>
              </a:buClr>
              <a:buFont typeface="Wingdings" pitchFamily="2" charset="2"/>
              <a:buChar char="§"/>
            </a:pPr>
            <a:r>
              <a:rPr lang="en-US" dirty="0"/>
              <a:t>Comparison of prototypes</a:t>
            </a:r>
          </a:p>
          <a:p>
            <a:pPr marL="333375" indent="-333375">
              <a:spcBef>
                <a:spcPct val="50000"/>
              </a:spcBef>
              <a:buClr>
                <a:schemeClr val="accent2"/>
              </a:buClr>
              <a:buFont typeface="Wingdings" pitchFamily="2" charset="2"/>
              <a:buChar char="§"/>
            </a:pPr>
            <a:r>
              <a:rPr lang="en-US" dirty="0"/>
              <a:t>Comparison with other systems</a:t>
            </a:r>
          </a:p>
          <a:p>
            <a:pPr marL="333375" indent="-333375">
              <a:spcBef>
                <a:spcPct val="50000"/>
              </a:spcBef>
              <a:buClr>
                <a:schemeClr val="accent2"/>
              </a:buClr>
              <a:buFont typeface="Wingdings" pitchFamily="2" charset="2"/>
              <a:buChar char="§"/>
            </a:pPr>
            <a:r>
              <a:rPr lang="en-US" dirty="0"/>
              <a:t>Collection of proposals for improvements</a:t>
            </a:r>
          </a:p>
          <a:p>
            <a:pPr marL="333375" indent="-333375">
              <a:spcBef>
                <a:spcPct val="50000"/>
              </a:spcBef>
              <a:buClr>
                <a:schemeClr val="accent2"/>
              </a:buClr>
              <a:buFont typeface="Wingdings" pitchFamily="2" charset="2"/>
              <a:buChar char="§"/>
            </a:pPr>
            <a:r>
              <a:rPr lang="en-US" dirty="0"/>
              <a:t>Measurement of acceptance</a:t>
            </a:r>
          </a:p>
          <a:p>
            <a:pPr marL="333375" indent="-333375">
              <a:spcBef>
                <a:spcPct val="50000"/>
              </a:spcBef>
              <a:buClr>
                <a:schemeClr val="accent2"/>
              </a:buClr>
              <a:buFont typeface="Wingdings" pitchFamily="2" charset="2"/>
              <a:buChar char="§"/>
            </a:pPr>
            <a:r>
              <a:rPr lang="en-US" dirty="0"/>
              <a:t>Principles for design style </a:t>
            </a:r>
            <a:r>
              <a:rPr lang="en-US" dirty="0" smtClean="0"/>
              <a:t>guides</a:t>
            </a:r>
            <a:endParaRPr lang="en-US" dirty="0"/>
          </a:p>
        </p:txBody>
      </p:sp>
    </p:spTree>
    <p:extLst>
      <p:ext uri="{BB962C8B-B14F-4D97-AF65-F5344CB8AC3E}">
        <p14:creationId xmlns:p14="http://schemas.microsoft.com/office/powerpoint/2010/main" val="8096251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143" y="1503290"/>
            <a:ext cx="5898857" cy="4487728"/>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9EF815BE-6131-4A9E-8F2F-371B716D8165}"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69</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dirty="0" err="1"/>
              <a:t>Example</a:t>
            </a:r>
            <a:r>
              <a:rPr lang="de-DE" dirty="0"/>
              <a:t> </a:t>
            </a:r>
            <a:r>
              <a:rPr lang="de-DE" dirty="0" err="1"/>
              <a:t>problem</a:t>
            </a:r>
            <a:r>
              <a:rPr lang="de-DE" dirty="0"/>
              <a:t>: </a:t>
            </a:r>
            <a:r>
              <a:rPr lang="de-DE" dirty="0" err="1"/>
              <a:t>usability</a:t>
            </a:r>
            <a:endParaRPr lang="de-DE" kern="0" dirty="0"/>
          </a:p>
        </p:txBody>
      </p:sp>
      <p:sp>
        <p:nvSpPr>
          <p:cNvPr id="2" name="Rechteck 1"/>
          <p:cNvSpPr/>
          <p:nvPr/>
        </p:nvSpPr>
        <p:spPr>
          <a:xfrm>
            <a:off x="339138" y="1870525"/>
            <a:ext cx="3080734" cy="2923877"/>
          </a:xfrm>
          <a:prstGeom prst="rect">
            <a:avLst/>
          </a:prstGeom>
        </p:spPr>
        <p:txBody>
          <a:bodyPr wrap="square">
            <a:spAutoFit/>
          </a:bodyPr>
          <a:lstStyle/>
          <a:p>
            <a:pPr marL="0" indent="15875" eaLnBrk="1" hangingPunct="1">
              <a:buFontTx/>
              <a:buNone/>
            </a:pPr>
            <a:r>
              <a:rPr lang="en-US" b="1" dirty="0"/>
              <a:t>Control of a machining </a:t>
            </a:r>
            <a:r>
              <a:rPr lang="en-US" b="1" dirty="0" err="1"/>
              <a:t>centre</a:t>
            </a:r>
            <a:r>
              <a:rPr lang="en-US" b="1" dirty="0"/>
              <a:t>:</a:t>
            </a:r>
          </a:p>
          <a:p>
            <a:pPr marL="0" indent="15875" eaLnBrk="1" hangingPunct="1">
              <a:buFontTx/>
              <a:buNone/>
            </a:pPr>
            <a:r>
              <a:rPr lang="en-US" dirty="0"/>
              <a:t>How can the possible movements of the milling head be presented in the control interface in accordance with the requirements for usability?</a:t>
            </a:r>
          </a:p>
        </p:txBody>
      </p:sp>
      <p:sp>
        <p:nvSpPr>
          <p:cNvPr id="17" name="Textfeld 16"/>
          <p:cNvSpPr txBox="1"/>
          <p:nvPr/>
        </p:nvSpPr>
        <p:spPr>
          <a:xfrm>
            <a:off x="7720951" y="6114103"/>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664152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790CD42C-801F-4729-BA57-7FB947AD59A9}"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a:t>
            </a:fld>
            <a:endParaRPr lang="de-DE" altLang="de-DE" sz="1200" b="0">
              <a:solidFill>
                <a:schemeClr val="bg1"/>
              </a:solidFill>
            </a:endParaRPr>
          </a:p>
        </p:txBody>
      </p:sp>
      <p:sp>
        <p:nvSpPr>
          <p:cNvPr id="5125" name="Rectangle 2"/>
          <p:cNvSpPr>
            <a:spLocks noGrp="1" noChangeArrowheads="1"/>
          </p:cNvSpPr>
          <p:nvPr>
            <p:ph type="title"/>
          </p:nvPr>
        </p:nvSpPr>
        <p:spPr/>
        <p:txBody>
          <a:bodyPr/>
          <a:lstStyle/>
          <a:p>
            <a:pPr eaLnBrk="1" hangingPunct="1"/>
            <a:r>
              <a:rPr lang="de-DE" altLang="de-DE" sz="2400" dirty="0" err="1">
                <a:latin typeface="Arial" pitchFamily="34" charset="0"/>
              </a:rPr>
              <a:t>Presentation</a:t>
            </a:r>
            <a:r>
              <a:rPr lang="de-DE" altLang="de-DE" sz="2400" dirty="0">
                <a:latin typeface="Arial" pitchFamily="34" charset="0"/>
              </a:rPr>
              <a:t> </a:t>
            </a:r>
            <a:r>
              <a:rPr lang="de-DE" altLang="de-DE" sz="2400" dirty="0" err="1">
                <a:latin typeface="Arial" pitchFamily="34" charset="0"/>
              </a:rPr>
              <a:t>of</a:t>
            </a:r>
            <a:r>
              <a:rPr lang="de-DE" altLang="de-DE" sz="2400" dirty="0">
                <a:latin typeface="Arial" pitchFamily="34" charset="0"/>
              </a:rPr>
              <a:t> </a:t>
            </a:r>
            <a:r>
              <a:rPr lang="de-DE" altLang="de-DE" sz="2400" dirty="0" err="1">
                <a:latin typeface="Arial" pitchFamily="34" charset="0"/>
              </a:rPr>
              <a:t>the</a:t>
            </a:r>
            <a:r>
              <a:rPr lang="de-DE" altLang="de-DE" sz="2400" dirty="0">
                <a:latin typeface="Arial" pitchFamily="34" charset="0"/>
              </a:rPr>
              <a:t> </a:t>
            </a:r>
            <a:r>
              <a:rPr lang="de-DE" altLang="de-DE" sz="2400" dirty="0" err="1">
                <a:latin typeface="Arial" pitchFamily="34" charset="0"/>
              </a:rPr>
              <a:t>case</a:t>
            </a:r>
            <a:r>
              <a:rPr lang="de-DE" altLang="de-DE" sz="2400" dirty="0">
                <a:latin typeface="Arial" pitchFamily="34" charset="0"/>
              </a:rPr>
              <a:t> </a:t>
            </a:r>
            <a:r>
              <a:rPr lang="de-DE" altLang="de-DE" sz="2400" dirty="0" err="1">
                <a:latin typeface="Arial" pitchFamily="34" charset="0"/>
              </a:rPr>
              <a:t>study</a:t>
            </a:r>
            <a:endParaRPr lang="de-DE" altLang="de-DE" sz="2400" dirty="0" smtClean="0"/>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1682" r="2750" b="585"/>
          <a:stretch/>
        </p:blipFill>
        <p:spPr>
          <a:xfrm>
            <a:off x="2051720" y="1124744"/>
            <a:ext cx="7013575" cy="5054606"/>
          </a:xfrm>
          <a:prstGeom prst="rect">
            <a:avLst/>
          </a:prstGeom>
        </p:spPr>
      </p:pic>
      <p:sp>
        <p:nvSpPr>
          <p:cNvPr id="12" name="Text Box 26"/>
          <p:cNvSpPr txBox="1">
            <a:spLocks noChangeArrowheads="1"/>
          </p:cNvSpPr>
          <p:nvPr/>
        </p:nvSpPr>
        <p:spPr bwMode="auto">
          <a:xfrm>
            <a:off x="4552001" y="1474732"/>
            <a:ext cx="389570" cy="457200"/>
          </a:xfrm>
          <a:prstGeom prst="rect">
            <a:avLst/>
          </a:prstGeom>
          <a:noFill/>
          <a:ln w="9525">
            <a:noFill/>
            <a:miter lim="800000"/>
            <a:headEnd/>
            <a:tailEnd/>
          </a:ln>
        </p:spPr>
        <p:txBody>
          <a:bodyPr wrap="square">
            <a:spAutoFit/>
          </a:bodyPr>
          <a:lstStyle/>
          <a:p>
            <a:r>
              <a:rPr lang="de-DE" sz="2400" dirty="0">
                <a:sym typeface="Wingdings" pitchFamily="2" charset="2"/>
              </a:rPr>
              <a:t></a:t>
            </a:r>
          </a:p>
        </p:txBody>
      </p:sp>
      <p:sp>
        <p:nvSpPr>
          <p:cNvPr id="13" name="Text Box 25"/>
          <p:cNvSpPr txBox="1">
            <a:spLocks noChangeArrowheads="1"/>
          </p:cNvSpPr>
          <p:nvPr/>
        </p:nvSpPr>
        <p:spPr bwMode="auto">
          <a:xfrm>
            <a:off x="7478777" y="2999575"/>
            <a:ext cx="455613" cy="457200"/>
          </a:xfrm>
          <a:prstGeom prst="rect">
            <a:avLst/>
          </a:prstGeom>
          <a:noFill/>
          <a:ln w="9525">
            <a:noFill/>
            <a:miter lim="800000"/>
            <a:headEnd/>
            <a:tailEnd/>
          </a:ln>
        </p:spPr>
        <p:txBody>
          <a:bodyPr wrap="none">
            <a:spAutoFit/>
          </a:bodyPr>
          <a:lstStyle/>
          <a:p>
            <a:r>
              <a:rPr lang="de-DE" sz="2400" dirty="0">
                <a:sym typeface="Wingdings" pitchFamily="2" charset="2"/>
              </a:rPr>
              <a:t></a:t>
            </a:r>
          </a:p>
        </p:txBody>
      </p:sp>
      <p:sp>
        <p:nvSpPr>
          <p:cNvPr id="15" name="Text Box 28"/>
          <p:cNvSpPr txBox="1">
            <a:spLocks noChangeArrowheads="1"/>
          </p:cNvSpPr>
          <p:nvPr/>
        </p:nvSpPr>
        <p:spPr bwMode="auto">
          <a:xfrm>
            <a:off x="5579498" y="5013176"/>
            <a:ext cx="455613" cy="457200"/>
          </a:xfrm>
          <a:prstGeom prst="rect">
            <a:avLst/>
          </a:prstGeom>
          <a:noFill/>
          <a:ln w="9525">
            <a:noFill/>
            <a:miter lim="800000"/>
            <a:headEnd/>
            <a:tailEnd/>
          </a:ln>
        </p:spPr>
        <p:txBody>
          <a:bodyPr wrap="none">
            <a:spAutoFit/>
          </a:bodyPr>
          <a:lstStyle/>
          <a:p>
            <a:r>
              <a:rPr lang="de-DE" sz="2400" dirty="0">
                <a:sym typeface="Wingdings" pitchFamily="2" charset="2"/>
              </a:rPr>
              <a:t></a:t>
            </a:r>
          </a:p>
        </p:txBody>
      </p:sp>
      <p:sp>
        <p:nvSpPr>
          <p:cNvPr id="11" name="Textfeld 10"/>
          <p:cNvSpPr txBox="1"/>
          <p:nvPr/>
        </p:nvSpPr>
        <p:spPr>
          <a:xfrm>
            <a:off x="7184130" y="5572023"/>
            <a:ext cx="1872208" cy="215444"/>
          </a:xfrm>
          <a:prstGeom prst="rect">
            <a:avLst/>
          </a:prstGeom>
          <a:noFill/>
        </p:spPr>
        <p:txBody>
          <a:bodyPr wrap="square" rtlCol="0">
            <a:spAutoFit/>
          </a:bodyPr>
          <a:lstStyle/>
          <a:p>
            <a:r>
              <a:rPr lang="de-DE" sz="800" dirty="0" smtClean="0"/>
              <a:t>© Michael Hüter</a:t>
            </a:r>
            <a:endParaRPr lang="de-DE" dirty="0"/>
          </a:p>
        </p:txBody>
      </p:sp>
      <p:sp>
        <p:nvSpPr>
          <p:cNvPr id="14" name="Rectangle 22"/>
          <p:cNvSpPr>
            <a:spLocks noChangeArrowheads="1"/>
          </p:cNvSpPr>
          <p:nvPr/>
        </p:nvSpPr>
        <p:spPr bwMode="auto">
          <a:xfrm>
            <a:off x="323528" y="3529389"/>
            <a:ext cx="5040312" cy="280831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de-DE" sz="2400" b="1" i="0" u="none" strike="noStrike" kern="0" cap="none" spc="0" normalizeH="0" baseline="0" noProof="0" dirty="0" smtClean="0">
                <a:ln>
                  <a:noFill/>
                </a:ln>
                <a:solidFill>
                  <a:srgbClr val="000000"/>
                </a:solidFill>
                <a:effectLst/>
                <a:uLnTx/>
                <a:uFillTx/>
                <a:latin typeface="Arial" charset="0"/>
                <a:sym typeface="Wingdings" pitchFamily="2" charset="2"/>
              </a:rPr>
              <a:t></a:t>
            </a:r>
            <a:r>
              <a:rPr kumimoji="0" lang="de-DE" sz="1800" b="1" i="0" u="none" strike="noStrike" kern="0" cap="none" spc="0" normalizeH="0" baseline="0" noProof="0" dirty="0" smtClean="0">
                <a:ln>
                  <a:noFill/>
                </a:ln>
                <a:solidFill>
                  <a:srgbClr val="000000"/>
                </a:solidFill>
                <a:effectLst/>
                <a:uLnTx/>
                <a:uFillTx/>
                <a:latin typeface="Arial" charset="0"/>
              </a:rPr>
              <a:t> </a:t>
            </a:r>
            <a:r>
              <a:rPr lang="de-DE" sz="1800" b="1" kern="0" dirty="0" err="1">
                <a:solidFill>
                  <a:srgbClr val="000000"/>
                </a:solidFill>
                <a:latin typeface="Arial" charset="0"/>
              </a:rPr>
              <a:t>Assembly</a:t>
            </a:r>
            <a:r>
              <a:rPr kumimoji="0" lang="de-DE" sz="1800" b="1" i="0" u="none" strike="noStrike" kern="0" cap="none" spc="0" normalizeH="0" baseline="0" noProof="0" dirty="0" smtClean="0">
                <a:ln>
                  <a:noFill/>
                </a:ln>
                <a:solidFill>
                  <a:srgbClr val="000000"/>
                </a:solidFill>
                <a:effectLst/>
                <a:uLnTx/>
                <a:uFillTx/>
                <a:latin typeface="Arial" charset="0"/>
              </a:rPr>
              <a:t/>
            </a:r>
            <a:br>
              <a:rPr kumimoji="0" lang="de-DE" sz="1800" b="1" i="0" u="none" strike="noStrike" kern="0" cap="none" spc="0" normalizeH="0" baseline="0" noProof="0" dirty="0" smtClean="0">
                <a:ln>
                  <a:noFill/>
                </a:ln>
                <a:solidFill>
                  <a:srgbClr val="000000"/>
                </a:solidFill>
                <a:effectLst/>
                <a:uLnTx/>
                <a:uFillTx/>
                <a:latin typeface="Arial" charset="0"/>
              </a:rPr>
            </a:br>
            <a:r>
              <a:rPr lang="en-US" sz="1800" kern="0" dirty="0">
                <a:solidFill>
                  <a:srgbClr val="000000"/>
                </a:solidFill>
                <a:latin typeface="Arial" charset="0"/>
              </a:rPr>
              <a:t>The motor, transmission, control elements and clamping plate are placed in the casing at the assembly workplace, and mated. In addition, rubber seals must be fitted to all openings.</a:t>
            </a:r>
            <a:br>
              <a:rPr lang="en-US" sz="1800" kern="0" dirty="0">
                <a:solidFill>
                  <a:srgbClr val="000000"/>
                </a:solidFill>
                <a:latin typeface="Arial" charset="0"/>
              </a:rPr>
            </a:br>
            <a:r>
              <a:rPr lang="en-US" sz="1800" kern="0" dirty="0">
                <a:solidFill>
                  <a:srgbClr val="000000"/>
                </a:solidFill>
                <a:latin typeface="Arial" charset="0"/>
              </a:rPr>
              <a:t>The wiring loom is then fitted with terminations, inserted though a hole in the side of the casing, and connected to the terminal plate.</a:t>
            </a:r>
          </a:p>
        </p:txBody>
      </p:sp>
    </p:spTree>
    <p:extLst>
      <p:ext uri="{BB962C8B-B14F-4D97-AF65-F5344CB8AC3E}">
        <p14:creationId xmlns:p14="http://schemas.microsoft.com/office/powerpoint/2010/main" val="183621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882" y="1087625"/>
            <a:ext cx="6684178" cy="5085184"/>
          </a:xfrm>
          <a:prstGeom prst="rect">
            <a:avLst/>
          </a:prstGeom>
        </p:spPr>
      </p:pic>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EDE0B3A0-EBED-4C63-BD3F-68C7541A3075}"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70</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dirty="0"/>
              <a:t>Analysis of existing controls: examples </a:t>
            </a:r>
            <a:endParaRPr lang="de-DE" kern="0" dirty="0"/>
          </a:p>
        </p:txBody>
      </p:sp>
      <p:sp>
        <p:nvSpPr>
          <p:cNvPr id="15" name="Textfeld 14"/>
          <p:cNvSpPr txBox="1"/>
          <p:nvPr/>
        </p:nvSpPr>
        <p:spPr>
          <a:xfrm>
            <a:off x="7037979" y="5931287"/>
            <a:ext cx="1872208" cy="215444"/>
          </a:xfrm>
          <a:prstGeom prst="rect">
            <a:avLst/>
          </a:prstGeom>
          <a:noFill/>
        </p:spPr>
        <p:txBody>
          <a:bodyPr wrap="square" rtlCol="0">
            <a:spAutoFit/>
          </a:bodyPr>
          <a:lstStyle/>
          <a:p>
            <a:r>
              <a:rPr lang="de-DE" sz="800" dirty="0" smtClean="0"/>
              <a:t>© Michael Hüter</a:t>
            </a:r>
            <a:endParaRPr lang="de-DE" dirty="0"/>
          </a:p>
        </p:txBody>
      </p:sp>
    </p:spTree>
    <p:extLst>
      <p:ext uri="{BB962C8B-B14F-4D97-AF65-F5344CB8AC3E}">
        <p14:creationId xmlns:p14="http://schemas.microsoft.com/office/powerpoint/2010/main" val="14196938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83F0E095-7E07-44BA-8ECE-4604B148C696}"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71</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352425" y="888020"/>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en-US" dirty="0"/>
              <a:t>Analysis of existing controls: examples </a:t>
            </a:r>
            <a:endParaRPr lang="de-DE" kern="0"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93" y="2039775"/>
            <a:ext cx="5028495" cy="4308588"/>
          </a:xfrm>
          <a:prstGeom prst="rect">
            <a:avLst/>
          </a:prstGeom>
        </p:spPr>
      </p:pic>
      <p:sp>
        <p:nvSpPr>
          <p:cNvPr id="17" name="Text Box 12"/>
          <p:cNvSpPr txBox="1">
            <a:spLocks noChangeArrowheads="1"/>
          </p:cNvSpPr>
          <p:nvPr/>
        </p:nvSpPr>
        <p:spPr bwMode="auto">
          <a:xfrm>
            <a:off x="2051720" y="1959884"/>
            <a:ext cx="8338950" cy="769441"/>
          </a:xfrm>
          <a:prstGeom prst="rect">
            <a:avLst/>
          </a:prstGeom>
          <a:noFill/>
          <a:ln w="9525">
            <a:noFill/>
            <a:miter lim="800000"/>
            <a:headEnd/>
            <a:tailEnd/>
          </a:ln>
        </p:spPr>
        <p:txBody>
          <a:bodyPr wrap="square">
            <a:spAutoFit/>
          </a:bodyPr>
          <a:lstStyle/>
          <a:p>
            <a:pPr algn="ctr"/>
            <a:r>
              <a:rPr lang="en-US" dirty="0"/>
              <a:t>Selection of </a:t>
            </a:r>
            <a:r>
              <a:rPr lang="en-US" dirty="0" smtClean="0"/>
              <a:t>typical controls </a:t>
            </a:r>
            <a:r>
              <a:rPr lang="en-US" dirty="0"/>
              <a:t>on</a:t>
            </a:r>
          </a:p>
          <a:p>
            <a:pPr algn="ctr"/>
            <a:r>
              <a:rPr lang="en-US" dirty="0" smtClean="0"/>
              <a:t>milling </a:t>
            </a:r>
            <a:r>
              <a:rPr lang="en-US" dirty="0"/>
              <a:t>machines</a:t>
            </a:r>
          </a:p>
        </p:txBody>
      </p:sp>
      <p:sp>
        <p:nvSpPr>
          <p:cNvPr id="15" name="Textfeld 14"/>
          <p:cNvSpPr txBox="1"/>
          <p:nvPr/>
        </p:nvSpPr>
        <p:spPr>
          <a:xfrm>
            <a:off x="3084978" y="6065832"/>
            <a:ext cx="1872208" cy="215444"/>
          </a:xfrm>
          <a:prstGeom prst="rect">
            <a:avLst/>
          </a:prstGeom>
          <a:noFill/>
        </p:spPr>
        <p:txBody>
          <a:bodyPr wrap="square" rtlCol="0">
            <a:spAutoFit/>
          </a:bodyPr>
          <a:lstStyle/>
          <a:p>
            <a:r>
              <a:rPr lang="de-DE" sz="800" dirty="0" smtClean="0"/>
              <a:t>© Michael Hüter</a:t>
            </a:r>
            <a:endParaRPr lang="de-DE" dirty="0"/>
          </a:p>
        </p:txBody>
      </p:sp>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13010" t="5459" r="6905" b="1181"/>
          <a:stretch/>
        </p:blipFill>
        <p:spPr>
          <a:xfrm>
            <a:off x="5210388" y="2903664"/>
            <a:ext cx="3806398" cy="3456384"/>
          </a:xfrm>
          <a:prstGeom prst="rect">
            <a:avLst/>
          </a:prstGeom>
        </p:spPr>
      </p:pic>
    </p:spTree>
    <p:extLst>
      <p:ext uri="{BB962C8B-B14F-4D97-AF65-F5344CB8AC3E}">
        <p14:creationId xmlns:p14="http://schemas.microsoft.com/office/powerpoint/2010/main" val="10906227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AB8EBAD3-B2C1-4779-A7D8-8A19853E8593}"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72</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sz="2800" dirty="0"/>
              <a:t>Analysis </a:t>
            </a:r>
            <a:r>
              <a:rPr lang="de-DE" sz="2800" dirty="0" err="1"/>
              <a:t>of</a:t>
            </a:r>
            <a:r>
              <a:rPr lang="de-DE" sz="2800" dirty="0"/>
              <a:t> </a:t>
            </a:r>
            <a:r>
              <a:rPr lang="de-DE" sz="2800" dirty="0" err="1"/>
              <a:t>existing</a:t>
            </a:r>
            <a:r>
              <a:rPr lang="de-DE" sz="2800" dirty="0"/>
              <a:t> </a:t>
            </a:r>
            <a:r>
              <a:rPr lang="de-DE" sz="2800" dirty="0" err="1"/>
              <a:t>controls</a:t>
            </a:r>
            <a:r>
              <a:rPr lang="de-DE" sz="2800" dirty="0"/>
              <a:t>: </a:t>
            </a:r>
            <a:r>
              <a:rPr lang="de-DE" sz="2800" dirty="0" err="1"/>
              <a:t>examples</a:t>
            </a:r>
            <a:r>
              <a:rPr lang="de-DE" sz="2800" dirty="0"/>
              <a:t> </a:t>
            </a:r>
            <a:endParaRPr lang="de-DE" sz="1600" kern="0" dirty="0"/>
          </a:p>
        </p:txBody>
      </p:sp>
      <p:sp>
        <p:nvSpPr>
          <p:cNvPr id="15" name="Textfeld 14"/>
          <p:cNvSpPr txBox="1"/>
          <p:nvPr/>
        </p:nvSpPr>
        <p:spPr>
          <a:xfrm>
            <a:off x="7486001" y="6010705"/>
            <a:ext cx="1872208" cy="215444"/>
          </a:xfrm>
          <a:prstGeom prst="rect">
            <a:avLst/>
          </a:prstGeom>
          <a:noFill/>
        </p:spPr>
        <p:txBody>
          <a:bodyPr wrap="square" rtlCol="0">
            <a:spAutoFit/>
          </a:bodyPr>
          <a:lstStyle/>
          <a:p>
            <a:r>
              <a:rPr lang="de-DE" sz="800" dirty="0" smtClean="0"/>
              <a:t>© Michael Hüter</a:t>
            </a:r>
            <a:endParaRPr lang="de-DE"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17580" b="16374"/>
          <a:stretch/>
        </p:blipFill>
        <p:spPr>
          <a:xfrm>
            <a:off x="609745" y="1991534"/>
            <a:ext cx="7812360" cy="4019171"/>
          </a:xfrm>
          <a:prstGeom prst="rect">
            <a:avLst/>
          </a:prstGeom>
        </p:spPr>
      </p:pic>
    </p:spTree>
    <p:extLst>
      <p:ext uri="{BB962C8B-B14F-4D97-AF65-F5344CB8AC3E}">
        <p14:creationId xmlns:p14="http://schemas.microsoft.com/office/powerpoint/2010/main" val="31511201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2326176F-A39B-45BB-9521-5F493FBC56F6}"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73</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3200" dirty="0">
                <a:latin typeface="Arial" pitchFamily="34" charset="0"/>
              </a:rPr>
              <a:t>Formation </a:t>
            </a:r>
            <a:r>
              <a:rPr lang="de-DE" altLang="de-DE" sz="3200" dirty="0" err="1">
                <a:latin typeface="Arial" pitchFamily="34" charset="0"/>
              </a:rPr>
              <a:t>of</a:t>
            </a:r>
            <a:r>
              <a:rPr lang="de-DE" altLang="de-DE" sz="3200" dirty="0">
                <a:latin typeface="Arial" pitchFamily="34" charset="0"/>
              </a:rPr>
              <a:t> </a:t>
            </a:r>
            <a:r>
              <a:rPr lang="de-DE" altLang="de-DE" sz="3200" dirty="0" err="1">
                <a:latin typeface="Arial" pitchFamily="34" charset="0"/>
              </a:rPr>
              <a:t>operator</a:t>
            </a:r>
            <a:r>
              <a:rPr lang="de-DE" altLang="de-DE" sz="3200" dirty="0">
                <a:latin typeface="Arial" pitchFamily="34" charset="0"/>
              </a:rPr>
              <a:t> </a:t>
            </a:r>
            <a:r>
              <a:rPr lang="de-DE" altLang="de-DE" sz="3200" dirty="0" err="1">
                <a:latin typeface="Arial" pitchFamily="34" charset="0"/>
              </a:rPr>
              <a:t>populations</a:t>
            </a:r>
            <a:endParaRPr lang="de-DE" kern="0" dirty="0"/>
          </a:p>
        </p:txBody>
      </p:sp>
      <p:sp>
        <p:nvSpPr>
          <p:cNvPr id="2" name="Rechteck 1"/>
          <p:cNvSpPr/>
          <p:nvPr/>
        </p:nvSpPr>
        <p:spPr>
          <a:xfrm>
            <a:off x="318780" y="1419147"/>
            <a:ext cx="8159224" cy="1754326"/>
          </a:xfrm>
          <a:prstGeom prst="rect">
            <a:avLst/>
          </a:prstGeom>
        </p:spPr>
        <p:txBody>
          <a:bodyPr wrap="square">
            <a:spAutoFit/>
          </a:bodyPr>
          <a:lstStyle/>
          <a:p>
            <a:pPr marL="0" indent="22225">
              <a:buFontTx/>
              <a:buNone/>
            </a:pPr>
            <a:r>
              <a:rPr lang="de-DE" altLang="de-DE" dirty="0"/>
              <a:t>Evaluation </a:t>
            </a:r>
            <a:r>
              <a:rPr lang="de-DE" altLang="de-DE" dirty="0" err="1"/>
              <a:t>of</a:t>
            </a:r>
            <a:r>
              <a:rPr lang="de-DE" altLang="de-DE" dirty="0"/>
              <a:t> </a:t>
            </a:r>
            <a:r>
              <a:rPr lang="de-DE" altLang="de-DE" dirty="0" err="1"/>
              <a:t>the</a:t>
            </a:r>
            <a:r>
              <a:rPr lang="de-DE" altLang="de-DE" dirty="0"/>
              <a:t> </a:t>
            </a:r>
            <a:r>
              <a:rPr lang="de-DE" altLang="de-DE" b="1" dirty="0" err="1"/>
              <a:t>usability</a:t>
            </a:r>
            <a:r>
              <a:rPr lang="de-DE" altLang="de-DE" dirty="0"/>
              <a:t> </a:t>
            </a:r>
            <a:r>
              <a:rPr lang="de-DE" altLang="de-DE" dirty="0" err="1"/>
              <a:t>is</a:t>
            </a:r>
            <a:r>
              <a:rPr lang="de-DE" altLang="de-DE" dirty="0"/>
              <a:t> </a:t>
            </a:r>
            <a:r>
              <a:rPr lang="de-DE" altLang="de-DE" dirty="0" err="1"/>
              <a:t>heavily</a:t>
            </a:r>
            <a:r>
              <a:rPr lang="de-DE" altLang="de-DE" dirty="0"/>
              <a:t> </a:t>
            </a:r>
            <a:r>
              <a:rPr lang="de-DE" altLang="de-DE" dirty="0" err="1"/>
              <a:t>dependent</a:t>
            </a:r>
            <a:r>
              <a:rPr lang="de-DE" altLang="de-DE" dirty="0"/>
              <a:t> upon </a:t>
            </a:r>
            <a:r>
              <a:rPr lang="de-DE" altLang="de-DE" dirty="0" err="1"/>
              <a:t>the</a:t>
            </a:r>
            <a:r>
              <a:rPr lang="de-DE" altLang="de-DE" dirty="0"/>
              <a:t> </a:t>
            </a:r>
            <a:r>
              <a:rPr lang="de-DE" altLang="de-DE" dirty="0" err="1"/>
              <a:t>operator</a:t>
            </a:r>
            <a:r>
              <a:rPr lang="de-DE" altLang="de-DE" dirty="0"/>
              <a:t> </a:t>
            </a:r>
            <a:r>
              <a:rPr lang="de-DE" altLang="de-DE" dirty="0" err="1"/>
              <a:t>population</a:t>
            </a:r>
            <a:r>
              <a:rPr lang="de-DE" altLang="de-DE" dirty="0"/>
              <a:t> </a:t>
            </a:r>
            <a:r>
              <a:rPr lang="de-DE" altLang="de-DE" dirty="0" err="1"/>
              <a:t>concerned</a:t>
            </a:r>
            <a:r>
              <a:rPr lang="de-DE" altLang="de-DE" dirty="0"/>
              <a:t>, </a:t>
            </a:r>
            <a:r>
              <a:rPr lang="de-DE" altLang="de-DE" dirty="0" err="1"/>
              <a:t>since</a:t>
            </a:r>
            <a:r>
              <a:rPr lang="de-DE" altLang="de-DE" dirty="0"/>
              <a:t> </a:t>
            </a:r>
            <a:r>
              <a:rPr lang="de-DE" altLang="de-DE" dirty="0" err="1"/>
              <a:t>operator</a:t>
            </a:r>
            <a:r>
              <a:rPr lang="de-DE" altLang="de-DE" dirty="0"/>
              <a:t> </a:t>
            </a:r>
            <a:r>
              <a:rPr lang="de-DE" altLang="de-DE" dirty="0" err="1"/>
              <a:t>populations</a:t>
            </a:r>
            <a:r>
              <a:rPr lang="de-DE" altLang="de-DE" dirty="0"/>
              <a:t> </a:t>
            </a:r>
            <a:r>
              <a:rPr lang="de-DE" altLang="de-DE" dirty="0" err="1"/>
              <a:t>place</a:t>
            </a:r>
            <a:r>
              <a:rPr lang="de-DE" altLang="de-DE" dirty="0"/>
              <a:t> different </a:t>
            </a:r>
            <a:r>
              <a:rPr lang="de-DE" altLang="de-DE" dirty="0" err="1"/>
              <a:t>requirements</a:t>
            </a:r>
            <a:r>
              <a:rPr lang="de-DE" altLang="de-DE" dirty="0"/>
              <a:t> upon a </a:t>
            </a:r>
            <a:r>
              <a:rPr lang="de-DE" altLang="de-DE" dirty="0" err="1"/>
              <a:t>user</a:t>
            </a:r>
            <a:r>
              <a:rPr lang="de-DE" altLang="de-DE" dirty="0"/>
              <a:t> </a:t>
            </a:r>
            <a:r>
              <a:rPr lang="de-DE" altLang="de-DE" dirty="0" err="1"/>
              <a:t>interface</a:t>
            </a:r>
            <a:r>
              <a:rPr lang="de-DE" altLang="de-DE" dirty="0"/>
              <a:t>.</a:t>
            </a:r>
          </a:p>
          <a:p>
            <a:pPr marL="0" indent="22225">
              <a:buFontTx/>
              <a:buNone/>
            </a:pPr>
            <a:endParaRPr lang="de-DE" altLang="de-DE" b="1" dirty="0" smtClean="0"/>
          </a:p>
          <a:p>
            <a:pPr marL="0" indent="22225">
              <a:buFontTx/>
              <a:buNone/>
            </a:pPr>
            <a:r>
              <a:rPr lang="de-DE" altLang="de-DE" b="1" dirty="0" err="1" smtClean="0"/>
              <a:t>Examples</a:t>
            </a:r>
            <a:r>
              <a:rPr lang="de-DE" altLang="de-DE" b="1" dirty="0"/>
              <a:t>:</a:t>
            </a:r>
          </a:p>
        </p:txBody>
      </p:sp>
      <p:sp>
        <p:nvSpPr>
          <p:cNvPr id="19" name="Text Box 5"/>
          <p:cNvSpPr txBox="1">
            <a:spLocks noChangeArrowheads="1"/>
          </p:cNvSpPr>
          <p:nvPr/>
        </p:nvSpPr>
        <p:spPr bwMode="auto">
          <a:xfrm>
            <a:off x="371432" y="3196316"/>
            <a:ext cx="8064500" cy="2308324"/>
          </a:xfrm>
          <a:prstGeom prst="rect">
            <a:avLst/>
          </a:prstGeom>
          <a:noFill/>
          <a:ln w="9525">
            <a:noFill/>
            <a:miter lim="800000"/>
            <a:headEnd/>
            <a:tailEnd/>
          </a:ln>
        </p:spPr>
        <p:txBody>
          <a:bodyPr>
            <a:spAutoFit/>
          </a:bodyPr>
          <a:lstStyle/>
          <a:p>
            <a:pPr marL="273050" indent="-273050">
              <a:spcAft>
                <a:spcPct val="20000"/>
              </a:spcAft>
              <a:buClr>
                <a:schemeClr val="accent2"/>
              </a:buClr>
              <a:buFont typeface="Wingdings" pitchFamily="2" charset="2"/>
              <a:buChar char="§"/>
            </a:pPr>
            <a:r>
              <a:rPr lang="en-US" dirty="0"/>
              <a:t>Age: different life experiences with operating concepts</a:t>
            </a:r>
          </a:p>
          <a:p>
            <a:pPr marL="273050" indent="-273050">
              <a:spcAft>
                <a:spcPct val="20000"/>
              </a:spcAft>
              <a:buClr>
                <a:schemeClr val="accent2"/>
              </a:buClr>
              <a:buFont typeface="Wingdings" pitchFamily="2" charset="2"/>
              <a:buChar char="§"/>
            </a:pPr>
            <a:r>
              <a:rPr lang="en-US" dirty="0"/>
              <a:t>Socialization: differences in modes of thought and action</a:t>
            </a:r>
          </a:p>
          <a:p>
            <a:pPr marL="273050" indent="-273050">
              <a:spcAft>
                <a:spcPct val="20000"/>
              </a:spcAft>
              <a:buClr>
                <a:schemeClr val="accent2"/>
              </a:buClr>
              <a:buFont typeface="Wingdings" pitchFamily="2" charset="2"/>
              <a:buChar char="§"/>
            </a:pPr>
            <a:r>
              <a:rPr lang="en-US" dirty="0"/>
              <a:t>Nationality: different interpretations of the logic of operation and of </a:t>
            </a:r>
            <a:r>
              <a:rPr lang="en-US" dirty="0" err="1"/>
              <a:t>colour</a:t>
            </a:r>
            <a:r>
              <a:rPr lang="en-US" dirty="0"/>
              <a:t> and symbols</a:t>
            </a:r>
          </a:p>
          <a:p>
            <a:pPr marL="273050" indent="-273050">
              <a:spcAft>
                <a:spcPct val="20000"/>
              </a:spcAft>
              <a:buClr>
                <a:schemeClr val="accent2"/>
              </a:buClr>
              <a:buFont typeface="Wingdings" pitchFamily="2" charset="2"/>
              <a:buChar char="§"/>
            </a:pPr>
            <a:r>
              <a:rPr lang="en-US" dirty="0"/>
              <a:t>Training: differences in usage and in expectations of performance for tasks of differing scale</a:t>
            </a:r>
          </a:p>
        </p:txBody>
      </p:sp>
    </p:spTree>
    <p:extLst>
      <p:ext uri="{BB962C8B-B14F-4D97-AF65-F5344CB8AC3E}">
        <p14:creationId xmlns:p14="http://schemas.microsoft.com/office/powerpoint/2010/main" val="10003317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BC83C04D-FA4A-48E8-BFCA-8553B22FCFED}"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74</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2400" dirty="0">
                <a:latin typeface="Arial" pitchFamily="34" charset="0"/>
              </a:rPr>
              <a:t>Usability </a:t>
            </a:r>
            <a:r>
              <a:rPr lang="de-DE" altLang="de-DE" sz="2400" dirty="0" err="1">
                <a:latin typeface="Arial" pitchFamily="34" charset="0"/>
              </a:rPr>
              <a:t>of</a:t>
            </a:r>
            <a:r>
              <a:rPr lang="de-DE" altLang="de-DE" sz="2400" dirty="0">
                <a:latin typeface="Arial" pitchFamily="34" charset="0"/>
              </a:rPr>
              <a:t> </a:t>
            </a:r>
            <a:r>
              <a:rPr lang="de-DE" altLang="de-DE" sz="2400" dirty="0" err="1">
                <a:latin typeface="Arial" pitchFamily="34" charset="0"/>
              </a:rPr>
              <a:t>control</a:t>
            </a:r>
            <a:r>
              <a:rPr lang="de-DE" altLang="de-DE" sz="2400" dirty="0">
                <a:latin typeface="Arial" pitchFamily="34" charset="0"/>
              </a:rPr>
              <a:t> </a:t>
            </a:r>
            <a:r>
              <a:rPr lang="de-DE" altLang="de-DE" sz="2400" dirty="0" err="1">
                <a:latin typeface="Arial" pitchFamily="34" charset="0"/>
              </a:rPr>
              <a:t>concepts</a:t>
            </a:r>
            <a:endParaRPr lang="de-DE" sz="1400" kern="0" dirty="0"/>
          </a:p>
        </p:txBody>
      </p:sp>
      <p:sp>
        <p:nvSpPr>
          <p:cNvPr id="14" name="Rectangle 3"/>
          <p:cNvSpPr txBox="1">
            <a:spLocks noChangeArrowheads="1"/>
          </p:cNvSpPr>
          <p:nvPr/>
        </p:nvSpPr>
        <p:spPr bwMode="auto">
          <a:xfrm>
            <a:off x="395288" y="1551807"/>
            <a:ext cx="8229600" cy="4367159"/>
          </a:xfrm>
          <a:prstGeom prst="rect">
            <a:avLst/>
          </a:prstGeom>
          <a:solidFill>
            <a:srgbClr val="FFFFFF"/>
          </a:solidFill>
          <a:ln>
            <a:noFill/>
            <a:miter lim="800000"/>
            <a:headEnd/>
            <a:tailEn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None/>
              <a:tabLst>
                <a:tab pos="1616075" algn="l"/>
              </a:tabLst>
              <a:defRPr sz="2000" b="0">
                <a:solidFill>
                  <a:schemeClr val="bg2"/>
                </a:solidFill>
                <a:latin typeface="+mn-lt"/>
                <a:ea typeface="+mn-ea"/>
                <a:cs typeface="+mn-cs"/>
              </a:defRPr>
            </a:lvl1pPr>
            <a:lvl2pPr marL="457200" indent="0" algn="l" rtl="0" eaLnBrk="0" fontAlgn="base" hangingPunct="0">
              <a:spcBef>
                <a:spcPct val="20000"/>
              </a:spcBef>
              <a:spcAft>
                <a:spcPct val="0"/>
              </a:spcAft>
              <a:buNone/>
              <a:tabLst>
                <a:tab pos="1616075" algn="l"/>
              </a:tabLst>
              <a:defRPr sz="1800" b="0">
                <a:solidFill>
                  <a:schemeClr val="bg2"/>
                </a:solidFill>
                <a:latin typeface="+mn-lt"/>
              </a:defRPr>
            </a:lvl2pPr>
            <a:lvl3pPr marL="265113" indent="-261938" algn="l" rtl="0" eaLnBrk="0" fontAlgn="base" hangingPunct="0">
              <a:spcBef>
                <a:spcPct val="20000"/>
              </a:spcBef>
              <a:spcAft>
                <a:spcPct val="0"/>
              </a:spcAft>
              <a:buClr>
                <a:srgbClr val="FAB500"/>
              </a:buClr>
              <a:buFont typeface="Wingdings" panose="05000000000000000000" pitchFamily="2" charset="2"/>
              <a:buChar char="§"/>
              <a:tabLst>
                <a:tab pos="1616075" algn="l"/>
              </a:tabLst>
              <a:defRPr sz="2400">
                <a:solidFill>
                  <a:schemeClr val="bg2"/>
                </a:solidFill>
                <a:latin typeface="+mn-lt"/>
              </a:defRPr>
            </a:lvl3pPr>
            <a:lvl4pPr marL="534988" indent="-268288" algn="l" rtl="0" eaLnBrk="0" fontAlgn="base" hangingPunct="0">
              <a:spcBef>
                <a:spcPct val="20000"/>
              </a:spcBef>
              <a:spcAft>
                <a:spcPct val="0"/>
              </a:spcAft>
              <a:buFont typeface="Wingdings" panose="05000000000000000000" pitchFamily="2" charset="2"/>
              <a:buChar char="§"/>
              <a:tabLst>
                <a:tab pos="1616075" algn="l"/>
              </a:tabLst>
              <a:defRPr sz="2100">
                <a:solidFill>
                  <a:schemeClr val="bg2"/>
                </a:solidFill>
                <a:latin typeface="+mn-lt"/>
              </a:defRPr>
            </a:lvl4pPr>
            <a:lvl5pPr marL="4964113" indent="-147638" algn="l" rtl="0" eaLnBrk="0" fontAlgn="base" hangingPunct="0">
              <a:spcBef>
                <a:spcPct val="20000"/>
              </a:spcBef>
              <a:spcAft>
                <a:spcPct val="0"/>
              </a:spcAft>
              <a:buChar char="•"/>
              <a:tabLst>
                <a:tab pos="1616075" algn="l"/>
              </a:tabLst>
              <a:defRPr sz="1700">
                <a:solidFill>
                  <a:srgbClr val="878787"/>
                </a:solidFill>
                <a:latin typeface="+mn-lt"/>
              </a:defRPr>
            </a:lvl5pPr>
            <a:lvl6pPr marL="5421313" indent="-147638" algn="l" rtl="0" fontAlgn="base">
              <a:spcBef>
                <a:spcPct val="20000"/>
              </a:spcBef>
              <a:spcAft>
                <a:spcPct val="0"/>
              </a:spcAft>
              <a:buChar char="•"/>
              <a:tabLst>
                <a:tab pos="1616075" algn="l"/>
              </a:tabLst>
              <a:defRPr sz="1700">
                <a:solidFill>
                  <a:srgbClr val="878787"/>
                </a:solidFill>
                <a:latin typeface="+mn-lt"/>
              </a:defRPr>
            </a:lvl6pPr>
            <a:lvl7pPr marL="5878513" indent="-147638" algn="l" rtl="0" fontAlgn="base">
              <a:spcBef>
                <a:spcPct val="20000"/>
              </a:spcBef>
              <a:spcAft>
                <a:spcPct val="0"/>
              </a:spcAft>
              <a:buChar char="•"/>
              <a:tabLst>
                <a:tab pos="1616075" algn="l"/>
              </a:tabLst>
              <a:defRPr sz="1700">
                <a:solidFill>
                  <a:srgbClr val="878787"/>
                </a:solidFill>
                <a:latin typeface="+mn-lt"/>
              </a:defRPr>
            </a:lvl7pPr>
            <a:lvl8pPr marL="6335713" indent="-147638" algn="l" rtl="0" fontAlgn="base">
              <a:spcBef>
                <a:spcPct val="20000"/>
              </a:spcBef>
              <a:spcAft>
                <a:spcPct val="0"/>
              </a:spcAft>
              <a:buChar char="•"/>
              <a:tabLst>
                <a:tab pos="1616075" algn="l"/>
              </a:tabLst>
              <a:defRPr sz="1700">
                <a:solidFill>
                  <a:srgbClr val="878787"/>
                </a:solidFill>
                <a:latin typeface="+mn-lt"/>
              </a:defRPr>
            </a:lvl8pPr>
            <a:lvl9pPr marL="6792913" indent="-147638" algn="l" rtl="0" fontAlgn="base">
              <a:spcBef>
                <a:spcPct val="20000"/>
              </a:spcBef>
              <a:spcAft>
                <a:spcPct val="0"/>
              </a:spcAft>
              <a:buChar char="•"/>
              <a:tabLst>
                <a:tab pos="1616075" algn="l"/>
              </a:tabLst>
              <a:defRPr sz="1700">
                <a:solidFill>
                  <a:srgbClr val="878787"/>
                </a:solidFill>
                <a:latin typeface="+mn-lt"/>
              </a:defRPr>
            </a:lvl9pPr>
          </a:lstStyle>
          <a:p>
            <a:pPr>
              <a:lnSpc>
                <a:spcPct val="90000"/>
              </a:lnSpc>
            </a:pPr>
            <a:r>
              <a:rPr lang="de-DE" kern="0" dirty="0" err="1"/>
              <a:t>Selection</a:t>
            </a:r>
            <a:r>
              <a:rPr lang="de-DE" kern="0" dirty="0"/>
              <a:t> </a:t>
            </a:r>
            <a:r>
              <a:rPr lang="de-DE" kern="0" dirty="0" err="1"/>
              <a:t>of</a:t>
            </a:r>
            <a:r>
              <a:rPr lang="de-DE" kern="0" dirty="0"/>
              <a:t> </a:t>
            </a:r>
            <a:r>
              <a:rPr lang="de-DE" kern="0" dirty="0" err="1"/>
              <a:t>measures</a:t>
            </a:r>
            <a:r>
              <a:rPr lang="de-DE" kern="0" dirty="0"/>
              <a:t>:</a:t>
            </a:r>
          </a:p>
          <a:p>
            <a:pPr lvl="1" indent="-379413">
              <a:lnSpc>
                <a:spcPct val="90000"/>
              </a:lnSpc>
              <a:buClr>
                <a:schemeClr val="accent2"/>
              </a:buClr>
              <a:buFont typeface="Wingdings" pitchFamily="2" charset="2"/>
              <a:buChar char="§"/>
            </a:pPr>
            <a:r>
              <a:rPr lang="en-US" sz="2000" kern="0" dirty="0" smtClean="0"/>
              <a:t>Analysis </a:t>
            </a:r>
            <a:r>
              <a:rPr lang="en-US" sz="2000" kern="0" dirty="0"/>
              <a:t>of work tasks and specific requirements concerning the control system</a:t>
            </a:r>
          </a:p>
          <a:p>
            <a:pPr lvl="1" indent="-379413">
              <a:lnSpc>
                <a:spcPct val="90000"/>
              </a:lnSpc>
              <a:buClr>
                <a:schemeClr val="accent2"/>
              </a:buClr>
              <a:buFont typeface="Wingdings" pitchFamily="2" charset="2"/>
              <a:buChar char="§"/>
            </a:pPr>
            <a:r>
              <a:rPr lang="en-US" sz="2000" kern="0" dirty="0"/>
              <a:t>Are complete programs developed on the control system?</a:t>
            </a:r>
          </a:p>
          <a:p>
            <a:pPr lvl="1" indent="-379413">
              <a:lnSpc>
                <a:spcPct val="90000"/>
              </a:lnSpc>
              <a:buClr>
                <a:schemeClr val="accent2"/>
              </a:buClr>
              <a:buFont typeface="Wingdings" pitchFamily="2" charset="2"/>
              <a:buChar char="§"/>
            </a:pPr>
            <a:r>
              <a:rPr lang="en-US" sz="2000" kern="0" dirty="0"/>
              <a:t>How high is the effort required for teaching-in? Does a complete optimization exist?</a:t>
            </a:r>
          </a:p>
          <a:p>
            <a:pPr lvl="1" indent="-379413">
              <a:lnSpc>
                <a:spcPct val="90000"/>
              </a:lnSpc>
              <a:buClr>
                <a:schemeClr val="accent2"/>
              </a:buClr>
              <a:buFont typeface="Wingdings" pitchFamily="2" charset="2"/>
              <a:buChar char="§"/>
            </a:pPr>
            <a:r>
              <a:rPr lang="en-US" sz="2000" kern="0" dirty="0"/>
              <a:t>Are only minor corrections made to cutting values?</a:t>
            </a:r>
          </a:p>
          <a:p>
            <a:pPr lvl="1" indent="-379413">
              <a:lnSpc>
                <a:spcPct val="90000"/>
              </a:lnSpc>
              <a:buClr>
                <a:schemeClr val="accent2"/>
              </a:buClr>
              <a:buFont typeface="Wingdings" pitchFamily="2" charset="2"/>
              <a:buChar char="§"/>
            </a:pPr>
            <a:r>
              <a:rPr lang="en-US" sz="2000" kern="0" dirty="0"/>
              <a:t>Is the task reduced to changing of the tools and launching of the program routine?</a:t>
            </a:r>
          </a:p>
          <a:p>
            <a:pPr lvl="1" indent="-379413">
              <a:lnSpc>
                <a:spcPct val="90000"/>
              </a:lnSpc>
              <a:buClr>
                <a:schemeClr val="accent2"/>
              </a:buClr>
              <a:buFont typeface="Wingdings" pitchFamily="2" charset="2"/>
              <a:buChar char="§"/>
            </a:pPr>
            <a:r>
              <a:rPr lang="en-US" sz="2000" kern="0" dirty="0"/>
              <a:t>Survey of workers (machine operation)</a:t>
            </a:r>
          </a:p>
          <a:p>
            <a:pPr lvl="1" indent="-379413">
              <a:lnSpc>
                <a:spcPct val="90000"/>
              </a:lnSpc>
              <a:buClr>
                <a:schemeClr val="accent2"/>
              </a:buClr>
              <a:buFont typeface="Wingdings" pitchFamily="2" charset="2"/>
              <a:buChar char="§"/>
            </a:pPr>
            <a:r>
              <a:rPr lang="en-US" sz="2000" kern="0" dirty="0"/>
              <a:t>Evaluation of the work results (quantity, time, quality, error rate)</a:t>
            </a:r>
          </a:p>
          <a:p>
            <a:pPr lvl="1" indent="-379413">
              <a:lnSpc>
                <a:spcPct val="90000"/>
              </a:lnSpc>
              <a:buClr>
                <a:schemeClr val="accent2"/>
              </a:buClr>
              <a:buFont typeface="Wingdings" pitchFamily="2" charset="2"/>
              <a:buChar char="§"/>
            </a:pPr>
            <a:r>
              <a:rPr lang="en-US" sz="2000" kern="0" dirty="0"/>
              <a:t>Observation</a:t>
            </a:r>
          </a:p>
          <a:p>
            <a:pPr lvl="1" indent="-379413">
              <a:lnSpc>
                <a:spcPct val="90000"/>
              </a:lnSpc>
              <a:buClr>
                <a:schemeClr val="accent2"/>
              </a:buClr>
              <a:buFont typeface="Wingdings" pitchFamily="2" charset="2"/>
              <a:buChar char="§"/>
            </a:pPr>
            <a:r>
              <a:rPr lang="en-US" sz="2000" kern="0" dirty="0"/>
              <a:t>Market survey and product catalogues</a:t>
            </a:r>
          </a:p>
        </p:txBody>
      </p:sp>
    </p:spTree>
    <p:extLst>
      <p:ext uri="{BB962C8B-B14F-4D97-AF65-F5344CB8AC3E}">
        <p14:creationId xmlns:p14="http://schemas.microsoft.com/office/powerpoint/2010/main" val="34951365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7902" y="1346818"/>
            <a:ext cx="4956795" cy="3861048"/>
          </a:xfrm>
          <a:prstGeom prst="rect">
            <a:avLst/>
          </a:prstGeom>
        </p:spPr>
      </p:pic>
      <p:sp>
        <p:nvSpPr>
          <p:cNvPr id="5122" name="Datumsplatzhalter 3"/>
          <p:cNvSpPr>
            <a:spLocks noGrp="1"/>
          </p:cNvSpPr>
          <p:nvPr>
            <p:ph type="dt" sz="quarter" idx="10"/>
          </p:nvPr>
        </p:nvSpPr>
        <p:spPr>
          <a:xfrm>
            <a:off x="5166519" y="6488501"/>
            <a:ext cx="1825625" cy="333375"/>
          </a:xfrm>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136A0D3C-F11E-4621-AEE6-F5E246C1029F}" type="datetime1">
              <a:rPr lang="de-DE" altLang="de-DE" sz="1200" b="0" smtClean="0">
                <a:solidFill>
                  <a:schemeClr val="bg1"/>
                </a:solidFill>
              </a:rPr>
              <a:t>12.11.2019</a:t>
            </a:fld>
            <a:endParaRPr lang="de-DE" altLang="de-DE" sz="1200" b="0" dirty="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75</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3200" dirty="0">
                <a:latin typeface="Arial" pitchFamily="34" charset="0"/>
              </a:rPr>
              <a:t>Design</a:t>
            </a:r>
            <a:endParaRPr lang="de-DE" kern="0" dirty="0"/>
          </a:p>
        </p:txBody>
      </p:sp>
      <p:sp>
        <p:nvSpPr>
          <p:cNvPr id="15" name="Textfeld 14"/>
          <p:cNvSpPr txBox="1"/>
          <p:nvPr/>
        </p:nvSpPr>
        <p:spPr>
          <a:xfrm>
            <a:off x="7226299" y="5272706"/>
            <a:ext cx="1872208" cy="215444"/>
          </a:xfrm>
          <a:prstGeom prst="rect">
            <a:avLst/>
          </a:prstGeom>
          <a:noFill/>
        </p:spPr>
        <p:txBody>
          <a:bodyPr wrap="square" rtlCol="0">
            <a:spAutoFit/>
          </a:bodyPr>
          <a:lstStyle/>
          <a:p>
            <a:r>
              <a:rPr lang="de-DE" sz="800" dirty="0" smtClean="0"/>
              <a:t>© Michael Hüter</a:t>
            </a:r>
            <a:endParaRPr lang="de-DE"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555" y="1402457"/>
            <a:ext cx="4887925" cy="3749770"/>
          </a:xfrm>
          <a:prstGeom prst="rect">
            <a:avLst/>
          </a:prstGeom>
        </p:spPr>
      </p:pic>
      <p:sp>
        <p:nvSpPr>
          <p:cNvPr id="4" name="Rechteck 3"/>
          <p:cNvSpPr/>
          <p:nvPr/>
        </p:nvSpPr>
        <p:spPr>
          <a:xfrm>
            <a:off x="557390" y="5636093"/>
            <a:ext cx="7398985" cy="400110"/>
          </a:xfrm>
          <a:prstGeom prst="rect">
            <a:avLst/>
          </a:prstGeom>
        </p:spPr>
        <p:txBody>
          <a:bodyPr wrap="square">
            <a:spAutoFit/>
          </a:bodyPr>
          <a:lstStyle/>
          <a:p>
            <a:r>
              <a:rPr lang="de-DE" altLang="de-DE" dirty="0"/>
              <a:t>Development </a:t>
            </a:r>
            <a:r>
              <a:rPr lang="de-DE" altLang="de-DE" dirty="0" err="1"/>
              <a:t>of</a:t>
            </a:r>
            <a:r>
              <a:rPr lang="de-DE" altLang="de-DE" dirty="0"/>
              <a:t> a </a:t>
            </a:r>
            <a:r>
              <a:rPr lang="de-DE" altLang="de-DE" dirty="0" err="1"/>
              <a:t>concept</a:t>
            </a:r>
            <a:r>
              <a:rPr lang="de-DE" altLang="de-DE" dirty="0"/>
              <a:t> </a:t>
            </a:r>
            <a:r>
              <a:rPr lang="de-DE" altLang="de-DE" dirty="0" err="1"/>
              <a:t>with</a:t>
            </a:r>
            <a:r>
              <a:rPr lang="de-DE" altLang="de-DE" dirty="0"/>
              <a:t> </a:t>
            </a:r>
            <a:r>
              <a:rPr lang="de-DE" altLang="de-DE" dirty="0" err="1"/>
              <a:t>the</a:t>
            </a:r>
            <a:r>
              <a:rPr lang="de-DE" altLang="de-DE" dirty="0"/>
              <a:t> </a:t>
            </a:r>
            <a:r>
              <a:rPr lang="de-DE" altLang="de-DE" dirty="0" err="1"/>
              <a:t>involvement</a:t>
            </a:r>
            <a:r>
              <a:rPr lang="de-DE" altLang="de-DE" dirty="0"/>
              <a:t> </a:t>
            </a:r>
            <a:r>
              <a:rPr lang="de-DE" altLang="de-DE" dirty="0" err="1"/>
              <a:t>of</a:t>
            </a:r>
            <a:r>
              <a:rPr lang="de-DE" altLang="de-DE" dirty="0"/>
              <a:t> </a:t>
            </a:r>
            <a:r>
              <a:rPr lang="de-DE" altLang="de-DE" dirty="0" err="1"/>
              <a:t>future</a:t>
            </a:r>
            <a:r>
              <a:rPr lang="de-DE" altLang="de-DE" dirty="0"/>
              <a:t> </a:t>
            </a:r>
            <a:r>
              <a:rPr lang="de-DE" altLang="de-DE" dirty="0" err="1"/>
              <a:t>users</a:t>
            </a:r>
            <a:endParaRPr lang="de-DE" altLang="de-DE" dirty="0"/>
          </a:p>
        </p:txBody>
      </p:sp>
    </p:spTree>
    <p:extLst>
      <p:ext uri="{BB962C8B-B14F-4D97-AF65-F5344CB8AC3E}">
        <p14:creationId xmlns:p14="http://schemas.microsoft.com/office/powerpoint/2010/main" val="24086205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xfrm>
            <a:off x="5203222" y="6480770"/>
            <a:ext cx="1825625" cy="333375"/>
          </a:xfrm>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69400F9A-DAEC-4959-929B-3DEE4D04E2C2}" type="datetime1">
              <a:rPr lang="de-DE" altLang="de-DE" sz="1200" b="0" smtClean="0">
                <a:solidFill>
                  <a:schemeClr val="bg1"/>
                </a:solidFill>
              </a:rPr>
              <a:t>12.11.2019</a:t>
            </a:fld>
            <a:endParaRPr lang="de-DE" altLang="de-DE" sz="1200" b="0" dirty="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76</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2800" dirty="0">
                <a:latin typeface="Arial" pitchFamily="34" charset="0"/>
              </a:rPr>
              <a:t>Test </a:t>
            </a:r>
            <a:r>
              <a:rPr lang="de-DE" altLang="de-DE" sz="2800" dirty="0" err="1">
                <a:latin typeface="Arial" pitchFamily="34" charset="0"/>
              </a:rPr>
              <a:t>of</a:t>
            </a:r>
            <a:r>
              <a:rPr lang="de-DE" altLang="de-DE" sz="2800" dirty="0">
                <a:latin typeface="Arial" pitchFamily="34" charset="0"/>
              </a:rPr>
              <a:t> </a:t>
            </a:r>
            <a:r>
              <a:rPr lang="de-DE" altLang="de-DE" sz="2800" dirty="0" err="1">
                <a:latin typeface="Arial" pitchFamily="34" charset="0"/>
              </a:rPr>
              <a:t>the</a:t>
            </a:r>
            <a:r>
              <a:rPr lang="de-DE" altLang="de-DE" sz="2800" dirty="0">
                <a:latin typeface="Arial" pitchFamily="34" charset="0"/>
              </a:rPr>
              <a:t> </a:t>
            </a:r>
            <a:r>
              <a:rPr lang="de-DE" altLang="de-DE" sz="2800" dirty="0" err="1">
                <a:latin typeface="Arial" pitchFamily="34" charset="0"/>
              </a:rPr>
              <a:t>control</a:t>
            </a:r>
            <a:r>
              <a:rPr lang="de-DE" altLang="de-DE" sz="2800" dirty="0">
                <a:latin typeface="Arial" pitchFamily="34" charset="0"/>
              </a:rPr>
              <a:t> </a:t>
            </a:r>
            <a:r>
              <a:rPr lang="de-DE" altLang="de-DE" sz="2800" dirty="0" err="1">
                <a:latin typeface="Arial" pitchFamily="34" charset="0"/>
              </a:rPr>
              <a:t>system</a:t>
            </a:r>
            <a:endParaRPr lang="de-DE" sz="2800" kern="0" dirty="0"/>
          </a:p>
        </p:txBody>
      </p:sp>
      <p:sp>
        <p:nvSpPr>
          <p:cNvPr id="15" name="Textfeld 14"/>
          <p:cNvSpPr txBox="1"/>
          <p:nvPr/>
        </p:nvSpPr>
        <p:spPr>
          <a:xfrm>
            <a:off x="7202458" y="5949280"/>
            <a:ext cx="1872208" cy="215444"/>
          </a:xfrm>
          <a:prstGeom prst="rect">
            <a:avLst/>
          </a:prstGeom>
          <a:noFill/>
        </p:spPr>
        <p:txBody>
          <a:bodyPr wrap="square" rtlCol="0">
            <a:spAutoFit/>
          </a:bodyPr>
          <a:lstStyle/>
          <a:p>
            <a:r>
              <a:rPr lang="de-DE" sz="800" dirty="0" smtClean="0"/>
              <a:t>© Michael Hüter</a:t>
            </a:r>
            <a:endParaRPr lang="de-DE" dirty="0"/>
          </a:p>
        </p:txBody>
      </p:sp>
      <p:sp>
        <p:nvSpPr>
          <p:cNvPr id="2" name="Rechteck 1"/>
          <p:cNvSpPr/>
          <p:nvPr/>
        </p:nvSpPr>
        <p:spPr>
          <a:xfrm>
            <a:off x="369996" y="1577112"/>
            <a:ext cx="6832462" cy="3416320"/>
          </a:xfrm>
          <a:prstGeom prst="rect">
            <a:avLst/>
          </a:prstGeom>
        </p:spPr>
        <p:txBody>
          <a:bodyPr wrap="square">
            <a:spAutoFit/>
          </a:bodyPr>
          <a:lstStyle/>
          <a:p>
            <a:pPr marL="342900" indent="-342900"/>
            <a:r>
              <a:rPr lang="de-DE" altLang="de-DE" b="1" u="sng" dirty="0"/>
              <a:t>Analysis </a:t>
            </a:r>
            <a:r>
              <a:rPr lang="de-DE" altLang="de-DE" b="1" u="sng" dirty="0" err="1"/>
              <a:t>concept</a:t>
            </a:r>
            <a:r>
              <a:rPr lang="de-DE" altLang="de-DE" b="1" u="sng" dirty="0"/>
              <a:t>:</a:t>
            </a:r>
            <a:br>
              <a:rPr lang="de-DE" altLang="de-DE" b="1" u="sng" dirty="0"/>
            </a:br>
            <a:endParaRPr lang="de-DE" altLang="de-DE" b="1" u="sng" dirty="0" smtClean="0"/>
          </a:p>
          <a:p>
            <a:pPr marL="342900" indent="-342900">
              <a:buClr>
                <a:schemeClr val="accent2"/>
              </a:buClr>
              <a:buFont typeface="Wingdings" panose="05000000000000000000" pitchFamily="2" charset="2"/>
              <a:buChar char="§"/>
            </a:pPr>
            <a:r>
              <a:rPr lang="en-US" dirty="0"/>
              <a:t>Age: different life experiences with operating concepts</a:t>
            </a:r>
          </a:p>
          <a:p>
            <a:pPr marL="342900" indent="-342900">
              <a:buClr>
                <a:schemeClr val="accent2"/>
              </a:buClr>
              <a:buFont typeface="Wingdings" panose="05000000000000000000" pitchFamily="2" charset="2"/>
              <a:buChar char="§"/>
            </a:pPr>
            <a:r>
              <a:rPr lang="en-US" dirty="0"/>
              <a:t>Socialization: differences in modes of thought and action</a:t>
            </a:r>
          </a:p>
          <a:p>
            <a:pPr marL="342900" indent="-342900">
              <a:buClr>
                <a:schemeClr val="accent2"/>
              </a:buClr>
              <a:buFont typeface="Wingdings" panose="05000000000000000000" pitchFamily="2" charset="2"/>
              <a:buChar char="§"/>
            </a:pPr>
            <a:r>
              <a:rPr lang="en-US" dirty="0"/>
              <a:t>Nationality: different interpretations of the logic of operation and of </a:t>
            </a:r>
            <a:r>
              <a:rPr lang="en-US" dirty="0" err="1"/>
              <a:t>colour</a:t>
            </a:r>
            <a:r>
              <a:rPr lang="en-US" dirty="0"/>
              <a:t> and symbols</a:t>
            </a:r>
          </a:p>
          <a:p>
            <a:pPr marL="342900" indent="-342900">
              <a:buClr>
                <a:schemeClr val="accent2"/>
              </a:buClr>
              <a:buFont typeface="Wingdings" panose="05000000000000000000" pitchFamily="2" charset="2"/>
              <a:buChar char="§"/>
            </a:pPr>
            <a:r>
              <a:rPr lang="en-US" dirty="0"/>
              <a:t>Training: differences in usage and </a:t>
            </a:r>
            <a:r>
              <a:rPr lang="en-US" dirty="0" smtClean="0"/>
              <a:t>in</a:t>
            </a:r>
            <a:br>
              <a:rPr lang="en-US" dirty="0" smtClean="0"/>
            </a:br>
            <a:r>
              <a:rPr lang="en-US" dirty="0" smtClean="0"/>
              <a:t>expectations </a:t>
            </a:r>
            <a:r>
              <a:rPr lang="en-US" dirty="0"/>
              <a:t>of performance for </a:t>
            </a:r>
            <a:r>
              <a:rPr lang="en-US" dirty="0" smtClean="0"/>
              <a:t>tasks</a:t>
            </a:r>
            <a:br>
              <a:rPr lang="en-US" dirty="0" smtClean="0"/>
            </a:br>
            <a:r>
              <a:rPr lang="en-US" dirty="0" smtClean="0"/>
              <a:t>of </a:t>
            </a:r>
            <a:r>
              <a:rPr lang="en-US" dirty="0"/>
              <a:t>differing scale</a:t>
            </a: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41404" t="22694" r="31425" b="44796"/>
          <a:stretch/>
        </p:blipFill>
        <p:spPr>
          <a:xfrm>
            <a:off x="5652120" y="3773830"/>
            <a:ext cx="2025828" cy="1863762"/>
          </a:xfrm>
          <a:prstGeom prst="rect">
            <a:avLst/>
          </a:prstGeom>
        </p:spPr>
      </p:pic>
      <p:pic>
        <p:nvPicPr>
          <p:cNvPr id="19" name="Grafik 18"/>
          <p:cNvPicPr>
            <a:picLocks noChangeAspect="1"/>
          </p:cNvPicPr>
          <p:nvPr/>
        </p:nvPicPr>
        <p:blipFill rotWithShape="1">
          <a:blip r:embed="rId4" cstate="print">
            <a:extLst>
              <a:ext uri="{28A0092B-C50C-407E-A947-70E740481C1C}">
                <a14:useLocalDpi xmlns:a14="http://schemas.microsoft.com/office/drawing/2010/main" val="0"/>
              </a:ext>
            </a:extLst>
          </a:blip>
          <a:srcRect l="5489" t="6311" r="64277" b="59546"/>
          <a:stretch/>
        </p:blipFill>
        <p:spPr>
          <a:xfrm>
            <a:off x="7059137" y="612775"/>
            <a:ext cx="1671555" cy="1451460"/>
          </a:xfrm>
          <a:prstGeom prst="rect">
            <a:avLst/>
          </a:prstGeom>
        </p:spPr>
      </p:pic>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l="66797" t="8496" r="2129" b="70752"/>
          <a:stretch/>
        </p:blipFill>
        <p:spPr>
          <a:xfrm>
            <a:off x="5099477" y="729086"/>
            <a:ext cx="1908410" cy="979994"/>
          </a:xfrm>
          <a:prstGeom prst="rect">
            <a:avLst/>
          </a:prstGeom>
        </p:spPr>
      </p:pic>
    </p:spTree>
    <p:extLst>
      <p:ext uri="{BB962C8B-B14F-4D97-AF65-F5344CB8AC3E}">
        <p14:creationId xmlns:p14="http://schemas.microsoft.com/office/powerpoint/2010/main" val="37420730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xfrm>
            <a:off x="5193159" y="6487464"/>
            <a:ext cx="1825625" cy="333375"/>
          </a:xfrm>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B302CDE3-2123-4A39-9E15-86EEB7CF51D1}"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77</a:t>
            </a:fld>
            <a:endParaRPr lang="de-DE" altLang="de-DE" sz="1200" b="0">
              <a:solidFill>
                <a:schemeClr val="bg1"/>
              </a:solidFill>
            </a:endParaRPr>
          </a:p>
        </p:txBody>
      </p:sp>
      <p:sp>
        <p:nvSpPr>
          <p:cNvPr id="5125" name="Rectangle 2"/>
          <p:cNvSpPr>
            <a:spLocks noGrp="1" noChangeArrowheads="1"/>
          </p:cNvSpPr>
          <p:nvPr>
            <p:ph type="title"/>
          </p:nvPr>
        </p:nvSpPr>
        <p:spPr>
          <a:xfrm>
            <a:off x="592555" y="799162"/>
            <a:ext cx="8064500" cy="496888"/>
          </a:xfrm>
        </p:spPr>
        <p:txBody>
          <a:bodyPr/>
          <a:lstStyle/>
          <a:p>
            <a:pPr eaLnBrk="1" hangingPunct="1">
              <a:lnSpc>
                <a:spcPct val="90000"/>
              </a:lnSpc>
            </a:pPr>
            <a:r>
              <a:rPr lang="de-DE" sz="2400" dirty="0" smtClean="0"/>
              <a:t> </a:t>
            </a:r>
            <a:r>
              <a:rPr lang="de-DE" sz="2400" dirty="0" smtClean="0">
                <a:solidFill>
                  <a:srgbClr val="CCECFF"/>
                </a:solidFill>
                <a:sym typeface="Wingdings" pitchFamily="2" charset="2"/>
              </a:rPr>
              <a:t>    </a:t>
            </a:r>
            <a:endParaRPr lang="de-DE" sz="2400" dirty="0"/>
          </a:p>
        </p:txBody>
      </p:sp>
      <p:sp>
        <p:nvSpPr>
          <p:cNvPr id="10" name="Rectangle 5"/>
          <p:cNvSpPr>
            <a:spLocks noChangeArrowheads="1"/>
          </p:cNvSpPr>
          <p:nvPr/>
        </p:nvSpPr>
        <p:spPr bwMode="auto">
          <a:xfrm>
            <a:off x="161924" y="910458"/>
            <a:ext cx="592137" cy="641350"/>
          </a:xfrm>
          <a:prstGeom prst="rect">
            <a:avLst/>
          </a:prstGeom>
          <a:noFill/>
          <a:ln w="9525">
            <a:noFill/>
            <a:miter lim="800000"/>
            <a:headEnd/>
            <a:tailEnd/>
          </a:ln>
        </p:spPr>
        <p:txBody>
          <a:bodyPr>
            <a:spAutoFit/>
          </a:bodyPr>
          <a:lstStyle/>
          <a:p>
            <a:r>
              <a:rPr lang="de-DE" sz="3600" b="1" dirty="0">
                <a:solidFill>
                  <a:schemeClr val="bg1"/>
                </a:solidFill>
                <a:sym typeface="Wingdings" pitchFamily="2" charset="2"/>
              </a:rPr>
              <a:t></a:t>
            </a:r>
          </a:p>
        </p:txBody>
      </p:sp>
      <p:sp>
        <p:nvSpPr>
          <p:cNvPr id="12" name="Rectangle 3"/>
          <p:cNvSpPr>
            <a:spLocks noChangeArrowheads="1"/>
          </p:cNvSpPr>
          <p:nvPr/>
        </p:nvSpPr>
        <p:spPr bwMode="auto">
          <a:xfrm>
            <a:off x="395288" y="333375"/>
            <a:ext cx="592137" cy="641350"/>
          </a:xfrm>
          <a:prstGeom prst="rect">
            <a:avLst/>
          </a:prstGeom>
          <a:noFill/>
          <a:ln w="9525">
            <a:noFill/>
            <a:miter lim="800000"/>
            <a:headEnd/>
            <a:tailEnd/>
          </a:ln>
        </p:spPr>
        <p:txBody>
          <a:bodyPr>
            <a:spAutoFit/>
          </a:bodyPr>
          <a:lstStyle/>
          <a:p>
            <a:endParaRPr lang="de-DE" sz="3600" b="1" dirty="0">
              <a:solidFill>
                <a:schemeClr val="tx2"/>
              </a:solidFill>
              <a:sym typeface="Wingdings" pitchFamily="2" charset="2"/>
            </a:endParaRPr>
          </a:p>
        </p:txBody>
      </p:sp>
      <p:sp>
        <p:nvSpPr>
          <p:cNvPr id="16" name="Rectangle 2"/>
          <p:cNvSpPr txBox="1">
            <a:spLocks noChangeArrowheads="1"/>
          </p:cNvSpPr>
          <p:nvPr/>
        </p:nvSpPr>
        <p:spPr bwMode="auto">
          <a:xfrm>
            <a:off x="951328" y="736319"/>
            <a:ext cx="7692440" cy="431800"/>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3" name="Rectangle 2"/>
          <p:cNvSpPr txBox="1">
            <a:spLocks noChangeArrowheads="1"/>
          </p:cNvSpPr>
          <p:nvPr/>
        </p:nvSpPr>
        <p:spPr bwMode="auto">
          <a:xfrm>
            <a:off x="352425" y="754611"/>
            <a:ext cx="8229600" cy="50323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2400" kern="0" dirty="0" smtClean="0"/>
          </a:p>
        </p:txBody>
      </p:sp>
      <p:sp>
        <p:nvSpPr>
          <p:cNvPr id="34" name="Rectangle 2"/>
          <p:cNvSpPr txBox="1">
            <a:spLocks noChangeArrowheads="1"/>
          </p:cNvSpPr>
          <p:nvPr/>
        </p:nvSpPr>
        <p:spPr bwMode="auto">
          <a:xfrm>
            <a:off x="339138" y="867511"/>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endParaRPr lang="de-DE" sz="1600" kern="0" dirty="0"/>
          </a:p>
        </p:txBody>
      </p:sp>
      <p:sp>
        <p:nvSpPr>
          <p:cNvPr id="18" name="Rectangle 2"/>
          <p:cNvSpPr txBox="1">
            <a:spLocks noChangeArrowheads="1"/>
          </p:cNvSpPr>
          <p:nvPr/>
        </p:nvSpPr>
        <p:spPr bwMode="auto">
          <a:xfrm>
            <a:off x="409514" y="776549"/>
            <a:ext cx="8229600" cy="649927"/>
          </a:xfrm>
          <a:prstGeom prst="rect">
            <a:avLst/>
          </a:prstGeom>
          <a:noFill/>
          <a:ln cap="flat"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0074"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eaLnBrk="1" hangingPunct="1"/>
            <a:r>
              <a:rPr lang="de-DE" altLang="de-DE" sz="3200" dirty="0">
                <a:latin typeface="Arial" pitchFamily="34" charset="0"/>
              </a:rPr>
              <a:t>Summary</a:t>
            </a:r>
            <a:endParaRPr lang="de-DE" kern="0" dirty="0"/>
          </a:p>
        </p:txBody>
      </p:sp>
      <p:sp>
        <p:nvSpPr>
          <p:cNvPr id="20" name="Rectangle 3"/>
          <p:cNvSpPr txBox="1">
            <a:spLocks noChangeArrowheads="1"/>
          </p:cNvSpPr>
          <p:nvPr/>
        </p:nvSpPr>
        <p:spPr bwMode="auto">
          <a:xfrm>
            <a:off x="421803" y="1571063"/>
            <a:ext cx="8424863" cy="4588877"/>
          </a:xfrm>
          <a:prstGeom prst="rect">
            <a:avLst/>
          </a:prstGeom>
          <a:solidFill>
            <a:srgbClr val="FFFFFF"/>
          </a:solidFill>
          <a:ln>
            <a:noFill/>
            <a:miter lim="800000"/>
            <a:headEnd/>
            <a:tailEn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None/>
              <a:tabLst>
                <a:tab pos="1616075" algn="l"/>
              </a:tabLst>
              <a:defRPr sz="2000" b="0">
                <a:solidFill>
                  <a:schemeClr val="bg2"/>
                </a:solidFill>
                <a:latin typeface="+mn-lt"/>
                <a:ea typeface="+mn-ea"/>
                <a:cs typeface="+mn-cs"/>
              </a:defRPr>
            </a:lvl1pPr>
            <a:lvl2pPr marL="457200" indent="0" algn="l" rtl="0" eaLnBrk="0" fontAlgn="base" hangingPunct="0">
              <a:spcBef>
                <a:spcPct val="20000"/>
              </a:spcBef>
              <a:spcAft>
                <a:spcPct val="0"/>
              </a:spcAft>
              <a:buNone/>
              <a:tabLst>
                <a:tab pos="1616075" algn="l"/>
              </a:tabLst>
              <a:defRPr sz="1800" b="0">
                <a:solidFill>
                  <a:schemeClr val="bg2"/>
                </a:solidFill>
                <a:latin typeface="+mn-lt"/>
              </a:defRPr>
            </a:lvl2pPr>
            <a:lvl3pPr marL="265113" indent="-261938" algn="l" rtl="0" eaLnBrk="0" fontAlgn="base" hangingPunct="0">
              <a:spcBef>
                <a:spcPct val="20000"/>
              </a:spcBef>
              <a:spcAft>
                <a:spcPct val="0"/>
              </a:spcAft>
              <a:buClr>
                <a:srgbClr val="FAB500"/>
              </a:buClr>
              <a:buFont typeface="Wingdings" panose="05000000000000000000" pitchFamily="2" charset="2"/>
              <a:buChar char="§"/>
              <a:tabLst>
                <a:tab pos="1616075" algn="l"/>
              </a:tabLst>
              <a:defRPr sz="2400">
                <a:solidFill>
                  <a:schemeClr val="bg2"/>
                </a:solidFill>
                <a:latin typeface="+mn-lt"/>
              </a:defRPr>
            </a:lvl3pPr>
            <a:lvl4pPr marL="534988" indent="-268288" algn="l" rtl="0" eaLnBrk="0" fontAlgn="base" hangingPunct="0">
              <a:spcBef>
                <a:spcPct val="20000"/>
              </a:spcBef>
              <a:spcAft>
                <a:spcPct val="0"/>
              </a:spcAft>
              <a:buFont typeface="Wingdings" panose="05000000000000000000" pitchFamily="2" charset="2"/>
              <a:buChar char="§"/>
              <a:tabLst>
                <a:tab pos="1616075" algn="l"/>
              </a:tabLst>
              <a:defRPr sz="2100">
                <a:solidFill>
                  <a:schemeClr val="bg2"/>
                </a:solidFill>
                <a:latin typeface="+mn-lt"/>
              </a:defRPr>
            </a:lvl4pPr>
            <a:lvl5pPr marL="4964113" indent="-147638" algn="l" rtl="0" eaLnBrk="0" fontAlgn="base" hangingPunct="0">
              <a:spcBef>
                <a:spcPct val="20000"/>
              </a:spcBef>
              <a:spcAft>
                <a:spcPct val="0"/>
              </a:spcAft>
              <a:buChar char="•"/>
              <a:tabLst>
                <a:tab pos="1616075" algn="l"/>
              </a:tabLst>
              <a:defRPr sz="1700">
                <a:solidFill>
                  <a:srgbClr val="878787"/>
                </a:solidFill>
                <a:latin typeface="+mn-lt"/>
              </a:defRPr>
            </a:lvl5pPr>
            <a:lvl6pPr marL="5421313" indent="-147638" algn="l" rtl="0" fontAlgn="base">
              <a:spcBef>
                <a:spcPct val="20000"/>
              </a:spcBef>
              <a:spcAft>
                <a:spcPct val="0"/>
              </a:spcAft>
              <a:buChar char="•"/>
              <a:tabLst>
                <a:tab pos="1616075" algn="l"/>
              </a:tabLst>
              <a:defRPr sz="1700">
                <a:solidFill>
                  <a:srgbClr val="878787"/>
                </a:solidFill>
                <a:latin typeface="+mn-lt"/>
              </a:defRPr>
            </a:lvl6pPr>
            <a:lvl7pPr marL="5878513" indent="-147638" algn="l" rtl="0" fontAlgn="base">
              <a:spcBef>
                <a:spcPct val="20000"/>
              </a:spcBef>
              <a:spcAft>
                <a:spcPct val="0"/>
              </a:spcAft>
              <a:buChar char="•"/>
              <a:tabLst>
                <a:tab pos="1616075" algn="l"/>
              </a:tabLst>
              <a:defRPr sz="1700">
                <a:solidFill>
                  <a:srgbClr val="878787"/>
                </a:solidFill>
                <a:latin typeface="+mn-lt"/>
              </a:defRPr>
            </a:lvl7pPr>
            <a:lvl8pPr marL="6335713" indent="-147638" algn="l" rtl="0" fontAlgn="base">
              <a:spcBef>
                <a:spcPct val="20000"/>
              </a:spcBef>
              <a:spcAft>
                <a:spcPct val="0"/>
              </a:spcAft>
              <a:buChar char="•"/>
              <a:tabLst>
                <a:tab pos="1616075" algn="l"/>
              </a:tabLst>
              <a:defRPr sz="1700">
                <a:solidFill>
                  <a:srgbClr val="878787"/>
                </a:solidFill>
                <a:latin typeface="+mn-lt"/>
              </a:defRPr>
            </a:lvl8pPr>
            <a:lvl9pPr marL="6792913" indent="-147638" algn="l" rtl="0" fontAlgn="base">
              <a:spcBef>
                <a:spcPct val="20000"/>
              </a:spcBef>
              <a:spcAft>
                <a:spcPct val="0"/>
              </a:spcAft>
              <a:buChar char="•"/>
              <a:tabLst>
                <a:tab pos="1616075" algn="l"/>
              </a:tabLst>
              <a:defRPr sz="1700">
                <a:solidFill>
                  <a:srgbClr val="878787"/>
                </a:solidFill>
                <a:latin typeface="+mn-lt"/>
              </a:defRPr>
            </a:lvl9pPr>
          </a:lstStyle>
          <a:p>
            <a:pPr>
              <a:lnSpc>
                <a:spcPct val="90000"/>
              </a:lnSpc>
              <a:buClr>
                <a:schemeClr val="accent2"/>
              </a:buClr>
            </a:pPr>
            <a:r>
              <a:rPr lang="de-DE" sz="1800" b="1" kern="0" dirty="0" err="1" smtClean="0">
                <a:solidFill>
                  <a:srgbClr val="94C11C"/>
                </a:solidFill>
              </a:rPr>
              <a:t>Ergonomics</a:t>
            </a:r>
            <a:r>
              <a:rPr lang="de-DE" sz="1800" kern="0" dirty="0" smtClean="0"/>
              <a:t> </a:t>
            </a:r>
            <a:r>
              <a:rPr lang="de-DE" sz="1800" dirty="0" err="1">
                <a:latin typeface="Arial" pitchFamily="34" charset="0"/>
              </a:rPr>
              <a:t>entails</a:t>
            </a:r>
            <a:r>
              <a:rPr lang="de-DE" sz="1800" dirty="0">
                <a:latin typeface="Arial" pitchFamily="34" charset="0"/>
              </a:rPr>
              <a:t> </a:t>
            </a:r>
            <a:r>
              <a:rPr lang="de-DE" sz="1800" dirty="0" err="1">
                <a:latin typeface="Arial" pitchFamily="34" charset="0"/>
              </a:rPr>
              <a:t>the</a:t>
            </a:r>
            <a:r>
              <a:rPr lang="de-DE" sz="1800" dirty="0">
                <a:latin typeface="Arial" pitchFamily="34" charset="0"/>
              </a:rPr>
              <a:t> </a:t>
            </a:r>
            <a:r>
              <a:rPr lang="de-DE" sz="1800" b="1" kern="0" dirty="0">
                <a:solidFill>
                  <a:srgbClr val="94C11C"/>
                </a:solidFill>
              </a:rPr>
              <a:t>design</a:t>
            </a:r>
            <a:r>
              <a:rPr lang="de-DE" sz="1800" dirty="0">
                <a:latin typeface="Arial" pitchFamily="34" charset="0"/>
              </a:rPr>
              <a:t> </a:t>
            </a:r>
            <a:r>
              <a:rPr lang="de-DE" sz="1800" dirty="0" err="1" smtClean="0">
                <a:latin typeface="Arial" pitchFamily="34" charset="0"/>
              </a:rPr>
              <a:t>of</a:t>
            </a:r>
            <a:r>
              <a:rPr lang="de-DE" sz="1800" dirty="0" smtClean="0">
                <a:latin typeface="Arial" pitchFamily="34" charset="0"/>
              </a:rPr>
              <a:t>:</a:t>
            </a:r>
            <a:endParaRPr lang="de-DE" sz="1800" kern="0" dirty="0" smtClean="0"/>
          </a:p>
          <a:p>
            <a:pPr marL="1263650" lvl="1" indent="-285750">
              <a:lnSpc>
                <a:spcPct val="90000"/>
              </a:lnSpc>
              <a:buClr>
                <a:schemeClr val="accent2"/>
              </a:buClr>
              <a:buFont typeface="Wingdings" panose="05000000000000000000" pitchFamily="2" charset="2"/>
              <a:buChar char="§"/>
            </a:pPr>
            <a:r>
              <a:rPr lang="en-US" kern="0" dirty="0"/>
              <a:t>Products and product details</a:t>
            </a:r>
          </a:p>
          <a:p>
            <a:pPr marL="1263650" lvl="1" indent="-285750">
              <a:lnSpc>
                <a:spcPct val="90000"/>
              </a:lnSpc>
              <a:buClr>
                <a:schemeClr val="accent2"/>
              </a:buClr>
              <a:buFont typeface="Wingdings" panose="05000000000000000000" pitchFamily="2" charset="2"/>
              <a:buChar char="§"/>
            </a:pPr>
            <a:r>
              <a:rPr lang="en-US" kern="0" dirty="0"/>
              <a:t>Workplaces and complex work systems</a:t>
            </a:r>
          </a:p>
          <a:p>
            <a:pPr marL="1263650" lvl="1" indent="-285750">
              <a:lnSpc>
                <a:spcPct val="90000"/>
              </a:lnSpc>
              <a:buClr>
                <a:schemeClr val="accent2"/>
              </a:buClr>
              <a:buFont typeface="Wingdings" panose="05000000000000000000" pitchFamily="2" charset="2"/>
              <a:buChar char="§"/>
            </a:pPr>
            <a:r>
              <a:rPr lang="en-US" kern="0" dirty="0"/>
              <a:t>on the basis of criteria which are determined by human performance criteria.</a:t>
            </a:r>
          </a:p>
          <a:p>
            <a:pPr>
              <a:lnSpc>
                <a:spcPct val="90000"/>
              </a:lnSpc>
              <a:spcBef>
                <a:spcPct val="60000"/>
              </a:spcBef>
              <a:buClr>
                <a:schemeClr val="accent2"/>
              </a:buClr>
            </a:pPr>
            <a:r>
              <a:rPr lang="de-DE" sz="1800" b="1" kern="0" dirty="0" err="1" smtClean="0">
                <a:solidFill>
                  <a:srgbClr val="94C11C"/>
                </a:solidFill>
              </a:rPr>
              <a:t>No</a:t>
            </a:r>
            <a:r>
              <a:rPr lang="de-DE" sz="1800" b="1" kern="0" dirty="0" smtClean="0">
                <a:solidFill>
                  <a:srgbClr val="94C11C"/>
                </a:solidFill>
              </a:rPr>
              <a:t> </a:t>
            </a:r>
            <a:r>
              <a:rPr lang="de-DE" sz="1800" b="1" kern="0" dirty="0">
                <a:solidFill>
                  <a:srgbClr val="94C11C"/>
                </a:solidFill>
              </a:rPr>
              <a:t>ideal design </a:t>
            </a:r>
            <a:r>
              <a:rPr lang="en-US" sz="1800" kern="0" dirty="0"/>
              <a:t>exists which caters equally well to all potential users and all conceivable uses of a product.</a:t>
            </a:r>
          </a:p>
          <a:p>
            <a:pPr>
              <a:lnSpc>
                <a:spcPct val="90000"/>
              </a:lnSpc>
              <a:spcBef>
                <a:spcPct val="60000"/>
              </a:spcBef>
              <a:buClr>
                <a:schemeClr val="accent2"/>
              </a:buClr>
            </a:pPr>
            <a:r>
              <a:rPr lang="de-DE" sz="1800" dirty="0">
                <a:latin typeface="Arial" pitchFamily="34" charset="0"/>
              </a:rPr>
              <a:t>The </a:t>
            </a:r>
            <a:r>
              <a:rPr lang="de-DE" sz="1800" b="1" kern="0" dirty="0" err="1">
                <a:solidFill>
                  <a:srgbClr val="94C11C"/>
                </a:solidFill>
              </a:rPr>
              <a:t>basis</a:t>
            </a:r>
            <a:r>
              <a:rPr lang="de-DE" sz="1800" b="1" dirty="0">
                <a:solidFill>
                  <a:srgbClr val="FF0000"/>
                </a:solidFill>
                <a:latin typeface="Arial" pitchFamily="34" charset="0"/>
              </a:rPr>
              <a:t> </a:t>
            </a:r>
            <a:r>
              <a:rPr lang="de-DE" sz="1800" dirty="0" err="1">
                <a:latin typeface="Arial" pitchFamily="34" charset="0"/>
              </a:rPr>
              <a:t>for</a:t>
            </a:r>
            <a:r>
              <a:rPr lang="de-DE" sz="1800" dirty="0">
                <a:latin typeface="Arial" pitchFamily="34" charset="0"/>
              </a:rPr>
              <a:t> </a:t>
            </a:r>
            <a:r>
              <a:rPr lang="de-DE" sz="1800" dirty="0" err="1">
                <a:latin typeface="Arial" pitchFamily="34" charset="0"/>
              </a:rPr>
              <a:t>ergonomic</a:t>
            </a:r>
            <a:r>
              <a:rPr lang="de-DE" sz="1800" dirty="0">
                <a:latin typeface="Arial" pitchFamily="34" charset="0"/>
              </a:rPr>
              <a:t> design </a:t>
            </a:r>
            <a:r>
              <a:rPr lang="de-DE" sz="1800" dirty="0" err="1">
                <a:latin typeface="Arial" pitchFamily="34" charset="0"/>
              </a:rPr>
              <a:t>is</a:t>
            </a:r>
            <a:r>
              <a:rPr lang="de-DE" sz="1800" dirty="0">
                <a:latin typeface="Arial" pitchFamily="34" charset="0"/>
              </a:rPr>
              <a:t> </a:t>
            </a:r>
            <a:r>
              <a:rPr lang="de-DE" sz="1800" dirty="0" err="1">
                <a:latin typeface="Arial" pitchFamily="34" charset="0"/>
              </a:rPr>
              <a:t>always</a:t>
            </a:r>
            <a:r>
              <a:rPr lang="de-DE" sz="1800" dirty="0">
                <a:latin typeface="Arial" pitchFamily="34" charset="0"/>
              </a:rPr>
              <a:t>:</a:t>
            </a:r>
          </a:p>
          <a:p>
            <a:pPr marL="1263650" lvl="1" indent="-285750">
              <a:lnSpc>
                <a:spcPct val="90000"/>
              </a:lnSpc>
              <a:buClr>
                <a:schemeClr val="accent2"/>
              </a:buClr>
              <a:buFont typeface="Wingdings" panose="05000000000000000000" pitchFamily="2" charset="2"/>
              <a:buChar char="§"/>
            </a:pPr>
            <a:r>
              <a:rPr lang="en-US" kern="0" dirty="0"/>
              <a:t>Precise analysis of the </a:t>
            </a:r>
            <a:r>
              <a:rPr lang="en-US" b="1" kern="0" dirty="0"/>
              <a:t>work task</a:t>
            </a:r>
          </a:p>
          <a:p>
            <a:pPr marL="1263650" lvl="1" indent="-285750">
              <a:lnSpc>
                <a:spcPct val="90000"/>
              </a:lnSpc>
              <a:buClr>
                <a:schemeClr val="accent2"/>
              </a:buClr>
              <a:buFont typeface="Wingdings" panose="05000000000000000000" pitchFamily="2" charset="2"/>
              <a:buChar char="§"/>
            </a:pPr>
            <a:r>
              <a:rPr lang="en-US" kern="0" dirty="0"/>
              <a:t>Definition of the </a:t>
            </a:r>
            <a:r>
              <a:rPr lang="en-US" b="1" kern="0" dirty="0"/>
              <a:t>operator population </a:t>
            </a:r>
            <a:r>
              <a:rPr lang="en-US" kern="0" dirty="0"/>
              <a:t>with its particular </a:t>
            </a:r>
            <a:r>
              <a:rPr lang="en-US" b="1" kern="0" dirty="0"/>
              <a:t>performance criteria</a:t>
            </a:r>
          </a:p>
          <a:p>
            <a:pPr marL="1263650" lvl="1" indent="-285750">
              <a:lnSpc>
                <a:spcPct val="90000"/>
              </a:lnSpc>
              <a:buClr>
                <a:schemeClr val="accent2"/>
              </a:buClr>
              <a:buFont typeface="Wingdings" panose="05000000000000000000" pitchFamily="2" charset="2"/>
              <a:buChar char="§"/>
            </a:pPr>
            <a:r>
              <a:rPr lang="en-US" kern="0" dirty="0"/>
              <a:t>Definition of the </a:t>
            </a:r>
            <a:r>
              <a:rPr lang="en-US" b="1" kern="0" dirty="0"/>
              <a:t>division of </a:t>
            </a:r>
            <a:r>
              <a:rPr lang="en-US" b="1" kern="0" dirty="0" err="1"/>
              <a:t>labour</a:t>
            </a:r>
            <a:r>
              <a:rPr lang="en-US" b="1" kern="0" dirty="0"/>
              <a:t> </a:t>
            </a:r>
            <a:r>
              <a:rPr lang="en-US" kern="0" dirty="0"/>
              <a:t>and the </a:t>
            </a:r>
            <a:r>
              <a:rPr lang="en-US" b="1" kern="0" dirty="0"/>
              <a:t>interface</a:t>
            </a:r>
            <a:r>
              <a:rPr lang="en-US" kern="0" dirty="0"/>
              <a:t> between the human being and the machine</a:t>
            </a:r>
          </a:p>
          <a:p>
            <a:pPr>
              <a:lnSpc>
                <a:spcPct val="90000"/>
              </a:lnSpc>
              <a:spcBef>
                <a:spcPct val="60000"/>
              </a:spcBef>
              <a:buClr>
                <a:schemeClr val="accent2"/>
              </a:buClr>
            </a:pPr>
            <a:r>
              <a:rPr lang="de-DE" sz="1800" kern="0" dirty="0" smtClean="0"/>
              <a:t>In </a:t>
            </a:r>
            <a:r>
              <a:rPr lang="de-DE" sz="1800" kern="0" dirty="0" err="1" smtClean="0"/>
              <a:t>general</a:t>
            </a:r>
            <a:r>
              <a:rPr lang="de-DE" sz="1800" kern="0" dirty="0" smtClean="0"/>
              <a:t> </a:t>
            </a:r>
            <a:r>
              <a:rPr lang="de-DE" sz="1800" kern="0" dirty="0" err="1" smtClean="0"/>
              <a:t>and</a:t>
            </a:r>
            <a:r>
              <a:rPr lang="de-DE" sz="1800" kern="0" dirty="0" smtClean="0"/>
              <a:t> </a:t>
            </a:r>
            <a:r>
              <a:rPr lang="de-DE" sz="1800" kern="0" dirty="0" err="1" smtClean="0"/>
              <a:t>depending</a:t>
            </a:r>
            <a:r>
              <a:rPr lang="de-DE" sz="1800" kern="0" dirty="0" smtClean="0"/>
              <a:t> on </a:t>
            </a:r>
            <a:r>
              <a:rPr lang="de-DE" sz="1800" kern="0" dirty="0" err="1" smtClean="0"/>
              <a:t>the</a:t>
            </a:r>
            <a:r>
              <a:rPr lang="de-DE" sz="1800" kern="0" dirty="0" smtClean="0"/>
              <a:t> </a:t>
            </a:r>
            <a:r>
              <a:rPr lang="de-DE" sz="1800" kern="0" dirty="0" err="1" smtClean="0"/>
              <a:t>situation</a:t>
            </a:r>
            <a:r>
              <a:rPr lang="de-DE" sz="1800" kern="0" dirty="0" smtClean="0"/>
              <a:t>, </a:t>
            </a:r>
            <a:r>
              <a:rPr lang="de-DE" sz="1800" b="1" kern="0" dirty="0" err="1">
                <a:solidFill>
                  <a:srgbClr val="94C11C"/>
                </a:solidFill>
              </a:rPr>
              <a:t>evaluation</a:t>
            </a:r>
            <a:r>
              <a:rPr lang="de-DE" sz="1800" b="1" kern="0" dirty="0">
                <a:solidFill>
                  <a:srgbClr val="94C11C"/>
                </a:solidFill>
              </a:rPr>
              <a:t> </a:t>
            </a:r>
            <a:r>
              <a:rPr lang="de-DE" sz="1800" b="1" kern="0" dirty="0" err="1">
                <a:solidFill>
                  <a:srgbClr val="94C11C"/>
                </a:solidFill>
              </a:rPr>
              <a:t>criteria</a:t>
            </a:r>
            <a:r>
              <a:rPr lang="de-DE" sz="1800" b="1" kern="0" dirty="0">
                <a:solidFill>
                  <a:srgbClr val="94C11C"/>
                </a:solidFill>
              </a:rPr>
              <a:t> </a:t>
            </a:r>
            <a:r>
              <a:rPr lang="de-DE" sz="1800" kern="0" dirty="0" smtClean="0"/>
              <a:t> </a:t>
            </a:r>
            <a:r>
              <a:rPr lang="de-DE" sz="1800" kern="0" dirty="0" err="1" smtClean="0"/>
              <a:t>should</a:t>
            </a:r>
            <a:r>
              <a:rPr lang="de-DE" sz="1800" kern="0" dirty="0" smtClean="0"/>
              <a:t> </a:t>
            </a:r>
            <a:r>
              <a:rPr lang="de-DE" sz="1800" kern="0" dirty="0" err="1" smtClean="0"/>
              <a:t>be</a:t>
            </a:r>
            <a:r>
              <a:rPr lang="de-DE" sz="1800" kern="0" dirty="0" smtClean="0"/>
              <a:t> </a:t>
            </a:r>
            <a:r>
              <a:rPr lang="de-DE" sz="1800" kern="0" dirty="0" err="1" smtClean="0"/>
              <a:t>developed</a:t>
            </a:r>
            <a:r>
              <a:rPr lang="de-DE" sz="1800" kern="0" dirty="0" smtClean="0"/>
              <a:t>, </a:t>
            </a:r>
            <a:r>
              <a:rPr lang="de-DE" sz="1800" kern="0" dirty="0" err="1" smtClean="0"/>
              <a:t>which</a:t>
            </a:r>
            <a:r>
              <a:rPr lang="de-DE" sz="1800" kern="0" dirty="0" smtClean="0"/>
              <a:t> </a:t>
            </a:r>
            <a:r>
              <a:rPr lang="de-DE" sz="1800" kern="0" dirty="0" err="1" smtClean="0"/>
              <a:t>ensure</a:t>
            </a:r>
            <a:r>
              <a:rPr lang="de-DE" sz="1800" kern="0" dirty="0" smtClean="0"/>
              <a:t> </a:t>
            </a:r>
            <a:r>
              <a:rPr lang="de-DE" sz="1800" kern="0" dirty="0" err="1" smtClean="0"/>
              <a:t>the</a:t>
            </a:r>
            <a:r>
              <a:rPr lang="de-DE" sz="1800" kern="0" dirty="0" smtClean="0"/>
              <a:t> </a:t>
            </a:r>
            <a:r>
              <a:rPr lang="de-DE" sz="1800" kern="0" dirty="0" err="1" smtClean="0"/>
              <a:t>ergonomic</a:t>
            </a:r>
            <a:r>
              <a:rPr lang="de-DE" sz="1800" kern="0" dirty="0" smtClean="0"/>
              <a:t> </a:t>
            </a:r>
            <a:r>
              <a:rPr lang="de-DE" sz="1800" kern="0" dirty="0" err="1" smtClean="0"/>
              <a:t>quality</a:t>
            </a:r>
            <a:r>
              <a:rPr lang="de-DE" sz="1800" kern="0" dirty="0" smtClean="0"/>
              <a:t>.</a:t>
            </a:r>
          </a:p>
        </p:txBody>
      </p:sp>
    </p:spTree>
    <p:extLst>
      <p:ext uri="{BB962C8B-B14F-4D97-AF65-F5344CB8AC3E}">
        <p14:creationId xmlns:p14="http://schemas.microsoft.com/office/powerpoint/2010/main" val="18451913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ctrTitle"/>
          </p:nvPr>
        </p:nvSpPr>
        <p:spPr>
          <a:xfrm>
            <a:off x="1979613" y="2189163"/>
            <a:ext cx="6102350" cy="592137"/>
          </a:xfrm>
        </p:spPr>
        <p:txBody>
          <a:bodyPr/>
          <a:lstStyle/>
          <a:p>
            <a:pPr eaLnBrk="1" hangingPunct="1"/>
            <a:r>
              <a:rPr lang="de-DE" altLang="de-DE" sz="3600" dirty="0" smtClean="0"/>
              <a:t>Impressum</a:t>
            </a:r>
            <a:br>
              <a:rPr lang="de-DE" altLang="de-DE" sz="3600" dirty="0" smtClean="0"/>
            </a:br>
            <a:endParaRPr lang="de-DE" altLang="de-DE" sz="3600" dirty="0" smtClean="0"/>
          </a:p>
        </p:txBody>
      </p:sp>
      <p:sp>
        <p:nvSpPr>
          <p:cNvPr id="6147" name="Rectangle 7"/>
          <p:cNvSpPr>
            <a:spLocks noGrp="1" noChangeArrowheads="1"/>
          </p:cNvSpPr>
          <p:nvPr>
            <p:ph type="subTitle" idx="1"/>
          </p:nvPr>
        </p:nvSpPr>
        <p:spPr>
          <a:xfrm>
            <a:off x="1979613" y="2708920"/>
            <a:ext cx="6102350" cy="3387725"/>
          </a:xfrm>
        </p:spPr>
        <p:txBody>
          <a:bodyPr/>
          <a:lstStyle/>
          <a:p>
            <a:pPr eaLnBrk="1" hangingPunct="1">
              <a:tabLst>
                <a:tab pos="665163" algn="l"/>
              </a:tabLst>
            </a:pPr>
            <a:r>
              <a:rPr lang="de-DE" altLang="de-DE" dirty="0" smtClean="0"/>
              <a:t>Autor: </a:t>
            </a:r>
            <a:r>
              <a:rPr lang="de-DE" b="1" dirty="0"/>
              <a:t>Prof. Dr.-Ing. Torsten Merkel</a:t>
            </a:r>
          </a:p>
          <a:p>
            <a:pPr eaLnBrk="1" hangingPunct="1">
              <a:tabLst>
                <a:tab pos="665163" algn="l"/>
              </a:tabLst>
            </a:pPr>
            <a:r>
              <a:rPr lang="de-DE" altLang="de-DE" dirty="0" smtClean="0"/>
              <a:t>Westsächsische Hochschule Zwickau</a:t>
            </a:r>
          </a:p>
          <a:p>
            <a:pPr eaLnBrk="1" hangingPunct="1">
              <a:tabLst>
                <a:tab pos="665163" algn="l"/>
              </a:tabLst>
            </a:pPr>
            <a:r>
              <a:rPr lang="de-DE" altLang="de-DE" dirty="0" smtClean="0"/>
              <a:t>Professur Arbeitswissenschaft</a:t>
            </a:r>
          </a:p>
          <a:p>
            <a:pPr eaLnBrk="1" hangingPunct="1">
              <a:tabLst>
                <a:tab pos="665163" algn="l"/>
              </a:tabLst>
            </a:pPr>
            <a:r>
              <a:rPr lang="de-DE" altLang="de-DE" dirty="0" smtClean="0">
                <a:hlinkClick r:id="rId2"/>
              </a:rPr>
              <a:t>Torsten.Merkel@fh-zwickau.de</a:t>
            </a:r>
            <a:r>
              <a:rPr lang="de-DE" altLang="de-DE" dirty="0" smtClean="0"/>
              <a:t> </a:t>
            </a:r>
          </a:p>
          <a:p>
            <a:pPr eaLnBrk="1" hangingPunct="1">
              <a:tabLst>
                <a:tab pos="665163" algn="l"/>
              </a:tabLst>
            </a:pPr>
            <a:endParaRPr lang="de-DE" altLang="de-DE" dirty="0"/>
          </a:p>
          <a:p>
            <a:pPr eaLnBrk="1" hangingPunct="1">
              <a:tabLst>
                <a:tab pos="665163" algn="l"/>
              </a:tabLst>
            </a:pPr>
            <a:r>
              <a:rPr lang="de-DE" altLang="de-DE" dirty="0" smtClean="0"/>
              <a:t>initiiert und finanziert durch</a:t>
            </a:r>
          </a:p>
          <a:p>
            <a:pPr eaLnBrk="1" hangingPunct="1">
              <a:tabLst>
                <a:tab pos="665163" algn="l"/>
              </a:tabLst>
            </a:pPr>
            <a:r>
              <a:rPr lang="de-DE" altLang="de-DE" b="1" dirty="0" smtClean="0"/>
              <a:t>Kommission Arbeitsschutz und Normung (KAN)</a:t>
            </a:r>
            <a:br>
              <a:rPr lang="de-DE" altLang="de-DE" b="1" dirty="0" smtClean="0"/>
            </a:br>
            <a:r>
              <a:rPr lang="de-DE" altLang="de-DE" dirty="0" smtClean="0"/>
              <a:t>Alte Heerstraße 111</a:t>
            </a:r>
            <a:br>
              <a:rPr lang="de-DE" altLang="de-DE" dirty="0" smtClean="0"/>
            </a:br>
            <a:r>
              <a:rPr lang="de-DE" altLang="de-DE" dirty="0" smtClean="0"/>
              <a:t>53757 Sankt Augustin</a:t>
            </a:r>
            <a:r>
              <a:rPr lang="de-DE" altLang="de-DE" smtClean="0"/>
              <a:t/>
            </a:r>
            <a:br>
              <a:rPr lang="de-DE" altLang="de-DE" smtClean="0"/>
            </a:br>
            <a:r>
              <a:rPr lang="de-DE" altLang="de-DE" smtClean="0">
                <a:hlinkClick r:id="rId3"/>
              </a:rPr>
              <a:t>www.kan.de/en</a:t>
            </a:r>
            <a:r>
              <a:rPr lang="de-DE" altLang="de-DE" smtClean="0"/>
              <a:t>  </a:t>
            </a:r>
            <a:r>
              <a:rPr lang="de-DE" altLang="de-DE" dirty="0" smtClean="0"/>
              <a:t/>
            </a:r>
            <a:br>
              <a:rPr lang="de-DE" altLang="de-DE" dirty="0" smtClean="0"/>
            </a:br>
            <a:r>
              <a:rPr lang="de-DE" altLang="de-DE" dirty="0" smtClean="0">
                <a:hlinkClick r:id="rId4"/>
              </a:rPr>
              <a:t>http</a:t>
            </a:r>
            <a:r>
              <a:rPr lang="de-DE" altLang="de-DE" smtClean="0">
                <a:hlinkClick r:id="rId4"/>
              </a:rPr>
              <a:t>://</a:t>
            </a:r>
            <a:r>
              <a:rPr lang="de-DE" altLang="de-DE" smtClean="0">
                <a:hlinkClick r:id="rId4"/>
              </a:rPr>
              <a:t>ergonomie.kan-praxis.de/en</a:t>
            </a:r>
            <a:r>
              <a:rPr lang="de-DE" altLang="de-DE" smtClean="0"/>
              <a:t>  </a:t>
            </a:r>
            <a:endParaRPr lang="de-DE" altLang="de-DE" dirty="0" smtClean="0"/>
          </a:p>
          <a:p>
            <a:pPr eaLnBrk="1" hangingPunct="1">
              <a:tabLst>
                <a:tab pos="665163" algn="l"/>
              </a:tabLst>
            </a:pPr>
            <a:endParaRPr lang="de-DE" altLang="de-DE" dirty="0"/>
          </a:p>
          <a:p>
            <a:pPr eaLnBrk="1" hangingPunct="1">
              <a:tabLst>
                <a:tab pos="665163" algn="l"/>
              </a:tabLst>
            </a:pPr>
            <a:endParaRPr lang="de-DE" altLang="de-DE" dirty="0" smtClean="0"/>
          </a:p>
        </p:txBody>
      </p:sp>
    </p:spTree>
    <p:extLst>
      <p:ext uri="{BB962C8B-B14F-4D97-AF65-F5344CB8AC3E}">
        <p14:creationId xmlns:p14="http://schemas.microsoft.com/office/powerpoint/2010/main" val="1416163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umsplatzhalter 3"/>
          <p:cNvSpPr>
            <a:spLocks noGrp="1"/>
          </p:cNvSpPr>
          <p:nvPr>
            <p:ph type="dt" sz="quarter" idx="10"/>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fld id="{98844BE9-82E7-45C9-B452-D29380FC909F}" type="datetime1">
              <a:rPr lang="de-DE" altLang="de-DE" sz="1200" b="0" smtClean="0">
                <a:solidFill>
                  <a:schemeClr val="bg1"/>
                </a:solidFill>
              </a:rPr>
              <a:t>12.11.2019</a:t>
            </a:fld>
            <a:endParaRPr lang="de-DE" altLang="de-DE" sz="1200" b="0" smtClean="0">
              <a:solidFill>
                <a:schemeClr val="bg1"/>
              </a:solidFill>
            </a:endParaRPr>
          </a:p>
        </p:txBody>
      </p:sp>
      <p:sp>
        <p:nvSpPr>
          <p:cNvPr id="5123" name="Fußzeilenplatzhalter 4"/>
          <p:cNvSpPr>
            <a:spLocks noGrp="1"/>
          </p:cNvSpPr>
          <p:nvPr>
            <p:ph type="ftr" sz="quarter" idx="11"/>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smtClean="0">
                <a:solidFill>
                  <a:schemeClr val="bg1"/>
                </a:solidFill>
              </a:rPr>
              <a:t>Module 5 - Learning ergonomics </a:t>
            </a:r>
          </a:p>
        </p:txBody>
      </p:sp>
      <p:sp>
        <p:nvSpPr>
          <p:cNvPr id="5124" name="Foliennummernplatzhalter 5"/>
          <p:cNvSpPr>
            <a:spLocks noGrp="1"/>
          </p:cNvSpPr>
          <p:nvPr>
            <p:ph type="sldNum" sz="quarter" idx="12"/>
          </p:nvPr>
        </p:nvSpPr>
        <p:spPr>
          <a:noFill/>
        </p:spPr>
        <p:txBody>
          <a:bodyPr/>
          <a:lstStyle>
            <a:lvl1pPr defTabSz="801688" eaLnBrk="0" hangingPunct="0">
              <a:defRPr sz="2400" b="1">
                <a:solidFill>
                  <a:schemeClr val="bg2"/>
                </a:solidFill>
                <a:latin typeface="Arial" panose="020B0604020202020204" pitchFamily="34" charset="0"/>
              </a:defRPr>
            </a:lvl1pPr>
            <a:lvl2pPr marL="742950" indent="-285750" defTabSz="801688" eaLnBrk="0" hangingPunct="0">
              <a:defRPr sz="2400">
                <a:solidFill>
                  <a:schemeClr val="bg2"/>
                </a:solidFill>
                <a:latin typeface="Arial" panose="020B0604020202020204" pitchFamily="34" charset="0"/>
              </a:defRPr>
            </a:lvl2pPr>
            <a:lvl3pPr marL="1143000" indent="-228600" defTabSz="801688" eaLnBrk="0" hangingPunct="0">
              <a:buClr>
                <a:srgbClr val="FAB500"/>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801688" eaLnBrk="0" hangingPunct="0">
              <a:buFont typeface="Wingdings" panose="05000000000000000000" pitchFamily="2" charset="2"/>
              <a:buChar char="§"/>
              <a:defRPr sz="2100">
                <a:solidFill>
                  <a:schemeClr val="bg2"/>
                </a:solidFill>
                <a:latin typeface="Arial" panose="020B0604020202020204" pitchFamily="34" charset="0"/>
              </a:defRPr>
            </a:lvl4pPr>
            <a:lvl5pPr marL="2057400" indent="-228600" defTabSz="801688" eaLnBrk="0" hangingPunct="0">
              <a:buChar char="•"/>
              <a:defRPr sz="1700">
                <a:solidFill>
                  <a:srgbClr val="878787"/>
                </a:solidFill>
                <a:latin typeface="Arial" panose="020B0604020202020204" pitchFamily="34" charset="0"/>
              </a:defRPr>
            </a:lvl5pPr>
            <a:lvl6pPr marL="25146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6pPr>
            <a:lvl7pPr marL="29718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7pPr>
            <a:lvl8pPr marL="34290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8pPr>
            <a:lvl9pPr marL="3886200" indent="-228600" defTabSz="801688" eaLnBrk="0" fontAlgn="base" hangingPunct="0">
              <a:spcBef>
                <a:spcPct val="20000"/>
              </a:spcBef>
              <a:spcAft>
                <a:spcPct val="0"/>
              </a:spcAft>
              <a:buChar char="•"/>
              <a:defRPr sz="1700">
                <a:solidFill>
                  <a:srgbClr val="878787"/>
                </a:solidFill>
                <a:latin typeface="Arial" panose="020B0604020202020204" pitchFamily="34" charset="0"/>
              </a:defRPr>
            </a:lvl9pPr>
          </a:lstStyle>
          <a:p>
            <a:pPr eaLnBrk="1" hangingPunct="1"/>
            <a:r>
              <a:rPr lang="de-DE" altLang="de-DE" sz="1200" b="0">
                <a:solidFill>
                  <a:schemeClr val="bg1"/>
                </a:solidFill>
              </a:rPr>
              <a:t>Seite </a:t>
            </a:r>
            <a:fld id="{3DD11E85-33A3-435A-AAB6-EFE5F559A88F}" type="slidenum">
              <a:rPr lang="de-DE" altLang="de-DE" sz="1200" b="0">
                <a:solidFill>
                  <a:schemeClr val="bg1"/>
                </a:solidFill>
              </a:rPr>
              <a:pPr eaLnBrk="1" hangingPunct="1"/>
              <a:t>8</a:t>
            </a:fld>
            <a:endParaRPr lang="de-DE" altLang="de-DE" sz="1200" b="0">
              <a:solidFill>
                <a:schemeClr val="bg1"/>
              </a:solidFill>
            </a:endParaRPr>
          </a:p>
        </p:txBody>
      </p:sp>
      <p:sp>
        <p:nvSpPr>
          <p:cNvPr id="5125" name="Rectangle 2"/>
          <p:cNvSpPr>
            <a:spLocks noGrp="1" noChangeArrowheads="1"/>
          </p:cNvSpPr>
          <p:nvPr>
            <p:ph type="title"/>
          </p:nvPr>
        </p:nvSpPr>
        <p:spPr/>
        <p:txBody>
          <a:bodyPr/>
          <a:lstStyle/>
          <a:p>
            <a:pPr eaLnBrk="1" hangingPunct="1"/>
            <a:r>
              <a:rPr lang="en-US" sz="2400" dirty="0"/>
              <a:t>Presentation of the case study</a:t>
            </a:r>
            <a:endParaRPr lang="de-DE" altLang="de-DE" sz="2400" dirty="0" smtClean="0"/>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1682" r="2750" b="585"/>
          <a:stretch/>
        </p:blipFill>
        <p:spPr>
          <a:xfrm>
            <a:off x="2051720" y="1124744"/>
            <a:ext cx="7013575" cy="5054606"/>
          </a:xfrm>
          <a:prstGeom prst="rect">
            <a:avLst/>
          </a:prstGeom>
        </p:spPr>
      </p:pic>
      <p:sp>
        <p:nvSpPr>
          <p:cNvPr id="12" name="Text Box 26"/>
          <p:cNvSpPr txBox="1">
            <a:spLocks noChangeArrowheads="1"/>
          </p:cNvSpPr>
          <p:nvPr/>
        </p:nvSpPr>
        <p:spPr bwMode="auto">
          <a:xfrm>
            <a:off x="4552001" y="1474732"/>
            <a:ext cx="389570" cy="457200"/>
          </a:xfrm>
          <a:prstGeom prst="rect">
            <a:avLst/>
          </a:prstGeom>
          <a:noFill/>
          <a:ln w="9525">
            <a:noFill/>
            <a:miter lim="800000"/>
            <a:headEnd/>
            <a:tailEnd/>
          </a:ln>
        </p:spPr>
        <p:txBody>
          <a:bodyPr wrap="square">
            <a:spAutoFit/>
          </a:bodyPr>
          <a:lstStyle/>
          <a:p>
            <a:r>
              <a:rPr lang="de-DE" sz="2400" dirty="0">
                <a:sym typeface="Wingdings" pitchFamily="2" charset="2"/>
              </a:rPr>
              <a:t></a:t>
            </a:r>
          </a:p>
        </p:txBody>
      </p:sp>
      <p:sp>
        <p:nvSpPr>
          <p:cNvPr id="13" name="Text Box 25"/>
          <p:cNvSpPr txBox="1">
            <a:spLocks noChangeArrowheads="1"/>
          </p:cNvSpPr>
          <p:nvPr/>
        </p:nvSpPr>
        <p:spPr bwMode="auto">
          <a:xfrm>
            <a:off x="7478777" y="2999575"/>
            <a:ext cx="455613" cy="457200"/>
          </a:xfrm>
          <a:prstGeom prst="rect">
            <a:avLst/>
          </a:prstGeom>
          <a:noFill/>
          <a:ln w="9525">
            <a:noFill/>
            <a:miter lim="800000"/>
            <a:headEnd/>
            <a:tailEnd/>
          </a:ln>
        </p:spPr>
        <p:txBody>
          <a:bodyPr wrap="none">
            <a:spAutoFit/>
          </a:bodyPr>
          <a:lstStyle/>
          <a:p>
            <a:r>
              <a:rPr lang="de-DE" sz="2400" dirty="0">
                <a:sym typeface="Wingdings" pitchFamily="2" charset="2"/>
              </a:rPr>
              <a:t></a:t>
            </a:r>
          </a:p>
        </p:txBody>
      </p:sp>
      <p:sp>
        <p:nvSpPr>
          <p:cNvPr id="15" name="Text Box 28"/>
          <p:cNvSpPr txBox="1">
            <a:spLocks noChangeArrowheads="1"/>
          </p:cNvSpPr>
          <p:nvPr/>
        </p:nvSpPr>
        <p:spPr bwMode="auto">
          <a:xfrm>
            <a:off x="5579498" y="5013176"/>
            <a:ext cx="455613" cy="457200"/>
          </a:xfrm>
          <a:prstGeom prst="rect">
            <a:avLst/>
          </a:prstGeom>
          <a:noFill/>
          <a:ln w="9525">
            <a:noFill/>
            <a:miter lim="800000"/>
            <a:headEnd/>
            <a:tailEnd/>
          </a:ln>
        </p:spPr>
        <p:txBody>
          <a:bodyPr wrap="none">
            <a:spAutoFit/>
          </a:bodyPr>
          <a:lstStyle/>
          <a:p>
            <a:r>
              <a:rPr lang="de-DE" sz="2400" dirty="0">
                <a:sym typeface="Wingdings" pitchFamily="2" charset="2"/>
              </a:rPr>
              <a:t></a:t>
            </a:r>
          </a:p>
        </p:txBody>
      </p:sp>
      <p:sp>
        <p:nvSpPr>
          <p:cNvPr id="14" name="Text Box 29"/>
          <p:cNvSpPr txBox="1">
            <a:spLocks noChangeArrowheads="1"/>
          </p:cNvSpPr>
          <p:nvPr/>
        </p:nvSpPr>
        <p:spPr bwMode="auto">
          <a:xfrm>
            <a:off x="3995936" y="5447702"/>
            <a:ext cx="455612" cy="457200"/>
          </a:xfrm>
          <a:prstGeom prst="rect">
            <a:avLst/>
          </a:prstGeom>
          <a:noFill/>
          <a:ln w="9525">
            <a:noFill/>
            <a:miter lim="800000"/>
            <a:headEnd/>
            <a:tailEnd/>
          </a:ln>
        </p:spPr>
        <p:txBody>
          <a:bodyPr wrap="none">
            <a:spAutoFit/>
          </a:bodyPr>
          <a:lstStyle/>
          <a:p>
            <a:r>
              <a:rPr lang="de-DE" sz="2400" dirty="0">
                <a:sym typeface="Wingdings" pitchFamily="2" charset="2"/>
              </a:rPr>
              <a:t></a:t>
            </a:r>
          </a:p>
        </p:txBody>
      </p:sp>
      <p:sp>
        <p:nvSpPr>
          <p:cNvPr id="16" name="Textfeld 15"/>
          <p:cNvSpPr txBox="1"/>
          <p:nvPr/>
        </p:nvSpPr>
        <p:spPr>
          <a:xfrm>
            <a:off x="7193087" y="5568580"/>
            <a:ext cx="1872208" cy="215444"/>
          </a:xfrm>
          <a:prstGeom prst="rect">
            <a:avLst/>
          </a:prstGeom>
          <a:noFill/>
        </p:spPr>
        <p:txBody>
          <a:bodyPr wrap="square" rtlCol="0">
            <a:spAutoFit/>
          </a:bodyPr>
          <a:lstStyle/>
          <a:p>
            <a:r>
              <a:rPr lang="de-DE" sz="800" dirty="0" smtClean="0"/>
              <a:t>© Michael Hüter</a:t>
            </a:r>
            <a:endParaRPr lang="de-DE" dirty="0"/>
          </a:p>
        </p:txBody>
      </p:sp>
      <p:sp>
        <p:nvSpPr>
          <p:cNvPr id="17" name="Rectangle 24"/>
          <p:cNvSpPr>
            <a:spLocks noChangeArrowheads="1"/>
          </p:cNvSpPr>
          <p:nvPr/>
        </p:nvSpPr>
        <p:spPr bwMode="auto">
          <a:xfrm>
            <a:off x="535782" y="3188381"/>
            <a:ext cx="3889375" cy="322421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de-DE" sz="2400" b="1" i="0" u="none" strike="noStrike" kern="0" cap="none" spc="0" normalizeH="0" baseline="0" noProof="0" dirty="0" smtClean="0">
                <a:ln>
                  <a:noFill/>
                </a:ln>
                <a:solidFill>
                  <a:srgbClr val="000000"/>
                </a:solidFill>
                <a:effectLst/>
                <a:uLnTx/>
                <a:uFillTx/>
                <a:latin typeface="Arial" charset="0"/>
                <a:sym typeface="Wingdings" pitchFamily="2" charset="2"/>
              </a:rPr>
              <a:t></a:t>
            </a:r>
            <a:r>
              <a:rPr kumimoji="0" lang="de-DE" sz="1800" b="1" i="0" u="none" strike="noStrike" kern="0" cap="none" spc="0" normalizeH="0" baseline="0" noProof="0" dirty="0" smtClean="0">
                <a:ln>
                  <a:noFill/>
                </a:ln>
                <a:solidFill>
                  <a:srgbClr val="000000"/>
                </a:solidFill>
                <a:effectLst/>
                <a:uLnTx/>
                <a:uFillTx/>
                <a:latin typeface="Arial" charset="0"/>
                <a:sym typeface="Wingdings" pitchFamily="2" charset="2"/>
              </a:rPr>
              <a:t> </a:t>
            </a:r>
            <a:r>
              <a:rPr lang="de-DE" sz="1800" b="1" kern="0" dirty="0" err="1">
                <a:solidFill>
                  <a:srgbClr val="000000"/>
                </a:solidFill>
                <a:latin typeface="Arial" charset="0"/>
              </a:rPr>
              <a:t>Testing</a:t>
            </a:r>
            <a:endParaRPr kumimoji="0" lang="de-DE" sz="1800" b="1" i="0" u="none" strike="noStrike" kern="0" cap="none" spc="0" normalizeH="0" baseline="0" noProof="0" dirty="0" smtClean="0">
              <a:ln>
                <a:noFill/>
              </a:ln>
              <a:solidFill>
                <a:srgbClr val="000000"/>
              </a:solidFill>
              <a:effectLst/>
              <a:uLnTx/>
              <a:uFillTx/>
              <a:latin typeface="Arial" charset="0"/>
            </a:endParaRPr>
          </a:p>
          <a:p>
            <a:pPr marL="0" marR="0" lvl="0" indent="0" defTabSz="914400" eaLnBrk="1" fontAlgn="auto" latinLnBrk="0" hangingPunct="1">
              <a:lnSpc>
                <a:spcPct val="100000"/>
              </a:lnSpc>
              <a:spcBef>
                <a:spcPct val="0"/>
              </a:spcBef>
              <a:spcAft>
                <a:spcPts val="0"/>
              </a:spcAft>
              <a:buClrTx/>
              <a:buSzTx/>
              <a:buFontTx/>
              <a:buNone/>
              <a:tabLst/>
              <a:defRPr/>
            </a:pPr>
            <a:r>
              <a:rPr lang="en-US" sz="1800" kern="0" dirty="0">
                <a:solidFill>
                  <a:srgbClr val="000000"/>
                </a:solidFill>
                <a:latin typeface="Arial" charset="0"/>
              </a:rPr>
              <a:t>Every 10th drive unit is tested at the adjacent test workplace. In the final step, the cover is fitted and bolted in place, and a label is applied. The complete drive unit is placed on a pallet on the ground.</a:t>
            </a:r>
          </a:p>
          <a:p>
            <a:pPr marL="0" marR="0" lvl="0" indent="0" defTabSz="914400" eaLnBrk="1" fontAlgn="auto" latinLnBrk="0" hangingPunct="1">
              <a:lnSpc>
                <a:spcPct val="100000"/>
              </a:lnSpc>
              <a:spcBef>
                <a:spcPct val="0"/>
              </a:spcBef>
              <a:spcAft>
                <a:spcPts val="0"/>
              </a:spcAft>
              <a:buClrTx/>
              <a:buSzTx/>
              <a:buFontTx/>
              <a:buNone/>
              <a:tabLst/>
              <a:defRPr/>
            </a:pPr>
            <a:endParaRPr kumimoji="0" lang="de-DE" sz="1800" b="0" i="0" u="none" strike="noStrike" kern="0" cap="none" spc="0" normalizeH="0" baseline="0" noProof="0" dirty="0" smtClean="0">
              <a:ln>
                <a:noFill/>
              </a:ln>
              <a:solidFill>
                <a:srgbClr val="000000"/>
              </a:solidFill>
              <a:effectLst/>
              <a:uLnTx/>
              <a:uFillTx/>
              <a:latin typeface="Arial" charset="0"/>
            </a:endParaRPr>
          </a:p>
        </p:txBody>
      </p:sp>
    </p:spTree>
    <p:extLst>
      <p:ext uri="{BB962C8B-B14F-4D97-AF65-F5344CB8AC3E}">
        <p14:creationId xmlns:p14="http://schemas.microsoft.com/office/powerpoint/2010/main" val="7888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84842" y="3429000"/>
            <a:ext cx="8114481" cy="2736304"/>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tab pos="1616075" algn="l"/>
              </a:tabLst>
            </a:pPr>
            <a:endParaRPr kumimoji="0" lang="de-DE" sz="2000" b="0" i="0" u="none" strike="noStrike" cap="none" normalizeH="0" baseline="0" smtClean="0">
              <a:ln>
                <a:noFill/>
              </a:ln>
              <a:solidFill>
                <a:srgbClr val="6D6D6D"/>
              </a:solidFill>
              <a:effectLst/>
              <a:latin typeface="Arial" charset="0"/>
            </a:endParaRPr>
          </a:p>
        </p:txBody>
      </p:sp>
      <p:sp>
        <p:nvSpPr>
          <p:cNvPr id="2" name="Titel 1"/>
          <p:cNvSpPr>
            <a:spLocks noGrp="1"/>
          </p:cNvSpPr>
          <p:nvPr>
            <p:ph type="title"/>
          </p:nvPr>
        </p:nvSpPr>
        <p:spPr/>
        <p:txBody>
          <a:bodyPr/>
          <a:lstStyle/>
          <a:p>
            <a:r>
              <a:rPr lang="de-DE" dirty="0"/>
              <a:t>Work </a:t>
            </a:r>
            <a:r>
              <a:rPr lang="de-DE" dirty="0" err="1"/>
              <a:t>systems</a:t>
            </a:r>
            <a:r>
              <a:rPr lang="de-DE" dirty="0"/>
              <a:t>: </a:t>
            </a:r>
            <a:r>
              <a:rPr lang="de-DE" dirty="0" err="1"/>
              <a:t>why</a:t>
            </a:r>
            <a:r>
              <a:rPr lang="de-DE" dirty="0"/>
              <a:t>?</a:t>
            </a:r>
          </a:p>
        </p:txBody>
      </p:sp>
      <p:sp>
        <p:nvSpPr>
          <p:cNvPr id="3" name="Inhaltsplatzhalter 2"/>
          <p:cNvSpPr>
            <a:spLocks noGrp="1"/>
          </p:cNvSpPr>
          <p:nvPr>
            <p:ph idx="1"/>
          </p:nvPr>
        </p:nvSpPr>
        <p:spPr/>
        <p:txBody>
          <a:bodyPr/>
          <a:lstStyle/>
          <a:p>
            <a:pPr eaLnBrk="1" hangingPunct="1"/>
            <a:r>
              <a:rPr lang="en-US" dirty="0"/>
              <a:t>Machines and products and their use in working areas involving different persons present a challenge for analysis and optimum design.</a:t>
            </a:r>
          </a:p>
          <a:p>
            <a:pPr eaLnBrk="1" hangingPunct="1"/>
            <a:r>
              <a:rPr lang="en-US" dirty="0"/>
              <a:t>The demarcation of systems enables attention to be focused on essential aspects without sight being lost of the fundamental influencing factors. A complete perspective is obtained on a harmonized level of abstraction/detailing.</a:t>
            </a:r>
          </a:p>
          <a:p>
            <a:pPr eaLnBrk="1" hangingPunct="1"/>
            <a:r>
              <a:rPr lang="de-DE" sz="2200" b="1" dirty="0" smtClean="0"/>
              <a:t>System</a:t>
            </a:r>
            <a:r>
              <a:rPr lang="de-DE" sz="2200" b="1" dirty="0"/>
              <a:t>: </a:t>
            </a:r>
            <a:r>
              <a:rPr lang="de-DE" sz="2200" b="1" dirty="0" err="1"/>
              <a:t>definition</a:t>
            </a:r>
            <a:endParaRPr lang="de-DE" sz="2200" b="1" dirty="0"/>
          </a:p>
          <a:p>
            <a:pPr eaLnBrk="1" hangingPunct="1"/>
            <a:r>
              <a:rPr lang="en-US" dirty="0"/>
              <a:t>A system is an entirety of elements subject to mutual interaction and for which a structure, i.e. their relationships to each other, is evident</a:t>
            </a:r>
            <a:r>
              <a:rPr lang="en-US" dirty="0" smtClean="0"/>
              <a:t>. A </a:t>
            </a:r>
            <a:r>
              <a:rPr lang="en-US" dirty="0"/>
              <a:t>system consists of system elements or subsystems. It is constrained by the outer boundaries of the system as a whole. Each of the individual subsystems has a system boundary of its </a:t>
            </a:r>
            <a:r>
              <a:rPr lang="en-US" dirty="0" smtClean="0"/>
              <a:t>own.</a:t>
            </a:r>
            <a:br>
              <a:rPr lang="en-US" dirty="0" smtClean="0"/>
            </a:br>
            <a:r>
              <a:rPr lang="en-US" dirty="0" smtClean="0"/>
              <a:t>In </a:t>
            </a:r>
            <a:r>
              <a:rPr lang="en-US" dirty="0"/>
              <a:t>turn, work systems are open sociotechnical systems consisting of subsystems and elements and interfacing with other systems.</a:t>
            </a:r>
          </a:p>
          <a:p>
            <a:pPr eaLnBrk="1" hangingPunct="1"/>
            <a:endParaRPr lang="en-US" sz="2200" dirty="0"/>
          </a:p>
        </p:txBody>
      </p:sp>
      <p:sp>
        <p:nvSpPr>
          <p:cNvPr id="4" name="Datumsplatzhalter 3"/>
          <p:cNvSpPr>
            <a:spLocks noGrp="1"/>
          </p:cNvSpPr>
          <p:nvPr>
            <p:ph type="dt" sz="half" idx="10"/>
          </p:nvPr>
        </p:nvSpPr>
        <p:spPr/>
        <p:txBody>
          <a:bodyPr/>
          <a:lstStyle/>
          <a:p>
            <a:pPr>
              <a:defRPr/>
            </a:pPr>
            <a:fld id="{F0F2E6CB-15A0-4D52-8547-BACFC1B7EAA6}" type="datetime1">
              <a:rPr lang="de-DE" altLang="de-DE" smtClean="0"/>
              <a:t>12.11.2019</a:t>
            </a:fld>
            <a:endParaRPr lang="de-DE" altLang="de-DE"/>
          </a:p>
        </p:txBody>
      </p:sp>
      <p:sp>
        <p:nvSpPr>
          <p:cNvPr id="5" name="Fußzeilenplatzhalter 4"/>
          <p:cNvSpPr>
            <a:spLocks noGrp="1"/>
          </p:cNvSpPr>
          <p:nvPr>
            <p:ph type="ftr" sz="quarter" idx="11"/>
          </p:nvPr>
        </p:nvSpPr>
        <p:spPr/>
        <p:txBody>
          <a:bodyPr/>
          <a:lstStyle/>
          <a:p>
            <a:pPr>
              <a:defRPr/>
            </a:pPr>
            <a:r>
              <a:rPr lang="de-DE" altLang="de-DE" smtClean="0"/>
              <a:t>Module 5 - Learning ergonomics </a:t>
            </a:r>
            <a:endParaRPr lang="de-DE" altLang="de-DE"/>
          </a:p>
        </p:txBody>
      </p:sp>
      <p:sp>
        <p:nvSpPr>
          <p:cNvPr id="6" name="Foliennummernplatzhalter 5"/>
          <p:cNvSpPr>
            <a:spLocks noGrp="1"/>
          </p:cNvSpPr>
          <p:nvPr>
            <p:ph type="sldNum" sz="quarter" idx="12"/>
          </p:nvPr>
        </p:nvSpPr>
        <p:spPr/>
        <p:txBody>
          <a:bodyPr/>
          <a:lstStyle/>
          <a:p>
            <a:r>
              <a:rPr lang="de-DE" altLang="de-DE" smtClean="0"/>
              <a:t>Seite </a:t>
            </a:r>
            <a:fld id="{E1595AF3-08FF-44FE-9F92-885155564005}" type="slidenum">
              <a:rPr lang="de-DE" altLang="de-DE" smtClean="0"/>
              <a:pPr/>
              <a:t>9</a:t>
            </a:fld>
            <a:endParaRPr lang="de-DE" altLang="de-DE"/>
          </a:p>
        </p:txBody>
      </p:sp>
    </p:spTree>
    <p:extLst>
      <p:ext uri="{BB962C8B-B14F-4D97-AF65-F5344CB8AC3E}">
        <p14:creationId xmlns:p14="http://schemas.microsoft.com/office/powerpoint/2010/main" val="6415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3">
      <a:dk1>
        <a:srgbClr val="000000"/>
      </a:dk1>
      <a:lt1>
        <a:srgbClr val="FFFFFF"/>
      </a:lt1>
      <a:dk2>
        <a:srgbClr val="004994"/>
      </a:dk2>
      <a:lt2>
        <a:srgbClr val="6F6F6F"/>
      </a:lt2>
      <a:accent1>
        <a:srgbClr val="5775B3"/>
      </a:accent1>
      <a:accent2>
        <a:srgbClr val="FAB500"/>
      </a:accent2>
      <a:accent3>
        <a:srgbClr val="FFFFFF"/>
      </a:accent3>
      <a:accent4>
        <a:srgbClr val="000000"/>
      </a:accent4>
      <a:accent5>
        <a:srgbClr val="B4BDD6"/>
      </a:accent5>
      <a:accent6>
        <a:srgbClr val="E3A400"/>
      </a:accent6>
      <a:hlink>
        <a:srgbClr val="004994"/>
      </a:hlink>
      <a:folHlink>
        <a:srgbClr val="004994"/>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tab pos="1616075" algn="l"/>
          </a:tabLst>
          <a:defRPr kumimoji="0" lang="de-DE" altLang="de-DE" sz="2000" b="0" i="0" u="none" strike="noStrike" cap="none" normalizeH="0" baseline="0" smtClean="0">
            <a:ln>
              <a:noFill/>
            </a:ln>
            <a:solidFill>
              <a:srgbClr val="6D6D6D"/>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tab pos="1616075" algn="l"/>
          </a:tabLst>
          <a:defRPr kumimoji="0" lang="de-DE" altLang="de-DE" sz="2000" b="0" i="0" u="none" strike="noStrike" cap="none" normalizeH="0" baseline="0" smtClean="0">
            <a:ln>
              <a:noFill/>
            </a:ln>
            <a:solidFill>
              <a:srgbClr val="6D6D6D"/>
            </a:solidFill>
            <a:effectLst/>
            <a:latin typeface="Arial" charset="0"/>
          </a:defRPr>
        </a:defPPr>
      </a:lstStyle>
    </a:lnDef>
  </a:objectDefaults>
  <a:extraClrSchemeLst>
    <a:extraClrScheme>
      <a:clrScheme name="Standarddesign 1">
        <a:dk1>
          <a:srgbClr val="000000"/>
        </a:dk1>
        <a:lt1>
          <a:srgbClr val="FFFFFF"/>
        </a:lt1>
        <a:dk2>
          <a:srgbClr val="004994"/>
        </a:dk2>
        <a:lt2>
          <a:srgbClr val="6F6F6F"/>
        </a:lt2>
        <a:accent1>
          <a:srgbClr val="5775B3"/>
        </a:accent1>
        <a:accent2>
          <a:srgbClr val="FAB500"/>
        </a:accent2>
        <a:accent3>
          <a:srgbClr val="FFFFFF"/>
        </a:accent3>
        <a:accent4>
          <a:srgbClr val="000000"/>
        </a:accent4>
        <a:accent5>
          <a:srgbClr val="B4BDD6"/>
        </a:accent5>
        <a:accent6>
          <a:srgbClr val="E3A400"/>
        </a:accent6>
        <a:hlink>
          <a:srgbClr val="FFDB92"/>
        </a:hlink>
        <a:folHlink>
          <a:srgbClr val="878787"/>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4994"/>
        </a:dk2>
        <a:lt2>
          <a:srgbClr val="6F6F6F"/>
        </a:lt2>
        <a:accent1>
          <a:srgbClr val="5775B3"/>
        </a:accent1>
        <a:accent2>
          <a:srgbClr val="FAB500"/>
        </a:accent2>
        <a:accent3>
          <a:srgbClr val="FFFFFF"/>
        </a:accent3>
        <a:accent4>
          <a:srgbClr val="000000"/>
        </a:accent4>
        <a:accent5>
          <a:srgbClr val="B4BDD6"/>
        </a:accent5>
        <a:accent6>
          <a:srgbClr val="E3A400"/>
        </a:accent6>
        <a:hlink>
          <a:srgbClr val="94C11C"/>
        </a:hlink>
        <a:folHlink>
          <a:srgbClr val="94C11C"/>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4994"/>
        </a:dk2>
        <a:lt2>
          <a:srgbClr val="6F6F6F"/>
        </a:lt2>
        <a:accent1>
          <a:srgbClr val="5775B3"/>
        </a:accent1>
        <a:accent2>
          <a:srgbClr val="FAB500"/>
        </a:accent2>
        <a:accent3>
          <a:srgbClr val="FFFFFF"/>
        </a:accent3>
        <a:accent4>
          <a:srgbClr val="000000"/>
        </a:accent4>
        <a:accent5>
          <a:srgbClr val="B4BDD6"/>
        </a:accent5>
        <a:accent6>
          <a:srgbClr val="E3A400"/>
        </a:accent6>
        <a:hlink>
          <a:srgbClr val="004994"/>
        </a:hlink>
        <a:folHlink>
          <a:srgbClr val="0049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oehneBIA">
  <a:themeElements>
    <a:clrScheme name="1_HoehneBIA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9999"/>
      </a:hlink>
      <a:folHlink>
        <a:srgbClr val="969696"/>
      </a:folHlink>
    </a:clrScheme>
    <a:fontScheme name="1_HoehneBI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defRPr>
        </a:defPPr>
      </a:lstStyle>
    </a:lnDef>
  </a:objectDefaults>
  <a:extraClrSchemeLst>
    <a:extraClrScheme>
      <a:clrScheme name="1_HoehneBI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HoehneBI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HoehneBI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HoehneBI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HoehneBI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HoehneBI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HoehneBI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HoehneBIA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969696"/>
        </a:folHlink>
      </a:clrScheme>
      <a:clrMap bg1="lt1" tx1="dk1" bg2="lt2" tx2="dk2" accent1="accent1" accent2="accent2" accent3="accent3" accent4="accent4" accent5="accent5" accent6="accent6" hlink="hlink" folHlink="folHlink"/>
    </a:extraClrScheme>
    <a:extraClrScheme>
      <a:clrScheme name="1_HoehneBIA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GIA_dguv">
  <a:themeElements>
    <a:clrScheme name="BGIA_dguv 8">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CCCCFF"/>
      </a:hlink>
      <a:folHlink>
        <a:srgbClr val="B2B2B2"/>
      </a:folHlink>
    </a:clrScheme>
    <a:fontScheme name="BGIA_dguv">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GIA_dguv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GIA_dgu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GIA_dguv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GIA_dguv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GIA_dgu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GIA_dgu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GIA_dgu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GIA_dguv 8">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GIA_dguv">
  <a:themeElements>
    <a:clrScheme name="BGIA_dguv 9">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009999"/>
      </a:hlink>
      <a:folHlink>
        <a:srgbClr val="B2B2B2"/>
      </a:folHlink>
    </a:clrScheme>
    <a:fontScheme name="BGIA_dguv">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GIA_dguv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GIA_dgu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GIA_dguv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GIA_dguv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GIA_dgu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GIA_dgu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GIA_dgu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GIA_dguv 8">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GIA_dguv 9">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0099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GIA_dguv">
  <a:themeElements>
    <a:clrScheme name="BGIA_dguv 9">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009999"/>
      </a:hlink>
      <a:folHlink>
        <a:srgbClr val="B2B2B2"/>
      </a:folHlink>
    </a:clrScheme>
    <a:fontScheme name="BGIA_dguv">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GIA_dguv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GIA_dgu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GIA_dguv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GIA_dguv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GIA_dgu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GIA_dgu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GIA_dgu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GIA_dguv 8">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GIA_dguv 9">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0099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GIA_dguv">
  <a:themeElements>
    <a:clrScheme name="BGIA_dguv 8">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CCCCFF"/>
      </a:hlink>
      <a:folHlink>
        <a:srgbClr val="B2B2B2"/>
      </a:folHlink>
    </a:clrScheme>
    <a:fontScheme name="BGIA_dguv">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GIA_dguv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GIA_dgu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GIA_dguv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GIA_dguv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GIA_dgu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GIA_dgu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GIA_dgu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GIA_dguv 8">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GIA_dguv">
  <a:themeElements>
    <a:clrScheme name="BGIA_dguv 9">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009999"/>
      </a:hlink>
      <a:folHlink>
        <a:srgbClr val="B2B2B2"/>
      </a:folHlink>
    </a:clrScheme>
    <a:fontScheme name="BGIA_dguv">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defRPr>
        </a:defPPr>
      </a:lstStyle>
    </a:lnDef>
  </a:objectDefaults>
  <a:extraClrSchemeLst>
    <a:extraClrScheme>
      <a:clrScheme name="BGIA_dguv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GIA_dgu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GIA_dguv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GIA_dguv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GIA_dgu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GIA_dgu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GIA_dgu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GIA_dguv 8">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GIA_dguv 9">
        <a:dk1>
          <a:srgbClr val="6E6E6E"/>
        </a:dk1>
        <a:lt1>
          <a:srgbClr val="FFFFFF"/>
        </a:lt1>
        <a:dk2>
          <a:srgbClr val="000000"/>
        </a:dk2>
        <a:lt2>
          <a:srgbClr val="808080"/>
        </a:lt2>
        <a:accent1>
          <a:srgbClr val="00CC99"/>
        </a:accent1>
        <a:accent2>
          <a:srgbClr val="3333CC"/>
        </a:accent2>
        <a:accent3>
          <a:srgbClr val="FFFFFF"/>
        </a:accent3>
        <a:accent4>
          <a:srgbClr val="5D5D5D"/>
        </a:accent4>
        <a:accent5>
          <a:srgbClr val="AAE2CA"/>
        </a:accent5>
        <a:accent6>
          <a:srgbClr val="2D2DB9"/>
        </a:accent6>
        <a:hlink>
          <a:srgbClr val="0099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7338</Words>
  <Application>Microsoft Office PowerPoint</Application>
  <PresentationFormat>Bildschirmpräsentation (4:3)</PresentationFormat>
  <Paragraphs>1148</Paragraphs>
  <Slides>78</Slides>
  <Notes>76</Notes>
  <HiddenSlides>0</HiddenSlides>
  <MMClips>5</MMClips>
  <ScaleCrop>false</ScaleCrop>
  <HeadingPairs>
    <vt:vector size="8" baseType="variant">
      <vt:variant>
        <vt:lpstr>Verwendete Schriftarten</vt:lpstr>
      </vt:variant>
      <vt:variant>
        <vt:i4>6</vt:i4>
      </vt:variant>
      <vt:variant>
        <vt:lpstr>Design</vt:lpstr>
      </vt:variant>
      <vt:variant>
        <vt:i4>7</vt:i4>
      </vt:variant>
      <vt:variant>
        <vt:lpstr>Eingebettete OLE-Server</vt:lpstr>
      </vt:variant>
      <vt:variant>
        <vt:i4>2</vt:i4>
      </vt:variant>
      <vt:variant>
        <vt:lpstr>Folientitel</vt:lpstr>
      </vt:variant>
      <vt:variant>
        <vt:i4>78</vt:i4>
      </vt:variant>
    </vt:vector>
  </HeadingPairs>
  <TitlesOfParts>
    <vt:vector size="93" baseType="lpstr">
      <vt:lpstr>Arial</vt:lpstr>
      <vt:lpstr>Futura Bk BT</vt:lpstr>
      <vt:lpstr>Futura Hv BT</vt:lpstr>
      <vt:lpstr>Webdings</vt:lpstr>
      <vt:lpstr>Wingdings</vt:lpstr>
      <vt:lpstr>Zapf Dingbats</vt:lpstr>
      <vt:lpstr>Standarddesign</vt:lpstr>
      <vt:lpstr>1_HoehneBIA</vt:lpstr>
      <vt:lpstr>BGIA_dguv</vt:lpstr>
      <vt:lpstr>1_BGIA_dguv</vt:lpstr>
      <vt:lpstr>2_BGIA_dguv</vt:lpstr>
      <vt:lpstr>3_BGIA_dguv</vt:lpstr>
      <vt:lpstr>4_BGIA_dguv</vt:lpstr>
      <vt:lpstr>Videoclip</vt:lpstr>
      <vt:lpstr>Bitmap</vt:lpstr>
      <vt:lpstr>Design of products and workplaces for the needs of specific target groups and operator populations </vt:lpstr>
      <vt:lpstr>Contents of the module:</vt:lpstr>
      <vt:lpstr>Levels of ergonomic action and design</vt:lpstr>
      <vt:lpstr>Machining of casing </vt:lpstr>
      <vt:lpstr>Presentation of the case study</vt:lpstr>
      <vt:lpstr>Presentation of the case study</vt:lpstr>
      <vt:lpstr>Presentation of the case study</vt:lpstr>
      <vt:lpstr>Presentation of the case study</vt:lpstr>
      <vt:lpstr>Work systems: why?</vt:lpstr>
      <vt:lpstr>Selection of work system concepts</vt:lpstr>
      <vt:lpstr>Scope for analysis of work systems</vt:lpstr>
      <vt:lpstr>Work system: machining centre</vt:lpstr>
      <vt:lpstr>Where do possible ergonomic issues arise?</vt:lpstr>
      <vt:lpstr>Target-based design</vt:lpstr>
      <vt:lpstr>Example: inbound supply of parts</vt:lpstr>
      <vt:lpstr>Definition of ergonomic criteria</vt:lpstr>
      <vt:lpstr>Assessment of the situation at the outset</vt:lpstr>
      <vt:lpstr>Generation of a preliminary draft design - 1</vt:lpstr>
      <vt:lpstr>Generation of a preliminary draft design - 2</vt:lpstr>
      <vt:lpstr>Generation of a preliminary draft design - 3</vt:lpstr>
      <vt:lpstr>Supplement to preliminary planning- 4</vt:lpstr>
      <vt:lpstr>     </vt:lpstr>
      <vt:lpstr>     </vt:lpstr>
      <vt:lpstr>Evaluation of the usage of the machinery</vt:lpstr>
      <vt:lpstr>     </vt:lpstr>
      <vt:lpstr>     </vt:lpstr>
      <vt:lpstr>     </vt:lpstr>
      <vt:lpstr>     </vt:lpstr>
      <vt:lpstr>     </vt:lpstr>
      <vt:lpstr>     </vt:lpstr>
      <vt:lpstr>PowerPoint-Präsentation</vt:lpstr>
      <vt:lpstr>PowerPoint-Präsentation</vt:lpstr>
      <vt:lpstr>PowerPoint-Präsentation</vt:lpstr>
      <vt:lpstr>Fettler's workplace</vt:lpstr>
      <vt:lpstr>Work in a distribution warehouse</vt:lpstr>
      <vt:lpstr>Work in a distribution warehouse</vt:lpstr>
      <vt:lpstr>Work in a distribution warehouse: comparison of trunk postures</vt:lpstr>
      <vt:lpstr>Ergonomic design of sewing workplaces</vt:lpstr>
      <vt:lpstr>Development of an ergonomic sewing workplace</vt:lpstr>
      <vt:lpstr>Development of an ergonomic sewing workplace</vt:lpstr>
      <vt:lpstr>Evaluation of the new workplace in the field</vt:lpstr>
      <vt:lpstr>Guidance document for use in the field: BGI 804-2</vt:lpstr>
      <vt:lpstr>     </vt:lpstr>
      <vt:lpstr>     </vt:lpstr>
      <vt:lpstr>     </vt:lpstr>
      <vt:lpstr>     </vt:lpstr>
      <vt:lpstr>     </vt:lpstr>
      <vt:lpstr>     </vt:lpstr>
      <vt:lpstr>     </vt:lpstr>
      <vt:lpstr>     </vt:lpstr>
      <vt:lpstr>     </vt:lpstr>
      <vt:lpstr>Grinding task in structural steel  engineering (shipbuilding)</vt:lpstr>
      <vt:lpstr>Grinding task in structural steel  engineering (shipbuilding)</vt:lpstr>
      <vt:lpstr>Ergonomic design of machinery</vt:lpstr>
      <vt:lpstr>Ergonomic design of machinery</vt:lpstr>
      <vt:lpstr>Ergonomic design of machinery</vt:lpstr>
      <vt:lpstr>Ergonomic design of machinery</vt:lpstr>
      <vt:lpstr>Ergonomic design of machinery</vt:lpstr>
      <vt:lpstr>Manipulation of protective devices</vt:lpstr>
      <vt:lpstr>Manipulation of protective devices</vt:lpstr>
      <vt:lpstr>Manipulation of protective devices</vt:lpstr>
      <vt:lpstr>Manipulation of protective devices</vt:lpstr>
      <vt:lpstr>"Cognitive ergonomics" on machines</vt:lpstr>
      <vt:lpstr>PowerPoint-Präsentation</vt:lpstr>
      <vt:lpstr>Solution by:</vt:lpstr>
      <vt:lpstr>Recommendations</vt:lpstr>
      <vt:lpstr>     </vt:lpstr>
      <vt:lpstr>     </vt:lpstr>
      <vt:lpstr>     </vt:lpstr>
      <vt:lpstr>     </vt:lpstr>
      <vt:lpstr>     </vt:lpstr>
      <vt:lpstr>     </vt:lpstr>
      <vt:lpstr>     </vt:lpstr>
      <vt:lpstr>     </vt:lpstr>
      <vt:lpstr>     </vt:lpstr>
      <vt:lpstr>     </vt:lpstr>
      <vt:lpstr>     </vt:lpstr>
      <vt:lpstr>Impressum </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vonRymonLipinski, Katharina</cp:lastModifiedBy>
  <cp:revision>284</cp:revision>
  <dcterms:created xsi:type="dcterms:W3CDTF">2009-09-14T12:08:23Z</dcterms:created>
  <dcterms:modified xsi:type="dcterms:W3CDTF">2019-11-12T13:04:45Z</dcterms:modified>
</cp:coreProperties>
</file>