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8"/>
  </p:notesMasterIdLst>
  <p:handoutMasterIdLst>
    <p:handoutMasterId r:id="rId29"/>
  </p:handoutMasterIdLst>
  <p:sldIdLst>
    <p:sldId id="367" r:id="rId2"/>
    <p:sldId id="419" r:id="rId3"/>
    <p:sldId id="369" r:id="rId4"/>
    <p:sldId id="420" r:id="rId5"/>
    <p:sldId id="371" r:id="rId6"/>
    <p:sldId id="372" r:id="rId7"/>
    <p:sldId id="373" r:id="rId8"/>
    <p:sldId id="374" r:id="rId9"/>
    <p:sldId id="375" r:id="rId10"/>
    <p:sldId id="376" r:id="rId11"/>
    <p:sldId id="377" r:id="rId12"/>
    <p:sldId id="378" r:id="rId13"/>
    <p:sldId id="379" r:id="rId14"/>
    <p:sldId id="380" r:id="rId15"/>
    <p:sldId id="381" r:id="rId16"/>
    <p:sldId id="382" r:id="rId17"/>
    <p:sldId id="383" r:id="rId18"/>
    <p:sldId id="384" r:id="rId19"/>
    <p:sldId id="385" r:id="rId20"/>
    <p:sldId id="386" r:id="rId21"/>
    <p:sldId id="387" r:id="rId22"/>
    <p:sldId id="388" r:id="rId23"/>
    <p:sldId id="389" r:id="rId24"/>
    <p:sldId id="390" r:id="rId25"/>
    <p:sldId id="421" r:id="rId26"/>
    <p:sldId id="417" r:id="rId27"/>
  </p:sldIdLst>
  <p:sldSz cx="12192000" cy="6858000"/>
  <p:notesSz cx="6858000" cy="9144000"/>
  <p:defaultTex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4D0E"/>
    <a:srgbClr val="008C8E"/>
    <a:srgbClr val="004994"/>
    <a:srgbClr val="FAB500"/>
    <a:srgbClr val="E8E8E8"/>
    <a:srgbClr val="0095DB"/>
    <a:srgbClr val="FFDB92"/>
    <a:srgbClr val="5775B3"/>
    <a:srgbClr val="57751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39" autoAdjust="0"/>
    <p:restoredTop sz="75604" autoAdjust="0"/>
  </p:normalViewPr>
  <p:slideViewPr>
    <p:cSldViewPr>
      <p:cViewPr varScale="1">
        <p:scale>
          <a:sx n="71" d="100"/>
          <a:sy n="71" d="100"/>
        </p:scale>
        <p:origin x="53" y="110"/>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notesViewPr>
    <p:cSldViewPr>
      <p:cViewPr varScale="1">
        <p:scale>
          <a:sx n="86" d="100"/>
          <a:sy n="86" d="100"/>
        </p:scale>
        <p:origin x="3786"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1392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8CE7DA52-4026-42E8-8B1D-F8038A51105A}" type="slidenum">
              <a:rPr lang="de-DE" altLang="de-DE"/>
              <a:pPr/>
              <a:t>‹Nr.›</a:t>
            </a:fld>
            <a:endParaRPr lang="de-DE" alt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5427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542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E038895E-0607-453D-A015-226380A24BC5}" type="slidenum">
              <a:rPr lang="de-DE" altLang="de-DE"/>
              <a:pPr/>
              <a:t>‹Nr.›</a:t>
            </a:fld>
            <a:endParaRPr lang="de-DE" altLang="de-DE"/>
          </a:p>
        </p:txBody>
      </p:sp>
    </p:spTree>
    <p:extLst>
      <p:ext uri="{BB962C8B-B14F-4D97-AF65-F5344CB8AC3E}">
        <p14:creationId xmlns:p14="http://schemas.microsoft.com/office/powerpoint/2010/main" val="35221870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F49EA0D-8DBC-4A65-87BE-BD683AC86884}" type="slidenum">
              <a:rPr lang="de-DE" altLang="de-DE"/>
              <a:pPr>
                <a:spcBef>
                  <a:spcPct val="0"/>
                </a:spcBef>
              </a:pPr>
              <a:t>1</a:t>
            </a:fld>
            <a:endParaRPr lang="de-DE" altLang="de-DE"/>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de-DE" sz="1400" smtClean="0">
              <a:latin typeface="Arial" panose="020B0604020202020204" pitchFamily="34" charset="0"/>
            </a:endParaRPr>
          </a:p>
        </p:txBody>
      </p:sp>
    </p:spTree>
    <p:extLst>
      <p:ext uri="{BB962C8B-B14F-4D97-AF65-F5344CB8AC3E}">
        <p14:creationId xmlns:p14="http://schemas.microsoft.com/office/powerpoint/2010/main" val="34612406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smtClean="0"/>
              <a:t>Welche</a:t>
            </a:r>
            <a:r>
              <a:rPr lang="de-DE" baseline="0" dirty="0" smtClean="0"/>
              <a:t> Belastungsreduzierung wird durch die unterschiedlichen Nutzungsvarianten der Tatstatur erreicht?</a:t>
            </a:r>
            <a:endParaRPr lang="de-DE" dirty="0" smtClean="0"/>
          </a:p>
          <a:p>
            <a:endParaRPr lang="de-DE" dirty="0"/>
          </a:p>
        </p:txBody>
      </p:sp>
      <p:sp>
        <p:nvSpPr>
          <p:cNvPr id="4" name="Foliennummernplatzhalter 3"/>
          <p:cNvSpPr>
            <a:spLocks noGrp="1"/>
          </p:cNvSpPr>
          <p:nvPr>
            <p:ph type="sldNum" sz="quarter" idx="10"/>
          </p:nvPr>
        </p:nvSpPr>
        <p:spPr/>
        <p:txBody>
          <a:bodyPr/>
          <a:lstStyle/>
          <a:p>
            <a:fld id="{2754C289-9C06-4ECA-98D3-17484639BF68}" type="slidenum">
              <a:rPr lang="de-DE" altLang="de-DE" smtClean="0"/>
              <a:pPr/>
              <a:t>18</a:t>
            </a:fld>
            <a:endParaRPr lang="de-DE" altLang="de-DE"/>
          </a:p>
        </p:txBody>
      </p:sp>
    </p:spTree>
    <p:extLst>
      <p:ext uri="{BB962C8B-B14F-4D97-AF65-F5344CB8AC3E}">
        <p14:creationId xmlns:p14="http://schemas.microsoft.com/office/powerpoint/2010/main" val="31492317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Diskutieren Sie die unterschiedlichen Tastaturkonzepte.</a:t>
            </a:r>
          </a:p>
          <a:p>
            <a:r>
              <a:rPr lang="de-DE" dirty="0" smtClean="0"/>
              <a:t>Unterscheide zur Positiv-Darstellung</a:t>
            </a:r>
            <a:r>
              <a:rPr lang="de-DE" baseline="0" dirty="0" smtClean="0"/>
              <a:t> auf dem Bildschirm, Tastengröße, schlechtes Feedback, zusätzliches Eingabegerät Stylus), Fingerspitzen deutlich größer als die Tasten ….)</a:t>
            </a:r>
            <a:endParaRPr lang="de-DE" dirty="0" smtClean="0"/>
          </a:p>
          <a:p>
            <a:endParaRPr lang="de-DE" dirty="0"/>
          </a:p>
        </p:txBody>
      </p:sp>
      <p:sp>
        <p:nvSpPr>
          <p:cNvPr id="4" name="Foliennummernplatzhalter 3"/>
          <p:cNvSpPr>
            <a:spLocks noGrp="1"/>
          </p:cNvSpPr>
          <p:nvPr>
            <p:ph type="sldNum" sz="quarter" idx="10"/>
          </p:nvPr>
        </p:nvSpPr>
        <p:spPr/>
        <p:txBody>
          <a:bodyPr/>
          <a:lstStyle/>
          <a:p>
            <a:fld id="{2754C289-9C06-4ECA-98D3-17484639BF68}" type="slidenum">
              <a:rPr lang="de-DE" altLang="de-DE" smtClean="0"/>
              <a:pPr/>
              <a:t>19</a:t>
            </a:fld>
            <a:endParaRPr lang="de-DE" altLang="de-DE"/>
          </a:p>
        </p:txBody>
      </p:sp>
    </p:spTree>
    <p:extLst>
      <p:ext uri="{BB962C8B-B14F-4D97-AF65-F5344CB8AC3E}">
        <p14:creationId xmlns:p14="http://schemas.microsoft.com/office/powerpoint/2010/main" val="20714515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smtClean="0"/>
              <a:t>Diskutieren Sie</a:t>
            </a:r>
            <a:r>
              <a:rPr lang="de-DE" baseline="0" dirty="0" smtClean="0"/>
              <a:t> mit den Teilnehmerinnen und Teilnehmern die Auswirkungen hinsichtlich Belastung und Arbeitsablauf bei einer Arbeitsplatzgestaltung wie abgebildet. Welche Optimierungen sind denkbar? Stichworte: Greifraumgestaltung, Bildschirmarbeitsplatz, Kopfhaltung etc.</a:t>
            </a:r>
            <a:endParaRPr lang="de-DE" dirty="0" smtClean="0"/>
          </a:p>
          <a:p>
            <a:endParaRPr lang="de-DE" dirty="0"/>
          </a:p>
        </p:txBody>
      </p:sp>
      <p:sp>
        <p:nvSpPr>
          <p:cNvPr id="4" name="Foliennummernplatzhalter 3"/>
          <p:cNvSpPr>
            <a:spLocks noGrp="1"/>
          </p:cNvSpPr>
          <p:nvPr>
            <p:ph type="sldNum" sz="quarter" idx="10"/>
          </p:nvPr>
        </p:nvSpPr>
        <p:spPr/>
        <p:txBody>
          <a:bodyPr/>
          <a:lstStyle/>
          <a:p>
            <a:fld id="{2754C289-9C06-4ECA-98D3-17484639BF68}" type="slidenum">
              <a:rPr lang="de-DE" altLang="de-DE" smtClean="0"/>
              <a:pPr/>
              <a:t>20</a:t>
            </a:fld>
            <a:endParaRPr lang="de-DE" altLang="de-DE"/>
          </a:p>
        </p:txBody>
      </p:sp>
    </p:spTree>
    <p:extLst>
      <p:ext uri="{BB962C8B-B14F-4D97-AF65-F5344CB8AC3E}">
        <p14:creationId xmlns:p14="http://schemas.microsoft.com/office/powerpoint/2010/main" val="8169710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smtClean="0"/>
              <a:t>Welche Belastungen treten in den beiden abgebildeten Körperhaltungen auf?</a:t>
            </a:r>
            <a:r>
              <a:rPr lang="de-DE" baseline="0" dirty="0" smtClean="0"/>
              <a:t> Diskutieren Sie die Aspekte für die Bereitstellung von Arbeitsmittel in Regalen und Schränken im Bezug auf deren Höhe.</a:t>
            </a:r>
            <a:endParaRPr lang="de-DE" dirty="0" smtClean="0"/>
          </a:p>
          <a:p>
            <a:endParaRPr lang="de-DE" dirty="0"/>
          </a:p>
        </p:txBody>
      </p:sp>
      <p:sp>
        <p:nvSpPr>
          <p:cNvPr id="4" name="Foliennummernplatzhalter 3"/>
          <p:cNvSpPr>
            <a:spLocks noGrp="1"/>
          </p:cNvSpPr>
          <p:nvPr>
            <p:ph type="sldNum" sz="quarter" idx="10"/>
          </p:nvPr>
        </p:nvSpPr>
        <p:spPr/>
        <p:txBody>
          <a:bodyPr/>
          <a:lstStyle/>
          <a:p>
            <a:fld id="{2754C289-9C06-4ECA-98D3-17484639BF68}" type="slidenum">
              <a:rPr lang="de-DE" altLang="de-DE" smtClean="0"/>
              <a:pPr/>
              <a:t>21</a:t>
            </a:fld>
            <a:endParaRPr lang="de-DE" altLang="de-DE"/>
          </a:p>
        </p:txBody>
      </p:sp>
    </p:spTree>
    <p:extLst>
      <p:ext uri="{BB962C8B-B14F-4D97-AF65-F5344CB8AC3E}">
        <p14:creationId xmlns:p14="http://schemas.microsoft.com/office/powerpoint/2010/main" val="26816028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Sitzen stellt in Abhängigkeit der Zeit auch bei geeignetem</a:t>
            </a:r>
            <a:r>
              <a:rPr lang="de-DE" baseline="0" dirty="0" smtClean="0"/>
              <a:t> Arbeitsstuhl eine Belastung dar. Diskutieren Sie Gestaltungslösungen zur Reduzierung.</a:t>
            </a:r>
          </a:p>
          <a:p>
            <a:r>
              <a:rPr lang="de-DE" baseline="0" dirty="0" smtClean="0"/>
              <a:t>Können die abgebildeten Körperhaltungen im Sinne eines Belastungswechsel ein temporäre Entlastung darstellen?</a:t>
            </a:r>
            <a:endParaRPr lang="de-DE" dirty="0" smtClean="0"/>
          </a:p>
          <a:p>
            <a:endParaRPr lang="de-DE" dirty="0"/>
          </a:p>
        </p:txBody>
      </p:sp>
      <p:sp>
        <p:nvSpPr>
          <p:cNvPr id="4" name="Foliennummernplatzhalter 3"/>
          <p:cNvSpPr>
            <a:spLocks noGrp="1"/>
          </p:cNvSpPr>
          <p:nvPr>
            <p:ph type="sldNum" sz="quarter" idx="10"/>
          </p:nvPr>
        </p:nvSpPr>
        <p:spPr/>
        <p:txBody>
          <a:bodyPr/>
          <a:lstStyle/>
          <a:p>
            <a:fld id="{2754C289-9C06-4ECA-98D3-17484639BF68}" type="slidenum">
              <a:rPr lang="de-DE" altLang="de-DE" smtClean="0"/>
              <a:pPr/>
              <a:t>22</a:t>
            </a:fld>
            <a:endParaRPr lang="de-DE" altLang="de-DE"/>
          </a:p>
        </p:txBody>
      </p:sp>
    </p:spTree>
    <p:extLst>
      <p:ext uri="{BB962C8B-B14F-4D97-AF65-F5344CB8AC3E}">
        <p14:creationId xmlns:p14="http://schemas.microsoft.com/office/powerpoint/2010/main" val="32529768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smtClean="0"/>
              <a:t>Kann ein Sitzungsstuhl</a:t>
            </a:r>
            <a:r>
              <a:rPr lang="de-DE" baseline="0" dirty="0" smtClean="0"/>
              <a:t> wie abgebildet ein belastungsgerechtes Arbeitsmittel bei der Gestaltung eines Sitzarbeitsplatzes sein?</a:t>
            </a:r>
            <a:endParaRPr lang="de-DE" dirty="0" smtClean="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25</a:t>
            </a:fld>
            <a:endParaRPr lang="de-DE" altLang="de-DE"/>
          </a:p>
        </p:txBody>
      </p:sp>
    </p:spTree>
    <p:extLst>
      <p:ext uri="{BB962C8B-B14F-4D97-AF65-F5344CB8AC3E}">
        <p14:creationId xmlns:p14="http://schemas.microsoft.com/office/powerpoint/2010/main" val="39063454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None/>
            </a:pPr>
            <a:r>
              <a:rPr lang="de-DE" dirty="0" smtClean="0">
                <a:cs typeface="Arial"/>
              </a:rPr>
              <a:t>Die Anwendung ergonomischen Gestaltungswissens lässt sich häufig auf die Nutzung von Faustregeln, Normen und Methoden zurückführen. Wechselwirkungen, die in der Folge  daraus abgeleiteter Gestaltungslösungen z.B. zu einer Verlagerung der Belastung führen oder Nachteile in Bezug auf Gewohnheiten oder das Arbeitstempo nach sich ziehen, erschweren die Akzeptanz von Maßnahmen. </a:t>
            </a:r>
          </a:p>
          <a:p>
            <a:pPr marL="0" indent="0">
              <a:buNone/>
            </a:pPr>
            <a:r>
              <a:rPr lang="de-DE" dirty="0" smtClean="0">
                <a:cs typeface="Arial"/>
              </a:rPr>
              <a:t>Bewerten Sie deshalb die folgenden Beispiele hinsichtlich Ihrer Ergonomie.</a:t>
            </a:r>
            <a:endParaRPr lang="de-DE" altLang="de-DE" dirty="0" smtClean="0"/>
          </a:p>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2</a:t>
            </a:fld>
            <a:endParaRPr lang="de-DE" altLang="de-DE"/>
          </a:p>
        </p:txBody>
      </p:sp>
    </p:spTree>
    <p:extLst>
      <p:ext uri="{BB962C8B-B14F-4D97-AF65-F5344CB8AC3E}">
        <p14:creationId xmlns:p14="http://schemas.microsoft.com/office/powerpoint/2010/main" val="11796152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smtClean="0"/>
              <a:t>Diskutieren</a:t>
            </a:r>
            <a:r>
              <a:rPr lang="de-DE" baseline="0" dirty="0" smtClean="0"/>
              <a:t> Sie mit den Teilnehmern, welches Messer aus Ihrer Sicht für die Aufgabe besonders gut geeignet ist.</a:t>
            </a:r>
            <a:endParaRPr lang="de-DE" dirty="0" smtClean="0"/>
          </a:p>
          <a:p>
            <a:endParaRPr lang="de-DE" dirty="0"/>
          </a:p>
        </p:txBody>
      </p:sp>
      <p:sp>
        <p:nvSpPr>
          <p:cNvPr id="4" name="Foliennummernplatzhalter 3"/>
          <p:cNvSpPr>
            <a:spLocks noGrp="1"/>
          </p:cNvSpPr>
          <p:nvPr>
            <p:ph type="sldNum" sz="quarter" idx="10"/>
          </p:nvPr>
        </p:nvSpPr>
        <p:spPr/>
        <p:txBody>
          <a:bodyPr/>
          <a:lstStyle/>
          <a:p>
            <a:fld id="{2754C289-9C06-4ECA-98D3-17484639BF68}" type="slidenum">
              <a:rPr lang="de-DE" altLang="de-DE" smtClean="0"/>
              <a:pPr/>
              <a:t>3</a:t>
            </a:fld>
            <a:endParaRPr lang="de-DE" altLang="de-DE"/>
          </a:p>
        </p:txBody>
      </p:sp>
    </p:spTree>
    <p:extLst>
      <p:ext uri="{BB962C8B-B14F-4D97-AF65-F5344CB8AC3E}">
        <p14:creationId xmlns:p14="http://schemas.microsoft.com/office/powerpoint/2010/main" val="1334513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4</a:t>
            </a:fld>
            <a:endParaRPr lang="de-DE" altLang="de-DE"/>
          </a:p>
        </p:txBody>
      </p:sp>
    </p:spTree>
    <p:extLst>
      <p:ext uri="{BB962C8B-B14F-4D97-AF65-F5344CB8AC3E}">
        <p14:creationId xmlns:p14="http://schemas.microsoft.com/office/powerpoint/2010/main" val="21041176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Diskutieren</a:t>
            </a:r>
            <a:r>
              <a:rPr lang="de-DE" baseline="0" dirty="0" smtClean="0"/>
              <a:t> Sie mit den Teilnehmern, welcher Schraubendreher aus Ihrer Sicht für </a:t>
            </a:r>
            <a:r>
              <a:rPr lang="de-DE" b="1" baseline="0" dirty="0" smtClean="0"/>
              <a:t>welche Aufgabe </a:t>
            </a:r>
            <a:r>
              <a:rPr lang="de-DE" baseline="0" dirty="0" smtClean="0"/>
              <a:t>besonders gut geeignet ist.</a:t>
            </a:r>
          </a:p>
          <a:p>
            <a:r>
              <a:rPr lang="de-DE" baseline="0" dirty="0" smtClean="0"/>
              <a:t>Argumente in der Diskussion: gute Ausformung für den Griff, schnelle Bewegung (kein Umgreifen) – problematisch beim T-Griff – dafür Formschluss und große Kraftübertragung), schnell aber hohe Gelenkbelastung bei der Ratsche, Vermeidung von Kanten (2 und 4 schlecht auch 7)</a:t>
            </a:r>
          </a:p>
          <a:p>
            <a:r>
              <a:rPr lang="de-DE" baseline="0" dirty="0" smtClean="0"/>
              <a:t>Sinnvoll ist die Bereitstellung und praktische Nutzung von Mustern.</a:t>
            </a:r>
            <a:endParaRPr lang="de-DE" dirty="0" smtClean="0"/>
          </a:p>
          <a:p>
            <a:endParaRPr lang="de-DE" dirty="0"/>
          </a:p>
        </p:txBody>
      </p:sp>
      <p:sp>
        <p:nvSpPr>
          <p:cNvPr id="4" name="Foliennummernplatzhalter 3"/>
          <p:cNvSpPr>
            <a:spLocks noGrp="1"/>
          </p:cNvSpPr>
          <p:nvPr>
            <p:ph type="sldNum" sz="quarter" idx="10"/>
          </p:nvPr>
        </p:nvSpPr>
        <p:spPr/>
        <p:txBody>
          <a:bodyPr/>
          <a:lstStyle/>
          <a:p>
            <a:fld id="{2754C289-9C06-4ECA-98D3-17484639BF68}" type="slidenum">
              <a:rPr lang="de-DE" altLang="de-DE" smtClean="0"/>
              <a:pPr/>
              <a:t>5</a:t>
            </a:fld>
            <a:endParaRPr lang="de-DE" altLang="de-DE"/>
          </a:p>
        </p:txBody>
      </p:sp>
    </p:spTree>
    <p:extLst>
      <p:ext uri="{BB962C8B-B14F-4D97-AF65-F5344CB8AC3E}">
        <p14:creationId xmlns:p14="http://schemas.microsoft.com/office/powerpoint/2010/main" val="3755777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smtClean="0"/>
              <a:t>Welche Belastungen treten in der im Beispiel auf? Diskutieren Sie Gestaltungsvarianten.</a:t>
            </a:r>
          </a:p>
          <a:p>
            <a:endParaRPr lang="de-DE" dirty="0"/>
          </a:p>
        </p:txBody>
      </p:sp>
      <p:sp>
        <p:nvSpPr>
          <p:cNvPr id="4" name="Foliennummernplatzhalter 3"/>
          <p:cNvSpPr>
            <a:spLocks noGrp="1"/>
          </p:cNvSpPr>
          <p:nvPr>
            <p:ph type="sldNum" sz="quarter" idx="10"/>
          </p:nvPr>
        </p:nvSpPr>
        <p:spPr/>
        <p:txBody>
          <a:bodyPr/>
          <a:lstStyle/>
          <a:p>
            <a:fld id="{2754C289-9C06-4ECA-98D3-17484639BF68}" type="slidenum">
              <a:rPr lang="de-DE" altLang="de-DE" smtClean="0"/>
              <a:pPr/>
              <a:t>8</a:t>
            </a:fld>
            <a:endParaRPr lang="de-DE" altLang="de-DE"/>
          </a:p>
        </p:txBody>
      </p:sp>
    </p:spTree>
    <p:extLst>
      <p:ext uri="{BB962C8B-B14F-4D97-AF65-F5344CB8AC3E}">
        <p14:creationId xmlns:p14="http://schemas.microsoft.com/office/powerpoint/2010/main" val="41022988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smtClean="0"/>
              <a:t>Welche Belastungen treten bei der dargestellten Nutzung auf?</a:t>
            </a:r>
            <a:r>
              <a:rPr lang="de-DE" baseline="0" dirty="0" smtClean="0"/>
              <a:t> Welche Schädigungen können abhängig von der Nutzungsdauer auftreten ( z.B. „Text Neck“- med. Halswirbelsyndrom, „Blackberry (iPhone) Daumen- med. Karpaltunnelsyndrom)</a:t>
            </a:r>
            <a:endParaRPr lang="de-DE" dirty="0" smtClean="0"/>
          </a:p>
          <a:p>
            <a:endParaRPr lang="de-DE" dirty="0"/>
          </a:p>
        </p:txBody>
      </p:sp>
      <p:sp>
        <p:nvSpPr>
          <p:cNvPr id="4" name="Foliennummernplatzhalter 3"/>
          <p:cNvSpPr>
            <a:spLocks noGrp="1"/>
          </p:cNvSpPr>
          <p:nvPr>
            <p:ph type="sldNum" sz="quarter" idx="10"/>
          </p:nvPr>
        </p:nvSpPr>
        <p:spPr/>
        <p:txBody>
          <a:bodyPr/>
          <a:lstStyle/>
          <a:p>
            <a:fld id="{2754C289-9C06-4ECA-98D3-17484639BF68}" type="slidenum">
              <a:rPr lang="de-DE" altLang="de-DE" smtClean="0"/>
              <a:pPr/>
              <a:t>10</a:t>
            </a:fld>
            <a:endParaRPr lang="de-DE" altLang="de-DE"/>
          </a:p>
        </p:txBody>
      </p:sp>
    </p:spTree>
    <p:extLst>
      <p:ext uri="{BB962C8B-B14F-4D97-AF65-F5344CB8AC3E}">
        <p14:creationId xmlns:p14="http://schemas.microsoft.com/office/powerpoint/2010/main" val="26981643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11</a:t>
            </a:fld>
            <a:endParaRPr lang="de-DE" altLang="de-DE"/>
          </a:p>
        </p:txBody>
      </p:sp>
    </p:spTree>
    <p:extLst>
      <p:ext uri="{BB962C8B-B14F-4D97-AF65-F5344CB8AC3E}">
        <p14:creationId xmlns:p14="http://schemas.microsoft.com/office/powerpoint/2010/main" val="37573198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smtClean="0"/>
              <a:t>Diskutieren Sie die angezeigten</a:t>
            </a:r>
            <a:r>
              <a:rPr lang="de-DE" baseline="0" dirty="0" smtClean="0"/>
              <a:t> Gestaltungsvarianten für Eingabegeräte.</a:t>
            </a:r>
            <a:endParaRPr lang="de-DE" dirty="0" smtClean="0"/>
          </a:p>
          <a:p>
            <a:endParaRPr lang="de-DE" dirty="0"/>
          </a:p>
        </p:txBody>
      </p:sp>
      <p:sp>
        <p:nvSpPr>
          <p:cNvPr id="4" name="Foliennummernplatzhalter 3"/>
          <p:cNvSpPr>
            <a:spLocks noGrp="1"/>
          </p:cNvSpPr>
          <p:nvPr>
            <p:ph type="sldNum" sz="quarter" idx="10"/>
          </p:nvPr>
        </p:nvSpPr>
        <p:spPr/>
        <p:txBody>
          <a:bodyPr/>
          <a:lstStyle/>
          <a:p>
            <a:fld id="{2754C289-9C06-4ECA-98D3-17484639BF68}" type="slidenum">
              <a:rPr lang="de-DE" altLang="de-DE" smtClean="0"/>
              <a:pPr/>
              <a:t>13</a:t>
            </a:fld>
            <a:endParaRPr lang="de-DE" altLang="de-DE"/>
          </a:p>
        </p:txBody>
      </p:sp>
    </p:spTree>
    <p:extLst>
      <p:ext uri="{BB962C8B-B14F-4D97-AF65-F5344CB8AC3E}">
        <p14:creationId xmlns:p14="http://schemas.microsoft.com/office/powerpoint/2010/main" val="40890871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3" name="Rechteck 2">
            <a:extLst>
              <a:ext uri="{FF2B5EF4-FFF2-40B4-BE49-F238E27FC236}">
                <a16:creationId xmlns="" xmlns:a16="http://schemas.microsoft.com/office/drawing/2014/main" id="{0E11FC9E-1C01-E975-681F-479C4061A1AB}"/>
              </a:ext>
            </a:extLst>
          </p:cNvPr>
          <p:cNvSpPr/>
          <p:nvPr userDrawn="1"/>
        </p:nvSpPr>
        <p:spPr bwMode="auto">
          <a:xfrm>
            <a:off x="0" y="-21369"/>
            <a:ext cx="12192000" cy="1298575"/>
          </a:xfrm>
          <a:prstGeom prst="rect">
            <a:avLst/>
          </a:prstGeom>
          <a:solidFill>
            <a:srgbClr val="E8E8E8">
              <a:alpha val="67843"/>
            </a:srgb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dirty="0">
              <a:ln>
                <a:noFill/>
              </a:ln>
              <a:solidFill>
                <a:srgbClr val="6D6D6D"/>
              </a:solidFill>
              <a:effectLst/>
              <a:latin typeface="Arial" panose="020B0604020202020204" pitchFamily="34" charset="0"/>
            </a:endParaRPr>
          </a:p>
        </p:txBody>
      </p:sp>
      <p:sp>
        <p:nvSpPr>
          <p:cNvPr id="50191" name="Rectangle 15"/>
          <p:cNvSpPr>
            <a:spLocks noGrp="1" noChangeArrowheads="1"/>
          </p:cNvSpPr>
          <p:nvPr>
            <p:ph type="ctrTitle"/>
          </p:nvPr>
        </p:nvSpPr>
        <p:spPr>
          <a:xfrm>
            <a:off x="2639484" y="2189163"/>
            <a:ext cx="8136467" cy="2679700"/>
          </a:xfrm>
        </p:spPr>
        <p:txBody>
          <a:bodyPr bIns="0"/>
          <a:lstStyle>
            <a:lvl1pPr>
              <a:lnSpc>
                <a:spcPct val="90000"/>
              </a:lnSpc>
              <a:defRPr sz="3800"/>
            </a:lvl1pPr>
          </a:lstStyle>
          <a:p>
            <a:pPr lvl="0"/>
            <a:r>
              <a:rPr lang="de-DE" altLang="de-DE" noProof="0" smtClean="0"/>
              <a:t>Titelmasterformat durch Klicken bearbeiten</a:t>
            </a:r>
            <a:endParaRPr lang="de-DE" altLang="de-DE" noProof="0" dirty="0"/>
          </a:p>
        </p:txBody>
      </p:sp>
      <p:sp>
        <p:nvSpPr>
          <p:cNvPr id="50192" name="Rectangle 16"/>
          <p:cNvSpPr>
            <a:spLocks noGrp="1" noChangeArrowheads="1"/>
          </p:cNvSpPr>
          <p:nvPr>
            <p:ph type="subTitle" idx="1"/>
          </p:nvPr>
        </p:nvSpPr>
        <p:spPr>
          <a:xfrm>
            <a:off x="2639484" y="5083176"/>
            <a:ext cx="8136467" cy="1298575"/>
          </a:xfrm>
          <a:extLst>
            <a:ext uri="{909E8E84-426E-40DD-AFC4-6F175D3DCCD1}">
              <a14:hiddenFill xmlns:a14="http://schemas.microsoft.com/office/drawing/2010/main">
                <a:solidFill>
                  <a:schemeClr val="accent1"/>
                </a:solidFill>
              </a14:hiddenFill>
            </a:ext>
          </a:extLst>
        </p:spPr>
        <p:txBody>
          <a:bodyPr/>
          <a:lstStyle>
            <a:lvl1pPr>
              <a:spcBef>
                <a:spcPct val="0"/>
              </a:spcBef>
              <a:defRPr sz="2000" b="0"/>
            </a:lvl1pPr>
          </a:lstStyle>
          <a:p>
            <a:pPr lvl="0"/>
            <a:r>
              <a:rPr lang="de-DE" altLang="de-DE" noProof="0" smtClean="0"/>
              <a:t>Formatvorlage des Untertitelmasters durch Klicken bearbeiten</a:t>
            </a:r>
            <a:endParaRPr lang="de-DE" altLang="de-DE" noProof="0" dirty="0"/>
          </a:p>
        </p:txBody>
      </p:sp>
      <p:pic>
        <p:nvPicPr>
          <p:cNvPr id="9" name="Grafik 8" descr="Logo KANPraxis Module: Ergonomie&#10;&#10;Automatisch generierte Beschreibung">
            <a:extLst>
              <a:ext uri="{FF2B5EF4-FFF2-40B4-BE49-F238E27FC236}">
                <a16:creationId xmlns="" xmlns:a16="http://schemas.microsoft.com/office/drawing/2014/main" id="{6A5686F1-F33B-CC42-17B5-C58C0CDA27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20336" y="427110"/>
            <a:ext cx="2386370" cy="421335"/>
          </a:xfrm>
          <a:prstGeom prst="rect">
            <a:avLst/>
          </a:prstGeom>
        </p:spPr>
      </p:pic>
      <p:cxnSp>
        <p:nvCxnSpPr>
          <p:cNvPr id="11" name="Gerader Verbinder 10">
            <a:extLst>
              <a:ext uri="{FF2B5EF4-FFF2-40B4-BE49-F238E27FC236}">
                <a16:creationId xmlns="" xmlns:a16="http://schemas.microsoft.com/office/drawing/2014/main" id="{7302DD1C-5411-3134-FD0A-BBE73F3B9CC9}"/>
              </a:ext>
            </a:extLst>
          </p:cNvPr>
          <p:cNvCxnSpPr/>
          <p:nvPr userDrawn="1"/>
        </p:nvCxnSpPr>
        <p:spPr bwMode="auto">
          <a:xfrm>
            <a:off x="0" y="1340768"/>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idx="1"/>
          </p:nvPr>
        </p:nvSpPr>
        <p:spPr/>
        <p:txBody>
          <a:bodyPr/>
          <a:lstStyle>
            <a:lvl1pPr>
              <a:defRPr sz="2000"/>
            </a:lvl1pPr>
            <a:lvl2pPr>
              <a:defRPr sz="2000"/>
            </a:lvl2pPr>
            <a:lvl3pPr marL="265113" indent="-261938">
              <a:buClr>
                <a:srgbClr val="FAB500"/>
              </a:buClr>
              <a:buFont typeface="Arial" panose="020B0604020202020204" pitchFamily="34" charset="0"/>
              <a:buChar char="•"/>
              <a:defRPr sz="2000"/>
            </a:lvl3pPr>
            <a:lvl4pPr>
              <a:buClr>
                <a:srgbClr val="FAB500"/>
              </a:buClr>
              <a:defRPr sz="1800"/>
            </a:lvl4pPr>
            <a:lvl5pPr marL="678112" indent="-285750">
              <a:buFont typeface="Arial" panose="020B0604020202020204" pitchFamily="34" charset="0"/>
              <a:buChar cha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Datumsplatzhalter 3"/>
          <p:cNvSpPr>
            <a:spLocks noGrp="1"/>
          </p:cNvSpPr>
          <p:nvPr>
            <p:ph type="dt" sz="half" idx="10"/>
          </p:nvPr>
        </p:nvSpPr>
        <p:spPr/>
        <p:txBody>
          <a:bodyPr/>
          <a:lstStyle>
            <a:lvl1pPr>
              <a:defRPr/>
            </a:lvl1pPr>
          </a:lstStyle>
          <a:p>
            <a:r>
              <a:rPr lang="de-DE" altLang="de-DE"/>
              <a:t>Datum</a:t>
            </a:r>
          </a:p>
        </p:txBody>
      </p:sp>
      <p:sp>
        <p:nvSpPr>
          <p:cNvPr id="5" name="Fußzeilenplatzhalter 4"/>
          <p:cNvSpPr>
            <a:spLocks noGrp="1"/>
          </p:cNvSpPr>
          <p:nvPr>
            <p:ph type="ftr" sz="quarter" idx="11"/>
          </p:nvPr>
        </p:nvSpPr>
        <p:spPr/>
        <p:txBody>
          <a:bodyPr/>
          <a:lstStyle>
            <a:lvl1pPr>
              <a:defRPr/>
            </a:lvl1pPr>
          </a:lstStyle>
          <a:p>
            <a:r>
              <a:rPr lang="de-DE" altLang="de-DE"/>
              <a:t>Veranstaltung</a:t>
            </a:r>
          </a:p>
        </p:txBody>
      </p:sp>
      <p:sp>
        <p:nvSpPr>
          <p:cNvPr id="6" name="Foliennummernplatzhalter 5"/>
          <p:cNvSpPr>
            <a:spLocks noGrp="1"/>
          </p:cNvSpPr>
          <p:nvPr>
            <p:ph type="sldNum" sz="quarter" idx="12"/>
          </p:nvPr>
        </p:nvSpPr>
        <p:spPr/>
        <p:txBody>
          <a:bodyPr/>
          <a:lstStyle>
            <a:lvl1pPr>
              <a:defRPr/>
            </a:lvl1pPr>
          </a:lstStyle>
          <a:p>
            <a:r>
              <a:rPr lang="de-DE" altLang="de-DE"/>
              <a:t>Seite </a:t>
            </a:r>
            <a:fld id="{B6BD4482-99CC-4E47-A47A-AD99D597AA96}" type="slidenum">
              <a:rPr lang="de-DE" altLang="de-DE"/>
              <a:pPr/>
              <a:t>‹Nr.›</a:t>
            </a:fld>
            <a:endParaRPr lang="de-DE" altLang="de-DE"/>
          </a:p>
        </p:txBody>
      </p:sp>
    </p:spTree>
    <p:extLst>
      <p:ext uri="{BB962C8B-B14F-4D97-AF65-F5344CB8AC3E}">
        <p14:creationId xmlns:p14="http://schemas.microsoft.com/office/powerpoint/2010/main" val="4048936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sz="half" idx="1"/>
          </p:nvPr>
        </p:nvSpPr>
        <p:spPr>
          <a:xfrm>
            <a:off x="719667" y="1484314"/>
            <a:ext cx="5274733" cy="4897437"/>
          </a:xfrm>
        </p:spPr>
        <p:txBody>
          <a:bodyPr/>
          <a:lstStyle>
            <a:lvl1pPr>
              <a:defRPr sz="2000"/>
            </a:lvl1pPr>
            <a:lvl2pPr>
              <a:defRPr sz="2000"/>
            </a:lvl2pPr>
            <a:lvl3pPr>
              <a:defRPr sz="2000"/>
            </a:lvl3pPr>
            <a:lvl4pPr>
              <a:defRPr sz="1800"/>
            </a:lvl4pPr>
            <a:lvl5pPr marL="540000">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Inhaltsplatzhalter 3"/>
          <p:cNvSpPr>
            <a:spLocks noGrp="1"/>
          </p:cNvSpPr>
          <p:nvPr>
            <p:ph sz="half" idx="2"/>
          </p:nvPr>
        </p:nvSpPr>
        <p:spPr>
          <a:xfrm>
            <a:off x="6197600" y="1484314"/>
            <a:ext cx="5443016" cy="4897437"/>
          </a:xfrm>
        </p:spPr>
        <p:txBody>
          <a:bodyPr/>
          <a:lstStyle>
            <a:lvl1pPr>
              <a:defRPr sz="2000"/>
            </a:lvl1pPr>
            <a:lvl2pPr>
              <a:defRPr sz="2000"/>
            </a:lvl2pPr>
            <a:lvl3pPr>
              <a:defRPr sz="2000"/>
            </a:lvl3pPr>
            <a:lvl4pPr>
              <a:defRPr sz="1800"/>
            </a:lvl4pPr>
            <a:lvl5pP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1E832D47-690B-41F0-BCAD-9F165EFE9095}" type="slidenum">
              <a:rPr lang="de-DE" altLang="de-DE"/>
              <a:pPr/>
              <a:t>‹Nr.›</a:t>
            </a:fld>
            <a:endParaRPr lang="de-DE" altLang="de-DE"/>
          </a:p>
        </p:txBody>
      </p:sp>
    </p:spTree>
    <p:extLst>
      <p:ext uri="{BB962C8B-B14F-4D97-AF65-F5344CB8AC3E}">
        <p14:creationId xmlns:p14="http://schemas.microsoft.com/office/powerpoint/2010/main" val="2096970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Datumsplatzhalter 2"/>
          <p:cNvSpPr>
            <a:spLocks noGrp="1"/>
          </p:cNvSpPr>
          <p:nvPr>
            <p:ph type="dt" sz="half" idx="10"/>
          </p:nvPr>
        </p:nvSpPr>
        <p:spPr/>
        <p:txBody>
          <a:bodyPr/>
          <a:lstStyle>
            <a:lvl1pPr>
              <a:defRPr/>
            </a:lvl1pPr>
          </a:lstStyle>
          <a:p>
            <a:r>
              <a:rPr lang="de-DE" altLang="de-DE"/>
              <a:t>Datum</a:t>
            </a:r>
          </a:p>
        </p:txBody>
      </p:sp>
      <p:sp>
        <p:nvSpPr>
          <p:cNvPr id="4" name="Fußzeilenplatzhalter 3"/>
          <p:cNvSpPr>
            <a:spLocks noGrp="1"/>
          </p:cNvSpPr>
          <p:nvPr>
            <p:ph type="ftr" sz="quarter" idx="11"/>
          </p:nvPr>
        </p:nvSpPr>
        <p:spPr>
          <a:xfrm>
            <a:off x="767408" y="6496051"/>
            <a:ext cx="5809076" cy="333375"/>
          </a:xfrm>
        </p:spPr>
        <p:txBody>
          <a:bodyPr/>
          <a:lstStyle>
            <a:lvl1pPr>
              <a:defRPr/>
            </a:lvl1pPr>
          </a:lstStyle>
          <a:p>
            <a:r>
              <a:rPr lang="de-DE" altLang="de-DE" dirty="0"/>
              <a:t>Veranstaltung</a:t>
            </a:r>
          </a:p>
        </p:txBody>
      </p:sp>
      <p:sp>
        <p:nvSpPr>
          <p:cNvPr id="5" name="Foliennummernplatzhalter 4"/>
          <p:cNvSpPr>
            <a:spLocks noGrp="1"/>
          </p:cNvSpPr>
          <p:nvPr>
            <p:ph type="sldNum" sz="quarter" idx="12"/>
          </p:nvPr>
        </p:nvSpPr>
        <p:spPr>
          <a:xfrm>
            <a:off x="9635068" y="6496051"/>
            <a:ext cx="2005548" cy="333375"/>
          </a:xfrm>
        </p:spPr>
        <p:txBody>
          <a:bodyPr/>
          <a:lstStyle>
            <a:lvl1pPr>
              <a:defRPr/>
            </a:lvl1pPr>
          </a:lstStyle>
          <a:p>
            <a:r>
              <a:rPr lang="de-DE" altLang="de-DE" dirty="0"/>
              <a:t>Seite </a:t>
            </a:r>
            <a:fld id="{9E1CCE1E-BB16-4C91-9013-2F8E5D1DD0AC}" type="slidenum">
              <a:rPr lang="de-DE" altLang="de-DE"/>
              <a:pPr/>
              <a:t>‹Nr.›</a:t>
            </a:fld>
            <a:endParaRPr lang="de-DE" altLang="de-DE" dirty="0"/>
          </a:p>
        </p:txBody>
      </p:sp>
    </p:spTree>
    <p:extLst>
      <p:ext uri="{BB962C8B-B14F-4D97-AF65-F5344CB8AC3E}">
        <p14:creationId xmlns:p14="http://schemas.microsoft.com/office/powerpoint/2010/main" val="17244139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r>
              <a:rPr lang="de-DE" altLang="de-DE"/>
              <a:t>Datum</a:t>
            </a:r>
          </a:p>
        </p:txBody>
      </p:sp>
      <p:sp>
        <p:nvSpPr>
          <p:cNvPr id="3" name="Fußzeilenplatzhalter 2"/>
          <p:cNvSpPr>
            <a:spLocks noGrp="1"/>
          </p:cNvSpPr>
          <p:nvPr>
            <p:ph type="ftr" sz="quarter" idx="11"/>
          </p:nvPr>
        </p:nvSpPr>
        <p:spPr/>
        <p:txBody>
          <a:bodyPr/>
          <a:lstStyle>
            <a:lvl1pPr>
              <a:defRPr/>
            </a:lvl1pPr>
          </a:lstStyle>
          <a:p>
            <a:r>
              <a:rPr lang="de-DE" altLang="de-DE"/>
              <a:t>Veranstaltung</a:t>
            </a:r>
          </a:p>
        </p:txBody>
      </p:sp>
      <p:sp>
        <p:nvSpPr>
          <p:cNvPr id="4" name="Foliennummernplatzhalter 3"/>
          <p:cNvSpPr>
            <a:spLocks noGrp="1"/>
          </p:cNvSpPr>
          <p:nvPr>
            <p:ph type="sldNum" sz="quarter" idx="12"/>
          </p:nvPr>
        </p:nvSpPr>
        <p:spPr>
          <a:xfrm>
            <a:off x="9635068" y="6496051"/>
            <a:ext cx="2077556" cy="333375"/>
          </a:xfrm>
        </p:spPr>
        <p:txBody>
          <a:bodyPr/>
          <a:lstStyle>
            <a:lvl1pPr>
              <a:defRPr/>
            </a:lvl1pPr>
          </a:lstStyle>
          <a:p>
            <a:r>
              <a:rPr lang="de-DE" altLang="de-DE" dirty="0"/>
              <a:t>Seite </a:t>
            </a:r>
            <a:fld id="{C13503F5-875C-4BFD-8DC7-D3B87DC98B0A}" type="slidenum">
              <a:rPr lang="de-DE" altLang="de-DE"/>
              <a:pPr/>
              <a:t>‹Nr.›</a:t>
            </a:fld>
            <a:endParaRPr lang="de-DE" altLang="de-DE" dirty="0"/>
          </a:p>
        </p:txBody>
      </p:sp>
    </p:spTree>
    <p:extLst>
      <p:ext uri="{BB962C8B-B14F-4D97-AF65-F5344CB8AC3E}">
        <p14:creationId xmlns:p14="http://schemas.microsoft.com/office/powerpoint/2010/main" val="4243138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Text schmal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4583832" y="1484784"/>
            <a:ext cx="7056784"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3720148"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36135893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Text breit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8256240" y="1484784"/>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18187217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Text breit mit Bild link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719667" y="1484108"/>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4248060" y="1484108"/>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6949421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Rechteck 5">
            <a:extLst>
              <a:ext uri="{FF2B5EF4-FFF2-40B4-BE49-F238E27FC236}">
                <a16:creationId xmlns="" xmlns:a16="http://schemas.microsoft.com/office/drawing/2014/main" id="{24EA34D8-1483-DCD9-26C3-67A33E31480B}"/>
              </a:ext>
              <a:ext uri="{C183D7F6-B498-43B3-948B-1728B52AA6E4}">
                <adec:decorative xmlns="" xmlns:adec="http://schemas.microsoft.com/office/drawing/2017/decorative" val="1"/>
              </a:ext>
            </a:extLst>
          </p:cNvPr>
          <p:cNvSpPr/>
          <p:nvPr userDrawn="1"/>
        </p:nvSpPr>
        <p:spPr bwMode="auto">
          <a:xfrm>
            <a:off x="0" y="6438899"/>
            <a:ext cx="12192000" cy="419100"/>
          </a:xfrm>
          <a:prstGeom prst="rect">
            <a:avLst/>
          </a:prstGeom>
          <a:solidFill>
            <a:srgbClr val="004994"/>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a:ln>
                <a:noFill/>
              </a:ln>
              <a:solidFill>
                <a:srgbClr val="6D6D6D"/>
              </a:solidFill>
              <a:effectLst/>
              <a:latin typeface="Arial" panose="020B0604020202020204" pitchFamily="34" charset="0"/>
            </a:endParaRPr>
          </a:p>
        </p:txBody>
      </p:sp>
      <p:sp>
        <p:nvSpPr>
          <p:cNvPr id="1035" name="Rectangle 11"/>
          <p:cNvSpPr>
            <a:spLocks noGrp="1" noChangeArrowheads="1"/>
          </p:cNvSpPr>
          <p:nvPr>
            <p:ph type="dt" sz="half" idx="2"/>
          </p:nvPr>
        </p:nvSpPr>
        <p:spPr bwMode="auto">
          <a:xfrm>
            <a:off x="6917267" y="6496051"/>
            <a:ext cx="243416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a:t>Datum</a:t>
            </a:r>
          </a:p>
        </p:txBody>
      </p:sp>
      <p:sp>
        <p:nvSpPr>
          <p:cNvPr id="1036" name="Rectangle 12"/>
          <p:cNvSpPr>
            <a:spLocks noGrp="1" noChangeArrowheads="1"/>
          </p:cNvSpPr>
          <p:nvPr>
            <p:ph type="ftr" sz="quarter" idx="3"/>
          </p:nvPr>
        </p:nvSpPr>
        <p:spPr bwMode="auto">
          <a:xfrm>
            <a:off x="719667" y="6496051"/>
            <a:ext cx="585681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defTabSz="801688">
              <a:spcBef>
                <a:spcPct val="0"/>
              </a:spcBef>
              <a:defRPr sz="1200">
                <a:solidFill>
                  <a:schemeClr val="bg1"/>
                </a:solidFill>
              </a:defRPr>
            </a:lvl1pPr>
          </a:lstStyle>
          <a:p>
            <a:r>
              <a:rPr lang="de-DE" altLang="de-DE" dirty="0"/>
              <a:t>Veranstaltung</a:t>
            </a:r>
          </a:p>
        </p:txBody>
      </p:sp>
      <p:sp>
        <p:nvSpPr>
          <p:cNvPr id="1038" name="Rectangle 14"/>
          <p:cNvSpPr>
            <a:spLocks noGrp="1" noChangeArrowheads="1"/>
          </p:cNvSpPr>
          <p:nvPr>
            <p:ph type="body" idx="1"/>
          </p:nvPr>
        </p:nvSpPr>
        <p:spPr bwMode="auto">
          <a:xfrm>
            <a:off x="719667" y="1484314"/>
            <a:ext cx="10920949" cy="4897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dirty="0"/>
              <a:t>Zwischenüberschrift 20pt</a:t>
            </a:r>
          </a:p>
          <a:p>
            <a:pPr lvl="1"/>
            <a:r>
              <a:rPr lang="de-DE" altLang="de-DE" dirty="0"/>
              <a:t>Fließtext optimal 20pt</a:t>
            </a:r>
          </a:p>
          <a:p>
            <a:pPr lvl="2"/>
            <a:r>
              <a:rPr lang="de-DE" altLang="de-DE" dirty="0"/>
              <a:t>Aufzählungspunkt</a:t>
            </a:r>
          </a:p>
          <a:p>
            <a:pPr lvl="3"/>
            <a:r>
              <a:rPr lang="de-DE" altLang="de-DE" dirty="0"/>
              <a:t>Aufzählungspunkt</a:t>
            </a:r>
          </a:p>
          <a:p>
            <a:pPr lvl="4"/>
            <a:r>
              <a:rPr lang="de-DE" altLang="de-DE" dirty="0"/>
              <a:t>Nächste Ebene</a:t>
            </a:r>
          </a:p>
        </p:txBody>
      </p:sp>
      <p:sp>
        <p:nvSpPr>
          <p:cNvPr id="1039" name="Rectangle 15"/>
          <p:cNvSpPr>
            <a:spLocks noGrp="1" noChangeArrowheads="1"/>
          </p:cNvSpPr>
          <p:nvPr>
            <p:ph type="title"/>
          </p:nvPr>
        </p:nvSpPr>
        <p:spPr bwMode="auto">
          <a:xfrm>
            <a:off x="719667" y="765175"/>
            <a:ext cx="10920949"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0074" numCol="1" anchor="t" anchorCtr="0" compatLnSpc="1">
            <a:prstTxWarp prst="textNoShape">
              <a:avLst/>
            </a:prstTxWarp>
          </a:bodyPr>
          <a:lstStyle/>
          <a:p>
            <a:pPr lvl="0"/>
            <a:r>
              <a:rPr lang="de-DE" altLang="de-DE" dirty="0"/>
              <a:t>Überschrift 30pt</a:t>
            </a:r>
          </a:p>
        </p:txBody>
      </p:sp>
      <p:sp>
        <p:nvSpPr>
          <p:cNvPr id="1037" name="Rectangle 13"/>
          <p:cNvSpPr>
            <a:spLocks noGrp="1" noChangeArrowheads="1"/>
          </p:cNvSpPr>
          <p:nvPr>
            <p:ph type="sldNum" sz="quarter" idx="4"/>
          </p:nvPr>
        </p:nvSpPr>
        <p:spPr bwMode="auto">
          <a:xfrm>
            <a:off x="9635068" y="6496051"/>
            <a:ext cx="2005548"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dirty="0"/>
              <a:t>Seite </a:t>
            </a:r>
            <a:fld id="{B988F69E-07F7-4632-B6D5-B3DCDD892311}" type="slidenum">
              <a:rPr lang="de-DE" altLang="de-DE"/>
              <a:pPr/>
              <a:t>‹Nr.›</a:t>
            </a:fld>
            <a:endParaRPr lang="de-DE" altLang="de-DE" dirty="0"/>
          </a:p>
        </p:txBody>
      </p:sp>
      <p:pic>
        <p:nvPicPr>
          <p:cNvPr id="4" name="Grafik 3">
            <a:extLst>
              <a:ext uri="{FF2B5EF4-FFF2-40B4-BE49-F238E27FC236}">
                <a16:creationId xmlns="" xmlns:a16="http://schemas.microsoft.com/office/drawing/2014/main" id="{911169DB-FCD0-094E-FE3B-9BAA081DF8FA}"/>
              </a:ext>
              <a:ext uri="{C183D7F6-B498-43B3-948B-1728B52AA6E4}">
                <adec:decorative xmlns="" xmlns:adec="http://schemas.microsoft.com/office/drawing/2017/decorative" val="1"/>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843255" y="155020"/>
            <a:ext cx="1797361" cy="317340"/>
          </a:xfrm>
          <a:prstGeom prst="rect">
            <a:avLst/>
          </a:prstGeom>
        </p:spPr>
      </p:pic>
      <p:cxnSp>
        <p:nvCxnSpPr>
          <p:cNvPr id="5" name="Gerader Verbinder 4">
            <a:extLst>
              <a:ext uri="{FF2B5EF4-FFF2-40B4-BE49-F238E27FC236}">
                <a16:creationId xmlns="" xmlns:a16="http://schemas.microsoft.com/office/drawing/2014/main" id="{C43531E9-3920-45D5-7A92-FE7B09806B2E}"/>
              </a:ext>
              <a:ext uri="{C183D7F6-B498-43B3-948B-1728B52AA6E4}">
                <adec:decorative xmlns="" xmlns:adec="http://schemas.microsoft.com/office/drawing/2017/decorative" val="1"/>
              </a:ext>
            </a:extLst>
          </p:cNvPr>
          <p:cNvCxnSpPr/>
          <p:nvPr userDrawn="1"/>
        </p:nvCxnSpPr>
        <p:spPr bwMode="auto">
          <a:xfrm>
            <a:off x="-16329" y="579747"/>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5" r:id="rId4"/>
    <p:sldLayoutId id="2147483656" r:id="rId5"/>
    <p:sldLayoutId id="2147483658" r:id="rId6"/>
    <p:sldLayoutId id="2147483662" r:id="rId7"/>
    <p:sldLayoutId id="2147483663" r:id="rId8"/>
  </p:sldLayoutIdLst>
  <p:hf hdr="0"/>
  <p:txStyles>
    <p:titleStyle>
      <a:lvl1pPr algn="l" rtl="0" eaLnBrk="1" fontAlgn="base" hangingPunct="1">
        <a:spcBef>
          <a:spcPct val="0"/>
        </a:spcBef>
        <a:spcAft>
          <a:spcPct val="0"/>
        </a:spcAft>
        <a:defRPr sz="3000" b="1" kern="1200">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panose="020B0604020202020204" pitchFamily="34" charset="0"/>
        </a:defRPr>
      </a:lvl2pPr>
      <a:lvl3pPr algn="l" rtl="0" eaLnBrk="1" fontAlgn="base" hangingPunct="1">
        <a:spcBef>
          <a:spcPct val="0"/>
        </a:spcBef>
        <a:spcAft>
          <a:spcPct val="0"/>
        </a:spcAft>
        <a:defRPr sz="3000" b="1">
          <a:solidFill>
            <a:schemeClr val="tx2"/>
          </a:solidFill>
          <a:latin typeface="Arial" panose="020B0604020202020204" pitchFamily="34" charset="0"/>
        </a:defRPr>
      </a:lvl3pPr>
      <a:lvl4pPr algn="l" rtl="0" eaLnBrk="1" fontAlgn="base" hangingPunct="1">
        <a:spcBef>
          <a:spcPct val="0"/>
        </a:spcBef>
        <a:spcAft>
          <a:spcPct val="0"/>
        </a:spcAft>
        <a:defRPr sz="3000" b="1">
          <a:solidFill>
            <a:schemeClr val="tx2"/>
          </a:solidFill>
          <a:latin typeface="Arial" panose="020B0604020202020204" pitchFamily="34" charset="0"/>
        </a:defRPr>
      </a:lvl4pPr>
      <a:lvl5pPr algn="l" rtl="0" eaLnBrk="1" fontAlgn="base" hangingPunct="1">
        <a:spcBef>
          <a:spcPct val="0"/>
        </a:spcBef>
        <a:spcAft>
          <a:spcPct val="0"/>
        </a:spcAft>
        <a:defRPr sz="3000" b="1">
          <a:solidFill>
            <a:schemeClr val="tx2"/>
          </a:solidFill>
          <a:latin typeface="Arial" panose="020B0604020202020204" pitchFamily="34" charset="0"/>
        </a:defRPr>
      </a:lvl5pPr>
      <a:lvl6pPr marL="457200" algn="l" rtl="0" eaLnBrk="1" fontAlgn="base" hangingPunct="1">
        <a:spcBef>
          <a:spcPct val="0"/>
        </a:spcBef>
        <a:spcAft>
          <a:spcPct val="0"/>
        </a:spcAft>
        <a:defRPr sz="3000" b="1">
          <a:solidFill>
            <a:schemeClr val="tx2"/>
          </a:solidFill>
          <a:latin typeface="Arial" panose="020B0604020202020204" pitchFamily="34" charset="0"/>
        </a:defRPr>
      </a:lvl6pPr>
      <a:lvl7pPr marL="914400" algn="l" rtl="0" eaLnBrk="1" fontAlgn="base" hangingPunct="1">
        <a:spcBef>
          <a:spcPct val="0"/>
        </a:spcBef>
        <a:spcAft>
          <a:spcPct val="0"/>
        </a:spcAft>
        <a:defRPr sz="3000" b="1">
          <a:solidFill>
            <a:schemeClr val="tx2"/>
          </a:solidFill>
          <a:latin typeface="Arial" panose="020B0604020202020204" pitchFamily="34" charset="0"/>
        </a:defRPr>
      </a:lvl7pPr>
      <a:lvl8pPr marL="1371600" algn="l" rtl="0" eaLnBrk="1" fontAlgn="base" hangingPunct="1">
        <a:spcBef>
          <a:spcPct val="0"/>
        </a:spcBef>
        <a:spcAft>
          <a:spcPct val="0"/>
        </a:spcAft>
        <a:defRPr sz="3000" b="1">
          <a:solidFill>
            <a:schemeClr val="tx2"/>
          </a:solidFill>
          <a:latin typeface="Arial" panose="020B0604020202020204" pitchFamily="34" charset="0"/>
        </a:defRPr>
      </a:lvl8pPr>
      <a:lvl9pPr marL="1828800" algn="l" rtl="0" eaLnBrk="1" fontAlgn="base" hangingPunct="1">
        <a:spcBef>
          <a:spcPct val="0"/>
        </a:spcBef>
        <a:spcAft>
          <a:spcPct val="0"/>
        </a:spcAft>
        <a:defRPr sz="3000" b="1">
          <a:solidFill>
            <a:schemeClr val="tx2"/>
          </a:solidFill>
          <a:latin typeface="Arial" panose="020B0604020202020204" pitchFamily="34" charset="0"/>
        </a:defRPr>
      </a:lvl9pPr>
    </p:titleStyle>
    <p:bodyStyle>
      <a:lvl1pPr algn="l" rtl="0" eaLnBrk="1" fontAlgn="base" hangingPunct="1">
        <a:spcBef>
          <a:spcPct val="20000"/>
        </a:spcBef>
        <a:spcAft>
          <a:spcPct val="0"/>
        </a:spcAft>
        <a:tabLst>
          <a:tab pos="1616075" algn="l"/>
        </a:tabLst>
        <a:defRPr sz="2000" b="1" kern="1200">
          <a:solidFill>
            <a:schemeClr val="bg2"/>
          </a:solidFill>
          <a:latin typeface="+mn-lt"/>
          <a:ea typeface="+mn-ea"/>
          <a:cs typeface="+mn-cs"/>
        </a:defRPr>
      </a:lvl1pPr>
      <a:lvl2pPr marL="1588" algn="l" rtl="0" eaLnBrk="1" fontAlgn="base" hangingPunct="1">
        <a:spcBef>
          <a:spcPct val="20000"/>
        </a:spcBef>
        <a:spcAft>
          <a:spcPct val="0"/>
        </a:spcAft>
        <a:tabLst>
          <a:tab pos="1616075" algn="l"/>
        </a:tabLst>
        <a:defRPr sz="2000" kern="1200">
          <a:solidFill>
            <a:schemeClr val="bg2"/>
          </a:solidFill>
          <a:latin typeface="+mn-lt"/>
          <a:ea typeface="+mn-ea"/>
          <a:cs typeface="+mn-cs"/>
        </a:defRPr>
      </a:lvl2pPr>
      <a:lvl3pPr marL="265113" indent="-261938" algn="l" rtl="0" eaLnBrk="1" fontAlgn="base" hangingPunct="1">
        <a:spcBef>
          <a:spcPct val="20000"/>
        </a:spcBef>
        <a:spcAft>
          <a:spcPct val="0"/>
        </a:spcAft>
        <a:buClr>
          <a:srgbClr val="004994"/>
        </a:buClr>
        <a:buFont typeface="Wingdings" panose="05000000000000000000" pitchFamily="2" charset="2"/>
        <a:buChar char="§"/>
        <a:tabLst>
          <a:tab pos="1616075" algn="l"/>
        </a:tabLst>
        <a:defRPr sz="2000" kern="1200">
          <a:solidFill>
            <a:schemeClr val="bg2"/>
          </a:solidFill>
          <a:latin typeface="+mn-lt"/>
          <a:ea typeface="+mn-ea"/>
          <a:cs typeface="+mn-cs"/>
        </a:defRPr>
      </a:lvl3pPr>
      <a:lvl4pPr marL="534988" indent="-268288" algn="l" rtl="0" eaLnBrk="1" fontAlgn="base" hangingPunct="1">
        <a:spcBef>
          <a:spcPct val="20000"/>
        </a:spcBef>
        <a:spcAft>
          <a:spcPct val="0"/>
        </a:spcAft>
        <a:buFont typeface="Wingdings" panose="05000000000000000000" pitchFamily="2" charset="2"/>
        <a:buChar char="§"/>
        <a:tabLst>
          <a:tab pos="1616075" algn="l"/>
        </a:tabLst>
        <a:defRPr sz="2100" kern="1200">
          <a:solidFill>
            <a:schemeClr val="bg2"/>
          </a:solidFill>
          <a:latin typeface="+mn-lt"/>
          <a:ea typeface="+mn-ea"/>
          <a:cs typeface="+mn-cs"/>
        </a:defRPr>
      </a:lvl4pPr>
      <a:lvl5pPr marL="540000" indent="-147638" algn="l" rtl="0" eaLnBrk="1" fontAlgn="base" hangingPunct="1">
        <a:spcBef>
          <a:spcPct val="20000"/>
        </a:spcBef>
        <a:spcAft>
          <a:spcPct val="0"/>
        </a:spcAft>
        <a:buChar char="•"/>
        <a:tabLst>
          <a:tab pos="1616075" algn="l"/>
        </a:tabLst>
        <a:defRPr sz="1700" kern="1200">
          <a:solidFill>
            <a:srgbClr val="87878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www.kan.de/" TargetMode="External"/><Relationship Id="rId2" Type="http://schemas.openxmlformats.org/officeDocument/2006/relationships/hyperlink" Target="mailto:Torsten.Merkel@fh-zwickau.de" TargetMode="Externa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hyperlink" Target="https://www.institut-aser.de/" TargetMode="External"/><Relationship Id="rId4" Type="http://schemas.openxmlformats.org/officeDocument/2006/relationships/hyperlink" Target="https://ergonomie.kan-praxis.de/"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2"/>
          <p:cNvSpPr>
            <a:spLocks noGrp="1" noChangeArrowheads="1"/>
          </p:cNvSpPr>
          <p:nvPr>
            <p:ph type="ctrTitle"/>
          </p:nvPr>
        </p:nvSpPr>
        <p:spPr/>
        <p:txBody>
          <a:bodyPr/>
          <a:lstStyle/>
          <a:p>
            <a:pPr eaLnBrk="1" hangingPunct="1"/>
            <a:r>
              <a:rPr lang="de-DE" dirty="0"/>
              <a:t>Ergonomie-Beispiele zur Anwendung des erworbenen </a:t>
            </a:r>
            <a:r>
              <a:rPr lang="de-DE" dirty="0" smtClean="0"/>
              <a:t>Wissens - Teil 1</a:t>
            </a:r>
            <a:endParaRPr lang="de-DE" altLang="de-DE" dirty="0" smtClean="0"/>
          </a:p>
        </p:txBody>
      </p:sp>
      <p:sp>
        <p:nvSpPr>
          <p:cNvPr id="3075" name="Rectangle 43"/>
          <p:cNvSpPr>
            <a:spLocks noGrp="1" noChangeArrowheads="1"/>
          </p:cNvSpPr>
          <p:nvPr>
            <p:ph type="subTitle" idx="1"/>
          </p:nvPr>
        </p:nvSpPr>
        <p:spPr/>
        <p:txBody>
          <a:bodyPr/>
          <a:lstStyle/>
          <a:p>
            <a:pPr eaLnBrk="1" hangingPunct="1"/>
            <a:r>
              <a:rPr lang="en-GB" altLang="de-DE" dirty="0" err="1"/>
              <a:t>Modul</a:t>
            </a:r>
            <a:r>
              <a:rPr lang="en-GB" altLang="de-DE" dirty="0"/>
              <a:t> </a:t>
            </a:r>
            <a:r>
              <a:rPr lang="en-GB" altLang="de-DE" dirty="0" smtClean="0"/>
              <a:t>5 </a:t>
            </a:r>
            <a:r>
              <a:rPr lang="en-GB" altLang="de-DE" dirty="0"/>
              <a:t>– </a:t>
            </a:r>
            <a:r>
              <a:rPr lang="de-DE" altLang="de-DE" dirty="0" smtClean="0"/>
              <a:t>Ergonomie lernen</a:t>
            </a:r>
          </a:p>
          <a:p>
            <a:pPr eaLnBrk="1" hangingPunct="1"/>
            <a:endParaRPr lang="de-DE" altLang="de-DE" dirty="0"/>
          </a:p>
        </p:txBody>
      </p:sp>
    </p:spTree>
    <p:extLst>
      <p:ext uri="{BB962C8B-B14F-4D97-AF65-F5344CB8AC3E}">
        <p14:creationId xmlns:p14="http://schemas.microsoft.com/office/powerpoint/2010/main" val="42822466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smtClean="0"/>
              <a:t>1. Büroarbeitsplatz</a:t>
            </a:r>
            <a:endParaRPr lang="de-DE" altLang="de-DE" dirty="0" smtClean="0"/>
          </a:p>
        </p:txBody>
      </p:sp>
      <p:sp>
        <p:nvSpPr>
          <p:cNvPr id="2" name="Inhaltsplatzhalter 1"/>
          <p:cNvSpPr>
            <a:spLocks noGrp="1"/>
          </p:cNvSpPr>
          <p:nvPr>
            <p:ph idx="1"/>
          </p:nvPr>
        </p:nvSpPr>
        <p:spPr/>
        <p:txBody>
          <a:bodyPr/>
          <a:lstStyle/>
          <a:p>
            <a:r>
              <a:rPr lang="de-DE" sz="2400" dirty="0">
                <a:solidFill>
                  <a:schemeClr val="tx2"/>
                </a:solidFill>
                <a:cs typeface="Arial"/>
              </a:rPr>
              <a:t>1.1 Umgang mit </a:t>
            </a:r>
            <a:r>
              <a:rPr lang="de-DE" sz="2400" dirty="0" smtClean="0">
                <a:solidFill>
                  <a:schemeClr val="tx2"/>
                </a:solidFill>
                <a:cs typeface="Arial"/>
              </a:rPr>
              <a:t>Arbeitsmitteln</a:t>
            </a:r>
            <a:endParaRPr lang="de-DE" sz="2400" dirty="0">
              <a:solidFill>
                <a:schemeClr val="tx2"/>
              </a:solidFill>
              <a:cs typeface="Arial"/>
            </a:endParaRPr>
          </a:p>
        </p:txBody>
      </p:sp>
      <p:pic>
        <p:nvPicPr>
          <p:cNvPr id="4" name="Grafik 3" descr="Mehrere Personen bei der Nutzung vom Smartphones, die nach unten schauen. Sie haben dadurch einem gekrümmten Nacken und oberen Rücken. Eine der Personen nutzt das Smartphone auch beim Gehen, der Blick ist dabei auf das Smartphone gerichtet."/>
          <p:cNvPicPr>
            <a:picLocks noChangeAspect="1"/>
          </p:cNvPicPr>
          <p:nvPr/>
        </p:nvPicPr>
        <p:blipFill>
          <a:blip r:embed="rId3"/>
          <a:stretch>
            <a:fillRect/>
          </a:stretch>
        </p:blipFill>
        <p:spPr>
          <a:xfrm>
            <a:off x="3102604" y="2116059"/>
            <a:ext cx="5986791" cy="4121253"/>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1</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CCA8758-E969-4C4D-9F03-C29FCFAB1C36}"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10</a:t>
            </a:fld>
            <a:endParaRPr lang="de-DE" altLang="de-DE" sz="1200" b="0">
              <a:solidFill>
                <a:schemeClr val="bg1"/>
              </a:solidFill>
            </a:endParaRPr>
          </a:p>
        </p:txBody>
      </p:sp>
    </p:spTree>
    <p:extLst>
      <p:ext uri="{BB962C8B-B14F-4D97-AF65-F5344CB8AC3E}">
        <p14:creationId xmlns:p14="http://schemas.microsoft.com/office/powerpoint/2010/main" val="7050103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smtClean="0"/>
              <a:t>1. Büroarbeitsplatz</a:t>
            </a:r>
            <a:endParaRPr lang="de-DE" altLang="de-DE" dirty="0" smtClean="0"/>
          </a:p>
        </p:txBody>
      </p:sp>
      <p:sp>
        <p:nvSpPr>
          <p:cNvPr id="2" name="Inhaltsplatzhalter 1"/>
          <p:cNvSpPr>
            <a:spLocks noGrp="1"/>
          </p:cNvSpPr>
          <p:nvPr>
            <p:ph idx="1"/>
          </p:nvPr>
        </p:nvSpPr>
        <p:spPr/>
        <p:txBody>
          <a:bodyPr/>
          <a:lstStyle/>
          <a:p>
            <a:r>
              <a:rPr lang="de-DE" sz="2400" dirty="0">
                <a:solidFill>
                  <a:schemeClr val="tx2"/>
                </a:solidFill>
                <a:cs typeface="Arial"/>
              </a:rPr>
              <a:t>1.1 Umgang mit </a:t>
            </a:r>
            <a:r>
              <a:rPr lang="de-DE" sz="2400" dirty="0" smtClean="0">
                <a:solidFill>
                  <a:schemeClr val="tx2"/>
                </a:solidFill>
                <a:cs typeface="Arial"/>
              </a:rPr>
              <a:t>Arbeitsmitteln</a:t>
            </a:r>
            <a:endParaRPr lang="de-DE" sz="2400" dirty="0">
              <a:solidFill>
                <a:schemeClr val="tx2"/>
              </a:solidFill>
              <a:cs typeface="Arial"/>
            </a:endParaRPr>
          </a:p>
        </p:txBody>
      </p:sp>
      <p:pic>
        <p:nvPicPr>
          <p:cNvPr id="6" name="Grafik 5" descr="Armhaltung mit auf der Tischplatte abgelegtem Unterarm bei der Nutzung einer Computermaus mit Kabel und Mousepad."/>
          <p:cNvPicPr>
            <a:picLocks noChangeAspect="1"/>
          </p:cNvPicPr>
          <p:nvPr/>
        </p:nvPicPr>
        <p:blipFill>
          <a:blip r:embed="rId3"/>
          <a:stretch>
            <a:fillRect/>
          </a:stretch>
        </p:blipFill>
        <p:spPr>
          <a:xfrm>
            <a:off x="3291597" y="2406047"/>
            <a:ext cx="5608806" cy="3615241"/>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1</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F342C48F-92D7-4D0D-8EFB-A5A271C7E882}"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11</a:t>
            </a:fld>
            <a:endParaRPr lang="de-DE" altLang="de-DE" sz="1200" b="0">
              <a:solidFill>
                <a:schemeClr val="bg1"/>
              </a:solidFill>
            </a:endParaRPr>
          </a:p>
        </p:txBody>
      </p:sp>
    </p:spTree>
    <p:extLst>
      <p:ext uri="{BB962C8B-B14F-4D97-AF65-F5344CB8AC3E}">
        <p14:creationId xmlns:p14="http://schemas.microsoft.com/office/powerpoint/2010/main" val="37816168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smtClean="0"/>
              <a:t>1. Büroarbeitsplatz</a:t>
            </a:r>
            <a:endParaRPr lang="de-DE" altLang="de-DE" dirty="0" smtClean="0"/>
          </a:p>
        </p:txBody>
      </p:sp>
      <p:sp>
        <p:nvSpPr>
          <p:cNvPr id="2" name="Inhaltsplatzhalter 1"/>
          <p:cNvSpPr>
            <a:spLocks noGrp="1"/>
          </p:cNvSpPr>
          <p:nvPr>
            <p:ph idx="1"/>
          </p:nvPr>
        </p:nvSpPr>
        <p:spPr/>
        <p:txBody>
          <a:bodyPr/>
          <a:lstStyle/>
          <a:p>
            <a:r>
              <a:rPr lang="de-DE" sz="2400" dirty="0">
                <a:solidFill>
                  <a:schemeClr val="tx2"/>
                </a:solidFill>
                <a:cs typeface="Arial"/>
              </a:rPr>
              <a:t>1.1 Umgang mit </a:t>
            </a:r>
            <a:r>
              <a:rPr lang="de-DE" sz="2400" dirty="0" smtClean="0">
                <a:solidFill>
                  <a:schemeClr val="tx2"/>
                </a:solidFill>
                <a:cs typeface="Arial"/>
              </a:rPr>
              <a:t>Arbeitsmitteln</a:t>
            </a:r>
            <a:endParaRPr lang="de-DE" sz="2400" dirty="0">
              <a:solidFill>
                <a:schemeClr val="tx2"/>
              </a:solidFill>
              <a:cs typeface="Arial"/>
            </a:endParaRPr>
          </a:p>
        </p:txBody>
      </p:sp>
      <p:pic>
        <p:nvPicPr>
          <p:cNvPr id="5" name="Grafik 4" descr="Kabellose Computermäuse aus unterschiedlichen Blickwinkeln."/>
          <p:cNvPicPr>
            <a:picLocks noChangeAspect="1"/>
          </p:cNvPicPr>
          <p:nvPr/>
        </p:nvPicPr>
        <p:blipFill>
          <a:blip r:embed="rId2"/>
          <a:stretch>
            <a:fillRect/>
          </a:stretch>
        </p:blipFill>
        <p:spPr>
          <a:xfrm>
            <a:off x="3279404" y="2132856"/>
            <a:ext cx="5633192" cy="3895682"/>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1</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62B8F145-0419-4062-A3E6-0CA95EBCF2E8}"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12</a:t>
            </a:fld>
            <a:endParaRPr lang="de-DE" altLang="de-DE" sz="1200" b="0">
              <a:solidFill>
                <a:schemeClr val="bg1"/>
              </a:solidFill>
            </a:endParaRPr>
          </a:p>
        </p:txBody>
      </p:sp>
    </p:spTree>
    <p:extLst>
      <p:ext uri="{BB962C8B-B14F-4D97-AF65-F5344CB8AC3E}">
        <p14:creationId xmlns:p14="http://schemas.microsoft.com/office/powerpoint/2010/main" val="20953420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smtClean="0"/>
              <a:t>1. Büroarbeitsplatz</a:t>
            </a:r>
            <a:endParaRPr lang="de-DE" altLang="de-DE" dirty="0" smtClean="0"/>
          </a:p>
        </p:txBody>
      </p:sp>
      <p:sp>
        <p:nvSpPr>
          <p:cNvPr id="4" name="Inhaltsplatzhalter 3"/>
          <p:cNvSpPr>
            <a:spLocks noGrp="1"/>
          </p:cNvSpPr>
          <p:nvPr>
            <p:ph idx="1"/>
          </p:nvPr>
        </p:nvSpPr>
        <p:spPr/>
        <p:txBody>
          <a:bodyPr/>
          <a:lstStyle/>
          <a:p>
            <a:r>
              <a:rPr lang="de-DE" sz="2400" dirty="0">
                <a:solidFill>
                  <a:schemeClr val="tx2"/>
                </a:solidFill>
                <a:cs typeface="Arial"/>
              </a:rPr>
              <a:t>1.1 Umgang mit </a:t>
            </a:r>
            <a:r>
              <a:rPr lang="de-DE" sz="2400" dirty="0" smtClean="0">
                <a:solidFill>
                  <a:schemeClr val="tx2"/>
                </a:solidFill>
                <a:cs typeface="Arial"/>
              </a:rPr>
              <a:t>Arbeitsmitteln</a:t>
            </a:r>
            <a:endParaRPr lang="de-DE" sz="2400" dirty="0">
              <a:solidFill>
                <a:schemeClr val="tx2"/>
              </a:solidFill>
              <a:cs typeface="Arial"/>
            </a:endParaRPr>
          </a:p>
        </p:txBody>
      </p:sp>
      <p:pic>
        <p:nvPicPr>
          <p:cNvPr id="5" name="Grafik 4" descr="Mann auf einem Bürostuhl an einem Schreibtisch bei der Arbeit am Computer. Er benutzt einen 3D CAD Controller, auch Trackball genannt. Dieser wird nicht wie eine Maus über den Tisch bewegt, sondern es wird eine etwa walnussgroße Kugel an der Oberseite des Eingabegerätes mit den Fingern bewegt. Die Eingabetasten sind um diese Kugel herum angeordnet. Vor der Kugel befindet sich eine Stütze, auf der das Handgelenk abgelegt werden kann."/>
          <p:cNvPicPr>
            <a:picLocks noChangeAspect="1"/>
          </p:cNvPicPr>
          <p:nvPr/>
        </p:nvPicPr>
        <p:blipFill>
          <a:blip r:embed="rId3"/>
          <a:stretch>
            <a:fillRect/>
          </a:stretch>
        </p:blipFill>
        <p:spPr>
          <a:xfrm>
            <a:off x="3422672" y="1980785"/>
            <a:ext cx="5346655" cy="4328535"/>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1</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F1D4637C-F2EA-478D-BB19-A5E9C0944AC8}"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13</a:t>
            </a:fld>
            <a:endParaRPr lang="de-DE" altLang="de-DE" sz="1200" b="0">
              <a:solidFill>
                <a:schemeClr val="bg1"/>
              </a:solidFill>
            </a:endParaRPr>
          </a:p>
        </p:txBody>
      </p:sp>
    </p:spTree>
    <p:extLst>
      <p:ext uri="{BB962C8B-B14F-4D97-AF65-F5344CB8AC3E}">
        <p14:creationId xmlns:p14="http://schemas.microsoft.com/office/powerpoint/2010/main" val="35199497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1. Büroarbeitsplatz</a:t>
            </a:r>
          </a:p>
        </p:txBody>
      </p:sp>
      <p:sp>
        <p:nvSpPr>
          <p:cNvPr id="4" name="Datumsplatzhalter 3"/>
          <p:cNvSpPr>
            <a:spLocks noGrp="1"/>
          </p:cNvSpPr>
          <p:nvPr>
            <p:ph type="dt" sz="half" idx="10"/>
          </p:nvPr>
        </p:nvSpPr>
        <p:spPr/>
        <p:txBody>
          <a:bodyPr/>
          <a:lstStyle/>
          <a:p>
            <a:pPr>
              <a:defRPr/>
            </a:pPr>
            <a:fld id="{DC9F42D4-8E94-498B-8BAD-91E29903451B}" type="datetime1">
              <a:rPr lang="de-DE" altLang="de-DE" smtClean="0"/>
              <a:t>08.09.2023</a:t>
            </a:fld>
            <a:endParaRPr lang="de-DE" altLang="de-DE"/>
          </a:p>
        </p:txBody>
      </p:sp>
      <p:pic>
        <p:nvPicPr>
          <p:cNvPr id="13" name="Grafik 12" descr="Computermäuse in drei unterschiedlichen Größen. An der linken Seite der Mäuse befinden sich kleine Stellräder, die mit dem Daumen betätigt werden können. Darüber ist ein Mann zu sehen, welcher eine im Vergleich zu ihm riesige Computermaus vor sich her schiebt. Er fragt dabei: „Haben Sie auch eine Maus in XXS für Linkshänder?“"/>
          <p:cNvPicPr>
            <a:picLocks noChangeAspect="1"/>
          </p:cNvPicPr>
          <p:nvPr/>
        </p:nvPicPr>
        <p:blipFill>
          <a:blip r:embed="rId2"/>
          <a:stretch>
            <a:fillRect/>
          </a:stretch>
        </p:blipFill>
        <p:spPr>
          <a:xfrm>
            <a:off x="2637384" y="1988840"/>
            <a:ext cx="6917233" cy="4284000"/>
          </a:xfrm>
          <a:prstGeom prst="rect">
            <a:avLst/>
          </a:prstGeom>
        </p:spPr>
      </p:pic>
      <p:sp>
        <p:nvSpPr>
          <p:cNvPr id="5" name="Fußzeilenplatzhalter 4"/>
          <p:cNvSpPr>
            <a:spLocks noGrp="1"/>
          </p:cNvSpPr>
          <p:nvPr>
            <p:ph type="ftr" sz="quarter" idx="11"/>
          </p:nvPr>
        </p:nvSpPr>
        <p:spPr/>
        <p:txBody>
          <a:bodyPr/>
          <a:lstStyle/>
          <a:p>
            <a:pPr>
              <a:defRPr/>
            </a:pPr>
            <a:r>
              <a:rPr lang="de-DE" altLang="de-DE" dirty="0" smtClean="0"/>
              <a:t>Modul 5 - Ergonomie lernen - </a:t>
            </a:r>
            <a:r>
              <a:rPr lang="de-DE" altLang="de-DE" dirty="0" err="1" smtClean="0"/>
              <a:t>Ergonomiebeispiele</a:t>
            </a:r>
            <a:r>
              <a:rPr lang="de-DE" altLang="de-DE" dirty="0" smtClean="0"/>
              <a:t> 1</a:t>
            </a:r>
            <a:endParaRPr lang="de-DE" altLang="de-DE" dirty="0"/>
          </a:p>
        </p:txBody>
      </p:sp>
      <p:sp>
        <p:nvSpPr>
          <p:cNvPr id="6" name="Foliennummernplatzhalter 5"/>
          <p:cNvSpPr>
            <a:spLocks noGrp="1"/>
          </p:cNvSpPr>
          <p:nvPr>
            <p:ph type="sldNum" sz="quarter" idx="12"/>
          </p:nvPr>
        </p:nvSpPr>
        <p:spPr/>
        <p:txBody>
          <a:bodyPr/>
          <a:lstStyle/>
          <a:p>
            <a:r>
              <a:rPr lang="de-DE" altLang="de-DE" smtClean="0"/>
              <a:t>Seite </a:t>
            </a:r>
            <a:fld id="{D3DFEB48-5FDB-4A2F-91E3-8EAC061CA31A}" type="slidenum">
              <a:rPr lang="de-DE" altLang="de-DE" smtClean="0"/>
              <a:pPr/>
              <a:t>14</a:t>
            </a:fld>
            <a:endParaRPr lang="de-DE" altLang="de-DE"/>
          </a:p>
        </p:txBody>
      </p:sp>
      <p:sp>
        <p:nvSpPr>
          <p:cNvPr id="10" name="Inhaltsplatzhalter 9"/>
          <p:cNvSpPr>
            <a:spLocks noGrp="1"/>
          </p:cNvSpPr>
          <p:nvPr>
            <p:ph idx="1"/>
          </p:nvPr>
        </p:nvSpPr>
        <p:spPr/>
        <p:txBody>
          <a:bodyPr/>
          <a:lstStyle/>
          <a:p>
            <a:r>
              <a:rPr lang="de-DE" sz="2400" dirty="0">
                <a:solidFill>
                  <a:schemeClr val="tx2"/>
                </a:solidFill>
                <a:cs typeface="Arial"/>
              </a:rPr>
              <a:t>1.1 Umgang mit Arbeitsmitteln</a:t>
            </a:r>
          </a:p>
        </p:txBody>
      </p:sp>
    </p:spTree>
    <p:extLst>
      <p:ext uri="{BB962C8B-B14F-4D97-AF65-F5344CB8AC3E}">
        <p14:creationId xmlns:p14="http://schemas.microsoft.com/office/powerpoint/2010/main" val="12169397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1. Büroarbeitsplatz</a:t>
            </a:r>
          </a:p>
        </p:txBody>
      </p:sp>
      <p:sp>
        <p:nvSpPr>
          <p:cNvPr id="3" name="Inhaltsplatzhalter 2"/>
          <p:cNvSpPr>
            <a:spLocks noGrp="1"/>
          </p:cNvSpPr>
          <p:nvPr>
            <p:ph idx="1"/>
          </p:nvPr>
        </p:nvSpPr>
        <p:spPr/>
        <p:txBody>
          <a:bodyPr/>
          <a:lstStyle/>
          <a:p>
            <a:r>
              <a:rPr lang="de-DE" sz="2400" dirty="0">
                <a:solidFill>
                  <a:schemeClr val="tx2"/>
                </a:solidFill>
                <a:cs typeface="Arial"/>
              </a:rPr>
              <a:t>1.1 Umgang mit </a:t>
            </a:r>
            <a:r>
              <a:rPr lang="de-DE" sz="2400" dirty="0" smtClean="0">
                <a:solidFill>
                  <a:schemeClr val="tx2"/>
                </a:solidFill>
                <a:cs typeface="Arial"/>
              </a:rPr>
              <a:t>Arbeitsmitteln</a:t>
            </a:r>
            <a:endParaRPr lang="de-DE" sz="2400" dirty="0">
              <a:solidFill>
                <a:schemeClr val="tx2"/>
              </a:solidFill>
              <a:cs typeface="Arial"/>
            </a:endParaRPr>
          </a:p>
        </p:txBody>
      </p:sp>
      <p:pic>
        <p:nvPicPr>
          <p:cNvPr id="7" name="Grafik 6" descr="Zeichnung mit Bildunterschrift „Funkmaus“ zeigt eine graue Maus, die auf einem Hocker vor einem Funkgerät sitzt und ein Headset trägt. Es sagt dabei „ Hier ist Alpha Uniform Sierra.“"/>
          <p:cNvPicPr>
            <a:picLocks noChangeAspect="1"/>
          </p:cNvPicPr>
          <p:nvPr/>
        </p:nvPicPr>
        <p:blipFill>
          <a:blip r:embed="rId2"/>
          <a:stretch>
            <a:fillRect/>
          </a:stretch>
        </p:blipFill>
        <p:spPr>
          <a:xfrm>
            <a:off x="3068927" y="1964417"/>
            <a:ext cx="6222427" cy="4392000"/>
          </a:xfrm>
          <a:prstGeom prst="rect">
            <a:avLst/>
          </a:prstGeom>
        </p:spPr>
      </p:pic>
      <p:sp>
        <p:nvSpPr>
          <p:cNvPr id="5" name="Fußzeilenplatzhalter 4"/>
          <p:cNvSpPr>
            <a:spLocks noGrp="1"/>
          </p:cNvSpPr>
          <p:nvPr>
            <p:ph type="ftr" sz="quarter" idx="11"/>
          </p:nvPr>
        </p:nvSpPr>
        <p:spPr/>
        <p:txBody>
          <a:bodyPr/>
          <a:lstStyle/>
          <a:p>
            <a:pPr>
              <a:defRPr/>
            </a:pPr>
            <a:r>
              <a:rPr lang="de-DE" altLang="de-DE" dirty="0" smtClean="0"/>
              <a:t>Modul 5 - Ergonomie lernen - </a:t>
            </a:r>
            <a:r>
              <a:rPr lang="de-DE" altLang="de-DE" dirty="0" err="1" smtClean="0"/>
              <a:t>Ergonomiebeispiele</a:t>
            </a:r>
            <a:r>
              <a:rPr lang="de-DE" altLang="de-DE" dirty="0" smtClean="0"/>
              <a:t> 1</a:t>
            </a:r>
            <a:endParaRPr lang="de-DE" altLang="de-DE" dirty="0"/>
          </a:p>
        </p:txBody>
      </p:sp>
      <p:sp>
        <p:nvSpPr>
          <p:cNvPr id="4" name="Datumsplatzhalter 3"/>
          <p:cNvSpPr>
            <a:spLocks noGrp="1"/>
          </p:cNvSpPr>
          <p:nvPr>
            <p:ph type="dt" sz="half" idx="10"/>
          </p:nvPr>
        </p:nvSpPr>
        <p:spPr/>
        <p:txBody>
          <a:bodyPr/>
          <a:lstStyle/>
          <a:p>
            <a:pPr>
              <a:defRPr/>
            </a:pPr>
            <a:fld id="{3B06CADB-FFAC-4D89-9E79-110F7D98C81F}" type="datetime1">
              <a:rPr lang="de-DE" altLang="de-DE" smtClean="0"/>
              <a:t>08.09.2023</a:t>
            </a:fld>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D3DFEB48-5FDB-4A2F-91E3-8EAC061CA31A}" type="slidenum">
              <a:rPr lang="de-DE" altLang="de-DE" smtClean="0"/>
              <a:pPr/>
              <a:t>15</a:t>
            </a:fld>
            <a:endParaRPr lang="de-DE" altLang="de-DE"/>
          </a:p>
        </p:txBody>
      </p:sp>
    </p:spTree>
    <p:extLst>
      <p:ext uri="{BB962C8B-B14F-4D97-AF65-F5344CB8AC3E}">
        <p14:creationId xmlns:p14="http://schemas.microsoft.com/office/powerpoint/2010/main" val="6575712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smtClean="0"/>
              <a:t>1. Büroarbeitsplatz</a:t>
            </a:r>
            <a:endParaRPr lang="de-DE" altLang="de-DE" dirty="0" smtClean="0"/>
          </a:p>
        </p:txBody>
      </p:sp>
      <p:sp>
        <p:nvSpPr>
          <p:cNvPr id="2" name="Inhaltsplatzhalter 1"/>
          <p:cNvSpPr>
            <a:spLocks noGrp="1"/>
          </p:cNvSpPr>
          <p:nvPr>
            <p:ph idx="1"/>
          </p:nvPr>
        </p:nvSpPr>
        <p:spPr/>
        <p:txBody>
          <a:bodyPr/>
          <a:lstStyle/>
          <a:p>
            <a:r>
              <a:rPr lang="de-DE" sz="2400" dirty="0">
                <a:solidFill>
                  <a:schemeClr val="tx2"/>
                </a:solidFill>
                <a:cs typeface="Arial"/>
              </a:rPr>
              <a:t>1.1 Umgang mit Arbeitsmitteln</a:t>
            </a:r>
          </a:p>
          <a:p>
            <a:endParaRPr lang="de-DE" sz="2400" dirty="0">
              <a:solidFill>
                <a:schemeClr val="tx2"/>
              </a:solidFill>
            </a:endParaRPr>
          </a:p>
        </p:txBody>
      </p:sp>
      <p:pic>
        <p:nvPicPr>
          <p:cNvPr id="5" name="Grafik 4" descr="Hände einer Person bei der Nutzung einer flachen Tastatur ohne Handauflage vor der Tastatur."/>
          <p:cNvPicPr>
            <a:picLocks noChangeAspect="1"/>
          </p:cNvPicPr>
          <p:nvPr/>
        </p:nvPicPr>
        <p:blipFill>
          <a:blip r:embed="rId2"/>
          <a:stretch>
            <a:fillRect/>
          </a:stretch>
        </p:blipFill>
        <p:spPr>
          <a:xfrm>
            <a:off x="3053832" y="2196464"/>
            <a:ext cx="6084335" cy="3968840"/>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1</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6A54CAD0-93D4-4827-8C8B-93EB602427DE}"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16</a:t>
            </a:fld>
            <a:endParaRPr lang="de-DE" altLang="de-DE" sz="1200" b="0">
              <a:solidFill>
                <a:schemeClr val="bg1"/>
              </a:solidFill>
            </a:endParaRPr>
          </a:p>
        </p:txBody>
      </p:sp>
    </p:spTree>
    <p:extLst>
      <p:ext uri="{BB962C8B-B14F-4D97-AF65-F5344CB8AC3E}">
        <p14:creationId xmlns:p14="http://schemas.microsoft.com/office/powerpoint/2010/main" val="2205567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smtClean="0"/>
              <a:t>1. Büroarbeitsplatz</a:t>
            </a:r>
            <a:endParaRPr lang="de-DE" altLang="de-DE" dirty="0" smtClean="0"/>
          </a:p>
        </p:txBody>
      </p:sp>
      <p:sp>
        <p:nvSpPr>
          <p:cNvPr id="4" name="Inhaltsplatzhalter 3"/>
          <p:cNvSpPr>
            <a:spLocks noGrp="1"/>
          </p:cNvSpPr>
          <p:nvPr>
            <p:ph idx="1"/>
          </p:nvPr>
        </p:nvSpPr>
        <p:spPr/>
        <p:txBody>
          <a:bodyPr/>
          <a:lstStyle/>
          <a:p>
            <a:r>
              <a:rPr lang="de-DE" sz="2400" dirty="0">
                <a:solidFill>
                  <a:schemeClr val="tx2"/>
                </a:solidFill>
                <a:cs typeface="Arial"/>
              </a:rPr>
              <a:t>1.1 Umgang mit </a:t>
            </a:r>
            <a:r>
              <a:rPr lang="de-DE" sz="2400" dirty="0" smtClean="0">
                <a:solidFill>
                  <a:schemeClr val="tx2"/>
                </a:solidFill>
                <a:cs typeface="Arial"/>
              </a:rPr>
              <a:t>Arbeitsmitteln</a:t>
            </a:r>
            <a:endParaRPr lang="de-DE" sz="2400" dirty="0">
              <a:solidFill>
                <a:schemeClr val="tx2"/>
              </a:solidFill>
              <a:cs typeface="Arial"/>
            </a:endParaRPr>
          </a:p>
        </p:txBody>
      </p:sp>
      <p:pic>
        <p:nvPicPr>
          <p:cNvPr id="6" name="Grafik 5" descr="Frau an einem Schreibtisch bei der Arbeit am Computer in Seitenansicht. Sie benutzt eine angekippte Tastatur mit einer gepolsterten Handauflage davor."/>
          <p:cNvPicPr>
            <a:picLocks noChangeAspect="1"/>
          </p:cNvPicPr>
          <p:nvPr/>
        </p:nvPicPr>
        <p:blipFill>
          <a:blip r:embed="rId2"/>
          <a:stretch>
            <a:fillRect/>
          </a:stretch>
        </p:blipFill>
        <p:spPr>
          <a:xfrm>
            <a:off x="3483637" y="1988840"/>
            <a:ext cx="5224725" cy="4145639"/>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1</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0D9B2CF3-B0D5-4A8D-8AA5-7739FF45591C}"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17</a:t>
            </a:fld>
            <a:endParaRPr lang="de-DE" altLang="de-DE" sz="1200" b="0">
              <a:solidFill>
                <a:schemeClr val="bg1"/>
              </a:solidFill>
            </a:endParaRPr>
          </a:p>
        </p:txBody>
      </p:sp>
    </p:spTree>
    <p:extLst>
      <p:ext uri="{BB962C8B-B14F-4D97-AF65-F5344CB8AC3E}">
        <p14:creationId xmlns:p14="http://schemas.microsoft.com/office/powerpoint/2010/main" val="193821273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smtClean="0"/>
              <a:t>1. Büroarbeitsplatz</a:t>
            </a:r>
            <a:endParaRPr lang="de-DE" altLang="de-DE" dirty="0" smtClean="0"/>
          </a:p>
        </p:txBody>
      </p:sp>
      <p:sp>
        <p:nvSpPr>
          <p:cNvPr id="5" name="Inhaltsplatzhalter 4"/>
          <p:cNvSpPr>
            <a:spLocks noGrp="1"/>
          </p:cNvSpPr>
          <p:nvPr>
            <p:ph idx="1"/>
          </p:nvPr>
        </p:nvSpPr>
        <p:spPr/>
        <p:txBody>
          <a:bodyPr/>
          <a:lstStyle/>
          <a:p>
            <a:r>
              <a:rPr lang="de-DE" sz="2400" dirty="0">
                <a:solidFill>
                  <a:schemeClr val="tx2"/>
                </a:solidFill>
                <a:cs typeface="Arial"/>
              </a:rPr>
              <a:t>1.1 Umgang mit </a:t>
            </a:r>
            <a:r>
              <a:rPr lang="de-DE" sz="2400" dirty="0" smtClean="0">
                <a:solidFill>
                  <a:schemeClr val="tx2"/>
                </a:solidFill>
                <a:cs typeface="Arial"/>
              </a:rPr>
              <a:t>Arbeitsmitteln</a:t>
            </a:r>
            <a:endParaRPr lang="de-DE" sz="2400" dirty="0">
              <a:solidFill>
                <a:schemeClr val="tx2"/>
              </a:solidFill>
              <a:cs typeface="Arial"/>
            </a:endParaRPr>
          </a:p>
        </p:txBody>
      </p:sp>
      <p:pic>
        <p:nvPicPr>
          <p:cNvPr id="6" name="Grafik 5" descr="Mann an einem Schreibtisch bei der Arbeit am Computer in Seitenansicht. Er benutzt eine flache Tastatur ohne gepolsterte Handauflage aber mit ausreichend Fläche zur Auflage der Handgelenke vor der Tastatur."/>
          <p:cNvPicPr>
            <a:picLocks noChangeAspect="1"/>
          </p:cNvPicPr>
          <p:nvPr/>
        </p:nvPicPr>
        <p:blipFill>
          <a:blip r:embed="rId3"/>
          <a:stretch>
            <a:fillRect/>
          </a:stretch>
        </p:blipFill>
        <p:spPr>
          <a:xfrm>
            <a:off x="3066025" y="2224301"/>
            <a:ext cx="6059949" cy="3724979"/>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1</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42E0E707-1AF9-4E76-9F43-898D7F5A7516}"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18</a:t>
            </a:fld>
            <a:endParaRPr lang="de-DE" altLang="de-DE" sz="1200" b="0">
              <a:solidFill>
                <a:schemeClr val="bg1"/>
              </a:solidFill>
            </a:endParaRPr>
          </a:p>
        </p:txBody>
      </p:sp>
    </p:spTree>
    <p:extLst>
      <p:ext uri="{BB962C8B-B14F-4D97-AF65-F5344CB8AC3E}">
        <p14:creationId xmlns:p14="http://schemas.microsoft.com/office/powerpoint/2010/main" val="26440813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smtClean="0"/>
              <a:t>1. Büroarbeitsplatz</a:t>
            </a:r>
            <a:endParaRPr lang="de-DE" altLang="de-DE" dirty="0" smtClean="0"/>
          </a:p>
        </p:txBody>
      </p:sp>
      <p:pic>
        <p:nvPicPr>
          <p:cNvPr id="4" name="Inhaltsplatzhalter 3" descr="Unterschiedliche Eingabegeräte für Computer: klassische Tastatur, ergonomische Tastatur (zweigeteilt), Tablet, Smartphone und PDA mit Stift zur Eingabe von Daten."/>
          <p:cNvPicPr>
            <a:picLocks noGrp="1" noChangeAspect="1"/>
          </p:cNvPicPr>
          <p:nvPr>
            <p:ph idx="1"/>
          </p:nvPr>
        </p:nvPicPr>
        <p:blipFill>
          <a:blip r:embed="rId3"/>
          <a:stretch>
            <a:fillRect/>
          </a:stretch>
        </p:blipFill>
        <p:spPr>
          <a:xfrm>
            <a:off x="1921713" y="1598061"/>
            <a:ext cx="8516850" cy="4669941"/>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1</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DBA5D084-C22A-4BB7-94BE-F975150A1C1B}"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19</a:t>
            </a:fld>
            <a:endParaRPr lang="de-DE" altLang="de-DE" sz="1200" b="0">
              <a:solidFill>
                <a:schemeClr val="bg1"/>
              </a:solidFill>
            </a:endParaRPr>
          </a:p>
        </p:txBody>
      </p:sp>
    </p:spTree>
    <p:extLst>
      <p:ext uri="{BB962C8B-B14F-4D97-AF65-F5344CB8AC3E}">
        <p14:creationId xmlns:p14="http://schemas.microsoft.com/office/powerpoint/2010/main" val="36847598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de-DE" altLang="de-DE" dirty="0"/>
              <a:t>Ergonomiebeispiele - Faktoren</a:t>
            </a:r>
            <a:endParaRPr lang="de-DE" dirty="0"/>
          </a:p>
        </p:txBody>
      </p:sp>
      <p:sp>
        <p:nvSpPr>
          <p:cNvPr id="8" name="Inhaltsplatzhalter 7"/>
          <p:cNvSpPr>
            <a:spLocks noGrp="1"/>
          </p:cNvSpPr>
          <p:nvPr>
            <p:ph sz="half" idx="1"/>
          </p:nvPr>
        </p:nvSpPr>
        <p:spPr/>
        <p:txBody>
          <a:bodyPr/>
          <a:lstStyle/>
          <a:p>
            <a:pPr marL="342900" indent="-342900">
              <a:buClr>
                <a:schemeClr val="accent2"/>
              </a:buClr>
              <a:buFont typeface="Wingdings" panose="05000000000000000000" pitchFamily="2" charset="2"/>
              <a:buChar char="§"/>
            </a:pPr>
            <a:r>
              <a:rPr lang="de-DE" sz="2400" b="0" dirty="0"/>
              <a:t>Physische Belastungen</a:t>
            </a:r>
          </a:p>
          <a:p>
            <a:pPr marL="342900" indent="-342900">
              <a:buClr>
                <a:schemeClr val="accent2"/>
              </a:buClr>
              <a:buFont typeface="Wingdings" panose="05000000000000000000" pitchFamily="2" charset="2"/>
              <a:buChar char="§"/>
            </a:pPr>
            <a:endParaRPr lang="de-DE" sz="2400" b="0" dirty="0"/>
          </a:p>
          <a:p>
            <a:pPr marL="342900" indent="-342900">
              <a:buClr>
                <a:schemeClr val="accent2"/>
              </a:buClr>
              <a:buFont typeface="Wingdings" panose="05000000000000000000" pitchFamily="2" charset="2"/>
              <a:buChar char="§"/>
            </a:pPr>
            <a:r>
              <a:rPr lang="de-DE" sz="2400" b="0" dirty="0"/>
              <a:t>Schnittstellen</a:t>
            </a:r>
          </a:p>
          <a:p>
            <a:pPr marL="342900" indent="-342900">
              <a:buClr>
                <a:schemeClr val="accent2"/>
              </a:buClr>
              <a:buFont typeface="Wingdings" panose="05000000000000000000" pitchFamily="2" charset="2"/>
              <a:buChar char="§"/>
            </a:pPr>
            <a:endParaRPr lang="de-DE" sz="2400" b="0" dirty="0"/>
          </a:p>
          <a:p>
            <a:pPr marL="342900" indent="-342900">
              <a:buClr>
                <a:schemeClr val="accent2"/>
              </a:buClr>
              <a:buFont typeface="Wingdings" panose="05000000000000000000" pitchFamily="2" charset="2"/>
              <a:buChar char="§"/>
            </a:pPr>
            <a:r>
              <a:rPr lang="de-DE" sz="2400" b="0" dirty="0"/>
              <a:t>Anthropometrie:</a:t>
            </a:r>
          </a:p>
          <a:p>
            <a:pPr marL="608013" lvl="2" indent="-342900">
              <a:buClr>
                <a:schemeClr val="accent2"/>
              </a:buClr>
              <a:buFont typeface="Arial" panose="020B0604020202020204" pitchFamily="34" charset="0"/>
              <a:buChar char="•"/>
            </a:pPr>
            <a:r>
              <a:rPr lang="de-DE" sz="2400" b="0" dirty="0"/>
              <a:t>Körperhaltung</a:t>
            </a:r>
          </a:p>
          <a:p>
            <a:pPr marL="608013" lvl="2" indent="-342900">
              <a:buClr>
                <a:schemeClr val="accent2"/>
              </a:buClr>
              <a:buFont typeface="Arial" panose="020B0604020202020204" pitchFamily="34" charset="0"/>
              <a:buChar char="•"/>
            </a:pPr>
            <a:r>
              <a:rPr lang="de-DE" sz="2400" b="0" dirty="0"/>
              <a:t>Sichtbereich</a:t>
            </a:r>
          </a:p>
          <a:p>
            <a:pPr marL="608013" lvl="2" indent="-342900">
              <a:buClr>
                <a:schemeClr val="accent2"/>
              </a:buClr>
              <a:buFont typeface="Arial" panose="020B0604020202020204" pitchFamily="34" charset="0"/>
              <a:buChar char="•"/>
            </a:pPr>
            <a:r>
              <a:rPr lang="de-DE" sz="2400" b="0" dirty="0"/>
              <a:t>Reichweiten</a:t>
            </a:r>
            <a:br>
              <a:rPr lang="de-DE" sz="2400" b="0" dirty="0"/>
            </a:br>
            <a:r>
              <a:rPr lang="de-DE" sz="2400" b="0" dirty="0"/>
              <a:t>(Greif- </a:t>
            </a:r>
            <a:r>
              <a:rPr lang="de-DE" sz="2400" b="0" dirty="0" smtClean="0"/>
              <a:t>und Fußraum)</a:t>
            </a:r>
            <a:endParaRPr lang="de-DE" sz="2400" b="0" dirty="0"/>
          </a:p>
        </p:txBody>
      </p:sp>
      <p:sp>
        <p:nvSpPr>
          <p:cNvPr id="9" name="Inhaltsplatzhalter 8"/>
          <p:cNvSpPr>
            <a:spLocks noGrp="1"/>
          </p:cNvSpPr>
          <p:nvPr>
            <p:ph sz="half" idx="2"/>
          </p:nvPr>
        </p:nvSpPr>
        <p:spPr>
          <a:xfrm>
            <a:off x="8134350" y="1484314"/>
            <a:ext cx="3506266" cy="4897437"/>
          </a:xfrm>
        </p:spPr>
        <p:txBody>
          <a:bodyPr/>
          <a:lstStyle/>
          <a:p>
            <a:pPr marL="342900" indent="-342900">
              <a:buClr>
                <a:schemeClr val="accent2"/>
              </a:buClr>
              <a:buFont typeface="Wingdings" panose="05000000000000000000" pitchFamily="2" charset="2"/>
              <a:buChar char="§"/>
            </a:pPr>
            <a:r>
              <a:rPr lang="de-DE" sz="2400" b="0" dirty="0"/>
              <a:t>Sicherheit</a:t>
            </a:r>
          </a:p>
          <a:p>
            <a:pPr marL="342900" indent="-342900">
              <a:buClr>
                <a:schemeClr val="accent2"/>
              </a:buClr>
              <a:buFont typeface="Wingdings" panose="05000000000000000000" pitchFamily="2" charset="2"/>
              <a:buChar char="§"/>
            </a:pPr>
            <a:endParaRPr lang="de-DE" sz="2400" b="0" dirty="0"/>
          </a:p>
          <a:p>
            <a:pPr marL="342900" indent="-342900">
              <a:buClr>
                <a:schemeClr val="accent2"/>
              </a:buClr>
              <a:buFont typeface="Wingdings" panose="05000000000000000000" pitchFamily="2" charset="2"/>
              <a:buChar char="§"/>
            </a:pPr>
            <a:r>
              <a:rPr lang="de-DE" sz="2400" b="0" dirty="0"/>
              <a:t>Produktergonomie</a:t>
            </a:r>
          </a:p>
          <a:p>
            <a:pPr marL="342900" indent="-342900">
              <a:buClr>
                <a:schemeClr val="accent2"/>
              </a:buClr>
              <a:buFont typeface="Wingdings" panose="05000000000000000000" pitchFamily="2" charset="2"/>
              <a:buChar char="§"/>
            </a:pPr>
            <a:endParaRPr lang="de-DE" sz="2400" b="0" dirty="0"/>
          </a:p>
          <a:p>
            <a:pPr marL="342900" indent="-342900">
              <a:buClr>
                <a:schemeClr val="accent2"/>
              </a:buClr>
              <a:buFont typeface="Wingdings" panose="05000000000000000000" pitchFamily="2" charset="2"/>
              <a:buChar char="§"/>
            </a:pPr>
            <a:r>
              <a:rPr lang="de-DE" sz="2400" b="0" dirty="0"/>
              <a:t>Systemergonomie</a:t>
            </a:r>
          </a:p>
          <a:p>
            <a:pPr marL="342900" indent="-342900">
              <a:buClr>
                <a:schemeClr val="accent2"/>
              </a:buClr>
              <a:buFont typeface="Wingdings" panose="05000000000000000000" pitchFamily="2" charset="2"/>
              <a:buChar char="§"/>
            </a:pPr>
            <a:endParaRPr lang="de-DE" sz="2400" b="0" dirty="0"/>
          </a:p>
          <a:p>
            <a:pPr marL="342900" indent="-342900">
              <a:buClr>
                <a:schemeClr val="accent2"/>
              </a:buClr>
              <a:buFont typeface="Wingdings" panose="05000000000000000000" pitchFamily="2" charset="2"/>
              <a:buChar char="§"/>
            </a:pPr>
            <a:r>
              <a:rPr lang="de-DE" sz="2400" b="0" dirty="0"/>
              <a:t>Prozessergonomie</a:t>
            </a:r>
          </a:p>
          <a:p>
            <a:pPr marL="342900" indent="-342900">
              <a:buClr>
                <a:schemeClr val="accent2"/>
              </a:buClr>
              <a:buFont typeface="Wingdings" panose="05000000000000000000" pitchFamily="2" charset="2"/>
              <a:buChar char="§"/>
            </a:pPr>
            <a:endParaRPr lang="de-DE" sz="2400" b="0" dirty="0"/>
          </a:p>
          <a:p>
            <a:pPr marL="342900" indent="-342900">
              <a:buClr>
                <a:schemeClr val="accent2"/>
              </a:buClr>
              <a:buFont typeface="Wingdings" panose="05000000000000000000" pitchFamily="2" charset="2"/>
              <a:buChar char="§"/>
            </a:pPr>
            <a:r>
              <a:rPr lang="de-DE" sz="2400" b="0" dirty="0" smtClean="0"/>
              <a:t>Produktivität</a:t>
            </a:r>
          </a:p>
          <a:p>
            <a:pPr marL="342900" indent="-342900">
              <a:buClr>
                <a:schemeClr val="accent2"/>
              </a:buClr>
              <a:buFont typeface="Wingdings" panose="05000000000000000000" pitchFamily="2" charset="2"/>
              <a:buChar char="§"/>
            </a:pPr>
            <a:endParaRPr lang="de-DE" sz="2400" b="0" dirty="0" smtClean="0"/>
          </a:p>
          <a:p>
            <a:pPr marL="342900" indent="-342900">
              <a:buClr>
                <a:schemeClr val="accent2"/>
              </a:buClr>
              <a:buFont typeface="Wingdings" panose="05000000000000000000" pitchFamily="2" charset="2"/>
              <a:buChar char="§"/>
            </a:pPr>
            <a:r>
              <a:rPr lang="de-DE" sz="2400" b="0" dirty="0" smtClean="0"/>
              <a:t>Innovation</a:t>
            </a:r>
            <a:endParaRPr lang="de-DE" sz="2400" b="0" dirty="0"/>
          </a:p>
          <a:p>
            <a:endParaRPr lang="de-DE" sz="2400" dirty="0"/>
          </a:p>
        </p:txBody>
      </p:sp>
      <p:pic>
        <p:nvPicPr>
          <p:cNvPr id="12" name="Grafik 11" descr="Mann auf einem Bürostuhl an einem Schreibtisch. Er arbeitet an einem Computer mit Tastatur und Maus. Links neben dem Mann steht ein um 90 Grad versetzter, weiterer Schreibtisch. Darauf befinden sich mehrere ordentlich gestapelte Stapel mit Unterlagen."/>
          <p:cNvPicPr>
            <a:picLocks noChangeAspect="1"/>
          </p:cNvPicPr>
          <p:nvPr/>
        </p:nvPicPr>
        <p:blipFill>
          <a:blip r:embed="rId3"/>
          <a:stretch>
            <a:fillRect/>
          </a:stretch>
        </p:blipFill>
        <p:spPr>
          <a:xfrm>
            <a:off x="4242656" y="2065340"/>
            <a:ext cx="3706689" cy="3627434"/>
          </a:xfrm>
          <a:prstGeom prst="rect">
            <a:avLst/>
          </a:prstGeom>
        </p:spPr>
      </p:pic>
      <p:sp>
        <p:nvSpPr>
          <p:cNvPr id="11" name="Fußzeilenplatzhalter 4"/>
          <p:cNvSpPr>
            <a:spLocks noGrp="1"/>
          </p:cNvSpPr>
          <p:nvPr>
            <p:ph type="ftr" sz="quarter" idx="11"/>
          </p:nvPr>
        </p:nvSpPr>
        <p:spPr>
          <a:xfrm>
            <a:off x="719667" y="6496051"/>
            <a:ext cx="585681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1</a:t>
            </a:r>
            <a:endParaRPr lang="de-DE" altLang="de-DE" sz="1200" b="0" dirty="0">
              <a:solidFill>
                <a:schemeClr val="bg1"/>
              </a:solidFill>
            </a:endParaRPr>
          </a:p>
        </p:txBody>
      </p:sp>
      <p:sp>
        <p:nvSpPr>
          <p:cNvPr id="10" name="Datumsplatzhalter 3"/>
          <p:cNvSpPr>
            <a:spLocks noGrp="1"/>
          </p:cNvSpPr>
          <p:nvPr>
            <p:ph type="dt" sz="half" idx="10"/>
          </p:nvPr>
        </p:nvSpPr>
        <p:spPr>
          <a:xfrm>
            <a:off x="6917267" y="6496051"/>
            <a:ext cx="243416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BACC4A2-EA18-4FEE-988D-7F2239CBDC33}" type="datetime1">
              <a:rPr lang="de-DE" altLang="de-DE" sz="1200" b="0">
                <a:solidFill>
                  <a:schemeClr val="bg1"/>
                </a:solidFill>
              </a:rPr>
              <a:t>08.09.2023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2</a:t>
            </a:fld>
            <a:endParaRPr lang="de-DE" altLang="de-DE"/>
          </a:p>
        </p:txBody>
      </p:sp>
    </p:spTree>
    <p:extLst>
      <p:ext uri="{BB962C8B-B14F-4D97-AF65-F5344CB8AC3E}">
        <p14:creationId xmlns:p14="http://schemas.microsoft.com/office/powerpoint/2010/main" val="13073770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smtClean="0"/>
              <a:t>1. Büroarbeitsplatz</a:t>
            </a:r>
            <a:endParaRPr lang="de-DE" altLang="de-DE" dirty="0" smtClean="0"/>
          </a:p>
        </p:txBody>
      </p:sp>
      <p:sp>
        <p:nvSpPr>
          <p:cNvPr id="2" name="Inhaltsplatzhalter 1"/>
          <p:cNvSpPr>
            <a:spLocks noGrp="1"/>
          </p:cNvSpPr>
          <p:nvPr>
            <p:ph idx="1"/>
          </p:nvPr>
        </p:nvSpPr>
        <p:spPr/>
        <p:txBody>
          <a:bodyPr/>
          <a:lstStyle/>
          <a:p>
            <a:r>
              <a:rPr lang="de-DE" sz="2400" dirty="0">
                <a:solidFill>
                  <a:schemeClr val="tx2"/>
                </a:solidFill>
                <a:cs typeface="Arial"/>
              </a:rPr>
              <a:t>1.1 Umgang mit </a:t>
            </a:r>
            <a:r>
              <a:rPr lang="de-DE" sz="2400" dirty="0" smtClean="0">
                <a:solidFill>
                  <a:schemeClr val="tx2"/>
                </a:solidFill>
                <a:cs typeface="Arial"/>
              </a:rPr>
              <a:t>Arbeitsmitteln</a:t>
            </a:r>
            <a:endParaRPr lang="de-DE" sz="2400" dirty="0">
              <a:solidFill>
                <a:schemeClr val="tx2"/>
              </a:solidFill>
              <a:cs typeface="Arial"/>
            </a:endParaRPr>
          </a:p>
        </p:txBody>
      </p:sp>
      <p:pic>
        <p:nvPicPr>
          <p:cNvPr id="5" name="Grafik 4" descr="Zeichnung mit Bildunterschrift „Überladener Büroarbeitsplatz“ zeigt zwei Schreibtische. Auf dem einen Schreibtisch befinden sich Monitor, Tastatur sowie Block und Bleistift. Auf dem anderen Schreibtisch stapeln sich, neben Tastatur und Monitor zahlreiche Akten und Papierberge. Daneben steht ein überquellender Abfalleimer."/>
          <p:cNvPicPr>
            <a:picLocks noChangeAspect="1"/>
          </p:cNvPicPr>
          <p:nvPr/>
        </p:nvPicPr>
        <p:blipFill>
          <a:blip r:embed="rId3"/>
          <a:stretch>
            <a:fillRect/>
          </a:stretch>
        </p:blipFill>
        <p:spPr>
          <a:xfrm>
            <a:off x="3244399" y="1773751"/>
            <a:ext cx="5871484" cy="4608000"/>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1</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D8F3EE6E-3293-4BFA-9673-7F85969500AD}"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20</a:t>
            </a:fld>
            <a:endParaRPr lang="de-DE" altLang="de-DE" sz="1200" b="0">
              <a:solidFill>
                <a:schemeClr val="bg1"/>
              </a:solidFill>
            </a:endParaRPr>
          </a:p>
        </p:txBody>
      </p:sp>
    </p:spTree>
    <p:extLst>
      <p:ext uri="{BB962C8B-B14F-4D97-AF65-F5344CB8AC3E}">
        <p14:creationId xmlns:p14="http://schemas.microsoft.com/office/powerpoint/2010/main" val="37648630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smtClean="0"/>
              <a:t>1. Büroarbeitsplatz</a:t>
            </a:r>
            <a:endParaRPr lang="de-DE" altLang="de-DE" dirty="0" smtClean="0"/>
          </a:p>
        </p:txBody>
      </p:sp>
      <p:sp>
        <p:nvSpPr>
          <p:cNvPr id="2" name="Inhaltsplatzhalter 1"/>
          <p:cNvSpPr>
            <a:spLocks noGrp="1"/>
          </p:cNvSpPr>
          <p:nvPr>
            <p:ph idx="1"/>
          </p:nvPr>
        </p:nvSpPr>
        <p:spPr/>
        <p:txBody>
          <a:bodyPr/>
          <a:lstStyle/>
          <a:p>
            <a:r>
              <a:rPr lang="de-DE" sz="2400" dirty="0">
                <a:solidFill>
                  <a:schemeClr val="tx2"/>
                </a:solidFill>
                <a:cs typeface="Arial"/>
              </a:rPr>
              <a:t>1.1 Umgang mit </a:t>
            </a:r>
            <a:r>
              <a:rPr lang="de-DE" sz="2400" dirty="0" smtClean="0">
                <a:solidFill>
                  <a:schemeClr val="tx2"/>
                </a:solidFill>
                <a:cs typeface="Arial"/>
              </a:rPr>
              <a:t>Arbeitsmitteln</a:t>
            </a:r>
            <a:endParaRPr lang="de-DE" sz="2400" dirty="0">
              <a:solidFill>
                <a:schemeClr val="tx2"/>
              </a:solidFill>
              <a:cs typeface="Arial"/>
            </a:endParaRPr>
          </a:p>
        </p:txBody>
      </p:sp>
      <p:pic>
        <p:nvPicPr>
          <p:cNvPr id="8" name="Grafik 7" descr="Eine Zeichnung mit der Bildunterschrift „Vergleich der Körperhaltungen beim Durchsuchen eines Büroschranks“ zeigt links eine Beschäftigte beim Durchsuchen eines Faches etwa auf Kniehöhe eines Büroschranks. Dabei hat sie eine weit vorgebeugte Körperhaltung. Rechts im Bild ist Beschäftigte beim Durchsuchen desselben Fachs zu sehen, allerdings geht sie dabei in Hocke bzw. kniet teilweise im untersten Regalfach, hat dabei aber einen geraden Rücken."/>
          <p:cNvPicPr>
            <a:picLocks noChangeAspect="1"/>
          </p:cNvPicPr>
          <p:nvPr/>
        </p:nvPicPr>
        <p:blipFill>
          <a:blip r:embed="rId3"/>
          <a:stretch>
            <a:fillRect/>
          </a:stretch>
        </p:blipFill>
        <p:spPr>
          <a:xfrm>
            <a:off x="2773392" y="1844824"/>
            <a:ext cx="6645216" cy="4426080"/>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1</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0BE4E28F-39C0-4104-B265-B0B559A17344}"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21</a:t>
            </a:fld>
            <a:endParaRPr lang="de-DE" altLang="de-DE" sz="1200" b="0">
              <a:solidFill>
                <a:schemeClr val="bg1"/>
              </a:solidFill>
            </a:endParaRPr>
          </a:p>
        </p:txBody>
      </p:sp>
    </p:spTree>
    <p:extLst>
      <p:ext uri="{BB962C8B-B14F-4D97-AF65-F5344CB8AC3E}">
        <p14:creationId xmlns:p14="http://schemas.microsoft.com/office/powerpoint/2010/main" val="130570094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smtClean="0"/>
              <a:t>1. Büroarbeitsplatz</a:t>
            </a:r>
            <a:endParaRPr lang="de-DE" altLang="de-DE" dirty="0" smtClean="0"/>
          </a:p>
        </p:txBody>
      </p:sp>
      <p:sp>
        <p:nvSpPr>
          <p:cNvPr id="2" name="Inhaltsplatzhalter 1"/>
          <p:cNvSpPr>
            <a:spLocks noGrp="1"/>
          </p:cNvSpPr>
          <p:nvPr>
            <p:ph idx="1"/>
          </p:nvPr>
        </p:nvSpPr>
        <p:spPr/>
        <p:txBody>
          <a:bodyPr/>
          <a:lstStyle/>
          <a:p>
            <a:r>
              <a:rPr lang="de-DE" sz="2400" dirty="0">
                <a:solidFill>
                  <a:schemeClr val="tx2"/>
                </a:solidFill>
                <a:cs typeface="Arial"/>
              </a:rPr>
              <a:t>1.2 </a:t>
            </a:r>
            <a:r>
              <a:rPr lang="de-DE" sz="2400" dirty="0" smtClean="0">
                <a:solidFill>
                  <a:schemeClr val="tx2"/>
                </a:solidFill>
                <a:cs typeface="Arial"/>
              </a:rPr>
              <a:t>Sitzhaltungen</a:t>
            </a:r>
            <a:endParaRPr lang="de-DE" sz="2400" dirty="0">
              <a:solidFill>
                <a:schemeClr val="tx2"/>
              </a:solidFill>
              <a:cs typeface="Arial"/>
            </a:endParaRPr>
          </a:p>
        </p:txBody>
      </p:sp>
      <p:pic>
        <p:nvPicPr>
          <p:cNvPr id="5" name="Grafik 4" descr="Eine Zeichnung mit der Bildunterschrift „Sitzen auf der Vorderkante des Stuhls und Rückenlage am Bildschirmarbeitsplatz“ zeigt drei Personen in Seitenansicht. Eine Person sitzt am Schreibtisch bei der Arbeit am Computer auf der Vorderkante des Stuhls, der Rücken ist nach vorne geneigt und etwas gekrümmt. Eine Person sitzt am Schreibtisch bei der Arbeit am Computer und ist dabei entspannt sehr weit nach hinten gelehnt mit überkreuzten Beinen. Sie hat eine Hand an der Tastatur, die andere Hand hinter dem Kopf verschränkt. Die dritte Person liegt mit überkreuzten Beinen in einem Liegestuhl, telefoniert mit der einen Hand mit einem Smartphone und hält in der anderen Hand ein Blatt Papier, welches sie dabei betrachtet."/>
          <p:cNvPicPr>
            <a:picLocks noChangeAspect="1"/>
          </p:cNvPicPr>
          <p:nvPr/>
        </p:nvPicPr>
        <p:blipFill>
          <a:blip r:embed="rId3"/>
          <a:stretch>
            <a:fillRect/>
          </a:stretch>
        </p:blipFill>
        <p:spPr>
          <a:xfrm>
            <a:off x="2133256" y="1255298"/>
            <a:ext cx="7925487" cy="5054022"/>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1</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FACBB283-D01A-4B1D-9C3D-49624A9C6623}"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22</a:t>
            </a:fld>
            <a:endParaRPr lang="de-DE" altLang="de-DE" sz="1200" b="0">
              <a:solidFill>
                <a:schemeClr val="bg1"/>
              </a:solidFill>
            </a:endParaRPr>
          </a:p>
        </p:txBody>
      </p:sp>
    </p:spTree>
    <p:extLst>
      <p:ext uri="{BB962C8B-B14F-4D97-AF65-F5344CB8AC3E}">
        <p14:creationId xmlns:p14="http://schemas.microsoft.com/office/powerpoint/2010/main" val="17234339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smtClean="0"/>
              <a:t>1. Büroarbeitsplatz</a:t>
            </a:r>
            <a:endParaRPr lang="de-DE" altLang="de-DE" dirty="0" smtClean="0"/>
          </a:p>
        </p:txBody>
      </p:sp>
      <p:sp>
        <p:nvSpPr>
          <p:cNvPr id="4" name="Inhaltsplatzhalter 3"/>
          <p:cNvSpPr>
            <a:spLocks noGrp="1"/>
          </p:cNvSpPr>
          <p:nvPr>
            <p:ph idx="1"/>
          </p:nvPr>
        </p:nvSpPr>
        <p:spPr/>
        <p:txBody>
          <a:bodyPr/>
          <a:lstStyle/>
          <a:p>
            <a:r>
              <a:rPr lang="de-DE" sz="2400" dirty="0">
                <a:solidFill>
                  <a:schemeClr val="tx2"/>
                </a:solidFill>
                <a:cs typeface="Arial"/>
              </a:rPr>
              <a:t>1.2 </a:t>
            </a:r>
            <a:r>
              <a:rPr lang="de-DE" sz="2400" dirty="0" smtClean="0">
                <a:solidFill>
                  <a:schemeClr val="tx2"/>
                </a:solidFill>
                <a:cs typeface="Arial"/>
              </a:rPr>
              <a:t>Sitzhaltungen</a:t>
            </a:r>
            <a:endParaRPr lang="de-DE" sz="2400" dirty="0">
              <a:solidFill>
                <a:schemeClr val="tx2"/>
              </a:solidFill>
              <a:cs typeface="Arial"/>
            </a:endParaRPr>
          </a:p>
        </p:txBody>
      </p:sp>
      <p:pic>
        <p:nvPicPr>
          <p:cNvPr id="5" name="Grafik 4" descr="Eine Zeichnung mit der Bildunterschrift „Klemmen der Füße unter den Stuhl“ zeigt zwei Frauen, welche an einem Schreibtisch sitzen und am Computer arbeiten. Die Frau links im Bild sitzt dabei normal auf einem Büroarbeitsstuhl, die andere Frau hat den Stuhl herumgedreht, so dass sie nicht mit dem Rücken, sondern mit der Brust gegen die Rückenlehne lehnt. Beide Frauen klemmen dabei ihre Füße in die Drehkreuze unterhalb der Stühle."/>
          <p:cNvPicPr>
            <a:picLocks noChangeAspect="1"/>
          </p:cNvPicPr>
          <p:nvPr/>
        </p:nvPicPr>
        <p:blipFill>
          <a:blip r:embed="rId2"/>
          <a:stretch>
            <a:fillRect/>
          </a:stretch>
        </p:blipFill>
        <p:spPr>
          <a:xfrm>
            <a:off x="2389310" y="1923615"/>
            <a:ext cx="7413379" cy="4529721"/>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1</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AA927F7E-F043-4AA1-8305-F670ED9B69A9}"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23</a:t>
            </a:fld>
            <a:endParaRPr lang="de-DE" altLang="de-DE" sz="1200" b="0">
              <a:solidFill>
                <a:schemeClr val="bg1"/>
              </a:solidFill>
            </a:endParaRPr>
          </a:p>
        </p:txBody>
      </p:sp>
    </p:spTree>
    <p:extLst>
      <p:ext uri="{BB962C8B-B14F-4D97-AF65-F5344CB8AC3E}">
        <p14:creationId xmlns:p14="http://schemas.microsoft.com/office/powerpoint/2010/main" val="396166562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smtClean="0"/>
              <a:t>1. Büroarbeitsplatz</a:t>
            </a:r>
            <a:endParaRPr lang="de-DE" altLang="de-DE" dirty="0" smtClean="0"/>
          </a:p>
        </p:txBody>
      </p:sp>
      <p:sp>
        <p:nvSpPr>
          <p:cNvPr id="13" name="Inhaltsplatzhalter 12"/>
          <p:cNvSpPr>
            <a:spLocks noGrp="1"/>
          </p:cNvSpPr>
          <p:nvPr>
            <p:ph idx="1"/>
          </p:nvPr>
        </p:nvSpPr>
        <p:spPr>
          <a:xfrm>
            <a:off x="719667" y="1484314"/>
            <a:ext cx="3052118" cy="369332"/>
          </a:xfrm>
          <a:prstGeom prst="rect">
            <a:avLst/>
          </a:prstGeom>
        </p:spPr>
        <p:txBody>
          <a:bodyPr wrap="none">
            <a:spAutoFit/>
          </a:bodyPr>
          <a:lstStyle/>
          <a:p>
            <a:r>
              <a:rPr lang="de-DE" sz="2400" dirty="0">
                <a:solidFill>
                  <a:schemeClr val="tx2"/>
                </a:solidFill>
                <a:cs typeface="Arial"/>
              </a:rPr>
              <a:t>1.2 Sitzhaltungen</a:t>
            </a:r>
          </a:p>
        </p:txBody>
      </p:sp>
      <p:pic>
        <p:nvPicPr>
          <p:cNvPr id="5" name="Grafik 4" descr="Eine Zeichnung mit der Bildunterschrift „Wirbelsäulenbelastung beim Erreichen von Arbeitsmitteln am Rand des Tisches“ zeigt einen Mann von hinten, der an einem Schreibtisch mit Computer sitzt. Er lehnt sich dabei zur linken Seite um etwas am Rande des Tisches zu erreichen. Daneben ist eine Katze zu sehen, die einen Buckel macht."/>
          <p:cNvPicPr>
            <a:picLocks noChangeAspect="1"/>
          </p:cNvPicPr>
          <p:nvPr/>
        </p:nvPicPr>
        <p:blipFill>
          <a:blip r:embed="rId2"/>
          <a:stretch>
            <a:fillRect/>
          </a:stretch>
        </p:blipFill>
        <p:spPr>
          <a:xfrm>
            <a:off x="2870239" y="1853646"/>
            <a:ext cx="6619803" cy="4140000"/>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1</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E74D6E88-C4B1-44FA-A44A-2223FE148813}"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24</a:t>
            </a:fld>
            <a:endParaRPr lang="de-DE" altLang="de-DE" sz="1200" b="0">
              <a:solidFill>
                <a:schemeClr val="bg1"/>
              </a:solidFill>
            </a:endParaRPr>
          </a:p>
        </p:txBody>
      </p:sp>
    </p:spTree>
    <p:extLst>
      <p:ext uri="{BB962C8B-B14F-4D97-AF65-F5344CB8AC3E}">
        <p14:creationId xmlns:p14="http://schemas.microsoft.com/office/powerpoint/2010/main" val="16272078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1. Büroarbeitsplatz</a:t>
            </a:r>
          </a:p>
        </p:txBody>
      </p:sp>
      <p:sp>
        <p:nvSpPr>
          <p:cNvPr id="3" name="Inhaltsplatzhalter 2"/>
          <p:cNvSpPr>
            <a:spLocks noGrp="1"/>
          </p:cNvSpPr>
          <p:nvPr>
            <p:ph idx="1"/>
          </p:nvPr>
        </p:nvSpPr>
        <p:spPr/>
        <p:txBody>
          <a:bodyPr/>
          <a:lstStyle/>
          <a:p>
            <a:r>
              <a:rPr lang="de-DE" sz="2400" dirty="0">
                <a:solidFill>
                  <a:schemeClr val="tx2"/>
                </a:solidFill>
                <a:cs typeface="Arial"/>
              </a:rPr>
              <a:t>1.2 </a:t>
            </a:r>
            <a:r>
              <a:rPr lang="de-DE" sz="2400" dirty="0" smtClean="0">
                <a:solidFill>
                  <a:schemeClr val="tx2"/>
                </a:solidFill>
                <a:cs typeface="Arial"/>
              </a:rPr>
              <a:t>Sitzhaltungen</a:t>
            </a:r>
            <a:endParaRPr lang="de-DE" sz="2400" dirty="0">
              <a:solidFill>
                <a:schemeClr val="tx2"/>
              </a:solidFill>
              <a:cs typeface="Arial"/>
            </a:endParaRPr>
          </a:p>
        </p:txBody>
      </p:sp>
      <p:pic>
        <p:nvPicPr>
          <p:cNvPr id="9" name="Grafik 8" descr="Eine Zeichnung mit der Bildunterschrift „Vergleich Einsatz eines Sitzungsstuhls und eines ergonomisch gestalteten Bürostuhls“ zeigt zwei Männer bei der Arbeit am Computer. Der Mann links im Bild sitzt auf einem Sitzungsstuhl. Dabei fällt auf, dass weder der Rücken an der Rückenlehne noch die Arme auf den Armlehnen ruhen. Der Mann links im Bild sitzt auf einem ergonomisch gestalteten Bürostuhl. Rücken und Unterarme lehnen an Rückenlehne bzw. auf den Armlehnen."/>
          <p:cNvPicPr>
            <a:picLocks noChangeAspect="1"/>
          </p:cNvPicPr>
          <p:nvPr/>
        </p:nvPicPr>
        <p:blipFill>
          <a:blip r:embed="rId3"/>
          <a:stretch>
            <a:fillRect/>
          </a:stretch>
        </p:blipFill>
        <p:spPr>
          <a:xfrm>
            <a:off x="1849768" y="2293664"/>
            <a:ext cx="8492464" cy="3511600"/>
          </a:xfrm>
          <a:prstGeom prst="rect">
            <a:avLst/>
          </a:prstGeom>
        </p:spPr>
      </p:pic>
      <p:sp>
        <p:nvSpPr>
          <p:cNvPr id="8" name="Fußzeilenplatzhalter 4"/>
          <p:cNvSpPr>
            <a:spLocks noGrp="1"/>
          </p:cNvSpPr>
          <p:nvPr>
            <p:ph type="ftr" sz="quarter" idx="11"/>
          </p:nvPr>
        </p:nvSpPr>
        <p:spPr>
          <a:xfrm>
            <a:off x="719667" y="6496051"/>
            <a:ext cx="585681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1</a:t>
            </a:r>
            <a:endParaRPr lang="de-DE" altLang="de-DE" sz="1200" b="0" dirty="0">
              <a:solidFill>
                <a:schemeClr val="bg1"/>
              </a:solidFill>
            </a:endParaRPr>
          </a:p>
        </p:txBody>
      </p:sp>
      <p:sp>
        <p:nvSpPr>
          <p:cNvPr id="7" name="Datumsplatzhalter 3"/>
          <p:cNvSpPr>
            <a:spLocks noGrp="1"/>
          </p:cNvSpPr>
          <p:nvPr>
            <p:ph type="dt" sz="half" idx="10"/>
          </p:nvPr>
        </p:nvSpPr>
        <p:spPr>
          <a:xfrm>
            <a:off x="6917267" y="6496051"/>
            <a:ext cx="243416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E74D6E88-C4B1-44FA-A44A-2223FE148813}" type="datetime1">
              <a:rPr lang="de-DE" altLang="de-DE" sz="1200" b="0">
                <a:solidFill>
                  <a:schemeClr val="bg1"/>
                </a:solidFill>
              </a:rPr>
              <a:t>08.09.2023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25</a:t>
            </a:fld>
            <a:endParaRPr lang="de-DE" altLang="de-DE"/>
          </a:p>
        </p:txBody>
      </p:sp>
    </p:spTree>
    <p:extLst>
      <p:ext uri="{BB962C8B-B14F-4D97-AF65-F5344CB8AC3E}">
        <p14:creationId xmlns:p14="http://schemas.microsoft.com/office/powerpoint/2010/main" val="8148465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2" name="Rectangle 6"/>
          <p:cNvSpPr>
            <a:spLocks noGrp="1" noChangeArrowheads="1"/>
          </p:cNvSpPr>
          <p:nvPr>
            <p:ph type="ctrTitle"/>
          </p:nvPr>
        </p:nvSpPr>
        <p:spPr>
          <a:xfrm>
            <a:off x="2495600" y="1700808"/>
            <a:ext cx="6102350" cy="592137"/>
          </a:xfrm>
        </p:spPr>
        <p:txBody>
          <a:bodyPr/>
          <a:lstStyle/>
          <a:p>
            <a:r>
              <a:rPr lang="de-DE" altLang="de-DE" sz="3600" dirty="0"/>
              <a:t>Impressum</a:t>
            </a:r>
            <a:br>
              <a:rPr lang="de-DE" altLang="de-DE" sz="3600" dirty="0"/>
            </a:br>
            <a:endParaRPr lang="de-DE" altLang="de-DE" sz="3600" dirty="0"/>
          </a:p>
        </p:txBody>
      </p:sp>
      <p:sp>
        <p:nvSpPr>
          <p:cNvPr id="152583" name="Rectangle 7"/>
          <p:cNvSpPr>
            <a:spLocks noGrp="1" noChangeArrowheads="1"/>
          </p:cNvSpPr>
          <p:nvPr>
            <p:ph type="subTitle" idx="1"/>
          </p:nvPr>
        </p:nvSpPr>
        <p:spPr>
          <a:xfrm>
            <a:off x="2495600" y="2534367"/>
            <a:ext cx="9001000" cy="3702945"/>
          </a:xfrm>
        </p:spPr>
        <p:txBody>
          <a:bodyPr/>
          <a:lstStyle/>
          <a:p>
            <a:pPr>
              <a:tabLst>
                <a:tab pos="665163" algn="l"/>
              </a:tabLst>
            </a:pPr>
            <a:r>
              <a:rPr lang="de-DE" altLang="de-DE" dirty="0"/>
              <a:t>Autor: </a:t>
            </a:r>
            <a:r>
              <a:rPr lang="de-DE" b="1" dirty="0"/>
              <a:t>Prof. Dr.-Ing. Torsten Merkel</a:t>
            </a:r>
          </a:p>
          <a:p>
            <a:pPr>
              <a:tabLst>
                <a:tab pos="665163" algn="l"/>
              </a:tabLst>
            </a:pPr>
            <a:r>
              <a:rPr lang="de-DE" altLang="de-DE" dirty="0"/>
              <a:t>Westsächsische Hochschule Zwickau</a:t>
            </a:r>
          </a:p>
          <a:p>
            <a:pPr>
              <a:tabLst>
                <a:tab pos="665163" algn="l"/>
              </a:tabLst>
            </a:pPr>
            <a:r>
              <a:rPr lang="de-DE" altLang="de-DE" dirty="0"/>
              <a:t>Professur Arbeitswissenschaft</a:t>
            </a:r>
          </a:p>
          <a:p>
            <a:pPr>
              <a:tabLst>
                <a:tab pos="665163" algn="l"/>
              </a:tabLst>
            </a:pPr>
            <a:r>
              <a:rPr lang="de-DE" altLang="de-DE" dirty="0" smtClean="0">
                <a:hlinkClick r:id="rId2"/>
              </a:rPr>
              <a:t>Torsten.Merkel@fh-zwickau.de</a:t>
            </a:r>
            <a:endParaRPr lang="de-DE" altLang="de-DE" dirty="0" smtClean="0"/>
          </a:p>
          <a:p>
            <a:pPr>
              <a:tabLst>
                <a:tab pos="665163" algn="l"/>
              </a:tabLst>
            </a:pPr>
            <a:endParaRPr lang="de-DE" altLang="de-DE" dirty="0">
              <a:solidFill>
                <a:schemeClr val="tx2"/>
              </a:solidFill>
            </a:endParaRPr>
          </a:p>
          <a:p>
            <a:pPr>
              <a:tabLst>
                <a:tab pos="665163" algn="l"/>
              </a:tabLst>
            </a:pPr>
            <a:r>
              <a:rPr lang="de-DE" altLang="de-DE" dirty="0"/>
              <a:t>Initiiert und finanziert durch:</a:t>
            </a:r>
          </a:p>
          <a:p>
            <a:pPr>
              <a:tabLst>
                <a:tab pos="665163" algn="l"/>
              </a:tabLst>
            </a:pPr>
            <a:r>
              <a:rPr lang="de-DE" altLang="de-DE" b="1" dirty="0"/>
              <a:t>Kommission Arbeitsschutz und Normung</a:t>
            </a:r>
          </a:p>
          <a:p>
            <a:pPr>
              <a:tabLst>
                <a:tab pos="665163" algn="l"/>
              </a:tabLst>
            </a:pPr>
            <a:r>
              <a:rPr lang="de-DE" altLang="de-DE" dirty="0">
                <a:solidFill>
                  <a:schemeClr val="tx2"/>
                </a:solidFill>
                <a:hlinkClick r:id="rId3">
                  <a:extLst>
                    <a:ext uri="{A12FA001-AC4F-418D-AE19-62706E023703}">
                      <ahyp:hlinkClr xmlns="" xmlns:ahyp="http://schemas.microsoft.com/office/drawing/2018/hyperlinkcolor" val="tx"/>
                    </a:ext>
                  </a:extLst>
                </a:hlinkClick>
              </a:rPr>
              <a:t>www.kan.de</a:t>
            </a:r>
            <a:r>
              <a:rPr lang="de-DE" altLang="de-DE" dirty="0">
                <a:solidFill>
                  <a:schemeClr val="tx2"/>
                </a:solidFill>
              </a:rPr>
              <a:t> </a:t>
            </a:r>
            <a:r>
              <a:rPr lang="de-DE" altLang="de-DE" dirty="0"/>
              <a:t>und</a:t>
            </a:r>
            <a:r>
              <a:rPr lang="de-DE" altLang="de-DE" dirty="0">
                <a:solidFill>
                  <a:schemeClr val="tx2"/>
                </a:solidFill>
              </a:rPr>
              <a:t> </a:t>
            </a:r>
            <a:r>
              <a:rPr lang="de-DE" altLang="de-DE" dirty="0">
                <a:solidFill>
                  <a:schemeClr val="tx2"/>
                </a:solidFill>
                <a:hlinkClick r:id="rId4">
                  <a:extLst>
                    <a:ext uri="{A12FA001-AC4F-418D-AE19-62706E023703}">
                      <ahyp:hlinkClr xmlns="" xmlns:ahyp="http://schemas.microsoft.com/office/drawing/2018/hyperlinkcolor" val="tx"/>
                    </a:ext>
                  </a:extLst>
                </a:hlinkClick>
              </a:rPr>
              <a:t>ergonomie.kan-praxis.de</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smtClean="0"/>
              <a:t>Aktualisiert </a:t>
            </a:r>
            <a:r>
              <a:rPr lang="de-DE" altLang="de-DE" dirty="0"/>
              <a:t>2023 durch das </a:t>
            </a:r>
            <a:r>
              <a:rPr lang="de-DE" altLang="de-DE" b="1" dirty="0"/>
              <a:t>Institut </a:t>
            </a:r>
            <a:r>
              <a:rPr lang="de-DE" altLang="de-DE" b="1" dirty="0" smtClean="0"/>
              <a:t>ASER e.V.</a:t>
            </a:r>
            <a:r>
              <a:rPr lang="de-DE" altLang="de-DE" b="1" smtClean="0"/>
              <a:t/>
            </a:r>
            <a:br>
              <a:rPr lang="de-DE" altLang="de-DE" b="1" smtClean="0"/>
            </a:br>
            <a:r>
              <a:rPr lang="de-DE" altLang="de-DE" smtClean="0">
                <a:hlinkClick r:id="rId5"/>
              </a:rPr>
              <a:t>www.institut-aser.de/</a:t>
            </a:r>
            <a:r>
              <a:rPr lang="de-DE" altLang="de-DE" smtClean="0"/>
              <a:t> </a:t>
            </a:r>
            <a:endParaRPr lang="de-DE" altLang="de-DE" b="1" dirty="0"/>
          </a:p>
        </p:txBody>
      </p:sp>
      <p:pic>
        <p:nvPicPr>
          <p:cNvPr id="2" name="Grafik 1" descr="Gefördert durch das Bundesministerium für Arbeit und Soziales aufgrund eines Beschlusses des Deutschen Bundestage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8046" y="2252843"/>
            <a:ext cx="2298717" cy="2222516"/>
          </a:xfrm>
          <a:prstGeom prst="rect">
            <a:avLst/>
          </a:prstGeom>
        </p:spPr>
      </p:pic>
    </p:spTree>
    <p:extLst>
      <p:ext uri="{BB962C8B-B14F-4D97-AF65-F5344CB8AC3E}">
        <p14:creationId xmlns:p14="http://schemas.microsoft.com/office/powerpoint/2010/main" val="10807338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12"/>
          <p:cNvSpPr>
            <a:spLocks noGrp="1" noChangeArrowheads="1"/>
          </p:cNvSpPr>
          <p:nvPr>
            <p:ph type="title"/>
          </p:nvPr>
        </p:nvSpPr>
        <p:spPr/>
        <p:txBody>
          <a:bodyPr/>
          <a:lstStyle/>
          <a:p>
            <a:r>
              <a:rPr lang="de-DE" dirty="0"/>
              <a:t>Beispiel 1 - Auswahl Brotmesser</a:t>
            </a:r>
            <a:endParaRPr lang="de-DE" altLang="de-DE" dirty="0" smtClean="0"/>
          </a:p>
        </p:txBody>
      </p:sp>
      <p:sp>
        <p:nvSpPr>
          <p:cNvPr id="8" name="Rectangle 10"/>
          <p:cNvSpPr>
            <a:spLocks noChangeArrowheads="1"/>
          </p:cNvSpPr>
          <p:nvPr/>
        </p:nvSpPr>
        <p:spPr bwMode="auto">
          <a:xfrm>
            <a:off x="719667" y="1389605"/>
            <a:ext cx="11280989" cy="933911"/>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0000" tIns="46800" rIns="90000" bIns="46800" anchor="ctr">
            <a:spAutoFit/>
          </a:bodyPr>
          <a:lstStyle/>
          <a:p>
            <a:pPr eaLnBrk="0" fontAlgn="auto" hangingPunct="0">
              <a:lnSpc>
                <a:spcPct val="120000"/>
              </a:lnSpc>
              <a:spcBef>
                <a:spcPct val="0"/>
              </a:spcBef>
              <a:spcAft>
                <a:spcPts val="0"/>
              </a:spcAft>
              <a:defRPr/>
            </a:pPr>
            <a:r>
              <a:rPr lang="de-DE" sz="2400" b="1" kern="0" dirty="0">
                <a:solidFill>
                  <a:schemeClr val="bg2"/>
                </a:solidFill>
                <a:cs typeface="Times New Roman" pitchFamily="18" charset="0"/>
              </a:rPr>
              <a:t>Übungsaufgabe: </a:t>
            </a:r>
            <a:br>
              <a:rPr lang="de-DE" sz="2400" b="1" kern="0" dirty="0">
                <a:solidFill>
                  <a:schemeClr val="bg2"/>
                </a:solidFill>
                <a:cs typeface="Times New Roman" pitchFamily="18" charset="0"/>
              </a:rPr>
            </a:br>
            <a:r>
              <a:rPr lang="de-DE" sz="2400" kern="0" dirty="0">
                <a:solidFill>
                  <a:schemeClr val="bg2"/>
                </a:solidFill>
                <a:cs typeface="Times New Roman" pitchFamily="18" charset="0"/>
              </a:rPr>
              <a:t>Welches Messer eignet sich am Besten zum Brotschneiden?</a:t>
            </a:r>
            <a:endParaRPr lang="de-DE" sz="2400" kern="0" dirty="0">
              <a:solidFill>
                <a:schemeClr val="bg2"/>
              </a:solidFill>
            </a:endParaRPr>
          </a:p>
        </p:txBody>
      </p:sp>
      <p:pic>
        <p:nvPicPr>
          <p:cNvPr id="3" name="Inhaltsplatzhalter 2" descr="Vier unterschiedliche Messer. Bei einem handelt es sich um ein normales Besteckmesser. Zwei Messer sind normale, unterschiedlich große Küchenmesser mit Glattschliff. Ein Messer verfügt über einen Wellenschliff. Die Achse des Griffs des Messers verläuft nicht wie bei den anderen Messern entlang der Längsachse der Klingen, sondern ist um circa 90 Grad nach oben verdreht."/>
          <p:cNvPicPr>
            <a:picLocks noGrp="1" noChangeAspect="1"/>
          </p:cNvPicPr>
          <p:nvPr>
            <p:ph idx="1"/>
          </p:nvPr>
        </p:nvPicPr>
        <p:blipFill>
          <a:blip r:embed="rId3"/>
          <a:stretch>
            <a:fillRect/>
          </a:stretch>
        </p:blipFill>
        <p:spPr>
          <a:xfrm>
            <a:off x="2979463" y="2343402"/>
            <a:ext cx="6401355" cy="3987130"/>
          </a:xfrm>
          <a:prstGeom prst="rect">
            <a:avLst/>
          </a:prstGeom>
        </p:spPr>
      </p:pic>
      <p:sp>
        <p:nvSpPr>
          <p:cNvPr id="4099"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1</a:t>
            </a:r>
            <a:endParaRPr lang="de-DE" altLang="de-DE" sz="1200" b="0" dirty="0">
              <a:solidFill>
                <a:schemeClr val="bg1"/>
              </a:solidFill>
            </a:endParaRPr>
          </a:p>
        </p:txBody>
      </p:sp>
      <p:sp>
        <p:nvSpPr>
          <p:cNvPr id="4098"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004E1894-A5CF-4B74-B6D7-877999979753}" type="datetime1">
              <a:rPr lang="de-DE" altLang="de-DE" sz="1200" b="0">
                <a:solidFill>
                  <a:schemeClr val="bg1"/>
                </a:solidFill>
              </a:rPr>
              <a:t>08.09.2023</a:t>
            </a:fld>
            <a:endParaRPr lang="de-DE" altLang="de-DE" sz="1200" b="0">
              <a:solidFill>
                <a:schemeClr val="bg1"/>
              </a:solidFill>
            </a:endParaRPr>
          </a:p>
        </p:txBody>
      </p:sp>
      <p:sp>
        <p:nvSpPr>
          <p:cNvPr id="4100"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5124B44-97C4-4713-81BD-28004EC98BB9}" type="slidenum">
              <a:rPr lang="de-DE" altLang="de-DE" sz="1200" b="0">
                <a:solidFill>
                  <a:schemeClr val="bg1"/>
                </a:solidFill>
              </a:rPr>
              <a:pPr eaLnBrk="1" hangingPunct="1"/>
              <a:t>3</a:t>
            </a:fld>
            <a:endParaRPr lang="de-DE" altLang="de-DE" sz="1200" b="0">
              <a:solidFill>
                <a:schemeClr val="bg1"/>
              </a:solidFill>
            </a:endParaRPr>
          </a:p>
        </p:txBody>
      </p:sp>
    </p:spTree>
    <p:extLst>
      <p:ext uri="{BB962C8B-B14F-4D97-AF65-F5344CB8AC3E}">
        <p14:creationId xmlns:p14="http://schemas.microsoft.com/office/powerpoint/2010/main" val="39103354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de-DE" kern="0" dirty="0"/>
              <a:t>Vergleichen Sie die Handhaltungen</a:t>
            </a:r>
          </a:p>
        </p:txBody>
      </p:sp>
      <p:pic>
        <p:nvPicPr>
          <p:cNvPr id="3" name="Grafik 2" descr="Typische Handstellung bei der Benutzung eines großen Küchenmessers mit Glattschliff und nicht angewinkeltem Griff."/>
          <p:cNvPicPr>
            <a:picLocks noChangeAspect="1"/>
          </p:cNvPicPr>
          <p:nvPr/>
        </p:nvPicPr>
        <p:blipFill>
          <a:blip r:embed="rId3"/>
          <a:stretch>
            <a:fillRect/>
          </a:stretch>
        </p:blipFill>
        <p:spPr>
          <a:xfrm>
            <a:off x="1703512" y="1381308"/>
            <a:ext cx="2393303" cy="2340000"/>
          </a:xfrm>
          <a:prstGeom prst="rect">
            <a:avLst/>
          </a:prstGeom>
        </p:spPr>
      </p:pic>
      <p:sp>
        <p:nvSpPr>
          <p:cNvPr id="8" name="Inhaltsplatzhalter 7"/>
          <p:cNvSpPr>
            <a:spLocks noGrp="1"/>
          </p:cNvSpPr>
          <p:nvPr>
            <p:ph sz="half" idx="1"/>
          </p:nvPr>
        </p:nvSpPr>
        <p:spPr>
          <a:xfrm>
            <a:off x="719667" y="3778458"/>
            <a:ext cx="5274733" cy="2314838"/>
          </a:xfrm>
        </p:spPr>
        <p:txBody>
          <a:bodyPr/>
          <a:lstStyle/>
          <a:p>
            <a:pPr marL="342900" indent="-342900">
              <a:buClr>
                <a:schemeClr val="accent2"/>
              </a:buClr>
              <a:buFont typeface="Wingdings" panose="05000000000000000000" pitchFamily="2" charset="2"/>
              <a:buChar char="§"/>
            </a:pPr>
            <a:r>
              <a:rPr lang="de-DE" b="0" dirty="0"/>
              <a:t>Vorzugsweise Reibschluss</a:t>
            </a:r>
          </a:p>
          <a:p>
            <a:pPr marL="342900" indent="-342900">
              <a:buClr>
                <a:schemeClr val="accent2"/>
              </a:buClr>
              <a:buFont typeface="Wingdings" panose="05000000000000000000" pitchFamily="2" charset="2"/>
              <a:buChar char="§"/>
            </a:pPr>
            <a:r>
              <a:rPr lang="de-DE" b="0" dirty="0"/>
              <a:t>Umfassungsgriff</a:t>
            </a:r>
          </a:p>
          <a:p>
            <a:pPr marL="342900" indent="-342900">
              <a:buClr>
                <a:schemeClr val="accent2"/>
              </a:buClr>
              <a:buFont typeface="Wingdings" panose="05000000000000000000" pitchFamily="2" charset="2"/>
              <a:buChar char="§"/>
            </a:pPr>
            <a:r>
              <a:rPr lang="de-DE" b="0" dirty="0"/>
              <a:t>Je nach Schneidsituation ist die Hand angewinkelt</a:t>
            </a:r>
          </a:p>
          <a:p>
            <a:pPr marL="342900" indent="-342900">
              <a:buClr>
                <a:schemeClr val="accent2"/>
              </a:buClr>
              <a:buFont typeface="Wingdings" panose="05000000000000000000" pitchFamily="2" charset="2"/>
              <a:buChar char="§"/>
            </a:pPr>
            <a:r>
              <a:rPr lang="de-DE" b="0" dirty="0"/>
              <a:t>Griff ist glatt</a:t>
            </a:r>
          </a:p>
          <a:p>
            <a:pPr marL="342900" indent="-342900">
              <a:buClr>
                <a:schemeClr val="accent2"/>
              </a:buClr>
              <a:buFont typeface="Wingdings" panose="05000000000000000000" pitchFamily="2" charset="2"/>
              <a:buChar char="§"/>
            </a:pPr>
            <a:r>
              <a:rPr lang="de-DE" b="0" dirty="0"/>
              <a:t>Bei Annährung an die Schneidunterlage stört die Hand (Objekt drehen </a:t>
            </a:r>
            <a:r>
              <a:rPr lang="de-DE" b="0" dirty="0" smtClean="0"/>
              <a:t>…)</a:t>
            </a:r>
            <a:endParaRPr lang="de-DE" b="0" dirty="0"/>
          </a:p>
        </p:txBody>
      </p:sp>
      <p:pic>
        <p:nvPicPr>
          <p:cNvPr id="2" name="Grafik 1" descr="Typische Handstellung bei der Benutzung eines großen Messers mit Wellenschliff und einem zu Längsachse der Klinge um 90 Grad nach oben angewinkeltem Griff."/>
          <p:cNvPicPr>
            <a:picLocks noChangeAspect="1"/>
          </p:cNvPicPr>
          <p:nvPr/>
        </p:nvPicPr>
        <p:blipFill>
          <a:blip r:embed="rId4"/>
          <a:stretch>
            <a:fillRect/>
          </a:stretch>
        </p:blipFill>
        <p:spPr>
          <a:xfrm>
            <a:off x="6760937" y="1606657"/>
            <a:ext cx="4316342" cy="2121592"/>
          </a:xfrm>
          <a:prstGeom prst="rect">
            <a:avLst/>
          </a:prstGeom>
        </p:spPr>
      </p:pic>
      <p:sp>
        <p:nvSpPr>
          <p:cNvPr id="9" name="Inhaltsplatzhalter 8"/>
          <p:cNvSpPr>
            <a:spLocks noGrp="1"/>
          </p:cNvSpPr>
          <p:nvPr>
            <p:ph sz="half" idx="2"/>
          </p:nvPr>
        </p:nvSpPr>
        <p:spPr>
          <a:xfrm>
            <a:off x="6197600" y="3778458"/>
            <a:ext cx="5443016" cy="2314838"/>
          </a:xfrm>
        </p:spPr>
        <p:txBody>
          <a:bodyPr/>
          <a:lstStyle/>
          <a:p>
            <a:pPr marL="342900" indent="-342900">
              <a:buClr>
                <a:schemeClr val="accent2"/>
              </a:buClr>
              <a:buFont typeface="Wingdings" panose="05000000000000000000" pitchFamily="2" charset="2"/>
              <a:buChar char="§"/>
            </a:pPr>
            <a:r>
              <a:rPr lang="de-DE" b="0" dirty="0"/>
              <a:t>Formschluss</a:t>
            </a:r>
          </a:p>
          <a:p>
            <a:pPr marL="342900" indent="-342900">
              <a:buClr>
                <a:schemeClr val="accent2"/>
              </a:buClr>
              <a:buFont typeface="Wingdings" panose="05000000000000000000" pitchFamily="2" charset="2"/>
              <a:buChar char="§"/>
            </a:pPr>
            <a:r>
              <a:rPr lang="de-DE" b="0" dirty="0"/>
              <a:t>Umfassungsgriff</a:t>
            </a:r>
          </a:p>
          <a:p>
            <a:pPr marL="342900" indent="-342900">
              <a:buClr>
                <a:schemeClr val="accent2"/>
              </a:buClr>
              <a:buFont typeface="Wingdings" panose="05000000000000000000" pitchFamily="2" charset="2"/>
              <a:buChar char="§"/>
            </a:pPr>
            <a:r>
              <a:rPr lang="de-DE" b="0" dirty="0"/>
              <a:t>Messer wird auf dem Brot aufgesetzt und schneidet auch ohne Druck</a:t>
            </a:r>
          </a:p>
          <a:p>
            <a:pPr marL="342900" indent="-342900">
              <a:buClr>
                <a:schemeClr val="accent2"/>
              </a:buClr>
              <a:buFont typeface="Wingdings" panose="05000000000000000000" pitchFamily="2" charset="2"/>
              <a:buChar char="§"/>
            </a:pPr>
            <a:r>
              <a:rPr lang="de-DE" b="0" dirty="0"/>
              <a:t>Gummierter und ausgeformter Griff</a:t>
            </a:r>
          </a:p>
          <a:p>
            <a:pPr marL="342900" indent="-342900">
              <a:buClr>
                <a:schemeClr val="accent2"/>
              </a:buClr>
              <a:buFont typeface="Wingdings" panose="05000000000000000000" pitchFamily="2" charset="2"/>
              <a:buChar char="§"/>
            </a:pPr>
            <a:r>
              <a:rPr lang="de-DE" b="0" dirty="0"/>
              <a:t>Hand liegt über der </a:t>
            </a:r>
            <a:r>
              <a:rPr lang="de-DE" b="0" dirty="0" smtClean="0"/>
              <a:t>Klinge</a:t>
            </a:r>
            <a:endParaRPr lang="de-DE" b="0" dirty="0"/>
          </a:p>
          <a:p>
            <a:pPr marL="354013" indent="-354013">
              <a:buClr>
                <a:schemeClr val="accent2"/>
              </a:buClr>
              <a:buFont typeface="Wingdings" panose="05000000000000000000" pitchFamily="2" charset="2"/>
              <a:buChar char="Ø"/>
            </a:pPr>
            <a:r>
              <a:rPr lang="de-DE" dirty="0" smtClean="0"/>
              <a:t>Ergonomische </a:t>
            </a:r>
            <a:r>
              <a:rPr lang="de-DE" dirty="0"/>
              <a:t>Vorzugsvariante</a:t>
            </a:r>
          </a:p>
        </p:txBody>
      </p:sp>
      <p:sp>
        <p:nvSpPr>
          <p:cNvPr id="11"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1</a:t>
            </a:r>
            <a:endParaRPr lang="de-DE" altLang="de-DE" sz="1200" b="0" dirty="0">
              <a:solidFill>
                <a:schemeClr val="bg1"/>
              </a:solidFill>
            </a:endParaRPr>
          </a:p>
        </p:txBody>
      </p:sp>
      <p:sp>
        <p:nvSpPr>
          <p:cNvPr id="10"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BACC4A2-EA18-4FEE-988D-7F2239CBDC33}" type="datetime1">
              <a:rPr lang="de-DE" altLang="de-DE" sz="1200" b="0">
                <a:solidFill>
                  <a:schemeClr val="bg1"/>
                </a:solidFill>
              </a:rPr>
              <a:t>08.09.2023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4</a:t>
            </a:fld>
            <a:endParaRPr lang="de-DE" altLang="de-DE"/>
          </a:p>
        </p:txBody>
      </p:sp>
    </p:spTree>
    <p:extLst>
      <p:ext uri="{BB962C8B-B14F-4D97-AF65-F5344CB8AC3E}">
        <p14:creationId xmlns:p14="http://schemas.microsoft.com/office/powerpoint/2010/main" val="2607282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Beispiel 2 - Auswahl </a:t>
            </a:r>
            <a:r>
              <a:rPr lang="de-DE" dirty="0" smtClean="0"/>
              <a:t>Schraubendreher</a:t>
            </a:r>
            <a:endParaRPr lang="de-DE" dirty="0"/>
          </a:p>
        </p:txBody>
      </p:sp>
      <p:sp>
        <p:nvSpPr>
          <p:cNvPr id="13" name="Rectangle 10"/>
          <p:cNvSpPr>
            <a:spLocks noChangeArrowheads="1"/>
          </p:cNvSpPr>
          <p:nvPr/>
        </p:nvSpPr>
        <p:spPr bwMode="auto">
          <a:xfrm>
            <a:off x="719667" y="1323436"/>
            <a:ext cx="10920949" cy="94013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0000" tIns="46800" rIns="90000" bIns="46800" anchor="ctr">
            <a:spAutoFit/>
          </a:bodyPr>
          <a:lstStyle/>
          <a:p>
            <a:pPr eaLnBrk="0" fontAlgn="auto" hangingPunct="0">
              <a:lnSpc>
                <a:spcPct val="120000"/>
              </a:lnSpc>
              <a:spcBef>
                <a:spcPct val="0"/>
              </a:spcBef>
              <a:spcAft>
                <a:spcPts val="0"/>
              </a:spcAft>
              <a:defRPr/>
            </a:pPr>
            <a:r>
              <a:rPr lang="de-DE" sz="2400" b="1" kern="0" dirty="0">
                <a:solidFill>
                  <a:srgbClr val="000000"/>
                </a:solidFill>
                <a:cs typeface="Times New Roman" pitchFamily="18" charset="0"/>
              </a:rPr>
              <a:t>Übungsaufgabe: </a:t>
            </a:r>
            <a:br>
              <a:rPr lang="de-DE" sz="2400" b="1" kern="0" dirty="0">
                <a:solidFill>
                  <a:srgbClr val="000000"/>
                </a:solidFill>
                <a:cs typeface="Times New Roman" pitchFamily="18" charset="0"/>
              </a:rPr>
            </a:br>
            <a:r>
              <a:rPr lang="de-DE" sz="2400" kern="0" dirty="0">
                <a:solidFill>
                  <a:srgbClr val="000000"/>
                </a:solidFill>
                <a:cs typeface="Times New Roman" pitchFamily="18" charset="0"/>
              </a:rPr>
              <a:t>Welcher Schraubendreher ist der </a:t>
            </a:r>
            <a:r>
              <a:rPr lang="de-DE" sz="2400" kern="0" dirty="0" smtClean="0">
                <a:solidFill>
                  <a:srgbClr val="000000"/>
                </a:solidFill>
                <a:cs typeface="Times New Roman" pitchFamily="18" charset="0"/>
              </a:rPr>
              <a:t>Beste für welche Aufgabe?</a:t>
            </a:r>
            <a:endParaRPr lang="de-DE" sz="2400" kern="0" dirty="0">
              <a:solidFill>
                <a:srgbClr val="000000"/>
              </a:solidFill>
            </a:endParaRPr>
          </a:p>
        </p:txBody>
      </p:sp>
      <p:pic>
        <p:nvPicPr>
          <p:cNvPr id="4" name="Inhaltsplatzhalter 3" descr="Fünf Schraubendreher mit unterschiedlicher Griffgestaltung. Bei vier Schraubendrehern verläuft der Griff klassisch entlang der Längsachse. Die Griffe sind unterschiedlich stark ergonomisch ausgeformt, so dass sie sich mehr oder weniger gut in die Handschmiegen. Zum Teil verfügen diese Schraubendreher über eine Ratsche. Einer der Schraubendreher hat einen T-förmigen Griff, das heißt, der Griff steht um 90 Grad verdreht zur Längsachse des Werkzeugs und der Griff steht zu beiden Seiten ab."/>
          <p:cNvPicPr>
            <a:picLocks noGrp="1" noChangeAspect="1"/>
          </p:cNvPicPr>
          <p:nvPr>
            <p:ph idx="1"/>
          </p:nvPr>
        </p:nvPicPr>
        <p:blipFill>
          <a:blip r:embed="rId3"/>
          <a:stretch>
            <a:fillRect/>
          </a:stretch>
        </p:blipFill>
        <p:spPr>
          <a:xfrm>
            <a:off x="3119681" y="2276872"/>
            <a:ext cx="6120914" cy="4133446"/>
          </a:xfrm>
          <a:prstGeom prst="rect">
            <a:avLst/>
          </a:prstGeom>
        </p:spPr>
      </p:pic>
      <p:sp>
        <p:nvSpPr>
          <p:cNvPr id="4099"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1</a:t>
            </a:r>
            <a:endParaRPr lang="de-DE" altLang="de-DE" sz="1200" b="0" dirty="0">
              <a:solidFill>
                <a:schemeClr val="bg1"/>
              </a:solidFill>
            </a:endParaRPr>
          </a:p>
        </p:txBody>
      </p:sp>
      <p:sp>
        <p:nvSpPr>
          <p:cNvPr id="4098"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450E5C24-103D-4F93-83A1-9DFD546D2199}" type="datetime1">
              <a:rPr lang="de-DE" altLang="de-DE" sz="1200" b="0">
                <a:solidFill>
                  <a:schemeClr val="bg1"/>
                </a:solidFill>
              </a:rPr>
              <a:t>08.09.2023</a:t>
            </a:fld>
            <a:endParaRPr lang="de-DE" altLang="de-DE" sz="1200" b="0">
              <a:solidFill>
                <a:schemeClr val="bg1"/>
              </a:solidFill>
            </a:endParaRPr>
          </a:p>
        </p:txBody>
      </p:sp>
      <p:sp>
        <p:nvSpPr>
          <p:cNvPr id="4100"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5124B44-97C4-4713-81BD-28004EC98BB9}" type="slidenum">
              <a:rPr lang="de-DE" altLang="de-DE" sz="1200" b="0">
                <a:solidFill>
                  <a:schemeClr val="bg1"/>
                </a:solidFill>
              </a:rPr>
              <a:pPr eaLnBrk="1" hangingPunct="1"/>
              <a:t>5</a:t>
            </a:fld>
            <a:endParaRPr lang="de-DE" altLang="de-DE" sz="1200" b="0">
              <a:solidFill>
                <a:schemeClr val="bg1"/>
              </a:solidFill>
            </a:endParaRPr>
          </a:p>
        </p:txBody>
      </p:sp>
    </p:spTree>
    <p:extLst>
      <p:ext uri="{BB962C8B-B14F-4D97-AF65-F5344CB8AC3E}">
        <p14:creationId xmlns:p14="http://schemas.microsoft.com/office/powerpoint/2010/main" val="7864854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a:t>Vergleichen Sie die Nutzung!</a:t>
            </a:r>
            <a:r>
              <a:rPr lang="de-DE" kern="0" dirty="0"/>
              <a:t/>
            </a:r>
            <a:br>
              <a:rPr lang="de-DE" kern="0" dirty="0"/>
            </a:br>
            <a:endParaRPr lang="de-DE" dirty="0"/>
          </a:p>
        </p:txBody>
      </p:sp>
      <p:pic>
        <p:nvPicPr>
          <p:cNvPr id="5" name="Inhaltsplatzhalter 4" descr="Vergleich der Handstellungen beim Eindrehen einer Schraube – der Schraubenkopf steht parallel zur horizontalen Ebene – mit einem klassischen Schraubendreher und mit einem Schraubendreher mit T-Griff. "/>
          <p:cNvPicPr>
            <a:picLocks noGrp="1" noChangeAspect="1"/>
          </p:cNvPicPr>
          <p:nvPr>
            <p:ph idx="1"/>
          </p:nvPr>
        </p:nvPicPr>
        <p:blipFill>
          <a:blip r:embed="rId2"/>
          <a:stretch>
            <a:fillRect/>
          </a:stretch>
        </p:blipFill>
        <p:spPr>
          <a:xfrm>
            <a:off x="3220273" y="1716943"/>
            <a:ext cx="5919729" cy="4432176"/>
          </a:xfrm>
          <a:prstGeom prst="rect">
            <a:avLst/>
          </a:prstGeom>
        </p:spPr>
      </p:pic>
      <p:sp>
        <p:nvSpPr>
          <p:cNvPr id="4099"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1</a:t>
            </a:r>
            <a:endParaRPr lang="de-DE" altLang="de-DE" sz="1200" b="0" dirty="0">
              <a:solidFill>
                <a:schemeClr val="bg1"/>
              </a:solidFill>
            </a:endParaRPr>
          </a:p>
        </p:txBody>
      </p:sp>
      <p:sp>
        <p:nvSpPr>
          <p:cNvPr id="4098"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D11BEE-C74E-40DA-96D4-7D95C8263580}" type="datetime1">
              <a:rPr lang="de-DE" altLang="de-DE" sz="1200" b="0">
                <a:solidFill>
                  <a:schemeClr val="bg1"/>
                </a:solidFill>
              </a:rPr>
              <a:t>08.09.2023</a:t>
            </a:fld>
            <a:endParaRPr lang="de-DE" altLang="de-DE" sz="1200" b="0">
              <a:solidFill>
                <a:schemeClr val="bg1"/>
              </a:solidFill>
            </a:endParaRPr>
          </a:p>
        </p:txBody>
      </p:sp>
      <p:sp>
        <p:nvSpPr>
          <p:cNvPr id="4100"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5124B44-97C4-4713-81BD-28004EC98BB9}" type="slidenum">
              <a:rPr lang="de-DE" altLang="de-DE" sz="1200" b="0">
                <a:solidFill>
                  <a:schemeClr val="bg1"/>
                </a:solidFill>
              </a:rPr>
              <a:pPr eaLnBrk="1" hangingPunct="1"/>
              <a:t>6</a:t>
            </a:fld>
            <a:endParaRPr lang="de-DE" altLang="de-DE" sz="1200" b="0">
              <a:solidFill>
                <a:schemeClr val="bg1"/>
              </a:solidFill>
            </a:endParaRPr>
          </a:p>
        </p:txBody>
      </p:sp>
    </p:spTree>
    <p:extLst>
      <p:ext uri="{BB962C8B-B14F-4D97-AF65-F5344CB8AC3E}">
        <p14:creationId xmlns:p14="http://schemas.microsoft.com/office/powerpoint/2010/main" val="1363774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Thematische </a:t>
            </a:r>
            <a:r>
              <a:rPr lang="de-DE" dirty="0" smtClean="0"/>
              <a:t>Beispielsammlung</a:t>
            </a:r>
            <a:endParaRPr lang="de-DE" dirty="0"/>
          </a:p>
        </p:txBody>
      </p:sp>
      <p:sp>
        <p:nvSpPr>
          <p:cNvPr id="3" name="Inhaltsplatzhalter 2"/>
          <p:cNvSpPr>
            <a:spLocks noGrp="1"/>
          </p:cNvSpPr>
          <p:nvPr>
            <p:ph idx="1"/>
          </p:nvPr>
        </p:nvSpPr>
        <p:spPr/>
        <p:txBody>
          <a:bodyPr/>
          <a:lstStyle/>
          <a:p>
            <a:pPr marL="342900" indent="-342900">
              <a:buAutoNum type="arabicPeriod"/>
            </a:pPr>
            <a:r>
              <a:rPr lang="de-DE" sz="2400" dirty="0"/>
              <a:t>Büroarbeitsplatz</a:t>
            </a:r>
            <a:br>
              <a:rPr lang="de-DE" sz="2400" dirty="0"/>
            </a:br>
            <a:endParaRPr lang="de-DE" sz="2400" dirty="0"/>
          </a:p>
          <a:p>
            <a:pPr marL="342900" indent="-342900">
              <a:buAutoNum type="arabicPeriod"/>
            </a:pPr>
            <a:r>
              <a:rPr lang="de-DE" sz="2400" dirty="0"/>
              <a:t>Montagearbeitsplatz</a:t>
            </a:r>
            <a:br>
              <a:rPr lang="de-DE" sz="2400" dirty="0"/>
            </a:br>
            <a:endParaRPr lang="de-DE" sz="2400" dirty="0"/>
          </a:p>
          <a:p>
            <a:pPr marL="342900" indent="-342900">
              <a:buAutoNum type="arabicPeriod"/>
            </a:pPr>
            <a:r>
              <a:rPr lang="de-DE" sz="2400" dirty="0"/>
              <a:t>Mechanische Fertigung</a:t>
            </a:r>
            <a:br>
              <a:rPr lang="de-DE" sz="2400" dirty="0"/>
            </a:br>
            <a:endParaRPr lang="de-DE" sz="2400" dirty="0"/>
          </a:p>
          <a:p>
            <a:pPr marL="342900" indent="-342900">
              <a:buAutoNum type="arabicPeriod"/>
            </a:pPr>
            <a:r>
              <a:rPr lang="de-DE" sz="2400" dirty="0"/>
              <a:t>Lastenhandhabung</a:t>
            </a:r>
            <a:br>
              <a:rPr lang="de-DE" sz="2400" dirty="0"/>
            </a:br>
            <a:endParaRPr lang="de-DE" sz="2400" dirty="0"/>
          </a:p>
          <a:p>
            <a:pPr marL="342900" indent="-342900">
              <a:buAutoNum type="arabicPeriod"/>
            </a:pPr>
            <a:r>
              <a:rPr lang="de-DE" sz="2400" dirty="0" smtClean="0"/>
              <a:t>Sicherheit</a:t>
            </a:r>
            <a:endParaRPr lang="de-DE" sz="2400" dirty="0"/>
          </a:p>
        </p:txBody>
      </p:sp>
      <p:sp>
        <p:nvSpPr>
          <p:cNvPr id="4098"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47300DC2-FC9C-47D8-BE09-11BC8A95D57A}" type="datetime1">
              <a:rPr lang="de-DE" altLang="de-DE" sz="1200" b="0">
                <a:solidFill>
                  <a:schemeClr val="bg1"/>
                </a:solidFill>
              </a:rPr>
              <a:t>08.09.2023</a:t>
            </a:fld>
            <a:endParaRPr lang="de-DE" altLang="de-DE" sz="1200" b="0">
              <a:solidFill>
                <a:schemeClr val="bg1"/>
              </a:solidFill>
            </a:endParaRPr>
          </a:p>
        </p:txBody>
      </p:sp>
      <p:sp>
        <p:nvSpPr>
          <p:cNvPr id="4099"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1</a:t>
            </a:r>
            <a:endParaRPr lang="de-DE" altLang="de-DE" sz="1200" b="0" dirty="0">
              <a:solidFill>
                <a:schemeClr val="bg1"/>
              </a:solidFill>
            </a:endParaRPr>
          </a:p>
        </p:txBody>
      </p:sp>
      <p:sp>
        <p:nvSpPr>
          <p:cNvPr id="4100"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5124B44-97C4-4713-81BD-28004EC98BB9}" type="slidenum">
              <a:rPr lang="de-DE" altLang="de-DE" sz="1200" b="0">
                <a:solidFill>
                  <a:schemeClr val="bg1"/>
                </a:solidFill>
              </a:rPr>
              <a:pPr eaLnBrk="1" hangingPunct="1"/>
              <a:t>7</a:t>
            </a:fld>
            <a:endParaRPr lang="de-DE" altLang="de-DE" sz="1200" b="0">
              <a:solidFill>
                <a:schemeClr val="bg1"/>
              </a:solidFill>
            </a:endParaRPr>
          </a:p>
        </p:txBody>
      </p:sp>
    </p:spTree>
    <p:extLst>
      <p:ext uri="{BB962C8B-B14F-4D97-AF65-F5344CB8AC3E}">
        <p14:creationId xmlns:p14="http://schemas.microsoft.com/office/powerpoint/2010/main" val="40540167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smtClean="0"/>
              <a:t>1. Büroarbeitsplatz</a:t>
            </a:r>
            <a:endParaRPr lang="de-DE" altLang="de-DE" dirty="0" smtClean="0"/>
          </a:p>
        </p:txBody>
      </p:sp>
      <p:sp>
        <p:nvSpPr>
          <p:cNvPr id="2" name="Inhaltsplatzhalter 1"/>
          <p:cNvSpPr>
            <a:spLocks noGrp="1"/>
          </p:cNvSpPr>
          <p:nvPr>
            <p:ph idx="1"/>
          </p:nvPr>
        </p:nvSpPr>
        <p:spPr/>
        <p:txBody>
          <a:bodyPr/>
          <a:lstStyle/>
          <a:p>
            <a:r>
              <a:rPr lang="de-DE" sz="2400" dirty="0">
                <a:solidFill>
                  <a:schemeClr val="tx2"/>
                </a:solidFill>
                <a:cs typeface="Arial"/>
              </a:rPr>
              <a:t>1.1 Umgang mit </a:t>
            </a:r>
            <a:r>
              <a:rPr lang="de-DE" sz="2400" dirty="0" smtClean="0">
                <a:solidFill>
                  <a:schemeClr val="tx2"/>
                </a:solidFill>
                <a:cs typeface="Arial"/>
              </a:rPr>
              <a:t>Arbeitsmitteln</a:t>
            </a:r>
            <a:endParaRPr lang="de-DE" sz="2400" dirty="0">
              <a:solidFill>
                <a:schemeClr val="tx2"/>
              </a:solidFill>
              <a:cs typeface="Arial"/>
            </a:endParaRPr>
          </a:p>
        </p:txBody>
      </p:sp>
      <p:pic>
        <p:nvPicPr>
          <p:cNvPr id="7" name="Grafik 6" descr="Mann, der auf einem Bürostuhl vor einem Schreibtisch mit Computer sitzt und dabei telefoniert. Mit der linken Hand bedient er die Computermaus, mit der rechten Hand macht er sich mit einem Stift Notizen. Den Telefonhörer hat er dabei zwischen Kopf und Schulter eingeklemmt. Der Mann schaut dabei etwas unglücklich."/>
          <p:cNvPicPr>
            <a:picLocks noChangeAspect="1"/>
          </p:cNvPicPr>
          <p:nvPr/>
        </p:nvPicPr>
        <p:blipFill>
          <a:blip r:embed="rId3"/>
          <a:stretch>
            <a:fillRect/>
          </a:stretch>
        </p:blipFill>
        <p:spPr>
          <a:xfrm>
            <a:off x="3361707" y="1845511"/>
            <a:ext cx="5468586" cy="4535817"/>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1</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97136799-5287-459B-AFBA-FE877FA471D7}"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8</a:t>
            </a:fld>
            <a:endParaRPr lang="de-DE" altLang="de-DE" sz="1200" b="0">
              <a:solidFill>
                <a:schemeClr val="bg1"/>
              </a:solidFill>
            </a:endParaRPr>
          </a:p>
        </p:txBody>
      </p:sp>
    </p:spTree>
    <p:extLst>
      <p:ext uri="{BB962C8B-B14F-4D97-AF65-F5344CB8AC3E}">
        <p14:creationId xmlns:p14="http://schemas.microsoft.com/office/powerpoint/2010/main" val="27534394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de-DE" dirty="0" smtClean="0"/>
              <a:t>1. Büroarbeitsplatz</a:t>
            </a:r>
            <a:endParaRPr lang="de-DE" altLang="de-DE" dirty="0" smtClean="0"/>
          </a:p>
        </p:txBody>
      </p:sp>
      <p:sp>
        <p:nvSpPr>
          <p:cNvPr id="4" name="Inhaltsplatzhalter 3"/>
          <p:cNvSpPr>
            <a:spLocks noGrp="1"/>
          </p:cNvSpPr>
          <p:nvPr>
            <p:ph idx="1"/>
          </p:nvPr>
        </p:nvSpPr>
        <p:spPr/>
        <p:txBody>
          <a:bodyPr/>
          <a:lstStyle/>
          <a:p>
            <a:r>
              <a:rPr lang="de-DE" sz="2400" dirty="0">
                <a:solidFill>
                  <a:schemeClr val="tx2"/>
                </a:solidFill>
                <a:cs typeface="Arial"/>
              </a:rPr>
              <a:t>1.1 Umgang mit </a:t>
            </a:r>
            <a:r>
              <a:rPr lang="de-DE" sz="2400" dirty="0" smtClean="0">
                <a:solidFill>
                  <a:schemeClr val="tx2"/>
                </a:solidFill>
                <a:cs typeface="Arial"/>
              </a:rPr>
              <a:t>Arbeitsmitteln</a:t>
            </a:r>
            <a:endParaRPr lang="de-DE" sz="2400" dirty="0">
              <a:solidFill>
                <a:schemeClr val="tx2"/>
              </a:solidFill>
              <a:cs typeface="Arial"/>
            </a:endParaRPr>
          </a:p>
        </p:txBody>
      </p:sp>
      <p:pic>
        <p:nvPicPr>
          <p:cNvPr id="5" name="Grafik 4" descr="Mann, der auf einem Bürostuhl vor einem Schreibtisch mit Computer sitzt und dabei telefoniert. Mit der linken Hand bedient er die Computermaus, mit der rechten Hand macht er sich mit einem Stift Notizen. Er nutzt zum Telefonieren ein Headset."/>
          <p:cNvPicPr>
            <a:picLocks noChangeAspect="1"/>
          </p:cNvPicPr>
          <p:nvPr/>
        </p:nvPicPr>
        <p:blipFill>
          <a:blip r:embed="rId2"/>
          <a:stretch>
            <a:fillRect/>
          </a:stretch>
        </p:blipFill>
        <p:spPr>
          <a:xfrm>
            <a:off x="3538506" y="2030707"/>
            <a:ext cx="5114987" cy="4206605"/>
          </a:xfrm>
          <a:prstGeom prst="rect">
            <a:avLst/>
          </a:prstGeom>
        </p:spPr>
      </p:pic>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Modul 5 - Ergonomie lernen - </a:t>
            </a:r>
            <a:r>
              <a:rPr lang="de-DE" altLang="de-DE" sz="1200" b="0" dirty="0" err="1" smtClean="0">
                <a:solidFill>
                  <a:schemeClr val="bg1"/>
                </a:solidFill>
              </a:rPr>
              <a:t>Ergonomiebeispiele</a:t>
            </a:r>
            <a:r>
              <a:rPr lang="de-DE" altLang="de-DE" sz="1200" b="0" dirty="0" smtClean="0">
                <a:solidFill>
                  <a:schemeClr val="bg1"/>
                </a:solidFill>
              </a:rPr>
              <a:t> 1</a:t>
            </a:r>
            <a:endParaRPr lang="de-DE" altLang="de-DE" sz="1200" b="0" dirty="0">
              <a:solidFill>
                <a:schemeClr val="bg1"/>
              </a:solidFill>
            </a:endParaRP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584F60AE-DE89-42FD-A0C6-6FCC07268DCD}" type="datetime1">
              <a:rPr lang="de-DE" altLang="de-DE" sz="1200" b="0">
                <a:solidFill>
                  <a:schemeClr val="bg1"/>
                </a:solidFill>
              </a:rPr>
              <a:t>08.09.2023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01ADAF5-2782-48C0-8AA4-FDBF63B06F2A}" type="slidenum">
              <a:rPr lang="de-DE" altLang="de-DE" sz="1200" b="0">
                <a:solidFill>
                  <a:schemeClr val="bg1"/>
                </a:solidFill>
              </a:rPr>
              <a:pPr eaLnBrk="1" hangingPunct="1"/>
              <a:t>9</a:t>
            </a:fld>
            <a:endParaRPr lang="de-DE" altLang="de-DE" sz="1200" b="0">
              <a:solidFill>
                <a:schemeClr val="bg1"/>
              </a:solidFill>
            </a:endParaRPr>
          </a:p>
        </p:txBody>
      </p:sp>
    </p:spTree>
    <p:extLst>
      <p:ext uri="{BB962C8B-B14F-4D97-AF65-F5344CB8AC3E}">
        <p14:creationId xmlns:p14="http://schemas.microsoft.com/office/powerpoint/2010/main" val="2056851004"/>
      </p:ext>
    </p:extLst>
  </p:cSld>
  <p:clrMapOvr>
    <a:masterClrMapping/>
  </p:clrMapOvr>
  <p:timing>
    <p:tnLst>
      <p:par>
        <p:cTn id="1" dur="indefinite" restart="never" nodeType="tmRoot"/>
      </p:par>
    </p:tnLst>
  </p:timing>
</p:sld>
</file>

<file path=ppt/theme/theme1.xml><?xml version="1.0" encoding="utf-8"?>
<a:theme xmlns:a="http://schemas.openxmlformats.org/drawingml/2006/main" name="KAN_Master">
  <a:themeElements>
    <a:clrScheme name="Benutzerdefiniert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3366CC"/>
      </a:hlink>
      <a:folHlink>
        <a:srgbClr val="7030A0"/>
      </a:folHlink>
    </a:clrScheme>
    <a:fontScheme name="Benutzerdefiniert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lnDef>
  </a:objectDefaults>
  <a:extraClrSchemeLst>
    <a:extraClrScheme>
      <a:clrScheme name="KAN_Master 1">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FFDB92"/>
        </a:hlink>
        <a:folHlink>
          <a:srgbClr val="878787"/>
        </a:folHlink>
      </a:clrScheme>
      <a:clrMap bg1="lt1" tx1="dk1" bg2="lt2" tx2="dk2" accent1="accent1" accent2="accent2" accent3="accent3" accent4="accent4" accent5="accent5" accent6="accent6" hlink="hlink" folHlink="folHlink"/>
    </a:extraClrScheme>
    <a:extraClrScheme>
      <a:clrScheme name="KAN_Master 2">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94C11C"/>
        </a:hlink>
        <a:folHlink>
          <a:srgbClr val="94C11C"/>
        </a:folHlink>
      </a:clrScheme>
      <a:clrMap bg1="lt1" tx1="dk1" bg2="lt2" tx2="dk2" accent1="accent1" accent2="accent2" accent3="accent3" accent4="accent4" accent5="accent5" accent6="accent6" hlink="hlink" folHlink="folHlink"/>
    </a:extraClrScheme>
    <a:extraClrScheme>
      <a:clrScheme name="KAN_Master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02-PowerPoint-Vorlage_KAN-für KANPraxis_Module" id="{580B9CE3-9AF5-4A5E-A6F4-294026999907}" vid="{717C75A6-CE99-4844-9C75-051104FCCC1F}"/>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904</Words>
  <Application>Microsoft Office PowerPoint</Application>
  <PresentationFormat>Breitbild</PresentationFormat>
  <Paragraphs>195</Paragraphs>
  <Slides>26</Slides>
  <Notes>15</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26</vt:i4>
      </vt:variant>
    </vt:vector>
  </HeadingPairs>
  <TitlesOfParts>
    <vt:vector size="31" baseType="lpstr">
      <vt:lpstr>Arial</vt:lpstr>
      <vt:lpstr>Times New Roman</vt:lpstr>
      <vt:lpstr>Verdana</vt:lpstr>
      <vt:lpstr>Wingdings</vt:lpstr>
      <vt:lpstr>KAN_Master</vt:lpstr>
      <vt:lpstr>Ergonomie-Beispiele zur Anwendung des erworbenen Wissens - Teil 1</vt:lpstr>
      <vt:lpstr>Ergonomiebeispiele - Faktoren</vt:lpstr>
      <vt:lpstr>Beispiel 1 - Auswahl Brotmesser</vt:lpstr>
      <vt:lpstr>Vergleichen Sie die Handhaltungen</vt:lpstr>
      <vt:lpstr>Beispiel 2 - Auswahl Schraubendreher</vt:lpstr>
      <vt:lpstr>Vergleichen Sie die Nutzung! </vt:lpstr>
      <vt:lpstr>Thematische Beispielsammlung</vt:lpstr>
      <vt:lpstr>1. Büroarbeitsplatz</vt:lpstr>
      <vt:lpstr>1. Büroarbeitsplatz</vt:lpstr>
      <vt:lpstr>1. Büroarbeitsplatz</vt:lpstr>
      <vt:lpstr>1. Büroarbeitsplatz</vt:lpstr>
      <vt:lpstr>1. Büroarbeitsplatz</vt:lpstr>
      <vt:lpstr>1. Büroarbeitsplatz</vt:lpstr>
      <vt:lpstr>1. Büroarbeitsplatz</vt:lpstr>
      <vt:lpstr>1. Büroarbeitsplatz</vt:lpstr>
      <vt:lpstr>1. Büroarbeitsplatz</vt:lpstr>
      <vt:lpstr>1. Büroarbeitsplatz</vt:lpstr>
      <vt:lpstr>1. Büroarbeitsplatz</vt:lpstr>
      <vt:lpstr>1. Büroarbeitsplatz</vt:lpstr>
      <vt:lpstr>1. Büroarbeitsplatz</vt:lpstr>
      <vt:lpstr>1. Büroarbeitsplatz</vt:lpstr>
      <vt:lpstr>1. Büroarbeitsplatz</vt:lpstr>
      <vt:lpstr>1. Büroarbeitsplatz</vt:lpstr>
      <vt:lpstr>1. Büroarbeitsplatz</vt:lpstr>
      <vt:lpstr>1. Büroarbeitsplatz</vt:lpstr>
      <vt:lpstr>Impressum </vt:lpstr>
    </vt:vector>
  </TitlesOfParts>
  <Company>DGUV</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Einführung in die Ergonomie</dc:title>
  <dc:creator>Andreas Schaefer</dc:creator>
  <cp:lastModifiedBy>Andreas Schaefer</cp:lastModifiedBy>
  <cp:revision>67</cp:revision>
  <dcterms:created xsi:type="dcterms:W3CDTF">2023-07-17T12:06:45Z</dcterms:created>
  <dcterms:modified xsi:type="dcterms:W3CDTF">2023-09-08T09:11:23Z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545839c-a198-4d87-a0d2-c07b8aa32614_Enabled">
    <vt:lpwstr>true</vt:lpwstr>
  </property>
  <property fmtid="{D5CDD505-2E9C-101B-9397-08002B2CF9AE}" pid="3" name="MSIP_Label_7545839c-a198-4d87-a0d2-c07b8aa32614_SetDate">
    <vt:lpwstr>2022-03-23T15:10:20Z</vt:lpwstr>
  </property>
  <property fmtid="{D5CDD505-2E9C-101B-9397-08002B2CF9AE}" pid="4" name="MSIP_Label_7545839c-a198-4d87-a0d2-c07b8aa32614_Method">
    <vt:lpwstr>Standard</vt:lpwstr>
  </property>
  <property fmtid="{D5CDD505-2E9C-101B-9397-08002B2CF9AE}" pid="5" name="MSIP_Label_7545839c-a198-4d87-a0d2-c07b8aa32614_Name">
    <vt:lpwstr>Öffentlich</vt:lpwstr>
  </property>
  <property fmtid="{D5CDD505-2E9C-101B-9397-08002B2CF9AE}" pid="6" name="MSIP_Label_7545839c-a198-4d87-a0d2-c07b8aa32614_SiteId">
    <vt:lpwstr>f3987bed-0f17-4307-a6bb-a2ae861736b7</vt:lpwstr>
  </property>
  <property fmtid="{D5CDD505-2E9C-101B-9397-08002B2CF9AE}" pid="7" name="MSIP_Label_7545839c-a198-4d87-a0d2-c07b8aa32614_ActionId">
    <vt:lpwstr>d9b88049-5e0f-47b5-a755-4964562bde00</vt:lpwstr>
  </property>
  <property fmtid="{D5CDD505-2E9C-101B-9397-08002B2CF9AE}" pid="8" name="MSIP_Label_7545839c-a198-4d87-a0d2-c07b8aa32614_ContentBits">
    <vt:lpwstr>0</vt:lpwstr>
  </property>
</Properties>
</file>