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31"/>
  </p:notesMasterIdLst>
  <p:handoutMasterIdLst>
    <p:handoutMasterId r:id="rId32"/>
  </p:handoutMasterIdLst>
  <p:sldIdLst>
    <p:sldId id="288" r:id="rId2"/>
    <p:sldId id="367" r:id="rId3"/>
    <p:sldId id="368" r:id="rId4"/>
    <p:sldId id="369" r:id="rId5"/>
    <p:sldId id="370" r:id="rId6"/>
    <p:sldId id="371" r:id="rId7"/>
    <p:sldId id="372" r:id="rId8"/>
    <p:sldId id="373" r:id="rId9"/>
    <p:sldId id="374" r:id="rId10"/>
    <p:sldId id="375" r:id="rId11"/>
    <p:sldId id="376" r:id="rId12"/>
    <p:sldId id="377" r:id="rId13"/>
    <p:sldId id="378" r:id="rId14"/>
    <p:sldId id="379" r:id="rId15"/>
    <p:sldId id="380" r:id="rId16"/>
    <p:sldId id="381" r:id="rId17"/>
    <p:sldId id="382" r:id="rId18"/>
    <p:sldId id="383" r:id="rId19"/>
    <p:sldId id="384" r:id="rId20"/>
    <p:sldId id="385" r:id="rId21"/>
    <p:sldId id="386" r:id="rId22"/>
    <p:sldId id="387" r:id="rId23"/>
    <p:sldId id="388" r:id="rId24"/>
    <p:sldId id="389" r:id="rId25"/>
    <p:sldId id="390" r:id="rId26"/>
    <p:sldId id="391" r:id="rId27"/>
    <p:sldId id="392" r:id="rId28"/>
    <p:sldId id="393" r:id="rId29"/>
    <p:sldId id="366" r:id="rId30"/>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E"/>
    <a:srgbClr val="E14D0E"/>
    <a:srgbClr val="004994"/>
    <a:srgbClr val="FAB500"/>
    <a:srgbClr val="E8E8E8"/>
    <a:srgbClr val="0095DB"/>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2618" autoAdjust="0"/>
  </p:normalViewPr>
  <p:slideViewPr>
    <p:cSldViewPr>
      <p:cViewPr varScale="1">
        <p:scale>
          <a:sx n="68" d="100"/>
          <a:sy n="68" d="100"/>
        </p:scale>
        <p:origin x="1037" y="58"/>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theme" Target="theme/theme1.xml"/><Relationship Id="rId8" Type="http://schemas.openxmlformats.org/officeDocument/2006/relationships/slide" Target="slides/slide7.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Hier werden eine Reihe weiterer Fallbeispiele angeboten.</a:t>
            </a:r>
          </a:p>
          <a:p>
            <a:pPr eaLnBrk="1" hangingPunct="1"/>
            <a:r>
              <a:rPr lang="de-DE" dirty="0">
                <a:latin typeface="Arial" charset="0"/>
              </a:rPr>
              <a:t>Fallbeispiel Stahlbau zeigt sehr deutlich, wie mit einfachen Mitteln einen Optimierung möglich ist. Geringere Belastung durch Funken und Körperhaltung.</a:t>
            </a:r>
          </a:p>
          <a:p>
            <a:pPr eaLnBrk="1" hangingPunct="1"/>
            <a:r>
              <a:rPr lang="de-DE" dirty="0">
                <a:latin typeface="Arial" charset="0"/>
              </a:rPr>
              <a:t>Das zweite Fallbeispiel zeigt Beispiele einer ergonomischen Maschinengestaltung</a:t>
            </a:r>
          </a:p>
          <a:p>
            <a:pPr eaLnBrk="1" hangingPunct="1"/>
            <a:r>
              <a:rPr lang="de-DE" dirty="0">
                <a:latin typeface="Arial" charset="0"/>
              </a:rPr>
              <a:t>Nicht unmittelbar auf das Thema fokussiert ist die Manipulation von Maschinen. Diese entstehen insbesondere dann, wenn für den Nutzer ungünstige Bedienlösungen entwickelt wurden.</a:t>
            </a:r>
          </a:p>
          <a:p>
            <a:pPr eaLnBrk="1" hangingPunct="1"/>
            <a:r>
              <a:rPr lang="de-DE" dirty="0">
                <a:latin typeface="Arial" charset="0"/>
              </a:rPr>
              <a:t>Wiederholung – Gestaltung Mensch – Maschine Schnittstelle (bei Bedarf)</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a:t>
            </a:fld>
            <a:endParaRPr lang="de-DE" altLang="de-DE"/>
          </a:p>
        </p:txBody>
      </p:sp>
    </p:spTree>
    <p:extLst>
      <p:ext uri="{BB962C8B-B14F-4D97-AF65-F5344CB8AC3E}">
        <p14:creationId xmlns:p14="http://schemas.microsoft.com/office/powerpoint/2010/main" val="2532941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11</a:t>
            </a:fld>
            <a:endParaRPr lang="de-DE" altLang="de-DE"/>
          </a:p>
        </p:txBody>
      </p:sp>
    </p:spTree>
    <p:extLst>
      <p:ext uri="{BB962C8B-B14F-4D97-AF65-F5344CB8AC3E}">
        <p14:creationId xmlns:p14="http://schemas.microsoft.com/office/powerpoint/2010/main" val="57346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12</a:t>
            </a:fld>
            <a:endParaRPr lang="de-DE" altLang="de-DE"/>
          </a:p>
        </p:txBody>
      </p:sp>
    </p:spTree>
    <p:extLst>
      <p:ext uri="{BB962C8B-B14F-4D97-AF65-F5344CB8AC3E}">
        <p14:creationId xmlns:p14="http://schemas.microsoft.com/office/powerpoint/2010/main" val="90799589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13</a:t>
            </a:fld>
            <a:endParaRPr lang="de-DE" altLang="de-DE"/>
          </a:p>
        </p:txBody>
      </p:sp>
    </p:spTree>
    <p:extLst>
      <p:ext uri="{BB962C8B-B14F-4D97-AF65-F5344CB8AC3E}">
        <p14:creationId xmlns:p14="http://schemas.microsoft.com/office/powerpoint/2010/main" val="224124326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14</a:t>
            </a:fld>
            <a:endParaRPr lang="de-DE" altLang="de-DE"/>
          </a:p>
        </p:txBody>
      </p:sp>
    </p:spTree>
    <p:extLst>
      <p:ext uri="{BB962C8B-B14F-4D97-AF65-F5344CB8AC3E}">
        <p14:creationId xmlns:p14="http://schemas.microsoft.com/office/powerpoint/2010/main" val="233369071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15</a:t>
            </a:fld>
            <a:endParaRPr lang="de-DE" altLang="de-DE"/>
          </a:p>
        </p:txBody>
      </p:sp>
    </p:spTree>
    <p:extLst>
      <p:ext uri="{BB962C8B-B14F-4D97-AF65-F5344CB8AC3E}">
        <p14:creationId xmlns:p14="http://schemas.microsoft.com/office/powerpoint/2010/main" val="15698219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16</a:t>
            </a:fld>
            <a:endParaRPr lang="de-DE" altLang="de-DE"/>
          </a:p>
        </p:txBody>
      </p:sp>
    </p:spTree>
    <p:extLst>
      <p:ext uri="{BB962C8B-B14F-4D97-AF65-F5344CB8AC3E}">
        <p14:creationId xmlns:p14="http://schemas.microsoft.com/office/powerpoint/2010/main" val="19520029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17</a:t>
            </a:fld>
            <a:endParaRPr lang="de-DE" altLang="de-DE"/>
          </a:p>
        </p:txBody>
      </p:sp>
    </p:spTree>
    <p:extLst>
      <p:ext uri="{BB962C8B-B14F-4D97-AF65-F5344CB8AC3E}">
        <p14:creationId xmlns:p14="http://schemas.microsoft.com/office/powerpoint/2010/main" val="323499302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Die Gebrauchstauglichkeit (=Usability) beschreibt, in wie weit ein Produkt an die Aufgabe, die Anwendung, die Erwartungen und Fähigkeiten des Anwenders sowie an den Prozess und die Umgebungsbedingungen angepasst ist (Definition auf www.use-lab.com). Diese wird auch als Mikroergonomie bezeichnet, wohingegen die wissenschaftliche Untersuchung von Prozessabläufen als Makroergonomie bezeichnet wird. </a:t>
            </a:r>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18</a:t>
            </a:fld>
            <a:endParaRPr lang="de-DE" altLang="de-DE"/>
          </a:p>
        </p:txBody>
      </p:sp>
    </p:spTree>
    <p:extLst>
      <p:ext uri="{BB962C8B-B14F-4D97-AF65-F5344CB8AC3E}">
        <p14:creationId xmlns:p14="http://schemas.microsoft.com/office/powerpoint/2010/main" val="290855181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19</a:t>
            </a:fld>
            <a:endParaRPr lang="de-DE" altLang="de-DE"/>
          </a:p>
        </p:txBody>
      </p:sp>
    </p:spTree>
    <p:extLst>
      <p:ext uri="{BB962C8B-B14F-4D97-AF65-F5344CB8AC3E}">
        <p14:creationId xmlns:p14="http://schemas.microsoft.com/office/powerpoint/2010/main" val="258470893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latin typeface="Arial" charset="0"/>
              </a:rPr>
              <a:t>Mögliche Problemstellung: Wie gestalte ich die Ansteuerung eines mehrachsigen Fräskopfes im Beispiel Fräszentrum?</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20</a:t>
            </a:fld>
            <a:endParaRPr lang="de-DE" altLang="de-DE"/>
          </a:p>
        </p:txBody>
      </p:sp>
    </p:spTree>
    <p:extLst>
      <p:ext uri="{BB962C8B-B14F-4D97-AF65-F5344CB8AC3E}">
        <p14:creationId xmlns:p14="http://schemas.microsoft.com/office/powerpoint/2010/main" val="1898337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t>Video</a:t>
            </a:r>
            <a:r>
              <a:rPr lang="de-DE" baseline="0" dirty="0"/>
              <a:t> startet durch Klicken auf das Bild (Steuerung wird per </a:t>
            </a:r>
            <a:r>
              <a:rPr lang="de-DE" baseline="0" dirty="0" err="1"/>
              <a:t>Hover</a:t>
            </a:r>
            <a:r>
              <a:rPr lang="de-DE" baseline="0" dirty="0"/>
              <a:t>-Effekt eingeblendet)</a:t>
            </a:r>
            <a:endParaRPr lang="de-DE" dirty="0"/>
          </a:p>
          <a:p>
            <a:r>
              <a:rPr lang="de-DE" dirty="0"/>
              <a:t>Manuelles Schleifen an horizontal liegenden Blechtafeln zur Schweißnahtvorbereitung ist im Schiffbau traditionell ein wichtiger Arbeitsgang. Die Vorkonservierung von Blechtafeln hat den Anteil an manuellen Schleifarbeiten wesentlich erhöht, da vor dem Schweißen die Lackschicht entfernt werden muss. Bisher führte der Arbeiter dazu den Winkelschleifer in hockender Körperhaltung (siehe Video, Folie 1). Zur Entlastung der Wirbelsäule kniete er auf der kalten Blechplatte. Die Schleifmaschine befand sich in Armlängenabstand unterhalb des Gesichtes, so dass neben der Vibrations- und Lärmeinwirkung auch Stäube und Dämpfe eingeatmet wurden. Ziel der Verbesserung dieses in mehrfacher Hinsicht gesundheitsgefährdenden Arbeitsverfahrens war es, die Schleifarbeiten in aufrechter Körperhaltung ausführen zu können.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3</a:t>
            </a:fld>
            <a:endParaRPr lang="de-DE" altLang="de-DE"/>
          </a:p>
        </p:txBody>
      </p:sp>
    </p:spTree>
    <p:extLst>
      <p:ext uri="{BB962C8B-B14F-4D97-AF65-F5344CB8AC3E}">
        <p14:creationId xmlns:p14="http://schemas.microsoft.com/office/powerpoint/2010/main" val="32281421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21</a:t>
            </a:fld>
            <a:endParaRPr lang="de-DE" altLang="de-DE"/>
          </a:p>
        </p:txBody>
      </p:sp>
    </p:spTree>
    <p:extLst>
      <p:ext uri="{BB962C8B-B14F-4D97-AF65-F5344CB8AC3E}">
        <p14:creationId xmlns:p14="http://schemas.microsoft.com/office/powerpoint/2010/main" val="287248710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Anbei einige typische im Einsatz befindliche Steuerungen.</a:t>
            </a:r>
          </a:p>
          <a:p>
            <a:pPr eaLnBrk="1" hangingPunct="1"/>
            <a:r>
              <a:rPr lang="de-DE" dirty="0">
                <a:latin typeface="Arial" charset="0"/>
              </a:rPr>
              <a:t>Bild 1 besitzt eine Bedienung mit Tasten und Drehschalten. Die Geometriedaten werden numerisch auf dem Bild unten dargestellt.</a:t>
            </a:r>
          </a:p>
          <a:p>
            <a:pPr eaLnBrk="1" hangingPunct="1"/>
            <a:r>
              <a:rPr lang="de-DE" dirty="0">
                <a:latin typeface="Arial" charset="0"/>
              </a:rPr>
              <a:t>Bild 2 stellt eine Steuerung mit Volltastatur, variabel belegbaren Funktionstasten (Inhalt auf dem Bildschirm) und der Anzeige von Geometriedaten auf dem mit </a:t>
            </a:r>
            <a:r>
              <a:rPr lang="de-DE" dirty="0" err="1">
                <a:latin typeface="Arial" charset="0"/>
              </a:rPr>
              <a:t>xyz</a:t>
            </a:r>
            <a:r>
              <a:rPr lang="de-DE" dirty="0">
                <a:latin typeface="Arial" charset="0"/>
              </a:rPr>
              <a:t> gekennzeichneten Display.</a:t>
            </a:r>
          </a:p>
          <a:p>
            <a:pPr eaLnBrk="1" hangingPunct="1"/>
            <a:r>
              <a:rPr lang="de-DE" dirty="0">
                <a:latin typeface="Arial" charset="0"/>
              </a:rPr>
              <a:t>Der montierte Bildschirm überträgt Bilder vom Bearbeitungsprozess, da ei Blick in den Maschinenraum nicht möglich ist.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22</a:t>
            </a:fld>
            <a:endParaRPr lang="de-DE" altLang="de-DE"/>
          </a:p>
        </p:txBody>
      </p:sp>
    </p:spTree>
    <p:extLst>
      <p:ext uri="{BB962C8B-B14F-4D97-AF65-F5344CB8AC3E}">
        <p14:creationId xmlns:p14="http://schemas.microsoft.com/office/powerpoint/2010/main" val="24192106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endParaRPr lang="de-DE" dirty="0">
              <a:latin typeface="Arial" charset="0"/>
            </a:endParaRP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23</a:t>
            </a:fld>
            <a:endParaRPr lang="de-DE" altLang="de-DE"/>
          </a:p>
        </p:txBody>
      </p:sp>
    </p:spTree>
    <p:extLst>
      <p:ext uri="{BB962C8B-B14F-4D97-AF65-F5344CB8AC3E}">
        <p14:creationId xmlns:p14="http://schemas.microsoft.com/office/powerpoint/2010/main" val="274050600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Wichtig für das Usability-Gestaltungskonzeptes ist neben dem Nutzungskontext die Festlegung der Zielgruppe. (siehe oben)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24</a:t>
            </a:fld>
            <a:endParaRPr lang="de-DE" altLang="de-DE"/>
          </a:p>
        </p:txBody>
      </p:sp>
    </p:spTree>
    <p:extLst>
      <p:ext uri="{BB962C8B-B14F-4D97-AF65-F5344CB8AC3E}">
        <p14:creationId xmlns:p14="http://schemas.microsoft.com/office/powerpoint/2010/main" val="182192896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Es werden Möglichkeiten zur Analyse unterschiedlicher Steuerungskonzepte benannt.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25</a:t>
            </a:fld>
            <a:endParaRPr lang="de-DE" altLang="de-DE"/>
          </a:p>
        </p:txBody>
      </p:sp>
    </p:spTree>
    <p:extLst>
      <p:ext uri="{BB962C8B-B14F-4D97-AF65-F5344CB8AC3E}">
        <p14:creationId xmlns:p14="http://schemas.microsoft.com/office/powerpoint/2010/main" val="268117868"/>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Es werden Möglichkeiten zur Analyse unterschiedlicher Steuerungskonzepte benannt.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26</a:t>
            </a:fld>
            <a:endParaRPr lang="de-DE" altLang="de-DE"/>
          </a:p>
        </p:txBody>
      </p:sp>
    </p:spTree>
    <p:extLst>
      <p:ext uri="{BB962C8B-B14F-4D97-AF65-F5344CB8AC3E}">
        <p14:creationId xmlns:p14="http://schemas.microsoft.com/office/powerpoint/2010/main" val="21579153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Es werden Möglichkeiten zur Prüfung des vorgeschlagenen Gestaltungskonzeptes dargestellt. Die Sammlung kann ggf. mit den Teilnehmern ergänzt werden.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27</a:t>
            </a:fld>
            <a:endParaRPr lang="de-DE" altLang="de-DE"/>
          </a:p>
        </p:txBody>
      </p:sp>
    </p:spTree>
    <p:extLst>
      <p:ext uri="{BB962C8B-B14F-4D97-AF65-F5344CB8AC3E}">
        <p14:creationId xmlns:p14="http://schemas.microsoft.com/office/powerpoint/2010/main" val="358224353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Es werden Möglichkeiten zur Prüfung des vorgeschlagenen Gestaltungskonzeptes dargestellt. Die Sammlung kann ggf. mit den Teilnehmern ergänzt werden.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28</a:t>
            </a:fld>
            <a:endParaRPr lang="de-DE" altLang="de-DE"/>
          </a:p>
        </p:txBody>
      </p:sp>
    </p:spTree>
    <p:extLst>
      <p:ext uri="{BB962C8B-B14F-4D97-AF65-F5344CB8AC3E}">
        <p14:creationId xmlns:p14="http://schemas.microsoft.com/office/powerpoint/2010/main" val="31837307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indent="0" algn="l" defTabSz="914400" rtl="0" eaLnBrk="0" fontAlgn="base" latinLnBrk="0" hangingPunct="0">
              <a:lnSpc>
                <a:spcPct val="90000"/>
              </a:lnSpc>
              <a:spcBef>
                <a:spcPct val="30000"/>
              </a:spcBef>
              <a:spcAft>
                <a:spcPct val="0"/>
              </a:spcAft>
              <a:buClrTx/>
              <a:buSzTx/>
              <a:buFontTx/>
              <a:buNone/>
              <a:tabLst/>
              <a:defRPr/>
            </a:pPr>
            <a:r>
              <a:rPr lang="de-DE" sz="1200" dirty="0"/>
              <a:t>Video</a:t>
            </a:r>
            <a:r>
              <a:rPr lang="de-DE" sz="1200" baseline="0" dirty="0"/>
              <a:t> startet durch Klicken auf das Bild (Steuerung wird per </a:t>
            </a:r>
            <a:r>
              <a:rPr lang="de-DE" sz="1200" baseline="0" dirty="0" err="1"/>
              <a:t>Hover</a:t>
            </a:r>
            <a:r>
              <a:rPr lang="de-DE" sz="1200" baseline="0" dirty="0"/>
              <a:t>-Effekt eingeblendet)</a:t>
            </a:r>
            <a:endParaRPr lang="de-DE" sz="1200" dirty="0"/>
          </a:p>
          <a:p>
            <a:pPr>
              <a:lnSpc>
                <a:spcPct val="90000"/>
              </a:lnSpc>
            </a:pPr>
            <a:endParaRPr lang="de-DE" sz="1200" dirty="0"/>
          </a:p>
          <a:p>
            <a:pPr>
              <a:lnSpc>
                <a:spcPct val="90000"/>
              </a:lnSpc>
            </a:pPr>
            <a:r>
              <a:rPr lang="de-DE" sz="1200" dirty="0"/>
              <a:t>Dazu entwickelte der Betrieb unter Verwendung eines handelsüblichen Winkelschleifers einen „Turbo-Bandschleifer“ (siehe Video, Folie 2). Ähnlich wie bei einem Rasenmäher können Schleifarbeiten hiermit aufrecht gehend ausgeführt werden. Die Führungsstange ermöglicht die exakte Einhaltung der markierten Schleifbahn. Das Einatmen von Staub und Dämpfen vermindert sich durch den vergrößerten Abstand des Gesichtes zum Schleifvorgang. Die typischen </a:t>
            </a:r>
            <a:r>
              <a:rPr lang="de-DE" sz="1200" dirty="0" err="1"/>
              <a:t>Unwuchtvibrationen</a:t>
            </a:r>
            <a:r>
              <a:rPr lang="de-DE" sz="1200" dirty="0"/>
              <a:t> der rotierenden Schleifscheibe beim Winkelschleifer treten beim Bandschleifer nicht auf.</a:t>
            </a:r>
          </a:p>
          <a:p>
            <a:pPr>
              <a:lnSpc>
                <a:spcPct val="90000"/>
              </a:lnSpc>
            </a:pPr>
            <a:r>
              <a:rPr lang="de-DE" sz="1200" dirty="0"/>
              <a:t>Die erreichte Verbesserung durch den Einsatz des ergonomisch umgestalteten „Turbo-Bandschleifers“ ist offensichtlich. Dennoch war der Betrieb sehr an einer Quantifizierung der erreichten Belastungsreduktion interessiert. Hierzu wurden Messungen mit dem CUELA-Messsystem des BGIA sowohl bei der Ausführung der Schleifarbeiten mit dem konventionellen Winkelschleifer als auch mit dem ergonomischen „Turbo-Band­schlei­fer“ durchgeführt. Die Bewertung der Messergebnisse erfolgte u. a. in Anlehnung an die finnische OWAS-Methode.</a:t>
            </a:r>
          </a:p>
          <a:p>
            <a:pPr>
              <a:lnSpc>
                <a:spcPct val="90000"/>
              </a:lnSpc>
            </a:pPr>
            <a:r>
              <a:rPr lang="de-DE" sz="1200" dirty="0"/>
              <a:t>Die Ergebnisse der Körperhaltungsanalyse ergaben im Vergleich beider Arbeitsvorgänge die Beseitigung des hohen Zeitanteils an ungünstigen Körperhaltungen im Knien sowie mit gebeugtem Oberkörper. Beim Schleifen mit dem Turbo-Bandschleifer überwiegt die aufrechte, nicht verdrehte Haltung des Oberkörpers.</a:t>
            </a:r>
          </a:p>
          <a:p>
            <a:pPr>
              <a:lnSpc>
                <a:spcPct val="90000"/>
              </a:lnSpc>
            </a:pPr>
            <a:r>
              <a:rPr lang="de-DE" sz="1200" dirty="0"/>
              <a:t>Die OWAS-Analyse ergab, dass bei Arbeiten mit dem Winkelschleifer für nur 9,1 % der Arbeitszeit kein ergonomischer Verbesserungsbedarf der Arbeitshaltung besteht (OWAS-Maßnahmenklasse 1), während für 90,9 % der Arbeitszeit die eingenommenen Körperhaltungen als gesundheitlich bedenklich für das Muskel-Skelettsystem eingestuft werden (OWAS-Maßnahmenklassen 2, 3 und 4). Bei der neuen Schleiftechnik mit dem Turbo-Bandschleifer gelten 93,8 % der Arbeitszeit als gesundheitlich unbedenklich (OWAS-Maßnahmenklasse 1). Nur 6,2 % der Arbeitszeit werden hier der OWAS-Maßnahmenklasse 2 zugeordnet.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4</a:t>
            </a:fld>
            <a:endParaRPr lang="de-DE" altLang="de-DE"/>
          </a:p>
        </p:txBody>
      </p:sp>
    </p:spTree>
    <p:extLst>
      <p:ext uri="{BB962C8B-B14F-4D97-AF65-F5344CB8AC3E}">
        <p14:creationId xmlns:p14="http://schemas.microsoft.com/office/powerpoint/2010/main" val="28557123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5</a:t>
            </a:fld>
            <a:endParaRPr lang="de-DE" altLang="de-DE"/>
          </a:p>
        </p:txBody>
      </p:sp>
    </p:spTree>
    <p:extLst>
      <p:ext uri="{BB962C8B-B14F-4D97-AF65-F5344CB8AC3E}">
        <p14:creationId xmlns:p14="http://schemas.microsoft.com/office/powerpoint/2010/main" val="34492281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6</a:t>
            </a:fld>
            <a:endParaRPr lang="de-DE" altLang="de-DE"/>
          </a:p>
        </p:txBody>
      </p:sp>
    </p:spTree>
    <p:extLst>
      <p:ext uri="{BB962C8B-B14F-4D97-AF65-F5344CB8AC3E}">
        <p14:creationId xmlns:p14="http://schemas.microsoft.com/office/powerpoint/2010/main" val="11200506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7</a:t>
            </a:fld>
            <a:endParaRPr lang="de-DE" altLang="de-DE"/>
          </a:p>
        </p:txBody>
      </p:sp>
    </p:spTree>
    <p:extLst>
      <p:ext uri="{BB962C8B-B14F-4D97-AF65-F5344CB8AC3E}">
        <p14:creationId xmlns:p14="http://schemas.microsoft.com/office/powerpoint/2010/main" val="298417141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8</a:t>
            </a:fld>
            <a:endParaRPr lang="de-DE" altLang="de-DE"/>
          </a:p>
        </p:txBody>
      </p:sp>
    </p:spTree>
    <p:extLst>
      <p:ext uri="{BB962C8B-B14F-4D97-AF65-F5344CB8AC3E}">
        <p14:creationId xmlns:p14="http://schemas.microsoft.com/office/powerpoint/2010/main" val="12152075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9</a:t>
            </a:fld>
            <a:endParaRPr lang="de-DE" altLang="de-DE"/>
          </a:p>
        </p:txBody>
      </p:sp>
    </p:spTree>
    <p:extLst>
      <p:ext uri="{BB962C8B-B14F-4D97-AF65-F5344CB8AC3E}">
        <p14:creationId xmlns:p14="http://schemas.microsoft.com/office/powerpoint/2010/main" val="387871150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10</a:t>
            </a:fld>
            <a:endParaRPr lang="de-DE" altLang="de-DE"/>
          </a:p>
        </p:txBody>
      </p:sp>
    </p:spTree>
    <p:extLst>
      <p:ext uri="{BB962C8B-B14F-4D97-AF65-F5344CB8AC3E}">
        <p14:creationId xmlns:p14="http://schemas.microsoft.com/office/powerpoint/2010/main" val="3719095420"/>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24EA34D8-1483-DCD9-26C3-67A33E31480B}"/>
              </a:ext>
              <a:ext uri="{C183D7F6-B498-43B3-948B-1728B52AA6E4}">
                <adec:decorative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id="{911169DB-FCD0-094E-FE3B-9BAA081DF8FA}"/>
              </a:ext>
              <a:ext uri="{C183D7F6-B498-43B3-948B-1728B52AA6E4}">
                <adec:decorative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id="{C43531E9-3920-45D5-7A92-FE7B09806B2E}"/>
              </a:ext>
              <a:ext uri="{C183D7F6-B498-43B3-948B-1728B52AA6E4}">
                <adec:decorative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1.mp4"/><Relationship Id="rId1" Type="http://schemas.microsoft.com/office/2007/relationships/media" Target="../media/media1.mp4"/><Relationship Id="rId5" Type="http://schemas.openxmlformats.org/officeDocument/2006/relationships/image" Target="../media/image3.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5" Type="http://schemas.openxmlformats.org/officeDocument/2006/relationships/image" Target="../media/image4.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6"/>
          <p:cNvSpPr>
            <a:spLocks noGrp="1"/>
          </p:cNvSpPr>
          <p:nvPr>
            <p:ph type="ctrTitle"/>
          </p:nvPr>
        </p:nvSpPr>
        <p:spPr>
          <a:xfrm>
            <a:off x="2639484" y="2189163"/>
            <a:ext cx="9217156" cy="2679700"/>
          </a:xfrm>
        </p:spPr>
        <p:txBody>
          <a:bodyPr/>
          <a:lstStyle/>
          <a:p>
            <a:r>
              <a:rPr lang="de-DE" dirty="0"/>
              <a:t>Ziel- und nutzergruppengerechte Gestaltung von Produkten und Arbeitsplätzen</a:t>
            </a:r>
            <a:br>
              <a:rPr lang="de-DE" dirty="0"/>
            </a:br>
            <a:br>
              <a:rPr lang="de-DE" dirty="0"/>
            </a:br>
            <a:r>
              <a:rPr lang="de-DE" sz="2400" dirty="0"/>
              <a:t>Teil 3: Weitere Fallbeispiele</a:t>
            </a:r>
            <a:br>
              <a:rPr lang="de-DE" dirty="0"/>
            </a:br>
            <a:br>
              <a:rPr lang="de-DE" dirty="0"/>
            </a:br>
            <a:br>
              <a:rPr lang="de-DE" dirty="0"/>
            </a:br>
            <a:br>
              <a:rPr lang="de-DE" dirty="0"/>
            </a:br>
            <a:endParaRPr lang="de-DE" dirty="0"/>
          </a:p>
        </p:txBody>
      </p:sp>
      <p:sp>
        <p:nvSpPr>
          <p:cNvPr id="8" name="Untertitel 7"/>
          <p:cNvSpPr>
            <a:spLocks noGrp="1"/>
          </p:cNvSpPr>
          <p:nvPr>
            <p:ph type="subTitle" idx="1"/>
          </p:nvPr>
        </p:nvSpPr>
        <p:spPr/>
        <p:txBody>
          <a:bodyPr/>
          <a:lstStyle/>
          <a:p>
            <a:r>
              <a:rPr lang="de-DE" dirty="0"/>
              <a:t>Modul 5 - Ergonomie lernen</a:t>
            </a:r>
          </a:p>
        </p:txBody>
      </p:sp>
      <p:sp>
        <p:nvSpPr>
          <p:cNvPr id="5" name="Fußzeilenplatzhalter 4"/>
          <p:cNvSpPr>
            <a:spLocks noGrp="1"/>
          </p:cNvSpPr>
          <p:nvPr>
            <p:ph type="ftr" sz="quarter" idx="4294967295"/>
          </p:nvPr>
        </p:nvSpPr>
        <p:spPr>
          <a:xfrm>
            <a:off x="0" y="6496050"/>
            <a:ext cx="4375150" cy="333375"/>
          </a:xfrm>
        </p:spPr>
        <p:txBody>
          <a:bodyPr/>
          <a:lstStyle/>
          <a:p>
            <a:pPr>
              <a:defRPr/>
            </a:pPr>
            <a:r>
              <a:rPr lang="de-DE" altLang="de-DE" dirty="0"/>
              <a:t>Modul 5 - Ergonomie lernen - Teil 3</a:t>
            </a:r>
          </a:p>
        </p:txBody>
      </p:sp>
      <p:sp>
        <p:nvSpPr>
          <p:cNvPr id="4" name="Datumsplatzhalter 3"/>
          <p:cNvSpPr>
            <a:spLocks noGrp="1"/>
          </p:cNvSpPr>
          <p:nvPr>
            <p:ph type="dt" sz="half" idx="4294967295"/>
          </p:nvPr>
        </p:nvSpPr>
        <p:spPr>
          <a:xfrm>
            <a:off x="10366375" y="6496050"/>
            <a:ext cx="1825625" cy="333375"/>
          </a:xfrm>
        </p:spPr>
        <p:txBody>
          <a:bodyPr/>
          <a:lstStyle/>
          <a:p>
            <a:pPr>
              <a:defRPr/>
            </a:pPr>
            <a:fld id="{C26ABA3E-18BA-4448-A32F-0D801767DFC6}" type="datetime1">
              <a:rPr lang="de-DE" altLang="de-DE" smtClean="0"/>
              <a:t>16.10.2023</a:t>
            </a:fld>
            <a:endParaRPr lang="de-DE" altLang="de-DE"/>
          </a:p>
        </p:txBody>
      </p:sp>
      <p:sp>
        <p:nvSpPr>
          <p:cNvPr id="6" name="Foliennummernplatzhalter 5"/>
          <p:cNvSpPr>
            <a:spLocks noGrp="1"/>
          </p:cNvSpPr>
          <p:nvPr>
            <p:ph type="sldNum" sz="quarter" idx="4294967295"/>
          </p:nvPr>
        </p:nvSpPr>
        <p:spPr>
          <a:xfrm>
            <a:off x="10836275" y="6496050"/>
            <a:ext cx="1355725" cy="333375"/>
          </a:xfrm>
        </p:spPr>
        <p:txBody>
          <a:bodyPr/>
          <a:lstStyle/>
          <a:p>
            <a:r>
              <a:rPr lang="de-DE" altLang="de-DE"/>
              <a:t>Seite </a:t>
            </a:r>
            <a:fld id="{9188B60E-6C87-47D6-B072-B01E3D6DE761}" type="slidenum">
              <a:rPr lang="de-DE" altLang="de-DE" smtClean="0"/>
              <a:pPr/>
              <a:t>1</a:t>
            </a:fld>
            <a:endParaRPr lang="de-DE" altLang="de-DE"/>
          </a:p>
        </p:txBody>
      </p:sp>
    </p:spTree>
    <p:extLst>
      <p:ext uri="{BB962C8B-B14F-4D97-AF65-F5344CB8AC3E}">
        <p14:creationId xmlns:p14="http://schemas.microsoft.com/office/powerpoint/2010/main" val="2236623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a:xfrm>
            <a:off x="719667" y="1314186"/>
            <a:ext cx="6197600" cy="4897437"/>
          </a:xfrm>
        </p:spPr>
        <p:txBody>
          <a:bodyPr/>
          <a:lstStyle/>
          <a:p>
            <a:r>
              <a:rPr lang="de-DE" sz="2400" dirty="0"/>
              <a:t>Probleme:</a:t>
            </a:r>
            <a:endParaRPr lang="de-DE" sz="2400" b="0" dirty="0"/>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Manipulation ist das Unwirksam machen von Schutzeinrichtungen mit der Konsequenz, eine Maschine in einer vom Konstrukteur nicht vorgesehenen Weise oder ohne notwendige Schutzmaßnahmen zu verwenden.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Expertenschätzung: 25% aller Arbeitsunfälle an stationären Bearbeitungsmaschinen sind auf die Manipulation von Schutzeinrichtungen zurückzuführen.</a:t>
            </a:r>
          </a:p>
          <a:p>
            <a:endParaRPr lang="de-DE" sz="2400" b="0" dirty="0"/>
          </a:p>
        </p:txBody>
      </p:sp>
      <p:pic>
        <p:nvPicPr>
          <p:cNvPr id="4" name="Grafik 3" descr="Beispiel einer Manipulation von Schutzeinrichtungen: Abgeschraubter Betätiger eines Positionsschalters an der Schutzhaube einer Maschine."/>
          <p:cNvPicPr>
            <a:picLocks noChangeAspect="1"/>
          </p:cNvPicPr>
          <p:nvPr/>
        </p:nvPicPr>
        <p:blipFill>
          <a:blip r:embed="rId3"/>
          <a:stretch>
            <a:fillRect/>
          </a:stretch>
        </p:blipFill>
        <p:spPr>
          <a:xfrm>
            <a:off x="6917267" y="1632949"/>
            <a:ext cx="4499238" cy="4352921"/>
          </a:xfrm>
          <a:prstGeom prst="rect">
            <a:avLst/>
          </a:prstGeom>
        </p:spPr>
      </p:pic>
      <p:sp>
        <p:nvSpPr>
          <p:cNvPr id="14" name="Rechteck 13"/>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10</a:t>
            </a:fld>
            <a:endParaRPr lang="de-DE" altLang="de-DE"/>
          </a:p>
        </p:txBody>
      </p:sp>
    </p:spTree>
    <p:extLst>
      <p:ext uri="{BB962C8B-B14F-4D97-AF65-F5344CB8AC3E}">
        <p14:creationId xmlns:p14="http://schemas.microsoft.com/office/powerpoint/2010/main" val="5598739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p:txBody>
          <a:bodyPr/>
          <a:lstStyle/>
          <a:p>
            <a:r>
              <a:rPr lang="de-DE" sz="2400" dirty="0"/>
              <a:t>Methodik der Studie:</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Empirische Analyse der Häufigkeit von Manipulationen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Empirische Analyse der Gründe für dokumentierte Manipulationen</a:t>
            </a:r>
          </a:p>
          <a:p>
            <a:pPr eaLnBrk="0" hangingPunct="0">
              <a:spcBef>
                <a:spcPct val="50000"/>
              </a:spcBef>
              <a:buClr>
                <a:schemeClr val="accent2"/>
              </a:buClr>
              <a:defRPr/>
            </a:pPr>
            <a:endParaRPr lang="de-DE" sz="2400" b="0" dirty="0">
              <a:solidFill>
                <a:srgbClr val="6E6E6E"/>
              </a:solidFill>
            </a:endParaRPr>
          </a:p>
          <a:p>
            <a:r>
              <a:rPr lang="de-DE" sz="2400" dirty="0"/>
              <a:t>Ergebnisse der Studie:</a:t>
            </a:r>
          </a:p>
          <a:p>
            <a:pPr eaLnBrk="0" hangingPunct="0">
              <a:spcBef>
                <a:spcPct val="50000"/>
              </a:spcBef>
              <a:buClr>
                <a:schemeClr val="accent2"/>
              </a:buClr>
              <a:defRPr/>
            </a:pPr>
            <a:endParaRPr lang="de-DE" sz="2400" b="0" dirty="0">
              <a:solidFill>
                <a:srgbClr val="6E6E6E"/>
              </a:solidFill>
            </a:endParaRPr>
          </a:p>
          <a:p>
            <a:pPr marL="285750" indent="-285750" eaLnBrk="0" hangingPunct="0">
              <a:spcBef>
                <a:spcPct val="50000"/>
              </a:spcBef>
              <a:buClr>
                <a:schemeClr val="accent2"/>
              </a:buClr>
              <a:buFont typeface="Wingdings" panose="05000000000000000000" pitchFamily="2" charset="2"/>
              <a:buChar char="§"/>
              <a:defRPr/>
            </a:pPr>
            <a:endParaRPr lang="de-DE" sz="2400" b="0" dirty="0">
              <a:solidFill>
                <a:srgbClr val="6E6E6E"/>
              </a:solidFill>
            </a:endParaRPr>
          </a:p>
          <a:p>
            <a:pPr eaLnBrk="0" hangingPunct="0">
              <a:spcBef>
                <a:spcPct val="50000"/>
              </a:spcBef>
              <a:buClr>
                <a:schemeClr val="accent2"/>
              </a:buClr>
              <a:defRPr/>
            </a:pPr>
            <a:endParaRPr lang="de-DE" sz="2400" b="0" dirty="0">
              <a:solidFill>
                <a:srgbClr val="6E6E6E"/>
              </a:solidFill>
            </a:endParaRPr>
          </a:p>
          <a:p>
            <a:endParaRPr lang="de-DE" sz="2400" b="0" dirty="0"/>
          </a:p>
        </p:txBody>
      </p:sp>
      <p:pic>
        <p:nvPicPr>
          <p:cNvPr id="5" name="Grafik 4" descr="Ein Tortendiagramm zeigt: ein Drittel aller Schutzeinrichtungen sind manipuliert, ein Sechstel aller Schutzeinrichtungen sind so manipuliert, das hiervon eine unmittelbare Gefahr ausgeht und ein neuntel aller Schutzeinrichtungen sind manipuliert und dies wird von Vorgesetzten geduldet."/>
          <p:cNvPicPr>
            <a:picLocks noChangeAspect="1"/>
          </p:cNvPicPr>
          <p:nvPr/>
        </p:nvPicPr>
        <p:blipFill>
          <a:blip r:embed="rId3"/>
          <a:stretch>
            <a:fillRect/>
          </a:stretch>
        </p:blipFill>
        <p:spPr>
          <a:xfrm>
            <a:off x="1037950" y="3961006"/>
            <a:ext cx="7218290" cy="2420322"/>
          </a:xfrm>
          <a:prstGeom prst="rect">
            <a:avLst/>
          </a:prstGeom>
        </p:spPr>
      </p:pic>
      <p:sp>
        <p:nvSpPr>
          <p:cNvPr id="10" name="Rechteck 9"/>
          <p:cNvSpPr/>
          <p:nvPr/>
        </p:nvSpPr>
        <p:spPr>
          <a:xfrm>
            <a:off x="3823431" y="6144178"/>
            <a:ext cx="8358607" cy="498598"/>
          </a:xfrm>
          <a:prstGeom prst="rect">
            <a:avLst/>
          </a:prstGeom>
        </p:spPr>
        <p:txBody>
          <a:bodyPr wrap="square">
            <a:spAutoFit/>
          </a:bodyPr>
          <a:lstStyle/>
          <a:p>
            <a:pPr algn="r"/>
            <a:r>
              <a:rPr lang="de-DE" altLang="de-DE" sz="1200" dirty="0"/>
              <a:t>Quelle: </a:t>
            </a:r>
            <a:r>
              <a:rPr lang="de-DE" altLang="de-DE" sz="1200" b="1" dirty="0"/>
              <a:t>DGUV (ehemals HVBG) - </a:t>
            </a:r>
            <a:r>
              <a:rPr lang="de-DE" sz="1200" b="1" dirty="0"/>
              <a:t>Manipulation von Schutzeinrichtungen an Maschinen. 2006</a:t>
            </a:r>
          </a:p>
          <a:p>
            <a:pPr algn="r" eaLnBrk="1" hangingPunct="1"/>
            <a:r>
              <a:rPr lang="de-DE" altLang="de-DE" sz="1200" b="1" dirty="0"/>
              <a:t> </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11</a:t>
            </a:fld>
            <a:endParaRPr lang="de-DE" altLang="de-DE"/>
          </a:p>
        </p:txBody>
      </p:sp>
    </p:spTree>
    <p:extLst>
      <p:ext uri="{BB962C8B-B14F-4D97-AF65-F5344CB8AC3E}">
        <p14:creationId xmlns:p14="http://schemas.microsoft.com/office/powerpoint/2010/main" val="25984117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a:xfrm>
            <a:off x="719667" y="1484314"/>
            <a:ext cx="7392557" cy="4897437"/>
          </a:xfrm>
        </p:spPr>
        <p:txBody>
          <a:bodyPr/>
          <a:lstStyle/>
          <a:p>
            <a:r>
              <a:rPr lang="de-DE" sz="2400" dirty="0"/>
              <a:t>Gründe bei der Konstruktion: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60 % der untersuchten Maschinen konnten ohne Manipulation gar nicht in allen Betriebsarten bedient werden.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In 43 % der Fälle war die Manipulation begründet in zeitlicher Optimierung des Arbeitsablaufes.</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Bei 30 % gibt es Sichteinschränkungen und Behinderungen durch Schutzeinrichtungen.</a:t>
            </a:r>
          </a:p>
          <a:p>
            <a:pPr eaLnBrk="0" hangingPunct="0">
              <a:spcBef>
                <a:spcPct val="50000"/>
              </a:spcBef>
              <a:buClr>
                <a:schemeClr val="accent2"/>
              </a:buClr>
              <a:defRPr/>
            </a:pPr>
            <a:endParaRPr lang="de-DE" sz="2400" b="0" dirty="0">
              <a:solidFill>
                <a:srgbClr val="6E6E6E"/>
              </a:solidFill>
            </a:endParaRPr>
          </a:p>
          <a:p>
            <a:pPr eaLnBrk="0" hangingPunct="0">
              <a:spcBef>
                <a:spcPct val="50000"/>
              </a:spcBef>
              <a:buClr>
                <a:schemeClr val="accent2"/>
              </a:buClr>
              <a:defRPr/>
            </a:pPr>
            <a:endParaRPr lang="de-DE" sz="2400" b="0" dirty="0">
              <a:solidFill>
                <a:srgbClr val="6E6E6E"/>
              </a:solidFill>
            </a:endParaRPr>
          </a:p>
          <a:p>
            <a:pPr marL="285750" indent="-285750" eaLnBrk="0" hangingPunct="0">
              <a:spcBef>
                <a:spcPct val="50000"/>
              </a:spcBef>
              <a:buClr>
                <a:schemeClr val="accent2"/>
              </a:buClr>
              <a:buFont typeface="Wingdings" panose="05000000000000000000" pitchFamily="2" charset="2"/>
              <a:buChar char="§"/>
              <a:defRPr/>
            </a:pPr>
            <a:endParaRPr lang="de-DE" sz="2400" b="0" dirty="0">
              <a:solidFill>
                <a:srgbClr val="6E6E6E"/>
              </a:solidFill>
            </a:endParaRPr>
          </a:p>
          <a:p>
            <a:pPr eaLnBrk="0" hangingPunct="0">
              <a:spcBef>
                <a:spcPct val="50000"/>
              </a:spcBef>
              <a:buClr>
                <a:schemeClr val="accent2"/>
              </a:buClr>
              <a:defRPr/>
            </a:pPr>
            <a:endParaRPr lang="de-DE" sz="2400" b="0" dirty="0">
              <a:solidFill>
                <a:srgbClr val="6E6E6E"/>
              </a:solidFill>
            </a:endParaRPr>
          </a:p>
          <a:p>
            <a:endParaRPr lang="de-DE" sz="2400" b="0" dirty="0"/>
          </a:p>
        </p:txBody>
      </p:sp>
      <p:pic>
        <p:nvPicPr>
          <p:cNvPr id="4" name="Grafik 3" descr="Eine Uhr ist schematisch dargestellt mit der Aussage, dass 60 Prozent aller Manipulationen an Schutzeinrichtungen in maximal 5 Minuten erfolgt sind."/>
          <p:cNvPicPr>
            <a:picLocks noChangeAspect="1"/>
          </p:cNvPicPr>
          <p:nvPr/>
        </p:nvPicPr>
        <p:blipFill>
          <a:blip r:embed="rId3"/>
          <a:stretch>
            <a:fillRect/>
          </a:stretch>
        </p:blipFill>
        <p:spPr>
          <a:xfrm>
            <a:off x="8328248" y="1471899"/>
            <a:ext cx="2895851" cy="3109229"/>
          </a:xfrm>
          <a:prstGeom prst="rect">
            <a:avLst/>
          </a:prstGeom>
        </p:spPr>
      </p:pic>
      <p:sp>
        <p:nvSpPr>
          <p:cNvPr id="10" name="Rechteck 9"/>
          <p:cNvSpPr/>
          <p:nvPr/>
        </p:nvSpPr>
        <p:spPr>
          <a:xfrm>
            <a:off x="3823431" y="6144178"/>
            <a:ext cx="8358607" cy="498598"/>
          </a:xfrm>
          <a:prstGeom prst="rect">
            <a:avLst/>
          </a:prstGeom>
        </p:spPr>
        <p:txBody>
          <a:bodyPr wrap="square">
            <a:spAutoFit/>
          </a:bodyPr>
          <a:lstStyle/>
          <a:p>
            <a:pPr algn="r"/>
            <a:r>
              <a:rPr lang="de-DE" altLang="de-DE" sz="1200" dirty="0"/>
              <a:t>Quelle: </a:t>
            </a:r>
            <a:r>
              <a:rPr lang="de-DE" altLang="de-DE" sz="1200" b="1" dirty="0"/>
              <a:t>DGUV (ehemals HVBG) - </a:t>
            </a:r>
            <a:r>
              <a:rPr lang="de-DE" sz="1200" b="1" dirty="0"/>
              <a:t>Manipulation von Schutzeinrichtungen an Maschinen. 2006</a:t>
            </a:r>
          </a:p>
          <a:p>
            <a:pPr algn="r" eaLnBrk="1" hangingPunct="1"/>
            <a:r>
              <a:rPr lang="de-DE" altLang="de-DE" sz="1200" b="1" dirty="0"/>
              <a:t> </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12</a:t>
            </a:fld>
            <a:endParaRPr lang="de-DE" altLang="de-DE"/>
          </a:p>
        </p:txBody>
      </p:sp>
    </p:spTree>
    <p:extLst>
      <p:ext uri="{BB962C8B-B14F-4D97-AF65-F5344CB8AC3E}">
        <p14:creationId xmlns:p14="http://schemas.microsoft.com/office/powerpoint/2010/main" val="23196860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a:xfrm>
            <a:off x="719667" y="1484314"/>
            <a:ext cx="7392557" cy="4897437"/>
          </a:xfrm>
        </p:spPr>
        <p:txBody>
          <a:bodyPr/>
          <a:lstStyle/>
          <a:p>
            <a:r>
              <a:rPr lang="de-DE" sz="2200" dirty="0"/>
              <a:t>Handlungsempfehlungen für Konstrukteure:</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rgbClr val="6E6E6E"/>
                </a:solidFill>
              </a:rPr>
              <a:t>Frühzeitigere Abstimmung zwischen Maschinen- und Elektrokonstrukteuren sowie Anbietern von Schutzeinrichtungen</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rgbClr val="6E6E6E"/>
                </a:solidFill>
              </a:rPr>
              <a:t>Berücksichtigung sämtlicher Lebens- und Betriebsphasen der Maschine </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rgbClr val="6E6E6E"/>
                </a:solidFill>
              </a:rPr>
              <a:t>Implementation des Usability-Engineering</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rgbClr val="6E6E6E"/>
                </a:solidFill>
              </a:rPr>
              <a:t>Nutzung bestehender Sicherheitslösungen </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rgbClr val="6E6E6E"/>
                </a:solidFill>
              </a:rPr>
              <a:t>Checkliste „Ergonomische Maschinengestaltung“  und Bewertungsschema „Anreize zur Manipulation von Schutzeinrichtungen“ nutzen</a:t>
            </a:r>
          </a:p>
          <a:p>
            <a:pPr eaLnBrk="0" hangingPunct="0">
              <a:spcBef>
                <a:spcPct val="50000"/>
              </a:spcBef>
              <a:buClr>
                <a:schemeClr val="accent2"/>
              </a:buClr>
              <a:defRPr/>
            </a:pPr>
            <a:endParaRPr lang="de-DE" sz="2200" b="0" dirty="0">
              <a:solidFill>
                <a:srgbClr val="6E6E6E"/>
              </a:solidFill>
            </a:endParaRPr>
          </a:p>
          <a:p>
            <a:pPr eaLnBrk="0" hangingPunct="0">
              <a:spcBef>
                <a:spcPct val="50000"/>
              </a:spcBef>
              <a:buClr>
                <a:schemeClr val="accent2"/>
              </a:buClr>
              <a:defRPr/>
            </a:pPr>
            <a:endParaRPr lang="de-DE" sz="2200" b="0" dirty="0">
              <a:solidFill>
                <a:srgbClr val="6E6E6E"/>
              </a:solidFill>
            </a:endParaRPr>
          </a:p>
          <a:p>
            <a:pPr marL="285750" indent="-285750" eaLnBrk="0" hangingPunct="0">
              <a:spcBef>
                <a:spcPct val="50000"/>
              </a:spcBef>
              <a:buClr>
                <a:schemeClr val="accent2"/>
              </a:buClr>
              <a:buFont typeface="Wingdings" panose="05000000000000000000" pitchFamily="2" charset="2"/>
              <a:buChar char="§"/>
              <a:defRPr/>
            </a:pPr>
            <a:endParaRPr lang="de-DE" sz="2200" b="0" dirty="0">
              <a:solidFill>
                <a:srgbClr val="6E6E6E"/>
              </a:solidFill>
            </a:endParaRPr>
          </a:p>
          <a:p>
            <a:pPr eaLnBrk="0" hangingPunct="0">
              <a:spcBef>
                <a:spcPct val="50000"/>
              </a:spcBef>
              <a:buClr>
                <a:schemeClr val="accent2"/>
              </a:buClr>
              <a:defRPr/>
            </a:pPr>
            <a:endParaRPr lang="de-DE" sz="2200" b="0" dirty="0">
              <a:solidFill>
                <a:srgbClr val="6E6E6E"/>
              </a:solidFill>
            </a:endParaRPr>
          </a:p>
          <a:p>
            <a:endParaRPr lang="de-DE" sz="2200" b="0" dirty="0"/>
          </a:p>
        </p:txBody>
      </p:sp>
      <p:pic>
        <p:nvPicPr>
          <p:cNvPr id="5" name="Grafik 4" descr="Ein Positionsschalter für eine trennende Schutzeinrichtung mit Betätigungselement ist dargestellt."/>
          <p:cNvPicPr>
            <a:picLocks noChangeAspect="1"/>
          </p:cNvPicPr>
          <p:nvPr/>
        </p:nvPicPr>
        <p:blipFill>
          <a:blip r:embed="rId3"/>
          <a:stretch>
            <a:fillRect/>
          </a:stretch>
        </p:blipFill>
        <p:spPr>
          <a:xfrm>
            <a:off x="8991839" y="1480684"/>
            <a:ext cx="2310584" cy="4048095"/>
          </a:xfrm>
          <a:prstGeom prst="rect">
            <a:avLst/>
          </a:prstGeom>
        </p:spPr>
      </p:pic>
      <p:sp>
        <p:nvSpPr>
          <p:cNvPr id="9" name="Rechteck 8"/>
          <p:cNvSpPr/>
          <p:nvPr/>
        </p:nvSpPr>
        <p:spPr>
          <a:xfrm>
            <a:off x="3823431" y="5997038"/>
            <a:ext cx="8358607" cy="683264"/>
          </a:xfrm>
          <a:prstGeom prst="rect">
            <a:avLst/>
          </a:prstGeom>
        </p:spPr>
        <p:txBody>
          <a:bodyPr wrap="square">
            <a:spAutoFit/>
          </a:bodyPr>
          <a:lstStyle/>
          <a:p>
            <a:pPr algn="r"/>
            <a:r>
              <a:rPr lang="de-DE" altLang="de-DE" sz="1200" dirty="0"/>
              <a:t>Quellen: </a:t>
            </a:r>
            <a:r>
              <a:rPr lang="de-DE" sz="1200" b="1" dirty="0"/>
              <a:t>DGUV Information 209-068/069</a:t>
            </a:r>
            <a:r>
              <a:rPr lang="de-DE" sz="1200" dirty="0"/>
              <a:t> - Checkliste Ergonomische Maschinengestaltung</a:t>
            </a:r>
            <a:br>
              <a:rPr lang="de-DE" sz="1200" dirty="0"/>
            </a:br>
            <a:r>
              <a:rPr lang="de-DE" sz="1200" b="1" dirty="0"/>
              <a:t>IFA</a:t>
            </a:r>
            <a:r>
              <a:rPr lang="de-DE" sz="1200" dirty="0"/>
              <a:t> - Manipulationsanreiz von Schutzeinrichtungen an Maschinen</a:t>
            </a:r>
          </a:p>
          <a:p>
            <a:pPr algn="r"/>
            <a:endParaRPr lang="de-DE" sz="1200" b="1"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13</a:t>
            </a:fld>
            <a:endParaRPr lang="de-DE" altLang="de-DE"/>
          </a:p>
        </p:txBody>
      </p:sp>
    </p:spTree>
    <p:extLst>
      <p:ext uri="{BB962C8B-B14F-4D97-AF65-F5344CB8AC3E}">
        <p14:creationId xmlns:p14="http://schemas.microsoft.com/office/powerpoint/2010/main" val="85003607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a:xfrm>
            <a:off x="719667" y="1351401"/>
            <a:ext cx="10920949" cy="4897437"/>
          </a:xfrm>
        </p:spPr>
        <p:txBody>
          <a:bodyPr/>
          <a:lstStyle/>
          <a:p>
            <a:r>
              <a:rPr lang="de-DE" sz="2400" dirty="0"/>
              <a:t>„Kognitive Ergonomie“ bei Maschinen</a:t>
            </a:r>
            <a:endParaRPr lang="de-DE" sz="2400" dirty="0">
              <a:solidFill>
                <a:srgbClr val="FF0000"/>
              </a:solidFill>
            </a:endParaRPr>
          </a:p>
          <a:p>
            <a:r>
              <a:rPr lang="de-DE" sz="2400" dirty="0"/>
              <a:t>Probleme:</a:t>
            </a:r>
            <a:endParaRPr lang="de-DE" sz="2400" b="0" dirty="0"/>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Fehlbedienungen </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Manipulationshandlungen an Schutzeinrichtungen von Maschinen: </a:t>
            </a:r>
          </a:p>
          <a:p>
            <a:pPr marL="622301" lvl="2" indent="-357188" eaLnBrk="0" hangingPunct="0">
              <a:spcBef>
                <a:spcPct val="50000"/>
              </a:spcBef>
              <a:buClr>
                <a:schemeClr val="accent2"/>
              </a:buClr>
              <a:defRPr/>
            </a:pPr>
            <a:r>
              <a:rPr lang="de-DE" sz="2400" b="0" dirty="0">
                <a:solidFill>
                  <a:srgbClr val="6E6E6E"/>
                </a:solidFill>
              </a:rPr>
              <a:t>Zur Beschleunigung des Bearbeitungsprozess und Arbeitserleichterung</a:t>
            </a:r>
          </a:p>
          <a:p>
            <a:pPr marL="622301" lvl="2" indent="-357188" eaLnBrk="0" hangingPunct="0">
              <a:spcBef>
                <a:spcPct val="50000"/>
              </a:spcBef>
              <a:buClr>
                <a:schemeClr val="accent2"/>
              </a:buClr>
              <a:defRPr/>
            </a:pPr>
            <a:r>
              <a:rPr lang="de-DE" sz="2400" b="0" dirty="0">
                <a:solidFill>
                  <a:srgbClr val="6E6E6E"/>
                </a:solidFill>
              </a:rPr>
              <a:t>Zur besseren Beobachtbarkeit des Bearbeitungsprozesses</a:t>
            </a:r>
          </a:p>
          <a:p>
            <a:pPr marL="622301" lvl="2" indent="-357188" eaLnBrk="0" hangingPunct="0">
              <a:spcBef>
                <a:spcPct val="50000"/>
              </a:spcBef>
              <a:buClr>
                <a:schemeClr val="accent2"/>
              </a:buClr>
              <a:defRPr/>
            </a:pPr>
            <a:r>
              <a:rPr lang="de-DE" sz="2400" b="0" dirty="0">
                <a:solidFill>
                  <a:srgbClr val="6E6E6E"/>
                </a:solidFill>
              </a:rPr>
              <a:t>Zur Durchführung bestimmter Betriebsarten</a:t>
            </a:r>
          </a:p>
          <a:p>
            <a:pPr marL="622301" lvl="2" indent="-357188" eaLnBrk="0" hangingPunct="0">
              <a:spcBef>
                <a:spcPct val="50000"/>
              </a:spcBef>
              <a:buClr>
                <a:schemeClr val="accent2"/>
              </a:buClr>
              <a:defRPr/>
            </a:pPr>
            <a:r>
              <a:rPr lang="de-DE" sz="2400" b="0" dirty="0">
                <a:solidFill>
                  <a:srgbClr val="6E6E6E"/>
                </a:solidFill>
              </a:rPr>
              <a:t>Zur Störungsbeseitigung</a:t>
            </a:r>
          </a:p>
          <a:p>
            <a:pPr marL="357188" indent="-357188" eaLnBrk="0" hangingPunct="0">
              <a:spcBef>
                <a:spcPct val="50000"/>
              </a:spcBef>
              <a:buClr>
                <a:srgbClr val="FF0000"/>
              </a:buClr>
              <a:buFont typeface="Wingdings" panose="05000000000000000000" pitchFamily="2" charset="2"/>
              <a:buChar char="Ø"/>
              <a:defRPr/>
            </a:pPr>
            <a:r>
              <a:rPr lang="de-DE" sz="2400" dirty="0"/>
              <a:t>Entstehung von Gefahrensituationen im Arbeitskontext!</a:t>
            </a:r>
          </a:p>
          <a:p>
            <a:endParaRPr lang="de-DE" sz="2400" b="0" dirty="0"/>
          </a:p>
        </p:txBody>
      </p:sp>
      <p:sp>
        <p:nvSpPr>
          <p:cNvPr id="14" name="Rechteck 13"/>
          <p:cNvSpPr/>
          <p:nvPr/>
        </p:nvSpPr>
        <p:spPr>
          <a:xfrm rot="16200000">
            <a:off x="9072688" y="3463699"/>
            <a:ext cx="5976665" cy="261610"/>
          </a:xfrm>
          <a:prstGeom prst="rect">
            <a:avLst/>
          </a:prstGeom>
        </p:spPr>
        <p:txBody>
          <a:bodyPr wrap="square">
            <a:spAutoFit/>
          </a:bodyPr>
          <a:lstStyle/>
          <a:p>
            <a:pPr algn="r" eaLnBrk="1" hangingPunct="1"/>
            <a:r>
              <a:rPr lang="de-DE" altLang="de-DE" sz="1100" dirty="0"/>
              <a:t>Quelle: </a:t>
            </a:r>
            <a:r>
              <a:rPr lang="de-DE" altLang="de-DE" sz="1100" b="1" dirty="0"/>
              <a:t>Institut für Arbeitsschutz der Deutschen Gesetzlichen Unfallversicherung (IFA)</a:t>
            </a:r>
            <a:endParaRPr lang="de-DE" altLang="de-DE" sz="11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14</a:t>
            </a:fld>
            <a:endParaRPr lang="de-DE" altLang="de-DE"/>
          </a:p>
        </p:txBody>
      </p:sp>
    </p:spTree>
    <p:extLst>
      <p:ext uri="{BB962C8B-B14F-4D97-AF65-F5344CB8AC3E}">
        <p14:creationId xmlns:p14="http://schemas.microsoft.com/office/powerpoint/2010/main" val="154163627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Projekt: </a:t>
            </a:r>
            <a:r>
              <a:rPr lang="de-DE" sz="2400" dirty="0"/>
              <a:t>Manipulation von Schutzeinrichtungen an Maschinen</a:t>
            </a:r>
            <a:endParaRPr lang="de-DE" sz="2400" dirty="0">
              <a:solidFill>
                <a:srgbClr val="004994"/>
              </a:solidFill>
            </a:endParaRPr>
          </a:p>
        </p:txBody>
      </p:sp>
      <p:sp>
        <p:nvSpPr>
          <p:cNvPr id="3" name="Inhaltsplatzhalter 2"/>
          <p:cNvSpPr>
            <a:spLocks noGrp="1"/>
          </p:cNvSpPr>
          <p:nvPr>
            <p:ph idx="1"/>
          </p:nvPr>
        </p:nvSpPr>
        <p:spPr/>
        <p:txBody>
          <a:bodyPr/>
          <a:lstStyle/>
          <a:p>
            <a:r>
              <a:rPr lang="de-DE" sz="2400" dirty="0"/>
              <a:t>Manipulierte Maschinen:</a:t>
            </a:r>
          </a:p>
          <a:p>
            <a:pPr marL="342900" indent="-342900">
              <a:buClr>
                <a:schemeClr val="accent2"/>
              </a:buClr>
              <a:buFont typeface="Wingdings" panose="05000000000000000000" pitchFamily="2" charset="2"/>
              <a:buChar char="§"/>
            </a:pPr>
            <a:r>
              <a:rPr lang="de-DE" sz="2400" b="0" dirty="0"/>
              <a:t>Bearbeitungszentren, </a:t>
            </a:r>
          </a:p>
          <a:p>
            <a:pPr marL="342900" indent="-342900">
              <a:buClr>
                <a:schemeClr val="accent2"/>
              </a:buClr>
              <a:buFont typeface="Wingdings" panose="05000000000000000000" pitchFamily="2" charset="2"/>
              <a:buChar char="§"/>
            </a:pPr>
            <a:r>
              <a:rPr lang="de-DE" sz="2400" b="0" dirty="0"/>
              <a:t>CNC-Dreh- und Fräsmaschinen,</a:t>
            </a:r>
          </a:p>
          <a:p>
            <a:pPr marL="342900" indent="-342900">
              <a:buClr>
                <a:schemeClr val="accent2"/>
              </a:buClr>
              <a:buFont typeface="Wingdings" panose="05000000000000000000" pitchFamily="2" charset="2"/>
              <a:buChar char="§"/>
            </a:pPr>
            <a:r>
              <a:rPr lang="de-DE" sz="2400" b="0" dirty="0"/>
              <a:t>Pressen u. a. </a:t>
            </a:r>
            <a:endParaRPr lang="de-DE" sz="2400" dirty="0"/>
          </a:p>
          <a:p>
            <a:pPr>
              <a:buClr>
                <a:schemeClr val="accent2"/>
              </a:buClr>
            </a:pPr>
            <a:endParaRPr lang="de-DE" sz="2400" dirty="0"/>
          </a:p>
          <a:p>
            <a:pPr>
              <a:buClr>
                <a:schemeClr val="accent2"/>
              </a:buClr>
            </a:pPr>
            <a:r>
              <a:rPr lang="de-DE" sz="2400" dirty="0"/>
              <a:t>Ergebnis:</a:t>
            </a:r>
          </a:p>
          <a:p>
            <a:pPr marL="342900" indent="-342900">
              <a:buClr>
                <a:schemeClr val="accent2"/>
              </a:buClr>
              <a:buFont typeface="Wingdings" panose="05000000000000000000" pitchFamily="2" charset="2"/>
              <a:buChar char="§"/>
            </a:pPr>
            <a:r>
              <a:rPr lang="de-DE" sz="2400" b="0" dirty="0"/>
              <a:t>Ca. 33% der Schutzeinrichtungen sind zeitweise oder ständig manipuliert.</a:t>
            </a:r>
          </a:p>
          <a:p>
            <a:pPr marL="342900" indent="-342900">
              <a:buClr>
                <a:schemeClr val="accent2"/>
              </a:buClr>
              <a:buFont typeface="Wingdings" panose="05000000000000000000" pitchFamily="2" charset="2"/>
              <a:buChar char="§"/>
            </a:pPr>
            <a:r>
              <a:rPr lang="de-DE" sz="2400" b="0" dirty="0"/>
              <a:t>Ca. 25% aller Arbeitsunfälle sind nach Expertenschätzung auf Manipulation von Schutzeinrichtungen zurückzuführen.</a:t>
            </a:r>
          </a:p>
          <a:p>
            <a:pPr marL="342900" indent="-342900">
              <a:buClr>
                <a:schemeClr val="accent2"/>
              </a:buClr>
              <a:buFont typeface="Wingdings" panose="05000000000000000000" pitchFamily="2" charset="2"/>
              <a:buChar char="§"/>
            </a:pPr>
            <a:endParaRPr lang="de-DE" sz="2400" b="0" dirty="0"/>
          </a:p>
          <a:p>
            <a:pPr marL="342900" indent="-342900">
              <a:buClr>
                <a:schemeClr val="accent2"/>
              </a:buClr>
              <a:buFont typeface="Wingdings" panose="05000000000000000000" pitchFamily="2" charset="2"/>
              <a:buChar char="§"/>
            </a:pPr>
            <a:endParaRPr lang="de-DE" sz="2400" b="0" dirty="0"/>
          </a:p>
          <a:p>
            <a:endParaRPr lang="de-DE" sz="2400" b="0" dirty="0"/>
          </a:p>
        </p:txBody>
      </p:sp>
      <p:pic>
        <p:nvPicPr>
          <p:cNvPr id="4" name="Grafik 3" descr="Eine CNC-Fräsmaschine ohne erkennbare trennende Schutzeinrichtungen und eine CNC-Drehmaschine mit geöffneter Schutzhaube im Stillstand sind zu sehen."/>
          <p:cNvPicPr>
            <a:picLocks noChangeAspect="1"/>
          </p:cNvPicPr>
          <p:nvPr/>
        </p:nvPicPr>
        <p:blipFill>
          <a:blip r:embed="rId3"/>
          <a:stretch>
            <a:fillRect/>
          </a:stretch>
        </p:blipFill>
        <p:spPr>
          <a:xfrm>
            <a:off x="6576484" y="1553761"/>
            <a:ext cx="4657748" cy="2377646"/>
          </a:xfrm>
          <a:prstGeom prst="rect">
            <a:avLst/>
          </a:prstGeom>
        </p:spPr>
      </p:pic>
      <p:sp>
        <p:nvSpPr>
          <p:cNvPr id="14" name="Rechteck 13"/>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Berufsgenossenschaftliches Institut für Arbeitsschutz – BGIA </a:t>
            </a:r>
            <a:r>
              <a:rPr lang="de-DE" altLang="de-DE" sz="1200" dirty="0"/>
              <a:t>Jahresbericht 2006</a:t>
            </a:r>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15</a:t>
            </a:fld>
            <a:endParaRPr lang="de-DE" altLang="de-DE"/>
          </a:p>
        </p:txBody>
      </p:sp>
    </p:spTree>
    <p:extLst>
      <p:ext uri="{BB962C8B-B14F-4D97-AF65-F5344CB8AC3E}">
        <p14:creationId xmlns:p14="http://schemas.microsoft.com/office/powerpoint/2010/main" val="1980004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p:txBody>
          <a:bodyPr/>
          <a:lstStyle/>
          <a:p>
            <a:r>
              <a:rPr lang="de-DE" sz="2400" dirty="0"/>
              <a:t>Lösung durch…</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Berücksichtigung kognitiver Prinzipien </a:t>
            </a:r>
          </a:p>
          <a:p>
            <a:pPr marL="622301" lvl="2" indent="-357188" eaLnBrk="0" hangingPunct="0">
              <a:spcBef>
                <a:spcPct val="50000"/>
              </a:spcBef>
              <a:buClr>
                <a:schemeClr val="accent2"/>
              </a:buClr>
              <a:defRPr/>
            </a:pPr>
            <a:r>
              <a:rPr lang="de-DE" sz="2400" b="0" dirty="0">
                <a:solidFill>
                  <a:srgbClr val="6E6E6E"/>
                </a:solidFill>
              </a:rPr>
              <a:t>Aufgabenangemessenheit,</a:t>
            </a:r>
          </a:p>
          <a:p>
            <a:pPr marL="622301" lvl="2" indent="-357188" eaLnBrk="0" hangingPunct="0">
              <a:spcBef>
                <a:spcPct val="50000"/>
              </a:spcBef>
              <a:buClr>
                <a:schemeClr val="accent2"/>
              </a:buClr>
              <a:defRPr/>
            </a:pPr>
            <a:r>
              <a:rPr lang="de-DE" sz="2400" b="0" dirty="0">
                <a:solidFill>
                  <a:srgbClr val="6E6E6E"/>
                </a:solidFill>
              </a:rPr>
              <a:t>Selbstbeschreibungsfähigkeit,</a:t>
            </a:r>
          </a:p>
          <a:p>
            <a:pPr marL="622301" lvl="2" indent="-357188" eaLnBrk="0" hangingPunct="0">
              <a:spcBef>
                <a:spcPct val="50000"/>
              </a:spcBef>
              <a:buClr>
                <a:schemeClr val="accent2"/>
              </a:buClr>
              <a:defRPr/>
            </a:pPr>
            <a:r>
              <a:rPr lang="de-DE" sz="2400" b="0" dirty="0">
                <a:solidFill>
                  <a:srgbClr val="6E6E6E"/>
                </a:solidFill>
              </a:rPr>
              <a:t>Erwartungskonformität usw.</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Berücksichtigung des Anwendungskontextes</a:t>
            </a:r>
          </a:p>
          <a:p>
            <a:pPr eaLnBrk="0" hangingPunct="0">
              <a:spcBef>
                <a:spcPct val="50000"/>
              </a:spcBef>
              <a:buClr>
                <a:schemeClr val="accent2"/>
              </a:buClr>
              <a:defRPr/>
            </a:pPr>
            <a:r>
              <a:rPr lang="de-DE" b="0" dirty="0">
                <a:solidFill>
                  <a:srgbClr val="6E6E6E"/>
                </a:solidFill>
              </a:rPr>
              <a:t>(vgl. VDI-VDE 3850 Blatt 1 2014-04 und DIN EN ISO 9241-11:2018-11)</a:t>
            </a:r>
          </a:p>
          <a:p>
            <a:endParaRPr lang="de-DE" sz="2400" b="0" dirty="0"/>
          </a:p>
        </p:txBody>
      </p:sp>
      <p:sp>
        <p:nvSpPr>
          <p:cNvPr id="14" name="Rechteck 13"/>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16</a:t>
            </a:fld>
            <a:endParaRPr lang="de-DE" altLang="de-DE"/>
          </a:p>
        </p:txBody>
      </p:sp>
    </p:spTree>
    <p:extLst>
      <p:ext uri="{BB962C8B-B14F-4D97-AF65-F5344CB8AC3E}">
        <p14:creationId xmlns:p14="http://schemas.microsoft.com/office/powerpoint/2010/main" val="27601628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800" dirty="0">
                <a:solidFill>
                  <a:srgbClr val="004994"/>
                </a:solidFill>
              </a:rPr>
              <a:t>Fallbeispiel 6: </a:t>
            </a:r>
            <a:r>
              <a:rPr lang="de-DE" sz="2800" dirty="0"/>
              <a:t>Manipulation von Schutzeinrichtungen</a:t>
            </a:r>
            <a:endParaRPr lang="de-DE" sz="2800" dirty="0">
              <a:solidFill>
                <a:srgbClr val="004994"/>
              </a:solidFill>
            </a:endParaRPr>
          </a:p>
        </p:txBody>
      </p:sp>
      <p:sp>
        <p:nvSpPr>
          <p:cNvPr id="3" name="Inhaltsplatzhalter 2"/>
          <p:cNvSpPr>
            <a:spLocks noGrp="1"/>
          </p:cNvSpPr>
          <p:nvPr>
            <p:ph idx="1"/>
          </p:nvPr>
        </p:nvSpPr>
        <p:spPr/>
        <p:txBody>
          <a:bodyPr/>
          <a:lstStyle/>
          <a:p>
            <a:r>
              <a:rPr lang="de-DE" sz="2400" dirty="0"/>
              <a:t>Handlungsempfehlungen:</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Entwicklung von Schutzkonzepten, die „nicht stören“ (ergonomisch wie ökonomisch); Beispiel „intelligente“ Kamerasysteme </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Frühzeitige Abstimmung zwischen Maschinenkonstrukteur und Anbieter von Schutzeinrichtungen</a:t>
            </a:r>
          </a:p>
          <a:p>
            <a:pPr marL="357188" indent="-357188" eaLnBrk="0" hangingPunct="0">
              <a:spcBef>
                <a:spcPct val="50000"/>
              </a:spcBef>
              <a:buClr>
                <a:schemeClr val="accent2"/>
              </a:buClr>
              <a:buFont typeface="Wingdings" panose="05000000000000000000" pitchFamily="2" charset="2"/>
              <a:buChar char="§"/>
              <a:defRPr/>
            </a:pPr>
            <a:r>
              <a:rPr lang="de-DE" sz="2400" b="0" dirty="0">
                <a:solidFill>
                  <a:srgbClr val="6E6E6E"/>
                </a:solidFill>
              </a:rPr>
              <a:t>Maschinenkauf anhand von BGIA-Checkliste (BGI 5048-1) und unter Einbeziehung der Endnutzer / Maschinenbediener</a:t>
            </a:r>
          </a:p>
        </p:txBody>
      </p:sp>
      <p:sp>
        <p:nvSpPr>
          <p:cNvPr id="14" name="Rechteck 13"/>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sz="1200" b="1" dirty="0"/>
              <a:t>DGUV Information 209-068/069</a:t>
            </a:r>
            <a:r>
              <a:rPr lang="de-DE" sz="1200" dirty="0"/>
              <a:t> - Checkliste Ergonomische Maschinengestaltung</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17</a:t>
            </a:fld>
            <a:endParaRPr lang="de-DE" altLang="de-DE"/>
          </a:p>
        </p:txBody>
      </p:sp>
    </p:spTree>
    <p:extLst>
      <p:ext uri="{BB962C8B-B14F-4D97-AF65-F5344CB8AC3E}">
        <p14:creationId xmlns:p14="http://schemas.microsoft.com/office/powerpoint/2010/main" val="19559356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Mensch-Maschine-Schnittstelle (Usability)</a:t>
            </a:r>
          </a:p>
        </p:txBody>
      </p:sp>
      <p:sp>
        <p:nvSpPr>
          <p:cNvPr id="9" name="Inhaltsplatzhalter 8"/>
          <p:cNvSpPr>
            <a:spLocks noGrp="1"/>
          </p:cNvSpPr>
          <p:nvPr>
            <p:ph idx="1"/>
          </p:nvPr>
        </p:nvSpPr>
        <p:spPr>
          <a:xfrm>
            <a:off x="1073847" y="1985933"/>
            <a:ext cx="10044306" cy="3274743"/>
          </a:xfrm>
          <a:prstGeom prst="rect">
            <a:avLst/>
          </a:prstGeom>
        </p:spPr>
        <p:style>
          <a:lnRef idx="2">
            <a:schemeClr val="accent2"/>
          </a:lnRef>
          <a:fillRef idx="1">
            <a:schemeClr val="lt1"/>
          </a:fillRef>
          <a:effectRef idx="0">
            <a:schemeClr val="accent2"/>
          </a:effectRef>
          <a:fontRef idx="minor">
            <a:schemeClr val="dk1"/>
          </a:fontRef>
        </p:style>
        <p:txBody>
          <a:bodyPr wrap="square">
            <a:spAutoFit/>
          </a:bodyPr>
          <a:lstStyle/>
          <a:p>
            <a:r>
              <a:rPr lang="de-DE" sz="2400" b="1" dirty="0"/>
              <a:t>Usability = Gebrauchstauglichkeit </a:t>
            </a:r>
            <a:br>
              <a:rPr lang="de-DE" sz="2400" b="1" dirty="0"/>
            </a:br>
            <a:endParaRPr lang="de-DE" sz="2400" b="1" dirty="0"/>
          </a:p>
          <a:p>
            <a:r>
              <a:rPr lang="de-DE" sz="2400" b="0" dirty="0"/>
              <a:t>„Ausmaß, in dem ein System, ein Produkt oder eine Dienstleistung durch bestimmte Benutzer in einem bestimmten Nutzungskontext genutzt werden kann, um bestimmte Ziele effektiv, effizient und zufrieden-stellend zu erreichen.“ </a:t>
            </a:r>
            <a:br>
              <a:rPr lang="de-DE" sz="2400" b="0" dirty="0"/>
            </a:br>
            <a:br>
              <a:rPr lang="de-DE" sz="2400" b="0" dirty="0"/>
            </a:br>
            <a:r>
              <a:rPr lang="de-DE" b="0" dirty="0"/>
              <a:t>aus DIN EN ISO 9241-210:2020-03 Ergonomie der Mensch -System-Interaktion – Teil 210: Menschzentrierte Gestaltung interaktiver Systeme </a:t>
            </a:r>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18</a:t>
            </a:fld>
            <a:endParaRPr lang="de-DE" altLang="de-DE"/>
          </a:p>
        </p:txBody>
      </p:sp>
    </p:spTree>
    <p:extLst>
      <p:ext uri="{BB962C8B-B14F-4D97-AF65-F5344CB8AC3E}">
        <p14:creationId xmlns:p14="http://schemas.microsoft.com/office/powerpoint/2010/main" val="178687817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Ziele von Usability-Tests</a:t>
            </a:r>
            <a:endParaRPr lang="de-DE" sz="2400" kern="0" dirty="0"/>
          </a:p>
        </p:txBody>
      </p:sp>
      <p:sp>
        <p:nvSpPr>
          <p:cNvPr id="3" name="Inhaltsplatzhalter 2"/>
          <p:cNvSpPr>
            <a:spLocks noGrp="1"/>
          </p:cNvSpPr>
          <p:nvPr>
            <p:ph idx="1"/>
          </p:nvPr>
        </p:nvSpPr>
        <p:spPr/>
        <p:txBody>
          <a:bodyPr/>
          <a:lstStyle/>
          <a:p>
            <a:pPr marL="333375" indent="-333375">
              <a:spcBef>
                <a:spcPct val="50000"/>
              </a:spcBef>
              <a:buClr>
                <a:schemeClr val="accent2"/>
              </a:buClr>
              <a:buFont typeface="Wingdings" pitchFamily="2" charset="2"/>
              <a:buChar char="§"/>
            </a:pPr>
            <a:r>
              <a:rPr lang="de-DE" sz="2400" b="0" dirty="0"/>
              <a:t>Bewertung der Bedienbarkeit</a:t>
            </a:r>
          </a:p>
          <a:p>
            <a:pPr marL="333375" indent="-333375">
              <a:spcBef>
                <a:spcPct val="50000"/>
              </a:spcBef>
              <a:buClr>
                <a:schemeClr val="accent2"/>
              </a:buClr>
              <a:buFont typeface="Wingdings" pitchFamily="2" charset="2"/>
              <a:buChar char="§"/>
            </a:pPr>
            <a:r>
              <a:rPr lang="de-DE" sz="2400" b="0" dirty="0"/>
              <a:t>Aufdeckung von Schwachstellen / Systemfehlern</a:t>
            </a:r>
          </a:p>
          <a:p>
            <a:pPr marL="333375" indent="-333375">
              <a:spcBef>
                <a:spcPct val="50000"/>
              </a:spcBef>
              <a:buClr>
                <a:schemeClr val="accent2"/>
              </a:buClr>
              <a:buFont typeface="Wingdings" pitchFamily="2" charset="2"/>
              <a:buChar char="§"/>
            </a:pPr>
            <a:r>
              <a:rPr lang="de-DE" sz="2400" b="0" dirty="0"/>
              <a:t>Vergleich von Prototypen</a:t>
            </a:r>
          </a:p>
          <a:p>
            <a:pPr marL="333375" indent="-333375">
              <a:spcBef>
                <a:spcPct val="50000"/>
              </a:spcBef>
              <a:buClr>
                <a:schemeClr val="accent2"/>
              </a:buClr>
              <a:buFont typeface="Wingdings" pitchFamily="2" charset="2"/>
              <a:buChar char="§"/>
            </a:pPr>
            <a:r>
              <a:rPr lang="de-DE" sz="2400" b="0" dirty="0"/>
              <a:t>Vergleich mit anderen Systemen</a:t>
            </a:r>
          </a:p>
          <a:p>
            <a:pPr marL="333375" indent="-333375">
              <a:spcBef>
                <a:spcPct val="50000"/>
              </a:spcBef>
              <a:buClr>
                <a:schemeClr val="accent2"/>
              </a:buClr>
              <a:buFont typeface="Wingdings" pitchFamily="2" charset="2"/>
              <a:buChar char="§"/>
            </a:pPr>
            <a:r>
              <a:rPr lang="de-DE" sz="2400" b="0" dirty="0"/>
              <a:t>Sammeln von Verbesserungsvorschlägen</a:t>
            </a:r>
          </a:p>
          <a:p>
            <a:pPr marL="333375" indent="-333375">
              <a:spcBef>
                <a:spcPct val="50000"/>
              </a:spcBef>
              <a:buClr>
                <a:schemeClr val="accent2"/>
              </a:buClr>
              <a:buFont typeface="Wingdings" pitchFamily="2" charset="2"/>
              <a:buChar char="§"/>
            </a:pPr>
            <a:r>
              <a:rPr lang="de-DE" sz="2400" b="0" dirty="0"/>
              <a:t>Messung der Akzeptanz</a:t>
            </a:r>
          </a:p>
          <a:p>
            <a:pPr marL="333375" indent="-333375">
              <a:spcBef>
                <a:spcPct val="50000"/>
              </a:spcBef>
              <a:buClr>
                <a:schemeClr val="accent2"/>
              </a:buClr>
              <a:buFont typeface="Wingdings" pitchFamily="2" charset="2"/>
              <a:buChar char="§"/>
            </a:pPr>
            <a:r>
              <a:rPr lang="de-DE" sz="2400" b="0" dirty="0"/>
              <a:t>Grundlage für Design Style Guides</a:t>
            </a:r>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19</a:t>
            </a:fld>
            <a:endParaRPr lang="de-DE" altLang="de-DE"/>
          </a:p>
        </p:txBody>
      </p:sp>
    </p:spTree>
    <p:extLst>
      <p:ext uri="{BB962C8B-B14F-4D97-AF65-F5344CB8AC3E}">
        <p14:creationId xmlns:p14="http://schemas.microsoft.com/office/powerpoint/2010/main" val="15302022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Fallbeispiele</a:t>
            </a:r>
            <a:endParaRPr lang="de-DE" kern="0" dirty="0"/>
          </a:p>
        </p:txBody>
      </p:sp>
      <p:sp>
        <p:nvSpPr>
          <p:cNvPr id="3" name="Inhaltsplatzhalter 2"/>
          <p:cNvSpPr>
            <a:spLocks noGrp="1"/>
          </p:cNvSpPr>
          <p:nvPr>
            <p:ph idx="1"/>
          </p:nvPr>
        </p:nvSpPr>
        <p:spPr/>
        <p:txBody>
          <a:bodyPr/>
          <a:lstStyle/>
          <a:p>
            <a:r>
              <a:rPr lang="de-DE" sz="2400" dirty="0">
                <a:sym typeface="Webdings" pitchFamily="18" charset="2"/>
              </a:rPr>
              <a:t>Beispiel des IFA (Institut für Arbeitsschutz der DGUV)</a:t>
            </a:r>
          </a:p>
          <a:p>
            <a:r>
              <a:rPr lang="de-DE" sz="2400" b="0" dirty="0">
                <a:sym typeface="Webdings" pitchFamily="18" charset="2"/>
              </a:rPr>
              <a:t>Die Unterlagen wurden im Rahmen der KAN-Studie 40 durch die DGUV zur Verfügung gestellt. Alle Urheberrechte liegen bei der DGUV.</a:t>
            </a:r>
            <a:endParaRPr lang="de-DE" sz="2400" b="0" dirty="0">
              <a:sym typeface="Wingdings" panose="05000000000000000000" pitchFamily="2" charset="2"/>
            </a:endParaRPr>
          </a:p>
          <a:p>
            <a:pPr marL="285750" indent="-285750">
              <a:buFont typeface="Wingdings" panose="05000000000000000000" pitchFamily="2" charset="2"/>
              <a:buChar char="1"/>
            </a:pPr>
            <a:r>
              <a:rPr lang="de-DE" sz="2400" b="0" dirty="0"/>
              <a:t>Fallbeispiel 4: Stahlbau/Werft</a:t>
            </a:r>
            <a:endParaRPr lang="de-DE" sz="2400" b="0" dirty="0">
              <a:sym typeface="Webdings" pitchFamily="18" charset="2"/>
            </a:endParaRPr>
          </a:p>
          <a:p>
            <a:pPr marL="285750" indent="-285750">
              <a:buFont typeface="Wingdings" panose="05000000000000000000" pitchFamily="2" charset="2"/>
              <a:buChar char="1"/>
            </a:pPr>
            <a:r>
              <a:rPr lang="de-DE" sz="2400" b="0" dirty="0">
                <a:sym typeface="Webdings" pitchFamily="18" charset="2"/>
              </a:rPr>
              <a:t>Fallbeispiel 5: Ergonomische Maschinengestaltung</a:t>
            </a:r>
          </a:p>
          <a:p>
            <a:pPr marL="285750" indent="-285750">
              <a:buFont typeface="Wingdings" panose="05000000000000000000" pitchFamily="2" charset="2"/>
              <a:buChar char="1"/>
            </a:pPr>
            <a:r>
              <a:rPr lang="de-DE" sz="2400" b="0" dirty="0">
                <a:sym typeface="Webdings" pitchFamily="18" charset="2"/>
              </a:rPr>
              <a:t>Fallbeispiel 6: Manipulation an Maschinen</a:t>
            </a:r>
          </a:p>
          <a:p>
            <a:pPr marL="285750" indent="-285750">
              <a:buFont typeface="Wingdings" panose="05000000000000000000" pitchFamily="2" charset="2"/>
              <a:buChar char="1"/>
            </a:pPr>
            <a:r>
              <a:rPr lang="de-DE" sz="2400" b="0" dirty="0">
                <a:sym typeface="Webdings" pitchFamily="18" charset="2"/>
              </a:rPr>
              <a:t>Fallbeispiel 7: Mensch-Maschine-Schnittstelle (Usability)</a:t>
            </a:r>
            <a:endParaRPr lang="de-DE" sz="2400" dirty="0">
              <a:sym typeface="Webdings" pitchFamily="18" charset="2"/>
            </a:endParaRPr>
          </a:p>
          <a:p>
            <a:r>
              <a:rPr lang="de-DE" sz="2400" dirty="0">
                <a:sym typeface="Webdings" pitchFamily="18" charset="2"/>
              </a:rPr>
              <a:t>Auswahl von Praxisbeispielen für die Diskussion in der Lehre. Die Unterlage wurde an der Westsächsischen Hochschule Zwickau erstellt.</a:t>
            </a:r>
          </a:p>
          <a:p>
            <a:pPr marL="285750" indent="-285750">
              <a:buFont typeface="Wingdings" panose="05000000000000000000" pitchFamily="2" charset="2"/>
              <a:buChar char="1"/>
            </a:pPr>
            <a:r>
              <a:rPr lang="de-DE" sz="2400" dirty="0">
                <a:sym typeface="Webdings" pitchFamily="18" charset="2"/>
              </a:rPr>
              <a:t> </a:t>
            </a:r>
            <a:r>
              <a:rPr lang="de-DE" sz="2400" b="0" dirty="0">
                <a:sym typeface="Webdings" pitchFamily="18" charset="2"/>
              </a:rPr>
              <a:t>Beispielsammlung Ergonomie, gesonderte Präsentation</a:t>
            </a:r>
          </a:p>
          <a:p>
            <a:endParaRPr lang="de-DE" sz="24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16.10.2023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a:t>
            </a:fld>
            <a:endParaRPr lang="de-DE" altLang="de-DE"/>
          </a:p>
        </p:txBody>
      </p:sp>
    </p:spTree>
    <p:extLst>
      <p:ext uri="{BB962C8B-B14F-4D97-AF65-F5344CB8AC3E}">
        <p14:creationId xmlns:p14="http://schemas.microsoft.com/office/powerpoint/2010/main" val="2533890219"/>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Problembeispiel Gebrauchstauglichkeit</a:t>
            </a:r>
            <a:endParaRPr lang="de-DE" sz="2400" kern="0" dirty="0"/>
          </a:p>
        </p:txBody>
      </p:sp>
      <p:sp>
        <p:nvSpPr>
          <p:cNvPr id="3" name="Inhaltsplatzhalter 2"/>
          <p:cNvSpPr>
            <a:spLocks noGrp="1"/>
          </p:cNvSpPr>
          <p:nvPr>
            <p:ph idx="1"/>
          </p:nvPr>
        </p:nvSpPr>
        <p:spPr>
          <a:xfrm>
            <a:off x="719667" y="1484314"/>
            <a:ext cx="4944285" cy="4897437"/>
          </a:xfrm>
        </p:spPr>
        <p:txBody>
          <a:bodyPr/>
          <a:lstStyle/>
          <a:p>
            <a:pPr indent="15875"/>
            <a:r>
              <a:rPr lang="de-DE" sz="2400" dirty="0"/>
              <a:t>Steuerung Bearbeitungszentrum:</a:t>
            </a:r>
          </a:p>
          <a:p>
            <a:pPr indent="15875"/>
            <a:r>
              <a:rPr lang="de-DE" sz="2400" b="0" dirty="0"/>
              <a:t>Wie lassen sich die Bewegungsmöglichkeiten des Fräskopfes in der Steuerungsschnittstelle entsprechend den Anforderungen der Gebrauchstauglichkeit darstellen?</a:t>
            </a:r>
          </a:p>
        </p:txBody>
      </p:sp>
      <p:pic>
        <p:nvPicPr>
          <p:cNvPr id="4" name="Grafik 3" descr="CNC-Fräse mit mehrachsigem Fräskopf. Davor ist das Bedienpult mit mehreren Bedienelementen, darunter Hebel, Taster und Drehknöpfe, zu sehen. Durch farbige Pfeile und Nummern ist dargestellt, wie sich die Betätigung dieser Bedienelemente auf die Bewegungen des Fräskopfes auswirkt."/>
          <p:cNvPicPr>
            <a:picLocks noChangeAspect="1"/>
          </p:cNvPicPr>
          <p:nvPr/>
        </p:nvPicPr>
        <p:blipFill>
          <a:blip r:embed="rId3"/>
          <a:stretch>
            <a:fillRect/>
          </a:stretch>
        </p:blipFill>
        <p:spPr>
          <a:xfrm>
            <a:off x="5951984" y="1484314"/>
            <a:ext cx="6352583" cy="4487045"/>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20</a:t>
            </a:fld>
            <a:endParaRPr lang="de-DE" altLang="de-DE"/>
          </a:p>
        </p:txBody>
      </p:sp>
    </p:spTree>
    <p:extLst>
      <p:ext uri="{BB962C8B-B14F-4D97-AF65-F5344CB8AC3E}">
        <p14:creationId xmlns:p14="http://schemas.microsoft.com/office/powerpoint/2010/main" val="274421515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Problembeispiel Gebrauchstauglichkeit</a:t>
            </a:r>
            <a:endParaRPr lang="de-DE" sz="2400" kern="0" dirty="0"/>
          </a:p>
        </p:txBody>
      </p:sp>
      <p:pic>
        <p:nvPicPr>
          <p:cNvPr id="5" name="Inhaltsplatzhalter 4" descr="Mann, der an einem Schreibtisch sitzt. Vor ihm befindet sich ein großer Joystick mit mehreren Tastern. Diese sind über ein Kabel mit einem großen Monitor verbunden auf dem der Fräskopf einer Fräse zu sehen ist. Zusätzlich werden auf dem Monitor ein Highscore von zehnmilliarden-einhundertmillionen-siebenhundertsiebenunddreißigtausend-einundneunzig Punkten und der Schriftzug „Game Over“ eingeblendet. Der Mann blickt dem Betrachter der Zeichnung grinsend. Unter seinem Schreibtisch stehen ein geöffneter Pizzakarton und eine dampfende Tasse Tee."/>
          <p:cNvPicPr>
            <a:picLocks noGrp="1" noChangeAspect="1"/>
          </p:cNvPicPr>
          <p:nvPr>
            <p:ph idx="1"/>
          </p:nvPr>
        </p:nvPicPr>
        <p:blipFill>
          <a:blip r:embed="rId3"/>
          <a:stretch>
            <a:fillRect/>
          </a:stretch>
        </p:blipFill>
        <p:spPr>
          <a:xfrm>
            <a:off x="2963079" y="1484313"/>
            <a:ext cx="6434118" cy="4897437"/>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21</a:t>
            </a:fld>
            <a:endParaRPr lang="de-DE" altLang="de-DE"/>
          </a:p>
        </p:txBody>
      </p:sp>
    </p:spTree>
    <p:extLst>
      <p:ext uri="{BB962C8B-B14F-4D97-AF65-F5344CB8AC3E}">
        <p14:creationId xmlns:p14="http://schemas.microsoft.com/office/powerpoint/2010/main" val="5768109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Analyse vorhandener Steuerungen - Beispiele</a:t>
            </a:r>
            <a:endParaRPr lang="de-DE" sz="2400" kern="0" dirty="0"/>
          </a:p>
        </p:txBody>
      </p:sp>
      <p:pic>
        <p:nvPicPr>
          <p:cNvPr id="4" name="Inhaltsplatzhalter 3" descr="Typische Steuerungen beziehungsweise Bedienelemente an Fräsmaschinen mit einem Bediener davor. Einmal hängen diese an einem beweglichen Gestänge von oben herab und einmal sind die Bedienelemente an einem auf dem Boden befestigtem Bedienpult angebracht."/>
          <p:cNvPicPr>
            <a:picLocks noGrp="1" noChangeAspect="1"/>
          </p:cNvPicPr>
          <p:nvPr>
            <p:ph idx="1"/>
          </p:nvPr>
        </p:nvPicPr>
        <p:blipFill>
          <a:blip r:embed="rId3"/>
          <a:stretch>
            <a:fillRect/>
          </a:stretch>
        </p:blipFill>
        <p:spPr>
          <a:xfrm>
            <a:off x="1074295" y="1719991"/>
            <a:ext cx="10211685" cy="4426080"/>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22</a:t>
            </a:fld>
            <a:endParaRPr lang="de-DE" altLang="de-DE"/>
          </a:p>
        </p:txBody>
      </p:sp>
    </p:spTree>
    <p:extLst>
      <p:ext uri="{BB962C8B-B14F-4D97-AF65-F5344CB8AC3E}">
        <p14:creationId xmlns:p14="http://schemas.microsoft.com/office/powerpoint/2010/main" val="47699242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Analyse vorhandener Steuerungen - Beispiele</a:t>
            </a:r>
            <a:endParaRPr lang="de-DE" sz="2400" kern="0" dirty="0"/>
          </a:p>
        </p:txBody>
      </p:sp>
      <p:pic>
        <p:nvPicPr>
          <p:cNvPr id="5" name="Inhaltsplatzhalter 4" descr="CNC-Fräsmaschine mit geschlossener Schutzhaube. Daneben steht eine Person am Bedienpult der Maschine. Hier sind mehrere Stellteile angebracht und es gibt mehrere Monitore, welche den Betriebszustand der Maschine visualisieren."/>
          <p:cNvPicPr>
            <a:picLocks noGrp="1" noChangeAspect="1"/>
          </p:cNvPicPr>
          <p:nvPr>
            <p:ph idx="1"/>
          </p:nvPr>
        </p:nvPicPr>
        <p:blipFill>
          <a:blip r:embed="rId3"/>
          <a:stretch>
            <a:fillRect/>
          </a:stretch>
        </p:blipFill>
        <p:spPr>
          <a:xfrm>
            <a:off x="2272263" y="1878501"/>
            <a:ext cx="7815749" cy="4109060"/>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23</a:t>
            </a:fld>
            <a:endParaRPr lang="de-DE" altLang="de-DE"/>
          </a:p>
        </p:txBody>
      </p:sp>
    </p:spTree>
    <p:extLst>
      <p:ext uri="{BB962C8B-B14F-4D97-AF65-F5344CB8AC3E}">
        <p14:creationId xmlns:p14="http://schemas.microsoft.com/office/powerpoint/2010/main" val="356235669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Bildung von Nutzergruppen</a:t>
            </a:r>
            <a:endParaRPr lang="de-DE" sz="2400" kern="0" dirty="0"/>
          </a:p>
        </p:txBody>
      </p:sp>
      <p:sp>
        <p:nvSpPr>
          <p:cNvPr id="3" name="Inhaltsplatzhalter 2"/>
          <p:cNvSpPr>
            <a:spLocks noGrp="1"/>
          </p:cNvSpPr>
          <p:nvPr>
            <p:ph idx="1"/>
          </p:nvPr>
        </p:nvSpPr>
        <p:spPr/>
        <p:txBody>
          <a:bodyPr/>
          <a:lstStyle/>
          <a:p>
            <a:pPr indent="22225"/>
            <a:r>
              <a:rPr lang="de-DE" sz="2400" b="0" dirty="0"/>
              <a:t>Die Bewertung des Usability hängt in hohem Maß von der jeweiligen Nutzergruppe ab, da diese unterschiedliche Anforderungen an eine Benutzerschnittstelle haben.</a:t>
            </a:r>
          </a:p>
          <a:p>
            <a:pPr indent="22225"/>
            <a:endParaRPr lang="de-DE" sz="2400" dirty="0"/>
          </a:p>
          <a:p>
            <a:pPr indent="22225"/>
            <a:r>
              <a:rPr lang="de-DE" sz="2400" dirty="0"/>
              <a:t>Beispiele:</a:t>
            </a:r>
          </a:p>
          <a:p>
            <a:pPr marL="273050" indent="-273050">
              <a:spcAft>
                <a:spcPct val="20000"/>
              </a:spcAft>
              <a:buClr>
                <a:schemeClr val="accent2"/>
              </a:buClr>
              <a:buFont typeface="Wingdings" pitchFamily="2" charset="2"/>
              <a:buChar char="§"/>
            </a:pPr>
            <a:r>
              <a:rPr lang="de-DE" sz="2400" b="0" dirty="0"/>
              <a:t>Alter – unterschiedliche Lebenserfahrung mit Bedienkonzepten</a:t>
            </a:r>
          </a:p>
          <a:p>
            <a:pPr marL="273050" indent="-273050">
              <a:spcAft>
                <a:spcPct val="20000"/>
              </a:spcAft>
              <a:buClr>
                <a:schemeClr val="accent2"/>
              </a:buClr>
              <a:buFont typeface="Wingdings" pitchFamily="2" charset="2"/>
              <a:buChar char="§"/>
            </a:pPr>
            <a:r>
              <a:rPr lang="de-DE" sz="2400" b="0" dirty="0"/>
              <a:t>Sozialisation – unterschiedliche Denk- und Handlungsweisen</a:t>
            </a:r>
          </a:p>
          <a:p>
            <a:pPr marL="273050" indent="-273050">
              <a:spcAft>
                <a:spcPct val="20000"/>
              </a:spcAft>
              <a:buClr>
                <a:schemeClr val="accent2"/>
              </a:buClr>
              <a:buFont typeface="Wingdings" pitchFamily="2" charset="2"/>
              <a:buChar char="§"/>
            </a:pPr>
            <a:r>
              <a:rPr lang="de-DE" sz="2400" b="0" dirty="0"/>
              <a:t>Nationalität – Interpretation von Bedienlogik, Farben und Zeichen nach dem entsprechendem Verständnis</a:t>
            </a:r>
          </a:p>
          <a:p>
            <a:pPr marL="273050" indent="-273050">
              <a:spcAft>
                <a:spcPct val="20000"/>
              </a:spcAft>
              <a:buClr>
                <a:schemeClr val="accent2"/>
              </a:buClr>
              <a:buFont typeface="Wingdings" pitchFamily="2" charset="2"/>
              <a:buChar char="§"/>
            </a:pPr>
            <a:r>
              <a:rPr lang="de-DE" sz="2400" b="0" dirty="0"/>
              <a:t>Ausbildung – unterschiedliche Nutzung und Leistungsansprüche bei differenzierten Aufgabenumfängen</a:t>
            </a:r>
          </a:p>
          <a:p>
            <a:pPr>
              <a:buClr>
                <a:schemeClr val="accent2"/>
              </a:buClr>
            </a:pPr>
            <a:endParaRPr lang="de-DE" sz="24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24</a:t>
            </a:fld>
            <a:endParaRPr lang="de-DE" altLang="de-DE"/>
          </a:p>
        </p:txBody>
      </p:sp>
    </p:spTree>
    <p:extLst>
      <p:ext uri="{BB962C8B-B14F-4D97-AF65-F5344CB8AC3E}">
        <p14:creationId xmlns:p14="http://schemas.microsoft.com/office/powerpoint/2010/main" val="219500138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Gebrauchstauglichkeit von Steuerungskonzepten</a:t>
            </a:r>
            <a:br>
              <a:rPr lang="de-DE" sz="2400" dirty="0"/>
            </a:br>
            <a:endParaRPr lang="de-DE" sz="2400" kern="0" dirty="0"/>
          </a:p>
        </p:txBody>
      </p:sp>
      <p:sp>
        <p:nvSpPr>
          <p:cNvPr id="3" name="Inhaltsplatzhalter 2"/>
          <p:cNvSpPr>
            <a:spLocks noGrp="1"/>
          </p:cNvSpPr>
          <p:nvPr>
            <p:ph idx="1"/>
          </p:nvPr>
        </p:nvSpPr>
        <p:spPr/>
        <p:txBody>
          <a:bodyPr/>
          <a:lstStyle/>
          <a:p>
            <a:pPr indent="22225"/>
            <a:r>
              <a:rPr lang="de-DE" sz="2200" dirty="0"/>
              <a:t>Auswahl von Maßnahmen:</a:t>
            </a:r>
          </a:p>
          <a:p>
            <a:pPr marL="342900" indent="-342900">
              <a:buClr>
                <a:schemeClr val="accent2"/>
              </a:buClr>
              <a:buFont typeface="Wingdings" panose="05000000000000000000" pitchFamily="2" charset="2"/>
              <a:buChar char="§"/>
            </a:pPr>
            <a:r>
              <a:rPr lang="de-DE" sz="2200" b="0" dirty="0"/>
              <a:t>Analyse der Arbeitsaufgaben und spezifischen Anforderungen an die Steuerung</a:t>
            </a:r>
          </a:p>
          <a:p>
            <a:pPr marL="342900" indent="-342900">
              <a:buClr>
                <a:schemeClr val="accent2"/>
              </a:buClr>
              <a:buFont typeface="Wingdings" panose="05000000000000000000" pitchFamily="2" charset="2"/>
              <a:buChar char="§"/>
            </a:pPr>
            <a:r>
              <a:rPr lang="de-DE" sz="2200" b="0" dirty="0"/>
              <a:t>Werden komplette Programme an der Steuerung erstellt?</a:t>
            </a:r>
          </a:p>
          <a:p>
            <a:pPr marL="342900" indent="-342900">
              <a:buClr>
                <a:schemeClr val="accent2"/>
              </a:buClr>
              <a:buFont typeface="Wingdings" panose="05000000000000000000" pitchFamily="2" charset="2"/>
              <a:buChar char="§"/>
            </a:pPr>
            <a:r>
              <a:rPr lang="de-DE" sz="2200" b="0" dirty="0"/>
              <a:t>Wie hoch sind die Aufwände beim Einfahren? Gibt es eine komplette Optimierung?</a:t>
            </a:r>
          </a:p>
          <a:p>
            <a:pPr marL="342900" indent="-342900">
              <a:buClr>
                <a:schemeClr val="accent2"/>
              </a:buClr>
              <a:buFont typeface="Wingdings" panose="05000000000000000000" pitchFamily="2" charset="2"/>
              <a:buChar char="§"/>
            </a:pPr>
            <a:r>
              <a:rPr lang="de-DE" sz="2200" b="0" dirty="0"/>
              <a:t>Werden nur kleinere Korrekturen von Schnittwerten vorgenommen?</a:t>
            </a:r>
          </a:p>
          <a:p>
            <a:pPr marL="342900" indent="-342900">
              <a:buClr>
                <a:schemeClr val="accent2"/>
              </a:buClr>
              <a:buFont typeface="Wingdings" panose="05000000000000000000" pitchFamily="2" charset="2"/>
              <a:buChar char="§"/>
            </a:pPr>
            <a:r>
              <a:rPr lang="de-DE" sz="2200" b="0" dirty="0"/>
              <a:t>Reduziert sich die Tätigkeit auf das Wechseln der Werkzeuge und Starten der Programmroutine?</a:t>
            </a:r>
          </a:p>
          <a:p>
            <a:pPr marL="342900" indent="-342900">
              <a:buClr>
                <a:schemeClr val="accent2"/>
              </a:buClr>
              <a:buFont typeface="Wingdings" panose="05000000000000000000" pitchFamily="2" charset="2"/>
              <a:buChar char="§"/>
            </a:pPr>
            <a:r>
              <a:rPr lang="de-DE" sz="2200" b="0" dirty="0"/>
              <a:t>Befragung von Mitarbeitern (Maschinenbedienung)</a:t>
            </a:r>
          </a:p>
          <a:p>
            <a:pPr marL="342900" indent="-342900">
              <a:buClr>
                <a:schemeClr val="accent2"/>
              </a:buClr>
              <a:buFont typeface="Wingdings" panose="05000000000000000000" pitchFamily="2" charset="2"/>
              <a:buChar char="§"/>
            </a:pPr>
            <a:r>
              <a:rPr lang="de-DE" sz="2200" b="0" dirty="0"/>
              <a:t>Bewertung der Arbeitsergebnisse (Menge, Zeit, Qualität, Fehlerhäufigkeit)</a:t>
            </a:r>
          </a:p>
          <a:p>
            <a:pPr marL="342900" indent="-342900">
              <a:buClr>
                <a:schemeClr val="accent2"/>
              </a:buClr>
              <a:buFont typeface="Wingdings" panose="05000000000000000000" pitchFamily="2" charset="2"/>
              <a:buChar char="§"/>
            </a:pPr>
            <a:r>
              <a:rPr lang="de-DE" sz="2200" b="0" dirty="0"/>
              <a:t>Beobachtung</a:t>
            </a:r>
          </a:p>
          <a:p>
            <a:pPr marL="342900" indent="-342900">
              <a:buClr>
                <a:schemeClr val="accent2"/>
              </a:buClr>
              <a:buFont typeface="Wingdings" panose="05000000000000000000" pitchFamily="2" charset="2"/>
              <a:buChar char="§"/>
            </a:pPr>
            <a:r>
              <a:rPr lang="de-DE" sz="2200" b="0" dirty="0"/>
              <a:t>Marktspiegel und Produktkataloge</a:t>
            </a:r>
          </a:p>
          <a:p>
            <a:pPr>
              <a:buClr>
                <a:schemeClr val="accent2"/>
              </a:buClr>
            </a:pPr>
            <a:endParaRPr lang="de-DE" sz="2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25</a:t>
            </a:fld>
            <a:endParaRPr lang="de-DE" altLang="de-DE"/>
          </a:p>
        </p:txBody>
      </p:sp>
    </p:spTree>
    <p:extLst>
      <p:ext uri="{BB962C8B-B14F-4D97-AF65-F5344CB8AC3E}">
        <p14:creationId xmlns:p14="http://schemas.microsoft.com/office/powerpoint/2010/main" val="262388488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Entwurf</a:t>
            </a:r>
            <a:endParaRPr lang="de-DE" sz="2400" kern="0" dirty="0"/>
          </a:p>
        </p:txBody>
      </p:sp>
      <p:pic>
        <p:nvPicPr>
          <p:cNvPr id="4" name="Inhaltsplatzhalter 3" descr="Bildunterschrift „Konzeptentwicklung unter Beteiligung der zukünftigen Nutzer“ zeigt zwei Bedienpulte von CNC-Fräsen und dahinter je einen Monitor zur Überwachung der Position des Fräskopfes, davor jeweils eine Bedienerin. Im Bild links erfolgt die Steuerung über eine Tastatur, ähnlich, wie sie bei einem Computer zum Einsatz kommt. Zur Steuerung der Maschine müssen Textbefehle eingegeben werden. Um den Monitor herum, welcher den Fräskopf aus einem ungünstigen Winkel zeigt, hat die Bedienerin mehrere Klebezettel mit Textbefehlen und Visualisierungen zu den Auswirkungen dieser Befehle angebracht. Neben der Tastatur liegt ein dickes, aufgeschlagenes Handbuch. Das Ganze wirkt recht unübersichtlich, es ist illustriert, dass Textbefehle zur Maschinensteuerung vermieden werden sollten. Rechts im Bild besteht das Bedienpult in erster Line aus Bedienelementen wie Hebeln, Drehknöpfen, Tastern und einem Joystick. Durch an den Bedienelementen angebrachte Farbliche Markierungen und Pfeile werden die Auswirkungen von Eingaben auf die Maschine visualisiert. Auf dem Monitor ist der Fräskopf in Seitenansicht zu sehen, so dass sich der Betriebszustand schnell erfassen lässt."/>
          <p:cNvPicPr>
            <a:picLocks noGrp="1" noChangeAspect="1"/>
          </p:cNvPicPr>
          <p:nvPr>
            <p:ph idx="1"/>
          </p:nvPr>
        </p:nvPicPr>
        <p:blipFill>
          <a:blip r:embed="rId3"/>
          <a:stretch>
            <a:fillRect/>
          </a:stretch>
        </p:blipFill>
        <p:spPr>
          <a:xfrm>
            <a:off x="1747962" y="1790102"/>
            <a:ext cx="8864352" cy="4285859"/>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26</a:t>
            </a:fld>
            <a:endParaRPr lang="de-DE" altLang="de-DE"/>
          </a:p>
        </p:txBody>
      </p:sp>
    </p:spTree>
    <p:extLst>
      <p:ext uri="{BB962C8B-B14F-4D97-AF65-F5344CB8AC3E}">
        <p14:creationId xmlns:p14="http://schemas.microsoft.com/office/powerpoint/2010/main" val="3018751937"/>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Fallbeispiel 7: </a:t>
            </a:r>
            <a:r>
              <a:rPr lang="de-DE" sz="2400" dirty="0"/>
              <a:t>Test der Steuerung</a:t>
            </a:r>
          </a:p>
        </p:txBody>
      </p:sp>
      <p:sp>
        <p:nvSpPr>
          <p:cNvPr id="3" name="Inhaltsplatzhalter 2"/>
          <p:cNvSpPr>
            <a:spLocks noGrp="1"/>
          </p:cNvSpPr>
          <p:nvPr>
            <p:ph idx="1"/>
          </p:nvPr>
        </p:nvSpPr>
        <p:spPr>
          <a:xfrm>
            <a:off x="719667" y="1484314"/>
            <a:ext cx="8112637" cy="4897437"/>
          </a:xfrm>
        </p:spPr>
        <p:txBody>
          <a:bodyPr/>
          <a:lstStyle/>
          <a:p>
            <a:pPr marL="342900" indent="-342900"/>
            <a:r>
              <a:rPr lang="de-DE" sz="2400" dirty="0"/>
              <a:t>Analysekonzept</a:t>
            </a:r>
          </a:p>
          <a:p>
            <a:pPr marL="342900" indent="-342900">
              <a:buClr>
                <a:schemeClr val="accent2"/>
              </a:buClr>
              <a:buFont typeface="Wingdings" panose="05000000000000000000" pitchFamily="2" charset="2"/>
              <a:buChar char="§"/>
            </a:pPr>
            <a:r>
              <a:rPr lang="de-DE" sz="2400" b="0" dirty="0"/>
              <a:t>Was soll analysiert werden? </a:t>
            </a:r>
            <a:br>
              <a:rPr lang="de-DE" sz="2400" b="0" dirty="0"/>
            </a:br>
            <a:r>
              <a:rPr lang="de-DE" sz="2400" b="0" dirty="0"/>
              <a:t>(Fehlerhäufigkeit, Geschwindigkeit von Operationen, psychische Belastung, Kompatibilität der Anordnung von Anzeige und Stellteilen …)</a:t>
            </a:r>
          </a:p>
          <a:p>
            <a:pPr marL="342900" indent="-342900">
              <a:buClr>
                <a:schemeClr val="accent2"/>
              </a:buClr>
              <a:buFont typeface="Wingdings" panose="05000000000000000000" pitchFamily="2" charset="2"/>
              <a:buChar char="§"/>
            </a:pPr>
            <a:r>
              <a:rPr lang="de-DE" sz="2400" b="0" dirty="0"/>
              <a:t>Wie soll analysiert werden?</a:t>
            </a:r>
            <a:br>
              <a:rPr lang="de-DE" sz="2400" b="0" dirty="0"/>
            </a:br>
            <a:r>
              <a:rPr lang="de-DE" sz="2400" b="0" dirty="0"/>
              <a:t>(Reale Arbeitssituation mit Prototyp, Simulation der Bedienoberfläche …)</a:t>
            </a:r>
          </a:p>
          <a:p>
            <a:pPr marL="342900" indent="-342900">
              <a:buClr>
                <a:schemeClr val="accent2"/>
              </a:buClr>
              <a:buFont typeface="Wingdings" panose="05000000000000000000" pitchFamily="2" charset="2"/>
              <a:buChar char="§"/>
            </a:pPr>
            <a:r>
              <a:rPr lang="de-DE" sz="2400" b="0" dirty="0"/>
              <a:t>Durchführung der Analyse und</a:t>
            </a:r>
          </a:p>
          <a:p>
            <a:pPr marL="342900" indent="-342900">
              <a:buClr>
                <a:schemeClr val="accent2"/>
              </a:buClr>
              <a:buFont typeface="Wingdings" panose="05000000000000000000" pitchFamily="2" charset="2"/>
              <a:buChar char="§"/>
            </a:pPr>
            <a:r>
              <a:rPr lang="de-DE" sz="2400" b="0" dirty="0"/>
              <a:t>Ermittlung von Daten</a:t>
            </a:r>
          </a:p>
          <a:p>
            <a:pPr marL="342900" indent="-342900">
              <a:buClr>
                <a:schemeClr val="accent2"/>
              </a:buClr>
              <a:buFont typeface="Wingdings" panose="05000000000000000000" pitchFamily="2" charset="2"/>
              <a:buChar char="§"/>
            </a:pPr>
            <a:r>
              <a:rPr lang="de-DE" sz="2400" b="0" dirty="0"/>
              <a:t>Auswertung und Optimierung</a:t>
            </a:r>
          </a:p>
          <a:p>
            <a:pPr marL="342900" indent="-342900">
              <a:buClr>
                <a:schemeClr val="accent2"/>
              </a:buClr>
              <a:buFont typeface="Wingdings" panose="05000000000000000000" pitchFamily="2" charset="2"/>
              <a:buChar char="§"/>
            </a:pPr>
            <a:r>
              <a:rPr lang="de-DE" sz="2400" b="0" dirty="0"/>
              <a:t>Normalbetrieb (+Beobachtung)</a:t>
            </a:r>
          </a:p>
        </p:txBody>
      </p:sp>
      <p:pic>
        <p:nvPicPr>
          <p:cNvPr id="5" name="Grafik 4" descr="Zwei Kameras. Darunter ist ein Computer mit Tastatur und Monitor zu sehen. Auf dem Monitor ist ein Fräskopf in Seitenansicht dargestellt."/>
          <p:cNvPicPr>
            <a:picLocks noChangeAspect="1"/>
          </p:cNvPicPr>
          <p:nvPr/>
        </p:nvPicPr>
        <p:blipFill>
          <a:blip r:embed="rId3"/>
          <a:stretch>
            <a:fillRect/>
          </a:stretch>
        </p:blipFill>
        <p:spPr>
          <a:xfrm>
            <a:off x="8688288" y="1458028"/>
            <a:ext cx="2274005" cy="4810161"/>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27</a:t>
            </a:fld>
            <a:endParaRPr lang="de-DE" altLang="de-DE"/>
          </a:p>
        </p:txBody>
      </p:sp>
    </p:spTree>
    <p:extLst>
      <p:ext uri="{BB962C8B-B14F-4D97-AF65-F5344CB8AC3E}">
        <p14:creationId xmlns:p14="http://schemas.microsoft.com/office/powerpoint/2010/main" val="286228732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Zusammenfassung</a:t>
            </a:r>
            <a:endParaRPr lang="de-DE" kern="0" dirty="0"/>
          </a:p>
        </p:txBody>
      </p:sp>
      <p:sp>
        <p:nvSpPr>
          <p:cNvPr id="3" name="Inhaltsplatzhalter 2"/>
          <p:cNvSpPr>
            <a:spLocks noGrp="1"/>
          </p:cNvSpPr>
          <p:nvPr>
            <p:ph idx="1"/>
          </p:nvPr>
        </p:nvSpPr>
        <p:spPr>
          <a:xfrm>
            <a:off x="719667" y="1382716"/>
            <a:ext cx="10920949" cy="4897437"/>
          </a:xfrm>
        </p:spPr>
        <p:txBody>
          <a:bodyPr/>
          <a:lstStyle/>
          <a:p>
            <a:pPr>
              <a:lnSpc>
                <a:spcPct val="90000"/>
              </a:lnSpc>
              <a:buClr>
                <a:schemeClr val="accent2"/>
              </a:buClr>
            </a:pPr>
            <a:r>
              <a:rPr lang="de-DE" u="sng" kern="0" dirty="0"/>
              <a:t>Ergonomie</a:t>
            </a:r>
            <a:r>
              <a:rPr lang="de-DE" kern="0" dirty="0"/>
              <a:t> beinhaltet die </a:t>
            </a:r>
            <a:r>
              <a:rPr lang="de-DE" u="sng" kern="0" dirty="0"/>
              <a:t>Gestaltung</a:t>
            </a:r>
            <a:r>
              <a:rPr lang="de-DE" kern="0" dirty="0"/>
              <a:t> von </a:t>
            </a:r>
          </a:p>
          <a:p>
            <a:pPr marL="357188" lvl="1" indent="-357188">
              <a:lnSpc>
                <a:spcPct val="90000"/>
              </a:lnSpc>
              <a:buClr>
                <a:schemeClr val="accent2"/>
              </a:buClr>
              <a:buFont typeface="Wingdings" panose="05000000000000000000" pitchFamily="2" charset="2"/>
              <a:buChar char="§"/>
            </a:pPr>
            <a:r>
              <a:rPr lang="de-DE" kern="0" dirty="0"/>
              <a:t>Produkten und Produktdetails sowie</a:t>
            </a:r>
          </a:p>
          <a:p>
            <a:pPr marL="357188" lvl="1" indent="-357188">
              <a:lnSpc>
                <a:spcPct val="90000"/>
              </a:lnSpc>
              <a:buClr>
                <a:schemeClr val="accent2"/>
              </a:buClr>
              <a:buFont typeface="Wingdings" panose="05000000000000000000" pitchFamily="2" charset="2"/>
              <a:buChar char="§"/>
            </a:pPr>
            <a:r>
              <a:rPr lang="de-DE" kern="0" dirty="0"/>
              <a:t>Arbeitsplätzen und komplexen Arbeitssystemen </a:t>
            </a:r>
          </a:p>
          <a:p>
            <a:pPr marL="357188" lvl="1" indent="-357188">
              <a:lnSpc>
                <a:spcPct val="90000"/>
              </a:lnSpc>
              <a:buClr>
                <a:schemeClr val="accent2"/>
              </a:buClr>
              <a:buFont typeface="Wingdings" panose="05000000000000000000" pitchFamily="2" charset="2"/>
              <a:buChar char="§"/>
            </a:pPr>
            <a:r>
              <a:rPr lang="de-DE" kern="0" dirty="0"/>
              <a:t>nach Kriterien, die durch die Leistungsvoraussetzungen des Menschen bestimmt werden.</a:t>
            </a:r>
          </a:p>
          <a:p>
            <a:pPr>
              <a:lnSpc>
                <a:spcPct val="90000"/>
              </a:lnSpc>
              <a:spcBef>
                <a:spcPct val="60000"/>
              </a:spcBef>
              <a:buClr>
                <a:schemeClr val="accent2"/>
              </a:buClr>
            </a:pPr>
            <a:r>
              <a:rPr lang="de-DE" kern="0" dirty="0"/>
              <a:t>Es gibt </a:t>
            </a:r>
            <a:r>
              <a:rPr lang="de-DE" u="sng" kern="0" dirty="0"/>
              <a:t>keine optimale Gestaltung</a:t>
            </a:r>
            <a:r>
              <a:rPr lang="de-DE" kern="0" dirty="0"/>
              <a:t>, die allen potenziellen Nutzern und allen für ein Produkt denkbaren Aufgaben gleichermaßen gerecht wird.</a:t>
            </a:r>
          </a:p>
          <a:p>
            <a:pPr>
              <a:lnSpc>
                <a:spcPct val="90000"/>
              </a:lnSpc>
              <a:spcBef>
                <a:spcPct val="60000"/>
              </a:spcBef>
              <a:buClr>
                <a:schemeClr val="accent2"/>
              </a:buClr>
            </a:pPr>
            <a:r>
              <a:rPr lang="de-DE" u="sng" kern="0" dirty="0"/>
              <a:t>Grundlage</a:t>
            </a:r>
            <a:r>
              <a:rPr lang="de-DE" kern="0" dirty="0"/>
              <a:t> einer ergonomischen Gestaltung ist stets </a:t>
            </a:r>
          </a:p>
          <a:p>
            <a:pPr marL="357188" lvl="1" indent="-357188">
              <a:lnSpc>
                <a:spcPct val="90000"/>
              </a:lnSpc>
              <a:buClr>
                <a:schemeClr val="accent2"/>
              </a:buClr>
              <a:buFont typeface="Wingdings" panose="05000000000000000000" pitchFamily="2" charset="2"/>
              <a:buChar char="§"/>
            </a:pPr>
            <a:r>
              <a:rPr lang="de-DE" kern="0" dirty="0"/>
              <a:t>die genaue Analyse der </a:t>
            </a:r>
            <a:r>
              <a:rPr lang="de-DE" b="1" i="1" kern="0" dirty="0"/>
              <a:t>Arbeitsaufgabe</a:t>
            </a:r>
            <a:r>
              <a:rPr lang="de-DE" kern="0" dirty="0"/>
              <a:t>, </a:t>
            </a:r>
          </a:p>
          <a:p>
            <a:pPr marL="357188" lvl="1" indent="-357188">
              <a:lnSpc>
                <a:spcPct val="90000"/>
              </a:lnSpc>
              <a:buClr>
                <a:schemeClr val="accent2"/>
              </a:buClr>
              <a:buFont typeface="Wingdings" panose="05000000000000000000" pitchFamily="2" charset="2"/>
              <a:buChar char="§"/>
            </a:pPr>
            <a:r>
              <a:rPr lang="de-DE" kern="0" dirty="0"/>
              <a:t>die Bestimmung der </a:t>
            </a:r>
            <a:r>
              <a:rPr lang="de-DE" b="1" i="1" kern="0" dirty="0"/>
              <a:t>Nutzergruppe</a:t>
            </a:r>
            <a:r>
              <a:rPr lang="de-DE" kern="0" dirty="0"/>
              <a:t> mit ihren individuellen </a:t>
            </a:r>
            <a:r>
              <a:rPr lang="de-DE" b="1" i="1" kern="0" dirty="0"/>
              <a:t>Leistungsvoraussetzungen</a:t>
            </a:r>
            <a:r>
              <a:rPr lang="de-DE" kern="0" dirty="0"/>
              <a:t> und </a:t>
            </a:r>
          </a:p>
          <a:p>
            <a:pPr marL="357188" lvl="1" indent="-357188">
              <a:lnSpc>
                <a:spcPct val="90000"/>
              </a:lnSpc>
              <a:buClr>
                <a:schemeClr val="accent2"/>
              </a:buClr>
              <a:buFont typeface="Wingdings" panose="05000000000000000000" pitchFamily="2" charset="2"/>
              <a:buChar char="§"/>
            </a:pPr>
            <a:r>
              <a:rPr lang="de-DE" kern="0" dirty="0"/>
              <a:t>die Festlegung der </a:t>
            </a:r>
            <a:r>
              <a:rPr lang="de-DE" b="1" i="1" kern="0" dirty="0"/>
              <a:t>Arbeitsteilung</a:t>
            </a:r>
            <a:r>
              <a:rPr lang="de-DE" kern="0" dirty="0"/>
              <a:t>  und der </a:t>
            </a:r>
            <a:r>
              <a:rPr lang="de-DE" b="1" i="1" kern="0" dirty="0"/>
              <a:t>Schnittstelle</a:t>
            </a:r>
            <a:r>
              <a:rPr lang="de-DE" kern="0" dirty="0"/>
              <a:t> zwischen Mensch und Maschine.</a:t>
            </a:r>
          </a:p>
          <a:p>
            <a:pPr>
              <a:lnSpc>
                <a:spcPct val="90000"/>
              </a:lnSpc>
              <a:spcBef>
                <a:spcPct val="60000"/>
              </a:spcBef>
              <a:buClr>
                <a:schemeClr val="accent2"/>
              </a:buClr>
            </a:pPr>
            <a:r>
              <a:rPr lang="de-DE" kern="0" dirty="0"/>
              <a:t>Allgemein und situationsbezogen sind geeignete </a:t>
            </a:r>
            <a:r>
              <a:rPr lang="de-DE" u="sng" kern="0" dirty="0"/>
              <a:t>Bewertungskriterien</a:t>
            </a:r>
            <a:r>
              <a:rPr lang="de-DE" kern="0" dirty="0"/>
              <a:t> zu entwickeln, welche die ergonomische Qualität sichern.</a:t>
            </a:r>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28</a:t>
            </a:fld>
            <a:endParaRPr lang="de-DE" altLang="de-DE"/>
          </a:p>
        </p:txBody>
      </p:sp>
    </p:spTree>
    <p:extLst>
      <p:ext uri="{BB962C8B-B14F-4D97-AF65-F5344CB8AC3E}">
        <p14:creationId xmlns:p14="http://schemas.microsoft.com/office/powerpoint/2010/main" val="13201914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p>
          <a:p>
            <a:pPr>
              <a:tabLst>
                <a:tab pos="665163" algn="l"/>
              </a:tabLst>
            </a:pPr>
            <a:r>
              <a:rPr lang="de-DE" altLang="de-DE" dirty="0"/>
              <a:t>Westsächsische Hochschule Zwickau</a:t>
            </a:r>
          </a:p>
          <a:p>
            <a:pPr>
              <a:tabLst>
                <a:tab pos="665163" algn="l"/>
              </a:tabLst>
            </a:pPr>
            <a:r>
              <a:rPr lang="de-DE" altLang="de-DE" dirty="0"/>
              <a:t>Professur Arbeitswissenschaft</a:t>
            </a:r>
          </a:p>
          <a:p>
            <a:pPr>
              <a:tabLst>
                <a:tab pos="665163" algn="l"/>
              </a:tabLst>
            </a:pPr>
            <a:r>
              <a:rPr lang="de-DE" altLang="de-DE" dirty="0">
                <a:hlinkClick r:id="rId2"/>
              </a:rPr>
              <a:t>Torsten.Merkel@fh-zwickau.de</a:t>
            </a:r>
            <a:endParaRPr lang="de-DE" altLang="de-DE" dirty="0"/>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a:hlinkClick r:id="rId5"/>
              </a:rPr>
              <a:t>www.institut-aser.de/</a:t>
            </a:r>
            <a:r>
              <a:rPr lang="de-DE" altLang="de-DE"/>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205486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4: </a:t>
            </a:r>
            <a:r>
              <a:rPr lang="de-DE" dirty="0"/>
              <a:t>Schleiftätigkeit im Stahlbau (Werft)</a:t>
            </a:r>
            <a:endParaRPr lang="de-DE" dirty="0">
              <a:solidFill>
                <a:srgbClr val="004994"/>
              </a:solidFill>
            </a:endParaRPr>
          </a:p>
        </p:txBody>
      </p:sp>
      <p:pic>
        <p:nvPicPr>
          <p:cNvPr id="11" name="Modul5-Beispiel4-Werft-Film-vorher" descr="Ein Video zeigt einen Beschäftigten in einer Werft beim manuellen Schleifen an horizontal auf dem Boden liegenden Blechtafeln zur Schweißnahtvorbereitung. Hierzu wird ein herkömmlicher Winkelschleifer mit Schruppscheibe eingesetzt. Die Arbeit wird im Knien ausgeführt, Rücken und Nacken sind dabei deutlich sichtbar gekrümmt beziehungsweise vorgeneigt. Über der Arbeitskleidung trägt der Beschäftigte einen Messanzug, mit dem sich die Körperhaltung beziehungsweise Gelenkwinkel messtechnisch erfassen lass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5951984" y="1489842"/>
            <a:ext cx="5688632" cy="4654336"/>
          </a:xfrm>
          <a:prstGeom prst="rect">
            <a:avLst/>
          </a:prstGeom>
        </p:spPr>
      </p:pic>
      <p:sp>
        <p:nvSpPr>
          <p:cNvPr id="3" name="Inhaltsplatzhalter 2"/>
          <p:cNvSpPr>
            <a:spLocks noGrp="1"/>
          </p:cNvSpPr>
          <p:nvPr>
            <p:ph idx="1"/>
          </p:nvPr>
        </p:nvSpPr>
        <p:spPr/>
        <p:txBody>
          <a:bodyPr/>
          <a:lstStyle/>
          <a:p>
            <a:r>
              <a:rPr lang="de-DE" sz="2400" dirty="0"/>
              <a:t>Probleme:</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Arbeiten in Zwangshaltungen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Hand-Arm-Vibrationen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Staubexposition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unökonomische Arbeitsweise</a:t>
            </a:r>
            <a:endParaRPr lang="de-DE" sz="2400" b="0" dirty="0">
              <a:solidFill>
                <a:srgbClr val="FF0000"/>
              </a:solidFill>
            </a:endParaRPr>
          </a:p>
          <a:p>
            <a:endParaRPr lang="de-DE" sz="2400" b="0" dirty="0"/>
          </a:p>
        </p:txBody>
      </p:sp>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3</a:t>
            </a:fld>
            <a:endParaRPr lang="de-DE" altLang="de-DE"/>
          </a:p>
        </p:txBody>
      </p:sp>
    </p:spTree>
    <p:extLst>
      <p:ext uri="{BB962C8B-B14F-4D97-AF65-F5344CB8AC3E}">
        <p14:creationId xmlns:p14="http://schemas.microsoft.com/office/powerpoint/2010/main" val="426126524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4: </a:t>
            </a:r>
            <a:r>
              <a:rPr lang="de-DE" dirty="0"/>
              <a:t>Schleiftätigkeit im Stahlbau (Werft)</a:t>
            </a:r>
            <a:endParaRPr lang="de-DE" dirty="0">
              <a:solidFill>
                <a:srgbClr val="004994"/>
              </a:solidFill>
            </a:endParaRPr>
          </a:p>
        </p:txBody>
      </p:sp>
      <p:sp>
        <p:nvSpPr>
          <p:cNvPr id="3" name="Inhaltsplatzhalter 2"/>
          <p:cNvSpPr>
            <a:spLocks noGrp="1"/>
          </p:cNvSpPr>
          <p:nvPr>
            <p:ph idx="1"/>
          </p:nvPr>
        </p:nvSpPr>
        <p:spPr>
          <a:xfrm>
            <a:off x="719667" y="1484314"/>
            <a:ext cx="5160309" cy="4897437"/>
          </a:xfrm>
        </p:spPr>
        <p:txBody>
          <a:bodyPr/>
          <a:lstStyle/>
          <a:p>
            <a:r>
              <a:rPr lang="de-DE" sz="2200" dirty="0"/>
              <a:t>Maßnahmen:</a:t>
            </a:r>
          </a:p>
          <a:p>
            <a:pPr marL="342900" indent="-342900">
              <a:buClr>
                <a:schemeClr val="accent2"/>
              </a:buClr>
              <a:buFont typeface="Wingdings" panose="05000000000000000000" pitchFamily="2" charset="2"/>
              <a:buChar char="§"/>
            </a:pPr>
            <a:r>
              <a:rPr lang="de-DE" sz="2200" b="0" dirty="0">
                <a:solidFill>
                  <a:srgbClr val="6E6E6E"/>
                </a:solidFill>
              </a:rPr>
              <a:t>Ergonomische Umgestaltung des Schleifgerätes</a:t>
            </a:r>
          </a:p>
          <a:p>
            <a:pPr>
              <a:buClr>
                <a:schemeClr val="accent2"/>
              </a:buClr>
            </a:pPr>
            <a:endParaRPr lang="de-DE" sz="2200" b="0" dirty="0">
              <a:solidFill>
                <a:srgbClr val="6E6E6E"/>
              </a:solidFill>
            </a:endParaRPr>
          </a:p>
          <a:p>
            <a:pPr>
              <a:buClr>
                <a:schemeClr val="accent2"/>
              </a:buClr>
            </a:pPr>
            <a:r>
              <a:rPr lang="de-DE" sz="2200" dirty="0"/>
              <a:t>Erfolge der Maßnahmen:</a:t>
            </a:r>
          </a:p>
          <a:p>
            <a:pPr marL="342900" indent="-342900">
              <a:buClr>
                <a:schemeClr val="accent2"/>
              </a:buClr>
              <a:buFont typeface="Wingdings" panose="05000000000000000000" pitchFamily="2" charset="2"/>
              <a:buChar char="§"/>
            </a:pPr>
            <a:r>
              <a:rPr lang="de-DE" sz="2200" b="0" dirty="0"/>
              <a:t>Erhebliche Verminderung des Anteils an Zwangshaltungen</a:t>
            </a:r>
          </a:p>
          <a:p>
            <a:pPr marL="342900" indent="-342900">
              <a:buClr>
                <a:schemeClr val="accent2"/>
              </a:buClr>
              <a:buFont typeface="Wingdings" panose="05000000000000000000" pitchFamily="2" charset="2"/>
              <a:buChar char="§"/>
            </a:pPr>
            <a:r>
              <a:rPr lang="de-DE" sz="2200" b="0" dirty="0"/>
              <a:t>Starke Reduktion der Einwirkung von Hand-Arm-Vibrationen</a:t>
            </a:r>
          </a:p>
          <a:p>
            <a:pPr marL="342900" indent="-342900">
              <a:buClr>
                <a:schemeClr val="accent2"/>
              </a:buClr>
              <a:buFont typeface="Wingdings" panose="05000000000000000000" pitchFamily="2" charset="2"/>
              <a:buChar char="§"/>
            </a:pPr>
            <a:r>
              <a:rPr lang="de-DE" sz="2200" b="0" dirty="0"/>
              <a:t>Verringerung der Staubexposition</a:t>
            </a:r>
          </a:p>
          <a:p>
            <a:pPr marL="342900" indent="-342900">
              <a:buClr>
                <a:schemeClr val="accent2"/>
              </a:buClr>
              <a:buFont typeface="Wingdings" panose="05000000000000000000" pitchFamily="2" charset="2"/>
              <a:buChar char="§"/>
            </a:pPr>
            <a:r>
              <a:rPr lang="de-DE" sz="2200" b="0" dirty="0"/>
              <a:t>Verdopplung der Effizienz der Arbeit</a:t>
            </a:r>
          </a:p>
          <a:p>
            <a:pPr>
              <a:buClr>
                <a:schemeClr val="accent2"/>
              </a:buClr>
            </a:pPr>
            <a:endParaRPr lang="de-DE" sz="2200" b="0" dirty="0">
              <a:solidFill>
                <a:srgbClr val="FF0000"/>
              </a:solidFill>
            </a:endParaRPr>
          </a:p>
          <a:p>
            <a:endParaRPr lang="de-DE" sz="2200" b="0" dirty="0"/>
          </a:p>
        </p:txBody>
      </p:sp>
      <p:pic>
        <p:nvPicPr>
          <p:cNvPr id="10" name="Modul5-Beispiel4-Werft-Fillm-Nachher" descr="Ein Video zeigt einen Beschäftigten in einer Werft beim manuellen Schleifen an horizontal auf dem Boden liegenden Blechtafeln zur Schweißnahtvorbereitung. Hierzu kommt eine an einer Führungsstange befestigte Bandschleifmaschine zum Einsatz, so dass die Tätigkeit in einer stehenden Körperhaltung ausgeführt werden kann. Ähnlich wie bei einem Rasenmäher oder Staubsauger können Schleifarbeiten hiermit aufrecht gehend ausgeführt werden. Die Führungsstange ermöglicht die exakte Einhaltung der markierten Schleifbahn. Das Einatmen von Staub und Dämpfen vermindert sich durch den vergrößerten Abstand des Gesichtes zum Schleifvorgang. Die typischen Unwuchtvibrationen der rotierenden Schleifscheibe beim Winkelschleifer treten beim Bandschleifer nicht auf.">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023992" y="1484314"/>
            <a:ext cx="5616624" cy="4595419"/>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4</a:t>
            </a:fld>
            <a:endParaRPr lang="de-DE" altLang="de-DE"/>
          </a:p>
        </p:txBody>
      </p:sp>
    </p:spTree>
    <p:extLst>
      <p:ext uri="{BB962C8B-B14F-4D97-AF65-F5344CB8AC3E}">
        <p14:creationId xmlns:p14="http://schemas.microsoft.com/office/powerpoint/2010/main" val="2692157894"/>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5: </a:t>
            </a:r>
            <a:r>
              <a:rPr lang="de-DE" dirty="0"/>
              <a:t>Ergonomische Maschinengestaltung</a:t>
            </a:r>
            <a:endParaRPr lang="de-DE" dirty="0">
              <a:solidFill>
                <a:srgbClr val="004994"/>
              </a:solidFill>
            </a:endParaRPr>
          </a:p>
        </p:txBody>
      </p:sp>
      <p:pic>
        <p:nvPicPr>
          <p:cNvPr id="10" name="Picture 5" descr="Eine CNC-Fräsmaschine im Stillstand mit geöffneter Schutzhaube und davor das Bedienpult sind zu sehen."/>
          <p:cNvPicPr>
            <a:picLocks noChangeAspect="1" noChangeArrowheads="1"/>
          </p:cNvPicPr>
          <p:nvPr/>
        </p:nvPicPr>
        <p:blipFill>
          <a:blip r:embed="rId3" cstate="print"/>
          <a:srcRect l="12987" r="25591"/>
          <a:stretch>
            <a:fillRect/>
          </a:stretch>
        </p:blipFill>
        <p:spPr bwMode="auto">
          <a:xfrm>
            <a:off x="7392144" y="1487382"/>
            <a:ext cx="3554412" cy="4465638"/>
          </a:xfrm>
          <a:prstGeom prst="rect">
            <a:avLst/>
          </a:prstGeom>
          <a:noFill/>
        </p:spPr>
      </p:pic>
      <p:sp>
        <p:nvSpPr>
          <p:cNvPr id="3" name="Inhaltsplatzhalter 2"/>
          <p:cNvSpPr>
            <a:spLocks noGrp="1"/>
          </p:cNvSpPr>
          <p:nvPr>
            <p:ph idx="1"/>
          </p:nvPr>
        </p:nvSpPr>
        <p:spPr>
          <a:xfrm>
            <a:off x="719667" y="1484314"/>
            <a:ext cx="6384445" cy="4897437"/>
          </a:xfrm>
        </p:spPr>
        <p:txBody>
          <a:bodyPr/>
          <a:lstStyle/>
          <a:p>
            <a:r>
              <a:rPr lang="de-DE" sz="2400" dirty="0"/>
              <a:t>Probleme:</a:t>
            </a:r>
            <a:endParaRPr lang="de-DE" sz="2400" b="0" dirty="0"/>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60 % der Arbeitsunfälle an stationären Be- und Verarbeitungsmaschinen ereignen sich bei der Bedienung von scheinbar funktionierenden Maschinen.</a:t>
            </a:r>
          </a:p>
          <a:p>
            <a:pPr marL="285750" indent="-285750" eaLnBrk="0" hangingPunct="0">
              <a:spcBef>
                <a:spcPct val="50000"/>
              </a:spcBef>
              <a:buClr>
                <a:schemeClr val="accent2"/>
              </a:buClr>
              <a:buFont typeface="Wingdings" panose="05000000000000000000" pitchFamily="2" charset="2"/>
              <a:buChar char="§"/>
              <a:defRPr/>
            </a:pPr>
            <a:r>
              <a:rPr lang="de-DE" sz="2400" b="0" dirty="0">
                <a:solidFill>
                  <a:srgbClr val="6E6E6E"/>
                </a:solidFill>
              </a:rPr>
              <a:t>Einer der Gründe: Mangelnde ergonomische Gestaltung führt zu </a:t>
            </a:r>
          </a:p>
          <a:p>
            <a:pPr marL="608013" lvl="2" indent="-342900" eaLnBrk="0" hangingPunct="0">
              <a:spcBef>
                <a:spcPct val="50000"/>
              </a:spcBef>
              <a:buClr>
                <a:schemeClr val="accent2"/>
              </a:buClr>
              <a:defRPr/>
            </a:pPr>
            <a:r>
              <a:rPr lang="de-DE" sz="2400" b="0" dirty="0">
                <a:solidFill>
                  <a:srgbClr val="6E6E6E"/>
                </a:solidFill>
              </a:rPr>
              <a:t>erhöhter Fehlbedienung und</a:t>
            </a:r>
          </a:p>
          <a:p>
            <a:pPr marL="608013" lvl="2" indent="-342900" eaLnBrk="0" hangingPunct="0">
              <a:spcBef>
                <a:spcPct val="50000"/>
              </a:spcBef>
              <a:buClr>
                <a:schemeClr val="accent2"/>
              </a:buClr>
              <a:defRPr/>
            </a:pPr>
            <a:r>
              <a:rPr lang="de-DE" sz="2400" b="0" dirty="0">
                <a:solidFill>
                  <a:srgbClr val="6E6E6E"/>
                </a:solidFill>
              </a:rPr>
              <a:t>Manipulation von Schutzeinrichtungen.</a:t>
            </a:r>
          </a:p>
          <a:p>
            <a:endParaRPr lang="de-DE" sz="2400" b="0" dirty="0"/>
          </a:p>
        </p:txBody>
      </p:sp>
      <p:sp>
        <p:nvSpPr>
          <p:cNvPr id="9" name="Rechteck 8"/>
          <p:cNvSpPr/>
          <p:nvPr/>
        </p:nvSpPr>
        <p:spPr>
          <a:xfrm>
            <a:off x="3823431" y="6144178"/>
            <a:ext cx="8358607" cy="498598"/>
          </a:xfrm>
          <a:prstGeom prst="rect">
            <a:avLst/>
          </a:prstGeom>
        </p:spPr>
        <p:txBody>
          <a:bodyPr wrap="square">
            <a:spAutoFit/>
          </a:bodyPr>
          <a:lstStyle/>
          <a:p>
            <a:pPr algn="r"/>
            <a:r>
              <a:rPr lang="de-DE" altLang="de-DE" sz="1200" dirty="0"/>
              <a:t>Quelle: </a:t>
            </a:r>
            <a:r>
              <a:rPr lang="de-DE" altLang="de-DE" sz="1200" b="1" dirty="0"/>
              <a:t>DGUV (ehemals HVBG) - </a:t>
            </a:r>
            <a:r>
              <a:rPr lang="de-DE" sz="1200" b="1" dirty="0"/>
              <a:t>Manipulation von Schutzeinrichtungen an Maschinen. 2006</a:t>
            </a:r>
          </a:p>
          <a:p>
            <a:pPr algn="r" eaLnBrk="1" hangingPunct="1"/>
            <a:r>
              <a:rPr lang="de-DE" altLang="de-DE" sz="1200" b="1" dirty="0"/>
              <a:t> </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5</a:t>
            </a:fld>
            <a:endParaRPr lang="de-DE" altLang="de-DE"/>
          </a:p>
        </p:txBody>
      </p:sp>
    </p:spTree>
    <p:extLst>
      <p:ext uri="{BB962C8B-B14F-4D97-AF65-F5344CB8AC3E}">
        <p14:creationId xmlns:p14="http://schemas.microsoft.com/office/powerpoint/2010/main" val="220286623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5: </a:t>
            </a:r>
            <a:r>
              <a:rPr lang="de-DE" dirty="0"/>
              <a:t>Ergonomische Maschinengestaltung</a:t>
            </a:r>
            <a:endParaRPr lang="de-DE" dirty="0">
              <a:solidFill>
                <a:srgbClr val="004994"/>
              </a:solidFill>
            </a:endParaRPr>
          </a:p>
        </p:txBody>
      </p:sp>
      <p:pic>
        <p:nvPicPr>
          <p:cNvPr id="14" name="Picture 7" descr="Logo CE Kennzeichnung"/>
          <p:cNvPicPr>
            <a:picLocks noChangeAspect="1" noChangeArrowheads="1"/>
          </p:cNvPicPr>
          <p:nvPr/>
        </p:nvPicPr>
        <p:blipFill>
          <a:blip r:embed="rId3" cstate="print">
            <a:lum bright="82000" contrast="-88000"/>
          </a:blip>
          <a:srcRect/>
          <a:stretch>
            <a:fillRect/>
          </a:stretch>
        </p:blipFill>
        <p:spPr bwMode="auto">
          <a:xfrm>
            <a:off x="719667" y="1916832"/>
            <a:ext cx="6131750" cy="3456384"/>
          </a:xfrm>
          <a:prstGeom prst="rect">
            <a:avLst/>
          </a:prstGeom>
          <a:noFill/>
          <a:ln w="9525">
            <a:noFill/>
            <a:miter lim="800000"/>
            <a:headEnd/>
            <a:tailEnd/>
          </a:ln>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pic>
        <p:nvPicPr>
          <p:cNvPr id="12" name="Picture 8" descr="Eine Drehmaschine mit eingespanntem Werkstück im Stillstand ist zu sehen. Davor steht eine Person, die mit einem Messgerät eine Messung der Beleuchtungsstärke am Werkstück vornimmt."/>
          <p:cNvPicPr>
            <a:picLocks noChangeAspect="1" noChangeArrowheads="1"/>
          </p:cNvPicPr>
          <p:nvPr/>
        </p:nvPicPr>
        <p:blipFill>
          <a:blip r:embed="rId4" cstate="print"/>
          <a:srcRect t="34283" r="32063" b="11853"/>
          <a:stretch>
            <a:fillRect/>
          </a:stretch>
        </p:blipFill>
        <p:spPr bwMode="auto">
          <a:xfrm>
            <a:off x="7392144" y="1484314"/>
            <a:ext cx="4078121" cy="4578754"/>
          </a:xfrm>
          <a:prstGeom prst="rect">
            <a:avLst/>
          </a:prstGeom>
          <a:noFill/>
          <a:ln w="9525" algn="ctr">
            <a:noFill/>
            <a:miter lim="800000"/>
            <a:headEnd/>
            <a:tailEnd/>
          </a:ln>
          <a:effectLst/>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6</a:t>
            </a:fld>
            <a:endParaRPr lang="de-DE" altLang="de-DE"/>
          </a:p>
        </p:txBody>
      </p:sp>
      <p:sp>
        <p:nvSpPr>
          <p:cNvPr id="3" name="Inhaltsplatzhalter 2"/>
          <p:cNvSpPr>
            <a:spLocks noGrp="1"/>
          </p:cNvSpPr>
          <p:nvPr>
            <p:ph idx="1"/>
          </p:nvPr>
        </p:nvSpPr>
        <p:spPr>
          <a:xfrm>
            <a:off x="719667" y="1484314"/>
            <a:ext cx="6131750" cy="4897437"/>
          </a:xfrm>
        </p:spPr>
        <p:txBody>
          <a:bodyPr/>
          <a:lstStyle/>
          <a:p>
            <a:r>
              <a:rPr lang="de-DE" sz="2200" dirty="0"/>
              <a:t>Rechtslage:</a:t>
            </a:r>
            <a:endParaRPr lang="de-DE" sz="2200" b="0" dirty="0"/>
          </a:p>
          <a:p>
            <a:pPr marL="285750" indent="-285750" eaLnBrk="0" hangingPunct="0">
              <a:spcBef>
                <a:spcPct val="50000"/>
              </a:spcBef>
              <a:buClr>
                <a:schemeClr val="accent2"/>
              </a:buClr>
              <a:buFont typeface="Wingdings" panose="05000000000000000000" pitchFamily="2" charset="2"/>
              <a:buChar char="§"/>
              <a:defRPr/>
            </a:pPr>
            <a:r>
              <a:rPr lang="de-DE" sz="2200" b="0" dirty="0">
                <a:solidFill>
                  <a:schemeClr val="tx1"/>
                </a:solidFill>
              </a:rPr>
              <a:t>Maschinenrichtlinie 2006/42/EG fordert die Berücksichtigung ergonomischer Aspekte:</a:t>
            </a:r>
          </a:p>
          <a:p>
            <a:pPr marL="550863" lvl="2" indent="-285750" eaLnBrk="0" hangingPunct="0">
              <a:spcBef>
                <a:spcPct val="50000"/>
              </a:spcBef>
              <a:buClr>
                <a:schemeClr val="accent2"/>
              </a:buClr>
              <a:defRPr/>
            </a:pPr>
            <a:r>
              <a:rPr lang="de-DE" sz="2200" b="0" dirty="0">
                <a:solidFill>
                  <a:schemeClr val="tx1"/>
                </a:solidFill>
              </a:rPr>
              <a:t>„Belästigung, Ermüdung, psychische Belastungen sind unter Berücksichtigung ergonomischer Prinzipien bei der Konzipierung auf ein Minimum zu reduzieren...“</a:t>
            </a:r>
          </a:p>
          <a:p>
            <a:pPr marL="285750" indent="-285750" eaLnBrk="0" hangingPunct="0">
              <a:spcBef>
                <a:spcPct val="50000"/>
              </a:spcBef>
              <a:buClr>
                <a:schemeClr val="accent2"/>
              </a:buClr>
              <a:buFont typeface="Wingdings" panose="05000000000000000000" pitchFamily="2" charset="2"/>
              <a:buChar char="§"/>
              <a:defRPr/>
            </a:pPr>
            <a:r>
              <a:rPr lang="de-DE" sz="2200" b="0" dirty="0">
                <a:solidFill>
                  <a:schemeClr val="tx1"/>
                </a:solidFill>
              </a:rPr>
              <a:t>Hersteller erklären mit CE-Kennzeichen auch die Erfüllung ergonomischer Anforderungen der Maschinenrichtlinie</a:t>
            </a:r>
            <a:endParaRPr lang="de-DE" b="0" dirty="0">
              <a:solidFill>
                <a:schemeClr val="tx1"/>
              </a:solidFill>
            </a:endParaRPr>
          </a:p>
        </p:txBody>
      </p:sp>
    </p:spTree>
    <p:extLst>
      <p:ext uri="{BB962C8B-B14F-4D97-AF65-F5344CB8AC3E}">
        <p14:creationId xmlns:p14="http://schemas.microsoft.com/office/powerpoint/2010/main" val="301993969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5: </a:t>
            </a:r>
            <a:r>
              <a:rPr lang="de-DE" dirty="0"/>
              <a:t>Ergonomische Maschinengestaltung</a:t>
            </a:r>
            <a:endParaRPr lang="de-DE" dirty="0">
              <a:solidFill>
                <a:srgbClr val="004994"/>
              </a:solidFill>
            </a:endParaRPr>
          </a:p>
        </p:txBody>
      </p:sp>
      <p:sp>
        <p:nvSpPr>
          <p:cNvPr id="3" name="Inhaltsplatzhalter 2"/>
          <p:cNvSpPr>
            <a:spLocks noGrp="1"/>
          </p:cNvSpPr>
          <p:nvPr>
            <p:ph idx="1"/>
          </p:nvPr>
        </p:nvSpPr>
        <p:spPr>
          <a:xfrm>
            <a:off x="719667" y="1484314"/>
            <a:ext cx="6528461" cy="4897437"/>
          </a:xfrm>
        </p:spPr>
        <p:txBody>
          <a:bodyPr/>
          <a:lstStyle/>
          <a:p>
            <a:pPr>
              <a:lnSpc>
                <a:spcPct val="80000"/>
              </a:lnSpc>
              <a:buFont typeface="Wingdings" pitchFamily="2" charset="2"/>
              <a:buNone/>
            </a:pPr>
            <a:r>
              <a:rPr lang="de-DE" sz="2400" dirty="0"/>
              <a:t>Praktische Hilfe: Checkliste „Ergonomische Maschinengestaltung“:</a:t>
            </a:r>
          </a:p>
          <a:p>
            <a:pPr marL="342900" indent="-342900">
              <a:lnSpc>
                <a:spcPct val="80000"/>
              </a:lnSpc>
              <a:buClr>
                <a:schemeClr val="accent2"/>
              </a:buClr>
              <a:buFont typeface="Wingdings" panose="05000000000000000000" pitchFamily="2" charset="2"/>
              <a:buChar char="§"/>
            </a:pPr>
            <a:r>
              <a:rPr lang="de-DE" sz="2400" dirty="0"/>
              <a:t>Mensch-Maschine-Schnittstelle</a:t>
            </a:r>
          </a:p>
          <a:p>
            <a:pPr marL="608013" lvl="2" indent="-342900">
              <a:lnSpc>
                <a:spcPct val="80000"/>
              </a:lnSpc>
              <a:buClr>
                <a:schemeClr val="accent2"/>
              </a:buClr>
            </a:pPr>
            <a:r>
              <a:rPr lang="de-DE" sz="2400" b="0" dirty="0"/>
              <a:t>Gestaltung Stellteile/Anzeigen</a:t>
            </a:r>
          </a:p>
          <a:p>
            <a:pPr marL="608013" lvl="2" indent="-342900">
              <a:lnSpc>
                <a:spcPct val="80000"/>
              </a:lnSpc>
              <a:buClr>
                <a:schemeClr val="accent2"/>
              </a:buClr>
            </a:pPr>
            <a:r>
              <a:rPr lang="de-DE" sz="2400" b="0" dirty="0"/>
              <a:t>Maschinenvisualisierung</a:t>
            </a:r>
            <a:endParaRPr lang="de-DE" sz="2400" dirty="0"/>
          </a:p>
          <a:p>
            <a:pPr marL="344488" lvl="1" indent="-342900">
              <a:lnSpc>
                <a:spcPct val="80000"/>
              </a:lnSpc>
              <a:buClr>
                <a:schemeClr val="accent2"/>
              </a:buClr>
              <a:buFont typeface="Wingdings" panose="05000000000000000000" pitchFamily="2" charset="2"/>
              <a:buChar char="§"/>
            </a:pPr>
            <a:r>
              <a:rPr lang="de-DE" sz="2400" b="1" dirty="0"/>
              <a:t>Beobachtung des Fertigungsprozesses</a:t>
            </a:r>
          </a:p>
          <a:p>
            <a:pPr marL="608013" lvl="2" indent="-342900">
              <a:lnSpc>
                <a:spcPct val="80000"/>
              </a:lnSpc>
              <a:buClr>
                <a:schemeClr val="accent2"/>
              </a:buClr>
            </a:pPr>
            <a:r>
              <a:rPr lang="de-DE" sz="2400" dirty="0"/>
              <a:t>Einblick in den Bearbeitungsraum</a:t>
            </a:r>
          </a:p>
          <a:p>
            <a:pPr marL="608013" lvl="2" indent="-342900">
              <a:lnSpc>
                <a:spcPct val="80000"/>
              </a:lnSpc>
              <a:buClr>
                <a:schemeClr val="accent2"/>
              </a:buClr>
            </a:pPr>
            <a:r>
              <a:rPr lang="de-DE" sz="2400" dirty="0"/>
              <a:t>maschinenintegrierte Beleuchtung</a:t>
            </a:r>
          </a:p>
          <a:p>
            <a:pPr marL="344488" lvl="1" indent="-342900">
              <a:lnSpc>
                <a:spcPct val="80000"/>
              </a:lnSpc>
              <a:buClr>
                <a:schemeClr val="accent2"/>
              </a:buClr>
              <a:buFont typeface="Wingdings" panose="05000000000000000000" pitchFamily="2" charset="2"/>
              <a:buChar char="§"/>
            </a:pPr>
            <a:r>
              <a:rPr lang="de-DE" sz="2400" b="1" dirty="0"/>
              <a:t>Körperhaltung und Arbeitsschwere</a:t>
            </a:r>
            <a:endParaRPr lang="de-DE" sz="2400" b="1" u="sng" dirty="0"/>
          </a:p>
          <a:p>
            <a:pPr marL="608013" lvl="2" indent="-342900">
              <a:lnSpc>
                <a:spcPct val="80000"/>
              </a:lnSpc>
              <a:buClr>
                <a:schemeClr val="accent2"/>
              </a:buClr>
            </a:pPr>
            <a:r>
              <a:rPr lang="de-DE" sz="2400" dirty="0"/>
              <a:t>Maßliche Gestaltung der Maschine</a:t>
            </a:r>
          </a:p>
          <a:p>
            <a:pPr marL="608013" lvl="2" indent="-342900">
              <a:lnSpc>
                <a:spcPct val="80000"/>
              </a:lnSpc>
              <a:buClr>
                <a:schemeClr val="accent2"/>
              </a:buClr>
            </a:pPr>
            <a:r>
              <a:rPr lang="de-DE" sz="2400" dirty="0"/>
              <a:t>Körperliche Leistung bei Bedienung</a:t>
            </a:r>
          </a:p>
        </p:txBody>
      </p:sp>
      <p:pic>
        <p:nvPicPr>
          <p:cNvPr id="4" name="Grafik 3" descr="Ein Auszug aus der DGUV Information 209-068/069 - Checkliste Ergonomische Maschinengestaltung ist zu sehen. Dargestellt sind Prüffragen zur Bewegungsrichtung von Handrädern und Stellteilen."/>
          <p:cNvPicPr>
            <a:picLocks noChangeAspect="1"/>
          </p:cNvPicPr>
          <p:nvPr/>
        </p:nvPicPr>
        <p:blipFill>
          <a:blip r:embed="rId3"/>
          <a:stretch>
            <a:fillRect/>
          </a:stretch>
        </p:blipFill>
        <p:spPr>
          <a:xfrm>
            <a:off x="7752184" y="1376363"/>
            <a:ext cx="3888432" cy="4576590"/>
          </a:xfrm>
          <a:prstGeom prst="rect">
            <a:avLst/>
          </a:prstGeom>
        </p:spPr>
      </p:pic>
      <p:sp>
        <p:nvSpPr>
          <p:cNvPr id="9" name="Rechteck 8"/>
          <p:cNvSpPr/>
          <p:nvPr/>
        </p:nvSpPr>
        <p:spPr>
          <a:xfrm>
            <a:off x="3823431" y="5997038"/>
            <a:ext cx="8358607" cy="498598"/>
          </a:xfrm>
          <a:prstGeom prst="rect">
            <a:avLst/>
          </a:prstGeom>
        </p:spPr>
        <p:txBody>
          <a:bodyPr wrap="square">
            <a:spAutoFit/>
          </a:bodyPr>
          <a:lstStyle/>
          <a:p>
            <a:pPr algn="r"/>
            <a:r>
              <a:rPr lang="de-DE" altLang="de-DE" sz="1200" dirty="0"/>
              <a:t>Quelle: </a:t>
            </a:r>
            <a:r>
              <a:rPr lang="de-DE" sz="1200" b="1" dirty="0"/>
              <a:t>DGUV Information 209-068/069</a:t>
            </a:r>
            <a:r>
              <a:rPr lang="de-DE" sz="1200" dirty="0"/>
              <a:t> - Checkliste Ergonomische Maschinengestaltung</a:t>
            </a:r>
          </a:p>
          <a:p>
            <a:pPr algn="r"/>
            <a:endParaRPr lang="de-DE" sz="1200" b="1"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7</a:t>
            </a:fld>
            <a:endParaRPr lang="de-DE" altLang="de-DE"/>
          </a:p>
        </p:txBody>
      </p:sp>
    </p:spTree>
    <p:extLst>
      <p:ext uri="{BB962C8B-B14F-4D97-AF65-F5344CB8AC3E}">
        <p14:creationId xmlns:p14="http://schemas.microsoft.com/office/powerpoint/2010/main" val="231534966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5: </a:t>
            </a:r>
            <a:r>
              <a:rPr lang="de-DE" dirty="0"/>
              <a:t>Ergonomische Maschinengestaltung</a:t>
            </a:r>
            <a:endParaRPr lang="de-DE" dirty="0">
              <a:solidFill>
                <a:srgbClr val="004994"/>
              </a:solidFill>
            </a:endParaRPr>
          </a:p>
        </p:txBody>
      </p:sp>
      <p:sp>
        <p:nvSpPr>
          <p:cNvPr id="3" name="Inhaltsplatzhalter 2"/>
          <p:cNvSpPr>
            <a:spLocks noGrp="1"/>
          </p:cNvSpPr>
          <p:nvPr>
            <p:ph idx="1"/>
          </p:nvPr>
        </p:nvSpPr>
        <p:spPr>
          <a:xfrm>
            <a:off x="719667" y="1484314"/>
            <a:ext cx="10920949" cy="4897437"/>
          </a:xfrm>
        </p:spPr>
        <p:txBody>
          <a:bodyPr/>
          <a:lstStyle/>
          <a:p>
            <a:r>
              <a:rPr lang="de-DE" sz="2400" dirty="0"/>
              <a:t>Je eher Ergonomie in der Konstruktion berücksichtigt wird, desto geringer ist dessen Gesamtkostenanteil.</a:t>
            </a:r>
          </a:p>
          <a:p>
            <a:endParaRPr lang="de-DE" sz="2400" b="0" dirty="0"/>
          </a:p>
        </p:txBody>
      </p:sp>
      <p:pic>
        <p:nvPicPr>
          <p:cNvPr id="5" name="Grafik 4" descr="Ein Balkendiagramm nach D. Alexander zeigt den Anteil der Kosten ergonomischer Maschinengestaltung an den Gesamtkosten. Werden ergonomische Aspekte schon während Spezifikation oder Entwurf berücksichtigt, betragen die Kosten hierfür 1 bis 3 Prozent der Gesamtkosten. In der Herstellung erhöht sich dieser Anteil auf 2 bis 6,5 Prozent, in der Inbetriebnahme auf 4 bis 10,5 Prozent und in der Betriebsphase auf 5 bis 12 Prozent und mehr."/>
          <p:cNvPicPr>
            <a:picLocks noChangeAspect="1"/>
          </p:cNvPicPr>
          <p:nvPr/>
        </p:nvPicPr>
        <p:blipFill>
          <a:blip r:embed="rId3"/>
          <a:stretch>
            <a:fillRect/>
          </a:stretch>
        </p:blipFill>
        <p:spPr>
          <a:xfrm>
            <a:off x="2026567" y="2479205"/>
            <a:ext cx="8138865" cy="3542083"/>
          </a:xfrm>
          <a:prstGeom prst="rect">
            <a:avLst/>
          </a:prstGeom>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8</a:t>
            </a:fld>
            <a:endParaRPr lang="de-DE" altLang="de-DE"/>
          </a:p>
        </p:txBody>
      </p:sp>
    </p:spTree>
    <p:extLst>
      <p:ext uri="{BB962C8B-B14F-4D97-AF65-F5344CB8AC3E}">
        <p14:creationId xmlns:p14="http://schemas.microsoft.com/office/powerpoint/2010/main" val="771267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5: </a:t>
            </a:r>
            <a:r>
              <a:rPr lang="de-DE" dirty="0"/>
              <a:t>Ergonomische Maschinengestaltung</a:t>
            </a:r>
            <a:endParaRPr lang="de-DE" dirty="0">
              <a:solidFill>
                <a:srgbClr val="004994"/>
              </a:solidFill>
            </a:endParaRPr>
          </a:p>
        </p:txBody>
      </p:sp>
      <p:sp>
        <p:nvSpPr>
          <p:cNvPr id="12" name="Inhaltsplatzhalter 2"/>
          <p:cNvSpPr>
            <a:spLocks noGrp="1"/>
          </p:cNvSpPr>
          <p:nvPr>
            <p:ph idx="1"/>
          </p:nvPr>
        </p:nvSpPr>
        <p:spPr>
          <a:xfrm>
            <a:off x="719667" y="1484314"/>
            <a:ext cx="6672477" cy="4897437"/>
          </a:xfrm>
        </p:spPr>
        <p:txBody>
          <a:bodyPr/>
          <a:lstStyle/>
          <a:p>
            <a:r>
              <a:rPr lang="de-DE" sz="2400" dirty="0"/>
              <a:t>Fazit:</a:t>
            </a:r>
            <a:endParaRPr lang="de-DE" sz="2400" b="0" dirty="0"/>
          </a:p>
          <a:p>
            <a:pPr marL="285750" indent="-285750" eaLnBrk="0" hangingPunct="0">
              <a:spcBef>
                <a:spcPct val="50000"/>
              </a:spcBef>
              <a:buClr>
                <a:schemeClr val="accent2"/>
              </a:buClr>
              <a:buFont typeface="Wingdings" panose="05000000000000000000" pitchFamily="2" charset="2"/>
              <a:buChar char="§"/>
              <a:defRPr/>
            </a:pPr>
            <a:r>
              <a:rPr lang="de-DE" sz="2400" b="0" dirty="0"/>
              <a:t>Mängel in der Gestaltung von Arbeitsmitteln führen zu teuren arbeitsbedingten Erkrankungen und Arbeitsunfällen.</a:t>
            </a:r>
          </a:p>
          <a:p>
            <a:pPr marL="285750" indent="-285750" eaLnBrk="0" hangingPunct="0">
              <a:spcBef>
                <a:spcPct val="50000"/>
              </a:spcBef>
              <a:buClr>
                <a:schemeClr val="accent2"/>
              </a:buClr>
              <a:buFont typeface="Wingdings" panose="05000000000000000000" pitchFamily="2" charset="2"/>
              <a:buChar char="§"/>
              <a:defRPr/>
            </a:pPr>
            <a:r>
              <a:rPr lang="de-DE" sz="2400" b="0" dirty="0"/>
              <a:t>Werden ergonomische Anforderungen rechtzeitig berücksichtigt, bleiben deren Konstruktionskosten gering.</a:t>
            </a:r>
          </a:p>
          <a:p>
            <a:pPr marL="285750" indent="-285750" eaLnBrk="0" hangingPunct="0">
              <a:spcBef>
                <a:spcPct val="50000"/>
              </a:spcBef>
              <a:buClr>
                <a:schemeClr val="accent2"/>
              </a:buClr>
              <a:buFont typeface="Wingdings" panose="05000000000000000000" pitchFamily="2" charset="2"/>
              <a:buChar char="§"/>
              <a:defRPr/>
            </a:pPr>
            <a:r>
              <a:rPr lang="de-DE" sz="2400" b="0" dirty="0"/>
              <a:t>Konstrukteure sollten die typischen Aufgaben und Bedienpositionen an der Maschine als auch die kompletten Arbeitssysteme kennen.</a:t>
            </a:r>
          </a:p>
          <a:p>
            <a:endParaRPr lang="de-DE" sz="1400" b="0" dirty="0"/>
          </a:p>
        </p:txBody>
      </p:sp>
      <p:pic>
        <p:nvPicPr>
          <p:cNvPr id="13" name="Picture 8" descr="Eine CNC-Drehmaschine im Stillstand mit geöffneter Schutzhaube ist zu sehen. Davor steht ein Mann in weißem Kittel und misst mit einem Gliedermessstab die Arbeitshöhe am Werkstück."/>
          <p:cNvPicPr>
            <a:picLocks noChangeAspect="1" noChangeArrowheads="1"/>
          </p:cNvPicPr>
          <p:nvPr/>
        </p:nvPicPr>
        <p:blipFill>
          <a:blip r:embed="rId3" cstate="print"/>
          <a:srcRect b="8994"/>
          <a:stretch>
            <a:fillRect/>
          </a:stretch>
        </p:blipFill>
        <p:spPr bwMode="auto">
          <a:xfrm>
            <a:off x="7392144" y="1484313"/>
            <a:ext cx="3384798" cy="4622251"/>
          </a:xfrm>
          <a:prstGeom prst="rect">
            <a:avLst/>
          </a:prstGeom>
          <a:noFill/>
        </p:spPr>
      </p:pic>
      <p:sp>
        <p:nvSpPr>
          <p:cNvPr id="11" name="Rechteck 10"/>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3</a:t>
            </a: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9</a:t>
            </a:fld>
            <a:endParaRPr lang="de-DE" altLang="de-DE"/>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16.10.2023</a:t>
            </a:fld>
            <a:endParaRPr lang="de-DE" altLang="de-DE" sz="1200" b="0">
              <a:solidFill>
                <a:schemeClr val="bg1"/>
              </a:solidFill>
            </a:endParaRPr>
          </a:p>
        </p:txBody>
      </p:sp>
    </p:spTree>
    <p:extLst>
      <p:ext uri="{BB962C8B-B14F-4D97-AF65-F5344CB8AC3E}">
        <p14:creationId xmlns:p14="http://schemas.microsoft.com/office/powerpoint/2010/main" val="1854157835"/>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2474</Words>
  <Application>Microsoft Office PowerPoint</Application>
  <PresentationFormat>Breitbild</PresentationFormat>
  <Paragraphs>338</Paragraphs>
  <Slides>29</Slides>
  <Notes>27</Notes>
  <HiddenSlides>0</HiddenSlides>
  <MMClips>2</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29</vt:i4>
      </vt:variant>
    </vt:vector>
  </HeadingPairs>
  <TitlesOfParts>
    <vt:vector size="34" baseType="lpstr">
      <vt:lpstr>Arial</vt:lpstr>
      <vt:lpstr>Verdana</vt:lpstr>
      <vt:lpstr>Webdings</vt:lpstr>
      <vt:lpstr>Wingdings</vt:lpstr>
      <vt:lpstr>KAN_Master</vt:lpstr>
      <vt:lpstr>Ziel- und nutzergruppengerechte Gestaltung von Produkten und Arbeitsplätzen  Teil 3: Weitere Fallbeispiele    </vt:lpstr>
      <vt:lpstr>Fallbeispiele</vt:lpstr>
      <vt:lpstr>Fallbeispiel 4: Schleiftätigkeit im Stahlbau (Werft)</vt:lpstr>
      <vt:lpstr>Fallbeispiel 4: Schleiftätigkeit im Stahlbau (Werft)</vt:lpstr>
      <vt:lpstr>Fallbeispiel 5: Ergonomische Maschinengestaltung</vt:lpstr>
      <vt:lpstr>Fallbeispiel 5: Ergonomische Maschinengestaltung</vt:lpstr>
      <vt:lpstr>Fallbeispiel 5: Ergonomische Maschinengestaltung</vt:lpstr>
      <vt:lpstr>Fallbeispiel 5: Ergonomische Maschinengestaltung</vt:lpstr>
      <vt:lpstr>Fallbeispiel 5: Ergonomische Maschinengestaltung</vt:lpstr>
      <vt:lpstr>Fallbeispiel 6: Manipulation von Schutzeinrichtungen</vt:lpstr>
      <vt:lpstr>Fallbeispiel 6: Manipulation von Schutzeinrichtungen</vt:lpstr>
      <vt:lpstr>Fallbeispiel 6: Manipulation von Schutzeinrichtungen</vt:lpstr>
      <vt:lpstr>Fallbeispiel 6: Manipulation von Schutzeinrichtungen</vt:lpstr>
      <vt:lpstr>Fallbeispiel 6: Manipulation von Schutzeinrichtungen</vt:lpstr>
      <vt:lpstr>Projekt: Manipulation von Schutzeinrichtungen an Maschinen</vt:lpstr>
      <vt:lpstr>Fallbeispiel 6: Manipulation von Schutzeinrichtungen</vt:lpstr>
      <vt:lpstr>Fallbeispiel 6: Manipulation von Schutzeinrichtungen</vt:lpstr>
      <vt:lpstr>Fallbeispiel 7: Mensch-Maschine-Schnittstelle (Usability)</vt:lpstr>
      <vt:lpstr>Ziele von Usability-Tests</vt:lpstr>
      <vt:lpstr>Fallbeispiel 7: Problembeispiel Gebrauchstauglichkeit</vt:lpstr>
      <vt:lpstr>Fallbeispiel 7: Problembeispiel Gebrauchstauglichkeit</vt:lpstr>
      <vt:lpstr>Fallbeispiel 7: Analyse vorhandener Steuerungen - Beispiele</vt:lpstr>
      <vt:lpstr>Fallbeispiel 7: Analyse vorhandener Steuerungen - Beispiele</vt:lpstr>
      <vt:lpstr>Fallbeispiel 7: Bildung von Nutzergruppen</vt:lpstr>
      <vt:lpstr>Fallbeispiel 7: Gebrauchstauglichkeit von Steuerungskonzepten </vt:lpstr>
      <vt:lpstr>Fallbeispiel 7: Entwurf</vt:lpstr>
      <vt:lpstr>Fallbeispiel 7: Test der Steuerung</vt:lpstr>
      <vt:lpstr>Zusammenfassung</vt:lpstr>
      <vt:lpstr>Impressum </vt:lpstr>
    </vt:vector>
  </TitlesOfParts>
  <Company>DGUV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57</cp:revision>
  <dcterms:created xsi:type="dcterms:W3CDTF">2023-07-17T12:06:45Z</dcterms:created>
  <dcterms:modified xsi:type="dcterms:W3CDTF">2023-10-16T10:02:50Z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