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3"/>
  </p:notesMasterIdLst>
  <p:handoutMasterIdLst>
    <p:handoutMasterId r:id="rId34"/>
  </p:handoutMasterIdLst>
  <p:sldIdLst>
    <p:sldId id="288" r:id="rId2"/>
    <p:sldId id="289" r:id="rId3"/>
    <p:sldId id="290" r:id="rId4"/>
    <p:sldId id="291" r:id="rId5"/>
    <p:sldId id="292" r:id="rId6"/>
    <p:sldId id="293" r:id="rId7"/>
    <p:sldId id="294" r:id="rId8"/>
    <p:sldId id="295" r:id="rId9"/>
    <p:sldId id="296" r:id="rId10"/>
    <p:sldId id="297" r:id="rId11"/>
    <p:sldId id="298" r:id="rId12"/>
    <p:sldId id="299" r:id="rId13"/>
    <p:sldId id="367" r:id="rId14"/>
    <p:sldId id="300" r:id="rId15"/>
    <p:sldId id="301" r:id="rId16"/>
    <p:sldId id="302" r:id="rId17"/>
    <p:sldId id="303" r:id="rId18"/>
    <p:sldId id="304" r:id="rId19"/>
    <p:sldId id="305" r:id="rId20"/>
    <p:sldId id="368" r:id="rId21"/>
    <p:sldId id="369" r:id="rId22"/>
    <p:sldId id="308" r:id="rId23"/>
    <p:sldId id="375" r:id="rId24"/>
    <p:sldId id="376" r:id="rId25"/>
    <p:sldId id="311" r:id="rId26"/>
    <p:sldId id="370" r:id="rId27"/>
    <p:sldId id="377" r:id="rId28"/>
    <p:sldId id="378" r:id="rId29"/>
    <p:sldId id="379" r:id="rId30"/>
    <p:sldId id="374" r:id="rId31"/>
    <p:sldId id="366" r:id="rId32"/>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E"/>
    <a:srgbClr val="E14D0E"/>
    <a:srgbClr val="004994"/>
    <a:srgbClr val="FAB500"/>
    <a:srgbClr val="E8E8E8"/>
    <a:srgbClr val="0095DB"/>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a:t>
            </a:fld>
            <a:endParaRPr lang="de-DE" altLang="de-DE"/>
          </a:p>
        </p:txBody>
      </p:sp>
    </p:spTree>
    <p:extLst>
      <p:ext uri="{BB962C8B-B14F-4D97-AF65-F5344CB8AC3E}">
        <p14:creationId xmlns:p14="http://schemas.microsoft.com/office/powerpoint/2010/main" val="2713004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eaLnBrk="1" hangingPunct="1"/>
            <a:r>
              <a:rPr lang="de-DE" dirty="0" smtClean="0">
                <a:latin typeface="Arial" charset="0"/>
              </a:rPr>
              <a:t>In der Industrie – insbesondere im Bereich der Arbeitsplanung und des Industrial Engineering – hat sich die Struktur des REFA-Arbeitssystem etabliert, welches auch seine</a:t>
            </a:r>
            <a:r>
              <a:rPr lang="de-DE" baseline="0" dirty="0" smtClean="0">
                <a:latin typeface="Arial" charset="0"/>
              </a:rPr>
              <a:t> Umsetzung in der DIN EN ISO 6385:2004 Grundsätze der Ergonomie für die Gestaltung von Arbeitssystemen erfahren hat</a:t>
            </a:r>
            <a:r>
              <a:rPr lang="de-DE" dirty="0" smtClean="0">
                <a:latin typeface="Arial" charset="0"/>
              </a:rPr>
              <a:t>. Dieses System soll vor allem die exakte Beschreibung eines Arbeitsbereiches sicherstellen, so dass z.B. gesicherte Leistungsvorgaben möglich sind. Das System besteht aus 8 Elementen.</a:t>
            </a:r>
          </a:p>
          <a:p>
            <a:pPr marL="228600" indent="-228600" eaLnBrk="1" hangingPunct="1">
              <a:buFontTx/>
              <a:buAutoNum type="arabicPeriod"/>
            </a:pPr>
            <a:r>
              <a:rPr lang="de-DE" dirty="0" smtClean="0">
                <a:latin typeface="Arial" charset="0"/>
              </a:rPr>
              <a:t>Die Arbeitsaufgabe beschreibt die Aufgaben, welche innerhalb des Arbeitssystem zu bearbeiten sind. Ggf. unterscheidet man dabei Haupt- und Nebenaufgaben um eine Rangfolge von Gestaltungsprämissen abzuleiten.</a:t>
            </a:r>
          </a:p>
          <a:p>
            <a:pPr marL="228600" indent="-228600" eaLnBrk="1" hangingPunct="1">
              <a:buFontTx/>
              <a:buAutoNum type="arabicPeriod"/>
            </a:pPr>
            <a:r>
              <a:rPr lang="de-DE" dirty="0" smtClean="0">
                <a:latin typeface="Arial" charset="0"/>
              </a:rPr>
              <a:t>Eingabe – Enthält alle in das System hinein gegebenen Informationen, Materialien, Energie usw. welche für die Ausführung der Arbeitsaufgabe(n) notwendig sind.</a:t>
            </a:r>
          </a:p>
          <a:p>
            <a:pPr marL="228600" indent="-228600" eaLnBrk="1" hangingPunct="1">
              <a:buFontTx/>
              <a:buAutoNum type="arabicPeriod"/>
            </a:pPr>
            <a:r>
              <a:rPr lang="de-DE" dirty="0" smtClean="0">
                <a:latin typeface="Arial" charset="0"/>
              </a:rPr>
              <a:t>Mensch – beschreibt die im System eingesetzten Personen mit ihren spezifischen Leistungsvoraussetzungen, wie Perzentil, Geschlecht, Ausbildung usw.</a:t>
            </a:r>
          </a:p>
          <a:p>
            <a:pPr marL="228600" indent="-228600" eaLnBrk="1" hangingPunct="1">
              <a:buFontTx/>
              <a:buAutoNum type="arabicPeriod"/>
            </a:pPr>
            <a:r>
              <a:rPr lang="de-DE" dirty="0" smtClean="0">
                <a:latin typeface="Arial" charset="0"/>
              </a:rPr>
              <a:t>Arbeitsmittel umfasst alle technischen Elemente des Systems, wie Werkzeuge, Maschinen und Vorrichtungen aber auch Stühle, Tisch und die Beleuchtung.</a:t>
            </a:r>
          </a:p>
          <a:p>
            <a:pPr marL="228600" indent="-228600" eaLnBrk="1" hangingPunct="1">
              <a:buFontTx/>
              <a:buAutoNum type="arabicPeriod"/>
            </a:pPr>
            <a:r>
              <a:rPr lang="de-DE" dirty="0" smtClean="0">
                <a:latin typeface="Arial" charset="0"/>
              </a:rPr>
              <a:t>Der Arbeitsablauf beschreibt das Zusammenwirken von Mensch und Arbeitsmittel unter Verwertung der Eingabe für die Erfüllung der Arbeitsaufgabe. Der Arbeitsablauf ist durch Methoden, Technologie, Ressourcenbedarfe usw. geprägt.</a:t>
            </a:r>
          </a:p>
          <a:p>
            <a:pPr marL="228600" indent="-228600" eaLnBrk="1" hangingPunct="1">
              <a:buFontTx/>
              <a:buAutoNum type="arabicPeriod"/>
            </a:pPr>
            <a:r>
              <a:rPr lang="de-DE" dirty="0" smtClean="0">
                <a:latin typeface="Arial" charset="0"/>
              </a:rPr>
              <a:t>Die Ausgabe fasst die Ergebnisse des Arbeitsablaufes zusammen und beinhaltet neben den entstanden Leistungen in Form von Produkten, bearbeiteten Teilen, Informationen und Serviceprozessen auch Abfälle oder die Rückgabe nicht mehr benötigter Elemente, wie genutzte Werkzeuge, Zeichnungen und andere Datenträger</a:t>
            </a:r>
          </a:p>
          <a:p>
            <a:pPr marL="228600" indent="-228600" eaLnBrk="1" hangingPunct="1">
              <a:buFontTx/>
              <a:buAutoNum type="arabicPeriod"/>
            </a:pPr>
            <a:r>
              <a:rPr lang="de-DE" dirty="0" smtClean="0">
                <a:latin typeface="Arial" charset="0"/>
              </a:rPr>
              <a:t>Umwelt beschreibt die Umgebungseinflüsse auf das Arbeitssystem. Dies beinhaltet neben den arbeitshygienischen Elementen, wie Klima am Arbeitsplatz auch soziale Elemente, wie Abhängigkeit der Arbeit von Anderen (z.B. in einer Montagelinie), die Zusammenarbeit mit Vorgesetzten die Entgeltstruktur usw.</a:t>
            </a:r>
          </a:p>
          <a:p>
            <a:pPr marL="228600" indent="-228600" eaLnBrk="1" hangingPunct="1">
              <a:buFontTx/>
              <a:buAutoNum type="arabicPeriod"/>
            </a:pPr>
            <a:r>
              <a:rPr lang="de-DE" dirty="0" smtClean="0">
                <a:latin typeface="Arial" charset="0"/>
              </a:rPr>
              <a:t>Arbeitsplatz</a:t>
            </a:r>
          </a:p>
          <a:p>
            <a:pPr marL="0" indent="0" eaLnBrk="1" hangingPunct="1">
              <a:buFontTx/>
              <a:buNone/>
            </a:pPr>
            <a:endParaRPr lang="de-DE" dirty="0" smtClean="0">
              <a:latin typeface="Arial" charset="0"/>
            </a:endParaRPr>
          </a:p>
          <a:p>
            <a:pPr marL="228600" indent="-228600" eaLnBrk="1" hangingPunct="1"/>
            <a:r>
              <a:rPr lang="de-DE" dirty="0" smtClean="0">
                <a:latin typeface="Arial" charset="0"/>
              </a:rPr>
              <a:t>Das zweite „soziotechnische“ System teilt sich in das technische und das soziale Teilsystem mit seinen spezifischen Anforderungen und Eigenschaften. Beide Teilsysteme werden hinsichtlich ihrer Effizienz bei der Erfüllung der „primären“ Aufgabe – für die das System konzipiert wurde beurteilt. Häufig wird die sekundäre Aufgabe der Systemerhalt – bezogen auf Technik und Menschen aber unterschätzt. So sind bezüglich der Menschen notwendige Regenerations-, Weiterbildungs- und Kommunikationsprozesse in der Planung zu berücksichtigen.</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10</a:t>
            </a:fld>
            <a:endParaRPr lang="de-DE" altLang="de-DE"/>
          </a:p>
        </p:txBody>
      </p:sp>
    </p:spTree>
    <p:extLst>
      <p:ext uri="{BB962C8B-B14F-4D97-AF65-F5344CB8AC3E}">
        <p14:creationId xmlns:p14="http://schemas.microsoft.com/office/powerpoint/2010/main" val="3113359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 Arbeitssystemgliederung findet sowohl bei komplexen Arbeitsbereichen mit mehreren Personen, als auch bei der Gliederung einzelner Produkte bzw. Baugruppen Anwendung. Dies erlaubt ein systematische Vorgehen und die Reproduzierbarkeit der Ergebnisse. </a:t>
            </a:r>
          </a:p>
          <a:p>
            <a:pPr eaLnBrk="1" hangingPunct="1"/>
            <a:r>
              <a:rPr lang="de-DE" dirty="0" smtClean="0">
                <a:latin typeface="Arial" charset="0"/>
              </a:rPr>
              <a:t>Auf der Folie ist oben das gesamte Arbeitssystem mit allen 4 Arbeitsstellen als Betrachtungsfeld abgebildet (Makrosystem). Bei einer Verschiebung des Fokus auf ein Element, wie die Gestaltung der Schiebetür an dem Bearbeitungszentrum die Konzentration auf ein Gestaltungsdetail möglich (</a:t>
            </a:r>
            <a:r>
              <a:rPr lang="de-DE" dirty="0" err="1" smtClean="0">
                <a:latin typeface="Arial" charset="0"/>
              </a:rPr>
              <a:t>Mikrossystem</a:t>
            </a:r>
            <a:r>
              <a:rPr lang="de-DE" dirty="0" smtClean="0">
                <a:latin typeface="Arial" charset="0"/>
              </a:rPr>
              <a:t>). Beide Systemarten lassen sich nach dem </a:t>
            </a:r>
            <a:r>
              <a:rPr lang="de-DE" dirty="0" err="1" smtClean="0">
                <a:latin typeface="Arial" charset="0"/>
              </a:rPr>
              <a:t>Arbeitsystembegriff</a:t>
            </a:r>
            <a:r>
              <a:rPr lang="de-DE" dirty="0" smtClean="0">
                <a:latin typeface="Arial" charset="0"/>
              </a:rPr>
              <a:t> strukturieren. Siehe nächste Folie.</a:t>
            </a:r>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11</a:t>
            </a:fld>
            <a:endParaRPr lang="de-DE" altLang="de-DE"/>
          </a:p>
        </p:txBody>
      </p:sp>
    </p:spTree>
    <p:extLst>
      <p:ext uri="{BB962C8B-B14F-4D97-AF65-F5344CB8AC3E}">
        <p14:creationId xmlns:p14="http://schemas.microsoft.com/office/powerpoint/2010/main" val="4175104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 Teilnehmer haben die Aufgabe auf Zuruf die Elemente des Arbeitssystems zu identifizieren und in ein Arbeitsblatt einzutragen. Etwa 2-5 min Zeit gewähren. (wenn möglich Arbeitsblatt verwenden oder Vorschläge an der Tafel sammeln.) Falls diese Möglichkeit durch die jeweiligen Gegebenheiten – große Vorlesung - nicht gegeben ist, so trägt der Dozent dies vor.</a:t>
            </a:r>
          </a:p>
          <a:p>
            <a:pPr eaLnBrk="1" hangingPunct="1"/>
            <a:r>
              <a:rPr lang="de-DE" dirty="0" smtClean="0">
                <a:latin typeface="Arial" charset="0"/>
              </a:rPr>
              <a:t/>
            </a:r>
            <a:br>
              <a:rPr lang="de-DE" dirty="0" smtClean="0">
                <a:latin typeface="Arial" charset="0"/>
              </a:rPr>
            </a:br>
            <a:r>
              <a:rPr lang="de-DE" dirty="0" smtClean="0">
                <a:latin typeface="Arial" charset="0"/>
              </a:rPr>
              <a:t>Leere Tabelle wird auf nächster Folie durch gefüllte Tabelle ersetzt.</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12</a:t>
            </a:fld>
            <a:endParaRPr lang="de-DE" altLang="de-DE"/>
          </a:p>
        </p:txBody>
      </p:sp>
    </p:spTree>
    <p:extLst>
      <p:ext uri="{BB962C8B-B14F-4D97-AF65-F5344CB8AC3E}">
        <p14:creationId xmlns:p14="http://schemas.microsoft.com/office/powerpoint/2010/main" val="985397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 Teilnehmer haben die Aufgabe auf Zuruf die Elemente des Arbeitssystems zu identifizieren und in ein Arbeitsblatt einzutragen. Etwa 2-5 min Zeit gewähren. (wenn möglich Arbeitsblatt verwenden oder Vorschläge an der Tafel sammeln.) Falls diese Möglichkeit durch die jeweiligen Gegebenheiten – große Vorlesung - nicht gegeben ist, so trägt der Dozent dies vor.</a:t>
            </a:r>
          </a:p>
          <a:p>
            <a:pPr eaLnBrk="1" hangingPunct="1"/>
            <a:r>
              <a:rPr lang="de-DE" dirty="0" smtClean="0">
                <a:latin typeface="Arial" charset="0"/>
              </a:rPr>
              <a:t/>
            </a:r>
            <a:br>
              <a:rPr lang="de-DE" dirty="0" smtClean="0">
                <a:latin typeface="Arial" charset="0"/>
              </a:rPr>
            </a:br>
            <a:r>
              <a:rPr lang="de-DE" dirty="0" smtClean="0">
                <a:latin typeface="Arial" charset="0"/>
              </a:rPr>
              <a:t>Leere Tabelle wird auf Tastendruck durch gefüllte Tabelle ersetzt.</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13</a:t>
            </a:fld>
            <a:endParaRPr lang="de-DE" altLang="de-DE"/>
          </a:p>
        </p:txBody>
      </p:sp>
    </p:spTree>
    <p:extLst>
      <p:ext uri="{BB962C8B-B14F-4D97-AF65-F5344CB8AC3E}">
        <p14:creationId xmlns:p14="http://schemas.microsoft.com/office/powerpoint/2010/main" val="3636554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smtClean="0">
                <a:latin typeface="Arial" charset="0"/>
              </a:rPr>
              <a:t>In einem weiteren Schritt sollen unter Anwendung der Ergebnisse mögliche ergonomische Probleme diskutiert werden. </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14</a:t>
            </a:fld>
            <a:endParaRPr lang="de-DE" altLang="de-DE"/>
          </a:p>
        </p:txBody>
      </p:sp>
    </p:spTree>
    <p:extLst>
      <p:ext uri="{BB962C8B-B14F-4D97-AF65-F5344CB8AC3E}">
        <p14:creationId xmlns:p14="http://schemas.microsoft.com/office/powerpoint/2010/main" val="3145930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Grundsätzliche Zielstellungen des Gestaltungsprozesses im Beispiel – Wiederholung vor dem Einstieg in die Einzelbeispiele</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15</a:t>
            </a:fld>
            <a:endParaRPr lang="de-DE" altLang="de-DE"/>
          </a:p>
        </p:txBody>
      </p:sp>
    </p:spTree>
    <p:extLst>
      <p:ext uri="{BB962C8B-B14F-4D97-AF65-F5344CB8AC3E}">
        <p14:creationId xmlns:p14="http://schemas.microsoft.com/office/powerpoint/2010/main" val="1772551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Es wird die Problematik des Moduls 2 aufgegriffen</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16</a:t>
            </a:fld>
            <a:endParaRPr lang="de-DE" altLang="de-DE"/>
          </a:p>
        </p:txBody>
      </p:sp>
    </p:spTree>
    <p:extLst>
      <p:ext uri="{BB962C8B-B14F-4D97-AF65-F5344CB8AC3E}">
        <p14:creationId xmlns:p14="http://schemas.microsoft.com/office/powerpoint/2010/main" val="1377663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Zielkriterien siehe Folie. Sammeln von Erfahrungen bei bestehenden Maschinen mit zwei Beispielen (Transportwagen Fräszentrum) sowie </a:t>
            </a:r>
            <a:r>
              <a:rPr lang="de-DE" dirty="0" err="1" smtClean="0">
                <a:latin typeface="Arial" charset="0"/>
              </a:rPr>
              <a:t>Trolleystudie</a:t>
            </a:r>
            <a:r>
              <a:rPr lang="de-DE" dirty="0" smtClean="0">
                <a:latin typeface="Arial" charset="0"/>
              </a:rPr>
              <a:t> des damaligen BGIA, jetzt IFA, auf separaten Folien. </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17</a:t>
            </a:fld>
            <a:endParaRPr lang="de-DE" altLang="de-DE"/>
          </a:p>
        </p:txBody>
      </p:sp>
    </p:spTree>
    <p:extLst>
      <p:ext uri="{BB962C8B-B14F-4D97-AF65-F5344CB8AC3E}">
        <p14:creationId xmlns:p14="http://schemas.microsoft.com/office/powerpoint/2010/main" val="557589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Für die Ausgangssituation erfolgt eine Bewertung der durch das Anheben der Gehäuse in den Bearbeitungsraum entstehenden Belastungen nach </a:t>
            </a:r>
            <a:r>
              <a:rPr lang="de-DE" dirty="0" smtClean="0"/>
              <a:t>DIN EN 1005-2:2003+A1:2008</a:t>
            </a:r>
            <a:r>
              <a:rPr lang="de-DE" dirty="0" smtClean="0">
                <a:latin typeface="Arial" charset="0"/>
              </a:rPr>
              <a:t>. Das Maximum der Aufnahmetiefe bzw. Einlegtiefe ergibt sich aus dem Verfahren, da Greifabstände über 60 cm Entfernung prinzipiell als nicht zulässig definiert sind. Außerdem zwingen die auf Palette gelieferten Gehäuse zum Bücken. Schlussfolgernd muss überlegt werden, die Anforderungen durch den Hebeprozess zu reduzieren.</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18</a:t>
            </a:fld>
            <a:endParaRPr lang="de-DE" altLang="de-DE"/>
          </a:p>
        </p:txBody>
      </p:sp>
    </p:spTree>
    <p:extLst>
      <p:ext uri="{BB962C8B-B14F-4D97-AF65-F5344CB8AC3E}">
        <p14:creationId xmlns:p14="http://schemas.microsoft.com/office/powerpoint/2010/main" val="3899395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Alternative Lösungen mit Erklärungen auf der Folie</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19</a:t>
            </a:fld>
            <a:endParaRPr lang="de-DE" altLang="de-DE"/>
          </a:p>
        </p:txBody>
      </p:sp>
    </p:spTree>
    <p:extLst>
      <p:ext uri="{BB962C8B-B14F-4D97-AF65-F5344CB8AC3E}">
        <p14:creationId xmlns:p14="http://schemas.microsoft.com/office/powerpoint/2010/main" val="1483175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Diese Folie stellt den Inhalt des Moduls 5 vor.</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latin typeface="Arial" charset="0"/>
              </a:rPr>
              <a:t>Das Modul kann unabhängig von den Modulen 1-4 eingesetzt werden, baut aber auf die Vorgehensweise zur ergonomischen Gestaltung der DIN </a:t>
            </a:r>
            <a:r>
              <a:rPr lang="de-DE" dirty="0" smtClean="0"/>
              <a:t>EN 614-1:2006+A1:2009</a:t>
            </a:r>
          </a:p>
          <a:p>
            <a:pPr eaLnBrk="1" hangingPunct="1"/>
            <a:r>
              <a:rPr lang="de-DE" dirty="0" smtClean="0"/>
              <a:t>Sicherheit von Maschinen - Ergonomische Gestaltungsgrundsätze - Teil 1: Begriffe und allgemeine Leitsätze </a:t>
            </a:r>
            <a:r>
              <a:rPr lang="de-DE" dirty="0" smtClean="0">
                <a:latin typeface="Arial" charset="0"/>
              </a:rPr>
              <a:t>bzw. den Teilaspekten der Module 2-4 auf.</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a:t>
            </a:fld>
            <a:endParaRPr lang="de-DE" altLang="de-DE"/>
          </a:p>
        </p:txBody>
      </p:sp>
    </p:spTree>
    <p:extLst>
      <p:ext uri="{BB962C8B-B14F-4D97-AF65-F5344CB8AC3E}">
        <p14:creationId xmlns:p14="http://schemas.microsoft.com/office/powerpoint/2010/main" val="545815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Alternative Lösungen mit Erklärungen auf der Folie</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20</a:t>
            </a:fld>
            <a:endParaRPr lang="de-DE" altLang="de-DE"/>
          </a:p>
        </p:txBody>
      </p:sp>
    </p:spTree>
    <p:extLst>
      <p:ext uri="{BB962C8B-B14F-4D97-AF65-F5344CB8AC3E}">
        <p14:creationId xmlns:p14="http://schemas.microsoft.com/office/powerpoint/2010/main" val="2072388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Alternative Lösungen mit Erklärungen auf der Folie</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21</a:t>
            </a:fld>
            <a:endParaRPr lang="de-DE" altLang="de-DE"/>
          </a:p>
        </p:txBody>
      </p:sp>
    </p:spTree>
    <p:extLst>
      <p:ext uri="{BB962C8B-B14F-4D97-AF65-F5344CB8AC3E}">
        <p14:creationId xmlns:p14="http://schemas.microsoft.com/office/powerpoint/2010/main" val="3705219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In Ergänzung der Änderungen an der Maschine ist über die Bereitstellung der Teile selbst nachzudenken. Vorgestellt werden auf Basis der Bewertung der Hebevorgänge und der </a:t>
            </a:r>
            <a:r>
              <a:rPr lang="de-DE" dirty="0" err="1" smtClean="0">
                <a:latin typeface="Arial" charset="0"/>
              </a:rPr>
              <a:t>Trolleystudie</a:t>
            </a:r>
            <a:r>
              <a:rPr lang="de-DE" dirty="0" smtClean="0">
                <a:latin typeface="Arial" charset="0"/>
              </a:rPr>
              <a:t> verschiedene Gestaltungslösungen für Transportwagen.</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22</a:t>
            </a:fld>
            <a:endParaRPr lang="de-DE" altLang="de-DE"/>
          </a:p>
        </p:txBody>
      </p:sp>
    </p:spTree>
    <p:extLst>
      <p:ext uri="{BB962C8B-B14F-4D97-AF65-F5344CB8AC3E}">
        <p14:creationId xmlns:p14="http://schemas.microsoft.com/office/powerpoint/2010/main" val="2357044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Arial" charset="0"/>
              </a:rPr>
              <a:t>Mit den Teilnehmern kann ggf. nach weiteren Analyseschwerpunkten gesucht werden. Mögliche Ansätze wären die Beurteilung durch unterschiedliche Nutzergruppen, die Wirkung der </a:t>
            </a:r>
            <a:r>
              <a:rPr lang="de-DE" dirty="0" err="1" smtClean="0">
                <a:latin typeface="Arial" charset="0"/>
              </a:rPr>
              <a:t>Umhausung</a:t>
            </a:r>
            <a:r>
              <a:rPr lang="de-DE" dirty="0" smtClean="0">
                <a:latin typeface="Arial" charset="0"/>
              </a:rPr>
              <a:t> auf die Lärmbelastung oder Details, wie die Ausführung der Gehäusespannung. Der Punkt kann zur Vertiefung der Schwerpunkte aus den Modulen 2 bis 4 genutzt werden.</a:t>
            </a:r>
          </a:p>
          <a:p>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25</a:t>
            </a:fld>
            <a:endParaRPr lang="de-DE" altLang="de-DE"/>
          </a:p>
        </p:txBody>
      </p:sp>
    </p:spTree>
    <p:extLst>
      <p:ext uri="{BB962C8B-B14F-4D97-AF65-F5344CB8AC3E}">
        <p14:creationId xmlns:p14="http://schemas.microsoft.com/office/powerpoint/2010/main" val="3878047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latin typeface="Arial" charset="0"/>
              </a:rPr>
              <a:t>Vorstellung der Ausgangssituation für Beispiel 1. Das weitere Vorgehen beruht auf den in Modul 1 vorgestellten Vorgehensweisen nach DIN EN 614-1:2006+A1:2009 </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26</a:t>
            </a:fld>
            <a:endParaRPr lang="de-DE" altLang="de-DE"/>
          </a:p>
        </p:txBody>
      </p:sp>
    </p:spTree>
    <p:extLst>
      <p:ext uri="{BB962C8B-B14F-4D97-AF65-F5344CB8AC3E}">
        <p14:creationId xmlns:p14="http://schemas.microsoft.com/office/powerpoint/2010/main" val="2056018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latin typeface="Arial" charset="0"/>
              </a:rPr>
              <a:t>Konkrete Verfahrensweisen sind problemorientiert festzulegen. Entsprechendes Grundwissen wird in den Modulen 2-4 vermittelt!</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30</a:t>
            </a:fld>
            <a:endParaRPr lang="de-DE" altLang="de-DE"/>
          </a:p>
        </p:txBody>
      </p:sp>
    </p:spTree>
    <p:extLst>
      <p:ext uri="{BB962C8B-B14F-4D97-AF65-F5344CB8AC3E}">
        <p14:creationId xmlns:p14="http://schemas.microsoft.com/office/powerpoint/2010/main" val="2935553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smtClean="0">
                <a:latin typeface="Arial" charset="0"/>
              </a:rPr>
              <a:t>Als Einstieg werden nach den spezifischen Inhalten der Module 2-4 die Handlungs- und Gestaltungsebenen der Ergonomie vorgestellt, welche die Grundlage für die weiteren Anwendungsbeispiele darstellen.</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3</a:t>
            </a:fld>
            <a:endParaRPr lang="de-DE" altLang="de-DE"/>
          </a:p>
        </p:txBody>
      </p:sp>
    </p:spTree>
    <p:extLst>
      <p:ext uri="{BB962C8B-B14F-4D97-AF65-F5344CB8AC3E}">
        <p14:creationId xmlns:p14="http://schemas.microsoft.com/office/powerpoint/2010/main" val="853961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latin typeface="Arial" charset="0"/>
              </a:rPr>
              <a:t>Grundlage der ergonomischen Gestaltung ist die Auseinandersetzung mit den Rahmenbedingungen unter den eine Arbeit auszuführen ist. Als Ausgangspunkt wird ein Fertigungsnest mit 4 Arbeitsstellen vorgestellt. Die Stellen wurden ggf. in den vorherigen Modulen bereits zur Erläuterung von Einzelproblemen berücksichtigt. Die Erläuterungstexte werden in 4 Schritten entsprechend des Auftragsdurchlaufes ein- bzw. ausgeblendet. Alle weiteren Inhalte des Moduls basieren auf diesem Fertigungsnest. Weitere Schritte sind in folgenden Folien erklärt.</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4</a:t>
            </a:fld>
            <a:endParaRPr lang="de-DE" altLang="de-DE"/>
          </a:p>
        </p:txBody>
      </p:sp>
    </p:spTree>
    <p:extLst>
      <p:ext uri="{BB962C8B-B14F-4D97-AF65-F5344CB8AC3E}">
        <p14:creationId xmlns:p14="http://schemas.microsoft.com/office/powerpoint/2010/main" val="3142735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Grundlage der ergonomischen Gestaltung ist die Auseinandersetzung mit den Rahmenbedingungen unter den eine Arbeit auszuführen ist. Als Ausgangspunkt wird ein Fertigungsnest mit 4 Arbeitsstellen vorgestellt. Die Stellen wurden ggf. in den vorherigen Modulen bereits zur Erläuterung von Einzelproblemen berücksichtigt. Die Erläuterungstexte werden in 4 Schritten entsprechend des Auftragsdurchlaufes ein- bzw. ausgeblendet. Alle weiteren Inhalte des Moduls basieren auf diesem Fertigungsnest. Weitere Schritte sind in folgenden Folien erklärt.</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5</a:t>
            </a:fld>
            <a:endParaRPr lang="de-DE" altLang="de-DE"/>
          </a:p>
        </p:txBody>
      </p:sp>
    </p:spTree>
    <p:extLst>
      <p:ext uri="{BB962C8B-B14F-4D97-AF65-F5344CB8AC3E}">
        <p14:creationId xmlns:p14="http://schemas.microsoft.com/office/powerpoint/2010/main" val="1803324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6</a:t>
            </a:fld>
            <a:endParaRPr lang="de-DE" altLang="de-DE"/>
          </a:p>
        </p:txBody>
      </p:sp>
    </p:spTree>
    <p:extLst>
      <p:ext uri="{BB962C8B-B14F-4D97-AF65-F5344CB8AC3E}">
        <p14:creationId xmlns:p14="http://schemas.microsoft.com/office/powerpoint/2010/main" val="2077056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7</a:t>
            </a:fld>
            <a:endParaRPr lang="de-DE" altLang="de-DE"/>
          </a:p>
        </p:txBody>
      </p:sp>
    </p:spTree>
    <p:extLst>
      <p:ext uri="{BB962C8B-B14F-4D97-AF65-F5344CB8AC3E}">
        <p14:creationId xmlns:p14="http://schemas.microsoft.com/office/powerpoint/2010/main" val="7188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8</a:t>
            </a:fld>
            <a:endParaRPr lang="de-DE" altLang="de-DE"/>
          </a:p>
        </p:txBody>
      </p:sp>
    </p:spTree>
    <p:extLst>
      <p:ext uri="{BB962C8B-B14F-4D97-AF65-F5344CB8AC3E}">
        <p14:creationId xmlns:p14="http://schemas.microsoft.com/office/powerpoint/2010/main" val="665850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latin typeface="Arial" charset="0"/>
              </a:rPr>
              <a:t>Für die reproduzierbare und strukturierte Beschreibung der Arbeit wird der Begriff eines Arbeitssystems eingeführt. Mit diesem System lässt sich der Betrachtungsraum abgrenzen und in Einzelelemente zerlegen. Dies ist notwendig, da in Arbeitsprozessen komplexe mehrdimensionale Systeme entstehen, welche sich nicht durch einfache kausale Zusammenhänge erklären lassen.</a:t>
            </a:r>
          </a:p>
          <a:p>
            <a:pPr eaLnBrk="1" hangingPunct="1"/>
            <a:r>
              <a:rPr lang="de-DE" dirty="0" smtClean="0">
                <a:latin typeface="Arial" charset="0"/>
              </a:rPr>
              <a:t>Auf der folgenden Folie werden zwei Arbeitssystembegriffe näher erläutert.</a:t>
            </a:r>
          </a:p>
          <a:p>
            <a:pPr eaLnBrk="1" hangingPunct="1"/>
            <a:endParaRPr lang="de-DE" dirty="0" smtClean="0">
              <a:latin typeface="Arial" charset="0"/>
            </a:endParaRPr>
          </a:p>
          <a:p>
            <a:pPr marL="0" indent="0" eaLnBrk="1" hangingPunct="1">
              <a:buFontTx/>
              <a:buNone/>
            </a:pPr>
            <a:r>
              <a:rPr lang="de-DE" sz="1200" dirty="0" smtClean="0"/>
              <a:t>Maschinen, Produkte und deren Einsatz in Arbeitsbereichen mit unterschiedlichen Personen stellen eine Herausforderung für die analytische Bewertung und optimale Gestaltung dar. </a:t>
            </a:r>
          </a:p>
          <a:p>
            <a:pPr marL="0" indent="0" eaLnBrk="1" hangingPunct="1">
              <a:buFontTx/>
              <a:buNone/>
            </a:pPr>
            <a:r>
              <a:rPr lang="de-DE" sz="1200" dirty="0" smtClean="0"/>
              <a:t>Abgegrenzte Systeme unterstützen den Blick auf das Wesentliche, ohne dass grundlegende Einflussfaktoren verloren gehen. Auf einem einheitlichen Abstraktions- bzw. Detaillierungsniveau entsteht eine vollständige Wahrnehmung. </a:t>
            </a:r>
          </a:p>
          <a:p>
            <a:pPr marL="0" indent="0" eaLnBrk="1" hangingPunct="1">
              <a:buFontTx/>
              <a:buNone/>
            </a:pPr>
            <a:endParaRPr lang="de-DE" sz="1200" dirty="0" smtClean="0"/>
          </a:p>
          <a:p>
            <a:pPr marL="0" indent="0" eaLnBrk="1" hangingPunct="1">
              <a:buFontTx/>
              <a:buNone/>
            </a:pPr>
            <a:r>
              <a:rPr lang="de-DE" dirty="0" smtClean="0"/>
              <a:t>System - Definition</a:t>
            </a:r>
          </a:p>
          <a:p>
            <a:pPr marL="0" indent="0" eaLnBrk="1" hangingPunct="1">
              <a:buFontTx/>
              <a:buNone/>
            </a:pPr>
            <a:r>
              <a:rPr lang="de-DE" sz="1200" dirty="0" smtClean="0"/>
              <a:t>Ein System ist eine Gesamtheit von Elementen, die sich in gegenseitiger Wechselwirkung befinden und die eine Struktur (Beziehungsgefüge) erkennen lassen. </a:t>
            </a:r>
          </a:p>
          <a:p>
            <a:pPr marL="0" indent="0" eaLnBrk="1" hangingPunct="1">
              <a:buFontTx/>
              <a:buNone/>
            </a:pPr>
            <a:r>
              <a:rPr lang="de-DE" sz="1200" dirty="0" smtClean="0"/>
              <a:t>Ein System besteht aus Systemelementen oder Subsystemen. Es wird durch seine Systemgrenzen begrenzt. Jedes einzelne Subsystem hat seinerseits ebenfalls eine Systemgrenze. </a:t>
            </a:r>
          </a:p>
          <a:p>
            <a:pPr marL="0" indent="0" eaLnBrk="1" hangingPunct="1">
              <a:buFontTx/>
              <a:buNone/>
            </a:pPr>
            <a:r>
              <a:rPr lang="de-DE" sz="1200" dirty="0" smtClean="0"/>
              <a:t>Arbeitssysteme  selbst sind offene sozio-technische Systeme die aus Subsystemen und Elementen bestehen und mit anderen Systemen in Kontakt treten.</a:t>
            </a:r>
          </a:p>
          <a:p>
            <a:pPr marL="0" indent="0" eaLnBrk="1" hangingPunct="1">
              <a:buFontTx/>
              <a:buNone/>
            </a:pPr>
            <a:endParaRPr lang="de-DE" sz="1200" dirty="0" smtClean="0"/>
          </a:p>
          <a:p>
            <a:pPr eaLnBrk="1" hangingPunct="1"/>
            <a:endParaRPr lang="de-DE" dirty="0" smtClean="0">
              <a:latin typeface="Arial" charset="0"/>
            </a:endParaRP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9</a:t>
            </a:fld>
            <a:endParaRPr lang="de-DE" altLang="de-DE"/>
          </a:p>
        </p:txBody>
      </p:sp>
    </p:spTree>
    <p:extLst>
      <p:ext uri="{BB962C8B-B14F-4D97-AF65-F5344CB8AC3E}">
        <p14:creationId xmlns:p14="http://schemas.microsoft.com/office/powerpoint/2010/main" val="6959406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a:xfrm>
            <a:off x="2639484" y="2189163"/>
            <a:ext cx="9217156" cy="2679700"/>
          </a:xfrm>
        </p:spPr>
        <p:txBody>
          <a:bodyPr/>
          <a:lstStyle/>
          <a:p>
            <a:r>
              <a:rPr lang="de-DE" dirty="0"/>
              <a:t>Ziel- und </a:t>
            </a:r>
            <a:r>
              <a:rPr lang="de-DE" dirty="0" smtClean="0"/>
              <a:t>nutzergruppengerechte </a:t>
            </a:r>
            <a:r>
              <a:rPr lang="de-DE" dirty="0"/>
              <a:t>Gestaltung von Produkten und </a:t>
            </a:r>
            <a:r>
              <a:rPr lang="de-DE" dirty="0" smtClean="0"/>
              <a:t>Arbeitsplätzen</a:t>
            </a:r>
            <a:br>
              <a:rPr lang="de-DE" dirty="0" smtClean="0"/>
            </a:br>
            <a:r>
              <a:rPr lang="de-DE" dirty="0"/>
              <a:t/>
            </a:r>
            <a:br>
              <a:rPr lang="de-DE" dirty="0"/>
            </a:br>
            <a:r>
              <a:rPr lang="de-DE" sz="2400" dirty="0" smtClean="0"/>
              <a:t>Teil 1: Gestaltungsanforderungen und Beispiele</a:t>
            </a:r>
            <a:r>
              <a:rPr lang="de-DE" dirty="0" smtClean="0"/>
              <a:t> </a:t>
            </a:r>
            <a:br>
              <a:rPr lang="de-DE" dirty="0" smtClean="0"/>
            </a:br>
            <a:r>
              <a:rPr lang="de-DE" dirty="0"/>
              <a:t/>
            </a:r>
            <a:br>
              <a:rPr lang="de-DE" dirty="0"/>
            </a:br>
            <a:r>
              <a:rPr lang="de-DE" dirty="0" smtClean="0"/>
              <a:t/>
            </a:r>
            <a:br>
              <a:rPr lang="de-DE" dirty="0" smtClean="0"/>
            </a:br>
            <a:r>
              <a:rPr lang="de-DE" dirty="0"/>
              <a:t/>
            </a:r>
            <a:br>
              <a:rPr lang="de-DE" dirty="0"/>
            </a:br>
            <a:endParaRPr lang="de-DE" dirty="0"/>
          </a:p>
        </p:txBody>
      </p:sp>
      <p:sp>
        <p:nvSpPr>
          <p:cNvPr id="8" name="Untertitel 7"/>
          <p:cNvSpPr>
            <a:spLocks noGrp="1"/>
          </p:cNvSpPr>
          <p:nvPr>
            <p:ph type="subTitle" idx="1"/>
          </p:nvPr>
        </p:nvSpPr>
        <p:spPr/>
        <p:txBody>
          <a:bodyPr/>
          <a:lstStyle/>
          <a:p>
            <a:r>
              <a:rPr lang="de-DE" dirty="0" smtClean="0"/>
              <a:t>Modul 5 - Ergonomie lernen</a:t>
            </a:r>
            <a:endParaRPr lang="de-DE" dirty="0"/>
          </a:p>
        </p:txBody>
      </p:sp>
      <p:sp>
        <p:nvSpPr>
          <p:cNvPr id="5" name="Fußzeilenplatzhalter 4"/>
          <p:cNvSpPr>
            <a:spLocks noGrp="1"/>
          </p:cNvSpPr>
          <p:nvPr>
            <p:ph type="ftr" sz="quarter" idx="4294967295"/>
          </p:nvPr>
        </p:nvSpPr>
        <p:spPr>
          <a:xfrm>
            <a:off x="0" y="6496050"/>
            <a:ext cx="4375150" cy="333375"/>
          </a:xfrm>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4294967295"/>
          </p:nvPr>
        </p:nvSpPr>
        <p:spPr>
          <a:xfrm>
            <a:off x="10366375" y="6496050"/>
            <a:ext cx="1825625" cy="333375"/>
          </a:xfrm>
        </p:spPr>
        <p:txBody>
          <a:bodyPr/>
          <a:lstStyle/>
          <a:p>
            <a:pPr>
              <a:defRPr/>
            </a:pPr>
            <a:fld id="{C26ABA3E-18BA-4448-A32F-0D801767DFC6}" type="datetime1">
              <a:rPr lang="de-DE" altLang="de-DE" smtClean="0"/>
              <a:t>08.09.2023</a:t>
            </a:fld>
            <a:endParaRPr lang="de-DE" altLang="de-DE"/>
          </a:p>
        </p:txBody>
      </p:sp>
      <p:sp>
        <p:nvSpPr>
          <p:cNvPr id="6" name="Foliennummernplatzhalter 5"/>
          <p:cNvSpPr>
            <a:spLocks noGrp="1"/>
          </p:cNvSpPr>
          <p:nvPr>
            <p:ph type="sldNum" sz="quarter" idx="4294967295"/>
          </p:nvPr>
        </p:nvSpPr>
        <p:spPr>
          <a:xfrm>
            <a:off x="10836275" y="6496050"/>
            <a:ext cx="1355725" cy="333375"/>
          </a:xfrm>
        </p:spPr>
        <p:txBody>
          <a:bodyPr/>
          <a:lstStyle/>
          <a:p>
            <a:r>
              <a:rPr lang="de-DE" altLang="de-DE" smtClean="0"/>
              <a:t>Seite </a:t>
            </a:r>
            <a:fld id="{9188B60E-6C87-47D6-B072-B01E3D6DE761}" type="slidenum">
              <a:rPr lang="de-DE" altLang="de-DE" smtClean="0"/>
              <a:pPr/>
              <a:t>1</a:t>
            </a:fld>
            <a:endParaRPr lang="de-DE" altLang="de-DE"/>
          </a:p>
        </p:txBody>
      </p:sp>
    </p:spTree>
    <p:extLst>
      <p:ext uri="{BB962C8B-B14F-4D97-AF65-F5344CB8AC3E}">
        <p14:creationId xmlns:p14="http://schemas.microsoft.com/office/powerpoint/2010/main" val="2236623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Auswahl von Arbeitssystembegriffen</a:t>
            </a:r>
            <a:endParaRPr lang="de-DE" dirty="0"/>
          </a:p>
        </p:txBody>
      </p:sp>
      <p:pic>
        <p:nvPicPr>
          <p:cNvPr id="30" name="Grafik 29" descr="Dargestellt sind der Arbeitssystembergriff nach REFA bzw. der Norm DIN EN ISO 6385 von 2016 und der Begriff des soziotechnischen Systems nach Ulich (im Buch „Arbeitspsychologie“ von 2005). In der Industrie – insbesondere im Bereich der Arbeitsplanung und des Industrial Engineering – hat sich die Struktur des REFA-Arbeitssystem etabliert, welches auch seine Umsetzung in der DIN EN ISO 6385 Grundsätze der Ergonomie für die Gestaltung von Arbeitssystemen erfahren hat. Dieses System soll vor allem die exakte Beschreibung eines Arbeitsbereiches sicherstellen, so dass z.B. gesicherte Leistungsvorgaben möglich sind. Das System besteht aus 8 Elementen. 1. Die Arbeitsaufgabe beschreibt die Aufgaben, welche innerhalb des Arbeitssystems zu bearbeiten sind. 2. Eingabe. Sie enthält alle in das System hinein gegebenen Informationen, Materialien, Energie usw. welche für die Ausführung der Arbeitsaufgabe(n) notwendig sind. 3. Mensch – beschreibt die im System eingesetzten Personen mit ihren spezifischen Leistungsvoraussetzungen, wie Geschlecht, Ausbildung usw. 4. Arbeitsmittel umfasst alle technischen Elemente des Systems, wie Werkzeuge, Maschinen und Vorrichtungen aber auch Stühle, Tische und die Beleuchtung. 5. Der Arbeitsablauf beschreibt das Zusammenwirken von Mensch und Arbeitsmittel unter Verwertung der Eingabe für die Erfüllung der Arbeitsaufgabe. Der Arbeitsablauf ist durch Methoden, Technologie, Ressourcenbedarfe usw. geprägt. 6. Die Ausgabe fasst die Ergebnisse des Arbeitsablaufes zusammen und beinhaltet neben den entstanden Leistungen in Form von Produkten, bearbeiteten Teilen, Informationen und Serviceprozessen auch Abfälle oder die Rückgabe nicht mehr benötigter Elemente, wie genutzte Werkzeuge, Zeichnungen und andere Datenträger. 7. Umwelt beschreibt die Umgebungseinflüsse auf das Arbeitssystem. Dies beinhaltet neben den arbeitshygienischen Elementen, wie Klima am Arbeitsplatz auch soziale Elemente, wie Abhängigkeit der Arbeit von Anderen (z.B. in einer Montagelinie), die Zusammenarbeit mit Vorgesetzten die Entgeltstruktur usw. Und 8. Arbeitsplatz. Das zweite „soziotechnische“ System teilt sich in das technische und das soziale Teilsystem mit seinen spezifischen Anforderungen und Eigenschaften. Beide Teilsysteme werden hinsichtlich ihrer Effizienz bei der Erfüllung der „primären“ Aufgabe – für die das System konzipiert wurde beurteilt. Häufig wird die sekundäre Aufgabe der Systemerhalt – bezogen auf Technik und Menschen aber unterschätzt. So sind bezüglich der Menschen notwendige Regenerations-, Weiterbildungs- und Kommunikationsprozesse in der Planung zu berücksichtigen."/>
          <p:cNvPicPr>
            <a:picLocks noChangeAspect="1"/>
          </p:cNvPicPr>
          <p:nvPr/>
        </p:nvPicPr>
        <p:blipFill>
          <a:blip r:embed="rId3"/>
          <a:stretch>
            <a:fillRect/>
          </a:stretch>
        </p:blipFill>
        <p:spPr>
          <a:xfrm>
            <a:off x="1653468" y="1162700"/>
            <a:ext cx="8907028" cy="5218628"/>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19C1FFA1-400E-4F6A-8C6C-3D62D40B40CC}"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E1595AF3-08FF-44FE-9F92-885155564005}" type="slidenum">
              <a:rPr lang="de-DE" altLang="de-DE" smtClean="0"/>
              <a:pPr/>
              <a:t>10</a:t>
            </a:fld>
            <a:endParaRPr lang="de-DE" altLang="de-DE"/>
          </a:p>
        </p:txBody>
      </p:sp>
    </p:spTree>
    <p:extLst>
      <p:ext uri="{BB962C8B-B14F-4D97-AF65-F5344CB8AC3E}">
        <p14:creationId xmlns:p14="http://schemas.microsoft.com/office/powerpoint/2010/main" val="18816624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Betrachtungsmöglichkeiten für Arbeitssysteme</a:t>
            </a:r>
            <a:endParaRPr lang="de-DE" altLang="de-DE" dirty="0"/>
          </a:p>
        </p:txBody>
      </p:sp>
      <p:pic>
        <p:nvPicPr>
          <p:cNvPr id="9" name="Grafik 8" descr="Fräszentrum mit 4 Arbeitsstellen (Makrosystem). Unten betätigt ein Beschäftigter eine Maschine, wobei explizit die Tür- und Griffgestaltung hervorgehoben wird.  Bei einer Verschiebung des Fokus auf ein Element, wie die Gestaltung der Schiebetür an dem Bearbeitungszentrum die Konzentration auf ein Gestaltungsdetail möglich (Mikrossystem)."/>
          <p:cNvPicPr>
            <a:picLocks noChangeAspect="1"/>
          </p:cNvPicPr>
          <p:nvPr/>
        </p:nvPicPr>
        <p:blipFill>
          <a:blip r:embed="rId3"/>
          <a:stretch>
            <a:fillRect/>
          </a:stretch>
        </p:blipFill>
        <p:spPr>
          <a:xfrm>
            <a:off x="2553917" y="1268760"/>
            <a:ext cx="7084166" cy="5047926"/>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4099816-29D4-4EF8-BC5E-2F76E84D825E}"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11</a:t>
            </a:fld>
            <a:endParaRPr lang="de-DE" altLang="de-DE" sz="1200" b="0">
              <a:solidFill>
                <a:schemeClr val="bg1"/>
              </a:solidFill>
            </a:endParaRPr>
          </a:p>
        </p:txBody>
      </p:sp>
    </p:spTree>
    <p:extLst>
      <p:ext uri="{BB962C8B-B14F-4D97-AF65-F5344CB8AC3E}">
        <p14:creationId xmlns:p14="http://schemas.microsoft.com/office/powerpoint/2010/main" val="69670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Arbeitssystem - Bearbeitungszentrum</a:t>
            </a:r>
            <a:endParaRPr lang="de-DE" altLang="de-DE" dirty="0"/>
          </a:p>
        </p:txBody>
      </p:sp>
      <p:pic>
        <p:nvPicPr>
          <p:cNvPr id="2" name="Grafik 1" descr="Der obere Teil der Abbildung zeigt in Seitenansicht eine CNC-Fräsmaschine mit geöffneter Schutztür und einem Werkstück auf dem Werkstückträger. Daneben steht ein Beschäftigter am Bedienterminal der Maschine, welches sich rechts neben der geöffneten Schutztür befindet. Links neben der Maschine steht ein Handhubwagen, beladen mit einer Palette mit mehreren Werkstücken. Unten im Bild ist dieselbe Maschine in Draufsicht zu sehen. Der Beschäftigte steht nun direkt vor der geöffneten Schutztür. Der Sichtbereich des Beschäftigten ist durch eingezeichnete Linien verdeutlicht, welche etwa einen 100-Grad-Winkel bilden und ihren Ursprung in der Gesichtsmitte des Beschäftigten haben. In der Position des Beschäftigten reicht der Sichtbereich demnach vom Fräskopf der Maschine auf der linken Seite, über den Werkstückträger bis zu dem Bedienterminal, rechts neben der geöffneten Schutztür."/>
          <p:cNvPicPr>
            <a:picLocks noChangeAspect="1"/>
          </p:cNvPicPr>
          <p:nvPr/>
        </p:nvPicPr>
        <p:blipFill>
          <a:blip r:embed="rId3"/>
          <a:stretch>
            <a:fillRect/>
          </a:stretch>
        </p:blipFill>
        <p:spPr>
          <a:xfrm>
            <a:off x="719667" y="1196752"/>
            <a:ext cx="4718713" cy="5005250"/>
          </a:xfrm>
          <a:prstGeom prst="rect">
            <a:avLst/>
          </a:prstGeom>
        </p:spPr>
      </p:pic>
      <p:pic>
        <p:nvPicPr>
          <p:cNvPr id="3" name="Grafik 2" descr="Ein Arbeitsblatt zeigt eine nicht weiter Ausgefüllte Tabelle mit den Feldern Arbeitsaufgabe, Eingabe, Mensch, Arbeitsmittel, Arbeitsablauf, Ausgabe, Arbeitsumwelt und Arbeitsplatz."/>
          <p:cNvPicPr>
            <a:picLocks noChangeAspect="1"/>
          </p:cNvPicPr>
          <p:nvPr/>
        </p:nvPicPr>
        <p:blipFill>
          <a:blip r:embed="rId4"/>
          <a:stretch>
            <a:fillRect/>
          </a:stretch>
        </p:blipFill>
        <p:spPr>
          <a:xfrm>
            <a:off x="5768897" y="1229405"/>
            <a:ext cx="4730906" cy="516376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E1B8EA8-7B7D-4C98-962B-6FFB9EC85205}"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12</a:t>
            </a:fld>
            <a:endParaRPr lang="de-DE" altLang="de-DE" sz="1200" b="0">
              <a:solidFill>
                <a:schemeClr val="bg1"/>
              </a:solidFill>
            </a:endParaRPr>
          </a:p>
        </p:txBody>
      </p:sp>
    </p:spTree>
    <p:extLst>
      <p:ext uri="{BB962C8B-B14F-4D97-AF65-F5344CB8AC3E}">
        <p14:creationId xmlns:p14="http://schemas.microsoft.com/office/powerpoint/2010/main" val="432388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Arbeitssystem - Bearbeitungszentrum</a:t>
            </a:r>
            <a:endParaRPr lang="de-DE" altLang="de-DE" dirty="0"/>
          </a:p>
        </p:txBody>
      </p:sp>
      <p:pic>
        <p:nvPicPr>
          <p:cNvPr id="8" name="Grafik 7" descr="Der obere Teil der Abbildung zeigt in Seitenansicht eine CNC-Fräsmaschine mit geöffneter Schutztür und einem Werkstück auf dem Werkstückträger. Daneben steht ein Beschäftigter am Bedienterminal der Maschine, welches sich rechts neben der geöffneten Schutztür befindet. Links neben der Maschine steht ein Handhubwagen, beladen mit einer Palette mit mehreren Werkstücken. Unten im Bild ist dieselbe Maschine in Draufsicht zu sehen. Der Beschäftigte steht nun direkt vor der geöffneten Schutztür. Der Sichtbereich des Beschäftigten ist durch eingezeichnete Linien verdeutlicht, welche etwa einen 100-Grad-Winkel bilden und ihren Ursprung in der Gesichtsmitte des Beschäftigten haben. In der Position des Beschäftigten reicht der Sichtbereich demnach vom Fräskopf der Maschine auf der linken Seite, über den Werkstückträger bis zu dem Bedienterminal, rechts neben der geöffneten Schutztür."/>
          <p:cNvPicPr>
            <a:picLocks noChangeAspect="1"/>
          </p:cNvPicPr>
          <p:nvPr/>
        </p:nvPicPr>
        <p:blipFill>
          <a:blip r:embed="rId3"/>
          <a:stretch>
            <a:fillRect/>
          </a:stretch>
        </p:blipFill>
        <p:spPr>
          <a:xfrm>
            <a:off x="719667" y="1196752"/>
            <a:ext cx="4718713" cy="5005250"/>
          </a:xfrm>
          <a:prstGeom prst="rect">
            <a:avLst/>
          </a:prstGeom>
        </p:spPr>
      </p:pic>
      <p:pic>
        <p:nvPicPr>
          <p:cNvPr id="6" name="Grafik 5" descr="Das dargestellte Arbeitsblatt ist folgendermaßen ausgefüllt: Die Arbeitsaufgabe ist Gehäuse bearbeiten (fräsen und bohren). Unter Eingabe ist 4 kg Gussteile auf einer Palette, Zeichnung, CNC-Programm und Energie eingetragen. Im Unterpunkt Mensch sind die Informationen Facharbeiter, männlich und das Alter 52 Jahre eingetragen. Arbeitsmittel sind Bearbeitungszentrum CW 400, Spänehaken und CNC-Steuerung. Der Arbeitsablauf wird wie folgt erläutert: Arbeitsunterlagen lesen. CNC-Programm einspielen und starten, Gehäuse von Palette aufnehmen und auf Maschinentisch spannen, Tür schließen und den Bearbeitungsprozess starten, Überwachen des Bearbeitungsvorgangs, Tür öffnen, Gehäuse und Innenraum säubern, Stichprobenprüfung, Teil entspannen und zum Montageplatz bringen. Die Ausgabe umfasst das bearbeitete Gehäuse für Antriebseinheit, Späne, Schmier- und Kühlmittel. Der Unterpunkt Arbeitsumwelt beinhaltet die Aspekte Maschinenlärm, Zerstäuben und Verdampfen von Schmier- und Kühlmittel und elektromagnetische Strahlung."/>
          <p:cNvPicPr>
            <a:picLocks noChangeAspect="1"/>
          </p:cNvPicPr>
          <p:nvPr/>
        </p:nvPicPr>
        <p:blipFill>
          <a:blip r:embed="rId4"/>
          <a:stretch>
            <a:fillRect/>
          </a:stretch>
        </p:blipFill>
        <p:spPr>
          <a:xfrm>
            <a:off x="5770800" y="1230942"/>
            <a:ext cx="4737003" cy="5206435"/>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E1B8EA8-7B7D-4C98-962B-6FFB9EC85205}"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13</a:t>
            </a:fld>
            <a:endParaRPr lang="de-DE" altLang="de-DE" sz="1200" b="0">
              <a:solidFill>
                <a:schemeClr val="bg1"/>
              </a:solidFill>
            </a:endParaRPr>
          </a:p>
        </p:txBody>
      </p:sp>
    </p:spTree>
    <p:extLst>
      <p:ext uri="{BB962C8B-B14F-4D97-AF65-F5344CB8AC3E}">
        <p14:creationId xmlns:p14="http://schemas.microsoft.com/office/powerpoint/2010/main" val="42745191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r>
              <a:rPr lang="de-DE" sz="2800" dirty="0"/>
              <a:t>Worin bestehen mögliche ergonomische Probleme?</a:t>
            </a:r>
          </a:p>
        </p:txBody>
      </p:sp>
      <p:pic>
        <p:nvPicPr>
          <p:cNvPr id="8" name="Grafik 7" descr="Der obere Teil der Abbildung zeigt in Seitenansicht eine CNC-Fräsmaschine mit geöffneter Schutztür und einem Werkstück auf dem Werkstückträger. Daneben steht ein Beschäftigter am Bedienterminal der Maschine, welches sich rechts neben der geöffneten Schutztür befindet. Links neben der Maschine steht ein Handhubwagen, beladen mit einer Palette mit mehreren Werkstücken. Unten im Bild ist dieselbe Maschine in Draufsicht zu sehen. Der Beschäftigte steht nun direkt vor der geöffneten Schutztür. Der Sichtbereich des Beschäftigten ist durch eingezeichnete Linien verdeutlicht, welche etwa einen 100-Grad-Winkel bilden und ihren Ursprung in der Gesichtsmitte des Beschäftigten haben. In der Position des Beschäftigten reicht der Sichtbereich demnach vom Fräskopf der Maschine auf der linken Seite, über den Werkstückträger bis zu dem Bedienterminal, rechts neben der geöffneten Schutztür."/>
          <p:cNvPicPr>
            <a:picLocks noChangeAspect="1"/>
          </p:cNvPicPr>
          <p:nvPr/>
        </p:nvPicPr>
        <p:blipFill>
          <a:blip r:embed="rId3"/>
          <a:stretch>
            <a:fillRect/>
          </a:stretch>
        </p:blipFill>
        <p:spPr>
          <a:xfrm>
            <a:off x="719667" y="1196752"/>
            <a:ext cx="4718713" cy="5005250"/>
          </a:xfrm>
          <a:prstGeom prst="rect">
            <a:avLst/>
          </a:prstGeom>
        </p:spPr>
      </p:pic>
      <p:sp>
        <p:nvSpPr>
          <p:cNvPr id="12" name="Text Box 10"/>
          <p:cNvSpPr txBox="1">
            <a:spLocks noChangeArrowheads="1"/>
          </p:cNvSpPr>
          <p:nvPr/>
        </p:nvSpPr>
        <p:spPr bwMode="auto">
          <a:xfrm>
            <a:off x="5462059" y="1262063"/>
            <a:ext cx="5545137" cy="5066002"/>
          </a:xfrm>
          <a:prstGeom prst="rect">
            <a:avLst/>
          </a:prstGeom>
          <a:noFill/>
          <a:ln w="9525">
            <a:noFill/>
            <a:miter lim="800000"/>
            <a:headEnd/>
            <a:tailEnd/>
          </a:ln>
        </p:spPr>
        <p:txBody>
          <a:bodyPr>
            <a:spAutoFit/>
          </a:bodyPr>
          <a:lstStyle/>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Betätigung der Tür</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Gefahrstoffe (Nebel, Dämpfe) beim Bearbeitungsprozess</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Lärm</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Ausleuchtung Arbeitsraum</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Heben und Tragen der Gehäuse</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Sichtgeometrie </a:t>
            </a:r>
          </a:p>
          <a:p>
            <a:pPr marL="887413" lvl="1" indent="-342900">
              <a:spcBef>
                <a:spcPct val="10000"/>
              </a:spcBef>
              <a:buClr>
                <a:schemeClr val="accent2"/>
              </a:buClr>
              <a:buFont typeface="Arial" panose="020B0604020202020204" pitchFamily="34" charset="0"/>
              <a:buChar char="•"/>
            </a:pPr>
            <a:r>
              <a:rPr lang="de-DE" dirty="0">
                <a:solidFill>
                  <a:schemeClr val="bg1">
                    <a:lumMod val="50000"/>
                  </a:schemeClr>
                </a:solidFill>
                <a:latin typeface="Arial" charset="0"/>
              </a:rPr>
              <a:t>Blickwechsel Bearbeitungsraum – Steuerung</a:t>
            </a:r>
          </a:p>
          <a:p>
            <a:pPr marL="887413" lvl="1" indent="-342900">
              <a:spcBef>
                <a:spcPct val="10000"/>
              </a:spcBef>
              <a:buClr>
                <a:schemeClr val="accent2"/>
              </a:buClr>
              <a:buFont typeface="Arial" panose="020B0604020202020204" pitchFamily="34" charset="0"/>
              <a:buChar char="•"/>
            </a:pPr>
            <a:r>
              <a:rPr lang="de-DE" dirty="0">
                <a:solidFill>
                  <a:schemeClr val="bg1">
                    <a:lumMod val="50000"/>
                  </a:schemeClr>
                </a:solidFill>
                <a:latin typeface="Arial" charset="0"/>
              </a:rPr>
              <a:t>Sichtbehinderung</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Greifräume</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Zugangsbehinderung</a:t>
            </a:r>
          </a:p>
          <a:p>
            <a:pPr marL="373063" indent="-285750">
              <a:spcBef>
                <a:spcPct val="10000"/>
              </a:spcBef>
              <a:buClr>
                <a:schemeClr val="accent2"/>
              </a:buClr>
              <a:buFont typeface="Wingdings" panose="05000000000000000000" pitchFamily="2" charset="2"/>
              <a:buChar char="§"/>
            </a:pPr>
            <a:r>
              <a:rPr lang="de-DE" sz="2400" dirty="0">
                <a:solidFill>
                  <a:schemeClr val="bg1">
                    <a:lumMod val="50000"/>
                  </a:schemeClr>
                </a:solidFill>
                <a:latin typeface="Arial" charset="0"/>
              </a:rPr>
              <a:t>Körpergrößen</a:t>
            </a: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0EFDC16A-953C-4B4A-92B5-CCDB41116A4A}"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14</a:t>
            </a:fld>
            <a:endParaRPr lang="de-DE" altLang="de-DE" sz="1200" b="0">
              <a:solidFill>
                <a:schemeClr val="bg1"/>
              </a:solidFill>
            </a:endParaRPr>
          </a:p>
        </p:txBody>
      </p:sp>
    </p:spTree>
    <p:extLst>
      <p:ext uri="{BB962C8B-B14F-4D97-AF65-F5344CB8AC3E}">
        <p14:creationId xmlns:p14="http://schemas.microsoft.com/office/powerpoint/2010/main" val="36289798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nach Zielen</a:t>
            </a:r>
            <a:endParaRPr lang="de-DE" dirty="0"/>
          </a:p>
        </p:txBody>
      </p:sp>
      <p:sp>
        <p:nvSpPr>
          <p:cNvPr id="3" name="Inhaltsplatzhalter 2"/>
          <p:cNvSpPr>
            <a:spLocks noGrp="1"/>
          </p:cNvSpPr>
          <p:nvPr>
            <p:ph idx="1"/>
          </p:nvPr>
        </p:nvSpPr>
        <p:spPr/>
        <p:txBody>
          <a:bodyPr/>
          <a:lstStyle/>
          <a:p>
            <a:r>
              <a:rPr lang="de-DE" sz="2400" dirty="0"/>
              <a:t>Im Mittelpunkt des Gestaltungsansatzes stehen ausgewählte ergonomische Schwerpunkte, wie:</a:t>
            </a:r>
          </a:p>
          <a:p>
            <a:pPr marL="342900" indent="-342900">
              <a:buClr>
                <a:srgbClr val="FFC000"/>
              </a:buClr>
              <a:buFont typeface="Wingdings" panose="05000000000000000000" pitchFamily="2" charset="2"/>
              <a:buChar char="§"/>
            </a:pPr>
            <a:r>
              <a:rPr lang="de-DE" sz="2400" b="0" dirty="0"/>
              <a:t>Sicherheit</a:t>
            </a:r>
          </a:p>
          <a:p>
            <a:pPr marL="342900" indent="-342900">
              <a:buClr>
                <a:srgbClr val="FFC000"/>
              </a:buClr>
              <a:buFont typeface="Wingdings" panose="05000000000000000000" pitchFamily="2" charset="2"/>
              <a:buChar char="§"/>
            </a:pPr>
            <a:r>
              <a:rPr lang="de-DE" sz="2400" b="0" dirty="0"/>
              <a:t>Optimierung der Arbeitshaltung, um ungünstige Körperhaltungen zu vermeiden</a:t>
            </a:r>
          </a:p>
          <a:p>
            <a:pPr marL="342900" indent="-342900">
              <a:buClr>
                <a:srgbClr val="FFC000"/>
              </a:buClr>
              <a:buFont typeface="Wingdings" panose="05000000000000000000" pitchFamily="2" charset="2"/>
              <a:buChar char="§"/>
            </a:pPr>
            <a:r>
              <a:rPr lang="de-DE" sz="2400" b="0" dirty="0"/>
              <a:t>Anpassen des Greif- und Bewegungsraumes für die Nutzergruppe</a:t>
            </a:r>
          </a:p>
          <a:p>
            <a:pPr marL="342900" indent="-342900">
              <a:buClr>
                <a:srgbClr val="FFC000"/>
              </a:buClr>
              <a:buFont typeface="Wingdings" panose="05000000000000000000" pitchFamily="2" charset="2"/>
              <a:buChar char="§"/>
            </a:pPr>
            <a:r>
              <a:rPr lang="de-DE" sz="2400" b="0" dirty="0"/>
              <a:t>Belastungsreduktion durch Arbeitsumweltfaktoren (z.B. Schadstoffe, Lärm, Klima, Beleuchtung)</a:t>
            </a:r>
          </a:p>
          <a:p>
            <a:pPr marL="342900" indent="-342900">
              <a:buClr>
                <a:srgbClr val="FFC000"/>
              </a:buClr>
              <a:buFont typeface="Wingdings" panose="05000000000000000000" pitchFamily="2" charset="2"/>
              <a:buChar char="§"/>
            </a:pPr>
            <a:r>
              <a:rPr lang="de-DE" sz="2400" b="0" dirty="0"/>
              <a:t>Reduktion körperlicher Belastungen durch schweres Heben und Tragen</a:t>
            </a:r>
          </a:p>
          <a:p>
            <a:pPr marL="342900" indent="-342900">
              <a:buClr>
                <a:srgbClr val="FFC000"/>
              </a:buClr>
              <a:buFont typeface="Wingdings" panose="05000000000000000000" pitchFamily="2" charset="2"/>
              <a:buChar char="§"/>
            </a:pPr>
            <a:r>
              <a:rPr lang="de-DE" sz="2400" b="0" dirty="0"/>
              <a:t>Optimieren des Krafteinsatzes für den Mitarbeiter</a:t>
            </a:r>
          </a:p>
          <a:p>
            <a:pPr marL="342900" indent="-342900">
              <a:buClr>
                <a:srgbClr val="FFC000"/>
              </a:buClr>
              <a:buFont typeface="Wingdings" panose="05000000000000000000" pitchFamily="2" charset="2"/>
              <a:buChar char="§"/>
            </a:pPr>
            <a:r>
              <a:rPr lang="de-DE" sz="2400" b="0" dirty="0"/>
              <a:t>Effizienz der Arbeitsausführung</a:t>
            </a:r>
          </a:p>
        </p:txBody>
      </p:sp>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19C1FFA1-400E-4F6A-8C6C-3D62D40B40CC}"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E1595AF3-08FF-44FE-9F92-885155564005}" type="slidenum">
              <a:rPr lang="de-DE" altLang="de-DE" smtClean="0"/>
              <a:pPr/>
              <a:t>15</a:t>
            </a:fld>
            <a:endParaRPr lang="de-DE" altLang="de-DE"/>
          </a:p>
        </p:txBody>
      </p:sp>
    </p:spTree>
    <p:extLst>
      <p:ext uri="{BB962C8B-B14F-4D97-AF65-F5344CB8AC3E}">
        <p14:creationId xmlns:p14="http://schemas.microsoft.com/office/powerpoint/2010/main" val="33741422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marL="3175" indent="-3175">
              <a:lnSpc>
                <a:spcPct val="90000"/>
              </a:lnSpc>
            </a:pPr>
            <a:r>
              <a:rPr lang="de-DE" dirty="0"/>
              <a:t>Beispiel Teilebereitstellung</a:t>
            </a:r>
          </a:p>
        </p:txBody>
      </p:sp>
      <p:sp>
        <p:nvSpPr>
          <p:cNvPr id="4" name="Inhaltsplatzhalter 3"/>
          <p:cNvSpPr>
            <a:spLocks noGrp="1"/>
          </p:cNvSpPr>
          <p:nvPr>
            <p:ph idx="1"/>
          </p:nvPr>
        </p:nvSpPr>
        <p:spPr>
          <a:xfrm>
            <a:off x="719667" y="1218497"/>
            <a:ext cx="6197600" cy="4897437"/>
          </a:xfrm>
        </p:spPr>
        <p:txBody>
          <a:bodyPr/>
          <a:lstStyle/>
          <a:p>
            <a:r>
              <a:rPr lang="de-DE" sz="2400" dirty="0"/>
              <a:t>Arbeitsaufgabe:</a:t>
            </a:r>
            <a:br>
              <a:rPr lang="de-DE" sz="2400" dirty="0"/>
            </a:br>
            <a:r>
              <a:rPr lang="de-DE" sz="2400" b="0" dirty="0"/>
              <a:t>Metallgehäuse (350 mm x 200 mm x 200 mm, 4 kg) werden zur weiteren Bearbeitung auf Paletten angeliefert. </a:t>
            </a:r>
          </a:p>
          <a:p>
            <a:r>
              <a:rPr lang="de-DE" sz="2400" b="0" dirty="0"/>
              <a:t>Pro Schicht sind 80 dieser Gehäuse auf den Maschinentisch zu heben und nach der Bearbeitung zum Montageplatz zu bringen (Entfernung 3 m).</a:t>
            </a:r>
            <a:br>
              <a:rPr lang="de-DE" sz="2400" b="0" dirty="0"/>
            </a:br>
            <a:r>
              <a:rPr lang="de-DE" sz="2400" b="0" dirty="0"/>
              <a:t>Der Massemittelpunkt des Gehäuses muss 60 cm tief in die Maschine gehoben werden. </a:t>
            </a:r>
            <a:br>
              <a:rPr lang="de-DE" sz="2400" b="0" dirty="0"/>
            </a:br>
            <a:r>
              <a:rPr lang="de-DE" sz="2400" b="0" dirty="0"/>
              <a:t>Die Positionen auf der Palette sind wechselnd. Die maximale Greifweite beträgt ebenfalls 60 cm</a:t>
            </a:r>
            <a:r>
              <a:rPr lang="de-DE" sz="2400" b="0" dirty="0" smtClean="0"/>
              <a:t>.</a:t>
            </a:r>
            <a:endParaRPr lang="de-DE" sz="2400" b="0" dirty="0"/>
          </a:p>
        </p:txBody>
      </p:sp>
      <p:pic>
        <p:nvPicPr>
          <p:cNvPr id="5" name="Grafik 4" descr="Auf dem Boden steht eine Palette mit Werkstücken neben einer Fräsmaschine mit geöffneter Schutztür. Ein Beschäftigter hebt ein Werkstück von der Palette auf den Werkstückträger der Maschine, welcher sich etwas auf Ellenbogenhöhe befindet."/>
          <p:cNvPicPr>
            <a:picLocks noChangeAspect="1"/>
          </p:cNvPicPr>
          <p:nvPr/>
        </p:nvPicPr>
        <p:blipFill>
          <a:blip r:embed="rId3"/>
          <a:stretch>
            <a:fillRect/>
          </a:stretch>
        </p:blipFill>
        <p:spPr>
          <a:xfrm>
            <a:off x="7144490" y="2276872"/>
            <a:ext cx="4413887" cy="266418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DDD70667-35A8-4674-A5B3-1C55F5381ABB}"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16</a:t>
            </a:fld>
            <a:endParaRPr lang="de-DE" altLang="de-DE" sz="1200" b="0">
              <a:solidFill>
                <a:schemeClr val="bg1"/>
              </a:solidFill>
            </a:endParaRPr>
          </a:p>
        </p:txBody>
      </p:sp>
    </p:spTree>
    <p:extLst>
      <p:ext uri="{BB962C8B-B14F-4D97-AF65-F5344CB8AC3E}">
        <p14:creationId xmlns:p14="http://schemas.microsoft.com/office/powerpoint/2010/main" val="28271055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Festlegen ergonomischer Anforderungen</a:t>
            </a:r>
            <a:endParaRPr lang="de-DE" dirty="0"/>
          </a:p>
        </p:txBody>
      </p:sp>
      <p:sp>
        <p:nvSpPr>
          <p:cNvPr id="3" name="Inhaltsplatzhalter 2"/>
          <p:cNvSpPr>
            <a:spLocks noGrp="1"/>
          </p:cNvSpPr>
          <p:nvPr>
            <p:ph idx="1"/>
          </p:nvPr>
        </p:nvSpPr>
        <p:spPr>
          <a:xfrm>
            <a:off x="719667" y="1433149"/>
            <a:ext cx="10920949" cy="4897437"/>
          </a:xfrm>
        </p:spPr>
        <p:txBody>
          <a:bodyPr/>
          <a:lstStyle/>
          <a:p>
            <a:pPr marL="457200" indent="-457200">
              <a:buAutoNum type="alphaLcParenR"/>
            </a:pPr>
            <a:r>
              <a:rPr lang="de-DE" sz="2200" dirty="0"/>
              <a:t>Zielkriterien</a:t>
            </a:r>
          </a:p>
          <a:p>
            <a:pPr marL="992188" lvl="3" indent="-457200">
              <a:buClr>
                <a:srgbClr val="FFC000"/>
              </a:buClr>
            </a:pPr>
            <a:r>
              <a:rPr lang="de-DE" sz="2200" dirty="0"/>
              <a:t>schwere körperliche Arbeit verringern</a:t>
            </a:r>
          </a:p>
          <a:p>
            <a:pPr marL="992188" lvl="3" indent="-457200">
              <a:buClr>
                <a:srgbClr val="FFC000"/>
              </a:buClr>
            </a:pPr>
            <a:r>
              <a:rPr lang="de-DE" sz="2200" dirty="0"/>
              <a:t>Vermeiden des Hebens und Tragens von Lasten</a:t>
            </a:r>
          </a:p>
          <a:p>
            <a:pPr marL="992188" lvl="3" indent="-457200">
              <a:buClr>
                <a:srgbClr val="FFC000"/>
              </a:buClr>
            </a:pPr>
            <a:r>
              <a:rPr lang="de-DE" sz="2200" dirty="0"/>
              <a:t>Verringerung der Wirbelsäulenbelastung</a:t>
            </a:r>
          </a:p>
          <a:p>
            <a:pPr marL="992188" lvl="3" indent="-457200">
              <a:buClr>
                <a:srgbClr val="FFC000"/>
              </a:buClr>
            </a:pPr>
            <a:r>
              <a:rPr lang="de-DE" sz="2200" dirty="0"/>
              <a:t>Effizienz der </a:t>
            </a:r>
            <a:r>
              <a:rPr lang="de-DE" sz="2200" dirty="0" smtClean="0"/>
              <a:t>Arbeitsausführung</a:t>
            </a:r>
            <a:endParaRPr lang="de-DE" sz="2200" dirty="0"/>
          </a:p>
          <a:p>
            <a:pPr marL="458788" lvl="1" indent="-457200">
              <a:buClr>
                <a:schemeClr val="tx1">
                  <a:lumMod val="50000"/>
                  <a:lumOff val="50000"/>
                </a:schemeClr>
              </a:buClr>
              <a:buFont typeface="+mj-lt"/>
              <a:buAutoNum type="alphaLcParenR" startAt="2"/>
            </a:pPr>
            <a:r>
              <a:rPr lang="de-DE" sz="2200" b="1" dirty="0"/>
              <a:t>Sammeln von Erfahrungen bei bestehenden Maschinen</a:t>
            </a:r>
          </a:p>
          <a:p>
            <a:pPr marL="992188" lvl="3" indent="-457200">
              <a:buClr>
                <a:srgbClr val="FFC000"/>
              </a:buClr>
            </a:pPr>
            <a:r>
              <a:rPr lang="de-DE" sz="2200" dirty="0"/>
              <a:t>Einsatz von Transportwagen</a:t>
            </a:r>
          </a:p>
          <a:p>
            <a:pPr marL="992188" lvl="3" indent="-457200">
              <a:buClr>
                <a:srgbClr val="FFC000"/>
              </a:buClr>
            </a:pPr>
            <a:r>
              <a:rPr lang="de-DE" sz="2200" dirty="0"/>
              <a:t>Studie Trolley-Bedienung in Flugzeugen (s. nächste Folien)</a:t>
            </a:r>
          </a:p>
          <a:p>
            <a:pPr marL="992188" lvl="3" indent="-457200">
              <a:buClr>
                <a:srgbClr val="FFC000"/>
              </a:buClr>
            </a:pPr>
            <a:r>
              <a:rPr lang="de-DE" sz="2200" dirty="0"/>
              <a:t>Männer und Frauen 5.-95. </a:t>
            </a:r>
            <a:r>
              <a:rPr lang="de-DE" sz="2200" dirty="0" smtClean="0"/>
              <a:t>Perzentil</a:t>
            </a:r>
            <a:endParaRPr lang="de-DE" sz="2200" dirty="0"/>
          </a:p>
          <a:p>
            <a:pPr marL="458788" lvl="1" indent="-457200">
              <a:buClr>
                <a:schemeClr val="tx1">
                  <a:lumMod val="50000"/>
                  <a:lumOff val="50000"/>
                </a:schemeClr>
              </a:buClr>
              <a:buFont typeface="+mj-lt"/>
              <a:buAutoNum type="alphaLcParenR" startAt="3"/>
            </a:pPr>
            <a:r>
              <a:rPr lang="de-DE" sz="2200" b="1" dirty="0"/>
              <a:t>Risikobeurteilung</a:t>
            </a:r>
          </a:p>
          <a:p>
            <a:pPr marL="992188" lvl="3" indent="-457200">
              <a:buClr>
                <a:srgbClr val="FFC000"/>
              </a:buClr>
            </a:pPr>
            <a:r>
              <a:rPr lang="de-DE" sz="2200" dirty="0"/>
              <a:t>Bei dauerhafter Ausführung sind Schäden am Muskel-Skelettsystem und schnelle Ermüdung durch Herz-Kreislaufbelastung möglich.</a:t>
            </a:r>
          </a:p>
        </p:txBody>
      </p:sp>
      <p:pic>
        <p:nvPicPr>
          <p:cNvPr id="7" name="Grafik 6" descr="Der Pfeil weist auf den Gestaltungsprozess nach DIN EN 614-1:2006+A1:2009 hin."/>
          <p:cNvPicPr>
            <a:picLocks noChangeAspect="1"/>
          </p:cNvPicPr>
          <p:nvPr/>
        </p:nvPicPr>
        <p:blipFill>
          <a:blip r:embed="rId3"/>
          <a:stretch>
            <a:fillRect/>
          </a:stretch>
        </p:blipFill>
        <p:spPr>
          <a:xfrm>
            <a:off x="8832304" y="1484784"/>
            <a:ext cx="2920237" cy="1810669"/>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19C1FFA1-400E-4F6A-8C6C-3D62D40B40CC}"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E1595AF3-08FF-44FE-9F92-885155564005}" type="slidenum">
              <a:rPr lang="de-DE" altLang="de-DE" smtClean="0"/>
              <a:pPr/>
              <a:t>17</a:t>
            </a:fld>
            <a:endParaRPr lang="de-DE" altLang="de-DE"/>
          </a:p>
        </p:txBody>
      </p:sp>
    </p:spTree>
    <p:extLst>
      <p:ext uri="{BB962C8B-B14F-4D97-AF65-F5344CB8AC3E}">
        <p14:creationId xmlns:p14="http://schemas.microsoft.com/office/powerpoint/2010/main" val="41627231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lnSpc>
                <a:spcPct val="90000"/>
              </a:lnSpc>
            </a:pPr>
            <a:r>
              <a:rPr lang="de-DE" dirty="0" smtClean="0"/>
              <a:t>Beurteilen </a:t>
            </a:r>
            <a:r>
              <a:rPr lang="de-DE" dirty="0"/>
              <a:t>der Ausgangssituation</a:t>
            </a:r>
          </a:p>
        </p:txBody>
      </p:sp>
      <p:pic>
        <p:nvPicPr>
          <p:cNvPr id="6" name="Grafik 5" descr="Auf dem Boden steht eine Palette mit Werkstücken neben einer Fräsmaschine mit geöffneter Schutztür. Ein Beschäftigter hebt ein Werkstück von der Palette auf den Werkstückträger der Maschine, welcher sich etwas auf Ellenbogenhöhe befindet."/>
          <p:cNvPicPr>
            <a:picLocks noChangeAspect="1"/>
          </p:cNvPicPr>
          <p:nvPr/>
        </p:nvPicPr>
        <p:blipFill>
          <a:blip r:embed="rId3"/>
          <a:stretch>
            <a:fillRect/>
          </a:stretch>
        </p:blipFill>
        <p:spPr>
          <a:xfrm>
            <a:off x="8434187" y="937821"/>
            <a:ext cx="3566469" cy="2347163"/>
          </a:xfrm>
          <a:prstGeom prst="rect">
            <a:avLst/>
          </a:prstGeom>
        </p:spPr>
      </p:pic>
      <p:sp>
        <p:nvSpPr>
          <p:cNvPr id="2" name="Rechteck 1"/>
          <p:cNvSpPr/>
          <p:nvPr/>
        </p:nvSpPr>
        <p:spPr>
          <a:xfrm>
            <a:off x="7253456" y="3351205"/>
            <a:ext cx="4747200" cy="2800767"/>
          </a:xfrm>
          <a:prstGeom prst="rect">
            <a:avLst/>
          </a:prstGeom>
        </p:spPr>
        <p:txBody>
          <a:bodyPr wrap="square">
            <a:spAutoFit/>
          </a:bodyPr>
          <a:lstStyle/>
          <a:p>
            <a:pPr>
              <a:spcBef>
                <a:spcPct val="50000"/>
              </a:spcBef>
            </a:pPr>
            <a:r>
              <a:rPr lang="de-DE" sz="2200" dirty="0"/>
              <a:t>Gewicht: 4 kg</a:t>
            </a:r>
            <a:br>
              <a:rPr lang="de-DE" sz="2200" dirty="0"/>
            </a:br>
            <a:r>
              <a:rPr lang="de-DE" sz="2200" dirty="0"/>
              <a:t>Abmessungen: 350 x 200 x 200 mm,</a:t>
            </a:r>
            <a:br>
              <a:rPr lang="de-DE" sz="2200" dirty="0"/>
            </a:br>
            <a:r>
              <a:rPr lang="de-DE" sz="2200" dirty="0"/>
              <a:t>Griffentfernung: 60 cm + 10 cm Gehäusetiefe</a:t>
            </a:r>
            <a:br>
              <a:rPr lang="de-DE" sz="2200" dirty="0"/>
            </a:br>
            <a:r>
              <a:rPr lang="de-DE" sz="2200" dirty="0" err="1"/>
              <a:t>Hubdauer</a:t>
            </a:r>
            <a:r>
              <a:rPr lang="de-DE" sz="2200" dirty="0"/>
              <a:t>: 3 </a:t>
            </a:r>
            <a:r>
              <a:rPr lang="de-DE" sz="2200" dirty="0" err="1"/>
              <a:t>sek.</a:t>
            </a:r>
            <a:r>
              <a:rPr lang="de-DE" sz="2200" dirty="0"/>
              <a:t>/Hub</a:t>
            </a:r>
            <a:br>
              <a:rPr lang="de-DE" sz="2200" dirty="0"/>
            </a:br>
            <a:r>
              <a:rPr lang="de-DE" sz="2200" dirty="0" err="1"/>
              <a:t>Hubzahl</a:t>
            </a:r>
            <a:r>
              <a:rPr lang="de-DE" sz="2200" dirty="0"/>
              <a:t>: 80/ Schicht</a:t>
            </a:r>
            <a:br>
              <a:rPr lang="de-DE" sz="2200" dirty="0"/>
            </a:br>
            <a:r>
              <a:rPr lang="de-DE" sz="2200" dirty="0"/>
              <a:t>Ausgangshöhe: 15 cm</a:t>
            </a:r>
            <a:br>
              <a:rPr lang="de-DE" sz="2200" dirty="0"/>
            </a:br>
            <a:r>
              <a:rPr lang="de-DE" sz="2200" dirty="0" err="1"/>
              <a:t>Endhöhe</a:t>
            </a:r>
            <a:r>
              <a:rPr lang="de-DE" sz="2200" dirty="0"/>
              <a:t>: 110 cm</a:t>
            </a:r>
          </a:p>
        </p:txBody>
      </p:sp>
      <p:sp>
        <p:nvSpPr>
          <p:cNvPr id="4" name="Inhaltsplatzhalter 3"/>
          <p:cNvSpPr>
            <a:spLocks noGrp="1"/>
          </p:cNvSpPr>
          <p:nvPr>
            <p:ph idx="1"/>
          </p:nvPr>
        </p:nvSpPr>
        <p:spPr>
          <a:xfrm>
            <a:off x="719668" y="1187838"/>
            <a:ext cx="6384444" cy="5045051"/>
          </a:xfrm>
        </p:spPr>
        <p:txBody>
          <a:bodyPr/>
          <a:lstStyle/>
          <a:p>
            <a:r>
              <a:rPr lang="de-DE" sz="2400" dirty="0"/>
              <a:t>Verfahrensauswahl:</a:t>
            </a:r>
          </a:p>
          <a:p>
            <a:r>
              <a:rPr lang="de-DE" sz="2400" b="0" dirty="0"/>
              <a:t>Beurteilung nach DIN EN 1005-2:2003+A1:2008: Sicherheit von Maschinen - Menschliche körperliche Leistung - Teil 2: Manuelle Handhabung von Gegenständen in Verbindung mit Maschinen und Maschinenteilen</a:t>
            </a:r>
            <a:br>
              <a:rPr lang="de-DE" sz="2400" b="0" dirty="0"/>
            </a:br>
            <a:r>
              <a:rPr lang="de-DE" sz="2400" b="0" dirty="0"/>
              <a:t>Ergebnis: </a:t>
            </a:r>
            <a:r>
              <a:rPr lang="de-DE" sz="2400" u="sng" dirty="0"/>
              <a:t>Tätigkeit ist nicht zulässig!</a:t>
            </a:r>
          </a:p>
          <a:p>
            <a:r>
              <a:rPr lang="de-DE" sz="2400" dirty="0"/>
              <a:t>Schlussfolgerung aus dem Bewertungsverfahren: </a:t>
            </a:r>
            <a:br>
              <a:rPr lang="de-DE" sz="2400" dirty="0"/>
            </a:br>
            <a:r>
              <a:rPr lang="de-DE" sz="2400" dirty="0">
                <a:sym typeface="Wingdings" panose="05000000000000000000" pitchFamily="2" charset="2"/>
              </a:rPr>
              <a:t> </a:t>
            </a:r>
            <a:r>
              <a:rPr lang="de-DE" sz="2400" dirty="0"/>
              <a:t>Aufnahme- und Einlegetiefe verringern (maximal 60 cm) und Verringerung der zu überwindenden Höhendifferenz.</a:t>
            </a:r>
          </a:p>
          <a:p>
            <a:endParaRPr lang="de-DE" sz="2400" dirty="0"/>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CC4E5CDE-CAE3-44D4-9710-39BA0D2260C3}"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18</a:t>
            </a:fld>
            <a:endParaRPr lang="de-DE" altLang="de-DE" sz="1200" b="0">
              <a:solidFill>
                <a:schemeClr val="bg1"/>
              </a:solidFill>
            </a:endParaRPr>
          </a:p>
        </p:txBody>
      </p:sp>
    </p:spTree>
    <p:extLst>
      <p:ext uri="{BB962C8B-B14F-4D97-AF65-F5344CB8AC3E}">
        <p14:creationId xmlns:p14="http://schemas.microsoft.com/office/powerpoint/2010/main" val="12662069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lnSpc>
                <a:spcPct val="90000"/>
              </a:lnSpc>
            </a:pPr>
            <a:r>
              <a:rPr lang="de-DE" dirty="0" smtClean="0"/>
              <a:t>Ausarbeitung </a:t>
            </a:r>
            <a:r>
              <a:rPr lang="de-DE" dirty="0"/>
              <a:t>des </a:t>
            </a:r>
            <a:r>
              <a:rPr lang="de-DE" dirty="0" smtClean="0"/>
              <a:t>Vorentwurfes - 1</a:t>
            </a:r>
            <a:endParaRPr lang="de-DE" dirty="0"/>
          </a:p>
        </p:txBody>
      </p:sp>
      <p:sp>
        <p:nvSpPr>
          <p:cNvPr id="3" name="Inhaltsplatzhalter 2"/>
          <p:cNvSpPr>
            <a:spLocks noGrp="1"/>
          </p:cNvSpPr>
          <p:nvPr>
            <p:ph idx="1"/>
          </p:nvPr>
        </p:nvSpPr>
        <p:spPr>
          <a:xfrm>
            <a:off x="719667" y="1262064"/>
            <a:ext cx="7824605" cy="5119688"/>
          </a:xfrm>
        </p:spPr>
        <p:txBody>
          <a:bodyPr/>
          <a:lstStyle/>
          <a:p>
            <a:pPr marL="363538" indent="-363538"/>
            <a:r>
              <a:rPr lang="de-DE" sz="2200" u="sng" dirty="0"/>
              <a:t>Werkstückspannung auf Schiebetisch</a:t>
            </a:r>
          </a:p>
          <a:p>
            <a:pPr marL="363538" indent="-363538"/>
            <a:r>
              <a:rPr lang="de-DE" sz="2200" dirty="0"/>
              <a:t>Vorteile:</a:t>
            </a:r>
          </a:p>
          <a:p>
            <a:pPr marL="363538" indent="-363538">
              <a:buClr>
                <a:schemeClr val="accent2"/>
              </a:buClr>
              <a:buFont typeface="Wingdings" panose="05000000000000000000" pitchFamily="2" charset="2"/>
              <a:buChar char="§"/>
            </a:pPr>
            <a:r>
              <a:rPr lang="de-DE" sz="2200" b="0" dirty="0"/>
              <a:t>Kürzere Strecke zwischen Aufnahme- </a:t>
            </a:r>
            <a:br>
              <a:rPr lang="de-DE" sz="2200" b="0" dirty="0"/>
            </a:br>
            <a:r>
              <a:rPr lang="de-DE" sz="2200" b="0" dirty="0"/>
              <a:t>und Abstellpunkt</a:t>
            </a:r>
          </a:p>
          <a:p>
            <a:pPr marL="363538" indent="-363538">
              <a:buClr>
                <a:schemeClr val="accent2"/>
              </a:buClr>
              <a:buFont typeface="Wingdings" panose="05000000000000000000" pitchFamily="2" charset="2"/>
              <a:buChar char="§"/>
            </a:pPr>
            <a:r>
              <a:rPr lang="de-DE" sz="2200" b="0" dirty="0"/>
              <a:t>Beugen in den Maschinenraum entfällt</a:t>
            </a:r>
          </a:p>
          <a:p>
            <a:pPr marL="363538" indent="-363538">
              <a:spcAft>
                <a:spcPct val="35000"/>
              </a:spcAft>
              <a:buClr>
                <a:schemeClr val="accent2"/>
              </a:buClr>
              <a:buFont typeface="Wingdings" panose="05000000000000000000" pitchFamily="2" charset="2"/>
              <a:buChar char="§"/>
            </a:pPr>
            <a:r>
              <a:rPr lang="de-DE" sz="2200" b="0" dirty="0"/>
              <a:t>Bessere maßliche Anpassung für alle Perzentile durch die Möglichkeit um den Tisch zu </a:t>
            </a:r>
            <a:r>
              <a:rPr lang="de-DE" sz="2200" b="0" dirty="0" smtClean="0"/>
              <a:t>gehen</a:t>
            </a:r>
          </a:p>
          <a:p>
            <a:pPr marL="363538" indent="-363538">
              <a:spcAft>
                <a:spcPct val="35000"/>
              </a:spcAft>
              <a:buClr>
                <a:schemeClr val="accent2"/>
              </a:buClr>
              <a:buFont typeface="Wingdings" panose="05000000000000000000" pitchFamily="2" charset="2"/>
              <a:buChar char="§"/>
            </a:pPr>
            <a:endParaRPr lang="de-DE" sz="2200" dirty="0"/>
          </a:p>
          <a:p>
            <a:pPr>
              <a:buClr>
                <a:schemeClr val="accent2"/>
              </a:buClr>
            </a:pPr>
            <a:r>
              <a:rPr lang="de-DE" sz="2200" dirty="0"/>
              <a:t>Nachteile:</a:t>
            </a:r>
          </a:p>
          <a:p>
            <a:pPr marL="363538" indent="-363538">
              <a:buClr>
                <a:schemeClr val="accent2"/>
              </a:buClr>
              <a:buFont typeface="Wingdings" panose="05000000000000000000" pitchFamily="2" charset="2"/>
              <a:buChar char="§"/>
            </a:pPr>
            <a:r>
              <a:rPr lang="de-DE" sz="2200" b="0" dirty="0"/>
              <a:t>Höherer technischer Aufwand und Kosten</a:t>
            </a:r>
          </a:p>
          <a:p>
            <a:pPr marL="363538" indent="-363538">
              <a:buClr>
                <a:schemeClr val="accent2"/>
              </a:buClr>
              <a:buFont typeface="Wingdings" panose="05000000000000000000" pitchFamily="2" charset="2"/>
              <a:buChar char="§"/>
            </a:pPr>
            <a:r>
              <a:rPr lang="de-DE" sz="2200" b="0" dirty="0"/>
              <a:t>Größere Stellfläche der Maschine</a:t>
            </a:r>
          </a:p>
          <a:p>
            <a:pPr marL="363538" indent="-363538">
              <a:buClr>
                <a:schemeClr val="accent2"/>
              </a:buClr>
              <a:buFont typeface="Wingdings" panose="05000000000000000000" pitchFamily="2" charset="2"/>
              <a:buChar char="§"/>
            </a:pPr>
            <a:r>
              <a:rPr lang="de-DE" sz="2200" b="0" dirty="0"/>
              <a:t>Ggf. Behinderung im Bewegungsraum durch vorstehenden </a:t>
            </a:r>
            <a:r>
              <a:rPr lang="de-DE" sz="2200" b="0" dirty="0" smtClean="0"/>
              <a:t>Tisch</a:t>
            </a:r>
            <a:endParaRPr lang="de-DE" sz="2200" b="0" dirty="0"/>
          </a:p>
          <a:p>
            <a:pPr>
              <a:spcAft>
                <a:spcPct val="35000"/>
              </a:spcAft>
              <a:buClr>
                <a:schemeClr val="accent2"/>
              </a:buClr>
            </a:pPr>
            <a:endParaRPr lang="de-DE" sz="2200" b="0" dirty="0"/>
          </a:p>
          <a:p>
            <a:endParaRPr lang="de-DE" sz="2200" dirty="0"/>
          </a:p>
        </p:txBody>
      </p:sp>
      <p:pic>
        <p:nvPicPr>
          <p:cNvPr id="4" name="Grafik 3" descr="Die Abbildung zeigt ein geändertes Layout zur Bestückung der Fräsmaschine. Die Werkstücke befinden sich nun auf einem erhöhten Transportwagen. Die Maschine verfügt nun über einen Schiebetisch auf der gleichen Höhe wie der Transportwagen."/>
          <p:cNvPicPr>
            <a:picLocks noChangeAspect="1"/>
          </p:cNvPicPr>
          <p:nvPr/>
        </p:nvPicPr>
        <p:blipFill>
          <a:blip r:embed="rId3"/>
          <a:stretch>
            <a:fillRect/>
          </a:stretch>
        </p:blipFill>
        <p:spPr>
          <a:xfrm>
            <a:off x="8328248" y="1484314"/>
            <a:ext cx="3529890" cy="2932430"/>
          </a:xfrm>
          <a:prstGeom prst="rect">
            <a:avLst/>
          </a:prstGeom>
        </p:spPr>
      </p:pic>
      <p:pic>
        <p:nvPicPr>
          <p:cNvPr id="21" name="Grafik 20" descr="Ein Pfeil weist auf den Gestaltungsprozess nach DIN EN 614-1:2006+A1:2009 hin."/>
          <p:cNvPicPr>
            <a:picLocks noChangeAspect="1"/>
          </p:cNvPicPr>
          <p:nvPr/>
        </p:nvPicPr>
        <p:blipFill>
          <a:blip r:embed="rId4"/>
          <a:stretch>
            <a:fillRect/>
          </a:stretch>
        </p:blipFill>
        <p:spPr>
          <a:xfrm>
            <a:off x="7591687" y="3464951"/>
            <a:ext cx="3401863" cy="312142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DF681EF-0C3D-4BA3-B490-4C66427662D4}"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19</a:t>
            </a:fld>
            <a:endParaRPr lang="de-DE" altLang="de-DE" sz="1200" b="0">
              <a:solidFill>
                <a:schemeClr val="bg1"/>
              </a:solidFill>
            </a:endParaRPr>
          </a:p>
        </p:txBody>
      </p:sp>
    </p:spTree>
    <p:extLst>
      <p:ext uri="{BB962C8B-B14F-4D97-AF65-F5344CB8AC3E}">
        <p14:creationId xmlns:p14="http://schemas.microsoft.com/office/powerpoint/2010/main" val="783663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Worum geht es?</a:t>
            </a:r>
          </a:p>
        </p:txBody>
      </p:sp>
      <p:sp>
        <p:nvSpPr>
          <p:cNvPr id="4102" name="Rectangle 13"/>
          <p:cNvSpPr>
            <a:spLocks noGrp="1" noChangeArrowheads="1"/>
          </p:cNvSpPr>
          <p:nvPr>
            <p:ph idx="1"/>
          </p:nvPr>
        </p:nvSpPr>
        <p:spPr/>
        <p:txBody>
          <a:bodyPr/>
          <a:lstStyle/>
          <a:p>
            <a:pPr lvl="2">
              <a:buFont typeface="Wingdings" panose="05000000000000000000" pitchFamily="2" charset="2"/>
              <a:buChar char="§"/>
            </a:pPr>
            <a:r>
              <a:rPr lang="de-DE" altLang="de-DE" sz="2400" dirty="0" smtClean="0"/>
              <a:t>Konstruktive und ergonomische Gestaltungsanforderungen</a:t>
            </a:r>
          </a:p>
          <a:p>
            <a:pPr lvl="2">
              <a:buFont typeface="Wingdings" panose="05000000000000000000" pitchFamily="2" charset="2"/>
              <a:buChar char="§"/>
            </a:pPr>
            <a:r>
              <a:rPr lang="de-DE" altLang="de-DE" sz="2400" dirty="0" smtClean="0"/>
              <a:t>Fallbeispiel</a:t>
            </a:r>
          </a:p>
          <a:p>
            <a:pPr lvl="2">
              <a:buFont typeface="Wingdings" panose="05000000000000000000" pitchFamily="2" charset="2"/>
              <a:buChar char="§"/>
            </a:pPr>
            <a:r>
              <a:rPr lang="de-DE" altLang="de-DE" sz="2400" dirty="0" smtClean="0"/>
              <a:t>Arbeitssystembegriff als Strukturierungsansatz</a:t>
            </a:r>
          </a:p>
          <a:p>
            <a:pPr lvl="2">
              <a:buFont typeface="Wingdings" panose="05000000000000000000" pitchFamily="2" charset="2"/>
              <a:buChar char="§"/>
            </a:pPr>
            <a:r>
              <a:rPr lang="de-DE" altLang="de-DE" sz="2400" dirty="0" smtClean="0"/>
              <a:t>Anwendung von Ergonomie-Wissen auf die Gestaltung des Fallbeispiels nach</a:t>
            </a:r>
          </a:p>
          <a:p>
            <a:pPr lvl="3" eaLnBrk="1" hangingPunct="1">
              <a:buFont typeface="Arial" panose="020B0604020202020204" pitchFamily="34" charset="0"/>
              <a:buChar char="•"/>
            </a:pPr>
            <a:r>
              <a:rPr lang="de-DE" altLang="de-DE" sz="2400" dirty="0" smtClean="0"/>
              <a:t>Zielen</a:t>
            </a:r>
          </a:p>
          <a:p>
            <a:pPr lvl="3" eaLnBrk="1" hangingPunct="1">
              <a:buFont typeface="Arial" panose="020B0604020202020204" pitchFamily="34" charset="0"/>
              <a:buChar char="•"/>
            </a:pPr>
            <a:r>
              <a:rPr lang="de-DE" altLang="de-DE" sz="2400" dirty="0" smtClean="0"/>
              <a:t>Arbeitsmitteln und –plätzen (Objekten)</a:t>
            </a:r>
          </a:p>
          <a:p>
            <a:pPr lvl="2" eaLnBrk="1" hangingPunct="1">
              <a:buFont typeface="Wingdings" panose="05000000000000000000" pitchFamily="2" charset="2"/>
              <a:buChar char="§"/>
            </a:pPr>
            <a:r>
              <a:rPr lang="de-DE" altLang="de-DE" sz="2400" dirty="0" smtClean="0"/>
              <a:t>Bewertung und Auswahl von Lösungen</a:t>
            </a:r>
          </a:p>
          <a:p>
            <a:pPr lvl="2" eaLnBrk="1" hangingPunct="1">
              <a:buFont typeface="Wingdings" panose="05000000000000000000" pitchFamily="2" charset="2"/>
              <a:buChar char="§"/>
            </a:pPr>
            <a:r>
              <a:rPr lang="de-DE" altLang="de-DE" sz="2400" dirty="0" smtClean="0"/>
              <a:t>Ergänzende Fallbeispiele</a:t>
            </a: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DFA1FFF0-D633-442C-A4FC-D3A4EC0047DC}" type="datetime1">
              <a:rPr lang="de-DE" altLang="de-DE" sz="1200" b="0">
                <a:solidFill>
                  <a:schemeClr val="bg1"/>
                </a:solidFill>
              </a:rPr>
              <a:t>08.09.2023</a:t>
            </a:fld>
            <a:endParaRPr lang="de-DE" altLang="de-DE" sz="1200" b="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6982C8A-C703-4517-B323-974E8FD3CF0D}"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39823312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lnSpc>
                <a:spcPct val="90000"/>
              </a:lnSpc>
            </a:pPr>
            <a:r>
              <a:rPr lang="de-DE" dirty="0" smtClean="0"/>
              <a:t>Ausarbeitung </a:t>
            </a:r>
            <a:r>
              <a:rPr lang="de-DE" dirty="0"/>
              <a:t>des </a:t>
            </a:r>
            <a:r>
              <a:rPr lang="de-DE" dirty="0" smtClean="0"/>
              <a:t>Vorentwurfes - 2</a:t>
            </a:r>
            <a:endParaRPr lang="de-DE" dirty="0"/>
          </a:p>
        </p:txBody>
      </p:sp>
      <p:sp>
        <p:nvSpPr>
          <p:cNvPr id="3" name="Inhaltsplatzhalter 2"/>
          <p:cNvSpPr>
            <a:spLocks noGrp="1"/>
          </p:cNvSpPr>
          <p:nvPr>
            <p:ph idx="1"/>
          </p:nvPr>
        </p:nvSpPr>
        <p:spPr>
          <a:xfrm>
            <a:off x="719667" y="1308098"/>
            <a:ext cx="7680589" cy="5073653"/>
          </a:xfrm>
        </p:spPr>
        <p:txBody>
          <a:bodyPr/>
          <a:lstStyle/>
          <a:p>
            <a:pPr marL="1588" indent="-1588"/>
            <a:r>
              <a:rPr lang="de-DE" sz="1800" u="sng" dirty="0"/>
              <a:t>Werkstückspannung auf Schiebetisch mit automatischer Teilezuführung</a:t>
            </a:r>
            <a:endParaRPr lang="de-DE" sz="1800" dirty="0"/>
          </a:p>
          <a:p>
            <a:pPr marL="363538" indent="-363538"/>
            <a:r>
              <a:rPr lang="de-DE" sz="1800" dirty="0" smtClean="0"/>
              <a:t>Vorteile</a:t>
            </a:r>
            <a:r>
              <a:rPr lang="de-DE" sz="1800" dirty="0"/>
              <a:t>:</a:t>
            </a:r>
          </a:p>
          <a:p>
            <a:pPr marL="454025" indent="-366713">
              <a:buClr>
                <a:schemeClr val="accent2"/>
              </a:buClr>
              <a:buFont typeface="Wingdings" panose="05000000000000000000" pitchFamily="2" charset="2"/>
              <a:buChar char="§"/>
            </a:pPr>
            <a:r>
              <a:rPr lang="de-DE" sz="1800" b="0" dirty="0"/>
              <a:t>Kein Heben und Tragen von Teilen</a:t>
            </a:r>
          </a:p>
          <a:p>
            <a:pPr marL="454025" indent="-366713">
              <a:buClr>
                <a:schemeClr val="accent2"/>
              </a:buClr>
              <a:buFont typeface="Wingdings" panose="05000000000000000000" pitchFamily="2" charset="2"/>
              <a:buChar char="§"/>
            </a:pPr>
            <a:r>
              <a:rPr lang="de-DE" sz="1800" b="0" dirty="0"/>
              <a:t>Arbeitsinhalte konzentrieren sich auf das Einrichten und Überwachen</a:t>
            </a:r>
          </a:p>
          <a:p>
            <a:pPr marL="454025" indent="-366713">
              <a:spcAft>
                <a:spcPct val="35000"/>
              </a:spcAft>
              <a:buClr>
                <a:schemeClr val="accent2"/>
              </a:buClr>
              <a:buFont typeface="Wingdings" panose="05000000000000000000" pitchFamily="2" charset="2"/>
              <a:buChar char="§"/>
            </a:pPr>
            <a:r>
              <a:rPr lang="de-DE" sz="1800" b="0" dirty="0"/>
              <a:t>Kapazitätsgewinn für andere Aufgaben bzw. </a:t>
            </a:r>
            <a:r>
              <a:rPr lang="de-DE" sz="1800" b="0" dirty="0" smtClean="0"/>
              <a:t>Personaleinsparung</a:t>
            </a:r>
            <a:endParaRPr lang="de-DE" sz="1800" b="0" dirty="0"/>
          </a:p>
          <a:p>
            <a:pPr>
              <a:buClr>
                <a:schemeClr val="accent2"/>
              </a:buClr>
            </a:pPr>
            <a:r>
              <a:rPr lang="de-DE" sz="1800" dirty="0"/>
              <a:t>Nachteile:</a:t>
            </a:r>
          </a:p>
          <a:p>
            <a:pPr marL="454025" indent="-366713">
              <a:buClr>
                <a:schemeClr val="accent2"/>
              </a:buClr>
              <a:buFont typeface="Wingdings" panose="05000000000000000000" pitchFamily="2" charset="2"/>
              <a:buChar char="§"/>
            </a:pPr>
            <a:r>
              <a:rPr lang="de-DE" sz="1800" b="0" dirty="0"/>
              <a:t>Weitere Steigerung des technischen Aufwands mit entsprechenden Kosten</a:t>
            </a:r>
          </a:p>
          <a:p>
            <a:pPr marL="454025" indent="-366713">
              <a:buClr>
                <a:schemeClr val="accent2"/>
              </a:buClr>
              <a:buFont typeface="Wingdings" panose="05000000000000000000" pitchFamily="2" charset="2"/>
              <a:buChar char="§"/>
            </a:pPr>
            <a:r>
              <a:rPr lang="de-DE" sz="1800" b="0" dirty="0"/>
              <a:t>Ggf. Einbußen der Flexibilität der Anlage (z.B. Aufwendiges Umrüsten von Aufnahmen usw.)</a:t>
            </a:r>
          </a:p>
          <a:p>
            <a:pPr marL="454025" indent="-366713">
              <a:buClr>
                <a:schemeClr val="accent2"/>
              </a:buClr>
              <a:buFont typeface="Wingdings" panose="05000000000000000000" pitchFamily="2" charset="2"/>
              <a:buChar char="§"/>
            </a:pPr>
            <a:r>
              <a:rPr lang="de-DE" sz="1800" b="0" dirty="0"/>
              <a:t>Größere Stellfläche der Maschine</a:t>
            </a:r>
          </a:p>
          <a:p>
            <a:pPr marL="454025" indent="-366713">
              <a:buClr>
                <a:schemeClr val="accent2"/>
              </a:buClr>
              <a:buFont typeface="Wingdings" panose="05000000000000000000" pitchFamily="2" charset="2"/>
              <a:buChar char="§"/>
            </a:pPr>
            <a:r>
              <a:rPr lang="de-DE" sz="1800" b="0" dirty="0"/>
              <a:t>Ggf. Behinderung im Bewegungsraum durch vorstehenden </a:t>
            </a:r>
            <a:r>
              <a:rPr lang="de-DE" sz="1800" b="0" dirty="0" smtClean="0"/>
              <a:t>Tisch</a:t>
            </a:r>
            <a:endParaRPr lang="de-DE" sz="1800" b="0" dirty="0"/>
          </a:p>
          <a:p>
            <a:pPr>
              <a:spcAft>
                <a:spcPct val="35000"/>
              </a:spcAft>
              <a:buClr>
                <a:schemeClr val="accent2"/>
              </a:buClr>
            </a:pPr>
            <a:endParaRPr lang="de-DE" sz="1800" b="0" dirty="0"/>
          </a:p>
          <a:p>
            <a:endParaRPr lang="de-DE" sz="1800" dirty="0"/>
          </a:p>
        </p:txBody>
      </p:sp>
      <p:pic>
        <p:nvPicPr>
          <p:cNvPr id="2" name="Grafik 1" descr="Die Abbildung zeigt die Fräsmaschine mit einem Schiebetisch und einer automatischen Teilezuführung über ein Förderband."/>
          <p:cNvPicPr>
            <a:picLocks noChangeAspect="1"/>
          </p:cNvPicPr>
          <p:nvPr/>
        </p:nvPicPr>
        <p:blipFill>
          <a:blip r:embed="rId3"/>
          <a:stretch>
            <a:fillRect/>
          </a:stretch>
        </p:blipFill>
        <p:spPr>
          <a:xfrm>
            <a:off x="8033656" y="1308098"/>
            <a:ext cx="4615072" cy="2840982"/>
          </a:xfrm>
          <a:prstGeom prst="rect">
            <a:avLst/>
          </a:prstGeom>
        </p:spPr>
      </p:pic>
      <p:pic>
        <p:nvPicPr>
          <p:cNvPr id="5" name="Grafik 4" descr="Ein Pfeil weist auf den Gestaltungsprozess nach DIN EN 614-1:2006+A1:2009 hin."/>
          <p:cNvPicPr>
            <a:picLocks noChangeAspect="1"/>
          </p:cNvPicPr>
          <p:nvPr/>
        </p:nvPicPr>
        <p:blipFill>
          <a:blip r:embed="rId4"/>
          <a:stretch>
            <a:fillRect/>
          </a:stretch>
        </p:blipFill>
        <p:spPr>
          <a:xfrm>
            <a:off x="8238753" y="3501008"/>
            <a:ext cx="3401863" cy="312142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DF681EF-0C3D-4BA3-B490-4C66427662D4}"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20</a:t>
            </a:fld>
            <a:endParaRPr lang="de-DE" altLang="de-DE" sz="1200" b="0">
              <a:solidFill>
                <a:schemeClr val="bg1"/>
              </a:solidFill>
            </a:endParaRPr>
          </a:p>
        </p:txBody>
      </p:sp>
    </p:spTree>
    <p:extLst>
      <p:ext uri="{BB962C8B-B14F-4D97-AF65-F5344CB8AC3E}">
        <p14:creationId xmlns:p14="http://schemas.microsoft.com/office/powerpoint/2010/main" val="27635613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lnSpc>
                <a:spcPct val="90000"/>
              </a:lnSpc>
            </a:pPr>
            <a:r>
              <a:rPr lang="de-DE" dirty="0" smtClean="0"/>
              <a:t>Ausarbeitung </a:t>
            </a:r>
            <a:r>
              <a:rPr lang="de-DE" dirty="0"/>
              <a:t>des </a:t>
            </a:r>
            <a:r>
              <a:rPr lang="de-DE" dirty="0" smtClean="0"/>
              <a:t>Vorentwurfes - 3</a:t>
            </a:r>
            <a:endParaRPr lang="de-DE" dirty="0"/>
          </a:p>
        </p:txBody>
      </p:sp>
      <p:sp>
        <p:nvSpPr>
          <p:cNvPr id="3" name="Inhaltsplatzhalter 2"/>
          <p:cNvSpPr>
            <a:spLocks noGrp="1"/>
          </p:cNvSpPr>
          <p:nvPr>
            <p:ph idx="1"/>
          </p:nvPr>
        </p:nvSpPr>
        <p:spPr>
          <a:xfrm>
            <a:off x="719667" y="1484314"/>
            <a:ext cx="7101609" cy="4897437"/>
          </a:xfrm>
        </p:spPr>
        <p:txBody>
          <a:bodyPr/>
          <a:lstStyle/>
          <a:p>
            <a:r>
              <a:rPr lang="de-DE" sz="2200" u="sng" dirty="0"/>
              <a:t>Werkstückspannung auf </a:t>
            </a:r>
            <a:r>
              <a:rPr lang="de-DE" sz="2200" u="sng" dirty="0" smtClean="0"/>
              <a:t>Drehtisch</a:t>
            </a:r>
            <a:endParaRPr lang="de-DE" sz="2200" dirty="0">
              <a:effectLst>
                <a:outerShdw blurRad="38100" dist="38100" dir="2700000" algn="tl">
                  <a:srgbClr val="C0C0C0"/>
                </a:outerShdw>
              </a:effectLst>
            </a:endParaRPr>
          </a:p>
          <a:p>
            <a:r>
              <a:rPr lang="de-DE" sz="2200" dirty="0" smtClean="0"/>
              <a:t>Vorteile</a:t>
            </a:r>
            <a:r>
              <a:rPr lang="de-DE" sz="2200" dirty="0"/>
              <a:t>:</a:t>
            </a:r>
          </a:p>
          <a:p>
            <a:pPr marL="285750" indent="-285750">
              <a:buClr>
                <a:schemeClr val="accent2"/>
              </a:buClr>
              <a:buFont typeface="Wingdings" panose="05000000000000000000" pitchFamily="2" charset="2"/>
              <a:buChar char="§"/>
            </a:pPr>
            <a:r>
              <a:rPr lang="de-DE" sz="2200" b="0" dirty="0"/>
              <a:t>Kürzere Strecke zwischen Aufnahme- und Abstellpunkt</a:t>
            </a:r>
          </a:p>
          <a:p>
            <a:pPr marL="285750" indent="-285750">
              <a:buClr>
                <a:schemeClr val="accent2"/>
              </a:buClr>
              <a:buFont typeface="Wingdings" panose="05000000000000000000" pitchFamily="2" charset="2"/>
              <a:buChar char="§"/>
            </a:pPr>
            <a:r>
              <a:rPr lang="de-DE" sz="2200" b="0" dirty="0"/>
              <a:t>Teilweise bessere maßliche Anpassung für alle Perzentile durch die Möglichkeit näher an den Tisch zu gehen.</a:t>
            </a:r>
          </a:p>
          <a:p>
            <a:pPr marL="285750" indent="-285750">
              <a:buClr>
                <a:schemeClr val="accent2"/>
              </a:buClr>
              <a:buFont typeface="Wingdings" panose="05000000000000000000" pitchFamily="2" charset="2"/>
              <a:buChar char="§"/>
            </a:pPr>
            <a:r>
              <a:rPr lang="de-DE" sz="2200" b="0" dirty="0"/>
              <a:t>Paralleles Spannen und Bearbeiten</a:t>
            </a:r>
          </a:p>
          <a:p>
            <a:pPr marL="285750" indent="-285750">
              <a:buClr>
                <a:schemeClr val="accent2"/>
              </a:buClr>
              <a:buFont typeface="Wingdings" panose="05000000000000000000" pitchFamily="2" charset="2"/>
              <a:buChar char="§"/>
            </a:pPr>
            <a:r>
              <a:rPr lang="de-DE" sz="2200" b="0" dirty="0"/>
              <a:t>Verringerter Zeitdruck für den Mitarbeiter</a:t>
            </a:r>
          </a:p>
          <a:p>
            <a:pPr>
              <a:buClr>
                <a:schemeClr val="accent2"/>
              </a:buClr>
            </a:pPr>
            <a:r>
              <a:rPr lang="de-DE" sz="2200" dirty="0" smtClean="0"/>
              <a:t>Nachteile</a:t>
            </a:r>
            <a:r>
              <a:rPr lang="de-DE" sz="2200" dirty="0"/>
              <a:t>:</a:t>
            </a:r>
          </a:p>
          <a:p>
            <a:pPr marL="285750" indent="-285750">
              <a:buClr>
                <a:schemeClr val="accent2"/>
              </a:buClr>
              <a:buFont typeface="Wingdings" panose="05000000000000000000" pitchFamily="2" charset="2"/>
              <a:buChar char="§"/>
            </a:pPr>
            <a:r>
              <a:rPr lang="de-DE" sz="2200" b="0" dirty="0"/>
              <a:t>Höherer technischer Aufwand mit entsprechenden Kosten</a:t>
            </a:r>
          </a:p>
          <a:p>
            <a:pPr marL="285750" indent="-285750">
              <a:buClr>
                <a:schemeClr val="accent2"/>
              </a:buClr>
              <a:buFont typeface="Wingdings" panose="05000000000000000000" pitchFamily="2" charset="2"/>
              <a:buChar char="§"/>
            </a:pPr>
            <a:r>
              <a:rPr lang="de-DE" sz="2200" b="0" dirty="0"/>
              <a:t>Größere Stellfläche der </a:t>
            </a:r>
            <a:r>
              <a:rPr lang="de-DE" sz="2200" b="0" dirty="0" smtClean="0"/>
              <a:t>Maschine</a:t>
            </a:r>
            <a:endParaRPr lang="de-DE" sz="2200" b="0" dirty="0"/>
          </a:p>
          <a:p>
            <a:endParaRPr lang="de-DE" sz="2200" dirty="0"/>
          </a:p>
        </p:txBody>
      </p:sp>
      <p:pic>
        <p:nvPicPr>
          <p:cNvPr id="2" name="Grafik 1" descr="Die Abbildung zeigt die Fräsmaschine mit der Anlage zur Werkstückspannung auf einem Drehtisch. Auf diesem können zweimal drei Werkstücke nebeneinander vom Beschäftigten etwa auf Ellenbogenhöhe bereitgestellt werden. Die Werkstücke werden auf einem Scherenhubwagen bereitgestellt."/>
          <p:cNvPicPr>
            <a:picLocks noChangeAspect="1"/>
          </p:cNvPicPr>
          <p:nvPr/>
        </p:nvPicPr>
        <p:blipFill>
          <a:blip r:embed="rId3"/>
          <a:stretch>
            <a:fillRect/>
          </a:stretch>
        </p:blipFill>
        <p:spPr>
          <a:xfrm>
            <a:off x="7727493" y="1231133"/>
            <a:ext cx="4029805" cy="3304318"/>
          </a:xfrm>
          <a:prstGeom prst="rect">
            <a:avLst/>
          </a:prstGeom>
        </p:spPr>
      </p:pic>
      <p:pic>
        <p:nvPicPr>
          <p:cNvPr id="9" name="Grafik 8" descr="Ein Pfeil weist auf den Gestaltungsprozess nach DIN EN 614-1:2006+A1:2009 hin."/>
          <p:cNvPicPr>
            <a:picLocks noChangeAspect="1"/>
          </p:cNvPicPr>
          <p:nvPr/>
        </p:nvPicPr>
        <p:blipFill>
          <a:blip r:embed="rId4"/>
          <a:stretch>
            <a:fillRect/>
          </a:stretch>
        </p:blipFill>
        <p:spPr>
          <a:xfrm>
            <a:off x="8238753" y="3501008"/>
            <a:ext cx="3401863" cy="3121423"/>
          </a:xfrm>
          <a:prstGeom prst="rect">
            <a:avLst/>
          </a:prstGeom>
        </p:spPr>
      </p:pic>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DF681EF-0C3D-4BA3-B490-4C66427662D4}" type="datetime1">
              <a:rPr lang="de-DE" altLang="de-DE" sz="1200" b="0">
                <a:solidFill>
                  <a:schemeClr val="bg1"/>
                </a:solidFill>
              </a:rPr>
              <a:t>08.09.2023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21</a:t>
            </a:fld>
            <a:endParaRPr lang="de-DE" altLang="de-DE" sz="1200" b="0">
              <a:solidFill>
                <a:schemeClr val="bg1"/>
              </a:solidFill>
            </a:endParaRPr>
          </a:p>
        </p:txBody>
      </p:sp>
    </p:spTree>
    <p:extLst>
      <p:ext uri="{BB962C8B-B14F-4D97-AF65-F5344CB8AC3E}">
        <p14:creationId xmlns:p14="http://schemas.microsoft.com/office/powerpoint/2010/main" val="18056355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lnSpc>
                <a:spcPct val="90000"/>
              </a:lnSpc>
            </a:pPr>
            <a:r>
              <a:rPr lang="de-DE" dirty="0" smtClean="0"/>
              <a:t>Ausarbeitung </a:t>
            </a:r>
            <a:r>
              <a:rPr lang="de-DE" dirty="0"/>
              <a:t>des </a:t>
            </a:r>
            <a:r>
              <a:rPr lang="de-DE" dirty="0" smtClean="0"/>
              <a:t>Vorentwurfes - 4</a:t>
            </a:r>
            <a:endParaRPr lang="de-DE" dirty="0"/>
          </a:p>
        </p:txBody>
      </p:sp>
      <p:sp>
        <p:nvSpPr>
          <p:cNvPr id="4" name="Inhaltsplatzhalter 3"/>
          <p:cNvSpPr>
            <a:spLocks noGrp="1"/>
          </p:cNvSpPr>
          <p:nvPr>
            <p:ph idx="1"/>
          </p:nvPr>
        </p:nvSpPr>
        <p:spPr>
          <a:xfrm>
            <a:off x="719667" y="1346085"/>
            <a:ext cx="7045671" cy="4897437"/>
          </a:xfrm>
        </p:spPr>
        <p:txBody>
          <a:bodyPr/>
          <a:lstStyle/>
          <a:p>
            <a:pPr>
              <a:spcBef>
                <a:spcPct val="50000"/>
              </a:spcBef>
            </a:pPr>
            <a:r>
              <a:rPr lang="de-DE" sz="2200" dirty="0"/>
              <a:t>Alternative Bereitstellmöglichkeiten</a:t>
            </a:r>
            <a:br>
              <a:rPr lang="de-DE" sz="2200" dirty="0"/>
            </a:br>
            <a:r>
              <a:rPr lang="de-DE" sz="2200" dirty="0"/>
              <a:t>Entwurf von entsprechender </a:t>
            </a:r>
            <a:r>
              <a:rPr lang="de-DE" sz="2200" dirty="0" smtClean="0"/>
              <a:t>Ausrüstung</a:t>
            </a:r>
            <a:endParaRPr lang="de-DE" sz="2200" u="sng" dirty="0"/>
          </a:p>
          <a:p>
            <a:pPr>
              <a:spcBef>
                <a:spcPct val="50000"/>
              </a:spcBef>
            </a:pPr>
            <a:r>
              <a:rPr lang="de-DE" sz="2200" u="sng" dirty="0" smtClean="0"/>
              <a:t>Einsatz </a:t>
            </a:r>
            <a:r>
              <a:rPr lang="de-DE" sz="2200" u="sng" dirty="0"/>
              <a:t>von Transportwagen</a:t>
            </a:r>
          </a:p>
          <a:p>
            <a:pPr>
              <a:spcBef>
                <a:spcPct val="50000"/>
              </a:spcBef>
            </a:pPr>
            <a:r>
              <a:rPr lang="de-DE" sz="2200" dirty="0"/>
              <a:t>Vorteil: </a:t>
            </a:r>
            <a:r>
              <a:rPr lang="de-DE" sz="2200" b="0" dirty="0"/>
              <a:t>Geringere Belastung beim Schieben statt Tragen der Teile, Verringerung der Belastungsfrequenz, da der Wagen als Puffer dient. </a:t>
            </a:r>
          </a:p>
          <a:p>
            <a:pPr>
              <a:spcBef>
                <a:spcPct val="50000"/>
              </a:spcBef>
            </a:pPr>
            <a:r>
              <a:rPr lang="de-DE" sz="2200" dirty="0"/>
              <a:t>Nachteil: </a:t>
            </a:r>
            <a:r>
              <a:rPr lang="de-DE" sz="2200" b="0" dirty="0"/>
              <a:t>Ggf. entsteht zusätzlicher Bedarf an Stellflächen</a:t>
            </a:r>
          </a:p>
          <a:p>
            <a:pPr>
              <a:spcBef>
                <a:spcPct val="50000"/>
              </a:spcBef>
            </a:pPr>
            <a:r>
              <a:rPr lang="de-DE" sz="2200" b="0" dirty="0"/>
              <a:t>Variante 1 hat einen tieferen Schwerpunkt – vorteilhaft für den Transport, während bei der zweiten Variante die zu überwindende Höhe geringer ist</a:t>
            </a:r>
            <a:r>
              <a:rPr lang="de-DE" sz="2200" b="0" dirty="0" smtClean="0"/>
              <a:t>.</a:t>
            </a:r>
            <a:endParaRPr lang="de-DE" sz="2200" b="0" dirty="0"/>
          </a:p>
        </p:txBody>
      </p:sp>
      <p:pic>
        <p:nvPicPr>
          <p:cNvPr id="5" name="Grafik 4" descr="Unterschiedliche Transportwagen sind dargestellt. Oben ein Handhubwagen mit Palette und Werkstücken. Der untere Teil zeigt zwei Wagen mit Werkstücken. Einer davon hat eine feste Höhe, welche etwa der Ellenbogenhöhe entspricht, der andere ist über ein Scherenhubsystem höhenverstellbar."/>
          <p:cNvPicPr>
            <a:picLocks noChangeAspect="1"/>
          </p:cNvPicPr>
          <p:nvPr/>
        </p:nvPicPr>
        <p:blipFill>
          <a:blip r:embed="rId3"/>
          <a:stretch>
            <a:fillRect/>
          </a:stretch>
        </p:blipFill>
        <p:spPr>
          <a:xfrm>
            <a:off x="8616280" y="2613267"/>
            <a:ext cx="3310415" cy="3633531"/>
          </a:xfrm>
          <a:prstGeom prst="rect">
            <a:avLst/>
          </a:prstGeom>
        </p:spPr>
      </p:pic>
      <p:pic>
        <p:nvPicPr>
          <p:cNvPr id="20" name="Grafik 19" descr="Ein Pfeil weist auf den Gestaltungsprozess nach DIN EN 614-1:2006+A1:2009 hin."/>
          <p:cNvPicPr>
            <a:picLocks noChangeAspect="1"/>
          </p:cNvPicPr>
          <p:nvPr/>
        </p:nvPicPr>
        <p:blipFill>
          <a:blip r:embed="rId4"/>
          <a:stretch>
            <a:fillRect/>
          </a:stretch>
        </p:blipFill>
        <p:spPr>
          <a:xfrm>
            <a:off x="9358060" y="1370081"/>
            <a:ext cx="2926334" cy="1810669"/>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103D210-1BE8-4CD1-9D2F-57E9E2B3EDC8}"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22</a:t>
            </a:fld>
            <a:endParaRPr lang="de-DE" altLang="de-DE" sz="1200" b="0">
              <a:solidFill>
                <a:schemeClr val="bg1"/>
              </a:solidFill>
            </a:endParaRPr>
          </a:p>
        </p:txBody>
      </p:sp>
    </p:spTree>
    <p:extLst>
      <p:ext uri="{BB962C8B-B14F-4D97-AF65-F5344CB8AC3E}">
        <p14:creationId xmlns:p14="http://schemas.microsoft.com/office/powerpoint/2010/main" val="19899355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Arbeitsaufgabe und Schnittstellen </a:t>
            </a:r>
            <a:r>
              <a:rPr lang="de-DE" kern="0" dirty="0" smtClean="0"/>
              <a:t>spezifizieren</a:t>
            </a:r>
            <a:endParaRPr lang="de-DE" dirty="0"/>
          </a:p>
        </p:txBody>
      </p:sp>
      <p:sp>
        <p:nvSpPr>
          <p:cNvPr id="3" name="Inhaltsplatzhalter 2"/>
          <p:cNvSpPr>
            <a:spLocks noGrp="1"/>
          </p:cNvSpPr>
          <p:nvPr>
            <p:ph idx="1"/>
          </p:nvPr>
        </p:nvSpPr>
        <p:spPr>
          <a:xfrm>
            <a:off x="719667" y="1484314"/>
            <a:ext cx="9048741" cy="4897437"/>
          </a:xfrm>
        </p:spPr>
        <p:txBody>
          <a:bodyPr/>
          <a:lstStyle/>
          <a:p>
            <a:pPr marL="457200" indent="-457200"/>
            <a:r>
              <a:rPr lang="de-DE" sz="2400" kern="0" dirty="0"/>
              <a:t>Detaillierung von Zusatzausrüstung:</a:t>
            </a:r>
          </a:p>
          <a:p>
            <a:pPr marL="457200" indent="-457200">
              <a:spcAft>
                <a:spcPct val="20000"/>
              </a:spcAft>
              <a:buClr>
                <a:schemeClr val="accent2"/>
              </a:buClr>
              <a:buFont typeface="Wingdings" pitchFamily="2" charset="2"/>
              <a:buChar char="§"/>
            </a:pPr>
            <a:r>
              <a:rPr lang="de-DE" sz="2400" b="0" kern="0" dirty="0"/>
              <a:t>Arretieren der Räder bei Hebe- und Trageaktivitäten</a:t>
            </a:r>
          </a:p>
          <a:p>
            <a:pPr marL="457200" indent="-457200">
              <a:spcAft>
                <a:spcPct val="20000"/>
              </a:spcAft>
              <a:buClr>
                <a:schemeClr val="accent2"/>
              </a:buClr>
              <a:buFont typeface="Wingdings" pitchFamily="2" charset="2"/>
              <a:buChar char="§"/>
            </a:pPr>
            <a:r>
              <a:rPr lang="de-DE" sz="2400" b="0" kern="0" dirty="0"/>
              <a:t>Breite des Wagens anpassen, so dass nur zwei Reihen von Gehäusen auf dem Wagen aufgesetzt werden können. </a:t>
            </a:r>
          </a:p>
          <a:p>
            <a:pPr marL="457200" indent="-457200">
              <a:spcAft>
                <a:spcPct val="20000"/>
              </a:spcAft>
              <a:buClr>
                <a:schemeClr val="accent2"/>
              </a:buClr>
              <a:buFont typeface="Wingdings" pitchFamily="2" charset="2"/>
              <a:buChar char="§"/>
            </a:pPr>
            <a:r>
              <a:rPr lang="de-DE" sz="2400" b="0" kern="0" dirty="0"/>
              <a:t>Ggf. Höhenverstellung</a:t>
            </a:r>
          </a:p>
          <a:p>
            <a:pPr marL="457200" indent="-457200">
              <a:spcAft>
                <a:spcPct val="20000"/>
              </a:spcAft>
              <a:buClr>
                <a:schemeClr val="accent2"/>
              </a:buClr>
              <a:buFont typeface="Wingdings" pitchFamily="2" charset="2"/>
              <a:buChar char="§"/>
            </a:pPr>
            <a:r>
              <a:rPr lang="de-DE" sz="2400" b="0" kern="0" dirty="0"/>
              <a:t>Größe der Räder</a:t>
            </a:r>
          </a:p>
          <a:p>
            <a:pPr marL="457200" indent="-457200">
              <a:spcAft>
                <a:spcPct val="20000"/>
              </a:spcAft>
              <a:buClr>
                <a:schemeClr val="accent2"/>
              </a:buClr>
              <a:buFont typeface="Wingdings" pitchFamily="2" charset="2"/>
              <a:buChar char="§"/>
            </a:pPr>
            <a:r>
              <a:rPr lang="de-DE" sz="2400" b="0" kern="0" dirty="0"/>
              <a:t>Griffgestaltung</a:t>
            </a:r>
          </a:p>
          <a:p>
            <a:pPr marL="457200" indent="-457200">
              <a:spcAft>
                <a:spcPct val="20000"/>
              </a:spcAft>
              <a:buClr>
                <a:schemeClr val="accent2"/>
              </a:buClr>
              <a:buFont typeface="Wingdings" pitchFamily="2" charset="2"/>
              <a:buChar char="§"/>
            </a:pPr>
            <a:r>
              <a:rPr lang="de-DE" sz="2400" b="0" kern="0" dirty="0"/>
              <a:t>Festlegung der maximalen</a:t>
            </a:r>
            <a:br>
              <a:rPr lang="de-DE" sz="2400" b="0" kern="0" dirty="0"/>
            </a:br>
            <a:r>
              <a:rPr lang="de-DE" sz="2400" b="0" kern="0" dirty="0"/>
              <a:t>Zahl von Gehäusen je Wagen</a:t>
            </a:r>
          </a:p>
          <a:p>
            <a:pPr marL="457200" indent="-457200">
              <a:spcAft>
                <a:spcPct val="20000"/>
              </a:spcAft>
              <a:buClr>
                <a:schemeClr val="accent2"/>
              </a:buClr>
              <a:buFont typeface="Wingdings" pitchFamily="2" charset="2"/>
              <a:buChar char="§"/>
            </a:pPr>
            <a:r>
              <a:rPr lang="de-DE" sz="2400" b="0" kern="0" dirty="0"/>
              <a:t>Unterweisung der </a:t>
            </a:r>
            <a:r>
              <a:rPr lang="de-DE" sz="2400" b="0" kern="0" dirty="0" smtClean="0"/>
              <a:t>Wagennutzer</a:t>
            </a:r>
            <a:endParaRPr lang="de-DE" sz="2400" b="0" kern="0" dirty="0"/>
          </a:p>
        </p:txBody>
      </p:sp>
      <p:pic>
        <p:nvPicPr>
          <p:cNvPr id="7" name="Grafik 6" descr="Es sind zwei Wagen mit Werkstücken zu sehen. Einer davon hat eine feste Höhe, welche etwa der Ellenbogenhöhe entspricht, der andere ist über ein Scherenhubsystem höhenverstellbar."/>
          <p:cNvPicPr>
            <a:picLocks noChangeAspect="1"/>
          </p:cNvPicPr>
          <p:nvPr/>
        </p:nvPicPr>
        <p:blipFill>
          <a:blip r:embed="rId2"/>
          <a:stretch>
            <a:fillRect/>
          </a:stretch>
        </p:blipFill>
        <p:spPr>
          <a:xfrm>
            <a:off x="6833153" y="3960213"/>
            <a:ext cx="4243184" cy="2359356"/>
          </a:xfrm>
          <a:prstGeom prst="rect">
            <a:avLst/>
          </a:prstGeom>
        </p:spPr>
      </p:pic>
      <p:pic>
        <p:nvPicPr>
          <p:cNvPr id="8" name="Grafik 7" descr="Ein Pfeil weist auf den Gestaltungsprozess nach DIN EN 614-1:2006+A1:2009 hin."/>
          <p:cNvPicPr>
            <a:picLocks noChangeAspect="1"/>
          </p:cNvPicPr>
          <p:nvPr/>
        </p:nvPicPr>
        <p:blipFill>
          <a:blip r:embed="rId3"/>
          <a:stretch>
            <a:fillRect/>
          </a:stretch>
        </p:blipFill>
        <p:spPr>
          <a:xfrm>
            <a:off x="9506370" y="1370081"/>
            <a:ext cx="2926334" cy="1810669"/>
          </a:xfrm>
          <a:prstGeom prst="rect">
            <a:avLst/>
          </a:prstGeom>
        </p:spPr>
      </p:pic>
      <p:sp>
        <p:nvSpPr>
          <p:cNvPr id="9"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10"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543BDB5D-D817-49A1-AC34-2F6A0943E87A}" type="datetime1">
              <a:rPr lang="de-DE" altLang="de-DE" sz="1200" b="0" smtClean="0">
                <a:solidFill>
                  <a:schemeClr val="bg1"/>
                </a:solidFill>
              </a:rPr>
              <a:t>08.09.2023</a:t>
            </a:fld>
            <a:endParaRPr lang="de-DE" altLang="de-DE" sz="1200" b="0">
              <a:solidFill>
                <a:schemeClr val="bg1"/>
              </a:solidFill>
            </a:endParaRPr>
          </a:p>
        </p:txBody>
      </p:sp>
      <p:sp>
        <p:nvSpPr>
          <p:cNvPr id="11" name="Foliennummernplatzhalter 5"/>
          <p:cNvSpPr>
            <a:spLocks noGrp="1"/>
          </p:cNvSpPr>
          <p:nvPr>
            <p:ph type="sldNum" sz="quarter" idx="12"/>
          </p:nvPr>
        </p:nvSpPr>
        <p:spPr>
          <a:xfrm>
            <a:off x="9635068" y="6496051"/>
            <a:ext cx="2005548"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smtClean="0">
                <a:solidFill>
                  <a:schemeClr val="bg1"/>
                </a:solidFill>
              </a:rPr>
              <a:t>Seite </a:t>
            </a:r>
            <a:fld id="{3DD11E85-33A3-435A-AAB6-EFE5F559A88F}" type="slidenum">
              <a:rPr lang="de-DE" altLang="de-DE" sz="1200" b="0" smtClean="0">
                <a:solidFill>
                  <a:schemeClr val="bg1"/>
                </a:solidFill>
              </a:rPr>
              <a:pPr eaLnBrk="1" hangingPunct="1"/>
              <a:t>23</a:t>
            </a:fld>
            <a:endParaRPr lang="de-DE" altLang="de-DE" sz="1200" b="0">
              <a:solidFill>
                <a:schemeClr val="bg1"/>
              </a:solidFill>
            </a:endParaRPr>
          </a:p>
        </p:txBody>
      </p:sp>
    </p:spTree>
    <p:extLst>
      <p:ext uri="{BB962C8B-B14F-4D97-AF65-F5344CB8AC3E}">
        <p14:creationId xmlns:p14="http://schemas.microsoft.com/office/powerpoint/2010/main" val="2058054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Bewertung der Maschine im </a:t>
            </a:r>
            <a:r>
              <a:rPr lang="de-DE" dirty="0" smtClean="0"/>
              <a:t>Gebrauch</a:t>
            </a:r>
            <a:endParaRPr lang="de-DE" dirty="0"/>
          </a:p>
        </p:txBody>
      </p:sp>
      <p:sp>
        <p:nvSpPr>
          <p:cNvPr id="3" name="Inhaltsplatzhalter 2"/>
          <p:cNvSpPr>
            <a:spLocks noGrp="1"/>
          </p:cNvSpPr>
          <p:nvPr>
            <p:ph idx="1"/>
          </p:nvPr>
        </p:nvSpPr>
        <p:spPr>
          <a:xfrm>
            <a:off x="719667" y="1484314"/>
            <a:ext cx="4872277" cy="4897437"/>
          </a:xfrm>
        </p:spPr>
        <p:txBody>
          <a:bodyPr/>
          <a:lstStyle/>
          <a:p>
            <a:r>
              <a:rPr lang="de-DE" sz="2400" u="sng" dirty="0"/>
              <a:t>Auswahl der Anlage mit Werkstückspannung auf Drehtisch</a:t>
            </a:r>
            <a:r>
              <a:rPr lang="de-DE" sz="2400" dirty="0">
                <a:effectLst>
                  <a:outerShdw blurRad="38100" dist="38100" dir="2700000" algn="tl">
                    <a:srgbClr val="C0C0C0"/>
                  </a:outerShdw>
                </a:effectLst>
              </a:rPr>
              <a:t/>
            </a:r>
            <a:br>
              <a:rPr lang="de-DE" sz="2400" dirty="0">
                <a:effectLst>
                  <a:outerShdw blurRad="38100" dist="38100" dir="2700000" algn="tl">
                    <a:srgbClr val="C0C0C0"/>
                  </a:outerShdw>
                </a:effectLst>
              </a:rPr>
            </a:br>
            <a:endParaRPr lang="de-DE" sz="2400" dirty="0">
              <a:effectLst>
                <a:outerShdw blurRad="38100" dist="38100" dir="2700000" algn="tl">
                  <a:srgbClr val="C0C0C0"/>
                </a:outerShdw>
              </a:effectLst>
            </a:endParaRPr>
          </a:p>
          <a:p>
            <a:r>
              <a:rPr lang="de-DE" sz="2400" b="0" dirty="0"/>
              <a:t>Grund: Das System ermöglicht höchste Ausbringung durch paralleles Spannen und Bearbeiten bei gleichzeitiger Flexibilität. Zusätzlich konnte durch den Scherenhubwagen die Belastung der Mitarbeiter reduziert werden.</a:t>
            </a:r>
          </a:p>
          <a:p>
            <a:endParaRPr lang="de-DE" sz="2400" dirty="0"/>
          </a:p>
        </p:txBody>
      </p:sp>
      <p:pic>
        <p:nvPicPr>
          <p:cNvPr id="13" name="Grafik 12" descr="Die Abbildung zeigt die Fräsmaschine mit der Anlage zur Werkstückspannung auf einem Drehtisch. Auf diesem können zweimal drei Werkstücke nebeneinander vom Beschäftigten etwa auf Ellenbogenhöhe bereitgestellt werden. Die Werkstücke werden auf einem Scherenhubwagen bereitgestellt."/>
          <p:cNvPicPr>
            <a:picLocks noChangeAspect="1"/>
          </p:cNvPicPr>
          <p:nvPr/>
        </p:nvPicPr>
        <p:blipFill>
          <a:blip r:embed="rId2"/>
          <a:stretch>
            <a:fillRect/>
          </a:stretch>
        </p:blipFill>
        <p:spPr>
          <a:xfrm>
            <a:off x="7104112" y="1484314"/>
            <a:ext cx="3981033" cy="3218967"/>
          </a:xfrm>
          <a:prstGeom prst="rect">
            <a:avLst/>
          </a:prstGeom>
        </p:spPr>
      </p:pic>
      <p:sp>
        <p:nvSpPr>
          <p:cNvPr id="10"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11"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7EDB732-7047-482C-85F3-A6F40E22FF1B}" type="datetime1">
              <a:rPr lang="de-DE" altLang="de-DE" sz="1200" b="0" smtClean="0">
                <a:solidFill>
                  <a:schemeClr val="bg1"/>
                </a:solidFill>
              </a:rPr>
              <a:t>08.09.2023</a:t>
            </a:fld>
            <a:endParaRPr lang="de-DE" altLang="de-DE" sz="1200" b="0">
              <a:solidFill>
                <a:schemeClr val="bg1"/>
              </a:solidFill>
            </a:endParaRPr>
          </a:p>
        </p:txBody>
      </p:sp>
      <p:sp>
        <p:nvSpPr>
          <p:cNvPr id="12" name="Foliennummernplatzhalter 5"/>
          <p:cNvSpPr>
            <a:spLocks noGrp="1"/>
          </p:cNvSpPr>
          <p:nvPr>
            <p:ph type="sldNum" sz="quarter" idx="12"/>
          </p:nvPr>
        </p:nvSpPr>
        <p:spPr>
          <a:xfrm>
            <a:off x="9635068" y="6496051"/>
            <a:ext cx="2005548"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smtClean="0">
                <a:solidFill>
                  <a:schemeClr val="bg1"/>
                </a:solidFill>
              </a:rPr>
              <a:t>Seite </a:t>
            </a:r>
            <a:fld id="{3DD11E85-33A3-435A-AAB6-EFE5F559A88F}" type="slidenum">
              <a:rPr lang="de-DE" altLang="de-DE" sz="1200" b="0" smtClean="0">
                <a:solidFill>
                  <a:schemeClr val="bg1"/>
                </a:solidFill>
              </a:rPr>
              <a:pPr eaLnBrk="1" hangingPunct="1"/>
              <a:t>24</a:t>
            </a:fld>
            <a:endParaRPr lang="de-DE" altLang="de-DE" sz="1200" b="0">
              <a:solidFill>
                <a:schemeClr val="bg1"/>
              </a:solidFill>
            </a:endParaRPr>
          </a:p>
        </p:txBody>
      </p:sp>
    </p:spTree>
    <p:extLst>
      <p:ext uri="{BB962C8B-B14F-4D97-AF65-F5344CB8AC3E}">
        <p14:creationId xmlns:p14="http://schemas.microsoft.com/office/powerpoint/2010/main" val="3570877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807215"/>
            <a:ext cx="10920949" cy="496888"/>
          </a:xfrm>
        </p:spPr>
        <p:txBody>
          <a:bodyPr/>
          <a:lstStyle/>
          <a:p>
            <a:r>
              <a:rPr lang="de-DE" dirty="0" smtClean="0"/>
              <a:t>Bewertung der Maschine im Gebrauch</a:t>
            </a:r>
            <a:endParaRPr lang="de-DE" dirty="0"/>
          </a:p>
        </p:txBody>
      </p:sp>
      <p:sp>
        <p:nvSpPr>
          <p:cNvPr id="3" name="Inhaltsplatzhalter 2"/>
          <p:cNvSpPr>
            <a:spLocks noGrp="1"/>
          </p:cNvSpPr>
          <p:nvPr>
            <p:ph idx="1"/>
          </p:nvPr>
        </p:nvSpPr>
        <p:spPr/>
        <p:txBody>
          <a:bodyPr/>
          <a:lstStyle/>
          <a:p>
            <a:r>
              <a:rPr lang="de-DE" sz="2200" dirty="0" smtClean="0"/>
              <a:t>z.B. durch Befragung der Nutzer und Analyse des Spannens von Baugruppen am Fräszentrum durch Beobachtung</a:t>
            </a:r>
          </a:p>
          <a:p>
            <a:endParaRPr lang="de-DE" sz="2200" dirty="0" smtClean="0"/>
          </a:p>
          <a:p>
            <a:r>
              <a:rPr lang="de-DE" sz="2200" dirty="0" smtClean="0"/>
              <a:t>Mögliche Fragen:</a:t>
            </a:r>
          </a:p>
          <a:p>
            <a:pPr marL="344488" lvl="1" indent="-342900">
              <a:buClr>
                <a:schemeClr val="accent2"/>
              </a:buClr>
              <a:buFont typeface="Wingdings" panose="05000000000000000000" pitchFamily="2" charset="2"/>
              <a:buChar char="§"/>
            </a:pPr>
            <a:r>
              <a:rPr lang="de-DE" sz="2200" dirty="0" smtClean="0"/>
              <a:t>„Entstehen Beschwerden beim Spannvorgang?“</a:t>
            </a:r>
          </a:p>
          <a:p>
            <a:pPr marL="344488" lvl="1" indent="-342900">
              <a:buClr>
                <a:schemeClr val="accent2"/>
              </a:buClr>
              <a:buFont typeface="Wingdings" panose="05000000000000000000" pitchFamily="2" charset="2"/>
              <a:buChar char="§"/>
            </a:pPr>
            <a:r>
              <a:rPr lang="de-DE" sz="2200" dirty="0" smtClean="0"/>
              <a:t>„Was fällt besonders schwer?“</a:t>
            </a:r>
          </a:p>
          <a:p>
            <a:pPr marL="344488" lvl="1" indent="-342900">
              <a:buClr>
                <a:schemeClr val="accent2"/>
              </a:buClr>
              <a:buFont typeface="Wingdings" panose="05000000000000000000" pitchFamily="2" charset="2"/>
              <a:buChar char="§"/>
            </a:pPr>
            <a:r>
              <a:rPr lang="de-DE" sz="2200" dirty="0" smtClean="0"/>
              <a:t>„Werden </a:t>
            </a:r>
            <a:r>
              <a:rPr lang="de-DE" sz="2200" dirty="0" err="1" smtClean="0"/>
              <a:t>Verstellmöglichkeiten</a:t>
            </a:r>
            <a:r>
              <a:rPr lang="de-DE" sz="2200" dirty="0" smtClean="0"/>
              <a:t> genutzt? Wenn nein warum?“</a:t>
            </a:r>
          </a:p>
          <a:p>
            <a:pPr marL="344488" lvl="1" indent="-342900">
              <a:buClr>
                <a:schemeClr val="accent2"/>
              </a:buClr>
              <a:buFont typeface="Wingdings" panose="05000000000000000000" pitchFamily="2" charset="2"/>
              <a:buChar char="§"/>
            </a:pPr>
            <a:r>
              <a:rPr lang="de-DE" sz="2200" dirty="0" smtClean="0"/>
              <a:t>„Entstehen Schwielen an den Händen?“</a:t>
            </a:r>
          </a:p>
          <a:p>
            <a:pPr marL="344488" lvl="1" indent="-342900">
              <a:buClr>
                <a:schemeClr val="accent2"/>
              </a:buClr>
              <a:buFont typeface="Wingdings" panose="05000000000000000000" pitchFamily="2" charset="2"/>
              <a:buChar char="§"/>
            </a:pPr>
            <a:r>
              <a:rPr lang="de-DE" sz="2200" dirty="0" smtClean="0"/>
              <a:t>„Ist das Fahrverhalten des Wagens stabil?“</a:t>
            </a:r>
          </a:p>
          <a:p>
            <a:pPr marL="344488" lvl="1" indent="-342900">
              <a:buClr>
                <a:schemeClr val="accent2"/>
              </a:buClr>
              <a:buFont typeface="Wingdings" panose="05000000000000000000" pitchFamily="2" charset="2"/>
              <a:buChar char="§"/>
            </a:pPr>
            <a:r>
              <a:rPr lang="de-DE" sz="2200" dirty="0" smtClean="0"/>
              <a:t>„Behindert oder gefährdet die Bewegung des Spanntischs die Beschäftigten?“</a:t>
            </a:r>
          </a:p>
          <a:p>
            <a:pPr marL="344488" lvl="1" indent="-342900">
              <a:buClr>
                <a:schemeClr val="accent2"/>
              </a:buClr>
              <a:buFont typeface="Wingdings" panose="05000000000000000000" pitchFamily="2" charset="2"/>
              <a:buChar char="§"/>
            </a:pPr>
            <a:r>
              <a:rPr lang="de-DE" sz="2200" dirty="0" smtClean="0"/>
              <a:t>„Liegt einen Kosten-Nutzenrechnung/ Nutzwertanalyse der Alternativen vor?“</a:t>
            </a:r>
            <a:endParaRPr lang="de-DE" sz="2200" dirty="0"/>
          </a:p>
        </p:txBody>
      </p:sp>
      <p:pic>
        <p:nvPicPr>
          <p:cNvPr id="11" name="Grafik 10" descr="Ein Pfeil weist auf den Gestaltungsprozess nach DIN EN 614-1:2006+A1:2009 hin."/>
          <p:cNvPicPr>
            <a:picLocks noChangeAspect="1"/>
          </p:cNvPicPr>
          <p:nvPr/>
        </p:nvPicPr>
        <p:blipFill>
          <a:blip r:embed="rId3"/>
          <a:stretch>
            <a:fillRect/>
          </a:stretch>
        </p:blipFill>
        <p:spPr>
          <a:xfrm>
            <a:off x="9270452" y="1844824"/>
            <a:ext cx="2926334" cy="1810669"/>
          </a:xfrm>
          <a:prstGeom prst="rect">
            <a:avLst/>
          </a:prstGeom>
        </p:spPr>
      </p:pic>
      <p:sp>
        <p:nvSpPr>
          <p:cNvPr id="5" name="Fußzeilenplatzhalter 4"/>
          <p:cNvSpPr>
            <a:spLocks noGrp="1"/>
          </p:cNvSpPr>
          <p:nvPr>
            <p:ph type="ftr" sz="quarter" idx="11"/>
          </p:nvPr>
        </p:nvSpPr>
        <p:spPr/>
        <p:txBody>
          <a:bodyPr/>
          <a:lstStyle/>
          <a:p>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fld id="{8095A837-A616-49EA-BBD2-181DCAE1BCFE}" type="datetime1">
              <a:rPr lang="de-DE" altLang="de-DE" smtClean="0"/>
              <a:pPr/>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9188B60E-6C87-47D6-B072-B01E3D6DE761}" type="slidenum">
              <a:rPr lang="de-DE" altLang="de-DE" smtClean="0"/>
              <a:pPr/>
              <a:t>25</a:t>
            </a:fld>
            <a:endParaRPr lang="de-DE" altLang="de-DE"/>
          </a:p>
        </p:txBody>
      </p:sp>
    </p:spTree>
    <p:extLst>
      <p:ext uri="{BB962C8B-B14F-4D97-AF65-F5344CB8AC3E}">
        <p14:creationId xmlns:p14="http://schemas.microsoft.com/office/powerpoint/2010/main" val="25665661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817725"/>
            <a:ext cx="10920949" cy="496888"/>
          </a:xfrm>
        </p:spPr>
        <p:txBody>
          <a:bodyPr/>
          <a:lstStyle/>
          <a:p>
            <a:r>
              <a:rPr lang="de-DE" kern="0" dirty="0"/>
              <a:t>Beispiel Reinigung </a:t>
            </a:r>
            <a:r>
              <a:rPr lang="de-DE" kern="0" dirty="0" smtClean="0"/>
              <a:t>Bearbeitungsraum</a:t>
            </a:r>
            <a:endParaRPr lang="de-DE" dirty="0"/>
          </a:p>
        </p:txBody>
      </p:sp>
      <p:sp>
        <p:nvSpPr>
          <p:cNvPr id="7" name="Inhaltsplatzhalter 4"/>
          <p:cNvSpPr>
            <a:spLocks noGrp="1"/>
          </p:cNvSpPr>
          <p:nvPr>
            <p:ph idx="1"/>
          </p:nvPr>
        </p:nvSpPr>
        <p:spPr>
          <a:xfrm>
            <a:off x="719667" y="1484314"/>
            <a:ext cx="7032517" cy="4897437"/>
          </a:xfrm>
        </p:spPr>
        <p:txBody>
          <a:bodyPr/>
          <a:lstStyle/>
          <a:p>
            <a:pPr>
              <a:spcAft>
                <a:spcPct val="20000"/>
              </a:spcAft>
            </a:pPr>
            <a:r>
              <a:rPr lang="de-DE" sz="2200" dirty="0"/>
              <a:t>Arbeitsaufgabe:</a:t>
            </a:r>
          </a:p>
          <a:p>
            <a:pPr>
              <a:spcAft>
                <a:spcPct val="20000"/>
              </a:spcAft>
            </a:pPr>
            <a:r>
              <a:rPr lang="de-DE" sz="2200" b="0" dirty="0"/>
              <a:t>Während des Bearbeitungsprozesses entstehen lange Metallspäne, die beim Wechseln der Teile zu entfernen sind. Der Teilewechsel findet ca. 80 mal pro Schicht statt</a:t>
            </a:r>
            <a:r>
              <a:rPr lang="de-DE" sz="2200" b="0" dirty="0" smtClean="0"/>
              <a:t>.</a:t>
            </a:r>
            <a:endParaRPr lang="de-DE" sz="2200" dirty="0"/>
          </a:p>
          <a:p>
            <a:pPr marL="363538" indent="-363538">
              <a:spcAft>
                <a:spcPct val="20000"/>
              </a:spcAft>
            </a:pPr>
            <a:r>
              <a:rPr lang="de-DE" sz="2200" dirty="0"/>
              <a:t>Gegebenheiten:</a:t>
            </a:r>
          </a:p>
          <a:p>
            <a:pPr marL="363538" indent="-363538">
              <a:buClr>
                <a:schemeClr val="accent2"/>
              </a:buClr>
              <a:buFont typeface="Wingdings" panose="05000000000000000000" pitchFamily="2" charset="2"/>
              <a:buChar char="§"/>
            </a:pPr>
            <a:r>
              <a:rPr lang="de-DE" sz="2200" b="0" dirty="0"/>
              <a:t>Die Tiefe des Bearbeitungsraumes beträgt bis zu 1,80 m.</a:t>
            </a:r>
          </a:p>
          <a:p>
            <a:pPr marL="363538" indent="-363538">
              <a:buClr>
                <a:schemeClr val="accent2"/>
              </a:buClr>
              <a:buFont typeface="Wingdings" panose="05000000000000000000" pitchFamily="2" charset="2"/>
              <a:buChar char="§"/>
            </a:pPr>
            <a:r>
              <a:rPr lang="de-DE" sz="2200" b="0" dirty="0"/>
              <a:t>Der Arbeitstisch befindet sich in 1,10 m Höhe.</a:t>
            </a:r>
          </a:p>
          <a:p>
            <a:pPr marL="363538" indent="-363538">
              <a:buClr>
                <a:schemeClr val="accent2"/>
              </a:buClr>
              <a:buFont typeface="Wingdings" panose="05000000000000000000" pitchFamily="2" charset="2"/>
              <a:buChar char="§"/>
            </a:pPr>
            <a:r>
              <a:rPr lang="de-DE" sz="2200" b="0" dirty="0"/>
              <a:t>Die Wanne des Bearbeitungsraumes befindet sich 70 cm über dem Hallenboden.</a:t>
            </a:r>
          </a:p>
          <a:p>
            <a:pPr>
              <a:spcAft>
                <a:spcPct val="20000"/>
              </a:spcAft>
            </a:pPr>
            <a:endParaRPr lang="de-DE" sz="2200" dirty="0"/>
          </a:p>
          <a:p>
            <a:endParaRPr lang="de-DE" sz="2200" dirty="0"/>
          </a:p>
        </p:txBody>
      </p:sp>
      <p:pic>
        <p:nvPicPr>
          <p:cNvPr id="8" name="Grafik 7" descr="Die Darstellung zeigt die Reinigung eines Bearbeitungsraumes der Fräsmaschine durch einen Beschäftigten mit einem Handfeger und Kehrblech."/>
          <p:cNvPicPr>
            <a:picLocks noChangeAspect="1"/>
          </p:cNvPicPr>
          <p:nvPr/>
        </p:nvPicPr>
        <p:blipFill>
          <a:blip r:embed="rId3"/>
          <a:stretch>
            <a:fillRect/>
          </a:stretch>
        </p:blipFill>
        <p:spPr>
          <a:xfrm>
            <a:off x="7470250" y="1921874"/>
            <a:ext cx="4456562" cy="3657917"/>
          </a:xfrm>
          <a:prstGeom prst="rect">
            <a:avLst/>
          </a:prstGeom>
        </p:spPr>
      </p:pic>
      <p:sp>
        <p:nvSpPr>
          <p:cNvPr id="10"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9"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2A87A857-8A1A-484D-88EF-F7387F69CA81}" type="datetime1">
              <a:rPr lang="de-DE" altLang="de-DE" sz="1200" b="0">
                <a:solidFill>
                  <a:schemeClr val="bg1"/>
                </a:solidFill>
              </a:rPr>
              <a:t>08.09.2023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26</a:t>
            </a:fld>
            <a:endParaRPr lang="de-DE" altLang="de-DE"/>
          </a:p>
        </p:txBody>
      </p:sp>
    </p:spTree>
    <p:extLst>
      <p:ext uri="{BB962C8B-B14F-4D97-AF65-F5344CB8AC3E}">
        <p14:creationId xmlns:p14="http://schemas.microsoft.com/office/powerpoint/2010/main" val="1055608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Festlegung ergonomischer </a:t>
            </a:r>
            <a:r>
              <a:rPr lang="de-DE" dirty="0" smtClean="0"/>
              <a:t>Anforderungen</a:t>
            </a:r>
            <a:endParaRPr lang="de-DE" dirty="0"/>
          </a:p>
        </p:txBody>
      </p:sp>
      <p:sp>
        <p:nvSpPr>
          <p:cNvPr id="3" name="Inhaltsplatzhalter 2"/>
          <p:cNvSpPr>
            <a:spLocks noGrp="1"/>
          </p:cNvSpPr>
          <p:nvPr>
            <p:ph idx="1"/>
          </p:nvPr>
        </p:nvSpPr>
        <p:spPr/>
        <p:txBody>
          <a:bodyPr/>
          <a:lstStyle/>
          <a:p>
            <a:r>
              <a:rPr lang="de-DE" sz="2200" b="0" kern="0" dirty="0"/>
              <a:t>Festlegung relevanter ergonomischer</a:t>
            </a:r>
            <a:br>
              <a:rPr lang="de-DE" sz="2200" b="0" kern="0" dirty="0"/>
            </a:br>
            <a:r>
              <a:rPr lang="de-DE" sz="2200" b="0" kern="0" dirty="0"/>
              <a:t>Bewertungskriterien</a:t>
            </a:r>
          </a:p>
          <a:p>
            <a:pPr marL="838200" lvl="1" indent="-381000">
              <a:buClr>
                <a:schemeClr val="accent2"/>
              </a:buClr>
              <a:buFont typeface="Wingdings" pitchFamily="2" charset="2"/>
              <a:buChar char="§"/>
            </a:pPr>
            <a:r>
              <a:rPr lang="de-DE" sz="2200" kern="0" dirty="0"/>
              <a:t>Erreichbarkeit</a:t>
            </a:r>
          </a:p>
          <a:p>
            <a:pPr marL="838200" lvl="1" indent="-381000">
              <a:buClr>
                <a:schemeClr val="accent2"/>
              </a:buClr>
              <a:buFont typeface="Wingdings" pitchFamily="2" charset="2"/>
              <a:buChar char="§"/>
            </a:pPr>
            <a:r>
              <a:rPr lang="de-DE" sz="2200" kern="0" dirty="0"/>
              <a:t>Körperhaltung</a:t>
            </a:r>
          </a:p>
          <a:p>
            <a:pPr marL="838200" lvl="1" indent="-381000">
              <a:buClr>
                <a:schemeClr val="accent2"/>
              </a:buClr>
              <a:buFont typeface="Wingdings" pitchFamily="2" charset="2"/>
              <a:buChar char="§"/>
            </a:pPr>
            <a:r>
              <a:rPr lang="de-DE" sz="2200" kern="0" dirty="0"/>
              <a:t>Verletzungsgefahr vermeiden</a:t>
            </a:r>
          </a:p>
          <a:p>
            <a:r>
              <a:rPr lang="de-DE" sz="2200" b="0" kern="0" dirty="0"/>
              <a:t>Sammeln von Erfahrungen bei bestehenden Maschinen</a:t>
            </a:r>
          </a:p>
          <a:p>
            <a:pPr marL="742950" lvl="1" indent="-285750">
              <a:buClr>
                <a:schemeClr val="accent2"/>
              </a:buClr>
              <a:buFont typeface="Wingdings" panose="05000000000000000000" pitchFamily="2" charset="2"/>
              <a:buChar char="§"/>
            </a:pPr>
            <a:r>
              <a:rPr lang="de-DE" sz="2200" b="1" kern="0" dirty="0"/>
              <a:t>Schrägen</a:t>
            </a:r>
            <a:r>
              <a:rPr lang="de-DE" sz="2200" kern="0" dirty="0"/>
              <a:t> zum Abrutschen der Späne, Haken zum Entfernen, </a:t>
            </a:r>
            <a:r>
              <a:rPr lang="de-DE" sz="2200" b="1" kern="0" dirty="0"/>
              <a:t>Zugang</a:t>
            </a:r>
            <a:r>
              <a:rPr lang="de-DE" sz="2200" kern="0" dirty="0"/>
              <a:t> zum Bearbeitungsraum von mehreren Seiten </a:t>
            </a:r>
          </a:p>
          <a:p>
            <a:r>
              <a:rPr lang="de-DE" sz="2200" b="0" kern="0" dirty="0"/>
              <a:t>Beschreibung der Eigenschaften des erwarteten Bedienpersonals</a:t>
            </a:r>
          </a:p>
          <a:p>
            <a:pPr marL="838200" lvl="1" indent="-381000">
              <a:buClr>
                <a:schemeClr val="accent2"/>
              </a:buClr>
              <a:buFont typeface="Wingdings" pitchFamily="2" charset="2"/>
              <a:buChar char="§"/>
            </a:pPr>
            <a:r>
              <a:rPr lang="de-DE" sz="2200" kern="0" dirty="0"/>
              <a:t>Facharbeiter mit entsprechendem Problembewusstsein</a:t>
            </a:r>
          </a:p>
          <a:p>
            <a:r>
              <a:rPr lang="de-DE" sz="2200" b="0" kern="0" dirty="0"/>
              <a:t>Risikobeurteilung</a:t>
            </a:r>
          </a:p>
          <a:p>
            <a:pPr marL="838200" lvl="1" indent="-381000">
              <a:buClr>
                <a:schemeClr val="accent2"/>
              </a:buClr>
              <a:buFont typeface="Wingdings" pitchFamily="2" charset="2"/>
              <a:buChar char="§"/>
            </a:pPr>
            <a:r>
              <a:rPr lang="de-DE" sz="2200" b="1" kern="0" dirty="0"/>
              <a:t>Gering</a:t>
            </a:r>
            <a:r>
              <a:rPr lang="de-DE" sz="2200" kern="0" dirty="0"/>
              <a:t> – Gefahr von Schnittverletzungen und Belastung der Rücken- bzw. Armmuskulatur durch statische </a:t>
            </a:r>
            <a:r>
              <a:rPr lang="de-DE" sz="2200" kern="0" dirty="0" smtClean="0"/>
              <a:t>Haltearbeit</a:t>
            </a:r>
            <a:endParaRPr lang="de-DE" sz="2200" kern="0" dirty="0"/>
          </a:p>
        </p:txBody>
      </p:sp>
      <p:pic>
        <p:nvPicPr>
          <p:cNvPr id="10" name="Grafik 9" descr="Ein Pfeil weist auf den Gestaltungsprozess nach DIN EN 614-1:2006+A1:2009 hin."/>
          <p:cNvPicPr>
            <a:picLocks noChangeAspect="1"/>
          </p:cNvPicPr>
          <p:nvPr/>
        </p:nvPicPr>
        <p:blipFill>
          <a:blip r:embed="rId2"/>
          <a:stretch>
            <a:fillRect/>
          </a:stretch>
        </p:blipFill>
        <p:spPr>
          <a:xfrm>
            <a:off x="9270452" y="1844824"/>
            <a:ext cx="2926334" cy="1810669"/>
          </a:xfrm>
          <a:prstGeom prst="rect">
            <a:avLst/>
          </a:prstGeom>
        </p:spPr>
      </p:pic>
      <p:sp>
        <p:nvSpPr>
          <p:cNvPr id="7"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8"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A92172E2-922E-477C-B32B-E62C08288BC9}" type="datetime1">
              <a:rPr lang="de-DE" altLang="de-DE" sz="1200" b="0">
                <a:solidFill>
                  <a:schemeClr val="bg1"/>
                </a:solidFill>
              </a:rPr>
              <a:t>08.09.2023</a:t>
            </a:fld>
            <a:endParaRPr lang="de-DE" altLang="de-DE" sz="1200" b="0">
              <a:solidFill>
                <a:schemeClr val="bg1"/>
              </a:solidFill>
            </a:endParaRPr>
          </a:p>
        </p:txBody>
      </p:sp>
      <p:sp>
        <p:nvSpPr>
          <p:cNvPr id="9" name="Foliennummernplatzhalter 5"/>
          <p:cNvSpPr>
            <a:spLocks noGrp="1"/>
          </p:cNvSpPr>
          <p:nvPr>
            <p:ph type="sldNum" sz="quarter" idx="12"/>
          </p:nvPr>
        </p:nvSpPr>
        <p:spPr>
          <a:xfrm>
            <a:off x="9635068" y="6496051"/>
            <a:ext cx="2005548"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27</a:t>
            </a:fld>
            <a:endParaRPr lang="de-DE" altLang="de-DE" sz="1200" b="0">
              <a:solidFill>
                <a:schemeClr val="bg1"/>
              </a:solidFill>
            </a:endParaRPr>
          </a:p>
        </p:txBody>
      </p:sp>
    </p:spTree>
    <p:extLst>
      <p:ext uri="{BB962C8B-B14F-4D97-AF65-F5344CB8AC3E}">
        <p14:creationId xmlns:p14="http://schemas.microsoft.com/office/powerpoint/2010/main" val="2013777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Ausarbeitung des </a:t>
            </a:r>
            <a:r>
              <a:rPr lang="de-DE" dirty="0" smtClean="0"/>
              <a:t>Vorentwurfes</a:t>
            </a:r>
            <a:endParaRPr lang="de-DE" dirty="0"/>
          </a:p>
        </p:txBody>
      </p:sp>
      <p:sp>
        <p:nvSpPr>
          <p:cNvPr id="8" name="Rectangle 7"/>
          <p:cNvSpPr txBox="1">
            <a:spLocks noChangeArrowheads="1"/>
          </p:cNvSpPr>
          <p:nvPr/>
        </p:nvSpPr>
        <p:spPr bwMode="auto">
          <a:xfrm>
            <a:off x="719666" y="1514787"/>
            <a:ext cx="8090093" cy="1626181"/>
          </a:xfrm>
          <a:prstGeom prst="rect">
            <a:avLst/>
          </a:prstGeom>
          <a:solidFill>
            <a:srgbClr val="FFFFFF"/>
          </a:solidFill>
          <a:ln>
            <a:noFill/>
            <a:miter lim="800000"/>
            <a:headEnd/>
            <a:tailEnd/>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0" indent="0" algn="l" rtl="0" eaLnBrk="0" fontAlgn="base" hangingPunct="0">
              <a:spcBef>
                <a:spcPct val="20000"/>
              </a:spcBef>
              <a:spcAft>
                <a:spcPct val="0"/>
              </a:spcAft>
              <a:buNone/>
              <a:tabLst>
                <a:tab pos="1616075" algn="l"/>
              </a:tabLst>
              <a:defRPr sz="2000" b="0">
                <a:solidFill>
                  <a:schemeClr val="bg2"/>
                </a:solidFill>
                <a:latin typeface="+mn-lt"/>
                <a:ea typeface="+mn-ea"/>
                <a:cs typeface="+mn-cs"/>
              </a:defRPr>
            </a:lvl1pPr>
            <a:lvl2pPr marL="457200" indent="0" algn="l" rtl="0" eaLnBrk="0" fontAlgn="base" hangingPunct="0">
              <a:spcBef>
                <a:spcPct val="20000"/>
              </a:spcBef>
              <a:spcAft>
                <a:spcPct val="0"/>
              </a:spcAft>
              <a:buNone/>
              <a:tabLst>
                <a:tab pos="1616075" algn="l"/>
              </a:tabLst>
              <a:defRPr sz="1800" b="0">
                <a:solidFill>
                  <a:schemeClr val="bg2"/>
                </a:solidFill>
                <a:latin typeface="+mn-lt"/>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bg2"/>
                </a:solidFill>
                <a:latin typeface="+mn-lt"/>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bg2"/>
                </a:solidFill>
                <a:latin typeface="+mn-lt"/>
              </a:defRPr>
            </a:lvl4pPr>
            <a:lvl5pPr marL="4964113" indent="-147638" algn="l" rtl="0" eaLnBrk="0" fontAlgn="base" hangingPunct="0">
              <a:spcBef>
                <a:spcPct val="20000"/>
              </a:spcBef>
              <a:spcAft>
                <a:spcPct val="0"/>
              </a:spcAft>
              <a:buChar char="•"/>
              <a:tabLst>
                <a:tab pos="1616075" algn="l"/>
              </a:tabLst>
              <a:defRPr sz="1700">
                <a:solidFill>
                  <a:srgbClr val="878787"/>
                </a:solidFill>
                <a:latin typeface="+mn-lt"/>
              </a:defRPr>
            </a:lvl5pPr>
            <a:lvl6pPr marL="5421313" indent="-147638" algn="l" rtl="0" fontAlgn="base">
              <a:spcBef>
                <a:spcPct val="20000"/>
              </a:spcBef>
              <a:spcAft>
                <a:spcPct val="0"/>
              </a:spcAft>
              <a:buChar char="•"/>
              <a:tabLst>
                <a:tab pos="1616075" algn="l"/>
              </a:tabLst>
              <a:defRPr sz="1700">
                <a:solidFill>
                  <a:srgbClr val="878787"/>
                </a:solidFill>
                <a:latin typeface="+mn-lt"/>
              </a:defRPr>
            </a:lvl6pPr>
            <a:lvl7pPr marL="5878513" indent="-147638" algn="l" rtl="0" fontAlgn="base">
              <a:spcBef>
                <a:spcPct val="20000"/>
              </a:spcBef>
              <a:spcAft>
                <a:spcPct val="0"/>
              </a:spcAft>
              <a:buChar char="•"/>
              <a:tabLst>
                <a:tab pos="1616075" algn="l"/>
              </a:tabLst>
              <a:defRPr sz="1700">
                <a:solidFill>
                  <a:srgbClr val="878787"/>
                </a:solidFill>
                <a:latin typeface="+mn-lt"/>
              </a:defRPr>
            </a:lvl7pPr>
            <a:lvl8pPr marL="6335713" indent="-147638" algn="l" rtl="0" fontAlgn="base">
              <a:spcBef>
                <a:spcPct val="20000"/>
              </a:spcBef>
              <a:spcAft>
                <a:spcPct val="0"/>
              </a:spcAft>
              <a:buChar char="•"/>
              <a:tabLst>
                <a:tab pos="1616075" algn="l"/>
              </a:tabLst>
              <a:defRPr sz="1700">
                <a:solidFill>
                  <a:srgbClr val="878787"/>
                </a:solidFill>
                <a:latin typeface="+mn-lt"/>
              </a:defRPr>
            </a:lvl8pPr>
            <a:lvl9pPr marL="6792913" indent="-147638" algn="l" rtl="0" fontAlgn="base">
              <a:spcBef>
                <a:spcPct val="20000"/>
              </a:spcBef>
              <a:spcAft>
                <a:spcPct val="0"/>
              </a:spcAft>
              <a:buChar char="•"/>
              <a:tabLst>
                <a:tab pos="1616075" algn="l"/>
              </a:tabLst>
              <a:defRPr sz="1700">
                <a:solidFill>
                  <a:srgbClr val="878787"/>
                </a:solidFill>
                <a:latin typeface="+mn-lt"/>
              </a:defRPr>
            </a:lvl9pPr>
          </a:lstStyle>
          <a:p>
            <a:pPr>
              <a:lnSpc>
                <a:spcPct val="90000"/>
              </a:lnSpc>
            </a:pPr>
            <a:r>
              <a:rPr lang="de-DE" sz="2400" b="1" kern="0" dirty="0"/>
              <a:t>Lösungsmöglichkeiten:</a:t>
            </a:r>
          </a:p>
          <a:p>
            <a:pPr marL="342900" indent="-342900">
              <a:lnSpc>
                <a:spcPct val="90000"/>
              </a:lnSpc>
              <a:buClr>
                <a:schemeClr val="accent2"/>
              </a:buClr>
              <a:buFont typeface="Wingdings" panose="05000000000000000000" pitchFamily="2" charset="2"/>
              <a:buChar char="§"/>
            </a:pPr>
            <a:r>
              <a:rPr lang="de-DE" sz="2400" kern="0" dirty="0"/>
              <a:t>Maschinenzugang von der Rückseite</a:t>
            </a:r>
          </a:p>
          <a:p>
            <a:pPr marL="342900" indent="-342900">
              <a:lnSpc>
                <a:spcPct val="90000"/>
              </a:lnSpc>
              <a:buClr>
                <a:schemeClr val="accent2"/>
              </a:buClr>
              <a:buFont typeface="Wingdings" panose="05000000000000000000" pitchFamily="2" charset="2"/>
              <a:buChar char="§"/>
            </a:pPr>
            <a:r>
              <a:rPr lang="de-DE" sz="2400" kern="0" dirty="0"/>
              <a:t>Automatischer </a:t>
            </a:r>
            <a:r>
              <a:rPr lang="de-DE" sz="2400" kern="0" dirty="0" err="1"/>
              <a:t>Spänetransport</a:t>
            </a:r>
            <a:endParaRPr lang="de-DE" sz="2400" kern="0" dirty="0"/>
          </a:p>
          <a:p>
            <a:pPr marL="342900" indent="-342900">
              <a:lnSpc>
                <a:spcPct val="90000"/>
              </a:lnSpc>
              <a:buClr>
                <a:schemeClr val="accent2"/>
              </a:buClr>
              <a:buFont typeface="Wingdings" panose="05000000000000000000" pitchFamily="2" charset="2"/>
              <a:buChar char="§"/>
            </a:pPr>
            <a:r>
              <a:rPr lang="de-DE" sz="2400" kern="0" dirty="0"/>
              <a:t>Verwendung eines </a:t>
            </a:r>
            <a:r>
              <a:rPr lang="de-DE" sz="2400" kern="0" dirty="0" smtClean="0"/>
              <a:t>Spanhakens</a:t>
            </a:r>
            <a:endParaRPr lang="de-DE" sz="2400" kern="0" dirty="0"/>
          </a:p>
          <a:p>
            <a:pPr>
              <a:lnSpc>
                <a:spcPct val="90000"/>
              </a:lnSpc>
            </a:pPr>
            <a:endParaRPr lang="de-DE" sz="2400" kern="0" dirty="0"/>
          </a:p>
        </p:txBody>
      </p:sp>
      <p:pic>
        <p:nvPicPr>
          <p:cNvPr id="10" name="Grafik 9" descr="Die Darstellung zeigt die Reinigung eines Bearbeitungsraumes der Fräsmaschine durch einen Beschäftigten mittels eines langen eines Spanhakens."/>
          <p:cNvPicPr>
            <a:picLocks noChangeAspect="1"/>
          </p:cNvPicPr>
          <p:nvPr/>
        </p:nvPicPr>
        <p:blipFill rotWithShape="1">
          <a:blip r:embed="rId2"/>
          <a:srcRect r="22167"/>
          <a:stretch/>
        </p:blipFill>
        <p:spPr>
          <a:xfrm>
            <a:off x="9098078" y="1168119"/>
            <a:ext cx="2533911" cy="2548349"/>
          </a:xfrm>
          <a:prstGeom prst="rect">
            <a:avLst/>
          </a:prstGeom>
        </p:spPr>
      </p:pic>
      <p:sp>
        <p:nvSpPr>
          <p:cNvPr id="9" name="Rechteck 8"/>
          <p:cNvSpPr/>
          <p:nvPr/>
        </p:nvSpPr>
        <p:spPr>
          <a:xfrm>
            <a:off x="719666" y="3302126"/>
            <a:ext cx="3741730" cy="424732"/>
          </a:xfrm>
          <a:prstGeom prst="rect">
            <a:avLst/>
          </a:prstGeom>
        </p:spPr>
        <p:txBody>
          <a:bodyPr wrap="none">
            <a:spAutoFit/>
          </a:bodyPr>
          <a:lstStyle/>
          <a:p>
            <a:pPr>
              <a:lnSpc>
                <a:spcPct val="90000"/>
              </a:lnSpc>
            </a:pPr>
            <a:r>
              <a:rPr lang="de-DE" sz="2400" kern="0" dirty="0">
                <a:latin typeface="+mn-lt"/>
              </a:rPr>
              <a:t>Bewertung + Auswahl:</a:t>
            </a:r>
          </a:p>
        </p:txBody>
      </p:sp>
      <p:pic>
        <p:nvPicPr>
          <p:cNvPr id="11" name="Grafik 10" descr="Die Tabelle bewertet die drei möglichen Umgestaltungen der Fräsmaschine zum Entfernen der Späne „zweiter Zugang zur Maschine“, „automatischer Spänetransport“ und „Nutzung Spänehaken“ hinsichtlich des Änderungsaufwandes, der Belastungsreduktion, der Effektivität und der Kosten. Zweiter Zugang: In die Maschine muss eine zweite Tür eingebaut werden, dies erhöht die Kosten. Um die Späne auf dieser Seite zu entfernen, muss der Mitarbeiter um die Maschine laufen, dies wird er wahrscheinlich auf Dauer nicht tun. Ein automatischer Transport von Spänen verteuert die Maschine deutlich, da eine zusätzliche Einrichtung entwickelt, ausgewählt und angepasst werden muss. Da sich lange Späne häufig verfangen, werden diese nur zum Teil über einen automatischen Transport erfasst werden können, so dass zusätzlich manuelle Reinigungsaktivitäten notwendig werden. Der Haken ist einfach zu handhaben und preiswert herzustellen. Ggf. bestehen Probleme beim Einsehen des Arbeitsraumes, so dass auch die Sichtgeometrie in der Maschine zu prüfen ist."/>
          <p:cNvPicPr>
            <a:picLocks noChangeAspect="1"/>
          </p:cNvPicPr>
          <p:nvPr/>
        </p:nvPicPr>
        <p:blipFill>
          <a:blip r:embed="rId3"/>
          <a:stretch>
            <a:fillRect/>
          </a:stretch>
        </p:blipFill>
        <p:spPr>
          <a:xfrm>
            <a:off x="719667" y="3768228"/>
            <a:ext cx="8090093" cy="2365453"/>
          </a:xfrm>
          <a:prstGeom prst="rect">
            <a:avLst/>
          </a:prstGeom>
        </p:spPr>
      </p:pic>
      <p:sp>
        <p:nvSpPr>
          <p:cNvPr id="12"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13" name="Datumsplatzhalter 3"/>
          <p:cNvSpPr>
            <a:spLocks noGrp="1"/>
          </p:cNvSpPr>
          <p:nvPr>
            <p:ph type="dt" sz="quarter"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8E3FA8F-874D-45A6-A60B-602D1D5731ED}" type="datetime1">
              <a:rPr lang="de-DE" altLang="de-DE" sz="1200" b="0">
                <a:solidFill>
                  <a:schemeClr val="bg1"/>
                </a:solidFill>
              </a:rPr>
              <a:t>08.09.2023</a:t>
            </a:fld>
            <a:endParaRPr lang="de-DE" altLang="de-DE" sz="1200" b="0" dirty="0">
              <a:solidFill>
                <a:schemeClr val="bg1"/>
              </a:solidFill>
            </a:endParaRPr>
          </a:p>
        </p:txBody>
      </p:sp>
      <p:sp>
        <p:nvSpPr>
          <p:cNvPr id="14" name="Foliennummernplatzhalter 5"/>
          <p:cNvSpPr>
            <a:spLocks noGrp="1"/>
          </p:cNvSpPr>
          <p:nvPr>
            <p:ph type="sldNum" sz="quarter" idx="12"/>
          </p:nvPr>
        </p:nvSpPr>
        <p:spPr>
          <a:xfrm>
            <a:off x="9635068" y="6496051"/>
            <a:ext cx="2005548"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28</a:t>
            </a:fld>
            <a:endParaRPr lang="de-DE" altLang="de-DE" sz="1200" b="0">
              <a:solidFill>
                <a:schemeClr val="bg1"/>
              </a:solidFill>
            </a:endParaRPr>
          </a:p>
        </p:txBody>
      </p:sp>
    </p:spTree>
    <p:extLst>
      <p:ext uri="{BB962C8B-B14F-4D97-AF65-F5344CB8AC3E}">
        <p14:creationId xmlns:p14="http://schemas.microsoft.com/office/powerpoint/2010/main" val="9727291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sz="3200" dirty="0"/>
              <a:t>Arbeitsaufgabe und Schnittstellen </a:t>
            </a:r>
            <a:r>
              <a:rPr lang="de-DE" sz="3200" dirty="0" smtClean="0"/>
              <a:t>spezifizieren</a:t>
            </a:r>
            <a:endParaRPr lang="de-DE" dirty="0"/>
          </a:p>
        </p:txBody>
      </p:sp>
      <p:pic>
        <p:nvPicPr>
          <p:cNvPr id="8" name="Grafik 7" descr="Eine Graphik verdeutlicht Möglichkeiten zur Minimierung der Verletzungsgefahr bei der Befreiung des Bearbeitungsraums der Fräsmaschine von Spänen. Ein Beschäftigter nutzt schnitt- und stichfeste Arbeitshandschuhe für die manuelle Spanentfernung. und muss sich weit in die Maschine hineinlehnen um alle Stellen zu erreichen. Ein weiterer Mitarbeiter hält einen Spanhaken in der Hand."/>
          <p:cNvPicPr>
            <a:picLocks noChangeAspect="1"/>
          </p:cNvPicPr>
          <p:nvPr/>
        </p:nvPicPr>
        <p:blipFill>
          <a:blip r:embed="rId2"/>
          <a:stretch>
            <a:fillRect/>
          </a:stretch>
        </p:blipFill>
        <p:spPr>
          <a:xfrm>
            <a:off x="6823680" y="1166206"/>
            <a:ext cx="5004000" cy="4820312"/>
          </a:xfrm>
          <a:prstGeom prst="rect">
            <a:avLst/>
          </a:prstGeom>
        </p:spPr>
      </p:pic>
      <p:sp>
        <p:nvSpPr>
          <p:cNvPr id="9" name="Rechteck 8"/>
          <p:cNvSpPr/>
          <p:nvPr/>
        </p:nvSpPr>
        <p:spPr bwMode="auto">
          <a:xfrm>
            <a:off x="719666" y="1467945"/>
            <a:ext cx="4440230"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r>
              <a:rPr lang="de-DE" sz="2400" u="sng" dirty="0">
                <a:latin typeface="+mn-lt"/>
              </a:rPr>
              <a:t>Spezifizierung Spanhaken</a:t>
            </a:r>
          </a:p>
          <a:p>
            <a:pPr marL="176213" indent="-176213"/>
            <a:r>
              <a:rPr lang="de-DE" sz="2400" u="sng" dirty="0">
                <a:latin typeface="+mn-lt"/>
              </a:rPr>
              <a:t>Griffvarianten</a:t>
            </a:r>
          </a:p>
          <a:p>
            <a:pPr marL="176213" indent="-176213"/>
            <a:r>
              <a:rPr lang="de-DE" sz="2400" dirty="0">
                <a:latin typeface="+mn-lt"/>
              </a:rPr>
              <a:t>a) </a:t>
            </a:r>
            <a:r>
              <a:rPr lang="de-DE" sz="2400" dirty="0" err="1">
                <a:latin typeface="+mn-lt"/>
              </a:rPr>
              <a:t>Knaufgriff</a:t>
            </a:r>
            <a:endParaRPr lang="de-DE" sz="2400" dirty="0">
              <a:latin typeface="+mn-lt"/>
            </a:endParaRPr>
          </a:p>
          <a:p>
            <a:pPr marL="176213" indent="-176213"/>
            <a:r>
              <a:rPr lang="de-DE" sz="2400" dirty="0">
                <a:latin typeface="+mn-lt"/>
              </a:rPr>
              <a:t>b) Bügelgriff</a:t>
            </a:r>
          </a:p>
          <a:p>
            <a:pPr marL="176213" indent="-176213"/>
            <a:r>
              <a:rPr lang="de-DE" sz="2400" dirty="0">
                <a:latin typeface="+mn-lt"/>
              </a:rPr>
              <a:t>c) T-Griff</a:t>
            </a:r>
            <a:endParaRPr kumimoji="0" lang="de-DE" sz="2400" b="0" i="1" u="none" strike="noStrike" cap="none" normalizeH="0" baseline="0" dirty="0" smtClean="0">
              <a:ln>
                <a:noFill/>
              </a:ln>
              <a:solidFill>
                <a:srgbClr val="6D6D6D"/>
              </a:solidFill>
              <a:effectLst/>
              <a:latin typeface="+mn-lt"/>
            </a:endParaRPr>
          </a:p>
        </p:txBody>
      </p:sp>
      <p:pic>
        <p:nvPicPr>
          <p:cNvPr id="10" name="Grafik 9" descr="In der Abbildung werden unterschiedliche Griffvarianten des Spanhakens dargestellt. Der erste Spanhaken zeigt einen Knaufgriff, der zweite einen Bügelgriff und der dritte Spanhaken stellt einen T-Griff dar."/>
          <p:cNvPicPr>
            <a:picLocks noChangeAspect="1"/>
          </p:cNvPicPr>
          <p:nvPr/>
        </p:nvPicPr>
        <p:blipFill rotWithShape="1">
          <a:blip r:embed="rId3" cstate="print">
            <a:extLst>
              <a:ext uri="{28A0092B-C50C-407E-A947-70E740481C1C}">
                <a14:useLocalDpi xmlns:a14="http://schemas.microsoft.com/office/drawing/2010/main" val="0"/>
              </a:ext>
            </a:extLst>
          </a:blip>
          <a:srcRect t="25297" r="62600" b="16530"/>
          <a:stretch/>
        </p:blipFill>
        <p:spPr>
          <a:xfrm>
            <a:off x="2999656" y="2286304"/>
            <a:ext cx="1512873" cy="1425303"/>
          </a:xfrm>
          <a:prstGeom prst="rect">
            <a:avLst/>
          </a:prstGeom>
        </p:spPr>
      </p:pic>
      <p:sp>
        <p:nvSpPr>
          <p:cNvPr id="11" name="Inhaltsplatzhalter 4"/>
          <p:cNvSpPr txBox="1">
            <a:spLocks/>
          </p:cNvSpPr>
          <p:nvPr/>
        </p:nvSpPr>
        <p:spPr>
          <a:xfrm>
            <a:off x="716026" y="3894710"/>
            <a:ext cx="10920949" cy="2314059"/>
          </a:xfrm>
          <a:prstGeom prst="rect">
            <a:avLst/>
          </a:prstGeom>
        </p:spPr>
        <p:txBody>
          <a:bodyPr/>
          <a:lst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b="0" u="sng" smtClean="0"/>
              <a:t>Auswahl Griff (b) </a:t>
            </a:r>
          </a:p>
          <a:p>
            <a:pPr marL="347663" indent="-347663">
              <a:buClr>
                <a:schemeClr val="accent2"/>
              </a:buClr>
              <a:buFont typeface="Wingdings" pitchFamily="2" charset="2"/>
              <a:buChar char="§"/>
            </a:pPr>
            <a:r>
              <a:rPr lang="de-DE" sz="2400" b="0" smtClean="0"/>
              <a:t>Handschutz</a:t>
            </a:r>
          </a:p>
          <a:p>
            <a:pPr marL="347663" indent="-347663">
              <a:buClr>
                <a:schemeClr val="accent2"/>
              </a:buClr>
              <a:buFont typeface="Wingdings" pitchFamily="2" charset="2"/>
              <a:buChar char="§"/>
            </a:pPr>
            <a:r>
              <a:rPr lang="de-DE" sz="2400" b="0" smtClean="0"/>
              <a:t>Variable Greifmöglichkeit</a:t>
            </a:r>
          </a:p>
          <a:p>
            <a:pPr marL="347663" indent="-347663">
              <a:buClr>
                <a:schemeClr val="accent2"/>
              </a:buClr>
              <a:buFont typeface="Wingdings" pitchFamily="2" charset="2"/>
              <a:buChar char="§"/>
            </a:pPr>
            <a:r>
              <a:rPr lang="de-DE" sz="2400" b="0" smtClean="0"/>
              <a:t>Halten mit Formschluss</a:t>
            </a:r>
          </a:p>
          <a:p>
            <a:pPr marL="347663" indent="-347663">
              <a:buClr>
                <a:schemeClr val="accent2"/>
              </a:buClr>
              <a:buFont typeface="Wingdings" pitchFamily="2" charset="2"/>
              <a:buChar char="§"/>
            </a:pPr>
            <a:r>
              <a:rPr lang="de-DE" sz="2400" b="0" smtClean="0"/>
              <a:t>Optimierungsmöglichkeit durch bessere Griffkonturen, wie z.B. durch Verstärken des Griffquerschnitts</a:t>
            </a:r>
          </a:p>
          <a:p>
            <a:endParaRPr lang="de-DE" sz="2400" u="sng" smtClean="0"/>
          </a:p>
          <a:p>
            <a:endParaRPr lang="de-DE" sz="2400" dirty="0"/>
          </a:p>
        </p:txBody>
      </p:sp>
      <p:sp>
        <p:nvSpPr>
          <p:cNvPr id="12"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13" name="Datumsplatzhalter 3"/>
          <p:cNvSpPr>
            <a:spLocks noGrp="1"/>
          </p:cNvSpPr>
          <p:nvPr>
            <p:ph type="dt" sz="quarter"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8E3FA8F-874D-45A6-A60B-602D1D5731ED}" type="datetime1">
              <a:rPr lang="de-DE" altLang="de-DE" sz="1200" b="0">
                <a:solidFill>
                  <a:schemeClr val="bg1"/>
                </a:solidFill>
              </a:rPr>
              <a:t>08.09.2023</a:t>
            </a:fld>
            <a:endParaRPr lang="de-DE" altLang="de-DE" sz="1200" b="0" dirty="0">
              <a:solidFill>
                <a:schemeClr val="bg1"/>
              </a:solidFill>
            </a:endParaRPr>
          </a:p>
        </p:txBody>
      </p:sp>
      <p:sp>
        <p:nvSpPr>
          <p:cNvPr id="14" name="Foliennummernplatzhalter 5"/>
          <p:cNvSpPr>
            <a:spLocks noGrp="1"/>
          </p:cNvSpPr>
          <p:nvPr>
            <p:ph type="sldNum" sz="quarter" idx="12"/>
          </p:nvPr>
        </p:nvSpPr>
        <p:spPr>
          <a:xfrm>
            <a:off x="9635068" y="6496051"/>
            <a:ext cx="2005548"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29</a:t>
            </a:fld>
            <a:endParaRPr lang="de-DE" altLang="de-DE" sz="1200" b="0">
              <a:solidFill>
                <a:schemeClr val="bg1"/>
              </a:solidFill>
            </a:endParaRPr>
          </a:p>
        </p:txBody>
      </p:sp>
    </p:spTree>
    <p:extLst>
      <p:ext uri="{BB962C8B-B14F-4D97-AF65-F5344CB8AC3E}">
        <p14:creationId xmlns:p14="http://schemas.microsoft.com/office/powerpoint/2010/main" val="1925805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Die 5 Ebenen der Ergonomie</a:t>
            </a:r>
            <a:endParaRPr lang="de-DE" dirty="0"/>
          </a:p>
        </p:txBody>
      </p:sp>
      <p:pic>
        <p:nvPicPr>
          <p:cNvPr id="8" name="Inhaltsplatzhalter 7" descr="Die Tabelle schildert die fünf Ebenen der Ergonomie. Die erste Ebene beinhaltet die sicherheitstechnische Gestaltung von Arbeitsmitteln und Arbeitsplatz. Dies ist im Bereich der Sicherheit einzuordnen. Die zweite Ebene stellt die produktspezifische ergonomische Gestaltung von Arbeitsmitteln und Arbeitsbedingungen dar und wird im Anwendungsbereich der Produktergonomie eingeordnet. Die dritte Ebene ist die anwendungsspezifische ergonomische Analyse und Gestaltung von Arbeitsmitteln und Arbeitsbedingungen (Anwendungsbereich Systemergonomie). Die Prozessorientierte ergonomische Analyse und Gestaltung des gesamten Arbeitsprozesses stellte die vierte Ebene der Ergonomie dar und bezieht sich auf Anwendungsbereich der Prozessergonomie und Produktivität. Die fünfte Ebene thematisiert die Gesamtanalyse und Gesamtgestaltung der Arbeitsaufgabe des Ziels und des Arbeitsprozesses. Dies liegt im Bereich der Produktivität und Innovation."/>
          <p:cNvPicPr>
            <a:picLocks noGrp="1" noChangeAspect="1"/>
          </p:cNvPicPr>
          <p:nvPr>
            <p:ph idx="1"/>
          </p:nvPr>
        </p:nvPicPr>
        <p:blipFill>
          <a:blip r:embed="rId3"/>
          <a:stretch>
            <a:fillRect/>
          </a:stretch>
        </p:blipFill>
        <p:spPr>
          <a:xfrm>
            <a:off x="719138" y="1600856"/>
            <a:ext cx="10922000" cy="4664350"/>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DB3CB497-1955-449F-813B-D54FDBC990C5}"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E1595AF3-08FF-44FE-9F92-885155564005}" type="slidenum">
              <a:rPr lang="de-DE" altLang="de-DE" smtClean="0"/>
              <a:pPr/>
              <a:t>3</a:t>
            </a:fld>
            <a:endParaRPr lang="de-DE" altLang="de-DE"/>
          </a:p>
        </p:txBody>
      </p:sp>
    </p:spTree>
    <p:extLst>
      <p:ext uri="{BB962C8B-B14F-4D97-AF65-F5344CB8AC3E}">
        <p14:creationId xmlns:p14="http://schemas.microsoft.com/office/powerpoint/2010/main" val="11435504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Einsatz im </a:t>
            </a:r>
            <a:r>
              <a:rPr lang="de-DE" dirty="0" smtClean="0"/>
              <a:t>Arbeitssystem</a:t>
            </a:r>
            <a:endParaRPr lang="de-DE" dirty="0"/>
          </a:p>
        </p:txBody>
      </p:sp>
      <p:sp>
        <p:nvSpPr>
          <p:cNvPr id="3" name="Inhaltsplatzhalter 2"/>
          <p:cNvSpPr>
            <a:spLocks noGrp="1"/>
          </p:cNvSpPr>
          <p:nvPr>
            <p:ph idx="1"/>
          </p:nvPr>
        </p:nvSpPr>
        <p:spPr>
          <a:xfrm>
            <a:off x="719667" y="1484314"/>
            <a:ext cx="7752597" cy="4897437"/>
          </a:xfrm>
        </p:spPr>
        <p:txBody>
          <a:bodyPr/>
          <a:lstStyle/>
          <a:p>
            <a:pPr marL="347663" indent="-347663">
              <a:lnSpc>
                <a:spcPct val="130000"/>
              </a:lnSpc>
              <a:spcAft>
                <a:spcPct val="5000"/>
              </a:spcAft>
              <a:buClr>
                <a:schemeClr val="accent2"/>
              </a:buClr>
              <a:buFont typeface="Wingdings" pitchFamily="2" charset="2"/>
              <a:buChar char="§"/>
            </a:pPr>
            <a:r>
              <a:rPr lang="de-DE" sz="2200" b="0" dirty="0"/>
              <a:t>Einsehbarkeit und Erreichbarkeit ohne ungünstige Körperhaltungen? Hilfen für Erreichbarkeit nötig?</a:t>
            </a:r>
          </a:p>
          <a:p>
            <a:pPr marL="347663" indent="-347663">
              <a:lnSpc>
                <a:spcPct val="130000"/>
              </a:lnSpc>
              <a:spcAft>
                <a:spcPct val="5000"/>
              </a:spcAft>
              <a:buClr>
                <a:schemeClr val="accent2"/>
              </a:buClr>
              <a:buFont typeface="Wingdings" pitchFamily="2" charset="2"/>
              <a:buChar char="§"/>
            </a:pPr>
            <a:r>
              <a:rPr lang="de-DE" sz="2200" b="0" dirty="0"/>
              <a:t>Podest sinnvoll?</a:t>
            </a:r>
          </a:p>
          <a:p>
            <a:pPr marL="347663" indent="-347663">
              <a:lnSpc>
                <a:spcPct val="130000"/>
              </a:lnSpc>
              <a:spcAft>
                <a:spcPct val="5000"/>
              </a:spcAft>
              <a:buClr>
                <a:schemeClr val="accent2"/>
              </a:buClr>
              <a:buFont typeface="Wingdings" pitchFamily="2" charset="2"/>
              <a:buChar char="§"/>
            </a:pPr>
            <a:r>
              <a:rPr lang="de-DE" sz="2200" b="0" dirty="0"/>
              <a:t>Zusätzlichen Belastungen und/oder Gefährdungen durch den Standort des </a:t>
            </a:r>
            <a:r>
              <a:rPr lang="de-DE" sz="2200" b="0" dirty="0" err="1"/>
              <a:t>Spänebehälters</a:t>
            </a:r>
            <a:r>
              <a:rPr lang="de-DE" sz="2200" b="0" dirty="0"/>
              <a:t>? </a:t>
            </a:r>
          </a:p>
          <a:p>
            <a:pPr marL="347663" indent="-347663">
              <a:lnSpc>
                <a:spcPct val="130000"/>
              </a:lnSpc>
              <a:spcAft>
                <a:spcPct val="5000"/>
              </a:spcAft>
              <a:buClr>
                <a:schemeClr val="accent2"/>
              </a:buClr>
              <a:buFont typeface="Wingdings" pitchFamily="2" charset="2"/>
              <a:buChar char="§"/>
            </a:pPr>
            <a:r>
              <a:rPr lang="de-DE" sz="2200" b="0" dirty="0"/>
              <a:t>Belastung durch das Handhaben des Hakens (Haltearbeit, Häufigkeit des Einsatzes, Ermüdung usw.)?</a:t>
            </a:r>
          </a:p>
          <a:p>
            <a:pPr marL="347663" indent="-347663">
              <a:lnSpc>
                <a:spcPct val="130000"/>
              </a:lnSpc>
              <a:spcAft>
                <a:spcPct val="5000"/>
              </a:spcAft>
              <a:buClr>
                <a:schemeClr val="accent2"/>
              </a:buClr>
              <a:buFont typeface="Wingdings" pitchFamily="2" charset="2"/>
              <a:buChar char="§"/>
            </a:pPr>
            <a:r>
              <a:rPr lang="de-DE" sz="2200" b="0" dirty="0"/>
              <a:t>Mögliche Folgeschäden durch Hakeneinsatz (z.B. Verhaken im Spannfutter</a:t>
            </a:r>
            <a:r>
              <a:rPr lang="de-DE" sz="2200" b="0" dirty="0" smtClean="0"/>
              <a:t>…)?</a:t>
            </a:r>
            <a:endParaRPr lang="de-DE" sz="2200" b="0" dirty="0"/>
          </a:p>
        </p:txBody>
      </p:sp>
      <p:pic>
        <p:nvPicPr>
          <p:cNvPr id="9" name="Grafik 8" descr="Körperhaltungen bei der Befreiung des Bearbeitungsraums der Fräsmaschine von Spänen werden vergleichen. Ein Beschäftigter nutzt schnitt- und stichfeste Arbeitshandschuhe für die manuelle Spanentfernung. und muss sich weit in die Maschine hineinlehnen um alle Stellen zu erreichen. Ein anderer Beschäftigter nutzt einen Spanhaken und steht aufrecht vor der Maschine."/>
          <p:cNvPicPr>
            <a:picLocks noChangeAspect="1"/>
          </p:cNvPicPr>
          <p:nvPr/>
        </p:nvPicPr>
        <p:blipFill>
          <a:blip r:embed="rId3"/>
          <a:stretch>
            <a:fillRect/>
          </a:stretch>
        </p:blipFill>
        <p:spPr>
          <a:xfrm>
            <a:off x="8493196" y="1196752"/>
            <a:ext cx="4011516" cy="4743099"/>
          </a:xfrm>
          <a:prstGeom prst="rect">
            <a:avLst/>
          </a:prstGeom>
        </p:spPr>
      </p:pic>
      <p:sp>
        <p:nvSpPr>
          <p:cNvPr id="7"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8" name="Datumsplatzhalter 3"/>
          <p:cNvSpPr>
            <a:spLocks noGrp="1"/>
          </p:cNvSpPr>
          <p:nvPr>
            <p:ph type="dt" sz="quarter"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8E3FA8F-874D-45A6-A60B-602D1D5731ED}" type="datetime1">
              <a:rPr lang="de-DE" altLang="de-DE" sz="1200" b="0">
                <a:solidFill>
                  <a:schemeClr val="bg1"/>
                </a:solidFill>
              </a:rPr>
              <a:t>08.09.2023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30</a:t>
            </a:fld>
            <a:endParaRPr lang="de-DE" altLang="de-DE"/>
          </a:p>
        </p:txBody>
      </p:sp>
    </p:spTree>
    <p:extLst>
      <p:ext uri="{BB962C8B-B14F-4D97-AF65-F5344CB8AC3E}">
        <p14:creationId xmlns:p14="http://schemas.microsoft.com/office/powerpoint/2010/main" val="13520122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p>
          <a:p>
            <a:pPr>
              <a:tabLst>
                <a:tab pos="665163" algn="l"/>
              </a:tabLst>
            </a:pPr>
            <a:r>
              <a:rPr lang="de-DE" altLang="de-DE" dirty="0"/>
              <a:t>Westsächsische Hochschule Zwickau</a:t>
            </a:r>
          </a:p>
          <a:p>
            <a:pPr>
              <a:tabLst>
                <a:tab pos="665163" algn="l"/>
              </a:tabLst>
            </a:pPr>
            <a:r>
              <a:rPr lang="de-DE" altLang="de-DE" dirty="0"/>
              <a:t>Professur Arbeitswissenschaft</a:t>
            </a:r>
          </a:p>
          <a:p>
            <a:pPr>
              <a:tabLst>
                <a:tab pos="665163" algn="l"/>
              </a:tabLst>
            </a:pPr>
            <a:r>
              <a:rPr lang="de-DE" altLang="de-DE" dirty="0" smtClean="0">
                <a:hlinkClick r:id="rId2"/>
              </a:rPr>
              <a:t>Torsten.Merkel@fh-zwickau.de</a:t>
            </a:r>
            <a:endParaRPr lang="de-DE" altLang="de-DE" dirty="0" smtClean="0"/>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smtClean="0">
                <a:hlinkClick r:id="rId5"/>
              </a:rPr>
              <a:t>www.institut-aser.de/</a:t>
            </a:r>
            <a:r>
              <a:rPr lang="de-DE" altLang="de-DE"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205486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Fallbeispiel Fräszentrum</a:t>
            </a:r>
            <a:endParaRPr lang="de-DE" dirty="0"/>
          </a:p>
        </p:txBody>
      </p:sp>
      <p:pic>
        <p:nvPicPr>
          <p:cNvPr id="17" name="Inhaltsplatzhalter 16" descr="Die Abbildung zeigt ein Fallbeispiel im Fräszentrum. Hierbei ist ein Fertigungsnest mit vier Arbeitsstellen dargestellt, welche etwa Kreisförmig angeordnet sind. Die erste Arbeitsstelle ist eine Fräsmaschine, dargestellt mit offener Schutzhaube. Bei den Arbeitsstellen zwei und drei handelt es sich um Steharbeitstische, auf denen kastenförmige Arbeitsgegenstände liegen. Zwischen den Arbeitsstellen steht ein Transportwagen, welcher dieselbe Höhe wie die Tische hat. Bei Arbeitsstelle vier handelt es sich einen Bildschirmarbeitsplatz, an dem im Sitzen gearbeitet wird .In der Abbildung sind zwei Beschäftigte zusehen, der erste Beschäftigte bewegt sich in Richtung der Fräsmaschine (Arbeitsstelle 1) und der zweite Beschäftigte sitzt an der Arbeitsstelle 4."/>
          <p:cNvPicPr>
            <a:picLocks noGrp="1" noChangeAspect="1"/>
          </p:cNvPicPr>
          <p:nvPr>
            <p:ph idx="1"/>
          </p:nvPr>
        </p:nvPicPr>
        <p:blipFill>
          <a:blip r:embed="rId3"/>
          <a:stretch>
            <a:fillRect/>
          </a:stretch>
        </p:blipFill>
        <p:spPr>
          <a:xfrm>
            <a:off x="719667" y="1431301"/>
            <a:ext cx="6748857" cy="4895512"/>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8095A837-A616-49EA-BBD2-181DCAE1BCFE}"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9188B60E-6C87-47D6-B072-B01E3D6DE761}" type="slidenum">
              <a:rPr lang="de-DE" altLang="de-DE" smtClean="0"/>
              <a:pPr/>
              <a:t>4</a:t>
            </a:fld>
            <a:endParaRPr lang="de-DE" altLang="de-DE"/>
          </a:p>
        </p:txBody>
      </p:sp>
    </p:spTree>
    <p:extLst>
      <p:ext uri="{BB962C8B-B14F-4D97-AF65-F5344CB8AC3E}">
        <p14:creationId xmlns:p14="http://schemas.microsoft.com/office/powerpoint/2010/main" val="3971751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Vorstellung Fallbeispiel</a:t>
            </a:r>
            <a:endParaRPr lang="de-DE" altLang="de-DE" dirty="0"/>
          </a:p>
        </p:txBody>
      </p:sp>
      <p:pic>
        <p:nvPicPr>
          <p:cNvPr id="21" name="Inhaltsplatzhalter 16" descr="Die Abbildung zeigt ein Fallbeispiel im Fräszentrum. Hierbei ist ein Fertigungsnest mit vier Arbeitsstellen dargestellt, welche etwa Kreisförmig angeordnet sind. Die erste Arbeitsstelle ist eine Fräsmaschine, dargestellt mit offener Schutzhaube. Bei den Arbeitsstellen zwei und drei handelt es sich um Steharbeitstische, auf denen kastenförmige Arbeitsgegenstände liegen. Zwischen den Arbeitsstellen steht ein Transportwagen, welcher dieselbe Höhe wie die Tische hat. Bei Arbeitsstelle vier handelt es sich einen Bildschirmarbeitsplatz, an dem im Sitzen gearbeitet wird .In der Abbildung sind zwei Beschäftigte zusehen, der erste Beschäftigte bewegt sich in Richtung der Fräsmaschine (Arbeitsstelle 1) und der zweite Beschäftigte sitzt an der Arbeitsstelle 4."/>
          <p:cNvPicPr>
            <a:picLocks noGrp="1" noChangeAspect="1"/>
          </p:cNvPicPr>
          <p:nvPr>
            <p:ph idx="1"/>
          </p:nvPr>
        </p:nvPicPr>
        <p:blipFill>
          <a:blip r:embed="rId3"/>
          <a:stretch>
            <a:fillRect/>
          </a:stretch>
        </p:blipFill>
        <p:spPr>
          <a:xfrm>
            <a:off x="719667" y="1431301"/>
            <a:ext cx="6748857" cy="4895512"/>
          </a:xfrm>
          <a:prstGeom prst="rect">
            <a:avLst/>
          </a:prstGeom>
        </p:spPr>
      </p:pic>
      <p:sp>
        <p:nvSpPr>
          <p:cNvPr id="14" name="Rectangle 21"/>
          <p:cNvSpPr txBox="1">
            <a:spLocks noChangeArrowheads="1"/>
          </p:cNvSpPr>
          <p:nvPr/>
        </p:nvSpPr>
        <p:spPr bwMode="auto">
          <a:xfrm>
            <a:off x="7475395" y="765175"/>
            <a:ext cx="4603794" cy="5561637"/>
          </a:xfrm>
          <a:prstGeom prst="rect">
            <a:avLst/>
          </a:prstGeom>
          <a:ln w="25400" cap="flat" cmpd="sng" algn="ctr">
            <a:solidFill>
              <a:schemeClr val="accent2"/>
            </a:solidFill>
            <a:prstDash val="solid"/>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anchor="ctr" anchorCtr="0" compatLnSpc="1">
            <a:prstTxWarp prst="textNoShape">
              <a:avLst/>
            </a:prstTxWarp>
          </a:bodyPr>
          <a:lstStyle>
            <a:lvl1pPr marL="0" indent="0" algn="l" rtl="0" eaLnBrk="0" fontAlgn="base" hangingPunct="0">
              <a:spcBef>
                <a:spcPct val="20000"/>
              </a:spcBef>
              <a:spcAft>
                <a:spcPct val="0"/>
              </a:spcAft>
              <a:buNone/>
              <a:tabLst>
                <a:tab pos="1616075" algn="l"/>
              </a:tabLst>
              <a:defRPr sz="2000" b="0">
                <a:solidFill>
                  <a:schemeClr val="dk1"/>
                </a:solidFill>
                <a:latin typeface="+mn-lt"/>
                <a:ea typeface="+mn-ea"/>
                <a:cs typeface="+mn-cs"/>
              </a:defRPr>
            </a:lvl1pPr>
            <a:lvl2pPr marL="457200" indent="0" algn="l" rtl="0" eaLnBrk="0" fontAlgn="base" hangingPunct="0">
              <a:spcBef>
                <a:spcPct val="20000"/>
              </a:spcBef>
              <a:spcAft>
                <a:spcPct val="0"/>
              </a:spcAft>
              <a:buNone/>
              <a:tabLst>
                <a:tab pos="1616075" algn="l"/>
              </a:tabLst>
              <a:defRPr sz="1800" b="0">
                <a:solidFill>
                  <a:schemeClr val="dk1"/>
                </a:solidFill>
                <a:latin typeface="+mn-lt"/>
                <a:ea typeface="+mn-ea"/>
                <a:cs typeface="+mn-cs"/>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dk1"/>
                </a:solidFill>
                <a:latin typeface="+mn-lt"/>
                <a:ea typeface="+mn-ea"/>
                <a:cs typeface="+mn-cs"/>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dk1"/>
                </a:solidFill>
                <a:latin typeface="+mn-lt"/>
                <a:ea typeface="+mn-ea"/>
                <a:cs typeface="+mn-cs"/>
              </a:defRPr>
            </a:lvl4pPr>
            <a:lvl5pPr marL="4964113" indent="-147638" algn="l" rtl="0" eaLnBrk="0" fontAlgn="base" hangingPunct="0">
              <a:spcBef>
                <a:spcPct val="20000"/>
              </a:spcBef>
              <a:spcAft>
                <a:spcPct val="0"/>
              </a:spcAft>
              <a:buChar char="•"/>
              <a:tabLst>
                <a:tab pos="1616075" algn="l"/>
              </a:tabLst>
              <a:defRPr sz="1700">
                <a:solidFill>
                  <a:schemeClr val="dk1"/>
                </a:solidFill>
                <a:latin typeface="+mn-lt"/>
                <a:ea typeface="+mn-ea"/>
                <a:cs typeface="+mn-cs"/>
              </a:defRPr>
            </a:lvl5pPr>
            <a:lvl6pPr marL="5421313" indent="-147638" algn="l" rtl="0" fontAlgn="base">
              <a:spcBef>
                <a:spcPct val="20000"/>
              </a:spcBef>
              <a:spcAft>
                <a:spcPct val="0"/>
              </a:spcAft>
              <a:buChar char="•"/>
              <a:tabLst>
                <a:tab pos="1616075" algn="l"/>
              </a:tabLst>
              <a:defRPr sz="1700">
                <a:solidFill>
                  <a:schemeClr val="dk1"/>
                </a:solidFill>
                <a:latin typeface="+mn-lt"/>
                <a:ea typeface="+mn-ea"/>
                <a:cs typeface="+mn-cs"/>
              </a:defRPr>
            </a:lvl6pPr>
            <a:lvl7pPr marL="5878513" indent="-147638" algn="l" rtl="0" fontAlgn="base">
              <a:spcBef>
                <a:spcPct val="20000"/>
              </a:spcBef>
              <a:spcAft>
                <a:spcPct val="0"/>
              </a:spcAft>
              <a:buChar char="•"/>
              <a:tabLst>
                <a:tab pos="1616075" algn="l"/>
              </a:tabLst>
              <a:defRPr sz="1700">
                <a:solidFill>
                  <a:schemeClr val="dk1"/>
                </a:solidFill>
                <a:latin typeface="+mn-lt"/>
                <a:ea typeface="+mn-ea"/>
                <a:cs typeface="+mn-cs"/>
              </a:defRPr>
            </a:lvl7pPr>
            <a:lvl8pPr marL="6335713" indent="-147638" algn="l" rtl="0" fontAlgn="base">
              <a:spcBef>
                <a:spcPct val="20000"/>
              </a:spcBef>
              <a:spcAft>
                <a:spcPct val="0"/>
              </a:spcAft>
              <a:buChar char="•"/>
              <a:tabLst>
                <a:tab pos="1616075" algn="l"/>
              </a:tabLst>
              <a:defRPr sz="1700">
                <a:solidFill>
                  <a:schemeClr val="dk1"/>
                </a:solidFill>
                <a:latin typeface="+mn-lt"/>
                <a:ea typeface="+mn-ea"/>
                <a:cs typeface="+mn-cs"/>
              </a:defRPr>
            </a:lvl8pPr>
            <a:lvl9pPr marL="6792913" indent="-147638" algn="l" rtl="0" fontAlgn="base">
              <a:spcBef>
                <a:spcPct val="20000"/>
              </a:spcBef>
              <a:spcAft>
                <a:spcPct val="0"/>
              </a:spcAft>
              <a:buChar char="•"/>
              <a:tabLst>
                <a:tab pos="1616075" algn="l"/>
              </a:tabLst>
              <a:defRPr sz="1700">
                <a:solidFill>
                  <a:schemeClr val="dk1"/>
                </a:solidFill>
                <a:latin typeface="+mn-lt"/>
                <a:ea typeface="+mn-ea"/>
                <a:cs typeface="+mn-cs"/>
              </a:defRPr>
            </a:lvl9pPr>
          </a:lstStyle>
          <a:p>
            <a:r>
              <a:rPr lang="de-DE" b="1" kern="0" dirty="0" smtClean="0"/>
              <a:t>1</a:t>
            </a:r>
            <a:r>
              <a:rPr lang="de-DE" kern="0" dirty="0" smtClean="0"/>
              <a:t> </a:t>
            </a:r>
            <a:r>
              <a:rPr lang="de-DE" b="1" kern="0" dirty="0"/>
              <a:t>Gehäuse </a:t>
            </a:r>
            <a:r>
              <a:rPr lang="de-DE" b="1" kern="0" dirty="0" smtClean="0"/>
              <a:t>Fräsen </a:t>
            </a:r>
            <a:r>
              <a:rPr lang="de-DE" kern="0" dirty="0"/>
              <a:t/>
            </a:r>
            <a:br>
              <a:rPr lang="de-DE" kern="0" dirty="0"/>
            </a:br>
            <a:r>
              <a:rPr lang="de-DE" kern="0" dirty="0"/>
              <a:t>Gussteile werden auf Palette mit Stapler an den Arbeitsplatz </a:t>
            </a:r>
            <a:r>
              <a:rPr lang="de-DE" kern="0" dirty="0" smtClean="0"/>
              <a:t>gebracht. Teil </a:t>
            </a:r>
            <a:r>
              <a:rPr lang="de-DE" kern="0" dirty="0"/>
              <a:t>mit Hand von Palette aufnehmen und auf dem </a:t>
            </a:r>
            <a:r>
              <a:rPr lang="de-DE" kern="0" dirty="0" smtClean="0"/>
              <a:t>Maschinentisch absetzen</a:t>
            </a:r>
            <a:r>
              <a:rPr lang="de-DE" kern="0" dirty="0"/>
              <a:t>. Gehäuse einspannen. Arbeitsraum schließen </a:t>
            </a:r>
            <a:r>
              <a:rPr lang="de-DE" kern="0" dirty="0" smtClean="0"/>
              <a:t>und Maschinenprogramm </a:t>
            </a:r>
            <a:r>
              <a:rPr lang="de-DE" kern="0" dirty="0"/>
              <a:t>starten. Nach abgeschlossener Bearbeitung </a:t>
            </a:r>
            <a:r>
              <a:rPr lang="de-DE" kern="0" dirty="0" smtClean="0"/>
              <a:t>ist das </a:t>
            </a:r>
            <a:r>
              <a:rPr lang="de-DE" kern="0" dirty="0"/>
              <a:t>Gehäuse grob zu säubern, auszuspannen und </a:t>
            </a:r>
            <a:r>
              <a:rPr lang="de-DE" kern="0" dirty="0" smtClean="0"/>
              <a:t>zum Montagearbeitsplatz </a:t>
            </a:r>
            <a:r>
              <a:rPr lang="de-DE" kern="0" dirty="0"/>
              <a:t>zu tragen, wo das Teil alternativ auf </a:t>
            </a:r>
            <a:r>
              <a:rPr lang="de-DE" kern="0" dirty="0" smtClean="0"/>
              <a:t>einer Europalette </a:t>
            </a:r>
            <a:r>
              <a:rPr lang="de-DE" kern="0" dirty="0"/>
              <a:t>am Boden abzusetzen </a:t>
            </a:r>
            <a:r>
              <a:rPr lang="de-DE" kern="0" dirty="0" smtClean="0"/>
              <a:t>ist. Einspielen </a:t>
            </a:r>
            <a:r>
              <a:rPr lang="de-DE" kern="0" dirty="0"/>
              <a:t>und Einfahren der Programme mit Hilfe der CNC-Steuerung der Fräsmaschine.</a:t>
            </a: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FA8A7B6-EF5C-4914-BEE2-1FEF0DA742C0}"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5</a:t>
            </a:fld>
            <a:endParaRPr lang="de-DE" altLang="de-DE" sz="1200" b="0">
              <a:solidFill>
                <a:schemeClr val="bg1"/>
              </a:solidFill>
            </a:endParaRPr>
          </a:p>
        </p:txBody>
      </p:sp>
    </p:spTree>
    <p:extLst>
      <p:ext uri="{BB962C8B-B14F-4D97-AF65-F5344CB8AC3E}">
        <p14:creationId xmlns:p14="http://schemas.microsoft.com/office/powerpoint/2010/main" val="3473053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Vorstellung Fallbeispiel</a:t>
            </a:r>
            <a:endParaRPr lang="de-DE" altLang="de-DE" dirty="0"/>
          </a:p>
        </p:txBody>
      </p:sp>
      <p:pic>
        <p:nvPicPr>
          <p:cNvPr id="18" name="Inhaltsplatzhalter 16" descr="Die Abbildung zeigt ein Fallbeispiel im Fräszentrum. Hierbei ist ein Fertigungsnest mit vier Arbeitsstellen dargestellt, welche etwa Kreisförmig angeordnet sind. Die erste Arbeitsstelle ist eine Fräsmaschine, dargestellt mit offener Schutzhaube. Bei den Arbeitsstellen zwei und drei handelt es sich um Steharbeitstische, auf denen kastenförmige Arbeitsgegenstände liegen. Zwischen den Arbeitsstellen steht ein Transportwagen, welcher dieselbe Höhe wie die Tische hat. Bei Arbeitsstelle vier handelt es sich einen Bildschirmarbeitsplatz, an dem im Sitzen gearbeitet wird .In der Abbildung sind zwei Beschäftigte zusehen, der erste Beschäftigte bewegt sich in Richtung der Fräsmaschine (Arbeitsstelle 1) und der zweite Beschäftigte sitzt an der Arbeitsstelle 4."/>
          <p:cNvPicPr>
            <a:picLocks noGrp="1" noChangeAspect="1"/>
          </p:cNvPicPr>
          <p:nvPr>
            <p:ph idx="1"/>
          </p:nvPr>
        </p:nvPicPr>
        <p:blipFill>
          <a:blip r:embed="rId3"/>
          <a:stretch>
            <a:fillRect/>
          </a:stretch>
        </p:blipFill>
        <p:spPr>
          <a:xfrm>
            <a:off x="719667" y="1431301"/>
            <a:ext cx="6748857" cy="4895512"/>
          </a:xfrm>
          <a:prstGeom prst="rect">
            <a:avLst/>
          </a:prstGeom>
        </p:spPr>
      </p:pic>
      <p:sp>
        <p:nvSpPr>
          <p:cNvPr id="17" name="Rectangle 21"/>
          <p:cNvSpPr txBox="1">
            <a:spLocks noChangeArrowheads="1"/>
          </p:cNvSpPr>
          <p:nvPr/>
        </p:nvSpPr>
        <p:spPr bwMode="auto">
          <a:xfrm>
            <a:off x="7475395" y="765175"/>
            <a:ext cx="4603794" cy="5561637"/>
          </a:xfrm>
          <a:prstGeom prst="rect">
            <a:avLst/>
          </a:prstGeom>
          <a:ln w="25400" cap="flat" cmpd="sng" algn="ctr">
            <a:solidFill>
              <a:schemeClr val="accent2"/>
            </a:solidFill>
            <a:prstDash val="solid"/>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anchor="ctr" anchorCtr="0" compatLnSpc="1">
            <a:prstTxWarp prst="textNoShape">
              <a:avLst/>
            </a:prstTxWarp>
          </a:bodyPr>
          <a:lstStyle>
            <a:lvl1pPr marL="0" indent="0" algn="l" rtl="0" eaLnBrk="0" fontAlgn="base" hangingPunct="0">
              <a:spcBef>
                <a:spcPct val="20000"/>
              </a:spcBef>
              <a:spcAft>
                <a:spcPct val="0"/>
              </a:spcAft>
              <a:buNone/>
              <a:tabLst>
                <a:tab pos="1616075" algn="l"/>
              </a:tabLst>
              <a:defRPr sz="2000" b="0">
                <a:solidFill>
                  <a:schemeClr val="dk1"/>
                </a:solidFill>
                <a:latin typeface="+mn-lt"/>
                <a:ea typeface="+mn-ea"/>
                <a:cs typeface="+mn-cs"/>
              </a:defRPr>
            </a:lvl1pPr>
            <a:lvl2pPr marL="457200" indent="0" algn="l" rtl="0" eaLnBrk="0" fontAlgn="base" hangingPunct="0">
              <a:spcBef>
                <a:spcPct val="20000"/>
              </a:spcBef>
              <a:spcAft>
                <a:spcPct val="0"/>
              </a:spcAft>
              <a:buNone/>
              <a:tabLst>
                <a:tab pos="1616075" algn="l"/>
              </a:tabLst>
              <a:defRPr sz="1800" b="0">
                <a:solidFill>
                  <a:schemeClr val="dk1"/>
                </a:solidFill>
                <a:latin typeface="+mn-lt"/>
                <a:ea typeface="+mn-ea"/>
                <a:cs typeface="+mn-cs"/>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dk1"/>
                </a:solidFill>
                <a:latin typeface="+mn-lt"/>
                <a:ea typeface="+mn-ea"/>
                <a:cs typeface="+mn-cs"/>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dk1"/>
                </a:solidFill>
                <a:latin typeface="+mn-lt"/>
                <a:ea typeface="+mn-ea"/>
                <a:cs typeface="+mn-cs"/>
              </a:defRPr>
            </a:lvl4pPr>
            <a:lvl5pPr marL="4964113" indent="-147638" algn="l" rtl="0" eaLnBrk="0" fontAlgn="base" hangingPunct="0">
              <a:spcBef>
                <a:spcPct val="20000"/>
              </a:spcBef>
              <a:spcAft>
                <a:spcPct val="0"/>
              </a:spcAft>
              <a:buChar char="•"/>
              <a:tabLst>
                <a:tab pos="1616075" algn="l"/>
              </a:tabLst>
              <a:defRPr sz="1700">
                <a:solidFill>
                  <a:schemeClr val="dk1"/>
                </a:solidFill>
                <a:latin typeface="+mn-lt"/>
                <a:ea typeface="+mn-ea"/>
                <a:cs typeface="+mn-cs"/>
              </a:defRPr>
            </a:lvl5pPr>
            <a:lvl6pPr marL="5421313" indent="-147638" algn="l" rtl="0" fontAlgn="base">
              <a:spcBef>
                <a:spcPct val="20000"/>
              </a:spcBef>
              <a:spcAft>
                <a:spcPct val="0"/>
              </a:spcAft>
              <a:buChar char="•"/>
              <a:tabLst>
                <a:tab pos="1616075" algn="l"/>
              </a:tabLst>
              <a:defRPr sz="1700">
                <a:solidFill>
                  <a:schemeClr val="dk1"/>
                </a:solidFill>
                <a:latin typeface="+mn-lt"/>
                <a:ea typeface="+mn-ea"/>
                <a:cs typeface="+mn-cs"/>
              </a:defRPr>
            </a:lvl6pPr>
            <a:lvl7pPr marL="5878513" indent="-147638" algn="l" rtl="0" fontAlgn="base">
              <a:spcBef>
                <a:spcPct val="20000"/>
              </a:spcBef>
              <a:spcAft>
                <a:spcPct val="0"/>
              </a:spcAft>
              <a:buChar char="•"/>
              <a:tabLst>
                <a:tab pos="1616075" algn="l"/>
              </a:tabLst>
              <a:defRPr sz="1700">
                <a:solidFill>
                  <a:schemeClr val="dk1"/>
                </a:solidFill>
                <a:latin typeface="+mn-lt"/>
                <a:ea typeface="+mn-ea"/>
                <a:cs typeface="+mn-cs"/>
              </a:defRPr>
            </a:lvl7pPr>
            <a:lvl8pPr marL="6335713" indent="-147638" algn="l" rtl="0" fontAlgn="base">
              <a:spcBef>
                <a:spcPct val="20000"/>
              </a:spcBef>
              <a:spcAft>
                <a:spcPct val="0"/>
              </a:spcAft>
              <a:buChar char="•"/>
              <a:tabLst>
                <a:tab pos="1616075" algn="l"/>
              </a:tabLst>
              <a:defRPr sz="1700">
                <a:solidFill>
                  <a:schemeClr val="dk1"/>
                </a:solidFill>
                <a:latin typeface="+mn-lt"/>
                <a:ea typeface="+mn-ea"/>
                <a:cs typeface="+mn-cs"/>
              </a:defRPr>
            </a:lvl8pPr>
            <a:lvl9pPr marL="6792913" indent="-147638" algn="l" rtl="0" fontAlgn="base">
              <a:spcBef>
                <a:spcPct val="20000"/>
              </a:spcBef>
              <a:spcAft>
                <a:spcPct val="0"/>
              </a:spcAft>
              <a:buChar char="•"/>
              <a:tabLst>
                <a:tab pos="1616075" algn="l"/>
              </a:tabLst>
              <a:defRPr sz="1700">
                <a:solidFill>
                  <a:schemeClr val="dk1"/>
                </a:solidFill>
                <a:latin typeface="+mn-lt"/>
                <a:ea typeface="+mn-ea"/>
                <a:cs typeface="+mn-cs"/>
              </a:defRPr>
            </a:lvl9pPr>
          </a:lstStyle>
          <a:p>
            <a:pPr fontAlgn="auto">
              <a:spcBef>
                <a:spcPct val="0"/>
              </a:spcBef>
              <a:spcAft>
                <a:spcPts val="0"/>
              </a:spcAft>
              <a:defRPr/>
            </a:pPr>
            <a:r>
              <a:rPr lang="de-DE" sz="2200" b="1" kern="0" dirty="0" smtClean="0"/>
              <a:t>2</a:t>
            </a:r>
            <a:r>
              <a:rPr lang="de-DE" sz="2200" kern="0" dirty="0" smtClean="0"/>
              <a:t> </a:t>
            </a:r>
            <a:r>
              <a:rPr lang="de-DE" sz="2200" b="1" kern="0" dirty="0">
                <a:solidFill>
                  <a:srgbClr val="000000"/>
                </a:solidFill>
              </a:rPr>
              <a:t>Blechdeckel ausschneiden</a:t>
            </a:r>
          </a:p>
          <a:p>
            <a:pPr fontAlgn="auto">
              <a:spcBef>
                <a:spcPct val="0"/>
              </a:spcBef>
              <a:spcAft>
                <a:spcPts val="0"/>
              </a:spcAft>
              <a:defRPr/>
            </a:pPr>
            <a:r>
              <a:rPr lang="de-DE" sz="2200" kern="0" dirty="0">
                <a:solidFill>
                  <a:srgbClr val="000000"/>
                </a:solidFill>
              </a:rPr>
              <a:t>Auf einer Laserschneidanlage werden die Gehäusedeckel zugeschnitten. </a:t>
            </a:r>
            <a:r>
              <a:rPr lang="de-DE" sz="2200" kern="0" dirty="0" smtClean="0">
                <a:solidFill>
                  <a:srgbClr val="000000"/>
                </a:solidFill>
              </a:rPr>
              <a:t>Die Arbeitsaufgabe </a:t>
            </a:r>
            <a:r>
              <a:rPr lang="de-DE" sz="2200" kern="0" dirty="0">
                <a:solidFill>
                  <a:srgbClr val="000000"/>
                </a:solidFill>
              </a:rPr>
              <a:t>ist ähnlich der Bedienung des Fräsbearbeitungszentrums. Im Gegensatz dazu sind Blechtafeln aufzulegen, zu fixieren und im Anschluss Deckel und Verschnitt aufzunehmen und in entsprechende Behälter bzw. Ablagen umzusortieren. Ebenso sind die Programme für das Laserzentrum einzuspielen. </a:t>
            </a: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B6EB581-9688-407C-9E74-EB4D3D11BB53}"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6</a:t>
            </a:fld>
            <a:endParaRPr lang="de-DE" altLang="de-DE" sz="1200" b="0">
              <a:solidFill>
                <a:schemeClr val="bg1"/>
              </a:solidFill>
            </a:endParaRPr>
          </a:p>
        </p:txBody>
      </p:sp>
    </p:spTree>
    <p:extLst>
      <p:ext uri="{BB962C8B-B14F-4D97-AF65-F5344CB8AC3E}">
        <p14:creationId xmlns:p14="http://schemas.microsoft.com/office/powerpoint/2010/main" val="1147405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Vorstellung Fallbeispiel</a:t>
            </a:r>
            <a:endParaRPr lang="de-DE" altLang="de-DE" dirty="0"/>
          </a:p>
        </p:txBody>
      </p:sp>
      <p:pic>
        <p:nvPicPr>
          <p:cNvPr id="17" name="Inhaltsplatzhalter 16" descr="Die Abbildung zeigt ein Fallbeispiel im Fräszentrum. Hierbei ist ein Fertigungsnest mit vier Arbeitsstellen dargestellt, welche etwa Kreisförmig angeordnet sind. Die erste Arbeitsstelle ist eine Fräsmaschine, dargestellt mit offener Schutzhaube. Bei den Arbeitsstellen zwei und drei handelt es sich um Steharbeitstische, auf denen kastenförmige Arbeitsgegenstände liegen. Zwischen den Arbeitsstellen steht ein Transportwagen, welcher dieselbe Höhe wie die Tische hat. Bei Arbeitsstelle vier handelt es sich einen Bildschirmarbeitsplatz, an dem im Sitzen gearbeitet wird .In der Abbildung sind zwei Beschäftigte zusehen, der erste Beschäftigte bewegt sich in Richtung der Fräsmaschine (Arbeitsstelle 1) und der zweite Beschäftigte sitzt an der Arbeitsstelle 4."/>
          <p:cNvPicPr>
            <a:picLocks noGrp="1" noChangeAspect="1"/>
          </p:cNvPicPr>
          <p:nvPr>
            <p:ph idx="1"/>
          </p:nvPr>
        </p:nvPicPr>
        <p:blipFill>
          <a:blip r:embed="rId3"/>
          <a:stretch>
            <a:fillRect/>
          </a:stretch>
        </p:blipFill>
        <p:spPr>
          <a:xfrm>
            <a:off x="719667" y="1431301"/>
            <a:ext cx="6748857" cy="4895512"/>
          </a:xfrm>
          <a:prstGeom prst="rect">
            <a:avLst/>
          </a:prstGeom>
        </p:spPr>
      </p:pic>
      <p:sp>
        <p:nvSpPr>
          <p:cNvPr id="14" name="Rectangle 22"/>
          <p:cNvSpPr>
            <a:spLocks noChangeArrowheads="1"/>
          </p:cNvSpPr>
          <p:nvPr/>
        </p:nvSpPr>
        <p:spPr bwMode="auto">
          <a:xfrm>
            <a:off x="7468870" y="765175"/>
            <a:ext cx="4604400" cy="556163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36000" tIns="36000" rIns="36000" bIns="36000" anchor="ctr"/>
          <a:lstStyle/>
          <a:p>
            <a:pPr fontAlgn="auto">
              <a:spcBef>
                <a:spcPct val="0"/>
              </a:spcBef>
              <a:spcAft>
                <a:spcPts val="0"/>
              </a:spcAft>
              <a:defRPr/>
            </a:pPr>
            <a:r>
              <a:rPr lang="de-DE" sz="2200" b="1" kern="0" dirty="0">
                <a:solidFill>
                  <a:srgbClr val="000000"/>
                </a:solidFill>
                <a:sym typeface="Wingdings" pitchFamily="2" charset="2"/>
              </a:rPr>
              <a:t>3</a:t>
            </a:r>
            <a:r>
              <a:rPr lang="de-DE" sz="2200" b="1" kern="0" dirty="0" smtClean="0">
                <a:solidFill>
                  <a:srgbClr val="000000"/>
                </a:solidFill>
              </a:rPr>
              <a:t> </a:t>
            </a:r>
            <a:r>
              <a:rPr lang="de-DE" sz="2200" b="1" kern="0" dirty="0">
                <a:solidFill>
                  <a:srgbClr val="000000"/>
                </a:solidFill>
              </a:rPr>
              <a:t>Montage</a:t>
            </a:r>
            <a:br>
              <a:rPr lang="de-DE" sz="2200" b="1" kern="0" dirty="0">
                <a:solidFill>
                  <a:srgbClr val="000000"/>
                </a:solidFill>
              </a:rPr>
            </a:br>
            <a:r>
              <a:rPr lang="de-DE" sz="2200" kern="0" dirty="0">
                <a:solidFill>
                  <a:srgbClr val="000000"/>
                </a:solidFill>
              </a:rPr>
              <a:t>Am Montagearbeitsplatz sind der Motor, das Getriebe, die Schaltung bzw. Steuerungselemente mit Klemmplatte im Gehäuse zu platzieren und zu fügen. Außerdem sind alle Öffnungen mit Gummidichtungen zu versehen.</a:t>
            </a:r>
            <a:br>
              <a:rPr lang="de-DE" sz="2200" kern="0" dirty="0">
                <a:solidFill>
                  <a:srgbClr val="000000"/>
                </a:solidFill>
              </a:rPr>
            </a:br>
            <a:r>
              <a:rPr lang="de-DE" sz="2200" kern="0" dirty="0">
                <a:solidFill>
                  <a:srgbClr val="000000"/>
                </a:solidFill>
              </a:rPr>
              <a:t>Im Anschluss wird der Kabelsatz mit Steckschuhen versehen, durch ein Loch in der Seitenwand in das Gehäuse eingeführt und an der Klemmplatte angeschlossen</a:t>
            </a: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32FC04F-A41C-4358-B196-4F3F57CD8A32}"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7</a:t>
            </a:fld>
            <a:endParaRPr lang="de-DE" altLang="de-DE" sz="1200" b="0">
              <a:solidFill>
                <a:schemeClr val="bg1"/>
              </a:solidFill>
            </a:endParaRPr>
          </a:p>
        </p:txBody>
      </p:sp>
    </p:spTree>
    <p:extLst>
      <p:ext uri="{BB962C8B-B14F-4D97-AF65-F5344CB8AC3E}">
        <p14:creationId xmlns:p14="http://schemas.microsoft.com/office/powerpoint/2010/main" val="523595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a:t>Vorstellung Fallbeispiel</a:t>
            </a:r>
            <a:endParaRPr lang="de-DE" altLang="de-DE" dirty="0"/>
          </a:p>
        </p:txBody>
      </p:sp>
      <p:pic>
        <p:nvPicPr>
          <p:cNvPr id="18" name="Inhaltsplatzhalter 16" descr="Die Abbildung zeigt ein Fallbeispiel im Fräszentrum. Hierbei ist ein Fertigungsnest mit vier Arbeitsstellen dargestellt, welche etwa Kreisförmig angeordnet sind. Die erste Arbeitsstelle ist eine Fräsmaschine, dargestellt mit offener Schutzhaube. Bei den Arbeitsstellen zwei und drei handelt es sich um Steharbeitstische, auf denen kastenförmige Arbeitsgegenstände liegen. Zwischen den Arbeitsstellen steht ein Transportwagen, welcher dieselbe Höhe wie die Tische hat. Bei Arbeitsstelle vier handelt es sich einen Bildschirmarbeitsplatz, an dem im Sitzen gearbeitet wird .In der Abbildung sind zwei Beschäftigte zusehen, der erste Beschäftigte bewegt sich in Richtung der Fräsmaschine (Arbeitsstelle 1) und der zweite Beschäftigte sitzt an der Arbeitsstelle 4."/>
          <p:cNvPicPr>
            <a:picLocks noGrp="1" noChangeAspect="1"/>
          </p:cNvPicPr>
          <p:nvPr>
            <p:ph idx="1"/>
          </p:nvPr>
        </p:nvPicPr>
        <p:blipFill>
          <a:blip r:embed="rId3"/>
          <a:stretch>
            <a:fillRect/>
          </a:stretch>
        </p:blipFill>
        <p:spPr>
          <a:xfrm>
            <a:off x="719667" y="1431301"/>
            <a:ext cx="6748857" cy="4895512"/>
          </a:xfrm>
          <a:prstGeom prst="rect">
            <a:avLst/>
          </a:prstGeom>
        </p:spPr>
      </p:pic>
      <p:sp>
        <p:nvSpPr>
          <p:cNvPr id="17" name="Rectangle 24"/>
          <p:cNvSpPr>
            <a:spLocks noChangeArrowheads="1"/>
          </p:cNvSpPr>
          <p:nvPr/>
        </p:nvSpPr>
        <p:spPr bwMode="auto">
          <a:xfrm>
            <a:off x="7468524" y="765175"/>
            <a:ext cx="4604400" cy="556163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fontAlgn="auto">
              <a:spcBef>
                <a:spcPct val="0"/>
              </a:spcBef>
              <a:spcAft>
                <a:spcPts val="0"/>
              </a:spcAft>
              <a:defRPr/>
            </a:pPr>
            <a:r>
              <a:rPr lang="de-DE" sz="2200" b="1" kern="0" dirty="0">
                <a:solidFill>
                  <a:srgbClr val="000000"/>
                </a:solidFill>
                <a:sym typeface="Wingdings" pitchFamily="2" charset="2"/>
              </a:rPr>
              <a:t>4</a:t>
            </a:r>
            <a:r>
              <a:rPr lang="de-DE" sz="2200" b="1" kern="0" dirty="0" smtClean="0">
                <a:solidFill>
                  <a:srgbClr val="000000"/>
                </a:solidFill>
                <a:sym typeface="Wingdings" pitchFamily="2" charset="2"/>
              </a:rPr>
              <a:t> </a:t>
            </a:r>
            <a:r>
              <a:rPr lang="de-DE" sz="2200" b="1" kern="0" dirty="0">
                <a:solidFill>
                  <a:srgbClr val="000000"/>
                </a:solidFill>
              </a:rPr>
              <a:t>Prüfen</a:t>
            </a:r>
          </a:p>
          <a:p>
            <a:pPr fontAlgn="auto">
              <a:spcBef>
                <a:spcPct val="0"/>
              </a:spcBef>
              <a:spcAft>
                <a:spcPts val="0"/>
              </a:spcAft>
              <a:defRPr/>
            </a:pPr>
            <a:r>
              <a:rPr lang="de-DE" sz="2200" kern="0" dirty="0">
                <a:solidFill>
                  <a:srgbClr val="000000"/>
                </a:solidFill>
              </a:rPr>
              <a:t>Jede 10. Antriebseinheit wird am benachbarten Prüfarbeitsplatz getestet. Im letzten Arbeitsschritt wird der Deckel aufgesetzt, verschraubt und mit einem Aufkleber versehen. Die fertig gestellte Antriebseinheit wird wiederum auf einer auf dem Boden liegenden Palette abgestellt</a:t>
            </a:r>
            <a:r>
              <a:rPr lang="de-DE" sz="2200" kern="0" dirty="0" smtClean="0">
                <a:solidFill>
                  <a:srgbClr val="000000"/>
                </a:solidFill>
              </a:rPr>
              <a:t>.</a:t>
            </a:r>
            <a:endParaRPr lang="de-DE" sz="2200" kern="0" dirty="0">
              <a:solidFill>
                <a:srgbClr val="000000"/>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Teil 1</a:t>
            </a:r>
            <a:endParaRPr lang="de-DE" altLang="de-DE" sz="1200" b="0" dirty="0">
              <a:solidFill>
                <a:schemeClr val="bg1"/>
              </a:solidFill>
            </a:endParaRPr>
          </a:p>
        </p:txBody>
      </p:sp>
      <p:sp>
        <p:nvSpPr>
          <p:cNvPr id="5122"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5885AB1-016D-4950-B339-EEAFD18D4107}"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8</a:t>
            </a:fld>
            <a:endParaRPr lang="de-DE" altLang="de-DE" sz="1200" b="0">
              <a:solidFill>
                <a:schemeClr val="bg1"/>
              </a:solidFill>
            </a:endParaRPr>
          </a:p>
        </p:txBody>
      </p:sp>
    </p:spTree>
    <p:extLst>
      <p:ext uri="{BB962C8B-B14F-4D97-AF65-F5344CB8AC3E}">
        <p14:creationId xmlns:p14="http://schemas.microsoft.com/office/powerpoint/2010/main" val="36309212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Arbeitssysteme – Warum?</a:t>
            </a:r>
            <a:endParaRPr lang="de-DE" dirty="0"/>
          </a:p>
        </p:txBody>
      </p:sp>
      <p:sp>
        <p:nvSpPr>
          <p:cNvPr id="3" name="Inhaltsplatzhalter 2"/>
          <p:cNvSpPr>
            <a:spLocks noGrp="1"/>
          </p:cNvSpPr>
          <p:nvPr>
            <p:ph idx="1"/>
          </p:nvPr>
        </p:nvSpPr>
        <p:spPr/>
        <p:txBody>
          <a:bodyPr/>
          <a:lstStyle/>
          <a:p>
            <a:r>
              <a:rPr lang="de-DE" sz="2400" b="0" dirty="0"/>
              <a:t>Maschinen, Produkte und deren Einsatz in Arbeitsbereichen mit unterschiedlichen Personen </a:t>
            </a:r>
            <a:r>
              <a:rPr lang="de-DE" sz="2400" b="0" dirty="0" smtClean="0"/>
              <a:t/>
            </a:r>
            <a:br>
              <a:rPr lang="de-DE" sz="2400" b="0" dirty="0" smtClean="0"/>
            </a:br>
            <a:r>
              <a:rPr lang="de-DE" sz="2400" b="0" dirty="0" smtClean="0">
                <a:sym typeface="Wingdings" panose="05000000000000000000" pitchFamily="2" charset="2"/>
              </a:rPr>
              <a:t></a:t>
            </a:r>
            <a:r>
              <a:rPr lang="de-DE" sz="2400" b="0" dirty="0" smtClean="0"/>
              <a:t> </a:t>
            </a:r>
            <a:r>
              <a:rPr lang="de-DE" sz="2400" dirty="0"/>
              <a:t>Herausforderung</a:t>
            </a:r>
            <a:r>
              <a:rPr lang="de-DE" sz="2400" b="0" dirty="0"/>
              <a:t> für die analytische Bewertung und optimale </a:t>
            </a:r>
            <a:r>
              <a:rPr lang="de-DE" sz="2400" b="0" dirty="0" smtClean="0"/>
              <a:t>Gestaltung </a:t>
            </a:r>
            <a:endParaRPr lang="de-DE" sz="2400" b="0" dirty="0"/>
          </a:p>
          <a:p>
            <a:r>
              <a:rPr lang="de-DE" sz="2400" b="0" dirty="0"/>
              <a:t>Abgegrenzte Systeme </a:t>
            </a:r>
            <a:r>
              <a:rPr lang="de-DE" sz="2400" b="0" dirty="0" smtClean="0">
                <a:sym typeface="Wingdings" panose="05000000000000000000" pitchFamily="2" charset="2"/>
              </a:rPr>
              <a:t> </a:t>
            </a:r>
            <a:r>
              <a:rPr lang="de-DE" sz="2400" b="0" dirty="0" smtClean="0"/>
              <a:t>Blick </a:t>
            </a:r>
            <a:r>
              <a:rPr lang="de-DE" sz="2400" b="0" dirty="0"/>
              <a:t>auf das Wesentliche, </a:t>
            </a:r>
            <a:r>
              <a:rPr lang="de-DE" sz="2400" b="0" dirty="0" smtClean="0"/>
              <a:t>ohne grundlegende </a:t>
            </a:r>
            <a:r>
              <a:rPr lang="de-DE" sz="2400" b="0" dirty="0"/>
              <a:t>Einflussfaktoren </a:t>
            </a:r>
            <a:r>
              <a:rPr lang="de-DE" sz="2400" b="0" dirty="0" smtClean="0"/>
              <a:t>zu verlieren. </a:t>
            </a:r>
          </a:p>
          <a:p>
            <a:endParaRPr lang="de-DE" sz="2400" b="0" dirty="0"/>
          </a:p>
        </p:txBody>
      </p:sp>
      <p:sp>
        <p:nvSpPr>
          <p:cNvPr id="7" name="Rechteck 6"/>
          <p:cNvSpPr/>
          <p:nvPr/>
        </p:nvSpPr>
        <p:spPr bwMode="auto">
          <a:xfrm>
            <a:off x="688819" y="4039549"/>
            <a:ext cx="10951797" cy="1981739"/>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rtlCol="0" anchor="t" anchorCtr="0" compatLnSpc="1">
            <a:prstTxWarp prst="textNoShape">
              <a:avLst/>
            </a:prstTxWarp>
          </a:bodyPr>
          <a:lstStyle/>
          <a:p>
            <a:r>
              <a:rPr lang="de-DE" sz="2400" b="1" dirty="0"/>
              <a:t>System – Definition</a:t>
            </a:r>
          </a:p>
          <a:p>
            <a:r>
              <a:rPr lang="de-DE" sz="2400" dirty="0"/>
              <a:t>Gesamtheit von Elementen in gegenseitiger Wechselwirkung mit einer Struktur. Arbeitssysteme sind offen sozio-technische Systeme, bestehend aus Subsystemen und Elementen, die mit anderen Systemen in Kontakt treten.</a:t>
            </a:r>
          </a:p>
        </p:txBody>
      </p:sp>
      <p:sp>
        <p:nvSpPr>
          <p:cNvPr id="5" name="Fußzeilenplatzhalter 4"/>
          <p:cNvSpPr>
            <a:spLocks noGrp="1"/>
          </p:cNvSpPr>
          <p:nvPr>
            <p:ph type="ftr" sz="quarter" idx="11"/>
          </p:nvPr>
        </p:nvSpPr>
        <p:spPr/>
        <p:txBody>
          <a:bodyPr/>
          <a:lstStyle/>
          <a:p>
            <a:pPr>
              <a:defRPr/>
            </a:pPr>
            <a:r>
              <a:rPr lang="de-DE" altLang="de-DE" dirty="0" smtClean="0"/>
              <a:t>Modul 5 - Ergonomie lernen - Teil 1</a:t>
            </a:r>
            <a:endParaRPr lang="de-DE" altLang="de-DE" dirty="0"/>
          </a:p>
        </p:txBody>
      </p:sp>
      <p:sp>
        <p:nvSpPr>
          <p:cNvPr id="4" name="Datumsplatzhalter 3"/>
          <p:cNvSpPr>
            <a:spLocks noGrp="1"/>
          </p:cNvSpPr>
          <p:nvPr>
            <p:ph type="dt" sz="half" idx="10"/>
          </p:nvPr>
        </p:nvSpPr>
        <p:spPr/>
        <p:txBody>
          <a:bodyPr/>
          <a:lstStyle/>
          <a:p>
            <a:pPr>
              <a:defRPr/>
            </a:pPr>
            <a:fld id="{19C1FFA1-400E-4F6A-8C6C-3D62D40B40CC}"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E1595AF3-08FF-44FE-9F92-885155564005}" type="slidenum">
              <a:rPr lang="de-DE" altLang="de-DE" smtClean="0"/>
              <a:pPr/>
              <a:t>9</a:t>
            </a:fld>
            <a:endParaRPr lang="de-DE" altLang="de-DE"/>
          </a:p>
        </p:txBody>
      </p:sp>
    </p:spTree>
    <p:extLst>
      <p:ext uri="{BB962C8B-B14F-4D97-AF65-F5344CB8AC3E}">
        <p14:creationId xmlns:p14="http://schemas.microsoft.com/office/powerpoint/2010/main" val="1442051590"/>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2458</Words>
  <Application>Microsoft Office PowerPoint</Application>
  <PresentationFormat>Breitbild</PresentationFormat>
  <Paragraphs>347</Paragraphs>
  <Slides>31</Slides>
  <Notes>25</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31</vt:i4>
      </vt:variant>
    </vt:vector>
  </HeadingPairs>
  <TitlesOfParts>
    <vt:vector size="35" baseType="lpstr">
      <vt:lpstr>Arial</vt:lpstr>
      <vt:lpstr>Verdana</vt:lpstr>
      <vt:lpstr>Wingdings</vt:lpstr>
      <vt:lpstr>KAN_Master</vt:lpstr>
      <vt:lpstr>Ziel- und nutzergruppengerechte Gestaltung von Produkten und Arbeitsplätzen  Teil 1: Gestaltungsanforderungen und Beispiele     </vt:lpstr>
      <vt:lpstr>Worum geht es?</vt:lpstr>
      <vt:lpstr>Die 5 Ebenen der Ergonomie</vt:lpstr>
      <vt:lpstr>Fallbeispiel Fräszentrum</vt:lpstr>
      <vt:lpstr>Vorstellung Fallbeispiel</vt:lpstr>
      <vt:lpstr>Vorstellung Fallbeispiel</vt:lpstr>
      <vt:lpstr>Vorstellung Fallbeispiel</vt:lpstr>
      <vt:lpstr>Vorstellung Fallbeispiel</vt:lpstr>
      <vt:lpstr>Arbeitssysteme – Warum?</vt:lpstr>
      <vt:lpstr>Auswahl von Arbeitssystembegriffen</vt:lpstr>
      <vt:lpstr>Betrachtungsmöglichkeiten für Arbeitssysteme</vt:lpstr>
      <vt:lpstr>Arbeitssystem - Bearbeitungszentrum</vt:lpstr>
      <vt:lpstr>Arbeitssystem - Bearbeitungszentrum</vt:lpstr>
      <vt:lpstr>Worin bestehen mögliche ergonomische Probleme?</vt:lpstr>
      <vt:lpstr>Gestaltung nach Zielen</vt:lpstr>
      <vt:lpstr>Beispiel Teilebereitstellung</vt:lpstr>
      <vt:lpstr>Festlegen ergonomischer Anforderungen</vt:lpstr>
      <vt:lpstr>Beurteilen der Ausgangssituation</vt:lpstr>
      <vt:lpstr>Ausarbeitung des Vorentwurfes - 1</vt:lpstr>
      <vt:lpstr>Ausarbeitung des Vorentwurfes - 2</vt:lpstr>
      <vt:lpstr>Ausarbeitung des Vorentwurfes - 3</vt:lpstr>
      <vt:lpstr>Ausarbeitung des Vorentwurfes - 4</vt:lpstr>
      <vt:lpstr>Arbeitsaufgabe und Schnittstellen spezifizieren</vt:lpstr>
      <vt:lpstr>Bewertung der Maschine im Gebrauch</vt:lpstr>
      <vt:lpstr>Bewertung der Maschine im Gebrauch</vt:lpstr>
      <vt:lpstr>Beispiel Reinigung Bearbeitungsraum</vt:lpstr>
      <vt:lpstr>Festlegung ergonomischer Anforderungen</vt:lpstr>
      <vt:lpstr>Ausarbeitung des Vorentwurfes</vt:lpstr>
      <vt:lpstr>Arbeitsaufgabe und Schnittstellen spezifizieren</vt:lpstr>
      <vt:lpstr>Einsatz im Arbeitssystem</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57</cp:revision>
  <dcterms:created xsi:type="dcterms:W3CDTF">2023-07-17T12:06:45Z</dcterms:created>
  <dcterms:modified xsi:type="dcterms:W3CDTF">2023-09-08T08:55:17Z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