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9"/>
  </p:notesMasterIdLst>
  <p:handoutMasterIdLst>
    <p:handoutMasterId r:id="rId30"/>
  </p:handoutMasterIdLst>
  <p:sldIdLst>
    <p:sldId id="418" r:id="rId2"/>
    <p:sldId id="392" r:id="rId3"/>
    <p:sldId id="393" r:id="rId4"/>
    <p:sldId id="394" r:id="rId5"/>
    <p:sldId id="395" r:id="rId6"/>
    <p:sldId id="396" r:id="rId7"/>
    <p:sldId id="397" r:id="rId8"/>
    <p:sldId id="398" r:id="rId9"/>
    <p:sldId id="399" r:id="rId10"/>
    <p:sldId id="400" r:id="rId11"/>
    <p:sldId id="401" r:id="rId12"/>
    <p:sldId id="402" r:id="rId13"/>
    <p:sldId id="403" r:id="rId14"/>
    <p:sldId id="404" r:id="rId15"/>
    <p:sldId id="405" r:id="rId16"/>
    <p:sldId id="406" r:id="rId17"/>
    <p:sldId id="407" r:id="rId18"/>
    <p:sldId id="408" r:id="rId19"/>
    <p:sldId id="409" r:id="rId20"/>
    <p:sldId id="410" r:id="rId21"/>
    <p:sldId id="411" r:id="rId22"/>
    <p:sldId id="412" r:id="rId23"/>
    <p:sldId id="413" r:id="rId24"/>
    <p:sldId id="414" r:id="rId25"/>
    <p:sldId id="415" r:id="rId26"/>
    <p:sldId id="416" r:id="rId27"/>
    <p:sldId id="417" r:id="rId28"/>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94"/>
    <a:srgbClr val="E14D0E"/>
    <a:srgbClr val="008C8E"/>
    <a:srgbClr val="FAB500"/>
    <a:srgbClr val="E8E8E8"/>
    <a:srgbClr val="0095DB"/>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39" autoAdjust="0"/>
    <p:restoredTop sz="75604" autoAdjust="0"/>
  </p:normalViewPr>
  <p:slideViewPr>
    <p:cSldViewPr>
      <p:cViewPr varScale="1">
        <p:scale>
          <a:sx n="71" d="100"/>
          <a:sy n="71" d="100"/>
        </p:scale>
        <p:origin x="53" y="11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F49EA0D-8DBC-4A65-87BE-BD683AC86884}" type="slidenum">
              <a:rPr lang="de-DE" altLang="de-DE"/>
              <a:pPr>
                <a:spcBef>
                  <a:spcPct val="0"/>
                </a:spcBef>
              </a:pPr>
              <a:t>1</a:t>
            </a:fld>
            <a:endParaRPr lang="de-DE" altLang="de-DE"/>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latin typeface="Arial" panose="020B0604020202020204" pitchFamily="34" charset="0"/>
            </a:endParaRPr>
          </a:p>
        </p:txBody>
      </p:sp>
    </p:spTree>
    <p:extLst>
      <p:ext uri="{BB962C8B-B14F-4D97-AF65-F5344CB8AC3E}">
        <p14:creationId xmlns:p14="http://schemas.microsoft.com/office/powerpoint/2010/main" val="35154754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Lastenhandhabung Regel:</a:t>
            </a:r>
            <a:r>
              <a:rPr lang="de-DE" baseline="0" dirty="0" smtClean="0"/>
              <a:t> </a:t>
            </a:r>
            <a:r>
              <a:rPr lang="de-DE" dirty="0" smtClean="0"/>
              <a:t>Lasten</a:t>
            </a:r>
            <a:r>
              <a:rPr lang="de-DE" baseline="0" dirty="0" smtClean="0"/>
              <a:t> körpernah bewegen (körperfern=langer Hebel=höhere Belastung aus Gewicht)</a:t>
            </a:r>
          </a:p>
          <a:p>
            <a:r>
              <a:rPr lang="de-DE" baseline="0" dirty="0" smtClean="0"/>
              <a:t>z.B. mit Leitmerkmalmethode Heben und Tragen verifizierbar, oder unter Nutzung Gewicht und Hebellänge ausrechnen</a:t>
            </a:r>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15</a:t>
            </a:fld>
            <a:endParaRPr lang="de-DE" altLang="de-DE"/>
          </a:p>
        </p:txBody>
      </p:sp>
    </p:spTree>
    <p:extLst>
      <p:ext uri="{BB962C8B-B14F-4D97-AF65-F5344CB8AC3E}">
        <p14:creationId xmlns:p14="http://schemas.microsoft.com/office/powerpoint/2010/main" val="1336417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Aus welchen Gründen sollte eine Lastenhandhabung nicht über Kopf erfolgen? (z.B. Arbeiten über Herzhöhe)</a:t>
            </a:r>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17</a:t>
            </a:fld>
            <a:endParaRPr lang="de-DE" altLang="de-DE"/>
          </a:p>
        </p:txBody>
      </p:sp>
    </p:spTree>
    <p:extLst>
      <p:ext uri="{BB962C8B-B14F-4D97-AF65-F5344CB8AC3E}">
        <p14:creationId xmlns:p14="http://schemas.microsoft.com/office/powerpoint/2010/main" val="12344454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Diskutieren Sie aus</a:t>
            </a:r>
            <a:r>
              <a:rPr lang="de-DE" baseline="0" dirty="0" smtClean="0"/>
              <a:t> Sicht von Arbeitssicherheit und -schutz beide Arbeitsabläufe. (auch nächstes Beispiel)</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18</a:t>
            </a:fld>
            <a:endParaRPr lang="de-DE" altLang="de-DE"/>
          </a:p>
        </p:txBody>
      </p:sp>
    </p:spTree>
    <p:extLst>
      <p:ext uri="{BB962C8B-B14F-4D97-AF65-F5344CB8AC3E}">
        <p14:creationId xmlns:p14="http://schemas.microsoft.com/office/powerpoint/2010/main" val="15270109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19</a:t>
            </a:fld>
            <a:endParaRPr lang="de-DE" altLang="de-DE"/>
          </a:p>
        </p:txBody>
      </p:sp>
    </p:spTree>
    <p:extLst>
      <p:ext uri="{BB962C8B-B14F-4D97-AF65-F5344CB8AC3E}">
        <p14:creationId xmlns:p14="http://schemas.microsoft.com/office/powerpoint/2010/main" val="3308943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20</a:t>
            </a:fld>
            <a:endParaRPr lang="de-DE" altLang="de-DE"/>
          </a:p>
        </p:txBody>
      </p:sp>
    </p:spTree>
    <p:extLst>
      <p:ext uri="{BB962C8B-B14F-4D97-AF65-F5344CB8AC3E}">
        <p14:creationId xmlns:p14="http://schemas.microsoft.com/office/powerpoint/2010/main" val="4290822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Welche Belastungen treten im Beispiel auf? Diskutieren Sie Gestaltungslösungen in Abhängigkeit</a:t>
            </a:r>
            <a:r>
              <a:rPr lang="de-DE" baseline="0" dirty="0" smtClean="0"/>
              <a:t> von Arbeitsfrequenz und Gewicht der bereitgestellten Teile.</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2</a:t>
            </a:fld>
            <a:endParaRPr lang="de-DE" altLang="de-DE"/>
          </a:p>
        </p:txBody>
      </p:sp>
    </p:spTree>
    <p:extLst>
      <p:ext uri="{BB962C8B-B14F-4D97-AF65-F5344CB8AC3E}">
        <p14:creationId xmlns:p14="http://schemas.microsoft.com/office/powerpoint/2010/main" val="6907237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Welche Variante ist für welchen</a:t>
            </a:r>
            <a:r>
              <a:rPr lang="de-DE" baseline="0" dirty="0" smtClean="0"/>
              <a:t> Einsatz geeignet?</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4</a:t>
            </a:fld>
            <a:endParaRPr lang="de-DE" altLang="de-DE"/>
          </a:p>
        </p:txBody>
      </p:sp>
    </p:spTree>
    <p:extLst>
      <p:ext uri="{BB962C8B-B14F-4D97-AF65-F5344CB8AC3E}">
        <p14:creationId xmlns:p14="http://schemas.microsoft.com/office/powerpoint/2010/main" val="750575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Welche</a:t>
            </a:r>
            <a:r>
              <a:rPr lang="de-DE" baseline="0" dirty="0" smtClean="0"/>
              <a:t> Einsatzmöglichkeiten bestehen für die unterschiedlichen Griffformen? </a:t>
            </a:r>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5</a:t>
            </a:fld>
            <a:endParaRPr lang="de-DE" altLang="de-DE"/>
          </a:p>
        </p:txBody>
      </p:sp>
    </p:spTree>
    <p:extLst>
      <p:ext uri="{BB962C8B-B14F-4D97-AF65-F5344CB8AC3E}">
        <p14:creationId xmlns:p14="http://schemas.microsoft.com/office/powerpoint/2010/main" val="1487908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Die Charakteristik unnütz impliziert, dass am Arbeitsplatz Gegenstände</a:t>
            </a:r>
            <a:r>
              <a:rPr lang="de-DE" baseline="0" dirty="0" smtClean="0"/>
              <a:t> bereitgestellt werden, die nicht zum unmittelbaren Arbeitsablauf benötigt werden. Welche Methoden können eingesetzt werden, um eine belastungs- und ablaufgerechte Optimierung durchzuführen? (z.B. 5S oder PDCA) </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6</a:t>
            </a:fld>
            <a:endParaRPr lang="de-DE" altLang="de-DE"/>
          </a:p>
        </p:txBody>
      </p:sp>
    </p:spTree>
    <p:extLst>
      <p:ext uri="{BB962C8B-B14F-4D97-AF65-F5344CB8AC3E}">
        <p14:creationId xmlns:p14="http://schemas.microsoft.com/office/powerpoint/2010/main" val="2814839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Diskutieren Sie anhand der Abbildungen eine belastungs- und ablaufoptimierte</a:t>
            </a:r>
            <a:r>
              <a:rPr lang="de-DE" baseline="0" dirty="0" smtClean="0"/>
              <a:t> Gestaltung. Wie lassen sich Investitionen in Betriebsmittel unter den vorgenannten Aspekten begründen?</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11</a:t>
            </a:fld>
            <a:endParaRPr lang="de-DE" altLang="de-DE"/>
          </a:p>
        </p:txBody>
      </p:sp>
    </p:spTree>
    <p:extLst>
      <p:ext uri="{BB962C8B-B14F-4D97-AF65-F5344CB8AC3E}">
        <p14:creationId xmlns:p14="http://schemas.microsoft.com/office/powerpoint/2010/main" val="2468481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Diskutieren Sie anhand der Abbildung eine belastungs- und ablaufoptimierte</a:t>
            </a:r>
            <a:r>
              <a:rPr lang="de-DE" baseline="0" dirty="0" smtClean="0"/>
              <a:t> Gestaltung. Welche Rechtsnormen sollte dabei Anwendung finden? (z.B. ASR1.2, Lastenhandhabungsverordnung)</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12</a:t>
            </a:fld>
            <a:endParaRPr lang="de-DE" altLang="de-DE"/>
          </a:p>
        </p:txBody>
      </p:sp>
    </p:spTree>
    <p:extLst>
      <p:ext uri="{BB962C8B-B14F-4D97-AF65-F5344CB8AC3E}">
        <p14:creationId xmlns:p14="http://schemas.microsoft.com/office/powerpoint/2010/main" val="38772644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Nennen</a:t>
            </a:r>
            <a:r>
              <a:rPr lang="de-DE" baseline="0" dirty="0" smtClean="0"/>
              <a:t> Sie Vor- und Nachteile der beiden abgebildeten Gestaltungslösungen. (z.B. Häufigkeit des Arbeitsganges, Anzahl der Anreißpunkte, Toleranz)</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13</a:t>
            </a:fld>
            <a:endParaRPr lang="de-DE" altLang="de-DE"/>
          </a:p>
        </p:txBody>
      </p:sp>
    </p:spTree>
    <p:extLst>
      <p:ext uri="{BB962C8B-B14F-4D97-AF65-F5344CB8AC3E}">
        <p14:creationId xmlns:p14="http://schemas.microsoft.com/office/powerpoint/2010/main" val="28990329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Unter welchen Aspekten</a:t>
            </a:r>
            <a:r>
              <a:rPr lang="de-DE" baseline="0" dirty="0" smtClean="0"/>
              <a:t> ist in diesem Bereich eine Änderung notwendig? (Arbeitssicherheit-Stolpergefahr, Arbeitsschutz- Belastung durch Lastenhandhabung, Arbeitsablauf-Bewegungslängen)</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14</a:t>
            </a:fld>
            <a:endParaRPr lang="de-DE" altLang="de-DE"/>
          </a:p>
        </p:txBody>
      </p:sp>
    </p:spTree>
    <p:extLst>
      <p:ext uri="{BB962C8B-B14F-4D97-AF65-F5344CB8AC3E}">
        <p14:creationId xmlns:p14="http://schemas.microsoft.com/office/powerpoint/2010/main" val="31757462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 xmlns:a16="http://schemas.microsoft.com/office/drawing/2014/main" id="{24EA34D8-1483-DCD9-26C3-67A33E31480B}"/>
              </a:ext>
              <a:ext uri="{C183D7F6-B498-43B3-948B-1728B52AA6E4}">
                <adec:decorative xmlns=""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 xmlns:a16="http://schemas.microsoft.com/office/drawing/2014/main" id="{911169DB-FCD0-094E-FE3B-9BAA081DF8FA}"/>
              </a:ext>
              <a:ext uri="{C183D7F6-B498-43B3-948B-1728B52AA6E4}">
                <adec:decorative xmlns="" xmlns:adec="http://schemas.microsoft.com/office/drawing/2017/decorative"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 xmlns:a16="http://schemas.microsoft.com/office/drawing/2014/main" id="{C43531E9-3920-45D5-7A92-FE7B09806B2E}"/>
              </a:ext>
              <a:ext uri="{C183D7F6-B498-43B3-948B-1728B52AA6E4}">
                <adec:decorative xmlns=""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1.png"/><Relationship Id="rId4"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Torsten.Merkel@fh-zwickau.de" TargetMode="Externa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pPr eaLnBrk="1" hangingPunct="1"/>
            <a:r>
              <a:rPr lang="de-DE" dirty="0"/>
              <a:t>Ergonomie-Beispiele zur Anwendung des erworbenen </a:t>
            </a:r>
            <a:r>
              <a:rPr lang="de-DE" dirty="0" smtClean="0"/>
              <a:t>Wissens - Teil 2</a:t>
            </a:r>
            <a:endParaRPr lang="de-DE" altLang="de-DE" dirty="0" smtClean="0"/>
          </a:p>
        </p:txBody>
      </p:sp>
      <p:sp>
        <p:nvSpPr>
          <p:cNvPr id="3075" name="Rectangle 43"/>
          <p:cNvSpPr>
            <a:spLocks noGrp="1" noChangeArrowheads="1"/>
          </p:cNvSpPr>
          <p:nvPr>
            <p:ph type="subTitle" idx="1"/>
          </p:nvPr>
        </p:nvSpPr>
        <p:spPr/>
        <p:txBody>
          <a:bodyPr/>
          <a:lstStyle/>
          <a:p>
            <a:pPr eaLnBrk="1" hangingPunct="1"/>
            <a:r>
              <a:rPr lang="en-GB" altLang="de-DE" dirty="0" err="1"/>
              <a:t>Modul</a:t>
            </a:r>
            <a:r>
              <a:rPr lang="en-GB" altLang="de-DE" dirty="0"/>
              <a:t> </a:t>
            </a:r>
            <a:r>
              <a:rPr lang="en-GB" altLang="de-DE" dirty="0" smtClean="0"/>
              <a:t>5 </a:t>
            </a:r>
            <a:r>
              <a:rPr lang="en-GB" altLang="de-DE" dirty="0"/>
              <a:t>– </a:t>
            </a:r>
            <a:r>
              <a:rPr lang="de-DE" altLang="de-DE" dirty="0" smtClean="0"/>
              <a:t>Ergonomie lernen</a:t>
            </a:r>
          </a:p>
          <a:p>
            <a:pPr eaLnBrk="1" hangingPunct="1"/>
            <a:endParaRPr lang="de-DE" altLang="de-DE" dirty="0"/>
          </a:p>
        </p:txBody>
      </p:sp>
    </p:spTree>
    <p:extLst>
      <p:ext uri="{BB962C8B-B14F-4D97-AF65-F5344CB8AC3E}">
        <p14:creationId xmlns:p14="http://schemas.microsoft.com/office/powerpoint/2010/main" val="18829958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2. Montagearbeitsplatz</a:t>
            </a:r>
            <a:endParaRPr lang="de-DE" altLang="de-DE" dirty="0" smtClean="0"/>
          </a:p>
        </p:txBody>
      </p:sp>
      <p:sp>
        <p:nvSpPr>
          <p:cNvPr id="3" name="Inhaltsplatzhalter 2"/>
          <p:cNvSpPr>
            <a:spLocks noGrp="1"/>
          </p:cNvSpPr>
          <p:nvPr>
            <p:ph idx="1"/>
          </p:nvPr>
        </p:nvSpPr>
        <p:spPr>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r>
              <a:rPr lang="de-DE" sz="2400" dirty="0">
                <a:solidFill>
                  <a:srgbClr val="004994"/>
                </a:solidFill>
                <a:cs typeface="Arial"/>
              </a:rPr>
              <a:t>2.2 Arbeitsumfeld und Arbeitsbedingungen</a:t>
            </a:r>
          </a:p>
        </p:txBody>
      </p:sp>
      <p:pic>
        <p:nvPicPr>
          <p:cNvPr id="4" name="Grafik 3" descr="Eine Zeichnung mit der Unterschrift „Auf dem Boden Knien beim Einstellen eines Messsystems“ zeigt einen Mann, der neben einer Europlatte kniet und in einer körperfernen Position eine Schraube an einer Vorrichtung, die auf der Palette steht, mit einer Knarre festzieht. Der Mann macht dabei einen krummen Rücken und der rechte Arm ist weit nach vorne ausgestreckt."/>
          <p:cNvPicPr>
            <a:picLocks noChangeAspect="1"/>
          </p:cNvPicPr>
          <p:nvPr/>
        </p:nvPicPr>
        <p:blipFill>
          <a:blip r:embed="rId2"/>
          <a:stretch>
            <a:fillRect/>
          </a:stretch>
        </p:blipFill>
        <p:spPr>
          <a:xfrm>
            <a:off x="2078388" y="2079480"/>
            <a:ext cx="8035224" cy="4157832"/>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20C43234-3249-48EA-825E-0D978F13A1FF}"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10</a:t>
            </a:fld>
            <a:endParaRPr lang="de-DE" altLang="de-DE" sz="1200" b="0">
              <a:solidFill>
                <a:schemeClr val="bg1"/>
              </a:solidFill>
            </a:endParaRPr>
          </a:p>
        </p:txBody>
      </p:sp>
    </p:spTree>
    <p:extLst>
      <p:ext uri="{BB962C8B-B14F-4D97-AF65-F5344CB8AC3E}">
        <p14:creationId xmlns:p14="http://schemas.microsoft.com/office/powerpoint/2010/main" val="29826961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2. Montagearbeitsplatz</a:t>
            </a:r>
            <a:endParaRPr lang="de-DE" altLang="de-DE" dirty="0" smtClean="0"/>
          </a:p>
        </p:txBody>
      </p:sp>
      <p:sp>
        <p:nvSpPr>
          <p:cNvPr id="2" name="Inhaltsplatzhalter 1"/>
          <p:cNvSpPr>
            <a:spLocks noGrp="1"/>
          </p:cNvSpPr>
          <p:nvPr>
            <p:ph idx="1"/>
          </p:nvPr>
        </p:nvSpPr>
        <p:spPr>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r>
              <a:rPr lang="de-DE" sz="2400" dirty="0">
                <a:solidFill>
                  <a:srgbClr val="004994"/>
                </a:solidFill>
                <a:cs typeface="Arial"/>
              </a:rPr>
              <a:t>2.2 Arbeitsumfeld und Arbeitsbedingungen</a:t>
            </a:r>
          </a:p>
        </p:txBody>
      </p:sp>
      <p:pic>
        <p:nvPicPr>
          <p:cNvPr id="3" name="Grafik 2" descr="Eine Zeichnung mit der Unterschrift „Gehockte Position beim Montieren“ zeigt einen Mann, der neben einer Europlatte hockt auf der sich eine Vorrichtung befindet. Mit der linken Hand steckt er eine Schraube von vorne durch ein Bohrloch in der Vorrichtung. Mit der rechten, weit ausgestreckten Hand greift er über die Vorrichtung und positioniert eine Mutter auf der anderen Seite des Bohrlochs. Das Handgelenk der rechten Hand ist dabei etwa im 90-Grad-Winkel nach unten abgeknickt."/>
          <p:cNvPicPr>
            <a:picLocks noChangeAspect="1"/>
          </p:cNvPicPr>
          <p:nvPr/>
        </p:nvPicPr>
        <p:blipFill>
          <a:blip r:embed="rId3"/>
          <a:stretch>
            <a:fillRect/>
          </a:stretch>
        </p:blipFill>
        <p:spPr>
          <a:xfrm>
            <a:off x="2075339" y="2256279"/>
            <a:ext cx="8041321" cy="3981033"/>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86A251BF-5A80-4C23-A6DA-5429061B8F8F}"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11</a:t>
            </a:fld>
            <a:endParaRPr lang="de-DE" altLang="de-DE" sz="1200" b="0">
              <a:solidFill>
                <a:schemeClr val="bg1"/>
              </a:solidFill>
            </a:endParaRPr>
          </a:p>
        </p:txBody>
      </p:sp>
    </p:spTree>
    <p:extLst>
      <p:ext uri="{BB962C8B-B14F-4D97-AF65-F5344CB8AC3E}">
        <p14:creationId xmlns:p14="http://schemas.microsoft.com/office/powerpoint/2010/main" val="29598626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2. Montagearbeitsplatz</a:t>
            </a:r>
            <a:endParaRPr lang="de-DE" altLang="de-DE" dirty="0" smtClean="0"/>
          </a:p>
        </p:txBody>
      </p:sp>
      <p:sp>
        <p:nvSpPr>
          <p:cNvPr id="3" name="Inhaltsplatzhalter 2"/>
          <p:cNvSpPr>
            <a:spLocks noGrp="1"/>
          </p:cNvSpPr>
          <p:nvPr>
            <p:ph idx="1"/>
          </p:nvPr>
        </p:nvSpPr>
        <p:spPr>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r>
              <a:rPr lang="de-DE" sz="2400" dirty="0">
                <a:solidFill>
                  <a:srgbClr val="004994"/>
                </a:solidFill>
                <a:cs typeface="Arial"/>
              </a:rPr>
              <a:t>2.2 Arbeitsumfeld und Arbeitsbedingungen</a:t>
            </a:r>
          </a:p>
        </p:txBody>
      </p:sp>
      <p:pic>
        <p:nvPicPr>
          <p:cNvPr id="4" name="Grafik 3" descr="Eine Zeichnung mit der Unterschrift „Montagearbeiten an einer Werkbank“ zeigt einen Mann, der vor einer Werkbank steht und eine Montageaufgabe an einer darauf befindlichen Vorrichtung erledigt. Auf der Werkbank, aber auch darunter ist kaum Platz, da zahlreiche Kartons und Werkzeuge herumliegen."/>
          <p:cNvPicPr>
            <a:picLocks noChangeAspect="1"/>
          </p:cNvPicPr>
          <p:nvPr/>
        </p:nvPicPr>
        <p:blipFill>
          <a:blip r:embed="rId3"/>
          <a:stretch>
            <a:fillRect/>
          </a:stretch>
        </p:blipFill>
        <p:spPr>
          <a:xfrm>
            <a:off x="2434582" y="2032051"/>
            <a:ext cx="7491117" cy="4464000"/>
          </a:xfrm>
          <a:prstGeom prst="rect">
            <a:avLst/>
          </a:prstGeom>
        </p:spPr>
      </p:pic>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12</a:t>
            </a:fld>
            <a:endParaRPr lang="de-DE" altLang="de-DE" sz="1200" b="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82CA1BDA-0587-4EBB-A307-5243E267CCF0}" type="datetime1">
              <a:rPr lang="de-DE" altLang="de-DE" sz="1200" b="0">
                <a:solidFill>
                  <a:schemeClr val="bg1"/>
                </a:solidFill>
              </a:rPr>
              <a:t>08.09.2023</a:t>
            </a:fld>
            <a:endParaRPr lang="de-DE" altLang="de-DE" sz="1200" b="0">
              <a:solidFill>
                <a:schemeClr val="bg1"/>
              </a:solidFill>
            </a:endParaRPr>
          </a:p>
        </p:txBody>
      </p:sp>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Tree>
    <p:extLst>
      <p:ext uri="{BB962C8B-B14F-4D97-AF65-F5344CB8AC3E}">
        <p14:creationId xmlns:p14="http://schemas.microsoft.com/office/powerpoint/2010/main" val="41397391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smtClean="0"/>
              <a:t> </a:t>
            </a:r>
            <a:r>
              <a:rPr lang="de-DE" dirty="0"/>
              <a:t>3. Mechanische Fertigung</a:t>
            </a:r>
            <a:endParaRPr lang="de-DE" altLang="de-DE" dirty="0" smtClean="0"/>
          </a:p>
        </p:txBody>
      </p:sp>
      <p:pic>
        <p:nvPicPr>
          <p:cNvPr id="3" name="Inhaltsplatzhalter 2" descr="Eine Zeichnung mit der Unterschrift „Anreißen eines Werkstücks stehende und sitzende Position“ zeigt links einen neben einer Werkbank stehenden Mann, beim Anreißen an einem Werkstück. Hierzu benutzt er Anreißnadel und Lineal. Die Tischhöhe ist zu niedrig für die Aufgabe, insbesondere wegen der erhöhten Sehanforderungen. Der Mann neigt sich weit nach vorne um mit den Augen nah genug an die Arbeitsstelle heranzureichen. Rechts im Bild ist der Mann bei der gleichen Aufgabe zu sehen. Jedoch sitzt er diesmal auf einem Stuhl, so dass sich eine deutlich entspanntere Körperhaltung ergibt."/>
          <p:cNvPicPr>
            <a:picLocks noGrp="1" noChangeAspect="1"/>
          </p:cNvPicPr>
          <p:nvPr>
            <p:ph idx="1"/>
          </p:nvPr>
        </p:nvPicPr>
        <p:blipFill>
          <a:blip r:embed="rId3"/>
          <a:stretch>
            <a:fillRect/>
          </a:stretch>
        </p:blipFill>
        <p:spPr>
          <a:xfrm>
            <a:off x="2159477" y="1707798"/>
            <a:ext cx="8041321" cy="4450466"/>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C7120C21-86B8-4B21-9845-41C8C21C58DA}"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13</a:t>
            </a:fld>
            <a:endParaRPr lang="de-DE" altLang="de-DE" sz="1200" b="0">
              <a:solidFill>
                <a:schemeClr val="bg1"/>
              </a:solidFill>
            </a:endParaRPr>
          </a:p>
        </p:txBody>
      </p:sp>
    </p:spTree>
    <p:extLst>
      <p:ext uri="{BB962C8B-B14F-4D97-AF65-F5344CB8AC3E}">
        <p14:creationId xmlns:p14="http://schemas.microsoft.com/office/powerpoint/2010/main" val="16355191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 3. Mechanische Fertigung</a:t>
            </a:r>
            <a:endParaRPr lang="de-DE" altLang="de-DE" dirty="0" smtClean="0"/>
          </a:p>
        </p:txBody>
      </p:sp>
      <p:pic>
        <p:nvPicPr>
          <p:cNvPr id="4" name="Inhaltsplatzhalter 3" descr="Eine Zeichnung mit der Unterschrift „Arbeiten an einer CNC-Fräse“ zeigt einen Mann vor einer Fräsmaschine. Er entnimmt in einer weit vorgeneigten und verdrehten Haltung große, plattenförmige Werkstücke von einer Palette, welche seitlich vor der Maschine auf dem Boden steht."/>
          <p:cNvPicPr>
            <a:picLocks noGrp="1" noChangeAspect="1"/>
          </p:cNvPicPr>
          <p:nvPr>
            <p:ph idx="1"/>
          </p:nvPr>
        </p:nvPicPr>
        <p:blipFill>
          <a:blip r:embed="rId3"/>
          <a:stretch>
            <a:fillRect/>
          </a:stretch>
        </p:blipFill>
        <p:spPr>
          <a:xfrm>
            <a:off x="2147284" y="1601109"/>
            <a:ext cx="8065707" cy="4663844"/>
          </a:xfrm>
          <a:prstGeom prst="rect">
            <a:avLst/>
          </a:prstGeom>
        </p:spPr>
      </p:pic>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14</a:t>
            </a:fld>
            <a:endParaRPr lang="de-DE" altLang="de-DE" sz="1200" b="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A1CBFFC1-DDA4-43DC-8555-E4DA4C6321D0}" type="datetime1">
              <a:rPr lang="de-DE" altLang="de-DE" sz="1200" b="0">
                <a:solidFill>
                  <a:schemeClr val="bg1"/>
                </a:solidFill>
              </a:rPr>
              <a:t>08.09.2023</a:t>
            </a:fld>
            <a:endParaRPr lang="de-DE" altLang="de-DE" sz="1200" b="0">
              <a:solidFill>
                <a:schemeClr val="bg1"/>
              </a:solidFill>
            </a:endParaRPr>
          </a:p>
        </p:txBody>
      </p:sp>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Tree>
    <p:extLst>
      <p:ext uri="{BB962C8B-B14F-4D97-AF65-F5344CB8AC3E}">
        <p14:creationId xmlns:p14="http://schemas.microsoft.com/office/powerpoint/2010/main" val="15511427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4. Lastenhandhabung</a:t>
            </a:r>
            <a:endParaRPr lang="de-DE" altLang="de-DE" dirty="0" smtClean="0"/>
          </a:p>
        </p:txBody>
      </p:sp>
      <p:pic>
        <p:nvPicPr>
          <p:cNvPr id="3" name="Inhaltsplatzhalter 2" descr="Eine Zeichnung mit der Unterschrift „Vergleich Tragen einer Kiste“ zeigt links im Bild einen Mann, der eine etwa schuhkartongroße Kiste mit beiden Händen an den Grifföffnungen auf beiden Seiten festhält. Er hat die Arme dabei weit ausgestreckt, so dass der Schwerpunkt der Kiste weit von der Körpermitte des Mannes entfernt ist. Rechts im Bild ist eine Frau zu sehen, welche eine identische Kiste in beiden Händen trägt. Allerdings nutzt sie hierfür nicht die Grifföffnungen, sondern greift die Kiste an der Unterseite. Die Kiste befindet sich dabei nah am Körper der Frau."/>
          <p:cNvPicPr>
            <a:picLocks noGrp="1" noChangeAspect="1"/>
          </p:cNvPicPr>
          <p:nvPr>
            <p:ph idx="1"/>
          </p:nvPr>
        </p:nvPicPr>
        <p:blipFill>
          <a:blip r:embed="rId3"/>
          <a:stretch>
            <a:fillRect/>
          </a:stretch>
        </p:blipFill>
        <p:spPr>
          <a:xfrm>
            <a:off x="1967437" y="1677316"/>
            <a:ext cx="8425402" cy="4511431"/>
          </a:xfrm>
          <a:prstGeom prst="rect">
            <a:avLst/>
          </a:prstGeom>
        </p:spPr>
      </p:pic>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15</a:t>
            </a:fld>
            <a:endParaRPr lang="de-DE" altLang="de-DE" sz="1200" b="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9787486F-13D2-4185-87A2-EF50C1258F99}" type="datetime1">
              <a:rPr lang="de-DE" altLang="de-DE" sz="1200" b="0">
                <a:solidFill>
                  <a:schemeClr val="bg1"/>
                </a:solidFill>
              </a:rPr>
              <a:t>08.09.2023</a:t>
            </a:fld>
            <a:endParaRPr lang="de-DE" altLang="de-DE" sz="1200" b="0">
              <a:solidFill>
                <a:schemeClr val="bg1"/>
              </a:solidFill>
            </a:endParaRPr>
          </a:p>
        </p:txBody>
      </p:sp>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Tree>
    <p:extLst>
      <p:ext uri="{BB962C8B-B14F-4D97-AF65-F5344CB8AC3E}">
        <p14:creationId xmlns:p14="http://schemas.microsoft.com/office/powerpoint/2010/main" val="17830475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4. Lastenhandhabung</a:t>
            </a:r>
            <a:endParaRPr lang="de-DE" altLang="de-DE" dirty="0" smtClean="0"/>
          </a:p>
        </p:txBody>
      </p:sp>
      <p:pic>
        <p:nvPicPr>
          <p:cNvPr id="4" name="Inhaltsplatzhalter 3" descr="Eine Zeichnung mit der Unterschrift „Vergleich Heben über Rücken und aus Knien“ zeigt links einen Mann der einen schweren Karton von einer Palette entnimmt. Seine Beine sind dabei durchgestreckt, der Rücken aber weit nach vorne gebeugt. Rechts im Bild entnimmt der Mann einen Karton von der Palette und hockt bzw. kniet dabei. Das heißt die Knie sind stark angewinkelt, der Rücken bleibt jedoch gerade."/>
          <p:cNvPicPr>
            <a:picLocks noGrp="1" noChangeAspect="1"/>
          </p:cNvPicPr>
          <p:nvPr>
            <p:ph idx="1"/>
          </p:nvPr>
        </p:nvPicPr>
        <p:blipFill>
          <a:blip r:embed="rId2"/>
          <a:stretch>
            <a:fillRect/>
          </a:stretch>
        </p:blipFill>
        <p:spPr>
          <a:xfrm>
            <a:off x="1930857" y="2134555"/>
            <a:ext cx="8498561" cy="3596952"/>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EE206C5F-6A20-447B-88C5-65CC860833C2}"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16</a:t>
            </a:fld>
            <a:endParaRPr lang="de-DE" altLang="de-DE" sz="1200" b="0">
              <a:solidFill>
                <a:schemeClr val="bg1"/>
              </a:solidFill>
            </a:endParaRPr>
          </a:p>
        </p:txBody>
      </p:sp>
    </p:spTree>
    <p:extLst>
      <p:ext uri="{BB962C8B-B14F-4D97-AF65-F5344CB8AC3E}">
        <p14:creationId xmlns:p14="http://schemas.microsoft.com/office/powerpoint/2010/main" val="39800568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4. Lastenhandhabung</a:t>
            </a:r>
            <a:endParaRPr lang="de-DE" altLang="de-DE" dirty="0" smtClean="0"/>
          </a:p>
        </p:txBody>
      </p:sp>
      <p:pic>
        <p:nvPicPr>
          <p:cNvPr id="3" name="Inhaltsplatzhalter 2" descr="Eine Zeichnung mit der Unterschrift „Vergleich Lastenhandhabung allgemein“ zeigt links einen Mann, der einen großen Karton auf dem Kopf trägt und ihn dabei links und rechts mit angehobenen Armen abstützt. Rechts im Bild transportiert eine Frau eine Palette, beladen mit Kartons, mit einer E-Ameise."/>
          <p:cNvPicPr>
            <a:picLocks noGrp="1" noChangeAspect="1"/>
          </p:cNvPicPr>
          <p:nvPr>
            <p:ph idx="1"/>
          </p:nvPr>
        </p:nvPicPr>
        <p:blipFill>
          <a:blip r:embed="rId3"/>
          <a:stretch>
            <a:fillRect/>
          </a:stretch>
        </p:blipFill>
        <p:spPr>
          <a:xfrm>
            <a:off x="1903423" y="1777908"/>
            <a:ext cx="8553429" cy="4310246"/>
          </a:xfrm>
          <a:prstGeom prst="rect">
            <a:avLst/>
          </a:prstGeom>
        </p:spPr>
      </p:pic>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2FC45DB2-68C1-4B07-ACC5-270F6EE75FE3}" type="datetime1">
              <a:rPr lang="de-DE" altLang="de-DE" sz="1200" b="0">
                <a:solidFill>
                  <a:schemeClr val="bg1"/>
                </a:solidFill>
              </a:rPr>
              <a:t>08.09.2023</a:t>
            </a:fld>
            <a:endParaRPr lang="de-DE" altLang="de-DE" sz="1200" b="0">
              <a:solidFill>
                <a:schemeClr val="bg1"/>
              </a:solidFill>
            </a:endParaRPr>
          </a:p>
        </p:txBody>
      </p:sp>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17</a:t>
            </a:fld>
            <a:endParaRPr lang="de-DE" altLang="de-DE" sz="1200" b="0">
              <a:solidFill>
                <a:schemeClr val="bg1"/>
              </a:solidFill>
            </a:endParaRPr>
          </a:p>
        </p:txBody>
      </p:sp>
    </p:spTree>
    <p:extLst>
      <p:ext uri="{BB962C8B-B14F-4D97-AF65-F5344CB8AC3E}">
        <p14:creationId xmlns:p14="http://schemas.microsoft.com/office/powerpoint/2010/main" val="38437998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4. Lastenhandhabung</a:t>
            </a:r>
            <a:endParaRPr lang="de-DE" altLang="de-DE" dirty="0" smtClean="0"/>
          </a:p>
        </p:txBody>
      </p:sp>
      <p:pic>
        <p:nvPicPr>
          <p:cNvPr id="4" name="Inhaltsplatzhalter 3" descr="Eine Zeichnung mit der Unterschrift „Lastenhandhabung am Regal“ zeigt links im Bild einen Mann, der eine Box, gefüllt mit kleineren Kartons, mit weit angehobenen Armen aus dem obersten Fach eines Regals entnimmt. Direkt links neben ihm auf dem Boden steht eine Palette, welche ebenfalls mit kleineren Kartons beladen ist. Der Mann hat einen Fuß auf die Palette gestellt. Rechts im Bild steht ein Mann auf einer Leiter und entnimmt einen kleineren Karton aus einer Box, welche sich im obersten Fach des Regals befindet."/>
          <p:cNvPicPr>
            <a:picLocks noGrp="1" noChangeAspect="1"/>
          </p:cNvPicPr>
          <p:nvPr>
            <p:ph idx="1"/>
          </p:nvPr>
        </p:nvPicPr>
        <p:blipFill>
          <a:blip r:embed="rId3"/>
          <a:stretch>
            <a:fillRect/>
          </a:stretch>
        </p:blipFill>
        <p:spPr>
          <a:xfrm>
            <a:off x="2000968" y="1869356"/>
            <a:ext cx="8358340" cy="4127350"/>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279687C6-1895-4638-9EF3-78F91CEF74F3}"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18</a:t>
            </a:fld>
            <a:endParaRPr lang="de-DE" altLang="de-DE" sz="1200" b="0">
              <a:solidFill>
                <a:schemeClr val="bg1"/>
              </a:solidFill>
            </a:endParaRPr>
          </a:p>
        </p:txBody>
      </p:sp>
    </p:spTree>
    <p:extLst>
      <p:ext uri="{BB962C8B-B14F-4D97-AF65-F5344CB8AC3E}">
        <p14:creationId xmlns:p14="http://schemas.microsoft.com/office/powerpoint/2010/main" val="33025407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descr="Eine Zeichnung mit der Unterschrift „Vergleich Einsatz Leiter und elektrischer Palettenhubwagen“ zeigt links im Bild einen Mann, der auf einer Leiter steht und dabei versucht an eine Palette im obersten Fach eines Regals heranzureichen. Zwischen der Leiter und dem Regal ist ein größerer Abstand, so dass sich der Mann weit zur Seite lehnen muss und dabei beide Arme weit ausstreckt. Rechts im Bild ist ein Mann zu sehen, der mit einem elektrischen Palettenhubwagen eine Palette mit Kartons in ein höher gelegenes Regalfach lädt."/>
          <p:cNvPicPr>
            <a:picLocks noGrp="1" noChangeAspect="1"/>
          </p:cNvPicPr>
          <p:nvPr>
            <p:ph idx="1"/>
          </p:nvPr>
        </p:nvPicPr>
        <p:blipFill>
          <a:blip r:embed="rId3"/>
          <a:stretch>
            <a:fillRect/>
          </a:stretch>
        </p:blipFill>
        <p:spPr>
          <a:xfrm>
            <a:off x="1836361" y="1619399"/>
            <a:ext cx="8687553" cy="4627265"/>
          </a:xfrm>
          <a:prstGeom prst="rect">
            <a:avLst/>
          </a:prstGeom>
        </p:spPr>
      </p:pic>
      <p:sp>
        <p:nvSpPr>
          <p:cNvPr id="5125" name="Rectangle 2"/>
          <p:cNvSpPr>
            <a:spLocks noGrp="1" noChangeArrowheads="1"/>
          </p:cNvSpPr>
          <p:nvPr>
            <p:ph type="title"/>
          </p:nvPr>
        </p:nvSpPr>
        <p:spPr/>
        <p:txBody>
          <a:bodyPr/>
          <a:lstStyle/>
          <a:p>
            <a:pPr eaLnBrk="1" hangingPunct="1"/>
            <a:r>
              <a:rPr lang="de-DE" dirty="0"/>
              <a:t>4. Lastenhandhabung</a:t>
            </a:r>
            <a:endParaRPr lang="de-DE" altLang="de-DE" dirty="0" smtClean="0"/>
          </a:p>
        </p:txBody>
      </p:sp>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4DD8A2B9-97C1-4B01-B51A-210DAB74C55A}"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19</a:t>
            </a:fld>
            <a:endParaRPr lang="de-DE" altLang="de-DE" sz="1200" b="0">
              <a:solidFill>
                <a:schemeClr val="bg1"/>
              </a:solidFill>
            </a:endParaRPr>
          </a:p>
        </p:txBody>
      </p:sp>
    </p:spTree>
    <p:extLst>
      <p:ext uri="{BB962C8B-B14F-4D97-AF65-F5344CB8AC3E}">
        <p14:creationId xmlns:p14="http://schemas.microsoft.com/office/powerpoint/2010/main" val="37291244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2. Montagearbeitsplatz</a:t>
            </a:r>
            <a:endParaRPr lang="de-DE" altLang="de-DE" dirty="0" smtClean="0"/>
          </a:p>
        </p:txBody>
      </p:sp>
      <p:sp>
        <p:nvSpPr>
          <p:cNvPr id="2" name="Inhaltsplatzhalter 1"/>
          <p:cNvSpPr>
            <a:spLocks noGrp="1"/>
          </p:cNvSpPr>
          <p:nvPr>
            <p:ph idx="1"/>
          </p:nvPr>
        </p:nvSpPr>
        <p:spPr/>
        <p:txBody>
          <a:bodyPr/>
          <a:lstStyle/>
          <a:p>
            <a:r>
              <a:rPr lang="de-DE" sz="2400" dirty="0">
                <a:solidFill>
                  <a:srgbClr val="004994"/>
                </a:solidFill>
                <a:cs typeface="Arial"/>
              </a:rPr>
              <a:t>2.1 Umgang mit </a:t>
            </a:r>
            <a:r>
              <a:rPr lang="de-DE" sz="2400" dirty="0" smtClean="0">
                <a:solidFill>
                  <a:srgbClr val="004994"/>
                </a:solidFill>
                <a:cs typeface="Arial"/>
              </a:rPr>
              <a:t>Arbeitsmitteln</a:t>
            </a:r>
            <a:endParaRPr lang="de-DE" sz="2400" dirty="0">
              <a:solidFill>
                <a:srgbClr val="004994"/>
              </a:solidFill>
              <a:cs typeface="Arial"/>
            </a:endParaRPr>
          </a:p>
        </p:txBody>
      </p:sp>
      <p:pic>
        <p:nvPicPr>
          <p:cNvPr id="7" name="Grafik 6" descr="Eine Zeichnung mit der Unterschrift „Auspacken eines Kartons“ zeigt zwei Personen, die jeweils einen sehr großen Karton auspacken. Die Person links im Bild beugt sich sehr weit in den auf dem Boden stehenden Karton hinein, um an den Inhalt zu gelangen. Die Person rechts im Bild kippt den Karton mit der einen Hand um etwa 45 Grad an und langt mit der anderen Hand hinein. Der Rücken ist dabei im Vergleich zur anderen Person nur mäßig vorgeneigt."/>
          <p:cNvPicPr>
            <a:picLocks noChangeAspect="1"/>
          </p:cNvPicPr>
          <p:nvPr/>
        </p:nvPicPr>
        <p:blipFill>
          <a:blip r:embed="rId3"/>
          <a:stretch>
            <a:fillRect/>
          </a:stretch>
        </p:blipFill>
        <p:spPr>
          <a:xfrm>
            <a:off x="1993036" y="2027663"/>
            <a:ext cx="8205927" cy="4163929"/>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Ergonomiebeispiele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0476E5B3-0AEC-45D4-ADBC-5BD0DFBFBA36}"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2</a:t>
            </a:fld>
            <a:endParaRPr lang="de-DE" altLang="de-DE" sz="1200" b="0">
              <a:solidFill>
                <a:schemeClr val="bg1"/>
              </a:solidFill>
            </a:endParaRPr>
          </a:p>
        </p:txBody>
      </p:sp>
    </p:spTree>
    <p:extLst>
      <p:ext uri="{BB962C8B-B14F-4D97-AF65-F5344CB8AC3E}">
        <p14:creationId xmlns:p14="http://schemas.microsoft.com/office/powerpoint/2010/main" val="19087554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4. Lastenhandhabung</a:t>
            </a:r>
            <a:endParaRPr lang="de-DE" altLang="de-DE" dirty="0" smtClean="0"/>
          </a:p>
        </p:txBody>
      </p:sp>
      <p:sp>
        <p:nvSpPr>
          <p:cNvPr id="10" name="Rechteck 9"/>
          <p:cNvSpPr/>
          <p:nvPr/>
        </p:nvSpPr>
        <p:spPr>
          <a:xfrm>
            <a:off x="10536816" y="1468072"/>
            <a:ext cx="1655184" cy="1323439"/>
          </a:xfrm>
          <a:prstGeom prst="rect">
            <a:avLst/>
          </a:prstGeom>
        </p:spPr>
        <p:txBody>
          <a:bodyPr wrap="square">
            <a:spAutoFit/>
          </a:bodyPr>
          <a:lstStyle/>
          <a:p>
            <a:r>
              <a:rPr lang="de-DE" sz="1600" dirty="0">
                <a:latin typeface="Arial"/>
                <a:cs typeface="Arial"/>
              </a:rPr>
              <a:t>Vergleich Drehen </a:t>
            </a:r>
            <a:r>
              <a:rPr lang="de-DE" sz="1600" dirty="0" smtClean="0">
                <a:latin typeface="Arial"/>
                <a:cs typeface="Arial"/>
              </a:rPr>
              <a:t>aus Hüfte </a:t>
            </a:r>
            <a:r>
              <a:rPr lang="de-DE" sz="1600" dirty="0">
                <a:latin typeface="Arial"/>
                <a:cs typeface="Arial"/>
              </a:rPr>
              <a:t>&amp; </a:t>
            </a:r>
            <a:r>
              <a:rPr lang="de-DE" sz="1600" dirty="0" smtClean="0">
                <a:latin typeface="Arial"/>
                <a:cs typeface="Arial"/>
              </a:rPr>
              <a:t>Einsatz der </a:t>
            </a:r>
            <a:r>
              <a:rPr lang="de-DE" sz="1600" dirty="0">
                <a:latin typeface="Arial"/>
                <a:cs typeface="Arial"/>
              </a:rPr>
              <a:t>Beine beim Umräumen</a:t>
            </a:r>
          </a:p>
        </p:txBody>
      </p:sp>
      <p:pic>
        <p:nvPicPr>
          <p:cNvPr id="9" name="Modul5_Ergonomiebeispiel_F40" descr="Ein Video zeigt einen Mann, der zwischen einem Regal und einer Werkbank steht. Sowohl die oberste Lage des Regals, als auch die Werkbank befinden sich etwa auf Hüfthöhe. In der ersten Sequenz steht der Mann quer zu Tisch und Regal und räumt dabei unter ständiger Rumfverdrehung Kartons vom Regal auf den Tisch. In der zweiten Sequenz dreht er sich aus den Beinen so zu Regal bzw. Tisch, dass er beim Aufnehmen bzw. Ablegen der Kartons jeweils mit der Körpervorderseite parallel hierzu steht.">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823460" y="1484313"/>
            <a:ext cx="8713356" cy="4897437"/>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F98882EA-BF69-43D2-9175-4011953C5EF5}"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20</a:t>
            </a:fld>
            <a:endParaRPr lang="de-DE" altLang="de-DE" sz="1200" b="0">
              <a:solidFill>
                <a:schemeClr val="bg1"/>
              </a:solidFill>
            </a:endParaRPr>
          </a:p>
        </p:txBody>
      </p:sp>
    </p:spTree>
    <p:extLst>
      <p:ext uri="{BB962C8B-B14F-4D97-AF65-F5344CB8AC3E}">
        <p14:creationId xmlns:p14="http://schemas.microsoft.com/office/powerpoint/2010/main" val="15212619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5. Sicherheit</a:t>
            </a:r>
            <a:endParaRPr lang="de-DE" altLang="de-DE" dirty="0" smtClean="0"/>
          </a:p>
        </p:txBody>
      </p:sp>
      <p:pic>
        <p:nvPicPr>
          <p:cNvPr id="4" name="Inhaltsplatzhalter 3" descr="Eine Zeichnung mit der Unterschrift „Benutzung von Handschuhen an einer Drehmaschine“ zeigt einen Mann bei der Arbeit an einer Drehmaschine. Er trägt dabei Arbeitshandschuhe."/>
          <p:cNvPicPr>
            <a:picLocks noGrp="1" noChangeAspect="1"/>
          </p:cNvPicPr>
          <p:nvPr>
            <p:ph idx="1"/>
          </p:nvPr>
        </p:nvPicPr>
        <p:blipFill>
          <a:blip r:embed="rId2"/>
          <a:stretch>
            <a:fillRect/>
          </a:stretch>
        </p:blipFill>
        <p:spPr>
          <a:xfrm>
            <a:off x="2162526" y="1625495"/>
            <a:ext cx="8035224" cy="4615072"/>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D1DA5003-F683-41E0-A84F-C69F18C5C574}"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21</a:t>
            </a:fld>
            <a:endParaRPr lang="de-DE" altLang="de-DE" sz="1200" b="0">
              <a:solidFill>
                <a:schemeClr val="bg1"/>
              </a:solidFill>
            </a:endParaRPr>
          </a:p>
        </p:txBody>
      </p:sp>
    </p:spTree>
    <p:extLst>
      <p:ext uri="{BB962C8B-B14F-4D97-AF65-F5344CB8AC3E}">
        <p14:creationId xmlns:p14="http://schemas.microsoft.com/office/powerpoint/2010/main" val="17283120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5. Sicherheit</a:t>
            </a:r>
            <a:endParaRPr lang="de-DE" altLang="de-DE" dirty="0" smtClean="0"/>
          </a:p>
        </p:txBody>
      </p:sp>
      <p:pic>
        <p:nvPicPr>
          <p:cNvPr id="5" name="Inhaltsplatzhalter 4" descr="Eine Zeichnung mit der Unterschrift „Tragen von Freizeitkleidung am Arbeitsplatz“ zeigt einen Mann, der mit einem Hallenkran schwere Metallrohre verlädt. Er trägt dabei Shorts, T-Shirt und Flipflops."/>
          <p:cNvPicPr>
            <a:picLocks noGrp="1" noChangeAspect="1"/>
          </p:cNvPicPr>
          <p:nvPr>
            <p:ph idx="1"/>
          </p:nvPr>
        </p:nvPicPr>
        <p:blipFill>
          <a:blip r:embed="rId2"/>
          <a:stretch>
            <a:fillRect/>
          </a:stretch>
        </p:blipFill>
        <p:spPr>
          <a:xfrm>
            <a:off x="2052788" y="1692557"/>
            <a:ext cx="8254699" cy="4480948"/>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3F3DA58C-1C56-4AD8-B444-335A203017BE}"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22</a:t>
            </a:fld>
            <a:endParaRPr lang="de-DE" altLang="de-DE" sz="1200" b="0">
              <a:solidFill>
                <a:schemeClr val="bg1"/>
              </a:solidFill>
            </a:endParaRPr>
          </a:p>
        </p:txBody>
      </p:sp>
    </p:spTree>
    <p:extLst>
      <p:ext uri="{BB962C8B-B14F-4D97-AF65-F5344CB8AC3E}">
        <p14:creationId xmlns:p14="http://schemas.microsoft.com/office/powerpoint/2010/main" val="36763656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5. Sicherheit</a:t>
            </a:r>
            <a:endParaRPr lang="de-DE" altLang="de-DE" dirty="0" smtClean="0"/>
          </a:p>
        </p:txBody>
      </p:sp>
      <p:pic>
        <p:nvPicPr>
          <p:cNvPr id="7" name="Inhaltsplatzhalter 6" descr="Eine Zeichnung mit der Unterschrift „Fehlende Sicherung des Haars an der Bohr und Fräsmaschine“ zeigt links im Bild einen Mann mit langen, offenen Haaren bei der Arbeit an einer laufenden Standbohrmaschine. Rechts im Bild arbeitet er an einer Drehmaschine."/>
          <p:cNvPicPr>
            <a:picLocks noGrp="1" noChangeAspect="1"/>
          </p:cNvPicPr>
          <p:nvPr>
            <p:ph idx="1"/>
          </p:nvPr>
        </p:nvPicPr>
        <p:blipFill>
          <a:blip r:embed="rId2"/>
          <a:stretch>
            <a:fillRect/>
          </a:stretch>
        </p:blipFill>
        <p:spPr>
          <a:xfrm>
            <a:off x="1909520" y="1601109"/>
            <a:ext cx="8541236" cy="4663844"/>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3A36C9ED-EF8B-4613-8A2A-B15E07245719}"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23</a:t>
            </a:fld>
            <a:endParaRPr lang="de-DE" altLang="de-DE" sz="1200" b="0">
              <a:solidFill>
                <a:schemeClr val="bg1"/>
              </a:solidFill>
            </a:endParaRPr>
          </a:p>
        </p:txBody>
      </p:sp>
    </p:spTree>
    <p:extLst>
      <p:ext uri="{BB962C8B-B14F-4D97-AF65-F5344CB8AC3E}">
        <p14:creationId xmlns:p14="http://schemas.microsoft.com/office/powerpoint/2010/main" val="27814926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5. Sicherheit</a:t>
            </a:r>
            <a:endParaRPr lang="de-DE" altLang="de-DE" dirty="0" smtClean="0"/>
          </a:p>
        </p:txBody>
      </p:sp>
      <p:pic>
        <p:nvPicPr>
          <p:cNvPr id="3" name="Inhaltsplatzhalter 2" descr="Eine Zeichnung mit der Unterschrift „Fehlende Sicherung des Haars an der Bohr und Fräsmaschine“ zeigt den Mann aus der Zeichnung auf der vorherigen Folie. Er trägt einen Verband um den Kopf und schaut unglücklich. In der Hand hält er ein Bild, auf dem er mit seinen ehemals langen Haaren zu sehen ist."/>
          <p:cNvPicPr>
            <a:picLocks noGrp="1" noChangeAspect="1"/>
          </p:cNvPicPr>
          <p:nvPr>
            <p:ph idx="1"/>
          </p:nvPr>
        </p:nvPicPr>
        <p:blipFill>
          <a:blip r:embed="rId2"/>
          <a:stretch>
            <a:fillRect/>
          </a:stretch>
        </p:blipFill>
        <p:spPr>
          <a:xfrm>
            <a:off x="2383184" y="1484313"/>
            <a:ext cx="7593907" cy="4897437"/>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5064DB4C-A404-4E0D-8FCD-CA1583E50C19}"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24</a:t>
            </a:fld>
            <a:endParaRPr lang="de-DE" altLang="de-DE" sz="1200" b="0">
              <a:solidFill>
                <a:schemeClr val="bg1"/>
              </a:solidFill>
            </a:endParaRPr>
          </a:p>
        </p:txBody>
      </p:sp>
    </p:spTree>
    <p:extLst>
      <p:ext uri="{BB962C8B-B14F-4D97-AF65-F5344CB8AC3E}">
        <p14:creationId xmlns:p14="http://schemas.microsoft.com/office/powerpoint/2010/main" val="16441276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5. Sicherheit</a:t>
            </a:r>
            <a:endParaRPr lang="de-DE" altLang="de-DE" dirty="0" smtClean="0"/>
          </a:p>
        </p:txBody>
      </p:sp>
      <p:pic>
        <p:nvPicPr>
          <p:cNvPr id="5" name="Inhaltsplatzhalter 4" descr="Eine Zeichnung mit der Unterschrift „Arbeiten an der Schleifmaschine mit uns ohne Schutzausrüstung“ zeigt links einen Mann bei der Arbeit an einer Bandschleifmaschine. Er trägt keine besondere Schutzausrüstung. Rechts im Bild steht der Mann an derselben Maschine und trägt bei der Arbeit Kapselgehörschützer und eine Schutzbrille."/>
          <p:cNvPicPr>
            <a:picLocks noGrp="1" noChangeAspect="1"/>
          </p:cNvPicPr>
          <p:nvPr>
            <p:ph idx="1"/>
          </p:nvPr>
        </p:nvPicPr>
        <p:blipFill>
          <a:blip r:embed="rId2"/>
          <a:stretch>
            <a:fillRect/>
          </a:stretch>
        </p:blipFill>
        <p:spPr>
          <a:xfrm>
            <a:off x="2068484" y="1484313"/>
            <a:ext cx="8223307" cy="4897437"/>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7BA73C3C-5471-466C-868D-621CA47BE141}"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25</a:t>
            </a:fld>
            <a:endParaRPr lang="de-DE" altLang="de-DE" sz="1200" b="0">
              <a:solidFill>
                <a:schemeClr val="bg1"/>
              </a:solidFill>
            </a:endParaRPr>
          </a:p>
        </p:txBody>
      </p:sp>
    </p:spTree>
    <p:extLst>
      <p:ext uri="{BB962C8B-B14F-4D97-AF65-F5344CB8AC3E}">
        <p14:creationId xmlns:p14="http://schemas.microsoft.com/office/powerpoint/2010/main" val="10282430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5. Sicherheit</a:t>
            </a:r>
            <a:endParaRPr lang="de-DE" altLang="de-DE" dirty="0" smtClean="0"/>
          </a:p>
        </p:txBody>
      </p:sp>
      <p:pic>
        <p:nvPicPr>
          <p:cNvPr id="5" name="Inhaltsplatzhalter 4" descr="Eine Zeichnung mit der Unterschrift „Sportliche Übungen am falschen Platz“ zeigt einen Mann, welcher sich an einer an einem Kranhaken befestigten Schlaufe festhält und dabei akrobatisch umherschwingt."/>
          <p:cNvPicPr>
            <a:picLocks noGrp="1" noChangeAspect="1"/>
          </p:cNvPicPr>
          <p:nvPr>
            <p:ph idx="1"/>
          </p:nvPr>
        </p:nvPicPr>
        <p:blipFill>
          <a:blip r:embed="rId2"/>
          <a:stretch>
            <a:fillRect/>
          </a:stretch>
        </p:blipFill>
        <p:spPr>
          <a:xfrm>
            <a:off x="1940002" y="1646833"/>
            <a:ext cx="8480271" cy="4572396"/>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3986EAF6-0D12-4551-AEB5-5ACE1457B91D}"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26</a:t>
            </a:fld>
            <a:endParaRPr lang="de-DE" altLang="de-DE" sz="1200" b="0">
              <a:solidFill>
                <a:schemeClr val="bg1"/>
              </a:solidFill>
            </a:endParaRPr>
          </a:p>
        </p:txBody>
      </p:sp>
    </p:spTree>
    <p:extLst>
      <p:ext uri="{BB962C8B-B14F-4D97-AF65-F5344CB8AC3E}">
        <p14:creationId xmlns:p14="http://schemas.microsoft.com/office/powerpoint/2010/main" val="37886650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 </a:t>
            </a:r>
            <a:r>
              <a:rPr lang="de-DE" b="1" dirty="0"/>
              <a:t>Prof. Dr.-Ing. Torsten Merkel</a:t>
            </a:r>
          </a:p>
          <a:p>
            <a:pPr>
              <a:tabLst>
                <a:tab pos="665163" algn="l"/>
              </a:tabLst>
            </a:pPr>
            <a:r>
              <a:rPr lang="de-DE" altLang="de-DE" dirty="0"/>
              <a:t>Westsächsische Hochschule Zwickau</a:t>
            </a:r>
          </a:p>
          <a:p>
            <a:pPr>
              <a:tabLst>
                <a:tab pos="665163" algn="l"/>
              </a:tabLst>
            </a:pPr>
            <a:r>
              <a:rPr lang="de-DE" altLang="de-DE" dirty="0"/>
              <a:t>Professur Arbeitswissenschaft</a:t>
            </a:r>
          </a:p>
          <a:p>
            <a:pPr>
              <a:tabLst>
                <a:tab pos="665163" algn="l"/>
              </a:tabLst>
            </a:pPr>
            <a:r>
              <a:rPr lang="de-DE" altLang="de-DE" dirty="0" smtClean="0">
                <a:hlinkClick r:id="rId2"/>
              </a:rPr>
              <a:t>Torsten.Merkel@fh-zwickau.de</a:t>
            </a:r>
            <a:endParaRPr lang="de-DE" altLang="de-DE" dirty="0" smtClean="0"/>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 xmlns:ahyp="http://schemas.microsoft.com/office/drawing/2018/hyperlinkcolor"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 xmlns:ahyp="http://schemas.microsoft.com/office/drawing/2018/hyperlinkcolor"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10807338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2. Montagearbeitsplatz</a:t>
            </a:r>
            <a:endParaRPr lang="de-DE" altLang="de-DE" dirty="0" smtClean="0"/>
          </a:p>
        </p:txBody>
      </p:sp>
      <p:sp>
        <p:nvSpPr>
          <p:cNvPr id="2" name="Inhaltsplatzhalter 1"/>
          <p:cNvSpPr>
            <a:spLocks noGrp="1"/>
          </p:cNvSpPr>
          <p:nvPr>
            <p:ph idx="1"/>
          </p:nvPr>
        </p:nvSpPr>
        <p:spPr/>
        <p:txBody>
          <a:bodyPr/>
          <a:lstStyle/>
          <a:p>
            <a:r>
              <a:rPr lang="de-DE" sz="2400" dirty="0">
                <a:solidFill>
                  <a:srgbClr val="004994"/>
                </a:solidFill>
                <a:cs typeface="Arial"/>
              </a:rPr>
              <a:t>2.1 Umgang mit </a:t>
            </a:r>
            <a:r>
              <a:rPr lang="de-DE" sz="2400" dirty="0" smtClean="0">
                <a:solidFill>
                  <a:srgbClr val="004994"/>
                </a:solidFill>
                <a:cs typeface="Arial"/>
              </a:rPr>
              <a:t>Arbeitsmitteln</a:t>
            </a:r>
            <a:endParaRPr lang="de-DE" sz="2400" dirty="0">
              <a:solidFill>
                <a:srgbClr val="004994"/>
              </a:solidFill>
              <a:cs typeface="Arial"/>
            </a:endParaRPr>
          </a:p>
        </p:txBody>
      </p:sp>
      <p:pic>
        <p:nvPicPr>
          <p:cNvPr id="7" name="Grafik 6" descr="Eine Zeichnung mit der Unterschrift „Auspacken eines Kartons“ zeigt links im Bild einen sehr großen Karton, der von einem Mann ausgeräumt wird. Um besser an den Inhalt zu gelangen, hat er die Frontseite des Kartons mit einem Cuttermesser aufgeschnitten. Hinter dem Karton steht eine Frau und sagt: „Sie können aber gut mit dem Messer umgehen!“ Daneben ist ein weiterer Karton zu sehen. Ein Hund steht auf den Hinterpfoten, stützt sich mir den Vorderpfoten auf dem Rand des Kartons ab und blickt in diesen hinein. Aus dem Off sagt eine Person „Such!“."/>
          <p:cNvPicPr>
            <a:picLocks noChangeAspect="1"/>
          </p:cNvPicPr>
          <p:nvPr/>
        </p:nvPicPr>
        <p:blipFill>
          <a:blip r:embed="rId2"/>
          <a:stretch>
            <a:fillRect/>
          </a:stretch>
        </p:blipFill>
        <p:spPr>
          <a:xfrm>
            <a:off x="1199456" y="2060848"/>
            <a:ext cx="9832744" cy="4032448"/>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79709C08-B49C-4074-BB6A-C32CF529727C}"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3</a:t>
            </a:fld>
            <a:endParaRPr lang="de-DE" altLang="de-DE" sz="1200" b="0">
              <a:solidFill>
                <a:schemeClr val="bg1"/>
              </a:solidFill>
            </a:endParaRPr>
          </a:p>
        </p:txBody>
      </p:sp>
    </p:spTree>
    <p:extLst>
      <p:ext uri="{BB962C8B-B14F-4D97-AF65-F5344CB8AC3E}">
        <p14:creationId xmlns:p14="http://schemas.microsoft.com/office/powerpoint/2010/main" val="9630527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2. Montagearbeitsplatz</a:t>
            </a:r>
            <a:endParaRPr lang="de-DE" altLang="de-DE" dirty="0" smtClean="0"/>
          </a:p>
        </p:txBody>
      </p:sp>
      <p:sp>
        <p:nvSpPr>
          <p:cNvPr id="4" name="Inhaltsplatzhalter 3"/>
          <p:cNvSpPr>
            <a:spLocks noGrp="1"/>
          </p:cNvSpPr>
          <p:nvPr>
            <p:ph idx="1"/>
          </p:nvPr>
        </p:nvSpPr>
        <p:spPr>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r>
              <a:rPr lang="de-DE" sz="2400" dirty="0">
                <a:solidFill>
                  <a:srgbClr val="004994"/>
                </a:solidFill>
                <a:cs typeface="Arial"/>
              </a:rPr>
              <a:t>2.1 Umgang mit Arbeitsmitteln</a:t>
            </a:r>
          </a:p>
        </p:txBody>
      </p:sp>
      <p:pic>
        <p:nvPicPr>
          <p:cNvPr id="5" name="Grafik 4" descr="Eine Zeichnung mit der Unterschrift „Auswahl von Inbuswerkzeugen“ zeigt verschiedene Schraubwerkzeuge. Darunter sind klassische, um 90 Grad abgewinkelte Inbusschlüssel, ein Schraubendreher mit T-Griff, ein klassischer Schraubendreher, Knarren sowie ein Taschenmesser und ein Multitool mit mehreren ausklappbaren Werkzeugen."/>
          <p:cNvPicPr>
            <a:picLocks noChangeAspect="1"/>
          </p:cNvPicPr>
          <p:nvPr/>
        </p:nvPicPr>
        <p:blipFill>
          <a:blip r:embed="rId3"/>
          <a:stretch>
            <a:fillRect/>
          </a:stretch>
        </p:blipFill>
        <p:spPr>
          <a:xfrm>
            <a:off x="2078388" y="2158735"/>
            <a:ext cx="8035224" cy="4078577"/>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4FD9996-EB0F-41B9-B4AC-E5C75AF40409}"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4</a:t>
            </a:fld>
            <a:endParaRPr lang="de-DE" altLang="de-DE" sz="1200" b="0">
              <a:solidFill>
                <a:schemeClr val="bg1"/>
              </a:solidFill>
            </a:endParaRPr>
          </a:p>
        </p:txBody>
      </p:sp>
    </p:spTree>
    <p:extLst>
      <p:ext uri="{BB962C8B-B14F-4D97-AF65-F5344CB8AC3E}">
        <p14:creationId xmlns:p14="http://schemas.microsoft.com/office/powerpoint/2010/main" val="36752339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2. Montagearbeitsplatz</a:t>
            </a:r>
            <a:endParaRPr lang="de-DE" altLang="de-DE" dirty="0" smtClean="0"/>
          </a:p>
        </p:txBody>
      </p:sp>
      <p:sp>
        <p:nvSpPr>
          <p:cNvPr id="2" name="Inhaltsplatzhalter 1"/>
          <p:cNvSpPr>
            <a:spLocks noGrp="1"/>
          </p:cNvSpPr>
          <p:nvPr>
            <p:ph idx="1"/>
          </p:nvPr>
        </p:nvSpPr>
        <p:spPr>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r>
              <a:rPr lang="de-DE" sz="2400" dirty="0">
                <a:solidFill>
                  <a:srgbClr val="004994"/>
                </a:solidFill>
                <a:cs typeface="Arial"/>
              </a:rPr>
              <a:t>2.1 Umgang mit Arbeitsmitteln</a:t>
            </a:r>
          </a:p>
        </p:txBody>
      </p:sp>
      <p:pic>
        <p:nvPicPr>
          <p:cNvPr id="4" name="Grafik 3" descr="Eine Zeichnung mit der Unterschrift „Vergleich verschiedener Griffformen bei Schraubendrehern und anderen Werkzeugen“ zeigt eine Auswahl verschiedener Werkzeuge. Darunter vier Schraubendrehen in unterschiedlichen Größen. Die Griffe sind bestehen teils aus Hartkunststoff oder Weichkunststoff und sind teilweise knaufförmig ergonomisch ausgeformt oder habe eine Stabform mit Längsrillen. Auch ein sehr kurzer Schraubendreher (Stubby) ist dabei. Des Weiteren sind ein Taschenmesser sowie ein Multitool mit Kombizange und mehreren ausklappbaren Werkzeugen in den Griffen (Leatherman) zu sehen."/>
          <p:cNvPicPr>
            <a:picLocks noChangeAspect="1"/>
          </p:cNvPicPr>
          <p:nvPr/>
        </p:nvPicPr>
        <p:blipFill>
          <a:blip r:embed="rId3"/>
          <a:stretch>
            <a:fillRect/>
          </a:stretch>
        </p:blipFill>
        <p:spPr>
          <a:xfrm>
            <a:off x="2078388" y="2047847"/>
            <a:ext cx="8035224" cy="4261473"/>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72E03F6F-565C-4AF1-AEAD-8195AB6531FA}"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5</a:t>
            </a:fld>
            <a:endParaRPr lang="de-DE" altLang="de-DE" sz="1200" b="0">
              <a:solidFill>
                <a:schemeClr val="bg1"/>
              </a:solidFill>
            </a:endParaRPr>
          </a:p>
        </p:txBody>
      </p:sp>
    </p:spTree>
    <p:extLst>
      <p:ext uri="{BB962C8B-B14F-4D97-AF65-F5344CB8AC3E}">
        <p14:creationId xmlns:p14="http://schemas.microsoft.com/office/powerpoint/2010/main" val="24076168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2. Montagearbeitsplatz</a:t>
            </a:r>
            <a:endParaRPr lang="de-DE" altLang="de-DE" dirty="0" smtClean="0"/>
          </a:p>
        </p:txBody>
      </p:sp>
      <p:sp>
        <p:nvSpPr>
          <p:cNvPr id="4" name="Inhaltsplatzhalter 3"/>
          <p:cNvSpPr>
            <a:spLocks noGrp="1"/>
          </p:cNvSpPr>
          <p:nvPr>
            <p:ph idx="1"/>
          </p:nvPr>
        </p:nvSpPr>
        <p:spPr>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r>
              <a:rPr lang="de-DE" sz="2400" dirty="0">
                <a:solidFill>
                  <a:srgbClr val="004994"/>
                </a:solidFill>
                <a:cs typeface="Arial"/>
              </a:rPr>
              <a:t>2.1 Umgang mit Arbeitsmitteln</a:t>
            </a:r>
          </a:p>
        </p:txBody>
      </p:sp>
      <p:pic>
        <p:nvPicPr>
          <p:cNvPr id="5" name="Grafik 4" descr="Eine Zeichnung mit der Unterschrift „Beispiel für unnütz überfüllten Arbeitsplatz“ zeigt eine Werkstatt mit mehreren, teils nebeneinander, teils über eckt zueinander angeordneten Werkbänken. Auf den Werkbänken ist kaum Platz, da darauf diverse Werkzeuge und Werkzeugkoffer herumliegen. Auch unter den Werkbänken auf dem Boden stehen Kartons mit Gegenständen. Diese ragen zum Teil auch über die Vorderkannte der Werkbänke hinaus."/>
          <p:cNvPicPr>
            <a:picLocks noChangeAspect="1"/>
          </p:cNvPicPr>
          <p:nvPr/>
        </p:nvPicPr>
        <p:blipFill>
          <a:blip r:embed="rId3"/>
          <a:stretch>
            <a:fillRect/>
          </a:stretch>
        </p:blipFill>
        <p:spPr>
          <a:xfrm>
            <a:off x="2423592" y="1793808"/>
            <a:ext cx="7866819" cy="4762398"/>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8F2FCBB2-BF0F-4BA1-A22E-AC0090C43CB9}"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6</a:t>
            </a:fld>
            <a:endParaRPr lang="de-DE" altLang="de-DE" sz="1200" b="0">
              <a:solidFill>
                <a:schemeClr val="bg1"/>
              </a:solidFill>
            </a:endParaRPr>
          </a:p>
        </p:txBody>
      </p:sp>
    </p:spTree>
    <p:extLst>
      <p:ext uri="{BB962C8B-B14F-4D97-AF65-F5344CB8AC3E}">
        <p14:creationId xmlns:p14="http://schemas.microsoft.com/office/powerpoint/2010/main" val="9064128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2. Montagearbeitsplatz</a:t>
            </a:r>
            <a:endParaRPr lang="de-DE" altLang="de-DE" dirty="0" smtClean="0"/>
          </a:p>
        </p:txBody>
      </p:sp>
      <p:sp>
        <p:nvSpPr>
          <p:cNvPr id="6" name="Inhaltsplatzhalter 5"/>
          <p:cNvSpPr>
            <a:spLocks noGrp="1"/>
          </p:cNvSpPr>
          <p:nvPr>
            <p:ph idx="1"/>
          </p:nvPr>
        </p:nvSpPr>
        <p:spPr>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r>
              <a:rPr lang="de-DE" sz="2400" dirty="0">
                <a:solidFill>
                  <a:srgbClr val="004994"/>
                </a:solidFill>
                <a:cs typeface="Arial"/>
              </a:rPr>
              <a:t>2.1 Umgang mit Arbeitsmitteln</a:t>
            </a:r>
          </a:p>
          <a:p>
            <a:endParaRPr lang="de-DE" sz="2400" dirty="0">
              <a:solidFill>
                <a:srgbClr val="004994"/>
              </a:solidFill>
              <a:cs typeface="Arial"/>
            </a:endParaRPr>
          </a:p>
        </p:txBody>
      </p:sp>
      <p:pic>
        <p:nvPicPr>
          <p:cNvPr id="5" name="Grafik 4" descr="Eine Zeichnung mit der Unterschrift „Beispiel für gute Bereitstellung und Organisation von Arbeitsmitteln“ zeigt links eine Frau, welche Kleinteile aus einem Schrank, bestehend aus mehreren einzelnen Schubfächern entnimmt. Rechts ist ein Mann auf einer Leiter zu sehen, der einen großen Karton mit Kleinteilen aus dem obersten Fach eines Regals entnimmt."/>
          <p:cNvPicPr>
            <a:picLocks noChangeAspect="1"/>
          </p:cNvPicPr>
          <p:nvPr/>
        </p:nvPicPr>
        <p:blipFill>
          <a:blip r:embed="rId2"/>
          <a:stretch>
            <a:fillRect/>
          </a:stretch>
        </p:blipFill>
        <p:spPr>
          <a:xfrm>
            <a:off x="2078388" y="1759009"/>
            <a:ext cx="8035224" cy="4694327"/>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9FC594AF-CAC4-43E4-866D-E137EE9271F7}"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7</a:t>
            </a:fld>
            <a:endParaRPr lang="de-DE" altLang="de-DE" sz="1200" b="0">
              <a:solidFill>
                <a:schemeClr val="bg1"/>
              </a:solidFill>
            </a:endParaRPr>
          </a:p>
        </p:txBody>
      </p:sp>
    </p:spTree>
    <p:extLst>
      <p:ext uri="{BB962C8B-B14F-4D97-AF65-F5344CB8AC3E}">
        <p14:creationId xmlns:p14="http://schemas.microsoft.com/office/powerpoint/2010/main" val="18076998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2. Montagearbeitsplatz</a:t>
            </a:r>
            <a:endParaRPr lang="de-DE" altLang="de-DE" dirty="0" smtClean="0"/>
          </a:p>
        </p:txBody>
      </p:sp>
      <p:sp>
        <p:nvSpPr>
          <p:cNvPr id="4" name="Inhaltsplatzhalter 3"/>
          <p:cNvSpPr>
            <a:spLocks noGrp="1"/>
          </p:cNvSpPr>
          <p:nvPr>
            <p:ph idx="1"/>
          </p:nvPr>
        </p:nvSpPr>
        <p:spPr>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r>
              <a:rPr lang="de-DE" sz="2400" dirty="0">
                <a:solidFill>
                  <a:srgbClr val="004994"/>
                </a:solidFill>
                <a:cs typeface="Arial"/>
              </a:rPr>
              <a:t>2.2 Arbeitsumfeld und Arbeitsbedingungen</a:t>
            </a:r>
          </a:p>
          <a:p>
            <a:endParaRPr lang="de-DE" sz="2400" dirty="0">
              <a:solidFill>
                <a:srgbClr val="004994"/>
              </a:solidFill>
              <a:cs typeface="Arial"/>
            </a:endParaRPr>
          </a:p>
        </p:txBody>
      </p:sp>
      <p:pic>
        <p:nvPicPr>
          <p:cNvPr id="5" name="Grafik 4" descr="Eine Zeichnung mit der Unterschrift „Vorrichtungsmontage auf einer Europalette“ zeigt einen Mann beim Montieren einer Vorrichtung, die auf einer auf dem Boden stehenden Europalette steht. Er arbeitet dabei mit den Händen etwa auf Kniehöhe und ist daher weit vorgeneigt. Neben der Palette auf dem Fußboden liegen Werkzeuge herum."/>
          <p:cNvPicPr>
            <a:picLocks noChangeAspect="1"/>
          </p:cNvPicPr>
          <p:nvPr/>
        </p:nvPicPr>
        <p:blipFill>
          <a:blip r:embed="rId2"/>
          <a:stretch>
            <a:fillRect/>
          </a:stretch>
        </p:blipFill>
        <p:spPr>
          <a:xfrm>
            <a:off x="2078388" y="2074533"/>
            <a:ext cx="8035224" cy="4090771"/>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497E77E6-EE1F-4565-B5D3-52C730A04D91}"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8</a:t>
            </a:fld>
            <a:endParaRPr lang="de-DE" altLang="de-DE" sz="1200" b="0">
              <a:solidFill>
                <a:schemeClr val="bg1"/>
              </a:solidFill>
            </a:endParaRPr>
          </a:p>
        </p:txBody>
      </p:sp>
    </p:spTree>
    <p:extLst>
      <p:ext uri="{BB962C8B-B14F-4D97-AF65-F5344CB8AC3E}">
        <p14:creationId xmlns:p14="http://schemas.microsoft.com/office/powerpoint/2010/main" val="3949126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2. Montagearbeitsplatz</a:t>
            </a:r>
            <a:endParaRPr lang="de-DE" altLang="de-DE" dirty="0" smtClean="0"/>
          </a:p>
        </p:txBody>
      </p:sp>
      <p:sp>
        <p:nvSpPr>
          <p:cNvPr id="2" name="Inhaltsplatzhalter 1"/>
          <p:cNvSpPr>
            <a:spLocks noGrp="1"/>
          </p:cNvSpPr>
          <p:nvPr>
            <p:ph idx="1"/>
          </p:nvPr>
        </p:nvSpPr>
        <p:spPr>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r>
              <a:rPr lang="de-DE" sz="2400" dirty="0">
                <a:solidFill>
                  <a:srgbClr val="004994"/>
                </a:solidFill>
                <a:cs typeface="Arial"/>
              </a:rPr>
              <a:t>2.2 Arbeitsumfeld und Arbeitsbedingungen</a:t>
            </a:r>
          </a:p>
          <a:p>
            <a:endParaRPr lang="de-DE" sz="2400" dirty="0">
              <a:solidFill>
                <a:srgbClr val="004994"/>
              </a:solidFill>
              <a:cs typeface="Arial"/>
            </a:endParaRPr>
          </a:p>
        </p:txBody>
      </p:sp>
      <p:pic>
        <p:nvPicPr>
          <p:cNvPr id="3" name="Grafik 2" descr="Eine Zeichnung mit der Unterschrift „Auf dem Boden Knien beim Montieren“ zeigt einen Mann, der aufrecht neben einer Europlatte kniet. Auf dieser Palette befinden sich eine Vorrichtung, welche dem Mann so etwa bis Brusthöhe reicht, und ein Karton mit Schrauben. Eine Knarre zum Anziehen der Schrauben befindet sich in einer seitlichen Hosentasche am Oberschenkel des Mannes."/>
          <p:cNvPicPr>
            <a:picLocks noChangeAspect="1"/>
          </p:cNvPicPr>
          <p:nvPr/>
        </p:nvPicPr>
        <p:blipFill>
          <a:blip r:embed="rId2"/>
          <a:stretch>
            <a:fillRect/>
          </a:stretch>
        </p:blipFill>
        <p:spPr>
          <a:xfrm>
            <a:off x="2078388" y="1962495"/>
            <a:ext cx="8035224" cy="4346825"/>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2</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65068985-69C0-4D23-BC77-A79AAB0AD38E}"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9</a:t>
            </a:fld>
            <a:endParaRPr lang="de-DE" altLang="de-DE" sz="1200" b="0">
              <a:solidFill>
                <a:schemeClr val="bg1"/>
              </a:solidFill>
            </a:endParaRPr>
          </a:p>
        </p:txBody>
      </p:sp>
    </p:spTree>
    <p:extLst>
      <p:ext uri="{BB962C8B-B14F-4D97-AF65-F5344CB8AC3E}">
        <p14:creationId xmlns:p14="http://schemas.microsoft.com/office/powerpoint/2010/main" val="1337807777"/>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706</Words>
  <Application>Microsoft Office PowerPoint</Application>
  <PresentationFormat>Breitbild</PresentationFormat>
  <Paragraphs>151</Paragraphs>
  <Slides>27</Slides>
  <Notes>14</Notes>
  <HiddenSlides>0</HiddenSlides>
  <MMClips>1</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27</vt:i4>
      </vt:variant>
    </vt:vector>
  </HeadingPairs>
  <TitlesOfParts>
    <vt:vector size="31" baseType="lpstr">
      <vt:lpstr>Arial</vt:lpstr>
      <vt:lpstr>Verdana</vt:lpstr>
      <vt:lpstr>Wingdings</vt:lpstr>
      <vt:lpstr>KAN_Master</vt:lpstr>
      <vt:lpstr>Ergonomie-Beispiele zur Anwendung des erworbenen Wissens - Teil 2</vt:lpstr>
      <vt:lpstr>2. Montagearbeitsplatz</vt:lpstr>
      <vt:lpstr>2. Montagearbeitsplatz</vt:lpstr>
      <vt:lpstr>2. Montagearbeitsplatz</vt:lpstr>
      <vt:lpstr>2. Montagearbeitsplatz</vt:lpstr>
      <vt:lpstr>2. Montagearbeitsplatz</vt:lpstr>
      <vt:lpstr>2. Montagearbeitsplatz</vt:lpstr>
      <vt:lpstr>2. Montagearbeitsplatz</vt:lpstr>
      <vt:lpstr>2. Montagearbeitsplatz</vt:lpstr>
      <vt:lpstr>2. Montagearbeitsplatz</vt:lpstr>
      <vt:lpstr>2. Montagearbeitsplatz</vt:lpstr>
      <vt:lpstr>2. Montagearbeitsplatz</vt:lpstr>
      <vt:lpstr> 3. Mechanische Fertigung</vt:lpstr>
      <vt:lpstr> 3. Mechanische Fertigung</vt:lpstr>
      <vt:lpstr>4. Lastenhandhabung</vt:lpstr>
      <vt:lpstr>4. Lastenhandhabung</vt:lpstr>
      <vt:lpstr>4. Lastenhandhabung</vt:lpstr>
      <vt:lpstr>4. Lastenhandhabung</vt:lpstr>
      <vt:lpstr>4. Lastenhandhabung</vt:lpstr>
      <vt:lpstr>4. Lastenhandhabung</vt:lpstr>
      <vt:lpstr>5. Sicherheit</vt:lpstr>
      <vt:lpstr>5. Sicherheit</vt:lpstr>
      <vt:lpstr>5. Sicherheit</vt:lpstr>
      <vt:lpstr>5. Sicherheit</vt:lpstr>
      <vt:lpstr>5. Sicherheit</vt:lpstr>
      <vt:lpstr>5. Sicherheit</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72</cp:revision>
  <dcterms:created xsi:type="dcterms:W3CDTF">2023-07-17T12:06:45Z</dcterms:created>
  <dcterms:modified xsi:type="dcterms:W3CDTF">2023-09-08T09:19:01Z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