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25"/>
  </p:notesMasterIdLst>
  <p:handoutMasterIdLst>
    <p:handoutMasterId r:id="rId26"/>
  </p:handoutMasterIdLst>
  <p:sldIdLst>
    <p:sldId id="288" r:id="rId2"/>
    <p:sldId id="367" r:id="rId3"/>
    <p:sldId id="368" r:id="rId4"/>
    <p:sldId id="369" r:id="rId5"/>
    <p:sldId id="370" r:id="rId6"/>
    <p:sldId id="371" r:id="rId7"/>
    <p:sldId id="372" r:id="rId8"/>
    <p:sldId id="373" r:id="rId9"/>
    <p:sldId id="374" r:id="rId10"/>
    <p:sldId id="375" r:id="rId11"/>
    <p:sldId id="376" r:id="rId12"/>
    <p:sldId id="377" r:id="rId13"/>
    <p:sldId id="378" r:id="rId14"/>
    <p:sldId id="379" r:id="rId15"/>
    <p:sldId id="380" r:id="rId16"/>
    <p:sldId id="381" r:id="rId17"/>
    <p:sldId id="382" r:id="rId18"/>
    <p:sldId id="383" r:id="rId19"/>
    <p:sldId id="384" r:id="rId20"/>
    <p:sldId id="385" r:id="rId21"/>
    <p:sldId id="386" r:id="rId22"/>
    <p:sldId id="387" r:id="rId23"/>
    <p:sldId id="366" r:id="rId24"/>
  </p:sldIdLst>
  <p:sldSz cx="12192000" cy="6858000"/>
  <p:notesSz cx="6858000" cy="9144000"/>
  <p:defaultTextStyle>
    <a:defPPr>
      <a:defRPr lang="de-DE"/>
    </a:defPPr>
    <a:lvl1pPr algn="l" rtl="0" fontAlgn="base">
      <a:spcBef>
        <a:spcPct val="20000"/>
      </a:spcBef>
      <a:spcAft>
        <a:spcPct val="0"/>
      </a:spcAft>
      <a:defRPr sz="2000" kern="1200">
        <a:solidFill>
          <a:srgbClr val="6D6D6D"/>
        </a:solidFill>
        <a:latin typeface="Arial" panose="020B0604020202020204" pitchFamily="34" charset="0"/>
        <a:ea typeface="+mn-ea"/>
        <a:cs typeface="+mn-cs"/>
      </a:defRPr>
    </a:lvl1pPr>
    <a:lvl2pPr marL="457200" algn="l" rtl="0" fontAlgn="base">
      <a:spcBef>
        <a:spcPct val="20000"/>
      </a:spcBef>
      <a:spcAft>
        <a:spcPct val="0"/>
      </a:spcAft>
      <a:defRPr sz="2000" kern="1200">
        <a:solidFill>
          <a:srgbClr val="6D6D6D"/>
        </a:solidFill>
        <a:latin typeface="Arial" panose="020B0604020202020204" pitchFamily="34" charset="0"/>
        <a:ea typeface="+mn-ea"/>
        <a:cs typeface="+mn-cs"/>
      </a:defRPr>
    </a:lvl2pPr>
    <a:lvl3pPr marL="914400" algn="l" rtl="0" fontAlgn="base">
      <a:spcBef>
        <a:spcPct val="20000"/>
      </a:spcBef>
      <a:spcAft>
        <a:spcPct val="0"/>
      </a:spcAft>
      <a:defRPr sz="2000" kern="1200">
        <a:solidFill>
          <a:srgbClr val="6D6D6D"/>
        </a:solidFill>
        <a:latin typeface="Arial" panose="020B0604020202020204" pitchFamily="34" charset="0"/>
        <a:ea typeface="+mn-ea"/>
        <a:cs typeface="+mn-cs"/>
      </a:defRPr>
    </a:lvl3pPr>
    <a:lvl4pPr marL="1371600" algn="l" rtl="0" fontAlgn="base">
      <a:spcBef>
        <a:spcPct val="20000"/>
      </a:spcBef>
      <a:spcAft>
        <a:spcPct val="0"/>
      </a:spcAft>
      <a:defRPr sz="2000" kern="1200">
        <a:solidFill>
          <a:srgbClr val="6D6D6D"/>
        </a:solidFill>
        <a:latin typeface="Arial" panose="020B0604020202020204" pitchFamily="34" charset="0"/>
        <a:ea typeface="+mn-ea"/>
        <a:cs typeface="+mn-cs"/>
      </a:defRPr>
    </a:lvl4pPr>
    <a:lvl5pPr marL="1828800" algn="l" rtl="0" fontAlgn="base">
      <a:spcBef>
        <a:spcPct val="20000"/>
      </a:spcBef>
      <a:spcAft>
        <a:spcPct val="0"/>
      </a:spcAft>
      <a:defRPr sz="2000" kern="1200">
        <a:solidFill>
          <a:srgbClr val="6D6D6D"/>
        </a:solidFill>
        <a:latin typeface="Arial" panose="020B0604020202020204" pitchFamily="34" charset="0"/>
        <a:ea typeface="+mn-ea"/>
        <a:cs typeface="+mn-cs"/>
      </a:defRPr>
    </a:lvl5pPr>
    <a:lvl6pPr marL="2286000" algn="l" defTabSz="914400" rtl="0" eaLnBrk="1" latinLnBrk="0" hangingPunct="1">
      <a:defRPr sz="2000" kern="1200">
        <a:solidFill>
          <a:srgbClr val="6D6D6D"/>
        </a:solidFill>
        <a:latin typeface="Arial" panose="020B0604020202020204" pitchFamily="34" charset="0"/>
        <a:ea typeface="+mn-ea"/>
        <a:cs typeface="+mn-cs"/>
      </a:defRPr>
    </a:lvl6pPr>
    <a:lvl7pPr marL="2743200" algn="l" defTabSz="914400" rtl="0" eaLnBrk="1" latinLnBrk="0" hangingPunct="1">
      <a:defRPr sz="2000" kern="1200">
        <a:solidFill>
          <a:srgbClr val="6D6D6D"/>
        </a:solidFill>
        <a:latin typeface="Arial" panose="020B0604020202020204" pitchFamily="34" charset="0"/>
        <a:ea typeface="+mn-ea"/>
        <a:cs typeface="+mn-cs"/>
      </a:defRPr>
    </a:lvl7pPr>
    <a:lvl8pPr marL="3200400" algn="l" defTabSz="914400" rtl="0" eaLnBrk="1" latinLnBrk="0" hangingPunct="1">
      <a:defRPr sz="2000" kern="1200">
        <a:solidFill>
          <a:srgbClr val="6D6D6D"/>
        </a:solidFill>
        <a:latin typeface="Arial" panose="020B0604020202020204" pitchFamily="34" charset="0"/>
        <a:ea typeface="+mn-ea"/>
        <a:cs typeface="+mn-cs"/>
      </a:defRPr>
    </a:lvl8pPr>
    <a:lvl9pPr marL="3657600" algn="l" defTabSz="914400" rtl="0" eaLnBrk="1" latinLnBrk="0" hangingPunct="1">
      <a:defRPr sz="2000" kern="1200">
        <a:solidFill>
          <a:srgbClr val="6D6D6D"/>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8C8E"/>
    <a:srgbClr val="E14D0E"/>
    <a:srgbClr val="004994"/>
    <a:srgbClr val="FAB500"/>
    <a:srgbClr val="E8E8E8"/>
    <a:srgbClr val="0095DB"/>
    <a:srgbClr val="FFDB92"/>
    <a:srgbClr val="5775B3"/>
    <a:srgbClr val="577511"/>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8339" autoAdjust="0"/>
    <p:restoredTop sz="75604" autoAdjust="0"/>
  </p:normalViewPr>
  <p:slideViewPr>
    <p:cSldViewPr>
      <p:cViewPr varScale="1">
        <p:scale>
          <a:sx n="71" d="100"/>
          <a:sy n="71" d="100"/>
        </p:scale>
        <p:origin x="907" y="53"/>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notesViewPr>
    <p:cSldViewPr>
      <p:cViewPr varScale="1">
        <p:scale>
          <a:sx n="86" d="100"/>
          <a:sy n="86" d="100"/>
        </p:scale>
        <p:origin x="3786" y="78"/>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9266"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7" name="Rectangle 3"/>
          <p:cNvSpPr>
            <a:spLocks noGrp="1" noChangeArrowheads="1"/>
          </p:cNvSpPr>
          <p:nvPr>
            <p:ph type="dt" sz="quarter"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139268" name="Rectangle 4"/>
          <p:cNvSpPr>
            <a:spLocks noGrp="1" noChangeArrowheads="1"/>
          </p:cNvSpPr>
          <p:nvPr>
            <p:ph type="ftr" sz="quarter" idx="2"/>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139269" name="Rectangle 5"/>
          <p:cNvSpPr>
            <a:spLocks noGrp="1" noChangeArrowheads="1"/>
          </p:cNvSpPr>
          <p:nvPr>
            <p:ph type="sldNum" sz="quarter" idx="3"/>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8CE7DA52-4026-42E8-8B1D-F8038A51105A}" type="slidenum">
              <a:rPr lang="de-DE" altLang="de-DE"/>
              <a:pPr/>
              <a:t>‹Nr.›</a:t>
            </a:fld>
            <a:endParaRPr lang="de-DE" altLang="de-DE"/>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542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spcBef>
                <a:spcPct val="0"/>
              </a:spcBef>
              <a:defRPr sz="1200">
                <a:solidFill>
                  <a:schemeClr val="tx1"/>
                </a:solidFill>
              </a:defRPr>
            </a:lvl1pPr>
          </a:lstStyle>
          <a:p>
            <a:endParaRPr lang="de-DE" altLang="de-DE"/>
          </a:p>
        </p:txBody>
      </p:sp>
      <p:sp>
        <p:nvSpPr>
          <p:cNvPr id="54276" name="Rectangle 4"/>
          <p:cNvSpPr>
            <a:spLocks noGrp="1" noRot="1" noChangeAspect="1" noChangeArrowheads="1" noTextEdit="1"/>
          </p:cNvSpPr>
          <p:nvPr>
            <p:ph type="sldImg" idx="2"/>
          </p:nvPr>
        </p:nvSpPr>
        <p:spPr bwMode="auto">
          <a:xfrm>
            <a:off x="381000" y="685800"/>
            <a:ext cx="6096000" cy="3429000"/>
          </a:xfrm>
          <a:prstGeom prst="rect">
            <a:avLst/>
          </a:prstGeom>
          <a:noFill/>
          <a:ln w="9525">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542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de-DE" altLang="de-DE"/>
              <a:t>Textmasterformate durch Klicken bearbeiten</a:t>
            </a:r>
          </a:p>
          <a:p>
            <a:pPr lvl="1"/>
            <a:r>
              <a:rPr lang="de-DE" altLang="de-DE"/>
              <a:t>Zweite Ebene</a:t>
            </a:r>
          </a:p>
          <a:p>
            <a:pPr lvl="2"/>
            <a:r>
              <a:rPr lang="de-DE" altLang="de-DE"/>
              <a:t>Dritte Ebene</a:t>
            </a:r>
          </a:p>
          <a:p>
            <a:pPr lvl="3"/>
            <a:r>
              <a:rPr lang="de-DE" altLang="de-DE"/>
              <a:t>Vierte Ebene</a:t>
            </a:r>
          </a:p>
          <a:p>
            <a:pPr lvl="4"/>
            <a:r>
              <a:rPr lang="de-DE" altLang="de-DE"/>
              <a:t>Fünfte Ebene</a:t>
            </a:r>
          </a:p>
        </p:txBody>
      </p:sp>
      <p:sp>
        <p:nvSpPr>
          <p:cNvPr id="542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spcBef>
                <a:spcPct val="0"/>
              </a:spcBef>
              <a:defRPr sz="1200">
                <a:solidFill>
                  <a:schemeClr val="tx1"/>
                </a:solidFill>
              </a:defRPr>
            </a:lvl1pPr>
          </a:lstStyle>
          <a:p>
            <a:endParaRPr lang="de-DE" altLang="de-DE"/>
          </a:p>
        </p:txBody>
      </p:sp>
      <p:sp>
        <p:nvSpPr>
          <p:cNvPr id="542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spcBef>
                <a:spcPct val="0"/>
              </a:spcBef>
              <a:defRPr sz="1200">
                <a:solidFill>
                  <a:schemeClr val="tx1"/>
                </a:solidFill>
              </a:defRPr>
            </a:lvl1pPr>
          </a:lstStyle>
          <a:p>
            <a:fld id="{E038895E-0607-453D-A015-226380A24BC5}" type="slidenum">
              <a:rPr lang="de-DE" altLang="de-DE"/>
              <a:pPr/>
              <a:t>‹Nr.›</a:t>
            </a:fld>
            <a:endParaRPr lang="de-DE" altLang="de-DE"/>
          </a:p>
        </p:txBody>
      </p:sp>
    </p:spTree>
    <p:extLst>
      <p:ext uri="{BB962C8B-B14F-4D97-AF65-F5344CB8AC3E}">
        <p14:creationId xmlns:p14="http://schemas.microsoft.com/office/powerpoint/2010/main" val="352218706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fontAlgn="base">
      <a:spcBef>
        <a:spcPct val="30000"/>
      </a:spcBef>
      <a:spcAft>
        <a:spcPct val="0"/>
      </a:spcAft>
      <a:defRPr sz="1200" kern="1200">
        <a:solidFill>
          <a:schemeClr val="tx1"/>
        </a:solidFill>
        <a:latin typeface="Arial" panose="020B0604020202020204" pitchFamily="34" charset="0"/>
        <a:ea typeface="+mn-ea"/>
        <a:cs typeface="+mn-cs"/>
      </a:defRPr>
    </a:lvl2pPr>
    <a:lvl3pPr marL="914400" algn="l" rtl="0" fontAlgn="base">
      <a:spcBef>
        <a:spcPct val="30000"/>
      </a:spcBef>
      <a:spcAft>
        <a:spcPct val="0"/>
      </a:spcAft>
      <a:defRPr sz="1200" kern="1200">
        <a:solidFill>
          <a:schemeClr val="tx1"/>
        </a:solidFill>
        <a:latin typeface="Arial" panose="020B0604020202020204" pitchFamily="34" charset="0"/>
        <a:ea typeface="+mn-ea"/>
        <a:cs typeface="+mn-cs"/>
      </a:defRPr>
    </a:lvl3pPr>
    <a:lvl4pPr marL="1371600" algn="l" rtl="0" fontAlgn="base">
      <a:spcBef>
        <a:spcPct val="30000"/>
      </a:spcBef>
      <a:spcAft>
        <a:spcPct val="0"/>
      </a:spcAft>
      <a:defRPr sz="1200" kern="1200">
        <a:solidFill>
          <a:schemeClr val="tx1"/>
        </a:solidFill>
        <a:latin typeface="Arial" panose="020B0604020202020204" pitchFamily="34" charset="0"/>
        <a:ea typeface="+mn-ea"/>
        <a:cs typeface="+mn-cs"/>
      </a:defRPr>
    </a:lvl4pPr>
    <a:lvl5pPr marL="1828800" algn="l" rtl="0" fontAlgn="base">
      <a:spcBef>
        <a:spcPct val="30000"/>
      </a:spcBef>
      <a:spcAft>
        <a:spcPct val="0"/>
      </a:spcAft>
      <a:defRPr sz="1200" kern="1200">
        <a:solidFill>
          <a:schemeClr val="tx1"/>
        </a:solidFill>
        <a:latin typeface="Arial" panose="020B0604020202020204"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a:latin typeface="Arial" charset="0"/>
              </a:rPr>
              <a:t>Beispielfile von ergonomischen Gestaltungsprozessen mit Ergebnisnachweis durch das frühere BGIA, jetzt IFA (Institut für Arbeitsschutz</a:t>
            </a:r>
            <a:r>
              <a:rPr lang="de-DE" baseline="0" dirty="0">
                <a:latin typeface="Arial" charset="0"/>
              </a:rPr>
              <a:t> der DGUV)</a:t>
            </a:r>
            <a:r>
              <a:rPr lang="de-DE" dirty="0">
                <a:latin typeface="Arial" charset="0"/>
              </a:rPr>
              <a:t> </a:t>
            </a:r>
          </a:p>
          <a:p>
            <a:pPr eaLnBrk="1" hangingPunct="1"/>
            <a:r>
              <a:rPr lang="de-DE" dirty="0">
                <a:latin typeface="Arial" charset="0"/>
              </a:rPr>
              <a:t>Der Film </a:t>
            </a:r>
            <a:r>
              <a:rPr lang="de-DE" dirty="0" err="1">
                <a:latin typeface="Arial" charset="0"/>
              </a:rPr>
              <a:t>Gussputzer</a:t>
            </a:r>
            <a:r>
              <a:rPr lang="de-DE" dirty="0">
                <a:latin typeface="Arial" charset="0"/>
              </a:rPr>
              <a:t> alt – zeigt die Ausgangssituation im Unternehmen – die Teilnehmer sollten im Film mögliche ergonomische Probleme feststellen, diskutieren und konstruktive Vorschläge zur Verbesserung machen.</a:t>
            </a:r>
          </a:p>
          <a:p>
            <a:pPr eaLnBrk="1" hangingPunct="1"/>
            <a:r>
              <a:rPr lang="de-DE" dirty="0">
                <a:latin typeface="Arial" charset="0"/>
              </a:rPr>
              <a:t>Der Film </a:t>
            </a:r>
            <a:r>
              <a:rPr lang="de-DE" dirty="0" err="1">
                <a:latin typeface="Arial" charset="0"/>
              </a:rPr>
              <a:t>Gussputzer</a:t>
            </a:r>
            <a:r>
              <a:rPr lang="de-DE" dirty="0">
                <a:latin typeface="Arial" charset="0"/>
              </a:rPr>
              <a:t> neu zeigt die verbesserte Lösung, während die Präsentation die Ergebnisse wissenschaftlich belegt.</a:t>
            </a:r>
          </a:p>
          <a:p>
            <a:pPr eaLnBrk="1" hangingPunct="1"/>
            <a:r>
              <a:rPr lang="de-DE" dirty="0">
                <a:latin typeface="Arial" charset="0"/>
              </a:rPr>
              <a:t>In den Fallbeispielen Versandlager und Näharbeitsplatz sind kurz zwei Arbeitsplatzoptimierungen und die Effekte erläutert.</a:t>
            </a: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2</a:t>
            </a:fld>
            <a:endParaRPr lang="de-DE" altLang="de-DE"/>
          </a:p>
        </p:txBody>
      </p:sp>
    </p:spTree>
    <p:extLst>
      <p:ext uri="{BB962C8B-B14F-4D97-AF65-F5344CB8AC3E}">
        <p14:creationId xmlns:p14="http://schemas.microsoft.com/office/powerpoint/2010/main" val="24692851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latin typeface="Arial" charset="0"/>
              </a:rPr>
              <a:t>Die Grafik stellt das Arbeitssystem (siehe Kapitelanfang) dar. Allerdings steht jetzt die Gestaltung des Arbeitsmittels mit den beiden Schnittstellen zum Mensch bzw. zum Prozess im Mittelpunkt. Es ist zu entscheiden welche Anteile der Arbeitsaufgabe durch den Mensch bzw. das Arbeitsmittel übernommen werden und wie die Schnittstelle zu gestalten ist.</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16</a:t>
            </a:fld>
            <a:endParaRPr lang="de-DE" altLang="de-DE"/>
          </a:p>
        </p:txBody>
      </p:sp>
    </p:spTree>
    <p:extLst>
      <p:ext uri="{BB962C8B-B14F-4D97-AF65-F5344CB8AC3E}">
        <p14:creationId xmlns:p14="http://schemas.microsoft.com/office/powerpoint/2010/main" val="144611683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a:latin typeface="Arial" charset="0"/>
              </a:rPr>
              <a:t>Die Grafik zeigt eine Gesamtübersicht der in einem Gestaltungsprozess zu berücksichtigenden Anforderungen.</a:t>
            </a:r>
          </a:p>
          <a:p>
            <a:pPr eaLnBrk="1" hangingPunct="1"/>
            <a:r>
              <a:rPr lang="de-DE" dirty="0">
                <a:latin typeface="Arial" charset="0"/>
              </a:rPr>
              <a:t>Bei den Wirkungsbezogenen Anforderungen handelt es sich um die indirekte Wirkung. So wird z.B. einen Maschine auf Grund ihrer Optik als besonders sicher empfunden, ist es in der Realität aber nicht. Oder zahlreiche farbige Anzeigen können den Eindruck einer besonders hochwertigen technischen Lösung vermitteln, obwohl die dahinter liegende Technik konventionell ausgeführt wird.</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17</a:t>
            </a:fld>
            <a:endParaRPr lang="de-DE" altLang="de-DE"/>
          </a:p>
        </p:txBody>
      </p:sp>
    </p:spTree>
    <p:extLst>
      <p:ext uri="{BB962C8B-B14F-4D97-AF65-F5344CB8AC3E}">
        <p14:creationId xmlns:p14="http://schemas.microsoft.com/office/powerpoint/2010/main" val="1919572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latin typeface="Arial" charset="0"/>
              </a:rPr>
              <a:t>Vorstellung der spezifischen Situation</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18</a:t>
            </a:fld>
            <a:endParaRPr lang="de-DE" altLang="de-DE"/>
          </a:p>
        </p:txBody>
      </p:sp>
    </p:spTree>
    <p:extLst>
      <p:ext uri="{BB962C8B-B14F-4D97-AF65-F5344CB8AC3E}">
        <p14:creationId xmlns:p14="http://schemas.microsoft.com/office/powerpoint/2010/main" val="509579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latin typeface="Arial" charset="0"/>
              </a:rPr>
              <a:t>Mögliche Anforderungen und die sich daraus ergebenden Zielstellungen bei der Gestaltung des Schraubwerkzeuges sind hier dargestellt. </a:t>
            </a:r>
            <a:r>
              <a:rPr lang="de-DE" b="1" i="1" dirty="0">
                <a:latin typeface="Arial" charset="0"/>
              </a:rPr>
              <a:t>(sind eher Gestaltungskriterien)</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19</a:t>
            </a:fld>
            <a:endParaRPr lang="de-DE" altLang="de-DE"/>
          </a:p>
        </p:txBody>
      </p:sp>
    </p:spTree>
    <p:extLst>
      <p:ext uri="{BB962C8B-B14F-4D97-AF65-F5344CB8AC3E}">
        <p14:creationId xmlns:p14="http://schemas.microsoft.com/office/powerpoint/2010/main" val="32156028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latin typeface="Arial" charset="0"/>
              </a:rPr>
              <a:t>Erläuterungen zur Bewertungstabelle:</a:t>
            </a:r>
          </a:p>
          <a:p>
            <a:r>
              <a:rPr lang="de-DE" dirty="0">
                <a:latin typeface="Arial" charset="0"/>
              </a:rPr>
              <a:t>Pneumatischer Schrauber – Kraftführung entspricht zwar bei einem senkrechten Einschrauben dem gängigen Bewegungsablauf lässt aber keinen Einsatz des Körpergewichtes zu, die Handhaltung ist günstig da Hand und Unterarm in einer Flucht liegen. Die Geschwindigkeit ist hoch. Ebenso die Investitionskosten.</a:t>
            </a:r>
          </a:p>
          <a:p>
            <a:r>
              <a:rPr lang="de-DE" dirty="0">
                <a:latin typeface="Arial" charset="0"/>
              </a:rPr>
              <a:t>Elektrischer Akkuschrauber – durch die notwendige Drehung der Hand in die senkrechte Kraftführung und dem zur Arbeitsrichtung versetztem Griff ist die Kraftführung nicht günstig, so dass ein Abrutschen und ein Kraftverlust möglich wird. Die Handstellung ist beim Ansatz von oben ungünstig. Beim Schraub en von der Seite muss der Deckel bzw. Motor mit der zweiten Hand oder einer Vorrichtung in Position gehalten werden. Die Geschwindigkeit ist hoch. Die Investitionskosten sind niedriger als bei dem pneumatischen Modell.</a:t>
            </a:r>
          </a:p>
          <a:p>
            <a:r>
              <a:rPr lang="de-DE" dirty="0">
                <a:latin typeface="Arial" charset="0"/>
              </a:rPr>
              <a:t>Der </a:t>
            </a:r>
            <a:r>
              <a:rPr lang="de-DE" dirty="0" err="1">
                <a:latin typeface="Arial" charset="0"/>
              </a:rPr>
              <a:t>Handschrauber</a:t>
            </a:r>
            <a:r>
              <a:rPr lang="de-DE" dirty="0">
                <a:latin typeface="Arial" charset="0"/>
              </a:rPr>
              <a:t> erfordert laufendes Umgreifen, es liegt zwar Formschluss am Griff vor aber die Kraftlinie ist nicht optimal. Außerdem wird der Hand-Armbereich durch die aufzubringende Dreh- und Anzugkraft beansprucht. Die Geschwindigkeit ist insbesondere durch die Notwendigkeit des Umgreifens gering. </a:t>
            </a:r>
          </a:p>
          <a:p>
            <a:r>
              <a:rPr lang="de-DE" dirty="0">
                <a:latin typeface="Arial" charset="0"/>
              </a:rPr>
              <a:t>Alternative Antriebskonzepte für den am besten bewerteten Schrauber sind möglich.</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20</a:t>
            </a:fld>
            <a:endParaRPr lang="de-DE" altLang="de-DE"/>
          </a:p>
        </p:txBody>
      </p:sp>
    </p:spTree>
    <p:extLst>
      <p:ext uri="{BB962C8B-B14F-4D97-AF65-F5344CB8AC3E}">
        <p14:creationId xmlns:p14="http://schemas.microsoft.com/office/powerpoint/2010/main" val="167771032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de-DE" dirty="0">
                <a:latin typeface="Arial" charset="0"/>
              </a:rPr>
              <a:t>Für den gewählten Schrauber werden Gestaltungsanforderungen für die Ausführung der Handseite festgelegt (siehe Aufzählung). Ebenso wichtig ist die Gestaltung/ Auswahl der Schnittstelle in Abhängigkeit vom Prozess. Unterschiedliche Kopplungsvarianten erlauben differenzierte Kraftübertragung (Kreuzschlitz schlecht),  unterschiedlich Fügegeschwindigkeiten usw.</a:t>
            </a:r>
          </a:p>
          <a:p>
            <a:r>
              <a:rPr lang="de-DE" dirty="0">
                <a:latin typeface="Arial" charset="0"/>
              </a:rPr>
              <a:t>Konkrete Verfahrensweisen sind problemorientiert festzulegen. Entsprechendes Grundwissen wird in den vorherigen Modulen vermittelt!</a:t>
            </a:r>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21</a:t>
            </a:fld>
            <a:endParaRPr lang="de-DE" altLang="de-DE"/>
          </a:p>
        </p:txBody>
      </p:sp>
    </p:spTree>
    <p:extLst>
      <p:ext uri="{BB962C8B-B14F-4D97-AF65-F5344CB8AC3E}">
        <p14:creationId xmlns:p14="http://schemas.microsoft.com/office/powerpoint/2010/main" val="10881718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latin typeface="Arial" charset="0"/>
              </a:rPr>
              <a:t>Konkrete Verfahrensweisen sind problemorientiert festzulegen. (Schwerpunkte sind Greifraumgestaltung, Arbeitsplatzmaße und Kräfte) </a:t>
            </a:r>
            <a:br>
              <a:rPr lang="de-DE" dirty="0">
                <a:latin typeface="Arial" charset="0"/>
              </a:rPr>
            </a:br>
            <a:r>
              <a:rPr lang="de-DE" dirty="0">
                <a:latin typeface="Arial" charset="0"/>
              </a:rPr>
              <a:t>Entsprechendes Grundwissen wird in den vorherigen Modulen vermittelt!</a:t>
            </a:r>
          </a:p>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22</a:t>
            </a:fld>
            <a:endParaRPr lang="de-DE" altLang="de-DE"/>
          </a:p>
        </p:txBody>
      </p:sp>
    </p:spTree>
    <p:extLst>
      <p:ext uri="{BB962C8B-B14F-4D97-AF65-F5344CB8AC3E}">
        <p14:creationId xmlns:p14="http://schemas.microsoft.com/office/powerpoint/2010/main" val="244754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Starten Sie das Video durch Klicken auf das große Bild links!</a:t>
            </a:r>
          </a:p>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3</a:t>
            </a:fld>
            <a:endParaRPr lang="de-DE" altLang="de-DE"/>
          </a:p>
        </p:txBody>
      </p:sp>
    </p:spTree>
    <p:extLst>
      <p:ext uri="{BB962C8B-B14F-4D97-AF65-F5344CB8AC3E}">
        <p14:creationId xmlns:p14="http://schemas.microsoft.com/office/powerpoint/2010/main" val="38471764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Starten Sie das Video durch Klicken auf das große Bild rechts!</a:t>
            </a:r>
          </a:p>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4</a:t>
            </a:fld>
            <a:endParaRPr lang="de-DE" altLang="de-DE"/>
          </a:p>
        </p:txBody>
      </p:sp>
    </p:spTree>
    <p:extLst>
      <p:ext uri="{BB962C8B-B14F-4D97-AF65-F5344CB8AC3E}">
        <p14:creationId xmlns:p14="http://schemas.microsoft.com/office/powerpoint/2010/main" val="2353540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5</a:t>
            </a:fld>
            <a:endParaRPr lang="de-DE" altLang="de-DE"/>
          </a:p>
        </p:txBody>
      </p:sp>
    </p:spTree>
    <p:extLst>
      <p:ext uri="{BB962C8B-B14F-4D97-AF65-F5344CB8AC3E}">
        <p14:creationId xmlns:p14="http://schemas.microsoft.com/office/powerpoint/2010/main" val="18926890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6</a:t>
            </a:fld>
            <a:endParaRPr lang="de-DE" altLang="de-DE"/>
          </a:p>
        </p:txBody>
      </p:sp>
    </p:spTree>
    <p:extLst>
      <p:ext uri="{BB962C8B-B14F-4D97-AF65-F5344CB8AC3E}">
        <p14:creationId xmlns:p14="http://schemas.microsoft.com/office/powerpoint/2010/main" val="329041395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Film startet durch klicken auf das Bild.</a:t>
            </a:r>
          </a:p>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10</a:t>
            </a:fld>
            <a:endParaRPr lang="de-DE" altLang="de-DE"/>
          </a:p>
        </p:txBody>
      </p:sp>
    </p:spTree>
    <p:extLst>
      <p:ext uri="{BB962C8B-B14F-4D97-AF65-F5344CB8AC3E}">
        <p14:creationId xmlns:p14="http://schemas.microsoft.com/office/powerpoint/2010/main" val="213013759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de-DE" dirty="0"/>
              <a:t>Film startet durch klicken auf das Bild.</a:t>
            </a:r>
          </a:p>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12</a:t>
            </a:fld>
            <a:endParaRPr lang="de-DE" altLang="de-DE"/>
          </a:p>
        </p:txBody>
      </p:sp>
    </p:spTree>
    <p:extLst>
      <p:ext uri="{BB962C8B-B14F-4D97-AF65-F5344CB8AC3E}">
        <p14:creationId xmlns:p14="http://schemas.microsoft.com/office/powerpoint/2010/main" val="37510477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E038895E-0607-453D-A015-226380A24BC5}" type="slidenum">
              <a:rPr lang="de-DE" altLang="de-DE" smtClean="0"/>
              <a:pPr/>
              <a:t>14</a:t>
            </a:fld>
            <a:endParaRPr lang="de-DE" altLang="de-DE"/>
          </a:p>
        </p:txBody>
      </p:sp>
    </p:spTree>
    <p:extLst>
      <p:ext uri="{BB962C8B-B14F-4D97-AF65-F5344CB8AC3E}">
        <p14:creationId xmlns:p14="http://schemas.microsoft.com/office/powerpoint/2010/main" val="28921871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eaLnBrk="1" hangingPunct="1"/>
            <a:r>
              <a:rPr lang="de-DE" dirty="0">
                <a:latin typeface="Arial" charset="0"/>
              </a:rPr>
              <a:t>Alternativ zur zielorientierten Gestaltung ist eine reine objektbezogene Optimierung möglich</a:t>
            </a:r>
            <a:endParaRPr lang="de-DE" b="1" i="1" dirty="0">
              <a:latin typeface="Arial" charset="0"/>
            </a:endParaRPr>
          </a:p>
          <a:p>
            <a:endParaRPr lang="de-DE" dirty="0"/>
          </a:p>
        </p:txBody>
      </p:sp>
      <p:sp>
        <p:nvSpPr>
          <p:cNvPr id="4" name="Foliennummernplatzhalter 3"/>
          <p:cNvSpPr>
            <a:spLocks noGrp="1"/>
          </p:cNvSpPr>
          <p:nvPr>
            <p:ph type="sldNum" sz="quarter" idx="10"/>
          </p:nvPr>
        </p:nvSpPr>
        <p:spPr/>
        <p:txBody>
          <a:bodyPr/>
          <a:lstStyle/>
          <a:p>
            <a:fld id="{59BF9433-A15E-4A12-A08C-80FE49C6C1A1}" type="slidenum">
              <a:rPr lang="de-DE" altLang="de-DE" smtClean="0"/>
              <a:pPr/>
              <a:t>15</a:t>
            </a:fld>
            <a:endParaRPr lang="de-DE" altLang="de-DE"/>
          </a:p>
        </p:txBody>
      </p:sp>
    </p:spTree>
    <p:extLst>
      <p:ext uri="{BB962C8B-B14F-4D97-AF65-F5344CB8AC3E}">
        <p14:creationId xmlns:p14="http://schemas.microsoft.com/office/powerpoint/2010/main" val="249464280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elfolie">
    <p:spTree>
      <p:nvGrpSpPr>
        <p:cNvPr id="1" name=""/>
        <p:cNvGrpSpPr/>
        <p:nvPr/>
      </p:nvGrpSpPr>
      <p:grpSpPr>
        <a:xfrm>
          <a:off x="0" y="0"/>
          <a:ext cx="0" cy="0"/>
          <a:chOff x="0" y="0"/>
          <a:chExt cx="0" cy="0"/>
        </a:xfrm>
      </p:grpSpPr>
      <p:sp>
        <p:nvSpPr>
          <p:cNvPr id="3" name="Rechteck 2">
            <a:extLst>
              <a:ext uri="{FF2B5EF4-FFF2-40B4-BE49-F238E27FC236}">
                <a16:creationId xmlns:a16="http://schemas.microsoft.com/office/drawing/2014/main" id="{0E11FC9E-1C01-E975-681F-479C4061A1AB}"/>
              </a:ext>
            </a:extLst>
          </p:cNvPr>
          <p:cNvSpPr/>
          <p:nvPr userDrawn="1"/>
        </p:nvSpPr>
        <p:spPr bwMode="auto">
          <a:xfrm>
            <a:off x="0" y="-21369"/>
            <a:ext cx="12192000" cy="1298575"/>
          </a:xfrm>
          <a:prstGeom prst="rect">
            <a:avLst/>
          </a:prstGeom>
          <a:solidFill>
            <a:srgbClr val="E8E8E8">
              <a:alpha val="67843"/>
            </a:srgbClr>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dirty="0">
              <a:ln>
                <a:noFill/>
              </a:ln>
              <a:solidFill>
                <a:srgbClr val="6D6D6D"/>
              </a:solidFill>
              <a:effectLst/>
              <a:latin typeface="Arial" panose="020B0604020202020204" pitchFamily="34" charset="0"/>
            </a:endParaRPr>
          </a:p>
        </p:txBody>
      </p:sp>
      <p:sp>
        <p:nvSpPr>
          <p:cNvPr id="50191" name="Rectangle 15"/>
          <p:cNvSpPr>
            <a:spLocks noGrp="1" noChangeArrowheads="1"/>
          </p:cNvSpPr>
          <p:nvPr>
            <p:ph type="ctrTitle"/>
          </p:nvPr>
        </p:nvSpPr>
        <p:spPr>
          <a:xfrm>
            <a:off x="2639484" y="2189163"/>
            <a:ext cx="8136467" cy="2679700"/>
          </a:xfrm>
        </p:spPr>
        <p:txBody>
          <a:bodyPr bIns="0"/>
          <a:lstStyle>
            <a:lvl1pPr>
              <a:lnSpc>
                <a:spcPct val="90000"/>
              </a:lnSpc>
              <a:defRPr sz="3800"/>
            </a:lvl1pPr>
          </a:lstStyle>
          <a:p>
            <a:pPr lvl="0"/>
            <a:r>
              <a:rPr lang="de-DE" altLang="de-DE" noProof="0"/>
              <a:t>Titelmasterformat durch Klicken bearbeiten</a:t>
            </a:r>
            <a:endParaRPr lang="de-DE" altLang="de-DE" noProof="0" dirty="0"/>
          </a:p>
        </p:txBody>
      </p:sp>
      <p:sp>
        <p:nvSpPr>
          <p:cNvPr id="50192" name="Rectangle 16"/>
          <p:cNvSpPr>
            <a:spLocks noGrp="1" noChangeArrowheads="1"/>
          </p:cNvSpPr>
          <p:nvPr>
            <p:ph type="subTitle" idx="1"/>
          </p:nvPr>
        </p:nvSpPr>
        <p:spPr>
          <a:xfrm>
            <a:off x="2639484" y="5083176"/>
            <a:ext cx="8136467" cy="1298575"/>
          </a:xfrm>
          <a:extLst>
            <a:ext uri="{909E8E84-426E-40DD-AFC4-6F175D3DCCD1}">
              <a14:hiddenFill xmlns:a14="http://schemas.microsoft.com/office/drawing/2010/main">
                <a:solidFill>
                  <a:schemeClr val="accent1"/>
                </a:solidFill>
              </a14:hiddenFill>
            </a:ext>
          </a:extLst>
        </p:spPr>
        <p:txBody>
          <a:bodyPr/>
          <a:lstStyle>
            <a:lvl1pPr>
              <a:spcBef>
                <a:spcPct val="0"/>
              </a:spcBef>
              <a:defRPr sz="2000" b="0"/>
            </a:lvl1pPr>
          </a:lstStyle>
          <a:p>
            <a:pPr lvl="0"/>
            <a:r>
              <a:rPr lang="de-DE" altLang="de-DE" noProof="0"/>
              <a:t>Formatvorlage des Untertitelmasters durch Klicken bearbeiten</a:t>
            </a:r>
            <a:endParaRPr lang="de-DE" altLang="de-DE" noProof="0" dirty="0"/>
          </a:p>
        </p:txBody>
      </p:sp>
      <p:pic>
        <p:nvPicPr>
          <p:cNvPr id="9" name="Grafik 8" descr="Logo KANPraxis Module: Ergonomie&#10;&#10;Automatisch generierte Beschreibung">
            <a:extLst>
              <a:ext uri="{FF2B5EF4-FFF2-40B4-BE49-F238E27FC236}">
                <a16:creationId xmlns:a16="http://schemas.microsoft.com/office/drawing/2014/main" id="{6A5686F1-F33B-CC42-17B5-C58C0CDA2769}"/>
              </a:ext>
            </a:extLst>
          </p:cNvPr>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9120336" y="427110"/>
            <a:ext cx="2386370" cy="421335"/>
          </a:xfrm>
          <a:prstGeom prst="rect">
            <a:avLst/>
          </a:prstGeom>
        </p:spPr>
      </p:pic>
      <p:cxnSp>
        <p:nvCxnSpPr>
          <p:cNvPr id="11" name="Gerader Verbinder 10">
            <a:extLst>
              <a:ext uri="{FF2B5EF4-FFF2-40B4-BE49-F238E27FC236}">
                <a16:creationId xmlns:a16="http://schemas.microsoft.com/office/drawing/2014/main" id="{7302DD1C-5411-3134-FD0A-BBE73F3B9CC9}"/>
              </a:ext>
            </a:extLst>
          </p:cNvPr>
          <p:cNvCxnSpPr/>
          <p:nvPr userDrawn="1"/>
        </p:nvCxnSpPr>
        <p:spPr bwMode="auto">
          <a:xfrm>
            <a:off x="0" y="1340768"/>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Inhaltsplatzhalter 2"/>
          <p:cNvSpPr>
            <a:spLocks noGrp="1"/>
          </p:cNvSpPr>
          <p:nvPr>
            <p:ph idx="1"/>
          </p:nvPr>
        </p:nvSpPr>
        <p:spPr/>
        <p:txBody>
          <a:bodyPr/>
          <a:lstStyle>
            <a:lvl1pPr>
              <a:defRPr sz="2000"/>
            </a:lvl1pPr>
            <a:lvl2pPr>
              <a:defRPr sz="2000"/>
            </a:lvl2pPr>
            <a:lvl3pPr marL="265113" indent="-261938">
              <a:buClr>
                <a:srgbClr val="FAB500"/>
              </a:buClr>
              <a:buFont typeface="Arial" panose="020B0604020202020204" pitchFamily="34" charset="0"/>
              <a:buChar char="•"/>
              <a:defRPr sz="2000"/>
            </a:lvl3pPr>
            <a:lvl4pPr>
              <a:buClr>
                <a:srgbClr val="FAB500"/>
              </a:buClr>
              <a:defRPr sz="1800"/>
            </a:lvl4pPr>
            <a:lvl5pPr marL="678112" indent="-285750">
              <a:buFont typeface="Arial" panose="020B0604020202020204" pitchFamily="34" charset="0"/>
              <a:buChar char="•"/>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Datumsplatzhalter 3"/>
          <p:cNvSpPr>
            <a:spLocks noGrp="1"/>
          </p:cNvSpPr>
          <p:nvPr>
            <p:ph type="dt" sz="half" idx="10"/>
          </p:nvPr>
        </p:nvSpPr>
        <p:spPr/>
        <p:txBody>
          <a:bodyPr/>
          <a:lstStyle>
            <a:lvl1pPr>
              <a:defRPr/>
            </a:lvl1pPr>
          </a:lstStyle>
          <a:p>
            <a:r>
              <a:rPr lang="de-DE" altLang="de-DE"/>
              <a:t>Datum</a:t>
            </a:r>
          </a:p>
        </p:txBody>
      </p:sp>
      <p:sp>
        <p:nvSpPr>
          <p:cNvPr id="5" name="Fußzeilenplatzhalter 4"/>
          <p:cNvSpPr>
            <a:spLocks noGrp="1"/>
          </p:cNvSpPr>
          <p:nvPr>
            <p:ph type="ftr" sz="quarter" idx="11"/>
          </p:nvPr>
        </p:nvSpPr>
        <p:spPr/>
        <p:txBody>
          <a:bodyPr/>
          <a:lstStyle>
            <a:lvl1pPr>
              <a:defRPr/>
            </a:lvl1pPr>
          </a:lstStyle>
          <a:p>
            <a:r>
              <a:rPr lang="de-DE" altLang="de-DE"/>
              <a:t>Veranstaltung</a:t>
            </a:r>
          </a:p>
        </p:txBody>
      </p:sp>
      <p:sp>
        <p:nvSpPr>
          <p:cNvPr id="6" name="Foliennummernplatzhalter 5"/>
          <p:cNvSpPr>
            <a:spLocks noGrp="1"/>
          </p:cNvSpPr>
          <p:nvPr>
            <p:ph type="sldNum" sz="quarter" idx="12"/>
          </p:nvPr>
        </p:nvSpPr>
        <p:spPr/>
        <p:txBody>
          <a:bodyPr/>
          <a:lstStyle>
            <a:lvl1pPr>
              <a:defRPr/>
            </a:lvl1pPr>
          </a:lstStyle>
          <a:p>
            <a:r>
              <a:rPr lang="de-DE" altLang="de-DE"/>
              <a:t>Seite </a:t>
            </a:r>
            <a:fld id="{B6BD4482-99CC-4E47-A47A-AD99D597AA96}" type="slidenum">
              <a:rPr lang="de-DE" altLang="de-DE"/>
              <a:pPr/>
              <a:t>‹Nr.›</a:t>
            </a:fld>
            <a:endParaRPr lang="de-DE" altLang="de-DE"/>
          </a:p>
        </p:txBody>
      </p:sp>
    </p:spTree>
    <p:extLst>
      <p:ext uri="{BB962C8B-B14F-4D97-AF65-F5344CB8AC3E}">
        <p14:creationId xmlns:p14="http://schemas.microsoft.com/office/powerpoint/2010/main" val="40489361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Inhaltsplatzhalter 2"/>
          <p:cNvSpPr>
            <a:spLocks noGrp="1"/>
          </p:cNvSpPr>
          <p:nvPr>
            <p:ph sz="half" idx="1"/>
          </p:nvPr>
        </p:nvSpPr>
        <p:spPr>
          <a:xfrm>
            <a:off x="719667" y="1484314"/>
            <a:ext cx="5274733" cy="4897437"/>
          </a:xfrm>
        </p:spPr>
        <p:txBody>
          <a:bodyPr/>
          <a:lstStyle>
            <a:lvl1pPr>
              <a:defRPr sz="2000"/>
            </a:lvl1pPr>
            <a:lvl2pPr>
              <a:defRPr sz="2000"/>
            </a:lvl2pPr>
            <a:lvl3pPr>
              <a:defRPr sz="2000"/>
            </a:lvl3pPr>
            <a:lvl4pPr>
              <a:defRPr sz="1800"/>
            </a:lvl4pPr>
            <a:lvl5pPr marL="540000">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4" name="Inhaltsplatzhalter 3"/>
          <p:cNvSpPr>
            <a:spLocks noGrp="1"/>
          </p:cNvSpPr>
          <p:nvPr>
            <p:ph sz="half" idx="2"/>
          </p:nvPr>
        </p:nvSpPr>
        <p:spPr>
          <a:xfrm>
            <a:off x="6197600" y="1484314"/>
            <a:ext cx="5443016" cy="4897437"/>
          </a:xfrm>
        </p:spPr>
        <p:txBody>
          <a:bodyPr/>
          <a:lstStyle>
            <a:lvl1pPr>
              <a:defRPr sz="2000"/>
            </a:lvl1pPr>
            <a:lvl2pPr>
              <a:defRPr sz="2000"/>
            </a:lvl2pPr>
            <a:lvl3pPr>
              <a:defRPr sz="2000"/>
            </a:lvl3pPr>
            <a:lvl4pPr>
              <a:defRPr sz="1800"/>
            </a:lvl4pPr>
            <a:lvl5pPr>
              <a:defRPr sz="1600"/>
            </a:lvl5pPr>
          </a:lstStyle>
          <a:p>
            <a:pPr lvl="0"/>
            <a:r>
              <a:rPr lang="de-DE"/>
              <a:t>Textmasterformat bearbeiten</a:t>
            </a:r>
          </a:p>
          <a:p>
            <a:pPr lvl="1"/>
            <a:r>
              <a:rPr lang="de-DE"/>
              <a:t>Zweite Ebene</a:t>
            </a:r>
          </a:p>
          <a:p>
            <a:pPr lvl="2"/>
            <a:r>
              <a:rPr lang="de-DE"/>
              <a:t>Dritte Ebene</a:t>
            </a:r>
          </a:p>
          <a:p>
            <a:pPr lvl="3"/>
            <a:r>
              <a:rPr lang="de-DE"/>
              <a:t>Vierte Ebene</a:t>
            </a:r>
          </a:p>
          <a:p>
            <a:pPr lvl="4"/>
            <a:r>
              <a:rPr lang="de-DE"/>
              <a:t>Fünfte Ebene</a:t>
            </a:r>
            <a:endParaRPr lang="de-DE" dirty="0"/>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1E832D47-690B-41F0-BCAD-9F165EFE9095}" type="slidenum">
              <a:rPr lang="de-DE" altLang="de-DE"/>
              <a:pPr/>
              <a:t>‹Nr.›</a:t>
            </a:fld>
            <a:endParaRPr lang="de-DE" altLang="de-DE"/>
          </a:p>
        </p:txBody>
      </p:sp>
    </p:spTree>
    <p:extLst>
      <p:ext uri="{BB962C8B-B14F-4D97-AF65-F5344CB8AC3E}">
        <p14:creationId xmlns:p14="http://schemas.microsoft.com/office/powerpoint/2010/main" val="20969703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endParaRPr lang="de-DE" dirty="0"/>
          </a:p>
        </p:txBody>
      </p:sp>
      <p:sp>
        <p:nvSpPr>
          <p:cNvPr id="3" name="Datumsplatzhalter 2"/>
          <p:cNvSpPr>
            <a:spLocks noGrp="1"/>
          </p:cNvSpPr>
          <p:nvPr>
            <p:ph type="dt" sz="half" idx="10"/>
          </p:nvPr>
        </p:nvSpPr>
        <p:spPr/>
        <p:txBody>
          <a:bodyPr/>
          <a:lstStyle>
            <a:lvl1pPr>
              <a:defRPr/>
            </a:lvl1pPr>
          </a:lstStyle>
          <a:p>
            <a:r>
              <a:rPr lang="de-DE" altLang="de-DE"/>
              <a:t>Datum</a:t>
            </a:r>
          </a:p>
        </p:txBody>
      </p:sp>
      <p:sp>
        <p:nvSpPr>
          <p:cNvPr id="4" name="Fußzeilenplatzhalter 3"/>
          <p:cNvSpPr>
            <a:spLocks noGrp="1"/>
          </p:cNvSpPr>
          <p:nvPr>
            <p:ph type="ftr" sz="quarter" idx="11"/>
          </p:nvPr>
        </p:nvSpPr>
        <p:spPr>
          <a:xfrm>
            <a:off x="767408" y="6496051"/>
            <a:ext cx="5809076" cy="333375"/>
          </a:xfrm>
        </p:spPr>
        <p:txBody>
          <a:bodyPr/>
          <a:lstStyle>
            <a:lvl1pPr>
              <a:defRPr/>
            </a:lvl1pPr>
          </a:lstStyle>
          <a:p>
            <a:r>
              <a:rPr lang="de-DE" altLang="de-DE" dirty="0"/>
              <a:t>Veranstaltung</a:t>
            </a:r>
          </a:p>
        </p:txBody>
      </p:sp>
      <p:sp>
        <p:nvSpPr>
          <p:cNvPr id="5" name="Foliennummernplatzhalter 4"/>
          <p:cNvSpPr>
            <a:spLocks noGrp="1"/>
          </p:cNvSpPr>
          <p:nvPr>
            <p:ph type="sldNum" sz="quarter" idx="12"/>
          </p:nvPr>
        </p:nvSpPr>
        <p:spPr>
          <a:xfrm>
            <a:off x="9635068" y="6496051"/>
            <a:ext cx="2005548" cy="333375"/>
          </a:xfrm>
        </p:spPr>
        <p:txBody>
          <a:bodyPr/>
          <a:lstStyle>
            <a:lvl1pPr>
              <a:defRPr/>
            </a:lvl1pPr>
          </a:lstStyle>
          <a:p>
            <a:r>
              <a:rPr lang="de-DE" altLang="de-DE" dirty="0"/>
              <a:t>Seite </a:t>
            </a:r>
            <a:fld id="{9E1CCE1E-BB16-4C91-9013-2F8E5D1DD0AC}" type="slidenum">
              <a:rPr lang="de-DE" altLang="de-DE"/>
              <a:pPr/>
              <a:t>‹Nr.›</a:t>
            </a:fld>
            <a:endParaRPr lang="de-DE" altLang="de-DE" dirty="0"/>
          </a:p>
        </p:txBody>
      </p:sp>
    </p:spTree>
    <p:extLst>
      <p:ext uri="{BB962C8B-B14F-4D97-AF65-F5344CB8AC3E}">
        <p14:creationId xmlns:p14="http://schemas.microsoft.com/office/powerpoint/2010/main" val="1724413966"/>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lvl1pPr>
              <a:defRPr/>
            </a:lvl1pPr>
          </a:lstStyle>
          <a:p>
            <a:r>
              <a:rPr lang="de-DE" altLang="de-DE"/>
              <a:t>Datum</a:t>
            </a:r>
          </a:p>
        </p:txBody>
      </p:sp>
      <p:sp>
        <p:nvSpPr>
          <p:cNvPr id="3" name="Fußzeilenplatzhalter 2"/>
          <p:cNvSpPr>
            <a:spLocks noGrp="1"/>
          </p:cNvSpPr>
          <p:nvPr>
            <p:ph type="ftr" sz="quarter" idx="11"/>
          </p:nvPr>
        </p:nvSpPr>
        <p:spPr/>
        <p:txBody>
          <a:bodyPr/>
          <a:lstStyle>
            <a:lvl1pPr>
              <a:defRPr/>
            </a:lvl1pPr>
          </a:lstStyle>
          <a:p>
            <a:r>
              <a:rPr lang="de-DE" altLang="de-DE"/>
              <a:t>Veranstaltung</a:t>
            </a:r>
          </a:p>
        </p:txBody>
      </p:sp>
      <p:sp>
        <p:nvSpPr>
          <p:cNvPr id="4" name="Foliennummernplatzhalter 3"/>
          <p:cNvSpPr>
            <a:spLocks noGrp="1"/>
          </p:cNvSpPr>
          <p:nvPr>
            <p:ph type="sldNum" sz="quarter" idx="12"/>
          </p:nvPr>
        </p:nvSpPr>
        <p:spPr>
          <a:xfrm>
            <a:off x="9635068" y="6496051"/>
            <a:ext cx="2077556" cy="333375"/>
          </a:xfrm>
        </p:spPr>
        <p:txBody>
          <a:bodyPr/>
          <a:lstStyle>
            <a:lvl1pPr>
              <a:defRPr/>
            </a:lvl1pPr>
          </a:lstStyle>
          <a:p>
            <a:r>
              <a:rPr lang="de-DE" altLang="de-DE" dirty="0"/>
              <a:t>Seite </a:t>
            </a:r>
            <a:fld id="{C13503F5-875C-4BFD-8DC7-D3B87DC98B0A}" type="slidenum">
              <a:rPr lang="de-DE" altLang="de-DE"/>
              <a:pPr/>
              <a:t>‹Nr.›</a:t>
            </a:fld>
            <a:endParaRPr lang="de-DE" altLang="de-DE" dirty="0"/>
          </a:p>
        </p:txBody>
      </p:sp>
    </p:spTree>
    <p:extLst>
      <p:ext uri="{BB962C8B-B14F-4D97-AF65-F5344CB8AC3E}">
        <p14:creationId xmlns:p14="http://schemas.microsoft.com/office/powerpoint/2010/main" val="4243138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picTx" preserve="1">
  <p:cSld name="Text schmal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4583832" y="1484784"/>
            <a:ext cx="7056784"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719668" y="1484784"/>
            <a:ext cx="3720148"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3613589398"/>
      </p:ext>
    </p:extLst>
  </p:cSld>
  <p:clrMapOvr>
    <a:masterClrMapping/>
  </p:clrMapOvr>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type="picTx" preserve="1">
  <p:cSld name="Text breit mit Bild recht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8256240" y="1484784"/>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719668" y="1484784"/>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181872170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Text breit mit Bild links">
    <p:spTree>
      <p:nvGrpSpPr>
        <p:cNvPr id="1" name=""/>
        <p:cNvGrpSpPr/>
        <p:nvPr/>
      </p:nvGrpSpPr>
      <p:grpSpPr>
        <a:xfrm>
          <a:off x="0" y="0"/>
          <a:ext cx="0" cy="0"/>
          <a:chOff x="0" y="0"/>
          <a:chExt cx="0" cy="0"/>
        </a:xfrm>
      </p:grpSpPr>
      <p:sp>
        <p:nvSpPr>
          <p:cNvPr id="2" name="Titel 1"/>
          <p:cNvSpPr>
            <a:spLocks noGrp="1"/>
          </p:cNvSpPr>
          <p:nvPr>
            <p:ph type="title"/>
          </p:nvPr>
        </p:nvSpPr>
        <p:spPr>
          <a:xfrm>
            <a:off x="720000" y="766800"/>
            <a:ext cx="10920616" cy="572616"/>
          </a:xfrm>
        </p:spPr>
        <p:txBody>
          <a:bodyPr anchor="b"/>
          <a:lstStyle>
            <a:lvl1pPr>
              <a:defRPr sz="3000"/>
            </a:lvl1pPr>
          </a:lstStyle>
          <a:p>
            <a:r>
              <a:rPr lang="de-DE"/>
              <a:t>Titelmasterformat durch Klicken bearbeiten</a:t>
            </a:r>
            <a:endParaRPr lang="de-DE" dirty="0"/>
          </a:p>
        </p:txBody>
      </p:sp>
      <p:sp>
        <p:nvSpPr>
          <p:cNvPr id="3" name="Bildplatzhalter 2"/>
          <p:cNvSpPr>
            <a:spLocks noGrp="1"/>
          </p:cNvSpPr>
          <p:nvPr>
            <p:ph type="pic" idx="1"/>
          </p:nvPr>
        </p:nvSpPr>
        <p:spPr>
          <a:xfrm>
            <a:off x="719667" y="1484108"/>
            <a:ext cx="3384376" cy="4824536"/>
          </a:xfrm>
        </p:spPr>
        <p:txBody>
          <a:bodyPr/>
          <a:lstStyle>
            <a:lvl1pPr marL="0" indent="0">
              <a:buNone/>
              <a:defRPr sz="18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de-DE"/>
              <a:t>Bild durch Klicken auf Symbol hinzufügen</a:t>
            </a:r>
            <a:endParaRPr lang="de-DE" dirty="0"/>
          </a:p>
        </p:txBody>
      </p:sp>
      <p:sp>
        <p:nvSpPr>
          <p:cNvPr id="4" name="Textplatzhalter 3"/>
          <p:cNvSpPr>
            <a:spLocks noGrp="1"/>
          </p:cNvSpPr>
          <p:nvPr>
            <p:ph type="body" sz="half" idx="2"/>
          </p:nvPr>
        </p:nvSpPr>
        <p:spPr>
          <a:xfrm>
            <a:off x="4248060" y="1484108"/>
            <a:ext cx="7392556" cy="4824536"/>
          </a:xfrm>
        </p:spPr>
        <p:txBody>
          <a:bodyPr/>
          <a:lstStyle>
            <a:lvl1pPr marL="0" indent="0">
              <a:buNone/>
              <a:defRPr sz="2000" b="1">
                <a:latin typeface="+mn-lt"/>
              </a:defRPr>
            </a:lvl1pPr>
            <a:lvl2pPr marL="0" indent="0">
              <a:buNone/>
              <a:defRPr sz="2000" baseline="0">
                <a:latin typeface="+mn-lt"/>
              </a:defRPr>
            </a:lvl2pPr>
            <a:lvl3pPr marL="914400" indent="0">
              <a:buNone/>
              <a:defRPr sz="1200"/>
            </a:lvl3pPr>
            <a:lvl4pPr marL="1371600" indent="0">
              <a:buNone/>
              <a:defRPr sz="1000"/>
            </a:lvl4pPr>
            <a:lvl5pPr marL="536400" indent="-270000">
              <a:spcBef>
                <a:spcPts val="504"/>
              </a:spcBef>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Textmasterformat bearbeiten</a:t>
            </a:r>
          </a:p>
          <a:p>
            <a:pPr lvl="1"/>
            <a:r>
              <a:rPr lang="de-DE"/>
              <a:t>Zweite Ebene</a:t>
            </a:r>
          </a:p>
        </p:txBody>
      </p:sp>
      <p:sp>
        <p:nvSpPr>
          <p:cNvPr id="5" name="Datumsplatzhalter 4"/>
          <p:cNvSpPr>
            <a:spLocks noGrp="1"/>
          </p:cNvSpPr>
          <p:nvPr>
            <p:ph type="dt" sz="half" idx="10"/>
          </p:nvPr>
        </p:nvSpPr>
        <p:spPr/>
        <p:txBody>
          <a:bodyPr/>
          <a:lstStyle>
            <a:lvl1pPr>
              <a:defRPr/>
            </a:lvl1pPr>
          </a:lstStyle>
          <a:p>
            <a:r>
              <a:rPr lang="de-DE" altLang="de-DE"/>
              <a:t>Datum</a:t>
            </a:r>
          </a:p>
        </p:txBody>
      </p:sp>
      <p:sp>
        <p:nvSpPr>
          <p:cNvPr id="6" name="Fußzeilenplatzhalter 5"/>
          <p:cNvSpPr>
            <a:spLocks noGrp="1"/>
          </p:cNvSpPr>
          <p:nvPr>
            <p:ph type="ftr" sz="quarter" idx="11"/>
          </p:nvPr>
        </p:nvSpPr>
        <p:spPr/>
        <p:txBody>
          <a:bodyPr/>
          <a:lstStyle>
            <a:lvl1pPr>
              <a:defRPr/>
            </a:lvl1pPr>
          </a:lstStyle>
          <a:p>
            <a:r>
              <a:rPr lang="de-DE" altLang="de-DE"/>
              <a:t>Veranstaltung</a:t>
            </a:r>
          </a:p>
        </p:txBody>
      </p:sp>
      <p:sp>
        <p:nvSpPr>
          <p:cNvPr id="7" name="Foliennummernplatzhalter 6"/>
          <p:cNvSpPr>
            <a:spLocks noGrp="1"/>
          </p:cNvSpPr>
          <p:nvPr>
            <p:ph type="sldNum" sz="quarter" idx="12"/>
          </p:nvPr>
        </p:nvSpPr>
        <p:spPr/>
        <p:txBody>
          <a:bodyPr/>
          <a:lstStyle>
            <a:lvl1pPr>
              <a:defRPr/>
            </a:lvl1pPr>
          </a:lstStyle>
          <a:p>
            <a:r>
              <a:rPr lang="de-DE" altLang="de-DE"/>
              <a:t>Seite </a:t>
            </a:r>
            <a:fld id="{53926E1C-4BB1-4A3E-B192-0F3494B0855F}" type="slidenum">
              <a:rPr lang="de-DE" altLang="de-DE"/>
              <a:pPr/>
              <a:t>‹Nr.›</a:t>
            </a:fld>
            <a:endParaRPr lang="de-DE" altLang="de-DE"/>
          </a:p>
        </p:txBody>
      </p:sp>
    </p:spTree>
    <p:extLst>
      <p:ext uri="{BB962C8B-B14F-4D97-AF65-F5344CB8AC3E}">
        <p14:creationId xmlns:p14="http://schemas.microsoft.com/office/powerpoint/2010/main" val="694942194"/>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6" name="Rechteck 5">
            <a:extLst>
              <a:ext uri="{FF2B5EF4-FFF2-40B4-BE49-F238E27FC236}">
                <a16:creationId xmlns:a16="http://schemas.microsoft.com/office/drawing/2014/main" id="{24EA34D8-1483-DCD9-26C3-67A33E31480B}"/>
              </a:ext>
              <a:ext uri="{C183D7F6-B498-43B3-948B-1728B52AA6E4}">
                <adec:decorative xmlns:adec="http://schemas.microsoft.com/office/drawing/2017/decorative" val="1"/>
              </a:ext>
            </a:extLst>
          </p:cNvPr>
          <p:cNvSpPr/>
          <p:nvPr userDrawn="1"/>
        </p:nvSpPr>
        <p:spPr bwMode="auto">
          <a:xfrm>
            <a:off x="0" y="6438899"/>
            <a:ext cx="12192000" cy="419100"/>
          </a:xfrm>
          <a:prstGeom prst="rect">
            <a:avLst/>
          </a:prstGeom>
          <a:solidFill>
            <a:srgbClr val="004994"/>
          </a:solidFill>
          <a:ln>
            <a:noFill/>
          </a:ln>
          <a:effectLst/>
        </p:spPr>
        <p:txBody>
          <a:bodyPr vert="horz" wrap="square" lIns="0" tIns="0" rIns="0" bIns="0" numCol="1" rtlCol="0" anchor="t" anchorCtr="0" compatLnSpc="1">
            <a:prstTxWarp prst="textNoShape">
              <a:avLst/>
            </a:prstTxWarp>
          </a:bodyPr>
          <a:lstStyle/>
          <a:p>
            <a:pPr marL="0" marR="0" indent="0" algn="l" defTabSz="914400" rtl="0" eaLnBrk="1" fontAlgn="base" latinLnBrk="0" hangingPunct="1">
              <a:lnSpc>
                <a:spcPct val="100000"/>
              </a:lnSpc>
              <a:spcBef>
                <a:spcPct val="20000"/>
              </a:spcBef>
              <a:spcAft>
                <a:spcPct val="0"/>
              </a:spcAft>
              <a:buClrTx/>
              <a:buSzTx/>
              <a:buFontTx/>
              <a:buNone/>
              <a:tabLst>
                <a:tab pos="1616075" algn="l"/>
              </a:tabLst>
            </a:pPr>
            <a:endParaRPr kumimoji="0" lang="de-DE" sz="2000" b="0" i="0" u="none" strike="noStrike" cap="none" normalizeH="0" baseline="0">
              <a:ln>
                <a:noFill/>
              </a:ln>
              <a:solidFill>
                <a:srgbClr val="6D6D6D"/>
              </a:solidFill>
              <a:effectLst/>
              <a:latin typeface="Arial" panose="020B0604020202020204" pitchFamily="34" charset="0"/>
            </a:endParaRPr>
          </a:p>
        </p:txBody>
      </p:sp>
      <p:sp>
        <p:nvSpPr>
          <p:cNvPr id="1035" name="Rectangle 11"/>
          <p:cNvSpPr>
            <a:spLocks noGrp="1" noChangeArrowheads="1"/>
          </p:cNvSpPr>
          <p:nvPr>
            <p:ph type="dt" sz="half" idx="2"/>
          </p:nvPr>
        </p:nvSpPr>
        <p:spPr bwMode="auto">
          <a:xfrm>
            <a:off x="6917267" y="6496051"/>
            <a:ext cx="243416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a:t>Datum</a:t>
            </a:r>
          </a:p>
        </p:txBody>
      </p:sp>
      <p:sp>
        <p:nvSpPr>
          <p:cNvPr id="1036" name="Rectangle 12"/>
          <p:cNvSpPr>
            <a:spLocks noGrp="1" noChangeArrowheads="1"/>
          </p:cNvSpPr>
          <p:nvPr>
            <p:ph type="ftr" sz="quarter" idx="3"/>
          </p:nvPr>
        </p:nvSpPr>
        <p:spPr bwMode="auto">
          <a:xfrm>
            <a:off x="719667" y="6496051"/>
            <a:ext cx="5856817" cy="333375"/>
          </a:xfrm>
          <a:prstGeom prst="rect">
            <a:avLst/>
          </a:prstGeom>
          <a:noFill/>
          <a:ln>
            <a:noFill/>
          </a:ln>
          <a:effectLst/>
          <a:extLst>
            <a:ext uri="{909E8E84-426E-40DD-AFC4-6F175D3DCCD1}">
              <a14:hiddenFill xmlns:a14="http://schemas.microsoft.com/office/drawing/2010/main">
                <a:solidFill>
                  <a:srgbClr val="004994"/>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defTabSz="801688">
              <a:spcBef>
                <a:spcPct val="0"/>
              </a:spcBef>
              <a:defRPr sz="1200">
                <a:solidFill>
                  <a:schemeClr val="bg1"/>
                </a:solidFill>
              </a:defRPr>
            </a:lvl1pPr>
          </a:lstStyle>
          <a:p>
            <a:r>
              <a:rPr lang="de-DE" altLang="de-DE" dirty="0"/>
              <a:t>Veranstaltung</a:t>
            </a:r>
          </a:p>
        </p:txBody>
      </p:sp>
      <p:sp>
        <p:nvSpPr>
          <p:cNvPr id="1038" name="Rectangle 14"/>
          <p:cNvSpPr>
            <a:spLocks noGrp="1" noChangeArrowheads="1"/>
          </p:cNvSpPr>
          <p:nvPr>
            <p:ph type="body" idx="1"/>
          </p:nvPr>
        </p:nvSpPr>
        <p:spPr bwMode="auto">
          <a:xfrm>
            <a:off x="719667" y="1484314"/>
            <a:ext cx="10920949" cy="4897437"/>
          </a:xfrm>
          <a:prstGeom prst="rect">
            <a:avLst/>
          </a:prstGeom>
          <a:noFill/>
          <a:ln>
            <a:noFill/>
          </a:ln>
          <a:effectLst/>
          <a:extLst>
            <a:ext uri="{909E8E84-426E-40DD-AFC4-6F175D3DCCD1}">
              <a14:hiddenFill xmlns:a14="http://schemas.microsoft.com/office/drawing/2010/main">
                <a:solidFill>
                  <a:schemeClr val="bg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r>
              <a:rPr lang="de-DE" altLang="de-DE" dirty="0"/>
              <a:t>Zwischenüberschrift 20pt</a:t>
            </a:r>
          </a:p>
          <a:p>
            <a:pPr lvl="1"/>
            <a:r>
              <a:rPr lang="de-DE" altLang="de-DE" dirty="0"/>
              <a:t>Fließtext optimal 20pt</a:t>
            </a:r>
          </a:p>
          <a:p>
            <a:pPr lvl="2"/>
            <a:r>
              <a:rPr lang="de-DE" altLang="de-DE" dirty="0"/>
              <a:t>Aufzählungspunkt</a:t>
            </a:r>
          </a:p>
          <a:p>
            <a:pPr lvl="3"/>
            <a:r>
              <a:rPr lang="de-DE" altLang="de-DE" dirty="0"/>
              <a:t>Aufzählungspunkt</a:t>
            </a:r>
          </a:p>
          <a:p>
            <a:pPr lvl="4"/>
            <a:r>
              <a:rPr lang="de-DE" altLang="de-DE" dirty="0"/>
              <a:t>Nächste Ebene</a:t>
            </a:r>
          </a:p>
        </p:txBody>
      </p:sp>
      <p:sp>
        <p:nvSpPr>
          <p:cNvPr id="1039" name="Rectangle 15"/>
          <p:cNvSpPr>
            <a:spLocks noGrp="1" noChangeArrowheads="1"/>
          </p:cNvSpPr>
          <p:nvPr>
            <p:ph type="title"/>
          </p:nvPr>
        </p:nvSpPr>
        <p:spPr bwMode="auto">
          <a:xfrm>
            <a:off x="719667" y="765175"/>
            <a:ext cx="10920949" cy="4968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40074" numCol="1" anchor="t" anchorCtr="0" compatLnSpc="1">
            <a:prstTxWarp prst="textNoShape">
              <a:avLst/>
            </a:prstTxWarp>
          </a:bodyPr>
          <a:lstStyle/>
          <a:p>
            <a:pPr lvl="0"/>
            <a:r>
              <a:rPr lang="de-DE" altLang="de-DE" dirty="0"/>
              <a:t>Überschrift 30pt</a:t>
            </a:r>
          </a:p>
        </p:txBody>
      </p:sp>
      <p:sp>
        <p:nvSpPr>
          <p:cNvPr id="1037" name="Rectangle 13"/>
          <p:cNvSpPr>
            <a:spLocks noGrp="1" noChangeArrowheads="1"/>
          </p:cNvSpPr>
          <p:nvPr>
            <p:ph type="sldNum" sz="quarter" idx="4"/>
          </p:nvPr>
        </p:nvSpPr>
        <p:spPr bwMode="auto">
          <a:xfrm>
            <a:off x="9635068" y="6496051"/>
            <a:ext cx="2005548" cy="3333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ctr" anchorCtr="0" compatLnSpc="1">
            <a:prstTxWarp prst="textNoShape">
              <a:avLst/>
            </a:prstTxWarp>
          </a:bodyPr>
          <a:lstStyle>
            <a:lvl1pPr algn="r" defTabSz="801688">
              <a:spcBef>
                <a:spcPct val="0"/>
              </a:spcBef>
              <a:defRPr sz="1200">
                <a:solidFill>
                  <a:schemeClr val="bg1"/>
                </a:solidFill>
              </a:defRPr>
            </a:lvl1pPr>
          </a:lstStyle>
          <a:p>
            <a:r>
              <a:rPr lang="de-DE" altLang="de-DE" dirty="0"/>
              <a:t>Seite </a:t>
            </a:r>
            <a:fld id="{B988F69E-07F7-4632-B6D5-B3DCDD892311}" type="slidenum">
              <a:rPr lang="de-DE" altLang="de-DE"/>
              <a:pPr/>
              <a:t>‹Nr.›</a:t>
            </a:fld>
            <a:endParaRPr lang="de-DE" altLang="de-DE" dirty="0"/>
          </a:p>
        </p:txBody>
      </p:sp>
      <p:pic>
        <p:nvPicPr>
          <p:cNvPr id="4" name="Grafik 3">
            <a:extLst>
              <a:ext uri="{FF2B5EF4-FFF2-40B4-BE49-F238E27FC236}">
                <a16:creationId xmlns:a16="http://schemas.microsoft.com/office/drawing/2014/main" id="{911169DB-FCD0-094E-FE3B-9BAA081DF8FA}"/>
              </a:ext>
              <a:ext uri="{C183D7F6-B498-43B3-948B-1728B52AA6E4}">
                <adec:decorative xmlns:adec="http://schemas.microsoft.com/office/drawing/2017/decorative" val="1"/>
              </a:ext>
            </a:extLst>
          </p:cNvPr>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9843255" y="155020"/>
            <a:ext cx="1797361" cy="317340"/>
          </a:xfrm>
          <a:prstGeom prst="rect">
            <a:avLst/>
          </a:prstGeom>
        </p:spPr>
      </p:pic>
      <p:cxnSp>
        <p:nvCxnSpPr>
          <p:cNvPr id="5" name="Gerader Verbinder 4">
            <a:extLst>
              <a:ext uri="{FF2B5EF4-FFF2-40B4-BE49-F238E27FC236}">
                <a16:creationId xmlns:a16="http://schemas.microsoft.com/office/drawing/2014/main" id="{C43531E9-3920-45D5-7A92-FE7B09806B2E}"/>
              </a:ext>
              <a:ext uri="{C183D7F6-B498-43B3-948B-1728B52AA6E4}">
                <adec:decorative xmlns:adec="http://schemas.microsoft.com/office/drawing/2017/decorative" val="1"/>
              </a:ext>
            </a:extLst>
          </p:cNvPr>
          <p:cNvCxnSpPr/>
          <p:nvPr userDrawn="1"/>
        </p:nvCxnSpPr>
        <p:spPr bwMode="auto">
          <a:xfrm>
            <a:off x="-16329" y="579747"/>
            <a:ext cx="12192000" cy="0"/>
          </a:xfrm>
          <a:prstGeom prst="line">
            <a:avLst/>
          </a:prstGeom>
          <a:noFill/>
          <a:ln w="12700" cap="flat" cmpd="sng" algn="ctr">
            <a:solidFill>
              <a:srgbClr val="FAB500"/>
            </a:solidFill>
            <a:prstDash val="solid"/>
            <a:round/>
            <a:headEnd type="none" w="med" len="med"/>
            <a:tailEnd type="none" w="med" len="me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 bg1="lt1" tx1="dk1" bg2="lt2" tx2="dk2" accent1="accent1" accent2="accent2" accent3="accent3" accent4="accent4" accent5="accent5" accent6="accent6" hlink="hlink" folHlink="folHlink"/>
  <p:sldLayoutIdLst>
    <p:sldLayoutId id="2147483650" r:id="rId1"/>
    <p:sldLayoutId id="2147483651" r:id="rId2"/>
    <p:sldLayoutId id="2147483653" r:id="rId3"/>
    <p:sldLayoutId id="2147483655" r:id="rId4"/>
    <p:sldLayoutId id="2147483656" r:id="rId5"/>
    <p:sldLayoutId id="2147483658" r:id="rId6"/>
    <p:sldLayoutId id="2147483662" r:id="rId7"/>
    <p:sldLayoutId id="2147483663" r:id="rId8"/>
  </p:sldLayoutIdLst>
  <p:hf hdr="0"/>
  <p:txStyles>
    <p:titleStyle>
      <a:lvl1pPr algn="l" rtl="0" eaLnBrk="1" fontAlgn="base" hangingPunct="1">
        <a:spcBef>
          <a:spcPct val="0"/>
        </a:spcBef>
        <a:spcAft>
          <a:spcPct val="0"/>
        </a:spcAft>
        <a:defRPr sz="3000" b="1" kern="1200">
          <a:solidFill>
            <a:schemeClr val="tx2"/>
          </a:solidFill>
          <a:latin typeface="+mj-lt"/>
          <a:ea typeface="+mj-ea"/>
          <a:cs typeface="+mj-cs"/>
        </a:defRPr>
      </a:lvl1pPr>
      <a:lvl2pPr algn="l" rtl="0" eaLnBrk="1" fontAlgn="base" hangingPunct="1">
        <a:spcBef>
          <a:spcPct val="0"/>
        </a:spcBef>
        <a:spcAft>
          <a:spcPct val="0"/>
        </a:spcAft>
        <a:defRPr sz="3000" b="1">
          <a:solidFill>
            <a:schemeClr val="tx2"/>
          </a:solidFill>
          <a:latin typeface="Arial" panose="020B0604020202020204" pitchFamily="34" charset="0"/>
        </a:defRPr>
      </a:lvl2pPr>
      <a:lvl3pPr algn="l" rtl="0" eaLnBrk="1" fontAlgn="base" hangingPunct="1">
        <a:spcBef>
          <a:spcPct val="0"/>
        </a:spcBef>
        <a:spcAft>
          <a:spcPct val="0"/>
        </a:spcAft>
        <a:defRPr sz="3000" b="1">
          <a:solidFill>
            <a:schemeClr val="tx2"/>
          </a:solidFill>
          <a:latin typeface="Arial" panose="020B0604020202020204" pitchFamily="34" charset="0"/>
        </a:defRPr>
      </a:lvl3pPr>
      <a:lvl4pPr algn="l" rtl="0" eaLnBrk="1" fontAlgn="base" hangingPunct="1">
        <a:spcBef>
          <a:spcPct val="0"/>
        </a:spcBef>
        <a:spcAft>
          <a:spcPct val="0"/>
        </a:spcAft>
        <a:defRPr sz="3000" b="1">
          <a:solidFill>
            <a:schemeClr val="tx2"/>
          </a:solidFill>
          <a:latin typeface="Arial" panose="020B0604020202020204" pitchFamily="34" charset="0"/>
        </a:defRPr>
      </a:lvl4pPr>
      <a:lvl5pPr algn="l" rtl="0" eaLnBrk="1" fontAlgn="base" hangingPunct="1">
        <a:spcBef>
          <a:spcPct val="0"/>
        </a:spcBef>
        <a:spcAft>
          <a:spcPct val="0"/>
        </a:spcAft>
        <a:defRPr sz="3000" b="1">
          <a:solidFill>
            <a:schemeClr val="tx2"/>
          </a:solidFill>
          <a:latin typeface="Arial" panose="020B0604020202020204" pitchFamily="34" charset="0"/>
        </a:defRPr>
      </a:lvl5pPr>
      <a:lvl6pPr marL="457200" algn="l" rtl="0" eaLnBrk="1" fontAlgn="base" hangingPunct="1">
        <a:spcBef>
          <a:spcPct val="0"/>
        </a:spcBef>
        <a:spcAft>
          <a:spcPct val="0"/>
        </a:spcAft>
        <a:defRPr sz="3000" b="1">
          <a:solidFill>
            <a:schemeClr val="tx2"/>
          </a:solidFill>
          <a:latin typeface="Arial" panose="020B0604020202020204" pitchFamily="34" charset="0"/>
        </a:defRPr>
      </a:lvl6pPr>
      <a:lvl7pPr marL="914400" algn="l" rtl="0" eaLnBrk="1" fontAlgn="base" hangingPunct="1">
        <a:spcBef>
          <a:spcPct val="0"/>
        </a:spcBef>
        <a:spcAft>
          <a:spcPct val="0"/>
        </a:spcAft>
        <a:defRPr sz="3000" b="1">
          <a:solidFill>
            <a:schemeClr val="tx2"/>
          </a:solidFill>
          <a:latin typeface="Arial" panose="020B0604020202020204" pitchFamily="34" charset="0"/>
        </a:defRPr>
      </a:lvl7pPr>
      <a:lvl8pPr marL="1371600" algn="l" rtl="0" eaLnBrk="1" fontAlgn="base" hangingPunct="1">
        <a:spcBef>
          <a:spcPct val="0"/>
        </a:spcBef>
        <a:spcAft>
          <a:spcPct val="0"/>
        </a:spcAft>
        <a:defRPr sz="3000" b="1">
          <a:solidFill>
            <a:schemeClr val="tx2"/>
          </a:solidFill>
          <a:latin typeface="Arial" panose="020B0604020202020204" pitchFamily="34" charset="0"/>
        </a:defRPr>
      </a:lvl8pPr>
      <a:lvl9pPr marL="1828800" algn="l" rtl="0" eaLnBrk="1" fontAlgn="base" hangingPunct="1">
        <a:spcBef>
          <a:spcPct val="0"/>
        </a:spcBef>
        <a:spcAft>
          <a:spcPct val="0"/>
        </a:spcAft>
        <a:defRPr sz="3000" b="1">
          <a:solidFill>
            <a:schemeClr val="tx2"/>
          </a:solidFill>
          <a:latin typeface="Arial" panose="020B0604020202020204" pitchFamily="34" charset="0"/>
        </a:defRPr>
      </a:lvl9pPr>
    </p:titleStyle>
    <p:bodyStyle>
      <a:lvl1pPr algn="l" rtl="0" eaLnBrk="1" fontAlgn="base" hangingPunct="1">
        <a:spcBef>
          <a:spcPct val="20000"/>
        </a:spcBef>
        <a:spcAft>
          <a:spcPct val="0"/>
        </a:spcAft>
        <a:tabLst>
          <a:tab pos="1616075" algn="l"/>
        </a:tabLst>
        <a:defRPr sz="2000" b="1" kern="1200">
          <a:solidFill>
            <a:schemeClr val="bg2"/>
          </a:solidFill>
          <a:latin typeface="+mn-lt"/>
          <a:ea typeface="+mn-ea"/>
          <a:cs typeface="+mn-cs"/>
        </a:defRPr>
      </a:lvl1pPr>
      <a:lvl2pPr marL="1588" algn="l" rtl="0" eaLnBrk="1" fontAlgn="base" hangingPunct="1">
        <a:spcBef>
          <a:spcPct val="20000"/>
        </a:spcBef>
        <a:spcAft>
          <a:spcPct val="0"/>
        </a:spcAft>
        <a:tabLst>
          <a:tab pos="1616075" algn="l"/>
        </a:tabLst>
        <a:defRPr sz="2000" kern="1200">
          <a:solidFill>
            <a:schemeClr val="bg2"/>
          </a:solidFill>
          <a:latin typeface="+mn-lt"/>
          <a:ea typeface="+mn-ea"/>
          <a:cs typeface="+mn-cs"/>
        </a:defRPr>
      </a:lvl2pPr>
      <a:lvl3pPr marL="265113" indent="-261938" algn="l" rtl="0" eaLnBrk="1" fontAlgn="base" hangingPunct="1">
        <a:spcBef>
          <a:spcPct val="20000"/>
        </a:spcBef>
        <a:spcAft>
          <a:spcPct val="0"/>
        </a:spcAft>
        <a:buClr>
          <a:srgbClr val="004994"/>
        </a:buClr>
        <a:buFont typeface="Wingdings" panose="05000000000000000000" pitchFamily="2" charset="2"/>
        <a:buChar char="§"/>
        <a:tabLst>
          <a:tab pos="1616075" algn="l"/>
        </a:tabLst>
        <a:defRPr sz="2000" kern="1200">
          <a:solidFill>
            <a:schemeClr val="bg2"/>
          </a:solidFill>
          <a:latin typeface="+mn-lt"/>
          <a:ea typeface="+mn-ea"/>
          <a:cs typeface="+mn-cs"/>
        </a:defRPr>
      </a:lvl3pPr>
      <a:lvl4pPr marL="534988" indent="-268288" algn="l" rtl="0" eaLnBrk="1" fontAlgn="base" hangingPunct="1">
        <a:spcBef>
          <a:spcPct val="20000"/>
        </a:spcBef>
        <a:spcAft>
          <a:spcPct val="0"/>
        </a:spcAft>
        <a:buFont typeface="Wingdings" panose="05000000000000000000" pitchFamily="2" charset="2"/>
        <a:buChar char="§"/>
        <a:tabLst>
          <a:tab pos="1616075" algn="l"/>
        </a:tabLst>
        <a:defRPr sz="2100" kern="1200">
          <a:solidFill>
            <a:schemeClr val="bg2"/>
          </a:solidFill>
          <a:latin typeface="+mn-lt"/>
          <a:ea typeface="+mn-ea"/>
          <a:cs typeface="+mn-cs"/>
        </a:defRPr>
      </a:lvl4pPr>
      <a:lvl5pPr marL="540000" indent="-147638" algn="l" rtl="0" eaLnBrk="1" fontAlgn="base" hangingPunct="1">
        <a:spcBef>
          <a:spcPct val="20000"/>
        </a:spcBef>
        <a:spcAft>
          <a:spcPct val="0"/>
        </a:spcAft>
        <a:buChar char="•"/>
        <a:tabLst>
          <a:tab pos="1616075" algn="l"/>
        </a:tabLst>
        <a:defRPr sz="1700" kern="1200">
          <a:solidFill>
            <a:srgbClr val="878787"/>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3.mp4"/><Relationship Id="rId1" Type="http://schemas.microsoft.com/office/2007/relationships/media" Target="../media/media3.mp4"/><Relationship Id="rId5" Type="http://schemas.openxmlformats.org/officeDocument/2006/relationships/image" Target="../media/image14.png"/><Relationship Id="rId4" Type="http://schemas.openxmlformats.org/officeDocument/2006/relationships/notesSlide" Target="../notesSlides/notesSlide6.xml"/></Relationships>
</file>

<file path=ppt/slides/_rels/slide1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4.mp4"/><Relationship Id="rId1" Type="http://schemas.microsoft.com/office/2007/relationships/media" Target="../media/media4.mp4"/><Relationship Id="rId5" Type="http://schemas.openxmlformats.org/officeDocument/2006/relationships/image" Target="../media/image16.png"/><Relationship Id="rId4" Type="http://schemas.openxmlformats.org/officeDocument/2006/relationships/notesSlide" Target="../notesSlides/notesSlide7.xml"/></Relationships>
</file>

<file path=ppt/slides/_rels/slide1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publikationen.dguv.de/regelwerk/publikationen-nach-fachbereich/energie-textil-elektro-medienerzeugnisse-etem/textil-und-mode/592/ergonomie-an-naeharbeitsplaetzen-ratgeber-fuer-die-praxis" TargetMode="External"/><Relationship Id="rId2" Type="http://schemas.openxmlformats.org/officeDocument/2006/relationships/notesSlide" Target="../notesSlides/notesSlide8.xml"/><Relationship Id="rId1" Type="http://schemas.openxmlformats.org/officeDocument/2006/relationships/slideLayout" Target="../slideLayouts/slideLayout7.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Modul5-Beispiel1-Gussputzer.pptx"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hyperlink" Target="https://www.kan.de/" TargetMode="External"/><Relationship Id="rId2" Type="http://schemas.openxmlformats.org/officeDocument/2006/relationships/hyperlink" Target="mailto:Torsten.Merkel@fh-zwickau.de" TargetMode="External"/><Relationship Id="rId1" Type="http://schemas.openxmlformats.org/officeDocument/2006/relationships/slideLayout" Target="../slideLayouts/slideLayout1.xml"/><Relationship Id="rId6" Type="http://schemas.openxmlformats.org/officeDocument/2006/relationships/image" Target="../media/image26.png"/><Relationship Id="rId5" Type="http://schemas.openxmlformats.org/officeDocument/2006/relationships/hyperlink" Target="https://www.institut-aser.de/" TargetMode="External"/><Relationship Id="rId4" Type="http://schemas.openxmlformats.org/officeDocument/2006/relationships/hyperlink" Target="https://ergonomie.kan-praxis.de/" TargetMode="Externa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2.xml"/><Relationship Id="rId7" Type="http://schemas.openxmlformats.org/officeDocument/2006/relationships/image" Target="../media/image6.png"/><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el 6"/>
          <p:cNvSpPr>
            <a:spLocks noGrp="1"/>
          </p:cNvSpPr>
          <p:nvPr>
            <p:ph type="ctrTitle"/>
          </p:nvPr>
        </p:nvSpPr>
        <p:spPr>
          <a:xfrm>
            <a:off x="2639484" y="2189163"/>
            <a:ext cx="9217156" cy="2679700"/>
          </a:xfrm>
        </p:spPr>
        <p:txBody>
          <a:bodyPr/>
          <a:lstStyle/>
          <a:p>
            <a:r>
              <a:rPr lang="de-DE" dirty="0"/>
              <a:t>Ziel- und nutzergruppengerechte Gestaltung von Produkten und Arbeitsplätzen</a:t>
            </a:r>
            <a:br>
              <a:rPr lang="de-DE" dirty="0"/>
            </a:br>
            <a:br>
              <a:rPr lang="de-DE" dirty="0"/>
            </a:br>
            <a:r>
              <a:rPr lang="de-DE" sz="2400" dirty="0"/>
              <a:t>Teil 2: IFA-Fallbeispiele und Gestaltungsprozess </a:t>
            </a:r>
            <a:br>
              <a:rPr lang="de-DE" dirty="0"/>
            </a:br>
            <a:br>
              <a:rPr lang="de-DE" dirty="0"/>
            </a:br>
            <a:br>
              <a:rPr lang="de-DE" dirty="0"/>
            </a:br>
            <a:br>
              <a:rPr lang="de-DE" dirty="0"/>
            </a:br>
            <a:endParaRPr lang="de-DE" dirty="0"/>
          </a:p>
        </p:txBody>
      </p:sp>
      <p:sp>
        <p:nvSpPr>
          <p:cNvPr id="8" name="Untertitel 7"/>
          <p:cNvSpPr>
            <a:spLocks noGrp="1"/>
          </p:cNvSpPr>
          <p:nvPr>
            <p:ph type="subTitle" idx="1"/>
          </p:nvPr>
        </p:nvSpPr>
        <p:spPr/>
        <p:txBody>
          <a:bodyPr/>
          <a:lstStyle/>
          <a:p>
            <a:r>
              <a:rPr lang="de-DE" dirty="0"/>
              <a:t>Modul 5 - Ergonomie lernen</a:t>
            </a:r>
          </a:p>
        </p:txBody>
      </p:sp>
      <p:sp>
        <p:nvSpPr>
          <p:cNvPr id="5" name="Fußzeilenplatzhalter 4"/>
          <p:cNvSpPr>
            <a:spLocks noGrp="1"/>
          </p:cNvSpPr>
          <p:nvPr>
            <p:ph type="ftr" sz="quarter" idx="4294967295"/>
          </p:nvPr>
        </p:nvSpPr>
        <p:spPr>
          <a:xfrm>
            <a:off x="0" y="6496050"/>
            <a:ext cx="4375150" cy="333375"/>
          </a:xfrm>
        </p:spPr>
        <p:txBody>
          <a:bodyPr/>
          <a:lstStyle/>
          <a:p>
            <a:pPr>
              <a:defRPr/>
            </a:pPr>
            <a:r>
              <a:rPr lang="de-DE" altLang="de-DE" dirty="0"/>
              <a:t>Modul 5 - Ergonomie lernen - Teil 2</a:t>
            </a:r>
          </a:p>
        </p:txBody>
      </p:sp>
      <p:sp>
        <p:nvSpPr>
          <p:cNvPr id="4" name="Datumsplatzhalter 3"/>
          <p:cNvSpPr>
            <a:spLocks noGrp="1"/>
          </p:cNvSpPr>
          <p:nvPr>
            <p:ph type="dt" sz="half" idx="4294967295"/>
          </p:nvPr>
        </p:nvSpPr>
        <p:spPr>
          <a:xfrm>
            <a:off x="10366375" y="6496050"/>
            <a:ext cx="1825625" cy="333375"/>
          </a:xfrm>
        </p:spPr>
        <p:txBody>
          <a:bodyPr/>
          <a:lstStyle/>
          <a:p>
            <a:pPr>
              <a:defRPr/>
            </a:pPr>
            <a:fld id="{C26ABA3E-18BA-4448-A32F-0D801767DFC6}" type="datetime1">
              <a:rPr lang="de-DE" altLang="de-DE" smtClean="0"/>
              <a:t>13.10.2023</a:t>
            </a:fld>
            <a:endParaRPr lang="de-DE" altLang="de-DE"/>
          </a:p>
        </p:txBody>
      </p:sp>
      <p:sp>
        <p:nvSpPr>
          <p:cNvPr id="6" name="Foliennummernplatzhalter 5"/>
          <p:cNvSpPr>
            <a:spLocks noGrp="1"/>
          </p:cNvSpPr>
          <p:nvPr>
            <p:ph type="sldNum" sz="quarter" idx="4294967295"/>
          </p:nvPr>
        </p:nvSpPr>
        <p:spPr>
          <a:xfrm>
            <a:off x="10836275" y="6496050"/>
            <a:ext cx="1355725" cy="333375"/>
          </a:xfrm>
        </p:spPr>
        <p:txBody>
          <a:bodyPr/>
          <a:lstStyle/>
          <a:p>
            <a:r>
              <a:rPr lang="de-DE" altLang="de-DE"/>
              <a:t>Seite </a:t>
            </a:r>
            <a:fld id="{9188B60E-6C87-47D6-B072-B01E3D6DE761}" type="slidenum">
              <a:rPr lang="de-DE" altLang="de-DE" smtClean="0"/>
              <a:pPr/>
              <a:t>1</a:t>
            </a:fld>
            <a:endParaRPr lang="de-DE" altLang="de-DE"/>
          </a:p>
        </p:txBody>
      </p:sp>
    </p:spTree>
    <p:extLst>
      <p:ext uri="{BB962C8B-B14F-4D97-AF65-F5344CB8AC3E}">
        <p14:creationId xmlns:p14="http://schemas.microsoft.com/office/powerpoint/2010/main" val="223662330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3: Näharbeitsplatz</a:t>
            </a:r>
          </a:p>
        </p:txBody>
      </p:sp>
      <p:pic>
        <p:nvPicPr>
          <p:cNvPr id="10" name="video" descr="In einem Video ist eine Näherin, die an einem Näharbeitsplatz sitzt, bei der Arbeit zu sehen. Über ihrer Kleidung trägt sie einen Anzug, mit welchem sich die Körperhaltung beziehungsweise Gelenkwinkel messen lassen. Bei der Arbeit sind regelmäßig Rumpfneigungen und Rumpfverdrehungen sowie ungünstige Schulterstellungen, wie körperfernes Greifen, zu seh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6545394" y="1484314"/>
            <a:ext cx="5473234" cy="4104926"/>
          </a:xfrm>
          <a:prstGeom prst="rect">
            <a:avLst/>
          </a:prstGeom>
        </p:spPr>
      </p:pic>
      <p:sp>
        <p:nvSpPr>
          <p:cNvPr id="3" name="Inhaltsplatzhalter 2"/>
          <p:cNvSpPr>
            <a:spLocks noGrp="1"/>
          </p:cNvSpPr>
          <p:nvPr>
            <p:ph idx="1"/>
          </p:nvPr>
        </p:nvSpPr>
        <p:spPr>
          <a:xfrm>
            <a:off x="719667" y="1484314"/>
            <a:ext cx="5825727" cy="4897437"/>
          </a:xfrm>
        </p:spPr>
        <p:txBody>
          <a:bodyPr/>
          <a:lstStyle/>
          <a:p>
            <a:r>
              <a:rPr lang="de-DE" sz="2200" dirty="0"/>
              <a:t>Probleme:</a:t>
            </a:r>
          </a:p>
          <a:p>
            <a:pPr marL="342900" indent="-342900">
              <a:buClr>
                <a:schemeClr val="accent2"/>
              </a:buClr>
              <a:buFont typeface="Wingdings" panose="05000000000000000000" pitchFamily="2" charset="2"/>
              <a:buChar char="§"/>
            </a:pPr>
            <a:r>
              <a:rPr lang="de-DE" sz="2200" b="0" dirty="0"/>
              <a:t>Hoher Anteil von Muskel-Skelettbeschwerden in der Nähindustrie</a:t>
            </a:r>
          </a:p>
          <a:p>
            <a:pPr marL="342900" indent="-342900">
              <a:buClr>
                <a:schemeClr val="accent2"/>
              </a:buClr>
              <a:buFont typeface="Wingdings" panose="05000000000000000000" pitchFamily="2" charset="2"/>
              <a:buChar char="§"/>
            </a:pPr>
            <a:r>
              <a:rPr lang="de-DE" sz="2200" b="0" dirty="0"/>
              <a:t>Fehlende Präventionskonzepte, insbesondere ergonomische Gestaltungskonzepte</a:t>
            </a:r>
          </a:p>
          <a:p>
            <a:pPr marL="342900" indent="-342900">
              <a:buClr>
                <a:schemeClr val="accent2"/>
              </a:buClr>
              <a:buFont typeface="Wingdings" panose="05000000000000000000" pitchFamily="2" charset="2"/>
              <a:buChar char="§"/>
            </a:pPr>
            <a:r>
              <a:rPr lang="de-DE" sz="2200" b="0" dirty="0"/>
              <a:t>Systematische Analyse von Belastungen an Näharbeitsplätzen und Entwicklung ergonomischer Näharbeitsplätze</a:t>
            </a:r>
          </a:p>
          <a:p>
            <a:pPr marL="342900" indent="-342900">
              <a:buClr>
                <a:schemeClr val="accent2"/>
              </a:buClr>
              <a:buFont typeface="Wingdings" panose="05000000000000000000" pitchFamily="2" charset="2"/>
              <a:buChar char="§"/>
            </a:pPr>
            <a:r>
              <a:rPr lang="de-DE" sz="2200" b="0" dirty="0"/>
              <a:t>Arbeitshöhen, dadurch Zwangshaltungen beim Entnehmen und Scannen der Waren</a:t>
            </a:r>
            <a:endParaRPr lang="de-DE" sz="2200" dirty="0">
              <a:solidFill>
                <a:srgbClr val="FF0000"/>
              </a:solidFill>
            </a:endParaRPr>
          </a:p>
          <a:p>
            <a:endParaRPr lang="de-DE" sz="2200" b="0" dirty="0"/>
          </a:p>
        </p:txBody>
      </p:sp>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10</a:t>
            </a:fld>
            <a:endParaRPr lang="de-DE" altLang="de-DE"/>
          </a:p>
        </p:txBody>
      </p:sp>
    </p:spTree>
    <p:extLst>
      <p:ext uri="{BB962C8B-B14F-4D97-AF65-F5344CB8AC3E}">
        <p14:creationId xmlns:p14="http://schemas.microsoft.com/office/powerpoint/2010/main" val="216270051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3: Näharbeitsplatz</a:t>
            </a:r>
          </a:p>
        </p:txBody>
      </p:sp>
      <p:pic>
        <p:nvPicPr>
          <p:cNvPr id="11" name="Picture 3" descr="Es ist eine Näherin zu sehen, welche in aufrechter Haltung an einem höhenverstellbaren Näharbeitsplatz steht. Über ihrer Kleidung trägt sie einen Anzug, mit welchem sich die Körperhaltung beziehungsweise Gelenkwinkel messen lassen."/>
          <p:cNvPicPr>
            <a:picLocks noChangeAspect="1" noChangeArrowheads="1"/>
          </p:cNvPicPr>
          <p:nvPr/>
        </p:nvPicPr>
        <p:blipFill>
          <a:blip r:embed="rId2" cstate="print"/>
          <a:srcRect l="10161"/>
          <a:stretch>
            <a:fillRect/>
          </a:stretch>
        </p:blipFill>
        <p:spPr>
          <a:xfrm>
            <a:off x="7404824" y="1446026"/>
            <a:ext cx="3233018" cy="4675793"/>
          </a:xfrm>
          <a:prstGeom prst="rect">
            <a:avLst/>
          </a:prstGeom>
          <a:noFill/>
          <a:ln/>
        </p:spPr>
      </p:pic>
      <p:sp>
        <p:nvSpPr>
          <p:cNvPr id="10" name="Inhaltsplatzhalter 2"/>
          <p:cNvSpPr>
            <a:spLocks noGrp="1"/>
          </p:cNvSpPr>
          <p:nvPr>
            <p:ph idx="1"/>
          </p:nvPr>
        </p:nvSpPr>
        <p:spPr>
          <a:xfrm>
            <a:off x="719667" y="1484314"/>
            <a:ext cx="5856817" cy="4897437"/>
          </a:xfrm>
        </p:spPr>
        <p:txBody>
          <a:bodyPr/>
          <a:lstStyle/>
          <a:p>
            <a:r>
              <a:rPr lang="de-DE" sz="2200" dirty="0"/>
              <a:t>Maßnahmen:</a:t>
            </a:r>
          </a:p>
          <a:p>
            <a:pPr marL="342900" indent="-342900">
              <a:buClr>
                <a:schemeClr val="accent2"/>
              </a:buClr>
              <a:buFont typeface="Wingdings" panose="05000000000000000000" pitchFamily="2" charset="2"/>
              <a:buChar char="§"/>
            </a:pPr>
            <a:r>
              <a:rPr lang="de-DE" sz="2200" b="0" dirty="0"/>
              <a:t>Entwicklung eines ergonomischen Näharbeitsplatzes mit folgenden Eigenschaften:</a:t>
            </a:r>
          </a:p>
          <a:p>
            <a:pPr marL="608013" lvl="2" indent="-342900">
              <a:buClr>
                <a:schemeClr val="accent2"/>
              </a:buClr>
            </a:pPr>
            <a:r>
              <a:rPr lang="de-DE" sz="2200" b="0" dirty="0"/>
              <a:t>Schneller Wechsel zwischen sitzender und stehender Tätigkeit möglich</a:t>
            </a:r>
          </a:p>
          <a:p>
            <a:pPr marL="608013" lvl="2" indent="-342900">
              <a:buClr>
                <a:schemeClr val="accent2"/>
              </a:buClr>
            </a:pPr>
            <a:r>
              <a:rPr lang="de-DE" sz="2200" b="0" dirty="0"/>
              <a:t>Vielfältige </a:t>
            </a:r>
            <a:r>
              <a:rPr lang="de-DE" sz="2200" b="0" dirty="0" err="1"/>
              <a:t>Verstellmöglichkeiten</a:t>
            </a:r>
            <a:r>
              <a:rPr lang="de-DE" sz="2200" b="0" dirty="0"/>
              <a:t> der Arbeitsebene</a:t>
            </a:r>
          </a:p>
          <a:p>
            <a:pPr marL="608013" lvl="2" indent="-342900">
              <a:buClr>
                <a:schemeClr val="accent2"/>
              </a:buClr>
            </a:pPr>
            <a:r>
              <a:rPr lang="de-DE" sz="2200" b="0" dirty="0"/>
              <a:t>Individuelle Abstützmöglichkeit der Arme</a:t>
            </a:r>
          </a:p>
          <a:p>
            <a:pPr marL="608013" lvl="2" indent="-342900">
              <a:buClr>
                <a:schemeClr val="accent2"/>
              </a:buClr>
            </a:pPr>
            <a:r>
              <a:rPr lang="de-DE" sz="2200" b="0" dirty="0"/>
              <a:t>Erweiterung des Bein- und Fußraums</a:t>
            </a:r>
          </a:p>
          <a:p>
            <a:pPr marL="608013" lvl="2" indent="-342900">
              <a:buClr>
                <a:schemeClr val="accent2"/>
              </a:buClr>
            </a:pPr>
            <a:r>
              <a:rPr lang="de-DE" sz="2200" b="0" dirty="0"/>
              <a:t>Frei wählbare Pedalposition</a:t>
            </a:r>
          </a:p>
          <a:p>
            <a:pPr>
              <a:buClr>
                <a:schemeClr val="accent2"/>
              </a:buClr>
            </a:pPr>
            <a:endParaRPr lang="de-DE" sz="2200" b="0" dirty="0"/>
          </a:p>
        </p:txBody>
      </p:sp>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11</a:t>
            </a:fld>
            <a:endParaRPr lang="de-DE" altLang="de-DE"/>
          </a:p>
        </p:txBody>
      </p:sp>
    </p:spTree>
    <p:extLst>
      <p:ext uri="{BB962C8B-B14F-4D97-AF65-F5344CB8AC3E}">
        <p14:creationId xmlns:p14="http://schemas.microsoft.com/office/powerpoint/2010/main" val="16991129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3: Näharbeitsplatz</a:t>
            </a:r>
          </a:p>
        </p:txBody>
      </p:sp>
      <p:sp>
        <p:nvSpPr>
          <p:cNvPr id="10" name="Inhaltsplatzhalter 2"/>
          <p:cNvSpPr>
            <a:spLocks noGrp="1"/>
          </p:cNvSpPr>
          <p:nvPr>
            <p:ph idx="1"/>
          </p:nvPr>
        </p:nvSpPr>
        <p:spPr>
          <a:xfrm>
            <a:off x="719667" y="1484314"/>
            <a:ext cx="5856817" cy="4897437"/>
          </a:xfrm>
        </p:spPr>
        <p:txBody>
          <a:bodyPr/>
          <a:lstStyle/>
          <a:p>
            <a:r>
              <a:rPr lang="de-DE" sz="2200" dirty="0"/>
              <a:t>Maßnahmen:</a:t>
            </a:r>
          </a:p>
          <a:p>
            <a:pPr marL="342900" indent="-342900">
              <a:buClr>
                <a:schemeClr val="accent2"/>
              </a:buClr>
              <a:buFont typeface="Wingdings" panose="05000000000000000000" pitchFamily="2" charset="2"/>
              <a:buChar char="§"/>
            </a:pPr>
            <a:r>
              <a:rPr lang="de-DE" sz="2200" b="0" dirty="0"/>
              <a:t>Entwicklung eines ergonomischen Näharbeitsplatzes unter Berücksichtigung:</a:t>
            </a:r>
          </a:p>
          <a:p>
            <a:pPr marL="608013" lvl="2" indent="-342900">
              <a:buClr>
                <a:schemeClr val="accent2"/>
              </a:buClr>
            </a:pPr>
            <a:r>
              <a:rPr lang="de-DE" sz="2200" dirty="0"/>
              <a:t>Verschiedener Körpermaße der Nutzerpopulation</a:t>
            </a:r>
          </a:p>
          <a:p>
            <a:pPr marL="608013" lvl="2" indent="-342900">
              <a:buClr>
                <a:schemeClr val="accent2"/>
              </a:buClr>
            </a:pPr>
            <a:r>
              <a:rPr lang="de-DE" sz="2200" dirty="0"/>
              <a:t>Des optimalen Gesichtsfeldes/Sehraumes und ergonomischer Greifräume</a:t>
            </a:r>
          </a:p>
          <a:p>
            <a:pPr marL="608013" lvl="2" indent="-342900">
              <a:buClr>
                <a:schemeClr val="accent2"/>
              </a:buClr>
            </a:pPr>
            <a:r>
              <a:rPr lang="de-DE" sz="2200" dirty="0"/>
              <a:t>Der Möglichkeit zur Anpassung an verschieden große </a:t>
            </a:r>
            <a:r>
              <a:rPr lang="de-DE" sz="2200" dirty="0" err="1"/>
              <a:t>Nähgüter</a:t>
            </a:r>
            <a:r>
              <a:rPr lang="de-DE" sz="2200" dirty="0"/>
              <a:t> und Nähmaschinentypen</a:t>
            </a:r>
          </a:p>
          <a:p>
            <a:pPr>
              <a:buClr>
                <a:schemeClr val="accent2"/>
              </a:buClr>
            </a:pPr>
            <a:endParaRPr lang="de-DE" sz="2200" b="0" dirty="0"/>
          </a:p>
        </p:txBody>
      </p:sp>
      <p:pic>
        <p:nvPicPr>
          <p:cNvPr id="12" name="Naeharbeitsplatz_Film2" descr="Ein Video zeigt am virtuellen Modell eines Näharbeitsplatzes, wie dieser durch Höhenverstellbarkeit und die Möglichkeit zur Abschrägung von Teilen der Arbeitsfläche an unterschiedliche Nutzerpopulationen angepasst werden kan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rotWithShape="1">
          <a:blip r:embed="rId5"/>
          <a:srcRect l="21897" r="21897"/>
          <a:stretch>
            <a:fillRect/>
          </a:stretch>
        </p:blipFill>
        <p:spPr>
          <a:xfrm>
            <a:off x="7043782" y="1537017"/>
            <a:ext cx="4572001" cy="4572000"/>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12</a:t>
            </a:fld>
            <a:endParaRPr lang="de-DE" altLang="de-DE"/>
          </a:p>
        </p:txBody>
      </p:sp>
    </p:spTree>
    <p:extLst>
      <p:ext uri="{BB962C8B-B14F-4D97-AF65-F5344CB8AC3E}">
        <p14:creationId xmlns:p14="http://schemas.microsoft.com/office/powerpoint/2010/main" val="3231290267"/>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2"/>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2"/>
                                        </p:tgtEl>
                                      </p:cBhvr>
                                    </p:cmd>
                                  </p:childTnLst>
                                </p:cTn>
                              </p:par>
                            </p:childTnLst>
                          </p:cTn>
                        </p:par>
                      </p:childTnLst>
                    </p:cTn>
                  </p:par>
                </p:childTnLst>
              </p:cTn>
              <p:nextCondLst>
                <p:cond evt="onClick" delay="0">
                  <p:tgtEl>
                    <p:spTgt spid="12"/>
                  </p:tgtEl>
                </p:cond>
              </p:nextCondLst>
            </p:seq>
            <p:video>
              <p:cMediaNode vol="80000">
                <p:cTn id="7" fill="hold" display="0">
                  <p:stCondLst>
                    <p:cond delay="indefinite"/>
                  </p:stCondLst>
                </p:cTn>
                <p:tgtEl>
                  <p:spTgt spid="12"/>
                </p:tgtEl>
              </p:cMediaNode>
            </p:video>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3: Näharbeitsplatz</a:t>
            </a:r>
          </a:p>
        </p:txBody>
      </p:sp>
      <p:sp>
        <p:nvSpPr>
          <p:cNvPr id="3" name="Inhaltsplatzhalter 2"/>
          <p:cNvSpPr>
            <a:spLocks noGrp="1"/>
          </p:cNvSpPr>
          <p:nvPr>
            <p:ph idx="1"/>
          </p:nvPr>
        </p:nvSpPr>
        <p:spPr>
          <a:xfrm>
            <a:off x="719667" y="1484314"/>
            <a:ext cx="3792157" cy="4897437"/>
          </a:xfrm>
        </p:spPr>
        <p:txBody>
          <a:bodyPr/>
          <a:lstStyle/>
          <a:p>
            <a:r>
              <a:rPr lang="de-DE" sz="2400" dirty="0"/>
              <a:t>Erfolge der Maßnahmen:</a:t>
            </a:r>
          </a:p>
          <a:p>
            <a:pPr marL="342900" indent="-342900">
              <a:buClr>
                <a:schemeClr val="accent2"/>
              </a:buClr>
              <a:buFont typeface="Wingdings" panose="05000000000000000000" pitchFamily="2" charset="2"/>
              <a:buChar char="§"/>
            </a:pPr>
            <a:r>
              <a:rPr lang="de-DE" sz="2400" b="0" dirty="0"/>
              <a:t>Reduzierung der Zeitanteile mit deutlicher Rumpfvorneigung (Rückenflexion) </a:t>
            </a:r>
          </a:p>
          <a:p>
            <a:endParaRPr lang="de-DE" sz="2400" b="0" dirty="0"/>
          </a:p>
        </p:txBody>
      </p:sp>
      <p:pic>
        <p:nvPicPr>
          <p:cNvPr id="4" name="Grafik 3" descr="Ein Diagramm zeigt die Verteilung unterschiedlicher Rückenflexionswinkel, gemessen über eine Arbeitsschicht, an Näharbeitsplätzen. Verglichen werden die Sitzarbeitsplätze vor der Umgestaltung sowie sitzende und stehende Nähtätigkeiten nach der Umgestaltung. Es ist zu erkennen, dass nach der Umgestaltung deutlich weniger ungünstige Rückenflexionswinkel auftreten. Neben dem Diagramm ist eine Zeichnung einer menschlichen Wirbelsäule zu sehen."/>
          <p:cNvPicPr>
            <a:picLocks noChangeAspect="1"/>
          </p:cNvPicPr>
          <p:nvPr/>
        </p:nvPicPr>
        <p:blipFill>
          <a:blip r:embed="rId2"/>
          <a:stretch>
            <a:fillRect/>
          </a:stretch>
        </p:blipFill>
        <p:spPr>
          <a:xfrm>
            <a:off x="4438851" y="1825880"/>
            <a:ext cx="7206458" cy="4051392"/>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13</a:t>
            </a:fld>
            <a:endParaRPr lang="de-DE" altLang="de-DE"/>
          </a:p>
        </p:txBody>
      </p:sp>
    </p:spTree>
    <p:extLst>
      <p:ext uri="{BB962C8B-B14F-4D97-AF65-F5344CB8AC3E}">
        <p14:creationId xmlns:p14="http://schemas.microsoft.com/office/powerpoint/2010/main" val="348746936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z="2400" dirty="0">
                <a:solidFill>
                  <a:srgbClr val="004994"/>
                </a:solidFill>
              </a:rPr>
              <a:t>Handlungsanleitung: Ergonomie an Näharbeitsplätzen - Ratgeber für die Praxis (DGUV Information 203-023)</a:t>
            </a:r>
          </a:p>
        </p:txBody>
      </p:sp>
      <p:sp>
        <p:nvSpPr>
          <p:cNvPr id="10" name="Textplatzhalter 9"/>
          <p:cNvSpPr>
            <a:spLocks noGrp="1"/>
          </p:cNvSpPr>
          <p:nvPr>
            <p:ph type="body" sz="half" idx="2"/>
          </p:nvPr>
        </p:nvSpPr>
        <p:spPr/>
        <p:txBody>
          <a:bodyPr/>
          <a:lstStyle/>
          <a:p>
            <a:pPr marL="285750" indent="-285750" eaLnBrk="0" hangingPunct="0">
              <a:spcBef>
                <a:spcPct val="50000"/>
              </a:spcBef>
              <a:buClr>
                <a:srgbClr val="FF0000"/>
              </a:buClr>
              <a:buSzPct val="80000"/>
              <a:defRPr/>
            </a:pPr>
            <a:r>
              <a:rPr lang="de-DE" sz="2400" dirty="0">
                <a:solidFill>
                  <a:srgbClr val="6E6E6E"/>
                </a:solidFill>
                <a:latin typeface="Arial" charset="0"/>
              </a:rPr>
              <a:t>Konkrete Hinweise zur Gestaltung von</a:t>
            </a:r>
          </a:p>
          <a:p>
            <a:pPr marL="342900" indent="-342900" eaLnBrk="0" hangingPunct="0">
              <a:spcBef>
                <a:spcPct val="50000"/>
              </a:spcBef>
              <a:buClr>
                <a:schemeClr val="accent2"/>
              </a:buClr>
              <a:buFont typeface="Wingdings" panose="05000000000000000000" pitchFamily="2" charset="2"/>
              <a:buChar char="§"/>
              <a:defRPr/>
            </a:pPr>
            <a:r>
              <a:rPr lang="de-DE" sz="2400" b="0" dirty="0">
                <a:solidFill>
                  <a:srgbClr val="6E6E6E"/>
                </a:solidFill>
                <a:latin typeface="Arial" charset="0"/>
              </a:rPr>
              <a:t>Arbeitsplatzmaßen, </a:t>
            </a:r>
          </a:p>
          <a:p>
            <a:pPr marL="342900" indent="-342900" eaLnBrk="0" hangingPunct="0">
              <a:spcBef>
                <a:spcPct val="50000"/>
              </a:spcBef>
              <a:buClr>
                <a:schemeClr val="accent2"/>
              </a:buClr>
              <a:buFont typeface="Wingdings" panose="05000000000000000000" pitchFamily="2" charset="2"/>
              <a:buChar char="§"/>
              <a:defRPr/>
            </a:pPr>
            <a:r>
              <a:rPr lang="de-DE" sz="2400" b="0" dirty="0">
                <a:solidFill>
                  <a:srgbClr val="6E6E6E"/>
                </a:solidFill>
                <a:latin typeface="Arial" charset="0"/>
              </a:rPr>
              <a:t>Arbeitsumgebungsfaktoren,</a:t>
            </a:r>
          </a:p>
          <a:p>
            <a:pPr marL="342900" indent="-342900" eaLnBrk="0" hangingPunct="0">
              <a:spcBef>
                <a:spcPct val="50000"/>
              </a:spcBef>
              <a:buClr>
                <a:schemeClr val="accent2"/>
              </a:buClr>
              <a:buFont typeface="Wingdings" panose="05000000000000000000" pitchFamily="2" charset="2"/>
              <a:buChar char="§"/>
              <a:defRPr/>
            </a:pPr>
            <a:r>
              <a:rPr lang="de-DE" sz="2400" b="0" dirty="0">
                <a:solidFill>
                  <a:srgbClr val="6E6E6E"/>
                </a:solidFill>
                <a:latin typeface="Arial" charset="0"/>
              </a:rPr>
              <a:t>arbeitsorganisatorischen Aspekten sowie</a:t>
            </a:r>
          </a:p>
          <a:p>
            <a:pPr marL="342900" indent="-342900" eaLnBrk="0" hangingPunct="0">
              <a:spcBef>
                <a:spcPct val="50000"/>
              </a:spcBef>
              <a:buClr>
                <a:schemeClr val="accent2"/>
              </a:buClr>
              <a:buFont typeface="Wingdings" panose="05000000000000000000" pitchFamily="2" charset="2"/>
              <a:buChar char="§"/>
              <a:defRPr/>
            </a:pPr>
            <a:r>
              <a:rPr lang="de-DE" sz="2400" b="0" dirty="0">
                <a:solidFill>
                  <a:srgbClr val="6E6E6E"/>
                </a:solidFill>
                <a:latin typeface="Arial" charset="0"/>
              </a:rPr>
              <a:t>anschauliche Positivbeispiele ergonomischer Arbeitsgestaltung.</a:t>
            </a:r>
          </a:p>
          <a:p>
            <a:pPr marL="342900" indent="-342900" eaLnBrk="0" hangingPunct="0">
              <a:spcBef>
                <a:spcPct val="50000"/>
              </a:spcBef>
              <a:buClr>
                <a:schemeClr val="accent2"/>
              </a:buClr>
              <a:buFont typeface="Wingdings" panose="05000000000000000000" pitchFamily="2" charset="2"/>
              <a:buChar char="§"/>
              <a:defRPr/>
            </a:pPr>
            <a:endParaRPr lang="de-DE" dirty="0">
              <a:solidFill>
                <a:srgbClr val="6E6E6E"/>
              </a:solidFill>
              <a:latin typeface="Arial" charset="0"/>
            </a:endParaRPr>
          </a:p>
          <a:p>
            <a:pPr eaLnBrk="0" hangingPunct="0">
              <a:spcBef>
                <a:spcPct val="50000"/>
              </a:spcBef>
              <a:buClr>
                <a:schemeClr val="accent2"/>
              </a:buClr>
              <a:defRPr/>
            </a:pPr>
            <a:endParaRPr lang="de-DE" sz="1400" dirty="0">
              <a:solidFill>
                <a:srgbClr val="6E6E6E"/>
              </a:solidFill>
              <a:latin typeface="Arial" charset="0"/>
              <a:hlinkClick r:id="rId3"/>
            </a:endParaRPr>
          </a:p>
          <a:p>
            <a:pPr eaLnBrk="0" hangingPunct="0">
              <a:spcBef>
                <a:spcPct val="50000"/>
              </a:spcBef>
              <a:buClr>
                <a:schemeClr val="accent2"/>
              </a:buClr>
              <a:defRPr/>
            </a:pPr>
            <a:endParaRPr lang="de-DE" sz="1400" dirty="0">
              <a:solidFill>
                <a:srgbClr val="6E6E6E"/>
              </a:solidFill>
              <a:latin typeface="Arial" charset="0"/>
              <a:hlinkClick r:id="rId3"/>
            </a:endParaRPr>
          </a:p>
          <a:p>
            <a:pPr eaLnBrk="0" hangingPunct="0">
              <a:spcBef>
                <a:spcPct val="50000"/>
              </a:spcBef>
              <a:buClr>
                <a:schemeClr val="accent2"/>
              </a:buClr>
              <a:defRPr/>
            </a:pPr>
            <a:endParaRPr lang="de-DE" sz="1400" dirty="0">
              <a:solidFill>
                <a:srgbClr val="6E6E6E"/>
              </a:solidFill>
              <a:latin typeface="Arial" charset="0"/>
              <a:hlinkClick r:id="rId3"/>
            </a:endParaRPr>
          </a:p>
          <a:p>
            <a:pPr eaLnBrk="0" hangingPunct="0">
              <a:spcBef>
                <a:spcPct val="50000"/>
              </a:spcBef>
              <a:buClr>
                <a:schemeClr val="accent2"/>
              </a:buClr>
              <a:defRPr/>
            </a:pPr>
            <a:endParaRPr lang="de-DE" sz="1400" dirty="0">
              <a:solidFill>
                <a:srgbClr val="6E6E6E"/>
              </a:solidFill>
              <a:latin typeface="Arial" charset="0"/>
              <a:hlinkClick r:id="rId3"/>
            </a:endParaRPr>
          </a:p>
          <a:p>
            <a:endParaRPr lang="de-DE" dirty="0"/>
          </a:p>
        </p:txBody>
      </p:sp>
      <p:pic>
        <p:nvPicPr>
          <p:cNvPr id="11" name="Bildplatzhalter 10" descr="Das Deckblatt der DGUV Information 203-023 Ergonomie an Näharbeitsplätzen - ein Ratgeber für die Praxis ist zu sehen. Darauf sind eine Frau und ein Mann an Näharbeitsplätzen zu sehen."/>
          <p:cNvPicPr>
            <a:picLocks noGrp="1" noChangeAspect="1"/>
          </p:cNvPicPr>
          <p:nvPr>
            <p:ph type="pic" idx="1"/>
          </p:nvPr>
        </p:nvPicPr>
        <p:blipFill>
          <a:blip r:embed="rId4">
            <a:extLst>
              <a:ext uri="{28A0092B-C50C-407E-A947-70E740481C1C}">
                <a14:useLocalDpi xmlns:a14="http://schemas.microsoft.com/office/drawing/2010/main" val="0"/>
              </a:ext>
            </a:extLst>
          </a:blip>
          <a:srcRect l="362" r="362"/>
          <a:stretch>
            <a:fillRect/>
          </a:stretch>
        </p:blipFill>
        <p:spPr>
          <a:xfrm>
            <a:off x="8256240" y="1393318"/>
            <a:ext cx="3384376" cy="4824536"/>
          </a:xfrm>
        </p:spPr>
      </p:pic>
      <p:sp>
        <p:nvSpPr>
          <p:cNvPr id="12" name="Rechteck 11"/>
          <p:cNvSpPr/>
          <p:nvPr/>
        </p:nvSpPr>
        <p:spPr>
          <a:xfrm>
            <a:off x="623392" y="5802910"/>
            <a:ext cx="7644818" cy="461665"/>
          </a:xfrm>
          <a:prstGeom prst="rect">
            <a:avLst/>
          </a:prstGeom>
        </p:spPr>
        <p:txBody>
          <a:bodyPr wrap="square">
            <a:spAutoFit/>
          </a:bodyPr>
          <a:lstStyle/>
          <a:p>
            <a:pPr algn="r" eaLnBrk="0" hangingPunct="0">
              <a:spcBef>
                <a:spcPct val="50000"/>
              </a:spcBef>
              <a:buClr>
                <a:schemeClr val="accent2"/>
              </a:buClr>
              <a:defRPr/>
            </a:pPr>
            <a:r>
              <a:rPr lang="de-DE" sz="1200" dirty="0">
                <a:solidFill>
                  <a:srgbClr val="6E6E6E"/>
                </a:solidFill>
                <a:latin typeface="Arial" charset="0"/>
                <a:hlinkClick r:id="rId3"/>
              </a:rPr>
              <a:t>publikationen.dguv.de/</a:t>
            </a:r>
            <a:r>
              <a:rPr lang="de-DE" sz="1200" dirty="0" err="1">
                <a:solidFill>
                  <a:srgbClr val="6E6E6E"/>
                </a:solidFill>
                <a:latin typeface="Arial" charset="0"/>
                <a:hlinkClick r:id="rId3"/>
              </a:rPr>
              <a:t>regelwerk</a:t>
            </a:r>
            <a:r>
              <a:rPr lang="de-DE" sz="1200" dirty="0">
                <a:solidFill>
                  <a:srgbClr val="6E6E6E"/>
                </a:solidFill>
                <a:latin typeface="Arial" charset="0"/>
                <a:hlinkClick r:id="rId3"/>
              </a:rPr>
              <a:t>/</a:t>
            </a:r>
            <a:r>
              <a:rPr lang="de-DE" sz="1200" dirty="0" err="1">
                <a:solidFill>
                  <a:srgbClr val="6E6E6E"/>
                </a:solidFill>
                <a:latin typeface="Arial" charset="0"/>
                <a:hlinkClick r:id="rId3"/>
              </a:rPr>
              <a:t>publikationen</a:t>
            </a:r>
            <a:r>
              <a:rPr lang="de-DE" sz="1200" dirty="0">
                <a:solidFill>
                  <a:srgbClr val="6E6E6E"/>
                </a:solidFill>
                <a:latin typeface="Arial" charset="0"/>
                <a:hlinkClick r:id="rId3"/>
              </a:rPr>
              <a:t>-nach-fachbereich/energie-textil-elektro-</a:t>
            </a:r>
            <a:r>
              <a:rPr lang="de-DE" sz="1200" dirty="0" err="1">
                <a:solidFill>
                  <a:srgbClr val="6E6E6E"/>
                </a:solidFill>
                <a:latin typeface="Arial" charset="0"/>
                <a:hlinkClick r:id="rId3"/>
              </a:rPr>
              <a:t>medienerzeugnisse</a:t>
            </a:r>
            <a:r>
              <a:rPr lang="de-DE" sz="1200" dirty="0">
                <a:solidFill>
                  <a:srgbClr val="6E6E6E"/>
                </a:solidFill>
                <a:latin typeface="Arial" charset="0"/>
                <a:hlinkClick r:id="rId3"/>
              </a:rPr>
              <a:t>-</a:t>
            </a:r>
            <a:r>
              <a:rPr lang="de-DE" sz="1200" dirty="0" err="1">
                <a:solidFill>
                  <a:srgbClr val="6E6E6E"/>
                </a:solidFill>
                <a:latin typeface="Arial" charset="0"/>
                <a:hlinkClick r:id="rId3"/>
              </a:rPr>
              <a:t>etem</a:t>
            </a:r>
            <a:r>
              <a:rPr lang="de-DE" sz="1200" dirty="0">
                <a:solidFill>
                  <a:srgbClr val="6E6E6E"/>
                </a:solidFill>
                <a:latin typeface="Arial" charset="0"/>
                <a:hlinkClick r:id="rId3"/>
              </a:rPr>
              <a:t>/textil-und-mode/592/</a:t>
            </a:r>
            <a:r>
              <a:rPr lang="de-DE" sz="1200" dirty="0" err="1">
                <a:solidFill>
                  <a:srgbClr val="6E6E6E"/>
                </a:solidFill>
                <a:latin typeface="Arial" charset="0"/>
                <a:hlinkClick r:id="rId3"/>
              </a:rPr>
              <a:t>ergonomie</a:t>
            </a:r>
            <a:r>
              <a:rPr lang="de-DE" sz="1200" dirty="0">
                <a:solidFill>
                  <a:srgbClr val="6E6E6E"/>
                </a:solidFill>
                <a:latin typeface="Arial" charset="0"/>
                <a:hlinkClick r:id="rId3"/>
              </a:rPr>
              <a:t>-an-</a:t>
            </a:r>
            <a:r>
              <a:rPr lang="de-DE" sz="1200" dirty="0" err="1">
                <a:solidFill>
                  <a:srgbClr val="6E6E6E"/>
                </a:solidFill>
                <a:latin typeface="Arial" charset="0"/>
                <a:hlinkClick r:id="rId3"/>
              </a:rPr>
              <a:t>naeharbeitsplaetzen</a:t>
            </a:r>
            <a:r>
              <a:rPr lang="de-DE" sz="1200" dirty="0">
                <a:solidFill>
                  <a:srgbClr val="6E6E6E"/>
                </a:solidFill>
                <a:latin typeface="Arial" charset="0"/>
                <a:hlinkClick r:id="rId3"/>
              </a:rPr>
              <a:t>-ratgeber-</a:t>
            </a:r>
            <a:r>
              <a:rPr lang="de-DE" sz="1200" dirty="0" err="1">
                <a:solidFill>
                  <a:srgbClr val="6E6E6E"/>
                </a:solidFill>
                <a:latin typeface="Arial" charset="0"/>
                <a:hlinkClick r:id="rId3"/>
              </a:rPr>
              <a:t>fuer</a:t>
            </a:r>
            <a:r>
              <a:rPr lang="de-DE" sz="1200" dirty="0">
                <a:solidFill>
                  <a:srgbClr val="6E6E6E"/>
                </a:solidFill>
                <a:latin typeface="Arial" charset="0"/>
                <a:hlinkClick r:id="rId3"/>
              </a:rPr>
              <a:t>-die-praxis</a:t>
            </a:r>
            <a:r>
              <a:rPr lang="de-DE" sz="1200" dirty="0">
                <a:solidFill>
                  <a:srgbClr val="6E6E6E"/>
                </a:solidFill>
                <a:latin typeface="Arial" charset="0"/>
              </a:rPr>
              <a:t> </a:t>
            </a:r>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14</a:t>
            </a:fld>
            <a:endParaRPr lang="de-DE" altLang="de-DE"/>
          </a:p>
        </p:txBody>
      </p:sp>
    </p:spTree>
    <p:extLst>
      <p:ext uri="{BB962C8B-B14F-4D97-AF65-F5344CB8AC3E}">
        <p14:creationId xmlns:p14="http://schemas.microsoft.com/office/powerpoint/2010/main" val="15442370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el 2"/>
          <p:cNvSpPr>
            <a:spLocks noGrp="1"/>
          </p:cNvSpPr>
          <p:nvPr>
            <p:ph type="title"/>
          </p:nvPr>
        </p:nvSpPr>
        <p:spPr/>
        <p:txBody>
          <a:bodyPr/>
          <a:lstStyle/>
          <a:p>
            <a:r>
              <a:rPr lang="de-DE" dirty="0"/>
              <a:t>Gestaltung von Arbeitsmitteln und -plätzen</a:t>
            </a:r>
          </a:p>
        </p:txBody>
      </p:sp>
      <p:sp>
        <p:nvSpPr>
          <p:cNvPr id="2" name="Inhaltsplatzhalter 1"/>
          <p:cNvSpPr>
            <a:spLocks noGrp="1"/>
          </p:cNvSpPr>
          <p:nvPr>
            <p:ph idx="1"/>
          </p:nvPr>
        </p:nvSpPr>
        <p:spPr/>
        <p:txBody>
          <a:bodyPr/>
          <a:lstStyle/>
          <a:p>
            <a:r>
              <a:rPr lang="de-DE" sz="2400" dirty="0"/>
              <a:t>Ergonomische Optimierung für </a:t>
            </a:r>
            <a:r>
              <a:rPr lang="de-DE" sz="2400" u="sng" dirty="0"/>
              <a:t>komplette</a:t>
            </a:r>
            <a:r>
              <a:rPr lang="de-DE" sz="2400" dirty="0">
                <a:solidFill>
                  <a:srgbClr val="E14D0E"/>
                </a:solidFill>
              </a:rPr>
              <a:t> </a:t>
            </a:r>
            <a:br>
              <a:rPr lang="de-DE" sz="2400" dirty="0"/>
            </a:br>
            <a:r>
              <a:rPr lang="de-DE" sz="2400" dirty="0"/>
              <a:t>Maschinen, Arbeitsplätze, Geräte, Stellteile, Anzeigen</a:t>
            </a:r>
          </a:p>
          <a:p>
            <a:endParaRPr lang="de-DE" sz="2400" dirty="0"/>
          </a:p>
          <a:p>
            <a:pPr marL="357188" lvl="1" indent="-357188">
              <a:buClr>
                <a:schemeClr val="accent2"/>
              </a:buClr>
              <a:buFont typeface="Wingdings" panose="05000000000000000000" pitchFamily="2" charset="2"/>
              <a:buChar char="§"/>
            </a:pPr>
            <a:r>
              <a:rPr lang="de-DE" sz="2400" dirty="0"/>
              <a:t>Im Unterschied zur zielorientierten Optimierung steht das Objekt als Ganzes im Mittelpunkt der Gestaltung.</a:t>
            </a:r>
          </a:p>
          <a:p>
            <a:pPr marL="357188" lvl="1" indent="-357188">
              <a:buClr>
                <a:schemeClr val="accent2"/>
              </a:buClr>
              <a:buFont typeface="Wingdings" panose="05000000000000000000" pitchFamily="2" charset="2"/>
              <a:buChar char="§"/>
            </a:pPr>
            <a:r>
              <a:rPr lang="de-DE" sz="2400" dirty="0"/>
              <a:t>Einerseits sind gegensätzliche und sich gegenseitig beeinflussende Ziele zu berücksichtigen. </a:t>
            </a:r>
          </a:p>
          <a:p>
            <a:pPr marL="357188" lvl="1" indent="-357188">
              <a:buClr>
                <a:schemeClr val="accent2"/>
              </a:buClr>
              <a:buFont typeface="Wingdings" panose="05000000000000000000" pitchFamily="2" charset="2"/>
              <a:buChar char="§"/>
            </a:pPr>
            <a:r>
              <a:rPr lang="de-DE" sz="2400" dirty="0"/>
              <a:t>Andererseits muss eine Rangfolge dieser Gestaltungsziele aufgestellt werden.</a:t>
            </a:r>
          </a:p>
          <a:p>
            <a:endParaRPr lang="de-DE" sz="2400" dirty="0"/>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6AF3C8A-FA58-43C0-BBE2-F194ACD7953A}" type="datetime1">
              <a:rPr lang="de-DE" altLang="de-DE" sz="1200" b="0">
                <a:solidFill>
                  <a:schemeClr val="bg1"/>
                </a:solidFill>
              </a:rPr>
              <a:t>13.10.2023</a:t>
            </a:fld>
            <a:endParaRPr lang="de-DE" altLang="de-DE" sz="1200" b="0" dirty="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15</a:t>
            </a:fld>
            <a:endParaRPr lang="de-DE" altLang="de-DE" sz="1200" b="0">
              <a:solidFill>
                <a:schemeClr val="bg1"/>
              </a:solidFill>
            </a:endParaRPr>
          </a:p>
        </p:txBody>
      </p:sp>
    </p:spTree>
    <p:extLst>
      <p:ext uri="{BB962C8B-B14F-4D97-AF65-F5344CB8AC3E}">
        <p14:creationId xmlns:p14="http://schemas.microsoft.com/office/powerpoint/2010/main" val="372337763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Arbeitsmittel im Fokus des Arbeitssystems</a:t>
            </a:r>
          </a:p>
        </p:txBody>
      </p:sp>
      <p:pic>
        <p:nvPicPr>
          <p:cNvPr id="9" name="Inhaltsplatzhalter 8" descr="Die Grafik stellt das Arbeitssystemdar. Die Gestaltung des Arbeitsmittels mit den beiden Schnittstellen zum Mensch bzw. zum Prozess steht im Mittelpunkt. Es ist zu entscheiden welche Anteile der Arbeitsaufgabe durch den Mensch bzw. das Arbeitsmittel übernommen werden und wie die Schnittstelle zu gestalten ist."/>
          <p:cNvPicPr>
            <a:picLocks noGrp="1" noChangeAspect="1"/>
          </p:cNvPicPr>
          <p:nvPr>
            <p:ph idx="1"/>
          </p:nvPr>
        </p:nvPicPr>
        <p:blipFill>
          <a:blip r:embed="rId3"/>
          <a:stretch>
            <a:fillRect/>
          </a:stretch>
        </p:blipFill>
        <p:spPr>
          <a:xfrm>
            <a:off x="2554151" y="1484313"/>
            <a:ext cx="7251973" cy="4897437"/>
          </a:xfrm>
          <a:prstGeom prst="rect">
            <a:avLst/>
          </a:prstGeom>
        </p:spPr>
      </p:pic>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6AF3C8A-FA58-43C0-BBE2-F194ACD7953A}" type="datetime1">
              <a:rPr lang="de-DE" altLang="de-DE" sz="1200" b="0">
                <a:solidFill>
                  <a:schemeClr val="bg1"/>
                </a:solidFill>
              </a:rPr>
              <a:t>13.10.2023</a:t>
            </a:fld>
            <a:endParaRPr lang="de-DE" altLang="de-DE" sz="1200" b="0" dirty="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16</a:t>
            </a:fld>
            <a:endParaRPr lang="de-DE" altLang="de-DE"/>
          </a:p>
        </p:txBody>
      </p:sp>
    </p:spTree>
    <p:extLst>
      <p:ext uri="{BB962C8B-B14F-4D97-AF65-F5344CB8AC3E}">
        <p14:creationId xmlns:p14="http://schemas.microsoft.com/office/powerpoint/2010/main" val="182715748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Erweiterte Produktanforderungen des Endnutzers</a:t>
            </a:r>
            <a:endParaRPr lang="de-DE" kern="0" dirty="0"/>
          </a:p>
        </p:txBody>
      </p:sp>
      <p:pic>
        <p:nvPicPr>
          <p:cNvPr id="4" name="Inhaltsplatzhalter 3" descr="Produktanforderungen des Endnutzers, welche in einem ergonomischen Gestaltungsprozess zu berücksichtigen sind, werden dargestellt. Diese gliedern sich in objektbezogene Anforderungen (Schwerpunkt der Ergonomie) und wirkungsbezogene Anforderungen. Die objektbezogenen Anforderungen lassen sich wiederum in Gegenstandsanforderungen (zum Beispiel Form, Abmessung, Oberfläche und Material) und Wahrnehmungsanforderungen (zum Beispiel visuell, auditiv, haptisch und taktil) unterteilen. Die wirkungsbezogene Anforderungen unterteilen sich in Sachanforderungen (zum Beispiel Produktfunktion, Robustheit, Sicherheit und Passfähigkeit) und Anmutungsanforderungen (zum Beispiel Design und Ästhetik)."/>
          <p:cNvPicPr>
            <a:picLocks noGrp="1" noChangeAspect="1"/>
          </p:cNvPicPr>
          <p:nvPr>
            <p:ph idx="1"/>
          </p:nvPr>
        </p:nvPicPr>
        <p:blipFill>
          <a:blip r:embed="rId3"/>
          <a:stretch>
            <a:fillRect/>
          </a:stretch>
        </p:blipFill>
        <p:spPr>
          <a:xfrm>
            <a:off x="2280851" y="1484313"/>
            <a:ext cx="7798574" cy="4897437"/>
          </a:xfrm>
          <a:prstGeom prst="rect">
            <a:avLst/>
          </a:prstGeom>
        </p:spPr>
      </p:pic>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6AF3C8A-FA58-43C0-BBE2-F194ACD7953A}" type="datetime1">
              <a:rPr lang="de-DE" altLang="de-DE" sz="1200" b="0">
                <a:solidFill>
                  <a:schemeClr val="bg1"/>
                </a:solidFill>
              </a:rPr>
              <a:t>13.10.2023</a:t>
            </a:fld>
            <a:endParaRPr lang="de-DE" altLang="de-DE" sz="1200" b="0" dirty="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17</a:t>
            </a:fld>
            <a:endParaRPr lang="de-DE" altLang="de-DE"/>
          </a:p>
        </p:txBody>
      </p:sp>
    </p:spTree>
    <p:extLst>
      <p:ext uri="{BB962C8B-B14F-4D97-AF65-F5344CB8AC3E}">
        <p14:creationId xmlns:p14="http://schemas.microsoft.com/office/powerpoint/2010/main" val="39831483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Gestaltungsaufgabe</a:t>
            </a:r>
          </a:p>
        </p:txBody>
      </p:sp>
      <p:sp>
        <p:nvSpPr>
          <p:cNvPr id="3" name="Inhaltsplatzhalter 2"/>
          <p:cNvSpPr>
            <a:spLocks noGrp="1"/>
          </p:cNvSpPr>
          <p:nvPr>
            <p:ph idx="1"/>
          </p:nvPr>
        </p:nvSpPr>
        <p:spPr/>
        <p:txBody>
          <a:bodyPr/>
          <a:lstStyle/>
          <a:p>
            <a:r>
              <a:rPr lang="de-DE" sz="2200" dirty="0"/>
              <a:t>Auswahl/Gestaltung des Werkzeuges zum Verschrauben der Baugruppen und des  Gehäusedeckels. Kapazität = 80 Gehäuse/Tag</a:t>
            </a:r>
          </a:p>
          <a:p>
            <a:r>
              <a:rPr lang="de-DE" sz="2200" dirty="0"/>
              <a:t>Umfang:</a:t>
            </a:r>
          </a:p>
          <a:p>
            <a:pPr marL="342900" indent="-342900">
              <a:buClr>
                <a:schemeClr val="accent2"/>
              </a:buClr>
              <a:buFont typeface="Wingdings" panose="05000000000000000000" pitchFamily="2" charset="2"/>
              <a:buChar char="§"/>
            </a:pPr>
            <a:r>
              <a:rPr lang="de-DE" sz="2200" b="0" dirty="0"/>
              <a:t>4 Schrauben je Motor</a:t>
            </a:r>
          </a:p>
          <a:p>
            <a:pPr marL="342900" indent="-342900">
              <a:buClr>
                <a:schemeClr val="accent2"/>
              </a:buClr>
              <a:buFont typeface="Wingdings" panose="05000000000000000000" pitchFamily="2" charset="2"/>
              <a:buChar char="§"/>
            </a:pPr>
            <a:r>
              <a:rPr lang="de-DE" sz="2200" b="0" dirty="0"/>
              <a:t>6 Schrauben je Deckel</a:t>
            </a:r>
          </a:p>
          <a:p>
            <a:endParaRPr lang="de-DE" sz="2200" dirty="0"/>
          </a:p>
        </p:txBody>
      </p:sp>
      <p:pic>
        <p:nvPicPr>
          <p:cNvPr id="5" name="Grafik 4" descr="Montagetisch aus verschiedenen Blickwinkeln. Vor dem Montagetisch, welcher für die Arbeit im Stehen ausgelegt ist, befindet sich ein etwa 10 Zentmeter hohes Podest. Mittig auf dem Tisch befindet ein kastenförmiger Gegenstand, welcher das Arbeitsobjekt darstellen soll. An der Rückseite des Tisches sind weiter Arbeitsgegenstände in zwei angeschrägten Regallagen bereitgestellt."/>
          <p:cNvPicPr>
            <a:picLocks noChangeAspect="1"/>
          </p:cNvPicPr>
          <p:nvPr/>
        </p:nvPicPr>
        <p:blipFill>
          <a:blip r:embed="rId3"/>
          <a:stretch>
            <a:fillRect/>
          </a:stretch>
        </p:blipFill>
        <p:spPr>
          <a:xfrm>
            <a:off x="1055440" y="2636912"/>
            <a:ext cx="10028789" cy="3529890"/>
          </a:xfrm>
          <a:prstGeom prst="rect">
            <a:avLst/>
          </a:prstGeom>
        </p:spPr>
      </p:pic>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6AF3C8A-FA58-43C0-BBE2-F194ACD7953A}" type="datetime1">
              <a:rPr lang="de-DE" altLang="de-DE" sz="1200" b="0">
                <a:solidFill>
                  <a:schemeClr val="bg1"/>
                </a:solidFill>
              </a:rPr>
              <a:t>13.10.2023</a:t>
            </a:fld>
            <a:endParaRPr lang="de-DE" altLang="de-DE" sz="1200" b="0" dirty="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18</a:t>
            </a:fld>
            <a:endParaRPr lang="de-DE" altLang="de-DE"/>
          </a:p>
        </p:txBody>
      </p:sp>
    </p:spTree>
    <p:extLst>
      <p:ext uri="{BB962C8B-B14F-4D97-AF65-F5344CB8AC3E}">
        <p14:creationId xmlns:p14="http://schemas.microsoft.com/office/powerpoint/2010/main" val="24213923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Festlegung ergonomischer Anforderungen</a:t>
            </a:r>
            <a:endParaRPr lang="de-DE" kern="0" dirty="0"/>
          </a:p>
        </p:txBody>
      </p:sp>
      <p:pic>
        <p:nvPicPr>
          <p:cNvPr id="4" name="Inhaltsplatzhalter 3" descr="Eine Grafik stellt eine Auswahl relevanter ergonomischer Gestaltungs- und Bewertungskriterien dar. Diese sind vor allem Sicherheit, Ergebnisrückkopplung (Tasten, Sehen und Hören), Häufigkeit, Schnelligkeit, Genauigkeit, Umweltbedingungen, Bewegungsrichtung (Translation und Rotation), Bewegungsform (Statik und Dynamik), Bewegungsgröße (Weg und Drehwinkel) und Arbeitswiderstand (Kraft und Drehmoment). Zusätzlich weist ein Pfeil auf den Gestaltungsprozess nach DIN EN 614-1:2006+A1:2009 hin."/>
          <p:cNvPicPr>
            <a:picLocks noGrp="1" noChangeAspect="1"/>
          </p:cNvPicPr>
          <p:nvPr>
            <p:ph idx="1"/>
          </p:nvPr>
        </p:nvPicPr>
        <p:blipFill>
          <a:blip r:embed="rId3"/>
          <a:stretch>
            <a:fillRect/>
          </a:stretch>
        </p:blipFill>
        <p:spPr>
          <a:xfrm>
            <a:off x="1983551" y="1484313"/>
            <a:ext cx="8393173" cy="4897437"/>
          </a:xfrm>
          <a:prstGeom prst="rect">
            <a:avLst/>
          </a:prstGeom>
        </p:spPr>
      </p:pic>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6AF3C8A-FA58-43C0-BBE2-F194ACD7953A}" type="datetime1">
              <a:rPr lang="de-DE" altLang="de-DE" sz="1200" b="0">
                <a:solidFill>
                  <a:schemeClr val="bg1"/>
                </a:solidFill>
              </a:rPr>
              <a:t>13.10.2023</a:t>
            </a:fld>
            <a:endParaRPr lang="de-DE" altLang="de-DE" sz="1200" b="0" dirty="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19</a:t>
            </a:fld>
            <a:endParaRPr lang="de-DE" altLang="de-DE"/>
          </a:p>
        </p:txBody>
      </p:sp>
    </p:spTree>
    <p:extLst>
      <p:ext uri="{BB962C8B-B14F-4D97-AF65-F5344CB8AC3E}">
        <p14:creationId xmlns:p14="http://schemas.microsoft.com/office/powerpoint/2010/main" val="16775602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r>
              <a:rPr lang="de-DE" dirty="0"/>
              <a:t>IFA - Fallbeispiele</a:t>
            </a:r>
          </a:p>
        </p:txBody>
      </p:sp>
      <p:sp>
        <p:nvSpPr>
          <p:cNvPr id="3" name="Inhaltsplatzhalter 2"/>
          <p:cNvSpPr>
            <a:spLocks noGrp="1"/>
          </p:cNvSpPr>
          <p:nvPr>
            <p:ph idx="1"/>
          </p:nvPr>
        </p:nvSpPr>
        <p:spPr/>
        <p:txBody>
          <a:bodyPr/>
          <a:lstStyle/>
          <a:p>
            <a:pPr marL="342900" indent="-342900">
              <a:buClr>
                <a:schemeClr val="accent2"/>
              </a:buClr>
              <a:buFont typeface="Wingdings" panose="05000000000000000000" pitchFamily="2" charset="2"/>
              <a:buChar char="§"/>
            </a:pPr>
            <a:r>
              <a:rPr lang="de-DE" sz="2400" dirty="0"/>
              <a:t>Fallbeispiel 1 Gussputzer</a:t>
            </a:r>
          </a:p>
          <a:p>
            <a:pPr marL="342900" indent="-342900">
              <a:buClr>
                <a:schemeClr val="accent2"/>
              </a:buClr>
              <a:buFont typeface="Wingdings" panose="05000000000000000000" pitchFamily="2" charset="2"/>
              <a:buChar char="§"/>
            </a:pPr>
            <a:endParaRPr lang="de-DE" sz="2400" dirty="0">
              <a:sym typeface="Webdings" pitchFamily="18" charset="2"/>
            </a:endParaRPr>
          </a:p>
          <a:p>
            <a:pPr marL="342900" indent="-342900">
              <a:buClr>
                <a:schemeClr val="accent2"/>
              </a:buClr>
              <a:buFont typeface="Wingdings" panose="05000000000000000000" pitchFamily="2" charset="2"/>
              <a:buChar char="§"/>
            </a:pPr>
            <a:r>
              <a:rPr lang="de-DE" sz="2400" dirty="0"/>
              <a:t>Fallbeispiel 2 Versandlager</a:t>
            </a:r>
          </a:p>
          <a:p>
            <a:pPr marL="342900" indent="-342900">
              <a:buClr>
                <a:schemeClr val="accent2"/>
              </a:buClr>
              <a:buFont typeface="Wingdings" panose="05000000000000000000" pitchFamily="2" charset="2"/>
              <a:buChar char="§"/>
            </a:pPr>
            <a:endParaRPr lang="de-DE" sz="2400" dirty="0">
              <a:sym typeface="Wingdings" panose="05000000000000000000" pitchFamily="2" charset="2"/>
              <a:hlinkClick r:id="rId3" action="ppaction://hlinkpres?slideindex=1&amp;slidetitle="/>
            </a:endParaRPr>
          </a:p>
          <a:p>
            <a:pPr marL="342900" indent="-342900">
              <a:buClr>
                <a:schemeClr val="accent2"/>
              </a:buClr>
              <a:buFont typeface="Wingdings" panose="05000000000000000000" pitchFamily="2" charset="2"/>
              <a:buChar char="§"/>
            </a:pPr>
            <a:r>
              <a:rPr lang="de-DE" sz="2400" dirty="0"/>
              <a:t>Fallbeispiel 3 Näharbeitsplatz</a:t>
            </a:r>
          </a:p>
          <a:p>
            <a:pPr marL="342900" indent="-342900">
              <a:buClr>
                <a:schemeClr val="accent2"/>
              </a:buClr>
              <a:buFont typeface="Wingdings" panose="05000000000000000000" pitchFamily="2" charset="2"/>
              <a:buChar char="§"/>
            </a:pPr>
            <a:endParaRPr lang="de-DE" sz="2400" dirty="0"/>
          </a:p>
          <a:p>
            <a:pPr marL="342900" indent="-342900">
              <a:buClr>
                <a:schemeClr val="accent2"/>
              </a:buClr>
              <a:buFont typeface="Wingdings" panose="05000000000000000000" pitchFamily="2" charset="2"/>
              <a:buChar char="§"/>
            </a:pPr>
            <a:endParaRPr lang="de-DE" sz="2400" dirty="0"/>
          </a:p>
          <a:p>
            <a:pPr>
              <a:buClr>
                <a:schemeClr val="accent2"/>
              </a:buClr>
            </a:pPr>
            <a:endParaRPr lang="de-DE" sz="2400" b="0" dirty="0"/>
          </a:p>
          <a:p>
            <a:pPr>
              <a:buClr>
                <a:schemeClr val="accent2"/>
              </a:buClr>
            </a:pPr>
            <a:endParaRPr lang="de-DE" sz="2400" b="0" dirty="0"/>
          </a:p>
          <a:p>
            <a:pPr>
              <a:buClr>
                <a:schemeClr val="accent2"/>
              </a:buClr>
            </a:pPr>
            <a:endParaRPr lang="de-DE" sz="2400" b="0" dirty="0"/>
          </a:p>
          <a:p>
            <a:pPr>
              <a:buClr>
                <a:schemeClr val="accent2"/>
              </a:buClr>
            </a:pPr>
            <a:endParaRPr lang="de-DE" sz="2400" b="0" dirty="0"/>
          </a:p>
          <a:p>
            <a:pPr>
              <a:buClr>
                <a:schemeClr val="accent2"/>
              </a:buClr>
            </a:pPr>
            <a:endParaRPr lang="de-DE" sz="2400" b="0" dirty="0"/>
          </a:p>
          <a:p>
            <a:pPr>
              <a:buClr>
                <a:schemeClr val="accent2"/>
              </a:buClr>
            </a:pPr>
            <a:endParaRPr lang="de-DE" sz="2400" b="0" dirty="0"/>
          </a:p>
          <a:p>
            <a:endParaRPr lang="de-DE" sz="2400" dirty="0"/>
          </a:p>
        </p:txBody>
      </p:sp>
      <p:pic>
        <p:nvPicPr>
          <p:cNvPr id="2" name="Grafik 1" descr="Das Logo des Instituts für Arbeitsschutz der deutschen gesetzlichen Unfallversicherung (IFA) ist zu sehen."/>
          <p:cNvPicPr>
            <a:picLocks noChangeAspect="1"/>
          </p:cNvPicPr>
          <p:nvPr/>
        </p:nvPicPr>
        <p:blipFill>
          <a:blip r:embed="rId4"/>
          <a:stretch>
            <a:fillRect/>
          </a:stretch>
        </p:blipFill>
        <p:spPr>
          <a:xfrm>
            <a:off x="4226442" y="5977236"/>
            <a:ext cx="2095106" cy="460800"/>
          </a:xfrm>
          <a:prstGeom prst="rect">
            <a:avLst/>
          </a:prstGeom>
        </p:spPr>
      </p:pic>
      <p:sp>
        <p:nvSpPr>
          <p:cNvPr id="4" name="Rechteck 3"/>
          <p:cNvSpPr/>
          <p:nvPr/>
        </p:nvSpPr>
        <p:spPr>
          <a:xfrm>
            <a:off x="6303434" y="6029786"/>
            <a:ext cx="6096000" cy="461665"/>
          </a:xfrm>
          <a:prstGeom prst="rect">
            <a:avLst/>
          </a:prstGeom>
        </p:spPr>
        <p:txBody>
          <a:bodyPr>
            <a:spAutoFit/>
          </a:bodyPr>
          <a:lstStyle/>
          <a:p>
            <a:pPr>
              <a:buClr>
                <a:schemeClr val="accent2"/>
              </a:buClr>
            </a:pPr>
            <a:r>
              <a:rPr lang="de-DE" sz="1200" i="1" dirty="0"/>
              <a:t>Bereitstellung und Urheberrechte der drei Fallbeispiele erfolgte im Rahmen der KAN-Studie 40 durch die DGUV.</a:t>
            </a:r>
            <a:endParaRPr lang="de-DE" sz="1200" dirty="0"/>
          </a:p>
        </p:txBody>
      </p:sp>
      <p:sp>
        <p:nvSpPr>
          <p:cNvPr id="5123"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5122"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5124" name="Foliennummernplatzhalter 5"/>
          <p:cNvSpPr>
            <a:spLocks noGrp="1"/>
          </p:cNvSpPr>
          <p:nvPr>
            <p:ph type="sldNum" sz="quarter" idx="12"/>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a:solidFill>
                  <a:schemeClr val="bg1"/>
                </a:solidFill>
              </a:rPr>
              <a:t>Seite </a:t>
            </a:r>
            <a:fld id="{3DD11E85-33A3-435A-AAB6-EFE5F559A88F}" type="slidenum">
              <a:rPr lang="de-DE" altLang="de-DE" sz="1200" b="0">
                <a:solidFill>
                  <a:schemeClr val="bg1"/>
                </a:solidFill>
              </a:rPr>
              <a:pPr eaLnBrk="1" hangingPunct="1"/>
              <a:t>2</a:t>
            </a:fld>
            <a:endParaRPr lang="de-DE" altLang="de-DE" sz="1200" b="0">
              <a:solidFill>
                <a:schemeClr val="bg1"/>
              </a:solidFill>
            </a:endParaRPr>
          </a:p>
        </p:txBody>
      </p:sp>
    </p:spTree>
    <p:extLst>
      <p:ext uri="{BB962C8B-B14F-4D97-AF65-F5344CB8AC3E}">
        <p14:creationId xmlns:p14="http://schemas.microsoft.com/office/powerpoint/2010/main" val="130565734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Ausarbeitung des Vorentwurfes</a:t>
            </a:r>
            <a:endParaRPr lang="de-DE" kern="0" dirty="0"/>
          </a:p>
        </p:txBody>
      </p:sp>
      <p:pic>
        <p:nvPicPr>
          <p:cNvPr id="5" name="Inhaltsplatzhalter 4" descr="Eine Tabelle bewertet und vergleicht drei mögliche Bauformen von Schraubern welche zum senkrechten Einschrauben von Schrauben eingesetzt werden können. Dabei handelt es sich um einen pneumatischen Schrauber, bei dem die Längsachse des Griffes entlang der Längsachte der Schraube verläuft, einen klassischen Akkuschrauber, bei dem der Griff etwa im 90-Gradwinkel zur Längsachse der Schraube verläuft und einen Handschraubendrehen mit T-Griff. Betrachtet werden die Aspekte Kraftführung, Belastung der Hand, Geschwindigkeit und Kosten. Der Handschraubendrehen hat nur bei den Kosten entscheidende Vorteile gegenüber den anderen Modellen. Beim Akkuschrauber kommt es zu einer ungünstigen Kraftführung und einer hohen Belastung der Hand. Am besten schneidet im Vergleich der pneumatische Schrauber ab. Er hat eine gute Kraftführung und die Aufgabe kann schnell erledigt werden. Auch die Belastung der Hand ist am geringsten. Allerdings sind die Anschaffungskosten für diesen am höchsten. &#10;Zusätzlich weist ein Pfeil auf den Gestaltungsprozess nach DIN EN 614-1:2006+A1:2009 hin."/>
          <p:cNvPicPr>
            <a:picLocks noGrp="1" noChangeAspect="1"/>
          </p:cNvPicPr>
          <p:nvPr>
            <p:ph idx="1"/>
          </p:nvPr>
        </p:nvPicPr>
        <p:blipFill>
          <a:blip r:embed="rId3"/>
          <a:stretch>
            <a:fillRect/>
          </a:stretch>
        </p:blipFill>
        <p:spPr>
          <a:xfrm>
            <a:off x="2142600" y="1484313"/>
            <a:ext cx="8075076" cy="4897437"/>
          </a:xfrm>
          <a:prstGeom prst="rect">
            <a:avLst/>
          </a:prstGeom>
        </p:spPr>
      </p:pic>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6AF3C8A-FA58-43C0-BBE2-F194ACD7953A}" type="datetime1">
              <a:rPr lang="de-DE" altLang="de-DE" sz="1200" b="0">
                <a:solidFill>
                  <a:schemeClr val="bg1"/>
                </a:solidFill>
              </a:rPr>
              <a:t>13.10.2023</a:t>
            </a:fld>
            <a:endParaRPr lang="de-DE" altLang="de-DE" sz="1200" b="0" dirty="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20</a:t>
            </a:fld>
            <a:endParaRPr lang="de-DE" altLang="de-DE"/>
          </a:p>
        </p:txBody>
      </p:sp>
    </p:spTree>
    <p:extLst>
      <p:ext uri="{BB962C8B-B14F-4D97-AF65-F5344CB8AC3E}">
        <p14:creationId xmlns:p14="http://schemas.microsoft.com/office/powerpoint/2010/main" val="40339774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t>Arbeitsaufgabe und Schnittstellen spezifizieren</a:t>
            </a:r>
          </a:p>
        </p:txBody>
      </p:sp>
      <p:sp>
        <p:nvSpPr>
          <p:cNvPr id="3" name="Inhaltsplatzhalter 2"/>
          <p:cNvSpPr>
            <a:spLocks noGrp="1"/>
          </p:cNvSpPr>
          <p:nvPr>
            <p:ph idx="1"/>
          </p:nvPr>
        </p:nvSpPr>
        <p:spPr>
          <a:xfrm>
            <a:off x="719667" y="1484314"/>
            <a:ext cx="7176533" cy="4897437"/>
          </a:xfrm>
        </p:spPr>
        <p:txBody>
          <a:bodyPr/>
          <a:lstStyle/>
          <a:p>
            <a:pPr marL="342900" indent="-342900">
              <a:buClr>
                <a:schemeClr val="accent2"/>
              </a:buClr>
              <a:buFont typeface="Wingdings" panose="05000000000000000000" pitchFamily="2" charset="2"/>
              <a:buChar char="§"/>
            </a:pPr>
            <a:r>
              <a:rPr lang="de-DE" sz="2400" b="0" kern="0" dirty="0"/>
              <a:t>Durchmesser des Griffstücks</a:t>
            </a:r>
          </a:p>
          <a:p>
            <a:pPr marL="342900" indent="-342900">
              <a:buClr>
                <a:schemeClr val="accent2"/>
              </a:buClr>
              <a:buFont typeface="Wingdings" panose="05000000000000000000" pitchFamily="2" charset="2"/>
              <a:buChar char="§"/>
            </a:pPr>
            <a:r>
              <a:rPr lang="de-DE" sz="2400" b="0" kern="0" dirty="0"/>
              <a:t>Ballige Ausführung des Griffes</a:t>
            </a:r>
          </a:p>
          <a:p>
            <a:pPr marL="342900" indent="-342900">
              <a:buClr>
                <a:schemeClr val="accent2"/>
              </a:buClr>
              <a:buFont typeface="Wingdings" panose="05000000000000000000" pitchFamily="2" charset="2"/>
              <a:buChar char="§"/>
            </a:pPr>
            <a:r>
              <a:rPr lang="de-DE" sz="2400" b="0" kern="0" dirty="0"/>
              <a:t>Gestaltung der Oberfläche</a:t>
            </a:r>
          </a:p>
          <a:p>
            <a:pPr marL="342900" indent="-342900">
              <a:buClr>
                <a:schemeClr val="accent2"/>
              </a:buClr>
              <a:buFont typeface="Wingdings" panose="05000000000000000000" pitchFamily="2" charset="2"/>
              <a:buChar char="§"/>
            </a:pPr>
            <a:r>
              <a:rPr lang="de-DE" sz="2400" b="0" kern="0" dirty="0"/>
              <a:t>Verwendung von rutschfestem Material</a:t>
            </a:r>
          </a:p>
          <a:p>
            <a:pPr marL="342900" indent="-342900">
              <a:buClr>
                <a:schemeClr val="accent2"/>
              </a:buClr>
              <a:buFont typeface="Wingdings" panose="05000000000000000000" pitchFamily="2" charset="2"/>
              <a:buChar char="§"/>
            </a:pPr>
            <a:r>
              <a:rPr lang="de-DE" sz="2400" b="0" kern="0" dirty="0"/>
              <a:t>Exakte Einstellung des Balanciers</a:t>
            </a:r>
          </a:p>
          <a:p>
            <a:pPr marL="342900" indent="-342900">
              <a:buClr>
                <a:schemeClr val="accent2"/>
              </a:buClr>
              <a:buFont typeface="Wingdings" panose="05000000000000000000" pitchFamily="2" charset="2"/>
              <a:buChar char="§"/>
            </a:pPr>
            <a:r>
              <a:rPr lang="de-DE" sz="2400" b="0" kern="0" dirty="0"/>
              <a:t>Kabelführung</a:t>
            </a:r>
          </a:p>
          <a:p>
            <a:pPr marL="342900" indent="-342900">
              <a:buClr>
                <a:schemeClr val="accent2"/>
              </a:buClr>
              <a:buFont typeface="Wingdings" panose="05000000000000000000" pitchFamily="2" charset="2"/>
              <a:buChar char="§"/>
            </a:pPr>
            <a:r>
              <a:rPr lang="de-DE" sz="2400" b="0" kern="0" dirty="0"/>
              <a:t>Kraftbegrenzung</a:t>
            </a:r>
          </a:p>
          <a:p>
            <a:pPr marL="342900" indent="-342900">
              <a:buClr>
                <a:schemeClr val="accent2"/>
              </a:buClr>
              <a:buFont typeface="Wingdings" panose="05000000000000000000" pitchFamily="2" charset="2"/>
              <a:buChar char="§"/>
            </a:pPr>
            <a:r>
              <a:rPr lang="de-DE" sz="2400" b="0" kern="0" dirty="0"/>
              <a:t>Eignung des Schraubenkopfes für automatisches Schrauben</a:t>
            </a:r>
          </a:p>
          <a:p>
            <a:endParaRPr lang="de-DE" sz="2400" dirty="0"/>
          </a:p>
        </p:txBody>
      </p:sp>
      <p:pic>
        <p:nvPicPr>
          <p:cNvPr id="4" name="Grafik 3" descr="Eine Zeichnung zeigt einen klassischen Schraubendreher mit ergonomisch geformtem Griff, Ratsche und der Möglichkeit unterschiedliche Bits (Kreuzschlitz, Schlitz, Inbus usw.) einzusetzen."/>
          <p:cNvPicPr>
            <a:picLocks noChangeAspect="1"/>
          </p:cNvPicPr>
          <p:nvPr/>
        </p:nvPicPr>
        <p:blipFill>
          <a:blip r:embed="rId3"/>
          <a:stretch>
            <a:fillRect/>
          </a:stretch>
        </p:blipFill>
        <p:spPr>
          <a:xfrm>
            <a:off x="6384032" y="1484314"/>
            <a:ext cx="5468586" cy="4499238"/>
          </a:xfrm>
          <a:prstGeom prst="rect">
            <a:avLst/>
          </a:prstGeom>
        </p:spPr>
      </p:pic>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6AF3C8A-FA58-43C0-BBE2-F194ACD7953A}" type="datetime1">
              <a:rPr lang="de-DE" altLang="de-DE" sz="1200" b="0">
                <a:solidFill>
                  <a:schemeClr val="bg1"/>
                </a:solidFill>
              </a:rPr>
              <a:t>13.10.2023</a:t>
            </a:fld>
            <a:endParaRPr lang="de-DE" altLang="de-DE" sz="1200" b="0" dirty="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21</a:t>
            </a:fld>
            <a:endParaRPr lang="de-DE" altLang="de-DE"/>
          </a:p>
        </p:txBody>
      </p:sp>
    </p:spTree>
    <p:extLst>
      <p:ext uri="{BB962C8B-B14F-4D97-AF65-F5344CB8AC3E}">
        <p14:creationId xmlns:p14="http://schemas.microsoft.com/office/powerpoint/2010/main" val="160947813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kern="0" dirty="0"/>
              <a:t>Einsatz</a:t>
            </a:r>
          </a:p>
        </p:txBody>
      </p:sp>
      <p:pic>
        <p:nvPicPr>
          <p:cNvPr id="5" name="Inhaltsplatzhalter 4" descr="Montagetisch aus verschiedenen Blickwinkeln. Für die senkrechte Schraubaufgabe hängt der vorher beschriebene pneumatische Schrauber an einem Gestell über dem Tisch, so dass er von den arbeitenden Personen gut zu erreichen ist. Zusätzlich weist ein Pfeil auf den Gestaltungsprozess nach DIN EN 614-1:2006+A1:2009 hin."/>
          <p:cNvPicPr>
            <a:picLocks noGrp="1" noChangeAspect="1"/>
          </p:cNvPicPr>
          <p:nvPr>
            <p:ph idx="1"/>
          </p:nvPr>
        </p:nvPicPr>
        <p:blipFill>
          <a:blip r:embed="rId3"/>
          <a:stretch>
            <a:fillRect/>
          </a:stretch>
        </p:blipFill>
        <p:spPr>
          <a:xfrm>
            <a:off x="1765024" y="1484313"/>
            <a:ext cx="8830227" cy="4897437"/>
          </a:xfrm>
          <a:prstGeom prst="rect">
            <a:avLst/>
          </a:prstGeom>
        </p:spPr>
      </p:pic>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F6AF3C8A-FA58-43C0-BBE2-F194ACD7953A}" type="datetime1">
              <a:rPr lang="de-DE" altLang="de-DE" sz="1200" b="0">
                <a:solidFill>
                  <a:schemeClr val="bg1"/>
                </a:solidFill>
              </a:rPr>
              <a:t>13.10.2023</a:t>
            </a:fld>
            <a:endParaRPr lang="de-DE" altLang="de-DE" sz="1200" b="0" dirty="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22</a:t>
            </a:fld>
            <a:endParaRPr lang="de-DE" altLang="de-DE"/>
          </a:p>
        </p:txBody>
      </p:sp>
    </p:spTree>
    <p:extLst>
      <p:ext uri="{BB962C8B-B14F-4D97-AF65-F5344CB8AC3E}">
        <p14:creationId xmlns:p14="http://schemas.microsoft.com/office/powerpoint/2010/main" val="151947204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82" name="Rectangle 6"/>
          <p:cNvSpPr>
            <a:spLocks noGrp="1" noChangeArrowheads="1"/>
          </p:cNvSpPr>
          <p:nvPr>
            <p:ph type="ctrTitle"/>
          </p:nvPr>
        </p:nvSpPr>
        <p:spPr>
          <a:xfrm>
            <a:off x="2495600" y="1700808"/>
            <a:ext cx="6102350" cy="592137"/>
          </a:xfrm>
        </p:spPr>
        <p:txBody>
          <a:bodyPr/>
          <a:lstStyle/>
          <a:p>
            <a:r>
              <a:rPr lang="de-DE" altLang="de-DE" sz="3600" dirty="0"/>
              <a:t>Impressum</a:t>
            </a:r>
            <a:br>
              <a:rPr lang="de-DE" altLang="de-DE" sz="3600" dirty="0"/>
            </a:br>
            <a:endParaRPr lang="de-DE" altLang="de-DE" sz="3600" dirty="0"/>
          </a:p>
        </p:txBody>
      </p:sp>
      <p:sp>
        <p:nvSpPr>
          <p:cNvPr id="152583" name="Rectangle 7"/>
          <p:cNvSpPr>
            <a:spLocks noGrp="1" noChangeArrowheads="1"/>
          </p:cNvSpPr>
          <p:nvPr>
            <p:ph type="subTitle" idx="1"/>
          </p:nvPr>
        </p:nvSpPr>
        <p:spPr>
          <a:xfrm>
            <a:off x="2495600" y="2534367"/>
            <a:ext cx="9001000" cy="3702945"/>
          </a:xfrm>
        </p:spPr>
        <p:txBody>
          <a:bodyPr/>
          <a:lstStyle/>
          <a:p>
            <a:pPr>
              <a:tabLst>
                <a:tab pos="665163" algn="l"/>
              </a:tabLst>
            </a:pPr>
            <a:r>
              <a:rPr lang="de-DE" altLang="de-DE" dirty="0"/>
              <a:t>Autor: </a:t>
            </a:r>
            <a:r>
              <a:rPr lang="de-DE" b="1" dirty="0"/>
              <a:t>Prof. Dr.-Ing. Torsten Merkel</a:t>
            </a:r>
          </a:p>
          <a:p>
            <a:pPr>
              <a:tabLst>
                <a:tab pos="665163" algn="l"/>
              </a:tabLst>
            </a:pPr>
            <a:r>
              <a:rPr lang="de-DE" altLang="de-DE" dirty="0"/>
              <a:t>Westsächsische Hochschule Zwickau</a:t>
            </a:r>
          </a:p>
          <a:p>
            <a:pPr>
              <a:tabLst>
                <a:tab pos="665163" algn="l"/>
              </a:tabLst>
            </a:pPr>
            <a:r>
              <a:rPr lang="de-DE" altLang="de-DE" dirty="0"/>
              <a:t>Professur Arbeitswissenschaft</a:t>
            </a:r>
          </a:p>
          <a:p>
            <a:pPr>
              <a:tabLst>
                <a:tab pos="665163" algn="l"/>
              </a:tabLst>
            </a:pPr>
            <a:r>
              <a:rPr lang="de-DE" altLang="de-DE" dirty="0">
                <a:hlinkClick r:id="rId2"/>
              </a:rPr>
              <a:t>Torsten.Merkel@fh-zwickau.de</a:t>
            </a:r>
            <a:endParaRPr lang="de-DE" altLang="de-DE" dirty="0"/>
          </a:p>
          <a:p>
            <a:pPr>
              <a:tabLst>
                <a:tab pos="665163" algn="l"/>
              </a:tabLst>
            </a:pPr>
            <a:endParaRPr lang="de-DE" altLang="de-DE" dirty="0">
              <a:solidFill>
                <a:schemeClr val="tx2"/>
              </a:solidFill>
            </a:endParaRPr>
          </a:p>
          <a:p>
            <a:pPr>
              <a:tabLst>
                <a:tab pos="665163" algn="l"/>
              </a:tabLst>
            </a:pPr>
            <a:r>
              <a:rPr lang="de-DE" altLang="de-DE" dirty="0"/>
              <a:t>Initiiert und finanziert durch:</a:t>
            </a:r>
          </a:p>
          <a:p>
            <a:pPr>
              <a:tabLst>
                <a:tab pos="665163" algn="l"/>
              </a:tabLst>
            </a:pPr>
            <a:r>
              <a:rPr lang="de-DE" altLang="de-DE" b="1" dirty="0"/>
              <a:t>Kommission Arbeitsschutz und Normung</a:t>
            </a:r>
          </a:p>
          <a:p>
            <a:pPr>
              <a:tabLst>
                <a:tab pos="665163" algn="l"/>
              </a:tabLst>
            </a:pPr>
            <a:r>
              <a:rPr lang="de-DE" altLang="de-DE" dirty="0">
                <a:solidFill>
                  <a:schemeClr val="tx2"/>
                </a:solidFill>
                <a:hlinkClick r:id="rId3">
                  <a:extLst>
                    <a:ext uri="{A12FA001-AC4F-418D-AE19-62706E023703}">
                      <ahyp:hlinkClr xmlns:ahyp="http://schemas.microsoft.com/office/drawing/2018/hyperlinkcolor" val="tx"/>
                    </a:ext>
                  </a:extLst>
                </a:hlinkClick>
              </a:rPr>
              <a:t>www.kan.de</a:t>
            </a:r>
            <a:r>
              <a:rPr lang="de-DE" altLang="de-DE" dirty="0">
                <a:solidFill>
                  <a:schemeClr val="tx2"/>
                </a:solidFill>
              </a:rPr>
              <a:t> </a:t>
            </a:r>
            <a:r>
              <a:rPr lang="de-DE" altLang="de-DE" dirty="0"/>
              <a:t>und</a:t>
            </a:r>
            <a:r>
              <a:rPr lang="de-DE" altLang="de-DE" dirty="0">
                <a:solidFill>
                  <a:schemeClr val="tx2"/>
                </a:solidFill>
              </a:rPr>
              <a:t> </a:t>
            </a:r>
            <a:r>
              <a:rPr lang="de-DE" altLang="de-DE" dirty="0">
                <a:solidFill>
                  <a:schemeClr val="tx2"/>
                </a:solidFill>
                <a:hlinkClick r:id="rId4">
                  <a:extLst>
                    <a:ext uri="{A12FA001-AC4F-418D-AE19-62706E023703}">
                      <ahyp:hlinkClr xmlns:ahyp="http://schemas.microsoft.com/office/drawing/2018/hyperlinkcolor" val="tx"/>
                    </a:ext>
                  </a:extLst>
                </a:hlinkClick>
              </a:rPr>
              <a:t>ergonomie.kan-praxis.de</a:t>
            </a:r>
            <a:endParaRPr lang="de-DE" altLang="de-DE" dirty="0">
              <a:solidFill>
                <a:schemeClr val="tx2"/>
              </a:solidFill>
            </a:endParaRPr>
          </a:p>
          <a:p>
            <a:pPr>
              <a:tabLst>
                <a:tab pos="665163" algn="l"/>
              </a:tabLst>
            </a:pPr>
            <a:endParaRPr lang="de-DE" altLang="de-DE" dirty="0">
              <a:solidFill>
                <a:schemeClr val="tx2"/>
              </a:solidFill>
            </a:endParaRPr>
          </a:p>
          <a:p>
            <a:pPr>
              <a:tabLst>
                <a:tab pos="665163" algn="l"/>
              </a:tabLst>
            </a:pPr>
            <a:r>
              <a:rPr lang="de-DE" altLang="de-DE" dirty="0"/>
              <a:t>Aktualisiert 2023 durch das </a:t>
            </a:r>
            <a:r>
              <a:rPr lang="de-DE" altLang="de-DE" b="1" dirty="0"/>
              <a:t>Institut ASER e.V.</a:t>
            </a:r>
            <a:br>
              <a:rPr lang="de-DE" altLang="de-DE" b="1" dirty="0"/>
            </a:br>
            <a:r>
              <a:rPr lang="de-DE" altLang="de-DE">
                <a:hlinkClick r:id="rId5"/>
              </a:rPr>
              <a:t>www.institut-aser.de/</a:t>
            </a:r>
            <a:r>
              <a:rPr lang="de-DE" altLang="de-DE"/>
              <a:t> </a:t>
            </a:r>
            <a:endParaRPr lang="de-DE" altLang="de-DE" b="1" dirty="0"/>
          </a:p>
        </p:txBody>
      </p:sp>
      <p:pic>
        <p:nvPicPr>
          <p:cNvPr id="2" name="Grafik 1" descr="Gefördert durch das Bundesministerium für Arbeit und Soziales aufgrund eines Beschlusses des Deutschen Bundestages"/>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858046" y="2252843"/>
            <a:ext cx="2298717" cy="2222516"/>
          </a:xfrm>
          <a:prstGeom prst="rect">
            <a:avLst/>
          </a:prstGeom>
        </p:spPr>
      </p:pic>
    </p:spTree>
    <p:extLst>
      <p:ext uri="{BB962C8B-B14F-4D97-AF65-F5344CB8AC3E}">
        <p14:creationId xmlns:p14="http://schemas.microsoft.com/office/powerpoint/2010/main" val="120548607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1: Gussputzer</a:t>
            </a:r>
          </a:p>
        </p:txBody>
      </p:sp>
      <p:sp>
        <p:nvSpPr>
          <p:cNvPr id="3" name="Inhaltsplatzhalter 2"/>
          <p:cNvSpPr>
            <a:spLocks noGrp="1"/>
          </p:cNvSpPr>
          <p:nvPr>
            <p:ph idx="1"/>
          </p:nvPr>
        </p:nvSpPr>
        <p:spPr/>
        <p:txBody>
          <a:bodyPr/>
          <a:lstStyle/>
          <a:p>
            <a:r>
              <a:rPr lang="de-DE" dirty="0"/>
              <a:t>Probleme:</a:t>
            </a:r>
          </a:p>
          <a:p>
            <a:pPr marL="342900" indent="-342900">
              <a:buClr>
                <a:schemeClr val="accent2"/>
              </a:buClr>
              <a:buFont typeface="Wingdings" panose="05000000000000000000" pitchFamily="2" charset="2"/>
              <a:buChar char="§"/>
            </a:pPr>
            <a:r>
              <a:rPr lang="de-DE" b="0" dirty="0"/>
              <a:t>Arbeit in Zwangshaltungen</a:t>
            </a:r>
          </a:p>
          <a:p>
            <a:pPr marL="342900" indent="-342900">
              <a:buClr>
                <a:schemeClr val="accent2"/>
              </a:buClr>
              <a:buFont typeface="Wingdings" panose="05000000000000000000" pitchFamily="2" charset="2"/>
              <a:buChar char="§"/>
            </a:pPr>
            <a:r>
              <a:rPr lang="de-DE" b="0" dirty="0"/>
              <a:t>hoher Anteil manueller Lastenhandhabung</a:t>
            </a:r>
          </a:p>
          <a:p>
            <a:pPr marL="342900" indent="-342900">
              <a:buClr>
                <a:schemeClr val="accent2"/>
              </a:buClr>
              <a:buFont typeface="Wingdings" panose="05000000000000000000" pitchFamily="2" charset="2"/>
              <a:buChar char="§"/>
            </a:pPr>
            <a:r>
              <a:rPr lang="de-DE" b="0" dirty="0"/>
              <a:t>schlechte Beleuchtung am Arbeitsplatz</a:t>
            </a:r>
          </a:p>
          <a:p>
            <a:pPr marL="342900" indent="-342900">
              <a:buClr>
                <a:schemeClr val="accent2"/>
              </a:buClr>
              <a:buFont typeface="Wingdings" panose="05000000000000000000" pitchFamily="2" charset="2"/>
              <a:buChar char="§"/>
            </a:pPr>
            <a:endParaRPr lang="de-DE" dirty="0">
              <a:solidFill>
                <a:srgbClr val="FF0000"/>
              </a:solidFill>
            </a:endParaRPr>
          </a:p>
          <a:p>
            <a:endParaRPr lang="de-DE" b="0" dirty="0"/>
          </a:p>
        </p:txBody>
      </p:sp>
      <p:pic>
        <p:nvPicPr>
          <p:cNvPr id="15" name="Grafik 14" descr="Ein Pfeil weist darauf hin, dass im Video die Ausgangssituation zu sehen ist."/>
          <p:cNvPicPr>
            <a:picLocks noChangeAspect="1"/>
          </p:cNvPicPr>
          <p:nvPr/>
        </p:nvPicPr>
        <p:blipFill>
          <a:blip r:embed="rId5"/>
          <a:stretch>
            <a:fillRect/>
          </a:stretch>
        </p:blipFill>
        <p:spPr>
          <a:xfrm>
            <a:off x="5377739" y="3017794"/>
            <a:ext cx="1987468" cy="847417"/>
          </a:xfrm>
          <a:prstGeom prst="rect">
            <a:avLst/>
          </a:prstGeom>
        </p:spPr>
      </p:pic>
      <p:pic>
        <p:nvPicPr>
          <p:cNvPr id="10" name="Modul2-Beispiel1-Gussputzer-Film-vorher_V1.2" descr="Ein Video zeigt einen Gussputzer der schwere Gussstücke aus einer Gitterbox aufnimmt und diese mit verschiedenen stationären und handgehaltenen Schleifmaschinen bearbeitet. Er trägt dabei einen Atemschutzhelm und einen Messanzug, mit dem sich die Körperhaltung bzw. Gelenkwinkel messtechnisch erfassen lassen.">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719667" y="2948648"/>
            <a:ext cx="4608512" cy="3456384"/>
          </a:xfrm>
          <a:prstGeom prst="rect">
            <a:avLst/>
          </a:prstGeom>
        </p:spPr>
      </p:pic>
      <p:pic>
        <p:nvPicPr>
          <p:cNvPr id="16" name="Grafik 15" descr="Drei Fotoaufnahmen zeigen Situationen aus dem Video in denen der Gussputzer schwere Lasten heben und tragen muss oder Gussstücke in ungünstigen Körperhaltungen mit Schleifmaschinen bearbeitet."/>
          <p:cNvPicPr>
            <a:picLocks noChangeAspect="1"/>
          </p:cNvPicPr>
          <p:nvPr/>
        </p:nvPicPr>
        <p:blipFill>
          <a:blip r:embed="rId7"/>
          <a:stretch>
            <a:fillRect/>
          </a:stretch>
        </p:blipFill>
        <p:spPr>
          <a:xfrm>
            <a:off x="7608168" y="765175"/>
            <a:ext cx="4032448" cy="5257399"/>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3</a:t>
            </a:fld>
            <a:endParaRPr lang="de-DE" altLang="de-DE"/>
          </a:p>
        </p:txBody>
      </p:sp>
    </p:spTree>
    <p:extLst>
      <p:ext uri="{BB962C8B-B14F-4D97-AF65-F5344CB8AC3E}">
        <p14:creationId xmlns:p14="http://schemas.microsoft.com/office/powerpoint/2010/main" val="1827078608"/>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0"/>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0"/>
                                        </p:tgtEl>
                                      </p:cBhvr>
                                    </p:cmd>
                                  </p:childTnLst>
                                </p:cTn>
                              </p:par>
                            </p:childTnLst>
                          </p:cTn>
                        </p:par>
                      </p:childTnLst>
                    </p:cTn>
                  </p:par>
                </p:childTnLst>
              </p:cTn>
              <p:nextCondLst>
                <p:cond evt="onClick" delay="0">
                  <p:tgtEl>
                    <p:spTgt spid="10"/>
                  </p:tgtEl>
                </p:cond>
              </p:nextCondLst>
            </p:seq>
            <p:video>
              <p:cMediaNode vol="80000">
                <p:cTn id="7" fill="hold" display="0">
                  <p:stCondLst>
                    <p:cond delay="indefinite"/>
                  </p:stCondLst>
                </p:cTn>
                <p:tgtEl>
                  <p:spTgt spid="10"/>
                </p:tgtEl>
              </p:cMediaNode>
            </p:video>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1: Gussputzer</a:t>
            </a:r>
          </a:p>
        </p:txBody>
      </p:sp>
      <p:sp>
        <p:nvSpPr>
          <p:cNvPr id="3" name="Inhaltsplatzhalter 2"/>
          <p:cNvSpPr>
            <a:spLocks noGrp="1"/>
          </p:cNvSpPr>
          <p:nvPr>
            <p:ph idx="1"/>
          </p:nvPr>
        </p:nvSpPr>
        <p:spPr>
          <a:xfrm>
            <a:off x="719667" y="1484314"/>
            <a:ext cx="4944285" cy="4897437"/>
          </a:xfrm>
        </p:spPr>
        <p:txBody>
          <a:bodyPr/>
          <a:lstStyle/>
          <a:p>
            <a:r>
              <a:rPr lang="de-DE" sz="2400" dirty="0"/>
              <a:t>Maßnahmen:</a:t>
            </a:r>
          </a:p>
          <a:p>
            <a:pPr marL="342900" indent="-342900">
              <a:buClr>
                <a:schemeClr val="accent2"/>
              </a:buClr>
              <a:buFont typeface="Wingdings" panose="05000000000000000000" pitchFamily="2" charset="2"/>
              <a:buChar char="§"/>
            </a:pPr>
            <a:r>
              <a:rPr lang="de-DE" sz="2400" b="0" dirty="0"/>
              <a:t>Verringerung der Arbeiten in Zwangshaltungen (u. a. durch Höhenanpassung)</a:t>
            </a:r>
          </a:p>
          <a:p>
            <a:pPr marL="342900" indent="-342900">
              <a:buClr>
                <a:schemeClr val="accent2"/>
              </a:buClr>
              <a:buFont typeface="Wingdings" panose="05000000000000000000" pitchFamily="2" charset="2"/>
              <a:buChar char="§"/>
            </a:pPr>
            <a:r>
              <a:rPr lang="de-DE" sz="2400" b="0" dirty="0"/>
              <a:t>Reduktion manueller Lastenhandhabungen</a:t>
            </a:r>
          </a:p>
          <a:p>
            <a:pPr marL="342900" indent="-342900">
              <a:buClr>
                <a:schemeClr val="accent2"/>
              </a:buClr>
              <a:buFont typeface="Wingdings" panose="05000000000000000000" pitchFamily="2" charset="2"/>
              <a:buChar char="§"/>
            </a:pPr>
            <a:r>
              <a:rPr lang="de-DE" sz="2400" b="0" dirty="0"/>
              <a:t>Verbesserung der Beleuchtung am Arbeitsplatz</a:t>
            </a:r>
          </a:p>
          <a:p>
            <a:pPr marL="342900" indent="-342900">
              <a:buClr>
                <a:schemeClr val="accent2"/>
              </a:buClr>
              <a:buFont typeface="Wingdings" panose="05000000000000000000" pitchFamily="2" charset="2"/>
              <a:buChar char="§"/>
            </a:pPr>
            <a:endParaRPr lang="de-DE" sz="2400" dirty="0">
              <a:solidFill>
                <a:srgbClr val="FF0000"/>
              </a:solidFill>
            </a:endParaRPr>
          </a:p>
          <a:p>
            <a:endParaRPr lang="de-DE" sz="2400" b="0" dirty="0"/>
          </a:p>
        </p:txBody>
      </p:sp>
      <p:pic>
        <p:nvPicPr>
          <p:cNvPr id="4" name="Grafik 3" descr="Ein Pfeil weist darauf hin, dass im Video eine Gestaltungslösung zu sehen ist."/>
          <p:cNvPicPr>
            <a:picLocks noChangeAspect="1"/>
          </p:cNvPicPr>
          <p:nvPr/>
        </p:nvPicPr>
        <p:blipFill>
          <a:blip r:embed="rId5"/>
          <a:stretch>
            <a:fillRect/>
          </a:stretch>
        </p:blipFill>
        <p:spPr>
          <a:xfrm>
            <a:off x="3359696" y="5166489"/>
            <a:ext cx="2176461" cy="829128"/>
          </a:xfrm>
          <a:prstGeom prst="rect">
            <a:avLst/>
          </a:prstGeom>
        </p:spPr>
      </p:pic>
      <p:pic>
        <p:nvPicPr>
          <p:cNvPr id="11" name="Modul2-Beispiel1-Gussputzer-Film-nachher_V1.2" descr="Ein Video zeigt einen Gussputzer nach der Umgestaltung des Arbeitsplatzes. Durch Höhenanpassungen wird weniger in ungünstigen Körperhaltungen gearbeitet, die Häufigkeit manueller Lasthandhabung ist reduziert und die Beleuchtung ist verbessert.">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6"/>
          <a:stretch>
            <a:fillRect/>
          </a:stretch>
        </p:blipFill>
        <p:spPr>
          <a:xfrm>
            <a:off x="5663952" y="1561714"/>
            <a:ext cx="6120680" cy="4590510"/>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4</a:t>
            </a:fld>
            <a:endParaRPr lang="de-DE" altLang="de-DE"/>
          </a:p>
        </p:txBody>
      </p:sp>
    </p:spTree>
    <p:extLst>
      <p:ext uri="{BB962C8B-B14F-4D97-AF65-F5344CB8AC3E}">
        <p14:creationId xmlns:p14="http://schemas.microsoft.com/office/powerpoint/2010/main" val="1902993929"/>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11"/>
                    </p:tgtEl>
                  </p:cond>
                </p:stCondLst>
                <p:endSync evt="end" delay="0">
                  <p:rtn val="all"/>
                </p:endSync>
                <p:childTnLst>
                  <p:par>
                    <p:cTn id="3" fill="hold">
                      <p:stCondLst>
                        <p:cond delay="0"/>
                      </p:stCondLst>
                      <p:childTnLst>
                        <p:par>
                          <p:cTn id="4" fill="hold">
                            <p:stCondLst>
                              <p:cond delay="0"/>
                            </p:stCondLst>
                            <p:childTnLst>
                              <p:par>
                                <p:cTn id="5" presetID="2" presetClass="mediacall" presetSubtype="0" fill="hold" nodeType="clickEffect">
                                  <p:stCondLst>
                                    <p:cond delay="0"/>
                                  </p:stCondLst>
                                  <p:childTnLst>
                                    <p:cmd type="call" cmd="togglePause">
                                      <p:cBhvr>
                                        <p:cTn id="6" dur="1" fill="hold"/>
                                        <p:tgtEl>
                                          <p:spTgt spid="11"/>
                                        </p:tgtEl>
                                      </p:cBhvr>
                                    </p:cmd>
                                  </p:childTnLst>
                                </p:cTn>
                              </p:par>
                            </p:childTnLst>
                          </p:cTn>
                        </p:par>
                      </p:childTnLst>
                    </p:cTn>
                  </p:par>
                </p:childTnLst>
              </p:cTn>
              <p:nextCondLst>
                <p:cond evt="onClick" delay="0">
                  <p:tgtEl>
                    <p:spTgt spid="11"/>
                  </p:tgtEl>
                </p:cond>
              </p:nextCondLst>
            </p:seq>
            <p:video>
              <p:cMediaNode vol="80000">
                <p:cTn id="7" fill="hold" display="0">
                  <p:stCondLst>
                    <p:cond delay="indefinite"/>
                  </p:stCondLst>
                </p:cTn>
                <p:tgtEl>
                  <p:spTgt spid="11"/>
                </p:tgtEl>
              </p:cMediaNode>
            </p:vide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1: Gussputzer</a:t>
            </a:r>
          </a:p>
        </p:txBody>
      </p:sp>
      <p:sp>
        <p:nvSpPr>
          <p:cNvPr id="3" name="Inhaltsplatzhalter 2"/>
          <p:cNvSpPr>
            <a:spLocks noGrp="1"/>
          </p:cNvSpPr>
          <p:nvPr>
            <p:ph idx="1"/>
          </p:nvPr>
        </p:nvSpPr>
        <p:spPr/>
        <p:txBody>
          <a:bodyPr/>
          <a:lstStyle/>
          <a:p>
            <a:r>
              <a:rPr lang="de-DE" sz="2400" dirty="0"/>
              <a:t>Erfolge der Maßnahmen:</a:t>
            </a:r>
          </a:p>
          <a:p>
            <a:pPr marL="342900" indent="-342900">
              <a:buClr>
                <a:schemeClr val="accent2"/>
              </a:buClr>
              <a:buFont typeface="Wingdings" panose="05000000000000000000" pitchFamily="2" charset="2"/>
              <a:buChar char="§"/>
            </a:pPr>
            <a:r>
              <a:rPr lang="de-DE" sz="2400" b="0" dirty="0"/>
              <a:t>Reduzierung der Zeitanteile mit deutlicher Rumpfvorneigung </a:t>
            </a:r>
          </a:p>
          <a:p>
            <a:endParaRPr lang="de-DE" sz="2400" b="0" dirty="0"/>
          </a:p>
        </p:txBody>
      </p:sp>
      <p:pic>
        <p:nvPicPr>
          <p:cNvPr id="12" name="Grafik 11" descr="Balkendiagramme zeigen Messdaten zur Rumpfneigung vor und nach der Umgestaltung des Gussputzerarbeitsplatzes. Vor der Umgestaltung konnten nur in 60 Prozent der Zeit in einer neutralen Rumpfhaltung gearbeitet werden. Nach der Umgestaltung erhöht sich dieser Zeitanteil auf fast 93 Prozent."/>
          <p:cNvPicPr>
            <a:picLocks noChangeAspect="1"/>
          </p:cNvPicPr>
          <p:nvPr/>
        </p:nvPicPr>
        <p:blipFill>
          <a:blip r:embed="rId3"/>
          <a:stretch>
            <a:fillRect/>
          </a:stretch>
        </p:blipFill>
        <p:spPr>
          <a:xfrm>
            <a:off x="1275513" y="2372872"/>
            <a:ext cx="9640974" cy="3864440"/>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5</a:t>
            </a:fld>
            <a:endParaRPr lang="de-DE" altLang="de-DE"/>
          </a:p>
        </p:txBody>
      </p:sp>
    </p:spTree>
    <p:extLst>
      <p:ext uri="{BB962C8B-B14F-4D97-AF65-F5344CB8AC3E}">
        <p14:creationId xmlns:p14="http://schemas.microsoft.com/office/powerpoint/2010/main" val="337071065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1: Gussputzer</a:t>
            </a:r>
          </a:p>
        </p:txBody>
      </p:sp>
      <p:sp>
        <p:nvSpPr>
          <p:cNvPr id="11" name="Inhaltsplatzhalter 2"/>
          <p:cNvSpPr>
            <a:spLocks noGrp="1"/>
          </p:cNvSpPr>
          <p:nvPr>
            <p:ph idx="1"/>
          </p:nvPr>
        </p:nvSpPr>
        <p:spPr/>
        <p:txBody>
          <a:bodyPr/>
          <a:lstStyle/>
          <a:p>
            <a:r>
              <a:rPr lang="de-DE" sz="2400" dirty="0"/>
              <a:t>Erfolge der Maßnahmen:</a:t>
            </a:r>
          </a:p>
          <a:p>
            <a:pPr marL="342900" indent="-342900">
              <a:buClr>
                <a:schemeClr val="accent2"/>
              </a:buClr>
              <a:buFont typeface="Wingdings" panose="05000000000000000000" pitchFamily="2" charset="2"/>
              <a:buChar char="§"/>
            </a:pPr>
            <a:r>
              <a:rPr lang="de-DE" sz="2400" b="0" dirty="0"/>
              <a:t>Deutlich weniger manuelle Lastenhandhabung </a:t>
            </a:r>
          </a:p>
          <a:p>
            <a:endParaRPr lang="de-DE" sz="2400" b="0" dirty="0"/>
          </a:p>
        </p:txBody>
      </p:sp>
      <p:pic>
        <p:nvPicPr>
          <p:cNvPr id="4" name="Grafik 3" descr="Balkendiagramme zeigen Zeitanteile mit manueller Lastenhandhabung vor und nach der Umgestaltung des Gussputzerarbeitsplatzes. Vor der Umgestaltung mussten in fast 60 Prozent der Zeit Lasten größer 15 Kilogramm gehandhabt werden. Nach der Umgestaltung verringert sich dieser Zeitanteil auf weniger als 2 Prozent. Auch die Häufigkeit der Lastenhandhabung geringerer Gewichte reduziert sich etwas."/>
          <p:cNvPicPr>
            <a:picLocks noChangeAspect="1"/>
          </p:cNvPicPr>
          <p:nvPr/>
        </p:nvPicPr>
        <p:blipFill rotWithShape="1">
          <a:blip r:embed="rId3"/>
          <a:srcRect b="13475"/>
          <a:stretch/>
        </p:blipFill>
        <p:spPr>
          <a:xfrm>
            <a:off x="1603770" y="2338370"/>
            <a:ext cx="9034072" cy="3861337"/>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6</a:t>
            </a:fld>
            <a:endParaRPr lang="de-DE" altLang="de-DE"/>
          </a:p>
        </p:txBody>
      </p:sp>
    </p:spTree>
    <p:extLst>
      <p:ext uri="{BB962C8B-B14F-4D97-AF65-F5344CB8AC3E}">
        <p14:creationId xmlns:p14="http://schemas.microsoft.com/office/powerpoint/2010/main" val="32134253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2: Versandlager</a:t>
            </a:r>
          </a:p>
        </p:txBody>
      </p:sp>
      <p:sp>
        <p:nvSpPr>
          <p:cNvPr id="3" name="Inhaltsplatzhalter 2"/>
          <p:cNvSpPr>
            <a:spLocks noGrp="1"/>
          </p:cNvSpPr>
          <p:nvPr>
            <p:ph idx="1"/>
          </p:nvPr>
        </p:nvSpPr>
        <p:spPr>
          <a:xfrm>
            <a:off x="719667" y="1484314"/>
            <a:ext cx="5637477" cy="4897437"/>
          </a:xfrm>
        </p:spPr>
        <p:txBody>
          <a:bodyPr/>
          <a:lstStyle/>
          <a:p>
            <a:r>
              <a:rPr lang="de-DE" sz="2400" dirty="0"/>
              <a:t>Probleme:</a:t>
            </a:r>
          </a:p>
          <a:p>
            <a:pPr marL="342900" indent="-342900">
              <a:buClr>
                <a:schemeClr val="accent2"/>
              </a:buClr>
              <a:buFont typeface="Wingdings" panose="05000000000000000000" pitchFamily="2" charset="2"/>
              <a:buChar char="§"/>
            </a:pPr>
            <a:r>
              <a:rPr lang="de-DE" sz="2400" b="0" dirty="0"/>
              <a:t>Ungünstige Arbeitshöhen, dadurch Zwangshaltungen beim Entnehmen und Scannen der Waren</a:t>
            </a:r>
            <a:endParaRPr lang="de-DE" sz="2400" dirty="0">
              <a:solidFill>
                <a:srgbClr val="FF0000"/>
              </a:solidFill>
            </a:endParaRPr>
          </a:p>
          <a:p>
            <a:endParaRPr lang="de-DE" sz="2400" b="0" dirty="0"/>
          </a:p>
        </p:txBody>
      </p:sp>
      <p:pic>
        <p:nvPicPr>
          <p:cNvPr id="11" name="Picture 5" descr="Es ist eine Arbeitssituation dargestellt, in der ein Mann eine Rolle Material in einer weit vorgebeugten und verdrehten Rumpfhaltung von einer Palette aufnimmt."/>
          <p:cNvPicPr>
            <a:picLocks noChangeAspect="1" noChangeArrowheads="1"/>
          </p:cNvPicPr>
          <p:nvPr/>
        </p:nvPicPr>
        <p:blipFill>
          <a:blip r:embed="rId2" cstate="print"/>
          <a:srcRect l="5362" r="7944"/>
          <a:stretch>
            <a:fillRect/>
          </a:stretch>
        </p:blipFill>
        <p:spPr>
          <a:xfrm>
            <a:off x="6357144" y="1486452"/>
            <a:ext cx="5283472" cy="4559031"/>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xfrm>
            <a:off x="719667" y="6496051"/>
            <a:ext cx="585681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xfrm>
            <a:off x="6917267" y="6496051"/>
            <a:ext cx="2434167" cy="333375"/>
          </a:xfrm>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7</a:t>
            </a:fld>
            <a:endParaRPr lang="de-DE" altLang="de-DE"/>
          </a:p>
        </p:txBody>
      </p:sp>
    </p:spTree>
    <p:extLst>
      <p:ext uri="{BB962C8B-B14F-4D97-AF65-F5344CB8AC3E}">
        <p14:creationId xmlns:p14="http://schemas.microsoft.com/office/powerpoint/2010/main" val="137445403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2: Versandlager</a:t>
            </a:r>
          </a:p>
        </p:txBody>
      </p:sp>
      <p:sp>
        <p:nvSpPr>
          <p:cNvPr id="3" name="Inhaltsplatzhalter 2"/>
          <p:cNvSpPr>
            <a:spLocks noGrp="1"/>
          </p:cNvSpPr>
          <p:nvPr>
            <p:ph idx="1"/>
          </p:nvPr>
        </p:nvSpPr>
        <p:spPr/>
        <p:txBody>
          <a:bodyPr/>
          <a:lstStyle/>
          <a:p>
            <a:r>
              <a:rPr lang="de-DE" sz="2400" dirty="0"/>
              <a:t>Maßnahmen:</a:t>
            </a:r>
          </a:p>
          <a:p>
            <a:pPr marL="342900" indent="-342900">
              <a:buClr>
                <a:schemeClr val="accent2"/>
              </a:buClr>
              <a:buFont typeface="Wingdings" panose="05000000000000000000" pitchFamily="2" charset="2"/>
              <a:buChar char="§"/>
            </a:pPr>
            <a:r>
              <a:rPr lang="de-DE" sz="2400" b="0" dirty="0"/>
              <a:t>Anpassung der Arbeitshöhen, dadurch aufrechte Arbeitshaltung beim Entnehmen und Scannen der Waren</a:t>
            </a:r>
            <a:endParaRPr lang="de-DE" sz="2400" dirty="0">
              <a:solidFill>
                <a:srgbClr val="FF0000"/>
              </a:solidFill>
            </a:endParaRPr>
          </a:p>
          <a:p>
            <a:endParaRPr lang="de-DE" sz="2400" b="0" dirty="0"/>
          </a:p>
        </p:txBody>
      </p:sp>
      <p:pic>
        <p:nvPicPr>
          <p:cNvPr id="5" name="Grafik 4" descr="Es ist eine Arbeitssituation dargestellt, in der ein Mann eine Rolle Material in einer aufrechten Rumpfhaltung von einer hochgebockten Palette aufnimmt. Die hochgebockten Paletten sind zusätzlich in einer Detailaufnahme ohne Arbeitsperson zu sehen."/>
          <p:cNvPicPr>
            <a:picLocks noChangeAspect="1"/>
          </p:cNvPicPr>
          <p:nvPr/>
        </p:nvPicPr>
        <p:blipFill>
          <a:blip r:embed="rId2"/>
          <a:stretch>
            <a:fillRect/>
          </a:stretch>
        </p:blipFill>
        <p:spPr>
          <a:xfrm>
            <a:off x="1936548" y="2738778"/>
            <a:ext cx="8318904" cy="3354518"/>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8</a:t>
            </a:fld>
            <a:endParaRPr lang="de-DE" altLang="de-DE"/>
          </a:p>
        </p:txBody>
      </p:sp>
    </p:spTree>
    <p:extLst>
      <p:ext uri="{BB962C8B-B14F-4D97-AF65-F5344CB8AC3E}">
        <p14:creationId xmlns:p14="http://schemas.microsoft.com/office/powerpoint/2010/main" val="228723420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a:solidFill>
                  <a:srgbClr val="004994"/>
                </a:solidFill>
              </a:rPr>
              <a:t>Fallbeispiel 2: Versandlager</a:t>
            </a:r>
          </a:p>
        </p:txBody>
      </p:sp>
      <p:sp>
        <p:nvSpPr>
          <p:cNvPr id="3" name="Inhaltsplatzhalter 2"/>
          <p:cNvSpPr>
            <a:spLocks noGrp="1"/>
          </p:cNvSpPr>
          <p:nvPr>
            <p:ph idx="1"/>
          </p:nvPr>
        </p:nvSpPr>
        <p:spPr/>
        <p:txBody>
          <a:bodyPr/>
          <a:lstStyle/>
          <a:p>
            <a:r>
              <a:rPr lang="de-DE" sz="2400" dirty="0"/>
              <a:t>Erfolge der Maßnahmen:</a:t>
            </a:r>
          </a:p>
          <a:p>
            <a:pPr marL="342900" indent="-342900">
              <a:buClr>
                <a:schemeClr val="accent2"/>
              </a:buClr>
              <a:buFont typeface="Wingdings" panose="05000000000000000000" pitchFamily="2" charset="2"/>
              <a:buChar char="§"/>
            </a:pPr>
            <a:r>
              <a:rPr lang="de-DE" sz="2400" b="0" dirty="0"/>
              <a:t>Reduzierung der Zeitanteile mit deutlicher Rumpfvorneigung </a:t>
            </a:r>
          </a:p>
          <a:p>
            <a:endParaRPr lang="de-DE" sz="2400" b="0" dirty="0"/>
          </a:p>
        </p:txBody>
      </p:sp>
      <p:pic>
        <p:nvPicPr>
          <p:cNvPr id="5" name="Grafik 4" descr="Balkendiagramme zeigen den zeitlichen Anteil (in Prozent) günstiger und ungünstiger Rumpfhaltungen beim Aufnehmen der Rolle Material vor der Installation des Verladebocks und danach. Nach der Umgestaltung hat der zeitliche Anteil günstiger (neutraler) Rumpfhaltungen von vorher 71 Prozent auf 96 Prozent zugenommen. Der Anteil ungünstiger Rumpfhaltungen hat sich dementsprechend reduziert. "/>
          <p:cNvPicPr>
            <a:picLocks noChangeAspect="1"/>
          </p:cNvPicPr>
          <p:nvPr/>
        </p:nvPicPr>
        <p:blipFill>
          <a:blip r:embed="rId2"/>
          <a:stretch>
            <a:fillRect/>
          </a:stretch>
        </p:blipFill>
        <p:spPr>
          <a:xfrm>
            <a:off x="1377287" y="2327222"/>
            <a:ext cx="9437426" cy="3859102"/>
          </a:xfrm>
          <a:prstGeom prst="rect">
            <a:avLst/>
          </a:prstGeom>
        </p:spPr>
      </p:pic>
      <p:sp>
        <p:nvSpPr>
          <p:cNvPr id="9" name="Rechteck 8"/>
          <p:cNvSpPr/>
          <p:nvPr/>
        </p:nvSpPr>
        <p:spPr>
          <a:xfrm>
            <a:off x="3823431" y="6144178"/>
            <a:ext cx="8358607" cy="276999"/>
          </a:xfrm>
          <a:prstGeom prst="rect">
            <a:avLst/>
          </a:prstGeom>
        </p:spPr>
        <p:txBody>
          <a:bodyPr wrap="square">
            <a:spAutoFit/>
          </a:bodyPr>
          <a:lstStyle/>
          <a:p>
            <a:pPr algn="r" eaLnBrk="1" hangingPunct="1"/>
            <a:r>
              <a:rPr lang="de-DE" altLang="de-DE" sz="1200" dirty="0"/>
              <a:t>Quelle: </a:t>
            </a:r>
            <a:r>
              <a:rPr lang="de-DE" altLang="de-DE" sz="1200" b="1" dirty="0"/>
              <a:t>Institut für Arbeitsschutz der Deutschen Gesetzlichen Unfallversicherung (IFA)</a:t>
            </a:r>
            <a:endParaRPr lang="de-DE" altLang="de-DE" sz="1200" dirty="0"/>
          </a:p>
        </p:txBody>
      </p:sp>
      <p:sp>
        <p:nvSpPr>
          <p:cNvPr id="8" name="Fußzeilenplatzhalter 4"/>
          <p:cNvSpPr>
            <a:spLocks noGrp="1"/>
          </p:cNvSpPr>
          <p:nvPr>
            <p:ph type="ftr" sz="quarter" idx="11"/>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r>
              <a:rPr lang="de-DE" altLang="de-DE" sz="1200" b="0" dirty="0">
                <a:solidFill>
                  <a:schemeClr val="bg1"/>
                </a:solidFill>
              </a:rPr>
              <a:t>Modul 5 - Ergonomie lernen - Teil 2</a:t>
            </a:r>
          </a:p>
        </p:txBody>
      </p:sp>
      <p:sp>
        <p:nvSpPr>
          <p:cNvPr id="7" name="Datumsplatzhalter 3"/>
          <p:cNvSpPr>
            <a:spLocks noGrp="1"/>
          </p:cNvSpPr>
          <p:nvPr>
            <p:ph type="dt" sz="half" idx="10"/>
          </p:nvPr>
        </p:nvSpPr>
        <p:spPr>
          <a:noFill/>
        </p:spPr>
        <p:txBody>
          <a:bodyPr/>
          <a:lstStyle>
            <a:lvl1pPr defTabSz="801688" eaLnBrk="0" hangingPunct="0">
              <a:defRPr sz="2400" b="1">
                <a:solidFill>
                  <a:schemeClr val="bg2"/>
                </a:solidFill>
                <a:latin typeface="Arial" panose="020B0604020202020204" pitchFamily="34" charset="0"/>
              </a:defRPr>
            </a:lvl1pPr>
            <a:lvl2pPr marL="742950" indent="-285750" defTabSz="801688" eaLnBrk="0" hangingPunct="0">
              <a:defRPr sz="2400">
                <a:solidFill>
                  <a:schemeClr val="bg2"/>
                </a:solidFill>
                <a:latin typeface="Arial" panose="020B0604020202020204" pitchFamily="34" charset="0"/>
              </a:defRPr>
            </a:lvl2pPr>
            <a:lvl3pPr marL="1143000" indent="-228600" defTabSz="801688" eaLnBrk="0" hangingPunct="0">
              <a:buClr>
                <a:srgbClr val="FAB500"/>
              </a:buClr>
              <a:buFont typeface="Wingdings" panose="05000000000000000000" pitchFamily="2" charset="2"/>
              <a:buChar char="§"/>
              <a:defRPr sz="2400">
                <a:solidFill>
                  <a:schemeClr val="bg2"/>
                </a:solidFill>
                <a:latin typeface="Arial" panose="020B0604020202020204" pitchFamily="34" charset="0"/>
              </a:defRPr>
            </a:lvl3pPr>
            <a:lvl4pPr marL="1600200" indent="-228600" defTabSz="801688" eaLnBrk="0" hangingPunct="0">
              <a:buFont typeface="Wingdings" panose="05000000000000000000" pitchFamily="2" charset="2"/>
              <a:buChar char="§"/>
              <a:defRPr sz="2100">
                <a:solidFill>
                  <a:schemeClr val="bg2"/>
                </a:solidFill>
                <a:latin typeface="Arial" panose="020B0604020202020204" pitchFamily="34" charset="0"/>
              </a:defRPr>
            </a:lvl4pPr>
            <a:lvl5pPr marL="2057400" indent="-228600" defTabSz="801688" eaLnBrk="0" hangingPunct="0">
              <a:buChar char="•"/>
              <a:defRPr sz="1700">
                <a:solidFill>
                  <a:srgbClr val="878787"/>
                </a:solidFill>
                <a:latin typeface="Arial" panose="020B0604020202020204" pitchFamily="34" charset="0"/>
              </a:defRPr>
            </a:lvl5pPr>
            <a:lvl6pPr marL="25146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6pPr>
            <a:lvl7pPr marL="29718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7pPr>
            <a:lvl8pPr marL="34290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8pPr>
            <a:lvl9pPr marL="3886200" indent="-228600" defTabSz="801688" eaLnBrk="0" fontAlgn="base" hangingPunct="0">
              <a:spcBef>
                <a:spcPct val="20000"/>
              </a:spcBef>
              <a:spcAft>
                <a:spcPct val="0"/>
              </a:spcAft>
              <a:buChar char="•"/>
              <a:defRPr sz="1700">
                <a:solidFill>
                  <a:srgbClr val="878787"/>
                </a:solidFill>
                <a:latin typeface="Arial" panose="020B0604020202020204" pitchFamily="34" charset="0"/>
              </a:defRPr>
            </a:lvl9pPr>
          </a:lstStyle>
          <a:p>
            <a:pPr eaLnBrk="1" hangingPunct="1"/>
            <a:fld id="{1F1E9795-2C7E-4A52-987D-FFB4506602ED}" type="datetime1">
              <a:rPr lang="de-DE" altLang="de-DE" sz="1200" b="0">
                <a:solidFill>
                  <a:schemeClr val="bg1"/>
                </a:solidFill>
              </a:rPr>
              <a:t>13.10.2023</a:t>
            </a:fld>
            <a:endParaRPr lang="de-DE" altLang="de-DE" sz="1200" b="0">
              <a:solidFill>
                <a:schemeClr val="bg1"/>
              </a:solidFill>
            </a:endParaRPr>
          </a:p>
        </p:txBody>
      </p:sp>
      <p:sp>
        <p:nvSpPr>
          <p:cNvPr id="6" name="Foliennummernplatzhalter 5"/>
          <p:cNvSpPr>
            <a:spLocks noGrp="1"/>
          </p:cNvSpPr>
          <p:nvPr>
            <p:ph type="sldNum" sz="quarter" idx="12"/>
          </p:nvPr>
        </p:nvSpPr>
        <p:spPr/>
        <p:txBody>
          <a:bodyPr/>
          <a:lstStyle/>
          <a:p>
            <a:r>
              <a:rPr lang="de-DE" altLang="de-DE"/>
              <a:t>Seite </a:t>
            </a:r>
            <a:fld id="{B6BD4482-99CC-4E47-A47A-AD99D597AA96}" type="slidenum">
              <a:rPr lang="de-DE" altLang="de-DE" smtClean="0"/>
              <a:pPr/>
              <a:t>9</a:t>
            </a:fld>
            <a:endParaRPr lang="de-DE" altLang="de-DE"/>
          </a:p>
        </p:txBody>
      </p:sp>
    </p:spTree>
    <p:extLst>
      <p:ext uri="{BB962C8B-B14F-4D97-AF65-F5344CB8AC3E}">
        <p14:creationId xmlns:p14="http://schemas.microsoft.com/office/powerpoint/2010/main" val="2171446649"/>
      </p:ext>
    </p:extLst>
  </p:cSld>
  <p:clrMapOvr>
    <a:masterClrMapping/>
  </p:clrMapOvr>
</p:sld>
</file>

<file path=ppt/theme/theme1.xml><?xml version="1.0" encoding="utf-8"?>
<a:theme xmlns:a="http://schemas.openxmlformats.org/drawingml/2006/main" name="KAN_Master">
  <a:themeElements>
    <a:clrScheme name="Benutzerdefiniert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3366CC"/>
      </a:hlink>
      <a:folHlink>
        <a:srgbClr val="7030A0"/>
      </a:folHlink>
    </a:clrScheme>
    <a:fontScheme name="Benutzerdefiniert 1">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spDef>
    <a:lnDef>
      <a:spPr bwMode="auto">
        <a:xfrm>
          <a:off x="0" y="0"/>
          <a:ext cx="1" cy="1"/>
        </a:xfrm>
        <a:custGeom>
          <a:avLst/>
          <a:gdLst/>
          <a:ahLst/>
          <a:cxnLst/>
          <a:rect l="0" t="0" r="0" b="0"/>
          <a:pathLst/>
        </a:cu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cap="flat" cmpd="sng" algn="ctr">
              <a:solidFill>
                <a:schemeClr val="tx1"/>
              </a:solidFill>
              <a:prstDash val="solid"/>
              <a:round/>
              <a:headEnd type="none" w="med" len="med"/>
              <a:tailEnd type="none" w="med" len="med"/>
            </a14:hiddenLine>
          </a:ex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0" tIns="0" rIns="0" bIns="0" numCol="1" anchor="t" anchorCtr="0" compatLnSpc="1">
        <a:prstTxWarp prst="textNoShape">
          <a:avLst/>
        </a:prstTxWarp>
      </a:bodyPr>
      <a:lstStyle>
        <a:defPPr marL="0" marR="0" indent="0" algn="l" defTabSz="914400" rtl="0" eaLnBrk="1" fontAlgn="base" latinLnBrk="0" hangingPunct="1">
          <a:lnSpc>
            <a:spcPct val="100000"/>
          </a:lnSpc>
          <a:spcBef>
            <a:spcPct val="20000"/>
          </a:spcBef>
          <a:spcAft>
            <a:spcPct val="0"/>
          </a:spcAft>
          <a:buClrTx/>
          <a:buSzTx/>
          <a:buFontTx/>
          <a:buNone/>
          <a:tabLst>
            <a:tab pos="1616075" algn="l"/>
          </a:tabLst>
          <a:defRPr kumimoji="0" lang="de-DE" altLang="de-DE" sz="2000" b="0" i="0" u="none" strike="noStrike" cap="none" normalizeH="0" baseline="0" smtClean="0">
            <a:ln>
              <a:noFill/>
            </a:ln>
            <a:solidFill>
              <a:srgbClr val="6D6D6D"/>
            </a:solidFill>
            <a:effectLst/>
            <a:latin typeface="Arial" panose="020B0604020202020204" pitchFamily="34" charset="0"/>
          </a:defRPr>
        </a:defPPr>
      </a:lstStyle>
    </a:lnDef>
  </a:objectDefaults>
  <a:extraClrSchemeLst>
    <a:extraClrScheme>
      <a:clrScheme name="KAN_Master 1">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FFDB92"/>
        </a:hlink>
        <a:folHlink>
          <a:srgbClr val="878787"/>
        </a:folHlink>
      </a:clrScheme>
      <a:clrMap bg1="lt1" tx1="dk1" bg2="lt2" tx2="dk2" accent1="accent1" accent2="accent2" accent3="accent3" accent4="accent4" accent5="accent5" accent6="accent6" hlink="hlink" folHlink="folHlink"/>
    </a:extraClrScheme>
    <a:extraClrScheme>
      <a:clrScheme name="KAN_Master 2">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94C11C"/>
        </a:hlink>
        <a:folHlink>
          <a:srgbClr val="94C11C"/>
        </a:folHlink>
      </a:clrScheme>
      <a:clrMap bg1="lt1" tx1="dk1" bg2="lt2" tx2="dk2" accent1="accent1" accent2="accent2" accent3="accent3" accent4="accent4" accent5="accent5" accent6="accent6" hlink="hlink" folHlink="folHlink"/>
    </a:extraClrScheme>
    <a:extraClrScheme>
      <a:clrScheme name="KAN_Master 3">
        <a:dk1>
          <a:srgbClr val="000000"/>
        </a:dk1>
        <a:lt1>
          <a:srgbClr val="FFFFFF"/>
        </a:lt1>
        <a:dk2>
          <a:srgbClr val="004994"/>
        </a:dk2>
        <a:lt2>
          <a:srgbClr val="6F6F6F"/>
        </a:lt2>
        <a:accent1>
          <a:srgbClr val="5775B3"/>
        </a:accent1>
        <a:accent2>
          <a:srgbClr val="FAB500"/>
        </a:accent2>
        <a:accent3>
          <a:srgbClr val="FFFFFF"/>
        </a:accent3>
        <a:accent4>
          <a:srgbClr val="000000"/>
        </a:accent4>
        <a:accent5>
          <a:srgbClr val="B4BDD6"/>
        </a:accent5>
        <a:accent6>
          <a:srgbClr val="E3A400"/>
        </a:accent6>
        <a:hlink>
          <a:srgbClr val="004994"/>
        </a:hlink>
        <a:folHlink>
          <a:srgbClr val="004994"/>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02-PowerPoint-Vorlage_KAN-für KANPraxis_Module" id="{580B9CE3-9AF5-4A5E-A6F4-294026999907}" vid="{717C75A6-CE99-4844-9C75-051104FCCC1F}"/>
    </a:ext>
  </a:extLst>
</a:theme>
</file>

<file path=ppt/theme/theme2.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0</TotalTime>
  <Words>1486</Words>
  <Application>Microsoft Office PowerPoint</Application>
  <PresentationFormat>Breitbild</PresentationFormat>
  <Paragraphs>226</Paragraphs>
  <Slides>23</Slides>
  <Notes>16</Notes>
  <HiddenSlides>0</HiddenSlides>
  <MMClips>4</MMClips>
  <ScaleCrop>false</ScaleCrop>
  <HeadingPairs>
    <vt:vector size="6" baseType="variant">
      <vt:variant>
        <vt:lpstr>Verwendete Schriftarten</vt:lpstr>
      </vt:variant>
      <vt:variant>
        <vt:i4>4</vt:i4>
      </vt:variant>
      <vt:variant>
        <vt:lpstr>Design</vt:lpstr>
      </vt:variant>
      <vt:variant>
        <vt:i4>1</vt:i4>
      </vt:variant>
      <vt:variant>
        <vt:lpstr>Folientitel</vt:lpstr>
      </vt:variant>
      <vt:variant>
        <vt:i4>23</vt:i4>
      </vt:variant>
    </vt:vector>
  </HeadingPairs>
  <TitlesOfParts>
    <vt:vector size="28" baseType="lpstr">
      <vt:lpstr>Arial</vt:lpstr>
      <vt:lpstr>Verdana</vt:lpstr>
      <vt:lpstr>Webdings</vt:lpstr>
      <vt:lpstr>Wingdings</vt:lpstr>
      <vt:lpstr>KAN_Master</vt:lpstr>
      <vt:lpstr>Ziel- und nutzergruppengerechte Gestaltung von Produkten und Arbeitsplätzen  Teil 2: IFA-Fallbeispiele und Gestaltungsprozess     </vt:lpstr>
      <vt:lpstr>IFA - Fallbeispiele</vt:lpstr>
      <vt:lpstr>Fallbeispiel 1: Gussputzer</vt:lpstr>
      <vt:lpstr>Fallbeispiel 1: Gussputzer</vt:lpstr>
      <vt:lpstr>Fallbeispiel 1: Gussputzer</vt:lpstr>
      <vt:lpstr>Fallbeispiel 1: Gussputzer</vt:lpstr>
      <vt:lpstr>Fallbeispiel 2: Versandlager</vt:lpstr>
      <vt:lpstr>Fallbeispiel 2: Versandlager</vt:lpstr>
      <vt:lpstr>Fallbeispiel 2: Versandlager</vt:lpstr>
      <vt:lpstr>Fallbeispiel 3: Näharbeitsplatz</vt:lpstr>
      <vt:lpstr>Fallbeispiel 3: Näharbeitsplatz</vt:lpstr>
      <vt:lpstr>Fallbeispiel 3: Näharbeitsplatz</vt:lpstr>
      <vt:lpstr>Fallbeispiel 3: Näharbeitsplatz</vt:lpstr>
      <vt:lpstr>Handlungsanleitung: Ergonomie an Näharbeitsplätzen - Ratgeber für die Praxis (DGUV Information 203-023)</vt:lpstr>
      <vt:lpstr>Gestaltung von Arbeitsmitteln und -plätzen</vt:lpstr>
      <vt:lpstr>Arbeitsmittel im Fokus des Arbeitssystems</vt:lpstr>
      <vt:lpstr>Erweiterte Produktanforderungen des Endnutzers</vt:lpstr>
      <vt:lpstr>Gestaltungsaufgabe</vt:lpstr>
      <vt:lpstr>Festlegung ergonomischer Anforderungen</vt:lpstr>
      <vt:lpstr>Ausarbeitung des Vorentwurfes</vt:lpstr>
      <vt:lpstr>Arbeitsaufgabe und Schnittstellen spezifizieren</vt:lpstr>
      <vt:lpstr>Einsatz</vt:lpstr>
      <vt:lpstr>Impressum </vt:lpstr>
    </vt:vector>
  </TitlesOfParts>
  <Company>DGUV</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Einführung in die Ergonomie</dc:title>
  <dc:creator>Andreas Schaefer</dc:creator>
  <cp:lastModifiedBy>Andreas Schaefer</cp:lastModifiedBy>
  <cp:revision>49</cp:revision>
  <dcterms:created xsi:type="dcterms:W3CDTF">2023-07-17T12:06:45Z</dcterms:created>
  <dcterms:modified xsi:type="dcterms:W3CDTF">2023-10-13T09:57:47Z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SIP_Label_7545839c-a198-4d87-a0d2-c07b8aa32614_Enabled">
    <vt:lpwstr>true</vt:lpwstr>
  </property>
  <property fmtid="{D5CDD505-2E9C-101B-9397-08002B2CF9AE}" pid="3" name="MSIP_Label_7545839c-a198-4d87-a0d2-c07b8aa32614_SetDate">
    <vt:lpwstr>2022-03-23T15:10:20Z</vt:lpwstr>
  </property>
  <property fmtid="{D5CDD505-2E9C-101B-9397-08002B2CF9AE}" pid="4" name="MSIP_Label_7545839c-a198-4d87-a0d2-c07b8aa32614_Method">
    <vt:lpwstr>Standard</vt:lpwstr>
  </property>
  <property fmtid="{D5CDD505-2E9C-101B-9397-08002B2CF9AE}" pid="5" name="MSIP_Label_7545839c-a198-4d87-a0d2-c07b8aa32614_Name">
    <vt:lpwstr>Öffentlich</vt:lpwstr>
  </property>
  <property fmtid="{D5CDD505-2E9C-101B-9397-08002B2CF9AE}" pid="6" name="MSIP_Label_7545839c-a198-4d87-a0d2-c07b8aa32614_SiteId">
    <vt:lpwstr>f3987bed-0f17-4307-a6bb-a2ae861736b7</vt:lpwstr>
  </property>
  <property fmtid="{D5CDD505-2E9C-101B-9397-08002B2CF9AE}" pid="7" name="MSIP_Label_7545839c-a198-4d87-a0d2-c07b8aa32614_ActionId">
    <vt:lpwstr>d9b88049-5e0f-47b5-a755-4964562bde00</vt:lpwstr>
  </property>
  <property fmtid="{D5CDD505-2E9C-101B-9397-08002B2CF9AE}" pid="8" name="MSIP_Label_7545839c-a198-4d87-a0d2-c07b8aa32614_ContentBits">
    <vt:lpwstr>0</vt:lpwstr>
  </property>
</Properties>
</file>