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1" r:id="rId2"/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295" r:id="rId1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n Silke" initials="BS" lastIdx="1" clrIdx="0">
    <p:extLst>
      <p:ext uri="{19B8F6BF-5375-455C-9EA6-DF929625EA0E}">
        <p15:presenceInfo xmlns:p15="http://schemas.microsoft.com/office/powerpoint/2012/main" userId="Born Sil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4D0E"/>
    <a:srgbClr val="94C11C"/>
    <a:srgbClr val="0095DB"/>
    <a:srgbClr val="008C8E"/>
    <a:srgbClr val="FFDB92"/>
    <a:srgbClr val="5775B3"/>
    <a:srgbClr val="57751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24" autoAdjust="0"/>
    <p:restoredTop sz="70116" autoAdjust="0"/>
  </p:normalViewPr>
  <p:slideViewPr>
    <p:cSldViewPr>
      <p:cViewPr varScale="1">
        <p:scale>
          <a:sx n="77" d="100"/>
          <a:sy n="77" d="100"/>
        </p:scale>
        <p:origin x="1446" y="84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7CB7D3A2-0E08-4B1B-A3F6-F8BB69FE4A20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4AF0BE09-7D59-4D18-80BA-51D31D2FC96A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35F67A6-EBF6-4DC7-9354-E5E610678A16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</a:rPr>
              <a:t>Visual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divided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digital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. In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part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lecture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we</a:t>
            </a:r>
            <a:r>
              <a:rPr lang="de-DE" altLang="de-DE" dirty="0" smtClean="0">
                <a:latin typeface="Arial" pitchFamily="34" charset="0"/>
              </a:rPr>
              <a:t> will </a:t>
            </a:r>
            <a:r>
              <a:rPr lang="de-DE" altLang="de-DE" dirty="0" err="1" smtClean="0">
                <a:latin typeface="Arial" pitchFamily="34" charset="0"/>
              </a:rPr>
              <a:t>look</a:t>
            </a:r>
            <a:r>
              <a:rPr lang="de-DE" altLang="de-DE" dirty="0" smtClean="0">
                <a:latin typeface="Arial" pitchFamily="34" charset="0"/>
              </a:rPr>
              <a:t> at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following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issues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relating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selection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digital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Application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cases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digital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Possible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Types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VDU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7387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</a:rPr>
              <a:t>A </a:t>
            </a:r>
            <a:r>
              <a:rPr lang="de-DE" altLang="de-DE" dirty="0" err="1" smtClean="0">
                <a:latin typeface="Arial" pitchFamily="34" charset="0"/>
              </a:rPr>
              <a:t>task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frequently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encountered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measured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quantities</a:t>
            </a:r>
            <a:r>
              <a:rPr lang="de-DE" altLang="de-DE" dirty="0" smtClean="0">
                <a:latin typeface="Arial" pitchFamily="34" charset="0"/>
              </a:rPr>
              <a:t> (such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speeds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temperatures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time) </a:t>
            </a:r>
            <a:r>
              <a:rPr lang="de-DE" altLang="de-DE" dirty="0" err="1" smtClean="0">
                <a:latin typeface="Arial" pitchFamily="34" charset="0"/>
              </a:rPr>
              <a:t>expressed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form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numerical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</a:t>
            </a:r>
            <a:r>
              <a:rPr lang="de-DE" altLang="de-DE" dirty="0" smtClean="0">
                <a:latin typeface="Arial" pitchFamily="34" charset="0"/>
              </a:rPr>
              <a:t>. An essential </a:t>
            </a:r>
            <a:r>
              <a:rPr lang="de-DE" altLang="de-DE" dirty="0" err="1" smtClean="0">
                <a:latin typeface="Arial" pitchFamily="34" charset="0"/>
              </a:rPr>
              <a:t>distinction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drawn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here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digital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types</a:t>
            </a:r>
            <a:r>
              <a:rPr lang="de-DE" altLang="de-DE" dirty="0" smtClean="0">
                <a:latin typeface="Arial" pitchFamily="34" charset="0"/>
              </a:rPr>
              <a:t>. In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quantities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displayed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infinitely</a:t>
            </a:r>
            <a:r>
              <a:rPr lang="de-DE" altLang="de-DE" dirty="0" smtClean="0">
                <a:latin typeface="Arial" pitchFamily="34" charset="0"/>
              </a:rPr>
              <a:t> variable form.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Instruments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moving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generally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employed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purpose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therefore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suitable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continually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changing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processes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since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enable</a:t>
            </a:r>
            <a:r>
              <a:rPr lang="de-DE" altLang="de-DE" dirty="0" smtClean="0">
                <a:latin typeface="Arial" pitchFamily="34" charset="0"/>
              </a:rPr>
              <a:t> not </a:t>
            </a:r>
            <a:r>
              <a:rPr lang="de-DE" altLang="de-DE" dirty="0" err="1" smtClean="0">
                <a:latin typeface="Arial" pitchFamily="34" charset="0"/>
              </a:rPr>
              <a:t>only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measured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viewed</a:t>
            </a:r>
            <a:r>
              <a:rPr lang="de-DE" altLang="de-DE" dirty="0" smtClean="0">
                <a:latin typeface="Arial" pitchFamily="34" charset="0"/>
              </a:rPr>
              <a:t>, but also </a:t>
            </a:r>
            <a:r>
              <a:rPr lang="de-DE" altLang="de-DE" dirty="0" err="1" smtClean="0">
                <a:latin typeface="Arial" pitchFamily="34" charset="0"/>
              </a:rPr>
              <a:t>changes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operating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states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therefore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presented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effectively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Digital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essentially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only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discrete</a:t>
            </a:r>
            <a:r>
              <a:rPr lang="de-DE" altLang="de-DE" dirty="0" smtClean="0">
                <a:latin typeface="Arial" pitchFamily="34" charset="0"/>
              </a:rPr>
              <a:t>, i.e. </a:t>
            </a:r>
            <a:r>
              <a:rPr lang="de-DE" altLang="de-DE" dirty="0" err="1" smtClean="0">
                <a:latin typeface="Arial" pitchFamily="34" charset="0"/>
              </a:rPr>
              <a:t>stepped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If</a:t>
            </a:r>
            <a:r>
              <a:rPr lang="de-DE" altLang="de-DE" dirty="0" smtClean="0">
                <a:latin typeface="Arial" pitchFamily="34" charset="0"/>
              </a:rPr>
              <a:t> multiple </a:t>
            </a:r>
            <a:r>
              <a:rPr lang="de-DE" altLang="de-DE" dirty="0" err="1" smtClean="0">
                <a:latin typeface="Arial" pitchFamily="34" charset="0"/>
              </a:rPr>
              <a:t>discrete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digits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chained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numerical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presented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high </a:t>
            </a:r>
            <a:r>
              <a:rPr lang="de-DE" altLang="de-DE" dirty="0" err="1" smtClean="0">
                <a:latin typeface="Arial" pitchFamily="34" charset="0"/>
              </a:rPr>
              <a:t>granularity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consequently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much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greater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precision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possible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changes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much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harder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observe</a:t>
            </a:r>
            <a:r>
              <a:rPr lang="de-DE" altLang="de-DE" dirty="0" smtClean="0">
                <a:latin typeface="Arial" pitchFamily="34" charset="0"/>
              </a:rPr>
              <a:t> on digital </a:t>
            </a:r>
            <a:r>
              <a:rPr lang="de-DE" altLang="de-DE" dirty="0" err="1" smtClean="0">
                <a:latin typeface="Arial" pitchFamily="34" charset="0"/>
              </a:rPr>
              <a:t>than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. This </a:t>
            </a:r>
            <a:r>
              <a:rPr lang="de-DE" altLang="de-DE" dirty="0" err="1" smtClean="0">
                <a:latin typeface="Arial" pitchFamily="34" charset="0"/>
              </a:rPr>
              <a:t>applies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direction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measured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increasing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decreasing</a:t>
            </a:r>
            <a:r>
              <a:rPr lang="de-DE" altLang="de-DE" dirty="0" smtClean="0">
                <a:latin typeface="Arial" pitchFamily="34" charset="0"/>
              </a:rPr>
              <a:t>)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rate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change</a:t>
            </a:r>
            <a:r>
              <a:rPr lang="de-DE" altLang="de-DE" dirty="0" smtClean="0">
                <a:latin typeface="Arial" pitchFamily="34" charset="0"/>
              </a:rPr>
              <a:t>. Values </a:t>
            </a:r>
            <a:r>
              <a:rPr lang="de-DE" altLang="de-DE" dirty="0" err="1" smtClean="0">
                <a:latin typeface="Arial" pitchFamily="34" charset="0"/>
              </a:rPr>
              <a:t>changing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rapidly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cannot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generally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read</a:t>
            </a:r>
            <a:r>
              <a:rPr lang="de-DE" altLang="de-DE" dirty="0" smtClean="0">
                <a:latin typeface="Arial" pitchFamily="34" charset="0"/>
              </a:rPr>
              <a:t> at all. </a:t>
            </a:r>
            <a:r>
              <a:rPr lang="de-DE" altLang="de-DE" dirty="0" err="1" smtClean="0">
                <a:latin typeface="Arial" pitchFamily="34" charset="0"/>
              </a:rPr>
              <a:t>Conversely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where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sufficient</a:t>
            </a:r>
            <a:r>
              <a:rPr lang="de-DE" altLang="de-DE" dirty="0" smtClean="0">
                <a:latin typeface="Arial" pitchFamily="34" charset="0"/>
              </a:rPr>
              <a:t> time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available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read</a:t>
            </a:r>
            <a:r>
              <a:rPr lang="de-DE" altLang="de-DE" dirty="0" smtClean="0">
                <a:latin typeface="Arial" pitchFamily="34" charset="0"/>
              </a:rPr>
              <a:t> off </a:t>
            </a:r>
            <a:r>
              <a:rPr lang="de-DE" altLang="de-DE" dirty="0" err="1" smtClean="0">
                <a:latin typeface="Arial" pitchFamily="34" charset="0"/>
              </a:rPr>
              <a:t>very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reliably</a:t>
            </a:r>
            <a:r>
              <a:rPr lang="de-DE" altLang="de-DE" dirty="0" smtClean="0">
                <a:latin typeface="Arial" pitchFamily="34" charset="0"/>
              </a:rPr>
              <a:t>. Digital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also </a:t>
            </a:r>
            <a:r>
              <a:rPr lang="de-DE" altLang="de-DE" dirty="0" err="1" smtClean="0">
                <a:latin typeface="Arial" pitchFamily="34" charset="0"/>
              </a:rPr>
              <a:t>generally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occupy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less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space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Digital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generally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preferred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cases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a final </a:t>
            </a:r>
            <a:r>
              <a:rPr lang="de-DE" altLang="de-DE" dirty="0" err="1" smtClean="0">
                <a:latin typeface="Arial" pitchFamily="34" charset="0"/>
              </a:rPr>
              <a:t>value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read</a:t>
            </a:r>
            <a:r>
              <a:rPr lang="de-DE" altLang="de-DE" dirty="0" smtClean="0">
                <a:latin typeface="Arial" pitchFamily="34" charset="0"/>
              </a:rPr>
              <a:t> off </a:t>
            </a:r>
            <a:r>
              <a:rPr lang="de-DE" altLang="de-DE" dirty="0" err="1" smtClean="0">
                <a:latin typeface="Arial" pitchFamily="34" charset="0"/>
              </a:rPr>
              <a:t>reliably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a high </a:t>
            </a:r>
            <a:r>
              <a:rPr lang="de-DE" altLang="de-DE" dirty="0" err="1" smtClean="0">
                <a:latin typeface="Arial" pitchFamily="34" charset="0"/>
              </a:rPr>
              <a:t>degree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precision</a:t>
            </a:r>
            <a:r>
              <a:rPr lang="de-DE" altLang="de-DE" dirty="0" smtClean="0">
                <a:latin typeface="Arial" pitchFamily="34" charset="0"/>
              </a:rPr>
              <a:t>, such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filling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pumps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scales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stopwatches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26264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</a:rPr>
              <a:t>Integrated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aim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combine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benefits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analogue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digital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two</a:t>
            </a:r>
            <a:r>
              <a:rPr lang="de-DE" altLang="de-DE" dirty="0" smtClean="0">
                <a:latin typeface="Arial" pitchFamily="34" charset="0"/>
              </a:rPr>
              <a:t> different </a:t>
            </a:r>
            <a:r>
              <a:rPr lang="de-DE" altLang="de-DE" dirty="0" err="1" smtClean="0">
                <a:latin typeface="Arial" pitchFamily="34" charset="0"/>
              </a:rPr>
              <a:t>elements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absolute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changes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it.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40834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</a:rPr>
              <a:t>Instruments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employ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either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moving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moving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</a:t>
            </a:r>
            <a:r>
              <a:rPr lang="de-DE" altLang="de-DE" dirty="0" smtClean="0">
                <a:latin typeface="Arial" pitchFamily="34" charset="0"/>
              </a:rPr>
              <a:t>. The </a:t>
            </a:r>
            <a:r>
              <a:rPr lang="de-DE" altLang="de-DE" dirty="0" err="1" smtClean="0">
                <a:latin typeface="Arial" pitchFamily="34" charset="0"/>
              </a:rPr>
              <a:t>moving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assures</a:t>
            </a:r>
            <a:r>
              <a:rPr lang="de-DE" altLang="de-DE" dirty="0" smtClean="0">
                <a:latin typeface="Arial" pitchFamily="34" charset="0"/>
              </a:rPr>
              <a:t> fast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reliable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orientation</a:t>
            </a:r>
            <a:r>
              <a:rPr lang="de-DE" altLang="de-DE" dirty="0" smtClean="0">
                <a:latin typeface="Arial" pitchFamily="34" charset="0"/>
              </a:rPr>
              <a:t>, but </a:t>
            </a:r>
            <a:r>
              <a:rPr lang="de-DE" altLang="de-DE" dirty="0" err="1" smtClean="0">
                <a:latin typeface="Arial" pitchFamily="34" charset="0"/>
              </a:rPr>
              <a:t>requires</a:t>
            </a:r>
            <a:r>
              <a:rPr lang="de-DE" altLang="de-DE" dirty="0" smtClean="0">
                <a:latin typeface="Arial" pitchFamily="34" charset="0"/>
              </a:rPr>
              <a:t> a larger </a:t>
            </a:r>
            <a:r>
              <a:rPr lang="de-DE" altLang="de-DE" dirty="0" err="1" smtClean="0">
                <a:latin typeface="Arial" pitchFamily="34" charset="0"/>
              </a:rPr>
              <a:t>area</a:t>
            </a:r>
            <a:r>
              <a:rPr lang="de-DE" altLang="de-DE" dirty="0" smtClean="0">
                <a:latin typeface="Arial" pitchFamily="34" charset="0"/>
              </a:rPr>
              <a:t>. The </a:t>
            </a:r>
            <a:r>
              <a:rPr lang="de-DE" altLang="de-DE" dirty="0" err="1" smtClean="0">
                <a:latin typeface="Arial" pitchFamily="34" charset="0"/>
              </a:rPr>
              <a:t>moving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generally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allows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read</a:t>
            </a:r>
            <a:r>
              <a:rPr lang="de-DE" altLang="de-DE" dirty="0" smtClean="0">
                <a:latin typeface="Arial" pitchFamily="34" charset="0"/>
              </a:rPr>
              <a:t> off </a:t>
            </a:r>
            <a:r>
              <a:rPr lang="de-DE" altLang="de-DE" dirty="0" err="1" smtClean="0">
                <a:latin typeface="Arial" pitchFamily="34" charset="0"/>
              </a:rPr>
              <a:t>more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reliably</a:t>
            </a:r>
            <a:r>
              <a:rPr lang="de-DE" altLang="de-DE" dirty="0" smtClean="0">
                <a:latin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magnitude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read</a:t>
            </a:r>
            <a:r>
              <a:rPr lang="de-DE" altLang="de-DE" dirty="0" smtClean="0">
                <a:latin typeface="Arial" pitchFamily="34" charset="0"/>
              </a:rPr>
              <a:t> off </a:t>
            </a:r>
            <a:r>
              <a:rPr lang="de-DE" altLang="de-DE" dirty="0" err="1" smtClean="0">
                <a:latin typeface="Arial" pitchFamily="34" charset="0"/>
              </a:rPr>
              <a:t>cannot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determined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easily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owing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absence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. (This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redressed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different </a:t>
            </a:r>
            <a:r>
              <a:rPr lang="de-DE" altLang="de-DE" dirty="0" err="1" smtClean="0">
                <a:latin typeface="Arial" pitchFamily="34" charset="0"/>
              </a:rPr>
              <a:t>colour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backgrounds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</a:t>
            </a:r>
            <a:r>
              <a:rPr lang="de-DE" altLang="de-DE" dirty="0" smtClean="0">
                <a:latin typeface="Arial" pitchFamily="34" charset="0"/>
              </a:rPr>
              <a:t>.)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Strip </a:t>
            </a:r>
            <a:r>
              <a:rPr lang="de-DE" altLang="de-DE" dirty="0" err="1" smtClean="0">
                <a:latin typeface="Arial" pitchFamily="34" charset="0"/>
              </a:rPr>
              <a:t>scales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place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round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both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types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Where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general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impression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value's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magnitude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needed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strip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inferior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round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since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former</a:t>
            </a:r>
            <a:r>
              <a:rPr lang="de-DE" altLang="de-DE" dirty="0" smtClean="0">
                <a:latin typeface="Arial" pitchFamily="34" charset="0"/>
              </a:rPr>
              <a:t> lack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provided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angular </a:t>
            </a:r>
            <a:r>
              <a:rPr lang="de-DE" altLang="de-DE" dirty="0" err="1" smtClean="0">
                <a:latin typeface="Arial" pitchFamily="34" charset="0"/>
              </a:rPr>
              <a:t>position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pointer</a:t>
            </a:r>
            <a:r>
              <a:rPr lang="de-DE" altLang="de-DE" dirty="0" smtClean="0">
                <a:latin typeface="Arial" pitchFamily="34" charset="0"/>
              </a:rPr>
              <a:t> (on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round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remains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fixed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whereas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viewer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first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locate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pointer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strip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</a:t>
            </a:r>
            <a:r>
              <a:rPr lang="de-DE" altLang="de-DE" dirty="0" smtClean="0">
                <a:latin typeface="Arial" pitchFamily="34" charset="0"/>
              </a:rPr>
              <a:t>).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In </a:t>
            </a:r>
            <a:r>
              <a:rPr lang="de-DE" altLang="de-DE" dirty="0" err="1" smtClean="0">
                <a:latin typeface="Arial" pitchFamily="34" charset="0"/>
              </a:rPr>
              <a:t>continually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changing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processes</a:t>
            </a:r>
            <a:r>
              <a:rPr lang="de-DE" altLang="de-DE" dirty="0" smtClean="0">
                <a:latin typeface="Arial" pitchFamily="34" charset="0"/>
              </a:rPr>
              <a:t> (such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time), a </a:t>
            </a:r>
            <a:r>
              <a:rPr lang="de-DE" altLang="de-DE" dirty="0" err="1" smtClean="0">
                <a:latin typeface="Arial" pitchFamily="34" charset="0"/>
              </a:rPr>
              <a:t>full-circle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measured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values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defined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beginning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end </a:t>
            </a:r>
            <a:r>
              <a:rPr lang="de-DE" altLang="de-DE" dirty="0" err="1" smtClean="0">
                <a:latin typeface="Arial" pitchFamily="34" charset="0"/>
              </a:rPr>
              <a:t>state</a:t>
            </a:r>
            <a:r>
              <a:rPr lang="de-DE" altLang="de-DE" dirty="0" smtClean="0">
                <a:latin typeface="Arial" pitchFamily="34" charset="0"/>
              </a:rPr>
              <a:t> (such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vehicle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speeds</a:t>
            </a:r>
            <a:r>
              <a:rPr lang="de-DE" altLang="de-DE" dirty="0" smtClean="0">
                <a:latin typeface="Arial" pitchFamily="34" charset="0"/>
              </a:rPr>
              <a:t>), a </a:t>
            </a:r>
            <a:r>
              <a:rPr lang="de-DE" altLang="de-DE" dirty="0" err="1" smtClean="0">
                <a:latin typeface="Arial" pitchFamily="34" charset="0"/>
              </a:rPr>
              <a:t>sector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scale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employed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78198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23247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500" indent="-190500" defTabSz="190500" eaLnBrk="1" hangingPunct="1"/>
            <a:r>
              <a:rPr lang="de-DE" altLang="de-DE" dirty="0" smtClean="0">
                <a:latin typeface="Arial" pitchFamily="34" charset="0"/>
              </a:rPr>
              <a:t>VDUs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preferred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complex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(such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graphs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flow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charts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diagrams</a:t>
            </a:r>
            <a:r>
              <a:rPr lang="de-DE" altLang="de-DE" dirty="0" smtClean="0">
                <a:latin typeface="Arial" pitchFamily="34" charset="0"/>
              </a:rPr>
              <a:t>).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advantage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huge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flexibility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. This </a:t>
            </a:r>
            <a:r>
              <a:rPr lang="de-DE" altLang="de-DE" dirty="0" err="1" smtClean="0">
                <a:latin typeface="Arial" pitchFamily="34" charset="0"/>
              </a:rPr>
              <a:t>permits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concentration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relevant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at a </a:t>
            </a:r>
            <a:r>
              <a:rPr lang="de-DE" altLang="de-DE" dirty="0" err="1" smtClean="0">
                <a:latin typeface="Arial" pitchFamily="34" charset="0"/>
              </a:rPr>
              <a:t>particular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location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according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state</a:t>
            </a:r>
            <a:r>
              <a:rPr lang="de-DE" altLang="de-DE" dirty="0" smtClean="0">
                <a:latin typeface="Arial" pitchFamily="34" charset="0"/>
              </a:rPr>
              <a:t>. This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at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same time </a:t>
            </a:r>
            <a:r>
              <a:rPr lang="de-DE" altLang="de-DE" dirty="0" err="1" smtClean="0">
                <a:latin typeface="Arial" pitchFamily="34" charset="0"/>
              </a:rPr>
              <a:t>their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drawback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since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marL="190500" indent="-190500" defTabSz="190500" eaLnBrk="1" hangingPunct="1">
              <a:buFontTx/>
              <a:buAutoNum type="arabicPeriod"/>
            </a:pPr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content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recognized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cannot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identified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virtue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location</a:t>
            </a:r>
            <a:endParaRPr lang="de-DE" altLang="de-DE" dirty="0" smtClean="0">
              <a:latin typeface="Arial" pitchFamily="34" charset="0"/>
            </a:endParaRPr>
          </a:p>
          <a:p>
            <a:pPr marL="190500" indent="-190500" defTabSz="190500" eaLnBrk="1" hangingPunct="1"/>
            <a:r>
              <a:rPr lang="de-DE" altLang="de-DE" dirty="0" smtClean="0">
                <a:latin typeface="Arial" pitchFamily="34" charset="0"/>
              </a:rPr>
              <a:t>    (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signal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lamps</a:t>
            </a:r>
            <a:r>
              <a:rPr lang="de-DE" altLang="de-DE" dirty="0" smtClean="0">
                <a:latin typeface="Arial" pitchFamily="34" charset="0"/>
              </a:rPr>
              <a:t>).</a:t>
            </a:r>
          </a:p>
          <a:p>
            <a:pPr marL="190500" indent="-190500" defTabSz="190500" eaLnBrk="1" hangingPunct="1">
              <a:buFontTx/>
              <a:buAutoNum type="arabicPeriod" startAt="2"/>
            </a:pPr>
            <a:r>
              <a:rPr lang="de-DE" altLang="de-DE" dirty="0" err="1" smtClean="0">
                <a:latin typeface="Arial" pitchFamily="34" charset="0"/>
              </a:rPr>
              <a:t>Owing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great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diversity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possible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content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users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confronted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new</a:t>
            </a:r>
            <a:endParaRPr lang="de-DE" altLang="de-DE" dirty="0" smtClean="0">
              <a:latin typeface="Arial" pitchFamily="34" charset="0"/>
            </a:endParaRPr>
          </a:p>
          <a:p>
            <a:pPr marL="190500" indent="-190500" defTabSz="190500" eaLnBrk="1" hangingPunct="1"/>
            <a:r>
              <a:rPr lang="de-DE" altLang="de-DE" dirty="0" smtClean="0">
                <a:latin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</a:rPr>
              <a:t>forms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not </a:t>
            </a:r>
            <a:r>
              <a:rPr lang="de-DE" altLang="de-DE" dirty="0" err="1" smtClean="0">
                <a:latin typeface="Arial" pitchFamily="34" charset="0"/>
              </a:rPr>
              <a:t>immediately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interpret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unless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have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been</a:t>
            </a:r>
            <a:r>
              <a:rPr lang="de-DE" altLang="de-DE" dirty="0" smtClean="0">
                <a:latin typeface="Arial" pitchFamily="34" charset="0"/>
              </a:rPr>
              <a:t> </a:t>
            </a:r>
          </a:p>
          <a:p>
            <a:pPr marL="190500" indent="-190500" defTabSz="190500" eaLnBrk="1" hangingPunct="1"/>
            <a:r>
              <a:rPr lang="de-DE" altLang="de-DE" dirty="0" smtClean="0">
                <a:latin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</a:rPr>
              <a:t>trained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all </a:t>
            </a:r>
            <a:r>
              <a:rPr lang="de-DE" altLang="de-DE" dirty="0" err="1" smtClean="0">
                <a:latin typeface="Arial" pitchFamily="34" charset="0"/>
              </a:rPr>
              <a:t>possible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permutations</a:t>
            </a:r>
            <a:r>
              <a:rPr lang="de-DE" altLang="de-DE" dirty="0" smtClean="0">
                <a:latin typeface="Arial" pitchFamily="34" charset="0"/>
              </a:rPr>
              <a:t>).</a:t>
            </a:r>
          </a:p>
          <a:p>
            <a:pPr marL="190500" indent="-190500" defTabSz="190500" eaLnBrk="1" hangingPunct="1"/>
            <a:r>
              <a:rPr lang="de-DE" altLang="de-DE" dirty="0" smtClean="0">
                <a:latin typeface="Arial" pitchFamily="34" charset="0"/>
              </a:rPr>
              <a:t>3. </a:t>
            </a:r>
            <a:r>
              <a:rPr lang="de-DE" altLang="de-DE" dirty="0" err="1" smtClean="0">
                <a:latin typeface="Arial" pitchFamily="34" charset="0"/>
              </a:rPr>
              <a:t>Owing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constraints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area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it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may</a:t>
            </a:r>
            <a:r>
              <a:rPr lang="de-DE" altLang="de-DE" dirty="0" smtClean="0">
                <a:latin typeface="Arial" pitchFamily="34" charset="0"/>
              </a:rPr>
              <a:t> not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possible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all relevant </a:t>
            </a:r>
          </a:p>
          <a:p>
            <a:pPr marL="190500" indent="-190500" defTabSz="190500" eaLnBrk="1" hangingPunct="1"/>
            <a:r>
              <a:rPr lang="de-DE" altLang="de-DE" dirty="0" smtClean="0">
                <a:latin typeface="Arial" pitchFamily="34" charset="0"/>
              </a:rPr>
              <a:t>   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simultaneously</a:t>
            </a:r>
            <a:r>
              <a:rPr lang="de-DE" altLang="de-DE" dirty="0" smtClean="0">
                <a:latin typeface="Arial" pitchFamily="34" charset="0"/>
              </a:rPr>
              <a:t>. In such </a:t>
            </a:r>
            <a:r>
              <a:rPr lang="de-DE" altLang="de-DE" dirty="0" err="1" smtClean="0">
                <a:latin typeface="Arial" pitchFamily="34" charset="0"/>
              </a:rPr>
              <a:t>cases</a:t>
            </a:r>
            <a:r>
              <a:rPr lang="de-DE" altLang="de-DE" dirty="0" smtClean="0">
                <a:latin typeface="Arial" pitchFamily="34" charset="0"/>
              </a:rPr>
              <a:t>, a </a:t>
            </a:r>
            <a:r>
              <a:rPr lang="de-DE" altLang="de-DE" dirty="0" err="1" smtClean="0">
                <a:latin typeface="Arial" pitchFamily="34" charset="0"/>
              </a:rPr>
              <a:t>means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selection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required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marL="190500" indent="-190500" defTabSz="190500" eaLnBrk="1" hangingPunct="1"/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22159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505563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77137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3311177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881A9-43EB-4539-B71E-AB78CB3DCEC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A2DF2687-9BC3-48D4-96A0-064CCB4E2B1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44184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19E1E-8400-47C1-B2BC-82A4C70FFE9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A3D3D234-2073-404E-91AE-78B292C1D364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16777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01259-AEFB-4234-A9AD-685518A8AB2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CA30C5DD-866A-403C-9DB3-89A03640D3E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69920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AF79E-7705-42A3-8773-482852D19A7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46A2A943-66F9-4F17-8F56-D97D5DDDE29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8262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E36D8-7E43-4BA9-8D64-133277191C6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D2AA1FD4-0CB9-4C6D-90C8-F93ABD4956B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48204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FD90B-5A92-49A7-8688-2CAF6F46531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2035EFF3-283A-4DF9-87D2-B6FB9FE734D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0380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381AF-DAD4-4E2C-B724-9BED597EDAA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2E04C4D1-DBC3-4FF9-AFFE-7232F014134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4966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1565B-F5DB-485B-80B8-AA591A28BED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363D439C-A940-485F-BADE-3AF532AD2CB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09378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F36D8-8B77-45F4-A29B-9BD4FE765EE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CCB4CCA6-5B92-470B-B2FC-B4CFB29E407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8846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BF8AD-7DBB-4205-814A-2CBB74B3D42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A4D68371-CE31-4F61-836C-97D415A2624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24100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CA2DF854-A590-45CB-A412-C7F2F3C84C5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/>
              <a:t>Seite </a:t>
            </a:r>
            <a:fld id="{F59029BB-E76B-4112-AB83-887C10A1BDA3}" type="slidenum">
              <a:rPr lang="de-DE" altLang="de-DE"/>
              <a:pPr/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guv.de/medien/ifa/de/pra/checkliste/gestaltung_stellteile_und_anzeigen.pd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silke.paritschkow@tu-dresden.d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en/tuition-module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nora.kan-praxis.de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1043608" y="2132856"/>
            <a:ext cx="7920880" cy="3096344"/>
          </a:xfrm>
        </p:spPr>
        <p:txBody>
          <a:bodyPr/>
          <a:lstStyle/>
          <a:p>
            <a:pPr eaLnBrk="1" hangingPunct="1"/>
            <a:r>
              <a:rPr lang="en-GB" sz="3600" dirty="0"/>
              <a:t>Ergonomic aspects of the IT design of human-machine </a:t>
            </a:r>
            <a:r>
              <a:rPr lang="en-GB" sz="3600" dirty="0" smtClean="0"/>
              <a:t>interfaces</a:t>
            </a:r>
            <a:br>
              <a:rPr lang="en-GB" sz="3600" dirty="0" smtClean="0"/>
            </a:br>
            <a:r>
              <a:rPr lang="en-GB" sz="3600" dirty="0"/>
              <a:t/>
            </a:r>
            <a:br>
              <a:rPr lang="en-GB" sz="3600" dirty="0"/>
            </a:br>
            <a:r>
              <a:rPr lang="de-DE" dirty="0"/>
              <a:t/>
            </a:r>
            <a:br>
              <a:rPr lang="de-DE" dirty="0"/>
            </a:br>
            <a:r>
              <a:rPr lang="de-DE" altLang="de-DE" sz="2800" dirty="0" smtClean="0"/>
              <a:t>Part 3: </a:t>
            </a:r>
            <a:r>
              <a:rPr lang="de-DE" altLang="de-DE" sz="2800" dirty="0" err="1"/>
              <a:t>Analogue</a:t>
            </a:r>
            <a:r>
              <a:rPr lang="de-DE" altLang="de-DE" sz="2800" dirty="0"/>
              <a:t> </a:t>
            </a:r>
            <a:r>
              <a:rPr lang="de-DE" altLang="de-DE" sz="2800" dirty="0" err="1"/>
              <a:t>and</a:t>
            </a:r>
            <a:r>
              <a:rPr lang="de-DE" altLang="de-DE" sz="2800" dirty="0"/>
              <a:t> digital </a:t>
            </a:r>
            <a:r>
              <a:rPr lang="de-DE" altLang="de-DE" sz="2800" dirty="0" err="1"/>
              <a:t>displays</a:t>
            </a:r>
            <a:endParaRPr lang="de-DE" altLang="de-DE" sz="2800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5559425"/>
            <a:ext cx="6102350" cy="129857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Module 4 </a:t>
            </a:r>
            <a:r>
              <a:rPr lang="de-DE" altLang="de-DE" dirty="0"/>
              <a:t>-</a:t>
            </a:r>
            <a:r>
              <a:rPr lang="en-US" altLang="de-DE" dirty="0" smtClean="0"/>
              <a:t>Learning ergonomics</a:t>
            </a: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Literature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7213" y="1430338"/>
            <a:ext cx="8047038" cy="4897437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de-DE" altLang="de-DE" sz="1400" dirty="0" smtClean="0">
                <a:latin typeface="Arial" pitchFamily="34" charset="0"/>
              </a:rPr>
              <a:t>BULLINGER</a:t>
            </a:r>
            <a:r>
              <a:rPr lang="de-DE" altLang="de-DE" sz="1400" dirty="0">
                <a:latin typeface="Arial" pitchFamily="34" charset="0"/>
              </a:rPr>
              <a:t>, H.-J. (1994): </a:t>
            </a:r>
            <a:r>
              <a:rPr lang="de-DE" altLang="de-DE" sz="1400" b="0" dirty="0">
                <a:latin typeface="Arial" pitchFamily="34" charset="0"/>
              </a:rPr>
              <a:t>Ergonomie: Produkt- und Arbeitsplatzgestaltung. Stuttgart: Teubner.</a:t>
            </a:r>
          </a:p>
          <a:p>
            <a:pPr eaLnBrk="1" hangingPunct="1"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BULLINGER, H.-J.; SOLF, J. J. (1979): </a:t>
            </a:r>
            <a:r>
              <a:rPr lang="de-DE" altLang="de-DE" sz="1400" b="0" dirty="0">
                <a:latin typeface="Arial" pitchFamily="34" charset="0"/>
              </a:rPr>
              <a:t>Ergonomische Arbeitsmittelgestaltung. Dortmund: Verlag für neue Wissenschaften GmbH. (Publications </a:t>
            </a:r>
            <a:r>
              <a:rPr lang="de-DE" altLang="de-DE" sz="1400" b="0" dirty="0" err="1">
                <a:latin typeface="Arial" pitchFamily="34" charset="0"/>
              </a:rPr>
              <a:t>of</a:t>
            </a:r>
            <a:r>
              <a:rPr lang="de-DE" altLang="de-DE" sz="1400" b="0" dirty="0">
                <a:latin typeface="Arial" pitchFamily="34" charset="0"/>
              </a:rPr>
              <a:t> </a:t>
            </a:r>
            <a:r>
              <a:rPr lang="de-DE" altLang="de-DE" sz="1400" b="0" dirty="0" err="1">
                <a:latin typeface="Arial" pitchFamily="34" charset="0"/>
              </a:rPr>
              <a:t>the</a:t>
            </a:r>
            <a:r>
              <a:rPr lang="de-DE" altLang="de-DE" sz="1400" b="0" dirty="0">
                <a:latin typeface="Arial" pitchFamily="34" charset="0"/>
              </a:rPr>
              <a:t> Bundesanstalt für Arbeitsschutz, </a:t>
            </a:r>
            <a:r>
              <a:rPr lang="de-DE" altLang="de-DE" sz="1400" b="0" dirty="0" err="1">
                <a:latin typeface="Arial" pitchFamily="34" charset="0"/>
              </a:rPr>
              <a:t>Articles</a:t>
            </a:r>
            <a:r>
              <a:rPr lang="de-DE" altLang="de-DE" sz="1400" b="0" dirty="0">
                <a:latin typeface="Arial" pitchFamily="34" charset="0"/>
              </a:rPr>
              <a:t> 196-198)</a:t>
            </a:r>
          </a:p>
          <a:p>
            <a:pPr eaLnBrk="1" hangingPunct="1"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GÖBEL, M. (2000): </a:t>
            </a:r>
            <a:r>
              <a:rPr lang="de-DE" altLang="de-DE" sz="1400" b="0" dirty="0">
                <a:latin typeface="Arial" pitchFamily="34" charset="0"/>
              </a:rPr>
              <a:t>Von der </a:t>
            </a:r>
            <a:r>
              <a:rPr lang="de-DE" altLang="de-DE" sz="1400" b="0" dirty="0" err="1">
                <a:latin typeface="Arial" pitchFamily="34" charset="0"/>
              </a:rPr>
              <a:t>Ärgonomie</a:t>
            </a:r>
            <a:r>
              <a:rPr lang="de-DE" altLang="de-DE" sz="1400" b="0" dirty="0">
                <a:latin typeface="Arial" pitchFamily="34" charset="0"/>
              </a:rPr>
              <a:t> zur ERGONOMIE. Lehrunterlagen. Berlin: Technische Universität Berlin.</a:t>
            </a:r>
          </a:p>
          <a:p>
            <a:pPr eaLnBrk="1" hangingPunct="1"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GRANDJEAN, E. (1991</a:t>
            </a:r>
            <a:r>
              <a:rPr lang="de-DE" altLang="de-DE" sz="1400" b="0" dirty="0">
                <a:latin typeface="Arial" pitchFamily="34" charset="0"/>
              </a:rPr>
              <a:t>): Physiologische Arbeitsgestaltung: Leitfaden der Ergonomie. 4th </a:t>
            </a:r>
            <a:r>
              <a:rPr lang="de-DE" altLang="de-DE" sz="1400" b="0" dirty="0" err="1">
                <a:latin typeface="Arial" pitchFamily="34" charset="0"/>
              </a:rPr>
              <a:t>edition</a:t>
            </a:r>
            <a:r>
              <a:rPr lang="de-DE" altLang="de-DE" sz="1400" b="0" dirty="0">
                <a:latin typeface="Arial" pitchFamily="34" charset="0"/>
              </a:rPr>
              <a:t>, Landsberg: </a:t>
            </a:r>
            <a:r>
              <a:rPr lang="de-DE" altLang="de-DE" sz="1400" b="0" dirty="0" err="1">
                <a:latin typeface="Arial" pitchFamily="34" charset="0"/>
              </a:rPr>
              <a:t>Ecomed</a:t>
            </a:r>
            <a:r>
              <a:rPr lang="de-DE" altLang="de-DE" sz="1400" b="0" dirty="0">
                <a:latin typeface="Arial" pitchFamily="34" charset="0"/>
              </a:rPr>
              <a:t>.</a:t>
            </a:r>
          </a:p>
          <a:p>
            <a:pPr eaLnBrk="1" hangingPunct="1"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GREIL, H.; SCHEFFLER, C. (</a:t>
            </a:r>
            <a:r>
              <a:rPr lang="de-DE" altLang="de-DE" sz="1400" dirty="0" err="1">
                <a:latin typeface="Arial" pitchFamily="34" charset="0"/>
              </a:rPr>
              <a:t>eds</a:t>
            </a:r>
            <a:r>
              <a:rPr lang="de-DE" altLang="de-DE" sz="1400" dirty="0">
                <a:latin typeface="Arial" pitchFamily="34" charset="0"/>
              </a:rPr>
              <a:t>.) (2001): </a:t>
            </a:r>
            <a:r>
              <a:rPr lang="de-DE" altLang="de-DE" sz="1400" b="0" dirty="0">
                <a:latin typeface="Arial" pitchFamily="34" charset="0"/>
              </a:rPr>
              <a:t>Mensch-Technik-Umwelt. Potsdam: Universität Potsdam. (Publications </a:t>
            </a:r>
            <a:r>
              <a:rPr lang="de-DE" altLang="de-DE" sz="1400" b="0" dirty="0" err="1">
                <a:latin typeface="Arial" pitchFamily="34" charset="0"/>
              </a:rPr>
              <a:t>of</a:t>
            </a:r>
            <a:r>
              <a:rPr lang="de-DE" altLang="de-DE" sz="1400" b="0" dirty="0">
                <a:latin typeface="Arial" pitchFamily="34" charset="0"/>
              </a:rPr>
              <a:t> </a:t>
            </a:r>
            <a:r>
              <a:rPr lang="de-DE" altLang="de-DE" sz="1400" b="0" dirty="0" err="1">
                <a:latin typeface="Arial" pitchFamily="34" charset="0"/>
              </a:rPr>
              <a:t>the</a:t>
            </a:r>
            <a:r>
              <a:rPr lang="de-DE" altLang="de-DE" sz="1400" b="0" dirty="0">
                <a:latin typeface="Arial" pitchFamily="34" charset="0"/>
              </a:rPr>
              <a:t> Zentrum für Umweltwissenschaften der Universität Potsdam, Brandenburgische Umweltberichte 10/2001).</a:t>
            </a:r>
          </a:p>
          <a:p>
            <a:pPr eaLnBrk="1" hangingPunct="1"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HUELKE, M. (2005): </a:t>
            </a:r>
            <a:r>
              <a:rPr lang="de-DE" altLang="de-DE" sz="1400" b="0" dirty="0">
                <a:latin typeface="Arial" pitchFamily="34" charset="0"/>
              </a:rPr>
              <a:t>Gestaltung von Stellteilen und Anzeigen, </a:t>
            </a:r>
            <a:r>
              <a:rPr lang="de-DE" altLang="de-DE" sz="1400" b="0" dirty="0" err="1">
                <a:latin typeface="Arial" pitchFamily="34" charset="0"/>
              </a:rPr>
              <a:t>lecture</a:t>
            </a:r>
            <a:r>
              <a:rPr lang="de-DE" altLang="de-DE" sz="1400" b="0" dirty="0">
                <a:latin typeface="Arial" pitchFamily="34" charset="0"/>
              </a:rPr>
              <a:t> at </a:t>
            </a:r>
            <a:r>
              <a:rPr lang="de-DE" altLang="de-DE" sz="1400" b="0" dirty="0" err="1">
                <a:latin typeface="Arial" pitchFamily="34" charset="0"/>
              </a:rPr>
              <a:t>the</a:t>
            </a:r>
            <a:r>
              <a:rPr lang="de-DE" altLang="de-DE" sz="1400" b="0" dirty="0">
                <a:latin typeface="Arial" pitchFamily="34" charset="0"/>
              </a:rPr>
              <a:t> </a:t>
            </a:r>
            <a:r>
              <a:rPr lang="de-DE" altLang="de-DE" sz="1400" b="0" dirty="0" err="1">
                <a:latin typeface="Arial" pitchFamily="34" charset="0"/>
              </a:rPr>
              <a:t>symposium</a:t>
            </a:r>
            <a:r>
              <a:rPr lang="de-DE" altLang="de-DE" sz="1400" b="0" dirty="0">
                <a:latin typeface="Arial" pitchFamily="34" charset="0"/>
              </a:rPr>
              <a:t> „Anforderungen an die ergonomische Gestaltung von Maschinen der Metallbearbeitung“ </a:t>
            </a:r>
            <a:r>
              <a:rPr lang="de-DE" altLang="de-DE" sz="1400" b="0" dirty="0" err="1">
                <a:latin typeface="Arial" pitchFamily="34" charset="0"/>
              </a:rPr>
              <a:t>of</a:t>
            </a:r>
            <a:r>
              <a:rPr lang="de-DE" altLang="de-DE" sz="1400" b="0" dirty="0">
                <a:latin typeface="Arial" pitchFamily="34" charset="0"/>
              </a:rPr>
              <a:t> FA MFS, </a:t>
            </a:r>
            <a:r>
              <a:rPr lang="de-DE" altLang="de-DE" sz="1400" b="0" dirty="0" err="1">
                <a:latin typeface="Arial" pitchFamily="34" charset="0"/>
              </a:rPr>
              <a:t>Lengfurt</a:t>
            </a:r>
            <a:r>
              <a:rPr lang="de-DE" altLang="de-DE" sz="1400" b="0" dirty="0">
                <a:latin typeface="Arial" pitchFamily="34" charset="0"/>
              </a:rPr>
              <a:t>, 2005:</a:t>
            </a:r>
            <a:r>
              <a:rPr lang="de-DE" altLang="de-DE" sz="1400" dirty="0">
                <a:latin typeface="Arial" pitchFamily="34" charset="0"/>
              </a:rPr>
              <a:t> </a:t>
            </a:r>
            <a:r>
              <a:rPr lang="de-DE" altLang="de-DE" sz="1400" b="0" dirty="0">
                <a:latin typeface="Arial" pitchFamily="34" charset="0"/>
                <a:hlinkClick r:id="rId2"/>
              </a:rPr>
              <a:t>http://</a:t>
            </a:r>
            <a:r>
              <a:rPr lang="de-DE" altLang="de-DE" sz="1400" b="0" dirty="0" smtClean="0">
                <a:latin typeface="Arial" pitchFamily="34" charset="0"/>
                <a:hlinkClick r:id="rId2"/>
              </a:rPr>
              <a:t>www.dguv.de/medien/ifa/de/pra/checkliste/gestaltung_stellteile_und_anzeigen.pdf</a:t>
            </a:r>
            <a:r>
              <a:rPr lang="de-DE" altLang="de-DE" sz="1400" dirty="0" smtClean="0">
                <a:latin typeface="Arial" pitchFamily="34" charset="0"/>
              </a:rPr>
              <a:t>,  </a:t>
            </a:r>
          </a:p>
          <a:p>
            <a:pPr eaLnBrk="1" hangingPunct="1">
              <a:spcAft>
                <a:spcPct val="20000"/>
              </a:spcAft>
            </a:pPr>
            <a:r>
              <a:rPr lang="de-DE" altLang="de-DE" sz="1400" b="0" dirty="0" err="1" smtClean="0">
                <a:latin typeface="Arial" pitchFamily="34" charset="0"/>
              </a:rPr>
              <a:t>recalled</a:t>
            </a:r>
            <a:r>
              <a:rPr lang="de-DE" altLang="de-DE" sz="1400" b="0" dirty="0" smtClean="0">
                <a:latin typeface="Arial" pitchFamily="34" charset="0"/>
              </a:rPr>
              <a:t> </a:t>
            </a:r>
            <a:r>
              <a:rPr lang="de-DE" altLang="de-DE" sz="1400" b="0" dirty="0">
                <a:latin typeface="Arial" pitchFamily="34" charset="0"/>
              </a:rPr>
              <a:t>June 23th 2011 </a:t>
            </a:r>
          </a:p>
          <a:p>
            <a:pPr eaLnBrk="1" hangingPunct="1"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KIRCHNER, J.-H.; BAUM E. (1990): </a:t>
            </a:r>
            <a:r>
              <a:rPr lang="de-DE" altLang="de-DE" sz="1400" b="0" dirty="0">
                <a:latin typeface="Arial" pitchFamily="34" charset="0"/>
              </a:rPr>
              <a:t>Ergonomie für Konstrukteure und Arbeitsgestalter. </a:t>
            </a:r>
            <a:r>
              <a:rPr lang="de-DE" altLang="de-DE" sz="1400" b="0" dirty="0" err="1">
                <a:latin typeface="Arial" pitchFamily="34" charset="0"/>
              </a:rPr>
              <a:t>Munich</a:t>
            </a:r>
            <a:r>
              <a:rPr lang="de-DE" altLang="de-DE" sz="1400" b="0" dirty="0">
                <a:latin typeface="Arial" pitchFamily="34" charset="0"/>
              </a:rPr>
              <a:t>: Carl Hanser.</a:t>
            </a:r>
          </a:p>
          <a:p>
            <a:pPr eaLnBrk="1" hangingPunct="1"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LANDAU, K. (</a:t>
            </a:r>
            <a:r>
              <a:rPr lang="de-DE" altLang="de-DE" sz="1400" dirty="0" err="1">
                <a:latin typeface="Arial" pitchFamily="34" charset="0"/>
              </a:rPr>
              <a:t>eds</a:t>
            </a:r>
            <a:r>
              <a:rPr lang="de-DE" altLang="de-DE" sz="1400" dirty="0">
                <a:latin typeface="Arial" pitchFamily="34" charset="0"/>
              </a:rPr>
              <a:t>.) (2003): </a:t>
            </a:r>
            <a:r>
              <a:rPr lang="de-DE" altLang="de-DE" sz="1400" b="0" dirty="0">
                <a:latin typeface="Arial" pitchFamily="34" charset="0"/>
              </a:rPr>
              <a:t>Arbeitsgestaltung und Ergonomie. </a:t>
            </a:r>
            <a:r>
              <a:rPr lang="de-DE" altLang="de-DE" sz="1400" b="0" dirty="0" err="1">
                <a:latin typeface="Arial" pitchFamily="34" charset="0"/>
              </a:rPr>
              <a:t>Good</a:t>
            </a:r>
            <a:r>
              <a:rPr lang="de-DE" altLang="de-DE" sz="1400" b="0" dirty="0">
                <a:latin typeface="Arial" pitchFamily="34" charset="0"/>
              </a:rPr>
              <a:t> Practice. Stuttgart: </a:t>
            </a:r>
            <a:r>
              <a:rPr lang="de-DE" altLang="de-DE" sz="1400" b="0" dirty="0" err="1">
                <a:latin typeface="Arial" pitchFamily="34" charset="0"/>
              </a:rPr>
              <a:t>ergonomia</a:t>
            </a:r>
            <a:r>
              <a:rPr lang="de-DE" altLang="de-DE" sz="1400" b="0" dirty="0">
                <a:latin typeface="Arial" pitchFamily="34" charset="0"/>
              </a:rPr>
              <a:t> Verlag.</a:t>
            </a:r>
          </a:p>
          <a:p>
            <a:endParaRPr lang="de-DE" sz="14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31CF11-C761-4835-A807-7EF24A4C3618}" type="datetime1">
              <a:rPr lang="de-DE" altLang="de-DE" smtClean="0"/>
              <a:t>12.11.2019</a:t>
            </a:fld>
            <a:endParaRPr lang="de-DE" alt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1647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275"/>
            <a:ext cx="6102350" cy="3745061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 smtClean="0"/>
              <a:t>Author</a:t>
            </a:r>
            <a:r>
              <a:rPr lang="de-DE" altLang="de-DE" dirty="0"/>
              <a:t>: </a:t>
            </a:r>
            <a:r>
              <a:rPr lang="de-DE" b="1" dirty="0" smtClean="0"/>
              <a:t>Dipl.-</a:t>
            </a:r>
            <a:r>
              <a:rPr lang="de-DE" b="1" dirty="0"/>
              <a:t>Ing. </a:t>
            </a:r>
            <a:r>
              <a:rPr lang="de-DE" b="1" dirty="0" smtClean="0"/>
              <a:t>Silke </a:t>
            </a:r>
            <a:r>
              <a:rPr lang="de-DE" b="1" dirty="0" err="1" smtClean="0"/>
              <a:t>Paritschkow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TU Dresden – Fakultät Maschinenwesen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Institut für Technische Logistik und Arbeitssysteme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Professur  für Arbeitswissenschaft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>
                <a:hlinkClick r:id="rId3"/>
              </a:rPr>
              <a:t>silke.paritschkow@tu-dresden.de</a:t>
            </a:r>
            <a:r>
              <a:rPr lang="de-DE" alt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</a:t>
            </a:r>
            <a:r>
              <a:rPr lang="de-DE" altLang="de-DE" b="1" dirty="0"/>
              <a:t>Arbeitsschutz und Normung (KAN)</a:t>
            </a:r>
            <a:br>
              <a:rPr lang="de-DE" altLang="de-DE" b="1" dirty="0"/>
            </a:br>
            <a:r>
              <a:rPr lang="de-DE" altLang="de-DE" dirty="0"/>
              <a:t>Alte Heerstraße 111</a:t>
            </a:r>
            <a:br>
              <a:rPr lang="de-DE" altLang="de-DE" dirty="0"/>
            </a:br>
            <a:r>
              <a:rPr lang="de-DE" altLang="de-DE" dirty="0"/>
              <a:t>53757 Sankt Augustin</a:t>
            </a:r>
            <a:br>
              <a:rPr lang="de-DE" altLang="de-DE" dirty="0"/>
            </a:br>
            <a:r>
              <a:rPr lang="de-DE" altLang="de-DE" dirty="0">
                <a:hlinkClick r:id="rId4"/>
              </a:rPr>
              <a:t>http://www.kan.de/en</a:t>
            </a:r>
            <a:r>
              <a:rPr lang="de-DE" altLang="de-DE" dirty="0" smtClean="0">
                <a:hlinkClick r:id="rId4"/>
              </a:rPr>
              <a:t>/</a:t>
            </a:r>
            <a:r>
              <a:rPr lang="de-DE" altLang="de-DE" dirty="0">
                <a:hlinkClick r:id="rId4"/>
              </a:rPr>
              <a:t/>
            </a:r>
            <a:br>
              <a:rPr lang="de-DE" altLang="de-DE" dirty="0">
                <a:hlinkClick r:id="rId4"/>
              </a:rPr>
            </a:br>
            <a:r>
              <a:rPr lang="de-DE" altLang="de-DE" dirty="0">
                <a:hlinkClick r:id="rId4"/>
              </a:rPr>
              <a:t>http://ergonomie.kan-praxis.de/en/tuition-modules</a:t>
            </a:r>
            <a:r>
              <a:rPr lang="de-DE" altLang="de-DE" dirty="0" smtClean="0">
                <a:hlinkClick r:id="rId4"/>
              </a:rPr>
              <a:t>/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8255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4968354" cy="4897437"/>
          </a:xfrm>
        </p:spPr>
        <p:txBody>
          <a:bodyPr/>
          <a:lstStyle/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Application cases for analogue and digital </a:t>
            </a:r>
            <a:r>
              <a:rPr lang="en-US" dirty="0" smtClean="0"/>
              <a:t>displays</a:t>
            </a:r>
            <a:br>
              <a:rPr lang="en-US" dirty="0" smtClean="0"/>
            </a:br>
            <a:endParaRPr lang="en-US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dirty="0" err="1"/>
              <a:t>Possible</a:t>
            </a:r>
            <a:r>
              <a:rPr lang="de-DE" dirty="0"/>
              <a:t> </a:t>
            </a:r>
            <a:r>
              <a:rPr lang="de-DE" dirty="0" err="1" smtClean="0"/>
              <a:t>displays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dirty="0" err="1"/>
              <a:t>Types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analogue</a:t>
            </a:r>
            <a:r>
              <a:rPr lang="de-DE" dirty="0"/>
              <a:t> </a:t>
            </a:r>
            <a:r>
              <a:rPr lang="de-DE" dirty="0" err="1" smtClean="0"/>
              <a:t>display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dirty="0"/>
              <a:t>Design </a:t>
            </a:r>
            <a:r>
              <a:rPr lang="de-DE" altLang="de-DE" dirty="0" err="1"/>
              <a:t>of</a:t>
            </a:r>
            <a:r>
              <a:rPr lang="de-DE" altLang="de-DE" dirty="0"/>
              <a:t> VDU </a:t>
            </a:r>
            <a:r>
              <a:rPr lang="de-DE" altLang="de-DE" dirty="0" err="1"/>
              <a:t>displays</a:t>
            </a:r>
            <a:r>
              <a:rPr lang="en-US" altLang="de-DE" dirty="0"/>
              <a:t>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6001E5-4A87-425F-8086-D57A1933B2F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4 - Learning ergonomics - Part  3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</a:t>
            </a:fld>
            <a:endParaRPr lang="de-DE" alt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874" y="1484313"/>
            <a:ext cx="3972804" cy="3381808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 rot="538540">
            <a:off x="5882477" y="4305041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263324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Application cases for analogue and digital displays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269485-37F9-4502-959E-D52EFCE097E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3</a:t>
            </a:fld>
            <a:endParaRPr lang="de-DE" altLang="de-DE" dirty="0"/>
          </a:p>
        </p:txBody>
      </p:sp>
      <p:grpSp>
        <p:nvGrpSpPr>
          <p:cNvPr id="612" name="Group 2"/>
          <p:cNvGrpSpPr>
            <a:grpSpLocks/>
          </p:cNvGrpSpPr>
          <p:nvPr/>
        </p:nvGrpSpPr>
        <p:grpSpPr bwMode="auto">
          <a:xfrm>
            <a:off x="455612" y="1185862"/>
            <a:ext cx="8126413" cy="5253038"/>
            <a:chOff x="576" y="480"/>
            <a:chExt cx="5119" cy="3309"/>
          </a:xfrm>
        </p:grpSpPr>
        <p:sp>
          <p:nvSpPr>
            <p:cNvPr id="613" name="Rectangle 3"/>
            <p:cNvSpPr>
              <a:spLocks noChangeAspect="1" noChangeArrowheads="1"/>
            </p:cNvSpPr>
            <p:nvPr/>
          </p:nvSpPr>
          <p:spPr bwMode="auto">
            <a:xfrm>
              <a:off x="576" y="1389"/>
              <a:ext cx="1201" cy="481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14" name="Rectangle 4"/>
            <p:cNvSpPr>
              <a:spLocks noChangeAspect="1" noChangeArrowheads="1"/>
            </p:cNvSpPr>
            <p:nvPr/>
          </p:nvSpPr>
          <p:spPr bwMode="auto">
            <a:xfrm>
              <a:off x="802" y="2363"/>
              <a:ext cx="977" cy="225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15" name="Rectangle 5"/>
            <p:cNvSpPr>
              <a:spLocks noChangeAspect="1" noChangeArrowheads="1"/>
            </p:cNvSpPr>
            <p:nvPr/>
          </p:nvSpPr>
          <p:spPr bwMode="auto">
            <a:xfrm>
              <a:off x="802" y="2585"/>
              <a:ext cx="977" cy="225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16" name="Rectangle 6"/>
            <p:cNvSpPr>
              <a:spLocks noChangeAspect="1" noChangeArrowheads="1"/>
            </p:cNvSpPr>
            <p:nvPr/>
          </p:nvSpPr>
          <p:spPr bwMode="auto">
            <a:xfrm>
              <a:off x="802" y="2808"/>
              <a:ext cx="977" cy="226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17" name="Rectangle 7"/>
            <p:cNvSpPr>
              <a:spLocks noChangeAspect="1" noChangeArrowheads="1"/>
            </p:cNvSpPr>
            <p:nvPr/>
          </p:nvSpPr>
          <p:spPr bwMode="auto">
            <a:xfrm>
              <a:off x="802" y="3032"/>
              <a:ext cx="977" cy="225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18" name="Rectangle 8"/>
            <p:cNvSpPr>
              <a:spLocks noChangeAspect="1" noChangeArrowheads="1"/>
            </p:cNvSpPr>
            <p:nvPr/>
          </p:nvSpPr>
          <p:spPr bwMode="auto">
            <a:xfrm>
              <a:off x="802" y="2136"/>
              <a:ext cx="977" cy="234"/>
            </a:xfrm>
            <a:prstGeom prst="rect">
              <a:avLst/>
            </a:prstGeom>
            <a:solidFill>
              <a:srgbClr val="F3F3F3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19" name="Rectangle 9"/>
            <p:cNvSpPr>
              <a:spLocks noChangeAspect="1" noChangeArrowheads="1"/>
            </p:cNvSpPr>
            <p:nvPr/>
          </p:nvSpPr>
          <p:spPr bwMode="auto">
            <a:xfrm>
              <a:off x="802" y="1868"/>
              <a:ext cx="977" cy="274"/>
            </a:xfrm>
            <a:prstGeom prst="rect">
              <a:avLst/>
            </a:prstGeom>
            <a:solidFill>
              <a:srgbClr val="F3F3F3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0" name="Rectangle 10"/>
            <p:cNvSpPr>
              <a:spLocks noChangeAspect="1" noChangeArrowheads="1"/>
            </p:cNvSpPr>
            <p:nvPr/>
          </p:nvSpPr>
          <p:spPr bwMode="auto">
            <a:xfrm>
              <a:off x="576" y="480"/>
              <a:ext cx="1201" cy="233"/>
            </a:xfrm>
            <a:prstGeom prst="rect">
              <a:avLst/>
            </a:prstGeom>
            <a:solidFill>
              <a:srgbClr val="D9D9D9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1" name="Rectangle 11"/>
            <p:cNvSpPr>
              <a:spLocks noChangeAspect="1" noChangeArrowheads="1"/>
            </p:cNvSpPr>
            <p:nvPr/>
          </p:nvSpPr>
          <p:spPr bwMode="auto">
            <a:xfrm>
              <a:off x="576" y="711"/>
              <a:ext cx="1201" cy="457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2" name="Rectangle 12"/>
            <p:cNvSpPr>
              <a:spLocks noChangeAspect="1" noChangeArrowheads="1"/>
            </p:cNvSpPr>
            <p:nvPr/>
          </p:nvSpPr>
          <p:spPr bwMode="auto">
            <a:xfrm>
              <a:off x="576" y="1166"/>
              <a:ext cx="1201" cy="233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3" name="Rectangle 13"/>
            <p:cNvSpPr>
              <a:spLocks noChangeAspect="1" noChangeArrowheads="1"/>
            </p:cNvSpPr>
            <p:nvPr/>
          </p:nvSpPr>
          <p:spPr bwMode="auto">
            <a:xfrm>
              <a:off x="576" y="1869"/>
              <a:ext cx="228" cy="1395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4" name="Rectangle 14"/>
            <p:cNvSpPr>
              <a:spLocks noChangeAspect="1" noChangeArrowheads="1"/>
            </p:cNvSpPr>
            <p:nvPr/>
          </p:nvSpPr>
          <p:spPr bwMode="auto">
            <a:xfrm>
              <a:off x="3409" y="2363"/>
              <a:ext cx="552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5" name="Rectangle 15"/>
            <p:cNvSpPr>
              <a:spLocks noChangeAspect="1" noChangeArrowheads="1"/>
            </p:cNvSpPr>
            <p:nvPr/>
          </p:nvSpPr>
          <p:spPr bwMode="auto">
            <a:xfrm>
              <a:off x="4495" y="2363"/>
              <a:ext cx="600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6" name="Rectangle 16"/>
            <p:cNvSpPr>
              <a:spLocks noChangeAspect="1" noChangeArrowheads="1"/>
            </p:cNvSpPr>
            <p:nvPr/>
          </p:nvSpPr>
          <p:spPr bwMode="auto">
            <a:xfrm>
              <a:off x="5078" y="2363"/>
              <a:ext cx="601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7" name="Rectangle 17"/>
            <p:cNvSpPr>
              <a:spLocks noChangeAspect="1" noChangeArrowheads="1"/>
            </p:cNvSpPr>
            <p:nvPr/>
          </p:nvSpPr>
          <p:spPr bwMode="auto">
            <a:xfrm>
              <a:off x="3952" y="2363"/>
              <a:ext cx="553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8" name="Rectangle 18"/>
            <p:cNvSpPr>
              <a:spLocks noChangeAspect="1" noChangeArrowheads="1"/>
            </p:cNvSpPr>
            <p:nvPr/>
          </p:nvSpPr>
          <p:spPr bwMode="auto">
            <a:xfrm>
              <a:off x="3409" y="2585"/>
              <a:ext cx="552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29" name="Rectangle 19"/>
            <p:cNvSpPr>
              <a:spLocks noChangeAspect="1" noChangeArrowheads="1"/>
            </p:cNvSpPr>
            <p:nvPr/>
          </p:nvSpPr>
          <p:spPr bwMode="auto">
            <a:xfrm>
              <a:off x="4495" y="2585"/>
              <a:ext cx="600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0" name="Rectangle 20"/>
            <p:cNvSpPr>
              <a:spLocks noChangeAspect="1" noChangeArrowheads="1"/>
            </p:cNvSpPr>
            <p:nvPr/>
          </p:nvSpPr>
          <p:spPr bwMode="auto">
            <a:xfrm>
              <a:off x="5078" y="2585"/>
              <a:ext cx="601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1" name="Rectangle 21"/>
            <p:cNvSpPr>
              <a:spLocks noChangeAspect="1" noChangeArrowheads="1"/>
            </p:cNvSpPr>
            <p:nvPr/>
          </p:nvSpPr>
          <p:spPr bwMode="auto">
            <a:xfrm>
              <a:off x="3952" y="2585"/>
              <a:ext cx="553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2" name="Rectangle 22"/>
            <p:cNvSpPr>
              <a:spLocks noChangeAspect="1" noChangeArrowheads="1"/>
            </p:cNvSpPr>
            <p:nvPr/>
          </p:nvSpPr>
          <p:spPr bwMode="auto">
            <a:xfrm>
              <a:off x="3409" y="2808"/>
              <a:ext cx="552" cy="226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3" name="Rectangle 23"/>
            <p:cNvSpPr>
              <a:spLocks noChangeAspect="1" noChangeArrowheads="1"/>
            </p:cNvSpPr>
            <p:nvPr/>
          </p:nvSpPr>
          <p:spPr bwMode="auto">
            <a:xfrm>
              <a:off x="4495" y="2808"/>
              <a:ext cx="600" cy="226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4" name="Rectangle 24"/>
            <p:cNvSpPr>
              <a:spLocks noChangeAspect="1" noChangeArrowheads="1"/>
            </p:cNvSpPr>
            <p:nvPr/>
          </p:nvSpPr>
          <p:spPr bwMode="auto">
            <a:xfrm>
              <a:off x="5078" y="2808"/>
              <a:ext cx="601" cy="226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5" name="Rectangle 25"/>
            <p:cNvSpPr>
              <a:spLocks noChangeAspect="1" noChangeArrowheads="1"/>
            </p:cNvSpPr>
            <p:nvPr/>
          </p:nvSpPr>
          <p:spPr bwMode="auto">
            <a:xfrm>
              <a:off x="3952" y="2808"/>
              <a:ext cx="553" cy="226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6" name="Rectangle 26"/>
            <p:cNvSpPr>
              <a:spLocks noChangeAspect="1" noChangeArrowheads="1"/>
            </p:cNvSpPr>
            <p:nvPr/>
          </p:nvSpPr>
          <p:spPr bwMode="auto">
            <a:xfrm>
              <a:off x="3409" y="3032"/>
              <a:ext cx="552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7" name="Rectangle 27"/>
            <p:cNvSpPr>
              <a:spLocks noChangeAspect="1" noChangeArrowheads="1"/>
            </p:cNvSpPr>
            <p:nvPr/>
          </p:nvSpPr>
          <p:spPr bwMode="auto">
            <a:xfrm>
              <a:off x="4495" y="3032"/>
              <a:ext cx="600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8" name="Rectangle 28"/>
            <p:cNvSpPr>
              <a:spLocks noChangeAspect="1" noChangeArrowheads="1"/>
            </p:cNvSpPr>
            <p:nvPr/>
          </p:nvSpPr>
          <p:spPr bwMode="auto">
            <a:xfrm>
              <a:off x="5078" y="3032"/>
              <a:ext cx="601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39" name="Rectangle 29"/>
            <p:cNvSpPr>
              <a:spLocks noChangeAspect="1" noChangeArrowheads="1"/>
            </p:cNvSpPr>
            <p:nvPr/>
          </p:nvSpPr>
          <p:spPr bwMode="auto">
            <a:xfrm>
              <a:off x="3952" y="3032"/>
              <a:ext cx="553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0" name="Rectangle 30"/>
            <p:cNvSpPr>
              <a:spLocks noChangeAspect="1" noChangeArrowheads="1"/>
            </p:cNvSpPr>
            <p:nvPr/>
          </p:nvSpPr>
          <p:spPr bwMode="auto">
            <a:xfrm>
              <a:off x="3409" y="2136"/>
              <a:ext cx="552" cy="23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1" name="Rectangle 31"/>
            <p:cNvSpPr>
              <a:spLocks noChangeAspect="1" noChangeArrowheads="1"/>
            </p:cNvSpPr>
            <p:nvPr/>
          </p:nvSpPr>
          <p:spPr bwMode="auto">
            <a:xfrm>
              <a:off x="4495" y="2136"/>
              <a:ext cx="600" cy="23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2" name="Rectangle 32"/>
            <p:cNvSpPr>
              <a:spLocks noChangeAspect="1" noChangeArrowheads="1"/>
            </p:cNvSpPr>
            <p:nvPr/>
          </p:nvSpPr>
          <p:spPr bwMode="auto">
            <a:xfrm>
              <a:off x="5078" y="2136"/>
              <a:ext cx="601" cy="23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3" name="Rectangle 33"/>
            <p:cNvSpPr>
              <a:spLocks noChangeAspect="1" noChangeArrowheads="1"/>
            </p:cNvSpPr>
            <p:nvPr/>
          </p:nvSpPr>
          <p:spPr bwMode="auto">
            <a:xfrm>
              <a:off x="3952" y="2136"/>
              <a:ext cx="553" cy="23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4" name="Rectangle 34"/>
            <p:cNvSpPr>
              <a:spLocks noChangeAspect="1" noChangeArrowheads="1"/>
            </p:cNvSpPr>
            <p:nvPr/>
          </p:nvSpPr>
          <p:spPr bwMode="auto">
            <a:xfrm>
              <a:off x="1779" y="2808"/>
              <a:ext cx="553" cy="226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5" name="Rectangle 35"/>
            <p:cNvSpPr>
              <a:spLocks noChangeAspect="1" noChangeArrowheads="1"/>
            </p:cNvSpPr>
            <p:nvPr/>
          </p:nvSpPr>
          <p:spPr bwMode="auto">
            <a:xfrm>
              <a:off x="2322" y="2808"/>
              <a:ext cx="552" cy="226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6" name="Rectangle 36"/>
            <p:cNvSpPr>
              <a:spLocks noChangeAspect="1" noChangeArrowheads="1"/>
            </p:cNvSpPr>
            <p:nvPr/>
          </p:nvSpPr>
          <p:spPr bwMode="auto">
            <a:xfrm>
              <a:off x="2865" y="2808"/>
              <a:ext cx="553" cy="226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7" name="Rectangle 37"/>
            <p:cNvSpPr>
              <a:spLocks noChangeAspect="1" noChangeArrowheads="1"/>
            </p:cNvSpPr>
            <p:nvPr/>
          </p:nvSpPr>
          <p:spPr bwMode="auto">
            <a:xfrm>
              <a:off x="1779" y="3032"/>
              <a:ext cx="553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8" name="Rectangle 38"/>
            <p:cNvSpPr>
              <a:spLocks noChangeAspect="1" noChangeArrowheads="1"/>
            </p:cNvSpPr>
            <p:nvPr/>
          </p:nvSpPr>
          <p:spPr bwMode="auto">
            <a:xfrm>
              <a:off x="2322" y="3032"/>
              <a:ext cx="552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49" name="Rectangle 39"/>
            <p:cNvSpPr>
              <a:spLocks noChangeAspect="1" noChangeArrowheads="1"/>
            </p:cNvSpPr>
            <p:nvPr/>
          </p:nvSpPr>
          <p:spPr bwMode="auto">
            <a:xfrm>
              <a:off x="2865" y="3032"/>
              <a:ext cx="553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0" name="Rectangle 40"/>
            <p:cNvSpPr>
              <a:spLocks noChangeAspect="1" noChangeArrowheads="1"/>
            </p:cNvSpPr>
            <p:nvPr/>
          </p:nvSpPr>
          <p:spPr bwMode="auto">
            <a:xfrm>
              <a:off x="1779" y="2585"/>
              <a:ext cx="553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1" name="Rectangle 41"/>
            <p:cNvSpPr>
              <a:spLocks noChangeAspect="1" noChangeArrowheads="1"/>
            </p:cNvSpPr>
            <p:nvPr/>
          </p:nvSpPr>
          <p:spPr bwMode="auto">
            <a:xfrm>
              <a:off x="2322" y="2585"/>
              <a:ext cx="552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2" name="Rectangle 42"/>
            <p:cNvSpPr>
              <a:spLocks noChangeAspect="1" noChangeArrowheads="1"/>
            </p:cNvSpPr>
            <p:nvPr/>
          </p:nvSpPr>
          <p:spPr bwMode="auto">
            <a:xfrm>
              <a:off x="2865" y="2585"/>
              <a:ext cx="553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3" name="Rectangle 43"/>
            <p:cNvSpPr>
              <a:spLocks noChangeAspect="1" noChangeArrowheads="1"/>
            </p:cNvSpPr>
            <p:nvPr/>
          </p:nvSpPr>
          <p:spPr bwMode="auto">
            <a:xfrm>
              <a:off x="1779" y="2363"/>
              <a:ext cx="553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4" name="Rectangle 44"/>
            <p:cNvSpPr>
              <a:spLocks noChangeAspect="1" noChangeArrowheads="1"/>
            </p:cNvSpPr>
            <p:nvPr/>
          </p:nvSpPr>
          <p:spPr bwMode="auto">
            <a:xfrm>
              <a:off x="2322" y="2363"/>
              <a:ext cx="552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5" name="Rectangle 45"/>
            <p:cNvSpPr>
              <a:spLocks noChangeAspect="1" noChangeArrowheads="1"/>
            </p:cNvSpPr>
            <p:nvPr/>
          </p:nvSpPr>
          <p:spPr bwMode="auto">
            <a:xfrm>
              <a:off x="2865" y="2363"/>
              <a:ext cx="553" cy="225"/>
            </a:xfrm>
            <a:prstGeom prst="rect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6" name="Rectangle 46"/>
            <p:cNvSpPr>
              <a:spLocks noChangeAspect="1" noChangeArrowheads="1"/>
            </p:cNvSpPr>
            <p:nvPr/>
          </p:nvSpPr>
          <p:spPr bwMode="auto">
            <a:xfrm>
              <a:off x="1779" y="2136"/>
              <a:ext cx="553" cy="23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7" name="Rectangle 47"/>
            <p:cNvSpPr>
              <a:spLocks noChangeAspect="1" noChangeArrowheads="1"/>
            </p:cNvSpPr>
            <p:nvPr/>
          </p:nvSpPr>
          <p:spPr bwMode="auto">
            <a:xfrm>
              <a:off x="2322" y="2136"/>
              <a:ext cx="552" cy="23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8" name="Rectangle 48"/>
            <p:cNvSpPr>
              <a:spLocks noChangeAspect="1" noChangeArrowheads="1"/>
            </p:cNvSpPr>
            <p:nvPr/>
          </p:nvSpPr>
          <p:spPr bwMode="auto">
            <a:xfrm>
              <a:off x="2865" y="2136"/>
              <a:ext cx="553" cy="23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59" name="Rectangle 49"/>
            <p:cNvSpPr>
              <a:spLocks noChangeAspect="1" noChangeArrowheads="1"/>
            </p:cNvSpPr>
            <p:nvPr/>
          </p:nvSpPr>
          <p:spPr bwMode="auto">
            <a:xfrm>
              <a:off x="883" y="2362"/>
              <a:ext cx="64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Quantitative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60" name="Rectangle 50"/>
            <p:cNvSpPr>
              <a:spLocks noChangeAspect="1" noChangeArrowheads="1"/>
            </p:cNvSpPr>
            <p:nvPr/>
          </p:nvSpPr>
          <p:spPr bwMode="auto">
            <a:xfrm>
              <a:off x="883" y="2470"/>
              <a:ext cx="57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reading off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61" name="Rectangle 51"/>
            <p:cNvSpPr>
              <a:spLocks noChangeAspect="1" noChangeArrowheads="1"/>
            </p:cNvSpPr>
            <p:nvPr/>
          </p:nvSpPr>
          <p:spPr bwMode="auto">
            <a:xfrm>
              <a:off x="883" y="2580"/>
              <a:ext cx="59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Comparing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62" name="Rectangle 52"/>
            <p:cNvSpPr>
              <a:spLocks noChangeAspect="1" noChangeArrowheads="1"/>
            </p:cNvSpPr>
            <p:nvPr/>
          </p:nvSpPr>
          <p:spPr bwMode="auto">
            <a:xfrm>
              <a:off x="883" y="2685"/>
              <a:ext cx="58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of displays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63" name="Rectangle 53"/>
            <p:cNvSpPr>
              <a:spLocks noChangeAspect="1" noChangeArrowheads="1"/>
            </p:cNvSpPr>
            <p:nvPr/>
          </p:nvSpPr>
          <p:spPr bwMode="auto">
            <a:xfrm>
              <a:off x="883" y="2818"/>
              <a:ext cx="37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Setting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64" name="Rectangle 54"/>
            <p:cNvSpPr>
              <a:spLocks noChangeAspect="1" noChangeArrowheads="1"/>
            </p:cNvSpPr>
            <p:nvPr/>
          </p:nvSpPr>
          <p:spPr bwMode="auto">
            <a:xfrm>
              <a:off x="883" y="2915"/>
              <a:ext cx="48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of values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65" name="Rectangle 55"/>
            <p:cNvSpPr>
              <a:spLocks noChangeAspect="1" noChangeArrowheads="1"/>
            </p:cNvSpPr>
            <p:nvPr/>
          </p:nvSpPr>
          <p:spPr bwMode="auto">
            <a:xfrm>
              <a:off x="883" y="3100"/>
              <a:ext cx="51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Adjusting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66" name="Rectangle 56"/>
            <p:cNvSpPr>
              <a:spLocks noChangeAspect="1" noChangeArrowheads="1"/>
            </p:cNvSpPr>
            <p:nvPr/>
          </p:nvSpPr>
          <p:spPr bwMode="auto">
            <a:xfrm>
              <a:off x="883" y="2139"/>
              <a:ext cx="57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Qualitative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67" name="Rectangle 57"/>
            <p:cNvSpPr>
              <a:spLocks noChangeAspect="1" noChangeArrowheads="1"/>
            </p:cNvSpPr>
            <p:nvPr/>
          </p:nvSpPr>
          <p:spPr bwMode="auto">
            <a:xfrm>
              <a:off x="883" y="2254"/>
              <a:ext cx="57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reading off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68" name="Rectangle 58"/>
            <p:cNvSpPr>
              <a:spLocks noChangeAspect="1" noChangeArrowheads="1"/>
            </p:cNvSpPr>
            <p:nvPr/>
          </p:nvSpPr>
          <p:spPr bwMode="auto">
            <a:xfrm>
              <a:off x="1779" y="1868"/>
              <a:ext cx="553" cy="27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69" name="Rectangle 59"/>
            <p:cNvSpPr>
              <a:spLocks noChangeAspect="1" noChangeArrowheads="1"/>
            </p:cNvSpPr>
            <p:nvPr/>
          </p:nvSpPr>
          <p:spPr bwMode="auto">
            <a:xfrm>
              <a:off x="2322" y="1868"/>
              <a:ext cx="552" cy="27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0" name="Rectangle 60"/>
            <p:cNvSpPr>
              <a:spLocks noChangeAspect="1" noChangeArrowheads="1"/>
            </p:cNvSpPr>
            <p:nvPr/>
          </p:nvSpPr>
          <p:spPr bwMode="auto">
            <a:xfrm>
              <a:off x="2865" y="1868"/>
              <a:ext cx="553" cy="27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1" name="Rectangle 61"/>
            <p:cNvSpPr>
              <a:spLocks noChangeAspect="1" noChangeArrowheads="1"/>
            </p:cNvSpPr>
            <p:nvPr/>
          </p:nvSpPr>
          <p:spPr bwMode="auto">
            <a:xfrm>
              <a:off x="3409" y="1868"/>
              <a:ext cx="552" cy="27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2" name="Rectangle 62"/>
            <p:cNvSpPr>
              <a:spLocks noChangeAspect="1" noChangeArrowheads="1"/>
            </p:cNvSpPr>
            <p:nvPr/>
          </p:nvSpPr>
          <p:spPr bwMode="auto">
            <a:xfrm>
              <a:off x="3951" y="1868"/>
              <a:ext cx="554" cy="27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3" name="Rectangle 63"/>
            <p:cNvSpPr>
              <a:spLocks noChangeAspect="1" noChangeArrowheads="1"/>
            </p:cNvSpPr>
            <p:nvPr/>
          </p:nvSpPr>
          <p:spPr bwMode="auto">
            <a:xfrm>
              <a:off x="4495" y="1868"/>
              <a:ext cx="600" cy="27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4" name="Rectangle 64"/>
            <p:cNvSpPr>
              <a:spLocks noChangeAspect="1" noChangeArrowheads="1"/>
            </p:cNvSpPr>
            <p:nvPr/>
          </p:nvSpPr>
          <p:spPr bwMode="auto">
            <a:xfrm>
              <a:off x="5078" y="1868"/>
              <a:ext cx="601" cy="274"/>
            </a:xfrm>
            <a:prstGeom prst="rect">
              <a:avLst/>
            </a:prstGeom>
            <a:solidFill>
              <a:srgbClr val="EAEAEA"/>
            </a:solidFill>
            <a:ln w="1117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5" name="Rectangle 65"/>
            <p:cNvSpPr>
              <a:spLocks noChangeAspect="1" noChangeArrowheads="1"/>
            </p:cNvSpPr>
            <p:nvPr/>
          </p:nvSpPr>
          <p:spPr bwMode="auto">
            <a:xfrm>
              <a:off x="1779" y="1389"/>
              <a:ext cx="553" cy="481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6" name="Rectangle 66"/>
            <p:cNvSpPr>
              <a:spLocks noChangeAspect="1" noChangeArrowheads="1"/>
            </p:cNvSpPr>
            <p:nvPr/>
          </p:nvSpPr>
          <p:spPr bwMode="auto">
            <a:xfrm>
              <a:off x="2322" y="1389"/>
              <a:ext cx="552" cy="481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7" name="Rectangle 67"/>
            <p:cNvSpPr>
              <a:spLocks noChangeAspect="1" noChangeArrowheads="1"/>
            </p:cNvSpPr>
            <p:nvPr/>
          </p:nvSpPr>
          <p:spPr bwMode="auto">
            <a:xfrm>
              <a:off x="2865" y="1389"/>
              <a:ext cx="553" cy="481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8" name="Rectangle 68"/>
            <p:cNvSpPr>
              <a:spLocks noChangeAspect="1" noChangeArrowheads="1"/>
            </p:cNvSpPr>
            <p:nvPr/>
          </p:nvSpPr>
          <p:spPr bwMode="auto">
            <a:xfrm>
              <a:off x="3409" y="1389"/>
              <a:ext cx="552" cy="481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79" name="Rectangle 69"/>
            <p:cNvSpPr>
              <a:spLocks noChangeAspect="1" noChangeArrowheads="1"/>
            </p:cNvSpPr>
            <p:nvPr/>
          </p:nvSpPr>
          <p:spPr bwMode="auto">
            <a:xfrm>
              <a:off x="3951" y="1389"/>
              <a:ext cx="554" cy="481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0" name="Rectangle 70"/>
            <p:cNvSpPr>
              <a:spLocks noChangeAspect="1" noChangeArrowheads="1"/>
            </p:cNvSpPr>
            <p:nvPr/>
          </p:nvSpPr>
          <p:spPr bwMode="auto">
            <a:xfrm>
              <a:off x="4495" y="1389"/>
              <a:ext cx="600" cy="481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1" name="Rectangle 71"/>
            <p:cNvSpPr>
              <a:spLocks noChangeAspect="1" noChangeArrowheads="1"/>
            </p:cNvSpPr>
            <p:nvPr/>
          </p:nvSpPr>
          <p:spPr bwMode="auto">
            <a:xfrm>
              <a:off x="5078" y="1389"/>
              <a:ext cx="601" cy="481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2" name="Rectangle 72"/>
            <p:cNvSpPr>
              <a:spLocks noChangeAspect="1" noChangeArrowheads="1"/>
            </p:cNvSpPr>
            <p:nvPr/>
          </p:nvSpPr>
          <p:spPr bwMode="auto">
            <a:xfrm>
              <a:off x="1779" y="1166"/>
              <a:ext cx="553" cy="233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3" name="Rectangle 73"/>
            <p:cNvSpPr>
              <a:spLocks noChangeAspect="1" noChangeArrowheads="1"/>
            </p:cNvSpPr>
            <p:nvPr/>
          </p:nvSpPr>
          <p:spPr bwMode="auto">
            <a:xfrm>
              <a:off x="2322" y="1166"/>
              <a:ext cx="552" cy="233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4" name="Rectangle 74"/>
            <p:cNvSpPr>
              <a:spLocks noChangeAspect="1" noChangeArrowheads="1"/>
            </p:cNvSpPr>
            <p:nvPr/>
          </p:nvSpPr>
          <p:spPr bwMode="auto">
            <a:xfrm>
              <a:off x="2865" y="1166"/>
              <a:ext cx="553" cy="233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5" name="Rectangle 75"/>
            <p:cNvSpPr>
              <a:spLocks noChangeAspect="1" noChangeArrowheads="1"/>
            </p:cNvSpPr>
            <p:nvPr/>
          </p:nvSpPr>
          <p:spPr bwMode="auto">
            <a:xfrm>
              <a:off x="3409" y="1166"/>
              <a:ext cx="552" cy="233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6" name="Rectangle 76"/>
            <p:cNvSpPr>
              <a:spLocks noChangeAspect="1" noChangeArrowheads="1"/>
            </p:cNvSpPr>
            <p:nvPr/>
          </p:nvSpPr>
          <p:spPr bwMode="auto">
            <a:xfrm>
              <a:off x="3951" y="1166"/>
              <a:ext cx="554" cy="233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7" name="Rectangle 77"/>
            <p:cNvSpPr>
              <a:spLocks noChangeAspect="1" noChangeArrowheads="1"/>
            </p:cNvSpPr>
            <p:nvPr/>
          </p:nvSpPr>
          <p:spPr bwMode="auto">
            <a:xfrm>
              <a:off x="4495" y="1166"/>
              <a:ext cx="600" cy="233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8" name="Rectangle 78"/>
            <p:cNvSpPr>
              <a:spLocks noChangeAspect="1" noChangeArrowheads="1"/>
            </p:cNvSpPr>
            <p:nvPr/>
          </p:nvSpPr>
          <p:spPr bwMode="auto">
            <a:xfrm>
              <a:off x="5078" y="1166"/>
              <a:ext cx="601" cy="233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89" name="Rectangle 79"/>
            <p:cNvSpPr>
              <a:spLocks noChangeAspect="1" noChangeArrowheads="1"/>
            </p:cNvSpPr>
            <p:nvPr/>
          </p:nvSpPr>
          <p:spPr bwMode="auto">
            <a:xfrm>
              <a:off x="4495" y="480"/>
              <a:ext cx="1184" cy="233"/>
            </a:xfrm>
            <a:prstGeom prst="rect">
              <a:avLst/>
            </a:prstGeom>
            <a:solidFill>
              <a:srgbClr val="D9D9D9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90" name="Rectangle 80"/>
            <p:cNvSpPr>
              <a:spLocks noChangeAspect="1" noChangeArrowheads="1"/>
            </p:cNvSpPr>
            <p:nvPr/>
          </p:nvSpPr>
          <p:spPr bwMode="auto">
            <a:xfrm>
              <a:off x="1779" y="480"/>
              <a:ext cx="2726" cy="233"/>
            </a:xfrm>
            <a:prstGeom prst="rect">
              <a:avLst/>
            </a:prstGeom>
            <a:solidFill>
              <a:srgbClr val="D9D9D9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91" name="Rectangle 81"/>
            <p:cNvSpPr>
              <a:spLocks noChangeAspect="1" noChangeArrowheads="1"/>
            </p:cNvSpPr>
            <p:nvPr/>
          </p:nvSpPr>
          <p:spPr bwMode="auto">
            <a:xfrm>
              <a:off x="1779" y="711"/>
              <a:ext cx="553" cy="457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92" name="Rectangle 82"/>
            <p:cNvSpPr>
              <a:spLocks noChangeAspect="1" noChangeArrowheads="1"/>
            </p:cNvSpPr>
            <p:nvPr/>
          </p:nvSpPr>
          <p:spPr bwMode="auto">
            <a:xfrm>
              <a:off x="2322" y="711"/>
              <a:ext cx="552" cy="457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93" name="Rectangle 83"/>
            <p:cNvSpPr>
              <a:spLocks noChangeAspect="1" noChangeArrowheads="1"/>
            </p:cNvSpPr>
            <p:nvPr/>
          </p:nvSpPr>
          <p:spPr bwMode="auto">
            <a:xfrm>
              <a:off x="2865" y="711"/>
              <a:ext cx="553" cy="457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94" name="Rectangle 84"/>
            <p:cNvSpPr>
              <a:spLocks noChangeAspect="1" noChangeArrowheads="1"/>
            </p:cNvSpPr>
            <p:nvPr/>
          </p:nvSpPr>
          <p:spPr bwMode="auto">
            <a:xfrm>
              <a:off x="3409" y="711"/>
              <a:ext cx="552" cy="457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95" name="Rectangle 85"/>
            <p:cNvSpPr>
              <a:spLocks noChangeAspect="1" noChangeArrowheads="1"/>
            </p:cNvSpPr>
            <p:nvPr/>
          </p:nvSpPr>
          <p:spPr bwMode="auto">
            <a:xfrm>
              <a:off x="3951" y="711"/>
              <a:ext cx="554" cy="457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96" name="Rectangle 86"/>
            <p:cNvSpPr>
              <a:spLocks noChangeAspect="1" noChangeArrowheads="1"/>
            </p:cNvSpPr>
            <p:nvPr/>
          </p:nvSpPr>
          <p:spPr bwMode="auto">
            <a:xfrm>
              <a:off x="4495" y="711"/>
              <a:ext cx="600" cy="457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97" name="Rectangle 87"/>
            <p:cNvSpPr>
              <a:spLocks noChangeAspect="1" noChangeArrowheads="1"/>
            </p:cNvSpPr>
            <p:nvPr/>
          </p:nvSpPr>
          <p:spPr bwMode="auto">
            <a:xfrm>
              <a:off x="5078" y="711"/>
              <a:ext cx="601" cy="457"/>
            </a:xfrm>
            <a:prstGeom prst="rect">
              <a:avLst/>
            </a:prstGeom>
            <a:solidFill>
              <a:srgbClr val="F3F3F3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698" name="Rectangle 88"/>
            <p:cNvSpPr>
              <a:spLocks noChangeAspect="1" noChangeArrowheads="1"/>
            </p:cNvSpPr>
            <p:nvPr/>
          </p:nvSpPr>
          <p:spPr bwMode="auto">
            <a:xfrm>
              <a:off x="2703" y="514"/>
              <a:ext cx="119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800" b="1">
                  <a:solidFill>
                    <a:srgbClr val="CC0055"/>
                  </a:solidFill>
                  <a:latin typeface="Arial" pitchFamily="34" charset="0"/>
                </a:rPr>
                <a:t>Analogue display</a:t>
              </a:r>
              <a:endParaRPr lang="de-DE" altLang="de-DE" sz="1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699" name="Rectangle 89"/>
            <p:cNvSpPr>
              <a:spLocks noChangeAspect="1" noChangeArrowheads="1"/>
            </p:cNvSpPr>
            <p:nvPr/>
          </p:nvSpPr>
          <p:spPr bwMode="auto">
            <a:xfrm>
              <a:off x="4551" y="514"/>
              <a:ext cx="97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800" b="1">
                  <a:solidFill>
                    <a:srgbClr val="CC0055"/>
                  </a:solidFill>
                  <a:latin typeface="Arial" pitchFamily="34" charset="0"/>
                </a:rPr>
                <a:t>Digital display</a:t>
              </a:r>
              <a:endParaRPr lang="de-DE" altLang="de-DE" sz="1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0" name="Rectangle 90"/>
            <p:cNvSpPr>
              <a:spLocks noChangeAspect="1" noChangeArrowheads="1"/>
            </p:cNvSpPr>
            <p:nvPr/>
          </p:nvSpPr>
          <p:spPr bwMode="auto">
            <a:xfrm>
              <a:off x="669" y="804"/>
              <a:ext cx="64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Description 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1" name="Rectangle 92"/>
            <p:cNvSpPr>
              <a:spLocks noChangeAspect="1" noChangeArrowheads="1"/>
            </p:cNvSpPr>
            <p:nvPr/>
          </p:nvSpPr>
          <p:spPr bwMode="auto">
            <a:xfrm>
              <a:off x="1813" y="804"/>
              <a:ext cx="35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 dirty="0">
                  <a:solidFill>
                    <a:srgbClr val="000000"/>
                  </a:solidFill>
                  <a:latin typeface="Arial" pitchFamily="34" charset="0"/>
                </a:rPr>
                <a:t>Round</a:t>
              </a:r>
              <a:endParaRPr lang="de-DE" altLang="de-DE" sz="14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2" name="Rectangle 93"/>
            <p:cNvSpPr>
              <a:spLocks noChangeAspect="1" noChangeArrowheads="1"/>
            </p:cNvSpPr>
            <p:nvPr/>
          </p:nvSpPr>
          <p:spPr bwMode="auto">
            <a:xfrm>
              <a:off x="1813" y="900"/>
              <a:ext cx="27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scale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3" name="Rectangle 94"/>
            <p:cNvSpPr>
              <a:spLocks noChangeAspect="1" noChangeArrowheads="1"/>
            </p:cNvSpPr>
            <p:nvPr/>
          </p:nvSpPr>
          <p:spPr bwMode="auto">
            <a:xfrm>
              <a:off x="1813" y="995"/>
              <a:ext cx="38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display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4" name="Rectangle 95"/>
            <p:cNvSpPr>
              <a:spLocks noChangeAspect="1" noChangeArrowheads="1"/>
            </p:cNvSpPr>
            <p:nvPr/>
          </p:nvSpPr>
          <p:spPr bwMode="auto">
            <a:xfrm>
              <a:off x="2364" y="804"/>
              <a:ext cx="44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Sectoral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5" name="Rectangle 96"/>
            <p:cNvSpPr>
              <a:spLocks noChangeAspect="1" noChangeArrowheads="1"/>
            </p:cNvSpPr>
            <p:nvPr/>
          </p:nvSpPr>
          <p:spPr bwMode="auto">
            <a:xfrm>
              <a:off x="2364" y="900"/>
              <a:ext cx="27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scale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6" name="Rectangle 97"/>
            <p:cNvSpPr>
              <a:spLocks noChangeAspect="1" noChangeArrowheads="1"/>
            </p:cNvSpPr>
            <p:nvPr/>
          </p:nvSpPr>
          <p:spPr bwMode="auto">
            <a:xfrm>
              <a:off x="2364" y="995"/>
              <a:ext cx="38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display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7" name="Rectangle 98"/>
            <p:cNvSpPr>
              <a:spLocks noChangeAspect="1" noChangeArrowheads="1"/>
            </p:cNvSpPr>
            <p:nvPr/>
          </p:nvSpPr>
          <p:spPr bwMode="auto">
            <a:xfrm>
              <a:off x="2882" y="804"/>
              <a:ext cx="25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Strip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8" name="Rectangle 99"/>
            <p:cNvSpPr>
              <a:spLocks noChangeAspect="1" noChangeArrowheads="1"/>
            </p:cNvSpPr>
            <p:nvPr/>
          </p:nvSpPr>
          <p:spPr bwMode="auto">
            <a:xfrm>
              <a:off x="2882" y="900"/>
              <a:ext cx="38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display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09" name="Rectangle 100"/>
            <p:cNvSpPr>
              <a:spLocks noChangeAspect="1" noChangeArrowheads="1"/>
            </p:cNvSpPr>
            <p:nvPr/>
          </p:nvSpPr>
          <p:spPr bwMode="auto">
            <a:xfrm>
              <a:off x="2882" y="995"/>
              <a:ext cx="31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scale 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0" name="Rectangle 101"/>
            <p:cNvSpPr>
              <a:spLocks noChangeAspect="1" noChangeArrowheads="1"/>
            </p:cNvSpPr>
            <p:nvPr/>
          </p:nvSpPr>
          <p:spPr bwMode="auto">
            <a:xfrm>
              <a:off x="3477" y="804"/>
              <a:ext cx="45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Rotating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1" name="Rectangle 102"/>
            <p:cNvSpPr>
              <a:spLocks noChangeAspect="1" noChangeArrowheads="1"/>
            </p:cNvSpPr>
            <p:nvPr/>
          </p:nvSpPr>
          <p:spPr bwMode="auto">
            <a:xfrm>
              <a:off x="3477" y="900"/>
              <a:ext cx="28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drum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2" name="Rectangle 103"/>
            <p:cNvSpPr>
              <a:spLocks noChangeAspect="1" noChangeArrowheads="1"/>
            </p:cNvSpPr>
            <p:nvPr/>
          </p:nvSpPr>
          <p:spPr bwMode="auto">
            <a:xfrm>
              <a:off x="3477" y="995"/>
              <a:ext cx="38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display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3" name="Rectangle 104"/>
            <p:cNvSpPr>
              <a:spLocks noChangeAspect="1" noChangeArrowheads="1"/>
            </p:cNvSpPr>
            <p:nvPr/>
          </p:nvSpPr>
          <p:spPr bwMode="auto">
            <a:xfrm>
              <a:off x="4563" y="780"/>
              <a:ext cx="22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LED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4" name="Rectangle 105"/>
            <p:cNvSpPr>
              <a:spLocks noChangeAspect="1" noChangeArrowheads="1"/>
            </p:cNvSpPr>
            <p:nvPr/>
          </p:nvSpPr>
          <p:spPr bwMode="auto">
            <a:xfrm>
              <a:off x="4563" y="876"/>
              <a:ext cx="52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numerical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5" name="Rectangle 106"/>
            <p:cNvSpPr>
              <a:spLocks noChangeAspect="1" noChangeArrowheads="1"/>
            </p:cNvSpPr>
            <p:nvPr/>
          </p:nvSpPr>
          <p:spPr bwMode="auto">
            <a:xfrm>
              <a:off x="4563" y="971"/>
              <a:ext cx="41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display 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6" name="Rectangle 107"/>
            <p:cNvSpPr>
              <a:spLocks noChangeAspect="1" noChangeArrowheads="1"/>
            </p:cNvSpPr>
            <p:nvPr/>
          </p:nvSpPr>
          <p:spPr bwMode="auto">
            <a:xfrm>
              <a:off x="5139" y="780"/>
              <a:ext cx="237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VDU</a:t>
              </a:r>
              <a:b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</a:b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7" name="Rectangle 108"/>
            <p:cNvSpPr>
              <a:spLocks noChangeAspect="1" noChangeArrowheads="1"/>
            </p:cNvSpPr>
            <p:nvPr/>
          </p:nvSpPr>
          <p:spPr bwMode="auto">
            <a:xfrm>
              <a:off x="1895" y="1227"/>
              <a:ext cx="38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Pointer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8" name="Rectangle 109"/>
            <p:cNvSpPr>
              <a:spLocks noChangeAspect="1" noChangeArrowheads="1"/>
            </p:cNvSpPr>
            <p:nvPr/>
          </p:nvSpPr>
          <p:spPr bwMode="auto">
            <a:xfrm>
              <a:off x="2439" y="1227"/>
              <a:ext cx="38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Pointer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19" name="Rectangle 110"/>
            <p:cNvSpPr>
              <a:spLocks noChangeAspect="1" noChangeArrowheads="1"/>
            </p:cNvSpPr>
            <p:nvPr/>
          </p:nvSpPr>
          <p:spPr bwMode="auto">
            <a:xfrm>
              <a:off x="2982" y="1227"/>
              <a:ext cx="38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Pointer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20" name="Rectangle 111"/>
            <p:cNvSpPr>
              <a:spLocks noChangeAspect="1" noChangeArrowheads="1"/>
            </p:cNvSpPr>
            <p:nvPr/>
          </p:nvSpPr>
          <p:spPr bwMode="auto">
            <a:xfrm>
              <a:off x="3526" y="1227"/>
              <a:ext cx="29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Scale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21" name="Rectangle 112"/>
            <p:cNvSpPr>
              <a:spLocks noChangeAspect="1" noChangeArrowheads="1"/>
            </p:cNvSpPr>
            <p:nvPr/>
          </p:nvSpPr>
          <p:spPr bwMode="auto">
            <a:xfrm>
              <a:off x="4651" y="1235"/>
              <a:ext cx="288" cy="10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722" name="Rectangle 113"/>
            <p:cNvSpPr>
              <a:spLocks noChangeAspect="1" noChangeArrowheads="1"/>
            </p:cNvSpPr>
            <p:nvPr/>
          </p:nvSpPr>
          <p:spPr bwMode="auto">
            <a:xfrm>
              <a:off x="4651" y="1227"/>
              <a:ext cx="34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Figure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23" name="Rectangle 114"/>
            <p:cNvSpPr>
              <a:spLocks noChangeAspect="1" noChangeArrowheads="1"/>
            </p:cNvSpPr>
            <p:nvPr/>
          </p:nvSpPr>
          <p:spPr bwMode="auto">
            <a:xfrm>
              <a:off x="5173" y="1227"/>
              <a:ext cx="52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Character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724" name="Rectangle 115"/>
            <p:cNvSpPr>
              <a:spLocks noChangeAspect="1" noChangeArrowheads="1"/>
            </p:cNvSpPr>
            <p:nvPr/>
          </p:nvSpPr>
          <p:spPr bwMode="auto">
            <a:xfrm>
              <a:off x="1875" y="1509"/>
              <a:ext cx="329" cy="273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725" name="Arc 116"/>
            <p:cNvSpPr>
              <a:spLocks noChangeAspect="1"/>
            </p:cNvSpPr>
            <p:nvPr/>
          </p:nvSpPr>
          <p:spPr bwMode="auto">
            <a:xfrm>
              <a:off x="1928" y="1554"/>
              <a:ext cx="231" cy="180"/>
            </a:xfrm>
            <a:custGeom>
              <a:avLst/>
              <a:gdLst>
                <a:gd name="T0" fmla="*/ 0 w 43200"/>
                <a:gd name="T1" fmla="*/ 0 h 34847"/>
                <a:gd name="T2" fmla="*/ 0 w 43200"/>
                <a:gd name="T3" fmla="*/ 0 h 34847"/>
                <a:gd name="T4" fmla="*/ 0 w 43200"/>
                <a:gd name="T5" fmla="*/ 0 h 34847"/>
                <a:gd name="T6" fmla="*/ 0 60000 65536"/>
                <a:gd name="T7" fmla="*/ 0 60000 65536"/>
                <a:gd name="T8" fmla="*/ 0 60000 65536"/>
                <a:gd name="T9" fmla="*/ 0 w 43200"/>
                <a:gd name="T10" fmla="*/ 0 h 34847"/>
                <a:gd name="T11" fmla="*/ 43200 w 43200"/>
                <a:gd name="T12" fmla="*/ 34847 h 348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34847" fill="none" extrusionOk="0">
                  <a:moveTo>
                    <a:pt x="4450" y="34731"/>
                  </a:moveTo>
                  <a:cubicBezTo>
                    <a:pt x="1564" y="30962"/>
                    <a:pt x="0" y="26347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397"/>
                    <a:pt x="41603" y="31057"/>
                    <a:pt x="38660" y="34846"/>
                  </a:cubicBezTo>
                </a:path>
                <a:path w="43200" h="34847" stroke="0" extrusionOk="0">
                  <a:moveTo>
                    <a:pt x="4450" y="34731"/>
                  </a:moveTo>
                  <a:cubicBezTo>
                    <a:pt x="1564" y="30962"/>
                    <a:pt x="0" y="26347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397"/>
                    <a:pt x="41603" y="31057"/>
                    <a:pt x="38660" y="34846"/>
                  </a:cubicBezTo>
                  <a:lnTo>
                    <a:pt x="21600" y="21600"/>
                  </a:lnTo>
                  <a:lnTo>
                    <a:pt x="4450" y="347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26" name="Arc 117"/>
            <p:cNvSpPr>
              <a:spLocks noChangeAspect="1"/>
            </p:cNvSpPr>
            <p:nvPr/>
          </p:nvSpPr>
          <p:spPr bwMode="auto">
            <a:xfrm>
              <a:off x="1931" y="1557"/>
              <a:ext cx="225" cy="175"/>
            </a:xfrm>
            <a:custGeom>
              <a:avLst/>
              <a:gdLst>
                <a:gd name="T0" fmla="*/ 0 w 43200"/>
                <a:gd name="T1" fmla="*/ 0 h 34837"/>
                <a:gd name="T2" fmla="*/ 0 w 43200"/>
                <a:gd name="T3" fmla="*/ 0 h 34837"/>
                <a:gd name="T4" fmla="*/ 0 w 43200"/>
                <a:gd name="T5" fmla="*/ 0 h 34837"/>
                <a:gd name="T6" fmla="*/ 0 60000 65536"/>
                <a:gd name="T7" fmla="*/ 0 60000 65536"/>
                <a:gd name="T8" fmla="*/ 0 60000 65536"/>
                <a:gd name="T9" fmla="*/ 0 w 43200"/>
                <a:gd name="T10" fmla="*/ 0 h 34837"/>
                <a:gd name="T11" fmla="*/ 43200 w 43200"/>
                <a:gd name="T12" fmla="*/ 34837 h 348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34837" fill="none" extrusionOk="0">
                  <a:moveTo>
                    <a:pt x="4442" y="34722"/>
                  </a:moveTo>
                  <a:cubicBezTo>
                    <a:pt x="1561" y="30954"/>
                    <a:pt x="0" y="2634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393"/>
                    <a:pt x="41605" y="31049"/>
                    <a:pt x="38668" y="34837"/>
                  </a:cubicBezTo>
                </a:path>
                <a:path w="43200" h="34837" stroke="0" extrusionOk="0">
                  <a:moveTo>
                    <a:pt x="4442" y="34722"/>
                  </a:moveTo>
                  <a:cubicBezTo>
                    <a:pt x="1561" y="30954"/>
                    <a:pt x="0" y="2634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393"/>
                    <a:pt x="41605" y="31049"/>
                    <a:pt x="38668" y="34837"/>
                  </a:cubicBezTo>
                  <a:lnTo>
                    <a:pt x="21600" y="21600"/>
                  </a:lnTo>
                  <a:lnTo>
                    <a:pt x="4442" y="34722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7" name="Line 118"/>
            <p:cNvSpPr>
              <a:spLocks noChangeAspect="1" noChangeShapeType="1"/>
            </p:cNvSpPr>
            <p:nvPr/>
          </p:nvSpPr>
          <p:spPr bwMode="auto">
            <a:xfrm flipV="1">
              <a:off x="1944" y="1730"/>
              <a:ext cx="15" cy="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28" name="Freeform 119"/>
            <p:cNvSpPr>
              <a:spLocks noChangeAspect="1"/>
            </p:cNvSpPr>
            <p:nvPr/>
          </p:nvSpPr>
          <p:spPr bwMode="auto">
            <a:xfrm>
              <a:off x="1936" y="1713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29" name="Line 120"/>
            <p:cNvSpPr>
              <a:spLocks noChangeAspect="1" noChangeShapeType="1"/>
            </p:cNvSpPr>
            <p:nvPr/>
          </p:nvSpPr>
          <p:spPr bwMode="auto">
            <a:xfrm flipH="1">
              <a:off x="1936" y="1713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0" name="Line 121"/>
            <p:cNvSpPr>
              <a:spLocks noChangeAspect="1" noChangeShapeType="1"/>
            </p:cNvSpPr>
            <p:nvPr/>
          </p:nvSpPr>
          <p:spPr bwMode="auto">
            <a:xfrm flipH="1">
              <a:off x="1936" y="1713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1" name="Freeform 122"/>
            <p:cNvSpPr>
              <a:spLocks noChangeAspect="1"/>
            </p:cNvSpPr>
            <p:nvPr/>
          </p:nvSpPr>
          <p:spPr bwMode="auto">
            <a:xfrm>
              <a:off x="1928" y="1698"/>
              <a:ext cx="8" cy="8"/>
            </a:xfrm>
            <a:custGeom>
              <a:avLst/>
              <a:gdLst>
                <a:gd name="T0" fmla="*/ 15 w 7"/>
                <a:gd name="T1" fmla="*/ 0 h 8"/>
                <a:gd name="T2" fmla="*/ 0 w 7"/>
                <a:gd name="T3" fmla="*/ 8 h 8"/>
                <a:gd name="T4" fmla="*/ 15 w 7"/>
                <a:gd name="T5" fmla="*/ 0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7" y="0"/>
                  </a:move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2" name="Line 123"/>
            <p:cNvSpPr>
              <a:spLocks noChangeAspect="1" noChangeShapeType="1"/>
            </p:cNvSpPr>
            <p:nvPr/>
          </p:nvSpPr>
          <p:spPr bwMode="auto">
            <a:xfrm flipH="1">
              <a:off x="1928" y="1698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3" name="Line 124"/>
            <p:cNvSpPr>
              <a:spLocks noChangeAspect="1" noChangeShapeType="1"/>
            </p:cNvSpPr>
            <p:nvPr/>
          </p:nvSpPr>
          <p:spPr bwMode="auto">
            <a:xfrm flipH="1">
              <a:off x="1928" y="1698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4" name="Freeform 125"/>
            <p:cNvSpPr>
              <a:spLocks noChangeAspect="1"/>
            </p:cNvSpPr>
            <p:nvPr/>
          </p:nvSpPr>
          <p:spPr bwMode="auto">
            <a:xfrm>
              <a:off x="1928" y="1690"/>
              <a:ext cx="8" cy="8"/>
            </a:xfrm>
            <a:custGeom>
              <a:avLst/>
              <a:gdLst>
                <a:gd name="T0" fmla="*/ 15 w 7"/>
                <a:gd name="T1" fmla="*/ 0 h 8"/>
                <a:gd name="T2" fmla="*/ 0 w 7"/>
                <a:gd name="T3" fmla="*/ 8 h 8"/>
                <a:gd name="T4" fmla="*/ 15 w 7"/>
                <a:gd name="T5" fmla="*/ 0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7" y="0"/>
                  </a:move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5" name="Line 126"/>
            <p:cNvSpPr>
              <a:spLocks noChangeAspect="1" noChangeShapeType="1"/>
            </p:cNvSpPr>
            <p:nvPr/>
          </p:nvSpPr>
          <p:spPr bwMode="auto">
            <a:xfrm flipH="1">
              <a:off x="1928" y="1690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6" name="Line 127"/>
            <p:cNvSpPr>
              <a:spLocks noChangeAspect="1" noChangeShapeType="1"/>
            </p:cNvSpPr>
            <p:nvPr/>
          </p:nvSpPr>
          <p:spPr bwMode="auto">
            <a:xfrm flipH="1">
              <a:off x="1928" y="1690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7" name="Freeform 128"/>
            <p:cNvSpPr>
              <a:spLocks noChangeAspect="1"/>
            </p:cNvSpPr>
            <p:nvPr/>
          </p:nvSpPr>
          <p:spPr bwMode="auto">
            <a:xfrm>
              <a:off x="1920" y="1682"/>
              <a:ext cx="8" cy="8"/>
            </a:xfrm>
            <a:custGeom>
              <a:avLst/>
              <a:gdLst>
                <a:gd name="T0" fmla="*/ 8 w 8"/>
                <a:gd name="T1" fmla="*/ 0 h 8"/>
                <a:gd name="T2" fmla="*/ 0 w 8"/>
                <a:gd name="T3" fmla="*/ 8 h 8"/>
                <a:gd name="T4" fmla="*/ 8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8" y="0"/>
                  </a:move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8" name="Line 129"/>
            <p:cNvSpPr>
              <a:spLocks noChangeAspect="1" noChangeShapeType="1"/>
            </p:cNvSpPr>
            <p:nvPr/>
          </p:nvSpPr>
          <p:spPr bwMode="auto">
            <a:xfrm flipH="1">
              <a:off x="1920" y="1682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39" name="Line 130"/>
            <p:cNvSpPr>
              <a:spLocks noChangeAspect="1" noChangeShapeType="1"/>
            </p:cNvSpPr>
            <p:nvPr/>
          </p:nvSpPr>
          <p:spPr bwMode="auto">
            <a:xfrm flipH="1">
              <a:off x="1920" y="1682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0" name="Freeform 131"/>
            <p:cNvSpPr>
              <a:spLocks noChangeAspect="1"/>
            </p:cNvSpPr>
            <p:nvPr/>
          </p:nvSpPr>
          <p:spPr bwMode="auto">
            <a:xfrm>
              <a:off x="1912" y="1674"/>
              <a:ext cx="16" cy="8"/>
            </a:xfrm>
            <a:custGeom>
              <a:avLst/>
              <a:gdLst>
                <a:gd name="T0" fmla="*/ 21 w 15"/>
                <a:gd name="T1" fmla="*/ 0 h 8"/>
                <a:gd name="T2" fmla="*/ 0 w 15"/>
                <a:gd name="T3" fmla="*/ 8 h 8"/>
                <a:gd name="T4" fmla="*/ 21 w 15"/>
                <a:gd name="T5" fmla="*/ 0 h 8"/>
                <a:gd name="T6" fmla="*/ 0 60000 65536"/>
                <a:gd name="T7" fmla="*/ 0 60000 65536"/>
                <a:gd name="T8" fmla="*/ 0 60000 65536"/>
                <a:gd name="T9" fmla="*/ 0 w 15"/>
                <a:gd name="T10" fmla="*/ 0 h 8"/>
                <a:gd name="T11" fmla="*/ 15 w 1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8">
                  <a:moveTo>
                    <a:pt x="15" y="0"/>
                  </a:move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1" name="Line 132"/>
            <p:cNvSpPr>
              <a:spLocks noChangeAspect="1" noChangeShapeType="1"/>
            </p:cNvSpPr>
            <p:nvPr/>
          </p:nvSpPr>
          <p:spPr bwMode="auto">
            <a:xfrm flipH="1">
              <a:off x="1912" y="1674"/>
              <a:ext cx="16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2" name="Line 133"/>
            <p:cNvSpPr>
              <a:spLocks noChangeAspect="1" noChangeShapeType="1"/>
            </p:cNvSpPr>
            <p:nvPr/>
          </p:nvSpPr>
          <p:spPr bwMode="auto">
            <a:xfrm flipH="1">
              <a:off x="1912" y="1674"/>
              <a:ext cx="16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3" name="Freeform 134"/>
            <p:cNvSpPr>
              <a:spLocks noChangeAspect="1"/>
            </p:cNvSpPr>
            <p:nvPr/>
          </p:nvSpPr>
          <p:spPr bwMode="auto">
            <a:xfrm>
              <a:off x="1920" y="1666"/>
              <a:ext cx="8" cy="1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0 h 1"/>
                <a:gd name="T4" fmla="*/ 8 w 8"/>
                <a:gd name="T5" fmla="*/ 0 h 1"/>
                <a:gd name="T6" fmla="*/ 0 60000 65536"/>
                <a:gd name="T7" fmla="*/ 0 60000 65536"/>
                <a:gd name="T8" fmla="*/ 0 60000 65536"/>
                <a:gd name="T9" fmla="*/ 0 w 8"/>
                <a:gd name="T10" fmla="*/ 0 h 1"/>
                <a:gd name="T11" fmla="*/ 8 w 8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4" name="Line 135"/>
            <p:cNvSpPr>
              <a:spLocks noChangeAspect="1" noChangeShapeType="1"/>
            </p:cNvSpPr>
            <p:nvPr/>
          </p:nvSpPr>
          <p:spPr bwMode="auto">
            <a:xfrm flipH="1">
              <a:off x="1920" y="1666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5" name="Line 136"/>
            <p:cNvSpPr>
              <a:spLocks noChangeAspect="1" noChangeShapeType="1"/>
            </p:cNvSpPr>
            <p:nvPr/>
          </p:nvSpPr>
          <p:spPr bwMode="auto">
            <a:xfrm flipH="1">
              <a:off x="1920" y="1666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6" name="Freeform 137"/>
            <p:cNvSpPr>
              <a:spLocks noChangeAspect="1"/>
            </p:cNvSpPr>
            <p:nvPr/>
          </p:nvSpPr>
          <p:spPr bwMode="auto">
            <a:xfrm>
              <a:off x="1920" y="1658"/>
              <a:ext cx="8" cy="1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0 h 1"/>
                <a:gd name="T4" fmla="*/ 8 w 8"/>
                <a:gd name="T5" fmla="*/ 0 h 1"/>
                <a:gd name="T6" fmla="*/ 0 60000 65536"/>
                <a:gd name="T7" fmla="*/ 0 60000 65536"/>
                <a:gd name="T8" fmla="*/ 0 60000 65536"/>
                <a:gd name="T9" fmla="*/ 0 w 8"/>
                <a:gd name="T10" fmla="*/ 0 h 1"/>
                <a:gd name="T11" fmla="*/ 8 w 8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7" name="Line 138"/>
            <p:cNvSpPr>
              <a:spLocks noChangeAspect="1" noChangeShapeType="1"/>
            </p:cNvSpPr>
            <p:nvPr/>
          </p:nvSpPr>
          <p:spPr bwMode="auto">
            <a:xfrm flipH="1">
              <a:off x="1920" y="1658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8" name="Line 139"/>
            <p:cNvSpPr>
              <a:spLocks noChangeAspect="1" noChangeShapeType="1"/>
            </p:cNvSpPr>
            <p:nvPr/>
          </p:nvSpPr>
          <p:spPr bwMode="auto">
            <a:xfrm flipH="1">
              <a:off x="1920" y="1658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49" name="Freeform 140"/>
            <p:cNvSpPr>
              <a:spLocks noChangeAspect="1"/>
            </p:cNvSpPr>
            <p:nvPr/>
          </p:nvSpPr>
          <p:spPr bwMode="auto">
            <a:xfrm>
              <a:off x="1920" y="1650"/>
              <a:ext cx="8" cy="1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0 h 1"/>
                <a:gd name="T4" fmla="*/ 8 w 8"/>
                <a:gd name="T5" fmla="*/ 0 h 1"/>
                <a:gd name="T6" fmla="*/ 0 60000 65536"/>
                <a:gd name="T7" fmla="*/ 0 60000 65536"/>
                <a:gd name="T8" fmla="*/ 0 60000 65536"/>
                <a:gd name="T9" fmla="*/ 0 w 8"/>
                <a:gd name="T10" fmla="*/ 0 h 1"/>
                <a:gd name="T11" fmla="*/ 8 w 8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0" name="Line 141"/>
            <p:cNvSpPr>
              <a:spLocks noChangeAspect="1" noChangeShapeType="1"/>
            </p:cNvSpPr>
            <p:nvPr/>
          </p:nvSpPr>
          <p:spPr bwMode="auto">
            <a:xfrm flipH="1">
              <a:off x="1920" y="165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1" name="Line 142"/>
            <p:cNvSpPr>
              <a:spLocks noChangeAspect="1" noChangeShapeType="1"/>
            </p:cNvSpPr>
            <p:nvPr/>
          </p:nvSpPr>
          <p:spPr bwMode="auto">
            <a:xfrm flipH="1">
              <a:off x="1920" y="165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2" name="Freeform 143"/>
            <p:cNvSpPr>
              <a:spLocks noChangeAspect="1"/>
            </p:cNvSpPr>
            <p:nvPr/>
          </p:nvSpPr>
          <p:spPr bwMode="auto">
            <a:xfrm>
              <a:off x="1920" y="1642"/>
              <a:ext cx="8" cy="1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0 h 1"/>
                <a:gd name="T4" fmla="*/ 8 w 8"/>
                <a:gd name="T5" fmla="*/ 0 h 1"/>
                <a:gd name="T6" fmla="*/ 0 60000 65536"/>
                <a:gd name="T7" fmla="*/ 0 60000 65536"/>
                <a:gd name="T8" fmla="*/ 0 60000 65536"/>
                <a:gd name="T9" fmla="*/ 0 w 8"/>
                <a:gd name="T10" fmla="*/ 0 h 1"/>
                <a:gd name="T11" fmla="*/ 8 w 8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3" name="Line 144"/>
            <p:cNvSpPr>
              <a:spLocks noChangeAspect="1" noChangeShapeType="1"/>
            </p:cNvSpPr>
            <p:nvPr/>
          </p:nvSpPr>
          <p:spPr bwMode="auto">
            <a:xfrm flipH="1">
              <a:off x="1920" y="1642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4" name="Line 145"/>
            <p:cNvSpPr>
              <a:spLocks noChangeAspect="1" noChangeShapeType="1"/>
            </p:cNvSpPr>
            <p:nvPr/>
          </p:nvSpPr>
          <p:spPr bwMode="auto">
            <a:xfrm flipH="1">
              <a:off x="1920" y="1642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5" name="Freeform 146"/>
            <p:cNvSpPr>
              <a:spLocks noChangeAspect="1"/>
            </p:cNvSpPr>
            <p:nvPr/>
          </p:nvSpPr>
          <p:spPr bwMode="auto">
            <a:xfrm>
              <a:off x="1912" y="1626"/>
              <a:ext cx="16" cy="1"/>
            </a:xfrm>
            <a:custGeom>
              <a:avLst/>
              <a:gdLst>
                <a:gd name="T0" fmla="*/ 21 w 15"/>
                <a:gd name="T1" fmla="*/ 0 h 1"/>
                <a:gd name="T2" fmla="*/ 0 w 15"/>
                <a:gd name="T3" fmla="*/ 0 h 1"/>
                <a:gd name="T4" fmla="*/ 21 w 15"/>
                <a:gd name="T5" fmla="*/ 0 h 1"/>
                <a:gd name="T6" fmla="*/ 0 60000 65536"/>
                <a:gd name="T7" fmla="*/ 0 60000 65536"/>
                <a:gd name="T8" fmla="*/ 0 60000 65536"/>
                <a:gd name="T9" fmla="*/ 0 w 15"/>
                <a:gd name="T10" fmla="*/ 0 h 1"/>
                <a:gd name="T11" fmla="*/ 15 w 15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6" name="Line 147"/>
            <p:cNvSpPr>
              <a:spLocks noChangeAspect="1" noChangeShapeType="1"/>
            </p:cNvSpPr>
            <p:nvPr/>
          </p:nvSpPr>
          <p:spPr bwMode="auto">
            <a:xfrm flipH="1">
              <a:off x="1912" y="1626"/>
              <a:ext cx="16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7" name="Line 148"/>
            <p:cNvSpPr>
              <a:spLocks noChangeAspect="1" noChangeShapeType="1"/>
            </p:cNvSpPr>
            <p:nvPr/>
          </p:nvSpPr>
          <p:spPr bwMode="auto">
            <a:xfrm flipH="1">
              <a:off x="1912" y="1626"/>
              <a:ext cx="16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8" name="Freeform 149"/>
            <p:cNvSpPr>
              <a:spLocks noChangeAspect="1"/>
            </p:cNvSpPr>
            <p:nvPr/>
          </p:nvSpPr>
          <p:spPr bwMode="auto">
            <a:xfrm>
              <a:off x="1928" y="1610"/>
              <a:ext cx="8" cy="1"/>
            </a:xfrm>
            <a:custGeom>
              <a:avLst/>
              <a:gdLst>
                <a:gd name="T0" fmla="*/ 15 w 7"/>
                <a:gd name="T1" fmla="*/ 0 h 1"/>
                <a:gd name="T2" fmla="*/ 0 w 7"/>
                <a:gd name="T3" fmla="*/ 0 h 1"/>
                <a:gd name="T4" fmla="*/ 15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59" name="Line 150"/>
            <p:cNvSpPr>
              <a:spLocks noChangeAspect="1" noChangeShapeType="1"/>
            </p:cNvSpPr>
            <p:nvPr/>
          </p:nvSpPr>
          <p:spPr bwMode="auto">
            <a:xfrm flipH="1">
              <a:off x="1928" y="161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0" name="Line 151"/>
            <p:cNvSpPr>
              <a:spLocks noChangeAspect="1" noChangeShapeType="1"/>
            </p:cNvSpPr>
            <p:nvPr/>
          </p:nvSpPr>
          <p:spPr bwMode="auto">
            <a:xfrm flipH="1">
              <a:off x="1928" y="161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1" name="Freeform 152"/>
            <p:cNvSpPr>
              <a:spLocks noChangeAspect="1"/>
            </p:cNvSpPr>
            <p:nvPr/>
          </p:nvSpPr>
          <p:spPr bwMode="auto">
            <a:xfrm>
              <a:off x="1936" y="1594"/>
              <a:ext cx="7" cy="8"/>
            </a:xfrm>
            <a:custGeom>
              <a:avLst/>
              <a:gdLst>
                <a:gd name="T0" fmla="*/ 7 w 7"/>
                <a:gd name="T1" fmla="*/ 8 h 8"/>
                <a:gd name="T2" fmla="*/ 0 w 7"/>
                <a:gd name="T3" fmla="*/ 0 h 8"/>
                <a:gd name="T4" fmla="*/ 7 w 7"/>
                <a:gd name="T5" fmla="*/ 8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7" y="8"/>
                  </a:moveTo>
                  <a:lnTo>
                    <a:pt x="0" y="0"/>
                  </a:lnTo>
                  <a:lnTo>
                    <a:pt x="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2" name="Line 153"/>
            <p:cNvSpPr>
              <a:spLocks noChangeAspect="1" noChangeShapeType="1"/>
            </p:cNvSpPr>
            <p:nvPr/>
          </p:nvSpPr>
          <p:spPr bwMode="auto">
            <a:xfrm flipH="1" flipV="1">
              <a:off x="1936" y="1594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3" name="Line 154"/>
            <p:cNvSpPr>
              <a:spLocks noChangeAspect="1" noChangeShapeType="1"/>
            </p:cNvSpPr>
            <p:nvPr/>
          </p:nvSpPr>
          <p:spPr bwMode="auto">
            <a:xfrm flipH="1" flipV="1">
              <a:off x="1936" y="1594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4" name="Freeform 155"/>
            <p:cNvSpPr>
              <a:spLocks noChangeAspect="1"/>
            </p:cNvSpPr>
            <p:nvPr/>
          </p:nvSpPr>
          <p:spPr bwMode="auto">
            <a:xfrm>
              <a:off x="1943" y="1586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5" name="Line 156"/>
            <p:cNvSpPr>
              <a:spLocks noChangeAspect="1" noChangeShapeType="1"/>
            </p:cNvSpPr>
            <p:nvPr/>
          </p:nvSpPr>
          <p:spPr bwMode="auto">
            <a:xfrm flipV="1">
              <a:off x="1943" y="1586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6" name="Line 157"/>
            <p:cNvSpPr>
              <a:spLocks noChangeAspect="1" noChangeShapeType="1"/>
            </p:cNvSpPr>
            <p:nvPr/>
          </p:nvSpPr>
          <p:spPr bwMode="auto">
            <a:xfrm flipV="1">
              <a:off x="1943" y="1586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7" name="Freeform 158"/>
            <p:cNvSpPr>
              <a:spLocks noChangeAspect="1"/>
            </p:cNvSpPr>
            <p:nvPr/>
          </p:nvSpPr>
          <p:spPr bwMode="auto">
            <a:xfrm>
              <a:off x="1936" y="1570"/>
              <a:ext cx="16" cy="16"/>
            </a:xfrm>
            <a:custGeom>
              <a:avLst/>
              <a:gdLst>
                <a:gd name="T0" fmla="*/ 21 w 15"/>
                <a:gd name="T1" fmla="*/ 16 h 16"/>
                <a:gd name="T2" fmla="*/ 0 w 15"/>
                <a:gd name="T3" fmla="*/ 0 h 16"/>
                <a:gd name="T4" fmla="*/ 21 w 15"/>
                <a:gd name="T5" fmla="*/ 1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15" y="16"/>
                  </a:moveTo>
                  <a:lnTo>
                    <a:pt x="0" y="0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8" name="Line 159"/>
            <p:cNvSpPr>
              <a:spLocks noChangeAspect="1" noChangeShapeType="1"/>
            </p:cNvSpPr>
            <p:nvPr/>
          </p:nvSpPr>
          <p:spPr bwMode="auto">
            <a:xfrm flipH="1" flipV="1">
              <a:off x="1936" y="1570"/>
              <a:ext cx="16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69" name="Line 160"/>
            <p:cNvSpPr>
              <a:spLocks noChangeAspect="1" noChangeShapeType="1"/>
            </p:cNvSpPr>
            <p:nvPr/>
          </p:nvSpPr>
          <p:spPr bwMode="auto">
            <a:xfrm flipH="1" flipV="1">
              <a:off x="1936" y="1570"/>
              <a:ext cx="16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0" name="Freeform 161"/>
            <p:cNvSpPr>
              <a:spLocks noChangeAspect="1"/>
            </p:cNvSpPr>
            <p:nvPr/>
          </p:nvSpPr>
          <p:spPr bwMode="auto">
            <a:xfrm>
              <a:off x="1952" y="1570"/>
              <a:ext cx="7" cy="8"/>
            </a:xfrm>
            <a:custGeom>
              <a:avLst/>
              <a:gdLst>
                <a:gd name="T0" fmla="*/ 7 w 7"/>
                <a:gd name="T1" fmla="*/ 8 h 8"/>
                <a:gd name="T2" fmla="*/ 0 w 7"/>
                <a:gd name="T3" fmla="*/ 0 h 8"/>
                <a:gd name="T4" fmla="*/ 7 w 7"/>
                <a:gd name="T5" fmla="*/ 8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7" y="8"/>
                  </a:moveTo>
                  <a:lnTo>
                    <a:pt x="0" y="0"/>
                  </a:lnTo>
                  <a:lnTo>
                    <a:pt x="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1" name="Line 162"/>
            <p:cNvSpPr>
              <a:spLocks noChangeAspect="1" noChangeShapeType="1"/>
            </p:cNvSpPr>
            <p:nvPr/>
          </p:nvSpPr>
          <p:spPr bwMode="auto">
            <a:xfrm flipH="1" flipV="1">
              <a:off x="1952" y="1570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2" name="Line 163"/>
            <p:cNvSpPr>
              <a:spLocks noChangeAspect="1" noChangeShapeType="1"/>
            </p:cNvSpPr>
            <p:nvPr/>
          </p:nvSpPr>
          <p:spPr bwMode="auto">
            <a:xfrm flipH="1" flipV="1">
              <a:off x="1952" y="1570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3" name="Freeform 164"/>
            <p:cNvSpPr>
              <a:spLocks noChangeAspect="1"/>
            </p:cNvSpPr>
            <p:nvPr/>
          </p:nvSpPr>
          <p:spPr bwMode="auto">
            <a:xfrm>
              <a:off x="1968" y="1562"/>
              <a:ext cx="1" cy="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0 w 1"/>
                <a:gd name="T5" fmla="*/ 0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4" name="Line 165"/>
            <p:cNvSpPr>
              <a:spLocks noChangeAspect="1" noChangeShapeType="1"/>
            </p:cNvSpPr>
            <p:nvPr/>
          </p:nvSpPr>
          <p:spPr bwMode="auto">
            <a:xfrm>
              <a:off x="1968" y="156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5" name="Line 166"/>
            <p:cNvSpPr>
              <a:spLocks noChangeAspect="1" noChangeShapeType="1"/>
            </p:cNvSpPr>
            <p:nvPr/>
          </p:nvSpPr>
          <p:spPr bwMode="auto">
            <a:xfrm>
              <a:off x="1968" y="156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6" name="Freeform 167"/>
            <p:cNvSpPr>
              <a:spLocks noChangeAspect="1"/>
            </p:cNvSpPr>
            <p:nvPr/>
          </p:nvSpPr>
          <p:spPr bwMode="auto">
            <a:xfrm>
              <a:off x="1968" y="1562"/>
              <a:ext cx="8" cy="1"/>
            </a:xfrm>
            <a:custGeom>
              <a:avLst/>
              <a:gdLst>
                <a:gd name="T0" fmla="*/ 0 w 7"/>
                <a:gd name="T1" fmla="*/ 0 h 1"/>
                <a:gd name="T2" fmla="*/ 15 w 7"/>
                <a:gd name="T3" fmla="*/ 0 h 1"/>
                <a:gd name="T4" fmla="*/ 0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7" name="Line 168"/>
            <p:cNvSpPr>
              <a:spLocks noChangeAspect="1" noChangeShapeType="1"/>
            </p:cNvSpPr>
            <p:nvPr/>
          </p:nvSpPr>
          <p:spPr bwMode="auto">
            <a:xfrm>
              <a:off x="1968" y="1562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8" name="Line 169"/>
            <p:cNvSpPr>
              <a:spLocks noChangeAspect="1" noChangeShapeType="1"/>
            </p:cNvSpPr>
            <p:nvPr/>
          </p:nvSpPr>
          <p:spPr bwMode="auto">
            <a:xfrm>
              <a:off x="1968" y="1562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79" name="Freeform 170"/>
            <p:cNvSpPr>
              <a:spLocks noChangeAspect="1"/>
            </p:cNvSpPr>
            <p:nvPr/>
          </p:nvSpPr>
          <p:spPr bwMode="auto">
            <a:xfrm>
              <a:off x="1976" y="1554"/>
              <a:ext cx="7" cy="8"/>
            </a:xfrm>
            <a:custGeom>
              <a:avLst/>
              <a:gdLst>
                <a:gd name="T0" fmla="*/ 0 w 7"/>
                <a:gd name="T1" fmla="*/ 0 h 8"/>
                <a:gd name="T2" fmla="*/ 7 w 7"/>
                <a:gd name="T3" fmla="*/ 8 h 8"/>
                <a:gd name="T4" fmla="*/ 0 w 7"/>
                <a:gd name="T5" fmla="*/ 0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0" y="0"/>
                  </a:moveTo>
                  <a:lnTo>
                    <a:pt x="7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0" name="Line 171"/>
            <p:cNvSpPr>
              <a:spLocks noChangeAspect="1" noChangeShapeType="1"/>
            </p:cNvSpPr>
            <p:nvPr/>
          </p:nvSpPr>
          <p:spPr bwMode="auto">
            <a:xfrm>
              <a:off x="1976" y="1554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1" name="Line 172"/>
            <p:cNvSpPr>
              <a:spLocks noChangeAspect="1" noChangeShapeType="1"/>
            </p:cNvSpPr>
            <p:nvPr/>
          </p:nvSpPr>
          <p:spPr bwMode="auto">
            <a:xfrm>
              <a:off x="1976" y="1554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2" name="Freeform 173"/>
            <p:cNvSpPr>
              <a:spLocks noChangeAspect="1"/>
            </p:cNvSpPr>
            <p:nvPr/>
          </p:nvSpPr>
          <p:spPr bwMode="auto">
            <a:xfrm>
              <a:off x="1983" y="1546"/>
              <a:ext cx="9" cy="8"/>
            </a:xfrm>
            <a:custGeom>
              <a:avLst/>
              <a:gdLst>
                <a:gd name="T0" fmla="*/ 0 w 8"/>
                <a:gd name="T1" fmla="*/ 0 h 8"/>
                <a:gd name="T2" fmla="*/ 16 w 8"/>
                <a:gd name="T3" fmla="*/ 8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3" name="Line 174"/>
            <p:cNvSpPr>
              <a:spLocks noChangeAspect="1" noChangeShapeType="1"/>
            </p:cNvSpPr>
            <p:nvPr/>
          </p:nvSpPr>
          <p:spPr bwMode="auto">
            <a:xfrm>
              <a:off x="1983" y="1546"/>
              <a:ext cx="9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4" name="Line 175"/>
            <p:cNvSpPr>
              <a:spLocks noChangeAspect="1" noChangeShapeType="1"/>
            </p:cNvSpPr>
            <p:nvPr/>
          </p:nvSpPr>
          <p:spPr bwMode="auto">
            <a:xfrm>
              <a:off x="1983" y="1546"/>
              <a:ext cx="9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5" name="Freeform 176"/>
            <p:cNvSpPr>
              <a:spLocks noChangeAspect="1"/>
            </p:cNvSpPr>
            <p:nvPr/>
          </p:nvSpPr>
          <p:spPr bwMode="auto">
            <a:xfrm>
              <a:off x="1999" y="1546"/>
              <a:ext cx="1" cy="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0 w 1"/>
                <a:gd name="T5" fmla="*/ 0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6" name="Line 177"/>
            <p:cNvSpPr>
              <a:spLocks noChangeAspect="1" noChangeShapeType="1"/>
            </p:cNvSpPr>
            <p:nvPr/>
          </p:nvSpPr>
          <p:spPr bwMode="auto">
            <a:xfrm>
              <a:off x="1999" y="1546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7" name="Line 178"/>
            <p:cNvSpPr>
              <a:spLocks noChangeAspect="1" noChangeShapeType="1"/>
            </p:cNvSpPr>
            <p:nvPr/>
          </p:nvSpPr>
          <p:spPr bwMode="auto">
            <a:xfrm>
              <a:off x="1999" y="1546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8" name="Freeform 179"/>
            <p:cNvSpPr>
              <a:spLocks noChangeAspect="1"/>
            </p:cNvSpPr>
            <p:nvPr/>
          </p:nvSpPr>
          <p:spPr bwMode="auto">
            <a:xfrm>
              <a:off x="2023" y="1538"/>
              <a:ext cx="1" cy="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0 w 1"/>
                <a:gd name="T5" fmla="*/ 0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89" name="Line 180"/>
            <p:cNvSpPr>
              <a:spLocks noChangeAspect="1" noChangeShapeType="1"/>
            </p:cNvSpPr>
            <p:nvPr/>
          </p:nvSpPr>
          <p:spPr bwMode="auto">
            <a:xfrm>
              <a:off x="2023" y="1538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0" name="Line 181"/>
            <p:cNvSpPr>
              <a:spLocks noChangeAspect="1" noChangeShapeType="1"/>
            </p:cNvSpPr>
            <p:nvPr/>
          </p:nvSpPr>
          <p:spPr bwMode="auto">
            <a:xfrm>
              <a:off x="2023" y="1538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1" name="Freeform 182"/>
            <p:cNvSpPr>
              <a:spLocks noChangeAspect="1"/>
            </p:cNvSpPr>
            <p:nvPr/>
          </p:nvSpPr>
          <p:spPr bwMode="auto">
            <a:xfrm>
              <a:off x="2032" y="1538"/>
              <a:ext cx="1" cy="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0 w 1"/>
                <a:gd name="T5" fmla="*/ 0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2" name="Line 183"/>
            <p:cNvSpPr>
              <a:spLocks noChangeAspect="1" noChangeShapeType="1"/>
            </p:cNvSpPr>
            <p:nvPr/>
          </p:nvSpPr>
          <p:spPr bwMode="auto">
            <a:xfrm>
              <a:off x="2032" y="1538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3" name="Line 184"/>
            <p:cNvSpPr>
              <a:spLocks noChangeAspect="1" noChangeShapeType="1"/>
            </p:cNvSpPr>
            <p:nvPr/>
          </p:nvSpPr>
          <p:spPr bwMode="auto">
            <a:xfrm>
              <a:off x="2032" y="1538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4" name="Freeform 185"/>
            <p:cNvSpPr>
              <a:spLocks noChangeAspect="1"/>
            </p:cNvSpPr>
            <p:nvPr/>
          </p:nvSpPr>
          <p:spPr bwMode="auto">
            <a:xfrm>
              <a:off x="2039" y="1530"/>
              <a:ext cx="1" cy="16"/>
            </a:xfrm>
            <a:custGeom>
              <a:avLst/>
              <a:gdLst>
                <a:gd name="T0" fmla="*/ 0 w 1"/>
                <a:gd name="T1" fmla="*/ 0 h 16"/>
                <a:gd name="T2" fmla="*/ 0 w 1"/>
                <a:gd name="T3" fmla="*/ 16 h 16"/>
                <a:gd name="T4" fmla="*/ 0 w 1"/>
                <a:gd name="T5" fmla="*/ 0 h 16"/>
                <a:gd name="T6" fmla="*/ 0 60000 65536"/>
                <a:gd name="T7" fmla="*/ 0 60000 65536"/>
                <a:gd name="T8" fmla="*/ 0 60000 65536"/>
                <a:gd name="T9" fmla="*/ 0 w 1"/>
                <a:gd name="T10" fmla="*/ 0 h 16"/>
                <a:gd name="T11" fmla="*/ 1 w 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6">
                  <a:moveTo>
                    <a:pt x="0" y="0"/>
                  </a:move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5" name="Line 186"/>
            <p:cNvSpPr>
              <a:spLocks noChangeAspect="1" noChangeShapeType="1"/>
            </p:cNvSpPr>
            <p:nvPr/>
          </p:nvSpPr>
          <p:spPr bwMode="auto">
            <a:xfrm>
              <a:off x="2039" y="1530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6" name="Line 187"/>
            <p:cNvSpPr>
              <a:spLocks noChangeAspect="1" noChangeShapeType="1"/>
            </p:cNvSpPr>
            <p:nvPr/>
          </p:nvSpPr>
          <p:spPr bwMode="auto">
            <a:xfrm>
              <a:off x="2039" y="1530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7" name="Freeform 188"/>
            <p:cNvSpPr>
              <a:spLocks noChangeAspect="1"/>
            </p:cNvSpPr>
            <p:nvPr/>
          </p:nvSpPr>
          <p:spPr bwMode="auto">
            <a:xfrm>
              <a:off x="2047" y="1538"/>
              <a:ext cx="8" cy="8"/>
            </a:xfrm>
            <a:custGeom>
              <a:avLst/>
              <a:gdLst>
                <a:gd name="T0" fmla="*/ 8 w 8"/>
                <a:gd name="T1" fmla="*/ 0 h 8"/>
                <a:gd name="T2" fmla="*/ 0 w 8"/>
                <a:gd name="T3" fmla="*/ 8 h 8"/>
                <a:gd name="T4" fmla="*/ 8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8" y="0"/>
                  </a:move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8" name="Line 189"/>
            <p:cNvSpPr>
              <a:spLocks noChangeAspect="1" noChangeShapeType="1"/>
            </p:cNvSpPr>
            <p:nvPr/>
          </p:nvSpPr>
          <p:spPr bwMode="auto">
            <a:xfrm flipH="1">
              <a:off x="2047" y="1538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799" name="Line 190"/>
            <p:cNvSpPr>
              <a:spLocks noChangeAspect="1" noChangeShapeType="1"/>
            </p:cNvSpPr>
            <p:nvPr/>
          </p:nvSpPr>
          <p:spPr bwMode="auto">
            <a:xfrm flipH="1">
              <a:off x="2047" y="1538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0" name="Freeform 191"/>
            <p:cNvSpPr>
              <a:spLocks noChangeAspect="1"/>
            </p:cNvSpPr>
            <p:nvPr/>
          </p:nvSpPr>
          <p:spPr bwMode="auto">
            <a:xfrm>
              <a:off x="2071" y="1546"/>
              <a:ext cx="1" cy="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0 w 1"/>
                <a:gd name="T5" fmla="*/ 0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1" name="Line 192"/>
            <p:cNvSpPr>
              <a:spLocks noChangeAspect="1" noChangeShapeType="1"/>
            </p:cNvSpPr>
            <p:nvPr/>
          </p:nvSpPr>
          <p:spPr bwMode="auto">
            <a:xfrm>
              <a:off x="2071" y="1546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2" name="Line 193"/>
            <p:cNvSpPr>
              <a:spLocks noChangeAspect="1" noChangeShapeType="1"/>
            </p:cNvSpPr>
            <p:nvPr/>
          </p:nvSpPr>
          <p:spPr bwMode="auto">
            <a:xfrm>
              <a:off x="2071" y="1546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3" name="Freeform 194"/>
            <p:cNvSpPr>
              <a:spLocks noChangeAspect="1"/>
            </p:cNvSpPr>
            <p:nvPr/>
          </p:nvSpPr>
          <p:spPr bwMode="auto">
            <a:xfrm>
              <a:off x="2087" y="1546"/>
              <a:ext cx="8" cy="16"/>
            </a:xfrm>
            <a:custGeom>
              <a:avLst/>
              <a:gdLst>
                <a:gd name="T0" fmla="*/ 8 w 8"/>
                <a:gd name="T1" fmla="*/ 0 h 16"/>
                <a:gd name="T2" fmla="*/ 0 w 8"/>
                <a:gd name="T3" fmla="*/ 16 h 16"/>
                <a:gd name="T4" fmla="*/ 8 w 8"/>
                <a:gd name="T5" fmla="*/ 0 h 16"/>
                <a:gd name="T6" fmla="*/ 0 60000 65536"/>
                <a:gd name="T7" fmla="*/ 0 60000 65536"/>
                <a:gd name="T8" fmla="*/ 0 60000 65536"/>
                <a:gd name="T9" fmla="*/ 0 w 8"/>
                <a:gd name="T10" fmla="*/ 0 h 16"/>
                <a:gd name="T11" fmla="*/ 8 w 8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6">
                  <a:moveTo>
                    <a:pt x="8" y="0"/>
                  </a:moveTo>
                  <a:lnTo>
                    <a:pt x="0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4" name="Line 195"/>
            <p:cNvSpPr>
              <a:spLocks noChangeAspect="1" noChangeShapeType="1"/>
            </p:cNvSpPr>
            <p:nvPr/>
          </p:nvSpPr>
          <p:spPr bwMode="auto">
            <a:xfrm flipH="1">
              <a:off x="2087" y="1546"/>
              <a:ext cx="8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5" name="Line 196"/>
            <p:cNvSpPr>
              <a:spLocks noChangeAspect="1" noChangeShapeType="1"/>
            </p:cNvSpPr>
            <p:nvPr/>
          </p:nvSpPr>
          <p:spPr bwMode="auto">
            <a:xfrm flipH="1">
              <a:off x="2087" y="1546"/>
              <a:ext cx="8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6" name="Freeform 197"/>
            <p:cNvSpPr>
              <a:spLocks noChangeAspect="1"/>
            </p:cNvSpPr>
            <p:nvPr/>
          </p:nvSpPr>
          <p:spPr bwMode="auto">
            <a:xfrm>
              <a:off x="2103" y="1562"/>
              <a:ext cx="1" cy="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0 w 1"/>
                <a:gd name="T5" fmla="*/ 0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7" name="Line 198"/>
            <p:cNvSpPr>
              <a:spLocks noChangeAspect="1" noChangeShapeType="1"/>
            </p:cNvSpPr>
            <p:nvPr/>
          </p:nvSpPr>
          <p:spPr bwMode="auto">
            <a:xfrm>
              <a:off x="2103" y="156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8" name="Line 199"/>
            <p:cNvSpPr>
              <a:spLocks noChangeAspect="1" noChangeShapeType="1"/>
            </p:cNvSpPr>
            <p:nvPr/>
          </p:nvSpPr>
          <p:spPr bwMode="auto">
            <a:xfrm>
              <a:off x="2103" y="156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09" name="Freeform 200"/>
            <p:cNvSpPr>
              <a:spLocks noChangeAspect="1"/>
            </p:cNvSpPr>
            <p:nvPr/>
          </p:nvSpPr>
          <p:spPr bwMode="auto">
            <a:xfrm>
              <a:off x="2110" y="1570"/>
              <a:ext cx="2" cy="8"/>
            </a:xfrm>
            <a:custGeom>
              <a:avLst/>
              <a:gdLst>
                <a:gd name="T0" fmla="*/ 0 w 2"/>
                <a:gd name="T1" fmla="*/ 0 h 8"/>
                <a:gd name="T2" fmla="*/ 0 w 2"/>
                <a:gd name="T3" fmla="*/ 8 h 8"/>
                <a:gd name="T4" fmla="*/ 0 w 2"/>
                <a:gd name="T5" fmla="*/ 0 h 8"/>
                <a:gd name="T6" fmla="*/ 0 60000 65536"/>
                <a:gd name="T7" fmla="*/ 0 60000 65536"/>
                <a:gd name="T8" fmla="*/ 0 60000 65536"/>
                <a:gd name="T9" fmla="*/ 0 w 2"/>
                <a:gd name="T10" fmla="*/ 0 h 8"/>
                <a:gd name="T11" fmla="*/ 2 w 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0" name="Line 201"/>
            <p:cNvSpPr>
              <a:spLocks noChangeAspect="1" noChangeShapeType="1"/>
            </p:cNvSpPr>
            <p:nvPr/>
          </p:nvSpPr>
          <p:spPr bwMode="auto">
            <a:xfrm>
              <a:off x="2110" y="1570"/>
              <a:ext cx="2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1" name="Line 202"/>
            <p:cNvSpPr>
              <a:spLocks noChangeAspect="1" noChangeShapeType="1"/>
            </p:cNvSpPr>
            <p:nvPr/>
          </p:nvSpPr>
          <p:spPr bwMode="auto">
            <a:xfrm>
              <a:off x="2110" y="1570"/>
              <a:ext cx="2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2" name="Freeform 203"/>
            <p:cNvSpPr>
              <a:spLocks noChangeAspect="1"/>
            </p:cNvSpPr>
            <p:nvPr/>
          </p:nvSpPr>
          <p:spPr bwMode="auto">
            <a:xfrm>
              <a:off x="2119" y="1578"/>
              <a:ext cx="1" cy="8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8 h 8"/>
                <a:gd name="T4" fmla="*/ 0 w 1"/>
                <a:gd name="T5" fmla="*/ 0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3" name="Line 204"/>
            <p:cNvSpPr>
              <a:spLocks noChangeAspect="1" noChangeShapeType="1"/>
            </p:cNvSpPr>
            <p:nvPr/>
          </p:nvSpPr>
          <p:spPr bwMode="auto">
            <a:xfrm>
              <a:off x="2119" y="1578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4" name="Line 205"/>
            <p:cNvSpPr>
              <a:spLocks noChangeAspect="1" noChangeShapeType="1"/>
            </p:cNvSpPr>
            <p:nvPr/>
          </p:nvSpPr>
          <p:spPr bwMode="auto">
            <a:xfrm>
              <a:off x="2119" y="1578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5" name="Freeform 206"/>
            <p:cNvSpPr>
              <a:spLocks noChangeAspect="1"/>
            </p:cNvSpPr>
            <p:nvPr/>
          </p:nvSpPr>
          <p:spPr bwMode="auto">
            <a:xfrm>
              <a:off x="2119" y="1578"/>
              <a:ext cx="15" cy="8"/>
            </a:xfrm>
            <a:custGeom>
              <a:avLst/>
              <a:gdLst>
                <a:gd name="T0" fmla="*/ 20 w 14"/>
                <a:gd name="T1" fmla="*/ 0 h 8"/>
                <a:gd name="T2" fmla="*/ 0 w 14"/>
                <a:gd name="T3" fmla="*/ 8 h 8"/>
                <a:gd name="T4" fmla="*/ 20 w 14"/>
                <a:gd name="T5" fmla="*/ 0 h 8"/>
                <a:gd name="T6" fmla="*/ 0 60000 65536"/>
                <a:gd name="T7" fmla="*/ 0 60000 65536"/>
                <a:gd name="T8" fmla="*/ 0 60000 65536"/>
                <a:gd name="T9" fmla="*/ 0 w 14"/>
                <a:gd name="T10" fmla="*/ 0 h 8"/>
                <a:gd name="T11" fmla="*/ 14 w 14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8">
                  <a:moveTo>
                    <a:pt x="14" y="0"/>
                  </a:moveTo>
                  <a:lnTo>
                    <a:pt x="0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6" name="Line 207"/>
            <p:cNvSpPr>
              <a:spLocks noChangeAspect="1" noChangeShapeType="1"/>
            </p:cNvSpPr>
            <p:nvPr/>
          </p:nvSpPr>
          <p:spPr bwMode="auto">
            <a:xfrm flipH="1">
              <a:off x="2119" y="1578"/>
              <a:ext cx="15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7" name="Line 208"/>
            <p:cNvSpPr>
              <a:spLocks noChangeAspect="1" noChangeShapeType="1"/>
            </p:cNvSpPr>
            <p:nvPr/>
          </p:nvSpPr>
          <p:spPr bwMode="auto">
            <a:xfrm flipH="1">
              <a:off x="2119" y="1578"/>
              <a:ext cx="15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8" name="Freeform 209"/>
            <p:cNvSpPr>
              <a:spLocks noChangeAspect="1"/>
            </p:cNvSpPr>
            <p:nvPr/>
          </p:nvSpPr>
          <p:spPr bwMode="auto">
            <a:xfrm>
              <a:off x="2127" y="1602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19" name="Line 210"/>
            <p:cNvSpPr>
              <a:spLocks noChangeAspect="1" noChangeShapeType="1"/>
            </p:cNvSpPr>
            <p:nvPr/>
          </p:nvSpPr>
          <p:spPr bwMode="auto">
            <a:xfrm flipH="1">
              <a:off x="2127" y="1602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0" name="Line 211"/>
            <p:cNvSpPr>
              <a:spLocks noChangeAspect="1" noChangeShapeType="1"/>
            </p:cNvSpPr>
            <p:nvPr/>
          </p:nvSpPr>
          <p:spPr bwMode="auto">
            <a:xfrm flipH="1">
              <a:off x="2127" y="1602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1" name="Freeform 212"/>
            <p:cNvSpPr>
              <a:spLocks noChangeAspect="1"/>
            </p:cNvSpPr>
            <p:nvPr/>
          </p:nvSpPr>
          <p:spPr bwMode="auto">
            <a:xfrm>
              <a:off x="2134" y="1618"/>
              <a:ext cx="9" cy="1"/>
            </a:xfrm>
            <a:custGeom>
              <a:avLst/>
              <a:gdLst>
                <a:gd name="T0" fmla="*/ 16 w 8"/>
                <a:gd name="T1" fmla="*/ 0 h 1"/>
                <a:gd name="T2" fmla="*/ 0 w 8"/>
                <a:gd name="T3" fmla="*/ 0 h 1"/>
                <a:gd name="T4" fmla="*/ 16 w 8"/>
                <a:gd name="T5" fmla="*/ 0 h 1"/>
                <a:gd name="T6" fmla="*/ 0 60000 65536"/>
                <a:gd name="T7" fmla="*/ 0 60000 65536"/>
                <a:gd name="T8" fmla="*/ 0 60000 65536"/>
                <a:gd name="T9" fmla="*/ 0 w 8"/>
                <a:gd name="T10" fmla="*/ 0 h 1"/>
                <a:gd name="T11" fmla="*/ 8 w 8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2" name="Line 213"/>
            <p:cNvSpPr>
              <a:spLocks noChangeAspect="1" noChangeShapeType="1"/>
            </p:cNvSpPr>
            <p:nvPr/>
          </p:nvSpPr>
          <p:spPr bwMode="auto">
            <a:xfrm flipH="1">
              <a:off x="2134" y="1618"/>
              <a:ext cx="9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3" name="Line 214"/>
            <p:cNvSpPr>
              <a:spLocks noChangeAspect="1" noChangeShapeType="1"/>
            </p:cNvSpPr>
            <p:nvPr/>
          </p:nvSpPr>
          <p:spPr bwMode="auto">
            <a:xfrm flipH="1">
              <a:off x="2134" y="1618"/>
              <a:ext cx="9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4" name="Freeform 215"/>
            <p:cNvSpPr>
              <a:spLocks noChangeAspect="1"/>
            </p:cNvSpPr>
            <p:nvPr/>
          </p:nvSpPr>
          <p:spPr bwMode="auto">
            <a:xfrm>
              <a:off x="2143" y="1626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5" name="Line 216"/>
            <p:cNvSpPr>
              <a:spLocks noChangeAspect="1" noChangeShapeType="1"/>
            </p:cNvSpPr>
            <p:nvPr/>
          </p:nvSpPr>
          <p:spPr bwMode="auto">
            <a:xfrm flipH="1">
              <a:off x="2143" y="1626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6" name="Line 217"/>
            <p:cNvSpPr>
              <a:spLocks noChangeAspect="1" noChangeShapeType="1"/>
            </p:cNvSpPr>
            <p:nvPr/>
          </p:nvSpPr>
          <p:spPr bwMode="auto">
            <a:xfrm flipH="1">
              <a:off x="2143" y="1626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7" name="Freeform 218"/>
            <p:cNvSpPr>
              <a:spLocks noChangeAspect="1"/>
            </p:cNvSpPr>
            <p:nvPr/>
          </p:nvSpPr>
          <p:spPr bwMode="auto">
            <a:xfrm>
              <a:off x="2143" y="1642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8" name="Line 219"/>
            <p:cNvSpPr>
              <a:spLocks noChangeAspect="1" noChangeShapeType="1"/>
            </p:cNvSpPr>
            <p:nvPr/>
          </p:nvSpPr>
          <p:spPr bwMode="auto">
            <a:xfrm flipH="1">
              <a:off x="2143" y="1642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9" name="Line 220"/>
            <p:cNvSpPr>
              <a:spLocks noChangeAspect="1" noChangeShapeType="1"/>
            </p:cNvSpPr>
            <p:nvPr/>
          </p:nvSpPr>
          <p:spPr bwMode="auto">
            <a:xfrm flipH="1">
              <a:off x="2143" y="1642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0" name="Freeform 221"/>
            <p:cNvSpPr>
              <a:spLocks noChangeAspect="1"/>
            </p:cNvSpPr>
            <p:nvPr/>
          </p:nvSpPr>
          <p:spPr bwMode="auto">
            <a:xfrm>
              <a:off x="2143" y="1650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1" name="Line 222"/>
            <p:cNvSpPr>
              <a:spLocks noChangeAspect="1" noChangeShapeType="1"/>
            </p:cNvSpPr>
            <p:nvPr/>
          </p:nvSpPr>
          <p:spPr bwMode="auto">
            <a:xfrm flipH="1">
              <a:off x="2143" y="1650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2" name="Line 223"/>
            <p:cNvSpPr>
              <a:spLocks noChangeAspect="1" noChangeShapeType="1"/>
            </p:cNvSpPr>
            <p:nvPr/>
          </p:nvSpPr>
          <p:spPr bwMode="auto">
            <a:xfrm flipH="1">
              <a:off x="2143" y="1650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3" name="Freeform 224"/>
            <p:cNvSpPr>
              <a:spLocks noChangeAspect="1"/>
            </p:cNvSpPr>
            <p:nvPr/>
          </p:nvSpPr>
          <p:spPr bwMode="auto">
            <a:xfrm>
              <a:off x="2143" y="1658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4" name="Line 225"/>
            <p:cNvSpPr>
              <a:spLocks noChangeAspect="1" noChangeShapeType="1"/>
            </p:cNvSpPr>
            <p:nvPr/>
          </p:nvSpPr>
          <p:spPr bwMode="auto">
            <a:xfrm flipH="1">
              <a:off x="2143" y="1658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5" name="Line 226"/>
            <p:cNvSpPr>
              <a:spLocks noChangeAspect="1" noChangeShapeType="1"/>
            </p:cNvSpPr>
            <p:nvPr/>
          </p:nvSpPr>
          <p:spPr bwMode="auto">
            <a:xfrm flipH="1">
              <a:off x="2143" y="1658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6" name="Freeform 227"/>
            <p:cNvSpPr>
              <a:spLocks noChangeAspect="1"/>
            </p:cNvSpPr>
            <p:nvPr/>
          </p:nvSpPr>
          <p:spPr bwMode="auto">
            <a:xfrm>
              <a:off x="2143" y="1666"/>
              <a:ext cx="7" cy="8"/>
            </a:xfrm>
            <a:custGeom>
              <a:avLst/>
              <a:gdLst>
                <a:gd name="T0" fmla="*/ 7 w 7"/>
                <a:gd name="T1" fmla="*/ 8 h 8"/>
                <a:gd name="T2" fmla="*/ 0 w 7"/>
                <a:gd name="T3" fmla="*/ 0 h 8"/>
                <a:gd name="T4" fmla="*/ 7 w 7"/>
                <a:gd name="T5" fmla="*/ 8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7" y="8"/>
                  </a:moveTo>
                  <a:lnTo>
                    <a:pt x="0" y="0"/>
                  </a:lnTo>
                  <a:lnTo>
                    <a:pt x="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7" name="Line 228"/>
            <p:cNvSpPr>
              <a:spLocks noChangeAspect="1" noChangeShapeType="1"/>
            </p:cNvSpPr>
            <p:nvPr/>
          </p:nvSpPr>
          <p:spPr bwMode="auto">
            <a:xfrm flipH="1" flipV="1">
              <a:off x="2143" y="1666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8" name="Line 229"/>
            <p:cNvSpPr>
              <a:spLocks noChangeAspect="1" noChangeShapeType="1"/>
            </p:cNvSpPr>
            <p:nvPr/>
          </p:nvSpPr>
          <p:spPr bwMode="auto">
            <a:xfrm flipH="1" flipV="1">
              <a:off x="2143" y="1666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9" name="Freeform 230"/>
            <p:cNvSpPr>
              <a:spLocks noChangeAspect="1"/>
            </p:cNvSpPr>
            <p:nvPr/>
          </p:nvSpPr>
          <p:spPr bwMode="auto">
            <a:xfrm>
              <a:off x="2143" y="1682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0" name="Line 231"/>
            <p:cNvSpPr>
              <a:spLocks noChangeAspect="1" noChangeShapeType="1"/>
            </p:cNvSpPr>
            <p:nvPr/>
          </p:nvSpPr>
          <p:spPr bwMode="auto">
            <a:xfrm flipH="1">
              <a:off x="2143" y="1682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1" name="Line 232"/>
            <p:cNvSpPr>
              <a:spLocks noChangeAspect="1" noChangeShapeType="1"/>
            </p:cNvSpPr>
            <p:nvPr/>
          </p:nvSpPr>
          <p:spPr bwMode="auto">
            <a:xfrm flipH="1">
              <a:off x="2143" y="1682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2" name="Freeform 233"/>
            <p:cNvSpPr>
              <a:spLocks noChangeAspect="1"/>
            </p:cNvSpPr>
            <p:nvPr/>
          </p:nvSpPr>
          <p:spPr bwMode="auto">
            <a:xfrm>
              <a:off x="2134" y="1690"/>
              <a:ext cx="9" cy="1"/>
            </a:xfrm>
            <a:custGeom>
              <a:avLst/>
              <a:gdLst>
                <a:gd name="T0" fmla="*/ 16 w 8"/>
                <a:gd name="T1" fmla="*/ 0 h 1"/>
                <a:gd name="T2" fmla="*/ 0 w 8"/>
                <a:gd name="T3" fmla="*/ 0 h 1"/>
                <a:gd name="T4" fmla="*/ 16 w 8"/>
                <a:gd name="T5" fmla="*/ 0 h 1"/>
                <a:gd name="T6" fmla="*/ 0 60000 65536"/>
                <a:gd name="T7" fmla="*/ 0 60000 65536"/>
                <a:gd name="T8" fmla="*/ 0 60000 65536"/>
                <a:gd name="T9" fmla="*/ 0 w 8"/>
                <a:gd name="T10" fmla="*/ 0 h 1"/>
                <a:gd name="T11" fmla="*/ 8 w 8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3" name="Line 234"/>
            <p:cNvSpPr>
              <a:spLocks noChangeAspect="1" noChangeShapeType="1"/>
            </p:cNvSpPr>
            <p:nvPr/>
          </p:nvSpPr>
          <p:spPr bwMode="auto">
            <a:xfrm flipH="1">
              <a:off x="2134" y="1690"/>
              <a:ext cx="9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4" name="Line 235"/>
            <p:cNvSpPr>
              <a:spLocks noChangeAspect="1" noChangeShapeType="1"/>
            </p:cNvSpPr>
            <p:nvPr/>
          </p:nvSpPr>
          <p:spPr bwMode="auto">
            <a:xfrm flipH="1">
              <a:off x="2134" y="1690"/>
              <a:ext cx="9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5" name="Freeform 236"/>
            <p:cNvSpPr>
              <a:spLocks noChangeAspect="1"/>
            </p:cNvSpPr>
            <p:nvPr/>
          </p:nvSpPr>
          <p:spPr bwMode="auto">
            <a:xfrm>
              <a:off x="2127" y="1706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6" name="Line 237"/>
            <p:cNvSpPr>
              <a:spLocks noChangeAspect="1" noChangeShapeType="1"/>
            </p:cNvSpPr>
            <p:nvPr/>
          </p:nvSpPr>
          <p:spPr bwMode="auto">
            <a:xfrm flipH="1">
              <a:off x="2127" y="1706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7" name="Line 238"/>
            <p:cNvSpPr>
              <a:spLocks noChangeAspect="1" noChangeShapeType="1"/>
            </p:cNvSpPr>
            <p:nvPr/>
          </p:nvSpPr>
          <p:spPr bwMode="auto">
            <a:xfrm flipH="1">
              <a:off x="2127" y="1706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8" name="Freeform 239"/>
            <p:cNvSpPr>
              <a:spLocks noChangeAspect="1"/>
            </p:cNvSpPr>
            <p:nvPr/>
          </p:nvSpPr>
          <p:spPr bwMode="auto">
            <a:xfrm>
              <a:off x="2127" y="1713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49" name="Line 240"/>
            <p:cNvSpPr>
              <a:spLocks noChangeAspect="1" noChangeShapeType="1"/>
            </p:cNvSpPr>
            <p:nvPr/>
          </p:nvSpPr>
          <p:spPr bwMode="auto">
            <a:xfrm flipV="1">
              <a:off x="2127" y="1713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50" name="Line 241"/>
            <p:cNvSpPr>
              <a:spLocks noChangeAspect="1" noChangeShapeType="1"/>
            </p:cNvSpPr>
            <p:nvPr/>
          </p:nvSpPr>
          <p:spPr bwMode="auto">
            <a:xfrm flipV="1">
              <a:off x="2127" y="1713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51" name="Freeform 242"/>
            <p:cNvSpPr>
              <a:spLocks noChangeAspect="1"/>
            </p:cNvSpPr>
            <p:nvPr/>
          </p:nvSpPr>
          <p:spPr bwMode="auto">
            <a:xfrm>
              <a:off x="2119" y="1721"/>
              <a:ext cx="8" cy="8"/>
            </a:xfrm>
            <a:custGeom>
              <a:avLst/>
              <a:gdLst>
                <a:gd name="T0" fmla="*/ 15 w 7"/>
                <a:gd name="T1" fmla="*/ 8 h 8"/>
                <a:gd name="T2" fmla="*/ 0 w 7"/>
                <a:gd name="T3" fmla="*/ 0 h 8"/>
                <a:gd name="T4" fmla="*/ 15 w 7"/>
                <a:gd name="T5" fmla="*/ 8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7" y="8"/>
                  </a:moveTo>
                  <a:lnTo>
                    <a:pt x="0" y="0"/>
                  </a:lnTo>
                  <a:lnTo>
                    <a:pt x="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52" name="Line 243"/>
            <p:cNvSpPr>
              <a:spLocks noChangeAspect="1" noChangeShapeType="1"/>
            </p:cNvSpPr>
            <p:nvPr/>
          </p:nvSpPr>
          <p:spPr bwMode="auto">
            <a:xfrm flipH="1" flipV="1">
              <a:off x="2119" y="1721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53" name="Line 244"/>
            <p:cNvSpPr>
              <a:spLocks noChangeAspect="1" noChangeShapeType="1"/>
            </p:cNvSpPr>
            <p:nvPr/>
          </p:nvSpPr>
          <p:spPr bwMode="auto">
            <a:xfrm flipH="1" flipV="1">
              <a:off x="2119" y="1721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54" name="Freeform 245"/>
            <p:cNvSpPr>
              <a:spLocks noChangeAspect="1"/>
            </p:cNvSpPr>
            <p:nvPr/>
          </p:nvSpPr>
          <p:spPr bwMode="auto">
            <a:xfrm>
              <a:off x="1952" y="1642"/>
              <a:ext cx="80" cy="24"/>
            </a:xfrm>
            <a:custGeom>
              <a:avLst/>
              <a:gdLst>
                <a:gd name="T0" fmla="*/ 105 w 74"/>
                <a:gd name="T1" fmla="*/ 0 h 24"/>
                <a:gd name="T2" fmla="*/ 0 w 74"/>
                <a:gd name="T3" fmla="*/ 24 h 24"/>
                <a:gd name="T4" fmla="*/ 118 w 74"/>
                <a:gd name="T5" fmla="*/ 8 h 24"/>
                <a:gd name="T6" fmla="*/ 105 w 74"/>
                <a:gd name="T7" fmla="*/ 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"/>
                <a:gd name="T13" fmla="*/ 0 h 24"/>
                <a:gd name="T14" fmla="*/ 74 w 7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" h="24">
                  <a:moveTo>
                    <a:pt x="66" y="0"/>
                  </a:moveTo>
                  <a:lnTo>
                    <a:pt x="0" y="24"/>
                  </a:lnTo>
                  <a:lnTo>
                    <a:pt x="74" y="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55" name="Freeform 246"/>
            <p:cNvSpPr>
              <a:spLocks noChangeAspect="1"/>
            </p:cNvSpPr>
            <p:nvPr/>
          </p:nvSpPr>
          <p:spPr bwMode="auto">
            <a:xfrm>
              <a:off x="1952" y="1634"/>
              <a:ext cx="80" cy="32"/>
            </a:xfrm>
            <a:custGeom>
              <a:avLst/>
              <a:gdLst>
                <a:gd name="T0" fmla="*/ 105 w 74"/>
                <a:gd name="T1" fmla="*/ 8 h 32"/>
                <a:gd name="T2" fmla="*/ 0 w 74"/>
                <a:gd name="T3" fmla="*/ 32 h 32"/>
                <a:gd name="T4" fmla="*/ 118 w 74"/>
                <a:gd name="T5" fmla="*/ 16 h 32"/>
                <a:gd name="T6" fmla="*/ 105 w 74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"/>
                <a:gd name="T13" fmla="*/ 0 h 32"/>
                <a:gd name="T14" fmla="*/ 74 w 74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" h="32">
                  <a:moveTo>
                    <a:pt x="66" y="8"/>
                  </a:moveTo>
                  <a:lnTo>
                    <a:pt x="0" y="32"/>
                  </a:lnTo>
                  <a:lnTo>
                    <a:pt x="74" y="16"/>
                  </a:lnTo>
                  <a:lnTo>
                    <a:pt x="66" y="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56" name="Oval 247"/>
            <p:cNvSpPr>
              <a:spLocks noChangeAspect="1" noChangeArrowheads="1"/>
            </p:cNvSpPr>
            <p:nvPr/>
          </p:nvSpPr>
          <p:spPr bwMode="auto">
            <a:xfrm>
              <a:off x="2026" y="1637"/>
              <a:ext cx="41" cy="34"/>
            </a:xfrm>
            <a:prstGeom prst="ellipse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57" name="Oval 248"/>
            <p:cNvSpPr>
              <a:spLocks noChangeAspect="1" noChangeArrowheads="1"/>
            </p:cNvSpPr>
            <p:nvPr/>
          </p:nvSpPr>
          <p:spPr bwMode="auto">
            <a:xfrm>
              <a:off x="2042" y="1645"/>
              <a:ext cx="17" cy="10"/>
            </a:xfrm>
            <a:prstGeom prst="ellipse">
              <a:avLst/>
            </a:prstGeom>
            <a:solidFill>
              <a:srgbClr val="FFFFFF"/>
            </a:solidFill>
            <a:ln w="11113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58" name="Rectangle 249"/>
            <p:cNvSpPr>
              <a:spLocks noChangeAspect="1" noChangeArrowheads="1"/>
            </p:cNvSpPr>
            <p:nvPr/>
          </p:nvSpPr>
          <p:spPr bwMode="auto">
            <a:xfrm>
              <a:off x="1928" y="1737"/>
              <a:ext cx="24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59" name="Rectangle 250"/>
            <p:cNvSpPr>
              <a:spLocks noChangeAspect="1" noChangeArrowheads="1"/>
            </p:cNvSpPr>
            <p:nvPr/>
          </p:nvSpPr>
          <p:spPr bwMode="auto">
            <a:xfrm>
              <a:off x="1928" y="1729"/>
              <a:ext cx="14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60" name="Rectangle 251"/>
            <p:cNvSpPr>
              <a:spLocks noChangeAspect="1" noChangeArrowheads="1"/>
            </p:cNvSpPr>
            <p:nvPr/>
          </p:nvSpPr>
          <p:spPr bwMode="auto">
            <a:xfrm>
              <a:off x="1879" y="1674"/>
              <a:ext cx="40" cy="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61" name="Rectangle 252"/>
            <p:cNvSpPr>
              <a:spLocks noChangeAspect="1" noChangeArrowheads="1"/>
            </p:cNvSpPr>
            <p:nvPr/>
          </p:nvSpPr>
          <p:spPr bwMode="auto">
            <a:xfrm>
              <a:off x="1879" y="1666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10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62" name="Rectangle 253"/>
            <p:cNvSpPr>
              <a:spLocks noChangeAspect="1" noChangeArrowheads="1"/>
            </p:cNvSpPr>
            <p:nvPr/>
          </p:nvSpPr>
          <p:spPr bwMode="auto">
            <a:xfrm>
              <a:off x="1888" y="1618"/>
              <a:ext cx="40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63" name="Rectangle 254"/>
            <p:cNvSpPr>
              <a:spLocks noChangeAspect="1" noChangeArrowheads="1"/>
            </p:cNvSpPr>
            <p:nvPr/>
          </p:nvSpPr>
          <p:spPr bwMode="auto">
            <a:xfrm>
              <a:off x="1888" y="1610"/>
              <a:ext cx="14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2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64" name="Rectangle 255"/>
            <p:cNvSpPr>
              <a:spLocks noChangeAspect="1" noChangeArrowheads="1"/>
            </p:cNvSpPr>
            <p:nvPr/>
          </p:nvSpPr>
          <p:spPr bwMode="auto">
            <a:xfrm>
              <a:off x="1888" y="1634"/>
              <a:ext cx="14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65" name="Rectangle 256"/>
            <p:cNvSpPr>
              <a:spLocks noChangeAspect="1" noChangeArrowheads="1"/>
            </p:cNvSpPr>
            <p:nvPr/>
          </p:nvSpPr>
          <p:spPr bwMode="auto">
            <a:xfrm>
              <a:off x="1912" y="1554"/>
              <a:ext cx="40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66" name="Rectangle 257"/>
            <p:cNvSpPr>
              <a:spLocks noChangeAspect="1" noChangeArrowheads="1"/>
            </p:cNvSpPr>
            <p:nvPr/>
          </p:nvSpPr>
          <p:spPr bwMode="auto">
            <a:xfrm>
              <a:off x="1912" y="1546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30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67" name="Rectangle 258"/>
            <p:cNvSpPr>
              <a:spLocks noChangeAspect="1" noChangeArrowheads="1"/>
            </p:cNvSpPr>
            <p:nvPr/>
          </p:nvSpPr>
          <p:spPr bwMode="auto">
            <a:xfrm>
              <a:off x="1968" y="1514"/>
              <a:ext cx="39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68" name="Rectangle 259"/>
            <p:cNvSpPr>
              <a:spLocks noChangeAspect="1" noChangeArrowheads="1"/>
            </p:cNvSpPr>
            <p:nvPr/>
          </p:nvSpPr>
          <p:spPr bwMode="auto">
            <a:xfrm>
              <a:off x="1968" y="1506"/>
              <a:ext cx="14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4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69" name="Rectangle 260"/>
            <p:cNvSpPr>
              <a:spLocks noChangeAspect="1" noChangeArrowheads="1"/>
            </p:cNvSpPr>
            <p:nvPr/>
          </p:nvSpPr>
          <p:spPr bwMode="auto">
            <a:xfrm>
              <a:off x="1968" y="1530"/>
              <a:ext cx="14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70" name="Rectangle 261"/>
            <p:cNvSpPr>
              <a:spLocks noChangeAspect="1" noChangeArrowheads="1"/>
            </p:cNvSpPr>
            <p:nvPr/>
          </p:nvSpPr>
          <p:spPr bwMode="auto">
            <a:xfrm>
              <a:off x="2032" y="1506"/>
              <a:ext cx="39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71" name="Rectangle 262"/>
            <p:cNvSpPr>
              <a:spLocks noChangeAspect="1" noChangeArrowheads="1"/>
            </p:cNvSpPr>
            <p:nvPr/>
          </p:nvSpPr>
          <p:spPr bwMode="auto">
            <a:xfrm>
              <a:off x="2032" y="1498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50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72" name="Rectangle 263"/>
            <p:cNvSpPr>
              <a:spLocks noChangeAspect="1" noChangeArrowheads="1"/>
            </p:cNvSpPr>
            <p:nvPr/>
          </p:nvSpPr>
          <p:spPr bwMode="auto">
            <a:xfrm>
              <a:off x="2096" y="1522"/>
              <a:ext cx="39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73" name="Rectangle 264"/>
            <p:cNvSpPr>
              <a:spLocks noChangeAspect="1" noChangeArrowheads="1"/>
            </p:cNvSpPr>
            <p:nvPr/>
          </p:nvSpPr>
          <p:spPr bwMode="auto">
            <a:xfrm>
              <a:off x="2096" y="1514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60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74" name="Rectangle 265"/>
            <p:cNvSpPr>
              <a:spLocks noChangeAspect="1" noChangeArrowheads="1"/>
            </p:cNvSpPr>
            <p:nvPr/>
          </p:nvSpPr>
          <p:spPr bwMode="auto">
            <a:xfrm>
              <a:off x="2143" y="1562"/>
              <a:ext cx="40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75" name="Rectangle 266"/>
            <p:cNvSpPr>
              <a:spLocks noChangeAspect="1" noChangeArrowheads="1"/>
            </p:cNvSpPr>
            <p:nvPr/>
          </p:nvSpPr>
          <p:spPr bwMode="auto">
            <a:xfrm>
              <a:off x="2143" y="1554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70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76" name="Rectangle 267"/>
            <p:cNvSpPr>
              <a:spLocks noChangeAspect="1" noChangeArrowheads="1"/>
            </p:cNvSpPr>
            <p:nvPr/>
          </p:nvSpPr>
          <p:spPr bwMode="auto">
            <a:xfrm>
              <a:off x="2167" y="1610"/>
              <a:ext cx="40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77" name="Rectangle 268"/>
            <p:cNvSpPr>
              <a:spLocks noChangeAspect="1" noChangeArrowheads="1"/>
            </p:cNvSpPr>
            <p:nvPr/>
          </p:nvSpPr>
          <p:spPr bwMode="auto">
            <a:xfrm>
              <a:off x="2167" y="1602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80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78" name="Rectangle 269"/>
            <p:cNvSpPr>
              <a:spLocks noChangeAspect="1" noChangeArrowheads="1"/>
            </p:cNvSpPr>
            <p:nvPr/>
          </p:nvSpPr>
          <p:spPr bwMode="auto">
            <a:xfrm>
              <a:off x="2167" y="1682"/>
              <a:ext cx="40" cy="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79" name="Rectangle 270"/>
            <p:cNvSpPr>
              <a:spLocks noChangeAspect="1" noChangeArrowheads="1"/>
            </p:cNvSpPr>
            <p:nvPr/>
          </p:nvSpPr>
          <p:spPr bwMode="auto">
            <a:xfrm>
              <a:off x="2167" y="1674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90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80" name="Rectangle 271"/>
            <p:cNvSpPr>
              <a:spLocks noChangeAspect="1" noChangeArrowheads="1"/>
            </p:cNvSpPr>
            <p:nvPr/>
          </p:nvSpPr>
          <p:spPr bwMode="auto">
            <a:xfrm>
              <a:off x="2135" y="1737"/>
              <a:ext cx="48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81" name="Rectangle 272"/>
            <p:cNvSpPr>
              <a:spLocks noChangeAspect="1" noChangeArrowheads="1"/>
            </p:cNvSpPr>
            <p:nvPr/>
          </p:nvSpPr>
          <p:spPr bwMode="auto">
            <a:xfrm>
              <a:off x="2135" y="1729"/>
              <a:ext cx="38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100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882" name="Rectangle 273"/>
            <p:cNvSpPr>
              <a:spLocks noChangeAspect="1" noChangeArrowheads="1"/>
            </p:cNvSpPr>
            <p:nvPr/>
          </p:nvSpPr>
          <p:spPr bwMode="auto">
            <a:xfrm>
              <a:off x="2474" y="1485"/>
              <a:ext cx="305" cy="281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883" name="Arc 274"/>
            <p:cNvSpPr>
              <a:spLocks noChangeAspect="1"/>
            </p:cNvSpPr>
            <p:nvPr/>
          </p:nvSpPr>
          <p:spPr bwMode="auto">
            <a:xfrm>
              <a:off x="2511" y="1618"/>
              <a:ext cx="207" cy="100"/>
            </a:xfrm>
            <a:custGeom>
              <a:avLst/>
              <a:gdLst>
                <a:gd name="T0" fmla="*/ 0 w 43200"/>
                <a:gd name="T1" fmla="*/ 0 h 21600"/>
                <a:gd name="T2" fmla="*/ 0 w 43200"/>
                <a:gd name="T3" fmla="*/ 0 h 21600"/>
                <a:gd name="T4" fmla="*/ 0 w 43200"/>
                <a:gd name="T5" fmla="*/ 0 h 216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21600"/>
                <a:gd name="T11" fmla="*/ 43200 w 432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1600" fill="none" extrusionOk="0">
                  <a:moveTo>
                    <a:pt x="0" y="21457"/>
                  </a:moveTo>
                  <a:cubicBezTo>
                    <a:pt x="79" y="9583"/>
                    <a:pt x="9726" y="-1"/>
                    <a:pt x="21600" y="0"/>
                  </a:cubicBezTo>
                  <a:cubicBezTo>
                    <a:pt x="33473" y="0"/>
                    <a:pt x="43120" y="9583"/>
                    <a:pt x="43199" y="21457"/>
                  </a:cubicBezTo>
                </a:path>
                <a:path w="43200" h="21600" stroke="0" extrusionOk="0">
                  <a:moveTo>
                    <a:pt x="0" y="21457"/>
                  </a:moveTo>
                  <a:cubicBezTo>
                    <a:pt x="79" y="9583"/>
                    <a:pt x="9726" y="-1"/>
                    <a:pt x="21600" y="0"/>
                  </a:cubicBezTo>
                  <a:cubicBezTo>
                    <a:pt x="33473" y="0"/>
                    <a:pt x="43120" y="9583"/>
                    <a:pt x="43199" y="21457"/>
                  </a:cubicBezTo>
                  <a:lnTo>
                    <a:pt x="21600" y="21600"/>
                  </a:lnTo>
                  <a:lnTo>
                    <a:pt x="0" y="214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84" name="Arc 275"/>
            <p:cNvSpPr>
              <a:spLocks noChangeAspect="1"/>
            </p:cNvSpPr>
            <p:nvPr/>
          </p:nvSpPr>
          <p:spPr bwMode="auto">
            <a:xfrm>
              <a:off x="2514" y="1621"/>
              <a:ext cx="201" cy="97"/>
            </a:xfrm>
            <a:custGeom>
              <a:avLst/>
              <a:gdLst>
                <a:gd name="T0" fmla="*/ 0 w 43200"/>
                <a:gd name="T1" fmla="*/ 0 h 21600"/>
                <a:gd name="T2" fmla="*/ 0 w 43200"/>
                <a:gd name="T3" fmla="*/ 0 h 21600"/>
                <a:gd name="T4" fmla="*/ 0 w 43200"/>
                <a:gd name="T5" fmla="*/ 0 h 216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21600"/>
                <a:gd name="T11" fmla="*/ 43200 w 432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1600" fill="none" extrusionOk="0">
                  <a:moveTo>
                    <a:pt x="0" y="21457"/>
                  </a:moveTo>
                  <a:cubicBezTo>
                    <a:pt x="79" y="9583"/>
                    <a:pt x="9726" y="-1"/>
                    <a:pt x="21600" y="0"/>
                  </a:cubicBezTo>
                  <a:cubicBezTo>
                    <a:pt x="33473" y="0"/>
                    <a:pt x="43120" y="9583"/>
                    <a:pt x="43199" y="21457"/>
                  </a:cubicBezTo>
                </a:path>
                <a:path w="43200" h="21600" stroke="0" extrusionOk="0">
                  <a:moveTo>
                    <a:pt x="0" y="21457"/>
                  </a:moveTo>
                  <a:cubicBezTo>
                    <a:pt x="79" y="9583"/>
                    <a:pt x="9726" y="-1"/>
                    <a:pt x="21600" y="0"/>
                  </a:cubicBezTo>
                  <a:cubicBezTo>
                    <a:pt x="33473" y="0"/>
                    <a:pt x="43120" y="9583"/>
                    <a:pt x="43199" y="21457"/>
                  </a:cubicBezTo>
                  <a:lnTo>
                    <a:pt x="21600" y="21600"/>
                  </a:lnTo>
                  <a:lnTo>
                    <a:pt x="0" y="21457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85" name="Freeform 276"/>
            <p:cNvSpPr>
              <a:spLocks noChangeAspect="1"/>
            </p:cNvSpPr>
            <p:nvPr/>
          </p:nvSpPr>
          <p:spPr bwMode="auto">
            <a:xfrm>
              <a:off x="2503" y="1706"/>
              <a:ext cx="8" cy="1"/>
            </a:xfrm>
            <a:custGeom>
              <a:avLst/>
              <a:gdLst>
                <a:gd name="T0" fmla="*/ 15 w 7"/>
                <a:gd name="T1" fmla="*/ 0 h 1"/>
                <a:gd name="T2" fmla="*/ 0 w 7"/>
                <a:gd name="T3" fmla="*/ 0 h 1"/>
                <a:gd name="T4" fmla="*/ 15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86" name="Line 277"/>
            <p:cNvSpPr>
              <a:spLocks noChangeAspect="1" noChangeShapeType="1"/>
            </p:cNvSpPr>
            <p:nvPr/>
          </p:nvSpPr>
          <p:spPr bwMode="auto">
            <a:xfrm flipH="1">
              <a:off x="2503" y="1706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87" name="Line 278"/>
            <p:cNvSpPr>
              <a:spLocks noChangeAspect="1" noChangeShapeType="1"/>
            </p:cNvSpPr>
            <p:nvPr/>
          </p:nvSpPr>
          <p:spPr bwMode="auto">
            <a:xfrm flipH="1">
              <a:off x="2503" y="1706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88" name="Freeform 279"/>
            <p:cNvSpPr>
              <a:spLocks noChangeAspect="1"/>
            </p:cNvSpPr>
            <p:nvPr/>
          </p:nvSpPr>
          <p:spPr bwMode="auto">
            <a:xfrm>
              <a:off x="2511" y="1690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89" name="Line 280"/>
            <p:cNvSpPr>
              <a:spLocks noChangeAspect="1" noChangeShapeType="1"/>
            </p:cNvSpPr>
            <p:nvPr/>
          </p:nvSpPr>
          <p:spPr bwMode="auto">
            <a:xfrm flipH="1">
              <a:off x="2511" y="1690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0" name="Line 281"/>
            <p:cNvSpPr>
              <a:spLocks noChangeAspect="1" noChangeShapeType="1"/>
            </p:cNvSpPr>
            <p:nvPr/>
          </p:nvSpPr>
          <p:spPr bwMode="auto">
            <a:xfrm flipH="1">
              <a:off x="2511" y="1690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1" name="Freeform 282"/>
            <p:cNvSpPr>
              <a:spLocks noChangeAspect="1"/>
            </p:cNvSpPr>
            <p:nvPr/>
          </p:nvSpPr>
          <p:spPr bwMode="auto">
            <a:xfrm>
              <a:off x="2511" y="1674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2" name="Line 283"/>
            <p:cNvSpPr>
              <a:spLocks noChangeAspect="1" noChangeShapeType="1"/>
            </p:cNvSpPr>
            <p:nvPr/>
          </p:nvSpPr>
          <p:spPr bwMode="auto">
            <a:xfrm flipH="1">
              <a:off x="2511" y="1674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3" name="Line 284"/>
            <p:cNvSpPr>
              <a:spLocks noChangeAspect="1" noChangeShapeType="1"/>
            </p:cNvSpPr>
            <p:nvPr/>
          </p:nvSpPr>
          <p:spPr bwMode="auto">
            <a:xfrm flipH="1">
              <a:off x="2511" y="1674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4" name="Freeform 285"/>
            <p:cNvSpPr>
              <a:spLocks noChangeAspect="1"/>
            </p:cNvSpPr>
            <p:nvPr/>
          </p:nvSpPr>
          <p:spPr bwMode="auto">
            <a:xfrm>
              <a:off x="2511" y="1650"/>
              <a:ext cx="16" cy="8"/>
            </a:xfrm>
            <a:custGeom>
              <a:avLst/>
              <a:gdLst>
                <a:gd name="T0" fmla="*/ 21 w 15"/>
                <a:gd name="T1" fmla="*/ 8 h 8"/>
                <a:gd name="T2" fmla="*/ 0 w 15"/>
                <a:gd name="T3" fmla="*/ 0 h 8"/>
                <a:gd name="T4" fmla="*/ 21 w 15"/>
                <a:gd name="T5" fmla="*/ 8 h 8"/>
                <a:gd name="T6" fmla="*/ 0 60000 65536"/>
                <a:gd name="T7" fmla="*/ 0 60000 65536"/>
                <a:gd name="T8" fmla="*/ 0 60000 65536"/>
                <a:gd name="T9" fmla="*/ 0 w 15"/>
                <a:gd name="T10" fmla="*/ 0 h 8"/>
                <a:gd name="T11" fmla="*/ 15 w 1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8">
                  <a:moveTo>
                    <a:pt x="15" y="8"/>
                  </a:moveTo>
                  <a:lnTo>
                    <a:pt x="0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5" name="Line 286"/>
            <p:cNvSpPr>
              <a:spLocks noChangeAspect="1" noChangeShapeType="1"/>
            </p:cNvSpPr>
            <p:nvPr/>
          </p:nvSpPr>
          <p:spPr bwMode="auto">
            <a:xfrm flipH="1" flipV="1">
              <a:off x="2511" y="1650"/>
              <a:ext cx="16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6" name="Line 287"/>
            <p:cNvSpPr>
              <a:spLocks noChangeAspect="1" noChangeShapeType="1"/>
            </p:cNvSpPr>
            <p:nvPr/>
          </p:nvSpPr>
          <p:spPr bwMode="auto">
            <a:xfrm flipH="1" flipV="1">
              <a:off x="2511" y="1650"/>
              <a:ext cx="16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7" name="Freeform 288"/>
            <p:cNvSpPr>
              <a:spLocks noChangeAspect="1"/>
            </p:cNvSpPr>
            <p:nvPr/>
          </p:nvSpPr>
          <p:spPr bwMode="auto">
            <a:xfrm>
              <a:off x="2527" y="1642"/>
              <a:ext cx="7" cy="1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8" name="Line 289"/>
            <p:cNvSpPr>
              <a:spLocks noChangeAspect="1" noChangeShapeType="1"/>
            </p:cNvSpPr>
            <p:nvPr/>
          </p:nvSpPr>
          <p:spPr bwMode="auto">
            <a:xfrm flipH="1">
              <a:off x="2527" y="1642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9" name="Line 290"/>
            <p:cNvSpPr>
              <a:spLocks noChangeAspect="1" noChangeShapeType="1"/>
            </p:cNvSpPr>
            <p:nvPr/>
          </p:nvSpPr>
          <p:spPr bwMode="auto">
            <a:xfrm flipH="1">
              <a:off x="2527" y="1642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0" name="Freeform 291"/>
            <p:cNvSpPr>
              <a:spLocks noChangeAspect="1"/>
            </p:cNvSpPr>
            <p:nvPr/>
          </p:nvSpPr>
          <p:spPr bwMode="auto">
            <a:xfrm>
              <a:off x="2534" y="1634"/>
              <a:ext cx="9" cy="1"/>
            </a:xfrm>
            <a:custGeom>
              <a:avLst/>
              <a:gdLst>
                <a:gd name="T0" fmla="*/ 16 w 8"/>
                <a:gd name="T1" fmla="*/ 0 h 1"/>
                <a:gd name="T2" fmla="*/ 0 w 8"/>
                <a:gd name="T3" fmla="*/ 0 h 1"/>
                <a:gd name="T4" fmla="*/ 16 w 8"/>
                <a:gd name="T5" fmla="*/ 0 h 1"/>
                <a:gd name="T6" fmla="*/ 0 60000 65536"/>
                <a:gd name="T7" fmla="*/ 0 60000 65536"/>
                <a:gd name="T8" fmla="*/ 0 60000 65536"/>
                <a:gd name="T9" fmla="*/ 0 w 8"/>
                <a:gd name="T10" fmla="*/ 0 h 1"/>
                <a:gd name="T11" fmla="*/ 8 w 8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1" name="Line 292"/>
            <p:cNvSpPr>
              <a:spLocks noChangeAspect="1" noChangeShapeType="1"/>
            </p:cNvSpPr>
            <p:nvPr/>
          </p:nvSpPr>
          <p:spPr bwMode="auto">
            <a:xfrm flipH="1">
              <a:off x="2534" y="1634"/>
              <a:ext cx="9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2" name="Line 293"/>
            <p:cNvSpPr>
              <a:spLocks noChangeAspect="1" noChangeShapeType="1"/>
            </p:cNvSpPr>
            <p:nvPr/>
          </p:nvSpPr>
          <p:spPr bwMode="auto">
            <a:xfrm flipH="1">
              <a:off x="2534" y="1634"/>
              <a:ext cx="9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3" name="Freeform 294"/>
            <p:cNvSpPr>
              <a:spLocks noChangeAspect="1"/>
            </p:cNvSpPr>
            <p:nvPr/>
          </p:nvSpPr>
          <p:spPr bwMode="auto">
            <a:xfrm>
              <a:off x="2543" y="1626"/>
              <a:ext cx="8" cy="8"/>
            </a:xfrm>
            <a:custGeom>
              <a:avLst/>
              <a:gdLst>
                <a:gd name="T0" fmla="*/ 15 w 7"/>
                <a:gd name="T1" fmla="*/ 8 h 8"/>
                <a:gd name="T2" fmla="*/ 0 w 7"/>
                <a:gd name="T3" fmla="*/ 0 h 8"/>
                <a:gd name="T4" fmla="*/ 15 w 7"/>
                <a:gd name="T5" fmla="*/ 8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7" y="8"/>
                  </a:moveTo>
                  <a:lnTo>
                    <a:pt x="0" y="0"/>
                  </a:lnTo>
                  <a:lnTo>
                    <a:pt x="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4" name="Line 295"/>
            <p:cNvSpPr>
              <a:spLocks noChangeAspect="1" noChangeShapeType="1"/>
            </p:cNvSpPr>
            <p:nvPr/>
          </p:nvSpPr>
          <p:spPr bwMode="auto">
            <a:xfrm flipH="1" flipV="1">
              <a:off x="2543" y="1626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5" name="Line 296"/>
            <p:cNvSpPr>
              <a:spLocks noChangeAspect="1" noChangeShapeType="1"/>
            </p:cNvSpPr>
            <p:nvPr/>
          </p:nvSpPr>
          <p:spPr bwMode="auto">
            <a:xfrm flipH="1" flipV="1">
              <a:off x="2543" y="1626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6" name="Freeform 297"/>
            <p:cNvSpPr>
              <a:spLocks noChangeAspect="1"/>
            </p:cNvSpPr>
            <p:nvPr/>
          </p:nvSpPr>
          <p:spPr bwMode="auto">
            <a:xfrm>
              <a:off x="2551" y="1618"/>
              <a:ext cx="7" cy="8"/>
            </a:xfrm>
            <a:custGeom>
              <a:avLst/>
              <a:gdLst>
                <a:gd name="T0" fmla="*/ 7 w 7"/>
                <a:gd name="T1" fmla="*/ 8 h 8"/>
                <a:gd name="T2" fmla="*/ 0 w 7"/>
                <a:gd name="T3" fmla="*/ 0 h 8"/>
                <a:gd name="T4" fmla="*/ 7 w 7"/>
                <a:gd name="T5" fmla="*/ 8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7" y="8"/>
                  </a:moveTo>
                  <a:lnTo>
                    <a:pt x="0" y="0"/>
                  </a:lnTo>
                  <a:lnTo>
                    <a:pt x="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7" name="Line 298"/>
            <p:cNvSpPr>
              <a:spLocks noChangeAspect="1" noChangeShapeType="1"/>
            </p:cNvSpPr>
            <p:nvPr/>
          </p:nvSpPr>
          <p:spPr bwMode="auto">
            <a:xfrm flipH="1" flipV="1">
              <a:off x="2551" y="1618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8" name="Line 299"/>
            <p:cNvSpPr>
              <a:spLocks noChangeAspect="1" noChangeShapeType="1"/>
            </p:cNvSpPr>
            <p:nvPr/>
          </p:nvSpPr>
          <p:spPr bwMode="auto">
            <a:xfrm flipH="1" flipV="1">
              <a:off x="2551" y="1618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9" name="Freeform 300"/>
            <p:cNvSpPr>
              <a:spLocks noChangeAspect="1"/>
            </p:cNvSpPr>
            <p:nvPr/>
          </p:nvSpPr>
          <p:spPr bwMode="auto">
            <a:xfrm>
              <a:off x="2567" y="1610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0" name="Line 301"/>
            <p:cNvSpPr>
              <a:spLocks noChangeAspect="1" noChangeShapeType="1"/>
            </p:cNvSpPr>
            <p:nvPr/>
          </p:nvSpPr>
          <p:spPr bwMode="auto">
            <a:xfrm flipV="1">
              <a:off x="2567" y="1610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1" name="Line 302"/>
            <p:cNvSpPr>
              <a:spLocks noChangeAspect="1" noChangeShapeType="1"/>
            </p:cNvSpPr>
            <p:nvPr/>
          </p:nvSpPr>
          <p:spPr bwMode="auto">
            <a:xfrm flipV="1">
              <a:off x="2567" y="1610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2" name="Freeform 303"/>
            <p:cNvSpPr>
              <a:spLocks noChangeAspect="1"/>
            </p:cNvSpPr>
            <p:nvPr/>
          </p:nvSpPr>
          <p:spPr bwMode="auto">
            <a:xfrm>
              <a:off x="2574" y="1610"/>
              <a:ext cx="8" cy="1"/>
            </a:xfrm>
            <a:custGeom>
              <a:avLst/>
              <a:gdLst>
                <a:gd name="T0" fmla="*/ 15 w 7"/>
                <a:gd name="T1" fmla="*/ 0 h 1"/>
                <a:gd name="T2" fmla="*/ 0 w 7"/>
                <a:gd name="T3" fmla="*/ 0 h 1"/>
                <a:gd name="T4" fmla="*/ 15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7" y="0"/>
                  </a:move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3" name="Line 304"/>
            <p:cNvSpPr>
              <a:spLocks noChangeAspect="1" noChangeShapeType="1"/>
            </p:cNvSpPr>
            <p:nvPr/>
          </p:nvSpPr>
          <p:spPr bwMode="auto">
            <a:xfrm flipH="1">
              <a:off x="2574" y="161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4" name="Line 305"/>
            <p:cNvSpPr>
              <a:spLocks noChangeAspect="1" noChangeShapeType="1"/>
            </p:cNvSpPr>
            <p:nvPr/>
          </p:nvSpPr>
          <p:spPr bwMode="auto">
            <a:xfrm flipH="1">
              <a:off x="2574" y="161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5" name="Freeform 306"/>
            <p:cNvSpPr>
              <a:spLocks noChangeAspect="1"/>
            </p:cNvSpPr>
            <p:nvPr/>
          </p:nvSpPr>
          <p:spPr bwMode="auto">
            <a:xfrm>
              <a:off x="2591" y="160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6" name="Line 307"/>
            <p:cNvSpPr>
              <a:spLocks noChangeAspect="1" noChangeShapeType="1"/>
            </p:cNvSpPr>
            <p:nvPr/>
          </p:nvSpPr>
          <p:spPr bwMode="auto">
            <a:xfrm flipV="1">
              <a:off x="2591" y="160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7" name="Line 308"/>
            <p:cNvSpPr>
              <a:spLocks noChangeAspect="1" noChangeShapeType="1"/>
            </p:cNvSpPr>
            <p:nvPr/>
          </p:nvSpPr>
          <p:spPr bwMode="auto">
            <a:xfrm flipV="1">
              <a:off x="2591" y="160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8" name="Freeform 309"/>
            <p:cNvSpPr>
              <a:spLocks noChangeAspect="1"/>
            </p:cNvSpPr>
            <p:nvPr/>
          </p:nvSpPr>
          <p:spPr bwMode="auto">
            <a:xfrm>
              <a:off x="2598" y="1594"/>
              <a:ext cx="1" cy="16"/>
            </a:xfrm>
            <a:custGeom>
              <a:avLst/>
              <a:gdLst>
                <a:gd name="T0" fmla="*/ 0 w 1"/>
                <a:gd name="T1" fmla="*/ 16 h 16"/>
                <a:gd name="T2" fmla="*/ 0 w 1"/>
                <a:gd name="T3" fmla="*/ 0 h 16"/>
                <a:gd name="T4" fmla="*/ 0 w 1"/>
                <a:gd name="T5" fmla="*/ 16 h 16"/>
                <a:gd name="T6" fmla="*/ 0 60000 65536"/>
                <a:gd name="T7" fmla="*/ 0 60000 65536"/>
                <a:gd name="T8" fmla="*/ 0 60000 65536"/>
                <a:gd name="T9" fmla="*/ 0 w 1"/>
                <a:gd name="T10" fmla="*/ 0 h 16"/>
                <a:gd name="T11" fmla="*/ 1 w 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19" name="Line 310"/>
            <p:cNvSpPr>
              <a:spLocks noChangeAspect="1" noChangeShapeType="1"/>
            </p:cNvSpPr>
            <p:nvPr/>
          </p:nvSpPr>
          <p:spPr bwMode="auto">
            <a:xfrm flipV="1">
              <a:off x="2598" y="1594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0" name="Line 311"/>
            <p:cNvSpPr>
              <a:spLocks noChangeAspect="1" noChangeShapeType="1"/>
            </p:cNvSpPr>
            <p:nvPr/>
          </p:nvSpPr>
          <p:spPr bwMode="auto">
            <a:xfrm flipV="1">
              <a:off x="2598" y="1594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1" name="Freeform 312"/>
            <p:cNvSpPr>
              <a:spLocks noChangeAspect="1"/>
            </p:cNvSpPr>
            <p:nvPr/>
          </p:nvSpPr>
          <p:spPr bwMode="auto">
            <a:xfrm>
              <a:off x="2622" y="160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2" name="Line 313"/>
            <p:cNvSpPr>
              <a:spLocks noChangeAspect="1" noChangeShapeType="1"/>
            </p:cNvSpPr>
            <p:nvPr/>
          </p:nvSpPr>
          <p:spPr bwMode="auto">
            <a:xfrm flipV="1">
              <a:off x="2622" y="160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3" name="Line 314"/>
            <p:cNvSpPr>
              <a:spLocks noChangeAspect="1" noChangeShapeType="1"/>
            </p:cNvSpPr>
            <p:nvPr/>
          </p:nvSpPr>
          <p:spPr bwMode="auto">
            <a:xfrm flipV="1">
              <a:off x="2622" y="160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4" name="Freeform 315"/>
            <p:cNvSpPr>
              <a:spLocks noChangeAspect="1"/>
            </p:cNvSpPr>
            <p:nvPr/>
          </p:nvSpPr>
          <p:spPr bwMode="auto">
            <a:xfrm>
              <a:off x="2631" y="160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5" name="Line 316"/>
            <p:cNvSpPr>
              <a:spLocks noChangeAspect="1" noChangeShapeType="1"/>
            </p:cNvSpPr>
            <p:nvPr/>
          </p:nvSpPr>
          <p:spPr bwMode="auto">
            <a:xfrm flipV="1">
              <a:off x="2631" y="160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6" name="Line 317"/>
            <p:cNvSpPr>
              <a:spLocks noChangeAspect="1" noChangeShapeType="1"/>
            </p:cNvSpPr>
            <p:nvPr/>
          </p:nvSpPr>
          <p:spPr bwMode="auto">
            <a:xfrm flipV="1">
              <a:off x="2631" y="160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7" name="Freeform 318"/>
            <p:cNvSpPr>
              <a:spLocks noChangeAspect="1"/>
            </p:cNvSpPr>
            <p:nvPr/>
          </p:nvSpPr>
          <p:spPr bwMode="auto">
            <a:xfrm>
              <a:off x="2638" y="1610"/>
              <a:ext cx="8" cy="1"/>
            </a:xfrm>
            <a:custGeom>
              <a:avLst/>
              <a:gdLst>
                <a:gd name="T0" fmla="*/ 0 w 7"/>
                <a:gd name="T1" fmla="*/ 0 h 1"/>
                <a:gd name="T2" fmla="*/ 15 w 7"/>
                <a:gd name="T3" fmla="*/ 0 h 1"/>
                <a:gd name="T4" fmla="*/ 0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8" name="Line 319"/>
            <p:cNvSpPr>
              <a:spLocks noChangeAspect="1" noChangeShapeType="1"/>
            </p:cNvSpPr>
            <p:nvPr/>
          </p:nvSpPr>
          <p:spPr bwMode="auto">
            <a:xfrm>
              <a:off x="2638" y="161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29" name="Line 320"/>
            <p:cNvSpPr>
              <a:spLocks noChangeAspect="1" noChangeShapeType="1"/>
            </p:cNvSpPr>
            <p:nvPr/>
          </p:nvSpPr>
          <p:spPr bwMode="auto">
            <a:xfrm>
              <a:off x="2638" y="161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0" name="Freeform 321"/>
            <p:cNvSpPr>
              <a:spLocks noChangeAspect="1"/>
            </p:cNvSpPr>
            <p:nvPr/>
          </p:nvSpPr>
          <p:spPr bwMode="auto">
            <a:xfrm>
              <a:off x="2655" y="1602"/>
              <a:ext cx="1" cy="16"/>
            </a:xfrm>
            <a:custGeom>
              <a:avLst/>
              <a:gdLst>
                <a:gd name="T0" fmla="*/ 0 w 1"/>
                <a:gd name="T1" fmla="*/ 16 h 16"/>
                <a:gd name="T2" fmla="*/ 0 w 1"/>
                <a:gd name="T3" fmla="*/ 0 h 16"/>
                <a:gd name="T4" fmla="*/ 0 w 1"/>
                <a:gd name="T5" fmla="*/ 16 h 16"/>
                <a:gd name="T6" fmla="*/ 0 60000 65536"/>
                <a:gd name="T7" fmla="*/ 0 60000 65536"/>
                <a:gd name="T8" fmla="*/ 0 60000 65536"/>
                <a:gd name="T9" fmla="*/ 0 w 1"/>
                <a:gd name="T10" fmla="*/ 0 h 16"/>
                <a:gd name="T11" fmla="*/ 1 w 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1" name="Line 322"/>
            <p:cNvSpPr>
              <a:spLocks noChangeAspect="1" noChangeShapeType="1"/>
            </p:cNvSpPr>
            <p:nvPr/>
          </p:nvSpPr>
          <p:spPr bwMode="auto">
            <a:xfrm flipV="1">
              <a:off x="2655" y="1602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2" name="Line 323"/>
            <p:cNvSpPr>
              <a:spLocks noChangeAspect="1" noChangeShapeType="1"/>
            </p:cNvSpPr>
            <p:nvPr/>
          </p:nvSpPr>
          <p:spPr bwMode="auto">
            <a:xfrm flipV="1">
              <a:off x="2655" y="1602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3" name="Freeform 324"/>
            <p:cNvSpPr>
              <a:spLocks noChangeAspect="1"/>
            </p:cNvSpPr>
            <p:nvPr/>
          </p:nvSpPr>
          <p:spPr bwMode="auto">
            <a:xfrm>
              <a:off x="2671" y="1618"/>
              <a:ext cx="7" cy="8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0 w 7"/>
                <a:gd name="T5" fmla="*/ 8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0" y="8"/>
                  </a:move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4" name="Line 325"/>
            <p:cNvSpPr>
              <a:spLocks noChangeAspect="1" noChangeShapeType="1"/>
            </p:cNvSpPr>
            <p:nvPr/>
          </p:nvSpPr>
          <p:spPr bwMode="auto">
            <a:xfrm flipV="1">
              <a:off x="2671" y="1618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5" name="Line 326"/>
            <p:cNvSpPr>
              <a:spLocks noChangeAspect="1" noChangeShapeType="1"/>
            </p:cNvSpPr>
            <p:nvPr/>
          </p:nvSpPr>
          <p:spPr bwMode="auto">
            <a:xfrm flipV="1">
              <a:off x="2671" y="1618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6" name="Freeform 327"/>
            <p:cNvSpPr>
              <a:spLocks noChangeAspect="1"/>
            </p:cNvSpPr>
            <p:nvPr/>
          </p:nvSpPr>
          <p:spPr bwMode="auto">
            <a:xfrm>
              <a:off x="2678" y="1634"/>
              <a:ext cx="8" cy="1"/>
            </a:xfrm>
            <a:custGeom>
              <a:avLst/>
              <a:gdLst>
                <a:gd name="T0" fmla="*/ 0 w 7"/>
                <a:gd name="T1" fmla="*/ 0 h 1"/>
                <a:gd name="T2" fmla="*/ 15 w 7"/>
                <a:gd name="T3" fmla="*/ 0 h 1"/>
                <a:gd name="T4" fmla="*/ 0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7" name="Line 328"/>
            <p:cNvSpPr>
              <a:spLocks noChangeAspect="1" noChangeShapeType="1"/>
            </p:cNvSpPr>
            <p:nvPr/>
          </p:nvSpPr>
          <p:spPr bwMode="auto">
            <a:xfrm>
              <a:off x="2678" y="1634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8" name="Line 329"/>
            <p:cNvSpPr>
              <a:spLocks noChangeAspect="1" noChangeShapeType="1"/>
            </p:cNvSpPr>
            <p:nvPr/>
          </p:nvSpPr>
          <p:spPr bwMode="auto">
            <a:xfrm>
              <a:off x="2678" y="1634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39" name="Freeform 330"/>
            <p:cNvSpPr>
              <a:spLocks noChangeAspect="1"/>
            </p:cNvSpPr>
            <p:nvPr/>
          </p:nvSpPr>
          <p:spPr bwMode="auto">
            <a:xfrm>
              <a:off x="2686" y="1642"/>
              <a:ext cx="9" cy="1"/>
            </a:xfrm>
            <a:custGeom>
              <a:avLst/>
              <a:gdLst>
                <a:gd name="T0" fmla="*/ 0 w 8"/>
                <a:gd name="T1" fmla="*/ 0 h 1"/>
                <a:gd name="T2" fmla="*/ 16 w 8"/>
                <a:gd name="T3" fmla="*/ 0 h 1"/>
                <a:gd name="T4" fmla="*/ 0 w 8"/>
                <a:gd name="T5" fmla="*/ 0 h 1"/>
                <a:gd name="T6" fmla="*/ 0 60000 65536"/>
                <a:gd name="T7" fmla="*/ 0 60000 65536"/>
                <a:gd name="T8" fmla="*/ 0 60000 65536"/>
                <a:gd name="T9" fmla="*/ 0 w 8"/>
                <a:gd name="T10" fmla="*/ 0 h 1"/>
                <a:gd name="T11" fmla="*/ 8 w 8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0" name="Line 331"/>
            <p:cNvSpPr>
              <a:spLocks noChangeAspect="1" noChangeShapeType="1"/>
            </p:cNvSpPr>
            <p:nvPr/>
          </p:nvSpPr>
          <p:spPr bwMode="auto">
            <a:xfrm>
              <a:off x="2686" y="1642"/>
              <a:ext cx="9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1" name="Line 332"/>
            <p:cNvSpPr>
              <a:spLocks noChangeAspect="1" noChangeShapeType="1"/>
            </p:cNvSpPr>
            <p:nvPr/>
          </p:nvSpPr>
          <p:spPr bwMode="auto">
            <a:xfrm>
              <a:off x="2686" y="1642"/>
              <a:ext cx="9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2" name="Freeform 333"/>
            <p:cNvSpPr>
              <a:spLocks noChangeAspect="1"/>
            </p:cNvSpPr>
            <p:nvPr/>
          </p:nvSpPr>
          <p:spPr bwMode="auto">
            <a:xfrm>
              <a:off x="2695" y="1642"/>
              <a:ext cx="7" cy="8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0 w 7"/>
                <a:gd name="T5" fmla="*/ 8 h 8"/>
                <a:gd name="T6" fmla="*/ 0 60000 65536"/>
                <a:gd name="T7" fmla="*/ 0 60000 65536"/>
                <a:gd name="T8" fmla="*/ 0 60000 65536"/>
                <a:gd name="T9" fmla="*/ 0 w 7"/>
                <a:gd name="T10" fmla="*/ 0 h 8"/>
                <a:gd name="T11" fmla="*/ 7 w 7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8">
                  <a:moveTo>
                    <a:pt x="0" y="8"/>
                  </a:move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3" name="Line 334"/>
            <p:cNvSpPr>
              <a:spLocks noChangeAspect="1" noChangeShapeType="1"/>
            </p:cNvSpPr>
            <p:nvPr/>
          </p:nvSpPr>
          <p:spPr bwMode="auto">
            <a:xfrm flipV="1">
              <a:off x="2695" y="1642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4" name="Line 335"/>
            <p:cNvSpPr>
              <a:spLocks noChangeAspect="1" noChangeShapeType="1"/>
            </p:cNvSpPr>
            <p:nvPr/>
          </p:nvSpPr>
          <p:spPr bwMode="auto">
            <a:xfrm flipV="1">
              <a:off x="2695" y="1642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5" name="Freeform 336"/>
            <p:cNvSpPr>
              <a:spLocks noChangeAspect="1"/>
            </p:cNvSpPr>
            <p:nvPr/>
          </p:nvSpPr>
          <p:spPr bwMode="auto">
            <a:xfrm>
              <a:off x="2702" y="1666"/>
              <a:ext cx="8" cy="1"/>
            </a:xfrm>
            <a:custGeom>
              <a:avLst/>
              <a:gdLst>
                <a:gd name="T0" fmla="*/ 0 w 7"/>
                <a:gd name="T1" fmla="*/ 0 h 1"/>
                <a:gd name="T2" fmla="*/ 15 w 7"/>
                <a:gd name="T3" fmla="*/ 0 h 1"/>
                <a:gd name="T4" fmla="*/ 0 w 7"/>
                <a:gd name="T5" fmla="*/ 0 h 1"/>
                <a:gd name="T6" fmla="*/ 0 60000 65536"/>
                <a:gd name="T7" fmla="*/ 0 60000 65536"/>
                <a:gd name="T8" fmla="*/ 0 60000 65536"/>
                <a:gd name="T9" fmla="*/ 0 w 7"/>
                <a:gd name="T10" fmla="*/ 0 h 1"/>
                <a:gd name="T11" fmla="*/ 7 w 7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6" name="Line 337"/>
            <p:cNvSpPr>
              <a:spLocks noChangeAspect="1" noChangeShapeType="1"/>
            </p:cNvSpPr>
            <p:nvPr/>
          </p:nvSpPr>
          <p:spPr bwMode="auto">
            <a:xfrm>
              <a:off x="2702" y="1666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7" name="Line 338"/>
            <p:cNvSpPr>
              <a:spLocks noChangeAspect="1" noChangeShapeType="1"/>
            </p:cNvSpPr>
            <p:nvPr/>
          </p:nvSpPr>
          <p:spPr bwMode="auto">
            <a:xfrm>
              <a:off x="2702" y="1666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8" name="Freeform 339"/>
            <p:cNvSpPr>
              <a:spLocks noChangeAspect="1"/>
            </p:cNvSpPr>
            <p:nvPr/>
          </p:nvSpPr>
          <p:spPr bwMode="auto">
            <a:xfrm>
              <a:off x="2710" y="1690"/>
              <a:ext cx="8" cy="1"/>
            </a:xfrm>
            <a:custGeom>
              <a:avLst/>
              <a:gdLst>
                <a:gd name="T0" fmla="*/ 0 w 8"/>
                <a:gd name="T1" fmla="*/ 0 h 1"/>
                <a:gd name="T2" fmla="*/ 8 w 8"/>
                <a:gd name="T3" fmla="*/ 0 h 1"/>
                <a:gd name="T4" fmla="*/ 0 w 8"/>
                <a:gd name="T5" fmla="*/ 0 h 1"/>
                <a:gd name="T6" fmla="*/ 0 60000 65536"/>
                <a:gd name="T7" fmla="*/ 0 60000 65536"/>
                <a:gd name="T8" fmla="*/ 0 60000 65536"/>
                <a:gd name="T9" fmla="*/ 0 w 8"/>
                <a:gd name="T10" fmla="*/ 0 h 1"/>
                <a:gd name="T11" fmla="*/ 8 w 8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49" name="Line 340"/>
            <p:cNvSpPr>
              <a:spLocks noChangeAspect="1" noChangeShapeType="1"/>
            </p:cNvSpPr>
            <p:nvPr/>
          </p:nvSpPr>
          <p:spPr bwMode="auto">
            <a:xfrm>
              <a:off x="2710" y="169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50" name="Line 341"/>
            <p:cNvSpPr>
              <a:spLocks noChangeAspect="1" noChangeShapeType="1"/>
            </p:cNvSpPr>
            <p:nvPr/>
          </p:nvSpPr>
          <p:spPr bwMode="auto">
            <a:xfrm>
              <a:off x="2710" y="169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51" name="Freeform 342"/>
            <p:cNvSpPr>
              <a:spLocks noChangeAspect="1"/>
            </p:cNvSpPr>
            <p:nvPr/>
          </p:nvSpPr>
          <p:spPr bwMode="auto">
            <a:xfrm>
              <a:off x="2710" y="1706"/>
              <a:ext cx="16" cy="1"/>
            </a:xfrm>
            <a:custGeom>
              <a:avLst/>
              <a:gdLst>
                <a:gd name="T0" fmla="*/ 0 w 15"/>
                <a:gd name="T1" fmla="*/ 0 h 1"/>
                <a:gd name="T2" fmla="*/ 21 w 15"/>
                <a:gd name="T3" fmla="*/ 0 h 1"/>
                <a:gd name="T4" fmla="*/ 0 w 15"/>
                <a:gd name="T5" fmla="*/ 0 h 1"/>
                <a:gd name="T6" fmla="*/ 0 60000 65536"/>
                <a:gd name="T7" fmla="*/ 0 60000 65536"/>
                <a:gd name="T8" fmla="*/ 0 60000 65536"/>
                <a:gd name="T9" fmla="*/ 0 w 15"/>
                <a:gd name="T10" fmla="*/ 0 h 1"/>
                <a:gd name="T11" fmla="*/ 15 w 15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52" name="Line 343"/>
            <p:cNvSpPr>
              <a:spLocks noChangeAspect="1" noChangeShapeType="1"/>
            </p:cNvSpPr>
            <p:nvPr/>
          </p:nvSpPr>
          <p:spPr bwMode="auto">
            <a:xfrm>
              <a:off x="2710" y="1706"/>
              <a:ext cx="16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53" name="Line 344"/>
            <p:cNvSpPr>
              <a:spLocks noChangeAspect="1" noChangeShapeType="1"/>
            </p:cNvSpPr>
            <p:nvPr/>
          </p:nvSpPr>
          <p:spPr bwMode="auto">
            <a:xfrm>
              <a:off x="2710" y="1706"/>
              <a:ext cx="16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54" name="Oval 345"/>
            <p:cNvSpPr>
              <a:spLocks noChangeAspect="1" noChangeArrowheads="1"/>
            </p:cNvSpPr>
            <p:nvPr/>
          </p:nvSpPr>
          <p:spPr bwMode="auto">
            <a:xfrm>
              <a:off x="2602" y="1701"/>
              <a:ext cx="33" cy="25"/>
            </a:xfrm>
            <a:prstGeom prst="ellipse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55" name="Freeform 346"/>
            <p:cNvSpPr>
              <a:spLocks noChangeAspect="1"/>
            </p:cNvSpPr>
            <p:nvPr/>
          </p:nvSpPr>
          <p:spPr bwMode="auto">
            <a:xfrm>
              <a:off x="2543" y="1642"/>
              <a:ext cx="64" cy="56"/>
            </a:xfrm>
            <a:custGeom>
              <a:avLst/>
              <a:gdLst>
                <a:gd name="T0" fmla="*/ 84 w 59"/>
                <a:gd name="T1" fmla="*/ 56 h 56"/>
                <a:gd name="T2" fmla="*/ 0 w 59"/>
                <a:gd name="T3" fmla="*/ 0 h 56"/>
                <a:gd name="T4" fmla="*/ 95 w 59"/>
                <a:gd name="T5" fmla="*/ 48 h 56"/>
                <a:gd name="T6" fmla="*/ 84 w 59"/>
                <a:gd name="T7" fmla="*/ 56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"/>
                <a:gd name="T14" fmla="*/ 59 w 59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">
                  <a:moveTo>
                    <a:pt x="51" y="56"/>
                  </a:moveTo>
                  <a:lnTo>
                    <a:pt x="0" y="0"/>
                  </a:lnTo>
                  <a:lnTo>
                    <a:pt x="59" y="48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56" name="Freeform 347"/>
            <p:cNvSpPr>
              <a:spLocks noChangeAspect="1"/>
            </p:cNvSpPr>
            <p:nvPr/>
          </p:nvSpPr>
          <p:spPr bwMode="auto">
            <a:xfrm>
              <a:off x="2543" y="1642"/>
              <a:ext cx="64" cy="56"/>
            </a:xfrm>
            <a:custGeom>
              <a:avLst/>
              <a:gdLst>
                <a:gd name="T0" fmla="*/ 84 w 59"/>
                <a:gd name="T1" fmla="*/ 56 h 56"/>
                <a:gd name="T2" fmla="*/ 0 w 59"/>
                <a:gd name="T3" fmla="*/ 0 h 56"/>
                <a:gd name="T4" fmla="*/ 95 w 59"/>
                <a:gd name="T5" fmla="*/ 48 h 56"/>
                <a:gd name="T6" fmla="*/ 84 w 59"/>
                <a:gd name="T7" fmla="*/ 56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"/>
                <a:gd name="T14" fmla="*/ 59 w 59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">
                  <a:moveTo>
                    <a:pt x="51" y="56"/>
                  </a:moveTo>
                  <a:lnTo>
                    <a:pt x="0" y="0"/>
                  </a:lnTo>
                  <a:lnTo>
                    <a:pt x="59" y="48"/>
                  </a:lnTo>
                  <a:lnTo>
                    <a:pt x="51" y="56"/>
                  </a:lnTo>
                  <a:close/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57" name="Oval 348"/>
            <p:cNvSpPr>
              <a:spLocks noChangeAspect="1" noChangeArrowheads="1"/>
            </p:cNvSpPr>
            <p:nvPr/>
          </p:nvSpPr>
          <p:spPr bwMode="auto">
            <a:xfrm>
              <a:off x="2610" y="1709"/>
              <a:ext cx="17" cy="9"/>
            </a:xfrm>
            <a:prstGeom prst="ellipse">
              <a:avLst/>
            </a:prstGeom>
            <a:solidFill>
              <a:srgbClr val="FFFFFF"/>
            </a:solidFill>
            <a:ln w="11113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58" name="Rectangle 349"/>
            <p:cNvSpPr>
              <a:spLocks noChangeAspect="1" noChangeArrowheads="1"/>
            </p:cNvSpPr>
            <p:nvPr/>
          </p:nvSpPr>
          <p:spPr bwMode="auto">
            <a:xfrm>
              <a:off x="2487" y="1698"/>
              <a:ext cx="24" cy="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59" name="Rectangle 350"/>
            <p:cNvSpPr>
              <a:spLocks noChangeAspect="1" noChangeArrowheads="1"/>
            </p:cNvSpPr>
            <p:nvPr/>
          </p:nvSpPr>
          <p:spPr bwMode="auto">
            <a:xfrm>
              <a:off x="2487" y="1689"/>
              <a:ext cx="14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960" name="Rectangle 351"/>
            <p:cNvSpPr>
              <a:spLocks noChangeAspect="1" noChangeArrowheads="1"/>
            </p:cNvSpPr>
            <p:nvPr/>
          </p:nvSpPr>
          <p:spPr bwMode="auto">
            <a:xfrm>
              <a:off x="2487" y="1634"/>
              <a:ext cx="40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61" name="Rectangle 352"/>
            <p:cNvSpPr>
              <a:spLocks noChangeAspect="1" noChangeArrowheads="1"/>
            </p:cNvSpPr>
            <p:nvPr/>
          </p:nvSpPr>
          <p:spPr bwMode="auto">
            <a:xfrm>
              <a:off x="2487" y="1626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10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962" name="Rectangle 353"/>
            <p:cNvSpPr>
              <a:spLocks noChangeAspect="1" noChangeArrowheads="1"/>
            </p:cNvSpPr>
            <p:nvPr/>
          </p:nvSpPr>
          <p:spPr bwMode="auto">
            <a:xfrm>
              <a:off x="2527" y="1586"/>
              <a:ext cx="40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63" name="Rectangle 354"/>
            <p:cNvSpPr>
              <a:spLocks noChangeAspect="1" noChangeArrowheads="1"/>
            </p:cNvSpPr>
            <p:nvPr/>
          </p:nvSpPr>
          <p:spPr bwMode="auto">
            <a:xfrm>
              <a:off x="2527" y="1578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20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964" name="Rectangle 355"/>
            <p:cNvSpPr>
              <a:spLocks noChangeAspect="1" noChangeArrowheads="1"/>
            </p:cNvSpPr>
            <p:nvPr/>
          </p:nvSpPr>
          <p:spPr bwMode="auto">
            <a:xfrm>
              <a:off x="2591" y="1570"/>
              <a:ext cx="40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65" name="Rectangle 356"/>
            <p:cNvSpPr>
              <a:spLocks noChangeAspect="1" noChangeArrowheads="1"/>
            </p:cNvSpPr>
            <p:nvPr/>
          </p:nvSpPr>
          <p:spPr bwMode="auto">
            <a:xfrm>
              <a:off x="2591" y="1562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30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966" name="Rectangle 357"/>
            <p:cNvSpPr>
              <a:spLocks noChangeAspect="1" noChangeArrowheads="1"/>
            </p:cNvSpPr>
            <p:nvPr/>
          </p:nvSpPr>
          <p:spPr bwMode="auto">
            <a:xfrm>
              <a:off x="2662" y="1578"/>
              <a:ext cx="41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67" name="Rectangle 358"/>
            <p:cNvSpPr>
              <a:spLocks noChangeAspect="1" noChangeArrowheads="1"/>
            </p:cNvSpPr>
            <p:nvPr/>
          </p:nvSpPr>
          <p:spPr bwMode="auto">
            <a:xfrm>
              <a:off x="2662" y="1570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40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968" name="Rectangle 359"/>
            <p:cNvSpPr>
              <a:spLocks noChangeAspect="1" noChangeArrowheads="1"/>
            </p:cNvSpPr>
            <p:nvPr/>
          </p:nvSpPr>
          <p:spPr bwMode="auto">
            <a:xfrm>
              <a:off x="2719" y="1626"/>
              <a:ext cx="40" cy="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69" name="Rectangle 360"/>
            <p:cNvSpPr>
              <a:spLocks noChangeAspect="1" noChangeArrowheads="1"/>
            </p:cNvSpPr>
            <p:nvPr/>
          </p:nvSpPr>
          <p:spPr bwMode="auto">
            <a:xfrm>
              <a:off x="2720" y="1618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50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970" name="Rectangle 361"/>
            <p:cNvSpPr>
              <a:spLocks noChangeAspect="1" noChangeArrowheads="1"/>
            </p:cNvSpPr>
            <p:nvPr/>
          </p:nvSpPr>
          <p:spPr bwMode="auto">
            <a:xfrm>
              <a:off x="2735" y="1690"/>
              <a:ext cx="39" cy="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71" name="Rectangle 362"/>
            <p:cNvSpPr>
              <a:spLocks noChangeAspect="1" noChangeArrowheads="1"/>
            </p:cNvSpPr>
            <p:nvPr/>
          </p:nvSpPr>
          <p:spPr bwMode="auto">
            <a:xfrm>
              <a:off x="2735" y="1682"/>
              <a:ext cx="26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300" b="1">
                  <a:solidFill>
                    <a:srgbClr val="000000"/>
                  </a:solidFill>
                  <a:latin typeface="Arial" pitchFamily="34" charset="0"/>
                </a:rPr>
                <a:t>60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972" name="Rectangle 363"/>
            <p:cNvSpPr>
              <a:spLocks noChangeAspect="1" noChangeArrowheads="1"/>
            </p:cNvSpPr>
            <p:nvPr/>
          </p:nvSpPr>
          <p:spPr bwMode="auto">
            <a:xfrm>
              <a:off x="3001" y="1493"/>
              <a:ext cx="313" cy="25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973" name="Freeform 364"/>
            <p:cNvSpPr>
              <a:spLocks noChangeAspect="1"/>
            </p:cNvSpPr>
            <p:nvPr/>
          </p:nvSpPr>
          <p:spPr bwMode="auto">
            <a:xfrm>
              <a:off x="3038" y="1650"/>
              <a:ext cx="15" cy="56"/>
            </a:xfrm>
            <a:custGeom>
              <a:avLst/>
              <a:gdLst>
                <a:gd name="T0" fmla="*/ 0 w 14"/>
                <a:gd name="T1" fmla="*/ 56 h 56"/>
                <a:gd name="T2" fmla="*/ 0 w 14"/>
                <a:gd name="T3" fmla="*/ 8 h 56"/>
                <a:gd name="T4" fmla="*/ 13 w 14"/>
                <a:gd name="T5" fmla="*/ 0 h 56"/>
                <a:gd name="T6" fmla="*/ 20 w 14"/>
                <a:gd name="T7" fmla="*/ 8 h 56"/>
                <a:gd name="T8" fmla="*/ 20 w 14"/>
                <a:gd name="T9" fmla="*/ 56 h 56"/>
                <a:gd name="T10" fmla="*/ 0 w 14"/>
                <a:gd name="T11" fmla="*/ 56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56"/>
                <a:gd name="T20" fmla="*/ 14 w 14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56">
                  <a:moveTo>
                    <a:pt x="0" y="56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14" y="8"/>
                  </a:lnTo>
                  <a:lnTo>
                    <a:pt x="14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74" name="Freeform 365"/>
            <p:cNvSpPr>
              <a:spLocks noChangeAspect="1"/>
            </p:cNvSpPr>
            <p:nvPr/>
          </p:nvSpPr>
          <p:spPr bwMode="auto">
            <a:xfrm>
              <a:off x="3038" y="1650"/>
              <a:ext cx="15" cy="56"/>
            </a:xfrm>
            <a:custGeom>
              <a:avLst/>
              <a:gdLst>
                <a:gd name="T0" fmla="*/ 0 w 14"/>
                <a:gd name="T1" fmla="*/ 56 h 56"/>
                <a:gd name="T2" fmla="*/ 0 w 14"/>
                <a:gd name="T3" fmla="*/ 8 h 56"/>
                <a:gd name="T4" fmla="*/ 13 w 14"/>
                <a:gd name="T5" fmla="*/ 0 h 56"/>
                <a:gd name="T6" fmla="*/ 20 w 14"/>
                <a:gd name="T7" fmla="*/ 8 h 56"/>
                <a:gd name="T8" fmla="*/ 20 w 14"/>
                <a:gd name="T9" fmla="*/ 56 h 56"/>
                <a:gd name="T10" fmla="*/ 0 w 14"/>
                <a:gd name="T11" fmla="*/ 56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56"/>
                <a:gd name="T20" fmla="*/ 14 w 14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56">
                  <a:moveTo>
                    <a:pt x="0" y="56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14" y="8"/>
                  </a:lnTo>
                  <a:lnTo>
                    <a:pt x="14" y="56"/>
                  </a:lnTo>
                  <a:lnTo>
                    <a:pt x="0" y="56"/>
                  </a:lnTo>
                  <a:close/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75" name="Freeform 366"/>
            <p:cNvSpPr>
              <a:spLocks noChangeAspect="1"/>
            </p:cNvSpPr>
            <p:nvPr/>
          </p:nvSpPr>
          <p:spPr bwMode="auto">
            <a:xfrm>
              <a:off x="3029" y="1626"/>
              <a:ext cx="1" cy="24"/>
            </a:xfrm>
            <a:custGeom>
              <a:avLst/>
              <a:gdLst>
                <a:gd name="T0" fmla="*/ 0 w 1"/>
                <a:gd name="T1" fmla="*/ 24 h 24"/>
                <a:gd name="T2" fmla="*/ 0 w 1"/>
                <a:gd name="T3" fmla="*/ 0 h 24"/>
                <a:gd name="T4" fmla="*/ 0 w 1"/>
                <a:gd name="T5" fmla="*/ 24 h 24"/>
                <a:gd name="T6" fmla="*/ 0 60000 65536"/>
                <a:gd name="T7" fmla="*/ 0 60000 65536"/>
                <a:gd name="T8" fmla="*/ 0 60000 65536"/>
                <a:gd name="T9" fmla="*/ 0 w 1"/>
                <a:gd name="T10" fmla="*/ 0 h 24"/>
                <a:gd name="T11" fmla="*/ 1 w 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4">
                  <a:moveTo>
                    <a:pt x="0" y="24"/>
                  </a:move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76" name="Line 367"/>
            <p:cNvSpPr>
              <a:spLocks noChangeAspect="1" noChangeShapeType="1"/>
            </p:cNvSpPr>
            <p:nvPr/>
          </p:nvSpPr>
          <p:spPr bwMode="auto">
            <a:xfrm flipV="1">
              <a:off x="3029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77" name="Line 368"/>
            <p:cNvSpPr>
              <a:spLocks noChangeAspect="1" noChangeShapeType="1"/>
            </p:cNvSpPr>
            <p:nvPr/>
          </p:nvSpPr>
          <p:spPr bwMode="auto">
            <a:xfrm flipV="1">
              <a:off x="3029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78" name="Freeform 369"/>
            <p:cNvSpPr>
              <a:spLocks noChangeAspect="1"/>
            </p:cNvSpPr>
            <p:nvPr/>
          </p:nvSpPr>
          <p:spPr bwMode="auto">
            <a:xfrm>
              <a:off x="3038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79" name="Line 370"/>
            <p:cNvSpPr>
              <a:spLocks noChangeAspect="1" noChangeShapeType="1"/>
            </p:cNvSpPr>
            <p:nvPr/>
          </p:nvSpPr>
          <p:spPr bwMode="auto">
            <a:xfrm flipV="1">
              <a:off x="3038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0" name="Line 371"/>
            <p:cNvSpPr>
              <a:spLocks noChangeAspect="1" noChangeShapeType="1"/>
            </p:cNvSpPr>
            <p:nvPr/>
          </p:nvSpPr>
          <p:spPr bwMode="auto">
            <a:xfrm flipV="1">
              <a:off x="3038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1" name="Freeform 372"/>
            <p:cNvSpPr>
              <a:spLocks noChangeAspect="1"/>
            </p:cNvSpPr>
            <p:nvPr/>
          </p:nvSpPr>
          <p:spPr bwMode="auto">
            <a:xfrm>
              <a:off x="3045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2" name="Line 373"/>
            <p:cNvSpPr>
              <a:spLocks noChangeAspect="1" noChangeShapeType="1"/>
            </p:cNvSpPr>
            <p:nvPr/>
          </p:nvSpPr>
          <p:spPr bwMode="auto">
            <a:xfrm flipV="1">
              <a:off x="3045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3" name="Line 374"/>
            <p:cNvSpPr>
              <a:spLocks noChangeAspect="1" noChangeShapeType="1"/>
            </p:cNvSpPr>
            <p:nvPr/>
          </p:nvSpPr>
          <p:spPr bwMode="auto">
            <a:xfrm flipV="1">
              <a:off x="3045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4" name="Freeform 375"/>
            <p:cNvSpPr>
              <a:spLocks noChangeAspect="1"/>
            </p:cNvSpPr>
            <p:nvPr/>
          </p:nvSpPr>
          <p:spPr bwMode="auto">
            <a:xfrm>
              <a:off x="3053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5" name="Line 376"/>
            <p:cNvSpPr>
              <a:spLocks noChangeAspect="1" noChangeShapeType="1"/>
            </p:cNvSpPr>
            <p:nvPr/>
          </p:nvSpPr>
          <p:spPr bwMode="auto">
            <a:xfrm flipV="1">
              <a:off x="3053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6" name="Line 377"/>
            <p:cNvSpPr>
              <a:spLocks noChangeAspect="1" noChangeShapeType="1"/>
            </p:cNvSpPr>
            <p:nvPr/>
          </p:nvSpPr>
          <p:spPr bwMode="auto">
            <a:xfrm flipV="1">
              <a:off x="3053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7" name="Freeform 378"/>
            <p:cNvSpPr>
              <a:spLocks noChangeAspect="1"/>
            </p:cNvSpPr>
            <p:nvPr/>
          </p:nvSpPr>
          <p:spPr bwMode="auto">
            <a:xfrm>
              <a:off x="3062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8" name="Line 379"/>
            <p:cNvSpPr>
              <a:spLocks noChangeAspect="1" noChangeShapeType="1"/>
            </p:cNvSpPr>
            <p:nvPr/>
          </p:nvSpPr>
          <p:spPr bwMode="auto">
            <a:xfrm flipV="1">
              <a:off x="3062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89" name="Line 380"/>
            <p:cNvSpPr>
              <a:spLocks noChangeAspect="1" noChangeShapeType="1"/>
            </p:cNvSpPr>
            <p:nvPr/>
          </p:nvSpPr>
          <p:spPr bwMode="auto">
            <a:xfrm flipV="1">
              <a:off x="3062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0" name="Freeform 381"/>
            <p:cNvSpPr>
              <a:spLocks noChangeAspect="1"/>
            </p:cNvSpPr>
            <p:nvPr/>
          </p:nvSpPr>
          <p:spPr bwMode="auto">
            <a:xfrm>
              <a:off x="3078" y="1626"/>
              <a:ext cx="1" cy="24"/>
            </a:xfrm>
            <a:custGeom>
              <a:avLst/>
              <a:gdLst>
                <a:gd name="T0" fmla="*/ 0 w 1"/>
                <a:gd name="T1" fmla="*/ 24 h 24"/>
                <a:gd name="T2" fmla="*/ 0 w 1"/>
                <a:gd name="T3" fmla="*/ 0 h 24"/>
                <a:gd name="T4" fmla="*/ 0 w 1"/>
                <a:gd name="T5" fmla="*/ 24 h 24"/>
                <a:gd name="T6" fmla="*/ 0 60000 65536"/>
                <a:gd name="T7" fmla="*/ 0 60000 65536"/>
                <a:gd name="T8" fmla="*/ 0 60000 65536"/>
                <a:gd name="T9" fmla="*/ 0 w 1"/>
                <a:gd name="T10" fmla="*/ 0 h 24"/>
                <a:gd name="T11" fmla="*/ 1 w 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4">
                  <a:moveTo>
                    <a:pt x="0" y="24"/>
                  </a:move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1" name="Line 382"/>
            <p:cNvSpPr>
              <a:spLocks noChangeAspect="1" noChangeShapeType="1"/>
            </p:cNvSpPr>
            <p:nvPr/>
          </p:nvSpPr>
          <p:spPr bwMode="auto">
            <a:xfrm flipV="1">
              <a:off x="3078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2" name="Line 383"/>
            <p:cNvSpPr>
              <a:spLocks noChangeAspect="1" noChangeShapeType="1"/>
            </p:cNvSpPr>
            <p:nvPr/>
          </p:nvSpPr>
          <p:spPr bwMode="auto">
            <a:xfrm flipV="1">
              <a:off x="3078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3" name="Freeform 384"/>
            <p:cNvSpPr>
              <a:spLocks noChangeAspect="1"/>
            </p:cNvSpPr>
            <p:nvPr/>
          </p:nvSpPr>
          <p:spPr bwMode="auto">
            <a:xfrm>
              <a:off x="3085" y="1642"/>
              <a:ext cx="2" cy="8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0 h 8"/>
                <a:gd name="T4" fmla="*/ 0 w 2"/>
                <a:gd name="T5" fmla="*/ 8 h 8"/>
                <a:gd name="T6" fmla="*/ 0 60000 65536"/>
                <a:gd name="T7" fmla="*/ 0 60000 65536"/>
                <a:gd name="T8" fmla="*/ 0 60000 65536"/>
                <a:gd name="T9" fmla="*/ 0 w 2"/>
                <a:gd name="T10" fmla="*/ 0 h 8"/>
                <a:gd name="T11" fmla="*/ 2 w 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4" name="Line 385"/>
            <p:cNvSpPr>
              <a:spLocks noChangeAspect="1" noChangeShapeType="1"/>
            </p:cNvSpPr>
            <p:nvPr/>
          </p:nvSpPr>
          <p:spPr bwMode="auto">
            <a:xfrm flipV="1">
              <a:off x="3085" y="1642"/>
              <a:ext cx="2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5" name="Line 386"/>
            <p:cNvSpPr>
              <a:spLocks noChangeAspect="1" noChangeShapeType="1"/>
            </p:cNvSpPr>
            <p:nvPr/>
          </p:nvSpPr>
          <p:spPr bwMode="auto">
            <a:xfrm flipV="1">
              <a:off x="3085" y="1642"/>
              <a:ext cx="2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6" name="Freeform 387"/>
            <p:cNvSpPr>
              <a:spLocks noChangeAspect="1"/>
            </p:cNvSpPr>
            <p:nvPr/>
          </p:nvSpPr>
          <p:spPr bwMode="auto">
            <a:xfrm>
              <a:off x="3093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7" name="Line 388"/>
            <p:cNvSpPr>
              <a:spLocks noChangeAspect="1" noChangeShapeType="1"/>
            </p:cNvSpPr>
            <p:nvPr/>
          </p:nvSpPr>
          <p:spPr bwMode="auto">
            <a:xfrm flipV="1">
              <a:off x="3093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8" name="Line 389"/>
            <p:cNvSpPr>
              <a:spLocks noChangeAspect="1" noChangeShapeType="1"/>
            </p:cNvSpPr>
            <p:nvPr/>
          </p:nvSpPr>
          <p:spPr bwMode="auto">
            <a:xfrm flipV="1">
              <a:off x="3093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9" name="Freeform 390"/>
            <p:cNvSpPr>
              <a:spLocks noChangeAspect="1"/>
            </p:cNvSpPr>
            <p:nvPr/>
          </p:nvSpPr>
          <p:spPr bwMode="auto">
            <a:xfrm>
              <a:off x="3102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0" name="Line 391"/>
            <p:cNvSpPr>
              <a:spLocks noChangeAspect="1" noChangeShapeType="1"/>
            </p:cNvSpPr>
            <p:nvPr/>
          </p:nvSpPr>
          <p:spPr bwMode="auto">
            <a:xfrm flipV="1">
              <a:off x="3102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1" name="Line 392"/>
            <p:cNvSpPr>
              <a:spLocks noChangeAspect="1" noChangeShapeType="1"/>
            </p:cNvSpPr>
            <p:nvPr/>
          </p:nvSpPr>
          <p:spPr bwMode="auto">
            <a:xfrm flipV="1">
              <a:off x="3102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2" name="Freeform 393"/>
            <p:cNvSpPr>
              <a:spLocks noChangeAspect="1"/>
            </p:cNvSpPr>
            <p:nvPr/>
          </p:nvSpPr>
          <p:spPr bwMode="auto">
            <a:xfrm>
              <a:off x="3117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3" name="Line 394"/>
            <p:cNvSpPr>
              <a:spLocks noChangeAspect="1" noChangeShapeType="1"/>
            </p:cNvSpPr>
            <p:nvPr/>
          </p:nvSpPr>
          <p:spPr bwMode="auto">
            <a:xfrm flipV="1">
              <a:off x="3117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4" name="Line 395"/>
            <p:cNvSpPr>
              <a:spLocks noChangeAspect="1" noChangeShapeType="1"/>
            </p:cNvSpPr>
            <p:nvPr/>
          </p:nvSpPr>
          <p:spPr bwMode="auto">
            <a:xfrm flipV="1">
              <a:off x="3117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5" name="Freeform 396"/>
            <p:cNvSpPr>
              <a:spLocks noChangeAspect="1"/>
            </p:cNvSpPr>
            <p:nvPr/>
          </p:nvSpPr>
          <p:spPr bwMode="auto">
            <a:xfrm>
              <a:off x="3126" y="1626"/>
              <a:ext cx="1" cy="24"/>
            </a:xfrm>
            <a:custGeom>
              <a:avLst/>
              <a:gdLst>
                <a:gd name="T0" fmla="*/ 0 w 1"/>
                <a:gd name="T1" fmla="*/ 24 h 24"/>
                <a:gd name="T2" fmla="*/ 0 w 1"/>
                <a:gd name="T3" fmla="*/ 0 h 24"/>
                <a:gd name="T4" fmla="*/ 0 w 1"/>
                <a:gd name="T5" fmla="*/ 24 h 24"/>
                <a:gd name="T6" fmla="*/ 0 60000 65536"/>
                <a:gd name="T7" fmla="*/ 0 60000 65536"/>
                <a:gd name="T8" fmla="*/ 0 60000 65536"/>
                <a:gd name="T9" fmla="*/ 0 w 1"/>
                <a:gd name="T10" fmla="*/ 0 h 24"/>
                <a:gd name="T11" fmla="*/ 1 w 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4">
                  <a:moveTo>
                    <a:pt x="0" y="24"/>
                  </a:move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6" name="Line 397"/>
            <p:cNvSpPr>
              <a:spLocks noChangeAspect="1" noChangeShapeType="1"/>
            </p:cNvSpPr>
            <p:nvPr/>
          </p:nvSpPr>
          <p:spPr bwMode="auto">
            <a:xfrm flipV="1">
              <a:off x="3126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7" name="Line 398"/>
            <p:cNvSpPr>
              <a:spLocks noChangeAspect="1" noChangeShapeType="1"/>
            </p:cNvSpPr>
            <p:nvPr/>
          </p:nvSpPr>
          <p:spPr bwMode="auto">
            <a:xfrm flipV="1">
              <a:off x="3126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8" name="Freeform 399"/>
            <p:cNvSpPr>
              <a:spLocks noChangeAspect="1"/>
            </p:cNvSpPr>
            <p:nvPr/>
          </p:nvSpPr>
          <p:spPr bwMode="auto">
            <a:xfrm>
              <a:off x="3133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9" name="Line 400"/>
            <p:cNvSpPr>
              <a:spLocks noChangeAspect="1" noChangeShapeType="1"/>
            </p:cNvSpPr>
            <p:nvPr/>
          </p:nvSpPr>
          <p:spPr bwMode="auto">
            <a:xfrm flipV="1">
              <a:off x="3133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0" name="Line 401"/>
            <p:cNvSpPr>
              <a:spLocks noChangeAspect="1" noChangeShapeType="1"/>
            </p:cNvSpPr>
            <p:nvPr/>
          </p:nvSpPr>
          <p:spPr bwMode="auto">
            <a:xfrm flipV="1">
              <a:off x="3133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1" name="Freeform 402"/>
            <p:cNvSpPr>
              <a:spLocks noChangeAspect="1"/>
            </p:cNvSpPr>
            <p:nvPr/>
          </p:nvSpPr>
          <p:spPr bwMode="auto">
            <a:xfrm>
              <a:off x="3142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2" name="Line 403"/>
            <p:cNvSpPr>
              <a:spLocks noChangeAspect="1" noChangeShapeType="1"/>
            </p:cNvSpPr>
            <p:nvPr/>
          </p:nvSpPr>
          <p:spPr bwMode="auto">
            <a:xfrm flipV="1">
              <a:off x="3142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3" name="Line 404"/>
            <p:cNvSpPr>
              <a:spLocks noChangeAspect="1" noChangeShapeType="1"/>
            </p:cNvSpPr>
            <p:nvPr/>
          </p:nvSpPr>
          <p:spPr bwMode="auto">
            <a:xfrm flipV="1">
              <a:off x="3142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4" name="Freeform 405"/>
            <p:cNvSpPr>
              <a:spLocks noChangeAspect="1"/>
            </p:cNvSpPr>
            <p:nvPr/>
          </p:nvSpPr>
          <p:spPr bwMode="auto">
            <a:xfrm>
              <a:off x="3150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5" name="Line 406"/>
            <p:cNvSpPr>
              <a:spLocks noChangeAspect="1" noChangeShapeType="1"/>
            </p:cNvSpPr>
            <p:nvPr/>
          </p:nvSpPr>
          <p:spPr bwMode="auto">
            <a:xfrm flipV="1">
              <a:off x="3150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6" name="Line 407"/>
            <p:cNvSpPr>
              <a:spLocks noChangeAspect="1" noChangeShapeType="1"/>
            </p:cNvSpPr>
            <p:nvPr/>
          </p:nvSpPr>
          <p:spPr bwMode="auto">
            <a:xfrm flipV="1">
              <a:off x="3150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7" name="Freeform 408"/>
            <p:cNvSpPr>
              <a:spLocks noChangeAspect="1"/>
            </p:cNvSpPr>
            <p:nvPr/>
          </p:nvSpPr>
          <p:spPr bwMode="auto">
            <a:xfrm>
              <a:off x="3166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8" name="Line 409"/>
            <p:cNvSpPr>
              <a:spLocks noChangeAspect="1" noChangeShapeType="1"/>
            </p:cNvSpPr>
            <p:nvPr/>
          </p:nvSpPr>
          <p:spPr bwMode="auto">
            <a:xfrm flipV="1">
              <a:off x="3166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9" name="Line 410"/>
            <p:cNvSpPr>
              <a:spLocks noChangeAspect="1" noChangeShapeType="1"/>
            </p:cNvSpPr>
            <p:nvPr/>
          </p:nvSpPr>
          <p:spPr bwMode="auto">
            <a:xfrm flipV="1">
              <a:off x="3166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0" name="Freeform 411"/>
            <p:cNvSpPr>
              <a:spLocks noChangeAspect="1"/>
            </p:cNvSpPr>
            <p:nvPr/>
          </p:nvSpPr>
          <p:spPr bwMode="auto">
            <a:xfrm>
              <a:off x="3173" y="1626"/>
              <a:ext cx="1" cy="24"/>
            </a:xfrm>
            <a:custGeom>
              <a:avLst/>
              <a:gdLst>
                <a:gd name="T0" fmla="*/ 0 w 1"/>
                <a:gd name="T1" fmla="*/ 24 h 24"/>
                <a:gd name="T2" fmla="*/ 0 w 1"/>
                <a:gd name="T3" fmla="*/ 0 h 24"/>
                <a:gd name="T4" fmla="*/ 0 w 1"/>
                <a:gd name="T5" fmla="*/ 24 h 24"/>
                <a:gd name="T6" fmla="*/ 0 60000 65536"/>
                <a:gd name="T7" fmla="*/ 0 60000 65536"/>
                <a:gd name="T8" fmla="*/ 0 60000 65536"/>
                <a:gd name="T9" fmla="*/ 0 w 1"/>
                <a:gd name="T10" fmla="*/ 0 h 24"/>
                <a:gd name="T11" fmla="*/ 1 w 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4">
                  <a:moveTo>
                    <a:pt x="0" y="24"/>
                  </a:move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1" name="Line 412"/>
            <p:cNvSpPr>
              <a:spLocks noChangeAspect="1" noChangeShapeType="1"/>
            </p:cNvSpPr>
            <p:nvPr/>
          </p:nvSpPr>
          <p:spPr bwMode="auto">
            <a:xfrm flipV="1">
              <a:off x="3173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2" name="Line 413"/>
            <p:cNvSpPr>
              <a:spLocks noChangeAspect="1" noChangeShapeType="1"/>
            </p:cNvSpPr>
            <p:nvPr/>
          </p:nvSpPr>
          <p:spPr bwMode="auto">
            <a:xfrm flipV="1">
              <a:off x="3173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3" name="Freeform 414"/>
            <p:cNvSpPr>
              <a:spLocks noChangeAspect="1"/>
            </p:cNvSpPr>
            <p:nvPr/>
          </p:nvSpPr>
          <p:spPr bwMode="auto">
            <a:xfrm>
              <a:off x="3181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4" name="Line 415"/>
            <p:cNvSpPr>
              <a:spLocks noChangeAspect="1" noChangeShapeType="1"/>
            </p:cNvSpPr>
            <p:nvPr/>
          </p:nvSpPr>
          <p:spPr bwMode="auto">
            <a:xfrm flipV="1">
              <a:off x="3181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5" name="Line 416"/>
            <p:cNvSpPr>
              <a:spLocks noChangeAspect="1" noChangeShapeType="1"/>
            </p:cNvSpPr>
            <p:nvPr/>
          </p:nvSpPr>
          <p:spPr bwMode="auto">
            <a:xfrm flipV="1">
              <a:off x="3181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6" name="Freeform 417"/>
            <p:cNvSpPr>
              <a:spLocks noChangeAspect="1"/>
            </p:cNvSpPr>
            <p:nvPr/>
          </p:nvSpPr>
          <p:spPr bwMode="auto">
            <a:xfrm>
              <a:off x="3190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7" name="Line 418"/>
            <p:cNvSpPr>
              <a:spLocks noChangeAspect="1" noChangeShapeType="1"/>
            </p:cNvSpPr>
            <p:nvPr/>
          </p:nvSpPr>
          <p:spPr bwMode="auto">
            <a:xfrm flipV="1">
              <a:off x="3190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8" name="Line 419"/>
            <p:cNvSpPr>
              <a:spLocks noChangeAspect="1" noChangeShapeType="1"/>
            </p:cNvSpPr>
            <p:nvPr/>
          </p:nvSpPr>
          <p:spPr bwMode="auto">
            <a:xfrm flipV="1">
              <a:off x="3190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9" name="Freeform 420"/>
            <p:cNvSpPr>
              <a:spLocks noChangeAspect="1"/>
            </p:cNvSpPr>
            <p:nvPr/>
          </p:nvSpPr>
          <p:spPr bwMode="auto">
            <a:xfrm>
              <a:off x="3206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0" name="Line 421"/>
            <p:cNvSpPr>
              <a:spLocks noChangeAspect="1" noChangeShapeType="1"/>
            </p:cNvSpPr>
            <p:nvPr/>
          </p:nvSpPr>
          <p:spPr bwMode="auto">
            <a:xfrm flipV="1">
              <a:off x="3206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1" name="Line 422"/>
            <p:cNvSpPr>
              <a:spLocks noChangeAspect="1" noChangeShapeType="1"/>
            </p:cNvSpPr>
            <p:nvPr/>
          </p:nvSpPr>
          <p:spPr bwMode="auto">
            <a:xfrm flipV="1">
              <a:off x="3206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2" name="Freeform 423"/>
            <p:cNvSpPr>
              <a:spLocks noChangeAspect="1"/>
            </p:cNvSpPr>
            <p:nvPr/>
          </p:nvSpPr>
          <p:spPr bwMode="auto">
            <a:xfrm>
              <a:off x="3214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3" name="Line 424"/>
            <p:cNvSpPr>
              <a:spLocks noChangeAspect="1" noChangeShapeType="1"/>
            </p:cNvSpPr>
            <p:nvPr/>
          </p:nvSpPr>
          <p:spPr bwMode="auto">
            <a:xfrm flipV="1">
              <a:off x="3214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4" name="Line 425"/>
            <p:cNvSpPr>
              <a:spLocks noChangeAspect="1" noChangeShapeType="1"/>
            </p:cNvSpPr>
            <p:nvPr/>
          </p:nvSpPr>
          <p:spPr bwMode="auto">
            <a:xfrm flipV="1">
              <a:off x="3214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5" name="Freeform 426"/>
            <p:cNvSpPr>
              <a:spLocks noChangeAspect="1"/>
            </p:cNvSpPr>
            <p:nvPr/>
          </p:nvSpPr>
          <p:spPr bwMode="auto">
            <a:xfrm>
              <a:off x="3221" y="1626"/>
              <a:ext cx="1" cy="24"/>
            </a:xfrm>
            <a:custGeom>
              <a:avLst/>
              <a:gdLst>
                <a:gd name="T0" fmla="*/ 0 w 1"/>
                <a:gd name="T1" fmla="*/ 24 h 24"/>
                <a:gd name="T2" fmla="*/ 0 w 1"/>
                <a:gd name="T3" fmla="*/ 0 h 24"/>
                <a:gd name="T4" fmla="*/ 0 w 1"/>
                <a:gd name="T5" fmla="*/ 24 h 24"/>
                <a:gd name="T6" fmla="*/ 0 60000 65536"/>
                <a:gd name="T7" fmla="*/ 0 60000 65536"/>
                <a:gd name="T8" fmla="*/ 0 60000 65536"/>
                <a:gd name="T9" fmla="*/ 0 w 1"/>
                <a:gd name="T10" fmla="*/ 0 h 24"/>
                <a:gd name="T11" fmla="*/ 1 w 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4">
                  <a:moveTo>
                    <a:pt x="0" y="24"/>
                  </a:move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6" name="Line 427"/>
            <p:cNvSpPr>
              <a:spLocks noChangeAspect="1" noChangeShapeType="1"/>
            </p:cNvSpPr>
            <p:nvPr/>
          </p:nvSpPr>
          <p:spPr bwMode="auto">
            <a:xfrm flipV="1">
              <a:off x="3221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7" name="Line 428"/>
            <p:cNvSpPr>
              <a:spLocks noChangeAspect="1" noChangeShapeType="1"/>
            </p:cNvSpPr>
            <p:nvPr/>
          </p:nvSpPr>
          <p:spPr bwMode="auto">
            <a:xfrm flipV="1">
              <a:off x="3221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8" name="Freeform 429"/>
            <p:cNvSpPr>
              <a:spLocks noChangeAspect="1"/>
            </p:cNvSpPr>
            <p:nvPr/>
          </p:nvSpPr>
          <p:spPr bwMode="auto">
            <a:xfrm>
              <a:off x="3230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39" name="Line 430"/>
            <p:cNvSpPr>
              <a:spLocks noChangeAspect="1" noChangeShapeType="1"/>
            </p:cNvSpPr>
            <p:nvPr/>
          </p:nvSpPr>
          <p:spPr bwMode="auto">
            <a:xfrm flipV="1">
              <a:off x="3230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0" name="Line 431"/>
            <p:cNvSpPr>
              <a:spLocks noChangeAspect="1" noChangeShapeType="1"/>
            </p:cNvSpPr>
            <p:nvPr/>
          </p:nvSpPr>
          <p:spPr bwMode="auto">
            <a:xfrm flipV="1">
              <a:off x="3230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1" name="Freeform 432"/>
            <p:cNvSpPr>
              <a:spLocks noChangeAspect="1"/>
            </p:cNvSpPr>
            <p:nvPr/>
          </p:nvSpPr>
          <p:spPr bwMode="auto">
            <a:xfrm>
              <a:off x="3237" y="1642"/>
              <a:ext cx="2" cy="8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0 h 8"/>
                <a:gd name="T4" fmla="*/ 0 w 2"/>
                <a:gd name="T5" fmla="*/ 8 h 8"/>
                <a:gd name="T6" fmla="*/ 0 60000 65536"/>
                <a:gd name="T7" fmla="*/ 0 60000 65536"/>
                <a:gd name="T8" fmla="*/ 0 60000 65536"/>
                <a:gd name="T9" fmla="*/ 0 w 2"/>
                <a:gd name="T10" fmla="*/ 0 h 8"/>
                <a:gd name="T11" fmla="*/ 2 w 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2" name="Line 433"/>
            <p:cNvSpPr>
              <a:spLocks noChangeAspect="1" noChangeShapeType="1"/>
            </p:cNvSpPr>
            <p:nvPr/>
          </p:nvSpPr>
          <p:spPr bwMode="auto">
            <a:xfrm flipV="1">
              <a:off x="3237" y="1642"/>
              <a:ext cx="2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3" name="Line 434"/>
            <p:cNvSpPr>
              <a:spLocks noChangeAspect="1" noChangeShapeType="1"/>
            </p:cNvSpPr>
            <p:nvPr/>
          </p:nvSpPr>
          <p:spPr bwMode="auto">
            <a:xfrm flipV="1">
              <a:off x="3237" y="1642"/>
              <a:ext cx="2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4" name="Freeform 435"/>
            <p:cNvSpPr>
              <a:spLocks noChangeAspect="1"/>
            </p:cNvSpPr>
            <p:nvPr/>
          </p:nvSpPr>
          <p:spPr bwMode="auto">
            <a:xfrm>
              <a:off x="3254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5" name="Line 436"/>
            <p:cNvSpPr>
              <a:spLocks noChangeAspect="1" noChangeShapeType="1"/>
            </p:cNvSpPr>
            <p:nvPr/>
          </p:nvSpPr>
          <p:spPr bwMode="auto">
            <a:xfrm flipV="1">
              <a:off x="3254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6" name="Line 437"/>
            <p:cNvSpPr>
              <a:spLocks noChangeAspect="1" noChangeShapeType="1"/>
            </p:cNvSpPr>
            <p:nvPr/>
          </p:nvSpPr>
          <p:spPr bwMode="auto">
            <a:xfrm flipV="1">
              <a:off x="3254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7" name="Freeform 438"/>
            <p:cNvSpPr>
              <a:spLocks noChangeAspect="1"/>
            </p:cNvSpPr>
            <p:nvPr/>
          </p:nvSpPr>
          <p:spPr bwMode="auto">
            <a:xfrm>
              <a:off x="3261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8" name="Line 439"/>
            <p:cNvSpPr>
              <a:spLocks noChangeAspect="1" noChangeShapeType="1"/>
            </p:cNvSpPr>
            <p:nvPr/>
          </p:nvSpPr>
          <p:spPr bwMode="auto">
            <a:xfrm flipV="1">
              <a:off x="3261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49" name="Line 440"/>
            <p:cNvSpPr>
              <a:spLocks noChangeAspect="1" noChangeShapeType="1"/>
            </p:cNvSpPr>
            <p:nvPr/>
          </p:nvSpPr>
          <p:spPr bwMode="auto">
            <a:xfrm flipV="1">
              <a:off x="3261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0" name="Freeform 441"/>
            <p:cNvSpPr>
              <a:spLocks noChangeAspect="1"/>
            </p:cNvSpPr>
            <p:nvPr/>
          </p:nvSpPr>
          <p:spPr bwMode="auto">
            <a:xfrm>
              <a:off x="3270" y="1626"/>
              <a:ext cx="1" cy="24"/>
            </a:xfrm>
            <a:custGeom>
              <a:avLst/>
              <a:gdLst>
                <a:gd name="T0" fmla="*/ 0 w 1"/>
                <a:gd name="T1" fmla="*/ 24 h 24"/>
                <a:gd name="T2" fmla="*/ 0 w 1"/>
                <a:gd name="T3" fmla="*/ 0 h 24"/>
                <a:gd name="T4" fmla="*/ 0 w 1"/>
                <a:gd name="T5" fmla="*/ 24 h 24"/>
                <a:gd name="T6" fmla="*/ 0 60000 65536"/>
                <a:gd name="T7" fmla="*/ 0 60000 65536"/>
                <a:gd name="T8" fmla="*/ 0 60000 65536"/>
                <a:gd name="T9" fmla="*/ 0 w 1"/>
                <a:gd name="T10" fmla="*/ 0 h 24"/>
                <a:gd name="T11" fmla="*/ 1 w 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4">
                  <a:moveTo>
                    <a:pt x="0" y="24"/>
                  </a:move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1" name="Line 442"/>
            <p:cNvSpPr>
              <a:spLocks noChangeAspect="1" noChangeShapeType="1"/>
            </p:cNvSpPr>
            <p:nvPr/>
          </p:nvSpPr>
          <p:spPr bwMode="auto">
            <a:xfrm flipV="1">
              <a:off x="3270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2" name="Line 443"/>
            <p:cNvSpPr>
              <a:spLocks noChangeAspect="1" noChangeShapeType="1"/>
            </p:cNvSpPr>
            <p:nvPr/>
          </p:nvSpPr>
          <p:spPr bwMode="auto">
            <a:xfrm flipV="1">
              <a:off x="3270" y="1626"/>
              <a:ext cx="1" cy="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3" name="Freeform 444"/>
            <p:cNvSpPr>
              <a:spLocks noChangeAspect="1"/>
            </p:cNvSpPr>
            <p:nvPr/>
          </p:nvSpPr>
          <p:spPr bwMode="auto">
            <a:xfrm>
              <a:off x="3278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" name="Line 445"/>
            <p:cNvSpPr>
              <a:spLocks noChangeAspect="1" noChangeShapeType="1"/>
            </p:cNvSpPr>
            <p:nvPr/>
          </p:nvSpPr>
          <p:spPr bwMode="auto">
            <a:xfrm flipV="1">
              <a:off x="3278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" name="Line 446"/>
            <p:cNvSpPr>
              <a:spLocks noChangeAspect="1" noChangeShapeType="1"/>
            </p:cNvSpPr>
            <p:nvPr/>
          </p:nvSpPr>
          <p:spPr bwMode="auto">
            <a:xfrm flipV="1">
              <a:off x="3278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6" name="Freeform 447"/>
            <p:cNvSpPr>
              <a:spLocks noChangeAspect="1"/>
            </p:cNvSpPr>
            <p:nvPr/>
          </p:nvSpPr>
          <p:spPr bwMode="auto">
            <a:xfrm>
              <a:off x="3294" y="1642"/>
              <a:ext cx="1" cy="8"/>
            </a:xfrm>
            <a:custGeom>
              <a:avLst/>
              <a:gdLst>
                <a:gd name="T0" fmla="*/ 0 w 1"/>
                <a:gd name="T1" fmla="*/ 8 h 8"/>
                <a:gd name="T2" fmla="*/ 0 w 1"/>
                <a:gd name="T3" fmla="*/ 0 h 8"/>
                <a:gd name="T4" fmla="*/ 0 w 1"/>
                <a:gd name="T5" fmla="*/ 8 h 8"/>
                <a:gd name="T6" fmla="*/ 0 60000 65536"/>
                <a:gd name="T7" fmla="*/ 0 60000 65536"/>
                <a:gd name="T8" fmla="*/ 0 60000 65536"/>
                <a:gd name="T9" fmla="*/ 0 w 1"/>
                <a:gd name="T10" fmla="*/ 0 h 8"/>
                <a:gd name="T11" fmla="*/ 1 w 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7" name="Line 448"/>
            <p:cNvSpPr>
              <a:spLocks noChangeAspect="1" noChangeShapeType="1"/>
            </p:cNvSpPr>
            <p:nvPr/>
          </p:nvSpPr>
          <p:spPr bwMode="auto">
            <a:xfrm flipV="1">
              <a:off x="3294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8" name="Line 449"/>
            <p:cNvSpPr>
              <a:spLocks noChangeAspect="1" noChangeShapeType="1"/>
            </p:cNvSpPr>
            <p:nvPr/>
          </p:nvSpPr>
          <p:spPr bwMode="auto">
            <a:xfrm flipV="1">
              <a:off x="3294" y="16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9" name="Rectangle 450"/>
            <p:cNvSpPr>
              <a:spLocks noChangeAspect="1" noChangeArrowheads="1"/>
            </p:cNvSpPr>
            <p:nvPr/>
          </p:nvSpPr>
          <p:spPr bwMode="auto">
            <a:xfrm>
              <a:off x="3014" y="1602"/>
              <a:ext cx="15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60" name="Rectangle 451"/>
            <p:cNvSpPr>
              <a:spLocks noChangeAspect="1" noChangeArrowheads="1"/>
            </p:cNvSpPr>
            <p:nvPr/>
          </p:nvSpPr>
          <p:spPr bwMode="auto">
            <a:xfrm>
              <a:off x="3014" y="1594"/>
              <a:ext cx="19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61" name="Rectangle 452"/>
            <p:cNvSpPr>
              <a:spLocks noChangeAspect="1" noChangeArrowheads="1"/>
            </p:cNvSpPr>
            <p:nvPr/>
          </p:nvSpPr>
          <p:spPr bwMode="auto">
            <a:xfrm>
              <a:off x="3053" y="1602"/>
              <a:ext cx="32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62" name="Rectangle 453"/>
            <p:cNvSpPr>
              <a:spLocks noChangeAspect="1" noChangeArrowheads="1"/>
            </p:cNvSpPr>
            <p:nvPr/>
          </p:nvSpPr>
          <p:spPr bwMode="auto">
            <a:xfrm>
              <a:off x="3053" y="1594"/>
              <a:ext cx="3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10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63" name="Rectangle 454"/>
            <p:cNvSpPr>
              <a:spLocks noChangeAspect="1" noChangeArrowheads="1"/>
            </p:cNvSpPr>
            <p:nvPr/>
          </p:nvSpPr>
          <p:spPr bwMode="auto">
            <a:xfrm>
              <a:off x="3109" y="1602"/>
              <a:ext cx="33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64" name="Rectangle 455"/>
            <p:cNvSpPr>
              <a:spLocks noChangeAspect="1" noChangeArrowheads="1"/>
            </p:cNvSpPr>
            <p:nvPr/>
          </p:nvSpPr>
          <p:spPr bwMode="auto">
            <a:xfrm>
              <a:off x="3109" y="1594"/>
              <a:ext cx="3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20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65" name="Rectangle 456"/>
            <p:cNvSpPr>
              <a:spLocks noChangeAspect="1" noChangeArrowheads="1"/>
            </p:cNvSpPr>
            <p:nvPr/>
          </p:nvSpPr>
          <p:spPr bwMode="auto">
            <a:xfrm>
              <a:off x="3157" y="1602"/>
              <a:ext cx="32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66" name="Rectangle 457"/>
            <p:cNvSpPr>
              <a:spLocks noChangeAspect="1" noChangeArrowheads="1"/>
            </p:cNvSpPr>
            <p:nvPr/>
          </p:nvSpPr>
          <p:spPr bwMode="auto">
            <a:xfrm>
              <a:off x="3157" y="1594"/>
              <a:ext cx="3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30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67" name="Rectangle 458"/>
            <p:cNvSpPr>
              <a:spLocks noChangeAspect="1" noChangeArrowheads="1"/>
            </p:cNvSpPr>
            <p:nvPr/>
          </p:nvSpPr>
          <p:spPr bwMode="auto">
            <a:xfrm>
              <a:off x="3206" y="1602"/>
              <a:ext cx="31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68" name="Rectangle 459"/>
            <p:cNvSpPr>
              <a:spLocks noChangeAspect="1" noChangeArrowheads="1"/>
            </p:cNvSpPr>
            <p:nvPr/>
          </p:nvSpPr>
          <p:spPr bwMode="auto">
            <a:xfrm>
              <a:off x="3206" y="1594"/>
              <a:ext cx="3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40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69" name="Rectangle 460"/>
            <p:cNvSpPr>
              <a:spLocks noChangeAspect="1" noChangeArrowheads="1"/>
            </p:cNvSpPr>
            <p:nvPr/>
          </p:nvSpPr>
          <p:spPr bwMode="auto">
            <a:xfrm>
              <a:off x="3253" y="1602"/>
              <a:ext cx="32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70" name="Rectangle 461"/>
            <p:cNvSpPr>
              <a:spLocks noChangeAspect="1" noChangeArrowheads="1"/>
            </p:cNvSpPr>
            <p:nvPr/>
          </p:nvSpPr>
          <p:spPr bwMode="auto">
            <a:xfrm>
              <a:off x="3253" y="1594"/>
              <a:ext cx="3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50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71" name="Rectangle 462"/>
            <p:cNvSpPr>
              <a:spLocks noChangeAspect="1" noChangeArrowheads="1"/>
            </p:cNvSpPr>
            <p:nvPr/>
          </p:nvSpPr>
          <p:spPr bwMode="auto">
            <a:xfrm>
              <a:off x="3529" y="1525"/>
              <a:ext cx="304" cy="193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72" name="Freeform 463"/>
            <p:cNvSpPr>
              <a:spLocks noChangeAspect="1"/>
            </p:cNvSpPr>
            <p:nvPr/>
          </p:nvSpPr>
          <p:spPr bwMode="auto">
            <a:xfrm>
              <a:off x="3629" y="1514"/>
              <a:ext cx="56" cy="192"/>
            </a:xfrm>
            <a:custGeom>
              <a:avLst/>
              <a:gdLst>
                <a:gd name="T0" fmla="*/ 81 w 52"/>
                <a:gd name="T1" fmla="*/ 0 h 192"/>
                <a:gd name="T2" fmla="*/ 36 w 52"/>
                <a:gd name="T3" fmla="*/ 48 h 192"/>
                <a:gd name="T4" fmla="*/ 36 w 52"/>
                <a:gd name="T5" fmla="*/ 152 h 192"/>
                <a:gd name="T6" fmla="*/ 70 w 52"/>
                <a:gd name="T7" fmla="*/ 192 h 192"/>
                <a:gd name="T8" fmla="*/ 0 w 52"/>
                <a:gd name="T9" fmla="*/ 192 h 192"/>
                <a:gd name="T10" fmla="*/ 22 w 52"/>
                <a:gd name="T11" fmla="*/ 152 h 192"/>
                <a:gd name="T12" fmla="*/ 22 w 52"/>
                <a:gd name="T13" fmla="*/ 56 h 192"/>
                <a:gd name="T14" fmla="*/ 0 w 52"/>
                <a:gd name="T15" fmla="*/ 0 h 192"/>
                <a:gd name="T16" fmla="*/ 81 w 52"/>
                <a:gd name="T17" fmla="*/ 0 h 1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192"/>
                <a:gd name="T29" fmla="*/ 52 w 52"/>
                <a:gd name="T30" fmla="*/ 192 h 19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192">
                  <a:moveTo>
                    <a:pt x="52" y="0"/>
                  </a:moveTo>
                  <a:lnTo>
                    <a:pt x="23" y="48"/>
                  </a:lnTo>
                  <a:lnTo>
                    <a:pt x="23" y="152"/>
                  </a:lnTo>
                  <a:lnTo>
                    <a:pt x="45" y="192"/>
                  </a:lnTo>
                  <a:lnTo>
                    <a:pt x="0" y="192"/>
                  </a:lnTo>
                  <a:lnTo>
                    <a:pt x="15" y="152"/>
                  </a:lnTo>
                  <a:lnTo>
                    <a:pt x="15" y="56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73" name="Freeform 464"/>
            <p:cNvSpPr>
              <a:spLocks noChangeAspect="1"/>
            </p:cNvSpPr>
            <p:nvPr/>
          </p:nvSpPr>
          <p:spPr bwMode="auto">
            <a:xfrm>
              <a:off x="3629" y="1514"/>
              <a:ext cx="56" cy="192"/>
            </a:xfrm>
            <a:custGeom>
              <a:avLst/>
              <a:gdLst>
                <a:gd name="T0" fmla="*/ 81 w 52"/>
                <a:gd name="T1" fmla="*/ 0 h 192"/>
                <a:gd name="T2" fmla="*/ 36 w 52"/>
                <a:gd name="T3" fmla="*/ 48 h 192"/>
                <a:gd name="T4" fmla="*/ 36 w 52"/>
                <a:gd name="T5" fmla="*/ 152 h 192"/>
                <a:gd name="T6" fmla="*/ 70 w 52"/>
                <a:gd name="T7" fmla="*/ 192 h 192"/>
                <a:gd name="T8" fmla="*/ 0 w 52"/>
                <a:gd name="T9" fmla="*/ 192 h 192"/>
                <a:gd name="T10" fmla="*/ 22 w 52"/>
                <a:gd name="T11" fmla="*/ 152 h 192"/>
                <a:gd name="T12" fmla="*/ 22 w 52"/>
                <a:gd name="T13" fmla="*/ 56 h 192"/>
                <a:gd name="T14" fmla="*/ 0 w 52"/>
                <a:gd name="T15" fmla="*/ 0 h 192"/>
                <a:gd name="T16" fmla="*/ 81 w 52"/>
                <a:gd name="T17" fmla="*/ 0 h 1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192"/>
                <a:gd name="T29" fmla="*/ 52 w 52"/>
                <a:gd name="T30" fmla="*/ 192 h 19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192">
                  <a:moveTo>
                    <a:pt x="52" y="0"/>
                  </a:moveTo>
                  <a:lnTo>
                    <a:pt x="23" y="48"/>
                  </a:lnTo>
                  <a:lnTo>
                    <a:pt x="23" y="152"/>
                  </a:lnTo>
                  <a:lnTo>
                    <a:pt x="45" y="192"/>
                  </a:lnTo>
                  <a:lnTo>
                    <a:pt x="0" y="192"/>
                  </a:lnTo>
                  <a:lnTo>
                    <a:pt x="15" y="152"/>
                  </a:lnTo>
                  <a:lnTo>
                    <a:pt x="15" y="56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74" name="Rectangle 465"/>
            <p:cNvSpPr>
              <a:spLocks noChangeAspect="1" noChangeArrowheads="1"/>
            </p:cNvSpPr>
            <p:nvPr/>
          </p:nvSpPr>
          <p:spPr bwMode="auto">
            <a:xfrm>
              <a:off x="3541" y="1602"/>
              <a:ext cx="16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75" name="Rectangle 466"/>
            <p:cNvSpPr>
              <a:spLocks noChangeAspect="1" noChangeArrowheads="1"/>
            </p:cNvSpPr>
            <p:nvPr/>
          </p:nvSpPr>
          <p:spPr bwMode="auto">
            <a:xfrm>
              <a:off x="3541" y="1594"/>
              <a:ext cx="19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76" name="Rectangle 467"/>
            <p:cNvSpPr>
              <a:spLocks noChangeAspect="1" noChangeArrowheads="1"/>
            </p:cNvSpPr>
            <p:nvPr/>
          </p:nvSpPr>
          <p:spPr bwMode="auto">
            <a:xfrm>
              <a:off x="3621" y="1602"/>
              <a:ext cx="32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77" name="Rectangle 468"/>
            <p:cNvSpPr>
              <a:spLocks noChangeAspect="1" noChangeArrowheads="1"/>
            </p:cNvSpPr>
            <p:nvPr/>
          </p:nvSpPr>
          <p:spPr bwMode="auto">
            <a:xfrm>
              <a:off x="3621" y="1594"/>
              <a:ext cx="3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10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78" name="Rectangle 469"/>
            <p:cNvSpPr>
              <a:spLocks noChangeAspect="1" noChangeArrowheads="1"/>
            </p:cNvSpPr>
            <p:nvPr/>
          </p:nvSpPr>
          <p:spPr bwMode="auto">
            <a:xfrm>
              <a:off x="3709" y="1602"/>
              <a:ext cx="32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79" name="Rectangle 470"/>
            <p:cNvSpPr>
              <a:spLocks noChangeAspect="1" noChangeArrowheads="1"/>
            </p:cNvSpPr>
            <p:nvPr/>
          </p:nvSpPr>
          <p:spPr bwMode="auto">
            <a:xfrm>
              <a:off x="3709" y="1594"/>
              <a:ext cx="3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20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80" name="Rectangle 471"/>
            <p:cNvSpPr>
              <a:spLocks noChangeAspect="1" noChangeArrowheads="1"/>
            </p:cNvSpPr>
            <p:nvPr/>
          </p:nvSpPr>
          <p:spPr bwMode="auto">
            <a:xfrm>
              <a:off x="3805" y="1602"/>
              <a:ext cx="15" cy="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081" name="Rectangle 472"/>
            <p:cNvSpPr>
              <a:spLocks noChangeAspect="1" noChangeArrowheads="1"/>
            </p:cNvSpPr>
            <p:nvPr/>
          </p:nvSpPr>
          <p:spPr bwMode="auto">
            <a:xfrm>
              <a:off x="3805" y="1594"/>
              <a:ext cx="19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400" b="1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82" name="Line 473"/>
            <p:cNvSpPr>
              <a:spLocks noChangeAspect="1" noChangeShapeType="1"/>
            </p:cNvSpPr>
            <p:nvPr/>
          </p:nvSpPr>
          <p:spPr bwMode="auto">
            <a:xfrm>
              <a:off x="3541" y="1634"/>
              <a:ext cx="1" cy="4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83" name="Line 474"/>
            <p:cNvSpPr>
              <a:spLocks noChangeAspect="1" noChangeShapeType="1"/>
            </p:cNvSpPr>
            <p:nvPr/>
          </p:nvSpPr>
          <p:spPr bwMode="auto">
            <a:xfrm>
              <a:off x="3565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84" name="Line 475"/>
            <p:cNvSpPr>
              <a:spLocks noChangeAspect="1" noChangeShapeType="1"/>
            </p:cNvSpPr>
            <p:nvPr/>
          </p:nvSpPr>
          <p:spPr bwMode="auto">
            <a:xfrm>
              <a:off x="3581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85" name="Line 476"/>
            <p:cNvSpPr>
              <a:spLocks noChangeAspect="1" noChangeShapeType="1"/>
            </p:cNvSpPr>
            <p:nvPr/>
          </p:nvSpPr>
          <p:spPr bwMode="auto">
            <a:xfrm>
              <a:off x="3597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86" name="Line 477"/>
            <p:cNvSpPr>
              <a:spLocks noChangeAspect="1" noChangeShapeType="1"/>
            </p:cNvSpPr>
            <p:nvPr/>
          </p:nvSpPr>
          <p:spPr bwMode="auto">
            <a:xfrm>
              <a:off x="3621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87" name="Line 478"/>
            <p:cNvSpPr>
              <a:spLocks noChangeAspect="1" noChangeShapeType="1"/>
            </p:cNvSpPr>
            <p:nvPr/>
          </p:nvSpPr>
          <p:spPr bwMode="auto">
            <a:xfrm>
              <a:off x="3637" y="1634"/>
              <a:ext cx="1" cy="4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88" name="Line 479"/>
            <p:cNvSpPr>
              <a:spLocks noChangeAspect="1" noChangeShapeType="1"/>
            </p:cNvSpPr>
            <p:nvPr/>
          </p:nvSpPr>
          <p:spPr bwMode="auto">
            <a:xfrm>
              <a:off x="3677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89" name="Line 480"/>
            <p:cNvSpPr>
              <a:spLocks noChangeAspect="1" noChangeShapeType="1"/>
            </p:cNvSpPr>
            <p:nvPr/>
          </p:nvSpPr>
          <p:spPr bwMode="auto">
            <a:xfrm>
              <a:off x="3692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90" name="Line 481"/>
            <p:cNvSpPr>
              <a:spLocks noChangeAspect="1" noChangeShapeType="1"/>
            </p:cNvSpPr>
            <p:nvPr/>
          </p:nvSpPr>
          <p:spPr bwMode="auto">
            <a:xfrm>
              <a:off x="3709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91" name="Line 482"/>
            <p:cNvSpPr>
              <a:spLocks noChangeAspect="1" noChangeShapeType="1"/>
            </p:cNvSpPr>
            <p:nvPr/>
          </p:nvSpPr>
          <p:spPr bwMode="auto">
            <a:xfrm>
              <a:off x="3725" y="1634"/>
              <a:ext cx="1" cy="4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92" name="Line 483"/>
            <p:cNvSpPr>
              <a:spLocks noChangeAspect="1" noChangeShapeType="1"/>
            </p:cNvSpPr>
            <p:nvPr/>
          </p:nvSpPr>
          <p:spPr bwMode="auto">
            <a:xfrm>
              <a:off x="3749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93" name="Line 484"/>
            <p:cNvSpPr>
              <a:spLocks noChangeAspect="1" noChangeShapeType="1"/>
            </p:cNvSpPr>
            <p:nvPr/>
          </p:nvSpPr>
          <p:spPr bwMode="auto">
            <a:xfrm>
              <a:off x="3765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94" name="Line 485"/>
            <p:cNvSpPr>
              <a:spLocks noChangeAspect="1" noChangeShapeType="1"/>
            </p:cNvSpPr>
            <p:nvPr/>
          </p:nvSpPr>
          <p:spPr bwMode="auto">
            <a:xfrm>
              <a:off x="3781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95" name="Line 486"/>
            <p:cNvSpPr>
              <a:spLocks noChangeAspect="1" noChangeShapeType="1"/>
            </p:cNvSpPr>
            <p:nvPr/>
          </p:nvSpPr>
          <p:spPr bwMode="auto">
            <a:xfrm>
              <a:off x="3805" y="165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96" name="Line 487"/>
            <p:cNvSpPr>
              <a:spLocks noChangeAspect="1" noChangeShapeType="1"/>
            </p:cNvSpPr>
            <p:nvPr/>
          </p:nvSpPr>
          <p:spPr bwMode="auto">
            <a:xfrm>
              <a:off x="3820" y="1634"/>
              <a:ext cx="1" cy="4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97" name="Rectangle 488"/>
            <p:cNvSpPr>
              <a:spLocks noChangeAspect="1" noChangeArrowheads="1"/>
            </p:cNvSpPr>
            <p:nvPr/>
          </p:nvSpPr>
          <p:spPr bwMode="auto">
            <a:xfrm>
              <a:off x="4028" y="796"/>
              <a:ext cx="22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LED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98" name="Rectangle 489"/>
            <p:cNvSpPr>
              <a:spLocks noChangeAspect="1" noChangeArrowheads="1"/>
            </p:cNvSpPr>
            <p:nvPr/>
          </p:nvSpPr>
          <p:spPr bwMode="auto">
            <a:xfrm>
              <a:off x="4028" y="892"/>
              <a:ext cx="17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bar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099" name="Rectangle 490"/>
            <p:cNvSpPr>
              <a:spLocks noChangeAspect="1" noChangeArrowheads="1"/>
            </p:cNvSpPr>
            <p:nvPr/>
          </p:nvSpPr>
          <p:spPr bwMode="auto">
            <a:xfrm>
              <a:off x="4028" y="987"/>
              <a:ext cx="38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display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00" name="Rectangle 491"/>
            <p:cNvSpPr>
              <a:spLocks noChangeAspect="1" noChangeArrowheads="1"/>
            </p:cNvSpPr>
            <p:nvPr/>
          </p:nvSpPr>
          <p:spPr bwMode="auto">
            <a:xfrm>
              <a:off x="4052" y="1219"/>
              <a:ext cx="187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Bar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01" name="Rectangle 492"/>
            <p:cNvSpPr>
              <a:spLocks noChangeAspect="1" noChangeArrowheads="1"/>
            </p:cNvSpPr>
            <p:nvPr/>
          </p:nvSpPr>
          <p:spPr bwMode="auto">
            <a:xfrm>
              <a:off x="4176" y="1461"/>
              <a:ext cx="65" cy="329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02" name="Rectangle 493"/>
            <p:cNvSpPr>
              <a:spLocks noChangeAspect="1" noChangeArrowheads="1"/>
            </p:cNvSpPr>
            <p:nvPr/>
          </p:nvSpPr>
          <p:spPr bwMode="auto">
            <a:xfrm>
              <a:off x="4176" y="1693"/>
              <a:ext cx="65" cy="89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03" name="Line 494"/>
            <p:cNvSpPr>
              <a:spLocks noChangeAspect="1" noChangeShapeType="1"/>
            </p:cNvSpPr>
            <p:nvPr/>
          </p:nvSpPr>
          <p:spPr bwMode="auto">
            <a:xfrm>
              <a:off x="4236" y="1769"/>
              <a:ext cx="3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04" name="Line 495"/>
            <p:cNvSpPr>
              <a:spLocks noChangeAspect="1" noChangeShapeType="1"/>
            </p:cNvSpPr>
            <p:nvPr/>
          </p:nvSpPr>
          <p:spPr bwMode="auto">
            <a:xfrm>
              <a:off x="4236" y="1745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05" name="Line 496"/>
            <p:cNvSpPr>
              <a:spLocks noChangeAspect="1" noChangeShapeType="1"/>
            </p:cNvSpPr>
            <p:nvPr/>
          </p:nvSpPr>
          <p:spPr bwMode="auto">
            <a:xfrm>
              <a:off x="4236" y="1729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06" name="Line 497"/>
            <p:cNvSpPr>
              <a:spLocks noChangeAspect="1" noChangeShapeType="1"/>
            </p:cNvSpPr>
            <p:nvPr/>
          </p:nvSpPr>
          <p:spPr bwMode="auto">
            <a:xfrm>
              <a:off x="4236" y="1713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07" name="Line 498"/>
            <p:cNvSpPr>
              <a:spLocks noChangeAspect="1" noChangeShapeType="1"/>
            </p:cNvSpPr>
            <p:nvPr/>
          </p:nvSpPr>
          <p:spPr bwMode="auto">
            <a:xfrm>
              <a:off x="4236" y="1690"/>
              <a:ext cx="3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08" name="Line 499"/>
            <p:cNvSpPr>
              <a:spLocks noChangeAspect="1" noChangeShapeType="1"/>
            </p:cNvSpPr>
            <p:nvPr/>
          </p:nvSpPr>
          <p:spPr bwMode="auto">
            <a:xfrm>
              <a:off x="4236" y="1674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09" name="Line 500"/>
            <p:cNvSpPr>
              <a:spLocks noChangeAspect="1" noChangeShapeType="1"/>
            </p:cNvSpPr>
            <p:nvPr/>
          </p:nvSpPr>
          <p:spPr bwMode="auto">
            <a:xfrm>
              <a:off x="4236" y="1658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0" name="Line 501"/>
            <p:cNvSpPr>
              <a:spLocks noChangeAspect="1" noChangeShapeType="1"/>
            </p:cNvSpPr>
            <p:nvPr/>
          </p:nvSpPr>
          <p:spPr bwMode="auto">
            <a:xfrm>
              <a:off x="4236" y="1642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1" name="Line 502"/>
            <p:cNvSpPr>
              <a:spLocks noChangeAspect="1" noChangeShapeType="1"/>
            </p:cNvSpPr>
            <p:nvPr/>
          </p:nvSpPr>
          <p:spPr bwMode="auto">
            <a:xfrm>
              <a:off x="4236" y="1618"/>
              <a:ext cx="3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2" name="Line 503"/>
            <p:cNvSpPr>
              <a:spLocks noChangeAspect="1" noChangeShapeType="1"/>
            </p:cNvSpPr>
            <p:nvPr/>
          </p:nvSpPr>
          <p:spPr bwMode="auto">
            <a:xfrm>
              <a:off x="4236" y="1602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3" name="Line 504"/>
            <p:cNvSpPr>
              <a:spLocks noChangeAspect="1" noChangeShapeType="1"/>
            </p:cNvSpPr>
            <p:nvPr/>
          </p:nvSpPr>
          <p:spPr bwMode="auto">
            <a:xfrm>
              <a:off x="4236" y="1586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4" name="Line 505"/>
            <p:cNvSpPr>
              <a:spLocks noChangeAspect="1" noChangeShapeType="1"/>
            </p:cNvSpPr>
            <p:nvPr/>
          </p:nvSpPr>
          <p:spPr bwMode="auto">
            <a:xfrm>
              <a:off x="4236" y="1562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5" name="Line 506"/>
            <p:cNvSpPr>
              <a:spLocks noChangeAspect="1" noChangeShapeType="1"/>
            </p:cNvSpPr>
            <p:nvPr/>
          </p:nvSpPr>
          <p:spPr bwMode="auto">
            <a:xfrm>
              <a:off x="4236" y="1546"/>
              <a:ext cx="3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6" name="Line 507"/>
            <p:cNvSpPr>
              <a:spLocks noChangeAspect="1" noChangeShapeType="1"/>
            </p:cNvSpPr>
            <p:nvPr/>
          </p:nvSpPr>
          <p:spPr bwMode="auto">
            <a:xfrm>
              <a:off x="4236" y="1530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7" name="Line 508"/>
            <p:cNvSpPr>
              <a:spLocks noChangeAspect="1" noChangeShapeType="1"/>
            </p:cNvSpPr>
            <p:nvPr/>
          </p:nvSpPr>
          <p:spPr bwMode="auto">
            <a:xfrm>
              <a:off x="4236" y="1506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8" name="Line 509"/>
            <p:cNvSpPr>
              <a:spLocks noChangeAspect="1" noChangeShapeType="1"/>
            </p:cNvSpPr>
            <p:nvPr/>
          </p:nvSpPr>
          <p:spPr bwMode="auto">
            <a:xfrm>
              <a:off x="4236" y="1490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19" name="Line 510"/>
            <p:cNvSpPr>
              <a:spLocks noChangeAspect="1" noChangeShapeType="1"/>
            </p:cNvSpPr>
            <p:nvPr/>
          </p:nvSpPr>
          <p:spPr bwMode="auto">
            <a:xfrm>
              <a:off x="4236" y="1474"/>
              <a:ext cx="3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20" name="Line 511"/>
            <p:cNvSpPr>
              <a:spLocks noChangeAspect="1" noChangeShapeType="1"/>
            </p:cNvSpPr>
            <p:nvPr/>
          </p:nvSpPr>
          <p:spPr bwMode="auto">
            <a:xfrm>
              <a:off x="4236" y="1458"/>
              <a:ext cx="1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21" name="Rectangle 512"/>
            <p:cNvSpPr>
              <a:spLocks noChangeAspect="1" noChangeArrowheads="1"/>
            </p:cNvSpPr>
            <p:nvPr/>
          </p:nvSpPr>
          <p:spPr bwMode="auto">
            <a:xfrm>
              <a:off x="4284" y="1737"/>
              <a:ext cx="2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6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22" name="Rectangle 513"/>
            <p:cNvSpPr>
              <a:spLocks noChangeAspect="1" noChangeArrowheads="1"/>
            </p:cNvSpPr>
            <p:nvPr/>
          </p:nvSpPr>
          <p:spPr bwMode="auto">
            <a:xfrm>
              <a:off x="4284" y="1666"/>
              <a:ext cx="5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600" b="1">
                  <a:solidFill>
                    <a:srgbClr val="000000"/>
                  </a:solidFill>
                  <a:latin typeface="Arial" pitchFamily="34" charset="0"/>
                </a:rPr>
                <a:t>10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23" name="Rectangle 514"/>
            <p:cNvSpPr>
              <a:spLocks noChangeAspect="1" noChangeArrowheads="1"/>
            </p:cNvSpPr>
            <p:nvPr/>
          </p:nvSpPr>
          <p:spPr bwMode="auto">
            <a:xfrm>
              <a:off x="4284" y="1586"/>
              <a:ext cx="5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600" b="1">
                  <a:solidFill>
                    <a:srgbClr val="000000"/>
                  </a:solidFill>
                  <a:latin typeface="Arial" pitchFamily="34" charset="0"/>
                </a:rPr>
                <a:t>20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24" name="Rectangle 515"/>
            <p:cNvSpPr>
              <a:spLocks noChangeAspect="1" noChangeArrowheads="1"/>
            </p:cNvSpPr>
            <p:nvPr/>
          </p:nvSpPr>
          <p:spPr bwMode="auto">
            <a:xfrm>
              <a:off x="4284" y="1514"/>
              <a:ext cx="5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600" b="1">
                  <a:solidFill>
                    <a:srgbClr val="000000"/>
                  </a:solidFill>
                  <a:latin typeface="Arial" pitchFamily="34" charset="0"/>
                </a:rPr>
                <a:t>30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25" name="Rectangle 516"/>
            <p:cNvSpPr>
              <a:spLocks noChangeAspect="1" noChangeArrowheads="1"/>
            </p:cNvSpPr>
            <p:nvPr/>
          </p:nvSpPr>
          <p:spPr bwMode="auto">
            <a:xfrm>
              <a:off x="4284" y="1442"/>
              <a:ext cx="5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600" b="1">
                  <a:solidFill>
                    <a:srgbClr val="000000"/>
                  </a:solidFill>
                  <a:latin typeface="Arial" pitchFamily="34" charset="0"/>
                </a:rPr>
                <a:t>40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26" name="Rectangle 517"/>
            <p:cNvSpPr>
              <a:spLocks noChangeAspect="1" noChangeArrowheads="1"/>
            </p:cNvSpPr>
            <p:nvPr/>
          </p:nvSpPr>
          <p:spPr bwMode="auto">
            <a:xfrm>
              <a:off x="4615" y="1541"/>
              <a:ext cx="65" cy="1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27" name="Rectangle 518"/>
            <p:cNvSpPr>
              <a:spLocks noChangeAspect="1" noChangeArrowheads="1"/>
            </p:cNvSpPr>
            <p:nvPr/>
          </p:nvSpPr>
          <p:spPr bwMode="auto">
            <a:xfrm>
              <a:off x="4599" y="1557"/>
              <a:ext cx="25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28" name="Rectangle 519"/>
            <p:cNvSpPr>
              <a:spLocks noChangeAspect="1" noChangeArrowheads="1"/>
            </p:cNvSpPr>
            <p:nvPr/>
          </p:nvSpPr>
          <p:spPr bwMode="auto">
            <a:xfrm>
              <a:off x="4679" y="1557"/>
              <a:ext cx="25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29" name="Rectangle 520"/>
            <p:cNvSpPr>
              <a:spLocks noChangeAspect="1" noChangeArrowheads="1"/>
            </p:cNvSpPr>
            <p:nvPr/>
          </p:nvSpPr>
          <p:spPr bwMode="auto">
            <a:xfrm>
              <a:off x="4615" y="1613"/>
              <a:ext cx="65" cy="1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0" name="Rectangle 521"/>
            <p:cNvSpPr>
              <a:spLocks noChangeAspect="1" noChangeArrowheads="1"/>
            </p:cNvSpPr>
            <p:nvPr/>
          </p:nvSpPr>
          <p:spPr bwMode="auto">
            <a:xfrm>
              <a:off x="4599" y="1629"/>
              <a:ext cx="25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1" name="Rectangle 522"/>
            <p:cNvSpPr>
              <a:spLocks noChangeAspect="1" noChangeArrowheads="1"/>
            </p:cNvSpPr>
            <p:nvPr/>
          </p:nvSpPr>
          <p:spPr bwMode="auto">
            <a:xfrm>
              <a:off x="4679" y="1629"/>
              <a:ext cx="25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2" name="Rectangle 523"/>
            <p:cNvSpPr>
              <a:spLocks noChangeAspect="1" noChangeArrowheads="1"/>
            </p:cNvSpPr>
            <p:nvPr/>
          </p:nvSpPr>
          <p:spPr bwMode="auto">
            <a:xfrm>
              <a:off x="4615" y="1693"/>
              <a:ext cx="65" cy="17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3" name="Rectangle 524"/>
            <p:cNvSpPr>
              <a:spLocks noChangeAspect="1" noChangeArrowheads="1"/>
            </p:cNvSpPr>
            <p:nvPr/>
          </p:nvSpPr>
          <p:spPr bwMode="auto">
            <a:xfrm>
              <a:off x="4734" y="1541"/>
              <a:ext cx="66" cy="1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4" name="Rectangle 525"/>
            <p:cNvSpPr>
              <a:spLocks noChangeAspect="1" noChangeArrowheads="1"/>
            </p:cNvSpPr>
            <p:nvPr/>
          </p:nvSpPr>
          <p:spPr bwMode="auto">
            <a:xfrm>
              <a:off x="4718" y="1557"/>
              <a:ext cx="26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5" name="Rectangle 526"/>
            <p:cNvSpPr>
              <a:spLocks noChangeAspect="1" noChangeArrowheads="1"/>
            </p:cNvSpPr>
            <p:nvPr/>
          </p:nvSpPr>
          <p:spPr bwMode="auto">
            <a:xfrm>
              <a:off x="4799" y="1557"/>
              <a:ext cx="26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6" name="Rectangle 527"/>
            <p:cNvSpPr>
              <a:spLocks noChangeAspect="1" noChangeArrowheads="1"/>
            </p:cNvSpPr>
            <p:nvPr/>
          </p:nvSpPr>
          <p:spPr bwMode="auto">
            <a:xfrm>
              <a:off x="4734" y="1613"/>
              <a:ext cx="66" cy="1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7" name="Rectangle 528"/>
            <p:cNvSpPr>
              <a:spLocks noChangeAspect="1" noChangeArrowheads="1"/>
            </p:cNvSpPr>
            <p:nvPr/>
          </p:nvSpPr>
          <p:spPr bwMode="auto">
            <a:xfrm>
              <a:off x="4718" y="1629"/>
              <a:ext cx="26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8" name="Rectangle 529"/>
            <p:cNvSpPr>
              <a:spLocks noChangeAspect="1" noChangeArrowheads="1"/>
            </p:cNvSpPr>
            <p:nvPr/>
          </p:nvSpPr>
          <p:spPr bwMode="auto">
            <a:xfrm>
              <a:off x="4799" y="1629"/>
              <a:ext cx="26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39" name="Rectangle 530"/>
            <p:cNvSpPr>
              <a:spLocks noChangeAspect="1" noChangeArrowheads="1"/>
            </p:cNvSpPr>
            <p:nvPr/>
          </p:nvSpPr>
          <p:spPr bwMode="auto">
            <a:xfrm>
              <a:off x="4734" y="1693"/>
              <a:ext cx="66" cy="17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0" name="Rectangle 531"/>
            <p:cNvSpPr>
              <a:spLocks noChangeAspect="1" noChangeArrowheads="1"/>
            </p:cNvSpPr>
            <p:nvPr/>
          </p:nvSpPr>
          <p:spPr bwMode="auto">
            <a:xfrm>
              <a:off x="4862" y="1541"/>
              <a:ext cx="66" cy="1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1" name="Rectangle 532"/>
            <p:cNvSpPr>
              <a:spLocks noChangeAspect="1" noChangeArrowheads="1"/>
            </p:cNvSpPr>
            <p:nvPr/>
          </p:nvSpPr>
          <p:spPr bwMode="auto">
            <a:xfrm>
              <a:off x="4846" y="1557"/>
              <a:ext cx="26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2" name="Rectangle 533"/>
            <p:cNvSpPr>
              <a:spLocks noChangeAspect="1" noChangeArrowheads="1"/>
            </p:cNvSpPr>
            <p:nvPr/>
          </p:nvSpPr>
          <p:spPr bwMode="auto">
            <a:xfrm>
              <a:off x="4919" y="1557"/>
              <a:ext cx="25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3" name="Rectangle 534"/>
            <p:cNvSpPr>
              <a:spLocks noChangeAspect="1" noChangeArrowheads="1"/>
            </p:cNvSpPr>
            <p:nvPr/>
          </p:nvSpPr>
          <p:spPr bwMode="auto">
            <a:xfrm>
              <a:off x="4862" y="1613"/>
              <a:ext cx="66" cy="1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4" name="Rectangle 535"/>
            <p:cNvSpPr>
              <a:spLocks noChangeAspect="1" noChangeArrowheads="1"/>
            </p:cNvSpPr>
            <p:nvPr/>
          </p:nvSpPr>
          <p:spPr bwMode="auto">
            <a:xfrm>
              <a:off x="4846" y="1629"/>
              <a:ext cx="26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5" name="Rectangle 536"/>
            <p:cNvSpPr>
              <a:spLocks noChangeAspect="1" noChangeArrowheads="1"/>
            </p:cNvSpPr>
            <p:nvPr/>
          </p:nvSpPr>
          <p:spPr bwMode="auto">
            <a:xfrm>
              <a:off x="4919" y="1629"/>
              <a:ext cx="25" cy="58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6" name="Rectangle 537"/>
            <p:cNvSpPr>
              <a:spLocks noChangeAspect="1" noChangeArrowheads="1"/>
            </p:cNvSpPr>
            <p:nvPr/>
          </p:nvSpPr>
          <p:spPr bwMode="auto">
            <a:xfrm>
              <a:off x="4862" y="1693"/>
              <a:ext cx="66" cy="17"/>
            </a:xfrm>
            <a:prstGeom prst="rect">
              <a:avLst/>
            </a:prstGeom>
            <a:solidFill>
              <a:srgbClr val="0000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7" name="AutoShape 538"/>
            <p:cNvSpPr>
              <a:spLocks noChangeAspect="1" noChangeArrowheads="1"/>
            </p:cNvSpPr>
            <p:nvPr/>
          </p:nvSpPr>
          <p:spPr bwMode="auto">
            <a:xfrm>
              <a:off x="5226" y="1626"/>
              <a:ext cx="312" cy="191"/>
            </a:xfrm>
            <a:prstGeom prst="roundRect">
              <a:avLst>
                <a:gd name="adj" fmla="val 22917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8" name="AutoShape 539"/>
            <p:cNvSpPr>
              <a:spLocks noChangeAspect="1" noChangeArrowheads="1"/>
            </p:cNvSpPr>
            <p:nvPr/>
          </p:nvSpPr>
          <p:spPr bwMode="auto">
            <a:xfrm>
              <a:off x="5214" y="1645"/>
              <a:ext cx="304" cy="185"/>
            </a:xfrm>
            <a:prstGeom prst="roundRect">
              <a:avLst>
                <a:gd name="adj" fmla="val 22917"/>
              </a:avLst>
            </a:pr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49" name="Rectangle 540"/>
            <p:cNvSpPr>
              <a:spLocks noChangeAspect="1" noChangeArrowheads="1"/>
            </p:cNvSpPr>
            <p:nvPr/>
          </p:nvSpPr>
          <p:spPr bwMode="auto">
            <a:xfrm>
              <a:off x="5250" y="1681"/>
              <a:ext cx="173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600" b="1">
                  <a:solidFill>
                    <a:srgbClr val="000000"/>
                  </a:solidFill>
                  <a:latin typeface="Arial" pitchFamily="34" charset="0"/>
                </a:rPr>
                <a:t> 2 3 4 5 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50" name="Freeform 541"/>
            <p:cNvSpPr>
              <a:spLocks noChangeAspect="1"/>
            </p:cNvSpPr>
            <p:nvPr/>
          </p:nvSpPr>
          <p:spPr bwMode="auto">
            <a:xfrm>
              <a:off x="5290" y="1586"/>
              <a:ext cx="48" cy="80"/>
            </a:xfrm>
            <a:custGeom>
              <a:avLst/>
              <a:gdLst>
                <a:gd name="T0" fmla="*/ 0 w 45"/>
                <a:gd name="T1" fmla="*/ 80 h 80"/>
                <a:gd name="T2" fmla="*/ 21 w 45"/>
                <a:gd name="T3" fmla="*/ 0 h 80"/>
                <a:gd name="T4" fmla="*/ 44 w 45"/>
                <a:gd name="T5" fmla="*/ 8 h 80"/>
                <a:gd name="T6" fmla="*/ 66 w 45"/>
                <a:gd name="T7" fmla="*/ 16 h 80"/>
                <a:gd name="T8" fmla="*/ 0 w 45"/>
                <a:gd name="T9" fmla="*/ 8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80"/>
                <a:gd name="T17" fmla="*/ 45 w 4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80">
                  <a:moveTo>
                    <a:pt x="0" y="80"/>
                  </a:moveTo>
                  <a:lnTo>
                    <a:pt x="15" y="0"/>
                  </a:lnTo>
                  <a:lnTo>
                    <a:pt x="30" y="8"/>
                  </a:lnTo>
                  <a:lnTo>
                    <a:pt x="45" y="16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51" name="Line 542"/>
            <p:cNvSpPr>
              <a:spLocks noChangeAspect="1" noChangeShapeType="1"/>
            </p:cNvSpPr>
            <p:nvPr/>
          </p:nvSpPr>
          <p:spPr bwMode="auto">
            <a:xfrm flipV="1">
              <a:off x="5322" y="1562"/>
              <a:ext cx="24" cy="3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52" name="Oval 543"/>
            <p:cNvSpPr>
              <a:spLocks noChangeAspect="1" noChangeArrowheads="1"/>
            </p:cNvSpPr>
            <p:nvPr/>
          </p:nvSpPr>
          <p:spPr bwMode="auto">
            <a:xfrm>
              <a:off x="5317" y="1445"/>
              <a:ext cx="121" cy="114"/>
            </a:xfrm>
            <a:prstGeom prst="ellipse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53" name="Rectangle 544"/>
            <p:cNvSpPr>
              <a:spLocks noChangeAspect="1" noChangeArrowheads="1"/>
            </p:cNvSpPr>
            <p:nvPr/>
          </p:nvSpPr>
          <p:spPr bwMode="auto">
            <a:xfrm>
              <a:off x="5354" y="1450"/>
              <a:ext cx="48" cy="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1154" name="Rectangle 545"/>
            <p:cNvSpPr>
              <a:spLocks noChangeAspect="1" noChangeArrowheads="1"/>
            </p:cNvSpPr>
            <p:nvPr/>
          </p:nvSpPr>
          <p:spPr bwMode="auto">
            <a:xfrm>
              <a:off x="5354" y="1442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900" b="1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endParaRPr lang="de-DE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55" name="Rectangle 546"/>
            <p:cNvSpPr>
              <a:spLocks noChangeAspect="1" noChangeArrowheads="1"/>
            </p:cNvSpPr>
            <p:nvPr/>
          </p:nvSpPr>
          <p:spPr bwMode="auto">
            <a:xfrm>
              <a:off x="883" y="1874"/>
              <a:ext cx="42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Reliable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56" name="Rectangle 547"/>
            <p:cNvSpPr>
              <a:spLocks noChangeAspect="1" noChangeArrowheads="1"/>
            </p:cNvSpPr>
            <p:nvPr/>
          </p:nvSpPr>
          <p:spPr bwMode="auto">
            <a:xfrm>
              <a:off x="883" y="1997"/>
              <a:ext cx="57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reading off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57" name="Rectangle 548"/>
            <p:cNvSpPr>
              <a:spLocks noChangeAspect="1" noChangeArrowheads="1"/>
            </p:cNvSpPr>
            <p:nvPr/>
          </p:nvSpPr>
          <p:spPr bwMode="auto">
            <a:xfrm>
              <a:off x="800" y="3549"/>
              <a:ext cx="60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600">
                  <a:solidFill>
                    <a:srgbClr val="000000"/>
                  </a:solidFill>
                  <a:latin typeface="Arial" pitchFamily="34" charset="0"/>
                </a:rPr>
                <a:t>Unsuitable</a:t>
              </a:r>
              <a:endParaRPr lang="de-DE" altLang="de-DE" sz="16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58" name="Rectangle 549"/>
            <p:cNvSpPr>
              <a:spLocks noChangeAspect="1" noChangeArrowheads="1"/>
            </p:cNvSpPr>
            <p:nvPr/>
          </p:nvSpPr>
          <p:spPr bwMode="auto">
            <a:xfrm>
              <a:off x="1867" y="3330"/>
              <a:ext cx="32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600">
                  <a:solidFill>
                    <a:srgbClr val="000000"/>
                  </a:solidFill>
                  <a:latin typeface="Arial" pitchFamily="34" charset="0"/>
                </a:rPr>
                <a:t>Partly</a:t>
              </a:r>
              <a:endParaRPr lang="de-DE" altLang="de-DE" sz="16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59" name="Rectangle 550"/>
            <p:cNvSpPr>
              <a:spLocks noChangeAspect="1" noChangeArrowheads="1"/>
            </p:cNvSpPr>
            <p:nvPr/>
          </p:nvSpPr>
          <p:spPr bwMode="auto">
            <a:xfrm>
              <a:off x="1867" y="3434"/>
              <a:ext cx="44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600">
                  <a:solidFill>
                    <a:srgbClr val="000000"/>
                  </a:solidFill>
                  <a:latin typeface="Arial" pitchFamily="34" charset="0"/>
                </a:rPr>
                <a:t>suitable</a:t>
              </a:r>
              <a:endParaRPr lang="de-DE" altLang="de-DE" sz="16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0" name="Rectangle 551"/>
            <p:cNvSpPr>
              <a:spLocks noChangeAspect="1" noChangeArrowheads="1"/>
            </p:cNvSpPr>
            <p:nvPr/>
          </p:nvSpPr>
          <p:spPr bwMode="auto">
            <a:xfrm>
              <a:off x="1878" y="3619"/>
              <a:ext cx="46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600">
                  <a:solidFill>
                    <a:srgbClr val="000000"/>
                  </a:solidFill>
                  <a:latin typeface="Arial" pitchFamily="34" charset="0"/>
                </a:rPr>
                <a:t>Suitable</a:t>
              </a:r>
              <a:endParaRPr lang="de-DE" altLang="de-DE" sz="16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1" name="Rectangle 552"/>
            <p:cNvSpPr>
              <a:spLocks noChangeAspect="1" noChangeArrowheads="1"/>
            </p:cNvSpPr>
            <p:nvPr/>
          </p:nvSpPr>
          <p:spPr bwMode="auto">
            <a:xfrm>
              <a:off x="3112" y="3339"/>
              <a:ext cx="73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600">
                  <a:solidFill>
                    <a:srgbClr val="000000"/>
                  </a:solidFill>
                  <a:latin typeface="Arial" pitchFamily="34" charset="0"/>
                </a:rPr>
                <a:t>Very suitable</a:t>
              </a:r>
              <a:endParaRPr lang="de-DE" altLang="de-DE" sz="16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2" name="Rectangle 553"/>
            <p:cNvSpPr>
              <a:spLocks noChangeAspect="1" noChangeArrowheads="1"/>
            </p:cNvSpPr>
            <p:nvPr/>
          </p:nvSpPr>
          <p:spPr bwMode="auto">
            <a:xfrm>
              <a:off x="3112" y="3532"/>
              <a:ext cx="35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600">
                  <a:solidFill>
                    <a:srgbClr val="000000"/>
                  </a:solidFill>
                  <a:latin typeface="Arial" pitchFamily="34" charset="0"/>
                </a:rPr>
                <a:t>Highly</a:t>
              </a:r>
              <a:endParaRPr lang="de-DE" altLang="de-DE" sz="16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3" name="Rectangle 554"/>
            <p:cNvSpPr>
              <a:spLocks noChangeAspect="1" noChangeArrowheads="1"/>
            </p:cNvSpPr>
            <p:nvPr/>
          </p:nvSpPr>
          <p:spPr bwMode="auto">
            <a:xfrm>
              <a:off x="3112" y="3635"/>
              <a:ext cx="44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600">
                  <a:solidFill>
                    <a:srgbClr val="000000"/>
                  </a:solidFill>
                  <a:latin typeface="Arial" pitchFamily="34" charset="0"/>
                </a:rPr>
                <a:t>suitable</a:t>
              </a:r>
              <a:endParaRPr lang="de-DE" altLang="de-DE" sz="16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4" name="Rectangle 555"/>
            <p:cNvSpPr>
              <a:spLocks noChangeAspect="1" noChangeArrowheads="1"/>
            </p:cNvSpPr>
            <p:nvPr/>
          </p:nvSpPr>
          <p:spPr bwMode="auto">
            <a:xfrm>
              <a:off x="683" y="1220"/>
              <a:ext cx="78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Active element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5" name="Rectangle 557"/>
            <p:cNvSpPr>
              <a:spLocks noChangeAspect="1" noChangeArrowheads="1"/>
            </p:cNvSpPr>
            <p:nvPr/>
          </p:nvSpPr>
          <p:spPr bwMode="auto">
            <a:xfrm rot="-5400000">
              <a:off x="166" y="2401"/>
              <a:ext cx="103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600" b="1">
                  <a:solidFill>
                    <a:srgbClr val="000000"/>
                  </a:solidFill>
                  <a:latin typeface="Arial" pitchFamily="34" charset="0"/>
                </a:rPr>
                <a:t>Selection criteria</a:t>
              </a:r>
              <a:endParaRPr lang="de-DE" altLang="de-DE" sz="16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6" name="Rectangle 558"/>
            <p:cNvSpPr>
              <a:spLocks noChangeAspect="1" noChangeArrowheads="1"/>
            </p:cNvSpPr>
            <p:nvPr/>
          </p:nvSpPr>
          <p:spPr bwMode="auto">
            <a:xfrm>
              <a:off x="772" y="1562"/>
              <a:ext cx="32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400" b="1">
                  <a:solidFill>
                    <a:srgbClr val="000000"/>
                  </a:solidFill>
                  <a:latin typeface="Arial" pitchFamily="34" charset="0"/>
                </a:rPr>
                <a:t>Image</a:t>
              </a:r>
              <a:endParaRPr lang="de-DE" altLang="de-DE" sz="14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7" name="Rectangle 559"/>
            <p:cNvSpPr>
              <a:spLocks noChangeAspect="1" noChangeArrowheads="1"/>
            </p:cNvSpPr>
            <p:nvPr/>
          </p:nvSpPr>
          <p:spPr bwMode="auto">
            <a:xfrm>
              <a:off x="606" y="3319"/>
              <a:ext cx="49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1600" b="1">
                  <a:solidFill>
                    <a:srgbClr val="000000"/>
                  </a:solidFill>
                  <a:latin typeface="Arial" pitchFamily="34" charset="0"/>
                </a:rPr>
                <a:t>Legend:</a:t>
              </a:r>
              <a:endParaRPr lang="de-DE" altLang="de-DE" sz="16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8" name="Oval 560"/>
            <p:cNvSpPr>
              <a:spLocks noChangeAspect="1" noChangeArrowheads="1"/>
            </p:cNvSpPr>
            <p:nvPr/>
          </p:nvSpPr>
          <p:spPr bwMode="auto">
            <a:xfrm>
              <a:off x="2011" y="3085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69" name="Oval 561"/>
            <p:cNvSpPr>
              <a:spLocks noChangeAspect="1" noChangeArrowheads="1"/>
            </p:cNvSpPr>
            <p:nvPr/>
          </p:nvSpPr>
          <p:spPr bwMode="auto">
            <a:xfrm>
              <a:off x="3617" y="3089"/>
              <a:ext cx="121" cy="113"/>
            </a:xfrm>
            <a:prstGeom prst="ellipse">
              <a:avLst/>
            </a:pr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0" name="Oval 562"/>
            <p:cNvSpPr>
              <a:spLocks noChangeAspect="1" noChangeArrowheads="1"/>
            </p:cNvSpPr>
            <p:nvPr/>
          </p:nvSpPr>
          <p:spPr bwMode="auto">
            <a:xfrm>
              <a:off x="603" y="3581"/>
              <a:ext cx="121" cy="113"/>
            </a:xfrm>
            <a:prstGeom prst="ellipse">
              <a:avLst/>
            </a:pr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1" name="Oval 563"/>
            <p:cNvSpPr>
              <a:spLocks noChangeAspect="1" noChangeArrowheads="1"/>
            </p:cNvSpPr>
            <p:nvPr/>
          </p:nvSpPr>
          <p:spPr bwMode="auto">
            <a:xfrm>
              <a:off x="1681" y="3363"/>
              <a:ext cx="121" cy="113"/>
            </a:xfrm>
            <a:prstGeom prst="ellipse">
              <a:avLst/>
            </a:prstGeom>
            <a:solidFill>
              <a:srgbClr val="FF6600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2" name="Oval 564"/>
            <p:cNvSpPr>
              <a:spLocks noChangeAspect="1" noChangeArrowheads="1"/>
            </p:cNvSpPr>
            <p:nvPr/>
          </p:nvSpPr>
          <p:spPr bwMode="auto">
            <a:xfrm>
              <a:off x="1686" y="3630"/>
              <a:ext cx="121" cy="113"/>
            </a:xfrm>
            <a:prstGeom prst="ellipse">
              <a:avLst/>
            </a:pr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3" name="Oval 565"/>
            <p:cNvSpPr>
              <a:spLocks noChangeAspect="1" noChangeArrowheads="1"/>
            </p:cNvSpPr>
            <p:nvPr/>
          </p:nvSpPr>
          <p:spPr bwMode="auto">
            <a:xfrm>
              <a:off x="2921" y="3363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4" name="Oval 566"/>
            <p:cNvSpPr>
              <a:spLocks noChangeAspect="1" noChangeArrowheads="1"/>
            </p:cNvSpPr>
            <p:nvPr/>
          </p:nvSpPr>
          <p:spPr bwMode="auto">
            <a:xfrm>
              <a:off x="2931" y="3563"/>
              <a:ext cx="121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5" name="Oval 567"/>
            <p:cNvSpPr>
              <a:spLocks noChangeAspect="1" noChangeArrowheads="1"/>
            </p:cNvSpPr>
            <p:nvPr/>
          </p:nvSpPr>
          <p:spPr bwMode="auto">
            <a:xfrm>
              <a:off x="2522" y="1969"/>
              <a:ext cx="122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6" name="Oval 568"/>
            <p:cNvSpPr>
              <a:spLocks noChangeAspect="1" noChangeArrowheads="1"/>
            </p:cNvSpPr>
            <p:nvPr/>
          </p:nvSpPr>
          <p:spPr bwMode="auto">
            <a:xfrm>
              <a:off x="2007" y="1963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7" name="Oval 569"/>
            <p:cNvSpPr>
              <a:spLocks noChangeAspect="1" noChangeArrowheads="1"/>
            </p:cNvSpPr>
            <p:nvPr/>
          </p:nvSpPr>
          <p:spPr bwMode="auto">
            <a:xfrm>
              <a:off x="3084" y="1961"/>
              <a:ext cx="121" cy="113"/>
            </a:xfrm>
            <a:prstGeom prst="ellipse">
              <a:avLst/>
            </a:pr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8" name="Oval 570"/>
            <p:cNvSpPr>
              <a:spLocks noChangeAspect="1" noChangeArrowheads="1"/>
            </p:cNvSpPr>
            <p:nvPr/>
          </p:nvSpPr>
          <p:spPr bwMode="auto">
            <a:xfrm>
              <a:off x="4166" y="1960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79" name="Oval 571"/>
            <p:cNvSpPr>
              <a:spLocks noChangeAspect="1" noChangeArrowheads="1"/>
            </p:cNvSpPr>
            <p:nvPr/>
          </p:nvSpPr>
          <p:spPr bwMode="auto">
            <a:xfrm>
              <a:off x="3628" y="1957"/>
              <a:ext cx="122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0" name="Oval 572"/>
            <p:cNvSpPr>
              <a:spLocks noChangeAspect="1" noChangeArrowheads="1"/>
            </p:cNvSpPr>
            <p:nvPr/>
          </p:nvSpPr>
          <p:spPr bwMode="auto">
            <a:xfrm>
              <a:off x="5331" y="1964"/>
              <a:ext cx="122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1" name="Oval 573"/>
            <p:cNvSpPr>
              <a:spLocks noChangeAspect="1" noChangeArrowheads="1"/>
            </p:cNvSpPr>
            <p:nvPr/>
          </p:nvSpPr>
          <p:spPr bwMode="auto">
            <a:xfrm>
              <a:off x="4731" y="1959"/>
              <a:ext cx="122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2" name="Oval 574"/>
            <p:cNvSpPr>
              <a:spLocks noChangeAspect="1" noChangeArrowheads="1"/>
            </p:cNvSpPr>
            <p:nvPr/>
          </p:nvSpPr>
          <p:spPr bwMode="auto">
            <a:xfrm>
              <a:off x="2005" y="2208"/>
              <a:ext cx="121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3" name="Oval 575"/>
            <p:cNvSpPr>
              <a:spLocks noChangeAspect="1" noChangeArrowheads="1"/>
            </p:cNvSpPr>
            <p:nvPr/>
          </p:nvSpPr>
          <p:spPr bwMode="auto">
            <a:xfrm>
              <a:off x="3087" y="2199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4" name="Oval 576"/>
            <p:cNvSpPr>
              <a:spLocks noChangeAspect="1" noChangeArrowheads="1"/>
            </p:cNvSpPr>
            <p:nvPr/>
          </p:nvSpPr>
          <p:spPr bwMode="auto">
            <a:xfrm>
              <a:off x="2517" y="2201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5" name="Oval 577"/>
            <p:cNvSpPr>
              <a:spLocks noChangeAspect="1" noChangeArrowheads="1"/>
            </p:cNvSpPr>
            <p:nvPr/>
          </p:nvSpPr>
          <p:spPr bwMode="auto">
            <a:xfrm>
              <a:off x="3619" y="2196"/>
              <a:ext cx="121" cy="113"/>
            </a:xfrm>
            <a:prstGeom prst="ellipse">
              <a:avLst/>
            </a:prstGeom>
            <a:solidFill>
              <a:srgbClr val="FF6600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6" name="Oval 578"/>
            <p:cNvSpPr>
              <a:spLocks noChangeAspect="1" noChangeArrowheads="1"/>
            </p:cNvSpPr>
            <p:nvPr/>
          </p:nvSpPr>
          <p:spPr bwMode="auto">
            <a:xfrm>
              <a:off x="5324" y="2203"/>
              <a:ext cx="121" cy="113"/>
            </a:xfrm>
            <a:prstGeom prst="ellipse">
              <a:avLst/>
            </a:prstGeom>
            <a:solidFill>
              <a:srgbClr val="FF6600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7" name="Oval 579"/>
            <p:cNvSpPr>
              <a:spLocks noChangeAspect="1" noChangeArrowheads="1"/>
            </p:cNvSpPr>
            <p:nvPr/>
          </p:nvSpPr>
          <p:spPr bwMode="auto">
            <a:xfrm>
              <a:off x="4736" y="2198"/>
              <a:ext cx="121" cy="113"/>
            </a:xfrm>
            <a:prstGeom prst="ellipse">
              <a:avLst/>
            </a:prstGeom>
            <a:solidFill>
              <a:srgbClr val="FF6600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8" name="Oval 580"/>
            <p:cNvSpPr>
              <a:spLocks noChangeAspect="1" noChangeArrowheads="1"/>
            </p:cNvSpPr>
            <p:nvPr/>
          </p:nvSpPr>
          <p:spPr bwMode="auto">
            <a:xfrm>
              <a:off x="4166" y="2205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89" name="Oval 581"/>
            <p:cNvSpPr>
              <a:spLocks noChangeAspect="1" noChangeArrowheads="1"/>
            </p:cNvSpPr>
            <p:nvPr/>
          </p:nvSpPr>
          <p:spPr bwMode="auto">
            <a:xfrm>
              <a:off x="2523" y="2415"/>
              <a:ext cx="122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0" name="Oval 582"/>
            <p:cNvSpPr>
              <a:spLocks noChangeAspect="1" noChangeArrowheads="1"/>
            </p:cNvSpPr>
            <p:nvPr/>
          </p:nvSpPr>
          <p:spPr bwMode="auto">
            <a:xfrm>
              <a:off x="2006" y="2418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1" name="Oval 583"/>
            <p:cNvSpPr>
              <a:spLocks noChangeAspect="1" noChangeArrowheads="1"/>
            </p:cNvSpPr>
            <p:nvPr/>
          </p:nvSpPr>
          <p:spPr bwMode="auto">
            <a:xfrm>
              <a:off x="3085" y="2416"/>
              <a:ext cx="121" cy="113"/>
            </a:xfrm>
            <a:prstGeom prst="ellipse">
              <a:avLst/>
            </a:pr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2" name="Oval 584"/>
            <p:cNvSpPr>
              <a:spLocks noChangeAspect="1" noChangeArrowheads="1"/>
            </p:cNvSpPr>
            <p:nvPr/>
          </p:nvSpPr>
          <p:spPr bwMode="auto">
            <a:xfrm>
              <a:off x="3621" y="2411"/>
              <a:ext cx="121" cy="113"/>
            </a:xfrm>
            <a:prstGeom prst="ellipse">
              <a:avLst/>
            </a:prstGeom>
            <a:solidFill>
              <a:srgbClr val="FF6600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3" name="Oval 585"/>
            <p:cNvSpPr>
              <a:spLocks noChangeAspect="1" noChangeArrowheads="1"/>
            </p:cNvSpPr>
            <p:nvPr/>
          </p:nvSpPr>
          <p:spPr bwMode="auto">
            <a:xfrm>
              <a:off x="4166" y="2408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4" name="Oval 586"/>
            <p:cNvSpPr>
              <a:spLocks noChangeAspect="1" noChangeArrowheads="1"/>
            </p:cNvSpPr>
            <p:nvPr/>
          </p:nvSpPr>
          <p:spPr bwMode="auto">
            <a:xfrm>
              <a:off x="5326" y="2417"/>
              <a:ext cx="121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5" name="Oval 587"/>
            <p:cNvSpPr>
              <a:spLocks noChangeAspect="1" noChangeArrowheads="1"/>
            </p:cNvSpPr>
            <p:nvPr/>
          </p:nvSpPr>
          <p:spPr bwMode="auto">
            <a:xfrm>
              <a:off x="4732" y="2418"/>
              <a:ext cx="122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6" name="Oval 588"/>
            <p:cNvSpPr>
              <a:spLocks noChangeAspect="1" noChangeArrowheads="1"/>
            </p:cNvSpPr>
            <p:nvPr/>
          </p:nvSpPr>
          <p:spPr bwMode="auto">
            <a:xfrm>
              <a:off x="2523" y="2641"/>
              <a:ext cx="122" cy="113"/>
            </a:xfrm>
            <a:prstGeom prst="ellipse">
              <a:avLst/>
            </a:pr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7" name="Oval 589"/>
            <p:cNvSpPr>
              <a:spLocks noChangeAspect="1" noChangeArrowheads="1"/>
            </p:cNvSpPr>
            <p:nvPr/>
          </p:nvSpPr>
          <p:spPr bwMode="auto">
            <a:xfrm>
              <a:off x="2015" y="2641"/>
              <a:ext cx="122" cy="113"/>
            </a:xfrm>
            <a:prstGeom prst="ellipse">
              <a:avLst/>
            </a:pr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8" name="Oval 590"/>
            <p:cNvSpPr>
              <a:spLocks noChangeAspect="1" noChangeArrowheads="1"/>
            </p:cNvSpPr>
            <p:nvPr/>
          </p:nvSpPr>
          <p:spPr bwMode="auto">
            <a:xfrm>
              <a:off x="3076" y="2639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199" name="Oval 591"/>
            <p:cNvSpPr>
              <a:spLocks noChangeAspect="1" noChangeArrowheads="1"/>
            </p:cNvSpPr>
            <p:nvPr/>
          </p:nvSpPr>
          <p:spPr bwMode="auto">
            <a:xfrm>
              <a:off x="3619" y="2866"/>
              <a:ext cx="121" cy="113"/>
            </a:xfrm>
            <a:prstGeom prst="ellipse">
              <a:avLst/>
            </a:pr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0" name="Oval 592"/>
            <p:cNvSpPr>
              <a:spLocks noChangeAspect="1" noChangeArrowheads="1"/>
            </p:cNvSpPr>
            <p:nvPr/>
          </p:nvSpPr>
          <p:spPr bwMode="auto">
            <a:xfrm>
              <a:off x="3619" y="2640"/>
              <a:ext cx="121" cy="113"/>
            </a:xfrm>
            <a:prstGeom prst="ellipse">
              <a:avLst/>
            </a:pr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1" name="Oval 593"/>
            <p:cNvSpPr>
              <a:spLocks noChangeAspect="1" noChangeArrowheads="1"/>
            </p:cNvSpPr>
            <p:nvPr/>
          </p:nvSpPr>
          <p:spPr bwMode="auto">
            <a:xfrm>
              <a:off x="4167" y="2642"/>
              <a:ext cx="121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2" name="Oval 594"/>
            <p:cNvSpPr>
              <a:spLocks noChangeAspect="1" noChangeArrowheads="1"/>
            </p:cNvSpPr>
            <p:nvPr/>
          </p:nvSpPr>
          <p:spPr bwMode="auto">
            <a:xfrm>
              <a:off x="4737" y="2646"/>
              <a:ext cx="121" cy="113"/>
            </a:xfrm>
            <a:prstGeom prst="ellipse">
              <a:avLst/>
            </a:pr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3" name="Oval 595"/>
            <p:cNvSpPr>
              <a:spLocks noChangeAspect="1" noChangeArrowheads="1"/>
            </p:cNvSpPr>
            <p:nvPr/>
          </p:nvSpPr>
          <p:spPr bwMode="auto">
            <a:xfrm>
              <a:off x="5325" y="2647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4" name="Oval 596"/>
            <p:cNvSpPr>
              <a:spLocks noChangeAspect="1" noChangeArrowheads="1"/>
            </p:cNvSpPr>
            <p:nvPr/>
          </p:nvSpPr>
          <p:spPr bwMode="auto">
            <a:xfrm>
              <a:off x="5327" y="2866"/>
              <a:ext cx="121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5" name="Oval 597"/>
            <p:cNvSpPr>
              <a:spLocks noChangeAspect="1" noChangeArrowheads="1"/>
            </p:cNvSpPr>
            <p:nvPr/>
          </p:nvSpPr>
          <p:spPr bwMode="auto">
            <a:xfrm>
              <a:off x="5321" y="3090"/>
              <a:ext cx="121" cy="113"/>
            </a:xfrm>
            <a:prstGeom prst="ellipse">
              <a:avLst/>
            </a:prstGeom>
            <a:solidFill>
              <a:srgbClr val="FF6600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6" name="Oval 598"/>
            <p:cNvSpPr>
              <a:spLocks noChangeAspect="1" noChangeArrowheads="1"/>
            </p:cNvSpPr>
            <p:nvPr/>
          </p:nvSpPr>
          <p:spPr bwMode="auto">
            <a:xfrm>
              <a:off x="4730" y="2864"/>
              <a:ext cx="122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7" name="Oval 599"/>
            <p:cNvSpPr>
              <a:spLocks noChangeAspect="1" noChangeArrowheads="1"/>
            </p:cNvSpPr>
            <p:nvPr/>
          </p:nvSpPr>
          <p:spPr bwMode="auto">
            <a:xfrm>
              <a:off x="4725" y="3091"/>
              <a:ext cx="121" cy="113"/>
            </a:xfrm>
            <a:prstGeom prst="ellipse">
              <a:avLst/>
            </a:prstGeom>
            <a:solidFill>
              <a:srgbClr val="FF6600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8" name="Oval 600"/>
            <p:cNvSpPr>
              <a:spLocks noChangeAspect="1" noChangeArrowheads="1"/>
            </p:cNvSpPr>
            <p:nvPr/>
          </p:nvSpPr>
          <p:spPr bwMode="auto">
            <a:xfrm>
              <a:off x="4167" y="2863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09" name="Oval 601"/>
            <p:cNvSpPr>
              <a:spLocks noChangeAspect="1" noChangeArrowheads="1"/>
            </p:cNvSpPr>
            <p:nvPr/>
          </p:nvSpPr>
          <p:spPr bwMode="auto">
            <a:xfrm>
              <a:off x="4172" y="3090"/>
              <a:ext cx="122" cy="113"/>
            </a:xfrm>
            <a:prstGeom prst="ellipse">
              <a:avLst/>
            </a:prstGeom>
            <a:solidFill>
              <a:srgbClr val="339966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10" name="Oval 602"/>
            <p:cNvSpPr>
              <a:spLocks noChangeAspect="1" noChangeArrowheads="1"/>
            </p:cNvSpPr>
            <p:nvPr/>
          </p:nvSpPr>
          <p:spPr bwMode="auto">
            <a:xfrm>
              <a:off x="3088" y="2864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11" name="Oval 603"/>
            <p:cNvSpPr>
              <a:spLocks noChangeAspect="1" noChangeArrowheads="1"/>
            </p:cNvSpPr>
            <p:nvPr/>
          </p:nvSpPr>
          <p:spPr bwMode="auto">
            <a:xfrm>
              <a:off x="3086" y="3087"/>
              <a:ext cx="121" cy="113"/>
            </a:xfrm>
            <a:prstGeom prst="ellipse">
              <a:avLst/>
            </a:pr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12" name="Oval 604"/>
            <p:cNvSpPr>
              <a:spLocks noChangeAspect="1" noChangeArrowheads="1"/>
            </p:cNvSpPr>
            <p:nvPr/>
          </p:nvSpPr>
          <p:spPr bwMode="auto">
            <a:xfrm>
              <a:off x="2522" y="3095"/>
              <a:ext cx="122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13" name="Oval 605"/>
            <p:cNvSpPr>
              <a:spLocks noChangeAspect="1" noChangeArrowheads="1"/>
            </p:cNvSpPr>
            <p:nvPr/>
          </p:nvSpPr>
          <p:spPr bwMode="auto">
            <a:xfrm>
              <a:off x="2525" y="2866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1214" name="Oval 606"/>
            <p:cNvSpPr>
              <a:spLocks noChangeAspect="1" noChangeArrowheads="1"/>
            </p:cNvSpPr>
            <p:nvPr/>
          </p:nvSpPr>
          <p:spPr bwMode="auto">
            <a:xfrm>
              <a:off x="2007" y="2863"/>
              <a:ext cx="121" cy="113"/>
            </a:xfrm>
            <a:prstGeom prst="ellipse">
              <a:avLst/>
            </a:prstGeom>
            <a:solidFill>
              <a:srgbClr val="CCFFCC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endParaRPr lang="en-US" altLang="de-DE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5125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Possible</a:t>
            </a:r>
            <a:r>
              <a:rPr lang="de-DE" dirty="0"/>
              <a:t> </a:t>
            </a:r>
            <a:r>
              <a:rPr lang="de-DE" dirty="0" err="1"/>
              <a:t>displays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5A0B6A-A324-496E-842A-5E845EFBEE7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4</a:t>
            </a:fld>
            <a:endParaRPr lang="de-DE" altLang="de-DE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292850" y="3063974"/>
            <a:ext cx="2044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2000" b="1" dirty="0" err="1">
                <a:solidFill>
                  <a:srgbClr val="000000"/>
                </a:solidFill>
                <a:latin typeface="Arial" pitchFamily="34" charset="0"/>
              </a:rPr>
              <a:t>Setpoint</a:t>
            </a:r>
            <a:r>
              <a:rPr lang="de-DE" altLang="de-DE" sz="2000" b="1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2000" b="1" dirty="0" err="1">
                <a:solidFill>
                  <a:srgbClr val="000000"/>
                </a:solidFill>
                <a:latin typeface="Arial" pitchFamily="34" charset="0"/>
              </a:rPr>
              <a:t>display</a:t>
            </a:r>
            <a:endParaRPr lang="de-DE" altLang="de-DE" sz="200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124700" y="3063974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1800" b="1" i="1">
                <a:solidFill>
                  <a:srgbClr val="000000"/>
                </a:solidFill>
                <a:latin typeface="Frutiger 45 Light"/>
              </a:rPr>
              <a:t> </a:t>
            </a:r>
            <a:endParaRPr lang="de-DE" altLang="de-DE" sz="2800">
              <a:solidFill>
                <a:schemeClr val="tx2"/>
              </a:solidFill>
              <a:latin typeface="Frutiger 55 Roman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8101013" y="3760887"/>
            <a:ext cx="127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1800" b="1">
                <a:solidFill>
                  <a:srgbClr val="000000"/>
                </a:solidFill>
                <a:latin typeface="Arial" pitchFamily="34" charset="0"/>
              </a:rPr>
              <a:t> </a:t>
            </a:r>
            <a:endParaRPr lang="de-DE" altLang="de-DE" sz="28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57238" y="5140424"/>
            <a:ext cx="246381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2000" b="1" dirty="0" err="1">
                <a:solidFill>
                  <a:srgbClr val="000000"/>
                </a:solidFill>
                <a:latin typeface="Arial" pitchFamily="34" charset="0"/>
              </a:rPr>
              <a:t>Actual</a:t>
            </a:r>
            <a:r>
              <a:rPr lang="de-DE" altLang="de-DE" sz="2000" b="1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2000" b="1" dirty="0" err="1">
                <a:solidFill>
                  <a:srgbClr val="000000"/>
                </a:solidFill>
                <a:latin typeface="Arial" pitchFamily="34" charset="0"/>
              </a:rPr>
              <a:t>value</a:t>
            </a:r>
            <a:r>
              <a:rPr lang="de-DE" altLang="de-DE" sz="2000" b="1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2000" b="1" dirty="0" err="1">
                <a:solidFill>
                  <a:srgbClr val="000000"/>
                </a:solidFill>
                <a:latin typeface="Arial" pitchFamily="34" charset="0"/>
              </a:rPr>
              <a:t>display</a:t>
            </a:r>
            <a:endParaRPr lang="de-DE" altLang="de-DE" sz="200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458913" y="5140424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1800" b="1" i="1">
                <a:solidFill>
                  <a:srgbClr val="000000"/>
                </a:solidFill>
                <a:latin typeface="Arial" pitchFamily="34" charset="0"/>
              </a:rPr>
              <a:t> </a:t>
            </a:r>
            <a:endParaRPr lang="de-DE" altLang="de-DE" sz="28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17650" y="5140424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1800" b="1">
                <a:solidFill>
                  <a:srgbClr val="000000"/>
                </a:solidFill>
                <a:latin typeface="Arial" pitchFamily="34" charset="0"/>
              </a:rPr>
              <a:t> </a:t>
            </a:r>
            <a:endParaRPr lang="de-DE" altLang="de-DE" sz="28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704975" y="5140424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1800" b="1">
                <a:solidFill>
                  <a:srgbClr val="000000"/>
                </a:solidFill>
                <a:latin typeface="Frutiger 45 Light"/>
              </a:rPr>
              <a:t> </a:t>
            </a:r>
            <a:endParaRPr lang="de-DE" altLang="de-DE" sz="2800">
              <a:solidFill>
                <a:schemeClr val="tx2"/>
              </a:solidFill>
              <a:latin typeface="Frutiger 55 Roman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685800" y="2989362"/>
            <a:ext cx="22073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2000" b="1" dirty="0" err="1">
                <a:solidFill>
                  <a:srgbClr val="000000"/>
                </a:solidFill>
                <a:latin typeface="Arial" pitchFamily="34" charset="0"/>
              </a:rPr>
              <a:t>Difference</a:t>
            </a:r>
            <a:r>
              <a:rPr lang="de-DE" altLang="de-DE" sz="2000" b="1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2000" b="1" dirty="0" err="1">
                <a:solidFill>
                  <a:srgbClr val="000000"/>
                </a:solidFill>
                <a:latin typeface="Arial" pitchFamily="34" charset="0"/>
              </a:rPr>
              <a:t>display</a:t>
            </a:r>
            <a:endParaRPr lang="de-DE" altLang="de-DE" sz="200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1611313" y="2989362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1800" b="1" i="1">
                <a:solidFill>
                  <a:srgbClr val="000000"/>
                </a:solidFill>
                <a:latin typeface="Arial" pitchFamily="34" charset="0"/>
              </a:rPr>
              <a:t> </a:t>
            </a:r>
            <a:endParaRPr lang="de-DE" altLang="de-DE" sz="28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670050" y="2989362"/>
            <a:ext cx="76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1800" b="1" i="1">
                <a:solidFill>
                  <a:srgbClr val="000000"/>
                </a:solidFill>
                <a:latin typeface="Arial" pitchFamily="34" charset="0"/>
              </a:rPr>
              <a:t>-</a:t>
            </a:r>
            <a:endParaRPr lang="de-DE" altLang="de-DE" sz="28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1751013" y="2989362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1800" b="1" i="1">
                <a:solidFill>
                  <a:srgbClr val="000000"/>
                </a:solidFill>
                <a:latin typeface="Arial" pitchFamily="34" charset="0"/>
              </a:rPr>
              <a:t> </a:t>
            </a:r>
            <a:endParaRPr lang="de-DE" altLang="de-DE" sz="2800">
              <a:solidFill>
                <a:schemeClr val="tx2"/>
              </a:solidFill>
              <a:latin typeface="Arial" pitchFamily="34" charset="0"/>
            </a:endParaRPr>
          </a:p>
        </p:txBody>
      </p: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773113" y="1455837"/>
            <a:ext cx="1638300" cy="1500187"/>
            <a:chOff x="557" y="931"/>
            <a:chExt cx="761" cy="823"/>
          </a:xfrm>
        </p:grpSpPr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557" y="931"/>
              <a:ext cx="761" cy="823"/>
            </a:xfrm>
            <a:prstGeom prst="ellipse">
              <a:avLst/>
            </a:prstGeom>
            <a:solidFill>
              <a:srgbClr val="CCF3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grpSp>
          <p:nvGrpSpPr>
            <p:cNvPr id="20" name="Group 17"/>
            <p:cNvGrpSpPr>
              <a:grpSpLocks/>
            </p:cNvGrpSpPr>
            <p:nvPr/>
          </p:nvGrpSpPr>
          <p:grpSpPr bwMode="auto">
            <a:xfrm>
              <a:off x="808" y="1558"/>
              <a:ext cx="258" cy="140"/>
              <a:chOff x="808" y="1558"/>
              <a:chExt cx="258" cy="140"/>
            </a:xfrm>
          </p:grpSpPr>
          <p:sp>
            <p:nvSpPr>
              <p:cNvPr id="21" name="Rectangle 18"/>
              <p:cNvSpPr>
                <a:spLocks noChangeArrowheads="1"/>
              </p:cNvSpPr>
              <p:nvPr/>
            </p:nvSpPr>
            <p:spPr bwMode="auto">
              <a:xfrm>
                <a:off x="808" y="1561"/>
                <a:ext cx="252" cy="137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22" name="Rectangle 19"/>
              <p:cNvSpPr>
                <a:spLocks noChangeArrowheads="1"/>
              </p:cNvSpPr>
              <p:nvPr/>
            </p:nvSpPr>
            <p:spPr bwMode="auto">
              <a:xfrm>
                <a:off x="812" y="1558"/>
                <a:ext cx="254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7620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1pPr>
                <a:lvl2pPr marL="742950" indent="-285750" defTabSz="7620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2pPr>
                <a:lvl3pPr marL="1143000" indent="-228600" defTabSz="7620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3pPr>
                <a:lvl4pPr marL="1600200" indent="-228600" defTabSz="7620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4pPr>
                <a:lvl5pPr marL="2057400" indent="-228600" defTabSz="7620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9pPr>
              </a:lstStyle>
              <a:p>
                <a:r>
                  <a:rPr lang="de-DE" altLang="de-DE" sz="1400" b="1">
                    <a:solidFill>
                      <a:srgbClr val="000000"/>
                    </a:solidFill>
                    <a:latin typeface="Arial" pitchFamily="34" charset="0"/>
                  </a:rPr>
                  <a:t> -333</a:t>
                </a:r>
                <a:endParaRPr lang="de-DE" altLang="de-DE" sz="2800">
                  <a:solidFill>
                    <a:schemeClr val="tx2"/>
                  </a:solidFill>
                  <a:latin typeface="Arial" pitchFamily="34" charset="0"/>
                </a:endParaRPr>
              </a:p>
            </p:txBody>
          </p:sp>
        </p:grpSp>
      </p:grpSp>
      <p:grpSp>
        <p:nvGrpSpPr>
          <p:cNvPr id="23" name="Group 20"/>
          <p:cNvGrpSpPr>
            <a:grpSpLocks/>
          </p:cNvGrpSpPr>
          <p:nvPr/>
        </p:nvGrpSpPr>
        <p:grpSpPr bwMode="auto">
          <a:xfrm>
            <a:off x="6484938" y="3716437"/>
            <a:ext cx="1400175" cy="1293812"/>
            <a:chOff x="4155" y="2287"/>
            <a:chExt cx="753" cy="815"/>
          </a:xfrm>
        </p:grpSpPr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4155" y="2287"/>
              <a:ext cx="753" cy="815"/>
            </a:xfrm>
            <a:prstGeom prst="ellipse">
              <a:avLst/>
            </a:prstGeom>
            <a:solidFill>
              <a:srgbClr val="CC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25" name="Arc 22"/>
            <p:cNvSpPr>
              <a:spLocks/>
            </p:cNvSpPr>
            <p:nvPr/>
          </p:nvSpPr>
          <p:spPr bwMode="auto">
            <a:xfrm>
              <a:off x="4249" y="2379"/>
              <a:ext cx="409" cy="319"/>
            </a:xfrm>
            <a:custGeom>
              <a:avLst/>
              <a:gdLst>
                <a:gd name="T0" fmla="*/ 0 w 28878"/>
                <a:gd name="T1" fmla="*/ 0 h 21600"/>
                <a:gd name="T2" fmla="*/ 0 w 28878"/>
                <a:gd name="T3" fmla="*/ 0 h 21600"/>
                <a:gd name="T4" fmla="*/ 0 w 28878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878" h="21600" fill="none" extrusionOk="0">
                  <a:moveTo>
                    <a:pt x="0" y="19576"/>
                  </a:moveTo>
                  <a:cubicBezTo>
                    <a:pt x="1044" y="8479"/>
                    <a:pt x="10359" y="-1"/>
                    <a:pt x="21505" y="0"/>
                  </a:cubicBezTo>
                  <a:cubicBezTo>
                    <a:pt x="24019" y="0"/>
                    <a:pt x="26514" y="439"/>
                    <a:pt x="28877" y="1297"/>
                  </a:cubicBezTo>
                </a:path>
                <a:path w="28878" h="21600" stroke="0" extrusionOk="0">
                  <a:moveTo>
                    <a:pt x="0" y="19576"/>
                  </a:moveTo>
                  <a:cubicBezTo>
                    <a:pt x="1044" y="8479"/>
                    <a:pt x="10359" y="-1"/>
                    <a:pt x="21505" y="0"/>
                  </a:cubicBezTo>
                  <a:cubicBezTo>
                    <a:pt x="24019" y="0"/>
                    <a:pt x="26514" y="439"/>
                    <a:pt x="28877" y="1297"/>
                  </a:cubicBezTo>
                  <a:lnTo>
                    <a:pt x="21505" y="21600"/>
                  </a:lnTo>
                  <a:lnTo>
                    <a:pt x="0" y="19576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" name="Arc 23"/>
            <p:cNvSpPr>
              <a:spLocks/>
            </p:cNvSpPr>
            <p:nvPr/>
          </p:nvSpPr>
          <p:spPr bwMode="auto">
            <a:xfrm>
              <a:off x="4252" y="2382"/>
              <a:ext cx="405" cy="316"/>
            </a:xfrm>
            <a:custGeom>
              <a:avLst/>
              <a:gdLst>
                <a:gd name="T0" fmla="*/ 0 w 28881"/>
                <a:gd name="T1" fmla="*/ 0 h 21600"/>
                <a:gd name="T2" fmla="*/ 0 w 28881"/>
                <a:gd name="T3" fmla="*/ 0 h 21600"/>
                <a:gd name="T4" fmla="*/ 0 w 28881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881" h="21600" fill="none" extrusionOk="0">
                  <a:moveTo>
                    <a:pt x="-1" y="19576"/>
                  </a:moveTo>
                  <a:cubicBezTo>
                    <a:pt x="1043" y="8480"/>
                    <a:pt x="10359" y="-1"/>
                    <a:pt x="21505" y="0"/>
                  </a:cubicBezTo>
                  <a:cubicBezTo>
                    <a:pt x="24020" y="0"/>
                    <a:pt x="26516" y="439"/>
                    <a:pt x="28880" y="1298"/>
                  </a:cubicBezTo>
                </a:path>
                <a:path w="28881" h="21600" stroke="0" extrusionOk="0">
                  <a:moveTo>
                    <a:pt x="-1" y="19576"/>
                  </a:moveTo>
                  <a:cubicBezTo>
                    <a:pt x="1043" y="8480"/>
                    <a:pt x="10359" y="-1"/>
                    <a:pt x="21505" y="0"/>
                  </a:cubicBezTo>
                  <a:cubicBezTo>
                    <a:pt x="24020" y="0"/>
                    <a:pt x="26516" y="439"/>
                    <a:pt x="28880" y="1298"/>
                  </a:cubicBezTo>
                  <a:lnTo>
                    <a:pt x="21505" y="21600"/>
                  </a:lnTo>
                  <a:lnTo>
                    <a:pt x="-1" y="19576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grpSp>
          <p:nvGrpSpPr>
            <p:cNvPr id="27" name="Group 24"/>
            <p:cNvGrpSpPr>
              <a:grpSpLocks/>
            </p:cNvGrpSpPr>
            <p:nvPr/>
          </p:nvGrpSpPr>
          <p:grpSpPr bwMode="auto">
            <a:xfrm>
              <a:off x="4425" y="2411"/>
              <a:ext cx="196" cy="428"/>
              <a:chOff x="4425" y="2411"/>
              <a:chExt cx="196" cy="428"/>
            </a:xfrm>
          </p:grpSpPr>
          <p:sp>
            <p:nvSpPr>
              <p:cNvPr id="30" name="Freeform 25"/>
              <p:cNvSpPr>
                <a:spLocks/>
              </p:cNvSpPr>
              <p:nvPr/>
            </p:nvSpPr>
            <p:spPr bwMode="auto">
              <a:xfrm>
                <a:off x="4425" y="2411"/>
                <a:ext cx="184" cy="423"/>
              </a:xfrm>
              <a:custGeom>
                <a:avLst/>
                <a:gdLst>
                  <a:gd name="T0" fmla="*/ 110 w 184"/>
                  <a:gd name="T1" fmla="*/ 239 h 423"/>
                  <a:gd name="T2" fmla="*/ 29 w 184"/>
                  <a:gd name="T3" fmla="*/ 48 h 423"/>
                  <a:gd name="T4" fmla="*/ 0 w 184"/>
                  <a:gd name="T5" fmla="*/ 0 h 423"/>
                  <a:gd name="T6" fmla="*/ 0 w 184"/>
                  <a:gd name="T7" fmla="*/ 56 h 423"/>
                  <a:gd name="T8" fmla="*/ 81 w 184"/>
                  <a:gd name="T9" fmla="*/ 255 h 423"/>
                  <a:gd name="T10" fmla="*/ 74 w 184"/>
                  <a:gd name="T11" fmla="*/ 271 h 423"/>
                  <a:gd name="T12" fmla="*/ 74 w 184"/>
                  <a:gd name="T13" fmla="*/ 287 h 423"/>
                  <a:gd name="T14" fmla="*/ 81 w 184"/>
                  <a:gd name="T15" fmla="*/ 303 h 423"/>
                  <a:gd name="T16" fmla="*/ 96 w 184"/>
                  <a:gd name="T17" fmla="*/ 319 h 423"/>
                  <a:gd name="T18" fmla="*/ 110 w 184"/>
                  <a:gd name="T19" fmla="*/ 319 h 423"/>
                  <a:gd name="T20" fmla="*/ 125 w 184"/>
                  <a:gd name="T21" fmla="*/ 359 h 423"/>
                  <a:gd name="T22" fmla="*/ 118 w 184"/>
                  <a:gd name="T23" fmla="*/ 375 h 423"/>
                  <a:gd name="T24" fmla="*/ 118 w 184"/>
                  <a:gd name="T25" fmla="*/ 391 h 423"/>
                  <a:gd name="T26" fmla="*/ 125 w 184"/>
                  <a:gd name="T27" fmla="*/ 407 h 423"/>
                  <a:gd name="T28" fmla="*/ 133 w 184"/>
                  <a:gd name="T29" fmla="*/ 415 h 423"/>
                  <a:gd name="T30" fmla="*/ 147 w 184"/>
                  <a:gd name="T31" fmla="*/ 423 h 423"/>
                  <a:gd name="T32" fmla="*/ 162 w 184"/>
                  <a:gd name="T33" fmla="*/ 423 h 423"/>
                  <a:gd name="T34" fmla="*/ 177 w 184"/>
                  <a:gd name="T35" fmla="*/ 415 h 423"/>
                  <a:gd name="T36" fmla="*/ 184 w 184"/>
                  <a:gd name="T37" fmla="*/ 399 h 423"/>
                  <a:gd name="T38" fmla="*/ 184 w 184"/>
                  <a:gd name="T39" fmla="*/ 383 h 423"/>
                  <a:gd name="T40" fmla="*/ 177 w 184"/>
                  <a:gd name="T41" fmla="*/ 367 h 423"/>
                  <a:gd name="T42" fmla="*/ 169 w 184"/>
                  <a:gd name="T43" fmla="*/ 359 h 423"/>
                  <a:gd name="T44" fmla="*/ 162 w 184"/>
                  <a:gd name="T45" fmla="*/ 351 h 423"/>
                  <a:gd name="T46" fmla="*/ 155 w 184"/>
                  <a:gd name="T47" fmla="*/ 343 h 423"/>
                  <a:gd name="T48" fmla="*/ 133 w 184"/>
                  <a:gd name="T49" fmla="*/ 303 h 423"/>
                  <a:gd name="T50" fmla="*/ 140 w 184"/>
                  <a:gd name="T51" fmla="*/ 295 h 423"/>
                  <a:gd name="T52" fmla="*/ 140 w 184"/>
                  <a:gd name="T53" fmla="*/ 271 h 423"/>
                  <a:gd name="T54" fmla="*/ 125 w 184"/>
                  <a:gd name="T55" fmla="*/ 255 h 423"/>
                  <a:gd name="T56" fmla="*/ 118 w 184"/>
                  <a:gd name="T57" fmla="*/ 239 h 423"/>
                  <a:gd name="T58" fmla="*/ 110 w 184"/>
                  <a:gd name="T59" fmla="*/ 239 h 42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84" h="423">
                    <a:moveTo>
                      <a:pt x="110" y="239"/>
                    </a:moveTo>
                    <a:lnTo>
                      <a:pt x="29" y="48"/>
                    </a:lnTo>
                    <a:lnTo>
                      <a:pt x="0" y="0"/>
                    </a:lnTo>
                    <a:lnTo>
                      <a:pt x="0" y="56"/>
                    </a:lnTo>
                    <a:lnTo>
                      <a:pt x="81" y="255"/>
                    </a:lnTo>
                    <a:lnTo>
                      <a:pt x="74" y="271"/>
                    </a:lnTo>
                    <a:lnTo>
                      <a:pt x="74" y="287"/>
                    </a:lnTo>
                    <a:lnTo>
                      <a:pt x="81" y="303"/>
                    </a:lnTo>
                    <a:lnTo>
                      <a:pt x="96" y="319"/>
                    </a:lnTo>
                    <a:lnTo>
                      <a:pt x="110" y="319"/>
                    </a:lnTo>
                    <a:lnTo>
                      <a:pt x="125" y="359"/>
                    </a:lnTo>
                    <a:lnTo>
                      <a:pt x="118" y="375"/>
                    </a:lnTo>
                    <a:lnTo>
                      <a:pt x="118" y="391"/>
                    </a:lnTo>
                    <a:lnTo>
                      <a:pt x="125" y="407"/>
                    </a:lnTo>
                    <a:lnTo>
                      <a:pt x="133" y="415"/>
                    </a:lnTo>
                    <a:lnTo>
                      <a:pt x="147" y="423"/>
                    </a:lnTo>
                    <a:lnTo>
                      <a:pt x="162" y="423"/>
                    </a:lnTo>
                    <a:lnTo>
                      <a:pt x="177" y="415"/>
                    </a:lnTo>
                    <a:lnTo>
                      <a:pt x="184" y="399"/>
                    </a:lnTo>
                    <a:lnTo>
                      <a:pt x="184" y="383"/>
                    </a:lnTo>
                    <a:lnTo>
                      <a:pt x="177" y="367"/>
                    </a:lnTo>
                    <a:lnTo>
                      <a:pt x="169" y="359"/>
                    </a:lnTo>
                    <a:lnTo>
                      <a:pt x="162" y="351"/>
                    </a:lnTo>
                    <a:lnTo>
                      <a:pt x="155" y="343"/>
                    </a:lnTo>
                    <a:lnTo>
                      <a:pt x="133" y="303"/>
                    </a:lnTo>
                    <a:lnTo>
                      <a:pt x="140" y="295"/>
                    </a:lnTo>
                    <a:lnTo>
                      <a:pt x="140" y="271"/>
                    </a:lnTo>
                    <a:lnTo>
                      <a:pt x="125" y="255"/>
                    </a:lnTo>
                    <a:lnTo>
                      <a:pt x="118" y="239"/>
                    </a:lnTo>
                    <a:lnTo>
                      <a:pt x="110" y="239"/>
                    </a:lnTo>
                    <a:close/>
                  </a:path>
                </a:pathLst>
              </a:custGeom>
              <a:solidFill>
                <a:srgbClr val="CCCCCC"/>
              </a:solidFill>
              <a:ln w="11113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26"/>
              <p:cNvSpPr>
                <a:spLocks/>
              </p:cNvSpPr>
              <p:nvPr/>
            </p:nvSpPr>
            <p:spPr bwMode="auto">
              <a:xfrm>
                <a:off x="4425" y="2411"/>
                <a:ext cx="184" cy="423"/>
              </a:xfrm>
              <a:custGeom>
                <a:avLst/>
                <a:gdLst>
                  <a:gd name="T0" fmla="*/ 110 w 184"/>
                  <a:gd name="T1" fmla="*/ 239 h 423"/>
                  <a:gd name="T2" fmla="*/ 29 w 184"/>
                  <a:gd name="T3" fmla="*/ 48 h 423"/>
                  <a:gd name="T4" fmla="*/ 0 w 184"/>
                  <a:gd name="T5" fmla="*/ 0 h 423"/>
                  <a:gd name="T6" fmla="*/ 0 w 184"/>
                  <a:gd name="T7" fmla="*/ 56 h 423"/>
                  <a:gd name="T8" fmla="*/ 81 w 184"/>
                  <a:gd name="T9" fmla="*/ 255 h 423"/>
                  <a:gd name="T10" fmla="*/ 74 w 184"/>
                  <a:gd name="T11" fmla="*/ 271 h 423"/>
                  <a:gd name="T12" fmla="*/ 74 w 184"/>
                  <a:gd name="T13" fmla="*/ 287 h 423"/>
                  <a:gd name="T14" fmla="*/ 81 w 184"/>
                  <a:gd name="T15" fmla="*/ 303 h 423"/>
                  <a:gd name="T16" fmla="*/ 96 w 184"/>
                  <a:gd name="T17" fmla="*/ 319 h 423"/>
                  <a:gd name="T18" fmla="*/ 110 w 184"/>
                  <a:gd name="T19" fmla="*/ 319 h 423"/>
                  <a:gd name="T20" fmla="*/ 125 w 184"/>
                  <a:gd name="T21" fmla="*/ 359 h 423"/>
                  <a:gd name="T22" fmla="*/ 118 w 184"/>
                  <a:gd name="T23" fmla="*/ 375 h 423"/>
                  <a:gd name="T24" fmla="*/ 118 w 184"/>
                  <a:gd name="T25" fmla="*/ 391 h 423"/>
                  <a:gd name="T26" fmla="*/ 125 w 184"/>
                  <a:gd name="T27" fmla="*/ 407 h 423"/>
                  <a:gd name="T28" fmla="*/ 133 w 184"/>
                  <a:gd name="T29" fmla="*/ 415 h 423"/>
                  <a:gd name="T30" fmla="*/ 147 w 184"/>
                  <a:gd name="T31" fmla="*/ 423 h 423"/>
                  <a:gd name="T32" fmla="*/ 162 w 184"/>
                  <a:gd name="T33" fmla="*/ 423 h 423"/>
                  <a:gd name="T34" fmla="*/ 177 w 184"/>
                  <a:gd name="T35" fmla="*/ 415 h 423"/>
                  <a:gd name="T36" fmla="*/ 184 w 184"/>
                  <a:gd name="T37" fmla="*/ 399 h 423"/>
                  <a:gd name="T38" fmla="*/ 184 w 184"/>
                  <a:gd name="T39" fmla="*/ 383 h 423"/>
                  <a:gd name="T40" fmla="*/ 177 w 184"/>
                  <a:gd name="T41" fmla="*/ 367 h 423"/>
                  <a:gd name="T42" fmla="*/ 169 w 184"/>
                  <a:gd name="T43" fmla="*/ 359 h 423"/>
                  <a:gd name="T44" fmla="*/ 162 w 184"/>
                  <a:gd name="T45" fmla="*/ 351 h 423"/>
                  <a:gd name="T46" fmla="*/ 155 w 184"/>
                  <a:gd name="T47" fmla="*/ 343 h 423"/>
                  <a:gd name="T48" fmla="*/ 133 w 184"/>
                  <a:gd name="T49" fmla="*/ 303 h 423"/>
                  <a:gd name="T50" fmla="*/ 140 w 184"/>
                  <a:gd name="T51" fmla="*/ 295 h 423"/>
                  <a:gd name="T52" fmla="*/ 140 w 184"/>
                  <a:gd name="T53" fmla="*/ 271 h 423"/>
                  <a:gd name="T54" fmla="*/ 125 w 184"/>
                  <a:gd name="T55" fmla="*/ 255 h 423"/>
                  <a:gd name="T56" fmla="*/ 118 w 184"/>
                  <a:gd name="T57" fmla="*/ 239 h 423"/>
                  <a:gd name="T58" fmla="*/ 110 w 184"/>
                  <a:gd name="T59" fmla="*/ 239 h 42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84" h="423">
                    <a:moveTo>
                      <a:pt x="110" y="239"/>
                    </a:moveTo>
                    <a:lnTo>
                      <a:pt x="29" y="48"/>
                    </a:lnTo>
                    <a:lnTo>
                      <a:pt x="0" y="0"/>
                    </a:lnTo>
                    <a:lnTo>
                      <a:pt x="0" y="56"/>
                    </a:lnTo>
                    <a:lnTo>
                      <a:pt x="81" y="255"/>
                    </a:lnTo>
                    <a:lnTo>
                      <a:pt x="74" y="271"/>
                    </a:lnTo>
                    <a:lnTo>
                      <a:pt x="74" y="287"/>
                    </a:lnTo>
                    <a:lnTo>
                      <a:pt x="81" y="303"/>
                    </a:lnTo>
                    <a:lnTo>
                      <a:pt x="96" y="319"/>
                    </a:lnTo>
                    <a:lnTo>
                      <a:pt x="110" y="319"/>
                    </a:lnTo>
                    <a:lnTo>
                      <a:pt x="125" y="359"/>
                    </a:lnTo>
                    <a:lnTo>
                      <a:pt x="118" y="375"/>
                    </a:lnTo>
                    <a:lnTo>
                      <a:pt x="118" y="391"/>
                    </a:lnTo>
                    <a:lnTo>
                      <a:pt x="125" y="407"/>
                    </a:lnTo>
                    <a:lnTo>
                      <a:pt x="133" y="415"/>
                    </a:lnTo>
                    <a:lnTo>
                      <a:pt x="147" y="423"/>
                    </a:lnTo>
                    <a:lnTo>
                      <a:pt x="162" y="423"/>
                    </a:lnTo>
                    <a:lnTo>
                      <a:pt x="177" y="415"/>
                    </a:lnTo>
                    <a:lnTo>
                      <a:pt x="184" y="399"/>
                    </a:lnTo>
                    <a:lnTo>
                      <a:pt x="184" y="383"/>
                    </a:lnTo>
                    <a:lnTo>
                      <a:pt x="177" y="367"/>
                    </a:lnTo>
                    <a:lnTo>
                      <a:pt x="169" y="359"/>
                    </a:lnTo>
                    <a:lnTo>
                      <a:pt x="162" y="351"/>
                    </a:lnTo>
                    <a:lnTo>
                      <a:pt x="155" y="343"/>
                    </a:lnTo>
                    <a:lnTo>
                      <a:pt x="133" y="303"/>
                    </a:lnTo>
                    <a:lnTo>
                      <a:pt x="140" y="295"/>
                    </a:lnTo>
                    <a:lnTo>
                      <a:pt x="140" y="271"/>
                    </a:lnTo>
                    <a:lnTo>
                      <a:pt x="125" y="255"/>
                    </a:lnTo>
                    <a:lnTo>
                      <a:pt x="118" y="239"/>
                    </a:lnTo>
                    <a:lnTo>
                      <a:pt x="110" y="239"/>
                    </a:lnTo>
                    <a:close/>
                  </a:path>
                </a:pathLst>
              </a:custGeom>
              <a:noFill/>
              <a:ln w="11113">
                <a:solidFill>
                  <a:srgbClr val="CCCCCC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Oval 27"/>
              <p:cNvSpPr>
                <a:spLocks noChangeArrowheads="1"/>
              </p:cNvSpPr>
              <p:nvPr/>
            </p:nvSpPr>
            <p:spPr bwMode="auto">
              <a:xfrm>
                <a:off x="4509" y="2661"/>
                <a:ext cx="68" cy="74"/>
              </a:xfrm>
              <a:prstGeom prst="ellips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33" name="Oval 28"/>
              <p:cNvSpPr>
                <a:spLocks noChangeArrowheads="1"/>
              </p:cNvSpPr>
              <p:nvPr/>
            </p:nvSpPr>
            <p:spPr bwMode="auto">
              <a:xfrm>
                <a:off x="4553" y="2765"/>
                <a:ext cx="68" cy="74"/>
              </a:xfrm>
              <a:prstGeom prst="ellips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34" name="Line 29"/>
              <p:cNvSpPr>
                <a:spLocks noChangeShapeType="1"/>
              </p:cNvSpPr>
              <p:nvPr/>
            </p:nvSpPr>
            <p:spPr bwMode="auto">
              <a:xfrm>
                <a:off x="4565" y="2714"/>
                <a:ext cx="22" cy="4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Line 30"/>
              <p:cNvSpPr>
                <a:spLocks noChangeShapeType="1"/>
              </p:cNvSpPr>
              <p:nvPr/>
            </p:nvSpPr>
            <p:spPr bwMode="auto">
              <a:xfrm>
                <a:off x="4543" y="2730"/>
                <a:ext cx="15" cy="4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Line 31"/>
              <p:cNvSpPr>
                <a:spLocks noChangeShapeType="1"/>
              </p:cNvSpPr>
              <p:nvPr/>
            </p:nvSpPr>
            <p:spPr bwMode="auto">
              <a:xfrm>
                <a:off x="4462" y="2459"/>
                <a:ext cx="81" cy="19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Line 32"/>
              <p:cNvSpPr>
                <a:spLocks noChangeShapeType="1"/>
              </p:cNvSpPr>
              <p:nvPr/>
            </p:nvSpPr>
            <p:spPr bwMode="auto">
              <a:xfrm>
                <a:off x="4425" y="2419"/>
                <a:ext cx="37" cy="4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Line 33"/>
              <p:cNvSpPr>
                <a:spLocks noChangeShapeType="1"/>
              </p:cNvSpPr>
              <p:nvPr/>
            </p:nvSpPr>
            <p:spPr bwMode="auto">
              <a:xfrm>
                <a:off x="4425" y="2421"/>
                <a:ext cx="7" cy="4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Line 34"/>
              <p:cNvSpPr>
                <a:spLocks noChangeShapeType="1"/>
              </p:cNvSpPr>
              <p:nvPr/>
            </p:nvSpPr>
            <p:spPr bwMode="auto">
              <a:xfrm>
                <a:off x="4432" y="2467"/>
                <a:ext cx="81" cy="19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4248" y="2379"/>
              <a:ext cx="582" cy="558"/>
            </a:xfrm>
            <a:custGeom>
              <a:avLst/>
              <a:gdLst>
                <a:gd name="T0" fmla="*/ 96 w 582"/>
                <a:gd name="T1" fmla="*/ 558 h 558"/>
                <a:gd name="T2" fmla="*/ 88 w 582"/>
                <a:gd name="T3" fmla="*/ 550 h 558"/>
                <a:gd name="T4" fmla="*/ 66 w 582"/>
                <a:gd name="T5" fmla="*/ 511 h 558"/>
                <a:gd name="T6" fmla="*/ 29 w 582"/>
                <a:gd name="T7" fmla="*/ 455 h 558"/>
                <a:gd name="T8" fmla="*/ 7 w 582"/>
                <a:gd name="T9" fmla="*/ 375 h 558"/>
                <a:gd name="T10" fmla="*/ 0 w 582"/>
                <a:gd name="T11" fmla="*/ 279 h 558"/>
                <a:gd name="T12" fmla="*/ 15 w 582"/>
                <a:gd name="T13" fmla="*/ 200 h 558"/>
                <a:gd name="T14" fmla="*/ 52 w 582"/>
                <a:gd name="T15" fmla="*/ 120 h 558"/>
                <a:gd name="T16" fmla="*/ 118 w 582"/>
                <a:gd name="T17" fmla="*/ 64 h 558"/>
                <a:gd name="T18" fmla="*/ 199 w 582"/>
                <a:gd name="T19" fmla="*/ 16 h 558"/>
                <a:gd name="T20" fmla="*/ 295 w 582"/>
                <a:gd name="T21" fmla="*/ 0 h 558"/>
                <a:gd name="T22" fmla="*/ 391 w 582"/>
                <a:gd name="T23" fmla="*/ 16 h 558"/>
                <a:gd name="T24" fmla="*/ 472 w 582"/>
                <a:gd name="T25" fmla="*/ 56 h 558"/>
                <a:gd name="T26" fmla="*/ 531 w 582"/>
                <a:gd name="T27" fmla="*/ 120 h 558"/>
                <a:gd name="T28" fmla="*/ 568 w 582"/>
                <a:gd name="T29" fmla="*/ 208 h 558"/>
                <a:gd name="T30" fmla="*/ 582 w 582"/>
                <a:gd name="T31" fmla="*/ 303 h 558"/>
                <a:gd name="T32" fmla="*/ 575 w 582"/>
                <a:gd name="T33" fmla="*/ 399 h 558"/>
                <a:gd name="T34" fmla="*/ 553 w 582"/>
                <a:gd name="T35" fmla="*/ 471 h 558"/>
                <a:gd name="T36" fmla="*/ 523 w 582"/>
                <a:gd name="T37" fmla="*/ 527 h 558"/>
                <a:gd name="T38" fmla="*/ 494 w 582"/>
                <a:gd name="T39" fmla="*/ 550 h 558"/>
                <a:gd name="T40" fmla="*/ 479 w 582"/>
                <a:gd name="T41" fmla="*/ 558 h 5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82" h="558">
                  <a:moveTo>
                    <a:pt x="96" y="558"/>
                  </a:moveTo>
                  <a:lnTo>
                    <a:pt x="88" y="550"/>
                  </a:lnTo>
                  <a:lnTo>
                    <a:pt x="66" y="511"/>
                  </a:lnTo>
                  <a:lnTo>
                    <a:pt x="29" y="455"/>
                  </a:lnTo>
                  <a:lnTo>
                    <a:pt x="7" y="375"/>
                  </a:lnTo>
                  <a:lnTo>
                    <a:pt x="0" y="279"/>
                  </a:lnTo>
                  <a:lnTo>
                    <a:pt x="15" y="200"/>
                  </a:lnTo>
                  <a:lnTo>
                    <a:pt x="52" y="120"/>
                  </a:lnTo>
                  <a:lnTo>
                    <a:pt x="118" y="64"/>
                  </a:lnTo>
                  <a:lnTo>
                    <a:pt x="199" y="16"/>
                  </a:lnTo>
                  <a:lnTo>
                    <a:pt x="295" y="0"/>
                  </a:lnTo>
                  <a:lnTo>
                    <a:pt x="391" y="16"/>
                  </a:lnTo>
                  <a:lnTo>
                    <a:pt x="472" y="56"/>
                  </a:lnTo>
                  <a:lnTo>
                    <a:pt x="531" y="120"/>
                  </a:lnTo>
                  <a:lnTo>
                    <a:pt x="568" y="208"/>
                  </a:lnTo>
                  <a:lnTo>
                    <a:pt x="582" y="303"/>
                  </a:lnTo>
                  <a:lnTo>
                    <a:pt x="575" y="399"/>
                  </a:lnTo>
                  <a:lnTo>
                    <a:pt x="553" y="471"/>
                  </a:lnTo>
                  <a:lnTo>
                    <a:pt x="523" y="527"/>
                  </a:lnTo>
                  <a:lnTo>
                    <a:pt x="494" y="550"/>
                  </a:lnTo>
                  <a:lnTo>
                    <a:pt x="479" y="558"/>
                  </a:lnTo>
                </a:path>
              </a:pathLst>
            </a:custGeom>
            <a:noFill/>
            <a:ln w="34925">
              <a:solidFill>
                <a:srgbClr val="7F7F7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" name="Line 36"/>
            <p:cNvSpPr>
              <a:spLocks noChangeShapeType="1"/>
            </p:cNvSpPr>
            <p:nvPr/>
          </p:nvSpPr>
          <p:spPr bwMode="auto">
            <a:xfrm flipH="1" flipV="1">
              <a:off x="4727" y="2937"/>
              <a:ext cx="8" cy="8"/>
            </a:xfrm>
            <a:prstGeom prst="line">
              <a:avLst/>
            </a:prstGeom>
            <a:noFill/>
            <a:ln w="34925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40" name="Group 37"/>
          <p:cNvGrpSpPr>
            <a:grpSpLocks/>
          </p:cNvGrpSpPr>
          <p:nvPr/>
        </p:nvGrpSpPr>
        <p:grpSpPr bwMode="auto">
          <a:xfrm>
            <a:off x="3419873" y="2176711"/>
            <a:ext cx="2192665" cy="2762250"/>
            <a:chOff x="2230" y="1105"/>
            <a:chExt cx="1253" cy="1643"/>
          </a:xfrm>
        </p:grpSpPr>
        <p:sp>
          <p:nvSpPr>
            <p:cNvPr id="41" name="Rectangle 38"/>
            <p:cNvSpPr>
              <a:spLocks noChangeArrowheads="1"/>
            </p:cNvSpPr>
            <p:nvPr/>
          </p:nvSpPr>
          <p:spPr bwMode="auto">
            <a:xfrm>
              <a:off x="2230" y="1105"/>
              <a:ext cx="125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r>
                <a:rPr lang="de-DE" altLang="de-DE" sz="2000" b="1" dirty="0">
                  <a:solidFill>
                    <a:srgbClr val="000000"/>
                  </a:solidFill>
                  <a:latin typeface="Arial" pitchFamily="34" charset="0"/>
                </a:rPr>
                <a:t>Integrated </a:t>
              </a:r>
              <a:r>
                <a:rPr lang="de-DE" altLang="de-DE" sz="2000" b="1" dirty="0" err="1">
                  <a:solidFill>
                    <a:srgbClr val="000000"/>
                  </a:solidFill>
                  <a:latin typeface="Arial" pitchFamily="34" charset="0"/>
                </a:rPr>
                <a:t>display</a:t>
              </a:r>
              <a:endParaRPr lang="de-DE" altLang="de-DE" sz="20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grpSp>
          <p:nvGrpSpPr>
            <p:cNvPr id="42" name="Group 39"/>
            <p:cNvGrpSpPr>
              <a:grpSpLocks/>
            </p:cNvGrpSpPr>
            <p:nvPr/>
          </p:nvGrpSpPr>
          <p:grpSpPr bwMode="auto">
            <a:xfrm>
              <a:off x="2506" y="1747"/>
              <a:ext cx="754" cy="815"/>
              <a:chOff x="2472" y="2004"/>
              <a:chExt cx="754" cy="815"/>
            </a:xfrm>
          </p:grpSpPr>
          <p:sp>
            <p:nvSpPr>
              <p:cNvPr id="59" name="Arc 40"/>
              <p:cNvSpPr>
                <a:spLocks/>
              </p:cNvSpPr>
              <p:nvPr/>
            </p:nvSpPr>
            <p:spPr bwMode="auto">
              <a:xfrm>
                <a:off x="2561" y="2091"/>
                <a:ext cx="584" cy="605"/>
              </a:xfrm>
              <a:custGeom>
                <a:avLst/>
                <a:gdLst>
                  <a:gd name="T0" fmla="*/ 0 w 43200"/>
                  <a:gd name="T1" fmla="*/ 0 h 41373"/>
                  <a:gd name="T2" fmla="*/ 0 w 43200"/>
                  <a:gd name="T3" fmla="*/ 0 h 41373"/>
                  <a:gd name="T4" fmla="*/ 0 w 43200"/>
                  <a:gd name="T5" fmla="*/ 0 h 4137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1373" fill="none" extrusionOk="0">
                    <a:moveTo>
                      <a:pt x="10888" y="40356"/>
                    </a:moveTo>
                    <a:cubicBezTo>
                      <a:pt x="4155" y="36511"/>
                      <a:pt x="0" y="29353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0166"/>
                      <a:pt x="38137" y="37924"/>
                      <a:pt x="30294" y="41372"/>
                    </a:cubicBezTo>
                  </a:path>
                  <a:path w="43200" h="41373" stroke="0" extrusionOk="0">
                    <a:moveTo>
                      <a:pt x="10888" y="40356"/>
                    </a:moveTo>
                    <a:cubicBezTo>
                      <a:pt x="4155" y="36511"/>
                      <a:pt x="0" y="29353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0166"/>
                      <a:pt x="38137" y="37924"/>
                      <a:pt x="30294" y="41372"/>
                    </a:cubicBezTo>
                    <a:lnTo>
                      <a:pt x="21600" y="21600"/>
                    </a:lnTo>
                    <a:lnTo>
                      <a:pt x="10888" y="40356"/>
                    </a:lnTo>
                    <a:close/>
                  </a:path>
                </a:pathLst>
              </a:custGeom>
              <a:solidFill>
                <a:srgbClr val="FFFFFF"/>
              </a:solidFill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0" name="Oval 41"/>
              <p:cNvSpPr>
                <a:spLocks noChangeArrowheads="1"/>
              </p:cNvSpPr>
              <p:nvPr/>
            </p:nvSpPr>
            <p:spPr bwMode="auto">
              <a:xfrm>
                <a:off x="2472" y="2004"/>
                <a:ext cx="754" cy="815"/>
              </a:xfrm>
              <a:prstGeom prst="ellipse">
                <a:avLst/>
              </a:prstGeom>
              <a:solidFill>
                <a:srgbClr val="CCF9FF"/>
              </a:solidFill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grpSp>
            <p:nvGrpSpPr>
              <p:cNvPr id="61" name="Group 42"/>
              <p:cNvGrpSpPr>
                <a:grpSpLocks/>
              </p:cNvGrpSpPr>
              <p:nvPr/>
            </p:nvGrpSpPr>
            <p:grpSpPr bwMode="auto">
              <a:xfrm>
                <a:off x="2528" y="2056"/>
                <a:ext cx="656" cy="689"/>
                <a:chOff x="2397" y="2004"/>
                <a:chExt cx="656" cy="689"/>
              </a:xfrm>
            </p:grpSpPr>
            <p:sp>
              <p:nvSpPr>
                <p:cNvPr id="118" name="Arc 43"/>
                <p:cNvSpPr>
                  <a:spLocks/>
                </p:cNvSpPr>
                <p:nvPr/>
              </p:nvSpPr>
              <p:spPr bwMode="auto">
                <a:xfrm>
                  <a:off x="2397" y="2004"/>
                  <a:ext cx="656" cy="686"/>
                </a:xfrm>
                <a:custGeom>
                  <a:avLst/>
                  <a:gdLst>
                    <a:gd name="T0" fmla="*/ 0 w 43200"/>
                    <a:gd name="T1" fmla="*/ 0 h 41255"/>
                    <a:gd name="T2" fmla="*/ 0 w 43200"/>
                    <a:gd name="T3" fmla="*/ 0 h 41255"/>
                    <a:gd name="T4" fmla="*/ 0 w 43200"/>
                    <a:gd name="T5" fmla="*/ 0 h 4125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41255" fill="none" extrusionOk="0">
                      <a:moveTo>
                        <a:pt x="9810" y="39698"/>
                      </a:moveTo>
                      <a:cubicBezTo>
                        <a:pt x="3690" y="35712"/>
                        <a:pt x="0" y="2890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30062"/>
                        <a:pt x="38258" y="37745"/>
                        <a:pt x="30557" y="41254"/>
                      </a:cubicBezTo>
                    </a:path>
                    <a:path w="43200" h="41255" stroke="0" extrusionOk="0">
                      <a:moveTo>
                        <a:pt x="9810" y="39698"/>
                      </a:moveTo>
                      <a:cubicBezTo>
                        <a:pt x="3690" y="35712"/>
                        <a:pt x="0" y="2890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30062"/>
                        <a:pt x="38258" y="37745"/>
                        <a:pt x="30557" y="41254"/>
                      </a:cubicBezTo>
                      <a:lnTo>
                        <a:pt x="21600" y="21600"/>
                      </a:lnTo>
                      <a:lnTo>
                        <a:pt x="9810" y="3969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19" name="Arc 44"/>
                <p:cNvSpPr>
                  <a:spLocks/>
                </p:cNvSpPr>
                <p:nvPr/>
              </p:nvSpPr>
              <p:spPr bwMode="auto">
                <a:xfrm>
                  <a:off x="2400" y="2007"/>
                  <a:ext cx="650" cy="680"/>
                </a:xfrm>
                <a:custGeom>
                  <a:avLst/>
                  <a:gdLst>
                    <a:gd name="T0" fmla="*/ 0 w 43200"/>
                    <a:gd name="T1" fmla="*/ 0 h 41252"/>
                    <a:gd name="T2" fmla="*/ 0 w 43200"/>
                    <a:gd name="T3" fmla="*/ 0 h 41252"/>
                    <a:gd name="T4" fmla="*/ 0 w 43200"/>
                    <a:gd name="T5" fmla="*/ 0 h 41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41252" fill="none" extrusionOk="0">
                      <a:moveTo>
                        <a:pt x="9803" y="39694"/>
                      </a:moveTo>
                      <a:cubicBezTo>
                        <a:pt x="3687" y="35707"/>
                        <a:pt x="0" y="28900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30059"/>
                        <a:pt x="38261" y="37741"/>
                        <a:pt x="30564" y="41252"/>
                      </a:cubicBezTo>
                    </a:path>
                    <a:path w="43200" h="41252" stroke="0" extrusionOk="0">
                      <a:moveTo>
                        <a:pt x="9803" y="39694"/>
                      </a:moveTo>
                      <a:cubicBezTo>
                        <a:pt x="3687" y="35707"/>
                        <a:pt x="0" y="28900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30059"/>
                        <a:pt x="38261" y="37741"/>
                        <a:pt x="30564" y="41252"/>
                      </a:cubicBezTo>
                      <a:lnTo>
                        <a:pt x="21600" y="21600"/>
                      </a:lnTo>
                      <a:lnTo>
                        <a:pt x="9803" y="39694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20" name="Arc 45"/>
                <p:cNvSpPr>
                  <a:spLocks/>
                </p:cNvSpPr>
                <p:nvPr/>
              </p:nvSpPr>
              <p:spPr bwMode="auto">
                <a:xfrm>
                  <a:off x="2459" y="2355"/>
                  <a:ext cx="267" cy="306"/>
                </a:xfrm>
                <a:custGeom>
                  <a:avLst/>
                  <a:gdLst>
                    <a:gd name="T0" fmla="*/ 0 w 17161"/>
                    <a:gd name="T1" fmla="*/ 0 h 18854"/>
                    <a:gd name="T2" fmla="*/ 0 w 17161"/>
                    <a:gd name="T3" fmla="*/ 0 h 18854"/>
                    <a:gd name="T4" fmla="*/ 0 w 17161"/>
                    <a:gd name="T5" fmla="*/ 0 h 1885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61" h="18854" fill="none" extrusionOk="0">
                      <a:moveTo>
                        <a:pt x="6621" y="18853"/>
                      </a:moveTo>
                      <a:cubicBezTo>
                        <a:pt x="4045" y="17413"/>
                        <a:pt x="1791" y="15461"/>
                        <a:pt x="-1" y="13117"/>
                      </a:cubicBezTo>
                    </a:path>
                    <a:path w="17161" h="18854" stroke="0" extrusionOk="0">
                      <a:moveTo>
                        <a:pt x="6621" y="18853"/>
                      </a:moveTo>
                      <a:cubicBezTo>
                        <a:pt x="4045" y="17413"/>
                        <a:pt x="1791" y="15461"/>
                        <a:pt x="-1" y="13117"/>
                      </a:cubicBezTo>
                      <a:lnTo>
                        <a:pt x="17161" y="0"/>
                      </a:lnTo>
                      <a:lnTo>
                        <a:pt x="6621" y="188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21" name="Arc 46"/>
                <p:cNvSpPr>
                  <a:spLocks/>
                </p:cNvSpPr>
                <p:nvPr/>
              </p:nvSpPr>
              <p:spPr bwMode="auto">
                <a:xfrm>
                  <a:off x="2462" y="2355"/>
                  <a:ext cx="264" cy="304"/>
                </a:xfrm>
                <a:custGeom>
                  <a:avLst/>
                  <a:gdLst>
                    <a:gd name="T0" fmla="*/ 0 w 17164"/>
                    <a:gd name="T1" fmla="*/ 0 h 18852"/>
                    <a:gd name="T2" fmla="*/ 0 w 17164"/>
                    <a:gd name="T3" fmla="*/ 0 h 18852"/>
                    <a:gd name="T4" fmla="*/ 0 w 17164"/>
                    <a:gd name="T5" fmla="*/ 0 h 188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164" h="18852" fill="none" extrusionOk="0">
                      <a:moveTo>
                        <a:pt x="6620" y="18852"/>
                      </a:moveTo>
                      <a:cubicBezTo>
                        <a:pt x="4045" y="17411"/>
                        <a:pt x="1792" y="15458"/>
                        <a:pt x="0" y="13113"/>
                      </a:cubicBezTo>
                    </a:path>
                    <a:path w="17164" h="18852" stroke="0" extrusionOk="0">
                      <a:moveTo>
                        <a:pt x="6620" y="18852"/>
                      </a:moveTo>
                      <a:cubicBezTo>
                        <a:pt x="4045" y="17411"/>
                        <a:pt x="1792" y="15458"/>
                        <a:pt x="0" y="13113"/>
                      </a:cubicBezTo>
                      <a:lnTo>
                        <a:pt x="17164" y="0"/>
                      </a:lnTo>
                      <a:lnTo>
                        <a:pt x="6620" y="188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22" name="Arc 47"/>
                <p:cNvSpPr>
                  <a:spLocks/>
                </p:cNvSpPr>
                <p:nvPr/>
              </p:nvSpPr>
              <p:spPr bwMode="auto">
                <a:xfrm>
                  <a:off x="2427" y="2036"/>
                  <a:ext cx="597" cy="605"/>
                </a:xfrm>
                <a:custGeom>
                  <a:avLst/>
                  <a:gdLst>
                    <a:gd name="T0" fmla="*/ 0 w 43200"/>
                    <a:gd name="T1" fmla="*/ 0 h 40435"/>
                    <a:gd name="T2" fmla="*/ 0 w 43200"/>
                    <a:gd name="T3" fmla="*/ 0 h 40435"/>
                    <a:gd name="T4" fmla="*/ 0 w 43200"/>
                    <a:gd name="T5" fmla="*/ 0 h 404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40435" fill="none" extrusionOk="0">
                      <a:moveTo>
                        <a:pt x="11026" y="40434"/>
                      </a:moveTo>
                      <a:cubicBezTo>
                        <a:pt x="4215" y="36611"/>
                        <a:pt x="0" y="2940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439"/>
                        <a:pt x="43151" y="23278"/>
                        <a:pt x="43053" y="24112"/>
                      </a:cubicBezTo>
                    </a:path>
                    <a:path w="43200" h="40435" stroke="0" extrusionOk="0">
                      <a:moveTo>
                        <a:pt x="11026" y="40434"/>
                      </a:moveTo>
                      <a:cubicBezTo>
                        <a:pt x="4215" y="36611"/>
                        <a:pt x="0" y="2940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439"/>
                        <a:pt x="43151" y="23278"/>
                        <a:pt x="43053" y="24112"/>
                      </a:cubicBezTo>
                      <a:lnTo>
                        <a:pt x="21600" y="21600"/>
                      </a:lnTo>
                      <a:lnTo>
                        <a:pt x="11026" y="404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23" name="Arc 48"/>
                <p:cNvSpPr>
                  <a:spLocks/>
                </p:cNvSpPr>
                <p:nvPr/>
              </p:nvSpPr>
              <p:spPr bwMode="auto">
                <a:xfrm>
                  <a:off x="2430" y="2039"/>
                  <a:ext cx="591" cy="599"/>
                </a:xfrm>
                <a:custGeom>
                  <a:avLst/>
                  <a:gdLst>
                    <a:gd name="T0" fmla="*/ 0 w 43200"/>
                    <a:gd name="T1" fmla="*/ 0 h 40431"/>
                    <a:gd name="T2" fmla="*/ 0 w 43200"/>
                    <a:gd name="T3" fmla="*/ 0 h 40431"/>
                    <a:gd name="T4" fmla="*/ 0 w 43200"/>
                    <a:gd name="T5" fmla="*/ 0 h 4043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3200" h="40431" fill="none" extrusionOk="0">
                      <a:moveTo>
                        <a:pt x="11019" y="40431"/>
                      </a:moveTo>
                      <a:cubicBezTo>
                        <a:pt x="4213" y="36607"/>
                        <a:pt x="0" y="2940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438"/>
                        <a:pt x="43151" y="23276"/>
                        <a:pt x="43053" y="24109"/>
                      </a:cubicBezTo>
                    </a:path>
                    <a:path w="43200" h="40431" stroke="0" extrusionOk="0">
                      <a:moveTo>
                        <a:pt x="11019" y="40431"/>
                      </a:moveTo>
                      <a:cubicBezTo>
                        <a:pt x="4213" y="36607"/>
                        <a:pt x="0" y="2940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438"/>
                        <a:pt x="43151" y="23276"/>
                        <a:pt x="43053" y="24109"/>
                      </a:cubicBezTo>
                      <a:lnTo>
                        <a:pt x="21600" y="21600"/>
                      </a:lnTo>
                      <a:lnTo>
                        <a:pt x="11019" y="404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24" name="Arc 49"/>
                <p:cNvSpPr>
                  <a:spLocks/>
                </p:cNvSpPr>
                <p:nvPr/>
              </p:nvSpPr>
              <p:spPr bwMode="auto">
                <a:xfrm>
                  <a:off x="2725" y="2363"/>
                  <a:ext cx="231" cy="330"/>
                </a:xfrm>
                <a:custGeom>
                  <a:avLst/>
                  <a:gdLst>
                    <a:gd name="T0" fmla="*/ 0 w 15201"/>
                    <a:gd name="T1" fmla="*/ 0 h 19857"/>
                    <a:gd name="T2" fmla="*/ 0 w 15201"/>
                    <a:gd name="T3" fmla="*/ 0 h 19857"/>
                    <a:gd name="T4" fmla="*/ 0 w 15201"/>
                    <a:gd name="T5" fmla="*/ 0 h 1985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5201" h="19857" fill="none" extrusionOk="0">
                      <a:moveTo>
                        <a:pt x="15200" y="15345"/>
                      </a:moveTo>
                      <a:cubicBezTo>
                        <a:pt x="13271" y="17257"/>
                        <a:pt x="10998" y="18787"/>
                        <a:pt x="8501" y="19856"/>
                      </a:cubicBezTo>
                    </a:path>
                    <a:path w="15201" h="19857" stroke="0" extrusionOk="0">
                      <a:moveTo>
                        <a:pt x="15200" y="15345"/>
                      </a:moveTo>
                      <a:cubicBezTo>
                        <a:pt x="13271" y="17257"/>
                        <a:pt x="10998" y="18787"/>
                        <a:pt x="8501" y="19856"/>
                      </a:cubicBezTo>
                      <a:lnTo>
                        <a:pt x="0" y="0"/>
                      </a:lnTo>
                      <a:lnTo>
                        <a:pt x="15200" y="153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25" name="Arc 50"/>
                <p:cNvSpPr>
                  <a:spLocks/>
                </p:cNvSpPr>
                <p:nvPr/>
              </p:nvSpPr>
              <p:spPr bwMode="auto">
                <a:xfrm>
                  <a:off x="2725" y="2363"/>
                  <a:ext cx="229" cy="327"/>
                </a:xfrm>
                <a:custGeom>
                  <a:avLst/>
                  <a:gdLst>
                    <a:gd name="T0" fmla="*/ 0 w 15207"/>
                    <a:gd name="T1" fmla="*/ 0 h 19854"/>
                    <a:gd name="T2" fmla="*/ 0 w 15207"/>
                    <a:gd name="T3" fmla="*/ 0 h 19854"/>
                    <a:gd name="T4" fmla="*/ 0 w 15207"/>
                    <a:gd name="T5" fmla="*/ 0 h 1985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5207" h="19854" fill="none" extrusionOk="0">
                      <a:moveTo>
                        <a:pt x="15206" y="15339"/>
                      </a:moveTo>
                      <a:cubicBezTo>
                        <a:pt x="13277" y="17252"/>
                        <a:pt x="11004" y="18784"/>
                        <a:pt x="8507" y="19854"/>
                      </a:cubicBezTo>
                    </a:path>
                    <a:path w="15207" h="19854" stroke="0" extrusionOk="0">
                      <a:moveTo>
                        <a:pt x="15206" y="15339"/>
                      </a:moveTo>
                      <a:cubicBezTo>
                        <a:pt x="13277" y="17252"/>
                        <a:pt x="11004" y="18784"/>
                        <a:pt x="8507" y="19854"/>
                      </a:cubicBezTo>
                      <a:lnTo>
                        <a:pt x="0" y="0"/>
                      </a:lnTo>
                      <a:lnTo>
                        <a:pt x="15206" y="15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sp>
            <p:nvSpPr>
              <p:cNvPr id="62" name="Freeform 51"/>
              <p:cNvSpPr>
                <a:spLocks/>
              </p:cNvSpPr>
              <p:nvPr/>
            </p:nvSpPr>
            <p:spPr bwMode="auto">
              <a:xfrm>
                <a:off x="2550" y="2359"/>
                <a:ext cx="281" cy="48"/>
              </a:xfrm>
              <a:custGeom>
                <a:avLst/>
                <a:gdLst>
                  <a:gd name="T0" fmla="*/ 0 w 281"/>
                  <a:gd name="T1" fmla="*/ 8 h 48"/>
                  <a:gd name="T2" fmla="*/ 0 w 281"/>
                  <a:gd name="T3" fmla="*/ 0 h 48"/>
                  <a:gd name="T4" fmla="*/ 281 w 281"/>
                  <a:gd name="T5" fmla="*/ 48 h 48"/>
                  <a:gd name="T6" fmla="*/ 0 w 281"/>
                  <a:gd name="T7" fmla="*/ 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1" h="48">
                    <a:moveTo>
                      <a:pt x="0" y="8"/>
                    </a:moveTo>
                    <a:lnTo>
                      <a:pt x="0" y="0"/>
                    </a:lnTo>
                    <a:lnTo>
                      <a:pt x="281" y="4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3" name="Line 52"/>
              <p:cNvSpPr>
                <a:spLocks noChangeShapeType="1"/>
              </p:cNvSpPr>
              <p:nvPr/>
            </p:nvSpPr>
            <p:spPr bwMode="auto">
              <a:xfrm flipV="1">
                <a:off x="2550" y="2359"/>
                <a:ext cx="1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4" name="Arc 53"/>
              <p:cNvSpPr>
                <a:spLocks/>
              </p:cNvSpPr>
              <p:nvPr/>
            </p:nvSpPr>
            <p:spPr bwMode="auto">
              <a:xfrm>
                <a:off x="2838" y="2395"/>
                <a:ext cx="126" cy="286"/>
              </a:xfrm>
              <a:custGeom>
                <a:avLst/>
                <a:gdLst>
                  <a:gd name="T0" fmla="*/ 0 w 9739"/>
                  <a:gd name="T1" fmla="*/ 0 h 19587"/>
                  <a:gd name="T2" fmla="*/ 0 w 9739"/>
                  <a:gd name="T3" fmla="*/ 0 h 19587"/>
                  <a:gd name="T4" fmla="*/ 0 w 9739"/>
                  <a:gd name="T5" fmla="*/ 0 h 195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39" h="19587" fill="none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</a:path>
                  <a:path w="9739" h="19587" stroke="0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  <a:lnTo>
                      <a:pt x="0" y="0"/>
                    </a:lnTo>
                    <a:lnTo>
                      <a:pt x="9738" y="192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5" name="Freeform 54"/>
              <p:cNvSpPr>
                <a:spLocks/>
              </p:cNvSpPr>
              <p:nvPr/>
            </p:nvSpPr>
            <p:spPr bwMode="auto">
              <a:xfrm>
                <a:off x="2543" y="2375"/>
                <a:ext cx="288" cy="24"/>
              </a:xfrm>
              <a:custGeom>
                <a:avLst/>
                <a:gdLst>
                  <a:gd name="T0" fmla="*/ 0 w 288"/>
                  <a:gd name="T1" fmla="*/ 16 h 24"/>
                  <a:gd name="T2" fmla="*/ 0 w 288"/>
                  <a:gd name="T3" fmla="*/ 0 h 24"/>
                  <a:gd name="T4" fmla="*/ 288 w 288"/>
                  <a:gd name="T5" fmla="*/ 24 h 24"/>
                  <a:gd name="T6" fmla="*/ 0 w 288"/>
                  <a:gd name="T7" fmla="*/ 16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8" h="24">
                    <a:moveTo>
                      <a:pt x="0" y="16"/>
                    </a:moveTo>
                    <a:lnTo>
                      <a:pt x="0" y="0"/>
                    </a:lnTo>
                    <a:lnTo>
                      <a:pt x="288" y="2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6" name="Line 55"/>
              <p:cNvSpPr>
                <a:spLocks noChangeShapeType="1"/>
              </p:cNvSpPr>
              <p:nvPr/>
            </p:nvSpPr>
            <p:spPr bwMode="auto">
              <a:xfrm flipV="1">
                <a:off x="2543" y="2375"/>
                <a:ext cx="1" cy="16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7" name="Arc 56"/>
              <p:cNvSpPr>
                <a:spLocks/>
              </p:cNvSpPr>
              <p:nvPr/>
            </p:nvSpPr>
            <p:spPr bwMode="auto">
              <a:xfrm>
                <a:off x="2838" y="2395"/>
                <a:ext cx="126" cy="286"/>
              </a:xfrm>
              <a:custGeom>
                <a:avLst/>
                <a:gdLst>
                  <a:gd name="T0" fmla="*/ 0 w 9739"/>
                  <a:gd name="T1" fmla="*/ 0 h 19587"/>
                  <a:gd name="T2" fmla="*/ 0 w 9739"/>
                  <a:gd name="T3" fmla="*/ 0 h 19587"/>
                  <a:gd name="T4" fmla="*/ 0 w 9739"/>
                  <a:gd name="T5" fmla="*/ 0 h 195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39" h="19587" fill="none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</a:path>
                  <a:path w="9739" h="19587" stroke="0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  <a:lnTo>
                      <a:pt x="0" y="0"/>
                    </a:lnTo>
                    <a:lnTo>
                      <a:pt x="9738" y="192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2543" y="2399"/>
                <a:ext cx="288" cy="24"/>
              </a:xfrm>
              <a:custGeom>
                <a:avLst/>
                <a:gdLst>
                  <a:gd name="T0" fmla="*/ 0 w 288"/>
                  <a:gd name="T1" fmla="*/ 24 h 24"/>
                  <a:gd name="T2" fmla="*/ 0 w 288"/>
                  <a:gd name="T3" fmla="*/ 16 h 24"/>
                  <a:gd name="T4" fmla="*/ 288 w 288"/>
                  <a:gd name="T5" fmla="*/ 0 h 24"/>
                  <a:gd name="T6" fmla="*/ 0 w 288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8" h="24">
                    <a:moveTo>
                      <a:pt x="0" y="24"/>
                    </a:moveTo>
                    <a:lnTo>
                      <a:pt x="0" y="16"/>
                    </a:lnTo>
                    <a:lnTo>
                      <a:pt x="288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69" name="Line 58"/>
              <p:cNvSpPr>
                <a:spLocks noChangeShapeType="1"/>
              </p:cNvSpPr>
              <p:nvPr/>
            </p:nvSpPr>
            <p:spPr bwMode="auto">
              <a:xfrm flipV="1">
                <a:off x="2543" y="2415"/>
                <a:ext cx="1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0" name="Arc 59"/>
              <p:cNvSpPr>
                <a:spLocks/>
              </p:cNvSpPr>
              <p:nvPr/>
            </p:nvSpPr>
            <p:spPr bwMode="auto">
              <a:xfrm>
                <a:off x="2845" y="2403"/>
                <a:ext cx="126" cy="286"/>
              </a:xfrm>
              <a:custGeom>
                <a:avLst/>
                <a:gdLst>
                  <a:gd name="T0" fmla="*/ 0 w 9739"/>
                  <a:gd name="T1" fmla="*/ 0 h 19587"/>
                  <a:gd name="T2" fmla="*/ 0 w 9739"/>
                  <a:gd name="T3" fmla="*/ 0 h 19587"/>
                  <a:gd name="T4" fmla="*/ 0 w 9739"/>
                  <a:gd name="T5" fmla="*/ 0 h 195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39" h="19587" fill="none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</a:path>
                  <a:path w="9739" h="19587" stroke="0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  <a:lnTo>
                      <a:pt x="0" y="0"/>
                    </a:lnTo>
                    <a:lnTo>
                      <a:pt x="9738" y="192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1" name="Freeform 60"/>
              <p:cNvSpPr>
                <a:spLocks/>
              </p:cNvSpPr>
              <p:nvPr/>
            </p:nvSpPr>
            <p:spPr bwMode="auto">
              <a:xfrm>
                <a:off x="2550" y="2399"/>
                <a:ext cx="288" cy="56"/>
              </a:xfrm>
              <a:custGeom>
                <a:avLst/>
                <a:gdLst>
                  <a:gd name="T0" fmla="*/ 8 w 288"/>
                  <a:gd name="T1" fmla="*/ 56 h 56"/>
                  <a:gd name="T2" fmla="*/ 0 w 288"/>
                  <a:gd name="T3" fmla="*/ 48 h 56"/>
                  <a:gd name="T4" fmla="*/ 288 w 288"/>
                  <a:gd name="T5" fmla="*/ 0 h 56"/>
                  <a:gd name="T6" fmla="*/ 8 w 288"/>
                  <a:gd name="T7" fmla="*/ 56 h 5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8" h="56">
                    <a:moveTo>
                      <a:pt x="8" y="56"/>
                    </a:moveTo>
                    <a:lnTo>
                      <a:pt x="0" y="48"/>
                    </a:lnTo>
                    <a:lnTo>
                      <a:pt x="288" y="0"/>
                    </a:lnTo>
                    <a:lnTo>
                      <a:pt x="8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" name="Line 61"/>
              <p:cNvSpPr>
                <a:spLocks noChangeShapeType="1"/>
              </p:cNvSpPr>
              <p:nvPr/>
            </p:nvSpPr>
            <p:spPr bwMode="auto">
              <a:xfrm flipH="1" flipV="1">
                <a:off x="2550" y="2447"/>
                <a:ext cx="8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" name="Arc 62"/>
              <p:cNvSpPr>
                <a:spLocks/>
              </p:cNvSpPr>
              <p:nvPr/>
            </p:nvSpPr>
            <p:spPr bwMode="auto">
              <a:xfrm>
                <a:off x="2845" y="2403"/>
                <a:ext cx="126" cy="286"/>
              </a:xfrm>
              <a:custGeom>
                <a:avLst/>
                <a:gdLst>
                  <a:gd name="T0" fmla="*/ 0 w 9739"/>
                  <a:gd name="T1" fmla="*/ 0 h 19587"/>
                  <a:gd name="T2" fmla="*/ 0 w 9739"/>
                  <a:gd name="T3" fmla="*/ 0 h 19587"/>
                  <a:gd name="T4" fmla="*/ 0 w 9739"/>
                  <a:gd name="T5" fmla="*/ 0 h 195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39" h="19587" fill="none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</a:path>
                  <a:path w="9739" h="19587" stroke="0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  <a:lnTo>
                      <a:pt x="0" y="0"/>
                    </a:lnTo>
                    <a:lnTo>
                      <a:pt x="9738" y="192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4" name="Freeform 63"/>
              <p:cNvSpPr>
                <a:spLocks/>
              </p:cNvSpPr>
              <p:nvPr/>
            </p:nvSpPr>
            <p:spPr bwMode="auto">
              <a:xfrm>
                <a:off x="2558" y="2399"/>
                <a:ext cx="280" cy="88"/>
              </a:xfrm>
              <a:custGeom>
                <a:avLst/>
                <a:gdLst>
                  <a:gd name="T0" fmla="*/ 0 w 280"/>
                  <a:gd name="T1" fmla="*/ 88 h 88"/>
                  <a:gd name="T2" fmla="*/ 0 w 280"/>
                  <a:gd name="T3" fmla="*/ 80 h 88"/>
                  <a:gd name="T4" fmla="*/ 280 w 280"/>
                  <a:gd name="T5" fmla="*/ 0 h 88"/>
                  <a:gd name="T6" fmla="*/ 0 w 280"/>
                  <a:gd name="T7" fmla="*/ 88 h 8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0" h="88">
                    <a:moveTo>
                      <a:pt x="0" y="88"/>
                    </a:moveTo>
                    <a:lnTo>
                      <a:pt x="0" y="80"/>
                    </a:lnTo>
                    <a:lnTo>
                      <a:pt x="280" y="0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5" name="Line 64"/>
              <p:cNvSpPr>
                <a:spLocks noChangeShapeType="1"/>
              </p:cNvSpPr>
              <p:nvPr/>
            </p:nvSpPr>
            <p:spPr bwMode="auto">
              <a:xfrm flipV="1">
                <a:off x="2558" y="2479"/>
                <a:ext cx="1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6" name="Arc 65"/>
              <p:cNvSpPr>
                <a:spLocks/>
              </p:cNvSpPr>
              <p:nvPr/>
            </p:nvSpPr>
            <p:spPr bwMode="auto">
              <a:xfrm>
                <a:off x="2838" y="2403"/>
                <a:ext cx="126" cy="286"/>
              </a:xfrm>
              <a:custGeom>
                <a:avLst/>
                <a:gdLst>
                  <a:gd name="T0" fmla="*/ 0 w 9739"/>
                  <a:gd name="T1" fmla="*/ 0 h 19587"/>
                  <a:gd name="T2" fmla="*/ 0 w 9739"/>
                  <a:gd name="T3" fmla="*/ 0 h 19587"/>
                  <a:gd name="T4" fmla="*/ 0 w 9739"/>
                  <a:gd name="T5" fmla="*/ 0 h 195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39" h="19587" fill="none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</a:path>
                  <a:path w="9739" h="19587" stroke="0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  <a:lnTo>
                      <a:pt x="0" y="0"/>
                    </a:lnTo>
                    <a:lnTo>
                      <a:pt x="9738" y="192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7" name="Freeform 66"/>
              <p:cNvSpPr>
                <a:spLocks/>
              </p:cNvSpPr>
              <p:nvPr/>
            </p:nvSpPr>
            <p:spPr bwMode="auto">
              <a:xfrm>
                <a:off x="2565" y="2399"/>
                <a:ext cx="273" cy="120"/>
              </a:xfrm>
              <a:custGeom>
                <a:avLst/>
                <a:gdLst>
                  <a:gd name="T0" fmla="*/ 7 w 273"/>
                  <a:gd name="T1" fmla="*/ 120 h 120"/>
                  <a:gd name="T2" fmla="*/ 0 w 273"/>
                  <a:gd name="T3" fmla="*/ 112 h 120"/>
                  <a:gd name="T4" fmla="*/ 273 w 273"/>
                  <a:gd name="T5" fmla="*/ 0 h 120"/>
                  <a:gd name="T6" fmla="*/ 7 w 273"/>
                  <a:gd name="T7" fmla="*/ 120 h 1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73" h="120">
                    <a:moveTo>
                      <a:pt x="7" y="120"/>
                    </a:moveTo>
                    <a:lnTo>
                      <a:pt x="0" y="112"/>
                    </a:lnTo>
                    <a:lnTo>
                      <a:pt x="273" y="0"/>
                    </a:lnTo>
                    <a:lnTo>
                      <a:pt x="7" y="1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8" name="Line 67"/>
              <p:cNvSpPr>
                <a:spLocks noChangeShapeType="1"/>
              </p:cNvSpPr>
              <p:nvPr/>
            </p:nvSpPr>
            <p:spPr bwMode="auto">
              <a:xfrm flipH="1" flipV="1">
                <a:off x="2565" y="2511"/>
                <a:ext cx="7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9" name="Arc 68"/>
              <p:cNvSpPr>
                <a:spLocks/>
              </p:cNvSpPr>
              <p:nvPr/>
            </p:nvSpPr>
            <p:spPr bwMode="auto">
              <a:xfrm>
                <a:off x="2853" y="2403"/>
                <a:ext cx="126" cy="286"/>
              </a:xfrm>
              <a:custGeom>
                <a:avLst/>
                <a:gdLst>
                  <a:gd name="T0" fmla="*/ 0 w 9725"/>
                  <a:gd name="T1" fmla="*/ 0 h 19594"/>
                  <a:gd name="T2" fmla="*/ 0 w 9725"/>
                  <a:gd name="T3" fmla="*/ 0 h 19594"/>
                  <a:gd name="T4" fmla="*/ 0 w 9725"/>
                  <a:gd name="T5" fmla="*/ 0 h 195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25" h="19594" fill="none" extrusionOk="0">
                    <a:moveTo>
                      <a:pt x="9724" y="19286"/>
                    </a:moveTo>
                    <a:cubicBezTo>
                      <a:pt x="9515" y="19392"/>
                      <a:pt x="9303" y="19494"/>
                      <a:pt x="9090" y="19593"/>
                    </a:cubicBezTo>
                  </a:path>
                  <a:path w="9725" h="19594" stroke="0" extrusionOk="0">
                    <a:moveTo>
                      <a:pt x="9724" y="19286"/>
                    </a:moveTo>
                    <a:cubicBezTo>
                      <a:pt x="9515" y="19392"/>
                      <a:pt x="9303" y="19494"/>
                      <a:pt x="9090" y="19593"/>
                    </a:cubicBezTo>
                    <a:lnTo>
                      <a:pt x="0" y="0"/>
                    </a:lnTo>
                    <a:lnTo>
                      <a:pt x="9724" y="1928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0" name="Freeform 69"/>
              <p:cNvSpPr>
                <a:spLocks/>
              </p:cNvSpPr>
              <p:nvPr/>
            </p:nvSpPr>
            <p:spPr bwMode="auto">
              <a:xfrm>
                <a:off x="2587" y="2399"/>
                <a:ext cx="258" cy="152"/>
              </a:xfrm>
              <a:custGeom>
                <a:avLst/>
                <a:gdLst>
                  <a:gd name="T0" fmla="*/ 8 w 258"/>
                  <a:gd name="T1" fmla="*/ 152 h 152"/>
                  <a:gd name="T2" fmla="*/ 0 w 258"/>
                  <a:gd name="T3" fmla="*/ 144 h 152"/>
                  <a:gd name="T4" fmla="*/ 258 w 258"/>
                  <a:gd name="T5" fmla="*/ 0 h 152"/>
                  <a:gd name="T6" fmla="*/ 8 w 258"/>
                  <a:gd name="T7" fmla="*/ 152 h 1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8" h="152">
                    <a:moveTo>
                      <a:pt x="8" y="152"/>
                    </a:moveTo>
                    <a:lnTo>
                      <a:pt x="0" y="144"/>
                    </a:lnTo>
                    <a:lnTo>
                      <a:pt x="258" y="0"/>
                    </a:lnTo>
                    <a:lnTo>
                      <a:pt x="8" y="1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1" name="Line 70"/>
              <p:cNvSpPr>
                <a:spLocks noChangeShapeType="1"/>
              </p:cNvSpPr>
              <p:nvPr/>
            </p:nvSpPr>
            <p:spPr bwMode="auto">
              <a:xfrm flipH="1" flipV="1">
                <a:off x="2587" y="2543"/>
                <a:ext cx="8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2" name="Arc 71"/>
              <p:cNvSpPr>
                <a:spLocks/>
              </p:cNvSpPr>
              <p:nvPr/>
            </p:nvSpPr>
            <p:spPr bwMode="auto">
              <a:xfrm>
                <a:off x="2853" y="2403"/>
                <a:ext cx="126" cy="286"/>
              </a:xfrm>
              <a:custGeom>
                <a:avLst/>
                <a:gdLst>
                  <a:gd name="T0" fmla="*/ 0 w 9725"/>
                  <a:gd name="T1" fmla="*/ 0 h 19594"/>
                  <a:gd name="T2" fmla="*/ 0 w 9725"/>
                  <a:gd name="T3" fmla="*/ 0 h 19594"/>
                  <a:gd name="T4" fmla="*/ 0 w 9725"/>
                  <a:gd name="T5" fmla="*/ 0 h 195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25" h="19594" fill="none" extrusionOk="0">
                    <a:moveTo>
                      <a:pt x="9724" y="19286"/>
                    </a:moveTo>
                    <a:cubicBezTo>
                      <a:pt x="9515" y="19392"/>
                      <a:pt x="9303" y="19494"/>
                      <a:pt x="9090" y="19593"/>
                    </a:cubicBezTo>
                  </a:path>
                  <a:path w="9725" h="19594" stroke="0" extrusionOk="0">
                    <a:moveTo>
                      <a:pt x="9724" y="19286"/>
                    </a:moveTo>
                    <a:cubicBezTo>
                      <a:pt x="9515" y="19392"/>
                      <a:pt x="9303" y="19494"/>
                      <a:pt x="9090" y="19593"/>
                    </a:cubicBezTo>
                    <a:lnTo>
                      <a:pt x="0" y="0"/>
                    </a:lnTo>
                    <a:lnTo>
                      <a:pt x="9724" y="1928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3" name="Freeform 72"/>
              <p:cNvSpPr>
                <a:spLocks/>
              </p:cNvSpPr>
              <p:nvPr/>
            </p:nvSpPr>
            <p:spPr bwMode="auto">
              <a:xfrm>
                <a:off x="2602" y="2407"/>
                <a:ext cx="243" cy="176"/>
              </a:xfrm>
              <a:custGeom>
                <a:avLst/>
                <a:gdLst>
                  <a:gd name="T0" fmla="*/ 7 w 243"/>
                  <a:gd name="T1" fmla="*/ 176 h 176"/>
                  <a:gd name="T2" fmla="*/ 0 w 243"/>
                  <a:gd name="T3" fmla="*/ 168 h 176"/>
                  <a:gd name="T4" fmla="*/ 243 w 243"/>
                  <a:gd name="T5" fmla="*/ 0 h 176"/>
                  <a:gd name="T6" fmla="*/ 7 w 243"/>
                  <a:gd name="T7" fmla="*/ 176 h 17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3" h="176">
                    <a:moveTo>
                      <a:pt x="7" y="176"/>
                    </a:moveTo>
                    <a:lnTo>
                      <a:pt x="0" y="168"/>
                    </a:lnTo>
                    <a:lnTo>
                      <a:pt x="243" y="0"/>
                    </a:lnTo>
                    <a:lnTo>
                      <a:pt x="7" y="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4" name="Line 73"/>
              <p:cNvSpPr>
                <a:spLocks noChangeShapeType="1"/>
              </p:cNvSpPr>
              <p:nvPr/>
            </p:nvSpPr>
            <p:spPr bwMode="auto">
              <a:xfrm flipH="1" flipV="1">
                <a:off x="2602" y="2575"/>
                <a:ext cx="7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5" name="Arc 74"/>
              <p:cNvSpPr>
                <a:spLocks/>
              </p:cNvSpPr>
              <p:nvPr/>
            </p:nvSpPr>
            <p:spPr bwMode="auto">
              <a:xfrm>
                <a:off x="2845" y="2403"/>
                <a:ext cx="126" cy="286"/>
              </a:xfrm>
              <a:custGeom>
                <a:avLst/>
                <a:gdLst>
                  <a:gd name="T0" fmla="*/ 0 w 9739"/>
                  <a:gd name="T1" fmla="*/ 0 h 19587"/>
                  <a:gd name="T2" fmla="*/ 0 w 9739"/>
                  <a:gd name="T3" fmla="*/ 0 h 19587"/>
                  <a:gd name="T4" fmla="*/ 0 w 9739"/>
                  <a:gd name="T5" fmla="*/ 0 h 195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39" h="19587" fill="none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</a:path>
                  <a:path w="9739" h="19587" stroke="0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  <a:lnTo>
                      <a:pt x="0" y="0"/>
                    </a:lnTo>
                    <a:lnTo>
                      <a:pt x="9738" y="192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6" name="Freeform 75"/>
              <p:cNvSpPr>
                <a:spLocks/>
              </p:cNvSpPr>
              <p:nvPr/>
            </p:nvSpPr>
            <p:spPr bwMode="auto">
              <a:xfrm>
                <a:off x="2617" y="2399"/>
                <a:ext cx="221" cy="208"/>
              </a:xfrm>
              <a:custGeom>
                <a:avLst/>
                <a:gdLst>
                  <a:gd name="T0" fmla="*/ 0 w 221"/>
                  <a:gd name="T1" fmla="*/ 208 h 208"/>
                  <a:gd name="T2" fmla="*/ 0 w 221"/>
                  <a:gd name="T3" fmla="*/ 200 h 208"/>
                  <a:gd name="T4" fmla="*/ 221 w 221"/>
                  <a:gd name="T5" fmla="*/ 0 h 208"/>
                  <a:gd name="T6" fmla="*/ 0 w 221"/>
                  <a:gd name="T7" fmla="*/ 208 h 20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1" h="208">
                    <a:moveTo>
                      <a:pt x="0" y="208"/>
                    </a:moveTo>
                    <a:lnTo>
                      <a:pt x="0" y="200"/>
                    </a:lnTo>
                    <a:lnTo>
                      <a:pt x="221" y="0"/>
                    </a:lnTo>
                    <a:lnTo>
                      <a:pt x="0" y="20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7" name="Line 76"/>
              <p:cNvSpPr>
                <a:spLocks noChangeShapeType="1"/>
              </p:cNvSpPr>
              <p:nvPr/>
            </p:nvSpPr>
            <p:spPr bwMode="auto">
              <a:xfrm flipV="1">
                <a:off x="2617" y="2599"/>
                <a:ext cx="1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8" name="Arc 77"/>
              <p:cNvSpPr>
                <a:spLocks/>
              </p:cNvSpPr>
              <p:nvPr/>
            </p:nvSpPr>
            <p:spPr bwMode="auto">
              <a:xfrm>
                <a:off x="2845" y="2403"/>
                <a:ext cx="126" cy="286"/>
              </a:xfrm>
              <a:custGeom>
                <a:avLst/>
                <a:gdLst>
                  <a:gd name="T0" fmla="*/ 0 w 9739"/>
                  <a:gd name="T1" fmla="*/ 0 h 19587"/>
                  <a:gd name="T2" fmla="*/ 0 w 9739"/>
                  <a:gd name="T3" fmla="*/ 0 h 19587"/>
                  <a:gd name="T4" fmla="*/ 0 w 9739"/>
                  <a:gd name="T5" fmla="*/ 0 h 195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39" h="19587" fill="none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</a:path>
                  <a:path w="9739" h="19587" stroke="0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  <a:lnTo>
                      <a:pt x="0" y="0"/>
                    </a:lnTo>
                    <a:lnTo>
                      <a:pt x="9738" y="192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89" name="Freeform 78"/>
              <p:cNvSpPr>
                <a:spLocks/>
              </p:cNvSpPr>
              <p:nvPr/>
            </p:nvSpPr>
            <p:spPr bwMode="auto">
              <a:xfrm>
                <a:off x="2639" y="2399"/>
                <a:ext cx="206" cy="232"/>
              </a:xfrm>
              <a:custGeom>
                <a:avLst/>
                <a:gdLst>
                  <a:gd name="T0" fmla="*/ 7 w 206"/>
                  <a:gd name="T1" fmla="*/ 232 h 232"/>
                  <a:gd name="T2" fmla="*/ 0 w 206"/>
                  <a:gd name="T3" fmla="*/ 224 h 232"/>
                  <a:gd name="T4" fmla="*/ 206 w 206"/>
                  <a:gd name="T5" fmla="*/ 0 h 232"/>
                  <a:gd name="T6" fmla="*/ 7 w 206"/>
                  <a:gd name="T7" fmla="*/ 232 h 23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6" h="232">
                    <a:moveTo>
                      <a:pt x="7" y="232"/>
                    </a:moveTo>
                    <a:lnTo>
                      <a:pt x="0" y="224"/>
                    </a:lnTo>
                    <a:lnTo>
                      <a:pt x="206" y="0"/>
                    </a:lnTo>
                    <a:lnTo>
                      <a:pt x="7" y="2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0" name="Line 79"/>
              <p:cNvSpPr>
                <a:spLocks noChangeShapeType="1"/>
              </p:cNvSpPr>
              <p:nvPr/>
            </p:nvSpPr>
            <p:spPr bwMode="auto">
              <a:xfrm flipH="1" flipV="1">
                <a:off x="2639" y="2623"/>
                <a:ext cx="7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1" name="Arc 80"/>
              <p:cNvSpPr>
                <a:spLocks/>
              </p:cNvSpPr>
              <p:nvPr/>
            </p:nvSpPr>
            <p:spPr bwMode="auto">
              <a:xfrm>
                <a:off x="2845" y="2403"/>
                <a:ext cx="126" cy="286"/>
              </a:xfrm>
              <a:custGeom>
                <a:avLst/>
                <a:gdLst>
                  <a:gd name="T0" fmla="*/ 0 w 9739"/>
                  <a:gd name="T1" fmla="*/ 0 h 19587"/>
                  <a:gd name="T2" fmla="*/ 0 w 9739"/>
                  <a:gd name="T3" fmla="*/ 0 h 19587"/>
                  <a:gd name="T4" fmla="*/ 0 w 9739"/>
                  <a:gd name="T5" fmla="*/ 0 h 195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39" h="19587" fill="none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</a:path>
                  <a:path w="9739" h="19587" stroke="0" extrusionOk="0">
                    <a:moveTo>
                      <a:pt x="9738" y="19279"/>
                    </a:moveTo>
                    <a:cubicBezTo>
                      <a:pt x="9529" y="19385"/>
                      <a:pt x="9317" y="19488"/>
                      <a:pt x="9104" y="19587"/>
                    </a:cubicBezTo>
                    <a:lnTo>
                      <a:pt x="0" y="0"/>
                    </a:lnTo>
                    <a:lnTo>
                      <a:pt x="9738" y="1927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2" name="Freeform 81"/>
              <p:cNvSpPr>
                <a:spLocks/>
              </p:cNvSpPr>
              <p:nvPr/>
            </p:nvSpPr>
            <p:spPr bwMode="auto">
              <a:xfrm>
                <a:off x="2661" y="2407"/>
                <a:ext cx="177" cy="248"/>
              </a:xfrm>
              <a:custGeom>
                <a:avLst/>
                <a:gdLst>
                  <a:gd name="T0" fmla="*/ 7 w 177"/>
                  <a:gd name="T1" fmla="*/ 248 h 248"/>
                  <a:gd name="T2" fmla="*/ 0 w 177"/>
                  <a:gd name="T3" fmla="*/ 240 h 248"/>
                  <a:gd name="T4" fmla="*/ 177 w 177"/>
                  <a:gd name="T5" fmla="*/ 0 h 248"/>
                  <a:gd name="T6" fmla="*/ 7 w 177"/>
                  <a:gd name="T7" fmla="*/ 248 h 2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7" h="248">
                    <a:moveTo>
                      <a:pt x="7" y="248"/>
                    </a:moveTo>
                    <a:lnTo>
                      <a:pt x="0" y="240"/>
                    </a:lnTo>
                    <a:lnTo>
                      <a:pt x="177" y="0"/>
                    </a:lnTo>
                    <a:lnTo>
                      <a:pt x="7" y="24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3" name="Line 82"/>
              <p:cNvSpPr>
                <a:spLocks noChangeShapeType="1"/>
              </p:cNvSpPr>
              <p:nvPr/>
            </p:nvSpPr>
            <p:spPr bwMode="auto">
              <a:xfrm flipH="1" flipV="1">
                <a:off x="2661" y="2647"/>
                <a:ext cx="7" cy="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4" name="Arc 83"/>
              <p:cNvSpPr>
                <a:spLocks/>
              </p:cNvSpPr>
              <p:nvPr/>
            </p:nvSpPr>
            <p:spPr bwMode="auto">
              <a:xfrm>
                <a:off x="2846" y="2403"/>
                <a:ext cx="138" cy="280"/>
              </a:xfrm>
              <a:custGeom>
                <a:avLst/>
                <a:gdLst>
                  <a:gd name="T0" fmla="*/ 0 w 10401"/>
                  <a:gd name="T1" fmla="*/ 0 h 19167"/>
                  <a:gd name="T2" fmla="*/ 0 w 10401"/>
                  <a:gd name="T3" fmla="*/ 0 h 19167"/>
                  <a:gd name="T4" fmla="*/ 0 w 10401"/>
                  <a:gd name="T5" fmla="*/ 0 h 1916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401" h="19167" fill="none" extrusionOk="0">
                    <a:moveTo>
                      <a:pt x="10400" y="18930"/>
                    </a:moveTo>
                    <a:cubicBezTo>
                      <a:pt x="10254" y="19011"/>
                      <a:pt x="10107" y="19090"/>
                      <a:pt x="9959" y="19167"/>
                    </a:cubicBezTo>
                  </a:path>
                  <a:path w="10401" h="19167" stroke="0" extrusionOk="0">
                    <a:moveTo>
                      <a:pt x="10400" y="18930"/>
                    </a:moveTo>
                    <a:cubicBezTo>
                      <a:pt x="10254" y="19011"/>
                      <a:pt x="10107" y="19090"/>
                      <a:pt x="9959" y="19167"/>
                    </a:cubicBezTo>
                    <a:lnTo>
                      <a:pt x="0" y="0"/>
                    </a:lnTo>
                    <a:lnTo>
                      <a:pt x="10400" y="189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5" name="Freeform 84"/>
              <p:cNvSpPr>
                <a:spLocks/>
              </p:cNvSpPr>
              <p:nvPr/>
            </p:nvSpPr>
            <p:spPr bwMode="auto">
              <a:xfrm>
                <a:off x="2690" y="2399"/>
                <a:ext cx="155" cy="271"/>
              </a:xfrm>
              <a:custGeom>
                <a:avLst/>
                <a:gdLst>
                  <a:gd name="T0" fmla="*/ 0 w 155"/>
                  <a:gd name="T1" fmla="*/ 271 h 271"/>
                  <a:gd name="T2" fmla="*/ 0 w 155"/>
                  <a:gd name="T3" fmla="*/ 264 h 271"/>
                  <a:gd name="T4" fmla="*/ 155 w 155"/>
                  <a:gd name="T5" fmla="*/ 0 h 271"/>
                  <a:gd name="T6" fmla="*/ 0 w 155"/>
                  <a:gd name="T7" fmla="*/ 271 h 27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5" h="271">
                    <a:moveTo>
                      <a:pt x="0" y="271"/>
                    </a:moveTo>
                    <a:lnTo>
                      <a:pt x="0" y="264"/>
                    </a:lnTo>
                    <a:lnTo>
                      <a:pt x="155" y="0"/>
                    </a:lnTo>
                    <a:lnTo>
                      <a:pt x="0" y="27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6" name="Line 85"/>
              <p:cNvSpPr>
                <a:spLocks noChangeShapeType="1"/>
              </p:cNvSpPr>
              <p:nvPr/>
            </p:nvSpPr>
            <p:spPr bwMode="auto">
              <a:xfrm flipV="1">
                <a:off x="2690" y="2663"/>
                <a:ext cx="1" cy="7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7" name="Arc 86"/>
              <p:cNvSpPr>
                <a:spLocks/>
              </p:cNvSpPr>
              <p:nvPr/>
            </p:nvSpPr>
            <p:spPr bwMode="auto">
              <a:xfrm>
                <a:off x="2587" y="2120"/>
                <a:ext cx="531" cy="550"/>
              </a:xfrm>
              <a:custGeom>
                <a:avLst/>
                <a:gdLst>
                  <a:gd name="T0" fmla="*/ 0 w 43200"/>
                  <a:gd name="T1" fmla="*/ 0 h 41376"/>
                  <a:gd name="T2" fmla="*/ 0 w 43200"/>
                  <a:gd name="T3" fmla="*/ 0 h 41376"/>
                  <a:gd name="T4" fmla="*/ 0 w 43200"/>
                  <a:gd name="T5" fmla="*/ 0 h 413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1376" fill="none" extrusionOk="0">
                    <a:moveTo>
                      <a:pt x="10897" y="40362"/>
                    </a:moveTo>
                    <a:cubicBezTo>
                      <a:pt x="4159" y="36518"/>
                      <a:pt x="0" y="29357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0169"/>
                      <a:pt x="38133" y="37929"/>
                      <a:pt x="30287" y="41376"/>
                    </a:cubicBezTo>
                  </a:path>
                  <a:path w="43200" h="41376" stroke="0" extrusionOk="0">
                    <a:moveTo>
                      <a:pt x="10897" y="40362"/>
                    </a:moveTo>
                    <a:cubicBezTo>
                      <a:pt x="4159" y="36518"/>
                      <a:pt x="0" y="29357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0169"/>
                      <a:pt x="38133" y="37929"/>
                      <a:pt x="30287" y="41376"/>
                    </a:cubicBezTo>
                    <a:lnTo>
                      <a:pt x="21600" y="21600"/>
                    </a:lnTo>
                    <a:lnTo>
                      <a:pt x="10897" y="40362"/>
                    </a:lnTo>
                    <a:close/>
                  </a:path>
                </a:pathLst>
              </a:custGeom>
              <a:solidFill>
                <a:srgbClr val="CCF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8" name="Arc 87"/>
              <p:cNvSpPr>
                <a:spLocks/>
              </p:cNvSpPr>
              <p:nvPr/>
            </p:nvSpPr>
            <p:spPr bwMode="auto">
              <a:xfrm>
                <a:off x="2590" y="2123"/>
                <a:ext cx="525" cy="544"/>
              </a:xfrm>
              <a:custGeom>
                <a:avLst/>
                <a:gdLst>
                  <a:gd name="T0" fmla="*/ 0 w 43200"/>
                  <a:gd name="T1" fmla="*/ 0 h 41374"/>
                  <a:gd name="T2" fmla="*/ 0 w 43200"/>
                  <a:gd name="T3" fmla="*/ 0 h 41374"/>
                  <a:gd name="T4" fmla="*/ 0 w 43200"/>
                  <a:gd name="T5" fmla="*/ 0 h 4137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1374" fill="none" extrusionOk="0">
                    <a:moveTo>
                      <a:pt x="10890" y="40358"/>
                    </a:moveTo>
                    <a:cubicBezTo>
                      <a:pt x="4156" y="36513"/>
                      <a:pt x="0" y="2935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0167"/>
                      <a:pt x="38136" y="37925"/>
                      <a:pt x="30292" y="41373"/>
                    </a:cubicBezTo>
                  </a:path>
                  <a:path w="43200" h="41374" stroke="0" extrusionOk="0">
                    <a:moveTo>
                      <a:pt x="10890" y="40358"/>
                    </a:moveTo>
                    <a:cubicBezTo>
                      <a:pt x="4156" y="36513"/>
                      <a:pt x="0" y="29354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0167"/>
                      <a:pt x="38136" y="37925"/>
                      <a:pt x="30292" y="41373"/>
                    </a:cubicBezTo>
                    <a:lnTo>
                      <a:pt x="21600" y="21600"/>
                    </a:lnTo>
                    <a:lnTo>
                      <a:pt x="10890" y="40358"/>
                    </a:lnTo>
                    <a:close/>
                  </a:path>
                </a:pathLst>
              </a:custGeom>
              <a:solidFill>
                <a:srgbClr val="CCF9FF"/>
              </a:solidFill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9" name="Arc 88"/>
              <p:cNvSpPr>
                <a:spLocks/>
              </p:cNvSpPr>
              <p:nvPr/>
            </p:nvSpPr>
            <p:spPr bwMode="auto">
              <a:xfrm>
                <a:off x="2566" y="2096"/>
                <a:ext cx="409" cy="319"/>
              </a:xfrm>
              <a:custGeom>
                <a:avLst/>
                <a:gdLst>
                  <a:gd name="T0" fmla="*/ 0 w 28881"/>
                  <a:gd name="T1" fmla="*/ 0 h 21600"/>
                  <a:gd name="T2" fmla="*/ 0 w 28881"/>
                  <a:gd name="T3" fmla="*/ 0 h 21600"/>
                  <a:gd name="T4" fmla="*/ 0 w 28881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881" h="21600" fill="none" extrusionOk="0">
                    <a:moveTo>
                      <a:pt x="0" y="19604"/>
                    </a:moveTo>
                    <a:cubicBezTo>
                      <a:pt x="1031" y="8495"/>
                      <a:pt x="10351" y="-1"/>
                      <a:pt x="21508" y="0"/>
                    </a:cubicBezTo>
                    <a:cubicBezTo>
                      <a:pt x="24022" y="0"/>
                      <a:pt x="26517" y="439"/>
                      <a:pt x="28880" y="1297"/>
                    </a:cubicBezTo>
                  </a:path>
                  <a:path w="28881" h="21600" stroke="0" extrusionOk="0">
                    <a:moveTo>
                      <a:pt x="0" y="19604"/>
                    </a:moveTo>
                    <a:cubicBezTo>
                      <a:pt x="1031" y="8495"/>
                      <a:pt x="10351" y="-1"/>
                      <a:pt x="21508" y="0"/>
                    </a:cubicBezTo>
                    <a:cubicBezTo>
                      <a:pt x="24022" y="0"/>
                      <a:pt x="26517" y="439"/>
                      <a:pt x="28880" y="1297"/>
                    </a:cubicBezTo>
                    <a:lnTo>
                      <a:pt x="21508" y="21600"/>
                    </a:lnTo>
                    <a:lnTo>
                      <a:pt x="0" y="19604"/>
                    </a:lnTo>
                    <a:close/>
                  </a:path>
                </a:pathLst>
              </a:cu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00" name="Arc 89"/>
              <p:cNvSpPr>
                <a:spLocks/>
              </p:cNvSpPr>
              <p:nvPr/>
            </p:nvSpPr>
            <p:spPr bwMode="auto">
              <a:xfrm>
                <a:off x="2569" y="2099"/>
                <a:ext cx="405" cy="316"/>
              </a:xfrm>
              <a:custGeom>
                <a:avLst/>
                <a:gdLst>
                  <a:gd name="T0" fmla="*/ 0 w 28884"/>
                  <a:gd name="T1" fmla="*/ 0 h 21600"/>
                  <a:gd name="T2" fmla="*/ 0 w 28884"/>
                  <a:gd name="T3" fmla="*/ 0 h 21600"/>
                  <a:gd name="T4" fmla="*/ 0 w 28884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884" h="21600" fill="none" extrusionOk="0">
                    <a:moveTo>
                      <a:pt x="0" y="19605"/>
                    </a:moveTo>
                    <a:cubicBezTo>
                      <a:pt x="1030" y="8496"/>
                      <a:pt x="10351" y="-1"/>
                      <a:pt x="21508" y="0"/>
                    </a:cubicBezTo>
                    <a:cubicBezTo>
                      <a:pt x="24023" y="0"/>
                      <a:pt x="26519" y="439"/>
                      <a:pt x="28883" y="1298"/>
                    </a:cubicBezTo>
                  </a:path>
                  <a:path w="28884" h="21600" stroke="0" extrusionOk="0">
                    <a:moveTo>
                      <a:pt x="0" y="19605"/>
                    </a:moveTo>
                    <a:cubicBezTo>
                      <a:pt x="1030" y="8496"/>
                      <a:pt x="10351" y="-1"/>
                      <a:pt x="21508" y="0"/>
                    </a:cubicBezTo>
                    <a:cubicBezTo>
                      <a:pt x="24023" y="0"/>
                      <a:pt x="26519" y="439"/>
                      <a:pt x="28883" y="1298"/>
                    </a:cubicBezTo>
                    <a:lnTo>
                      <a:pt x="21508" y="21600"/>
                    </a:lnTo>
                    <a:lnTo>
                      <a:pt x="0" y="19605"/>
                    </a:lnTo>
                    <a:close/>
                  </a:path>
                </a:pathLst>
              </a:custGeom>
              <a:blipFill dpi="0" rotWithShape="0">
                <a:blip r:embed="rId3"/>
                <a:srcRect/>
                <a:tile tx="0" ty="0" sx="100000" sy="100000" flip="none" algn="tl"/>
              </a:blipFill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grpSp>
            <p:nvGrpSpPr>
              <p:cNvPr id="101" name="Group 90"/>
              <p:cNvGrpSpPr>
                <a:grpSpLocks/>
              </p:cNvGrpSpPr>
              <p:nvPr/>
            </p:nvGrpSpPr>
            <p:grpSpPr bwMode="auto">
              <a:xfrm>
                <a:off x="2742" y="2120"/>
                <a:ext cx="196" cy="436"/>
                <a:chOff x="2611" y="2068"/>
                <a:chExt cx="196" cy="436"/>
              </a:xfrm>
            </p:grpSpPr>
            <p:sp>
              <p:nvSpPr>
                <p:cNvPr id="107" name="Freeform 91"/>
                <p:cNvSpPr>
                  <a:spLocks/>
                </p:cNvSpPr>
                <p:nvPr/>
              </p:nvSpPr>
              <p:spPr bwMode="auto">
                <a:xfrm>
                  <a:off x="2611" y="2068"/>
                  <a:ext cx="184" cy="423"/>
                </a:xfrm>
                <a:custGeom>
                  <a:avLst/>
                  <a:gdLst>
                    <a:gd name="T0" fmla="*/ 111 w 184"/>
                    <a:gd name="T1" fmla="*/ 239 h 423"/>
                    <a:gd name="T2" fmla="*/ 37 w 184"/>
                    <a:gd name="T3" fmla="*/ 40 h 423"/>
                    <a:gd name="T4" fmla="*/ 0 w 184"/>
                    <a:gd name="T5" fmla="*/ 0 h 423"/>
                    <a:gd name="T6" fmla="*/ 0 w 184"/>
                    <a:gd name="T7" fmla="*/ 48 h 423"/>
                    <a:gd name="T8" fmla="*/ 81 w 184"/>
                    <a:gd name="T9" fmla="*/ 255 h 423"/>
                    <a:gd name="T10" fmla="*/ 81 w 184"/>
                    <a:gd name="T11" fmla="*/ 263 h 423"/>
                    <a:gd name="T12" fmla="*/ 74 w 184"/>
                    <a:gd name="T13" fmla="*/ 279 h 423"/>
                    <a:gd name="T14" fmla="*/ 81 w 184"/>
                    <a:gd name="T15" fmla="*/ 295 h 423"/>
                    <a:gd name="T16" fmla="*/ 96 w 184"/>
                    <a:gd name="T17" fmla="*/ 311 h 423"/>
                    <a:gd name="T18" fmla="*/ 111 w 184"/>
                    <a:gd name="T19" fmla="*/ 311 h 423"/>
                    <a:gd name="T20" fmla="*/ 125 w 184"/>
                    <a:gd name="T21" fmla="*/ 359 h 423"/>
                    <a:gd name="T22" fmla="*/ 125 w 184"/>
                    <a:gd name="T23" fmla="*/ 367 h 423"/>
                    <a:gd name="T24" fmla="*/ 118 w 184"/>
                    <a:gd name="T25" fmla="*/ 383 h 423"/>
                    <a:gd name="T26" fmla="*/ 125 w 184"/>
                    <a:gd name="T27" fmla="*/ 399 h 423"/>
                    <a:gd name="T28" fmla="*/ 133 w 184"/>
                    <a:gd name="T29" fmla="*/ 415 h 423"/>
                    <a:gd name="T30" fmla="*/ 148 w 184"/>
                    <a:gd name="T31" fmla="*/ 423 h 423"/>
                    <a:gd name="T32" fmla="*/ 162 w 184"/>
                    <a:gd name="T33" fmla="*/ 415 h 423"/>
                    <a:gd name="T34" fmla="*/ 177 w 184"/>
                    <a:gd name="T35" fmla="*/ 407 h 423"/>
                    <a:gd name="T36" fmla="*/ 184 w 184"/>
                    <a:gd name="T37" fmla="*/ 391 h 423"/>
                    <a:gd name="T38" fmla="*/ 184 w 184"/>
                    <a:gd name="T39" fmla="*/ 375 h 423"/>
                    <a:gd name="T40" fmla="*/ 184 w 184"/>
                    <a:gd name="T41" fmla="*/ 359 h 423"/>
                    <a:gd name="T42" fmla="*/ 170 w 184"/>
                    <a:gd name="T43" fmla="*/ 351 h 423"/>
                    <a:gd name="T44" fmla="*/ 162 w 184"/>
                    <a:gd name="T45" fmla="*/ 343 h 423"/>
                    <a:gd name="T46" fmla="*/ 155 w 184"/>
                    <a:gd name="T47" fmla="*/ 343 h 423"/>
                    <a:gd name="T48" fmla="*/ 133 w 184"/>
                    <a:gd name="T49" fmla="*/ 303 h 423"/>
                    <a:gd name="T50" fmla="*/ 140 w 184"/>
                    <a:gd name="T51" fmla="*/ 287 h 423"/>
                    <a:gd name="T52" fmla="*/ 140 w 184"/>
                    <a:gd name="T53" fmla="*/ 263 h 423"/>
                    <a:gd name="T54" fmla="*/ 133 w 184"/>
                    <a:gd name="T55" fmla="*/ 247 h 423"/>
                    <a:gd name="T56" fmla="*/ 118 w 184"/>
                    <a:gd name="T57" fmla="*/ 239 h 423"/>
                    <a:gd name="T58" fmla="*/ 111 w 184"/>
                    <a:gd name="T59" fmla="*/ 239 h 42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184" h="423">
                      <a:moveTo>
                        <a:pt x="111" y="239"/>
                      </a:moveTo>
                      <a:lnTo>
                        <a:pt x="37" y="40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81" y="255"/>
                      </a:lnTo>
                      <a:lnTo>
                        <a:pt x="81" y="263"/>
                      </a:lnTo>
                      <a:lnTo>
                        <a:pt x="74" y="279"/>
                      </a:lnTo>
                      <a:lnTo>
                        <a:pt x="81" y="295"/>
                      </a:lnTo>
                      <a:lnTo>
                        <a:pt x="96" y="311"/>
                      </a:lnTo>
                      <a:lnTo>
                        <a:pt x="111" y="311"/>
                      </a:lnTo>
                      <a:lnTo>
                        <a:pt x="125" y="359"/>
                      </a:lnTo>
                      <a:lnTo>
                        <a:pt x="125" y="367"/>
                      </a:lnTo>
                      <a:lnTo>
                        <a:pt x="118" y="383"/>
                      </a:lnTo>
                      <a:lnTo>
                        <a:pt x="125" y="399"/>
                      </a:lnTo>
                      <a:lnTo>
                        <a:pt x="133" y="415"/>
                      </a:lnTo>
                      <a:lnTo>
                        <a:pt x="148" y="423"/>
                      </a:lnTo>
                      <a:lnTo>
                        <a:pt x="162" y="415"/>
                      </a:lnTo>
                      <a:lnTo>
                        <a:pt x="177" y="407"/>
                      </a:lnTo>
                      <a:lnTo>
                        <a:pt x="184" y="391"/>
                      </a:lnTo>
                      <a:lnTo>
                        <a:pt x="184" y="375"/>
                      </a:lnTo>
                      <a:lnTo>
                        <a:pt x="184" y="359"/>
                      </a:lnTo>
                      <a:lnTo>
                        <a:pt x="170" y="351"/>
                      </a:lnTo>
                      <a:lnTo>
                        <a:pt x="162" y="343"/>
                      </a:lnTo>
                      <a:lnTo>
                        <a:pt x="155" y="343"/>
                      </a:lnTo>
                      <a:lnTo>
                        <a:pt x="133" y="303"/>
                      </a:lnTo>
                      <a:lnTo>
                        <a:pt x="140" y="287"/>
                      </a:lnTo>
                      <a:lnTo>
                        <a:pt x="140" y="263"/>
                      </a:lnTo>
                      <a:lnTo>
                        <a:pt x="133" y="247"/>
                      </a:lnTo>
                      <a:lnTo>
                        <a:pt x="118" y="239"/>
                      </a:lnTo>
                      <a:lnTo>
                        <a:pt x="111" y="239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11113">
                  <a:solidFill>
                    <a:srgbClr val="CCCCCC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108" name="Freeform 92"/>
                <p:cNvSpPr>
                  <a:spLocks/>
                </p:cNvSpPr>
                <p:nvPr/>
              </p:nvSpPr>
              <p:spPr bwMode="auto">
                <a:xfrm>
                  <a:off x="2611" y="2068"/>
                  <a:ext cx="184" cy="423"/>
                </a:xfrm>
                <a:custGeom>
                  <a:avLst/>
                  <a:gdLst>
                    <a:gd name="T0" fmla="*/ 111 w 184"/>
                    <a:gd name="T1" fmla="*/ 239 h 423"/>
                    <a:gd name="T2" fmla="*/ 37 w 184"/>
                    <a:gd name="T3" fmla="*/ 40 h 423"/>
                    <a:gd name="T4" fmla="*/ 0 w 184"/>
                    <a:gd name="T5" fmla="*/ 0 h 423"/>
                    <a:gd name="T6" fmla="*/ 0 w 184"/>
                    <a:gd name="T7" fmla="*/ 48 h 423"/>
                    <a:gd name="T8" fmla="*/ 81 w 184"/>
                    <a:gd name="T9" fmla="*/ 255 h 423"/>
                    <a:gd name="T10" fmla="*/ 81 w 184"/>
                    <a:gd name="T11" fmla="*/ 263 h 423"/>
                    <a:gd name="T12" fmla="*/ 74 w 184"/>
                    <a:gd name="T13" fmla="*/ 279 h 423"/>
                    <a:gd name="T14" fmla="*/ 81 w 184"/>
                    <a:gd name="T15" fmla="*/ 295 h 423"/>
                    <a:gd name="T16" fmla="*/ 96 w 184"/>
                    <a:gd name="T17" fmla="*/ 311 h 423"/>
                    <a:gd name="T18" fmla="*/ 111 w 184"/>
                    <a:gd name="T19" fmla="*/ 311 h 423"/>
                    <a:gd name="T20" fmla="*/ 125 w 184"/>
                    <a:gd name="T21" fmla="*/ 359 h 423"/>
                    <a:gd name="T22" fmla="*/ 125 w 184"/>
                    <a:gd name="T23" fmla="*/ 367 h 423"/>
                    <a:gd name="T24" fmla="*/ 118 w 184"/>
                    <a:gd name="T25" fmla="*/ 383 h 423"/>
                    <a:gd name="T26" fmla="*/ 125 w 184"/>
                    <a:gd name="T27" fmla="*/ 399 h 423"/>
                    <a:gd name="T28" fmla="*/ 133 w 184"/>
                    <a:gd name="T29" fmla="*/ 415 h 423"/>
                    <a:gd name="T30" fmla="*/ 148 w 184"/>
                    <a:gd name="T31" fmla="*/ 423 h 423"/>
                    <a:gd name="T32" fmla="*/ 162 w 184"/>
                    <a:gd name="T33" fmla="*/ 415 h 423"/>
                    <a:gd name="T34" fmla="*/ 177 w 184"/>
                    <a:gd name="T35" fmla="*/ 407 h 423"/>
                    <a:gd name="T36" fmla="*/ 184 w 184"/>
                    <a:gd name="T37" fmla="*/ 391 h 423"/>
                    <a:gd name="T38" fmla="*/ 184 w 184"/>
                    <a:gd name="T39" fmla="*/ 375 h 423"/>
                    <a:gd name="T40" fmla="*/ 184 w 184"/>
                    <a:gd name="T41" fmla="*/ 359 h 423"/>
                    <a:gd name="T42" fmla="*/ 170 w 184"/>
                    <a:gd name="T43" fmla="*/ 351 h 423"/>
                    <a:gd name="T44" fmla="*/ 162 w 184"/>
                    <a:gd name="T45" fmla="*/ 343 h 423"/>
                    <a:gd name="T46" fmla="*/ 155 w 184"/>
                    <a:gd name="T47" fmla="*/ 343 h 423"/>
                    <a:gd name="T48" fmla="*/ 133 w 184"/>
                    <a:gd name="T49" fmla="*/ 303 h 423"/>
                    <a:gd name="T50" fmla="*/ 140 w 184"/>
                    <a:gd name="T51" fmla="*/ 287 h 423"/>
                    <a:gd name="T52" fmla="*/ 140 w 184"/>
                    <a:gd name="T53" fmla="*/ 263 h 423"/>
                    <a:gd name="T54" fmla="*/ 133 w 184"/>
                    <a:gd name="T55" fmla="*/ 247 h 423"/>
                    <a:gd name="T56" fmla="*/ 118 w 184"/>
                    <a:gd name="T57" fmla="*/ 239 h 423"/>
                    <a:gd name="T58" fmla="*/ 111 w 184"/>
                    <a:gd name="T59" fmla="*/ 239 h 423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184" h="423">
                      <a:moveTo>
                        <a:pt x="111" y="239"/>
                      </a:moveTo>
                      <a:lnTo>
                        <a:pt x="37" y="40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81" y="255"/>
                      </a:lnTo>
                      <a:lnTo>
                        <a:pt x="81" y="263"/>
                      </a:lnTo>
                      <a:lnTo>
                        <a:pt x="74" y="279"/>
                      </a:lnTo>
                      <a:lnTo>
                        <a:pt x="81" y="295"/>
                      </a:lnTo>
                      <a:lnTo>
                        <a:pt x="96" y="311"/>
                      </a:lnTo>
                      <a:lnTo>
                        <a:pt x="111" y="311"/>
                      </a:lnTo>
                      <a:lnTo>
                        <a:pt x="125" y="359"/>
                      </a:lnTo>
                      <a:lnTo>
                        <a:pt x="125" y="367"/>
                      </a:lnTo>
                      <a:lnTo>
                        <a:pt x="118" y="383"/>
                      </a:lnTo>
                      <a:lnTo>
                        <a:pt x="125" y="399"/>
                      </a:lnTo>
                      <a:lnTo>
                        <a:pt x="133" y="415"/>
                      </a:lnTo>
                      <a:lnTo>
                        <a:pt x="148" y="423"/>
                      </a:lnTo>
                      <a:lnTo>
                        <a:pt x="162" y="415"/>
                      </a:lnTo>
                      <a:lnTo>
                        <a:pt x="177" y="407"/>
                      </a:lnTo>
                      <a:lnTo>
                        <a:pt x="184" y="391"/>
                      </a:lnTo>
                      <a:lnTo>
                        <a:pt x="184" y="375"/>
                      </a:lnTo>
                      <a:lnTo>
                        <a:pt x="184" y="359"/>
                      </a:lnTo>
                      <a:lnTo>
                        <a:pt x="170" y="351"/>
                      </a:lnTo>
                      <a:lnTo>
                        <a:pt x="162" y="343"/>
                      </a:lnTo>
                      <a:lnTo>
                        <a:pt x="155" y="343"/>
                      </a:lnTo>
                      <a:lnTo>
                        <a:pt x="133" y="303"/>
                      </a:lnTo>
                      <a:lnTo>
                        <a:pt x="140" y="287"/>
                      </a:lnTo>
                      <a:lnTo>
                        <a:pt x="140" y="263"/>
                      </a:lnTo>
                      <a:lnTo>
                        <a:pt x="133" y="247"/>
                      </a:lnTo>
                      <a:lnTo>
                        <a:pt x="118" y="239"/>
                      </a:lnTo>
                      <a:lnTo>
                        <a:pt x="111" y="239"/>
                      </a:lnTo>
                      <a:close/>
                    </a:path>
                  </a:pathLst>
                </a:custGeom>
                <a:noFill/>
                <a:ln w="11113">
                  <a:solidFill>
                    <a:srgbClr val="CCCCCC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grpSp>
              <p:nvGrpSpPr>
                <p:cNvPr id="109" name="Group 93"/>
                <p:cNvGrpSpPr>
                  <a:grpSpLocks/>
                </p:cNvGrpSpPr>
                <p:nvPr/>
              </p:nvGrpSpPr>
              <p:grpSpPr bwMode="auto">
                <a:xfrm>
                  <a:off x="2618" y="2076"/>
                  <a:ext cx="189" cy="428"/>
                  <a:chOff x="2618" y="2076"/>
                  <a:chExt cx="189" cy="428"/>
                </a:xfrm>
              </p:grpSpPr>
              <p:sp>
                <p:nvSpPr>
                  <p:cNvPr id="110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2695" y="2318"/>
                    <a:ext cx="68" cy="74"/>
                  </a:xfrm>
                  <a:prstGeom prst="ellipse">
                    <a:avLst/>
                  </a:prstGeom>
                  <a:noFill/>
                  <a:ln w="11113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9pPr>
                  </a:lstStyle>
                  <a:p>
                    <a:pPr eaLnBrk="1" hangingPunct="1"/>
                    <a:endParaRPr lang="de-DE" altLang="de-DE"/>
                  </a:p>
                </p:txBody>
              </p:sp>
              <p:sp>
                <p:nvSpPr>
                  <p:cNvPr id="111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2739" y="2430"/>
                    <a:ext cx="68" cy="74"/>
                  </a:xfrm>
                  <a:prstGeom prst="ellipse">
                    <a:avLst/>
                  </a:prstGeom>
                  <a:noFill/>
                  <a:ln w="11113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itchFamily="18" charset="0"/>
                        <a:cs typeface="Arial" pitchFamily="34" charset="0"/>
                      </a:defRPr>
                    </a:lvl9pPr>
                  </a:lstStyle>
                  <a:p>
                    <a:pPr eaLnBrk="1" hangingPunct="1"/>
                    <a:endParaRPr lang="de-DE" altLang="de-DE"/>
                  </a:p>
                </p:txBody>
              </p:sp>
              <p:sp>
                <p:nvSpPr>
                  <p:cNvPr id="112" name="Line 96"/>
                  <p:cNvSpPr>
                    <a:spLocks noChangeShapeType="1"/>
                  </p:cNvSpPr>
                  <p:nvPr/>
                </p:nvSpPr>
                <p:spPr bwMode="auto">
                  <a:xfrm>
                    <a:off x="2759" y="2379"/>
                    <a:ext cx="14" cy="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113" name="Line 97"/>
                  <p:cNvSpPr>
                    <a:spLocks noChangeShapeType="1"/>
                  </p:cNvSpPr>
                  <p:nvPr/>
                </p:nvSpPr>
                <p:spPr bwMode="auto">
                  <a:xfrm>
                    <a:off x="2729" y="2387"/>
                    <a:ext cx="15" cy="4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114" name="Line 98"/>
                  <p:cNvSpPr>
                    <a:spLocks noChangeShapeType="1"/>
                  </p:cNvSpPr>
                  <p:nvPr/>
                </p:nvSpPr>
                <p:spPr bwMode="auto">
                  <a:xfrm>
                    <a:off x="2655" y="2116"/>
                    <a:ext cx="73" cy="199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115" name="Line 99"/>
                  <p:cNvSpPr>
                    <a:spLocks noChangeShapeType="1"/>
                  </p:cNvSpPr>
                  <p:nvPr/>
                </p:nvSpPr>
                <p:spPr bwMode="auto">
                  <a:xfrm>
                    <a:off x="2618" y="2076"/>
                    <a:ext cx="37" cy="4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116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2618" y="2076"/>
                    <a:ext cx="1" cy="56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  <p:sp>
                <p:nvSpPr>
                  <p:cNvPr id="117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2618" y="2132"/>
                    <a:ext cx="81" cy="191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102" name="Group 102"/>
              <p:cNvGrpSpPr>
                <a:grpSpLocks/>
              </p:cNvGrpSpPr>
              <p:nvPr/>
            </p:nvGrpSpPr>
            <p:grpSpPr bwMode="auto">
              <a:xfrm>
                <a:off x="2716" y="2630"/>
                <a:ext cx="252" cy="141"/>
                <a:chOff x="2585" y="2578"/>
                <a:chExt cx="252" cy="141"/>
              </a:xfrm>
            </p:grpSpPr>
            <p:sp>
              <p:nvSpPr>
                <p:cNvPr id="105" name="Rectangle 103"/>
                <p:cNvSpPr>
                  <a:spLocks noChangeArrowheads="1"/>
                </p:cNvSpPr>
                <p:nvPr/>
              </p:nvSpPr>
              <p:spPr bwMode="auto">
                <a:xfrm>
                  <a:off x="2585" y="2590"/>
                  <a:ext cx="252" cy="129"/>
                </a:xfrm>
                <a:prstGeom prst="rect">
                  <a:avLst/>
                </a:prstGeom>
                <a:solidFill>
                  <a:srgbClr val="FFFFFF"/>
                </a:solidFill>
                <a:ln w="11113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de-DE" altLang="de-DE"/>
                </a:p>
              </p:txBody>
            </p:sp>
            <p:sp>
              <p:nvSpPr>
                <p:cNvPr id="106" name="Rectangle 104"/>
                <p:cNvSpPr>
                  <a:spLocks noChangeArrowheads="1"/>
                </p:cNvSpPr>
                <p:nvPr/>
              </p:nvSpPr>
              <p:spPr bwMode="auto">
                <a:xfrm>
                  <a:off x="2589" y="2578"/>
                  <a:ext cx="223" cy="1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defTabSz="7620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1pPr>
                  <a:lvl2pPr marL="742950" indent="-285750" defTabSz="7620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2pPr>
                  <a:lvl3pPr marL="1143000" indent="-228600" defTabSz="7620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3pPr>
                  <a:lvl4pPr marL="1600200" indent="-228600" defTabSz="7620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4pPr>
                  <a:lvl5pPr marL="2057400" indent="-228600" defTabSz="7620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5pPr>
                  <a:lvl6pPr marL="2514600" indent="-228600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6pPr>
                  <a:lvl7pPr marL="2971800" indent="-228600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7pPr>
                  <a:lvl8pPr marL="3429000" indent="-228600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8pPr>
                  <a:lvl9pPr marL="3886200" indent="-228600" defTabSz="7620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9pPr>
                </a:lstStyle>
                <a:p>
                  <a:r>
                    <a:rPr lang="de-DE" altLang="de-DE" sz="1400" b="1">
                      <a:solidFill>
                        <a:srgbClr val="000000"/>
                      </a:solidFill>
                      <a:latin typeface="Arial" pitchFamily="34" charset="0"/>
                    </a:rPr>
                    <a:t>-333</a:t>
                  </a:r>
                  <a:endParaRPr lang="de-DE" altLang="de-DE" sz="2800">
                    <a:solidFill>
                      <a:schemeClr val="tx2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103" name="Freeform 105"/>
              <p:cNvSpPr>
                <a:spLocks/>
              </p:cNvSpPr>
              <p:nvPr/>
            </p:nvSpPr>
            <p:spPr bwMode="auto">
              <a:xfrm>
                <a:off x="2890" y="2033"/>
                <a:ext cx="44" cy="71"/>
              </a:xfrm>
              <a:custGeom>
                <a:avLst/>
                <a:gdLst>
                  <a:gd name="T0" fmla="*/ 7 w 44"/>
                  <a:gd name="T1" fmla="*/ 0 h 71"/>
                  <a:gd name="T2" fmla="*/ 0 w 44"/>
                  <a:gd name="T3" fmla="*/ 47 h 71"/>
                  <a:gd name="T4" fmla="*/ 14 w 44"/>
                  <a:gd name="T5" fmla="*/ 71 h 71"/>
                  <a:gd name="T6" fmla="*/ 36 w 44"/>
                  <a:gd name="T7" fmla="*/ 55 h 71"/>
                  <a:gd name="T8" fmla="*/ 44 w 44"/>
                  <a:gd name="T9" fmla="*/ 8 h 71"/>
                  <a:gd name="T10" fmla="*/ 7 w 44"/>
                  <a:gd name="T11" fmla="*/ 0 h 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" h="71">
                    <a:moveTo>
                      <a:pt x="7" y="0"/>
                    </a:moveTo>
                    <a:lnTo>
                      <a:pt x="0" y="47"/>
                    </a:lnTo>
                    <a:lnTo>
                      <a:pt x="14" y="71"/>
                    </a:lnTo>
                    <a:lnTo>
                      <a:pt x="36" y="55"/>
                    </a:lnTo>
                    <a:lnTo>
                      <a:pt x="44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04" name="Freeform 106"/>
              <p:cNvSpPr>
                <a:spLocks/>
              </p:cNvSpPr>
              <p:nvPr/>
            </p:nvSpPr>
            <p:spPr bwMode="auto">
              <a:xfrm>
                <a:off x="2890" y="2033"/>
                <a:ext cx="44" cy="71"/>
              </a:xfrm>
              <a:custGeom>
                <a:avLst/>
                <a:gdLst>
                  <a:gd name="T0" fmla="*/ 7 w 44"/>
                  <a:gd name="T1" fmla="*/ 0 h 71"/>
                  <a:gd name="T2" fmla="*/ 0 w 44"/>
                  <a:gd name="T3" fmla="*/ 47 h 71"/>
                  <a:gd name="T4" fmla="*/ 14 w 44"/>
                  <a:gd name="T5" fmla="*/ 71 h 71"/>
                  <a:gd name="T6" fmla="*/ 36 w 44"/>
                  <a:gd name="T7" fmla="*/ 55 h 71"/>
                  <a:gd name="T8" fmla="*/ 44 w 44"/>
                  <a:gd name="T9" fmla="*/ 8 h 71"/>
                  <a:gd name="T10" fmla="*/ 7 w 44"/>
                  <a:gd name="T11" fmla="*/ 0 h 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" h="71">
                    <a:moveTo>
                      <a:pt x="7" y="0"/>
                    </a:moveTo>
                    <a:lnTo>
                      <a:pt x="0" y="47"/>
                    </a:lnTo>
                    <a:lnTo>
                      <a:pt x="14" y="71"/>
                    </a:lnTo>
                    <a:lnTo>
                      <a:pt x="36" y="55"/>
                    </a:lnTo>
                    <a:lnTo>
                      <a:pt x="44" y="8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43" name="Group 107"/>
            <p:cNvGrpSpPr>
              <a:grpSpLocks/>
            </p:cNvGrpSpPr>
            <p:nvPr/>
          </p:nvGrpSpPr>
          <p:grpSpPr bwMode="auto">
            <a:xfrm>
              <a:off x="2275" y="2461"/>
              <a:ext cx="250" cy="279"/>
              <a:chOff x="2241" y="2718"/>
              <a:chExt cx="250" cy="279"/>
            </a:xfrm>
          </p:grpSpPr>
          <p:sp>
            <p:nvSpPr>
              <p:cNvPr id="56" name="Freeform 108"/>
              <p:cNvSpPr>
                <a:spLocks/>
              </p:cNvSpPr>
              <p:nvPr/>
            </p:nvSpPr>
            <p:spPr bwMode="auto">
              <a:xfrm>
                <a:off x="2255" y="2734"/>
                <a:ext cx="236" cy="263"/>
              </a:xfrm>
              <a:custGeom>
                <a:avLst/>
                <a:gdLst>
                  <a:gd name="T0" fmla="*/ 118 w 236"/>
                  <a:gd name="T1" fmla="*/ 263 h 263"/>
                  <a:gd name="T2" fmla="*/ 177 w 236"/>
                  <a:gd name="T3" fmla="*/ 200 h 263"/>
                  <a:gd name="T4" fmla="*/ 236 w 236"/>
                  <a:gd name="T5" fmla="*/ 263 h 263"/>
                  <a:gd name="T6" fmla="*/ 177 w 236"/>
                  <a:gd name="T7" fmla="*/ 72 h 263"/>
                  <a:gd name="T8" fmla="*/ 8 w 236"/>
                  <a:gd name="T9" fmla="*/ 0 h 263"/>
                  <a:gd name="T10" fmla="*/ 59 w 236"/>
                  <a:gd name="T11" fmla="*/ 64 h 263"/>
                  <a:gd name="T12" fmla="*/ 0 w 236"/>
                  <a:gd name="T13" fmla="*/ 128 h 263"/>
                  <a:gd name="T14" fmla="*/ 118 w 236"/>
                  <a:gd name="T15" fmla="*/ 263 h 2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63">
                    <a:moveTo>
                      <a:pt x="118" y="263"/>
                    </a:moveTo>
                    <a:lnTo>
                      <a:pt x="177" y="200"/>
                    </a:lnTo>
                    <a:lnTo>
                      <a:pt x="236" y="263"/>
                    </a:lnTo>
                    <a:lnTo>
                      <a:pt x="177" y="72"/>
                    </a:lnTo>
                    <a:lnTo>
                      <a:pt x="8" y="0"/>
                    </a:lnTo>
                    <a:lnTo>
                      <a:pt x="59" y="64"/>
                    </a:lnTo>
                    <a:lnTo>
                      <a:pt x="0" y="128"/>
                    </a:lnTo>
                    <a:lnTo>
                      <a:pt x="118" y="26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7" name="Freeform 109"/>
              <p:cNvSpPr>
                <a:spLocks/>
              </p:cNvSpPr>
              <p:nvPr/>
            </p:nvSpPr>
            <p:spPr bwMode="auto">
              <a:xfrm>
                <a:off x="2241" y="2718"/>
                <a:ext cx="236" cy="263"/>
              </a:xfrm>
              <a:custGeom>
                <a:avLst/>
                <a:gdLst>
                  <a:gd name="T0" fmla="*/ 118 w 236"/>
                  <a:gd name="T1" fmla="*/ 263 h 263"/>
                  <a:gd name="T2" fmla="*/ 177 w 236"/>
                  <a:gd name="T3" fmla="*/ 200 h 263"/>
                  <a:gd name="T4" fmla="*/ 236 w 236"/>
                  <a:gd name="T5" fmla="*/ 263 h 263"/>
                  <a:gd name="T6" fmla="*/ 177 w 236"/>
                  <a:gd name="T7" fmla="*/ 72 h 263"/>
                  <a:gd name="T8" fmla="*/ 7 w 236"/>
                  <a:gd name="T9" fmla="*/ 0 h 263"/>
                  <a:gd name="T10" fmla="*/ 59 w 236"/>
                  <a:gd name="T11" fmla="*/ 64 h 263"/>
                  <a:gd name="T12" fmla="*/ 0 w 236"/>
                  <a:gd name="T13" fmla="*/ 128 h 263"/>
                  <a:gd name="T14" fmla="*/ 118 w 236"/>
                  <a:gd name="T15" fmla="*/ 263 h 2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63">
                    <a:moveTo>
                      <a:pt x="118" y="263"/>
                    </a:moveTo>
                    <a:lnTo>
                      <a:pt x="177" y="200"/>
                    </a:lnTo>
                    <a:lnTo>
                      <a:pt x="236" y="263"/>
                    </a:lnTo>
                    <a:lnTo>
                      <a:pt x="177" y="72"/>
                    </a:lnTo>
                    <a:lnTo>
                      <a:pt x="7" y="0"/>
                    </a:lnTo>
                    <a:lnTo>
                      <a:pt x="59" y="64"/>
                    </a:lnTo>
                    <a:lnTo>
                      <a:pt x="0" y="128"/>
                    </a:lnTo>
                    <a:lnTo>
                      <a:pt x="118" y="26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8" name="Freeform 110"/>
              <p:cNvSpPr>
                <a:spLocks/>
              </p:cNvSpPr>
              <p:nvPr/>
            </p:nvSpPr>
            <p:spPr bwMode="auto">
              <a:xfrm>
                <a:off x="2248" y="2726"/>
                <a:ext cx="236" cy="263"/>
              </a:xfrm>
              <a:custGeom>
                <a:avLst/>
                <a:gdLst>
                  <a:gd name="T0" fmla="*/ 118 w 236"/>
                  <a:gd name="T1" fmla="*/ 263 h 263"/>
                  <a:gd name="T2" fmla="*/ 177 w 236"/>
                  <a:gd name="T3" fmla="*/ 200 h 263"/>
                  <a:gd name="T4" fmla="*/ 236 w 236"/>
                  <a:gd name="T5" fmla="*/ 263 h 263"/>
                  <a:gd name="T6" fmla="*/ 177 w 236"/>
                  <a:gd name="T7" fmla="*/ 72 h 263"/>
                  <a:gd name="T8" fmla="*/ 7 w 236"/>
                  <a:gd name="T9" fmla="*/ 0 h 263"/>
                  <a:gd name="T10" fmla="*/ 59 w 236"/>
                  <a:gd name="T11" fmla="*/ 64 h 263"/>
                  <a:gd name="T12" fmla="*/ 0 w 236"/>
                  <a:gd name="T13" fmla="*/ 128 h 263"/>
                  <a:gd name="T14" fmla="*/ 118 w 236"/>
                  <a:gd name="T15" fmla="*/ 263 h 2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63">
                    <a:moveTo>
                      <a:pt x="118" y="263"/>
                    </a:moveTo>
                    <a:lnTo>
                      <a:pt x="177" y="200"/>
                    </a:lnTo>
                    <a:lnTo>
                      <a:pt x="236" y="263"/>
                    </a:lnTo>
                    <a:lnTo>
                      <a:pt x="177" y="72"/>
                    </a:lnTo>
                    <a:lnTo>
                      <a:pt x="7" y="0"/>
                    </a:lnTo>
                    <a:lnTo>
                      <a:pt x="59" y="64"/>
                    </a:lnTo>
                    <a:lnTo>
                      <a:pt x="0" y="128"/>
                    </a:lnTo>
                    <a:lnTo>
                      <a:pt x="118" y="263"/>
                    </a:lnTo>
                    <a:close/>
                  </a:path>
                </a:pathLst>
              </a:custGeom>
              <a:solidFill>
                <a:srgbClr val="E14D0E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44" name="Group 111"/>
            <p:cNvGrpSpPr>
              <a:grpSpLocks/>
            </p:cNvGrpSpPr>
            <p:nvPr/>
          </p:nvGrpSpPr>
          <p:grpSpPr bwMode="auto">
            <a:xfrm>
              <a:off x="2289" y="1536"/>
              <a:ext cx="251" cy="271"/>
              <a:chOff x="2255" y="1793"/>
              <a:chExt cx="251" cy="271"/>
            </a:xfrm>
          </p:grpSpPr>
          <p:sp>
            <p:nvSpPr>
              <p:cNvPr id="53" name="Freeform 112"/>
              <p:cNvSpPr>
                <a:spLocks/>
              </p:cNvSpPr>
              <p:nvPr/>
            </p:nvSpPr>
            <p:spPr bwMode="auto">
              <a:xfrm>
                <a:off x="2270" y="1809"/>
                <a:ext cx="236" cy="255"/>
              </a:xfrm>
              <a:custGeom>
                <a:avLst/>
                <a:gdLst>
                  <a:gd name="T0" fmla="*/ 118 w 236"/>
                  <a:gd name="T1" fmla="*/ 0 h 255"/>
                  <a:gd name="T2" fmla="*/ 177 w 236"/>
                  <a:gd name="T3" fmla="*/ 64 h 255"/>
                  <a:gd name="T4" fmla="*/ 236 w 236"/>
                  <a:gd name="T5" fmla="*/ 0 h 255"/>
                  <a:gd name="T6" fmla="*/ 177 w 236"/>
                  <a:gd name="T7" fmla="*/ 192 h 255"/>
                  <a:gd name="T8" fmla="*/ 0 w 236"/>
                  <a:gd name="T9" fmla="*/ 255 h 255"/>
                  <a:gd name="T10" fmla="*/ 59 w 236"/>
                  <a:gd name="T11" fmla="*/ 192 h 255"/>
                  <a:gd name="T12" fmla="*/ 0 w 236"/>
                  <a:gd name="T13" fmla="*/ 128 h 255"/>
                  <a:gd name="T14" fmla="*/ 118 w 236"/>
                  <a:gd name="T15" fmla="*/ 0 h 2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55">
                    <a:moveTo>
                      <a:pt x="118" y="0"/>
                    </a:moveTo>
                    <a:lnTo>
                      <a:pt x="177" y="64"/>
                    </a:lnTo>
                    <a:lnTo>
                      <a:pt x="236" y="0"/>
                    </a:lnTo>
                    <a:lnTo>
                      <a:pt x="177" y="192"/>
                    </a:lnTo>
                    <a:lnTo>
                      <a:pt x="0" y="255"/>
                    </a:lnTo>
                    <a:lnTo>
                      <a:pt x="59" y="192"/>
                    </a:lnTo>
                    <a:lnTo>
                      <a:pt x="0" y="128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4" name="Freeform 113"/>
              <p:cNvSpPr>
                <a:spLocks/>
              </p:cNvSpPr>
              <p:nvPr/>
            </p:nvSpPr>
            <p:spPr bwMode="auto">
              <a:xfrm>
                <a:off x="2255" y="1793"/>
                <a:ext cx="236" cy="256"/>
              </a:xfrm>
              <a:custGeom>
                <a:avLst/>
                <a:gdLst>
                  <a:gd name="T0" fmla="*/ 118 w 236"/>
                  <a:gd name="T1" fmla="*/ 0 h 256"/>
                  <a:gd name="T2" fmla="*/ 177 w 236"/>
                  <a:gd name="T3" fmla="*/ 64 h 256"/>
                  <a:gd name="T4" fmla="*/ 236 w 236"/>
                  <a:gd name="T5" fmla="*/ 0 h 256"/>
                  <a:gd name="T6" fmla="*/ 177 w 236"/>
                  <a:gd name="T7" fmla="*/ 192 h 256"/>
                  <a:gd name="T8" fmla="*/ 0 w 236"/>
                  <a:gd name="T9" fmla="*/ 256 h 256"/>
                  <a:gd name="T10" fmla="*/ 59 w 236"/>
                  <a:gd name="T11" fmla="*/ 192 h 256"/>
                  <a:gd name="T12" fmla="*/ 0 w 236"/>
                  <a:gd name="T13" fmla="*/ 128 h 256"/>
                  <a:gd name="T14" fmla="*/ 118 w 236"/>
                  <a:gd name="T15" fmla="*/ 0 h 2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56">
                    <a:moveTo>
                      <a:pt x="118" y="0"/>
                    </a:moveTo>
                    <a:lnTo>
                      <a:pt x="177" y="64"/>
                    </a:lnTo>
                    <a:lnTo>
                      <a:pt x="236" y="0"/>
                    </a:lnTo>
                    <a:lnTo>
                      <a:pt x="177" y="192"/>
                    </a:lnTo>
                    <a:lnTo>
                      <a:pt x="0" y="256"/>
                    </a:lnTo>
                    <a:lnTo>
                      <a:pt x="59" y="192"/>
                    </a:lnTo>
                    <a:lnTo>
                      <a:pt x="0" y="128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5" name="Freeform 114"/>
              <p:cNvSpPr>
                <a:spLocks/>
              </p:cNvSpPr>
              <p:nvPr/>
            </p:nvSpPr>
            <p:spPr bwMode="auto">
              <a:xfrm>
                <a:off x="2263" y="1801"/>
                <a:ext cx="236" cy="255"/>
              </a:xfrm>
              <a:custGeom>
                <a:avLst/>
                <a:gdLst>
                  <a:gd name="T0" fmla="*/ 118 w 236"/>
                  <a:gd name="T1" fmla="*/ 0 h 255"/>
                  <a:gd name="T2" fmla="*/ 177 w 236"/>
                  <a:gd name="T3" fmla="*/ 64 h 255"/>
                  <a:gd name="T4" fmla="*/ 236 w 236"/>
                  <a:gd name="T5" fmla="*/ 0 h 255"/>
                  <a:gd name="T6" fmla="*/ 177 w 236"/>
                  <a:gd name="T7" fmla="*/ 192 h 255"/>
                  <a:gd name="T8" fmla="*/ 0 w 236"/>
                  <a:gd name="T9" fmla="*/ 255 h 255"/>
                  <a:gd name="T10" fmla="*/ 59 w 236"/>
                  <a:gd name="T11" fmla="*/ 192 h 255"/>
                  <a:gd name="T12" fmla="*/ 0 w 236"/>
                  <a:gd name="T13" fmla="*/ 128 h 255"/>
                  <a:gd name="T14" fmla="*/ 118 w 236"/>
                  <a:gd name="T15" fmla="*/ 0 h 2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55">
                    <a:moveTo>
                      <a:pt x="118" y="0"/>
                    </a:moveTo>
                    <a:lnTo>
                      <a:pt x="177" y="64"/>
                    </a:lnTo>
                    <a:lnTo>
                      <a:pt x="236" y="0"/>
                    </a:lnTo>
                    <a:lnTo>
                      <a:pt x="177" y="192"/>
                    </a:lnTo>
                    <a:lnTo>
                      <a:pt x="0" y="255"/>
                    </a:lnTo>
                    <a:lnTo>
                      <a:pt x="59" y="192"/>
                    </a:lnTo>
                    <a:lnTo>
                      <a:pt x="0" y="128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E14D0E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45" name="Group 115"/>
            <p:cNvGrpSpPr>
              <a:grpSpLocks/>
            </p:cNvGrpSpPr>
            <p:nvPr/>
          </p:nvGrpSpPr>
          <p:grpSpPr bwMode="auto">
            <a:xfrm>
              <a:off x="3167" y="1504"/>
              <a:ext cx="251" cy="280"/>
              <a:chOff x="3133" y="1761"/>
              <a:chExt cx="251" cy="280"/>
            </a:xfrm>
          </p:grpSpPr>
          <p:sp>
            <p:nvSpPr>
              <p:cNvPr id="50" name="Freeform 116"/>
              <p:cNvSpPr>
                <a:spLocks/>
              </p:cNvSpPr>
              <p:nvPr/>
            </p:nvSpPr>
            <p:spPr bwMode="auto">
              <a:xfrm>
                <a:off x="3148" y="1777"/>
                <a:ext cx="236" cy="264"/>
              </a:xfrm>
              <a:custGeom>
                <a:avLst/>
                <a:gdLst>
                  <a:gd name="T0" fmla="*/ 118 w 236"/>
                  <a:gd name="T1" fmla="*/ 8 h 264"/>
                  <a:gd name="T2" fmla="*/ 59 w 236"/>
                  <a:gd name="T3" fmla="*/ 72 h 264"/>
                  <a:gd name="T4" fmla="*/ 0 w 236"/>
                  <a:gd name="T5" fmla="*/ 0 h 264"/>
                  <a:gd name="T6" fmla="*/ 59 w 236"/>
                  <a:gd name="T7" fmla="*/ 200 h 264"/>
                  <a:gd name="T8" fmla="*/ 228 w 236"/>
                  <a:gd name="T9" fmla="*/ 264 h 264"/>
                  <a:gd name="T10" fmla="*/ 177 w 236"/>
                  <a:gd name="T11" fmla="*/ 200 h 264"/>
                  <a:gd name="T12" fmla="*/ 236 w 236"/>
                  <a:gd name="T13" fmla="*/ 136 h 264"/>
                  <a:gd name="T14" fmla="*/ 118 w 236"/>
                  <a:gd name="T15" fmla="*/ 8 h 2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64">
                    <a:moveTo>
                      <a:pt x="118" y="8"/>
                    </a:moveTo>
                    <a:lnTo>
                      <a:pt x="59" y="72"/>
                    </a:lnTo>
                    <a:lnTo>
                      <a:pt x="0" y="0"/>
                    </a:lnTo>
                    <a:lnTo>
                      <a:pt x="59" y="200"/>
                    </a:lnTo>
                    <a:lnTo>
                      <a:pt x="228" y="264"/>
                    </a:lnTo>
                    <a:lnTo>
                      <a:pt x="177" y="200"/>
                    </a:lnTo>
                    <a:lnTo>
                      <a:pt x="236" y="136"/>
                    </a:lnTo>
                    <a:lnTo>
                      <a:pt x="118" y="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1" name="Freeform 117"/>
              <p:cNvSpPr>
                <a:spLocks/>
              </p:cNvSpPr>
              <p:nvPr/>
            </p:nvSpPr>
            <p:spPr bwMode="auto">
              <a:xfrm>
                <a:off x="3133" y="1761"/>
                <a:ext cx="236" cy="264"/>
              </a:xfrm>
              <a:custGeom>
                <a:avLst/>
                <a:gdLst>
                  <a:gd name="T0" fmla="*/ 118 w 236"/>
                  <a:gd name="T1" fmla="*/ 8 h 264"/>
                  <a:gd name="T2" fmla="*/ 59 w 236"/>
                  <a:gd name="T3" fmla="*/ 72 h 264"/>
                  <a:gd name="T4" fmla="*/ 0 w 236"/>
                  <a:gd name="T5" fmla="*/ 0 h 264"/>
                  <a:gd name="T6" fmla="*/ 59 w 236"/>
                  <a:gd name="T7" fmla="*/ 200 h 264"/>
                  <a:gd name="T8" fmla="*/ 228 w 236"/>
                  <a:gd name="T9" fmla="*/ 264 h 264"/>
                  <a:gd name="T10" fmla="*/ 177 w 236"/>
                  <a:gd name="T11" fmla="*/ 200 h 264"/>
                  <a:gd name="T12" fmla="*/ 236 w 236"/>
                  <a:gd name="T13" fmla="*/ 136 h 264"/>
                  <a:gd name="T14" fmla="*/ 118 w 236"/>
                  <a:gd name="T15" fmla="*/ 8 h 2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64">
                    <a:moveTo>
                      <a:pt x="118" y="8"/>
                    </a:moveTo>
                    <a:lnTo>
                      <a:pt x="59" y="72"/>
                    </a:lnTo>
                    <a:lnTo>
                      <a:pt x="0" y="0"/>
                    </a:lnTo>
                    <a:lnTo>
                      <a:pt x="59" y="200"/>
                    </a:lnTo>
                    <a:lnTo>
                      <a:pt x="228" y="264"/>
                    </a:lnTo>
                    <a:lnTo>
                      <a:pt x="177" y="200"/>
                    </a:lnTo>
                    <a:lnTo>
                      <a:pt x="236" y="136"/>
                    </a:lnTo>
                    <a:lnTo>
                      <a:pt x="118" y="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2" name="Freeform 118"/>
              <p:cNvSpPr>
                <a:spLocks/>
              </p:cNvSpPr>
              <p:nvPr/>
            </p:nvSpPr>
            <p:spPr bwMode="auto">
              <a:xfrm>
                <a:off x="3140" y="1769"/>
                <a:ext cx="236" cy="264"/>
              </a:xfrm>
              <a:custGeom>
                <a:avLst/>
                <a:gdLst>
                  <a:gd name="T0" fmla="*/ 118 w 236"/>
                  <a:gd name="T1" fmla="*/ 8 h 264"/>
                  <a:gd name="T2" fmla="*/ 59 w 236"/>
                  <a:gd name="T3" fmla="*/ 72 h 264"/>
                  <a:gd name="T4" fmla="*/ 0 w 236"/>
                  <a:gd name="T5" fmla="*/ 0 h 264"/>
                  <a:gd name="T6" fmla="*/ 59 w 236"/>
                  <a:gd name="T7" fmla="*/ 200 h 264"/>
                  <a:gd name="T8" fmla="*/ 229 w 236"/>
                  <a:gd name="T9" fmla="*/ 264 h 264"/>
                  <a:gd name="T10" fmla="*/ 177 w 236"/>
                  <a:gd name="T11" fmla="*/ 200 h 264"/>
                  <a:gd name="T12" fmla="*/ 236 w 236"/>
                  <a:gd name="T13" fmla="*/ 136 h 264"/>
                  <a:gd name="T14" fmla="*/ 118 w 236"/>
                  <a:gd name="T15" fmla="*/ 8 h 2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64">
                    <a:moveTo>
                      <a:pt x="118" y="8"/>
                    </a:moveTo>
                    <a:lnTo>
                      <a:pt x="59" y="72"/>
                    </a:lnTo>
                    <a:lnTo>
                      <a:pt x="0" y="0"/>
                    </a:lnTo>
                    <a:lnTo>
                      <a:pt x="59" y="200"/>
                    </a:lnTo>
                    <a:lnTo>
                      <a:pt x="229" y="264"/>
                    </a:lnTo>
                    <a:lnTo>
                      <a:pt x="177" y="200"/>
                    </a:lnTo>
                    <a:lnTo>
                      <a:pt x="236" y="136"/>
                    </a:lnTo>
                    <a:lnTo>
                      <a:pt x="118" y="8"/>
                    </a:lnTo>
                    <a:close/>
                  </a:path>
                </a:pathLst>
              </a:custGeom>
              <a:solidFill>
                <a:srgbClr val="E14D0E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46" name="Group 119"/>
            <p:cNvGrpSpPr>
              <a:grpSpLocks/>
            </p:cNvGrpSpPr>
            <p:nvPr/>
          </p:nvGrpSpPr>
          <p:grpSpPr bwMode="auto">
            <a:xfrm>
              <a:off x="3226" y="2469"/>
              <a:ext cx="251" cy="279"/>
              <a:chOff x="3192" y="2726"/>
              <a:chExt cx="251" cy="279"/>
            </a:xfrm>
          </p:grpSpPr>
          <p:sp>
            <p:nvSpPr>
              <p:cNvPr id="47" name="Freeform 120"/>
              <p:cNvSpPr>
                <a:spLocks/>
              </p:cNvSpPr>
              <p:nvPr/>
            </p:nvSpPr>
            <p:spPr bwMode="auto">
              <a:xfrm>
                <a:off x="3207" y="2742"/>
                <a:ext cx="236" cy="263"/>
              </a:xfrm>
              <a:custGeom>
                <a:avLst/>
                <a:gdLst>
                  <a:gd name="T0" fmla="*/ 118 w 236"/>
                  <a:gd name="T1" fmla="*/ 255 h 263"/>
                  <a:gd name="T2" fmla="*/ 59 w 236"/>
                  <a:gd name="T3" fmla="*/ 200 h 263"/>
                  <a:gd name="T4" fmla="*/ 0 w 236"/>
                  <a:gd name="T5" fmla="*/ 263 h 263"/>
                  <a:gd name="T6" fmla="*/ 59 w 236"/>
                  <a:gd name="T7" fmla="*/ 72 h 263"/>
                  <a:gd name="T8" fmla="*/ 236 w 236"/>
                  <a:gd name="T9" fmla="*/ 0 h 263"/>
                  <a:gd name="T10" fmla="*/ 177 w 236"/>
                  <a:gd name="T11" fmla="*/ 64 h 263"/>
                  <a:gd name="T12" fmla="*/ 236 w 236"/>
                  <a:gd name="T13" fmla="*/ 128 h 263"/>
                  <a:gd name="T14" fmla="*/ 118 w 236"/>
                  <a:gd name="T15" fmla="*/ 255 h 2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63">
                    <a:moveTo>
                      <a:pt x="118" y="255"/>
                    </a:moveTo>
                    <a:lnTo>
                      <a:pt x="59" y="200"/>
                    </a:lnTo>
                    <a:lnTo>
                      <a:pt x="0" y="263"/>
                    </a:lnTo>
                    <a:lnTo>
                      <a:pt x="59" y="72"/>
                    </a:lnTo>
                    <a:lnTo>
                      <a:pt x="236" y="0"/>
                    </a:lnTo>
                    <a:lnTo>
                      <a:pt x="177" y="64"/>
                    </a:lnTo>
                    <a:lnTo>
                      <a:pt x="236" y="128"/>
                    </a:lnTo>
                    <a:lnTo>
                      <a:pt x="118" y="25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121"/>
              <p:cNvSpPr>
                <a:spLocks/>
              </p:cNvSpPr>
              <p:nvPr/>
            </p:nvSpPr>
            <p:spPr bwMode="auto">
              <a:xfrm>
                <a:off x="3192" y="2726"/>
                <a:ext cx="236" cy="263"/>
              </a:xfrm>
              <a:custGeom>
                <a:avLst/>
                <a:gdLst>
                  <a:gd name="T0" fmla="*/ 118 w 236"/>
                  <a:gd name="T1" fmla="*/ 255 h 263"/>
                  <a:gd name="T2" fmla="*/ 59 w 236"/>
                  <a:gd name="T3" fmla="*/ 200 h 263"/>
                  <a:gd name="T4" fmla="*/ 0 w 236"/>
                  <a:gd name="T5" fmla="*/ 263 h 263"/>
                  <a:gd name="T6" fmla="*/ 59 w 236"/>
                  <a:gd name="T7" fmla="*/ 72 h 263"/>
                  <a:gd name="T8" fmla="*/ 236 w 236"/>
                  <a:gd name="T9" fmla="*/ 0 h 263"/>
                  <a:gd name="T10" fmla="*/ 177 w 236"/>
                  <a:gd name="T11" fmla="*/ 64 h 263"/>
                  <a:gd name="T12" fmla="*/ 236 w 236"/>
                  <a:gd name="T13" fmla="*/ 128 h 263"/>
                  <a:gd name="T14" fmla="*/ 118 w 236"/>
                  <a:gd name="T15" fmla="*/ 255 h 2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63">
                    <a:moveTo>
                      <a:pt x="118" y="255"/>
                    </a:moveTo>
                    <a:lnTo>
                      <a:pt x="59" y="200"/>
                    </a:lnTo>
                    <a:lnTo>
                      <a:pt x="0" y="263"/>
                    </a:lnTo>
                    <a:lnTo>
                      <a:pt x="59" y="72"/>
                    </a:lnTo>
                    <a:lnTo>
                      <a:pt x="236" y="0"/>
                    </a:lnTo>
                    <a:lnTo>
                      <a:pt x="177" y="64"/>
                    </a:lnTo>
                    <a:lnTo>
                      <a:pt x="236" y="128"/>
                    </a:lnTo>
                    <a:lnTo>
                      <a:pt x="118" y="25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122"/>
              <p:cNvSpPr>
                <a:spLocks/>
              </p:cNvSpPr>
              <p:nvPr/>
            </p:nvSpPr>
            <p:spPr bwMode="auto">
              <a:xfrm>
                <a:off x="3199" y="2734"/>
                <a:ext cx="236" cy="263"/>
              </a:xfrm>
              <a:custGeom>
                <a:avLst/>
                <a:gdLst>
                  <a:gd name="T0" fmla="*/ 118 w 236"/>
                  <a:gd name="T1" fmla="*/ 255 h 263"/>
                  <a:gd name="T2" fmla="*/ 59 w 236"/>
                  <a:gd name="T3" fmla="*/ 200 h 263"/>
                  <a:gd name="T4" fmla="*/ 0 w 236"/>
                  <a:gd name="T5" fmla="*/ 263 h 263"/>
                  <a:gd name="T6" fmla="*/ 59 w 236"/>
                  <a:gd name="T7" fmla="*/ 72 h 263"/>
                  <a:gd name="T8" fmla="*/ 236 w 236"/>
                  <a:gd name="T9" fmla="*/ 0 h 263"/>
                  <a:gd name="T10" fmla="*/ 177 w 236"/>
                  <a:gd name="T11" fmla="*/ 64 h 263"/>
                  <a:gd name="T12" fmla="*/ 236 w 236"/>
                  <a:gd name="T13" fmla="*/ 128 h 263"/>
                  <a:gd name="T14" fmla="*/ 118 w 236"/>
                  <a:gd name="T15" fmla="*/ 255 h 2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6" h="263">
                    <a:moveTo>
                      <a:pt x="118" y="255"/>
                    </a:moveTo>
                    <a:lnTo>
                      <a:pt x="59" y="200"/>
                    </a:lnTo>
                    <a:lnTo>
                      <a:pt x="0" y="263"/>
                    </a:lnTo>
                    <a:lnTo>
                      <a:pt x="59" y="72"/>
                    </a:lnTo>
                    <a:lnTo>
                      <a:pt x="236" y="0"/>
                    </a:lnTo>
                    <a:lnTo>
                      <a:pt x="177" y="64"/>
                    </a:lnTo>
                    <a:lnTo>
                      <a:pt x="236" y="128"/>
                    </a:lnTo>
                    <a:lnTo>
                      <a:pt x="118" y="255"/>
                    </a:lnTo>
                    <a:close/>
                  </a:path>
                </a:pathLst>
              </a:custGeom>
              <a:solidFill>
                <a:srgbClr val="E14D0E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de-DE"/>
              </a:p>
            </p:txBody>
          </p:sp>
        </p:grpSp>
      </p:grpSp>
      <p:sp>
        <p:nvSpPr>
          <p:cNvPr id="126" name="Text Box 123"/>
          <p:cNvSpPr txBox="1">
            <a:spLocks noChangeArrowheads="1"/>
          </p:cNvSpPr>
          <p:nvPr/>
        </p:nvSpPr>
        <p:spPr bwMode="auto">
          <a:xfrm>
            <a:off x="6194425" y="5010249"/>
            <a:ext cx="1923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de-DE" altLang="de-DE" sz="2000" b="1" dirty="0">
                <a:latin typeface="Arial" pitchFamily="34" charset="0"/>
              </a:rPr>
              <a:t>Range </a:t>
            </a:r>
            <a:r>
              <a:rPr lang="de-DE" altLang="de-DE" sz="2000" b="1" dirty="0" err="1">
                <a:latin typeface="Arial" pitchFamily="34" charset="0"/>
              </a:rPr>
              <a:t>display</a:t>
            </a:r>
            <a:endParaRPr lang="de-DE" altLang="de-DE" sz="2000" b="1" dirty="0">
              <a:latin typeface="Arial" pitchFamily="34" charset="0"/>
            </a:endParaRPr>
          </a:p>
        </p:txBody>
      </p:sp>
      <p:grpSp>
        <p:nvGrpSpPr>
          <p:cNvPr id="127" name="Group 124"/>
          <p:cNvGrpSpPr>
            <a:grpSpLocks/>
          </p:cNvGrpSpPr>
          <p:nvPr/>
        </p:nvGrpSpPr>
        <p:grpSpPr bwMode="auto">
          <a:xfrm>
            <a:off x="6519863" y="1601887"/>
            <a:ext cx="1436687" cy="1462087"/>
            <a:chOff x="4177" y="955"/>
            <a:chExt cx="754" cy="815"/>
          </a:xfrm>
        </p:grpSpPr>
        <p:sp>
          <p:nvSpPr>
            <p:cNvPr id="128" name="Arc 125"/>
            <p:cNvSpPr>
              <a:spLocks/>
            </p:cNvSpPr>
            <p:nvPr/>
          </p:nvSpPr>
          <p:spPr bwMode="auto">
            <a:xfrm>
              <a:off x="4273" y="1051"/>
              <a:ext cx="584" cy="605"/>
            </a:xfrm>
            <a:custGeom>
              <a:avLst/>
              <a:gdLst>
                <a:gd name="T0" fmla="*/ 0 w 43200"/>
                <a:gd name="T1" fmla="*/ 0 h 41368"/>
                <a:gd name="T2" fmla="*/ 0 w 43200"/>
                <a:gd name="T3" fmla="*/ 0 h 41368"/>
                <a:gd name="T4" fmla="*/ 0 w 43200"/>
                <a:gd name="T5" fmla="*/ 0 h 4136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1368" fill="none" extrusionOk="0">
                  <a:moveTo>
                    <a:pt x="10899" y="40362"/>
                  </a:moveTo>
                  <a:cubicBezTo>
                    <a:pt x="4160" y="36519"/>
                    <a:pt x="0" y="29357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162"/>
                    <a:pt x="38141" y="37917"/>
                    <a:pt x="30305" y="41368"/>
                  </a:cubicBezTo>
                </a:path>
                <a:path w="43200" h="41368" stroke="0" extrusionOk="0">
                  <a:moveTo>
                    <a:pt x="10899" y="40362"/>
                  </a:moveTo>
                  <a:cubicBezTo>
                    <a:pt x="4160" y="36519"/>
                    <a:pt x="0" y="29357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162"/>
                    <a:pt x="38141" y="37917"/>
                    <a:pt x="30305" y="41368"/>
                  </a:cubicBezTo>
                  <a:lnTo>
                    <a:pt x="21600" y="21600"/>
                  </a:lnTo>
                  <a:lnTo>
                    <a:pt x="10899" y="40362"/>
                  </a:lnTo>
                  <a:close/>
                </a:path>
              </a:pathLst>
            </a:custGeom>
            <a:solidFill>
              <a:srgbClr val="CC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9" name="Oval 126"/>
            <p:cNvSpPr>
              <a:spLocks noChangeArrowheads="1"/>
            </p:cNvSpPr>
            <p:nvPr/>
          </p:nvSpPr>
          <p:spPr bwMode="auto">
            <a:xfrm>
              <a:off x="4177" y="955"/>
              <a:ext cx="754" cy="815"/>
            </a:xfrm>
            <a:prstGeom prst="ellipse">
              <a:avLst/>
            </a:prstGeom>
            <a:solidFill>
              <a:srgbClr val="CCF9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30" name="Arc 127"/>
            <p:cNvSpPr>
              <a:spLocks/>
            </p:cNvSpPr>
            <p:nvPr/>
          </p:nvSpPr>
          <p:spPr bwMode="auto">
            <a:xfrm>
              <a:off x="4572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4565" y="1359"/>
              <a:ext cx="140" cy="279"/>
            </a:xfrm>
            <a:custGeom>
              <a:avLst/>
              <a:gdLst>
                <a:gd name="T0" fmla="*/ 140 w 140"/>
                <a:gd name="T1" fmla="*/ 271 h 279"/>
                <a:gd name="T2" fmla="*/ 133 w 140"/>
                <a:gd name="T3" fmla="*/ 279 h 279"/>
                <a:gd name="T4" fmla="*/ 0 w 140"/>
                <a:gd name="T5" fmla="*/ 0 h 279"/>
                <a:gd name="T6" fmla="*/ 140 w 140"/>
                <a:gd name="T7" fmla="*/ 271 h 2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0" h="279">
                  <a:moveTo>
                    <a:pt x="140" y="271"/>
                  </a:moveTo>
                  <a:lnTo>
                    <a:pt x="133" y="279"/>
                  </a:lnTo>
                  <a:lnTo>
                    <a:pt x="0" y="0"/>
                  </a:lnTo>
                  <a:lnTo>
                    <a:pt x="140" y="2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2" name="Line 129"/>
            <p:cNvSpPr>
              <a:spLocks noChangeShapeType="1"/>
            </p:cNvSpPr>
            <p:nvPr/>
          </p:nvSpPr>
          <p:spPr bwMode="auto">
            <a:xfrm flipH="1">
              <a:off x="4698" y="1630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3" name="Arc 130"/>
            <p:cNvSpPr>
              <a:spLocks/>
            </p:cNvSpPr>
            <p:nvPr/>
          </p:nvSpPr>
          <p:spPr bwMode="auto">
            <a:xfrm>
              <a:off x="4572" y="1363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4" name="Freeform 131"/>
            <p:cNvSpPr>
              <a:spLocks/>
            </p:cNvSpPr>
            <p:nvPr/>
          </p:nvSpPr>
          <p:spPr bwMode="auto">
            <a:xfrm>
              <a:off x="4565" y="1359"/>
              <a:ext cx="170" cy="255"/>
            </a:xfrm>
            <a:custGeom>
              <a:avLst/>
              <a:gdLst>
                <a:gd name="T0" fmla="*/ 170 w 170"/>
                <a:gd name="T1" fmla="*/ 255 h 255"/>
                <a:gd name="T2" fmla="*/ 162 w 170"/>
                <a:gd name="T3" fmla="*/ 255 h 255"/>
                <a:gd name="T4" fmla="*/ 0 w 170"/>
                <a:gd name="T5" fmla="*/ 0 h 255"/>
                <a:gd name="T6" fmla="*/ 170 w 170"/>
                <a:gd name="T7" fmla="*/ 255 h 2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0" h="255">
                  <a:moveTo>
                    <a:pt x="170" y="255"/>
                  </a:moveTo>
                  <a:lnTo>
                    <a:pt x="162" y="255"/>
                  </a:lnTo>
                  <a:lnTo>
                    <a:pt x="0" y="0"/>
                  </a:lnTo>
                  <a:lnTo>
                    <a:pt x="170" y="2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5" name="Line 132"/>
            <p:cNvSpPr>
              <a:spLocks noChangeShapeType="1"/>
            </p:cNvSpPr>
            <p:nvPr/>
          </p:nvSpPr>
          <p:spPr bwMode="auto">
            <a:xfrm flipH="1">
              <a:off x="4727" y="1614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6" name="Arc 133"/>
            <p:cNvSpPr>
              <a:spLocks/>
            </p:cNvSpPr>
            <p:nvPr/>
          </p:nvSpPr>
          <p:spPr bwMode="auto">
            <a:xfrm>
              <a:off x="4572" y="1363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7" name="Freeform 134"/>
            <p:cNvSpPr>
              <a:spLocks/>
            </p:cNvSpPr>
            <p:nvPr/>
          </p:nvSpPr>
          <p:spPr bwMode="auto">
            <a:xfrm>
              <a:off x="4565" y="1359"/>
              <a:ext cx="184" cy="239"/>
            </a:xfrm>
            <a:custGeom>
              <a:avLst/>
              <a:gdLst>
                <a:gd name="T0" fmla="*/ 184 w 184"/>
                <a:gd name="T1" fmla="*/ 231 h 239"/>
                <a:gd name="T2" fmla="*/ 177 w 184"/>
                <a:gd name="T3" fmla="*/ 239 h 239"/>
                <a:gd name="T4" fmla="*/ 0 w 184"/>
                <a:gd name="T5" fmla="*/ 0 h 239"/>
                <a:gd name="T6" fmla="*/ 184 w 184"/>
                <a:gd name="T7" fmla="*/ 231 h 2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4" h="239">
                  <a:moveTo>
                    <a:pt x="184" y="231"/>
                  </a:moveTo>
                  <a:lnTo>
                    <a:pt x="177" y="239"/>
                  </a:lnTo>
                  <a:lnTo>
                    <a:pt x="0" y="0"/>
                  </a:lnTo>
                  <a:lnTo>
                    <a:pt x="184" y="2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8" name="Line 135"/>
            <p:cNvSpPr>
              <a:spLocks noChangeShapeType="1"/>
            </p:cNvSpPr>
            <p:nvPr/>
          </p:nvSpPr>
          <p:spPr bwMode="auto">
            <a:xfrm flipH="1">
              <a:off x="4742" y="1590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9" name="Arc 136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0" name="Freeform 137"/>
            <p:cNvSpPr>
              <a:spLocks/>
            </p:cNvSpPr>
            <p:nvPr/>
          </p:nvSpPr>
          <p:spPr bwMode="auto">
            <a:xfrm>
              <a:off x="4565" y="1351"/>
              <a:ext cx="214" cy="223"/>
            </a:xfrm>
            <a:custGeom>
              <a:avLst/>
              <a:gdLst>
                <a:gd name="T0" fmla="*/ 214 w 214"/>
                <a:gd name="T1" fmla="*/ 215 h 223"/>
                <a:gd name="T2" fmla="*/ 206 w 214"/>
                <a:gd name="T3" fmla="*/ 223 h 223"/>
                <a:gd name="T4" fmla="*/ 0 w 214"/>
                <a:gd name="T5" fmla="*/ 0 h 223"/>
                <a:gd name="T6" fmla="*/ 214 w 214"/>
                <a:gd name="T7" fmla="*/ 215 h 2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" h="223">
                  <a:moveTo>
                    <a:pt x="214" y="215"/>
                  </a:moveTo>
                  <a:lnTo>
                    <a:pt x="206" y="223"/>
                  </a:lnTo>
                  <a:lnTo>
                    <a:pt x="0" y="0"/>
                  </a:lnTo>
                  <a:lnTo>
                    <a:pt x="214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1" name="Line 138"/>
            <p:cNvSpPr>
              <a:spLocks noChangeShapeType="1"/>
            </p:cNvSpPr>
            <p:nvPr/>
          </p:nvSpPr>
          <p:spPr bwMode="auto">
            <a:xfrm flipH="1">
              <a:off x="4771" y="1566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2" name="Arc 139"/>
            <p:cNvSpPr>
              <a:spLocks/>
            </p:cNvSpPr>
            <p:nvPr/>
          </p:nvSpPr>
          <p:spPr bwMode="auto">
            <a:xfrm>
              <a:off x="4572" y="1363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3" name="Freeform 140"/>
            <p:cNvSpPr>
              <a:spLocks/>
            </p:cNvSpPr>
            <p:nvPr/>
          </p:nvSpPr>
          <p:spPr bwMode="auto">
            <a:xfrm>
              <a:off x="4565" y="1359"/>
              <a:ext cx="228" cy="191"/>
            </a:xfrm>
            <a:custGeom>
              <a:avLst/>
              <a:gdLst>
                <a:gd name="T0" fmla="*/ 228 w 228"/>
                <a:gd name="T1" fmla="*/ 183 h 191"/>
                <a:gd name="T2" fmla="*/ 228 w 228"/>
                <a:gd name="T3" fmla="*/ 191 h 191"/>
                <a:gd name="T4" fmla="*/ 0 w 228"/>
                <a:gd name="T5" fmla="*/ 0 h 191"/>
                <a:gd name="T6" fmla="*/ 228 w 228"/>
                <a:gd name="T7" fmla="*/ 183 h 1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8" h="191">
                  <a:moveTo>
                    <a:pt x="228" y="183"/>
                  </a:moveTo>
                  <a:lnTo>
                    <a:pt x="228" y="191"/>
                  </a:lnTo>
                  <a:lnTo>
                    <a:pt x="0" y="0"/>
                  </a:lnTo>
                  <a:lnTo>
                    <a:pt x="228" y="1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4" name="Line 141"/>
            <p:cNvSpPr>
              <a:spLocks noChangeShapeType="1"/>
            </p:cNvSpPr>
            <p:nvPr/>
          </p:nvSpPr>
          <p:spPr bwMode="auto">
            <a:xfrm>
              <a:off x="4793" y="154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5" name="Arc 142"/>
            <p:cNvSpPr>
              <a:spLocks/>
            </p:cNvSpPr>
            <p:nvPr/>
          </p:nvSpPr>
          <p:spPr bwMode="auto">
            <a:xfrm>
              <a:off x="4572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6" name="Freeform 143"/>
            <p:cNvSpPr>
              <a:spLocks/>
            </p:cNvSpPr>
            <p:nvPr/>
          </p:nvSpPr>
          <p:spPr bwMode="auto">
            <a:xfrm>
              <a:off x="4565" y="1351"/>
              <a:ext cx="251" cy="167"/>
            </a:xfrm>
            <a:custGeom>
              <a:avLst/>
              <a:gdLst>
                <a:gd name="T0" fmla="*/ 251 w 251"/>
                <a:gd name="T1" fmla="*/ 159 h 167"/>
                <a:gd name="T2" fmla="*/ 243 w 251"/>
                <a:gd name="T3" fmla="*/ 167 h 167"/>
                <a:gd name="T4" fmla="*/ 0 w 251"/>
                <a:gd name="T5" fmla="*/ 0 h 167"/>
                <a:gd name="T6" fmla="*/ 251 w 251"/>
                <a:gd name="T7" fmla="*/ 159 h 16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1" h="167">
                  <a:moveTo>
                    <a:pt x="251" y="159"/>
                  </a:moveTo>
                  <a:lnTo>
                    <a:pt x="243" y="167"/>
                  </a:lnTo>
                  <a:lnTo>
                    <a:pt x="0" y="0"/>
                  </a:lnTo>
                  <a:lnTo>
                    <a:pt x="251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7" name="Line 144"/>
            <p:cNvSpPr>
              <a:spLocks noChangeShapeType="1"/>
            </p:cNvSpPr>
            <p:nvPr/>
          </p:nvSpPr>
          <p:spPr bwMode="auto">
            <a:xfrm flipH="1">
              <a:off x="4808" y="1510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8" name="Arc 145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9" name="Freeform 146"/>
            <p:cNvSpPr>
              <a:spLocks/>
            </p:cNvSpPr>
            <p:nvPr/>
          </p:nvSpPr>
          <p:spPr bwMode="auto">
            <a:xfrm>
              <a:off x="4558" y="1351"/>
              <a:ext cx="265" cy="143"/>
            </a:xfrm>
            <a:custGeom>
              <a:avLst/>
              <a:gdLst>
                <a:gd name="T0" fmla="*/ 265 w 265"/>
                <a:gd name="T1" fmla="*/ 135 h 143"/>
                <a:gd name="T2" fmla="*/ 258 w 265"/>
                <a:gd name="T3" fmla="*/ 143 h 143"/>
                <a:gd name="T4" fmla="*/ 0 w 265"/>
                <a:gd name="T5" fmla="*/ 0 h 143"/>
                <a:gd name="T6" fmla="*/ 265 w 265"/>
                <a:gd name="T7" fmla="*/ 135 h 1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5" h="143">
                  <a:moveTo>
                    <a:pt x="265" y="135"/>
                  </a:moveTo>
                  <a:lnTo>
                    <a:pt x="258" y="143"/>
                  </a:lnTo>
                  <a:lnTo>
                    <a:pt x="0" y="0"/>
                  </a:lnTo>
                  <a:lnTo>
                    <a:pt x="265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0" name="Line 147"/>
            <p:cNvSpPr>
              <a:spLocks noChangeShapeType="1"/>
            </p:cNvSpPr>
            <p:nvPr/>
          </p:nvSpPr>
          <p:spPr bwMode="auto">
            <a:xfrm flipH="1">
              <a:off x="4816" y="1486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1" name="Arc 148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2" name="Freeform 149"/>
            <p:cNvSpPr>
              <a:spLocks/>
            </p:cNvSpPr>
            <p:nvPr/>
          </p:nvSpPr>
          <p:spPr bwMode="auto">
            <a:xfrm>
              <a:off x="4565" y="1351"/>
              <a:ext cx="273" cy="111"/>
            </a:xfrm>
            <a:custGeom>
              <a:avLst/>
              <a:gdLst>
                <a:gd name="T0" fmla="*/ 273 w 273"/>
                <a:gd name="T1" fmla="*/ 103 h 111"/>
                <a:gd name="T2" fmla="*/ 265 w 273"/>
                <a:gd name="T3" fmla="*/ 111 h 111"/>
                <a:gd name="T4" fmla="*/ 0 w 273"/>
                <a:gd name="T5" fmla="*/ 0 h 111"/>
                <a:gd name="T6" fmla="*/ 273 w 273"/>
                <a:gd name="T7" fmla="*/ 103 h 1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111">
                  <a:moveTo>
                    <a:pt x="273" y="103"/>
                  </a:moveTo>
                  <a:lnTo>
                    <a:pt x="265" y="111"/>
                  </a:lnTo>
                  <a:lnTo>
                    <a:pt x="0" y="0"/>
                  </a:lnTo>
                  <a:lnTo>
                    <a:pt x="27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3" name="Line 150"/>
            <p:cNvSpPr>
              <a:spLocks noChangeShapeType="1"/>
            </p:cNvSpPr>
            <p:nvPr/>
          </p:nvSpPr>
          <p:spPr bwMode="auto">
            <a:xfrm flipH="1">
              <a:off x="4830" y="1454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4" name="Arc 151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5" name="Freeform 152"/>
            <p:cNvSpPr>
              <a:spLocks/>
            </p:cNvSpPr>
            <p:nvPr/>
          </p:nvSpPr>
          <p:spPr bwMode="auto">
            <a:xfrm>
              <a:off x="4558" y="1351"/>
              <a:ext cx="280" cy="79"/>
            </a:xfrm>
            <a:custGeom>
              <a:avLst/>
              <a:gdLst>
                <a:gd name="T0" fmla="*/ 280 w 280"/>
                <a:gd name="T1" fmla="*/ 71 h 79"/>
                <a:gd name="T2" fmla="*/ 280 w 280"/>
                <a:gd name="T3" fmla="*/ 79 h 79"/>
                <a:gd name="T4" fmla="*/ 0 w 280"/>
                <a:gd name="T5" fmla="*/ 0 h 79"/>
                <a:gd name="T6" fmla="*/ 280 w 280"/>
                <a:gd name="T7" fmla="*/ 71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79">
                  <a:moveTo>
                    <a:pt x="280" y="71"/>
                  </a:moveTo>
                  <a:lnTo>
                    <a:pt x="280" y="79"/>
                  </a:lnTo>
                  <a:lnTo>
                    <a:pt x="0" y="0"/>
                  </a:lnTo>
                  <a:lnTo>
                    <a:pt x="280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6" name="Line 153"/>
            <p:cNvSpPr>
              <a:spLocks noChangeShapeType="1"/>
            </p:cNvSpPr>
            <p:nvPr/>
          </p:nvSpPr>
          <p:spPr bwMode="auto">
            <a:xfrm>
              <a:off x="4838" y="142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7" name="Arc 154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8" name="Freeform 155"/>
            <p:cNvSpPr>
              <a:spLocks/>
            </p:cNvSpPr>
            <p:nvPr/>
          </p:nvSpPr>
          <p:spPr bwMode="auto">
            <a:xfrm>
              <a:off x="4565" y="1351"/>
              <a:ext cx="287" cy="47"/>
            </a:xfrm>
            <a:custGeom>
              <a:avLst/>
              <a:gdLst>
                <a:gd name="T0" fmla="*/ 287 w 287"/>
                <a:gd name="T1" fmla="*/ 39 h 47"/>
                <a:gd name="T2" fmla="*/ 280 w 287"/>
                <a:gd name="T3" fmla="*/ 47 h 47"/>
                <a:gd name="T4" fmla="*/ 0 w 287"/>
                <a:gd name="T5" fmla="*/ 0 h 47"/>
                <a:gd name="T6" fmla="*/ 287 w 287"/>
                <a:gd name="T7" fmla="*/ 39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7" h="47">
                  <a:moveTo>
                    <a:pt x="287" y="39"/>
                  </a:moveTo>
                  <a:lnTo>
                    <a:pt x="280" y="47"/>
                  </a:lnTo>
                  <a:lnTo>
                    <a:pt x="0" y="0"/>
                  </a:lnTo>
                  <a:lnTo>
                    <a:pt x="287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9" name="Line 156"/>
            <p:cNvSpPr>
              <a:spLocks noChangeShapeType="1"/>
            </p:cNvSpPr>
            <p:nvPr/>
          </p:nvSpPr>
          <p:spPr bwMode="auto">
            <a:xfrm flipH="1">
              <a:off x="4845" y="1390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0" name="Arc 157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1" name="Freeform 158"/>
            <p:cNvSpPr>
              <a:spLocks/>
            </p:cNvSpPr>
            <p:nvPr/>
          </p:nvSpPr>
          <p:spPr bwMode="auto">
            <a:xfrm>
              <a:off x="4565" y="1351"/>
              <a:ext cx="287" cy="16"/>
            </a:xfrm>
            <a:custGeom>
              <a:avLst/>
              <a:gdLst>
                <a:gd name="T0" fmla="*/ 287 w 287"/>
                <a:gd name="T1" fmla="*/ 0 h 16"/>
                <a:gd name="T2" fmla="*/ 287 w 287"/>
                <a:gd name="T3" fmla="*/ 16 h 16"/>
                <a:gd name="T4" fmla="*/ 0 w 287"/>
                <a:gd name="T5" fmla="*/ 0 h 16"/>
                <a:gd name="T6" fmla="*/ 287 w 287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7" h="16">
                  <a:moveTo>
                    <a:pt x="287" y="0"/>
                  </a:moveTo>
                  <a:lnTo>
                    <a:pt x="287" y="16"/>
                  </a:lnTo>
                  <a:lnTo>
                    <a:pt x="0" y="0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2" name="Line 159"/>
            <p:cNvSpPr>
              <a:spLocks noChangeShapeType="1"/>
            </p:cNvSpPr>
            <p:nvPr/>
          </p:nvSpPr>
          <p:spPr bwMode="auto">
            <a:xfrm>
              <a:off x="4852" y="1351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3" name="Arc 160"/>
            <p:cNvSpPr>
              <a:spLocks/>
            </p:cNvSpPr>
            <p:nvPr/>
          </p:nvSpPr>
          <p:spPr bwMode="auto">
            <a:xfrm>
              <a:off x="4572" y="1347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4" name="Freeform 161"/>
            <p:cNvSpPr>
              <a:spLocks/>
            </p:cNvSpPr>
            <p:nvPr/>
          </p:nvSpPr>
          <p:spPr bwMode="auto">
            <a:xfrm>
              <a:off x="4572" y="1319"/>
              <a:ext cx="288" cy="32"/>
            </a:xfrm>
            <a:custGeom>
              <a:avLst/>
              <a:gdLst>
                <a:gd name="T0" fmla="*/ 280 w 288"/>
                <a:gd name="T1" fmla="*/ 0 h 32"/>
                <a:gd name="T2" fmla="*/ 288 w 288"/>
                <a:gd name="T3" fmla="*/ 8 h 32"/>
                <a:gd name="T4" fmla="*/ 0 w 288"/>
                <a:gd name="T5" fmla="*/ 32 h 32"/>
                <a:gd name="T6" fmla="*/ 280 w 288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8" h="32">
                  <a:moveTo>
                    <a:pt x="280" y="0"/>
                  </a:moveTo>
                  <a:lnTo>
                    <a:pt x="288" y="8"/>
                  </a:lnTo>
                  <a:lnTo>
                    <a:pt x="0" y="32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5" name="Line 162"/>
            <p:cNvSpPr>
              <a:spLocks noChangeShapeType="1"/>
            </p:cNvSpPr>
            <p:nvPr/>
          </p:nvSpPr>
          <p:spPr bwMode="auto">
            <a:xfrm>
              <a:off x="4852" y="1319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6" name="Arc 163"/>
            <p:cNvSpPr>
              <a:spLocks/>
            </p:cNvSpPr>
            <p:nvPr/>
          </p:nvSpPr>
          <p:spPr bwMode="auto">
            <a:xfrm>
              <a:off x="4572" y="1339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7" name="Freeform 164"/>
            <p:cNvSpPr>
              <a:spLocks/>
            </p:cNvSpPr>
            <p:nvPr/>
          </p:nvSpPr>
          <p:spPr bwMode="auto">
            <a:xfrm>
              <a:off x="4565" y="1279"/>
              <a:ext cx="287" cy="64"/>
            </a:xfrm>
            <a:custGeom>
              <a:avLst/>
              <a:gdLst>
                <a:gd name="T0" fmla="*/ 280 w 287"/>
                <a:gd name="T1" fmla="*/ 0 h 64"/>
                <a:gd name="T2" fmla="*/ 287 w 287"/>
                <a:gd name="T3" fmla="*/ 8 h 64"/>
                <a:gd name="T4" fmla="*/ 0 w 287"/>
                <a:gd name="T5" fmla="*/ 64 h 64"/>
                <a:gd name="T6" fmla="*/ 280 w 287"/>
                <a:gd name="T7" fmla="*/ 0 h 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7" h="64">
                  <a:moveTo>
                    <a:pt x="280" y="0"/>
                  </a:moveTo>
                  <a:lnTo>
                    <a:pt x="287" y="8"/>
                  </a:lnTo>
                  <a:lnTo>
                    <a:pt x="0" y="64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8" name="Line 165"/>
            <p:cNvSpPr>
              <a:spLocks noChangeShapeType="1"/>
            </p:cNvSpPr>
            <p:nvPr/>
          </p:nvSpPr>
          <p:spPr bwMode="auto">
            <a:xfrm>
              <a:off x="4845" y="1279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69" name="Arc 166"/>
            <p:cNvSpPr>
              <a:spLocks/>
            </p:cNvSpPr>
            <p:nvPr/>
          </p:nvSpPr>
          <p:spPr bwMode="auto">
            <a:xfrm>
              <a:off x="4572" y="1347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0" name="Freeform 167"/>
            <p:cNvSpPr>
              <a:spLocks/>
            </p:cNvSpPr>
            <p:nvPr/>
          </p:nvSpPr>
          <p:spPr bwMode="auto">
            <a:xfrm>
              <a:off x="4565" y="1247"/>
              <a:ext cx="280" cy="96"/>
            </a:xfrm>
            <a:custGeom>
              <a:avLst/>
              <a:gdLst>
                <a:gd name="T0" fmla="*/ 273 w 280"/>
                <a:gd name="T1" fmla="*/ 0 h 96"/>
                <a:gd name="T2" fmla="*/ 280 w 280"/>
                <a:gd name="T3" fmla="*/ 16 h 96"/>
                <a:gd name="T4" fmla="*/ 0 w 280"/>
                <a:gd name="T5" fmla="*/ 96 h 96"/>
                <a:gd name="T6" fmla="*/ 273 w 280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96">
                  <a:moveTo>
                    <a:pt x="273" y="0"/>
                  </a:moveTo>
                  <a:lnTo>
                    <a:pt x="280" y="16"/>
                  </a:lnTo>
                  <a:lnTo>
                    <a:pt x="0" y="96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1" name="Line 168"/>
            <p:cNvSpPr>
              <a:spLocks noChangeShapeType="1"/>
            </p:cNvSpPr>
            <p:nvPr/>
          </p:nvSpPr>
          <p:spPr bwMode="auto">
            <a:xfrm>
              <a:off x="4838" y="1247"/>
              <a:ext cx="7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2" name="Arc 169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3" name="Freeform 170"/>
            <p:cNvSpPr>
              <a:spLocks/>
            </p:cNvSpPr>
            <p:nvPr/>
          </p:nvSpPr>
          <p:spPr bwMode="auto">
            <a:xfrm>
              <a:off x="4558" y="1223"/>
              <a:ext cx="265" cy="128"/>
            </a:xfrm>
            <a:custGeom>
              <a:avLst/>
              <a:gdLst>
                <a:gd name="T0" fmla="*/ 265 w 265"/>
                <a:gd name="T1" fmla="*/ 0 h 128"/>
                <a:gd name="T2" fmla="*/ 265 w 265"/>
                <a:gd name="T3" fmla="*/ 16 h 128"/>
                <a:gd name="T4" fmla="*/ 0 w 265"/>
                <a:gd name="T5" fmla="*/ 128 h 128"/>
                <a:gd name="T6" fmla="*/ 265 w 265"/>
                <a:gd name="T7" fmla="*/ 0 h 12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5" h="128">
                  <a:moveTo>
                    <a:pt x="265" y="0"/>
                  </a:moveTo>
                  <a:lnTo>
                    <a:pt x="265" y="16"/>
                  </a:lnTo>
                  <a:lnTo>
                    <a:pt x="0" y="128"/>
                  </a:lnTo>
                  <a:lnTo>
                    <a:pt x="26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4" name="Line 171"/>
            <p:cNvSpPr>
              <a:spLocks noChangeShapeType="1"/>
            </p:cNvSpPr>
            <p:nvPr/>
          </p:nvSpPr>
          <p:spPr bwMode="auto">
            <a:xfrm>
              <a:off x="4823" y="1223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5" name="Arc 172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6" name="Freeform 173"/>
            <p:cNvSpPr>
              <a:spLocks/>
            </p:cNvSpPr>
            <p:nvPr/>
          </p:nvSpPr>
          <p:spPr bwMode="auto">
            <a:xfrm>
              <a:off x="4558" y="1191"/>
              <a:ext cx="250" cy="160"/>
            </a:xfrm>
            <a:custGeom>
              <a:avLst/>
              <a:gdLst>
                <a:gd name="T0" fmla="*/ 250 w 250"/>
                <a:gd name="T1" fmla="*/ 0 h 160"/>
                <a:gd name="T2" fmla="*/ 250 w 250"/>
                <a:gd name="T3" fmla="*/ 16 h 160"/>
                <a:gd name="T4" fmla="*/ 0 w 250"/>
                <a:gd name="T5" fmla="*/ 160 h 160"/>
                <a:gd name="T6" fmla="*/ 250 w 250"/>
                <a:gd name="T7" fmla="*/ 0 h 1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160">
                  <a:moveTo>
                    <a:pt x="250" y="0"/>
                  </a:moveTo>
                  <a:lnTo>
                    <a:pt x="250" y="16"/>
                  </a:lnTo>
                  <a:lnTo>
                    <a:pt x="0" y="16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7" name="Line 174"/>
            <p:cNvSpPr>
              <a:spLocks noChangeShapeType="1"/>
            </p:cNvSpPr>
            <p:nvPr/>
          </p:nvSpPr>
          <p:spPr bwMode="auto">
            <a:xfrm>
              <a:off x="4808" y="1191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8" name="Arc 175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9" name="Freeform 176"/>
            <p:cNvSpPr>
              <a:spLocks/>
            </p:cNvSpPr>
            <p:nvPr/>
          </p:nvSpPr>
          <p:spPr bwMode="auto">
            <a:xfrm>
              <a:off x="4558" y="1167"/>
              <a:ext cx="235" cy="184"/>
            </a:xfrm>
            <a:custGeom>
              <a:avLst/>
              <a:gdLst>
                <a:gd name="T0" fmla="*/ 228 w 235"/>
                <a:gd name="T1" fmla="*/ 0 h 184"/>
                <a:gd name="T2" fmla="*/ 235 w 235"/>
                <a:gd name="T3" fmla="*/ 8 h 184"/>
                <a:gd name="T4" fmla="*/ 0 w 235"/>
                <a:gd name="T5" fmla="*/ 184 h 184"/>
                <a:gd name="T6" fmla="*/ 228 w 235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5" h="184">
                  <a:moveTo>
                    <a:pt x="228" y="0"/>
                  </a:moveTo>
                  <a:lnTo>
                    <a:pt x="235" y="8"/>
                  </a:lnTo>
                  <a:lnTo>
                    <a:pt x="0" y="184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0" name="Line 177"/>
            <p:cNvSpPr>
              <a:spLocks noChangeShapeType="1"/>
            </p:cNvSpPr>
            <p:nvPr/>
          </p:nvSpPr>
          <p:spPr bwMode="auto">
            <a:xfrm>
              <a:off x="4786" y="1167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1" name="Arc 178"/>
            <p:cNvSpPr>
              <a:spLocks/>
            </p:cNvSpPr>
            <p:nvPr/>
          </p:nvSpPr>
          <p:spPr bwMode="auto">
            <a:xfrm>
              <a:off x="4572" y="1347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2" name="Freeform 179"/>
            <p:cNvSpPr>
              <a:spLocks/>
            </p:cNvSpPr>
            <p:nvPr/>
          </p:nvSpPr>
          <p:spPr bwMode="auto">
            <a:xfrm>
              <a:off x="4565" y="1135"/>
              <a:ext cx="221" cy="208"/>
            </a:xfrm>
            <a:custGeom>
              <a:avLst/>
              <a:gdLst>
                <a:gd name="T0" fmla="*/ 214 w 221"/>
                <a:gd name="T1" fmla="*/ 0 h 208"/>
                <a:gd name="T2" fmla="*/ 221 w 221"/>
                <a:gd name="T3" fmla="*/ 8 h 208"/>
                <a:gd name="T4" fmla="*/ 0 w 221"/>
                <a:gd name="T5" fmla="*/ 208 h 208"/>
                <a:gd name="T6" fmla="*/ 214 w 221"/>
                <a:gd name="T7" fmla="*/ 0 h 2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1" h="208">
                  <a:moveTo>
                    <a:pt x="214" y="0"/>
                  </a:moveTo>
                  <a:lnTo>
                    <a:pt x="221" y="8"/>
                  </a:lnTo>
                  <a:lnTo>
                    <a:pt x="0" y="208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3" name="Line 180"/>
            <p:cNvSpPr>
              <a:spLocks noChangeShapeType="1"/>
            </p:cNvSpPr>
            <p:nvPr/>
          </p:nvSpPr>
          <p:spPr bwMode="auto">
            <a:xfrm>
              <a:off x="4779" y="1135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4" name="Arc 181"/>
            <p:cNvSpPr>
              <a:spLocks/>
            </p:cNvSpPr>
            <p:nvPr/>
          </p:nvSpPr>
          <p:spPr bwMode="auto">
            <a:xfrm>
              <a:off x="4558" y="1355"/>
              <a:ext cx="126" cy="286"/>
            </a:xfrm>
            <a:custGeom>
              <a:avLst/>
              <a:gdLst>
                <a:gd name="T0" fmla="*/ 0 w 9736"/>
                <a:gd name="T1" fmla="*/ 0 h 19601"/>
                <a:gd name="T2" fmla="*/ 0 w 9736"/>
                <a:gd name="T3" fmla="*/ 0 h 19601"/>
                <a:gd name="T4" fmla="*/ 0 w 9736"/>
                <a:gd name="T5" fmla="*/ 0 h 19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6" h="19601" fill="none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</a:path>
                <a:path w="9736" h="19601" stroke="0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  <a:lnTo>
                    <a:pt x="0" y="0"/>
                  </a:lnTo>
                  <a:lnTo>
                    <a:pt x="9736" y="192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5" name="Freeform 182"/>
            <p:cNvSpPr>
              <a:spLocks/>
            </p:cNvSpPr>
            <p:nvPr/>
          </p:nvSpPr>
          <p:spPr bwMode="auto">
            <a:xfrm>
              <a:off x="4558" y="1119"/>
              <a:ext cx="199" cy="232"/>
            </a:xfrm>
            <a:custGeom>
              <a:avLst/>
              <a:gdLst>
                <a:gd name="T0" fmla="*/ 191 w 199"/>
                <a:gd name="T1" fmla="*/ 0 h 232"/>
                <a:gd name="T2" fmla="*/ 199 w 199"/>
                <a:gd name="T3" fmla="*/ 8 h 232"/>
                <a:gd name="T4" fmla="*/ 0 w 199"/>
                <a:gd name="T5" fmla="*/ 232 h 232"/>
                <a:gd name="T6" fmla="*/ 191 w 199"/>
                <a:gd name="T7" fmla="*/ 0 h 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" h="232">
                  <a:moveTo>
                    <a:pt x="191" y="0"/>
                  </a:moveTo>
                  <a:lnTo>
                    <a:pt x="199" y="8"/>
                  </a:lnTo>
                  <a:lnTo>
                    <a:pt x="0" y="232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6" name="Line 183"/>
            <p:cNvSpPr>
              <a:spLocks noChangeShapeType="1"/>
            </p:cNvSpPr>
            <p:nvPr/>
          </p:nvSpPr>
          <p:spPr bwMode="auto">
            <a:xfrm>
              <a:off x="4749" y="1119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7" name="Arc 184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8" name="Freeform 185"/>
            <p:cNvSpPr>
              <a:spLocks/>
            </p:cNvSpPr>
            <p:nvPr/>
          </p:nvSpPr>
          <p:spPr bwMode="auto">
            <a:xfrm>
              <a:off x="4558" y="1095"/>
              <a:ext cx="177" cy="256"/>
            </a:xfrm>
            <a:custGeom>
              <a:avLst/>
              <a:gdLst>
                <a:gd name="T0" fmla="*/ 169 w 177"/>
                <a:gd name="T1" fmla="*/ 0 h 256"/>
                <a:gd name="T2" fmla="*/ 177 w 177"/>
                <a:gd name="T3" fmla="*/ 8 h 256"/>
                <a:gd name="T4" fmla="*/ 0 w 177"/>
                <a:gd name="T5" fmla="*/ 256 h 256"/>
                <a:gd name="T6" fmla="*/ 169 w 177"/>
                <a:gd name="T7" fmla="*/ 0 h 2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7" h="256">
                  <a:moveTo>
                    <a:pt x="169" y="0"/>
                  </a:moveTo>
                  <a:lnTo>
                    <a:pt x="177" y="8"/>
                  </a:lnTo>
                  <a:lnTo>
                    <a:pt x="0" y="256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9" name="Line 186"/>
            <p:cNvSpPr>
              <a:spLocks noChangeShapeType="1"/>
            </p:cNvSpPr>
            <p:nvPr/>
          </p:nvSpPr>
          <p:spPr bwMode="auto">
            <a:xfrm>
              <a:off x="4727" y="1095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0" name="Arc 187"/>
            <p:cNvSpPr>
              <a:spLocks/>
            </p:cNvSpPr>
            <p:nvPr/>
          </p:nvSpPr>
          <p:spPr bwMode="auto">
            <a:xfrm>
              <a:off x="4565" y="1339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1" name="Freeform 188"/>
            <p:cNvSpPr>
              <a:spLocks/>
            </p:cNvSpPr>
            <p:nvPr/>
          </p:nvSpPr>
          <p:spPr bwMode="auto">
            <a:xfrm>
              <a:off x="4565" y="1072"/>
              <a:ext cx="147" cy="271"/>
            </a:xfrm>
            <a:custGeom>
              <a:avLst/>
              <a:gdLst>
                <a:gd name="T0" fmla="*/ 140 w 147"/>
                <a:gd name="T1" fmla="*/ 0 h 271"/>
                <a:gd name="T2" fmla="*/ 147 w 147"/>
                <a:gd name="T3" fmla="*/ 0 h 271"/>
                <a:gd name="T4" fmla="*/ 0 w 147"/>
                <a:gd name="T5" fmla="*/ 271 h 271"/>
                <a:gd name="T6" fmla="*/ 140 w 147"/>
                <a:gd name="T7" fmla="*/ 0 h 2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7" h="271">
                  <a:moveTo>
                    <a:pt x="140" y="0"/>
                  </a:moveTo>
                  <a:lnTo>
                    <a:pt x="147" y="0"/>
                  </a:lnTo>
                  <a:lnTo>
                    <a:pt x="0" y="271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2" name="Line 189"/>
            <p:cNvSpPr>
              <a:spLocks noChangeShapeType="1"/>
            </p:cNvSpPr>
            <p:nvPr/>
          </p:nvSpPr>
          <p:spPr bwMode="auto">
            <a:xfrm>
              <a:off x="4705" y="1072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3" name="Arc 190"/>
            <p:cNvSpPr>
              <a:spLocks/>
            </p:cNvSpPr>
            <p:nvPr/>
          </p:nvSpPr>
          <p:spPr bwMode="auto">
            <a:xfrm>
              <a:off x="4565" y="1339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4" name="Freeform 191"/>
            <p:cNvSpPr>
              <a:spLocks/>
            </p:cNvSpPr>
            <p:nvPr/>
          </p:nvSpPr>
          <p:spPr bwMode="auto">
            <a:xfrm>
              <a:off x="4558" y="1056"/>
              <a:ext cx="125" cy="287"/>
            </a:xfrm>
            <a:custGeom>
              <a:avLst/>
              <a:gdLst>
                <a:gd name="T0" fmla="*/ 118 w 125"/>
                <a:gd name="T1" fmla="*/ 0 h 287"/>
                <a:gd name="T2" fmla="*/ 125 w 125"/>
                <a:gd name="T3" fmla="*/ 0 h 287"/>
                <a:gd name="T4" fmla="*/ 0 w 125"/>
                <a:gd name="T5" fmla="*/ 287 h 287"/>
                <a:gd name="T6" fmla="*/ 118 w 125"/>
                <a:gd name="T7" fmla="*/ 0 h 28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87">
                  <a:moveTo>
                    <a:pt x="118" y="0"/>
                  </a:moveTo>
                  <a:lnTo>
                    <a:pt x="125" y="0"/>
                  </a:lnTo>
                  <a:lnTo>
                    <a:pt x="0" y="287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5" name="Line 192"/>
            <p:cNvSpPr>
              <a:spLocks noChangeShapeType="1"/>
            </p:cNvSpPr>
            <p:nvPr/>
          </p:nvSpPr>
          <p:spPr bwMode="auto">
            <a:xfrm>
              <a:off x="4676" y="1056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6" name="Arc 193"/>
            <p:cNvSpPr>
              <a:spLocks/>
            </p:cNvSpPr>
            <p:nvPr/>
          </p:nvSpPr>
          <p:spPr bwMode="auto">
            <a:xfrm>
              <a:off x="4558" y="1355"/>
              <a:ext cx="126" cy="286"/>
            </a:xfrm>
            <a:custGeom>
              <a:avLst/>
              <a:gdLst>
                <a:gd name="T0" fmla="*/ 0 w 9736"/>
                <a:gd name="T1" fmla="*/ 0 h 19601"/>
                <a:gd name="T2" fmla="*/ 0 w 9736"/>
                <a:gd name="T3" fmla="*/ 0 h 19601"/>
                <a:gd name="T4" fmla="*/ 0 w 9736"/>
                <a:gd name="T5" fmla="*/ 0 h 19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6" h="19601" fill="none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</a:path>
                <a:path w="9736" h="19601" stroke="0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  <a:lnTo>
                    <a:pt x="0" y="0"/>
                  </a:lnTo>
                  <a:lnTo>
                    <a:pt x="9736" y="192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7" name="Freeform 194"/>
            <p:cNvSpPr>
              <a:spLocks/>
            </p:cNvSpPr>
            <p:nvPr/>
          </p:nvSpPr>
          <p:spPr bwMode="auto">
            <a:xfrm>
              <a:off x="4550" y="1056"/>
              <a:ext cx="103" cy="295"/>
            </a:xfrm>
            <a:custGeom>
              <a:avLst/>
              <a:gdLst>
                <a:gd name="T0" fmla="*/ 89 w 103"/>
                <a:gd name="T1" fmla="*/ 0 h 295"/>
                <a:gd name="T2" fmla="*/ 103 w 103"/>
                <a:gd name="T3" fmla="*/ 0 h 295"/>
                <a:gd name="T4" fmla="*/ 0 w 103"/>
                <a:gd name="T5" fmla="*/ 295 h 295"/>
                <a:gd name="T6" fmla="*/ 89 w 103"/>
                <a:gd name="T7" fmla="*/ 0 h 2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" h="295">
                  <a:moveTo>
                    <a:pt x="89" y="0"/>
                  </a:moveTo>
                  <a:lnTo>
                    <a:pt x="103" y="0"/>
                  </a:lnTo>
                  <a:lnTo>
                    <a:pt x="0" y="295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8" name="Line 195"/>
            <p:cNvSpPr>
              <a:spLocks noChangeShapeType="1"/>
            </p:cNvSpPr>
            <p:nvPr/>
          </p:nvSpPr>
          <p:spPr bwMode="auto">
            <a:xfrm>
              <a:off x="4639" y="1056"/>
              <a:ext cx="14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9" name="Arc 196"/>
            <p:cNvSpPr>
              <a:spLocks/>
            </p:cNvSpPr>
            <p:nvPr/>
          </p:nvSpPr>
          <p:spPr bwMode="auto">
            <a:xfrm>
              <a:off x="4565" y="1347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0" name="Freeform 197"/>
            <p:cNvSpPr>
              <a:spLocks/>
            </p:cNvSpPr>
            <p:nvPr/>
          </p:nvSpPr>
          <p:spPr bwMode="auto">
            <a:xfrm>
              <a:off x="4558" y="1040"/>
              <a:ext cx="66" cy="303"/>
            </a:xfrm>
            <a:custGeom>
              <a:avLst/>
              <a:gdLst>
                <a:gd name="T0" fmla="*/ 59 w 66"/>
                <a:gd name="T1" fmla="*/ 0 h 303"/>
                <a:gd name="T2" fmla="*/ 66 w 66"/>
                <a:gd name="T3" fmla="*/ 0 h 303"/>
                <a:gd name="T4" fmla="*/ 0 w 66"/>
                <a:gd name="T5" fmla="*/ 303 h 303"/>
                <a:gd name="T6" fmla="*/ 59 w 66"/>
                <a:gd name="T7" fmla="*/ 0 h 30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6" h="303">
                  <a:moveTo>
                    <a:pt x="59" y="0"/>
                  </a:moveTo>
                  <a:lnTo>
                    <a:pt x="66" y="0"/>
                  </a:lnTo>
                  <a:lnTo>
                    <a:pt x="0" y="30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1" name="Line 198"/>
            <p:cNvSpPr>
              <a:spLocks noChangeShapeType="1"/>
            </p:cNvSpPr>
            <p:nvPr/>
          </p:nvSpPr>
          <p:spPr bwMode="auto">
            <a:xfrm>
              <a:off x="4617" y="1040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2" name="Arc 199"/>
            <p:cNvSpPr>
              <a:spLocks/>
            </p:cNvSpPr>
            <p:nvPr/>
          </p:nvSpPr>
          <p:spPr bwMode="auto">
            <a:xfrm>
              <a:off x="4558" y="1355"/>
              <a:ext cx="126" cy="286"/>
            </a:xfrm>
            <a:custGeom>
              <a:avLst/>
              <a:gdLst>
                <a:gd name="T0" fmla="*/ 0 w 9736"/>
                <a:gd name="T1" fmla="*/ 0 h 19601"/>
                <a:gd name="T2" fmla="*/ 0 w 9736"/>
                <a:gd name="T3" fmla="*/ 0 h 19601"/>
                <a:gd name="T4" fmla="*/ 0 w 9736"/>
                <a:gd name="T5" fmla="*/ 0 h 19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6" h="19601" fill="none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</a:path>
                <a:path w="9736" h="19601" stroke="0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  <a:lnTo>
                    <a:pt x="0" y="0"/>
                  </a:lnTo>
                  <a:lnTo>
                    <a:pt x="9736" y="192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3" name="Freeform 200"/>
            <p:cNvSpPr>
              <a:spLocks/>
            </p:cNvSpPr>
            <p:nvPr/>
          </p:nvSpPr>
          <p:spPr bwMode="auto">
            <a:xfrm>
              <a:off x="4550" y="1040"/>
              <a:ext cx="37" cy="311"/>
            </a:xfrm>
            <a:custGeom>
              <a:avLst/>
              <a:gdLst>
                <a:gd name="T0" fmla="*/ 30 w 37"/>
                <a:gd name="T1" fmla="*/ 0 h 311"/>
                <a:gd name="T2" fmla="*/ 37 w 37"/>
                <a:gd name="T3" fmla="*/ 0 h 311"/>
                <a:gd name="T4" fmla="*/ 0 w 37"/>
                <a:gd name="T5" fmla="*/ 311 h 311"/>
                <a:gd name="T6" fmla="*/ 30 w 37"/>
                <a:gd name="T7" fmla="*/ 0 h 3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311">
                  <a:moveTo>
                    <a:pt x="30" y="0"/>
                  </a:moveTo>
                  <a:lnTo>
                    <a:pt x="37" y="0"/>
                  </a:lnTo>
                  <a:lnTo>
                    <a:pt x="0" y="31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4" name="Line 201"/>
            <p:cNvSpPr>
              <a:spLocks noChangeShapeType="1"/>
            </p:cNvSpPr>
            <p:nvPr/>
          </p:nvSpPr>
          <p:spPr bwMode="auto">
            <a:xfrm>
              <a:off x="4580" y="1040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5" name="Arc 202"/>
            <p:cNvSpPr>
              <a:spLocks/>
            </p:cNvSpPr>
            <p:nvPr/>
          </p:nvSpPr>
          <p:spPr bwMode="auto">
            <a:xfrm>
              <a:off x="4558" y="1355"/>
              <a:ext cx="126" cy="286"/>
            </a:xfrm>
            <a:custGeom>
              <a:avLst/>
              <a:gdLst>
                <a:gd name="T0" fmla="*/ 0 w 9736"/>
                <a:gd name="T1" fmla="*/ 0 h 19601"/>
                <a:gd name="T2" fmla="*/ 0 w 9736"/>
                <a:gd name="T3" fmla="*/ 0 h 19601"/>
                <a:gd name="T4" fmla="*/ 0 w 9736"/>
                <a:gd name="T5" fmla="*/ 0 h 19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6" h="19601" fill="none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</a:path>
                <a:path w="9736" h="19601" stroke="0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  <a:lnTo>
                    <a:pt x="0" y="0"/>
                  </a:lnTo>
                  <a:lnTo>
                    <a:pt x="9736" y="192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6" name="Freeform 203"/>
            <p:cNvSpPr>
              <a:spLocks/>
            </p:cNvSpPr>
            <p:nvPr/>
          </p:nvSpPr>
          <p:spPr bwMode="auto">
            <a:xfrm>
              <a:off x="4550" y="1040"/>
              <a:ext cx="8" cy="311"/>
            </a:xfrm>
            <a:custGeom>
              <a:avLst/>
              <a:gdLst>
                <a:gd name="T0" fmla="*/ 0 w 8"/>
                <a:gd name="T1" fmla="*/ 0 h 311"/>
                <a:gd name="T2" fmla="*/ 8 w 8"/>
                <a:gd name="T3" fmla="*/ 0 h 311"/>
                <a:gd name="T4" fmla="*/ 0 w 8"/>
                <a:gd name="T5" fmla="*/ 311 h 311"/>
                <a:gd name="T6" fmla="*/ 0 w 8"/>
                <a:gd name="T7" fmla="*/ 0 h 3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311">
                  <a:moveTo>
                    <a:pt x="0" y="0"/>
                  </a:moveTo>
                  <a:lnTo>
                    <a:pt x="8" y="0"/>
                  </a:lnTo>
                  <a:lnTo>
                    <a:pt x="0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7" name="Line 204"/>
            <p:cNvSpPr>
              <a:spLocks noChangeShapeType="1"/>
            </p:cNvSpPr>
            <p:nvPr/>
          </p:nvSpPr>
          <p:spPr bwMode="auto">
            <a:xfrm>
              <a:off x="4550" y="1040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8" name="Arc 205"/>
            <p:cNvSpPr>
              <a:spLocks/>
            </p:cNvSpPr>
            <p:nvPr/>
          </p:nvSpPr>
          <p:spPr bwMode="auto">
            <a:xfrm>
              <a:off x="4558" y="1355"/>
              <a:ext cx="126" cy="286"/>
            </a:xfrm>
            <a:custGeom>
              <a:avLst/>
              <a:gdLst>
                <a:gd name="T0" fmla="*/ 0 w 9736"/>
                <a:gd name="T1" fmla="*/ 0 h 19601"/>
                <a:gd name="T2" fmla="*/ 0 w 9736"/>
                <a:gd name="T3" fmla="*/ 0 h 19601"/>
                <a:gd name="T4" fmla="*/ 0 w 9736"/>
                <a:gd name="T5" fmla="*/ 0 h 19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6" h="19601" fill="none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</a:path>
                <a:path w="9736" h="19601" stroke="0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  <a:lnTo>
                    <a:pt x="0" y="0"/>
                  </a:lnTo>
                  <a:lnTo>
                    <a:pt x="9736" y="192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9" name="Freeform 206"/>
            <p:cNvSpPr>
              <a:spLocks/>
            </p:cNvSpPr>
            <p:nvPr/>
          </p:nvSpPr>
          <p:spPr bwMode="auto">
            <a:xfrm>
              <a:off x="4521" y="1040"/>
              <a:ext cx="29" cy="311"/>
            </a:xfrm>
            <a:custGeom>
              <a:avLst/>
              <a:gdLst>
                <a:gd name="T0" fmla="*/ 0 w 29"/>
                <a:gd name="T1" fmla="*/ 0 h 311"/>
                <a:gd name="T2" fmla="*/ 7 w 29"/>
                <a:gd name="T3" fmla="*/ 0 h 311"/>
                <a:gd name="T4" fmla="*/ 29 w 29"/>
                <a:gd name="T5" fmla="*/ 311 h 311"/>
                <a:gd name="T6" fmla="*/ 0 w 29"/>
                <a:gd name="T7" fmla="*/ 0 h 3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311">
                  <a:moveTo>
                    <a:pt x="0" y="0"/>
                  </a:moveTo>
                  <a:lnTo>
                    <a:pt x="7" y="0"/>
                  </a:lnTo>
                  <a:lnTo>
                    <a:pt x="29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0" name="Line 207"/>
            <p:cNvSpPr>
              <a:spLocks noChangeShapeType="1"/>
            </p:cNvSpPr>
            <p:nvPr/>
          </p:nvSpPr>
          <p:spPr bwMode="auto">
            <a:xfrm>
              <a:off x="4521" y="1040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1" name="Arc 208"/>
            <p:cNvSpPr>
              <a:spLocks/>
            </p:cNvSpPr>
            <p:nvPr/>
          </p:nvSpPr>
          <p:spPr bwMode="auto">
            <a:xfrm>
              <a:off x="4565" y="1347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2" name="Freeform 209"/>
            <p:cNvSpPr>
              <a:spLocks/>
            </p:cNvSpPr>
            <p:nvPr/>
          </p:nvSpPr>
          <p:spPr bwMode="auto">
            <a:xfrm>
              <a:off x="4491" y="1032"/>
              <a:ext cx="67" cy="311"/>
            </a:xfrm>
            <a:custGeom>
              <a:avLst/>
              <a:gdLst>
                <a:gd name="T0" fmla="*/ 0 w 67"/>
                <a:gd name="T1" fmla="*/ 8 h 311"/>
                <a:gd name="T2" fmla="*/ 8 w 67"/>
                <a:gd name="T3" fmla="*/ 0 h 311"/>
                <a:gd name="T4" fmla="*/ 67 w 67"/>
                <a:gd name="T5" fmla="*/ 311 h 311"/>
                <a:gd name="T6" fmla="*/ 0 w 67"/>
                <a:gd name="T7" fmla="*/ 8 h 3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7" h="311">
                  <a:moveTo>
                    <a:pt x="0" y="8"/>
                  </a:moveTo>
                  <a:lnTo>
                    <a:pt x="8" y="0"/>
                  </a:lnTo>
                  <a:lnTo>
                    <a:pt x="67" y="31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3" name="Line 210"/>
            <p:cNvSpPr>
              <a:spLocks noChangeShapeType="1"/>
            </p:cNvSpPr>
            <p:nvPr/>
          </p:nvSpPr>
          <p:spPr bwMode="auto">
            <a:xfrm flipV="1">
              <a:off x="4491" y="1032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4" name="Arc 211"/>
            <p:cNvSpPr>
              <a:spLocks/>
            </p:cNvSpPr>
            <p:nvPr/>
          </p:nvSpPr>
          <p:spPr bwMode="auto">
            <a:xfrm>
              <a:off x="4558" y="1355"/>
              <a:ext cx="126" cy="286"/>
            </a:xfrm>
            <a:custGeom>
              <a:avLst/>
              <a:gdLst>
                <a:gd name="T0" fmla="*/ 0 w 9736"/>
                <a:gd name="T1" fmla="*/ 0 h 19601"/>
                <a:gd name="T2" fmla="*/ 0 w 9736"/>
                <a:gd name="T3" fmla="*/ 0 h 19601"/>
                <a:gd name="T4" fmla="*/ 0 w 9736"/>
                <a:gd name="T5" fmla="*/ 0 h 19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6" h="19601" fill="none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</a:path>
                <a:path w="9736" h="19601" stroke="0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  <a:lnTo>
                    <a:pt x="0" y="0"/>
                  </a:lnTo>
                  <a:lnTo>
                    <a:pt x="9736" y="192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5" name="Freeform 212"/>
            <p:cNvSpPr>
              <a:spLocks/>
            </p:cNvSpPr>
            <p:nvPr/>
          </p:nvSpPr>
          <p:spPr bwMode="auto">
            <a:xfrm>
              <a:off x="4462" y="1056"/>
              <a:ext cx="88" cy="295"/>
            </a:xfrm>
            <a:custGeom>
              <a:avLst/>
              <a:gdLst>
                <a:gd name="T0" fmla="*/ 0 w 88"/>
                <a:gd name="T1" fmla="*/ 0 h 295"/>
                <a:gd name="T2" fmla="*/ 7 w 88"/>
                <a:gd name="T3" fmla="*/ 0 h 295"/>
                <a:gd name="T4" fmla="*/ 88 w 88"/>
                <a:gd name="T5" fmla="*/ 295 h 295"/>
                <a:gd name="T6" fmla="*/ 0 w 88"/>
                <a:gd name="T7" fmla="*/ 0 h 2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8" h="295">
                  <a:moveTo>
                    <a:pt x="0" y="0"/>
                  </a:moveTo>
                  <a:lnTo>
                    <a:pt x="7" y="0"/>
                  </a:lnTo>
                  <a:lnTo>
                    <a:pt x="88" y="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6" name="Line 213"/>
            <p:cNvSpPr>
              <a:spLocks noChangeShapeType="1"/>
            </p:cNvSpPr>
            <p:nvPr/>
          </p:nvSpPr>
          <p:spPr bwMode="auto">
            <a:xfrm>
              <a:off x="4462" y="1056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7" name="Arc 214"/>
            <p:cNvSpPr>
              <a:spLocks/>
            </p:cNvSpPr>
            <p:nvPr/>
          </p:nvSpPr>
          <p:spPr bwMode="auto">
            <a:xfrm>
              <a:off x="4558" y="1355"/>
              <a:ext cx="126" cy="286"/>
            </a:xfrm>
            <a:custGeom>
              <a:avLst/>
              <a:gdLst>
                <a:gd name="T0" fmla="*/ 0 w 9736"/>
                <a:gd name="T1" fmla="*/ 0 h 19601"/>
                <a:gd name="T2" fmla="*/ 0 w 9736"/>
                <a:gd name="T3" fmla="*/ 0 h 19601"/>
                <a:gd name="T4" fmla="*/ 0 w 9736"/>
                <a:gd name="T5" fmla="*/ 0 h 19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6" h="19601" fill="none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</a:path>
                <a:path w="9736" h="19601" stroke="0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  <a:lnTo>
                    <a:pt x="0" y="0"/>
                  </a:lnTo>
                  <a:lnTo>
                    <a:pt x="9736" y="192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8" name="Freeform 215"/>
            <p:cNvSpPr>
              <a:spLocks/>
            </p:cNvSpPr>
            <p:nvPr/>
          </p:nvSpPr>
          <p:spPr bwMode="auto">
            <a:xfrm>
              <a:off x="4432" y="1072"/>
              <a:ext cx="118" cy="287"/>
            </a:xfrm>
            <a:custGeom>
              <a:avLst/>
              <a:gdLst>
                <a:gd name="T0" fmla="*/ 0 w 118"/>
                <a:gd name="T1" fmla="*/ 0 h 287"/>
                <a:gd name="T2" fmla="*/ 8 w 118"/>
                <a:gd name="T3" fmla="*/ 0 h 287"/>
                <a:gd name="T4" fmla="*/ 118 w 118"/>
                <a:gd name="T5" fmla="*/ 287 h 287"/>
                <a:gd name="T6" fmla="*/ 0 w 118"/>
                <a:gd name="T7" fmla="*/ 0 h 28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" h="287">
                  <a:moveTo>
                    <a:pt x="0" y="0"/>
                  </a:moveTo>
                  <a:lnTo>
                    <a:pt x="8" y="0"/>
                  </a:lnTo>
                  <a:lnTo>
                    <a:pt x="118" y="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9" name="Line 216"/>
            <p:cNvSpPr>
              <a:spLocks noChangeShapeType="1"/>
            </p:cNvSpPr>
            <p:nvPr/>
          </p:nvSpPr>
          <p:spPr bwMode="auto">
            <a:xfrm>
              <a:off x="4432" y="1072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0" name="Freeform 217"/>
            <p:cNvSpPr>
              <a:spLocks/>
            </p:cNvSpPr>
            <p:nvPr/>
          </p:nvSpPr>
          <p:spPr bwMode="auto">
            <a:xfrm>
              <a:off x="4417" y="1072"/>
              <a:ext cx="133" cy="279"/>
            </a:xfrm>
            <a:custGeom>
              <a:avLst/>
              <a:gdLst>
                <a:gd name="T0" fmla="*/ 0 w 133"/>
                <a:gd name="T1" fmla="*/ 8 h 279"/>
                <a:gd name="T2" fmla="*/ 8 w 133"/>
                <a:gd name="T3" fmla="*/ 0 h 279"/>
                <a:gd name="T4" fmla="*/ 133 w 133"/>
                <a:gd name="T5" fmla="*/ 279 h 279"/>
                <a:gd name="T6" fmla="*/ 0 w 133"/>
                <a:gd name="T7" fmla="*/ 8 h 2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3" h="279">
                  <a:moveTo>
                    <a:pt x="0" y="8"/>
                  </a:moveTo>
                  <a:lnTo>
                    <a:pt x="8" y="0"/>
                  </a:lnTo>
                  <a:lnTo>
                    <a:pt x="133" y="27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1" name="Line 218"/>
            <p:cNvSpPr>
              <a:spLocks noChangeShapeType="1"/>
            </p:cNvSpPr>
            <p:nvPr/>
          </p:nvSpPr>
          <p:spPr bwMode="auto">
            <a:xfrm flipV="1">
              <a:off x="4417" y="1072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2" name="Freeform 219"/>
            <p:cNvSpPr>
              <a:spLocks/>
            </p:cNvSpPr>
            <p:nvPr/>
          </p:nvSpPr>
          <p:spPr bwMode="auto">
            <a:xfrm>
              <a:off x="4388" y="1087"/>
              <a:ext cx="162" cy="264"/>
            </a:xfrm>
            <a:custGeom>
              <a:avLst/>
              <a:gdLst>
                <a:gd name="T0" fmla="*/ 0 w 162"/>
                <a:gd name="T1" fmla="*/ 8 h 264"/>
                <a:gd name="T2" fmla="*/ 7 w 162"/>
                <a:gd name="T3" fmla="*/ 0 h 264"/>
                <a:gd name="T4" fmla="*/ 162 w 162"/>
                <a:gd name="T5" fmla="*/ 264 h 264"/>
                <a:gd name="T6" fmla="*/ 0 w 162"/>
                <a:gd name="T7" fmla="*/ 8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" h="264">
                  <a:moveTo>
                    <a:pt x="0" y="8"/>
                  </a:moveTo>
                  <a:lnTo>
                    <a:pt x="7" y="0"/>
                  </a:lnTo>
                  <a:lnTo>
                    <a:pt x="162" y="26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3" name="Line 220"/>
            <p:cNvSpPr>
              <a:spLocks noChangeShapeType="1"/>
            </p:cNvSpPr>
            <p:nvPr/>
          </p:nvSpPr>
          <p:spPr bwMode="auto">
            <a:xfrm flipV="1">
              <a:off x="4388" y="1087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4" name="Arc 221"/>
            <p:cNvSpPr>
              <a:spLocks/>
            </p:cNvSpPr>
            <p:nvPr/>
          </p:nvSpPr>
          <p:spPr bwMode="auto">
            <a:xfrm>
              <a:off x="4558" y="1347"/>
              <a:ext cx="126" cy="286"/>
            </a:xfrm>
            <a:custGeom>
              <a:avLst/>
              <a:gdLst>
                <a:gd name="T0" fmla="*/ 0 w 9736"/>
                <a:gd name="T1" fmla="*/ 0 h 19601"/>
                <a:gd name="T2" fmla="*/ 0 w 9736"/>
                <a:gd name="T3" fmla="*/ 0 h 19601"/>
                <a:gd name="T4" fmla="*/ 0 w 9736"/>
                <a:gd name="T5" fmla="*/ 0 h 19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6" h="19601" fill="none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</a:path>
                <a:path w="9736" h="19601" stroke="0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  <a:lnTo>
                    <a:pt x="0" y="0"/>
                  </a:lnTo>
                  <a:lnTo>
                    <a:pt x="9736" y="192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5" name="Freeform 222"/>
            <p:cNvSpPr>
              <a:spLocks/>
            </p:cNvSpPr>
            <p:nvPr/>
          </p:nvSpPr>
          <p:spPr bwMode="auto">
            <a:xfrm>
              <a:off x="4366" y="1095"/>
              <a:ext cx="184" cy="248"/>
            </a:xfrm>
            <a:custGeom>
              <a:avLst/>
              <a:gdLst>
                <a:gd name="T0" fmla="*/ 0 w 184"/>
                <a:gd name="T1" fmla="*/ 8 h 248"/>
                <a:gd name="T2" fmla="*/ 7 w 184"/>
                <a:gd name="T3" fmla="*/ 0 h 248"/>
                <a:gd name="T4" fmla="*/ 184 w 184"/>
                <a:gd name="T5" fmla="*/ 248 h 248"/>
                <a:gd name="T6" fmla="*/ 0 w 184"/>
                <a:gd name="T7" fmla="*/ 8 h 2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4" h="248">
                  <a:moveTo>
                    <a:pt x="0" y="8"/>
                  </a:moveTo>
                  <a:lnTo>
                    <a:pt x="7" y="0"/>
                  </a:lnTo>
                  <a:lnTo>
                    <a:pt x="184" y="24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6" name="Line 223"/>
            <p:cNvSpPr>
              <a:spLocks noChangeShapeType="1"/>
            </p:cNvSpPr>
            <p:nvPr/>
          </p:nvSpPr>
          <p:spPr bwMode="auto">
            <a:xfrm flipV="1">
              <a:off x="4366" y="1095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7" name="Freeform 224"/>
            <p:cNvSpPr>
              <a:spLocks/>
            </p:cNvSpPr>
            <p:nvPr/>
          </p:nvSpPr>
          <p:spPr bwMode="auto">
            <a:xfrm>
              <a:off x="4344" y="1127"/>
              <a:ext cx="206" cy="232"/>
            </a:xfrm>
            <a:custGeom>
              <a:avLst/>
              <a:gdLst>
                <a:gd name="T0" fmla="*/ 0 w 206"/>
                <a:gd name="T1" fmla="*/ 8 h 232"/>
                <a:gd name="T2" fmla="*/ 7 w 206"/>
                <a:gd name="T3" fmla="*/ 0 h 232"/>
                <a:gd name="T4" fmla="*/ 206 w 206"/>
                <a:gd name="T5" fmla="*/ 232 h 232"/>
                <a:gd name="T6" fmla="*/ 0 w 206"/>
                <a:gd name="T7" fmla="*/ 8 h 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" h="232">
                  <a:moveTo>
                    <a:pt x="0" y="8"/>
                  </a:moveTo>
                  <a:lnTo>
                    <a:pt x="7" y="0"/>
                  </a:lnTo>
                  <a:lnTo>
                    <a:pt x="206" y="23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8" name="Line 225"/>
            <p:cNvSpPr>
              <a:spLocks noChangeShapeType="1"/>
            </p:cNvSpPr>
            <p:nvPr/>
          </p:nvSpPr>
          <p:spPr bwMode="auto">
            <a:xfrm flipV="1">
              <a:off x="4344" y="1127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9" name="Arc 226"/>
            <p:cNvSpPr>
              <a:spLocks/>
            </p:cNvSpPr>
            <p:nvPr/>
          </p:nvSpPr>
          <p:spPr bwMode="auto">
            <a:xfrm>
              <a:off x="4558" y="1347"/>
              <a:ext cx="126" cy="286"/>
            </a:xfrm>
            <a:custGeom>
              <a:avLst/>
              <a:gdLst>
                <a:gd name="T0" fmla="*/ 0 w 9736"/>
                <a:gd name="T1" fmla="*/ 0 h 19601"/>
                <a:gd name="T2" fmla="*/ 0 w 9736"/>
                <a:gd name="T3" fmla="*/ 0 h 19601"/>
                <a:gd name="T4" fmla="*/ 0 w 9736"/>
                <a:gd name="T5" fmla="*/ 0 h 19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6" h="19601" fill="none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</a:path>
                <a:path w="9736" h="19601" stroke="0" extrusionOk="0">
                  <a:moveTo>
                    <a:pt x="9736" y="19281"/>
                  </a:moveTo>
                  <a:cubicBezTo>
                    <a:pt x="9517" y="19391"/>
                    <a:pt x="9297" y="19497"/>
                    <a:pt x="9075" y="19600"/>
                  </a:cubicBezTo>
                  <a:lnTo>
                    <a:pt x="0" y="0"/>
                  </a:lnTo>
                  <a:lnTo>
                    <a:pt x="9736" y="192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0" name="Freeform 227"/>
            <p:cNvSpPr>
              <a:spLocks/>
            </p:cNvSpPr>
            <p:nvPr/>
          </p:nvSpPr>
          <p:spPr bwMode="auto">
            <a:xfrm>
              <a:off x="4322" y="1143"/>
              <a:ext cx="228" cy="200"/>
            </a:xfrm>
            <a:custGeom>
              <a:avLst/>
              <a:gdLst>
                <a:gd name="T0" fmla="*/ 0 w 228"/>
                <a:gd name="T1" fmla="*/ 8 h 200"/>
                <a:gd name="T2" fmla="*/ 7 w 228"/>
                <a:gd name="T3" fmla="*/ 0 h 200"/>
                <a:gd name="T4" fmla="*/ 228 w 228"/>
                <a:gd name="T5" fmla="*/ 200 h 200"/>
                <a:gd name="T6" fmla="*/ 0 w 228"/>
                <a:gd name="T7" fmla="*/ 8 h 2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8" h="200">
                  <a:moveTo>
                    <a:pt x="0" y="8"/>
                  </a:moveTo>
                  <a:lnTo>
                    <a:pt x="7" y="0"/>
                  </a:lnTo>
                  <a:lnTo>
                    <a:pt x="228" y="20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1" name="Line 228"/>
            <p:cNvSpPr>
              <a:spLocks noChangeShapeType="1"/>
            </p:cNvSpPr>
            <p:nvPr/>
          </p:nvSpPr>
          <p:spPr bwMode="auto">
            <a:xfrm flipV="1">
              <a:off x="4322" y="1143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2" name="Arc 229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3" name="Freeform 230"/>
            <p:cNvSpPr>
              <a:spLocks/>
            </p:cNvSpPr>
            <p:nvPr/>
          </p:nvSpPr>
          <p:spPr bwMode="auto">
            <a:xfrm>
              <a:off x="4314" y="1183"/>
              <a:ext cx="244" cy="168"/>
            </a:xfrm>
            <a:custGeom>
              <a:avLst/>
              <a:gdLst>
                <a:gd name="T0" fmla="*/ 0 w 244"/>
                <a:gd name="T1" fmla="*/ 8 h 168"/>
                <a:gd name="T2" fmla="*/ 0 w 244"/>
                <a:gd name="T3" fmla="*/ 0 h 168"/>
                <a:gd name="T4" fmla="*/ 244 w 244"/>
                <a:gd name="T5" fmla="*/ 168 h 168"/>
                <a:gd name="T6" fmla="*/ 0 w 244"/>
                <a:gd name="T7" fmla="*/ 8 h 16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4" h="168">
                  <a:moveTo>
                    <a:pt x="0" y="8"/>
                  </a:moveTo>
                  <a:lnTo>
                    <a:pt x="0" y="0"/>
                  </a:lnTo>
                  <a:lnTo>
                    <a:pt x="244" y="16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4" name="Line 231"/>
            <p:cNvSpPr>
              <a:spLocks noChangeShapeType="1"/>
            </p:cNvSpPr>
            <p:nvPr/>
          </p:nvSpPr>
          <p:spPr bwMode="auto">
            <a:xfrm flipV="1">
              <a:off x="4314" y="1183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5" name="Arc 232"/>
            <p:cNvSpPr>
              <a:spLocks/>
            </p:cNvSpPr>
            <p:nvPr/>
          </p:nvSpPr>
          <p:spPr bwMode="auto">
            <a:xfrm>
              <a:off x="4565" y="1355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6" name="Freeform 233"/>
            <p:cNvSpPr>
              <a:spLocks/>
            </p:cNvSpPr>
            <p:nvPr/>
          </p:nvSpPr>
          <p:spPr bwMode="auto">
            <a:xfrm>
              <a:off x="4300" y="1215"/>
              <a:ext cx="258" cy="144"/>
            </a:xfrm>
            <a:custGeom>
              <a:avLst/>
              <a:gdLst>
                <a:gd name="T0" fmla="*/ 0 w 258"/>
                <a:gd name="T1" fmla="*/ 8 h 144"/>
                <a:gd name="T2" fmla="*/ 0 w 258"/>
                <a:gd name="T3" fmla="*/ 0 h 144"/>
                <a:gd name="T4" fmla="*/ 258 w 258"/>
                <a:gd name="T5" fmla="*/ 144 h 144"/>
                <a:gd name="T6" fmla="*/ 0 w 258"/>
                <a:gd name="T7" fmla="*/ 8 h 1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8" h="144">
                  <a:moveTo>
                    <a:pt x="0" y="8"/>
                  </a:moveTo>
                  <a:lnTo>
                    <a:pt x="0" y="0"/>
                  </a:lnTo>
                  <a:lnTo>
                    <a:pt x="258" y="14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7" name="Line 234"/>
            <p:cNvSpPr>
              <a:spLocks noChangeShapeType="1"/>
            </p:cNvSpPr>
            <p:nvPr/>
          </p:nvSpPr>
          <p:spPr bwMode="auto">
            <a:xfrm flipV="1">
              <a:off x="4300" y="1215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8" name="Freeform 235"/>
            <p:cNvSpPr>
              <a:spLocks/>
            </p:cNvSpPr>
            <p:nvPr/>
          </p:nvSpPr>
          <p:spPr bwMode="auto">
            <a:xfrm>
              <a:off x="4285" y="1239"/>
              <a:ext cx="273" cy="120"/>
            </a:xfrm>
            <a:custGeom>
              <a:avLst/>
              <a:gdLst>
                <a:gd name="T0" fmla="*/ 0 w 273"/>
                <a:gd name="T1" fmla="*/ 16 h 120"/>
                <a:gd name="T2" fmla="*/ 0 w 273"/>
                <a:gd name="T3" fmla="*/ 0 h 120"/>
                <a:gd name="T4" fmla="*/ 273 w 273"/>
                <a:gd name="T5" fmla="*/ 120 h 120"/>
                <a:gd name="T6" fmla="*/ 0 w 273"/>
                <a:gd name="T7" fmla="*/ 16 h 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120">
                  <a:moveTo>
                    <a:pt x="0" y="16"/>
                  </a:moveTo>
                  <a:lnTo>
                    <a:pt x="0" y="0"/>
                  </a:lnTo>
                  <a:lnTo>
                    <a:pt x="273" y="12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9" name="Line 236"/>
            <p:cNvSpPr>
              <a:spLocks noChangeShapeType="1"/>
            </p:cNvSpPr>
            <p:nvPr/>
          </p:nvSpPr>
          <p:spPr bwMode="auto">
            <a:xfrm flipV="1">
              <a:off x="4285" y="1239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0" name="Freeform 237"/>
            <p:cNvSpPr>
              <a:spLocks/>
            </p:cNvSpPr>
            <p:nvPr/>
          </p:nvSpPr>
          <p:spPr bwMode="auto">
            <a:xfrm>
              <a:off x="4270" y="1271"/>
              <a:ext cx="280" cy="88"/>
            </a:xfrm>
            <a:custGeom>
              <a:avLst/>
              <a:gdLst>
                <a:gd name="T0" fmla="*/ 0 w 280"/>
                <a:gd name="T1" fmla="*/ 16 h 88"/>
                <a:gd name="T2" fmla="*/ 7 w 280"/>
                <a:gd name="T3" fmla="*/ 0 h 88"/>
                <a:gd name="T4" fmla="*/ 280 w 280"/>
                <a:gd name="T5" fmla="*/ 88 h 88"/>
                <a:gd name="T6" fmla="*/ 0 w 280"/>
                <a:gd name="T7" fmla="*/ 16 h 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88">
                  <a:moveTo>
                    <a:pt x="0" y="16"/>
                  </a:moveTo>
                  <a:lnTo>
                    <a:pt x="7" y="0"/>
                  </a:lnTo>
                  <a:lnTo>
                    <a:pt x="280" y="8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1" name="Line 238"/>
            <p:cNvSpPr>
              <a:spLocks noChangeShapeType="1"/>
            </p:cNvSpPr>
            <p:nvPr/>
          </p:nvSpPr>
          <p:spPr bwMode="auto">
            <a:xfrm flipV="1">
              <a:off x="4270" y="1271"/>
              <a:ext cx="7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2" name="Freeform 239"/>
            <p:cNvSpPr>
              <a:spLocks/>
            </p:cNvSpPr>
            <p:nvPr/>
          </p:nvSpPr>
          <p:spPr bwMode="auto">
            <a:xfrm>
              <a:off x="4270" y="1303"/>
              <a:ext cx="288" cy="56"/>
            </a:xfrm>
            <a:custGeom>
              <a:avLst/>
              <a:gdLst>
                <a:gd name="T0" fmla="*/ 0 w 288"/>
                <a:gd name="T1" fmla="*/ 16 h 56"/>
                <a:gd name="T2" fmla="*/ 0 w 288"/>
                <a:gd name="T3" fmla="*/ 0 h 56"/>
                <a:gd name="T4" fmla="*/ 288 w 288"/>
                <a:gd name="T5" fmla="*/ 56 h 56"/>
                <a:gd name="T6" fmla="*/ 0 w 288"/>
                <a:gd name="T7" fmla="*/ 16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8" h="56">
                  <a:moveTo>
                    <a:pt x="0" y="16"/>
                  </a:moveTo>
                  <a:lnTo>
                    <a:pt x="0" y="0"/>
                  </a:lnTo>
                  <a:lnTo>
                    <a:pt x="288" y="5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3" name="Line 240"/>
            <p:cNvSpPr>
              <a:spLocks noChangeShapeType="1"/>
            </p:cNvSpPr>
            <p:nvPr/>
          </p:nvSpPr>
          <p:spPr bwMode="auto">
            <a:xfrm flipV="1">
              <a:off x="4270" y="1303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4" name="Arc 241"/>
            <p:cNvSpPr>
              <a:spLocks/>
            </p:cNvSpPr>
            <p:nvPr/>
          </p:nvSpPr>
          <p:spPr bwMode="auto">
            <a:xfrm>
              <a:off x="4565" y="1363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5" name="Freeform 242"/>
            <p:cNvSpPr>
              <a:spLocks/>
            </p:cNvSpPr>
            <p:nvPr/>
          </p:nvSpPr>
          <p:spPr bwMode="auto">
            <a:xfrm>
              <a:off x="4270" y="1343"/>
              <a:ext cx="288" cy="16"/>
            </a:xfrm>
            <a:custGeom>
              <a:avLst/>
              <a:gdLst>
                <a:gd name="T0" fmla="*/ 0 w 288"/>
                <a:gd name="T1" fmla="*/ 8 h 16"/>
                <a:gd name="T2" fmla="*/ 0 w 288"/>
                <a:gd name="T3" fmla="*/ 0 h 16"/>
                <a:gd name="T4" fmla="*/ 288 w 288"/>
                <a:gd name="T5" fmla="*/ 16 h 16"/>
                <a:gd name="T6" fmla="*/ 0 w 288"/>
                <a:gd name="T7" fmla="*/ 8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8" h="16">
                  <a:moveTo>
                    <a:pt x="0" y="8"/>
                  </a:moveTo>
                  <a:lnTo>
                    <a:pt x="0" y="0"/>
                  </a:lnTo>
                  <a:lnTo>
                    <a:pt x="288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6" name="Line 243"/>
            <p:cNvSpPr>
              <a:spLocks noChangeShapeType="1"/>
            </p:cNvSpPr>
            <p:nvPr/>
          </p:nvSpPr>
          <p:spPr bwMode="auto">
            <a:xfrm flipV="1">
              <a:off x="4270" y="1343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7" name="Freeform 244"/>
            <p:cNvSpPr>
              <a:spLocks/>
            </p:cNvSpPr>
            <p:nvPr/>
          </p:nvSpPr>
          <p:spPr bwMode="auto">
            <a:xfrm>
              <a:off x="4270" y="1359"/>
              <a:ext cx="288" cy="24"/>
            </a:xfrm>
            <a:custGeom>
              <a:avLst/>
              <a:gdLst>
                <a:gd name="T0" fmla="*/ 0 w 288"/>
                <a:gd name="T1" fmla="*/ 24 h 24"/>
                <a:gd name="T2" fmla="*/ 0 w 288"/>
                <a:gd name="T3" fmla="*/ 16 h 24"/>
                <a:gd name="T4" fmla="*/ 288 w 288"/>
                <a:gd name="T5" fmla="*/ 0 h 24"/>
                <a:gd name="T6" fmla="*/ 0 w 288"/>
                <a:gd name="T7" fmla="*/ 2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8" h="24">
                  <a:moveTo>
                    <a:pt x="0" y="24"/>
                  </a:moveTo>
                  <a:lnTo>
                    <a:pt x="0" y="16"/>
                  </a:lnTo>
                  <a:lnTo>
                    <a:pt x="288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8" name="Line 245"/>
            <p:cNvSpPr>
              <a:spLocks noChangeShapeType="1"/>
            </p:cNvSpPr>
            <p:nvPr/>
          </p:nvSpPr>
          <p:spPr bwMode="auto">
            <a:xfrm flipV="1">
              <a:off x="4270" y="1375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49" name="Arc 246"/>
            <p:cNvSpPr>
              <a:spLocks/>
            </p:cNvSpPr>
            <p:nvPr/>
          </p:nvSpPr>
          <p:spPr bwMode="auto">
            <a:xfrm>
              <a:off x="4565" y="1363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0" name="Freeform 247"/>
            <p:cNvSpPr>
              <a:spLocks/>
            </p:cNvSpPr>
            <p:nvPr/>
          </p:nvSpPr>
          <p:spPr bwMode="auto">
            <a:xfrm>
              <a:off x="4270" y="1359"/>
              <a:ext cx="288" cy="55"/>
            </a:xfrm>
            <a:custGeom>
              <a:avLst/>
              <a:gdLst>
                <a:gd name="T0" fmla="*/ 0 w 288"/>
                <a:gd name="T1" fmla="*/ 55 h 55"/>
                <a:gd name="T2" fmla="*/ 0 w 288"/>
                <a:gd name="T3" fmla="*/ 47 h 55"/>
                <a:gd name="T4" fmla="*/ 288 w 288"/>
                <a:gd name="T5" fmla="*/ 0 h 55"/>
                <a:gd name="T6" fmla="*/ 0 w 288"/>
                <a:gd name="T7" fmla="*/ 55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8" h="55">
                  <a:moveTo>
                    <a:pt x="0" y="55"/>
                  </a:moveTo>
                  <a:lnTo>
                    <a:pt x="0" y="47"/>
                  </a:lnTo>
                  <a:lnTo>
                    <a:pt x="288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1" name="Line 248"/>
            <p:cNvSpPr>
              <a:spLocks noChangeShapeType="1"/>
            </p:cNvSpPr>
            <p:nvPr/>
          </p:nvSpPr>
          <p:spPr bwMode="auto">
            <a:xfrm flipV="1">
              <a:off x="4270" y="1406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2" name="Freeform 249"/>
            <p:cNvSpPr>
              <a:spLocks/>
            </p:cNvSpPr>
            <p:nvPr/>
          </p:nvSpPr>
          <p:spPr bwMode="auto">
            <a:xfrm>
              <a:off x="4270" y="1367"/>
              <a:ext cx="280" cy="87"/>
            </a:xfrm>
            <a:custGeom>
              <a:avLst/>
              <a:gdLst>
                <a:gd name="T0" fmla="*/ 7 w 280"/>
                <a:gd name="T1" fmla="*/ 87 h 87"/>
                <a:gd name="T2" fmla="*/ 0 w 280"/>
                <a:gd name="T3" fmla="*/ 79 h 87"/>
                <a:gd name="T4" fmla="*/ 280 w 280"/>
                <a:gd name="T5" fmla="*/ 0 h 87"/>
                <a:gd name="T6" fmla="*/ 7 w 280"/>
                <a:gd name="T7" fmla="*/ 87 h 8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87">
                  <a:moveTo>
                    <a:pt x="7" y="87"/>
                  </a:moveTo>
                  <a:lnTo>
                    <a:pt x="0" y="79"/>
                  </a:lnTo>
                  <a:lnTo>
                    <a:pt x="280" y="0"/>
                  </a:lnTo>
                  <a:lnTo>
                    <a:pt x="7" y="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3" name="Line 250"/>
            <p:cNvSpPr>
              <a:spLocks noChangeShapeType="1"/>
            </p:cNvSpPr>
            <p:nvPr/>
          </p:nvSpPr>
          <p:spPr bwMode="auto">
            <a:xfrm flipH="1" flipV="1">
              <a:off x="4270" y="1446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4" name="Freeform 251"/>
            <p:cNvSpPr>
              <a:spLocks/>
            </p:cNvSpPr>
            <p:nvPr/>
          </p:nvSpPr>
          <p:spPr bwMode="auto">
            <a:xfrm>
              <a:off x="4285" y="1359"/>
              <a:ext cx="273" cy="119"/>
            </a:xfrm>
            <a:custGeom>
              <a:avLst/>
              <a:gdLst>
                <a:gd name="T0" fmla="*/ 7 w 273"/>
                <a:gd name="T1" fmla="*/ 119 h 119"/>
                <a:gd name="T2" fmla="*/ 0 w 273"/>
                <a:gd name="T3" fmla="*/ 111 h 119"/>
                <a:gd name="T4" fmla="*/ 273 w 273"/>
                <a:gd name="T5" fmla="*/ 0 h 119"/>
                <a:gd name="T6" fmla="*/ 7 w 273"/>
                <a:gd name="T7" fmla="*/ 119 h 1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119">
                  <a:moveTo>
                    <a:pt x="7" y="119"/>
                  </a:moveTo>
                  <a:lnTo>
                    <a:pt x="0" y="111"/>
                  </a:lnTo>
                  <a:lnTo>
                    <a:pt x="273" y="0"/>
                  </a:lnTo>
                  <a:lnTo>
                    <a:pt x="7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5" name="Line 252"/>
            <p:cNvSpPr>
              <a:spLocks noChangeShapeType="1"/>
            </p:cNvSpPr>
            <p:nvPr/>
          </p:nvSpPr>
          <p:spPr bwMode="auto">
            <a:xfrm flipH="1" flipV="1">
              <a:off x="4285" y="1470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6" name="Arc 253"/>
            <p:cNvSpPr>
              <a:spLocks/>
            </p:cNvSpPr>
            <p:nvPr/>
          </p:nvSpPr>
          <p:spPr bwMode="auto">
            <a:xfrm>
              <a:off x="4565" y="1363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7" name="Freeform 254"/>
            <p:cNvSpPr>
              <a:spLocks/>
            </p:cNvSpPr>
            <p:nvPr/>
          </p:nvSpPr>
          <p:spPr bwMode="auto">
            <a:xfrm>
              <a:off x="4300" y="1359"/>
              <a:ext cx="258" cy="151"/>
            </a:xfrm>
            <a:custGeom>
              <a:avLst/>
              <a:gdLst>
                <a:gd name="T0" fmla="*/ 7 w 258"/>
                <a:gd name="T1" fmla="*/ 151 h 151"/>
                <a:gd name="T2" fmla="*/ 0 w 258"/>
                <a:gd name="T3" fmla="*/ 143 h 151"/>
                <a:gd name="T4" fmla="*/ 258 w 258"/>
                <a:gd name="T5" fmla="*/ 0 h 151"/>
                <a:gd name="T6" fmla="*/ 7 w 258"/>
                <a:gd name="T7" fmla="*/ 151 h 1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8" h="151">
                  <a:moveTo>
                    <a:pt x="7" y="151"/>
                  </a:moveTo>
                  <a:lnTo>
                    <a:pt x="0" y="143"/>
                  </a:lnTo>
                  <a:lnTo>
                    <a:pt x="258" y="0"/>
                  </a:lnTo>
                  <a:lnTo>
                    <a:pt x="7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8" name="Line 255"/>
            <p:cNvSpPr>
              <a:spLocks noChangeShapeType="1"/>
            </p:cNvSpPr>
            <p:nvPr/>
          </p:nvSpPr>
          <p:spPr bwMode="auto">
            <a:xfrm flipH="1" flipV="1">
              <a:off x="4300" y="1502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9" name="Freeform 256"/>
            <p:cNvSpPr>
              <a:spLocks/>
            </p:cNvSpPr>
            <p:nvPr/>
          </p:nvSpPr>
          <p:spPr bwMode="auto">
            <a:xfrm>
              <a:off x="4307" y="1351"/>
              <a:ext cx="243" cy="183"/>
            </a:xfrm>
            <a:custGeom>
              <a:avLst/>
              <a:gdLst>
                <a:gd name="T0" fmla="*/ 7 w 243"/>
                <a:gd name="T1" fmla="*/ 183 h 183"/>
                <a:gd name="T2" fmla="*/ 0 w 243"/>
                <a:gd name="T3" fmla="*/ 175 h 183"/>
                <a:gd name="T4" fmla="*/ 243 w 243"/>
                <a:gd name="T5" fmla="*/ 0 h 183"/>
                <a:gd name="T6" fmla="*/ 7 w 243"/>
                <a:gd name="T7" fmla="*/ 183 h 1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3" h="183">
                  <a:moveTo>
                    <a:pt x="7" y="183"/>
                  </a:moveTo>
                  <a:lnTo>
                    <a:pt x="0" y="175"/>
                  </a:lnTo>
                  <a:lnTo>
                    <a:pt x="243" y="0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0" name="Line 257"/>
            <p:cNvSpPr>
              <a:spLocks noChangeShapeType="1"/>
            </p:cNvSpPr>
            <p:nvPr/>
          </p:nvSpPr>
          <p:spPr bwMode="auto">
            <a:xfrm flipH="1" flipV="1">
              <a:off x="4307" y="1526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1" name="Freeform 258"/>
            <p:cNvSpPr>
              <a:spLocks/>
            </p:cNvSpPr>
            <p:nvPr/>
          </p:nvSpPr>
          <p:spPr bwMode="auto">
            <a:xfrm>
              <a:off x="4329" y="1359"/>
              <a:ext cx="229" cy="199"/>
            </a:xfrm>
            <a:custGeom>
              <a:avLst/>
              <a:gdLst>
                <a:gd name="T0" fmla="*/ 7 w 229"/>
                <a:gd name="T1" fmla="*/ 199 h 199"/>
                <a:gd name="T2" fmla="*/ 0 w 229"/>
                <a:gd name="T3" fmla="*/ 191 h 199"/>
                <a:gd name="T4" fmla="*/ 229 w 229"/>
                <a:gd name="T5" fmla="*/ 0 h 199"/>
                <a:gd name="T6" fmla="*/ 7 w 229"/>
                <a:gd name="T7" fmla="*/ 199 h 19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9" h="199">
                  <a:moveTo>
                    <a:pt x="7" y="199"/>
                  </a:moveTo>
                  <a:lnTo>
                    <a:pt x="0" y="191"/>
                  </a:lnTo>
                  <a:lnTo>
                    <a:pt x="229" y="0"/>
                  </a:lnTo>
                  <a:lnTo>
                    <a:pt x="7" y="19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2" name="Line 259"/>
            <p:cNvSpPr>
              <a:spLocks noChangeShapeType="1"/>
            </p:cNvSpPr>
            <p:nvPr/>
          </p:nvSpPr>
          <p:spPr bwMode="auto">
            <a:xfrm flipH="1" flipV="1">
              <a:off x="4329" y="1550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3" name="Arc 260"/>
            <p:cNvSpPr>
              <a:spLocks/>
            </p:cNvSpPr>
            <p:nvPr/>
          </p:nvSpPr>
          <p:spPr bwMode="auto">
            <a:xfrm>
              <a:off x="4565" y="1363"/>
              <a:ext cx="126" cy="286"/>
            </a:xfrm>
            <a:custGeom>
              <a:avLst/>
              <a:gdLst>
                <a:gd name="T0" fmla="*/ 0 w 9750"/>
                <a:gd name="T1" fmla="*/ 0 h 19583"/>
                <a:gd name="T2" fmla="*/ 0 w 9750"/>
                <a:gd name="T3" fmla="*/ 0 h 19583"/>
                <a:gd name="T4" fmla="*/ 0 w 9750"/>
                <a:gd name="T5" fmla="*/ 0 h 195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50" h="19583" fill="none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</a:path>
                <a:path w="9750" h="19583" stroke="0" extrusionOk="0">
                  <a:moveTo>
                    <a:pt x="9750" y="19274"/>
                  </a:moveTo>
                  <a:cubicBezTo>
                    <a:pt x="9540" y="19380"/>
                    <a:pt x="9328" y="19483"/>
                    <a:pt x="9114" y="19582"/>
                  </a:cubicBezTo>
                  <a:lnTo>
                    <a:pt x="0" y="0"/>
                  </a:lnTo>
                  <a:lnTo>
                    <a:pt x="9750" y="192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4" name="Freeform 261"/>
            <p:cNvSpPr>
              <a:spLocks/>
            </p:cNvSpPr>
            <p:nvPr/>
          </p:nvSpPr>
          <p:spPr bwMode="auto">
            <a:xfrm>
              <a:off x="4358" y="1359"/>
              <a:ext cx="200" cy="231"/>
            </a:xfrm>
            <a:custGeom>
              <a:avLst/>
              <a:gdLst>
                <a:gd name="T0" fmla="*/ 8 w 200"/>
                <a:gd name="T1" fmla="*/ 231 h 231"/>
                <a:gd name="T2" fmla="*/ 0 w 200"/>
                <a:gd name="T3" fmla="*/ 223 h 231"/>
                <a:gd name="T4" fmla="*/ 200 w 200"/>
                <a:gd name="T5" fmla="*/ 0 h 231"/>
                <a:gd name="T6" fmla="*/ 8 w 200"/>
                <a:gd name="T7" fmla="*/ 231 h 2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231">
                  <a:moveTo>
                    <a:pt x="8" y="231"/>
                  </a:moveTo>
                  <a:lnTo>
                    <a:pt x="0" y="223"/>
                  </a:lnTo>
                  <a:lnTo>
                    <a:pt x="200" y="0"/>
                  </a:lnTo>
                  <a:lnTo>
                    <a:pt x="8" y="2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5" name="Line 262"/>
            <p:cNvSpPr>
              <a:spLocks noChangeShapeType="1"/>
            </p:cNvSpPr>
            <p:nvPr/>
          </p:nvSpPr>
          <p:spPr bwMode="auto">
            <a:xfrm flipH="1" flipV="1">
              <a:off x="4358" y="1582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6" name="Freeform 263"/>
            <p:cNvSpPr>
              <a:spLocks/>
            </p:cNvSpPr>
            <p:nvPr/>
          </p:nvSpPr>
          <p:spPr bwMode="auto">
            <a:xfrm>
              <a:off x="4373" y="1359"/>
              <a:ext cx="185" cy="247"/>
            </a:xfrm>
            <a:custGeom>
              <a:avLst/>
              <a:gdLst>
                <a:gd name="T0" fmla="*/ 8 w 185"/>
                <a:gd name="T1" fmla="*/ 247 h 247"/>
                <a:gd name="T2" fmla="*/ 0 w 185"/>
                <a:gd name="T3" fmla="*/ 239 h 247"/>
                <a:gd name="T4" fmla="*/ 185 w 185"/>
                <a:gd name="T5" fmla="*/ 0 h 247"/>
                <a:gd name="T6" fmla="*/ 8 w 185"/>
                <a:gd name="T7" fmla="*/ 247 h 2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5" h="247">
                  <a:moveTo>
                    <a:pt x="8" y="247"/>
                  </a:moveTo>
                  <a:lnTo>
                    <a:pt x="0" y="239"/>
                  </a:lnTo>
                  <a:lnTo>
                    <a:pt x="185" y="0"/>
                  </a:lnTo>
                  <a:lnTo>
                    <a:pt x="8" y="2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7" name="Line 264"/>
            <p:cNvSpPr>
              <a:spLocks noChangeShapeType="1"/>
            </p:cNvSpPr>
            <p:nvPr/>
          </p:nvSpPr>
          <p:spPr bwMode="auto">
            <a:xfrm flipH="1" flipV="1">
              <a:off x="4373" y="1598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8" name="Arc 265"/>
            <p:cNvSpPr>
              <a:spLocks/>
            </p:cNvSpPr>
            <p:nvPr/>
          </p:nvSpPr>
          <p:spPr bwMode="auto">
            <a:xfrm>
              <a:off x="4558" y="1355"/>
              <a:ext cx="139" cy="279"/>
            </a:xfrm>
            <a:custGeom>
              <a:avLst/>
              <a:gdLst>
                <a:gd name="T0" fmla="*/ 0 w 10413"/>
                <a:gd name="T1" fmla="*/ 0 h 19161"/>
                <a:gd name="T2" fmla="*/ 0 w 10413"/>
                <a:gd name="T3" fmla="*/ 0 h 19161"/>
                <a:gd name="T4" fmla="*/ 0 w 10413"/>
                <a:gd name="T5" fmla="*/ 0 h 1916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13" h="19161" fill="none" extrusionOk="0">
                  <a:moveTo>
                    <a:pt x="10412" y="18924"/>
                  </a:moveTo>
                  <a:cubicBezTo>
                    <a:pt x="10266" y="19005"/>
                    <a:pt x="10118" y="19084"/>
                    <a:pt x="9970" y="19161"/>
                  </a:cubicBezTo>
                </a:path>
                <a:path w="10413" h="19161" stroke="0" extrusionOk="0">
                  <a:moveTo>
                    <a:pt x="10412" y="18924"/>
                  </a:moveTo>
                  <a:cubicBezTo>
                    <a:pt x="10266" y="19005"/>
                    <a:pt x="10118" y="19084"/>
                    <a:pt x="9970" y="19161"/>
                  </a:cubicBezTo>
                  <a:lnTo>
                    <a:pt x="0" y="0"/>
                  </a:lnTo>
                  <a:lnTo>
                    <a:pt x="10412" y="189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9" name="Freeform 266"/>
            <p:cNvSpPr>
              <a:spLocks/>
            </p:cNvSpPr>
            <p:nvPr/>
          </p:nvSpPr>
          <p:spPr bwMode="auto">
            <a:xfrm>
              <a:off x="4403" y="1359"/>
              <a:ext cx="155" cy="263"/>
            </a:xfrm>
            <a:custGeom>
              <a:avLst/>
              <a:gdLst>
                <a:gd name="T0" fmla="*/ 0 w 155"/>
                <a:gd name="T1" fmla="*/ 263 h 263"/>
                <a:gd name="T2" fmla="*/ 0 w 155"/>
                <a:gd name="T3" fmla="*/ 263 h 263"/>
                <a:gd name="T4" fmla="*/ 155 w 155"/>
                <a:gd name="T5" fmla="*/ 0 h 263"/>
                <a:gd name="T6" fmla="*/ 0 w 155"/>
                <a:gd name="T7" fmla="*/ 263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" h="263">
                  <a:moveTo>
                    <a:pt x="0" y="263"/>
                  </a:moveTo>
                  <a:lnTo>
                    <a:pt x="0" y="263"/>
                  </a:lnTo>
                  <a:lnTo>
                    <a:pt x="155" y="0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70" name="Line 267"/>
            <p:cNvSpPr>
              <a:spLocks noChangeShapeType="1"/>
            </p:cNvSpPr>
            <p:nvPr/>
          </p:nvSpPr>
          <p:spPr bwMode="auto">
            <a:xfrm>
              <a:off x="4403" y="1622"/>
              <a:ext cx="1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71" name="Arc 268"/>
            <p:cNvSpPr>
              <a:spLocks/>
            </p:cNvSpPr>
            <p:nvPr/>
          </p:nvSpPr>
          <p:spPr bwMode="auto">
            <a:xfrm>
              <a:off x="4300" y="1072"/>
              <a:ext cx="530" cy="550"/>
            </a:xfrm>
            <a:custGeom>
              <a:avLst/>
              <a:gdLst>
                <a:gd name="T0" fmla="*/ 0 w 43200"/>
                <a:gd name="T1" fmla="*/ 0 h 41366"/>
                <a:gd name="T2" fmla="*/ 0 w 43200"/>
                <a:gd name="T3" fmla="*/ 0 h 41366"/>
                <a:gd name="T4" fmla="*/ 0 w 43200"/>
                <a:gd name="T5" fmla="*/ 0 h 4136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1366" fill="none" extrusionOk="0">
                  <a:moveTo>
                    <a:pt x="10892" y="40359"/>
                  </a:moveTo>
                  <a:cubicBezTo>
                    <a:pt x="4157" y="36515"/>
                    <a:pt x="0" y="29355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160"/>
                    <a:pt x="38144" y="37913"/>
                    <a:pt x="30310" y="41366"/>
                  </a:cubicBezTo>
                </a:path>
                <a:path w="43200" h="41366" stroke="0" extrusionOk="0">
                  <a:moveTo>
                    <a:pt x="10892" y="40359"/>
                  </a:moveTo>
                  <a:cubicBezTo>
                    <a:pt x="4157" y="36515"/>
                    <a:pt x="0" y="29355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160"/>
                    <a:pt x="38144" y="37913"/>
                    <a:pt x="30310" y="41366"/>
                  </a:cubicBezTo>
                  <a:lnTo>
                    <a:pt x="21600" y="21600"/>
                  </a:lnTo>
                  <a:lnTo>
                    <a:pt x="10892" y="40359"/>
                  </a:lnTo>
                  <a:close/>
                </a:path>
              </a:pathLst>
            </a:cu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72" name="Arc 269"/>
            <p:cNvSpPr>
              <a:spLocks/>
            </p:cNvSpPr>
            <p:nvPr/>
          </p:nvSpPr>
          <p:spPr bwMode="auto">
            <a:xfrm>
              <a:off x="4303" y="1075"/>
              <a:ext cx="524" cy="544"/>
            </a:xfrm>
            <a:custGeom>
              <a:avLst/>
              <a:gdLst>
                <a:gd name="T0" fmla="*/ 0 w 43200"/>
                <a:gd name="T1" fmla="*/ 0 h 41363"/>
                <a:gd name="T2" fmla="*/ 0 w 43200"/>
                <a:gd name="T3" fmla="*/ 0 h 41363"/>
                <a:gd name="T4" fmla="*/ 0 w 43200"/>
                <a:gd name="T5" fmla="*/ 0 h 4136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1363" fill="none" extrusionOk="0">
                  <a:moveTo>
                    <a:pt x="10885" y="40355"/>
                  </a:moveTo>
                  <a:cubicBezTo>
                    <a:pt x="4154" y="36510"/>
                    <a:pt x="0" y="2935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158"/>
                    <a:pt x="38147" y="37909"/>
                    <a:pt x="30316" y="41362"/>
                  </a:cubicBezTo>
                </a:path>
                <a:path w="43200" h="41363" stroke="0" extrusionOk="0">
                  <a:moveTo>
                    <a:pt x="10885" y="40355"/>
                  </a:moveTo>
                  <a:cubicBezTo>
                    <a:pt x="4154" y="36510"/>
                    <a:pt x="0" y="2935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158"/>
                    <a:pt x="38147" y="37909"/>
                    <a:pt x="30316" y="41362"/>
                  </a:cubicBezTo>
                  <a:lnTo>
                    <a:pt x="21600" y="21600"/>
                  </a:lnTo>
                  <a:lnTo>
                    <a:pt x="10885" y="40355"/>
                  </a:lnTo>
                  <a:close/>
                </a:path>
              </a:pathLst>
            </a:custGeom>
            <a:solidFill>
              <a:srgbClr val="CC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73" name="Freeform 270"/>
            <p:cNvSpPr>
              <a:spLocks/>
            </p:cNvSpPr>
            <p:nvPr/>
          </p:nvSpPr>
          <p:spPr bwMode="auto">
            <a:xfrm>
              <a:off x="4639" y="992"/>
              <a:ext cx="59" cy="64"/>
            </a:xfrm>
            <a:custGeom>
              <a:avLst/>
              <a:gdLst>
                <a:gd name="T0" fmla="*/ 14 w 59"/>
                <a:gd name="T1" fmla="*/ 0 h 64"/>
                <a:gd name="T2" fmla="*/ 0 w 59"/>
                <a:gd name="T3" fmla="*/ 40 h 64"/>
                <a:gd name="T4" fmla="*/ 14 w 59"/>
                <a:gd name="T5" fmla="*/ 64 h 64"/>
                <a:gd name="T6" fmla="*/ 44 w 59"/>
                <a:gd name="T7" fmla="*/ 56 h 64"/>
                <a:gd name="T8" fmla="*/ 59 w 59"/>
                <a:gd name="T9" fmla="*/ 8 h 64"/>
                <a:gd name="T10" fmla="*/ 14 w 59"/>
                <a:gd name="T11" fmla="*/ 0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9" h="64">
                  <a:moveTo>
                    <a:pt x="14" y="0"/>
                  </a:moveTo>
                  <a:lnTo>
                    <a:pt x="0" y="40"/>
                  </a:lnTo>
                  <a:lnTo>
                    <a:pt x="14" y="64"/>
                  </a:lnTo>
                  <a:lnTo>
                    <a:pt x="44" y="56"/>
                  </a:lnTo>
                  <a:lnTo>
                    <a:pt x="59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1111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74" name="Freeform 271"/>
            <p:cNvSpPr>
              <a:spLocks/>
            </p:cNvSpPr>
            <p:nvPr/>
          </p:nvSpPr>
          <p:spPr bwMode="auto">
            <a:xfrm>
              <a:off x="4646" y="978"/>
              <a:ext cx="59" cy="64"/>
            </a:xfrm>
            <a:custGeom>
              <a:avLst/>
              <a:gdLst>
                <a:gd name="T0" fmla="*/ 14 w 59"/>
                <a:gd name="T1" fmla="*/ 0 h 64"/>
                <a:gd name="T2" fmla="*/ 0 w 59"/>
                <a:gd name="T3" fmla="*/ 40 h 64"/>
                <a:gd name="T4" fmla="*/ 14 w 59"/>
                <a:gd name="T5" fmla="*/ 64 h 64"/>
                <a:gd name="T6" fmla="*/ 44 w 59"/>
                <a:gd name="T7" fmla="*/ 56 h 64"/>
                <a:gd name="T8" fmla="*/ 59 w 59"/>
                <a:gd name="T9" fmla="*/ 8 h 64"/>
                <a:gd name="T10" fmla="*/ 14 w 59"/>
                <a:gd name="T11" fmla="*/ 0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9" h="64">
                  <a:moveTo>
                    <a:pt x="14" y="0"/>
                  </a:moveTo>
                  <a:lnTo>
                    <a:pt x="0" y="40"/>
                  </a:lnTo>
                  <a:lnTo>
                    <a:pt x="14" y="64"/>
                  </a:lnTo>
                  <a:lnTo>
                    <a:pt x="44" y="56"/>
                  </a:lnTo>
                  <a:lnTo>
                    <a:pt x="59" y="8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75" name="Line 272"/>
            <p:cNvSpPr>
              <a:spLocks noChangeShapeType="1"/>
            </p:cNvSpPr>
            <p:nvPr/>
          </p:nvSpPr>
          <p:spPr bwMode="auto">
            <a:xfrm>
              <a:off x="4583" y="1366"/>
              <a:ext cx="94" cy="239"/>
            </a:xfrm>
            <a:prstGeom prst="line">
              <a:avLst/>
            </a:prstGeom>
            <a:noFill/>
            <a:ln w="76200">
              <a:solidFill>
                <a:srgbClr val="CCF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276" name="Group 273"/>
          <p:cNvGrpSpPr>
            <a:grpSpLocks/>
          </p:cNvGrpSpPr>
          <p:nvPr/>
        </p:nvGrpSpPr>
        <p:grpSpPr bwMode="auto">
          <a:xfrm>
            <a:off x="842963" y="3678337"/>
            <a:ext cx="1568450" cy="1462087"/>
            <a:chOff x="601" y="2263"/>
            <a:chExt cx="754" cy="815"/>
          </a:xfrm>
        </p:grpSpPr>
        <p:sp>
          <p:nvSpPr>
            <p:cNvPr id="277" name="Arc 274"/>
            <p:cNvSpPr>
              <a:spLocks/>
            </p:cNvSpPr>
            <p:nvPr/>
          </p:nvSpPr>
          <p:spPr bwMode="auto">
            <a:xfrm>
              <a:off x="697" y="2366"/>
              <a:ext cx="577" cy="607"/>
            </a:xfrm>
            <a:custGeom>
              <a:avLst/>
              <a:gdLst>
                <a:gd name="T0" fmla="*/ 0 w 43200"/>
                <a:gd name="T1" fmla="*/ 0 h 41465"/>
                <a:gd name="T2" fmla="*/ 0 w 43200"/>
                <a:gd name="T3" fmla="*/ 0 h 41465"/>
                <a:gd name="T4" fmla="*/ 0 w 43200"/>
                <a:gd name="T5" fmla="*/ 0 h 414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1465" fill="none" extrusionOk="0">
                  <a:moveTo>
                    <a:pt x="10881" y="40352"/>
                  </a:moveTo>
                  <a:cubicBezTo>
                    <a:pt x="4152" y="36506"/>
                    <a:pt x="0" y="29350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251"/>
                    <a:pt x="38038" y="38067"/>
                    <a:pt x="30081" y="41464"/>
                  </a:cubicBezTo>
                </a:path>
                <a:path w="43200" h="41465" stroke="0" extrusionOk="0">
                  <a:moveTo>
                    <a:pt x="10881" y="40352"/>
                  </a:moveTo>
                  <a:cubicBezTo>
                    <a:pt x="4152" y="36506"/>
                    <a:pt x="0" y="29350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251"/>
                    <a:pt x="38038" y="38067"/>
                    <a:pt x="30081" y="41464"/>
                  </a:cubicBezTo>
                  <a:lnTo>
                    <a:pt x="21600" y="21600"/>
                  </a:lnTo>
                  <a:lnTo>
                    <a:pt x="10881" y="40352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78" name="Oval 275"/>
            <p:cNvSpPr>
              <a:spLocks noChangeArrowheads="1"/>
            </p:cNvSpPr>
            <p:nvPr/>
          </p:nvSpPr>
          <p:spPr bwMode="auto">
            <a:xfrm>
              <a:off x="601" y="2263"/>
              <a:ext cx="754" cy="815"/>
            </a:xfrm>
            <a:prstGeom prst="ellipse">
              <a:avLst/>
            </a:prstGeom>
            <a:solidFill>
              <a:srgbClr val="CCF3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279" name="Arc 276"/>
            <p:cNvSpPr>
              <a:spLocks/>
            </p:cNvSpPr>
            <p:nvPr/>
          </p:nvSpPr>
          <p:spPr bwMode="auto">
            <a:xfrm>
              <a:off x="989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0" name="Freeform 277"/>
            <p:cNvSpPr>
              <a:spLocks/>
            </p:cNvSpPr>
            <p:nvPr/>
          </p:nvSpPr>
          <p:spPr bwMode="auto">
            <a:xfrm>
              <a:off x="982" y="2674"/>
              <a:ext cx="140" cy="279"/>
            </a:xfrm>
            <a:custGeom>
              <a:avLst/>
              <a:gdLst>
                <a:gd name="T0" fmla="*/ 140 w 140"/>
                <a:gd name="T1" fmla="*/ 271 h 279"/>
                <a:gd name="T2" fmla="*/ 132 w 140"/>
                <a:gd name="T3" fmla="*/ 279 h 279"/>
                <a:gd name="T4" fmla="*/ 0 w 140"/>
                <a:gd name="T5" fmla="*/ 0 h 279"/>
                <a:gd name="T6" fmla="*/ 140 w 140"/>
                <a:gd name="T7" fmla="*/ 271 h 2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0" h="279">
                  <a:moveTo>
                    <a:pt x="140" y="271"/>
                  </a:moveTo>
                  <a:lnTo>
                    <a:pt x="132" y="279"/>
                  </a:lnTo>
                  <a:lnTo>
                    <a:pt x="0" y="0"/>
                  </a:lnTo>
                  <a:lnTo>
                    <a:pt x="140" y="2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1" name="Line 278"/>
            <p:cNvSpPr>
              <a:spLocks noChangeShapeType="1"/>
            </p:cNvSpPr>
            <p:nvPr/>
          </p:nvSpPr>
          <p:spPr bwMode="auto">
            <a:xfrm flipH="1">
              <a:off x="1114" y="2945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2" name="Arc 279"/>
            <p:cNvSpPr>
              <a:spLocks/>
            </p:cNvSpPr>
            <p:nvPr/>
          </p:nvSpPr>
          <p:spPr bwMode="auto">
            <a:xfrm>
              <a:off x="989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3" name="Freeform 280"/>
            <p:cNvSpPr>
              <a:spLocks/>
            </p:cNvSpPr>
            <p:nvPr/>
          </p:nvSpPr>
          <p:spPr bwMode="auto">
            <a:xfrm>
              <a:off x="982" y="2674"/>
              <a:ext cx="162" cy="255"/>
            </a:xfrm>
            <a:custGeom>
              <a:avLst/>
              <a:gdLst>
                <a:gd name="T0" fmla="*/ 162 w 162"/>
                <a:gd name="T1" fmla="*/ 255 h 255"/>
                <a:gd name="T2" fmla="*/ 154 w 162"/>
                <a:gd name="T3" fmla="*/ 255 h 255"/>
                <a:gd name="T4" fmla="*/ 0 w 162"/>
                <a:gd name="T5" fmla="*/ 0 h 255"/>
                <a:gd name="T6" fmla="*/ 162 w 162"/>
                <a:gd name="T7" fmla="*/ 255 h 2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" h="255">
                  <a:moveTo>
                    <a:pt x="162" y="255"/>
                  </a:moveTo>
                  <a:lnTo>
                    <a:pt x="154" y="255"/>
                  </a:lnTo>
                  <a:lnTo>
                    <a:pt x="0" y="0"/>
                  </a:lnTo>
                  <a:lnTo>
                    <a:pt x="162" y="2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4" name="Line 281"/>
            <p:cNvSpPr>
              <a:spLocks noChangeShapeType="1"/>
            </p:cNvSpPr>
            <p:nvPr/>
          </p:nvSpPr>
          <p:spPr bwMode="auto">
            <a:xfrm flipH="1">
              <a:off x="1136" y="2929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5" name="Arc 282"/>
            <p:cNvSpPr>
              <a:spLocks/>
            </p:cNvSpPr>
            <p:nvPr/>
          </p:nvSpPr>
          <p:spPr bwMode="auto">
            <a:xfrm>
              <a:off x="982" y="2678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6" name="Freeform 283"/>
            <p:cNvSpPr>
              <a:spLocks/>
            </p:cNvSpPr>
            <p:nvPr/>
          </p:nvSpPr>
          <p:spPr bwMode="auto">
            <a:xfrm>
              <a:off x="974" y="2674"/>
              <a:ext cx="192" cy="240"/>
            </a:xfrm>
            <a:custGeom>
              <a:avLst/>
              <a:gdLst>
                <a:gd name="T0" fmla="*/ 192 w 192"/>
                <a:gd name="T1" fmla="*/ 232 h 240"/>
                <a:gd name="T2" fmla="*/ 185 w 192"/>
                <a:gd name="T3" fmla="*/ 240 h 240"/>
                <a:gd name="T4" fmla="*/ 0 w 192"/>
                <a:gd name="T5" fmla="*/ 0 h 240"/>
                <a:gd name="T6" fmla="*/ 192 w 192"/>
                <a:gd name="T7" fmla="*/ 232 h 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" h="240">
                  <a:moveTo>
                    <a:pt x="192" y="232"/>
                  </a:moveTo>
                  <a:lnTo>
                    <a:pt x="185" y="240"/>
                  </a:lnTo>
                  <a:lnTo>
                    <a:pt x="0" y="0"/>
                  </a:lnTo>
                  <a:lnTo>
                    <a:pt x="192" y="2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7" name="Line 284"/>
            <p:cNvSpPr>
              <a:spLocks noChangeShapeType="1"/>
            </p:cNvSpPr>
            <p:nvPr/>
          </p:nvSpPr>
          <p:spPr bwMode="auto">
            <a:xfrm flipH="1">
              <a:off x="1159" y="2906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8" name="Arc 285"/>
            <p:cNvSpPr>
              <a:spLocks/>
            </p:cNvSpPr>
            <p:nvPr/>
          </p:nvSpPr>
          <p:spPr bwMode="auto">
            <a:xfrm>
              <a:off x="982" y="2670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89" name="Freeform 286"/>
            <p:cNvSpPr>
              <a:spLocks/>
            </p:cNvSpPr>
            <p:nvPr/>
          </p:nvSpPr>
          <p:spPr bwMode="auto">
            <a:xfrm>
              <a:off x="982" y="2666"/>
              <a:ext cx="206" cy="224"/>
            </a:xfrm>
            <a:custGeom>
              <a:avLst/>
              <a:gdLst>
                <a:gd name="T0" fmla="*/ 206 w 206"/>
                <a:gd name="T1" fmla="*/ 216 h 224"/>
                <a:gd name="T2" fmla="*/ 206 w 206"/>
                <a:gd name="T3" fmla="*/ 224 h 224"/>
                <a:gd name="T4" fmla="*/ 0 w 206"/>
                <a:gd name="T5" fmla="*/ 0 h 224"/>
                <a:gd name="T6" fmla="*/ 206 w 206"/>
                <a:gd name="T7" fmla="*/ 216 h 2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" h="224">
                  <a:moveTo>
                    <a:pt x="206" y="216"/>
                  </a:moveTo>
                  <a:lnTo>
                    <a:pt x="206" y="224"/>
                  </a:lnTo>
                  <a:lnTo>
                    <a:pt x="0" y="0"/>
                  </a:lnTo>
                  <a:lnTo>
                    <a:pt x="206" y="2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0" name="Line 287"/>
            <p:cNvSpPr>
              <a:spLocks noChangeShapeType="1"/>
            </p:cNvSpPr>
            <p:nvPr/>
          </p:nvSpPr>
          <p:spPr bwMode="auto">
            <a:xfrm>
              <a:off x="1188" y="288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1" name="Arc 288"/>
            <p:cNvSpPr>
              <a:spLocks/>
            </p:cNvSpPr>
            <p:nvPr/>
          </p:nvSpPr>
          <p:spPr bwMode="auto">
            <a:xfrm>
              <a:off x="989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2" name="Freeform 289"/>
            <p:cNvSpPr>
              <a:spLocks/>
            </p:cNvSpPr>
            <p:nvPr/>
          </p:nvSpPr>
          <p:spPr bwMode="auto">
            <a:xfrm>
              <a:off x="982" y="2674"/>
              <a:ext cx="228" cy="192"/>
            </a:xfrm>
            <a:custGeom>
              <a:avLst/>
              <a:gdLst>
                <a:gd name="T0" fmla="*/ 228 w 228"/>
                <a:gd name="T1" fmla="*/ 184 h 192"/>
                <a:gd name="T2" fmla="*/ 221 w 228"/>
                <a:gd name="T3" fmla="*/ 192 h 192"/>
                <a:gd name="T4" fmla="*/ 0 w 228"/>
                <a:gd name="T5" fmla="*/ 0 h 192"/>
                <a:gd name="T6" fmla="*/ 228 w 228"/>
                <a:gd name="T7" fmla="*/ 184 h 1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8" h="192">
                  <a:moveTo>
                    <a:pt x="228" y="184"/>
                  </a:moveTo>
                  <a:lnTo>
                    <a:pt x="221" y="192"/>
                  </a:lnTo>
                  <a:lnTo>
                    <a:pt x="0" y="0"/>
                  </a:lnTo>
                  <a:lnTo>
                    <a:pt x="228" y="1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3" name="Line 290"/>
            <p:cNvSpPr>
              <a:spLocks noChangeShapeType="1"/>
            </p:cNvSpPr>
            <p:nvPr/>
          </p:nvSpPr>
          <p:spPr bwMode="auto">
            <a:xfrm flipH="1">
              <a:off x="1203" y="2858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4" name="Arc 291"/>
            <p:cNvSpPr>
              <a:spLocks/>
            </p:cNvSpPr>
            <p:nvPr/>
          </p:nvSpPr>
          <p:spPr bwMode="auto">
            <a:xfrm>
              <a:off x="982" y="2670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5" name="Freeform 292"/>
            <p:cNvSpPr>
              <a:spLocks/>
            </p:cNvSpPr>
            <p:nvPr/>
          </p:nvSpPr>
          <p:spPr bwMode="auto">
            <a:xfrm>
              <a:off x="982" y="2666"/>
              <a:ext cx="243" cy="168"/>
            </a:xfrm>
            <a:custGeom>
              <a:avLst/>
              <a:gdLst>
                <a:gd name="T0" fmla="*/ 243 w 243"/>
                <a:gd name="T1" fmla="*/ 160 h 168"/>
                <a:gd name="T2" fmla="*/ 243 w 243"/>
                <a:gd name="T3" fmla="*/ 168 h 168"/>
                <a:gd name="T4" fmla="*/ 0 w 243"/>
                <a:gd name="T5" fmla="*/ 0 h 168"/>
                <a:gd name="T6" fmla="*/ 243 w 243"/>
                <a:gd name="T7" fmla="*/ 160 h 16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3" h="168">
                  <a:moveTo>
                    <a:pt x="243" y="160"/>
                  </a:moveTo>
                  <a:lnTo>
                    <a:pt x="243" y="168"/>
                  </a:lnTo>
                  <a:lnTo>
                    <a:pt x="0" y="0"/>
                  </a:lnTo>
                  <a:lnTo>
                    <a:pt x="243" y="1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6" name="Line 293"/>
            <p:cNvSpPr>
              <a:spLocks noChangeShapeType="1"/>
            </p:cNvSpPr>
            <p:nvPr/>
          </p:nvSpPr>
          <p:spPr bwMode="auto">
            <a:xfrm>
              <a:off x="1225" y="2826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7" name="Arc 294"/>
            <p:cNvSpPr>
              <a:spLocks/>
            </p:cNvSpPr>
            <p:nvPr/>
          </p:nvSpPr>
          <p:spPr bwMode="auto">
            <a:xfrm>
              <a:off x="982" y="2670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8" name="Freeform 295"/>
            <p:cNvSpPr>
              <a:spLocks/>
            </p:cNvSpPr>
            <p:nvPr/>
          </p:nvSpPr>
          <p:spPr bwMode="auto">
            <a:xfrm>
              <a:off x="974" y="2666"/>
              <a:ext cx="266" cy="144"/>
            </a:xfrm>
            <a:custGeom>
              <a:avLst/>
              <a:gdLst>
                <a:gd name="T0" fmla="*/ 266 w 266"/>
                <a:gd name="T1" fmla="*/ 136 h 144"/>
                <a:gd name="T2" fmla="*/ 258 w 266"/>
                <a:gd name="T3" fmla="*/ 144 h 144"/>
                <a:gd name="T4" fmla="*/ 0 w 266"/>
                <a:gd name="T5" fmla="*/ 0 h 144"/>
                <a:gd name="T6" fmla="*/ 266 w 266"/>
                <a:gd name="T7" fmla="*/ 136 h 1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6" h="144">
                  <a:moveTo>
                    <a:pt x="266" y="136"/>
                  </a:moveTo>
                  <a:lnTo>
                    <a:pt x="258" y="144"/>
                  </a:lnTo>
                  <a:lnTo>
                    <a:pt x="0" y="0"/>
                  </a:lnTo>
                  <a:lnTo>
                    <a:pt x="266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9" name="Line 296"/>
            <p:cNvSpPr>
              <a:spLocks noChangeShapeType="1"/>
            </p:cNvSpPr>
            <p:nvPr/>
          </p:nvSpPr>
          <p:spPr bwMode="auto">
            <a:xfrm flipH="1">
              <a:off x="1232" y="2802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0" name="Arc 297"/>
            <p:cNvSpPr>
              <a:spLocks/>
            </p:cNvSpPr>
            <p:nvPr/>
          </p:nvSpPr>
          <p:spPr bwMode="auto">
            <a:xfrm>
              <a:off x="982" y="2670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1" name="Freeform 298"/>
            <p:cNvSpPr>
              <a:spLocks/>
            </p:cNvSpPr>
            <p:nvPr/>
          </p:nvSpPr>
          <p:spPr bwMode="auto">
            <a:xfrm>
              <a:off x="974" y="2666"/>
              <a:ext cx="273" cy="112"/>
            </a:xfrm>
            <a:custGeom>
              <a:avLst/>
              <a:gdLst>
                <a:gd name="T0" fmla="*/ 273 w 273"/>
                <a:gd name="T1" fmla="*/ 104 h 112"/>
                <a:gd name="T2" fmla="*/ 273 w 273"/>
                <a:gd name="T3" fmla="*/ 112 h 112"/>
                <a:gd name="T4" fmla="*/ 0 w 273"/>
                <a:gd name="T5" fmla="*/ 0 h 112"/>
                <a:gd name="T6" fmla="*/ 273 w 273"/>
                <a:gd name="T7" fmla="*/ 104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112">
                  <a:moveTo>
                    <a:pt x="273" y="104"/>
                  </a:moveTo>
                  <a:lnTo>
                    <a:pt x="273" y="112"/>
                  </a:lnTo>
                  <a:lnTo>
                    <a:pt x="0" y="0"/>
                  </a:lnTo>
                  <a:lnTo>
                    <a:pt x="273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2" name="Line 299"/>
            <p:cNvSpPr>
              <a:spLocks noChangeShapeType="1"/>
            </p:cNvSpPr>
            <p:nvPr/>
          </p:nvSpPr>
          <p:spPr bwMode="auto">
            <a:xfrm>
              <a:off x="1247" y="2770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3" name="Arc 300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4" name="Freeform 301"/>
            <p:cNvSpPr>
              <a:spLocks/>
            </p:cNvSpPr>
            <p:nvPr/>
          </p:nvSpPr>
          <p:spPr bwMode="auto">
            <a:xfrm>
              <a:off x="974" y="2666"/>
              <a:ext cx="280" cy="80"/>
            </a:xfrm>
            <a:custGeom>
              <a:avLst/>
              <a:gdLst>
                <a:gd name="T0" fmla="*/ 280 w 280"/>
                <a:gd name="T1" fmla="*/ 72 h 80"/>
                <a:gd name="T2" fmla="*/ 280 w 280"/>
                <a:gd name="T3" fmla="*/ 80 h 80"/>
                <a:gd name="T4" fmla="*/ 0 w 280"/>
                <a:gd name="T5" fmla="*/ 0 h 80"/>
                <a:gd name="T6" fmla="*/ 280 w 280"/>
                <a:gd name="T7" fmla="*/ 72 h 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80">
                  <a:moveTo>
                    <a:pt x="280" y="72"/>
                  </a:moveTo>
                  <a:lnTo>
                    <a:pt x="280" y="80"/>
                  </a:lnTo>
                  <a:lnTo>
                    <a:pt x="0" y="0"/>
                  </a:lnTo>
                  <a:lnTo>
                    <a:pt x="280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5" name="Line 302"/>
            <p:cNvSpPr>
              <a:spLocks noChangeShapeType="1"/>
            </p:cNvSpPr>
            <p:nvPr/>
          </p:nvSpPr>
          <p:spPr bwMode="auto">
            <a:xfrm>
              <a:off x="1254" y="2738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6" name="Arc 303"/>
            <p:cNvSpPr>
              <a:spLocks/>
            </p:cNvSpPr>
            <p:nvPr/>
          </p:nvSpPr>
          <p:spPr bwMode="auto">
            <a:xfrm>
              <a:off x="982" y="2670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7" name="Freeform 304"/>
            <p:cNvSpPr>
              <a:spLocks/>
            </p:cNvSpPr>
            <p:nvPr/>
          </p:nvSpPr>
          <p:spPr bwMode="auto">
            <a:xfrm>
              <a:off x="974" y="2666"/>
              <a:ext cx="288" cy="48"/>
            </a:xfrm>
            <a:custGeom>
              <a:avLst/>
              <a:gdLst>
                <a:gd name="T0" fmla="*/ 288 w 288"/>
                <a:gd name="T1" fmla="*/ 32 h 48"/>
                <a:gd name="T2" fmla="*/ 288 w 288"/>
                <a:gd name="T3" fmla="*/ 48 h 48"/>
                <a:gd name="T4" fmla="*/ 0 w 288"/>
                <a:gd name="T5" fmla="*/ 0 h 48"/>
                <a:gd name="T6" fmla="*/ 288 w 288"/>
                <a:gd name="T7" fmla="*/ 32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8" h="48">
                  <a:moveTo>
                    <a:pt x="288" y="32"/>
                  </a:moveTo>
                  <a:lnTo>
                    <a:pt x="288" y="48"/>
                  </a:lnTo>
                  <a:lnTo>
                    <a:pt x="0" y="0"/>
                  </a:lnTo>
                  <a:lnTo>
                    <a:pt x="28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8" name="Line 305"/>
            <p:cNvSpPr>
              <a:spLocks noChangeShapeType="1"/>
            </p:cNvSpPr>
            <p:nvPr/>
          </p:nvSpPr>
          <p:spPr bwMode="auto">
            <a:xfrm>
              <a:off x="1262" y="269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9" name="Arc 306"/>
            <p:cNvSpPr>
              <a:spLocks/>
            </p:cNvSpPr>
            <p:nvPr/>
          </p:nvSpPr>
          <p:spPr bwMode="auto">
            <a:xfrm>
              <a:off x="982" y="2670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0" name="Freeform 307"/>
            <p:cNvSpPr>
              <a:spLocks/>
            </p:cNvSpPr>
            <p:nvPr/>
          </p:nvSpPr>
          <p:spPr bwMode="auto">
            <a:xfrm>
              <a:off x="974" y="2666"/>
              <a:ext cx="288" cy="16"/>
            </a:xfrm>
            <a:custGeom>
              <a:avLst/>
              <a:gdLst>
                <a:gd name="T0" fmla="*/ 288 w 288"/>
                <a:gd name="T1" fmla="*/ 0 h 16"/>
                <a:gd name="T2" fmla="*/ 288 w 288"/>
                <a:gd name="T3" fmla="*/ 16 h 16"/>
                <a:gd name="T4" fmla="*/ 0 w 288"/>
                <a:gd name="T5" fmla="*/ 0 h 16"/>
                <a:gd name="T6" fmla="*/ 288 w 28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8" h="16">
                  <a:moveTo>
                    <a:pt x="288" y="0"/>
                  </a:moveTo>
                  <a:lnTo>
                    <a:pt x="288" y="16"/>
                  </a:lnTo>
                  <a:lnTo>
                    <a:pt x="0" y="0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1" name="Line 308"/>
            <p:cNvSpPr>
              <a:spLocks noChangeShapeType="1"/>
            </p:cNvSpPr>
            <p:nvPr/>
          </p:nvSpPr>
          <p:spPr bwMode="auto">
            <a:xfrm>
              <a:off x="1262" y="2666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2" name="Arc 309"/>
            <p:cNvSpPr>
              <a:spLocks/>
            </p:cNvSpPr>
            <p:nvPr/>
          </p:nvSpPr>
          <p:spPr bwMode="auto">
            <a:xfrm>
              <a:off x="989" y="2662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3" name="Freeform 310"/>
            <p:cNvSpPr>
              <a:spLocks/>
            </p:cNvSpPr>
            <p:nvPr/>
          </p:nvSpPr>
          <p:spPr bwMode="auto">
            <a:xfrm>
              <a:off x="982" y="2634"/>
              <a:ext cx="287" cy="32"/>
            </a:xfrm>
            <a:custGeom>
              <a:avLst/>
              <a:gdLst>
                <a:gd name="T0" fmla="*/ 287 w 287"/>
                <a:gd name="T1" fmla="*/ 0 h 32"/>
                <a:gd name="T2" fmla="*/ 287 w 287"/>
                <a:gd name="T3" fmla="*/ 8 h 32"/>
                <a:gd name="T4" fmla="*/ 0 w 287"/>
                <a:gd name="T5" fmla="*/ 32 h 32"/>
                <a:gd name="T6" fmla="*/ 287 w 287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7" h="32">
                  <a:moveTo>
                    <a:pt x="287" y="0"/>
                  </a:moveTo>
                  <a:lnTo>
                    <a:pt x="287" y="8"/>
                  </a:lnTo>
                  <a:lnTo>
                    <a:pt x="0" y="32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4" name="Line 311"/>
            <p:cNvSpPr>
              <a:spLocks noChangeShapeType="1"/>
            </p:cNvSpPr>
            <p:nvPr/>
          </p:nvSpPr>
          <p:spPr bwMode="auto">
            <a:xfrm>
              <a:off x="1269" y="2634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5" name="Arc 312"/>
            <p:cNvSpPr>
              <a:spLocks/>
            </p:cNvSpPr>
            <p:nvPr/>
          </p:nvSpPr>
          <p:spPr bwMode="auto">
            <a:xfrm>
              <a:off x="982" y="2654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6" name="Freeform 313"/>
            <p:cNvSpPr>
              <a:spLocks/>
            </p:cNvSpPr>
            <p:nvPr/>
          </p:nvSpPr>
          <p:spPr bwMode="auto">
            <a:xfrm>
              <a:off x="982" y="2587"/>
              <a:ext cx="280" cy="71"/>
            </a:xfrm>
            <a:custGeom>
              <a:avLst/>
              <a:gdLst>
                <a:gd name="T0" fmla="*/ 280 w 280"/>
                <a:gd name="T1" fmla="*/ 0 h 71"/>
                <a:gd name="T2" fmla="*/ 280 w 280"/>
                <a:gd name="T3" fmla="*/ 16 h 71"/>
                <a:gd name="T4" fmla="*/ 0 w 280"/>
                <a:gd name="T5" fmla="*/ 71 h 71"/>
                <a:gd name="T6" fmla="*/ 280 w 280"/>
                <a:gd name="T7" fmla="*/ 0 h 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71">
                  <a:moveTo>
                    <a:pt x="280" y="0"/>
                  </a:moveTo>
                  <a:lnTo>
                    <a:pt x="280" y="16"/>
                  </a:lnTo>
                  <a:lnTo>
                    <a:pt x="0" y="71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7" name="Line 314"/>
            <p:cNvSpPr>
              <a:spLocks noChangeShapeType="1"/>
            </p:cNvSpPr>
            <p:nvPr/>
          </p:nvSpPr>
          <p:spPr bwMode="auto">
            <a:xfrm>
              <a:off x="1262" y="2587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8" name="Arc 315"/>
            <p:cNvSpPr>
              <a:spLocks/>
            </p:cNvSpPr>
            <p:nvPr/>
          </p:nvSpPr>
          <p:spPr bwMode="auto">
            <a:xfrm>
              <a:off x="989" y="2662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9" name="Freeform 316"/>
            <p:cNvSpPr>
              <a:spLocks/>
            </p:cNvSpPr>
            <p:nvPr/>
          </p:nvSpPr>
          <p:spPr bwMode="auto">
            <a:xfrm>
              <a:off x="982" y="2563"/>
              <a:ext cx="280" cy="95"/>
            </a:xfrm>
            <a:custGeom>
              <a:avLst/>
              <a:gdLst>
                <a:gd name="T0" fmla="*/ 272 w 280"/>
                <a:gd name="T1" fmla="*/ 0 h 95"/>
                <a:gd name="T2" fmla="*/ 280 w 280"/>
                <a:gd name="T3" fmla="*/ 16 h 95"/>
                <a:gd name="T4" fmla="*/ 0 w 280"/>
                <a:gd name="T5" fmla="*/ 95 h 95"/>
                <a:gd name="T6" fmla="*/ 272 w 280"/>
                <a:gd name="T7" fmla="*/ 0 h 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95">
                  <a:moveTo>
                    <a:pt x="272" y="0"/>
                  </a:moveTo>
                  <a:lnTo>
                    <a:pt x="280" y="16"/>
                  </a:lnTo>
                  <a:lnTo>
                    <a:pt x="0" y="9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0" name="Line 317"/>
            <p:cNvSpPr>
              <a:spLocks noChangeShapeType="1"/>
            </p:cNvSpPr>
            <p:nvPr/>
          </p:nvSpPr>
          <p:spPr bwMode="auto">
            <a:xfrm>
              <a:off x="1254" y="2563"/>
              <a:ext cx="8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1" name="Arc 318"/>
            <p:cNvSpPr>
              <a:spLocks/>
            </p:cNvSpPr>
            <p:nvPr/>
          </p:nvSpPr>
          <p:spPr bwMode="auto">
            <a:xfrm>
              <a:off x="982" y="2662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2" name="Freeform 319"/>
            <p:cNvSpPr>
              <a:spLocks/>
            </p:cNvSpPr>
            <p:nvPr/>
          </p:nvSpPr>
          <p:spPr bwMode="auto">
            <a:xfrm>
              <a:off x="982" y="2531"/>
              <a:ext cx="265" cy="127"/>
            </a:xfrm>
            <a:custGeom>
              <a:avLst/>
              <a:gdLst>
                <a:gd name="T0" fmla="*/ 258 w 265"/>
                <a:gd name="T1" fmla="*/ 0 h 127"/>
                <a:gd name="T2" fmla="*/ 265 w 265"/>
                <a:gd name="T3" fmla="*/ 16 h 127"/>
                <a:gd name="T4" fmla="*/ 0 w 265"/>
                <a:gd name="T5" fmla="*/ 127 h 127"/>
                <a:gd name="T6" fmla="*/ 258 w 265"/>
                <a:gd name="T7" fmla="*/ 0 h 1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5" h="127">
                  <a:moveTo>
                    <a:pt x="258" y="0"/>
                  </a:moveTo>
                  <a:lnTo>
                    <a:pt x="265" y="16"/>
                  </a:lnTo>
                  <a:lnTo>
                    <a:pt x="0" y="127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3" name="Line 320"/>
            <p:cNvSpPr>
              <a:spLocks noChangeShapeType="1"/>
            </p:cNvSpPr>
            <p:nvPr/>
          </p:nvSpPr>
          <p:spPr bwMode="auto">
            <a:xfrm>
              <a:off x="1240" y="2531"/>
              <a:ext cx="7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4" name="Arc 321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5" name="Freeform 322"/>
            <p:cNvSpPr>
              <a:spLocks/>
            </p:cNvSpPr>
            <p:nvPr/>
          </p:nvSpPr>
          <p:spPr bwMode="auto">
            <a:xfrm>
              <a:off x="974" y="2507"/>
              <a:ext cx="251" cy="159"/>
            </a:xfrm>
            <a:custGeom>
              <a:avLst/>
              <a:gdLst>
                <a:gd name="T0" fmla="*/ 244 w 251"/>
                <a:gd name="T1" fmla="*/ 0 h 159"/>
                <a:gd name="T2" fmla="*/ 251 w 251"/>
                <a:gd name="T3" fmla="*/ 16 h 159"/>
                <a:gd name="T4" fmla="*/ 0 w 251"/>
                <a:gd name="T5" fmla="*/ 159 h 159"/>
                <a:gd name="T6" fmla="*/ 244 w 251"/>
                <a:gd name="T7" fmla="*/ 0 h 1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1" h="159">
                  <a:moveTo>
                    <a:pt x="244" y="0"/>
                  </a:moveTo>
                  <a:lnTo>
                    <a:pt x="251" y="16"/>
                  </a:lnTo>
                  <a:lnTo>
                    <a:pt x="0" y="159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6" name="Line 323"/>
            <p:cNvSpPr>
              <a:spLocks noChangeShapeType="1"/>
            </p:cNvSpPr>
            <p:nvPr/>
          </p:nvSpPr>
          <p:spPr bwMode="auto">
            <a:xfrm>
              <a:off x="1218" y="2507"/>
              <a:ext cx="7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7" name="Arc 324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8" name="Freeform 325"/>
            <p:cNvSpPr>
              <a:spLocks/>
            </p:cNvSpPr>
            <p:nvPr/>
          </p:nvSpPr>
          <p:spPr bwMode="auto">
            <a:xfrm>
              <a:off x="974" y="2483"/>
              <a:ext cx="236" cy="183"/>
            </a:xfrm>
            <a:custGeom>
              <a:avLst/>
              <a:gdLst>
                <a:gd name="T0" fmla="*/ 229 w 236"/>
                <a:gd name="T1" fmla="*/ 0 h 183"/>
                <a:gd name="T2" fmla="*/ 236 w 236"/>
                <a:gd name="T3" fmla="*/ 8 h 183"/>
                <a:gd name="T4" fmla="*/ 0 w 236"/>
                <a:gd name="T5" fmla="*/ 183 h 183"/>
                <a:gd name="T6" fmla="*/ 229 w 236"/>
                <a:gd name="T7" fmla="*/ 0 h 1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6" h="183">
                  <a:moveTo>
                    <a:pt x="229" y="0"/>
                  </a:moveTo>
                  <a:lnTo>
                    <a:pt x="236" y="8"/>
                  </a:lnTo>
                  <a:lnTo>
                    <a:pt x="0" y="183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9" name="Line 326"/>
            <p:cNvSpPr>
              <a:spLocks noChangeShapeType="1"/>
            </p:cNvSpPr>
            <p:nvPr/>
          </p:nvSpPr>
          <p:spPr bwMode="auto">
            <a:xfrm>
              <a:off x="1203" y="2483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0" name="Arc 327"/>
            <p:cNvSpPr>
              <a:spLocks/>
            </p:cNvSpPr>
            <p:nvPr/>
          </p:nvSpPr>
          <p:spPr bwMode="auto">
            <a:xfrm>
              <a:off x="989" y="2662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1" name="Freeform 328"/>
            <p:cNvSpPr>
              <a:spLocks/>
            </p:cNvSpPr>
            <p:nvPr/>
          </p:nvSpPr>
          <p:spPr bwMode="auto">
            <a:xfrm>
              <a:off x="982" y="2451"/>
              <a:ext cx="221" cy="207"/>
            </a:xfrm>
            <a:custGeom>
              <a:avLst/>
              <a:gdLst>
                <a:gd name="T0" fmla="*/ 213 w 221"/>
                <a:gd name="T1" fmla="*/ 0 h 207"/>
                <a:gd name="T2" fmla="*/ 221 w 221"/>
                <a:gd name="T3" fmla="*/ 8 h 207"/>
                <a:gd name="T4" fmla="*/ 0 w 221"/>
                <a:gd name="T5" fmla="*/ 207 h 207"/>
                <a:gd name="T6" fmla="*/ 213 w 221"/>
                <a:gd name="T7" fmla="*/ 0 h 2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1" h="207">
                  <a:moveTo>
                    <a:pt x="213" y="0"/>
                  </a:moveTo>
                  <a:lnTo>
                    <a:pt x="221" y="8"/>
                  </a:lnTo>
                  <a:lnTo>
                    <a:pt x="0" y="207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2" name="Line 329"/>
            <p:cNvSpPr>
              <a:spLocks noChangeShapeType="1"/>
            </p:cNvSpPr>
            <p:nvPr/>
          </p:nvSpPr>
          <p:spPr bwMode="auto">
            <a:xfrm>
              <a:off x="1195" y="2451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3" name="Arc 330"/>
            <p:cNvSpPr>
              <a:spLocks/>
            </p:cNvSpPr>
            <p:nvPr/>
          </p:nvSpPr>
          <p:spPr bwMode="auto">
            <a:xfrm>
              <a:off x="974" y="2662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4" name="Freeform 331"/>
            <p:cNvSpPr>
              <a:spLocks/>
            </p:cNvSpPr>
            <p:nvPr/>
          </p:nvSpPr>
          <p:spPr bwMode="auto">
            <a:xfrm>
              <a:off x="967" y="2427"/>
              <a:ext cx="199" cy="231"/>
            </a:xfrm>
            <a:custGeom>
              <a:avLst/>
              <a:gdLst>
                <a:gd name="T0" fmla="*/ 192 w 199"/>
                <a:gd name="T1" fmla="*/ 0 h 231"/>
                <a:gd name="T2" fmla="*/ 199 w 199"/>
                <a:gd name="T3" fmla="*/ 8 h 231"/>
                <a:gd name="T4" fmla="*/ 0 w 199"/>
                <a:gd name="T5" fmla="*/ 231 h 231"/>
                <a:gd name="T6" fmla="*/ 192 w 199"/>
                <a:gd name="T7" fmla="*/ 0 h 2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" h="231">
                  <a:moveTo>
                    <a:pt x="192" y="0"/>
                  </a:moveTo>
                  <a:lnTo>
                    <a:pt x="199" y="8"/>
                  </a:lnTo>
                  <a:lnTo>
                    <a:pt x="0" y="23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5" name="Line 332"/>
            <p:cNvSpPr>
              <a:spLocks noChangeShapeType="1"/>
            </p:cNvSpPr>
            <p:nvPr/>
          </p:nvSpPr>
          <p:spPr bwMode="auto">
            <a:xfrm>
              <a:off x="1159" y="2427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6" name="Arc 333"/>
            <p:cNvSpPr>
              <a:spLocks/>
            </p:cNvSpPr>
            <p:nvPr/>
          </p:nvSpPr>
          <p:spPr bwMode="auto">
            <a:xfrm>
              <a:off x="982" y="2662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7" name="Freeform 334"/>
            <p:cNvSpPr>
              <a:spLocks/>
            </p:cNvSpPr>
            <p:nvPr/>
          </p:nvSpPr>
          <p:spPr bwMode="auto">
            <a:xfrm>
              <a:off x="982" y="2403"/>
              <a:ext cx="177" cy="255"/>
            </a:xfrm>
            <a:custGeom>
              <a:avLst/>
              <a:gdLst>
                <a:gd name="T0" fmla="*/ 169 w 177"/>
                <a:gd name="T1" fmla="*/ 0 h 255"/>
                <a:gd name="T2" fmla="*/ 177 w 177"/>
                <a:gd name="T3" fmla="*/ 8 h 255"/>
                <a:gd name="T4" fmla="*/ 0 w 177"/>
                <a:gd name="T5" fmla="*/ 255 h 255"/>
                <a:gd name="T6" fmla="*/ 169 w 177"/>
                <a:gd name="T7" fmla="*/ 0 h 2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7" h="255">
                  <a:moveTo>
                    <a:pt x="169" y="0"/>
                  </a:moveTo>
                  <a:lnTo>
                    <a:pt x="177" y="8"/>
                  </a:lnTo>
                  <a:lnTo>
                    <a:pt x="0" y="255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8" name="Line 335"/>
            <p:cNvSpPr>
              <a:spLocks noChangeShapeType="1"/>
            </p:cNvSpPr>
            <p:nvPr/>
          </p:nvSpPr>
          <p:spPr bwMode="auto">
            <a:xfrm>
              <a:off x="1151" y="2403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9" name="Arc 336"/>
            <p:cNvSpPr>
              <a:spLocks/>
            </p:cNvSpPr>
            <p:nvPr/>
          </p:nvSpPr>
          <p:spPr bwMode="auto">
            <a:xfrm>
              <a:off x="982" y="2654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0" name="Freeform 337"/>
            <p:cNvSpPr>
              <a:spLocks/>
            </p:cNvSpPr>
            <p:nvPr/>
          </p:nvSpPr>
          <p:spPr bwMode="auto">
            <a:xfrm>
              <a:off x="974" y="2387"/>
              <a:ext cx="155" cy="271"/>
            </a:xfrm>
            <a:custGeom>
              <a:avLst/>
              <a:gdLst>
                <a:gd name="T0" fmla="*/ 148 w 155"/>
                <a:gd name="T1" fmla="*/ 0 h 271"/>
                <a:gd name="T2" fmla="*/ 155 w 155"/>
                <a:gd name="T3" fmla="*/ 0 h 271"/>
                <a:gd name="T4" fmla="*/ 0 w 155"/>
                <a:gd name="T5" fmla="*/ 271 h 271"/>
                <a:gd name="T6" fmla="*/ 148 w 155"/>
                <a:gd name="T7" fmla="*/ 0 h 2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" h="271">
                  <a:moveTo>
                    <a:pt x="148" y="0"/>
                  </a:moveTo>
                  <a:lnTo>
                    <a:pt x="155" y="0"/>
                  </a:lnTo>
                  <a:lnTo>
                    <a:pt x="0" y="27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1" name="Line 338"/>
            <p:cNvSpPr>
              <a:spLocks noChangeShapeType="1"/>
            </p:cNvSpPr>
            <p:nvPr/>
          </p:nvSpPr>
          <p:spPr bwMode="auto">
            <a:xfrm>
              <a:off x="1122" y="2387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2" name="Arc 339"/>
            <p:cNvSpPr>
              <a:spLocks/>
            </p:cNvSpPr>
            <p:nvPr/>
          </p:nvSpPr>
          <p:spPr bwMode="auto">
            <a:xfrm>
              <a:off x="982" y="2654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3" name="Freeform 340"/>
            <p:cNvSpPr>
              <a:spLocks/>
            </p:cNvSpPr>
            <p:nvPr/>
          </p:nvSpPr>
          <p:spPr bwMode="auto">
            <a:xfrm>
              <a:off x="974" y="2371"/>
              <a:ext cx="126" cy="287"/>
            </a:xfrm>
            <a:custGeom>
              <a:avLst/>
              <a:gdLst>
                <a:gd name="T0" fmla="*/ 118 w 126"/>
                <a:gd name="T1" fmla="*/ 0 h 287"/>
                <a:gd name="T2" fmla="*/ 126 w 126"/>
                <a:gd name="T3" fmla="*/ 0 h 287"/>
                <a:gd name="T4" fmla="*/ 0 w 126"/>
                <a:gd name="T5" fmla="*/ 287 h 287"/>
                <a:gd name="T6" fmla="*/ 118 w 126"/>
                <a:gd name="T7" fmla="*/ 0 h 28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6" h="287">
                  <a:moveTo>
                    <a:pt x="118" y="0"/>
                  </a:moveTo>
                  <a:lnTo>
                    <a:pt x="126" y="0"/>
                  </a:lnTo>
                  <a:lnTo>
                    <a:pt x="0" y="287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4" name="Line 341"/>
            <p:cNvSpPr>
              <a:spLocks noChangeShapeType="1"/>
            </p:cNvSpPr>
            <p:nvPr/>
          </p:nvSpPr>
          <p:spPr bwMode="auto">
            <a:xfrm>
              <a:off x="1092" y="2371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5" name="Arc 342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6" name="Freeform 343"/>
            <p:cNvSpPr>
              <a:spLocks/>
            </p:cNvSpPr>
            <p:nvPr/>
          </p:nvSpPr>
          <p:spPr bwMode="auto">
            <a:xfrm>
              <a:off x="967" y="2371"/>
              <a:ext cx="96" cy="295"/>
            </a:xfrm>
            <a:custGeom>
              <a:avLst/>
              <a:gdLst>
                <a:gd name="T0" fmla="*/ 88 w 96"/>
                <a:gd name="T1" fmla="*/ 0 h 295"/>
                <a:gd name="T2" fmla="*/ 96 w 96"/>
                <a:gd name="T3" fmla="*/ 0 h 295"/>
                <a:gd name="T4" fmla="*/ 0 w 96"/>
                <a:gd name="T5" fmla="*/ 295 h 295"/>
                <a:gd name="T6" fmla="*/ 88 w 96"/>
                <a:gd name="T7" fmla="*/ 0 h 2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295">
                  <a:moveTo>
                    <a:pt x="88" y="0"/>
                  </a:moveTo>
                  <a:lnTo>
                    <a:pt x="96" y="0"/>
                  </a:lnTo>
                  <a:lnTo>
                    <a:pt x="0" y="295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7" name="Line 344"/>
            <p:cNvSpPr>
              <a:spLocks noChangeShapeType="1"/>
            </p:cNvSpPr>
            <p:nvPr/>
          </p:nvSpPr>
          <p:spPr bwMode="auto">
            <a:xfrm>
              <a:off x="1055" y="2371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8" name="Arc 345"/>
            <p:cNvSpPr>
              <a:spLocks/>
            </p:cNvSpPr>
            <p:nvPr/>
          </p:nvSpPr>
          <p:spPr bwMode="auto">
            <a:xfrm>
              <a:off x="982" y="2654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9" name="Freeform 346"/>
            <p:cNvSpPr>
              <a:spLocks/>
            </p:cNvSpPr>
            <p:nvPr/>
          </p:nvSpPr>
          <p:spPr bwMode="auto">
            <a:xfrm>
              <a:off x="974" y="2347"/>
              <a:ext cx="67" cy="311"/>
            </a:xfrm>
            <a:custGeom>
              <a:avLst/>
              <a:gdLst>
                <a:gd name="T0" fmla="*/ 59 w 67"/>
                <a:gd name="T1" fmla="*/ 0 h 311"/>
                <a:gd name="T2" fmla="*/ 67 w 67"/>
                <a:gd name="T3" fmla="*/ 8 h 311"/>
                <a:gd name="T4" fmla="*/ 0 w 67"/>
                <a:gd name="T5" fmla="*/ 311 h 311"/>
                <a:gd name="T6" fmla="*/ 59 w 67"/>
                <a:gd name="T7" fmla="*/ 0 h 3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7" h="311">
                  <a:moveTo>
                    <a:pt x="59" y="0"/>
                  </a:moveTo>
                  <a:lnTo>
                    <a:pt x="67" y="8"/>
                  </a:lnTo>
                  <a:lnTo>
                    <a:pt x="0" y="31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0" name="Line 347"/>
            <p:cNvSpPr>
              <a:spLocks noChangeShapeType="1"/>
            </p:cNvSpPr>
            <p:nvPr/>
          </p:nvSpPr>
          <p:spPr bwMode="auto">
            <a:xfrm>
              <a:off x="1033" y="2347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1" name="Arc 348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2" name="Freeform 349"/>
            <p:cNvSpPr>
              <a:spLocks/>
            </p:cNvSpPr>
            <p:nvPr/>
          </p:nvSpPr>
          <p:spPr bwMode="auto">
            <a:xfrm>
              <a:off x="967" y="2355"/>
              <a:ext cx="37" cy="311"/>
            </a:xfrm>
            <a:custGeom>
              <a:avLst/>
              <a:gdLst>
                <a:gd name="T0" fmla="*/ 29 w 37"/>
                <a:gd name="T1" fmla="*/ 0 h 311"/>
                <a:gd name="T2" fmla="*/ 37 w 37"/>
                <a:gd name="T3" fmla="*/ 0 h 311"/>
                <a:gd name="T4" fmla="*/ 0 w 37"/>
                <a:gd name="T5" fmla="*/ 311 h 311"/>
                <a:gd name="T6" fmla="*/ 29 w 37"/>
                <a:gd name="T7" fmla="*/ 0 h 3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311">
                  <a:moveTo>
                    <a:pt x="29" y="0"/>
                  </a:moveTo>
                  <a:lnTo>
                    <a:pt x="37" y="0"/>
                  </a:lnTo>
                  <a:lnTo>
                    <a:pt x="0" y="31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3" name="Line 350"/>
            <p:cNvSpPr>
              <a:spLocks noChangeShapeType="1"/>
            </p:cNvSpPr>
            <p:nvPr/>
          </p:nvSpPr>
          <p:spPr bwMode="auto">
            <a:xfrm>
              <a:off x="996" y="2355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4" name="Arc 351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5" name="Freeform 352"/>
            <p:cNvSpPr>
              <a:spLocks/>
            </p:cNvSpPr>
            <p:nvPr/>
          </p:nvSpPr>
          <p:spPr bwMode="auto">
            <a:xfrm>
              <a:off x="967" y="2355"/>
              <a:ext cx="7" cy="311"/>
            </a:xfrm>
            <a:custGeom>
              <a:avLst/>
              <a:gdLst>
                <a:gd name="T0" fmla="*/ 0 w 7"/>
                <a:gd name="T1" fmla="*/ 0 h 311"/>
                <a:gd name="T2" fmla="*/ 7 w 7"/>
                <a:gd name="T3" fmla="*/ 0 h 311"/>
                <a:gd name="T4" fmla="*/ 0 w 7"/>
                <a:gd name="T5" fmla="*/ 311 h 311"/>
                <a:gd name="T6" fmla="*/ 0 w 7"/>
                <a:gd name="T7" fmla="*/ 0 h 3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311">
                  <a:moveTo>
                    <a:pt x="0" y="0"/>
                  </a:moveTo>
                  <a:lnTo>
                    <a:pt x="7" y="0"/>
                  </a:lnTo>
                  <a:lnTo>
                    <a:pt x="0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6" name="Line 353"/>
            <p:cNvSpPr>
              <a:spLocks noChangeShapeType="1"/>
            </p:cNvSpPr>
            <p:nvPr/>
          </p:nvSpPr>
          <p:spPr bwMode="auto">
            <a:xfrm>
              <a:off x="967" y="2355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7" name="Arc 354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8" name="Freeform 355"/>
            <p:cNvSpPr>
              <a:spLocks/>
            </p:cNvSpPr>
            <p:nvPr/>
          </p:nvSpPr>
          <p:spPr bwMode="auto">
            <a:xfrm>
              <a:off x="937" y="2355"/>
              <a:ext cx="30" cy="311"/>
            </a:xfrm>
            <a:custGeom>
              <a:avLst/>
              <a:gdLst>
                <a:gd name="T0" fmla="*/ 0 w 30"/>
                <a:gd name="T1" fmla="*/ 0 h 311"/>
                <a:gd name="T2" fmla="*/ 8 w 30"/>
                <a:gd name="T3" fmla="*/ 0 h 311"/>
                <a:gd name="T4" fmla="*/ 30 w 30"/>
                <a:gd name="T5" fmla="*/ 311 h 311"/>
                <a:gd name="T6" fmla="*/ 0 w 30"/>
                <a:gd name="T7" fmla="*/ 0 h 3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" h="311">
                  <a:moveTo>
                    <a:pt x="0" y="0"/>
                  </a:moveTo>
                  <a:lnTo>
                    <a:pt x="8" y="0"/>
                  </a:lnTo>
                  <a:lnTo>
                    <a:pt x="30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9" name="Line 356"/>
            <p:cNvSpPr>
              <a:spLocks noChangeShapeType="1"/>
            </p:cNvSpPr>
            <p:nvPr/>
          </p:nvSpPr>
          <p:spPr bwMode="auto">
            <a:xfrm>
              <a:off x="937" y="2355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0" name="Arc 357"/>
            <p:cNvSpPr>
              <a:spLocks/>
            </p:cNvSpPr>
            <p:nvPr/>
          </p:nvSpPr>
          <p:spPr bwMode="auto">
            <a:xfrm>
              <a:off x="974" y="2662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1" name="Freeform 358"/>
            <p:cNvSpPr>
              <a:spLocks/>
            </p:cNvSpPr>
            <p:nvPr/>
          </p:nvSpPr>
          <p:spPr bwMode="auto">
            <a:xfrm>
              <a:off x="908" y="2347"/>
              <a:ext cx="59" cy="311"/>
            </a:xfrm>
            <a:custGeom>
              <a:avLst/>
              <a:gdLst>
                <a:gd name="T0" fmla="*/ 0 w 59"/>
                <a:gd name="T1" fmla="*/ 8 h 311"/>
                <a:gd name="T2" fmla="*/ 7 w 59"/>
                <a:gd name="T3" fmla="*/ 0 h 311"/>
                <a:gd name="T4" fmla="*/ 59 w 59"/>
                <a:gd name="T5" fmla="*/ 311 h 311"/>
                <a:gd name="T6" fmla="*/ 0 w 59"/>
                <a:gd name="T7" fmla="*/ 8 h 3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311">
                  <a:moveTo>
                    <a:pt x="0" y="8"/>
                  </a:moveTo>
                  <a:lnTo>
                    <a:pt x="7" y="0"/>
                  </a:lnTo>
                  <a:lnTo>
                    <a:pt x="59" y="31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2" name="Line 359"/>
            <p:cNvSpPr>
              <a:spLocks noChangeShapeType="1"/>
            </p:cNvSpPr>
            <p:nvPr/>
          </p:nvSpPr>
          <p:spPr bwMode="auto">
            <a:xfrm flipV="1">
              <a:off x="908" y="2347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3" name="Arc 360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4" name="Freeform 361"/>
            <p:cNvSpPr>
              <a:spLocks/>
            </p:cNvSpPr>
            <p:nvPr/>
          </p:nvSpPr>
          <p:spPr bwMode="auto">
            <a:xfrm>
              <a:off x="878" y="2371"/>
              <a:ext cx="89" cy="295"/>
            </a:xfrm>
            <a:custGeom>
              <a:avLst/>
              <a:gdLst>
                <a:gd name="T0" fmla="*/ 0 w 89"/>
                <a:gd name="T1" fmla="*/ 0 h 295"/>
                <a:gd name="T2" fmla="*/ 8 w 89"/>
                <a:gd name="T3" fmla="*/ 0 h 295"/>
                <a:gd name="T4" fmla="*/ 89 w 89"/>
                <a:gd name="T5" fmla="*/ 295 h 295"/>
                <a:gd name="T6" fmla="*/ 0 w 89"/>
                <a:gd name="T7" fmla="*/ 0 h 2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9" h="295">
                  <a:moveTo>
                    <a:pt x="0" y="0"/>
                  </a:moveTo>
                  <a:lnTo>
                    <a:pt x="8" y="0"/>
                  </a:lnTo>
                  <a:lnTo>
                    <a:pt x="89" y="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5" name="Line 362"/>
            <p:cNvSpPr>
              <a:spLocks noChangeShapeType="1"/>
            </p:cNvSpPr>
            <p:nvPr/>
          </p:nvSpPr>
          <p:spPr bwMode="auto">
            <a:xfrm>
              <a:off x="878" y="2371"/>
              <a:ext cx="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6" name="Arc 363"/>
            <p:cNvSpPr>
              <a:spLocks/>
            </p:cNvSpPr>
            <p:nvPr/>
          </p:nvSpPr>
          <p:spPr bwMode="auto">
            <a:xfrm>
              <a:off x="974" y="2654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7" name="Freeform 364"/>
            <p:cNvSpPr>
              <a:spLocks/>
            </p:cNvSpPr>
            <p:nvPr/>
          </p:nvSpPr>
          <p:spPr bwMode="auto">
            <a:xfrm>
              <a:off x="849" y="2363"/>
              <a:ext cx="118" cy="287"/>
            </a:xfrm>
            <a:custGeom>
              <a:avLst/>
              <a:gdLst>
                <a:gd name="T0" fmla="*/ 0 w 118"/>
                <a:gd name="T1" fmla="*/ 8 h 287"/>
                <a:gd name="T2" fmla="*/ 7 w 118"/>
                <a:gd name="T3" fmla="*/ 0 h 287"/>
                <a:gd name="T4" fmla="*/ 118 w 118"/>
                <a:gd name="T5" fmla="*/ 287 h 287"/>
                <a:gd name="T6" fmla="*/ 0 w 118"/>
                <a:gd name="T7" fmla="*/ 8 h 28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" h="287">
                  <a:moveTo>
                    <a:pt x="0" y="8"/>
                  </a:moveTo>
                  <a:lnTo>
                    <a:pt x="7" y="0"/>
                  </a:lnTo>
                  <a:lnTo>
                    <a:pt x="118" y="28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8" name="Line 365"/>
            <p:cNvSpPr>
              <a:spLocks noChangeShapeType="1"/>
            </p:cNvSpPr>
            <p:nvPr/>
          </p:nvSpPr>
          <p:spPr bwMode="auto">
            <a:xfrm flipV="1">
              <a:off x="849" y="2363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9" name="Arc 366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0" name="Freeform 367"/>
            <p:cNvSpPr>
              <a:spLocks/>
            </p:cNvSpPr>
            <p:nvPr/>
          </p:nvSpPr>
          <p:spPr bwMode="auto">
            <a:xfrm>
              <a:off x="834" y="2387"/>
              <a:ext cx="133" cy="279"/>
            </a:xfrm>
            <a:custGeom>
              <a:avLst/>
              <a:gdLst>
                <a:gd name="T0" fmla="*/ 0 w 133"/>
                <a:gd name="T1" fmla="*/ 8 h 279"/>
                <a:gd name="T2" fmla="*/ 8 w 133"/>
                <a:gd name="T3" fmla="*/ 0 h 279"/>
                <a:gd name="T4" fmla="*/ 133 w 133"/>
                <a:gd name="T5" fmla="*/ 279 h 279"/>
                <a:gd name="T6" fmla="*/ 0 w 133"/>
                <a:gd name="T7" fmla="*/ 8 h 2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3" h="279">
                  <a:moveTo>
                    <a:pt x="0" y="8"/>
                  </a:moveTo>
                  <a:lnTo>
                    <a:pt x="8" y="0"/>
                  </a:lnTo>
                  <a:lnTo>
                    <a:pt x="133" y="27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1" name="Line 368"/>
            <p:cNvSpPr>
              <a:spLocks noChangeShapeType="1"/>
            </p:cNvSpPr>
            <p:nvPr/>
          </p:nvSpPr>
          <p:spPr bwMode="auto">
            <a:xfrm flipV="1">
              <a:off x="834" y="2387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2" name="Arc 369"/>
            <p:cNvSpPr>
              <a:spLocks/>
            </p:cNvSpPr>
            <p:nvPr/>
          </p:nvSpPr>
          <p:spPr bwMode="auto">
            <a:xfrm>
              <a:off x="967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3" name="Freeform 370"/>
            <p:cNvSpPr>
              <a:spLocks/>
            </p:cNvSpPr>
            <p:nvPr/>
          </p:nvSpPr>
          <p:spPr bwMode="auto">
            <a:xfrm>
              <a:off x="797" y="2403"/>
              <a:ext cx="163" cy="263"/>
            </a:xfrm>
            <a:custGeom>
              <a:avLst/>
              <a:gdLst>
                <a:gd name="T0" fmla="*/ 0 w 163"/>
                <a:gd name="T1" fmla="*/ 8 h 263"/>
                <a:gd name="T2" fmla="*/ 8 w 163"/>
                <a:gd name="T3" fmla="*/ 0 h 263"/>
                <a:gd name="T4" fmla="*/ 163 w 163"/>
                <a:gd name="T5" fmla="*/ 263 h 263"/>
                <a:gd name="T6" fmla="*/ 0 w 163"/>
                <a:gd name="T7" fmla="*/ 8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3" h="263">
                  <a:moveTo>
                    <a:pt x="0" y="8"/>
                  </a:moveTo>
                  <a:lnTo>
                    <a:pt x="8" y="0"/>
                  </a:lnTo>
                  <a:lnTo>
                    <a:pt x="163" y="2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4" name="Line 371"/>
            <p:cNvSpPr>
              <a:spLocks noChangeShapeType="1"/>
            </p:cNvSpPr>
            <p:nvPr/>
          </p:nvSpPr>
          <p:spPr bwMode="auto">
            <a:xfrm flipV="1">
              <a:off x="797" y="2403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5" name="Arc 372"/>
            <p:cNvSpPr>
              <a:spLocks/>
            </p:cNvSpPr>
            <p:nvPr/>
          </p:nvSpPr>
          <p:spPr bwMode="auto">
            <a:xfrm>
              <a:off x="974" y="2662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6" name="Freeform 373"/>
            <p:cNvSpPr>
              <a:spLocks/>
            </p:cNvSpPr>
            <p:nvPr/>
          </p:nvSpPr>
          <p:spPr bwMode="auto">
            <a:xfrm>
              <a:off x="783" y="2411"/>
              <a:ext cx="184" cy="247"/>
            </a:xfrm>
            <a:custGeom>
              <a:avLst/>
              <a:gdLst>
                <a:gd name="T0" fmla="*/ 0 w 184"/>
                <a:gd name="T1" fmla="*/ 8 h 247"/>
                <a:gd name="T2" fmla="*/ 7 w 184"/>
                <a:gd name="T3" fmla="*/ 0 h 247"/>
                <a:gd name="T4" fmla="*/ 184 w 184"/>
                <a:gd name="T5" fmla="*/ 247 h 247"/>
                <a:gd name="T6" fmla="*/ 0 w 184"/>
                <a:gd name="T7" fmla="*/ 8 h 2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4" h="247">
                  <a:moveTo>
                    <a:pt x="0" y="8"/>
                  </a:moveTo>
                  <a:lnTo>
                    <a:pt x="7" y="0"/>
                  </a:lnTo>
                  <a:lnTo>
                    <a:pt x="184" y="24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7" name="Line 374"/>
            <p:cNvSpPr>
              <a:spLocks noChangeShapeType="1"/>
            </p:cNvSpPr>
            <p:nvPr/>
          </p:nvSpPr>
          <p:spPr bwMode="auto">
            <a:xfrm flipV="1">
              <a:off x="783" y="2411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8" name="Arc 375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9" name="Freeform 376"/>
            <p:cNvSpPr>
              <a:spLocks/>
            </p:cNvSpPr>
            <p:nvPr/>
          </p:nvSpPr>
          <p:spPr bwMode="auto">
            <a:xfrm>
              <a:off x="760" y="2443"/>
              <a:ext cx="207" cy="231"/>
            </a:xfrm>
            <a:custGeom>
              <a:avLst/>
              <a:gdLst>
                <a:gd name="T0" fmla="*/ 0 w 207"/>
                <a:gd name="T1" fmla="*/ 8 h 231"/>
                <a:gd name="T2" fmla="*/ 8 w 207"/>
                <a:gd name="T3" fmla="*/ 0 h 231"/>
                <a:gd name="T4" fmla="*/ 207 w 207"/>
                <a:gd name="T5" fmla="*/ 231 h 231"/>
                <a:gd name="T6" fmla="*/ 0 w 207"/>
                <a:gd name="T7" fmla="*/ 8 h 2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" h="231">
                  <a:moveTo>
                    <a:pt x="0" y="8"/>
                  </a:moveTo>
                  <a:lnTo>
                    <a:pt x="8" y="0"/>
                  </a:lnTo>
                  <a:lnTo>
                    <a:pt x="207" y="23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0" name="Line 377"/>
            <p:cNvSpPr>
              <a:spLocks noChangeShapeType="1"/>
            </p:cNvSpPr>
            <p:nvPr/>
          </p:nvSpPr>
          <p:spPr bwMode="auto">
            <a:xfrm flipV="1">
              <a:off x="760" y="2443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1" name="Arc 378"/>
            <p:cNvSpPr>
              <a:spLocks/>
            </p:cNvSpPr>
            <p:nvPr/>
          </p:nvSpPr>
          <p:spPr bwMode="auto">
            <a:xfrm>
              <a:off x="974" y="2662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2" name="Freeform 379"/>
            <p:cNvSpPr>
              <a:spLocks/>
            </p:cNvSpPr>
            <p:nvPr/>
          </p:nvSpPr>
          <p:spPr bwMode="auto">
            <a:xfrm>
              <a:off x="738" y="2459"/>
              <a:ext cx="229" cy="199"/>
            </a:xfrm>
            <a:custGeom>
              <a:avLst/>
              <a:gdLst>
                <a:gd name="T0" fmla="*/ 0 w 229"/>
                <a:gd name="T1" fmla="*/ 8 h 199"/>
                <a:gd name="T2" fmla="*/ 8 w 229"/>
                <a:gd name="T3" fmla="*/ 0 h 199"/>
                <a:gd name="T4" fmla="*/ 229 w 229"/>
                <a:gd name="T5" fmla="*/ 199 h 199"/>
                <a:gd name="T6" fmla="*/ 0 w 229"/>
                <a:gd name="T7" fmla="*/ 8 h 19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9" h="199">
                  <a:moveTo>
                    <a:pt x="0" y="8"/>
                  </a:moveTo>
                  <a:lnTo>
                    <a:pt x="8" y="0"/>
                  </a:lnTo>
                  <a:lnTo>
                    <a:pt x="229" y="19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3" name="Line 380"/>
            <p:cNvSpPr>
              <a:spLocks noChangeShapeType="1"/>
            </p:cNvSpPr>
            <p:nvPr/>
          </p:nvSpPr>
          <p:spPr bwMode="auto">
            <a:xfrm flipV="1">
              <a:off x="738" y="2459"/>
              <a:ext cx="8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4" name="Arc 381"/>
            <p:cNvSpPr>
              <a:spLocks/>
            </p:cNvSpPr>
            <p:nvPr/>
          </p:nvSpPr>
          <p:spPr bwMode="auto">
            <a:xfrm>
              <a:off x="982" y="2670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5" name="Freeform 382"/>
            <p:cNvSpPr>
              <a:spLocks/>
            </p:cNvSpPr>
            <p:nvPr/>
          </p:nvSpPr>
          <p:spPr bwMode="auto">
            <a:xfrm>
              <a:off x="724" y="2499"/>
              <a:ext cx="250" cy="167"/>
            </a:xfrm>
            <a:custGeom>
              <a:avLst/>
              <a:gdLst>
                <a:gd name="T0" fmla="*/ 0 w 250"/>
                <a:gd name="T1" fmla="*/ 8 h 167"/>
                <a:gd name="T2" fmla="*/ 7 w 250"/>
                <a:gd name="T3" fmla="*/ 0 h 167"/>
                <a:gd name="T4" fmla="*/ 250 w 250"/>
                <a:gd name="T5" fmla="*/ 167 h 167"/>
                <a:gd name="T6" fmla="*/ 0 w 250"/>
                <a:gd name="T7" fmla="*/ 8 h 16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167">
                  <a:moveTo>
                    <a:pt x="0" y="8"/>
                  </a:moveTo>
                  <a:lnTo>
                    <a:pt x="7" y="0"/>
                  </a:lnTo>
                  <a:lnTo>
                    <a:pt x="250" y="16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6" name="Line 383"/>
            <p:cNvSpPr>
              <a:spLocks noChangeShapeType="1"/>
            </p:cNvSpPr>
            <p:nvPr/>
          </p:nvSpPr>
          <p:spPr bwMode="auto">
            <a:xfrm flipV="1">
              <a:off x="724" y="2499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7" name="Arc 384"/>
            <p:cNvSpPr>
              <a:spLocks/>
            </p:cNvSpPr>
            <p:nvPr/>
          </p:nvSpPr>
          <p:spPr bwMode="auto">
            <a:xfrm>
              <a:off x="982" y="2670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8" name="Freeform 385"/>
            <p:cNvSpPr>
              <a:spLocks/>
            </p:cNvSpPr>
            <p:nvPr/>
          </p:nvSpPr>
          <p:spPr bwMode="auto">
            <a:xfrm>
              <a:off x="709" y="2523"/>
              <a:ext cx="265" cy="151"/>
            </a:xfrm>
            <a:custGeom>
              <a:avLst/>
              <a:gdLst>
                <a:gd name="T0" fmla="*/ 0 w 265"/>
                <a:gd name="T1" fmla="*/ 16 h 151"/>
                <a:gd name="T2" fmla="*/ 7 w 265"/>
                <a:gd name="T3" fmla="*/ 0 h 151"/>
                <a:gd name="T4" fmla="*/ 265 w 265"/>
                <a:gd name="T5" fmla="*/ 151 h 151"/>
                <a:gd name="T6" fmla="*/ 0 w 265"/>
                <a:gd name="T7" fmla="*/ 16 h 1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5" h="151">
                  <a:moveTo>
                    <a:pt x="0" y="16"/>
                  </a:moveTo>
                  <a:lnTo>
                    <a:pt x="7" y="0"/>
                  </a:lnTo>
                  <a:lnTo>
                    <a:pt x="265" y="15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89" name="Line 386"/>
            <p:cNvSpPr>
              <a:spLocks noChangeShapeType="1"/>
            </p:cNvSpPr>
            <p:nvPr/>
          </p:nvSpPr>
          <p:spPr bwMode="auto">
            <a:xfrm flipV="1">
              <a:off x="709" y="2523"/>
              <a:ext cx="7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0" name="Arc 387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1" name="Freeform 388"/>
            <p:cNvSpPr>
              <a:spLocks/>
            </p:cNvSpPr>
            <p:nvPr/>
          </p:nvSpPr>
          <p:spPr bwMode="auto">
            <a:xfrm>
              <a:off x="701" y="2555"/>
              <a:ext cx="266" cy="119"/>
            </a:xfrm>
            <a:custGeom>
              <a:avLst/>
              <a:gdLst>
                <a:gd name="T0" fmla="*/ 0 w 266"/>
                <a:gd name="T1" fmla="*/ 16 h 119"/>
                <a:gd name="T2" fmla="*/ 0 w 266"/>
                <a:gd name="T3" fmla="*/ 0 h 119"/>
                <a:gd name="T4" fmla="*/ 266 w 266"/>
                <a:gd name="T5" fmla="*/ 119 h 119"/>
                <a:gd name="T6" fmla="*/ 0 w 266"/>
                <a:gd name="T7" fmla="*/ 16 h 1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6" h="119">
                  <a:moveTo>
                    <a:pt x="0" y="16"/>
                  </a:moveTo>
                  <a:lnTo>
                    <a:pt x="0" y="0"/>
                  </a:lnTo>
                  <a:lnTo>
                    <a:pt x="266" y="11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2" name="Line 389"/>
            <p:cNvSpPr>
              <a:spLocks noChangeShapeType="1"/>
            </p:cNvSpPr>
            <p:nvPr/>
          </p:nvSpPr>
          <p:spPr bwMode="auto">
            <a:xfrm flipV="1">
              <a:off x="701" y="2555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3" name="Arc 390"/>
            <p:cNvSpPr>
              <a:spLocks/>
            </p:cNvSpPr>
            <p:nvPr/>
          </p:nvSpPr>
          <p:spPr bwMode="auto">
            <a:xfrm>
              <a:off x="974" y="2678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4" name="Freeform 391"/>
            <p:cNvSpPr>
              <a:spLocks/>
            </p:cNvSpPr>
            <p:nvPr/>
          </p:nvSpPr>
          <p:spPr bwMode="auto">
            <a:xfrm>
              <a:off x="687" y="2587"/>
              <a:ext cx="280" cy="87"/>
            </a:xfrm>
            <a:custGeom>
              <a:avLst/>
              <a:gdLst>
                <a:gd name="T0" fmla="*/ 0 w 280"/>
                <a:gd name="T1" fmla="*/ 16 h 87"/>
                <a:gd name="T2" fmla="*/ 0 w 280"/>
                <a:gd name="T3" fmla="*/ 0 h 87"/>
                <a:gd name="T4" fmla="*/ 280 w 280"/>
                <a:gd name="T5" fmla="*/ 87 h 87"/>
                <a:gd name="T6" fmla="*/ 0 w 280"/>
                <a:gd name="T7" fmla="*/ 16 h 8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87">
                  <a:moveTo>
                    <a:pt x="0" y="16"/>
                  </a:moveTo>
                  <a:lnTo>
                    <a:pt x="0" y="0"/>
                  </a:lnTo>
                  <a:lnTo>
                    <a:pt x="280" y="87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5" name="Line 392"/>
            <p:cNvSpPr>
              <a:spLocks noChangeShapeType="1"/>
            </p:cNvSpPr>
            <p:nvPr/>
          </p:nvSpPr>
          <p:spPr bwMode="auto">
            <a:xfrm flipV="1">
              <a:off x="687" y="2587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6" name="Arc 393"/>
            <p:cNvSpPr>
              <a:spLocks/>
            </p:cNvSpPr>
            <p:nvPr/>
          </p:nvSpPr>
          <p:spPr bwMode="auto">
            <a:xfrm>
              <a:off x="974" y="2678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7" name="Freeform 394"/>
            <p:cNvSpPr>
              <a:spLocks/>
            </p:cNvSpPr>
            <p:nvPr/>
          </p:nvSpPr>
          <p:spPr bwMode="auto">
            <a:xfrm>
              <a:off x="687" y="2618"/>
              <a:ext cx="287" cy="56"/>
            </a:xfrm>
            <a:custGeom>
              <a:avLst/>
              <a:gdLst>
                <a:gd name="T0" fmla="*/ 0 w 287"/>
                <a:gd name="T1" fmla="*/ 16 h 56"/>
                <a:gd name="T2" fmla="*/ 0 w 287"/>
                <a:gd name="T3" fmla="*/ 0 h 56"/>
                <a:gd name="T4" fmla="*/ 287 w 287"/>
                <a:gd name="T5" fmla="*/ 56 h 56"/>
                <a:gd name="T6" fmla="*/ 0 w 287"/>
                <a:gd name="T7" fmla="*/ 16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7" h="56">
                  <a:moveTo>
                    <a:pt x="0" y="16"/>
                  </a:moveTo>
                  <a:lnTo>
                    <a:pt x="0" y="0"/>
                  </a:lnTo>
                  <a:lnTo>
                    <a:pt x="287" y="5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8" name="Line 395"/>
            <p:cNvSpPr>
              <a:spLocks noChangeShapeType="1"/>
            </p:cNvSpPr>
            <p:nvPr/>
          </p:nvSpPr>
          <p:spPr bwMode="auto">
            <a:xfrm flipV="1">
              <a:off x="687" y="2618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99" name="Arc 396"/>
            <p:cNvSpPr>
              <a:spLocks/>
            </p:cNvSpPr>
            <p:nvPr/>
          </p:nvSpPr>
          <p:spPr bwMode="auto">
            <a:xfrm>
              <a:off x="974" y="2678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0" name="Freeform 397"/>
            <p:cNvSpPr>
              <a:spLocks/>
            </p:cNvSpPr>
            <p:nvPr/>
          </p:nvSpPr>
          <p:spPr bwMode="auto">
            <a:xfrm>
              <a:off x="687" y="2650"/>
              <a:ext cx="287" cy="24"/>
            </a:xfrm>
            <a:custGeom>
              <a:avLst/>
              <a:gdLst>
                <a:gd name="T0" fmla="*/ 0 w 287"/>
                <a:gd name="T1" fmla="*/ 16 h 24"/>
                <a:gd name="T2" fmla="*/ 0 w 287"/>
                <a:gd name="T3" fmla="*/ 0 h 24"/>
                <a:gd name="T4" fmla="*/ 287 w 287"/>
                <a:gd name="T5" fmla="*/ 24 h 24"/>
                <a:gd name="T6" fmla="*/ 0 w 287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7" h="24">
                  <a:moveTo>
                    <a:pt x="0" y="16"/>
                  </a:moveTo>
                  <a:lnTo>
                    <a:pt x="0" y="0"/>
                  </a:lnTo>
                  <a:lnTo>
                    <a:pt x="287" y="2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1" name="Line 398"/>
            <p:cNvSpPr>
              <a:spLocks noChangeShapeType="1"/>
            </p:cNvSpPr>
            <p:nvPr/>
          </p:nvSpPr>
          <p:spPr bwMode="auto">
            <a:xfrm flipV="1">
              <a:off x="687" y="2650"/>
              <a:ext cx="1" cy="1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2" name="Arc 399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3" name="Freeform 400"/>
            <p:cNvSpPr>
              <a:spLocks/>
            </p:cNvSpPr>
            <p:nvPr/>
          </p:nvSpPr>
          <p:spPr bwMode="auto">
            <a:xfrm>
              <a:off x="687" y="2674"/>
              <a:ext cx="287" cy="24"/>
            </a:xfrm>
            <a:custGeom>
              <a:avLst/>
              <a:gdLst>
                <a:gd name="T0" fmla="*/ 0 w 287"/>
                <a:gd name="T1" fmla="*/ 24 h 24"/>
                <a:gd name="T2" fmla="*/ 0 w 287"/>
                <a:gd name="T3" fmla="*/ 16 h 24"/>
                <a:gd name="T4" fmla="*/ 287 w 287"/>
                <a:gd name="T5" fmla="*/ 0 h 24"/>
                <a:gd name="T6" fmla="*/ 0 w 287"/>
                <a:gd name="T7" fmla="*/ 2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7" h="24">
                  <a:moveTo>
                    <a:pt x="0" y="24"/>
                  </a:moveTo>
                  <a:lnTo>
                    <a:pt x="0" y="16"/>
                  </a:lnTo>
                  <a:lnTo>
                    <a:pt x="287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4" name="Line 401"/>
            <p:cNvSpPr>
              <a:spLocks noChangeShapeType="1"/>
            </p:cNvSpPr>
            <p:nvPr/>
          </p:nvSpPr>
          <p:spPr bwMode="auto">
            <a:xfrm flipV="1">
              <a:off x="687" y="2690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5" name="Arc 402"/>
            <p:cNvSpPr>
              <a:spLocks/>
            </p:cNvSpPr>
            <p:nvPr/>
          </p:nvSpPr>
          <p:spPr bwMode="auto">
            <a:xfrm>
              <a:off x="974" y="2678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6" name="Freeform 403"/>
            <p:cNvSpPr>
              <a:spLocks/>
            </p:cNvSpPr>
            <p:nvPr/>
          </p:nvSpPr>
          <p:spPr bwMode="auto">
            <a:xfrm>
              <a:off x="687" y="2674"/>
              <a:ext cx="287" cy="56"/>
            </a:xfrm>
            <a:custGeom>
              <a:avLst/>
              <a:gdLst>
                <a:gd name="T0" fmla="*/ 0 w 287"/>
                <a:gd name="T1" fmla="*/ 56 h 56"/>
                <a:gd name="T2" fmla="*/ 0 w 287"/>
                <a:gd name="T3" fmla="*/ 48 h 56"/>
                <a:gd name="T4" fmla="*/ 287 w 287"/>
                <a:gd name="T5" fmla="*/ 0 h 56"/>
                <a:gd name="T6" fmla="*/ 0 w 287"/>
                <a:gd name="T7" fmla="*/ 56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7" h="56">
                  <a:moveTo>
                    <a:pt x="0" y="56"/>
                  </a:moveTo>
                  <a:lnTo>
                    <a:pt x="0" y="48"/>
                  </a:lnTo>
                  <a:lnTo>
                    <a:pt x="287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7" name="Line 404"/>
            <p:cNvSpPr>
              <a:spLocks noChangeShapeType="1"/>
            </p:cNvSpPr>
            <p:nvPr/>
          </p:nvSpPr>
          <p:spPr bwMode="auto">
            <a:xfrm flipV="1">
              <a:off x="687" y="2722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8" name="Arc 405"/>
            <p:cNvSpPr>
              <a:spLocks/>
            </p:cNvSpPr>
            <p:nvPr/>
          </p:nvSpPr>
          <p:spPr bwMode="auto">
            <a:xfrm>
              <a:off x="974" y="2686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09" name="Freeform 406"/>
            <p:cNvSpPr>
              <a:spLocks/>
            </p:cNvSpPr>
            <p:nvPr/>
          </p:nvSpPr>
          <p:spPr bwMode="auto">
            <a:xfrm>
              <a:off x="687" y="2682"/>
              <a:ext cx="280" cy="88"/>
            </a:xfrm>
            <a:custGeom>
              <a:avLst/>
              <a:gdLst>
                <a:gd name="T0" fmla="*/ 7 w 280"/>
                <a:gd name="T1" fmla="*/ 88 h 88"/>
                <a:gd name="T2" fmla="*/ 0 w 280"/>
                <a:gd name="T3" fmla="*/ 80 h 88"/>
                <a:gd name="T4" fmla="*/ 280 w 280"/>
                <a:gd name="T5" fmla="*/ 0 h 88"/>
                <a:gd name="T6" fmla="*/ 7 w 280"/>
                <a:gd name="T7" fmla="*/ 88 h 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88">
                  <a:moveTo>
                    <a:pt x="7" y="88"/>
                  </a:moveTo>
                  <a:lnTo>
                    <a:pt x="0" y="80"/>
                  </a:lnTo>
                  <a:lnTo>
                    <a:pt x="280" y="0"/>
                  </a:lnTo>
                  <a:lnTo>
                    <a:pt x="7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0" name="Line 407"/>
            <p:cNvSpPr>
              <a:spLocks noChangeShapeType="1"/>
            </p:cNvSpPr>
            <p:nvPr/>
          </p:nvSpPr>
          <p:spPr bwMode="auto">
            <a:xfrm flipH="1" flipV="1">
              <a:off x="687" y="2762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1" name="Arc 408"/>
            <p:cNvSpPr>
              <a:spLocks/>
            </p:cNvSpPr>
            <p:nvPr/>
          </p:nvSpPr>
          <p:spPr bwMode="auto">
            <a:xfrm>
              <a:off x="974" y="2678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2" name="Freeform 409"/>
            <p:cNvSpPr>
              <a:spLocks/>
            </p:cNvSpPr>
            <p:nvPr/>
          </p:nvSpPr>
          <p:spPr bwMode="auto">
            <a:xfrm>
              <a:off x="701" y="2674"/>
              <a:ext cx="266" cy="120"/>
            </a:xfrm>
            <a:custGeom>
              <a:avLst/>
              <a:gdLst>
                <a:gd name="T0" fmla="*/ 0 w 266"/>
                <a:gd name="T1" fmla="*/ 120 h 120"/>
                <a:gd name="T2" fmla="*/ 0 w 266"/>
                <a:gd name="T3" fmla="*/ 112 h 120"/>
                <a:gd name="T4" fmla="*/ 266 w 266"/>
                <a:gd name="T5" fmla="*/ 0 h 120"/>
                <a:gd name="T6" fmla="*/ 0 w 266"/>
                <a:gd name="T7" fmla="*/ 120 h 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6" h="120">
                  <a:moveTo>
                    <a:pt x="0" y="120"/>
                  </a:moveTo>
                  <a:lnTo>
                    <a:pt x="0" y="112"/>
                  </a:lnTo>
                  <a:lnTo>
                    <a:pt x="266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3" name="Line 410"/>
            <p:cNvSpPr>
              <a:spLocks noChangeShapeType="1"/>
            </p:cNvSpPr>
            <p:nvPr/>
          </p:nvSpPr>
          <p:spPr bwMode="auto">
            <a:xfrm flipV="1">
              <a:off x="701" y="2786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4" name="Arc 411"/>
            <p:cNvSpPr>
              <a:spLocks/>
            </p:cNvSpPr>
            <p:nvPr/>
          </p:nvSpPr>
          <p:spPr bwMode="auto">
            <a:xfrm>
              <a:off x="974" y="2678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5" name="Freeform 412"/>
            <p:cNvSpPr>
              <a:spLocks/>
            </p:cNvSpPr>
            <p:nvPr/>
          </p:nvSpPr>
          <p:spPr bwMode="auto">
            <a:xfrm>
              <a:off x="716" y="2674"/>
              <a:ext cx="258" cy="152"/>
            </a:xfrm>
            <a:custGeom>
              <a:avLst/>
              <a:gdLst>
                <a:gd name="T0" fmla="*/ 0 w 258"/>
                <a:gd name="T1" fmla="*/ 152 h 152"/>
                <a:gd name="T2" fmla="*/ 0 w 258"/>
                <a:gd name="T3" fmla="*/ 144 h 152"/>
                <a:gd name="T4" fmla="*/ 258 w 258"/>
                <a:gd name="T5" fmla="*/ 0 h 152"/>
                <a:gd name="T6" fmla="*/ 0 w 258"/>
                <a:gd name="T7" fmla="*/ 152 h 1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8" h="152">
                  <a:moveTo>
                    <a:pt x="0" y="152"/>
                  </a:moveTo>
                  <a:lnTo>
                    <a:pt x="0" y="144"/>
                  </a:lnTo>
                  <a:lnTo>
                    <a:pt x="258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6" name="Line 413"/>
            <p:cNvSpPr>
              <a:spLocks noChangeShapeType="1"/>
            </p:cNvSpPr>
            <p:nvPr/>
          </p:nvSpPr>
          <p:spPr bwMode="auto">
            <a:xfrm flipV="1">
              <a:off x="716" y="2818"/>
              <a:ext cx="1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7" name="Arc 414"/>
            <p:cNvSpPr>
              <a:spLocks/>
            </p:cNvSpPr>
            <p:nvPr/>
          </p:nvSpPr>
          <p:spPr bwMode="auto">
            <a:xfrm>
              <a:off x="967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8" name="Freeform 415"/>
            <p:cNvSpPr>
              <a:spLocks/>
            </p:cNvSpPr>
            <p:nvPr/>
          </p:nvSpPr>
          <p:spPr bwMode="auto">
            <a:xfrm>
              <a:off x="724" y="2666"/>
              <a:ext cx="243" cy="184"/>
            </a:xfrm>
            <a:custGeom>
              <a:avLst/>
              <a:gdLst>
                <a:gd name="T0" fmla="*/ 7 w 243"/>
                <a:gd name="T1" fmla="*/ 184 h 184"/>
                <a:gd name="T2" fmla="*/ 0 w 243"/>
                <a:gd name="T3" fmla="*/ 176 h 184"/>
                <a:gd name="T4" fmla="*/ 243 w 243"/>
                <a:gd name="T5" fmla="*/ 0 h 184"/>
                <a:gd name="T6" fmla="*/ 7 w 243"/>
                <a:gd name="T7" fmla="*/ 184 h 1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3" h="184">
                  <a:moveTo>
                    <a:pt x="7" y="184"/>
                  </a:moveTo>
                  <a:lnTo>
                    <a:pt x="0" y="176"/>
                  </a:lnTo>
                  <a:lnTo>
                    <a:pt x="243" y="0"/>
                  </a:lnTo>
                  <a:lnTo>
                    <a:pt x="7" y="1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19" name="Line 416"/>
            <p:cNvSpPr>
              <a:spLocks noChangeShapeType="1"/>
            </p:cNvSpPr>
            <p:nvPr/>
          </p:nvSpPr>
          <p:spPr bwMode="auto">
            <a:xfrm flipH="1" flipV="1">
              <a:off x="724" y="2842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0" name="Arc 417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1" name="Freeform 418"/>
            <p:cNvSpPr>
              <a:spLocks/>
            </p:cNvSpPr>
            <p:nvPr/>
          </p:nvSpPr>
          <p:spPr bwMode="auto">
            <a:xfrm>
              <a:off x="746" y="2674"/>
              <a:ext cx="221" cy="200"/>
            </a:xfrm>
            <a:custGeom>
              <a:avLst/>
              <a:gdLst>
                <a:gd name="T0" fmla="*/ 7 w 221"/>
                <a:gd name="T1" fmla="*/ 200 h 200"/>
                <a:gd name="T2" fmla="*/ 0 w 221"/>
                <a:gd name="T3" fmla="*/ 192 h 200"/>
                <a:gd name="T4" fmla="*/ 221 w 221"/>
                <a:gd name="T5" fmla="*/ 0 h 200"/>
                <a:gd name="T6" fmla="*/ 7 w 221"/>
                <a:gd name="T7" fmla="*/ 200 h 2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1" h="200">
                  <a:moveTo>
                    <a:pt x="7" y="200"/>
                  </a:moveTo>
                  <a:lnTo>
                    <a:pt x="0" y="192"/>
                  </a:lnTo>
                  <a:lnTo>
                    <a:pt x="221" y="0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2" name="Line 419"/>
            <p:cNvSpPr>
              <a:spLocks noChangeShapeType="1"/>
            </p:cNvSpPr>
            <p:nvPr/>
          </p:nvSpPr>
          <p:spPr bwMode="auto">
            <a:xfrm flipH="1" flipV="1">
              <a:off x="746" y="2866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3" name="Arc 420"/>
            <p:cNvSpPr>
              <a:spLocks/>
            </p:cNvSpPr>
            <p:nvPr/>
          </p:nvSpPr>
          <p:spPr bwMode="auto">
            <a:xfrm>
              <a:off x="982" y="2678"/>
              <a:ext cx="126" cy="286"/>
            </a:xfrm>
            <a:custGeom>
              <a:avLst/>
              <a:gdLst>
                <a:gd name="T0" fmla="*/ 0 w 9725"/>
                <a:gd name="T1" fmla="*/ 0 h 19594"/>
                <a:gd name="T2" fmla="*/ 0 w 9725"/>
                <a:gd name="T3" fmla="*/ 0 h 19594"/>
                <a:gd name="T4" fmla="*/ 0 w 9725"/>
                <a:gd name="T5" fmla="*/ 0 h 19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25" h="19594" fill="none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</a:path>
                <a:path w="9725" h="19594" stroke="0" extrusionOk="0">
                  <a:moveTo>
                    <a:pt x="9724" y="19286"/>
                  </a:moveTo>
                  <a:cubicBezTo>
                    <a:pt x="9515" y="19392"/>
                    <a:pt x="9303" y="19494"/>
                    <a:pt x="9090" y="19593"/>
                  </a:cubicBezTo>
                  <a:lnTo>
                    <a:pt x="0" y="0"/>
                  </a:lnTo>
                  <a:lnTo>
                    <a:pt x="9724" y="192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4" name="Freeform 421"/>
            <p:cNvSpPr>
              <a:spLocks/>
            </p:cNvSpPr>
            <p:nvPr/>
          </p:nvSpPr>
          <p:spPr bwMode="auto">
            <a:xfrm>
              <a:off x="768" y="2674"/>
              <a:ext cx="206" cy="232"/>
            </a:xfrm>
            <a:custGeom>
              <a:avLst/>
              <a:gdLst>
                <a:gd name="T0" fmla="*/ 7 w 206"/>
                <a:gd name="T1" fmla="*/ 232 h 232"/>
                <a:gd name="T2" fmla="*/ 0 w 206"/>
                <a:gd name="T3" fmla="*/ 224 h 232"/>
                <a:gd name="T4" fmla="*/ 206 w 206"/>
                <a:gd name="T5" fmla="*/ 0 h 232"/>
                <a:gd name="T6" fmla="*/ 7 w 206"/>
                <a:gd name="T7" fmla="*/ 232 h 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" h="232">
                  <a:moveTo>
                    <a:pt x="7" y="232"/>
                  </a:moveTo>
                  <a:lnTo>
                    <a:pt x="0" y="224"/>
                  </a:lnTo>
                  <a:lnTo>
                    <a:pt x="206" y="0"/>
                  </a:lnTo>
                  <a:lnTo>
                    <a:pt x="7" y="2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5" name="Line 422"/>
            <p:cNvSpPr>
              <a:spLocks noChangeShapeType="1"/>
            </p:cNvSpPr>
            <p:nvPr/>
          </p:nvSpPr>
          <p:spPr bwMode="auto">
            <a:xfrm flipH="1" flipV="1">
              <a:off x="768" y="2898"/>
              <a:ext cx="7" cy="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6" name="Arc 423"/>
            <p:cNvSpPr>
              <a:spLocks/>
            </p:cNvSpPr>
            <p:nvPr/>
          </p:nvSpPr>
          <p:spPr bwMode="auto">
            <a:xfrm>
              <a:off x="974" y="2670"/>
              <a:ext cx="126" cy="286"/>
            </a:xfrm>
            <a:custGeom>
              <a:avLst/>
              <a:gdLst>
                <a:gd name="T0" fmla="*/ 0 w 9739"/>
                <a:gd name="T1" fmla="*/ 0 h 19587"/>
                <a:gd name="T2" fmla="*/ 0 w 9739"/>
                <a:gd name="T3" fmla="*/ 0 h 19587"/>
                <a:gd name="T4" fmla="*/ 0 w 9739"/>
                <a:gd name="T5" fmla="*/ 0 h 19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739" h="19587" fill="none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</a:path>
                <a:path w="9739" h="19587" stroke="0" extrusionOk="0">
                  <a:moveTo>
                    <a:pt x="9738" y="19279"/>
                  </a:moveTo>
                  <a:cubicBezTo>
                    <a:pt x="9529" y="19385"/>
                    <a:pt x="9317" y="19488"/>
                    <a:pt x="9104" y="19587"/>
                  </a:cubicBezTo>
                  <a:lnTo>
                    <a:pt x="0" y="0"/>
                  </a:lnTo>
                  <a:lnTo>
                    <a:pt x="9738" y="192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7" name="Freeform 424"/>
            <p:cNvSpPr>
              <a:spLocks/>
            </p:cNvSpPr>
            <p:nvPr/>
          </p:nvSpPr>
          <p:spPr bwMode="auto">
            <a:xfrm>
              <a:off x="790" y="2674"/>
              <a:ext cx="177" cy="247"/>
            </a:xfrm>
            <a:custGeom>
              <a:avLst/>
              <a:gdLst>
                <a:gd name="T0" fmla="*/ 7 w 177"/>
                <a:gd name="T1" fmla="*/ 247 h 247"/>
                <a:gd name="T2" fmla="*/ 0 w 177"/>
                <a:gd name="T3" fmla="*/ 240 h 247"/>
                <a:gd name="T4" fmla="*/ 177 w 177"/>
                <a:gd name="T5" fmla="*/ 0 h 247"/>
                <a:gd name="T6" fmla="*/ 7 w 177"/>
                <a:gd name="T7" fmla="*/ 247 h 2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7" h="247">
                  <a:moveTo>
                    <a:pt x="7" y="247"/>
                  </a:moveTo>
                  <a:lnTo>
                    <a:pt x="0" y="240"/>
                  </a:lnTo>
                  <a:lnTo>
                    <a:pt x="177" y="0"/>
                  </a:lnTo>
                  <a:lnTo>
                    <a:pt x="7" y="2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8" name="Line 425"/>
            <p:cNvSpPr>
              <a:spLocks noChangeShapeType="1"/>
            </p:cNvSpPr>
            <p:nvPr/>
          </p:nvSpPr>
          <p:spPr bwMode="auto">
            <a:xfrm flipH="1" flipV="1">
              <a:off x="790" y="2914"/>
              <a:ext cx="7" cy="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29" name="Arc 426"/>
            <p:cNvSpPr>
              <a:spLocks/>
            </p:cNvSpPr>
            <p:nvPr/>
          </p:nvSpPr>
          <p:spPr bwMode="auto">
            <a:xfrm>
              <a:off x="975" y="2670"/>
              <a:ext cx="138" cy="280"/>
            </a:xfrm>
            <a:custGeom>
              <a:avLst/>
              <a:gdLst>
                <a:gd name="T0" fmla="*/ 0 w 10401"/>
                <a:gd name="T1" fmla="*/ 0 h 19167"/>
                <a:gd name="T2" fmla="*/ 0 w 10401"/>
                <a:gd name="T3" fmla="*/ 0 h 19167"/>
                <a:gd name="T4" fmla="*/ 0 w 10401"/>
                <a:gd name="T5" fmla="*/ 0 h 1916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01" h="19167" fill="none" extrusionOk="0">
                  <a:moveTo>
                    <a:pt x="10400" y="18930"/>
                  </a:moveTo>
                  <a:cubicBezTo>
                    <a:pt x="10254" y="19011"/>
                    <a:pt x="10107" y="19090"/>
                    <a:pt x="9959" y="19167"/>
                  </a:cubicBezTo>
                </a:path>
                <a:path w="10401" h="19167" stroke="0" extrusionOk="0">
                  <a:moveTo>
                    <a:pt x="10400" y="18930"/>
                  </a:moveTo>
                  <a:cubicBezTo>
                    <a:pt x="10254" y="19011"/>
                    <a:pt x="10107" y="19090"/>
                    <a:pt x="9959" y="19167"/>
                  </a:cubicBezTo>
                  <a:lnTo>
                    <a:pt x="0" y="0"/>
                  </a:lnTo>
                  <a:lnTo>
                    <a:pt x="10400" y="189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30" name="Freeform 427"/>
            <p:cNvSpPr>
              <a:spLocks/>
            </p:cNvSpPr>
            <p:nvPr/>
          </p:nvSpPr>
          <p:spPr bwMode="auto">
            <a:xfrm>
              <a:off x="812" y="2674"/>
              <a:ext cx="155" cy="263"/>
            </a:xfrm>
            <a:custGeom>
              <a:avLst/>
              <a:gdLst>
                <a:gd name="T0" fmla="*/ 7 w 155"/>
                <a:gd name="T1" fmla="*/ 263 h 263"/>
                <a:gd name="T2" fmla="*/ 0 w 155"/>
                <a:gd name="T3" fmla="*/ 263 h 263"/>
                <a:gd name="T4" fmla="*/ 155 w 155"/>
                <a:gd name="T5" fmla="*/ 0 h 263"/>
                <a:gd name="T6" fmla="*/ 7 w 155"/>
                <a:gd name="T7" fmla="*/ 263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" h="263">
                  <a:moveTo>
                    <a:pt x="7" y="263"/>
                  </a:moveTo>
                  <a:lnTo>
                    <a:pt x="0" y="263"/>
                  </a:lnTo>
                  <a:lnTo>
                    <a:pt x="155" y="0"/>
                  </a:lnTo>
                  <a:lnTo>
                    <a:pt x="7" y="2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31" name="Line 428"/>
            <p:cNvSpPr>
              <a:spLocks noChangeShapeType="1"/>
            </p:cNvSpPr>
            <p:nvPr/>
          </p:nvSpPr>
          <p:spPr bwMode="auto">
            <a:xfrm flipH="1">
              <a:off x="812" y="2937"/>
              <a:ext cx="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32" name="Arc 429"/>
            <p:cNvSpPr>
              <a:spLocks/>
            </p:cNvSpPr>
            <p:nvPr/>
          </p:nvSpPr>
          <p:spPr bwMode="auto">
            <a:xfrm>
              <a:off x="716" y="2387"/>
              <a:ext cx="524" cy="551"/>
            </a:xfrm>
            <a:custGeom>
              <a:avLst/>
              <a:gdLst>
                <a:gd name="T0" fmla="*/ 0 w 43200"/>
                <a:gd name="T1" fmla="*/ 0 h 41454"/>
                <a:gd name="T2" fmla="*/ 0 w 43200"/>
                <a:gd name="T3" fmla="*/ 0 h 41454"/>
                <a:gd name="T4" fmla="*/ 0 w 43200"/>
                <a:gd name="T5" fmla="*/ 0 h 4145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1454" fill="none" extrusionOk="0">
                  <a:moveTo>
                    <a:pt x="10879" y="40352"/>
                  </a:moveTo>
                  <a:cubicBezTo>
                    <a:pt x="4151" y="36505"/>
                    <a:pt x="0" y="293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240"/>
                    <a:pt x="38050" y="38050"/>
                    <a:pt x="30107" y="41453"/>
                  </a:cubicBezTo>
                </a:path>
                <a:path w="43200" h="41454" stroke="0" extrusionOk="0">
                  <a:moveTo>
                    <a:pt x="10879" y="40352"/>
                  </a:moveTo>
                  <a:cubicBezTo>
                    <a:pt x="4151" y="36505"/>
                    <a:pt x="0" y="293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240"/>
                    <a:pt x="38050" y="38050"/>
                    <a:pt x="30107" y="41453"/>
                  </a:cubicBezTo>
                  <a:lnTo>
                    <a:pt x="21600" y="21600"/>
                  </a:lnTo>
                  <a:lnTo>
                    <a:pt x="10879" y="40352"/>
                  </a:lnTo>
                  <a:close/>
                </a:path>
              </a:pathLst>
            </a:custGeom>
            <a:solidFill>
              <a:srgbClr val="CCF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33" name="Arc 430"/>
            <p:cNvSpPr>
              <a:spLocks/>
            </p:cNvSpPr>
            <p:nvPr/>
          </p:nvSpPr>
          <p:spPr bwMode="auto">
            <a:xfrm>
              <a:off x="719" y="2390"/>
              <a:ext cx="518" cy="545"/>
            </a:xfrm>
            <a:custGeom>
              <a:avLst/>
              <a:gdLst>
                <a:gd name="T0" fmla="*/ 0 w 43200"/>
                <a:gd name="T1" fmla="*/ 0 h 41451"/>
                <a:gd name="T2" fmla="*/ 0 w 43200"/>
                <a:gd name="T3" fmla="*/ 0 h 41451"/>
                <a:gd name="T4" fmla="*/ 0 w 43200"/>
                <a:gd name="T5" fmla="*/ 0 h 414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1451" fill="none" extrusionOk="0">
                  <a:moveTo>
                    <a:pt x="10872" y="40347"/>
                  </a:moveTo>
                  <a:cubicBezTo>
                    <a:pt x="4148" y="36500"/>
                    <a:pt x="0" y="2934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238"/>
                    <a:pt x="38053" y="38045"/>
                    <a:pt x="30114" y="41450"/>
                  </a:cubicBezTo>
                </a:path>
                <a:path w="43200" h="41451" stroke="0" extrusionOk="0">
                  <a:moveTo>
                    <a:pt x="10872" y="40347"/>
                  </a:moveTo>
                  <a:cubicBezTo>
                    <a:pt x="4148" y="36500"/>
                    <a:pt x="0" y="2934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238"/>
                    <a:pt x="38053" y="38045"/>
                    <a:pt x="30114" y="41450"/>
                  </a:cubicBezTo>
                  <a:lnTo>
                    <a:pt x="21600" y="21600"/>
                  </a:lnTo>
                  <a:lnTo>
                    <a:pt x="10872" y="40347"/>
                  </a:lnTo>
                  <a:close/>
                </a:path>
              </a:pathLst>
            </a:custGeom>
            <a:solidFill>
              <a:srgbClr val="CCF3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grpSp>
          <p:nvGrpSpPr>
            <p:cNvPr id="434" name="Group 431"/>
            <p:cNvGrpSpPr>
              <a:grpSpLocks/>
            </p:cNvGrpSpPr>
            <p:nvPr/>
          </p:nvGrpSpPr>
          <p:grpSpPr bwMode="auto">
            <a:xfrm>
              <a:off x="871" y="2387"/>
              <a:ext cx="196" cy="428"/>
              <a:chOff x="871" y="2387"/>
              <a:chExt cx="196" cy="428"/>
            </a:xfrm>
          </p:grpSpPr>
          <p:sp>
            <p:nvSpPr>
              <p:cNvPr id="436" name="Freeform 432"/>
              <p:cNvSpPr>
                <a:spLocks/>
              </p:cNvSpPr>
              <p:nvPr/>
            </p:nvSpPr>
            <p:spPr bwMode="auto">
              <a:xfrm>
                <a:off x="871" y="2387"/>
                <a:ext cx="192" cy="423"/>
              </a:xfrm>
              <a:custGeom>
                <a:avLst/>
                <a:gdLst>
                  <a:gd name="T0" fmla="*/ 118 w 192"/>
                  <a:gd name="T1" fmla="*/ 239 h 423"/>
                  <a:gd name="T2" fmla="*/ 37 w 192"/>
                  <a:gd name="T3" fmla="*/ 48 h 423"/>
                  <a:gd name="T4" fmla="*/ 0 w 192"/>
                  <a:gd name="T5" fmla="*/ 0 h 423"/>
                  <a:gd name="T6" fmla="*/ 7 w 192"/>
                  <a:gd name="T7" fmla="*/ 56 h 423"/>
                  <a:gd name="T8" fmla="*/ 89 w 192"/>
                  <a:gd name="T9" fmla="*/ 255 h 423"/>
                  <a:gd name="T10" fmla="*/ 81 w 192"/>
                  <a:gd name="T11" fmla="*/ 271 h 423"/>
                  <a:gd name="T12" fmla="*/ 81 w 192"/>
                  <a:gd name="T13" fmla="*/ 287 h 423"/>
                  <a:gd name="T14" fmla="*/ 89 w 192"/>
                  <a:gd name="T15" fmla="*/ 303 h 423"/>
                  <a:gd name="T16" fmla="*/ 96 w 192"/>
                  <a:gd name="T17" fmla="*/ 319 h 423"/>
                  <a:gd name="T18" fmla="*/ 111 w 192"/>
                  <a:gd name="T19" fmla="*/ 319 h 423"/>
                  <a:gd name="T20" fmla="*/ 133 w 192"/>
                  <a:gd name="T21" fmla="*/ 359 h 423"/>
                  <a:gd name="T22" fmla="*/ 125 w 192"/>
                  <a:gd name="T23" fmla="*/ 375 h 423"/>
                  <a:gd name="T24" fmla="*/ 125 w 192"/>
                  <a:gd name="T25" fmla="*/ 391 h 423"/>
                  <a:gd name="T26" fmla="*/ 125 w 192"/>
                  <a:gd name="T27" fmla="*/ 407 h 423"/>
                  <a:gd name="T28" fmla="*/ 133 w 192"/>
                  <a:gd name="T29" fmla="*/ 415 h 423"/>
                  <a:gd name="T30" fmla="*/ 155 w 192"/>
                  <a:gd name="T31" fmla="*/ 423 h 423"/>
                  <a:gd name="T32" fmla="*/ 162 w 192"/>
                  <a:gd name="T33" fmla="*/ 423 h 423"/>
                  <a:gd name="T34" fmla="*/ 177 w 192"/>
                  <a:gd name="T35" fmla="*/ 415 h 423"/>
                  <a:gd name="T36" fmla="*/ 184 w 192"/>
                  <a:gd name="T37" fmla="*/ 399 h 423"/>
                  <a:gd name="T38" fmla="*/ 192 w 192"/>
                  <a:gd name="T39" fmla="*/ 383 h 423"/>
                  <a:gd name="T40" fmla="*/ 184 w 192"/>
                  <a:gd name="T41" fmla="*/ 367 h 423"/>
                  <a:gd name="T42" fmla="*/ 177 w 192"/>
                  <a:gd name="T43" fmla="*/ 359 h 423"/>
                  <a:gd name="T44" fmla="*/ 162 w 192"/>
                  <a:gd name="T45" fmla="*/ 351 h 423"/>
                  <a:gd name="T46" fmla="*/ 155 w 192"/>
                  <a:gd name="T47" fmla="*/ 343 h 423"/>
                  <a:gd name="T48" fmla="*/ 140 w 192"/>
                  <a:gd name="T49" fmla="*/ 303 h 423"/>
                  <a:gd name="T50" fmla="*/ 147 w 192"/>
                  <a:gd name="T51" fmla="*/ 295 h 423"/>
                  <a:gd name="T52" fmla="*/ 140 w 192"/>
                  <a:gd name="T53" fmla="*/ 271 h 423"/>
                  <a:gd name="T54" fmla="*/ 133 w 192"/>
                  <a:gd name="T55" fmla="*/ 255 h 423"/>
                  <a:gd name="T56" fmla="*/ 125 w 192"/>
                  <a:gd name="T57" fmla="*/ 239 h 423"/>
                  <a:gd name="T58" fmla="*/ 118 w 192"/>
                  <a:gd name="T59" fmla="*/ 239 h 42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92" h="423">
                    <a:moveTo>
                      <a:pt x="118" y="239"/>
                    </a:moveTo>
                    <a:lnTo>
                      <a:pt x="37" y="48"/>
                    </a:lnTo>
                    <a:lnTo>
                      <a:pt x="0" y="0"/>
                    </a:lnTo>
                    <a:lnTo>
                      <a:pt x="7" y="56"/>
                    </a:lnTo>
                    <a:lnTo>
                      <a:pt x="89" y="255"/>
                    </a:lnTo>
                    <a:lnTo>
                      <a:pt x="81" y="271"/>
                    </a:lnTo>
                    <a:lnTo>
                      <a:pt x="81" y="287"/>
                    </a:lnTo>
                    <a:lnTo>
                      <a:pt x="89" y="303"/>
                    </a:lnTo>
                    <a:lnTo>
                      <a:pt x="96" y="319"/>
                    </a:lnTo>
                    <a:lnTo>
                      <a:pt x="111" y="319"/>
                    </a:lnTo>
                    <a:lnTo>
                      <a:pt x="133" y="359"/>
                    </a:lnTo>
                    <a:lnTo>
                      <a:pt x="125" y="375"/>
                    </a:lnTo>
                    <a:lnTo>
                      <a:pt x="125" y="391"/>
                    </a:lnTo>
                    <a:lnTo>
                      <a:pt x="125" y="407"/>
                    </a:lnTo>
                    <a:lnTo>
                      <a:pt x="133" y="415"/>
                    </a:lnTo>
                    <a:lnTo>
                      <a:pt x="155" y="423"/>
                    </a:lnTo>
                    <a:lnTo>
                      <a:pt x="162" y="423"/>
                    </a:lnTo>
                    <a:lnTo>
                      <a:pt x="177" y="415"/>
                    </a:lnTo>
                    <a:lnTo>
                      <a:pt x="184" y="399"/>
                    </a:lnTo>
                    <a:lnTo>
                      <a:pt x="192" y="383"/>
                    </a:lnTo>
                    <a:lnTo>
                      <a:pt x="184" y="367"/>
                    </a:lnTo>
                    <a:lnTo>
                      <a:pt x="177" y="359"/>
                    </a:lnTo>
                    <a:lnTo>
                      <a:pt x="162" y="351"/>
                    </a:lnTo>
                    <a:lnTo>
                      <a:pt x="155" y="343"/>
                    </a:lnTo>
                    <a:lnTo>
                      <a:pt x="140" y="303"/>
                    </a:lnTo>
                    <a:lnTo>
                      <a:pt x="147" y="295"/>
                    </a:lnTo>
                    <a:lnTo>
                      <a:pt x="140" y="271"/>
                    </a:lnTo>
                    <a:lnTo>
                      <a:pt x="133" y="255"/>
                    </a:lnTo>
                    <a:lnTo>
                      <a:pt x="125" y="239"/>
                    </a:lnTo>
                    <a:lnTo>
                      <a:pt x="118" y="239"/>
                    </a:lnTo>
                    <a:close/>
                  </a:path>
                </a:pathLst>
              </a:custGeom>
              <a:solidFill>
                <a:srgbClr val="CCCCCC"/>
              </a:solidFill>
              <a:ln w="11113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7" name="Freeform 433"/>
              <p:cNvSpPr>
                <a:spLocks/>
              </p:cNvSpPr>
              <p:nvPr/>
            </p:nvSpPr>
            <p:spPr bwMode="auto">
              <a:xfrm>
                <a:off x="871" y="2387"/>
                <a:ext cx="192" cy="423"/>
              </a:xfrm>
              <a:custGeom>
                <a:avLst/>
                <a:gdLst>
                  <a:gd name="T0" fmla="*/ 118 w 192"/>
                  <a:gd name="T1" fmla="*/ 239 h 423"/>
                  <a:gd name="T2" fmla="*/ 37 w 192"/>
                  <a:gd name="T3" fmla="*/ 48 h 423"/>
                  <a:gd name="T4" fmla="*/ 0 w 192"/>
                  <a:gd name="T5" fmla="*/ 0 h 423"/>
                  <a:gd name="T6" fmla="*/ 7 w 192"/>
                  <a:gd name="T7" fmla="*/ 56 h 423"/>
                  <a:gd name="T8" fmla="*/ 89 w 192"/>
                  <a:gd name="T9" fmla="*/ 255 h 423"/>
                  <a:gd name="T10" fmla="*/ 81 w 192"/>
                  <a:gd name="T11" fmla="*/ 271 h 423"/>
                  <a:gd name="T12" fmla="*/ 81 w 192"/>
                  <a:gd name="T13" fmla="*/ 287 h 423"/>
                  <a:gd name="T14" fmla="*/ 89 w 192"/>
                  <a:gd name="T15" fmla="*/ 303 h 423"/>
                  <a:gd name="T16" fmla="*/ 96 w 192"/>
                  <a:gd name="T17" fmla="*/ 319 h 423"/>
                  <a:gd name="T18" fmla="*/ 111 w 192"/>
                  <a:gd name="T19" fmla="*/ 319 h 423"/>
                  <a:gd name="T20" fmla="*/ 133 w 192"/>
                  <a:gd name="T21" fmla="*/ 359 h 423"/>
                  <a:gd name="T22" fmla="*/ 125 w 192"/>
                  <a:gd name="T23" fmla="*/ 375 h 423"/>
                  <a:gd name="T24" fmla="*/ 125 w 192"/>
                  <a:gd name="T25" fmla="*/ 391 h 423"/>
                  <a:gd name="T26" fmla="*/ 125 w 192"/>
                  <a:gd name="T27" fmla="*/ 407 h 423"/>
                  <a:gd name="T28" fmla="*/ 133 w 192"/>
                  <a:gd name="T29" fmla="*/ 415 h 423"/>
                  <a:gd name="T30" fmla="*/ 155 w 192"/>
                  <a:gd name="T31" fmla="*/ 423 h 423"/>
                  <a:gd name="T32" fmla="*/ 162 w 192"/>
                  <a:gd name="T33" fmla="*/ 423 h 423"/>
                  <a:gd name="T34" fmla="*/ 177 w 192"/>
                  <a:gd name="T35" fmla="*/ 415 h 423"/>
                  <a:gd name="T36" fmla="*/ 184 w 192"/>
                  <a:gd name="T37" fmla="*/ 399 h 423"/>
                  <a:gd name="T38" fmla="*/ 192 w 192"/>
                  <a:gd name="T39" fmla="*/ 383 h 423"/>
                  <a:gd name="T40" fmla="*/ 184 w 192"/>
                  <a:gd name="T41" fmla="*/ 367 h 423"/>
                  <a:gd name="T42" fmla="*/ 177 w 192"/>
                  <a:gd name="T43" fmla="*/ 359 h 423"/>
                  <a:gd name="T44" fmla="*/ 162 w 192"/>
                  <a:gd name="T45" fmla="*/ 351 h 423"/>
                  <a:gd name="T46" fmla="*/ 155 w 192"/>
                  <a:gd name="T47" fmla="*/ 343 h 423"/>
                  <a:gd name="T48" fmla="*/ 140 w 192"/>
                  <a:gd name="T49" fmla="*/ 303 h 423"/>
                  <a:gd name="T50" fmla="*/ 147 w 192"/>
                  <a:gd name="T51" fmla="*/ 295 h 423"/>
                  <a:gd name="T52" fmla="*/ 140 w 192"/>
                  <a:gd name="T53" fmla="*/ 271 h 423"/>
                  <a:gd name="T54" fmla="*/ 133 w 192"/>
                  <a:gd name="T55" fmla="*/ 255 h 423"/>
                  <a:gd name="T56" fmla="*/ 125 w 192"/>
                  <a:gd name="T57" fmla="*/ 239 h 423"/>
                  <a:gd name="T58" fmla="*/ 118 w 192"/>
                  <a:gd name="T59" fmla="*/ 239 h 42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92" h="423">
                    <a:moveTo>
                      <a:pt x="118" y="239"/>
                    </a:moveTo>
                    <a:lnTo>
                      <a:pt x="37" y="48"/>
                    </a:lnTo>
                    <a:lnTo>
                      <a:pt x="0" y="0"/>
                    </a:lnTo>
                    <a:lnTo>
                      <a:pt x="7" y="56"/>
                    </a:lnTo>
                    <a:lnTo>
                      <a:pt x="89" y="255"/>
                    </a:lnTo>
                    <a:lnTo>
                      <a:pt x="81" y="271"/>
                    </a:lnTo>
                    <a:lnTo>
                      <a:pt x="81" y="287"/>
                    </a:lnTo>
                    <a:lnTo>
                      <a:pt x="89" y="303"/>
                    </a:lnTo>
                    <a:lnTo>
                      <a:pt x="96" y="319"/>
                    </a:lnTo>
                    <a:lnTo>
                      <a:pt x="111" y="319"/>
                    </a:lnTo>
                    <a:lnTo>
                      <a:pt x="133" y="359"/>
                    </a:lnTo>
                    <a:lnTo>
                      <a:pt x="125" y="375"/>
                    </a:lnTo>
                    <a:lnTo>
                      <a:pt x="125" y="391"/>
                    </a:lnTo>
                    <a:lnTo>
                      <a:pt x="125" y="407"/>
                    </a:lnTo>
                    <a:lnTo>
                      <a:pt x="133" y="415"/>
                    </a:lnTo>
                    <a:lnTo>
                      <a:pt x="155" y="423"/>
                    </a:lnTo>
                    <a:lnTo>
                      <a:pt x="162" y="423"/>
                    </a:lnTo>
                    <a:lnTo>
                      <a:pt x="177" y="415"/>
                    </a:lnTo>
                    <a:lnTo>
                      <a:pt x="184" y="399"/>
                    </a:lnTo>
                    <a:lnTo>
                      <a:pt x="192" y="383"/>
                    </a:lnTo>
                    <a:lnTo>
                      <a:pt x="184" y="367"/>
                    </a:lnTo>
                    <a:lnTo>
                      <a:pt x="177" y="359"/>
                    </a:lnTo>
                    <a:lnTo>
                      <a:pt x="162" y="351"/>
                    </a:lnTo>
                    <a:lnTo>
                      <a:pt x="155" y="343"/>
                    </a:lnTo>
                    <a:lnTo>
                      <a:pt x="140" y="303"/>
                    </a:lnTo>
                    <a:lnTo>
                      <a:pt x="147" y="295"/>
                    </a:lnTo>
                    <a:lnTo>
                      <a:pt x="140" y="271"/>
                    </a:lnTo>
                    <a:lnTo>
                      <a:pt x="133" y="255"/>
                    </a:lnTo>
                    <a:lnTo>
                      <a:pt x="125" y="239"/>
                    </a:lnTo>
                    <a:lnTo>
                      <a:pt x="118" y="239"/>
                    </a:lnTo>
                    <a:close/>
                  </a:path>
                </a:pathLst>
              </a:custGeom>
              <a:noFill/>
              <a:ln w="11113">
                <a:solidFill>
                  <a:srgbClr val="CCCCCC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grpSp>
            <p:nvGrpSpPr>
              <p:cNvPr id="438" name="Group 434"/>
              <p:cNvGrpSpPr>
                <a:grpSpLocks/>
              </p:cNvGrpSpPr>
              <p:nvPr/>
            </p:nvGrpSpPr>
            <p:grpSpPr bwMode="auto">
              <a:xfrm>
                <a:off x="871" y="2395"/>
                <a:ext cx="196" cy="420"/>
                <a:chOff x="871" y="2395"/>
                <a:chExt cx="196" cy="420"/>
              </a:xfrm>
            </p:grpSpPr>
            <p:sp>
              <p:nvSpPr>
                <p:cNvPr id="439" name="Oval 435"/>
                <p:cNvSpPr>
                  <a:spLocks noChangeArrowheads="1"/>
                </p:cNvSpPr>
                <p:nvPr/>
              </p:nvSpPr>
              <p:spPr bwMode="auto">
                <a:xfrm>
                  <a:off x="955" y="2637"/>
                  <a:ext cx="68" cy="74"/>
                </a:xfrm>
                <a:prstGeom prst="ellips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de-DE" altLang="de-DE"/>
                </a:p>
              </p:txBody>
            </p:sp>
            <p:sp>
              <p:nvSpPr>
                <p:cNvPr id="440" name="Oval 436"/>
                <p:cNvSpPr>
                  <a:spLocks noChangeArrowheads="1"/>
                </p:cNvSpPr>
                <p:nvPr/>
              </p:nvSpPr>
              <p:spPr bwMode="auto">
                <a:xfrm>
                  <a:off x="999" y="2741"/>
                  <a:ext cx="68" cy="74"/>
                </a:xfrm>
                <a:prstGeom prst="ellips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de-DE" altLang="de-DE"/>
                </a:p>
              </p:txBody>
            </p:sp>
            <p:sp>
              <p:nvSpPr>
                <p:cNvPr id="441" name="Line 437"/>
                <p:cNvSpPr>
                  <a:spLocks noChangeShapeType="1"/>
                </p:cNvSpPr>
                <p:nvPr/>
              </p:nvSpPr>
              <p:spPr bwMode="auto">
                <a:xfrm>
                  <a:off x="1011" y="2690"/>
                  <a:ext cx="22" cy="4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42" name="Line 438"/>
                <p:cNvSpPr>
                  <a:spLocks noChangeShapeType="1"/>
                </p:cNvSpPr>
                <p:nvPr/>
              </p:nvSpPr>
              <p:spPr bwMode="auto">
                <a:xfrm>
                  <a:off x="982" y="2706"/>
                  <a:ext cx="14" cy="38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43" name="Line 439"/>
                <p:cNvSpPr>
                  <a:spLocks noChangeShapeType="1"/>
                </p:cNvSpPr>
                <p:nvPr/>
              </p:nvSpPr>
              <p:spPr bwMode="auto">
                <a:xfrm>
                  <a:off x="908" y="2435"/>
                  <a:ext cx="81" cy="191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44" name="Line 440"/>
                <p:cNvSpPr>
                  <a:spLocks noChangeShapeType="1"/>
                </p:cNvSpPr>
                <p:nvPr/>
              </p:nvSpPr>
              <p:spPr bwMode="auto">
                <a:xfrm>
                  <a:off x="871" y="2395"/>
                  <a:ext cx="37" cy="4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45" name="Line 441"/>
                <p:cNvSpPr>
                  <a:spLocks noChangeShapeType="1"/>
                </p:cNvSpPr>
                <p:nvPr/>
              </p:nvSpPr>
              <p:spPr bwMode="auto">
                <a:xfrm>
                  <a:off x="871" y="2395"/>
                  <a:ext cx="7" cy="4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46" name="Line 442"/>
                <p:cNvSpPr>
                  <a:spLocks noChangeShapeType="1"/>
                </p:cNvSpPr>
                <p:nvPr/>
              </p:nvSpPr>
              <p:spPr bwMode="auto">
                <a:xfrm>
                  <a:off x="878" y="2443"/>
                  <a:ext cx="73" cy="191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</p:grpSp>
        </p:grpSp>
        <p:sp>
          <p:nvSpPr>
            <p:cNvPr id="435" name="Line 443"/>
            <p:cNvSpPr>
              <a:spLocks noChangeShapeType="1"/>
            </p:cNvSpPr>
            <p:nvPr/>
          </p:nvSpPr>
          <p:spPr bwMode="auto">
            <a:xfrm>
              <a:off x="1019" y="2812"/>
              <a:ext cx="51" cy="115"/>
            </a:xfrm>
            <a:prstGeom prst="line">
              <a:avLst/>
            </a:prstGeom>
            <a:noFill/>
            <a:ln w="76200">
              <a:solidFill>
                <a:srgbClr val="CCF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716036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Types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analogue</a:t>
            </a:r>
            <a:r>
              <a:rPr lang="de-DE" dirty="0"/>
              <a:t> </a:t>
            </a:r>
            <a:r>
              <a:rPr lang="de-DE" dirty="0" err="1"/>
              <a:t>display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769CF7-B418-4AC7-BB72-8856273E4F0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5</a:t>
            </a:fld>
            <a:endParaRPr lang="de-DE" altLang="de-DE" dirty="0"/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611063" y="5962675"/>
            <a:ext cx="8353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000" dirty="0" err="1">
                <a:solidFill>
                  <a:schemeClr val="bg2"/>
                </a:solidFill>
                <a:latin typeface="Arial" pitchFamily="34" charset="0"/>
              </a:rPr>
              <a:t>Types</a:t>
            </a:r>
            <a:r>
              <a:rPr lang="de-DE" altLang="de-DE" sz="1000" dirty="0">
                <a:solidFill>
                  <a:schemeClr val="bg2"/>
                </a:solidFill>
                <a:latin typeface="Arial" pitchFamily="34" charset="0"/>
              </a:rPr>
              <a:t> </a:t>
            </a:r>
            <a:r>
              <a:rPr lang="de-DE" altLang="de-DE" sz="1000" dirty="0" err="1">
                <a:solidFill>
                  <a:schemeClr val="bg2"/>
                </a:solidFill>
                <a:latin typeface="Arial" pitchFamily="34" charset="0"/>
              </a:rPr>
              <a:t>of</a:t>
            </a:r>
            <a:r>
              <a:rPr lang="de-DE" altLang="de-DE" sz="1000" dirty="0">
                <a:solidFill>
                  <a:schemeClr val="bg2"/>
                </a:solidFill>
                <a:latin typeface="Arial" pitchFamily="34" charset="0"/>
              </a:rPr>
              <a:t> </a:t>
            </a:r>
            <a:r>
              <a:rPr lang="de-DE" altLang="de-DE" sz="1000" dirty="0" err="1">
                <a:solidFill>
                  <a:schemeClr val="bg2"/>
                </a:solidFill>
                <a:latin typeface="Arial" pitchFamily="34" charset="0"/>
              </a:rPr>
              <a:t>analogue</a:t>
            </a:r>
            <a:r>
              <a:rPr lang="de-DE" altLang="de-DE" sz="1000" dirty="0">
                <a:solidFill>
                  <a:schemeClr val="bg2"/>
                </a:solidFill>
                <a:latin typeface="Arial" pitchFamily="34" charset="0"/>
              </a:rPr>
              <a:t> </a:t>
            </a:r>
            <a:r>
              <a:rPr lang="de-DE" altLang="de-DE" sz="1000" dirty="0" err="1">
                <a:solidFill>
                  <a:schemeClr val="bg2"/>
                </a:solidFill>
                <a:latin typeface="Arial" pitchFamily="34" charset="0"/>
              </a:rPr>
              <a:t>display</a:t>
            </a:r>
            <a:r>
              <a:rPr lang="de-DE" altLang="de-DE" sz="1000" dirty="0">
                <a:solidFill>
                  <a:schemeClr val="bg2"/>
                </a:solidFill>
                <a:latin typeface="Arial" pitchFamily="34" charset="0"/>
              </a:rPr>
              <a:t> (</a:t>
            </a:r>
            <a:r>
              <a:rPr lang="de-DE" altLang="de-DE" sz="1000" dirty="0" err="1">
                <a:solidFill>
                  <a:schemeClr val="bg2"/>
                </a:solidFill>
                <a:latin typeface="Arial" pitchFamily="34" charset="0"/>
              </a:rPr>
              <a:t>from</a:t>
            </a:r>
            <a:r>
              <a:rPr lang="de-DE" altLang="de-DE" sz="1000" dirty="0">
                <a:solidFill>
                  <a:schemeClr val="bg2"/>
                </a:solidFill>
                <a:latin typeface="Arial" pitchFamily="34" charset="0"/>
              </a:rPr>
              <a:t> SCHMIDTKE, H. (1993): Ergonomie. 3rd </a:t>
            </a:r>
            <a:r>
              <a:rPr lang="de-DE" altLang="de-DE" sz="1000" dirty="0" err="1">
                <a:solidFill>
                  <a:schemeClr val="bg2"/>
                </a:solidFill>
                <a:latin typeface="Arial" pitchFamily="34" charset="0"/>
              </a:rPr>
              <a:t>edition</a:t>
            </a:r>
            <a:r>
              <a:rPr lang="de-DE" altLang="de-DE" sz="1000" dirty="0">
                <a:solidFill>
                  <a:schemeClr val="bg2"/>
                </a:solidFill>
                <a:latin typeface="Arial" pitchFamily="34" charset="0"/>
              </a:rPr>
              <a:t>. </a:t>
            </a:r>
            <a:r>
              <a:rPr lang="de-DE" altLang="de-DE" sz="1000" dirty="0" err="1">
                <a:solidFill>
                  <a:schemeClr val="bg2"/>
                </a:solidFill>
                <a:latin typeface="Arial" pitchFamily="34" charset="0"/>
              </a:rPr>
              <a:t>Munich</a:t>
            </a:r>
            <a:r>
              <a:rPr lang="de-DE" altLang="de-DE" sz="1000" dirty="0">
                <a:solidFill>
                  <a:schemeClr val="bg2"/>
                </a:solidFill>
                <a:latin typeface="Arial" pitchFamily="34" charset="0"/>
              </a:rPr>
              <a:t>: Carl Hanser)</a:t>
            </a:r>
          </a:p>
        </p:txBody>
      </p:sp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395536" y="1844824"/>
            <a:ext cx="7862887" cy="3690938"/>
            <a:chOff x="195" y="754"/>
            <a:chExt cx="4953" cy="2325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7" y="1253"/>
              <a:ext cx="3810" cy="1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204" y="1494"/>
              <a:ext cx="105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de-DE" sz="1600" b="1">
                  <a:solidFill>
                    <a:srgbClr val="000000"/>
                  </a:solidFill>
                  <a:latin typeface="Arial" pitchFamily="34" charset="0"/>
                </a:rPr>
                <a:t>Round scales</a:t>
              </a:r>
            </a:p>
          </p:txBody>
        </p:sp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195" y="2638"/>
              <a:ext cx="105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de-DE" sz="1600" b="1">
                  <a:solidFill>
                    <a:srgbClr val="000000"/>
                  </a:solidFill>
                  <a:latin typeface="Arial" pitchFamily="34" charset="0"/>
                </a:rPr>
                <a:t>Strip scales</a:t>
              </a:r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1900" y="754"/>
              <a:ext cx="111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de-DE" sz="1600" b="1">
                  <a:solidFill>
                    <a:srgbClr val="000000"/>
                  </a:solidFill>
                  <a:latin typeface="Arial" pitchFamily="34" charset="0"/>
                </a:rPr>
                <a:t>Moving pointer</a:t>
              </a: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4032" y="754"/>
              <a:ext cx="111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de-DE" sz="1600" b="1">
                  <a:solidFill>
                    <a:srgbClr val="000000"/>
                  </a:solidFill>
                  <a:latin typeface="Arial" pitchFamily="34" charset="0"/>
                </a:rPr>
                <a:t>Moving scale</a:t>
              </a: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1156" y="1948"/>
              <a:ext cx="111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altLang="de-DE" sz="1600">
                  <a:solidFill>
                    <a:srgbClr val="000000"/>
                  </a:solidFill>
                  <a:latin typeface="Arial" pitchFamily="34" charset="0"/>
                </a:rPr>
                <a:t>Sector scale</a:t>
              </a:r>
            </a:p>
          </p:txBody>
        </p:sp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2550" y="2205"/>
              <a:ext cx="122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altLang="de-DE" sz="1600">
                  <a:solidFill>
                    <a:srgbClr val="000000"/>
                  </a:solidFill>
                  <a:latin typeface="Arial" pitchFamily="34" charset="0"/>
                </a:rPr>
                <a:t>Full-circle scale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1036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scale divisions and markings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AAAC43-D87E-4E56-9C90-29C4DE0D5D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6</a:t>
            </a:fld>
            <a:endParaRPr lang="de-DE" altLang="de-DE" dirty="0"/>
          </a:p>
        </p:txBody>
      </p:sp>
      <p:sp>
        <p:nvSpPr>
          <p:cNvPr id="8" name="Text Box 1029"/>
          <p:cNvSpPr txBox="1">
            <a:spLocks noChangeArrowheads="1"/>
          </p:cNvSpPr>
          <p:nvPr/>
        </p:nvSpPr>
        <p:spPr bwMode="auto">
          <a:xfrm>
            <a:off x="827584" y="5774775"/>
            <a:ext cx="79808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1000" dirty="0">
                <a:solidFill>
                  <a:schemeClr val="bg2"/>
                </a:solidFill>
                <a:latin typeface="Arial" pitchFamily="34" charset="0"/>
              </a:rPr>
              <a:t>Source: EN 894-2: Safety of machinery – Ergonomics requirements for the design of displays and control actuators – Displays</a:t>
            </a:r>
          </a:p>
        </p:txBody>
      </p:sp>
      <p:pic>
        <p:nvPicPr>
          <p:cNvPr id="9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6259"/>
            <a:ext cx="8677142" cy="3900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277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 </a:t>
            </a:r>
            <a:r>
              <a:rPr lang="de-DE" dirty="0" err="1"/>
              <a:t>of</a:t>
            </a:r>
            <a:r>
              <a:rPr lang="de-DE" dirty="0"/>
              <a:t> VDU </a:t>
            </a:r>
            <a:r>
              <a:rPr lang="de-DE" dirty="0" err="1"/>
              <a:t>displays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8064500" cy="2664767"/>
          </a:xfrm>
        </p:spPr>
        <p:txBody>
          <a:bodyPr/>
          <a:lstStyle/>
          <a:p>
            <a:r>
              <a:rPr lang="en-US" dirty="0"/>
              <a:t>VDU displays suitable for the display of complex </a:t>
            </a:r>
            <a:r>
              <a:rPr lang="en-US" dirty="0" smtClean="0"/>
              <a:t>information</a:t>
            </a:r>
          </a:p>
          <a:p>
            <a:pPr marL="608013" lvl="2" indent="-342900">
              <a:buClr>
                <a:schemeClr val="accent2"/>
              </a:buClr>
            </a:pPr>
            <a:r>
              <a:rPr lang="de-DE" dirty="0"/>
              <a:t>Graphs</a:t>
            </a:r>
          </a:p>
          <a:p>
            <a:pPr marL="608013" lvl="2" indent="-342900">
              <a:buClr>
                <a:schemeClr val="accent2"/>
              </a:buClr>
            </a:pPr>
            <a:r>
              <a:rPr lang="de-DE" dirty="0"/>
              <a:t>Flow </a:t>
            </a:r>
            <a:r>
              <a:rPr lang="de-DE" dirty="0" err="1"/>
              <a:t>charts</a:t>
            </a:r>
            <a:endParaRPr lang="de-DE" dirty="0"/>
          </a:p>
          <a:p>
            <a:pPr marL="608013" lvl="2" indent="-342900">
              <a:buClr>
                <a:schemeClr val="accent2"/>
              </a:buClr>
            </a:pPr>
            <a:r>
              <a:rPr lang="de-DE" dirty="0" err="1"/>
              <a:t>Diagrams</a:t>
            </a:r>
            <a:endParaRPr lang="de-DE" dirty="0"/>
          </a:p>
          <a:p>
            <a:pPr marL="608013" lvl="2" indent="-342900">
              <a:buClr>
                <a:schemeClr val="accent2"/>
              </a:buClr>
            </a:pPr>
            <a:r>
              <a:rPr lang="de-DE" dirty="0"/>
              <a:t>Interactive </a:t>
            </a:r>
            <a:r>
              <a:rPr lang="de-DE" dirty="0" err="1"/>
              <a:t>dialogs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BCA114-55B0-4FEC-BC0D-FC63EF4BB77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7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39750" y="4149080"/>
            <a:ext cx="8042275" cy="21236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u="sng" dirty="0"/>
              <a:t>Note: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dirty="0"/>
              <a:t>Content easily recognizable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dirty="0"/>
              <a:t>Owing to diversity of possible display content, facility for interpretation </a:t>
            </a:r>
            <a:br>
              <a:rPr lang="en-US" dirty="0"/>
            </a:br>
            <a:r>
              <a:rPr lang="en-US" dirty="0"/>
              <a:t>is a requirement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dirty="0"/>
              <a:t>Assure that the desired information can be selected</a:t>
            </a:r>
          </a:p>
        </p:txBody>
      </p:sp>
    </p:spTree>
    <p:extLst>
      <p:ext uri="{BB962C8B-B14F-4D97-AF65-F5344CB8AC3E}">
        <p14:creationId xmlns:p14="http://schemas.microsoft.com/office/powerpoint/2010/main" val="2868397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 </a:t>
            </a:r>
            <a:r>
              <a:rPr lang="de-DE" dirty="0" err="1"/>
              <a:t>of</a:t>
            </a:r>
            <a:r>
              <a:rPr lang="de-DE" dirty="0"/>
              <a:t> VDU </a:t>
            </a:r>
            <a:r>
              <a:rPr lang="de-DE" dirty="0" err="1"/>
              <a:t>displays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06BA83-5F10-48FB-BAF7-26B9C08FECF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8</a:t>
            </a:fld>
            <a:endParaRPr lang="de-DE" altLang="de-DE" dirty="0"/>
          </a:p>
        </p:txBody>
      </p:sp>
      <p:sp>
        <p:nvSpPr>
          <p:cNvPr id="7" name="Rectangle 39"/>
          <p:cNvSpPr>
            <a:spLocks noChangeArrowheads="1"/>
          </p:cNvSpPr>
          <p:nvPr/>
        </p:nvSpPr>
        <p:spPr bwMode="auto">
          <a:xfrm>
            <a:off x="323850" y="6160554"/>
            <a:ext cx="81562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800" dirty="0">
                <a:solidFill>
                  <a:schemeClr val="bg2"/>
                </a:solidFill>
                <a:latin typeface="Arial" pitchFamily="34" charset="0"/>
              </a:rPr>
              <a:t>Source: Kraus, L. (2003): Entwicklung und Evaluation einer Methodik zur Untersuchung von Interaktionsgeräten für Maschinen- und Prozessbedien-</a:t>
            </a:r>
            <a:br>
              <a:rPr lang="de-DE" altLang="de-DE" sz="800" dirty="0">
                <a:solidFill>
                  <a:schemeClr val="bg2"/>
                </a:solidFill>
                <a:latin typeface="Arial" pitchFamily="34" charset="0"/>
              </a:rPr>
            </a:br>
            <a:r>
              <a:rPr lang="de-DE" altLang="de-DE" sz="800" dirty="0" err="1">
                <a:solidFill>
                  <a:schemeClr val="bg2"/>
                </a:solidFill>
                <a:latin typeface="Arial" pitchFamily="34" charset="0"/>
              </a:rPr>
              <a:t>systeme</a:t>
            </a:r>
            <a:r>
              <a:rPr lang="de-DE" altLang="de-DE" sz="800" dirty="0">
                <a:solidFill>
                  <a:schemeClr val="bg2"/>
                </a:solidFill>
                <a:latin typeface="Arial" pitchFamily="34" charset="0"/>
              </a:rPr>
              <a:t> mit grafischen Benutzungsoberflächen. Dissertation. Fortschritt-Berichte </a:t>
            </a:r>
            <a:r>
              <a:rPr lang="de-DE" altLang="de-DE" sz="800" dirty="0" err="1">
                <a:solidFill>
                  <a:schemeClr val="bg2"/>
                </a:solidFill>
                <a:latin typeface="Arial" pitchFamily="34" charset="0"/>
              </a:rPr>
              <a:t>pak</a:t>
            </a:r>
            <a:r>
              <a:rPr lang="de-DE" altLang="de-DE" sz="800" dirty="0">
                <a:solidFill>
                  <a:schemeClr val="bg2"/>
                </a:solidFill>
                <a:latin typeface="Arial" pitchFamily="34" charset="0"/>
              </a:rPr>
              <a:t> Vol. 7 Kaiserslautern: Verlag Universität Kaiserslautern.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401960" y="1376363"/>
            <a:ext cx="7914456" cy="4644925"/>
            <a:chOff x="401960" y="1376363"/>
            <a:chExt cx="7914456" cy="4644925"/>
          </a:xfrm>
        </p:grpSpPr>
        <p:pic>
          <p:nvPicPr>
            <p:cNvPr id="9" name="Picture 4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960" y="1376363"/>
              <a:ext cx="7911471" cy="464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43"/>
            <p:cNvSpPr txBox="1">
              <a:spLocks noChangeArrowheads="1"/>
            </p:cNvSpPr>
            <p:nvPr/>
          </p:nvSpPr>
          <p:spPr bwMode="auto">
            <a:xfrm>
              <a:off x="772087" y="1802368"/>
              <a:ext cx="132440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de-DE" altLang="de-DE" sz="1600" b="1" dirty="0">
                  <a:latin typeface="Arial" pitchFamily="34" charset="0"/>
                </a:rPr>
                <a:t>Design </a:t>
              </a:r>
              <a:br>
                <a:rPr lang="de-DE" altLang="de-DE" sz="1600" b="1" dirty="0">
                  <a:latin typeface="Arial" pitchFamily="34" charset="0"/>
                </a:rPr>
              </a:br>
              <a:r>
                <a:rPr lang="de-DE" altLang="de-DE" sz="1600" b="1" dirty="0" err="1">
                  <a:latin typeface="Arial" pitchFamily="34" charset="0"/>
                </a:rPr>
                <a:t>dimensions</a:t>
              </a:r>
              <a:endParaRPr lang="de-DE" altLang="de-DE" sz="1600" b="1" dirty="0">
                <a:latin typeface="Arial" pitchFamily="34" charset="0"/>
              </a:endParaRPr>
            </a:p>
          </p:txBody>
        </p:sp>
        <p:sp>
          <p:nvSpPr>
            <p:cNvPr id="11" name="Text Box 44"/>
            <p:cNvSpPr txBox="1">
              <a:spLocks noChangeArrowheads="1"/>
            </p:cNvSpPr>
            <p:nvPr/>
          </p:nvSpPr>
          <p:spPr bwMode="auto">
            <a:xfrm>
              <a:off x="3283879" y="2334140"/>
              <a:ext cx="1555234" cy="63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de-DE" altLang="de-DE" sz="1600" b="1" dirty="0">
                  <a:latin typeface="Arial" pitchFamily="34" charset="0"/>
                </a:rPr>
                <a:t>Office </a:t>
              </a:r>
              <a:r>
                <a:rPr lang="de-DE" altLang="de-DE" sz="1600" b="1" dirty="0" err="1">
                  <a:latin typeface="Arial" pitchFamily="34" charset="0"/>
                </a:rPr>
                <a:t>context</a:t>
              </a:r>
              <a:endParaRPr lang="de-DE" altLang="de-DE" sz="1600" b="1" dirty="0">
                <a:latin typeface="Arial" pitchFamily="34" charset="0"/>
              </a:endParaRPr>
            </a:p>
            <a:p>
              <a:pPr eaLnBrk="1" hangingPunct="1"/>
              <a:endParaRPr lang="de-DE" altLang="de-DE" sz="1600" b="1" dirty="0">
                <a:latin typeface="Arial" pitchFamily="34" charset="0"/>
              </a:endParaRPr>
            </a:p>
          </p:txBody>
        </p:sp>
        <p:sp>
          <p:nvSpPr>
            <p:cNvPr id="12" name="Text Box 45"/>
            <p:cNvSpPr txBox="1">
              <a:spLocks noChangeArrowheads="1"/>
            </p:cNvSpPr>
            <p:nvPr/>
          </p:nvSpPr>
          <p:spPr bwMode="auto">
            <a:xfrm>
              <a:off x="6077743" y="2334140"/>
              <a:ext cx="1896673" cy="63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de-DE" altLang="de-DE" sz="1600" b="1" dirty="0">
                  <a:latin typeface="Arial" pitchFamily="34" charset="0"/>
                </a:rPr>
                <a:t>Industrial </a:t>
              </a:r>
              <a:r>
                <a:rPr lang="de-DE" altLang="de-DE" sz="1600" b="1" dirty="0" err="1">
                  <a:latin typeface="Arial" pitchFamily="34" charset="0"/>
                </a:rPr>
                <a:t>context</a:t>
              </a:r>
              <a:endParaRPr lang="de-DE" altLang="de-DE" sz="1600" b="1" dirty="0">
                <a:latin typeface="Arial" pitchFamily="34" charset="0"/>
              </a:endParaRPr>
            </a:p>
            <a:p>
              <a:pPr eaLnBrk="1" hangingPunct="1"/>
              <a:endParaRPr lang="de-DE" altLang="de-DE" sz="1600" b="1" dirty="0">
                <a:latin typeface="Arial" pitchFamily="34" charset="0"/>
              </a:endParaRPr>
            </a:p>
          </p:txBody>
        </p:sp>
        <p:sp>
          <p:nvSpPr>
            <p:cNvPr id="13" name="Text Box 46"/>
            <p:cNvSpPr txBox="1">
              <a:spLocks noChangeArrowheads="1"/>
            </p:cNvSpPr>
            <p:nvPr/>
          </p:nvSpPr>
          <p:spPr bwMode="auto">
            <a:xfrm>
              <a:off x="875066" y="3171461"/>
              <a:ext cx="749692" cy="63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de-DE" altLang="de-DE" sz="1600" b="1" dirty="0">
                  <a:latin typeface="Arial" pitchFamily="34" charset="0"/>
                </a:rPr>
                <a:t>Tasks</a:t>
              </a:r>
            </a:p>
            <a:p>
              <a:pPr eaLnBrk="1" hangingPunct="1"/>
              <a:endParaRPr lang="de-DE" altLang="de-DE" sz="1600" b="1" dirty="0">
                <a:latin typeface="Arial" pitchFamily="34" charset="0"/>
              </a:endParaRPr>
            </a:p>
          </p:txBody>
        </p:sp>
        <p:sp>
          <p:nvSpPr>
            <p:cNvPr id="14" name="Text Box 47"/>
            <p:cNvSpPr txBox="1">
              <a:spLocks noChangeArrowheads="1"/>
            </p:cNvSpPr>
            <p:nvPr/>
          </p:nvSpPr>
          <p:spPr bwMode="auto">
            <a:xfrm>
              <a:off x="699072" y="4167431"/>
              <a:ext cx="150714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altLang="de-DE" sz="1600" b="1" dirty="0">
                  <a:latin typeface="Arial" pitchFamily="34" charset="0"/>
                </a:rPr>
                <a:t>Logical </a:t>
              </a:r>
              <a:br>
                <a:rPr lang="de-DE" altLang="de-DE" sz="1600" b="1" dirty="0">
                  <a:latin typeface="Arial" pitchFamily="34" charset="0"/>
                </a:rPr>
              </a:br>
              <a:r>
                <a:rPr lang="de-DE" altLang="de-DE" sz="1600" b="1" dirty="0" err="1">
                  <a:latin typeface="Arial" pitchFamily="34" charset="0"/>
                </a:rPr>
                <a:t>dialog</a:t>
              </a:r>
              <a:r>
                <a:rPr lang="de-DE" altLang="de-DE" sz="1600" b="1" dirty="0">
                  <a:latin typeface="Arial" pitchFamily="34" charset="0"/>
                </a:rPr>
                <a:t> design</a:t>
              </a:r>
            </a:p>
          </p:txBody>
        </p:sp>
        <p:sp>
          <p:nvSpPr>
            <p:cNvPr id="15" name="Text Box 48"/>
            <p:cNvSpPr txBox="1">
              <a:spLocks noChangeArrowheads="1"/>
            </p:cNvSpPr>
            <p:nvPr/>
          </p:nvSpPr>
          <p:spPr bwMode="auto">
            <a:xfrm>
              <a:off x="702057" y="5211878"/>
              <a:ext cx="150714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altLang="de-DE" sz="1600" b="1" dirty="0" err="1">
                  <a:latin typeface="Arial" pitchFamily="34" charset="0"/>
                </a:rPr>
                <a:t>Graphical</a:t>
              </a:r>
              <a:r>
                <a:rPr lang="de-DE" altLang="de-DE" sz="1600" b="1" dirty="0">
                  <a:latin typeface="Arial" pitchFamily="34" charset="0"/>
                </a:rPr>
                <a:t> </a:t>
              </a:r>
              <a:br>
                <a:rPr lang="de-DE" altLang="de-DE" sz="1600" b="1" dirty="0">
                  <a:latin typeface="Arial" pitchFamily="34" charset="0"/>
                </a:rPr>
              </a:br>
              <a:r>
                <a:rPr lang="de-DE" altLang="de-DE" sz="1600" b="1" dirty="0" err="1">
                  <a:latin typeface="Arial" pitchFamily="34" charset="0"/>
                </a:rPr>
                <a:t>dialog</a:t>
              </a:r>
              <a:r>
                <a:rPr lang="de-DE" altLang="de-DE" sz="1600" b="1" dirty="0">
                  <a:latin typeface="Arial" pitchFamily="34" charset="0"/>
                </a:rPr>
                <a:t> design</a:t>
              </a:r>
            </a:p>
          </p:txBody>
        </p:sp>
        <p:sp>
          <p:nvSpPr>
            <p:cNvPr id="16" name="Text Box 49"/>
            <p:cNvSpPr txBox="1">
              <a:spLocks noChangeArrowheads="1"/>
            </p:cNvSpPr>
            <p:nvPr/>
          </p:nvSpPr>
          <p:spPr bwMode="auto">
            <a:xfrm>
              <a:off x="2666005" y="2927609"/>
              <a:ext cx="2775955" cy="93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400" dirty="0">
                  <a:latin typeface="Arial" pitchFamily="34" charset="0"/>
                </a:rPr>
                <a:t> </a:t>
              </a:r>
              <a:r>
                <a:rPr lang="en-US" altLang="de-DE" sz="1200" dirty="0" smtClean="0">
                  <a:latin typeface="Arial" pitchFamily="34" charset="0"/>
                </a:rPr>
                <a:t>Generalized</a:t>
              </a:r>
              <a:endParaRPr lang="en-US" altLang="de-DE" sz="1200" dirty="0">
                <a:latin typeface="Arial" pitchFamily="34" charset="0"/>
              </a:endParaRPr>
            </a:p>
            <a:p>
              <a:pPr eaLnBrk="1" hangingPunct="1">
                <a:buFont typeface="Wingdings" pitchFamily="2" charset="2"/>
                <a:buChar char="§"/>
              </a:pPr>
              <a:r>
                <a:rPr lang="en-US" altLang="de-DE" sz="1200" dirty="0">
                  <a:latin typeface="Arial" pitchFamily="34" charset="0"/>
                </a:rPr>
                <a:t> Content and sequence </a:t>
              </a:r>
              <a:r>
                <a:rPr lang="en-US" altLang="de-DE" sz="1200" dirty="0" smtClean="0">
                  <a:latin typeface="Arial" pitchFamily="34" charset="0"/>
                </a:rPr>
                <a:t>not   </a:t>
              </a:r>
              <a:br>
                <a:rPr lang="en-US" altLang="de-DE" sz="1200" dirty="0" smtClean="0">
                  <a:latin typeface="Arial" pitchFamily="34" charset="0"/>
                </a:rPr>
              </a:br>
              <a:r>
                <a:rPr lang="en-US" altLang="de-DE" sz="1200" dirty="0" smtClean="0">
                  <a:latin typeface="Arial" pitchFamily="34" charset="0"/>
                </a:rPr>
                <a:t>   consistent</a:t>
              </a:r>
              <a:endParaRPr lang="en-US" altLang="de-DE" sz="1200" dirty="0">
                <a:latin typeface="Arial" pitchFamily="34" charset="0"/>
              </a:endParaRPr>
            </a:p>
            <a:p>
              <a:pPr eaLnBrk="1" hangingPunct="1">
                <a:buFont typeface="Wingdings" pitchFamily="2" charset="2"/>
                <a:buChar char="§"/>
              </a:pPr>
              <a:r>
                <a:rPr lang="en-US" altLang="de-DE" sz="1200" dirty="0">
                  <a:latin typeface="Arial" pitchFamily="34" charset="0"/>
                </a:rPr>
                <a:t> Multi-document interface</a:t>
              </a:r>
            </a:p>
          </p:txBody>
        </p:sp>
        <p:sp>
          <p:nvSpPr>
            <p:cNvPr id="17" name="Text Box 50"/>
            <p:cNvSpPr txBox="1">
              <a:spLocks noChangeArrowheads="1"/>
            </p:cNvSpPr>
            <p:nvPr/>
          </p:nvSpPr>
          <p:spPr bwMode="auto">
            <a:xfrm>
              <a:off x="2666005" y="4089575"/>
              <a:ext cx="2775955" cy="75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400" dirty="0">
                  <a:latin typeface="Arial" pitchFamily="34" charset="0"/>
                </a:rPr>
                <a:t> </a:t>
              </a:r>
              <a:r>
                <a:rPr lang="de-DE" altLang="de-DE" sz="1200" dirty="0" smtClean="0">
                  <a:latin typeface="Arial" pitchFamily="34" charset="0"/>
                </a:rPr>
                <a:t>User-</a:t>
              </a:r>
              <a:r>
                <a:rPr lang="de-DE" altLang="de-DE" sz="1200" dirty="0" err="1" smtClean="0">
                  <a:latin typeface="Arial" pitchFamily="34" charset="0"/>
                </a:rPr>
                <a:t>driven</a:t>
              </a:r>
              <a:r>
                <a:rPr lang="de-DE" altLang="de-DE" sz="1200" dirty="0" smtClean="0">
                  <a:latin typeface="Arial" pitchFamily="34" charset="0"/>
                </a:rPr>
                <a:t> </a:t>
              </a:r>
              <a:r>
                <a:rPr lang="de-DE" altLang="de-DE" sz="1200" dirty="0" err="1">
                  <a:latin typeface="Arial" pitchFamily="34" charset="0"/>
                </a:rPr>
                <a:t>dialog</a:t>
              </a:r>
              <a:endParaRPr lang="de-DE" altLang="de-DE" sz="1200" dirty="0">
                <a:latin typeface="Arial" pitchFamily="34" charset="0"/>
              </a:endParaRPr>
            </a:p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200" dirty="0">
                  <a:latin typeface="Arial" pitchFamily="34" charset="0"/>
                </a:rPr>
                <a:t> Dialogs </a:t>
              </a:r>
              <a:r>
                <a:rPr lang="de-DE" altLang="de-DE" sz="1200" dirty="0" err="1">
                  <a:latin typeface="Arial" pitchFamily="34" charset="0"/>
                </a:rPr>
                <a:t>barely</a:t>
              </a:r>
              <a:r>
                <a:rPr lang="de-DE" altLang="de-DE" sz="1200" dirty="0">
                  <a:latin typeface="Arial" pitchFamily="34" charset="0"/>
                </a:rPr>
                <a:t> modal</a:t>
              </a:r>
            </a:p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200" dirty="0">
                  <a:latin typeface="Arial" pitchFamily="34" charset="0"/>
                </a:rPr>
                <a:t> Substantial </a:t>
              </a:r>
              <a:r>
                <a:rPr lang="de-DE" altLang="de-DE" sz="1200" dirty="0" err="1">
                  <a:latin typeface="Arial" pitchFamily="34" charset="0"/>
                </a:rPr>
                <a:t>menu</a:t>
              </a:r>
              <a:r>
                <a:rPr lang="de-DE" altLang="de-DE" sz="1200" dirty="0">
                  <a:latin typeface="Arial" pitchFamily="34" charset="0"/>
                </a:rPr>
                <a:t> </a:t>
              </a:r>
              <a:r>
                <a:rPr lang="de-DE" altLang="de-DE" sz="1200" dirty="0" err="1">
                  <a:latin typeface="Arial" pitchFamily="34" charset="0"/>
                </a:rPr>
                <a:t>depth</a:t>
              </a:r>
              <a:endParaRPr lang="de-DE" altLang="de-DE" sz="1200" dirty="0">
                <a:latin typeface="Arial" pitchFamily="34" charset="0"/>
              </a:endParaRPr>
            </a:p>
          </p:txBody>
        </p:sp>
        <p:sp>
          <p:nvSpPr>
            <p:cNvPr id="18" name="Text Box 51"/>
            <p:cNvSpPr txBox="1">
              <a:spLocks noChangeArrowheads="1"/>
            </p:cNvSpPr>
            <p:nvPr/>
          </p:nvSpPr>
          <p:spPr bwMode="auto">
            <a:xfrm>
              <a:off x="2666005" y="5200126"/>
              <a:ext cx="2775955" cy="529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400" dirty="0">
                  <a:latin typeface="Arial" pitchFamily="34" charset="0"/>
                </a:rPr>
                <a:t> </a:t>
              </a:r>
              <a:r>
                <a:rPr lang="en-US" altLang="de-DE" sz="1200" dirty="0" smtClean="0">
                  <a:latin typeface="Arial" pitchFamily="34" charset="0"/>
                </a:rPr>
                <a:t>Undefined </a:t>
              </a:r>
              <a:r>
                <a:rPr lang="en-US" altLang="de-DE" sz="1200" dirty="0">
                  <a:latin typeface="Arial" pitchFamily="34" charset="0"/>
                </a:rPr>
                <a:t>layout areas</a:t>
              </a:r>
            </a:p>
            <a:p>
              <a:pPr eaLnBrk="1" hangingPunct="1">
                <a:buFont typeface="Wingdings" pitchFamily="2" charset="2"/>
                <a:buChar char="§"/>
              </a:pPr>
              <a:r>
                <a:rPr lang="en-US" altLang="de-DE" sz="1200" dirty="0">
                  <a:latin typeface="Arial" pitchFamily="34" charset="0"/>
                </a:rPr>
                <a:t> Information obscured (windows)</a:t>
              </a:r>
            </a:p>
          </p:txBody>
        </p:sp>
        <p:sp>
          <p:nvSpPr>
            <p:cNvPr id="19" name="Text Box 52"/>
            <p:cNvSpPr txBox="1">
              <a:spLocks noChangeArrowheads="1"/>
            </p:cNvSpPr>
            <p:nvPr/>
          </p:nvSpPr>
          <p:spPr bwMode="auto">
            <a:xfrm>
              <a:off x="5540461" y="2927609"/>
              <a:ext cx="2775955" cy="75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400" dirty="0">
                  <a:latin typeface="Arial" pitchFamily="34" charset="0"/>
                </a:rPr>
                <a:t> </a:t>
              </a:r>
              <a:r>
                <a:rPr lang="en-US" altLang="de-DE" sz="1200" dirty="0" smtClean="0">
                  <a:latin typeface="Arial" pitchFamily="34" charset="0"/>
                </a:rPr>
                <a:t>Specialized</a:t>
              </a:r>
              <a:endParaRPr lang="en-US" altLang="de-DE" sz="1200" dirty="0">
                <a:latin typeface="Arial" pitchFamily="34" charset="0"/>
              </a:endParaRPr>
            </a:p>
            <a:p>
              <a:pPr eaLnBrk="1" hangingPunct="1">
                <a:buFont typeface="Wingdings" pitchFamily="2" charset="2"/>
                <a:buChar char="§"/>
              </a:pPr>
              <a:r>
                <a:rPr lang="en-US" altLang="de-DE" sz="1200" dirty="0">
                  <a:latin typeface="Arial" pitchFamily="34" charset="0"/>
                </a:rPr>
                <a:t> Content and sequence consistent</a:t>
              </a:r>
            </a:p>
            <a:p>
              <a:pPr eaLnBrk="1" hangingPunct="1">
                <a:buFont typeface="Wingdings" pitchFamily="2" charset="2"/>
                <a:buChar char="§"/>
              </a:pPr>
              <a:r>
                <a:rPr lang="en-US" altLang="de-DE" sz="1200" dirty="0">
                  <a:latin typeface="Arial" pitchFamily="34" charset="0"/>
                </a:rPr>
                <a:t> Single-document interface</a:t>
              </a:r>
            </a:p>
          </p:txBody>
        </p:sp>
        <p:sp>
          <p:nvSpPr>
            <p:cNvPr id="20" name="Text Box 53"/>
            <p:cNvSpPr txBox="1">
              <a:spLocks noChangeArrowheads="1"/>
            </p:cNvSpPr>
            <p:nvPr/>
          </p:nvSpPr>
          <p:spPr bwMode="auto">
            <a:xfrm>
              <a:off x="5540461" y="4029347"/>
              <a:ext cx="2775955" cy="93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1936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1936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400" dirty="0">
                  <a:latin typeface="Arial" pitchFamily="34" charset="0"/>
                </a:rPr>
                <a:t> </a:t>
              </a:r>
              <a:r>
                <a:rPr lang="de-DE" altLang="de-DE" sz="1200" dirty="0" smtClean="0">
                  <a:latin typeface="Arial" pitchFamily="34" charset="0"/>
                </a:rPr>
                <a:t>System-</a:t>
              </a:r>
              <a:r>
                <a:rPr lang="de-DE" altLang="de-DE" sz="1200" dirty="0" err="1" smtClean="0">
                  <a:latin typeface="Arial" pitchFamily="34" charset="0"/>
                </a:rPr>
                <a:t>driven</a:t>
              </a:r>
              <a:r>
                <a:rPr lang="de-DE" altLang="de-DE" sz="1200" dirty="0" smtClean="0">
                  <a:latin typeface="Arial" pitchFamily="34" charset="0"/>
                </a:rPr>
                <a:t> </a:t>
              </a:r>
              <a:r>
                <a:rPr lang="de-DE" altLang="de-DE" sz="1200" dirty="0" err="1">
                  <a:latin typeface="Arial" pitchFamily="34" charset="0"/>
                </a:rPr>
                <a:t>and</a:t>
              </a:r>
              <a:r>
                <a:rPr lang="de-DE" altLang="de-DE" sz="1200" dirty="0">
                  <a:latin typeface="Arial" pitchFamily="34" charset="0"/>
                </a:rPr>
                <a:t> </a:t>
              </a:r>
              <a:r>
                <a:rPr lang="de-DE" altLang="de-DE" sz="1200" dirty="0" smtClean="0">
                  <a:latin typeface="Arial" pitchFamily="34" charset="0"/>
                </a:rPr>
                <a:t>user-</a:t>
              </a:r>
              <a:r>
                <a:rPr lang="de-DE" altLang="de-DE" sz="1200" dirty="0" err="1" smtClean="0">
                  <a:latin typeface="Arial" pitchFamily="34" charset="0"/>
                </a:rPr>
                <a:t>driven</a:t>
              </a:r>
              <a:r>
                <a:rPr lang="de-DE" altLang="de-DE" sz="1200" dirty="0" smtClean="0">
                  <a:latin typeface="Arial" pitchFamily="34" charset="0"/>
                </a:rPr>
                <a:t/>
              </a:r>
              <a:br>
                <a:rPr lang="de-DE" altLang="de-DE" sz="1200" dirty="0" smtClean="0">
                  <a:latin typeface="Arial" pitchFamily="34" charset="0"/>
                </a:rPr>
              </a:br>
              <a:r>
                <a:rPr lang="de-DE" altLang="de-DE" sz="1200" dirty="0" smtClean="0">
                  <a:latin typeface="Arial" pitchFamily="34" charset="0"/>
                </a:rPr>
                <a:t>   </a:t>
              </a:r>
              <a:r>
                <a:rPr lang="de-DE" altLang="de-DE" sz="1200" dirty="0" err="1" smtClean="0">
                  <a:latin typeface="Arial" pitchFamily="34" charset="0"/>
                </a:rPr>
                <a:t>dialog</a:t>
              </a:r>
              <a:endParaRPr lang="de-DE" altLang="de-DE" sz="1200" dirty="0">
                <a:latin typeface="Arial" pitchFamily="34" charset="0"/>
              </a:endParaRPr>
            </a:p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200" dirty="0">
                  <a:latin typeface="Arial" pitchFamily="34" charset="0"/>
                </a:rPr>
                <a:t> Dialogs </a:t>
              </a:r>
              <a:r>
                <a:rPr lang="de-DE" altLang="de-DE" sz="1200" dirty="0" err="1">
                  <a:latin typeface="Arial" pitchFamily="34" charset="0"/>
                </a:rPr>
                <a:t>partly</a:t>
              </a:r>
              <a:r>
                <a:rPr lang="de-DE" altLang="de-DE" sz="1200" dirty="0">
                  <a:latin typeface="Arial" pitchFamily="34" charset="0"/>
                </a:rPr>
                <a:t> modal</a:t>
              </a:r>
            </a:p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200" dirty="0">
                  <a:latin typeface="Arial" pitchFamily="34" charset="0"/>
                </a:rPr>
                <a:t> </a:t>
              </a:r>
              <a:r>
                <a:rPr lang="de-DE" altLang="de-DE" sz="1200" dirty="0" err="1">
                  <a:latin typeface="Arial" pitchFamily="34" charset="0"/>
                </a:rPr>
                <a:t>Shallow</a:t>
              </a:r>
              <a:r>
                <a:rPr lang="de-DE" altLang="de-DE" sz="1200" dirty="0">
                  <a:latin typeface="Arial" pitchFamily="34" charset="0"/>
                </a:rPr>
                <a:t> </a:t>
              </a:r>
              <a:r>
                <a:rPr lang="de-DE" altLang="de-DE" sz="1200" dirty="0" err="1">
                  <a:latin typeface="Arial" pitchFamily="34" charset="0"/>
                </a:rPr>
                <a:t>menu</a:t>
              </a:r>
              <a:r>
                <a:rPr lang="de-DE" altLang="de-DE" sz="1200" dirty="0">
                  <a:latin typeface="Arial" pitchFamily="34" charset="0"/>
                </a:rPr>
                <a:t> </a:t>
              </a:r>
              <a:r>
                <a:rPr lang="de-DE" altLang="de-DE" sz="1200" dirty="0" err="1">
                  <a:latin typeface="Arial" pitchFamily="34" charset="0"/>
                </a:rPr>
                <a:t>depth</a:t>
              </a:r>
              <a:endParaRPr lang="de-DE" altLang="de-DE" sz="1200" dirty="0">
                <a:latin typeface="Arial" pitchFamily="34" charset="0"/>
              </a:endParaRPr>
            </a:p>
          </p:txBody>
        </p:sp>
        <p:sp>
          <p:nvSpPr>
            <p:cNvPr id="21" name="Text Box 54"/>
            <p:cNvSpPr txBox="1">
              <a:spLocks noChangeArrowheads="1"/>
            </p:cNvSpPr>
            <p:nvPr/>
          </p:nvSpPr>
          <p:spPr bwMode="auto">
            <a:xfrm>
              <a:off x="5540461" y="5113456"/>
              <a:ext cx="2775955" cy="71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88900" indent="-88900" defTabSz="2825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defTabSz="2825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defTabSz="2825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defTabSz="2825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defTabSz="282575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defTabSz="2825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defTabSz="2825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defTabSz="2825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defTabSz="2825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buFont typeface="Wingdings" pitchFamily="2" charset="2"/>
                <a:buChar char="§"/>
              </a:pPr>
              <a:r>
                <a:rPr lang="de-DE" altLang="de-DE" sz="1400" dirty="0">
                  <a:latin typeface="Arial" pitchFamily="34" charset="0"/>
                </a:rPr>
                <a:t> </a:t>
              </a:r>
              <a:r>
                <a:rPr lang="en-US" altLang="de-DE" sz="1200" dirty="0" smtClean="0">
                  <a:latin typeface="Arial" pitchFamily="34" charset="0"/>
                </a:rPr>
                <a:t>Defined </a:t>
              </a:r>
              <a:r>
                <a:rPr lang="en-US" altLang="de-DE" sz="1200" dirty="0">
                  <a:latin typeface="Arial" pitchFamily="34" charset="0"/>
                </a:rPr>
                <a:t>layout areas</a:t>
              </a:r>
            </a:p>
            <a:p>
              <a:pPr eaLnBrk="1" hangingPunct="1">
                <a:buFont typeface="Wingdings" pitchFamily="2" charset="2"/>
                <a:buChar char="§"/>
              </a:pPr>
              <a:r>
                <a:rPr lang="en-US" altLang="de-DE" sz="1200" dirty="0">
                  <a:latin typeface="Arial" pitchFamily="34" charset="0"/>
                </a:rPr>
                <a:t> No covering of information (</a:t>
              </a:r>
              <a:r>
                <a:rPr lang="en-US" altLang="de-DE" sz="1200" dirty="0" smtClean="0">
                  <a:latin typeface="Arial" pitchFamily="34" charset="0"/>
                </a:rPr>
                <a:t>screen</a:t>
              </a:r>
              <a:br>
                <a:rPr lang="en-US" altLang="de-DE" sz="1200" dirty="0" smtClean="0">
                  <a:latin typeface="Arial" pitchFamily="34" charset="0"/>
                </a:rPr>
              </a:br>
              <a:r>
                <a:rPr lang="en-US" altLang="de-DE" sz="1200" dirty="0" smtClean="0">
                  <a:latin typeface="Arial" pitchFamily="34" charset="0"/>
                </a:rPr>
                <a:t> forms</a:t>
              </a:r>
              <a:r>
                <a:rPr lang="en-US" altLang="de-DE" sz="1200" dirty="0">
                  <a:latin typeface="Arial" pitchFamily="34" charset="0"/>
                </a:rPr>
                <a:t>, tiling)</a:t>
              </a:r>
            </a:p>
          </p:txBody>
        </p:sp>
      </p:grpSp>
      <p:pic>
        <p:nvPicPr>
          <p:cNvPr id="22" name="Inhaltsplatzhalter 2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954" y="1493572"/>
            <a:ext cx="859741" cy="804722"/>
          </a:xfr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555" y="1403975"/>
            <a:ext cx="1473048" cy="937832"/>
          </a:xfrm>
          <a:prstGeom prst="rect">
            <a:avLst/>
          </a:prstGeom>
        </p:spPr>
      </p:pic>
      <p:sp>
        <p:nvSpPr>
          <p:cNvPr id="25" name="Textfeld 24"/>
          <p:cNvSpPr txBox="1"/>
          <p:nvPr/>
        </p:nvSpPr>
        <p:spPr>
          <a:xfrm rot="16200000">
            <a:off x="7874827" y="1765169"/>
            <a:ext cx="11055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171728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Literature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en-US" altLang="de-DE" sz="1400" dirty="0">
                <a:latin typeface="Arial" pitchFamily="34" charset="0"/>
              </a:rPr>
              <a:t>EN 894-1 </a:t>
            </a:r>
            <a:r>
              <a:rPr lang="en-US" altLang="de-DE" sz="1400" b="0" dirty="0">
                <a:latin typeface="Arial" pitchFamily="34" charset="0"/>
              </a:rPr>
              <a:t>Safety of machinery – Ergonomics requirements for the design of displays and control actuators – Part 1: General principles for human interactions with displays and control actuators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en-US" altLang="de-DE" sz="1400" dirty="0">
                <a:latin typeface="Arial" pitchFamily="34" charset="0"/>
              </a:rPr>
              <a:t>EN 894-2 </a:t>
            </a:r>
            <a:r>
              <a:rPr lang="en-US" altLang="de-DE" sz="1400" b="0" dirty="0">
                <a:latin typeface="Arial" pitchFamily="34" charset="0"/>
              </a:rPr>
              <a:t>Safety of machinery – Ergonomics requirements for the design of displays and control actuators – Part 2: Displays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en-US" altLang="de-DE" sz="1400" dirty="0">
                <a:latin typeface="Arial" pitchFamily="34" charset="0"/>
              </a:rPr>
              <a:t>EN 894-4 </a:t>
            </a:r>
            <a:r>
              <a:rPr lang="en-US" altLang="de-DE" sz="1400" b="0" dirty="0">
                <a:latin typeface="Arial" pitchFamily="34" charset="0"/>
              </a:rPr>
              <a:t>Safety of machinery - Ergonomic requirements for the design of displays and control actuators – Part 4: Location and arrangement of displays and control actuators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en-US" altLang="de-DE" sz="1400" dirty="0">
                <a:latin typeface="Arial" pitchFamily="34" charset="0"/>
              </a:rPr>
              <a:t>EN 60447 </a:t>
            </a:r>
            <a:r>
              <a:rPr lang="en-US" altLang="de-DE" sz="1400" b="0" dirty="0">
                <a:latin typeface="Arial" pitchFamily="34" charset="0"/>
              </a:rPr>
              <a:t>Basic and safety principles for man-machine interface, marking and identification – Actuating principles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en-US" altLang="de-DE" sz="1400" dirty="0">
                <a:latin typeface="Arial" pitchFamily="34" charset="0"/>
              </a:rPr>
              <a:t>EN 61310-1 </a:t>
            </a:r>
            <a:r>
              <a:rPr lang="en-US" altLang="de-DE" sz="1400" b="0" dirty="0">
                <a:latin typeface="Arial" pitchFamily="34" charset="0"/>
              </a:rPr>
              <a:t>Safety of machinery – Indication, marking and actuation – Part 1: Requirements for visual, acoustic and tactile signals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en-US" altLang="de-DE" sz="1400" dirty="0">
                <a:latin typeface="Arial" pitchFamily="34" charset="0"/>
              </a:rPr>
              <a:t>EN 80416-4 </a:t>
            </a:r>
            <a:r>
              <a:rPr lang="en-US" altLang="de-DE" sz="1400" b="0" dirty="0">
                <a:latin typeface="Arial" pitchFamily="34" charset="0"/>
              </a:rPr>
              <a:t>Basic principles for graphical symbols for use on equipment – Part 4: Supplementary guidelines for the adaptation of graphical symbols for use on screens and displays (icons)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en-US" altLang="de-DE" sz="1400" dirty="0">
                <a:latin typeface="Arial" pitchFamily="34" charset="0"/>
              </a:rPr>
              <a:t>EN ISO 11064-5 </a:t>
            </a:r>
            <a:r>
              <a:rPr lang="en-US" altLang="de-DE" sz="1400" b="0" dirty="0">
                <a:latin typeface="Arial" pitchFamily="34" charset="0"/>
              </a:rPr>
              <a:t>Ergonomic design of control </a:t>
            </a:r>
            <a:r>
              <a:rPr lang="en-US" altLang="de-DE" sz="1400" b="0" dirty="0" err="1">
                <a:latin typeface="Arial" pitchFamily="34" charset="0"/>
              </a:rPr>
              <a:t>centres</a:t>
            </a:r>
            <a:r>
              <a:rPr lang="en-US" altLang="de-DE" sz="1400" b="0" dirty="0">
                <a:latin typeface="Arial" pitchFamily="34" charset="0"/>
              </a:rPr>
              <a:t> – Part 5: Displays and </a:t>
            </a:r>
            <a:r>
              <a:rPr lang="en-US" altLang="de-DE" sz="1400" b="0" dirty="0" smtClean="0">
                <a:latin typeface="Arial" pitchFamily="34" charset="0"/>
              </a:rPr>
              <a:t>controls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endParaRPr lang="en-US" altLang="de-DE" sz="1400" b="0" dirty="0">
              <a:latin typeface="Arial" pitchFamily="34" charset="0"/>
            </a:endParaRP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en-US" altLang="de-DE" sz="1400" b="0" dirty="0">
                <a:latin typeface="Arial" pitchFamily="34" charset="0"/>
              </a:rPr>
              <a:t>For further standards, see KAN-Praxis</a:t>
            </a:r>
            <a:r>
              <a:rPr lang="de-DE" sz="1400" b="0" dirty="0" smtClean="0"/>
              <a:t> </a:t>
            </a:r>
            <a:r>
              <a:rPr lang="de-DE" sz="1400" b="0" dirty="0"/>
              <a:t>– </a:t>
            </a:r>
            <a:r>
              <a:rPr lang="de-DE" sz="1400" b="0" dirty="0" err="1">
                <a:hlinkClick r:id="rId2"/>
              </a:rPr>
              <a:t>NoRA</a:t>
            </a:r>
            <a:r>
              <a:rPr lang="de-DE" sz="1400" b="0" dirty="0">
                <a:hlinkClick r:id="rId2"/>
              </a:rPr>
              <a:t>: </a:t>
            </a:r>
            <a:r>
              <a:rPr lang="de-DE" sz="1400" b="0" dirty="0" err="1" smtClean="0">
                <a:hlinkClick r:id="rId2"/>
              </a:rPr>
              <a:t>Searching</a:t>
            </a:r>
            <a:r>
              <a:rPr lang="de-DE" sz="1400" b="0" dirty="0" smtClean="0">
                <a:hlinkClick r:id="rId2"/>
              </a:rPr>
              <a:t> </a:t>
            </a:r>
            <a:r>
              <a:rPr lang="de-DE" sz="1400" b="0" dirty="0" err="1">
                <a:hlinkClick r:id="rId2"/>
              </a:rPr>
              <a:t>for</a:t>
            </a:r>
            <a:r>
              <a:rPr lang="de-DE" sz="1400" b="0" dirty="0">
                <a:hlinkClick r:id="rId2"/>
              </a:rPr>
              <a:t> </a:t>
            </a:r>
            <a:r>
              <a:rPr lang="de-DE" sz="1400" b="0" dirty="0" err="1" smtClean="0">
                <a:hlinkClick r:id="rId2"/>
              </a:rPr>
              <a:t>standards</a:t>
            </a:r>
            <a:r>
              <a:rPr lang="de-DE" sz="1400" b="0" dirty="0" smtClean="0">
                <a:hlinkClick r:id="rId2"/>
              </a:rPr>
              <a:t>.</a:t>
            </a:r>
            <a:endParaRPr lang="de-DE" sz="1400" b="0" dirty="0"/>
          </a:p>
          <a:p>
            <a:endParaRPr lang="de-DE" sz="14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8A57DA-2365-4A02-A2E1-BD0B1250A27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 3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3410999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1398</Words>
  <Application>Microsoft Office PowerPoint</Application>
  <PresentationFormat>Bildschirmpräsentation (4:3)</PresentationFormat>
  <Paragraphs>246</Paragraphs>
  <Slides>11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Frutiger 45 Light</vt:lpstr>
      <vt:lpstr>Frutiger 55 Roman</vt:lpstr>
      <vt:lpstr>Times New Roman</vt:lpstr>
      <vt:lpstr>Wingdings</vt:lpstr>
      <vt:lpstr>Standarddesign</vt:lpstr>
      <vt:lpstr>Ergonomic aspects of the IT design of human-machine interfaces   Part 3: Analogue and digital displays</vt:lpstr>
      <vt:lpstr>Overview</vt:lpstr>
      <vt:lpstr>Application cases for analogue and digital displays</vt:lpstr>
      <vt:lpstr>Possible displays</vt:lpstr>
      <vt:lpstr>Types of analogue display</vt:lpstr>
      <vt:lpstr>Examples of scale divisions and markings</vt:lpstr>
      <vt:lpstr>Design of VDU displays</vt:lpstr>
      <vt:lpstr>Design of VDU displays</vt:lpstr>
      <vt:lpstr>Literature</vt:lpstr>
      <vt:lpstr>Literature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157</cp:revision>
  <dcterms:created xsi:type="dcterms:W3CDTF">2009-09-14T12:08:23Z</dcterms:created>
  <dcterms:modified xsi:type="dcterms:W3CDTF">2019-11-12T12:58:56Z</dcterms:modified>
</cp:coreProperties>
</file>