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85" r:id="rId2"/>
    <p:sldMasterId id="2147483697" r:id="rId3"/>
  </p:sldMasterIdLst>
  <p:notesMasterIdLst>
    <p:notesMasterId r:id="rId38"/>
  </p:notesMasterIdLst>
  <p:handoutMasterIdLst>
    <p:handoutMasterId r:id="rId39"/>
  </p:handoutMasterIdLst>
  <p:sldIdLst>
    <p:sldId id="261" r:id="rId4"/>
    <p:sldId id="262" r:id="rId5"/>
    <p:sldId id="265" r:id="rId6"/>
    <p:sldId id="266" r:id="rId7"/>
    <p:sldId id="267" r:id="rId8"/>
    <p:sldId id="268" r:id="rId9"/>
    <p:sldId id="269" r:id="rId10"/>
    <p:sldId id="273" r:id="rId11"/>
    <p:sldId id="274" r:id="rId12"/>
    <p:sldId id="270" r:id="rId13"/>
    <p:sldId id="271" r:id="rId14"/>
    <p:sldId id="272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85" r:id="rId26"/>
    <p:sldId id="286" r:id="rId27"/>
    <p:sldId id="287" r:id="rId28"/>
    <p:sldId id="288" r:id="rId29"/>
    <p:sldId id="289" r:id="rId30"/>
    <p:sldId id="297" r:id="rId31"/>
    <p:sldId id="298" r:id="rId32"/>
    <p:sldId id="296" r:id="rId33"/>
    <p:sldId id="292" r:id="rId34"/>
    <p:sldId id="293" r:id="rId35"/>
    <p:sldId id="294" r:id="rId36"/>
    <p:sldId id="295" r:id="rId37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20000"/>
      </a:spcBef>
      <a:spcAft>
        <a:spcPct val="0"/>
      </a:spcAft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20000"/>
      </a:spcBef>
      <a:spcAft>
        <a:spcPct val="0"/>
      </a:spcAft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20000"/>
      </a:spcBef>
      <a:spcAft>
        <a:spcPct val="0"/>
      </a:spcAft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20000"/>
      </a:spcBef>
      <a:spcAft>
        <a:spcPct val="0"/>
      </a:spcAft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20000"/>
      </a:spcBef>
      <a:spcAft>
        <a:spcPct val="0"/>
      </a:spcAft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rgbClr val="6D6D6D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82">
          <p15:clr>
            <a:srgbClr val="A4A3A4"/>
          </p15:clr>
        </p15:guide>
        <p15:guide id="2" orient="horz" pos="4020">
          <p15:clr>
            <a:srgbClr val="A4A3A4"/>
          </p15:clr>
        </p15:guide>
        <p15:guide id="3" orient="horz" pos="935">
          <p15:clr>
            <a:srgbClr val="A4A3A4"/>
          </p15:clr>
        </p15:guide>
        <p15:guide id="4" pos="5420">
          <p15:clr>
            <a:srgbClr val="A4A3A4"/>
          </p15:clr>
        </p15:guide>
        <p15:guide id="5" pos="340">
          <p15:clr>
            <a:srgbClr val="A4A3A4"/>
          </p15:clr>
        </p15:guide>
        <p15:guide id="6" pos="392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orn Silke" initials="BS" lastIdx="2" clrIdx="0">
    <p:extLst>
      <p:ext uri="{19B8F6BF-5375-455C-9EA6-DF929625EA0E}">
        <p15:presenceInfo xmlns:p15="http://schemas.microsoft.com/office/powerpoint/2012/main" userId="Born Silk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4C11C"/>
    <a:srgbClr val="E14D0E"/>
    <a:srgbClr val="0095DB"/>
    <a:srgbClr val="008C8E"/>
    <a:srgbClr val="FFDB92"/>
    <a:srgbClr val="5775B3"/>
    <a:srgbClr val="577511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DA37D80-6434-44D0-A028-1B22A696006F}" styleName="Helle Formatvorlage 3 - Akz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8" autoAdjust="0"/>
    <p:restoredTop sz="70116" autoAdjust="0"/>
  </p:normalViewPr>
  <p:slideViewPr>
    <p:cSldViewPr>
      <p:cViewPr varScale="1">
        <p:scale>
          <a:sx n="77" d="100"/>
          <a:sy n="77" d="100"/>
        </p:scale>
        <p:origin x="2526" y="84"/>
      </p:cViewPr>
      <p:guideLst>
        <p:guide orient="horz" pos="482"/>
        <p:guide orient="horz" pos="4020"/>
        <p:guide orient="horz" pos="935"/>
        <p:guide pos="5420"/>
        <p:guide pos="340"/>
        <p:guide pos="392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7" d="100"/>
          <a:sy n="77" d="100"/>
        </p:scale>
        <p:origin x="-2088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commentAuthors" Target="commentAuthor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1392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1392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1392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fld id="{7CB7D3A2-0E08-4B1B-A3F6-F8BB69FE4A20}" type="slidenum">
              <a:rPr lang="de-DE" altLang="de-DE"/>
              <a:pPr/>
              <a:t>‹Nr.›</a:t>
            </a:fld>
            <a:endParaRPr lang="de-DE" alt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542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noProof="0" smtClean="0"/>
              <a:t>Textmasterformate durch Klicken bearbeiten</a:t>
            </a:r>
          </a:p>
          <a:p>
            <a:pPr lvl="1"/>
            <a:r>
              <a:rPr lang="de-DE" altLang="de-DE" noProof="0" smtClean="0"/>
              <a:t>Zweite Ebene</a:t>
            </a:r>
          </a:p>
          <a:p>
            <a:pPr lvl="2"/>
            <a:r>
              <a:rPr lang="de-DE" altLang="de-DE" noProof="0" smtClean="0"/>
              <a:t>Dritte Ebene</a:t>
            </a:r>
          </a:p>
          <a:p>
            <a:pPr lvl="3"/>
            <a:r>
              <a:rPr lang="de-DE" altLang="de-DE" noProof="0" smtClean="0"/>
              <a:t>Vierte Ebene</a:t>
            </a:r>
          </a:p>
          <a:p>
            <a:pPr lvl="4"/>
            <a:r>
              <a:rPr lang="de-DE" altLang="de-DE" noProof="0" smtClean="0"/>
              <a:t>Fünfte Ebene</a:t>
            </a:r>
          </a:p>
        </p:txBody>
      </p:sp>
      <p:sp>
        <p:nvSpPr>
          <p:cNvPr id="542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542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fld id="{4AF0BE09-7D59-4D18-80BA-51D31D2FC96A}" type="slidenum">
              <a:rPr lang="de-DE" altLang="de-DE"/>
              <a:pPr/>
              <a:t>‹Nr.›</a:t>
            </a:fld>
            <a:endParaRPr lang="de-DE" alt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35F67A6-EBF6-4DC7-9354-E5E610678A16}" type="slidenum">
              <a:rPr lang="de-DE" altLang="de-DE"/>
              <a:pPr>
                <a:spcBef>
                  <a:spcPct val="0"/>
                </a:spcBef>
              </a:pPr>
              <a:t>1</a:t>
            </a:fld>
            <a:endParaRPr lang="de-DE" altLang="de-DE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altLang="de-DE" sz="140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 defTabSz="38100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Font typeface="Wingdings" pitchFamily="2" charset="2"/>
              <a:buChar char="§"/>
              <a:defRPr/>
            </a:pPr>
            <a:r>
              <a:rPr lang="de-DE" altLang="de-DE" sz="1200" dirty="0" smtClean="0">
                <a:latin typeface="Arial" pitchFamily="34" charset="0"/>
              </a:rPr>
              <a:t>The </a:t>
            </a:r>
            <a:r>
              <a:rPr lang="de-DE" altLang="de-DE" sz="1200" dirty="0" err="1" smtClean="0">
                <a:latin typeface="Arial" pitchFamily="34" charset="0"/>
              </a:rPr>
              <a:t>line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force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exertion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straight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from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forearm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tool</a:t>
            </a:r>
            <a:r>
              <a:rPr lang="de-DE" altLang="de-DE" sz="1200" dirty="0" smtClean="0">
                <a:latin typeface="Arial" pitchFamily="34" charset="0"/>
              </a:rPr>
              <a:t> end (</a:t>
            </a:r>
            <a:r>
              <a:rPr lang="de-DE" altLang="de-DE" sz="1200" dirty="0" err="1" smtClean="0">
                <a:latin typeface="Arial" pitchFamily="34" charset="0"/>
              </a:rPr>
              <a:t>tip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drill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screw</a:t>
            </a:r>
            <a:r>
              <a:rPr lang="de-DE" altLang="de-DE" sz="1200" dirty="0" smtClean="0">
                <a:latin typeface="Arial" pitchFamily="34" charset="0"/>
              </a:rPr>
              <a:t>)</a:t>
            </a:r>
          </a:p>
          <a:p>
            <a:pPr marL="228600" indent="-228600" defTabSz="38100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Font typeface="Wingdings" pitchFamily="2" charset="2"/>
              <a:buChar char="§"/>
              <a:defRPr/>
            </a:pPr>
            <a:r>
              <a:rPr lang="de-DE" altLang="de-DE" sz="1200" dirty="0" err="1" smtClean="0">
                <a:latin typeface="Arial" pitchFamily="34" charset="0"/>
              </a:rPr>
              <a:t>Direct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transfer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contact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pressures</a:t>
            </a:r>
            <a:endParaRPr lang="de-DE" altLang="de-DE" sz="1200" dirty="0" smtClean="0">
              <a:latin typeface="Arial" pitchFamily="34" charset="0"/>
            </a:endParaRPr>
          </a:p>
          <a:p>
            <a:pPr marL="228600" indent="-228600" defTabSz="38100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Font typeface="Wingdings" pitchFamily="2" charset="2"/>
              <a:buChar char="§"/>
              <a:defRPr/>
            </a:pPr>
            <a:r>
              <a:rPr lang="de-DE" altLang="de-DE" sz="1200" dirty="0" err="1" smtClean="0">
                <a:latin typeface="Arial" pitchFamily="34" charset="0"/>
              </a:rPr>
              <a:t>Avoidance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tilting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moments</a:t>
            </a:r>
            <a:endParaRPr lang="de-DE" altLang="de-DE" sz="1200" dirty="0" smtClean="0">
              <a:latin typeface="Arial" pitchFamily="34" charset="0"/>
            </a:endParaRPr>
          </a:p>
          <a:p>
            <a:pPr marL="228600" indent="-228600" defTabSz="38100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Font typeface="Wingdings" pitchFamily="2" charset="2"/>
              <a:buChar char="§"/>
              <a:defRPr/>
            </a:pPr>
            <a:r>
              <a:rPr lang="de-DE" altLang="de-DE" sz="1200" dirty="0" smtClean="0">
                <a:latin typeface="Arial" pitchFamily="34" charset="0"/>
              </a:rPr>
              <a:t>A normal </a:t>
            </a:r>
            <a:r>
              <a:rPr lang="de-DE" altLang="de-DE" sz="1200" dirty="0" err="1" smtClean="0">
                <a:latin typeface="Arial" pitchFamily="34" charset="0"/>
              </a:rPr>
              <a:t>hand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posture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favourable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</a:t>
            </a:r>
            <a:r>
              <a:rPr lang="de-DE" altLang="de-DE" sz="1200" dirty="0" smtClean="0">
                <a:latin typeface="Arial" pitchFamily="34" charset="0"/>
              </a:rPr>
              <a:t> stress </a:t>
            </a:r>
            <a:r>
              <a:rPr lang="de-DE" altLang="de-DE" sz="1200" dirty="0" err="1" smtClean="0">
                <a:latin typeface="Arial" pitchFamily="34" charset="0"/>
              </a:rPr>
              <a:t>reasons</a:t>
            </a:r>
            <a:r>
              <a:rPr lang="de-DE" altLang="de-DE" sz="1200" dirty="0" smtClean="0">
                <a:latin typeface="Arial" pitchFamily="34" charset="0"/>
              </a:rPr>
              <a:t>. </a:t>
            </a:r>
            <a:r>
              <a:rPr lang="de-DE" altLang="de-DE" sz="1200" dirty="0" err="1" smtClean="0">
                <a:latin typeface="Arial" pitchFamily="34" charset="0"/>
              </a:rPr>
              <a:t>If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wrist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joint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angled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tendons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are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deflected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within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carpal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tunnel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giving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rise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friction</a:t>
            </a:r>
            <a:r>
              <a:rPr lang="de-DE" altLang="de-DE" sz="1200" dirty="0" smtClean="0">
                <a:latin typeface="Arial" pitchFamily="34" charset="0"/>
              </a:rPr>
              <a:t/>
            </a:r>
            <a:br>
              <a:rPr lang="de-DE" altLang="de-DE" sz="1200" dirty="0" smtClean="0">
                <a:latin typeface="Arial" pitchFamily="34" charset="0"/>
              </a:rPr>
            </a:b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 a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risk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of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inflammation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of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the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tendon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sheath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; in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addition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,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force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is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not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transmitted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in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the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most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efficient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way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when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the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wrist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joint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is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angled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,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and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the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fine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-motor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movement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of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the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fingers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is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impaired</a:t>
            </a:r>
            <a:endParaRPr lang="de-DE" altLang="de-DE" sz="1200" dirty="0" smtClean="0">
              <a:latin typeface="Arial" pitchFamily="34" charset="0"/>
              <a:sym typeface="Wingdings" pitchFamily="2" charset="2"/>
            </a:endParaRPr>
          </a:p>
          <a:p>
            <a:pPr marL="228600" indent="-228600" defTabSz="38100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Font typeface="Wingdings" pitchFamily="2" charset="2"/>
              <a:buChar char="§"/>
              <a:defRPr/>
            </a:pPr>
            <a:endParaRPr lang="de-DE" altLang="de-DE" sz="1200" dirty="0" smtClean="0">
              <a:latin typeface="Arial" pitchFamily="34" charset="0"/>
              <a:sym typeface="Wingdings" pitchFamily="2" charset="2"/>
            </a:endParaRPr>
          </a:p>
          <a:p>
            <a:pPr marL="228600" indent="-228600" defTabSz="381000">
              <a:lnSpc>
                <a:spcPct val="80000"/>
              </a:lnSpc>
              <a:defRPr/>
            </a:pPr>
            <a:r>
              <a:rPr lang="de-DE" altLang="de-DE" sz="1200" dirty="0" smtClean="0">
                <a:latin typeface="Arial" pitchFamily="34" charset="0"/>
              </a:rPr>
              <a:t>Images, </a:t>
            </a:r>
            <a:r>
              <a:rPr lang="de-DE" altLang="de-DE" sz="1200" dirty="0" err="1" smtClean="0">
                <a:latin typeface="Arial" pitchFamily="34" charset="0"/>
              </a:rPr>
              <a:t>bottom</a:t>
            </a:r>
            <a:r>
              <a:rPr lang="de-DE" altLang="de-DE" sz="1200" dirty="0" smtClean="0">
                <a:latin typeface="Arial" pitchFamily="34" charset="0"/>
              </a:rPr>
              <a:t>: </a:t>
            </a:r>
            <a:r>
              <a:rPr lang="de-DE" altLang="de-DE" sz="1200" dirty="0" err="1" smtClean="0">
                <a:latin typeface="Arial" pitchFamily="34" charset="0"/>
              </a:rPr>
              <a:t>alignment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hand-finger </a:t>
            </a:r>
            <a:r>
              <a:rPr lang="de-DE" altLang="de-DE" sz="1200" dirty="0" err="1" smtClean="0">
                <a:latin typeface="Arial" pitchFamily="34" charset="0"/>
              </a:rPr>
              <a:t>axis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functional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axis</a:t>
            </a:r>
            <a:r>
              <a:rPr lang="de-DE" altLang="de-DE" sz="1200" dirty="0" smtClean="0">
                <a:latin typeface="Arial" pitchFamily="34" charset="0"/>
              </a:rPr>
              <a:t> – </a:t>
            </a:r>
            <a:r>
              <a:rPr lang="de-DE" altLang="de-DE" sz="1200" dirty="0" err="1" smtClean="0">
                <a:latin typeface="Arial" pitchFamily="34" charset="0"/>
              </a:rPr>
              <a:t>force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exertion</a:t>
            </a:r>
            <a:r>
              <a:rPr lang="de-DE" altLang="de-DE" sz="1200" dirty="0" smtClean="0">
                <a:latin typeface="Arial" pitchFamily="34" charset="0"/>
              </a:rPr>
              <a:t> in a </a:t>
            </a:r>
            <a:r>
              <a:rPr lang="de-DE" altLang="de-DE" sz="1200" dirty="0" err="1" smtClean="0">
                <a:latin typeface="Arial" pitchFamily="34" charset="0"/>
              </a:rPr>
              <a:t>straight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line</a:t>
            </a:r>
            <a:endParaRPr lang="de-DE" altLang="de-DE" sz="1200" dirty="0" smtClean="0">
              <a:latin typeface="Arial" pitchFamily="34" charset="0"/>
            </a:endParaRPr>
          </a:p>
          <a:p>
            <a:pPr marL="228600" indent="-228600" defTabSz="381000">
              <a:lnSpc>
                <a:spcPct val="80000"/>
              </a:lnSpc>
              <a:defRPr/>
            </a:pPr>
            <a:r>
              <a:rPr lang="de-DE" altLang="de-DE" sz="1200" dirty="0" err="1" smtClean="0">
                <a:latin typeface="Arial" pitchFamily="34" charset="0"/>
              </a:rPr>
              <a:t>Alignment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hand-</a:t>
            </a:r>
            <a:r>
              <a:rPr lang="de-DE" altLang="de-DE" sz="1200" dirty="0" err="1" smtClean="0">
                <a:latin typeface="Arial" pitchFamily="34" charset="0"/>
              </a:rPr>
              <a:t>forearm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axis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functional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axis</a:t>
            </a:r>
            <a:endParaRPr lang="de-DE" altLang="de-DE" sz="1200" dirty="0" smtClean="0">
              <a:latin typeface="Arial" pitchFamily="34" charset="0"/>
            </a:endParaRPr>
          </a:p>
          <a:p>
            <a:pPr marL="228600" indent="-228600" defTabSz="381000">
              <a:lnSpc>
                <a:spcPct val="80000"/>
              </a:lnSpc>
              <a:defRPr/>
            </a:pPr>
            <a:r>
              <a:rPr lang="de-DE" altLang="de-DE" sz="1200" dirty="0" err="1" smtClean="0">
                <a:latin typeface="Arial" pitchFamily="34" charset="0"/>
              </a:rPr>
              <a:t>Avoidance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tilting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moments</a:t>
            </a:r>
            <a:endParaRPr lang="de-DE" altLang="de-DE" sz="1200" dirty="0" smtClean="0">
              <a:latin typeface="Arial" pitchFamily="34" charset="0"/>
            </a:endParaRPr>
          </a:p>
          <a:p>
            <a:pPr defTabSz="38100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Font typeface="Wingdings" pitchFamily="2" charset="2"/>
              <a:buNone/>
              <a:defRPr/>
            </a:pPr>
            <a:endParaRPr lang="de-DE" altLang="de-DE" sz="1200" dirty="0" smtClean="0">
              <a:latin typeface="Arial" pitchFamily="34" charset="0"/>
            </a:endParaRPr>
          </a:p>
          <a:p>
            <a:pPr marL="228600" indent="-228600" defTabSz="381000">
              <a:lnSpc>
                <a:spcPct val="80000"/>
              </a:lnSpc>
              <a:defRPr/>
            </a:pPr>
            <a:endParaRPr lang="de-DE" altLang="de-DE" sz="1200" dirty="0" smtClean="0">
              <a:latin typeface="Arial" pitchFamily="34" charset="0"/>
            </a:endParaRPr>
          </a:p>
          <a:p>
            <a:pPr defTabSz="38100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Font typeface="Wingdings" pitchFamily="2" charset="2"/>
              <a:buNone/>
              <a:defRPr/>
            </a:pPr>
            <a:endParaRPr lang="de-DE" altLang="de-DE" sz="1200" dirty="0" smtClean="0">
              <a:latin typeface="Arial" pitchFamily="34" charset="0"/>
            </a:endParaRPr>
          </a:p>
          <a:p>
            <a:pPr marL="228600" indent="-228600" defTabSz="381000">
              <a:lnSpc>
                <a:spcPct val="80000"/>
              </a:lnSpc>
              <a:defRPr/>
            </a:pPr>
            <a:endParaRPr lang="de-DE" altLang="de-DE" sz="1200" dirty="0" smtClean="0">
              <a:latin typeface="Arial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F0BE09-7D59-4D18-80BA-51D31D2FC96A}" type="slidenum">
              <a:rPr lang="de-DE" altLang="de-DE" smtClean="0"/>
              <a:pPr/>
              <a:t>11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14778291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de-DE" altLang="de-DE" sz="1200" dirty="0" smtClean="0">
                <a:latin typeface="Arial" pitchFamily="34" charset="0"/>
              </a:rPr>
              <a:t>A </a:t>
            </a:r>
            <a:r>
              <a:rPr lang="de-DE" altLang="de-DE" sz="1200" dirty="0" err="1" smtClean="0">
                <a:latin typeface="Arial" pitchFamily="34" charset="0"/>
              </a:rPr>
              <a:t>suitable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control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actuator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can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selected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from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catalogues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solutions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with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reference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suitability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criteria</a:t>
            </a:r>
            <a:r>
              <a:rPr lang="de-DE" altLang="de-DE" sz="1200" dirty="0" smtClean="0">
                <a:latin typeface="Arial" pitchFamily="34" charset="0"/>
              </a:rPr>
              <a:t>.</a:t>
            </a:r>
          </a:p>
          <a:p>
            <a:pPr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de-DE" altLang="de-DE" sz="1200" dirty="0" smtClean="0">
                <a:latin typeface="Arial" pitchFamily="34" charset="0"/>
              </a:rPr>
              <a:t>The </a:t>
            </a:r>
            <a:r>
              <a:rPr lang="de-DE" altLang="de-DE" sz="1200" dirty="0" err="1" smtClean="0">
                <a:latin typeface="Arial" pitchFamily="34" charset="0"/>
              </a:rPr>
              <a:t>suitability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criteria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reflect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requirements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deriving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from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control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task</a:t>
            </a:r>
            <a:r>
              <a:rPr lang="de-DE" altLang="de-DE" sz="1200" dirty="0" smtClean="0">
                <a:latin typeface="Arial" pitchFamily="34" charset="0"/>
              </a:rPr>
              <a:t>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F0BE09-7D59-4D18-80BA-51D31D2FC96A}" type="slidenum">
              <a:rPr lang="de-DE" altLang="de-DE" smtClean="0"/>
              <a:pPr/>
              <a:t>12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4290759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0975" indent="-180975"/>
            <a:r>
              <a:rPr lang="de-DE" altLang="de-DE" sz="1200" b="1" dirty="0" smtClean="0">
                <a:latin typeface="Arial" pitchFamily="34" charset="0"/>
              </a:rPr>
              <a:t>Catalogue </a:t>
            </a:r>
            <a:r>
              <a:rPr lang="de-DE" altLang="de-DE" sz="1200" b="1" dirty="0" err="1" smtClean="0">
                <a:latin typeface="Arial" pitchFamily="34" charset="0"/>
              </a:rPr>
              <a:t>of</a:t>
            </a:r>
            <a:r>
              <a:rPr lang="de-DE" altLang="de-DE" sz="1200" b="1" dirty="0" smtClean="0">
                <a:latin typeface="Arial" pitchFamily="34" charset="0"/>
              </a:rPr>
              <a:t> </a:t>
            </a:r>
            <a:r>
              <a:rPr lang="de-DE" altLang="de-DE" sz="1200" b="1" dirty="0" err="1" smtClean="0">
                <a:latin typeface="Arial" pitchFamily="34" charset="0"/>
              </a:rPr>
              <a:t>solutions</a:t>
            </a:r>
            <a:r>
              <a:rPr lang="de-DE" altLang="de-DE" sz="1200" b="1" dirty="0" smtClean="0">
                <a:latin typeface="Arial" pitchFamily="34" charset="0"/>
              </a:rPr>
              <a:t> </a:t>
            </a:r>
            <a:r>
              <a:rPr lang="de-DE" altLang="de-DE" sz="1200" b="1" dirty="0" err="1" smtClean="0">
                <a:latin typeface="Arial" pitchFamily="34" charset="0"/>
              </a:rPr>
              <a:t>to</a:t>
            </a:r>
            <a:r>
              <a:rPr lang="de-DE" altLang="de-DE" sz="1200" b="1" dirty="0" smtClean="0">
                <a:latin typeface="Arial" pitchFamily="34" charset="0"/>
              </a:rPr>
              <a:t> EN 894-3</a:t>
            </a:r>
          </a:p>
          <a:p>
            <a:pPr marL="180975" indent="-180975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Font typeface="Wingdings" pitchFamily="2" charset="2"/>
              <a:buChar char="§"/>
            </a:pPr>
            <a:r>
              <a:rPr lang="de-DE" altLang="de-DE" sz="1200" dirty="0" smtClean="0">
                <a:latin typeface="Arial" pitchFamily="34" charset="0"/>
              </a:rPr>
              <a:t>In </a:t>
            </a:r>
            <a:r>
              <a:rPr lang="de-DE" altLang="de-DE" sz="1200" dirty="0" err="1" smtClean="0">
                <a:latin typeface="Arial" pitchFamily="34" charset="0"/>
              </a:rPr>
              <a:t>consideration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general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requirements</a:t>
            </a:r>
            <a:r>
              <a:rPr lang="de-DE" altLang="de-DE" sz="1200" dirty="0" smtClean="0">
                <a:latin typeface="Arial" pitchFamily="34" charset="0"/>
              </a:rPr>
              <a:t> (</a:t>
            </a:r>
            <a:r>
              <a:rPr lang="de-DE" altLang="de-DE" sz="1200" dirty="0" err="1" smtClean="0">
                <a:latin typeface="Arial" pitchFamily="34" charset="0"/>
              </a:rPr>
              <a:t>performance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criteria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movement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characteristics</a:t>
            </a:r>
            <a:r>
              <a:rPr lang="de-DE" altLang="de-DE" sz="1200" dirty="0" smtClean="0">
                <a:latin typeface="Arial" pitchFamily="34" charset="0"/>
              </a:rPr>
              <a:t>), a </a:t>
            </a:r>
            <a:r>
              <a:rPr lang="de-DE" altLang="de-DE" sz="1200" dirty="0" err="1" smtClean="0">
                <a:latin typeface="Arial" pitchFamily="34" charset="0"/>
              </a:rPr>
              <a:t>suitable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control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family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first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determined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which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can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best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satisfy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control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task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performed</a:t>
            </a:r>
            <a:r>
              <a:rPr lang="de-DE" altLang="de-DE" sz="1200" dirty="0" smtClean="0">
                <a:latin typeface="Arial" pitchFamily="34" charset="0"/>
              </a:rPr>
              <a:t>.</a:t>
            </a:r>
          </a:p>
          <a:p>
            <a:pPr marL="180975" indent="-180975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Font typeface="Wingdings" pitchFamily="2" charset="2"/>
              <a:buChar char="§"/>
            </a:pPr>
            <a:r>
              <a:rPr lang="de-DE" altLang="de-DE" sz="1200" dirty="0" smtClean="0">
                <a:latin typeface="Arial" pitchFamily="34" charset="0"/>
              </a:rPr>
              <a:t>In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example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shown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this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is</a:t>
            </a:r>
            <a:r>
              <a:rPr lang="de-DE" altLang="de-DE" sz="1200" dirty="0" smtClean="0">
                <a:latin typeface="Arial" pitchFamily="34" charset="0"/>
              </a:rPr>
              <a:t> a </a:t>
            </a:r>
            <a:r>
              <a:rPr lang="de-DE" altLang="de-DE" sz="1200" dirty="0" err="1" smtClean="0">
                <a:latin typeface="Arial" pitchFamily="34" charset="0"/>
              </a:rPr>
              <a:t>slider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which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assures</a:t>
            </a:r>
            <a:r>
              <a:rPr lang="de-DE" altLang="de-DE" sz="1200" dirty="0" smtClean="0">
                <a:latin typeface="Arial" pitchFamily="34" charset="0"/>
              </a:rPr>
              <a:t> fast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precise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execution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continual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control</a:t>
            </a:r>
            <a:r>
              <a:rPr lang="de-DE" altLang="de-DE" sz="1200" dirty="0" smtClean="0">
                <a:latin typeface="Arial" pitchFamily="34" charset="0"/>
              </a:rPr>
              <a:t> in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z </a:t>
            </a:r>
            <a:r>
              <a:rPr lang="de-DE" altLang="de-DE" sz="1200" dirty="0" err="1" smtClean="0">
                <a:latin typeface="Arial" pitchFamily="34" charset="0"/>
              </a:rPr>
              <a:t>axis</a:t>
            </a:r>
            <a:r>
              <a:rPr lang="de-DE" altLang="de-DE" sz="1200" dirty="0" smtClean="0">
                <a:latin typeface="Arial" pitchFamily="34" charset="0"/>
              </a:rPr>
              <a:t> (</a:t>
            </a:r>
            <a:r>
              <a:rPr lang="de-DE" altLang="de-DE" sz="1200" dirty="0" err="1" smtClean="0">
                <a:latin typeface="Arial" pitchFamily="34" charset="0"/>
              </a:rPr>
              <a:t>up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down).</a:t>
            </a:r>
          </a:p>
          <a:p>
            <a:pPr marL="180975" indent="-180975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Font typeface="Wingdings" pitchFamily="2" charset="2"/>
              <a:buChar char="§"/>
            </a:pPr>
            <a:r>
              <a:rPr lang="de-DE" altLang="de-DE" sz="1200" dirty="0" smtClean="0">
                <a:latin typeface="Arial" pitchFamily="34" charset="0"/>
              </a:rPr>
              <a:t>The </a:t>
            </a:r>
            <a:r>
              <a:rPr lang="de-DE" altLang="de-DE" sz="1200" dirty="0" err="1" smtClean="0">
                <a:latin typeface="Arial" pitchFamily="34" charset="0"/>
              </a:rPr>
              <a:t>slider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able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transmit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very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low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forces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since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control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movement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performed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with</a:t>
            </a:r>
            <a:r>
              <a:rPr lang="de-DE" altLang="de-DE" sz="1200" dirty="0" smtClean="0">
                <a:latin typeface="Arial" pitchFamily="34" charset="0"/>
              </a:rPr>
              <a:t> a </a:t>
            </a:r>
            <a:r>
              <a:rPr lang="de-DE" altLang="de-DE" sz="1200" dirty="0" err="1" smtClean="0">
                <a:latin typeface="Arial" pitchFamily="34" charset="0"/>
              </a:rPr>
              <a:t>pinch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grip</a:t>
            </a:r>
            <a:r>
              <a:rPr lang="de-DE" altLang="de-DE" sz="1200" dirty="0" smtClean="0">
                <a:latin typeface="Arial" pitchFamily="34" charset="0"/>
              </a:rPr>
              <a:t>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F0BE09-7D59-4D18-80BA-51D31D2FC96A}" type="slidenum">
              <a:rPr lang="de-DE" altLang="de-DE" smtClean="0"/>
              <a:pPr/>
              <a:t>13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82350799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0975" indent="-180975">
              <a:buFont typeface="Wingdings" pitchFamily="2" charset="2"/>
              <a:buChar char="§"/>
            </a:pPr>
            <a:r>
              <a:rPr lang="de-DE" altLang="de-DE" sz="1200" dirty="0" smtClean="0">
                <a:latin typeface="Arial" pitchFamily="34" charset="0"/>
              </a:rPr>
              <a:t>The </a:t>
            </a:r>
            <a:r>
              <a:rPr lang="de-DE" altLang="de-DE" sz="1200" dirty="0" err="1" smtClean="0">
                <a:latin typeface="Arial" pitchFamily="34" charset="0"/>
              </a:rPr>
              <a:t>control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actuator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family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constrained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further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by</a:t>
            </a:r>
            <a:r>
              <a:rPr lang="de-DE" altLang="de-DE" sz="1200" dirty="0" smtClean="0">
                <a:latin typeface="Arial" pitchFamily="34" charset="0"/>
              </a:rPr>
              <a:t> additional </a:t>
            </a:r>
            <a:r>
              <a:rPr lang="de-DE" altLang="de-DE" sz="1200" dirty="0" err="1" smtClean="0">
                <a:latin typeface="Arial" pitchFamily="34" charset="0"/>
              </a:rPr>
              <a:t>criteria</a:t>
            </a:r>
            <a:r>
              <a:rPr lang="de-DE" altLang="de-DE" sz="1200" dirty="0" smtClean="0">
                <a:latin typeface="Arial" pitchFamily="34" charset="0"/>
              </a:rPr>
              <a:t> (</a:t>
            </a:r>
            <a:r>
              <a:rPr lang="de-DE" altLang="de-DE" sz="1200" dirty="0" err="1" smtClean="0">
                <a:latin typeface="Arial" pitchFamily="34" charset="0"/>
              </a:rPr>
              <a:t>communicative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safety-related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grip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characteristics</a:t>
            </a:r>
            <a:r>
              <a:rPr lang="de-DE" altLang="de-DE" sz="1200" dirty="0" smtClean="0">
                <a:latin typeface="Arial" pitchFamily="34" charset="0"/>
              </a:rPr>
              <a:t>). </a:t>
            </a:r>
            <a:r>
              <a:rPr lang="de-DE" altLang="de-DE" sz="1200" dirty="0" err="1" smtClean="0">
                <a:latin typeface="Arial" pitchFamily="34" charset="0"/>
              </a:rPr>
              <a:t>For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example</a:t>
            </a:r>
            <a:r>
              <a:rPr lang="de-DE" altLang="de-DE" sz="1200" dirty="0" smtClean="0">
                <a:latin typeface="Arial" pitchFamily="34" charset="0"/>
              </a:rPr>
              <a:t>, a </a:t>
            </a:r>
            <a:r>
              <a:rPr lang="de-DE" altLang="de-DE" sz="1200" dirty="0" err="1" smtClean="0">
                <a:latin typeface="Arial" pitchFamily="34" charset="0"/>
              </a:rPr>
              <a:t>slider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with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edge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profile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selected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since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example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only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requirement</a:t>
            </a:r>
            <a:r>
              <a:rPr lang="de-DE" altLang="de-DE" sz="1200" dirty="0" smtClean="0">
                <a:latin typeface="Arial" pitchFamily="34" charset="0"/>
              </a:rPr>
              <a:t> "</a:t>
            </a:r>
            <a:r>
              <a:rPr lang="de-DE" altLang="de-DE" sz="1200" dirty="0" err="1" smtClean="0">
                <a:latin typeface="Arial" pitchFamily="34" charset="0"/>
              </a:rPr>
              <a:t>avoid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unintended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slipping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fingers</a:t>
            </a:r>
            <a:r>
              <a:rPr lang="de-DE" altLang="de-DE" sz="1200" dirty="0" smtClean="0">
                <a:latin typeface="Arial" pitchFamily="34" charset="0"/>
              </a:rPr>
              <a:t> off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control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actuator</a:t>
            </a:r>
            <a:r>
              <a:rPr lang="de-DE" altLang="de-DE" sz="1200" dirty="0" smtClean="0">
                <a:latin typeface="Arial" pitchFamily="34" charset="0"/>
              </a:rPr>
              <a:t>" was </a:t>
            </a:r>
            <a:r>
              <a:rPr lang="de-DE" altLang="de-DE" sz="1200" dirty="0" err="1" smtClean="0">
                <a:latin typeface="Arial" pitchFamily="34" charset="0"/>
              </a:rPr>
              <a:t>identified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from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control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task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adequately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met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both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sliders</a:t>
            </a:r>
            <a:r>
              <a:rPr lang="de-DE" altLang="de-DE" sz="1200" dirty="0" smtClean="0">
                <a:latin typeface="Arial" pitchFamily="34" charset="0"/>
              </a:rPr>
              <a:t> (</a:t>
            </a:r>
            <a:r>
              <a:rPr lang="de-DE" altLang="de-DE" sz="1200" dirty="0" err="1" smtClean="0">
                <a:latin typeface="Arial" pitchFamily="34" charset="0"/>
              </a:rPr>
              <a:t>with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squared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profile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with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pointer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geometry</a:t>
            </a:r>
            <a:r>
              <a:rPr lang="de-DE" altLang="de-DE" sz="1200" dirty="0" smtClean="0">
                <a:latin typeface="Arial" pitchFamily="34" charset="0"/>
              </a:rPr>
              <a:t>);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squared</a:t>
            </a:r>
            <a:r>
              <a:rPr lang="de-DE" altLang="de-DE" sz="1200" dirty="0" smtClean="0">
                <a:latin typeface="Arial" pitchFamily="34" charset="0"/>
              </a:rPr>
              <a:t> form was </a:t>
            </a:r>
            <a:r>
              <a:rPr lang="de-DE" altLang="de-DE" sz="1200" dirty="0" err="1" smtClean="0">
                <a:latin typeface="Arial" pitchFamily="34" charset="0"/>
              </a:rPr>
              <a:t>however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preferred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other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reasons</a:t>
            </a:r>
            <a:r>
              <a:rPr lang="de-DE" altLang="de-DE" sz="1200" dirty="0" smtClean="0">
                <a:latin typeface="Arial" pitchFamily="34" charset="0"/>
              </a:rPr>
              <a:t> (</a:t>
            </a:r>
            <a:r>
              <a:rPr lang="de-DE" altLang="de-DE" sz="1200" dirty="0" err="1" smtClean="0">
                <a:latin typeface="Arial" pitchFamily="34" charset="0"/>
              </a:rPr>
              <a:t>appearance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simplicity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construction</a:t>
            </a:r>
            <a:r>
              <a:rPr lang="de-DE" altLang="de-DE" sz="1200" dirty="0" smtClean="0">
                <a:latin typeface="Arial" pitchFamily="34" charset="0"/>
              </a:rPr>
              <a:t>, etc.).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F0BE09-7D59-4D18-80BA-51D31D2FC96A}" type="slidenum">
              <a:rPr lang="de-DE" altLang="de-DE" smtClean="0"/>
              <a:pPr/>
              <a:t>14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09141362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0975" indent="-180975">
              <a:lnSpc>
                <a:spcPct val="120000"/>
              </a:lnSpc>
              <a:spcBef>
                <a:spcPct val="10000"/>
              </a:spcBef>
              <a:spcAft>
                <a:spcPct val="10000"/>
              </a:spcAft>
              <a:buFont typeface="Wingdings" pitchFamily="2" charset="2"/>
              <a:buChar char="§"/>
            </a:pPr>
            <a:r>
              <a:rPr lang="de-DE" altLang="de-DE" sz="1200" dirty="0" smtClean="0">
                <a:latin typeface="Arial" pitchFamily="34" charset="0"/>
              </a:rPr>
              <a:t>In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hand-finger </a:t>
            </a:r>
            <a:r>
              <a:rPr lang="de-DE" altLang="de-DE" sz="1200" dirty="0" err="1" smtClean="0">
                <a:latin typeface="Arial" pitchFamily="34" charset="0"/>
              </a:rPr>
              <a:t>area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contact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surface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is</a:t>
            </a:r>
            <a:r>
              <a:rPr lang="de-DE" altLang="de-DE" sz="1200" dirty="0" smtClean="0">
                <a:latin typeface="Arial" pitchFamily="34" charset="0"/>
              </a:rPr>
              <a:t> not a </a:t>
            </a:r>
            <a:r>
              <a:rPr lang="de-DE" altLang="de-DE" sz="1200" dirty="0" err="1" smtClean="0">
                <a:latin typeface="Arial" pitchFamily="34" charset="0"/>
              </a:rPr>
              <a:t>contiguous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surface</a:t>
            </a:r>
            <a:r>
              <a:rPr lang="de-DE" altLang="de-DE" sz="1200" dirty="0" smtClean="0">
                <a:latin typeface="Arial" pitchFamily="34" charset="0"/>
              </a:rPr>
              <a:t>, but </a:t>
            </a:r>
            <a:r>
              <a:rPr lang="de-DE" altLang="de-DE" sz="1200" dirty="0" err="1" smtClean="0">
                <a:latin typeface="Arial" pitchFamily="34" charset="0"/>
              </a:rPr>
              <a:t>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made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up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14 </a:t>
            </a:r>
            <a:r>
              <a:rPr lang="de-DE" altLang="de-DE" sz="1200" dirty="0" err="1" smtClean="0">
                <a:latin typeface="Arial" pitchFamily="34" charset="0"/>
              </a:rPr>
              <a:t>finger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joints</a:t>
            </a:r>
            <a:r>
              <a:rPr lang="de-DE" altLang="de-DE" sz="1200" dirty="0" smtClean="0">
                <a:latin typeface="Arial" pitchFamily="34" charset="0"/>
              </a:rPr>
              <a:t>.</a:t>
            </a:r>
          </a:p>
          <a:p>
            <a:pPr marL="180975" indent="-180975">
              <a:lnSpc>
                <a:spcPct val="120000"/>
              </a:lnSpc>
              <a:spcBef>
                <a:spcPct val="10000"/>
              </a:spcBef>
              <a:spcAft>
                <a:spcPct val="10000"/>
              </a:spcAft>
              <a:buFont typeface="Wingdings" pitchFamily="2" charset="2"/>
              <a:buChar char="§"/>
            </a:pPr>
            <a:r>
              <a:rPr lang="de-DE" altLang="de-DE" sz="1200" dirty="0" smtClean="0">
                <a:latin typeface="Arial" pitchFamily="34" charset="0"/>
              </a:rPr>
              <a:t>The </a:t>
            </a:r>
            <a:r>
              <a:rPr lang="de-DE" altLang="de-DE" sz="1200" dirty="0" err="1" smtClean="0">
                <a:latin typeface="Arial" pitchFamily="34" charset="0"/>
              </a:rPr>
              <a:t>dimensions</a:t>
            </a:r>
            <a:r>
              <a:rPr lang="de-DE" altLang="de-DE" sz="1200" dirty="0" smtClean="0">
                <a:latin typeface="Arial" pitchFamily="34" charset="0"/>
              </a:rPr>
              <a:t> (</a:t>
            </a:r>
            <a:r>
              <a:rPr lang="de-DE" altLang="de-DE" sz="1200" dirty="0" err="1" smtClean="0">
                <a:latin typeface="Arial" pitchFamily="34" charset="0"/>
              </a:rPr>
              <a:t>length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diameter</a:t>
            </a:r>
            <a:r>
              <a:rPr lang="de-DE" altLang="de-DE" sz="1200" dirty="0" smtClean="0">
                <a:latin typeface="Arial" pitchFamily="34" charset="0"/>
              </a:rPr>
              <a:t>) </a:t>
            </a:r>
            <a:r>
              <a:rPr lang="de-DE" altLang="de-DE" sz="1200" dirty="0" err="1" smtClean="0">
                <a:latin typeface="Arial" pitchFamily="34" charset="0"/>
              </a:rPr>
              <a:t>selected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control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actuator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influence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size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contact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surface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area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hand</a:t>
            </a:r>
            <a:r>
              <a:rPr lang="de-DE" altLang="de-DE" sz="1200" dirty="0" smtClean="0">
                <a:latin typeface="Arial" pitchFamily="34" charset="0"/>
              </a:rPr>
              <a:t>/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individual </a:t>
            </a:r>
            <a:r>
              <a:rPr lang="de-DE" altLang="de-DE" sz="1200" dirty="0" err="1" smtClean="0">
                <a:latin typeface="Arial" pitchFamily="34" charset="0"/>
              </a:rPr>
              <a:t>finger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joints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involved</a:t>
            </a:r>
            <a:r>
              <a:rPr lang="de-DE" altLang="de-DE" sz="1200" dirty="0" smtClean="0">
                <a:latin typeface="Arial" pitchFamily="34" charset="0"/>
              </a:rPr>
              <a:t>.</a:t>
            </a:r>
          </a:p>
          <a:p>
            <a:pPr marL="180975" indent="-180975">
              <a:lnSpc>
                <a:spcPct val="120000"/>
              </a:lnSpc>
              <a:spcBef>
                <a:spcPct val="10000"/>
              </a:spcBef>
              <a:spcAft>
                <a:spcPct val="10000"/>
              </a:spcAft>
              <a:buFont typeface="Wingdings" pitchFamily="2" charset="2"/>
              <a:buChar char="§"/>
            </a:pPr>
            <a:r>
              <a:rPr lang="de-DE" altLang="de-DE" sz="1200" dirty="0" smtClean="0">
                <a:latin typeface="Arial" pitchFamily="34" charset="0"/>
              </a:rPr>
              <a:t>The </a:t>
            </a:r>
            <a:r>
              <a:rPr lang="de-DE" altLang="de-DE" sz="1200" dirty="0" err="1" smtClean="0">
                <a:latin typeface="Arial" pitchFamily="34" charset="0"/>
              </a:rPr>
              <a:t>dimensions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selected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control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actuator</a:t>
            </a:r>
            <a:r>
              <a:rPr lang="de-DE" altLang="de-DE" sz="1200" dirty="0" smtClean="0">
                <a:latin typeface="Arial" pitchFamily="34" charset="0"/>
              </a:rPr>
              <a:t> also </a:t>
            </a:r>
            <a:r>
              <a:rPr lang="de-DE" altLang="de-DE" sz="1200" dirty="0" err="1" smtClean="0">
                <a:latin typeface="Arial" pitchFamily="34" charset="0"/>
              </a:rPr>
              <a:t>influence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joint</a:t>
            </a:r>
            <a:r>
              <a:rPr lang="de-DE" altLang="de-DE" sz="1200" dirty="0" smtClean="0">
                <a:latin typeface="Arial" pitchFamily="34" charset="0"/>
              </a:rPr>
              <a:t> angle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fingers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used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coupling</a:t>
            </a:r>
            <a:r>
              <a:rPr lang="de-DE" altLang="de-DE" sz="1200" dirty="0" smtClean="0">
                <a:latin typeface="Arial" pitchFamily="34" charset="0"/>
              </a:rPr>
              <a:t>: </a:t>
            </a:r>
            <a:r>
              <a:rPr lang="de-DE" altLang="de-DE" sz="1200" dirty="0" err="1" smtClean="0">
                <a:latin typeface="Arial" pitchFamily="34" charset="0"/>
              </a:rPr>
              <a:t>with</a:t>
            </a:r>
            <a:r>
              <a:rPr lang="de-DE" altLang="de-DE" sz="1200" dirty="0" smtClean="0">
                <a:latin typeface="Arial" pitchFamily="34" charset="0"/>
              </a:rPr>
              <a:t> a ball </a:t>
            </a:r>
            <a:r>
              <a:rPr lang="de-DE" altLang="de-DE" sz="1200" dirty="0" err="1" smtClean="0">
                <a:latin typeface="Arial" pitchFamily="34" charset="0"/>
              </a:rPr>
              <a:t>knob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too</a:t>
            </a:r>
            <a:r>
              <a:rPr lang="de-DE" altLang="de-DE" sz="1200" dirty="0" smtClean="0">
                <a:latin typeface="Arial" pitchFamily="34" charset="0"/>
              </a:rPr>
              <a:t> large a </a:t>
            </a:r>
            <a:r>
              <a:rPr lang="de-DE" altLang="de-DE" sz="1200" dirty="0" err="1" smtClean="0">
                <a:latin typeface="Arial" pitchFamily="34" charset="0"/>
              </a:rPr>
              <a:t>size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for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example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hand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can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maintain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contact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only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with</a:t>
            </a:r>
            <a:r>
              <a:rPr lang="de-DE" altLang="de-DE" sz="1200" dirty="0" smtClean="0">
                <a:latin typeface="Arial" pitchFamily="34" charset="0"/>
              </a:rPr>
              <a:t> extreme </a:t>
            </a:r>
            <a:r>
              <a:rPr lang="de-DE" altLang="de-DE" sz="1200" dirty="0" err="1" smtClean="0">
                <a:latin typeface="Arial" pitchFamily="34" charset="0"/>
              </a:rPr>
              <a:t>spreading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fingers</a:t>
            </a:r>
            <a:r>
              <a:rPr lang="de-DE" altLang="de-DE" sz="1200" dirty="0" smtClean="0">
                <a:latin typeface="Arial" pitchFamily="34" charset="0"/>
              </a:rPr>
              <a:t>: </a:t>
            </a:r>
            <a:r>
              <a:rPr lang="de-DE" altLang="de-DE" sz="1200" dirty="0" err="1" smtClean="0">
                <a:latin typeface="Arial" pitchFamily="34" charset="0"/>
              </a:rPr>
              <a:t>fine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motor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movement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transmission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force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deteriorate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as</a:t>
            </a:r>
            <a:r>
              <a:rPr lang="de-DE" altLang="de-DE" sz="1200" dirty="0" smtClean="0">
                <a:latin typeface="Arial" pitchFamily="34" charset="0"/>
              </a:rPr>
              <a:t> a </a:t>
            </a:r>
            <a:r>
              <a:rPr lang="de-DE" altLang="de-DE" sz="1200" dirty="0" err="1" smtClean="0">
                <a:latin typeface="Arial" pitchFamily="34" charset="0"/>
              </a:rPr>
              <a:t>result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hand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subject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strong </a:t>
            </a:r>
            <a:r>
              <a:rPr lang="de-DE" altLang="de-DE" sz="1200" dirty="0" err="1" smtClean="0">
                <a:latin typeface="Arial" pitchFamily="34" charset="0"/>
              </a:rPr>
              <a:t>strain</a:t>
            </a:r>
            <a:r>
              <a:rPr lang="de-DE" altLang="de-DE" sz="1200" dirty="0" smtClean="0">
                <a:latin typeface="Arial" pitchFamily="34" charset="0"/>
              </a:rPr>
              <a:t>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F0BE09-7D59-4D18-80BA-51D31D2FC96A}" type="slidenum">
              <a:rPr lang="de-DE" altLang="de-DE" smtClean="0"/>
              <a:pPr/>
              <a:t>15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28341008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0975" indent="-180975" defTabSz="342900">
              <a:lnSpc>
                <a:spcPct val="120000"/>
              </a:lnSpc>
              <a:spcBef>
                <a:spcPct val="10000"/>
              </a:spcBef>
              <a:spcAft>
                <a:spcPct val="10000"/>
              </a:spcAft>
              <a:buFont typeface="Wingdings" pitchFamily="2" charset="2"/>
              <a:buChar char="§"/>
            </a:pPr>
            <a:r>
              <a:rPr lang="de-DE" altLang="de-DE" sz="1200" dirty="0" smtClean="0">
                <a:latin typeface="Arial" pitchFamily="34" charset="0"/>
              </a:rPr>
              <a:t>In </a:t>
            </a:r>
            <a:r>
              <a:rPr lang="de-DE" altLang="de-DE" sz="1200" dirty="0" err="1" smtClean="0">
                <a:latin typeface="Arial" pitchFamily="34" charset="0"/>
              </a:rPr>
              <a:t>order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permit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unhindered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execution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a </a:t>
            </a:r>
            <a:r>
              <a:rPr lang="de-DE" altLang="de-DE" sz="1200" dirty="0" err="1" smtClean="0">
                <a:latin typeface="Arial" pitchFamily="34" charset="0"/>
              </a:rPr>
              <a:t>control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movement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minimum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clearances</a:t>
            </a:r>
            <a:r>
              <a:rPr lang="de-DE" altLang="de-DE" sz="1200" dirty="0" smtClean="0">
                <a:latin typeface="Arial" pitchFamily="34" charset="0"/>
              </a:rPr>
              <a:t> must also </a:t>
            </a:r>
            <a:r>
              <a:rPr lang="de-DE" altLang="de-DE" sz="1200" dirty="0" err="1" smtClean="0">
                <a:latin typeface="Arial" pitchFamily="34" charset="0"/>
              </a:rPr>
              <a:t>be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observed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between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control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actuators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same type.</a:t>
            </a:r>
          </a:p>
          <a:p>
            <a:pPr marL="180975" indent="-180975" defTabSz="342900">
              <a:lnSpc>
                <a:spcPct val="120000"/>
              </a:lnSpc>
              <a:spcBef>
                <a:spcPct val="10000"/>
              </a:spcBef>
              <a:spcAft>
                <a:spcPct val="10000"/>
              </a:spcAft>
              <a:buFont typeface="Wingdings" pitchFamily="2" charset="2"/>
              <a:buChar char="§"/>
            </a:pPr>
            <a:r>
              <a:rPr lang="de-DE" altLang="de-DE" sz="1200" dirty="0" smtClean="0">
                <a:latin typeface="Arial" pitchFamily="34" charset="0"/>
              </a:rPr>
              <a:t>In </a:t>
            </a:r>
            <a:r>
              <a:rPr lang="de-DE" altLang="de-DE" sz="1200" dirty="0" err="1" smtClean="0">
                <a:latin typeface="Arial" pitchFamily="34" charset="0"/>
              </a:rPr>
              <a:t>addition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minimum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clearances</a:t>
            </a:r>
            <a:r>
              <a:rPr lang="de-DE" altLang="de-DE" sz="1200" dirty="0" smtClean="0">
                <a:latin typeface="Arial" pitchFamily="34" charset="0"/>
              </a:rPr>
              <a:t> must </a:t>
            </a:r>
            <a:r>
              <a:rPr lang="de-DE" altLang="de-DE" sz="1200" dirty="0" err="1" smtClean="0">
                <a:latin typeface="Arial" pitchFamily="34" charset="0"/>
              </a:rPr>
              <a:t>be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observed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between</a:t>
            </a:r>
            <a:r>
              <a:rPr lang="de-DE" altLang="de-DE" sz="1200" dirty="0" smtClean="0">
                <a:latin typeface="Arial" pitchFamily="34" charset="0"/>
              </a:rPr>
              <a:t> different </a:t>
            </a:r>
            <a:r>
              <a:rPr lang="de-DE" altLang="de-DE" sz="1200" dirty="0" err="1" smtClean="0">
                <a:latin typeface="Arial" pitchFamily="34" charset="0"/>
              </a:rPr>
              <a:t>control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actuator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families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owing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actuation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characteristics</a:t>
            </a:r>
            <a:r>
              <a:rPr lang="de-DE" altLang="de-DE" sz="1200" dirty="0" smtClean="0">
                <a:latin typeface="Arial" pitchFamily="34" charset="0"/>
              </a:rPr>
              <a:t> (</a:t>
            </a:r>
            <a:r>
              <a:rPr lang="de-DE" altLang="de-DE" sz="1200" dirty="0" err="1" smtClean="0">
                <a:latin typeface="Arial" pitchFamily="34" charset="0"/>
              </a:rPr>
              <a:t>for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example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between</a:t>
            </a:r>
            <a:r>
              <a:rPr lang="de-DE" altLang="de-DE" sz="1200" dirty="0" smtClean="0">
                <a:latin typeface="Arial" pitchFamily="34" charset="0"/>
              </a:rPr>
              <a:t> a </a:t>
            </a:r>
            <a:r>
              <a:rPr lang="de-DE" altLang="de-DE" sz="1200" dirty="0" err="1" smtClean="0">
                <a:latin typeface="Arial" pitchFamily="34" charset="0"/>
              </a:rPr>
              <a:t>pushbutton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a </a:t>
            </a:r>
            <a:r>
              <a:rPr lang="de-DE" altLang="de-DE" sz="1200" dirty="0" err="1" smtClean="0">
                <a:latin typeface="Arial" pitchFamily="34" charset="0"/>
              </a:rPr>
              <a:t>rocker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switch</a:t>
            </a:r>
            <a:r>
              <a:rPr lang="de-DE" altLang="de-DE" sz="1200" dirty="0" smtClean="0">
                <a:latin typeface="Arial" pitchFamily="34" charset="0"/>
              </a:rPr>
              <a:t>).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/>
            </a:r>
            <a:br>
              <a:rPr lang="de-DE" altLang="de-DE" sz="1200" dirty="0" smtClean="0">
                <a:latin typeface="Arial" pitchFamily="34" charset="0"/>
                <a:sym typeface="Wingdings" pitchFamily="2" charset="2"/>
              </a:rPr>
            </a:b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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percentiled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dimensions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hand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phalanxes</a:t>
            </a:r>
            <a:r>
              <a:rPr lang="de-DE" altLang="de-DE" sz="1200" dirty="0" smtClean="0">
                <a:latin typeface="Arial" pitchFamily="34" charset="0"/>
              </a:rPr>
              <a:t>: </a:t>
            </a:r>
            <a:r>
              <a:rPr lang="de-DE" altLang="de-DE" sz="1200" dirty="0" err="1" smtClean="0">
                <a:latin typeface="Arial" pitchFamily="34" charset="0"/>
              </a:rPr>
              <a:t>refer</a:t>
            </a:r>
            <a:r>
              <a:rPr lang="de-DE" altLang="de-DE" sz="1200" dirty="0" smtClean="0">
                <a:latin typeface="Arial" pitchFamily="34" charset="0"/>
              </a:rPr>
              <a:t> also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anthropometric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dimensions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for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example</a:t>
            </a:r>
            <a:r>
              <a:rPr lang="de-DE" altLang="de-DE" sz="1200" dirty="0" smtClean="0">
                <a:latin typeface="Arial" pitchFamily="34" charset="0"/>
              </a:rPr>
              <a:t> in DIN 33402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F0BE09-7D59-4D18-80BA-51D31D2FC96A}" type="slidenum">
              <a:rPr lang="de-DE" altLang="de-DE" smtClean="0"/>
              <a:pPr/>
              <a:t>16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75454145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90500" indent="-190500">
              <a:lnSpc>
                <a:spcPct val="80000"/>
              </a:lnSpc>
            </a:pPr>
            <a:r>
              <a:rPr lang="de-DE" altLang="de-DE" sz="1200" b="1" dirty="0" smtClean="0">
                <a:latin typeface="Arial" pitchFamily="34" charset="0"/>
              </a:rPr>
              <a:t>Differentiation:</a:t>
            </a:r>
          </a:p>
          <a:p>
            <a:pPr marL="190500" indent="-190500">
              <a:lnSpc>
                <a:spcPct val="80000"/>
              </a:lnSpc>
              <a:buFont typeface="Wingdings" pitchFamily="2" charset="2"/>
              <a:buChar char="§"/>
            </a:pPr>
            <a:r>
              <a:rPr lang="de-DE" altLang="de-DE" sz="1200" dirty="0" smtClean="0">
                <a:latin typeface="Arial" pitchFamily="34" charset="0"/>
              </a:rPr>
              <a:t>Smooth </a:t>
            </a:r>
            <a:r>
              <a:rPr lang="de-DE" altLang="de-DE" sz="1200" dirty="0" err="1" smtClean="0">
                <a:latin typeface="Arial" pitchFamily="34" charset="0"/>
              </a:rPr>
              <a:t>surfaces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different </a:t>
            </a:r>
            <a:r>
              <a:rPr lang="de-DE" altLang="de-DE" sz="1200" dirty="0" err="1" smtClean="0">
                <a:latin typeface="Arial" pitchFamily="34" charset="0"/>
              </a:rPr>
              <a:t>roughness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depth</a:t>
            </a:r>
            <a:endParaRPr lang="de-DE" altLang="de-DE" sz="1200" b="1" dirty="0" smtClean="0">
              <a:latin typeface="Arial" pitchFamily="34" charset="0"/>
            </a:endParaRPr>
          </a:p>
          <a:p>
            <a:pPr marL="190500" indent="-190500">
              <a:lnSpc>
                <a:spcPct val="80000"/>
              </a:lnSpc>
              <a:buFont typeface="Wingdings" pitchFamily="2" charset="2"/>
              <a:buChar char="§"/>
            </a:pPr>
            <a:r>
              <a:rPr lang="de-DE" altLang="de-DE" sz="1200" dirty="0" err="1" smtClean="0">
                <a:latin typeface="Arial" pitchFamily="34" charset="0"/>
              </a:rPr>
              <a:t>Profiled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surfaces</a:t>
            </a:r>
            <a:r>
              <a:rPr lang="de-DE" altLang="de-DE" sz="1200" dirty="0" smtClean="0">
                <a:latin typeface="Arial" pitchFamily="34" charset="0"/>
              </a:rPr>
              <a:t> (</a:t>
            </a:r>
            <a:r>
              <a:rPr lang="de-DE" altLang="de-DE" sz="1200" dirty="0" err="1" smtClean="0">
                <a:latin typeface="Arial" pitchFamily="34" charset="0"/>
              </a:rPr>
              <a:t>by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morphology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dimensions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interval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direction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profiles</a:t>
            </a:r>
            <a:r>
              <a:rPr lang="de-DE" altLang="de-DE" sz="1200" dirty="0" smtClean="0">
                <a:latin typeface="Arial" pitchFamily="34" charset="0"/>
              </a:rPr>
              <a:t>)</a:t>
            </a:r>
          </a:p>
          <a:p>
            <a:pPr marL="190500" indent="-190500">
              <a:lnSpc>
                <a:spcPct val="80000"/>
              </a:lnSpc>
            </a:pPr>
            <a:endParaRPr lang="de-DE" altLang="de-DE" sz="1200" dirty="0" smtClean="0">
              <a:latin typeface="Arial" pitchFamily="34" charset="0"/>
            </a:endParaRPr>
          </a:p>
          <a:p>
            <a:pPr marL="190500" indent="-190500">
              <a:lnSpc>
                <a:spcPct val="80000"/>
              </a:lnSpc>
            </a:pPr>
            <a:r>
              <a:rPr lang="de-DE" altLang="de-DE" sz="1200" b="1" dirty="0" smtClean="0">
                <a:latin typeface="Arial" pitchFamily="34" charset="0"/>
              </a:rPr>
              <a:t>Type </a:t>
            </a:r>
            <a:r>
              <a:rPr lang="de-DE" altLang="de-DE" sz="1200" b="1" dirty="0" err="1" smtClean="0">
                <a:latin typeface="Arial" pitchFamily="34" charset="0"/>
              </a:rPr>
              <a:t>of</a:t>
            </a:r>
            <a:r>
              <a:rPr lang="de-DE" altLang="de-DE" sz="1200" b="1" dirty="0" smtClean="0">
                <a:latin typeface="Arial" pitchFamily="34" charset="0"/>
              </a:rPr>
              <a:t> </a:t>
            </a:r>
            <a:r>
              <a:rPr lang="de-DE" altLang="de-DE" sz="1200" b="1" dirty="0" err="1" smtClean="0">
                <a:latin typeface="Arial" pitchFamily="34" charset="0"/>
              </a:rPr>
              <a:t>coupling</a:t>
            </a:r>
            <a:r>
              <a:rPr lang="de-DE" altLang="de-DE" sz="1200" b="1" dirty="0" smtClean="0">
                <a:latin typeface="Arial" pitchFamily="34" charset="0"/>
              </a:rPr>
              <a:t>: </a:t>
            </a:r>
            <a:r>
              <a:rPr lang="de-DE" altLang="de-DE" sz="1200" b="1" dirty="0" err="1" smtClean="0">
                <a:latin typeface="Arial" pitchFamily="34" charset="0"/>
              </a:rPr>
              <a:t>friction</a:t>
            </a:r>
            <a:endParaRPr lang="de-DE" altLang="de-DE" sz="1200" b="1" dirty="0" smtClean="0">
              <a:latin typeface="Arial" pitchFamily="34" charset="0"/>
            </a:endParaRPr>
          </a:p>
          <a:p>
            <a:pPr marL="190500" indent="-190500">
              <a:lnSpc>
                <a:spcPct val="80000"/>
              </a:lnSpc>
            </a:pPr>
            <a:r>
              <a:rPr lang="de-DE" altLang="de-DE" sz="1200" b="1" dirty="0" err="1" smtClean="0">
                <a:latin typeface="Arial" pitchFamily="34" charset="0"/>
              </a:rPr>
              <a:t>Objective</a:t>
            </a:r>
            <a:r>
              <a:rPr lang="de-DE" altLang="de-DE" sz="1200" b="1" dirty="0" smtClean="0">
                <a:latin typeface="Arial" pitchFamily="34" charset="0"/>
              </a:rPr>
              <a:t>: </a:t>
            </a:r>
            <a:r>
              <a:rPr lang="de-DE" altLang="de-DE" sz="1200" b="1" dirty="0" err="1" smtClean="0">
                <a:latin typeface="Arial" pitchFamily="34" charset="0"/>
              </a:rPr>
              <a:t>highest</a:t>
            </a:r>
            <a:r>
              <a:rPr lang="de-DE" altLang="de-DE" sz="1200" b="1" dirty="0" smtClean="0">
                <a:latin typeface="Arial" pitchFamily="34" charset="0"/>
              </a:rPr>
              <a:t> </a:t>
            </a:r>
            <a:r>
              <a:rPr lang="de-DE" altLang="de-DE" sz="1200" b="1" dirty="0" err="1" smtClean="0">
                <a:latin typeface="Arial" pitchFamily="34" charset="0"/>
              </a:rPr>
              <a:t>possible</a:t>
            </a:r>
            <a:r>
              <a:rPr lang="de-DE" altLang="de-DE" sz="1200" b="1" dirty="0" smtClean="0">
                <a:latin typeface="Arial" pitchFamily="34" charset="0"/>
              </a:rPr>
              <a:t> </a:t>
            </a:r>
            <a:r>
              <a:rPr lang="de-DE" altLang="de-DE" sz="1200" b="1" dirty="0" err="1" smtClean="0">
                <a:latin typeface="Arial" pitchFamily="34" charset="0"/>
              </a:rPr>
              <a:t>frictional</a:t>
            </a:r>
            <a:r>
              <a:rPr lang="de-DE" altLang="de-DE" sz="1200" b="1" dirty="0" smtClean="0">
                <a:latin typeface="Arial" pitchFamily="34" charset="0"/>
              </a:rPr>
              <a:t> </a:t>
            </a:r>
            <a:r>
              <a:rPr lang="de-DE" altLang="de-DE" sz="1200" b="1" dirty="0" err="1" smtClean="0">
                <a:latin typeface="Arial" pitchFamily="34" charset="0"/>
              </a:rPr>
              <a:t>resistance</a:t>
            </a:r>
            <a:endParaRPr lang="de-DE" altLang="de-DE" sz="1200" b="1" u="sng" dirty="0" smtClean="0">
              <a:latin typeface="Arial" pitchFamily="34" charset="0"/>
            </a:endParaRPr>
          </a:p>
          <a:p>
            <a:pPr marL="190500" indent="-190500">
              <a:lnSpc>
                <a:spcPct val="80000"/>
              </a:lnSpc>
            </a:pPr>
            <a:r>
              <a:rPr lang="de-DE" altLang="de-DE" sz="1200" dirty="0" err="1" smtClean="0">
                <a:latin typeface="Arial" pitchFamily="34" charset="0"/>
              </a:rPr>
              <a:t>According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Coulomb's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law</a:t>
            </a:r>
            <a:r>
              <a:rPr lang="de-DE" altLang="de-DE" sz="1200" dirty="0" smtClean="0">
                <a:latin typeface="Arial" pitchFamily="34" charset="0"/>
              </a:rPr>
              <a:t>: F</a:t>
            </a:r>
            <a:r>
              <a:rPr lang="de-DE" altLang="de-DE" sz="1200" baseline="-25000" dirty="0" smtClean="0">
                <a:latin typeface="Arial" pitchFamily="34" charset="0"/>
              </a:rPr>
              <a:t>R</a:t>
            </a:r>
            <a:r>
              <a:rPr lang="de-DE" altLang="de-DE" sz="1200" dirty="0" smtClean="0">
                <a:latin typeface="Arial" pitchFamily="34" charset="0"/>
              </a:rPr>
              <a:t> = </a:t>
            </a:r>
            <a:r>
              <a:rPr lang="de-DE" altLang="de-DE" sz="1200" dirty="0" smtClean="0">
                <a:latin typeface="Symbol" pitchFamily="18" charset="2"/>
                <a:sym typeface="Symbol" pitchFamily="18" charset="2"/>
              </a:rPr>
              <a:t></a:t>
            </a:r>
            <a:r>
              <a:rPr lang="de-DE" altLang="de-DE" sz="1200" dirty="0" smtClean="0">
                <a:latin typeface="Arial" pitchFamily="34" charset="0"/>
              </a:rPr>
              <a:t> F</a:t>
            </a:r>
            <a:r>
              <a:rPr lang="de-DE" altLang="de-DE" sz="1200" baseline="-25000" dirty="0" smtClean="0">
                <a:latin typeface="Arial" pitchFamily="34" charset="0"/>
              </a:rPr>
              <a:t>N</a:t>
            </a:r>
            <a:r>
              <a:rPr lang="de-DE" altLang="de-DE" sz="1200" dirty="0" smtClean="0">
                <a:latin typeface="Arial" pitchFamily="34" charset="0"/>
              </a:rPr>
              <a:t>	</a:t>
            </a:r>
          </a:p>
          <a:p>
            <a:pPr marL="190500" indent="-190500">
              <a:lnSpc>
                <a:spcPct val="80000"/>
              </a:lnSpc>
            </a:pPr>
            <a:r>
              <a:rPr lang="de-DE" altLang="de-DE" sz="1200" dirty="0" smtClean="0">
                <a:latin typeface="Arial" pitchFamily="34" charset="0"/>
              </a:rPr>
              <a:t>Thus (</a:t>
            </a:r>
            <a:r>
              <a:rPr lang="de-DE" altLang="de-DE" sz="1200" dirty="0" err="1" smtClean="0">
                <a:latin typeface="Arial" pitchFamily="34" charset="0"/>
              </a:rPr>
              <a:t>simplified</a:t>
            </a:r>
            <a:r>
              <a:rPr lang="de-DE" altLang="de-DE" sz="1200" dirty="0" smtClean="0">
                <a:latin typeface="Arial" pitchFamily="34" charset="0"/>
              </a:rPr>
              <a:t>):</a:t>
            </a:r>
            <a:endParaRPr lang="de-DE" altLang="de-DE" sz="1200" dirty="0" smtClean="0">
              <a:latin typeface="Arial" pitchFamily="34" charset="0"/>
              <a:sym typeface="Wingdings" pitchFamily="2" charset="2"/>
            </a:endParaRPr>
          </a:p>
          <a:p>
            <a:pPr marL="190500" indent="-190500">
              <a:lnSpc>
                <a:spcPct val="80000"/>
              </a:lnSpc>
              <a:buFont typeface="Wingdings" pitchFamily="2" charset="2"/>
              <a:buChar char="§"/>
            </a:pPr>
            <a:r>
              <a:rPr lang="de-DE" altLang="de-DE" sz="1200" dirty="0" smtClean="0">
                <a:latin typeface="Arial" pitchFamily="34" charset="0"/>
              </a:rPr>
              <a:t>The </a:t>
            </a:r>
            <a:r>
              <a:rPr lang="de-DE" altLang="de-DE" sz="1200" dirty="0" err="1" smtClean="0">
                <a:latin typeface="Arial" pitchFamily="34" charset="0"/>
              </a:rPr>
              <a:t>frictional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force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independent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dimensions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contact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surfaces</a:t>
            </a:r>
            <a:endParaRPr lang="de-DE" altLang="de-DE" sz="1200" dirty="0" smtClean="0">
              <a:latin typeface="Arial" pitchFamily="34" charset="0"/>
              <a:sym typeface="Wingdings" pitchFamily="2" charset="2"/>
            </a:endParaRPr>
          </a:p>
          <a:p>
            <a:pPr marL="190500" indent="-190500">
              <a:lnSpc>
                <a:spcPct val="80000"/>
              </a:lnSpc>
              <a:buFont typeface="Wingdings" pitchFamily="2" charset="2"/>
              <a:buChar char="§"/>
            </a:pPr>
            <a:r>
              <a:rPr lang="de-DE" altLang="de-DE" sz="1200" dirty="0" smtClean="0">
                <a:latin typeface="Arial" pitchFamily="34" charset="0"/>
              </a:rPr>
              <a:t>The </a:t>
            </a:r>
            <a:r>
              <a:rPr lang="de-DE" altLang="de-DE" sz="1200" dirty="0" err="1" smtClean="0">
                <a:latin typeface="Arial" pitchFamily="34" charset="0"/>
              </a:rPr>
              <a:t>frictional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force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independent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velocity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motion</a:t>
            </a:r>
            <a:r>
              <a:rPr lang="de-DE" altLang="de-DE" sz="1200" dirty="0" smtClean="0">
                <a:latin typeface="Arial" pitchFamily="34" charset="0"/>
              </a:rPr>
              <a:t> (</a:t>
            </a:r>
            <a:r>
              <a:rPr lang="de-DE" altLang="de-DE" sz="1200" dirty="0" err="1" smtClean="0">
                <a:latin typeface="Arial" pitchFamily="34" charset="0"/>
              </a:rPr>
              <a:t>friction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normally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greater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during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movement</a:t>
            </a:r>
            <a:r>
              <a:rPr lang="de-DE" altLang="de-DE" sz="1200" dirty="0" smtClean="0">
                <a:latin typeface="Arial" pitchFamily="34" charset="0"/>
              </a:rPr>
              <a:t>, but </a:t>
            </a:r>
            <a:r>
              <a:rPr lang="de-DE" altLang="de-DE" sz="1200" dirty="0" err="1" smtClean="0">
                <a:latin typeface="Arial" pitchFamily="34" charset="0"/>
              </a:rPr>
              <a:t>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assumed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here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approximately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same)</a:t>
            </a:r>
            <a:endParaRPr lang="de-DE" altLang="de-DE" sz="1200" dirty="0" smtClean="0">
              <a:latin typeface="Arial" pitchFamily="34" charset="0"/>
              <a:sym typeface="Wingdings" pitchFamily="2" charset="2"/>
            </a:endParaRPr>
          </a:p>
          <a:p>
            <a:pPr marL="190500" indent="-190500">
              <a:lnSpc>
                <a:spcPct val="80000"/>
              </a:lnSpc>
              <a:buFont typeface="Wingdings" pitchFamily="2" charset="2"/>
              <a:buChar char="§"/>
            </a:pPr>
            <a:r>
              <a:rPr lang="de-DE" altLang="de-DE" sz="1200" dirty="0" smtClean="0">
                <a:latin typeface="Arial" pitchFamily="34" charset="0"/>
              </a:rPr>
              <a:t>The </a:t>
            </a:r>
            <a:r>
              <a:rPr lang="de-DE" altLang="de-DE" sz="1200" dirty="0" err="1" smtClean="0">
                <a:latin typeface="Arial" pitchFamily="34" charset="0"/>
              </a:rPr>
              <a:t>frictional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force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dependent</a:t>
            </a:r>
            <a:r>
              <a:rPr lang="de-DE" altLang="de-DE" sz="1200" dirty="0" smtClean="0">
                <a:latin typeface="Arial" pitchFamily="34" charset="0"/>
              </a:rPr>
              <a:t> upon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material </a:t>
            </a:r>
            <a:r>
              <a:rPr lang="de-DE" altLang="de-DE" sz="1200" dirty="0" err="1" smtClean="0">
                <a:latin typeface="Arial" pitchFamily="34" charset="0"/>
              </a:rPr>
              <a:t>properties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two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contact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surfaces</a:t>
            </a:r>
            <a:endParaRPr lang="de-DE" altLang="de-DE" sz="1200" dirty="0" smtClean="0">
              <a:latin typeface="Arial" pitchFamily="34" charset="0"/>
              <a:sym typeface="Wingdings" pitchFamily="2" charset="2"/>
            </a:endParaRPr>
          </a:p>
          <a:p>
            <a:pPr marL="190500" indent="-190500">
              <a:lnSpc>
                <a:spcPct val="80000"/>
              </a:lnSpc>
              <a:buFont typeface="Wingdings" pitchFamily="2" charset="2"/>
              <a:buChar char="§"/>
            </a:pPr>
            <a:r>
              <a:rPr lang="de-DE" altLang="de-DE" sz="1200" dirty="0" err="1" smtClean="0">
                <a:latin typeface="Arial" pitchFamily="34" charset="0"/>
              </a:rPr>
              <a:t>Frictional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force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during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static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friction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greater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than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during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dynamic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friction</a:t>
            </a:r>
            <a:r>
              <a:rPr lang="de-DE" altLang="de-DE" sz="1200" dirty="0" smtClean="0">
                <a:latin typeface="Arial" pitchFamily="34" charset="0"/>
              </a:rPr>
              <a:t> (at a </a:t>
            </a:r>
            <a:r>
              <a:rPr lang="de-DE" altLang="de-DE" sz="1200" dirty="0" err="1" smtClean="0">
                <a:latin typeface="Arial" pitchFamily="34" charset="0"/>
              </a:rPr>
              <a:t>given</a:t>
            </a:r>
            <a:r>
              <a:rPr lang="de-DE" altLang="de-DE" sz="1200" dirty="0" smtClean="0">
                <a:latin typeface="Arial" pitchFamily="34" charset="0"/>
              </a:rPr>
              <a:t> normal </a:t>
            </a:r>
            <a:r>
              <a:rPr lang="de-DE" altLang="de-DE" sz="1200" dirty="0" err="1" smtClean="0">
                <a:latin typeface="Arial" pitchFamily="34" charset="0"/>
              </a:rPr>
              <a:t>force</a:t>
            </a:r>
            <a:r>
              <a:rPr lang="de-DE" altLang="de-DE" sz="1200" dirty="0" smtClean="0">
                <a:latin typeface="Arial" pitchFamily="34" charset="0"/>
              </a:rPr>
              <a:t>)</a:t>
            </a:r>
            <a:endParaRPr lang="de-DE" altLang="de-DE" sz="1200" dirty="0" smtClean="0">
              <a:latin typeface="Arial" pitchFamily="34" charset="0"/>
              <a:sym typeface="Wingdings" pitchFamily="2" charset="2"/>
            </a:endParaRPr>
          </a:p>
          <a:p>
            <a:pPr marL="190500" indent="-190500">
              <a:lnSpc>
                <a:spcPct val="80000"/>
              </a:lnSpc>
              <a:buFont typeface="Wingdings" pitchFamily="2" charset="2"/>
              <a:buChar char="§"/>
            </a:pPr>
            <a:r>
              <a:rPr lang="de-DE" altLang="de-DE" sz="1200" dirty="0" err="1" smtClean="0">
                <a:latin typeface="Arial" pitchFamily="34" charset="0"/>
              </a:rPr>
              <a:t>Coulomb's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laws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apply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only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solids</a:t>
            </a:r>
            <a:endParaRPr lang="de-DE" altLang="de-DE" sz="1200" dirty="0" smtClean="0">
              <a:latin typeface="Arial" pitchFamily="34" charset="0"/>
            </a:endParaRPr>
          </a:p>
          <a:p>
            <a:pPr marL="190500" indent="-190500">
              <a:lnSpc>
                <a:spcPct val="80000"/>
              </a:lnSpc>
              <a:buFont typeface="Wingdings" pitchFamily="2" charset="2"/>
              <a:buChar char="§"/>
            </a:pPr>
            <a:endParaRPr lang="de-DE" altLang="de-DE" sz="1200" b="1" u="sng" dirty="0" smtClean="0">
              <a:latin typeface="Arial" pitchFamily="34" charset="0"/>
            </a:endParaRPr>
          </a:p>
          <a:p>
            <a:pPr marL="190500" indent="-190500">
              <a:lnSpc>
                <a:spcPct val="80000"/>
              </a:lnSpc>
            </a:pPr>
            <a:r>
              <a:rPr lang="de-DE" altLang="de-DE" sz="1200" b="1" u="sng" dirty="0" err="1" smtClean="0">
                <a:latin typeface="Arial" pitchFamily="34" charset="0"/>
              </a:rPr>
              <a:t>Friction</a:t>
            </a:r>
            <a:r>
              <a:rPr lang="de-DE" altLang="de-DE" sz="1200" b="1" u="sng" dirty="0" smtClean="0">
                <a:latin typeface="Arial" pitchFamily="34" charset="0"/>
              </a:rPr>
              <a:t> </a:t>
            </a:r>
            <a:r>
              <a:rPr lang="de-DE" altLang="de-DE" sz="1200" b="1" u="sng" dirty="0" err="1" smtClean="0">
                <a:latin typeface="Arial" pitchFamily="34" charset="0"/>
              </a:rPr>
              <a:t>pairing</a:t>
            </a:r>
            <a:r>
              <a:rPr lang="de-DE" altLang="de-DE" sz="1200" b="1" u="sng" dirty="0" smtClean="0">
                <a:latin typeface="Arial" pitchFamily="34" charset="0"/>
              </a:rPr>
              <a:t>: </a:t>
            </a:r>
            <a:r>
              <a:rPr lang="de-DE" altLang="de-DE" sz="1200" b="1" u="sng" dirty="0" err="1" smtClean="0">
                <a:latin typeface="Arial" pitchFamily="34" charset="0"/>
              </a:rPr>
              <a:t>hand</a:t>
            </a:r>
            <a:r>
              <a:rPr lang="de-DE" altLang="de-DE" sz="1200" b="1" u="sng" dirty="0" smtClean="0">
                <a:latin typeface="Arial" pitchFamily="34" charset="0"/>
              </a:rPr>
              <a:t> – rigid </a:t>
            </a:r>
            <a:r>
              <a:rPr lang="de-DE" altLang="de-DE" sz="1200" b="1" u="sng" dirty="0" err="1" smtClean="0">
                <a:latin typeface="Arial" pitchFamily="34" charset="0"/>
              </a:rPr>
              <a:t>body</a:t>
            </a:r>
            <a:endParaRPr lang="de-DE" altLang="de-DE" sz="1200" b="1" u="sng" dirty="0" smtClean="0">
              <a:latin typeface="Arial" pitchFamily="34" charset="0"/>
            </a:endParaRPr>
          </a:p>
          <a:p>
            <a:pPr marL="190500" indent="-190500">
              <a:lnSpc>
                <a:spcPct val="80000"/>
              </a:lnSpc>
              <a:buFont typeface="Wingdings" pitchFamily="2" charset="2"/>
              <a:buChar char="§"/>
            </a:pPr>
            <a:r>
              <a:rPr lang="de-DE" altLang="de-DE" sz="1200" dirty="0" err="1" smtClean="0">
                <a:latin typeface="Arial" pitchFamily="34" charset="0"/>
              </a:rPr>
              <a:t>Coupling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between</a:t>
            </a:r>
            <a:r>
              <a:rPr lang="de-DE" altLang="de-DE" sz="1200" dirty="0" smtClean="0">
                <a:latin typeface="Arial" pitchFamily="34" charset="0"/>
              </a:rPr>
              <a:t> rigid (</a:t>
            </a:r>
            <a:r>
              <a:rPr lang="de-DE" altLang="de-DE" sz="1200" dirty="0" err="1" smtClean="0">
                <a:latin typeface="Arial" pitchFamily="34" charset="0"/>
              </a:rPr>
              <a:t>work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equipment</a:t>
            </a:r>
            <a:r>
              <a:rPr lang="de-DE" altLang="de-DE" sz="1200" dirty="0" smtClean="0">
                <a:latin typeface="Arial" pitchFamily="34" charset="0"/>
              </a:rPr>
              <a:t>)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resilient</a:t>
            </a:r>
            <a:r>
              <a:rPr lang="de-DE" altLang="de-DE" sz="1200" dirty="0" smtClean="0">
                <a:latin typeface="Arial" pitchFamily="34" charset="0"/>
              </a:rPr>
              <a:t> (</a:t>
            </a:r>
            <a:r>
              <a:rPr lang="de-DE" altLang="de-DE" sz="1200" dirty="0" err="1" smtClean="0">
                <a:latin typeface="Arial" pitchFamily="34" charset="0"/>
              </a:rPr>
              <a:t>hand</a:t>
            </a:r>
            <a:r>
              <a:rPr lang="de-DE" altLang="de-DE" sz="1200" dirty="0" smtClean="0">
                <a:latin typeface="Arial" pitchFamily="34" charset="0"/>
              </a:rPr>
              <a:t>) </a:t>
            </a:r>
            <a:r>
              <a:rPr lang="de-DE" altLang="de-DE" sz="1200" dirty="0" err="1" smtClean="0">
                <a:latin typeface="Arial" pitchFamily="34" charset="0"/>
              </a:rPr>
              <a:t>bodies</a:t>
            </a:r>
            <a:endParaRPr lang="de-DE" altLang="de-DE" sz="1200" dirty="0" smtClean="0">
              <a:latin typeface="Arial" pitchFamily="34" charset="0"/>
            </a:endParaRPr>
          </a:p>
          <a:p>
            <a:pPr marL="190500" indent="-190500">
              <a:lnSpc>
                <a:spcPct val="80000"/>
              </a:lnSpc>
              <a:buFont typeface="Wingdings" pitchFamily="2" charset="2"/>
              <a:buChar char="§"/>
            </a:pPr>
            <a:r>
              <a:rPr lang="de-DE" altLang="de-DE" sz="1200" dirty="0" err="1" smtClean="0">
                <a:latin typeface="Arial" pitchFamily="34" charset="0"/>
              </a:rPr>
              <a:t>Coulomb's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law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cannot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simply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applied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hand</a:t>
            </a:r>
            <a:r>
              <a:rPr lang="de-DE" altLang="de-DE" sz="1200" dirty="0" smtClean="0">
                <a:latin typeface="Arial" pitchFamily="34" charset="0"/>
              </a:rPr>
              <a:t>/handle </a:t>
            </a:r>
            <a:r>
              <a:rPr lang="de-DE" altLang="de-DE" sz="1200" dirty="0" err="1" smtClean="0">
                <a:latin typeface="Arial" pitchFamily="34" charset="0"/>
              </a:rPr>
              <a:t>interface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without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consideration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particular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situation</a:t>
            </a:r>
            <a:r>
              <a:rPr lang="de-DE" altLang="de-DE" sz="1200" dirty="0" smtClean="0">
                <a:latin typeface="Arial" pitchFamily="34" charset="0"/>
              </a:rPr>
              <a:t>; </a:t>
            </a:r>
            <a:r>
              <a:rPr lang="de-DE" altLang="de-DE" sz="1200" dirty="0" err="1" smtClean="0">
                <a:latin typeface="Arial" pitchFamily="34" charset="0"/>
              </a:rPr>
              <a:t>direct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proportionality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cannot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expected</a:t>
            </a:r>
            <a:endParaRPr lang="de-DE" altLang="de-DE" sz="1200" dirty="0" smtClean="0">
              <a:latin typeface="Arial" pitchFamily="34" charset="0"/>
            </a:endParaRPr>
          </a:p>
          <a:p>
            <a:pPr marL="190500" indent="-190500">
              <a:lnSpc>
                <a:spcPct val="80000"/>
              </a:lnSpc>
              <a:spcAft>
                <a:spcPct val="30000"/>
              </a:spcAft>
              <a:buFont typeface="Wingdings" pitchFamily="2" charset="2"/>
              <a:buChar char="§"/>
            </a:pPr>
            <a:r>
              <a:rPr lang="de-DE" altLang="de-DE" sz="1200" dirty="0" err="1" smtClean="0">
                <a:latin typeface="Arial" pitchFamily="34" charset="0"/>
              </a:rPr>
              <a:t>Firstly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overcoming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internal </a:t>
            </a:r>
            <a:r>
              <a:rPr lang="de-DE" altLang="de-DE" sz="1200" dirty="0" err="1" smtClean="0">
                <a:latin typeface="Arial" pitchFamily="34" charset="0"/>
              </a:rPr>
              <a:t>friction</a:t>
            </a:r>
            <a:r>
              <a:rPr lang="de-DE" altLang="de-DE" sz="1200" dirty="0" smtClean="0">
                <a:latin typeface="Arial" pitchFamily="34" charset="0"/>
              </a:rPr>
              <a:t>: </a:t>
            </a:r>
            <a:r>
              <a:rPr lang="de-DE" altLang="de-DE" sz="1200" dirty="0" err="1" smtClean="0">
                <a:latin typeface="Arial" pitchFamily="34" charset="0"/>
              </a:rPr>
              <a:t>displacement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epidermis</a:t>
            </a:r>
            <a:r>
              <a:rPr lang="de-DE" altLang="de-DE" sz="1200" dirty="0" smtClean="0">
                <a:latin typeface="Arial" pitchFamily="34" charset="0"/>
              </a:rPr>
              <a:t> relative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bone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structure</a:t>
            </a:r>
            <a:r>
              <a:rPr lang="de-DE" altLang="de-DE" sz="1200" dirty="0" smtClean="0">
                <a:latin typeface="Arial" pitchFamily="34" charset="0"/>
              </a:rPr>
              <a:t>; </a:t>
            </a:r>
            <a:r>
              <a:rPr lang="de-DE" altLang="de-DE" sz="1200" dirty="0" err="1" smtClean="0">
                <a:latin typeface="Arial" pitchFamily="34" charset="0"/>
              </a:rPr>
              <a:t>then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overcoming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external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friction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between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skin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surface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surface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solid </a:t>
            </a:r>
            <a:r>
              <a:rPr lang="de-DE" altLang="de-DE" sz="1200" dirty="0" err="1" smtClean="0">
                <a:latin typeface="Arial" pitchFamily="34" charset="0"/>
              </a:rPr>
              <a:t>body</a:t>
            </a:r>
            <a:endParaRPr lang="de-DE" altLang="de-DE" sz="1200" dirty="0" smtClean="0">
              <a:latin typeface="Arial" pitchFamily="34" charset="0"/>
            </a:endParaRPr>
          </a:p>
          <a:p>
            <a:pPr marL="190500" indent="-190500">
              <a:lnSpc>
                <a:spcPct val="80000"/>
              </a:lnSpc>
            </a:pPr>
            <a:r>
              <a:rPr lang="de-DE" altLang="de-DE" sz="1200" dirty="0" smtClean="0">
                <a:latin typeface="Arial" pitchFamily="34" charset="0"/>
              </a:rPr>
              <a:t>The </a:t>
            </a:r>
            <a:r>
              <a:rPr lang="de-DE" altLang="de-DE" sz="1200" dirty="0" err="1" smtClean="0">
                <a:latin typeface="Arial" pitchFamily="34" charset="0"/>
              </a:rPr>
              <a:t>friction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can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influenced</a:t>
            </a:r>
            <a:r>
              <a:rPr lang="de-DE" altLang="de-DE" sz="1200" dirty="0" smtClean="0">
                <a:latin typeface="Arial" pitchFamily="34" charset="0"/>
              </a:rPr>
              <a:t> in </a:t>
            </a:r>
            <a:r>
              <a:rPr lang="de-DE" altLang="de-DE" sz="1200" dirty="0" err="1" smtClean="0">
                <a:latin typeface="Arial" pitchFamily="34" charset="0"/>
              </a:rPr>
              <a:t>two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ways</a:t>
            </a:r>
            <a:r>
              <a:rPr lang="de-DE" altLang="de-DE" sz="1200" dirty="0" smtClean="0">
                <a:latin typeface="Arial" pitchFamily="34" charset="0"/>
              </a:rPr>
              <a:t>:</a:t>
            </a:r>
          </a:p>
          <a:p>
            <a:pPr marL="190500" indent="-190500">
              <a:lnSpc>
                <a:spcPct val="80000"/>
              </a:lnSpc>
              <a:buFontTx/>
              <a:buAutoNum type="alphaLcParenR"/>
            </a:pPr>
            <a:r>
              <a:rPr lang="de-DE" altLang="de-DE" sz="1200" dirty="0" err="1" smtClean="0">
                <a:latin typeface="Arial" pitchFamily="34" charset="0"/>
              </a:rPr>
              <a:t>Increasing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coefficient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friction</a:t>
            </a:r>
            <a:endParaRPr lang="de-DE" altLang="de-DE" sz="1200" dirty="0" smtClean="0">
              <a:latin typeface="Arial" pitchFamily="34" charset="0"/>
            </a:endParaRPr>
          </a:p>
          <a:p>
            <a:pPr marL="190500" indent="-190500">
              <a:lnSpc>
                <a:spcPct val="80000"/>
              </a:lnSpc>
            </a:pPr>
            <a:r>
              <a:rPr lang="de-DE" altLang="de-DE" sz="1200" dirty="0" smtClean="0">
                <a:latin typeface="Arial" pitchFamily="34" charset="0"/>
              </a:rPr>
              <a:t>	The </a:t>
            </a:r>
            <a:r>
              <a:rPr lang="de-DE" altLang="de-DE" sz="1200" dirty="0" err="1" smtClean="0">
                <a:latin typeface="Arial" pitchFamily="34" charset="0"/>
              </a:rPr>
              <a:t>coefficient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friction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is</a:t>
            </a:r>
            <a:r>
              <a:rPr lang="de-DE" altLang="de-DE" sz="1200" dirty="0" smtClean="0">
                <a:latin typeface="Arial" pitchFamily="34" charset="0"/>
              </a:rPr>
              <a:t> a </a:t>
            </a:r>
            <a:r>
              <a:rPr lang="de-DE" altLang="de-DE" sz="1200" dirty="0" err="1" smtClean="0">
                <a:latin typeface="Arial" pitchFamily="34" charset="0"/>
              </a:rPr>
              <a:t>function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material </a:t>
            </a:r>
            <a:r>
              <a:rPr lang="de-DE" altLang="de-DE" sz="1200" dirty="0" err="1" smtClean="0">
                <a:latin typeface="Arial" pitchFamily="34" charset="0"/>
              </a:rPr>
              <a:t>property</a:t>
            </a:r>
            <a:r>
              <a:rPr lang="de-DE" altLang="de-DE" sz="1200" dirty="0" smtClean="0">
                <a:latin typeface="Arial" pitchFamily="34" charset="0"/>
              </a:rPr>
              <a:t> (smooth, </a:t>
            </a:r>
            <a:r>
              <a:rPr lang="de-DE" altLang="de-DE" sz="1200" dirty="0" err="1" smtClean="0">
                <a:latin typeface="Arial" pitchFamily="34" charset="0"/>
              </a:rPr>
              <a:t>rough</a:t>
            </a:r>
            <a:r>
              <a:rPr lang="de-DE" altLang="de-DE" sz="1200" dirty="0" smtClean="0">
                <a:latin typeface="Arial" pitchFamily="34" charset="0"/>
              </a:rPr>
              <a:t>)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form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profiling</a:t>
            </a:r>
            <a:r>
              <a:rPr lang="de-DE" altLang="de-DE" sz="1200" dirty="0" smtClean="0">
                <a:latin typeface="Arial" pitchFamily="34" charset="0"/>
              </a:rPr>
              <a:t>.</a:t>
            </a:r>
          </a:p>
          <a:p>
            <a:pPr marL="190500" indent="-190500">
              <a:lnSpc>
                <a:spcPct val="80000"/>
              </a:lnSpc>
            </a:pPr>
            <a:r>
              <a:rPr lang="de-DE" altLang="de-DE" sz="1200" dirty="0" smtClean="0">
                <a:latin typeface="Arial" pitchFamily="34" charset="0"/>
              </a:rPr>
              <a:t>b) </a:t>
            </a:r>
            <a:r>
              <a:rPr lang="de-DE" altLang="de-DE" sz="1200" dirty="0" err="1" smtClean="0">
                <a:latin typeface="Arial" pitchFamily="34" charset="0"/>
              </a:rPr>
              <a:t>Increasing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normal </a:t>
            </a:r>
            <a:r>
              <a:rPr lang="de-DE" altLang="de-DE" sz="1200" dirty="0" err="1" smtClean="0">
                <a:latin typeface="Arial" pitchFamily="34" charset="0"/>
              </a:rPr>
              <a:t>force</a:t>
            </a:r>
            <a:r>
              <a:rPr lang="de-DE" altLang="de-DE" sz="1200" dirty="0" smtClean="0">
                <a:latin typeface="Arial" pitchFamily="34" charset="0"/>
              </a:rPr>
              <a:t> (</a:t>
            </a:r>
            <a:r>
              <a:rPr lang="de-DE" altLang="de-DE" sz="1200" dirty="0" err="1" smtClean="0">
                <a:latin typeface="Arial" pitchFamily="34" charset="0"/>
              </a:rPr>
              <a:t>by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influencing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contact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surface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area</a:t>
            </a:r>
            <a:r>
              <a:rPr lang="de-DE" altLang="de-DE" sz="1200" dirty="0" smtClean="0">
                <a:latin typeface="Arial" pitchFamily="34" charset="0"/>
              </a:rPr>
              <a:t>)</a:t>
            </a:r>
          </a:p>
          <a:p>
            <a:pPr marL="190500" indent="-190500">
              <a:lnSpc>
                <a:spcPct val="80000"/>
              </a:lnSpc>
              <a:buFont typeface="Wingdings" pitchFamily="2" charset="2"/>
              <a:buChar char="§"/>
            </a:pPr>
            <a:r>
              <a:rPr lang="de-DE" altLang="de-DE" sz="1200" dirty="0" smtClean="0">
                <a:latin typeface="Arial" pitchFamily="34" charset="0"/>
              </a:rPr>
              <a:t>The </a:t>
            </a:r>
            <a:r>
              <a:rPr lang="de-DE" altLang="de-DE" sz="1200" dirty="0" err="1" smtClean="0">
                <a:latin typeface="Arial" pitchFamily="34" charset="0"/>
              </a:rPr>
              <a:t>widely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held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view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that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profiling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handle </a:t>
            </a:r>
            <a:r>
              <a:rPr lang="de-DE" altLang="de-DE" sz="1200" dirty="0" err="1" smtClean="0">
                <a:latin typeface="Arial" pitchFamily="34" charset="0"/>
              </a:rPr>
              <a:t>surface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increases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coefficient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friction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under</a:t>
            </a:r>
            <a:r>
              <a:rPr lang="de-DE" altLang="de-DE" sz="1200" dirty="0" smtClean="0">
                <a:latin typeface="Arial" pitchFamily="34" charset="0"/>
              </a:rPr>
              <a:t> all </a:t>
            </a:r>
            <a:r>
              <a:rPr lang="de-DE" altLang="de-DE" sz="1200" dirty="0" err="1" smtClean="0">
                <a:latin typeface="Arial" pitchFamily="34" charset="0"/>
              </a:rPr>
              <a:t>circumstances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is</a:t>
            </a:r>
            <a:r>
              <a:rPr lang="de-DE" altLang="de-DE" sz="1200" dirty="0" smtClean="0">
                <a:latin typeface="Arial" pitchFamily="34" charset="0"/>
              </a:rPr>
              <a:t> not </a:t>
            </a:r>
            <a:r>
              <a:rPr lang="de-DE" altLang="de-DE" sz="1200" dirty="0" err="1" smtClean="0">
                <a:latin typeface="Arial" pitchFamily="34" charset="0"/>
              </a:rPr>
              <a:t>correct</a:t>
            </a:r>
            <a:r>
              <a:rPr lang="de-DE" altLang="de-DE" sz="1200" dirty="0" smtClean="0">
                <a:latin typeface="Arial" pitchFamily="34" charset="0"/>
              </a:rPr>
              <a:t>. The </a:t>
            </a:r>
            <a:r>
              <a:rPr lang="de-DE" altLang="de-DE" sz="1200" dirty="0" err="1" smtClean="0">
                <a:latin typeface="Arial" pitchFamily="34" charset="0"/>
              </a:rPr>
              <a:t>profile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characteristics</a:t>
            </a:r>
            <a:r>
              <a:rPr lang="de-DE" altLang="de-DE" sz="1200" dirty="0" smtClean="0">
                <a:latin typeface="Arial" pitchFamily="34" charset="0"/>
              </a:rPr>
              <a:t> must </a:t>
            </a:r>
            <a:r>
              <a:rPr lang="de-DE" altLang="de-DE" sz="1200" dirty="0" err="1" smtClean="0">
                <a:latin typeface="Arial" pitchFamily="34" charset="0"/>
              </a:rPr>
              <a:t>be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differentiated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according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level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required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coupling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force</a:t>
            </a:r>
            <a:r>
              <a:rPr lang="de-DE" altLang="de-DE" sz="1200" dirty="0" smtClean="0">
                <a:latin typeface="Arial" pitchFamily="34" charset="0"/>
              </a:rPr>
              <a:t>.</a:t>
            </a:r>
          </a:p>
          <a:p>
            <a:pPr marL="190500" indent="-190500">
              <a:lnSpc>
                <a:spcPct val="80000"/>
              </a:lnSpc>
              <a:buFont typeface="Wingdings" pitchFamily="2" charset="2"/>
              <a:buChar char="§"/>
            </a:pPr>
            <a:r>
              <a:rPr lang="de-DE" altLang="de-DE" sz="1200" dirty="0" smtClean="0">
                <a:latin typeface="Arial" pitchFamily="34" charset="0"/>
              </a:rPr>
              <a:t>At high </a:t>
            </a:r>
            <a:r>
              <a:rPr lang="de-DE" altLang="de-DE" sz="1200" dirty="0" err="1" smtClean="0">
                <a:latin typeface="Arial" pitchFamily="34" charset="0"/>
              </a:rPr>
              <a:t>contact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pressure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forces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coupling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bodies</a:t>
            </a:r>
            <a:r>
              <a:rPr lang="de-DE" altLang="de-DE" sz="1200" dirty="0" smtClean="0">
                <a:latin typeface="Arial" pitchFamily="34" charset="0"/>
              </a:rPr>
              <a:t> on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control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actuator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coefficient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friction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profiled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surfaces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greater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than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</a:t>
            </a:r>
            <a:r>
              <a:rPr lang="de-DE" altLang="de-DE" sz="1200" dirty="0" smtClean="0">
                <a:latin typeface="Arial" pitchFamily="34" charset="0"/>
              </a:rPr>
              <a:t> smooth </a:t>
            </a:r>
            <a:r>
              <a:rPr lang="de-DE" altLang="de-DE" sz="1200" dirty="0" err="1" smtClean="0">
                <a:latin typeface="Arial" pitchFamily="34" charset="0"/>
              </a:rPr>
              <a:t>materials</a:t>
            </a:r>
            <a:r>
              <a:rPr lang="de-DE" altLang="de-DE" sz="1200" dirty="0" smtClean="0">
                <a:latin typeface="Arial" pitchFamily="34" charset="0"/>
              </a:rPr>
              <a:t> (a strong </a:t>
            </a:r>
            <a:r>
              <a:rPr lang="de-DE" altLang="de-DE" sz="1200" dirty="0" err="1" smtClean="0">
                <a:latin typeface="Arial" pitchFamily="34" charset="0"/>
              </a:rPr>
              <a:t>surface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pressure</a:t>
            </a:r>
            <a:r>
              <a:rPr lang="de-DE" altLang="de-DE" sz="1200" dirty="0" smtClean="0">
                <a:latin typeface="Arial" pitchFamily="34" charset="0"/>
              </a:rPr>
              <a:t> upon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skin</a:t>
            </a:r>
            <a:r>
              <a:rPr lang="de-DE" altLang="de-DE" sz="1200" dirty="0" smtClean="0">
                <a:latin typeface="Arial" pitchFamily="34" charset="0"/>
              </a:rPr>
              <a:t>).</a:t>
            </a:r>
          </a:p>
          <a:p>
            <a:pPr marL="190500" indent="-190500">
              <a:lnSpc>
                <a:spcPct val="80000"/>
              </a:lnSpc>
              <a:buFont typeface="Wingdings" pitchFamily="2" charset="2"/>
              <a:buChar char="§"/>
            </a:pPr>
            <a:r>
              <a:rPr lang="de-DE" altLang="de-DE" sz="1200" dirty="0" smtClean="0">
                <a:latin typeface="Arial" pitchFamily="34" charset="0"/>
              </a:rPr>
              <a:t>At </a:t>
            </a:r>
            <a:r>
              <a:rPr lang="de-DE" altLang="de-DE" sz="1200" dirty="0" err="1" smtClean="0">
                <a:latin typeface="Arial" pitchFamily="34" charset="0"/>
              </a:rPr>
              <a:t>low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medium </a:t>
            </a:r>
            <a:r>
              <a:rPr lang="de-DE" altLang="de-DE" sz="1200" dirty="0" err="1" smtClean="0">
                <a:latin typeface="Arial" pitchFamily="34" charset="0"/>
              </a:rPr>
              <a:t>contact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pressures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coarse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fine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profiling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respectively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reduces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contact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surface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area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therefore</a:t>
            </a:r>
            <a:r>
              <a:rPr lang="de-DE" altLang="de-DE" sz="1200" dirty="0" smtClean="0">
                <a:latin typeface="Arial" pitchFamily="34" charset="0"/>
              </a:rPr>
              <a:t> also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adhesion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forces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causing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coefficient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friction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decrease</a:t>
            </a:r>
            <a:r>
              <a:rPr lang="de-DE" altLang="de-DE" sz="1200" dirty="0" smtClean="0">
                <a:latin typeface="Arial" pitchFamily="34" charset="0"/>
              </a:rPr>
              <a:t>. In </a:t>
            </a:r>
            <a:r>
              <a:rPr lang="de-DE" altLang="de-DE" sz="1200" dirty="0" err="1" smtClean="0">
                <a:latin typeface="Arial" pitchFamily="34" charset="0"/>
              </a:rPr>
              <a:t>this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case</a:t>
            </a:r>
            <a:r>
              <a:rPr lang="de-DE" altLang="de-DE" sz="1200" dirty="0" smtClean="0">
                <a:latin typeface="Arial" pitchFamily="34" charset="0"/>
              </a:rPr>
              <a:t>, smooth </a:t>
            </a:r>
            <a:r>
              <a:rPr lang="de-DE" altLang="de-DE" sz="1200" dirty="0" err="1" smtClean="0">
                <a:latin typeface="Arial" pitchFamily="34" charset="0"/>
              </a:rPr>
              <a:t>materials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have</a:t>
            </a:r>
            <a:r>
              <a:rPr lang="de-DE" altLang="de-DE" sz="1200" dirty="0" smtClean="0">
                <a:latin typeface="Arial" pitchFamily="34" charset="0"/>
              </a:rPr>
              <a:t> a </a:t>
            </a:r>
            <a:r>
              <a:rPr lang="de-DE" altLang="de-DE" sz="1200" dirty="0" err="1" smtClean="0">
                <a:latin typeface="Arial" pitchFamily="34" charset="0"/>
              </a:rPr>
              <a:t>higher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coefficient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friction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than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profiled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surfaces</a:t>
            </a:r>
            <a:r>
              <a:rPr lang="de-DE" altLang="de-DE" sz="1200" dirty="0" smtClean="0">
                <a:latin typeface="Arial" pitchFamily="34" charset="0"/>
              </a:rPr>
              <a:t>. </a:t>
            </a:r>
            <a:r>
              <a:rPr lang="de-DE" altLang="de-DE" sz="1200" dirty="0" err="1" smtClean="0">
                <a:latin typeface="Arial" pitchFamily="34" charset="0"/>
              </a:rPr>
              <a:t>Profiling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acceptable</a:t>
            </a:r>
            <a:r>
              <a:rPr lang="de-DE" altLang="de-DE" sz="1200" dirty="0" smtClean="0">
                <a:latin typeface="Arial" pitchFamily="34" charset="0"/>
              </a:rPr>
              <a:t> in </a:t>
            </a:r>
            <a:r>
              <a:rPr lang="de-DE" altLang="de-DE" sz="1200" dirty="0" err="1" smtClean="0">
                <a:latin typeface="Arial" pitchFamily="34" charset="0"/>
              </a:rPr>
              <a:t>this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case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only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unfavourable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ambient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conditions</a:t>
            </a:r>
            <a:r>
              <a:rPr lang="de-DE" altLang="de-DE" sz="1200" dirty="0" smtClean="0">
                <a:latin typeface="Arial" pitchFamily="34" charset="0"/>
              </a:rPr>
              <a:t> such </a:t>
            </a:r>
            <a:r>
              <a:rPr lang="de-DE" altLang="de-DE" sz="1200" dirty="0" err="1" smtClean="0">
                <a:latin typeface="Arial" pitchFamily="34" charset="0"/>
              </a:rPr>
              <a:t>as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moisture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sweat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oil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dirt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have</a:t>
            </a:r>
            <a:r>
              <a:rPr lang="de-DE" altLang="de-DE" sz="1200" dirty="0" smtClean="0">
                <a:latin typeface="Arial" pitchFamily="34" charset="0"/>
              </a:rPr>
              <a:t> a negative </a:t>
            </a:r>
            <a:r>
              <a:rPr lang="de-DE" altLang="de-DE" sz="1200" dirty="0" err="1" smtClean="0">
                <a:latin typeface="Arial" pitchFamily="34" charset="0"/>
              </a:rPr>
              <a:t>influence</a:t>
            </a:r>
            <a:r>
              <a:rPr lang="de-DE" altLang="de-DE" sz="1200" dirty="0" smtClean="0">
                <a:latin typeface="Arial" pitchFamily="34" charset="0"/>
              </a:rPr>
              <a:t> upon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contact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surface</a:t>
            </a:r>
            <a:r>
              <a:rPr lang="de-DE" altLang="de-DE" sz="1200" dirty="0" smtClean="0">
                <a:latin typeface="Arial" pitchFamily="34" charset="0"/>
              </a:rPr>
              <a:t>. </a:t>
            </a:r>
            <a:r>
              <a:rPr lang="de-DE" altLang="de-DE" sz="1200" dirty="0" err="1" smtClean="0">
                <a:latin typeface="Arial" pitchFamily="34" charset="0"/>
              </a:rPr>
              <a:t>Conversely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profiling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should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used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when</a:t>
            </a:r>
            <a:r>
              <a:rPr lang="de-DE" altLang="de-DE" sz="1200" dirty="0" smtClean="0">
                <a:latin typeface="Arial" pitchFamily="34" charset="0"/>
              </a:rPr>
              <a:t> high </a:t>
            </a:r>
            <a:r>
              <a:rPr lang="de-DE" altLang="de-DE" sz="1200" dirty="0" err="1" smtClean="0">
                <a:latin typeface="Arial" pitchFamily="34" charset="0"/>
              </a:rPr>
              <a:t>contact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pressures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are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anticipated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desirable</a:t>
            </a:r>
            <a:r>
              <a:rPr lang="de-DE" altLang="de-DE" sz="1200" dirty="0" smtClean="0">
                <a:latin typeface="Arial" pitchFamily="34" charset="0"/>
              </a:rPr>
              <a:t>.</a:t>
            </a:r>
          </a:p>
          <a:p>
            <a:pPr marL="190500" indent="-190500">
              <a:lnSpc>
                <a:spcPct val="80000"/>
              </a:lnSpc>
            </a:pPr>
            <a:r>
              <a:rPr lang="de-DE" altLang="de-DE" sz="1200" dirty="0" smtClean="0">
                <a:latin typeface="Arial" pitchFamily="34" charset="0"/>
              </a:rPr>
              <a:t>Note:</a:t>
            </a:r>
          </a:p>
          <a:p>
            <a:pPr marL="190500" indent="-190500">
              <a:lnSpc>
                <a:spcPct val="80000"/>
              </a:lnSpc>
              <a:buFont typeface="Wingdings" pitchFamily="2" charset="2"/>
              <a:buChar char="§"/>
            </a:pPr>
            <a:r>
              <a:rPr lang="de-DE" altLang="de-DE" sz="1200" dirty="0" smtClean="0">
                <a:latin typeface="Arial" pitchFamily="34" charset="0"/>
              </a:rPr>
              <a:t>Materials </a:t>
            </a:r>
            <a:r>
              <a:rPr lang="de-DE" altLang="de-DE" sz="1200" dirty="0" err="1" smtClean="0">
                <a:latin typeface="Arial" pitchFamily="34" charset="0"/>
              </a:rPr>
              <a:t>with</a:t>
            </a:r>
            <a:r>
              <a:rPr lang="de-DE" altLang="de-DE" sz="1200" dirty="0" smtClean="0">
                <a:latin typeface="Arial" pitchFamily="34" charset="0"/>
              </a:rPr>
              <a:t> a high </a:t>
            </a:r>
            <a:r>
              <a:rPr lang="de-DE" altLang="de-DE" sz="1200" dirty="0" err="1" smtClean="0">
                <a:latin typeface="Arial" pitchFamily="34" charset="0"/>
              </a:rPr>
              <a:t>coefficient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friction</a:t>
            </a:r>
            <a:r>
              <a:rPr lang="de-DE" altLang="de-DE" sz="1200" dirty="0" smtClean="0">
                <a:latin typeface="Arial" pitchFamily="34" charset="0"/>
              </a:rPr>
              <a:t>, such </a:t>
            </a:r>
            <a:r>
              <a:rPr lang="de-DE" altLang="de-DE" sz="1200" dirty="0" err="1" smtClean="0">
                <a:latin typeface="Arial" pitchFamily="34" charset="0"/>
              </a:rPr>
              <a:t>as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surface-polished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plastics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metals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with</a:t>
            </a:r>
            <a:r>
              <a:rPr lang="de-DE" altLang="de-DE" sz="1200" dirty="0" smtClean="0">
                <a:latin typeface="Arial" pitchFamily="34" charset="0"/>
              </a:rPr>
              <a:t> a </a:t>
            </a:r>
            <a:r>
              <a:rPr lang="de-DE" altLang="de-DE" sz="1200" dirty="0" err="1" smtClean="0">
                <a:latin typeface="Arial" pitchFamily="34" charset="0"/>
              </a:rPr>
              <a:t>low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peak</a:t>
            </a:r>
            <a:r>
              <a:rPr lang="de-DE" altLang="de-DE" sz="1200" dirty="0" smtClean="0">
                <a:latin typeface="Arial" pitchFamily="34" charset="0"/>
              </a:rPr>
              <a:t>-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-valley </a:t>
            </a:r>
            <a:r>
              <a:rPr lang="de-DE" altLang="de-DE" sz="1200" dirty="0" err="1" smtClean="0">
                <a:latin typeface="Arial" pitchFamily="34" charset="0"/>
              </a:rPr>
              <a:t>height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have</a:t>
            </a:r>
            <a:r>
              <a:rPr lang="de-DE" altLang="de-DE" sz="1200" dirty="0" smtClean="0">
                <a:latin typeface="Arial" pitchFamily="34" charset="0"/>
              </a:rPr>
              <a:t> a </a:t>
            </a:r>
            <a:r>
              <a:rPr lang="de-DE" altLang="de-DE" sz="1200" dirty="0" err="1" smtClean="0">
                <a:latin typeface="Arial" pitchFamily="34" charset="0"/>
              </a:rPr>
              <a:t>distinct</a:t>
            </a:r>
            <a:r>
              <a:rPr lang="de-DE" altLang="de-DE" sz="1200" dirty="0" smtClean="0">
                <a:latin typeface="Arial" pitchFamily="34" charset="0"/>
              </a:rPr>
              <a:t> stick-slip </a:t>
            </a:r>
            <a:r>
              <a:rPr lang="de-DE" altLang="de-DE" sz="1200" dirty="0" err="1" smtClean="0">
                <a:latin typeface="Arial" pitchFamily="34" charset="0"/>
              </a:rPr>
              <a:t>characteristic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when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sliding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against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another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surface</a:t>
            </a:r>
            <a:r>
              <a:rPr lang="de-DE" altLang="de-DE" sz="1200" dirty="0" smtClean="0">
                <a:latin typeface="Arial" pitchFamily="34" charset="0"/>
              </a:rPr>
              <a:t>. Deformation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skin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damage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may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therefore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occur</a:t>
            </a:r>
            <a:endParaRPr lang="de-DE" altLang="de-DE" sz="1200" dirty="0" smtClean="0">
              <a:latin typeface="Arial" pitchFamily="34" charset="0"/>
            </a:endParaRPr>
          </a:p>
          <a:p>
            <a:pPr marL="190500" indent="-190500">
              <a:lnSpc>
                <a:spcPct val="80000"/>
              </a:lnSpc>
              <a:buFontTx/>
              <a:buChar char="-"/>
            </a:pPr>
            <a:endParaRPr lang="de-DE" altLang="de-DE" sz="1200" dirty="0" smtClean="0">
              <a:latin typeface="Arial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F0BE09-7D59-4D18-80BA-51D31D2FC96A}" type="slidenum">
              <a:rPr lang="de-DE" altLang="de-DE" smtClean="0"/>
              <a:pPr/>
              <a:t>17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98080745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0975" indent="-180975">
              <a:lnSpc>
                <a:spcPct val="90000"/>
              </a:lnSpc>
            </a:pPr>
            <a:r>
              <a:rPr lang="de-DE" altLang="de-DE" sz="1200" b="1" dirty="0" smtClean="0">
                <a:latin typeface="Arial" pitchFamily="34" charset="0"/>
              </a:rPr>
              <a:t>Hand </a:t>
            </a:r>
            <a:r>
              <a:rPr lang="de-DE" altLang="de-DE" sz="1200" b="1" dirty="0" err="1" smtClean="0">
                <a:latin typeface="Arial" pitchFamily="34" charset="0"/>
              </a:rPr>
              <a:t>contact</a:t>
            </a:r>
            <a:r>
              <a:rPr lang="de-DE" altLang="de-DE" sz="1200" b="1" dirty="0" smtClean="0">
                <a:latin typeface="Arial" pitchFamily="34" charset="0"/>
              </a:rPr>
              <a:t>:</a:t>
            </a:r>
          </a:p>
          <a:p>
            <a:pPr marL="180975" indent="-180975">
              <a:lnSpc>
                <a:spcPct val="90000"/>
              </a:lnSpc>
              <a:buFont typeface="Wingdings" pitchFamily="2" charset="2"/>
              <a:buChar char="§"/>
            </a:pPr>
            <a:r>
              <a:rPr lang="de-DE" altLang="de-DE" sz="1200" dirty="0" err="1" smtClean="0">
                <a:latin typeface="Arial" pitchFamily="34" charset="0"/>
              </a:rPr>
              <a:t>Among</a:t>
            </a:r>
            <a:r>
              <a:rPr lang="de-DE" altLang="de-DE" sz="1200" dirty="0" smtClean="0">
                <a:latin typeface="Arial" pitchFamily="34" charset="0"/>
              </a:rPr>
              <a:t> smooth </a:t>
            </a:r>
            <a:r>
              <a:rPr lang="de-DE" altLang="de-DE" sz="1200" dirty="0" err="1" smtClean="0">
                <a:latin typeface="Arial" pitchFamily="34" charset="0"/>
              </a:rPr>
              <a:t>materials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plexiglass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has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highest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sliding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coefficient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friction</a:t>
            </a:r>
            <a:r>
              <a:rPr lang="de-DE" altLang="de-DE" sz="1200" dirty="0" smtClean="0">
                <a:latin typeface="Arial" pitchFamily="34" charset="0"/>
              </a:rPr>
              <a:t>; </a:t>
            </a:r>
            <a:r>
              <a:rPr lang="de-DE" altLang="de-DE" sz="1200" dirty="0" err="1" smtClean="0">
                <a:latin typeface="Arial" pitchFamily="34" charset="0"/>
              </a:rPr>
              <a:t>it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therefore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serves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as</a:t>
            </a:r>
            <a:r>
              <a:rPr lang="de-DE" altLang="de-DE" sz="1200" dirty="0" smtClean="0">
                <a:latin typeface="Arial" pitchFamily="34" charset="0"/>
              </a:rPr>
              <a:t> a </a:t>
            </a:r>
            <a:r>
              <a:rPr lang="de-DE" altLang="de-DE" sz="1200" dirty="0" err="1" smtClean="0">
                <a:latin typeface="Arial" pitchFamily="34" charset="0"/>
              </a:rPr>
              <a:t>reference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</a:t>
            </a:r>
            <a:r>
              <a:rPr lang="de-DE" altLang="de-DE" sz="1200" dirty="0" smtClean="0">
                <a:latin typeface="Arial" pitchFamily="34" charset="0"/>
              </a:rPr>
              <a:t> all </a:t>
            </a:r>
            <a:r>
              <a:rPr lang="de-DE" altLang="de-DE" sz="1200" dirty="0" err="1" smtClean="0">
                <a:latin typeface="Arial" pitchFamily="34" charset="0"/>
              </a:rPr>
              <a:t>other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materials</a:t>
            </a:r>
            <a:endParaRPr lang="de-DE" altLang="de-DE" sz="1200" dirty="0" smtClean="0">
              <a:latin typeface="Arial" pitchFamily="34" charset="0"/>
            </a:endParaRPr>
          </a:p>
          <a:p>
            <a:pPr marL="180975" indent="-180975">
              <a:lnSpc>
                <a:spcPct val="90000"/>
              </a:lnSpc>
              <a:buFont typeface="Wingdings" pitchFamily="2" charset="2"/>
              <a:buChar char="§"/>
            </a:pPr>
            <a:r>
              <a:rPr lang="de-DE" altLang="de-DE" sz="1200" dirty="0" err="1" smtClean="0">
                <a:latin typeface="Arial" pitchFamily="34" charset="0"/>
              </a:rPr>
              <a:t>Among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profiled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surfaces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pimpled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rubber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has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highest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coefficient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friction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therefore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serves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as</a:t>
            </a:r>
            <a:r>
              <a:rPr lang="de-DE" altLang="de-DE" sz="1200" dirty="0" smtClean="0">
                <a:latin typeface="Arial" pitchFamily="34" charset="0"/>
              </a:rPr>
              <a:t> a </a:t>
            </a:r>
            <a:r>
              <a:rPr lang="de-DE" altLang="de-DE" sz="1200" dirty="0" err="1" smtClean="0">
                <a:latin typeface="Arial" pitchFamily="34" charset="0"/>
              </a:rPr>
              <a:t>reference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</a:t>
            </a:r>
            <a:r>
              <a:rPr lang="de-DE" altLang="de-DE" sz="1200" dirty="0" smtClean="0">
                <a:latin typeface="Arial" pitchFamily="34" charset="0"/>
              </a:rPr>
              <a:t> all </a:t>
            </a:r>
            <a:r>
              <a:rPr lang="de-DE" altLang="de-DE" sz="1200" dirty="0" err="1" smtClean="0">
                <a:latin typeface="Arial" pitchFamily="34" charset="0"/>
              </a:rPr>
              <a:t>other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materials</a:t>
            </a:r>
            <a:endParaRPr lang="de-DE" altLang="de-DE" sz="1200" dirty="0" smtClean="0">
              <a:latin typeface="Arial" pitchFamily="34" charset="0"/>
            </a:endParaRPr>
          </a:p>
          <a:p>
            <a:pPr marL="180975" indent="-180975">
              <a:lnSpc>
                <a:spcPct val="90000"/>
              </a:lnSpc>
            </a:pPr>
            <a:endParaRPr lang="de-DE" altLang="de-DE" sz="1200" dirty="0" smtClean="0">
              <a:latin typeface="Arial" pitchFamily="34" charset="0"/>
            </a:endParaRPr>
          </a:p>
          <a:p>
            <a:pPr marL="180975" indent="-180975">
              <a:lnSpc>
                <a:spcPct val="90000"/>
              </a:lnSpc>
            </a:pPr>
            <a:r>
              <a:rPr lang="de-DE" altLang="de-DE" sz="1200" b="1" dirty="0" err="1" smtClean="0">
                <a:latin typeface="Arial" pitchFamily="34" charset="0"/>
              </a:rPr>
              <a:t>Two</a:t>
            </a:r>
            <a:r>
              <a:rPr lang="de-DE" altLang="de-DE" sz="1200" b="1" dirty="0" smtClean="0">
                <a:latin typeface="Arial" pitchFamily="34" charset="0"/>
              </a:rPr>
              <a:t>-finger </a:t>
            </a:r>
            <a:r>
              <a:rPr lang="de-DE" altLang="de-DE" sz="1200" b="1" dirty="0" err="1" smtClean="0">
                <a:latin typeface="Arial" pitchFamily="34" charset="0"/>
              </a:rPr>
              <a:t>pinching</a:t>
            </a:r>
            <a:r>
              <a:rPr lang="de-DE" altLang="de-DE" sz="1200" b="1" dirty="0" smtClean="0">
                <a:latin typeface="Arial" pitchFamily="34" charset="0"/>
              </a:rPr>
              <a:t>:</a:t>
            </a:r>
          </a:p>
          <a:p>
            <a:pPr marL="180975" indent="-180975">
              <a:lnSpc>
                <a:spcPct val="90000"/>
              </a:lnSpc>
              <a:buFont typeface="Wingdings" pitchFamily="2" charset="2"/>
              <a:buChar char="§"/>
            </a:pPr>
            <a:r>
              <a:rPr lang="de-DE" altLang="de-DE" sz="1200" dirty="0" err="1" smtClean="0">
                <a:latin typeface="Arial" pitchFamily="34" charset="0"/>
              </a:rPr>
              <a:t>For</a:t>
            </a:r>
            <a:r>
              <a:rPr lang="de-DE" altLang="de-DE" sz="1200" dirty="0" smtClean="0">
                <a:latin typeface="Arial" pitchFamily="34" charset="0"/>
              </a:rPr>
              <a:t> smooth </a:t>
            </a:r>
            <a:r>
              <a:rPr lang="de-DE" altLang="de-DE" sz="1200" dirty="0" err="1" smtClean="0">
                <a:latin typeface="Arial" pitchFamily="34" charset="0"/>
              </a:rPr>
              <a:t>materials</a:t>
            </a:r>
            <a:r>
              <a:rPr lang="de-DE" altLang="de-DE" sz="1200" dirty="0" smtClean="0">
                <a:latin typeface="Arial" pitchFamily="34" charset="0"/>
              </a:rPr>
              <a:t>: </a:t>
            </a:r>
            <a:r>
              <a:rPr lang="de-DE" altLang="de-DE" sz="1200" dirty="0" err="1" smtClean="0">
                <a:latin typeface="Arial" pitchFamily="34" charset="0"/>
              </a:rPr>
              <a:t>hard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rubber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reference</a:t>
            </a:r>
            <a:r>
              <a:rPr lang="de-DE" altLang="de-DE" sz="1200" dirty="0" smtClean="0">
                <a:latin typeface="Arial" pitchFamily="34" charset="0"/>
              </a:rPr>
              <a:t> material</a:t>
            </a:r>
          </a:p>
          <a:p>
            <a:pPr marL="180975" indent="-180975">
              <a:lnSpc>
                <a:spcPct val="90000"/>
              </a:lnSpc>
              <a:buFont typeface="Wingdings" pitchFamily="2" charset="2"/>
              <a:buChar char="§"/>
            </a:pPr>
            <a:r>
              <a:rPr lang="de-DE" altLang="de-DE" sz="1200" dirty="0" err="1" smtClean="0">
                <a:latin typeface="Arial" pitchFamily="34" charset="0"/>
              </a:rPr>
              <a:t>For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profiled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materials</a:t>
            </a:r>
            <a:r>
              <a:rPr lang="de-DE" altLang="de-DE" sz="1200" dirty="0" smtClean="0">
                <a:latin typeface="Arial" pitchFamily="34" charset="0"/>
              </a:rPr>
              <a:t>: </a:t>
            </a:r>
            <a:r>
              <a:rPr lang="de-DE" altLang="de-DE" sz="1200" dirty="0" err="1" smtClean="0">
                <a:latin typeface="Arial" pitchFamily="34" charset="0"/>
              </a:rPr>
              <a:t>fine-profiled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rubber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reference</a:t>
            </a:r>
            <a:r>
              <a:rPr lang="de-DE" altLang="de-DE" sz="1200" dirty="0" smtClean="0">
                <a:latin typeface="Arial" pitchFamily="34" charset="0"/>
              </a:rPr>
              <a:t> material</a:t>
            </a:r>
          </a:p>
          <a:p>
            <a:pPr marL="180975" indent="-180975">
              <a:lnSpc>
                <a:spcPct val="90000"/>
              </a:lnSpc>
              <a:buFont typeface="Wingdings" pitchFamily="2" charset="2"/>
              <a:buChar char="§"/>
            </a:pPr>
            <a:r>
              <a:rPr lang="de-DE" altLang="de-DE" sz="1200" dirty="0" smtClean="0">
                <a:latin typeface="Arial" pitchFamily="34" charset="0"/>
              </a:rPr>
              <a:t>The </a:t>
            </a:r>
            <a:r>
              <a:rPr lang="de-DE" altLang="de-DE" sz="1200" dirty="0" err="1" smtClean="0">
                <a:latin typeface="Arial" pitchFamily="34" charset="0"/>
              </a:rPr>
              <a:t>value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dynamic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friction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generally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greater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than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that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static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friction</a:t>
            </a:r>
            <a:r>
              <a:rPr lang="de-DE" altLang="de-DE" sz="1200" dirty="0" smtClean="0">
                <a:latin typeface="Arial" pitchFamily="34" charset="0"/>
              </a:rPr>
              <a:t> (</a:t>
            </a:r>
            <a:r>
              <a:rPr lang="de-DE" altLang="de-DE" sz="1200" dirty="0" err="1" smtClean="0">
                <a:latin typeface="Arial" pitchFamily="34" charset="0"/>
              </a:rPr>
              <a:t>contrary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Coulomb's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law</a:t>
            </a:r>
            <a:r>
              <a:rPr lang="de-DE" altLang="de-DE" sz="1200" dirty="0" smtClean="0">
                <a:latin typeface="Arial" pitchFamily="34" charset="0"/>
              </a:rPr>
              <a:t>)</a:t>
            </a:r>
          </a:p>
          <a:p>
            <a:pPr marL="180975" indent="-180975">
              <a:lnSpc>
                <a:spcPct val="90000"/>
              </a:lnSpc>
            </a:pPr>
            <a:endParaRPr lang="de-DE" altLang="de-DE" sz="1200" dirty="0" smtClean="0">
              <a:latin typeface="Arial" pitchFamily="34" charset="0"/>
              <a:sym typeface="Wingdings" pitchFamily="2" charset="2"/>
            </a:endParaRPr>
          </a:p>
          <a:p>
            <a:pPr marL="180975" indent="-180975">
              <a:lnSpc>
                <a:spcPct val="90000"/>
              </a:lnSpc>
            </a:pPr>
            <a:r>
              <a:rPr lang="de-DE" altLang="de-DE" sz="1200" dirty="0" smtClean="0">
                <a:latin typeface="Arial" pitchFamily="34" charset="0"/>
                <a:sym typeface="UniversalMath1 BT"/>
              </a:rPr>
              <a:t></a:t>
            </a:r>
            <a:r>
              <a:rPr lang="de-DE" altLang="de-DE" sz="1200" dirty="0" smtClean="0">
                <a:latin typeface="Arial" pitchFamily="34" charset="0"/>
              </a:rPr>
              <a:t>1: </a:t>
            </a:r>
            <a:r>
              <a:rPr lang="de-DE" altLang="de-DE" sz="1200" dirty="0" err="1" smtClean="0">
                <a:latin typeface="Arial" pitchFamily="34" charset="0"/>
              </a:rPr>
              <a:t>static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friction</a:t>
            </a:r>
            <a:endParaRPr lang="de-DE" altLang="de-DE" sz="1200" dirty="0" smtClean="0">
              <a:latin typeface="Arial" pitchFamily="34" charset="0"/>
            </a:endParaRPr>
          </a:p>
          <a:p>
            <a:pPr marL="180975" indent="-180975">
              <a:lnSpc>
                <a:spcPct val="90000"/>
              </a:lnSpc>
            </a:pPr>
            <a:r>
              <a:rPr lang="de-DE" altLang="de-DE" sz="1200" dirty="0" smtClean="0">
                <a:latin typeface="Arial" pitchFamily="34" charset="0"/>
                <a:sym typeface="UniversalMath1 BT"/>
              </a:rPr>
              <a:t></a:t>
            </a:r>
            <a:r>
              <a:rPr lang="de-DE" altLang="de-DE" sz="1200" dirty="0" smtClean="0">
                <a:latin typeface="Arial" pitchFamily="34" charset="0"/>
              </a:rPr>
              <a:t>2: </a:t>
            </a:r>
            <a:r>
              <a:rPr lang="de-DE" altLang="de-DE" sz="1200" dirty="0" err="1" smtClean="0">
                <a:latin typeface="Arial" pitchFamily="34" charset="0"/>
              </a:rPr>
              <a:t>dynamic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friction</a:t>
            </a:r>
            <a:endParaRPr lang="de-DE" altLang="de-DE" sz="1200" dirty="0" smtClean="0">
              <a:latin typeface="Arial" pitchFamily="34" charset="0"/>
              <a:sym typeface="Wingdings" pitchFamily="2" charset="2"/>
            </a:endParaRPr>
          </a:p>
          <a:p>
            <a:pPr marL="180975" indent="-180975">
              <a:lnSpc>
                <a:spcPct val="90000"/>
              </a:lnSpc>
            </a:pP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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with</a:t>
            </a:r>
            <a:r>
              <a:rPr lang="de-DE" altLang="de-DE" sz="1200" dirty="0" smtClean="0">
                <a:latin typeface="Arial" pitchFamily="34" charset="0"/>
              </a:rPr>
              <a:t> smooth </a:t>
            </a:r>
            <a:r>
              <a:rPr lang="de-DE" altLang="de-DE" sz="1200" dirty="0" err="1" smtClean="0">
                <a:latin typeface="Arial" pitchFamily="34" charset="0"/>
              </a:rPr>
              <a:t>materials</a:t>
            </a:r>
            <a:r>
              <a:rPr lang="de-DE" altLang="de-DE" sz="1200" dirty="0" smtClean="0">
                <a:latin typeface="Arial" pitchFamily="34" charset="0"/>
              </a:rPr>
              <a:t>: 	</a:t>
            </a:r>
            <a:r>
              <a:rPr lang="de-DE" altLang="de-DE" sz="1200" dirty="0" smtClean="0">
                <a:latin typeface="Arial" pitchFamily="34" charset="0"/>
                <a:sym typeface="UniversalMath1 BT"/>
              </a:rPr>
              <a:t></a:t>
            </a:r>
            <a:r>
              <a:rPr lang="de-DE" altLang="de-DE" sz="1200" dirty="0" smtClean="0">
                <a:latin typeface="Arial" pitchFamily="34" charset="0"/>
              </a:rPr>
              <a:t>1 = 0.8</a:t>
            </a:r>
            <a:r>
              <a:rPr lang="de-DE" altLang="de-DE" sz="1200" dirty="0" smtClean="0">
                <a:latin typeface="Arial" pitchFamily="34" charset="0"/>
                <a:sym typeface="UniversalMath1 BT"/>
              </a:rPr>
              <a:t></a:t>
            </a:r>
            <a:r>
              <a:rPr lang="de-DE" altLang="de-DE" sz="1200" dirty="0" smtClean="0">
                <a:latin typeface="Arial" pitchFamily="34" charset="0"/>
              </a:rPr>
              <a:t>2</a:t>
            </a:r>
            <a:endParaRPr lang="de-DE" altLang="de-DE" sz="1200" dirty="0" smtClean="0">
              <a:latin typeface="Arial" pitchFamily="34" charset="0"/>
              <a:sym typeface="Wingdings" pitchFamily="2" charset="2"/>
            </a:endParaRPr>
          </a:p>
          <a:p>
            <a:pPr marL="180975" indent="-180975">
              <a:lnSpc>
                <a:spcPct val="90000"/>
              </a:lnSpc>
            </a:pP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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with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profiled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materials</a:t>
            </a:r>
            <a:r>
              <a:rPr lang="de-DE" altLang="de-DE" sz="1200" dirty="0" smtClean="0">
                <a:latin typeface="Arial" pitchFamily="34" charset="0"/>
              </a:rPr>
              <a:t>: 	</a:t>
            </a:r>
            <a:r>
              <a:rPr lang="de-DE" altLang="de-DE" sz="1200" dirty="0" smtClean="0">
                <a:latin typeface="Arial" pitchFamily="34" charset="0"/>
                <a:sym typeface="UniversalMath1 BT"/>
              </a:rPr>
              <a:t></a:t>
            </a:r>
            <a:r>
              <a:rPr lang="de-DE" altLang="de-DE" sz="1200" dirty="0" smtClean="0">
                <a:latin typeface="Arial" pitchFamily="34" charset="0"/>
              </a:rPr>
              <a:t>1 = 0.9</a:t>
            </a:r>
            <a:r>
              <a:rPr lang="de-DE" altLang="de-DE" sz="1200" dirty="0" smtClean="0">
                <a:latin typeface="Arial" pitchFamily="34" charset="0"/>
                <a:sym typeface="UniversalMath1 BT"/>
              </a:rPr>
              <a:t></a:t>
            </a:r>
            <a:r>
              <a:rPr lang="de-DE" altLang="de-DE" sz="1200" dirty="0" smtClean="0">
                <a:latin typeface="Arial" pitchFamily="34" charset="0"/>
              </a:rPr>
              <a:t>2</a:t>
            </a:r>
            <a:endParaRPr lang="de-DE" altLang="de-DE" sz="1200" dirty="0" smtClean="0">
              <a:latin typeface="Arial" pitchFamily="34" charset="0"/>
              <a:sym typeface="Wingdings" pitchFamily="2" charset="2"/>
            </a:endParaRPr>
          </a:p>
          <a:p>
            <a:pPr marL="180975" indent="-180975">
              <a:lnSpc>
                <a:spcPct val="90000"/>
              </a:lnSpc>
            </a:pPr>
            <a:endParaRPr lang="de-DE" altLang="de-DE" sz="1200" dirty="0" smtClean="0">
              <a:latin typeface="Arial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F0BE09-7D59-4D18-80BA-51D31D2FC96A}" type="slidenum">
              <a:rPr lang="de-DE" altLang="de-DE" smtClean="0"/>
              <a:pPr/>
              <a:t>18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80406671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190500"/>
            <a:r>
              <a:rPr lang="de-DE" altLang="de-DE" sz="1200" dirty="0" err="1" smtClean="0">
                <a:latin typeface="Arial" pitchFamily="34" charset="0"/>
              </a:rPr>
              <a:t>Increasing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normal </a:t>
            </a:r>
            <a:r>
              <a:rPr lang="de-DE" altLang="de-DE" sz="1200" dirty="0" err="1" smtClean="0">
                <a:latin typeface="Arial" pitchFamily="34" charset="0"/>
              </a:rPr>
              <a:t>force</a:t>
            </a:r>
            <a:r>
              <a:rPr lang="de-DE" altLang="de-DE" sz="1200" dirty="0" smtClean="0">
                <a:latin typeface="Arial" pitchFamily="34" charset="0"/>
              </a:rPr>
              <a:t> (</a:t>
            </a:r>
            <a:r>
              <a:rPr lang="de-DE" altLang="de-DE" sz="1200" dirty="0" err="1" smtClean="0">
                <a:latin typeface="Arial" pitchFamily="34" charset="0"/>
              </a:rPr>
              <a:t>contact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pressure</a:t>
            </a:r>
            <a:r>
              <a:rPr lang="de-DE" altLang="de-DE" sz="1200" dirty="0" smtClean="0">
                <a:latin typeface="Arial" pitchFamily="34" charset="0"/>
              </a:rPr>
              <a:t>): </a:t>
            </a:r>
            <a:r>
              <a:rPr lang="de-DE" altLang="de-DE" sz="1200" dirty="0" err="1" smtClean="0">
                <a:latin typeface="Arial" pitchFamily="34" charset="0"/>
              </a:rPr>
              <a:t>increasing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coupling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surface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area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contact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surface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area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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increasing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F</a:t>
            </a:r>
            <a:r>
              <a:rPr lang="de-DE" altLang="de-DE" sz="1200" baseline="-25000" dirty="0" smtClean="0">
                <a:latin typeface="Arial" pitchFamily="34" charset="0"/>
              </a:rPr>
              <a:t>N</a:t>
            </a:r>
          </a:p>
          <a:p>
            <a:pPr defTabSz="190500">
              <a:buFont typeface="Wingdings" pitchFamily="2" charset="2"/>
              <a:buChar char="§"/>
            </a:pPr>
            <a:r>
              <a:rPr lang="de-DE" altLang="de-DE" sz="1200" dirty="0" smtClean="0">
                <a:latin typeface="Arial" pitchFamily="34" charset="0"/>
              </a:rPr>
              <a:t>The normal </a:t>
            </a:r>
            <a:r>
              <a:rPr lang="de-DE" altLang="de-DE" sz="1200" dirty="0" err="1" smtClean="0">
                <a:latin typeface="Arial" pitchFamily="34" charset="0"/>
              </a:rPr>
              <a:t>force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can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increased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by</a:t>
            </a:r>
            <a:r>
              <a:rPr lang="de-DE" altLang="de-DE" sz="1200" dirty="0" smtClean="0">
                <a:latin typeface="Arial" pitchFamily="34" charset="0"/>
              </a:rPr>
              <a:t> an </a:t>
            </a:r>
            <a:r>
              <a:rPr lang="de-DE" altLang="de-DE" sz="1200" dirty="0" err="1" smtClean="0">
                <a:latin typeface="Arial" pitchFamily="34" charset="0"/>
              </a:rPr>
              <a:t>increase</a:t>
            </a:r>
            <a:r>
              <a:rPr lang="de-DE" altLang="de-DE" sz="1200" dirty="0" smtClean="0">
                <a:latin typeface="Arial" pitchFamily="34" charset="0"/>
              </a:rPr>
              <a:t> in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surface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pressure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contact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surface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area</a:t>
            </a:r>
            <a:r>
              <a:rPr lang="de-DE" altLang="de-DE" sz="1200" dirty="0" smtClean="0">
                <a:latin typeface="Arial" pitchFamily="34" charset="0"/>
              </a:rPr>
              <a:t>.</a:t>
            </a:r>
          </a:p>
          <a:p>
            <a:pPr defTabSz="190500">
              <a:buFont typeface="Wingdings" pitchFamily="2" charset="2"/>
              <a:buChar char="§"/>
            </a:pPr>
            <a:r>
              <a:rPr lang="de-DE" altLang="de-DE" sz="1200" dirty="0" err="1" smtClean="0">
                <a:latin typeface="Arial" pitchFamily="34" charset="0"/>
              </a:rPr>
              <a:t>Increase</a:t>
            </a:r>
            <a:r>
              <a:rPr lang="de-DE" altLang="de-DE" sz="1200" dirty="0" smtClean="0">
                <a:latin typeface="Arial" pitchFamily="34" charset="0"/>
              </a:rPr>
              <a:t> in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surface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pressure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greater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contact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pressure</a:t>
            </a:r>
            <a:r>
              <a:rPr lang="de-DE" altLang="de-DE" sz="1200" dirty="0" smtClean="0">
                <a:latin typeface="Arial" pitchFamily="34" charset="0"/>
              </a:rPr>
              <a:t> on </a:t>
            </a:r>
            <a:r>
              <a:rPr lang="de-DE" altLang="de-DE" sz="1200" dirty="0" err="1" smtClean="0">
                <a:latin typeface="Arial" pitchFamily="34" charset="0"/>
              </a:rPr>
              <a:t>smaller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surface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areas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lower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contact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pressure</a:t>
            </a:r>
            <a:r>
              <a:rPr lang="de-DE" altLang="de-DE" sz="1200" dirty="0" smtClean="0">
                <a:latin typeface="Arial" pitchFamily="34" charset="0"/>
              </a:rPr>
              <a:t> on larger </a:t>
            </a:r>
            <a:r>
              <a:rPr lang="de-DE" altLang="de-DE" sz="1200" dirty="0" err="1" smtClean="0">
                <a:latin typeface="Arial" pitchFamily="34" charset="0"/>
              </a:rPr>
              <a:t>surface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areas</a:t>
            </a:r>
            <a:endParaRPr lang="de-DE" altLang="de-DE" sz="1200" dirty="0" smtClean="0">
              <a:latin typeface="Arial" pitchFamily="34" charset="0"/>
            </a:endParaRPr>
          </a:p>
          <a:p>
            <a:pPr defTabSz="190500"/>
            <a:endParaRPr lang="de-DE" altLang="de-DE" sz="1200" dirty="0" smtClean="0">
              <a:latin typeface="Arial" pitchFamily="34" charset="0"/>
            </a:endParaRPr>
          </a:p>
          <a:p>
            <a:pPr defTabSz="190500"/>
            <a:r>
              <a:rPr lang="de-DE" altLang="de-DE" sz="1200" dirty="0" smtClean="0">
                <a:latin typeface="Arial" pitchFamily="34" charset="0"/>
              </a:rPr>
              <a:t>The </a:t>
            </a:r>
            <a:r>
              <a:rPr lang="de-DE" altLang="de-DE" sz="1200" dirty="0" err="1" smtClean="0">
                <a:latin typeface="Arial" pitchFamily="34" charset="0"/>
              </a:rPr>
              <a:t>contact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surface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area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can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increased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only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optimization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its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morphology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dimensions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not </a:t>
            </a:r>
            <a:r>
              <a:rPr lang="de-DE" altLang="de-DE" sz="1200" dirty="0" err="1" smtClean="0">
                <a:latin typeface="Arial" pitchFamily="34" charset="0"/>
              </a:rPr>
              <a:t>by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anthropomorphic</a:t>
            </a:r>
            <a:r>
              <a:rPr lang="de-DE" altLang="de-DE" sz="1200" dirty="0" smtClean="0">
                <a:latin typeface="Arial" pitchFamily="34" charset="0"/>
              </a:rPr>
              <a:t> design (i.e. </a:t>
            </a:r>
            <a:r>
              <a:rPr lang="de-DE" altLang="de-DE" sz="1200" dirty="0" err="1" smtClean="0">
                <a:latin typeface="Arial" pitchFamily="34" charset="0"/>
              </a:rPr>
              <a:t>adaptation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contours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human </a:t>
            </a:r>
            <a:r>
              <a:rPr lang="de-DE" altLang="de-DE" sz="1200" dirty="0" err="1" smtClean="0">
                <a:latin typeface="Arial" pitchFamily="34" charset="0"/>
              </a:rPr>
              <a:t>body</a:t>
            </a:r>
            <a:r>
              <a:rPr lang="de-DE" altLang="de-DE" sz="1200" dirty="0" smtClean="0">
                <a:latin typeface="Arial" pitchFamily="34" charset="0"/>
              </a:rPr>
              <a:t>), </a:t>
            </a:r>
            <a:r>
              <a:rPr lang="de-DE" altLang="de-DE" sz="1200" dirty="0" err="1" smtClean="0">
                <a:latin typeface="Arial" pitchFamily="34" charset="0"/>
              </a:rPr>
              <a:t>since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latter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differ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each</a:t>
            </a:r>
            <a:r>
              <a:rPr lang="de-DE" altLang="de-DE" sz="1200" dirty="0" smtClean="0">
                <a:latin typeface="Arial" pitchFamily="34" charset="0"/>
              </a:rPr>
              <a:t> individual.</a:t>
            </a:r>
          </a:p>
          <a:p>
            <a:pPr defTabSz="190500"/>
            <a:r>
              <a:rPr lang="de-DE" altLang="de-DE" sz="1200" dirty="0" err="1" smtClean="0">
                <a:latin typeface="Arial" pitchFamily="34" charset="0"/>
              </a:rPr>
              <a:t>Conversely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materials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which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adapt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under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pressure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morphology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human </a:t>
            </a:r>
            <a:r>
              <a:rPr lang="de-DE" altLang="de-DE" sz="1200" dirty="0" err="1" smtClean="0">
                <a:latin typeface="Arial" pitchFamily="34" charset="0"/>
              </a:rPr>
              <a:t>body</a:t>
            </a:r>
            <a:r>
              <a:rPr lang="de-DE" altLang="de-DE" sz="1200" dirty="0" smtClean="0">
                <a:latin typeface="Arial" pitchFamily="34" charset="0"/>
              </a:rPr>
              <a:t> (such </a:t>
            </a:r>
            <a:r>
              <a:rPr lang="de-DE" altLang="de-DE" sz="1200" dirty="0" err="1" smtClean="0">
                <a:latin typeface="Arial" pitchFamily="34" charset="0"/>
              </a:rPr>
              <a:t>as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rubber</a:t>
            </a:r>
            <a:r>
              <a:rPr lang="de-DE" altLang="de-DE" sz="1200" dirty="0" smtClean="0">
                <a:latin typeface="Arial" pitchFamily="34" charset="0"/>
              </a:rPr>
              <a:t>) </a:t>
            </a:r>
            <a:r>
              <a:rPr lang="de-DE" altLang="de-DE" sz="1200" dirty="0" err="1" smtClean="0">
                <a:latin typeface="Arial" pitchFamily="34" charset="0"/>
              </a:rPr>
              <a:t>have</a:t>
            </a:r>
            <a:r>
              <a:rPr lang="de-DE" altLang="de-DE" sz="1200" dirty="0" smtClean="0">
                <a:latin typeface="Arial" pitchFamily="34" charset="0"/>
              </a:rPr>
              <a:t> a high </a:t>
            </a:r>
            <a:r>
              <a:rPr lang="de-DE" altLang="de-DE" sz="1200" dirty="0" err="1" smtClean="0">
                <a:latin typeface="Arial" pitchFamily="34" charset="0"/>
              </a:rPr>
              <a:t>coefficient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friction</a:t>
            </a:r>
            <a:r>
              <a:rPr lang="de-DE" altLang="de-DE" sz="1200" dirty="0" smtClean="0">
                <a:latin typeface="Arial" pitchFamily="34" charset="0"/>
              </a:rPr>
              <a:t>. </a:t>
            </a:r>
            <a:r>
              <a:rPr lang="de-DE" altLang="de-DE" sz="1200" dirty="0" err="1" smtClean="0">
                <a:latin typeface="Arial" pitchFamily="34" charset="0"/>
              </a:rPr>
              <a:t>They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deform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some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degree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match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contours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hand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fingers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thus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increasing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coupling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surface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area</a:t>
            </a:r>
            <a:r>
              <a:rPr lang="de-DE" altLang="de-DE" sz="1200" dirty="0" smtClean="0">
                <a:latin typeface="Arial" pitchFamily="34" charset="0"/>
              </a:rPr>
              <a:t>.</a:t>
            </a:r>
          </a:p>
          <a:p>
            <a:pPr defTabSz="190500"/>
            <a:endParaRPr lang="de-DE" altLang="de-DE" sz="1200" dirty="0" smtClean="0">
              <a:latin typeface="Arial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F0BE09-7D59-4D18-80BA-51D31D2FC96A}" type="slidenum">
              <a:rPr lang="de-DE" altLang="de-DE" smtClean="0"/>
              <a:pPr/>
              <a:t>19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50034798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0975" indent="-180975" defTabSz="333375"/>
            <a:r>
              <a:rPr lang="de-DE" altLang="de-DE" sz="1200" b="1" dirty="0" err="1" smtClean="0">
                <a:latin typeface="Arial" pitchFamily="34" charset="0"/>
                <a:sym typeface="Wingdings" pitchFamily="2" charset="2"/>
              </a:rPr>
              <a:t>Compatibility</a:t>
            </a:r>
            <a:r>
              <a:rPr lang="de-DE" altLang="de-DE" sz="1200" b="1" dirty="0" smtClean="0">
                <a:latin typeface="Arial" pitchFamily="34" charset="0"/>
                <a:sym typeface="Wingdings" pitchFamily="2" charset="2"/>
              </a:rPr>
              <a:t>:</a:t>
            </a:r>
          </a:p>
          <a:p>
            <a:pPr marL="180975" indent="-180975" defTabSz="333375">
              <a:buFont typeface="Wingdings" pitchFamily="2" charset="2"/>
              <a:buChar char="§"/>
            </a:pP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High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level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of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correspondence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and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compatibility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between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the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anticipated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and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actual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sequence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of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events</a:t>
            </a:r>
            <a:endParaRPr lang="de-DE" altLang="de-DE" sz="1200" dirty="0" smtClean="0">
              <a:latin typeface="Arial" pitchFamily="34" charset="0"/>
              <a:sym typeface="Wingdings" pitchFamily="2" charset="2"/>
            </a:endParaRPr>
          </a:p>
          <a:p>
            <a:pPr marL="180975" indent="-180975" defTabSz="333375"/>
            <a:endParaRPr lang="de-DE" altLang="de-DE" sz="1200" b="1" dirty="0" smtClean="0">
              <a:latin typeface="Arial" pitchFamily="34" charset="0"/>
              <a:sym typeface="Wingdings" pitchFamily="2" charset="2"/>
            </a:endParaRPr>
          </a:p>
          <a:p>
            <a:pPr marL="180975" indent="-180975" defTabSz="333375"/>
            <a:r>
              <a:rPr lang="de-DE" altLang="de-DE" sz="1200" b="1" dirty="0" smtClean="0">
                <a:latin typeface="Arial" pitchFamily="34" charset="0"/>
                <a:sym typeface="Wingdings" pitchFamily="2" charset="2"/>
              </a:rPr>
              <a:t>Stereotypes:</a:t>
            </a:r>
          </a:p>
          <a:p>
            <a:pPr marL="180975" indent="-180975" defTabSz="333375">
              <a:buFont typeface="Wingdings" pitchFamily="2" charset="2"/>
              <a:buChar char="§"/>
            </a:pPr>
            <a:r>
              <a:rPr lang="de-DE" altLang="de-DE" sz="1200" dirty="0" err="1" smtClean="0">
                <a:latin typeface="Arial" pitchFamily="34" charset="0"/>
              </a:rPr>
              <a:t>Stereotypical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behaviour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modes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within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populations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are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highly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ingrained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reaction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habits</a:t>
            </a:r>
            <a:r>
              <a:rPr lang="de-DE" altLang="de-DE" sz="1200" dirty="0" smtClean="0">
                <a:latin typeface="Arial" pitchFamily="34" charset="0"/>
              </a:rPr>
              <a:t> (</a:t>
            </a:r>
            <a:r>
              <a:rPr lang="de-DE" altLang="de-DE" sz="1200" dirty="0" err="1" smtClean="0">
                <a:latin typeface="Arial" pitchFamily="34" charset="0"/>
              </a:rPr>
              <a:t>stable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patterns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behaviour</a:t>
            </a:r>
            <a:r>
              <a:rPr lang="de-DE" altLang="de-DE" sz="1200" dirty="0" smtClean="0">
                <a:latin typeface="Arial" pitchFamily="34" charset="0"/>
              </a:rPr>
              <a:t>), </a:t>
            </a:r>
            <a:r>
              <a:rPr lang="de-DE" altLang="de-DE" sz="1200" dirty="0" err="1" smtClean="0">
                <a:latin typeface="Arial" pitchFamily="34" charset="0"/>
              </a:rPr>
              <a:t>either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learned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innate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which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are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either</a:t>
            </a:r>
            <a:r>
              <a:rPr lang="de-DE" altLang="de-DE" sz="1200" dirty="0" smtClean="0">
                <a:latin typeface="Arial" pitchFamily="34" charset="0"/>
              </a:rPr>
              <a:t> universal </a:t>
            </a:r>
            <a:r>
              <a:rPr lang="de-DE" altLang="de-DE" sz="1200" dirty="0" err="1" smtClean="0">
                <a:latin typeface="Arial" pitchFamily="34" charset="0"/>
              </a:rPr>
              <a:t>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present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among</a:t>
            </a:r>
            <a:r>
              <a:rPr lang="de-DE" altLang="de-DE" sz="1200" dirty="0" smtClean="0">
                <a:latin typeface="Arial" pitchFamily="34" charset="0"/>
              </a:rPr>
              <a:t> large </a:t>
            </a:r>
            <a:r>
              <a:rPr lang="de-DE" altLang="de-DE" sz="1200" dirty="0" err="1" smtClean="0">
                <a:latin typeface="Arial" pitchFamily="34" charset="0"/>
              </a:rPr>
              <a:t>populations</a:t>
            </a:r>
            <a:r>
              <a:rPr lang="de-DE" altLang="de-DE" sz="1200" dirty="0" smtClean="0">
                <a:latin typeface="Arial" pitchFamily="34" charset="0"/>
              </a:rPr>
              <a:t>.</a:t>
            </a:r>
          </a:p>
          <a:p>
            <a:pPr marL="180975" indent="-180975" defTabSz="333375">
              <a:buFont typeface="Wingdings" pitchFamily="2" charset="2"/>
              <a:buChar char="§"/>
            </a:pPr>
            <a:r>
              <a:rPr lang="de-DE" altLang="de-DE" sz="1200" dirty="0" smtClean="0">
                <a:latin typeface="Arial" pitchFamily="34" charset="0"/>
              </a:rPr>
              <a:t>Stereotypes = </a:t>
            </a:r>
            <a:r>
              <a:rPr lang="de-DE" altLang="de-DE" sz="1200" dirty="0" err="1" smtClean="0">
                <a:latin typeface="Arial" pitchFamily="34" charset="0"/>
              </a:rPr>
              <a:t>learned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largely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unconscious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automated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reactions</a:t>
            </a:r>
            <a:r>
              <a:rPr lang="de-DE" altLang="de-DE" sz="1200" dirty="0" smtClean="0">
                <a:latin typeface="Arial" pitchFamily="34" charset="0"/>
              </a:rPr>
              <a:t>; </a:t>
            </a:r>
            <a:r>
              <a:rPr lang="de-DE" altLang="de-DE" sz="1200" dirty="0" err="1" smtClean="0">
                <a:latin typeface="Arial" pitchFamily="34" charset="0"/>
              </a:rPr>
              <a:t>deep-rooted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typical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movement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responses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/>
            </a:r>
            <a:br>
              <a:rPr lang="de-DE" altLang="de-DE" sz="1200" dirty="0" smtClean="0">
                <a:latin typeface="Arial" pitchFamily="34" charset="0"/>
                <a:sym typeface="Wingdings" pitchFamily="2" charset="2"/>
              </a:rPr>
            </a:b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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important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under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fatigue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conditions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under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which</a:t>
            </a:r>
            <a:r>
              <a:rPr lang="de-DE" altLang="de-DE" sz="1200" dirty="0" smtClean="0">
                <a:latin typeface="Arial" pitchFamily="34" charset="0"/>
              </a:rPr>
              <a:t> human </a:t>
            </a:r>
            <a:r>
              <a:rPr lang="de-DE" altLang="de-DE" sz="1200" dirty="0" err="1" smtClean="0">
                <a:latin typeface="Arial" pitchFamily="34" charset="0"/>
              </a:rPr>
              <a:t>beings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often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revert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such stereotypes </a:t>
            </a:r>
            <a:r>
              <a:rPr lang="de-DE" altLang="de-DE" sz="1200" dirty="0" err="1" smtClean="0">
                <a:latin typeface="Arial" pitchFamily="34" charset="0"/>
              </a:rPr>
              <a:t>unconsciously</a:t>
            </a:r>
            <a:endParaRPr lang="de-DE" altLang="de-DE" sz="1200" dirty="0" smtClean="0">
              <a:latin typeface="Arial" pitchFamily="34" charset="0"/>
              <a:sym typeface="Wingdings" pitchFamily="2" charset="2"/>
            </a:endParaRPr>
          </a:p>
          <a:p>
            <a:pPr marL="180975" indent="-180975" defTabSz="333375">
              <a:buFont typeface="Wingdings" pitchFamily="2" charset="2"/>
              <a:buChar char="§"/>
            </a:pP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Stereotypical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forms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of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presentation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(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reading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from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left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to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right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,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from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top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to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bottom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)</a:t>
            </a:r>
          </a:p>
          <a:p>
            <a:pPr marL="180975" indent="-180975" defTabSz="333375">
              <a:buFont typeface="Wingdings" pitchFamily="2" charset="2"/>
              <a:buChar char="§"/>
            </a:pP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Stereotypical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interpretations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(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up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means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increasing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, down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means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decreasing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)</a:t>
            </a:r>
          </a:p>
          <a:p>
            <a:pPr marL="180975" indent="-180975" defTabSz="333375">
              <a:buFont typeface="Wingdings" pitchFamily="2" charset="2"/>
              <a:buChar char="§"/>
            </a:pP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Stereotypical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assignment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of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signals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and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responses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(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logic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of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directions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of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movement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, e.g.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clockwise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means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to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the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right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)</a:t>
            </a:r>
          </a:p>
          <a:p>
            <a:pPr marL="180975" indent="-180975" defTabSz="333375">
              <a:buFont typeface="Wingdings" pitchFamily="2" charset="2"/>
              <a:buChar char="§"/>
            </a:pP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Stereotypical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expectations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(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greater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pressure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means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a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greater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effect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)</a:t>
            </a:r>
          </a:p>
          <a:p>
            <a:pPr marL="180975" indent="-180975" defTabSz="333375">
              <a:buFont typeface="Wingdings" pitchFamily="2" charset="2"/>
              <a:buChar char="§"/>
            </a:pP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Stereotypical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responses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(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orientation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responses</a:t>
            </a:r>
            <a:r>
              <a:rPr lang="de-DE" altLang="de-DE" sz="1200" smtClean="0">
                <a:latin typeface="Arial" pitchFamily="34" charset="0"/>
                <a:sym typeface="Wingdings" pitchFamily="2" charset="2"/>
              </a:rPr>
              <a:t>)</a:t>
            </a:r>
          </a:p>
          <a:p>
            <a:pPr marL="180975" indent="-180975" defTabSz="333375"/>
            <a:endParaRPr lang="de-DE" altLang="de-DE" sz="1200" b="1" dirty="0" smtClean="0">
              <a:latin typeface="Arial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F0BE09-7D59-4D18-80BA-51D31D2FC96A}" type="slidenum">
              <a:rPr lang="de-DE" altLang="de-DE" smtClean="0"/>
              <a:pPr/>
              <a:t>20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7266645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180975">
              <a:spcBef>
                <a:spcPct val="10000"/>
              </a:spcBef>
              <a:spcAft>
                <a:spcPct val="10000"/>
              </a:spcAft>
            </a:pPr>
            <a:r>
              <a:rPr lang="de-DE" altLang="de-DE" sz="1200" dirty="0" smtClean="0">
                <a:latin typeface="Arial" pitchFamily="34" charset="0"/>
              </a:rPr>
              <a:t>Control </a:t>
            </a:r>
            <a:r>
              <a:rPr lang="de-DE" altLang="de-DE" sz="1200" dirty="0" err="1" smtClean="0">
                <a:latin typeface="Arial" pitchFamily="34" charset="0"/>
              </a:rPr>
              <a:t>actuators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are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used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operation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products</a:t>
            </a:r>
            <a:r>
              <a:rPr lang="de-DE" altLang="de-DE" sz="1200" dirty="0" smtClean="0">
                <a:latin typeface="Arial" pitchFamily="34" charset="0"/>
              </a:rPr>
              <a:t>. This </a:t>
            </a:r>
            <a:r>
              <a:rPr lang="de-DE" altLang="de-DE" sz="1200" dirty="0" err="1" smtClean="0">
                <a:latin typeface="Arial" pitchFamily="34" charset="0"/>
              </a:rPr>
              <a:t>lecture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teaches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principles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behind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correct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selection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design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control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actuators</a:t>
            </a:r>
            <a:r>
              <a:rPr lang="de-DE" altLang="de-DE" sz="1200" dirty="0" smtClean="0">
                <a:latin typeface="Arial" pitchFamily="34" charset="0"/>
              </a:rPr>
              <a:t>. </a:t>
            </a:r>
            <a:r>
              <a:rPr lang="de-DE" altLang="de-DE" sz="1200" dirty="0" err="1" smtClean="0">
                <a:latin typeface="Arial" pitchFamily="34" charset="0"/>
              </a:rPr>
              <a:t>For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purpose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general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procedure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selection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design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control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actuators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first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explained</a:t>
            </a:r>
            <a:r>
              <a:rPr lang="de-DE" altLang="de-DE" sz="1200" dirty="0" smtClean="0">
                <a:latin typeface="Arial" pitchFamily="34" charset="0"/>
              </a:rPr>
              <a:t>. More </a:t>
            </a:r>
            <a:r>
              <a:rPr lang="de-DE" altLang="de-DE" sz="1200" dirty="0" err="1" smtClean="0">
                <a:latin typeface="Arial" pitchFamily="34" charset="0"/>
              </a:rPr>
              <a:t>detailed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information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provided</a:t>
            </a:r>
            <a:r>
              <a:rPr lang="de-DE" altLang="de-DE" sz="1200" dirty="0" smtClean="0">
                <a:latin typeface="Arial" pitchFamily="34" charset="0"/>
              </a:rPr>
              <a:t> on </a:t>
            </a:r>
            <a:r>
              <a:rPr lang="de-DE" altLang="de-DE" sz="1200" dirty="0" err="1" smtClean="0">
                <a:latin typeface="Arial" pitchFamily="34" charset="0"/>
              </a:rPr>
              <a:t>grip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coupling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types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different </a:t>
            </a:r>
            <a:r>
              <a:rPr lang="de-DE" altLang="de-DE" sz="1200" dirty="0" err="1" smtClean="0">
                <a:latin typeface="Arial" pitchFamily="34" charset="0"/>
              </a:rPr>
              <a:t>axes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actuation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control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actuators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their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dimensions</a:t>
            </a:r>
            <a:r>
              <a:rPr lang="de-DE" altLang="de-DE" sz="1200" dirty="0" smtClean="0">
                <a:latin typeface="Arial" pitchFamily="34" charset="0"/>
              </a:rPr>
              <a:t>.</a:t>
            </a:r>
          </a:p>
          <a:p>
            <a:pPr defTabSz="180975">
              <a:spcBef>
                <a:spcPct val="10000"/>
              </a:spcBef>
              <a:spcAft>
                <a:spcPct val="10000"/>
              </a:spcAft>
            </a:pPr>
            <a:r>
              <a:rPr lang="de-DE" altLang="de-DE" sz="1200" dirty="0" smtClean="0">
                <a:latin typeface="Arial" pitchFamily="34" charset="0"/>
              </a:rPr>
              <a:t>A </a:t>
            </a:r>
            <a:r>
              <a:rPr lang="de-DE" altLang="de-DE" sz="1200" dirty="0" err="1" smtClean="0">
                <a:latin typeface="Arial" pitchFamily="34" charset="0"/>
              </a:rPr>
              <a:t>catalogue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solutions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selection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correct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control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actuators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presented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examine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specification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control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actuator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dimensions</a:t>
            </a:r>
            <a:r>
              <a:rPr lang="de-DE" altLang="de-DE" sz="1200" dirty="0" smtClean="0">
                <a:latin typeface="Arial" pitchFamily="34" charset="0"/>
              </a:rPr>
              <a:t>, design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control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actuator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surfaces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essential </a:t>
            </a:r>
            <a:r>
              <a:rPr lang="de-DE" altLang="de-DE" sz="1200" dirty="0" err="1" smtClean="0">
                <a:latin typeface="Arial" pitchFamily="34" charset="0"/>
              </a:rPr>
              <a:t>principles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compatibility</a:t>
            </a:r>
            <a:r>
              <a:rPr lang="de-DE" altLang="de-DE" sz="1200" dirty="0" smtClean="0">
                <a:latin typeface="Arial" pitchFamily="34" charset="0"/>
              </a:rPr>
              <a:t>. </a:t>
            </a:r>
          </a:p>
          <a:p>
            <a:pPr defTabSz="180975">
              <a:spcBef>
                <a:spcPct val="10000"/>
              </a:spcBef>
              <a:spcAft>
                <a:spcPct val="10000"/>
              </a:spcAft>
            </a:pPr>
            <a:endParaRPr lang="de-DE" altLang="de-DE" sz="1200" dirty="0" smtClean="0">
              <a:latin typeface="Arial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F0BE09-7D59-4D18-80BA-51D31D2FC96A}" type="slidenum">
              <a:rPr lang="de-DE" altLang="de-DE" smtClean="0"/>
              <a:pPr/>
              <a:t>2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85452419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190500"/>
            <a:r>
              <a:rPr lang="de-DE" altLang="de-DE" sz="1200" dirty="0" smtClean="0">
                <a:latin typeface="Arial" pitchFamily="34" charset="0"/>
              </a:rPr>
              <a:t>The </a:t>
            </a:r>
            <a:r>
              <a:rPr lang="de-DE" altLang="de-DE" sz="1200" dirty="0" err="1" smtClean="0">
                <a:latin typeface="Arial" pitchFamily="34" charset="0"/>
              </a:rPr>
              <a:t>symbols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providing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information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are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specified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coding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information</a:t>
            </a:r>
            <a:r>
              <a:rPr lang="de-DE" altLang="de-DE" sz="1200" dirty="0" smtClean="0">
                <a:latin typeface="Arial" pitchFamily="34" charset="0"/>
              </a:rPr>
              <a:t>. The </a:t>
            </a:r>
            <a:r>
              <a:rPr lang="de-DE" altLang="de-DE" sz="1200" dirty="0" err="1" smtClean="0">
                <a:latin typeface="Arial" pitchFamily="34" charset="0"/>
              </a:rPr>
              <a:t>technical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signals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received</a:t>
            </a:r>
            <a:r>
              <a:rPr lang="de-DE" altLang="de-DE" sz="1200" dirty="0" smtClean="0">
                <a:latin typeface="Arial" pitchFamily="34" charset="0"/>
              </a:rPr>
              <a:t> on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work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equipment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are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linked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a </a:t>
            </a:r>
            <a:r>
              <a:rPr lang="de-DE" altLang="de-DE" sz="1200" dirty="0" err="1" smtClean="0">
                <a:latin typeface="Arial" pitchFamily="34" charset="0"/>
              </a:rPr>
              <a:t>specific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constellation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symbols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thus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made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perceivable</a:t>
            </a:r>
            <a:r>
              <a:rPr lang="de-DE" altLang="de-DE" sz="1200" dirty="0" smtClean="0">
                <a:latin typeface="Arial" pitchFamily="34" charset="0"/>
              </a:rPr>
              <a:t>. </a:t>
            </a:r>
            <a:r>
              <a:rPr lang="de-DE" altLang="de-DE" sz="1200" dirty="0" err="1" smtClean="0">
                <a:latin typeface="Arial" pitchFamily="34" charset="0"/>
              </a:rPr>
              <a:t>Assignment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symbols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an item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information</a:t>
            </a:r>
            <a:r>
              <a:rPr lang="de-DE" altLang="de-DE" sz="1200" dirty="0" smtClean="0">
                <a:latin typeface="Arial" pitchFamily="34" charset="0"/>
              </a:rPr>
              <a:t> (</a:t>
            </a:r>
            <a:r>
              <a:rPr lang="de-DE" altLang="de-DE" sz="1200" dirty="0" err="1" smtClean="0">
                <a:latin typeface="Arial" pitchFamily="34" charset="0"/>
              </a:rPr>
              <a:t>decoding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information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operator</a:t>
            </a:r>
            <a:r>
              <a:rPr lang="de-DE" altLang="de-DE" sz="1200" dirty="0" smtClean="0">
                <a:latin typeface="Arial" pitchFamily="34" charset="0"/>
              </a:rPr>
              <a:t>) </a:t>
            </a:r>
            <a:r>
              <a:rPr lang="de-DE" altLang="de-DE" sz="1200" dirty="0" err="1" smtClean="0">
                <a:latin typeface="Arial" pitchFamily="34" charset="0"/>
              </a:rPr>
              <a:t>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characterized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regulations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instructions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conventions</a:t>
            </a:r>
            <a:r>
              <a:rPr lang="de-DE" altLang="de-DE" sz="1200" dirty="0" smtClean="0">
                <a:latin typeface="Arial" pitchFamily="34" charset="0"/>
              </a:rPr>
              <a:t>.</a:t>
            </a:r>
            <a:endParaRPr lang="de-DE" altLang="de-DE" sz="1200" b="1" dirty="0" smtClean="0">
              <a:latin typeface="Arial" pitchFamily="34" charset="0"/>
            </a:endParaRPr>
          </a:p>
          <a:p>
            <a:pPr defTabSz="190500"/>
            <a:endParaRPr lang="de-DE" altLang="de-DE" sz="1200" b="1" dirty="0" smtClean="0">
              <a:latin typeface="Arial" pitchFamily="34" charset="0"/>
            </a:endParaRPr>
          </a:p>
          <a:p>
            <a:pPr defTabSz="190500"/>
            <a:r>
              <a:rPr lang="de-DE" altLang="de-DE" sz="1200" b="1" dirty="0" err="1" smtClean="0">
                <a:latin typeface="Arial" pitchFamily="34" charset="0"/>
              </a:rPr>
              <a:t>Benefits</a:t>
            </a:r>
            <a:r>
              <a:rPr lang="de-DE" altLang="de-DE" sz="1200" b="1" dirty="0" smtClean="0">
                <a:latin typeface="Arial" pitchFamily="34" charset="0"/>
              </a:rPr>
              <a:t> </a:t>
            </a:r>
            <a:r>
              <a:rPr lang="de-DE" altLang="de-DE" sz="1200" b="1" dirty="0" err="1" smtClean="0">
                <a:latin typeface="Arial" pitchFamily="34" charset="0"/>
              </a:rPr>
              <a:t>of</a:t>
            </a:r>
            <a:r>
              <a:rPr lang="de-DE" altLang="de-DE" sz="1200" b="1" dirty="0" smtClean="0">
                <a:latin typeface="Arial" pitchFamily="34" charset="0"/>
              </a:rPr>
              <a:t> </a:t>
            </a:r>
            <a:r>
              <a:rPr lang="de-DE" altLang="de-DE" sz="1200" b="1" dirty="0" err="1" smtClean="0">
                <a:latin typeface="Arial" pitchFamily="34" charset="0"/>
              </a:rPr>
              <a:t>the</a:t>
            </a:r>
            <a:r>
              <a:rPr lang="de-DE" altLang="de-DE" sz="1200" b="1" dirty="0" smtClean="0">
                <a:latin typeface="Arial" pitchFamily="34" charset="0"/>
              </a:rPr>
              <a:t> </a:t>
            </a:r>
            <a:r>
              <a:rPr lang="de-DE" altLang="de-DE" sz="1200" b="1" dirty="0" err="1" smtClean="0">
                <a:latin typeface="Arial" pitchFamily="34" charset="0"/>
              </a:rPr>
              <a:t>compatibility</a:t>
            </a:r>
            <a:r>
              <a:rPr lang="de-DE" altLang="de-DE" sz="1200" b="1" dirty="0" smtClean="0">
                <a:latin typeface="Arial" pitchFamily="34" charset="0"/>
              </a:rPr>
              <a:t> </a:t>
            </a:r>
            <a:r>
              <a:rPr lang="de-DE" altLang="de-DE" sz="1200" b="1" dirty="0" err="1" smtClean="0">
                <a:latin typeface="Arial" pitchFamily="34" charset="0"/>
              </a:rPr>
              <a:t>of</a:t>
            </a:r>
            <a:r>
              <a:rPr lang="de-DE" altLang="de-DE" sz="1200" b="1" dirty="0" smtClean="0">
                <a:latin typeface="Arial" pitchFamily="34" charset="0"/>
              </a:rPr>
              <a:t> </a:t>
            </a:r>
            <a:r>
              <a:rPr lang="de-DE" altLang="de-DE" sz="1200" b="1" dirty="0" err="1" smtClean="0">
                <a:latin typeface="Arial" pitchFamily="34" charset="0"/>
              </a:rPr>
              <a:t>coding</a:t>
            </a:r>
            <a:r>
              <a:rPr lang="de-DE" altLang="de-DE" sz="1200" b="1" dirty="0" smtClean="0">
                <a:latin typeface="Arial" pitchFamily="34" charset="0"/>
              </a:rPr>
              <a:t>:</a:t>
            </a:r>
          </a:p>
          <a:p>
            <a:pPr defTabSz="190500">
              <a:buFont typeface="Wingdings" pitchFamily="2" charset="2"/>
              <a:buChar char="§"/>
            </a:pPr>
            <a:r>
              <a:rPr lang="de-DE" altLang="de-DE" sz="1200" dirty="0" err="1" smtClean="0">
                <a:latin typeface="Arial" pitchFamily="34" charset="0"/>
              </a:rPr>
              <a:t>Reductions</a:t>
            </a:r>
            <a:r>
              <a:rPr lang="de-DE" altLang="de-DE" sz="1200" dirty="0" smtClean="0">
                <a:latin typeface="Arial" pitchFamily="34" charset="0"/>
              </a:rPr>
              <a:t> in </a:t>
            </a:r>
            <a:r>
              <a:rPr lang="de-DE" altLang="de-DE" sz="1200" dirty="0" err="1" smtClean="0">
                <a:latin typeface="Arial" pitchFamily="34" charset="0"/>
              </a:rPr>
              <a:t>errors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in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time </a:t>
            </a:r>
            <a:r>
              <a:rPr lang="de-DE" altLang="de-DE" sz="1200" dirty="0" err="1" smtClean="0">
                <a:latin typeface="Arial" pitchFamily="34" charset="0"/>
              </a:rPr>
              <a:t>required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cognitive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processing</a:t>
            </a:r>
            <a:endParaRPr lang="de-DE" altLang="de-DE" sz="1200" dirty="0" smtClean="0">
              <a:latin typeface="Arial" pitchFamily="34" charset="0"/>
            </a:endParaRPr>
          </a:p>
          <a:p>
            <a:pPr defTabSz="190500">
              <a:buFont typeface="Wingdings" pitchFamily="2" charset="2"/>
              <a:buChar char="§"/>
            </a:pPr>
            <a:r>
              <a:rPr lang="de-DE" altLang="de-DE" sz="1200" dirty="0" smtClean="0">
                <a:latin typeface="Arial" pitchFamily="34" charset="0"/>
              </a:rPr>
              <a:t>Information </a:t>
            </a:r>
            <a:r>
              <a:rPr lang="de-DE" altLang="de-DE" sz="1200" dirty="0" err="1" smtClean="0">
                <a:latin typeface="Arial" pitchFamily="34" charset="0"/>
              </a:rPr>
              <a:t>that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is</a:t>
            </a:r>
            <a:r>
              <a:rPr lang="de-DE" altLang="de-DE" sz="1200" dirty="0" smtClean="0">
                <a:latin typeface="Arial" pitchFamily="34" charset="0"/>
              </a:rPr>
              <a:t> not </a:t>
            </a:r>
            <a:r>
              <a:rPr lang="de-DE" altLang="de-DE" sz="1200" dirty="0" err="1" smtClean="0">
                <a:latin typeface="Arial" pitchFamily="34" charset="0"/>
              </a:rPr>
              <a:t>required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</a:t>
            </a:r>
            <a:r>
              <a:rPr lang="de-DE" altLang="de-DE" sz="1200" dirty="0" smtClean="0">
                <a:latin typeface="Arial" pitchFamily="34" charset="0"/>
              </a:rPr>
              <a:t> a </a:t>
            </a:r>
            <a:r>
              <a:rPr lang="de-DE" altLang="de-DE" sz="1200" dirty="0" err="1" smtClean="0">
                <a:latin typeface="Arial" pitchFamily="34" charset="0"/>
              </a:rPr>
              <a:t>certain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task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can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hidden</a:t>
            </a:r>
            <a:endParaRPr lang="de-DE" altLang="de-DE" sz="1200" dirty="0" smtClean="0">
              <a:latin typeface="Arial" pitchFamily="34" charset="0"/>
            </a:endParaRPr>
          </a:p>
          <a:p>
            <a:pPr defTabSz="190500">
              <a:buFont typeface="Wingdings" pitchFamily="2" charset="2"/>
              <a:buChar char="§"/>
            </a:pPr>
            <a:r>
              <a:rPr lang="de-DE" altLang="de-DE" sz="1200" dirty="0" err="1" smtClean="0">
                <a:latin typeface="Arial" pitchFamily="34" charset="0"/>
              </a:rPr>
              <a:t>Reduction</a:t>
            </a:r>
            <a:r>
              <a:rPr lang="de-DE" altLang="de-DE" sz="1200" dirty="0" smtClean="0">
                <a:latin typeface="Arial" pitchFamily="34" charset="0"/>
              </a:rPr>
              <a:t> in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number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presentations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in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volume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information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presented</a:t>
            </a:r>
            <a:endParaRPr lang="de-DE" altLang="de-DE" sz="1200" dirty="0" smtClean="0">
              <a:latin typeface="Arial" pitchFamily="34" charset="0"/>
            </a:endParaRPr>
          </a:p>
          <a:p>
            <a:pPr defTabSz="190500"/>
            <a:endParaRPr lang="de-DE" altLang="de-DE" sz="1200" dirty="0" smtClean="0">
              <a:latin typeface="Arial" pitchFamily="34" charset="0"/>
            </a:endParaRPr>
          </a:p>
          <a:p>
            <a:pPr defTabSz="190500"/>
            <a:r>
              <a:rPr lang="de-DE" altLang="de-DE" sz="1200" b="1" dirty="0" err="1" smtClean="0">
                <a:latin typeface="Arial" pitchFamily="34" charset="0"/>
              </a:rPr>
              <a:t>Colour</a:t>
            </a:r>
            <a:r>
              <a:rPr lang="de-DE" altLang="de-DE" sz="1200" b="1" dirty="0" smtClean="0">
                <a:latin typeface="Arial" pitchFamily="34" charset="0"/>
              </a:rPr>
              <a:t> </a:t>
            </a:r>
            <a:r>
              <a:rPr lang="de-DE" altLang="de-DE" sz="1200" b="1" dirty="0" err="1" smtClean="0">
                <a:latin typeface="Arial" pitchFamily="34" charset="0"/>
              </a:rPr>
              <a:t>coding</a:t>
            </a:r>
            <a:r>
              <a:rPr lang="de-DE" altLang="de-DE" sz="1200" dirty="0" smtClean="0">
                <a:latin typeface="Arial" pitchFamily="34" charset="0"/>
              </a:rPr>
              <a:t>:</a:t>
            </a:r>
          </a:p>
          <a:p>
            <a:pPr defTabSz="190500"/>
            <a:r>
              <a:rPr lang="de-DE" altLang="de-DE" sz="1200" dirty="0" err="1" smtClean="0">
                <a:latin typeface="Arial" pitchFamily="34" charset="0"/>
              </a:rPr>
              <a:t>Suitable</a:t>
            </a:r>
            <a:r>
              <a:rPr lang="de-DE" altLang="de-DE" sz="1200" dirty="0" smtClean="0">
                <a:latin typeface="Arial" pitchFamily="34" charset="0"/>
              </a:rPr>
              <a:t>: </a:t>
            </a:r>
            <a:r>
              <a:rPr lang="de-DE" altLang="de-DE" sz="1200" dirty="0" err="1" smtClean="0">
                <a:latin typeface="Arial" pitchFamily="34" charset="0"/>
              </a:rPr>
              <a:t>red</a:t>
            </a:r>
            <a:r>
              <a:rPr lang="de-DE" altLang="de-DE" sz="1200" dirty="0" smtClean="0">
                <a:latin typeface="Arial" pitchFamily="34" charset="0"/>
              </a:rPr>
              <a:t>/</a:t>
            </a:r>
            <a:r>
              <a:rPr lang="de-DE" altLang="de-DE" sz="1200" dirty="0" err="1" smtClean="0">
                <a:latin typeface="Arial" pitchFamily="34" charset="0"/>
              </a:rPr>
              <a:t>white</a:t>
            </a:r>
            <a:r>
              <a:rPr lang="de-DE" altLang="de-DE" sz="1200" dirty="0" smtClean="0">
                <a:latin typeface="Arial" pitchFamily="34" charset="0"/>
              </a:rPr>
              <a:t>; </a:t>
            </a:r>
            <a:r>
              <a:rPr lang="de-DE" altLang="de-DE" sz="1200" dirty="0" err="1" smtClean="0">
                <a:latin typeface="Arial" pitchFamily="34" charset="0"/>
              </a:rPr>
              <a:t>yellow</a:t>
            </a:r>
            <a:r>
              <a:rPr lang="de-DE" altLang="de-DE" sz="1200" dirty="0" smtClean="0">
                <a:latin typeface="Arial" pitchFamily="34" charset="0"/>
              </a:rPr>
              <a:t>/</a:t>
            </a:r>
            <a:r>
              <a:rPr lang="de-DE" altLang="de-DE" sz="1200" dirty="0" err="1" smtClean="0">
                <a:latin typeface="Arial" pitchFamily="34" charset="0"/>
              </a:rPr>
              <a:t>black</a:t>
            </a:r>
            <a:r>
              <a:rPr lang="de-DE" altLang="de-DE" sz="1200" dirty="0" smtClean="0">
                <a:latin typeface="Arial" pitchFamily="34" charset="0"/>
              </a:rPr>
              <a:t>; </a:t>
            </a:r>
            <a:r>
              <a:rPr lang="de-DE" altLang="de-DE" sz="1200" dirty="0" err="1" smtClean="0">
                <a:latin typeface="Arial" pitchFamily="34" charset="0"/>
              </a:rPr>
              <a:t>black</a:t>
            </a:r>
            <a:r>
              <a:rPr lang="de-DE" altLang="de-DE" sz="1200" dirty="0" smtClean="0">
                <a:latin typeface="Arial" pitchFamily="34" charset="0"/>
              </a:rPr>
              <a:t>/</a:t>
            </a:r>
            <a:r>
              <a:rPr lang="de-DE" altLang="de-DE" sz="1200" dirty="0" err="1" smtClean="0">
                <a:latin typeface="Arial" pitchFamily="34" charset="0"/>
              </a:rPr>
              <a:t>white</a:t>
            </a:r>
            <a:endParaRPr lang="de-DE" altLang="de-DE" sz="1200" dirty="0" smtClean="0">
              <a:latin typeface="Arial" pitchFamily="34" charset="0"/>
            </a:endParaRPr>
          </a:p>
          <a:p>
            <a:pPr defTabSz="190500"/>
            <a:endParaRPr lang="de-DE" altLang="de-DE" sz="1200" dirty="0" smtClean="0">
              <a:latin typeface="Arial" pitchFamily="34" charset="0"/>
            </a:endParaRPr>
          </a:p>
          <a:p>
            <a:pPr defTabSz="190500"/>
            <a:r>
              <a:rPr lang="de-DE" altLang="de-DE" sz="1200" b="1" dirty="0" err="1" smtClean="0">
                <a:latin typeface="Arial" pitchFamily="34" charset="0"/>
              </a:rPr>
              <a:t>Geometry</a:t>
            </a:r>
            <a:r>
              <a:rPr lang="de-DE" altLang="de-DE" sz="1200" dirty="0" smtClean="0">
                <a:latin typeface="Arial" pitchFamily="34" charset="0"/>
              </a:rPr>
              <a:t>:</a:t>
            </a:r>
          </a:p>
          <a:p>
            <a:pPr defTabSz="190500"/>
            <a:r>
              <a:rPr lang="de-DE" altLang="de-DE" sz="1200" dirty="0" err="1" smtClean="0">
                <a:latin typeface="Arial" pitchFamily="34" charset="0"/>
              </a:rPr>
              <a:t>Use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regular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geometric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forms</a:t>
            </a:r>
            <a:r>
              <a:rPr lang="de-DE" altLang="de-DE" sz="1200" dirty="0" smtClean="0">
                <a:latin typeface="Arial" pitchFamily="34" charset="0"/>
              </a:rPr>
              <a:t> (</a:t>
            </a:r>
            <a:r>
              <a:rPr lang="de-DE" altLang="de-DE" sz="1200" dirty="0" err="1" smtClean="0">
                <a:latin typeface="Arial" pitchFamily="34" charset="0"/>
              </a:rPr>
              <a:t>circle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triangle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square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rectangle</a:t>
            </a:r>
            <a:r>
              <a:rPr lang="de-DE" altLang="de-DE" sz="1200" dirty="0" smtClean="0">
                <a:latin typeface="Arial" pitchFamily="34" charset="0"/>
              </a:rPr>
              <a:t>); </a:t>
            </a:r>
            <a:r>
              <a:rPr lang="de-DE" altLang="de-DE" sz="1200" dirty="0" err="1" smtClean="0">
                <a:latin typeface="Arial" pitchFamily="34" charset="0"/>
              </a:rPr>
              <a:t>avoid</a:t>
            </a:r>
            <a:r>
              <a:rPr lang="de-DE" altLang="de-DE" sz="1200" dirty="0" smtClean="0">
                <a:latin typeface="Arial" pitchFamily="34" charset="0"/>
              </a:rPr>
              <a:t> sharp </a:t>
            </a:r>
            <a:r>
              <a:rPr lang="de-DE" altLang="de-DE" sz="1200" dirty="0" err="1" smtClean="0">
                <a:latin typeface="Arial" pitchFamily="34" charset="0"/>
              </a:rPr>
              <a:t>edges</a:t>
            </a:r>
            <a:endParaRPr lang="de-DE" altLang="de-DE" sz="1200" dirty="0" smtClean="0">
              <a:latin typeface="Arial" pitchFamily="34" charset="0"/>
            </a:endParaRPr>
          </a:p>
          <a:p>
            <a:pPr defTabSz="190500"/>
            <a:endParaRPr lang="de-DE" altLang="de-DE" sz="1200" dirty="0" smtClean="0">
              <a:latin typeface="Arial" pitchFamily="34" charset="0"/>
            </a:endParaRPr>
          </a:p>
          <a:p>
            <a:pPr defTabSz="190500"/>
            <a:r>
              <a:rPr lang="de-DE" altLang="de-DE" sz="1200" b="1" dirty="0" smtClean="0">
                <a:latin typeface="Arial" pitchFamily="34" charset="0"/>
              </a:rPr>
              <a:t>Sizes</a:t>
            </a:r>
            <a:r>
              <a:rPr lang="de-DE" altLang="de-DE" sz="1200" dirty="0" smtClean="0">
                <a:latin typeface="Arial" pitchFamily="34" charset="0"/>
              </a:rPr>
              <a:t>:</a:t>
            </a:r>
          </a:p>
          <a:p>
            <a:pPr defTabSz="190500"/>
            <a:r>
              <a:rPr lang="de-DE" altLang="de-DE" sz="1200" dirty="0" smtClean="0">
                <a:latin typeface="Arial" pitchFamily="34" charset="0"/>
              </a:rPr>
              <a:t>Not </a:t>
            </a:r>
            <a:r>
              <a:rPr lang="de-DE" altLang="de-DE" sz="1200" dirty="0" err="1" smtClean="0">
                <a:latin typeface="Arial" pitchFamily="34" charset="0"/>
              </a:rPr>
              <a:t>more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than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three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sizes</a:t>
            </a:r>
            <a:r>
              <a:rPr lang="de-DE" altLang="de-DE" sz="1200" dirty="0" smtClean="0">
                <a:latin typeface="Arial" pitchFamily="34" charset="0"/>
              </a:rPr>
              <a:t>; </a:t>
            </a:r>
            <a:r>
              <a:rPr lang="de-DE" altLang="de-DE" sz="1200" dirty="0" err="1" smtClean="0">
                <a:latin typeface="Arial" pitchFamily="34" charset="0"/>
              </a:rPr>
              <a:t>size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differences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exponential</a:t>
            </a:r>
            <a:endParaRPr lang="de-DE" altLang="de-DE" sz="1200" dirty="0" smtClean="0">
              <a:latin typeface="Arial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F0BE09-7D59-4D18-80BA-51D31D2FC96A}" type="slidenum">
              <a:rPr lang="de-DE" altLang="de-DE" smtClean="0"/>
              <a:pPr/>
              <a:t>21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54155040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190500"/>
            <a:r>
              <a:rPr lang="de-DE" altLang="de-DE" sz="1200" dirty="0" smtClean="0">
                <a:latin typeface="Arial" pitchFamily="34" charset="0"/>
              </a:rPr>
              <a:t>The </a:t>
            </a:r>
            <a:r>
              <a:rPr lang="de-DE" altLang="de-DE" sz="1200" dirty="0" err="1" smtClean="0">
                <a:latin typeface="Arial" pitchFamily="34" charset="0"/>
              </a:rPr>
              <a:t>symbols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providing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information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are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specified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coding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information</a:t>
            </a:r>
            <a:r>
              <a:rPr lang="de-DE" altLang="de-DE" sz="1200" dirty="0" smtClean="0">
                <a:latin typeface="Arial" pitchFamily="34" charset="0"/>
              </a:rPr>
              <a:t>. The </a:t>
            </a:r>
            <a:r>
              <a:rPr lang="de-DE" altLang="de-DE" sz="1200" dirty="0" err="1" smtClean="0">
                <a:latin typeface="Arial" pitchFamily="34" charset="0"/>
              </a:rPr>
              <a:t>technical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signals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received</a:t>
            </a:r>
            <a:r>
              <a:rPr lang="de-DE" altLang="de-DE" sz="1200" dirty="0" smtClean="0">
                <a:latin typeface="Arial" pitchFamily="34" charset="0"/>
              </a:rPr>
              <a:t> on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work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equipment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are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linked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a </a:t>
            </a:r>
            <a:r>
              <a:rPr lang="de-DE" altLang="de-DE" sz="1200" dirty="0" err="1" smtClean="0">
                <a:latin typeface="Arial" pitchFamily="34" charset="0"/>
              </a:rPr>
              <a:t>specific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constellation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symbols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thus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made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perceivable</a:t>
            </a:r>
            <a:r>
              <a:rPr lang="de-DE" altLang="de-DE" sz="1200" dirty="0" smtClean="0">
                <a:latin typeface="Arial" pitchFamily="34" charset="0"/>
              </a:rPr>
              <a:t>. </a:t>
            </a:r>
            <a:r>
              <a:rPr lang="de-DE" altLang="de-DE" sz="1200" dirty="0" err="1" smtClean="0">
                <a:latin typeface="Arial" pitchFamily="34" charset="0"/>
              </a:rPr>
              <a:t>Assignment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symbols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an item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information</a:t>
            </a:r>
            <a:r>
              <a:rPr lang="de-DE" altLang="de-DE" sz="1200" dirty="0" smtClean="0">
                <a:latin typeface="Arial" pitchFamily="34" charset="0"/>
              </a:rPr>
              <a:t> (</a:t>
            </a:r>
            <a:r>
              <a:rPr lang="de-DE" altLang="de-DE" sz="1200" dirty="0" err="1" smtClean="0">
                <a:latin typeface="Arial" pitchFamily="34" charset="0"/>
              </a:rPr>
              <a:t>decoding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information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operator</a:t>
            </a:r>
            <a:r>
              <a:rPr lang="de-DE" altLang="de-DE" sz="1200" dirty="0" smtClean="0">
                <a:latin typeface="Arial" pitchFamily="34" charset="0"/>
              </a:rPr>
              <a:t>) </a:t>
            </a:r>
            <a:r>
              <a:rPr lang="de-DE" altLang="de-DE" sz="1200" dirty="0" err="1" smtClean="0">
                <a:latin typeface="Arial" pitchFamily="34" charset="0"/>
              </a:rPr>
              <a:t>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characterized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regulations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instructions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conventions</a:t>
            </a:r>
            <a:r>
              <a:rPr lang="de-DE" altLang="de-DE" sz="1200" dirty="0" smtClean="0">
                <a:latin typeface="Arial" pitchFamily="34" charset="0"/>
              </a:rPr>
              <a:t>.</a:t>
            </a:r>
            <a:endParaRPr lang="de-DE" altLang="de-DE" sz="1200" b="1" dirty="0" smtClean="0">
              <a:latin typeface="Arial" pitchFamily="34" charset="0"/>
            </a:endParaRPr>
          </a:p>
          <a:p>
            <a:pPr defTabSz="190500"/>
            <a:endParaRPr lang="de-DE" altLang="de-DE" sz="1200" b="1" dirty="0" smtClean="0">
              <a:latin typeface="Arial" pitchFamily="34" charset="0"/>
            </a:endParaRPr>
          </a:p>
          <a:p>
            <a:pPr defTabSz="190500"/>
            <a:r>
              <a:rPr lang="de-DE" altLang="de-DE" sz="1200" b="1" dirty="0" err="1" smtClean="0">
                <a:latin typeface="Arial" pitchFamily="34" charset="0"/>
              </a:rPr>
              <a:t>Benefits</a:t>
            </a:r>
            <a:r>
              <a:rPr lang="de-DE" altLang="de-DE" sz="1200" b="1" dirty="0" smtClean="0">
                <a:latin typeface="Arial" pitchFamily="34" charset="0"/>
              </a:rPr>
              <a:t> </a:t>
            </a:r>
            <a:r>
              <a:rPr lang="de-DE" altLang="de-DE" sz="1200" b="1" dirty="0" err="1" smtClean="0">
                <a:latin typeface="Arial" pitchFamily="34" charset="0"/>
              </a:rPr>
              <a:t>of</a:t>
            </a:r>
            <a:r>
              <a:rPr lang="de-DE" altLang="de-DE" sz="1200" b="1" dirty="0" smtClean="0">
                <a:latin typeface="Arial" pitchFamily="34" charset="0"/>
              </a:rPr>
              <a:t> </a:t>
            </a:r>
            <a:r>
              <a:rPr lang="de-DE" altLang="de-DE" sz="1200" b="1" dirty="0" err="1" smtClean="0">
                <a:latin typeface="Arial" pitchFamily="34" charset="0"/>
              </a:rPr>
              <a:t>the</a:t>
            </a:r>
            <a:r>
              <a:rPr lang="de-DE" altLang="de-DE" sz="1200" b="1" dirty="0" smtClean="0">
                <a:latin typeface="Arial" pitchFamily="34" charset="0"/>
              </a:rPr>
              <a:t> </a:t>
            </a:r>
            <a:r>
              <a:rPr lang="de-DE" altLang="de-DE" sz="1200" b="1" dirty="0" err="1" smtClean="0">
                <a:latin typeface="Arial" pitchFamily="34" charset="0"/>
              </a:rPr>
              <a:t>compatibility</a:t>
            </a:r>
            <a:r>
              <a:rPr lang="de-DE" altLang="de-DE" sz="1200" b="1" dirty="0" smtClean="0">
                <a:latin typeface="Arial" pitchFamily="34" charset="0"/>
              </a:rPr>
              <a:t> </a:t>
            </a:r>
            <a:r>
              <a:rPr lang="de-DE" altLang="de-DE" sz="1200" b="1" dirty="0" err="1" smtClean="0">
                <a:latin typeface="Arial" pitchFamily="34" charset="0"/>
              </a:rPr>
              <a:t>of</a:t>
            </a:r>
            <a:r>
              <a:rPr lang="de-DE" altLang="de-DE" sz="1200" b="1" dirty="0" smtClean="0">
                <a:latin typeface="Arial" pitchFamily="34" charset="0"/>
              </a:rPr>
              <a:t> </a:t>
            </a:r>
            <a:r>
              <a:rPr lang="de-DE" altLang="de-DE" sz="1200" b="1" dirty="0" err="1" smtClean="0">
                <a:latin typeface="Arial" pitchFamily="34" charset="0"/>
              </a:rPr>
              <a:t>coding</a:t>
            </a:r>
            <a:r>
              <a:rPr lang="de-DE" altLang="de-DE" sz="1200" b="1" dirty="0" smtClean="0">
                <a:latin typeface="Arial" pitchFamily="34" charset="0"/>
              </a:rPr>
              <a:t>:</a:t>
            </a:r>
          </a:p>
          <a:p>
            <a:pPr defTabSz="190500">
              <a:buFont typeface="Wingdings" pitchFamily="2" charset="2"/>
              <a:buChar char="§"/>
            </a:pPr>
            <a:r>
              <a:rPr lang="de-DE" altLang="de-DE" sz="1200" dirty="0" err="1" smtClean="0">
                <a:latin typeface="Arial" pitchFamily="34" charset="0"/>
              </a:rPr>
              <a:t>Reductions</a:t>
            </a:r>
            <a:r>
              <a:rPr lang="de-DE" altLang="de-DE" sz="1200" dirty="0" smtClean="0">
                <a:latin typeface="Arial" pitchFamily="34" charset="0"/>
              </a:rPr>
              <a:t> in </a:t>
            </a:r>
            <a:r>
              <a:rPr lang="de-DE" altLang="de-DE" sz="1200" dirty="0" err="1" smtClean="0">
                <a:latin typeface="Arial" pitchFamily="34" charset="0"/>
              </a:rPr>
              <a:t>errors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in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time </a:t>
            </a:r>
            <a:r>
              <a:rPr lang="de-DE" altLang="de-DE" sz="1200" dirty="0" err="1" smtClean="0">
                <a:latin typeface="Arial" pitchFamily="34" charset="0"/>
              </a:rPr>
              <a:t>required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cognitive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processing</a:t>
            </a:r>
            <a:endParaRPr lang="de-DE" altLang="de-DE" sz="1200" dirty="0" smtClean="0">
              <a:latin typeface="Arial" pitchFamily="34" charset="0"/>
            </a:endParaRPr>
          </a:p>
          <a:p>
            <a:pPr defTabSz="190500">
              <a:buFont typeface="Wingdings" pitchFamily="2" charset="2"/>
              <a:buChar char="§"/>
            </a:pPr>
            <a:r>
              <a:rPr lang="de-DE" altLang="de-DE" sz="1200" dirty="0" smtClean="0">
                <a:latin typeface="Arial" pitchFamily="34" charset="0"/>
              </a:rPr>
              <a:t>Information </a:t>
            </a:r>
            <a:r>
              <a:rPr lang="de-DE" altLang="de-DE" sz="1200" dirty="0" err="1" smtClean="0">
                <a:latin typeface="Arial" pitchFamily="34" charset="0"/>
              </a:rPr>
              <a:t>that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is</a:t>
            </a:r>
            <a:r>
              <a:rPr lang="de-DE" altLang="de-DE" sz="1200" dirty="0" smtClean="0">
                <a:latin typeface="Arial" pitchFamily="34" charset="0"/>
              </a:rPr>
              <a:t> not </a:t>
            </a:r>
            <a:r>
              <a:rPr lang="de-DE" altLang="de-DE" sz="1200" dirty="0" err="1" smtClean="0">
                <a:latin typeface="Arial" pitchFamily="34" charset="0"/>
              </a:rPr>
              <a:t>required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</a:t>
            </a:r>
            <a:r>
              <a:rPr lang="de-DE" altLang="de-DE" sz="1200" dirty="0" smtClean="0">
                <a:latin typeface="Arial" pitchFamily="34" charset="0"/>
              </a:rPr>
              <a:t> a </a:t>
            </a:r>
            <a:r>
              <a:rPr lang="de-DE" altLang="de-DE" sz="1200" dirty="0" err="1" smtClean="0">
                <a:latin typeface="Arial" pitchFamily="34" charset="0"/>
              </a:rPr>
              <a:t>certain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task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can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hidden</a:t>
            </a:r>
            <a:endParaRPr lang="de-DE" altLang="de-DE" sz="1200" dirty="0" smtClean="0">
              <a:latin typeface="Arial" pitchFamily="34" charset="0"/>
            </a:endParaRPr>
          </a:p>
          <a:p>
            <a:pPr defTabSz="190500">
              <a:buFont typeface="Wingdings" pitchFamily="2" charset="2"/>
              <a:buChar char="§"/>
            </a:pPr>
            <a:r>
              <a:rPr lang="de-DE" altLang="de-DE" sz="1200" dirty="0" err="1" smtClean="0">
                <a:latin typeface="Arial" pitchFamily="34" charset="0"/>
              </a:rPr>
              <a:t>Reduction</a:t>
            </a:r>
            <a:r>
              <a:rPr lang="de-DE" altLang="de-DE" sz="1200" dirty="0" smtClean="0">
                <a:latin typeface="Arial" pitchFamily="34" charset="0"/>
              </a:rPr>
              <a:t> in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number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presentations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in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volume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information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presented</a:t>
            </a:r>
            <a:endParaRPr lang="de-DE" altLang="de-DE" sz="1200" dirty="0" smtClean="0">
              <a:latin typeface="Arial" pitchFamily="34" charset="0"/>
            </a:endParaRPr>
          </a:p>
          <a:p>
            <a:pPr defTabSz="190500"/>
            <a:endParaRPr lang="de-DE" altLang="de-DE" sz="1200" dirty="0" smtClean="0">
              <a:latin typeface="Arial" pitchFamily="34" charset="0"/>
            </a:endParaRPr>
          </a:p>
          <a:p>
            <a:pPr defTabSz="190500"/>
            <a:r>
              <a:rPr lang="de-DE" altLang="de-DE" sz="1200" b="1" dirty="0" err="1" smtClean="0">
                <a:latin typeface="Arial" pitchFamily="34" charset="0"/>
              </a:rPr>
              <a:t>Colour</a:t>
            </a:r>
            <a:r>
              <a:rPr lang="de-DE" altLang="de-DE" sz="1200" b="1" dirty="0" smtClean="0">
                <a:latin typeface="Arial" pitchFamily="34" charset="0"/>
              </a:rPr>
              <a:t> </a:t>
            </a:r>
            <a:r>
              <a:rPr lang="de-DE" altLang="de-DE" sz="1200" b="1" dirty="0" err="1" smtClean="0">
                <a:latin typeface="Arial" pitchFamily="34" charset="0"/>
              </a:rPr>
              <a:t>coding</a:t>
            </a:r>
            <a:r>
              <a:rPr lang="de-DE" altLang="de-DE" sz="1200" dirty="0" smtClean="0">
                <a:latin typeface="Arial" pitchFamily="34" charset="0"/>
              </a:rPr>
              <a:t>:</a:t>
            </a:r>
          </a:p>
          <a:p>
            <a:pPr defTabSz="190500"/>
            <a:r>
              <a:rPr lang="de-DE" altLang="de-DE" sz="1200" dirty="0" err="1" smtClean="0">
                <a:latin typeface="Arial" pitchFamily="34" charset="0"/>
              </a:rPr>
              <a:t>Suitable</a:t>
            </a:r>
            <a:r>
              <a:rPr lang="de-DE" altLang="de-DE" sz="1200" dirty="0" smtClean="0">
                <a:latin typeface="Arial" pitchFamily="34" charset="0"/>
              </a:rPr>
              <a:t>: </a:t>
            </a:r>
            <a:r>
              <a:rPr lang="de-DE" altLang="de-DE" sz="1200" dirty="0" err="1" smtClean="0">
                <a:latin typeface="Arial" pitchFamily="34" charset="0"/>
              </a:rPr>
              <a:t>red</a:t>
            </a:r>
            <a:r>
              <a:rPr lang="de-DE" altLang="de-DE" sz="1200" dirty="0" smtClean="0">
                <a:latin typeface="Arial" pitchFamily="34" charset="0"/>
              </a:rPr>
              <a:t>/</a:t>
            </a:r>
            <a:r>
              <a:rPr lang="de-DE" altLang="de-DE" sz="1200" dirty="0" err="1" smtClean="0">
                <a:latin typeface="Arial" pitchFamily="34" charset="0"/>
              </a:rPr>
              <a:t>white</a:t>
            </a:r>
            <a:r>
              <a:rPr lang="de-DE" altLang="de-DE" sz="1200" dirty="0" smtClean="0">
                <a:latin typeface="Arial" pitchFamily="34" charset="0"/>
              </a:rPr>
              <a:t>; </a:t>
            </a:r>
            <a:r>
              <a:rPr lang="de-DE" altLang="de-DE" sz="1200" dirty="0" err="1" smtClean="0">
                <a:latin typeface="Arial" pitchFamily="34" charset="0"/>
              </a:rPr>
              <a:t>yellow</a:t>
            </a:r>
            <a:r>
              <a:rPr lang="de-DE" altLang="de-DE" sz="1200" dirty="0" smtClean="0">
                <a:latin typeface="Arial" pitchFamily="34" charset="0"/>
              </a:rPr>
              <a:t>/</a:t>
            </a:r>
            <a:r>
              <a:rPr lang="de-DE" altLang="de-DE" sz="1200" dirty="0" err="1" smtClean="0">
                <a:latin typeface="Arial" pitchFamily="34" charset="0"/>
              </a:rPr>
              <a:t>black</a:t>
            </a:r>
            <a:r>
              <a:rPr lang="de-DE" altLang="de-DE" sz="1200" dirty="0" smtClean="0">
                <a:latin typeface="Arial" pitchFamily="34" charset="0"/>
              </a:rPr>
              <a:t>; </a:t>
            </a:r>
            <a:r>
              <a:rPr lang="de-DE" altLang="de-DE" sz="1200" dirty="0" err="1" smtClean="0">
                <a:latin typeface="Arial" pitchFamily="34" charset="0"/>
              </a:rPr>
              <a:t>black</a:t>
            </a:r>
            <a:r>
              <a:rPr lang="de-DE" altLang="de-DE" sz="1200" dirty="0" smtClean="0">
                <a:latin typeface="Arial" pitchFamily="34" charset="0"/>
              </a:rPr>
              <a:t>/</a:t>
            </a:r>
            <a:r>
              <a:rPr lang="de-DE" altLang="de-DE" sz="1200" dirty="0" err="1" smtClean="0">
                <a:latin typeface="Arial" pitchFamily="34" charset="0"/>
              </a:rPr>
              <a:t>white</a:t>
            </a:r>
            <a:endParaRPr lang="de-DE" altLang="de-DE" sz="1200" dirty="0" smtClean="0">
              <a:latin typeface="Arial" pitchFamily="34" charset="0"/>
            </a:endParaRPr>
          </a:p>
          <a:p>
            <a:pPr defTabSz="190500"/>
            <a:endParaRPr lang="de-DE" altLang="de-DE" sz="1200" dirty="0" smtClean="0">
              <a:latin typeface="Arial" pitchFamily="34" charset="0"/>
            </a:endParaRPr>
          </a:p>
          <a:p>
            <a:pPr defTabSz="190500"/>
            <a:r>
              <a:rPr lang="de-DE" altLang="de-DE" sz="1200" b="1" dirty="0" err="1" smtClean="0">
                <a:latin typeface="Arial" pitchFamily="34" charset="0"/>
              </a:rPr>
              <a:t>Geometry</a:t>
            </a:r>
            <a:r>
              <a:rPr lang="de-DE" altLang="de-DE" sz="1200" dirty="0" smtClean="0">
                <a:latin typeface="Arial" pitchFamily="34" charset="0"/>
              </a:rPr>
              <a:t>:</a:t>
            </a:r>
          </a:p>
          <a:p>
            <a:pPr defTabSz="190500"/>
            <a:r>
              <a:rPr lang="de-DE" altLang="de-DE" sz="1200" dirty="0" err="1" smtClean="0">
                <a:latin typeface="Arial" pitchFamily="34" charset="0"/>
              </a:rPr>
              <a:t>Use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regular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geometric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forms</a:t>
            </a:r>
            <a:r>
              <a:rPr lang="de-DE" altLang="de-DE" sz="1200" dirty="0" smtClean="0">
                <a:latin typeface="Arial" pitchFamily="34" charset="0"/>
              </a:rPr>
              <a:t> (</a:t>
            </a:r>
            <a:r>
              <a:rPr lang="de-DE" altLang="de-DE" sz="1200" dirty="0" err="1" smtClean="0">
                <a:latin typeface="Arial" pitchFamily="34" charset="0"/>
              </a:rPr>
              <a:t>circle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triangle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square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rectangle</a:t>
            </a:r>
            <a:r>
              <a:rPr lang="de-DE" altLang="de-DE" sz="1200" dirty="0" smtClean="0">
                <a:latin typeface="Arial" pitchFamily="34" charset="0"/>
              </a:rPr>
              <a:t>); </a:t>
            </a:r>
            <a:r>
              <a:rPr lang="de-DE" altLang="de-DE" sz="1200" dirty="0" err="1" smtClean="0">
                <a:latin typeface="Arial" pitchFamily="34" charset="0"/>
              </a:rPr>
              <a:t>avoid</a:t>
            </a:r>
            <a:r>
              <a:rPr lang="de-DE" altLang="de-DE" sz="1200" dirty="0" smtClean="0">
                <a:latin typeface="Arial" pitchFamily="34" charset="0"/>
              </a:rPr>
              <a:t> sharp </a:t>
            </a:r>
            <a:r>
              <a:rPr lang="de-DE" altLang="de-DE" sz="1200" dirty="0" err="1" smtClean="0">
                <a:latin typeface="Arial" pitchFamily="34" charset="0"/>
              </a:rPr>
              <a:t>edges</a:t>
            </a:r>
            <a:endParaRPr lang="de-DE" altLang="de-DE" sz="1200" dirty="0" smtClean="0">
              <a:latin typeface="Arial" pitchFamily="34" charset="0"/>
            </a:endParaRPr>
          </a:p>
          <a:p>
            <a:pPr defTabSz="190500"/>
            <a:endParaRPr lang="de-DE" altLang="de-DE" sz="1200" dirty="0" smtClean="0">
              <a:latin typeface="Arial" pitchFamily="34" charset="0"/>
            </a:endParaRPr>
          </a:p>
          <a:p>
            <a:pPr defTabSz="190500"/>
            <a:r>
              <a:rPr lang="de-DE" altLang="de-DE" sz="1200" b="1" dirty="0" smtClean="0">
                <a:latin typeface="Arial" pitchFamily="34" charset="0"/>
              </a:rPr>
              <a:t>Sizes</a:t>
            </a:r>
            <a:r>
              <a:rPr lang="de-DE" altLang="de-DE" sz="1200" dirty="0" smtClean="0">
                <a:latin typeface="Arial" pitchFamily="34" charset="0"/>
              </a:rPr>
              <a:t>:</a:t>
            </a:r>
          </a:p>
          <a:p>
            <a:pPr defTabSz="190500"/>
            <a:r>
              <a:rPr lang="de-DE" altLang="de-DE" sz="1200" dirty="0" smtClean="0">
                <a:latin typeface="Arial" pitchFamily="34" charset="0"/>
              </a:rPr>
              <a:t>Not </a:t>
            </a:r>
            <a:r>
              <a:rPr lang="de-DE" altLang="de-DE" sz="1200" dirty="0" err="1" smtClean="0">
                <a:latin typeface="Arial" pitchFamily="34" charset="0"/>
              </a:rPr>
              <a:t>more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than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three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sizes</a:t>
            </a:r>
            <a:r>
              <a:rPr lang="de-DE" altLang="de-DE" sz="1200" dirty="0" smtClean="0">
                <a:latin typeface="Arial" pitchFamily="34" charset="0"/>
              </a:rPr>
              <a:t>; </a:t>
            </a:r>
            <a:r>
              <a:rPr lang="de-DE" altLang="de-DE" sz="1200" dirty="0" err="1" smtClean="0">
                <a:latin typeface="Arial" pitchFamily="34" charset="0"/>
              </a:rPr>
              <a:t>size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differences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exponential</a:t>
            </a:r>
            <a:endParaRPr lang="de-DE" altLang="de-DE" sz="1200" dirty="0" smtClean="0">
              <a:latin typeface="Arial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F0BE09-7D59-4D18-80BA-51D31D2FC96A}" type="slidenum">
              <a:rPr lang="de-DE" altLang="de-DE" smtClean="0"/>
              <a:pPr/>
              <a:t>22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0532011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0975" indent="-180975">
              <a:lnSpc>
                <a:spcPct val="105000"/>
              </a:lnSpc>
              <a:spcBef>
                <a:spcPct val="5000"/>
              </a:spcBef>
              <a:spcAft>
                <a:spcPct val="5000"/>
              </a:spcAft>
            </a:pPr>
            <a:r>
              <a:rPr lang="de-DE" altLang="de-DE" sz="1000" b="1" dirty="0" err="1" smtClean="0">
                <a:solidFill>
                  <a:srgbClr val="0B2A51"/>
                </a:solidFill>
                <a:latin typeface="Arial" pitchFamily="34" charset="0"/>
              </a:rPr>
              <a:t>Structure</a:t>
            </a:r>
            <a:r>
              <a:rPr lang="de-DE" altLang="de-DE" sz="1000" b="1" dirty="0" smtClean="0">
                <a:solidFill>
                  <a:srgbClr val="0B2A51"/>
                </a:solidFill>
                <a:latin typeface="Arial" pitchFamily="34" charset="0"/>
              </a:rPr>
              <a:t> </a:t>
            </a:r>
            <a:r>
              <a:rPr lang="de-DE" altLang="de-DE" sz="1000" b="1" dirty="0" err="1" smtClean="0">
                <a:solidFill>
                  <a:srgbClr val="0B2A51"/>
                </a:solidFill>
                <a:latin typeface="Arial" pitchFamily="34" charset="0"/>
              </a:rPr>
              <a:t>of</a:t>
            </a:r>
            <a:r>
              <a:rPr lang="de-DE" altLang="de-DE" sz="1000" b="1" dirty="0" smtClean="0">
                <a:solidFill>
                  <a:srgbClr val="0B2A51"/>
                </a:solidFill>
                <a:latin typeface="Arial" pitchFamily="34" charset="0"/>
              </a:rPr>
              <a:t> </a:t>
            </a:r>
            <a:r>
              <a:rPr lang="de-DE" altLang="de-DE" sz="1000" b="1" dirty="0" err="1" smtClean="0">
                <a:solidFill>
                  <a:srgbClr val="0B2A51"/>
                </a:solidFill>
                <a:latin typeface="Arial" pitchFamily="34" charset="0"/>
              </a:rPr>
              <a:t>the</a:t>
            </a:r>
            <a:r>
              <a:rPr lang="de-DE" altLang="de-DE" sz="1000" b="1" dirty="0" smtClean="0">
                <a:solidFill>
                  <a:srgbClr val="0B2A51"/>
                </a:solidFill>
                <a:latin typeface="Arial" pitchFamily="34" charset="0"/>
              </a:rPr>
              <a:t> </a:t>
            </a:r>
            <a:r>
              <a:rPr lang="de-DE" altLang="de-DE" sz="1000" b="1" dirty="0" err="1" smtClean="0">
                <a:solidFill>
                  <a:srgbClr val="0B2A51"/>
                </a:solidFill>
                <a:latin typeface="Arial" pitchFamily="34" charset="0"/>
              </a:rPr>
              <a:t>arrangement</a:t>
            </a:r>
            <a:r>
              <a:rPr lang="de-DE" altLang="de-DE" sz="1000" b="1" dirty="0" smtClean="0">
                <a:solidFill>
                  <a:srgbClr val="0B2A51"/>
                </a:solidFill>
                <a:latin typeface="Arial" pitchFamily="34" charset="0"/>
              </a:rPr>
              <a:t>:</a:t>
            </a:r>
          </a:p>
          <a:p>
            <a:pPr marL="180975" indent="-180975">
              <a:lnSpc>
                <a:spcPct val="105000"/>
              </a:lnSpc>
              <a:spcBef>
                <a:spcPct val="5000"/>
              </a:spcBef>
              <a:spcAft>
                <a:spcPct val="5000"/>
              </a:spcAft>
            </a:pPr>
            <a:r>
              <a:rPr lang="de-DE" altLang="de-DE" sz="1000" dirty="0" err="1" smtClean="0">
                <a:solidFill>
                  <a:srgbClr val="0B2A51"/>
                </a:solidFill>
                <a:latin typeface="Arial" pitchFamily="34" charset="0"/>
              </a:rPr>
              <a:t>Locate</a:t>
            </a:r>
            <a:r>
              <a:rPr lang="de-DE" altLang="de-DE" sz="1000" dirty="0" smtClean="0">
                <a:solidFill>
                  <a:srgbClr val="0B2A51"/>
                </a:solidFill>
                <a:latin typeface="Arial" pitchFamily="34" charset="0"/>
              </a:rPr>
              <a:t> </a:t>
            </a:r>
            <a:r>
              <a:rPr lang="de-DE" altLang="de-DE" sz="1000" dirty="0" err="1" smtClean="0">
                <a:solidFill>
                  <a:srgbClr val="0B2A51"/>
                </a:solidFill>
                <a:latin typeface="Arial" pitchFamily="34" charset="0"/>
              </a:rPr>
              <a:t>according</a:t>
            </a:r>
            <a:r>
              <a:rPr lang="de-DE" altLang="de-DE" sz="1000" dirty="0" smtClean="0">
                <a:solidFill>
                  <a:srgbClr val="0B2A51"/>
                </a:solidFill>
                <a:latin typeface="Arial" pitchFamily="34" charset="0"/>
              </a:rPr>
              <a:t> </a:t>
            </a:r>
            <a:r>
              <a:rPr lang="de-DE" altLang="de-DE" sz="1000" dirty="0" err="1" smtClean="0">
                <a:solidFill>
                  <a:srgbClr val="0B2A51"/>
                </a:solidFill>
                <a:latin typeface="Arial" pitchFamily="34" charset="0"/>
              </a:rPr>
              <a:t>to</a:t>
            </a:r>
            <a:r>
              <a:rPr lang="de-DE" altLang="de-DE" sz="1000" dirty="0" smtClean="0">
                <a:solidFill>
                  <a:srgbClr val="0B2A51"/>
                </a:solidFill>
                <a:latin typeface="Arial" pitchFamily="34" charset="0"/>
              </a:rPr>
              <a:t>:</a:t>
            </a:r>
          </a:p>
          <a:p>
            <a:pPr marL="180975" indent="-180975">
              <a:lnSpc>
                <a:spcPct val="105000"/>
              </a:lnSpc>
              <a:spcBef>
                <a:spcPct val="5000"/>
              </a:spcBef>
              <a:spcAft>
                <a:spcPct val="5000"/>
              </a:spcAft>
              <a:buFont typeface="Wingdings" pitchFamily="2" charset="2"/>
              <a:buChar char="§"/>
            </a:pPr>
            <a:r>
              <a:rPr lang="de-DE" altLang="de-DE" sz="1000" dirty="0" err="1" smtClean="0">
                <a:solidFill>
                  <a:srgbClr val="0B2A51"/>
                </a:solidFill>
                <a:latin typeface="Arial" pitchFamily="34" charset="0"/>
              </a:rPr>
              <a:t>Function</a:t>
            </a:r>
            <a:r>
              <a:rPr lang="de-DE" altLang="de-DE" sz="1000" dirty="0" smtClean="0">
                <a:solidFill>
                  <a:srgbClr val="0B2A51"/>
                </a:solidFill>
                <a:latin typeface="Arial" pitchFamily="34" charset="0"/>
              </a:rPr>
              <a:t> </a:t>
            </a:r>
            <a:r>
              <a:rPr lang="de-DE" altLang="de-DE" sz="1000" dirty="0" err="1" smtClean="0">
                <a:solidFill>
                  <a:srgbClr val="0B2A51"/>
                </a:solidFill>
                <a:latin typeface="Arial" pitchFamily="34" charset="0"/>
              </a:rPr>
              <a:t>or</a:t>
            </a:r>
            <a:r>
              <a:rPr lang="de-DE" altLang="de-DE" sz="1000" dirty="0" smtClean="0">
                <a:solidFill>
                  <a:srgbClr val="0B2A51"/>
                </a:solidFill>
                <a:latin typeface="Arial" pitchFamily="34" charset="0"/>
              </a:rPr>
              <a:t> </a:t>
            </a:r>
            <a:r>
              <a:rPr lang="de-DE" altLang="de-DE" sz="1000" dirty="0" err="1" smtClean="0">
                <a:solidFill>
                  <a:srgbClr val="0B2A51"/>
                </a:solidFill>
                <a:latin typeface="Arial" pitchFamily="34" charset="0"/>
              </a:rPr>
              <a:t>dependency</a:t>
            </a:r>
            <a:endParaRPr lang="de-DE" altLang="de-DE" sz="1000" dirty="0" smtClean="0">
              <a:solidFill>
                <a:srgbClr val="0B2A51"/>
              </a:solidFill>
              <a:latin typeface="Arial" pitchFamily="34" charset="0"/>
            </a:endParaRPr>
          </a:p>
          <a:p>
            <a:pPr marL="180975" indent="-180975">
              <a:lnSpc>
                <a:spcPct val="105000"/>
              </a:lnSpc>
              <a:spcBef>
                <a:spcPct val="5000"/>
              </a:spcBef>
              <a:spcAft>
                <a:spcPct val="5000"/>
              </a:spcAft>
              <a:buFont typeface="Wingdings" pitchFamily="2" charset="2"/>
              <a:buChar char="§"/>
            </a:pPr>
            <a:r>
              <a:rPr lang="de-DE" altLang="de-DE" sz="1000" dirty="0" err="1" smtClean="0">
                <a:solidFill>
                  <a:srgbClr val="0B2A51"/>
                </a:solidFill>
                <a:latin typeface="Arial" pitchFamily="34" charset="0"/>
              </a:rPr>
              <a:t>Sequence</a:t>
            </a:r>
            <a:r>
              <a:rPr lang="de-DE" altLang="de-DE" sz="1000" dirty="0" smtClean="0">
                <a:solidFill>
                  <a:srgbClr val="0B2A51"/>
                </a:solidFill>
                <a:latin typeface="Arial" pitchFamily="34" charset="0"/>
              </a:rPr>
              <a:t> </a:t>
            </a:r>
            <a:r>
              <a:rPr lang="de-DE" altLang="de-DE" sz="1000" dirty="0" err="1" smtClean="0">
                <a:solidFill>
                  <a:srgbClr val="0B2A51"/>
                </a:solidFill>
                <a:latin typeface="Arial" pitchFamily="34" charset="0"/>
              </a:rPr>
              <a:t>of</a:t>
            </a:r>
            <a:r>
              <a:rPr lang="de-DE" altLang="de-DE" sz="1000" dirty="0" smtClean="0">
                <a:solidFill>
                  <a:srgbClr val="0B2A51"/>
                </a:solidFill>
                <a:latin typeface="Arial" pitchFamily="34" charset="0"/>
              </a:rPr>
              <a:t> </a:t>
            </a:r>
            <a:r>
              <a:rPr lang="de-DE" altLang="de-DE" sz="1000" dirty="0" err="1" smtClean="0">
                <a:solidFill>
                  <a:srgbClr val="0B2A51"/>
                </a:solidFill>
                <a:latin typeface="Arial" pitchFamily="34" charset="0"/>
              </a:rPr>
              <a:t>use</a:t>
            </a:r>
            <a:endParaRPr lang="de-DE" altLang="de-DE" sz="1000" dirty="0" smtClean="0">
              <a:solidFill>
                <a:srgbClr val="0B2A51"/>
              </a:solidFill>
              <a:latin typeface="Arial" pitchFamily="34" charset="0"/>
            </a:endParaRPr>
          </a:p>
          <a:p>
            <a:pPr marL="180975" indent="-180975">
              <a:lnSpc>
                <a:spcPct val="105000"/>
              </a:lnSpc>
              <a:spcBef>
                <a:spcPct val="5000"/>
              </a:spcBef>
              <a:spcAft>
                <a:spcPct val="5000"/>
              </a:spcAft>
              <a:buFont typeface="Wingdings" pitchFamily="2" charset="2"/>
              <a:buChar char="§"/>
            </a:pPr>
            <a:r>
              <a:rPr lang="de-DE" altLang="de-DE" sz="1000" dirty="0" err="1" smtClean="0">
                <a:solidFill>
                  <a:srgbClr val="0B2A51"/>
                </a:solidFill>
                <a:latin typeface="Arial" pitchFamily="34" charset="0"/>
              </a:rPr>
              <a:t>Frequency</a:t>
            </a:r>
            <a:r>
              <a:rPr lang="de-DE" altLang="de-DE" sz="1000" dirty="0" smtClean="0">
                <a:solidFill>
                  <a:srgbClr val="0B2A51"/>
                </a:solidFill>
                <a:latin typeface="Arial" pitchFamily="34" charset="0"/>
              </a:rPr>
              <a:t> </a:t>
            </a:r>
            <a:r>
              <a:rPr lang="de-DE" altLang="de-DE" sz="1000" dirty="0" err="1" smtClean="0">
                <a:solidFill>
                  <a:srgbClr val="0B2A51"/>
                </a:solidFill>
                <a:latin typeface="Arial" pitchFamily="34" charset="0"/>
              </a:rPr>
              <a:t>of</a:t>
            </a:r>
            <a:r>
              <a:rPr lang="de-DE" altLang="de-DE" sz="1000" dirty="0" smtClean="0">
                <a:solidFill>
                  <a:srgbClr val="0B2A51"/>
                </a:solidFill>
                <a:latin typeface="Arial" pitchFamily="34" charset="0"/>
              </a:rPr>
              <a:t> </a:t>
            </a:r>
            <a:r>
              <a:rPr lang="de-DE" altLang="de-DE" sz="1000" dirty="0" err="1" smtClean="0">
                <a:solidFill>
                  <a:srgbClr val="0B2A51"/>
                </a:solidFill>
                <a:latin typeface="Arial" pitchFamily="34" charset="0"/>
              </a:rPr>
              <a:t>use</a:t>
            </a:r>
            <a:endParaRPr lang="de-DE" altLang="de-DE" sz="1000" dirty="0" smtClean="0">
              <a:solidFill>
                <a:srgbClr val="0B2A51"/>
              </a:solidFill>
              <a:latin typeface="Arial" pitchFamily="34" charset="0"/>
            </a:endParaRPr>
          </a:p>
          <a:p>
            <a:pPr marL="180975" indent="-180975">
              <a:lnSpc>
                <a:spcPct val="105000"/>
              </a:lnSpc>
              <a:spcBef>
                <a:spcPct val="5000"/>
              </a:spcBef>
              <a:spcAft>
                <a:spcPct val="5000"/>
              </a:spcAft>
              <a:buFont typeface="Wingdings" pitchFamily="2" charset="2"/>
              <a:buChar char="§"/>
            </a:pPr>
            <a:r>
              <a:rPr lang="de-DE" altLang="de-DE" sz="1000" dirty="0" err="1" smtClean="0">
                <a:solidFill>
                  <a:srgbClr val="0B2A51"/>
                </a:solidFill>
                <a:latin typeface="Arial" pitchFamily="34" charset="0"/>
              </a:rPr>
              <a:t>Priority</a:t>
            </a:r>
            <a:endParaRPr lang="de-DE" altLang="de-DE" sz="1000" dirty="0" smtClean="0">
              <a:solidFill>
                <a:srgbClr val="0B2A51"/>
              </a:solidFill>
              <a:latin typeface="Arial" pitchFamily="34" charset="0"/>
            </a:endParaRPr>
          </a:p>
          <a:p>
            <a:pPr marL="180975" indent="-180975">
              <a:lnSpc>
                <a:spcPct val="105000"/>
              </a:lnSpc>
              <a:spcBef>
                <a:spcPct val="5000"/>
              </a:spcBef>
              <a:spcAft>
                <a:spcPct val="5000"/>
              </a:spcAft>
              <a:buFont typeface="Wingdings" pitchFamily="2" charset="2"/>
              <a:buChar char="§"/>
            </a:pPr>
            <a:r>
              <a:rPr lang="de-DE" altLang="de-DE" sz="1000" dirty="0" smtClean="0">
                <a:solidFill>
                  <a:srgbClr val="0B2A51"/>
                </a:solidFill>
                <a:latin typeface="Arial" pitchFamily="34" charset="0"/>
              </a:rPr>
              <a:t>Mode </a:t>
            </a:r>
            <a:r>
              <a:rPr lang="de-DE" altLang="de-DE" sz="1000" dirty="0" err="1" smtClean="0">
                <a:solidFill>
                  <a:srgbClr val="0B2A51"/>
                </a:solidFill>
                <a:latin typeface="Arial" pitchFamily="34" charset="0"/>
              </a:rPr>
              <a:t>of</a:t>
            </a:r>
            <a:r>
              <a:rPr lang="de-DE" altLang="de-DE" sz="1000" dirty="0" smtClean="0">
                <a:solidFill>
                  <a:srgbClr val="0B2A51"/>
                </a:solidFill>
                <a:latin typeface="Arial" pitchFamily="34" charset="0"/>
              </a:rPr>
              <a:t> </a:t>
            </a:r>
            <a:r>
              <a:rPr lang="de-DE" altLang="de-DE" sz="1000" dirty="0" err="1" smtClean="0">
                <a:solidFill>
                  <a:srgbClr val="0B2A51"/>
                </a:solidFill>
                <a:latin typeface="Arial" pitchFamily="34" charset="0"/>
              </a:rPr>
              <a:t>operation</a:t>
            </a:r>
            <a:r>
              <a:rPr lang="de-DE" altLang="de-DE" sz="1000" dirty="0" smtClean="0">
                <a:solidFill>
                  <a:srgbClr val="0B2A51"/>
                </a:solidFill>
                <a:latin typeface="Arial" pitchFamily="34" charset="0"/>
              </a:rPr>
              <a:t> (normal, </a:t>
            </a:r>
            <a:r>
              <a:rPr lang="de-DE" altLang="de-DE" sz="1000" dirty="0" err="1" smtClean="0">
                <a:solidFill>
                  <a:srgbClr val="0B2A51"/>
                </a:solidFill>
                <a:latin typeface="Arial" pitchFamily="34" charset="0"/>
              </a:rPr>
              <a:t>emergency</a:t>
            </a:r>
            <a:r>
              <a:rPr lang="de-DE" altLang="de-DE" sz="1000" dirty="0" smtClean="0">
                <a:solidFill>
                  <a:srgbClr val="0B2A51"/>
                </a:solidFill>
                <a:latin typeface="Arial" pitchFamily="34" charset="0"/>
              </a:rPr>
              <a:t>)</a:t>
            </a:r>
          </a:p>
          <a:p>
            <a:pPr marL="180975" indent="-180975">
              <a:lnSpc>
                <a:spcPct val="105000"/>
              </a:lnSpc>
              <a:spcBef>
                <a:spcPct val="5000"/>
              </a:spcBef>
              <a:spcAft>
                <a:spcPct val="50000"/>
              </a:spcAft>
              <a:buFont typeface="Wingdings" pitchFamily="2" charset="2"/>
              <a:buChar char="§"/>
            </a:pPr>
            <a:r>
              <a:rPr lang="de-DE" altLang="de-DE" sz="1000" dirty="0" err="1" smtClean="0">
                <a:solidFill>
                  <a:srgbClr val="0B2A51"/>
                </a:solidFill>
                <a:latin typeface="Arial" pitchFamily="34" charset="0"/>
              </a:rPr>
              <a:t>of</a:t>
            </a:r>
            <a:r>
              <a:rPr lang="de-DE" altLang="de-DE" sz="1000" dirty="0" smtClean="0">
                <a:solidFill>
                  <a:srgbClr val="0B2A51"/>
                </a:solidFill>
                <a:latin typeface="Arial" pitchFamily="34" charset="0"/>
              </a:rPr>
              <a:t> </a:t>
            </a:r>
            <a:r>
              <a:rPr lang="de-DE" altLang="de-DE" sz="1000" dirty="0" err="1" smtClean="0">
                <a:solidFill>
                  <a:srgbClr val="0B2A51"/>
                </a:solidFill>
                <a:latin typeface="Arial" pitchFamily="34" charset="0"/>
              </a:rPr>
              <a:t>the</a:t>
            </a:r>
            <a:r>
              <a:rPr lang="de-DE" altLang="de-DE" sz="1000" dirty="0" smtClean="0">
                <a:solidFill>
                  <a:srgbClr val="0B2A51"/>
                </a:solidFill>
                <a:latin typeface="Arial" pitchFamily="34" charset="0"/>
              </a:rPr>
              <a:t> </a:t>
            </a:r>
            <a:r>
              <a:rPr lang="de-DE" altLang="de-DE" sz="1000" dirty="0" err="1" smtClean="0">
                <a:solidFill>
                  <a:srgbClr val="0B2A51"/>
                </a:solidFill>
                <a:latin typeface="Arial" pitchFamily="34" charset="0"/>
              </a:rPr>
              <a:t>installation</a:t>
            </a:r>
            <a:r>
              <a:rPr lang="de-DE" altLang="de-DE" sz="1000" dirty="0" smtClean="0">
                <a:solidFill>
                  <a:srgbClr val="0B2A51"/>
                </a:solidFill>
                <a:latin typeface="Arial" pitchFamily="34" charset="0"/>
              </a:rPr>
              <a:t> </a:t>
            </a:r>
            <a:r>
              <a:rPr lang="de-DE" altLang="de-DE" sz="1000" dirty="0" err="1" smtClean="0">
                <a:solidFill>
                  <a:srgbClr val="0B2A51"/>
                </a:solidFill>
                <a:latin typeface="Arial" pitchFamily="34" charset="0"/>
              </a:rPr>
              <a:t>or</a:t>
            </a:r>
            <a:r>
              <a:rPr lang="de-DE" altLang="de-DE" sz="1000" dirty="0" smtClean="0">
                <a:solidFill>
                  <a:srgbClr val="0B2A51"/>
                </a:solidFill>
                <a:latin typeface="Arial" pitchFamily="34" charset="0"/>
              </a:rPr>
              <a:t> </a:t>
            </a:r>
            <a:r>
              <a:rPr lang="de-DE" altLang="de-DE" sz="1000" dirty="0" err="1" smtClean="0">
                <a:solidFill>
                  <a:srgbClr val="0B2A51"/>
                </a:solidFill>
                <a:latin typeface="Arial" pitchFamily="34" charset="0"/>
              </a:rPr>
              <a:t>machine</a:t>
            </a:r>
            <a:r>
              <a:rPr lang="de-DE" altLang="de-DE" sz="1000" dirty="0" smtClean="0">
                <a:solidFill>
                  <a:srgbClr val="0B2A51"/>
                </a:solidFill>
                <a:latin typeface="Arial" pitchFamily="34" charset="0"/>
              </a:rPr>
              <a:t> </a:t>
            </a:r>
            <a:r>
              <a:rPr lang="de-DE" altLang="de-DE" sz="1000" dirty="0" err="1" smtClean="0">
                <a:solidFill>
                  <a:srgbClr val="0B2A51"/>
                </a:solidFill>
                <a:latin typeface="Arial" pitchFamily="34" charset="0"/>
              </a:rPr>
              <a:t>implementation</a:t>
            </a:r>
            <a:endParaRPr lang="de-DE" altLang="de-DE" sz="1000" dirty="0" smtClean="0">
              <a:solidFill>
                <a:srgbClr val="0B2A51"/>
              </a:solidFill>
              <a:latin typeface="Arial" pitchFamily="34" charset="0"/>
            </a:endParaRPr>
          </a:p>
          <a:p>
            <a:pPr marL="180975" indent="-180975">
              <a:lnSpc>
                <a:spcPct val="105000"/>
              </a:lnSpc>
              <a:spcBef>
                <a:spcPct val="5000"/>
              </a:spcBef>
              <a:spcAft>
                <a:spcPct val="5000"/>
              </a:spcAft>
              <a:buFont typeface="Wingdings" pitchFamily="2" charset="2"/>
              <a:buNone/>
            </a:pPr>
            <a:r>
              <a:rPr lang="de-DE" altLang="de-DE" sz="1000" b="1" dirty="0" err="1" smtClean="0">
                <a:solidFill>
                  <a:srgbClr val="0B2A51"/>
                </a:solidFill>
                <a:latin typeface="Arial" pitchFamily="34" charset="0"/>
              </a:rPr>
              <a:t>Compatibility</a:t>
            </a:r>
            <a:r>
              <a:rPr lang="de-DE" altLang="de-DE" sz="1000" b="1" dirty="0" smtClean="0">
                <a:solidFill>
                  <a:srgbClr val="0B2A51"/>
                </a:solidFill>
                <a:latin typeface="Arial" pitchFamily="34" charset="0"/>
              </a:rPr>
              <a:t> </a:t>
            </a:r>
            <a:r>
              <a:rPr lang="de-DE" altLang="de-DE" sz="1000" b="1" dirty="0" err="1" smtClean="0">
                <a:solidFill>
                  <a:srgbClr val="0B2A51"/>
                </a:solidFill>
                <a:latin typeface="Arial" pitchFamily="34" charset="0"/>
              </a:rPr>
              <a:t>of</a:t>
            </a:r>
            <a:r>
              <a:rPr lang="de-DE" altLang="de-DE" sz="1000" b="1" dirty="0" smtClean="0">
                <a:solidFill>
                  <a:srgbClr val="0B2A51"/>
                </a:solidFill>
                <a:latin typeface="Arial" pitchFamily="34" charset="0"/>
              </a:rPr>
              <a:t> </a:t>
            </a:r>
            <a:r>
              <a:rPr lang="de-DE" altLang="de-DE" sz="1000" b="1" dirty="0" err="1" smtClean="0">
                <a:solidFill>
                  <a:srgbClr val="0B2A51"/>
                </a:solidFill>
                <a:latin typeface="Arial" pitchFamily="34" charset="0"/>
              </a:rPr>
              <a:t>the</a:t>
            </a:r>
            <a:r>
              <a:rPr lang="de-DE" altLang="de-DE" sz="1000" b="1" dirty="0" smtClean="0">
                <a:solidFill>
                  <a:srgbClr val="0B2A51"/>
                </a:solidFill>
                <a:latin typeface="Arial" pitchFamily="34" charset="0"/>
              </a:rPr>
              <a:t> </a:t>
            </a:r>
            <a:r>
              <a:rPr lang="de-DE" altLang="de-DE" sz="1000" b="1" dirty="0" err="1" smtClean="0">
                <a:solidFill>
                  <a:srgbClr val="0B2A51"/>
                </a:solidFill>
                <a:latin typeface="Arial" pitchFamily="34" charset="0"/>
              </a:rPr>
              <a:t>arrangement</a:t>
            </a:r>
            <a:endParaRPr lang="de-DE" altLang="de-DE" sz="1000" b="1" dirty="0" smtClean="0">
              <a:solidFill>
                <a:srgbClr val="0B2A51"/>
              </a:solidFill>
              <a:latin typeface="Arial" pitchFamily="34" charset="0"/>
            </a:endParaRPr>
          </a:p>
          <a:p>
            <a:pPr marL="180975" indent="-180975">
              <a:lnSpc>
                <a:spcPct val="105000"/>
              </a:lnSpc>
              <a:spcBef>
                <a:spcPct val="5000"/>
              </a:spcBef>
              <a:spcAft>
                <a:spcPct val="5000"/>
              </a:spcAft>
            </a:pPr>
            <a:r>
              <a:rPr lang="de-DE" altLang="de-DE" sz="1000" dirty="0" err="1" smtClean="0">
                <a:latin typeface="Arial" pitchFamily="34" charset="0"/>
              </a:rPr>
              <a:t>If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the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control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actuator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is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associated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with</a:t>
            </a:r>
            <a:r>
              <a:rPr lang="de-DE" altLang="de-DE" sz="1000" dirty="0" smtClean="0">
                <a:latin typeface="Arial" pitchFamily="34" charset="0"/>
              </a:rPr>
              <a:t> a </a:t>
            </a:r>
            <a:r>
              <a:rPr lang="de-DE" altLang="de-DE" sz="1000" dirty="0" err="1" smtClean="0">
                <a:latin typeface="Arial" pitchFamily="34" charset="0"/>
              </a:rPr>
              <a:t>display</a:t>
            </a:r>
            <a:r>
              <a:rPr lang="de-DE" altLang="de-DE" sz="1000" dirty="0" smtClean="0">
                <a:latin typeface="Arial" pitchFamily="34" charset="0"/>
              </a:rPr>
              <a:t>, </a:t>
            </a:r>
            <a:r>
              <a:rPr lang="de-DE" altLang="de-DE" sz="1000" dirty="0" err="1" smtClean="0">
                <a:latin typeface="Arial" pitchFamily="34" charset="0"/>
              </a:rPr>
              <a:t>observe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the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following</a:t>
            </a:r>
            <a:r>
              <a:rPr lang="de-DE" altLang="de-DE" sz="1000" dirty="0" smtClean="0">
                <a:latin typeface="Arial" pitchFamily="34" charset="0"/>
              </a:rPr>
              <a:t>:</a:t>
            </a:r>
          </a:p>
          <a:p>
            <a:pPr marL="180975" indent="-180975">
              <a:lnSpc>
                <a:spcPct val="105000"/>
              </a:lnSpc>
              <a:spcBef>
                <a:spcPct val="5000"/>
              </a:spcBef>
              <a:spcAft>
                <a:spcPct val="5000"/>
              </a:spcAft>
              <a:buFont typeface="Wingdings" pitchFamily="2" charset="2"/>
              <a:buChar char="§"/>
            </a:pPr>
            <a:r>
              <a:rPr lang="de-DE" altLang="de-DE" sz="1000" dirty="0" err="1" smtClean="0">
                <a:latin typeface="Arial" pitchFamily="34" charset="0"/>
              </a:rPr>
              <a:t>Arrange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the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control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actuators</a:t>
            </a:r>
            <a:r>
              <a:rPr lang="de-DE" altLang="de-DE" sz="1000" dirty="0" smtClean="0">
                <a:latin typeface="Arial" pitchFamily="34" charset="0"/>
              </a:rPr>
              <a:t> in </a:t>
            </a:r>
            <a:r>
              <a:rPr lang="de-DE" altLang="de-DE" sz="1000" dirty="0" err="1" smtClean="0">
                <a:latin typeface="Arial" pitchFamily="34" charset="0"/>
              </a:rPr>
              <a:t>the</a:t>
            </a:r>
            <a:r>
              <a:rPr lang="de-DE" altLang="de-DE" sz="1000" dirty="0" smtClean="0">
                <a:latin typeface="Arial" pitchFamily="34" charset="0"/>
              </a:rPr>
              <a:t> same </a:t>
            </a:r>
            <a:r>
              <a:rPr lang="de-DE" altLang="de-DE" sz="1000" dirty="0" err="1" smtClean="0">
                <a:latin typeface="Arial" pitchFamily="34" charset="0"/>
              </a:rPr>
              <a:t>way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as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the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associated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displays</a:t>
            </a:r>
            <a:endParaRPr lang="de-DE" altLang="de-DE" sz="1000" dirty="0" smtClean="0">
              <a:latin typeface="Arial" pitchFamily="34" charset="0"/>
            </a:endParaRPr>
          </a:p>
          <a:p>
            <a:pPr marL="180975" indent="-180975">
              <a:lnSpc>
                <a:spcPct val="105000"/>
              </a:lnSpc>
              <a:spcBef>
                <a:spcPct val="5000"/>
              </a:spcBef>
              <a:spcAft>
                <a:spcPct val="5000"/>
              </a:spcAft>
              <a:buFont typeface="Wingdings" pitchFamily="2" charset="2"/>
              <a:buChar char="§"/>
            </a:pPr>
            <a:r>
              <a:rPr lang="de-DE" altLang="de-DE" sz="1000" dirty="0" smtClean="0">
                <a:latin typeface="Arial" pitchFamily="34" charset="0"/>
              </a:rPr>
              <a:t>Design/</a:t>
            </a:r>
            <a:r>
              <a:rPr lang="de-DE" altLang="de-DE" sz="1000" dirty="0" err="1" smtClean="0">
                <a:latin typeface="Arial" pitchFamily="34" charset="0"/>
              </a:rPr>
              <a:t>position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the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control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elements</a:t>
            </a:r>
            <a:r>
              <a:rPr lang="de-DE" altLang="de-DE" sz="1000" dirty="0" smtClean="0">
                <a:latin typeface="Arial" pitchFamily="34" charset="0"/>
              </a:rPr>
              <a:t> in </a:t>
            </a:r>
            <a:r>
              <a:rPr lang="de-DE" altLang="de-DE" sz="1000" dirty="0" err="1" smtClean="0">
                <a:latin typeface="Arial" pitchFamily="34" charset="0"/>
              </a:rPr>
              <a:t>relation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to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the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displays</a:t>
            </a:r>
            <a:endParaRPr lang="de-DE" altLang="de-DE" sz="1000" dirty="0" smtClean="0">
              <a:latin typeface="Arial" pitchFamily="34" charset="0"/>
            </a:endParaRPr>
          </a:p>
          <a:p>
            <a:pPr lvl="1">
              <a:lnSpc>
                <a:spcPct val="105000"/>
              </a:lnSpc>
              <a:spcBef>
                <a:spcPct val="5000"/>
              </a:spcBef>
              <a:spcAft>
                <a:spcPct val="5000"/>
              </a:spcAft>
              <a:buFont typeface="Wingdings" pitchFamily="2" charset="2"/>
              <a:buChar char="§"/>
            </a:pPr>
            <a:r>
              <a:rPr lang="de-DE" altLang="de-DE" sz="1000" dirty="0" err="1" smtClean="0">
                <a:latin typeface="Arial" pitchFamily="34" charset="0"/>
              </a:rPr>
              <a:t>According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to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importance</a:t>
            </a:r>
            <a:endParaRPr lang="de-DE" altLang="de-DE" sz="1000" dirty="0" smtClean="0">
              <a:latin typeface="Arial" pitchFamily="34" charset="0"/>
            </a:endParaRPr>
          </a:p>
          <a:p>
            <a:pPr lvl="1">
              <a:lnSpc>
                <a:spcPct val="105000"/>
              </a:lnSpc>
              <a:spcBef>
                <a:spcPct val="5000"/>
              </a:spcBef>
              <a:spcAft>
                <a:spcPct val="5000"/>
              </a:spcAft>
              <a:buFont typeface="Wingdings" pitchFamily="2" charset="2"/>
              <a:buChar char="§"/>
            </a:pPr>
            <a:r>
              <a:rPr lang="de-DE" altLang="de-DE" sz="1000" dirty="0" err="1" smtClean="0">
                <a:latin typeface="Arial" pitchFamily="34" charset="0"/>
              </a:rPr>
              <a:t>According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to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frequency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of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use</a:t>
            </a:r>
            <a:endParaRPr lang="de-DE" altLang="de-DE" sz="1000" dirty="0" smtClean="0">
              <a:latin typeface="Arial" pitchFamily="34" charset="0"/>
            </a:endParaRPr>
          </a:p>
          <a:p>
            <a:pPr lvl="1">
              <a:lnSpc>
                <a:spcPct val="105000"/>
              </a:lnSpc>
              <a:spcBef>
                <a:spcPct val="5000"/>
              </a:spcBef>
              <a:spcAft>
                <a:spcPct val="5000"/>
              </a:spcAft>
              <a:buFont typeface="Wingdings" pitchFamily="2" charset="2"/>
              <a:buChar char="§"/>
            </a:pPr>
            <a:r>
              <a:rPr lang="de-DE" altLang="de-DE" sz="1000" dirty="0" err="1" smtClean="0">
                <a:latin typeface="Arial" pitchFamily="34" charset="0"/>
              </a:rPr>
              <a:t>According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to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principles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of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operation</a:t>
            </a:r>
            <a:endParaRPr lang="de-DE" altLang="de-DE" sz="1000" dirty="0" smtClean="0">
              <a:latin typeface="Arial" pitchFamily="34" charset="0"/>
            </a:endParaRPr>
          </a:p>
          <a:p>
            <a:pPr lvl="1">
              <a:lnSpc>
                <a:spcPct val="105000"/>
              </a:lnSpc>
              <a:spcBef>
                <a:spcPct val="5000"/>
              </a:spcBef>
              <a:spcAft>
                <a:spcPct val="50000"/>
              </a:spcAft>
              <a:buFont typeface="Wingdings" pitchFamily="2" charset="2"/>
              <a:buChar char="§"/>
            </a:pPr>
            <a:r>
              <a:rPr lang="de-DE" altLang="de-DE" sz="1000" dirty="0" err="1" smtClean="0">
                <a:latin typeface="Arial" pitchFamily="34" charset="0"/>
              </a:rPr>
              <a:t>According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to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sequence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of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use</a:t>
            </a:r>
            <a:endParaRPr lang="de-DE" altLang="de-DE" sz="1000" dirty="0" smtClean="0">
              <a:latin typeface="Arial" pitchFamily="34" charset="0"/>
            </a:endParaRPr>
          </a:p>
          <a:p>
            <a:pPr marL="180975" indent="-180975">
              <a:lnSpc>
                <a:spcPct val="105000"/>
              </a:lnSpc>
              <a:spcBef>
                <a:spcPct val="5000"/>
              </a:spcBef>
              <a:spcAft>
                <a:spcPct val="5000"/>
              </a:spcAft>
            </a:pPr>
            <a:r>
              <a:rPr lang="de-DE" altLang="de-DE" sz="1000" b="1" dirty="0" err="1" smtClean="0">
                <a:latin typeface="Arial" pitchFamily="34" charset="0"/>
              </a:rPr>
              <a:t>Grouping</a:t>
            </a:r>
            <a:r>
              <a:rPr lang="de-DE" altLang="de-DE" sz="1000" b="1" dirty="0" smtClean="0">
                <a:latin typeface="Arial" pitchFamily="34" charset="0"/>
              </a:rPr>
              <a:t> </a:t>
            </a:r>
            <a:r>
              <a:rPr lang="de-DE" altLang="de-DE" sz="1000" b="1" dirty="0" err="1" smtClean="0">
                <a:latin typeface="Arial" pitchFamily="34" charset="0"/>
              </a:rPr>
              <a:t>of</a:t>
            </a:r>
            <a:r>
              <a:rPr lang="de-DE" altLang="de-DE" sz="1000" b="1" dirty="0" smtClean="0">
                <a:latin typeface="Arial" pitchFamily="34" charset="0"/>
              </a:rPr>
              <a:t> </a:t>
            </a:r>
            <a:r>
              <a:rPr lang="de-DE" altLang="de-DE" sz="1000" b="1" dirty="0" err="1" smtClean="0">
                <a:latin typeface="Arial" pitchFamily="34" charset="0"/>
              </a:rPr>
              <a:t>control</a:t>
            </a:r>
            <a:r>
              <a:rPr lang="de-DE" altLang="de-DE" sz="1000" b="1" dirty="0" smtClean="0">
                <a:latin typeface="Arial" pitchFamily="34" charset="0"/>
              </a:rPr>
              <a:t> </a:t>
            </a:r>
            <a:r>
              <a:rPr lang="de-DE" altLang="de-DE" sz="1000" b="1" dirty="0" err="1" smtClean="0">
                <a:latin typeface="Arial" pitchFamily="34" charset="0"/>
              </a:rPr>
              <a:t>actuators</a:t>
            </a:r>
            <a:r>
              <a:rPr lang="de-DE" altLang="de-DE" sz="1000" b="1" dirty="0" smtClean="0">
                <a:latin typeface="Arial" pitchFamily="34" charset="0"/>
              </a:rPr>
              <a:t>:</a:t>
            </a:r>
          </a:p>
          <a:p>
            <a:pPr marL="180975" indent="-180975">
              <a:lnSpc>
                <a:spcPct val="105000"/>
              </a:lnSpc>
              <a:spcBef>
                <a:spcPct val="5000"/>
              </a:spcBef>
              <a:spcAft>
                <a:spcPct val="5000"/>
              </a:spcAft>
              <a:buFont typeface="Wingdings" pitchFamily="2" charset="2"/>
              <a:buChar char="§"/>
            </a:pPr>
            <a:r>
              <a:rPr lang="de-DE" altLang="de-DE" sz="1000" dirty="0" err="1" smtClean="0">
                <a:latin typeface="Arial" pitchFamily="34" charset="0"/>
              </a:rPr>
              <a:t>Grouping</a:t>
            </a:r>
            <a:r>
              <a:rPr lang="de-DE" altLang="de-DE" sz="1000" dirty="0" smtClean="0">
                <a:latin typeface="Arial" pitchFamily="34" charset="0"/>
              </a:rPr>
              <a:t> in </a:t>
            </a:r>
            <a:r>
              <a:rPr lang="de-DE" altLang="de-DE" sz="1000" dirty="0" err="1" smtClean="0">
                <a:latin typeface="Arial" pitchFamily="34" charset="0"/>
              </a:rPr>
              <a:t>lines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and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columns</a:t>
            </a:r>
            <a:r>
              <a:rPr lang="de-DE" altLang="de-DE" sz="1000" dirty="0" smtClean="0">
                <a:latin typeface="Arial" pitchFamily="34" charset="0"/>
              </a:rPr>
              <a:t> (</a:t>
            </a:r>
            <a:r>
              <a:rPr lang="de-DE" altLang="de-DE" sz="1000" dirty="0" err="1" smtClean="0">
                <a:latin typeface="Arial" pitchFamily="34" charset="0"/>
              </a:rPr>
              <a:t>regular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assignment</a:t>
            </a:r>
            <a:r>
              <a:rPr lang="de-DE" altLang="de-DE" sz="1000" dirty="0" smtClean="0">
                <a:latin typeface="Arial" pitchFamily="34" charset="0"/>
              </a:rPr>
              <a:t>)</a:t>
            </a:r>
          </a:p>
          <a:p>
            <a:pPr marL="180975" indent="-180975">
              <a:lnSpc>
                <a:spcPct val="105000"/>
              </a:lnSpc>
              <a:spcBef>
                <a:spcPct val="5000"/>
              </a:spcBef>
              <a:spcAft>
                <a:spcPct val="5000"/>
              </a:spcAft>
              <a:buFont typeface="Wingdings" pitchFamily="2" charset="2"/>
              <a:buChar char="§"/>
            </a:pPr>
            <a:r>
              <a:rPr lang="de-DE" altLang="de-DE" sz="1000" dirty="0" err="1" smtClean="0">
                <a:latin typeface="Arial" pitchFamily="34" charset="0"/>
              </a:rPr>
              <a:t>Smaller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distances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between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elements</a:t>
            </a:r>
            <a:r>
              <a:rPr lang="de-DE" altLang="de-DE" sz="1000" dirty="0" smtClean="0">
                <a:latin typeface="Arial" pitchFamily="34" charset="0"/>
              </a:rPr>
              <a:t> (</a:t>
            </a:r>
            <a:r>
              <a:rPr lang="de-DE" altLang="de-DE" sz="1000" dirty="0" err="1" smtClean="0">
                <a:latin typeface="Arial" pitchFamily="34" charset="0"/>
              </a:rPr>
              <a:t>functional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relationship</a:t>
            </a:r>
            <a:r>
              <a:rPr lang="de-DE" altLang="de-DE" sz="1000" dirty="0" smtClean="0">
                <a:latin typeface="Arial" pitchFamily="34" charset="0"/>
              </a:rPr>
              <a:t>) </a:t>
            </a:r>
            <a:r>
              <a:rPr lang="de-DE" altLang="de-DE" sz="1000" dirty="0" err="1" smtClean="0">
                <a:latin typeface="Arial" pitchFamily="34" charset="0"/>
              </a:rPr>
              <a:t>and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greater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distances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between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grouped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units</a:t>
            </a:r>
            <a:r>
              <a:rPr lang="de-DE" altLang="de-DE" sz="1000" dirty="0" smtClean="0">
                <a:latin typeface="Arial" pitchFamily="34" charset="0"/>
              </a:rPr>
              <a:t> (</a:t>
            </a:r>
            <a:r>
              <a:rPr lang="de-DE" altLang="de-DE" sz="1000" dirty="0" err="1" smtClean="0">
                <a:latin typeface="Arial" pitchFamily="34" charset="0"/>
              </a:rPr>
              <a:t>separation</a:t>
            </a:r>
            <a:r>
              <a:rPr lang="de-DE" altLang="de-DE" sz="1000" dirty="0" smtClean="0">
                <a:latin typeface="Arial" pitchFamily="34" charset="0"/>
              </a:rPr>
              <a:t>)</a:t>
            </a:r>
          </a:p>
          <a:p>
            <a:pPr marL="180975" indent="-180975">
              <a:lnSpc>
                <a:spcPct val="105000"/>
              </a:lnSpc>
              <a:spcBef>
                <a:spcPct val="5000"/>
              </a:spcBef>
              <a:spcAft>
                <a:spcPct val="5000"/>
              </a:spcAft>
              <a:buFont typeface="Wingdings" pitchFamily="2" charset="2"/>
              <a:buChar char="§"/>
            </a:pPr>
            <a:r>
              <a:rPr lang="de-DE" altLang="de-DE" sz="1000" dirty="0" err="1" smtClean="0">
                <a:latin typeface="Arial" pitchFamily="34" charset="0"/>
              </a:rPr>
              <a:t>Principle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of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symmetry</a:t>
            </a:r>
            <a:r>
              <a:rPr lang="de-DE" altLang="de-DE" sz="1000" dirty="0" smtClean="0">
                <a:latin typeface="Arial" pitchFamily="34" charset="0"/>
              </a:rPr>
              <a:t> (</a:t>
            </a:r>
            <a:r>
              <a:rPr lang="de-DE" altLang="de-DE" sz="1000" dirty="0" err="1" smtClean="0">
                <a:latin typeface="Arial" pitchFamily="34" charset="0"/>
              </a:rPr>
              <a:t>combination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of</a:t>
            </a:r>
            <a:r>
              <a:rPr lang="de-DE" altLang="de-DE" sz="1000" dirty="0" smtClean="0">
                <a:latin typeface="Arial" pitchFamily="34" charset="0"/>
              </a:rPr>
              <a:t> different </a:t>
            </a:r>
            <a:r>
              <a:rPr lang="de-DE" altLang="de-DE" sz="1000" dirty="0" err="1" smtClean="0">
                <a:latin typeface="Arial" pitchFamily="34" charset="0"/>
              </a:rPr>
              <a:t>components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of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the</a:t>
            </a:r>
            <a:r>
              <a:rPr lang="de-DE" altLang="de-DE" sz="1000" dirty="0" smtClean="0">
                <a:latin typeface="Arial" pitchFamily="34" charset="0"/>
              </a:rPr>
              <a:t> same </a:t>
            </a:r>
            <a:r>
              <a:rPr lang="de-DE" altLang="de-DE" sz="1000" dirty="0" err="1" smtClean="0">
                <a:latin typeface="Arial" pitchFamily="34" charset="0"/>
              </a:rPr>
              <a:t>function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within</a:t>
            </a:r>
            <a:r>
              <a:rPr lang="de-DE" altLang="de-DE" sz="1000" dirty="0" smtClean="0">
                <a:latin typeface="Arial" pitchFamily="34" charset="0"/>
              </a:rPr>
              <a:t> a </a:t>
            </a:r>
            <a:r>
              <a:rPr lang="de-DE" altLang="de-DE" sz="1000" dirty="0" err="1" smtClean="0">
                <a:latin typeface="Arial" pitchFamily="34" charset="0"/>
              </a:rPr>
              <a:t>system</a:t>
            </a:r>
            <a:r>
              <a:rPr lang="de-DE" altLang="de-DE" sz="1000" dirty="0" smtClean="0">
                <a:latin typeface="Arial" pitchFamily="34" charset="0"/>
              </a:rPr>
              <a:t>)</a:t>
            </a:r>
          </a:p>
          <a:p>
            <a:pPr marL="180975" indent="-180975">
              <a:lnSpc>
                <a:spcPct val="105000"/>
              </a:lnSpc>
              <a:spcBef>
                <a:spcPct val="5000"/>
              </a:spcBef>
              <a:spcAft>
                <a:spcPct val="5000"/>
              </a:spcAft>
              <a:buFont typeface="Wingdings" pitchFamily="2" charset="2"/>
              <a:buChar char="§"/>
            </a:pPr>
            <a:r>
              <a:rPr lang="de-DE" altLang="de-DE" sz="1000" dirty="0" err="1" smtClean="0">
                <a:latin typeface="Arial" pitchFamily="34" charset="0"/>
              </a:rPr>
              <a:t>Principle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of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similarity</a:t>
            </a:r>
            <a:r>
              <a:rPr lang="de-DE" altLang="de-DE" sz="1000" dirty="0" smtClean="0">
                <a:latin typeface="Arial" pitchFamily="34" charset="0"/>
              </a:rPr>
              <a:t> (</a:t>
            </a:r>
            <a:r>
              <a:rPr lang="de-DE" altLang="de-DE" sz="1000" dirty="0" err="1" smtClean="0">
                <a:latin typeface="Arial" pitchFamily="34" charset="0"/>
              </a:rPr>
              <a:t>of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the</a:t>
            </a:r>
            <a:r>
              <a:rPr lang="de-DE" altLang="de-DE" sz="1000" dirty="0" smtClean="0">
                <a:latin typeface="Arial" pitchFamily="34" charset="0"/>
              </a:rPr>
              <a:t> same type): </a:t>
            </a:r>
            <a:r>
              <a:rPr lang="de-DE" altLang="de-DE" sz="1000" dirty="0" err="1" smtClean="0">
                <a:latin typeface="Arial" pitchFamily="34" charset="0"/>
              </a:rPr>
              <a:t>elements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of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identical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colour</a:t>
            </a:r>
            <a:r>
              <a:rPr lang="de-DE" altLang="de-DE" sz="1000" dirty="0" smtClean="0">
                <a:latin typeface="Arial" pitchFamily="34" charset="0"/>
              </a:rPr>
              <a:t>, </a:t>
            </a:r>
            <a:r>
              <a:rPr lang="de-DE" altLang="de-DE" sz="1000" dirty="0" err="1" smtClean="0">
                <a:latin typeface="Arial" pitchFamily="34" charset="0"/>
              </a:rPr>
              <a:t>geometry</a:t>
            </a:r>
            <a:r>
              <a:rPr lang="de-DE" altLang="de-DE" sz="1000" dirty="0" smtClean="0">
                <a:latin typeface="Arial" pitchFamily="34" charset="0"/>
              </a:rPr>
              <a:t>, </a:t>
            </a:r>
            <a:r>
              <a:rPr lang="de-DE" altLang="de-DE" sz="1000" dirty="0" err="1" smtClean="0">
                <a:latin typeface="Arial" pitchFamily="34" charset="0"/>
              </a:rPr>
              <a:t>size</a:t>
            </a:r>
            <a:r>
              <a:rPr lang="de-DE" altLang="de-DE" sz="1000" dirty="0" smtClean="0">
                <a:latin typeface="Arial" pitchFamily="34" charset="0"/>
              </a:rPr>
              <a:t>, </a:t>
            </a:r>
            <a:r>
              <a:rPr lang="de-DE" altLang="de-DE" sz="1000" dirty="0" err="1" smtClean="0">
                <a:latin typeface="Arial" pitchFamily="34" charset="0"/>
              </a:rPr>
              <a:t>behaviour</a:t>
            </a:r>
            <a:r>
              <a:rPr lang="de-DE" altLang="de-DE" sz="1000" dirty="0" smtClean="0">
                <a:latin typeface="Arial" pitchFamily="34" charset="0"/>
              </a:rPr>
              <a:t> (</a:t>
            </a:r>
            <a:r>
              <a:rPr lang="de-DE" altLang="de-DE" sz="1000" dirty="0" err="1" smtClean="0">
                <a:latin typeface="Arial" pitchFamily="34" charset="0"/>
              </a:rPr>
              <a:t>direction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of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movement</a:t>
            </a:r>
            <a:r>
              <a:rPr lang="de-DE" altLang="de-DE" sz="1000" dirty="0" smtClean="0">
                <a:latin typeface="Arial" pitchFamily="34" charset="0"/>
              </a:rPr>
              <a:t>) </a:t>
            </a:r>
            <a:r>
              <a:rPr lang="de-DE" altLang="de-DE" sz="1000" dirty="0" err="1" smtClean="0">
                <a:latin typeface="Arial" pitchFamily="34" charset="0"/>
              </a:rPr>
              <a:t>are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regarded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as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belonging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together</a:t>
            </a:r>
            <a:r>
              <a:rPr lang="de-DE" altLang="de-DE" sz="1000" dirty="0" smtClean="0">
                <a:latin typeface="Arial" pitchFamily="34" charset="0"/>
              </a:rPr>
              <a:t> </a:t>
            </a:r>
            <a:r>
              <a:rPr lang="de-DE" altLang="de-DE" sz="1000" dirty="0" err="1" smtClean="0">
                <a:latin typeface="Arial" pitchFamily="34" charset="0"/>
              </a:rPr>
              <a:t>functionally</a:t>
            </a:r>
            <a:endParaRPr lang="de-DE" altLang="de-DE" sz="1000" dirty="0" smtClean="0">
              <a:latin typeface="Arial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F0BE09-7D59-4D18-80BA-51D31D2FC96A}" type="slidenum">
              <a:rPr lang="de-DE" altLang="de-DE" smtClean="0"/>
              <a:pPr/>
              <a:t>24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04272283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F0BE09-7D59-4D18-80BA-51D31D2FC96A}" type="slidenum">
              <a:rPr lang="de-DE" altLang="de-DE" smtClean="0"/>
              <a:pPr/>
              <a:t>25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55657364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0975" indent="-180975"/>
            <a:r>
              <a:rPr lang="de-DE" altLang="de-DE" sz="1200" b="1" dirty="0" err="1" smtClean="0">
                <a:solidFill>
                  <a:srgbClr val="0B2A51"/>
                </a:solidFill>
                <a:latin typeface="Arial" pitchFamily="34" charset="0"/>
              </a:rPr>
              <a:t>Principles</a:t>
            </a:r>
            <a:r>
              <a:rPr lang="de-DE" altLang="de-DE" sz="1200" b="1" dirty="0" smtClean="0">
                <a:solidFill>
                  <a:srgbClr val="0B2A51"/>
                </a:solidFill>
                <a:latin typeface="Arial" pitchFamily="34" charset="0"/>
              </a:rPr>
              <a:t>:</a:t>
            </a:r>
          </a:p>
          <a:p>
            <a:pPr marL="180975" indent="-180975">
              <a:buFont typeface="Wingdings" pitchFamily="2" charset="2"/>
              <a:buChar char="§"/>
            </a:pPr>
            <a:r>
              <a:rPr lang="de-DE" altLang="de-DE" sz="1200" dirty="0" err="1" smtClean="0">
                <a:latin typeface="Arial" pitchFamily="34" charset="0"/>
              </a:rPr>
              <a:t>Locate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control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elements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their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corresponding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displays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close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together</a:t>
            </a:r>
            <a:endParaRPr lang="de-DE" altLang="de-DE" sz="1200" dirty="0" smtClean="0">
              <a:latin typeface="Arial" pitchFamily="34" charset="0"/>
            </a:endParaRPr>
          </a:p>
          <a:p>
            <a:pPr marL="180975" indent="-180975">
              <a:buFont typeface="Wingdings" pitchFamily="2" charset="2"/>
              <a:buChar char="§"/>
            </a:pPr>
            <a:r>
              <a:rPr lang="de-DE" altLang="de-DE" sz="1200" dirty="0" smtClean="0">
                <a:latin typeface="Arial" pitchFamily="34" charset="0"/>
              </a:rPr>
              <a:t>Control </a:t>
            </a:r>
            <a:r>
              <a:rPr lang="de-DE" altLang="de-DE" sz="1200" dirty="0" err="1" smtClean="0">
                <a:latin typeface="Arial" pitchFamily="34" charset="0"/>
              </a:rPr>
              <a:t>element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below</a:t>
            </a:r>
            <a:r>
              <a:rPr lang="de-DE" altLang="de-DE" sz="1200" dirty="0" smtClean="0">
                <a:latin typeface="Arial" pitchFamily="34" charset="0"/>
              </a:rPr>
              <a:t>/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right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display</a:t>
            </a:r>
            <a:endParaRPr lang="de-DE" altLang="de-DE" sz="1200" dirty="0" smtClean="0">
              <a:latin typeface="Arial" pitchFamily="34" charset="0"/>
            </a:endParaRPr>
          </a:p>
          <a:p>
            <a:pPr marL="180975" indent="-180975">
              <a:buFont typeface="Wingdings" pitchFamily="2" charset="2"/>
              <a:buChar char="§"/>
            </a:pPr>
            <a:r>
              <a:rPr lang="de-DE" altLang="de-DE" sz="1200" dirty="0" err="1" smtClean="0">
                <a:latin typeface="Arial" pitchFamily="34" charset="0"/>
              </a:rPr>
              <a:t>If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control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elements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displays</a:t>
            </a:r>
            <a:r>
              <a:rPr lang="de-DE" altLang="de-DE" sz="1200" dirty="0" smtClean="0">
                <a:latin typeface="Arial" pitchFamily="34" charset="0"/>
              </a:rPr>
              <a:t> must </a:t>
            </a:r>
            <a:r>
              <a:rPr lang="de-DE" altLang="de-DE" sz="1200" dirty="0" err="1" smtClean="0">
                <a:latin typeface="Arial" pitchFamily="34" charset="0"/>
              </a:rPr>
              <a:t>be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located</a:t>
            </a:r>
            <a:r>
              <a:rPr lang="de-DE" altLang="de-DE" sz="1200" dirty="0" smtClean="0">
                <a:latin typeface="Arial" pitchFamily="34" charset="0"/>
              </a:rPr>
              <a:t> on </a:t>
            </a:r>
            <a:r>
              <a:rPr lang="de-DE" altLang="de-DE" sz="1200" dirty="0" err="1" smtClean="0">
                <a:latin typeface="Arial" pitchFamily="34" charset="0"/>
              </a:rPr>
              <a:t>two</a:t>
            </a:r>
            <a:r>
              <a:rPr lang="de-DE" altLang="de-DE" sz="1200" dirty="0" smtClean="0">
                <a:latin typeface="Arial" pitchFamily="34" charset="0"/>
              </a:rPr>
              <a:t> different </a:t>
            </a:r>
            <a:r>
              <a:rPr lang="de-DE" altLang="de-DE" sz="1200" dirty="0" err="1" smtClean="0">
                <a:latin typeface="Arial" pitchFamily="34" charset="0"/>
              </a:rPr>
              <a:t>panels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arrange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them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with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same </a:t>
            </a:r>
            <a:r>
              <a:rPr lang="de-DE" altLang="de-DE" sz="1200" dirty="0" err="1" smtClean="0">
                <a:latin typeface="Arial" pitchFamily="34" charset="0"/>
              </a:rPr>
              <a:t>hierarchy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pattern</a:t>
            </a:r>
            <a:endParaRPr lang="de-DE" altLang="de-DE" sz="1200" dirty="0" smtClean="0">
              <a:latin typeface="Arial" pitchFamily="34" charset="0"/>
            </a:endParaRPr>
          </a:p>
          <a:p>
            <a:pPr marL="180975" indent="-180975">
              <a:buFont typeface="Wingdings" pitchFamily="2" charset="2"/>
              <a:buChar char="§"/>
            </a:pPr>
            <a:r>
              <a:rPr lang="de-DE" altLang="de-DE" sz="1200" dirty="0" smtClean="0">
                <a:latin typeface="Arial" pitchFamily="34" charset="0"/>
              </a:rPr>
              <a:t>Same </a:t>
            </a:r>
            <a:r>
              <a:rPr lang="de-DE" altLang="de-DE" sz="1200" dirty="0" err="1" smtClean="0">
                <a:latin typeface="Arial" pitchFamily="34" charset="0"/>
              </a:rPr>
              <a:t>labelling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visible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above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control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element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display</a:t>
            </a:r>
            <a:endParaRPr lang="de-DE" altLang="de-DE" sz="1200" dirty="0" smtClean="0">
              <a:latin typeface="Arial" pitchFamily="34" charset="0"/>
            </a:endParaRPr>
          </a:p>
          <a:p>
            <a:pPr marL="180975" indent="-180975">
              <a:buFont typeface="Wingdings" pitchFamily="2" charset="2"/>
              <a:buChar char="§"/>
            </a:pPr>
            <a:r>
              <a:rPr lang="de-DE" altLang="de-DE" sz="1200" dirty="0" err="1" smtClean="0">
                <a:latin typeface="Arial" pitchFamily="34" charset="0"/>
              </a:rPr>
              <a:t>Locate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control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element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display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from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left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right</a:t>
            </a:r>
            <a:r>
              <a:rPr lang="de-DE" altLang="de-DE" sz="1200" dirty="0" smtClean="0">
                <a:latin typeface="Arial" pitchFamily="34" charset="0"/>
              </a:rPr>
              <a:t> in </a:t>
            </a:r>
            <a:r>
              <a:rPr lang="de-DE" altLang="de-DE" sz="1200" dirty="0" err="1" smtClean="0">
                <a:latin typeface="Arial" pitchFamily="34" charset="0"/>
              </a:rPr>
              <a:t>accordance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with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specified</a:t>
            </a:r>
            <a:r>
              <a:rPr lang="de-DE" altLang="de-DE" sz="1200" dirty="0" smtClean="0">
                <a:latin typeface="Arial" pitchFamily="34" charset="0"/>
              </a:rPr>
              <a:t> (</a:t>
            </a:r>
            <a:r>
              <a:rPr lang="de-DE" altLang="de-DE" sz="1200" dirty="0" err="1" smtClean="0">
                <a:latin typeface="Arial" pitchFamily="34" charset="0"/>
              </a:rPr>
              <a:t>operating</a:t>
            </a:r>
            <a:r>
              <a:rPr lang="de-DE" altLang="de-DE" sz="1200" dirty="0" smtClean="0">
                <a:latin typeface="Arial" pitchFamily="34" charset="0"/>
              </a:rPr>
              <a:t>) </a:t>
            </a:r>
            <a:r>
              <a:rPr lang="de-DE" altLang="de-DE" sz="1200" dirty="0" err="1" smtClean="0">
                <a:latin typeface="Arial" pitchFamily="34" charset="0"/>
              </a:rPr>
              <a:t>sequence</a:t>
            </a:r>
            <a:endParaRPr lang="de-DE" altLang="de-DE" sz="1200" dirty="0" smtClean="0">
              <a:latin typeface="Arial" pitchFamily="34" charset="0"/>
            </a:endParaRPr>
          </a:p>
          <a:p>
            <a:pPr marL="180975" indent="-180975"/>
            <a:endParaRPr lang="de-DE" altLang="de-DE" sz="1200" dirty="0" smtClean="0">
              <a:latin typeface="Arial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F0BE09-7D59-4D18-80BA-51D31D2FC96A}" type="slidenum">
              <a:rPr lang="de-DE" altLang="de-DE" smtClean="0"/>
              <a:pPr/>
              <a:t>26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90469009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altLang="de-DE" sz="1200" dirty="0" smtClean="0">
                <a:latin typeface="Arial" pitchFamily="34" charset="0"/>
              </a:rPr>
              <a:t>Straight </a:t>
            </a:r>
            <a:r>
              <a:rPr lang="de-DE" altLang="de-DE" sz="1200" dirty="0" err="1" smtClean="0">
                <a:latin typeface="Arial" pitchFamily="34" charset="0"/>
              </a:rPr>
              <a:t>movements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levers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rocker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switches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right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forwards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upwards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mean</a:t>
            </a:r>
            <a:r>
              <a:rPr lang="de-DE" altLang="de-DE" sz="1200" dirty="0" smtClean="0">
                <a:latin typeface="Arial" pitchFamily="34" charset="0"/>
              </a:rPr>
              <a:t> on, </a:t>
            </a:r>
            <a:r>
              <a:rPr lang="de-DE" altLang="de-DE" sz="1200" dirty="0" err="1" smtClean="0">
                <a:latin typeface="Arial" pitchFamily="34" charset="0"/>
              </a:rPr>
              <a:t>increase</a:t>
            </a:r>
            <a:r>
              <a:rPr lang="de-DE" altLang="de-DE" sz="1200" dirty="0" smtClean="0">
                <a:latin typeface="Arial" pitchFamily="34" charset="0"/>
              </a:rPr>
              <a:t>.</a:t>
            </a:r>
          </a:p>
          <a:p>
            <a:endParaRPr lang="de-DE" altLang="de-DE" sz="1200" dirty="0" smtClean="0">
              <a:latin typeface="Arial" pitchFamily="34" charset="0"/>
            </a:endParaRPr>
          </a:p>
          <a:p>
            <a:r>
              <a:rPr lang="de-DE" altLang="de-DE" sz="1200" dirty="0" err="1" smtClean="0">
                <a:latin typeface="Arial" pitchFamily="34" charset="0"/>
              </a:rPr>
              <a:t>Vertical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switch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panel</a:t>
            </a:r>
            <a:r>
              <a:rPr lang="de-DE" altLang="de-DE" sz="1200" dirty="0" smtClean="0">
                <a:latin typeface="Arial" pitchFamily="34" charset="0"/>
              </a:rPr>
              <a:t>: 	</a:t>
            </a:r>
            <a:r>
              <a:rPr lang="de-DE" altLang="de-DE" sz="1200" dirty="0" err="1" smtClean="0">
                <a:latin typeface="Arial" pitchFamily="34" charset="0"/>
              </a:rPr>
              <a:t>Up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means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increase</a:t>
            </a:r>
            <a:endParaRPr lang="de-DE" altLang="de-DE" sz="1200" dirty="0" smtClean="0">
              <a:latin typeface="Arial" pitchFamily="34" charset="0"/>
            </a:endParaRPr>
          </a:p>
          <a:p>
            <a:r>
              <a:rPr lang="de-DE" altLang="de-DE" sz="1200" dirty="0" smtClean="0">
                <a:latin typeface="Arial" pitchFamily="34" charset="0"/>
              </a:rPr>
              <a:t>Horizontal </a:t>
            </a:r>
            <a:r>
              <a:rPr lang="de-DE" altLang="de-DE" sz="1200" dirty="0" err="1" smtClean="0">
                <a:latin typeface="Arial" pitchFamily="34" charset="0"/>
              </a:rPr>
              <a:t>switch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panel</a:t>
            </a:r>
            <a:r>
              <a:rPr lang="de-DE" altLang="de-DE" sz="1200" dirty="0" smtClean="0">
                <a:latin typeface="Arial" pitchFamily="34" charset="0"/>
              </a:rPr>
              <a:t>:	</a:t>
            </a:r>
            <a:r>
              <a:rPr lang="de-DE" altLang="de-DE" sz="1200" dirty="0" err="1" smtClean="0">
                <a:latin typeface="Arial" pitchFamily="34" charset="0"/>
              </a:rPr>
              <a:t>Away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from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operator</a:t>
            </a:r>
            <a:r>
              <a:rPr lang="de-DE" altLang="de-DE" sz="1200" dirty="0" smtClean="0">
                <a:latin typeface="Arial" pitchFamily="34" charset="0"/>
              </a:rPr>
              <a:t> (</a:t>
            </a:r>
            <a:r>
              <a:rPr lang="de-DE" altLang="de-DE" sz="1200" dirty="0" err="1" smtClean="0">
                <a:latin typeface="Arial" pitchFamily="34" charset="0"/>
              </a:rPr>
              <a:t>forwards</a:t>
            </a:r>
            <a:r>
              <a:rPr lang="de-DE" altLang="de-DE" sz="1200" dirty="0" smtClean="0">
                <a:latin typeface="Arial" pitchFamily="34" charset="0"/>
              </a:rPr>
              <a:t>) </a:t>
            </a:r>
            <a:r>
              <a:rPr lang="de-DE" altLang="de-DE" sz="1200" dirty="0" err="1" smtClean="0">
                <a:latin typeface="Arial" pitchFamily="34" charset="0"/>
              </a:rPr>
              <a:t>means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increase</a:t>
            </a:r>
            <a:endParaRPr lang="de-DE" altLang="de-DE" sz="1200" dirty="0" smtClean="0">
              <a:latin typeface="Arial" pitchFamily="34" charset="0"/>
            </a:endParaRPr>
          </a:p>
          <a:p>
            <a:endParaRPr lang="de-DE" altLang="de-DE" sz="1200" dirty="0" smtClean="0">
              <a:latin typeface="Arial" pitchFamily="34" charset="0"/>
            </a:endParaRPr>
          </a:p>
          <a:p>
            <a:r>
              <a:rPr lang="de-DE" altLang="de-DE" sz="1200" dirty="0" smtClean="0">
                <a:latin typeface="Arial" pitchFamily="34" charset="0"/>
              </a:rPr>
              <a:t>Rotary </a:t>
            </a:r>
            <a:r>
              <a:rPr lang="de-DE" altLang="de-DE" sz="1200" dirty="0" err="1" smtClean="0">
                <a:latin typeface="Arial" pitchFamily="34" charset="0"/>
              </a:rPr>
              <a:t>selector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switches</a:t>
            </a:r>
            <a:r>
              <a:rPr lang="de-DE" altLang="de-DE" sz="1200" dirty="0" smtClean="0">
                <a:latin typeface="Arial" pitchFamily="34" charset="0"/>
              </a:rPr>
              <a:t>: </a:t>
            </a:r>
            <a:r>
              <a:rPr lang="de-DE" altLang="de-DE" sz="1200" dirty="0" err="1" smtClean="0">
                <a:latin typeface="Arial" pitchFamily="34" charset="0"/>
              </a:rPr>
              <a:t>clockwise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means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increase</a:t>
            </a:r>
            <a:endParaRPr lang="de-DE" altLang="de-DE" sz="1200" dirty="0" smtClean="0">
              <a:latin typeface="Arial" pitchFamily="34" charset="0"/>
            </a:endParaRPr>
          </a:p>
          <a:p>
            <a:endParaRPr lang="de-DE" altLang="de-DE" sz="1200" dirty="0" smtClean="0">
              <a:latin typeface="Arial" pitchFamily="34" charset="0"/>
            </a:endParaRPr>
          </a:p>
          <a:p>
            <a:r>
              <a:rPr lang="de-DE" altLang="de-DE" sz="1200" dirty="0" smtClean="0">
                <a:latin typeface="Arial" pitchFamily="34" charset="0"/>
              </a:rPr>
              <a:t>On </a:t>
            </a:r>
            <a:r>
              <a:rPr lang="de-DE" altLang="de-DE" sz="1200" dirty="0" err="1" smtClean="0">
                <a:latin typeface="Arial" pitchFamily="34" charset="0"/>
              </a:rPr>
              <a:t>overhead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switch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panels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switches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should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move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from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right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left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rather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than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from</a:t>
            </a:r>
            <a:r>
              <a:rPr lang="de-DE" altLang="de-DE" sz="1200" dirty="0" smtClean="0">
                <a:latin typeface="Arial" pitchFamily="34" charset="0"/>
              </a:rPr>
              <a:t> top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bottom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since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clearer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easier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distinguish</a:t>
            </a:r>
            <a:r>
              <a:rPr lang="de-DE" altLang="de-DE" sz="1200" dirty="0" smtClean="0">
                <a:latin typeface="Arial" pitchFamily="34" charset="0"/>
              </a:rPr>
              <a:t>.</a:t>
            </a:r>
          </a:p>
          <a:p>
            <a:r>
              <a:rPr lang="de-DE" altLang="de-DE" sz="1200" dirty="0" smtClean="0">
                <a:latin typeface="Arial" pitchFamily="34" charset="0"/>
              </a:rPr>
              <a:t>As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images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shows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when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switch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operated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downwards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movement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is</a:t>
            </a:r>
            <a:r>
              <a:rPr lang="de-DE" altLang="de-DE" sz="1200" dirty="0" smtClean="0">
                <a:latin typeface="Arial" pitchFamily="34" charset="0"/>
              </a:rPr>
              <a:t> in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opposite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direction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which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less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convenient</a:t>
            </a:r>
            <a:r>
              <a:rPr lang="de-DE" altLang="de-DE" sz="1200" dirty="0" smtClean="0">
                <a:latin typeface="Arial" pitchFamily="34" charset="0"/>
              </a:rPr>
              <a:t>.</a:t>
            </a:r>
          </a:p>
          <a:p>
            <a:endParaRPr lang="de-DE" altLang="de-DE" sz="1200" dirty="0" smtClean="0">
              <a:latin typeface="Arial" pitchFamily="34" charset="0"/>
            </a:endParaRPr>
          </a:p>
          <a:p>
            <a:r>
              <a:rPr lang="de-DE" altLang="de-DE" sz="1200" dirty="0" smtClean="0">
                <a:latin typeface="Arial" pitchFamily="34" charset="0"/>
              </a:rPr>
              <a:t>The </a:t>
            </a:r>
            <a:r>
              <a:rPr lang="de-DE" altLang="de-DE" sz="1200" dirty="0" err="1" smtClean="0">
                <a:latin typeface="Arial" pitchFamily="34" charset="0"/>
              </a:rPr>
              <a:t>effect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push-pull </a:t>
            </a:r>
            <a:r>
              <a:rPr lang="de-DE" altLang="de-DE" sz="1200" dirty="0" err="1" smtClean="0">
                <a:latin typeface="Arial" pitchFamily="34" charset="0"/>
              </a:rPr>
              <a:t>buttons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should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considered</a:t>
            </a:r>
            <a:r>
              <a:rPr lang="de-DE" altLang="de-DE" sz="1200" dirty="0" smtClean="0">
                <a:latin typeface="Arial" pitchFamily="34" charset="0"/>
              </a:rPr>
              <a:t> in </a:t>
            </a:r>
            <a:r>
              <a:rPr lang="de-DE" altLang="de-DE" sz="1200" dirty="0" err="1" smtClean="0">
                <a:latin typeface="Arial" pitchFamily="34" charset="0"/>
              </a:rPr>
              <a:t>relation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surface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into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which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are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fitted</a:t>
            </a:r>
            <a:r>
              <a:rPr lang="de-DE" altLang="de-DE" sz="1200" dirty="0" smtClean="0">
                <a:latin typeface="Arial" pitchFamily="34" charset="0"/>
              </a:rPr>
              <a:t>.</a:t>
            </a:r>
          </a:p>
          <a:p>
            <a:endParaRPr lang="de-DE" altLang="de-DE" sz="1200" dirty="0" smtClean="0">
              <a:latin typeface="Arial" pitchFamily="34" charset="0"/>
            </a:endParaRPr>
          </a:p>
          <a:p>
            <a:endParaRPr lang="de-DE" altLang="de-DE" sz="1200" dirty="0" smtClean="0">
              <a:latin typeface="Arial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F0BE09-7D59-4D18-80BA-51D31D2FC96A}" type="slidenum">
              <a:rPr lang="de-DE" altLang="de-DE" smtClean="0"/>
              <a:pPr/>
              <a:t>27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99270585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F0BE09-7D59-4D18-80BA-51D31D2FC96A}" type="slidenum">
              <a:rPr lang="de-DE" altLang="de-DE" smtClean="0"/>
              <a:pPr/>
              <a:t>28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02963424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F0BE09-7D59-4D18-80BA-51D31D2FC96A}" type="slidenum">
              <a:rPr lang="de-DE" altLang="de-DE" smtClean="0"/>
              <a:pPr/>
              <a:t>29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23258464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F0BE09-7D59-4D18-80BA-51D31D2FC96A}" type="slidenum">
              <a:rPr lang="de-DE" altLang="de-DE" smtClean="0"/>
              <a:pPr/>
              <a:t>32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0194035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0975" indent="-180975" defTabSz="180975">
              <a:spcBef>
                <a:spcPct val="10000"/>
              </a:spcBef>
              <a:spcAft>
                <a:spcPct val="10000"/>
              </a:spcAft>
            </a:pPr>
            <a:r>
              <a:rPr lang="de-DE" altLang="de-DE" sz="1200" dirty="0" err="1" smtClean="0">
                <a:latin typeface="Arial" pitchFamily="34" charset="0"/>
              </a:rPr>
              <a:t>Terminology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control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actuator</a:t>
            </a:r>
            <a:r>
              <a:rPr lang="de-DE" altLang="de-DE" sz="1200" dirty="0" smtClean="0">
                <a:latin typeface="Arial" pitchFamily="34" charset="0"/>
              </a:rPr>
              <a:t>:</a:t>
            </a:r>
          </a:p>
          <a:p>
            <a:pPr marL="180975" indent="-180975" defTabSz="180975">
              <a:spcBef>
                <a:spcPct val="10000"/>
              </a:spcBef>
              <a:spcAft>
                <a:spcPct val="10000"/>
              </a:spcAft>
            </a:pPr>
            <a:r>
              <a:rPr lang="de-DE" altLang="de-DE" sz="1200" b="1" dirty="0" smtClean="0">
                <a:latin typeface="Arial" pitchFamily="34" charset="0"/>
              </a:rPr>
              <a:t>Control </a:t>
            </a:r>
            <a:r>
              <a:rPr lang="de-DE" altLang="de-DE" sz="1200" b="1" dirty="0" err="1" smtClean="0">
                <a:latin typeface="Arial" pitchFamily="34" charset="0"/>
              </a:rPr>
              <a:t>actuators</a:t>
            </a:r>
            <a:r>
              <a:rPr lang="de-DE" altLang="de-DE" sz="1200" b="1" dirty="0" smtClean="0">
                <a:latin typeface="Arial" pitchFamily="34" charset="0"/>
              </a:rPr>
              <a:t> (also </a:t>
            </a:r>
            <a:r>
              <a:rPr lang="de-DE" altLang="de-DE" sz="1200" b="1" dirty="0" err="1" smtClean="0">
                <a:latin typeface="Arial" pitchFamily="34" charset="0"/>
              </a:rPr>
              <a:t>termed</a:t>
            </a:r>
            <a:r>
              <a:rPr lang="de-DE" altLang="de-DE" sz="1200" b="1" dirty="0" smtClean="0">
                <a:latin typeface="Arial" pitchFamily="34" charset="0"/>
              </a:rPr>
              <a:t> </a:t>
            </a:r>
            <a:r>
              <a:rPr lang="de-DE" altLang="de-DE" sz="1200" b="1" dirty="0" err="1" smtClean="0">
                <a:latin typeface="Arial" pitchFamily="34" charset="0"/>
              </a:rPr>
              <a:t>controls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b="1" dirty="0" err="1" smtClean="0">
                <a:latin typeface="Arial" pitchFamily="34" charset="0"/>
              </a:rPr>
              <a:t>control</a:t>
            </a:r>
            <a:r>
              <a:rPr lang="de-DE" altLang="de-DE" sz="1200" b="1" dirty="0" smtClean="0">
                <a:latin typeface="Arial" pitchFamily="34" charset="0"/>
              </a:rPr>
              <a:t> </a:t>
            </a:r>
            <a:r>
              <a:rPr lang="de-DE" altLang="de-DE" sz="1200" b="1" dirty="0" err="1" smtClean="0">
                <a:latin typeface="Arial" pitchFamily="34" charset="0"/>
              </a:rPr>
              <a:t>elements</a:t>
            </a:r>
            <a:r>
              <a:rPr lang="de-DE" altLang="de-DE" sz="1200" dirty="0" smtClean="0">
                <a:latin typeface="Arial" pitchFamily="34" charset="0"/>
              </a:rPr>
              <a:t>) </a:t>
            </a:r>
            <a:r>
              <a:rPr lang="de-DE" altLang="de-DE" sz="1200" dirty="0" err="1" smtClean="0">
                <a:latin typeface="Arial" pitchFamily="34" charset="0"/>
              </a:rPr>
              <a:t>are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elements</a:t>
            </a:r>
            <a:r>
              <a:rPr lang="de-DE" altLang="de-DE" sz="1200" dirty="0" smtClean="0">
                <a:latin typeface="Arial" pitchFamily="34" charset="0"/>
              </a:rPr>
              <a:t> on </a:t>
            </a:r>
            <a:r>
              <a:rPr lang="de-DE" altLang="de-DE" sz="1200" dirty="0" err="1" smtClean="0">
                <a:latin typeface="Arial" pitchFamily="34" charset="0"/>
              </a:rPr>
              <a:t>working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equipment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which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are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operated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hands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fingers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feet</a:t>
            </a:r>
            <a:r>
              <a:rPr lang="de-DE" altLang="de-DE" sz="1200" dirty="0" smtClean="0">
                <a:latin typeface="Arial" pitchFamily="34" charset="0"/>
              </a:rPr>
              <a:t>. </a:t>
            </a:r>
            <a:r>
              <a:rPr lang="de-DE" altLang="de-DE" sz="1200" dirty="0" err="1" smtClean="0">
                <a:latin typeface="Arial" pitchFamily="34" charset="0"/>
              </a:rPr>
              <a:t>They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are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used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operate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control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equipment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mainly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technical</a:t>
            </a:r>
            <a:r>
              <a:rPr lang="de-DE" altLang="de-DE" sz="1200" dirty="0" smtClean="0">
                <a:latin typeface="Arial" pitchFamily="34" charset="0"/>
              </a:rPr>
              <a:t> in </a:t>
            </a:r>
            <a:r>
              <a:rPr lang="de-DE" altLang="de-DE" sz="1200" dirty="0" err="1" smtClean="0">
                <a:latin typeface="Arial" pitchFamily="34" charset="0"/>
              </a:rPr>
              <a:t>nature</a:t>
            </a:r>
            <a:r>
              <a:rPr lang="de-DE" altLang="de-DE" sz="1200" dirty="0" smtClean="0">
                <a:latin typeface="Arial" pitchFamily="34" charset="0"/>
              </a:rPr>
              <a:t>.</a:t>
            </a:r>
          </a:p>
          <a:p>
            <a:pPr marL="180975" indent="-180975" defTabSz="180975">
              <a:spcBef>
                <a:spcPct val="10000"/>
              </a:spcBef>
              <a:spcAft>
                <a:spcPct val="10000"/>
              </a:spcAft>
            </a:pPr>
            <a:r>
              <a:rPr lang="de-DE" altLang="de-DE" sz="1200" dirty="0" smtClean="0">
                <a:latin typeface="Arial" pitchFamily="34" charset="0"/>
              </a:rPr>
              <a:t>The </a:t>
            </a:r>
            <a:r>
              <a:rPr lang="de-DE" altLang="de-DE" sz="1200" dirty="0" err="1" smtClean="0">
                <a:latin typeface="Arial" pitchFamily="34" charset="0"/>
              </a:rPr>
              <a:t>control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actuator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part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an </a:t>
            </a:r>
            <a:r>
              <a:rPr lang="de-DE" altLang="de-DE" sz="1200" dirty="0" err="1" smtClean="0">
                <a:latin typeface="Arial" pitchFamily="34" charset="0"/>
              </a:rPr>
              <a:t>actuation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system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that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operated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directly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operator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for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example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pressure</a:t>
            </a:r>
            <a:r>
              <a:rPr lang="de-DE" altLang="de-DE" sz="1200" dirty="0" smtClean="0">
                <a:latin typeface="Arial" pitchFamily="34" charset="0"/>
              </a:rPr>
              <a:t>.</a:t>
            </a:r>
          </a:p>
          <a:p>
            <a:pPr marL="180975" indent="-180975" defTabSz="180975">
              <a:spcBef>
                <a:spcPct val="10000"/>
              </a:spcBef>
              <a:spcAft>
                <a:spcPct val="10000"/>
              </a:spcAft>
            </a:pPr>
            <a:r>
              <a:rPr lang="de-DE" altLang="de-DE" sz="1200" dirty="0" smtClean="0">
                <a:latin typeface="Arial" pitchFamily="34" charset="0"/>
              </a:rPr>
              <a:t>Control </a:t>
            </a:r>
            <a:r>
              <a:rPr lang="de-DE" altLang="de-DE" sz="1200" dirty="0" err="1" smtClean="0">
                <a:latin typeface="Arial" pitchFamily="34" charset="0"/>
              </a:rPr>
              <a:t>actuators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are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operated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influenced</a:t>
            </a:r>
            <a:r>
              <a:rPr lang="de-DE" altLang="de-DE" sz="1200" dirty="0" smtClean="0">
                <a:latin typeface="Arial" pitchFamily="34" charset="0"/>
              </a:rPr>
              <a:t> in </a:t>
            </a:r>
            <a:r>
              <a:rPr lang="de-DE" altLang="de-DE" sz="1200" dirty="0" err="1" smtClean="0">
                <a:latin typeface="Arial" pitchFamily="34" charset="0"/>
              </a:rPr>
              <a:t>order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bring </a:t>
            </a:r>
            <a:r>
              <a:rPr lang="de-DE" altLang="de-DE" sz="1200" dirty="0" err="1" smtClean="0">
                <a:latin typeface="Arial" pitchFamily="34" charset="0"/>
              </a:rPr>
              <a:t>about</a:t>
            </a:r>
            <a:r>
              <a:rPr lang="de-DE" altLang="de-DE" sz="1200" dirty="0" smtClean="0">
                <a:latin typeface="Arial" pitchFamily="34" charset="0"/>
              </a:rPr>
              <a:t> a </a:t>
            </a:r>
            <a:r>
              <a:rPr lang="de-DE" altLang="de-DE" sz="1200" dirty="0" err="1" smtClean="0">
                <a:latin typeface="Arial" pitchFamily="34" charset="0"/>
              </a:rPr>
              <a:t>change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within</a:t>
            </a:r>
            <a:r>
              <a:rPr lang="de-DE" altLang="de-DE" sz="1200" dirty="0" smtClean="0">
                <a:latin typeface="Arial" pitchFamily="34" charset="0"/>
              </a:rPr>
              <a:t> a </a:t>
            </a:r>
            <a:r>
              <a:rPr lang="de-DE" altLang="de-DE" sz="1200" dirty="0" err="1" smtClean="0">
                <a:latin typeface="Arial" pitchFamily="34" charset="0"/>
              </a:rPr>
              <a:t>system</a:t>
            </a:r>
            <a:r>
              <a:rPr lang="de-DE" altLang="de-DE" sz="1200" dirty="0" smtClean="0">
                <a:latin typeface="Arial" pitchFamily="34" charset="0"/>
              </a:rPr>
              <a:t>.</a:t>
            </a:r>
          </a:p>
          <a:p>
            <a:pPr marL="180975" indent="-180975" defTabSz="180975">
              <a:spcBef>
                <a:spcPct val="10000"/>
              </a:spcBef>
              <a:spcAft>
                <a:spcPct val="10000"/>
              </a:spcAft>
            </a:pPr>
            <a:r>
              <a:rPr lang="de-DE" altLang="de-DE" sz="1600" dirty="0" smtClean="0">
                <a:latin typeface="Arial" pitchFamily="34" charset="0"/>
              </a:rPr>
              <a:t>	</a:t>
            </a:r>
            <a:r>
              <a:rPr lang="de-DE" altLang="de-DE" sz="1050" dirty="0" err="1" smtClean="0">
                <a:latin typeface="Arial" pitchFamily="34" charset="0"/>
              </a:rPr>
              <a:t>Based</a:t>
            </a:r>
            <a:r>
              <a:rPr lang="de-DE" altLang="de-DE" sz="1050" dirty="0" smtClean="0">
                <a:latin typeface="Arial" pitchFamily="34" charset="0"/>
              </a:rPr>
              <a:t> on: Institut für angewandte Arbeitswissenschaft e.V. (</a:t>
            </a:r>
            <a:r>
              <a:rPr lang="de-DE" altLang="de-DE" sz="1050" dirty="0" err="1" smtClean="0">
                <a:latin typeface="Arial" pitchFamily="34" charset="0"/>
              </a:rPr>
              <a:t>eds</a:t>
            </a:r>
            <a:r>
              <a:rPr lang="de-DE" altLang="de-DE" sz="1050" dirty="0" smtClean="0">
                <a:latin typeface="Arial" pitchFamily="34" charset="0"/>
              </a:rPr>
              <a:t>.): Arbeitsgestaltung in Produktion und Verwaltung und EN 894-1 </a:t>
            </a:r>
            <a:r>
              <a:rPr lang="de-DE" altLang="de-DE" sz="1050" dirty="0" err="1" smtClean="0">
                <a:latin typeface="Arial" pitchFamily="34" charset="0"/>
              </a:rPr>
              <a:t>and</a:t>
            </a:r>
            <a:r>
              <a:rPr lang="de-DE" altLang="de-DE" sz="1050" dirty="0" smtClean="0">
                <a:latin typeface="Arial" pitchFamily="34" charset="0"/>
              </a:rPr>
              <a:t> 3</a:t>
            </a:r>
          </a:p>
          <a:p>
            <a:pPr marL="180975" indent="-180975" defTabSz="180975">
              <a:spcBef>
                <a:spcPct val="10000"/>
              </a:spcBef>
              <a:spcAft>
                <a:spcPct val="10000"/>
              </a:spcAft>
            </a:pPr>
            <a:endParaRPr lang="de-DE" altLang="de-DE" sz="1050" dirty="0" smtClean="0">
              <a:latin typeface="Arial" pitchFamily="34" charset="0"/>
            </a:endParaRPr>
          </a:p>
          <a:p>
            <a:pPr marL="180975" indent="-180975" defTabSz="180975">
              <a:spcBef>
                <a:spcPct val="10000"/>
              </a:spcBef>
              <a:spcAft>
                <a:spcPct val="10000"/>
              </a:spcAft>
            </a:pPr>
            <a:r>
              <a:rPr lang="de-DE" altLang="de-DE" sz="1200" dirty="0" err="1" smtClean="0">
                <a:latin typeface="Arial" pitchFamily="34" charset="0"/>
              </a:rPr>
              <a:t>Where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suitable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control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actuators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are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selected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</a:t>
            </a:r>
            <a:r>
              <a:rPr lang="de-DE" altLang="de-DE" sz="1200" dirty="0" smtClean="0">
                <a:latin typeface="Arial" pitchFamily="34" charset="0"/>
              </a:rPr>
              <a:t> a </a:t>
            </a:r>
            <a:r>
              <a:rPr lang="de-DE" altLang="de-DE" sz="1200" dirty="0" err="1" smtClean="0">
                <a:latin typeface="Arial" pitchFamily="34" charset="0"/>
              </a:rPr>
              <a:t>work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task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existing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control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actuators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redesigned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new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control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actuators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designed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following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methodical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procedure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recommended</a:t>
            </a:r>
            <a:r>
              <a:rPr lang="de-DE" altLang="de-DE" sz="1200" dirty="0" smtClean="0">
                <a:latin typeface="Arial" pitchFamily="34" charset="0"/>
              </a:rPr>
              <a:t>:</a:t>
            </a:r>
          </a:p>
          <a:p>
            <a:pPr marL="180975" indent="-180975" defTabSz="180975">
              <a:spcBef>
                <a:spcPct val="10000"/>
              </a:spcBef>
              <a:spcAft>
                <a:spcPct val="10000"/>
              </a:spcAft>
            </a:pPr>
            <a:r>
              <a:rPr lang="de-DE" altLang="de-DE" sz="1200" dirty="0" smtClean="0">
                <a:latin typeface="Arial" pitchFamily="34" charset="0"/>
              </a:rPr>
              <a:t>1.  Analysis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control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task</a:t>
            </a:r>
            <a:r>
              <a:rPr lang="de-DE" altLang="de-DE" sz="1200" dirty="0" smtClean="0">
                <a:latin typeface="Arial" pitchFamily="34" charset="0"/>
              </a:rPr>
              <a:t>, in </a:t>
            </a:r>
            <a:r>
              <a:rPr lang="de-DE" altLang="de-DE" sz="1200" dirty="0" err="1" smtClean="0">
                <a:latin typeface="Arial" pitchFamily="34" charset="0"/>
              </a:rPr>
              <a:t>order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determine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terms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reference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conditions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use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br>
              <a:rPr lang="de-DE" altLang="de-DE" sz="1200" dirty="0" smtClean="0">
                <a:latin typeface="Arial" pitchFamily="34" charset="0"/>
              </a:rPr>
            </a:b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 The design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objectives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must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be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formulated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,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as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must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the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wishes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and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requirements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and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the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desired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and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undesired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effects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of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the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design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condition</a:t>
            </a:r>
            <a:endParaRPr lang="de-DE" altLang="de-DE" sz="1200" dirty="0" smtClean="0">
              <a:latin typeface="Arial" pitchFamily="34" charset="0"/>
              <a:sym typeface="Wingdings" pitchFamily="2" charset="2"/>
            </a:endParaRPr>
          </a:p>
          <a:p>
            <a:pPr marL="180975" indent="-180975" defTabSz="180975">
              <a:spcBef>
                <a:spcPct val="10000"/>
              </a:spcBef>
              <a:spcAft>
                <a:spcPct val="10000"/>
              </a:spcAft>
            </a:pP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	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From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the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results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, design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characteristics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can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be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derived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:</a:t>
            </a:r>
          </a:p>
          <a:p>
            <a:pPr marL="180975" indent="-180975" defTabSz="180975">
              <a:spcBef>
                <a:spcPct val="10000"/>
              </a:spcBef>
              <a:spcAft>
                <a:spcPct val="10000"/>
              </a:spcAft>
            </a:pP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2. 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With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reference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to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the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constraints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formulated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in Point 1,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suitability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criteria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such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as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the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safety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,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communicative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and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performance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criteria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can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be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used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for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selection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of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a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particular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control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actuator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geometry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.</a:t>
            </a:r>
          </a:p>
          <a:p>
            <a:pPr marL="180975" indent="-180975" defTabSz="180975">
              <a:spcBef>
                <a:spcPct val="10000"/>
              </a:spcBef>
              <a:spcAft>
                <a:spcPct val="10000"/>
              </a:spcAft>
            </a:pP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3. 	The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actuator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is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then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dimensioned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in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detail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by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definition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of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the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dimensions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for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the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user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group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of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the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control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actuator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.</a:t>
            </a:r>
          </a:p>
          <a:p>
            <a:pPr marL="180975" indent="-180975" defTabSz="180975">
              <a:spcBef>
                <a:spcPct val="10000"/>
              </a:spcBef>
              <a:spcAft>
                <a:spcPct val="10000"/>
              </a:spcAft>
            </a:pP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4. 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Grip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conditions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and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contact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type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and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the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corresponding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design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characteristics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are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derived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</a:t>
            </a:r>
            <a:r>
              <a:rPr lang="de-DE" altLang="de-DE" sz="1200" dirty="0" err="1" smtClean="0">
                <a:latin typeface="Arial" pitchFamily="34" charset="0"/>
                <a:sym typeface="Wingdings" pitchFamily="2" charset="2"/>
              </a:rPr>
              <a:t>from</a:t>
            </a: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 Point 1.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F0BE09-7D59-4D18-80BA-51D31D2FC96A}" type="slidenum">
              <a:rPr lang="de-DE" altLang="de-DE" smtClean="0"/>
              <a:pPr/>
              <a:t>3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6596317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altLang="de-DE" sz="1200" b="1" dirty="0" smtClean="0">
                <a:latin typeface="Arial" pitchFamily="34" charset="0"/>
              </a:rPr>
              <a:t>Type </a:t>
            </a:r>
            <a:r>
              <a:rPr lang="de-DE" altLang="de-DE" sz="1200" b="1" dirty="0" err="1" smtClean="0">
                <a:latin typeface="Arial" pitchFamily="34" charset="0"/>
              </a:rPr>
              <a:t>of</a:t>
            </a:r>
            <a:r>
              <a:rPr lang="de-DE" altLang="de-DE" sz="1200" b="1" dirty="0" smtClean="0">
                <a:latin typeface="Arial" pitchFamily="34" charset="0"/>
              </a:rPr>
              <a:t> </a:t>
            </a:r>
            <a:r>
              <a:rPr lang="de-DE" altLang="de-DE" sz="1200" b="1" dirty="0" err="1" smtClean="0">
                <a:latin typeface="Arial" pitchFamily="34" charset="0"/>
              </a:rPr>
              <a:t>grip</a:t>
            </a:r>
            <a:endParaRPr lang="de-DE" altLang="de-DE" sz="1200" dirty="0" smtClean="0">
              <a:latin typeface="Arial" pitchFamily="34" charset="0"/>
            </a:endParaRPr>
          </a:p>
          <a:p>
            <a:r>
              <a:rPr lang="de-DE" altLang="de-DE" sz="1200" dirty="0" err="1" smtClean="0">
                <a:latin typeface="Arial" pitchFamily="34" charset="0"/>
              </a:rPr>
              <a:t>Depending</a:t>
            </a:r>
            <a:r>
              <a:rPr lang="de-DE" altLang="de-DE" sz="1200" dirty="0" smtClean="0">
                <a:latin typeface="Arial" pitchFamily="34" charset="0"/>
              </a:rPr>
              <a:t> upon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purpose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actuation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desired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grip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either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enveloping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perfunctory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involves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either</a:t>
            </a:r>
            <a:r>
              <a:rPr lang="de-DE" altLang="de-DE" sz="1200" dirty="0" smtClean="0">
                <a:latin typeface="Arial" pitchFamily="34" charset="0"/>
              </a:rPr>
              <a:t> high </a:t>
            </a:r>
            <a:r>
              <a:rPr lang="de-DE" altLang="de-DE" sz="1200" dirty="0" err="1" smtClean="0">
                <a:latin typeface="Arial" pitchFamily="34" charset="0"/>
              </a:rPr>
              <a:t>mobility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or</a:t>
            </a:r>
            <a:r>
              <a:rPr lang="de-DE" altLang="de-DE" sz="1200" dirty="0" smtClean="0">
                <a:latin typeface="Arial" pitchFamily="34" charset="0"/>
              </a:rPr>
              <a:t> rigid </a:t>
            </a:r>
            <a:r>
              <a:rPr lang="de-DE" altLang="de-DE" sz="1200" dirty="0" err="1" smtClean="0">
                <a:latin typeface="Arial" pitchFamily="34" charset="0"/>
              </a:rPr>
              <a:t>coupling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fingers</a:t>
            </a:r>
            <a:r>
              <a:rPr lang="de-DE" altLang="de-DE" sz="1200" dirty="0" smtClean="0">
                <a:latin typeface="Arial" pitchFamily="34" charset="0"/>
              </a:rPr>
              <a:t>.</a:t>
            </a:r>
          </a:p>
          <a:p>
            <a:r>
              <a:rPr lang="de-DE" altLang="de-DE" sz="1200" dirty="0" err="1" smtClean="0">
                <a:latin typeface="Arial" pitchFamily="34" charset="0"/>
              </a:rPr>
              <a:t>From</a:t>
            </a:r>
            <a:r>
              <a:rPr lang="de-DE" altLang="de-DE" sz="1200" dirty="0" smtClean="0">
                <a:latin typeface="Arial" pitchFamily="34" charset="0"/>
              </a:rPr>
              <a:t> a </a:t>
            </a:r>
            <a:r>
              <a:rPr lang="de-DE" altLang="de-DE" sz="1200" dirty="0" err="1" smtClean="0">
                <a:latin typeface="Arial" pitchFamily="34" charset="0"/>
              </a:rPr>
              <a:t>physiological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perspective</a:t>
            </a:r>
            <a:r>
              <a:rPr lang="de-DE" altLang="de-DE" sz="1200" dirty="0" smtClean="0">
                <a:latin typeface="Arial" pitchFamily="34" charset="0"/>
              </a:rPr>
              <a:t>, a </a:t>
            </a:r>
            <a:r>
              <a:rPr lang="de-DE" altLang="de-DE" sz="1200" dirty="0" err="1" smtClean="0">
                <a:latin typeface="Arial" pitchFamily="34" charset="0"/>
              </a:rPr>
              <a:t>distinction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can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drawn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between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following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grip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types</a:t>
            </a:r>
            <a:r>
              <a:rPr lang="de-DE" altLang="de-DE" sz="1200" dirty="0" smtClean="0">
                <a:latin typeface="Arial" pitchFamily="34" charset="0"/>
              </a:rPr>
              <a:t>. The </a:t>
            </a:r>
            <a:r>
              <a:rPr lang="de-DE" altLang="de-DE" sz="1200" dirty="0" err="1" smtClean="0">
                <a:latin typeface="Arial" pitchFamily="34" charset="0"/>
              </a:rPr>
              <a:t>grip</a:t>
            </a:r>
            <a:r>
              <a:rPr lang="de-DE" altLang="de-DE" sz="1200" dirty="0" smtClean="0">
                <a:latin typeface="Arial" pitchFamily="34" charset="0"/>
              </a:rPr>
              <a:t> type </a:t>
            </a:r>
            <a:r>
              <a:rPr lang="de-DE" altLang="de-DE" sz="1200" dirty="0" err="1" smtClean="0">
                <a:latin typeface="Arial" pitchFamily="34" charset="0"/>
              </a:rPr>
              <a:t>determines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geometry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control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actuator</a:t>
            </a:r>
            <a:r>
              <a:rPr lang="de-DE" altLang="de-DE" sz="1200" dirty="0" smtClean="0">
                <a:latin typeface="Arial" pitchFamily="34" charset="0"/>
              </a:rPr>
              <a:t>.</a:t>
            </a:r>
          </a:p>
          <a:p>
            <a:r>
              <a:rPr lang="de-DE" altLang="de-DE" sz="1200" b="1" dirty="0" smtClean="0">
                <a:latin typeface="Arial" pitchFamily="34" charset="0"/>
              </a:rPr>
              <a:t>(A) </a:t>
            </a:r>
            <a:r>
              <a:rPr lang="de-DE" altLang="de-DE" sz="1200" b="1" dirty="0" err="1" smtClean="0">
                <a:latin typeface="Arial" pitchFamily="34" charset="0"/>
              </a:rPr>
              <a:t>Contact</a:t>
            </a:r>
            <a:r>
              <a:rPr lang="de-DE" altLang="de-DE" sz="1200" b="1" dirty="0" smtClean="0">
                <a:latin typeface="Arial" pitchFamily="34" charset="0"/>
              </a:rPr>
              <a:t> </a:t>
            </a:r>
            <a:r>
              <a:rPr lang="de-DE" altLang="de-DE" sz="1200" b="1" dirty="0" err="1" smtClean="0">
                <a:latin typeface="Arial" pitchFamily="34" charset="0"/>
              </a:rPr>
              <a:t>grip</a:t>
            </a:r>
            <a:endParaRPr lang="de-DE" altLang="de-DE" sz="1200" b="1" dirty="0" smtClean="0">
              <a:latin typeface="Arial" pitchFamily="34" charset="0"/>
            </a:endParaRPr>
          </a:p>
          <a:p>
            <a:r>
              <a:rPr lang="de-DE" altLang="de-DE" sz="1200" dirty="0" smtClean="0">
                <a:latin typeface="Arial" pitchFamily="34" charset="0"/>
              </a:rPr>
              <a:t>The </a:t>
            </a:r>
            <a:r>
              <a:rPr lang="de-DE" altLang="de-DE" sz="1200" dirty="0" err="1" smtClean="0">
                <a:latin typeface="Arial" pitchFamily="34" charset="0"/>
              </a:rPr>
              <a:t>coupling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elements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are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located</a:t>
            </a:r>
            <a:r>
              <a:rPr lang="de-DE" altLang="de-DE" sz="1200" dirty="0" smtClean="0">
                <a:latin typeface="Arial" pitchFamily="34" charset="0"/>
              </a:rPr>
              <a:t> on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coupling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surface</a:t>
            </a:r>
            <a:r>
              <a:rPr lang="de-DE" altLang="de-DE" sz="1200" dirty="0" smtClean="0">
                <a:latin typeface="Arial" pitchFamily="34" charset="0"/>
              </a:rPr>
              <a:t>. The </a:t>
            </a:r>
            <a:r>
              <a:rPr lang="de-DE" altLang="de-DE" sz="1200" dirty="0" err="1" smtClean="0">
                <a:latin typeface="Arial" pitchFamily="34" charset="0"/>
              </a:rPr>
              <a:t>grip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is</a:t>
            </a:r>
            <a:r>
              <a:rPr lang="de-DE" altLang="de-DE" sz="1200" dirty="0" smtClean="0">
                <a:latin typeface="Arial" pitchFamily="34" charset="0"/>
              </a:rPr>
              <a:t> open.</a:t>
            </a:r>
          </a:p>
          <a:p>
            <a:r>
              <a:rPr lang="de-DE" altLang="de-DE" sz="1200" b="1" dirty="0" smtClean="0">
                <a:latin typeface="Arial" pitchFamily="34" charset="0"/>
              </a:rPr>
              <a:t>(B) </a:t>
            </a:r>
            <a:r>
              <a:rPr lang="de-DE" altLang="de-DE" sz="1200" b="1" dirty="0" err="1" smtClean="0">
                <a:latin typeface="Arial" pitchFamily="34" charset="0"/>
              </a:rPr>
              <a:t>Pinch</a:t>
            </a:r>
            <a:r>
              <a:rPr lang="de-DE" altLang="de-DE" sz="1200" b="1" dirty="0" smtClean="0">
                <a:latin typeface="Arial" pitchFamily="34" charset="0"/>
              </a:rPr>
              <a:t> </a:t>
            </a:r>
            <a:r>
              <a:rPr lang="de-DE" altLang="de-DE" sz="1200" b="1" dirty="0" err="1" smtClean="0">
                <a:latin typeface="Arial" pitchFamily="34" charset="0"/>
              </a:rPr>
              <a:t>grip</a:t>
            </a:r>
            <a:endParaRPr lang="de-DE" altLang="de-DE" sz="1200" b="1" dirty="0" smtClean="0">
              <a:latin typeface="Arial" pitchFamily="34" charset="0"/>
            </a:endParaRPr>
          </a:p>
          <a:p>
            <a:r>
              <a:rPr lang="de-DE" altLang="de-DE" sz="1200" dirty="0" smtClean="0">
                <a:latin typeface="Arial" pitchFamily="34" charset="0"/>
              </a:rPr>
              <a:t>The </a:t>
            </a:r>
            <a:r>
              <a:rPr lang="de-DE" altLang="de-DE" sz="1200" dirty="0" err="1" smtClean="0">
                <a:latin typeface="Arial" pitchFamily="34" charset="0"/>
              </a:rPr>
              <a:t>coupling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elements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consist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spot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contacts</a:t>
            </a:r>
            <a:r>
              <a:rPr lang="de-DE" altLang="de-DE" sz="1200" dirty="0" smtClean="0">
                <a:latin typeface="Arial" pitchFamily="34" charset="0"/>
              </a:rPr>
              <a:t> on </a:t>
            </a:r>
            <a:r>
              <a:rPr lang="de-DE" altLang="de-DE" sz="1200" dirty="0" err="1" smtClean="0">
                <a:latin typeface="Arial" pitchFamily="34" charset="0"/>
              </a:rPr>
              <a:t>several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sides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coupling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surface</a:t>
            </a:r>
            <a:r>
              <a:rPr lang="de-DE" altLang="de-DE" sz="1200" dirty="0" smtClean="0">
                <a:latin typeface="Arial" pitchFamily="34" charset="0"/>
              </a:rPr>
              <a:t>. The </a:t>
            </a:r>
            <a:r>
              <a:rPr lang="de-DE" altLang="de-DE" sz="1200" dirty="0" err="1" smtClean="0">
                <a:latin typeface="Arial" pitchFamily="34" charset="0"/>
              </a:rPr>
              <a:t>control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actuator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held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guided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without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being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enclosed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hand</a:t>
            </a:r>
            <a:r>
              <a:rPr lang="de-DE" altLang="de-DE" sz="1200" dirty="0" smtClean="0">
                <a:latin typeface="Arial" pitchFamily="34" charset="0"/>
              </a:rPr>
              <a:t>.</a:t>
            </a:r>
            <a:endParaRPr lang="de-DE" altLang="de-DE" sz="1200" dirty="0" smtClean="0">
              <a:latin typeface="Arial" pitchFamily="34" charset="0"/>
              <a:sym typeface="Wingdings" pitchFamily="2" charset="2"/>
            </a:endParaRPr>
          </a:p>
          <a:p>
            <a:r>
              <a:rPr lang="de-DE" altLang="de-DE" sz="1200" b="1" dirty="0" smtClean="0">
                <a:latin typeface="Arial" pitchFamily="34" charset="0"/>
              </a:rPr>
              <a:t>(C) </a:t>
            </a:r>
            <a:r>
              <a:rPr lang="de-DE" altLang="de-DE" sz="1200" b="1" dirty="0" err="1" smtClean="0">
                <a:latin typeface="Arial" pitchFamily="34" charset="0"/>
              </a:rPr>
              <a:t>Clench</a:t>
            </a:r>
            <a:r>
              <a:rPr lang="de-DE" altLang="de-DE" sz="1200" b="1" dirty="0" smtClean="0">
                <a:latin typeface="Arial" pitchFamily="34" charset="0"/>
              </a:rPr>
              <a:t> </a:t>
            </a:r>
            <a:r>
              <a:rPr lang="de-DE" altLang="de-DE" sz="1200" b="1" dirty="0" err="1" smtClean="0">
                <a:latin typeface="Arial" pitchFamily="34" charset="0"/>
              </a:rPr>
              <a:t>grip</a:t>
            </a:r>
            <a:endParaRPr lang="de-DE" altLang="de-DE" sz="1200" b="1" dirty="0" smtClean="0">
              <a:latin typeface="Arial" pitchFamily="34" charset="0"/>
            </a:endParaRPr>
          </a:p>
          <a:p>
            <a:r>
              <a:rPr lang="de-DE" altLang="de-DE" sz="1200" dirty="0" smtClean="0">
                <a:latin typeface="Arial" pitchFamily="34" charset="0"/>
              </a:rPr>
              <a:t>All </a:t>
            </a:r>
            <a:r>
              <a:rPr lang="de-DE" altLang="de-DE" sz="1200" dirty="0" err="1" smtClean="0">
                <a:latin typeface="Arial" pitchFamily="34" charset="0"/>
              </a:rPr>
              <a:t>coupling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elements</a:t>
            </a:r>
            <a:r>
              <a:rPr lang="de-DE" altLang="de-DE" sz="1200" dirty="0" smtClean="0">
                <a:latin typeface="Arial" pitchFamily="34" charset="0"/>
              </a:rPr>
              <a:t> must </a:t>
            </a:r>
            <a:r>
              <a:rPr lang="de-DE" altLang="de-DE" sz="1200" dirty="0" err="1" smtClean="0">
                <a:latin typeface="Arial" pitchFamily="34" charset="0"/>
              </a:rPr>
              <a:t>fully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surround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control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actuator</a:t>
            </a:r>
            <a:r>
              <a:rPr lang="de-DE" altLang="de-DE" sz="1200" dirty="0" smtClean="0">
                <a:latin typeface="Arial" pitchFamily="34" charset="0"/>
              </a:rPr>
              <a:t>.</a:t>
            </a:r>
          </a:p>
          <a:p>
            <a:r>
              <a:rPr lang="de-DE" altLang="de-DE" sz="1200" dirty="0" err="1" smtClean="0">
                <a:latin typeface="Arial" pitchFamily="34" charset="0"/>
              </a:rPr>
              <a:t>For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examples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see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Slides</a:t>
            </a:r>
            <a:r>
              <a:rPr lang="de-DE" altLang="de-DE" sz="1200" dirty="0" smtClean="0">
                <a:latin typeface="Arial" pitchFamily="34" charset="0"/>
              </a:rPr>
              <a:t> 6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8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F0BE09-7D59-4D18-80BA-51D31D2FC96A}" type="slidenum">
              <a:rPr lang="de-DE" altLang="de-DE" smtClean="0"/>
              <a:pPr/>
              <a:t>4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8417978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190500"/>
            <a:r>
              <a:rPr lang="de-DE" altLang="de-DE" sz="1200" dirty="0" smtClean="0">
                <a:latin typeface="Arial" pitchFamily="34" charset="0"/>
              </a:rPr>
              <a:t>The form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force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coupling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particular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importance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when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greater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forces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are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exerted</a:t>
            </a:r>
            <a:r>
              <a:rPr lang="de-DE" altLang="de-DE" sz="1200" dirty="0" smtClean="0">
                <a:latin typeface="Arial" pitchFamily="34" charset="0"/>
              </a:rPr>
              <a:t>.</a:t>
            </a:r>
          </a:p>
          <a:p>
            <a:pPr defTabSz="190500"/>
            <a:r>
              <a:rPr lang="de-DE" altLang="de-DE" sz="1200" dirty="0" smtClean="0">
                <a:latin typeface="Arial" pitchFamily="34" charset="0"/>
              </a:rPr>
              <a:t>In </a:t>
            </a:r>
            <a:r>
              <a:rPr lang="de-DE" altLang="de-DE" sz="1200" dirty="0" err="1" smtClean="0">
                <a:latin typeface="Arial" pitchFamily="34" charset="0"/>
              </a:rPr>
              <a:t>frictional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coupling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holding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forces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are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perpendicular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working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force</a:t>
            </a:r>
            <a:r>
              <a:rPr lang="de-DE" altLang="de-DE" sz="1200" dirty="0" smtClean="0">
                <a:latin typeface="Arial" pitchFamily="34" charset="0"/>
              </a:rPr>
              <a:t>.</a:t>
            </a:r>
          </a:p>
          <a:p>
            <a:pPr defTabSz="190500"/>
            <a:r>
              <a:rPr lang="de-DE" altLang="de-DE" sz="1200" dirty="0" err="1" smtClean="0">
                <a:latin typeface="Arial" pitchFamily="34" charset="0"/>
              </a:rPr>
              <a:t>Couplings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employing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friction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are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generated</a:t>
            </a:r>
            <a:r>
              <a:rPr lang="de-DE" altLang="de-DE" sz="1200" dirty="0" smtClean="0">
                <a:latin typeface="Arial" pitchFamily="34" charset="0"/>
              </a:rPr>
              <a:t> on </a:t>
            </a:r>
            <a:r>
              <a:rPr lang="de-DE" altLang="de-DE" sz="1200" dirty="0" err="1" smtClean="0">
                <a:latin typeface="Arial" pitchFamily="34" charset="0"/>
              </a:rPr>
              <a:t>surfaces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with</a:t>
            </a:r>
            <a:r>
              <a:rPr lang="de-DE" altLang="de-DE" sz="1200" dirty="0" smtClean="0">
                <a:latin typeface="Arial" pitchFamily="34" charset="0"/>
              </a:rPr>
              <a:t> an </a:t>
            </a:r>
            <a:r>
              <a:rPr lang="de-DE" altLang="de-DE" sz="1200" dirty="0" err="1" smtClean="0">
                <a:latin typeface="Arial" pitchFamily="34" charset="0"/>
              </a:rPr>
              <a:t>adequately</a:t>
            </a:r>
            <a:r>
              <a:rPr lang="de-DE" altLang="de-DE" sz="1200" dirty="0" smtClean="0">
                <a:latin typeface="Arial" pitchFamily="34" charset="0"/>
              </a:rPr>
              <a:t> high </a:t>
            </a:r>
            <a:r>
              <a:rPr lang="de-DE" altLang="de-DE" sz="1200" dirty="0" err="1" smtClean="0">
                <a:latin typeface="Arial" pitchFamily="34" charset="0"/>
              </a:rPr>
              <a:t>coefficient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static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friction</a:t>
            </a:r>
            <a:r>
              <a:rPr lang="de-DE" altLang="de-DE" sz="1200" dirty="0" smtClean="0">
                <a:latin typeface="Arial" pitchFamily="34" charset="0"/>
              </a:rPr>
              <a:t>. </a:t>
            </a:r>
            <a:br>
              <a:rPr lang="de-DE" altLang="de-DE" sz="1200" dirty="0" smtClean="0">
                <a:latin typeface="Arial" pitchFamily="34" charset="0"/>
              </a:rPr>
            </a:br>
            <a:r>
              <a:rPr lang="de-DE" altLang="de-DE" sz="1200" dirty="0" smtClean="0">
                <a:latin typeface="Arial" pitchFamily="34" charset="0"/>
                <a:sym typeface="Wingdings" pitchFamily="2" charset="2"/>
              </a:rPr>
              <a:t> </a:t>
            </a:r>
            <a:r>
              <a:rPr lang="de-DE" altLang="de-DE" sz="1200" dirty="0" smtClean="0">
                <a:latin typeface="Arial" pitchFamily="34" charset="0"/>
              </a:rPr>
              <a:t>Materials </a:t>
            </a:r>
            <a:r>
              <a:rPr lang="de-DE" altLang="de-DE" sz="1200" dirty="0" err="1" smtClean="0">
                <a:latin typeface="Arial" pitchFamily="34" charset="0"/>
              </a:rPr>
              <a:t>with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rough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surfaces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profiling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surface</a:t>
            </a:r>
            <a:endParaRPr lang="de-DE" altLang="de-DE" sz="1200" dirty="0" smtClean="0">
              <a:latin typeface="Arial" pitchFamily="34" charset="0"/>
            </a:endParaRPr>
          </a:p>
          <a:p>
            <a:pPr defTabSz="190500"/>
            <a:endParaRPr lang="de-DE" altLang="de-DE" sz="1200" dirty="0" smtClean="0">
              <a:latin typeface="Arial" pitchFamily="34" charset="0"/>
            </a:endParaRPr>
          </a:p>
          <a:p>
            <a:pPr defTabSz="190500"/>
            <a:r>
              <a:rPr lang="de-DE" altLang="de-DE" sz="1200" dirty="0" smtClean="0">
                <a:latin typeface="Arial" pitchFamily="34" charset="0"/>
              </a:rPr>
              <a:t>Surface </a:t>
            </a:r>
            <a:r>
              <a:rPr lang="de-DE" altLang="de-DE" sz="1200" dirty="0" err="1" smtClean="0">
                <a:latin typeface="Arial" pitchFamily="34" charset="0"/>
              </a:rPr>
              <a:t>profiling</a:t>
            </a:r>
            <a:r>
              <a:rPr lang="de-DE" altLang="de-DE" sz="1200" dirty="0" smtClean="0">
                <a:latin typeface="Arial" pitchFamily="34" charset="0"/>
              </a:rPr>
              <a:t>:</a:t>
            </a:r>
          </a:p>
          <a:p>
            <a:pPr defTabSz="190500">
              <a:buFont typeface="Wingdings" pitchFamily="2" charset="2"/>
              <a:buChar char="§"/>
            </a:pPr>
            <a:r>
              <a:rPr lang="de-DE" altLang="de-DE" sz="1200" dirty="0" smtClean="0">
                <a:latin typeface="Arial" pitchFamily="34" charset="0"/>
              </a:rPr>
              <a:t>The </a:t>
            </a:r>
            <a:r>
              <a:rPr lang="de-DE" altLang="de-DE" sz="1200" dirty="0" err="1" smtClean="0">
                <a:latin typeface="Arial" pitchFamily="34" charset="0"/>
              </a:rPr>
              <a:t>profiling</a:t>
            </a:r>
            <a:r>
              <a:rPr lang="de-DE" altLang="de-DE" sz="1200" dirty="0" smtClean="0">
                <a:latin typeface="Arial" pitchFamily="34" charset="0"/>
              </a:rPr>
              <a:t> must </a:t>
            </a:r>
            <a:r>
              <a:rPr lang="de-DE" altLang="de-DE" sz="1200" dirty="0" err="1" smtClean="0">
                <a:latin typeface="Arial" pitchFamily="34" charset="0"/>
              </a:rPr>
              <a:t>be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suitably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oriented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holding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direction</a:t>
            </a:r>
            <a:endParaRPr lang="de-DE" altLang="de-DE" sz="1200" dirty="0" smtClean="0">
              <a:latin typeface="Arial" pitchFamily="34" charset="0"/>
            </a:endParaRPr>
          </a:p>
          <a:p>
            <a:pPr defTabSz="190500">
              <a:buFont typeface="Wingdings" pitchFamily="2" charset="2"/>
              <a:buChar char="§"/>
            </a:pPr>
            <a:r>
              <a:rPr lang="de-DE" altLang="de-DE" sz="1200" dirty="0" err="1" smtClean="0">
                <a:latin typeface="Arial" pitchFamily="34" charset="0"/>
              </a:rPr>
              <a:t>Unidirectional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profiling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less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problematic</a:t>
            </a:r>
            <a:r>
              <a:rPr lang="de-DE" altLang="de-DE" sz="1200" dirty="0" smtClean="0">
                <a:latin typeface="Arial" pitchFamily="34" charset="0"/>
              </a:rPr>
              <a:t> in </a:t>
            </a:r>
            <a:r>
              <a:rPr lang="de-DE" altLang="de-DE" sz="1200" dirty="0" err="1" smtClean="0">
                <a:latin typeface="Arial" pitchFamily="34" charset="0"/>
              </a:rPr>
              <a:t>this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respect</a:t>
            </a:r>
            <a:r>
              <a:rPr lang="de-DE" altLang="de-DE" sz="1200" dirty="0" smtClean="0">
                <a:latin typeface="Arial" pitchFamily="34" charset="0"/>
              </a:rPr>
              <a:t>, but </a:t>
            </a:r>
            <a:r>
              <a:rPr lang="de-DE" altLang="de-DE" sz="1200" dirty="0" err="1" smtClean="0">
                <a:latin typeface="Arial" pitchFamily="34" charset="0"/>
              </a:rPr>
              <a:t>may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result</a:t>
            </a:r>
            <a:r>
              <a:rPr lang="de-DE" altLang="de-DE" sz="1200" dirty="0" smtClean="0">
                <a:latin typeface="Arial" pitchFamily="34" charset="0"/>
              </a:rPr>
              <a:t> in a </a:t>
            </a:r>
            <a:r>
              <a:rPr lang="de-DE" altLang="de-DE" sz="1200" dirty="0" err="1" smtClean="0">
                <a:latin typeface="Arial" pitchFamily="34" charset="0"/>
              </a:rPr>
              <a:t>part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generated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static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friction</a:t>
            </a:r>
            <a:r>
              <a:rPr lang="de-DE" altLang="de-DE" sz="1200" dirty="0" smtClean="0">
                <a:latin typeface="Arial" pitchFamily="34" charset="0"/>
              </a:rPr>
              <a:t> not </a:t>
            </a:r>
            <a:r>
              <a:rPr lang="de-DE" altLang="de-DE" sz="1200" dirty="0" err="1" smtClean="0">
                <a:latin typeface="Arial" pitchFamily="34" charset="0"/>
              </a:rPr>
              <a:t>being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exploited</a:t>
            </a:r>
            <a:endParaRPr lang="de-DE" altLang="de-DE" sz="1200" dirty="0" smtClean="0">
              <a:latin typeface="Arial" pitchFamily="34" charset="0"/>
            </a:endParaRPr>
          </a:p>
          <a:p>
            <a:pPr defTabSz="190500">
              <a:buFont typeface="Wingdings" pitchFamily="2" charset="2"/>
              <a:buChar char="§"/>
            </a:pPr>
            <a:r>
              <a:rPr lang="de-DE" altLang="de-DE" sz="1200" dirty="0" err="1" smtClean="0">
                <a:latin typeface="Arial" pitchFamily="34" charset="0"/>
              </a:rPr>
              <a:t>When</a:t>
            </a:r>
            <a:r>
              <a:rPr lang="de-DE" altLang="de-DE" sz="1200" dirty="0" smtClean="0">
                <a:latin typeface="Arial" pitchFamily="34" charset="0"/>
              </a:rPr>
              <a:t> soft </a:t>
            </a:r>
            <a:r>
              <a:rPr lang="de-DE" altLang="de-DE" sz="1200" dirty="0" err="1" smtClean="0">
                <a:latin typeface="Arial" pitchFamily="34" charset="0"/>
              </a:rPr>
              <a:t>materials</a:t>
            </a:r>
            <a:r>
              <a:rPr lang="de-DE" altLang="de-DE" sz="1200" dirty="0" smtClean="0">
                <a:latin typeface="Arial" pitchFamily="34" charset="0"/>
              </a:rPr>
              <a:t> (</a:t>
            </a:r>
            <a:r>
              <a:rPr lang="de-DE" altLang="de-DE" sz="1200" dirty="0" err="1" smtClean="0">
                <a:latin typeface="Arial" pitchFamily="34" charset="0"/>
              </a:rPr>
              <a:t>with</a:t>
            </a:r>
            <a:r>
              <a:rPr lang="de-DE" altLang="de-DE" sz="1200" dirty="0" smtClean="0">
                <a:latin typeface="Arial" pitchFamily="34" charset="0"/>
              </a:rPr>
              <a:t> high </a:t>
            </a:r>
            <a:r>
              <a:rPr lang="de-DE" altLang="de-DE" sz="1200" dirty="0" err="1" smtClean="0">
                <a:latin typeface="Arial" pitchFamily="34" charset="0"/>
              </a:rPr>
              <a:t>static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friction</a:t>
            </a:r>
            <a:r>
              <a:rPr lang="de-DE" altLang="de-DE" sz="1200" dirty="0" smtClean="0">
                <a:latin typeface="Arial" pitchFamily="34" charset="0"/>
              </a:rPr>
              <a:t>) </a:t>
            </a:r>
            <a:r>
              <a:rPr lang="de-DE" altLang="de-DE" sz="1200" dirty="0" err="1" smtClean="0">
                <a:latin typeface="Arial" pitchFamily="34" charset="0"/>
              </a:rPr>
              <a:t>are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used</a:t>
            </a:r>
            <a:r>
              <a:rPr lang="de-DE" altLang="de-DE" sz="1200" dirty="0" smtClean="0">
                <a:latin typeface="Arial" pitchFamily="34" charset="0"/>
              </a:rPr>
              <a:t>, a </a:t>
            </a:r>
            <a:r>
              <a:rPr lang="de-DE" altLang="de-DE" sz="1200" dirty="0" err="1" smtClean="0">
                <a:latin typeface="Arial" pitchFamily="34" charset="0"/>
              </a:rPr>
              <a:t>certain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degree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play</a:t>
            </a:r>
            <a:r>
              <a:rPr lang="de-DE" altLang="de-DE" sz="1200" dirty="0" smtClean="0">
                <a:latin typeface="Arial" pitchFamily="34" charset="0"/>
              </a:rPr>
              <a:t>, spring-like in </a:t>
            </a:r>
            <a:r>
              <a:rPr lang="de-DE" altLang="de-DE" sz="1200" dirty="0" err="1" smtClean="0">
                <a:latin typeface="Arial" pitchFamily="34" charset="0"/>
              </a:rPr>
              <a:t>nature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often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unavoidable</a:t>
            </a:r>
            <a:r>
              <a:rPr lang="de-DE" altLang="de-DE" sz="1200" dirty="0" smtClean="0">
                <a:latin typeface="Arial" pitchFamily="34" charset="0"/>
              </a:rPr>
              <a:t>. Soft </a:t>
            </a:r>
            <a:r>
              <a:rPr lang="de-DE" altLang="de-DE" sz="1200" dirty="0" err="1" smtClean="0">
                <a:latin typeface="Arial" pitchFamily="34" charset="0"/>
              </a:rPr>
              <a:t>materials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have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property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adapting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well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morphology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human </a:t>
            </a:r>
            <a:r>
              <a:rPr lang="de-DE" altLang="de-DE" sz="1200" dirty="0" err="1" smtClean="0">
                <a:latin typeface="Arial" pitchFamily="34" charset="0"/>
              </a:rPr>
              <a:t>skin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however</a:t>
            </a:r>
            <a:r>
              <a:rPr lang="de-DE" altLang="de-DE" sz="1200" dirty="0" smtClean="0">
                <a:latin typeface="Arial" pitchFamily="34" charset="0"/>
              </a:rPr>
              <a:t>.</a:t>
            </a:r>
          </a:p>
          <a:p>
            <a:pPr defTabSz="190500">
              <a:buFont typeface="Wingdings" pitchFamily="2" charset="2"/>
              <a:buChar char="§"/>
            </a:pPr>
            <a:endParaRPr lang="de-DE" altLang="de-DE" sz="1200" dirty="0" smtClean="0">
              <a:latin typeface="Arial" pitchFamily="34" charset="0"/>
            </a:endParaRPr>
          </a:p>
          <a:p>
            <a:pPr defTabSz="190500">
              <a:buFont typeface="Wingdings" pitchFamily="2" charset="2"/>
              <a:buNone/>
            </a:pPr>
            <a:r>
              <a:rPr lang="de-DE" altLang="de-DE" sz="1200" b="1" dirty="0" err="1" smtClean="0">
                <a:latin typeface="Arial" pitchFamily="34" charset="0"/>
              </a:rPr>
              <a:t>lower</a:t>
            </a:r>
            <a:r>
              <a:rPr lang="de-DE" altLang="de-DE" sz="1200" b="1" dirty="0" smtClean="0">
                <a:latin typeface="Arial" pitchFamily="34" charset="0"/>
              </a:rPr>
              <a:t> </a:t>
            </a:r>
            <a:r>
              <a:rPr lang="de-DE" altLang="de-DE" sz="1200" b="1" dirty="0" err="1" smtClean="0">
                <a:latin typeface="Arial" pitchFamily="34" charset="0"/>
              </a:rPr>
              <a:t>description</a:t>
            </a:r>
            <a:r>
              <a:rPr lang="de-DE" altLang="de-DE" sz="1200" b="1" dirty="0" smtClean="0">
                <a:latin typeface="Arial" pitchFamily="34" charset="0"/>
              </a:rPr>
              <a:t> </a:t>
            </a:r>
            <a:r>
              <a:rPr lang="de-DE" altLang="de-DE" sz="1200" b="1" dirty="0" err="1" smtClean="0">
                <a:latin typeface="Arial" pitchFamily="34" charset="0"/>
              </a:rPr>
              <a:t>field</a:t>
            </a:r>
            <a:r>
              <a:rPr lang="de-DE" altLang="de-DE" sz="1200" b="1" dirty="0" smtClean="0">
                <a:latin typeface="Arial" pitchFamily="34" charset="0"/>
              </a:rPr>
              <a:t> </a:t>
            </a:r>
            <a:r>
              <a:rPr lang="de-DE" altLang="de-DE" sz="1200" b="1" dirty="0" err="1" smtClean="0">
                <a:latin typeface="Arial" pitchFamily="34" charset="0"/>
              </a:rPr>
              <a:t>is</a:t>
            </a:r>
            <a:r>
              <a:rPr lang="de-DE" altLang="de-DE" sz="1200" b="1" dirty="0" smtClean="0">
                <a:latin typeface="Arial" pitchFamily="34" charset="0"/>
              </a:rPr>
              <a:t> </a:t>
            </a:r>
            <a:r>
              <a:rPr lang="de-DE" altLang="de-DE" sz="1200" b="1" dirty="0" err="1" smtClean="0">
                <a:latin typeface="Arial" pitchFamily="34" charset="0"/>
              </a:rPr>
              <a:t>animated</a:t>
            </a:r>
            <a:endParaRPr lang="de-DE" altLang="de-DE" sz="1200" b="1" dirty="0" smtClean="0">
              <a:latin typeface="Arial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F0BE09-7D59-4D18-80BA-51D31D2FC96A}" type="slidenum">
              <a:rPr lang="de-DE" altLang="de-DE" smtClean="0"/>
              <a:pPr/>
              <a:t>5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1569169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0975" indent="-180975"/>
            <a:r>
              <a:rPr lang="de-DE" altLang="de-DE" sz="1200" b="1" dirty="0" err="1" smtClean="0">
                <a:latin typeface="Arial" pitchFamily="34" charset="0"/>
              </a:rPr>
              <a:t>Friction</a:t>
            </a:r>
            <a:r>
              <a:rPr lang="de-DE" altLang="de-DE" sz="1200" b="1" dirty="0" smtClean="0">
                <a:latin typeface="Arial" pitchFamily="34" charset="0"/>
              </a:rPr>
              <a:t> </a:t>
            </a:r>
            <a:r>
              <a:rPr lang="de-DE" altLang="de-DE" sz="1200" b="1" dirty="0" err="1" smtClean="0">
                <a:latin typeface="Arial" pitchFamily="34" charset="0"/>
              </a:rPr>
              <a:t>coupling</a:t>
            </a:r>
            <a:r>
              <a:rPr lang="de-DE" altLang="de-DE" sz="1200" b="1" dirty="0" smtClean="0">
                <a:latin typeface="Arial" pitchFamily="34" charset="0"/>
              </a:rPr>
              <a:t>:</a:t>
            </a:r>
          </a:p>
          <a:p>
            <a:pPr marL="180975" indent="-180975">
              <a:buFont typeface="Wingdings" pitchFamily="2" charset="2"/>
              <a:buChar char="§"/>
            </a:pPr>
            <a:r>
              <a:rPr lang="de-DE" altLang="de-DE" sz="1200" dirty="0" err="1" smtClean="0">
                <a:latin typeface="Arial" pitchFamily="34" charset="0"/>
              </a:rPr>
              <a:t>Only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indirect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exertion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force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depending</a:t>
            </a:r>
            <a:r>
              <a:rPr lang="de-DE" altLang="de-DE" sz="1200" dirty="0" smtClean="0">
                <a:latin typeface="Arial" pitchFamily="34" charset="0"/>
              </a:rPr>
              <a:t> upon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coefficient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friction</a:t>
            </a:r>
            <a:endParaRPr lang="de-DE" altLang="de-DE" sz="1200" dirty="0" smtClean="0">
              <a:latin typeface="Arial" pitchFamily="34" charset="0"/>
            </a:endParaRPr>
          </a:p>
          <a:p>
            <a:pPr marL="180975" indent="-180975">
              <a:buFont typeface="Wingdings" pitchFamily="2" charset="2"/>
              <a:buChar char="§"/>
            </a:pPr>
            <a:r>
              <a:rPr lang="de-DE" altLang="de-DE" sz="1200" dirty="0" smtClean="0">
                <a:latin typeface="Arial" pitchFamily="34" charset="0"/>
              </a:rPr>
              <a:t>Transmission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only</a:t>
            </a:r>
            <a:r>
              <a:rPr lang="de-DE" altLang="de-DE" sz="1200" dirty="0" smtClean="0">
                <a:latin typeface="Arial" pitchFamily="34" charset="0"/>
              </a:rPr>
              <a:t> a </a:t>
            </a:r>
            <a:r>
              <a:rPr lang="de-DE" altLang="de-DE" sz="1200" dirty="0" err="1" smtClean="0">
                <a:latin typeface="Arial" pitchFamily="34" charset="0"/>
              </a:rPr>
              <a:t>certain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percentage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required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force</a:t>
            </a:r>
            <a:endParaRPr lang="de-DE" altLang="de-DE" sz="1200" dirty="0" smtClean="0">
              <a:latin typeface="Arial" pitchFamily="34" charset="0"/>
            </a:endParaRPr>
          </a:p>
          <a:p>
            <a:pPr marL="180975" indent="-180975">
              <a:buFont typeface="Wingdings" pitchFamily="2" charset="2"/>
              <a:buChar char="§"/>
            </a:pPr>
            <a:r>
              <a:rPr lang="de-DE" altLang="de-DE" sz="1200" dirty="0" err="1" smtClean="0">
                <a:latin typeface="Arial" pitchFamily="34" charset="0"/>
              </a:rPr>
              <a:t>Greater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thrust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forces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required</a:t>
            </a:r>
            <a:endParaRPr lang="de-DE" altLang="de-DE" sz="1200" dirty="0" smtClean="0">
              <a:latin typeface="Arial" pitchFamily="34" charset="0"/>
            </a:endParaRPr>
          </a:p>
          <a:p>
            <a:pPr marL="180975" indent="-180975">
              <a:buFont typeface="Wingdings" pitchFamily="2" charset="2"/>
              <a:buChar char="§"/>
            </a:pPr>
            <a:r>
              <a:rPr lang="de-DE" altLang="de-DE" sz="1200" dirty="0" smtClean="0">
                <a:latin typeface="Arial" pitchFamily="34" charset="0"/>
              </a:rPr>
              <a:t>In </a:t>
            </a:r>
            <a:r>
              <a:rPr lang="de-DE" altLang="de-DE" sz="1200" dirty="0" err="1" smtClean="0">
                <a:latin typeface="Arial" pitchFamily="34" charset="0"/>
              </a:rPr>
              <a:t>order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</a:t>
            </a:r>
            <a:r>
              <a:rPr lang="de-DE" altLang="de-DE" sz="1200" dirty="0" smtClean="0">
                <a:latin typeface="Arial" pitchFamily="34" charset="0"/>
              </a:rPr>
              <a:t> a </a:t>
            </a:r>
            <a:r>
              <a:rPr lang="de-DE" altLang="de-DE" sz="1200" dirty="0" err="1" smtClean="0">
                <a:latin typeface="Arial" pitchFamily="34" charset="0"/>
              </a:rPr>
              <a:t>tool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remain</a:t>
            </a:r>
            <a:r>
              <a:rPr lang="de-DE" altLang="de-DE" sz="1200" dirty="0" smtClean="0">
                <a:latin typeface="Arial" pitchFamily="34" charset="0"/>
              </a:rPr>
              <a:t> in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hand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fingers</a:t>
            </a:r>
            <a:r>
              <a:rPr lang="de-DE" altLang="de-DE" sz="1200" dirty="0" smtClean="0">
                <a:latin typeface="Arial" pitchFamily="34" charset="0"/>
              </a:rPr>
              <a:t> must </a:t>
            </a:r>
            <a:r>
              <a:rPr lang="de-DE" altLang="de-DE" sz="1200" dirty="0" err="1" smtClean="0">
                <a:latin typeface="Arial" pitchFamily="34" charset="0"/>
              </a:rPr>
              <a:t>exert</a:t>
            </a:r>
            <a:r>
              <a:rPr lang="de-DE" altLang="de-DE" sz="1200" dirty="0" smtClean="0">
                <a:latin typeface="Arial" pitchFamily="34" charset="0"/>
              </a:rPr>
              <a:t> a </a:t>
            </a:r>
            <a:r>
              <a:rPr lang="de-DE" altLang="de-DE" sz="1200" dirty="0" err="1" smtClean="0">
                <a:latin typeface="Arial" pitchFamily="34" charset="0"/>
              </a:rPr>
              <a:t>contact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pressure</a:t>
            </a:r>
            <a:r>
              <a:rPr lang="de-DE" altLang="de-DE" sz="1200" dirty="0" smtClean="0">
                <a:latin typeface="Arial" pitchFamily="34" charset="0"/>
              </a:rPr>
              <a:t> upon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handle in </a:t>
            </a:r>
            <a:r>
              <a:rPr lang="de-DE" altLang="de-DE" sz="1200" dirty="0" err="1" smtClean="0">
                <a:latin typeface="Arial" pitchFamily="34" charset="0"/>
              </a:rPr>
              <a:t>order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generate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sufficient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static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friction</a:t>
            </a:r>
            <a:endParaRPr lang="de-DE" altLang="de-DE" sz="1200" dirty="0" smtClean="0">
              <a:latin typeface="Arial" pitchFamily="34" charset="0"/>
            </a:endParaRPr>
          </a:p>
          <a:p>
            <a:pPr marL="180975" indent="-180975">
              <a:buFont typeface="Wingdings" pitchFamily="2" charset="2"/>
              <a:buChar char="§"/>
            </a:pPr>
            <a:r>
              <a:rPr lang="de-DE" altLang="de-DE" sz="1200" dirty="0" smtClean="0">
                <a:latin typeface="Arial" pitchFamily="34" charset="0"/>
              </a:rPr>
              <a:t>The </a:t>
            </a:r>
            <a:r>
              <a:rPr lang="de-DE" altLang="de-DE" sz="1200" dirty="0" err="1" smtClean="0">
                <a:latin typeface="Arial" pitchFamily="34" charset="0"/>
              </a:rPr>
              <a:t>holding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forces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cancel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each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other</a:t>
            </a:r>
            <a:r>
              <a:rPr lang="de-DE" altLang="de-DE" sz="1200" dirty="0" smtClean="0">
                <a:latin typeface="Arial" pitchFamily="34" charset="0"/>
              </a:rPr>
              <a:t> out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do not </a:t>
            </a:r>
            <a:r>
              <a:rPr lang="de-DE" altLang="de-DE" sz="1200" dirty="0" err="1" smtClean="0">
                <a:latin typeface="Arial" pitchFamily="34" charset="0"/>
              </a:rPr>
              <a:t>therefore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contribute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work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force</a:t>
            </a:r>
            <a:endParaRPr lang="de-DE" altLang="de-DE" sz="1200" dirty="0" smtClean="0">
              <a:latin typeface="Arial" pitchFamily="34" charset="0"/>
            </a:endParaRPr>
          </a:p>
          <a:p>
            <a:pPr marL="180975" indent="-180975">
              <a:buFont typeface="Wingdings" pitchFamily="2" charset="2"/>
              <a:buNone/>
            </a:pPr>
            <a:endParaRPr lang="de-DE" altLang="de-DE" sz="1200" dirty="0" smtClean="0">
              <a:latin typeface="Arial" pitchFamily="34" charset="0"/>
            </a:endParaRPr>
          </a:p>
          <a:p>
            <a:pPr marL="180975" indent="-180975"/>
            <a:r>
              <a:rPr lang="de-DE" altLang="de-DE" sz="1200" b="1" dirty="0" smtClean="0">
                <a:latin typeface="Arial" pitchFamily="34" charset="0"/>
              </a:rPr>
              <a:t>Advantage </a:t>
            </a:r>
            <a:r>
              <a:rPr lang="de-DE" altLang="de-DE" sz="1200" b="1" dirty="0" err="1" smtClean="0">
                <a:latin typeface="Arial" pitchFamily="34" charset="0"/>
              </a:rPr>
              <a:t>of</a:t>
            </a:r>
            <a:r>
              <a:rPr lang="de-DE" altLang="de-DE" sz="1200" b="1" dirty="0" smtClean="0">
                <a:latin typeface="Arial" pitchFamily="34" charset="0"/>
              </a:rPr>
              <a:t> </a:t>
            </a:r>
            <a:r>
              <a:rPr lang="de-DE" altLang="de-DE" sz="1200" b="1" dirty="0" err="1" smtClean="0">
                <a:latin typeface="Arial" pitchFamily="34" charset="0"/>
              </a:rPr>
              <a:t>frictional</a:t>
            </a:r>
            <a:r>
              <a:rPr lang="de-DE" altLang="de-DE" sz="1200" b="1" dirty="0" smtClean="0">
                <a:latin typeface="Arial" pitchFamily="34" charset="0"/>
              </a:rPr>
              <a:t> </a:t>
            </a:r>
            <a:r>
              <a:rPr lang="de-DE" altLang="de-DE" sz="1200" b="1" dirty="0" err="1" smtClean="0">
                <a:latin typeface="Arial" pitchFamily="34" charset="0"/>
              </a:rPr>
              <a:t>coupling</a:t>
            </a:r>
            <a:r>
              <a:rPr lang="de-DE" altLang="de-DE" sz="1200" b="1" dirty="0" smtClean="0">
                <a:latin typeface="Arial" pitchFamily="34" charset="0"/>
              </a:rPr>
              <a:t>: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</a:p>
          <a:p>
            <a:pPr marL="180975" indent="-180975">
              <a:buFont typeface="Wingdings" pitchFamily="2" charset="2"/>
              <a:buChar char="§"/>
            </a:pPr>
            <a:r>
              <a:rPr lang="de-DE" altLang="de-DE" sz="1200" dirty="0" smtClean="0">
                <a:latin typeface="Arial" pitchFamily="34" charset="0"/>
              </a:rPr>
              <a:t>The </a:t>
            </a:r>
            <a:r>
              <a:rPr lang="de-DE" altLang="de-DE" sz="1200" dirty="0" err="1" smtClean="0">
                <a:latin typeface="Arial" pitchFamily="34" charset="0"/>
              </a:rPr>
              <a:t>force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coupling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released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more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easily</a:t>
            </a:r>
            <a:endParaRPr lang="de-DE" altLang="de-DE" sz="1200" dirty="0" smtClean="0">
              <a:latin typeface="Arial" pitchFamily="34" charset="0"/>
            </a:endParaRPr>
          </a:p>
          <a:p>
            <a:pPr marL="180975" indent="-180975">
              <a:buFont typeface="Wingdings" pitchFamily="2" charset="2"/>
              <a:buChar char="§"/>
            </a:pPr>
            <a:r>
              <a:rPr lang="de-DE" altLang="de-DE" sz="1200" dirty="0" smtClean="0">
                <a:latin typeface="Arial" pitchFamily="34" charset="0"/>
              </a:rPr>
              <a:t>Mobility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hand-handle </a:t>
            </a:r>
            <a:r>
              <a:rPr lang="de-DE" altLang="de-DE" sz="1200" dirty="0" err="1" smtClean="0">
                <a:latin typeface="Arial" pitchFamily="34" charset="0"/>
              </a:rPr>
              <a:t>coupling</a:t>
            </a:r>
            <a:endParaRPr lang="de-DE" altLang="de-DE" sz="1200" dirty="0" smtClean="0">
              <a:latin typeface="Arial" pitchFamily="34" charset="0"/>
            </a:endParaRPr>
          </a:p>
          <a:p>
            <a:pPr marL="180975" indent="-180975"/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F0BE09-7D59-4D18-80BA-51D31D2FC96A}" type="slidenum">
              <a:rPr lang="de-DE" altLang="de-DE" smtClean="0"/>
              <a:pPr/>
              <a:t>6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0779194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Aft>
                <a:spcPct val="30000"/>
              </a:spcAft>
            </a:pPr>
            <a:r>
              <a:rPr lang="de-DE" altLang="de-DE" sz="1200" dirty="0" err="1" smtClean="0">
                <a:latin typeface="Arial" pitchFamily="34" charset="0"/>
              </a:rPr>
              <a:t>Examples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basic</a:t>
            </a:r>
            <a:r>
              <a:rPr lang="de-DE" altLang="de-DE" sz="1200" dirty="0" smtClean="0">
                <a:latin typeface="Arial" pitchFamily="34" charset="0"/>
              </a:rPr>
              <a:t> geometries </a:t>
            </a:r>
            <a:r>
              <a:rPr lang="de-DE" altLang="de-DE" sz="1200" dirty="0" err="1" smtClean="0">
                <a:latin typeface="Arial" pitchFamily="34" charset="0"/>
              </a:rPr>
              <a:t>for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frictional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coupling</a:t>
            </a:r>
            <a:r>
              <a:rPr lang="de-DE" altLang="de-DE" sz="1200" dirty="0" smtClean="0">
                <a:latin typeface="Arial" pitchFamily="34" charset="0"/>
              </a:rPr>
              <a:t>:</a:t>
            </a:r>
          </a:p>
          <a:p>
            <a:r>
              <a:rPr lang="de-DE" altLang="de-DE" sz="1200" b="1" dirty="0" err="1" smtClean="0">
                <a:latin typeface="Arial" pitchFamily="34" charset="0"/>
              </a:rPr>
              <a:t>Contact</a:t>
            </a:r>
            <a:r>
              <a:rPr lang="de-DE" altLang="de-DE" sz="1200" b="1" dirty="0" smtClean="0">
                <a:latin typeface="Arial" pitchFamily="34" charset="0"/>
              </a:rPr>
              <a:t> </a:t>
            </a:r>
            <a:r>
              <a:rPr lang="de-DE" altLang="de-DE" sz="1200" b="1" dirty="0" err="1" smtClean="0">
                <a:latin typeface="Arial" pitchFamily="34" charset="0"/>
              </a:rPr>
              <a:t>grip</a:t>
            </a:r>
            <a:r>
              <a:rPr lang="de-DE" altLang="de-DE" sz="1200" b="1" dirty="0" smtClean="0">
                <a:latin typeface="Arial" pitchFamily="34" charset="0"/>
              </a:rPr>
              <a:t>: </a:t>
            </a:r>
            <a:br>
              <a:rPr lang="de-DE" altLang="de-DE" sz="1200" b="1" dirty="0" smtClean="0">
                <a:latin typeface="Arial" pitchFamily="34" charset="0"/>
              </a:rPr>
            </a:br>
            <a:r>
              <a:rPr lang="de-DE" altLang="de-DE" sz="1200" dirty="0" err="1" smtClean="0">
                <a:latin typeface="Arial" pitchFamily="34" charset="0"/>
              </a:rPr>
              <a:t>slider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infinitely</a:t>
            </a:r>
            <a:r>
              <a:rPr lang="de-DE" altLang="de-DE" sz="1200" dirty="0" smtClean="0">
                <a:latin typeface="Arial" pitchFamily="34" charset="0"/>
              </a:rPr>
              <a:t> variable </a:t>
            </a:r>
            <a:r>
              <a:rPr lang="de-DE" altLang="de-DE" sz="1200" dirty="0" err="1" smtClean="0">
                <a:latin typeface="Arial" pitchFamily="34" charset="0"/>
              </a:rPr>
              <a:t>control</a:t>
            </a:r>
            <a:endParaRPr lang="de-DE" altLang="de-DE" sz="1200" dirty="0" smtClean="0">
              <a:latin typeface="Arial" pitchFamily="34" charset="0"/>
            </a:endParaRPr>
          </a:p>
          <a:p>
            <a:endParaRPr lang="de-DE" altLang="de-DE" sz="1200" dirty="0" smtClean="0">
              <a:latin typeface="Arial" pitchFamily="34" charset="0"/>
            </a:endParaRPr>
          </a:p>
          <a:p>
            <a:r>
              <a:rPr lang="de-DE" altLang="de-DE" sz="1200" b="1" dirty="0" err="1" smtClean="0">
                <a:latin typeface="Arial" pitchFamily="34" charset="0"/>
              </a:rPr>
              <a:t>Pinch</a:t>
            </a:r>
            <a:r>
              <a:rPr lang="de-DE" altLang="de-DE" sz="1200" b="1" dirty="0" smtClean="0">
                <a:latin typeface="Arial" pitchFamily="34" charset="0"/>
              </a:rPr>
              <a:t> </a:t>
            </a:r>
            <a:r>
              <a:rPr lang="de-DE" altLang="de-DE" sz="1200" b="1" dirty="0" err="1" smtClean="0">
                <a:latin typeface="Arial" pitchFamily="34" charset="0"/>
              </a:rPr>
              <a:t>grip</a:t>
            </a:r>
            <a:r>
              <a:rPr lang="de-DE" altLang="de-DE" sz="1200" b="1" dirty="0" smtClean="0">
                <a:latin typeface="Arial" pitchFamily="34" charset="0"/>
              </a:rPr>
              <a:t>: </a:t>
            </a:r>
            <a:br>
              <a:rPr lang="de-DE" altLang="de-DE" sz="1200" b="1" dirty="0" smtClean="0">
                <a:latin typeface="Arial" pitchFamily="34" charset="0"/>
              </a:rPr>
            </a:br>
            <a:r>
              <a:rPr lang="de-DE" altLang="de-DE" sz="1200" dirty="0" err="1" smtClean="0">
                <a:latin typeface="Arial" pitchFamily="34" charset="0"/>
              </a:rPr>
              <a:t>steering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wheel</a:t>
            </a:r>
            <a:r>
              <a:rPr lang="de-DE" altLang="de-DE" sz="1200" dirty="0" smtClean="0">
                <a:latin typeface="Arial" pitchFamily="34" charset="0"/>
              </a:rPr>
              <a:t>;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palm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or</a:t>
            </a:r>
            <a:r>
              <a:rPr lang="de-DE" altLang="de-DE" sz="1200" dirty="0" smtClean="0">
                <a:latin typeface="Arial" pitchFamily="34" charset="0"/>
              </a:rPr>
              <a:t> proximal </a:t>
            </a:r>
            <a:r>
              <a:rPr lang="de-DE" altLang="de-DE" sz="1200" dirty="0" err="1" smtClean="0">
                <a:latin typeface="Arial" pitchFamily="34" charset="0"/>
              </a:rPr>
              <a:t>phalanges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rest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loosely</a:t>
            </a:r>
            <a:r>
              <a:rPr lang="de-DE" altLang="de-DE" sz="1200" dirty="0" smtClean="0">
                <a:latin typeface="Arial" pitchFamily="34" charset="0"/>
              </a:rPr>
              <a:t> on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steering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wheel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drive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during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rotation</a:t>
            </a:r>
            <a:endParaRPr lang="de-DE" altLang="de-DE" sz="1200" dirty="0" smtClean="0">
              <a:latin typeface="Arial" pitchFamily="34" charset="0"/>
            </a:endParaRPr>
          </a:p>
          <a:p>
            <a:endParaRPr lang="de-DE" altLang="de-DE" sz="1200" b="1" dirty="0" smtClean="0">
              <a:latin typeface="Arial" pitchFamily="34" charset="0"/>
            </a:endParaRPr>
          </a:p>
          <a:p>
            <a:r>
              <a:rPr lang="de-DE" altLang="de-DE" sz="1200" b="1" dirty="0" err="1" smtClean="0">
                <a:latin typeface="Arial" pitchFamily="34" charset="0"/>
              </a:rPr>
              <a:t>Clench</a:t>
            </a:r>
            <a:r>
              <a:rPr lang="de-DE" altLang="de-DE" sz="1200" b="1" dirty="0" smtClean="0">
                <a:latin typeface="Arial" pitchFamily="34" charset="0"/>
              </a:rPr>
              <a:t> </a:t>
            </a:r>
            <a:r>
              <a:rPr lang="de-DE" altLang="de-DE" sz="1200" b="1" dirty="0" err="1" smtClean="0">
                <a:latin typeface="Arial" pitchFamily="34" charset="0"/>
              </a:rPr>
              <a:t>grip</a:t>
            </a:r>
            <a:r>
              <a:rPr lang="de-DE" altLang="de-DE" sz="1200" b="1" dirty="0" smtClean="0">
                <a:latin typeface="Arial" pitchFamily="34" charset="0"/>
              </a:rPr>
              <a:t>: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</a:p>
          <a:p>
            <a:pPr>
              <a:buFont typeface="Wingdings" pitchFamily="2" charset="2"/>
              <a:buChar char="§"/>
            </a:pPr>
            <a:r>
              <a:rPr lang="de-DE" altLang="de-DE" sz="1200" dirty="0" smtClean="0">
                <a:latin typeface="Arial" pitchFamily="34" charset="0"/>
              </a:rPr>
              <a:t>Rotary </a:t>
            </a:r>
            <a:r>
              <a:rPr lang="de-DE" altLang="de-DE" sz="1200" dirty="0" err="1" smtClean="0">
                <a:latin typeface="Arial" pitchFamily="34" charset="0"/>
              </a:rPr>
              <a:t>knob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which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gripped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finger</a:t>
            </a:r>
            <a:r>
              <a:rPr lang="de-DE" altLang="de-DE" sz="1200" dirty="0" smtClean="0">
                <a:latin typeface="Arial" pitchFamily="34" charset="0"/>
              </a:rPr>
              <a:t> pads</a:t>
            </a:r>
          </a:p>
          <a:p>
            <a:pPr>
              <a:buFont typeface="Wingdings" pitchFamily="2" charset="2"/>
              <a:buChar char="§"/>
            </a:pPr>
            <a:r>
              <a:rPr lang="de-DE" altLang="de-DE" sz="1200" dirty="0" err="1" smtClean="0">
                <a:latin typeface="Arial" pitchFamily="34" charset="0"/>
              </a:rPr>
              <a:t>Screwdriver</a:t>
            </a:r>
            <a:r>
              <a:rPr lang="de-DE" altLang="de-DE" sz="1200" dirty="0" smtClean="0">
                <a:latin typeface="Arial" pitchFamily="34" charset="0"/>
              </a:rPr>
              <a:t> handle </a:t>
            </a:r>
            <a:r>
              <a:rPr lang="de-DE" altLang="de-DE" sz="1200" dirty="0" err="1" smtClean="0">
                <a:latin typeface="Arial" pitchFamily="34" charset="0"/>
              </a:rPr>
              <a:t>which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is</a:t>
            </a:r>
            <a:r>
              <a:rPr lang="de-DE" altLang="de-DE" sz="1200" dirty="0" smtClean="0">
                <a:latin typeface="Arial" pitchFamily="34" charset="0"/>
              </a:rPr>
              <a:t> in </a:t>
            </a:r>
            <a:r>
              <a:rPr lang="de-DE" altLang="de-DE" sz="1200" dirty="0" err="1" smtClean="0">
                <a:latin typeface="Arial" pitchFamily="34" charset="0"/>
              </a:rPr>
              <a:t>contact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with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entire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palm</a:t>
            </a:r>
            <a:endParaRPr lang="de-DE" altLang="de-DE" sz="1200" dirty="0" smtClean="0">
              <a:latin typeface="Arial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F0BE09-7D59-4D18-80BA-51D31D2FC96A}" type="slidenum">
              <a:rPr lang="de-DE" altLang="de-DE" smtClean="0"/>
              <a:pPr/>
              <a:t>7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5955634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19050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defRPr/>
            </a:pPr>
            <a:r>
              <a:rPr lang="de-DE" altLang="de-DE" sz="1200" dirty="0" err="1" smtClean="0">
                <a:latin typeface="Arial" pitchFamily="34" charset="0"/>
              </a:rPr>
              <a:t>With</a:t>
            </a:r>
            <a:r>
              <a:rPr lang="de-DE" altLang="de-DE" sz="1200" dirty="0" smtClean="0">
                <a:latin typeface="Arial" pitchFamily="34" charset="0"/>
              </a:rPr>
              <a:t> positive </a:t>
            </a:r>
            <a:r>
              <a:rPr lang="de-DE" altLang="de-DE" sz="1200" dirty="0" err="1" smtClean="0">
                <a:latin typeface="Arial" pitchFamily="34" charset="0"/>
              </a:rPr>
              <a:t>coupling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holding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forces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are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applied</a:t>
            </a:r>
            <a:r>
              <a:rPr lang="de-DE" altLang="de-DE" sz="1200" dirty="0" smtClean="0">
                <a:latin typeface="Arial" pitchFamily="34" charset="0"/>
              </a:rPr>
              <a:t> in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same </a:t>
            </a:r>
            <a:r>
              <a:rPr lang="de-DE" altLang="de-DE" sz="1200" dirty="0" err="1" smtClean="0">
                <a:latin typeface="Arial" pitchFamily="34" charset="0"/>
              </a:rPr>
              <a:t>direction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working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force</a:t>
            </a:r>
            <a:r>
              <a:rPr lang="de-DE" altLang="de-DE" sz="1200" dirty="0" smtClean="0">
                <a:latin typeface="Arial" pitchFamily="34" charset="0"/>
              </a:rPr>
              <a:t>;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force</a:t>
            </a:r>
            <a:r>
              <a:rPr lang="de-DE" altLang="de-DE" sz="1200" dirty="0" smtClean="0">
                <a:latin typeface="Arial" pitchFamily="34" charset="0"/>
              </a:rPr>
              <a:t> in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fingers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therefore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only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slightly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greater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than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exerted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force</a:t>
            </a:r>
            <a:r>
              <a:rPr lang="de-DE" altLang="de-DE" sz="1200" dirty="0" smtClean="0">
                <a:latin typeface="Arial" pitchFamily="34" charset="0"/>
              </a:rPr>
              <a:t>.</a:t>
            </a:r>
          </a:p>
          <a:p>
            <a:pPr marL="171450" indent="-171450" defTabSz="19050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Font typeface="Wingdings" pitchFamily="2" charset="2"/>
              <a:buChar char="§"/>
              <a:defRPr/>
            </a:pPr>
            <a:r>
              <a:rPr lang="de-DE" altLang="de-DE" sz="1200" dirty="0" err="1" smtClean="0">
                <a:latin typeface="Arial" pitchFamily="34" charset="0"/>
              </a:rPr>
              <a:t>Contact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pressure</a:t>
            </a:r>
            <a:r>
              <a:rPr lang="de-DE" altLang="de-DE" sz="1200" dirty="0" smtClean="0">
                <a:latin typeface="Arial" pitchFamily="34" charset="0"/>
              </a:rPr>
              <a:t> on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control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actuator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contributes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directly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working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force</a:t>
            </a:r>
            <a:endParaRPr lang="de-DE" altLang="de-DE" sz="1200" dirty="0" smtClean="0">
              <a:latin typeface="Arial" pitchFamily="34" charset="0"/>
            </a:endParaRPr>
          </a:p>
          <a:p>
            <a:pPr marL="171450" indent="-171450" defTabSz="19050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Font typeface="Wingdings" pitchFamily="2" charset="2"/>
              <a:buChar char="§"/>
              <a:defRPr/>
            </a:pPr>
            <a:r>
              <a:rPr lang="de-DE" altLang="de-DE" sz="1200" dirty="0" smtClean="0">
                <a:latin typeface="Arial" pitchFamily="34" charset="0"/>
              </a:rPr>
              <a:t>Low </a:t>
            </a:r>
            <a:r>
              <a:rPr lang="de-DE" altLang="de-DE" sz="1200" dirty="0" err="1" smtClean="0">
                <a:latin typeface="Arial" pitchFamily="34" charset="0"/>
              </a:rPr>
              <a:t>thrust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force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requirement</a:t>
            </a:r>
            <a:endParaRPr lang="de-DE" altLang="de-DE" sz="1200" dirty="0" smtClean="0">
              <a:latin typeface="Arial" pitchFamily="34" charset="0"/>
            </a:endParaRPr>
          </a:p>
          <a:p>
            <a:pPr marL="171450" indent="-171450" defTabSz="19050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Font typeface="Wingdings" pitchFamily="2" charset="2"/>
              <a:buChar char="§"/>
              <a:defRPr/>
            </a:pPr>
            <a:r>
              <a:rPr lang="de-DE" altLang="de-DE" sz="1200" dirty="0" smtClean="0">
                <a:latin typeface="Arial" pitchFamily="34" charset="0"/>
              </a:rPr>
              <a:t>A </a:t>
            </a:r>
            <a:r>
              <a:rPr lang="de-DE" altLang="de-DE" sz="1200" dirty="0" err="1" smtClean="0">
                <a:latin typeface="Arial" pitchFamily="34" charset="0"/>
              </a:rPr>
              <a:t>geometry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with</a:t>
            </a:r>
            <a:r>
              <a:rPr lang="de-DE" altLang="de-DE" sz="1200" dirty="0" smtClean="0">
                <a:latin typeface="Arial" pitchFamily="34" charset="0"/>
              </a:rPr>
              <a:t> positive </a:t>
            </a:r>
            <a:r>
              <a:rPr lang="de-DE" altLang="de-DE" sz="1200" dirty="0" err="1" smtClean="0">
                <a:latin typeface="Arial" pitchFamily="34" charset="0"/>
              </a:rPr>
              <a:t>coupling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contributes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better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coupling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conditions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reduction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grip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forces</a:t>
            </a:r>
            <a:endParaRPr lang="de-DE" altLang="de-DE" sz="1200" dirty="0" smtClean="0">
              <a:latin typeface="Arial" pitchFamily="34" charset="0"/>
            </a:endParaRPr>
          </a:p>
          <a:p>
            <a:pPr defTabSz="190500">
              <a:defRPr/>
            </a:pPr>
            <a:endParaRPr lang="de-DE" altLang="de-DE" sz="1200" dirty="0" smtClean="0">
              <a:latin typeface="Arial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F0BE09-7D59-4D18-80BA-51D31D2FC96A}" type="slidenum">
              <a:rPr lang="de-DE" altLang="de-DE" smtClean="0"/>
              <a:pPr/>
              <a:t>8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8730469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190500">
              <a:lnSpc>
                <a:spcPct val="105000"/>
              </a:lnSpc>
              <a:spcBef>
                <a:spcPct val="10000"/>
              </a:spcBef>
              <a:spcAft>
                <a:spcPct val="30000"/>
              </a:spcAft>
              <a:defRPr/>
            </a:pPr>
            <a:r>
              <a:rPr lang="de-DE" altLang="de-DE" sz="1200" dirty="0" err="1" smtClean="0">
                <a:latin typeface="Arial" pitchFamily="34" charset="0"/>
              </a:rPr>
              <a:t>Examples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control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actuators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with</a:t>
            </a:r>
            <a:r>
              <a:rPr lang="de-DE" altLang="de-DE" sz="1200" dirty="0" smtClean="0">
                <a:latin typeface="Arial" pitchFamily="34" charset="0"/>
              </a:rPr>
              <a:t> positive </a:t>
            </a:r>
            <a:r>
              <a:rPr lang="de-DE" altLang="de-DE" sz="1200" dirty="0" err="1" smtClean="0">
                <a:latin typeface="Arial" pitchFamily="34" charset="0"/>
              </a:rPr>
              <a:t>coupling</a:t>
            </a:r>
            <a:r>
              <a:rPr lang="de-DE" altLang="de-DE" sz="1200" dirty="0" smtClean="0">
                <a:latin typeface="Arial" pitchFamily="34" charset="0"/>
              </a:rPr>
              <a:t>:</a:t>
            </a:r>
          </a:p>
          <a:p>
            <a:pPr defTabSz="190500">
              <a:lnSpc>
                <a:spcPct val="105000"/>
              </a:lnSpc>
              <a:spcBef>
                <a:spcPct val="10000"/>
              </a:spcBef>
              <a:spcAft>
                <a:spcPct val="10000"/>
              </a:spcAft>
              <a:defRPr/>
            </a:pPr>
            <a:r>
              <a:rPr lang="de-DE" altLang="de-DE" sz="1200" b="1" dirty="0" smtClean="0">
                <a:latin typeface="Arial" pitchFamily="34" charset="0"/>
              </a:rPr>
              <a:t>Finger </a:t>
            </a:r>
            <a:r>
              <a:rPr lang="de-DE" altLang="de-DE" sz="1200" b="1" dirty="0" err="1" smtClean="0">
                <a:latin typeface="Arial" pitchFamily="34" charset="0"/>
              </a:rPr>
              <a:t>contact</a:t>
            </a:r>
            <a:r>
              <a:rPr lang="de-DE" altLang="de-DE" sz="1200" b="1" dirty="0" smtClean="0">
                <a:latin typeface="Arial" pitchFamily="34" charset="0"/>
              </a:rPr>
              <a:t>, </a:t>
            </a:r>
            <a:r>
              <a:rPr lang="de-DE" altLang="de-DE" sz="1200" b="1" dirty="0" err="1" smtClean="0">
                <a:latin typeface="Arial" pitchFamily="34" charset="0"/>
              </a:rPr>
              <a:t>rotational</a:t>
            </a:r>
            <a:r>
              <a:rPr lang="de-DE" altLang="de-DE" sz="1200" b="1" dirty="0" smtClean="0">
                <a:latin typeface="Arial" pitchFamily="34" charset="0"/>
              </a:rPr>
              <a:t> </a:t>
            </a:r>
            <a:r>
              <a:rPr lang="de-DE" altLang="de-DE" sz="1200" b="1" dirty="0" err="1" smtClean="0">
                <a:latin typeface="Arial" pitchFamily="34" charset="0"/>
              </a:rPr>
              <a:t>movement</a:t>
            </a:r>
            <a:r>
              <a:rPr lang="de-DE" altLang="de-DE" sz="1200" b="1" dirty="0" smtClean="0">
                <a:latin typeface="Arial" pitchFamily="34" charset="0"/>
              </a:rPr>
              <a:t>:</a:t>
            </a:r>
          </a:p>
          <a:p>
            <a:pPr defTabSz="190500">
              <a:lnSpc>
                <a:spcPct val="105000"/>
              </a:lnSpc>
              <a:spcBef>
                <a:spcPct val="10000"/>
              </a:spcBef>
              <a:spcAft>
                <a:spcPct val="30000"/>
              </a:spcAft>
              <a:defRPr/>
            </a:pPr>
            <a:r>
              <a:rPr lang="de-DE" altLang="de-DE" sz="1200" dirty="0" err="1" smtClean="0">
                <a:latin typeface="Arial" pitchFamily="34" charset="0"/>
              </a:rPr>
              <a:t>Dial</a:t>
            </a:r>
            <a:r>
              <a:rPr lang="de-DE" altLang="de-DE" sz="1200" dirty="0" smtClean="0">
                <a:latin typeface="Arial" pitchFamily="34" charset="0"/>
              </a:rPr>
              <a:t> on </a:t>
            </a:r>
            <a:r>
              <a:rPr lang="de-DE" altLang="de-DE" sz="1200" dirty="0" err="1" smtClean="0">
                <a:latin typeface="Arial" pitchFamily="34" charset="0"/>
              </a:rPr>
              <a:t>older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telephones</a:t>
            </a:r>
            <a:endParaRPr lang="de-DE" altLang="de-DE" sz="1200" dirty="0" smtClean="0">
              <a:latin typeface="Arial" pitchFamily="34" charset="0"/>
            </a:endParaRPr>
          </a:p>
          <a:p>
            <a:pPr defTabSz="190500">
              <a:lnSpc>
                <a:spcPct val="105000"/>
              </a:lnSpc>
              <a:spcBef>
                <a:spcPct val="10000"/>
              </a:spcBef>
              <a:spcAft>
                <a:spcPct val="10000"/>
              </a:spcAft>
              <a:defRPr/>
            </a:pPr>
            <a:r>
              <a:rPr lang="de-DE" altLang="de-DE" sz="1200" b="1" dirty="0" smtClean="0">
                <a:latin typeface="Arial" pitchFamily="34" charset="0"/>
              </a:rPr>
              <a:t>Finger </a:t>
            </a:r>
            <a:r>
              <a:rPr lang="de-DE" altLang="de-DE" sz="1200" b="1" dirty="0" err="1" smtClean="0">
                <a:latin typeface="Arial" pitchFamily="34" charset="0"/>
              </a:rPr>
              <a:t>contact</a:t>
            </a:r>
            <a:r>
              <a:rPr lang="de-DE" altLang="de-DE" sz="1200" b="1" dirty="0" smtClean="0">
                <a:latin typeface="Arial" pitchFamily="34" charset="0"/>
              </a:rPr>
              <a:t>, </a:t>
            </a:r>
            <a:r>
              <a:rPr lang="de-DE" altLang="de-DE" sz="1200" b="1" dirty="0" err="1" smtClean="0">
                <a:latin typeface="Arial" pitchFamily="34" charset="0"/>
              </a:rPr>
              <a:t>translation</a:t>
            </a:r>
            <a:r>
              <a:rPr lang="de-DE" altLang="de-DE" sz="1200" b="1" dirty="0" smtClean="0">
                <a:latin typeface="Arial" pitchFamily="34" charset="0"/>
              </a:rPr>
              <a:t>: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</a:p>
          <a:p>
            <a:pPr defTabSz="190500">
              <a:lnSpc>
                <a:spcPct val="105000"/>
              </a:lnSpc>
              <a:spcBef>
                <a:spcPct val="10000"/>
              </a:spcBef>
              <a:spcAft>
                <a:spcPct val="30000"/>
              </a:spcAft>
              <a:defRPr/>
            </a:pPr>
            <a:r>
              <a:rPr lang="de-DE" altLang="de-DE" sz="1200" dirty="0" err="1" smtClean="0">
                <a:latin typeface="Arial" pitchFamily="34" charset="0"/>
              </a:rPr>
              <a:t>Sliders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with</a:t>
            </a:r>
            <a:r>
              <a:rPr lang="de-DE" altLang="de-DE" sz="1200" dirty="0" smtClean="0">
                <a:latin typeface="Arial" pitchFamily="34" charset="0"/>
              </a:rPr>
              <a:t> flat </a:t>
            </a:r>
            <a:r>
              <a:rPr lang="de-DE" altLang="de-DE" sz="1200" dirty="0" err="1" smtClean="0">
                <a:latin typeface="Arial" pitchFamily="34" charset="0"/>
              </a:rPr>
              <a:t>grip</a:t>
            </a:r>
            <a:r>
              <a:rPr lang="de-DE" altLang="de-DE" sz="1200" dirty="0" smtClean="0">
                <a:latin typeface="Arial" pitchFamily="34" charset="0"/>
              </a:rPr>
              <a:t> geometries: </a:t>
            </a:r>
            <a:r>
              <a:rPr lang="de-DE" altLang="de-DE" sz="1200" dirty="0" err="1" smtClean="0">
                <a:latin typeface="Arial" pitchFamily="34" charset="0"/>
              </a:rPr>
              <a:t>these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provide</a:t>
            </a:r>
            <a:r>
              <a:rPr lang="de-DE" altLang="de-DE" sz="1200" dirty="0" smtClean="0">
                <a:latin typeface="Arial" pitchFamily="34" charset="0"/>
              </a:rPr>
              <a:t> a larger </a:t>
            </a:r>
            <a:r>
              <a:rPr lang="de-DE" altLang="de-DE" sz="1200" dirty="0" err="1" smtClean="0">
                <a:latin typeface="Arial" pitchFamily="34" charset="0"/>
              </a:rPr>
              <a:t>contact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surface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area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control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actuator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moved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with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finger</a:t>
            </a:r>
            <a:r>
              <a:rPr lang="de-DE" altLang="de-DE" sz="1200" dirty="0" smtClean="0">
                <a:latin typeface="Arial" pitchFamily="34" charset="0"/>
              </a:rPr>
              <a:t> in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direction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movement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when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pressure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applied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perpendicular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contact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surfaces</a:t>
            </a:r>
            <a:endParaRPr lang="de-DE" altLang="de-DE" sz="1200" dirty="0" smtClean="0">
              <a:latin typeface="Arial" pitchFamily="34" charset="0"/>
            </a:endParaRPr>
          </a:p>
          <a:p>
            <a:pPr defTabSz="190500">
              <a:lnSpc>
                <a:spcPct val="105000"/>
              </a:lnSpc>
              <a:spcBef>
                <a:spcPct val="10000"/>
              </a:spcBef>
              <a:spcAft>
                <a:spcPct val="10000"/>
              </a:spcAft>
              <a:defRPr/>
            </a:pPr>
            <a:r>
              <a:rPr lang="de-DE" altLang="de-DE" sz="1200" b="1" dirty="0" err="1" smtClean="0">
                <a:latin typeface="Arial" pitchFamily="34" charset="0"/>
              </a:rPr>
              <a:t>Pinch</a:t>
            </a:r>
            <a:r>
              <a:rPr lang="de-DE" altLang="de-DE" sz="1200" b="1" dirty="0" smtClean="0">
                <a:latin typeface="Arial" pitchFamily="34" charset="0"/>
              </a:rPr>
              <a:t> </a:t>
            </a:r>
            <a:r>
              <a:rPr lang="de-DE" altLang="de-DE" sz="1200" b="1" dirty="0" err="1" smtClean="0">
                <a:latin typeface="Arial" pitchFamily="34" charset="0"/>
              </a:rPr>
              <a:t>contact</a:t>
            </a:r>
            <a:r>
              <a:rPr lang="de-DE" altLang="de-DE" sz="1200" b="1" dirty="0" smtClean="0">
                <a:latin typeface="Arial" pitchFamily="34" charset="0"/>
              </a:rPr>
              <a:t> </a:t>
            </a:r>
            <a:r>
              <a:rPr lang="de-DE" altLang="de-DE" sz="1200" b="1" dirty="0" err="1" smtClean="0">
                <a:latin typeface="Arial" pitchFamily="34" charset="0"/>
              </a:rPr>
              <a:t>with</a:t>
            </a:r>
            <a:r>
              <a:rPr lang="de-DE" altLang="de-DE" sz="1200" b="1" dirty="0" smtClean="0">
                <a:latin typeface="Arial" pitchFamily="34" charset="0"/>
              </a:rPr>
              <a:t> </a:t>
            </a:r>
            <a:r>
              <a:rPr lang="de-DE" altLang="de-DE" sz="1200" b="1" dirty="0" err="1" smtClean="0">
                <a:latin typeface="Arial" pitchFamily="34" charset="0"/>
              </a:rPr>
              <a:t>the</a:t>
            </a:r>
            <a:r>
              <a:rPr lang="de-DE" altLang="de-DE" sz="1200" b="1" dirty="0" smtClean="0">
                <a:latin typeface="Arial" pitchFamily="34" charset="0"/>
              </a:rPr>
              <a:t> </a:t>
            </a:r>
            <a:r>
              <a:rPr lang="de-DE" altLang="de-DE" sz="1200" b="1" dirty="0" err="1" smtClean="0">
                <a:latin typeface="Arial" pitchFamily="34" charset="0"/>
              </a:rPr>
              <a:t>hand</a:t>
            </a:r>
            <a:r>
              <a:rPr lang="de-DE" altLang="de-DE" sz="1200" b="1" dirty="0" smtClean="0">
                <a:latin typeface="Arial" pitchFamily="34" charset="0"/>
              </a:rPr>
              <a:t>, </a:t>
            </a:r>
            <a:r>
              <a:rPr lang="de-DE" altLang="de-DE" sz="1200" b="1" dirty="0" err="1" smtClean="0">
                <a:latin typeface="Arial" pitchFamily="34" charset="0"/>
              </a:rPr>
              <a:t>translation</a:t>
            </a:r>
            <a:r>
              <a:rPr lang="de-DE" altLang="de-DE" sz="1200" b="1" dirty="0" smtClean="0">
                <a:latin typeface="Arial" pitchFamily="34" charset="0"/>
              </a:rPr>
              <a:t>:</a:t>
            </a:r>
          </a:p>
          <a:p>
            <a:pPr defTabSz="190500">
              <a:lnSpc>
                <a:spcPct val="105000"/>
              </a:lnSpc>
              <a:spcBef>
                <a:spcPct val="10000"/>
              </a:spcBef>
              <a:spcAft>
                <a:spcPct val="30000"/>
              </a:spcAft>
              <a:defRPr/>
            </a:pPr>
            <a:r>
              <a:rPr lang="de-DE" altLang="de-DE" sz="1200" dirty="0" smtClean="0">
                <a:latin typeface="Arial" pitchFamily="34" charset="0"/>
              </a:rPr>
              <a:t>Bow </a:t>
            </a:r>
            <a:r>
              <a:rPr lang="de-DE" altLang="de-DE" sz="1200" dirty="0" err="1" smtClean="0">
                <a:latin typeface="Arial" pitchFamily="34" charset="0"/>
              </a:rPr>
              <a:t>handles</a:t>
            </a:r>
            <a:r>
              <a:rPr lang="de-DE" altLang="de-DE" sz="1200" dirty="0" smtClean="0">
                <a:latin typeface="Arial" pitchFamily="34" charset="0"/>
              </a:rPr>
              <a:t>: </a:t>
            </a:r>
            <a:r>
              <a:rPr lang="de-DE" altLang="de-DE" sz="1200" dirty="0" err="1" smtClean="0">
                <a:latin typeface="Arial" pitchFamily="34" charset="0"/>
              </a:rPr>
              <a:t>perpendicular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pressure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middle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phalanxes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fingers</a:t>
            </a:r>
            <a:r>
              <a:rPr lang="de-DE" altLang="de-DE" sz="1200" dirty="0" smtClean="0">
                <a:latin typeface="Arial" pitchFamily="34" charset="0"/>
              </a:rPr>
              <a:t> upon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contact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surfaces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handle</a:t>
            </a:r>
          </a:p>
          <a:p>
            <a:pPr defTabSz="190500">
              <a:lnSpc>
                <a:spcPct val="105000"/>
              </a:lnSpc>
              <a:spcBef>
                <a:spcPct val="10000"/>
              </a:spcBef>
              <a:spcAft>
                <a:spcPct val="10000"/>
              </a:spcAft>
              <a:defRPr/>
            </a:pPr>
            <a:r>
              <a:rPr lang="de-DE" altLang="de-DE" sz="1200" b="1" dirty="0" smtClean="0">
                <a:latin typeface="Arial" pitchFamily="34" charset="0"/>
              </a:rPr>
              <a:t>Rotary </a:t>
            </a:r>
            <a:r>
              <a:rPr lang="de-DE" altLang="de-DE" sz="1200" b="1" dirty="0" err="1" smtClean="0">
                <a:latin typeface="Arial" pitchFamily="34" charset="0"/>
              </a:rPr>
              <a:t>knob</a:t>
            </a:r>
            <a:r>
              <a:rPr lang="de-DE" altLang="de-DE" sz="1200" b="1" dirty="0" smtClean="0">
                <a:latin typeface="Arial" pitchFamily="34" charset="0"/>
              </a:rPr>
              <a:t>:</a:t>
            </a:r>
          </a:p>
          <a:p>
            <a:pPr marL="171450" indent="-171450" defTabSz="190500">
              <a:lnSpc>
                <a:spcPct val="105000"/>
              </a:lnSpc>
              <a:spcBef>
                <a:spcPct val="10000"/>
              </a:spcBef>
              <a:spcAft>
                <a:spcPct val="10000"/>
              </a:spcAft>
              <a:buFont typeface="Wingdings" panose="05000000000000000000" pitchFamily="2" charset="2"/>
              <a:buChar char="§"/>
              <a:defRPr/>
            </a:pPr>
            <a:r>
              <a:rPr lang="de-DE" altLang="de-DE" sz="1200" dirty="0" err="1" smtClean="0">
                <a:latin typeface="Arial" pitchFamily="34" charset="0"/>
              </a:rPr>
              <a:t>Contact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with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pads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fingers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owing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an </a:t>
            </a:r>
            <a:r>
              <a:rPr lang="de-DE" altLang="de-DE" sz="1200" dirty="0" err="1" smtClean="0">
                <a:latin typeface="Arial" pitchFamily="34" charset="0"/>
              </a:rPr>
              <a:t>adequately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dimensioned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contact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surface</a:t>
            </a:r>
            <a:r>
              <a:rPr lang="de-DE" altLang="de-DE" sz="1200" dirty="0" smtClean="0">
                <a:latin typeface="Arial" pitchFamily="34" charset="0"/>
              </a:rPr>
              <a:t>, </a:t>
            </a:r>
            <a:r>
              <a:rPr lang="de-DE" altLang="de-DE" sz="1200" dirty="0" err="1" smtClean="0">
                <a:latin typeface="Arial" pitchFamily="34" charset="0"/>
              </a:rPr>
              <a:t>contact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pressure</a:t>
            </a:r>
            <a:r>
              <a:rPr lang="de-DE" altLang="de-DE" sz="1200" dirty="0" smtClean="0">
                <a:latin typeface="Arial" pitchFamily="34" charset="0"/>
              </a:rPr>
              <a:t> on </a:t>
            </a:r>
            <a:r>
              <a:rPr lang="de-DE" altLang="de-DE" sz="1200" dirty="0" err="1" smtClean="0">
                <a:latin typeface="Arial" pitchFamily="34" charset="0"/>
              </a:rPr>
              <a:t>this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contact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surface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driving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control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actuator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during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rotational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movement</a:t>
            </a:r>
            <a:endParaRPr lang="de-DE" altLang="de-DE" sz="1200" dirty="0" smtClean="0">
              <a:latin typeface="Arial" pitchFamily="34" charset="0"/>
            </a:endParaRPr>
          </a:p>
          <a:p>
            <a:pPr marL="171450" indent="-171450" defTabSz="190500">
              <a:lnSpc>
                <a:spcPct val="105000"/>
              </a:lnSpc>
              <a:spcBef>
                <a:spcPct val="10000"/>
              </a:spcBef>
              <a:spcAft>
                <a:spcPct val="30000"/>
              </a:spcAft>
              <a:buFont typeface="Wingdings" panose="05000000000000000000" pitchFamily="2" charset="2"/>
              <a:buChar char="§"/>
              <a:defRPr/>
            </a:pPr>
            <a:r>
              <a:rPr lang="de-DE" altLang="de-DE" sz="1200" dirty="0" smtClean="0">
                <a:latin typeface="Arial" pitchFamily="34" charset="0"/>
              </a:rPr>
              <a:t>The </a:t>
            </a:r>
            <a:r>
              <a:rPr lang="de-DE" altLang="de-DE" sz="1200" dirty="0" err="1" smtClean="0">
                <a:latin typeface="Arial" pitchFamily="34" charset="0"/>
              </a:rPr>
              <a:t>length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rotary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lever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influences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positions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fingers</a:t>
            </a:r>
            <a:r>
              <a:rPr lang="de-DE" altLang="de-DE" sz="1200" dirty="0" smtClean="0">
                <a:latin typeface="Arial" pitchFamily="34" charset="0"/>
              </a:rPr>
              <a:t> in </a:t>
            </a:r>
            <a:r>
              <a:rPr lang="de-DE" altLang="de-DE" sz="1200" dirty="0" err="1" smtClean="0">
                <a:latin typeface="Arial" pitchFamily="34" charset="0"/>
              </a:rPr>
              <a:t>relation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each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other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thereby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form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precision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control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operation</a:t>
            </a:r>
            <a:r>
              <a:rPr lang="de-DE" altLang="de-DE" sz="1200" dirty="0" smtClean="0">
                <a:latin typeface="Arial" pitchFamily="34" charset="0"/>
              </a:rPr>
              <a:t>. </a:t>
            </a:r>
            <a:r>
              <a:rPr lang="de-DE" altLang="de-DE" sz="1200" dirty="0" err="1" smtClean="0">
                <a:latin typeface="Arial" pitchFamily="34" charset="0"/>
              </a:rPr>
              <a:t>Longer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lever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lengths</a:t>
            </a:r>
            <a:r>
              <a:rPr lang="de-DE" altLang="de-DE" sz="1200" dirty="0" smtClean="0">
                <a:latin typeface="Arial" pitchFamily="34" charset="0"/>
              </a:rPr>
              <a:t>: </a:t>
            </a:r>
            <a:r>
              <a:rPr lang="de-DE" altLang="de-DE" sz="1200" dirty="0" err="1" smtClean="0">
                <a:latin typeface="Arial" pitchFamily="34" charset="0"/>
              </a:rPr>
              <a:t>fingers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located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offset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from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each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other</a:t>
            </a:r>
            <a:r>
              <a:rPr lang="de-DE" altLang="de-DE" sz="1200" dirty="0" smtClean="0">
                <a:latin typeface="Arial" pitchFamily="34" charset="0"/>
              </a:rPr>
              <a:t>: </a:t>
            </a:r>
            <a:r>
              <a:rPr lang="de-DE" altLang="de-DE" sz="1200" dirty="0" err="1" smtClean="0">
                <a:latin typeface="Arial" pitchFamily="34" charset="0"/>
              </a:rPr>
              <a:t>discrete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control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processes</a:t>
            </a:r>
            <a:r>
              <a:rPr lang="de-DE" altLang="de-DE" sz="1200" dirty="0" smtClean="0">
                <a:latin typeface="Arial" pitchFamily="34" charset="0"/>
              </a:rPr>
              <a:t>, larger </a:t>
            </a:r>
            <a:r>
              <a:rPr lang="de-DE" altLang="de-DE" sz="1200" dirty="0" err="1" smtClean="0">
                <a:latin typeface="Arial" pitchFamily="34" charset="0"/>
              </a:rPr>
              <a:t>angles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rotation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by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re-gripping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clasping</a:t>
            </a:r>
            <a:r>
              <a:rPr lang="de-DE" altLang="de-DE" sz="1200" dirty="0" smtClean="0">
                <a:latin typeface="Arial" pitchFamily="34" charset="0"/>
              </a:rPr>
              <a:t>; </a:t>
            </a:r>
            <a:r>
              <a:rPr lang="de-DE" altLang="de-DE" sz="1200" dirty="0" err="1" smtClean="0">
                <a:latin typeface="Arial" pitchFamily="34" charset="0"/>
              </a:rPr>
              <a:t>short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lever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lengths</a:t>
            </a:r>
            <a:r>
              <a:rPr lang="de-DE" altLang="de-DE" sz="1200" dirty="0" smtClean="0">
                <a:latin typeface="Arial" pitchFamily="34" charset="0"/>
              </a:rPr>
              <a:t>: </a:t>
            </a:r>
            <a:r>
              <a:rPr lang="de-DE" altLang="de-DE" sz="1200" dirty="0" err="1" smtClean="0">
                <a:latin typeface="Arial" pitchFamily="34" charset="0"/>
              </a:rPr>
              <a:t>fingers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located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opposite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each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other</a:t>
            </a:r>
            <a:r>
              <a:rPr lang="de-DE" altLang="de-DE" sz="1200" dirty="0" smtClean="0">
                <a:latin typeface="Arial" pitchFamily="34" charset="0"/>
              </a:rPr>
              <a:t>; </a:t>
            </a:r>
            <a:r>
              <a:rPr lang="de-DE" altLang="de-DE" sz="1200" dirty="0" err="1" smtClean="0">
                <a:latin typeface="Arial" pitchFamily="34" charset="0"/>
              </a:rPr>
              <a:t>precise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control</a:t>
            </a:r>
            <a:r>
              <a:rPr lang="de-DE" altLang="de-DE" sz="1200" dirty="0" smtClean="0">
                <a:latin typeface="Arial" pitchFamily="34" charset="0"/>
              </a:rPr>
              <a:t> in </a:t>
            </a:r>
            <a:r>
              <a:rPr lang="de-DE" altLang="de-DE" sz="1200" dirty="0" err="1" smtClean="0">
                <a:latin typeface="Arial" pitchFamily="34" charset="0"/>
              </a:rPr>
              <a:t>smaller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ranges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rotation</a:t>
            </a:r>
            <a:endParaRPr lang="de-DE" altLang="de-DE" sz="1200" dirty="0" smtClean="0">
              <a:latin typeface="Arial" pitchFamily="34" charset="0"/>
            </a:endParaRPr>
          </a:p>
          <a:p>
            <a:pPr defTabSz="190500">
              <a:lnSpc>
                <a:spcPct val="105000"/>
              </a:lnSpc>
              <a:spcBef>
                <a:spcPct val="10000"/>
              </a:spcBef>
              <a:spcAft>
                <a:spcPct val="10000"/>
              </a:spcAft>
              <a:defRPr/>
            </a:pPr>
            <a:r>
              <a:rPr lang="de-DE" altLang="de-DE" sz="1200" b="1" dirty="0" smtClean="0">
                <a:latin typeface="Arial" pitchFamily="34" charset="0"/>
              </a:rPr>
              <a:t>Joystick (</a:t>
            </a:r>
            <a:r>
              <a:rPr lang="de-DE" altLang="de-DE" sz="1200" b="1" dirty="0" err="1" smtClean="0">
                <a:latin typeface="Arial" pitchFamily="34" charset="0"/>
              </a:rPr>
              <a:t>clench</a:t>
            </a:r>
            <a:r>
              <a:rPr lang="de-DE" altLang="de-DE" sz="1200" b="1" dirty="0" smtClean="0">
                <a:latin typeface="Arial" pitchFamily="34" charset="0"/>
              </a:rPr>
              <a:t> </a:t>
            </a:r>
            <a:r>
              <a:rPr lang="de-DE" altLang="de-DE" sz="1200" b="1" dirty="0" err="1" smtClean="0">
                <a:latin typeface="Arial" pitchFamily="34" charset="0"/>
              </a:rPr>
              <a:t>grip</a:t>
            </a:r>
            <a:r>
              <a:rPr lang="de-DE" altLang="de-DE" sz="1200" b="1" dirty="0" smtClean="0">
                <a:latin typeface="Arial" pitchFamily="34" charset="0"/>
              </a:rPr>
              <a:t>):</a:t>
            </a:r>
          </a:p>
          <a:p>
            <a:pPr defTabSz="190500">
              <a:lnSpc>
                <a:spcPct val="105000"/>
              </a:lnSpc>
              <a:spcBef>
                <a:spcPct val="10000"/>
              </a:spcBef>
              <a:spcAft>
                <a:spcPct val="10000"/>
              </a:spcAft>
              <a:defRPr/>
            </a:pPr>
            <a:r>
              <a:rPr lang="de-DE" altLang="de-DE" sz="1200" dirty="0" smtClean="0">
                <a:latin typeface="Arial" pitchFamily="34" charset="0"/>
              </a:rPr>
              <a:t>The spindle </a:t>
            </a:r>
            <a:r>
              <a:rPr lang="de-DE" altLang="de-DE" sz="1200" dirty="0" err="1" smtClean="0">
                <a:latin typeface="Arial" pitchFamily="34" charset="0"/>
              </a:rPr>
              <a:t>geometry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coupling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surface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areas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favourable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owing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to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even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distribution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over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entire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palm</a:t>
            </a:r>
            <a:endParaRPr lang="de-DE" altLang="de-DE" sz="1200" dirty="0" smtClean="0">
              <a:latin typeface="Arial" pitchFamily="34" charset="0"/>
            </a:endParaRPr>
          </a:p>
          <a:p>
            <a:pPr defTabSz="190500">
              <a:lnSpc>
                <a:spcPct val="105000"/>
              </a:lnSpc>
              <a:spcBef>
                <a:spcPct val="10000"/>
              </a:spcBef>
              <a:spcAft>
                <a:spcPct val="10000"/>
              </a:spcAft>
              <a:defRPr/>
            </a:pPr>
            <a:r>
              <a:rPr lang="de-DE" altLang="de-DE" sz="1200" b="1" dirty="0" err="1" smtClean="0">
                <a:latin typeface="Arial" pitchFamily="34" charset="0"/>
              </a:rPr>
              <a:t>Spade</a:t>
            </a:r>
            <a:r>
              <a:rPr lang="de-DE" altLang="de-DE" sz="1200" b="1" dirty="0" smtClean="0">
                <a:latin typeface="Arial" pitchFamily="34" charset="0"/>
              </a:rPr>
              <a:t> </a:t>
            </a:r>
            <a:r>
              <a:rPr lang="de-DE" altLang="de-DE" sz="1200" b="1" dirty="0" err="1" smtClean="0">
                <a:latin typeface="Arial" pitchFamily="34" charset="0"/>
              </a:rPr>
              <a:t>grip</a:t>
            </a:r>
            <a:r>
              <a:rPr lang="de-DE" altLang="de-DE" sz="1200" b="1" dirty="0" smtClean="0">
                <a:latin typeface="Arial" pitchFamily="34" charset="0"/>
              </a:rPr>
              <a:t> (</a:t>
            </a:r>
            <a:r>
              <a:rPr lang="de-DE" altLang="de-DE" sz="1200" b="1" dirty="0" err="1" smtClean="0">
                <a:latin typeface="Arial" pitchFamily="34" charset="0"/>
              </a:rPr>
              <a:t>clench</a:t>
            </a:r>
            <a:r>
              <a:rPr lang="de-DE" altLang="de-DE" sz="1200" b="1" dirty="0" smtClean="0">
                <a:latin typeface="Arial" pitchFamily="34" charset="0"/>
              </a:rPr>
              <a:t> </a:t>
            </a:r>
            <a:r>
              <a:rPr lang="de-DE" altLang="de-DE" sz="1200" b="1" dirty="0" err="1" smtClean="0">
                <a:latin typeface="Arial" pitchFamily="34" charset="0"/>
              </a:rPr>
              <a:t>grip</a:t>
            </a:r>
            <a:r>
              <a:rPr lang="de-DE" altLang="de-DE" sz="1200" b="1" dirty="0" smtClean="0">
                <a:latin typeface="Arial" pitchFamily="34" charset="0"/>
              </a:rPr>
              <a:t>):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</a:p>
          <a:p>
            <a:pPr defTabSz="190500">
              <a:lnSpc>
                <a:spcPct val="105000"/>
              </a:lnSpc>
              <a:spcBef>
                <a:spcPct val="10000"/>
              </a:spcBef>
              <a:spcAft>
                <a:spcPct val="10000"/>
              </a:spcAft>
              <a:defRPr/>
            </a:pPr>
            <a:r>
              <a:rPr lang="de-DE" altLang="de-DE" sz="1200" dirty="0" err="1" smtClean="0">
                <a:latin typeface="Arial" pitchFamily="34" charset="0"/>
              </a:rPr>
              <a:t>Good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alignment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longitudinal </a:t>
            </a:r>
            <a:r>
              <a:rPr lang="de-DE" altLang="de-DE" sz="1200" dirty="0" err="1" smtClean="0">
                <a:latin typeface="Arial" pitchFamily="34" charset="0"/>
              </a:rPr>
              <a:t>axis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lower</a:t>
            </a:r>
            <a:r>
              <a:rPr lang="de-DE" altLang="de-DE" sz="1200" dirty="0" smtClean="0">
                <a:latin typeface="Arial" pitchFamily="34" charset="0"/>
              </a:rPr>
              <a:t> arm </a:t>
            </a:r>
            <a:r>
              <a:rPr lang="de-DE" altLang="de-DE" sz="1200" dirty="0" err="1" smtClean="0">
                <a:latin typeface="Arial" pitchFamily="34" charset="0"/>
              </a:rPr>
              <a:t>with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functional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axis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and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even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distribution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of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fingers</a:t>
            </a:r>
            <a:r>
              <a:rPr lang="de-DE" altLang="de-DE" sz="1200" dirty="0" smtClean="0">
                <a:latin typeface="Arial" pitchFamily="34" charset="0"/>
              </a:rPr>
              <a:t> on </a:t>
            </a:r>
            <a:r>
              <a:rPr lang="de-DE" altLang="de-DE" sz="1200" dirty="0" err="1" smtClean="0">
                <a:latin typeface="Arial" pitchFamily="34" charset="0"/>
              </a:rPr>
              <a:t>the</a:t>
            </a:r>
            <a:r>
              <a:rPr lang="de-DE" altLang="de-DE" sz="1200" dirty="0" smtClean="0">
                <a:latin typeface="Arial" pitchFamily="34" charset="0"/>
              </a:rPr>
              <a:t> </a:t>
            </a:r>
            <a:r>
              <a:rPr lang="de-DE" altLang="de-DE" sz="1200" dirty="0" err="1" smtClean="0">
                <a:latin typeface="Arial" pitchFamily="34" charset="0"/>
              </a:rPr>
              <a:t>grip</a:t>
            </a:r>
            <a:endParaRPr lang="de-DE" altLang="de-DE" sz="1200" dirty="0" smtClean="0">
              <a:latin typeface="Arial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F0BE09-7D59-4D18-80BA-51D31D2FC96A}" type="slidenum">
              <a:rPr lang="de-DE" altLang="de-DE" smtClean="0"/>
              <a:pPr/>
              <a:t>9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418495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2" descr="Titel-Kopf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844"/>
          <a:stretch>
            <a:fillRect/>
          </a:stretch>
        </p:blipFill>
        <p:spPr bwMode="auto">
          <a:xfrm>
            <a:off x="3175" y="1096963"/>
            <a:ext cx="9140825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677"/>
          <a:stretch>
            <a:fillRect/>
          </a:stretch>
        </p:blipFill>
        <p:spPr bwMode="auto">
          <a:xfrm>
            <a:off x="0" y="0"/>
            <a:ext cx="9139238" cy="1096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6" descr="M:\kan\kan-geschaeftsstelle\Oeffentlichkeitsarbeit\Homepage\Projektordner_Redesign\SimpleThings_relaunch\Internetdesign\Wortmarken\KAN-Praxis\Module\KAN-Praxis-Module.jpg"/>
          <p:cNvPicPr>
            <a:picLocks noChangeAspect="1" noChangeArrowheads="1"/>
          </p:cNvPicPr>
          <p:nvPr userDrawn="1"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0813" y="333375"/>
            <a:ext cx="2941637" cy="96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91" name="Rectangle 15"/>
          <p:cNvSpPr>
            <a:spLocks noGrp="1" noChangeArrowheads="1"/>
          </p:cNvSpPr>
          <p:nvPr>
            <p:ph type="ctrTitle"/>
          </p:nvPr>
        </p:nvSpPr>
        <p:spPr>
          <a:xfrm>
            <a:off x="1979613" y="2189163"/>
            <a:ext cx="6102350" cy="2679700"/>
          </a:xfrm>
        </p:spPr>
        <p:txBody>
          <a:bodyPr bIns="0"/>
          <a:lstStyle>
            <a:lvl1pPr>
              <a:lnSpc>
                <a:spcPct val="90000"/>
              </a:lnSpc>
              <a:defRPr sz="4000"/>
            </a:lvl1pPr>
          </a:lstStyle>
          <a:p>
            <a:pPr lvl="0"/>
            <a:r>
              <a:rPr lang="de-DE" altLang="de-DE" noProof="0" smtClean="0"/>
              <a:t>Hier steht ein Titel</a:t>
            </a:r>
          </a:p>
        </p:txBody>
      </p:sp>
      <p:sp>
        <p:nvSpPr>
          <p:cNvPr id="50192" name="Rectangle 16"/>
          <p:cNvSpPr>
            <a:spLocks noGrp="1" noChangeArrowheads="1"/>
          </p:cNvSpPr>
          <p:nvPr>
            <p:ph type="subTitle" idx="1"/>
          </p:nvPr>
        </p:nvSpPr>
        <p:spPr>
          <a:xfrm>
            <a:off x="1979613" y="5083175"/>
            <a:ext cx="6102350" cy="129857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/>
          <a:lstStyle>
            <a:lvl1pPr>
              <a:spcBef>
                <a:spcPct val="0"/>
              </a:spcBef>
              <a:defRPr sz="2000" b="0"/>
            </a:lvl1pPr>
          </a:lstStyle>
          <a:p>
            <a:pPr lvl="0"/>
            <a:r>
              <a:rPr lang="de-DE" altLang="de-DE" noProof="0" smtClean="0"/>
              <a:t>Veranstaltung</a:t>
            </a:r>
          </a:p>
          <a:p>
            <a:pPr lvl="0"/>
            <a:r>
              <a:rPr lang="de-DE" altLang="de-DE" noProof="0" smtClean="0"/>
              <a:t>Autor	</a:t>
            </a:r>
          </a:p>
          <a:p>
            <a:pPr lvl="0"/>
            <a:r>
              <a:rPr lang="de-DE" altLang="de-DE" noProof="0" smtClean="0"/>
              <a:t>Ort, Datum</a:t>
            </a:r>
          </a:p>
        </p:txBody>
      </p:sp>
    </p:spTree>
    <p:extLst>
      <p:ext uri="{BB962C8B-B14F-4D97-AF65-F5344CB8AC3E}">
        <p14:creationId xmlns:p14="http://schemas.microsoft.com/office/powerpoint/2010/main" val="33111771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F987F9-C83E-40D1-8DE1-2F693C20E0DD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smtClean="0"/>
              <a:t>Module 4 - Learning ergonomics - Part 1</a:t>
            </a:r>
            <a:endParaRPr lang="de-DE" altLang="de-DE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altLang="de-DE"/>
              <a:t>Seite </a:t>
            </a:r>
            <a:fld id="{A2DF2687-9BC3-48D4-96A0-064CCB4E2B1A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1441845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588125" y="765175"/>
            <a:ext cx="2016125" cy="561657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539750" y="765175"/>
            <a:ext cx="5895975" cy="561657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8A22DB-B92F-4AD0-8022-6888BF0C0E26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smtClean="0"/>
              <a:t>Module 4 - Learning ergonomics - Part 1</a:t>
            </a:r>
            <a:endParaRPr lang="de-DE" altLang="de-DE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altLang="de-DE"/>
              <a:t>Seite </a:t>
            </a:r>
            <a:fld id="{A3D3D234-2073-404E-91AE-78B292C1D364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6167778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7"/>
          <p:cNvSpPr>
            <a:spLocks noChangeArrowheads="1"/>
          </p:cNvSpPr>
          <p:nvPr/>
        </p:nvSpPr>
        <p:spPr bwMode="auto">
          <a:xfrm>
            <a:off x="0" y="2346325"/>
            <a:ext cx="9144000" cy="4511675"/>
          </a:xfrm>
          <a:prstGeom prst="rect">
            <a:avLst/>
          </a:prstGeom>
          <a:solidFill>
            <a:srgbClr val="EAEA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algn="ctr" eaLnBrk="0" hangingPunct="0"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algn="ctr" eaLnBrk="0" hangingPunct="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algn="ctr" eaLnBrk="0" hangingPunct="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algn="ctr" eaLnBrk="0" hangingPunct="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algn="ctr" eaLnBrk="0" hangingPunct="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de-DE" altLang="de-DE"/>
          </a:p>
        </p:txBody>
      </p:sp>
      <p:pic>
        <p:nvPicPr>
          <p:cNvPr id="5" name="Picture 16" descr="DGUV_Logo_RGB_1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174625"/>
            <a:ext cx="4672013" cy="1166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Group 23"/>
          <p:cNvGrpSpPr>
            <a:grpSpLocks/>
          </p:cNvGrpSpPr>
          <p:nvPr/>
        </p:nvGrpSpPr>
        <p:grpSpPr bwMode="auto">
          <a:xfrm rot="5400000">
            <a:off x="-1101725" y="1101725"/>
            <a:ext cx="2347913" cy="144463"/>
            <a:chOff x="340" y="912"/>
            <a:chExt cx="1479" cy="91"/>
          </a:xfrm>
        </p:grpSpPr>
        <p:sp>
          <p:nvSpPr>
            <p:cNvPr id="7" name="Rectangle 19"/>
            <p:cNvSpPr>
              <a:spLocks noChangeArrowheads="1"/>
            </p:cNvSpPr>
            <p:nvPr userDrawn="1"/>
          </p:nvSpPr>
          <p:spPr bwMode="auto">
            <a:xfrm>
              <a:off x="340" y="912"/>
              <a:ext cx="476" cy="91"/>
            </a:xfrm>
            <a:prstGeom prst="rect">
              <a:avLst/>
            </a:prstGeom>
            <a:solidFill>
              <a:srgbClr val="6E6E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algn="ctr" eaLnBrk="0" hangingPunct="0">
                <a:defRPr sz="1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ctr" eaLnBrk="0" hangingPunct="0">
                <a:defRPr sz="12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ctr" eaLnBrk="0" hangingPunct="0">
                <a:defRPr sz="1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ctr" eaLnBrk="0" hangingPunct="0">
                <a:defRPr sz="1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ctr" eaLnBrk="0" hangingPunct="0">
                <a:defRPr sz="1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de-DE" altLang="de-DE"/>
            </a:p>
          </p:txBody>
        </p:sp>
        <p:sp>
          <p:nvSpPr>
            <p:cNvPr id="8" name="Rectangle 20"/>
            <p:cNvSpPr>
              <a:spLocks noChangeArrowheads="1"/>
            </p:cNvSpPr>
            <p:nvPr userDrawn="1"/>
          </p:nvSpPr>
          <p:spPr bwMode="auto">
            <a:xfrm>
              <a:off x="841" y="912"/>
              <a:ext cx="476" cy="91"/>
            </a:xfrm>
            <a:prstGeom prst="rect">
              <a:avLst/>
            </a:prstGeom>
            <a:solidFill>
              <a:srgbClr val="B30B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algn="ctr" eaLnBrk="0" hangingPunct="0">
                <a:defRPr sz="1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ctr" eaLnBrk="0" hangingPunct="0">
                <a:defRPr sz="12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ctr" eaLnBrk="0" hangingPunct="0">
                <a:defRPr sz="1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ctr" eaLnBrk="0" hangingPunct="0">
                <a:defRPr sz="1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ctr" eaLnBrk="0" hangingPunct="0">
                <a:defRPr sz="1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de-DE" altLang="de-DE"/>
            </a:p>
          </p:txBody>
        </p:sp>
        <p:sp>
          <p:nvSpPr>
            <p:cNvPr id="9" name="Rectangle 21"/>
            <p:cNvSpPr>
              <a:spLocks noChangeArrowheads="1"/>
            </p:cNvSpPr>
            <p:nvPr userDrawn="1"/>
          </p:nvSpPr>
          <p:spPr bwMode="auto">
            <a:xfrm>
              <a:off x="1343" y="912"/>
              <a:ext cx="476" cy="91"/>
            </a:xfrm>
            <a:prstGeom prst="rect">
              <a:avLst/>
            </a:prstGeom>
            <a:solidFill>
              <a:srgbClr val="004D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algn="ctr" eaLnBrk="0" hangingPunct="0">
                <a:defRPr sz="1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ctr" eaLnBrk="0" hangingPunct="0">
                <a:defRPr sz="12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ctr" eaLnBrk="0" hangingPunct="0">
                <a:defRPr sz="1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ctr" eaLnBrk="0" hangingPunct="0">
                <a:defRPr sz="1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ctr" eaLnBrk="0" hangingPunct="0">
                <a:defRPr sz="1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de-DE" altLang="de-DE"/>
            </a:p>
          </p:txBody>
        </p:sp>
      </p:grpSp>
      <p:sp>
        <p:nvSpPr>
          <p:cNvPr id="10" name="Text Box 32"/>
          <p:cNvSpPr txBox="1">
            <a:spLocks noChangeArrowheads="1"/>
          </p:cNvSpPr>
          <p:nvPr userDrawn="1"/>
        </p:nvSpPr>
        <p:spPr bwMode="auto">
          <a:xfrm>
            <a:off x="214313" y="6446838"/>
            <a:ext cx="7913898" cy="276999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ctr" eaLnBrk="0" hangingPunct="0"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algn="ctr" eaLnBrk="0" hangingPunct="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algn="ctr" eaLnBrk="0" hangingPunct="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algn="ctr" eaLnBrk="0" hangingPunct="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algn="ctr" eaLnBrk="0" hangingPunct="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de-DE" altLang="de-DE" dirty="0"/>
              <a:t>Modul 4-1 Beispiel Gabelstapler 						 </a:t>
            </a:r>
            <a:fld id="{CC6F4AD0-DC54-47E7-B8C8-F7869A236F6F}" type="slidenum">
              <a:rPr lang="de-DE" altLang="de-DE" smtClean="0"/>
              <a:pPr algn="l"/>
              <a:t>‹Nr.›</a:t>
            </a:fld>
            <a:endParaRPr lang="de-DE" altLang="de-DE" dirty="0"/>
          </a:p>
        </p:txBody>
      </p:sp>
      <p:sp>
        <p:nvSpPr>
          <p:cNvPr id="11" name="Text Box 10"/>
          <p:cNvSpPr txBox="1">
            <a:spLocks noChangeArrowheads="1"/>
          </p:cNvSpPr>
          <p:nvPr userDrawn="1"/>
        </p:nvSpPr>
        <p:spPr bwMode="auto">
          <a:xfrm>
            <a:off x="3635375" y="6446838"/>
            <a:ext cx="1547813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algn="ctr" eaLnBrk="0" hangingPunct="0"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algn="ctr" eaLnBrk="0" hangingPunct="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algn="ctr" eaLnBrk="0" hangingPunct="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algn="ctr" eaLnBrk="0" hangingPunct="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algn="ctr" eaLnBrk="0" hangingPunct="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de-DE" altLang="de-DE"/>
              <a:t>V 1.2-2010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719138" y="2643188"/>
            <a:ext cx="7885112" cy="1368425"/>
          </a:xfrm>
        </p:spPr>
        <p:txBody>
          <a:bodyPr/>
          <a:lstStyle>
            <a:lvl1pPr>
              <a:lnSpc>
                <a:spcPct val="114000"/>
              </a:lnSpc>
              <a:defRPr sz="2800">
                <a:solidFill>
                  <a:schemeClr val="tx1"/>
                </a:solidFill>
              </a:defRPr>
            </a:lvl1pPr>
          </a:lstStyle>
          <a:p>
            <a:r>
              <a:rPr lang="de-DE"/>
              <a:t>Titel der Präsentation</a:t>
            </a:r>
            <a:br>
              <a:rPr lang="de-DE"/>
            </a:br>
            <a:r>
              <a:rPr lang="de-DE"/>
              <a:t>bei Bedarf auch mehrzeilig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719138" y="4227513"/>
            <a:ext cx="7885112" cy="647700"/>
          </a:xfrm>
        </p:spPr>
        <p:txBody>
          <a:bodyPr/>
          <a:lstStyle>
            <a:lvl1pPr marL="0" indent="0">
              <a:buFontTx/>
              <a:buNone/>
              <a:defRPr sz="2800"/>
            </a:lvl1pPr>
          </a:lstStyle>
          <a:p>
            <a:r>
              <a:rPr lang="de-DE"/>
              <a:t>Untertitel der Präsentation</a:t>
            </a:r>
          </a:p>
        </p:txBody>
      </p:sp>
    </p:spTree>
    <p:extLst>
      <p:ext uri="{BB962C8B-B14F-4D97-AF65-F5344CB8AC3E}">
        <p14:creationId xmlns:p14="http://schemas.microsoft.com/office/powerpoint/2010/main" val="19117152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111325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14261748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719138" y="2125663"/>
            <a:ext cx="3865562" cy="4032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737100" y="2125663"/>
            <a:ext cx="3867150" cy="4032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194212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4091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594610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847000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24025726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972752-258C-4716-9D32-6A2CB0F60928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smtClean="0"/>
              <a:t>Module 4 - Learning ergonomics - Part 1</a:t>
            </a:r>
            <a:endParaRPr lang="de-DE" altLang="de-DE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altLang="de-DE"/>
              <a:t>Seite </a:t>
            </a:r>
            <a:fld id="{CA30C5DD-866A-403C-9DB3-89A03640D3E9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0699208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173997730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3116111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32575" y="1309688"/>
            <a:ext cx="1971675" cy="48482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717550" y="1309688"/>
            <a:ext cx="5762625" cy="48482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3975858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7"/>
          <p:cNvSpPr>
            <a:spLocks noChangeArrowheads="1"/>
          </p:cNvSpPr>
          <p:nvPr/>
        </p:nvSpPr>
        <p:spPr bwMode="auto">
          <a:xfrm>
            <a:off x="0" y="2346325"/>
            <a:ext cx="9144000" cy="4511675"/>
          </a:xfrm>
          <a:prstGeom prst="rect">
            <a:avLst/>
          </a:prstGeom>
          <a:solidFill>
            <a:srgbClr val="EAEA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algn="ctr" eaLnBrk="0" hangingPunct="0"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algn="ctr" eaLnBrk="0" hangingPunct="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algn="ctr" eaLnBrk="0" hangingPunct="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algn="ctr" eaLnBrk="0" hangingPunct="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algn="ctr" eaLnBrk="0" hangingPunct="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de-DE" altLang="de-DE"/>
          </a:p>
        </p:txBody>
      </p:sp>
      <p:pic>
        <p:nvPicPr>
          <p:cNvPr id="5" name="Picture 16" descr="DGUV_Logo_RGB_1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174625"/>
            <a:ext cx="4672013" cy="1166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Group 23"/>
          <p:cNvGrpSpPr>
            <a:grpSpLocks/>
          </p:cNvGrpSpPr>
          <p:nvPr/>
        </p:nvGrpSpPr>
        <p:grpSpPr bwMode="auto">
          <a:xfrm rot="5400000">
            <a:off x="-1101725" y="1101725"/>
            <a:ext cx="2347913" cy="144463"/>
            <a:chOff x="340" y="912"/>
            <a:chExt cx="1479" cy="91"/>
          </a:xfrm>
        </p:grpSpPr>
        <p:sp>
          <p:nvSpPr>
            <p:cNvPr id="7" name="Rectangle 19"/>
            <p:cNvSpPr>
              <a:spLocks noChangeArrowheads="1"/>
            </p:cNvSpPr>
            <p:nvPr userDrawn="1"/>
          </p:nvSpPr>
          <p:spPr bwMode="auto">
            <a:xfrm>
              <a:off x="340" y="913"/>
              <a:ext cx="476" cy="91"/>
            </a:xfrm>
            <a:prstGeom prst="rect">
              <a:avLst/>
            </a:prstGeom>
            <a:solidFill>
              <a:srgbClr val="6E6E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algn="ctr" eaLnBrk="0" hangingPunct="0">
                <a:defRPr sz="1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ctr" eaLnBrk="0" hangingPunct="0">
                <a:defRPr sz="12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ctr" eaLnBrk="0" hangingPunct="0">
                <a:defRPr sz="1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ctr" eaLnBrk="0" hangingPunct="0">
                <a:defRPr sz="1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ctr" eaLnBrk="0" hangingPunct="0">
                <a:defRPr sz="1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de-DE" altLang="de-DE"/>
            </a:p>
          </p:txBody>
        </p:sp>
        <p:sp>
          <p:nvSpPr>
            <p:cNvPr id="8" name="Rectangle 20"/>
            <p:cNvSpPr>
              <a:spLocks noChangeArrowheads="1"/>
            </p:cNvSpPr>
            <p:nvPr userDrawn="1"/>
          </p:nvSpPr>
          <p:spPr bwMode="auto">
            <a:xfrm>
              <a:off x="841" y="912"/>
              <a:ext cx="476" cy="91"/>
            </a:xfrm>
            <a:prstGeom prst="rect">
              <a:avLst/>
            </a:prstGeom>
            <a:solidFill>
              <a:srgbClr val="B30B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algn="ctr" eaLnBrk="0" hangingPunct="0">
                <a:defRPr sz="1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ctr" eaLnBrk="0" hangingPunct="0">
                <a:defRPr sz="12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ctr" eaLnBrk="0" hangingPunct="0">
                <a:defRPr sz="1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ctr" eaLnBrk="0" hangingPunct="0">
                <a:defRPr sz="1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ctr" eaLnBrk="0" hangingPunct="0">
                <a:defRPr sz="1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de-DE" altLang="de-DE"/>
            </a:p>
          </p:txBody>
        </p:sp>
        <p:sp>
          <p:nvSpPr>
            <p:cNvPr id="9" name="Rectangle 21"/>
            <p:cNvSpPr>
              <a:spLocks noChangeArrowheads="1"/>
            </p:cNvSpPr>
            <p:nvPr userDrawn="1"/>
          </p:nvSpPr>
          <p:spPr bwMode="auto">
            <a:xfrm>
              <a:off x="1343" y="912"/>
              <a:ext cx="476" cy="91"/>
            </a:xfrm>
            <a:prstGeom prst="rect">
              <a:avLst/>
            </a:prstGeom>
            <a:solidFill>
              <a:srgbClr val="004D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algn="ctr" eaLnBrk="0" hangingPunct="0">
                <a:defRPr sz="1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ctr" eaLnBrk="0" hangingPunct="0">
                <a:defRPr sz="12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ctr" eaLnBrk="0" hangingPunct="0">
                <a:defRPr sz="1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ctr" eaLnBrk="0" hangingPunct="0">
                <a:defRPr sz="1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ctr" eaLnBrk="0" hangingPunct="0">
                <a:defRPr sz="1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de-DE" altLang="de-DE"/>
            </a:p>
          </p:txBody>
        </p:sp>
      </p:grpSp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719138" y="2643188"/>
            <a:ext cx="7885112" cy="1368425"/>
          </a:xfrm>
        </p:spPr>
        <p:txBody>
          <a:bodyPr/>
          <a:lstStyle>
            <a:lvl1pPr>
              <a:lnSpc>
                <a:spcPct val="114000"/>
              </a:lnSpc>
              <a:defRPr sz="2800">
                <a:solidFill>
                  <a:schemeClr val="tx1"/>
                </a:solidFill>
              </a:defRPr>
            </a:lvl1pPr>
          </a:lstStyle>
          <a:p>
            <a:r>
              <a:rPr lang="de-DE"/>
              <a:t>Titel der Präsentation</a:t>
            </a:r>
            <a:br>
              <a:rPr lang="de-DE"/>
            </a:br>
            <a:r>
              <a:rPr lang="de-DE"/>
              <a:t>bei Bedarf auch mehrzeilig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719138" y="4227513"/>
            <a:ext cx="7885112" cy="647700"/>
          </a:xfrm>
        </p:spPr>
        <p:txBody>
          <a:bodyPr/>
          <a:lstStyle>
            <a:lvl1pPr marL="0" indent="0">
              <a:buFontTx/>
              <a:buNone/>
              <a:defRPr sz="2800"/>
            </a:lvl1pPr>
          </a:lstStyle>
          <a:p>
            <a:r>
              <a:rPr lang="de-DE"/>
              <a:t>Untertitel der Präsentation</a:t>
            </a:r>
          </a:p>
        </p:txBody>
      </p:sp>
    </p:spTree>
    <p:extLst>
      <p:ext uri="{BB962C8B-B14F-4D97-AF65-F5344CB8AC3E}">
        <p14:creationId xmlns:p14="http://schemas.microsoft.com/office/powerpoint/2010/main" val="6229259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30"/>
          <p:cNvSpPr>
            <a:spLocks noGrp="1" noChangeArrowheads="1"/>
          </p:cNvSpPr>
          <p:nvPr>
            <p:ph type="ftr" sz="quarter" idx="10"/>
          </p:nvPr>
        </p:nvSpPr>
        <p:spPr>
          <a:xfrm>
            <a:off x="717550" y="6400800"/>
            <a:ext cx="8175625" cy="404813"/>
          </a:xfrm>
          <a:prstGeom prst="rect">
            <a:avLst/>
          </a:prstGeom>
        </p:spPr>
        <p:txBody>
          <a:bodyPr/>
          <a:lstStyle>
            <a:lvl1pPr algn="ctr">
              <a:defRPr>
                <a:cs typeface="+mn-cs"/>
              </a:defRPr>
            </a:lvl1pPr>
          </a:lstStyle>
          <a:p>
            <a:pPr>
              <a:defRPr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1005871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Rectangle 30"/>
          <p:cNvSpPr>
            <a:spLocks noGrp="1" noChangeArrowheads="1"/>
          </p:cNvSpPr>
          <p:nvPr>
            <p:ph type="ftr" sz="quarter" idx="10"/>
          </p:nvPr>
        </p:nvSpPr>
        <p:spPr>
          <a:xfrm>
            <a:off x="717550" y="6400800"/>
            <a:ext cx="8175625" cy="404813"/>
          </a:xfrm>
          <a:prstGeom prst="rect">
            <a:avLst/>
          </a:prstGeom>
        </p:spPr>
        <p:txBody>
          <a:bodyPr/>
          <a:lstStyle>
            <a:lvl1pPr algn="ctr">
              <a:defRPr>
                <a:cs typeface="+mn-cs"/>
              </a:defRPr>
            </a:lvl1pPr>
          </a:lstStyle>
          <a:p>
            <a:pPr>
              <a:defRPr/>
            </a:pPr>
            <a:r>
              <a:rPr lang="en-US" smtClean="0"/>
              <a:t>Module 4 - Learning ergonomics - Part 1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7466773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719138" y="2125663"/>
            <a:ext cx="3865562" cy="4032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737100" y="2125663"/>
            <a:ext cx="3867150" cy="4032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Rectangle 30"/>
          <p:cNvSpPr>
            <a:spLocks noGrp="1" noChangeArrowheads="1"/>
          </p:cNvSpPr>
          <p:nvPr>
            <p:ph type="ftr" sz="quarter" idx="10"/>
          </p:nvPr>
        </p:nvSpPr>
        <p:spPr>
          <a:xfrm>
            <a:off x="717550" y="6400800"/>
            <a:ext cx="8175625" cy="404813"/>
          </a:xfrm>
          <a:prstGeom prst="rect">
            <a:avLst/>
          </a:prstGeom>
        </p:spPr>
        <p:txBody>
          <a:bodyPr/>
          <a:lstStyle>
            <a:lvl1pPr algn="ctr">
              <a:defRPr>
                <a:cs typeface="+mn-cs"/>
              </a:defRPr>
            </a:lvl1pPr>
          </a:lstStyle>
          <a:p>
            <a:pPr>
              <a:defRPr/>
            </a:pPr>
            <a:r>
              <a:rPr lang="en-US" smtClean="0"/>
              <a:t>Module 4 - Learning ergonomics - Part 1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3427614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Rectangle 30"/>
          <p:cNvSpPr>
            <a:spLocks noGrp="1" noChangeArrowheads="1"/>
          </p:cNvSpPr>
          <p:nvPr>
            <p:ph type="ftr" sz="quarter" idx="10"/>
          </p:nvPr>
        </p:nvSpPr>
        <p:spPr>
          <a:xfrm>
            <a:off x="717550" y="6400800"/>
            <a:ext cx="8175625" cy="404813"/>
          </a:xfrm>
          <a:prstGeom prst="rect">
            <a:avLst/>
          </a:prstGeom>
        </p:spPr>
        <p:txBody>
          <a:bodyPr/>
          <a:lstStyle>
            <a:lvl1pPr algn="ctr">
              <a:defRPr>
                <a:cs typeface="+mn-cs"/>
              </a:defRPr>
            </a:lvl1pPr>
          </a:lstStyle>
          <a:p>
            <a:pPr>
              <a:defRPr/>
            </a:pPr>
            <a:r>
              <a:rPr lang="en-US" smtClean="0"/>
              <a:t>Module 4 - Learning ergonomics - Part 1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1062247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Rectangle 30"/>
          <p:cNvSpPr>
            <a:spLocks noGrp="1" noChangeArrowheads="1"/>
          </p:cNvSpPr>
          <p:nvPr>
            <p:ph type="ftr" sz="quarter" idx="10"/>
          </p:nvPr>
        </p:nvSpPr>
        <p:spPr>
          <a:xfrm>
            <a:off x="717550" y="6400800"/>
            <a:ext cx="8175625" cy="404813"/>
          </a:xfrm>
          <a:prstGeom prst="rect">
            <a:avLst/>
          </a:prstGeom>
        </p:spPr>
        <p:txBody>
          <a:bodyPr/>
          <a:lstStyle>
            <a:lvl1pPr algn="ctr">
              <a:defRPr>
                <a:cs typeface="+mn-cs"/>
              </a:defRPr>
            </a:lvl1pPr>
          </a:lstStyle>
          <a:p>
            <a:pPr>
              <a:defRPr/>
            </a:pPr>
            <a:r>
              <a:rPr lang="en-US" smtClean="0"/>
              <a:t>Module 4 - Learning ergonomics - Part 1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1786994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0"/>
          <p:cNvSpPr>
            <a:spLocks noGrp="1" noChangeArrowheads="1"/>
          </p:cNvSpPr>
          <p:nvPr>
            <p:ph type="ftr" sz="quarter" idx="10"/>
          </p:nvPr>
        </p:nvSpPr>
        <p:spPr>
          <a:xfrm>
            <a:off x="717550" y="6400800"/>
            <a:ext cx="8175625" cy="404813"/>
          </a:xfrm>
          <a:prstGeom prst="rect">
            <a:avLst/>
          </a:prstGeom>
        </p:spPr>
        <p:txBody>
          <a:bodyPr/>
          <a:lstStyle>
            <a:lvl1pPr algn="ctr">
              <a:defRPr>
                <a:cs typeface="+mn-cs"/>
              </a:defRPr>
            </a:lvl1pPr>
          </a:lstStyle>
          <a:p>
            <a:pPr>
              <a:defRPr/>
            </a:pPr>
            <a:r>
              <a:rPr lang="en-US" smtClean="0"/>
              <a:t>Module 4 - Learning ergonomics - Part 1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040294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B4A0FE-3A4E-4E78-9420-279554AD15DD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smtClean="0"/>
              <a:t>Module 4 - Learning ergonomics - Part 1</a:t>
            </a:r>
            <a:endParaRPr lang="de-DE" altLang="de-DE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altLang="de-DE"/>
              <a:t>Seite </a:t>
            </a:r>
            <a:fld id="{46A2A943-66F9-4F17-8F56-D97D5DDDE29F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98262520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Rectangle 30"/>
          <p:cNvSpPr>
            <a:spLocks noGrp="1" noChangeArrowheads="1"/>
          </p:cNvSpPr>
          <p:nvPr>
            <p:ph type="ftr" sz="quarter" idx="10"/>
          </p:nvPr>
        </p:nvSpPr>
        <p:spPr>
          <a:xfrm>
            <a:off x="717550" y="6400800"/>
            <a:ext cx="8175625" cy="404813"/>
          </a:xfrm>
          <a:prstGeom prst="rect">
            <a:avLst/>
          </a:prstGeom>
        </p:spPr>
        <p:txBody>
          <a:bodyPr/>
          <a:lstStyle>
            <a:lvl1pPr algn="ctr">
              <a:defRPr>
                <a:cs typeface="+mn-cs"/>
              </a:defRPr>
            </a:lvl1pPr>
          </a:lstStyle>
          <a:p>
            <a:pPr>
              <a:defRPr/>
            </a:pPr>
            <a:r>
              <a:rPr lang="en-US" smtClean="0"/>
              <a:t>Module 4 - Learning ergonomics - Part 1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3034695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Rectangle 30"/>
          <p:cNvSpPr>
            <a:spLocks noGrp="1" noChangeArrowheads="1"/>
          </p:cNvSpPr>
          <p:nvPr>
            <p:ph type="ftr" sz="quarter" idx="10"/>
          </p:nvPr>
        </p:nvSpPr>
        <p:spPr>
          <a:xfrm>
            <a:off x="717550" y="6400800"/>
            <a:ext cx="8175625" cy="404813"/>
          </a:xfrm>
          <a:prstGeom prst="rect">
            <a:avLst/>
          </a:prstGeom>
        </p:spPr>
        <p:txBody>
          <a:bodyPr/>
          <a:lstStyle>
            <a:lvl1pPr algn="ctr">
              <a:defRPr>
                <a:cs typeface="+mn-cs"/>
              </a:defRPr>
            </a:lvl1pPr>
          </a:lstStyle>
          <a:p>
            <a:pPr>
              <a:defRPr/>
            </a:pPr>
            <a:r>
              <a:rPr lang="en-US" smtClean="0"/>
              <a:t>Module 4 - Learning ergonomics - Part 1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46573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30"/>
          <p:cNvSpPr>
            <a:spLocks noGrp="1" noChangeArrowheads="1"/>
          </p:cNvSpPr>
          <p:nvPr>
            <p:ph type="ftr" sz="quarter" idx="10"/>
          </p:nvPr>
        </p:nvSpPr>
        <p:spPr>
          <a:xfrm>
            <a:off x="717550" y="6400800"/>
            <a:ext cx="8175625" cy="404813"/>
          </a:xfrm>
          <a:prstGeom prst="rect">
            <a:avLst/>
          </a:prstGeom>
        </p:spPr>
        <p:txBody>
          <a:bodyPr/>
          <a:lstStyle>
            <a:lvl1pPr algn="ctr">
              <a:defRPr>
                <a:cs typeface="+mn-cs"/>
              </a:defRPr>
            </a:lvl1pPr>
          </a:lstStyle>
          <a:p>
            <a:pPr>
              <a:defRPr/>
            </a:pPr>
            <a:r>
              <a:rPr lang="en-US" smtClean="0"/>
              <a:t>Module 4 - Learning ergonomics - Part 1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0313924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32575" y="1309688"/>
            <a:ext cx="1971675" cy="48482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717550" y="1309688"/>
            <a:ext cx="5762625" cy="48482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30"/>
          <p:cNvSpPr>
            <a:spLocks noGrp="1" noChangeArrowheads="1"/>
          </p:cNvSpPr>
          <p:nvPr>
            <p:ph type="ftr" sz="quarter" idx="10"/>
          </p:nvPr>
        </p:nvSpPr>
        <p:spPr>
          <a:xfrm>
            <a:off x="717550" y="6400800"/>
            <a:ext cx="8175625" cy="404813"/>
          </a:xfrm>
          <a:prstGeom prst="rect">
            <a:avLst/>
          </a:prstGeom>
        </p:spPr>
        <p:txBody>
          <a:bodyPr/>
          <a:lstStyle>
            <a:lvl1pPr algn="ctr">
              <a:defRPr>
                <a:cs typeface="+mn-cs"/>
              </a:defRPr>
            </a:lvl1pPr>
          </a:lstStyle>
          <a:p>
            <a:pPr>
              <a:defRPr/>
            </a:pPr>
            <a:r>
              <a:rPr lang="en-US" smtClean="0"/>
              <a:t>Module 4 - Learning ergonomics - Part 1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989739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539750" y="1484313"/>
            <a:ext cx="3956050" cy="4897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484313"/>
            <a:ext cx="3956050" cy="4897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354208-903B-43DB-91A2-FA2CDD6262E3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smtClean="0"/>
              <a:t>Module 4 - Learning ergonomics - Part 1</a:t>
            </a:r>
            <a:endParaRPr lang="de-DE" altLang="de-DE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altLang="de-DE"/>
              <a:t>Seite </a:t>
            </a:r>
            <a:fld id="{D2AA1FD4-0CB9-4C6D-90C8-F93ABD4956BE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0482043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AD53C5-D632-4210-839A-C4E2C3D2F84A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smtClean="0"/>
              <a:t>Module 4 - Learning ergonomics - Part 1</a:t>
            </a:r>
            <a:endParaRPr lang="de-DE" altLang="de-DE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altLang="de-DE"/>
              <a:t>Seite </a:t>
            </a:r>
            <a:fld id="{2035EFF3-283A-4DF9-87D2-B6FB9FE734D9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3703806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6EC9E6-8321-4012-96EA-6CF83352D238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smtClean="0"/>
              <a:t>Module 4 - Learning ergonomics - Part 1</a:t>
            </a:r>
            <a:endParaRPr lang="de-DE" altLang="de-DE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altLang="de-DE"/>
              <a:t>Seite </a:t>
            </a:r>
            <a:fld id="{2E04C4D1-DBC3-4FF9-AFFE-7232F0141341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4496646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73D5D0-6E13-4028-8AC1-BFA4C85255F9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smtClean="0"/>
              <a:t>Module 4 - Learning ergonomics - Part 1</a:t>
            </a:r>
            <a:endParaRPr lang="de-DE" altLang="de-DE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altLang="de-DE"/>
              <a:t>Seite </a:t>
            </a:r>
            <a:fld id="{363D439C-A940-485F-BADE-3AF532AD2CBA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2093786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DD530C-CBE6-48BB-832E-686EE63F96AD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smtClean="0"/>
              <a:t>Module 4 - Learning ergonomics - Part 1</a:t>
            </a:r>
            <a:endParaRPr lang="de-DE" altLang="de-DE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altLang="de-DE"/>
              <a:t>Seite </a:t>
            </a:r>
            <a:fld id="{CCB4CCA6-5B92-470B-B2FC-B4CFB29E407A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5884642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2D9B69-70EC-4E68-BC0F-67430C029CA3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 smtClean="0"/>
              <a:t>Module 4 - Learning ergonomics - Part 1</a:t>
            </a:r>
            <a:endParaRPr lang="de-DE" altLang="de-DE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altLang="de-DE"/>
              <a:t>Seite </a:t>
            </a:r>
            <a:fld id="{A4D68371-CE31-4F61-836C-97D415A2624F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9241005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7" descr="Folgefolie-2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31"/>
          <a:stretch>
            <a:fillRect/>
          </a:stretch>
        </p:blipFill>
        <p:spPr bwMode="auto">
          <a:xfrm>
            <a:off x="0" y="566738"/>
            <a:ext cx="9144000" cy="6291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5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187950" y="6496050"/>
            <a:ext cx="1825625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499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801688">
              <a:spcBef>
                <a:spcPct val="0"/>
              </a:spcBef>
              <a:defRPr sz="1200">
                <a:solidFill>
                  <a:schemeClr val="bg1"/>
                </a:solidFill>
                <a:latin typeface="Arial" charset="0"/>
              </a:defRPr>
            </a:lvl1pPr>
          </a:lstStyle>
          <a:p>
            <a:pPr>
              <a:defRPr/>
            </a:pPr>
            <a:fld id="{B28F1AB5-9288-4CCB-9677-3A1990D90CB8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7213" y="6496050"/>
            <a:ext cx="4375150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499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defTabSz="801688">
              <a:spcBef>
                <a:spcPct val="0"/>
              </a:spcBef>
              <a:defRPr sz="1200">
                <a:solidFill>
                  <a:schemeClr val="bg1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US" altLang="de-DE" smtClean="0"/>
              <a:t>Module 4 - Learning ergonomics - Part 1</a:t>
            </a:r>
            <a:endParaRPr lang="de-DE" altLang="de-DE"/>
          </a:p>
        </p:txBody>
      </p:sp>
      <p:sp>
        <p:nvSpPr>
          <p:cNvPr id="1029" name="Rectangle 14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9750" y="1484313"/>
            <a:ext cx="8064500" cy="4897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Zwischenüberschrift 24pt</a:t>
            </a:r>
          </a:p>
          <a:p>
            <a:pPr lvl="1"/>
            <a:r>
              <a:rPr lang="de-DE" altLang="de-DE" smtClean="0"/>
              <a:t>Fließtext optimal 24pt</a:t>
            </a:r>
          </a:p>
          <a:p>
            <a:pPr lvl="2"/>
            <a:r>
              <a:rPr lang="de-DE" altLang="de-DE" smtClean="0"/>
              <a:t>Aufzähungspunkt</a:t>
            </a:r>
          </a:p>
          <a:p>
            <a:pPr lvl="3"/>
            <a:r>
              <a:rPr lang="de-DE" altLang="de-DE" smtClean="0"/>
              <a:t>Aufzähungspunkt</a:t>
            </a:r>
          </a:p>
        </p:txBody>
      </p:sp>
      <p:sp>
        <p:nvSpPr>
          <p:cNvPr id="1030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539750" y="765175"/>
            <a:ext cx="80645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4007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Überschrift 30pt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26300" y="6496050"/>
            <a:ext cx="1355725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801688">
              <a:spcBef>
                <a:spcPct val="0"/>
              </a:spcBef>
              <a:defRPr sz="1200">
                <a:solidFill>
                  <a:schemeClr val="bg1"/>
                </a:solidFill>
              </a:defRPr>
            </a:lvl1pPr>
          </a:lstStyle>
          <a:p>
            <a:r>
              <a:rPr lang="de-DE" altLang="de-DE"/>
              <a:t>Seite </a:t>
            </a:r>
            <a:fld id="{F59029BB-E76B-4112-AB83-887C10A1BDA3}" type="slidenum">
              <a:rPr lang="de-DE" altLang="de-DE"/>
              <a:pPr/>
              <a:t>‹Nr.›</a:t>
            </a:fld>
            <a:endParaRPr lang="de-DE" altLang="de-DE"/>
          </a:p>
        </p:txBody>
      </p:sp>
      <p:pic>
        <p:nvPicPr>
          <p:cNvPr id="1032" name="Picture 8" descr="M:\kan\kan-geschaeftsstelle\Oeffentlichkeitsarbeit\Homepage\Projektordner_Redesign\SimpleThings_relaunch\Internetdesign\Wortmarken\KAN-Praxis\Module\KAN-Praxis-Module.jpg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388" y="44450"/>
            <a:ext cx="15843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tabLst>
          <a:tab pos="1616075" algn="l"/>
        </a:tabLst>
        <a:defRPr sz="2400" b="1">
          <a:solidFill>
            <a:schemeClr val="bg2"/>
          </a:solidFill>
          <a:latin typeface="+mn-lt"/>
          <a:ea typeface="+mn-ea"/>
          <a:cs typeface="+mn-cs"/>
        </a:defRPr>
      </a:lvl1pPr>
      <a:lvl2pPr marL="1588" algn="l" rtl="0" eaLnBrk="0" fontAlgn="base" hangingPunct="0">
        <a:spcBef>
          <a:spcPct val="20000"/>
        </a:spcBef>
        <a:spcAft>
          <a:spcPct val="0"/>
        </a:spcAft>
        <a:tabLst>
          <a:tab pos="1616075" algn="l"/>
        </a:tabLst>
        <a:defRPr sz="2400">
          <a:solidFill>
            <a:schemeClr val="bg2"/>
          </a:solidFill>
          <a:latin typeface="+mn-lt"/>
        </a:defRPr>
      </a:lvl2pPr>
      <a:lvl3pPr marL="265113" indent="-261938" algn="l" rtl="0" eaLnBrk="0" fontAlgn="base" hangingPunct="0">
        <a:spcBef>
          <a:spcPct val="20000"/>
        </a:spcBef>
        <a:spcAft>
          <a:spcPct val="0"/>
        </a:spcAft>
        <a:buClr>
          <a:srgbClr val="FAB500"/>
        </a:buClr>
        <a:buFont typeface="Wingdings" panose="05000000000000000000" pitchFamily="2" charset="2"/>
        <a:buChar char="§"/>
        <a:tabLst>
          <a:tab pos="1616075" algn="l"/>
        </a:tabLst>
        <a:defRPr sz="2400">
          <a:solidFill>
            <a:schemeClr val="bg2"/>
          </a:solidFill>
          <a:latin typeface="+mn-lt"/>
        </a:defRPr>
      </a:lvl3pPr>
      <a:lvl4pPr marL="534988" indent="-268288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tabLst>
          <a:tab pos="1616075" algn="l"/>
        </a:tabLst>
        <a:defRPr sz="2100">
          <a:solidFill>
            <a:schemeClr val="bg2"/>
          </a:solidFill>
          <a:latin typeface="+mn-lt"/>
        </a:defRPr>
      </a:lvl4pPr>
      <a:lvl5pPr marL="4964113" indent="-147638" algn="l" rtl="0" eaLnBrk="0" fontAlgn="base" hangingPunct="0">
        <a:spcBef>
          <a:spcPct val="20000"/>
        </a:spcBef>
        <a:spcAft>
          <a:spcPct val="0"/>
        </a:spcAft>
        <a:buChar char="•"/>
        <a:tabLst>
          <a:tab pos="1616075" algn="l"/>
        </a:tabLst>
        <a:defRPr sz="1700">
          <a:solidFill>
            <a:srgbClr val="878787"/>
          </a:solidFill>
          <a:latin typeface="+mn-lt"/>
        </a:defRPr>
      </a:lvl5pPr>
      <a:lvl6pPr marL="5421313" indent="-147638" algn="l" rtl="0" fontAlgn="base">
        <a:spcBef>
          <a:spcPct val="20000"/>
        </a:spcBef>
        <a:spcAft>
          <a:spcPct val="0"/>
        </a:spcAft>
        <a:buChar char="•"/>
        <a:tabLst>
          <a:tab pos="1616075" algn="l"/>
        </a:tabLst>
        <a:defRPr sz="1700">
          <a:solidFill>
            <a:srgbClr val="878787"/>
          </a:solidFill>
          <a:latin typeface="+mn-lt"/>
        </a:defRPr>
      </a:lvl6pPr>
      <a:lvl7pPr marL="5878513" indent="-147638" algn="l" rtl="0" fontAlgn="base">
        <a:spcBef>
          <a:spcPct val="20000"/>
        </a:spcBef>
        <a:spcAft>
          <a:spcPct val="0"/>
        </a:spcAft>
        <a:buChar char="•"/>
        <a:tabLst>
          <a:tab pos="1616075" algn="l"/>
        </a:tabLst>
        <a:defRPr sz="1700">
          <a:solidFill>
            <a:srgbClr val="878787"/>
          </a:solidFill>
          <a:latin typeface="+mn-lt"/>
        </a:defRPr>
      </a:lvl7pPr>
      <a:lvl8pPr marL="6335713" indent="-147638" algn="l" rtl="0" fontAlgn="base">
        <a:spcBef>
          <a:spcPct val="20000"/>
        </a:spcBef>
        <a:spcAft>
          <a:spcPct val="0"/>
        </a:spcAft>
        <a:buChar char="•"/>
        <a:tabLst>
          <a:tab pos="1616075" algn="l"/>
        </a:tabLst>
        <a:defRPr sz="1700">
          <a:solidFill>
            <a:srgbClr val="878787"/>
          </a:solidFill>
          <a:latin typeface="+mn-lt"/>
        </a:defRPr>
      </a:lvl8pPr>
      <a:lvl9pPr marL="6792913" indent="-147638" algn="l" rtl="0" fontAlgn="base">
        <a:spcBef>
          <a:spcPct val="20000"/>
        </a:spcBef>
        <a:spcAft>
          <a:spcPct val="0"/>
        </a:spcAft>
        <a:buChar char="•"/>
        <a:tabLst>
          <a:tab pos="1616075" algn="l"/>
        </a:tabLst>
        <a:defRPr sz="1700">
          <a:solidFill>
            <a:srgbClr val="878787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17550" y="1309688"/>
            <a:ext cx="7886700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Klicken Sie, um das Titelformat zu bearbeiten</a:t>
            </a:r>
            <a:br>
              <a:rPr lang="de-DE" altLang="de-DE" smtClean="0"/>
            </a:br>
            <a:r>
              <a:rPr lang="de-DE" altLang="de-DE" smtClean="0"/>
              <a:t>Zweite Zeile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19138" y="2125663"/>
            <a:ext cx="788511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Klicken Sie, um die Formate des Vorlagentextes zu bearbeiten</a:t>
            </a:r>
          </a:p>
          <a:p>
            <a:pPr lvl="1"/>
            <a:r>
              <a:rPr lang="de-DE" altLang="de-DE" smtClean="0"/>
              <a:t>Zweite Ebene</a:t>
            </a:r>
          </a:p>
          <a:p>
            <a:pPr lvl="2"/>
            <a:r>
              <a:rPr lang="de-DE" altLang="de-DE" smtClean="0"/>
              <a:t>Dritte Ebene</a:t>
            </a:r>
          </a:p>
          <a:p>
            <a:pPr lvl="3"/>
            <a:r>
              <a:rPr lang="de-DE" altLang="de-DE" smtClean="0"/>
              <a:t>Vierte Ebene</a:t>
            </a:r>
          </a:p>
          <a:p>
            <a:pPr lvl="4"/>
            <a:r>
              <a:rPr lang="de-DE" altLang="de-DE" smtClean="0"/>
              <a:t>Fünfte Ebene</a:t>
            </a:r>
          </a:p>
        </p:txBody>
      </p:sp>
      <p:grpSp>
        <p:nvGrpSpPr>
          <p:cNvPr id="1028" name="Group 17"/>
          <p:cNvGrpSpPr>
            <a:grpSpLocks/>
          </p:cNvGrpSpPr>
          <p:nvPr/>
        </p:nvGrpSpPr>
        <p:grpSpPr bwMode="auto">
          <a:xfrm rot="5400000">
            <a:off x="-1101725" y="1101725"/>
            <a:ext cx="2347913" cy="144463"/>
            <a:chOff x="340" y="912"/>
            <a:chExt cx="1479" cy="91"/>
          </a:xfrm>
        </p:grpSpPr>
        <p:sp>
          <p:nvSpPr>
            <p:cNvPr id="1032" name="Rectangle 18"/>
            <p:cNvSpPr>
              <a:spLocks noChangeArrowheads="1"/>
            </p:cNvSpPr>
            <p:nvPr userDrawn="1"/>
          </p:nvSpPr>
          <p:spPr bwMode="auto">
            <a:xfrm>
              <a:off x="340" y="912"/>
              <a:ext cx="476" cy="91"/>
            </a:xfrm>
            <a:prstGeom prst="rect">
              <a:avLst/>
            </a:prstGeom>
            <a:solidFill>
              <a:srgbClr val="6E6E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algn="ctr" eaLnBrk="0" hangingPunct="0">
                <a:defRPr sz="1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ctr" eaLnBrk="0" hangingPunct="0">
                <a:defRPr sz="12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ctr" eaLnBrk="0" hangingPunct="0">
                <a:defRPr sz="1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ctr" eaLnBrk="0" hangingPunct="0">
                <a:defRPr sz="1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ctr" eaLnBrk="0" hangingPunct="0">
                <a:defRPr sz="1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de-DE" altLang="de-DE"/>
            </a:p>
          </p:txBody>
        </p:sp>
        <p:sp>
          <p:nvSpPr>
            <p:cNvPr id="1033" name="Rectangle 19"/>
            <p:cNvSpPr>
              <a:spLocks noChangeArrowheads="1"/>
            </p:cNvSpPr>
            <p:nvPr userDrawn="1"/>
          </p:nvSpPr>
          <p:spPr bwMode="auto">
            <a:xfrm>
              <a:off x="841" y="912"/>
              <a:ext cx="476" cy="91"/>
            </a:xfrm>
            <a:prstGeom prst="rect">
              <a:avLst/>
            </a:prstGeom>
            <a:solidFill>
              <a:srgbClr val="B30B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algn="ctr" eaLnBrk="0" hangingPunct="0">
                <a:defRPr sz="1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ctr" eaLnBrk="0" hangingPunct="0">
                <a:defRPr sz="12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ctr" eaLnBrk="0" hangingPunct="0">
                <a:defRPr sz="1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ctr" eaLnBrk="0" hangingPunct="0">
                <a:defRPr sz="1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ctr" eaLnBrk="0" hangingPunct="0">
                <a:defRPr sz="1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de-DE" altLang="de-DE"/>
            </a:p>
          </p:txBody>
        </p:sp>
        <p:sp>
          <p:nvSpPr>
            <p:cNvPr id="1034" name="Rectangle 20"/>
            <p:cNvSpPr>
              <a:spLocks noChangeArrowheads="1"/>
            </p:cNvSpPr>
            <p:nvPr userDrawn="1"/>
          </p:nvSpPr>
          <p:spPr bwMode="auto">
            <a:xfrm>
              <a:off x="1343" y="912"/>
              <a:ext cx="476" cy="91"/>
            </a:xfrm>
            <a:prstGeom prst="rect">
              <a:avLst/>
            </a:prstGeom>
            <a:solidFill>
              <a:srgbClr val="004D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algn="ctr" eaLnBrk="0" hangingPunct="0">
                <a:defRPr sz="1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ctr" eaLnBrk="0" hangingPunct="0">
                <a:defRPr sz="12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ctr" eaLnBrk="0" hangingPunct="0">
                <a:defRPr sz="1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ctr" eaLnBrk="0" hangingPunct="0">
                <a:defRPr sz="1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ctr" eaLnBrk="0" hangingPunct="0">
                <a:defRPr sz="1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de-DE" altLang="de-DE"/>
            </a:p>
          </p:txBody>
        </p:sp>
      </p:grpSp>
      <p:sp>
        <p:nvSpPr>
          <p:cNvPr id="1029" name="Text Box 32"/>
          <p:cNvSpPr txBox="1">
            <a:spLocks noChangeArrowheads="1"/>
          </p:cNvSpPr>
          <p:nvPr userDrawn="1"/>
        </p:nvSpPr>
        <p:spPr bwMode="auto">
          <a:xfrm>
            <a:off x="214313" y="6446838"/>
            <a:ext cx="7913898" cy="276999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ctr" eaLnBrk="0" hangingPunct="0"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algn="ctr" eaLnBrk="0" hangingPunct="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algn="ctr" eaLnBrk="0" hangingPunct="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algn="ctr" eaLnBrk="0" hangingPunct="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algn="ctr" eaLnBrk="0" hangingPunct="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de-DE" altLang="de-DE" dirty="0" smtClean="0"/>
              <a:t>Module </a:t>
            </a:r>
            <a:r>
              <a:rPr lang="de-DE" altLang="de-DE" dirty="0"/>
              <a:t>4-1 </a:t>
            </a:r>
            <a:r>
              <a:rPr lang="de-DE" altLang="de-DE" dirty="0" err="1" smtClean="0"/>
              <a:t>Example</a:t>
            </a:r>
            <a:r>
              <a:rPr lang="de-DE" altLang="de-DE" dirty="0" smtClean="0"/>
              <a:t>: </a:t>
            </a:r>
            <a:r>
              <a:rPr lang="en-US" altLang="de-DE" dirty="0" smtClean="0"/>
              <a:t>Fork-lift truck </a:t>
            </a:r>
            <a:r>
              <a:rPr lang="de-DE" altLang="de-DE" dirty="0"/>
              <a:t>						 </a:t>
            </a:r>
            <a:fld id="{F67E1403-D6E5-4B69-B6C5-903A1DF903C2}" type="slidenum">
              <a:rPr lang="de-DE" altLang="de-DE" smtClean="0"/>
              <a:pPr algn="l"/>
              <a:t>‹Nr.›</a:t>
            </a:fld>
            <a:endParaRPr lang="de-DE" altLang="de-DE" dirty="0"/>
          </a:p>
        </p:txBody>
      </p:sp>
      <p:pic>
        <p:nvPicPr>
          <p:cNvPr id="1031" name="Picture 13"/>
          <p:cNvPicPr>
            <a:picLocks noChangeAspect="1" noChangeArrowheads="1"/>
          </p:cNvPicPr>
          <p:nvPr userDrawn="1"/>
        </p:nvPicPr>
        <p:blipFill>
          <a:blip r:embed="rId1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1513" y="42863"/>
            <a:ext cx="333375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715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hf hd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6E6E6E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6E6E6E"/>
          </a:solidFill>
          <a:latin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6E6E6E"/>
          </a:solidFill>
          <a:latin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6E6E6E"/>
          </a:solidFill>
          <a:latin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6E6E6E"/>
          </a:solidFill>
          <a:latin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6E6E6E"/>
          </a:solidFill>
          <a:latin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6E6E6E"/>
          </a:solidFill>
          <a:latin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6E6E6E"/>
          </a:solidFill>
          <a:latin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6E6E6E"/>
          </a:solidFill>
          <a:latin typeface="Arial" charset="0"/>
        </a:defRPr>
      </a:lvl9pPr>
    </p:titleStyle>
    <p:bodyStyle>
      <a:lvl1pPr marL="355600" indent="-355600" algn="l" rtl="0" eaLnBrk="0" fontAlgn="base" hangingPunct="0">
        <a:spcBef>
          <a:spcPct val="30000"/>
        </a:spcBef>
        <a:spcAft>
          <a:spcPct val="30000"/>
        </a:spcAft>
        <a:buClr>
          <a:srgbClr val="6E6E6E"/>
        </a:buClr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812800" indent="-277813" algn="l" rtl="0" eaLnBrk="0" fontAlgn="base" hangingPunct="0">
        <a:spcBef>
          <a:spcPct val="30000"/>
        </a:spcBef>
        <a:spcAft>
          <a:spcPct val="30000"/>
        </a:spcAft>
        <a:buClr>
          <a:srgbClr val="6E6E6E"/>
        </a:buClr>
        <a:buChar char="•"/>
        <a:defRPr sz="2000">
          <a:solidFill>
            <a:schemeClr val="tx1"/>
          </a:solidFill>
          <a:latin typeface="+mn-lt"/>
        </a:defRPr>
      </a:lvl2pPr>
      <a:lvl3pPr marL="1257300" indent="-265113" algn="l" rtl="0" eaLnBrk="0" fontAlgn="base" hangingPunct="0">
        <a:spcBef>
          <a:spcPct val="30000"/>
        </a:spcBef>
        <a:spcAft>
          <a:spcPct val="30000"/>
        </a:spcAft>
        <a:buClr>
          <a:srgbClr val="6E6E6E"/>
        </a:buClr>
        <a:buChar char="•"/>
        <a:defRPr sz="2000">
          <a:solidFill>
            <a:schemeClr val="tx1"/>
          </a:solidFill>
          <a:latin typeface="+mn-lt"/>
        </a:defRPr>
      </a:lvl3pPr>
      <a:lvl4pPr marL="1790700" indent="-265113" algn="l" rtl="0" eaLnBrk="0" fontAlgn="base" hangingPunct="0">
        <a:spcBef>
          <a:spcPct val="30000"/>
        </a:spcBef>
        <a:spcAft>
          <a:spcPct val="30000"/>
        </a:spcAft>
        <a:buClr>
          <a:srgbClr val="6E6E6E"/>
        </a:buClr>
        <a:buChar char="•"/>
        <a:defRPr sz="2000">
          <a:solidFill>
            <a:schemeClr val="tx1"/>
          </a:solidFill>
          <a:latin typeface="+mn-lt"/>
        </a:defRPr>
      </a:lvl4pPr>
      <a:lvl5pPr marL="2247900" indent="-277813" algn="l" rtl="0" eaLnBrk="0" fontAlgn="base" hangingPunct="0">
        <a:spcBef>
          <a:spcPct val="30000"/>
        </a:spcBef>
        <a:spcAft>
          <a:spcPct val="30000"/>
        </a:spcAft>
        <a:buClr>
          <a:srgbClr val="6E6E6E"/>
        </a:buClr>
        <a:buChar char="•"/>
        <a:defRPr sz="2000">
          <a:solidFill>
            <a:schemeClr val="tx1"/>
          </a:solidFill>
          <a:latin typeface="+mn-lt"/>
        </a:defRPr>
      </a:lvl5pPr>
      <a:lvl6pPr marL="2705100" indent="-277813" algn="l" rtl="0" fontAlgn="base">
        <a:spcBef>
          <a:spcPct val="30000"/>
        </a:spcBef>
        <a:spcAft>
          <a:spcPct val="30000"/>
        </a:spcAft>
        <a:buClr>
          <a:srgbClr val="6E6E6E"/>
        </a:buClr>
        <a:buChar char="•"/>
        <a:defRPr sz="2000">
          <a:solidFill>
            <a:schemeClr val="tx1"/>
          </a:solidFill>
          <a:latin typeface="+mn-lt"/>
        </a:defRPr>
      </a:lvl6pPr>
      <a:lvl7pPr marL="3162300" indent="-277813" algn="l" rtl="0" fontAlgn="base">
        <a:spcBef>
          <a:spcPct val="30000"/>
        </a:spcBef>
        <a:spcAft>
          <a:spcPct val="30000"/>
        </a:spcAft>
        <a:buClr>
          <a:srgbClr val="6E6E6E"/>
        </a:buClr>
        <a:buChar char="•"/>
        <a:defRPr sz="2000">
          <a:solidFill>
            <a:schemeClr val="tx1"/>
          </a:solidFill>
          <a:latin typeface="+mn-lt"/>
        </a:defRPr>
      </a:lvl7pPr>
      <a:lvl8pPr marL="3619500" indent="-277813" algn="l" rtl="0" fontAlgn="base">
        <a:spcBef>
          <a:spcPct val="30000"/>
        </a:spcBef>
        <a:spcAft>
          <a:spcPct val="30000"/>
        </a:spcAft>
        <a:buClr>
          <a:srgbClr val="6E6E6E"/>
        </a:buClr>
        <a:buChar char="•"/>
        <a:defRPr sz="2000">
          <a:solidFill>
            <a:schemeClr val="tx1"/>
          </a:solidFill>
          <a:latin typeface="+mn-lt"/>
        </a:defRPr>
      </a:lvl8pPr>
      <a:lvl9pPr marL="4076700" indent="-277813" algn="l" rtl="0" fontAlgn="base">
        <a:spcBef>
          <a:spcPct val="30000"/>
        </a:spcBef>
        <a:spcAft>
          <a:spcPct val="30000"/>
        </a:spcAft>
        <a:buClr>
          <a:srgbClr val="6E6E6E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17550" y="1309688"/>
            <a:ext cx="7886700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Klicken Sie, um das Titelformat zu bearbeiten</a:t>
            </a:r>
            <a:br>
              <a:rPr lang="de-DE" altLang="de-DE" smtClean="0"/>
            </a:br>
            <a:r>
              <a:rPr lang="de-DE" altLang="de-DE" smtClean="0"/>
              <a:t>Zweite Zeile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19138" y="2125663"/>
            <a:ext cx="788511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Klicken Sie, um die Formate des Vorlagentextes zu bearbeiten</a:t>
            </a:r>
          </a:p>
          <a:p>
            <a:pPr lvl="1"/>
            <a:r>
              <a:rPr lang="de-DE" altLang="de-DE" smtClean="0"/>
              <a:t>Zweite Ebene</a:t>
            </a:r>
          </a:p>
          <a:p>
            <a:pPr lvl="2"/>
            <a:r>
              <a:rPr lang="de-DE" altLang="de-DE" smtClean="0"/>
              <a:t>Dritte Ebene</a:t>
            </a:r>
          </a:p>
          <a:p>
            <a:pPr lvl="3"/>
            <a:r>
              <a:rPr lang="de-DE" altLang="de-DE" smtClean="0"/>
              <a:t>Vierte Ebene</a:t>
            </a:r>
          </a:p>
          <a:p>
            <a:pPr lvl="4"/>
            <a:r>
              <a:rPr lang="de-DE" altLang="de-DE" smtClean="0"/>
              <a:t>Fünfte Ebene</a:t>
            </a:r>
          </a:p>
        </p:txBody>
      </p:sp>
      <p:grpSp>
        <p:nvGrpSpPr>
          <p:cNvPr id="1028" name="Group 17"/>
          <p:cNvGrpSpPr>
            <a:grpSpLocks/>
          </p:cNvGrpSpPr>
          <p:nvPr/>
        </p:nvGrpSpPr>
        <p:grpSpPr bwMode="auto">
          <a:xfrm rot="5400000">
            <a:off x="-1101725" y="1101725"/>
            <a:ext cx="2347913" cy="144463"/>
            <a:chOff x="340" y="912"/>
            <a:chExt cx="1479" cy="91"/>
          </a:xfrm>
        </p:grpSpPr>
        <p:sp>
          <p:nvSpPr>
            <p:cNvPr id="1031" name="Rectangle 18"/>
            <p:cNvSpPr>
              <a:spLocks noChangeArrowheads="1"/>
            </p:cNvSpPr>
            <p:nvPr userDrawn="1"/>
          </p:nvSpPr>
          <p:spPr bwMode="auto">
            <a:xfrm>
              <a:off x="340" y="913"/>
              <a:ext cx="476" cy="91"/>
            </a:xfrm>
            <a:prstGeom prst="rect">
              <a:avLst/>
            </a:prstGeom>
            <a:solidFill>
              <a:srgbClr val="6E6E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algn="ctr" eaLnBrk="0" hangingPunct="0">
                <a:defRPr sz="1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ctr" eaLnBrk="0" hangingPunct="0">
                <a:defRPr sz="12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ctr" eaLnBrk="0" hangingPunct="0">
                <a:defRPr sz="1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ctr" eaLnBrk="0" hangingPunct="0">
                <a:defRPr sz="1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ctr" eaLnBrk="0" hangingPunct="0">
                <a:defRPr sz="1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de-DE" altLang="de-DE"/>
            </a:p>
          </p:txBody>
        </p:sp>
        <p:sp>
          <p:nvSpPr>
            <p:cNvPr id="1032" name="Rectangle 19"/>
            <p:cNvSpPr>
              <a:spLocks noChangeArrowheads="1"/>
            </p:cNvSpPr>
            <p:nvPr userDrawn="1"/>
          </p:nvSpPr>
          <p:spPr bwMode="auto">
            <a:xfrm>
              <a:off x="841" y="912"/>
              <a:ext cx="476" cy="91"/>
            </a:xfrm>
            <a:prstGeom prst="rect">
              <a:avLst/>
            </a:prstGeom>
            <a:solidFill>
              <a:srgbClr val="B30B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algn="ctr" eaLnBrk="0" hangingPunct="0">
                <a:defRPr sz="1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ctr" eaLnBrk="0" hangingPunct="0">
                <a:defRPr sz="12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ctr" eaLnBrk="0" hangingPunct="0">
                <a:defRPr sz="1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ctr" eaLnBrk="0" hangingPunct="0">
                <a:defRPr sz="1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ctr" eaLnBrk="0" hangingPunct="0">
                <a:defRPr sz="1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de-DE" altLang="de-DE"/>
            </a:p>
          </p:txBody>
        </p:sp>
        <p:sp>
          <p:nvSpPr>
            <p:cNvPr id="1033" name="Rectangle 20"/>
            <p:cNvSpPr>
              <a:spLocks noChangeArrowheads="1"/>
            </p:cNvSpPr>
            <p:nvPr userDrawn="1"/>
          </p:nvSpPr>
          <p:spPr bwMode="auto">
            <a:xfrm>
              <a:off x="1343" y="912"/>
              <a:ext cx="476" cy="91"/>
            </a:xfrm>
            <a:prstGeom prst="rect">
              <a:avLst/>
            </a:prstGeom>
            <a:solidFill>
              <a:srgbClr val="004D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algn="ctr" eaLnBrk="0" hangingPunct="0">
                <a:defRPr sz="1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ctr" eaLnBrk="0" hangingPunct="0">
                <a:defRPr sz="12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ctr" eaLnBrk="0" hangingPunct="0">
                <a:defRPr sz="1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ctr" eaLnBrk="0" hangingPunct="0">
                <a:defRPr sz="1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ctr" eaLnBrk="0" hangingPunct="0">
                <a:defRPr sz="1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de-DE" altLang="de-DE"/>
            </a:p>
          </p:txBody>
        </p:sp>
      </p:grpSp>
      <p:sp>
        <p:nvSpPr>
          <p:cNvPr id="1029" name="Text Box 32"/>
          <p:cNvSpPr txBox="1">
            <a:spLocks noChangeArrowheads="1"/>
          </p:cNvSpPr>
          <p:nvPr userDrawn="1"/>
        </p:nvSpPr>
        <p:spPr bwMode="auto">
          <a:xfrm>
            <a:off x="250825" y="6535738"/>
            <a:ext cx="6990568" cy="276999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ctr" eaLnBrk="0" hangingPunct="0"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algn="ctr" eaLnBrk="0" hangingPunct="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algn="ctr" eaLnBrk="0" hangingPunct="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algn="ctr" eaLnBrk="0" hangingPunct="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algn="ctr" eaLnBrk="0" hangingPunct="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de-DE" altLang="de-DE" dirty="0" smtClean="0"/>
              <a:t>Module </a:t>
            </a:r>
            <a:r>
              <a:rPr lang="de-DE" altLang="de-DE" dirty="0"/>
              <a:t>4-1 </a:t>
            </a:r>
            <a:r>
              <a:rPr lang="de-DE" altLang="de-DE" dirty="0" err="1" smtClean="0"/>
              <a:t>Example</a:t>
            </a:r>
            <a:r>
              <a:rPr lang="de-DE" altLang="de-DE" dirty="0" smtClean="0"/>
              <a:t>: Multifunktionsstellteile</a:t>
            </a:r>
            <a:r>
              <a:rPr lang="de-DE" altLang="de-DE" dirty="0"/>
              <a:t>				 </a:t>
            </a:r>
            <a:fld id="{845FBFA0-15AA-4CE5-A1E0-46F031077FB9}" type="slidenum">
              <a:rPr lang="de-DE" altLang="de-DE" smtClean="0"/>
              <a:pPr algn="l"/>
              <a:t>‹Nr.›</a:t>
            </a:fld>
            <a:endParaRPr lang="de-DE" altLang="de-DE" dirty="0"/>
          </a:p>
        </p:txBody>
      </p:sp>
      <p:pic>
        <p:nvPicPr>
          <p:cNvPr id="1030" name="Picture 13"/>
          <p:cNvPicPr>
            <a:picLocks noChangeAspect="1" noChangeArrowheads="1"/>
          </p:cNvPicPr>
          <p:nvPr userDrawn="1"/>
        </p:nvPicPr>
        <p:blipFill>
          <a:blip r:embed="rId1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1513" y="42863"/>
            <a:ext cx="333375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6681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hf hd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6E6E6E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6E6E6E"/>
          </a:solidFill>
          <a:latin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6E6E6E"/>
          </a:solidFill>
          <a:latin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6E6E6E"/>
          </a:solidFill>
          <a:latin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6E6E6E"/>
          </a:solidFill>
          <a:latin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6E6E6E"/>
          </a:solidFill>
          <a:latin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6E6E6E"/>
          </a:solidFill>
          <a:latin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6E6E6E"/>
          </a:solidFill>
          <a:latin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6E6E6E"/>
          </a:solidFill>
          <a:latin typeface="Arial" charset="0"/>
        </a:defRPr>
      </a:lvl9pPr>
    </p:titleStyle>
    <p:bodyStyle>
      <a:lvl1pPr marL="355600" indent="-355600" algn="l" rtl="0" eaLnBrk="0" fontAlgn="base" hangingPunct="0">
        <a:spcBef>
          <a:spcPct val="30000"/>
        </a:spcBef>
        <a:spcAft>
          <a:spcPct val="30000"/>
        </a:spcAft>
        <a:buClr>
          <a:srgbClr val="6E6E6E"/>
        </a:buClr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812800" indent="-277813" algn="l" rtl="0" eaLnBrk="0" fontAlgn="base" hangingPunct="0">
        <a:spcBef>
          <a:spcPct val="30000"/>
        </a:spcBef>
        <a:spcAft>
          <a:spcPct val="30000"/>
        </a:spcAft>
        <a:buClr>
          <a:srgbClr val="6E6E6E"/>
        </a:buClr>
        <a:buChar char="•"/>
        <a:defRPr sz="2000">
          <a:solidFill>
            <a:schemeClr val="tx1"/>
          </a:solidFill>
          <a:latin typeface="+mn-lt"/>
        </a:defRPr>
      </a:lvl2pPr>
      <a:lvl3pPr marL="1257300" indent="-265113" algn="l" rtl="0" eaLnBrk="0" fontAlgn="base" hangingPunct="0">
        <a:spcBef>
          <a:spcPct val="30000"/>
        </a:spcBef>
        <a:spcAft>
          <a:spcPct val="30000"/>
        </a:spcAft>
        <a:buClr>
          <a:srgbClr val="6E6E6E"/>
        </a:buClr>
        <a:buChar char="•"/>
        <a:defRPr sz="2000">
          <a:solidFill>
            <a:schemeClr val="tx1"/>
          </a:solidFill>
          <a:latin typeface="+mn-lt"/>
        </a:defRPr>
      </a:lvl3pPr>
      <a:lvl4pPr marL="1790700" indent="-265113" algn="l" rtl="0" eaLnBrk="0" fontAlgn="base" hangingPunct="0">
        <a:spcBef>
          <a:spcPct val="30000"/>
        </a:spcBef>
        <a:spcAft>
          <a:spcPct val="30000"/>
        </a:spcAft>
        <a:buClr>
          <a:srgbClr val="6E6E6E"/>
        </a:buClr>
        <a:buChar char="•"/>
        <a:defRPr sz="2000">
          <a:solidFill>
            <a:schemeClr val="tx1"/>
          </a:solidFill>
          <a:latin typeface="+mn-lt"/>
        </a:defRPr>
      </a:lvl4pPr>
      <a:lvl5pPr marL="2247900" indent="-277813" algn="l" rtl="0" eaLnBrk="0" fontAlgn="base" hangingPunct="0">
        <a:spcBef>
          <a:spcPct val="30000"/>
        </a:spcBef>
        <a:spcAft>
          <a:spcPct val="30000"/>
        </a:spcAft>
        <a:buClr>
          <a:srgbClr val="6E6E6E"/>
        </a:buClr>
        <a:buChar char="•"/>
        <a:defRPr sz="2000">
          <a:solidFill>
            <a:schemeClr val="tx1"/>
          </a:solidFill>
          <a:latin typeface="+mn-lt"/>
        </a:defRPr>
      </a:lvl5pPr>
      <a:lvl6pPr marL="2705100" indent="-277813" algn="l" rtl="0" fontAlgn="base">
        <a:spcBef>
          <a:spcPct val="30000"/>
        </a:spcBef>
        <a:spcAft>
          <a:spcPct val="30000"/>
        </a:spcAft>
        <a:buClr>
          <a:srgbClr val="6E6E6E"/>
        </a:buClr>
        <a:buChar char="•"/>
        <a:defRPr sz="2000">
          <a:solidFill>
            <a:schemeClr val="tx1"/>
          </a:solidFill>
          <a:latin typeface="+mn-lt"/>
        </a:defRPr>
      </a:lvl6pPr>
      <a:lvl7pPr marL="3162300" indent="-277813" algn="l" rtl="0" fontAlgn="base">
        <a:spcBef>
          <a:spcPct val="30000"/>
        </a:spcBef>
        <a:spcAft>
          <a:spcPct val="30000"/>
        </a:spcAft>
        <a:buClr>
          <a:srgbClr val="6E6E6E"/>
        </a:buClr>
        <a:buChar char="•"/>
        <a:defRPr sz="2000">
          <a:solidFill>
            <a:schemeClr val="tx1"/>
          </a:solidFill>
          <a:latin typeface="+mn-lt"/>
        </a:defRPr>
      </a:lvl7pPr>
      <a:lvl8pPr marL="3619500" indent="-277813" algn="l" rtl="0" fontAlgn="base">
        <a:spcBef>
          <a:spcPct val="30000"/>
        </a:spcBef>
        <a:spcAft>
          <a:spcPct val="30000"/>
        </a:spcAft>
        <a:buClr>
          <a:srgbClr val="6E6E6E"/>
        </a:buClr>
        <a:buChar char="•"/>
        <a:defRPr sz="2000">
          <a:solidFill>
            <a:schemeClr val="tx1"/>
          </a:solidFill>
          <a:latin typeface="+mn-lt"/>
        </a:defRPr>
      </a:lvl8pPr>
      <a:lvl9pPr marL="4076700" indent="-277813" algn="l" rtl="0" fontAlgn="base">
        <a:spcBef>
          <a:spcPct val="30000"/>
        </a:spcBef>
        <a:spcAft>
          <a:spcPct val="30000"/>
        </a:spcAft>
        <a:buClr>
          <a:srgbClr val="6E6E6E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1.png"/><Relationship Id="rId4" Type="http://schemas.openxmlformats.org/officeDocument/2006/relationships/oleObject" Target="../embeddings/oleObject1.bin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nora.kan-praxis.de/" TargetMode="Externa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an.de/en" TargetMode="External"/><Relationship Id="rId2" Type="http://schemas.openxmlformats.org/officeDocument/2006/relationships/hyperlink" Target="mailto:Christiane.Kamusella@tu-dresden.de" TargetMode="Externa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ergonomie.kan-praxis.de/en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2"/>
          <p:cNvSpPr>
            <a:spLocks noGrp="1" noChangeArrowheads="1"/>
          </p:cNvSpPr>
          <p:nvPr>
            <p:ph type="ctrTitle"/>
          </p:nvPr>
        </p:nvSpPr>
        <p:spPr>
          <a:xfrm>
            <a:off x="1043608" y="2132856"/>
            <a:ext cx="7920880" cy="2679700"/>
          </a:xfrm>
        </p:spPr>
        <p:txBody>
          <a:bodyPr/>
          <a:lstStyle/>
          <a:p>
            <a:pPr eaLnBrk="1" hangingPunct="1"/>
            <a:r>
              <a:rPr lang="de-DE" sz="3600" dirty="0" err="1" smtClean="0"/>
              <a:t>Ergonomic</a:t>
            </a:r>
            <a:r>
              <a:rPr lang="de-DE" sz="3600" dirty="0" smtClean="0"/>
              <a:t> </a:t>
            </a:r>
            <a:r>
              <a:rPr lang="de-DE" sz="3600" dirty="0" err="1" smtClean="0"/>
              <a:t>aspects</a:t>
            </a:r>
            <a:r>
              <a:rPr lang="de-DE" sz="3600" dirty="0" smtClean="0"/>
              <a:t> </a:t>
            </a:r>
            <a:r>
              <a:rPr lang="de-DE" sz="3600" dirty="0" err="1" smtClean="0"/>
              <a:t>of</a:t>
            </a:r>
            <a:r>
              <a:rPr lang="de-DE" sz="3600" dirty="0" smtClean="0"/>
              <a:t> </a:t>
            </a:r>
            <a:r>
              <a:rPr lang="de-DE" sz="3600" dirty="0" err="1" smtClean="0"/>
              <a:t>the</a:t>
            </a:r>
            <a:r>
              <a:rPr lang="de-DE" sz="3600" dirty="0" smtClean="0"/>
              <a:t> IT design </a:t>
            </a:r>
            <a:r>
              <a:rPr lang="de-DE" sz="3600" dirty="0" err="1" smtClean="0"/>
              <a:t>of</a:t>
            </a:r>
            <a:r>
              <a:rPr lang="de-DE" sz="3600" dirty="0" smtClean="0"/>
              <a:t> human-</a:t>
            </a:r>
            <a:r>
              <a:rPr lang="de-DE" sz="3600" dirty="0" err="1" smtClean="0"/>
              <a:t>machine</a:t>
            </a:r>
            <a:r>
              <a:rPr lang="de-DE" sz="3600" dirty="0" smtClean="0"/>
              <a:t> </a:t>
            </a:r>
            <a:r>
              <a:rPr lang="de-DE" sz="3600" dirty="0" err="1" smtClean="0"/>
              <a:t>interfaces</a:t>
            </a:r>
            <a:r>
              <a:rPr lang="de-DE" sz="3600" dirty="0" smtClean="0"/>
              <a:t> (Human-</a:t>
            </a:r>
            <a:r>
              <a:rPr lang="de-DE" sz="3600" dirty="0" err="1" smtClean="0"/>
              <a:t>Machine</a:t>
            </a:r>
            <a:r>
              <a:rPr lang="de-DE" sz="3600" smtClean="0"/>
              <a:t>-Interface) </a:t>
            </a:r>
            <a:r>
              <a:rPr lang="de-DE" sz="3600" dirty="0" smtClean="0"/>
              <a:t/>
            </a:r>
            <a:br>
              <a:rPr lang="de-DE" sz="3600" dirty="0" smtClean="0"/>
            </a:br>
            <a:r>
              <a:rPr lang="de-DE" dirty="0"/>
              <a:t/>
            </a:r>
            <a:br>
              <a:rPr lang="de-DE" dirty="0"/>
            </a:br>
            <a:r>
              <a:rPr lang="de-DE" sz="2800" dirty="0" smtClean="0"/>
              <a:t>Part </a:t>
            </a:r>
            <a:r>
              <a:rPr lang="de-DE" altLang="de-DE" sz="2800" dirty="0" smtClean="0"/>
              <a:t>1: </a:t>
            </a:r>
            <a:r>
              <a:rPr lang="en-US" altLang="de-DE" sz="2800" dirty="0"/>
              <a:t>Selection and design of control actuators</a:t>
            </a:r>
            <a:endParaRPr lang="de-DE" altLang="de-DE" sz="2800" dirty="0" smtClean="0"/>
          </a:p>
        </p:txBody>
      </p:sp>
      <p:sp>
        <p:nvSpPr>
          <p:cNvPr id="3075" name="Rectangle 43"/>
          <p:cNvSpPr>
            <a:spLocks noGrp="1" noChangeArrowheads="1"/>
          </p:cNvSpPr>
          <p:nvPr>
            <p:ph type="subTitle" idx="1"/>
          </p:nvPr>
        </p:nvSpPr>
        <p:spPr>
          <a:xfrm>
            <a:off x="1043608" y="5559425"/>
            <a:ext cx="6102350" cy="1298575"/>
          </a:xfrm>
        </p:spPr>
        <p:txBody>
          <a:bodyPr/>
          <a:lstStyle/>
          <a:p>
            <a:pPr eaLnBrk="1" hangingPunct="1"/>
            <a:r>
              <a:rPr lang="de-DE" altLang="de-DE" dirty="0"/>
              <a:t>Module 4 – </a:t>
            </a:r>
            <a:r>
              <a:rPr lang="de-DE" altLang="de-DE"/>
              <a:t>Learning </a:t>
            </a:r>
            <a:r>
              <a:rPr lang="en-US" altLang="de-DE" dirty="0" smtClean="0"/>
              <a:t>ergonomics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Geometry of the control actuator – example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330041" y="1462103"/>
            <a:ext cx="6567920" cy="4897437"/>
          </a:xfrm>
        </p:spPr>
        <p:txBody>
          <a:bodyPr/>
          <a:lstStyle/>
          <a:p>
            <a:r>
              <a:rPr lang="de-DE" sz="2000" dirty="0"/>
              <a:t>Oval handle</a:t>
            </a:r>
          </a:p>
          <a:p>
            <a:pPr marL="877888" lvl="3" indent="-342900">
              <a:buClr>
                <a:schemeClr val="accent2"/>
              </a:buClr>
            </a:pPr>
            <a:r>
              <a:rPr lang="en-US" sz="1800" dirty="0"/>
              <a:t>Positive and frictional coupling oriented towards the direction of work</a:t>
            </a:r>
          </a:p>
          <a:p>
            <a:pPr marL="877888" lvl="3" indent="-342900">
              <a:buClr>
                <a:schemeClr val="accent2"/>
              </a:buClr>
            </a:pPr>
            <a:r>
              <a:rPr lang="en-US" sz="1800" dirty="0"/>
              <a:t>Approximately rectangular geometries: good compromise for a range of task types and </a:t>
            </a:r>
            <a:r>
              <a:rPr lang="en-US" sz="1800" dirty="0" smtClean="0"/>
              <a:t>movements</a:t>
            </a:r>
            <a:endParaRPr lang="de-DE" sz="1800" dirty="0"/>
          </a:p>
          <a:p>
            <a:pPr marL="0" lvl="3" indent="0">
              <a:buClr>
                <a:schemeClr val="accent2"/>
              </a:buClr>
              <a:buNone/>
            </a:pPr>
            <a:r>
              <a:rPr lang="de-DE" sz="2000" b="1" dirty="0" err="1">
                <a:ea typeface="+mn-ea"/>
                <a:cs typeface="+mn-cs"/>
              </a:rPr>
              <a:t>Spherical</a:t>
            </a:r>
            <a:r>
              <a:rPr lang="de-DE" sz="2000" b="1" dirty="0">
                <a:ea typeface="+mn-ea"/>
                <a:cs typeface="+mn-cs"/>
              </a:rPr>
              <a:t> </a:t>
            </a:r>
            <a:r>
              <a:rPr lang="de-DE" sz="2000" b="1" dirty="0" err="1">
                <a:ea typeface="+mn-ea"/>
                <a:cs typeface="+mn-cs"/>
              </a:rPr>
              <a:t>geometry</a:t>
            </a:r>
            <a:endParaRPr lang="de-DE" sz="2000" b="1" dirty="0">
              <a:ea typeface="+mn-ea"/>
              <a:cs typeface="+mn-cs"/>
            </a:endParaRPr>
          </a:p>
          <a:p>
            <a:pPr marL="877888" lvl="3" indent="-342900">
              <a:buClr>
                <a:schemeClr val="accent2"/>
              </a:buClr>
            </a:pPr>
            <a:r>
              <a:rPr lang="en-US" sz="1800" dirty="0"/>
              <a:t>Random gripping</a:t>
            </a:r>
          </a:p>
          <a:p>
            <a:pPr marL="877888" lvl="3" indent="-342900">
              <a:buClr>
                <a:schemeClr val="accent2"/>
              </a:buClr>
            </a:pPr>
            <a:r>
              <a:rPr lang="en-US" sz="1800" dirty="0"/>
              <a:t>Rapid change in direction</a:t>
            </a:r>
          </a:p>
          <a:p>
            <a:pPr marL="0" lvl="3" indent="0">
              <a:buClr>
                <a:schemeClr val="accent2"/>
              </a:buClr>
              <a:buNone/>
              <a:defRPr/>
            </a:pPr>
            <a:r>
              <a:rPr lang="de-DE" sz="2000" b="1" dirty="0" err="1" smtClean="0">
                <a:ea typeface="+mn-ea"/>
                <a:cs typeface="+mn-cs"/>
              </a:rPr>
              <a:t>Geometrical</a:t>
            </a:r>
            <a:r>
              <a:rPr lang="de-DE" sz="2000" b="1" dirty="0" smtClean="0">
                <a:ea typeface="+mn-ea"/>
                <a:cs typeface="+mn-cs"/>
              </a:rPr>
              <a:t> </a:t>
            </a:r>
            <a:r>
              <a:rPr lang="de-DE" sz="2000" b="1" dirty="0" err="1">
                <a:ea typeface="+mn-ea"/>
                <a:cs typeface="+mn-cs"/>
              </a:rPr>
              <a:t>coding</a:t>
            </a:r>
            <a:endParaRPr lang="de-DE" sz="2000" b="1" dirty="0">
              <a:ea typeface="+mn-ea"/>
              <a:cs typeface="+mn-cs"/>
            </a:endParaRPr>
          </a:p>
          <a:p>
            <a:pPr marL="877888" lvl="3" indent="-342900">
              <a:buClr>
                <a:schemeClr val="accent2"/>
              </a:buClr>
            </a:pPr>
            <a:r>
              <a:rPr lang="de-DE" sz="1800" dirty="0" err="1"/>
              <a:t>Translational</a:t>
            </a:r>
            <a:r>
              <a:rPr lang="de-DE" sz="1800" dirty="0"/>
              <a:t> </a:t>
            </a:r>
            <a:r>
              <a:rPr lang="de-DE" sz="1800" dirty="0" err="1"/>
              <a:t>one</a:t>
            </a:r>
            <a:r>
              <a:rPr lang="de-DE" sz="1800" dirty="0"/>
              <a:t>-dimensional </a:t>
            </a:r>
            <a:r>
              <a:rPr lang="de-DE" sz="1800" dirty="0" err="1" smtClean="0"/>
              <a:t>movement</a:t>
            </a:r>
            <a:endParaRPr lang="de-DE" sz="1800" dirty="0" smtClean="0"/>
          </a:p>
          <a:p>
            <a:pPr marL="0" lvl="3" indent="0">
              <a:buClr>
                <a:schemeClr val="accent2"/>
              </a:buClr>
              <a:buNone/>
            </a:pPr>
            <a:r>
              <a:rPr lang="de-DE" sz="2000" b="1" dirty="0">
                <a:ea typeface="+mn-ea"/>
                <a:cs typeface="+mn-cs"/>
              </a:rPr>
              <a:t>Round </a:t>
            </a:r>
            <a:r>
              <a:rPr lang="de-DE" sz="2000" b="1" dirty="0" err="1">
                <a:ea typeface="+mn-ea"/>
                <a:cs typeface="+mn-cs"/>
              </a:rPr>
              <a:t>and</a:t>
            </a:r>
            <a:r>
              <a:rPr lang="de-DE" sz="2000" b="1" dirty="0">
                <a:ea typeface="+mn-ea"/>
                <a:cs typeface="+mn-cs"/>
              </a:rPr>
              <a:t> </a:t>
            </a:r>
            <a:r>
              <a:rPr lang="de-DE" sz="2000" b="1" dirty="0" err="1">
                <a:ea typeface="+mn-ea"/>
                <a:cs typeface="+mn-cs"/>
              </a:rPr>
              <a:t>hexagon-section</a:t>
            </a:r>
            <a:r>
              <a:rPr lang="de-DE" sz="2000" b="1" dirty="0">
                <a:ea typeface="+mn-ea"/>
                <a:cs typeface="+mn-cs"/>
              </a:rPr>
              <a:t> </a:t>
            </a:r>
            <a:r>
              <a:rPr lang="de-DE" sz="2000" b="1" dirty="0" err="1">
                <a:ea typeface="+mn-ea"/>
                <a:cs typeface="+mn-cs"/>
              </a:rPr>
              <a:t>geometry</a:t>
            </a:r>
            <a:endParaRPr lang="de-DE" sz="2000" b="1" dirty="0">
              <a:ea typeface="+mn-ea"/>
              <a:cs typeface="+mn-cs"/>
            </a:endParaRPr>
          </a:p>
          <a:p>
            <a:pPr marL="877888" lvl="3" indent="-342900">
              <a:buClr>
                <a:schemeClr val="accent2"/>
              </a:buClr>
            </a:pPr>
            <a:r>
              <a:rPr lang="en-US" sz="1800" dirty="0" err="1"/>
              <a:t>Moulds</a:t>
            </a:r>
            <a:r>
              <a:rPr lang="en-US" sz="1800" dirty="0"/>
              <a:t> to the curvature of the palm</a:t>
            </a:r>
          </a:p>
          <a:p>
            <a:pPr marL="877888" lvl="3" indent="-342900">
              <a:buClr>
                <a:schemeClr val="accent2"/>
              </a:buClr>
            </a:pPr>
            <a:r>
              <a:rPr lang="en-US" sz="1800" dirty="0"/>
              <a:t>Easy re-gripping</a:t>
            </a:r>
          </a:p>
          <a:p>
            <a:pPr marL="877888" lvl="3" indent="-342900">
              <a:buClr>
                <a:schemeClr val="accent2"/>
              </a:buClr>
            </a:pPr>
            <a:r>
              <a:rPr lang="en-US" sz="1800" dirty="0"/>
              <a:t>Application of high torques and pressures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1CE2F80-0A38-433E-8C64-981FDD630D05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4 - Learning ergonomics - Part 1</a:t>
            </a:r>
            <a:endParaRPr lang="de-DE" alt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0C5DD-866A-403C-9DB3-89A03640D3E9}" type="slidenum">
              <a:rPr lang="de-DE" altLang="de-DE" smtClean="0"/>
              <a:pPr/>
              <a:t>10</a:t>
            </a:fld>
            <a:endParaRPr lang="de-DE" altLang="de-DE" dirty="0"/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429" y="2264096"/>
            <a:ext cx="1965115" cy="1543495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89" y="4784539"/>
            <a:ext cx="2357841" cy="1304165"/>
          </a:xfrm>
          <a:prstGeom prst="rect">
            <a:avLst/>
          </a:prstGeom>
        </p:spPr>
      </p:pic>
      <p:sp>
        <p:nvSpPr>
          <p:cNvPr id="11" name="Textfeld 10"/>
          <p:cNvSpPr txBox="1"/>
          <p:nvPr/>
        </p:nvSpPr>
        <p:spPr>
          <a:xfrm rot="1592454">
            <a:off x="103296" y="3637441"/>
            <a:ext cx="988319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700" dirty="0" smtClean="0"/>
              <a:t>© Michael Hüter</a:t>
            </a:r>
            <a:endParaRPr lang="de-DE" sz="700" dirty="0"/>
          </a:p>
        </p:txBody>
      </p:sp>
    </p:spTree>
    <p:extLst>
      <p:ext uri="{BB962C8B-B14F-4D97-AF65-F5344CB8AC3E}">
        <p14:creationId xmlns:p14="http://schemas.microsoft.com/office/powerpoint/2010/main" val="1000570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Influencing</a:t>
            </a:r>
            <a:r>
              <a:rPr lang="de-DE" dirty="0"/>
              <a:t> variables – </a:t>
            </a:r>
            <a:r>
              <a:rPr lang="de-DE" dirty="0" err="1"/>
              <a:t>hand</a:t>
            </a:r>
            <a:r>
              <a:rPr lang="de-DE" dirty="0"/>
              <a:t> </a:t>
            </a:r>
            <a:r>
              <a:rPr lang="de-DE" dirty="0" err="1"/>
              <a:t>position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39750" y="1988840"/>
            <a:ext cx="5328394" cy="3024336"/>
          </a:xfrm>
        </p:spPr>
        <p:txBody>
          <a:bodyPr/>
          <a:lstStyle/>
          <a:p>
            <a:r>
              <a:rPr lang="en-US" b="0" dirty="0"/>
              <a:t>For translational and rotational movements:</a:t>
            </a:r>
          </a:p>
          <a:p>
            <a:r>
              <a:rPr lang="de-DE" altLang="de-DE" dirty="0">
                <a:sym typeface="Wingdings" pitchFamily="2" charset="2"/>
              </a:rPr>
              <a:t></a:t>
            </a:r>
            <a:r>
              <a:rPr lang="en-US" b="0" dirty="0" smtClean="0"/>
              <a:t> </a:t>
            </a:r>
            <a:r>
              <a:rPr lang="en-US" b="0" dirty="0"/>
              <a:t>Alignment of the axes of the forearm and hand</a:t>
            </a:r>
          </a:p>
          <a:p>
            <a:r>
              <a:rPr lang="en-US" b="0" dirty="0"/>
              <a:t>For rotational movements, ideally:</a:t>
            </a:r>
          </a:p>
          <a:p>
            <a:r>
              <a:rPr lang="de-DE" altLang="de-DE" dirty="0">
                <a:sym typeface="Wingdings" pitchFamily="2" charset="2"/>
              </a:rPr>
              <a:t></a:t>
            </a:r>
            <a:r>
              <a:rPr lang="en-US" b="0" dirty="0" smtClean="0"/>
              <a:t> </a:t>
            </a:r>
            <a:r>
              <a:rPr lang="en-US" b="0" dirty="0"/>
              <a:t>Alignment of the anatomical and functional axes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65ABBFF-B1E1-4103-88AC-A9559502E9F7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4 - Learning ergonomics - Part 1</a:t>
            </a:r>
            <a:endParaRPr lang="de-DE" alt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0C5DD-866A-403C-9DB3-89A03640D3E9}" type="slidenum">
              <a:rPr lang="de-DE" altLang="de-DE" smtClean="0"/>
              <a:pPr/>
              <a:t>11</a:t>
            </a:fld>
            <a:endParaRPr lang="de-DE" altLang="de-DE" dirty="0"/>
          </a:p>
        </p:txBody>
      </p:sp>
      <p:sp>
        <p:nvSpPr>
          <p:cNvPr id="7" name="Textfeld 6"/>
          <p:cNvSpPr txBox="1"/>
          <p:nvPr/>
        </p:nvSpPr>
        <p:spPr>
          <a:xfrm>
            <a:off x="539751" y="1340768"/>
            <a:ext cx="8064500" cy="43088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200" b="1" dirty="0"/>
              <a:t>Assignment of the anatomical and functional axes</a:t>
            </a:r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750" y="4725144"/>
            <a:ext cx="2771800" cy="1587930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0561" y="4394611"/>
            <a:ext cx="3510747" cy="1905687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0538" y="3375739"/>
            <a:ext cx="3088417" cy="1602638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5" y="1850360"/>
            <a:ext cx="2736106" cy="1610344"/>
          </a:xfrm>
          <a:prstGeom prst="rect">
            <a:avLst/>
          </a:prstGeom>
        </p:spPr>
      </p:pic>
      <p:sp>
        <p:nvSpPr>
          <p:cNvPr id="12" name="Textfeld 11"/>
          <p:cNvSpPr txBox="1"/>
          <p:nvPr/>
        </p:nvSpPr>
        <p:spPr>
          <a:xfrm rot="491294">
            <a:off x="8078016" y="4654466"/>
            <a:ext cx="988319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700" dirty="0" smtClean="0"/>
              <a:t>© Michael Hüter</a:t>
            </a:r>
            <a:endParaRPr lang="de-DE" sz="700" dirty="0"/>
          </a:p>
        </p:txBody>
      </p:sp>
    </p:spTree>
    <p:extLst>
      <p:ext uri="{BB962C8B-B14F-4D97-AF65-F5344CB8AC3E}">
        <p14:creationId xmlns:p14="http://schemas.microsoft.com/office/powerpoint/2010/main" val="14655050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Catalogue </a:t>
            </a:r>
            <a:r>
              <a:rPr lang="en-US" sz="2800" dirty="0"/>
              <a:t>of solutions for preliminary selection of control actuators</a:t>
            </a:r>
            <a:r>
              <a:rPr lang="de-DE" sz="2800" dirty="0" smtClean="0"/>
              <a:t> orientierenden Auswahl von Stellteilen</a:t>
            </a:r>
            <a:endParaRPr lang="de-DE" sz="280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39750" y="2636912"/>
            <a:ext cx="8064500" cy="3744838"/>
          </a:xfrm>
        </p:spPr>
        <p:txBody>
          <a:bodyPr numCol="2"/>
          <a:lstStyle/>
          <a:p>
            <a:pPr marL="457200" indent="-457200">
              <a:buAutoNum type="alphaUcParenBoth"/>
            </a:pPr>
            <a:r>
              <a:rPr lang="de-DE" sz="2000" dirty="0"/>
              <a:t> A) Performance </a:t>
            </a:r>
            <a:r>
              <a:rPr lang="de-DE" sz="2000" dirty="0" err="1" smtClean="0"/>
              <a:t>criteria</a:t>
            </a:r>
            <a:endParaRPr lang="de-DE" sz="2000" dirty="0" smtClean="0"/>
          </a:p>
          <a:p>
            <a:pPr marL="722313" lvl="2" indent="-457200">
              <a:buClr>
                <a:schemeClr val="accent2"/>
              </a:buClr>
            </a:pPr>
            <a:r>
              <a:rPr lang="en-US" sz="2000" dirty="0"/>
              <a:t>Force and moment of actuation </a:t>
            </a:r>
            <a:r>
              <a:rPr lang="de-DE" altLang="de-DE" sz="2000" dirty="0" err="1"/>
              <a:t>position</a:t>
            </a:r>
            <a:endParaRPr lang="en-US" sz="2000" dirty="0" smtClean="0"/>
          </a:p>
          <a:p>
            <a:pPr marL="722313" lvl="2" indent="-457200">
              <a:buClr>
                <a:schemeClr val="accent2"/>
              </a:buClr>
            </a:pPr>
            <a:r>
              <a:rPr lang="de-DE" sz="2000" dirty="0" err="1"/>
              <a:t>Accuracy</a:t>
            </a:r>
            <a:r>
              <a:rPr lang="de-DE" sz="2000" dirty="0"/>
              <a:t> </a:t>
            </a:r>
            <a:r>
              <a:rPr lang="de-DE" sz="2000" dirty="0" err="1"/>
              <a:t>of</a:t>
            </a:r>
            <a:r>
              <a:rPr lang="de-DE" sz="2000" dirty="0"/>
              <a:t> </a:t>
            </a:r>
            <a:r>
              <a:rPr lang="de-DE" sz="2000" dirty="0" err="1"/>
              <a:t>actuation</a:t>
            </a:r>
            <a:endParaRPr lang="de-DE" sz="2000" dirty="0"/>
          </a:p>
          <a:p>
            <a:pPr marL="722313" lvl="2" indent="-457200">
              <a:buClr>
                <a:schemeClr val="accent2"/>
              </a:buClr>
            </a:pPr>
            <a:r>
              <a:rPr lang="de-DE" sz="2000" dirty="0" smtClean="0"/>
              <a:t>Speed</a:t>
            </a:r>
            <a:br>
              <a:rPr lang="de-DE" sz="2000" dirty="0" smtClean="0"/>
            </a:br>
            <a:endParaRPr lang="de-DE" sz="2000" dirty="0" smtClean="0"/>
          </a:p>
          <a:p>
            <a:pPr marL="0" lvl="2" indent="0">
              <a:buClr>
                <a:schemeClr val="accent2"/>
              </a:buClr>
              <a:buNone/>
            </a:pPr>
            <a:r>
              <a:rPr lang="de-DE" sz="2000" b="1" dirty="0" smtClean="0">
                <a:ea typeface="+mn-ea"/>
                <a:cs typeface="+mn-cs"/>
              </a:rPr>
              <a:t>(B) </a:t>
            </a:r>
            <a:r>
              <a:rPr lang="de-DE" sz="2000" b="1" dirty="0" err="1" smtClean="0">
                <a:ea typeface="+mn-ea"/>
                <a:cs typeface="+mn-cs"/>
              </a:rPr>
              <a:t>Communicative</a:t>
            </a:r>
            <a:r>
              <a:rPr lang="de-DE" sz="2000" b="1" dirty="0" smtClean="0">
                <a:ea typeface="+mn-ea"/>
                <a:cs typeface="+mn-cs"/>
              </a:rPr>
              <a:t> </a:t>
            </a:r>
            <a:r>
              <a:rPr lang="de-DE" sz="2000" b="1" dirty="0" err="1" smtClean="0">
                <a:ea typeface="+mn-ea"/>
                <a:cs typeface="+mn-cs"/>
              </a:rPr>
              <a:t>criteria</a:t>
            </a:r>
            <a:endParaRPr lang="de-DE" sz="2000" b="1" dirty="0" smtClean="0">
              <a:ea typeface="+mn-ea"/>
              <a:cs typeface="+mn-cs"/>
            </a:endParaRPr>
          </a:p>
          <a:p>
            <a:pPr marL="612775" lvl="3" indent="-342900">
              <a:buClr>
                <a:schemeClr val="accent2"/>
              </a:buClr>
            </a:pPr>
            <a:r>
              <a:rPr lang="de-DE" sz="2000" dirty="0" err="1">
                <a:ea typeface="+mn-ea"/>
                <a:cs typeface="+mn-cs"/>
              </a:rPr>
              <a:t>Tactile</a:t>
            </a:r>
            <a:r>
              <a:rPr lang="de-DE" sz="2000" dirty="0">
                <a:ea typeface="+mn-ea"/>
                <a:cs typeface="+mn-cs"/>
              </a:rPr>
              <a:t> </a:t>
            </a:r>
            <a:r>
              <a:rPr lang="de-DE" sz="2000" dirty="0" err="1">
                <a:ea typeface="+mn-ea"/>
                <a:cs typeface="+mn-cs"/>
              </a:rPr>
              <a:t>recognition</a:t>
            </a:r>
            <a:r>
              <a:rPr lang="de-DE" sz="2000" dirty="0">
                <a:ea typeface="+mn-ea"/>
                <a:cs typeface="+mn-cs"/>
              </a:rPr>
              <a:t> </a:t>
            </a:r>
            <a:r>
              <a:rPr lang="de-DE" sz="2000" dirty="0" err="1">
                <a:ea typeface="+mn-ea"/>
                <a:cs typeface="+mn-cs"/>
              </a:rPr>
              <a:t>of</a:t>
            </a:r>
            <a:r>
              <a:rPr lang="de-DE" sz="2000" dirty="0">
                <a:ea typeface="+mn-ea"/>
                <a:cs typeface="+mn-cs"/>
              </a:rPr>
              <a:t> </a:t>
            </a:r>
            <a:r>
              <a:rPr lang="de-DE" sz="2000" dirty="0" err="1" smtClean="0">
                <a:ea typeface="+mn-ea"/>
                <a:cs typeface="+mn-cs"/>
              </a:rPr>
              <a:t>the</a:t>
            </a:r>
            <a:endParaRPr lang="de-DE" sz="2000" dirty="0" smtClean="0">
              <a:ea typeface="+mn-ea"/>
              <a:cs typeface="+mn-cs"/>
            </a:endParaRPr>
          </a:p>
          <a:p>
            <a:pPr marL="612775" lvl="3" indent="-342900">
              <a:buClr>
                <a:schemeClr val="accent2"/>
              </a:buClr>
            </a:pPr>
            <a:r>
              <a:rPr lang="en-US" sz="2000" dirty="0">
                <a:ea typeface="+mn-ea"/>
                <a:cs typeface="+mn-cs"/>
              </a:rPr>
              <a:t>Visual detection of the setting</a:t>
            </a:r>
            <a:endParaRPr lang="de-DE" sz="2000" b="1" dirty="0" smtClean="0">
              <a:ea typeface="+mn-ea"/>
              <a:cs typeface="+mn-cs"/>
            </a:endParaRPr>
          </a:p>
          <a:p>
            <a:pPr marL="0" lvl="3" indent="0">
              <a:buClr>
                <a:schemeClr val="accent2"/>
              </a:buClr>
              <a:buNone/>
            </a:pPr>
            <a:endParaRPr lang="de-DE" sz="2000" b="1" dirty="0">
              <a:ea typeface="+mn-ea"/>
              <a:cs typeface="+mn-cs"/>
            </a:endParaRPr>
          </a:p>
          <a:p>
            <a:pPr marL="0" lvl="3" indent="0">
              <a:buClr>
                <a:schemeClr val="accent2"/>
              </a:buClr>
              <a:buNone/>
            </a:pPr>
            <a:r>
              <a:rPr lang="de-DE" sz="2000" b="1" dirty="0" smtClean="0">
                <a:ea typeface="+mn-ea"/>
                <a:cs typeface="+mn-cs"/>
              </a:rPr>
              <a:t>(C) </a:t>
            </a:r>
            <a:r>
              <a:rPr lang="de-DE" sz="2000" b="1" dirty="0" err="1" smtClean="0">
                <a:ea typeface="+mn-ea"/>
                <a:cs typeface="+mn-cs"/>
              </a:rPr>
              <a:t>Safety-related</a:t>
            </a:r>
            <a:r>
              <a:rPr lang="de-DE" sz="2000" b="1" dirty="0" smtClean="0">
                <a:ea typeface="+mn-ea"/>
                <a:cs typeface="+mn-cs"/>
              </a:rPr>
              <a:t> </a:t>
            </a:r>
            <a:r>
              <a:rPr lang="de-DE" sz="2000" b="1" dirty="0" err="1" smtClean="0">
                <a:ea typeface="+mn-ea"/>
                <a:cs typeface="+mn-cs"/>
              </a:rPr>
              <a:t>criteria</a:t>
            </a:r>
            <a:r>
              <a:rPr lang="de-DE" sz="2000" b="1" dirty="0" smtClean="0">
                <a:ea typeface="+mn-ea"/>
                <a:cs typeface="+mn-cs"/>
              </a:rPr>
              <a:t/>
            </a:r>
            <a:br>
              <a:rPr lang="de-DE" sz="2000" b="1" dirty="0" smtClean="0">
                <a:ea typeface="+mn-ea"/>
                <a:cs typeface="+mn-cs"/>
              </a:rPr>
            </a:br>
            <a:endParaRPr lang="de-DE" sz="200" dirty="0" smtClean="0">
              <a:ea typeface="+mn-ea"/>
              <a:cs typeface="+mn-cs"/>
            </a:endParaRPr>
          </a:p>
          <a:p>
            <a:pPr marL="612775" lvl="3" indent="-342900">
              <a:buClr>
                <a:schemeClr val="accent2"/>
              </a:buClr>
            </a:pPr>
            <a:r>
              <a:rPr lang="en-US" sz="2000" dirty="0">
                <a:ea typeface="+mn-ea"/>
                <a:cs typeface="+mn-cs"/>
              </a:rPr>
              <a:t>Unintended actuation</a:t>
            </a:r>
          </a:p>
          <a:p>
            <a:pPr marL="612775" lvl="3" indent="-342900">
              <a:buClr>
                <a:schemeClr val="accent2"/>
              </a:buClr>
            </a:pPr>
            <a:r>
              <a:rPr lang="en-US" sz="2000" dirty="0" smtClean="0">
                <a:ea typeface="+mn-ea"/>
                <a:cs typeface="+mn-cs"/>
              </a:rPr>
              <a:t>Slipping </a:t>
            </a:r>
            <a:r>
              <a:rPr lang="en-US" sz="2000" dirty="0">
                <a:ea typeface="+mn-ea"/>
                <a:cs typeface="+mn-cs"/>
              </a:rPr>
              <a:t>off the control actuator</a:t>
            </a:r>
          </a:p>
          <a:p>
            <a:pPr marL="612775" lvl="3" indent="-342900">
              <a:buClr>
                <a:schemeClr val="accent2"/>
              </a:buClr>
            </a:pPr>
            <a:r>
              <a:rPr lang="en-US" sz="2000" dirty="0" smtClean="0">
                <a:ea typeface="+mn-ea"/>
                <a:cs typeface="+mn-cs"/>
              </a:rPr>
              <a:t>Actuation </a:t>
            </a:r>
            <a:r>
              <a:rPr lang="en-US" sz="2000" dirty="0">
                <a:ea typeface="+mn-ea"/>
                <a:cs typeface="+mn-cs"/>
              </a:rPr>
              <a:t>possible whilst </a:t>
            </a:r>
            <a:r>
              <a:rPr lang="en-US" sz="2000" dirty="0" smtClean="0">
                <a:ea typeface="+mn-ea"/>
                <a:cs typeface="+mn-cs"/>
              </a:rPr>
              <a:t>wearing </a:t>
            </a:r>
            <a:r>
              <a:rPr lang="en-US" sz="2000" dirty="0">
                <a:ea typeface="+mn-ea"/>
                <a:cs typeface="+mn-cs"/>
              </a:rPr>
              <a:t>gloves</a:t>
            </a:r>
          </a:p>
          <a:p>
            <a:pPr marL="612775" lvl="3" indent="-342900">
              <a:buClr>
                <a:schemeClr val="accent2"/>
              </a:buClr>
            </a:pPr>
            <a:r>
              <a:rPr lang="en-US" sz="2000" dirty="0" smtClean="0">
                <a:ea typeface="+mn-ea"/>
                <a:cs typeface="+mn-cs"/>
              </a:rPr>
              <a:t>Ease </a:t>
            </a:r>
            <a:r>
              <a:rPr lang="en-US" sz="2000" dirty="0">
                <a:ea typeface="+mn-ea"/>
                <a:cs typeface="+mn-cs"/>
              </a:rPr>
              <a:t>of cleaning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A8D907D-604B-415F-B408-A37FE13A301D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4 - Learning ergonomics - Part 1</a:t>
            </a:r>
            <a:endParaRPr lang="de-DE" alt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0C5DD-866A-403C-9DB3-89A03640D3E9}" type="slidenum">
              <a:rPr lang="de-DE" altLang="de-DE" smtClean="0"/>
              <a:pPr/>
              <a:t>12</a:t>
            </a:fld>
            <a:endParaRPr lang="de-DE" altLang="de-DE" dirty="0"/>
          </a:p>
        </p:txBody>
      </p:sp>
      <p:sp>
        <p:nvSpPr>
          <p:cNvPr id="7" name="Textfeld 6"/>
          <p:cNvSpPr txBox="1"/>
          <p:nvPr/>
        </p:nvSpPr>
        <p:spPr>
          <a:xfrm>
            <a:off x="517525" y="1700808"/>
            <a:ext cx="8064500" cy="70788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b="1" dirty="0"/>
              <a:t>Evaluation of control actuators in EN 894-3 by means of criteria for suitability such as:</a:t>
            </a:r>
          </a:p>
        </p:txBody>
      </p:sp>
    </p:spTree>
    <p:extLst>
      <p:ext uri="{BB962C8B-B14F-4D97-AF65-F5344CB8AC3E}">
        <p14:creationId xmlns:p14="http://schemas.microsoft.com/office/powerpoint/2010/main" val="37287694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Definition/selection of the control actuator geometry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39750" y="1627907"/>
            <a:ext cx="8064500" cy="4897437"/>
          </a:xfrm>
        </p:spPr>
        <p:txBody>
          <a:bodyPr/>
          <a:lstStyle/>
          <a:p>
            <a:endParaRPr lang="de-DE" dirty="0" smtClean="0"/>
          </a:p>
          <a:p>
            <a:r>
              <a:rPr lang="de-DE" dirty="0" smtClean="0"/>
              <a:t>Performance </a:t>
            </a:r>
            <a:r>
              <a:rPr lang="de-DE" dirty="0" err="1"/>
              <a:t>criteria</a:t>
            </a:r>
            <a:r>
              <a:rPr lang="de-DE" dirty="0"/>
              <a:t>: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E92E266-F546-4286-BE18-C3217454D07E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4 - Learning ergonomics - Part 1</a:t>
            </a:r>
            <a:endParaRPr lang="de-DE" alt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0C5DD-866A-403C-9DB3-89A03640D3E9}" type="slidenum">
              <a:rPr lang="de-DE" altLang="de-DE" smtClean="0"/>
              <a:pPr/>
              <a:t>13</a:t>
            </a:fld>
            <a:endParaRPr lang="de-DE" altLang="de-DE" dirty="0"/>
          </a:p>
        </p:txBody>
      </p:sp>
      <p:sp>
        <p:nvSpPr>
          <p:cNvPr id="8" name="Rectangle 2055"/>
          <p:cNvSpPr>
            <a:spLocks noChangeArrowheads="1"/>
          </p:cNvSpPr>
          <p:nvPr/>
        </p:nvSpPr>
        <p:spPr bwMode="auto">
          <a:xfrm>
            <a:off x="2051050" y="2649336"/>
            <a:ext cx="6697663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endParaRPr lang="de-DE" altLang="de-DE"/>
          </a:p>
        </p:txBody>
      </p:sp>
      <p:sp>
        <p:nvSpPr>
          <p:cNvPr id="11" name="Line 2058"/>
          <p:cNvSpPr>
            <a:spLocks noChangeShapeType="1"/>
          </p:cNvSpPr>
          <p:nvPr/>
        </p:nvSpPr>
        <p:spPr bwMode="auto">
          <a:xfrm>
            <a:off x="1079500" y="3368473"/>
            <a:ext cx="828675" cy="0"/>
          </a:xfrm>
          <a:prstGeom prst="line">
            <a:avLst/>
          </a:prstGeom>
          <a:noFill/>
          <a:ln w="76200">
            <a:solidFill>
              <a:srgbClr val="0B2A5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0000" tIns="46800" rIns="90000" bIns="46800"/>
          <a:lstStyle/>
          <a:p>
            <a:endParaRPr lang="de-DE"/>
          </a:p>
        </p:txBody>
      </p:sp>
      <p:sp>
        <p:nvSpPr>
          <p:cNvPr id="12" name="Rectangle 2059"/>
          <p:cNvSpPr>
            <a:spLocks noChangeArrowheads="1"/>
          </p:cNvSpPr>
          <p:nvPr/>
        </p:nvSpPr>
        <p:spPr bwMode="auto">
          <a:xfrm>
            <a:off x="935038" y="3512936"/>
            <a:ext cx="107950" cy="1081087"/>
          </a:xfrm>
          <a:prstGeom prst="rect">
            <a:avLst/>
          </a:prstGeom>
          <a:noFill/>
          <a:ln w="9525">
            <a:solidFill>
              <a:srgbClr val="0B2A5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endParaRPr lang="de-DE" altLang="de-DE"/>
          </a:p>
        </p:txBody>
      </p:sp>
      <p:sp>
        <p:nvSpPr>
          <p:cNvPr id="13" name="Rectangle 2060"/>
          <p:cNvSpPr>
            <a:spLocks noChangeArrowheads="1"/>
          </p:cNvSpPr>
          <p:nvPr/>
        </p:nvSpPr>
        <p:spPr bwMode="auto">
          <a:xfrm>
            <a:off x="647700" y="4052686"/>
            <a:ext cx="503238" cy="107950"/>
          </a:xfrm>
          <a:prstGeom prst="rect">
            <a:avLst/>
          </a:prstGeom>
          <a:noFill/>
          <a:ln w="9525">
            <a:solidFill>
              <a:srgbClr val="0B2A51"/>
            </a:solidFill>
            <a:miter lim="800000"/>
            <a:headEnd/>
            <a:tailEnd/>
          </a:ln>
          <a:scene3d>
            <a:camera prst="legacyPerspectiveTopRight"/>
            <a:lightRig rig="legacyFlat1" dir="t"/>
          </a:scene3d>
          <a:sp3d extrusionH="887400" prstMaterial="legacyPlastic">
            <a:bevelT w="13500" h="13500" prst="angle"/>
            <a:bevelB w="13500" h="13500" prst="angle"/>
            <a:extrusionClr>
              <a:srgbClr val="0B2A51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>
            <a:flatTx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endParaRPr lang="de-DE" altLang="de-DE"/>
          </a:p>
        </p:txBody>
      </p:sp>
      <p:sp>
        <p:nvSpPr>
          <p:cNvPr id="14" name="Line 2061"/>
          <p:cNvSpPr>
            <a:spLocks noChangeShapeType="1"/>
          </p:cNvSpPr>
          <p:nvPr/>
        </p:nvSpPr>
        <p:spPr bwMode="auto">
          <a:xfrm flipV="1">
            <a:off x="971550" y="3549448"/>
            <a:ext cx="0" cy="28733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0000" tIns="46800" rIns="90000" bIns="46800"/>
          <a:lstStyle/>
          <a:p>
            <a:endParaRPr lang="de-DE"/>
          </a:p>
        </p:txBody>
      </p:sp>
      <p:sp>
        <p:nvSpPr>
          <p:cNvPr id="15" name="Text Box 2062"/>
          <p:cNvSpPr txBox="1">
            <a:spLocks noChangeArrowheads="1"/>
          </p:cNvSpPr>
          <p:nvPr/>
        </p:nvSpPr>
        <p:spPr bwMode="auto">
          <a:xfrm>
            <a:off x="576263" y="3549448"/>
            <a:ext cx="395287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de-DE" altLang="de-DE" sz="1200" b="1"/>
              <a:t>+Z</a:t>
            </a:r>
          </a:p>
        </p:txBody>
      </p:sp>
      <p:sp>
        <p:nvSpPr>
          <p:cNvPr id="16" name="Text Box 2063"/>
          <p:cNvSpPr txBox="1">
            <a:spLocks noChangeArrowheads="1"/>
          </p:cNvSpPr>
          <p:nvPr/>
        </p:nvSpPr>
        <p:spPr bwMode="auto">
          <a:xfrm>
            <a:off x="539750" y="4268586"/>
            <a:ext cx="395288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de-DE" altLang="de-DE" sz="1200" b="1"/>
              <a:t>-Z</a:t>
            </a:r>
          </a:p>
        </p:txBody>
      </p:sp>
      <p:sp>
        <p:nvSpPr>
          <p:cNvPr id="17" name="Line 2064"/>
          <p:cNvSpPr>
            <a:spLocks noChangeShapeType="1"/>
          </p:cNvSpPr>
          <p:nvPr/>
        </p:nvSpPr>
        <p:spPr bwMode="auto">
          <a:xfrm>
            <a:off x="971550" y="4233661"/>
            <a:ext cx="0" cy="3603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0000" tIns="46800" rIns="90000" bIns="46800"/>
          <a:lstStyle/>
          <a:p>
            <a:endParaRPr lang="de-DE"/>
          </a:p>
        </p:txBody>
      </p:sp>
      <p:sp>
        <p:nvSpPr>
          <p:cNvPr id="18" name="Text Box 2070"/>
          <p:cNvSpPr txBox="1">
            <a:spLocks noChangeArrowheads="1"/>
          </p:cNvSpPr>
          <p:nvPr/>
        </p:nvSpPr>
        <p:spPr bwMode="auto">
          <a:xfrm>
            <a:off x="6656388" y="6102148"/>
            <a:ext cx="2411412" cy="279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de-DE" altLang="de-DE" sz="1200" dirty="0">
                <a:solidFill>
                  <a:schemeClr val="bg2">
                    <a:lumMod val="75000"/>
                  </a:schemeClr>
                </a:solidFill>
              </a:rPr>
              <a:t>Source: EN 894-3</a:t>
            </a:r>
          </a:p>
        </p:txBody>
      </p:sp>
      <p:pic>
        <p:nvPicPr>
          <p:cNvPr id="19" name="Picture 1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12113" y="2859680"/>
            <a:ext cx="6869112" cy="192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348132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4838" y="2269332"/>
            <a:ext cx="6840537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Definition/selection of the control actuator geometry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57213" y="1779056"/>
            <a:ext cx="8064500" cy="4897437"/>
          </a:xfrm>
        </p:spPr>
        <p:txBody>
          <a:bodyPr/>
          <a:lstStyle/>
          <a:p>
            <a:r>
              <a:rPr lang="de-DE" dirty="0"/>
              <a:t>Performance </a:t>
            </a:r>
            <a:r>
              <a:rPr lang="de-DE" dirty="0" err="1"/>
              <a:t>criteria</a:t>
            </a:r>
            <a:r>
              <a:rPr lang="de-DE" dirty="0"/>
              <a:t>: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6B2E1F2-CB37-4CA2-BA11-A89BECCBE354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4 - Learning ergonomics - Part 1</a:t>
            </a:r>
            <a:endParaRPr lang="de-DE" alt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0C5DD-866A-403C-9DB3-89A03640D3E9}" type="slidenum">
              <a:rPr lang="de-DE" altLang="de-DE" smtClean="0"/>
              <a:pPr/>
              <a:t>14</a:t>
            </a:fld>
            <a:endParaRPr lang="de-DE" altLang="de-DE" dirty="0"/>
          </a:p>
        </p:txBody>
      </p:sp>
      <p:sp>
        <p:nvSpPr>
          <p:cNvPr id="7" name="Text Box 2052"/>
          <p:cNvSpPr txBox="1">
            <a:spLocks noChangeArrowheads="1"/>
          </p:cNvSpPr>
          <p:nvPr/>
        </p:nvSpPr>
        <p:spPr bwMode="auto">
          <a:xfrm>
            <a:off x="6438425" y="5448328"/>
            <a:ext cx="2411412" cy="279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de-DE" altLang="de-DE" sz="1200" dirty="0">
                <a:solidFill>
                  <a:schemeClr val="bg2">
                    <a:lumMod val="75000"/>
                  </a:schemeClr>
                </a:solidFill>
              </a:rPr>
              <a:t>Quelle: DIN EN </a:t>
            </a:r>
            <a:r>
              <a:rPr lang="de-DE" altLang="de-DE" sz="1200" dirty="0" smtClean="0">
                <a:solidFill>
                  <a:schemeClr val="bg2">
                    <a:lumMod val="75000"/>
                  </a:schemeClr>
                </a:solidFill>
              </a:rPr>
              <a:t>894-3</a:t>
            </a:r>
            <a:endParaRPr lang="de-DE" altLang="de-DE" sz="12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0" name="Line 2067"/>
          <p:cNvSpPr>
            <a:spLocks noChangeShapeType="1"/>
          </p:cNvSpPr>
          <p:nvPr/>
        </p:nvSpPr>
        <p:spPr bwMode="auto">
          <a:xfrm flipH="1">
            <a:off x="6150294" y="3468606"/>
            <a:ext cx="576263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0000" tIns="46800" rIns="90000" bIns="46800"/>
          <a:lstStyle/>
          <a:p>
            <a:endParaRPr lang="de-DE"/>
          </a:p>
        </p:txBody>
      </p:sp>
      <p:sp>
        <p:nvSpPr>
          <p:cNvPr id="9" name="Text Box 2066"/>
          <p:cNvSpPr txBox="1">
            <a:spLocks noChangeArrowheads="1"/>
          </p:cNvSpPr>
          <p:nvPr/>
        </p:nvSpPr>
        <p:spPr bwMode="auto">
          <a:xfrm>
            <a:off x="6780396" y="3229992"/>
            <a:ext cx="2046446" cy="83317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0000" tIns="46800" rIns="90000" bIns="46800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de-DE" altLang="de-DE" sz="1600" b="1" dirty="0" err="1"/>
              <a:t>Communicative</a:t>
            </a:r>
            <a:r>
              <a:rPr lang="de-DE" altLang="de-DE" sz="1600" b="1" dirty="0"/>
              <a:t> </a:t>
            </a:r>
            <a:r>
              <a:rPr lang="de-DE" altLang="de-DE" sz="1600" b="1" dirty="0" err="1"/>
              <a:t>and</a:t>
            </a:r>
            <a:r>
              <a:rPr lang="de-DE" altLang="de-DE" sz="1600" b="1" dirty="0"/>
              <a:t> </a:t>
            </a:r>
            <a:r>
              <a:rPr lang="de-DE" altLang="de-DE" sz="1600" b="1" dirty="0" err="1"/>
              <a:t>safety-related</a:t>
            </a:r>
            <a:r>
              <a:rPr lang="de-DE" altLang="de-DE" sz="1600" b="1" dirty="0"/>
              <a:t> </a:t>
            </a:r>
            <a:r>
              <a:rPr lang="de-DE" altLang="de-DE" sz="1600" b="1" dirty="0" err="1"/>
              <a:t>criteria</a:t>
            </a:r>
            <a:endParaRPr lang="de-DE" altLang="de-DE" sz="1600" b="1" dirty="0"/>
          </a:p>
        </p:txBody>
      </p:sp>
      <p:sp>
        <p:nvSpPr>
          <p:cNvPr id="13" name="Rectangle 2065"/>
          <p:cNvSpPr>
            <a:spLocks noChangeArrowheads="1"/>
          </p:cNvSpPr>
          <p:nvPr/>
        </p:nvSpPr>
        <p:spPr bwMode="auto">
          <a:xfrm>
            <a:off x="2890273" y="4195028"/>
            <a:ext cx="4392612" cy="504825"/>
          </a:xfrm>
          <a:prstGeom prst="rect">
            <a:avLst/>
          </a:prstGeom>
          <a:noFill/>
          <a:ln w="22225">
            <a:solidFill>
              <a:schemeClr val="tx2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729149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Determining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dimensions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DE0794C-A217-44F5-BA4C-CE137F906C12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4 - Learning ergonomics - Part 1</a:t>
            </a:r>
            <a:endParaRPr lang="de-DE" alt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0C5DD-866A-403C-9DB3-89A03640D3E9}" type="slidenum">
              <a:rPr lang="de-DE" altLang="de-DE" smtClean="0"/>
              <a:pPr/>
              <a:t>15</a:t>
            </a:fld>
            <a:endParaRPr lang="de-DE" altLang="de-DE" dirty="0"/>
          </a:p>
        </p:txBody>
      </p:sp>
      <p:sp>
        <p:nvSpPr>
          <p:cNvPr id="7" name="Textfeld 6"/>
          <p:cNvSpPr txBox="1"/>
          <p:nvPr/>
        </p:nvSpPr>
        <p:spPr>
          <a:xfrm>
            <a:off x="517525" y="1376363"/>
            <a:ext cx="80645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DE" b="1" dirty="0"/>
              <a:t>Minimum </a:t>
            </a:r>
            <a:r>
              <a:rPr lang="de-DE" b="1" dirty="0" err="1"/>
              <a:t>dimensions</a:t>
            </a:r>
            <a:r>
              <a:rPr lang="de-DE" b="1" dirty="0"/>
              <a:t> </a:t>
            </a:r>
            <a:r>
              <a:rPr lang="de-DE" b="1" dirty="0" err="1"/>
              <a:t>to</a:t>
            </a:r>
            <a:r>
              <a:rPr lang="de-DE" b="1" dirty="0"/>
              <a:t> EN 894-3 (</a:t>
            </a:r>
            <a:r>
              <a:rPr lang="de-DE" b="1" dirty="0" err="1"/>
              <a:t>example</a:t>
            </a:r>
            <a:r>
              <a:rPr lang="de-DE" b="1" dirty="0"/>
              <a:t>)</a:t>
            </a:r>
          </a:p>
        </p:txBody>
      </p:sp>
      <p:graphicFrame>
        <p:nvGraphicFramePr>
          <p:cNvPr id="9" name="Group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04756684"/>
              </p:ext>
            </p:extLst>
          </p:nvPr>
        </p:nvGraphicFramePr>
        <p:xfrm>
          <a:off x="487504" y="2168504"/>
          <a:ext cx="8353425" cy="2066929"/>
        </p:xfrm>
        <a:graphic>
          <a:graphicData uri="http://schemas.openxmlformats.org/drawingml/2006/table">
            <a:tbl>
              <a:tblPr/>
              <a:tblGrid>
                <a:gridCol w="1679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478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304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955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689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Type </a:t>
                      </a:r>
                      <a:r>
                        <a:rPr kumimoji="0" lang="de-DE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of</a:t>
                      </a:r>
                      <a:r>
                        <a:rPr kumimoji="0" lang="de-DE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grip</a:t>
                      </a:r>
                      <a:endParaRPr kumimoji="0" lang="de-DE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776" marB="4677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Force applied by the part of the hand in contact</a:t>
                      </a:r>
                    </a:p>
                  </a:txBody>
                  <a:tcPr marL="90000" marR="90000" marT="46776" marB="4677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Width/diameter of the control actuator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776" marB="4677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Length of the control actuator along the linear or rotational axis</a:t>
                      </a:r>
                    </a:p>
                  </a:txBody>
                  <a:tcPr marL="90000" marR="90000" marT="46776" marB="4677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784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Contact grip</a:t>
                      </a:r>
                    </a:p>
                  </a:txBody>
                  <a:tcPr marL="90000" marR="90000" marT="46776" marB="4677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Finger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Palm of the hand</a:t>
                      </a:r>
                    </a:p>
                  </a:txBody>
                  <a:tcPr marL="90000" marR="90000" marT="46776" marB="4677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ymath" pitchFamily="2" charset="0"/>
                        </a:rPr>
                        <a:t>≥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7 mm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ymath" pitchFamily="2" charset="0"/>
                        </a:rPr>
                        <a:t>≥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40 mm</a:t>
                      </a:r>
                    </a:p>
                  </a:txBody>
                  <a:tcPr marL="90000" marR="90000" marT="46776" marB="4677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ymath" pitchFamily="2" charset="0"/>
                        </a:rPr>
                        <a:t>≥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7 mm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ymath" pitchFamily="2" charset="0"/>
                        </a:rPr>
                        <a:t>≥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40 mm</a:t>
                      </a:r>
                      <a:endParaRPr kumimoji="0" lang="de-DE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776" marB="4677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01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Clench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grip</a:t>
                      </a:r>
                      <a:endParaRPr kumimoji="0" lang="de-DE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776" marB="4677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Finger/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hand</a:t>
                      </a:r>
                      <a:endParaRPr kumimoji="0" lang="de-DE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776" marB="4677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ymath" pitchFamily="2" charset="0"/>
                        </a:rPr>
                        <a:t>≥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15 mm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to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&lt; 35 mm</a:t>
                      </a:r>
                    </a:p>
                  </a:txBody>
                  <a:tcPr marL="90000" marR="90000" marT="46776" marB="4677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ymath" pitchFamily="2" charset="0"/>
                        </a:rPr>
                        <a:t>≥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100 mm</a:t>
                      </a:r>
                    </a:p>
                  </a:txBody>
                  <a:tcPr marL="90000" marR="90000" marT="46776" marB="4677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04783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Determining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dimensions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6244B08-FE06-4F43-AD0B-A3B8C2822CD8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4 - Learning ergonomics - Part 1</a:t>
            </a:r>
            <a:endParaRPr lang="de-DE" alt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0C5DD-866A-403C-9DB3-89A03640D3E9}" type="slidenum">
              <a:rPr lang="de-DE" altLang="de-DE" smtClean="0"/>
              <a:pPr/>
              <a:t>16</a:t>
            </a:fld>
            <a:endParaRPr lang="de-DE" altLang="de-DE" dirty="0"/>
          </a:p>
        </p:txBody>
      </p:sp>
      <p:sp>
        <p:nvSpPr>
          <p:cNvPr id="7" name="Textfeld 6"/>
          <p:cNvSpPr txBox="1"/>
          <p:nvPr/>
        </p:nvSpPr>
        <p:spPr>
          <a:xfrm>
            <a:off x="517525" y="1376363"/>
            <a:ext cx="80645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DE" b="1" dirty="0"/>
              <a:t>Minimum </a:t>
            </a:r>
            <a:r>
              <a:rPr lang="de-DE" b="1" dirty="0" err="1"/>
              <a:t>dimensions</a:t>
            </a:r>
            <a:r>
              <a:rPr lang="de-DE" b="1" dirty="0"/>
              <a:t> </a:t>
            </a:r>
            <a:r>
              <a:rPr lang="de-DE" b="1" dirty="0" err="1"/>
              <a:t>to</a:t>
            </a:r>
            <a:r>
              <a:rPr lang="de-DE" b="1" dirty="0"/>
              <a:t> EN 894-3 (</a:t>
            </a:r>
            <a:r>
              <a:rPr lang="de-DE" b="1" dirty="0" err="1"/>
              <a:t>example</a:t>
            </a:r>
            <a:r>
              <a:rPr lang="de-DE" b="1" dirty="0"/>
              <a:t>)</a:t>
            </a:r>
          </a:p>
        </p:txBody>
      </p:sp>
      <p:pic>
        <p:nvPicPr>
          <p:cNvPr id="11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1800" y="1890772"/>
            <a:ext cx="8280400" cy="2524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6935083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600" dirty="0"/>
              <a:t>Selection of the material/design of the surface</a:t>
            </a:r>
            <a:endParaRPr lang="de-DE" sz="260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68885" y="1217840"/>
            <a:ext cx="8064500" cy="5040982"/>
          </a:xfrm>
        </p:spPr>
        <p:txBody>
          <a:bodyPr/>
          <a:lstStyle/>
          <a:p>
            <a:r>
              <a:rPr lang="de-DE" sz="2000" dirty="0"/>
              <a:t>Differentiation</a:t>
            </a:r>
            <a:r>
              <a:rPr lang="de-DE" sz="2000" dirty="0" smtClean="0"/>
              <a:t>:</a:t>
            </a:r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sz="2000" b="0" dirty="0"/>
              <a:t>Smooth surfaces of different roughness depth</a:t>
            </a:r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sz="2000" b="0" dirty="0"/>
              <a:t>Profiled surfaces (morphology, dimensions, interval and direction of the profiling)</a:t>
            </a:r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endParaRPr lang="de-DE" sz="2000" b="0" dirty="0" smtClean="0"/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endParaRPr lang="de-DE" sz="100" b="0" dirty="0" smtClean="0"/>
          </a:p>
          <a:p>
            <a:pPr marL="457200" indent="-457200">
              <a:buClr>
                <a:schemeClr val="accent2"/>
              </a:buClr>
              <a:buAutoNum type="arabicParenBoth"/>
            </a:pPr>
            <a:r>
              <a:rPr lang="en-US" sz="2000" dirty="0" smtClean="0"/>
              <a:t>By </a:t>
            </a:r>
            <a:r>
              <a:rPr lang="en-US" sz="2000" dirty="0"/>
              <a:t>raising the coefficient of friction = f (material property, profiling)</a:t>
            </a:r>
          </a:p>
          <a:p>
            <a:pPr>
              <a:buClr>
                <a:schemeClr val="accent2"/>
              </a:buClr>
            </a:pPr>
            <a:r>
              <a:rPr lang="de-DE" altLang="de-DE" sz="2000" dirty="0" smtClean="0"/>
              <a:t>F</a:t>
            </a:r>
            <a:r>
              <a:rPr lang="de-DE" altLang="de-DE" sz="2000" baseline="-16000" dirty="0" smtClean="0"/>
              <a:t>R</a:t>
            </a:r>
            <a:r>
              <a:rPr lang="de-DE" altLang="de-DE" sz="2000" dirty="0" smtClean="0"/>
              <a:t>  </a:t>
            </a:r>
            <a:r>
              <a:rPr lang="de-DE" altLang="de-DE" sz="2000" dirty="0"/>
              <a:t>=  </a:t>
            </a:r>
            <a:r>
              <a:rPr lang="de-DE" altLang="de-DE" sz="2000" dirty="0">
                <a:sym typeface="Symbol" pitchFamily="18" charset="2"/>
              </a:rPr>
              <a:t>   </a:t>
            </a:r>
            <a:r>
              <a:rPr lang="de-DE" altLang="de-DE" sz="2000" dirty="0"/>
              <a:t> F</a:t>
            </a:r>
            <a:r>
              <a:rPr lang="de-DE" altLang="de-DE" sz="2000" baseline="-16000" dirty="0"/>
              <a:t>N</a:t>
            </a:r>
            <a:r>
              <a:rPr lang="de-DE" altLang="de-DE" sz="2000" dirty="0"/>
              <a:t> </a:t>
            </a:r>
            <a:r>
              <a:rPr lang="de-DE" altLang="de-DE" sz="2000" dirty="0">
                <a:sym typeface="Wingdings" pitchFamily="2" charset="2"/>
              </a:rPr>
              <a:t></a:t>
            </a:r>
            <a:r>
              <a:rPr lang="de-DE" altLang="de-DE" sz="2000" dirty="0"/>
              <a:t> </a:t>
            </a:r>
            <a:r>
              <a:rPr lang="de-DE" altLang="de-DE" sz="2000" dirty="0" err="1"/>
              <a:t>increase</a:t>
            </a:r>
            <a:r>
              <a:rPr lang="de-DE" altLang="de-DE" sz="2000" dirty="0"/>
              <a:t> </a:t>
            </a:r>
            <a:r>
              <a:rPr lang="de-DE" altLang="de-DE" sz="1800" dirty="0" smtClean="0"/>
              <a:t> </a:t>
            </a:r>
            <a:r>
              <a:rPr lang="de-DE" altLang="de-DE" sz="1800" dirty="0" smtClean="0">
                <a:sym typeface="Symbol" pitchFamily="18" charset="2"/>
              </a:rPr>
              <a:t></a:t>
            </a:r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de-DE" sz="1800" b="0" dirty="0">
                <a:sym typeface="Symbol" pitchFamily="18" charset="2"/>
              </a:rPr>
              <a:t>Where contact pressures on the control actuator are low: by using smooth surfaces if possible</a:t>
            </a:r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de-DE" sz="1800" b="0" dirty="0">
                <a:sym typeface="Symbol" pitchFamily="18" charset="2"/>
              </a:rPr>
              <a:t>Where contact pressures on the control actuator are high: by using profiled/textured surfaces if possible</a:t>
            </a:r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de-DE" sz="1800" b="0" dirty="0">
                <a:sym typeface="Symbol" pitchFamily="18" charset="2"/>
              </a:rPr>
              <a:t>Profiling should always be perpendicular to the direction of movement</a:t>
            </a:r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de-DE" sz="1800" b="0" dirty="0">
                <a:sym typeface="Symbol" pitchFamily="18" charset="2"/>
              </a:rPr>
              <a:t>Combined movements (rotating and pulling): with knurled or pimpled profile geometry</a:t>
            </a:r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de-DE" sz="1800" b="0" dirty="0">
                <a:sym typeface="Symbol" pitchFamily="18" charset="2"/>
              </a:rPr>
              <a:t>Coarse profiles are not generally recommended (profile interval &lt; 3 mm)</a:t>
            </a:r>
          </a:p>
          <a:p>
            <a:pPr>
              <a:buClr>
                <a:schemeClr val="accent2"/>
              </a:buClr>
            </a:pPr>
            <a:endParaRPr lang="de-DE" b="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058E7D6-F232-494B-AFED-0C14EE3DB528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4 - Learning ergonomics - Part 1</a:t>
            </a:r>
            <a:endParaRPr lang="de-DE" alt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0C5DD-866A-403C-9DB3-89A03640D3E9}" type="slidenum">
              <a:rPr lang="de-DE" altLang="de-DE" smtClean="0"/>
              <a:pPr/>
              <a:t>17</a:t>
            </a:fld>
            <a:endParaRPr lang="de-DE" altLang="de-DE" dirty="0"/>
          </a:p>
        </p:txBody>
      </p:sp>
      <p:sp>
        <p:nvSpPr>
          <p:cNvPr id="7" name="Textfeld 6"/>
          <p:cNvSpPr txBox="1"/>
          <p:nvPr/>
        </p:nvSpPr>
        <p:spPr>
          <a:xfrm>
            <a:off x="539750" y="2564904"/>
            <a:ext cx="80645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b="1" dirty="0"/>
              <a:t>Increasing the frictional force between the hand and the handle:</a:t>
            </a:r>
          </a:p>
        </p:txBody>
      </p:sp>
      <p:sp>
        <p:nvSpPr>
          <p:cNvPr id="8" name="Oval 9"/>
          <p:cNvSpPr>
            <a:spLocks noChangeArrowheads="1"/>
          </p:cNvSpPr>
          <p:nvPr/>
        </p:nvSpPr>
        <p:spPr bwMode="auto">
          <a:xfrm>
            <a:off x="1187624" y="3633703"/>
            <a:ext cx="396875" cy="395288"/>
          </a:xfrm>
          <a:prstGeom prst="ellipse">
            <a:avLst/>
          </a:prstGeom>
          <a:noFill/>
          <a:ln w="19050">
            <a:solidFill>
              <a:srgbClr val="0B2A5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5140322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600" dirty="0"/>
              <a:t>Select the material/design of the surface</a:t>
            </a:r>
            <a:endParaRPr lang="de-DE" sz="260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A2ECED1-A0AF-44D5-BBD0-0F65B514B79E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4 - Learning ergonomics - Part 1</a:t>
            </a:r>
            <a:endParaRPr lang="de-DE" alt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0C5DD-866A-403C-9DB3-89A03640D3E9}" type="slidenum">
              <a:rPr lang="de-DE" altLang="de-DE" smtClean="0"/>
              <a:pPr/>
              <a:t>18</a:t>
            </a:fld>
            <a:endParaRPr lang="de-DE" altLang="de-DE" dirty="0"/>
          </a:p>
        </p:txBody>
      </p:sp>
      <p:sp>
        <p:nvSpPr>
          <p:cNvPr id="7" name="Textfeld 6"/>
          <p:cNvSpPr txBox="1"/>
          <p:nvPr/>
        </p:nvSpPr>
        <p:spPr>
          <a:xfrm>
            <a:off x="517525" y="1376363"/>
            <a:ext cx="80645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b="1" dirty="0"/>
              <a:t>Coefficients of friction of certain materials</a:t>
            </a:r>
          </a:p>
        </p:txBody>
      </p:sp>
      <p:graphicFrame>
        <p:nvGraphicFramePr>
          <p:cNvPr id="8" name="Group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7665512"/>
              </p:ext>
            </p:extLst>
          </p:nvPr>
        </p:nvGraphicFramePr>
        <p:xfrm>
          <a:off x="517524" y="1890773"/>
          <a:ext cx="8064501" cy="4346539"/>
        </p:xfrm>
        <a:graphic>
          <a:graphicData uri="http://schemas.openxmlformats.org/drawingml/2006/table">
            <a:tbl>
              <a:tblPr firstRow="1">
                <a:tableStyleId>{5DA37D80-6434-44D0-A028-1B22A696006F}</a:tableStyleId>
              </a:tblPr>
              <a:tblGrid>
                <a:gridCol w="41794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50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4964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High </a:t>
                      </a:r>
                      <a:r>
                        <a:rPr kumimoji="0" lang="de-DE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coefficient</a:t>
                      </a:r>
                      <a:r>
                        <a:rPr kumimoji="0" lang="de-DE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</a:t>
                      </a:r>
                      <a:r>
                        <a:rPr kumimoji="0" lang="de-DE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of</a:t>
                      </a:r>
                      <a:r>
                        <a:rPr kumimoji="0" lang="de-DE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</a:t>
                      </a:r>
                      <a:r>
                        <a:rPr kumimoji="0" lang="de-DE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friction</a:t>
                      </a:r>
                      <a:endParaRPr kumimoji="0" lang="de-DE" sz="18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</a:txBody>
                  <a:tcPr marL="90000" marR="90000" marT="46806" marB="468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Low </a:t>
                      </a:r>
                      <a:r>
                        <a:rPr kumimoji="0" lang="de-DE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coefficient</a:t>
                      </a:r>
                      <a:r>
                        <a:rPr kumimoji="0" lang="de-DE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</a:t>
                      </a:r>
                      <a:r>
                        <a:rPr kumimoji="0" lang="de-DE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of</a:t>
                      </a:r>
                      <a:r>
                        <a:rPr kumimoji="0" lang="de-DE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</a:t>
                      </a:r>
                      <a:r>
                        <a:rPr kumimoji="0" lang="de-DE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friction</a:t>
                      </a:r>
                      <a:endParaRPr kumimoji="0" lang="de-DE" sz="18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</a:txBody>
                  <a:tcPr marL="90000" marR="90000" marT="46806" marB="46806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24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1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Contact</a:t>
                      </a:r>
                      <a:r>
                        <a:rPr kumimoji="0" lang="de-DE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</a:t>
                      </a:r>
                      <a:r>
                        <a:rPr kumimoji="0" lang="de-DE" sz="1600" b="1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grip</a:t>
                      </a:r>
                      <a:r>
                        <a:rPr kumimoji="0" lang="de-DE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Smooth </a:t>
                      </a:r>
                      <a:r>
                        <a:rPr kumimoji="0" lang="de-DE" sz="16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surfaces</a:t>
                      </a:r>
                      <a:r>
                        <a:rPr kumimoji="0" lang="de-DE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Plexiglass</a:t>
                      </a:r>
                      <a:r>
                        <a:rPr kumimoji="0" lang="de-DE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, </a:t>
                      </a:r>
                      <a:r>
                        <a:rPr kumimoji="0" lang="de-DE" sz="16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copper</a:t>
                      </a:r>
                      <a:r>
                        <a:rPr kumimoji="0" lang="de-DE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, </a:t>
                      </a:r>
                      <a:r>
                        <a:rPr kumimoji="0" lang="de-DE" sz="16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enamel</a:t>
                      </a:r>
                      <a:r>
                        <a:rPr kumimoji="0" lang="de-DE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, </a:t>
                      </a:r>
                      <a:r>
                        <a:rPr kumimoji="0" lang="de-DE" sz="16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hard</a:t>
                      </a:r>
                      <a:r>
                        <a:rPr kumimoji="0" lang="de-DE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</a:t>
                      </a:r>
                      <a:r>
                        <a:rPr kumimoji="0" lang="de-DE" sz="16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rubber</a:t>
                      </a:r>
                      <a:r>
                        <a:rPr kumimoji="0" lang="de-DE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, </a:t>
                      </a:r>
                      <a:r>
                        <a:rPr kumimoji="0" lang="de-DE" sz="16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chrome-plated</a:t>
                      </a:r>
                      <a:r>
                        <a:rPr kumimoji="0" lang="de-DE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brass, </a:t>
                      </a:r>
                      <a:r>
                        <a:rPr kumimoji="0" lang="de-DE" sz="16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glass</a:t>
                      </a:r>
                      <a:r>
                        <a:rPr kumimoji="0" lang="de-DE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, soft PVC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Profiled</a:t>
                      </a:r>
                      <a:r>
                        <a:rPr kumimoji="0" lang="de-DE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</a:t>
                      </a:r>
                      <a:r>
                        <a:rPr kumimoji="0" lang="de-DE" sz="16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surfaces</a:t>
                      </a:r>
                      <a:r>
                        <a:rPr kumimoji="0" lang="de-DE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Pimpled</a:t>
                      </a:r>
                      <a:r>
                        <a:rPr kumimoji="0" lang="de-DE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</a:t>
                      </a:r>
                      <a:r>
                        <a:rPr kumimoji="0" lang="de-DE" sz="16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rubber</a:t>
                      </a:r>
                      <a:r>
                        <a:rPr kumimoji="0" lang="de-DE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, </a:t>
                      </a:r>
                      <a:r>
                        <a:rPr kumimoji="0" lang="de-DE" sz="16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fine</a:t>
                      </a:r>
                      <a:r>
                        <a:rPr kumimoji="0" lang="de-DE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</a:t>
                      </a:r>
                      <a:r>
                        <a:rPr kumimoji="0" lang="de-DE" sz="16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rubber</a:t>
                      </a:r>
                      <a:r>
                        <a:rPr kumimoji="0" lang="de-DE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/>
                      </a:r>
                      <a:br>
                        <a:rPr kumimoji="0" lang="de-DE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0" lang="de-DE" sz="16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Coarse</a:t>
                      </a:r>
                      <a:r>
                        <a:rPr kumimoji="0" lang="de-DE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</a:t>
                      </a:r>
                      <a:r>
                        <a:rPr kumimoji="0" lang="de-DE" sz="16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aluminium</a:t>
                      </a:r>
                      <a:r>
                        <a:rPr kumimoji="0" lang="de-DE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lateral/longitudinal</a:t>
                      </a:r>
                    </a:p>
                  </a:txBody>
                  <a:tcPr marL="90000" marR="90000" marT="46806" marB="468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16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16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Grained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leather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cork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/>
                      </a:r>
                      <a:b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</a:b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Wood: ash,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beech</a:t>
                      </a:r>
                      <a:endParaRPr kumimoji="0" lang="de-DE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Rigid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foam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/>
                      </a:r>
                      <a:b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</a:b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PVC,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hard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fine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/longitudinal</a:t>
                      </a:r>
                    </a:p>
                  </a:txBody>
                  <a:tcPr marL="90000" marR="90000" marT="46806" marB="46806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043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1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Pinch</a:t>
                      </a:r>
                      <a:r>
                        <a:rPr kumimoji="0" lang="de-DE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</a:t>
                      </a:r>
                      <a:r>
                        <a:rPr kumimoji="0" lang="de-DE" sz="1600" b="1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grip</a:t>
                      </a:r>
                      <a:r>
                        <a:rPr kumimoji="0" lang="de-DE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Movement longitudinal </a:t>
                      </a:r>
                      <a:r>
                        <a:rPr kumimoji="0" lang="de-DE" sz="16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to</a:t>
                      </a:r>
                      <a:r>
                        <a:rPr kumimoji="0" lang="de-DE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6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the</a:t>
                      </a:r>
                      <a:r>
                        <a:rPr kumimoji="0" lang="de-DE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6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fingers</a:t>
                      </a:r>
                      <a:r>
                        <a:rPr kumimoji="0" lang="de-DE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Hard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rubber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 soft PVC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Movement lateral </a:t>
                      </a:r>
                      <a:r>
                        <a:rPr kumimoji="0" lang="de-DE" sz="16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to</a:t>
                      </a:r>
                      <a:r>
                        <a:rPr kumimoji="0" lang="de-DE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6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the</a:t>
                      </a:r>
                      <a:r>
                        <a:rPr kumimoji="0" lang="de-DE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de-DE" sz="16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fingers</a:t>
                      </a:r>
                      <a:r>
                        <a:rPr kumimoji="0" lang="de-DE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Hard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rubber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 soft PVC</a:t>
                      </a:r>
                      <a:r>
                        <a:rPr kumimoji="0" lang="de-DE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	</a:t>
                      </a:r>
                      <a:endParaRPr kumimoji="0" lang="de-DE" sz="16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6" marB="468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16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16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Painted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wood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beech</a:t>
                      </a: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Brass, </a:t>
                      </a:r>
                      <a:r>
                        <a:rPr kumimoji="0" lang="de-DE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aluminium</a:t>
                      </a:r>
                      <a:endParaRPr kumimoji="0" lang="de-DE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6" marB="46806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9" name="Textfeld 4"/>
          <p:cNvSpPr txBox="1">
            <a:spLocks noChangeArrowheads="1"/>
          </p:cNvSpPr>
          <p:nvPr/>
        </p:nvSpPr>
        <p:spPr bwMode="auto">
          <a:xfrm>
            <a:off x="4608388" y="6279123"/>
            <a:ext cx="435610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de-DE" altLang="de-DE" sz="1000" dirty="0">
                <a:solidFill>
                  <a:schemeClr val="bg1">
                    <a:lumMod val="50000"/>
                  </a:schemeClr>
                </a:solidFill>
              </a:rPr>
              <a:t>Werte nach </a:t>
            </a:r>
            <a:r>
              <a:rPr lang="de-DE" altLang="de-DE" sz="1000" dirty="0" err="1">
                <a:solidFill>
                  <a:schemeClr val="bg1">
                    <a:lumMod val="50000"/>
                  </a:schemeClr>
                </a:solidFill>
              </a:rPr>
              <a:t>Bullinger</a:t>
            </a:r>
            <a:r>
              <a:rPr lang="de-DE" altLang="de-DE" sz="1000" dirty="0">
                <a:solidFill>
                  <a:schemeClr val="bg1">
                    <a:lumMod val="50000"/>
                  </a:schemeClr>
                </a:solidFill>
              </a:rPr>
              <a:t> (1994) und </a:t>
            </a:r>
            <a:r>
              <a:rPr lang="de-DE" altLang="de-DE" sz="1000" dirty="0" err="1">
                <a:solidFill>
                  <a:schemeClr val="bg1">
                    <a:lumMod val="50000"/>
                  </a:schemeClr>
                </a:solidFill>
              </a:rPr>
              <a:t>Bullinger</a:t>
            </a:r>
            <a:r>
              <a:rPr lang="de-DE" altLang="de-DE" sz="1000" dirty="0">
                <a:solidFill>
                  <a:schemeClr val="bg1">
                    <a:lumMod val="50000"/>
                  </a:schemeClr>
                </a:solidFill>
              </a:rPr>
              <a:t>, Kern, </a:t>
            </a:r>
            <a:r>
              <a:rPr lang="de-DE" altLang="de-DE" sz="1000" dirty="0" err="1">
                <a:solidFill>
                  <a:schemeClr val="bg1">
                    <a:lumMod val="50000"/>
                  </a:schemeClr>
                </a:solidFill>
              </a:rPr>
              <a:t>Solf</a:t>
            </a:r>
            <a:r>
              <a:rPr lang="de-DE" altLang="de-DE" sz="1000" dirty="0">
                <a:solidFill>
                  <a:schemeClr val="bg1">
                    <a:lumMod val="50000"/>
                  </a:schemeClr>
                </a:solidFill>
              </a:rPr>
              <a:t> (1979)</a:t>
            </a:r>
          </a:p>
        </p:txBody>
      </p:sp>
    </p:spTree>
    <p:extLst>
      <p:ext uri="{BB962C8B-B14F-4D97-AF65-F5344CB8AC3E}">
        <p14:creationId xmlns:p14="http://schemas.microsoft.com/office/powerpoint/2010/main" val="18810161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600" dirty="0">
                <a:solidFill>
                  <a:srgbClr val="004994"/>
                </a:solidFill>
              </a:rPr>
              <a:t>Select the material/design of the surface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26141" y="1975810"/>
            <a:ext cx="8064500" cy="4320902"/>
          </a:xfrm>
        </p:spPr>
        <p:txBody>
          <a:bodyPr/>
          <a:lstStyle/>
          <a:p>
            <a:r>
              <a:rPr lang="de-DE" sz="2000" dirty="0" smtClean="0">
                <a:solidFill>
                  <a:schemeClr val="accent2"/>
                </a:solidFill>
              </a:rPr>
              <a:t>(2) </a:t>
            </a:r>
            <a:r>
              <a:rPr lang="de-DE" sz="2000" dirty="0" smtClean="0"/>
              <a:t>I</a:t>
            </a:r>
            <a:r>
              <a:rPr lang="en-US" sz="1800" dirty="0" smtClean="0"/>
              <a:t>crease </a:t>
            </a:r>
            <a:r>
              <a:rPr lang="en-US" sz="1800" dirty="0"/>
              <a:t>the normal force (contact pressure</a:t>
            </a:r>
            <a:r>
              <a:rPr lang="en-US" sz="1800" dirty="0" smtClean="0"/>
              <a:t>):</a:t>
            </a:r>
            <a:endParaRPr lang="de-DE" sz="1800" dirty="0" smtClean="0"/>
          </a:p>
          <a:p>
            <a:pPr marL="608013" lvl="2" indent="-342900" eaLnBrk="1" hangingPunct="1">
              <a:lnSpc>
                <a:spcPct val="120000"/>
              </a:lnSpc>
              <a:spcAft>
                <a:spcPct val="20000"/>
              </a:spcAft>
              <a:buClr>
                <a:schemeClr val="accent2"/>
              </a:buClr>
            </a:pPr>
            <a:r>
              <a:rPr lang="en-US" sz="1800" dirty="0"/>
              <a:t>By increasing the coupling area, contact </a:t>
            </a:r>
            <a:r>
              <a:rPr lang="en-US" sz="1800" dirty="0" smtClean="0"/>
              <a:t>area</a:t>
            </a:r>
            <a:br>
              <a:rPr lang="en-US" sz="1800" dirty="0" smtClean="0"/>
            </a:br>
            <a:r>
              <a:rPr lang="de-DE" altLang="de-DE" sz="1800" dirty="0" smtClean="0"/>
              <a:t>F</a:t>
            </a:r>
            <a:r>
              <a:rPr lang="de-DE" altLang="de-DE" sz="1800" baseline="-25000" dirty="0" smtClean="0"/>
              <a:t>R</a:t>
            </a:r>
            <a:r>
              <a:rPr lang="de-DE" altLang="de-DE" sz="1800" dirty="0" smtClean="0"/>
              <a:t> = </a:t>
            </a:r>
            <a:r>
              <a:rPr lang="de-DE" altLang="de-DE" sz="1800" dirty="0" smtClean="0">
                <a:sym typeface="Symbol" pitchFamily="18" charset="2"/>
              </a:rPr>
              <a:t></a:t>
            </a:r>
            <a:r>
              <a:rPr lang="de-DE" altLang="de-DE" sz="1800" dirty="0" smtClean="0"/>
              <a:t> F</a:t>
            </a:r>
            <a:r>
              <a:rPr lang="de-DE" altLang="de-DE" sz="1800" baseline="-25000" dirty="0" smtClean="0">
                <a:sym typeface="UniversalMath1 BT"/>
              </a:rPr>
              <a:t>N</a:t>
            </a:r>
            <a:r>
              <a:rPr lang="de-DE" altLang="de-DE" sz="1800" dirty="0" smtClean="0">
                <a:sym typeface="UniversalMath1 BT"/>
              </a:rPr>
              <a:t>   </a:t>
            </a:r>
            <a:r>
              <a:rPr lang="de-DE" altLang="de-DE" sz="1800" dirty="0" smtClean="0">
                <a:sym typeface="Wingdings" pitchFamily="2" charset="2"/>
              </a:rPr>
              <a:t></a:t>
            </a:r>
            <a:r>
              <a:rPr lang="de-DE" altLang="de-DE" sz="1800" dirty="0"/>
              <a:t> </a:t>
            </a:r>
            <a:r>
              <a:rPr lang="de-DE" altLang="de-DE" sz="1800" dirty="0" err="1" smtClean="0"/>
              <a:t>increasing</a:t>
            </a:r>
            <a:r>
              <a:rPr lang="de-DE" altLang="de-DE" sz="1800" dirty="0" smtClean="0"/>
              <a:t> </a:t>
            </a:r>
            <a:r>
              <a:rPr lang="de-DE" altLang="de-DE" sz="1800" dirty="0"/>
              <a:t>F</a:t>
            </a:r>
            <a:r>
              <a:rPr lang="de-DE" altLang="de-DE" sz="1800" baseline="-25000" dirty="0" smtClean="0">
                <a:sym typeface="Wingdings" pitchFamily="2" charset="2"/>
              </a:rPr>
              <a:t>N</a:t>
            </a:r>
            <a:r>
              <a:rPr lang="de-DE" altLang="de-DE" sz="1800" dirty="0" smtClean="0">
                <a:sym typeface="Wingdings" pitchFamily="2" charset="2"/>
              </a:rPr>
              <a:t>     </a:t>
            </a:r>
            <a:br>
              <a:rPr lang="de-DE" altLang="de-DE" sz="1800" dirty="0" smtClean="0">
                <a:sym typeface="Wingdings" pitchFamily="2" charset="2"/>
              </a:rPr>
            </a:br>
            <a:r>
              <a:rPr lang="de-DE" altLang="de-DE" sz="1800" dirty="0" smtClean="0">
                <a:sym typeface="Wingdings" pitchFamily="2" charset="2"/>
              </a:rPr>
              <a:t>			F</a:t>
            </a:r>
            <a:r>
              <a:rPr lang="de-DE" altLang="de-DE" sz="1800" baseline="-25000" dirty="0" smtClean="0">
                <a:sym typeface="Wingdings" pitchFamily="2" charset="2"/>
              </a:rPr>
              <a:t>N</a:t>
            </a:r>
            <a:r>
              <a:rPr lang="de-DE" altLang="de-DE" sz="1800" dirty="0" smtClean="0">
                <a:sym typeface="Wingdings" pitchFamily="2" charset="2"/>
              </a:rPr>
              <a:t>   =  p  </a:t>
            </a:r>
            <a:r>
              <a:rPr lang="de-DE" altLang="de-DE" sz="1800" dirty="0" smtClean="0">
                <a:sym typeface="Symbol" pitchFamily="18" charset="2"/>
              </a:rPr>
              <a:t>  </a:t>
            </a:r>
            <a:r>
              <a:rPr lang="de-DE" altLang="de-DE" sz="1800" dirty="0" smtClean="0">
                <a:sym typeface="Wingdings" pitchFamily="2" charset="2"/>
              </a:rPr>
              <a:t>A: </a:t>
            </a:r>
          </a:p>
          <a:p>
            <a:pPr eaLnBrk="1" hangingPunct="1">
              <a:lnSpc>
                <a:spcPct val="120000"/>
              </a:lnSpc>
              <a:spcAft>
                <a:spcPct val="20000"/>
              </a:spcAft>
            </a:pPr>
            <a:r>
              <a:rPr lang="de-DE" altLang="de-DE" sz="1800" dirty="0" smtClean="0">
                <a:sym typeface="Wingdings" pitchFamily="2" charset="2"/>
              </a:rPr>
              <a:t>		</a:t>
            </a:r>
            <a:r>
              <a:rPr lang="de-DE" altLang="de-DE" sz="1050" dirty="0" smtClean="0">
                <a:sym typeface="Wingdings" pitchFamily="2" charset="2"/>
              </a:rPr>
              <a:t>	          </a:t>
            </a:r>
            <a:r>
              <a:rPr lang="de-DE" altLang="de-DE" sz="1800" dirty="0" smtClean="0">
                <a:sym typeface="Wingdings" pitchFamily="2" charset="2"/>
              </a:rPr>
              <a:t>	</a:t>
            </a:r>
            <a:br>
              <a:rPr lang="de-DE" altLang="de-DE" sz="1800" dirty="0" smtClean="0">
                <a:sym typeface="Wingdings" pitchFamily="2" charset="2"/>
              </a:rPr>
            </a:br>
            <a:r>
              <a:rPr lang="en-US" altLang="de-DE" sz="1800" b="0" dirty="0" smtClean="0">
                <a:sym typeface="Wingdings" pitchFamily="2" charset="2"/>
              </a:rPr>
              <a:t>By </a:t>
            </a:r>
            <a:r>
              <a:rPr lang="en-US" altLang="de-DE" sz="1800" b="0" dirty="0">
                <a:sym typeface="Wingdings" pitchFamily="2" charset="2"/>
              </a:rPr>
              <a:t>increasing the surface pressure, increasing the contact surface area</a:t>
            </a:r>
            <a:r>
              <a:rPr lang="de-DE" altLang="de-DE" sz="1800" b="0" dirty="0" smtClean="0">
                <a:sym typeface="Wingdings" pitchFamily="2" charset="2"/>
              </a:rPr>
              <a:t>druckanthropomorphe Werkstoffe (z.B. Gummi)</a:t>
            </a:r>
          </a:p>
          <a:p>
            <a:pPr marL="606425" indent="-342900" eaLnBrk="1" hangingPunct="1">
              <a:lnSpc>
                <a:spcPct val="120000"/>
              </a:lnSpc>
              <a:spcAft>
                <a:spcPct val="20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de-DE" sz="1800" b="0" dirty="0">
                <a:sym typeface="Wingdings" pitchFamily="2" charset="2"/>
              </a:rPr>
              <a:t>Materials (such as rubber) which adapt under pressure to the morphology of the human body</a:t>
            </a:r>
          </a:p>
          <a:p>
            <a:pPr marL="606425" indent="-342900" eaLnBrk="1" hangingPunct="1">
              <a:lnSpc>
                <a:spcPct val="120000"/>
              </a:lnSpc>
              <a:spcAft>
                <a:spcPct val="20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de-DE" sz="1800" b="0" dirty="0">
                <a:sym typeface="Wingdings" pitchFamily="2" charset="2"/>
              </a:rPr>
              <a:t>For small and medium pressure forces: use smooth materials if possible</a:t>
            </a:r>
          </a:p>
          <a:p>
            <a:pPr marL="606425" indent="-342900" eaLnBrk="1" hangingPunct="1">
              <a:lnSpc>
                <a:spcPct val="120000"/>
              </a:lnSpc>
              <a:spcAft>
                <a:spcPct val="20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de-DE" sz="1800" b="0" dirty="0">
                <a:sym typeface="Wingdings" pitchFamily="2" charset="2"/>
              </a:rPr>
              <a:t>Pinching by two fingers: direction of movement perpendicular to the </a:t>
            </a:r>
            <a:r>
              <a:rPr lang="en-US" altLang="de-DE" sz="1800" b="0" dirty="0" smtClean="0">
                <a:sym typeface="Wingdings" pitchFamily="2" charset="2"/>
              </a:rPr>
              <a:t>fingers</a:t>
            </a:r>
            <a:r>
              <a:rPr lang="de-DE" altLang="de-DE" sz="2000" dirty="0" smtClean="0">
                <a:sym typeface="Wingdings" pitchFamily="2" charset="2"/>
              </a:rPr>
              <a:t/>
            </a:r>
            <a:br>
              <a:rPr lang="de-DE" altLang="de-DE" sz="2000" dirty="0" smtClean="0">
                <a:sym typeface="Wingdings" pitchFamily="2" charset="2"/>
              </a:rPr>
            </a:br>
            <a:r>
              <a:rPr lang="de-DE" altLang="de-DE" sz="2000" dirty="0" smtClean="0">
                <a:sym typeface="Wingdings" pitchFamily="2" charset="2"/>
              </a:rPr>
              <a:t>	</a:t>
            </a:r>
          </a:p>
          <a:p>
            <a:pPr marL="608013" lvl="2" indent="-342900">
              <a:buClr>
                <a:schemeClr val="accent2"/>
              </a:buClr>
            </a:pPr>
            <a:endParaRPr lang="de-DE" sz="200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8DEBB64-F81C-431C-A81A-EC738C79CAF2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4 - Learning ergonomics - Part 1</a:t>
            </a:r>
            <a:endParaRPr lang="de-DE" alt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0C5DD-866A-403C-9DB3-89A03640D3E9}" type="slidenum">
              <a:rPr lang="de-DE" altLang="de-DE" smtClean="0"/>
              <a:pPr/>
              <a:t>19</a:t>
            </a:fld>
            <a:endParaRPr lang="de-DE" altLang="de-DE" dirty="0"/>
          </a:p>
        </p:txBody>
      </p:sp>
      <p:sp>
        <p:nvSpPr>
          <p:cNvPr id="7" name="Textfeld 6"/>
          <p:cNvSpPr txBox="1"/>
          <p:nvPr/>
        </p:nvSpPr>
        <p:spPr>
          <a:xfrm>
            <a:off x="517525" y="1376363"/>
            <a:ext cx="80645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b="1" dirty="0"/>
              <a:t>Increasing the frictional force between the hand and the handle:</a:t>
            </a:r>
          </a:p>
        </p:txBody>
      </p:sp>
    </p:spTree>
    <p:extLst>
      <p:ext uri="{BB962C8B-B14F-4D97-AF65-F5344CB8AC3E}">
        <p14:creationId xmlns:p14="http://schemas.microsoft.com/office/powerpoint/2010/main" val="10679719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defTabSz="801688" eaLnBrk="0" hangingPunct="0">
              <a:defRPr sz="2400" b="1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 marL="742950" indent="-285750" defTabSz="801688" eaLnBrk="0" hangingPunct="0">
              <a:defRPr sz="2400">
                <a:solidFill>
                  <a:schemeClr val="bg2"/>
                </a:solidFill>
                <a:latin typeface="Arial" panose="020B0604020202020204" pitchFamily="34" charset="0"/>
              </a:defRPr>
            </a:lvl2pPr>
            <a:lvl3pPr marL="1143000" indent="-228600" defTabSz="801688" eaLnBrk="0" hangingPunct="0">
              <a:buClr>
                <a:srgbClr val="FAB500"/>
              </a:buClr>
              <a:buFont typeface="Wingdings" panose="05000000000000000000" pitchFamily="2" charset="2"/>
              <a:buChar char="§"/>
              <a:defRPr sz="2400">
                <a:solidFill>
                  <a:schemeClr val="bg2"/>
                </a:solidFill>
                <a:latin typeface="Arial" panose="020B0604020202020204" pitchFamily="34" charset="0"/>
              </a:defRPr>
            </a:lvl3pPr>
            <a:lvl4pPr marL="1600200" indent="-228600" defTabSz="801688" eaLnBrk="0" hangingPunct="0">
              <a:buFont typeface="Wingdings" panose="05000000000000000000" pitchFamily="2" charset="2"/>
              <a:buChar char="§"/>
              <a:defRPr sz="2100">
                <a:solidFill>
                  <a:schemeClr val="bg2"/>
                </a:solidFill>
                <a:latin typeface="Arial" panose="020B0604020202020204" pitchFamily="34" charset="0"/>
              </a:defRPr>
            </a:lvl4pPr>
            <a:lvl5pPr marL="2057400" indent="-228600" defTabSz="801688" eaLnBrk="0" hangingPunct="0">
              <a:buChar char="•"/>
              <a:defRPr sz="1700">
                <a:solidFill>
                  <a:srgbClr val="878787"/>
                </a:solidFill>
                <a:latin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700">
                <a:solidFill>
                  <a:srgbClr val="878787"/>
                </a:solidFill>
                <a:latin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700">
                <a:solidFill>
                  <a:srgbClr val="878787"/>
                </a:solidFill>
                <a:latin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700">
                <a:solidFill>
                  <a:srgbClr val="878787"/>
                </a:solidFill>
                <a:latin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700">
                <a:solidFill>
                  <a:srgbClr val="878787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3F8A8445-8FC0-46FF-971E-68A6D1CA2E33}" type="datetime1">
              <a:rPr lang="de-DE" altLang="de-DE" sz="1200" b="0" smtClean="0">
                <a:solidFill>
                  <a:schemeClr val="bg1"/>
                </a:solidFill>
              </a:rPr>
              <a:t>12.11.2019</a:t>
            </a:fld>
            <a:endParaRPr lang="de-DE" altLang="de-DE" sz="1200" b="0" smtClean="0">
              <a:solidFill>
                <a:schemeClr val="bg1"/>
              </a:solidFill>
            </a:endParaRPr>
          </a:p>
        </p:txBody>
      </p:sp>
      <p:sp>
        <p:nvSpPr>
          <p:cNvPr id="4099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defTabSz="801688" eaLnBrk="0" hangingPunct="0">
              <a:defRPr sz="2400" b="1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 marL="742950" indent="-285750" defTabSz="801688" eaLnBrk="0" hangingPunct="0">
              <a:defRPr sz="2400">
                <a:solidFill>
                  <a:schemeClr val="bg2"/>
                </a:solidFill>
                <a:latin typeface="Arial" panose="020B0604020202020204" pitchFamily="34" charset="0"/>
              </a:defRPr>
            </a:lvl2pPr>
            <a:lvl3pPr marL="1143000" indent="-228600" defTabSz="801688" eaLnBrk="0" hangingPunct="0">
              <a:buClr>
                <a:srgbClr val="FAB500"/>
              </a:buClr>
              <a:buFont typeface="Wingdings" panose="05000000000000000000" pitchFamily="2" charset="2"/>
              <a:buChar char="§"/>
              <a:defRPr sz="2400">
                <a:solidFill>
                  <a:schemeClr val="bg2"/>
                </a:solidFill>
                <a:latin typeface="Arial" panose="020B0604020202020204" pitchFamily="34" charset="0"/>
              </a:defRPr>
            </a:lvl3pPr>
            <a:lvl4pPr marL="1600200" indent="-228600" defTabSz="801688" eaLnBrk="0" hangingPunct="0">
              <a:buFont typeface="Wingdings" panose="05000000000000000000" pitchFamily="2" charset="2"/>
              <a:buChar char="§"/>
              <a:defRPr sz="2100">
                <a:solidFill>
                  <a:schemeClr val="bg2"/>
                </a:solidFill>
                <a:latin typeface="Arial" panose="020B0604020202020204" pitchFamily="34" charset="0"/>
              </a:defRPr>
            </a:lvl4pPr>
            <a:lvl5pPr marL="2057400" indent="-228600" defTabSz="801688" eaLnBrk="0" hangingPunct="0">
              <a:buChar char="•"/>
              <a:defRPr sz="1700">
                <a:solidFill>
                  <a:srgbClr val="878787"/>
                </a:solidFill>
                <a:latin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700">
                <a:solidFill>
                  <a:srgbClr val="878787"/>
                </a:solidFill>
                <a:latin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700">
                <a:solidFill>
                  <a:srgbClr val="878787"/>
                </a:solidFill>
                <a:latin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700">
                <a:solidFill>
                  <a:srgbClr val="878787"/>
                </a:solidFill>
                <a:latin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700">
                <a:solidFill>
                  <a:srgbClr val="878787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de-DE" sz="1200" b="0" dirty="0" smtClean="0">
                <a:solidFill>
                  <a:schemeClr val="bg1"/>
                </a:solidFill>
              </a:rPr>
              <a:t>Module 4 - Learning ergonomics - Part 1</a:t>
            </a:r>
            <a:endParaRPr lang="de-DE" altLang="de-DE" sz="1200" b="0" dirty="0" smtClean="0">
              <a:solidFill>
                <a:schemeClr val="bg1"/>
              </a:solidFill>
            </a:endParaRPr>
          </a:p>
        </p:txBody>
      </p:sp>
      <p:sp>
        <p:nvSpPr>
          <p:cNvPr id="4100" name="Foliennummernplatzhalt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defTabSz="801688" eaLnBrk="0" hangingPunct="0">
              <a:defRPr sz="2400" b="1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 marL="742950" indent="-285750" defTabSz="801688" eaLnBrk="0" hangingPunct="0">
              <a:defRPr sz="2400">
                <a:solidFill>
                  <a:schemeClr val="bg2"/>
                </a:solidFill>
                <a:latin typeface="Arial" panose="020B0604020202020204" pitchFamily="34" charset="0"/>
              </a:defRPr>
            </a:lvl2pPr>
            <a:lvl3pPr marL="1143000" indent="-228600" defTabSz="801688" eaLnBrk="0" hangingPunct="0">
              <a:buClr>
                <a:srgbClr val="FAB500"/>
              </a:buClr>
              <a:buFont typeface="Wingdings" panose="05000000000000000000" pitchFamily="2" charset="2"/>
              <a:buChar char="§"/>
              <a:defRPr sz="2400">
                <a:solidFill>
                  <a:schemeClr val="bg2"/>
                </a:solidFill>
                <a:latin typeface="Arial" panose="020B0604020202020204" pitchFamily="34" charset="0"/>
              </a:defRPr>
            </a:lvl3pPr>
            <a:lvl4pPr marL="1600200" indent="-228600" defTabSz="801688" eaLnBrk="0" hangingPunct="0">
              <a:buFont typeface="Wingdings" panose="05000000000000000000" pitchFamily="2" charset="2"/>
              <a:buChar char="§"/>
              <a:defRPr sz="2100">
                <a:solidFill>
                  <a:schemeClr val="bg2"/>
                </a:solidFill>
                <a:latin typeface="Arial" panose="020B0604020202020204" pitchFamily="34" charset="0"/>
              </a:defRPr>
            </a:lvl4pPr>
            <a:lvl5pPr marL="2057400" indent="-228600" defTabSz="801688" eaLnBrk="0" hangingPunct="0">
              <a:buChar char="•"/>
              <a:defRPr sz="1700">
                <a:solidFill>
                  <a:srgbClr val="878787"/>
                </a:solidFill>
                <a:latin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700">
                <a:solidFill>
                  <a:srgbClr val="878787"/>
                </a:solidFill>
                <a:latin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700">
                <a:solidFill>
                  <a:srgbClr val="878787"/>
                </a:solidFill>
                <a:latin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700">
                <a:solidFill>
                  <a:srgbClr val="878787"/>
                </a:solidFill>
                <a:latin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700">
                <a:solidFill>
                  <a:srgbClr val="878787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B5565650-424B-4EF4-A9D3-3E588B3D9F57}" type="slidenum">
              <a:rPr lang="de-DE" altLang="de-DE" sz="1200" b="0" smtClean="0">
                <a:solidFill>
                  <a:schemeClr val="bg1"/>
                </a:solidFill>
              </a:rPr>
              <a:pPr eaLnBrk="1" hangingPunct="1"/>
              <a:t>2</a:t>
            </a:fld>
            <a:endParaRPr lang="de-DE" altLang="de-DE" sz="1200" b="0" dirty="0">
              <a:solidFill>
                <a:schemeClr val="bg1"/>
              </a:solidFill>
            </a:endParaRPr>
          </a:p>
        </p:txBody>
      </p:sp>
      <p:sp>
        <p:nvSpPr>
          <p:cNvPr id="4101" name="Rectangle 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dirty="0" err="1" smtClean="0"/>
              <a:t>Overview</a:t>
            </a:r>
            <a:endParaRPr lang="de-DE" altLang="de-DE" dirty="0" smtClean="0"/>
          </a:p>
        </p:txBody>
      </p:sp>
      <p:sp>
        <p:nvSpPr>
          <p:cNvPr id="4102" name="Rectangle 13"/>
          <p:cNvSpPr>
            <a:spLocks noGrp="1" noChangeArrowheads="1"/>
          </p:cNvSpPr>
          <p:nvPr>
            <p:ph type="body" idx="1"/>
          </p:nvPr>
        </p:nvSpPr>
        <p:spPr>
          <a:xfrm>
            <a:off x="539750" y="1484313"/>
            <a:ext cx="7992690" cy="4897437"/>
          </a:xfrm>
        </p:spPr>
        <p:txBody>
          <a:bodyPr/>
          <a:lstStyle/>
          <a:p>
            <a:pPr marL="342900" indent="-342900" eaLnBrk="1" hangingPunct="1">
              <a:lnSpc>
                <a:spcPct val="150000"/>
              </a:lnSpc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de-DE" altLang="de-DE" b="0" dirty="0"/>
              <a:t>General </a:t>
            </a:r>
            <a:r>
              <a:rPr lang="de-DE" altLang="de-DE" b="0" dirty="0" err="1"/>
              <a:t>procedure</a:t>
            </a:r>
            <a:endParaRPr lang="de-DE" altLang="de-DE" b="0" dirty="0"/>
          </a:p>
          <a:p>
            <a:pPr marL="342900" indent="-342900" eaLnBrk="1" hangingPunct="1">
              <a:lnSpc>
                <a:spcPct val="150000"/>
              </a:lnSpc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de-DE" b="0" dirty="0"/>
              <a:t>Forms of grip and coupling</a:t>
            </a:r>
          </a:p>
          <a:p>
            <a:pPr marL="342900" indent="-342900" eaLnBrk="1" hangingPunct="1">
              <a:lnSpc>
                <a:spcPct val="150000"/>
              </a:lnSpc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de-DE" altLang="de-DE" b="0" dirty="0"/>
              <a:t>Axis </a:t>
            </a:r>
            <a:r>
              <a:rPr lang="de-DE" altLang="de-DE" b="0" dirty="0" err="1"/>
              <a:t>orientation</a:t>
            </a:r>
            <a:r>
              <a:rPr lang="de-DE" altLang="de-DE" b="0" dirty="0"/>
              <a:t> </a:t>
            </a:r>
            <a:r>
              <a:rPr lang="de-DE" altLang="de-DE" b="0" dirty="0" err="1" smtClean="0"/>
              <a:t>and</a:t>
            </a:r>
            <a:r>
              <a:rPr lang="de-DE" altLang="de-DE" b="0" dirty="0"/>
              <a:t> </a:t>
            </a:r>
            <a:r>
              <a:rPr lang="de-DE" altLang="de-DE" b="0" dirty="0" err="1" smtClean="0"/>
              <a:t>dimensions</a:t>
            </a:r>
            <a:endParaRPr lang="de-DE" altLang="de-DE" b="0" dirty="0"/>
          </a:p>
          <a:p>
            <a:pPr marL="342900" indent="-342900" eaLnBrk="1" hangingPunct="1">
              <a:lnSpc>
                <a:spcPct val="150000"/>
              </a:lnSpc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de-DE" b="0" dirty="0"/>
              <a:t>Catalogue of solutions for the </a:t>
            </a:r>
            <a:r>
              <a:rPr lang="en-US" altLang="de-DE" b="0" dirty="0" smtClean="0"/>
              <a:t>correct</a:t>
            </a:r>
            <a:br>
              <a:rPr lang="en-US" altLang="de-DE" b="0" dirty="0" smtClean="0"/>
            </a:br>
            <a:r>
              <a:rPr lang="en-US" altLang="de-DE" b="0" dirty="0" smtClean="0"/>
              <a:t>selection </a:t>
            </a:r>
            <a:r>
              <a:rPr lang="en-US" altLang="de-DE" b="0" dirty="0"/>
              <a:t>of control actuators</a:t>
            </a:r>
          </a:p>
          <a:p>
            <a:pPr marL="342900" indent="-342900" eaLnBrk="1" hangingPunct="1">
              <a:lnSpc>
                <a:spcPct val="150000"/>
              </a:lnSpc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de-DE" b="0" dirty="0"/>
              <a:t>Specification of the dimensions for control actuators</a:t>
            </a:r>
          </a:p>
          <a:p>
            <a:pPr marL="342900" indent="-342900" eaLnBrk="1" hangingPunct="1">
              <a:lnSpc>
                <a:spcPct val="150000"/>
              </a:lnSpc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de-DE" altLang="de-DE" b="0" dirty="0"/>
              <a:t>Surface design</a:t>
            </a:r>
          </a:p>
          <a:p>
            <a:pPr marL="342900" indent="-342900" eaLnBrk="1" hangingPunct="1">
              <a:lnSpc>
                <a:spcPct val="150000"/>
              </a:lnSpc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de-DE" altLang="de-DE" b="0" dirty="0" err="1"/>
              <a:t>Principles</a:t>
            </a:r>
            <a:r>
              <a:rPr lang="de-DE" altLang="de-DE" b="0" dirty="0"/>
              <a:t> </a:t>
            </a:r>
            <a:r>
              <a:rPr lang="de-DE" altLang="de-DE" b="0" dirty="0" err="1"/>
              <a:t>of</a:t>
            </a:r>
            <a:r>
              <a:rPr lang="de-DE" altLang="de-DE" b="0" dirty="0"/>
              <a:t> </a:t>
            </a:r>
            <a:r>
              <a:rPr lang="de-DE" altLang="de-DE" b="0" dirty="0" err="1"/>
              <a:t>compatibility</a:t>
            </a:r>
            <a:endParaRPr lang="de-DE" altLang="de-DE" b="0" dirty="0"/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1243217"/>
            <a:ext cx="3001375" cy="2426395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 rot="16377132">
            <a:off x="8172803" y="3280373"/>
            <a:ext cx="988319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700" dirty="0" smtClean="0"/>
              <a:t>© Michael Hüter</a:t>
            </a:r>
            <a:endParaRPr lang="de-DE" sz="7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Compatibility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39750" y="1484313"/>
            <a:ext cx="8064500" cy="3240831"/>
          </a:xfrm>
        </p:spPr>
        <p:txBody>
          <a:bodyPr/>
          <a:lstStyle/>
          <a:p>
            <a:r>
              <a:rPr lang="en-US" b="0" dirty="0"/>
              <a:t>Use is made of certain expectations of the user during the associated design of information input and output systems</a:t>
            </a:r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b="0" dirty="0"/>
              <a:t>Shortening of the learning phases</a:t>
            </a:r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b="0" dirty="0"/>
              <a:t>Reducing of </a:t>
            </a:r>
            <a:r>
              <a:rPr lang="en-US" b="0" dirty="0" err="1"/>
              <a:t>maloperations</a:t>
            </a:r>
            <a:endParaRPr lang="en-US" b="0" dirty="0"/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b="0" dirty="0"/>
              <a:t>Reinforcement of stereotypes = </a:t>
            </a:r>
            <a:br>
              <a:rPr lang="en-US" b="0" dirty="0"/>
            </a:br>
            <a:r>
              <a:rPr lang="en-US" b="0" dirty="0"/>
              <a:t>responses are learnt automatically and largely unconsciously (stable </a:t>
            </a:r>
            <a:r>
              <a:rPr lang="en-US" b="0" dirty="0" err="1"/>
              <a:t>behavioural</a:t>
            </a:r>
            <a:r>
              <a:rPr lang="en-US" b="0" dirty="0"/>
              <a:t> patterns)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F0C2B90-69BD-4E1B-8D3A-A6A3DBD6E15B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4 - Learning ergonomics - Part 1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0C5DD-866A-403C-9DB3-89A03640D3E9}" type="slidenum">
              <a:rPr lang="de-DE" altLang="de-DE" smtClean="0"/>
              <a:pPr/>
              <a:t>20</a:t>
            </a:fld>
            <a:endParaRPr lang="de-DE" altLang="de-DE" dirty="0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381000" y="4714875"/>
            <a:ext cx="8043863" cy="1479509"/>
          </a:xfrm>
          <a:prstGeom prst="rect">
            <a:avLst/>
          </a:prstGeom>
          <a:ln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0000" tIns="46800" rIns="90000" bIns="46800">
            <a:spAutoFit/>
          </a:bodyPr>
          <a:lstStyle>
            <a:lvl1pPr marL="355600" indent="-355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lnSpc>
                <a:spcPct val="120000"/>
              </a:lnSpc>
              <a:spcAft>
                <a:spcPct val="20000"/>
              </a:spcAft>
            </a:pPr>
            <a:r>
              <a:rPr lang="de-DE" altLang="de-DE" sz="1800" dirty="0" smtClean="0">
                <a:solidFill>
                  <a:schemeClr val="accent3">
                    <a:lumMod val="50000"/>
                  </a:schemeClr>
                </a:solidFill>
                <a:sym typeface="Wingdings" pitchFamily="2" charset="2"/>
              </a:rPr>
              <a:t></a:t>
            </a:r>
            <a:r>
              <a:rPr lang="de-DE" altLang="de-DE" sz="1800" dirty="0" smtClean="0">
                <a:sym typeface="Wingdings" pitchFamily="2" charset="2"/>
              </a:rPr>
              <a:t>  </a:t>
            </a:r>
            <a:r>
              <a:rPr lang="de-DE" altLang="de-DE" sz="1800" dirty="0" err="1">
                <a:solidFill>
                  <a:schemeClr val="accent3">
                    <a:lumMod val="50000"/>
                  </a:schemeClr>
                </a:solidFill>
                <a:sym typeface="Wingdings" pitchFamily="2" charset="2"/>
              </a:rPr>
              <a:t>Stereotypical</a:t>
            </a:r>
            <a:r>
              <a:rPr lang="de-DE" altLang="de-DE" sz="1800" dirty="0">
                <a:solidFill>
                  <a:schemeClr val="accent3">
                    <a:lumMod val="50000"/>
                  </a:schemeClr>
                </a:solidFill>
                <a:sym typeface="Wingdings" pitchFamily="2" charset="2"/>
              </a:rPr>
              <a:t> </a:t>
            </a:r>
            <a:r>
              <a:rPr lang="de-DE" altLang="de-DE" sz="1800" dirty="0" err="1">
                <a:solidFill>
                  <a:schemeClr val="accent3">
                    <a:lumMod val="50000"/>
                  </a:schemeClr>
                </a:solidFill>
                <a:sym typeface="Wingdings" pitchFamily="2" charset="2"/>
              </a:rPr>
              <a:t>images</a:t>
            </a:r>
            <a:r>
              <a:rPr lang="de-DE" altLang="de-DE" sz="1800" dirty="0">
                <a:solidFill>
                  <a:schemeClr val="accent3">
                    <a:lumMod val="50000"/>
                  </a:schemeClr>
                </a:solidFill>
                <a:sym typeface="Wingdings" pitchFamily="2" charset="2"/>
              </a:rPr>
              <a:t> 		 </a:t>
            </a:r>
            <a:r>
              <a:rPr lang="de-DE" altLang="de-DE" sz="1800" dirty="0" err="1">
                <a:solidFill>
                  <a:schemeClr val="accent3">
                    <a:lumMod val="50000"/>
                  </a:schemeClr>
                </a:solidFill>
                <a:sym typeface="Wingdings" pitchFamily="2" charset="2"/>
              </a:rPr>
              <a:t>Stereotypical</a:t>
            </a:r>
            <a:r>
              <a:rPr lang="de-DE" altLang="de-DE" sz="1800" dirty="0">
                <a:solidFill>
                  <a:schemeClr val="accent3">
                    <a:lumMod val="50000"/>
                  </a:schemeClr>
                </a:solidFill>
                <a:sym typeface="Wingdings" pitchFamily="2" charset="2"/>
              </a:rPr>
              <a:t> </a:t>
            </a:r>
            <a:r>
              <a:rPr lang="de-DE" altLang="de-DE" sz="1800" dirty="0" err="1">
                <a:solidFill>
                  <a:schemeClr val="accent3">
                    <a:lumMod val="50000"/>
                  </a:schemeClr>
                </a:solidFill>
                <a:sym typeface="Wingdings" pitchFamily="2" charset="2"/>
              </a:rPr>
              <a:t>interpretations</a:t>
            </a:r>
            <a:endParaRPr lang="de-DE" altLang="de-DE" sz="1800" dirty="0">
              <a:solidFill>
                <a:schemeClr val="accent3">
                  <a:lumMod val="50000"/>
                </a:schemeClr>
              </a:solidFill>
              <a:sym typeface="Wingdings" pitchFamily="2" charset="2"/>
            </a:endParaRPr>
          </a:p>
          <a:p>
            <a:pPr>
              <a:buFont typeface="Wingdings" pitchFamily="2" charset="2"/>
              <a:buChar char="à"/>
            </a:pPr>
            <a:r>
              <a:rPr lang="de-DE" altLang="de-DE" sz="1800" dirty="0" err="1">
                <a:solidFill>
                  <a:schemeClr val="accent3">
                    <a:lumMod val="50000"/>
                  </a:schemeClr>
                </a:solidFill>
                <a:sym typeface="Wingdings" pitchFamily="2" charset="2"/>
              </a:rPr>
              <a:t>Stereotypical</a:t>
            </a:r>
            <a:r>
              <a:rPr lang="de-DE" altLang="de-DE" sz="1800" dirty="0">
                <a:solidFill>
                  <a:schemeClr val="accent3">
                    <a:lumMod val="50000"/>
                  </a:schemeClr>
                </a:solidFill>
                <a:sym typeface="Wingdings" pitchFamily="2" charset="2"/>
              </a:rPr>
              <a:t> </a:t>
            </a:r>
            <a:r>
              <a:rPr lang="de-DE" altLang="de-DE" sz="1800" dirty="0" err="1">
                <a:solidFill>
                  <a:schemeClr val="accent3">
                    <a:lumMod val="50000"/>
                  </a:schemeClr>
                </a:solidFill>
                <a:sym typeface="Wingdings" pitchFamily="2" charset="2"/>
              </a:rPr>
              <a:t>assignment</a:t>
            </a:r>
            <a:r>
              <a:rPr lang="de-DE" altLang="de-DE" sz="1800" dirty="0">
                <a:solidFill>
                  <a:schemeClr val="accent3">
                    <a:lumMod val="50000"/>
                  </a:schemeClr>
                </a:solidFill>
                <a:sym typeface="Wingdings" pitchFamily="2" charset="2"/>
              </a:rPr>
              <a:t> </a:t>
            </a:r>
            <a:r>
              <a:rPr lang="de-DE" altLang="de-DE" sz="1800" dirty="0" err="1">
                <a:solidFill>
                  <a:schemeClr val="accent3">
                    <a:lumMod val="50000"/>
                  </a:schemeClr>
                </a:solidFill>
                <a:sym typeface="Wingdings" pitchFamily="2" charset="2"/>
              </a:rPr>
              <a:t>of</a:t>
            </a:r>
            <a:r>
              <a:rPr lang="de-DE" altLang="de-DE" sz="1800" dirty="0">
                <a:solidFill>
                  <a:schemeClr val="accent3">
                    <a:lumMod val="50000"/>
                  </a:schemeClr>
                </a:solidFill>
                <a:sym typeface="Wingdings" pitchFamily="2" charset="2"/>
              </a:rPr>
              <a:t> 	 </a:t>
            </a:r>
            <a:r>
              <a:rPr lang="de-DE" altLang="de-DE" sz="1800" dirty="0" err="1">
                <a:solidFill>
                  <a:schemeClr val="accent3">
                    <a:lumMod val="50000"/>
                  </a:schemeClr>
                </a:solidFill>
                <a:sym typeface="Wingdings" pitchFamily="2" charset="2"/>
              </a:rPr>
              <a:t>Stereotypical</a:t>
            </a:r>
            <a:r>
              <a:rPr lang="de-DE" altLang="de-DE" sz="1800" dirty="0">
                <a:solidFill>
                  <a:schemeClr val="accent3">
                    <a:lumMod val="50000"/>
                  </a:schemeClr>
                </a:solidFill>
                <a:sym typeface="Wingdings" pitchFamily="2" charset="2"/>
              </a:rPr>
              <a:t> </a:t>
            </a:r>
            <a:r>
              <a:rPr lang="de-DE" altLang="de-DE" sz="1800" dirty="0" err="1">
                <a:solidFill>
                  <a:schemeClr val="accent3">
                    <a:lumMod val="50000"/>
                  </a:schemeClr>
                </a:solidFill>
                <a:sym typeface="Wingdings" pitchFamily="2" charset="2"/>
              </a:rPr>
              <a:t>responses</a:t>
            </a:r>
            <a:r>
              <a:rPr lang="de-DE" altLang="de-DE" sz="1800" dirty="0">
                <a:solidFill>
                  <a:schemeClr val="accent3">
                    <a:lumMod val="50000"/>
                  </a:schemeClr>
                </a:solidFill>
                <a:sym typeface="Wingdings" pitchFamily="2" charset="2"/>
              </a:rPr>
              <a:t> </a:t>
            </a:r>
            <a:br>
              <a:rPr lang="de-DE" altLang="de-DE" sz="1800" dirty="0">
                <a:solidFill>
                  <a:schemeClr val="accent3">
                    <a:lumMod val="50000"/>
                  </a:schemeClr>
                </a:solidFill>
                <a:sym typeface="Wingdings" pitchFamily="2" charset="2"/>
              </a:rPr>
            </a:br>
            <a:r>
              <a:rPr lang="de-DE" altLang="de-DE" sz="1800" dirty="0" err="1">
                <a:solidFill>
                  <a:schemeClr val="accent3">
                    <a:lumMod val="50000"/>
                  </a:schemeClr>
                </a:solidFill>
                <a:sym typeface="Wingdings" pitchFamily="2" charset="2"/>
              </a:rPr>
              <a:t>signals</a:t>
            </a:r>
            <a:r>
              <a:rPr lang="de-DE" altLang="de-DE" sz="1800" dirty="0">
                <a:solidFill>
                  <a:schemeClr val="accent3">
                    <a:lumMod val="50000"/>
                  </a:schemeClr>
                </a:solidFill>
                <a:sym typeface="Wingdings" pitchFamily="2" charset="2"/>
              </a:rPr>
              <a:t> </a:t>
            </a:r>
            <a:r>
              <a:rPr lang="de-DE" altLang="de-DE" sz="1800" dirty="0" err="1">
                <a:solidFill>
                  <a:schemeClr val="accent3">
                    <a:lumMod val="50000"/>
                  </a:schemeClr>
                </a:solidFill>
                <a:sym typeface="Wingdings" pitchFamily="2" charset="2"/>
              </a:rPr>
              <a:t>and</a:t>
            </a:r>
            <a:r>
              <a:rPr lang="de-DE" altLang="de-DE" sz="1800" dirty="0">
                <a:solidFill>
                  <a:schemeClr val="accent3">
                    <a:lumMod val="50000"/>
                  </a:schemeClr>
                </a:solidFill>
                <a:sym typeface="Wingdings" pitchFamily="2" charset="2"/>
              </a:rPr>
              <a:t> </a:t>
            </a:r>
            <a:r>
              <a:rPr lang="de-DE" altLang="de-DE" sz="1800" dirty="0" err="1">
                <a:solidFill>
                  <a:schemeClr val="accent3">
                    <a:lumMod val="50000"/>
                  </a:schemeClr>
                </a:solidFill>
                <a:sym typeface="Wingdings" pitchFamily="2" charset="2"/>
              </a:rPr>
              <a:t>responses</a:t>
            </a:r>
            <a:endParaRPr lang="de-DE" altLang="de-DE" sz="1800" dirty="0">
              <a:solidFill>
                <a:schemeClr val="accent3">
                  <a:lumMod val="50000"/>
                </a:schemeClr>
              </a:solidFill>
              <a:sym typeface="Wingdings" pitchFamily="2" charset="2"/>
            </a:endParaRPr>
          </a:p>
          <a:p>
            <a:pPr>
              <a:lnSpc>
                <a:spcPct val="120000"/>
              </a:lnSpc>
              <a:spcAft>
                <a:spcPct val="20000"/>
              </a:spcAft>
              <a:buFont typeface="Wingdings" pitchFamily="2" charset="2"/>
              <a:buChar char="à"/>
            </a:pPr>
            <a:r>
              <a:rPr lang="de-DE" altLang="de-DE" sz="1800" dirty="0" err="1">
                <a:solidFill>
                  <a:schemeClr val="accent3">
                    <a:lumMod val="50000"/>
                  </a:schemeClr>
                </a:solidFill>
                <a:sym typeface="Wingdings" pitchFamily="2" charset="2"/>
              </a:rPr>
              <a:t>Stereotypical</a:t>
            </a:r>
            <a:r>
              <a:rPr lang="de-DE" altLang="de-DE" sz="1800" dirty="0">
                <a:solidFill>
                  <a:schemeClr val="accent3">
                    <a:lumMod val="50000"/>
                  </a:schemeClr>
                </a:solidFill>
                <a:sym typeface="Wingdings" pitchFamily="2" charset="2"/>
              </a:rPr>
              <a:t> </a:t>
            </a:r>
            <a:r>
              <a:rPr lang="de-DE" altLang="de-DE" sz="1800" dirty="0" err="1">
                <a:solidFill>
                  <a:schemeClr val="accent3">
                    <a:lumMod val="50000"/>
                  </a:schemeClr>
                </a:solidFill>
                <a:sym typeface="Wingdings" pitchFamily="2" charset="2"/>
              </a:rPr>
              <a:t>anticipations</a:t>
            </a:r>
            <a:endParaRPr lang="de-DE" altLang="de-DE" sz="1800" dirty="0">
              <a:solidFill>
                <a:schemeClr val="accent3">
                  <a:lumMod val="50000"/>
                </a:schemeClr>
              </a:solidFill>
              <a:sym typeface="Wingdings" pitchFamily="2" charset="2"/>
            </a:endParaRPr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2204864"/>
            <a:ext cx="2532625" cy="1314227"/>
          </a:xfrm>
          <a:prstGeom prst="rect">
            <a:avLst/>
          </a:prstGeom>
        </p:spPr>
      </p:pic>
      <p:sp>
        <p:nvSpPr>
          <p:cNvPr id="9" name="Textfeld 8"/>
          <p:cNvSpPr txBox="1"/>
          <p:nvPr/>
        </p:nvSpPr>
        <p:spPr>
          <a:xfrm rot="491294">
            <a:off x="8003359" y="3191704"/>
            <a:ext cx="988319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700" dirty="0" smtClean="0"/>
              <a:t>© Michael Hüter</a:t>
            </a:r>
            <a:endParaRPr lang="de-DE" sz="700" dirty="0"/>
          </a:p>
        </p:txBody>
      </p:sp>
    </p:spTree>
    <p:extLst>
      <p:ext uri="{BB962C8B-B14F-4D97-AF65-F5344CB8AC3E}">
        <p14:creationId xmlns:p14="http://schemas.microsoft.com/office/powerpoint/2010/main" val="1143290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3660" y="1711857"/>
            <a:ext cx="3885279" cy="3140968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z="3200" dirty="0" err="1"/>
              <a:t>Compatibility</a:t>
            </a:r>
            <a:r>
              <a:rPr lang="de-DE" altLang="de-DE" sz="3200" dirty="0"/>
              <a:t> – </a:t>
            </a:r>
            <a:r>
              <a:rPr lang="de-DE" altLang="de-DE" sz="3200" dirty="0" err="1"/>
              <a:t>through</a:t>
            </a:r>
            <a:r>
              <a:rPr lang="de-DE" altLang="de-DE" sz="3200" dirty="0"/>
              <a:t> </a:t>
            </a:r>
            <a:r>
              <a:rPr lang="de-DE" altLang="de-DE" sz="3200" dirty="0" err="1"/>
              <a:t>coding</a:t>
            </a:r>
            <a:r>
              <a:rPr lang="de-DE" altLang="de-DE" sz="3200" dirty="0"/>
              <a:t> </a:t>
            </a:r>
            <a:r>
              <a:rPr lang="de-DE" altLang="de-DE" sz="3200" dirty="0" err="1"/>
              <a:t>of</a:t>
            </a:r>
            <a:r>
              <a:rPr lang="de-DE" altLang="de-DE" sz="3200" dirty="0"/>
              <a:t> </a:t>
            </a:r>
            <a:r>
              <a:rPr lang="de-DE" altLang="de-DE" sz="3200" dirty="0" err="1"/>
              <a:t>the</a:t>
            </a:r>
            <a:r>
              <a:rPr lang="de-DE" altLang="de-DE" sz="3200" dirty="0"/>
              <a:t> </a:t>
            </a:r>
            <a:r>
              <a:rPr lang="de-DE" altLang="de-DE" sz="3200" dirty="0" err="1"/>
              <a:t>information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39750" y="2204864"/>
            <a:ext cx="5040362" cy="4176886"/>
          </a:xfrm>
        </p:spPr>
        <p:txBody>
          <a:bodyPr/>
          <a:lstStyle/>
          <a:p>
            <a:r>
              <a:rPr lang="de-DE" dirty="0" err="1"/>
              <a:t>Coding</a:t>
            </a:r>
            <a:r>
              <a:rPr lang="de-DE" dirty="0"/>
              <a:t> </a:t>
            </a:r>
            <a:r>
              <a:rPr lang="de-DE" dirty="0" err="1"/>
              <a:t>means</a:t>
            </a:r>
            <a:r>
              <a:rPr lang="de-DE" dirty="0"/>
              <a:t>:</a:t>
            </a:r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b="0" dirty="0"/>
              <a:t>Implementation of defined semantic content in a symbol agreed between human beings</a:t>
            </a:r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b="0" dirty="0"/>
              <a:t>Improved facility for visual and tactile distinction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E76E3CE-A1CB-46CC-838B-2BFC32DBCA01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4 - Learning ergonomics - Part 1</a:t>
            </a:r>
            <a:endParaRPr lang="de-DE" alt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0C5DD-866A-403C-9DB3-89A03640D3E9}" type="slidenum">
              <a:rPr lang="de-DE" altLang="de-DE" smtClean="0"/>
              <a:pPr/>
              <a:t>21</a:t>
            </a:fld>
            <a:endParaRPr lang="de-DE" altLang="de-DE" dirty="0"/>
          </a:p>
        </p:txBody>
      </p:sp>
      <p:sp>
        <p:nvSpPr>
          <p:cNvPr id="8" name="Textfeld 7"/>
          <p:cNvSpPr txBox="1"/>
          <p:nvPr/>
        </p:nvSpPr>
        <p:spPr>
          <a:xfrm rot="16200000">
            <a:off x="8116942" y="3191704"/>
            <a:ext cx="988319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700" dirty="0" smtClean="0"/>
              <a:t>© Michael Hüter</a:t>
            </a:r>
            <a:endParaRPr lang="de-DE" sz="700" dirty="0"/>
          </a:p>
        </p:txBody>
      </p:sp>
    </p:spTree>
    <p:extLst>
      <p:ext uri="{BB962C8B-B14F-4D97-AF65-F5344CB8AC3E}">
        <p14:creationId xmlns:p14="http://schemas.microsoft.com/office/powerpoint/2010/main" val="328177979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Forms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coding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39750" y="1484313"/>
            <a:ext cx="8064500" cy="3744887"/>
          </a:xfrm>
        </p:spPr>
        <p:txBody>
          <a:bodyPr/>
          <a:lstStyle/>
          <a:p>
            <a:r>
              <a:rPr lang="de-DE" altLang="de-DE" dirty="0" err="1"/>
              <a:t>Colour</a:t>
            </a:r>
            <a:r>
              <a:rPr lang="de-DE" sz="2200" dirty="0" smtClean="0"/>
              <a:t> (</a:t>
            </a:r>
            <a:r>
              <a:rPr lang="de-DE" sz="2200" dirty="0" err="1">
                <a:solidFill>
                  <a:srgbClr val="E14D0E"/>
                </a:solidFill>
              </a:rPr>
              <a:t>red</a:t>
            </a:r>
            <a:r>
              <a:rPr lang="de-DE" sz="2200" dirty="0" smtClean="0"/>
              <a:t>, </a:t>
            </a:r>
            <a:r>
              <a:rPr lang="de-DE" sz="2200" dirty="0" err="1">
                <a:solidFill>
                  <a:srgbClr val="FFC000"/>
                </a:solidFill>
              </a:rPr>
              <a:t>yellow</a:t>
            </a:r>
            <a:r>
              <a:rPr lang="de-DE" sz="2200" dirty="0" smtClean="0"/>
              <a:t>, </a:t>
            </a:r>
            <a:r>
              <a:rPr lang="de-DE" sz="2200" dirty="0" err="1">
                <a:solidFill>
                  <a:srgbClr val="94C11C"/>
                </a:solidFill>
              </a:rPr>
              <a:t>green</a:t>
            </a:r>
            <a:r>
              <a:rPr lang="de-DE" sz="2200" dirty="0" smtClean="0"/>
              <a:t>,…) </a:t>
            </a:r>
            <a:r>
              <a:rPr lang="en-US" sz="2200" b="0" dirty="0"/>
              <a:t>Emphasizing of elements; for grouping; for status displays</a:t>
            </a:r>
          </a:p>
          <a:p>
            <a:r>
              <a:rPr lang="en-US" sz="2200" dirty="0"/>
              <a:t>Geometry</a:t>
            </a:r>
            <a:r>
              <a:rPr lang="en-US" sz="2200" b="0" dirty="0"/>
              <a:t> (regular, irregular, round, square, etc.): For visual distinction, for location by touch; for grouping; for location at greater distances</a:t>
            </a:r>
          </a:p>
          <a:p>
            <a:r>
              <a:rPr lang="en-US" sz="2200" dirty="0"/>
              <a:t>Size: </a:t>
            </a:r>
            <a:r>
              <a:rPr lang="en-US" sz="2200" b="0" dirty="0"/>
              <a:t>For the emphasizing of elements; searching for identical functions at greater distances; information on the significance of an element</a:t>
            </a:r>
          </a:p>
          <a:p>
            <a:r>
              <a:rPr lang="en-US" sz="2200" dirty="0"/>
              <a:t>Position: </a:t>
            </a:r>
            <a:r>
              <a:rPr lang="en-US" sz="2200" b="0" dirty="0"/>
              <a:t>For emphasizing of significance, function, sequence of use, relationship to other elements</a:t>
            </a:r>
          </a:p>
          <a:p>
            <a:r>
              <a:rPr lang="de-DE" sz="2200" b="0" dirty="0" smtClean="0"/>
              <a:t>Einsatzes, Beziehung zu anderen Elementen</a:t>
            </a:r>
            <a:endParaRPr lang="de-DE" sz="2200" b="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491CE98-15F6-4651-BB9A-B36841C0AECC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4 - Learning ergonomics - Part 1</a:t>
            </a:r>
            <a:endParaRPr lang="de-DE" alt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0C5DD-866A-403C-9DB3-89A03640D3E9}" type="slidenum">
              <a:rPr lang="de-DE" altLang="de-DE" smtClean="0"/>
              <a:pPr/>
              <a:t>22</a:t>
            </a:fld>
            <a:endParaRPr lang="de-DE" altLang="de-DE" dirty="0"/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539750" y="5157192"/>
            <a:ext cx="8316912" cy="8531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headEnd/>
            <a:tailEnd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0000" tIns="46800" rIns="90000" bIns="46800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en-US" altLang="de-DE" sz="2000" b="1" dirty="0"/>
              <a:t>Examples: inconsistent use of </a:t>
            </a:r>
            <a:r>
              <a:rPr lang="en-US" altLang="de-DE" sz="2000" b="1" dirty="0" err="1"/>
              <a:t>colour</a:t>
            </a:r>
            <a:r>
              <a:rPr lang="en-US" altLang="de-DE" sz="2000" b="1" dirty="0"/>
              <a:t>, </a:t>
            </a:r>
            <a:r>
              <a:rPr lang="en-US" altLang="de-DE" sz="2000" dirty="0"/>
              <a:t>size, position of pushbuttons </a:t>
            </a:r>
            <a:r>
              <a:rPr lang="en-US" altLang="de-DE" sz="2000" b="1" dirty="0"/>
              <a:t>can reduce the speed of work by 10%-15%</a:t>
            </a:r>
          </a:p>
        </p:txBody>
      </p:sp>
    </p:spTree>
    <p:extLst>
      <p:ext uri="{BB962C8B-B14F-4D97-AF65-F5344CB8AC3E}">
        <p14:creationId xmlns:p14="http://schemas.microsoft.com/office/powerpoint/2010/main" val="83453728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Principles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compatibility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24662FA-B5FE-415C-91CF-CFA02E2336F5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4 - Learning ergonomics - Part 1</a:t>
            </a:r>
            <a:endParaRPr lang="de-DE" alt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0C5DD-866A-403C-9DB3-89A03640D3E9}" type="slidenum">
              <a:rPr lang="de-DE" altLang="de-DE" smtClean="0"/>
              <a:pPr/>
              <a:t>23</a:t>
            </a:fld>
            <a:endParaRPr lang="de-DE" altLang="de-DE" dirty="0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1548619" y="1285446"/>
            <a:ext cx="6228692" cy="7772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0000" tIns="46800" rIns="90000" bIns="46800">
            <a:spAutoFit/>
          </a:bodyPr>
          <a:lstStyle/>
          <a:p>
            <a:pPr algn="ctr">
              <a:lnSpc>
                <a:spcPct val="130000"/>
              </a:lnSpc>
              <a:spcBef>
                <a:spcPct val="0"/>
              </a:spcBef>
            </a:pPr>
            <a:r>
              <a:rPr lang="en-US" sz="1800" b="1" dirty="0">
                <a:solidFill>
                  <a:srgbClr val="0B2A51"/>
                </a:solidFill>
                <a:cs typeface="Arial" pitchFamily="34" charset="0"/>
              </a:rPr>
              <a:t>Compatibility</a:t>
            </a:r>
          </a:p>
          <a:p>
            <a:pPr algn="ctr">
              <a:lnSpc>
                <a:spcPct val="130000"/>
              </a:lnSpc>
              <a:spcBef>
                <a:spcPct val="0"/>
              </a:spcBef>
            </a:pPr>
            <a:r>
              <a:rPr lang="en-US" sz="1800" dirty="0">
                <a:solidFill>
                  <a:srgbClr val="0B2A51"/>
                </a:solidFill>
                <a:cs typeface="Arial" pitchFamily="34" charset="0"/>
              </a:rPr>
              <a:t>Compatibility between stimulus and response</a:t>
            </a: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3455925" y="3104696"/>
            <a:ext cx="2420999" cy="319998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0000" tIns="46800" rIns="90000" bIns="46800">
            <a:spAutoFit/>
          </a:bodyPr>
          <a:lstStyle/>
          <a:p>
            <a:pPr>
              <a:spcBef>
                <a:spcPct val="0"/>
              </a:spcBef>
              <a:spcAft>
                <a:spcPts val="600"/>
              </a:spcAft>
            </a:pPr>
            <a:r>
              <a:rPr lang="de-DE" sz="1800" b="1" dirty="0" err="1">
                <a:solidFill>
                  <a:srgbClr val="0B2A51"/>
                </a:solidFill>
                <a:cs typeface="Arial" pitchFamily="34" charset="0"/>
              </a:rPr>
              <a:t>Conceptual</a:t>
            </a:r>
            <a:r>
              <a:rPr lang="de-DE" sz="1800" b="1" dirty="0">
                <a:solidFill>
                  <a:srgbClr val="0B2A51"/>
                </a:solidFill>
                <a:cs typeface="Arial" pitchFamily="34" charset="0"/>
              </a:rPr>
              <a:t> </a:t>
            </a:r>
            <a:r>
              <a:rPr lang="de-DE" sz="1800" b="1" dirty="0" err="1">
                <a:solidFill>
                  <a:srgbClr val="0B2A51"/>
                </a:solidFill>
                <a:cs typeface="Arial" pitchFamily="34" charset="0"/>
              </a:rPr>
              <a:t>compatibility</a:t>
            </a:r>
            <a:endParaRPr lang="de-DE" sz="1800" b="1" dirty="0">
              <a:solidFill>
                <a:srgbClr val="0B2A51"/>
              </a:solidFill>
              <a:cs typeface="Arial" pitchFamily="34" charset="0"/>
            </a:endParaRPr>
          </a:p>
          <a:p>
            <a:pPr marL="285750" indent="-285750">
              <a:lnSpc>
                <a:spcPct val="130000"/>
              </a:lnSpc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000000"/>
                </a:solidFill>
                <a:cs typeface="Arial" pitchFamily="34" charset="0"/>
              </a:rPr>
              <a:t>Compatibility between the human-machine interface and the system image (expectations) in the user's mind</a:t>
            </a:r>
          </a:p>
          <a:p>
            <a:pPr>
              <a:spcBef>
                <a:spcPct val="0"/>
              </a:spcBef>
            </a:pPr>
            <a:endParaRPr lang="de-DE" sz="1800" b="1" dirty="0">
              <a:solidFill>
                <a:srgbClr val="0B2A51"/>
              </a:solidFill>
              <a:cs typeface="Arial" pitchFamily="34" charset="0"/>
            </a:endParaRPr>
          </a:p>
          <a:p>
            <a:pPr>
              <a:spcBef>
                <a:spcPct val="0"/>
              </a:spcBef>
            </a:pPr>
            <a:endParaRPr lang="de-DE" sz="1800" b="1" dirty="0">
              <a:solidFill>
                <a:srgbClr val="0B2A51"/>
              </a:solidFill>
              <a:cs typeface="Arial" pitchFamily="34" charset="0"/>
            </a:endParaRP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552450" y="3095171"/>
            <a:ext cx="2472122" cy="268907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0000" tIns="46800" rIns="90000" bIns="46800">
            <a:spAutoFit/>
          </a:bodyPr>
          <a:lstStyle/>
          <a:p>
            <a:pPr>
              <a:spcBef>
                <a:spcPct val="0"/>
              </a:spcBef>
              <a:spcAft>
                <a:spcPts val="600"/>
              </a:spcAft>
            </a:pPr>
            <a:r>
              <a:rPr lang="de-DE" sz="1800" b="1" dirty="0" err="1">
                <a:solidFill>
                  <a:srgbClr val="0B2A51"/>
                </a:solidFill>
                <a:cs typeface="Arial" pitchFamily="34" charset="0"/>
              </a:rPr>
              <a:t>Spatial</a:t>
            </a:r>
            <a:r>
              <a:rPr lang="de-DE" sz="1800" b="1" dirty="0">
                <a:solidFill>
                  <a:srgbClr val="0B2A51"/>
                </a:solidFill>
                <a:cs typeface="Arial" pitchFamily="34" charset="0"/>
              </a:rPr>
              <a:t> </a:t>
            </a:r>
            <a:r>
              <a:rPr lang="de-DE" sz="1800" b="1" dirty="0" err="1">
                <a:solidFill>
                  <a:srgbClr val="0B2A51"/>
                </a:solidFill>
                <a:cs typeface="Arial" pitchFamily="34" charset="0"/>
              </a:rPr>
              <a:t>compatibility</a:t>
            </a:r>
            <a:endParaRPr lang="de-DE" sz="1800" b="1" dirty="0">
              <a:solidFill>
                <a:srgbClr val="0B2A51"/>
              </a:solidFill>
              <a:cs typeface="Arial" pitchFamily="34" charset="0"/>
            </a:endParaRPr>
          </a:p>
          <a:p>
            <a:pPr marL="285750" indent="-285750">
              <a:lnSpc>
                <a:spcPct val="130000"/>
              </a:lnSpc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0B2A51"/>
                </a:solidFill>
                <a:cs typeface="Arial" pitchFamily="34" charset="0"/>
              </a:rPr>
              <a:t>compatibility with location and position)</a:t>
            </a:r>
          </a:p>
          <a:p>
            <a:pPr marL="285750" indent="-285750">
              <a:lnSpc>
                <a:spcPct val="130000"/>
              </a:lnSpc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0B2A51"/>
                </a:solidFill>
                <a:cs typeface="Arial" pitchFamily="34" charset="0"/>
              </a:rPr>
              <a:t>Logic of location and assignment</a:t>
            </a:r>
          </a:p>
          <a:p>
            <a:pPr marL="285750" indent="-285750">
              <a:lnSpc>
                <a:spcPct val="130000"/>
              </a:lnSpc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0B2A51"/>
                </a:solidFill>
                <a:cs typeface="Arial" pitchFamily="34" charset="0"/>
              </a:rPr>
              <a:t>Consideration for alternative, sequential and simultaneous use</a:t>
            </a:r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6207410" y="3085646"/>
            <a:ext cx="2448272" cy="328615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0000" tIns="46800" rIns="90000" bIns="46800">
            <a:spAutoFit/>
          </a:bodyPr>
          <a:lstStyle/>
          <a:p>
            <a:pPr>
              <a:spcBef>
                <a:spcPct val="0"/>
              </a:spcBef>
              <a:spcAft>
                <a:spcPts val="600"/>
              </a:spcAft>
            </a:pPr>
            <a:r>
              <a:rPr lang="en-US" sz="1800" b="1" dirty="0">
                <a:solidFill>
                  <a:srgbClr val="0B2A51"/>
                </a:solidFill>
                <a:cs typeface="Arial" pitchFamily="34" charset="0"/>
              </a:rPr>
              <a:t>Compatibility of the direction of motion</a:t>
            </a:r>
          </a:p>
          <a:p>
            <a:pPr marL="285750" indent="-285750">
              <a:lnSpc>
                <a:spcPct val="130000"/>
              </a:lnSpc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0B2A51"/>
                </a:solidFill>
                <a:cs typeface="Arial" pitchFamily="34" charset="0"/>
              </a:rPr>
              <a:t>Logic of the direction of motion</a:t>
            </a:r>
          </a:p>
          <a:p>
            <a:pPr marL="285750" indent="-285750">
              <a:lnSpc>
                <a:spcPct val="130000"/>
              </a:lnSpc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0B2A51"/>
                </a:solidFill>
                <a:cs typeface="Arial" pitchFamily="34" charset="0"/>
              </a:rPr>
              <a:t>Effect of the movement of the control actuator</a:t>
            </a:r>
          </a:p>
          <a:p>
            <a:pPr marL="285750" indent="-285750">
              <a:lnSpc>
                <a:spcPct val="130000"/>
              </a:lnSpc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0B2A51"/>
                </a:solidFill>
                <a:cs typeface="Arial" pitchFamily="34" charset="0"/>
              </a:rPr>
              <a:t>Display consistent with the direction of motion</a:t>
            </a:r>
          </a:p>
        </p:txBody>
      </p:sp>
      <p:cxnSp>
        <p:nvCxnSpPr>
          <p:cNvPr id="11" name="Gewinkelte Verbindung 11"/>
          <p:cNvCxnSpPr>
            <a:stCxn id="7" idx="2"/>
            <a:endCxn id="8" idx="0"/>
          </p:cNvCxnSpPr>
          <p:nvPr/>
        </p:nvCxnSpPr>
        <p:spPr bwMode="auto">
          <a:xfrm rot="16200000" flipH="1">
            <a:off x="4143703" y="2581973"/>
            <a:ext cx="1041985" cy="3460"/>
          </a:xfrm>
          <a:prstGeom prst="bentConnector3">
            <a:avLst>
              <a:gd name="adj1" fmla="val 50000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cxnSp>
      <p:cxnSp>
        <p:nvCxnSpPr>
          <p:cNvPr id="12" name="Gewinkelte Verbindung 12"/>
          <p:cNvCxnSpPr>
            <a:stCxn id="7" idx="2"/>
            <a:endCxn id="10" idx="0"/>
          </p:cNvCxnSpPr>
          <p:nvPr/>
        </p:nvCxnSpPr>
        <p:spPr bwMode="auto">
          <a:xfrm rot="16200000" flipH="1">
            <a:off x="5535788" y="1189887"/>
            <a:ext cx="1022935" cy="2768581"/>
          </a:xfrm>
          <a:prstGeom prst="bentConnector3">
            <a:avLst>
              <a:gd name="adj1" fmla="val 50000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cxnSp>
      <p:cxnSp>
        <p:nvCxnSpPr>
          <p:cNvPr id="13" name="Gewinkelte Verbindung 13"/>
          <p:cNvCxnSpPr>
            <a:stCxn id="7" idx="2"/>
            <a:endCxn id="9" idx="0"/>
          </p:cNvCxnSpPr>
          <p:nvPr/>
        </p:nvCxnSpPr>
        <p:spPr bwMode="auto">
          <a:xfrm rot="5400000">
            <a:off x="2709508" y="1141714"/>
            <a:ext cx="1032460" cy="2874454"/>
          </a:xfrm>
          <a:prstGeom prst="bentConnector3">
            <a:avLst>
              <a:gd name="adj1" fmla="val 50000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cxnSp>
    </p:spTree>
    <p:extLst>
      <p:ext uri="{BB962C8B-B14F-4D97-AF65-F5344CB8AC3E}">
        <p14:creationId xmlns:p14="http://schemas.microsoft.com/office/powerpoint/2010/main" val="376291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Compatibility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location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A708275-E405-4DDE-9E4C-79BDE278A08F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4 - Learning ergonomics - Part 1</a:t>
            </a:r>
            <a:endParaRPr lang="de-DE" alt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0C5DD-866A-403C-9DB3-89A03640D3E9}" type="slidenum">
              <a:rPr lang="de-DE" altLang="de-DE" smtClean="0"/>
              <a:pPr/>
              <a:t>24</a:t>
            </a:fld>
            <a:endParaRPr lang="de-DE" altLang="de-DE" dirty="0"/>
          </a:p>
        </p:txBody>
      </p:sp>
      <p:sp>
        <p:nvSpPr>
          <p:cNvPr id="8" name="Textfeld 7"/>
          <p:cNvSpPr txBox="1"/>
          <p:nvPr/>
        </p:nvSpPr>
        <p:spPr>
          <a:xfrm>
            <a:off x="517525" y="1376363"/>
            <a:ext cx="80645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DE" b="1" dirty="0" err="1"/>
              <a:t>Grouping</a:t>
            </a:r>
            <a:r>
              <a:rPr lang="de-DE" b="1" dirty="0"/>
              <a:t> </a:t>
            </a:r>
            <a:r>
              <a:rPr lang="de-DE" b="1" dirty="0" err="1"/>
              <a:t>of</a:t>
            </a:r>
            <a:r>
              <a:rPr lang="de-DE" b="1" dirty="0"/>
              <a:t> </a:t>
            </a:r>
            <a:r>
              <a:rPr lang="de-DE" b="1" dirty="0" err="1"/>
              <a:t>control</a:t>
            </a:r>
            <a:r>
              <a:rPr lang="de-DE" b="1" dirty="0"/>
              <a:t> </a:t>
            </a:r>
            <a:r>
              <a:rPr lang="de-DE" b="1" dirty="0" err="1"/>
              <a:t>actuators</a:t>
            </a:r>
            <a:r>
              <a:rPr lang="de-DE" b="1" dirty="0"/>
              <a:t>:</a:t>
            </a: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431800" y="1905414"/>
            <a:ext cx="7092950" cy="402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de-DE" sz="2000" dirty="0">
                <a:solidFill>
                  <a:schemeClr val="bg2">
                    <a:lumMod val="75000"/>
                  </a:schemeClr>
                </a:solidFill>
              </a:rPr>
              <a:t>Grouping in lines and columns (regular assignment)</a:t>
            </a: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431800" y="2770601"/>
            <a:ext cx="8172450" cy="710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de-DE" sz="2000" dirty="0">
                <a:solidFill>
                  <a:schemeClr val="bg2">
                    <a:lumMod val="75000"/>
                  </a:schemeClr>
                </a:solidFill>
              </a:rPr>
              <a:t>Principle of proximity: smaller distances between functionally </a:t>
            </a:r>
            <a:br>
              <a:rPr lang="en-US" altLang="de-DE" sz="2000" dirty="0">
                <a:solidFill>
                  <a:schemeClr val="bg2">
                    <a:lumMod val="75000"/>
                  </a:schemeClr>
                </a:solidFill>
              </a:rPr>
            </a:br>
            <a:r>
              <a:rPr lang="en-US" altLang="de-DE" sz="2000" dirty="0">
                <a:solidFill>
                  <a:schemeClr val="bg2">
                    <a:lumMod val="75000"/>
                  </a:schemeClr>
                </a:solidFill>
              </a:rPr>
              <a:t>related elements</a:t>
            </a: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468313" y="3958051"/>
            <a:ext cx="7632700" cy="710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de-DE" sz="2000" dirty="0">
                <a:solidFill>
                  <a:schemeClr val="bg2">
                    <a:lumMod val="75000"/>
                  </a:schemeClr>
                </a:solidFill>
              </a:rPr>
              <a:t>Principle of symmetry (combination of different components of the same function within a system)</a:t>
            </a:r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431800" y="5218526"/>
            <a:ext cx="7921625" cy="710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de-DE" sz="2000" dirty="0">
                <a:solidFill>
                  <a:schemeClr val="bg2">
                    <a:lumMod val="75000"/>
                  </a:schemeClr>
                </a:solidFill>
              </a:rPr>
              <a:t>Principle of similarity (of the same type): elements identical in appearance are related in their function</a:t>
            </a:r>
          </a:p>
        </p:txBody>
      </p:sp>
      <p:grpSp>
        <p:nvGrpSpPr>
          <p:cNvPr id="13" name="Group 8"/>
          <p:cNvGrpSpPr>
            <a:grpSpLocks/>
          </p:cNvGrpSpPr>
          <p:nvPr/>
        </p:nvGrpSpPr>
        <p:grpSpPr bwMode="auto">
          <a:xfrm>
            <a:off x="7632700" y="2013364"/>
            <a:ext cx="935038" cy="900112"/>
            <a:chOff x="1905" y="1502"/>
            <a:chExt cx="589" cy="567"/>
          </a:xfrm>
        </p:grpSpPr>
        <p:sp>
          <p:nvSpPr>
            <p:cNvPr id="14" name="Oval 9"/>
            <p:cNvSpPr>
              <a:spLocks noChangeArrowheads="1"/>
            </p:cNvSpPr>
            <p:nvPr/>
          </p:nvSpPr>
          <p:spPr bwMode="auto">
            <a:xfrm>
              <a:off x="1905" y="1502"/>
              <a:ext cx="136" cy="136"/>
            </a:xfrm>
            <a:prstGeom prst="ellipse">
              <a:avLst/>
            </a:prstGeom>
            <a:solidFill>
              <a:srgbClr val="0B2A51"/>
            </a:solidFill>
            <a:ln w="28575">
              <a:solidFill>
                <a:srgbClr val="0B2A51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de-DE" altLang="de-DE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15" name="Oval 10"/>
            <p:cNvSpPr>
              <a:spLocks noChangeArrowheads="1"/>
            </p:cNvSpPr>
            <p:nvPr/>
          </p:nvSpPr>
          <p:spPr bwMode="auto">
            <a:xfrm>
              <a:off x="2132" y="1502"/>
              <a:ext cx="136" cy="136"/>
            </a:xfrm>
            <a:prstGeom prst="ellipse">
              <a:avLst/>
            </a:prstGeom>
            <a:solidFill>
              <a:srgbClr val="0B2A51"/>
            </a:solidFill>
            <a:ln w="28575">
              <a:solidFill>
                <a:srgbClr val="0B2A51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de-DE" altLang="de-DE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16" name="Oval 11"/>
            <p:cNvSpPr>
              <a:spLocks noChangeArrowheads="1"/>
            </p:cNvSpPr>
            <p:nvPr/>
          </p:nvSpPr>
          <p:spPr bwMode="auto">
            <a:xfrm>
              <a:off x="2358" y="1502"/>
              <a:ext cx="136" cy="136"/>
            </a:xfrm>
            <a:prstGeom prst="ellipse">
              <a:avLst/>
            </a:prstGeom>
            <a:solidFill>
              <a:srgbClr val="0B2A51"/>
            </a:solidFill>
            <a:ln w="28575">
              <a:solidFill>
                <a:srgbClr val="0B2A51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de-DE" altLang="de-DE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17" name="Oval 12"/>
            <p:cNvSpPr>
              <a:spLocks noChangeArrowheads="1"/>
            </p:cNvSpPr>
            <p:nvPr/>
          </p:nvSpPr>
          <p:spPr bwMode="auto">
            <a:xfrm>
              <a:off x="1905" y="1729"/>
              <a:ext cx="136" cy="136"/>
            </a:xfrm>
            <a:prstGeom prst="ellipse">
              <a:avLst/>
            </a:prstGeom>
            <a:solidFill>
              <a:srgbClr val="0B2A51"/>
            </a:solidFill>
            <a:ln w="28575">
              <a:solidFill>
                <a:srgbClr val="0B2A51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de-DE" altLang="de-DE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18" name="Oval 13"/>
            <p:cNvSpPr>
              <a:spLocks noChangeArrowheads="1"/>
            </p:cNvSpPr>
            <p:nvPr/>
          </p:nvSpPr>
          <p:spPr bwMode="auto">
            <a:xfrm>
              <a:off x="1905" y="1933"/>
              <a:ext cx="136" cy="136"/>
            </a:xfrm>
            <a:prstGeom prst="ellipse">
              <a:avLst/>
            </a:prstGeom>
            <a:solidFill>
              <a:srgbClr val="0B2A51"/>
            </a:solidFill>
            <a:ln w="28575">
              <a:solidFill>
                <a:srgbClr val="0B2A51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de-DE" altLang="de-DE">
                <a:solidFill>
                  <a:schemeClr val="bg2">
                    <a:lumMod val="75000"/>
                  </a:schemeClr>
                </a:solidFill>
              </a:endParaRPr>
            </a:p>
          </p:txBody>
        </p:sp>
      </p:grpSp>
      <p:grpSp>
        <p:nvGrpSpPr>
          <p:cNvPr id="19" name="Group 14"/>
          <p:cNvGrpSpPr>
            <a:grpSpLocks/>
          </p:cNvGrpSpPr>
          <p:nvPr/>
        </p:nvGrpSpPr>
        <p:grpSpPr bwMode="auto">
          <a:xfrm>
            <a:off x="7308850" y="3381789"/>
            <a:ext cx="1187450" cy="215900"/>
            <a:chOff x="1247" y="2228"/>
            <a:chExt cx="748" cy="136"/>
          </a:xfrm>
        </p:grpSpPr>
        <p:sp>
          <p:nvSpPr>
            <p:cNvPr id="20" name="Oval 15"/>
            <p:cNvSpPr>
              <a:spLocks noChangeArrowheads="1"/>
            </p:cNvSpPr>
            <p:nvPr/>
          </p:nvSpPr>
          <p:spPr bwMode="auto">
            <a:xfrm>
              <a:off x="1247" y="2228"/>
              <a:ext cx="136" cy="136"/>
            </a:xfrm>
            <a:prstGeom prst="ellipse">
              <a:avLst/>
            </a:prstGeom>
            <a:solidFill>
              <a:srgbClr val="0B2A51"/>
            </a:solidFill>
            <a:ln w="28575">
              <a:solidFill>
                <a:srgbClr val="0B2A51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de-DE" altLang="de-DE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21" name="Oval 16"/>
            <p:cNvSpPr>
              <a:spLocks noChangeArrowheads="1"/>
            </p:cNvSpPr>
            <p:nvPr/>
          </p:nvSpPr>
          <p:spPr bwMode="auto">
            <a:xfrm>
              <a:off x="1429" y="2228"/>
              <a:ext cx="136" cy="136"/>
            </a:xfrm>
            <a:prstGeom prst="ellipse">
              <a:avLst/>
            </a:prstGeom>
            <a:solidFill>
              <a:srgbClr val="0B2A51"/>
            </a:solidFill>
            <a:ln w="28575">
              <a:solidFill>
                <a:srgbClr val="0B2A51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de-DE" altLang="de-DE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22" name="Oval 17"/>
            <p:cNvSpPr>
              <a:spLocks noChangeArrowheads="1"/>
            </p:cNvSpPr>
            <p:nvPr/>
          </p:nvSpPr>
          <p:spPr bwMode="auto">
            <a:xfrm>
              <a:off x="1859" y="2228"/>
              <a:ext cx="136" cy="136"/>
            </a:xfrm>
            <a:prstGeom prst="ellipse">
              <a:avLst/>
            </a:prstGeom>
            <a:solidFill>
              <a:srgbClr val="0B2A51"/>
            </a:solidFill>
            <a:ln w="28575">
              <a:solidFill>
                <a:srgbClr val="0B2A51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de-DE" altLang="de-DE">
                <a:solidFill>
                  <a:schemeClr val="bg2">
                    <a:lumMod val="75000"/>
                  </a:schemeClr>
                </a:solidFill>
              </a:endParaRPr>
            </a:p>
          </p:txBody>
        </p:sp>
      </p:grpSp>
      <p:grpSp>
        <p:nvGrpSpPr>
          <p:cNvPr id="23" name="Group 18"/>
          <p:cNvGrpSpPr>
            <a:grpSpLocks/>
          </p:cNvGrpSpPr>
          <p:nvPr/>
        </p:nvGrpSpPr>
        <p:grpSpPr bwMode="auto">
          <a:xfrm>
            <a:off x="6156325" y="4570826"/>
            <a:ext cx="2339975" cy="539750"/>
            <a:chOff x="1202" y="2228"/>
            <a:chExt cx="1474" cy="340"/>
          </a:xfrm>
        </p:grpSpPr>
        <p:grpSp>
          <p:nvGrpSpPr>
            <p:cNvPr id="24" name="Group 19"/>
            <p:cNvGrpSpPr>
              <a:grpSpLocks/>
            </p:cNvGrpSpPr>
            <p:nvPr/>
          </p:nvGrpSpPr>
          <p:grpSpPr bwMode="auto">
            <a:xfrm>
              <a:off x="1202" y="2228"/>
              <a:ext cx="567" cy="340"/>
              <a:chOff x="1202" y="2228"/>
              <a:chExt cx="567" cy="340"/>
            </a:xfrm>
          </p:grpSpPr>
          <p:sp>
            <p:nvSpPr>
              <p:cNvPr id="28" name="Oval 20"/>
              <p:cNvSpPr>
                <a:spLocks noChangeArrowheads="1"/>
              </p:cNvSpPr>
              <p:nvPr/>
            </p:nvSpPr>
            <p:spPr bwMode="auto">
              <a:xfrm>
                <a:off x="1633" y="2228"/>
                <a:ext cx="136" cy="136"/>
              </a:xfrm>
              <a:prstGeom prst="ellipse">
                <a:avLst/>
              </a:prstGeom>
              <a:solidFill>
                <a:srgbClr val="0B2A51"/>
              </a:solidFill>
              <a:ln w="28575">
                <a:solidFill>
                  <a:srgbClr val="0B2A51"/>
                </a:solidFill>
                <a:round/>
                <a:headEnd/>
                <a:tailEnd/>
              </a:ln>
            </p:spPr>
            <p:txBody>
              <a:bodyPr wrap="none" lIns="90000" tIns="46800" rIns="90000" bIns="46800" anchor="ctr"/>
              <a:lstStyle>
                <a:lvl1pPr eaLnBrk="0" hangingPunct="0">
                  <a:defRPr sz="28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 sz="28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 sz="28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 sz="28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 sz="28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de-DE" altLang="de-DE">
                  <a:solidFill>
                    <a:schemeClr val="bg2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9" name="Oval 21"/>
              <p:cNvSpPr>
                <a:spLocks noChangeArrowheads="1"/>
              </p:cNvSpPr>
              <p:nvPr/>
            </p:nvSpPr>
            <p:spPr bwMode="auto">
              <a:xfrm>
                <a:off x="1633" y="2432"/>
                <a:ext cx="136" cy="136"/>
              </a:xfrm>
              <a:prstGeom prst="ellipse">
                <a:avLst/>
              </a:prstGeom>
              <a:solidFill>
                <a:srgbClr val="0B2A51"/>
              </a:solidFill>
              <a:ln w="28575">
                <a:solidFill>
                  <a:srgbClr val="0B2A51"/>
                </a:solidFill>
                <a:round/>
                <a:headEnd/>
                <a:tailEnd/>
              </a:ln>
            </p:spPr>
            <p:txBody>
              <a:bodyPr wrap="none" lIns="90000" tIns="46800" rIns="90000" bIns="46800" anchor="ctr"/>
              <a:lstStyle>
                <a:lvl1pPr eaLnBrk="0" hangingPunct="0">
                  <a:defRPr sz="28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 sz="28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 sz="28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 sz="28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 sz="28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de-DE" altLang="de-DE">
                  <a:solidFill>
                    <a:schemeClr val="bg2">
                      <a:lumMod val="75000"/>
                    </a:schemeClr>
                  </a:solidFill>
                </a:endParaRPr>
              </a:p>
            </p:txBody>
          </p:sp>
          <p:sp>
            <p:nvSpPr>
              <p:cNvPr id="30" name="Oval 22"/>
              <p:cNvSpPr>
                <a:spLocks noChangeArrowheads="1"/>
              </p:cNvSpPr>
              <p:nvPr/>
            </p:nvSpPr>
            <p:spPr bwMode="auto">
              <a:xfrm>
                <a:off x="1202" y="2228"/>
                <a:ext cx="136" cy="136"/>
              </a:xfrm>
              <a:prstGeom prst="ellipse">
                <a:avLst/>
              </a:prstGeom>
              <a:solidFill>
                <a:srgbClr val="0B2A51"/>
              </a:solidFill>
              <a:ln w="28575">
                <a:solidFill>
                  <a:srgbClr val="0B2A51"/>
                </a:solidFill>
                <a:round/>
                <a:headEnd/>
                <a:tailEnd/>
              </a:ln>
            </p:spPr>
            <p:txBody>
              <a:bodyPr wrap="none" lIns="90000" tIns="46800" rIns="90000" bIns="46800" anchor="ctr"/>
              <a:lstStyle>
                <a:lvl1pPr eaLnBrk="0" hangingPunct="0">
                  <a:defRPr sz="28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 sz="28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 sz="28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 sz="28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 sz="28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de-DE" altLang="de-DE">
                  <a:solidFill>
                    <a:schemeClr val="bg2">
                      <a:lumMod val="75000"/>
                    </a:schemeClr>
                  </a:solidFill>
                </a:endParaRPr>
              </a:p>
            </p:txBody>
          </p:sp>
        </p:grpSp>
        <p:sp>
          <p:nvSpPr>
            <p:cNvPr id="25" name="Oval 23"/>
            <p:cNvSpPr>
              <a:spLocks noChangeArrowheads="1"/>
            </p:cNvSpPr>
            <p:nvPr/>
          </p:nvSpPr>
          <p:spPr bwMode="auto">
            <a:xfrm rot="10800000">
              <a:off x="2109" y="2432"/>
              <a:ext cx="136" cy="136"/>
            </a:xfrm>
            <a:prstGeom prst="ellipse">
              <a:avLst/>
            </a:prstGeom>
            <a:solidFill>
              <a:srgbClr val="0B2A51"/>
            </a:solidFill>
            <a:ln w="28575">
              <a:solidFill>
                <a:srgbClr val="0B2A51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de-DE" altLang="de-DE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26" name="Oval 24"/>
            <p:cNvSpPr>
              <a:spLocks noChangeArrowheads="1"/>
            </p:cNvSpPr>
            <p:nvPr/>
          </p:nvSpPr>
          <p:spPr bwMode="auto">
            <a:xfrm rot="10800000">
              <a:off x="2109" y="2228"/>
              <a:ext cx="136" cy="136"/>
            </a:xfrm>
            <a:prstGeom prst="ellipse">
              <a:avLst/>
            </a:prstGeom>
            <a:solidFill>
              <a:srgbClr val="0B2A51"/>
            </a:solidFill>
            <a:ln w="28575">
              <a:solidFill>
                <a:srgbClr val="0B2A51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de-DE" altLang="de-DE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27" name="Oval 25"/>
            <p:cNvSpPr>
              <a:spLocks noChangeArrowheads="1"/>
            </p:cNvSpPr>
            <p:nvPr/>
          </p:nvSpPr>
          <p:spPr bwMode="auto">
            <a:xfrm rot="10800000">
              <a:off x="2540" y="2228"/>
              <a:ext cx="136" cy="136"/>
            </a:xfrm>
            <a:prstGeom prst="ellipse">
              <a:avLst/>
            </a:prstGeom>
            <a:solidFill>
              <a:srgbClr val="0B2A51"/>
            </a:solidFill>
            <a:ln w="28575">
              <a:solidFill>
                <a:srgbClr val="0B2A51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de-DE" altLang="de-DE">
                <a:solidFill>
                  <a:schemeClr val="bg2">
                    <a:lumMod val="75000"/>
                  </a:schemeClr>
                </a:solidFill>
              </a:endParaRPr>
            </a:p>
          </p:txBody>
        </p:sp>
      </p:grpSp>
      <p:grpSp>
        <p:nvGrpSpPr>
          <p:cNvPr id="31" name="Group 26"/>
          <p:cNvGrpSpPr>
            <a:grpSpLocks/>
          </p:cNvGrpSpPr>
          <p:nvPr/>
        </p:nvGrpSpPr>
        <p:grpSpPr bwMode="auto">
          <a:xfrm>
            <a:off x="7451725" y="5650326"/>
            <a:ext cx="1044575" cy="647700"/>
            <a:chOff x="3901" y="3453"/>
            <a:chExt cx="658" cy="408"/>
          </a:xfrm>
        </p:grpSpPr>
        <p:sp>
          <p:nvSpPr>
            <p:cNvPr id="32" name="Oval 27"/>
            <p:cNvSpPr>
              <a:spLocks noChangeArrowheads="1"/>
            </p:cNvSpPr>
            <p:nvPr/>
          </p:nvSpPr>
          <p:spPr bwMode="auto">
            <a:xfrm>
              <a:off x="3901" y="3453"/>
              <a:ext cx="136" cy="136"/>
            </a:xfrm>
            <a:prstGeom prst="ellipse">
              <a:avLst/>
            </a:prstGeom>
            <a:solidFill>
              <a:srgbClr val="0B2A51"/>
            </a:solidFill>
            <a:ln w="28575">
              <a:solidFill>
                <a:srgbClr val="0B2A51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de-DE" altLang="de-DE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33" name="Rectangle 28"/>
            <p:cNvSpPr>
              <a:spLocks noChangeArrowheads="1"/>
            </p:cNvSpPr>
            <p:nvPr/>
          </p:nvSpPr>
          <p:spPr bwMode="auto">
            <a:xfrm>
              <a:off x="4150" y="3453"/>
              <a:ext cx="159" cy="159"/>
            </a:xfrm>
            <a:prstGeom prst="rect">
              <a:avLst/>
            </a:prstGeom>
            <a:solidFill>
              <a:srgbClr val="0B2A51"/>
            </a:solidFill>
            <a:ln w="9525">
              <a:solidFill>
                <a:srgbClr val="0B2A51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de-DE" altLang="de-DE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34" name="Rectangle 29"/>
            <p:cNvSpPr>
              <a:spLocks noChangeArrowheads="1"/>
            </p:cNvSpPr>
            <p:nvPr/>
          </p:nvSpPr>
          <p:spPr bwMode="auto">
            <a:xfrm>
              <a:off x="4150" y="3702"/>
              <a:ext cx="159" cy="159"/>
            </a:xfrm>
            <a:prstGeom prst="rect">
              <a:avLst/>
            </a:prstGeom>
            <a:solidFill>
              <a:srgbClr val="0B2A51"/>
            </a:solidFill>
            <a:ln w="9525">
              <a:solidFill>
                <a:srgbClr val="0B2A51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de-DE" altLang="de-DE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35" name="Rectangle 30"/>
            <p:cNvSpPr>
              <a:spLocks noChangeArrowheads="1"/>
            </p:cNvSpPr>
            <p:nvPr/>
          </p:nvSpPr>
          <p:spPr bwMode="auto">
            <a:xfrm>
              <a:off x="3901" y="3702"/>
              <a:ext cx="159" cy="159"/>
            </a:xfrm>
            <a:prstGeom prst="rect">
              <a:avLst/>
            </a:prstGeom>
            <a:solidFill>
              <a:srgbClr val="0B2A51"/>
            </a:solidFill>
            <a:ln w="9525">
              <a:solidFill>
                <a:srgbClr val="0B2A51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de-DE" altLang="de-DE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36" name="Oval 31"/>
            <p:cNvSpPr>
              <a:spLocks noChangeArrowheads="1"/>
            </p:cNvSpPr>
            <p:nvPr/>
          </p:nvSpPr>
          <p:spPr bwMode="auto">
            <a:xfrm>
              <a:off x="4422" y="3725"/>
              <a:ext cx="136" cy="136"/>
            </a:xfrm>
            <a:prstGeom prst="ellipse">
              <a:avLst/>
            </a:prstGeom>
            <a:solidFill>
              <a:srgbClr val="0B2A51"/>
            </a:solidFill>
            <a:ln w="28575">
              <a:solidFill>
                <a:srgbClr val="0B2A51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de-DE" altLang="de-DE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37" name="Rectangle 32"/>
            <p:cNvSpPr>
              <a:spLocks noChangeArrowheads="1"/>
            </p:cNvSpPr>
            <p:nvPr/>
          </p:nvSpPr>
          <p:spPr bwMode="auto">
            <a:xfrm>
              <a:off x="4400" y="3453"/>
              <a:ext cx="159" cy="159"/>
            </a:xfrm>
            <a:prstGeom prst="rect">
              <a:avLst/>
            </a:prstGeom>
            <a:solidFill>
              <a:srgbClr val="0B2A51"/>
            </a:solidFill>
            <a:ln w="9525">
              <a:solidFill>
                <a:srgbClr val="0B2A51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de-DE" altLang="de-DE">
                <a:solidFill>
                  <a:schemeClr val="bg2">
                    <a:lumMod val="75000"/>
                  </a:schemeClr>
                </a:solidFill>
              </a:endParaRPr>
            </a:p>
          </p:txBody>
        </p:sp>
      </p:grpSp>
      <p:sp>
        <p:nvSpPr>
          <p:cNvPr id="38" name="Rectangle 33"/>
          <p:cNvSpPr>
            <a:spLocks noChangeArrowheads="1"/>
          </p:cNvSpPr>
          <p:nvPr/>
        </p:nvSpPr>
        <p:spPr bwMode="auto">
          <a:xfrm>
            <a:off x="4427538" y="6132926"/>
            <a:ext cx="1485000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de-DE" altLang="de-DE" sz="1000" dirty="0">
                <a:solidFill>
                  <a:schemeClr val="bg2">
                    <a:lumMod val="75000"/>
                  </a:schemeClr>
                </a:solidFill>
                <a:latin typeface="Verdana" pitchFamily="34" charset="0"/>
              </a:rPr>
              <a:t>nach </a:t>
            </a:r>
            <a:r>
              <a:rPr lang="de-DE" altLang="de-DE" sz="1000" b="1" dirty="0">
                <a:solidFill>
                  <a:schemeClr val="bg2">
                    <a:lumMod val="75000"/>
                  </a:schemeClr>
                </a:solidFill>
              </a:rPr>
              <a:t>E DIN EN </a:t>
            </a:r>
            <a:r>
              <a:rPr lang="de-DE" altLang="de-DE" sz="1000" b="1" dirty="0" smtClean="0">
                <a:solidFill>
                  <a:schemeClr val="bg2">
                    <a:lumMod val="75000"/>
                  </a:schemeClr>
                </a:solidFill>
              </a:rPr>
              <a:t>894-4</a:t>
            </a:r>
            <a:r>
              <a:rPr lang="de-DE" altLang="de-DE" sz="10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endParaRPr lang="de-DE" altLang="de-DE" sz="10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07421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Compatibility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location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D5B6369-BB63-4B11-9438-EA17E6E5EC3F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4 - Learning ergonomics - Part 1</a:t>
            </a:r>
            <a:endParaRPr lang="de-DE" alt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0C5DD-866A-403C-9DB3-89A03640D3E9}" type="slidenum">
              <a:rPr lang="de-DE" altLang="de-DE" smtClean="0"/>
              <a:pPr/>
              <a:t>25</a:t>
            </a:fld>
            <a:endParaRPr lang="de-DE" altLang="de-DE" dirty="0"/>
          </a:p>
        </p:txBody>
      </p:sp>
      <p:sp>
        <p:nvSpPr>
          <p:cNvPr id="7" name="Textfeld 6"/>
          <p:cNvSpPr txBox="1"/>
          <p:nvPr/>
        </p:nvSpPr>
        <p:spPr>
          <a:xfrm>
            <a:off x="517525" y="1376363"/>
            <a:ext cx="8064500" cy="79707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ct val="20000"/>
              </a:spcAft>
            </a:pPr>
            <a:r>
              <a:rPr lang="de-DE" altLang="de-DE" dirty="0" smtClean="0"/>
              <a:t>The </a:t>
            </a:r>
            <a:r>
              <a:rPr lang="de-DE" altLang="de-DE" dirty="0" err="1"/>
              <a:t>location</a:t>
            </a:r>
            <a:r>
              <a:rPr lang="de-DE" altLang="de-DE" dirty="0"/>
              <a:t> </a:t>
            </a:r>
            <a:r>
              <a:rPr lang="de-DE" altLang="de-DE" dirty="0" err="1"/>
              <a:t>of</a:t>
            </a:r>
            <a:r>
              <a:rPr lang="de-DE" altLang="de-DE" dirty="0"/>
              <a:t> </a:t>
            </a:r>
            <a:r>
              <a:rPr lang="de-DE" altLang="de-DE" dirty="0" err="1"/>
              <a:t>the</a:t>
            </a:r>
            <a:r>
              <a:rPr lang="de-DE" altLang="de-DE" dirty="0"/>
              <a:t> </a:t>
            </a:r>
            <a:r>
              <a:rPr lang="de-DE" altLang="de-DE" dirty="0" err="1"/>
              <a:t>display</a:t>
            </a:r>
            <a:r>
              <a:rPr lang="de-DE" altLang="de-DE" dirty="0"/>
              <a:t> </a:t>
            </a:r>
            <a:r>
              <a:rPr lang="de-DE" altLang="de-DE" dirty="0" err="1"/>
              <a:t>and</a:t>
            </a:r>
            <a:r>
              <a:rPr lang="de-DE" altLang="de-DE" dirty="0"/>
              <a:t> </a:t>
            </a:r>
            <a:r>
              <a:rPr lang="de-DE" altLang="de-DE" dirty="0" err="1"/>
              <a:t>control</a:t>
            </a:r>
            <a:r>
              <a:rPr lang="de-DE" altLang="de-DE" dirty="0"/>
              <a:t> </a:t>
            </a:r>
            <a:r>
              <a:rPr lang="de-DE" altLang="de-DE" dirty="0" err="1"/>
              <a:t>elements</a:t>
            </a:r>
            <a:r>
              <a:rPr lang="de-DE" altLang="de-DE" dirty="0"/>
              <a:t> </a:t>
            </a:r>
            <a:r>
              <a:rPr lang="de-DE" altLang="de-DE" dirty="0" err="1"/>
              <a:t>corresponds</a:t>
            </a:r>
            <a:r>
              <a:rPr lang="de-DE" altLang="de-DE" dirty="0"/>
              <a:t> </a:t>
            </a:r>
            <a:r>
              <a:rPr lang="de-DE" altLang="de-DE" dirty="0" err="1"/>
              <a:t>to</a:t>
            </a:r>
            <a:r>
              <a:rPr lang="de-DE" altLang="de-DE" dirty="0"/>
              <a:t> </a:t>
            </a:r>
            <a:r>
              <a:rPr lang="de-DE" altLang="de-DE" dirty="0" err="1"/>
              <a:t>the</a:t>
            </a:r>
            <a:r>
              <a:rPr lang="de-DE" altLang="de-DE" dirty="0"/>
              <a:t> </a:t>
            </a:r>
            <a:r>
              <a:rPr lang="de-DE" altLang="de-DE" dirty="0" err="1"/>
              <a:t>layout</a:t>
            </a:r>
            <a:r>
              <a:rPr lang="de-DE" altLang="de-DE" dirty="0"/>
              <a:t> in </a:t>
            </a:r>
            <a:r>
              <a:rPr lang="de-DE" altLang="de-DE" dirty="0" err="1"/>
              <a:t>the</a:t>
            </a:r>
            <a:r>
              <a:rPr lang="de-DE" altLang="de-DE" dirty="0"/>
              <a:t> </a:t>
            </a:r>
            <a:r>
              <a:rPr lang="de-DE" altLang="de-DE" dirty="0" err="1"/>
              <a:t>installation</a:t>
            </a:r>
            <a:r>
              <a:rPr lang="de-DE" altLang="de-DE" dirty="0"/>
              <a:t> </a:t>
            </a:r>
            <a:r>
              <a:rPr lang="de-DE" altLang="de-DE" dirty="0" err="1"/>
              <a:t>itself</a:t>
            </a:r>
            <a:endParaRPr lang="de-DE" altLang="de-DE" dirty="0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1381125" y="4994275"/>
            <a:ext cx="6580188" cy="703263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marL="457200" indent="-4572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AutoNum type="alphaLcParenR"/>
              <a:defRPr/>
            </a:pPr>
            <a:r>
              <a:rPr lang="de-DE" altLang="de-DE" dirty="0"/>
              <a:t>not </a:t>
            </a:r>
            <a:r>
              <a:rPr lang="de-DE" altLang="de-DE" dirty="0" err="1"/>
              <a:t>compatible</a:t>
            </a:r>
            <a:r>
              <a:rPr lang="de-DE" altLang="de-DE" dirty="0"/>
              <a:t>       b) </a:t>
            </a:r>
            <a:r>
              <a:rPr lang="de-DE" altLang="de-DE" dirty="0" err="1"/>
              <a:t>compatible</a:t>
            </a:r>
            <a:endParaRPr lang="de-DE" altLang="de-DE" dirty="0"/>
          </a:p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9" name="Group 37"/>
          <p:cNvGrpSpPr>
            <a:grpSpLocks/>
          </p:cNvGrpSpPr>
          <p:nvPr/>
        </p:nvGrpSpPr>
        <p:grpSpPr bwMode="auto">
          <a:xfrm>
            <a:off x="1979613" y="2473325"/>
            <a:ext cx="1860550" cy="2447925"/>
            <a:chOff x="1351" y="1525"/>
            <a:chExt cx="1270" cy="1542"/>
          </a:xfrm>
        </p:grpSpPr>
        <p:sp>
          <p:nvSpPr>
            <p:cNvPr id="10" name="Rectangle 6"/>
            <p:cNvSpPr>
              <a:spLocks noChangeArrowheads="1"/>
            </p:cNvSpPr>
            <p:nvPr/>
          </p:nvSpPr>
          <p:spPr bwMode="auto">
            <a:xfrm>
              <a:off x="1351" y="1525"/>
              <a:ext cx="1270" cy="1179"/>
            </a:xfrm>
            <a:prstGeom prst="rect">
              <a:avLst/>
            </a:prstGeom>
            <a:noFill/>
            <a:ln w="38100">
              <a:solidFill>
                <a:srgbClr val="0B2A5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altLang="de-DE" sz="2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" name="Rectangle 7"/>
            <p:cNvSpPr>
              <a:spLocks noChangeArrowheads="1"/>
            </p:cNvSpPr>
            <p:nvPr/>
          </p:nvSpPr>
          <p:spPr bwMode="auto">
            <a:xfrm>
              <a:off x="1351" y="2727"/>
              <a:ext cx="1270" cy="340"/>
            </a:xfrm>
            <a:prstGeom prst="rect">
              <a:avLst/>
            </a:prstGeom>
            <a:noFill/>
            <a:ln w="38100">
              <a:solidFill>
                <a:srgbClr val="0B2A5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altLang="de-DE" sz="2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" name="Oval 8"/>
            <p:cNvSpPr>
              <a:spLocks noChangeArrowheads="1"/>
            </p:cNvSpPr>
            <p:nvPr/>
          </p:nvSpPr>
          <p:spPr bwMode="auto">
            <a:xfrm>
              <a:off x="1487" y="1616"/>
              <a:ext cx="431" cy="431"/>
            </a:xfrm>
            <a:prstGeom prst="ellipse">
              <a:avLst/>
            </a:prstGeom>
            <a:noFill/>
            <a:ln w="28575">
              <a:solidFill>
                <a:srgbClr val="0B2A5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altLang="de-DE" sz="2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Oval 9"/>
            <p:cNvSpPr>
              <a:spLocks noChangeArrowheads="1"/>
            </p:cNvSpPr>
            <p:nvPr/>
          </p:nvSpPr>
          <p:spPr bwMode="auto">
            <a:xfrm>
              <a:off x="1487" y="2205"/>
              <a:ext cx="431" cy="431"/>
            </a:xfrm>
            <a:prstGeom prst="ellipse">
              <a:avLst/>
            </a:prstGeom>
            <a:noFill/>
            <a:ln w="28575">
              <a:solidFill>
                <a:srgbClr val="0B2A5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altLang="de-DE" sz="2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" name="Oval 10"/>
            <p:cNvSpPr>
              <a:spLocks noChangeArrowheads="1"/>
            </p:cNvSpPr>
            <p:nvPr/>
          </p:nvSpPr>
          <p:spPr bwMode="auto">
            <a:xfrm>
              <a:off x="2099" y="1616"/>
              <a:ext cx="431" cy="431"/>
            </a:xfrm>
            <a:prstGeom prst="ellipse">
              <a:avLst/>
            </a:prstGeom>
            <a:noFill/>
            <a:ln w="28575">
              <a:solidFill>
                <a:srgbClr val="0B2A5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altLang="de-DE" sz="2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" name="Oval 11"/>
            <p:cNvSpPr>
              <a:spLocks noChangeArrowheads="1"/>
            </p:cNvSpPr>
            <p:nvPr/>
          </p:nvSpPr>
          <p:spPr bwMode="auto">
            <a:xfrm>
              <a:off x="2077" y="2228"/>
              <a:ext cx="431" cy="431"/>
            </a:xfrm>
            <a:prstGeom prst="ellipse">
              <a:avLst/>
            </a:prstGeom>
            <a:noFill/>
            <a:ln w="28575">
              <a:solidFill>
                <a:srgbClr val="0B2A5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altLang="de-DE" sz="2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" name="Text Box 12"/>
            <p:cNvSpPr txBox="1">
              <a:spLocks noChangeArrowheads="1"/>
            </p:cNvSpPr>
            <p:nvPr/>
          </p:nvSpPr>
          <p:spPr bwMode="auto">
            <a:xfrm>
              <a:off x="1578" y="1684"/>
              <a:ext cx="249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altLang="de-DE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A</a:t>
              </a:r>
            </a:p>
          </p:txBody>
        </p:sp>
        <p:sp>
          <p:nvSpPr>
            <p:cNvPr id="17" name="Text Box 13"/>
            <p:cNvSpPr txBox="1">
              <a:spLocks noChangeArrowheads="1"/>
            </p:cNvSpPr>
            <p:nvPr/>
          </p:nvSpPr>
          <p:spPr bwMode="auto">
            <a:xfrm>
              <a:off x="2167" y="2251"/>
              <a:ext cx="249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altLang="de-DE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D</a:t>
              </a:r>
            </a:p>
          </p:txBody>
        </p:sp>
        <p:sp>
          <p:nvSpPr>
            <p:cNvPr id="18" name="Text Box 14"/>
            <p:cNvSpPr txBox="1">
              <a:spLocks noChangeArrowheads="1"/>
            </p:cNvSpPr>
            <p:nvPr/>
          </p:nvSpPr>
          <p:spPr bwMode="auto">
            <a:xfrm>
              <a:off x="1555" y="2251"/>
              <a:ext cx="249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altLang="de-DE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B</a:t>
              </a:r>
            </a:p>
          </p:txBody>
        </p:sp>
        <p:sp>
          <p:nvSpPr>
            <p:cNvPr id="19" name="Text Box 15"/>
            <p:cNvSpPr txBox="1">
              <a:spLocks noChangeArrowheads="1"/>
            </p:cNvSpPr>
            <p:nvPr/>
          </p:nvSpPr>
          <p:spPr bwMode="auto">
            <a:xfrm>
              <a:off x="2190" y="1661"/>
              <a:ext cx="249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altLang="de-DE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C</a:t>
              </a:r>
            </a:p>
          </p:txBody>
        </p:sp>
        <p:sp>
          <p:nvSpPr>
            <p:cNvPr id="20" name="Text Box 16"/>
            <p:cNvSpPr txBox="1">
              <a:spLocks noChangeArrowheads="1"/>
            </p:cNvSpPr>
            <p:nvPr/>
          </p:nvSpPr>
          <p:spPr bwMode="auto">
            <a:xfrm>
              <a:off x="1464" y="2704"/>
              <a:ext cx="115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altLang="de-DE" sz="20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A   B    C    D</a:t>
              </a:r>
            </a:p>
          </p:txBody>
        </p:sp>
        <p:sp>
          <p:nvSpPr>
            <p:cNvPr id="21" name="Oval 17"/>
            <p:cNvSpPr>
              <a:spLocks noChangeArrowheads="1"/>
            </p:cNvSpPr>
            <p:nvPr/>
          </p:nvSpPr>
          <p:spPr bwMode="auto">
            <a:xfrm>
              <a:off x="1510" y="2931"/>
              <a:ext cx="114" cy="114"/>
            </a:xfrm>
            <a:prstGeom prst="ellipse">
              <a:avLst/>
            </a:prstGeom>
            <a:solidFill>
              <a:srgbClr val="0B2A51"/>
            </a:solidFill>
            <a:ln w="9525">
              <a:solidFill>
                <a:srgbClr val="0B2A51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altLang="de-DE" sz="2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2" name="Oval 18"/>
            <p:cNvSpPr>
              <a:spLocks noChangeArrowheads="1"/>
            </p:cNvSpPr>
            <p:nvPr/>
          </p:nvSpPr>
          <p:spPr bwMode="auto">
            <a:xfrm>
              <a:off x="1782" y="2931"/>
              <a:ext cx="114" cy="114"/>
            </a:xfrm>
            <a:prstGeom prst="ellipse">
              <a:avLst/>
            </a:prstGeom>
            <a:solidFill>
              <a:srgbClr val="0B2A51"/>
            </a:solidFill>
            <a:ln w="9525">
              <a:solidFill>
                <a:srgbClr val="0B2A51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altLang="de-DE" sz="2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3" name="Oval 19"/>
            <p:cNvSpPr>
              <a:spLocks noChangeArrowheads="1"/>
            </p:cNvSpPr>
            <p:nvPr/>
          </p:nvSpPr>
          <p:spPr bwMode="auto">
            <a:xfrm>
              <a:off x="2099" y="2931"/>
              <a:ext cx="114" cy="114"/>
            </a:xfrm>
            <a:prstGeom prst="ellipse">
              <a:avLst/>
            </a:prstGeom>
            <a:solidFill>
              <a:srgbClr val="0B2A51"/>
            </a:solidFill>
            <a:ln w="9525">
              <a:solidFill>
                <a:srgbClr val="0B2A51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altLang="de-DE" sz="2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" name="Oval 20"/>
            <p:cNvSpPr>
              <a:spLocks noChangeArrowheads="1"/>
            </p:cNvSpPr>
            <p:nvPr/>
          </p:nvSpPr>
          <p:spPr bwMode="auto">
            <a:xfrm>
              <a:off x="2372" y="2931"/>
              <a:ext cx="114" cy="114"/>
            </a:xfrm>
            <a:prstGeom prst="ellipse">
              <a:avLst/>
            </a:prstGeom>
            <a:solidFill>
              <a:srgbClr val="0B2A51"/>
            </a:solidFill>
            <a:ln w="9525">
              <a:solidFill>
                <a:srgbClr val="0B2A51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altLang="de-DE" sz="2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25" name="Group 40"/>
          <p:cNvGrpSpPr>
            <a:grpSpLocks/>
          </p:cNvGrpSpPr>
          <p:nvPr/>
        </p:nvGrpSpPr>
        <p:grpSpPr bwMode="auto">
          <a:xfrm>
            <a:off x="5170488" y="2436813"/>
            <a:ext cx="2027237" cy="2447925"/>
            <a:chOff x="3257" y="1502"/>
            <a:chExt cx="1277" cy="1542"/>
          </a:xfrm>
        </p:grpSpPr>
        <p:sp>
          <p:nvSpPr>
            <p:cNvPr id="26" name="Rectangle 22"/>
            <p:cNvSpPr>
              <a:spLocks noChangeArrowheads="1"/>
            </p:cNvSpPr>
            <p:nvPr/>
          </p:nvSpPr>
          <p:spPr bwMode="auto">
            <a:xfrm>
              <a:off x="3257" y="1502"/>
              <a:ext cx="1277" cy="1179"/>
            </a:xfrm>
            <a:prstGeom prst="rect">
              <a:avLst/>
            </a:prstGeom>
            <a:noFill/>
            <a:ln w="38100">
              <a:solidFill>
                <a:srgbClr val="0B2A5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altLang="de-DE" sz="2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7" name="Rectangle 23"/>
            <p:cNvSpPr>
              <a:spLocks noChangeArrowheads="1"/>
            </p:cNvSpPr>
            <p:nvPr/>
          </p:nvSpPr>
          <p:spPr bwMode="auto">
            <a:xfrm>
              <a:off x="3257" y="2704"/>
              <a:ext cx="1277" cy="340"/>
            </a:xfrm>
            <a:prstGeom prst="rect">
              <a:avLst/>
            </a:prstGeom>
            <a:noFill/>
            <a:ln w="38100">
              <a:solidFill>
                <a:srgbClr val="0B2A5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altLang="de-DE" sz="2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8" name="Oval 24"/>
            <p:cNvSpPr>
              <a:spLocks noChangeArrowheads="1"/>
            </p:cNvSpPr>
            <p:nvPr/>
          </p:nvSpPr>
          <p:spPr bwMode="auto">
            <a:xfrm>
              <a:off x="3299" y="1593"/>
              <a:ext cx="397" cy="431"/>
            </a:xfrm>
            <a:prstGeom prst="ellipse">
              <a:avLst/>
            </a:prstGeom>
            <a:noFill/>
            <a:ln w="28575">
              <a:solidFill>
                <a:srgbClr val="0B2A5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altLang="de-DE" sz="2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9" name="Oval 25"/>
            <p:cNvSpPr>
              <a:spLocks noChangeArrowheads="1"/>
            </p:cNvSpPr>
            <p:nvPr/>
          </p:nvSpPr>
          <p:spPr bwMode="auto">
            <a:xfrm>
              <a:off x="3529" y="2205"/>
              <a:ext cx="398" cy="431"/>
            </a:xfrm>
            <a:prstGeom prst="ellipse">
              <a:avLst/>
            </a:prstGeom>
            <a:noFill/>
            <a:ln w="28575">
              <a:solidFill>
                <a:srgbClr val="0B2A5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altLang="de-DE" sz="2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" name="Oval 26"/>
            <p:cNvSpPr>
              <a:spLocks noChangeArrowheads="1"/>
            </p:cNvSpPr>
            <p:nvPr/>
          </p:nvSpPr>
          <p:spPr bwMode="auto">
            <a:xfrm>
              <a:off x="3843" y="1593"/>
              <a:ext cx="398" cy="431"/>
            </a:xfrm>
            <a:prstGeom prst="ellipse">
              <a:avLst/>
            </a:prstGeom>
            <a:noFill/>
            <a:ln w="28575">
              <a:solidFill>
                <a:srgbClr val="0B2A5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altLang="de-DE" sz="2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" name="Oval 27"/>
            <p:cNvSpPr>
              <a:spLocks noChangeArrowheads="1"/>
            </p:cNvSpPr>
            <p:nvPr/>
          </p:nvSpPr>
          <p:spPr bwMode="auto">
            <a:xfrm>
              <a:off x="4095" y="2205"/>
              <a:ext cx="397" cy="431"/>
            </a:xfrm>
            <a:prstGeom prst="ellipse">
              <a:avLst/>
            </a:prstGeom>
            <a:noFill/>
            <a:ln w="28575">
              <a:solidFill>
                <a:srgbClr val="0B2A5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altLang="de-DE" sz="2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2" name="Text Box 28"/>
            <p:cNvSpPr txBox="1">
              <a:spLocks noChangeArrowheads="1"/>
            </p:cNvSpPr>
            <p:nvPr/>
          </p:nvSpPr>
          <p:spPr bwMode="auto">
            <a:xfrm>
              <a:off x="3382" y="1661"/>
              <a:ext cx="23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altLang="de-DE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A</a:t>
              </a:r>
            </a:p>
          </p:txBody>
        </p:sp>
        <p:sp>
          <p:nvSpPr>
            <p:cNvPr id="33" name="Text Box 29"/>
            <p:cNvSpPr txBox="1">
              <a:spLocks noChangeArrowheads="1"/>
            </p:cNvSpPr>
            <p:nvPr/>
          </p:nvSpPr>
          <p:spPr bwMode="auto">
            <a:xfrm>
              <a:off x="4178" y="2228"/>
              <a:ext cx="23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altLang="de-DE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D</a:t>
              </a:r>
            </a:p>
          </p:txBody>
        </p:sp>
        <p:sp>
          <p:nvSpPr>
            <p:cNvPr id="34" name="Text Box 30"/>
            <p:cNvSpPr txBox="1">
              <a:spLocks noChangeArrowheads="1"/>
            </p:cNvSpPr>
            <p:nvPr/>
          </p:nvSpPr>
          <p:spPr bwMode="auto">
            <a:xfrm>
              <a:off x="3592" y="2251"/>
              <a:ext cx="23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altLang="de-DE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B</a:t>
              </a:r>
            </a:p>
          </p:txBody>
        </p:sp>
        <p:sp>
          <p:nvSpPr>
            <p:cNvPr id="35" name="Text Box 31"/>
            <p:cNvSpPr txBox="1">
              <a:spLocks noChangeArrowheads="1"/>
            </p:cNvSpPr>
            <p:nvPr/>
          </p:nvSpPr>
          <p:spPr bwMode="auto">
            <a:xfrm>
              <a:off x="3927" y="1638"/>
              <a:ext cx="23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altLang="de-DE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C</a:t>
              </a:r>
            </a:p>
          </p:txBody>
        </p:sp>
        <p:sp>
          <p:nvSpPr>
            <p:cNvPr id="36" name="Text Box 32"/>
            <p:cNvSpPr txBox="1">
              <a:spLocks noChangeArrowheads="1"/>
            </p:cNvSpPr>
            <p:nvPr/>
          </p:nvSpPr>
          <p:spPr bwMode="auto">
            <a:xfrm>
              <a:off x="3311" y="2682"/>
              <a:ext cx="1175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altLang="de-DE" sz="20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A    B     C    D</a:t>
              </a:r>
            </a:p>
          </p:txBody>
        </p:sp>
        <p:sp>
          <p:nvSpPr>
            <p:cNvPr id="37" name="Oval 33"/>
            <p:cNvSpPr>
              <a:spLocks noChangeArrowheads="1"/>
            </p:cNvSpPr>
            <p:nvPr/>
          </p:nvSpPr>
          <p:spPr bwMode="auto">
            <a:xfrm>
              <a:off x="3404" y="2908"/>
              <a:ext cx="105" cy="114"/>
            </a:xfrm>
            <a:prstGeom prst="ellipse">
              <a:avLst/>
            </a:prstGeom>
            <a:solidFill>
              <a:srgbClr val="0B2A51"/>
            </a:solidFill>
            <a:ln w="9525">
              <a:solidFill>
                <a:srgbClr val="0B2A51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altLang="de-DE" sz="2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" name="Oval 34"/>
            <p:cNvSpPr>
              <a:spLocks noChangeArrowheads="1"/>
            </p:cNvSpPr>
            <p:nvPr/>
          </p:nvSpPr>
          <p:spPr bwMode="auto">
            <a:xfrm>
              <a:off x="3655" y="2908"/>
              <a:ext cx="105" cy="114"/>
            </a:xfrm>
            <a:prstGeom prst="ellipse">
              <a:avLst/>
            </a:prstGeom>
            <a:solidFill>
              <a:srgbClr val="0B2A51"/>
            </a:solidFill>
            <a:ln w="9525">
              <a:solidFill>
                <a:srgbClr val="0B2A51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altLang="de-DE" sz="2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9" name="Oval 35"/>
            <p:cNvSpPr>
              <a:spLocks noChangeArrowheads="1"/>
            </p:cNvSpPr>
            <p:nvPr/>
          </p:nvSpPr>
          <p:spPr bwMode="auto">
            <a:xfrm>
              <a:off x="4010" y="2908"/>
              <a:ext cx="105" cy="114"/>
            </a:xfrm>
            <a:prstGeom prst="ellipse">
              <a:avLst/>
            </a:prstGeom>
            <a:solidFill>
              <a:srgbClr val="0B2A51"/>
            </a:solidFill>
            <a:ln w="9525">
              <a:solidFill>
                <a:srgbClr val="0B2A51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altLang="de-DE" sz="2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0" name="Oval 36"/>
            <p:cNvSpPr>
              <a:spLocks noChangeArrowheads="1"/>
            </p:cNvSpPr>
            <p:nvPr/>
          </p:nvSpPr>
          <p:spPr bwMode="auto">
            <a:xfrm>
              <a:off x="4262" y="2908"/>
              <a:ext cx="105" cy="114"/>
            </a:xfrm>
            <a:prstGeom prst="ellipse">
              <a:avLst/>
            </a:prstGeom>
            <a:solidFill>
              <a:srgbClr val="0B2A51"/>
            </a:solidFill>
            <a:ln w="9525">
              <a:solidFill>
                <a:srgbClr val="0B2A51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altLang="de-DE" sz="2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41" name="Text Box 39"/>
          <p:cNvSpPr txBox="1">
            <a:spLocks noChangeArrowheads="1"/>
          </p:cNvSpPr>
          <p:nvPr/>
        </p:nvSpPr>
        <p:spPr bwMode="auto">
          <a:xfrm>
            <a:off x="684213" y="5734050"/>
            <a:ext cx="77041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de-DE" altLang="de-DE" sz="1200" dirty="0" err="1">
                <a:solidFill>
                  <a:schemeClr val="accent3">
                    <a:lumMod val="50000"/>
                  </a:schemeClr>
                </a:solidFill>
              </a:rPr>
              <a:t>Based</a:t>
            </a:r>
            <a:r>
              <a:rPr lang="de-DE" altLang="de-DE" sz="1200" dirty="0">
                <a:solidFill>
                  <a:schemeClr val="accent3">
                    <a:lumMod val="50000"/>
                  </a:schemeClr>
                </a:solidFill>
              </a:rPr>
              <a:t> upon: </a:t>
            </a:r>
            <a:r>
              <a:rPr lang="en-GB" altLang="de-DE" sz="1200" dirty="0">
                <a:solidFill>
                  <a:schemeClr val="accent3">
                    <a:lumMod val="50000"/>
                  </a:schemeClr>
                </a:solidFill>
              </a:rPr>
              <a:t>CHAPANIS, A., &amp; LINDENBAUM, I.E. (1959): A reaction time study of four control-display linkages. Human Factors, 1, 1-14.</a:t>
            </a:r>
            <a:endParaRPr lang="de-DE" altLang="de-DE" sz="1200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569244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Compatibility of the direction of actuation (movement)</a:t>
            </a:r>
            <a:endParaRPr lang="de-DE" dirty="0"/>
          </a:p>
        </p:txBody>
      </p:sp>
      <p:pic>
        <p:nvPicPr>
          <p:cNvPr id="8" name="Inhaltsplatzhalter 7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4257" y="3129970"/>
            <a:ext cx="4756211" cy="3167074"/>
          </a:xfrm>
        </p:spPr>
      </p:pic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9DF9983-9E5F-47C9-898D-F6950FA524C9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4 - Learning ergonomics - Part 1</a:t>
            </a:r>
            <a:endParaRPr lang="de-DE" alt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0C5DD-866A-403C-9DB3-89A03640D3E9}" type="slidenum">
              <a:rPr lang="de-DE" altLang="de-DE" smtClean="0"/>
              <a:pPr/>
              <a:t>26</a:t>
            </a:fld>
            <a:endParaRPr lang="de-DE" altLang="de-DE" dirty="0"/>
          </a:p>
        </p:txBody>
      </p:sp>
      <p:sp>
        <p:nvSpPr>
          <p:cNvPr id="7" name="Textfeld 6"/>
          <p:cNvSpPr txBox="1"/>
          <p:nvPr/>
        </p:nvSpPr>
        <p:spPr>
          <a:xfrm>
            <a:off x="580429" y="1700808"/>
            <a:ext cx="8064500" cy="15696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ct val="20000"/>
              </a:spcAft>
            </a:pPr>
            <a:r>
              <a:rPr lang="de-DE" altLang="de-DE" dirty="0" err="1">
                <a:solidFill>
                  <a:srgbClr val="0B2A51"/>
                </a:solidFill>
              </a:rPr>
              <a:t>Compatibility</a:t>
            </a:r>
            <a:r>
              <a:rPr lang="de-DE" altLang="de-DE" dirty="0">
                <a:solidFill>
                  <a:srgbClr val="0B2A51"/>
                </a:solidFill>
              </a:rPr>
              <a:t> </a:t>
            </a:r>
            <a:r>
              <a:rPr lang="de-DE" altLang="de-DE" dirty="0" err="1">
                <a:solidFill>
                  <a:srgbClr val="0B2A51"/>
                </a:solidFill>
              </a:rPr>
              <a:t>of</a:t>
            </a:r>
            <a:r>
              <a:rPr lang="de-DE" altLang="de-DE" dirty="0">
                <a:solidFill>
                  <a:srgbClr val="0B2A51"/>
                </a:solidFill>
              </a:rPr>
              <a:t> </a:t>
            </a:r>
            <a:r>
              <a:rPr lang="de-DE" altLang="de-DE" dirty="0" err="1">
                <a:solidFill>
                  <a:srgbClr val="0B2A51"/>
                </a:solidFill>
              </a:rPr>
              <a:t>the</a:t>
            </a:r>
            <a:r>
              <a:rPr lang="de-DE" altLang="de-DE" dirty="0">
                <a:solidFill>
                  <a:srgbClr val="0B2A51"/>
                </a:solidFill>
              </a:rPr>
              <a:t> </a:t>
            </a:r>
            <a:r>
              <a:rPr lang="de-DE" altLang="de-DE" dirty="0" err="1" smtClean="0">
                <a:solidFill>
                  <a:srgbClr val="0B2A51"/>
                </a:solidFill>
              </a:rPr>
              <a:t>direction</a:t>
            </a:r>
            <a:r>
              <a:rPr lang="de-DE" altLang="de-DE" dirty="0" smtClean="0">
                <a:solidFill>
                  <a:srgbClr val="0B2A51"/>
                </a:solidFill>
              </a:rPr>
              <a:t> </a:t>
            </a:r>
            <a:r>
              <a:rPr lang="de-DE" altLang="de-DE" dirty="0" err="1" smtClean="0"/>
              <a:t>between</a:t>
            </a:r>
            <a:r>
              <a:rPr lang="de-DE" altLang="de-DE" dirty="0" smtClean="0"/>
              <a:t> </a:t>
            </a:r>
            <a:r>
              <a:rPr lang="de-DE" altLang="de-DE" dirty="0" err="1"/>
              <a:t>the</a:t>
            </a:r>
            <a:r>
              <a:rPr lang="de-DE" altLang="de-DE" dirty="0"/>
              <a:t> </a:t>
            </a:r>
            <a:r>
              <a:rPr lang="de-DE" altLang="de-DE" dirty="0" err="1"/>
              <a:t>direction</a:t>
            </a:r>
            <a:r>
              <a:rPr lang="de-DE" altLang="de-DE" dirty="0"/>
              <a:t> </a:t>
            </a:r>
            <a:r>
              <a:rPr lang="de-DE" altLang="de-DE" dirty="0" err="1"/>
              <a:t>of</a:t>
            </a:r>
            <a:r>
              <a:rPr lang="de-DE" altLang="de-DE" dirty="0"/>
              <a:t> </a:t>
            </a:r>
            <a:r>
              <a:rPr lang="de-DE" altLang="de-DE" dirty="0" err="1"/>
              <a:t>movement</a:t>
            </a:r>
            <a:r>
              <a:rPr lang="de-DE" altLang="de-DE" dirty="0"/>
              <a:t> </a:t>
            </a:r>
            <a:r>
              <a:rPr lang="de-DE" altLang="de-DE" dirty="0" err="1"/>
              <a:t>of</a:t>
            </a:r>
            <a:r>
              <a:rPr lang="de-DE" altLang="de-DE" dirty="0"/>
              <a:t> </a:t>
            </a:r>
            <a:r>
              <a:rPr lang="de-DE" altLang="de-DE" dirty="0" err="1"/>
              <a:t>the</a:t>
            </a:r>
            <a:r>
              <a:rPr lang="de-DE" altLang="de-DE" dirty="0"/>
              <a:t> </a:t>
            </a:r>
            <a:r>
              <a:rPr lang="de-DE" altLang="de-DE" dirty="0" err="1"/>
              <a:t>control</a:t>
            </a:r>
            <a:r>
              <a:rPr lang="de-DE" altLang="de-DE" dirty="0"/>
              <a:t> </a:t>
            </a:r>
            <a:r>
              <a:rPr lang="de-DE" altLang="de-DE" dirty="0" err="1"/>
              <a:t>element</a:t>
            </a:r>
            <a:r>
              <a:rPr lang="de-DE" altLang="de-DE" dirty="0"/>
              <a:t> </a:t>
            </a:r>
            <a:r>
              <a:rPr lang="de-DE" altLang="de-DE" dirty="0" err="1"/>
              <a:t>and</a:t>
            </a:r>
            <a:r>
              <a:rPr lang="de-DE" altLang="de-DE" dirty="0"/>
              <a:t> </a:t>
            </a:r>
            <a:r>
              <a:rPr lang="de-DE" altLang="de-DE" dirty="0" err="1"/>
              <a:t>the</a:t>
            </a:r>
            <a:r>
              <a:rPr lang="de-DE" altLang="de-DE" dirty="0"/>
              <a:t> </a:t>
            </a:r>
            <a:r>
              <a:rPr lang="de-DE" altLang="de-DE" dirty="0" err="1"/>
              <a:t>direction</a:t>
            </a:r>
            <a:r>
              <a:rPr lang="de-DE" altLang="de-DE" dirty="0"/>
              <a:t> </a:t>
            </a:r>
            <a:r>
              <a:rPr lang="de-DE" altLang="de-DE" dirty="0" err="1"/>
              <a:t>of</a:t>
            </a:r>
            <a:r>
              <a:rPr lang="de-DE" altLang="de-DE" dirty="0"/>
              <a:t> </a:t>
            </a:r>
            <a:r>
              <a:rPr lang="de-DE" altLang="de-DE" dirty="0" err="1"/>
              <a:t>the</a:t>
            </a:r>
            <a:r>
              <a:rPr lang="de-DE" altLang="de-DE" dirty="0"/>
              <a:t> </a:t>
            </a:r>
            <a:r>
              <a:rPr lang="de-DE" altLang="de-DE" dirty="0" err="1"/>
              <a:t>displayed</a:t>
            </a:r>
            <a:r>
              <a:rPr lang="de-DE" altLang="de-DE" dirty="0"/>
              <a:t> </a:t>
            </a:r>
            <a:r>
              <a:rPr lang="de-DE" altLang="de-DE" dirty="0" err="1"/>
              <a:t>change</a:t>
            </a:r>
            <a:r>
              <a:rPr lang="de-DE" altLang="de-DE" dirty="0"/>
              <a:t> in </a:t>
            </a:r>
            <a:r>
              <a:rPr lang="de-DE" altLang="de-DE" dirty="0" err="1"/>
              <a:t>measured</a:t>
            </a:r>
            <a:r>
              <a:rPr lang="de-DE" altLang="de-DE" dirty="0"/>
              <a:t> </a:t>
            </a:r>
            <a:r>
              <a:rPr lang="de-DE" altLang="de-DE" dirty="0" err="1"/>
              <a:t>value</a:t>
            </a:r>
            <a:r>
              <a:rPr lang="de-DE" altLang="de-DE" dirty="0"/>
              <a:t>. The </a:t>
            </a:r>
            <a:r>
              <a:rPr lang="de-DE" altLang="de-DE" dirty="0" err="1"/>
              <a:t>position</a:t>
            </a:r>
            <a:r>
              <a:rPr lang="de-DE" altLang="de-DE" dirty="0"/>
              <a:t> </a:t>
            </a:r>
            <a:r>
              <a:rPr lang="de-DE" altLang="de-DE" dirty="0" err="1"/>
              <a:t>and</a:t>
            </a:r>
            <a:r>
              <a:rPr lang="de-DE" altLang="de-DE" dirty="0"/>
              <a:t> </a:t>
            </a:r>
            <a:r>
              <a:rPr lang="de-DE" altLang="de-DE" dirty="0" err="1"/>
              <a:t>functionality</a:t>
            </a:r>
            <a:r>
              <a:rPr lang="de-DE" altLang="de-DE" dirty="0"/>
              <a:t> </a:t>
            </a:r>
            <a:r>
              <a:rPr lang="de-DE" altLang="de-DE" dirty="0" err="1"/>
              <a:t>of</a:t>
            </a:r>
            <a:r>
              <a:rPr lang="de-DE" altLang="de-DE" dirty="0"/>
              <a:t> </a:t>
            </a:r>
            <a:r>
              <a:rPr lang="de-DE" altLang="de-DE" dirty="0" err="1"/>
              <a:t>the</a:t>
            </a:r>
            <a:r>
              <a:rPr lang="de-DE" altLang="de-DE" dirty="0"/>
              <a:t> </a:t>
            </a:r>
            <a:r>
              <a:rPr lang="de-DE" altLang="de-DE" dirty="0" err="1"/>
              <a:t>display</a:t>
            </a:r>
            <a:r>
              <a:rPr lang="de-DE" altLang="de-DE" dirty="0"/>
              <a:t> </a:t>
            </a:r>
            <a:r>
              <a:rPr lang="de-DE" altLang="de-DE" dirty="0" err="1"/>
              <a:t>and</a:t>
            </a:r>
            <a:r>
              <a:rPr lang="de-DE" altLang="de-DE" dirty="0"/>
              <a:t> </a:t>
            </a:r>
            <a:r>
              <a:rPr lang="de-DE" altLang="de-DE" dirty="0" err="1"/>
              <a:t>control</a:t>
            </a:r>
            <a:r>
              <a:rPr lang="de-DE" altLang="de-DE" dirty="0"/>
              <a:t> </a:t>
            </a:r>
            <a:r>
              <a:rPr lang="de-DE" altLang="de-DE" dirty="0" err="1"/>
              <a:t>elements</a:t>
            </a:r>
            <a:r>
              <a:rPr lang="de-DE" altLang="de-DE" dirty="0"/>
              <a:t> </a:t>
            </a:r>
            <a:r>
              <a:rPr lang="de-DE" altLang="de-DE" dirty="0" err="1"/>
              <a:t>match</a:t>
            </a:r>
            <a:r>
              <a:rPr lang="de-DE" altLang="de-DE" dirty="0"/>
              <a:t> </a:t>
            </a:r>
            <a:r>
              <a:rPr lang="de-DE" altLang="de-DE" dirty="0" err="1"/>
              <a:t>the</a:t>
            </a:r>
            <a:r>
              <a:rPr lang="de-DE" altLang="de-DE" dirty="0"/>
              <a:t> </a:t>
            </a:r>
            <a:r>
              <a:rPr lang="de-DE" altLang="de-DE" dirty="0" err="1"/>
              <a:t>flow</a:t>
            </a:r>
            <a:r>
              <a:rPr lang="de-DE" altLang="de-DE" dirty="0"/>
              <a:t> </a:t>
            </a:r>
            <a:r>
              <a:rPr lang="de-DE" altLang="de-DE" dirty="0" err="1"/>
              <a:t>of</a:t>
            </a:r>
            <a:r>
              <a:rPr lang="de-DE" altLang="de-DE" dirty="0"/>
              <a:t> material, </a:t>
            </a:r>
            <a:r>
              <a:rPr lang="de-DE" altLang="de-DE" dirty="0" err="1"/>
              <a:t>energy</a:t>
            </a:r>
            <a:r>
              <a:rPr lang="de-DE" altLang="de-DE" dirty="0"/>
              <a:t> </a:t>
            </a:r>
            <a:r>
              <a:rPr lang="de-DE" altLang="de-DE" dirty="0" err="1"/>
              <a:t>or</a:t>
            </a:r>
            <a:r>
              <a:rPr lang="de-DE" altLang="de-DE" dirty="0"/>
              <a:t> </a:t>
            </a:r>
            <a:r>
              <a:rPr lang="de-DE" altLang="de-DE" dirty="0" err="1"/>
              <a:t>information</a:t>
            </a:r>
            <a:endParaRPr lang="de-DE" altLang="de-DE" dirty="0"/>
          </a:p>
        </p:txBody>
      </p:sp>
      <p:sp>
        <p:nvSpPr>
          <p:cNvPr id="9" name="Textfeld 8"/>
          <p:cNvSpPr txBox="1"/>
          <p:nvPr/>
        </p:nvSpPr>
        <p:spPr>
          <a:xfrm rot="21078112">
            <a:off x="6198725" y="5802621"/>
            <a:ext cx="988319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700" dirty="0" smtClean="0"/>
              <a:t>© Michael Hüter</a:t>
            </a:r>
            <a:endParaRPr lang="de-DE" sz="700" dirty="0"/>
          </a:p>
        </p:txBody>
      </p:sp>
    </p:spTree>
    <p:extLst>
      <p:ext uri="{BB962C8B-B14F-4D97-AF65-F5344CB8AC3E}">
        <p14:creationId xmlns:p14="http://schemas.microsoft.com/office/powerpoint/2010/main" val="254299481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81" r="13683"/>
          <a:stretch/>
        </p:blipFill>
        <p:spPr>
          <a:xfrm>
            <a:off x="6318613" y="2564904"/>
            <a:ext cx="2726951" cy="381765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Compatibility of the direction of actuation (movement</a:t>
            </a:r>
            <a:r>
              <a:rPr lang="en-US" dirty="0" smtClean="0"/>
              <a:t>)</a:t>
            </a:r>
            <a:endParaRPr lang="de-DE" dirty="0"/>
          </a:p>
        </p:txBody>
      </p:sp>
      <p:pic>
        <p:nvPicPr>
          <p:cNvPr id="8" name="Inhaltsplatzhalter 7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213" y="1700808"/>
            <a:ext cx="2457669" cy="1297012"/>
          </a:xfrm>
        </p:spPr>
      </p:pic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317FC58-0229-4DDA-963F-E079B384B59E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4 - Learning ergonomics - Part 1</a:t>
            </a:r>
            <a:endParaRPr lang="de-DE" alt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0C5DD-866A-403C-9DB3-89A03640D3E9}" type="slidenum">
              <a:rPr lang="de-DE" altLang="de-DE" smtClean="0"/>
              <a:pPr/>
              <a:t>27</a:t>
            </a:fld>
            <a:endParaRPr lang="de-DE" altLang="de-DE" dirty="0"/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1618357"/>
            <a:ext cx="1325235" cy="1379463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363" y="1700808"/>
            <a:ext cx="1386250" cy="1268112"/>
          </a:xfrm>
          <a:prstGeom prst="rect">
            <a:avLst/>
          </a:prstGeom>
        </p:spPr>
      </p:pic>
      <p:sp>
        <p:nvSpPr>
          <p:cNvPr id="12" name="Text Box 28"/>
          <p:cNvSpPr txBox="1">
            <a:spLocks noChangeArrowheads="1"/>
          </p:cNvSpPr>
          <p:nvPr/>
        </p:nvSpPr>
        <p:spPr bwMode="auto">
          <a:xfrm>
            <a:off x="539750" y="3407665"/>
            <a:ext cx="4824413" cy="2741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defTabSz="1057275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1057275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1057275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1057275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1057275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1057275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1057275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1057275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1057275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35000"/>
              </a:spcBef>
            </a:pPr>
            <a:r>
              <a:rPr lang="en-US" altLang="de-DE" sz="1600" b="1" dirty="0">
                <a:solidFill>
                  <a:schemeClr val="bg2">
                    <a:lumMod val="75000"/>
                  </a:schemeClr>
                </a:solidFill>
              </a:rPr>
              <a:t>Push-pull knob:</a:t>
            </a:r>
          </a:p>
          <a:p>
            <a:pPr eaLnBrk="1" hangingPunct="1">
              <a:spcBef>
                <a:spcPct val="35000"/>
              </a:spcBef>
            </a:pPr>
            <a:r>
              <a:rPr lang="en-US" altLang="de-DE" sz="1600" dirty="0">
                <a:solidFill>
                  <a:schemeClr val="bg2">
                    <a:lumMod val="75000"/>
                  </a:schemeClr>
                </a:solidFill>
              </a:rPr>
              <a:t>Movement away from the control panel (pulling): increase</a:t>
            </a:r>
          </a:p>
          <a:p>
            <a:pPr eaLnBrk="1" hangingPunct="1">
              <a:spcBef>
                <a:spcPct val="35000"/>
              </a:spcBef>
            </a:pPr>
            <a:r>
              <a:rPr lang="en-US" altLang="de-DE" sz="1600" dirty="0">
                <a:solidFill>
                  <a:schemeClr val="bg2">
                    <a:lumMod val="75000"/>
                  </a:schemeClr>
                </a:solidFill>
              </a:rPr>
              <a:t>Movement towards the control panel (pushing): decrease</a:t>
            </a:r>
          </a:p>
          <a:p>
            <a:pPr eaLnBrk="1" hangingPunct="1">
              <a:spcBef>
                <a:spcPct val="35000"/>
              </a:spcBef>
            </a:pPr>
            <a:r>
              <a:rPr lang="en-US" altLang="de-DE" sz="1600" b="1" dirty="0" smtClean="0">
                <a:solidFill>
                  <a:schemeClr val="bg2">
                    <a:lumMod val="75000"/>
                  </a:schemeClr>
                </a:solidFill>
              </a:rPr>
              <a:t>Raising</a:t>
            </a:r>
            <a:r>
              <a:rPr lang="en-US" altLang="de-DE" sz="1600" b="1" dirty="0">
                <a:solidFill>
                  <a:schemeClr val="bg2">
                    <a:lumMod val="75000"/>
                  </a:schemeClr>
                </a:solidFill>
              </a:rPr>
              <a:t>, lowering with a lever </a:t>
            </a:r>
            <a:r>
              <a:rPr lang="en-US" altLang="de-DE" sz="1600" dirty="0">
                <a:solidFill>
                  <a:schemeClr val="bg2">
                    <a:lumMod val="75000"/>
                  </a:schemeClr>
                </a:solidFill>
              </a:rPr>
              <a:t>in </a:t>
            </a:r>
            <a:br>
              <a:rPr lang="en-US" altLang="de-DE" sz="1600" dirty="0">
                <a:solidFill>
                  <a:schemeClr val="bg2">
                    <a:lumMod val="75000"/>
                  </a:schemeClr>
                </a:solidFill>
              </a:rPr>
            </a:br>
            <a:r>
              <a:rPr lang="en-US" altLang="de-DE" sz="1600" dirty="0">
                <a:solidFill>
                  <a:schemeClr val="bg2">
                    <a:lumMod val="75000"/>
                  </a:schemeClr>
                </a:solidFill>
              </a:rPr>
              <a:t>the horizontal direction of movement:</a:t>
            </a:r>
          </a:p>
          <a:p>
            <a:pPr eaLnBrk="1" hangingPunct="1">
              <a:spcBef>
                <a:spcPct val="35000"/>
              </a:spcBef>
            </a:pPr>
            <a:r>
              <a:rPr lang="en-US" altLang="de-DE" sz="1600" dirty="0">
                <a:solidFill>
                  <a:schemeClr val="bg2">
                    <a:lumMod val="75000"/>
                  </a:schemeClr>
                </a:solidFill>
              </a:rPr>
              <a:t>Lever forwards: 	Lowering</a:t>
            </a:r>
          </a:p>
          <a:p>
            <a:pPr eaLnBrk="1" hangingPunct="1">
              <a:spcBef>
                <a:spcPct val="35000"/>
              </a:spcBef>
            </a:pPr>
            <a:r>
              <a:rPr lang="en-US" altLang="de-DE" sz="1600" dirty="0">
                <a:solidFill>
                  <a:schemeClr val="bg2">
                    <a:lumMod val="75000"/>
                  </a:schemeClr>
                </a:solidFill>
              </a:rPr>
              <a:t>Lever backwards: 	Raising</a:t>
            </a:r>
          </a:p>
        </p:txBody>
      </p:sp>
      <p:sp>
        <p:nvSpPr>
          <p:cNvPr id="13" name="Text Box 57"/>
          <p:cNvSpPr txBox="1">
            <a:spLocks noChangeArrowheads="1"/>
          </p:cNvSpPr>
          <p:nvPr/>
        </p:nvSpPr>
        <p:spPr bwMode="auto">
          <a:xfrm>
            <a:off x="726550" y="2862057"/>
            <a:ext cx="1785017" cy="279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de-DE" altLang="de-DE" sz="1200" dirty="0">
                <a:solidFill>
                  <a:schemeClr val="bg2">
                    <a:lumMod val="75000"/>
                  </a:schemeClr>
                </a:solidFill>
                <a:latin typeface="Verdana" pitchFamily="34" charset="0"/>
              </a:rPr>
              <a:t>On a </a:t>
            </a:r>
            <a:r>
              <a:rPr lang="de-DE" altLang="de-DE" sz="1200" dirty="0" err="1">
                <a:solidFill>
                  <a:schemeClr val="bg2">
                    <a:lumMod val="75000"/>
                  </a:schemeClr>
                </a:solidFill>
                <a:latin typeface="Verdana" pitchFamily="34" charset="0"/>
              </a:rPr>
              <a:t>vertical</a:t>
            </a:r>
            <a:r>
              <a:rPr lang="de-DE" altLang="de-DE" sz="1200" dirty="0">
                <a:solidFill>
                  <a:schemeClr val="bg2">
                    <a:lumMod val="75000"/>
                  </a:schemeClr>
                </a:solidFill>
                <a:latin typeface="Verdana" pitchFamily="34" charset="0"/>
              </a:rPr>
              <a:t> </a:t>
            </a:r>
            <a:r>
              <a:rPr lang="de-DE" altLang="de-DE" sz="1200" dirty="0" err="1">
                <a:solidFill>
                  <a:schemeClr val="bg2">
                    <a:lumMod val="75000"/>
                  </a:schemeClr>
                </a:solidFill>
                <a:latin typeface="Verdana" pitchFamily="34" charset="0"/>
              </a:rPr>
              <a:t>surface</a:t>
            </a:r>
            <a:endParaRPr lang="de-DE" altLang="de-DE" sz="1200" dirty="0">
              <a:solidFill>
                <a:schemeClr val="bg2">
                  <a:lumMod val="75000"/>
                </a:schemeClr>
              </a:solidFill>
              <a:latin typeface="Verdana" pitchFamily="34" charset="0"/>
            </a:endParaRPr>
          </a:p>
        </p:txBody>
      </p:sp>
      <p:sp>
        <p:nvSpPr>
          <p:cNvPr id="14" name="Text Box 58"/>
          <p:cNvSpPr txBox="1">
            <a:spLocks noChangeArrowheads="1"/>
          </p:cNvSpPr>
          <p:nvPr/>
        </p:nvSpPr>
        <p:spPr bwMode="auto">
          <a:xfrm>
            <a:off x="3714041" y="2892784"/>
            <a:ext cx="1984239" cy="279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de-DE" altLang="de-DE" sz="1200" dirty="0">
                <a:solidFill>
                  <a:schemeClr val="bg2">
                    <a:lumMod val="75000"/>
                  </a:schemeClr>
                </a:solidFill>
                <a:latin typeface="Verdana" pitchFamily="34" charset="0"/>
              </a:rPr>
              <a:t>On a horizontal </a:t>
            </a:r>
            <a:r>
              <a:rPr lang="de-DE" altLang="de-DE" sz="1200" dirty="0" err="1">
                <a:solidFill>
                  <a:schemeClr val="bg2">
                    <a:lumMod val="75000"/>
                  </a:schemeClr>
                </a:solidFill>
                <a:latin typeface="Verdana" pitchFamily="34" charset="0"/>
              </a:rPr>
              <a:t>surface</a:t>
            </a:r>
            <a:endParaRPr lang="de-DE" altLang="de-DE" sz="1200" dirty="0">
              <a:solidFill>
                <a:schemeClr val="bg2">
                  <a:lumMod val="75000"/>
                </a:schemeClr>
              </a:solidFill>
              <a:latin typeface="Verdana" pitchFamily="34" charset="0"/>
            </a:endParaRPr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5697537" y="6168805"/>
            <a:ext cx="3057525" cy="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de-DE" altLang="de-DE" sz="1000" b="1" dirty="0">
                <a:solidFill>
                  <a:schemeClr val="bg2">
                    <a:lumMod val="75000"/>
                  </a:schemeClr>
                </a:solidFill>
              </a:rPr>
              <a:t>S</a:t>
            </a:r>
            <a:r>
              <a:rPr lang="de-DE" altLang="de-DE" sz="1000" b="1" dirty="0" smtClean="0">
                <a:solidFill>
                  <a:schemeClr val="bg2">
                    <a:lumMod val="75000"/>
                  </a:schemeClr>
                </a:solidFill>
              </a:rPr>
              <a:t>ee </a:t>
            </a:r>
            <a:r>
              <a:rPr lang="de-DE" altLang="de-DE" sz="1000" b="1" dirty="0">
                <a:solidFill>
                  <a:schemeClr val="bg2">
                    <a:lumMod val="75000"/>
                  </a:schemeClr>
                </a:solidFill>
              </a:rPr>
              <a:t>E DIN EN </a:t>
            </a:r>
            <a:r>
              <a:rPr lang="de-DE" altLang="de-DE" sz="1000" b="1" dirty="0" smtClean="0">
                <a:solidFill>
                  <a:schemeClr val="bg2">
                    <a:lumMod val="75000"/>
                  </a:schemeClr>
                </a:solidFill>
              </a:rPr>
              <a:t>894-4</a:t>
            </a:r>
            <a:endParaRPr lang="de-DE" altLang="de-DE" sz="10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6" name="Text Box 27"/>
          <p:cNvSpPr txBox="1">
            <a:spLocks noChangeArrowheads="1"/>
          </p:cNvSpPr>
          <p:nvPr/>
        </p:nvSpPr>
        <p:spPr bwMode="auto">
          <a:xfrm>
            <a:off x="6908495" y="1974354"/>
            <a:ext cx="2160588" cy="586957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0000" tIns="46800" rIns="90000" bIns="46800">
            <a:spAutoFit/>
          </a:bodyPr>
          <a:lstStyle>
            <a:lvl1pPr marL="266700" indent="-2667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indent="0" eaLnBrk="1" hangingPunct="1"/>
            <a:r>
              <a:rPr lang="en-US" altLang="de-DE" sz="1600" dirty="0">
                <a:solidFill>
                  <a:schemeClr val="bg2">
                    <a:lumMod val="75000"/>
                  </a:schemeClr>
                </a:solidFill>
              </a:rPr>
              <a:t>Observe the change in </a:t>
            </a:r>
            <a:r>
              <a:rPr lang="en-US" altLang="de-DE" sz="1600" dirty="0" smtClean="0">
                <a:solidFill>
                  <a:schemeClr val="bg2">
                    <a:lumMod val="75000"/>
                  </a:schemeClr>
                </a:solidFill>
              </a:rPr>
              <a:t>direction</a:t>
            </a:r>
            <a:r>
              <a:rPr lang="de-DE" altLang="de-DE" sz="1600" dirty="0" smtClean="0">
                <a:solidFill>
                  <a:schemeClr val="bg2">
                    <a:lumMod val="75000"/>
                  </a:schemeClr>
                </a:solidFill>
              </a:rPr>
              <a:t>!</a:t>
            </a:r>
            <a:endParaRPr lang="de-DE" altLang="de-DE" sz="16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7" name="Text Box 59"/>
          <p:cNvSpPr txBox="1">
            <a:spLocks noChangeArrowheads="1"/>
          </p:cNvSpPr>
          <p:nvPr/>
        </p:nvSpPr>
        <p:spPr bwMode="auto">
          <a:xfrm>
            <a:off x="4063069" y="3271642"/>
            <a:ext cx="2232025" cy="402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de-DE" sz="1000" dirty="0">
                <a:solidFill>
                  <a:schemeClr val="bg2">
                    <a:lumMod val="75000"/>
                  </a:schemeClr>
                </a:solidFill>
              </a:rPr>
              <a:t>Source: based upon GRANDJEAN (1991)</a:t>
            </a:r>
          </a:p>
        </p:txBody>
      </p:sp>
    </p:spTree>
    <p:extLst>
      <p:ext uri="{BB962C8B-B14F-4D97-AF65-F5344CB8AC3E}">
        <p14:creationId xmlns:p14="http://schemas.microsoft.com/office/powerpoint/2010/main" val="343813017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dirty="0" err="1"/>
              <a:t>Example</a:t>
            </a:r>
            <a:r>
              <a:rPr lang="de-DE" altLang="de-DE" dirty="0"/>
              <a:t>: </a:t>
            </a:r>
            <a:r>
              <a:rPr lang="de-DE" altLang="de-DE" dirty="0" err="1"/>
              <a:t>joystick</a:t>
            </a:r>
            <a:r>
              <a:rPr lang="de-DE" altLang="de-DE" dirty="0"/>
              <a:t> on a </a:t>
            </a:r>
            <a:r>
              <a:rPr lang="de-DE" altLang="de-DE" dirty="0" err="1"/>
              <a:t>wheel</a:t>
            </a:r>
            <a:r>
              <a:rPr lang="de-DE" altLang="de-DE" dirty="0"/>
              <a:t> </a:t>
            </a:r>
            <a:r>
              <a:rPr lang="de-DE" altLang="de-DE" dirty="0" err="1"/>
              <a:t>loader</a:t>
            </a:r>
            <a:r>
              <a:rPr lang="de-DE" altLang="de-DE" dirty="0"/>
              <a:t/>
            </a:r>
            <a:br>
              <a:rPr lang="de-DE" altLang="de-DE" dirty="0"/>
            </a:br>
            <a:r>
              <a:rPr lang="de-DE" altLang="de-DE" b="0" dirty="0">
                <a:solidFill>
                  <a:srgbClr val="747474"/>
                </a:solidFill>
              </a:rPr>
              <a:t>Source: IAG Dresden, in </a:t>
            </a:r>
            <a:r>
              <a:rPr lang="de-DE" altLang="de-DE" b="0" dirty="0" err="1">
                <a:solidFill>
                  <a:srgbClr val="747474"/>
                </a:solidFill>
              </a:rPr>
              <a:t>conjunction</a:t>
            </a:r>
            <a:r>
              <a:rPr lang="de-DE" altLang="de-DE" b="0" dirty="0">
                <a:solidFill>
                  <a:srgbClr val="747474"/>
                </a:solidFill>
              </a:rPr>
              <a:t> </a:t>
            </a:r>
            <a:r>
              <a:rPr lang="de-DE" altLang="de-DE" b="0" dirty="0" err="1">
                <a:solidFill>
                  <a:srgbClr val="747474"/>
                </a:solidFill>
              </a:rPr>
              <a:t>with</a:t>
            </a:r>
            <a:r>
              <a:rPr lang="de-DE" altLang="de-DE" b="0" dirty="0">
                <a:solidFill>
                  <a:srgbClr val="747474"/>
                </a:solidFill>
              </a:rPr>
              <a:t> </a:t>
            </a:r>
            <a:r>
              <a:rPr lang="de-DE" altLang="de-DE" b="0" dirty="0" err="1">
                <a:solidFill>
                  <a:srgbClr val="747474"/>
                </a:solidFill>
              </a:rPr>
              <a:t>the</a:t>
            </a:r>
            <a:r>
              <a:rPr lang="de-DE" altLang="de-DE" b="0" dirty="0">
                <a:solidFill>
                  <a:srgbClr val="747474"/>
                </a:solidFill>
              </a:rPr>
              <a:t> TU Dresden</a:t>
            </a:r>
            <a:br>
              <a:rPr lang="de-DE" altLang="de-DE" b="0" dirty="0">
                <a:solidFill>
                  <a:srgbClr val="747474"/>
                </a:solidFill>
              </a:rPr>
            </a:br>
            <a:endParaRPr lang="de-DE" altLang="de-DE" sz="1200" b="0" dirty="0" smtClean="0">
              <a:solidFill>
                <a:srgbClr val="747474"/>
              </a:solidFill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743325" y="2125663"/>
            <a:ext cx="4716463" cy="4256087"/>
          </a:xfrm>
        </p:spPr>
        <p:txBody>
          <a:bodyPr/>
          <a:lstStyle/>
          <a:p>
            <a:pPr eaLnBrk="1" hangingPunct="1">
              <a:spcBef>
                <a:spcPct val="4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None/>
              <a:tabLst>
                <a:tab pos="6816725" algn="l"/>
              </a:tabLst>
            </a:pPr>
            <a:r>
              <a:rPr lang="de-DE" altLang="de-DE" sz="1600" b="1" dirty="0">
                <a:solidFill>
                  <a:srgbClr val="004D9F"/>
                </a:solidFill>
              </a:rPr>
              <a:t>Positive </a:t>
            </a:r>
            <a:r>
              <a:rPr lang="de-DE" altLang="de-DE" sz="1600" b="1" dirty="0" err="1">
                <a:solidFill>
                  <a:srgbClr val="004D9F"/>
                </a:solidFill>
              </a:rPr>
              <a:t>aspects</a:t>
            </a:r>
            <a:r>
              <a:rPr lang="de-DE" altLang="de-DE" sz="1600" b="1" dirty="0">
                <a:solidFill>
                  <a:srgbClr val="004D9F"/>
                </a:solidFill>
              </a:rPr>
              <a:t>:</a:t>
            </a:r>
          </a:p>
          <a:p>
            <a:pPr eaLnBrk="1" hangingPunct="1">
              <a:spcBef>
                <a:spcPct val="4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tabLst>
                <a:tab pos="6816725" algn="l"/>
              </a:tabLst>
            </a:pPr>
            <a:r>
              <a:rPr lang="en-US" altLang="de-DE" sz="1600" dirty="0"/>
              <a:t>Location of the buttons where they are reachable</a:t>
            </a:r>
          </a:p>
          <a:p>
            <a:pPr eaLnBrk="1" hangingPunct="1">
              <a:spcBef>
                <a:spcPct val="4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tabLst>
                <a:tab pos="6816725" algn="l"/>
              </a:tabLst>
            </a:pPr>
            <a:r>
              <a:rPr lang="en-US" altLang="de-DE" sz="1600" dirty="0"/>
              <a:t>Recessed arrangement of the buttons for prevention of inadvertent operation</a:t>
            </a:r>
          </a:p>
          <a:p>
            <a:pPr eaLnBrk="1" hangingPunct="1">
              <a:spcBef>
                <a:spcPct val="4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tabLst>
                <a:tab pos="6816725" algn="l"/>
              </a:tabLst>
            </a:pPr>
            <a:r>
              <a:rPr lang="en-US" altLang="de-DE" sz="1600" dirty="0"/>
              <a:t>Textured surface of the joystick, contributing to better tactile perception</a:t>
            </a:r>
          </a:p>
          <a:p>
            <a:pPr eaLnBrk="1" hangingPunct="1">
              <a:spcBef>
                <a:spcPct val="4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None/>
              <a:tabLst>
                <a:tab pos="6816725" algn="l"/>
              </a:tabLst>
            </a:pPr>
            <a:r>
              <a:rPr lang="de-DE" altLang="de-DE" sz="1600" b="1" dirty="0" err="1" smtClean="0">
                <a:solidFill>
                  <a:srgbClr val="004D9F"/>
                </a:solidFill>
              </a:rPr>
              <a:t>Weak</a:t>
            </a:r>
            <a:r>
              <a:rPr lang="de-DE" altLang="de-DE" sz="1600" b="1" dirty="0" smtClean="0">
                <a:solidFill>
                  <a:srgbClr val="004D9F"/>
                </a:solidFill>
              </a:rPr>
              <a:t> </a:t>
            </a:r>
            <a:r>
              <a:rPr lang="de-DE" altLang="de-DE" sz="1600" b="1" dirty="0" err="1">
                <a:solidFill>
                  <a:srgbClr val="004D9F"/>
                </a:solidFill>
              </a:rPr>
              <a:t>points</a:t>
            </a:r>
            <a:r>
              <a:rPr lang="de-DE" altLang="de-DE" sz="1600" b="1" dirty="0">
                <a:solidFill>
                  <a:srgbClr val="004D9F"/>
                </a:solidFill>
              </a:rPr>
              <a:t> </a:t>
            </a:r>
            <a:r>
              <a:rPr lang="de-DE" altLang="de-DE" sz="1600" b="1" dirty="0" err="1">
                <a:solidFill>
                  <a:srgbClr val="004D9F"/>
                </a:solidFill>
              </a:rPr>
              <a:t>include</a:t>
            </a:r>
            <a:r>
              <a:rPr lang="de-DE" altLang="de-DE" sz="1600" b="1" dirty="0">
                <a:solidFill>
                  <a:srgbClr val="004D9F"/>
                </a:solidFill>
              </a:rPr>
              <a:t>:</a:t>
            </a:r>
          </a:p>
          <a:p>
            <a:pPr eaLnBrk="1" hangingPunct="1">
              <a:spcBef>
                <a:spcPct val="4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tabLst>
                <a:tab pos="6816725" algn="l"/>
              </a:tabLst>
            </a:pPr>
            <a:r>
              <a:rPr lang="en-US" altLang="de-DE" sz="1600" dirty="0"/>
              <a:t>Compatibility of the selected direction of travel and the gear shift</a:t>
            </a:r>
          </a:p>
          <a:p>
            <a:pPr eaLnBrk="1" hangingPunct="1">
              <a:spcBef>
                <a:spcPct val="4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tabLst>
                <a:tab pos="6816725" algn="l"/>
              </a:tabLst>
            </a:pPr>
            <a:r>
              <a:rPr lang="en-US" altLang="de-DE" sz="1600" dirty="0"/>
              <a:t>No height-adjustable rest for the edge of the hand</a:t>
            </a:r>
          </a:p>
          <a:p>
            <a:pPr eaLnBrk="1" hangingPunct="1">
              <a:spcBef>
                <a:spcPct val="4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tabLst>
                <a:tab pos="6816725" algn="l"/>
              </a:tabLst>
            </a:pPr>
            <a:r>
              <a:rPr lang="en-US" altLang="de-DE" sz="1600" dirty="0"/>
              <a:t>Buttons for additional functions only partly distinguishable by touch</a:t>
            </a:r>
          </a:p>
        </p:txBody>
      </p:sp>
      <p:sp>
        <p:nvSpPr>
          <p:cNvPr id="13316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ctr" eaLnBrk="0" hangingPunct="0"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algn="ctr" eaLnBrk="0" hangingPunct="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algn="ctr" eaLnBrk="0" hangingPunct="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algn="ctr" eaLnBrk="0" hangingPunct="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algn="ctr" eaLnBrk="0" hangingPunct="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200" b="0" i="0" u="none" strike="noStrike" kern="1200" cap="none" spc="0" normalizeH="0" baseline="0" noProof="0">
              <a:ln>
                <a:noFill/>
              </a:ln>
              <a:solidFill>
                <a:srgbClr val="6E6E6E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graphicFrame>
        <p:nvGraphicFramePr>
          <p:cNvPr id="13317" name="Object 4"/>
          <p:cNvGraphicFramePr>
            <a:graphicFrameLocks noChangeAspect="1"/>
          </p:cNvGraphicFramePr>
          <p:nvPr/>
        </p:nvGraphicFramePr>
        <p:xfrm>
          <a:off x="900113" y="2125663"/>
          <a:ext cx="2474912" cy="3895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20" r:id="rId4" imgW="1431026" imgH="2240240" progId="">
                  <p:embed/>
                </p:oleObj>
              </mc:Choice>
              <mc:Fallback>
                <p:oleObj r:id="rId4" imgW="1431026" imgH="2240240" progId="">
                  <p:embed/>
                  <p:pic>
                    <p:nvPicPr>
                      <p:cNvPr id="13317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0113" y="2125663"/>
                        <a:ext cx="2474912" cy="3895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feld 1"/>
          <p:cNvSpPr txBox="1"/>
          <p:nvPr/>
        </p:nvSpPr>
        <p:spPr>
          <a:xfrm>
            <a:off x="1763688" y="6518275"/>
            <a:ext cx="409061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dirty="0"/>
              <a:t>multi-purpose control actuators</a:t>
            </a:r>
          </a:p>
        </p:txBody>
      </p:sp>
    </p:spTree>
    <p:extLst>
      <p:ext uri="{BB962C8B-B14F-4D97-AF65-F5344CB8AC3E}">
        <p14:creationId xmlns:p14="http://schemas.microsoft.com/office/powerpoint/2010/main" val="3969121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717550" y="1052513"/>
            <a:ext cx="7886700" cy="679450"/>
          </a:xfrm>
        </p:spPr>
        <p:txBody>
          <a:bodyPr/>
          <a:lstStyle/>
          <a:p>
            <a:pPr eaLnBrk="1" hangingPunct="1"/>
            <a:r>
              <a:rPr lang="en-US" altLang="de-DE" dirty="0"/>
              <a:t>Example: joystick on a wheel loader</a:t>
            </a:r>
            <a:endParaRPr lang="de-DE" altLang="de-DE" dirty="0" smtClean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007834" y="1380731"/>
            <a:ext cx="4897438" cy="4903787"/>
          </a:xfrm>
        </p:spPr>
        <p:txBody>
          <a:bodyPr/>
          <a:lstStyle/>
          <a:p>
            <a:pPr eaLnBrk="1" hangingPunct="1">
              <a:spcBef>
                <a:spcPct val="4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None/>
              <a:tabLst>
                <a:tab pos="6816725" algn="l"/>
              </a:tabLst>
            </a:pPr>
            <a:r>
              <a:rPr lang="de-DE" altLang="de-DE" sz="1600" b="1" dirty="0" err="1">
                <a:solidFill>
                  <a:srgbClr val="004D9F"/>
                </a:solidFill>
              </a:rPr>
              <a:t>Proposal</a:t>
            </a:r>
            <a:r>
              <a:rPr lang="de-DE" altLang="de-DE" sz="1600" b="1" dirty="0">
                <a:solidFill>
                  <a:srgbClr val="004D9F"/>
                </a:solidFill>
              </a:rPr>
              <a:t> </a:t>
            </a:r>
            <a:r>
              <a:rPr lang="de-DE" altLang="de-DE" sz="1600" b="1" dirty="0" err="1">
                <a:solidFill>
                  <a:srgbClr val="004D9F"/>
                </a:solidFill>
              </a:rPr>
              <a:t>for</a:t>
            </a:r>
            <a:r>
              <a:rPr lang="de-DE" altLang="de-DE" sz="1600" b="1" dirty="0">
                <a:solidFill>
                  <a:srgbClr val="004D9F"/>
                </a:solidFill>
              </a:rPr>
              <a:t> </a:t>
            </a:r>
            <a:r>
              <a:rPr lang="de-DE" altLang="de-DE" sz="1600" b="1" dirty="0" err="1">
                <a:solidFill>
                  <a:srgbClr val="004D9F"/>
                </a:solidFill>
              </a:rPr>
              <a:t>improved</a:t>
            </a:r>
            <a:r>
              <a:rPr lang="de-DE" altLang="de-DE" sz="1600" b="1" dirty="0">
                <a:solidFill>
                  <a:srgbClr val="004D9F"/>
                </a:solidFill>
              </a:rPr>
              <a:t> design:</a:t>
            </a:r>
          </a:p>
          <a:p>
            <a:pPr eaLnBrk="1" hangingPunct="1">
              <a:spcBef>
                <a:spcPct val="4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tabLst>
                <a:tab pos="6816725" algn="l"/>
              </a:tabLst>
            </a:pPr>
            <a:r>
              <a:rPr lang="en-US" altLang="de-DE" sz="1600" dirty="0"/>
              <a:t>Exchange the buttons for preselection of the direction of travel, and design them in the form of arrows</a:t>
            </a:r>
          </a:p>
          <a:p>
            <a:pPr eaLnBrk="1" hangingPunct="1">
              <a:spcBef>
                <a:spcPct val="4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tabLst>
                <a:tab pos="6816725" algn="l"/>
              </a:tabLst>
            </a:pPr>
            <a:r>
              <a:rPr lang="en-US" altLang="de-DE" sz="1600" dirty="0"/>
              <a:t>Adapt the geometry of the buttons for shifting up/down (+ and -) to the function and exchange their locations, thus providing greater compatibility and better tactile distinction</a:t>
            </a:r>
          </a:p>
          <a:p>
            <a:pPr eaLnBrk="1" hangingPunct="1">
              <a:spcBef>
                <a:spcPct val="4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tabLst>
                <a:tab pos="6816725" algn="l"/>
              </a:tabLst>
            </a:pPr>
            <a:r>
              <a:rPr lang="en-US" altLang="de-DE" sz="1600" dirty="0"/>
              <a:t>Move the button for the neutral position (N) to a less readily accessible position, since it is used less frequently</a:t>
            </a:r>
          </a:p>
          <a:p>
            <a:pPr eaLnBrk="1" hangingPunct="1">
              <a:spcBef>
                <a:spcPct val="4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tabLst>
                <a:tab pos="6816725" algn="l"/>
              </a:tabLst>
            </a:pPr>
            <a:r>
              <a:rPr lang="en-US" altLang="de-DE" sz="1600" dirty="0"/>
              <a:t>Place the button for actuation of the horn in the index finger region of the joystick (i.e. on the rear face), thereby enabling the user to issue a warning signal to other persons without needing to take the hand off the multi-purpose control actuator</a:t>
            </a:r>
          </a:p>
          <a:p>
            <a:pPr eaLnBrk="1" hangingPunct="1">
              <a:spcBef>
                <a:spcPct val="4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tabLst>
                <a:tab pos="6816725" algn="l"/>
              </a:tabLst>
            </a:pPr>
            <a:r>
              <a:rPr lang="en-US" altLang="de-DE" sz="1600" dirty="0"/>
              <a:t>Height-adjustable rest for the edge of the hand can be implemented relatively easily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ctr" eaLnBrk="0" hangingPunct="0"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algn="ctr" eaLnBrk="0" hangingPunct="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algn="ctr" eaLnBrk="0" hangingPunct="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algn="ctr" eaLnBrk="0" hangingPunct="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algn="ctr" eaLnBrk="0" hangingPunct="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200" b="0" i="0" u="none" strike="noStrike" kern="1200" cap="none" spc="0" normalizeH="0" baseline="0" noProof="0">
              <a:ln>
                <a:noFill/>
              </a:ln>
              <a:solidFill>
                <a:srgbClr val="6E6E6E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pic>
        <p:nvPicPr>
          <p:cNvPr id="14341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2492375"/>
            <a:ext cx="3092450" cy="328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feld 5"/>
          <p:cNvSpPr txBox="1"/>
          <p:nvPr/>
        </p:nvSpPr>
        <p:spPr>
          <a:xfrm>
            <a:off x="1763688" y="6518275"/>
            <a:ext cx="409061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dirty="0"/>
              <a:t>multi-purpose control actuators</a:t>
            </a:r>
          </a:p>
        </p:txBody>
      </p:sp>
    </p:spTree>
    <p:extLst>
      <p:ext uri="{BB962C8B-B14F-4D97-AF65-F5344CB8AC3E}">
        <p14:creationId xmlns:p14="http://schemas.microsoft.com/office/powerpoint/2010/main" val="2184100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Procedure for the selection and design of control actuators</a:t>
            </a:r>
            <a:endParaRPr lang="de-DE" sz="240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C4D728F-0ADE-4A0D-AF4A-E08AB3B9B3A8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4 - Learning ergonomics - Part 1</a:t>
            </a:r>
            <a:endParaRPr lang="de-DE" alt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0C5DD-866A-403C-9DB3-89A03640D3E9}" type="slidenum">
              <a:rPr lang="de-DE" altLang="de-DE" smtClean="0"/>
              <a:pPr/>
              <a:t>3</a:t>
            </a:fld>
            <a:endParaRPr lang="de-DE" altLang="de-DE" dirty="0"/>
          </a:p>
        </p:txBody>
      </p:sp>
      <p:grpSp>
        <p:nvGrpSpPr>
          <p:cNvPr id="7" name="Group 2051"/>
          <p:cNvGrpSpPr>
            <a:grpSpLocks/>
          </p:cNvGrpSpPr>
          <p:nvPr/>
        </p:nvGrpSpPr>
        <p:grpSpPr bwMode="auto">
          <a:xfrm>
            <a:off x="388143" y="1561922"/>
            <a:ext cx="8367713" cy="4648200"/>
            <a:chOff x="168" y="624"/>
            <a:chExt cx="5856" cy="2928"/>
          </a:xfrm>
        </p:grpSpPr>
        <p:sp>
          <p:nvSpPr>
            <p:cNvPr id="8" name="Rectangle 2052"/>
            <p:cNvSpPr>
              <a:spLocks noChangeArrowheads="1"/>
            </p:cNvSpPr>
            <p:nvPr/>
          </p:nvSpPr>
          <p:spPr bwMode="auto">
            <a:xfrm>
              <a:off x="168" y="624"/>
              <a:ext cx="2976" cy="432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90000" tIns="46800" rIns="90000" bIns="46800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/>
              <a:r>
                <a:rPr lang="en-US" altLang="de-DE" sz="1600" dirty="0">
                  <a:solidFill>
                    <a:schemeClr val="bg2">
                      <a:lumMod val="75000"/>
                    </a:schemeClr>
                  </a:solidFill>
                </a:rPr>
                <a:t>Determining of the basic and influencing </a:t>
              </a:r>
              <a:br>
                <a:rPr lang="en-US" altLang="de-DE" sz="1600" dirty="0">
                  <a:solidFill>
                    <a:schemeClr val="bg2">
                      <a:lumMod val="75000"/>
                    </a:schemeClr>
                  </a:solidFill>
                </a:rPr>
              </a:br>
              <a:r>
                <a:rPr lang="en-US" altLang="de-DE" sz="1600" dirty="0">
                  <a:solidFill>
                    <a:schemeClr val="bg2">
                      <a:lumMod val="75000"/>
                    </a:schemeClr>
                  </a:solidFill>
                </a:rPr>
                <a:t>parameters from the control task</a:t>
              </a:r>
            </a:p>
          </p:txBody>
        </p:sp>
        <p:sp>
          <p:nvSpPr>
            <p:cNvPr id="9" name="Rectangle 2053"/>
            <p:cNvSpPr>
              <a:spLocks noChangeArrowheads="1"/>
            </p:cNvSpPr>
            <p:nvPr/>
          </p:nvSpPr>
          <p:spPr bwMode="auto">
            <a:xfrm>
              <a:off x="168" y="1248"/>
              <a:ext cx="2976" cy="432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90000" tIns="46800" rIns="90000" bIns="46800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/>
              <a:r>
                <a:rPr lang="en-US" altLang="de-DE" sz="1600" dirty="0">
                  <a:solidFill>
                    <a:schemeClr val="bg2">
                      <a:lumMod val="75000"/>
                    </a:schemeClr>
                  </a:solidFill>
                </a:rPr>
                <a:t>Definition/selection of the control actuator </a:t>
              </a:r>
              <a:br>
                <a:rPr lang="en-US" altLang="de-DE" sz="1600" dirty="0">
                  <a:solidFill>
                    <a:schemeClr val="bg2">
                      <a:lumMod val="75000"/>
                    </a:schemeClr>
                  </a:solidFill>
                </a:rPr>
              </a:br>
              <a:r>
                <a:rPr lang="en-US" altLang="de-DE" sz="1600" dirty="0">
                  <a:solidFill>
                    <a:schemeClr val="bg2">
                      <a:lumMod val="75000"/>
                    </a:schemeClr>
                  </a:solidFill>
                </a:rPr>
                <a:t>geometry</a:t>
              </a:r>
            </a:p>
          </p:txBody>
        </p:sp>
        <p:sp>
          <p:nvSpPr>
            <p:cNvPr id="10" name="Rectangle 2054"/>
            <p:cNvSpPr>
              <a:spLocks noChangeArrowheads="1"/>
            </p:cNvSpPr>
            <p:nvPr/>
          </p:nvSpPr>
          <p:spPr bwMode="auto">
            <a:xfrm>
              <a:off x="168" y="1872"/>
              <a:ext cx="2976" cy="432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90000" tIns="46800" rIns="90000" bIns="46800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/>
              <a:r>
                <a:rPr lang="de-DE" altLang="de-DE" sz="1600" dirty="0" err="1">
                  <a:solidFill>
                    <a:schemeClr val="bg2">
                      <a:lumMod val="75000"/>
                    </a:schemeClr>
                  </a:solidFill>
                </a:rPr>
                <a:t>Determining</a:t>
              </a:r>
              <a:r>
                <a:rPr lang="de-DE" altLang="de-DE" sz="1600" dirty="0">
                  <a:solidFill>
                    <a:schemeClr val="bg2">
                      <a:lumMod val="75000"/>
                    </a:schemeClr>
                  </a:solidFill>
                </a:rPr>
                <a:t> </a:t>
              </a:r>
              <a:r>
                <a:rPr lang="de-DE" altLang="de-DE" sz="1600" dirty="0" err="1">
                  <a:solidFill>
                    <a:schemeClr val="bg2">
                      <a:lumMod val="75000"/>
                    </a:schemeClr>
                  </a:solidFill>
                </a:rPr>
                <a:t>of</a:t>
              </a:r>
              <a:r>
                <a:rPr lang="de-DE" altLang="de-DE" sz="1600" dirty="0">
                  <a:solidFill>
                    <a:schemeClr val="bg2">
                      <a:lumMod val="75000"/>
                    </a:schemeClr>
                  </a:solidFill>
                </a:rPr>
                <a:t> </a:t>
              </a:r>
              <a:r>
                <a:rPr lang="de-DE" altLang="de-DE" sz="1600" dirty="0" err="1">
                  <a:solidFill>
                    <a:schemeClr val="bg2">
                      <a:lumMod val="75000"/>
                    </a:schemeClr>
                  </a:solidFill>
                </a:rPr>
                <a:t>dimensions</a:t>
              </a:r>
              <a:endParaRPr lang="de-DE" altLang="de-DE" sz="1600" dirty="0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11" name="Rectangle 2055"/>
            <p:cNvSpPr>
              <a:spLocks noChangeArrowheads="1"/>
            </p:cNvSpPr>
            <p:nvPr/>
          </p:nvSpPr>
          <p:spPr bwMode="auto">
            <a:xfrm>
              <a:off x="168" y="2496"/>
              <a:ext cx="2976" cy="432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90000" tIns="46800" rIns="90000" bIns="46800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/>
              <a:r>
                <a:rPr lang="de-DE" altLang="de-DE" sz="1600" dirty="0" err="1">
                  <a:solidFill>
                    <a:schemeClr val="bg2">
                      <a:lumMod val="75000"/>
                    </a:schemeClr>
                  </a:solidFill>
                </a:rPr>
                <a:t>Selection</a:t>
              </a:r>
              <a:r>
                <a:rPr lang="de-DE" altLang="de-DE" sz="1600" dirty="0">
                  <a:solidFill>
                    <a:schemeClr val="bg2">
                      <a:lumMod val="75000"/>
                    </a:schemeClr>
                  </a:solidFill>
                </a:rPr>
                <a:t> </a:t>
              </a:r>
              <a:r>
                <a:rPr lang="de-DE" altLang="de-DE" sz="1600" dirty="0" err="1">
                  <a:solidFill>
                    <a:schemeClr val="bg2">
                      <a:lumMod val="75000"/>
                    </a:schemeClr>
                  </a:solidFill>
                </a:rPr>
                <a:t>of</a:t>
              </a:r>
              <a:r>
                <a:rPr lang="de-DE" altLang="de-DE" sz="1600" dirty="0">
                  <a:solidFill>
                    <a:schemeClr val="bg2">
                      <a:lumMod val="75000"/>
                    </a:schemeClr>
                  </a:solidFill>
                </a:rPr>
                <a:t> </a:t>
              </a:r>
              <a:r>
                <a:rPr lang="de-DE" altLang="de-DE" sz="1600" dirty="0" err="1">
                  <a:solidFill>
                    <a:schemeClr val="bg2">
                      <a:lumMod val="75000"/>
                    </a:schemeClr>
                  </a:solidFill>
                </a:rPr>
                <a:t>the</a:t>
              </a:r>
              <a:r>
                <a:rPr lang="de-DE" altLang="de-DE" sz="1600" dirty="0">
                  <a:solidFill>
                    <a:schemeClr val="bg2">
                      <a:lumMod val="75000"/>
                    </a:schemeClr>
                  </a:solidFill>
                </a:rPr>
                <a:t> material</a:t>
              </a:r>
            </a:p>
          </p:txBody>
        </p:sp>
        <p:sp>
          <p:nvSpPr>
            <p:cNvPr id="12" name="Rectangle 2056"/>
            <p:cNvSpPr>
              <a:spLocks noChangeArrowheads="1"/>
            </p:cNvSpPr>
            <p:nvPr/>
          </p:nvSpPr>
          <p:spPr bwMode="auto">
            <a:xfrm>
              <a:off x="168" y="3120"/>
              <a:ext cx="2976" cy="432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90000" tIns="46800" rIns="90000" bIns="46800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/>
              <a:r>
                <a:rPr lang="de-DE" altLang="de-DE" sz="1600" dirty="0">
                  <a:solidFill>
                    <a:schemeClr val="bg2">
                      <a:lumMod val="75000"/>
                    </a:schemeClr>
                  </a:solidFill>
                </a:rPr>
                <a:t>Design </a:t>
              </a:r>
              <a:r>
                <a:rPr lang="de-DE" altLang="de-DE" sz="1600" dirty="0" err="1">
                  <a:solidFill>
                    <a:schemeClr val="bg2">
                      <a:lumMod val="75000"/>
                    </a:schemeClr>
                  </a:solidFill>
                </a:rPr>
                <a:t>of</a:t>
              </a:r>
              <a:r>
                <a:rPr lang="de-DE" altLang="de-DE" sz="1600" dirty="0">
                  <a:solidFill>
                    <a:schemeClr val="bg2">
                      <a:lumMod val="75000"/>
                    </a:schemeClr>
                  </a:solidFill>
                </a:rPr>
                <a:t> </a:t>
              </a:r>
              <a:r>
                <a:rPr lang="de-DE" altLang="de-DE" sz="1600" dirty="0" err="1">
                  <a:solidFill>
                    <a:schemeClr val="bg2">
                      <a:lumMod val="75000"/>
                    </a:schemeClr>
                  </a:solidFill>
                </a:rPr>
                <a:t>the</a:t>
              </a:r>
              <a:r>
                <a:rPr lang="de-DE" altLang="de-DE" sz="1600" dirty="0">
                  <a:solidFill>
                    <a:schemeClr val="bg2">
                      <a:lumMod val="75000"/>
                    </a:schemeClr>
                  </a:solidFill>
                </a:rPr>
                <a:t> </a:t>
              </a:r>
              <a:r>
                <a:rPr lang="de-DE" altLang="de-DE" sz="1600" dirty="0" err="1">
                  <a:solidFill>
                    <a:schemeClr val="bg2">
                      <a:lumMod val="75000"/>
                    </a:schemeClr>
                  </a:solidFill>
                </a:rPr>
                <a:t>surface</a:t>
              </a:r>
              <a:endParaRPr lang="de-DE" altLang="de-DE" sz="1600" dirty="0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13" name="Line 2057"/>
            <p:cNvSpPr>
              <a:spLocks noChangeShapeType="1"/>
            </p:cNvSpPr>
            <p:nvPr/>
          </p:nvSpPr>
          <p:spPr bwMode="auto">
            <a:xfrm>
              <a:off x="1656" y="1062"/>
              <a:ext cx="0" cy="192"/>
            </a:xfrm>
            <a:prstGeom prst="line">
              <a:avLst/>
            </a:prstGeom>
            <a:ln>
              <a:headEnd/>
              <a:tailEnd type="triangle" w="med" len="med"/>
            </a:ln>
            <a:extLst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lIns="90000" tIns="46800" rIns="90000" bIns="46800"/>
            <a:lstStyle/>
            <a:p>
              <a:endParaRPr lang="de-DE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14" name="Line 2058"/>
            <p:cNvSpPr>
              <a:spLocks noChangeShapeType="1"/>
            </p:cNvSpPr>
            <p:nvPr/>
          </p:nvSpPr>
          <p:spPr bwMode="auto">
            <a:xfrm>
              <a:off x="1656" y="1680"/>
              <a:ext cx="0" cy="192"/>
            </a:xfrm>
            <a:prstGeom prst="line">
              <a:avLst/>
            </a:prstGeom>
            <a:ln>
              <a:headEnd/>
              <a:tailEnd type="triangle" w="med" len="med"/>
            </a:ln>
            <a:extLst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lIns="90000" tIns="46800" rIns="90000" bIns="46800"/>
            <a:lstStyle/>
            <a:p>
              <a:endParaRPr lang="de-DE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15" name="Line 2059"/>
            <p:cNvSpPr>
              <a:spLocks noChangeShapeType="1"/>
            </p:cNvSpPr>
            <p:nvPr/>
          </p:nvSpPr>
          <p:spPr bwMode="auto">
            <a:xfrm>
              <a:off x="1656" y="2304"/>
              <a:ext cx="0" cy="192"/>
            </a:xfrm>
            <a:prstGeom prst="line">
              <a:avLst/>
            </a:prstGeom>
            <a:ln>
              <a:headEnd/>
              <a:tailEnd type="triangle" w="med" len="med"/>
            </a:ln>
            <a:extLst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lIns="90000" tIns="46800" rIns="90000" bIns="46800"/>
            <a:lstStyle/>
            <a:p>
              <a:endParaRPr lang="de-DE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16" name="Line 2060"/>
            <p:cNvSpPr>
              <a:spLocks noChangeShapeType="1"/>
            </p:cNvSpPr>
            <p:nvPr/>
          </p:nvSpPr>
          <p:spPr bwMode="auto">
            <a:xfrm>
              <a:off x="1656" y="2928"/>
              <a:ext cx="0" cy="192"/>
            </a:xfrm>
            <a:prstGeom prst="line">
              <a:avLst/>
            </a:prstGeom>
            <a:ln>
              <a:headEnd/>
              <a:tailEnd type="triangle" w="med" len="med"/>
            </a:ln>
            <a:extLst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lIns="90000" tIns="46800" rIns="90000" bIns="46800"/>
            <a:lstStyle/>
            <a:p>
              <a:endParaRPr lang="de-DE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17" name="Line 2061"/>
            <p:cNvSpPr>
              <a:spLocks noChangeShapeType="1"/>
            </p:cNvSpPr>
            <p:nvPr/>
          </p:nvSpPr>
          <p:spPr bwMode="auto">
            <a:xfrm>
              <a:off x="3144" y="828"/>
              <a:ext cx="283" cy="0"/>
            </a:xfrm>
            <a:prstGeom prst="line">
              <a:avLst/>
            </a:prstGeom>
            <a:ln>
              <a:headEnd/>
              <a:tailEnd/>
            </a:ln>
            <a:extLst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lIns="90000" tIns="46800" rIns="90000" bIns="46800"/>
            <a:lstStyle/>
            <a:p>
              <a:endParaRPr lang="de-DE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18" name="Line 2062"/>
            <p:cNvSpPr>
              <a:spLocks noChangeShapeType="1"/>
            </p:cNvSpPr>
            <p:nvPr/>
          </p:nvSpPr>
          <p:spPr bwMode="auto">
            <a:xfrm>
              <a:off x="3426" y="828"/>
              <a:ext cx="0" cy="2074"/>
            </a:xfrm>
            <a:prstGeom prst="line">
              <a:avLst/>
            </a:prstGeom>
            <a:ln>
              <a:headEnd/>
              <a:tailEnd/>
            </a:ln>
            <a:extLst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lIns="90000" tIns="46800" rIns="90000" bIns="46800"/>
            <a:lstStyle/>
            <a:p>
              <a:endParaRPr lang="de-DE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19" name="Rectangle 2063"/>
            <p:cNvSpPr>
              <a:spLocks noChangeArrowheads="1"/>
            </p:cNvSpPr>
            <p:nvPr/>
          </p:nvSpPr>
          <p:spPr bwMode="auto">
            <a:xfrm>
              <a:off x="3672" y="2688"/>
              <a:ext cx="2352" cy="432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90000" tIns="46800" rIns="90000" bIns="46800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/>
              <a:r>
                <a:rPr lang="en-US" altLang="de-DE" sz="1500" dirty="0">
                  <a:solidFill>
                    <a:schemeClr val="bg2">
                      <a:lumMod val="75000"/>
                    </a:schemeClr>
                  </a:solidFill>
                </a:rPr>
                <a:t>Type of movement </a:t>
              </a:r>
              <a:br>
                <a:rPr lang="en-US" altLang="de-DE" sz="1500" dirty="0">
                  <a:solidFill>
                    <a:schemeClr val="bg2">
                      <a:lumMod val="75000"/>
                    </a:schemeClr>
                  </a:solidFill>
                </a:rPr>
              </a:br>
              <a:r>
                <a:rPr lang="en-US" altLang="de-DE" sz="1500" dirty="0">
                  <a:solidFill>
                    <a:schemeClr val="bg2">
                      <a:lumMod val="75000"/>
                    </a:schemeClr>
                  </a:solidFill>
                </a:rPr>
                <a:t>(form, dimension and direction </a:t>
              </a:r>
              <a:br>
                <a:rPr lang="en-US" altLang="de-DE" sz="1500" dirty="0">
                  <a:solidFill>
                    <a:schemeClr val="bg2">
                      <a:lumMod val="75000"/>
                    </a:schemeClr>
                  </a:solidFill>
                </a:rPr>
              </a:br>
              <a:r>
                <a:rPr lang="en-US" altLang="de-DE" sz="1500" dirty="0">
                  <a:solidFill>
                    <a:schemeClr val="bg2">
                      <a:lumMod val="75000"/>
                    </a:schemeClr>
                  </a:solidFill>
                </a:rPr>
                <a:t>of movement)</a:t>
              </a:r>
            </a:p>
          </p:txBody>
        </p:sp>
        <p:sp>
          <p:nvSpPr>
            <p:cNvPr id="20" name="Line 2064"/>
            <p:cNvSpPr>
              <a:spLocks noChangeShapeType="1"/>
            </p:cNvSpPr>
            <p:nvPr/>
          </p:nvSpPr>
          <p:spPr bwMode="auto">
            <a:xfrm flipV="1">
              <a:off x="3426" y="2904"/>
              <a:ext cx="246" cy="0"/>
            </a:xfrm>
            <a:prstGeom prst="line">
              <a:avLst/>
            </a:prstGeom>
            <a:ln>
              <a:headEnd/>
              <a:tailEnd/>
            </a:ln>
            <a:extLst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lIns="90000" tIns="46800" rIns="90000" bIns="46800"/>
            <a:lstStyle/>
            <a:p>
              <a:endParaRPr lang="de-DE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21" name="Rectangle 2065"/>
            <p:cNvSpPr>
              <a:spLocks noChangeArrowheads="1"/>
            </p:cNvSpPr>
            <p:nvPr/>
          </p:nvSpPr>
          <p:spPr bwMode="auto">
            <a:xfrm>
              <a:off x="3672" y="2154"/>
              <a:ext cx="2352" cy="432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90000" tIns="46800" rIns="90000" bIns="46800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/>
              <a:r>
                <a:rPr lang="en-US" altLang="de-DE" sz="1600" dirty="0">
                  <a:solidFill>
                    <a:schemeClr val="bg2">
                      <a:lumMod val="75000"/>
                    </a:schemeClr>
                  </a:solidFill>
                </a:rPr>
                <a:t>Body position (type of grip, </a:t>
              </a:r>
              <a:br>
                <a:rPr lang="en-US" altLang="de-DE" sz="1600" dirty="0">
                  <a:solidFill>
                    <a:schemeClr val="bg2">
                      <a:lumMod val="75000"/>
                    </a:schemeClr>
                  </a:solidFill>
                </a:rPr>
              </a:br>
              <a:r>
                <a:rPr lang="en-US" altLang="de-DE" sz="1600" dirty="0">
                  <a:solidFill>
                    <a:schemeClr val="bg2">
                      <a:lumMod val="75000"/>
                    </a:schemeClr>
                  </a:solidFill>
                </a:rPr>
                <a:t>hand posture, form of coupling)</a:t>
              </a:r>
            </a:p>
          </p:txBody>
        </p:sp>
        <p:sp>
          <p:nvSpPr>
            <p:cNvPr id="22" name="Rectangle 2066"/>
            <p:cNvSpPr>
              <a:spLocks noChangeArrowheads="1"/>
            </p:cNvSpPr>
            <p:nvPr/>
          </p:nvSpPr>
          <p:spPr bwMode="auto">
            <a:xfrm>
              <a:off x="3672" y="1476"/>
              <a:ext cx="2352" cy="576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90000" tIns="46800" rIns="90000" bIns="46800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/>
              <a:r>
                <a:rPr lang="en-US" altLang="de-DE" sz="1500" dirty="0">
                  <a:solidFill>
                    <a:schemeClr val="bg2">
                      <a:lumMod val="75000"/>
                    </a:schemeClr>
                  </a:solidFill>
                </a:rPr>
                <a:t>Time required for the control operation </a:t>
              </a:r>
              <a:br>
                <a:rPr lang="en-US" altLang="de-DE" sz="1500" dirty="0">
                  <a:solidFill>
                    <a:schemeClr val="bg2">
                      <a:lumMod val="75000"/>
                    </a:schemeClr>
                  </a:solidFill>
                </a:rPr>
              </a:br>
              <a:r>
                <a:rPr lang="en-US" altLang="de-DE" sz="1500" dirty="0">
                  <a:solidFill>
                    <a:schemeClr val="bg2">
                      <a:lumMod val="75000"/>
                    </a:schemeClr>
                  </a:solidFill>
                </a:rPr>
                <a:t>(frequency of operation, nature and </a:t>
              </a:r>
              <a:br>
                <a:rPr lang="en-US" altLang="de-DE" sz="1500" dirty="0">
                  <a:solidFill>
                    <a:schemeClr val="bg2">
                      <a:lumMod val="75000"/>
                    </a:schemeClr>
                  </a:solidFill>
                </a:rPr>
              </a:br>
              <a:r>
                <a:rPr lang="en-US" altLang="de-DE" sz="1500" dirty="0">
                  <a:solidFill>
                    <a:schemeClr val="bg2">
                      <a:lumMod val="75000"/>
                    </a:schemeClr>
                  </a:solidFill>
                </a:rPr>
                <a:t>duration of discrete actuation)</a:t>
              </a:r>
            </a:p>
          </p:txBody>
        </p:sp>
        <p:sp>
          <p:nvSpPr>
            <p:cNvPr id="23" name="Rectangle 2067"/>
            <p:cNvSpPr>
              <a:spLocks noChangeArrowheads="1"/>
            </p:cNvSpPr>
            <p:nvPr/>
          </p:nvSpPr>
          <p:spPr bwMode="auto">
            <a:xfrm>
              <a:off x="3672" y="936"/>
              <a:ext cx="2352" cy="432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90000" tIns="46800" rIns="90000" bIns="46800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/>
              <a:r>
                <a:rPr lang="en-US" altLang="de-DE" sz="1600" dirty="0">
                  <a:solidFill>
                    <a:schemeClr val="bg2">
                      <a:lumMod val="75000"/>
                    </a:schemeClr>
                  </a:solidFill>
                </a:rPr>
                <a:t>Determining the resistance to work</a:t>
              </a:r>
              <a:br>
                <a:rPr lang="en-US" altLang="de-DE" sz="1600" dirty="0">
                  <a:solidFill>
                    <a:schemeClr val="bg2">
                      <a:lumMod val="75000"/>
                    </a:schemeClr>
                  </a:solidFill>
                </a:rPr>
              </a:br>
              <a:r>
                <a:rPr lang="en-US" altLang="de-DE" sz="1600" dirty="0">
                  <a:solidFill>
                    <a:schemeClr val="bg2">
                      <a:lumMod val="75000"/>
                    </a:schemeClr>
                  </a:solidFill>
                </a:rPr>
                <a:t>(force/moment, progression)</a:t>
              </a:r>
            </a:p>
          </p:txBody>
        </p:sp>
        <p:sp>
          <p:nvSpPr>
            <p:cNvPr id="24" name="Line 2068"/>
            <p:cNvSpPr>
              <a:spLocks noChangeShapeType="1"/>
            </p:cNvSpPr>
            <p:nvPr/>
          </p:nvSpPr>
          <p:spPr bwMode="auto">
            <a:xfrm flipV="1">
              <a:off x="3426" y="2370"/>
              <a:ext cx="246" cy="0"/>
            </a:xfrm>
            <a:prstGeom prst="line">
              <a:avLst/>
            </a:prstGeom>
            <a:ln>
              <a:headEnd/>
              <a:tailEnd/>
            </a:ln>
            <a:extLst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lIns="90000" tIns="46800" rIns="90000" bIns="46800"/>
            <a:lstStyle/>
            <a:p>
              <a:endParaRPr lang="de-DE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25" name="Line 2069"/>
            <p:cNvSpPr>
              <a:spLocks noChangeShapeType="1"/>
            </p:cNvSpPr>
            <p:nvPr/>
          </p:nvSpPr>
          <p:spPr bwMode="auto">
            <a:xfrm flipV="1">
              <a:off x="3426" y="1764"/>
              <a:ext cx="246" cy="0"/>
            </a:xfrm>
            <a:prstGeom prst="line">
              <a:avLst/>
            </a:prstGeom>
            <a:ln>
              <a:headEnd/>
              <a:tailEnd/>
            </a:ln>
            <a:extLst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lIns="90000" tIns="46800" rIns="90000" bIns="46800"/>
            <a:lstStyle/>
            <a:p>
              <a:endParaRPr lang="de-DE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26" name="Line 2070"/>
            <p:cNvSpPr>
              <a:spLocks noChangeShapeType="1"/>
            </p:cNvSpPr>
            <p:nvPr/>
          </p:nvSpPr>
          <p:spPr bwMode="auto">
            <a:xfrm flipV="1">
              <a:off x="3426" y="1158"/>
              <a:ext cx="246" cy="0"/>
            </a:xfrm>
            <a:prstGeom prst="line">
              <a:avLst/>
            </a:prstGeom>
            <a:ln>
              <a:headEnd/>
              <a:tailEnd/>
            </a:ln>
            <a:extLst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lIns="90000" tIns="46800" rIns="90000" bIns="46800"/>
            <a:lstStyle/>
            <a:p>
              <a:endParaRPr lang="de-DE">
                <a:solidFill>
                  <a:schemeClr val="bg2">
                    <a:lumMod val="7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356992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de-DE" dirty="0"/>
              <a:t>Fork-lift truck with rotating cab</a:t>
            </a:r>
            <a:endParaRPr lang="de-DE" altLang="de-DE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10150" y="2084388"/>
            <a:ext cx="4032250" cy="4214812"/>
          </a:xfrm>
        </p:spPr>
        <p:txBody>
          <a:bodyPr/>
          <a:lstStyle/>
          <a:p>
            <a:pPr marL="360363" indent="-360363" eaLnBrk="1" hangingPunct="1">
              <a:lnSpc>
                <a:spcPct val="90000"/>
              </a:lnSpc>
              <a:buClr>
                <a:schemeClr val="hlink"/>
              </a:buClr>
              <a:buFont typeface="Wingdings" pitchFamily="2" charset="2"/>
              <a:buChar char="§"/>
            </a:pPr>
            <a:r>
              <a:rPr lang="en-US" altLang="de-DE" dirty="0"/>
              <a:t>Rotating cab for fork-lift trucks: can be rotated up to 180°</a:t>
            </a:r>
          </a:p>
          <a:p>
            <a:pPr marL="360363" indent="-360363" eaLnBrk="1" hangingPunct="1">
              <a:lnSpc>
                <a:spcPct val="90000"/>
              </a:lnSpc>
              <a:buClr>
                <a:schemeClr val="hlink"/>
              </a:buClr>
              <a:buFont typeface="Wingdings" pitchFamily="2" charset="2"/>
              <a:buChar char="§"/>
            </a:pPr>
            <a:r>
              <a:rPr lang="en-US" altLang="de-DE" dirty="0"/>
              <a:t>Provides the driver with a completely clear field of view;</a:t>
            </a:r>
            <a:br>
              <a:rPr lang="en-US" altLang="de-DE" dirty="0"/>
            </a:br>
            <a:r>
              <a:rPr lang="en-US" altLang="de-DE" dirty="0"/>
              <a:t>the load can be transported safely</a:t>
            </a:r>
          </a:p>
          <a:p>
            <a:pPr marL="360363" indent="-360363" eaLnBrk="1" hangingPunct="1">
              <a:lnSpc>
                <a:spcPct val="90000"/>
              </a:lnSpc>
              <a:buClr>
                <a:schemeClr val="hlink"/>
              </a:buClr>
              <a:buFont typeface="Wingdings" pitchFamily="2" charset="2"/>
              <a:buChar char="§"/>
            </a:pPr>
            <a:r>
              <a:rPr lang="en-US" altLang="de-DE" dirty="0"/>
              <a:t>Reversing with bulky loads no longer requires twisting of the trunk</a:t>
            </a:r>
          </a:p>
          <a:p>
            <a:pPr marL="360363" indent="-360363" eaLnBrk="1" hangingPunct="1">
              <a:lnSpc>
                <a:spcPct val="90000"/>
              </a:lnSpc>
              <a:buClr>
                <a:schemeClr val="hlink"/>
              </a:buClr>
              <a:buFont typeface="Wingdings" pitchFamily="2" charset="2"/>
              <a:buChar char="§"/>
            </a:pPr>
            <a:r>
              <a:rPr lang="en-US" altLang="de-DE" dirty="0"/>
              <a:t>Further ergonomic improvements to the seat</a:t>
            </a:r>
          </a:p>
          <a:p>
            <a:pPr marL="360363" indent="-360363" eaLnBrk="1" hangingPunct="1">
              <a:lnSpc>
                <a:spcPct val="90000"/>
              </a:lnSpc>
              <a:buClr>
                <a:schemeClr val="hlink"/>
              </a:buClr>
              <a:buFont typeface="Wingdings" pitchFamily="2" charset="2"/>
              <a:buChar char="§"/>
            </a:pPr>
            <a:endParaRPr lang="en-US" altLang="de-DE" dirty="0"/>
          </a:p>
        </p:txBody>
      </p:sp>
      <p:sp>
        <p:nvSpPr>
          <p:cNvPr id="3076" name="AutoShape 4" descr="StBG-FP-2006-066_001"/>
          <p:cNvSpPr>
            <a:spLocks noChangeAspect="1" noChangeArrowheads="1"/>
          </p:cNvSpPr>
          <p:nvPr/>
        </p:nvSpPr>
        <p:spPr bwMode="auto">
          <a:xfrm>
            <a:off x="2286000" y="1143000"/>
            <a:ext cx="45720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eaLnBrk="0" hangingPunct="0"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algn="ctr" eaLnBrk="0" hangingPunct="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algn="ctr" eaLnBrk="0" hangingPunct="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algn="ctr" eaLnBrk="0" hangingPunct="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algn="ctr" eaLnBrk="0" hangingPunct="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200" b="0" i="0" u="none" strike="noStrike" kern="1200" cap="none" spc="0" normalizeH="0" baseline="0" noProof="0">
              <a:ln>
                <a:noFill/>
              </a:ln>
              <a:solidFill>
                <a:srgbClr val="6E6E6E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pic>
        <p:nvPicPr>
          <p:cNvPr id="3077" name="Picture 5" descr="Gabelstapl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38" r="20973"/>
          <a:stretch>
            <a:fillRect/>
          </a:stretch>
        </p:blipFill>
        <p:spPr bwMode="auto">
          <a:xfrm>
            <a:off x="179388" y="2060575"/>
            <a:ext cx="4681537" cy="356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179388" y="5661025"/>
            <a:ext cx="4897437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ctr" eaLnBrk="0" hangingPunct="0"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algn="ctr" eaLnBrk="0" hangingPunct="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algn="ctr" eaLnBrk="0" hangingPunct="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algn="ctr" eaLnBrk="0" hangingPunct="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algn="ctr" eaLnBrk="0" hangingPunct="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lvl="0" algn="l" eaLnBrk="1" hangingPunct="1">
              <a:spcBef>
                <a:spcPct val="50000"/>
              </a:spcBef>
              <a:defRPr/>
            </a:pPr>
            <a:r>
              <a:rPr lang="de-DE" altLang="de-DE" dirty="0">
                <a:solidFill>
                  <a:srgbClr val="6E6E6E"/>
                </a:solidFill>
                <a:cs typeface="Arial" charset="0"/>
              </a:rPr>
              <a:t>Jungheinrich: </a:t>
            </a:r>
            <a:r>
              <a:rPr lang="de-DE" altLang="de-DE" dirty="0" err="1">
                <a:solidFill>
                  <a:srgbClr val="6E6E6E"/>
                </a:solidFill>
                <a:cs typeface="Arial" charset="0"/>
              </a:rPr>
              <a:t>winner</a:t>
            </a:r>
            <a:r>
              <a:rPr lang="de-DE" altLang="de-DE" dirty="0">
                <a:solidFill>
                  <a:srgbClr val="6E6E6E"/>
                </a:solidFill>
                <a:cs typeface="Arial" charset="0"/>
              </a:rPr>
              <a:t> </a:t>
            </a:r>
            <a:r>
              <a:rPr lang="de-DE" altLang="de-DE" dirty="0" err="1">
                <a:solidFill>
                  <a:srgbClr val="6E6E6E"/>
                </a:solidFill>
                <a:cs typeface="Arial" charset="0"/>
              </a:rPr>
              <a:t>of</a:t>
            </a:r>
            <a:r>
              <a:rPr lang="de-DE" altLang="de-DE" dirty="0">
                <a:solidFill>
                  <a:srgbClr val="6E6E6E"/>
                </a:solidFill>
                <a:cs typeface="Arial" charset="0"/>
              </a:rPr>
              <a:t> </a:t>
            </a:r>
            <a:r>
              <a:rPr lang="de-DE" altLang="de-DE" dirty="0" err="1">
                <a:solidFill>
                  <a:srgbClr val="6E6E6E"/>
                </a:solidFill>
                <a:cs typeface="Arial" charset="0"/>
              </a:rPr>
              <a:t>the</a:t>
            </a:r>
            <a:r>
              <a:rPr lang="de-DE" altLang="de-DE" dirty="0">
                <a:solidFill>
                  <a:srgbClr val="6E6E6E"/>
                </a:solidFill>
                <a:cs typeface="Arial" charset="0"/>
              </a:rPr>
              <a:t> 2007 German OSH </a:t>
            </a:r>
            <a:r>
              <a:rPr lang="de-DE" altLang="de-DE" dirty="0" err="1">
                <a:solidFill>
                  <a:srgbClr val="6E6E6E"/>
                </a:solidFill>
                <a:cs typeface="Arial" charset="0"/>
              </a:rPr>
              <a:t>prize</a:t>
            </a:r>
            <a:endParaRPr lang="de-DE" altLang="de-DE" dirty="0">
              <a:solidFill>
                <a:srgbClr val="6E6E6E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5586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z="3200" dirty="0" err="1"/>
              <a:t>Important</a:t>
            </a:r>
            <a:r>
              <a:rPr lang="de-DE" altLang="de-DE" sz="3200" dirty="0"/>
              <a:t> </a:t>
            </a:r>
            <a:r>
              <a:rPr lang="de-DE" altLang="de-DE" sz="3200" dirty="0" err="1" smtClean="0"/>
              <a:t>literature</a:t>
            </a:r>
            <a:r>
              <a:rPr lang="de-DE" altLang="de-DE" sz="3200" dirty="0"/>
              <a:t/>
            </a:r>
            <a:br>
              <a:rPr lang="de-DE" altLang="de-DE" sz="3200" dirty="0"/>
            </a:b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39750" y="1262063"/>
            <a:ext cx="8064500" cy="4897437"/>
          </a:xfrm>
        </p:spPr>
        <p:txBody>
          <a:bodyPr/>
          <a:lstStyle/>
          <a:p>
            <a:pPr eaLnBrk="1" hangingPunct="1">
              <a:lnSpc>
                <a:spcPct val="120000"/>
              </a:lnSpc>
              <a:spcAft>
                <a:spcPct val="20000"/>
              </a:spcAft>
            </a:pPr>
            <a:r>
              <a:rPr lang="en-US" altLang="de-DE" sz="1800" dirty="0"/>
              <a:t>EN 894-1 </a:t>
            </a:r>
            <a:r>
              <a:rPr lang="en-US" altLang="de-DE" sz="1800" b="0" dirty="0"/>
              <a:t>Safety of machinery – Ergonomics requirements for the design of displays and control actuators – Part 1: General principles for human interactions with displays and control actuators</a:t>
            </a:r>
          </a:p>
          <a:p>
            <a:pPr eaLnBrk="1" hangingPunct="1">
              <a:lnSpc>
                <a:spcPct val="120000"/>
              </a:lnSpc>
              <a:spcAft>
                <a:spcPct val="20000"/>
              </a:spcAft>
            </a:pPr>
            <a:r>
              <a:rPr lang="en-US" altLang="de-DE" sz="1800" dirty="0"/>
              <a:t>EN 894-3 </a:t>
            </a:r>
            <a:r>
              <a:rPr lang="en-US" altLang="de-DE" sz="1800" b="0" dirty="0"/>
              <a:t>Safety of machinery – Ergonomics requirements for the design of displays and control actuators – Part 3: Control actuators</a:t>
            </a:r>
          </a:p>
          <a:p>
            <a:pPr eaLnBrk="1" hangingPunct="1">
              <a:lnSpc>
                <a:spcPct val="120000"/>
              </a:lnSpc>
              <a:spcAft>
                <a:spcPct val="20000"/>
              </a:spcAft>
            </a:pPr>
            <a:r>
              <a:rPr lang="en-US" altLang="de-DE" sz="1800" dirty="0"/>
              <a:t>EN 894-4 </a:t>
            </a:r>
            <a:r>
              <a:rPr lang="en-US" altLang="de-DE" sz="1800" b="0" dirty="0"/>
              <a:t>Safety of machinery – Ergonomic requirements for the design of displays and control actuators – Part 4: Location and arrangement of displays and control actuators</a:t>
            </a:r>
          </a:p>
          <a:p>
            <a:pPr eaLnBrk="1" hangingPunct="1">
              <a:lnSpc>
                <a:spcPct val="120000"/>
              </a:lnSpc>
              <a:spcAft>
                <a:spcPct val="20000"/>
              </a:spcAft>
            </a:pPr>
            <a:r>
              <a:rPr lang="en-US" altLang="de-DE" sz="1800" dirty="0"/>
              <a:t>EN ISO 13850 </a:t>
            </a:r>
            <a:r>
              <a:rPr lang="en-US" altLang="de-DE" sz="1800" b="0" dirty="0"/>
              <a:t>Safety of machinery – Emergency stop – Principles for design </a:t>
            </a:r>
          </a:p>
          <a:p>
            <a:pPr eaLnBrk="1" hangingPunct="1">
              <a:lnSpc>
                <a:spcPct val="120000"/>
              </a:lnSpc>
              <a:spcAft>
                <a:spcPct val="20000"/>
              </a:spcAft>
            </a:pPr>
            <a:r>
              <a:rPr lang="en-US" altLang="de-DE" sz="1800" dirty="0"/>
              <a:t>ISO 1503 </a:t>
            </a:r>
            <a:r>
              <a:rPr lang="en-US" altLang="de-DE" sz="1800" b="0" dirty="0"/>
              <a:t>Spatial orientation and direction of movement – Ergonomic requirements</a:t>
            </a:r>
          </a:p>
          <a:p>
            <a:pPr eaLnBrk="1" hangingPunct="1">
              <a:lnSpc>
                <a:spcPct val="120000"/>
              </a:lnSpc>
              <a:spcAft>
                <a:spcPct val="20000"/>
              </a:spcAft>
            </a:pPr>
            <a:r>
              <a:rPr lang="en-US" altLang="de-DE" sz="1800" dirty="0"/>
              <a:t>VDI/VDE 3850 Blatt 1 </a:t>
            </a:r>
            <a:r>
              <a:rPr lang="en-US" altLang="de-DE" sz="1800" b="0" dirty="0" err="1"/>
              <a:t>Gebrauchstaugliche</a:t>
            </a:r>
            <a:r>
              <a:rPr lang="en-US" altLang="de-DE" sz="1800" b="0" dirty="0"/>
              <a:t> </a:t>
            </a:r>
            <a:r>
              <a:rPr lang="en-US" altLang="de-DE" sz="1800" b="0" dirty="0" err="1"/>
              <a:t>Gestaltung</a:t>
            </a:r>
            <a:r>
              <a:rPr lang="en-US" altLang="de-DE" sz="1800" b="0" dirty="0"/>
              <a:t> von </a:t>
            </a:r>
            <a:r>
              <a:rPr lang="en-US" altLang="de-DE" sz="1800" b="0" dirty="0" err="1"/>
              <a:t>Benutzungsschnittstellen</a:t>
            </a:r>
            <a:r>
              <a:rPr lang="en-US" altLang="de-DE" sz="1800" b="0" dirty="0"/>
              <a:t> </a:t>
            </a:r>
            <a:r>
              <a:rPr lang="en-US" altLang="de-DE" sz="1800" b="0" dirty="0" err="1"/>
              <a:t>für</a:t>
            </a:r>
            <a:r>
              <a:rPr lang="en-US" altLang="de-DE" sz="1800" b="0" dirty="0"/>
              <a:t> </a:t>
            </a:r>
            <a:r>
              <a:rPr lang="en-US" altLang="de-DE" sz="1800" b="0" dirty="0" err="1" smtClean="0"/>
              <a:t>technische</a:t>
            </a:r>
            <a:r>
              <a:rPr lang="en-US" altLang="de-DE" sz="1800" b="0" dirty="0" smtClean="0"/>
              <a:t> </a:t>
            </a:r>
            <a:r>
              <a:rPr lang="en-US" altLang="de-DE" sz="1800" b="0" dirty="0"/>
              <a:t>Anlagen – </a:t>
            </a:r>
            <a:r>
              <a:rPr lang="en-US" altLang="de-DE" sz="1800" b="0" dirty="0" err="1"/>
              <a:t>Konzepte</a:t>
            </a:r>
            <a:r>
              <a:rPr lang="en-US" altLang="de-DE" sz="1800" b="0" dirty="0"/>
              <a:t>, </a:t>
            </a:r>
            <a:r>
              <a:rPr lang="en-US" altLang="de-DE" sz="1800" b="0" dirty="0" err="1"/>
              <a:t>Prinzipien</a:t>
            </a:r>
            <a:r>
              <a:rPr lang="en-US" altLang="de-DE" sz="1800" b="0" dirty="0"/>
              <a:t> und </a:t>
            </a:r>
            <a:r>
              <a:rPr lang="en-US" altLang="de-DE" sz="1800" b="0" dirty="0" err="1"/>
              <a:t>grundsätzliche</a:t>
            </a:r>
            <a:r>
              <a:rPr lang="en-US" altLang="de-DE" sz="1800" b="0" dirty="0"/>
              <a:t> </a:t>
            </a:r>
            <a:r>
              <a:rPr lang="en-US" altLang="de-DE" sz="1800" b="0" dirty="0" err="1"/>
              <a:t>Empfehlungen</a:t>
            </a:r>
            <a:endParaRPr lang="en-US" altLang="de-DE" sz="1800" b="0" dirty="0"/>
          </a:p>
          <a:p>
            <a:endParaRPr lang="de-DE" sz="1800" b="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26DA3DD-3096-456E-A34D-00F2E88B517B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4 - Learning ergonomics - Part 1</a:t>
            </a:r>
            <a:endParaRPr lang="de-DE" alt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0C5DD-866A-403C-9DB3-89A03640D3E9}" type="slidenum">
              <a:rPr lang="de-DE" altLang="de-DE" smtClean="0"/>
              <a:pPr/>
              <a:t>31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15313786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z="2800" dirty="0" err="1"/>
              <a:t>Important</a:t>
            </a:r>
            <a:r>
              <a:rPr lang="de-DE" altLang="de-DE" sz="2800" dirty="0"/>
              <a:t> </a:t>
            </a:r>
            <a:r>
              <a:rPr lang="de-DE" altLang="de-DE" sz="2800" dirty="0" err="1"/>
              <a:t>literature</a:t>
            </a:r>
            <a:r>
              <a:rPr lang="de-DE" altLang="de-DE" sz="2800" dirty="0"/>
              <a:t/>
            </a:r>
            <a:br>
              <a:rPr lang="de-DE" altLang="de-DE" sz="2800" dirty="0"/>
            </a:b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7525" y="1262063"/>
            <a:ext cx="8064500" cy="4897437"/>
          </a:xfrm>
        </p:spPr>
        <p:txBody>
          <a:bodyPr/>
          <a:lstStyle/>
          <a:p>
            <a:pPr defTabSz="285750">
              <a:lnSpc>
                <a:spcPct val="120000"/>
              </a:lnSpc>
              <a:spcAft>
                <a:spcPct val="20000"/>
              </a:spcAft>
            </a:pPr>
            <a:r>
              <a:rPr lang="de-DE" altLang="de-DE" sz="1800" dirty="0"/>
              <a:t>EN 60447 </a:t>
            </a:r>
            <a:r>
              <a:rPr lang="de-DE" altLang="de-DE" sz="1800" b="0" dirty="0"/>
              <a:t>Basic </a:t>
            </a:r>
            <a:r>
              <a:rPr lang="de-DE" altLang="de-DE" sz="1800" b="0" dirty="0" err="1"/>
              <a:t>and</a:t>
            </a:r>
            <a:r>
              <a:rPr lang="de-DE" altLang="de-DE" sz="1800" b="0" dirty="0"/>
              <a:t> </a:t>
            </a:r>
            <a:r>
              <a:rPr lang="de-DE" altLang="de-DE" sz="1800" b="0" dirty="0" err="1"/>
              <a:t>safety</a:t>
            </a:r>
            <a:r>
              <a:rPr lang="de-DE" altLang="de-DE" sz="1800" b="0" dirty="0"/>
              <a:t> </a:t>
            </a:r>
            <a:r>
              <a:rPr lang="de-DE" altLang="de-DE" sz="1800" b="0" dirty="0" err="1"/>
              <a:t>principles</a:t>
            </a:r>
            <a:r>
              <a:rPr lang="de-DE" altLang="de-DE" sz="1800" b="0" dirty="0"/>
              <a:t> </a:t>
            </a:r>
            <a:r>
              <a:rPr lang="de-DE" altLang="de-DE" sz="1800" b="0" dirty="0" err="1"/>
              <a:t>for</a:t>
            </a:r>
            <a:r>
              <a:rPr lang="de-DE" altLang="de-DE" sz="1800" b="0" dirty="0"/>
              <a:t> man-</a:t>
            </a:r>
            <a:r>
              <a:rPr lang="de-DE" altLang="de-DE" sz="1800" b="0" dirty="0" err="1"/>
              <a:t>machine</a:t>
            </a:r>
            <a:r>
              <a:rPr lang="de-DE" altLang="de-DE" sz="1800" b="0" dirty="0"/>
              <a:t> </a:t>
            </a:r>
            <a:r>
              <a:rPr lang="de-DE" altLang="de-DE" sz="1800" b="0" dirty="0" err="1"/>
              <a:t>interface</a:t>
            </a:r>
            <a:r>
              <a:rPr lang="de-DE" altLang="de-DE" sz="1800" b="0" dirty="0"/>
              <a:t>, </a:t>
            </a:r>
            <a:r>
              <a:rPr lang="de-DE" altLang="de-DE" sz="1800" b="0" dirty="0" err="1"/>
              <a:t>marking</a:t>
            </a:r>
            <a:r>
              <a:rPr lang="de-DE" altLang="de-DE" sz="1800" b="0" dirty="0"/>
              <a:t> </a:t>
            </a:r>
            <a:r>
              <a:rPr lang="de-DE" altLang="de-DE" sz="1800" b="0" dirty="0" err="1"/>
              <a:t>and</a:t>
            </a:r>
            <a:r>
              <a:rPr lang="de-DE" altLang="de-DE" sz="1800" b="0" dirty="0"/>
              <a:t> </a:t>
            </a:r>
            <a:r>
              <a:rPr lang="de-DE" altLang="de-DE" sz="1800" b="0" dirty="0" err="1"/>
              <a:t>identification</a:t>
            </a:r>
            <a:r>
              <a:rPr lang="de-DE" altLang="de-DE" sz="1800" b="0" dirty="0"/>
              <a:t> – </a:t>
            </a:r>
            <a:r>
              <a:rPr lang="de-DE" altLang="de-DE" sz="1800" b="0" dirty="0" err="1"/>
              <a:t>Actuating</a:t>
            </a:r>
            <a:r>
              <a:rPr lang="de-DE" altLang="de-DE" sz="1800" b="0" dirty="0"/>
              <a:t> </a:t>
            </a:r>
            <a:r>
              <a:rPr lang="de-DE" altLang="de-DE" sz="1800" b="0" dirty="0" err="1"/>
              <a:t>principles</a:t>
            </a:r>
            <a:endParaRPr lang="de-DE" altLang="de-DE" sz="1800" b="0" dirty="0"/>
          </a:p>
          <a:p>
            <a:pPr defTabSz="285750">
              <a:lnSpc>
                <a:spcPct val="120000"/>
              </a:lnSpc>
              <a:spcAft>
                <a:spcPct val="20000"/>
              </a:spcAft>
            </a:pPr>
            <a:r>
              <a:rPr lang="de-DE" altLang="de-DE" sz="1800" dirty="0"/>
              <a:t>EN 61310-1 </a:t>
            </a:r>
            <a:r>
              <a:rPr lang="de-DE" altLang="de-DE" sz="1800" b="0" dirty="0" err="1"/>
              <a:t>Safety</a:t>
            </a:r>
            <a:r>
              <a:rPr lang="de-DE" altLang="de-DE" sz="1800" b="0" dirty="0"/>
              <a:t> </a:t>
            </a:r>
            <a:r>
              <a:rPr lang="de-DE" altLang="de-DE" sz="1800" b="0" dirty="0" err="1"/>
              <a:t>of</a:t>
            </a:r>
            <a:r>
              <a:rPr lang="de-DE" altLang="de-DE" sz="1800" b="0" dirty="0"/>
              <a:t> </a:t>
            </a:r>
            <a:r>
              <a:rPr lang="de-DE" altLang="de-DE" sz="1800" b="0" dirty="0" err="1"/>
              <a:t>machinery</a:t>
            </a:r>
            <a:r>
              <a:rPr lang="de-DE" altLang="de-DE" sz="1800" b="0" dirty="0"/>
              <a:t> – </a:t>
            </a:r>
            <a:r>
              <a:rPr lang="de-DE" altLang="de-DE" sz="1800" b="0" dirty="0" err="1"/>
              <a:t>Indication</a:t>
            </a:r>
            <a:r>
              <a:rPr lang="de-DE" altLang="de-DE" sz="1800" b="0" dirty="0"/>
              <a:t>, </a:t>
            </a:r>
            <a:r>
              <a:rPr lang="de-DE" altLang="de-DE" sz="1800" b="0" dirty="0" err="1"/>
              <a:t>marking</a:t>
            </a:r>
            <a:r>
              <a:rPr lang="de-DE" altLang="de-DE" sz="1800" b="0" dirty="0"/>
              <a:t> </a:t>
            </a:r>
            <a:r>
              <a:rPr lang="de-DE" altLang="de-DE" sz="1800" b="0" dirty="0" err="1"/>
              <a:t>and</a:t>
            </a:r>
            <a:r>
              <a:rPr lang="de-DE" altLang="de-DE" sz="1800" b="0" dirty="0"/>
              <a:t> </a:t>
            </a:r>
            <a:r>
              <a:rPr lang="de-DE" altLang="de-DE" sz="1800" b="0" dirty="0" err="1"/>
              <a:t>actuation</a:t>
            </a:r>
            <a:r>
              <a:rPr lang="de-DE" altLang="de-DE" sz="1800" b="0" dirty="0"/>
              <a:t> – Part 1: </a:t>
            </a:r>
            <a:r>
              <a:rPr lang="de-DE" altLang="de-DE" sz="1800" b="0" dirty="0" err="1"/>
              <a:t>Requirements</a:t>
            </a:r>
            <a:r>
              <a:rPr lang="de-DE" altLang="de-DE" sz="1800" b="0" dirty="0"/>
              <a:t> </a:t>
            </a:r>
            <a:r>
              <a:rPr lang="de-DE" altLang="de-DE" sz="1800" b="0" dirty="0" err="1"/>
              <a:t>for</a:t>
            </a:r>
            <a:r>
              <a:rPr lang="de-DE" altLang="de-DE" sz="1800" b="0" dirty="0"/>
              <a:t> </a:t>
            </a:r>
            <a:r>
              <a:rPr lang="de-DE" altLang="de-DE" sz="1800" b="0" dirty="0" err="1"/>
              <a:t>visual</a:t>
            </a:r>
            <a:r>
              <a:rPr lang="de-DE" altLang="de-DE" sz="1800" b="0" dirty="0"/>
              <a:t>, </a:t>
            </a:r>
            <a:r>
              <a:rPr lang="de-DE" altLang="de-DE" sz="1800" b="0" dirty="0" err="1"/>
              <a:t>acoustic</a:t>
            </a:r>
            <a:r>
              <a:rPr lang="de-DE" altLang="de-DE" sz="1800" b="0" dirty="0"/>
              <a:t> </a:t>
            </a:r>
            <a:r>
              <a:rPr lang="de-DE" altLang="de-DE" sz="1800" b="0" dirty="0" err="1"/>
              <a:t>and</a:t>
            </a:r>
            <a:r>
              <a:rPr lang="de-DE" altLang="de-DE" sz="1800" b="0" dirty="0"/>
              <a:t> </a:t>
            </a:r>
            <a:r>
              <a:rPr lang="de-DE" altLang="de-DE" sz="1800" b="0" dirty="0" err="1"/>
              <a:t>tactile</a:t>
            </a:r>
            <a:r>
              <a:rPr lang="de-DE" altLang="de-DE" sz="1800" b="0" dirty="0"/>
              <a:t> </a:t>
            </a:r>
            <a:r>
              <a:rPr lang="de-DE" altLang="de-DE" sz="1800" b="0" dirty="0" err="1"/>
              <a:t>signals</a:t>
            </a:r>
            <a:endParaRPr lang="de-DE" altLang="de-DE" sz="1800" b="0" dirty="0"/>
          </a:p>
          <a:p>
            <a:pPr defTabSz="285750">
              <a:lnSpc>
                <a:spcPct val="120000"/>
              </a:lnSpc>
              <a:spcAft>
                <a:spcPct val="20000"/>
              </a:spcAft>
            </a:pPr>
            <a:r>
              <a:rPr lang="de-DE" altLang="de-DE" sz="1800" dirty="0"/>
              <a:t>EN 61310-2 </a:t>
            </a:r>
            <a:r>
              <a:rPr lang="de-DE" altLang="de-DE" sz="1800" b="0" dirty="0" err="1"/>
              <a:t>Safety</a:t>
            </a:r>
            <a:r>
              <a:rPr lang="de-DE" altLang="de-DE" sz="1800" b="0" dirty="0"/>
              <a:t> </a:t>
            </a:r>
            <a:r>
              <a:rPr lang="de-DE" altLang="de-DE" sz="1800" b="0" dirty="0" err="1"/>
              <a:t>of</a:t>
            </a:r>
            <a:r>
              <a:rPr lang="de-DE" altLang="de-DE" sz="1800" b="0" dirty="0"/>
              <a:t> </a:t>
            </a:r>
            <a:r>
              <a:rPr lang="de-DE" altLang="de-DE" sz="1800" b="0" dirty="0" err="1"/>
              <a:t>machinery</a:t>
            </a:r>
            <a:r>
              <a:rPr lang="de-DE" altLang="de-DE" sz="1800" b="0" dirty="0"/>
              <a:t> – </a:t>
            </a:r>
            <a:r>
              <a:rPr lang="de-DE" altLang="de-DE" sz="1800" b="0" dirty="0" err="1"/>
              <a:t>Indication</a:t>
            </a:r>
            <a:r>
              <a:rPr lang="de-DE" altLang="de-DE" sz="1800" b="0" dirty="0"/>
              <a:t>, </a:t>
            </a:r>
            <a:r>
              <a:rPr lang="de-DE" altLang="de-DE" sz="1800" b="0" dirty="0" err="1"/>
              <a:t>marking</a:t>
            </a:r>
            <a:r>
              <a:rPr lang="de-DE" altLang="de-DE" sz="1800" b="0" dirty="0"/>
              <a:t> </a:t>
            </a:r>
            <a:r>
              <a:rPr lang="de-DE" altLang="de-DE" sz="1800" b="0" dirty="0" err="1"/>
              <a:t>and</a:t>
            </a:r>
            <a:r>
              <a:rPr lang="de-DE" altLang="de-DE" sz="1800" b="0" dirty="0"/>
              <a:t> </a:t>
            </a:r>
            <a:r>
              <a:rPr lang="de-DE" altLang="de-DE" sz="1800" b="0" dirty="0" err="1"/>
              <a:t>actuation</a:t>
            </a:r>
            <a:r>
              <a:rPr lang="de-DE" altLang="de-DE" sz="1800" b="0" dirty="0"/>
              <a:t> – Part 2: </a:t>
            </a:r>
            <a:r>
              <a:rPr lang="de-DE" altLang="de-DE" sz="1800" b="0" dirty="0" err="1"/>
              <a:t>Requirements</a:t>
            </a:r>
            <a:r>
              <a:rPr lang="de-DE" altLang="de-DE" sz="1800" b="0" dirty="0"/>
              <a:t> </a:t>
            </a:r>
            <a:r>
              <a:rPr lang="de-DE" altLang="de-DE" sz="1800" b="0" dirty="0" err="1"/>
              <a:t>for</a:t>
            </a:r>
            <a:r>
              <a:rPr lang="de-DE" altLang="de-DE" sz="1800" b="0" dirty="0"/>
              <a:t> </a:t>
            </a:r>
            <a:r>
              <a:rPr lang="de-DE" altLang="de-DE" sz="1800" b="0" dirty="0" err="1"/>
              <a:t>marking</a:t>
            </a:r>
            <a:r>
              <a:rPr lang="de-DE" altLang="de-DE" sz="1800" b="0" dirty="0"/>
              <a:t> </a:t>
            </a:r>
          </a:p>
          <a:p>
            <a:pPr defTabSz="285750">
              <a:lnSpc>
                <a:spcPct val="120000"/>
              </a:lnSpc>
              <a:spcAft>
                <a:spcPct val="20000"/>
              </a:spcAft>
            </a:pPr>
            <a:r>
              <a:rPr lang="de-DE" altLang="de-DE" sz="1800" dirty="0"/>
              <a:t>EN 80416-4 </a:t>
            </a:r>
            <a:r>
              <a:rPr lang="de-DE" altLang="de-DE" sz="1800" b="0" dirty="0"/>
              <a:t>Basic </a:t>
            </a:r>
            <a:r>
              <a:rPr lang="de-DE" altLang="de-DE" sz="1800" b="0" dirty="0" err="1"/>
              <a:t>principles</a:t>
            </a:r>
            <a:r>
              <a:rPr lang="de-DE" altLang="de-DE" sz="1800" b="0" dirty="0"/>
              <a:t> </a:t>
            </a:r>
            <a:r>
              <a:rPr lang="de-DE" altLang="de-DE" sz="1800" b="0" dirty="0" err="1"/>
              <a:t>for</a:t>
            </a:r>
            <a:r>
              <a:rPr lang="de-DE" altLang="de-DE" sz="1800" b="0" dirty="0"/>
              <a:t> </a:t>
            </a:r>
            <a:r>
              <a:rPr lang="de-DE" altLang="de-DE" sz="1800" b="0" dirty="0" err="1"/>
              <a:t>graphical</a:t>
            </a:r>
            <a:r>
              <a:rPr lang="de-DE" altLang="de-DE" sz="1800" b="0" dirty="0"/>
              <a:t> </a:t>
            </a:r>
            <a:r>
              <a:rPr lang="de-DE" altLang="de-DE" sz="1800" b="0" dirty="0" err="1"/>
              <a:t>symbols</a:t>
            </a:r>
            <a:r>
              <a:rPr lang="de-DE" altLang="de-DE" sz="1800" b="0" dirty="0"/>
              <a:t> </a:t>
            </a:r>
            <a:r>
              <a:rPr lang="de-DE" altLang="de-DE" sz="1800" b="0" dirty="0" err="1"/>
              <a:t>for</a:t>
            </a:r>
            <a:r>
              <a:rPr lang="de-DE" altLang="de-DE" sz="1800" b="0" dirty="0"/>
              <a:t> </a:t>
            </a:r>
            <a:r>
              <a:rPr lang="de-DE" altLang="de-DE" sz="1800" b="0" dirty="0" err="1"/>
              <a:t>use</a:t>
            </a:r>
            <a:r>
              <a:rPr lang="de-DE" altLang="de-DE" sz="1800" b="0" dirty="0"/>
              <a:t> on </a:t>
            </a:r>
            <a:r>
              <a:rPr lang="de-DE" altLang="de-DE" sz="1800" b="0" dirty="0" err="1"/>
              <a:t>equipment</a:t>
            </a:r>
            <a:r>
              <a:rPr lang="de-DE" altLang="de-DE" sz="1800" b="0" dirty="0"/>
              <a:t> – Part 4: </a:t>
            </a:r>
            <a:r>
              <a:rPr lang="de-DE" altLang="de-DE" sz="1800" b="0" dirty="0" err="1"/>
              <a:t>Supplementary</a:t>
            </a:r>
            <a:r>
              <a:rPr lang="de-DE" altLang="de-DE" sz="1800" b="0" dirty="0"/>
              <a:t> </a:t>
            </a:r>
            <a:r>
              <a:rPr lang="de-DE" altLang="de-DE" sz="1800" b="0" dirty="0" err="1"/>
              <a:t>guidelines</a:t>
            </a:r>
            <a:r>
              <a:rPr lang="de-DE" altLang="de-DE" sz="1800" b="0" dirty="0"/>
              <a:t> </a:t>
            </a:r>
            <a:r>
              <a:rPr lang="de-DE" altLang="de-DE" sz="1800" b="0" dirty="0" err="1"/>
              <a:t>for</a:t>
            </a:r>
            <a:r>
              <a:rPr lang="de-DE" altLang="de-DE" sz="1800" b="0" dirty="0"/>
              <a:t> </a:t>
            </a:r>
            <a:r>
              <a:rPr lang="de-DE" altLang="de-DE" sz="1800" b="0" dirty="0" err="1"/>
              <a:t>the</a:t>
            </a:r>
            <a:r>
              <a:rPr lang="de-DE" altLang="de-DE" sz="1800" b="0" dirty="0"/>
              <a:t> </a:t>
            </a:r>
            <a:r>
              <a:rPr lang="de-DE" altLang="de-DE" sz="1800" b="0" dirty="0" err="1"/>
              <a:t>adaptation</a:t>
            </a:r>
            <a:r>
              <a:rPr lang="de-DE" altLang="de-DE" sz="1800" b="0" dirty="0"/>
              <a:t> </a:t>
            </a:r>
            <a:r>
              <a:rPr lang="de-DE" altLang="de-DE" sz="1800" b="0" dirty="0" err="1"/>
              <a:t>of</a:t>
            </a:r>
            <a:r>
              <a:rPr lang="de-DE" altLang="de-DE" sz="1800" b="0" dirty="0"/>
              <a:t> </a:t>
            </a:r>
            <a:r>
              <a:rPr lang="de-DE" altLang="de-DE" sz="1800" b="0" dirty="0" err="1"/>
              <a:t>graphical</a:t>
            </a:r>
            <a:r>
              <a:rPr lang="de-DE" altLang="de-DE" sz="1800" b="0" dirty="0"/>
              <a:t> </a:t>
            </a:r>
            <a:r>
              <a:rPr lang="de-DE" altLang="de-DE" sz="1800" b="0" dirty="0" err="1"/>
              <a:t>symbols</a:t>
            </a:r>
            <a:r>
              <a:rPr lang="de-DE" altLang="de-DE" sz="1800" b="0" dirty="0"/>
              <a:t> </a:t>
            </a:r>
            <a:r>
              <a:rPr lang="de-DE" altLang="de-DE" sz="1800" b="0" dirty="0" err="1"/>
              <a:t>for</a:t>
            </a:r>
            <a:r>
              <a:rPr lang="de-DE" altLang="de-DE" sz="1800" b="0" dirty="0"/>
              <a:t> </a:t>
            </a:r>
            <a:r>
              <a:rPr lang="de-DE" altLang="de-DE" sz="1800" b="0" dirty="0" err="1"/>
              <a:t>use</a:t>
            </a:r>
            <a:r>
              <a:rPr lang="de-DE" altLang="de-DE" sz="1800" b="0" dirty="0"/>
              <a:t> on </a:t>
            </a:r>
            <a:r>
              <a:rPr lang="de-DE" altLang="de-DE" sz="1800" b="0" dirty="0" err="1"/>
              <a:t>screens</a:t>
            </a:r>
            <a:r>
              <a:rPr lang="de-DE" altLang="de-DE" sz="1800" b="0" dirty="0"/>
              <a:t> </a:t>
            </a:r>
            <a:r>
              <a:rPr lang="de-DE" altLang="de-DE" sz="1800" b="0" dirty="0" err="1"/>
              <a:t>and</a:t>
            </a:r>
            <a:r>
              <a:rPr lang="de-DE" altLang="de-DE" sz="1800" b="0" dirty="0"/>
              <a:t> </a:t>
            </a:r>
            <a:r>
              <a:rPr lang="de-DE" altLang="de-DE" sz="1800" b="0" dirty="0" err="1"/>
              <a:t>displays</a:t>
            </a:r>
            <a:r>
              <a:rPr lang="de-DE" altLang="de-DE" sz="1800" b="0" dirty="0"/>
              <a:t> (</a:t>
            </a:r>
            <a:r>
              <a:rPr lang="de-DE" altLang="de-DE" sz="1800" b="0" dirty="0" err="1"/>
              <a:t>icons</a:t>
            </a:r>
            <a:r>
              <a:rPr lang="de-DE" altLang="de-DE" sz="1800" b="0" dirty="0"/>
              <a:t>)</a:t>
            </a:r>
          </a:p>
          <a:p>
            <a:pPr defTabSz="285750">
              <a:lnSpc>
                <a:spcPct val="120000"/>
              </a:lnSpc>
              <a:spcAft>
                <a:spcPct val="20000"/>
              </a:spcAft>
            </a:pPr>
            <a:r>
              <a:rPr lang="de-DE" altLang="de-DE" sz="1800" dirty="0"/>
              <a:t>DIN 1410 </a:t>
            </a:r>
            <a:r>
              <a:rPr lang="de-DE" altLang="de-DE" sz="1800" b="0" dirty="0"/>
              <a:t>Werkzeugmaschinen; Bewegungsrichtung und Anordnung der </a:t>
            </a:r>
            <a:r>
              <a:rPr lang="de-DE" altLang="de-DE" sz="1800" b="0" dirty="0" smtClean="0"/>
              <a:t>Stellteile</a:t>
            </a:r>
            <a:endParaRPr lang="de-DE" altLang="de-DE" sz="1800" b="0" dirty="0"/>
          </a:p>
          <a:p>
            <a:pPr defTabSz="285750">
              <a:lnSpc>
                <a:spcPct val="120000"/>
              </a:lnSpc>
              <a:spcAft>
                <a:spcPct val="20000"/>
              </a:spcAft>
            </a:pPr>
            <a:r>
              <a:rPr lang="de-DE" altLang="de-DE" sz="1800" dirty="0" err="1"/>
              <a:t>For</a:t>
            </a:r>
            <a:r>
              <a:rPr lang="de-DE" altLang="de-DE" sz="1800" dirty="0"/>
              <a:t> </a:t>
            </a:r>
            <a:r>
              <a:rPr lang="de-DE" altLang="de-DE" sz="1800" dirty="0" err="1"/>
              <a:t>further</a:t>
            </a:r>
            <a:r>
              <a:rPr lang="de-DE" altLang="de-DE" sz="1800" dirty="0"/>
              <a:t> </a:t>
            </a:r>
            <a:r>
              <a:rPr lang="de-DE" altLang="de-DE" sz="1800" dirty="0" err="1"/>
              <a:t>standards</a:t>
            </a:r>
            <a:r>
              <a:rPr lang="de-DE" altLang="de-DE" sz="1800" dirty="0"/>
              <a:t>, </a:t>
            </a:r>
            <a:r>
              <a:rPr lang="de-DE" altLang="de-DE" sz="1800" dirty="0" err="1"/>
              <a:t>see</a:t>
            </a:r>
            <a:r>
              <a:rPr lang="de-DE" altLang="de-DE" sz="1800" dirty="0"/>
              <a:t> KAN-Praxis -</a:t>
            </a:r>
            <a:r>
              <a:rPr lang="de-DE" sz="1800" b="0" dirty="0" smtClean="0"/>
              <a:t> </a:t>
            </a:r>
            <a:r>
              <a:rPr lang="de-DE" sz="1800" b="0" dirty="0" err="1">
                <a:hlinkClick r:id="rId3"/>
              </a:rPr>
              <a:t>NoRA</a:t>
            </a:r>
            <a:r>
              <a:rPr lang="de-DE" sz="1800" b="0" dirty="0">
                <a:hlinkClick r:id="rId3"/>
              </a:rPr>
              <a:t>: Normen </a:t>
            </a:r>
            <a:r>
              <a:rPr lang="de-DE" sz="1800" b="0" dirty="0" smtClean="0">
                <a:hlinkClick r:id="rId3"/>
              </a:rPr>
              <a:t>recherchieren</a:t>
            </a:r>
            <a:endParaRPr lang="de-DE" sz="1800" b="0" dirty="0"/>
          </a:p>
          <a:p>
            <a:endParaRPr lang="de-DE" sz="1800" b="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17EC3C8-FAE3-418F-BA22-45258AA4C000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4 - Learning ergonomics - Part 1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0C5DD-866A-403C-9DB3-89A03640D3E9}" type="slidenum">
              <a:rPr lang="de-DE" altLang="de-DE" smtClean="0"/>
              <a:pPr/>
              <a:t>32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44777014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z="2800" dirty="0" err="1"/>
              <a:t>Important</a:t>
            </a:r>
            <a:r>
              <a:rPr lang="de-DE" altLang="de-DE" sz="2800" dirty="0"/>
              <a:t> </a:t>
            </a:r>
            <a:r>
              <a:rPr lang="de-DE" altLang="de-DE" sz="2800" dirty="0" err="1"/>
              <a:t>literature</a:t>
            </a:r>
            <a:r>
              <a:rPr lang="de-DE" altLang="de-DE" sz="2800" dirty="0"/>
              <a:t/>
            </a:r>
            <a:br>
              <a:rPr lang="de-DE" altLang="de-DE" sz="2800" dirty="0"/>
            </a:b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57213" y="1578141"/>
            <a:ext cx="8064500" cy="4897437"/>
          </a:xfrm>
        </p:spPr>
        <p:txBody>
          <a:bodyPr/>
          <a:lstStyle/>
          <a:p>
            <a:pPr marL="457200" indent="-457200" defTabSz="285750">
              <a:lnSpc>
                <a:spcPct val="110000"/>
              </a:lnSpc>
              <a:spcAft>
                <a:spcPct val="20000"/>
              </a:spcAft>
              <a:buFont typeface="Wingdings" pitchFamily="2" charset="2"/>
              <a:buChar char="§"/>
            </a:pPr>
            <a:r>
              <a:rPr lang="de-DE" altLang="de-DE" sz="1400" dirty="0"/>
              <a:t>BULLINGER, H.-J. (1994): </a:t>
            </a:r>
            <a:r>
              <a:rPr lang="de-DE" altLang="de-DE" sz="1400" b="0" dirty="0"/>
              <a:t>Ergonomie: Produkt- und Arbeitsplatzgestaltung. Stuttgart: Teubner.</a:t>
            </a:r>
          </a:p>
          <a:p>
            <a:pPr marL="457200" indent="-457200" defTabSz="285750">
              <a:lnSpc>
                <a:spcPct val="110000"/>
              </a:lnSpc>
              <a:spcAft>
                <a:spcPct val="20000"/>
              </a:spcAft>
              <a:buFont typeface="Wingdings" pitchFamily="2" charset="2"/>
              <a:buChar char="§"/>
            </a:pPr>
            <a:r>
              <a:rPr lang="de-DE" altLang="de-DE" sz="1400" dirty="0"/>
              <a:t>BULLINGER, H.-J.; KERN, P.; SOLF, J. J. (1979): </a:t>
            </a:r>
            <a:r>
              <a:rPr lang="de-DE" altLang="de-DE" sz="1400" b="0" dirty="0"/>
              <a:t>Reibung zwischen Hand und Griff. Dortmund: Verlag für neue Wissenschaften GmbH. (Publications </a:t>
            </a:r>
            <a:r>
              <a:rPr lang="de-DE" altLang="de-DE" sz="1400" b="0" dirty="0" err="1"/>
              <a:t>of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the</a:t>
            </a:r>
            <a:r>
              <a:rPr lang="de-DE" altLang="de-DE" sz="1400" b="0" dirty="0"/>
              <a:t> Bundesanstalt für Arbeitsschutz, </a:t>
            </a:r>
            <a:r>
              <a:rPr lang="de-DE" altLang="de-DE" sz="1400" b="0" dirty="0" err="1"/>
              <a:t>Article</a:t>
            </a:r>
            <a:r>
              <a:rPr lang="de-DE" altLang="de-DE" sz="1400" b="0" dirty="0"/>
              <a:t> 213)</a:t>
            </a:r>
          </a:p>
          <a:p>
            <a:pPr marL="457200" indent="-457200" defTabSz="285750">
              <a:lnSpc>
                <a:spcPct val="110000"/>
              </a:lnSpc>
              <a:spcAft>
                <a:spcPct val="20000"/>
              </a:spcAft>
              <a:buFont typeface="Wingdings" pitchFamily="2" charset="2"/>
              <a:buChar char="§"/>
            </a:pPr>
            <a:r>
              <a:rPr lang="de-DE" altLang="de-DE" sz="1400" dirty="0"/>
              <a:t>BULLINGER, H.-J.; SOLF, J. J. (1979): </a:t>
            </a:r>
            <a:r>
              <a:rPr lang="de-DE" altLang="de-DE" sz="1400" b="0" dirty="0"/>
              <a:t>Ergonomische Arbeitsmittelgestaltung. Dortmund: Verlag für neue Wissenschaften GmbH. (Publications </a:t>
            </a:r>
            <a:r>
              <a:rPr lang="de-DE" altLang="de-DE" sz="1400" b="0" dirty="0" err="1"/>
              <a:t>of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the</a:t>
            </a:r>
            <a:r>
              <a:rPr lang="de-DE" altLang="de-DE" sz="1400" b="0" dirty="0"/>
              <a:t> Bundesanstalt für Arbeitsschutz, </a:t>
            </a:r>
            <a:r>
              <a:rPr lang="de-DE" altLang="de-DE" sz="1400" b="0" dirty="0" err="1"/>
              <a:t>Articles</a:t>
            </a:r>
            <a:r>
              <a:rPr lang="de-DE" altLang="de-DE" sz="1400" b="0" dirty="0"/>
              <a:t> 196-198)</a:t>
            </a:r>
          </a:p>
          <a:p>
            <a:pPr marL="457200" indent="-457200" defTabSz="285750">
              <a:lnSpc>
                <a:spcPct val="110000"/>
              </a:lnSpc>
              <a:spcAft>
                <a:spcPct val="20000"/>
              </a:spcAft>
              <a:buFont typeface="Wingdings" pitchFamily="2" charset="2"/>
              <a:buChar char="§"/>
            </a:pPr>
            <a:r>
              <a:rPr lang="de-DE" altLang="de-DE" sz="1400" dirty="0"/>
              <a:t>GRANDJEAN, E. (1991</a:t>
            </a:r>
            <a:r>
              <a:rPr lang="de-DE" altLang="de-DE" sz="1400" b="0" dirty="0"/>
              <a:t>): Physiologische Arbeitsgestaltung: Leitfaden der Ergonomie. 4th </a:t>
            </a:r>
            <a:r>
              <a:rPr lang="de-DE" altLang="de-DE" sz="1400" b="0" dirty="0" err="1"/>
              <a:t>edition</a:t>
            </a:r>
            <a:r>
              <a:rPr lang="de-DE" altLang="de-DE" sz="1400" b="0" dirty="0"/>
              <a:t>, Landsberg: </a:t>
            </a:r>
            <a:r>
              <a:rPr lang="de-DE" altLang="de-DE" sz="1400" b="0" dirty="0" err="1"/>
              <a:t>Ecomed</a:t>
            </a:r>
            <a:r>
              <a:rPr lang="de-DE" altLang="de-DE" sz="1400" b="0" dirty="0"/>
              <a:t>.</a:t>
            </a:r>
          </a:p>
          <a:p>
            <a:pPr marL="457200" indent="-457200" defTabSz="285750">
              <a:lnSpc>
                <a:spcPct val="110000"/>
              </a:lnSpc>
              <a:spcAft>
                <a:spcPct val="20000"/>
              </a:spcAft>
              <a:buFont typeface="Wingdings" pitchFamily="2" charset="2"/>
              <a:buChar char="§"/>
            </a:pPr>
            <a:r>
              <a:rPr lang="de-DE" altLang="de-DE" sz="1400" dirty="0"/>
              <a:t>KIRCHNER, J.-H.; BAUM E. (1990): </a:t>
            </a:r>
            <a:r>
              <a:rPr lang="de-DE" altLang="de-DE" sz="1400" b="0" dirty="0"/>
              <a:t>Ergonomie für Konstrukteure und Arbeitsgestalter. </a:t>
            </a:r>
            <a:r>
              <a:rPr lang="de-DE" altLang="de-DE" sz="1400" b="0" dirty="0" err="1"/>
              <a:t>Munich</a:t>
            </a:r>
            <a:r>
              <a:rPr lang="de-DE" altLang="de-DE" sz="1400" b="0" dirty="0"/>
              <a:t>: Carl Hanser.</a:t>
            </a:r>
          </a:p>
          <a:p>
            <a:pPr marL="457200" indent="-457200" defTabSz="285750">
              <a:lnSpc>
                <a:spcPct val="110000"/>
              </a:lnSpc>
              <a:spcAft>
                <a:spcPct val="20000"/>
              </a:spcAft>
              <a:buFont typeface="Wingdings" pitchFamily="2" charset="2"/>
              <a:buChar char="§"/>
            </a:pPr>
            <a:r>
              <a:rPr lang="de-DE" altLang="de-DE" sz="1400" dirty="0"/>
              <a:t>LINDQVIST, B. (1997): </a:t>
            </a:r>
            <a:r>
              <a:rPr lang="de-DE" altLang="de-DE" sz="1400" b="0" dirty="0"/>
              <a:t>Ergonomie bei Handwerkzeugen. Helsingborg: ABE </a:t>
            </a:r>
            <a:r>
              <a:rPr lang="de-DE" altLang="de-DE" sz="1400" b="0" dirty="0" err="1"/>
              <a:t>Tryk</a:t>
            </a:r>
            <a:r>
              <a:rPr lang="de-DE" altLang="de-DE" sz="1400" b="0" dirty="0"/>
              <a:t>.</a:t>
            </a:r>
          </a:p>
          <a:p>
            <a:pPr marL="457200" indent="-457200" defTabSz="285750">
              <a:lnSpc>
                <a:spcPct val="110000"/>
              </a:lnSpc>
              <a:spcAft>
                <a:spcPct val="20000"/>
              </a:spcAft>
              <a:buFont typeface="Wingdings" pitchFamily="2" charset="2"/>
              <a:buChar char="§"/>
            </a:pPr>
            <a:r>
              <a:rPr lang="de-DE" altLang="de-DE" sz="1400" dirty="0"/>
              <a:t>SCHMAUDER, M.; SOLF, J. J. (1992): </a:t>
            </a:r>
            <a:r>
              <a:rPr lang="de-DE" altLang="de-DE" sz="1400" b="0" dirty="0"/>
              <a:t>Einfluss der </a:t>
            </a:r>
            <a:r>
              <a:rPr lang="de-DE" altLang="de-DE" sz="1400" b="0" dirty="0" err="1"/>
              <a:t>Händigkeit</a:t>
            </a:r>
            <a:r>
              <a:rPr lang="de-DE" altLang="de-DE" sz="1400" b="0" dirty="0"/>
              <a:t> bei der Handhabung von Arbeitsmitteln. Bremerhaven: Wirtschaftsverlag NW Verlag für neue Wissenschaft. (Publications </a:t>
            </a:r>
            <a:r>
              <a:rPr lang="de-DE" altLang="de-DE" sz="1400" b="0" dirty="0" err="1"/>
              <a:t>of</a:t>
            </a:r>
            <a:r>
              <a:rPr lang="de-DE" altLang="de-DE" sz="1400" b="0" dirty="0"/>
              <a:t> </a:t>
            </a:r>
            <a:r>
              <a:rPr lang="de-DE" altLang="de-DE" sz="1400" b="0" dirty="0" err="1"/>
              <a:t>the</a:t>
            </a:r>
            <a:r>
              <a:rPr lang="de-DE" altLang="de-DE" sz="1400" b="0" dirty="0"/>
              <a:t> Bundesanstalt für Arbeitsmedizin und Arbeitsschutz, </a:t>
            </a:r>
            <a:r>
              <a:rPr lang="de-DE" altLang="de-DE" sz="1400" b="0" dirty="0" err="1"/>
              <a:t>Article</a:t>
            </a:r>
            <a:r>
              <a:rPr lang="de-DE" altLang="de-DE" sz="1400" b="0" dirty="0"/>
              <a:t> 661)</a:t>
            </a:r>
          </a:p>
          <a:p>
            <a:pPr marL="457200" indent="-457200" defTabSz="285750">
              <a:lnSpc>
                <a:spcPct val="110000"/>
              </a:lnSpc>
              <a:spcAft>
                <a:spcPct val="20000"/>
              </a:spcAft>
              <a:buFont typeface="Wingdings" pitchFamily="2" charset="2"/>
              <a:buChar char="§"/>
            </a:pPr>
            <a:r>
              <a:rPr lang="de-DE" altLang="de-DE" sz="1400" dirty="0"/>
              <a:t>STRASSER, H. (2000): </a:t>
            </a:r>
            <a:r>
              <a:rPr lang="de-DE" altLang="de-DE" sz="1400" b="0" dirty="0"/>
              <a:t>Ergonomische Qualität handgeführter Arbeitsmittel. Elektromyographische und subjektive Beanspruchungsermittlung. Stuttgart: </a:t>
            </a:r>
            <a:r>
              <a:rPr lang="de-DE" altLang="de-DE" sz="1400" b="0" dirty="0" err="1"/>
              <a:t>Ergon</a:t>
            </a:r>
            <a:r>
              <a:rPr lang="de-DE" altLang="de-DE" sz="1400" b="0" dirty="0"/>
              <a:t> Verlag.</a:t>
            </a:r>
          </a:p>
          <a:p>
            <a:pPr eaLnBrk="1" hangingPunct="1">
              <a:lnSpc>
                <a:spcPct val="110000"/>
              </a:lnSpc>
              <a:spcAft>
                <a:spcPct val="20000"/>
              </a:spcAft>
            </a:pPr>
            <a:r>
              <a:rPr lang="de-DE" altLang="de-DE" sz="1500" b="0" dirty="0" smtClean="0"/>
              <a:t>.</a:t>
            </a:r>
            <a:endParaRPr lang="de-DE" altLang="de-DE" sz="1500" b="0" dirty="0"/>
          </a:p>
          <a:p>
            <a:endParaRPr lang="de-DE" sz="1400" b="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A60B72E-EE9F-497B-80E8-36309B9246A4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4 - Learning ergonomics - Part 1</a:t>
            </a:r>
            <a:endParaRPr lang="de-DE" alt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0C5DD-866A-403C-9DB3-89A03640D3E9}" type="slidenum">
              <a:rPr lang="de-DE" altLang="de-DE" smtClean="0"/>
              <a:pPr/>
              <a:t>33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94564322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6"/>
          <p:cNvSpPr>
            <a:spLocks noGrp="1" noChangeArrowheads="1"/>
          </p:cNvSpPr>
          <p:nvPr>
            <p:ph type="ctrTitle"/>
          </p:nvPr>
        </p:nvSpPr>
        <p:spPr>
          <a:xfrm>
            <a:off x="1979613" y="2189163"/>
            <a:ext cx="6102350" cy="592137"/>
          </a:xfrm>
        </p:spPr>
        <p:txBody>
          <a:bodyPr/>
          <a:lstStyle/>
          <a:p>
            <a:pPr eaLnBrk="1" hangingPunct="1"/>
            <a:r>
              <a:rPr lang="de-DE" altLang="de-DE" sz="3600" dirty="0" smtClean="0"/>
              <a:t>Impressum</a:t>
            </a:r>
            <a:br>
              <a:rPr lang="de-DE" altLang="de-DE" sz="3600" dirty="0" smtClean="0"/>
            </a:br>
            <a:endParaRPr lang="de-DE" altLang="de-DE" sz="3600" dirty="0" smtClean="0"/>
          </a:p>
        </p:txBody>
      </p:sp>
      <p:sp>
        <p:nvSpPr>
          <p:cNvPr id="6147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979613" y="2708275"/>
            <a:ext cx="6102350" cy="3387725"/>
          </a:xfrm>
        </p:spPr>
        <p:txBody>
          <a:bodyPr/>
          <a:lstStyle/>
          <a:p>
            <a:pPr eaLnBrk="1" hangingPunct="1">
              <a:tabLst>
                <a:tab pos="665163" algn="l"/>
              </a:tabLst>
            </a:pPr>
            <a:r>
              <a:rPr lang="de-DE" altLang="de-DE" dirty="0" err="1" smtClean="0"/>
              <a:t>Author</a:t>
            </a:r>
            <a:r>
              <a:rPr lang="de-DE" altLang="de-DE" dirty="0"/>
              <a:t>: </a:t>
            </a:r>
            <a:r>
              <a:rPr lang="de-DE" b="1" dirty="0"/>
              <a:t>Dr.-Ing. Christiane </a:t>
            </a:r>
            <a:r>
              <a:rPr lang="de-DE" b="1" dirty="0" err="1"/>
              <a:t>Kamusella</a:t>
            </a:r>
            <a:endParaRPr lang="de-DE" b="1" dirty="0"/>
          </a:p>
          <a:p>
            <a:pPr eaLnBrk="1" hangingPunct="1">
              <a:tabLst>
                <a:tab pos="665163" algn="l"/>
              </a:tabLst>
            </a:pPr>
            <a:r>
              <a:rPr lang="de-DE" altLang="de-DE" dirty="0"/>
              <a:t>TU Dresden – Fakultät Maschinenwesen</a:t>
            </a:r>
          </a:p>
          <a:p>
            <a:pPr eaLnBrk="1" hangingPunct="1">
              <a:tabLst>
                <a:tab pos="665163" algn="l"/>
              </a:tabLst>
            </a:pPr>
            <a:r>
              <a:rPr lang="de-DE" altLang="de-DE" dirty="0"/>
              <a:t>Institut für Technische Logistik und Arbeitssysteme</a:t>
            </a:r>
          </a:p>
          <a:p>
            <a:pPr eaLnBrk="1" hangingPunct="1">
              <a:tabLst>
                <a:tab pos="665163" algn="l"/>
              </a:tabLst>
            </a:pPr>
            <a:r>
              <a:rPr lang="de-DE" altLang="de-DE" dirty="0"/>
              <a:t>Professur  für Arbeitswissenschaft</a:t>
            </a:r>
          </a:p>
          <a:p>
            <a:pPr eaLnBrk="1" hangingPunct="1">
              <a:tabLst>
                <a:tab pos="665163" algn="l"/>
              </a:tabLst>
            </a:pPr>
            <a:r>
              <a:rPr lang="de-DE" altLang="de-DE" dirty="0">
                <a:hlinkClick r:id="rId2"/>
              </a:rPr>
              <a:t>Christiane.Kamusella@tu-dresden.de</a:t>
            </a:r>
            <a:r>
              <a:rPr lang="de-DE" altLang="de-DE" dirty="0"/>
              <a:t> </a:t>
            </a:r>
          </a:p>
          <a:p>
            <a:pPr eaLnBrk="1" hangingPunct="1">
              <a:tabLst>
                <a:tab pos="665163" algn="l"/>
              </a:tabLst>
            </a:pPr>
            <a:endParaRPr lang="de-DE" altLang="de-DE" dirty="0"/>
          </a:p>
          <a:p>
            <a:pPr eaLnBrk="1" hangingPunct="1">
              <a:tabLst>
                <a:tab pos="665163" algn="l"/>
              </a:tabLst>
            </a:pPr>
            <a:r>
              <a:rPr lang="de-DE" altLang="de-DE" dirty="0" err="1"/>
              <a:t>Initiated</a:t>
            </a:r>
            <a:r>
              <a:rPr lang="de-DE" altLang="de-DE" dirty="0"/>
              <a:t> </a:t>
            </a:r>
            <a:r>
              <a:rPr lang="de-DE" altLang="de-DE" dirty="0" err="1"/>
              <a:t>and</a:t>
            </a:r>
            <a:r>
              <a:rPr lang="de-DE" altLang="de-DE" dirty="0"/>
              <a:t> </a:t>
            </a:r>
            <a:r>
              <a:rPr lang="de-DE" altLang="de-DE" dirty="0" err="1"/>
              <a:t>funded</a:t>
            </a:r>
            <a:r>
              <a:rPr lang="de-DE" altLang="de-DE" dirty="0"/>
              <a:t> </a:t>
            </a:r>
            <a:r>
              <a:rPr lang="de-DE" altLang="de-DE" dirty="0" err="1" smtClean="0"/>
              <a:t>by</a:t>
            </a:r>
            <a:endParaRPr lang="de-DE" altLang="de-DE" dirty="0" smtClean="0"/>
          </a:p>
          <a:p>
            <a:pPr eaLnBrk="1" hangingPunct="1">
              <a:tabLst>
                <a:tab pos="665163" algn="l"/>
              </a:tabLst>
            </a:pPr>
            <a:r>
              <a:rPr lang="de-DE" altLang="de-DE" b="1" dirty="0" smtClean="0"/>
              <a:t>Kommission Arbeitsschutz und Normung (KAN)</a:t>
            </a:r>
            <a:br>
              <a:rPr lang="de-DE" altLang="de-DE" b="1" dirty="0" smtClean="0"/>
            </a:br>
            <a:r>
              <a:rPr lang="de-DE" altLang="de-DE" dirty="0" smtClean="0"/>
              <a:t>Alte Heerstraße 111</a:t>
            </a:r>
            <a:br>
              <a:rPr lang="de-DE" altLang="de-DE" dirty="0" smtClean="0"/>
            </a:br>
            <a:r>
              <a:rPr lang="de-DE" altLang="de-DE" dirty="0" smtClean="0"/>
              <a:t>53757 Sankt Augustin</a:t>
            </a:r>
            <a:r>
              <a:rPr lang="de-DE" altLang="de-DE" smtClean="0"/>
              <a:t/>
            </a:r>
            <a:br>
              <a:rPr lang="de-DE" altLang="de-DE" smtClean="0"/>
            </a:br>
            <a:r>
              <a:rPr lang="de-DE" altLang="de-DE" smtClean="0">
                <a:hlinkClick r:id="rId3"/>
              </a:rPr>
              <a:t>www.kan.de/en</a:t>
            </a:r>
            <a:r>
              <a:rPr lang="de-DE" altLang="de-DE" smtClean="0"/>
              <a:t>  </a:t>
            </a:r>
            <a:r>
              <a:rPr lang="de-DE" altLang="de-DE" dirty="0" smtClean="0"/>
              <a:t/>
            </a:r>
            <a:br>
              <a:rPr lang="de-DE" altLang="de-DE" dirty="0" smtClean="0"/>
            </a:br>
            <a:r>
              <a:rPr lang="de-DE" altLang="de-DE" dirty="0" smtClean="0">
                <a:hlinkClick r:id="rId4"/>
              </a:rPr>
              <a:t>http</a:t>
            </a:r>
            <a:r>
              <a:rPr lang="de-DE" altLang="de-DE" smtClean="0">
                <a:hlinkClick r:id="rId4"/>
              </a:rPr>
              <a:t>://</a:t>
            </a:r>
            <a:r>
              <a:rPr lang="de-DE" altLang="de-DE" smtClean="0">
                <a:hlinkClick r:id="rId4"/>
              </a:rPr>
              <a:t>ergonomie.kan-praxis.de</a:t>
            </a:r>
            <a:r>
              <a:rPr lang="de-DE" altLang="de-DE" smtClean="0">
                <a:hlinkClick r:id="rId4"/>
              </a:rPr>
              <a:t>/en</a:t>
            </a:r>
            <a:endParaRPr lang="de-DE" altLang="de-DE" smtClean="0"/>
          </a:p>
          <a:p>
            <a:pPr eaLnBrk="1" hangingPunct="1">
              <a:tabLst>
                <a:tab pos="665163" algn="l"/>
              </a:tabLst>
            </a:pPr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382553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influencing parameters – type of grip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38391" y="2110247"/>
            <a:ext cx="8064500" cy="4239165"/>
          </a:xfrm>
        </p:spPr>
        <p:txBody>
          <a:bodyPr/>
          <a:lstStyle/>
          <a:p>
            <a:pPr eaLnBrk="1" hangingPunct="1">
              <a:spcAft>
                <a:spcPct val="20000"/>
              </a:spcAft>
            </a:pPr>
            <a:r>
              <a:rPr lang="de-DE" altLang="de-DE" sz="1800" dirty="0"/>
              <a:t>(A) ) </a:t>
            </a:r>
            <a:r>
              <a:rPr lang="de-DE" altLang="de-DE" sz="1800" dirty="0" err="1"/>
              <a:t>Contact</a:t>
            </a:r>
            <a:r>
              <a:rPr lang="de-DE" altLang="de-DE" sz="1800" dirty="0"/>
              <a:t> </a:t>
            </a:r>
            <a:r>
              <a:rPr lang="de-DE" altLang="de-DE" sz="1800" dirty="0" err="1"/>
              <a:t>grip</a:t>
            </a:r>
            <a:endParaRPr lang="de-DE" altLang="de-DE" sz="1800" dirty="0"/>
          </a:p>
          <a:p>
            <a:pPr lvl="3" eaLnBrk="1" hangingPunct="1">
              <a:spcBef>
                <a:spcPts val="0"/>
              </a:spcBef>
              <a:spcAft>
                <a:spcPct val="20000"/>
              </a:spcAft>
              <a:buClr>
                <a:schemeClr val="accent2"/>
              </a:buClr>
            </a:pPr>
            <a:r>
              <a:rPr lang="en-US" altLang="de-DE" sz="1600" dirty="0"/>
              <a:t>Controls with a small time component</a:t>
            </a:r>
          </a:p>
          <a:p>
            <a:pPr lvl="3" eaLnBrk="1" hangingPunct="1">
              <a:spcBef>
                <a:spcPts val="0"/>
              </a:spcBef>
              <a:spcAft>
                <a:spcPct val="20000"/>
              </a:spcAft>
              <a:buClr>
                <a:schemeClr val="accent2"/>
              </a:buClr>
            </a:pPr>
            <a:r>
              <a:rPr lang="en-US" altLang="de-DE" sz="1600" dirty="0"/>
              <a:t>Only one direction of movement</a:t>
            </a:r>
          </a:p>
          <a:p>
            <a:pPr lvl="3" eaLnBrk="1" hangingPunct="1">
              <a:spcBef>
                <a:spcPts val="0"/>
              </a:spcBef>
              <a:spcAft>
                <a:spcPct val="20000"/>
              </a:spcAft>
              <a:buClr>
                <a:schemeClr val="accent2"/>
              </a:buClr>
            </a:pPr>
            <a:r>
              <a:rPr lang="en-US" altLang="de-DE" sz="1600" dirty="0"/>
              <a:t>Limited control granularity</a:t>
            </a:r>
          </a:p>
          <a:p>
            <a:pPr eaLnBrk="1" hangingPunct="1">
              <a:spcBef>
                <a:spcPts val="0"/>
              </a:spcBef>
              <a:spcAft>
                <a:spcPct val="20000"/>
              </a:spcAft>
            </a:pPr>
            <a:r>
              <a:rPr lang="de-DE" altLang="de-DE" sz="1800" dirty="0" smtClean="0"/>
              <a:t>(</a:t>
            </a:r>
            <a:r>
              <a:rPr lang="de-DE" altLang="de-DE" sz="1800" dirty="0"/>
              <a:t>B) </a:t>
            </a:r>
            <a:r>
              <a:rPr lang="de-DE" altLang="de-DE" sz="1800" dirty="0" err="1"/>
              <a:t>Pinch</a:t>
            </a:r>
            <a:r>
              <a:rPr lang="de-DE" altLang="de-DE" sz="1800" dirty="0"/>
              <a:t> </a:t>
            </a:r>
            <a:r>
              <a:rPr lang="de-DE" altLang="de-DE" sz="1800" dirty="0" err="1" smtClean="0"/>
              <a:t>grip</a:t>
            </a:r>
            <a:endParaRPr lang="de-DE" altLang="de-DE" sz="1800" dirty="0"/>
          </a:p>
          <a:p>
            <a:pPr lvl="3" eaLnBrk="1" hangingPunct="1">
              <a:spcBef>
                <a:spcPts val="0"/>
              </a:spcBef>
              <a:spcAft>
                <a:spcPct val="20000"/>
              </a:spcAft>
              <a:buClr>
                <a:schemeClr val="accent2"/>
              </a:buClr>
            </a:pPr>
            <a:r>
              <a:rPr lang="en-US" altLang="de-DE" sz="1600" dirty="0"/>
              <a:t>Positioning with a high degree of precision, since the actuator can be gripped at any point</a:t>
            </a:r>
          </a:p>
          <a:p>
            <a:pPr lvl="3" eaLnBrk="1" hangingPunct="1">
              <a:spcBef>
                <a:spcPts val="0"/>
              </a:spcBef>
              <a:spcAft>
                <a:spcPct val="20000"/>
              </a:spcAft>
              <a:buClr>
                <a:schemeClr val="accent2"/>
              </a:buClr>
            </a:pPr>
            <a:r>
              <a:rPr lang="en-US" altLang="de-DE" sz="1600" dirty="0"/>
              <a:t>Limited range of movement</a:t>
            </a:r>
          </a:p>
          <a:p>
            <a:pPr lvl="3" eaLnBrk="1" hangingPunct="1">
              <a:spcBef>
                <a:spcPts val="0"/>
              </a:spcBef>
              <a:spcAft>
                <a:spcPct val="20000"/>
              </a:spcAft>
              <a:buClr>
                <a:schemeClr val="accent2"/>
              </a:buClr>
            </a:pPr>
            <a:r>
              <a:rPr lang="en-US" altLang="de-DE" sz="1600" dirty="0"/>
              <a:t>High control granularity</a:t>
            </a:r>
          </a:p>
          <a:p>
            <a:pPr eaLnBrk="1" hangingPunct="1">
              <a:spcBef>
                <a:spcPts val="0"/>
              </a:spcBef>
            </a:pPr>
            <a:r>
              <a:rPr lang="de-DE" altLang="de-DE" sz="1800" dirty="0" smtClean="0"/>
              <a:t>(</a:t>
            </a:r>
            <a:r>
              <a:rPr lang="de-DE" altLang="de-DE" sz="1800" dirty="0"/>
              <a:t>C) </a:t>
            </a:r>
            <a:r>
              <a:rPr lang="de-DE" altLang="de-DE" sz="1800" dirty="0" err="1"/>
              <a:t>Clench</a:t>
            </a:r>
            <a:r>
              <a:rPr lang="de-DE" altLang="de-DE" sz="1800" dirty="0"/>
              <a:t> </a:t>
            </a:r>
            <a:r>
              <a:rPr lang="de-DE" altLang="de-DE" sz="1800" dirty="0" err="1"/>
              <a:t>grip</a:t>
            </a:r>
            <a:endParaRPr lang="de-DE" altLang="de-DE" sz="1800" dirty="0"/>
          </a:p>
          <a:p>
            <a:pPr lvl="3" eaLnBrk="1" hangingPunct="1">
              <a:spcBef>
                <a:spcPts val="0"/>
              </a:spcBef>
              <a:spcAft>
                <a:spcPct val="20000"/>
              </a:spcAft>
              <a:buClr>
                <a:schemeClr val="accent2"/>
              </a:buClr>
            </a:pPr>
            <a:r>
              <a:rPr lang="en-US" altLang="de-DE" sz="1600" dirty="0"/>
              <a:t>Transmission of large forces</a:t>
            </a:r>
          </a:p>
          <a:p>
            <a:pPr lvl="3" eaLnBrk="1" hangingPunct="1">
              <a:spcBef>
                <a:spcPts val="0"/>
              </a:spcBef>
              <a:spcAft>
                <a:spcPct val="20000"/>
              </a:spcAft>
              <a:buClr>
                <a:schemeClr val="accent2"/>
              </a:buClr>
            </a:pPr>
            <a:r>
              <a:rPr lang="en-US" altLang="de-DE" sz="1600" dirty="0"/>
              <a:t>Many directions of movement</a:t>
            </a:r>
          </a:p>
          <a:p>
            <a:pPr lvl="3" eaLnBrk="1" hangingPunct="1">
              <a:spcBef>
                <a:spcPts val="0"/>
              </a:spcBef>
              <a:spcAft>
                <a:spcPct val="20000"/>
              </a:spcAft>
              <a:buClr>
                <a:schemeClr val="accent2"/>
              </a:buClr>
            </a:pPr>
            <a:r>
              <a:rPr lang="en-US" altLang="de-DE" sz="1600" dirty="0"/>
              <a:t>High control granularity</a:t>
            </a:r>
          </a:p>
          <a:p>
            <a:pPr lvl="3" eaLnBrk="1" hangingPunct="1">
              <a:spcBef>
                <a:spcPts val="0"/>
              </a:spcBef>
              <a:spcAft>
                <a:spcPct val="20000"/>
              </a:spcAft>
              <a:buClr>
                <a:schemeClr val="accent2"/>
              </a:buClr>
            </a:pPr>
            <a:r>
              <a:rPr lang="en-US" altLang="de-DE" sz="1600" dirty="0"/>
              <a:t>Slow gripping and release</a:t>
            </a:r>
          </a:p>
          <a:p>
            <a:endParaRPr lang="de-DE" sz="1600" b="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428845A-A7CC-4CF5-A8BB-BE8EFB51CEFB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4 - Learning ergonomics - Part 1</a:t>
            </a:r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0C5DD-866A-403C-9DB3-89A03640D3E9}" type="slidenum">
              <a:rPr lang="de-DE" altLang="de-DE" smtClean="0"/>
              <a:pPr/>
              <a:t>4</a:t>
            </a:fld>
            <a:endParaRPr lang="de-DE" altLang="de-DE" dirty="0"/>
          </a:p>
        </p:txBody>
      </p:sp>
      <p:sp>
        <p:nvSpPr>
          <p:cNvPr id="7" name="Textfeld 6"/>
          <p:cNvSpPr txBox="1"/>
          <p:nvPr/>
        </p:nvSpPr>
        <p:spPr>
          <a:xfrm>
            <a:off x="517525" y="1255725"/>
            <a:ext cx="8064500" cy="70788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/>
              <a:t>Type of grip = type of coupling between the part of the body and the control actuator</a:t>
            </a:r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8103" y="2025510"/>
            <a:ext cx="2152350" cy="1598700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1741" y="4064826"/>
            <a:ext cx="1918208" cy="1378188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7123" y="4640803"/>
            <a:ext cx="2384193" cy="1770906"/>
          </a:xfrm>
          <a:prstGeom prst="rect">
            <a:avLst/>
          </a:prstGeom>
        </p:spPr>
      </p:pic>
      <p:sp>
        <p:nvSpPr>
          <p:cNvPr id="11" name="Textfeld 10"/>
          <p:cNvSpPr txBox="1"/>
          <p:nvPr/>
        </p:nvSpPr>
        <p:spPr>
          <a:xfrm>
            <a:off x="7584147" y="5699360"/>
            <a:ext cx="98831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 smtClean="0"/>
              <a:t>© Michael Hüter</a:t>
            </a:r>
            <a:endParaRPr lang="de-DE" sz="800" dirty="0"/>
          </a:p>
        </p:txBody>
      </p:sp>
    </p:spTree>
    <p:extLst>
      <p:ext uri="{BB962C8B-B14F-4D97-AF65-F5344CB8AC3E}">
        <p14:creationId xmlns:p14="http://schemas.microsoft.com/office/powerpoint/2010/main" val="598947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influencing parameters – form of coupling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39750" y="2276872"/>
            <a:ext cx="8424738" cy="2304256"/>
          </a:xfrm>
        </p:spPr>
        <p:txBody>
          <a:bodyPr/>
          <a:lstStyle/>
          <a:p>
            <a:pPr marL="457200" indent="-457200">
              <a:buAutoNum type="alphaUcParenBoth"/>
            </a:pPr>
            <a:r>
              <a:rPr lang="de-DE" sz="2000" dirty="0" err="1" smtClean="0"/>
              <a:t>Frictional</a:t>
            </a:r>
            <a:r>
              <a:rPr lang="de-DE" sz="2000" dirty="0" smtClean="0"/>
              <a:t> </a:t>
            </a:r>
            <a:r>
              <a:rPr lang="de-DE" sz="2000" dirty="0" err="1"/>
              <a:t>coupling</a:t>
            </a:r>
            <a:endParaRPr lang="de-DE" sz="2000" dirty="0"/>
          </a:p>
          <a:p>
            <a:pPr marL="722313" lvl="2" indent="-457200">
              <a:buClr>
                <a:schemeClr val="accent2"/>
              </a:buClr>
            </a:pPr>
            <a:r>
              <a:rPr lang="en-US" sz="1800" dirty="0"/>
              <a:t>Force and torque act in the contact plane between the part of the body and the control actuator (tangentially and longitudinally with respect to the </a:t>
            </a:r>
            <a:r>
              <a:rPr lang="en-US" sz="1800" dirty="0" smtClean="0"/>
              <a:t>control actuator </a:t>
            </a:r>
            <a:r>
              <a:rPr lang="en-US" sz="1800" dirty="0"/>
              <a:t>axis and to the axis of movement)</a:t>
            </a:r>
          </a:p>
          <a:p>
            <a:pPr marL="722313" lvl="2" indent="-457200">
              <a:buClr>
                <a:schemeClr val="accent2"/>
              </a:buClr>
            </a:pPr>
            <a:r>
              <a:rPr lang="en-US" sz="1800" dirty="0"/>
              <a:t>Transmission of the force/torque by frictional coupling</a:t>
            </a:r>
          </a:p>
          <a:p>
            <a:pPr marL="722313" lvl="2" indent="-457200">
              <a:buClr>
                <a:schemeClr val="accent2"/>
              </a:buClr>
            </a:pPr>
            <a:r>
              <a:rPr lang="en-US" sz="1800" dirty="0"/>
              <a:t>Climbing a climbing pole; withdrawing a key from a lock</a:t>
            </a:r>
          </a:p>
          <a:p>
            <a:pPr marL="722313" lvl="2" indent="-457200">
              <a:buClr>
                <a:schemeClr val="accent2"/>
              </a:buClr>
            </a:pPr>
            <a:r>
              <a:rPr lang="en-US" sz="1800" dirty="0"/>
              <a:t>Operating a </a:t>
            </a:r>
            <a:r>
              <a:rPr lang="en-US" sz="1800" dirty="0" err="1"/>
              <a:t>handwheel</a:t>
            </a:r>
            <a:endParaRPr lang="en-US" sz="1800" dirty="0"/>
          </a:p>
          <a:p>
            <a:pPr lvl="2" indent="0">
              <a:buClr>
                <a:schemeClr val="accent2"/>
              </a:buClr>
              <a:buNone/>
            </a:pPr>
            <a:endParaRPr lang="de-DE" sz="180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84F7669-04B2-4770-9FA6-13C57D8D58D4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4 - Learning ergonomics - Part 1</a:t>
            </a:r>
            <a:endParaRPr lang="de-DE" alt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0C5DD-866A-403C-9DB3-89A03640D3E9}" type="slidenum">
              <a:rPr lang="de-DE" altLang="de-DE" smtClean="0"/>
              <a:pPr/>
              <a:t>5</a:t>
            </a:fld>
            <a:endParaRPr lang="de-DE" altLang="de-DE" dirty="0"/>
          </a:p>
        </p:txBody>
      </p:sp>
      <p:sp>
        <p:nvSpPr>
          <p:cNvPr id="7" name="Textfeld 6"/>
          <p:cNvSpPr txBox="1"/>
          <p:nvPr/>
        </p:nvSpPr>
        <p:spPr>
          <a:xfrm>
            <a:off x="539751" y="1340768"/>
            <a:ext cx="8064500" cy="70788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b="1" dirty="0"/>
              <a:t>Type of coupling </a:t>
            </a:r>
            <a:r>
              <a:rPr lang="en-US" dirty="0"/>
              <a:t>= type of transmission of the force between the part of the body and the control actuator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467544" y="4432089"/>
            <a:ext cx="7699366" cy="20639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0" lvl="2" eaLnBrk="0" hangingPunct="0">
              <a:buClr>
                <a:srgbClr val="FAB500"/>
              </a:buClr>
              <a:tabLst>
                <a:tab pos="1616075" algn="l"/>
              </a:tabLst>
            </a:pPr>
            <a:r>
              <a:rPr lang="en-US" b="1" kern="0" dirty="0">
                <a:solidFill>
                  <a:srgbClr val="6F6F6F"/>
                </a:solidFill>
                <a:latin typeface="Arial"/>
              </a:rPr>
              <a:t>High coefficients of static friction, by means of:</a:t>
            </a:r>
          </a:p>
          <a:p>
            <a:pPr marL="612775" lvl="3" indent="-342900" eaLnBrk="0" hangingPunct="0">
              <a:buClr>
                <a:srgbClr val="FAB500"/>
              </a:buClr>
              <a:buFont typeface="Wingdings" panose="05000000000000000000" pitchFamily="2" charset="2"/>
              <a:buChar char="§"/>
              <a:tabLst>
                <a:tab pos="1616075" algn="l"/>
              </a:tabLst>
            </a:pPr>
            <a:r>
              <a:rPr lang="en-US" sz="1800" kern="0" dirty="0">
                <a:solidFill>
                  <a:srgbClr val="6F6F6F"/>
                </a:solidFill>
                <a:latin typeface="Arial"/>
              </a:rPr>
              <a:t>Materials with rough surfaces</a:t>
            </a:r>
          </a:p>
          <a:p>
            <a:pPr marL="612775" lvl="3" indent="-342900" eaLnBrk="0" hangingPunct="0">
              <a:buClr>
                <a:srgbClr val="FAB500"/>
              </a:buClr>
              <a:buFont typeface="Wingdings" panose="05000000000000000000" pitchFamily="2" charset="2"/>
              <a:buChar char="§"/>
              <a:tabLst>
                <a:tab pos="1616075" algn="l"/>
              </a:tabLst>
            </a:pPr>
            <a:r>
              <a:rPr lang="en-US" sz="1800" kern="0" dirty="0">
                <a:solidFill>
                  <a:srgbClr val="6F6F6F"/>
                </a:solidFill>
                <a:latin typeface="Arial"/>
              </a:rPr>
              <a:t>Soft materials</a:t>
            </a:r>
          </a:p>
          <a:p>
            <a:pPr marL="612775" lvl="3" indent="-342900" eaLnBrk="0" hangingPunct="0">
              <a:buClr>
                <a:srgbClr val="FAB500"/>
              </a:buClr>
              <a:buFont typeface="Wingdings" panose="05000000000000000000" pitchFamily="2" charset="2"/>
              <a:buChar char="§"/>
              <a:tabLst>
                <a:tab pos="1616075" algn="l"/>
              </a:tabLst>
            </a:pPr>
            <a:r>
              <a:rPr lang="en-US" sz="1800" kern="0" dirty="0">
                <a:solidFill>
                  <a:srgbClr val="6F6F6F"/>
                </a:solidFill>
                <a:latin typeface="Arial"/>
              </a:rPr>
              <a:t>Surface profiling</a:t>
            </a:r>
            <a:r>
              <a:rPr lang="en-US" sz="1800" kern="0" dirty="0" smtClean="0">
                <a:solidFill>
                  <a:srgbClr val="6F6F6F"/>
                </a:solidFill>
                <a:latin typeface="Arial"/>
              </a:rPr>
              <a:t>: </a:t>
            </a:r>
          </a:p>
          <a:p>
            <a:pPr marL="269875" lvl="3" eaLnBrk="0" hangingPunct="0">
              <a:buClr>
                <a:srgbClr val="FAB500"/>
              </a:buClr>
              <a:tabLst>
                <a:tab pos="1616075" algn="l"/>
              </a:tabLst>
            </a:pPr>
            <a:r>
              <a:rPr lang="en-US" sz="1800" kern="0" dirty="0" smtClean="0">
                <a:solidFill>
                  <a:srgbClr val="6F6F6F"/>
                </a:solidFill>
                <a:latin typeface="Arial"/>
              </a:rPr>
              <a:t>- Profiling </a:t>
            </a:r>
            <a:r>
              <a:rPr lang="en-US" sz="1800" kern="0" dirty="0">
                <a:solidFill>
                  <a:srgbClr val="6F6F6F"/>
                </a:solidFill>
                <a:latin typeface="Arial"/>
              </a:rPr>
              <a:t>oriented in the holding </a:t>
            </a:r>
            <a:r>
              <a:rPr lang="en-US" sz="1800" kern="0" dirty="0" smtClean="0">
                <a:solidFill>
                  <a:srgbClr val="6F6F6F"/>
                </a:solidFill>
                <a:latin typeface="Arial"/>
              </a:rPr>
              <a:t>direction</a:t>
            </a:r>
          </a:p>
          <a:p>
            <a:pPr marL="269875" lvl="3" eaLnBrk="0" hangingPunct="0">
              <a:buClr>
                <a:srgbClr val="FAB500"/>
              </a:buClr>
              <a:tabLst>
                <a:tab pos="1616075" algn="l"/>
              </a:tabLst>
            </a:pPr>
            <a:r>
              <a:rPr lang="en-US" sz="1800" kern="0" dirty="0" smtClean="0">
                <a:solidFill>
                  <a:srgbClr val="6F6F6F"/>
                </a:solidFill>
                <a:latin typeface="Arial"/>
              </a:rPr>
              <a:t>- </a:t>
            </a:r>
            <a:r>
              <a:rPr lang="en-US" sz="1800" kern="0" dirty="0">
                <a:solidFill>
                  <a:srgbClr val="6F6F6F"/>
                </a:solidFill>
                <a:latin typeface="Arial"/>
              </a:rPr>
              <a:t>Unidirectional profiles</a:t>
            </a:r>
          </a:p>
        </p:txBody>
      </p:sp>
    </p:spTree>
    <p:extLst>
      <p:ext uri="{BB962C8B-B14F-4D97-AF65-F5344CB8AC3E}">
        <p14:creationId xmlns:p14="http://schemas.microsoft.com/office/powerpoint/2010/main" val="38606014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influencing parameters – form of coupling</a:t>
            </a:r>
            <a:endParaRPr lang="de-DE" dirty="0"/>
          </a:p>
        </p:txBody>
      </p:sp>
      <p:pic>
        <p:nvPicPr>
          <p:cNvPr id="7" name="Inhaltsplatzhalter 6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262"/>
          <a:stretch/>
        </p:blipFill>
        <p:spPr>
          <a:xfrm>
            <a:off x="3846406" y="1566252"/>
            <a:ext cx="2683088" cy="2899289"/>
          </a:xfrm>
        </p:spPr>
      </p:pic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A8F3222-2E2F-4C5F-B316-49288796413D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4 - Learning ergonomics - Part 1</a:t>
            </a:r>
            <a:endParaRPr lang="de-DE" alt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0C5DD-866A-403C-9DB3-89A03640D3E9}" type="slidenum">
              <a:rPr lang="de-DE" altLang="de-DE" smtClean="0"/>
              <a:pPr/>
              <a:t>6</a:t>
            </a:fld>
            <a:endParaRPr lang="de-DE" altLang="de-DE" dirty="0"/>
          </a:p>
        </p:txBody>
      </p:sp>
      <p:cxnSp>
        <p:nvCxnSpPr>
          <p:cNvPr id="9" name="Gerade Verbindung mit Pfeil 8"/>
          <p:cNvCxnSpPr/>
          <p:nvPr/>
        </p:nvCxnSpPr>
        <p:spPr bwMode="auto">
          <a:xfrm flipV="1">
            <a:off x="4546948" y="1484784"/>
            <a:ext cx="0" cy="576064"/>
          </a:xfrm>
          <a:prstGeom prst="straightConnector1">
            <a:avLst/>
          </a:prstGeom>
          <a:ln w="57150">
            <a:tailEnd type="triangle"/>
          </a:ln>
          <a:ex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Textfeld 9"/>
          <p:cNvSpPr txBox="1"/>
          <p:nvPr/>
        </p:nvSpPr>
        <p:spPr>
          <a:xfrm>
            <a:off x="4778028" y="1366197"/>
            <a:ext cx="31063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/>
              <a:t>Direction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movement</a:t>
            </a:r>
            <a:endParaRPr lang="de-DE" dirty="0"/>
          </a:p>
          <a:p>
            <a:endParaRPr lang="de-DE" dirty="0"/>
          </a:p>
        </p:txBody>
      </p:sp>
      <p:sp>
        <p:nvSpPr>
          <p:cNvPr id="11" name="Textfeld 10"/>
          <p:cNvSpPr txBox="1"/>
          <p:nvPr/>
        </p:nvSpPr>
        <p:spPr>
          <a:xfrm>
            <a:off x="539750" y="1340768"/>
            <a:ext cx="3456186" cy="43088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DE" sz="2200" b="1" dirty="0" err="1"/>
              <a:t>Principle</a:t>
            </a:r>
            <a:r>
              <a:rPr lang="de-DE" sz="2200" b="1" dirty="0"/>
              <a:t> </a:t>
            </a:r>
            <a:r>
              <a:rPr lang="de-DE" sz="2200" b="1" dirty="0" err="1"/>
              <a:t>of</a:t>
            </a:r>
            <a:r>
              <a:rPr lang="de-DE" sz="2200" b="1" dirty="0"/>
              <a:t> </a:t>
            </a:r>
            <a:r>
              <a:rPr lang="de-DE" sz="2200" b="1" dirty="0" err="1"/>
              <a:t>action</a:t>
            </a:r>
            <a:endParaRPr lang="de-DE" sz="2200" b="1" dirty="0"/>
          </a:p>
        </p:txBody>
      </p:sp>
      <p:sp>
        <p:nvSpPr>
          <p:cNvPr id="13" name="Textfeld 12"/>
          <p:cNvSpPr txBox="1"/>
          <p:nvPr/>
        </p:nvSpPr>
        <p:spPr>
          <a:xfrm>
            <a:off x="459928" y="3509106"/>
            <a:ext cx="472040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err="1"/>
              <a:t>Preferred</a:t>
            </a:r>
            <a:r>
              <a:rPr lang="de-DE" b="1" dirty="0"/>
              <a:t> </a:t>
            </a:r>
            <a:r>
              <a:rPr lang="de-DE" b="1" dirty="0" err="1"/>
              <a:t>application</a:t>
            </a:r>
            <a:endParaRPr lang="de-DE" b="1" dirty="0"/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dirty="0"/>
              <a:t>Precise positioning</a:t>
            </a:r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dirty="0"/>
              <a:t>Rapid positioning</a:t>
            </a:r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dirty="0"/>
              <a:t>Continuous positioning</a:t>
            </a:r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dirty="0"/>
              <a:t>Positioning with </a:t>
            </a:r>
            <a:r>
              <a:rPr lang="en-US" dirty="0" err="1"/>
              <a:t>regripping</a:t>
            </a:r>
            <a:r>
              <a:rPr lang="en-US" dirty="0"/>
              <a:t> and clenching</a:t>
            </a:r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dirty="0"/>
              <a:t>For large actuation distances and angles</a:t>
            </a:r>
          </a:p>
        </p:txBody>
      </p:sp>
      <p:sp>
        <p:nvSpPr>
          <p:cNvPr id="14" name="Line 2063"/>
          <p:cNvSpPr>
            <a:spLocks noChangeShapeType="1"/>
          </p:cNvSpPr>
          <p:nvPr/>
        </p:nvSpPr>
        <p:spPr bwMode="auto">
          <a:xfrm>
            <a:off x="4651672" y="3177927"/>
            <a:ext cx="1000125" cy="0"/>
          </a:xfrm>
          <a:prstGeom prst="line">
            <a:avLst/>
          </a:prstGeom>
          <a:noFill/>
          <a:ln w="38100">
            <a:solidFill>
              <a:srgbClr val="0B2A5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0000" tIns="46800" rIns="90000" bIns="46800"/>
          <a:lstStyle/>
          <a:p>
            <a:endParaRPr lang="de-DE"/>
          </a:p>
        </p:txBody>
      </p:sp>
      <p:sp>
        <p:nvSpPr>
          <p:cNvPr id="15" name="Text Box 2066"/>
          <p:cNvSpPr txBox="1">
            <a:spLocks noChangeArrowheads="1"/>
          </p:cNvSpPr>
          <p:nvPr/>
        </p:nvSpPr>
        <p:spPr bwMode="auto">
          <a:xfrm>
            <a:off x="5581947" y="2996952"/>
            <a:ext cx="43021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de-DE" altLang="de-DE" sz="1800"/>
              <a:t>F</a:t>
            </a:r>
            <a:r>
              <a:rPr lang="de-DE" altLang="de-DE" sz="1800" baseline="-25000"/>
              <a:t>N</a:t>
            </a:r>
          </a:p>
        </p:txBody>
      </p:sp>
      <p:sp>
        <p:nvSpPr>
          <p:cNvPr id="16" name="Line 2061"/>
          <p:cNvSpPr>
            <a:spLocks noChangeShapeType="1"/>
          </p:cNvSpPr>
          <p:nvPr/>
        </p:nvSpPr>
        <p:spPr bwMode="auto">
          <a:xfrm>
            <a:off x="4572000" y="3674218"/>
            <a:ext cx="0" cy="828675"/>
          </a:xfrm>
          <a:prstGeom prst="line">
            <a:avLst/>
          </a:prstGeom>
          <a:noFill/>
          <a:ln w="38100">
            <a:solidFill>
              <a:srgbClr val="0B2A5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0000" tIns="46800" rIns="90000" bIns="46800"/>
          <a:lstStyle/>
          <a:p>
            <a:endParaRPr lang="de-DE"/>
          </a:p>
        </p:txBody>
      </p:sp>
      <p:sp>
        <p:nvSpPr>
          <p:cNvPr id="17" name="Text Box 2067"/>
          <p:cNvSpPr txBox="1">
            <a:spLocks noChangeArrowheads="1"/>
          </p:cNvSpPr>
          <p:nvPr/>
        </p:nvSpPr>
        <p:spPr bwMode="auto">
          <a:xfrm>
            <a:off x="4572000" y="4358431"/>
            <a:ext cx="18589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de-DE" altLang="de-DE" sz="1800" dirty="0"/>
              <a:t>F</a:t>
            </a:r>
            <a:r>
              <a:rPr lang="de-DE" altLang="de-DE" sz="1800" baseline="-25000" dirty="0"/>
              <a:t>R</a:t>
            </a:r>
            <a:r>
              <a:rPr lang="de-DE" altLang="de-DE" sz="1800" dirty="0"/>
              <a:t>= </a:t>
            </a:r>
            <a:r>
              <a:rPr lang="de-DE" altLang="de-DE" sz="1800" dirty="0">
                <a:sym typeface="Symbol" pitchFamily="18" charset="2"/>
              </a:rPr>
              <a:t></a:t>
            </a:r>
            <a:r>
              <a:rPr lang="de-DE" altLang="de-DE" sz="1800" dirty="0"/>
              <a:t> *F</a:t>
            </a:r>
            <a:r>
              <a:rPr lang="de-DE" altLang="de-DE" sz="1800" baseline="-25000" dirty="0"/>
              <a:t>N</a:t>
            </a:r>
            <a:r>
              <a:rPr lang="de-DE" altLang="de-DE" sz="1800" dirty="0"/>
              <a:t>&lt;F</a:t>
            </a:r>
            <a:r>
              <a:rPr lang="de-DE" altLang="de-DE" sz="1800" baseline="-25000" dirty="0"/>
              <a:t>N</a:t>
            </a:r>
          </a:p>
        </p:txBody>
      </p:sp>
      <p:sp>
        <p:nvSpPr>
          <p:cNvPr id="18" name="Line 2062"/>
          <p:cNvSpPr>
            <a:spLocks noChangeShapeType="1"/>
          </p:cNvSpPr>
          <p:nvPr/>
        </p:nvSpPr>
        <p:spPr bwMode="auto">
          <a:xfrm flipV="1">
            <a:off x="4607222" y="2383606"/>
            <a:ext cx="0" cy="541338"/>
          </a:xfrm>
          <a:prstGeom prst="line">
            <a:avLst/>
          </a:prstGeom>
          <a:ln>
            <a:headEnd/>
            <a:tailEnd type="triangle" w="med" len="med"/>
          </a:ln>
          <a:extLst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lIns="90000" tIns="46800" rIns="90000" bIns="46800"/>
          <a:lstStyle/>
          <a:p>
            <a:endParaRPr lang="de-DE"/>
          </a:p>
        </p:txBody>
      </p:sp>
      <p:sp>
        <p:nvSpPr>
          <p:cNvPr id="19" name="Text Box 2065"/>
          <p:cNvSpPr txBox="1">
            <a:spLocks noChangeArrowheads="1"/>
          </p:cNvSpPr>
          <p:nvPr/>
        </p:nvSpPr>
        <p:spPr bwMode="auto">
          <a:xfrm>
            <a:off x="4902497" y="2096268"/>
            <a:ext cx="11096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de-DE" altLang="de-DE" sz="1800" b="1">
                <a:solidFill>
                  <a:srgbClr val="0B2A51"/>
                </a:solidFill>
              </a:rPr>
              <a:t>F = -F</a:t>
            </a:r>
            <a:r>
              <a:rPr lang="de-DE" altLang="de-DE" sz="1800" b="1" baseline="-25000">
                <a:solidFill>
                  <a:srgbClr val="0B2A51"/>
                </a:solidFill>
              </a:rPr>
              <a:t>R</a:t>
            </a:r>
          </a:p>
        </p:txBody>
      </p:sp>
      <p:sp>
        <p:nvSpPr>
          <p:cNvPr id="20" name="Text Box 2064"/>
          <p:cNvSpPr txBox="1">
            <a:spLocks noChangeArrowheads="1"/>
          </p:cNvSpPr>
          <p:nvPr/>
        </p:nvSpPr>
        <p:spPr bwMode="auto">
          <a:xfrm>
            <a:off x="6731793" y="2032649"/>
            <a:ext cx="2344738" cy="1895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marL="447675" indent="-447675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de-DE" sz="1800" dirty="0">
                <a:solidFill>
                  <a:schemeClr val="bg2">
                    <a:lumMod val="75000"/>
                  </a:schemeClr>
                </a:solidFill>
              </a:rPr>
              <a:t>F: 	Actuating force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de-DE" sz="1800" dirty="0">
                <a:solidFill>
                  <a:schemeClr val="bg2">
                    <a:lumMod val="75000"/>
                  </a:schemeClr>
                </a:solidFill>
              </a:rPr>
              <a:t>FN: 	Normal force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de-DE" sz="1800" dirty="0">
                <a:solidFill>
                  <a:schemeClr val="bg2">
                    <a:lumMod val="75000"/>
                  </a:schemeClr>
                </a:solidFill>
              </a:rPr>
              <a:t>FR: 	Frictional force</a:t>
            </a:r>
          </a:p>
          <a:p>
            <a:pPr eaLnBrk="1" hangingPunct="1">
              <a:spcBef>
                <a:spcPct val="50000"/>
              </a:spcBef>
            </a:pPr>
            <a:r>
              <a:rPr lang="de-DE" altLang="de-DE" sz="1800" dirty="0">
                <a:sym typeface="Symbol" pitchFamily="18" charset="2"/>
              </a:rPr>
              <a:t> </a:t>
            </a:r>
            <a:r>
              <a:rPr lang="en-US" altLang="de-DE" sz="1800" dirty="0" smtClean="0">
                <a:solidFill>
                  <a:schemeClr val="bg2">
                    <a:lumMod val="75000"/>
                  </a:schemeClr>
                </a:solidFill>
              </a:rPr>
              <a:t>: </a:t>
            </a:r>
            <a:r>
              <a:rPr lang="en-US" altLang="de-DE" sz="1800" dirty="0">
                <a:solidFill>
                  <a:schemeClr val="bg2">
                    <a:lumMod val="75000"/>
                  </a:schemeClr>
                </a:solidFill>
              </a:rPr>
              <a:t>	Coefficient of friction</a:t>
            </a:r>
          </a:p>
        </p:txBody>
      </p:sp>
      <p:sp>
        <p:nvSpPr>
          <p:cNvPr id="21" name="Textfeld 20"/>
          <p:cNvSpPr txBox="1"/>
          <p:nvPr/>
        </p:nvSpPr>
        <p:spPr>
          <a:xfrm rot="520030">
            <a:off x="5351399" y="4047699"/>
            <a:ext cx="988319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700" dirty="0" smtClean="0"/>
              <a:t>© Michael Hüter</a:t>
            </a:r>
            <a:endParaRPr lang="de-DE" sz="700" dirty="0"/>
          </a:p>
        </p:txBody>
      </p:sp>
    </p:spTree>
    <p:extLst>
      <p:ext uri="{BB962C8B-B14F-4D97-AF65-F5344CB8AC3E}">
        <p14:creationId xmlns:p14="http://schemas.microsoft.com/office/powerpoint/2010/main" val="23680327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influencing parameters – form of coupling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7525" y="1911129"/>
            <a:ext cx="8064500" cy="3960862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2260FA4-141B-46E6-AD0E-0EEFAEE01FDB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4 - Learning ergonomics - Part 1</a:t>
            </a:r>
            <a:endParaRPr lang="de-DE" alt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0C5DD-866A-403C-9DB3-89A03640D3E9}" type="slidenum">
              <a:rPr lang="de-DE" altLang="de-DE" smtClean="0"/>
              <a:pPr/>
              <a:t>7</a:t>
            </a:fld>
            <a:endParaRPr lang="de-DE" altLang="de-DE" dirty="0"/>
          </a:p>
        </p:txBody>
      </p:sp>
      <p:sp>
        <p:nvSpPr>
          <p:cNvPr id="7" name="Textfeld 6"/>
          <p:cNvSpPr txBox="1"/>
          <p:nvPr/>
        </p:nvSpPr>
        <p:spPr>
          <a:xfrm>
            <a:off x="539751" y="1340768"/>
            <a:ext cx="806450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b="1" dirty="0"/>
              <a:t>Basic geometries of control actuators for frictional coupling</a:t>
            </a:r>
          </a:p>
        </p:txBody>
      </p:sp>
      <p:sp>
        <p:nvSpPr>
          <p:cNvPr id="9" name="Text Box 1031"/>
          <p:cNvSpPr txBox="1">
            <a:spLocks noChangeArrowheads="1"/>
          </p:cNvSpPr>
          <p:nvPr/>
        </p:nvSpPr>
        <p:spPr bwMode="auto">
          <a:xfrm>
            <a:off x="5520980" y="5549313"/>
            <a:ext cx="3304679" cy="64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de-DE" altLang="de-DE" sz="1200" dirty="0"/>
              <a:t>Source 1: </a:t>
            </a:r>
            <a:r>
              <a:rPr lang="de-DE" altLang="de-DE" sz="1200" dirty="0" err="1"/>
              <a:t>Bullinger</a:t>
            </a:r>
            <a:r>
              <a:rPr lang="de-DE" altLang="de-DE" sz="1200" dirty="0"/>
              <a:t>, H.-J. (1994): Ergonomie: Produkt- und Arbeitsplatzgestaltung. Stuttgart: Teubner.</a:t>
            </a:r>
          </a:p>
        </p:txBody>
      </p:sp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7525" y="1866380"/>
            <a:ext cx="5035550" cy="441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5146356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influencing parameters – form of coupling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39750" y="1484314"/>
            <a:ext cx="8064500" cy="2539262"/>
          </a:xfrm>
        </p:spPr>
        <p:txBody>
          <a:bodyPr/>
          <a:lstStyle/>
          <a:p>
            <a:r>
              <a:rPr lang="de-DE" sz="2000" dirty="0"/>
              <a:t>(B) Positive </a:t>
            </a:r>
            <a:r>
              <a:rPr lang="de-DE" sz="2000" dirty="0" err="1"/>
              <a:t>coupling</a:t>
            </a:r>
            <a:endParaRPr lang="de-DE" sz="2000" dirty="0"/>
          </a:p>
          <a:p>
            <a:pPr marL="608013" lvl="2" indent="-342900">
              <a:buClr>
                <a:schemeClr val="accent2"/>
              </a:buClr>
            </a:pPr>
            <a:r>
              <a:rPr lang="en-US" sz="2000" dirty="0"/>
              <a:t>Force and torque act perpendicularly (radially) to the contact plane between the part of the body and the control actuator</a:t>
            </a:r>
          </a:p>
          <a:p>
            <a:pPr marL="608013" lvl="2" indent="-342900">
              <a:buClr>
                <a:schemeClr val="accent2"/>
              </a:buClr>
            </a:pPr>
            <a:r>
              <a:rPr lang="en-US" sz="2000" dirty="0"/>
              <a:t>Gymnastic exercises on wall bars; turning a key in a lock; opening a drawer by pulling a bow handle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0012172-BE7A-4863-BD1A-FADB09249587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4 - Learning ergonomics - Part 1</a:t>
            </a:r>
            <a:endParaRPr lang="de-DE" alt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0C5DD-866A-403C-9DB3-89A03640D3E9}" type="slidenum">
              <a:rPr lang="de-DE" altLang="de-DE" smtClean="0"/>
              <a:pPr/>
              <a:t>8</a:t>
            </a:fld>
            <a:endParaRPr lang="de-DE" altLang="de-DE" dirty="0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315"/>
          <a:stretch/>
        </p:blipFill>
        <p:spPr>
          <a:xfrm rot="5400000">
            <a:off x="2710503" y="4093810"/>
            <a:ext cx="2144227" cy="2318780"/>
          </a:xfrm>
          <a:prstGeom prst="rect">
            <a:avLst/>
          </a:prstGeom>
        </p:spPr>
      </p:pic>
      <p:sp>
        <p:nvSpPr>
          <p:cNvPr id="9" name="Line 19"/>
          <p:cNvSpPr>
            <a:spLocks noChangeShapeType="1"/>
          </p:cNvSpPr>
          <p:nvPr/>
        </p:nvSpPr>
        <p:spPr bwMode="auto">
          <a:xfrm>
            <a:off x="3535769" y="4797152"/>
            <a:ext cx="0" cy="863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0000" tIns="46800" rIns="90000" bIns="46800"/>
          <a:lstStyle/>
          <a:p>
            <a:endParaRPr lang="de-DE"/>
          </a:p>
        </p:txBody>
      </p:sp>
      <p:sp>
        <p:nvSpPr>
          <p:cNvPr id="10" name="Text Box 20"/>
          <p:cNvSpPr txBox="1">
            <a:spLocks noChangeArrowheads="1"/>
          </p:cNvSpPr>
          <p:nvPr/>
        </p:nvSpPr>
        <p:spPr bwMode="auto">
          <a:xfrm>
            <a:off x="3071242" y="5697265"/>
            <a:ext cx="14287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de-DE" altLang="de-DE" sz="1800" b="1"/>
              <a:t>F = F</a:t>
            </a:r>
            <a:r>
              <a:rPr lang="de-DE" altLang="de-DE" sz="1800" b="1" baseline="-25000"/>
              <a:t>N</a:t>
            </a:r>
          </a:p>
        </p:txBody>
      </p:sp>
      <p:sp>
        <p:nvSpPr>
          <p:cNvPr id="11" name="Textfeld 10"/>
          <p:cNvSpPr txBox="1"/>
          <p:nvPr/>
        </p:nvSpPr>
        <p:spPr>
          <a:xfrm>
            <a:off x="5268689" y="3976193"/>
            <a:ext cx="3381824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err="1"/>
              <a:t>Preferred</a:t>
            </a:r>
            <a:r>
              <a:rPr lang="de-DE" b="1" dirty="0"/>
              <a:t> </a:t>
            </a:r>
            <a:r>
              <a:rPr lang="de-DE" b="1" dirty="0" err="1"/>
              <a:t>application</a:t>
            </a:r>
            <a:endParaRPr lang="de-DE" b="1" dirty="0"/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dirty="0"/>
              <a:t>Transmission of large forces</a:t>
            </a:r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dirty="0"/>
              <a:t>Holding against resistance</a:t>
            </a:r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dirty="0"/>
              <a:t>Position can be determined by touch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395537" y="4023576"/>
            <a:ext cx="2520280" cy="76944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DE" sz="2200" b="1" dirty="0" err="1"/>
              <a:t>Principle</a:t>
            </a:r>
            <a:r>
              <a:rPr lang="de-DE" sz="2200" b="1" dirty="0"/>
              <a:t> </a:t>
            </a:r>
            <a:r>
              <a:rPr lang="de-DE" sz="2200" b="1" dirty="0" err="1"/>
              <a:t>of</a:t>
            </a:r>
            <a:r>
              <a:rPr lang="de-DE" sz="2200" b="1" dirty="0"/>
              <a:t> </a:t>
            </a:r>
            <a:r>
              <a:rPr lang="de-DE" sz="2200" b="1" dirty="0" err="1"/>
              <a:t>action</a:t>
            </a:r>
            <a:endParaRPr lang="de-DE" sz="2200" b="1" dirty="0"/>
          </a:p>
        </p:txBody>
      </p:sp>
    </p:spTree>
    <p:extLst>
      <p:ext uri="{BB962C8B-B14F-4D97-AF65-F5344CB8AC3E}">
        <p14:creationId xmlns:p14="http://schemas.microsoft.com/office/powerpoint/2010/main" val="23377494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influencing parameters – form of coupling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39750" y="1988840"/>
            <a:ext cx="8064500" cy="439291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E00ADBA-F69B-4D10-ADE8-E1D411947A2F}" type="datetime1">
              <a:rPr lang="de-DE" altLang="de-DE" smtClean="0"/>
              <a:t>12.11.2019</a:t>
            </a:fld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de-DE" smtClean="0"/>
              <a:t>Module 4 - Learning ergonomics - Part 1</a:t>
            </a:r>
            <a:endParaRPr lang="de-DE" alt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0C5DD-866A-403C-9DB3-89A03640D3E9}" type="slidenum">
              <a:rPr lang="de-DE" altLang="de-DE" smtClean="0"/>
              <a:pPr/>
              <a:t>9</a:t>
            </a:fld>
            <a:endParaRPr lang="de-DE" altLang="de-DE" dirty="0"/>
          </a:p>
        </p:txBody>
      </p:sp>
      <p:sp>
        <p:nvSpPr>
          <p:cNvPr id="7" name="Textfeld 6"/>
          <p:cNvSpPr txBox="1"/>
          <p:nvPr/>
        </p:nvSpPr>
        <p:spPr>
          <a:xfrm>
            <a:off x="539751" y="1340768"/>
            <a:ext cx="8064500" cy="43088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200" b="1" dirty="0"/>
              <a:t>Basic geometries of control actuators for positive coupling</a:t>
            </a:r>
          </a:p>
        </p:txBody>
      </p:sp>
      <p:sp>
        <p:nvSpPr>
          <p:cNvPr id="9" name="Text Box 1031"/>
          <p:cNvSpPr txBox="1">
            <a:spLocks noChangeArrowheads="1"/>
          </p:cNvSpPr>
          <p:nvPr/>
        </p:nvSpPr>
        <p:spPr bwMode="auto">
          <a:xfrm>
            <a:off x="5520980" y="5549313"/>
            <a:ext cx="3304679" cy="64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1200" kern="0" dirty="0">
                <a:solidFill>
                  <a:srgbClr val="000000"/>
                </a:solidFill>
              </a:rPr>
              <a:t>Source 1: </a:t>
            </a:r>
            <a:r>
              <a:rPr lang="de-DE" altLang="de-DE" sz="1200" kern="0" dirty="0" err="1">
                <a:solidFill>
                  <a:srgbClr val="000000"/>
                </a:solidFill>
              </a:rPr>
              <a:t>Bullinger</a:t>
            </a:r>
            <a:r>
              <a:rPr lang="de-DE" altLang="de-DE" sz="1200" kern="0" dirty="0">
                <a:solidFill>
                  <a:srgbClr val="000000"/>
                </a:solidFill>
              </a:rPr>
              <a:t>, H.-J. (1994): Ergonomie: Produkt- und Arbeitsplatzgestaltung. Stuttgart: Teubner.</a:t>
            </a:r>
          </a:p>
        </p:txBody>
      </p:sp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0056" y="1887079"/>
            <a:ext cx="4770437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876129274"/>
      </p:ext>
    </p:extLst>
  </p:cSld>
  <p:clrMapOvr>
    <a:masterClrMapping/>
  </p:clrMapOvr>
</p:sld>
</file>

<file path=ppt/theme/theme1.xml><?xml version="1.0" encoding="utf-8"?>
<a:theme xmlns:a="http://schemas.openxmlformats.org/drawingml/2006/main" name="Standarddesign">
  <a:themeElements>
    <a:clrScheme name="Standarddesign 3">
      <a:dk1>
        <a:srgbClr val="000000"/>
      </a:dk1>
      <a:lt1>
        <a:srgbClr val="FFFFFF"/>
      </a:lt1>
      <a:dk2>
        <a:srgbClr val="004994"/>
      </a:dk2>
      <a:lt2>
        <a:srgbClr val="6F6F6F"/>
      </a:lt2>
      <a:accent1>
        <a:srgbClr val="5775B3"/>
      </a:accent1>
      <a:accent2>
        <a:srgbClr val="FAB500"/>
      </a:accent2>
      <a:accent3>
        <a:srgbClr val="FFFFFF"/>
      </a:accent3>
      <a:accent4>
        <a:srgbClr val="000000"/>
      </a:accent4>
      <a:accent5>
        <a:srgbClr val="B4BDD6"/>
      </a:accent5>
      <a:accent6>
        <a:srgbClr val="E3A400"/>
      </a:accent6>
      <a:hlink>
        <a:srgbClr val="004994"/>
      </a:hlink>
      <a:folHlink>
        <a:srgbClr val="004994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>
            <a:tab pos="1616075" algn="l"/>
          </a:tabLst>
          <a:defRPr kumimoji="0" lang="de-DE" altLang="de-DE" sz="2000" b="0" i="0" u="none" strike="noStrike" cap="none" normalizeH="0" baseline="0" smtClean="0">
            <a:ln>
              <a:noFill/>
            </a:ln>
            <a:solidFill>
              <a:srgbClr val="6D6D6D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>
            <a:tab pos="1616075" algn="l"/>
          </a:tabLst>
          <a:defRPr kumimoji="0" lang="de-DE" altLang="de-DE" sz="2000" b="0" i="0" u="none" strike="noStrike" cap="none" normalizeH="0" baseline="0" smtClean="0">
            <a:ln>
              <a:noFill/>
            </a:ln>
            <a:solidFill>
              <a:srgbClr val="6D6D6D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4994"/>
        </a:dk2>
        <a:lt2>
          <a:srgbClr val="6F6F6F"/>
        </a:lt2>
        <a:accent1>
          <a:srgbClr val="5775B3"/>
        </a:accent1>
        <a:accent2>
          <a:srgbClr val="FAB500"/>
        </a:accent2>
        <a:accent3>
          <a:srgbClr val="FFFFFF"/>
        </a:accent3>
        <a:accent4>
          <a:srgbClr val="000000"/>
        </a:accent4>
        <a:accent5>
          <a:srgbClr val="B4BDD6"/>
        </a:accent5>
        <a:accent6>
          <a:srgbClr val="E3A400"/>
        </a:accent6>
        <a:hlink>
          <a:srgbClr val="FFDB92"/>
        </a:hlink>
        <a:folHlink>
          <a:srgbClr val="87878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4994"/>
        </a:dk2>
        <a:lt2>
          <a:srgbClr val="6F6F6F"/>
        </a:lt2>
        <a:accent1>
          <a:srgbClr val="5775B3"/>
        </a:accent1>
        <a:accent2>
          <a:srgbClr val="FAB500"/>
        </a:accent2>
        <a:accent3>
          <a:srgbClr val="FFFFFF"/>
        </a:accent3>
        <a:accent4>
          <a:srgbClr val="000000"/>
        </a:accent4>
        <a:accent5>
          <a:srgbClr val="B4BDD6"/>
        </a:accent5>
        <a:accent6>
          <a:srgbClr val="E3A400"/>
        </a:accent6>
        <a:hlink>
          <a:srgbClr val="94C11C"/>
        </a:hlink>
        <a:folHlink>
          <a:srgbClr val="94C11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4994"/>
        </a:dk2>
        <a:lt2>
          <a:srgbClr val="6F6F6F"/>
        </a:lt2>
        <a:accent1>
          <a:srgbClr val="5775B3"/>
        </a:accent1>
        <a:accent2>
          <a:srgbClr val="FAB500"/>
        </a:accent2>
        <a:accent3>
          <a:srgbClr val="FFFFFF"/>
        </a:accent3>
        <a:accent4>
          <a:srgbClr val="000000"/>
        </a:accent4>
        <a:accent5>
          <a:srgbClr val="B4BDD6"/>
        </a:accent5>
        <a:accent6>
          <a:srgbClr val="E3A400"/>
        </a:accent6>
        <a:hlink>
          <a:srgbClr val="004994"/>
        </a:hlink>
        <a:folHlink>
          <a:srgbClr val="00499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Standarddesign">
  <a:themeElements>
    <a:clrScheme name="Standarddesign 9">
      <a:dk1>
        <a:srgbClr val="6E6E6E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5D5D5D"/>
      </a:accent4>
      <a:accent5>
        <a:srgbClr val="AAE2CA"/>
      </a:accent5>
      <a:accent6>
        <a:srgbClr val="2D2DB9"/>
      </a:accent6>
      <a:hlink>
        <a:srgbClr val="B30B16"/>
      </a:hlink>
      <a:folHlink>
        <a:srgbClr val="B2B2B2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57150" cap="flat" cmpd="sng" algn="ctr">
          <a:solidFill>
            <a:srgbClr val="B30B16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57150" cap="flat" cmpd="sng" algn="ctr">
          <a:solidFill>
            <a:srgbClr val="B30B16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8">
        <a:dk1>
          <a:srgbClr val="6E6E6E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5D5D5D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9">
        <a:dk1>
          <a:srgbClr val="6E6E6E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5D5D5D"/>
        </a:accent4>
        <a:accent5>
          <a:srgbClr val="AAE2CA"/>
        </a:accent5>
        <a:accent6>
          <a:srgbClr val="2D2DB9"/>
        </a:accent6>
        <a:hlink>
          <a:srgbClr val="B30B1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Standarddesign">
  <a:themeElements>
    <a:clrScheme name="Standarddesign 9">
      <a:dk1>
        <a:srgbClr val="6E6E6E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5D5D5D"/>
      </a:accent4>
      <a:accent5>
        <a:srgbClr val="AAE2CA"/>
      </a:accent5>
      <a:accent6>
        <a:srgbClr val="2D2DB9"/>
      </a:accent6>
      <a:hlink>
        <a:srgbClr val="B30B16"/>
      </a:hlink>
      <a:folHlink>
        <a:srgbClr val="B2B2B2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57150" cap="flat" cmpd="sng" algn="ctr">
          <a:solidFill>
            <a:srgbClr val="B30B16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57150" cap="flat" cmpd="sng" algn="ctr">
          <a:solidFill>
            <a:srgbClr val="B30B16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8">
        <a:dk1>
          <a:srgbClr val="6E6E6E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5D5D5D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9">
        <a:dk1>
          <a:srgbClr val="6E6E6E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5D5D5D"/>
        </a:accent4>
        <a:accent5>
          <a:srgbClr val="AAE2CA"/>
        </a:accent5>
        <a:accent6>
          <a:srgbClr val="2D2DB9"/>
        </a:accent6>
        <a:hlink>
          <a:srgbClr val="B30B1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4412</Words>
  <Application>Microsoft Office PowerPoint</Application>
  <PresentationFormat>Bildschirmpräsentation (4:3)</PresentationFormat>
  <Paragraphs>654</Paragraphs>
  <Slides>34</Slides>
  <Notes>28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3</vt:i4>
      </vt:variant>
      <vt:variant>
        <vt:lpstr>Eingebettete OLE-Server</vt:lpstr>
      </vt:variant>
      <vt:variant>
        <vt:i4>0</vt:i4>
      </vt:variant>
      <vt:variant>
        <vt:lpstr>Folientitel</vt:lpstr>
      </vt:variant>
      <vt:variant>
        <vt:i4>34</vt:i4>
      </vt:variant>
    </vt:vector>
  </HeadingPairs>
  <TitlesOfParts>
    <vt:vector size="44" baseType="lpstr">
      <vt:lpstr>Arial</vt:lpstr>
      <vt:lpstr>Symath</vt:lpstr>
      <vt:lpstr>Symbol</vt:lpstr>
      <vt:lpstr>Times New Roman</vt:lpstr>
      <vt:lpstr>UniversalMath1 BT</vt:lpstr>
      <vt:lpstr>Verdana</vt:lpstr>
      <vt:lpstr>Wingdings</vt:lpstr>
      <vt:lpstr>Standarddesign</vt:lpstr>
      <vt:lpstr>1_Standarddesign</vt:lpstr>
      <vt:lpstr>2_Standarddesign</vt:lpstr>
      <vt:lpstr>Ergonomic aspects of the IT design of human-machine interfaces (Human-Machine-Interface)   Part 1: Selection and design of control actuators</vt:lpstr>
      <vt:lpstr>Overview</vt:lpstr>
      <vt:lpstr>Procedure for the selection and design of control actuators</vt:lpstr>
      <vt:lpstr>influencing parameters – type of grip</vt:lpstr>
      <vt:lpstr>influencing parameters – form of coupling</vt:lpstr>
      <vt:lpstr>influencing parameters – form of coupling</vt:lpstr>
      <vt:lpstr>influencing parameters – form of coupling</vt:lpstr>
      <vt:lpstr>influencing parameters – form of coupling</vt:lpstr>
      <vt:lpstr>influencing parameters – form of coupling</vt:lpstr>
      <vt:lpstr>Geometry of the control actuator – example</vt:lpstr>
      <vt:lpstr>Influencing variables – hand position</vt:lpstr>
      <vt:lpstr>Catalogue of solutions for preliminary selection of control actuators orientierenden Auswahl von Stellteilen</vt:lpstr>
      <vt:lpstr>Definition/selection of the control actuator geometry</vt:lpstr>
      <vt:lpstr>Definition/selection of the control actuator geometry</vt:lpstr>
      <vt:lpstr>Determining of dimensions</vt:lpstr>
      <vt:lpstr>Determining of dimensions</vt:lpstr>
      <vt:lpstr>Selection of the material/design of the surface</vt:lpstr>
      <vt:lpstr>Select the material/design of the surface</vt:lpstr>
      <vt:lpstr>Select the material/design of the surface</vt:lpstr>
      <vt:lpstr>Compatibility</vt:lpstr>
      <vt:lpstr>Compatibility – through coding of the information</vt:lpstr>
      <vt:lpstr>Forms of coding</vt:lpstr>
      <vt:lpstr>Principles of compatibility</vt:lpstr>
      <vt:lpstr>Compatibility of location</vt:lpstr>
      <vt:lpstr>Compatibility of location</vt:lpstr>
      <vt:lpstr>Compatibility of the direction of actuation (movement)</vt:lpstr>
      <vt:lpstr>Compatibility of the direction of actuation (movement)</vt:lpstr>
      <vt:lpstr>Example: joystick on a wheel loader Source: IAG Dresden, in conjunction with the TU Dresden </vt:lpstr>
      <vt:lpstr>Example: joystick on a wheel loader</vt:lpstr>
      <vt:lpstr>Fork-lift truck with rotating cab</vt:lpstr>
      <vt:lpstr>Important literature </vt:lpstr>
      <vt:lpstr>Important literature </vt:lpstr>
      <vt:lpstr>Important literature </vt:lpstr>
      <vt:lpstr>Impressum </vt:lpstr>
    </vt:vector>
  </TitlesOfParts>
  <Company>..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. ..</dc:creator>
  <cp:lastModifiedBy>vonRymonLipinski, Katharina</cp:lastModifiedBy>
  <cp:revision>150</cp:revision>
  <dcterms:created xsi:type="dcterms:W3CDTF">2009-09-14T12:08:23Z</dcterms:created>
  <dcterms:modified xsi:type="dcterms:W3CDTF">2019-11-12T12:56:34Z</dcterms:modified>
</cp:coreProperties>
</file>