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61" r:id="rId2"/>
    <p:sldId id="296" r:id="rId3"/>
    <p:sldId id="297" r:id="rId4"/>
    <p:sldId id="298" r:id="rId5"/>
    <p:sldId id="299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295" r:id="rId17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>
          <p15:clr>
            <a:srgbClr val="A4A3A4"/>
          </p15:clr>
        </p15:guide>
        <p15:guide id="2" orient="horz" pos="4020">
          <p15:clr>
            <a:srgbClr val="A4A3A4"/>
          </p15:clr>
        </p15:guide>
        <p15:guide id="3" orient="horz" pos="935">
          <p15:clr>
            <a:srgbClr val="A4A3A4"/>
          </p15:clr>
        </p15:guide>
        <p15:guide id="4" pos="5420">
          <p15:clr>
            <a:srgbClr val="A4A3A4"/>
          </p15:clr>
        </p15:guide>
        <p15:guide id="5" pos="340">
          <p15:clr>
            <a:srgbClr val="A4A3A4"/>
          </p15:clr>
        </p15:guide>
        <p15:guide id="6" pos="392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orn Silke" initials="BS" lastIdx="1" clrIdx="0">
    <p:extLst>
      <p:ext uri="{19B8F6BF-5375-455C-9EA6-DF929625EA0E}">
        <p15:presenceInfo xmlns:p15="http://schemas.microsoft.com/office/powerpoint/2012/main" userId="Born Silk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C11C"/>
    <a:srgbClr val="E14D0E"/>
    <a:srgbClr val="0095DB"/>
    <a:srgbClr val="008C8E"/>
    <a:srgbClr val="FFDB92"/>
    <a:srgbClr val="5775B3"/>
    <a:srgbClr val="57751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Helle Formatvorlage 3 - Akz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424" autoAdjust="0"/>
    <p:restoredTop sz="70116" autoAdjust="0"/>
  </p:normalViewPr>
  <p:slideViewPr>
    <p:cSldViewPr>
      <p:cViewPr varScale="1">
        <p:scale>
          <a:sx n="77" d="100"/>
          <a:sy n="77" d="100"/>
        </p:scale>
        <p:origin x="2148" y="84"/>
      </p:cViewPr>
      <p:guideLst>
        <p:guide orient="horz" pos="482"/>
        <p:guide orient="horz" pos="4020"/>
        <p:guide orient="horz" pos="935"/>
        <p:guide pos="5420"/>
        <p:guide pos="340"/>
        <p:guide pos="39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8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7CB7D3A2-0E08-4B1B-A3F6-F8BB69FE4A20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Textmasterformate durch Klicken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4AF0BE09-7D59-4D18-80BA-51D31D2FC96A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35F67A6-EBF6-4DC7-9354-E5E610678A16}" type="slidenum">
              <a:rPr lang="de-DE" altLang="de-DE"/>
              <a:pPr>
                <a:spcBef>
                  <a:spcPct val="0"/>
                </a:spcBef>
              </a:pPr>
              <a:t>1</a:t>
            </a:fld>
            <a:endParaRPr lang="de-DE" altLang="de-DE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de-DE" sz="1400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b="1" dirty="0" err="1" smtClean="0">
                <a:latin typeface="Arial" pitchFamily="34" charset="0"/>
              </a:rPr>
              <a:t>Caution</a:t>
            </a:r>
            <a:r>
              <a:rPr lang="de-DE" altLang="de-DE" b="1" dirty="0" smtClean="0">
                <a:latin typeface="Arial" pitchFamily="34" charset="0"/>
              </a:rPr>
              <a:t>:</a:t>
            </a:r>
            <a:r>
              <a:rPr lang="de-DE" altLang="de-DE" dirty="0" smtClean="0">
                <a:latin typeface="Arial" pitchFamily="34" charset="0"/>
              </a:rPr>
              <a:t> </a:t>
            </a:r>
          </a:p>
          <a:p>
            <a:pPr eaLnBrk="1" hangingPunct="1"/>
            <a:r>
              <a:rPr lang="de-DE" altLang="de-DE" dirty="0" err="1" smtClean="0">
                <a:latin typeface="Arial" pitchFamily="34" charset="0"/>
              </a:rPr>
              <a:t>colours</a:t>
            </a:r>
            <a:r>
              <a:rPr lang="de-DE" altLang="de-DE" dirty="0" smtClean="0">
                <a:latin typeface="Arial" pitchFamily="34" charset="0"/>
              </a:rPr>
              <a:t> do not </a:t>
            </a:r>
            <a:r>
              <a:rPr lang="de-DE" altLang="de-DE" dirty="0" err="1" smtClean="0">
                <a:latin typeface="Arial" pitchFamily="34" charset="0"/>
              </a:rPr>
              <a:t>have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same </a:t>
            </a:r>
            <a:r>
              <a:rPr lang="de-DE" altLang="de-DE" dirty="0" err="1" smtClean="0">
                <a:latin typeface="Arial" pitchFamily="34" charset="0"/>
              </a:rPr>
              <a:t>significance</a:t>
            </a:r>
            <a:r>
              <a:rPr lang="de-DE" altLang="de-DE" dirty="0" smtClean="0">
                <a:latin typeface="Arial" pitchFamily="34" charset="0"/>
              </a:rPr>
              <a:t> in all </a:t>
            </a:r>
            <a:r>
              <a:rPr lang="de-DE" altLang="de-DE" dirty="0" err="1" smtClean="0">
                <a:latin typeface="Arial" pitchFamily="34" charset="0"/>
              </a:rPr>
              <a:t>cultures</a:t>
            </a:r>
            <a:r>
              <a:rPr lang="de-DE" altLang="de-DE" dirty="0" smtClean="0">
                <a:latin typeface="Arial" pitchFamily="34" charset="0"/>
              </a:rPr>
              <a:t>. This </a:t>
            </a:r>
            <a:r>
              <a:rPr lang="de-DE" altLang="de-DE" dirty="0" err="1" smtClean="0">
                <a:latin typeface="Arial" pitchFamily="34" charset="0"/>
              </a:rPr>
              <a:t>example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relates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German </a:t>
            </a:r>
            <a:r>
              <a:rPr lang="de-DE" altLang="de-DE" dirty="0" err="1" smtClean="0">
                <a:latin typeface="Arial" pitchFamily="34" charset="0"/>
              </a:rPr>
              <a:t>context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11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750673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12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361647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14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092037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16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098583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err="1" smtClean="0">
                <a:latin typeface="Arial" pitchFamily="34" charset="0"/>
              </a:rPr>
              <a:t>We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need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order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obtain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information</a:t>
            </a:r>
            <a:r>
              <a:rPr lang="de-DE" altLang="de-DE" dirty="0" smtClean="0">
                <a:latin typeface="Arial" pitchFamily="34" charset="0"/>
              </a:rPr>
              <a:t> on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progression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states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processes</a:t>
            </a:r>
            <a:r>
              <a:rPr lang="de-DE" altLang="de-DE" dirty="0" smtClean="0">
                <a:latin typeface="Arial" pitchFamily="34" charset="0"/>
              </a:rPr>
              <a:t>. This </a:t>
            </a:r>
            <a:r>
              <a:rPr lang="de-DE" altLang="de-DE" dirty="0" err="1" smtClean="0">
                <a:latin typeface="Arial" pitchFamily="34" charset="0"/>
              </a:rPr>
              <a:t>section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deals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correct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selection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design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r>
              <a:rPr lang="de-DE" altLang="de-DE" dirty="0" smtClean="0">
                <a:latin typeface="Arial" pitchFamily="34" charset="0"/>
              </a:rPr>
              <a:t>. </a:t>
            </a:r>
            <a:r>
              <a:rPr lang="de-DE" altLang="de-DE" dirty="0" err="1" smtClean="0">
                <a:latin typeface="Arial" pitchFamily="34" charset="0"/>
              </a:rPr>
              <a:t>It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first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teaches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why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need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indirect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information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transfer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what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most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suitable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with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reference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sensory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channels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used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types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information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concerned</a:t>
            </a:r>
            <a:r>
              <a:rPr lang="de-DE" altLang="de-DE" dirty="0" smtClean="0">
                <a:latin typeface="Arial" pitchFamily="34" charset="0"/>
              </a:rPr>
              <a:t>. The design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visual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considered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more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detail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97387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err="1" smtClean="0">
                <a:latin typeface="Arial" pitchFamily="34" charset="0"/>
              </a:rPr>
              <a:t>Examples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direct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transmission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information</a:t>
            </a:r>
            <a:r>
              <a:rPr lang="de-DE" altLang="de-DE" dirty="0" smtClean="0">
                <a:latin typeface="Arial" pitchFamily="34" charset="0"/>
              </a:rPr>
              <a:t>: </a:t>
            </a:r>
            <a:r>
              <a:rPr lang="de-DE" altLang="de-DE" dirty="0" err="1" smtClean="0">
                <a:latin typeface="Arial" pitchFamily="34" charset="0"/>
              </a:rPr>
              <a:t>vibration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moving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parts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odours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during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overloading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machines</a:t>
            </a:r>
            <a:endParaRPr lang="de-DE" altLang="de-DE" dirty="0" smtClean="0">
              <a:latin typeface="Arial" pitchFamily="34" charset="0"/>
            </a:endParaRPr>
          </a:p>
          <a:p>
            <a:pPr eaLnBrk="1" hangingPunct="1"/>
            <a:endParaRPr lang="de-DE" altLang="de-DE" dirty="0" smtClean="0">
              <a:latin typeface="Arial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502736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latin typeface="Arial" pitchFamily="34" charset="0"/>
              </a:rPr>
              <a:t>The </a:t>
            </a:r>
            <a:r>
              <a:rPr lang="de-DE" altLang="de-DE" dirty="0" err="1" smtClean="0">
                <a:latin typeface="Arial" pitchFamily="34" charset="0"/>
              </a:rPr>
              <a:t>modality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possible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facilities</a:t>
            </a:r>
            <a:r>
              <a:rPr lang="de-DE" altLang="de-DE" dirty="0" smtClean="0">
                <a:latin typeface="Arial" pitchFamily="34" charset="0"/>
              </a:rPr>
              <a:t> must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geared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human </a:t>
            </a:r>
            <a:r>
              <a:rPr lang="de-DE" altLang="de-DE" dirty="0" err="1" smtClean="0">
                <a:latin typeface="Arial" pitchFamily="34" charset="0"/>
              </a:rPr>
              <a:t>sensory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organs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The </a:t>
            </a:r>
            <a:r>
              <a:rPr lang="de-DE" altLang="de-DE" dirty="0" err="1" smtClean="0">
                <a:latin typeface="Arial" pitchFamily="34" charset="0"/>
              </a:rPr>
              <a:t>possible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modalities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: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Visual (</a:t>
            </a:r>
            <a:r>
              <a:rPr lang="de-DE" altLang="de-DE" dirty="0" err="1" smtClean="0">
                <a:latin typeface="Arial" pitchFamily="34" charset="0"/>
              </a:rPr>
              <a:t>sight</a:t>
            </a:r>
            <a:r>
              <a:rPr lang="de-DE" altLang="de-DE" dirty="0" smtClean="0">
                <a:latin typeface="Arial" pitchFamily="34" charset="0"/>
              </a:rPr>
              <a:t>)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de-DE" altLang="de-DE" dirty="0" err="1" smtClean="0">
                <a:latin typeface="Arial" pitchFamily="34" charset="0"/>
              </a:rPr>
              <a:t>Acoustic</a:t>
            </a:r>
            <a:r>
              <a:rPr lang="de-DE" altLang="de-DE" dirty="0" smtClean="0">
                <a:latin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</a:rPr>
              <a:t>hearing</a:t>
            </a:r>
            <a:r>
              <a:rPr lang="de-DE" altLang="de-DE" dirty="0" smtClean="0">
                <a:latin typeface="Arial" pitchFamily="34" charset="0"/>
              </a:rPr>
              <a:t>)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de-DE" altLang="de-DE" dirty="0" err="1" smtClean="0">
                <a:latin typeface="Arial" pitchFamily="34" charset="0"/>
              </a:rPr>
              <a:t>Tactile</a:t>
            </a:r>
            <a:r>
              <a:rPr lang="de-DE" altLang="de-DE" dirty="0" smtClean="0">
                <a:latin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</a:rPr>
              <a:t>feeling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touch</a:t>
            </a:r>
            <a:r>
              <a:rPr lang="de-DE" altLang="de-DE" dirty="0" smtClean="0">
                <a:latin typeface="Arial" pitchFamily="34" charset="0"/>
              </a:rPr>
              <a:t>)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de-DE" altLang="de-DE" dirty="0" err="1" smtClean="0">
                <a:latin typeface="Arial" pitchFamily="34" charset="0"/>
              </a:rPr>
              <a:t>Olfactory</a:t>
            </a:r>
            <a:r>
              <a:rPr lang="de-DE" altLang="de-DE" dirty="0" smtClean="0">
                <a:latin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</a:rPr>
              <a:t>smell</a:t>
            </a:r>
            <a:r>
              <a:rPr lang="de-DE" altLang="de-DE" dirty="0" smtClean="0">
                <a:latin typeface="Arial" pitchFamily="34" charset="0"/>
              </a:rPr>
              <a:t>)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de-DE" altLang="de-DE" dirty="0" err="1" smtClean="0">
                <a:latin typeface="Arial" pitchFamily="34" charset="0"/>
              </a:rPr>
              <a:t>Gustatory</a:t>
            </a:r>
            <a:r>
              <a:rPr lang="de-DE" altLang="de-DE" dirty="0" smtClean="0">
                <a:latin typeface="Arial" pitchFamily="34" charset="0"/>
              </a:rPr>
              <a:t> (taste)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de-DE" altLang="de-DE" dirty="0" err="1" smtClean="0">
                <a:latin typeface="Arial" pitchFamily="34" charset="0"/>
              </a:rPr>
              <a:t>Vestibular</a:t>
            </a:r>
            <a:r>
              <a:rPr lang="de-DE" altLang="de-DE" dirty="0" smtClean="0">
                <a:latin typeface="Arial" pitchFamily="34" charset="0"/>
              </a:rPr>
              <a:t> (</a:t>
            </a:r>
            <a:r>
              <a:rPr lang="de-DE" altLang="de-DE" dirty="0" err="1" smtClean="0">
                <a:latin typeface="Arial" pitchFamily="34" charset="0"/>
              </a:rPr>
              <a:t>balance</a:t>
            </a:r>
            <a:r>
              <a:rPr lang="de-DE" altLang="de-DE" dirty="0" smtClean="0">
                <a:latin typeface="Arial" pitchFamily="34" charset="0"/>
              </a:rPr>
              <a:t>)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de-DE" altLang="de-DE" dirty="0" smtClean="0">
                <a:latin typeface="Arial" pitchFamily="34" charset="0"/>
              </a:rPr>
              <a:t>Thermal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At </a:t>
            </a:r>
            <a:r>
              <a:rPr lang="de-DE" altLang="de-DE" dirty="0" err="1" smtClean="0">
                <a:latin typeface="Arial" pitchFamily="34" charset="0"/>
              </a:rPr>
              <a:t>present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first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three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these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primarily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those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suitable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technical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r>
              <a:rPr lang="de-DE" altLang="de-DE" dirty="0" smtClean="0">
                <a:latin typeface="Arial" pitchFamily="34" charset="0"/>
              </a:rPr>
              <a:t>. </a:t>
            </a:r>
            <a:r>
              <a:rPr lang="de-DE" altLang="de-DE" dirty="0" err="1" smtClean="0">
                <a:latin typeface="Arial" pitchFamily="34" charset="0"/>
              </a:rPr>
              <a:t>We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therefore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distinguish</a:t>
            </a:r>
            <a:r>
              <a:rPr lang="de-DE" altLang="de-DE" dirty="0" smtClean="0">
                <a:latin typeface="Arial" pitchFamily="34" charset="0"/>
              </a:rPr>
              <a:t> in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first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instance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between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visual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acoustic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tactile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eaLnBrk="1" hangingPunct="1"/>
            <a:r>
              <a:rPr lang="de-DE" altLang="de-DE" dirty="0" err="1" smtClean="0">
                <a:latin typeface="Arial" pitchFamily="34" charset="0"/>
              </a:rPr>
              <a:t>Methods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selecting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type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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see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next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slide</a:t>
            </a:r>
            <a:endParaRPr lang="de-DE" altLang="de-DE" dirty="0" smtClean="0">
              <a:latin typeface="Arial" pitchFamily="34" charset="0"/>
              <a:sym typeface="Wingdings" pitchFamily="2" charset="2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19902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latin typeface="Arial" pitchFamily="34" charset="0"/>
              </a:rPr>
              <a:t>The </a:t>
            </a:r>
            <a:r>
              <a:rPr lang="de-DE" altLang="de-DE" dirty="0" err="1" smtClean="0">
                <a:latin typeface="Arial" pitchFamily="34" charset="0"/>
              </a:rPr>
              <a:t>properties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acoustic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perception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exceptionally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well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suited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owing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facility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clear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differentiation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between</a:t>
            </a:r>
            <a:r>
              <a:rPr lang="de-DE" altLang="de-DE" dirty="0" smtClean="0">
                <a:latin typeface="Arial" pitchFamily="34" charset="0"/>
              </a:rPr>
              <a:t> a large </a:t>
            </a:r>
            <a:r>
              <a:rPr lang="de-DE" altLang="de-DE" dirty="0" err="1" smtClean="0">
                <a:latin typeface="Arial" pitchFamily="34" charset="0"/>
              </a:rPr>
              <a:t>number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different </a:t>
            </a:r>
            <a:r>
              <a:rPr lang="de-DE" altLang="de-DE" dirty="0" err="1" smtClean="0">
                <a:latin typeface="Arial" pitchFamily="34" charset="0"/>
              </a:rPr>
              <a:t>signals</a:t>
            </a:r>
            <a:r>
              <a:rPr lang="de-DE" altLang="de-DE" dirty="0" smtClean="0">
                <a:latin typeface="Arial" pitchFamily="34" charset="0"/>
              </a:rPr>
              <a:t>.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perception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highly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complex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information</a:t>
            </a:r>
            <a:r>
              <a:rPr lang="de-DE" altLang="de-DE" dirty="0" smtClean="0">
                <a:latin typeface="Arial" pitchFamily="34" charset="0"/>
              </a:rPr>
              <a:t> (such 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a </a:t>
            </a:r>
            <a:r>
              <a:rPr lang="de-DE" altLang="de-DE" dirty="0" err="1" smtClean="0">
                <a:latin typeface="Arial" pitchFamily="34" charset="0"/>
              </a:rPr>
              <a:t>graph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image</a:t>
            </a:r>
            <a:r>
              <a:rPr lang="de-DE" altLang="de-DE" dirty="0" smtClean="0">
                <a:latin typeface="Arial" pitchFamily="34" charset="0"/>
              </a:rPr>
              <a:t>), </a:t>
            </a:r>
            <a:r>
              <a:rPr lang="de-DE" altLang="de-DE" dirty="0" err="1" smtClean="0">
                <a:latin typeface="Arial" pitchFamily="34" charset="0"/>
              </a:rPr>
              <a:t>visual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perception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at least 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good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acoustic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perception</a:t>
            </a:r>
            <a:r>
              <a:rPr lang="de-DE" altLang="de-DE" dirty="0" smtClean="0">
                <a:latin typeface="Arial" pitchFamily="34" charset="0"/>
              </a:rPr>
              <a:t>; </a:t>
            </a:r>
            <a:r>
              <a:rPr lang="de-DE" altLang="de-DE" dirty="0" err="1" smtClean="0">
                <a:latin typeface="Arial" pitchFamily="34" charset="0"/>
              </a:rPr>
              <a:t>this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does</a:t>
            </a:r>
            <a:r>
              <a:rPr lang="de-DE" altLang="de-DE" dirty="0" smtClean="0">
                <a:latin typeface="Arial" pitchFamily="34" charset="0"/>
              </a:rPr>
              <a:t> not hold </a:t>
            </a:r>
            <a:r>
              <a:rPr lang="de-DE" altLang="de-DE" dirty="0" err="1" smtClean="0">
                <a:latin typeface="Arial" pitchFamily="34" charset="0"/>
              </a:rPr>
              <a:t>true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however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clear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differentiation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between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certain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signals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eaLnBrk="1" hangingPunct="1"/>
            <a:endParaRPr lang="de-DE" altLang="de-DE" dirty="0" smtClean="0">
              <a:latin typeface="Arial" pitchFamily="34" charset="0"/>
            </a:endParaRPr>
          </a:p>
          <a:p>
            <a:pPr eaLnBrk="1" hangingPunct="1"/>
            <a:r>
              <a:rPr lang="de-DE" altLang="de-DE" b="1" dirty="0" smtClean="0">
                <a:latin typeface="Arial" pitchFamily="34" charset="0"/>
              </a:rPr>
              <a:t>Additional </a:t>
            </a:r>
            <a:r>
              <a:rPr lang="de-DE" altLang="de-DE" b="1" dirty="0" err="1" smtClean="0">
                <a:latin typeface="Arial" pitchFamily="34" charset="0"/>
              </a:rPr>
              <a:t>information</a:t>
            </a:r>
            <a:r>
              <a:rPr lang="de-DE" altLang="de-DE" b="1" dirty="0" smtClean="0">
                <a:latin typeface="Arial" pitchFamily="34" charset="0"/>
              </a:rPr>
              <a:t> on </a:t>
            </a:r>
            <a:r>
              <a:rPr lang="de-DE" altLang="de-DE" b="1" dirty="0" err="1" smtClean="0">
                <a:latin typeface="Arial" pitchFamily="34" charset="0"/>
              </a:rPr>
              <a:t>tactile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displays</a:t>
            </a:r>
            <a:r>
              <a:rPr lang="de-DE" altLang="de-DE" b="1" dirty="0" smtClean="0">
                <a:latin typeface="Arial" pitchFamily="34" charset="0"/>
              </a:rPr>
              <a:t> (not </a:t>
            </a:r>
            <a:r>
              <a:rPr lang="de-DE" altLang="de-DE" b="1" dirty="0" err="1" smtClean="0">
                <a:latin typeface="Arial" pitchFamily="34" charset="0"/>
              </a:rPr>
              <a:t>shown</a:t>
            </a:r>
            <a:r>
              <a:rPr lang="de-DE" altLang="de-DE" b="1" dirty="0" smtClean="0">
                <a:latin typeface="Arial" pitchFamily="34" charset="0"/>
              </a:rPr>
              <a:t> on </a:t>
            </a:r>
            <a:r>
              <a:rPr lang="de-DE" altLang="de-DE" b="1" dirty="0" err="1" smtClean="0">
                <a:latin typeface="Arial" pitchFamily="34" charset="0"/>
              </a:rPr>
              <a:t>the</a:t>
            </a:r>
            <a:r>
              <a:rPr lang="de-DE" altLang="de-DE" b="1" dirty="0" smtClean="0">
                <a:latin typeface="Arial" pitchFamily="34" charset="0"/>
              </a:rPr>
              <a:t> </a:t>
            </a:r>
            <a:r>
              <a:rPr lang="de-DE" altLang="de-DE" b="1" dirty="0" err="1" smtClean="0">
                <a:latin typeface="Arial" pitchFamily="34" charset="0"/>
              </a:rPr>
              <a:t>slide</a:t>
            </a:r>
            <a:r>
              <a:rPr lang="de-DE" altLang="de-DE" b="1" dirty="0" smtClean="0">
                <a:latin typeface="Arial" pitchFamily="34" charset="0"/>
              </a:rPr>
              <a:t>):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– </a:t>
            </a:r>
            <a:r>
              <a:rPr lang="de-DE" altLang="de-DE" dirty="0" err="1" smtClean="0">
                <a:latin typeface="Arial" pitchFamily="34" charset="0"/>
              </a:rPr>
              <a:t>Perception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dependent</a:t>
            </a:r>
            <a:r>
              <a:rPr lang="de-DE" altLang="de-DE" dirty="0" smtClean="0">
                <a:latin typeface="Arial" pitchFamily="34" charset="0"/>
              </a:rPr>
              <a:t> upon </a:t>
            </a:r>
            <a:r>
              <a:rPr lang="de-DE" altLang="de-DE" dirty="0" err="1" smtClean="0">
                <a:latin typeface="Arial" pitchFamily="34" charset="0"/>
              </a:rPr>
              <a:t>physical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contact</a:t>
            </a:r>
            <a:endParaRPr lang="de-DE" altLang="de-DE" dirty="0" smtClean="0">
              <a:latin typeface="Arial" pitchFamily="34" charset="0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+ The </a:t>
            </a:r>
            <a:r>
              <a:rPr lang="de-DE" altLang="de-DE" dirty="0" err="1" smtClean="0">
                <a:latin typeface="Arial" pitchFamily="34" charset="0"/>
              </a:rPr>
              <a:t>only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modality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sensing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properties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mechanical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objects</a:t>
            </a:r>
            <a:endParaRPr lang="de-DE" altLang="de-DE" dirty="0" smtClean="0">
              <a:latin typeface="Arial" pitchFamily="34" charset="0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– </a:t>
            </a:r>
            <a:r>
              <a:rPr lang="de-DE" altLang="de-DE" dirty="0" err="1" smtClean="0">
                <a:latin typeface="Arial" pitchFamily="34" charset="0"/>
              </a:rPr>
              <a:t>Only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information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low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complexity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transferred</a:t>
            </a:r>
            <a:endParaRPr lang="de-DE" altLang="de-DE" dirty="0" smtClean="0">
              <a:latin typeface="Arial" pitchFamily="34" charset="0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+ Intuitive </a:t>
            </a:r>
            <a:r>
              <a:rPr lang="de-DE" altLang="de-DE" dirty="0" err="1" smtClean="0">
                <a:latin typeface="Arial" pitchFamily="34" charset="0"/>
              </a:rPr>
              <a:t>incorporation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movement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controls</a:t>
            </a:r>
            <a:endParaRPr lang="de-DE" altLang="de-DE" dirty="0" smtClean="0">
              <a:latin typeface="Arial" pitchFamily="34" charset="0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+ </a:t>
            </a:r>
            <a:r>
              <a:rPr lang="de-DE" altLang="de-DE" dirty="0" err="1" smtClean="0">
                <a:latin typeface="Arial" pitchFamily="34" charset="0"/>
              </a:rPr>
              <a:t>Reaction</a:t>
            </a:r>
            <a:r>
              <a:rPr lang="de-DE" altLang="de-DE" dirty="0" smtClean="0">
                <a:latin typeface="Arial" pitchFamily="34" charset="0"/>
              </a:rPr>
              <a:t> time 20-150 </a:t>
            </a:r>
            <a:r>
              <a:rPr lang="de-DE" altLang="de-DE" dirty="0" err="1" smtClean="0">
                <a:latin typeface="Arial" pitchFamily="34" charset="0"/>
              </a:rPr>
              <a:t>ms</a:t>
            </a:r>
            <a:endParaRPr lang="de-DE" altLang="de-DE" dirty="0" smtClean="0">
              <a:latin typeface="Arial" pitchFamily="34" charset="0"/>
            </a:endParaRP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	</a:t>
            </a:r>
          </a:p>
          <a:p>
            <a:pPr eaLnBrk="1" hangingPunct="1"/>
            <a:r>
              <a:rPr lang="de-DE" altLang="de-DE" dirty="0" smtClean="0">
                <a:latin typeface="Arial" pitchFamily="34" charset="0"/>
              </a:rPr>
              <a:t>The </a:t>
            </a:r>
            <a:r>
              <a:rPr lang="de-DE" altLang="de-DE" dirty="0" err="1" smtClean="0">
                <a:latin typeface="Arial" pitchFamily="34" charset="0"/>
              </a:rPr>
              <a:t>details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below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focus</a:t>
            </a:r>
            <a:r>
              <a:rPr lang="de-DE" altLang="de-DE" dirty="0" smtClean="0">
                <a:latin typeface="Arial" pitchFamily="34" charset="0"/>
              </a:rPr>
              <a:t> upon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design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visual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791561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6933966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compatibility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see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following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slides</a:t>
            </a:r>
            <a:endParaRPr lang="de-DE" altLang="de-DE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42349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de-DE" altLang="de-DE" dirty="0" err="1" smtClean="0">
                <a:latin typeface="Arial" pitchFamily="34" charset="0"/>
              </a:rPr>
              <a:t>Relationship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between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type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task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type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</a:t>
            </a:r>
            <a:endParaRPr lang="de-DE" altLang="de-DE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409915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 eaLnBrk="1" hangingPunct="1"/>
            <a:r>
              <a:rPr lang="de-DE" altLang="de-DE" dirty="0" smtClean="0">
                <a:latin typeface="Arial" pitchFamily="34" charset="0"/>
              </a:rPr>
              <a:t>The essential </a:t>
            </a:r>
            <a:r>
              <a:rPr lang="de-DE" altLang="de-DE" dirty="0" err="1" smtClean="0">
                <a:latin typeface="Arial" pitchFamily="34" charset="0"/>
              </a:rPr>
              <a:t>goal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during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design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displays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permit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use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readability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clear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easy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learn</a:t>
            </a:r>
            <a:r>
              <a:rPr lang="de-DE" altLang="de-DE" dirty="0" smtClean="0">
                <a:latin typeface="Arial" pitchFamily="34" charset="0"/>
              </a:rPr>
              <a:t>. </a:t>
            </a:r>
            <a:r>
              <a:rPr lang="de-DE" altLang="de-DE" dirty="0" err="1" smtClean="0">
                <a:latin typeface="Arial" pitchFamily="34" charset="0"/>
              </a:rPr>
              <a:t>Compatibility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used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reach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aim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defTabSz="190500" eaLnBrk="1" hangingPunct="1"/>
            <a:r>
              <a:rPr lang="de-DE" altLang="de-DE" dirty="0" err="1" smtClean="0">
                <a:latin typeface="Arial" pitchFamily="34" charset="0"/>
              </a:rPr>
              <a:t>Compatibility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such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an </a:t>
            </a:r>
            <a:r>
              <a:rPr lang="de-DE" altLang="de-DE" dirty="0" err="1" smtClean="0">
                <a:latin typeface="Arial" pitchFamily="34" charset="0"/>
              </a:rPr>
              <a:t>abstract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concept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which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relates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widely</a:t>
            </a:r>
            <a:r>
              <a:rPr lang="de-DE" altLang="de-DE" dirty="0" smtClean="0">
                <a:latin typeface="Arial" pitchFamily="34" charset="0"/>
              </a:rPr>
              <a:t> disparate </a:t>
            </a:r>
            <a:r>
              <a:rPr lang="de-DE" altLang="de-DE" dirty="0" err="1" smtClean="0">
                <a:latin typeface="Arial" pitchFamily="34" charset="0"/>
              </a:rPr>
              <a:t>forms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similarity</a:t>
            </a:r>
            <a:r>
              <a:rPr lang="de-DE" altLang="de-DE" dirty="0" smtClean="0">
                <a:latin typeface="Arial" pitchFamily="34" charset="0"/>
              </a:rPr>
              <a:t>. </a:t>
            </a:r>
            <a:r>
              <a:rPr lang="de-DE" altLang="de-DE" dirty="0" err="1" smtClean="0">
                <a:latin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far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most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frequently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applied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forms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compatibility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directional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compatibility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spatial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compatibility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defTabSz="190500" eaLnBrk="1" hangingPunct="1"/>
            <a:r>
              <a:rPr lang="de-DE" altLang="de-DE" dirty="0" smtClean="0">
                <a:latin typeface="Arial" pitchFamily="34" charset="0"/>
              </a:rPr>
              <a:t>A </a:t>
            </a:r>
            <a:r>
              <a:rPr lang="de-DE" altLang="de-DE" dirty="0" err="1" smtClean="0">
                <a:latin typeface="Arial" pitchFamily="34" charset="0"/>
              </a:rPr>
              <a:t>map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for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example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presents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routes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viewed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from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air</a:t>
            </a:r>
            <a:r>
              <a:rPr lang="de-DE" altLang="de-DE" dirty="0" smtClean="0">
                <a:latin typeface="Arial" pitchFamily="34" charset="0"/>
              </a:rPr>
              <a:t>: </a:t>
            </a:r>
            <a:r>
              <a:rPr lang="de-DE" altLang="de-DE" dirty="0" err="1" smtClean="0">
                <a:latin typeface="Arial" pitchFamily="34" charset="0"/>
              </a:rPr>
              <a:t>we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can</a:t>
            </a:r>
            <a:r>
              <a:rPr lang="de-DE" altLang="de-DE" dirty="0" smtClean="0">
                <a:latin typeface="Arial" pitchFamily="34" charset="0"/>
              </a:rPr>
              <a:t> find </a:t>
            </a:r>
            <a:r>
              <a:rPr lang="de-DE" altLang="de-DE" dirty="0" err="1" smtClean="0">
                <a:latin typeface="Arial" pitchFamily="34" charset="0"/>
              </a:rPr>
              <a:t>our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way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independently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our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location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direction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view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defTabSz="190500" eaLnBrk="1" hangingPunct="1"/>
            <a:r>
              <a:rPr lang="de-DE" altLang="de-DE" dirty="0" smtClean="0">
                <a:latin typeface="Arial" pitchFamily="34" charset="0"/>
              </a:rPr>
              <a:t>An </a:t>
            </a:r>
            <a:r>
              <a:rPr lang="de-DE" altLang="de-DE" dirty="0" err="1" smtClean="0">
                <a:latin typeface="Arial" pitchFamily="34" charset="0"/>
              </a:rPr>
              <a:t>analogy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kind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cannot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however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made</a:t>
            </a:r>
            <a:r>
              <a:rPr lang="de-DE" altLang="de-DE" dirty="0" smtClean="0">
                <a:latin typeface="Arial" pitchFamily="34" charset="0"/>
              </a:rPr>
              <a:t> in all </a:t>
            </a:r>
            <a:r>
              <a:rPr lang="de-DE" altLang="de-DE" dirty="0" err="1" smtClean="0">
                <a:latin typeface="Arial" pitchFamily="34" charset="0"/>
              </a:rPr>
              <a:t>cases</a:t>
            </a:r>
            <a:r>
              <a:rPr lang="de-DE" altLang="de-DE" dirty="0" smtClean="0">
                <a:latin typeface="Arial" pitchFamily="34" charset="0"/>
              </a:rPr>
              <a:t>. </a:t>
            </a:r>
            <a:r>
              <a:rPr lang="de-DE" altLang="de-DE" dirty="0" err="1" smtClean="0">
                <a:latin typeface="Arial" pitchFamily="34" charset="0"/>
              </a:rPr>
              <a:t>If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compatibility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cannot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attained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b="1" dirty="0" err="1" smtClean="0">
                <a:latin typeface="Arial" pitchFamily="34" charset="0"/>
              </a:rPr>
              <a:t>conventions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used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define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certain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information</a:t>
            </a:r>
            <a:r>
              <a:rPr lang="de-DE" altLang="de-DE" dirty="0" smtClean="0">
                <a:latin typeface="Arial" pitchFamily="34" charset="0"/>
              </a:rPr>
              <a:t> in a </a:t>
            </a:r>
            <a:r>
              <a:rPr lang="de-DE" altLang="de-DE" dirty="0" err="1" smtClean="0">
                <a:latin typeface="Arial" pitchFamily="34" charset="0"/>
              </a:rPr>
              <a:t>way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which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though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arbitrary</a:t>
            </a:r>
            <a:r>
              <a:rPr lang="de-DE" altLang="de-DE" dirty="0" smtClean="0">
                <a:latin typeface="Arial" pitchFamily="34" charset="0"/>
              </a:rPr>
              <a:t>,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"universal". </a:t>
            </a:r>
            <a:r>
              <a:rPr lang="de-DE" altLang="de-DE" dirty="0" err="1" smtClean="0">
                <a:latin typeface="Arial" pitchFamily="34" charset="0"/>
              </a:rPr>
              <a:t>By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means</a:t>
            </a:r>
            <a:r>
              <a:rPr lang="de-DE" altLang="de-DE" dirty="0" smtClean="0">
                <a:latin typeface="Arial" pitchFamily="34" charset="0"/>
              </a:rPr>
              <a:t>, at least </a:t>
            </a:r>
            <a:r>
              <a:rPr lang="de-DE" altLang="de-DE" dirty="0" err="1" smtClean="0">
                <a:latin typeface="Arial" pitchFamily="34" charset="0"/>
              </a:rPr>
              <a:t>knowledge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that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has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already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been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learnt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can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transferred</a:t>
            </a:r>
            <a:r>
              <a:rPr lang="de-DE" altLang="de-DE" dirty="0" smtClean="0">
                <a:latin typeface="Arial" pitchFamily="34" charset="0"/>
              </a:rPr>
              <a:t>.</a:t>
            </a:r>
          </a:p>
          <a:p>
            <a:pPr defTabSz="190500" eaLnBrk="1" hangingPunct="1"/>
            <a:r>
              <a:rPr lang="de-DE" altLang="de-DE" dirty="0" smtClean="0">
                <a:latin typeface="Arial" pitchFamily="34" charset="0"/>
              </a:rPr>
              <a:t>The </a:t>
            </a:r>
            <a:r>
              <a:rPr lang="de-DE" altLang="de-DE" dirty="0" err="1" smtClean="0">
                <a:latin typeface="Arial" pitchFamily="34" charset="0"/>
              </a:rPr>
              <a:t>most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important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conventions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are</a:t>
            </a:r>
            <a:r>
              <a:rPr lang="de-DE" altLang="de-DE" dirty="0" smtClean="0">
                <a:latin typeface="Arial" pitchFamily="34" charset="0"/>
              </a:rPr>
              <a:t>:</a:t>
            </a:r>
          </a:p>
          <a:p>
            <a:pPr defTabSz="190500" eaLnBrk="1" hangingPunct="1"/>
            <a:r>
              <a:rPr lang="de-DE" altLang="de-DE" dirty="0" smtClean="0">
                <a:latin typeface="Arial" pitchFamily="34" charset="0"/>
              </a:rPr>
              <a:t>a) 		</a:t>
            </a:r>
            <a:r>
              <a:rPr lang="de-DE" altLang="de-DE" dirty="0" err="1" smtClean="0">
                <a:latin typeface="Arial" pitchFamily="34" charset="0"/>
              </a:rPr>
              <a:t>Conventions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direction</a:t>
            </a:r>
            <a:endParaRPr lang="de-DE" altLang="de-DE" dirty="0" smtClean="0">
              <a:latin typeface="Arial" pitchFamily="34" charset="0"/>
            </a:endParaRPr>
          </a:p>
          <a:p>
            <a:pPr defTabSz="190500" eaLnBrk="1" hangingPunct="1"/>
            <a:r>
              <a:rPr lang="de-DE" altLang="de-DE" dirty="0" smtClean="0">
                <a:latin typeface="Arial" pitchFamily="34" charset="0"/>
              </a:rPr>
              <a:t>b) 	</a:t>
            </a:r>
            <a:r>
              <a:rPr lang="de-DE" altLang="de-DE" dirty="0" err="1" smtClean="0">
                <a:latin typeface="Arial" pitchFamily="34" charset="0"/>
              </a:rPr>
              <a:t>Conventions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colour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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next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slide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: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this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is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described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as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conceptional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dirty="0" err="1" smtClean="0">
                <a:latin typeface="Arial" pitchFamily="34" charset="0"/>
                <a:sym typeface="Wingdings" pitchFamily="2" charset="2"/>
              </a:rPr>
              <a:t>compatibility</a:t>
            </a:r>
            <a:r>
              <a:rPr lang="de-DE" altLang="de-DE" dirty="0" smtClean="0">
                <a:latin typeface="Arial" pitchFamily="34" charset="0"/>
                <a:sym typeface="Wingdings" pitchFamily="2" charset="2"/>
              </a:rPr>
              <a:t>.</a:t>
            </a:r>
            <a:endParaRPr lang="de-DE" altLang="de-DE" dirty="0" smtClean="0">
              <a:latin typeface="Arial" pitchFamily="34" charset="0"/>
            </a:endParaRPr>
          </a:p>
          <a:p>
            <a:pPr defTabSz="190500">
              <a:lnSpc>
                <a:spcPct val="130000"/>
              </a:lnSpc>
              <a:spcBef>
                <a:spcPct val="0"/>
              </a:spcBef>
            </a:pPr>
            <a:r>
              <a:rPr lang="de-DE" altLang="de-DE" dirty="0" err="1" smtClean="0">
                <a:latin typeface="Arial" pitchFamily="34" charset="0"/>
              </a:rPr>
              <a:t>Consideration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stereotypical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behaviour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which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is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conducive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compatibility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during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design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work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equipment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leads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to</a:t>
            </a:r>
            <a:r>
              <a:rPr lang="de-DE" altLang="de-DE" dirty="0" smtClean="0">
                <a:latin typeface="Arial" pitchFamily="34" charset="0"/>
              </a:rPr>
              <a:t>:</a:t>
            </a:r>
          </a:p>
          <a:p>
            <a:pPr lvl="1" defTabSz="190500"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§"/>
            </a:pPr>
            <a:r>
              <a:rPr lang="de-DE" altLang="de-DE" dirty="0" err="1" smtClean="0">
                <a:latin typeface="Arial" pitchFamily="34" charset="0"/>
              </a:rPr>
              <a:t>Shortening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learning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practice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phase</a:t>
            </a:r>
            <a:endParaRPr lang="de-DE" altLang="de-DE" dirty="0" smtClean="0">
              <a:latin typeface="Arial" pitchFamily="34" charset="0"/>
            </a:endParaRPr>
          </a:p>
          <a:p>
            <a:pPr lvl="1" defTabSz="190500"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§"/>
            </a:pPr>
            <a:r>
              <a:rPr lang="de-DE" altLang="de-DE" dirty="0" err="1" smtClean="0">
                <a:latin typeface="Arial" pitchFamily="34" charset="0"/>
              </a:rPr>
              <a:t>Enhancement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the</a:t>
            </a:r>
            <a:r>
              <a:rPr lang="de-DE" altLang="de-DE" dirty="0" smtClean="0">
                <a:latin typeface="Arial" pitchFamily="34" charset="0"/>
              </a:rPr>
              <a:t> qualitative </a:t>
            </a:r>
            <a:r>
              <a:rPr lang="de-DE" altLang="de-DE" dirty="0" err="1" smtClean="0">
                <a:latin typeface="Arial" pitchFamily="34" charset="0"/>
              </a:rPr>
              <a:t>and</a:t>
            </a:r>
            <a:r>
              <a:rPr lang="de-DE" altLang="de-DE" dirty="0" smtClean="0">
                <a:latin typeface="Arial" pitchFamily="34" charset="0"/>
              </a:rPr>
              <a:t> quantitative </a:t>
            </a:r>
            <a:r>
              <a:rPr lang="de-DE" altLang="de-DE" dirty="0" err="1" smtClean="0">
                <a:latin typeface="Arial" pitchFamily="34" charset="0"/>
              </a:rPr>
              <a:t>work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performance</a:t>
            </a:r>
            <a:endParaRPr lang="de-DE" altLang="de-DE" dirty="0" smtClean="0">
              <a:latin typeface="Arial" pitchFamily="34" charset="0"/>
            </a:endParaRPr>
          </a:p>
          <a:p>
            <a:pPr lvl="1" defTabSz="190500"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§"/>
            </a:pPr>
            <a:r>
              <a:rPr lang="de-DE" altLang="de-DE" dirty="0" err="1" smtClean="0">
                <a:latin typeface="Arial" pitchFamily="34" charset="0"/>
              </a:rPr>
              <a:t>Reduced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risk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of</a:t>
            </a:r>
            <a:r>
              <a:rPr lang="de-DE" altLang="de-DE" dirty="0" smtClean="0">
                <a:latin typeface="Arial" pitchFamily="34" charset="0"/>
              </a:rPr>
              <a:t> </a:t>
            </a:r>
            <a:r>
              <a:rPr lang="de-DE" altLang="de-DE" dirty="0" err="1" smtClean="0">
                <a:latin typeface="Arial" pitchFamily="34" charset="0"/>
              </a:rPr>
              <a:t>error</a:t>
            </a:r>
            <a:endParaRPr lang="de-DE" altLang="de-DE" dirty="0" smtClean="0">
              <a:latin typeface="Arial" pitchFamily="34" charset="0"/>
            </a:endParaRPr>
          </a:p>
          <a:p>
            <a:pPr defTabSz="190500" eaLnBrk="1" hangingPunct="1"/>
            <a:endParaRPr lang="de-DE" altLang="de-DE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10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355532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2" descr="Titel-Kop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4"/>
          <a:stretch>
            <a:fillRect/>
          </a:stretch>
        </p:blipFill>
        <p:spPr bwMode="auto">
          <a:xfrm>
            <a:off x="3175" y="1096963"/>
            <a:ext cx="91408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77"/>
          <a:stretch>
            <a:fillRect/>
          </a:stretch>
        </p:blipFill>
        <p:spPr bwMode="auto">
          <a:xfrm>
            <a:off x="0" y="0"/>
            <a:ext cx="9139238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333375"/>
            <a:ext cx="2941637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2679700"/>
          </a:xfrm>
        </p:spPr>
        <p:txBody>
          <a:bodyPr bIns="0"/>
          <a:lstStyle>
            <a:lvl1pPr>
              <a:lnSpc>
                <a:spcPct val="90000"/>
              </a:lnSpc>
              <a:defRPr sz="4000"/>
            </a:lvl1pPr>
          </a:lstStyle>
          <a:p>
            <a:pPr lvl="0"/>
            <a:r>
              <a:rPr lang="de-DE" altLang="de-DE" noProof="0" smtClean="0"/>
              <a:t>Hier steht ein Titel</a:t>
            </a:r>
          </a:p>
        </p:txBody>
      </p:sp>
      <p:sp>
        <p:nvSpPr>
          <p:cNvPr id="50192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5083175"/>
            <a:ext cx="6102350" cy="12985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spcBef>
                <a:spcPct val="0"/>
              </a:spcBef>
              <a:defRPr sz="2000" b="0"/>
            </a:lvl1pPr>
          </a:lstStyle>
          <a:p>
            <a:pPr lvl="0"/>
            <a:r>
              <a:rPr lang="de-DE" altLang="de-DE" noProof="0" smtClean="0"/>
              <a:t>Veranstaltung</a:t>
            </a:r>
          </a:p>
          <a:p>
            <a:pPr lvl="0"/>
            <a:r>
              <a:rPr lang="de-DE" altLang="de-DE" noProof="0" smtClean="0"/>
              <a:t>Autor	</a:t>
            </a:r>
          </a:p>
          <a:p>
            <a:pPr lvl="0"/>
            <a:r>
              <a:rPr lang="de-DE" altLang="de-DE" noProof="0" smtClean="0"/>
              <a:t>Ort, Datum</a:t>
            </a:r>
          </a:p>
        </p:txBody>
      </p:sp>
    </p:spTree>
    <p:extLst>
      <p:ext uri="{BB962C8B-B14F-4D97-AF65-F5344CB8AC3E}">
        <p14:creationId xmlns:p14="http://schemas.microsoft.com/office/powerpoint/2010/main" val="3311177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D7DA1-5335-4BF6-91CC-23F4BA593A1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A2DF2687-9BC3-48D4-96A0-064CCB4E2B1A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44184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88125" y="765175"/>
            <a:ext cx="2016125" cy="56165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765175"/>
            <a:ext cx="5895975" cy="56165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E06BA-5E9A-43DF-A89E-10B863906B6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A3D3D234-2073-404E-91AE-78B292C1D364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16777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DDC3AA-1B5F-449B-9669-81543836BDD1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CA30C5DD-866A-403C-9DB3-89A03640D3E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69920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33D36-B673-428F-AA56-906BDBB88C5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46A2A943-66F9-4F17-8F56-D97D5DDDE29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82625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C7D094-FA8A-46D6-B317-B26FF291751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D2AA1FD4-0CB9-4C6D-90C8-F93ABD4956BE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48204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EC3AA4-B668-4A38-B9C7-3CB0AC810B2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2035EFF3-283A-4DF9-87D2-B6FB9FE734D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70380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BB7032-D4D6-432A-B8A8-A71761347C7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2E04C4D1-DBC3-4FF9-AFFE-7232F0141341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49664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1F1C1-81A7-4724-9EC4-42785BF0A39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363D439C-A940-485F-BADE-3AF532AD2CBA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09378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AB7547-D653-4B83-916F-EB27310B18D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CCB4CCA6-5B92-470B-B2FC-B4CFB29E407A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88464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61CF72-268C-4815-BE2B-48649C96BD1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A4D68371-CE31-4F61-836C-97D415A2624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24100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 descr="Folgefolie-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1"/>
          <a:stretch>
            <a:fillRect/>
          </a:stretch>
        </p:blipFill>
        <p:spPr bwMode="auto">
          <a:xfrm>
            <a:off x="0" y="566738"/>
            <a:ext cx="9144000" cy="629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87950" y="6496050"/>
            <a:ext cx="18256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4DAAE842-3324-44A4-B05A-C69E9C5B8D3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7213" y="6496050"/>
            <a:ext cx="437515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defTabSz="801688">
              <a:spcBef>
                <a:spcPct val="0"/>
              </a:spcBef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/>
          </a:p>
        </p:txBody>
      </p:sp>
      <p:sp>
        <p:nvSpPr>
          <p:cNvPr id="1029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84313"/>
            <a:ext cx="8064500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Zwischenüberschrift 24pt</a:t>
            </a:r>
          </a:p>
          <a:p>
            <a:pPr lvl="1"/>
            <a:r>
              <a:rPr lang="de-DE" altLang="de-DE" smtClean="0"/>
              <a:t>Fließtext optimal 24pt</a:t>
            </a:r>
          </a:p>
          <a:p>
            <a:pPr lvl="2"/>
            <a:r>
              <a:rPr lang="de-DE" altLang="de-DE" smtClean="0"/>
              <a:t>Aufzähungspunkt</a:t>
            </a:r>
          </a:p>
          <a:p>
            <a:pPr lvl="3"/>
            <a:r>
              <a:rPr lang="de-DE" altLang="de-DE" smtClean="0"/>
              <a:t>Aufzähungspunkt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765175"/>
            <a:ext cx="80645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400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Überschrift 30pt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496050"/>
            <a:ext cx="13557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 altLang="de-DE"/>
              <a:t>Seite </a:t>
            </a:r>
            <a:fld id="{F59029BB-E76B-4112-AB83-887C10A1BDA3}" type="slidenum">
              <a:rPr lang="de-DE" altLang="de-DE"/>
              <a:pPr/>
              <a:t>‹Nr.›</a:t>
            </a:fld>
            <a:endParaRPr lang="de-DE" altLang="de-DE"/>
          </a:p>
        </p:txBody>
      </p:sp>
      <p:pic>
        <p:nvPicPr>
          <p:cNvPr id="1032" name="Picture 8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4450"/>
            <a:ext cx="1584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 b="1">
          <a:solidFill>
            <a:schemeClr val="bg2"/>
          </a:solidFill>
          <a:latin typeface="+mn-lt"/>
          <a:ea typeface="+mn-ea"/>
          <a:cs typeface="+mn-cs"/>
        </a:defRPr>
      </a:lvl1pPr>
      <a:lvl2pPr marL="1588"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>
          <a:solidFill>
            <a:schemeClr val="bg2"/>
          </a:solidFill>
          <a:latin typeface="+mn-lt"/>
        </a:defRPr>
      </a:lvl2pPr>
      <a:lvl3pPr marL="265113" indent="-261938" algn="l" rtl="0" eaLnBrk="0" fontAlgn="base" hangingPunct="0">
        <a:spcBef>
          <a:spcPct val="20000"/>
        </a:spcBef>
        <a:spcAft>
          <a:spcPct val="0"/>
        </a:spcAft>
        <a:buClr>
          <a:srgbClr val="FAB500"/>
        </a:buClr>
        <a:buFont typeface="Wingdings" panose="05000000000000000000" pitchFamily="2" charset="2"/>
        <a:buChar char="§"/>
        <a:tabLst>
          <a:tab pos="1616075" algn="l"/>
        </a:tabLst>
        <a:defRPr sz="2400">
          <a:solidFill>
            <a:schemeClr val="bg2"/>
          </a:solidFill>
          <a:latin typeface="+mn-lt"/>
        </a:defRPr>
      </a:lvl3pPr>
      <a:lvl4pPr marL="534988" indent="-268288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1616075" algn="l"/>
        </a:tabLst>
        <a:defRPr sz="2100">
          <a:solidFill>
            <a:schemeClr val="bg2"/>
          </a:solidFill>
          <a:latin typeface="+mn-lt"/>
        </a:defRPr>
      </a:lvl4pPr>
      <a:lvl5pPr marL="4964113" indent="-147638" algn="l" rtl="0" eaLnBrk="0" fontAlgn="base" hangingPunct="0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5pPr>
      <a:lvl6pPr marL="54213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6pPr>
      <a:lvl7pPr marL="58785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7pPr>
      <a:lvl8pPr marL="63357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8pPr>
      <a:lvl9pPr marL="67929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nora.kan-praxis.de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silke.paritschkow@tu-dresden.de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ergonomie.kan-praxis.de/en" TargetMode="External"/><Relationship Id="rId4" Type="http://schemas.openxmlformats.org/officeDocument/2006/relationships/hyperlink" Target="http://www.kan.de/e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2"/>
          <p:cNvSpPr>
            <a:spLocks noGrp="1" noChangeArrowheads="1"/>
          </p:cNvSpPr>
          <p:nvPr>
            <p:ph type="ctrTitle"/>
          </p:nvPr>
        </p:nvSpPr>
        <p:spPr>
          <a:xfrm>
            <a:off x="1043608" y="2132856"/>
            <a:ext cx="7920880" cy="3096344"/>
          </a:xfrm>
        </p:spPr>
        <p:txBody>
          <a:bodyPr/>
          <a:lstStyle/>
          <a:p>
            <a:pPr eaLnBrk="1" hangingPunct="1"/>
            <a:r>
              <a:rPr lang="en-GB" sz="3600" dirty="0"/>
              <a:t>Ergonomic aspects of </a:t>
            </a:r>
            <a:r>
              <a:rPr lang="en-GB" sz="3600" dirty="0" smtClean="0"/>
              <a:t/>
            </a:r>
            <a:br>
              <a:rPr lang="en-GB" sz="3600" dirty="0" smtClean="0"/>
            </a:br>
            <a:r>
              <a:rPr lang="en-GB" sz="3600" dirty="0" smtClean="0"/>
              <a:t>the IT </a:t>
            </a:r>
            <a:r>
              <a:rPr lang="en-GB" sz="3600" dirty="0"/>
              <a:t>design of human-machine </a:t>
            </a:r>
            <a:r>
              <a:rPr lang="en-GB" sz="3600" dirty="0" smtClean="0"/>
              <a:t>interfaces </a:t>
            </a:r>
            <a:r>
              <a:rPr lang="de-DE" sz="3600" dirty="0" smtClean="0"/>
              <a:t/>
            </a:r>
            <a:br>
              <a:rPr lang="de-DE" sz="3600" dirty="0" smtClean="0"/>
            </a:br>
            <a:r>
              <a:rPr lang="de-DE" dirty="0"/>
              <a:t/>
            </a:r>
            <a:br>
              <a:rPr lang="de-DE" dirty="0"/>
            </a:br>
            <a:r>
              <a:rPr lang="de-DE" altLang="de-DE" sz="2800" dirty="0" smtClean="0"/>
              <a:t>Part 2: </a:t>
            </a:r>
            <a:r>
              <a:rPr lang="en-US" altLang="de-DE" sz="2800" dirty="0"/>
              <a:t>Selection and design of displays</a:t>
            </a:r>
            <a:endParaRPr lang="de-DE" altLang="de-DE" sz="2800" dirty="0" smtClean="0"/>
          </a:p>
        </p:txBody>
      </p:sp>
      <p:sp>
        <p:nvSpPr>
          <p:cNvPr id="3075" name="Rectangle 43"/>
          <p:cNvSpPr>
            <a:spLocks noGrp="1" noChangeArrowheads="1"/>
          </p:cNvSpPr>
          <p:nvPr>
            <p:ph type="subTitle" idx="1"/>
          </p:nvPr>
        </p:nvSpPr>
        <p:spPr>
          <a:xfrm>
            <a:off x="1043608" y="5559425"/>
            <a:ext cx="6102350" cy="1298575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Module 4 – Learning </a:t>
            </a:r>
            <a:r>
              <a:rPr lang="en-US" altLang="de-DE" dirty="0" smtClean="0"/>
              <a:t>ergonomics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Compatibility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A display is</a:t>
            </a:r>
            <a:r>
              <a:rPr lang="de-DE" dirty="0" smtClean="0">
                <a:solidFill>
                  <a:srgbClr val="94C11C"/>
                </a:solidFill>
              </a:rPr>
              <a:t> </a:t>
            </a:r>
            <a:r>
              <a:rPr lang="de-DE" dirty="0" err="1" smtClean="0">
                <a:solidFill>
                  <a:srgbClr val="94C11C"/>
                </a:solidFill>
              </a:rPr>
              <a:t>compatible</a:t>
            </a:r>
            <a:r>
              <a:rPr lang="de-DE" dirty="0" smtClean="0"/>
              <a:t> </a:t>
            </a:r>
            <a:r>
              <a:rPr lang="en-US" b="0" dirty="0" smtClean="0"/>
              <a:t>or </a:t>
            </a:r>
            <a:r>
              <a:rPr lang="en-US" b="0" dirty="0"/>
              <a:t>logical when the design of the action or information output aspect of work equipment satisfies certain expectations on the part of the human operator</a:t>
            </a:r>
            <a:br>
              <a:rPr lang="en-US" b="0" dirty="0"/>
            </a:br>
            <a:r>
              <a:rPr lang="de-DE" b="0" dirty="0" smtClean="0"/>
              <a:t> 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with regard to static/spatial assignment and location of the displays and control actuators and 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en-US" b="0" dirty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regarding the assignment of dynamic processes to them 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83E21C-A2FF-4231-AA9F-D73186EE01F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10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92165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Conceptual</a:t>
            </a:r>
            <a:r>
              <a:rPr lang="de-DE" altLang="de-DE" sz="3200" dirty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3200" dirty="0" err="1" smtClean="0"/>
              <a:t>Compatibility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484313"/>
            <a:ext cx="8064500" cy="792559"/>
          </a:xfr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b="0" dirty="0"/>
              <a:t>Consistency between the design of the display or control actuator with the system image in the user's mind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FA6F19-9B0A-423D-9CFA-741B3DB1CFF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11</a:t>
            </a:fld>
            <a:endParaRPr lang="de-DE" altLang="de-DE" dirty="0"/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1325563" y="2438400"/>
            <a:ext cx="1069975" cy="971550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2852738" y="2438400"/>
            <a:ext cx="998537" cy="97155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4333875" y="2438400"/>
            <a:ext cx="1030288" cy="971550"/>
          </a:xfrm>
          <a:prstGeom prst="ellipse">
            <a:avLst/>
          </a:pr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5884863" y="2438400"/>
            <a:ext cx="1063625" cy="971550"/>
          </a:xfrm>
          <a:prstGeom prst="ellipse">
            <a:avLst/>
          </a:pr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4271963" y="4213614"/>
            <a:ext cx="1136129" cy="78701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altLang="de-DE" sz="1800" b="1" dirty="0" smtClean="0">
                <a:solidFill>
                  <a:srgbClr val="0B2A51"/>
                </a:solidFill>
                <a:latin typeface="Arial" pitchFamily="34" charset="0"/>
              </a:rPr>
              <a:t>Free</a:t>
            </a:r>
            <a:endParaRPr lang="de-DE" altLang="de-DE" sz="1800" b="1" dirty="0">
              <a:solidFill>
                <a:srgbClr val="0B2A51"/>
              </a:solidFill>
              <a:latin typeface="Arial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de-DE" altLang="de-DE" sz="1800" b="1" dirty="0" smtClean="0">
                <a:solidFill>
                  <a:srgbClr val="0B2A51"/>
                </a:solidFill>
                <a:latin typeface="Arial" pitchFamily="34" charset="0"/>
              </a:rPr>
              <a:t>Go</a:t>
            </a:r>
            <a:endParaRPr lang="de-DE" altLang="de-DE" sz="1800" b="1" dirty="0">
              <a:solidFill>
                <a:srgbClr val="0B2A51"/>
              </a:solidFill>
              <a:latin typeface="Arial" pitchFamily="34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868988" y="4202113"/>
            <a:ext cx="1095375" cy="7985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altLang="de-DE" sz="1800" b="1" dirty="0">
                <a:solidFill>
                  <a:srgbClr val="0B2A51"/>
                </a:solidFill>
                <a:latin typeface="Arial" pitchFamily="34" charset="0"/>
              </a:rPr>
              <a:t>Neutral</a:t>
            </a:r>
          </a:p>
          <a:p>
            <a:pPr algn="ctr" eaLnBrk="1" hangingPunct="1">
              <a:spcBef>
                <a:spcPct val="50000"/>
              </a:spcBef>
            </a:pPr>
            <a:r>
              <a:rPr lang="de-DE" altLang="de-DE" sz="1800" b="1" dirty="0">
                <a:solidFill>
                  <a:srgbClr val="0B2A51"/>
                </a:solidFill>
                <a:latin typeface="Arial" pitchFamily="34" charset="0"/>
              </a:rPr>
              <a:t>Cool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1347788" y="4202113"/>
            <a:ext cx="963612" cy="7985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altLang="de-DE" sz="1800" b="1" dirty="0" err="1">
                <a:solidFill>
                  <a:srgbClr val="0B2A51"/>
                </a:solidFill>
                <a:latin typeface="Arial" pitchFamily="34" charset="0"/>
              </a:rPr>
              <a:t>Hazard</a:t>
            </a:r>
            <a:endParaRPr lang="de-DE" altLang="de-DE" sz="1800" b="1" dirty="0">
              <a:solidFill>
                <a:srgbClr val="0B2A51"/>
              </a:solidFill>
              <a:latin typeface="Arial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de-DE" altLang="de-DE" sz="1800" b="1" dirty="0">
                <a:solidFill>
                  <a:srgbClr val="0B2A51"/>
                </a:solidFill>
                <a:latin typeface="Arial" pitchFamily="34" charset="0"/>
              </a:rPr>
              <a:t>Hot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2744788" y="4202113"/>
            <a:ext cx="1163637" cy="7985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altLang="de-DE" sz="1800" b="1" dirty="0" err="1">
                <a:solidFill>
                  <a:srgbClr val="0B2A51"/>
                </a:solidFill>
                <a:latin typeface="Arial" pitchFamily="34" charset="0"/>
              </a:rPr>
              <a:t>Caution</a:t>
            </a:r>
            <a:endParaRPr lang="de-DE" altLang="de-DE" sz="1800" b="1" dirty="0">
              <a:solidFill>
                <a:srgbClr val="0B2A51"/>
              </a:solidFill>
              <a:latin typeface="Arial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de-DE" altLang="de-DE" sz="1800" b="1" dirty="0">
                <a:solidFill>
                  <a:srgbClr val="0B2A51"/>
                </a:solidFill>
                <a:latin typeface="Arial" pitchFamily="34" charset="0"/>
              </a:rPr>
              <a:t>Light</a:t>
            </a: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V="1">
            <a:off x="1814513" y="3373438"/>
            <a:ext cx="0" cy="792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DE"/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 flipV="1">
            <a:off x="6399213" y="3409950"/>
            <a:ext cx="0" cy="792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DE"/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 flipV="1">
            <a:off x="4870450" y="3409950"/>
            <a:ext cx="0" cy="792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DE"/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 flipV="1">
            <a:off x="3375025" y="3373438"/>
            <a:ext cx="0" cy="792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43172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Compatibility</a:t>
            </a:r>
            <a:r>
              <a:rPr lang="de-DE" altLang="de-DE" sz="3200" dirty="0"/>
              <a:t> </a:t>
            </a:r>
            <a:r>
              <a:rPr lang="de-DE" altLang="de-DE" sz="3200" dirty="0" err="1"/>
              <a:t>principles</a:t>
            </a:r>
            <a:r>
              <a:rPr lang="de-DE" altLang="de-DE" sz="3200" dirty="0"/>
              <a:t> </a:t>
            </a:r>
            <a:r>
              <a:rPr lang="de-DE" altLang="de-DE" sz="3200" dirty="0" err="1"/>
              <a:t>for</a:t>
            </a:r>
            <a:r>
              <a:rPr lang="de-DE" altLang="de-DE" sz="3200" dirty="0"/>
              <a:t> </a:t>
            </a:r>
            <a:r>
              <a:rPr lang="de-DE" altLang="de-DE" sz="3200" dirty="0" err="1"/>
              <a:t>displays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2000" b="0" dirty="0"/>
              <a:t>Several displays</a:t>
            </a:r>
            <a:r>
              <a:rPr lang="en-US" sz="2000" b="0" dirty="0" smtClean="0"/>
              <a:t>: Angles </a:t>
            </a:r>
            <a:r>
              <a:rPr lang="en-US" sz="2000" b="0" dirty="0"/>
              <a:t>for normal states are the same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2000" b="0" dirty="0"/>
              <a:t>Arrangement of displays in the same order (from left to right, from top to bottom) as the associated machines/control elements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2000" b="0" dirty="0"/>
              <a:t>Display of increase: to the right or upwards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sz="2000" b="0" dirty="0" smtClean="0"/>
              <a:t>Anzeige von Abnahme: </a:t>
            </a:r>
            <a:r>
              <a:rPr lang="en-US" sz="2000" b="0" dirty="0"/>
              <a:t>Display of decrease: to the left or downwards</a:t>
            </a:r>
          </a:p>
          <a:p>
            <a:pPr>
              <a:buClr>
                <a:schemeClr val="accent2"/>
              </a:buClr>
            </a:pPr>
            <a:endParaRPr lang="de-DE" sz="2000" b="0" dirty="0"/>
          </a:p>
          <a:p>
            <a:pPr>
              <a:buClr>
                <a:schemeClr val="accent2"/>
              </a:buClr>
            </a:pPr>
            <a:endParaRPr lang="de-DE" sz="2000" b="0" dirty="0" smtClean="0"/>
          </a:p>
          <a:p>
            <a:pPr>
              <a:buClr>
                <a:schemeClr val="accent2"/>
              </a:buClr>
            </a:pPr>
            <a:endParaRPr lang="de-DE" sz="2000" b="0" dirty="0"/>
          </a:p>
          <a:p>
            <a:pPr>
              <a:buClr>
                <a:schemeClr val="accent2"/>
              </a:buClr>
            </a:pPr>
            <a:endParaRPr lang="de-DE" sz="2000" b="0" dirty="0" smtClean="0"/>
          </a:p>
          <a:p>
            <a:pPr>
              <a:buClr>
                <a:schemeClr val="accent2"/>
              </a:buClr>
            </a:pPr>
            <a:r>
              <a:rPr lang="de-DE" sz="2000" b="0" dirty="0"/>
              <a:t>	</a:t>
            </a:r>
            <a:r>
              <a:rPr lang="de-DE" sz="2000" b="0" dirty="0" smtClean="0"/>
              <a:t>					</a:t>
            </a:r>
            <a:r>
              <a:rPr lang="de-DE" sz="1600" b="0" dirty="0" smtClean="0"/>
              <a:t>Source: DIN EN 894-2</a:t>
            </a:r>
            <a:endParaRPr lang="de-DE" sz="200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E96B50-A279-4EB3-8720-C54DC4E4225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12</a:t>
            </a:fld>
            <a:endParaRPr lang="de-DE" altLang="de-DE" dirty="0"/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591509"/>
            <a:ext cx="5453360" cy="2790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25673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/>
              <a:t>Design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visual</a:t>
            </a:r>
            <a:r>
              <a:rPr lang="de-DE" altLang="de-DE" sz="3200" dirty="0"/>
              <a:t> </a:t>
            </a:r>
            <a:r>
              <a:rPr lang="de-DE" altLang="de-DE" sz="3200" dirty="0" err="1"/>
              <a:t>displays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Criteria for the possible interpretation 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2000" b="0" dirty="0"/>
              <a:t>Use the simplest signal possible (where possible, two states)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2000" b="0" dirty="0"/>
              <a:t>Display the simplest possible qualitative information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2000" b="0" dirty="0"/>
              <a:t>Only if this is not possible, select continuous displays: the smallest possible number of division marks, support by </a:t>
            </a:r>
            <a:r>
              <a:rPr lang="en-US" sz="2000" b="0" dirty="0" err="1"/>
              <a:t>colouring</a:t>
            </a:r>
            <a:r>
              <a:rPr lang="en-US" sz="2000" b="0" dirty="0"/>
              <a:t> of the scale, reference marks, adjustable marks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2000" b="0" dirty="0"/>
              <a:t>Group related displays</a:t>
            </a:r>
          </a:p>
          <a:p>
            <a:pPr>
              <a:buClr>
                <a:schemeClr val="accent2"/>
              </a:buClr>
            </a:pPr>
            <a:r>
              <a:rPr lang="de-DE" sz="2000" b="0" dirty="0" smtClean="0"/>
              <a:t>						</a:t>
            </a:r>
            <a:r>
              <a:rPr lang="de-DE" sz="1600" b="0" dirty="0" smtClean="0"/>
              <a:t>Source: DIN EN 894-2</a:t>
            </a:r>
            <a:endParaRPr lang="de-DE" sz="200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6A5F20-F65A-4F50-9CAB-2ACB285EE1E4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13</a:t>
            </a:fld>
            <a:endParaRPr lang="de-DE" altLang="de-DE" dirty="0"/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933031"/>
            <a:ext cx="5193456" cy="2341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38277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L</a:t>
            </a:r>
            <a:r>
              <a:rPr lang="de-DE" altLang="de-DE" sz="3200" dirty="0" err="1" smtClean="0"/>
              <a:t>iterature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10000"/>
              </a:lnSpc>
              <a:spcBef>
                <a:spcPct val="10000"/>
              </a:spcBef>
              <a:spcAft>
                <a:spcPct val="20000"/>
              </a:spcAft>
              <a:buFont typeface="Symbol" pitchFamily="18" charset="2"/>
              <a:buNone/>
            </a:pPr>
            <a:r>
              <a:rPr lang="en-US" altLang="de-DE" sz="1400" dirty="0">
                <a:latin typeface="Arial" pitchFamily="34" charset="0"/>
                <a:cs typeface="Times New Roman" pitchFamily="18" charset="0"/>
              </a:rPr>
              <a:t>EN 894-1 </a:t>
            </a:r>
            <a:r>
              <a:rPr lang="en-US" altLang="de-DE" sz="1400" b="0" dirty="0">
                <a:latin typeface="Arial" pitchFamily="34" charset="0"/>
                <a:cs typeface="Times New Roman" pitchFamily="18" charset="0"/>
              </a:rPr>
              <a:t>Safety of machinery – Ergonomics requirements for the design of displays and control actuators – Part 1: General principles for human interactions with displays and control actuators</a:t>
            </a:r>
          </a:p>
          <a:p>
            <a:pPr eaLnBrk="1" hangingPunct="1">
              <a:lnSpc>
                <a:spcPct val="110000"/>
              </a:lnSpc>
              <a:spcBef>
                <a:spcPct val="10000"/>
              </a:spcBef>
              <a:spcAft>
                <a:spcPct val="20000"/>
              </a:spcAft>
              <a:buFont typeface="Symbol" pitchFamily="18" charset="2"/>
              <a:buNone/>
            </a:pPr>
            <a:r>
              <a:rPr lang="en-US" altLang="de-DE" sz="1400" dirty="0">
                <a:latin typeface="Arial" pitchFamily="34" charset="0"/>
                <a:cs typeface="Times New Roman" pitchFamily="18" charset="0"/>
              </a:rPr>
              <a:t>EN 894-2 </a:t>
            </a:r>
            <a:r>
              <a:rPr lang="en-US" altLang="de-DE" sz="1400" b="0" dirty="0">
                <a:latin typeface="Arial" pitchFamily="34" charset="0"/>
                <a:cs typeface="Times New Roman" pitchFamily="18" charset="0"/>
              </a:rPr>
              <a:t>Safety of machinery – Ergonomics requirements for the design of displays and control actuators – Part 2: Displays</a:t>
            </a:r>
          </a:p>
          <a:p>
            <a:pPr eaLnBrk="1" hangingPunct="1">
              <a:lnSpc>
                <a:spcPct val="110000"/>
              </a:lnSpc>
              <a:spcBef>
                <a:spcPct val="10000"/>
              </a:spcBef>
              <a:spcAft>
                <a:spcPct val="20000"/>
              </a:spcAft>
              <a:buFont typeface="Symbol" pitchFamily="18" charset="2"/>
              <a:buNone/>
            </a:pPr>
            <a:r>
              <a:rPr lang="en-US" altLang="de-DE" sz="1400" dirty="0">
                <a:latin typeface="Arial" pitchFamily="34" charset="0"/>
                <a:cs typeface="Times New Roman" pitchFamily="18" charset="0"/>
              </a:rPr>
              <a:t>EN 894-4 </a:t>
            </a:r>
            <a:r>
              <a:rPr lang="en-US" altLang="de-DE" sz="1400" b="0" dirty="0">
                <a:latin typeface="Arial" pitchFamily="34" charset="0"/>
                <a:cs typeface="Times New Roman" pitchFamily="18" charset="0"/>
              </a:rPr>
              <a:t>Safety of machinery – Ergonomic requirements for the design of displays and control actuators – Location and arrangement of displays and control actuators</a:t>
            </a:r>
          </a:p>
          <a:p>
            <a:pPr eaLnBrk="1" hangingPunct="1">
              <a:lnSpc>
                <a:spcPct val="110000"/>
              </a:lnSpc>
              <a:spcBef>
                <a:spcPct val="10000"/>
              </a:spcBef>
              <a:spcAft>
                <a:spcPct val="20000"/>
              </a:spcAft>
              <a:buFont typeface="Symbol" pitchFamily="18" charset="2"/>
              <a:buNone/>
            </a:pPr>
            <a:r>
              <a:rPr lang="en-US" altLang="de-DE" sz="1400" dirty="0">
                <a:latin typeface="Arial" pitchFamily="34" charset="0"/>
                <a:cs typeface="Times New Roman" pitchFamily="18" charset="0"/>
              </a:rPr>
              <a:t>EN 60447 </a:t>
            </a:r>
            <a:r>
              <a:rPr lang="en-US" altLang="de-DE" sz="1400" b="0" dirty="0">
                <a:latin typeface="Arial" pitchFamily="34" charset="0"/>
                <a:cs typeface="Times New Roman" pitchFamily="18" charset="0"/>
              </a:rPr>
              <a:t>Basic and safety principles for man-machine interface, marking and identification – Actuating principles</a:t>
            </a:r>
          </a:p>
          <a:p>
            <a:pPr eaLnBrk="1" hangingPunct="1">
              <a:lnSpc>
                <a:spcPct val="110000"/>
              </a:lnSpc>
              <a:spcBef>
                <a:spcPct val="10000"/>
              </a:spcBef>
              <a:spcAft>
                <a:spcPct val="20000"/>
              </a:spcAft>
              <a:buFont typeface="Symbol" pitchFamily="18" charset="2"/>
              <a:buNone/>
            </a:pPr>
            <a:r>
              <a:rPr lang="en-US" altLang="de-DE" sz="1400" dirty="0">
                <a:latin typeface="Arial" pitchFamily="34" charset="0"/>
                <a:cs typeface="Times New Roman" pitchFamily="18" charset="0"/>
              </a:rPr>
              <a:t>EN 61310-1 </a:t>
            </a:r>
            <a:r>
              <a:rPr lang="en-US" altLang="de-DE" sz="1400" b="0" dirty="0">
                <a:latin typeface="Arial" pitchFamily="34" charset="0"/>
                <a:cs typeface="Times New Roman" pitchFamily="18" charset="0"/>
              </a:rPr>
              <a:t>Safety of machinery – Indication, marking and actuation – Requirements for visual, acoustic and tactile signals</a:t>
            </a:r>
          </a:p>
          <a:p>
            <a:pPr eaLnBrk="1" hangingPunct="1">
              <a:lnSpc>
                <a:spcPct val="110000"/>
              </a:lnSpc>
              <a:spcBef>
                <a:spcPct val="10000"/>
              </a:spcBef>
              <a:spcAft>
                <a:spcPct val="20000"/>
              </a:spcAft>
              <a:buFont typeface="Symbol" pitchFamily="18" charset="2"/>
              <a:buNone/>
            </a:pPr>
            <a:r>
              <a:rPr lang="en-US" altLang="de-DE" sz="1400" dirty="0">
                <a:latin typeface="Arial" pitchFamily="34" charset="0"/>
                <a:cs typeface="Times New Roman" pitchFamily="18" charset="0"/>
              </a:rPr>
              <a:t>ISO 80416-4 </a:t>
            </a:r>
            <a:r>
              <a:rPr lang="en-US" altLang="de-DE" sz="1400" b="0" dirty="0">
                <a:latin typeface="Arial" pitchFamily="34" charset="0"/>
                <a:cs typeface="Times New Roman" pitchFamily="18" charset="0"/>
              </a:rPr>
              <a:t>Basic principles for graphical symbols for use on equipment – Supplementary guidelines for the adaptation of graphical symbols for use on screens and displays (icons)</a:t>
            </a:r>
          </a:p>
          <a:p>
            <a:pPr eaLnBrk="1" hangingPunct="1">
              <a:lnSpc>
                <a:spcPct val="110000"/>
              </a:lnSpc>
              <a:spcBef>
                <a:spcPct val="10000"/>
              </a:spcBef>
              <a:spcAft>
                <a:spcPct val="20000"/>
              </a:spcAft>
              <a:buFont typeface="Symbol" pitchFamily="18" charset="2"/>
              <a:buNone/>
            </a:pPr>
            <a:r>
              <a:rPr lang="en-US" altLang="de-DE" sz="1400" dirty="0">
                <a:latin typeface="Arial" pitchFamily="34" charset="0"/>
                <a:cs typeface="Times New Roman" pitchFamily="18" charset="0"/>
              </a:rPr>
              <a:t>EN ISO 11064-5 </a:t>
            </a:r>
            <a:r>
              <a:rPr lang="en-US" altLang="de-DE" sz="1400" b="0" dirty="0">
                <a:latin typeface="Arial" pitchFamily="34" charset="0"/>
                <a:cs typeface="Times New Roman" pitchFamily="18" charset="0"/>
              </a:rPr>
              <a:t>Ergonomic design of control </a:t>
            </a:r>
            <a:r>
              <a:rPr lang="en-US" altLang="de-DE" sz="1400" b="0" dirty="0" err="1">
                <a:latin typeface="Arial" pitchFamily="34" charset="0"/>
                <a:cs typeface="Times New Roman" pitchFamily="18" charset="0"/>
              </a:rPr>
              <a:t>centres</a:t>
            </a:r>
            <a:r>
              <a:rPr lang="en-US" altLang="de-DE" sz="1400" b="0" dirty="0">
                <a:latin typeface="Arial" pitchFamily="34" charset="0"/>
                <a:cs typeface="Times New Roman" pitchFamily="18" charset="0"/>
              </a:rPr>
              <a:t> – Displays and controls</a:t>
            </a:r>
          </a:p>
          <a:p>
            <a:pPr eaLnBrk="1" hangingPunct="1">
              <a:lnSpc>
                <a:spcPct val="110000"/>
              </a:lnSpc>
              <a:spcBef>
                <a:spcPct val="10000"/>
              </a:spcBef>
              <a:spcAft>
                <a:spcPct val="20000"/>
              </a:spcAft>
            </a:pPr>
            <a:endParaRPr lang="de-DE" altLang="de-DE" sz="1400" b="0" dirty="0">
              <a:latin typeface="Arial" pitchFamily="34" charset="0"/>
              <a:cs typeface="Times New Roman" pitchFamily="18" charset="0"/>
            </a:endParaRPr>
          </a:p>
          <a:p>
            <a:pPr eaLnBrk="1" hangingPunct="1">
              <a:lnSpc>
                <a:spcPct val="110000"/>
              </a:lnSpc>
              <a:spcBef>
                <a:spcPct val="10000"/>
              </a:spcBef>
              <a:spcAft>
                <a:spcPct val="20000"/>
              </a:spcAft>
            </a:pPr>
            <a:r>
              <a:rPr lang="de-DE" altLang="de-DE" sz="1400" dirty="0">
                <a:latin typeface="Arial" pitchFamily="34" charset="0"/>
                <a:cs typeface="Times New Roman" pitchFamily="18" charset="0"/>
              </a:rPr>
              <a:t>DIN-Taschenbuch 354 </a:t>
            </a:r>
            <a:r>
              <a:rPr lang="de-DE" altLang="de-DE" sz="1400" b="0" dirty="0">
                <a:latin typeface="Arial" pitchFamily="34" charset="0"/>
                <a:cs typeface="Times New Roman" pitchFamily="18" charset="0"/>
              </a:rPr>
              <a:t>Software-Ergonomie</a:t>
            </a:r>
          </a:p>
          <a:p>
            <a:pPr eaLnBrk="1" hangingPunct="1">
              <a:lnSpc>
                <a:spcPct val="110000"/>
              </a:lnSpc>
              <a:spcBef>
                <a:spcPct val="10000"/>
              </a:spcBef>
              <a:spcAft>
                <a:spcPct val="20000"/>
              </a:spcAft>
            </a:pPr>
            <a:r>
              <a:rPr lang="de-DE" sz="1400" b="0" dirty="0">
                <a:latin typeface="Arial" pitchFamily="34" charset="0"/>
                <a:cs typeface="Times New Roman" pitchFamily="18" charset="0"/>
              </a:rPr>
              <a:t>Weitere Normen finden Sie unter KAN-Praxis – </a:t>
            </a:r>
            <a:r>
              <a:rPr lang="de-DE" sz="1400" b="0" dirty="0" err="1">
                <a:latin typeface="Arial" pitchFamily="34" charset="0"/>
                <a:cs typeface="Times New Roman" pitchFamily="18" charset="0"/>
                <a:hlinkClick r:id="rId3"/>
              </a:rPr>
              <a:t>NoRA</a:t>
            </a:r>
            <a:r>
              <a:rPr lang="de-DE" sz="1400" b="0" dirty="0">
                <a:latin typeface="Arial" pitchFamily="34" charset="0"/>
                <a:cs typeface="Times New Roman" pitchFamily="18" charset="0"/>
                <a:hlinkClick r:id="rId3"/>
              </a:rPr>
              <a:t>: Normen recherchieren.</a:t>
            </a:r>
            <a:endParaRPr lang="de-DE" sz="1400" b="0" dirty="0">
              <a:latin typeface="Arial" pitchFamily="34" charset="0"/>
              <a:cs typeface="Times New Roman" pitchFamily="18" charset="0"/>
            </a:endParaRPr>
          </a:p>
          <a:p>
            <a:endParaRPr lang="de-DE" sz="140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CB29C6-B8D7-4ED5-A5B6-0D20A1FDDB0A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14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790529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Literature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10000"/>
              </a:lnSpc>
              <a:spcAft>
                <a:spcPct val="20000"/>
              </a:spcAft>
            </a:pPr>
            <a:r>
              <a:rPr lang="de-DE" altLang="de-DE" sz="1400" dirty="0">
                <a:latin typeface="Arial" pitchFamily="34" charset="0"/>
              </a:rPr>
              <a:t>BULLINGER, H.-J. (1994): </a:t>
            </a:r>
            <a:r>
              <a:rPr lang="de-DE" altLang="de-DE" sz="1400" b="0" dirty="0">
                <a:latin typeface="Arial" pitchFamily="34" charset="0"/>
              </a:rPr>
              <a:t>Ergonomie: Produkt- und Arbeitsplatzgestaltung. Stuttgart: Teubner.</a:t>
            </a:r>
          </a:p>
          <a:p>
            <a:pPr eaLnBrk="1" hangingPunct="1">
              <a:lnSpc>
                <a:spcPct val="110000"/>
              </a:lnSpc>
              <a:spcAft>
                <a:spcPct val="20000"/>
              </a:spcAft>
            </a:pPr>
            <a:r>
              <a:rPr lang="de-DE" altLang="de-DE" sz="1400" dirty="0">
                <a:latin typeface="Arial" pitchFamily="34" charset="0"/>
              </a:rPr>
              <a:t>BULLINGER, H.-J.; SOLF, J. J. (1979): </a:t>
            </a:r>
            <a:r>
              <a:rPr lang="de-DE" altLang="de-DE" sz="1400" b="0" dirty="0">
                <a:latin typeface="Arial" pitchFamily="34" charset="0"/>
              </a:rPr>
              <a:t>Ergonomische Arbeitsmittelgestaltung. Dortmund: Verlag für neue Wissenschaften GmbH. (Publications </a:t>
            </a:r>
            <a:r>
              <a:rPr lang="de-DE" altLang="de-DE" sz="1400" b="0" dirty="0" err="1">
                <a:latin typeface="Arial" pitchFamily="34" charset="0"/>
              </a:rPr>
              <a:t>of</a:t>
            </a:r>
            <a:r>
              <a:rPr lang="de-DE" altLang="de-DE" sz="1400" b="0" dirty="0">
                <a:latin typeface="Arial" pitchFamily="34" charset="0"/>
              </a:rPr>
              <a:t> </a:t>
            </a:r>
            <a:r>
              <a:rPr lang="de-DE" altLang="de-DE" sz="1400" b="0" dirty="0" err="1">
                <a:latin typeface="Arial" pitchFamily="34" charset="0"/>
              </a:rPr>
              <a:t>the</a:t>
            </a:r>
            <a:r>
              <a:rPr lang="de-DE" altLang="de-DE" sz="1400" b="0" dirty="0">
                <a:latin typeface="Arial" pitchFamily="34" charset="0"/>
              </a:rPr>
              <a:t> Bundesanstalt für Arbeitsschutz, </a:t>
            </a:r>
            <a:r>
              <a:rPr lang="de-DE" altLang="de-DE" sz="1400" b="0" dirty="0" err="1">
                <a:latin typeface="Arial" pitchFamily="34" charset="0"/>
              </a:rPr>
              <a:t>Articles</a:t>
            </a:r>
            <a:r>
              <a:rPr lang="de-DE" altLang="de-DE" sz="1400" b="0" dirty="0">
                <a:latin typeface="Arial" pitchFamily="34" charset="0"/>
              </a:rPr>
              <a:t> 196-198)</a:t>
            </a:r>
          </a:p>
          <a:p>
            <a:pPr eaLnBrk="1" hangingPunct="1">
              <a:lnSpc>
                <a:spcPct val="110000"/>
              </a:lnSpc>
              <a:spcAft>
                <a:spcPct val="20000"/>
              </a:spcAft>
            </a:pPr>
            <a:r>
              <a:rPr lang="de-DE" altLang="de-DE" sz="1400" dirty="0">
                <a:latin typeface="Arial" pitchFamily="34" charset="0"/>
              </a:rPr>
              <a:t>GÖBEL, M. (2000): </a:t>
            </a:r>
            <a:r>
              <a:rPr lang="de-DE" altLang="de-DE" sz="1400" b="0" dirty="0">
                <a:latin typeface="Arial" pitchFamily="34" charset="0"/>
              </a:rPr>
              <a:t>Von der </a:t>
            </a:r>
            <a:r>
              <a:rPr lang="de-DE" altLang="de-DE" sz="1400" b="0" dirty="0" err="1">
                <a:latin typeface="Arial" pitchFamily="34" charset="0"/>
              </a:rPr>
              <a:t>Ärgonomie</a:t>
            </a:r>
            <a:r>
              <a:rPr lang="de-DE" altLang="de-DE" sz="1400" b="0" dirty="0">
                <a:latin typeface="Arial" pitchFamily="34" charset="0"/>
              </a:rPr>
              <a:t> zur ERGONOMIE. Lehrunterlagen. Berlin: Technische Universität Berlin.</a:t>
            </a:r>
          </a:p>
          <a:p>
            <a:pPr eaLnBrk="1" hangingPunct="1">
              <a:lnSpc>
                <a:spcPct val="110000"/>
              </a:lnSpc>
              <a:spcAft>
                <a:spcPct val="20000"/>
              </a:spcAft>
            </a:pPr>
            <a:r>
              <a:rPr lang="de-DE" altLang="de-DE" sz="1400" dirty="0">
                <a:latin typeface="Arial" pitchFamily="34" charset="0"/>
              </a:rPr>
              <a:t>GRANDJEAN, E. (1991</a:t>
            </a:r>
            <a:r>
              <a:rPr lang="de-DE" altLang="de-DE" sz="1400" b="0" dirty="0">
                <a:latin typeface="Arial" pitchFamily="34" charset="0"/>
              </a:rPr>
              <a:t>): Physiologische Arbeitsgestaltung: Leitfaden der Ergonomie. 4th </a:t>
            </a:r>
            <a:r>
              <a:rPr lang="de-DE" altLang="de-DE" sz="1400" b="0" dirty="0" err="1">
                <a:latin typeface="Arial" pitchFamily="34" charset="0"/>
              </a:rPr>
              <a:t>edition</a:t>
            </a:r>
            <a:r>
              <a:rPr lang="de-DE" altLang="de-DE" sz="1400" b="0" dirty="0">
                <a:latin typeface="Arial" pitchFamily="34" charset="0"/>
              </a:rPr>
              <a:t>, Landsberg: </a:t>
            </a:r>
            <a:r>
              <a:rPr lang="de-DE" altLang="de-DE" sz="1400" b="0" dirty="0" err="1">
                <a:latin typeface="Arial" pitchFamily="34" charset="0"/>
              </a:rPr>
              <a:t>Ecomed</a:t>
            </a:r>
            <a:r>
              <a:rPr lang="de-DE" altLang="de-DE" sz="1400" b="0" dirty="0">
                <a:latin typeface="Arial" pitchFamily="34" charset="0"/>
              </a:rPr>
              <a:t>.</a:t>
            </a:r>
          </a:p>
          <a:p>
            <a:pPr eaLnBrk="1" hangingPunct="1">
              <a:lnSpc>
                <a:spcPct val="110000"/>
              </a:lnSpc>
              <a:spcAft>
                <a:spcPct val="20000"/>
              </a:spcAft>
            </a:pPr>
            <a:r>
              <a:rPr lang="de-DE" altLang="de-DE" sz="1400" dirty="0">
                <a:latin typeface="Arial" pitchFamily="34" charset="0"/>
              </a:rPr>
              <a:t>GREIL, H.; SCHEFFLER, C. (</a:t>
            </a:r>
            <a:r>
              <a:rPr lang="de-DE" altLang="de-DE" sz="1400" dirty="0" err="1">
                <a:latin typeface="Arial" pitchFamily="34" charset="0"/>
              </a:rPr>
              <a:t>eds</a:t>
            </a:r>
            <a:r>
              <a:rPr lang="de-DE" altLang="de-DE" sz="1400" dirty="0">
                <a:latin typeface="Arial" pitchFamily="34" charset="0"/>
              </a:rPr>
              <a:t>.) (2001): </a:t>
            </a:r>
            <a:r>
              <a:rPr lang="de-DE" altLang="de-DE" sz="1400" b="0" dirty="0">
                <a:latin typeface="Arial" pitchFamily="34" charset="0"/>
              </a:rPr>
              <a:t>Mensch-Technik-Umwelt. Potsdam: Universität Potsdam. (Publications </a:t>
            </a:r>
            <a:r>
              <a:rPr lang="de-DE" altLang="de-DE" sz="1400" b="0" dirty="0" err="1">
                <a:latin typeface="Arial" pitchFamily="34" charset="0"/>
              </a:rPr>
              <a:t>of</a:t>
            </a:r>
            <a:r>
              <a:rPr lang="de-DE" altLang="de-DE" sz="1400" b="0" dirty="0">
                <a:latin typeface="Arial" pitchFamily="34" charset="0"/>
              </a:rPr>
              <a:t> </a:t>
            </a:r>
            <a:r>
              <a:rPr lang="de-DE" altLang="de-DE" sz="1400" b="0" dirty="0" err="1">
                <a:latin typeface="Arial" pitchFamily="34" charset="0"/>
              </a:rPr>
              <a:t>the</a:t>
            </a:r>
            <a:r>
              <a:rPr lang="de-DE" altLang="de-DE" sz="1400" b="0" dirty="0">
                <a:latin typeface="Arial" pitchFamily="34" charset="0"/>
              </a:rPr>
              <a:t> Zentrum für Umweltwissenschaften der Universität Potsdam, Brandenburgische Umweltberichte 10/2001).</a:t>
            </a:r>
          </a:p>
          <a:p>
            <a:pPr eaLnBrk="1" hangingPunct="1">
              <a:lnSpc>
                <a:spcPct val="110000"/>
              </a:lnSpc>
              <a:spcAft>
                <a:spcPct val="20000"/>
              </a:spcAft>
            </a:pPr>
            <a:r>
              <a:rPr lang="de-DE" altLang="de-DE" sz="1400" dirty="0">
                <a:latin typeface="Arial" pitchFamily="34" charset="0"/>
              </a:rPr>
              <a:t>KIRCHNER, J.-H.; BAUM E. (1990): </a:t>
            </a:r>
            <a:r>
              <a:rPr lang="de-DE" altLang="de-DE" sz="1400" b="0" dirty="0">
                <a:latin typeface="Arial" pitchFamily="34" charset="0"/>
              </a:rPr>
              <a:t>Ergonomie für Konstrukteure und Arbeitsgestalter. </a:t>
            </a:r>
            <a:r>
              <a:rPr lang="de-DE" altLang="de-DE" sz="1400" b="0" dirty="0" err="1">
                <a:latin typeface="Arial" pitchFamily="34" charset="0"/>
              </a:rPr>
              <a:t>Munich</a:t>
            </a:r>
            <a:r>
              <a:rPr lang="de-DE" altLang="de-DE" sz="1400" b="0" dirty="0">
                <a:latin typeface="Arial" pitchFamily="34" charset="0"/>
              </a:rPr>
              <a:t>: Carl Hanser.</a:t>
            </a:r>
          </a:p>
          <a:p>
            <a:pPr eaLnBrk="1" hangingPunct="1">
              <a:lnSpc>
                <a:spcPct val="110000"/>
              </a:lnSpc>
              <a:spcAft>
                <a:spcPct val="20000"/>
              </a:spcAft>
            </a:pPr>
            <a:r>
              <a:rPr lang="de-DE" altLang="de-DE" sz="1400" dirty="0">
                <a:latin typeface="Arial" pitchFamily="34" charset="0"/>
              </a:rPr>
              <a:t>LANDAU, K. (</a:t>
            </a:r>
            <a:r>
              <a:rPr lang="de-DE" altLang="de-DE" sz="1400" dirty="0" err="1">
                <a:latin typeface="Arial" pitchFamily="34" charset="0"/>
              </a:rPr>
              <a:t>eds</a:t>
            </a:r>
            <a:r>
              <a:rPr lang="de-DE" altLang="de-DE" sz="1400" dirty="0">
                <a:latin typeface="Arial" pitchFamily="34" charset="0"/>
              </a:rPr>
              <a:t>.) (2003): </a:t>
            </a:r>
            <a:r>
              <a:rPr lang="de-DE" altLang="de-DE" sz="1400" b="0" dirty="0">
                <a:latin typeface="Arial" pitchFamily="34" charset="0"/>
              </a:rPr>
              <a:t>Arbeitsgestaltung und Ergonomie. </a:t>
            </a:r>
            <a:r>
              <a:rPr lang="de-DE" altLang="de-DE" sz="1400" b="0" dirty="0" err="1">
                <a:latin typeface="Arial" pitchFamily="34" charset="0"/>
              </a:rPr>
              <a:t>Good</a:t>
            </a:r>
            <a:r>
              <a:rPr lang="de-DE" altLang="de-DE" sz="1400" b="0" dirty="0">
                <a:latin typeface="Arial" pitchFamily="34" charset="0"/>
              </a:rPr>
              <a:t> Practice. Stuttgart: </a:t>
            </a:r>
            <a:r>
              <a:rPr lang="de-DE" altLang="de-DE" sz="1400" b="0" dirty="0" err="1">
                <a:latin typeface="Arial" pitchFamily="34" charset="0"/>
              </a:rPr>
              <a:t>ergonomia</a:t>
            </a:r>
            <a:r>
              <a:rPr lang="de-DE" altLang="de-DE" sz="1400" b="0" dirty="0">
                <a:latin typeface="Arial" pitchFamily="34" charset="0"/>
              </a:rPr>
              <a:t> Verlag.</a:t>
            </a:r>
          </a:p>
          <a:p>
            <a:pPr eaLnBrk="1" hangingPunct="1">
              <a:lnSpc>
                <a:spcPct val="110000"/>
              </a:lnSpc>
              <a:spcAft>
                <a:spcPct val="20000"/>
              </a:spcAft>
            </a:pPr>
            <a:r>
              <a:rPr lang="de-DE" altLang="de-DE" sz="1400" dirty="0">
                <a:latin typeface="Arial" pitchFamily="34" charset="0"/>
              </a:rPr>
              <a:t>LAURIG, W. (1992): </a:t>
            </a:r>
            <a:r>
              <a:rPr lang="de-DE" altLang="de-DE" sz="1400" b="0" dirty="0">
                <a:latin typeface="Arial" pitchFamily="34" charset="0"/>
              </a:rPr>
              <a:t>Grundzüge der Ergonomie. Erkenntnisse und Prinzipien. 4th </a:t>
            </a:r>
            <a:r>
              <a:rPr lang="de-DE" altLang="de-DE" sz="1400" b="0" dirty="0" err="1">
                <a:latin typeface="Arial" pitchFamily="34" charset="0"/>
              </a:rPr>
              <a:t>edition</a:t>
            </a:r>
            <a:r>
              <a:rPr lang="de-DE" altLang="de-DE" sz="1400" b="0" dirty="0">
                <a:latin typeface="Arial" pitchFamily="34" charset="0"/>
              </a:rPr>
              <a:t>. Berlin: Beuth Verlag.</a:t>
            </a:r>
          </a:p>
          <a:p>
            <a:endParaRPr lang="de-DE" sz="140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39AE7E-E85D-4052-B875-8DC91F7F529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15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9695859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592137"/>
          </a:xfrm>
        </p:spPr>
        <p:txBody>
          <a:bodyPr/>
          <a:lstStyle/>
          <a:p>
            <a:pPr eaLnBrk="1" hangingPunct="1"/>
            <a:r>
              <a:rPr lang="de-DE" altLang="de-DE" sz="3600" dirty="0" smtClean="0"/>
              <a:t>Impressum</a:t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614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2708275"/>
            <a:ext cx="6102350" cy="3387725"/>
          </a:xfrm>
        </p:spPr>
        <p:txBody>
          <a:bodyPr/>
          <a:lstStyle/>
          <a:p>
            <a:pPr eaLnBrk="1" hangingPunct="1">
              <a:tabLst>
                <a:tab pos="665163" algn="l"/>
              </a:tabLst>
            </a:pPr>
            <a:r>
              <a:rPr lang="de-DE" altLang="de-DE" dirty="0" err="1" smtClean="0"/>
              <a:t>Author</a:t>
            </a:r>
            <a:r>
              <a:rPr lang="de-DE" altLang="de-DE" dirty="0"/>
              <a:t>: </a:t>
            </a:r>
            <a:r>
              <a:rPr lang="de-DE" b="1" dirty="0" smtClean="0"/>
              <a:t>Dipl.-</a:t>
            </a:r>
            <a:r>
              <a:rPr lang="de-DE" b="1" dirty="0"/>
              <a:t>Ing. </a:t>
            </a:r>
            <a:r>
              <a:rPr lang="de-DE" b="1" dirty="0" smtClean="0"/>
              <a:t>Silke </a:t>
            </a:r>
            <a:r>
              <a:rPr lang="de-DE" b="1" dirty="0" err="1" smtClean="0"/>
              <a:t>Paritschkow</a:t>
            </a:r>
            <a:endParaRPr lang="de-DE" b="1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/>
              <a:t>TU Dresden – Fakultät Maschinenwesen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/>
              <a:t>Institut für Technische Logistik und Arbeitssysteme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/>
              <a:t>Professur  für Arbeitswissenschaft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smtClean="0">
                <a:hlinkClick r:id="rId3"/>
              </a:rPr>
              <a:t>silke.paritschkow@tu-dresden.de</a:t>
            </a:r>
            <a:r>
              <a:rPr lang="de-DE" altLang="de-DE" dirty="0"/>
              <a:t> </a:t>
            </a:r>
          </a:p>
          <a:p>
            <a:pPr eaLnBrk="1" hangingPunct="1">
              <a:tabLst>
                <a:tab pos="665163" algn="l"/>
              </a:tabLst>
            </a:pP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err="1"/>
              <a:t>Initiated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funded</a:t>
            </a:r>
            <a:r>
              <a:rPr lang="de-DE" altLang="de-DE" dirty="0"/>
              <a:t> </a:t>
            </a:r>
            <a:r>
              <a:rPr lang="de-DE" altLang="de-DE" dirty="0" err="1" smtClean="0"/>
              <a:t>by</a:t>
            </a:r>
            <a:endParaRPr lang="de-DE" altLang="de-DE" dirty="0"/>
          </a:p>
          <a:p>
            <a:pPr lvl="0" eaLnBrk="1" hangingPunct="1">
              <a:tabLst/>
            </a:pPr>
            <a:r>
              <a:rPr lang="de-DE" altLang="de-DE" b="1" dirty="0" smtClean="0"/>
              <a:t>Kommission </a:t>
            </a:r>
            <a:r>
              <a:rPr lang="de-DE" altLang="de-DE" b="1" dirty="0"/>
              <a:t>Arbeitsschutz und Normung (KAN)</a:t>
            </a:r>
            <a:br>
              <a:rPr lang="de-DE" altLang="de-DE" b="1" dirty="0"/>
            </a:br>
            <a:r>
              <a:rPr lang="de-DE" altLang="de-DE" dirty="0"/>
              <a:t>Alte Heerstraße 111</a:t>
            </a:r>
            <a:br>
              <a:rPr lang="de-DE" altLang="de-DE" dirty="0"/>
            </a:br>
            <a:r>
              <a:rPr lang="de-DE" altLang="de-DE" dirty="0"/>
              <a:t>53757 Sankt Augustin</a:t>
            </a:r>
            <a:br>
              <a:rPr lang="de-DE" altLang="de-DE" dirty="0"/>
            </a:br>
            <a:r>
              <a:rPr lang="fr-FR" altLang="de-DE" sz="1800" kern="1200" dirty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4"/>
              </a:rPr>
              <a:t>http://www.kan.de/en/</a:t>
            </a:r>
            <a:endParaRPr lang="fr-FR" altLang="de-DE" sz="1800" kern="1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smtClean="0">
                <a:hlinkClick r:id="rId5"/>
              </a:rPr>
              <a:t>http</a:t>
            </a:r>
            <a:r>
              <a:rPr lang="de-DE" altLang="de-DE">
                <a:hlinkClick r:id="rId5"/>
              </a:rPr>
              <a:t>://</a:t>
            </a:r>
            <a:r>
              <a:rPr lang="de-DE" altLang="de-DE" smtClean="0">
                <a:hlinkClick r:id="rId5"/>
              </a:rPr>
              <a:t>ergonomie.kan-praxis.de/en</a:t>
            </a:r>
            <a:r>
              <a:rPr lang="de-DE" altLang="de-DE" smtClean="0"/>
              <a:t>  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38255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Overview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484313"/>
            <a:ext cx="4968354" cy="4897437"/>
          </a:xfrm>
        </p:spPr>
        <p:txBody>
          <a:bodyPr/>
          <a:lstStyle/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/>
              <a:t>Indirect and direct information </a:t>
            </a:r>
            <a:r>
              <a:rPr lang="en-US" dirty="0" smtClean="0"/>
              <a:t>transfer</a:t>
            </a:r>
            <a:br>
              <a:rPr lang="en-US" dirty="0" smtClean="0"/>
            </a:br>
            <a:endParaRPr lang="en-US" dirty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/>
              <a:t>Sensory channels and suitable display </a:t>
            </a:r>
            <a:r>
              <a:rPr lang="en-US" dirty="0" smtClean="0"/>
              <a:t>types</a:t>
            </a:r>
            <a:br>
              <a:rPr lang="en-US" dirty="0" smtClean="0"/>
            </a:br>
            <a:endParaRPr lang="en-US" dirty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/>
              <a:t>Information types and suitable display </a:t>
            </a:r>
            <a:r>
              <a:rPr lang="en-US" dirty="0" smtClean="0"/>
              <a:t>types</a:t>
            </a:r>
            <a:br>
              <a:rPr lang="en-US" dirty="0" smtClean="0"/>
            </a:br>
            <a:endParaRPr lang="en-US" dirty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dirty="0"/>
              <a:t>Design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visual</a:t>
            </a:r>
            <a:r>
              <a:rPr lang="de-DE" dirty="0"/>
              <a:t> </a:t>
            </a:r>
            <a:r>
              <a:rPr lang="de-DE" dirty="0" err="1"/>
              <a:t>displays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7EE7D7-47F9-4346-A02C-14FE6CFDC04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dirty="0" smtClean="0"/>
              <a:t>Module 4 - Learning ergonomics - Part 2 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2</a:t>
            </a:fld>
            <a:endParaRPr lang="de-DE" altLang="de-DE" dirty="0"/>
          </a:p>
        </p:txBody>
      </p:sp>
      <p:sp>
        <p:nvSpPr>
          <p:cNvPr id="8" name="Textfeld 7"/>
          <p:cNvSpPr txBox="1"/>
          <p:nvPr/>
        </p:nvSpPr>
        <p:spPr>
          <a:xfrm rot="538540">
            <a:off x="5882477" y="4305041"/>
            <a:ext cx="20162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/>
              <a:t>© Michael Hüter</a:t>
            </a:r>
            <a:endParaRPr lang="de-DE" sz="800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852" y="1078078"/>
            <a:ext cx="3369354" cy="311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24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Indication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information</a:t>
            </a:r>
            <a:r>
              <a:rPr lang="de-DE" dirty="0"/>
              <a:t> </a:t>
            </a:r>
            <a:r>
              <a:rPr lang="de-DE" dirty="0" err="1"/>
              <a:t>transfer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DBAEAE-24C8-4187-8022-74B5341E984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3</a:t>
            </a:fld>
            <a:endParaRPr lang="de-DE" altLang="de-DE" dirty="0"/>
          </a:p>
        </p:txBody>
      </p:sp>
      <p:grpSp>
        <p:nvGrpSpPr>
          <p:cNvPr id="7" name="Group 1026"/>
          <p:cNvGrpSpPr>
            <a:grpSpLocks/>
          </p:cNvGrpSpPr>
          <p:nvPr/>
        </p:nvGrpSpPr>
        <p:grpSpPr bwMode="auto">
          <a:xfrm>
            <a:off x="381000" y="1673001"/>
            <a:ext cx="3886200" cy="735013"/>
            <a:chOff x="302" y="856"/>
            <a:chExt cx="2508" cy="463"/>
          </a:xfrm>
        </p:grpSpPr>
        <p:sp>
          <p:nvSpPr>
            <p:cNvPr id="8" name="Rectangle 1027"/>
            <p:cNvSpPr>
              <a:spLocks noChangeArrowheads="1"/>
            </p:cNvSpPr>
            <p:nvPr/>
          </p:nvSpPr>
          <p:spPr bwMode="auto">
            <a:xfrm>
              <a:off x="317" y="872"/>
              <a:ext cx="2493" cy="447"/>
            </a:xfrm>
            <a:prstGeom prst="rect">
              <a:avLst/>
            </a:prstGeom>
            <a:ln/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9" name="Rectangle 1028"/>
            <p:cNvSpPr>
              <a:spLocks noChangeArrowheads="1"/>
            </p:cNvSpPr>
            <p:nvPr/>
          </p:nvSpPr>
          <p:spPr bwMode="auto">
            <a:xfrm>
              <a:off x="302" y="856"/>
              <a:ext cx="2493" cy="447"/>
            </a:xfrm>
            <a:prstGeom prst="rect">
              <a:avLst/>
            </a:prstGeom>
            <a:ln/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10" name="Rectangle 1029"/>
            <p:cNvSpPr>
              <a:spLocks noChangeArrowheads="1"/>
            </p:cNvSpPr>
            <p:nvPr/>
          </p:nvSpPr>
          <p:spPr bwMode="auto">
            <a:xfrm>
              <a:off x="310" y="864"/>
              <a:ext cx="2492" cy="447"/>
            </a:xfrm>
            <a:prstGeom prst="rect">
              <a:avLst/>
            </a:prstGeom>
            <a:ln/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</p:grpSp>
      <p:grpSp>
        <p:nvGrpSpPr>
          <p:cNvPr id="11" name="Group 1030"/>
          <p:cNvGrpSpPr>
            <a:grpSpLocks/>
          </p:cNvGrpSpPr>
          <p:nvPr/>
        </p:nvGrpSpPr>
        <p:grpSpPr bwMode="auto">
          <a:xfrm>
            <a:off x="4419600" y="1673001"/>
            <a:ext cx="4391025" cy="722313"/>
            <a:chOff x="2935" y="856"/>
            <a:chExt cx="2550" cy="455"/>
          </a:xfrm>
        </p:grpSpPr>
        <p:sp>
          <p:nvSpPr>
            <p:cNvPr id="12" name="Rectangle 1031"/>
            <p:cNvSpPr>
              <a:spLocks noChangeArrowheads="1"/>
            </p:cNvSpPr>
            <p:nvPr/>
          </p:nvSpPr>
          <p:spPr bwMode="auto">
            <a:xfrm>
              <a:off x="2950" y="872"/>
              <a:ext cx="2535" cy="439"/>
            </a:xfrm>
            <a:prstGeom prst="rect">
              <a:avLst/>
            </a:prstGeom>
            <a:ln/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13" name="Rectangle 1032"/>
            <p:cNvSpPr>
              <a:spLocks noChangeArrowheads="1"/>
            </p:cNvSpPr>
            <p:nvPr/>
          </p:nvSpPr>
          <p:spPr bwMode="auto">
            <a:xfrm>
              <a:off x="2935" y="856"/>
              <a:ext cx="2536" cy="439"/>
            </a:xfrm>
            <a:prstGeom prst="rect">
              <a:avLst/>
            </a:prstGeom>
            <a:ln/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14" name="Rectangle 1033"/>
            <p:cNvSpPr>
              <a:spLocks noChangeArrowheads="1"/>
            </p:cNvSpPr>
            <p:nvPr/>
          </p:nvSpPr>
          <p:spPr bwMode="auto">
            <a:xfrm>
              <a:off x="2942" y="864"/>
              <a:ext cx="2536" cy="439"/>
            </a:xfrm>
            <a:prstGeom prst="rect">
              <a:avLst/>
            </a:prstGeom>
            <a:ln/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</p:grpSp>
      <p:sp>
        <p:nvSpPr>
          <p:cNvPr id="15" name="Rectangle 1034"/>
          <p:cNvSpPr>
            <a:spLocks noChangeArrowheads="1"/>
          </p:cNvSpPr>
          <p:nvPr/>
        </p:nvSpPr>
        <p:spPr bwMode="auto">
          <a:xfrm>
            <a:off x="542925" y="1685701"/>
            <a:ext cx="2218556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r>
              <a:rPr lang="de-DE" altLang="de-DE" sz="1800" b="1" dirty="0" err="1">
                <a:solidFill>
                  <a:srgbClr val="0B2A51"/>
                </a:solidFill>
                <a:latin typeface="Arial" pitchFamily="34" charset="0"/>
              </a:rPr>
              <a:t>Direct</a:t>
            </a:r>
            <a:r>
              <a:rPr lang="de-DE" altLang="de-DE" sz="1800" b="1" dirty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800" b="1" dirty="0" err="1" smtClean="0">
                <a:solidFill>
                  <a:srgbClr val="0B2A51"/>
                </a:solidFill>
                <a:latin typeface="Arial" pitchFamily="34" charset="0"/>
              </a:rPr>
              <a:t>transmission</a:t>
            </a:r>
            <a:r>
              <a:rPr lang="de-DE" altLang="de-DE" sz="1800" b="1" dirty="0" smtClean="0">
                <a:solidFill>
                  <a:srgbClr val="0B2A51"/>
                </a:solidFill>
                <a:latin typeface="Arial" pitchFamily="34" charset="0"/>
              </a:rPr>
              <a:t> </a:t>
            </a:r>
          </a:p>
          <a:p>
            <a:r>
              <a:rPr lang="de-DE" altLang="de-DE" sz="1800" b="1" dirty="0" err="1" smtClean="0">
                <a:solidFill>
                  <a:srgbClr val="0B2A51"/>
                </a:solidFill>
                <a:latin typeface="Arial" pitchFamily="34" charset="0"/>
              </a:rPr>
              <a:t>of</a:t>
            </a:r>
            <a:r>
              <a:rPr lang="de-DE" altLang="de-DE" sz="1800" b="1" dirty="0" smtClean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800" b="1" dirty="0" err="1">
                <a:solidFill>
                  <a:srgbClr val="0B2A51"/>
                </a:solidFill>
                <a:latin typeface="Arial" pitchFamily="34" charset="0"/>
              </a:rPr>
              <a:t>information</a:t>
            </a:r>
            <a:endParaRPr lang="de-DE" altLang="de-DE" sz="1800" dirty="0">
              <a:solidFill>
                <a:srgbClr val="0B2A51"/>
              </a:solidFill>
              <a:latin typeface="Arial" pitchFamily="34" charset="0"/>
            </a:endParaRPr>
          </a:p>
        </p:txBody>
      </p:sp>
      <p:grpSp>
        <p:nvGrpSpPr>
          <p:cNvPr id="17" name="Group 1036"/>
          <p:cNvGrpSpPr>
            <a:grpSpLocks/>
          </p:cNvGrpSpPr>
          <p:nvPr/>
        </p:nvGrpSpPr>
        <p:grpSpPr bwMode="auto">
          <a:xfrm>
            <a:off x="381000" y="2508026"/>
            <a:ext cx="3886200" cy="3297238"/>
            <a:chOff x="219" y="1305"/>
            <a:chExt cx="2628" cy="2077"/>
          </a:xfrm>
        </p:grpSpPr>
        <p:grpSp>
          <p:nvGrpSpPr>
            <p:cNvPr id="18" name="Group 1037"/>
            <p:cNvGrpSpPr>
              <a:grpSpLocks/>
            </p:cNvGrpSpPr>
            <p:nvPr/>
          </p:nvGrpSpPr>
          <p:grpSpPr bwMode="auto">
            <a:xfrm>
              <a:off x="219" y="1305"/>
              <a:ext cx="2628" cy="442"/>
              <a:chOff x="167" y="1382"/>
              <a:chExt cx="2628" cy="442"/>
            </a:xfrm>
          </p:grpSpPr>
          <p:sp>
            <p:nvSpPr>
              <p:cNvPr id="34" name="Rectangle 1038"/>
              <p:cNvSpPr>
                <a:spLocks noChangeArrowheads="1"/>
              </p:cNvSpPr>
              <p:nvPr/>
            </p:nvSpPr>
            <p:spPr bwMode="auto">
              <a:xfrm>
                <a:off x="183" y="1401"/>
                <a:ext cx="2612" cy="423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/>
              </a:p>
            </p:txBody>
          </p:sp>
          <p:sp>
            <p:nvSpPr>
              <p:cNvPr id="35" name="Rectangle 1039"/>
              <p:cNvSpPr>
                <a:spLocks noChangeArrowheads="1"/>
              </p:cNvSpPr>
              <p:nvPr/>
            </p:nvSpPr>
            <p:spPr bwMode="auto">
              <a:xfrm>
                <a:off x="167" y="1382"/>
                <a:ext cx="2612" cy="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/>
              </a:p>
            </p:txBody>
          </p:sp>
          <p:sp>
            <p:nvSpPr>
              <p:cNvPr id="36" name="Rectangle 1040"/>
              <p:cNvSpPr>
                <a:spLocks noChangeArrowheads="1"/>
              </p:cNvSpPr>
              <p:nvPr/>
            </p:nvSpPr>
            <p:spPr bwMode="auto">
              <a:xfrm>
                <a:off x="175" y="1390"/>
                <a:ext cx="2612" cy="423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/>
              </a:p>
            </p:txBody>
          </p:sp>
        </p:grpSp>
        <p:grpSp>
          <p:nvGrpSpPr>
            <p:cNvPr id="19" name="Group 1041"/>
            <p:cNvGrpSpPr>
              <a:grpSpLocks/>
            </p:cNvGrpSpPr>
            <p:nvPr/>
          </p:nvGrpSpPr>
          <p:grpSpPr bwMode="auto">
            <a:xfrm>
              <a:off x="219" y="1768"/>
              <a:ext cx="2628" cy="415"/>
              <a:chOff x="302" y="1845"/>
              <a:chExt cx="2508" cy="415"/>
            </a:xfrm>
          </p:grpSpPr>
          <p:sp>
            <p:nvSpPr>
              <p:cNvPr id="31" name="Rectangle 1042"/>
              <p:cNvSpPr>
                <a:spLocks noChangeArrowheads="1"/>
              </p:cNvSpPr>
              <p:nvPr/>
            </p:nvSpPr>
            <p:spPr bwMode="auto">
              <a:xfrm>
                <a:off x="317" y="1861"/>
                <a:ext cx="2493" cy="399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/>
              </a:p>
            </p:txBody>
          </p:sp>
          <p:sp>
            <p:nvSpPr>
              <p:cNvPr id="32" name="Rectangle 1043"/>
              <p:cNvSpPr>
                <a:spLocks noChangeArrowheads="1"/>
              </p:cNvSpPr>
              <p:nvPr/>
            </p:nvSpPr>
            <p:spPr bwMode="auto">
              <a:xfrm>
                <a:off x="302" y="1845"/>
                <a:ext cx="2493" cy="3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/>
              </a:p>
            </p:txBody>
          </p:sp>
          <p:sp>
            <p:nvSpPr>
              <p:cNvPr id="33" name="Rectangle 1044"/>
              <p:cNvSpPr>
                <a:spLocks noChangeArrowheads="1"/>
              </p:cNvSpPr>
              <p:nvPr/>
            </p:nvSpPr>
            <p:spPr bwMode="auto">
              <a:xfrm>
                <a:off x="310" y="1853"/>
                <a:ext cx="2492" cy="399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/>
              </a:p>
            </p:txBody>
          </p:sp>
        </p:grpSp>
        <p:grpSp>
          <p:nvGrpSpPr>
            <p:cNvPr id="20" name="Group 1045"/>
            <p:cNvGrpSpPr>
              <a:grpSpLocks/>
            </p:cNvGrpSpPr>
            <p:nvPr/>
          </p:nvGrpSpPr>
          <p:grpSpPr bwMode="auto">
            <a:xfrm>
              <a:off x="219" y="2234"/>
              <a:ext cx="2628" cy="1148"/>
              <a:chOff x="302" y="2284"/>
              <a:chExt cx="2508" cy="1148"/>
            </a:xfrm>
          </p:grpSpPr>
          <p:sp>
            <p:nvSpPr>
              <p:cNvPr id="28" name="Rectangle 1046"/>
              <p:cNvSpPr>
                <a:spLocks noChangeArrowheads="1"/>
              </p:cNvSpPr>
              <p:nvPr/>
            </p:nvSpPr>
            <p:spPr bwMode="auto">
              <a:xfrm>
                <a:off x="317" y="2300"/>
                <a:ext cx="2493" cy="1132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/>
              </a:p>
            </p:txBody>
          </p:sp>
          <p:sp>
            <p:nvSpPr>
              <p:cNvPr id="29" name="Rectangle 1047"/>
              <p:cNvSpPr>
                <a:spLocks noChangeArrowheads="1"/>
              </p:cNvSpPr>
              <p:nvPr/>
            </p:nvSpPr>
            <p:spPr bwMode="auto">
              <a:xfrm>
                <a:off x="302" y="2284"/>
                <a:ext cx="2493" cy="113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/>
              </a:p>
            </p:txBody>
          </p:sp>
          <p:sp>
            <p:nvSpPr>
              <p:cNvPr id="30" name="Rectangle 1048"/>
              <p:cNvSpPr>
                <a:spLocks noChangeArrowheads="1"/>
              </p:cNvSpPr>
              <p:nvPr/>
            </p:nvSpPr>
            <p:spPr bwMode="auto">
              <a:xfrm>
                <a:off x="310" y="2292"/>
                <a:ext cx="2492" cy="1132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/>
              </a:p>
            </p:txBody>
          </p:sp>
        </p:grpSp>
        <p:sp>
          <p:nvSpPr>
            <p:cNvPr id="21" name="Rectangle 1049"/>
            <p:cNvSpPr>
              <a:spLocks noChangeArrowheads="1"/>
            </p:cNvSpPr>
            <p:nvPr/>
          </p:nvSpPr>
          <p:spPr bwMode="auto">
            <a:xfrm>
              <a:off x="321" y="1337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9pPr>
            </a:lstStyle>
            <a:p>
              <a:endParaRPr lang="de-DE" altLang="de-DE" sz="1800" dirty="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22" name="Rectangle 1050"/>
            <p:cNvSpPr>
              <a:spLocks noChangeArrowheads="1"/>
            </p:cNvSpPr>
            <p:nvPr/>
          </p:nvSpPr>
          <p:spPr bwMode="auto">
            <a:xfrm>
              <a:off x="321" y="1512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9pPr>
            </a:lstStyle>
            <a:p>
              <a:endParaRPr lang="de-DE" altLang="de-DE" sz="1800" dirty="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23" name="Rectangle 1051"/>
            <p:cNvSpPr>
              <a:spLocks noChangeArrowheads="1"/>
            </p:cNvSpPr>
            <p:nvPr/>
          </p:nvSpPr>
          <p:spPr bwMode="auto">
            <a:xfrm>
              <a:off x="321" y="1791"/>
              <a:ext cx="2125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9pPr>
            </a:lstStyle>
            <a:p>
              <a:r>
                <a:rPr lang="de-DE" altLang="de-DE" sz="1800" dirty="0">
                  <a:solidFill>
                    <a:srgbClr val="000000"/>
                  </a:solidFill>
                  <a:latin typeface="Arial" pitchFamily="34" charset="0"/>
                </a:rPr>
                <a:t>Rapid </a:t>
              </a:r>
              <a:r>
                <a:rPr lang="de-DE" altLang="de-DE" sz="1800" dirty="0" err="1">
                  <a:solidFill>
                    <a:srgbClr val="000000"/>
                  </a:solidFill>
                  <a:latin typeface="Arial" pitchFamily="34" charset="0"/>
                </a:rPr>
                <a:t>reception</a:t>
              </a:r>
              <a:r>
                <a:rPr lang="de-DE" altLang="de-DE" sz="1800" dirty="0">
                  <a:solidFill>
                    <a:srgbClr val="000000"/>
                  </a:solidFill>
                  <a:latin typeface="Arial" pitchFamily="34" charset="0"/>
                </a:rPr>
                <a:t> </a:t>
              </a:r>
              <a:r>
                <a:rPr lang="de-DE" altLang="de-DE" sz="1800" dirty="0" err="1">
                  <a:solidFill>
                    <a:srgbClr val="000000"/>
                  </a:solidFill>
                  <a:latin typeface="Arial" pitchFamily="34" charset="0"/>
                </a:rPr>
                <a:t>of</a:t>
              </a:r>
              <a:r>
                <a:rPr lang="de-DE" altLang="de-DE" sz="1800" dirty="0">
                  <a:solidFill>
                    <a:srgbClr val="000000"/>
                  </a:solidFill>
                  <a:latin typeface="Arial" pitchFamily="34" charset="0"/>
                </a:rPr>
                <a:t> </a:t>
              </a:r>
              <a:r>
                <a:rPr lang="de-DE" altLang="de-DE" sz="1800" dirty="0" err="1">
                  <a:solidFill>
                    <a:srgbClr val="000000"/>
                  </a:solidFill>
                  <a:latin typeface="Arial" pitchFamily="34" charset="0"/>
                </a:rPr>
                <a:t>information</a:t>
              </a:r>
              <a:r>
                <a:rPr lang="de-DE" altLang="de-DE" sz="1800" dirty="0">
                  <a:solidFill>
                    <a:srgbClr val="000000"/>
                  </a:solidFill>
                  <a:latin typeface="Arial" pitchFamily="34" charset="0"/>
                </a:rPr>
                <a:t> </a:t>
              </a:r>
              <a:br>
                <a:rPr lang="de-DE" altLang="de-DE" sz="1800" dirty="0">
                  <a:solidFill>
                    <a:srgbClr val="000000"/>
                  </a:solidFill>
                  <a:latin typeface="Arial" pitchFamily="34" charset="0"/>
                </a:rPr>
              </a:br>
              <a:r>
                <a:rPr lang="de-DE" altLang="de-DE" sz="1800" dirty="0">
                  <a:solidFill>
                    <a:srgbClr val="000000"/>
                  </a:solidFill>
                  <a:latin typeface="Arial" pitchFamily="34" charset="0"/>
                </a:rPr>
                <a:t>at high </a:t>
              </a:r>
              <a:r>
                <a:rPr lang="de-DE" altLang="de-DE" sz="1800" dirty="0" err="1">
                  <a:solidFill>
                    <a:srgbClr val="000000"/>
                  </a:solidFill>
                  <a:latin typeface="Arial" pitchFamily="34" charset="0"/>
                </a:rPr>
                <a:t>information</a:t>
              </a:r>
              <a:r>
                <a:rPr lang="de-DE" altLang="de-DE" sz="1800" dirty="0">
                  <a:solidFill>
                    <a:srgbClr val="000000"/>
                  </a:solidFill>
                  <a:latin typeface="Arial" pitchFamily="34" charset="0"/>
                </a:rPr>
                <a:t> </a:t>
              </a:r>
              <a:r>
                <a:rPr lang="de-DE" altLang="de-DE" sz="1800" dirty="0" err="1">
                  <a:solidFill>
                    <a:srgbClr val="000000"/>
                  </a:solidFill>
                  <a:latin typeface="Arial" pitchFamily="34" charset="0"/>
                </a:rPr>
                <a:t>densities</a:t>
              </a:r>
              <a:endParaRPr lang="de-DE" altLang="de-DE" sz="1800" dirty="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25" name="Rectangle 1053"/>
            <p:cNvSpPr>
              <a:spLocks noChangeArrowheads="1"/>
            </p:cNvSpPr>
            <p:nvPr/>
          </p:nvSpPr>
          <p:spPr bwMode="auto">
            <a:xfrm>
              <a:off x="321" y="2289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9pPr>
            </a:lstStyle>
            <a:p>
              <a:endParaRPr lang="de-DE" altLang="de-DE" sz="1800" dirty="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27" name="Rectangle 1055"/>
            <p:cNvSpPr>
              <a:spLocks noChangeArrowheads="1"/>
            </p:cNvSpPr>
            <p:nvPr/>
          </p:nvSpPr>
          <p:spPr bwMode="auto">
            <a:xfrm>
              <a:off x="321" y="2680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9pPr>
            </a:lstStyle>
            <a:p>
              <a:endParaRPr lang="de-DE" altLang="de-DE" sz="1800" dirty="0">
                <a:solidFill>
                  <a:schemeClr val="tx2"/>
                </a:solidFill>
                <a:latin typeface="Arial" pitchFamily="34" charset="0"/>
              </a:endParaRPr>
            </a:p>
          </p:txBody>
        </p:sp>
      </p:grpSp>
      <p:sp>
        <p:nvSpPr>
          <p:cNvPr id="37" name="Rectangle 1056"/>
          <p:cNvSpPr>
            <a:spLocks noChangeArrowheads="1"/>
          </p:cNvSpPr>
          <p:nvPr/>
        </p:nvSpPr>
        <p:spPr bwMode="auto">
          <a:xfrm>
            <a:off x="4495800" y="1685701"/>
            <a:ext cx="3052118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r>
              <a:rPr lang="de-DE" altLang="de-DE" sz="1800" b="1" dirty="0" err="1">
                <a:solidFill>
                  <a:srgbClr val="0B2A51"/>
                </a:solidFill>
                <a:latin typeface="Arial" pitchFamily="34" charset="0"/>
              </a:rPr>
              <a:t>Indirect</a:t>
            </a:r>
            <a:r>
              <a:rPr lang="de-DE" altLang="de-DE" sz="1800" b="1" dirty="0">
                <a:solidFill>
                  <a:srgbClr val="0B2A51"/>
                </a:solidFill>
                <a:latin typeface="Arial" pitchFamily="34" charset="0"/>
              </a:rPr>
              <a:t> </a:t>
            </a:r>
            <a:br>
              <a:rPr lang="de-DE" altLang="de-DE" sz="1800" b="1" dirty="0">
                <a:solidFill>
                  <a:srgbClr val="0B2A51"/>
                </a:solidFill>
                <a:latin typeface="Arial" pitchFamily="34" charset="0"/>
              </a:rPr>
            </a:br>
            <a:r>
              <a:rPr lang="de-DE" altLang="de-DE" sz="1800" b="1" dirty="0" err="1">
                <a:solidFill>
                  <a:srgbClr val="0B2A51"/>
                </a:solidFill>
                <a:latin typeface="Arial" pitchFamily="34" charset="0"/>
              </a:rPr>
              <a:t>transmission</a:t>
            </a:r>
            <a:r>
              <a:rPr lang="de-DE" altLang="de-DE" sz="1800" b="1" dirty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800" b="1" dirty="0" err="1">
                <a:solidFill>
                  <a:srgbClr val="0B2A51"/>
                </a:solidFill>
                <a:latin typeface="Arial" pitchFamily="34" charset="0"/>
              </a:rPr>
              <a:t>of</a:t>
            </a:r>
            <a:r>
              <a:rPr lang="de-DE" altLang="de-DE" sz="1800" b="1" dirty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800" b="1" dirty="0" err="1">
                <a:solidFill>
                  <a:srgbClr val="0B2A51"/>
                </a:solidFill>
                <a:latin typeface="Arial" pitchFamily="34" charset="0"/>
              </a:rPr>
              <a:t>information</a:t>
            </a:r>
            <a:endParaRPr lang="de-DE" altLang="de-DE" sz="1800" dirty="0">
              <a:solidFill>
                <a:srgbClr val="0B2A51"/>
              </a:solidFill>
              <a:latin typeface="Arial" pitchFamily="34" charset="0"/>
            </a:endParaRPr>
          </a:p>
          <a:p>
            <a:r>
              <a:rPr lang="de-DE" altLang="de-DE" sz="1800" b="1" dirty="0" smtClean="0">
                <a:solidFill>
                  <a:srgbClr val="0B2A51"/>
                </a:solidFill>
                <a:latin typeface="Arial" pitchFamily="34" charset="0"/>
              </a:rPr>
              <a:t>  </a:t>
            </a:r>
            <a:endParaRPr lang="de-DE" altLang="de-DE" sz="1800" dirty="0">
              <a:solidFill>
                <a:srgbClr val="0B2A51"/>
              </a:solidFill>
              <a:latin typeface="Arial" pitchFamily="34" charset="0"/>
            </a:endParaRPr>
          </a:p>
        </p:txBody>
      </p:sp>
      <p:grpSp>
        <p:nvGrpSpPr>
          <p:cNvPr id="39" name="Group 1091"/>
          <p:cNvGrpSpPr>
            <a:grpSpLocks/>
          </p:cNvGrpSpPr>
          <p:nvPr/>
        </p:nvGrpSpPr>
        <p:grpSpPr bwMode="auto">
          <a:xfrm>
            <a:off x="4419600" y="2532039"/>
            <a:ext cx="4416425" cy="3309938"/>
            <a:chOff x="2784" y="1382"/>
            <a:chExt cx="2782" cy="2085"/>
          </a:xfrm>
        </p:grpSpPr>
        <p:grpSp>
          <p:nvGrpSpPr>
            <p:cNvPr id="40" name="Group 1059"/>
            <p:cNvGrpSpPr>
              <a:grpSpLocks/>
            </p:cNvGrpSpPr>
            <p:nvPr/>
          </p:nvGrpSpPr>
          <p:grpSpPr bwMode="auto">
            <a:xfrm>
              <a:off x="2784" y="1382"/>
              <a:ext cx="2782" cy="455"/>
              <a:chOff x="2935" y="1374"/>
              <a:chExt cx="2565" cy="455"/>
            </a:xfrm>
          </p:grpSpPr>
          <p:sp>
            <p:nvSpPr>
              <p:cNvPr id="60" name="Rectangle 1060"/>
              <p:cNvSpPr>
                <a:spLocks noChangeArrowheads="1"/>
              </p:cNvSpPr>
              <p:nvPr/>
            </p:nvSpPr>
            <p:spPr bwMode="auto">
              <a:xfrm>
                <a:off x="2950" y="1390"/>
                <a:ext cx="2535" cy="439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/>
              </a:p>
            </p:txBody>
          </p:sp>
          <p:sp>
            <p:nvSpPr>
              <p:cNvPr id="61" name="Rectangle 1061"/>
              <p:cNvSpPr>
                <a:spLocks noChangeArrowheads="1"/>
              </p:cNvSpPr>
              <p:nvPr/>
            </p:nvSpPr>
            <p:spPr bwMode="auto">
              <a:xfrm>
                <a:off x="2935" y="1374"/>
                <a:ext cx="2536" cy="43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/>
              </a:p>
            </p:txBody>
          </p:sp>
          <p:sp>
            <p:nvSpPr>
              <p:cNvPr id="62" name="Rectangle 1062"/>
              <p:cNvSpPr>
                <a:spLocks noChangeArrowheads="1"/>
              </p:cNvSpPr>
              <p:nvPr/>
            </p:nvSpPr>
            <p:spPr bwMode="auto">
              <a:xfrm>
                <a:off x="2964" y="1381"/>
                <a:ext cx="2536" cy="439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/>
              </a:p>
            </p:txBody>
          </p:sp>
        </p:grpSp>
        <p:grpSp>
          <p:nvGrpSpPr>
            <p:cNvPr id="41" name="Group 1063"/>
            <p:cNvGrpSpPr>
              <a:grpSpLocks/>
            </p:cNvGrpSpPr>
            <p:nvPr/>
          </p:nvGrpSpPr>
          <p:grpSpPr bwMode="auto">
            <a:xfrm>
              <a:off x="2784" y="1854"/>
              <a:ext cx="2782" cy="422"/>
              <a:chOff x="2935" y="1846"/>
              <a:chExt cx="2565" cy="422"/>
            </a:xfrm>
          </p:grpSpPr>
          <p:sp>
            <p:nvSpPr>
              <p:cNvPr id="57" name="Rectangle 1064"/>
              <p:cNvSpPr>
                <a:spLocks noChangeArrowheads="1"/>
              </p:cNvSpPr>
              <p:nvPr/>
            </p:nvSpPr>
            <p:spPr bwMode="auto">
              <a:xfrm>
                <a:off x="2950" y="1869"/>
                <a:ext cx="2535" cy="399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/>
              </a:p>
            </p:txBody>
          </p:sp>
          <p:sp>
            <p:nvSpPr>
              <p:cNvPr id="58" name="Rectangle 1065"/>
              <p:cNvSpPr>
                <a:spLocks noChangeArrowheads="1"/>
              </p:cNvSpPr>
              <p:nvPr/>
            </p:nvSpPr>
            <p:spPr bwMode="auto">
              <a:xfrm>
                <a:off x="2935" y="1853"/>
                <a:ext cx="2536" cy="3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/>
              </a:p>
            </p:txBody>
          </p:sp>
          <p:sp>
            <p:nvSpPr>
              <p:cNvPr id="59" name="Rectangle 1066"/>
              <p:cNvSpPr>
                <a:spLocks noChangeArrowheads="1"/>
              </p:cNvSpPr>
              <p:nvPr/>
            </p:nvSpPr>
            <p:spPr bwMode="auto">
              <a:xfrm>
                <a:off x="2964" y="1846"/>
                <a:ext cx="2536" cy="399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/>
              </a:p>
            </p:txBody>
          </p:sp>
        </p:grpSp>
        <p:grpSp>
          <p:nvGrpSpPr>
            <p:cNvPr id="42" name="Group 1067"/>
            <p:cNvGrpSpPr>
              <a:grpSpLocks/>
            </p:cNvGrpSpPr>
            <p:nvPr/>
          </p:nvGrpSpPr>
          <p:grpSpPr bwMode="auto">
            <a:xfrm>
              <a:off x="2784" y="2319"/>
              <a:ext cx="2766" cy="1148"/>
              <a:chOff x="2935" y="2311"/>
              <a:chExt cx="2550" cy="1148"/>
            </a:xfrm>
          </p:grpSpPr>
          <p:sp>
            <p:nvSpPr>
              <p:cNvPr id="54" name="Rectangle 1068"/>
              <p:cNvSpPr>
                <a:spLocks noChangeArrowheads="1"/>
              </p:cNvSpPr>
              <p:nvPr/>
            </p:nvSpPr>
            <p:spPr bwMode="auto">
              <a:xfrm>
                <a:off x="2950" y="2327"/>
                <a:ext cx="2535" cy="1132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/>
              </a:p>
            </p:txBody>
          </p:sp>
          <p:sp>
            <p:nvSpPr>
              <p:cNvPr id="55" name="Rectangle 1069"/>
              <p:cNvSpPr>
                <a:spLocks noChangeArrowheads="1"/>
              </p:cNvSpPr>
              <p:nvPr/>
            </p:nvSpPr>
            <p:spPr bwMode="auto">
              <a:xfrm>
                <a:off x="2935" y="2311"/>
                <a:ext cx="2536" cy="113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/>
              </a:p>
            </p:txBody>
          </p:sp>
          <p:sp>
            <p:nvSpPr>
              <p:cNvPr id="56" name="Rectangle 1070"/>
              <p:cNvSpPr>
                <a:spLocks noChangeArrowheads="1"/>
              </p:cNvSpPr>
              <p:nvPr/>
            </p:nvSpPr>
            <p:spPr bwMode="auto">
              <a:xfrm>
                <a:off x="2942" y="2319"/>
                <a:ext cx="2536" cy="1132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/>
              </a:p>
            </p:txBody>
          </p:sp>
        </p:grpSp>
        <p:sp>
          <p:nvSpPr>
            <p:cNvPr id="43" name="Rectangle 1071"/>
            <p:cNvSpPr>
              <a:spLocks noChangeArrowheads="1"/>
            </p:cNvSpPr>
            <p:nvPr/>
          </p:nvSpPr>
          <p:spPr bwMode="auto">
            <a:xfrm>
              <a:off x="2836" y="1422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9pPr>
            </a:lstStyle>
            <a:p>
              <a:endParaRPr lang="de-DE" altLang="de-DE" sz="1800" dirty="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46" name="Rectangle 1074"/>
            <p:cNvSpPr>
              <a:spLocks noChangeArrowheads="1"/>
            </p:cNvSpPr>
            <p:nvPr/>
          </p:nvSpPr>
          <p:spPr bwMode="auto">
            <a:xfrm>
              <a:off x="2836" y="2052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9pPr>
            </a:lstStyle>
            <a:p>
              <a:endParaRPr lang="de-DE" altLang="de-DE" sz="1800" dirty="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47" name="Rectangle 1075"/>
            <p:cNvSpPr>
              <a:spLocks noChangeArrowheads="1"/>
            </p:cNvSpPr>
            <p:nvPr/>
          </p:nvSpPr>
          <p:spPr bwMode="auto">
            <a:xfrm>
              <a:off x="2836" y="2326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9pPr>
            </a:lstStyle>
            <a:p>
              <a:endParaRPr lang="de-DE" altLang="de-DE" sz="1800" dirty="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48" name="Rectangle 1076"/>
            <p:cNvSpPr>
              <a:spLocks noChangeArrowheads="1"/>
            </p:cNvSpPr>
            <p:nvPr/>
          </p:nvSpPr>
          <p:spPr bwMode="auto">
            <a:xfrm>
              <a:off x="2836" y="2544"/>
              <a:ext cx="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9pPr>
            </a:lstStyle>
            <a:p>
              <a:endParaRPr lang="de-DE" altLang="de-DE" sz="1000" dirty="0">
                <a:solidFill>
                  <a:srgbClr val="0B2A51"/>
                </a:solidFill>
                <a:latin typeface="Arial" pitchFamily="34" charset="0"/>
              </a:endParaRPr>
            </a:p>
          </p:txBody>
        </p:sp>
        <p:sp>
          <p:nvSpPr>
            <p:cNvPr id="49" name="Rectangle 1077"/>
            <p:cNvSpPr>
              <a:spLocks noChangeArrowheads="1"/>
            </p:cNvSpPr>
            <p:nvPr/>
          </p:nvSpPr>
          <p:spPr bwMode="auto">
            <a:xfrm>
              <a:off x="2962" y="2502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9pPr>
            </a:lstStyle>
            <a:p>
              <a:endParaRPr lang="de-DE" altLang="de-DE" sz="1800" dirty="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50" name="Rectangle 1079"/>
            <p:cNvSpPr>
              <a:spLocks noChangeArrowheads="1"/>
            </p:cNvSpPr>
            <p:nvPr/>
          </p:nvSpPr>
          <p:spPr bwMode="auto">
            <a:xfrm>
              <a:off x="2962" y="2677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1pPr>
              <a:lvl2pPr marL="742950" indent="-28575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2pPr>
              <a:lvl3pPr marL="11430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3pPr>
              <a:lvl4pPr marL="16002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4pPr>
              <a:lvl5pPr marL="2057400" indent="-228600" defTabSz="7620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9pPr>
            </a:lstStyle>
            <a:p>
              <a:endParaRPr lang="de-DE" altLang="de-DE" sz="1800" dirty="0">
                <a:solidFill>
                  <a:schemeClr val="tx2"/>
                </a:solidFill>
                <a:latin typeface="Arial" pitchFamily="34" charset="0"/>
              </a:endParaRPr>
            </a:p>
          </p:txBody>
        </p:sp>
      </p:grpSp>
      <p:sp>
        <p:nvSpPr>
          <p:cNvPr id="3" name="Rechteck 2"/>
          <p:cNvSpPr/>
          <p:nvPr/>
        </p:nvSpPr>
        <p:spPr>
          <a:xfrm>
            <a:off x="408634" y="2463279"/>
            <a:ext cx="4572000" cy="7017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altLang="de-DE" sz="1800" dirty="0" err="1">
                <a:solidFill>
                  <a:srgbClr val="000000"/>
                </a:solidFill>
              </a:rPr>
              <a:t>Direct</a:t>
            </a:r>
            <a:r>
              <a:rPr lang="de-DE" altLang="de-DE" sz="1800" dirty="0">
                <a:solidFill>
                  <a:srgbClr val="000000"/>
                </a:solidFill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</a:rPr>
              <a:t>reception</a:t>
            </a:r>
            <a:r>
              <a:rPr lang="de-DE" altLang="de-DE" sz="1800" dirty="0">
                <a:solidFill>
                  <a:srgbClr val="000000"/>
                </a:solidFill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</a:rPr>
              <a:t>of</a:t>
            </a:r>
            <a:r>
              <a:rPr lang="de-DE" altLang="de-DE" sz="1800" dirty="0">
                <a:solidFill>
                  <a:srgbClr val="000000"/>
                </a:solidFill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</a:rPr>
              <a:t>information</a:t>
            </a:r>
            <a:r>
              <a:rPr lang="de-DE" altLang="de-DE" sz="1800" dirty="0">
                <a:solidFill>
                  <a:srgbClr val="000000"/>
                </a:solidFill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</a:rPr>
              <a:t>by</a:t>
            </a:r>
            <a:endParaRPr lang="de-DE" altLang="de-DE" sz="1800" dirty="0">
              <a:solidFill>
                <a:srgbClr val="000000"/>
              </a:solidFill>
            </a:endParaRPr>
          </a:p>
          <a:p>
            <a:r>
              <a:rPr lang="de-DE" altLang="de-DE" sz="1800" dirty="0">
                <a:solidFill>
                  <a:srgbClr val="000000"/>
                </a:solidFill>
              </a:rPr>
              <a:t>human </a:t>
            </a:r>
            <a:r>
              <a:rPr lang="de-DE" altLang="de-DE" sz="1800" dirty="0" err="1">
                <a:solidFill>
                  <a:srgbClr val="000000"/>
                </a:solidFill>
              </a:rPr>
              <a:t>senses</a:t>
            </a:r>
            <a:endParaRPr lang="de-DE" altLang="de-DE" sz="1800" dirty="0">
              <a:solidFill>
                <a:schemeClr val="tx2"/>
              </a:solidFill>
            </a:endParaRPr>
          </a:p>
        </p:txBody>
      </p:sp>
      <p:sp>
        <p:nvSpPr>
          <p:cNvPr id="67" name="Rechteck 66"/>
          <p:cNvSpPr/>
          <p:nvPr/>
        </p:nvSpPr>
        <p:spPr>
          <a:xfrm>
            <a:off x="521679" y="4260289"/>
            <a:ext cx="45720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altLang="de-DE" sz="1800" dirty="0" err="1">
                <a:solidFill>
                  <a:srgbClr val="000000"/>
                </a:solidFill>
              </a:rPr>
              <a:t>Application</a:t>
            </a:r>
            <a:r>
              <a:rPr lang="de-DE" altLang="de-DE" sz="1800" dirty="0">
                <a:solidFill>
                  <a:srgbClr val="000000"/>
                </a:solidFill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</a:rPr>
              <a:t>desirable</a:t>
            </a:r>
            <a:r>
              <a:rPr lang="de-DE" altLang="de-DE" sz="1800" dirty="0">
                <a:solidFill>
                  <a:srgbClr val="000000"/>
                </a:solidFill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</a:rPr>
              <a:t>if</a:t>
            </a:r>
            <a:r>
              <a:rPr lang="de-DE" altLang="de-DE" sz="1800" dirty="0">
                <a:solidFill>
                  <a:srgbClr val="000000"/>
                </a:solidFill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</a:rPr>
              <a:t>indirect</a:t>
            </a:r>
            <a:r>
              <a:rPr lang="de-DE" altLang="de-DE" sz="1800" dirty="0">
                <a:solidFill>
                  <a:srgbClr val="000000"/>
                </a:solidFill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</a:rPr>
              <a:t>transmission</a:t>
            </a:r>
            <a:r>
              <a:rPr lang="de-DE" altLang="de-DE" sz="1800" dirty="0">
                <a:solidFill>
                  <a:srgbClr val="000000"/>
                </a:solidFill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</a:rPr>
              <a:t>of</a:t>
            </a:r>
            <a:r>
              <a:rPr lang="de-DE" altLang="de-DE" sz="1800" dirty="0">
                <a:solidFill>
                  <a:srgbClr val="000000"/>
                </a:solidFill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</a:rPr>
              <a:t>information</a:t>
            </a:r>
            <a:r>
              <a:rPr lang="de-DE" altLang="de-DE" sz="1800" dirty="0">
                <a:solidFill>
                  <a:srgbClr val="00000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0000"/>
                </a:solidFill>
              </a:rPr>
              <a:t>ca</a:t>
            </a:r>
            <a:endParaRPr lang="de-DE" altLang="de-DE" sz="1800" dirty="0" smtClean="0">
              <a:solidFill>
                <a:srgbClr val="000000"/>
              </a:solidFill>
            </a:endParaRPr>
          </a:p>
          <a:p>
            <a:r>
              <a:rPr lang="de-DE" altLang="de-DE" sz="1800" dirty="0" err="1" smtClean="0">
                <a:solidFill>
                  <a:srgbClr val="000000"/>
                </a:solidFill>
              </a:rPr>
              <a:t>be</a:t>
            </a:r>
            <a:r>
              <a:rPr lang="de-DE" altLang="de-DE" sz="1800" dirty="0" smtClean="0">
                <a:solidFill>
                  <a:srgbClr val="000000"/>
                </a:solidFill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</a:rPr>
              <a:t>avoided</a:t>
            </a:r>
            <a:endParaRPr lang="de-DE" altLang="de-DE" sz="1800" dirty="0">
              <a:solidFill>
                <a:schemeClr val="tx2"/>
              </a:solidFill>
            </a:endParaRPr>
          </a:p>
        </p:txBody>
      </p:sp>
      <p:sp>
        <p:nvSpPr>
          <p:cNvPr id="68" name="Rechteck 67"/>
          <p:cNvSpPr/>
          <p:nvPr/>
        </p:nvSpPr>
        <p:spPr>
          <a:xfrm>
            <a:off x="4572000" y="2670555"/>
            <a:ext cx="39421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1800" dirty="0" err="1">
                <a:solidFill>
                  <a:srgbClr val="000000"/>
                </a:solidFill>
              </a:rPr>
              <a:t>Reception</a:t>
            </a:r>
            <a:r>
              <a:rPr lang="de-DE" altLang="de-DE" sz="1800" dirty="0">
                <a:solidFill>
                  <a:srgbClr val="000000"/>
                </a:solidFill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</a:rPr>
              <a:t>of</a:t>
            </a:r>
            <a:r>
              <a:rPr lang="de-DE" altLang="de-DE" sz="1800" dirty="0">
                <a:solidFill>
                  <a:srgbClr val="000000"/>
                </a:solidFill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</a:rPr>
              <a:t>information</a:t>
            </a:r>
            <a:r>
              <a:rPr lang="de-DE" altLang="de-DE" sz="1800" dirty="0">
                <a:solidFill>
                  <a:srgbClr val="000000"/>
                </a:solidFill>
              </a:rPr>
              <a:t> via </a:t>
            </a:r>
            <a:r>
              <a:rPr lang="de-DE" altLang="de-DE" sz="1800" dirty="0" err="1">
                <a:solidFill>
                  <a:srgbClr val="000000"/>
                </a:solidFill>
              </a:rPr>
              <a:t>displays</a:t>
            </a:r>
            <a:endParaRPr lang="de-DE" altLang="de-DE" sz="1800" dirty="0">
              <a:solidFill>
                <a:schemeClr val="tx2"/>
              </a:solidFill>
            </a:endParaRPr>
          </a:p>
        </p:txBody>
      </p:sp>
      <p:sp>
        <p:nvSpPr>
          <p:cNvPr id="69" name="Rechteck 68"/>
          <p:cNvSpPr/>
          <p:nvPr/>
        </p:nvSpPr>
        <p:spPr>
          <a:xfrm>
            <a:off x="4662751" y="3383946"/>
            <a:ext cx="3493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1800" dirty="0">
                <a:solidFill>
                  <a:srgbClr val="000000"/>
                </a:solidFill>
              </a:rPr>
              <a:t>Decoding </a:t>
            </a:r>
            <a:r>
              <a:rPr lang="de-DE" altLang="de-DE" sz="1800" dirty="0" err="1">
                <a:solidFill>
                  <a:srgbClr val="000000"/>
                </a:solidFill>
              </a:rPr>
              <a:t>of</a:t>
            </a:r>
            <a:r>
              <a:rPr lang="de-DE" altLang="de-DE" sz="1800" dirty="0">
                <a:solidFill>
                  <a:srgbClr val="000000"/>
                </a:solidFill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</a:rPr>
              <a:t>the</a:t>
            </a:r>
            <a:r>
              <a:rPr lang="de-DE" altLang="de-DE" sz="1800" dirty="0">
                <a:solidFill>
                  <a:srgbClr val="000000"/>
                </a:solidFill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</a:rPr>
              <a:t>display</a:t>
            </a:r>
            <a:r>
              <a:rPr lang="de-DE" altLang="de-DE" sz="1800" dirty="0">
                <a:solidFill>
                  <a:srgbClr val="000000"/>
                </a:solidFill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</a:rPr>
              <a:t>required</a:t>
            </a:r>
            <a:endParaRPr lang="de-DE" altLang="de-DE" sz="1800" dirty="0">
              <a:solidFill>
                <a:schemeClr val="tx2"/>
              </a:solidFill>
            </a:endParaRPr>
          </a:p>
        </p:txBody>
      </p:sp>
      <p:grpSp>
        <p:nvGrpSpPr>
          <p:cNvPr id="70" name="Group 1067"/>
          <p:cNvGrpSpPr>
            <a:grpSpLocks/>
          </p:cNvGrpSpPr>
          <p:nvPr/>
        </p:nvGrpSpPr>
        <p:grpSpPr bwMode="auto">
          <a:xfrm>
            <a:off x="4442843" y="3962723"/>
            <a:ext cx="4391025" cy="2417721"/>
            <a:chOff x="2935" y="2311"/>
            <a:chExt cx="2550" cy="1148"/>
          </a:xfrm>
        </p:grpSpPr>
        <p:sp>
          <p:nvSpPr>
            <p:cNvPr id="71" name="Rectangle 1068"/>
            <p:cNvSpPr>
              <a:spLocks noChangeArrowheads="1"/>
            </p:cNvSpPr>
            <p:nvPr/>
          </p:nvSpPr>
          <p:spPr bwMode="auto">
            <a:xfrm>
              <a:off x="2950" y="2327"/>
              <a:ext cx="2535" cy="1132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72" name="Rectangle 1069"/>
            <p:cNvSpPr>
              <a:spLocks noChangeArrowheads="1"/>
            </p:cNvSpPr>
            <p:nvPr/>
          </p:nvSpPr>
          <p:spPr bwMode="auto">
            <a:xfrm>
              <a:off x="2935" y="2311"/>
              <a:ext cx="2536" cy="11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  <p:sp>
          <p:nvSpPr>
            <p:cNvPr id="73" name="Rectangle 1070"/>
            <p:cNvSpPr>
              <a:spLocks noChangeArrowheads="1"/>
            </p:cNvSpPr>
            <p:nvPr/>
          </p:nvSpPr>
          <p:spPr bwMode="auto">
            <a:xfrm>
              <a:off x="2942" y="2319"/>
              <a:ext cx="2536" cy="1132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de-DE"/>
            </a:p>
          </p:txBody>
        </p:sp>
      </p:grpSp>
      <p:sp>
        <p:nvSpPr>
          <p:cNvPr id="74" name="Rectangle 1075"/>
          <p:cNvSpPr>
            <a:spLocks noChangeArrowheads="1"/>
          </p:cNvSpPr>
          <p:nvPr/>
        </p:nvSpPr>
        <p:spPr bwMode="auto">
          <a:xfrm>
            <a:off x="4749866" y="3987374"/>
            <a:ext cx="20701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r>
              <a:rPr lang="de-DE" altLang="de-DE" sz="1800" dirty="0" err="1">
                <a:solidFill>
                  <a:srgbClr val="000000"/>
                </a:solidFill>
                <a:latin typeface="Arial" pitchFamily="34" charset="0"/>
              </a:rPr>
              <a:t>Should</a:t>
            </a:r>
            <a:r>
              <a:rPr lang="de-DE" altLang="de-DE" sz="1800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  <a:latin typeface="Arial" pitchFamily="34" charset="0"/>
              </a:rPr>
              <a:t>be</a:t>
            </a:r>
            <a:r>
              <a:rPr lang="de-DE" altLang="de-DE" sz="1800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  <a:latin typeface="Arial" pitchFamily="34" charset="0"/>
              </a:rPr>
              <a:t>applied</a:t>
            </a:r>
            <a:r>
              <a:rPr lang="de-DE" altLang="de-DE" sz="1800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  <a:latin typeface="Arial" pitchFamily="34" charset="0"/>
              </a:rPr>
              <a:t>if</a:t>
            </a:r>
            <a:r>
              <a:rPr lang="de-DE" altLang="de-DE" sz="1800" dirty="0">
                <a:solidFill>
                  <a:srgbClr val="000000"/>
                </a:solidFill>
                <a:latin typeface="Arial" pitchFamily="34" charset="0"/>
              </a:rPr>
              <a:t>:</a:t>
            </a:r>
            <a:endParaRPr lang="de-DE" altLang="de-DE" sz="1800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75" name="Rectangle 1076"/>
          <p:cNvSpPr>
            <a:spLocks noChangeArrowheads="1"/>
          </p:cNvSpPr>
          <p:nvPr/>
        </p:nvSpPr>
        <p:spPr bwMode="auto">
          <a:xfrm>
            <a:off x="4722007" y="4263735"/>
            <a:ext cx="952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r>
              <a:rPr lang="de-DE" altLang="de-DE" sz="1000">
                <a:solidFill>
                  <a:srgbClr val="0B2A51"/>
                </a:solidFill>
                <a:latin typeface="Arial" pitchFamily="34" charset="0"/>
                <a:sym typeface="Wingdings" pitchFamily="2" charset="2"/>
              </a:rPr>
              <a:t></a:t>
            </a:r>
            <a:endParaRPr lang="de-DE" altLang="de-DE" sz="1000">
              <a:solidFill>
                <a:srgbClr val="0B2A51"/>
              </a:solidFill>
              <a:latin typeface="Arial" pitchFamily="34" charset="0"/>
            </a:endParaRPr>
          </a:p>
        </p:txBody>
      </p:sp>
      <p:sp>
        <p:nvSpPr>
          <p:cNvPr id="76" name="Rectangle 1077"/>
          <p:cNvSpPr>
            <a:spLocks noChangeArrowheads="1"/>
          </p:cNvSpPr>
          <p:nvPr/>
        </p:nvSpPr>
        <p:spPr bwMode="auto">
          <a:xfrm>
            <a:off x="4922032" y="4197060"/>
            <a:ext cx="32639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r>
              <a:rPr lang="de-DE" altLang="de-DE" sz="1800" dirty="0">
                <a:solidFill>
                  <a:srgbClr val="000000"/>
                </a:solidFill>
                <a:latin typeface="Arial" pitchFamily="34" charset="0"/>
              </a:rPr>
              <a:t>The </a:t>
            </a:r>
            <a:r>
              <a:rPr lang="de-DE" altLang="de-DE" sz="1800" dirty="0" err="1">
                <a:solidFill>
                  <a:srgbClr val="000000"/>
                </a:solidFill>
                <a:latin typeface="Arial" pitchFamily="34" charset="0"/>
              </a:rPr>
              <a:t>source</a:t>
            </a:r>
            <a:r>
              <a:rPr lang="de-DE" altLang="de-DE" sz="1800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  <a:latin typeface="Arial" pitchFamily="34" charset="0"/>
              </a:rPr>
              <a:t>of</a:t>
            </a:r>
            <a:r>
              <a:rPr lang="de-DE" altLang="de-DE" sz="1800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  <a:latin typeface="Arial" pitchFamily="34" charset="0"/>
              </a:rPr>
              <a:t>the</a:t>
            </a:r>
            <a:r>
              <a:rPr lang="de-DE" altLang="de-DE" sz="1800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  <a:latin typeface="Arial" pitchFamily="34" charset="0"/>
              </a:rPr>
              <a:t>information</a:t>
            </a:r>
            <a:r>
              <a:rPr lang="de-DE" altLang="de-DE" sz="1800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  <a:latin typeface="Arial" pitchFamily="34" charset="0"/>
              </a:rPr>
              <a:t>is</a:t>
            </a:r>
            <a:r>
              <a:rPr lang="de-DE" altLang="de-DE" sz="1800" dirty="0">
                <a:solidFill>
                  <a:srgbClr val="000000"/>
                </a:solidFill>
                <a:latin typeface="Arial" pitchFamily="34" charset="0"/>
              </a:rPr>
              <a:t> </a:t>
            </a:r>
            <a:br>
              <a:rPr lang="de-DE" altLang="de-DE" sz="1800" dirty="0">
                <a:solidFill>
                  <a:srgbClr val="000000"/>
                </a:solidFill>
                <a:latin typeface="Arial" pitchFamily="34" charset="0"/>
              </a:rPr>
            </a:br>
            <a:r>
              <a:rPr lang="de-DE" altLang="de-DE" sz="1800" dirty="0" err="1">
                <a:solidFill>
                  <a:srgbClr val="000000"/>
                </a:solidFill>
                <a:latin typeface="Arial" pitchFamily="34" charset="0"/>
              </a:rPr>
              <a:t>inaccessible</a:t>
            </a:r>
            <a:endParaRPr lang="de-DE" altLang="de-DE" sz="1800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77" name="Rectangle 1079"/>
          <p:cNvSpPr>
            <a:spLocks noChangeArrowheads="1"/>
          </p:cNvSpPr>
          <p:nvPr/>
        </p:nvSpPr>
        <p:spPr bwMode="auto">
          <a:xfrm>
            <a:off x="4936320" y="4806660"/>
            <a:ext cx="408463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r>
              <a:rPr lang="de-DE" altLang="de-DE" sz="1800" dirty="0">
                <a:solidFill>
                  <a:srgbClr val="000000"/>
                </a:solidFill>
                <a:latin typeface="Arial" pitchFamily="34" charset="0"/>
              </a:rPr>
              <a:t>Information not </a:t>
            </a:r>
            <a:r>
              <a:rPr lang="de-DE" altLang="de-DE" sz="1800" dirty="0" err="1">
                <a:solidFill>
                  <a:srgbClr val="000000"/>
                </a:solidFill>
                <a:latin typeface="Arial" pitchFamily="34" charset="0"/>
              </a:rPr>
              <a:t>perceptible</a:t>
            </a:r>
            <a:r>
              <a:rPr lang="de-DE" altLang="de-DE" sz="1800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  <a:latin typeface="Arial" pitchFamily="34" charset="0"/>
              </a:rPr>
              <a:t>by</a:t>
            </a:r>
            <a:r>
              <a:rPr lang="de-DE" altLang="de-DE" sz="1800" dirty="0">
                <a:solidFill>
                  <a:srgbClr val="000000"/>
                </a:solidFill>
                <a:latin typeface="Arial" pitchFamily="34" charset="0"/>
              </a:rPr>
              <a:t> human </a:t>
            </a:r>
            <a:r>
              <a:rPr lang="de-DE" altLang="de-DE" sz="1800" dirty="0" err="1">
                <a:solidFill>
                  <a:srgbClr val="000000"/>
                </a:solidFill>
                <a:latin typeface="Arial" pitchFamily="34" charset="0"/>
              </a:rPr>
              <a:t>senses</a:t>
            </a:r>
            <a:endParaRPr lang="de-DE" altLang="de-DE" sz="1800" dirty="0">
              <a:solidFill>
                <a:schemeClr val="tx2"/>
              </a:solidFill>
              <a:latin typeface="Arial" pitchFamily="34" charset="0"/>
            </a:endParaRPr>
          </a:p>
          <a:p>
            <a:endParaRPr lang="de-DE" altLang="de-DE" sz="1800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78" name="Rectangle 1082"/>
          <p:cNvSpPr>
            <a:spLocks noChangeArrowheads="1"/>
          </p:cNvSpPr>
          <p:nvPr/>
        </p:nvSpPr>
        <p:spPr bwMode="auto">
          <a:xfrm>
            <a:off x="4936320" y="5382923"/>
            <a:ext cx="2184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r>
              <a:rPr lang="de-DE" altLang="de-DE" sz="1800">
                <a:solidFill>
                  <a:srgbClr val="000000"/>
                </a:solidFill>
                <a:latin typeface="Arial" pitchFamily="34" charset="0"/>
              </a:rPr>
              <a:t>Senses too imprecise</a:t>
            </a:r>
            <a:endParaRPr lang="de-DE" altLang="de-DE" sz="180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79" name="Rectangle 1084"/>
          <p:cNvSpPr>
            <a:spLocks noChangeArrowheads="1"/>
          </p:cNvSpPr>
          <p:nvPr/>
        </p:nvSpPr>
        <p:spPr bwMode="auto">
          <a:xfrm>
            <a:off x="4936320" y="5670260"/>
            <a:ext cx="1968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r>
              <a:rPr lang="de-DE" altLang="de-DE" sz="1800">
                <a:solidFill>
                  <a:srgbClr val="000000"/>
                </a:solidFill>
                <a:latin typeface="Arial" pitchFamily="34" charset="0"/>
              </a:rPr>
              <a:t>Information storage</a:t>
            </a:r>
            <a:endParaRPr lang="de-DE" altLang="de-DE" sz="180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80" name="Rectangle 1087"/>
          <p:cNvSpPr>
            <a:spLocks noChangeArrowheads="1"/>
          </p:cNvSpPr>
          <p:nvPr/>
        </p:nvSpPr>
        <p:spPr bwMode="auto">
          <a:xfrm>
            <a:off x="4720420" y="4878098"/>
            <a:ext cx="952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r>
              <a:rPr lang="de-DE" altLang="de-DE" sz="1000">
                <a:solidFill>
                  <a:srgbClr val="0B2A51"/>
                </a:solidFill>
                <a:latin typeface="Arial" pitchFamily="34" charset="0"/>
                <a:sym typeface="Wingdings" pitchFamily="2" charset="2"/>
              </a:rPr>
              <a:t></a:t>
            </a:r>
            <a:endParaRPr lang="de-DE" altLang="de-DE" sz="1000">
              <a:solidFill>
                <a:srgbClr val="0B2A51"/>
              </a:solidFill>
              <a:latin typeface="Arial" pitchFamily="34" charset="0"/>
            </a:endParaRPr>
          </a:p>
        </p:txBody>
      </p:sp>
      <p:sp>
        <p:nvSpPr>
          <p:cNvPr id="81" name="Rectangle 1088"/>
          <p:cNvSpPr>
            <a:spLocks noChangeArrowheads="1"/>
          </p:cNvSpPr>
          <p:nvPr/>
        </p:nvSpPr>
        <p:spPr bwMode="auto">
          <a:xfrm>
            <a:off x="4720420" y="5454360"/>
            <a:ext cx="952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r>
              <a:rPr lang="de-DE" altLang="de-DE" sz="1000">
                <a:solidFill>
                  <a:srgbClr val="0B2A51"/>
                </a:solidFill>
                <a:latin typeface="Arial" pitchFamily="34" charset="0"/>
                <a:sym typeface="Wingdings" pitchFamily="2" charset="2"/>
              </a:rPr>
              <a:t></a:t>
            </a:r>
            <a:endParaRPr lang="de-DE" altLang="de-DE" sz="1000">
              <a:solidFill>
                <a:srgbClr val="0B2A51"/>
              </a:solidFill>
              <a:latin typeface="Arial" pitchFamily="34" charset="0"/>
            </a:endParaRPr>
          </a:p>
        </p:txBody>
      </p:sp>
      <p:sp>
        <p:nvSpPr>
          <p:cNvPr id="82" name="Rectangle 1090"/>
          <p:cNvSpPr>
            <a:spLocks noChangeArrowheads="1"/>
          </p:cNvSpPr>
          <p:nvPr/>
        </p:nvSpPr>
        <p:spPr bwMode="auto">
          <a:xfrm>
            <a:off x="4720420" y="5741698"/>
            <a:ext cx="952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r>
              <a:rPr lang="de-DE" altLang="de-DE" sz="1000">
                <a:solidFill>
                  <a:srgbClr val="0B2A51"/>
                </a:solidFill>
                <a:latin typeface="Arial" pitchFamily="34" charset="0"/>
                <a:sym typeface="Wingdings" pitchFamily="2" charset="2"/>
              </a:rPr>
              <a:t></a:t>
            </a:r>
            <a:endParaRPr lang="de-DE" altLang="de-DE" sz="1000">
              <a:solidFill>
                <a:srgbClr val="0B2A5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736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42"/>
          <p:cNvSpPr>
            <a:spLocks noChangeArrowheads="1"/>
          </p:cNvSpPr>
          <p:nvPr/>
        </p:nvSpPr>
        <p:spPr bwMode="auto">
          <a:xfrm>
            <a:off x="2743200" y="2500660"/>
            <a:ext cx="3052763" cy="2819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Sensory</a:t>
            </a:r>
            <a:r>
              <a:rPr lang="de-DE" altLang="de-DE" sz="3200" dirty="0"/>
              <a:t> </a:t>
            </a:r>
            <a:r>
              <a:rPr lang="de-DE" altLang="de-DE" sz="3200" dirty="0" err="1"/>
              <a:t>channels</a:t>
            </a:r>
            <a:r>
              <a:rPr lang="de-DE" altLang="de-DE" sz="3200" dirty="0"/>
              <a:t> </a:t>
            </a:r>
            <a:r>
              <a:rPr lang="de-DE" altLang="de-DE" sz="3200" dirty="0" err="1"/>
              <a:t>and</a:t>
            </a:r>
            <a:r>
              <a:rPr lang="de-DE" altLang="de-DE" sz="3200" dirty="0"/>
              <a:t> </a:t>
            </a:r>
            <a:r>
              <a:rPr lang="de-DE" altLang="de-DE" sz="3200" dirty="0" err="1"/>
              <a:t>types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display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47DAD9-7D87-4AA3-A056-0CFB7CC3B04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4</a:t>
            </a:fld>
            <a:endParaRPr lang="de-DE" altLang="de-DE" dirty="0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 flipV="1">
            <a:off x="2835275" y="2410172"/>
            <a:ext cx="3175" cy="30749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2836863" y="4773960"/>
            <a:ext cx="292100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3233738" y="4029422"/>
            <a:ext cx="293687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233738" y="3384897"/>
            <a:ext cx="293687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2836863" y="2738785"/>
            <a:ext cx="292100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140075" y="2662585"/>
            <a:ext cx="2552700" cy="519112"/>
          </a:xfrm>
          <a:prstGeom prst="rect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117850" y="2637185"/>
            <a:ext cx="2551113" cy="5191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3128963" y="2649885"/>
            <a:ext cx="2551112" cy="519112"/>
          </a:xfrm>
          <a:prstGeom prst="rect">
            <a:avLst/>
          </a:pr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3233738" y="2787997"/>
            <a:ext cx="152189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r>
              <a:rPr lang="de-DE" altLang="de-DE" sz="1800" dirty="0">
                <a:solidFill>
                  <a:srgbClr val="000000"/>
                </a:solidFill>
                <a:latin typeface="Arial" pitchFamily="34" charset="0"/>
              </a:rPr>
              <a:t>Visual </a:t>
            </a:r>
            <a:r>
              <a:rPr lang="de-DE" altLang="de-DE" sz="1800" dirty="0" err="1">
                <a:solidFill>
                  <a:srgbClr val="000000"/>
                </a:solidFill>
                <a:latin typeface="Arial" pitchFamily="34" charset="0"/>
              </a:rPr>
              <a:t>displays</a:t>
            </a:r>
            <a:endParaRPr lang="de-DE" altLang="de-DE" sz="18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397250" y="3308697"/>
            <a:ext cx="2295525" cy="519113"/>
          </a:xfrm>
          <a:prstGeom prst="rect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375025" y="3283297"/>
            <a:ext cx="2293938" cy="519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386138" y="3295997"/>
            <a:ext cx="2293937" cy="519113"/>
          </a:xfrm>
          <a:prstGeom prst="rect">
            <a:avLst/>
          </a:pr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527425" y="3396010"/>
            <a:ext cx="187230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r>
              <a:rPr lang="de-DE" altLang="de-DE" sz="1800" dirty="0" err="1">
                <a:solidFill>
                  <a:srgbClr val="000000"/>
                </a:solidFill>
                <a:latin typeface="Arial" pitchFamily="34" charset="0"/>
              </a:rPr>
              <a:t>Analogue</a:t>
            </a:r>
            <a:r>
              <a:rPr lang="de-DE" altLang="de-DE" sz="1800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  <a:latin typeface="Arial" pitchFamily="34" charset="0"/>
              </a:rPr>
              <a:t>displays</a:t>
            </a:r>
            <a:endParaRPr lang="de-DE" altLang="de-DE" sz="18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397250" y="3954810"/>
            <a:ext cx="2295525" cy="519112"/>
          </a:xfrm>
          <a:prstGeom prst="rect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3375025" y="3929410"/>
            <a:ext cx="2293938" cy="5191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3386138" y="3942110"/>
            <a:ext cx="2293937" cy="519112"/>
          </a:xfrm>
          <a:prstGeom prst="rect">
            <a:avLst/>
          </a:pr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3527425" y="4080222"/>
            <a:ext cx="1538883" cy="794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r>
              <a:rPr lang="de-DE" altLang="de-DE" sz="1800" dirty="0">
                <a:solidFill>
                  <a:srgbClr val="000000"/>
                </a:solidFill>
                <a:latin typeface="Arial" pitchFamily="34" charset="0"/>
              </a:rPr>
              <a:t>Digital </a:t>
            </a:r>
            <a:r>
              <a:rPr lang="de-DE" altLang="de-DE" sz="1800" dirty="0" err="1">
                <a:solidFill>
                  <a:srgbClr val="000000"/>
                </a:solidFill>
                <a:latin typeface="Arial" pitchFamily="34" charset="0"/>
              </a:rPr>
              <a:t>displays</a:t>
            </a:r>
            <a:endParaRPr lang="de-DE" altLang="de-DE" sz="1800" dirty="0">
              <a:solidFill>
                <a:srgbClr val="000000"/>
              </a:solidFill>
              <a:latin typeface="Arial" pitchFamily="34" charset="0"/>
            </a:endParaRPr>
          </a:p>
          <a:p>
            <a:endParaRPr lang="de-DE" altLang="de-DE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24" name="Rectangle 28"/>
          <p:cNvSpPr>
            <a:spLocks noChangeArrowheads="1"/>
          </p:cNvSpPr>
          <p:nvPr/>
        </p:nvSpPr>
        <p:spPr bwMode="auto">
          <a:xfrm>
            <a:off x="3140075" y="4659660"/>
            <a:ext cx="2552700" cy="519112"/>
          </a:xfrm>
          <a:prstGeom prst="rect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5" name="Rectangle 29"/>
          <p:cNvSpPr>
            <a:spLocks noChangeArrowheads="1"/>
          </p:cNvSpPr>
          <p:nvPr/>
        </p:nvSpPr>
        <p:spPr bwMode="auto">
          <a:xfrm>
            <a:off x="3117850" y="4634260"/>
            <a:ext cx="2551113" cy="5191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6" name="Rectangle 30"/>
          <p:cNvSpPr>
            <a:spLocks noChangeArrowheads="1"/>
          </p:cNvSpPr>
          <p:nvPr/>
        </p:nvSpPr>
        <p:spPr bwMode="auto">
          <a:xfrm>
            <a:off x="3128963" y="4646960"/>
            <a:ext cx="2551112" cy="519112"/>
          </a:xfrm>
          <a:prstGeom prst="rect">
            <a:avLst/>
          </a:pr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7" name="Rectangle 31"/>
          <p:cNvSpPr>
            <a:spLocks noChangeArrowheads="1"/>
          </p:cNvSpPr>
          <p:nvPr/>
        </p:nvSpPr>
        <p:spPr bwMode="auto">
          <a:xfrm>
            <a:off x="3198813" y="4746972"/>
            <a:ext cx="176971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r>
              <a:rPr lang="de-DE" altLang="de-DE" sz="1800" dirty="0" err="1">
                <a:solidFill>
                  <a:srgbClr val="000000"/>
                </a:solidFill>
                <a:latin typeface="Arial" pitchFamily="34" charset="0"/>
              </a:rPr>
              <a:t>Acoustic</a:t>
            </a:r>
            <a:r>
              <a:rPr lang="de-DE" altLang="de-DE" sz="1800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  <a:latin typeface="Arial" pitchFamily="34" charset="0"/>
              </a:rPr>
              <a:t>displays</a:t>
            </a:r>
            <a:endParaRPr lang="de-DE" altLang="de-DE" sz="18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8" name="Line 32"/>
          <p:cNvSpPr>
            <a:spLocks noChangeShapeType="1"/>
          </p:cNvSpPr>
          <p:nvPr/>
        </p:nvSpPr>
        <p:spPr bwMode="auto">
          <a:xfrm>
            <a:off x="3198813" y="3168997"/>
            <a:ext cx="1587" cy="86042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9" name="Rectangle 33"/>
          <p:cNvSpPr>
            <a:spLocks noChangeArrowheads="1"/>
          </p:cNvSpPr>
          <p:nvPr/>
        </p:nvSpPr>
        <p:spPr bwMode="auto">
          <a:xfrm>
            <a:off x="2765425" y="1449388"/>
            <a:ext cx="2927350" cy="696912"/>
          </a:xfrm>
          <a:prstGeom prst="rect">
            <a:avLst/>
          </a:prstGeom>
          <a:solidFill>
            <a:srgbClr val="BBE0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30" name="Rectangle 34"/>
          <p:cNvSpPr>
            <a:spLocks noChangeArrowheads="1"/>
          </p:cNvSpPr>
          <p:nvPr/>
        </p:nvSpPr>
        <p:spPr bwMode="auto">
          <a:xfrm>
            <a:off x="2743200" y="1423988"/>
            <a:ext cx="2925763" cy="6969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31" name="Rectangle 35"/>
          <p:cNvSpPr>
            <a:spLocks noChangeArrowheads="1"/>
          </p:cNvSpPr>
          <p:nvPr/>
        </p:nvSpPr>
        <p:spPr bwMode="auto">
          <a:xfrm>
            <a:off x="2754313" y="1751360"/>
            <a:ext cx="2925762" cy="696912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32" name="Rectangle 36"/>
          <p:cNvSpPr>
            <a:spLocks noChangeArrowheads="1"/>
          </p:cNvSpPr>
          <p:nvPr/>
        </p:nvSpPr>
        <p:spPr bwMode="auto">
          <a:xfrm>
            <a:off x="2976563" y="1929160"/>
            <a:ext cx="23259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r>
              <a:rPr lang="de-DE" altLang="de-DE" sz="2400" b="1" dirty="0">
                <a:solidFill>
                  <a:srgbClr val="010000"/>
                </a:solidFill>
                <a:latin typeface="Arial" pitchFamily="34" charset="0"/>
              </a:rPr>
              <a:t>Output </a:t>
            </a:r>
            <a:r>
              <a:rPr lang="de-DE" altLang="de-DE" sz="2400" b="1" dirty="0" err="1">
                <a:solidFill>
                  <a:srgbClr val="010000"/>
                </a:solidFill>
                <a:latin typeface="Arial" pitchFamily="34" charset="0"/>
              </a:rPr>
              <a:t>systems</a:t>
            </a:r>
            <a:endParaRPr lang="de-DE" altLang="de-DE" sz="2400" b="1" dirty="0">
              <a:solidFill>
                <a:srgbClr val="010000"/>
              </a:solidFill>
              <a:latin typeface="Arial" pitchFamily="34" charset="0"/>
            </a:endParaRPr>
          </a:p>
        </p:txBody>
      </p:sp>
      <p:sp>
        <p:nvSpPr>
          <p:cNvPr id="33" name="Line 37"/>
          <p:cNvSpPr>
            <a:spLocks noChangeShapeType="1"/>
          </p:cNvSpPr>
          <p:nvPr/>
        </p:nvSpPr>
        <p:spPr bwMode="auto">
          <a:xfrm flipV="1">
            <a:off x="2847975" y="5483572"/>
            <a:ext cx="254000" cy="31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4" name="Rectangle 38"/>
          <p:cNvSpPr>
            <a:spLocks noChangeArrowheads="1"/>
          </p:cNvSpPr>
          <p:nvPr/>
        </p:nvSpPr>
        <p:spPr bwMode="auto">
          <a:xfrm>
            <a:off x="3122613" y="5358160"/>
            <a:ext cx="2552700" cy="519112"/>
          </a:xfrm>
          <a:prstGeom prst="rect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3100388" y="5332760"/>
            <a:ext cx="2551112" cy="5191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36" name="Rectangle 40"/>
          <p:cNvSpPr>
            <a:spLocks noChangeArrowheads="1"/>
          </p:cNvSpPr>
          <p:nvPr/>
        </p:nvSpPr>
        <p:spPr bwMode="auto">
          <a:xfrm>
            <a:off x="3111500" y="5345460"/>
            <a:ext cx="2551113" cy="519112"/>
          </a:xfrm>
          <a:prstGeom prst="rect">
            <a:avLst/>
          </a:pr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37" name="Rectangle 41"/>
          <p:cNvSpPr>
            <a:spLocks noChangeArrowheads="1"/>
          </p:cNvSpPr>
          <p:nvPr/>
        </p:nvSpPr>
        <p:spPr bwMode="auto">
          <a:xfrm>
            <a:off x="3181350" y="5445472"/>
            <a:ext cx="155177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r>
              <a:rPr lang="de-DE" altLang="de-DE" sz="1800" dirty="0" err="1">
                <a:solidFill>
                  <a:srgbClr val="000000"/>
                </a:solidFill>
                <a:latin typeface="Arial" pitchFamily="34" charset="0"/>
              </a:rPr>
              <a:t>Tactile</a:t>
            </a:r>
            <a:r>
              <a:rPr lang="de-DE" altLang="de-DE" sz="1800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altLang="de-DE" sz="1800" dirty="0" err="1">
                <a:solidFill>
                  <a:srgbClr val="000000"/>
                </a:solidFill>
                <a:latin typeface="Arial" pitchFamily="34" charset="0"/>
              </a:rPr>
              <a:t>displays</a:t>
            </a:r>
            <a:endParaRPr lang="de-DE" altLang="de-DE" sz="1800" dirty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37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Aspects</a:t>
            </a:r>
            <a:r>
              <a:rPr lang="de-DE" altLang="de-DE" sz="3200" dirty="0"/>
              <a:t> </a:t>
            </a:r>
            <a:r>
              <a:rPr lang="de-DE" altLang="de-DE" sz="3200" dirty="0" err="1"/>
              <a:t>concerning</a:t>
            </a:r>
            <a:r>
              <a:rPr lang="de-DE" altLang="de-DE" sz="3200" dirty="0"/>
              <a:t> </a:t>
            </a:r>
            <a:r>
              <a:rPr lang="de-DE" altLang="de-DE" sz="3200" dirty="0" err="1"/>
              <a:t>the</a:t>
            </a:r>
            <a:r>
              <a:rPr lang="de-DE" altLang="de-DE" sz="3200" dirty="0"/>
              <a:t> </a:t>
            </a:r>
            <a:r>
              <a:rPr lang="de-DE" altLang="de-DE" sz="3200" dirty="0" err="1"/>
              <a:t>selection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displays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968E48-867F-4268-8CF5-EFF16B746DB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5</a:t>
            </a:fld>
            <a:endParaRPr lang="de-DE" altLang="de-DE" dirty="0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41325" y="1987128"/>
            <a:ext cx="4073525" cy="4683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07988" y="1961728"/>
            <a:ext cx="4087812" cy="4683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88938" y="1784433"/>
            <a:ext cx="4075112" cy="468313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641379" y="1905999"/>
            <a:ext cx="256961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r>
              <a:rPr lang="de-DE" altLang="de-DE" sz="1600" b="1" dirty="0" err="1">
                <a:solidFill>
                  <a:srgbClr val="0B2A51"/>
                </a:solidFill>
                <a:latin typeface="Arial" pitchFamily="34" charset="0"/>
              </a:rPr>
              <a:t>Criteria</a:t>
            </a:r>
            <a:r>
              <a:rPr lang="de-DE" altLang="de-DE" sz="1600" b="1" dirty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600" b="1" dirty="0" err="1">
                <a:solidFill>
                  <a:srgbClr val="0B2A51"/>
                </a:solidFill>
                <a:latin typeface="Arial" pitchFamily="34" charset="0"/>
              </a:rPr>
              <a:t>for</a:t>
            </a:r>
            <a:r>
              <a:rPr lang="de-DE" altLang="de-DE" sz="1600" b="1" dirty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600" b="1" dirty="0" err="1">
                <a:solidFill>
                  <a:srgbClr val="0B2A51"/>
                </a:solidFill>
                <a:latin typeface="Arial" pitchFamily="34" charset="0"/>
              </a:rPr>
              <a:t>visual</a:t>
            </a:r>
            <a:r>
              <a:rPr lang="de-DE" altLang="de-DE" sz="1600" b="1" dirty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600" b="1" dirty="0" err="1">
                <a:solidFill>
                  <a:srgbClr val="0B2A51"/>
                </a:solidFill>
                <a:latin typeface="Arial" pitchFamily="34" charset="0"/>
              </a:rPr>
              <a:t>displays</a:t>
            </a:r>
            <a:endParaRPr lang="de-DE" altLang="de-DE" sz="1600" b="1" dirty="0">
              <a:solidFill>
                <a:srgbClr val="0B2A51"/>
              </a:solidFill>
              <a:latin typeface="Arial" pitchFamily="34" charset="0"/>
            </a:endParaRPr>
          </a:p>
        </p:txBody>
      </p:sp>
      <p:sp>
        <p:nvSpPr>
          <p:cNvPr id="26" name="Rectangle 34"/>
          <p:cNvSpPr>
            <a:spLocks noChangeArrowheads="1"/>
          </p:cNvSpPr>
          <p:nvPr/>
        </p:nvSpPr>
        <p:spPr bwMode="auto">
          <a:xfrm>
            <a:off x="4665663" y="1987128"/>
            <a:ext cx="4306887" cy="4683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7" name="Rectangle 35"/>
          <p:cNvSpPr>
            <a:spLocks noChangeArrowheads="1"/>
          </p:cNvSpPr>
          <p:nvPr/>
        </p:nvSpPr>
        <p:spPr bwMode="auto">
          <a:xfrm>
            <a:off x="4648200" y="1961728"/>
            <a:ext cx="4306888" cy="4683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8" name="Rectangle 36"/>
          <p:cNvSpPr>
            <a:spLocks noChangeArrowheads="1"/>
          </p:cNvSpPr>
          <p:nvPr/>
        </p:nvSpPr>
        <p:spPr bwMode="auto">
          <a:xfrm>
            <a:off x="4646613" y="1786797"/>
            <a:ext cx="4308475" cy="468313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29" name="Rectangle 37"/>
          <p:cNvSpPr>
            <a:spLocks noChangeArrowheads="1"/>
          </p:cNvSpPr>
          <p:nvPr/>
        </p:nvSpPr>
        <p:spPr bwMode="auto">
          <a:xfrm>
            <a:off x="4932363" y="1931328"/>
            <a:ext cx="28196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7620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r>
              <a:rPr lang="de-DE" altLang="de-DE" sz="1600" b="1" dirty="0" err="1">
                <a:solidFill>
                  <a:srgbClr val="0B2A51"/>
                </a:solidFill>
                <a:latin typeface="Arial" pitchFamily="34" charset="0"/>
              </a:rPr>
              <a:t>Criteria</a:t>
            </a:r>
            <a:r>
              <a:rPr lang="de-DE" altLang="de-DE" sz="1600" b="1" dirty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600" b="1" dirty="0" err="1">
                <a:solidFill>
                  <a:srgbClr val="0B2A51"/>
                </a:solidFill>
                <a:latin typeface="Arial" pitchFamily="34" charset="0"/>
              </a:rPr>
              <a:t>for</a:t>
            </a:r>
            <a:r>
              <a:rPr lang="de-DE" altLang="de-DE" sz="1600" b="1" dirty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600" b="1" dirty="0" err="1">
                <a:solidFill>
                  <a:srgbClr val="0B2A51"/>
                </a:solidFill>
                <a:latin typeface="Arial" pitchFamily="34" charset="0"/>
              </a:rPr>
              <a:t>acoustic</a:t>
            </a:r>
            <a:r>
              <a:rPr lang="de-DE" altLang="de-DE" sz="1600" b="1" dirty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600" b="1" dirty="0" err="1">
                <a:solidFill>
                  <a:srgbClr val="0B2A51"/>
                </a:solidFill>
                <a:latin typeface="Arial" pitchFamily="34" charset="0"/>
              </a:rPr>
              <a:t>displays</a:t>
            </a:r>
            <a:endParaRPr lang="de-DE" altLang="de-DE" sz="1600" b="1" dirty="0">
              <a:solidFill>
                <a:srgbClr val="0B2A51"/>
              </a:solidFill>
              <a:latin typeface="Arial" pitchFamily="34" charset="0"/>
            </a:endParaRPr>
          </a:p>
        </p:txBody>
      </p:sp>
      <p:sp>
        <p:nvSpPr>
          <p:cNvPr id="57" name="Rectangle 84"/>
          <p:cNvSpPr>
            <a:spLocks noChangeArrowheads="1"/>
          </p:cNvSpPr>
          <p:nvPr/>
        </p:nvSpPr>
        <p:spPr bwMode="auto">
          <a:xfrm>
            <a:off x="4749800" y="2895178"/>
            <a:ext cx="18473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 sz="1000" dirty="0">
              <a:solidFill>
                <a:srgbClr val="0B2A51"/>
              </a:solidFill>
              <a:latin typeface="Arial" pitchFamily="34" charset="0"/>
              <a:sym typeface="Wingdings" pitchFamily="2" charset="2"/>
            </a:endParaRPr>
          </a:p>
        </p:txBody>
      </p:sp>
      <p:sp>
        <p:nvSpPr>
          <p:cNvPr id="152" name="Rectangle 12"/>
          <p:cNvSpPr>
            <a:spLocks noChangeArrowheads="1"/>
          </p:cNvSpPr>
          <p:nvPr/>
        </p:nvSpPr>
        <p:spPr bwMode="auto">
          <a:xfrm>
            <a:off x="381691" y="2296911"/>
            <a:ext cx="4075112" cy="4173740"/>
          </a:xfrm>
          <a:prstGeom prst="rect">
            <a:avLst/>
          </a:pr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de-DE" sz="1600" dirty="0">
                <a:latin typeface="+mn-lt"/>
              </a:rPr>
              <a:t>Large-scale, complex </a:t>
            </a:r>
            <a:r>
              <a:rPr lang="en-US" altLang="de-DE" sz="1600" dirty="0" smtClean="0">
                <a:latin typeface="+mn-lt"/>
              </a:rPr>
              <a:t>information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de-DE" sz="1600" dirty="0">
                <a:latin typeface="+mn-lt"/>
              </a:rPr>
              <a:t>Local and temporal, discrete and continuous </a:t>
            </a:r>
            <a:r>
              <a:rPr lang="en-US" altLang="de-DE" sz="1600" dirty="0" smtClean="0">
                <a:latin typeface="+mn-lt"/>
              </a:rPr>
              <a:t>information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de-DE" sz="1600" dirty="0">
                <a:latin typeface="+mn-lt"/>
              </a:rPr>
              <a:t>Information required several </a:t>
            </a:r>
            <a:r>
              <a:rPr lang="en-US" altLang="de-DE" sz="1600" dirty="0" smtClean="0">
                <a:latin typeface="+mn-lt"/>
              </a:rPr>
              <a:t>times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de-DE" sz="1600" dirty="0">
                <a:latin typeface="+mn-lt"/>
              </a:rPr>
              <a:t>Information to be called up by the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de-DE" sz="1600" dirty="0">
                <a:latin typeface="+mn-lt"/>
              </a:rPr>
              <a:t>observer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de-DE" sz="1600" dirty="0">
                <a:latin typeface="+mn-lt"/>
              </a:rPr>
              <a:t>Information to be </a:t>
            </a:r>
            <a:r>
              <a:rPr lang="en-US" altLang="de-DE" sz="1600" dirty="0" smtClean="0">
                <a:latin typeface="+mn-lt"/>
              </a:rPr>
              <a:t>displayed simultaneously </a:t>
            </a:r>
            <a:r>
              <a:rPr lang="en-US" altLang="de-DE" sz="1600" dirty="0">
                <a:latin typeface="+mn-lt"/>
              </a:rPr>
              <a:t>or </a:t>
            </a:r>
            <a:r>
              <a:rPr lang="en-US" altLang="de-DE" sz="1600" dirty="0" smtClean="0">
                <a:latin typeface="+mn-lt"/>
              </a:rPr>
              <a:t>sequentially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de-DE" sz="1600" dirty="0">
                <a:latin typeface="+mn-lt"/>
              </a:rPr>
              <a:t>Constrained area of </a:t>
            </a:r>
            <a:r>
              <a:rPr lang="en-US" altLang="de-DE" sz="1600" dirty="0" smtClean="0">
                <a:latin typeface="+mn-lt"/>
              </a:rPr>
              <a:t>observation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de-DE" sz="1600" dirty="0">
                <a:latin typeface="+mn-lt"/>
              </a:rPr>
              <a:t>Selective transmission of messages to individual observers or to a </a:t>
            </a:r>
            <a:r>
              <a:rPr lang="en-US" altLang="de-DE" sz="1600" dirty="0" smtClean="0">
                <a:latin typeface="+mn-lt"/>
              </a:rPr>
              <a:t>group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de-DE" sz="1600" dirty="0">
                <a:latin typeface="+mn-lt"/>
              </a:rPr>
              <a:t>Space requirement in the field of </a:t>
            </a:r>
            <a:r>
              <a:rPr lang="en-US" altLang="de-DE" sz="1600" dirty="0" smtClean="0">
                <a:latin typeface="+mn-lt"/>
              </a:rPr>
              <a:t>fixation</a:t>
            </a:r>
            <a:endParaRPr lang="en-US" altLang="de-DE" sz="1600" dirty="0">
              <a:latin typeface="+mn-lt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de-DE" sz="1600" dirty="0">
                <a:latin typeface="+mn-lt"/>
              </a:rPr>
              <a:t>A high ambient noise level is </a:t>
            </a:r>
            <a:r>
              <a:rPr lang="en-US" altLang="de-DE" sz="1600" dirty="0" smtClean="0">
                <a:latin typeface="+mn-lt"/>
              </a:rPr>
              <a:t>permissible</a:t>
            </a:r>
            <a:endParaRPr lang="en-US" altLang="de-DE" sz="1600" dirty="0">
              <a:latin typeface="+mn-lt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endParaRPr lang="en-US" altLang="de-DE" sz="1600" dirty="0">
              <a:latin typeface="+mn-lt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endParaRPr lang="en-US" altLang="de-DE" sz="1600" dirty="0">
              <a:latin typeface="+mn-lt"/>
            </a:endParaRPr>
          </a:p>
        </p:txBody>
      </p:sp>
      <p:sp>
        <p:nvSpPr>
          <p:cNvPr id="153" name="Rectangle 41"/>
          <p:cNvSpPr>
            <a:spLocks noChangeArrowheads="1"/>
          </p:cNvSpPr>
          <p:nvPr/>
        </p:nvSpPr>
        <p:spPr bwMode="auto">
          <a:xfrm>
            <a:off x="4634817" y="2275843"/>
            <a:ext cx="4308475" cy="4194807"/>
          </a:xfrm>
          <a:prstGeom prst="rect">
            <a:avLst/>
          </a:pr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marL="285750" lvl="0" indent="-285750" eaLnBrk="1" hangingPunct="1">
              <a:buFont typeface="Arial" panose="020B0604020202020204" pitchFamily="34" charset="0"/>
              <a:buChar char="•"/>
            </a:pPr>
            <a:r>
              <a:rPr lang="en-US" altLang="de-DE" sz="1600" dirty="0" smtClean="0">
                <a:latin typeface="Arial"/>
                <a:cs typeface="+mn-cs"/>
              </a:rPr>
              <a:t>Small volume of information</a:t>
            </a:r>
          </a:p>
          <a:p>
            <a:pPr marL="285750" lvl="0" indent="-285750" eaLnBrk="1" hangingPunct="1">
              <a:buFont typeface="Arial" panose="020B0604020202020204" pitchFamily="34" charset="0"/>
              <a:buChar char="•"/>
            </a:pPr>
            <a:r>
              <a:rPr lang="en-US" altLang="de-DE" sz="1600" dirty="0" smtClean="0">
                <a:latin typeface="Arial"/>
                <a:cs typeface="+mn-cs"/>
              </a:rPr>
              <a:t>Information is simple</a:t>
            </a:r>
          </a:p>
          <a:p>
            <a:pPr marL="285750" lvl="0" indent="-285750" eaLnBrk="1" hangingPunct="1">
              <a:buFont typeface="Arial" panose="020B0604020202020204" pitchFamily="34" charset="0"/>
              <a:buChar char="•"/>
            </a:pPr>
            <a:r>
              <a:rPr lang="en-US" altLang="de-DE" sz="1600" dirty="0">
                <a:latin typeface="Arial"/>
                <a:cs typeface="+mn-cs"/>
              </a:rPr>
              <a:t>Temporal, discrete </a:t>
            </a:r>
            <a:r>
              <a:rPr lang="en-US" altLang="de-DE" sz="1600" dirty="0" smtClean="0">
                <a:latin typeface="Arial"/>
                <a:cs typeface="+mn-cs"/>
              </a:rPr>
              <a:t>information</a:t>
            </a:r>
          </a:p>
          <a:p>
            <a:pPr marL="285750" lvl="0" indent="-285750" eaLnBrk="1" hangingPunct="1">
              <a:buFont typeface="Arial" panose="020B0604020202020204" pitchFamily="34" charset="0"/>
              <a:buChar char="•"/>
            </a:pPr>
            <a:r>
              <a:rPr lang="en-US" altLang="de-DE" sz="1600" dirty="0">
                <a:latin typeface="Arial"/>
                <a:cs typeface="+mn-cs"/>
              </a:rPr>
              <a:t>Information is required only </a:t>
            </a:r>
            <a:r>
              <a:rPr lang="en-US" altLang="de-DE" sz="1600" dirty="0" smtClean="0">
                <a:latin typeface="Arial"/>
                <a:cs typeface="+mn-cs"/>
              </a:rPr>
              <a:t>once</a:t>
            </a:r>
          </a:p>
          <a:p>
            <a:pPr marL="285750" lvl="0" indent="-285750" eaLnBrk="1" hangingPunct="1">
              <a:buFont typeface="Arial" panose="020B0604020202020204" pitchFamily="34" charset="0"/>
              <a:buChar char="•"/>
            </a:pPr>
            <a:r>
              <a:rPr lang="en-US" altLang="de-DE" sz="1600" dirty="0">
                <a:latin typeface="Arial"/>
                <a:cs typeface="+mn-cs"/>
              </a:rPr>
              <a:t>Information is to be observed </a:t>
            </a:r>
            <a:r>
              <a:rPr lang="en-US" altLang="de-DE" sz="1600" dirty="0" smtClean="0">
                <a:latin typeface="Arial"/>
                <a:cs typeface="+mn-cs"/>
              </a:rPr>
              <a:t>immediately</a:t>
            </a:r>
            <a:endParaRPr lang="en-US" altLang="de-DE" sz="1600" dirty="0">
              <a:latin typeface="Arial"/>
              <a:cs typeface="+mn-cs"/>
            </a:endParaRPr>
          </a:p>
          <a:p>
            <a:pPr marL="285750" lvl="0" indent="-285750" eaLnBrk="1" hangingPunct="1">
              <a:buFont typeface="Arial" panose="020B0604020202020204" pitchFamily="34" charset="0"/>
              <a:buChar char="•"/>
            </a:pPr>
            <a:r>
              <a:rPr lang="en-US" altLang="de-DE" sz="1600" dirty="0">
                <a:latin typeface="Arial"/>
                <a:cs typeface="+mn-cs"/>
              </a:rPr>
              <a:t>Information is to be displayed </a:t>
            </a:r>
            <a:r>
              <a:rPr lang="en-US" altLang="de-DE" sz="1600" dirty="0" smtClean="0">
                <a:latin typeface="Arial"/>
                <a:cs typeface="+mn-cs"/>
              </a:rPr>
              <a:t>sequentially</a:t>
            </a:r>
          </a:p>
          <a:p>
            <a:pPr marL="285750" lvl="0" indent="-285750" eaLnBrk="1" hangingPunct="1">
              <a:buFont typeface="Arial" panose="020B0604020202020204" pitchFamily="34" charset="0"/>
              <a:buChar char="•"/>
            </a:pPr>
            <a:r>
              <a:rPr lang="en-US" altLang="de-DE" sz="1600" dirty="0">
                <a:latin typeface="Arial"/>
                <a:cs typeface="+mn-cs"/>
              </a:rPr>
              <a:t>Observer location is </a:t>
            </a:r>
            <a:r>
              <a:rPr lang="en-US" altLang="de-DE" sz="1600" dirty="0" smtClean="0">
                <a:latin typeface="Arial"/>
                <a:cs typeface="+mn-cs"/>
              </a:rPr>
              <a:t>variable</a:t>
            </a:r>
          </a:p>
          <a:p>
            <a:pPr marL="285750" lvl="0" indent="-285750" eaLnBrk="1" hangingPunct="1">
              <a:buFont typeface="Arial" panose="020B0604020202020204" pitchFamily="34" charset="0"/>
              <a:buChar char="•"/>
            </a:pPr>
            <a:r>
              <a:rPr lang="en-US" altLang="de-DE" sz="1600" dirty="0" smtClean="0">
                <a:latin typeface="Arial"/>
                <a:cs typeface="+mn-cs"/>
              </a:rPr>
              <a:t>Transmission of information to a </a:t>
            </a:r>
            <a:r>
              <a:rPr lang="en-US" altLang="de-DE" sz="1600" dirty="0">
                <a:latin typeface="Arial"/>
                <a:cs typeface="+mn-cs"/>
              </a:rPr>
              <a:t>group High </a:t>
            </a:r>
            <a:r>
              <a:rPr lang="en-US" altLang="de-DE" sz="1600" dirty="0" smtClean="0">
                <a:latin typeface="Arial"/>
                <a:cs typeface="+mn-cs"/>
              </a:rPr>
              <a:t>prominence</a:t>
            </a:r>
          </a:p>
          <a:p>
            <a:pPr marL="285750" lvl="0" indent="-285750" eaLnBrk="1" hangingPunct="1">
              <a:buFont typeface="Arial" panose="020B0604020202020204" pitchFamily="34" charset="0"/>
              <a:buChar char="•"/>
            </a:pPr>
            <a:r>
              <a:rPr lang="en-US" altLang="de-DE" sz="1600" dirty="0">
                <a:latin typeface="Arial"/>
                <a:cs typeface="+mn-cs"/>
              </a:rPr>
              <a:t>No space requirement in the field of </a:t>
            </a:r>
            <a:r>
              <a:rPr lang="en-US" altLang="de-DE" sz="1600" dirty="0" smtClean="0">
                <a:latin typeface="Arial"/>
                <a:cs typeface="+mn-cs"/>
              </a:rPr>
              <a:t>fixation</a:t>
            </a:r>
          </a:p>
          <a:p>
            <a:pPr marL="285750" lvl="0" indent="-285750" eaLnBrk="1" hangingPunct="1">
              <a:buFont typeface="Arial" panose="020B0604020202020204" pitchFamily="34" charset="0"/>
              <a:buChar char="•"/>
            </a:pPr>
            <a:r>
              <a:rPr lang="en-US" altLang="de-DE" sz="1600" dirty="0">
                <a:latin typeface="Arial"/>
                <a:cs typeface="+mn-cs"/>
              </a:rPr>
              <a:t>Low or high lighting levels </a:t>
            </a:r>
            <a:r>
              <a:rPr lang="en-US" altLang="de-DE" sz="1600" dirty="0" smtClean="0">
                <a:latin typeface="Arial"/>
                <a:cs typeface="+mn-cs"/>
              </a:rPr>
              <a:t>are </a:t>
            </a:r>
            <a:r>
              <a:rPr lang="en-US" altLang="de-DE" sz="1600" dirty="0">
                <a:latin typeface="Arial"/>
                <a:cs typeface="+mn-cs"/>
              </a:rPr>
              <a:t>permissible</a:t>
            </a:r>
          </a:p>
          <a:p>
            <a:pPr lvl="0" eaLnBrk="1" hangingPunct="1"/>
            <a:endParaRPr lang="en-US" altLang="de-DE" sz="1600" dirty="0"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8255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Aspects</a:t>
            </a:r>
            <a:r>
              <a:rPr lang="de-DE" altLang="de-DE" sz="3200" dirty="0"/>
              <a:t> </a:t>
            </a:r>
            <a:r>
              <a:rPr lang="de-DE" altLang="de-DE" sz="3200" dirty="0" err="1"/>
              <a:t>concerning</a:t>
            </a:r>
            <a:r>
              <a:rPr lang="de-DE" altLang="de-DE" sz="3200" dirty="0"/>
              <a:t> </a:t>
            </a:r>
            <a:r>
              <a:rPr lang="de-DE" altLang="de-DE" sz="3200" dirty="0" err="1"/>
              <a:t>the</a:t>
            </a:r>
            <a:r>
              <a:rPr lang="de-DE" altLang="de-DE" sz="3200" dirty="0"/>
              <a:t> </a:t>
            </a:r>
            <a:r>
              <a:rPr lang="de-DE" altLang="de-DE" sz="3200" dirty="0" err="1"/>
              <a:t>selection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displays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C0D3E9-98B2-4140-BF12-DCDE8871916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6</a:t>
            </a:fld>
            <a:endParaRPr lang="de-DE" altLang="de-DE" dirty="0"/>
          </a:p>
        </p:txBody>
      </p:sp>
      <p:graphicFrame>
        <p:nvGraphicFramePr>
          <p:cNvPr id="7" name="Group 6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3669426"/>
              </p:ext>
            </p:extLst>
          </p:nvPr>
        </p:nvGraphicFramePr>
        <p:xfrm>
          <a:off x="395288" y="1945033"/>
          <a:ext cx="8353425" cy="3983864"/>
        </p:xfrm>
        <a:graphic>
          <a:graphicData uri="http://schemas.openxmlformats.org/drawingml/2006/table">
            <a:tbl>
              <a:tblPr/>
              <a:tblGrid>
                <a:gridCol w="2160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0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B2A5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B2A51"/>
                          </a:solidFill>
                          <a:effectLst/>
                          <a:latin typeface="Arial" charset="0"/>
                        </a:rPr>
                        <a:t>Information type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B2A5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B2A51"/>
                          </a:solidFill>
                          <a:effectLst/>
                          <a:latin typeface="Arial" charset="0"/>
                        </a:rPr>
                        <a:t>Suitable</a:t>
                      </a: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B2A5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B2A51"/>
                          </a:solidFill>
                          <a:effectLst/>
                          <a:latin typeface="Arial" charset="0"/>
                        </a:rPr>
                        <a:t>visual</a:t>
                      </a: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B2A5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B2A51"/>
                          </a:solidFill>
                          <a:effectLst/>
                          <a:latin typeface="Arial" charset="0"/>
                        </a:rPr>
                        <a:t>displays</a:t>
                      </a:r>
                      <a:endParaRPr kumimoji="0" lang="de-DE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B2A5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B2A5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B2A51"/>
                          </a:solidFill>
                          <a:effectLst/>
                          <a:latin typeface="Arial" charset="0"/>
                        </a:rPr>
                        <a:t>Suitable</a:t>
                      </a: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B2A5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B2A51"/>
                          </a:solidFill>
                          <a:effectLst/>
                          <a:latin typeface="Arial" charset="0"/>
                        </a:rPr>
                        <a:t>acoustic</a:t>
                      </a: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B2A5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B2A51"/>
                          </a:solidFill>
                          <a:effectLst/>
                          <a:latin typeface="Arial" charset="0"/>
                        </a:rPr>
                        <a:t>displays</a:t>
                      </a:r>
                      <a:endParaRPr kumimoji="0" lang="de-DE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B2A5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Binary (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two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states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Signal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lamps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Horns, simple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warning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tones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Continuous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metric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scale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Traditional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scale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instruments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Machine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speed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frequency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audible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Discrete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several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fixed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states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Alphanumeric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displays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Sirens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warning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tones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noises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of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various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kinds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0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Complex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information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VDU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displays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graphs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flow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charts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Speech,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sounds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and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noises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(e.g.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monitoring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by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electrocardiograph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in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hospitals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1453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/>
              <a:t>Design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visual</a:t>
            </a:r>
            <a:r>
              <a:rPr lang="de-DE" altLang="de-DE" sz="3200" dirty="0"/>
              <a:t> </a:t>
            </a:r>
            <a:r>
              <a:rPr lang="de-DE" altLang="de-DE" sz="3200" dirty="0" err="1"/>
              <a:t>displays</a:t>
            </a:r>
            <a:endParaRPr lang="de-DE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16" y="3068960"/>
            <a:ext cx="4856500" cy="3312790"/>
          </a:xfr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644B8B-BFF4-41A6-986F-A88C923E35B0}" type="datetime1">
              <a:rPr lang="de-DE" altLang="de-DE" smtClean="0"/>
              <a:t>12.11.2019</a:t>
            </a:fld>
            <a:endParaRPr lang="de-DE" alt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7</a:t>
            </a:fld>
            <a:endParaRPr lang="de-DE" alt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539552" y="1508687"/>
            <a:ext cx="842473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/>
              <a:t>Requirements</a:t>
            </a:r>
            <a:r>
              <a:rPr lang="de-DE" b="1" dirty="0"/>
              <a:t> </a:t>
            </a:r>
            <a:r>
              <a:rPr lang="de-DE" b="1" dirty="0" err="1"/>
              <a:t>concerning</a:t>
            </a:r>
            <a:r>
              <a:rPr lang="de-DE" b="1" dirty="0"/>
              <a:t> </a:t>
            </a:r>
            <a:r>
              <a:rPr lang="de-DE" b="1" dirty="0" err="1"/>
              <a:t>detectability</a:t>
            </a:r>
            <a:endParaRPr lang="de-DE" b="1" dirty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/>
              <a:t>Positioning: areas A,B,C (ranking) to EN 894-2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/>
              <a:t> Importance: most important displays in the optimum field of fixation (area A)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/>
              <a:t> Warning signals: flashing or in combination with acoustic signals</a:t>
            </a:r>
            <a:endParaRPr lang="de-DE" sz="1800" dirty="0"/>
          </a:p>
        </p:txBody>
      </p:sp>
      <p:sp>
        <p:nvSpPr>
          <p:cNvPr id="9" name="Text Box 27"/>
          <p:cNvSpPr txBox="1">
            <a:spLocks noChangeArrowheads="1"/>
          </p:cNvSpPr>
          <p:nvPr/>
        </p:nvSpPr>
        <p:spPr bwMode="auto">
          <a:xfrm>
            <a:off x="1907704" y="3429000"/>
            <a:ext cx="3603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400" b="1" dirty="0">
                <a:solidFill>
                  <a:srgbClr val="DB100B"/>
                </a:solidFill>
                <a:latin typeface="Arial" pitchFamily="34" charset="0"/>
              </a:rPr>
              <a:t>A</a:t>
            </a:r>
          </a:p>
        </p:txBody>
      </p:sp>
      <p:sp>
        <p:nvSpPr>
          <p:cNvPr id="10" name="Text Box 27"/>
          <p:cNvSpPr txBox="1">
            <a:spLocks noChangeArrowheads="1"/>
          </p:cNvSpPr>
          <p:nvPr/>
        </p:nvSpPr>
        <p:spPr bwMode="auto">
          <a:xfrm>
            <a:off x="2335177" y="3429000"/>
            <a:ext cx="3603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400" b="1" dirty="0">
                <a:solidFill>
                  <a:srgbClr val="DB100B"/>
                </a:solidFill>
                <a:latin typeface="Arial" pitchFamily="34" charset="0"/>
              </a:rPr>
              <a:t>A</a:t>
            </a:r>
          </a:p>
        </p:txBody>
      </p:sp>
      <p:sp>
        <p:nvSpPr>
          <p:cNvPr id="11" name="Text Box 27"/>
          <p:cNvSpPr txBox="1">
            <a:spLocks noChangeArrowheads="1"/>
          </p:cNvSpPr>
          <p:nvPr/>
        </p:nvSpPr>
        <p:spPr bwMode="auto">
          <a:xfrm>
            <a:off x="2833192" y="3671948"/>
            <a:ext cx="3603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400" b="1" dirty="0">
                <a:solidFill>
                  <a:srgbClr val="DB100B"/>
                </a:solidFill>
                <a:latin typeface="Arial" pitchFamily="34" charset="0"/>
              </a:rPr>
              <a:t>B</a:t>
            </a:r>
          </a:p>
        </p:txBody>
      </p:sp>
      <p:sp>
        <p:nvSpPr>
          <p:cNvPr id="12" name="Text Box 27"/>
          <p:cNvSpPr txBox="1">
            <a:spLocks noChangeArrowheads="1"/>
          </p:cNvSpPr>
          <p:nvPr/>
        </p:nvSpPr>
        <p:spPr bwMode="auto">
          <a:xfrm>
            <a:off x="5386911" y="5209360"/>
            <a:ext cx="3603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400" b="1" dirty="0">
                <a:solidFill>
                  <a:srgbClr val="DB100B"/>
                </a:solidFill>
                <a:latin typeface="Arial" pitchFamily="34" charset="0"/>
              </a:rPr>
              <a:t>A</a:t>
            </a:r>
          </a:p>
        </p:txBody>
      </p:sp>
      <p:sp>
        <p:nvSpPr>
          <p:cNvPr id="13" name="Text Box 27"/>
          <p:cNvSpPr txBox="1">
            <a:spLocks noChangeArrowheads="1"/>
          </p:cNvSpPr>
          <p:nvPr/>
        </p:nvSpPr>
        <p:spPr bwMode="auto">
          <a:xfrm>
            <a:off x="5220072" y="5644480"/>
            <a:ext cx="3603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400" b="1" dirty="0">
                <a:solidFill>
                  <a:srgbClr val="DB100B"/>
                </a:solidFill>
                <a:latin typeface="Arial" pitchFamily="34" charset="0"/>
              </a:rPr>
              <a:t>A</a:t>
            </a:r>
          </a:p>
        </p:txBody>
      </p:sp>
      <p:sp>
        <p:nvSpPr>
          <p:cNvPr id="14" name="Text Box 27"/>
          <p:cNvSpPr txBox="1">
            <a:spLocks noChangeArrowheads="1"/>
          </p:cNvSpPr>
          <p:nvPr/>
        </p:nvSpPr>
        <p:spPr bwMode="auto">
          <a:xfrm>
            <a:off x="1512071" y="3671948"/>
            <a:ext cx="3603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400" b="1" dirty="0">
                <a:solidFill>
                  <a:srgbClr val="DB100B"/>
                </a:solidFill>
                <a:latin typeface="Arial" pitchFamily="34" charset="0"/>
              </a:rPr>
              <a:t>B</a:t>
            </a:r>
          </a:p>
        </p:txBody>
      </p:sp>
      <p:sp>
        <p:nvSpPr>
          <p:cNvPr id="15" name="Text Box 27"/>
          <p:cNvSpPr txBox="1">
            <a:spLocks noChangeArrowheads="1"/>
          </p:cNvSpPr>
          <p:nvPr/>
        </p:nvSpPr>
        <p:spPr bwMode="auto">
          <a:xfrm>
            <a:off x="5314123" y="4675885"/>
            <a:ext cx="3603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400" b="1" dirty="0">
                <a:solidFill>
                  <a:srgbClr val="DB100B"/>
                </a:solidFill>
                <a:latin typeface="Arial" pitchFamily="34" charset="0"/>
              </a:rPr>
              <a:t>B</a:t>
            </a:r>
          </a:p>
        </p:txBody>
      </p:sp>
      <p:sp>
        <p:nvSpPr>
          <p:cNvPr id="16" name="Text Box 27"/>
          <p:cNvSpPr txBox="1">
            <a:spLocks noChangeArrowheads="1"/>
          </p:cNvSpPr>
          <p:nvPr/>
        </p:nvSpPr>
        <p:spPr bwMode="auto">
          <a:xfrm>
            <a:off x="4877799" y="5891857"/>
            <a:ext cx="3603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400" b="1" dirty="0">
                <a:solidFill>
                  <a:srgbClr val="DB100B"/>
                </a:solidFill>
                <a:latin typeface="Arial" pitchFamily="34" charset="0"/>
              </a:rPr>
              <a:t>B</a:t>
            </a:r>
          </a:p>
        </p:txBody>
      </p:sp>
      <p:sp>
        <p:nvSpPr>
          <p:cNvPr id="17" name="Text Box 27"/>
          <p:cNvSpPr txBox="1">
            <a:spLocks noChangeArrowheads="1"/>
          </p:cNvSpPr>
          <p:nvPr/>
        </p:nvSpPr>
        <p:spPr bwMode="auto">
          <a:xfrm>
            <a:off x="3119404" y="4033898"/>
            <a:ext cx="3091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400" b="1" dirty="0">
                <a:solidFill>
                  <a:srgbClr val="DB100B"/>
                </a:solidFill>
                <a:latin typeface="Arial" pitchFamily="34" charset="0"/>
              </a:rPr>
              <a:t>C</a:t>
            </a:r>
          </a:p>
        </p:txBody>
      </p:sp>
      <p:sp>
        <p:nvSpPr>
          <p:cNvPr id="18" name="Text Box 27"/>
          <p:cNvSpPr txBox="1">
            <a:spLocks noChangeArrowheads="1"/>
          </p:cNvSpPr>
          <p:nvPr/>
        </p:nvSpPr>
        <p:spPr bwMode="auto">
          <a:xfrm>
            <a:off x="1055919" y="4033897"/>
            <a:ext cx="3091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400" b="1" dirty="0">
                <a:solidFill>
                  <a:srgbClr val="DB100B"/>
                </a:solidFill>
                <a:latin typeface="Arial" pitchFamily="34" charset="0"/>
              </a:rPr>
              <a:t>C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5305599" y="5989533"/>
            <a:ext cx="7112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800" dirty="0" smtClean="0"/>
              <a:t>-30°</a:t>
            </a:r>
            <a:endParaRPr lang="de-DE" dirty="0"/>
          </a:p>
        </p:txBody>
      </p:sp>
      <p:sp>
        <p:nvSpPr>
          <p:cNvPr id="20" name="Text Box 27"/>
          <p:cNvSpPr txBox="1">
            <a:spLocks noChangeArrowheads="1"/>
          </p:cNvSpPr>
          <p:nvPr/>
        </p:nvSpPr>
        <p:spPr bwMode="auto">
          <a:xfrm>
            <a:off x="4982893" y="4273351"/>
            <a:ext cx="3091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400" b="1" dirty="0">
                <a:solidFill>
                  <a:srgbClr val="DB100B"/>
                </a:solidFill>
                <a:latin typeface="Arial" pitchFamily="34" charset="0"/>
              </a:rPr>
              <a:t>C</a:t>
            </a:r>
          </a:p>
        </p:txBody>
      </p:sp>
      <p:sp>
        <p:nvSpPr>
          <p:cNvPr id="21" name="Text Box 27"/>
          <p:cNvSpPr txBox="1">
            <a:spLocks noChangeArrowheads="1"/>
          </p:cNvSpPr>
          <p:nvPr/>
        </p:nvSpPr>
        <p:spPr bwMode="auto">
          <a:xfrm>
            <a:off x="4499992" y="6093296"/>
            <a:ext cx="3091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400" b="1" dirty="0">
                <a:solidFill>
                  <a:srgbClr val="DB100B"/>
                </a:solidFill>
                <a:latin typeface="Arial" pitchFamily="34" charset="0"/>
              </a:rPr>
              <a:t>C</a:t>
            </a:r>
          </a:p>
        </p:txBody>
      </p:sp>
      <p:cxnSp>
        <p:nvCxnSpPr>
          <p:cNvPr id="23" name="Gerade Verbindung mit Pfeil 22"/>
          <p:cNvCxnSpPr/>
          <p:nvPr/>
        </p:nvCxnSpPr>
        <p:spPr bwMode="auto">
          <a:xfrm>
            <a:off x="4139952" y="5209360"/>
            <a:ext cx="842941" cy="1149505"/>
          </a:xfrm>
          <a:prstGeom prst="straightConnector1">
            <a:avLst/>
          </a:prstGeom>
          <a:ln>
            <a:tailEnd type="none"/>
          </a:ln>
          <a:extLst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4832308" y="6119839"/>
            <a:ext cx="748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 smtClean="0"/>
              <a:t>-55°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5976369" y="3605917"/>
            <a:ext cx="2723101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 dirty="0"/>
              <a:t>Recommended visual fields to EN 894-2 for surveillance tasks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405195" y="6139462"/>
            <a:ext cx="20162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/>
              <a:t>© Michael Hüter</a:t>
            </a:r>
            <a:endParaRPr lang="de-DE" sz="800" dirty="0"/>
          </a:p>
        </p:txBody>
      </p:sp>
    </p:spTree>
    <p:extLst>
      <p:ext uri="{BB962C8B-B14F-4D97-AF65-F5344CB8AC3E}">
        <p14:creationId xmlns:p14="http://schemas.microsoft.com/office/powerpoint/2010/main" val="793589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/>
              <a:t>Design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visual</a:t>
            </a:r>
            <a:r>
              <a:rPr lang="de-DE" altLang="de-DE" sz="3200" dirty="0"/>
              <a:t> </a:t>
            </a:r>
            <a:r>
              <a:rPr lang="de-DE" altLang="de-DE" sz="3200" dirty="0" err="1"/>
              <a:t>displays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50000"/>
              </a:spcBef>
              <a:defRPr/>
            </a:pPr>
            <a:r>
              <a:rPr lang="de-DE" altLang="de-DE" dirty="0" err="1">
                <a:latin typeface="Arial" pitchFamily="34" charset="0"/>
              </a:rPr>
              <a:t>Criteria</a:t>
            </a:r>
            <a:r>
              <a:rPr lang="de-DE" altLang="de-DE" dirty="0">
                <a:latin typeface="Arial" pitchFamily="34" charset="0"/>
              </a:rPr>
              <a:t> </a:t>
            </a:r>
            <a:r>
              <a:rPr lang="de-DE" altLang="de-DE" dirty="0" err="1">
                <a:latin typeface="Arial" pitchFamily="34" charset="0"/>
              </a:rPr>
              <a:t>for</a:t>
            </a:r>
            <a:r>
              <a:rPr lang="de-DE" altLang="de-DE" dirty="0">
                <a:latin typeface="Arial" pitchFamily="34" charset="0"/>
              </a:rPr>
              <a:t> </a:t>
            </a:r>
            <a:r>
              <a:rPr lang="de-DE" altLang="de-DE" dirty="0" err="1">
                <a:latin typeface="Arial" pitchFamily="34" charset="0"/>
              </a:rPr>
              <a:t>identification</a:t>
            </a:r>
            <a:endParaRPr lang="de-DE" altLang="de-DE" dirty="0">
              <a:latin typeface="Arial" pitchFamily="34" charset="0"/>
            </a:endParaRP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High image quality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Contrast at least 3:1; preferably 6:1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Anti-reflective cover glass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Select simple, familiar shapes for letters and figures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Use </a:t>
            </a:r>
            <a:r>
              <a:rPr lang="en-US" b="0" dirty="0" err="1"/>
              <a:t>colours</a:t>
            </a:r>
            <a:r>
              <a:rPr lang="en-US" b="0" dirty="0"/>
              <a:t> and grouping to prevent confusion between displays located close together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Observe different forms of perception task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>
                <a:solidFill>
                  <a:srgbClr val="94C11C"/>
                </a:solidFill>
              </a:rPr>
              <a:t>Design and grouping in accordance </a:t>
            </a:r>
            <a:r>
              <a:rPr lang="en-US" b="0" dirty="0" smtClean="0">
                <a:solidFill>
                  <a:srgbClr val="94C11C"/>
                </a:solidFill>
              </a:rPr>
              <a:t>with</a:t>
            </a:r>
            <a:br>
              <a:rPr lang="en-US" b="0" dirty="0" smtClean="0">
                <a:solidFill>
                  <a:srgbClr val="94C11C"/>
                </a:solidFill>
              </a:rPr>
            </a:br>
            <a:r>
              <a:rPr lang="en-US" b="0" dirty="0" smtClean="0">
                <a:solidFill>
                  <a:srgbClr val="94C11C"/>
                </a:solidFill>
              </a:rPr>
              <a:t>compatibility </a:t>
            </a:r>
            <a:r>
              <a:rPr lang="en-US" b="0" dirty="0">
                <a:solidFill>
                  <a:srgbClr val="94C11C"/>
                </a:solidFill>
              </a:rPr>
              <a:t>principles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en-US" b="0" dirty="0">
              <a:solidFill>
                <a:srgbClr val="94C11C"/>
              </a:solidFill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DA7950-A541-4A80-BA2F-8F45696B854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8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251638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Suitable</a:t>
            </a:r>
            <a:r>
              <a:rPr lang="de-DE" altLang="de-DE" sz="3200" dirty="0"/>
              <a:t> </a:t>
            </a:r>
            <a:r>
              <a:rPr lang="de-DE" altLang="de-DE" sz="3200" dirty="0" err="1"/>
              <a:t>displays</a:t>
            </a:r>
            <a:r>
              <a:rPr lang="de-DE" altLang="de-DE" sz="3200" dirty="0"/>
              <a:t> </a:t>
            </a:r>
            <a:r>
              <a:rPr lang="de-DE" altLang="de-DE" sz="3200" dirty="0" err="1"/>
              <a:t>for</a:t>
            </a:r>
            <a:r>
              <a:rPr lang="de-DE" altLang="de-DE" sz="3200" dirty="0"/>
              <a:t> different </a:t>
            </a:r>
            <a:r>
              <a:rPr lang="de-DE" altLang="de-DE" sz="3200" dirty="0" err="1"/>
              <a:t>perception</a:t>
            </a:r>
            <a:r>
              <a:rPr lang="de-DE" altLang="de-DE" sz="3200" dirty="0"/>
              <a:t> </a:t>
            </a:r>
            <a:r>
              <a:rPr lang="de-DE" altLang="de-DE" sz="3200" dirty="0" err="1"/>
              <a:t>tasks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BC53B4-A00D-4E76-9448-C14C5A4B66A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2 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9</a:t>
            </a:fld>
            <a:endParaRPr lang="de-DE" altLang="de-DE" dirty="0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684213" y="5984453"/>
            <a:ext cx="69119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de-DE" sz="1000" dirty="0">
                <a:solidFill>
                  <a:schemeClr val="bg2"/>
                </a:solidFill>
                <a:latin typeface="Arial" pitchFamily="34" charset="0"/>
              </a:rPr>
              <a:t>Based on: EN 894-2 Safety of machinery – Ergonomics requirements for the design of displays and control actuators – Displays</a:t>
            </a:r>
          </a:p>
        </p:txBody>
      </p:sp>
      <p:pic>
        <p:nvPicPr>
          <p:cNvPr id="1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54" y="1777050"/>
            <a:ext cx="6941599" cy="3744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8816243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3">
      <a:dk1>
        <a:srgbClr val="000000"/>
      </a:dk1>
      <a:lt1>
        <a:srgbClr val="FFFFFF"/>
      </a:lt1>
      <a:dk2>
        <a:srgbClr val="004994"/>
      </a:dk2>
      <a:lt2>
        <a:srgbClr val="6F6F6F"/>
      </a:lt2>
      <a:accent1>
        <a:srgbClr val="5775B3"/>
      </a:accent1>
      <a:accent2>
        <a:srgbClr val="FAB500"/>
      </a:accent2>
      <a:accent3>
        <a:srgbClr val="FFFFFF"/>
      </a:accent3>
      <a:accent4>
        <a:srgbClr val="000000"/>
      </a:accent4>
      <a:accent5>
        <a:srgbClr val="B4BDD6"/>
      </a:accent5>
      <a:accent6>
        <a:srgbClr val="E3A400"/>
      </a:accent6>
      <a:hlink>
        <a:srgbClr val="004994"/>
      </a:hlink>
      <a:folHlink>
        <a:srgbClr val="004994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FFDB92"/>
        </a:hlink>
        <a:folHlink>
          <a:srgbClr val="87878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94C11C"/>
        </a:hlink>
        <a:folHlink>
          <a:srgbClr val="94C11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004994"/>
        </a:hlink>
        <a:folHlink>
          <a:srgbClr val="0049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1461</Words>
  <Application>Microsoft Office PowerPoint</Application>
  <PresentationFormat>Bildschirmpräsentation (4:3)</PresentationFormat>
  <Paragraphs>265</Paragraphs>
  <Slides>16</Slides>
  <Notes>13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2" baseType="lpstr">
      <vt:lpstr>Arial</vt:lpstr>
      <vt:lpstr>Symbol</vt:lpstr>
      <vt:lpstr>Times New Roman</vt:lpstr>
      <vt:lpstr>Verdana</vt:lpstr>
      <vt:lpstr>Wingdings</vt:lpstr>
      <vt:lpstr>Standarddesign</vt:lpstr>
      <vt:lpstr>Ergonomic aspects of  the IT design of human-machine interfaces   Part 2: Selection and design of displays</vt:lpstr>
      <vt:lpstr>Overview</vt:lpstr>
      <vt:lpstr>Indication of information transfer</vt:lpstr>
      <vt:lpstr>Sensory channels and types of display</vt:lpstr>
      <vt:lpstr>Aspects concerning the selection of displays</vt:lpstr>
      <vt:lpstr>Aspects concerning the selection of displays</vt:lpstr>
      <vt:lpstr>Design of visual displays</vt:lpstr>
      <vt:lpstr>Design of visual displays</vt:lpstr>
      <vt:lpstr>Suitable displays for different perception tasks</vt:lpstr>
      <vt:lpstr>Compatibility</vt:lpstr>
      <vt:lpstr>Conceptual Compatibility</vt:lpstr>
      <vt:lpstr>Compatibility principles for displays</vt:lpstr>
      <vt:lpstr>Design of visual displays</vt:lpstr>
      <vt:lpstr>Literature</vt:lpstr>
      <vt:lpstr>Literature</vt:lpstr>
      <vt:lpstr>Impressum </vt:lpstr>
    </vt:vector>
  </TitlesOfParts>
  <Company>..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. ..</dc:creator>
  <cp:lastModifiedBy>vonRymonLipinski, Katharina</cp:lastModifiedBy>
  <cp:revision>157</cp:revision>
  <dcterms:created xsi:type="dcterms:W3CDTF">2009-09-14T12:08:23Z</dcterms:created>
  <dcterms:modified xsi:type="dcterms:W3CDTF">2019-11-12T12:57:05Z</dcterms:modified>
</cp:coreProperties>
</file>