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5"/>
  </p:notesMasterIdLst>
  <p:handoutMasterIdLst>
    <p:handoutMasterId r:id="rId16"/>
  </p:handoutMasterIdLst>
  <p:sldIdLst>
    <p:sldId id="266" r:id="rId2"/>
    <p:sldId id="288" r:id="rId3"/>
    <p:sldId id="289" r:id="rId4"/>
    <p:sldId id="290" r:id="rId5"/>
    <p:sldId id="291" r:id="rId6"/>
    <p:sldId id="292" r:id="rId7"/>
    <p:sldId id="293" r:id="rId8"/>
    <p:sldId id="294" r:id="rId9"/>
    <p:sldId id="295" r:id="rId10"/>
    <p:sldId id="297" r:id="rId11"/>
    <p:sldId id="296" r:id="rId12"/>
    <p:sldId id="298" r:id="rId13"/>
    <p:sldId id="287" r:id="rId14"/>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004994"/>
    <a:srgbClr val="FAB500"/>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35" autoAdjust="0"/>
    <p:restoredTop sz="84233" autoAdjust="0"/>
  </p:normalViewPr>
  <p:slideViewPr>
    <p:cSldViewPr>
      <p:cViewPr varScale="1">
        <p:scale>
          <a:sx n="67" d="100"/>
          <a:sy n="67" d="100"/>
        </p:scale>
        <p:origin x="91" y="398"/>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itchFamily="34" charset="0"/>
              </a:rPr>
              <a:t>Optische Anzeigen können in analoge und digitale Anzeigen eingeteilt werden. Dieser Vorlesungsteil widmet sich folgenden Aspekten bei der Auswahl und Gestaltung von Analog- oder Digitalanzeigen:</a:t>
            </a:r>
          </a:p>
          <a:p>
            <a:pPr eaLnBrk="1" hangingPunct="1">
              <a:buFont typeface="Wingdings" pitchFamily="2" charset="2"/>
              <a:buChar char="§"/>
            </a:pPr>
            <a:r>
              <a:rPr lang="de-DE" altLang="de-DE" dirty="0" smtClean="0">
                <a:latin typeface="Arial" pitchFamily="34" charset="0"/>
              </a:rPr>
              <a:t> Anwendungsfälle für Analog- und Digitalanzeigen</a:t>
            </a:r>
          </a:p>
          <a:p>
            <a:pPr eaLnBrk="1" hangingPunct="1">
              <a:buFont typeface="Wingdings" pitchFamily="2" charset="2"/>
              <a:buChar char="§"/>
            </a:pPr>
            <a:r>
              <a:rPr lang="de-DE" altLang="de-DE" dirty="0" smtClean="0">
                <a:latin typeface="Arial" pitchFamily="34" charset="0"/>
              </a:rPr>
              <a:t> Anzeigemöglichkeiten</a:t>
            </a:r>
          </a:p>
          <a:p>
            <a:pPr eaLnBrk="1" hangingPunct="1">
              <a:buFont typeface="Wingdings" pitchFamily="2" charset="2"/>
              <a:buChar char="§"/>
            </a:pPr>
            <a:r>
              <a:rPr lang="de-DE" altLang="de-DE" dirty="0" smtClean="0">
                <a:latin typeface="Arial" pitchFamily="34" charset="0"/>
              </a:rPr>
              <a:t> Ausführungsformen von Analoganzeigen</a:t>
            </a:r>
          </a:p>
          <a:p>
            <a:pPr eaLnBrk="1" hangingPunct="1">
              <a:buFont typeface="Wingdings" pitchFamily="2" charset="2"/>
              <a:buChar char="§"/>
            </a:pPr>
            <a:r>
              <a:rPr lang="de-DE" altLang="de-DE" dirty="0" smtClean="0">
                <a:latin typeface="Arial" pitchFamily="34" charset="0"/>
              </a:rPr>
              <a:t> Gestaltung von Bildschirmanzeigen</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2</a:t>
            </a:fld>
            <a:endParaRPr lang="de-DE" altLang="de-DE"/>
          </a:p>
        </p:txBody>
      </p:sp>
    </p:spTree>
    <p:extLst>
      <p:ext uri="{BB962C8B-B14F-4D97-AF65-F5344CB8AC3E}">
        <p14:creationId xmlns:p14="http://schemas.microsoft.com/office/powerpoint/2010/main" val="4293270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itchFamily="34" charset="0"/>
              </a:rPr>
              <a:t>Eine sehr häufig anzutreffende Aufgabe besteht darin, Messgrößen, die mit einem Zahlenwert ausgedrückt werden (z.B. Geschwindigkeiten, Temperaturen oder Zeit) anzuzeigen. Hierbei unterscheidet man prinzipiell zwischen analogen und digitalen Anzeigeformen. Unter einer analogen Anzeige versteht man eine Einrichtung, mit der quantitative Größen stufenlos, d. h. kontinuierlich abgebildet werden. </a:t>
            </a:r>
          </a:p>
          <a:p>
            <a:pPr eaLnBrk="1" hangingPunct="1"/>
            <a:r>
              <a:rPr lang="de-DE" altLang="de-DE" dirty="0" smtClean="0">
                <a:latin typeface="Arial" pitchFamily="34" charset="0"/>
              </a:rPr>
              <a:t>Normalerweise werden dazu Instrumente mit bewegtem Zeiger oder mit bewegter Skala verwendet. Analoganzeigen eignen sich daher für kontinuierlich ablaufende Vorgänge, da sie erlauben, neben dem Messwert auch dessen Veränderung zu erfassen und somit Betriebszustände gut abbilden.</a:t>
            </a:r>
          </a:p>
          <a:p>
            <a:pPr eaLnBrk="1" hangingPunct="1"/>
            <a:r>
              <a:rPr lang="de-DE" altLang="de-DE" dirty="0" smtClean="0">
                <a:latin typeface="Arial" pitchFamily="34" charset="0"/>
              </a:rPr>
              <a:t>Mit Digitalanzeigen werden zwar prinzipiell nur diskrete (d.h. gestufte) Werte abgebildet, durch Aneinanderreihung mehrerer einzelner Ziffern können Zahlenwerte aber so fein gestuft abgebildet werden, dass damit insgesamt eine deutlich genauere Wertedarstellung als bei Analoganzeigen möglich ist.</a:t>
            </a:r>
          </a:p>
          <a:p>
            <a:pPr eaLnBrk="1" hangingPunct="1"/>
            <a:r>
              <a:rPr lang="de-DE" altLang="de-DE" dirty="0" smtClean="0">
                <a:latin typeface="Arial" pitchFamily="34" charset="0"/>
              </a:rPr>
              <a:t>Im Unterschied zu Analoganzeigen sind Werteveränderungen allerdings nur sehr schlecht zu erfassen. Dies gilt sowohl für die Richtung der Veränderung (größer oder kleiner werdender Messwert) als auch für die Geschwindigkeit der Werteveränderung. Sich schnell ändernde Größen sind in der Regel überhaupt nicht zu erkennen. Die Ablesesicherheit ist wiederum - eine ausreichende Zeit zum Ablesen vorausgesetzt - sehr hoch, weiterhin ist der Platzbedarf in der Regel kleiner. </a:t>
            </a:r>
          </a:p>
          <a:p>
            <a:pPr eaLnBrk="1" hangingPunct="1"/>
            <a:r>
              <a:rPr lang="de-DE" altLang="de-DE" dirty="0" smtClean="0">
                <a:latin typeface="Arial" pitchFamily="34" charset="0"/>
              </a:rPr>
              <a:t>Digitalanzeigen finden vorzugsweise da Anwendung, wo ein Endwert zweifelsfrei und mit hoher Genauigkeit abgelesen werden soll, z.B. bei Tanksäulen, Waagen und Stoppuhren.</a:t>
            </a:r>
          </a:p>
          <a:p>
            <a:pPr eaLnBrk="1" hangingPunct="1"/>
            <a:endParaRPr lang="de-DE" altLang="de-DE"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3</a:t>
            </a:fld>
            <a:endParaRPr lang="de-DE" altLang="de-DE"/>
          </a:p>
        </p:txBody>
      </p:sp>
    </p:spTree>
    <p:extLst>
      <p:ext uri="{BB962C8B-B14F-4D97-AF65-F5344CB8AC3E}">
        <p14:creationId xmlns:p14="http://schemas.microsoft.com/office/powerpoint/2010/main" val="128617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dirty="0" smtClean="0">
                <a:latin typeface="Arial" pitchFamily="34" charset="0"/>
              </a:rPr>
              <a:t>Bei integrierten Anzeigen wird versucht, die Vorteile der Analog- und der Digitalanzeige zu verbinden, indem die absolute Anzeigegröße und deren Veränderung mit zwei getrennten Elementen dargestellt wird.</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4</a:t>
            </a:fld>
            <a:endParaRPr lang="de-DE" altLang="de-DE"/>
          </a:p>
        </p:txBody>
      </p:sp>
    </p:spTree>
    <p:extLst>
      <p:ext uri="{BB962C8B-B14F-4D97-AF65-F5344CB8AC3E}">
        <p14:creationId xmlns:p14="http://schemas.microsoft.com/office/powerpoint/2010/main" val="3843005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itchFamily="34" charset="0"/>
              </a:rPr>
              <a:t>Instrumente können auf einem bewegten Zeiger oder auf einer bewegten Skala basieren. Der sich bewegende Zeiger erlaubt eine schnelle und sichere Orientierung, benötigt jedoch eine größere Fläche. Bei der bewegten Skala ist die Ablesegenauigkeit in der Regel besser, die Größenordnung des Ablesewertes ist mangels Orientierung jedoch schlechter zu erfassen. (Abhilfe kann hier beispielsweise eine farblich verschieden unterlegte Skala bieten).</a:t>
            </a:r>
          </a:p>
          <a:p>
            <a:pPr eaLnBrk="1" hangingPunct="1"/>
            <a:r>
              <a:rPr lang="de-DE" altLang="de-DE" dirty="0" smtClean="0">
                <a:latin typeface="Arial" pitchFamily="34" charset="0"/>
              </a:rPr>
              <a:t>Langfeldskalen können anstelle von Rundskalen für beide genannten Anzeigearten ausgelegt werden. Langfeldskalen mit bewegtem Zeiger sind jedoch Rundskalen bei der schnellen Grobeinschätzung unterlegen, da die Information über die Winkelstellung des Zeigers fehlt (bei der Rundskala bleibt der Bezugspunkt des Zeiger fest, wohingegen der Zeiger bei der Langfeldskala zu suchen ist).</a:t>
            </a:r>
          </a:p>
          <a:p>
            <a:pPr eaLnBrk="1" hangingPunct="1"/>
            <a:r>
              <a:rPr lang="de-DE" altLang="de-DE" dirty="0" smtClean="0">
                <a:latin typeface="Arial" pitchFamily="34" charset="0"/>
              </a:rPr>
              <a:t>Bei kontinuierlich ablaufenden Vorgängen (z. B. Uhrzeit) kommt eine umlaufende Skala zur Anwendung. Bei Messwerten mit einem definierten Anfangs- und Endzustand (z. B. Fahrzeuggeschwindigkeit) bedient man sich einer </a:t>
            </a:r>
            <a:r>
              <a:rPr lang="de-DE" altLang="de-DE" dirty="0" err="1" smtClean="0">
                <a:latin typeface="Arial" pitchFamily="34" charset="0"/>
              </a:rPr>
              <a:t>Sektorskala</a:t>
            </a:r>
            <a:r>
              <a:rPr lang="de-DE" altLang="de-DE" dirty="0" smtClean="0">
                <a:latin typeface="Arial" pitchFamily="34" charset="0"/>
              </a:rPr>
              <a:t>.</a:t>
            </a:r>
          </a:p>
          <a:p>
            <a:pPr eaLnBrk="1" hangingPunct="1"/>
            <a:endParaRPr lang="de-DE" altLang="de-DE"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5</a:t>
            </a:fld>
            <a:endParaRPr lang="de-DE" altLang="de-DE"/>
          </a:p>
        </p:txBody>
      </p:sp>
    </p:spTree>
    <p:extLst>
      <p:ext uri="{BB962C8B-B14F-4D97-AF65-F5344CB8AC3E}">
        <p14:creationId xmlns:p14="http://schemas.microsoft.com/office/powerpoint/2010/main" val="3611889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eaLnBrk="1" hangingPunct="1"/>
            <a:r>
              <a:rPr lang="de-DE" altLang="de-DE" dirty="0" smtClean="0">
                <a:latin typeface="Arial" pitchFamily="34" charset="0"/>
              </a:rPr>
              <a:t>Bildschirmanzeigen eignen sich vorzugsweise zur Darstellung komplexer Sachverhalte (z. B. Grafiken, Flussbilder oder Diagramme). Ihr Vorteil ist die große Variabilität der Informationsdarstellung, welche eine zustandsabhängige Konzentration auf die relevanten Informationen an einem bestimmten Ort erlaubt. Dies ist jedoch auch gleichzeitig ihr Nachteil, denn:</a:t>
            </a:r>
          </a:p>
          <a:p>
            <a:pPr defTabSz="190500" eaLnBrk="1" hangingPunct="1"/>
            <a:r>
              <a:rPr lang="de-DE" altLang="de-DE" dirty="0" smtClean="0">
                <a:latin typeface="Arial" pitchFamily="34" charset="0"/>
              </a:rPr>
              <a:t>1. 	man muss den Inhalt als solchen erkennen und kann nicht anhand des Ortes (wie z. B. bei einer Signalleuchte) eine Vorklassifikation vornehmen.</a:t>
            </a:r>
          </a:p>
          <a:p>
            <a:pPr defTabSz="190500" eaLnBrk="1" hangingPunct="1"/>
            <a:r>
              <a:rPr lang="de-DE" altLang="de-DE" dirty="0" smtClean="0">
                <a:latin typeface="Arial" pitchFamily="34" charset="0"/>
              </a:rPr>
              <a:t>2. 	aufgrund der Vielzahl möglicher Anzeigeinhalte kann der Benutzer mit neuartigen Informationen konfrontiert werden, die für ihn nicht ohne weiteres interpretierbar sind (es sei denn, der Benutzer ist für alle Anzeigekonstellationen geschult).</a:t>
            </a:r>
          </a:p>
          <a:p>
            <a:pPr defTabSz="190500" eaLnBrk="1" hangingPunct="1"/>
            <a:r>
              <a:rPr lang="de-DE" altLang="de-DE" dirty="0" smtClean="0">
                <a:latin typeface="Arial" pitchFamily="34" charset="0"/>
              </a:rPr>
              <a:t>3. 	aufgrund der begrenzten Anzeigefläche können u.U. nicht alle relevanten Informationen gleichzeitig dargestellt werden. In diesen Fällen ist eine Auswahlmöglichkeit notwendig.</a:t>
            </a:r>
          </a:p>
          <a:p>
            <a:pPr defTabSz="190500" eaLnBrk="1" hangingPunct="1"/>
            <a:endParaRPr lang="de-DE" altLang="de-DE"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7</a:t>
            </a:fld>
            <a:endParaRPr lang="de-DE" altLang="de-DE"/>
          </a:p>
        </p:txBody>
      </p:sp>
    </p:spTree>
    <p:extLst>
      <p:ext uri="{BB962C8B-B14F-4D97-AF65-F5344CB8AC3E}">
        <p14:creationId xmlns:p14="http://schemas.microsoft.com/office/powerpoint/2010/main" val="718105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8</a:t>
            </a:fld>
            <a:endParaRPr lang="de-DE" altLang="de-DE"/>
          </a:p>
        </p:txBody>
      </p:sp>
    </p:spTree>
    <p:extLst>
      <p:ext uri="{BB962C8B-B14F-4D97-AF65-F5344CB8AC3E}">
        <p14:creationId xmlns:p14="http://schemas.microsoft.com/office/powerpoint/2010/main" val="5185229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xmlns=""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xmlns=""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958851" y="1211263"/>
            <a:ext cx="10515600" cy="679450"/>
          </a:xfr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958851" y="2125663"/>
            <a:ext cx="5154083" cy="403225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6316133" y="2125664"/>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6316133" y="4217989"/>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449500056"/>
      </p:ext>
    </p:extLst>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24EA34D8-1483-DCD9-26C3-67A33E31480B}"/>
              </a:ext>
              <a:ext uri="{C183D7F6-B498-43B3-948B-1728B52AA6E4}">
                <adec:decorative xmlns:adec="http://schemas.microsoft.com/office/drawing/2017/decorative" xmlns=""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xmlns="" id="{911169DB-FCD0-094E-FE3B-9BAA081DF8FA}"/>
              </a:ext>
              <a:ext uri="{C183D7F6-B498-43B3-948B-1728B52AA6E4}">
                <adec:decorative xmlns:adec="http://schemas.microsoft.com/office/drawing/2017/decorative" xmlns=""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xmlns="" id="{C43531E9-3920-45D5-7A92-FE7B09806B2E}"/>
              </a:ext>
              <a:ext uri="{C183D7F6-B498-43B3-948B-1728B52AA6E4}">
                <adec:decorative xmlns:adec="http://schemas.microsoft.com/office/drawing/2017/decorative" xmlns=""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 id="2147483664" r:id="rId9"/>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nora.kan-praxis.de/"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dguv.de/medien/ifa/de/pra/checkliste/gestaltung_stellteile_und_anzeigen.pdf"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silke.paritschkow@tu-dresden.de" TargetMode="Externa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sz="4000" dirty="0"/>
              <a:t>Ergonomische Aspekte der Gestaltung der Mensch-Maschine-Schnittstelle </a:t>
            </a:r>
            <a:br>
              <a:rPr lang="de-DE" sz="4000" dirty="0"/>
            </a:br>
            <a:r>
              <a:rPr lang="de-DE" sz="4000" dirty="0"/>
              <a:t>(Human-</a:t>
            </a:r>
            <a:r>
              <a:rPr lang="de-DE" sz="4000" dirty="0" err="1"/>
              <a:t>Machine</a:t>
            </a:r>
            <a:r>
              <a:rPr lang="de-DE" sz="4000" dirty="0"/>
              <a:t>-Interface)</a:t>
            </a:r>
            <a:br>
              <a:rPr lang="de-DE" sz="4000" dirty="0"/>
            </a:br>
            <a:r>
              <a:rPr lang="de-DE" sz="2400" dirty="0"/>
              <a:t/>
            </a:r>
            <a:br>
              <a:rPr lang="de-DE" sz="2400" dirty="0"/>
            </a:br>
            <a:r>
              <a:rPr lang="de-DE" altLang="de-DE" sz="2400" dirty="0"/>
              <a:t>Teil 3: Analog- und Digitalanzeigen</a:t>
            </a:r>
            <a:endParaRPr lang="de-DE" altLang="de-DE" sz="2400"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4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2</a:t>
            </a:r>
            <a:endParaRPr lang="de-DE" dirty="0"/>
          </a:p>
        </p:txBody>
      </p:sp>
      <p:sp>
        <p:nvSpPr>
          <p:cNvPr id="3" name="Inhaltsplatzhalter 2"/>
          <p:cNvSpPr>
            <a:spLocks noGrp="1"/>
          </p:cNvSpPr>
          <p:nvPr>
            <p:ph idx="1"/>
          </p:nvPr>
        </p:nvSpPr>
        <p:spPr/>
        <p:txBody>
          <a:bodyPr/>
          <a:lstStyle/>
          <a:p>
            <a:pPr>
              <a:lnSpc>
                <a:spcPct val="110000"/>
              </a:lnSpc>
              <a:spcAft>
                <a:spcPct val="20000"/>
              </a:spcAft>
            </a:pPr>
            <a:r>
              <a:rPr lang="de-DE" altLang="de-DE" sz="2200" dirty="0" smtClean="0"/>
              <a:t>DIN </a:t>
            </a:r>
            <a:r>
              <a:rPr lang="de-DE" altLang="de-DE" sz="2200" dirty="0"/>
              <a:t>EN 61310-1*VDE 0113-101:2008-09 </a:t>
            </a:r>
            <a:r>
              <a:rPr lang="de-DE" altLang="de-DE" sz="2200" b="0" dirty="0"/>
              <a:t>Sicherheit von Maschinen - Anzeigen, Kennzeichen und Bedienen – Teil 1: Anforderungen an sichtbare, hörbare und tastbare Signale</a:t>
            </a:r>
          </a:p>
          <a:p>
            <a:r>
              <a:rPr lang="de-DE" altLang="de-DE" sz="2200" dirty="0"/>
              <a:t>DIN ISO 80416-4:2008-12 </a:t>
            </a:r>
            <a:r>
              <a:rPr lang="de-DE" altLang="de-DE" sz="2200" b="0" dirty="0"/>
              <a:t>Allgemeine Grundlagen für graphische Symbole auf Einrichtungen - Teil 4: Leitlinien für das Anpassen graphischer Symbole zur </a:t>
            </a:r>
            <a:r>
              <a:rPr lang="de-DE" altLang="de-DE" sz="2200" dirty="0"/>
              <a:t>Darstellung</a:t>
            </a:r>
            <a:r>
              <a:rPr lang="de-DE" altLang="de-DE" sz="2200" b="0" dirty="0"/>
              <a:t> auf Bildschirmen und Anzeigen (Icons) </a:t>
            </a:r>
          </a:p>
          <a:p>
            <a:pPr>
              <a:lnSpc>
                <a:spcPct val="110000"/>
              </a:lnSpc>
              <a:spcAft>
                <a:spcPct val="20000"/>
              </a:spcAft>
            </a:pPr>
            <a:r>
              <a:rPr lang="de-DE" altLang="de-DE" sz="2200" dirty="0"/>
              <a:t>DIN EN ISO 11064-5 2008-10 </a:t>
            </a:r>
            <a:r>
              <a:rPr lang="de-DE" altLang="de-DE" sz="2200" b="0" dirty="0">
                <a:cs typeface="Times New Roman" pitchFamily="18" charset="0"/>
              </a:rPr>
              <a:t>Ergonomische Gestaltung von Leitzentralen – Teil 5: Anzeigen und Stellteile</a:t>
            </a:r>
          </a:p>
          <a:p>
            <a:pPr eaLnBrk="1" hangingPunct="1">
              <a:lnSpc>
                <a:spcPct val="110000"/>
              </a:lnSpc>
              <a:spcAft>
                <a:spcPct val="20000"/>
              </a:spcAft>
            </a:pPr>
            <a:endParaRPr lang="de-DE" altLang="de-DE" sz="2200" b="0" dirty="0">
              <a:cs typeface="Times New Roman" pitchFamily="18" charset="0"/>
            </a:endParaRPr>
          </a:p>
          <a:p>
            <a:r>
              <a:rPr lang="de-DE" sz="2200" b="0" dirty="0"/>
              <a:t>Weitere Normen finden Sie unter KAN-Praxis – </a:t>
            </a:r>
            <a:r>
              <a:rPr lang="de-DE" sz="2200" b="0" dirty="0" err="1">
                <a:hlinkClick r:id="rId2"/>
              </a:rPr>
              <a:t>NoRA</a:t>
            </a:r>
            <a:r>
              <a:rPr lang="de-DE" sz="2200" b="0" dirty="0">
                <a:hlinkClick r:id="rId2"/>
              </a:rPr>
              <a:t>: Normen recherchieren.</a:t>
            </a:r>
            <a:endParaRPr lang="de-DE" sz="2200" b="0" dirty="0"/>
          </a:p>
          <a:p>
            <a:endParaRPr lang="de-DE" sz="2200" b="0" dirty="0"/>
          </a:p>
        </p:txBody>
      </p:sp>
      <p:sp>
        <p:nvSpPr>
          <p:cNvPr id="4" name="Datumsplatzhalter 3"/>
          <p:cNvSpPr>
            <a:spLocks noGrp="1"/>
          </p:cNvSpPr>
          <p:nvPr>
            <p:ph type="dt" sz="half" idx="10"/>
          </p:nvPr>
        </p:nvSpPr>
        <p:spPr/>
        <p:txBody>
          <a:bodyPr/>
          <a:lstStyle/>
          <a:p>
            <a:pPr>
              <a:defRPr/>
            </a:pPr>
            <a:fld id="{3C5F0809-DBD3-4D81-9CBF-0DEC2E3B0B9D}"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10</a:t>
            </a:fld>
            <a:endParaRPr lang="de-DE" altLang="de-DE"/>
          </a:p>
        </p:txBody>
      </p:sp>
    </p:spTree>
    <p:extLst>
      <p:ext uri="{BB962C8B-B14F-4D97-AF65-F5344CB8AC3E}">
        <p14:creationId xmlns:p14="http://schemas.microsoft.com/office/powerpoint/2010/main" val="363689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 1</a:t>
            </a:r>
            <a:endParaRPr lang="de-DE" dirty="0"/>
          </a:p>
        </p:txBody>
      </p:sp>
      <p:sp>
        <p:nvSpPr>
          <p:cNvPr id="3" name="Inhaltsplatzhalter 2"/>
          <p:cNvSpPr>
            <a:spLocks noGrp="1"/>
          </p:cNvSpPr>
          <p:nvPr>
            <p:ph idx="1"/>
          </p:nvPr>
        </p:nvSpPr>
        <p:spPr/>
        <p:txBody>
          <a:bodyPr/>
          <a:lstStyle/>
          <a:p>
            <a:pPr eaLnBrk="1" hangingPunct="1">
              <a:spcAft>
                <a:spcPct val="20000"/>
              </a:spcAft>
            </a:pPr>
            <a:r>
              <a:rPr lang="de-DE" altLang="de-DE" sz="2200" dirty="0">
                <a:latin typeface="Arial" pitchFamily="34" charset="0"/>
              </a:rPr>
              <a:t>BULLINGER, H.-J. (1994): </a:t>
            </a:r>
            <a:r>
              <a:rPr lang="de-DE" altLang="de-DE" sz="2200" b="0" dirty="0">
                <a:latin typeface="Arial" pitchFamily="34" charset="0"/>
              </a:rPr>
              <a:t>Ergonomie: Produkt- und Arbeitsplatzgestaltung. Stuttgart: Teubner.</a:t>
            </a:r>
          </a:p>
          <a:p>
            <a:pPr eaLnBrk="1" hangingPunct="1">
              <a:spcAft>
                <a:spcPct val="20000"/>
              </a:spcAft>
            </a:pPr>
            <a:r>
              <a:rPr lang="de-DE" altLang="de-DE" sz="2200" dirty="0">
                <a:latin typeface="Arial" pitchFamily="34" charset="0"/>
              </a:rPr>
              <a:t>BULLINGER, H.-J.; SOLF, J. J. (1979): </a:t>
            </a:r>
            <a:r>
              <a:rPr lang="de-DE" altLang="de-DE" sz="2200" b="0" dirty="0">
                <a:latin typeface="Arial" pitchFamily="34" charset="0"/>
              </a:rPr>
              <a:t>Ergonomische Arbeitsmittelgestaltung. Dortmund: Verlag für neue Wissenschaften GmbH. (Schriftenreihe der Bundesanstalt für Arbeitsschutz </a:t>
            </a:r>
            <a:r>
              <a:rPr lang="de-DE" altLang="de-DE" sz="2200" b="0" dirty="0" err="1">
                <a:latin typeface="Arial" pitchFamily="34" charset="0"/>
              </a:rPr>
              <a:t>Fb</a:t>
            </a:r>
            <a:r>
              <a:rPr lang="de-DE" altLang="de-DE" sz="2200" b="0" dirty="0">
                <a:latin typeface="Arial" pitchFamily="34" charset="0"/>
              </a:rPr>
              <a:t>. 196-198). </a:t>
            </a:r>
          </a:p>
          <a:p>
            <a:pPr eaLnBrk="1" hangingPunct="1">
              <a:spcAft>
                <a:spcPct val="20000"/>
              </a:spcAft>
            </a:pPr>
            <a:r>
              <a:rPr lang="de-DE" altLang="de-DE" sz="2200" dirty="0">
                <a:latin typeface="Arial" pitchFamily="34" charset="0"/>
              </a:rPr>
              <a:t>GÖBEL, M. (2000): </a:t>
            </a:r>
            <a:r>
              <a:rPr lang="de-DE" altLang="de-DE" sz="2200" b="0" dirty="0">
                <a:latin typeface="Arial" pitchFamily="34" charset="0"/>
              </a:rPr>
              <a:t>Von der </a:t>
            </a:r>
            <a:r>
              <a:rPr lang="de-DE" altLang="de-DE" sz="2200" b="0" dirty="0" err="1">
                <a:latin typeface="Arial" pitchFamily="34" charset="0"/>
              </a:rPr>
              <a:t>Ärgonomie</a:t>
            </a:r>
            <a:r>
              <a:rPr lang="de-DE" altLang="de-DE" sz="2200" b="0" dirty="0">
                <a:latin typeface="Arial" pitchFamily="34" charset="0"/>
              </a:rPr>
              <a:t> zur ERGONOMIE. Lehrunterlagen. Berlin: Technische Universität Berlin.</a:t>
            </a:r>
          </a:p>
          <a:p>
            <a:pPr eaLnBrk="1" hangingPunct="1">
              <a:spcAft>
                <a:spcPct val="20000"/>
              </a:spcAft>
            </a:pPr>
            <a:r>
              <a:rPr lang="de-DE" altLang="de-DE" sz="2200" dirty="0">
                <a:latin typeface="Arial" pitchFamily="34" charset="0"/>
              </a:rPr>
              <a:t>GRANDJEAN, E. (1991): </a:t>
            </a:r>
            <a:r>
              <a:rPr lang="de-DE" altLang="de-DE" sz="2200" b="0" dirty="0">
                <a:latin typeface="Arial" pitchFamily="34" charset="0"/>
              </a:rPr>
              <a:t>Physiologische Arbeitsgestaltung: Leitfaden der Ergonomie. </a:t>
            </a:r>
            <a:br>
              <a:rPr lang="de-DE" altLang="de-DE" sz="2200" b="0" dirty="0">
                <a:latin typeface="Arial" pitchFamily="34" charset="0"/>
              </a:rPr>
            </a:br>
            <a:r>
              <a:rPr lang="de-DE" altLang="de-DE" sz="2200" b="0" dirty="0">
                <a:latin typeface="Arial" pitchFamily="34" charset="0"/>
              </a:rPr>
              <a:t>4. Auflage Landsberg: </a:t>
            </a:r>
            <a:r>
              <a:rPr lang="de-DE" altLang="de-DE" sz="2200" b="0" dirty="0" err="1">
                <a:latin typeface="Arial" pitchFamily="34" charset="0"/>
              </a:rPr>
              <a:t>Ecomed</a:t>
            </a:r>
            <a:r>
              <a:rPr lang="de-DE" altLang="de-DE" sz="2200" b="0" dirty="0">
                <a:latin typeface="Arial" pitchFamily="34" charset="0"/>
              </a:rPr>
              <a:t>.</a:t>
            </a:r>
          </a:p>
          <a:p>
            <a:pPr eaLnBrk="1" hangingPunct="1">
              <a:spcAft>
                <a:spcPct val="20000"/>
              </a:spcAft>
            </a:pPr>
            <a:r>
              <a:rPr lang="de-DE" altLang="de-DE" sz="2200" dirty="0">
                <a:latin typeface="Arial" pitchFamily="34" charset="0"/>
              </a:rPr>
              <a:t>GREIL, H.; SCHEFFLER, C. (HRSG.) (2001): </a:t>
            </a:r>
            <a:r>
              <a:rPr lang="de-DE" altLang="de-DE" sz="2200" b="0" dirty="0">
                <a:latin typeface="Arial" pitchFamily="34" charset="0"/>
              </a:rPr>
              <a:t>Mensch-Technik-Umwelt. Potsdam: Universität Potsdam. (Schriftenreihe des Zentrums für Umweltwissenschaften der Universität Potsdam, Brandenburgische Umweltberichte 10/2001</a:t>
            </a:r>
            <a:r>
              <a:rPr lang="de-DE" altLang="de-DE" sz="2200" b="0" dirty="0" smtClean="0">
                <a:latin typeface="Arial" pitchFamily="34" charset="0"/>
              </a:rPr>
              <a:t>).</a:t>
            </a:r>
            <a:endParaRPr lang="de-DE" altLang="de-DE" sz="2200" b="0" dirty="0">
              <a:latin typeface="Arial" pitchFamily="34" charset="0"/>
            </a:endParaRPr>
          </a:p>
        </p:txBody>
      </p:sp>
      <p:sp>
        <p:nvSpPr>
          <p:cNvPr id="4" name="Datumsplatzhalter 3"/>
          <p:cNvSpPr>
            <a:spLocks noGrp="1"/>
          </p:cNvSpPr>
          <p:nvPr>
            <p:ph type="dt" sz="half" idx="10"/>
          </p:nvPr>
        </p:nvSpPr>
        <p:spPr/>
        <p:txBody>
          <a:bodyPr/>
          <a:lstStyle/>
          <a:p>
            <a:pPr>
              <a:defRPr/>
            </a:pPr>
            <a:fld id="{9343E636-512A-4AA6-8A39-297065163EC8}" type="datetime1">
              <a:rPr lang="de-DE" altLang="de-DE" smtClean="0"/>
              <a:t>08.09.2023</a:t>
            </a:fld>
            <a:endParaRPr lang="de-DE" altLang="de-DE" dirty="0"/>
          </a:p>
        </p:txBody>
      </p:sp>
      <p:sp>
        <p:nvSpPr>
          <p:cNvPr id="5" name="Fußzeilenplatzhalter 4"/>
          <p:cNvSpPr>
            <a:spLocks noGrp="1"/>
          </p:cNvSpPr>
          <p:nvPr>
            <p:ph type="ftr" sz="quarter" idx="11"/>
          </p:nvPr>
        </p:nvSpPr>
        <p:spPr/>
        <p:txBody>
          <a:bodyPr/>
          <a:lstStyle/>
          <a:p>
            <a:pPr>
              <a:defRPr/>
            </a:pPr>
            <a:r>
              <a:rPr lang="de-DE" altLang="de-DE" smtClean="0"/>
              <a:t>Modul 4 -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11</a:t>
            </a:fld>
            <a:endParaRPr lang="de-DE" altLang="de-DE"/>
          </a:p>
        </p:txBody>
      </p:sp>
    </p:spTree>
    <p:extLst>
      <p:ext uri="{BB962C8B-B14F-4D97-AF65-F5344CB8AC3E}">
        <p14:creationId xmlns:p14="http://schemas.microsoft.com/office/powerpoint/2010/main" val="36021824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 2</a:t>
            </a:r>
            <a:endParaRPr lang="de-DE" dirty="0"/>
          </a:p>
        </p:txBody>
      </p:sp>
      <p:sp>
        <p:nvSpPr>
          <p:cNvPr id="3" name="Inhaltsplatzhalter 2"/>
          <p:cNvSpPr>
            <a:spLocks noGrp="1"/>
          </p:cNvSpPr>
          <p:nvPr>
            <p:ph idx="1"/>
          </p:nvPr>
        </p:nvSpPr>
        <p:spPr/>
        <p:txBody>
          <a:bodyPr/>
          <a:lstStyle/>
          <a:p>
            <a:pPr eaLnBrk="1" hangingPunct="1">
              <a:spcAft>
                <a:spcPct val="20000"/>
              </a:spcAft>
            </a:pPr>
            <a:r>
              <a:rPr lang="de-DE" altLang="de-DE" sz="2200" dirty="0" smtClean="0">
                <a:latin typeface="Arial" pitchFamily="34" charset="0"/>
              </a:rPr>
              <a:t>HUELKE</a:t>
            </a:r>
            <a:r>
              <a:rPr lang="de-DE" altLang="de-DE" sz="2200" dirty="0">
                <a:latin typeface="Arial" pitchFamily="34" charset="0"/>
              </a:rPr>
              <a:t>, M. (2005): </a:t>
            </a:r>
            <a:r>
              <a:rPr lang="de-DE" altLang="de-DE" sz="2200" b="0" dirty="0">
                <a:latin typeface="Arial" pitchFamily="34" charset="0"/>
              </a:rPr>
              <a:t>Gestaltung von Stellteilen und Anzeigen, Vortrag auf dem Symposium „Anforderungen an die ergonomische Gestaltung von Maschinen der Metallbearbeitung“ des FA MFS, </a:t>
            </a:r>
            <a:r>
              <a:rPr lang="de-DE" altLang="de-DE" sz="2200" b="0" dirty="0" err="1">
                <a:latin typeface="Arial" pitchFamily="34" charset="0"/>
              </a:rPr>
              <a:t>Lengfurt</a:t>
            </a:r>
            <a:r>
              <a:rPr lang="de-DE" altLang="de-DE" sz="2200" b="0" dirty="0">
                <a:latin typeface="Arial" pitchFamily="34" charset="0"/>
              </a:rPr>
              <a:t>, 2005: </a:t>
            </a:r>
            <a:r>
              <a:rPr lang="de-DE" altLang="de-DE" sz="2200" b="0" dirty="0">
                <a:latin typeface="Arial" pitchFamily="34" charset="0"/>
                <a:hlinkClick r:id="rId2"/>
              </a:rPr>
              <a:t>http://www.dguv.de/medien/ifa/de/pra/ </a:t>
            </a:r>
            <a:r>
              <a:rPr lang="de-DE" altLang="de-DE" sz="2200" b="0" dirty="0" err="1">
                <a:latin typeface="Arial" pitchFamily="34" charset="0"/>
                <a:hlinkClick r:id="rId2"/>
              </a:rPr>
              <a:t>checkliste</a:t>
            </a:r>
            <a:r>
              <a:rPr lang="de-DE" altLang="de-DE" sz="2200" b="0" dirty="0">
                <a:latin typeface="Arial" pitchFamily="34" charset="0"/>
                <a:hlinkClick r:id="rId2"/>
              </a:rPr>
              <a:t>/gestaltung_stellteile_und_anzeigen.pdf</a:t>
            </a:r>
            <a:r>
              <a:rPr lang="de-DE" altLang="de-DE" sz="2200" b="0" dirty="0">
                <a:latin typeface="Arial" pitchFamily="34" charset="0"/>
              </a:rPr>
              <a:t>, abgerufen am 15.06.2018 </a:t>
            </a:r>
          </a:p>
          <a:p>
            <a:pPr eaLnBrk="1" hangingPunct="1">
              <a:spcAft>
                <a:spcPct val="20000"/>
              </a:spcAft>
            </a:pPr>
            <a:r>
              <a:rPr lang="de-DE" altLang="de-DE" sz="2200" dirty="0">
                <a:latin typeface="Arial" pitchFamily="34" charset="0"/>
              </a:rPr>
              <a:t>KIRCHNER, J.-H.; BAUM, E. (1990): </a:t>
            </a:r>
            <a:r>
              <a:rPr lang="de-DE" altLang="de-DE" sz="2200" b="0" dirty="0">
                <a:latin typeface="Arial" pitchFamily="34" charset="0"/>
              </a:rPr>
              <a:t>Ergonomie für Konstrukteure und Arbeitsgestalter. München: Carl Hanser.</a:t>
            </a:r>
          </a:p>
          <a:p>
            <a:pPr eaLnBrk="1" hangingPunct="1">
              <a:spcAft>
                <a:spcPct val="20000"/>
              </a:spcAft>
            </a:pPr>
            <a:r>
              <a:rPr lang="de-DE" altLang="de-DE" sz="2200" dirty="0">
                <a:latin typeface="Arial" pitchFamily="34" charset="0"/>
              </a:rPr>
              <a:t>LANDAU, K. (HRSG.) (2003): </a:t>
            </a:r>
            <a:r>
              <a:rPr lang="de-DE" altLang="de-DE" sz="2200" b="0" dirty="0">
                <a:latin typeface="Arial" pitchFamily="34" charset="0"/>
              </a:rPr>
              <a:t>Arbeitsgestaltung und Ergonomie. </a:t>
            </a:r>
            <a:r>
              <a:rPr lang="de-DE" altLang="de-DE" sz="2200" b="0" dirty="0" err="1">
                <a:latin typeface="Arial" pitchFamily="34" charset="0"/>
              </a:rPr>
              <a:t>Good</a:t>
            </a:r>
            <a:r>
              <a:rPr lang="de-DE" altLang="de-DE" sz="2200" b="0" dirty="0">
                <a:latin typeface="Arial" pitchFamily="34" charset="0"/>
              </a:rPr>
              <a:t> Practice. Stuttgart: </a:t>
            </a:r>
            <a:r>
              <a:rPr lang="de-DE" altLang="de-DE" sz="2200" b="0" dirty="0" err="1">
                <a:latin typeface="Arial" pitchFamily="34" charset="0"/>
              </a:rPr>
              <a:t>ergonomia</a:t>
            </a:r>
            <a:r>
              <a:rPr lang="de-DE" altLang="de-DE" sz="2200" b="0" dirty="0">
                <a:latin typeface="Arial" pitchFamily="34" charset="0"/>
              </a:rPr>
              <a:t> Verlag.</a:t>
            </a:r>
          </a:p>
          <a:p>
            <a:endParaRPr lang="de-DE" sz="2200" b="0" dirty="0"/>
          </a:p>
        </p:txBody>
      </p:sp>
      <p:sp>
        <p:nvSpPr>
          <p:cNvPr id="4" name="Datumsplatzhalter 3"/>
          <p:cNvSpPr>
            <a:spLocks noGrp="1"/>
          </p:cNvSpPr>
          <p:nvPr>
            <p:ph type="dt" sz="half" idx="10"/>
          </p:nvPr>
        </p:nvSpPr>
        <p:spPr/>
        <p:txBody>
          <a:bodyPr/>
          <a:lstStyle/>
          <a:p>
            <a:pPr>
              <a:defRPr/>
            </a:pPr>
            <a:fld id="{9343E636-512A-4AA6-8A39-297065163EC8}" type="datetime1">
              <a:rPr lang="de-DE" altLang="de-DE" smtClean="0"/>
              <a:t>08.09.2023</a:t>
            </a:fld>
            <a:endParaRPr lang="de-DE" altLang="de-DE" dirty="0"/>
          </a:p>
        </p:txBody>
      </p:sp>
      <p:sp>
        <p:nvSpPr>
          <p:cNvPr id="5" name="Fußzeilenplatzhalter 4"/>
          <p:cNvSpPr>
            <a:spLocks noGrp="1"/>
          </p:cNvSpPr>
          <p:nvPr>
            <p:ph type="ftr" sz="quarter" idx="11"/>
          </p:nvPr>
        </p:nvSpPr>
        <p:spPr/>
        <p:txBody>
          <a:bodyPr/>
          <a:lstStyle/>
          <a:p>
            <a:pPr>
              <a:defRPr/>
            </a:pPr>
            <a:r>
              <a:rPr lang="de-DE" altLang="de-DE" smtClean="0"/>
              <a:t>Modul 4 -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12</a:t>
            </a:fld>
            <a:endParaRPr lang="de-DE" altLang="de-DE"/>
          </a:p>
        </p:txBody>
      </p:sp>
    </p:spTree>
    <p:extLst>
      <p:ext uri="{BB962C8B-B14F-4D97-AF65-F5344CB8AC3E}">
        <p14:creationId xmlns:p14="http://schemas.microsoft.com/office/powerpoint/2010/main" val="8725799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smtClean="0"/>
              <a:t>Autorin: </a:t>
            </a:r>
            <a:r>
              <a:rPr lang="de-DE" b="1" dirty="0"/>
              <a:t>Dipl.-Ing. Silke </a:t>
            </a:r>
            <a:r>
              <a:rPr lang="de-DE" b="1" dirty="0" err="1"/>
              <a:t>Paritschkow</a:t>
            </a:r>
            <a:endParaRPr lang="de-DE" altLang="de-DE" b="1" dirty="0"/>
          </a:p>
          <a:p>
            <a:pPr>
              <a:tabLst>
                <a:tab pos="665163" algn="l"/>
              </a:tabLst>
            </a:pPr>
            <a:r>
              <a:rPr lang="de-DE" dirty="0">
                <a:hlinkClick r:id="rId2"/>
              </a:rPr>
              <a:t>silke.paritschkow@tu-dresden.de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ahyp="http://schemas.microsoft.com/office/drawing/2018/hyperlinkcolor" xmlns=""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ahyp="http://schemas.microsoft.com/office/drawing/2018/hyperlinkcolor" xmlns=""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Darum geht es</a:t>
            </a:r>
            <a:endParaRPr lang="de-DE" dirty="0"/>
          </a:p>
        </p:txBody>
      </p:sp>
      <p:sp>
        <p:nvSpPr>
          <p:cNvPr id="3" name="Inhaltsplatzhalter 2"/>
          <p:cNvSpPr>
            <a:spLocks noGrp="1"/>
          </p:cNvSpPr>
          <p:nvPr>
            <p:ph idx="1"/>
          </p:nvPr>
        </p:nvSpPr>
        <p:spPr>
          <a:xfrm>
            <a:off x="719667" y="1484314"/>
            <a:ext cx="6096413" cy="4897437"/>
          </a:xfrm>
        </p:spPr>
        <p:txBody>
          <a:bodyPr/>
          <a:lstStyle/>
          <a:p>
            <a:pPr marL="342900" indent="-342900">
              <a:buClr>
                <a:schemeClr val="accent2"/>
              </a:buClr>
              <a:buFont typeface="Wingdings" panose="05000000000000000000" pitchFamily="2" charset="2"/>
              <a:buChar char="§"/>
            </a:pPr>
            <a:r>
              <a:rPr lang="de-DE" sz="2400" dirty="0" smtClean="0"/>
              <a:t>Anwendungsfälle für Analog- und Digitalanzeigen</a:t>
            </a:r>
            <a:r>
              <a:rPr lang="de-DE" sz="2400" dirty="0"/>
              <a:t/>
            </a:r>
            <a:br>
              <a:rPr lang="de-DE" sz="2400" dirty="0"/>
            </a:br>
            <a:endParaRPr lang="de-DE" sz="2400" dirty="0" smtClean="0"/>
          </a:p>
          <a:p>
            <a:pPr marL="342900" indent="-342900">
              <a:buClr>
                <a:schemeClr val="accent2"/>
              </a:buClr>
              <a:buFont typeface="Wingdings" panose="05000000000000000000" pitchFamily="2" charset="2"/>
              <a:buChar char="§"/>
            </a:pPr>
            <a:r>
              <a:rPr lang="de-DE" sz="2400" dirty="0" smtClean="0"/>
              <a:t>Anzeigemöglichkeiten</a:t>
            </a:r>
            <a:br>
              <a:rPr lang="de-DE" sz="2400" dirty="0" smtClean="0"/>
            </a:br>
            <a:endParaRPr lang="de-DE" sz="2400" dirty="0" smtClean="0"/>
          </a:p>
          <a:p>
            <a:pPr marL="342900" indent="-342900">
              <a:buClr>
                <a:schemeClr val="accent2"/>
              </a:buClr>
              <a:buFont typeface="Wingdings" panose="05000000000000000000" pitchFamily="2" charset="2"/>
              <a:buChar char="§"/>
            </a:pPr>
            <a:r>
              <a:rPr lang="de-DE" sz="2400" dirty="0" smtClean="0"/>
              <a:t>Ausführungsformen von Analoganzeigen</a:t>
            </a:r>
            <a:r>
              <a:rPr lang="de-DE" sz="2400" dirty="0"/>
              <a:t/>
            </a:r>
            <a:br>
              <a:rPr lang="de-DE" sz="2400" dirty="0"/>
            </a:br>
            <a:endParaRPr lang="de-DE" sz="2400" dirty="0" smtClean="0"/>
          </a:p>
          <a:p>
            <a:pPr marL="342900" indent="-342900">
              <a:buClr>
                <a:schemeClr val="accent2"/>
              </a:buClr>
              <a:buFont typeface="Wingdings" panose="05000000000000000000" pitchFamily="2" charset="2"/>
              <a:buChar char="§"/>
            </a:pPr>
            <a:r>
              <a:rPr lang="de-DE" sz="2400" dirty="0" smtClean="0"/>
              <a:t>Gestaltung von Bildschirmanzeigen</a:t>
            </a:r>
          </a:p>
        </p:txBody>
      </p:sp>
      <p:pic>
        <p:nvPicPr>
          <p:cNvPr id="11" name="Grafik 10" descr="Die Zeichnung zeigt einen Monitor mit darunter befindlichen Anzeigen und Stellteilen."/>
          <p:cNvPicPr>
            <a:picLocks noChangeAspect="1"/>
          </p:cNvPicPr>
          <p:nvPr/>
        </p:nvPicPr>
        <p:blipFill>
          <a:blip r:embed="rId3"/>
          <a:stretch>
            <a:fillRect/>
          </a:stretch>
        </p:blipFill>
        <p:spPr>
          <a:xfrm>
            <a:off x="7104112" y="1844824"/>
            <a:ext cx="3974937" cy="3383573"/>
          </a:xfrm>
          <a:prstGeom prst="rect">
            <a:avLst/>
          </a:prstGeom>
        </p:spPr>
      </p:pic>
      <p:sp>
        <p:nvSpPr>
          <p:cNvPr id="4" name="Datumsplatzhalter 3"/>
          <p:cNvSpPr>
            <a:spLocks noGrp="1"/>
          </p:cNvSpPr>
          <p:nvPr>
            <p:ph type="dt" sz="half" idx="10"/>
          </p:nvPr>
        </p:nvSpPr>
        <p:spPr/>
        <p:txBody>
          <a:bodyPr/>
          <a:lstStyle/>
          <a:p>
            <a:pPr>
              <a:defRPr/>
            </a:pPr>
            <a:fld id="{BB2F081E-7678-433D-98D1-95812D4C0E81}"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2</a:t>
            </a:fld>
            <a:endParaRPr lang="de-DE" altLang="de-DE"/>
          </a:p>
        </p:txBody>
      </p:sp>
    </p:spTree>
    <p:extLst>
      <p:ext uri="{BB962C8B-B14F-4D97-AF65-F5344CB8AC3E}">
        <p14:creationId xmlns:p14="http://schemas.microsoft.com/office/powerpoint/2010/main" val="3377120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t>Anwendungsfälle für Analog- und Digitalanzeigen</a:t>
            </a:r>
          </a:p>
        </p:txBody>
      </p:sp>
      <p:pic>
        <p:nvPicPr>
          <p:cNvPr id="1219" name="Inhaltsplatzhalter 1218" descr="Arten von Analog- und Digitalanzeigen und deren Eignung für verschiedene Anwendungsfälle. &#10;Sicheres Ablesen ermöglichen Digitalanzeigen und Bildschirme.&#10;Qualitatives ermöglichen Rundskalen.&#10;Quantitatives Ablesen ermöglichen Digitalanzeigen und Bildschirme.&#10;Vergleiche ermöglichen Leuchtbalkenanzeigen.&#10;Einstellen von Werten ermöglichen Digitalanzeigen und Bildschirme.&#10;Regeln ist insbesondere mit Leuchtbalkenanzeigen möglich."/>
          <p:cNvPicPr>
            <a:picLocks noGrp="1" noChangeAspect="1"/>
          </p:cNvPicPr>
          <p:nvPr>
            <p:ph idx="1"/>
          </p:nvPr>
        </p:nvPicPr>
        <p:blipFill>
          <a:blip r:embed="rId3"/>
          <a:stretch>
            <a:fillRect/>
          </a:stretch>
        </p:blipFill>
        <p:spPr>
          <a:xfrm>
            <a:off x="2495600" y="1581464"/>
            <a:ext cx="7415172" cy="4897437"/>
          </a:xfrm>
          <a:prstGeom prst="rect">
            <a:avLst/>
          </a:prstGeom>
        </p:spPr>
      </p:pic>
      <p:sp>
        <p:nvSpPr>
          <p:cNvPr id="4" name="Datumsplatzhalter 3"/>
          <p:cNvSpPr>
            <a:spLocks noGrp="1"/>
          </p:cNvSpPr>
          <p:nvPr>
            <p:ph type="dt" sz="half" idx="10"/>
          </p:nvPr>
        </p:nvSpPr>
        <p:spPr/>
        <p:txBody>
          <a:bodyPr/>
          <a:lstStyle/>
          <a:p>
            <a:pPr>
              <a:defRPr/>
            </a:pPr>
            <a:fld id="{988126E7-E2BD-4C88-8280-F30BC1E0724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3</a:t>
            </a:fld>
            <a:endParaRPr lang="de-DE" altLang="de-DE"/>
          </a:p>
        </p:txBody>
      </p:sp>
    </p:spTree>
    <p:extLst>
      <p:ext uri="{BB962C8B-B14F-4D97-AF65-F5344CB8AC3E}">
        <p14:creationId xmlns:p14="http://schemas.microsoft.com/office/powerpoint/2010/main" val="3037776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Anzeigemöglichkeiten</a:t>
            </a:r>
            <a:endParaRPr lang="de-DE" dirty="0"/>
          </a:p>
        </p:txBody>
      </p:sp>
      <p:pic>
        <p:nvPicPr>
          <p:cNvPr id="888" name="Inhaltsplatzhalter 887" descr="Die Abbildung zeigt unterschiedliche Anzeigemöglichkeiten. Differenz-Anzeige, Istwert-Anzeige, Sollwert-Anzeige, Bereichanzeige sowie in der Bildmitte eine integrative Anzeige, die mehrere Anzeigemöglichkeiten vereint."/>
          <p:cNvPicPr>
            <a:picLocks noGrp="1" noChangeAspect="1"/>
          </p:cNvPicPr>
          <p:nvPr>
            <p:ph idx="1"/>
          </p:nvPr>
        </p:nvPicPr>
        <p:blipFill>
          <a:blip r:embed="rId3"/>
          <a:stretch>
            <a:fillRect/>
          </a:stretch>
        </p:blipFill>
        <p:spPr>
          <a:xfrm>
            <a:off x="1775520" y="1519278"/>
            <a:ext cx="8695489" cy="4492669"/>
          </a:xfrm>
          <a:prstGeom prst="rect">
            <a:avLst/>
          </a:prstGeom>
        </p:spPr>
      </p:pic>
      <p:sp>
        <p:nvSpPr>
          <p:cNvPr id="4" name="Datumsplatzhalter 3"/>
          <p:cNvSpPr>
            <a:spLocks noGrp="1"/>
          </p:cNvSpPr>
          <p:nvPr>
            <p:ph type="dt" sz="half" idx="10"/>
          </p:nvPr>
        </p:nvSpPr>
        <p:spPr/>
        <p:txBody>
          <a:bodyPr/>
          <a:lstStyle/>
          <a:p>
            <a:pPr>
              <a:defRPr/>
            </a:pPr>
            <a:fld id="{491112C8-8C0E-4583-919F-0503F67FC18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4</a:t>
            </a:fld>
            <a:endParaRPr lang="de-DE" altLang="de-DE"/>
          </a:p>
        </p:txBody>
      </p:sp>
    </p:spTree>
    <p:extLst>
      <p:ext uri="{BB962C8B-B14F-4D97-AF65-F5344CB8AC3E}">
        <p14:creationId xmlns:p14="http://schemas.microsoft.com/office/powerpoint/2010/main" val="211220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Ausführungsformen von Analoganzeigen</a:t>
            </a:r>
            <a:endParaRPr lang="de-DE" dirty="0"/>
          </a:p>
        </p:txBody>
      </p:sp>
      <p:pic>
        <p:nvPicPr>
          <p:cNvPr id="41" name="Inhaltsplatzhalter 40" descr="Die Abbildung zeigt unterschiedliche Ausführungsformen von Analoganzeigen. Rundskalen mit Sektorskala, umlaufender Skala und bewegter Skala sowie Längsskalen."/>
          <p:cNvPicPr>
            <a:picLocks noGrp="1" noChangeAspect="1"/>
          </p:cNvPicPr>
          <p:nvPr>
            <p:ph idx="1"/>
          </p:nvPr>
        </p:nvPicPr>
        <p:blipFill>
          <a:blip r:embed="rId3"/>
          <a:stretch>
            <a:fillRect/>
          </a:stretch>
        </p:blipFill>
        <p:spPr>
          <a:xfrm>
            <a:off x="1420809" y="1556793"/>
            <a:ext cx="9355711" cy="4392488"/>
          </a:xfrm>
          <a:prstGeom prst="rect">
            <a:avLst/>
          </a:prstGeom>
        </p:spPr>
      </p:pic>
      <p:sp>
        <p:nvSpPr>
          <p:cNvPr id="15" name="Text Box 12"/>
          <p:cNvSpPr txBox="1">
            <a:spLocks noChangeArrowheads="1"/>
          </p:cNvSpPr>
          <p:nvPr/>
        </p:nvSpPr>
        <p:spPr bwMode="auto">
          <a:xfrm>
            <a:off x="5278736" y="6165304"/>
            <a:ext cx="691326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eaLnBrk="1" hangingPunct="1">
              <a:spcBef>
                <a:spcPct val="50000"/>
              </a:spcBef>
            </a:pPr>
            <a:r>
              <a:rPr lang="de-DE" altLang="de-DE" sz="1000" dirty="0">
                <a:solidFill>
                  <a:schemeClr val="bg2"/>
                </a:solidFill>
                <a:latin typeface="Arial" pitchFamily="34" charset="0"/>
              </a:rPr>
              <a:t>Ausführungsformen von Analog-Anzeigen (aus SCHMIDTKE, H. (1993): Ergonomie. 3. Auflage. München: Carl Hanser)  </a:t>
            </a:r>
          </a:p>
        </p:txBody>
      </p:sp>
      <p:sp>
        <p:nvSpPr>
          <p:cNvPr id="4" name="Datumsplatzhalter 3"/>
          <p:cNvSpPr>
            <a:spLocks noGrp="1"/>
          </p:cNvSpPr>
          <p:nvPr>
            <p:ph type="dt" sz="half" idx="10"/>
          </p:nvPr>
        </p:nvSpPr>
        <p:spPr/>
        <p:txBody>
          <a:bodyPr/>
          <a:lstStyle/>
          <a:p>
            <a:pPr>
              <a:defRPr/>
            </a:pPr>
            <a:fld id="{6DE977B9-3F0C-42AF-B636-415EAF60EC90}"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5</a:t>
            </a:fld>
            <a:endParaRPr lang="de-DE" altLang="de-DE"/>
          </a:p>
        </p:txBody>
      </p:sp>
    </p:spTree>
    <p:extLst>
      <p:ext uri="{BB962C8B-B14F-4D97-AF65-F5344CB8AC3E}">
        <p14:creationId xmlns:p14="http://schemas.microsoft.com/office/powerpoint/2010/main" val="187481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Beispiele für Skaleneinteilung und Beschriftung</a:t>
            </a:r>
            <a:endParaRPr lang="de-DE" dirty="0"/>
          </a:p>
        </p:txBody>
      </p:sp>
      <p:pic>
        <p:nvPicPr>
          <p:cNvPr id="9" name="Picture 1026" descr="Die Abbildung zeigt Bild 5b aus DIN EN 894-2 mit Beispielen für geeignete und ungeeignete Skaleneinteilungen und -beschriftungen."/>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67409" y="1372793"/>
            <a:ext cx="10657183" cy="478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029"/>
          <p:cNvSpPr txBox="1">
            <a:spLocks noChangeArrowheads="1"/>
          </p:cNvSpPr>
          <p:nvPr/>
        </p:nvSpPr>
        <p:spPr bwMode="auto">
          <a:xfrm>
            <a:off x="4283125" y="6136679"/>
            <a:ext cx="79088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eaLnBrk="1" hangingPunct="1">
              <a:spcBef>
                <a:spcPct val="50000"/>
              </a:spcBef>
            </a:pPr>
            <a:r>
              <a:rPr lang="de-DE" altLang="de-DE" sz="1000" dirty="0">
                <a:solidFill>
                  <a:schemeClr val="bg2"/>
                </a:solidFill>
                <a:latin typeface="Arial" pitchFamily="34" charset="0"/>
              </a:rPr>
              <a:t>Aus  DIN EN 894-2: Sicherheit von Maschinen - Ergonomische Anforderungen an die Gestaltung von Anzeigen und Stellteilen – Anzeigen</a:t>
            </a:r>
          </a:p>
        </p:txBody>
      </p:sp>
      <p:sp>
        <p:nvSpPr>
          <p:cNvPr id="4" name="Datumsplatzhalter 3"/>
          <p:cNvSpPr>
            <a:spLocks noGrp="1"/>
          </p:cNvSpPr>
          <p:nvPr>
            <p:ph type="dt" sz="half" idx="10"/>
          </p:nvPr>
        </p:nvSpPr>
        <p:spPr/>
        <p:txBody>
          <a:bodyPr/>
          <a:lstStyle/>
          <a:p>
            <a:pPr>
              <a:defRPr/>
            </a:pPr>
            <a:fld id="{60C8E9C3-43F4-42D8-944F-D28680FE165D}"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6</a:t>
            </a:fld>
            <a:endParaRPr lang="de-DE" altLang="de-DE"/>
          </a:p>
        </p:txBody>
      </p:sp>
    </p:spTree>
    <p:extLst>
      <p:ext uri="{BB962C8B-B14F-4D97-AF65-F5344CB8AC3E}">
        <p14:creationId xmlns:p14="http://schemas.microsoft.com/office/powerpoint/2010/main" val="2584966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Gestaltung von Bildschirmanzeigen</a:t>
            </a:r>
            <a:endParaRPr lang="de-DE" dirty="0"/>
          </a:p>
        </p:txBody>
      </p:sp>
      <p:sp>
        <p:nvSpPr>
          <p:cNvPr id="3" name="Inhaltsplatzhalter 2"/>
          <p:cNvSpPr>
            <a:spLocks noGrp="1"/>
          </p:cNvSpPr>
          <p:nvPr>
            <p:ph idx="1"/>
          </p:nvPr>
        </p:nvSpPr>
        <p:spPr/>
        <p:txBody>
          <a:bodyPr/>
          <a:lstStyle/>
          <a:p>
            <a:r>
              <a:rPr lang="de-DE" sz="2400" dirty="0" smtClean="0"/>
              <a:t>Bildschirmanzeigen geeignet zur Darstellung komplexer Sachverhalte</a:t>
            </a:r>
          </a:p>
          <a:p>
            <a:pPr marL="608013" lvl="2" indent="-342900">
              <a:buClr>
                <a:schemeClr val="accent2"/>
              </a:buClr>
            </a:pPr>
            <a:r>
              <a:rPr lang="de-DE" sz="2400" dirty="0" smtClean="0"/>
              <a:t>Grafiken</a:t>
            </a:r>
          </a:p>
          <a:p>
            <a:pPr marL="608013" lvl="2" indent="-342900">
              <a:buClr>
                <a:schemeClr val="accent2"/>
              </a:buClr>
            </a:pPr>
            <a:r>
              <a:rPr lang="de-DE" sz="2400" b="0" dirty="0" smtClean="0"/>
              <a:t>Flussbilder</a:t>
            </a:r>
          </a:p>
          <a:p>
            <a:pPr marL="608013" lvl="2" indent="-342900">
              <a:buClr>
                <a:schemeClr val="accent2"/>
              </a:buClr>
            </a:pPr>
            <a:r>
              <a:rPr lang="de-DE" sz="2400" dirty="0" smtClean="0"/>
              <a:t>Diagramme</a:t>
            </a:r>
          </a:p>
          <a:p>
            <a:pPr marL="608013" lvl="2" indent="-342900">
              <a:buClr>
                <a:schemeClr val="accent2"/>
              </a:buClr>
            </a:pPr>
            <a:r>
              <a:rPr lang="de-DE" sz="2400" b="0" dirty="0" smtClean="0"/>
              <a:t>Dialogführung</a:t>
            </a:r>
          </a:p>
          <a:p>
            <a:pPr marL="608013" lvl="2" indent="-342900">
              <a:buClr>
                <a:schemeClr val="accent2"/>
              </a:buClr>
            </a:pPr>
            <a:endParaRPr lang="de-DE" sz="2400" b="0" dirty="0" smtClean="0"/>
          </a:p>
          <a:p>
            <a:r>
              <a:rPr lang="de-DE" sz="2400" u="sng" dirty="0"/>
              <a:t>Beachte</a:t>
            </a:r>
            <a:r>
              <a:rPr lang="de-DE" sz="2400" dirty="0"/>
              <a:t>:</a:t>
            </a:r>
          </a:p>
          <a:p>
            <a:pPr marL="800100" lvl="1" indent="-342900">
              <a:buFont typeface="Wingdings" panose="05000000000000000000" pitchFamily="2" charset="2"/>
              <a:buChar char="§"/>
            </a:pPr>
            <a:r>
              <a:rPr lang="de-DE" sz="2400" dirty="0"/>
              <a:t>einfache Erkennbarkeit des Inhaltes</a:t>
            </a:r>
          </a:p>
          <a:p>
            <a:pPr marL="800100" lvl="1" indent="-342900">
              <a:buFont typeface="Wingdings" panose="05000000000000000000" pitchFamily="2" charset="2"/>
              <a:buChar char="§"/>
            </a:pPr>
            <a:r>
              <a:rPr lang="de-DE" sz="2400" dirty="0"/>
              <a:t>Vielzahl möglicher Anzeigeinhalte setzt Interpretierbarkeit voraus</a:t>
            </a:r>
          </a:p>
          <a:p>
            <a:pPr marL="800100" lvl="1" indent="-342900">
              <a:buFont typeface="Wingdings" panose="05000000000000000000" pitchFamily="2" charset="2"/>
              <a:buChar char="§"/>
            </a:pPr>
            <a:r>
              <a:rPr lang="de-DE" sz="2400" dirty="0"/>
              <a:t>Auswahlmöglichkeiten der gewünschten Informationen </a:t>
            </a:r>
            <a:r>
              <a:rPr lang="de-DE" sz="2400" dirty="0" smtClean="0"/>
              <a:t>gewähren</a:t>
            </a:r>
            <a:endParaRPr lang="de-DE" sz="2400" b="0" dirty="0"/>
          </a:p>
        </p:txBody>
      </p:sp>
      <p:sp>
        <p:nvSpPr>
          <p:cNvPr id="4" name="Datumsplatzhalter 3"/>
          <p:cNvSpPr>
            <a:spLocks noGrp="1"/>
          </p:cNvSpPr>
          <p:nvPr>
            <p:ph type="dt" sz="half" idx="10"/>
          </p:nvPr>
        </p:nvSpPr>
        <p:spPr/>
        <p:txBody>
          <a:bodyPr/>
          <a:lstStyle/>
          <a:p>
            <a:pPr>
              <a:defRPr/>
            </a:pPr>
            <a:fld id="{C3971FB6-7DF8-4B99-A36F-35E1B1AD5E7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7</a:t>
            </a:fld>
            <a:endParaRPr lang="de-DE" altLang="de-DE"/>
          </a:p>
        </p:txBody>
      </p:sp>
    </p:spTree>
    <p:extLst>
      <p:ext uri="{BB962C8B-B14F-4D97-AF65-F5344CB8AC3E}">
        <p14:creationId xmlns:p14="http://schemas.microsoft.com/office/powerpoint/2010/main" val="819833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Gestaltung von Bildschirmanzeigen</a:t>
            </a:r>
            <a:endParaRPr lang="de-DE" dirty="0"/>
          </a:p>
        </p:txBody>
      </p:sp>
      <p:pic>
        <p:nvPicPr>
          <p:cNvPr id="8" name="Inhaltsplatzhalter 7" descr="Eine Tabelle zeigt Gestaltungsdimensionen für Bildschirmanzeigen im Büro- und Industrie-Bereich.&#10;Im Büro-Bereich mit generalisierten Tätigkeiten,&#10;uneinheitlich in Inhalt und Reihenfolge sowie einem Multi Document Interface überwiegen nutzergesteuerte, kaum modale Dialoge mit großer Menütiefe. Die Grafische Dialoggestaltung&#10;erfolgt über undefinierte Layoutbereiche mit möglicher Verdeckung von Informationen  (Fenstertechnik).&#10;Im Industrie-Bereich mit spezialisierten Tätigkeiten, einheitlich in Inhalt und Reihenfolge sowie einem Single Document Interface überwiegen system- und nutzergesteuerte, teilweise modale Dialoge mit geringer Menütiefe. Die Grafische Dialoggestaltung&#10;erfolgt über definierte Layoutbereiche ohne Verdeckung von Informationen (Bildmasken-,     Kacheltechnik)."/>
          <p:cNvPicPr>
            <a:picLocks noGrp="1" noChangeAspect="1"/>
          </p:cNvPicPr>
          <p:nvPr>
            <p:ph idx="1"/>
          </p:nvPr>
        </p:nvPicPr>
        <p:blipFill>
          <a:blip r:embed="rId3"/>
          <a:stretch>
            <a:fillRect/>
          </a:stretch>
        </p:blipFill>
        <p:spPr>
          <a:xfrm>
            <a:off x="2020471" y="1367636"/>
            <a:ext cx="8151058" cy="4724809"/>
          </a:xfrm>
          <a:prstGeom prst="rect">
            <a:avLst/>
          </a:prstGeom>
        </p:spPr>
      </p:pic>
      <p:sp>
        <p:nvSpPr>
          <p:cNvPr id="7" name="Rectangle 39"/>
          <p:cNvSpPr>
            <a:spLocks noChangeArrowheads="1"/>
          </p:cNvSpPr>
          <p:nvPr/>
        </p:nvSpPr>
        <p:spPr bwMode="auto">
          <a:xfrm>
            <a:off x="4943872" y="6092445"/>
            <a:ext cx="71942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eaLnBrk="1" hangingPunct="1">
              <a:spcBef>
                <a:spcPct val="50000"/>
              </a:spcBef>
            </a:pPr>
            <a:r>
              <a:rPr lang="de-DE" altLang="de-DE" sz="800" dirty="0">
                <a:solidFill>
                  <a:schemeClr val="bg2"/>
                </a:solidFill>
                <a:latin typeface="Arial" pitchFamily="34" charset="0"/>
              </a:rPr>
              <a:t>Nach  Kraus, L. (2003): Entwicklung und Evaluation einer Methodik zur Untersuchung von Interaktionsgeräten für Maschinen- und Prozessbediensysteme mit grafischen Benutzungsoberflächen. Dissertation. Fortschritt-Berichte </a:t>
            </a:r>
            <a:r>
              <a:rPr lang="de-DE" altLang="de-DE" sz="800" dirty="0" err="1">
                <a:solidFill>
                  <a:schemeClr val="bg2"/>
                </a:solidFill>
                <a:latin typeface="Arial" pitchFamily="34" charset="0"/>
              </a:rPr>
              <a:t>pak</a:t>
            </a:r>
            <a:r>
              <a:rPr lang="de-DE" altLang="de-DE" sz="800" dirty="0">
                <a:solidFill>
                  <a:schemeClr val="bg2"/>
                </a:solidFill>
                <a:latin typeface="Arial" pitchFamily="34" charset="0"/>
              </a:rPr>
              <a:t> Band 7 Kaiserslautern: Verlag Universität Kaiserslautern.</a:t>
            </a:r>
          </a:p>
        </p:txBody>
      </p:sp>
      <p:sp>
        <p:nvSpPr>
          <p:cNvPr id="4" name="Datumsplatzhalter 3"/>
          <p:cNvSpPr>
            <a:spLocks noGrp="1"/>
          </p:cNvSpPr>
          <p:nvPr>
            <p:ph type="dt" sz="half" idx="10"/>
          </p:nvPr>
        </p:nvSpPr>
        <p:spPr/>
        <p:txBody>
          <a:bodyPr/>
          <a:lstStyle/>
          <a:p>
            <a:pPr>
              <a:defRPr/>
            </a:pPr>
            <a:fld id="{D4FC9883-3776-45C4-97F9-F707C757CA6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8</a:t>
            </a:fld>
            <a:endParaRPr lang="de-DE" altLang="de-DE"/>
          </a:p>
        </p:txBody>
      </p:sp>
    </p:spTree>
    <p:extLst>
      <p:ext uri="{BB962C8B-B14F-4D97-AF65-F5344CB8AC3E}">
        <p14:creationId xmlns:p14="http://schemas.microsoft.com/office/powerpoint/2010/main" val="16293430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1</a:t>
            </a:r>
            <a:endParaRPr lang="de-DE" dirty="0"/>
          </a:p>
        </p:txBody>
      </p:sp>
      <p:sp>
        <p:nvSpPr>
          <p:cNvPr id="3" name="Inhaltsplatzhalter 2"/>
          <p:cNvSpPr>
            <a:spLocks noGrp="1"/>
          </p:cNvSpPr>
          <p:nvPr>
            <p:ph idx="1"/>
          </p:nvPr>
        </p:nvSpPr>
        <p:spPr/>
        <p:txBody>
          <a:bodyPr/>
          <a:lstStyle/>
          <a:p>
            <a:pPr>
              <a:lnSpc>
                <a:spcPct val="110000"/>
              </a:lnSpc>
              <a:spcAft>
                <a:spcPct val="20000"/>
              </a:spcAft>
            </a:pPr>
            <a:r>
              <a:rPr lang="de-DE" altLang="de-DE" sz="2200" dirty="0"/>
              <a:t>DIN EN 894-1:2009-01 </a:t>
            </a:r>
            <a:r>
              <a:rPr lang="de-DE" altLang="de-DE" sz="2200" b="0" dirty="0"/>
              <a:t>Sicherheit von Maschinen - Ergonomische Anforderungen an die Gestaltung von Anzeigen und Stellteilen – Teil 1: Allgemeine Leitsätze für Benutzer-Interaktion mit Anzeigen und Stellteilen</a:t>
            </a:r>
          </a:p>
          <a:p>
            <a:pPr>
              <a:lnSpc>
                <a:spcPct val="110000"/>
              </a:lnSpc>
              <a:spcAft>
                <a:spcPct val="20000"/>
              </a:spcAft>
            </a:pPr>
            <a:r>
              <a:rPr lang="de-DE" altLang="de-DE" sz="2200" dirty="0"/>
              <a:t>DIN EN 894-2:2009-02 </a:t>
            </a:r>
            <a:r>
              <a:rPr lang="de-DE" altLang="de-DE" sz="2200" b="0" dirty="0"/>
              <a:t>Sicherheit von Maschinen - Ergonomische Anforderungen an die Gestaltung von Anzeigen und Stellteilen – Teil 2: Anzeigen</a:t>
            </a:r>
          </a:p>
          <a:p>
            <a:pPr>
              <a:lnSpc>
                <a:spcPct val="110000"/>
              </a:lnSpc>
              <a:spcAft>
                <a:spcPct val="20000"/>
              </a:spcAft>
            </a:pPr>
            <a:r>
              <a:rPr lang="de-DE" altLang="de-DE" sz="2200" dirty="0"/>
              <a:t>DIN EN 894-4:2010-11 </a:t>
            </a:r>
            <a:r>
              <a:rPr lang="de-DE" altLang="de-DE" sz="2200" b="0" dirty="0"/>
              <a:t>Sicherheit von Maschinen - Ergonomische Anforderungen an die Gestaltung von Anzeigen und Stellteilen – Teil 4: Lage und Anordnung von Anzeigen und Stellteilen </a:t>
            </a:r>
            <a:endParaRPr lang="de-DE" altLang="de-DE" sz="2200" b="0" dirty="0" smtClean="0"/>
          </a:p>
          <a:p>
            <a:pPr>
              <a:lnSpc>
                <a:spcPct val="110000"/>
              </a:lnSpc>
              <a:spcAft>
                <a:spcPct val="20000"/>
              </a:spcAft>
            </a:pPr>
            <a:r>
              <a:rPr lang="de-DE" altLang="de-DE" sz="2200" dirty="0"/>
              <a:t>DIN EN 60447*VDE 0196:2004-12 </a:t>
            </a:r>
            <a:r>
              <a:rPr lang="de-DE" altLang="de-DE" sz="2200" b="0" dirty="0"/>
              <a:t>Grund- und Sicherheitsregeln für die Mensch-Maschine-Schnittstelle, Kennzeichnung – Bedienungsgrundsätze</a:t>
            </a:r>
          </a:p>
          <a:p>
            <a:pPr>
              <a:lnSpc>
                <a:spcPct val="110000"/>
              </a:lnSpc>
              <a:spcAft>
                <a:spcPct val="20000"/>
              </a:spcAft>
            </a:pPr>
            <a:endParaRPr lang="de-DE" altLang="de-DE" sz="2200" b="0" dirty="0"/>
          </a:p>
        </p:txBody>
      </p:sp>
      <p:sp>
        <p:nvSpPr>
          <p:cNvPr id="4" name="Datumsplatzhalter 3"/>
          <p:cNvSpPr>
            <a:spLocks noGrp="1"/>
          </p:cNvSpPr>
          <p:nvPr>
            <p:ph type="dt" sz="half" idx="10"/>
          </p:nvPr>
        </p:nvSpPr>
        <p:spPr/>
        <p:txBody>
          <a:bodyPr/>
          <a:lstStyle/>
          <a:p>
            <a:pPr>
              <a:defRPr/>
            </a:pPr>
            <a:fld id="{3C5F0809-DBD3-4D81-9CBF-0DEC2E3B0B9D}"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3</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9</a:t>
            </a:fld>
            <a:endParaRPr lang="de-DE" altLang="de-DE"/>
          </a:p>
        </p:txBody>
      </p:sp>
    </p:spTree>
    <p:extLst>
      <p:ext uri="{BB962C8B-B14F-4D97-AF65-F5344CB8AC3E}">
        <p14:creationId xmlns:p14="http://schemas.microsoft.com/office/powerpoint/2010/main" val="410642671"/>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1149</Words>
  <Application>Microsoft Office PowerPoint</Application>
  <PresentationFormat>Breitbild</PresentationFormat>
  <Paragraphs>114</Paragraphs>
  <Slides>13</Slides>
  <Notes>7</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13</vt:i4>
      </vt:variant>
    </vt:vector>
  </HeadingPairs>
  <TitlesOfParts>
    <vt:vector size="18" baseType="lpstr">
      <vt:lpstr>Arial</vt:lpstr>
      <vt:lpstr>Times New Roman</vt:lpstr>
      <vt:lpstr>Verdana</vt:lpstr>
      <vt:lpstr>Wingdings</vt:lpstr>
      <vt:lpstr>KAN_Master</vt:lpstr>
      <vt:lpstr>Ergonomische Aspekte der Gestaltung der Mensch-Maschine-Schnittstelle  (Human-Machine-Interface)  Teil 3: Analog- und Digitalanzeigen</vt:lpstr>
      <vt:lpstr>Darum geht es</vt:lpstr>
      <vt:lpstr>Anwendungsfälle für Analog- und Digitalanzeigen</vt:lpstr>
      <vt:lpstr>Anzeigemöglichkeiten</vt:lpstr>
      <vt:lpstr>Ausführungsformen von Analoganzeigen</vt:lpstr>
      <vt:lpstr>Beispiele für Skaleneinteilung und Beschriftung</vt:lpstr>
      <vt:lpstr>Gestaltung von Bildschirmanzeigen</vt:lpstr>
      <vt:lpstr>Gestaltung von Bildschirmanzeigen</vt:lpstr>
      <vt:lpstr>Wichtige Normen 1</vt:lpstr>
      <vt:lpstr>Wichtige Normen 2</vt:lpstr>
      <vt:lpstr>Literatur 1</vt:lpstr>
      <vt:lpstr>Literatur 2</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61</cp:revision>
  <dcterms:created xsi:type="dcterms:W3CDTF">2023-07-17T12:06:45Z</dcterms:created>
  <dcterms:modified xsi:type="dcterms:W3CDTF">2023-09-08T08:51:27Z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