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2" r:id="rId16"/>
    <p:sldId id="301" r:id="rId17"/>
    <p:sldId id="287" r:id="rId18"/>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B2A51"/>
    <a:srgbClr val="004994"/>
    <a:srgbClr val="FAB500"/>
    <a:srgbClr val="E8E8E8"/>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35" autoAdjust="0"/>
    <p:restoredTop sz="84233" autoAdjust="0"/>
  </p:normalViewPr>
  <p:slideViewPr>
    <p:cSldViewPr>
      <p:cViewPr varScale="1">
        <p:scale>
          <a:sx n="67" d="100"/>
          <a:sy n="67" d="100"/>
        </p:scale>
        <p:origin x="91" y="398"/>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latin typeface="Arial" pitchFamily="34" charset="0"/>
              </a:rPr>
              <a:t>Achtung: Farben haben nicht in allen Kulturen die gleiche Bedeutung. Dieses Beispiel bezieht sich auf die deutsche Kultur.</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11</a:t>
            </a:fld>
            <a:endParaRPr lang="de-DE" altLang="de-DE"/>
          </a:p>
        </p:txBody>
      </p:sp>
    </p:spTree>
    <p:extLst>
      <p:ext uri="{BB962C8B-B14F-4D97-AF65-F5344CB8AC3E}">
        <p14:creationId xmlns:p14="http://schemas.microsoft.com/office/powerpoint/2010/main" val="1173769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latin typeface="Arial" pitchFamily="34" charset="0"/>
              </a:rPr>
              <a:t>Um Informationen über Prozessvorgänge und –zustände zu erhalten, werden Anzeigen benötigt. Dieser Abschnitt beschäftigt sich mit der richtigen Auswahl und Gestaltung von Anzeigen. Dabei wird zunächst vermittelt, warum eine mittelbare Informationsübertragung brauchen und anhand welcher benutzten Sinneskanäle und auf Grund welcher Informationstypen welche Anzeigen sinnvoll sind. Dann wird vertiefend auf die Gestaltung von optischen Anzeigen eingegangen. </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2</a:t>
            </a:fld>
            <a:endParaRPr lang="de-DE" altLang="de-DE"/>
          </a:p>
        </p:txBody>
      </p:sp>
    </p:spTree>
    <p:extLst>
      <p:ext uri="{BB962C8B-B14F-4D97-AF65-F5344CB8AC3E}">
        <p14:creationId xmlns:p14="http://schemas.microsoft.com/office/powerpoint/2010/main" val="3932196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Beispiele für unmittelbare Informationsübertragung: Schwingungen bei sich bewegenden Teilen oder Gerüche bei Überlastung von Maschinen</a:t>
            </a:r>
          </a:p>
          <a:p>
            <a:pPr eaLnBrk="1" hangingPunct="1"/>
            <a:endParaRPr lang="de-DE" altLang="de-DE"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3</a:t>
            </a:fld>
            <a:endParaRPr lang="de-DE" altLang="de-DE"/>
          </a:p>
        </p:txBody>
      </p:sp>
    </p:spTree>
    <p:extLst>
      <p:ext uri="{BB962C8B-B14F-4D97-AF65-F5344CB8AC3E}">
        <p14:creationId xmlns:p14="http://schemas.microsoft.com/office/powerpoint/2010/main" val="3264321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Die Modalität möglicher Anzeigeeinrichtungen muss sich an den Sinnesorganen des Menschen orientieren.</a:t>
            </a:r>
          </a:p>
          <a:p>
            <a:pPr eaLnBrk="1" hangingPunct="1"/>
            <a:r>
              <a:rPr lang="de-DE" altLang="de-DE" dirty="0" smtClean="0">
                <a:latin typeface="Arial" pitchFamily="34" charset="0"/>
              </a:rPr>
              <a:t>Von den möglichen Modalitäten</a:t>
            </a:r>
          </a:p>
          <a:p>
            <a:pPr eaLnBrk="1" hangingPunct="1">
              <a:buFont typeface="Wingdings" pitchFamily="2" charset="2"/>
              <a:buChar char="§"/>
            </a:pPr>
            <a:r>
              <a:rPr lang="de-DE" altLang="de-DE" dirty="0" smtClean="0">
                <a:latin typeface="Arial" pitchFamily="34" charset="0"/>
              </a:rPr>
              <a:t> visuell (sehen)</a:t>
            </a:r>
          </a:p>
          <a:p>
            <a:pPr eaLnBrk="1" hangingPunct="1">
              <a:buFont typeface="Wingdings" pitchFamily="2" charset="2"/>
              <a:buChar char="§"/>
            </a:pPr>
            <a:r>
              <a:rPr lang="de-DE" altLang="de-DE" dirty="0" smtClean="0">
                <a:latin typeface="Arial" pitchFamily="34" charset="0"/>
              </a:rPr>
              <a:t> auditiv (hören)</a:t>
            </a:r>
          </a:p>
          <a:p>
            <a:pPr eaLnBrk="1" hangingPunct="1">
              <a:buFont typeface="Wingdings" pitchFamily="2" charset="2"/>
              <a:buChar char="§"/>
            </a:pPr>
            <a:r>
              <a:rPr lang="de-DE" altLang="de-DE" dirty="0" smtClean="0">
                <a:latin typeface="Arial" pitchFamily="34" charset="0"/>
              </a:rPr>
              <a:t> haptisch (fühlen und tasten)</a:t>
            </a:r>
          </a:p>
          <a:p>
            <a:pPr eaLnBrk="1" hangingPunct="1">
              <a:buFont typeface="Wingdings" pitchFamily="2" charset="2"/>
              <a:buChar char="§"/>
            </a:pPr>
            <a:r>
              <a:rPr lang="de-DE" altLang="de-DE" dirty="0" smtClean="0">
                <a:latin typeface="Arial" pitchFamily="34" charset="0"/>
              </a:rPr>
              <a:t> olfaktorisch (riechen)</a:t>
            </a:r>
          </a:p>
          <a:p>
            <a:pPr eaLnBrk="1" hangingPunct="1">
              <a:buFont typeface="Wingdings" pitchFamily="2" charset="2"/>
              <a:buChar char="§"/>
            </a:pPr>
            <a:r>
              <a:rPr lang="de-DE" altLang="de-DE" dirty="0" smtClean="0">
                <a:latin typeface="Arial" pitchFamily="34" charset="0"/>
              </a:rPr>
              <a:t> gustatorisch (schmecken)</a:t>
            </a:r>
          </a:p>
          <a:p>
            <a:pPr eaLnBrk="1" hangingPunct="1">
              <a:buFont typeface="Wingdings" pitchFamily="2" charset="2"/>
              <a:buChar char="§"/>
            </a:pPr>
            <a:r>
              <a:rPr lang="de-DE" altLang="de-DE" dirty="0" smtClean="0">
                <a:latin typeface="Arial" pitchFamily="34" charset="0"/>
              </a:rPr>
              <a:t> vestibulär (Gleichgewicht) und</a:t>
            </a:r>
          </a:p>
          <a:p>
            <a:pPr eaLnBrk="1" hangingPunct="1">
              <a:buFont typeface="Wingdings" pitchFamily="2" charset="2"/>
              <a:buChar char="§"/>
            </a:pPr>
            <a:r>
              <a:rPr lang="de-DE" altLang="de-DE" dirty="0" smtClean="0">
                <a:latin typeface="Arial" pitchFamily="34" charset="0"/>
              </a:rPr>
              <a:t> thermisch</a:t>
            </a:r>
          </a:p>
          <a:p>
            <a:pPr eaLnBrk="1" hangingPunct="1"/>
            <a:r>
              <a:rPr lang="de-DE" altLang="de-DE" dirty="0" smtClean="0">
                <a:latin typeface="Arial" pitchFamily="34" charset="0"/>
              </a:rPr>
              <a:t>kommen (derzeit) hauptsächlich die drei erstgenannten für technische Anzeigen in Frage: Also werden zunächst optische, akustische und taktile Anzeigen unterschieden.</a:t>
            </a:r>
          </a:p>
          <a:p>
            <a:pPr eaLnBrk="1" hangingPunct="1"/>
            <a:r>
              <a:rPr lang="de-DE" altLang="de-DE" dirty="0" smtClean="0">
                <a:latin typeface="Arial" pitchFamily="34" charset="0"/>
              </a:rPr>
              <a:t>Auswahlmethoden der Art von Anzeigen </a:t>
            </a:r>
            <a:r>
              <a:rPr lang="de-DE" altLang="de-DE" dirty="0" smtClean="0">
                <a:latin typeface="Arial" pitchFamily="34" charset="0"/>
                <a:sym typeface="Wingdings" pitchFamily="2" charset="2"/>
              </a:rPr>
              <a:t> siehe nächste Folie</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4</a:t>
            </a:fld>
            <a:endParaRPr lang="de-DE" altLang="de-DE"/>
          </a:p>
        </p:txBody>
      </p:sp>
    </p:spTree>
    <p:extLst>
      <p:ext uri="{BB962C8B-B14F-4D97-AF65-F5344CB8AC3E}">
        <p14:creationId xmlns:p14="http://schemas.microsoft.com/office/powerpoint/2010/main" val="3277198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latin typeface="Arial" pitchFamily="34" charset="0"/>
              </a:rPr>
              <a:t>Auditive Wahrnehmung besitzt bezüglich der eindeutigen Unterscheidbarkeit einer großen Zahl verschiedener Signale herausragende Eigenschaften. Zur Wahrnehmung einer vielschichtigen Information (z. B. einer Grafik oder eines Bildes) erweist sich zwar die visuelle Wahrnehmung als mindestens ebenbürtig, dies gilt jedoch nicht für die eindeutige Unterscheidung bestimmter Signale.</a:t>
            </a:r>
          </a:p>
          <a:p>
            <a:pPr eaLnBrk="1" hangingPunct="1"/>
            <a:endParaRPr lang="de-DE" altLang="de-DE" dirty="0" smtClean="0">
              <a:latin typeface="Arial" pitchFamily="34" charset="0"/>
            </a:endParaRPr>
          </a:p>
          <a:p>
            <a:pPr eaLnBrk="1" hangingPunct="1"/>
            <a:r>
              <a:rPr lang="de-DE" altLang="de-DE" b="1" dirty="0" smtClean="0">
                <a:latin typeface="Arial" pitchFamily="34" charset="0"/>
              </a:rPr>
              <a:t>Zusatzinfo zu haptischen Anzeigen (nicht auf der Folie):</a:t>
            </a:r>
          </a:p>
          <a:p>
            <a:pPr eaLnBrk="1" hangingPunct="1"/>
            <a:r>
              <a:rPr lang="de-DE" altLang="de-DE" dirty="0" smtClean="0">
                <a:latin typeface="Arial" pitchFamily="34" charset="0"/>
              </a:rPr>
              <a:t>– Wahrnehmung an Körperkontakt gebunden</a:t>
            </a:r>
          </a:p>
          <a:p>
            <a:pPr eaLnBrk="1" hangingPunct="1"/>
            <a:r>
              <a:rPr lang="de-DE" altLang="de-DE" dirty="0" smtClean="0">
                <a:latin typeface="Arial" pitchFamily="34" charset="0"/>
              </a:rPr>
              <a:t>+ Einzige Modalität zur Erfassung mechanischer Objekteigenschaften</a:t>
            </a:r>
          </a:p>
          <a:p>
            <a:pPr eaLnBrk="1" hangingPunct="1"/>
            <a:r>
              <a:rPr lang="de-DE" altLang="de-DE" dirty="0" smtClean="0">
                <a:latin typeface="Arial" pitchFamily="34" charset="0"/>
              </a:rPr>
              <a:t>– Nur Information geringer Komplexität übermittelbar</a:t>
            </a:r>
          </a:p>
          <a:p>
            <a:pPr eaLnBrk="1" hangingPunct="1"/>
            <a:r>
              <a:rPr lang="de-DE" altLang="de-DE" dirty="0" smtClean="0">
                <a:latin typeface="Arial" pitchFamily="34" charset="0"/>
              </a:rPr>
              <a:t>+ Intuitive Einbindung in Bewegungssteuerung</a:t>
            </a:r>
          </a:p>
          <a:p>
            <a:pPr eaLnBrk="1" hangingPunct="1"/>
            <a:r>
              <a:rPr lang="de-DE" altLang="de-DE" dirty="0" smtClean="0">
                <a:latin typeface="Arial" pitchFamily="34" charset="0"/>
              </a:rPr>
              <a:t>+ Reaktionszeit 20-150 </a:t>
            </a:r>
            <a:r>
              <a:rPr lang="de-DE" altLang="de-DE" dirty="0" err="1" smtClean="0">
                <a:latin typeface="Arial" pitchFamily="34" charset="0"/>
              </a:rPr>
              <a:t>ms</a:t>
            </a:r>
            <a:endParaRPr lang="de-DE" altLang="de-DE" dirty="0" smtClean="0">
              <a:latin typeface="Arial" pitchFamily="34" charset="0"/>
            </a:endParaRPr>
          </a:p>
          <a:p>
            <a:pPr eaLnBrk="1" hangingPunct="1"/>
            <a:r>
              <a:rPr lang="de-DE" altLang="de-DE" dirty="0" smtClean="0">
                <a:latin typeface="Arial" pitchFamily="34" charset="0"/>
              </a:rPr>
              <a:t>	</a:t>
            </a:r>
          </a:p>
          <a:p>
            <a:pPr eaLnBrk="1" hangingPunct="1"/>
            <a:r>
              <a:rPr lang="de-DE" altLang="de-DE" dirty="0" smtClean="0">
                <a:latin typeface="Arial" pitchFamily="34" charset="0"/>
              </a:rPr>
              <a:t>Im folgenden erfolgt eine Konzentration auf Gestaltung optischer Anzeigen.</a:t>
            </a:r>
          </a:p>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5</a:t>
            </a:fld>
            <a:endParaRPr lang="de-DE" altLang="de-DE"/>
          </a:p>
        </p:txBody>
      </p:sp>
    </p:spTree>
    <p:extLst>
      <p:ext uri="{BB962C8B-B14F-4D97-AF65-F5344CB8AC3E}">
        <p14:creationId xmlns:p14="http://schemas.microsoft.com/office/powerpoint/2010/main" val="357670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7</a:t>
            </a:fld>
            <a:endParaRPr lang="de-DE" altLang="de-DE"/>
          </a:p>
        </p:txBody>
      </p:sp>
    </p:spTree>
    <p:extLst>
      <p:ext uri="{BB962C8B-B14F-4D97-AF65-F5344CB8AC3E}">
        <p14:creationId xmlns:p14="http://schemas.microsoft.com/office/powerpoint/2010/main" val="4002056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Kompatibilität wird ab der übernächsten Folie näher erläutert.</a:t>
            </a:r>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8</a:t>
            </a:fld>
            <a:endParaRPr lang="de-DE" altLang="de-DE"/>
          </a:p>
        </p:txBody>
      </p:sp>
    </p:spTree>
    <p:extLst>
      <p:ext uri="{BB962C8B-B14F-4D97-AF65-F5344CB8AC3E}">
        <p14:creationId xmlns:p14="http://schemas.microsoft.com/office/powerpoint/2010/main" val="1137586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Abhängigkeit von Art der Aufgabe und Art der Anzeige</a:t>
            </a:r>
            <a:endParaRPr lang="de-DE" dirty="0"/>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9</a:t>
            </a:fld>
            <a:endParaRPr lang="de-DE" altLang="de-DE"/>
          </a:p>
        </p:txBody>
      </p:sp>
    </p:spTree>
    <p:extLst>
      <p:ext uri="{BB962C8B-B14F-4D97-AF65-F5344CB8AC3E}">
        <p14:creationId xmlns:p14="http://schemas.microsoft.com/office/powerpoint/2010/main" val="3073446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83223" eaLnBrk="1" hangingPunct="1"/>
            <a:r>
              <a:rPr lang="de-DE" altLang="de-DE" dirty="0" smtClean="0">
                <a:latin typeface="Arial" pitchFamily="34" charset="0"/>
              </a:rPr>
              <a:t>Das wesentliche Ziel bei der Anzeigengestaltung ist es, eine eindeutige und leicht erlernbare Benutzung/Ablesbarkeit zu ermöglichen. Dies versucht man mit der Kompatibilität zu erreichen. </a:t>
            </a:r>
          </a:p>
          <a:p>
            <a:pPr defTabSz="183223" eaLnBrk="1" hangingPunct="1"/>
            <a:r>
              <a:rPr lang="de-DE" altLang="de-DE" dirty="0" smtClean="0">
                <a:latin typeface="Arial" pitchFamily="34" charset="0"/>
              </a:rPr>
              <a:t>Kompatibilität ist an sich ein abstrakter Begriff, der sich auf die verschiedensten Arten von Ähnlichkeit beziehen kann. Die mit Abstand am häufigsten angewendeten Arten von Kompatibilität sind die Richtungskompatibilität und die räumliche Kompatibilität.</a:t>
            </a:r>
          </a:p>
          <a:p>
            <a:pPr defTabSz="183223" eaLnBrk="1" hangingPunct="1"/>
            <a:r>
              <a:rPr lang="de-DE" altLang="de-DE" dirty="0" smtClean="0">
                <a:latin typeface="Arial" pitchFamily="34" charset="0"/>
              </a:rPr>
              <a:t>So bildet beispielsweise eine Straßenkarte die Wege so ab, wie wir sie aus der Luft betrachtet sehen könnten: Wir können uns unabhängig von Standpunkt und Sehrichtung orientieren.</a:t>
            </a:r>
          </a:p>
          <a:p>
            <a:pPr defTabSz="183223" eaLnBrk="1" hangingPunct="1"/>
            <a:r>
              <a:rPr lang="de-DE" altLang="de-DE" dirty="0" smtClean="0">
                <a:latin typeface="Arial" pitchFamily="34" charset="0"/>
              </a:rPr>
              <a:t>Eine solche Analogie lässt sich jedoch nicht in allen Fällen herstellen. Wenn sich keine Kompatibilität erzeugen lässt, versucht man </a:t>
            </a:r>
            <a:r>
              <a:rPr lang="de-DE" altLang="de-DE" b="1" dirty="0" smtClean="0">
                <a:latin typeface="Arial" pitchFamily="34" charset="0"/>
              </a:rPr>
              <a:t>Konventionen </a:t>
            </a:r>
            <a:r>
              <a:rPr lang="de-DE" altLang="de-DE" dirty="0" smtClean="0">
                <a:latin typeface="Arial" pitchFamily="34" charset="0"/>
              </a:rPr>
              <a:t>zu benutzen, womit bestimmte Sachverhalte zwar willkürlich, aber „überall" in der gleichen Weise definiert werden. Damit kann (wenigstens) einmal erlerntes Wissen übertragen werden.</a:t>
            </a:r>
          </a:p>
          <a:p>
            <a:pPr defTabSz="183223" eaLnBrk="1" hangingPunct="1"/>
            <a:r>
              <a:rPr lang="de-DE" altLang="de-DE" dirty="0" smtClean="0">
                <a:latin typeface="Arial" pitchFamily="34" charset="0"/>
              </a:rPr>
              <a:t>Die wichtigsten Konventionen sind</a:t>
            </a:r>
          </a:p>
          <a:p>
            <a:pPr defTabSz="183223" eaLnBrk="1" hangingPunct="1"/>
            <a:r>
              <a:rPr lang="de-DE" altLang="de-DE" dirty="0" smtClean="0">
                <a:latin typeface="Arial" pitchFamily="34" charset="0"/>
              </a:rPr>
              <a:t>a) 	    Richtungskonventionen </a:t>
            </a:r>
          </a:p>
          <a:p>
            <a:pPr defTabSz="183223" eaLnBrk="1" hangingPunct="1"/>
            <a:r>
              <a:rPr lang="de-DE" altLang="de-DE" dirty="0" smtClean="0">
                <a:latin typeface="Arial" pitchFamily="34" charset="0"/>
              </a:rPr>
              <a:t>b) 	Farbkonventionen </a:t>
            </a:r>
            <a:r>
              <a:rPr lang="de-DE" altLang="de-DE" dirty="0" smtClean="0">
                <a:latin typeface="Arial" pitchFamily="34" charset="0"/>
                <a:sym typeface="Wingdings" pitchFamily="2" charset="2"/>
              </a:rPr>
              <a:t> nächste Folie: Man spricht hier von der konzeptionellen Kompatibilität.</a:t>
            </a:r>
            <a:endParaRPr lang="de-DE" altLang="de-DE" dirty="0" smtClean="0">
              <a:latin typeface="Arial" pitchFamily="34" charset="0"/>
            </a:endParaRPr>
          </a:p>
          <a:p>
            <a:pPr defTabSz="183223">
              <a:lnSpc>
                <a:spcPct val="130000"/>
              </a:lnSpc>
              <a:spcBef>
                <a:spcPct val="0"/>
              </a:spcBef>
            </a:pPr>
            <a:r>
              <a:rPr lang="de-DE" altLang="de-DE" dirty="0" smtClean="0">
                <a:latin typeface="Arial" pitchFamily="34" charset="0"/>
              </a:rPr>
              <a:t>Eine Berücksichtigung kompatibilitätsförderlicher Verhaltensstereotypien bei der Arbeitsmittelgestaltung führt </a:t>
            </a:r>
          </a:p>
          <a:p>
            <a:pPr lvl="1" defTabSz="183223">
              <a:lnSpc>
                <a:spcPct val="130000"/>
              </a:lnSpc>
              <a:spcBef>
                <a:spcPct val="0"/>
              </a:spcBef>
              <a:buFont typeface="Wingdings" pitchFamily="2" charset="2"/>
              <a:buChar char="§"/>
            </a:pPr>
            <a:r>
              <a:rPr lang="de-DE" altLang="de-DE" dirty="0" smtClean="0">
                <a:latin typeface="Arial" pitchFamily="34" charset="0"/>
              </a:rPr>
              <a:t> zu einer Verkürzung der Lern- und Übungsphase </a:t>
            </a:r>
          </a:p>
          <a:p>
            <a:pPr lvl="1" defTabSz="183223">
              <a:lnSpc>
                <a:spcPct val="130000"/>
              </a:lnSpc>
              <a:spcBef>
                <a:spcPct val="0"/>
              </a:spcBef>
              <a:buFont typeface="Wingdings" pitchFamily="2" charset="2"/>
              <a:buChar char="§"/>
            </a:pPr>
            <a:r>
              <a:rPr lang="de-DE" altLang="de-DE" dirty="0" smtClean="0">
                <a:latin typeface="Arial" pitchFamily="34" charset="0"/>
              </a:rPr>
              <a:t> zu einer Erhöhung der qualitativen und quantitativen Arbeitsleistung </a:t>
            </a:r>
          </a:p>
          <a:p>
            <a:pPr lvl="1" defTabSz="183223">
              <a:lnSpc>
                <a:spcPct val="130000"/>
              </a:lnSpc>
              <a:spcBef>
                <a:spcPct val="0"/>
              </a:spcBef>
              <a:buFont typeface="Wingdings" pitchFamily="2" charset="2"/>
              <a:buChar char="§"/>
            </a:pPr>
            <a:r>
              <a:rPr lang="de-DE" altLang="de-DE" dirty="0" smtClean="0">
                <a:latin typeface="Arial" pitchFamily="34" charset="0"/>
              </a:rPr>
              <a:t> zu einer verringerten Gefahr der Fehlhandlung</a:t>
            </a:r>
          </a:p>
          <a:p>
            <a:pPr defTabSz="183223" eaLnBrk="1" hangingPunct="1"/>
            <a:endParaRPr lang="de-DE" altLang="de-DE" dirty="0" smtClean="0">
              <a:latin typeface="Arial" pitchFamily="34" charset="0"/>
            </a:endParaRPr>
          </a:p>
        </p:txBody>
      </p:sp>
      <p:sp>
        <p:nvSpPr>
          <p:cNvPr id="4" name="Foliennummernplatzhalter 3"/>
          <p:cNvSpPr>
            <a:spLocks noGrp="1"/>
          </p:cNvSpPr>
          <p:nvPr>
            <p:ph type="sldNum" sz="quarter" idx="10"/>
          </p:nvPr>
        </p:nvSpPr>
        <p:spPr/>
        <p:txBody>
          <a:bodyPr/>
          <a:lstStyle/>
          <a:p>
            <a:fld id="{4AF0BE09-7D59-4D18-80BA-51D31D2FC96A}" type="slidenum">
              <a:rPr lang="de-DE" altLang="de-DE" smtClean="0"/>
              <a:pPr/>
              <a:t>10</a:t>
            </a:fld>
            <a:endParaRPr lang="de-DE" altLang="de-DE"/>
          </a:p>
        </p:txBody>
      </p:sp>
    </p:spTree>
    <p:extLst>
      <p:ext uri="{BB962C8B-B14F-4D97-AF65-F5344CB8AC3E}">
        <p14:creationId xmlns:p14="http://schemas.microsoft.com/office/powerpoint/2010/main" val="3829260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958851" y="2125663"/>
            <a:ext cx="5154083" cy="4032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6316133" y="2125664"/>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6316133" y="4217989"/>
            <a:ext cx="5156200" cy="19399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 xmlns:a16="http://schemas.microsoft.com/office/drawing/2014/main" id="{24EA34D8-1483-DCD9-26C3-67A33E31480B}"/>
              </a:ext>
              <a:ext uri="{C183D7F6-B498-43B3-948B-1728B52AA6E4}">
                <adec:decorative xmlns=""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 xmlns:a16="http://schemas.microsoft.com/office/drawing/2014/main" id="{911169DB-FCD0-094E-FE3B-9BAA081DF8FA}"/>
              </a:ext>
              <a:ext uri="{C183D7F6-B498-43B3-948B-1728B52AA6E4}">
                <adec:decorative xmlns=""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 xmlns:a16="http://schemas.microsoft.com/office/drawing/2014/main" id="{C43531E9-3920-45D5-7A92-FE7B09806B2E}"/>
              </a:ext>
              <a:ext uri="{C183D7F6-B498-43B3-948B-1728B52AA6E4}">
                <adec:decorative xmlns=""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nora.kan-praxis.d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silke.paritschkow@tu-dresden.de" TargetMode="Externa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sz="4000" dirty="0"/>
              <a:t>Ergonomische Aspekte der Gestaltung der Mensch-Maschine-Schnittstelle </a:t>
            </a:r>
            <a:br>
              <a:rPr lang="de-DE" sz="4000" dirty="0"/>
            </a:br>
            <a:r>
              <a:rPr lang="de-DE" sz="4000" dirty="0"/>
              <a:t>(Human-</a:t>
            </a:r>
            <a:r>
              <a:rPr lang="de-DE" sz="4000" dirty="0" err="1"/>
              <a:t>Machine</a:t>
            </a:r>
            <a:r>
              <a:rPr lang="de-DE" sz="4000" dirty="0"/>
              <a:t>-Interface)</a:t>
            </a:r>
            <a:br>
              <a:rPr lang="de-DE" sz="4000" dirty="0"/>
            </a:br>
            <a:r>
              <a:rPr lang="de-DE" sz="2400" dirty="0"/>
              <a:t/>
            </a:r>
            <a:br>
              <a:rPr lang="de-DE" sz="2400" dirty="0"/>
            </a:br>
            <a:r>
              <a:rPr lang="de-DE" altLang="de-DE" sz="2400" dirty="0"/>
              <a:t>Teil 2: Auswahl und Gestaltung von Anzeigen</a:t>
            </a:r>
            <a:endParaRPr lang="de-DE" altLang="de-DE" sz="2400"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4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a:t>
            </a:r>
            <a:endParaRPr lang="de-DE" dirty="0"/>
          </a:p>
        </p:txBody>
      </p:sp>
      <p:sp>
        <p:nvSpPr>
          <p:cNvPr id="3" name="Inhaltsplatzhalter 2"/>
          <p:cNvSpPr>
            <a:spLocks noGrp="1"/>
          </p:cNvSpPr>
          <p:nvPr>
            <p:ph idx="1"/>
          </p:nvPr>
        </p:nvSpPr>
        <p:spPr/>
        <p:txBody>
          <a:bodyPr/>
          <a:lstStyle/>
          <a:p>
            <a:r>
              <a:rPr lang="de-DE" dirty="0" smtClean="0">
                <a:solidFill>
                  <a:srgbClr val="6F6F6F"/>
                </a:solidFill>
              </a:rPr>
              <a:t>Kompatibilität </a:t>
            </a:r>
            <a:r>
              <a:rPr lang="de-DE" b="0" dirty="0" smtClean="0"/>
              <a:t>oder Sinnfälligkeit liegt vor, wenn bei der Gestaltung des Handlungs- und Informationsausgabebereiches von Arbeitsmitteln gewissen Erwartungen des Menschen entsprochen wird</a:t>
            </a:r>
            <a:br>
              <a:rPr lang="de-DE" b="0" dirty="0" smtClean="0"/>
            </a:br>
            <a:endParaRPr lang="de-DE" b="0" dirty="0" smtClean="0"/>
          </a:p>
          <a:p>
            <a:pPr marL="342900" indent="-342900">
              <a:buClr>
                <a:schemeClr val="accent2"/>
              </a:buClr>
              <a:buFont typeface="Wingdings" panose="05000000000000000000" pitchFamily="2" charset="2"/>
              <a:buChar char="§"/>
            </a:pPr>
            <a:r>
              <a:rPr lang="de-DE" b="0" dirty="0" smtClean="0"/>
              <a:t>bezüglich einer statischen bzw. räumlichen Zu- und Anordnung der Anzeigen und Stellteile und</a:t>
            </a:r>
            <a:br>
              <a:rPr lang="de-DE" b="0" dirty="0" smtClean="0"/>
            </a:br>
            <a:endParaRPr lang="de-DE" b="0" dirty="0" smtClean="0"/>
          </a:p>
          <a:p>
            <a:pPr marL="342900" indent="-342900">
              <a:buClr>
                <a:schemeClr val="accent2"/>
              </a:buClr>
              <a:buFont typeface="Wingdings" panose="05000000000000000000" pitchFamily="2" charset="2"/>
              <a:buChar char="§"/>
            </a:pPr>
            <a:r>
              <a:rPr lang="de-DE" b="0" dirty="0" smtClean="0"/>
              <a:t>bezüglich der Zuordnung dynamischer Vorgänge an Anzeigen und Stellteilen</a:t>
            </a:r>
            <a:endParaRPr lang="de-DE" b="0" dirty="0"/>
          </a:p>
        </p:txBody>
      </p:sp>
      <p:sp>
        <p:nvSpPr>
          <p:cNvPr id="4" name="Datumsplatzhalter 3"/>
          <p:cNvSpPr>
            <a:spLocks noGrp="1"/>
          </p:cNvSpPr>
          <p:nvPr>
            <p:ph type="dt" sz="half" idx="10"/>
          </p:nvPr>
        </p:nvSpPr>
        <p:spPr/>
        <p:txBody>
          <a:bodyPr/>
          <a:lstStyle/>
          <a:p>
            <a:pPr>
              <a:defRPr/>
            </a:pPr>
            <a:fld id="{B86D4C52-87C9-4775-A9CC-CD03E4B99FF5}"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10</a:t>
            </a:fld>
            <a:endParaRPr lang="de-DE" altLang="de-DE"/>
          </a:p>
        </p:txBody>
      </p:sp>
    </p:spTree>
    <p:extLst>
      <p:ext uri="{BB962C8B-B14F-4D97-AF65-F5344CB8AC3E}">
        <p14:creationId xmlns:p14="http://schemas.microsoft.com/office/powerpoint/2010/main" val="2211145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Konzeptuelle Kompatibilität</a:t>
            </a:r>
            <a:endParaRPr lang="de-DE" dirty="0"/>
          </a:p>
        </p:txBody>
      </p:sp>
      <p:sp>
        <p:nvSpPr>
          <p:cNvPr id="7" name="Inhaltsplatzhalter 6"/>
          <p:cNvSpPr>
            <a:spLocks noGrp="1"/>
          </p:cNvSpPr>
          <p:nvPr>
            <p:ph idx="1"/>
          </p:nvPr>
        </p:nvSpPr>
        <p:spPr/>
        <p:txBody>
          <a:bodyPr/>
          <a:lstStyle/>
          <a:p>
            <a:r>
              <a:rPr lang="de-DE" sz="2400" b="0" dirty="0"/>
              <a:t>Übereinstimmung der Anzeige-(Stellteil-)-gestaltung mit dem Systembild, das sich ein Benutzer macht.</a:t>
            </a:r>
          </a:p>
          <a:p>
            <a:endParaRPr lang="de-DE" sz="2400" dirty="0"/>
          </a:p>
        </p:txBody>
      </p:sp>
      <p:pic>
        <p:nvPicPr>
          <p:cNvPr id="8" name="Grafik 7" descr="Die Abbildung zeigt Farben und ihre Bedeutung im deutschen Kulturkreis: rot=Gefahr/heiß, gelb=Achtung/Licht, grün=frei/gehen, blau=neutral/kühl."/>
          <p:cNvPicPr>
            <a:picLocks noChangeAspect="1"/>
          </p:cNvPicPr>
          <p:nvPr/>
        </p:nvPicPr>
        <p:blipFill>
          <a:blip r:embed="rId3"/>
          <a:stretch>
            <a:fillRect/>
          </a:stretch>
        </p:blipFill>
        <p:spPr>
          <a:xfrm>
            <a:off x="3264162" y="2828462"/>
            <a:ext cx="5663675" cy="2639797"/>
          </a:xfrm>
          <a:prstGeom prst="rect">
            <a:avLst/>
          </a:prstGeom>
        </p:spPr>
      </p:pic>
      <p:sp>
        <p:nvSpPr>
          <p:cNvPr id="4" name="Datumsplatzhalter 3"/>
          <p:cNvSpPr>
            <a:spLocks noGrp="1"/>
          </p:cNvSpPr>
          <p:nvPr>
            <p:ph type="dt" sz="half" idx="10"/>
          </p:nvPr>
        </p:nvSpPr>
        <p:spPr/>
        <p:txBody>
          <a:bodyPr/>
          <a:lstStyle/>
          <a:p>
            <a:pPr>
              <a:defRPr/>
            </a:pPr>
            <a:fld id="{C25572A0-599B-4432-B90C-40FF711F4FC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11</a:t>
            </a:fld>
            <a:endParaRPr lang="de-DE" altLang="de-DE"/>
          </a:p>
        </p:txBody>
      </p:sp>
    </p:spTree>
    <p:extLst>
      <p:ext uri="{BB962C8B-B14F-4D97-AF65-F5344CB8AC3E}">
        <p14:creationId xmlns:p14="http://schemas.microsoft.com/office/powerpoint/2010/main" val="1930003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Kompatibilitätsprinzipien bei Anzeigen</a:t>
            </a:r>
            <a:endParaRPr lang="de-DE" dirty="0"/>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b="0" dirty="0"/>
              <a:t>mehrere Anzeigen: gleiche Winkelstellung bei Normalzuständen</a:t>
            </a:r>
          </a:p>
          <a:p>
            <a:pPr marL="342900" indent="-342900">
              <a:buClr>
                <a:schemeClr val="accent2"/>
              </a:buClr>
              <a:buFont typeface="Wingdings" panose="05000000000000000000" pitchFamily="2" charset="2"/>
              <a:buChar char="§"/>
            </a:pPr>
            <a:r>
              <a:rPr lang="de-DE" b="0" dirty="0"/>
              <a:t>Anbringen von Anzeigen in gleicher Reihenfolge wie dazugehörige Maschinen/Bedienelemente (von links nach rechts, von oben nach unten)</a:t>
            </a:r>
          </a:p>
          <a:p>
            <a:pPr marL="342900" indent="-342900">
              <a:buClr>
                <a:schemeClr val="accent2"/>
              </a:buClr>
              <a:buFont typeface="Wingdings" panose="05000000000000000000" pitchFamily="2" charset="2"/>
              <a:buChar char="§"/>
            </a:pPr>
            <a:r>
              <a:rPr lang="de-DE" b="0" dirty="0"/>
              <a:t>Anzeige von Zunahme: nach rechts oder nach oben</a:t>
            </a:r>
          </a:p>
          <a:p>
            <a:pPr marL="342900" indent="-342900">
              <a:buClr>
                <a:schemeClr val="accent2"/>
              </a:buClr>
              <a:buFont typeface="Wingdings" panose="05000000000000000000" pitchFamily="2" charset="2"/>
              <a:buChar char="§"/>
            </a:pPr>
            <a:r>
              <a:rPr lang="de-DE" b="0" dirty="0"/>
              <a:t>Anzeige von Abnahme: nach links oder nach unten</a:t>
            </a:r>
          </a:p>
          <a:p>
            <a:pPr>
              <a:buClr>
                <a:schemeClr val="accent2"/>
              </a:buClr>
            </a:pPr>
            <a:endParaRPr lang="de-DE" b="0" dirty="0"/>
          </a:p>
        </p:txBody>
      </p:sp>
      <p:pic>
        <p:nvPicPr>
          <p:cNvPr id="7" name="Picture 15" descr="Die Abbildung zeigt runde Zeigerinstrumente in aufsteigender Skala und als Skala mit Mittelstellung sowie vertikale und horizontale Zeigerinstrument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3712" y="3545273"/>
            <a:ext cx="5112370" cy="272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0516327" y="6104752"/>
            <a:ext cx="1669047" cy="276999"/>
          </a:xfrm>
          <a:prstGeom prst="rect">
            <a:avLst/>
          </a:prstGeom>
          <a:noFill/>
        </p:spPr>
        <p:txBody>
          <a:bodyPr wrap="none" rtlCol="0">
            <a:spAutoFit/>
          </a:bodyPr>
          <a:lstStyle/>
          <a:p>
            <a:r>
              <a:rPr lang="de-DE" sz="1200" dirty="0"/>
              <a:t>Quelle: DIN EN 894-2</a:t>
            </a:r>
          </a:p>
        </p:txBody>
      </p:sp>
      <p:sp>
        <p:nvSpPr>
          <p:cNvPr id="4" name="Datumsplatzhalter 3"/>
          <p:cNvSpPr>
            <a:spLocks noGrp="1"/>
          </p:cNvSpPr>
          <p:nvPr>
            <p:ph type="dt" sz="half" idx="10"/>
          </p:nvPr>
        </p:nvSpPr>
        <p:spPr/>
        <p:txBody>
          <a:bodyPr/>
          <a:lstStyle/>
          <a:p>
            <a:pPr>
              <a:defRPr/>
            </a:pPr>
            <a:fld id="{D5F96646-73E9-403C-9B77-E88E39550534}"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12</a:t>
            </a:fld>
            <a:endParaRPr lang="de-DE" altLang="de-DE"/>
          </a:p>
        </p:txBody>
      </p:sp>
    </p:spTree>
    <p:extLst>
      <p:ext uri="{BB962C8B-B14F-4D97-AF65-F5344CB8AC3E}">
        <p14:creationId xmlns:p14="http://schemas.microsoft.com/office/powerpoint/2010/main" val="2955635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optischer Anzeigen</a:t>
            </a:r>
            <a:endParaRPr lang="de-DE" dirty="0"/>
          </a:p>
        </p:txBody>
      </p:sp>
      <p:sp>
        <p:nvSpPr>
          <p:cNvPr id="3" name="Inhaltsplatzhalter 2"/>
          <p:cNvSpPr>
            <a:spLocks noGrp="1"/>
          </p:cNvSpPr>
          <p:nvPr>
            <p:ph idx="1"/>
          </p:nvPr>
        </p:nvSpPr>
        <p:spPr>
          <a:xfrm>
            <a:off x="719667" y="1484314"/>
            <a:ext cx="11280989" cy="4897437"/>
          </a:xfrm>
        </p:spPr>
        <p:txBody>
          <a:bodyPr/>
          <a:lstStyle/>
          <a:p>
            <a:r>
              <a:rPr lang="de-DE" dirty="0"/>
              <a:t>Anforderungen hinsichtlich der möglichen Interpretation</a:t>
            </a:r>
          </a:p>
          <a:p>
            <a:pPr marL="342900" indent="-342900">
              <a:buClr>
                <a:schemeClr val="accent2"/>
              </a:buClr>
              <a:buFont typeface="Wingdings" panose="05000000000000000000" pitchFamily="2" charset="2"/>
              <a:buChar char="§"/>
            </a:pPr>
            <a:r>
              <a:rPr lang="de-DE" b="0" dirty="0"/>
              <a:t>einfachstes mögliches Signal verwenden (zwei Zustände)</a:t>
            </a:r>
          </a:p>
          <a:p>
            <a:pPr marL="342900" indent="-342900">
              <a:buClr>
                <a:schemeClr val="accent2"/>
              </a:buClr>
              <a:buFont typeface="Wingdings" panose="05000000000000000000" pitchFamily="2" charset="2"/>
              <a:buChar char="§"/>
            </a:pPr>
            <a:r>
              <a:rPr lang="de-DE" b="0" dirty="0"/>
              <a:t>einfachste mögliche qualitative Information anzeigen</a:t>
            </a:r>
          </a:p>
          <a:p>
            <a:pPr marL="342900" indent="-342900">
              <a:buClr>
                <a:schemeClr val="accent2"/>
              </a:buClr>
              <a:buFont typeface="Wingdings" panose="05000000000000000000" pitchFamily="2" charset="2"/>
              <a:buChar char="§"/>
            </a:pPr>
            <a:r>
              <a:rPr lang="de-DE" b="0" dirty="0"/>
              <a:t>dann erst kontinuierliche Anzeigen wählen: möglichst geringe Anzahl an Teilstrichen, Unterstützung durch Skalenfärbungen, Bezugsmarken, verstellbare Marken</a:t>
            </a:r>
          </a:p>
          <a:p>
            <a:pPr marL="342900" indent="-342900">
              <a:buClr>
                <a:schemeClr val="accent2"/>
              </a:buClr>
              <a:buFont typeface="Wingdings" panose="05000000000000000000" pitchFamily="2" charset="2"/>
              <a:buChar char="§"/>
            </a:pPr>
            <a:r>
              <a:rPr lang="de-DE" b="0" dirty="0"/>
              <a:t>Zusammengehörige Anzeigen in Gruppen </a:t>
            </a:r>
            <a:r>
              <a:rPr lang="de-DE" b="0" dirty="0" smtClean="0"/>
              <a:t>anordnen</a:t>
            </a:r>
            <a:endParaRPr lang="de-DE" b="0" dirty="0"/>
          </a:p>
        </p:txBody>
      </p:sp>
      <p:pic>
        <p:nvPicPr>
          <p:cNvPr id="7" name="Picture 5" descr="Die Abbildung zeigt zwei runde Zeigerinstrumente. Ungeeignet ist eine Skala, deren Anzeigebereich weit über den tatsächlich genutzen Bereich lieg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5680" y="3789040"/>
            <a:ext cx="5732266" cy="2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0516327" y="6104752"/>
            <a:ext cx="1669047" cy="276999"/>
          </a:xfrm>
          <a:prstGeom prst="rect">
            <a:avLst/>
          </a:prstGeom>
          <a:noFill/>
        </p:spPr>
        <p:txBody>
          <a:bodyPr wrap="none" rtlCol="0">
            <a:spAutoFit/>
          </a:bodyPr>
          <a:lstStyle/>
          <a:p>
            <a:r>
              <a:rPr lang="de-DE" sz="1200" dirty="0"/>
              <a:t>Quelle: DIN EN 894-2</a:t>
            </a:r>
          </a:p>
        </p:txBody>
      </p:sp>
      <p:sp>
        <p:nvSpPr>
          <p:cNvPr id="4" name="Datumsplatzhalter 3"/>
          <p:cNvSpPr>
            <a:spLocks noGrp="1"/>
          </p:cNvSpPr>
          <p:nvPr>
            <p:ph type="dt" sz="half" idx="10"/>
          </p:nvPr>
        </p:nvSpPr>
        <p:spPr/>
        <p:txBody>
          <a:bodyPr/>
          <a:lstStyle/>
          <a:p>
            <a:pPr>
              <a:defRPr/>
            </a:pPr>
            <a:fld id="{E80D113F-4C3D-4F3D-8E12-ED13455568B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13</a:t>
            </a:fld>
            <a:endParaRPr lang="de-DE" altLang="de-DE"/>
          </a:p>
        </p:txBody>
      </p:sp>
    </p:spTree>
    <p:extLst>
      <p:ext uri="{BB962C8B-B14F-4D97-AF65-F5344CB8AC3E}">
        <p14:creationId xmlns:p14="http://schemas.microsoft.com/office/powerpoint/2010/main" val="2632710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1</a:t>
            </a:r>
            <a:endParaRPr lang="de-DE" dirty="0"/>
          </a:p>
        </p:txBody>
      </p:sp>
      <p:sp>
        <p:nvSpPr>
          <p:cNvPr id="3" name="Inhaltsplatzhalter 2"/>
          <p:cNvSpPr>
            <a:spLocks noGrp="1"/>
          </p:cNvSpPr>
          <p:nvPr>
            <p:ph idx="1"/>
          </p:nvPr>
        </p:nvSpPr>
        <p:spPr/>
        <p:txBody>
          <a:bodyPr/>
          <a:lstStyle/>
          <a:p>
            <a:pPr>
              <a:lnSpc>
                <a:spcPct val="110000"/>
              </a:lnSpc>
              <a:spcBef>
                <a:spcPct val="10000"/>
              </a:spcBef>
              <a:spcAft>
                <a:spcPct val="20000"/>
              </a:spcAft>
            </a:pPr>
            <a:r>
              <a:rPr lang="de-DE" altLang="de-DE" sz="2200" dirty="0"/>
              <a:t>DIN EN 894-1:2009-01 </a:t>
            </a:r>
            <a:r>
              <a:rPr lang="de-DE" altLang="de-DE" sz="2200" b="0" dirty="0"/>
              <a:t>Sicherheit von Maschinen - Ergonomische Anforderungen an die Gestaltung von Anzeigen und Stellteilen – Teil 1: Allgemeine Leitsätze für Benutzer-Interaktion mit Anzeigen und Stellteilen</a:t>
            </a:r>
          </a:p>
          <a:p>
            <a:pPr>
              <a:lnSpc>
                <a:spcPct val="110000"/>
              </a:lnSpc>
              <a:spcBef>
                <a:spcPct val="10000"/>
              </a:spcBef>
              <a:spcAft>
                <a:spcPct val="20000"/>
              </a:spcAft>
            </a:pPr>
            <a:r>
              <a:rPr lang="de-DE" altLang="de-DE" sz="2200" dirty="0"/>
              <a:t>DIN EN 894-2:2009-02 </a:t>
            </a:r>
            <a:r>
              <a:rPr lang="de-DE" altLang="de-DE" sz="2200" b="0" dirty="0"/>
              <a:t>Sicherheit von Maschinen - Ergonomische Anforderungen an die Gestaltung von Anzeigen und Stellteilen – Teil 2: Anzeigen</a:t>
            </a:r>
          </a:p>
          <a:p>
            <a:pPr>
              <a:lnSpc>
                <a:spcPct val="110000"/>
              </a:lnSpc>
              <a:spcBef>
                <a:spcPct val="10000"/>
              </a:spcBef>
              <a:spcAft>
                <a:spcPct val="20000"/>
              </a:spcAft>
            </a:pPr>
            <a:r>
              <a:rPr lang="de-DE" altLang="de-DE" sz="2200" dirty="0"/>
              <a:t>DIN EN 894-4:2010-11 </a:t>
            </a:r>
            <a:r>
              <a:rPr lang="de-DE" altLang="de-DE" sz="2200" b="0" dirty="0"/>
              <a:t>Sicherheit von Maschinen - Ergonomische Anforderungen an die Gestaltung von Anzeigen und Stellteilen – Teil 4: Lage und Anordnung von Anzeigen und Stellteilen </a:t>
            </a:r>
          </a:p>
          <a:p>
            <a:pPr>
              <a:lnSpc>
                <a:spcPct val="110000"/>
              </a:lnSpc>
              <a:spcBef>
                <a:spcPct val="10000"/>
              </a:spcBef>
              <a:spcAft>
                <a:spcPct val="20000"/>
              </a:spcAft>
            </a:pPr>
            <a:r>
              <a:rPr lang="de-DE" altLang="de-DE" sz="2200" dirty="0"/>
              <a:t>DIN EN 60447*VDE 0196:2004-12 </a:t>
            </a:r>
            <a:r>
              <a:rPr lang="de-DE" altLang="de-DE" sz="2200" b="0" dirty="0"/>
              <a:t>Grund- und Sicherheitsregeln für die Mensch-Maschine-Schnittstelle, Kennzeichnung – </a:t>
            </a:r>
            <a:r>
              <a:rPr lang="de-DE" altLang="de-DE" sz="2200" b="0" dirty="0" smtClean="0"/>
              <a:t>Bedienungsgrundsätze</a:t>
            </a:r>
            <a:endParaRPr lang="de-DE" altLang="de-DE" sz="2200" b="0" dirty="0"/>
          </a:p>
        </p:txBody>
      </p:sp>
      <p:sp>
        <p:nvSpPr>
          <p:cNvPr id="4" name="Datumsplatzhalter 3"/>
          <p:cNvSpPr>
            <a:spLocks noGrp="1"/>
          </p:cNvSpPr>
          <p:nvPr>
            <p:ph type="dt" sz="half" idx="10"/>
          </p:nvPr>
        </p:nvSpPr>
        <p:spPr/>
        <p:txBody>
          <a:bodyPr/>
          <a:lstStyle/>
          <a:p>
            <a:pPr>
              <a:defRPr/>
            </a:pPr>
            <a:fld id="{64A43C2F-8B31-4170-B022-EFE777E7593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14</a:t>
            </a:fld>
            <a:endParaRPr lang="de-DE" altLang="de-DE"/>
          </a:p>
        </p:txBody>
      </p:sp>
    </p:spTree>
    <p:extLst>
      <p:ext uri="{BB962C8B-B14F-4D97-AF65-F5344CB8AC3E}">
        <p14:creationId xmlns:p14="http://schemas.microsoft.com/office/powerpoint/2010/main" val="3219322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Normen 2</a:t>
            </a:r>
            <a:endParaRPr lang="de-DE" dirty="0"/>
          </a:p>
        </p:txBody>
      </p:sp>
      <p:sp>
        <p:nvSpPr>
          <p:cNvPr id="3" name="Inhaltsplatzhalter 2"/>
          <p:cNvSpPr>
            <a:spLocks noGrp="1"/>
          </p:cNvSpPr>
          <p:nvPr>
            <p:ph idx="1"/>
          </p:nvPr>
        </p:nvSpPr>
        <p:spPr/>
        <p:txBody>
          <a:bodyPr/>
          <a:lstStyle/>
          <a:p>
            <a:r>
              <a:rPr lang="de-DE" altLang="de-DE" sz="2200" dirty="0" smtClean="0"/>
              <a:t>DIN </a:t>
            </a:r>
            <a:r>
              <a:rPr lang="de-DE" altLang="de-DE" sz="2200" dirty="0"/>
              <a:t>EN 61310-1*VDE 0113-101:2008-09</a:t>
            </a:r>
            <a:r>
              <a:rPr lang="de-DE" altLang="de-DE" sz="2200" dirty="0" smtClean="0"/>
              <a:t> </a:t>
            </a:r>
            <a:r>
              <a:rPr lang="de-DE" altLang="de-DE" sz="2200" b="0" dirty="0"/>
              <a:t>Sicherheit von Maschinen - Anzeigen, Kennzeichen und Bedienen – Teil 1: Anforderungen an sichtbare, hörbare und tastbare Signale</a:t>
            </a:r>
            <a:br>
              <a:rPr lang="de-DE" altLang="de-DE" sz="2200" b="0" dirty="0"/>
            </a:br>
            <a:endParaRPr lang="de-DE" altLang="de-DE" sz="2200" b="0" dirty="0"/>
          </a:p>
          <a:p>
            <a:pPr>
              <a:lnSpc>
                <a:spcPct val="110000"/>
              </a:lnSpc>
            </a:pPr>
            <a:r>
              <a:rPr lang="de-DE" altLang="de-DE" sz="2200" dirty="0"/>
              <a:t>DIN ISO 80416-4:2008-12 </a:t>
            </a:r>
            <a:r>
              <a:rPr lang="de-DE" altLang="de-DE" sz="2200" b="0" dirty="0"/>
              <a:t>Allgemeine Grundlagen für graphische Symbole auf Einrichtungen - Teil 4: Leitlinien für das Anpassen graphischer Symbole zur Darstellung auf Bildschirmen und Anzeigen (Icons) </a:t>
            </a:r>
            <a:br>
              <a:rPr lang="de-DE" altLang="de-DE" sz="2200" b="0" dirty="0"/>
            </a:br>
            <a:endParaRPr lang="de-DE" altLang="de-DE" sz="2200" b="0" dirty="0"/>
          </a:p>
          <a:p>
            <a:pPr>
              <a:lnSpc>
                <a:spcPct val="110000"/>
              </a:lnSpc>
              <a:spcBef>
                <a:spcPct val="10000"/>
              </a:spcBef>
              <a:spcAft>
                <a:spcPct val="20000"/>
              </a:spcAft>
            </a:pPr>
            <a:r>
              <a:rPr lang="de-DE" altLang="de-DE" sz="2200" dirty="0"/>
              <a:t>DIN EN ISO 11064-5 2008-10 </a:t>
            </a:r>
            <a:r>
              <a:rPr lang="de-DE" altLang="de-DE" sz="2200" b="0" dirty="0">
                <a:cs typeface="Times New Roman" pitchFamily="18" charset="0"/>
              </a:rPr>
              <a:t>Ergonomische Gestaltung von Leitzentralen – Teil 5: Anzeigen und Stellteile </a:t>
            </a:r>
          </a:p>
          <a:p>
            <a:pPr>
              <a:lnSpc>
                <a:spcPct val="110000"/>
              </a:lnSpc>
              <a:spcBef>
                <a:spcPct val="10000"/>
              </a:spcBef>
              <a:spcAft>
                <a:spcPct val="20000"/>
              </a:spcAft>
            </a:pPr>
            <a:r>
              <a:rPr lang="de-DE" altLang="de-DE" sz="2200" dirty="0" smtClean="0">
                <a:cs typeface="Times New Roman" pitchFamily="18" charset="0"/>
              </a:rPr>
              <a:t>DIN-Taschenbuch 354</a:t>
            </a:r>
            <a:r>
              <a:rPr lang="de-DE" altLang="de-DE" sz="2200" b="0" dirty="0">
                <a:cs typeface="Times New Roman" pitchFamily="18" charset="0"/>
              </a:rPr>
              <a:t> Gebrauchstauglichkeit von </a:t>
            </a:r>
            <a:r>
              <a:rPr lang="de-DE" altLang="de-DE" sz="2200" b="0" dirty="0" smtClean="0">
                <a:cs typeface="Times New Roman" pitchFamily="18" charset="0"/>
              </a:rPr>
              <a:t>Software</a:t>
            </a:r>
          </a:p>
          <a:p>
            <a:r>
              <a:rPr lang="de-DE" sz="2200" b="0" dirty="0" smtClean="0"/>
              <a:t>Weitere </a:t>
            </a:r>
            <a:r>
              <a:rPr lang="de-DE" sz="2200" b="0" dirty="0"/>
              <a:t>Normen finden Sie unter KAN-Praxis – </a:t>
            </a:r>
            <a:r>
              <a:rPr lang="de-DE" sz="2200" b="0" dirty="0" err="1">
                <a:hlinkClick r:id="rId2"/>
              </a:rPr>
              <a:t>NoRA</a:t>
            </a:r>
            <a:r>
              <a:rPr lang="de-DE" sz="2200" b="0" dirty="0">
                <a:hlinkClick r:id="rId2"/>
              </a:rPr>
              <a:t>: Normen recherchieren.</a:t>
            </a:r>
            <a:endParaRPr lang="de-DE" sz="2200" b="0" dirty="0"/>
          </a:p>
          <a:p>
            <a:endParaRPr lang="de-DE" sz="2200" b="0" dirty="0"/>
          </a:p>
        </p:txBody>
      </p:sp>
      <p:sp>
        <p:nvSpPr>
          <p:cNvPr id="4" name="Datumsplatzhalter 3"/>
          <p:cNvSpPr>
            <a:spLocks noGrp="1"/>
          </p:cNvSpPr>
          <p:nvPr>
            <p:ph type="dt" sz="half" idx="10"/>
          </p:nvPr>
        </p:nvSpPr>
        <p:spPr/>
        <p:txBody>
          <a:bodyPr/>
          <a:lstStyle/>
          <a:p>
            <a:pPr>
              <a:defRPr/>
            </a:pPr>
            <a:fld id="{64A43C2F-8B31-4170-B022-EFE777E7593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15</a:t>
            </a:fld>
            <a:endParaRPr lang="de-DE" altLang="de-DE"/>
          </a:p>
        </p:txBody>
      </p:sp>
    </p:spTree>
    <p:extLst>
      <p:ext uri="{BB962C8B-B14F-4D97-AF65-F5344CB8AC3E}">
        <p14:creationId xmlns:p14="http://schemas.microsoft.com/office/powerpoint/2010/main" val="3161112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a:t>
            </a:r>
            <a:endParaRPr lang="de-DE" dirty="0"/>
          </a:p>
        </p:txBody>
      </p:sp>
      <p:sp>
        <p:nvSpPr>
          <p:cNvPr id="3" name="Inhaltsplatzhalter 2"/>
          <p:cNvSpPr>
            <a:spLocks noGrp="1"/>
          </p:cNvSpPr>
          <p:nvPr>
            <p:ph idx="1"/>
          </p:nvPr>
        </p:nvSpPr>
        <p:spPr>
          <a:xfrm>
            <a:off x="479377" y="1484314"/>
            <a:ext cx="11449272" cy="4897437"/>
          </a:xfrm>
        </p:spPr>
        <p:txBody>
          <a:bodyPr/>
          <a:lstStyle/>
          <a:p>
            <a:pPr eaLnBrk="1" hangingPunct="1">
              <a:lnSpc>
                <a:spcPct val="110000"/>
              </a:lnSpc>
              <a:spcAft>
                <a:spcPct val="20000"/>
              </a:spcAft>
            </a:pPr>
            <a:r>
              <a:rPr lang="de-DE" altLang="de-DE" sz="1800" dirty="0">
                <a:latin typeface="Arial" pitchFamily="34" charset="0"/>
              </a:rPr>
              <a:t>BULLINGER, H.-J</a:t>
            </a:r>
            <a:r>
              <a:rPr lang="de-DE" altLang="de-DE" sz="1800" b="0" dirty="0">
                <a:latin typeface="Arial" pitchFamily="34" charset="0"/>
              </a:rPr>
              <a:t>. (1994): Ergonomie: Produkt- und Arbeitsplatzgestaltung. Stuttgart: Teubner.</a:t>
            </a:r>
          </a:p>
          <a:p>
            <a:pPr eaLnBrk="1" hangingPunct="1">
              <a:lnSpc>
                <a:spcPct val="110000"/>
              </a:lnSpc>
              <a:spcAft>
                <a:spcPct val="20000"/>
              </a:spcAft>
            </a:pPr>
            <a:r>
              <a:rPr lang="de-DE" altLang="de-DE" sz="1800" dirty="0">
                <a:latin typeface="Arial" pitchFamily="34" charset="0"/>
              </a:rPr>
              <a:t>BULLINGER, H.-J.; SOLF, J. J. </a:t>
            </a:r>
            <a:r>
              <a:rPr lang="de-DE" altLang="de-DE" sz="1800" b="0" dirty="0">
                <a:latin typeface="Arial" pitchFamily="34" charset="0"/>
              </a:rPr>
              <a:t>(1979): Ergonomische Arbeitsmittelgestaltung. Dortmund: Verlag für neue Wissenschaften GmbH. (Schriftenreihe der Bundesanstalt für Arbeitsschutz </a:t>
            </a:r>
            <a:r>
              <a:rPr lang="de-DE" altLang="de-DE" sz="1800" b="0" dirty="0" err="1">
                <a:latin typeface="Arial" pitchFamily="34" charset="0"/>
              </a:rPr>
              <a:t>Fb</a:t>
            </a:r>
            <a:r>
              <a:rPr lang="de-DE" altLang="de-DE" sz="1800" b="0" dirty="0">
                <a:latin typeface="Arial" pitchFamily="34" charset="0"/>
              </a:rPr>
              <a:t>. 196-198). </a:t>
            </a:r>
          </a:p>
          <a:p>
            <a:pPr eaLnBrk="1" hangingPunct="1">
              <a:lnSpc>
                <a:spcPct val="110000"/>
              </a:lnSpc>
              <a:spcAft>
                <a:spcPct val="20000"/>
              </a:spcAft>
            </a:pPr>
            <a:r>
              <a:rPr lang="de-DE" altLang="de-DE" sz="1800" dirty="0">
                <a:latin typeface="Arial" pitchFamily="34" charset="0"/>
              </a:rPr>
              <a:t>GÖBEL, M. (2000): </a:t>
            </a:r>
            <a:r>
              <a:rPr lang="de-DE" altLang="de-DE" sz="1800" b="0" dirty="0">
                <a:latin typeface="Arial" pitchFamily="34" charset="0"/>
              </a:rPr>
              <a:t>Von der </a:t>
            </a:r>
            <a:r>
              <a:rPr lang="de-DE" altLang="de-DE" sz="1800" b="0" dirty="0" err="1">
                <a:latin typeface="Arial" pitchFamily="34" charset="0"/>
              </a:rPr>
              <a:t>Ärgonomie</a:t>
            </a:r>
            <a:r>
              <a:rPr lang="de-DE" altLang="de-DE" sz="1800" b="0" dirty="0">
                <a:latin typeface="Arial" pitchFamily="34" charset="0"/>
              </a:rPr>
              <a:t> zur ERGONOMIE. Lehrunterlagen. Berlin: Technische Universität Berlin.</a:t>
            </a:r>
          </a:p>
          <a:p>
            <a:pPr eaLnBrk="1" hangingPunct="1">
              <a:lnSpc>
                <a:spcPct val="110000"/>
              </a:lnSpc>
              <a:spcAft>
                <a:spcPct val="20000"/>
              </a:spcAft>
            </a:pPr>
            <a:r>
              <a:rPr lang="de-DE" altLang="de-DE" sz="1800" dirty="0">
                <a:latin typeface="Arial" pitchFamily="34" charset="0"/>
              </a:rPr>
              <a:t>GRANDJEAN, E. (1991): </a:t>
            </a:r>
            <a:r>
              <a:rPr lang="de-DE" altLang="de-DE" sz="1800" b="0" dirty="0">
                <a:latin typeface="Arial" pitchFamily="34" charset="0"/>
              </a:rPr>
              <a:t>Physiologische Arbeitsgestaltung: Leitfaden der Ergonomie. 4. Auflage Landsberg: </a:t>
            </a:r>
            <a:r>
              <a:rPr lang="de-DE" altLang="de-DE" sz="1800" b="0" dirty="0" err="1">
                <a:latin typeface="Arial" pitchFamily="34" charset="0"/>
              </a:rPr>
              <a:t>Ecomed</a:t>
            </a:r>
            <a:r>
              <a:rPr lang="de-DE" altLang="de-DE" sz="1800" b="0" dirty="0">
                <a:latin typeface="Arial" pitchFamily="34" charset="0"/>
              </a:rPr>
              <a:t>.</a:t>
            </a:r>
          </a:p>
          <a:p>
            <a:pPr eaLnBrk="1" hangingPunct="1">
              <a:lnSpc>
                <a:spcPct val="110000"/>
              </a:lnSpc>
              <a:spcAft>
                <a:spcPct val="20000"/>
              </a:spcAft>
            </a:pPr>
            <a:r>
              <a:rPr lang="de-DE" altLang="de-DE" sz="1800" dirty="0">
                <a:latin typeface="Arial" pitchFamily="34" charset="0"/>
              </a:rPr>
              <a:t>GREIL, H.; SCHEFFLER, C. (HRSG.) (2001): </a:t>
            </a:r>
            <a:r>
              <a:rPr lang="de-DE" altLang="de-DE" sz="1800" b="0" dirty="0">
                <a:latin typeface="Arial" pitchFamily="34" charset="0"/>
              </a:rPr>
              <a:t>Mensch-Technik-Umwelt. Potsdam: Universität Potsdam. (Schriftenreihe des Zentrums für Umweltwissenschaften der Universität Potsdam, Brandenburgische Umweltberichte 10/2001).</a:t>
            </a:r>
          </a:p>
          <a:p>
            <a:pPr eaLnBrk="1" hangingPunct="1">
              <a:lnSpc>
                <a:spcPct val="110000"/>
              </a:lnSpc>
              <a:spcAft>
                <a:spcPct val="20000"/>
              </a:spcAft>
            </a:pPr>
            <a:r>
              <a:rPr lang="de-DE" altLang="de-DE" sz="1800" dirty="0">
                <a:latin typeface="Arial" pitchFamily="34" charset="0"/>
              </a:rPr>
              <a:t>KIRCHNER, J.-H.; BAUM, E. (1990): </a:t>
            </a:r>
            <a:r>
              <a:rPr lang="de-DE" altLang="de-DE" sz="1800" b="0" dirty="0">
                <a:latin typeface="Arial" pitchFamily="34" charset="0"/>
              </a:rPr>
              <a:t>Ergonomie für Konstrukteure und Arbeitsgestalter. München: Carl Hanser.</a:t>
            </a:r>
          </a:p>
          <a:p>
            <a:pPr eaLnBrk="1" hangingPunct="1">
              <a:lnSpc>
                <a:spcPct val="110000"/>
              </a:lnSpc>
              <a:spcAft>
                <a:spcPct val="20000"/>
              </a:spcAft>
            </a:pPr>
            <a:r>
              <a:rPr lang="de-DE" altLang="de-DE" sz="1800" dirty="0">
                <a:latin typeface="Arial" pitchFamily="34" charset="0"/>
              </a:rPr>
              <a:t>LANDAU, K. (2007): </a:t>
            </a:r>
            <a:r>
              <a:rPr lang="de-DE" altLang="de-DE" sz="1800" b="0" dirty="0">
                <a:latin typeface="Arial" pitchFamily="34" charset="0"/>
              </a:rPr>
              <a:t>Lexikon Arbeitsgestaltung: Best Practice im Arbeitsprozess. Stuttgart: </a:t>
            </a:r>
            <a:r>
              <a:rPr lang="de-DE" altLang="de-DE" sz="1800" b="0" dirty="0" err="1">
                <a:latin typeface="Arial" pitchFamily="34" charset="0"/>
              </a:rPr>
              <a:t>Gentner</a:t>
            </a:r>
            <a:endParaRPr lang="de-DE" altLang="de-DE" sz="1800" b="0" dirty="0">
              <a:latin typeface="Arial" pitchFamily="34" charset="0"/>
            </a:endParaRPr>
          </a:p>
          <a:p>
            <a:pPr eaLnBrk="1" hangingPunct="1">
              <a:lnSpc>
                <a:spcPct val="110000"/>
              </a:lnSpc>
              <a:spcAft>
                <a:spcPct val="20000"/>
              </a:spcAft>
            </a:pPr>
            <a:r>
              <a:rPr lang="de-DE" altLang="de-DE" sz="1800" dirty="0">
                <a:latin typeface="Arial" pitchFamily="34" charset="0"/>
              </a:rPr>
              <a:t>LAURIG, W. (1992): </a:t>
            </a:r>
            <a:r>
              <a:rPr lang="de-DE" altLang="de-DE" sz="1800" b="0" dirty="0">
                <a:latin typeface="Arial" pitchFamily="34" charset="0"/>
              </a:rPr>
              <a:t>Grundzüge der Ergonomie. Erkenntnisse und Prinzipien. </a:t>
            </a:r>
            <a:br>
              <a:rPr lang="de-DE" altLang="de-DE" sz="1800" b="0" dirty="0">
                <a:latin typeface="Arial" pitchFamily="34" charset="0"/>
              </a:rPr>
            </a:br>
            <a:r>
              <a:rPr lang="de-DE" altLang="de-DE" sz="1800" b="0" dirty="0">
                <a:latin typeface="Arial" pitchFamily="34" charset="0"/>
              </a:rPr>
              <a:t>4. Auflage. Berlin: Beuth Verlag.</a:t>
            </a:r>
          </a:p>
          <a:p>
            <a:endParaRPr lang="de-DE" sz="1800" b="0" dirty="0"/>
          </a:p>
        </p:txBody>
      </p:sp>
      <p:sp>
        <p:nvSpPr>
          <p:cNvPr id="4" name="Datumsplatzhalter 3"/>
          <p:cNvSpPr>
            <a:spLocks noGrp="1"/>
          </p:cNvSpPr>
          <p:nvPr>
            <p:ph type="dt" sz="half" idx="10"/>
          </p:nvPr>
        </p:nvSpPr>
        <p:spPr/>
        <p:txBody>
          <a:bodyPr/>
          <a:lstStyle/>
          <a:p>
            <a:pPr>
              <a:defRPr/>
            </a:pPr>
            <a:fld id="{E9AB1B2A-E3BC-45C6-98F9-664C9100C24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16</a:t>
            </a:fld>
            <a:endParaRPr lang="de-DE" altLang="de-DE"/>
          </a:p>
        </p:txBody>
      </p:sp>
    </p:spTree>
    <p:extLst>
      <p:ext uri="{BB962C8B-B14F-4D97-AF65-F5344CB8AC3E}">
        <p14:creationId xmlns:p14="http://schemas.microsoft.com/office/powerpoint/2010/main" val="2305832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Autorin: </a:t>
            </a:r>
            <a:r>
              <a:rPr lang="de-DE" b="1" dirty="0"/>
              <a:t>Dipl.-Ing. Silke </a:t>
            </a:r>
            <a:r>
              <a:rPr lang="de-DE" b="1" dirty="0" err="1"/>
              <a:t>Paritschkow</a:t>
            </a:r>
            <a:endParaRPr lang="de-DE" altLang="de-DE" b="1" dirty="0"/>
          </a:p>
          <a:p>
            <a:pPr>
              <a:tabLst>
                <a:tab pos="665163" algn="l"/>
              </a:tabLst>
            </a:pPr>
            <a:r>
              <a:rPr lang="de-DE" dirty="0">
                <a:hlinkClick r:id="rId2"/>
              </a:rPr>
              <a:t>silke.paritschkow@tu-dresden.de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a:t>
            </a:r>
            <a:endParaRPr lang="de-DE" dirty="0"/>
          </a:p>
        </p:txBody>
      </p:sp>
      <p:sp>
        <p:nvSpPr>
          <p:cNvPr id="3" name="Inhaltsplatzhalter 2"/>
          <p:cNvSpPr>
            <a:spLocks noGrp="1"/>
          </p:cNvSpPr>
          <p:nvPr>
            <p:ph idx="1"/>
          </p:nvPr>
        </p:nvSpPr>
        <p:spPr>
          <a:xfrm>
            <a:off x="719667" y="1484314"/>
            <a:ext cx="6224185" cy="4897437"/>
          </a:xfrm>
        </p:spPr>
        <p:txBody>
          <a:bodyPr/>
          <a:lstStyle/>
          <a:p>
            <a:pPr marL="342900" indent="-342900">
              <a:buClr>
                <a:schemeClr val="accent2"/>
              </a:buClr>
              <a:buFont typeface="Wingdings" panose="05000000000000000000" pitchFamily="2" charset="2"/>
              <a:buChar char="§"/>
            </a:pPr>
            <a:r>
              <a:rPr lang="de-DE" sz="2400" dirty="0" smtClean="0"/>
              <a:t>Mittelbare und unmittelbare Informationsübertragung</a:t>
            </a:r>
            <a:br>
              <a:rPr lang="de-DE" sz="2400" dirty="0" smtClean="0"/>
            </a:br>
            <a:endParaRPr lang="de-DE" sz="2400" dirty="0" smtClean="0"/>
          </a:p>
          <a:p>
            <a:pPr marL="342900" indent="-342900">
              <a:buClr>
                <a:schemeClr val="accent2"/>
              </a:buClr>
              <a:buFont typeface="Wingdings" panose="05000000000000000000" pitchFamily="2" charset="2"/>
              <a:buChar char="§"/>
            </a:pPr>
            <a:r>
              <a:rPr lang="de-DE" sz="2400" dirty="0" smtClean="0"/>
              <a:t>Sinneskanäle und passende Anzeigearten</a:t>
            </a:r>
            <a:br>
              <a:rPr lang="de-DE" sz="2400" dirty="0" smtClean="0"/>
            </a:br>
            <a:endParaRPr lang="de-DE" sz="2400" dirty="0" smtClean="0"/>
          </a:p>
          <a:p>
            <a:pPr marL="342900" indent="-342900">
              <a:buClr>
                <a:schemeClr val="accent2"/>
              </a:buClr>
              <a:buFont typeface="Wingdings" panose="05000000000000000000" pitchFamily="2" charset="2"/>
              <a:buChar char="§"/>
            </a:pPr>
            <a:r>
              <a:rPr lang="de-DE" sz="2400" dirty="0" smtClean="0"/>
              <a:t>Informationstypen und passende Anzeigearten</a:t>
            </a:r>
            <a:br>
              <a:rPr lang="de-DE" sz="2400" dirty="0" smtClean="0"/>
            </a:br>
            <a:endParaRPr lang="de-DE" sz="2400" dirty="0" smtClean="0"/>
          </a:p>
          <a:p>
            <a:pPr marL="342900" indent="-342900">
              <a:buClr>
                <a:schemeClr val="accent2"/>
              </a:buClr>
              <a:buFont typeface="Wingdings" panose="05000000000000000000" pitchFamily="2" charset="2"/>
              <a:buChar char="§"/>
            </a:pPr>
            <a:r>
              <a:rPr lang="de-DE" sz="2400" dirty="0" smtClean="0"/>
              <a:t>Gestalten optischer Anzeigen</a:t>
            </a:r>
            <a:endParaRPr lang="de-DE" sz="2400" dirty="0"/>
          </a:p>
        </p:txBody>
      </p:sp>
      <p:pic>
        <p:nvPicPr>
          <p:cNvPr id="7" name="Grafik 6" descr="Eine Beschäftigte in einer Leitwarte mit vielen unterschiedlichen Anzeigen und Stellteilen."/>
          <p:cNvPicPr>
            <a:picLocks noChangeAspect="1"/>
          </p:cNvPicPr>
          <p:nvPr/>
        </p:nvPicPr>
        <p:blipFill>
          <a:blip r:embed="rId3"/>
          <a:stretch>
            <a:fillRect/>
          </a:stretch>
        </p:blipFill>
        <p:spPr>
          <a:xfrm>
            <a:off x="6576484" y="1041611"/>
            <a:ext cx="4583538" cy="4898501"/>
          </a:xfrm>
          <a:prstGeom prst="rect">
            <a:avLst/>
          </a:prstGeom>
        </p:spPr>
      </p:pic>
      <p:sp>
        <p:nvSpPr>
          <p:cNvPr id="4" name="Datumsplatzhalter 3"/>
          <p:cNvSpPr>
            <a:spLocks noGrp="1"/>
          </p:cNvSpPr>
          <p:nvPr>
            <p:ph type="dt" sz="half" idx="10"/>
          </p:nvPr>
        </p:nvSpPr>
        <p:spPr/>
        <p:txBody>
          <a:bodyPr/>
          <a:lstStyle/>
          <a:p>
            <a:pPr>
              <a:defRPr/>
            </a:pPr>
            <a:fld id="{5D90282D-7B3B-42AA-9C09-CF76850CBD2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2</a:t>
            </a:fld>
            <a:endParaRPr lang="de-DE" altLang="de-DE"/>
          </a:p>
        </p:txBody>
      </p:sp>
    </p:spTree>
    <p:extLst>
      <p:ext uri="{BB962C8B-B14F-4D97-AF65-F5344CB8AC3E}">
        <p14:creationId xmlns:p14="http://schemas.microsoft.com/office/powerpoint/2010/main" val="2512424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Kennzeichen der Informationsübertragung</a:t>
            </a:r>
            <a:endParaRPr lang="de-DE" dirty="0"/>
          </a:p>
        </p:txBody>
      </p:sp>
      <p:sp>
        <p:nvSpPr>
          <p:cNvPr id="3" name="Inhaltsplatzhalter 2"/>
          <p:cNvSpPr>
            <a:spLocks noGrp="1"/>
          </p:cNvSpPr>
          <p:nvPr>
            <p:ph idx="1"/>
          </p:nvPr>
        </p:nvSpPr>
        <p:spPr/>
        <p:txBody>
          <a:bodyPr/>
          <a:lstStyle/>
          <a:p>
            <a:r>
              <a:rPr lang="de-DE" altLang="de-DE" sz="2400" dirty="0" smtClean="0">
                <a:solidFill>
                  <a:srgbClr val="6F6F6F"/>
                </a:solidFill>
              </a:rPr>
              <a:t>Unmittelbare Informationsübertragung</a:t>
            </a:r>
          </a:p>
          <a:p>
            <a:pPr marL="285750" indent="-285750">
              <a:buFont typeface="Arial" panose="020B0604020202020204" pitchFamily="34" charset="0"/>
              <a:buChar char="•"/>
            </a:pPr>
            <a:r>
              <a:rPr lang="de-DE" altLang="de-DE" sz="1800" dirty="0">
                <a:solidFill>
                  <a:srgbClr val="6F6F6F"/>
                </a:solidFill>
              </a:rPr>
              <a:t>Direkte Informationsaufnahme </a:t>
            </a:r>
            <a:r>
              <a:rPr lang="de-DE" altLang="de-DE" sz="1800" dirty="0" smtClean="0">
                <a:solidFill>
                  <a:srgbClr val="6F6F6F"/>
                </a:solidFill>
              </a:rPr>
              <a:t>durch </a:t>
            </a:r>
            <a:r>
              <a:rPr lang="de-DE" altLang="de-DE" sz="1800" dirty="0">
                <a:solidFill>
                  <a:srgbClr val="6F6F6F"/>
                </a:solidFill>
              </a:rPr>
              <a:t>Sinne</a:t>
            </a:r>
          </a:p>
          <a:p>
            <a:pPr marL="285750" indent="-285750">
              <a:buFont typeface="Arial" panose="020B0604020202020204" pitchFamily="34" charset="0"/>
              <a:buChar char="•"/>
            </a:pPr>
            <a:r>
              <a:rPr lang="de-DE" altLang="de-DE" sz="1800" dirty="0">
                <a:solidFill>
                  <a:srgbClr val="6F6F6F"/>
                </a:solidFill>
              </a:rPr>
              <a:t>Schnelle Informationsaufnahme bei hoher Informationsdichte</a:t>
            </a:r>
          </a:p>
          <a:p>
            <a:pPr marL="285750" indent="-285750">
              <a:buFont typeface="Arial" panose="020B0604020202020204" pitchFamily="34" charset="0"/>
              <a:buChar char="•"/>
            </a:pPr>
            <a:r>
              <a:rPr lang="de-DE" altLang="de-DE" sz="1800" dirty="0">
                <a:solidFill>
                  <a:srgbClr val="6F6F6F"/>
                </a:solidFill>
              </a:rPr>
              <a:t>Anwendung ist anzustreben -  falls mittelbare </a:t>
            </a:r>
            <a:r>
              <a:rPr lang="de-DE" altLang="de-DE" sz="1800" dirty="0" smtClean="0">
                <a:solidFill>
                  <a:srgbClr val="6F6F6F"/>
                </a:solidFill>
              </a:rPr>
              <a:t>Informations</a:t>
            </a:r>
            <a:r>
              <a:rPr lang="de-DE" altLang="de-DE" sz="1800" dirty="0">
                <a:solidFill>
                  <a:srgbClr val="6F6F6F"/>
                </a:solidFill>
              </a:rPr>
              <a:t>übertragung nicht unumgänglich</a:t>
            </a:r>
          </a:p>
          <a:p>
            <a:endParaRPr lang="de-DE" sz="1800" dirty="0">
              <a:solidFill>
                <a:srgbClr val="6F6F6F"/>
              </a:solidFill>
            </a:endParaRPr>
          </a:p>
          <a:p>
            <a:r>
              <a:rPr lang="de-DE" altLang="de-DE" sz="2400" dirty="0" smtClean="0">
                <a:solidFill>
                  <a:srgbClr val="6F6F6F"/>
                </a:solidFill>
              </a:rPr>
              <a:t>Mittelbare Informationsübertragung</a:t>
            </a:r>
          </a:p>
          <a:p>
            <a:pPr marL="285750" indent="-285750">
              <a:buFont typeface="Arial" panose="020B0604020202020204" pitchFamily="34" charset="0"/>
              <a:buChar char="•"/>
            </a:pPr>
            <a:r>
              <a:rPr lang="de-DE" altLang="de-DE" sz="1800" dirty="0">
                <a:solidFill>
                  <a:srgbClr val="6F6F6F"/>
                </a:solidFill>
              </a:rPr>
              <a:t>Informationsaufnahme über </a:t>
            </a:r>
            <a:r>
              <a:rPr lang="de-DE" altLang="de-DE" sz="1800" dirty="0" smtClean="0">
                <a:solidFill>
                  <a:srgbClr val="6F6F6F"/>
                </a:solidFill>
              </a:rPr>
              <a:t>Anzeigen</a:t>
            </a:r>
          </a:p>
          <a:p>
            <a:pPr marL="285750" indent="-285750">
              <a:buFont typeface="Arial" panose="020B0604020202020204" pitchFamily="34" charset="0"/>
              <a:buChar char="•"/>
            </a:pPr>
            <a:r>
              <a:rPr lang="de-DE" altLang="de-DE" sz="1800" dirty="0">
                <a:solidFill>
                  <a:srgbClr val="6F6F6F"/>
                </a:solidFill>
              </a:rPr>
              <a:t>Dekodierung der Anzeige </a:t>
            </a:r>
            <a:r>
              <a:rPr lang="de-DE" altLang="de-DE" sz="1800" dirty="0" smtClean="0">
                <a:solidFill>
                  <a:srgbClr val="6F6F6F"/>
                </a:solidFill>
              </a:rPr>
              <a:t>erforderlich</a:t>
            </a:r>
          </a:p>
          <a:p>
            <a:pPr marL="285750" indent="-285750">
              <a:buFont typeface="Arial" panose="020B0604020202020204" pitchFamily="34" charset="0"/>
              <a:buChar char="•"/>
            </a:pPr>
            <a:r>
              <a:rPr lang="de-DE" altLang="de-DE" sz="1800" dirty="0">
                <a:solidFill>
                  <a:srgbClr val="6F6F6F"/>
                </a:solidFill>
              </a:rPr>
              <a:t>Anwendung falls </a:t>
            </a:r>
          </a:p>
          <a:p>
            <a:pPr marL="550863" lvl="2" indent="-285750"/>
            <a:r>
              <a:rPr lang="de-DE" altLang="de-DE" sz="1800" dirty="0">
                <a:solidFill>
                  <a:srgbClr val="6F6F6F"/>
                </a:solidFill>
              </a:rPr>
              <a:t>Informationsquelle unzugänglich </a:t>
            </a:r>
          </a:p>
          <a:p>
            <a:pPr marL="550863" lvl="2" indent="-285750"/>
            <a:r>
              <a:rPr lang="de-DE" altLang="de-DE" sz="1800" dirty="0">
                <a:solidFill>
                  <a:srgbClr val="6F6F6F"/>
                </a:solidFill>
              </a:rPr>
              <a:t>Informationen durch menschliche </a:t>
            </a:r>
            <a:r>
              <a:rPr lang="de-DE" altLang="de-DE" sz="1800" dirty="0" smtClean="0">
                <a:solidFill>
                  <a:srgbClr val="6F6F6F"/>
                </a:solidFill>
              </a:rPr>
              <a:t>Sinne </a:t>
            </a:r>
            <a:r>
              <a:rPr lang="de-DE" altLang="de-DE" sz="1800" dirty="0">
                <a:solidFill>
                  <a:srgbClr val="6F6F6F"/>
                </a:solidFill>
              </a:rPr>
              <a:t>nicht wahrnehmbar </a:t>
            </a:r>
          </a:p>
          <a:p>
            <a:pPr marL="550863" lvl="2" indent="-285750"/>
            <a:r>
              <a:rPr lang="de-DE" altLang="de-DE" sz="1800" dirty="0">
                <a:solidFill>
                  <a:srgbClr val="6F6F6F"/>
                </a:solidFill>
              </a:rPr>
              <a:t>Sinne zu ungenau </a:t>
            </a:r>
          </a:p>
          <a:p>
            <a:pPr marL="550863" lvl="2" indent="-285750"/>
            <a:r>
              <a:rPr lang="de-DE" altLang="de-DE" sz="1800" dirty="0">
                <a:solidFill>
                  <a:srgbClr val="6F6F6F"/>
                </a:solidFill>
              </a:rPr>
              <a:t>Informationsspeicherung</a:t>
            </a:r>
          </a:p>
          <a:p>
            <a:endParaRPr lang="de-DE" sz="1800" dirty="0">
              <a:solidFill>
                <a:srgbClr val="6F6F6F"/>
              </a:solidFill>
            </a:endParaRPr>
          </a:p>
        </p:txBody>
      </p:sp>
      <p:sp>
        <p:nvSpPr>
          <p:cNvPr id="4" name="Datumsplatzhalter 3"/>
          <p:cNvSpPr>
            <a:spLocks noGrp="1"/>
          </p:cNvSpPr>
          <p:nvPr>
            <p:ph type="dt" sz="half" idx="10"/>
          </p:nvPr>
        </p:nvSpPr>
        <p:spPr/>
        <p:txBody>
          <a:bodyPr/>
          <a:lstStyle/>
          <a:p>
            <a:pPr>
              <a:defRPr/>
            </a:pPr>
            <a:fld id="{90FC772F-59B2-4518-BD9A-66A377ED1C9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3</a:t>
            </a:fld>
            <a:endParaRPr lang="de-DE" altLang="de-DE"/>
          </a:p>
        </p:txBody>
      </p:sp>
    </p:spTree>
    <p:extLst>
      <p:ext uri="{BB962C8B-B14F-4D97-AF65-F5344CB8AC3E}">
        <p14:creationId xmlns:p14="http://schemas.microsoft.com/office/powerpoint/2010/main" val="2762671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Sinneskanäle und Arten von Anzeigen</a:t>
            </a:r>
            <a:endParaRPr lang="de-DE" dirty="0"/>
          </a:p>
        </p:txBody>
      </p:sp>
      <p:sp>
        <p:nvSpPr>
          <p:cNvPr id="4" name="Datumsplatzhalter 3"/>
          <p:cNvSpPr>
            <a:spLocks noGrp="1"/>
          </p:cNvSpPr>
          <p:nvPr>
            <p:ph type="dt" sz="half" idx="10"/>
          </p:nvPr>
        </p:nvSpPr>
        <p:spPr/>
        <p:txBody>
          <a:bodyPr/>
          <a:lstStyle/>
          <a:p>
            <a:pPr>
              <a:defRPr/>
            </a:pPr>
            <a:fld id="{2A07B364-2359-4833-B0BF-FF0D7D865A9A}" type="datetime1">
              <a:rPr lang="de-DE" altLang="de-DE" smtClean="0"/>
              <a:t>08.09.2023</a:t>
            </a:fld>
            <a:endParaRPr lang="de-DE" altLang="de-DE"/>
          </a:p>
        </p:txBody>
      </p:sp>
      <p:sp>
        <p:nvSpPr>
          <p:cNvPr id="7" name="Inhaltsplatzhalter 6"/>
          <p:cNvSpPr>
            <a:spLocks noGrp="1"/>
          </p:cNvSpPr>
          <p:nvPr>
            <p:ph idx="1"/>
          </p:nvPr>
        </p:nvSpPr>
        <p:spPr/>
        <p:txBody>
          <a:bodyPr/>
          <a:lstStyle/>
          <a:p>
            <a:r>
              <a:rPr lang="de-DE" altLang="de-DE" sz="2400" dirty="0">
                <a:solidFill>
                  <a:srgbClr val="6F6F6F"/>
                </a:solidFill>
              </a:rPr>
              <a:t>Ausgabesysteme</a:t>
            </a:r>
          </a:p>
          <a:p>
            <a:endParaRPr lang="de-DE" sz="2400" dirty="0">
              <a:solidFill>
                <a:srgbClr val="6F6F6F"/>
              </a:solidFill>
            </a:endParaRPr>
          </a:p>
          <a:p>
            <a:pPr marL="342900" indent="-342900">
              <a:buFont typeface="Arial" panose="020B0604020202020204" pitchFamily="34" charset="0"/>
              <a:buChar char="•"/>
            </a:pPr>
            <a:r>
              <a:rPr lang="de-DE" altLang="de-DE" sz="2400" dirty="0">
                <a:solidFill>
                  <a:srgbClr val="6F6F6F"/>
                </a:solidFill>
              </a:rPr>
              <a:t>Optische Anzeigen</a:t>
            </a:r>
          </a:p>
          <a:p>
            <a:pPr marL="608013" lvl="2" indent="-342900"/>
            <a:r>
              <a:rPr lang="de-DE" altLang="de-DE" sz="2400" dirty="0">
                <a:solidFill>
                  <a:srgbClr val="6F6F6F"/>
                </a:solidFill>
              </a:rPr>
              <a:t>Analoganzeigen</a:t>
            </a:r>
          </a:p>
          <a:p>
            <a:pPr marL="608013" lvl="2" indent="-342900"/>
            <a:r>
              <a:rPr lang="de-DE" altLang="de-DE" sz="2400" dirty="0">
                <a:solidFill>
                  <a:srgbClr val="6F6F6F"/>
                </a:solidFill>
              </a:rPr>
              <a:t>Digitalanzeigen</a:t>
            </a:r>
          </a:p>
          <a:p>
            <a:pPr marL="342900" indent="-342900">
              <a:buFont typeface="Arial" panose="020B0604020202020204" pitchFamily="34" charset="0"/>
              <a:buChar char="•"/>
            </a:pPr>
            <a:r>
              <a:rPr lang="de-DE" altLang="de-DE" sz="2400" dirty="0">
                <a:solidFill>
                  <a:srgbClr val="6F6F6F"/>
                </a:solidFill>
              </a:rPr>
              <a:t>Akustische Anzeigen</a:t>
            </a:r>
          </a:p>
          <a:p>
            <a:pPr marL="342900" indent="-342900">
              <a:buFont typeface="Arial" panose="020B0604020202020204" pitchFamily="34" charset="0"/>
              <a:buChar char="•"/>
            </a:pPr>
            <a:r>
              <a:rPr lang="de-DE" altLang="de-DE" sz="2400" dirty="0">
                <a:solidFill>
                  <a:srgbClr val="6F6F6F"/>
                </a:solidFill>
              </a:rPr>
              <a:t>Taktile Anzeigen</a:t>
            </a:r>
          </a:p>
          <a:p>
            <a:endParaRPr lang="de-DE" sz="2400" dirty="0">
              <a:solidFill>
                <a:srgbClr val="6F6F6F"/>
              </a:solidFill>
            </a:endParaRPr>
          </a:p>
          <a:p>
            <a:endParaRPr lang="de-DE" dirty="0"/>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4</a:t>
            </a:fld>
            <a:endParaRPr lang="de-DE" altLang="de-DE"/>
          </a:p>
        </p:txBody>
      </p:sp>
    </p:spTree>
    <p:extLst>
      <p:ext uri="{BB962C8B-B14F-4D97-AF65-F5344CB8AC3E}">
        <p14:creationId xmlns:p14="http://schemas.microsoft.com/office/powerpoint/2010/main" val="1731892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Gesichtspunkte für die Auswahl von Anzeigen</a:t>
            </a:r>
            <a:endParaRPr lang="de-DE" dirty="0"/>
          </a:p>
        </p:txBody>
      </p:sp>
      <p:sp>
        <p:nvSpPr>
          <p:cNvPr id="7" name="Inhaltsplatzhalter 6"/>
          <p:cNvSpPr>
            <a:spLocks noGrp="1"/>
          </p:cNvSpPr>
          <p:nvPr>
            <p:ph sz="half" idx="1"/>
          </p:nvPr>
        </p:nvSpPr>
        <p:spPr/>
        <p:txBody>
          <a:bodyPr/>
          <a:lstStyle/>
          <a:p>
            <a:r>
              <a:rPr lang="de-DE" altLang="de-DE" sz="1800" dirty="0">
                <a:solidFill>
                  <a:srgbClr val="0B2A51"/>
                </a:solidFill>
              </a:rPr>
              <a:t>Voraussetzungen für optische </a:t>
            </a:r>
            <a:r>
              <a:rPr lang="de-DE" altLang="de-DE" sz="1800" dirty="0" smtClean="0">
                <a:solidFill>
                  <a:srgbClr val="0B2A51"/>
                </a:solidFill>
              </a:rPr>
              <a:t>Anzeigen</a:t>
            </a:r>
          </a:p>
          <a:p>
            <a:pPr marL="285750" indent="-285750">
              <a:buFont typeface="Arial" panose="020B0604020202020204" pitchFamily="34" charset="0"/>
              <a:buChar char="•"/>
            </a:pPr>
            <a:r>
              <a:rPr lang="de-DE" altLang="de-DE" sz="1800" b="0" dirty="0">
                <a:solidFill>
                  <a:srgbClr val="6F6F6F"/>
                </a:solidFill>
              </a:rPr>
              <a:t>umfangreiche, komplexe Information </a:t>
            </a:r>
          </a:p>
          <a:p>
            <a:pPr marL="285750" indent="-285750">
              <a:buFont typeface="Arial" panose="020B0604020202020204" pitchFamily="34" charset="0"/>
              <a:buChar char="•"/>
            </a:pPr>
            <a:r>
              <a:rPr lang="de-DE" altLang="de-DE" sz="1800" b="0" dirty="0">
                <a:solidFill>
                  <a:srgbClr val="6F6F6F"/>
                </a:solidFill>
              </a:rPr>
              <a:t>örtliche und zeitliche, diskrete und kontinuierliche Information </a:t>
            </a:r>
          </a:p>
          <a:p>
            <a:pPr marL="285750" indent="-285750">
              <a:buFont typeface="Arial" panose="020B0604020202020204" pitchFamily="34" charset="0"/>
              <a:buChar char="•"/>
            </a:pPr>
            <a:r>
              <a:rPr lang="de-DE" altLang="de-DE" sz="1800" b="0" dirty="0">
                <a:solidFill>
                  <a:srgbClr val="6F6F6F"/>
                </a:solidFill>
              </a:rPr>
              <a:t>mehrmals benötigte Information </a:t>
            </a:r>
          </a:p>
          <a:p>
            <a:pPr marL="285750" indent="-285750">
              <a:buFont typeface="Arial" panose="020B0604020202020204" pitchFamily="34" charset="0"/>
              <a:buChar char="•"/>
            </a:pPr>
            <a:r>
              <a:rPr lang="de-DE" altLang="de-DE" sz="1800" b="0" dirty="0">
                <a:solidFill>
                  <a:srgbClr val="6F6F6F"/>
                </a:solidFill>
              </a:rPr>
              <a:t>vom Beobachter abzurufende Information </a:t>
            </a:r>
          </a:p>
          <a:p>
            <a:pPr marL="285750" indent="-285750">
              <a:buFont typeface="Arial" panose="020B0604020202020204" pitchFamily="34" charset="0"/>
              <a:buChar char="•"/>
            </a:pPr>
            <a:r>
              <a:rPr lang="de-DE" altLang="de-DE" sz="1800" b="0" dirty="0">
                <a:solidFill>
                  <a:srgbClr val="6F6F6F"/>
                </a:solidFill>
              </a:rPr>
              <a:t>simultan oder sequentiell </a:t>
            </a:r>
            <a:r>
              <a:rPr lang="de-DE" altLang="de-DE" sz="1800" b="0" dirty="0" smtClean="0">
                <a:solidFill>
                  <a:srgbClr val="6F6F6F"/>
                </a:solidFill>
              </a:rPr>
              <a:t>darzustellende </a:t>
            </a:r>
            <a:r>
              <a:rPr lang="de-DE" altLang="de-DE" sz="1800" b="0" dirty="0">
                <a:solidFill>
                  <a:srgbClr val="6F6F6F"/>
                </a:solidFill>
              </a:rPr>
              <a:t>Information</a:t>
            </a:r>
          </a:p>
          <a:p>
            <a:pPr marL="285750" indent="-285750">
              <a:buFont typeface="Arial" panose="020B0604020202020204" pitchFamily="34" charset="0"/>
              <a:buChar char="•"/>
            </a:pPr>
            <a:r>
              <a:rPr lang="de-DE" altLang="de-DE" sz="1800" b="0" dirty="0">
                <a:solidFill>
                  <a:srgbClr val="6F6F6F"/>
                </a:solidFill>
              </a:rPr>
              <a:t>eingeengter Beobachtungsbereich </a:t>
            </a:r>
          </a:p>
          <a:p>
            <a:pPr marL="285750" indent="-285750">
              <a:buFont typeface="Arial" panose="020B0604020202020204" pitchFamily="34" charset="0"/>
              <a:buChar char="•"/>
            </a:pPr>
            <a:r>
              <a:rPr lang="de-DE" altLang="de-DE" sz="1800" b="0" dirty="0">
                <a:solidFill>
                  <a:srgbClr val="6F6F6F"/>
                </a:solidFill>
              </a:rPr>
              <a:t>gezielte Nachrichtenübermittlung an einzelnen Beobachter oder an Gruppe </a:t>
            </a:r>
          </a:p>
          <a:p>
            <a:pPr marL="285750" indent="-285750">
              <a:buFont typeface="Arial" panose="020B0604020202020204" pitchFamily="34" charset="0"/>
              <a:buChar char="•"/>
            </a:pPr>
            <a:r>
              <a:rPr lang="de-DE" altLang="de-DE" sz="1800" b="0" dirty="0">
                <a:solidFill>
                  <a:srgbClr val="6F6F6F"/>
                </a:solidFill>
              </a:rPr>
              <a:t>Platzbedarf im Blickfeld </a:t>
            </a:r>
          </a:p>
          <a:p>
            <a:pPr marL="285750" indent="-285750">
              <a:buFont typeface="Arial" panose="020B0604020202020204" pitchFamily="34" charset="0"/>
              <a:buChar char="•"/>
            </a:pPr>
            <a:r>
              <a:rPr lang="de-DE" altLang="de-DE" sz="1800" b="0" dirty="0">
                <a:solidFill>
                  <a:srgbClr val="6F6F6F"/>
                </a:solidFill>
              </a:rPr>
              <a:t>hoher Umgebungslärm </a:t>
            </a:r>
            <a:r>
              <a:rPr lang="de-DE" altLang="de-DE" sz="1800" b="0" dirty="0" smtClean="0">
                <a:solidFill>
                  <a:srgbClr val="6F6F6F"/>
                </a:solidFill>
              </a:rPr>
              <a:t>zulässig</a:t>
            </a:r>
            <a:endParaRPr lang="de-DE" altLang="de-DE" sz="1800" b="0" dirty="0">
              <a:solidFill>
                <a:srgbClr val="6F6F6F"/>
              </a:solidFill>
            </a:endParaRPr>
          </a:p>
          <a:p>
            <a:endParaRPr lang="de-DE" altLang="de-DE" sz="1800" dirty="0">
              <a:solidFill>
                <a:srgbClr val="6F6F6F"/>
              </a:solidFill>
            </a:endParaRPr>
          </a:p>
          <a:p>
            <a:endParaRPr lang="de-DE" sz="1800" dirty="0">
              <a:solidFill>
                <a:srgbClr val="6F6F6F"/>
              </a:solidFill>
            </a:endParaRPr>
          </a:p>
        </p:txBody>
      </p:sp>
      <p:sp>
        <p:nvSpPr>
          <p:cNvPr id="8" name="Inhaltsplatzhalter 7"/>
          <p:cNvSpPr>
            <a:spLocks noGrp="1"/>
          </p:cNvSpPr>
          <p:nvPr>
            <p:ph sz="half" idx="2"/>
          </p:nvPr>
        </p:nvSpPr>
        <p:spPr/>
        <p:txBody>
          <a:bodyPr/>
          <a:lstStyle/>
          <a:p>
            <a:r>
              <a:rPr lang="de-DE" altLang="de-DE" sz="1800" dirty="0">
                <a:solidFill>
                  <a:srgbClr val="0B2A51"/>
                </a:solidFill>
              </a:rPr>
              <a:t>Voraussetzungen für akustische Anzeigen</a:t>
            </a:r>
          </a:p>
          <a:p>
            <a:pPr marL="342900" indent="-342900">
              <a:buFont typeface="Arial" panose="020B0604020202020204" pitchFamily="34" charset="0"/>
              <a:buChar char="•"/>
            </a:pPr>
            <a:r>
              <a:rPr lang="de-DE" altLang="de-DE" sz="1800" b="0" dirty="0" smtClean="0">
                <a:solidFill>
                  <a:srgbClr val="6F6F6F"/>
                </a:solidFill>
              </a:rPr>
              <a:t>kleine </a:t>
            </a:r>
            <a:r>
              <a:rPr lang="de-DE" altLang="de-DE" sz="1800" b="0" dirty="0">
                <a:solidFill>
                  <a:srgbClr val="6F6F6F"/>
                </a:solidFill>
              </a:rPr>
              <a:t>Informationsmenge </a:t>
            </a:r>
            <a:endParaRPr lang="de-DE" alt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einfache </a:t>
            </a:r>
            <a:r>
              <a:rPr lang="de-DE" altLang="de-DE" sz="1800" b="0" dirty="0">
                <a:solidFill>
                  <a:srgbClr val="6F6F6F"/>
                </a:solidFill>
              </a:rPr>
              <a:t>Information </a:t>
            </a:r>
            <a:endParaRPr lang="de-DE" alt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zeitliche</a:t>
            </a:r>
            <a:r>
              <a:rPr lang="de-DE" altLang="de-DE" sz="1800" b="0" dirty="0">
                <a:solidFill>
                  <a:srgbClr val="6F6F6F"/>
                </a:solidFill>
              </a:rPr>
              <a:t>, diskrete Information </a:t>
            </a:r>
            <a:endParaRPr lang="de-DE" alt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einmalig </a:t>
            </a:r>
            <a:r>
              <a:rPr lang="de-DE" altLang="de-DE" sz="1800" b="0" dirty="0">
                <a:solidFill>
                  <a:srgbClr val="6F6F6F"/>
                </a:solidFill>
              </a:rPr>
              <a:t>benötigte Information </a:t>
            </a:r>
            <a:endParaRPr lang="de-DE" sz="1800" b="0" dirty="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sofort </a:t>
            </a:r>
            <a:r>
              <a:rPr lang="de-DE" altLang="de-DE" sz="1800" b="0" dirty="0">
                <a:solidFill>
                  <a:srgbClr val="6F6F6F"/>
                </a:solidFill>
              </a:rPr>
              <a:t>zu beachtende Information </a:t>
            </a:r>
            <a:endParaRPr lang="de-DE" alt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sequentiell </a:t>
            </a:r>
            <a:r>
              <a:rPr lang="de-DE" altLang="de-DE" sz="1800" b="0" dirty="0">
                <a:solidFill>
                  <a:srgbClr val="6F6F6F"/>
                </a:solidFill>
              </a:rPr>
              <a:t>darzustellende Information </a:t>
            </a:r>
            <a:endParaRPr lang="de-DE" sz="1800" b="0" dirty="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variabler </a:t>
            </a:r>
            <a:r>
              <a:rPr lang="de-DE" altLang="de-DE" sz="1800" b="0" dirty="0">
                <a:solidFill>
                  <a:srgbClr val="6F6F6F"/>
                </a:solidFill>
              </a:rPr>
              <a:t>Beobachterstandort </a:t>
            </a:r>
            <a:endParaRPr 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Informationsübermittlung </a:t>
            </a:r>
            <a:r>
              <a:rPr lang="de-DE" altLang="de-DE" sz="1800" b="0" dirty="0">
                <a:solidFill>
                  <a:srgbClr val="6F6F6F"/>
                </a:solidFill>
              </a:rPr>
              <a:t>an Gruppe </a:t>
            </a:r>
            <a:endParaRPr 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hohe </a:t>
            </a:r>
            <a:r>
              <a:rPr lang="de-DE" altLang="de-DE" sz="1800" b="0" dirty="0">
                <a:solidFill>
                  <a:srgbClr val="6F6F6F"/>
                </a:solidFill>
              </a:rPr>
              <a:t>Auffälligkeit </a:t>
            </a:r>
            <a:endParaRPr lang="de-DE" sz="1800" b="0" dirty="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kein </a:t>
            </a:r>
            <a:r>
              <a:rPr lang="de-DE" altLang="de-DE" sz="1800" b="0" dirty="0">
                <a:solidFill>
                  <a:srgbClr val="6F6F6F"/>
                </a:solidFill>
              </a:rPr>
              <a:t>Platzbedarf im Blickfeld  </a:t>
            </a:r>
            <a:endParaRPr lang="de-DE" sz="1800" b="0" dirty="0" smtClean="0">
              <a:solidFill>
                <a:srgbClr val="6F6F6F"/>
              </a:solidFill>
            </a:endParaRPr>
          </a:p>
          <a:p>
            <a:pPr marL="342900" indent="-342900">
              <a:buFont typeface="Arial" panose="020B0604020202020204" pitchFamily="34" charset="0"/>
              <a:buChar char="•"/>
            </a:pPr>
            <a:r>
              <a:rPr lang="de-DE" altLang="de-DE" sz="1800" b="0" dirty="0" smtClean="0">
                <a:solidFill>
                  <a:srgbClr val="6F6F6F"/>
                </a:solidFill>
              </a:rPr>
              <a:t>geringe </a:t>
            </a:r>
            <a:r>
              <a:rPr lang="de-DE" altLang="de-DE" sz="1800" b="0" dirty="0">
                <a:solidFill>
                  <a:srgbClr val="6F6F6F"/>
                </a:solidFill>
              </a:rPr>
              <a:t>oder hohe Beleuchtung </a:t>
            </a:r>
            <a:r>
              <a:rPr lang="de-DE" altLang="de-DE" sz="1800" b="0" dirty="0" smtClean="0">
                <a:solidFill>
                  <a:srgbClr val="6F6F6F"/>
                </a:solidFill>
              </a:rPr>
              <a:t>zulässig</a:t>
            </a:r>
            <a:endParaRPr lang="de-DE" sz="1800" b="0" dirty="0">
              <a:solidFill>
                <a:srgbClr val="6F6F6F"/>
              </a:solidFill>
            </a:endParaRPr>
          </a:p>
        </p:txBody>
      </p:sp>
      <p:sp>
        <p:nvSpPr>
          <p:cNvPr id="4" name="Datumsplatzhalter 3"/>
          <p:cNvSpPr>
            <a:spLocks noGrp="1"/>
          </p:cNvSpPr>
          <p:nvPr>
            <p:ph type="dt" sz="half" idx="10"/>
          </p:nvPr>
        </p:nvSpPr>
        <p:spPr/>
        <p:txBody>
          <a:bodyPr/>
          <a:lstStyle/>
          <a:p>
            <a:pPr>
              <a:defRPr/>
            </a:pPr>
            <a:fld id="{F4B59DBC-C4BA-458F-B563-BAECE7CA26AF}"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5</a:t>
            </a:fld>
            <a:endParaRPr lang="de-DE" altLang="de-DE"/>
          </a:p>
        </p:txBody>
      </p:sp>
    </p:spTree>
    <p:extLst>
      <p:ext uri="{BB962C8B-B14F-4D97-AF65-F5344CB8AC3E}">
        <p14:creationId xmlns:p14="http://schemas.microsoft.com/office/powerpoint/2010/main" val="100546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Gesichtspunkte für die Auswahl von Anzeigen</a:t>
            </a:r>
            <a:endParaRPr lang="de-DE" dirty="0"/>
          </a:p>
        </p:txBody>
      </p:sp>
      <p:pic>
        <p:nvPicPr>
          <p:cNvPr id="8" name="Inhaltsplatzhalter 7" descr="Eine Tabelle unterscheidet je nach Informationstyp (binär (zwei Zustände), kontinuierlich (metrische Skala), diskret (verschiedene feste Zustände), komplexe Information) geeignete visuelle (Kontrollleuchten, zeigerinstrumente, alphanumerische Anzeigen, Bildschirme) und akustische Anzeigen (Hupen und Warntöne, Hören der Frequenz, Sirenen und Geräusche, Sprache, Klänge und Geräusche)."/>
          <p:cNvPicPr>
            <a:picLocks noGrp="1" noChangeAspect="1"/>
          </p:cNvPicPr>
          <p:nvPr>
            <p:ph idx="1"/>
          </p:nvPr>
        </p:nvPicPr>
        <p:blipFill>
          <a:blip r:embed="rId2"/>
          <a:stretch>
            <a:fillRect/>
          </a:stretch>
        </p:blipFill>
        <p:spPr>
          <a:xfrm>
            <a:off x="1967437" y="1942515"/>
            <a:ext cx="8425402" cy="3981033"/>
          </a:xfrm>
          <a:prstGeom prst="rect">
            <a:avLst/>
          </a:prstGeom>
        </p:spPr>
      </p:pic>
      <p:sp>
        <p:nvSpPr>
          <p:cNvPr id="4" name="Datumsplatzhalter 3"/>
          <p:cNvSpPr>
            <a:spLocks noGrp="1"/>
          </p:cNvSpPr>
          <p:nvPr>
            <p:ph type="dt" sz="half" idx="10"/>
          </p:nvPr>
        </p:nvSpPr>
        <p:spPr/>
        <p:txBody>
          <a:bodyPr/>
          <a:lstStyle/>
          <a:p>
            <a:pPr>
              <a:defRPr/>
            </a:pPr>
            <a:fld id="{95C9C13D-E1FF-4EC4-868C-DC56092261ED}"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6</a:t>
            </a:fld>
            <a:endParaRPr lang="de-DE" altLang="de-DE"/>
          </a:p>
        </p:txBody>
      </p:sp>
    </p:spTree>
    <p:extLst>
      <p:ext uri="{BB962C8B-B14F-4D97-AF65-F5344CB8AC3E}">
        <p14:creationId xmlns:p14="http://schemas.microsoft.com/office/powerpoint/2010/main" val="1174933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optischer Anzeigen</a:t>
            </a:r>
            <a:endParaRPr lang="de-DE" dirty="0"/>
          </a:p>
        </p:txBody>
      </p:sp>
      <p:sp>
        <p:nvSpPr>
          <p:cNvPr id="3" name="Inhaltsplatzhalter 2"/>
          <p:cNvSpPr>
            <a:spLocks noGrp="1"/>
          </p:cNvSpPr>
          <p:nvPr>
            <p:ph idx="1"/>
          </p:nvPr>
        </p:nvSpPr>
        <p:spPr/>
        <p:txBody>
          <a:bodyPr/>
          <a:lstStyle/>
          <a:p>
            <a:r>
              <a:rPr lang="de-DE" dirty="0"/>
              <a:t>Anforderungen an die Erkennbarkeit</a:t>
            </a:r>
          </a:p>
          <a:p>
            <a:pPr marL="342900" indent="-342900">
              <a:buClr>
                <a:schemeClr val="accent2"/>
              </a:buClr>
              <a:buFont typeface="Wingdings" panose="05000000000000000000" pitchFamily="2" charset="2"/>
              <a:buChar char="§"/>
            </a:pPr>
            <a:r>
              <a:rPr lang="de-DE" b="0" dirty="0"/>
              <a:t>Positionierung: Bereiche A, B, C (Rangfolge) nach DIN EN 894-2</a:t>
            </a:r>
          </a:p>
          <a:p>
            <a:pPr marL="342900" indent="-342900">
              <a:buClr>
                <a:schemeClr val="accent2"/>
              </a:buClr>
              <a:buFont typeface="Wingdings" panose="05000000000000000000" pitchFamily="2" charset="2"/>
              <a:buChar char="§"/>
            </a:pPr>
            <a:r>
              <a:rPr lang="de-DE" b="0" dirty="0"/>
              <a:t>Wichtigkeit: Wichtigste Anzeige im optimalen Blickfeld (Bereich A)</a:t>
            </a:r>
          </a:p>
          <a:p>
            <a:pPr marL="342900" indent="-342900">
              <a:buClr>
                <a:schemeClr val="accent2"/>
              </a:buClr>
              <a:buFont typeface="Wingdings" panose="05000000000000000000" pitchFamily="2" charset="2"/>
              <a:buChar char="§"/>
            </a:pPr>
            <a:r>
              <a:rPr lang="de-DE" b="0" dirty="0"/>
              <a:t>Warnanzeigen: Blinken oder Verbindung mit akustischer Anzeige</a:t>
            </a:r>
            <a:endParaRPr lang="de-DE" sz="1800" b="0" dirty="0"/>
          </a:p>
          <a:p>
            <a:endParaRPr lang="de-DE" dirty="0"/>
          </a:p>
        </p:txBody>
      </p:sp>
      <p:sp>
        <p:nvSpPr>
          <p:cNvPr id="28" name="Textfeld 27"/>
          <p:cNvSpPr txBox="1"/>
          <p:nvPr/>
        </p:nvSpPr>
        <p:spPr>
          <a:xfrm>
            <a:off x="8472264" y="3933032"/>
            <a:ext cx="342016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de-DE" sz="1800" dirty="0"/>
              <a:t>Empfohlene Sehfelder nach DIN EN 894-2 für Überwachungsaufgaben</a:t>
            </a:r>
          </a:p>
        </p:txBody>
      </p:sp>
      <p:pic>
        <p:nvPicPr>
          <p:cNvPr id="22" name="Grafik 21" descr="Zwei Zeichnungen veranschaulichen das horizontale sowie das vertikal Blickfeld des Menschen. Es wird je nach Wichtigkeit in die Bereiche A bis C unterschieden."/>
          <p:cNvPicPr>
            <a:picLocks noChangeAspect="1"/>
          </p:cNvPicPr>
          <p:nvPr/>
        </p:nvPicPr>
        <p:blipFill>
          <a:blip r:embed="rId3"/>
          <a:stretch>
            <a:fillRect/>
          </a:stretch>
        </p:blipFill>
        <p:spPr>
          <a:xfrm>
            <a:off x="3093006" y="2978354"/>
            <a:ext cx="5035732" cy="3517697"/>
          </a:xfrm>
          <a:prstGeom prst="rect">
            <a:avLst/>
          </a:prstGeom>
        </p:spPr>
      </p:pic>
      <p:sp>
        <p:nvSpPr>
          <p:cNvPr id="4" name="Datumsplatzhalter 3"/>
          <p:cNvSpPr>
            <a:spLocks noGrp="1"/>
          </p:cNvSpPr>
          <p:nvPr>
            <p:ph type="dt" sz="half" idx="10"/>
          </p:nvPr>
        </p:nvSpPr>
        <p:spPr/>
        <p:txBody>
          <a:bodyPr/>
          <a:lstStyle/>
          <a:p>
            <a:pPr>
              <a:defRPr/>
            </a:pPr>
            <a:fld id="{4173A787-2D10-4BC7-82B5-0C3F44BFEA5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7</a:t>
            </a:fld>
            <a:endParaRPr lang="de-DE" altLang="de-DE"/>
          </a:p>
        </p:txBody>
      </p:sp>
    </p:spTree>
    <p:extLst>
      <p:ext uri="{BB962C8B-B14F-4D97-AF65-F5344CB8AC3E}">
        <p14:creationId xmlns:p14="http://schemas.microsoft.com/office/powerpoint/2010/main" val="1132680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Gestaltung optischer Anzeigen</a:t>
            </a:r>
            <a:endParaRPr lang="de-DE" dirty="0"/>
          </a:p>
        </p:txBody>
      </p:sp>
      <p:sp>
        <p:nvSpPr>
          <p:cNvPr id="3" name="Inhaltsplatzhalter 2"/>
          <p:cNvSpPr>
            <a:spLocks noGrp="1"/>
          </p:cNvSpPr>
          <p:nvPr>
            <p:ph idx="1"/>
          </p:nvPr>
        </p:nvSpPr>
        <p:spPr/>
        <p:txBody>
          <a:bodyPr/>
          <a:lstStyle/>
          <a:p>
            <a:r>
              <a:rPr lang="de-DE" sz="2400" dirty="0" smtClean="0"/>
              <a:t>Anforderungen an die Identifizierung</a:t>
            </a:r>
          </a:p>
          <a:p>
            <a:pPr marL="342900" indent="-342900">
              <a:buClr>
                <a:schemeClr val="accent2"/>
              </a:buClr>
              <a:buFont typeface="Wingdings" panose="05000000000000000000" pitchFamily="2" charset="2"/>
              <a:buChar char="§"/>
            </a:pPr>
            <a:r>
              <a:rPr lang="de-DE" sz="2400" b="0" dirty="0" smtClean="0"/>
              <a:t>hohe Bildqualität</a:t>
            </a:r>
          </a:p>
          <a:p>
            <a:pPr marL="342900" indent="-342900">
              <a:buClr>
                <a:schemeClr val="accent2"/>
              </a:buClr>
              <a:buFont typeface="Wingdings" panose="05000000000000000000" pitchFamily="2" charset="2"/>
              <a:buChar char="§"/>
            </a:pPr>
            <a:r>
              <a:rPr lang="de-DE" sz="2400" b="0" dirty="0" smtClean="0"/>
              <a:t>Kontrast min. 3:1, besser 6:1</a:t>
            </a:r>
          </a:p>
          <a:p>
            <a:pPr marL="342900" indent="-342900">
              <a:buClr>
                <a:schemeClr val="accent2"/>
              </a:buClr>
              <a:buFont typeface="Wingdings" panose="05000000000000000000" pitchFamily="2" charset="2"/>
              <a:buChar char="§"/>
            </a:pPr>
            <a:r>
              <a:rPr lang="de-DE" sz="2400" b="0" dirty="0" smtClean="0"/>
              <a:t>Entspiegelung Abdeckungsglas</a:t>
            </a:r>
          </a:p>
          <a:p>
            <a:pPr marL="342900" indent="-342900">
              <a:buClr>
                <a:schemeClr val="accent2"/>
              </a:buClr>
              <a:buFont typeface="Wingdings" panose="05000000000000000000" pitchFamily="2" charset="2"/>
              <a:buChar char="§"/>
            </a:pPr>
            <a:r>
              <a:rPr lang="de-DE" sz="2400" b="0" dirty="0" smtClean="0"/>
              <a:t>für Buchstaben und Ziffern einfache, bekannte Formen wählen</a:t>
            </a:r>
          </a:p>
          <a:p>
            <a:pPr marL="342900" indent="-342900">
              <a:buClr>
                <a:schemeClr val="accent2"/>
              </a:buClr>
              <a:buFont typeface="Wingdings" panose="05000000000000000000" pitchFamily="2" charset="2"/>
              <a:buChar char="§"/>
            </a:pPr>
            <a:r>
              <a:rPr lang="de-DE" sz="2400" b="0" dirty="0" smtClean="0"/>
              <a:t>Verwechslung bei nah aneinander geordneten Anzeigen durch Farbgebung, Gruppierung vermeiden</a:t>
            </a:r>
          </a:p>
          <a:p>
            <a:pPr marL="342900" indent="-342900">
              <a:buClr>
                <a:schemeClr val="accent2"/>
              </a:buClr>
              <a:buFont typeface="Wingdings" panose="05000000000000000000" pitchFamily="2" charset="2"/>
              <a:buChar char="§"/>
            </a:pPr>
            <a:r>
              <a:rPr lang="de-DE" sz="2400" b="0" dirty="0" smtClean="0"/>
              <a:t>verschiedene Arten von Wahrnehmungsaufgaben beachten</a:t>
            </a:r>
          </a:p>
          <a:p>
            <a:pPr marL="342900" indent="-342900">
              <a:buClr>
                <a:schemeClr val="accent2"/>
              </a:buClr>
              <a:buFont typeface="Wingdings" panose="05000000000000000000" pitchFamily="2" charset="2"/>
              <a:buChar char="§"/>
            </a:pPr>
            <a:r>
              <a:rPr lang="de-DE" sz="2400" b="0" dirty="0" smtClean="0">
                <a:solidFill>
                  <a:srgbClr val="6F6F6F"/>
                </a:solidFill>
              </a:rPr>
              <a:t>Gestaltung und Gruppierung nach Kompatibilitätsprinzipien</a:t>
            </a:r>
            <a:endParaRPr lang="de-DE" sz="2400" b="0" dirty="0">
              <a:solidFill>
                <a:srgbClr val="6F6F6F"/>
              </a:solidFill>
            </a:endParaRPr>
          </a:p>
        </p:txBody>
      </p:sp>
      <p:sp>
        <p:nvSpPr>
          <p:cNvPr id="4" name="Datumsplatzhalter 3"/>
          <p:cNvSpPr>
            <a:spLocks noGrp="1"/>
          </p:cNvSpPr>
          <p:nvPr>
            <p:ph type="dt" sz="half" idx="10"/>
          </p:nvPr>
        </p:nvSpPr>
        <p:spPr/>
        <p:txBody>
          <a:bodyPr/>
          <a:lstStyle/>
          <a:p>
            <a:pPr>
              <a:defRPr/>
            </a:pPr>
            <a:fld id="{FBEA29BB-FB51-43C1-8905-216C2EC07CE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8</a:t>
            </a:fld>
            <a:endParaRPr lang="de-DE" altLang="de-DE"/>
          </a:p>
        </p:txBody>
      </p:sp>
    </p:spTree>
    <p:extLst>
      <p:ext uri="{BB962C8B-B14F-4D97-AF65-F5344CB8AC3E}">
        <p14:creationId xmlns:p14="http://schemas.microsoft.com/office/powerpoint/2010/main" val="71106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smtClean="0"/>
              <a:t>Geeignete Anzeigen für verschiedene Wahrnehmungsaufgaben</a:t>
            </a:r>
            <a:endParaRPr lang="de-DE" sz="2400" dirty="0"/>
          </a:p>
        </p:txBody>
      </p:sp>
      <p:pic>
        <p:nvPicPr>
          <p:cNvPr id="7" name="Picture 4" descr="Die Abbildung zeigt Tabelle 4 aus DIN EN 894-2. Eignung von optischen Anzeigen für unterschiedliche Wahrnehmungsaufgaben."/>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3071398" y="1263077"/>
            <a:ext cx="6217485"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4094365" y="6200174"/>
            <a:ext cx="8079970" cy="25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Verdana" pitchFamily="34" charset="0"/>
                <a:cs typeface="Arial" pitchFamily="34" charset="0"/>
              </a:defRPr>
            </a:lvl1pPr>
            <a:lvl2pPr marL="742950" indent="-285750" eaLnBrk="0" hangingPunct="0">
              <a:defRPr sz="2800">
                <a:solidFill>
                  <a:schemeClr val="tx1"/>
                </a:solidFill>
                <a:latin typeface="Verdana" pitchFamily="34" charset="0"/>
                <a:cs typeface="Arial" pitchFamily="34" charset="0"/>
              </a:defRPr>
            </a:lvl2pPr>
            <a:lvl3pPr marL="1143000" indent="-228600" eaLnBrk="0" hangingPunct="0">
              <a:defRPr sz="2800">
                <a:solidFill>
                  <a:schemeClr val="tx1"/>
                </a:solidFill>
                <a:latin typeface="Verdana" pitchFamily="34" charset="0"/>
                <a:cs typeface="Arial" pitchFamily="34" charset="0"/>
              </a:defRPr>
            </a:lvl3pPr>
            <a:lvl4pPr marL="1600200" indent="-228600" eaLnBrk="0" hangingPunct="0">
              <a:defRPr sz="2800">
                <a:solidFill>
                  <a:schemeClr val="tx1"/>
                </a:solidFill>
                <a:latin typeface="Verdana" pitchFamily="34" charset="0"/>
                <a:cs typeface="Arial" pitchFamily="34" charset="0"/>
              </a:defRPr>
            </a:lvl4pPr>
            <a:lvl5pPr marL="2057400" indent="-228600" eaLnBrk="0" hangingPunct="0">
              <a:defRPr sz="28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Verdana" pitchFamily="34" charset="0"/>
                <a:cs typeface="Arial" pitchFamily="34" charset="0"/>
              </a:defRPr>
            </a:lvl9pPr>
          </a:lstStyle>
          <a:p>
            <a:pPr eaLnBrk="1" hangingPunct="1">
              <a:spcBef>
                <a:spcPct val="50000"/>
              </a:spcBef>
            </a:pPr>
            <a:r>
              <a:rPr lang="de-DE" altLang="de-DE" sz="1000" dirty="0">
                <a:solidFill>
                  <a:schemeClr val="bg2"/>
                </a:solidFill>
                <a:latin typeface="Arial" pitchFamily="34" charset="0"/>
              </a:rPr>
              <a:t>Quelle: DIN EN 894-2 „Sicherheit von Maschinen - Ergonomische Anforderungen an die Gestaltung von Anzeigen und Stellteilen – Anzeigen“</a:t>
            </a:r>
          </a:p>
        </p:txBody>
      </p:sp>
      <p:sp>
        <p:nvSpPr>
          <p:cNvPr id="4" name="Datumsplatzhalter 3"/>
          <p:cNvSpPr>
            <a:spLocks noGrp="1"/>
          </p:cNvSpPr>
          <p:nvPr>
            <p:ph type="dt" sz="half" idx="10"/>
          </p:nvPr>
        </p:nvSpPr>
        <p:spPr/>
        <p:txBody>
          <a:bodyPr/>
          <a:lstStyle/>
          <a:p>
            <a:pPr>
              <a:defRPr/>
            </a:pPr>
            <a:fld id="{D0514DF9-0703-4724-B2C0-FCCE1894AA3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4 -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CA30C5DD-866A-403C-9DB3-89A03640D3E9}" type="slidenum">
              <a:rPr lang="de-DE" altLang="de-DE" smtClean="0"/>
              <a:pPr/>
              <a:t>9</a:t>
            </a:fld>
            <a:endParaRPr lang="de-DE" altLang="de-DE"/>
          </a:p>
        </p:txBody>
      </p:sp>
    </p:spTree>
    <p:extLst>
      <p:ext uri="{BB962C8B-B14F-4D97-AF65-F5344CB8AC3E}">
        <p14:creationId xmlns:p14="http://schemas.microsoft.com/office/powerpoint/2010/main" val="192452217"/>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1403</Words>
  <Application>Microsoft Office PowerPoint</Application>
  <PresentationFormat>Breitbild</PresentationFormat>
  <Paragraphs>210</Paragraphs>
  <Slides>17</Slides>
  <Notes>10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17</vt:i4>
      </vt:variant>
    </vt:vector>
  </HeadingPairs>
  <TitlesOfParts>
    <vt:vector size="22" baseType="lpstr">
      <vt:lpstr>Arial</vt:lpstr>
      <vt:lpstr>Times New Roman</vt:lpstr>
      <vt:lpstr>Verdana</vt:lpstr>
      <vt:lpstr>Wingdings</vt:lpstr>
      <vt:lpstr>KAN_Master</vt:lpstr>
      <vt:lpstr>Ergonomische Aspekte der Gestaltung der Mensch-Maschine-Schnittstelle  (Human-Machine-Interface)  Teil 2: Auswahl und Gestaltung von Anzeigen</vt:lpstr>
      <vt:lpstr>Darum geht es</vt:lpstr>
      <vt:lpstr>Kennzeichen der Informationsübertragung</vt:lpstr>
      <vt:lpstr>Sinneskanäle und Arten von Anzeigen</vt:lpstr>
      <vt:lpstr>Gesichtspunkte für die Auswahl von Anzeigen</vt:lpstr>
      <vt:lpstr>Gesichtspunkte für die Auswahl von Anzeigen</vt:lpstr>
      <vt:lpstr>Gestaltung optischer Anzeigen</vt:lpstr>
      <vt:lpstr>Gestaltung optischer Anzeigen</vt:lpstr>
      <vt:lpstr>Geeignete Anzeigen für verschiedene Wahrnehmungsaufgaben</vt:lpstr>
      <vt:lpstr>Kompatibilität</vt:lpstr>
      <vt:lpstr>Konzeptuelle Kompatibilität</vt:lpstr>
      <vt:lpstr>Kompatibilitätsprinzipien bei Anzeigen</vt:lpstr>
      <vt:lpstr>Gestaltung optischer Anzeigen</vt:lpstr>
      <vt:lpstr>Wichtige Normen 1</vt:lpstr>
      <vt:lpstr>Wichtige Normen 2</vt:lpstr>
      <vt:lpstr>Literatur</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60</cp:revision>
  <dcterms:created xsi:type="dcterms:W3CDTF">2023-07-17T12:06:45Z</dcterms:created>
  <dcterms:modified xsi:type="dcterms:W3CDTF">2023-09-08T08:31:07Z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