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2"/>
  </p:notesMasterIdLst>
  <p:handoutMasterIdLst>
    <p:handoutMasterId r:id="rId23"/>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287" r:id="rId21"/>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233" autoAdjust="0"/>
  </p:normalViewPr>
  <p:slideViewPr>
    <p:cSldViewPr>
      <p:cViewPr varScale="1">
        <p:scale>
          <a:sx n="74" d="100"/>
          <a:sy n="74" d="100"/>
        </p:scale>
        <p:origin x="77" y="254"/>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defTabSz="381000">
              <a:lnSpc>
                <a:spcPct val="120000"/>
              </a:lnSpc>
              <a:spcBef>
                <a:spcPct val="20000"/>
              </a:spcBef>
              <a:spcAft>
                <a:spcPct val="20000"/>
              </a:spcAft>
              <a:buFont typeface="Wingdings" pitchFamily="2" charset="2"/>
              <a:buChar char="§"/>
            </a:pPr>
            <a:r>
              <a:rPr lang="de-DE" altLang="de-DE" sz="1200" dirty="0" smtClean="0">
                <a:latin typeface="Arial" pitchFamily="34" charset="0"/>
              </a:rPr>
              <a:t>geradliniger Kraftfluss vom Unterarm auf Werkzeugseite (Bohr- bzw. Schraubspitze)</a:t>
            </a:r>
          </a:p>
          <a:p>
            <a:pPr marL="228600" indent="-228600" defTabSz="381000">
              <a:lnSpc>
                <a:spcPct val="120000"/>
              </a:lnSpc>
              <a:spcBef>
                <a:spcPct val="20000"/>
              </a:spcBef>
              <a:spcAft>
                <a:spcPct val="20000"/>
              </a:spcAft>
              <a:buFont typeface="Wingdings" pitchFamily="2" charset="2"/>
              <a:buChar char="§"/>
            </a:pPr>
            <a:r>
              <a:rPr lang="de-DE" altLang="de-DE" sz="1200" dirty="0" smtClean="0">
                <a:latin typeface="Arial" pitchFamily="34" charset="0"/>
              </a:rPr>
              <a:t>direkte Übertragung der Andruckkräfte</a:t>
            </a:r>
          </a:p>
          <a:p>
            <a:pPr marL="228600" indent="-228600" defTabSz="381000">
              <a:lnSpc>
                <a:spcPct val="120000"/>
              </a:lnSpc>
              <a:spcBef>
                <a:spcPct val="20000"/>
              </a:spcBef>
              <a:spcAft>
                <a:spcPct val="20000"/>
              </a:spcAft>
              <a:buFont typeface="Wingdings" pitchFamily="2" charset="2"/>
              <a:buChar char="§"/>
            </a:pPr>
            <a:r>
              <a:rPr lang="de-DE" altLang="de-DE" sz="1200" dirty="0" smtClean="0">
                <a:latin typeface="Arial" pitchFamily="34" charset="0"/>
              </a:rPr>
              <a:t>Vermeidung von Kippmomenten</a:t>
            </a:r>
          </a:p>
          <a:p>
            <a:pPr marL="228600" indent="-228600" defTabSz="381000">
              <a:lnSpc>
                <a:spcPct val="120000"/>
              </a:lnSpc>
              <a:spcBef>
                <a:spcPct val="20000"/>
              </a:spcBef>
              <a:spcAft>
                <a:spcPct val="20000"/>
              </a:spcAft>
              <a:buFont typeface="Wingdings" pitchFamily="2" charset="2"/>
              <a:buChar char="§"/>
            </a:pPr>
            <a:r>
              <a:rPr lang="de-DE" altLang="de-DE" sz="1200" dirty="0" smtClean="0">
                <a:latin typeface="Arial" pitchFamily="34" charset="0"/>
              </a:rPr>
              <a:t>normale Handhaltung ist belastungsgünstig: bei abgewinkeltem Handgelenk werden die Sehnen ansonsten im Carpal-Tunnel umgelenkt, was mit Reibung verbunden ist</a:t>
            </a:r>
            <a:br>
              <a:rPr lang="de-DE" altLang="de-DE" sz="1200" dirty="0" smtClean="0">
                <a:latin typeface="Arial" pitchFamily="34" charset="0"/>
              </a:rPr>
            </a:br>
            <a:r>
              <a:rPr lang="de-DE" altLang="de-DE" sz="1200" dirty="0" smtClean="0">
                <a:latin typeface="Arial" pitchFamily="34" charset="0"/>
                <a:sym typeface="Wingdings" pitchFamily="2" charset="2"/>
              </a:rPr>
              <a:t> Gefahr der Sehnenscheidenentzündung, bei abgewinkeltem Handgelenk kommt es nicht zur optimalen Kraftentfaltung, die Feinmotorik der Finger ist gestört</a:t>
            </a:r>
            <a:endParaRPr lang="de-DE" altLang="de-DE" sz="1200" dirty="0" smtClean="0">
              <a:latin typeface="Arial" pitchFamily="34" charset="0"/>
            </a:endParaRPr>
          </a:p>
          <a:p>
            <a:pPr marL="228600" indent="-228600" defTabSz="381000">
              <a:lnSpc>
                <a:spcPct val="80000"/>
              </a:lnSpc>
            </a:pPr>
            <a:endParaRPr lang="de-DE" altLang="de-DE" sz="1200" dirty="0" smtClean="0">
              <a:latin typeface="Arial" pitchFamily="34" charset="0"/>
            </a:endParaRPr>
          </a:p>
          <a:p>
            <a:pPr marL="228600" indent="-228600" defTabSz="381000">
              <a:lnSpc>
                <a:spcPct val="80000"/>
              </a:lnSpc>
            </a:pPr>
            <a:r>
              <a:rPr lang="de-DE" altLang="de-DE" sz="1200" dirty="0" smtClean="0">
                <a:latin typeface="Arial" pitchFamily="34" charset="0"/>
              </a:rPr>
              <a:t>Bilder unten: Fluchten von Hand-Finger-Achse und funktioneller Achse: geradliniger Kraftfluss</a:t>
            </a:r>
          </a:p>
          <a:p>
            <a:pPr marL="228600" indent="-228600" defTabSz="381000">
              <a:lnSpc>
                <a:spcPct val="80000"/>
              </a:lnSpc>
            </a:pPr>
            <a:r>
              <a:rPr lang="de-DE" altLang="de-DE" sz="1200" dirty="0" smtClean="0">
                <a:latin typeface="Arial" pitchFamily="34" charset="0"/>
              </a:rPr>
              <a:t>Fluchten von Hand-Unterarmachse zur funktionellen Achse</a:t>
            </a:r>
          </a:p>
          <a:p>
            <a:pPr marL="228600" indent="-228600" defTabSz="381000">
              <a:lnSpc>
                <a:spcPct val="80000"/>
              </a:lnSpc>
            </a:pPr>
            <a:r>
              <a:rPr lang="de-DE" altLang="de-DE" sz="1200" dirty="0" smtClean="0">
                <a:latin typeface="Arial" pitchFamily="34" charset="0"/>
              </a:rPr>
              <a:t>Vermeidung von Kippmomenten</a:t>
            </a:r>
          </a:p>
          <a:p>
            <a:pPr marL="228600" indent="-228600" defTabSz="381000">
              <a:lnSpc>
                <a:spcPct val="80000"/>
              </a:lnSpc>
            </a:pP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11</a:t>
            </a:fld>
            <a:endParaRPr lang="de-DE" altLang="de-DE"/>
          </a:p>
        </p:txBody>
      </p:sp>
    </p:spTree>
    <p:extLst>
      <p:ext uri="{BB962C8B-B14F-4D97-AF65-F5344CB8AC3E}">
        <p14:creationId xmlns:p14="http://schemas.microsoft.com/office/powerpoint/2010/main" val="87471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20000"/>
              </a:lnSpc>
              <a:spcBef>
                <a:spcPct val="20000"/>
              </a:spcBef>
              <a:spcAft>
                <a:spcPct val="20000"/>
              </a:spcAft>
            </a:pPr>
            <a:r>
              <a:rPr lang="de-DE" altLang="de-DE" sz="1200" dirty="0" smtClean="0">
                <a:latin typeface="Arial" pitchFamily="34" charset="0"/>
              </a:rPr>
              <a:t>Anhand von Eignungskriterien kann aus Lösungskatalogen ein geeignetes Stellteil ausgewählt werden.</a:t>
            </a:r>
          </a:p>
          <a:p>
            <a:pPr>
              <a:lnSpc>
                <a:spcPct val="120000"/>
              </a:lnSpc>
              <a:spcBef>
                <a:spcPct val="20000"/>
              </a:spcBef>
              <a:spcAft>
                <a:spcPct val="20000"/>
              </a:spcAft>
            </a:pPr>
            <a:r>
              <a:rPr lang="de-DE" altLang="de-DE" sz="1200" dirty="0" smtClean="0">
                <a:latin typeface="Arial" pitchFamily="34" charset="0"/>
              </a:rPr>
              <a:t>Die Eignungskriterien spiegeln die aus der Stellaufgabe resultierenden Anforderungen wider.</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12</a:t>
            </a:fld>
            <a:endParaRPr lang="de-DE" altLang="de-DE"/>
          </a:p>
        </p:txBody>
      </p:sp>
    </p:spTree>
    <p:extLst>
      <p:ext uri="{BB962C8B-B14F-4D97-AF65-F5344CB8AC3E}">
        <p14:creationId xmlns:p14="http://schemas.microsoft.com/office/powerpoint/2010/main" val="1198149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r>
              <a:rPr lang="de-DE" altLang="de-DE" sz="1200" b="1" dirty="0" smtClean="0">
                <a:latin typeface="Arial" pitchFamily="34" charset="0"/>
              </a:rPr>
              <a:t>Lösungskatalog nach DIN EN 894-3</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Zunächst wird anhand der allgemeinen Anforderungen (Leistungskriterien, Bewegungsmerkmale) eine geeignete Stellteilfamilie ermittelt, die bestmöglich die umzusetzende Stellaufgabe erfüllen kann.</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Im Beispiel ist das ein Schiebeknopf, der für kontinuierliches Stellen in z-Richtung (hoch, runter) eine sehr schnelle und genaue Ausführung gewährleistet.</a:t>
            </a:r>
          </a:p>
          <a:p>
            <a:pPr marL="180975" indent="-180975">
              <a:lnSpc>
                <a:spcPct val="120000"/>
              </a:lnSpc>
              <a:spcBef>
                <a:spcPct val="20000"/>
              </a:spcBef>
              <a:spcAft>
                <a:spcPct val="20000"/>
              </a:spcAft>
              <a:buFont typeface="Wingdings" pitchFamily="2" charset="2"/>
              <a:buChar char="§"/>
            </a:pPr>
            <a:r>
              <a:rPr lang="de-DE" altLang="de-DE" sz="1200" dirty="0" smtClean="0">
                <a:latin typeface="Arial" pitchFamily="34" charset="0"/>
              </a:rPr>
              <a:t>Der Schiebeknopf kann nur sehr geringe Kräfte übertragen, da die Stellbewegung mit </a:t>
            </a:r>
            <a:r>
              <a:rPr lang="de-DE" altLang="de-DE" sz="1200" dirty="0" err="1" smtClean="0">
                <a:latin typeface="Arial" pitchFamily="34" charset="0"/>
              </a:rPr>
              <a:t>Zweifingerzufassung</a:t>
            </a:r>
            <a:r>
              <a:rPr lang="de-DE" altLang="de-DE" sz="1200" dirty="0" smtClean="0">
                <a:latin typeface="Arial" pitchFamily="34" charset="0"/>
              </a:rPr>
              <a:t> durchgeführt wird.</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13</a:t>
            </a:fld>
            <a:endParaRPr lang="de-DE" altLang="de-DE"/>
          </a:p>
        </p:txBody>
      </p:sp>
    </p:spTree>
    <p:extLst>
      <p:ext uri="{BB962C8B-B14F-4D97-AF65-F5344CB8AC3E}">
        <p14:creationId xmlns:p14="http://schemas.microsoft.com/office/powerpoint/2010/main" val="1871247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latin typeface="Arial" pitchFamily="34" charset="0"/>
              </a:rPr>
              <a:t>Danach wird die Stellteilfamilie anhand weiterer Kriterien (kommunikative, sicherheitstechnische, Greifmerkmale) weiter eingegrenzt und so wird z. B. ein Schiebeknopf mit Kantenprofil gewählt, weil aus der Stellaufgabe z. B. nur die Anforderung „unbeabsichtigtes Abgleiten vom Stellteil vermeiden“ abgeleitet wurde, die ausreichend von beiden Schiebeknöpfen (mit Kantenprofil, mit Zeiger) erfüllt wird, jedoch die kantige Form aus anderen Gründen (Design, einfache Ausführung etc.) bevorzugt wird.</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14</a:t>
            </a:fld>
            <a:endParaRPr lang="de-DE" altLang="de-DE"/>
          </a:p>
        </p:txBody>
      </p:sp>
    </p:spTree>
    <p:extLst>
      <p:ext uri="{BB962C8B-B14F-4D97-AF65-F5344CB8AC3E}">
        <p14:creationId xmlns:p14="http://schemas.microsoft.com/office/powerpoint/2010/main" val="954593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20000"/>
              </a:lnSpc>
              <a:spcBef>
                <a:spcPct val="10000"/>
              </a:spcBef>
              <a:spcAft>
                <a:spcPct val="10000"/>
              </a:spcAft>
              <a:buFont typeface="Wingdings" pitchFamily="2" charset="2"/>
              <a:buChar char="§"/>
            </a:pPr>
            <a:r>
              <a:rPr lang="de-DE" altLang="de-DE" sz="1200" dirty="0" smtClean="0">
                <a:latin typeface="Arial" pitchFamily="34" charset="0"/>
              </a:rPr>
              <a:t>Im Hand-Fingerbereich ist die Kontaktfläche keine geschlossene Fläche, sondern setzt sich aus 14 Fingergliedern zusammen.</a:t>
            </a:r>
          </a:p>
          <a:p>
            <a:pPr marL="180975" indent="-180975">
              <a:lnSpc>
                <a:spcPct val="120000"/>
              </a:lnSpc>
              <a:spcBef>
                <a:spcPct val="10000"/>
              </a:spcBef>
              <a:spcAft>
                <a:spcPct val="10000"/>
              </a:spcAft>
              <a:buFont typeface="Wingdings" pitchFamily="2" charset="2"/>
              <a:buChar char="§"/>
            </a:pPr>
            <a:r>
              <a:rPr lang="de-DE" altLang="de-DE" sz="1200" dirty="0" smtClean="0">
                <a:latin typeface="Arial" pitchFamily="34" charset="0"/>
              </a:rPr>
              <a:t>Durch Dimensionierung (Länge, Durchmesser) des Stellteils wird die Größe der Kontaktfläche für die beteiligten einzelnen Fingerglieder bzw. für die Hand beeinflusst.</a:t>
            </a:r>
          </a:p>
          <a:p>
            <a:pPr marL="180975" indent="-180975">
              <a:lnSpc>
                <a:spcPct val="120000"/>
              </a:lnSpc>
              <a:spcBef>
                <a:spcPct val="10000"/>
              </a:spcBef>
              <a:spcAft>
                <a:spcPct val="10000"/>
              </a:spcAft>
              <a:buFont typeface="Wingdings" pitchFamily="2" charset="2"/>
              <a:buChar char="§"/>
            </a:pPr>
            <a:r>
              <a:rPr lang="de-DE" altLang="de-DE" sz="1200" dirty="0" smtClean="0">
                <a:latin typeface="Arial" pitchFamily="34" charset="0"/>
              </a:rPr>
              <a:t>Die Dimensionierung des Stellteils beeinflusst außerdem die Gelenkwinkelstellung der beteiligten Koppelfinger: Bei einem z.B. zu groß dimensionierten Kugelgriff kann die Hand nur durch extreme Fingerspreizung Kontakt halten: Feinmotorik, Kraftentfaltung vermindern sich, die Hand wird stark beansprucht.</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15</a:t>
            </a:fld>
            <a:endParaRPr lang="de-DE" altLang="de-DE"/>
          </a:p>
        </p:txBody>
      </p:sp>
    </p:spTree>
    <p:extLst>
      <p:ext uri="{BB962C8B-B14F-4D97-AF65-F5344CB8AC3E}">
        <p14:creationId xmlns:p14="http://schemas.microsoft.com/office/powerpoint/2010/main" val="2135129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42900">
              <a:lnSpc>
                <a:spcPct val="120000"/>
              </a:lnSpc>
              <a:spcBef>
                <a:spcPct val="10000"/>
              </a:spcBef>
              <a:spcAft>
                <a:spcPct val="10000"/>
              </a:spcAft>
              <a:buFont typeface="Wingdings" pitchFamily="2" charset="2"/>
              <a:buChar char="§"/>
            </a:pPr>
            <a:r>
              <a:rPr lang="de-DE" altLang="de-DE" sz="1200" dirty="0" smtClean="0">
                <a:latin typeface="Arial" pitchFamily="34" charset="0"/>
              </a:rPr>
              <a:t>Um eine ungehinderte Stellbewegung ausführen zu können, sind weiterhin Mindestabstände zwischen gleichartigen Stellteilen einzuhalten.</a:t>
            </a:r>
          </a:p>
          <a:p>
            <a:pPr marL="180975" indent="-180975" defTabSz="342900">
              <a:lnSpc>
                <a:spcPct val="120000"/>
              </a:lnSpc>
              <a:spcBef>
                <a:spcPct val="10000"/>
              </a:spcBef>
              <a:spcAft>
                <a:spcPct val="10000"/>
              </a:spcAft>
              <a:buFont typeface="Wingdings" pitchFamily="2" charset="2"/>
              <a:buChar char="§"/>
            </a:pPr>
            <a:r>
              <a:rPr lang="de-DE" altLang="de-DE" sz="1200" dirty="0" smtClean="0">
                <a:latin typeface="Arial" pitchFamily="34" charset="0"/>
              </a:rPr>
              <a:t>Auch zwischen verschiedenen Stellteilfamilien sind Mindestabstände aufgrund der Stellcharakteristik zu beachten (z. B. zwischen Druckknopf und </a:t>
            </a:r>
            <a:r>
              <a:rPr lang="de-DE" altLang="de-DE" sz="1200" dirty="0" err="1" smtClean="0">
                <a:latin typeface="Arial" pitchFamily="34" charset="0"/>
              </a:rPr>
              <a:t>Wippschalter</a:t>
            </a:r>
            <a:r>
              <a:rPr lang="de-DE" altLang="de-DE" sz="1200" dirty="0" smtClean="0">
                <a:latin typeface="Arial" pitchFamily="34" charset="0"/>
              </a:rPr>
              <a:t>).</a:t>
            </a:r>
            <a:r>
              <a:rPr lang="de-DE" altLang="de-DE" sz="1200" dirty="0" smtClean="0">
                <a:latin typeface="Arial" pitchFamily="34" charset="0"/>
                <a:sym typeface="Wingdings" pitchFamily="2" charset="2"/>
              </a:rPr>
              <a:t/>
            </a:r>
            <a:br>
              <a:rPr lang="de-DE" altLang="de-DE" sz="1200" dirty="0" smtClean="0">
                <a:latin typeface="Arial" pitchFamily="34" charset="0"/>
                <a:sym typeface="Wingdings" pitchFamily="2" charset="2"/>
              </a:rPr>
            </a:br>
            <a:r>
              <a:rPr lang="de-DE" altLang="de-DE" sz="1200" dirty="0" smtClean="0">
                <a:latin typeface="Arial" pitchFamily="34" charset="0"/>
                <a:sym typeface="Wingdings" pitchFamily="2" charset="2"/>
              </a:rPr>
              <a:t></a:t>
            </a:r>
            <a:r>
              <a:rPr lang="de-DE" altLang="de-DE" sz="1200" dirty="0" smtClean="0">
                <a:latin typeface="Arial" pitchFamily="34" charset="0"/>
              </a:rPr>
              <a:t> </a:t>
            </a:r>
            <a:r>
              <a:rPr lang="de-DE" altLang="de-DE" sz="1200" dirty="0" err="1" smtClean="0">
                <a:latin typeface="Arial" pitchFamily="34" charset="0"/>
              </a:rPr>
              <a:t>perzentilierte</a:t>
            </a:r>
            <a:r>
              <a:rPr lang="de-DE" altLang="de-DE" sz="1200" dirty="0" smtClean="0">
                <a:latin typeface="Arial" pitchFamily="34" charset="0"/>
              </a:rPr>
              <a:t> Abmessungen von Hand und Fingergliedern: s. auch anthropometrische Körpermaße z. B. nach DIN 33402</a:t>
            </a:r>
          </a:p>
          <a:p>
            <a:pPr marL="180975" indent="-180975" defTabSz="342900">
              <a:buFont typeface="Wingdings" pitchFamily="2" charset="2"/>
              <a:buChar char="§"/>
            </a:pP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16</a:t>
            </a:fld>
            <a:endParaRPr lang="de-DE" altLang="de-DE"/>
          </a:p>
        </p:txBody>
      </p:sp>
    </p:spTree>
    <p:extLst>
      <p:ext uri="{BB962C8B-B14F-4D97-AF65-F5344CB8AC3E}">
        <p14:creationId xmlns:p14="http://schemas.microsoft.com/office/powerpoint/2010/main" val="3852433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90500" indent="-190500">
              <a:lnSpc>
                <a:spcPct val="80000"/>
              </a:lnSpc>
            </a:pPr>
            <a:r>
              <a:rPr lang="de-DE" altLang="de-DE" sz="1200" b="1" dirty="0" smtClean="0">
                <a:latin typeface="Arial" pitchFamily="34" charset="0"/>
              </a:rPr>
              <a:t>Unterscheidung:	</a:t>
            </a:r>
          </a:p>
          <a:p>
            <a:pPr marL="190500" indent="-190500">
              <a:lnSpc>
                <a:spcPct val="80000"/>
              </a:lnSpc>
              <a:buFont typeface="Wingdings" pitchFamily="2" charset="2"/>
              <a:buChar char="§"/>
            </a:pPr>
            <a:r>
              <a:rPr lang="de-DE" altLang="de-DE" sz="1200" dirty="0" smtClean="0">
                <a:latin typeface="Arial" pitchFamily="34" charset="0"/>
              </a:rPr>
              <a:t> glatte Oberflächen unterschiedlicher Rautiefen</a:t>
            </a:r>
            <a:endParaRPr lang="de-DE" altLang="de-DE" sz="1200" b="1" dirty="0" smtClean="0">
              <a:latin typeface="Arial" pitchFamily="34" charset="0"/>
            </a:endParaRPr>
          </a:p>
          <a:p>
            <a:pPr marL="190500" indent="-190500">
              <a:lnSpc>
                <a:spcPct val="80000"/>
              </a:lnSpc>
              <a:buFont typeface="Wingdings" pitchFamily="2" charset="2"/>
              <a:buChar char="§"/>
            </a:pPr>
            <a:r>
              <a:rPr lang="de-DE" altLang="de-DE" sz="1200" dirty="0" smtClean="0">
                <a:latin typeface="Arial" pitchFamily="34" charset="0"/>
              </a:rPr>
              <a:t> profilierte Oberflächen (durch Form, Größe, Abstand, Richtung der Profile)</a:t>
            </a:r>
          </a:p>
          <a:p>
            <a:pPr marL="190500" indent="-190500">
              <a:lnSpc>
                <a:spcPct val="80000"/>
              </a:lnSpc>
            </a:pPr>
            <a:endParaRPr lang="de-DE" altLang="de-DE" sz="1200" dirty="0" smtClean="0">
              <a:latin typeface="Arial" pitchFamily="34" charset="0"/>
            </a:endParaRPr>
          </a:p>
          <a:p>
            <a:pPr marL="190500" indent="-190500">
              <a:lnSpc>
                <a:spcPct val="80000"/>
              </a:lnSpc>
            </a:pPr>
            <a:r>
              <a:rPr lang="de-DE" altLang="de-DE" sz="1200" b="1" dirty="0" smtClean="0">
                <a:latin typeface="Arial" pitchFamily="34" charset="0"/>
              </a:rPr>
              <a:t>Kopplungsart Reibschluss: </a:t>
            </a:r>
          </a:p>
          <a:p>
            <a:pPr marL="190500" indent="-190500">
              <a:lnSpc>
                <a:spcPct val="80000"/>
              </a:lnSpc>
            </a:pPr>
            <a:r>
              <a:rPr lang="de-DE" altLang="de-DE" sz="1200" b="1" dirty="0" smtClean="0">
                <a:latin typeface="Arial" pitchFamily="34" charset="0"/>
              </a:rPr>
              <a:t>Ziel: möglichst hoher Reibungswiderstand</a:t>
            </a:r>
            <a:endParaRPr lang="de-DE" altLang="de-DE" sz="1200" b="1" u="sng" dirty="0" smtClean="0">
              <a:latin typeface="Arial" pitchFamily="34" charset="0"/>
            </a:endParaRPr>
          </a:p>
          <a:p>
            <a:pPr marL="190500" indent="-190500">
              <a:lnSpc>
                <a:spcPct val="80000"/>
              </a:lnSpc>
            </a:pPr>
            <a:r>
              <a:rPr lang="de-DE" altLang="de-DE" sz="1200" dirty="0" smtClean="0">
                <a:latin typeface="Arial" pitchFamily="34" charset="0"/>
              </a:rPr>
              <a:t>nach </a:t>
            </a:r>
            <a:r>
              <a:rPr lang="de-DE" altLang="de-DE" sz="1200" dirty="0" err="1" smtClean="0">
                <a:latin typeface="Arial" pitchFamily="34" charset="0"/>
              </a:rPr>
              <a:t>Coulomb`schem</a:t>
            </a:r>
            <a:r>
              <a:rPr lang="de-DE" altLang="de-DE" sz="1200" dirty="0" smtClean="0">
                <a:latin typeface="Arial" pitchFamily="34" charset="0"/>
              </a:rPr>
              <a:t> Gesetz gilt: F</a:t>
            </a:r>
            <a:r>
              <a:rPr lang="de-DE" altLang="de-DE" sz="1200" baseline="-25000" dirty="0" smtClean="0">
                <a:latin typeface="Arial" pitchFamily="34" charset="0"/>
              </a:rPr>
              <a:t>R</a:t>
            </a:r>
            <a:r>
              <a:rPr lang="de-DE" altLang="de-DE" sz="1200" dirty="0" smtClean="0">
                <a:latin typeface="Arial" pitchFamily="34" charset="0"/>
              </a:rPr>
              <a:t> = </a:t>
            </a:r>
            <a:r>
              <a:rPr lang="de-DE" altLang="de-DE" sz="1200" dirty="0" smtClean="0">
                <a:latin typeface="Arial" pitchFamily="34" charset="0"/>
                <a:sym typeface="Symbol" pitchFamily="18" charset="2"/>
              </a:rPr>
              <a:t></a:t>
            </a:r>
            <a:r>
              <a:rPr lang="de-DE" altLang="de-DE" sz="1200" dirty="0" smtClean="0">
                <a:latin typeface="Arial" pitchFamily="34" charset="0"/>
              </a:rPr>
              <a:t> F</a:t>
            </a:r>
            <a:r>
              <a:rPr lang="de-DE" altLang="de-DE" sz="1200" baseline="-25000" dirty="0" smtClean="0">
                <a:latin typeface="Arial" pitchFamily="34" charset="0"/>
              </a:rPr>
              <a:t>N</a:t>
            </a:r>
            <a:r>
              <a:rPr lang="de-DE" altLang="de-DE" sz="1200" dirty="0" smtClean="0">
                <a:latin typeface="Arial" pitchFamily="34" charset="0"/>
              </a:rPr>
              <a:t>	</a:t>
            </a:r>
          </a:p>
          <a:p>
            <a:pPr marL="190500" indent="-190500">
              <a:lnSpc>
                <a:spcPct val="80000"/>
              </a:lnSpc>
            </a:pPr>
            <a:r>
              <a:rPr lang="de-DE" altLang="de-DE" sz="1200" dirty="0" smtClean="0">
                <a:latin typeface="Arial" pitchFamily="34" charset="0"/>
              </a:rPr>
              <a:t>dabei festgelegt (vereinfachend):</a:t>
            </a:r>
            <a:endParaRPr lang="de-DE" altLang="de-DE" sz="1200" dirty="0" smtClean="0">
              <a:latin typeface="Arial" pitchFamily="34" charset="0"/>
              <a:sym typeface="Wingdings" pitchFamily="2" charset="2"/>
            </a:endParaRPr>
          </a:p>
          <a:p>
            <a:pPr marL="190500" indent="-190500">
              <a:lnSpc>
                <a:spcPct val="80000"/>
              </a:lnSpc>
              <a:buFont typeface="Wingdings" pitchFamily="2" charset="2"/>
              <a:buChar char="§"/>
            </a:pPr>
            <a:r>
              <a:rPr lang="de-DE" altLang="de-DE" sz="1200" dirty="0" smtClean="0">
                <a:latin typeface="Arial" pitchFamily="34" charset="0"/>
              </a:rPr>
              <a:t>Reibkraft unabhängig von Größe der sich berührenden Flächen</a:t>
            </a:r>
            <a:endParaRPr lang="de-DE" altLang="de-DE" sz="1200" dirty="0" smtClean="0">
              <a:latin typeface="Arial" pitchFamily="34" charset="0"/>
              <a:sym typeface="Wingdings" pitchFamily="2" charset="2"/>
            </a:endParaRPr>
          </a:p>
          <a:p>
            <a:pPr marL="190500" indent="-190500">
              <a:lnSpc>
                <a:spcPct val="80000"/>
              </a:lnSpc>
              <a:buFont typeface="Wingdings" pitchFamily="2" charset="2"/>
              <a:buChar char="§"/>
            </a:pPr>
            <a:r>
              <a:rPr lang="de-DE" altLang="de-DE" sz="1200" dirty="0" smtClean="0">
                <a:latin typeface="Arial" pitchFamily="34" charset="0"/>
              </a:rPr>
              <a:t>Reibkraft unabhängig von Bewegungsgeschwindigkeit (normalerweise wird bei Bewegung Reibung größer, wird hier annähernd als gleich betrachtet)</a:t>
            </a:r>
            <a:endParaRPr lang="de-DE" altLang="de-DE" sz="1200" dirty="0" smtClean="0">
              <a:latin typeface="Arial" pitchFamily="34" charset="0"/>
              <a:sym typeface="Wingdings" pitchFamily="2" charset="2"/>
            </a:endParaRPr>
          </a:p>
          <a:p>
            <a:pPr marL="190500" indent="-190500">
              <a:lnSpc>
                <a:spcPct val="80000"/>
              </a:lnSpc>
              <a:buFont typeface="Wingdings" pitchFamily="2" charset="2"/>
              <a:buChar char="§"/>
            </a:pPr>
            <a:r>
              <a:rPr lang="de-DE" altLang="de-DE" sz="1200" dirty="0" smtClean="0">
                <a:latin typeface="Arial" pitchFamily="34" charset="0"/>
              </a:rPr>
              <a:t>Reibkraft abhängig von Werkstoffeigenschaften der sich berührenden Reibpartner</a:t>
            </a:r>
            <a:endParaRPr lang="de-DE" altLang="de-DE" sz="1200" dirty="0" smtClean="0">
              <a:latin typeface="Arial" pitchFamily="34" charset="0"/>
              <a:sym typeface="Wingdings" pitchFamily="2" charset="2"/>
            </a:endParaRPr>
          </a:p>
          <a:p>
            <a:pPr marL="190500" indent="-190500">
              <a:lnSpc>
                <a:spcPct val="80000"/>
              </a:lnSpc>
              <a:buFont typeface="Wingdings" pitchFamily="2" charset="2"/>
              <a:buChar char="§"/>
            </a:pPr>
            <a:r>
              <a:rPr lang="de-DE" altLang="de-DE" sz="1200" dirty="0" smtClean="0">
                <a:latin typeface="Arial" pitchFamily="34" charset="0"/>
              </a:rPr>
              <a:t>Reibkraft bei Ruhereibung &gt; als bei Bewegungsreibung (bei gleich großer Normalkraft)</a:t>
            </a:r>
            <a:endParaRPr lang="de-DE" altLang="de-DE" sz="1200" dirty="0" smtClean="0">
              <a:latin typeface="Arial" pitchFamily="34" charset="0"/>
              <a:sym typeface="Wingdings" pitchFamily="2" charset="2"/>
            </a:endParaRPr>
          </a:p>
          <a:p>
            <a:pPr marL="190500" indent="-190500">
              <a:lnSpc>
                <a:spcPct val="80000"/>
              </a:lnSpc>
              <a:buFont typeface="Wingdings" pitchFamily="2" charset="2"/>
              <a:buChar char="§"/>
            </a:pPr>
            <a:r>
              <a:rPr lang="de-DE" altLang="de-DE" sz="1200" dirty="0" err="1" smtClean="0">
                <a:latin typeface="Arial" pitchFamily="34" charset="0"/>
              </a:rPr>
              <a:t>Coulomb‘sche</a:t>
            </a:r>
            <a:r>
              <a:rPr lang="de-DE" altLang="de-DE" sz="1200" dirty="0" smtClean="0">
                <a:latin typeface="Arial" pitchFamily="34" charset="0"/>
              </a:rPr>
              <a:t> Gesetzmäßigkeiten gelten nur für feste Werkstoffe</a:t>
            </a:r>
          </a:p>
          <a:p>
            <a:pPr marL="190500" indent="-190500">
              <a:lnSpc>
                <a:spcPct val="80000"/>
              </a:lnSpc>
              <a:buFont typeface="Wingdings" pitchFamily="2" charset="2"/>
              <a:buChar char="§"/>
            </a:pPr>
            <a:endParaRPr lang="de-DE" altLang="de-DE" sz="1200" b="1" u="sng" dirty="0" smtClean="0">
              <a:latin typeface="Arial" pitchFamily="34" charset="0"/>
            </a:endParaRPr>
          </a:p>
          <a:p>
            <a:pPr marL="190500" indent="-190500">
              <a:lnSpc>
                <a:spcPct val="80000"/>
              </a:lnSpc>
            </a:pPr>
            <a:r>
              <a:rPr lang="de-DE" altLang="de-DE" sz="1200" b="1" u="sng" dirty="0" smtClean="0">
                <a:latin typeface="Arial" pitchFamily="34" charset="0"/>
              </a:rPr>
              <a:t>Reibpaarung Hand – Festkörper</a:t>
            </a:r>
          </a:p>
          <a:p>
            <a:pPr marL="190500" indent="-190500">
              <a:lnSpc>
                <a:spcPct val="80000"/>
              </a:lnSpc>
              <a:buFont typeface="Wingdings" pitchFamily="2" charset="2"/>
              <a:buChar char="§"/>
            </a:pPr>
            <a:r>
              <a:rPr lang="de-DE" altLang="de-DE" sz="1200" dirty="0" smtClean="0">
                <a:latin typeface="Arial" pitchFamily="34" charset="0"/>
              </a:rPr>
              <a:t>Kopplung zwischen festem (Arbeitsmittel) und nachgiebigem Körper (Hand)</a:t>
            </a:r>
          </a:p>
          <a:p>
            <a:pPr marL="190500" indent="-190500">
              <a:lnSpc>
                <a:spcPct val="80000"/>
              </a:lnSpc>
              <a:buFont typeface="Wingdings" pitchFamily="2" charset="2"/>
              <a:buChar char="§"/>
            </a:pPr>
            <a:r>
              <a:rPr lang="de-DE" altLang="de-DE" sz="1200" dirty="0" smtClean="0">
                <a:latin typeface="Arial" pitchFamily="34" charset="0"/>
              </a:rPr>
              <a:t>Anwendung des Coulomb-Gesetzes auf Hand-Griff ohne Berücksichtigung der Besonderheiten nicht unproblematisch; keine direkte Proportionalität zu erwarten</a:t>
            </a:r>
          </a:p>
          <a:p>
            <a:pPr marL="190500" indent="-190500">
              <a:lnSpc>
                <a:spcPct val="80000"/>
              </a:lnSpc>
              <a:spcAft>
                <a:spcPct val="30000"/>
              </a:spcAft>
              <a:buFont typeface="Wingdings" pitchFamily="2" charset="2"/>
              <a:buChar char="§"/>
            </a:pPr>
            <a:r>
              <a:rPr lang="de-DE" altLang="de-DE" sz="1200" dirty="0" smtClean="0">
                <a:latin typeface="Arial" pitchFamily="34" charset="0"/>
              </a:rPr>
              <a:t>zuerst Überwindung der inneren Reibung: Verschiebung Oberhaut zu Knochenbau; danach Überwindung äußerer Reibung: Hautoberfläche zu Festkörperoberfläche</a:t>
            </a:r>
          </a:p>
          <a:p>
            <a:pPr marL="190500" indent="-190500">
              <a:lnSpc>
                <a:spcPct val="80000"/>
              </a:lnSpc>
            </a:pPr>
            <a:r>
              <a:rPr lang="de-DE" altLang="de-DE" sz="1200" dirty="0" smtClean="0">
                <a:latin typeface="Arial" pitchFamily="34" charset="0"/>
              </a:rPr>
              <a:t>Die Reibkraft kann über 2 Wege beeinflusst werden:</a:t>
            </a:r>
          </a:p>
          <a:p>
            <a:pPr marL="190500" indent="-190500">
              <a:lnSpc>
                <a:spcPct val="80000"/>
              </a:lnSpc>
              <a:buFontTx/>
              <a:buAutoNum type="alphaLcParenR"/>
            </a:pPr>
            <a:r>
              <a:rPr lang="de-DE" altLang="de-DE" sz="1200" dirty="0" smtClean="0">
                <a:latin typeface="Arial" pitchFamily="34" charset="0"/>
              </a:rPr>
              <a:t>Erhöhung des Reibungskoeffizienten</a:t>
            </a:r>
          </a:p>
          <a:p>
            <a:pPr marL="190500" indent="-190500">
              <a:lnSpc>
                <a:spcPct val="80000"/>
              </a:lnSpc>
            </a:pPr>
            <a:r>
              <a:rPr lang="de-DE" altLang="de-DE" sz="1200" dirty="0" smtClean="0">
                <a:latin typeface="Arial" pitchFamily="34" charset="0"/>
              </a:rPr>
              <a:t>	Der Reibbeiwert hängt von der Materialeigenschaft (glatt, rau) bzw. von der Ausführung der Profilierung ab.</a:t>
            </a:r>
          </a:p>
          <a:p>
            <a:pPr marL="190500" indent="-190500">
              <a:lnSpc>
                <a:spcPct val="80000"/>
              </a:lnSpc>
            </a:pPr>
            <a:r>
              <a:rPr lang="de-DE" altLang="de-DE" sz="1200" dirty="0" smtClean="0">
                <a:latin typeface="Arial" pitchFamily="34" charset="0"/>
              </a:rPr>
              <a:t>b) Vergrößerung der Normalkraft (über Beeinflussung der Kontaktfläche)</a:t>
            </a:r>
          </a:p>
          <a:p>
            <a:pPr marL="190500" indent="-190500">
              <a:lnSpc>
                <a:spcPct val="80000"/>
              </a:lnSpc>
              <a:buFont typeface="Wingdings" pitchFamily="2" charset="2"/>
              <a:buChar char="§"/>
            </a:pPr>
            <a:r>
              <a:rPr lang="de-DE" altLang="de-DE" sz="1200" dirty="0" smtClean="0">
                <a:latin typeface="Arial" pitchFamily="34" charset="0"/>
              </a:rPr>
              <a:t>Die landläufige Meinung, dass eine Profilierung der Griffoberfläche unter allen Bedingungen den Reibungsbeiwert erhöht, stimmt nicht. Das Profilverhalten  ist nach Höhe der aufzubringenden Kopplungskraft zu differenzieren.</a:t>
            </a:r>
          </a:p>
          <a:p>
            <a:pPr marL="190500" indent="-190500">
              <a:lnSpc>
                <a:spcPct val="80000"/>
              </a:lnSpc>
              <a:buFont typeface="Wingdings" pitchFamily="2" charset="2"/>
              <a:buChar char="§"/>
            </a:pPr>
            <a:r>
              <a:rPr lang="de-DE" altLang="de-DE" sz="1200" dirty="0" smtClean="0">
                <a:latin typeface="Arial" pitchFamily="34" charset="0"/>
              </a:rPr>
              <a:t>Bei hohen Andruckkräften der Kopplungsglieder am Stellteil ist der Reibungsbeiwert profilierter Oberflächen größer als bei glatten Materialien (eine die Haut stark belastende Flächenpressung).</a:t>
            </a:r>
          </a:p>
          <a:p>
            <a:pPr marL="190500" indent="-190500">
              <a:lnSpc>
                <a:spcPct val="80000"/>
              </a:lnSpc>
              <a:buFont typeface="Wingdings" pitchFamily="2" charset="2"/>
              <a:buChar char="§"/>
            </a:pPr>
            <a:r>
              <a:rPr lang="de-DE" altLang="de-DE" sz="1200" dirty="0" smtClean="0">
                <a:latin typeface="Arial" pitchFamily="34" charset="0"/>
              </a:rPr>
              <a:t>Bei kleinen und mittleren Anpresskräften reduziert eine Grob- bzw. Feinprofilierung die Kontaktfläche und damit die Adhäsionskräfte, der </a:t>
            </a:r>
            <a:r>
              <a:rPr lang="de-DE" altLang="de-DE" sz="1200" dirty="0" err="1" smtClean="0">
                <a:latin typeface="Arial" pitchFamily="34" charset="0"/>
              </a:rPr>
              <a:t>Reibwert</a:t>
            </a:r>
            <a:r>
              <a:rPr lang="de-DE" altLang="de-DE" sz="1200" dirty="0" smtClean="0">
                <a:latin typeface="Arial" pitchFamily="34" charset="0"/>
              </a:rPr>
              <a:t> sinkt. Hier haben glatte Materialien einen höheren </a:t>
            </a:r>
            <a:r>
              <a:rPr lang="de-DE" altLang="de-DE" sz="1200" dirty="0" err="1" smtClean="0">
                <a:latin typeface="Arial" pitchFamily="34" charset="0"/>
              </a:rPr>
              <a:t>Reibwert</a:t>
            </a:r>
            <a:r>
              <a:rPr lang="de-DE" altLang="de-DE" sz="1200" dirty="0" smtClean="0">
                <a:latin typeface="Arial" pitchFamily="34" charset="0"/>
              </a:rPr>
              <a:t> als profilierte Oberflächen. Eine Profilierung ist in diesem Falle nur dann zu akzeptieren, wenn ungünstige Umgebungsbedingungen wie Nässe, Hautschweiß, Öl, Schmutz die Kopplungsfläche negativ beeinflussen bzw. Profilierung dann, wenn hohe Andruckkräfte zu erwarten oder erwünscht sind.</a:t>
            </a:r>
          </a:p>
          <a:p>
            <a:pPr marL="190500" indent="-190500">
              <a:lnSpc>
                <a:spcPct val="80000"/>
              </a:lnSpc>
            </a:pPr>
            <a:r>
              <a:rPr lang="de-DE" altLang="de-DE" sz="1200" dirty="0" smtClean="0">
                <a:latin typeface="Arial" pitchFamily="34" charset="0"/>
              </a:rPr>
              <a:t>	Zu beachten gilt:</a:t>
            </a:r>
          </a:p>
          <a:p>
            <a:pPr marL="190500" indent="-190500">
              <a:lnSpc>
                <a:spcPct val="80000"/>
              </a:lnSpc>
              <a:buFont typeface="Wingdings" pitchFamily="2" charset="2"/>
              <a:buChar char="§"/>
            </a:pPr>
            <a:r>
              <a:rPr lang="de-DE" altLang="de-DE" sz="1200" dirty="0" smtClean="0">
                <a:latin typeface="Arial" pitchFamily="34" charset="0"/>
              </a:rPr>
              <a:t>Materialien mit hohem Reibungsbeiwert, z. B. oberflächenpolierte Kunststoffe oder Metalle mit geringer </a:t>
            </a:r>
            <a:r>
              <a:rPr lang="de-DE" altLang="de-DE" sz="1200" dirty="0" err="1" smtClean="0">
                <a:latin typeface="Arial" pitchFamily="34" charset="0"/>
              </a:rPr>
              <a:t>Rautiefe</a:t>
            </a:r>
            <a:r>
              <a:rPr lang="de-DE" altLang="de-DE" sz="1200" dirty="0" smtClean="0">
                <a:latin typeface="Arial" pitchFamily="34" charset="0"/>
              </a:rPr>
              <a:t>, ergeben beim Gleiten ein ausgeprägtes „stick-slip“-Verhalten. Folgen: Verformung der Haut und Hautschädigungen möglich</a:t>
            </a:r>
          </a:p>
          <a:p>
            <a:pPr marL="190500" indent="-190500">
              <a:lnSpc>
                <a:spcPct val="80000"/>
              </a:lnSpc>
              <a:buFontTx/>
              <a:buChar char="-"/>
            </a:pP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17</a:t>
            </a:fld>
            <a:endParaRPr lang="de-DE" altLang="de-DE"/>
          </a:p>
        </p:txBody>
      </p:sp>
    </p:spTree>
    <p:extLst>
      <p:ext uri="{BB962C8B-B14F-4D97-AF65-F5344CB8AC3E}">
        <p14:creationId xmlns:p14="http://schemas.microsoft.com/office/powerpoint/2010/main" val="2258407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90000"/>
              </a:lnSpc>
            </a:pPr>
            <a:r>
              <a:rPr lang="de-DE" altLang="de-DE" sz="1200" b="1" dirty="0" smtClean="0">
                <a:latin typeface="Arial" pitchFamily="34" charset="0"/>
              </a:rPr>
              <a:t>Hand-Kontakt:</a:t>
            </a:r>
          </a:p>
          <a:p>
            <a:pPr marL="180975" indent="-180975">
              <a:lnSpc>
                <a:spcPct val="90000"/>
              </a:lnSpc>
              <a:buFont typeface="Wingdings" pitchFamily="2" charset="2"/>
              <a:buChar char="§"/>
            </a:pPr>
            <a:r>
              <a:rPr lang="de-DE" altLang="de-DE" sz="1200" dirty="0" smtClean="0">
                <a:latin typeface="Arial" pitchFamily="34" charset="0"/>
              </a:rPr>
              <a:t>bei glatten Materialien hat höchsten Reibungsbeiwert Plexiglas für Gleitreibung; auf ihn werden alle anderen Materialien bezogen</a:t>
            </a:r>
          </a:p>
          <a:p>
            <a:pPr marL="180975" indent="-180975">
              <a:lnSpc>
                <a:spcPct val="90000"/>
              </a:lnSpc>
              <a:buFont typeface="Wingdings" pitchFamily="2" charset="2"/>
              <a:buChar char="§"/>
            </a:pPr>
            <a:r>
              <a:rPr lang="de-DE" altLang="de-DE" sz="1200" dirty="0" smtClean="0">
                <a:latin typeface="Arial" pitchFamily="34" charset="0"/>
              </a:rPr>
              <a:t>bei profilierten Oberflächen hat höchsten Reibungsbeiwert Gummi genoppt (alle anderen Materialien werden auf ihn bezogen)</a:t>
            </a:r>
          </a:p>
          <a:p>
            <a:pPr marL="180975" indent="-180975">
              <a:lnSpc>
                <a:spcPct val="90000"/>
              </a:lnSpc>
            </a:pPr>
            <a:endParaRPr lang="de-DE" altLang="de-DE" sz="1200" dirty="0" smtClean="0">
              <a:latin typeface="Arial" pitchFamily="34" charset="0"/>
            </a:endParaRPr>
          </a:p>
          <a:p>
            <a:pPr marL="180975" indent="-180975">
              <a:lnSpc>
                <a:spcPct val="90000"/>
              </a:lnSpc>
            </a:pPr>
            <a:r>
              <a:rPr lang="de-DE" altLang="de-DE" sz="1200" b="1" dirty="0" smtClean="0">
                <a:latin typeface="Arial" pitchFamily="34" charset="0"/>
              </a:rPr>
              <a:t>Zweifinger-Zufassung:</a:t>
            </a:r>
          </a:p>
          <a:p>
            <a:pPr marL="180975" indent="-180975">
              <a:lnSpc>
                <a:spcPct val="90000"/>
              </a:lnSpc>
              <a:buFont typeface="Wingdings" pitchFamily="2" charset="2"/>
              <a:buChar char="§"/>
            </a:pPr>
            <a:r>
              <a:rPr lang="de-DE" altLang="de-DE" sz="1200" dirty="0" smtClean="0">
                <a:latin typeface="Arial" pitchFamily="34" charset="0"/>
              </a:rPr>
              <a:t>bei glatten Materialien: Bezugsmaterial Hartgummi</a:t>
            </a:r>
          </a:p>
          <a:p>
            <a:pPr marL="180975" indent="-180975">
              <a:lnSpc>
                <a:spcPct val="90000"/>
              </a:lnSpc>
              <a:buFont typeface="Wingdings" pitchFamily="2" charset="2"/>
              <a:buChar char="§"/>
            </a:pPr>
            <a:r>
              <a:rPr lang="de-DE" altLang="de-DE" sz="1200" dirty="0" smtClean="0">
                <a:latin typeface="Arial" pitchFamily="34" charset="0"/>
              </a:rPr>
              <a:t>bei profilierten Materialien: Bezugsmaterial Gummi feinprofiliert</a:t>
            </a:r>
          </a:p>
          <a:p>
            <a:pPr marL="180975" indent="-180975">
              <a:lnSpc>
                <a:spcPct val="90000"/>
              </a:lnSpc>
              <a:buFont typeface="Wingdings" pitchFamily="2" charset="2"/>
              <a:buChar char="§"/>
            </a:pPr>
            <a:r>
              <a:rPr lang="de-DE" altLang="de-DE" sz="1200" dirty="0" smtClean="0">
                <a:latin typeface="Arial" pitchFamily="34" charset="0"/>
              </a:rPr>
              <a:t>generell ist Wert der Bewegungsreibung größer als der für  Ruhereibung (entgegen </a:t>
            </a:r>
            <a:r>
              <a:rPr lang="de-DE" altLang="de-DE" sz="1200" dirty="0" err="1" smtClean="0">
                <a:latin typeface="Arial" pitchFamily="34" charset="0"/>
              </a:rPr>
              <a:t>Coulomb‘schem</a:t>
            </a:r>
            <a:r>
              <a:rPr lang="de-DE" altLang="de-DE" sz="1200" dirty="0" smtClean="0">
                <a:latin typeface="Arial" pitchFamily="34" charset="0"/>
              </a:rPr>
              <a:t> Gesetz)</a:t>
            </a:r>
          </a:p>
          <a:p>
            <a:pPr marL="180975" indent="-180975">
              <a:lnSpc>
                <a:spcPct val="90000"/>
              </a:lnSpc>
            </a:pPr>
            <a:endParaRPr lang="de-DE" altLang="de-DE" sz="1200" dirty="0" smtClean="0">
              <a:latin typeface="Arial" pitchFamily="34" charset="0"/>
              <a:sym typeface="Wingdings" pitchFamily="2" charset="2"/>
            </a:endParaRPr>
          </a:p>
          <a:p>
            <a:pPr marL="180975" indent="-180975">
              <a:lnSpc>
                <a:spcPct val="90000"/>
              </a:lnSpc>
            </a:pPr>
            <a:r>
              <a:rPr lang="de-DE" altLang="de-DE" sz="1200" dirty="0" smtClean="0">
                <a:latin typeface="Arial" pitchFamily="34" charset="0"/>
                <a:sym typeface="UniversalMath1 BT"/>
              </a:rPr>
              <a:t></a:t>
            </a:r>
            <a:r>
              <a:rPr lang="de-DE" altLang="de-DE" sz="1200" dirty="0" smtClean="0">
                <a:latin typeface="Arial" pitchFamily="34" charset="0"/>
              </a:rPr>
              <a:t>1: Ruhereibung 		</a:t>
            </a:r>
          </a:p>
          <a:p>
            <a:pPr marL="180975" indent="-180975">
              <a:lnSpc>
                <a:spcPct val="90000"/>
              </a:lnSpc>
            </a:pPr>
            <a:r>
              <a:rPr lang="de-DE" altLang="de-DE" sz="1200" dirty="0" smtClean="0">
                <a:latin typeface="Arial" pitchFamily="34" charset="0"/>
                <a:sym typeface="UniversalMath1 BT"/>
              </a:rPr>
              <a:t></a:t>
            </a:r>
            <a:r>
              <a:rPr lang="de-DE" altLang="de-DE" sz="1200" dirty="0" smtClean="0">
                <a:latin typeface="Arial" pitchFamily="34" charset="0"/>
              </a:rPr>
              <a:t>2: Gleitreibung</a:t>
            </a:r>
            <a:endParaRPr lang="de-DE" altLang="de-DE" sz="1200" dirty="0" smtClean="0">
              <a:latin typeface="Arial" pitchFamily="34" charset="0"/>
              <a:sym typeface="Wingdings" pitchFamily="2" charset="2"/>
            </a:endParaRPr>
          </a:p>
          <a:p>
            <a:pPr marL="180975" indent="-180975">
              <a:lnSpc>
                <a:spcPct val="90000"/>
              </a:lnSpc>
            </a:pPr>
            <a:r>
              <a:rPr lang="de-DE" altLang="de-DE" sz="1200" dirty="0" smtClean="0">
                <a:latin typeface="Arial" pitchFamily="34" charset="0"/>
                <a:sym typeface="Wingdings" pitchFamily="2" charset="2"/>
              </a:rPr>
              <a:t></a:t>
            </a:r>
            <a:r>
              <a:rPr lang="de-DE" altLang="de-DE" sz="1200" dirty="0" smtClean="0">
                <a:latin typeface="Arial" pitchFamily="34" charset="0"/>
              </a:rPr>
              <a:t> bei glatten Materialien: 	</a:t>
            </a:r>
            <a:r>
              <a:rPr lang="de-DE" altLang="de-DE" sz="1200" dirty="0" smtClean="0">
                <a:latin typeface="Arial" pitchFamily="34" charset="0"/>
                <a:sym typeface="UniversalMath1 BT"/>
              </a:rPr>
              <a:t></a:t>
            </a:r>
            <a:r>
              <a:rPr lang="de-DE" altLang="de-DE" sz="1200" dirty="0" smtClean="0">
                <a:latin typeface="Arial" pitchFamily="34" charset="0"/>
              </a:rPr>
              <a:t>1 = 0.8</a:t>
            </a:r>
            <a:r>
              <a:rPr lang="de-DE" altLang="de-DE" sz="1200" dirty="0" smtClean="0">
                <a:latin typeface="Arial" pitchFamily="34" charset="0"/>
                <a:sym typeface="UniversalMath1 BT"/>
              </a:rPr>
              <a:t></a:t>
            </a:r>
            <a:r>
              <a:rPr lang="de-DE" altLang="de-DE" sz="1200" dirty="0" smtClean="0">
                <a:latin typeface="Arial" pitchFamily="34" charset="0"/>
              </a:rPr>
              <a:t>2</a:t>
            </a:r>
            <a:endParaRPr lang="de-DE" altLang="de-DE" sz="1200" dirty="0" smtClean="0">
              <a:latin typeface="Arial" pitchFamily="34" charset="0"/>
              <a:sym typeface="Wingdings" pitchFamily="2" charset="2"/>
            </a:endParaRPr>
          </a:p>
          <a:p>
            <a:pPr marL="180975" indent="-180975">
              <a:lnSpc>
                <a:spcPct val="90000"/>
              </a:lnSpc>
            </a:pPr>
            <a:r>
              <a:rPr lang="de-DE" altLang="de-DE" sz="1200" dirty="0" smtClean="0">
                <a:latin typeface="Arial" pitchFamily="34" charset="0"/>
                <a:sym typeface="Wingdings" pitchFamily="2" charset="2"/>
              </a:rPr>
              <a:t></a:t>
            </a:r>
            <a:r>
              <a:rPr lang="de-DE" altLang="de-DE" sz="1200" dirty="0" smtClean="0">
                <a:latin typeface="Arial" pitchFamily="34" charset="0"/>
              </a:rPr>
              <a:t> bei profilierten Materialien: </a:t>
            </a:r>
            <a:r>
              <a:rPr lang="de-DE" altLang="de-DE" sz="1200" dirty="0" smtClean="0">
                <a:latin typeface="Arial" pitchFamily="34" charset="0"/>
                <a:sym typeface="UniversalMath1 BT"/>
              </a:rPr>
              <a:t></a:t>
            </a:r>
            <a:r>
              <a:rPr lang="de-DE" altLang="de-DE" sz="1200" dirty="0" smtClean="0">
                <a:latin typeface="Arial" pitchFamily="34" charset="0"/>
              </a:rPr>
              <a:t>1 = 0.9</a:t>
            </a:r>
            <a:r>
              <a:rPr lang="de-DE" altLang="de-DE" sz="1200" dirty="0" smtClean="0">
                <a:latin typeface="Arial" pitchFamily="34" charset="0"/>
                <a:sym typeface="UniversalMath1 BT"/>
              </a:rPr>
              <a:t></a:t>
            </a:r>
            <a:r>
              <a:rPr lang="de-DE" altLang="de-DE" sz="1200" dirty="0" smtClean="0">
                <a:latin typeface="Arial" pitchFamily="34" charset="0"/>
              </a:rPr>
              <a:t>2</a:t>
            </a:r>
            <a:endParaRPr lang="de-DE" altLang="de-DE" sz="1200" dirty="0" smtClean="0">
              <a:latin typeface="Arial" pitchFamily="34" charset="0"/>
              <a:sym typeface="Wingdings" pitchFamily="2" charset="2"/>
            </a:endParaRPr>
          </a:p>
          <a:p>
            <a:pPr marL="180975" indent="-180975">
              <a:lnSpc>
                <a:spcPct val="90000"/>
              </a:lnSpc>
            </a:pP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18</a:t>
            </a:fld>
            <a:endParaRPr lang="de-DE" altLang="de-DE"/>
          </a:p>
        </p:txBody>
      </p:sp>
    </p:spTree>
    <p:extLst>
      <p:ext uri="{BB962C8B-B14F-4D97-AF65-F5344CB8AC3E}">
        <p14:creationId xmlns:p14="http://schemas.microsoft.com/office/powerpoint/2010/main" val="1547107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dirty="0" smtClean="0">
                <a:latin typeface="Arial" pitchFamily="34" charset="0"/>
              </a:rPr>
              <a:t>Erhöhung der Normalkraft (Andruckkraft, Anpresskraft): Vergrößerung der Kopplungsfläche, Kontaktfläche </a:t>
            </a:r>
            <a:r>
              <a:rPr lang="de-DE" altLang="de-DE" sz="1200" dirty="0" smtClean="0">
                <a:latin typeface="Arial" pitchFamily="34" charset="0"/>
                <a:sym typeface="Wingdings" pitchFamily="2" charset="2"/>
              </a:rPr>
              <a:t></a:t>
            </a:r>
            <a:r>
              <a:rPr lang="de-DE" altLang="de-DE" sz="1200" dirty="0" smtClean="0">
                <a:latin typeface="Arial" pitchFamily="34" charset="0"/>
              </a:rPr>
              <a:t> Erhöhung des F</a:t>
            </a:r>
            <a:r>
              <a:rPr lang="de-DE" altLang="de-DE" sz="1200" baseline="-25000" dirty="0" smtClean="0">
                <a:latin typeface="Arial" pitchFamily="34" charset="0"/>
              </a:rPr>
              <a:t>N</a:t>
            </a:r>
          </a:p>
          <a:p>
            <a:pPr defTabSz="190500">
              <a:buFont typeface="Wingdings" pitchFamily="2" charset="2"/>
              <a:buChar char="§"/>
            </a:pPr>
            <a:r>
              <a:rPr lang="de-DE" altLang="de-DE" sz="1200" dirty="0" smtClean="0">
                <a:latin typeface="Arial" pitchFamily="34" charset="0"/>
              </a:rPr>
              <a:t> 	Die Normalkraft kann über Vergrößerung der Flächenpressung und Kontaktfläche 	erhöht werden.</a:t>
            </a:r>
          </a:p>
          <a:p>
            <a:pPr defTabSz="190500">
              <a:buFont typeface="Wingdings" pitchFamily="2" charset="2"/>
              <a:buChar char="§"/>
            </a:pPr>
            <a:r>
              <a:rPr lang="de-DE" altLang="de-DE" sz="1200" dirty="0" smtClean="0">
                <a:latin typeface="Arial" pitchFamily="34" charset="0"/>
              </a:rPr>
              <a:t> 	Erhöhung der Flächenpressung über erhöhtes Anpressen bei kleinerer Fläche oder über geringeres Anpressen bei größerer Fläche.</a:t>
            </a:r>
          </a:p>
          <a:p>
            <a:pPr defTabSz="190500"/>
            <a:endParaRPr lang="de-DE" altLang="de-DE" sz="1200" dirty="0" smtClean="0">
              <a:latin typeface="Arial" pitchFamily="34" charset="0"/>
            </a:endParaRPr>
          </a:p>
          <a:p>
            <a:pPr defTabSz="190500"/>
            <a:r>
              <a:rPr lang="de-DE" altLang="de-DE" sz="1200" dirty="0" smtClean="0">
                <a:latin typeface="Arial" pitchFamily="34" charset="0"/>
              </a:rPr>
              <a:t>Die Kontaktfläche kann nur über eine Optimierung von Form und Abmessung vergrößert werden, nicht durch anthropomorphe (der menschlichen Kontur angepasste) Formgebung, da eine solche nur individuell optimal ist.</a:t>
            </a:r>
          </a:p>
          <a:p>
            <a:pPr defTabSz="190500"/>
            <a:r>
              <a:rPr lang="de-DE" altLang="de-DE" sz="1200" dirty="0" smtClean="0">
                <a:latin typeface="Arial" pitchFamily="34" charset="0"/>
              </a:rPr>
              <a:t>Dagegen haben druckanthropomorphe Werkstoffe (z. B. Gummi) einen hohen </a:t>
            </a:r>
            <a:r>
              <a:rPr lang="de-DE" altLang="de-DE" sz="1200" dirty="0" err="1" smtClean="0">
                <a:latin typeface="Arial" pitchFamily="34" charset="0"/>
              </a:rPr>
              <a:t>Reibwert</a:t>
            </a:r>
            <a:r>
              <a:rPr lang="de-DE" altLang="de-DE" sz="1200" dirty="0" smtClean="0">
                <a:latin typeface="Arial" pitchFamily="34" charset="0"/>
              </a:rPr>
              <a:t>. Sie passen sich durch eine gewisse Verformung an die Hand- bzw. Fingerkonturen an und vergrößern dadurch die Kopplungsfläche.</a:t>
            </a:r>
          </a:p>
          <a:p>
            <a:pPr defTabSz="190500"/>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19</a:t>
            </a:fld>
            <a:endParaRPr lang="de-DE" altLang="de-DE"/>
          </a:p>
        </p:txBody>
      </p:sp>
    </p:spTree>
    <p:extLst>
      <p:ext uri="{BB962C8B-B14F-4D97-AF65-F5344CB8AC3E}">
        <p14:creationId xmlns:p14="http://schemas.microsoft.com/office/powerpoint/2010/main" val="3216791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80975">
              <a:spcBef>
                <a:spcPct val="10000"/>
              </a:spcBef>
              <a:spcAft>
                <a:spcPct val="10000"/>
              </a:spcAft>
            </a:pPr>
            <a:r>
              <a:rPr lang="de-DE" altLang="de-DE" sz="1200" dirty="0" smtClean="0">
                <a:latin typeface="Arial" pitchFamily="34" charset="0"/>
              </a:rPr>
              <a:t>Für die Bedienung von Produkten werden Bedienelemente</a:t>
            </a:r>
            <a:r>
              <a:rPr lang="de-DE" altLang="de-DE" sz="1200" baseline="0" dirty="0" smtClean="0">
                <a:latin typeface="Arial" pitchFamily="34" charset="0"/>
              </a:rPr>
              <a:t> (Informationseingabesysteme)</a:t>
            </a:r>
            <a:r>
              <a:rPr lang="de-DE" altLang="de-DE" sz="1200" dirty="0" smtClean="0">
                <a:latin typeface="Arial" pitchFamily="34" charset="0"/>
              </a:rPr>
              <a:t> verwendet. Für die richtige Auswahl und Gestaltung von Stellteilen werden in dieser Vorlesung die Grundlagen vermittelt. Dazu wird zunächst die generelle Vorgehensweise zur Auswahl und Gestaltung von Stellteilen erläutert, um dann vertiefend auf Greif- und Kopplungsarten und verschiedene Achslagen von Stellteilen und deren Abmessungen einzugehen. </a:t>
            </a:r>
          </a:p>
          <a:p>
            <a:pPr defTabSz="180975">
              <a:spcBef>
                <a:spcPct val="10000"/>
              </a:spcBef>
              <a:spcAft>
                <a:spcPct val="10000"/>
              </a:spcAft>
            </a:pPr>
            <a:r>
              <a:rPr lang="de-DE" altLang="de-DE" sz="1200" dirty="0" smtClean="0">
                <a:latin typeface="Arial" pitchFamily="34" charset="0"/>
              </a:rPr>
              <a:t>Es wird ein Lösungskatalog zur richtigen Auswahl von Stellteilen vorgestellt und wir wenden uns der Bestimmung von Stellteilabmessungen, der Oberflächengestaltung von Stellteilen und grundlegenden Kompatibilitätsprinzipien zu. </a:t>
            </a:r>
          </a:p>
          <a:p>
            <a:pPr defTabSz="180975">
              <a:spcBef>
                <a:spcPct val="10000"/>
              </a:spcBef>
              <a:spcAft>
                <a:spcPct val="10000"/>
              </a:spcAft>
            </a:pP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2</a:t>
            </a:fld>
            <a:endParaRPr lang="de-DE" altLang="de-DE"/>
          </a:p>
        </p:txBody>
      </p:sp>
    </p:spTree>
    <p:extLst>
      <p:ext uri="{BB962C8B-B14F-4D97-AF65-F5344CB8AC3E}">
        <p14:creationId xmlns:p14="http://schemas.microsoft.com/office/powerpoint/2010/main" val="3974536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180975">
              <a:spcBef>
                <a:spcPct val="10000"/>
              </a:spcBef>
              <a:spcAft>
                <a:spcPct val="10000"/>
              </a:spcAft>
            </a:pPr>
            <a:r>
              <a:rPr lang="de-DE" altLang="de-DE" sz="1200" dirty="0" smtClean="0">
                <a:latin typeface="Arial" pitchFamily="34" charset="0"/>
              </a:rPr>
              <a:t>Begriff Stellteil:</a:t>
            </a:r>
          </a:p>
          <a:p>
            <a:pPr marL="180975" indent="-180975" defTabSz="180975">
              <a:spcBef>
                <a:spcPct val="10000"/>
              </a:spcBef>
              <a:spcAft>
                <a:spcPct val="10000"/>
              </a:spcAft>
            </a:pPr>
            <a:r>
              <a:rPr lang="de-DE" altLang="de-DE" sz="1200" b="1" dirty="0" smtClean="0">
                <a:latin typeface="Arial" pitchFamily="34" charset="0"/>
              </a:rPr>
              <a:t>Stellteile </a:t>
            </a:r>
            <a:r>
              <a:rPr lang="de-DE" altLang="de-DE" sz="1200" dirty="0" smtClean="0">
                <a:latin typeface="Arial" pitchFamily="34" charset="0"/>
              </a:rPr>
              <a:t>auch </a:t>
            </a:r>
            <a:r>
              <a:rPr lang="de-DE" altLang="de-DE" sz="1200" b="1" dirty="0" smtClean="0">
                <a:latin typeface="Arial" pitchFamily="34" charset="0"/>
              </a:rPr>
              <a:t>Bedienteile</a:t>
            </a:r>
            <a:r>
              <a:rPr lang="de-DE" altLang="de-DE" sz="1200" dirty="0" smtClean="0">
                <a:latin typeface="Arial" pitchFamily="34" charset="0"/>
              </a:rPr>
              <a:t>, </a:t>
            </a:r>
            <a:r>
              <a:rPr lang="de-DE" altLang="de-DE" sz="1200" b="1" dirty="0" smtClean="0">
                <a:latin typeface="Arial" pitchFamily="34" charset="0"/>
              </a:rPr>
              <a:t>Betätigungsteile</a:t>
            </a:r>
            <a:r>
              <a:rPr lang="de-DE" altLang="de-DE" sz="1200" dirty="0" smtClean="0">
                <a:latin typeface="Arial" pitchFamily="34" charset="0"/>
              </a:rPr>
              <a:t> oder </a:t>
            </a:r>
            <a:r>
              <a:rPr lang="de-DE" altLang="de-DE" sz="1200" b="1" dirty="0" smtClean="0">
                <a:latin typeface="Arial" pitchFamily="34" charset="0"/>
              </a:rPr>
              <a:t>Steuerarmaturen</a:t>
            </a:r>
            <a:r>
              <a:rPr lang="de-DE" altLang="de-DE" sz="1200" dirty="0" smtClean="0">
                <a:latin typeface="Arial" pitchFamily="34" charset="0"/>
              </a:rPr>
              <a:t> genannt, sind Elemente an Arbeitsmitteln die durch Hand, Finger oder Fuß bewegt werden. Sie dienen der Handhabung und Steuerung (meist</a:t>
            </a:r>
            <a:r>
              <a:rPr lang="de-DE" altLang="de-DE" sz="1200" baseline="0" dirty="0" smtClean="0">
                <a:latin typeface="Arial" pitchFamily="34" charset="0"/>
              </a:rPr>
              <a:t> </a:t>
            </a:r>
            <a:r>
              <a:rPr lang="de-DE" altLang="de-DE" sz="1200" dirty="0" smtClean="0">
                <a:latin typeface="Arial" pitchFamily="34" charset="0"/>
              </a:rPr>
              <a:t>technischer) Geräte und Einrichtungen.</a:t>
            </a:r>
          </a:p>
          <a:p>
            <a:pPr marL="180975" indent="-180975" defTabSz="180975">
              <a:spcBef>
                <a:spcPct val="10000"/>
              </a:spcBef>
              <a:spcAft>
                <a:spcPct val="10000"/>
              </a:spcAft>
            </a:pPr>
            <a:r>
              <a:rPr lang="de-DE" altLang="de-DE" sz="1200" dirty="0" smtClean="0">
                <a:latin typeface="Arial" pitchFamily="34" charset="0"/>
              </a:rPr>
              <a:t>Das Teil eines Stellteilsystems, das durch den Bediener direkt betätigt wird (z. B. durch Druck).</a:t>
            </a:r>
          </a:p>
          <a:p>
            <a:pPr marL="180975" indent="-180975" defTabSz="180975">
              <a:spcBef>
                <a:spcPct val="10000"/>
              </a:spcBef>
              <a:spcAft>
                <a:spcPct val="10000"/>
              </a:spcAft>
            </a:pPr>
            <a:r>
              <a:rPr lang="de-DE" altLang="de-DE" sz="1200" dirty="0" smtClean="0">
                <a:latin typeface="Arial" pitchFamily="34" charset="0"/>
              </a:rPr>
              <a:t>Stellteil wird gestellt/ beeinflusst, um eine Veränderung an einem System zu bewirken.</a:t>
            </a:r>
          </a:p>
          <a:p>
            <a:pPr marL="180975" indent="-180975" defTabSz="180975">
              <a:spcBef>
                <a:spcPct val="10000"/>
              </a:spcBef>
              <a:spcAft>
                <a:spcPct val="10000"/>
              </a:spcAft>
            </a:pPr>
            <a:r>
              <a:rPr lang="de-DE" altLang="de-DE" sz="1600" dirty="0" smtClean="0">
                <a:latin typeface="Arial" pitchFamily="34" charset="0"/>
              </a:rPr>
              <a:t>	</a:t>
            </a:r>
            <a:r>
              <a:rPr lang="de-DE" altLang="de-DE" sz="1050" dirty="0" smtClean="0">
                <a:latin typeface="Arial" pitchFamily="34" charset="0"/>
              </a:rPr>
              <a:t>Quelle: Institut für angewandte Arbeitswissenschaft e.V. (Hrsg.): Arbeitsgestaltung in Produktion und Verwaltung und DIN EN 894-1 und -3</a:t>
            </a:r>
          </a:p>
          <a:p>
            <a:pPr marL="180975" indent="-180975" defTabSz="180975">
              <a:spcBef>
                <a:spcPct val="10000"/>
              </a:spcBef>
              <a:spcAft>
                <a:spcPct val="10000"/>
              </a:spcAft>
            </a:pPr>
            <a:endParaRPr lang="de-DE" altLang="de-DE" sz="1050" dirty="0" smtClean="0">
              <a:latin typeface="Arial" pitchFamily="34" charset="0"/>
            </a:endParaRPr>
          </a:p>
          <a:p>
            <a:pPr marL="180975" indent="-180975" defTabSz="180975">
              <a:spcBef>
                <a:spcPct val="10000"/>
              </a:spcBef>
              <a:spcAft>
                <a:spcPct val="10000"/>
              </a:spcAft>
            </a:pPr>
            <a:r>
              <a:rPr lang="de-DE" altLang="de-DE" sz="1200" dirty="0" smtClean="0">
                <a:latin typeface="Arial" pitchFamily="34" charset="0"/>
              </a:rPr>
              <a:t>Sind für eine Arbeitsaufgabe geeignete Stellteile auszuwählen, vorhandene Stellteile umzugestalten bzw. neue Stellteile zu entwerfen, ist das genannte methodische Vorgehen sinnvoll:</a:t>
            </a:r>
          </a:p>
          <a:p>
            <a:pPr marL="180975" indent="-180975" defTabSz="180975">
              <a:spcBef>
                <a:spcPct val="10000"/>
              </a:spcBef>
              <a:spcAft>
                <a:spcPct val="10000"/>
              </a:spcAft>
            </a:pPr>
            <a:r>
              <a:rPr lang="de-DE" altLang="de-DE" sz="1200" dirty="0" smtClean="0">
                <a:latin typeface="Arial" pitchFamily="34" charset="0"/>
              </a:rPr>
              <a:t>1.  Analyse der Stellaufgabe, um die Einsatz- und Randbedingungen zu ermitteln </a:t>
            </a:r>
            <a:br>
              <a:rPr lang="de-DE" altLang="de-DE" sz="1200" dirty="0" smtClean="0">
                <a:latin typeface="Arial" pitchFamily="34" charset="0"/>
              </a:rPr>
            </a:br>
            <a:r>
              <a:rPr lang="de-DE" altLang="de-DE" sz="1200" dirty="0" smtClean="0">
                <a:latin typeface="Arial" pitchFamily="34" charset="0"/>
                <a:sym typeface="Wingdings" pitchFamily="2" charset="2"/>
              </a:rPr>
              <a:t> Es müssen die Gestaltungsziele feststehen, die Wünsche und Anforderungen, die erwünschten und unerwünschten Wirkungen des Gestaltungszustandes.</a:t>
            </a:r>
          </a:p>
          <a:p>
            <a:pPr marL="180975" indent="-180975" defTabSz="180975">
              <a:spcBef>
                <a:spcPct val="10000"/>
              </a:spcBef>
              <a:spcAft>
                <a:spcPct val="10000"/>
              </a:spcAft>
            </a:pPr>
            <a:r>
              <a:rPr lang="de-DE" altLang="de-DE" sz="1200" dirty="0" smtClean="0">
                <a:latin typeface="Arial" pitchFamily="34" charset="0"/>
                <a:sym typeface="Wingdings" pitchFamily="2" charset="2"/>
              </a:rPr>
              <a:t>	Daraus lassen sich Gestaltungsmerkmale ableiten.</a:t>
            </a:r>
          </a:p>
          <a:p>
            <a:pPr marL="180975" indent="-180975" defTabSz="180975">
              <a:spcBef>
                <a:spcPct val="10000"/>
              </a:spcBef>
              <a:spcAft>
                <a:spcPct val="10000"/>
              </a:spcAft>
            </a:pPr>
            <a:r>
              <a:rPr lang="de-DE" altLang="de-DE" sz="1200" dirty="0" smtClean="0">
                <a:latin typeface="Arial" pitchFamily="34" charset="0"/>
                <a:sym typeface="Wingdings" pitchFamily="2" charset="2"/>
              </a:rPr>
              <a:t>2.  Anhand der in 1. eingegrenzten Bedingungen können Eignungskriterien wie sicherheitstechnische, kommunikative und leistungsbezogene Kriterien zur Auswahl einer Stellteilform herangezogen werden.</a:t>
            </a:r>
          </a:p>
          <a:p>
            <a:pPr marL="180975" indent="-180975" defTabSz="180975">
              <a:spcBef>
                <a:spcPct val="10000"/>
              </a:spcBef>
              <a:spcAft>
                <a:spcPct val="10000"/>
              </a:spcAft>
            </a:pPr>
            <a:r>
              <a:rPr lang="de-DE" altLang="de-DE" sz="1200" dirty="0" smtClean="0">
                <a:latin typeface="Arial" pitchFamily="34" charset="0"/>
                <a:sym typeface="Wingdings" pitchFamily="2" charset="2"/>
              </a:rPr>
              <a:t>3. 	Danach erfolgt die Feindimensionierung, indem für die Nutzergruppe Abmessungen für das Stellteil bestimmt werden.</a:t>
            </a:r>
          </a:p>
          <a:p>
            <a:pPr marL="180975" indent="-180975" defTabSz="180975">
              <a:spcBef>
                <a:spcPct val="10000"/>
              </a:spcBef>
              <a:spcAft>
                <a:spcPct val="10000"/>
              </a:spcAft>
            </a:pPr>
            <a:r>
              <a:rPr lang="de-DE" altLang="de-DE" sz="1200" dirty="0" smtClean="0">
                <a:latin typeface="Arial" pitchFamily="34" charset="0"/>
                <a:sym typeface="Wingdings" pitchFamily="2" charset="2"/>
              </a:rPr>
              <a:t>4.  Aus 1. werden Greifbedingungen und Kontaktart und die Ausprägung der entsprechenden Gestaltungsmerkmale abgeleitet.</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3</a:t>
            </a:fld>
            <a:endParaRPr lang="de-DE" altLang="de-DE"/>
          </a:p>
        </p:txBody>
      </p:sp>
    </p:spTree>
    <p:extLst>
      <p:ext uri="{BB962C8B-B14F-4D97-AF65-F5344CB8AC3E}">
        <p14:creationId xmlns:p14="http://schemas.microsoft.com/office/powerpoint/2010/main" val="3181852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b="1" dirty="0" err="1" smtClean="0">
                <a:latin typeface="Arial" pitchFamily="34" charset="0"/>
              </a:rPr>
              <a:t>Greifart</a:t>
            </a:r>
            <a:r>
              <a:rPr lang="de-DE" altLang="de-DE" sz="1200" b="1" dirty="0" smtClean="0">
                <a:latin typeface="Arial" pitchFamily="34" charset="0"/>
              </a:rPr>
              <a:t> </a:t>
            </a:r>
            <a:endParaRPr lang="de-DE" altLang="de-DE" sz="1200" dirty="0" smtClean="0">
              <a:latin typeface="Arial" pitchFamily="34" charset="0"/>
            </a:endParaRPr>
          </a:p>
          <a:p>
            <a:r>
              <a:rPr lang="de-DE" altLang="de-DE" sz="1200" dirty="0" smtClean="0">
                <a:latin typeface="Arial" pitchFamily="34" charset="0"/>
              </a:rPr>
              <a:t>Je nach Handhabungszweck wird eine umfassende oder nur flüchtige sowie für die Finger entweder eine große Beweglichkeit oder starre Ankopplung angestrebt. </a:t>
            </a:r>
          </a:p>
          <a:p>
            <a:r>
              <a:rPr lang="de-DE" altLang="de-DE" sz="1200" dirty="0" smtClean="0">
                <a:latin typeface="Arial" pitchFamily="34" charset="0"/>
              </a:rPr>
              <a:t>Aus physiologischer Sicht können dabei die untenstehenden Griffarten unterschieden werden. Die </a:t>
            </a:r>
            <a:r>
              <a:rPr lang="de-DE" altLang="de-DE" sz="1200" dirty="0" err="1" smtClean="0">
                <a:latin typeface="Arial" pitchFamily="34" charset="0"/>
              </a:rPr>
              <a:t>Greifart</a:t>
            </a:r>
            <a:r>
              <a:rPr lang="de-DE" altLang="de-DE" sz="1200" dirty="0" smtClean="0">
                <a:latin typeface="Arial" pitchFamily="34" charset="0"/>
              </a:rPr>
              <a:t> bestimmt die Form des Stellteils. </a:t>
            </a:r>
          </a:p>
          <a:p>
            <a:r>
              <a:rPr lang="de-DE" altLang="de-DE" sz="1200" dirty="0" smtClean="0">
                <a:latin typeface="Arial" pitchFamily="34" charset="0"/>
              </a:rPr>
              <a:t>(A) Kontaktgriff</a:t>
            </a:r>
          </a:p>
          <a:p>
            <a:r>
              <a:rPr lang="de-DE" altLang="de-DE" sz="1200" dirty="0" smtClean="0">
                <a:latin typeface="Arial" pitchFamily="34" charset="0"/>
              </a:rPr>
              <a:t>Die Kopplungsglieder liegen auf der Kopplungsfläche auf. Es handelt sich um einen offenen Griff.</a:t>
            </a:r>
          </a:p>
          <a:p>
            <a:r>
              <a:rPr lang="de-DE" altLang="de-DE" sz="1200" dirty="0" smtClean="0">
                <a:latin typeface="Arial" pitchFamily="34" charset="0"/>
              </a:rPr>
              <a:t>(B) Zufassungsgriff</a:t>
            </a:r>
          </a:p>
          <a:p>
            <a:r>
              <a:rPr lang="de-DE" altLang="de-DE" sz="1200" dirty="0" smtClean="0">
                <a:latin typeface="Arial" pitchFamily="34" charset="0"/>
              </a:rPr>
              <a:t>Die Kopplungsglieder liegen von mehreren Seiten punktuell an der Kopplungsfläche an. Das Stellteil wird ohne Umfassung  gehalten und geführt.</a:t>
            </a:r>
            <a:endParaRPr lang="de-DE" altLang="de-DE" sz="1200" dirty="0" smtClean="0">
              <a:latin typeface="Arial" pitchFamily="34" charset="0"/>
              <a:sym typeface="Wingdings" pitchFamily="2" charset="2"/>
            </a:endParaRPr>
          </a:p>
          <a:p>
            <a:r>
              <a:rPr lang="de-DE" altLang="de-DE" sz="1200" dirty="0" smtClean="0">
                <a:latin typeface="Arial" pitchFamily="34" charset="0"/>
              </a:rPr>
              <a:t>(C) Umfassungsgriff</a:t>
            </a:r>
          </a:p>
          <a:p>
            <a:r>
              <a:rPr lang="de-DE" altLang="de-DE" sz="1200" dirty="0" smtClean="0">
                <a:latin typeface="Arial" pitchFamily="34" charset="0"/>
              </a:rPr>
              <a:t>Alle Kopplungsglieder müssen das Stellteil vollständig umfassen.</a:t>
            </a:r>
          </a:p>
          <a:p>
            <a:r>
              <a:rPr lang="de-DE" altLang="de-DE" sz="1200" dirty="0" smtClean="0">
                <a:latin typeface="Arial" pitchFamily="34" charset="0"/>
              </a:rPr>
              <a:t>Beispiele siehe Folien 6 bis 8</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4</a:t>
            </a:fld>
            <a:endParaRPr lang="de-DE" altLang="de-DE"/>
          </a:p>
        </p:txBody>
      </p:sp>
    </p:spTree>
    <p:extLst>
      <p:ext uri="{BB962C8B-B14F-4D97-AF65-F5344CB8AC3E}">
        <p14:creationId xmlns:p14="http://schemas.microsoft.com/office/powerpoint/2010/main" val="180140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dirty="0" smtClean="0">
                <a:latin typeface="Arial" pitchFamily="34" charset="0"/>
              </a:rPr>
              <a:t>In Bezug auf Ausübung größerer Kräfte ist die Art der Kraftkopplung von besonderer Bedeutung. </a:t>
            </a:r>
          </a:p>
          <a:p>
            <a:pPr defTabSz="190500"/>
            <a:r>
              <a:rPr lang="de-DE" altLang="de-DE" sz="1200" dirty="0" smtClean="0">
                <a:latin typeface="Arial" pitchFamily="34" charset="0"/>
              </a:rPr>
              <a:t>Beim Reibschluss wirken die Haltekräfte senkrecht zur Arbeitskraft. </a:t>
            </a:r>
          </a:p>
          <a:p>
            <a:pPr defTabSz="190500"/>
            <a:r>
              <a:rPr lang="de-DE" altLang="de-DE" sz="1200" dirty="0" smtClean="0">
                <a:latin typeface="Arial" pitchFamily="34" charset="0"/>
              </a:rPr>
              <a:t>Reibschlüssige Verbindungen werden durch Oberflächen mit ausreichend hohem Haftreibungskoeffizienten erzeugt. </a:t>
            </a:r>
            <a:br>
              <a:rPr lang="de-DE" altLang="de-DE" sz="1200" dirty="0" smtClean="0">
                <a:latin typeface="Arial" pitchFamily="34" charset="0"/>
              </a:rPr>
            </a:br>
            <a:r>
              <a:rPr lang="de-DE" altLang="de-DE" sz="1200" dirty="0" smtClean="0">
                <a:latin typeface="Arial" pitchFamily="34" charset="0"/>
                <a:sym typeface="Wingdings" pitchFamily="2" charset="2"/>
              </a:rPr>
              <a:t> </a:t>
            </a:r>
            <a:r>
              <a:rPr lang="de-DE" altLang="de-DE" sz="1200" dirty="0" smtClean="0">
                <a:latin typeface="Arial" pitchFamily="34" charset="0"/>
              </a:rPr>
              <a:t>oberflächenraue Materialien oder Profilierung der Oberfläche </a:t>
            </a:r>
          </a:p>
          <a:p>
            <a:pPr defTabSz="190500"/>
            <a:endParaRPr lang="de-DE" altLang="de-DE" sz="1200" dirty="0" smtClean="0">
              <a:latin typeface="Arial" pitchFamily="34" charset="0"/>
            </a:endParaRPr>
          </a:p>
          <a:p>
            <a:pPr defTabSz="190500"/>
            <a:r>
              <a:rPr lang="de-DE" altLang="de-DE" sz="1200" dirty="0" smtClean="0">
                <a:latin typeface="Arial" pitchFamily="34" charset="0"/>
              </a:rPr>
              <a:t>Oberflächenprofilierung: </a:t>
            </a:r>
          </a:p>
          <a:p>
            <a:pPr defTabSz="190500">
              <a:buFont typeface="Wingdings" pitchFamily="2" charset="2"/>
              <a:buChar char="§"/>
            </a:pPr>
            <a:r>
              <a:rPr lang="de-DE" altLang="de-DE" sz="1200" dirty="0" smtClean="0">
                <a:latin typeface="Arial" pitchFamily="34" charset="0"/>
              </a:rPr>
              <a:t> 	es ist auf eine der Halterichtung entsprechende Profilrichtung zu achten </a:t>
            </a:r>
          </a:p>
          <a:p>
            <a:pPr defTabSz="190500">
              <a:buFont typeface="Wingdings" pitchFamily="2" charset="2"/>
              <a:buChar char="§"/>
            </a:pPr>
            <a:r>
              <a:rPr lang="de-DE" altLang="de-DE" sz="1200" dirty="0" smtClean="0">
                <a:latin typeface="Arial" pitchFamily="34" charset="0"/>
              </a:rPr>
              <a:t> 	unidirektionale Profile diesbezüglich unproblematischer, jedoch wird dabei ein Teil der erzeugten Haftreibung u.U. nicht genutzt </a:t>
            </a:r>
          </a:p>
          <a:p>
            <a:pPr defTabSz="190500">
              <a:buFont typeface="Wingdings" pitchFamily="2" charset="2"/>
              <a:buChar char="§"/>
            </a:pPr>
            <a:r>
              <a:rPr lang="de-DE" altLang="de-DE" sz="1200" dirty="0" smtClean="0">
                <a:latin typeface="Arial" pitchFamily="34" charset="0"/>
              </a:rPr>
              <a:t> 	Bei Verwendung weicher Materialien (mit hoher Haftreibung) bleibt gewisses Spiel (mit federartiger Charakteristik) oft unvermeidbar, weiche Materialien haben aber druckanthropomorphe Eigenschaften, d. h. sie schmiegen sich gut an die </a:t>
            </a:r>
            <a:r>
              <a:rPr lang="de-DE" altLang="de-DE" sz="1200" dirty="0" err="1" smtClean="0">
                <a:latin typeface="Arial" pitchFamily="34" charset="0"/>
              </a:rPr>
              <a:t>Hautform</a:t>
            </a:r>
            <a:r>
              <a:rPr lang="de-DE" altLang="de-DE" sz="1200" dirty="0" smtClean="0">
                <a:latin typeface="Arial" pitchFamily="34" charset="0"/>
              </a:rPr>
              <a:t> an.</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5</a:t>
            </a:fld>
            <a:endParaRPr lang="de-DE" altLang="de-DE"/>
          </a:p>
        </p:txBody>
      </p:sp>
    </p:spTree>
    <p:extLst>
      <p:ext uri="{BB962C8B-B14F-4D97-AF65-F5344CB8AC3E}">
        <p14:creationId xmlns:p14="http://schemas.microsoft.com/office/powerpoint/2010/main" val="2457848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r>
              <a:rPr lang="de-DE" altLang="de-DE" sz="1200" b="1" dirty="0" smtClean="0">
                <a:latin typeface="Arial" pitchFamily="34" charset="0"/>
              </a:rPr>
              <a:t>Reibschluss:</a:t>
            </a:r>
          </a:p>
          <a:p>
            <a:pPr marL="180975" indent="-180975">
              <a:buFont typeface="Wingdings" pitchFamily="2" charset="2"/>
              <a:buChar char="§"/>
            </a:pPr>
            <a:r>
              <a:rPr lang="de-DE" altLang="de-DE" sz="1200" dirty="0" smtClean="0">
                <a:latin typeface="Arial" pitchFamily="34" charset="0"/>
              </a:rPr>
              <a:t>nur unmittelbare Kraftentfaltung entsprechend Reibbeiwert </a:t>
            </a:r>
          </a:p>
          <a:p>
            <a:pPr marL="180975" indent="-180975">
              <a:buFont typeface="Wingdings" pitchFamily="2" charset="2"/>
              <a:buChar char="§"/>
            </a:pPr>
            <a:r>
              <a:rPr lang="de-DE" altLang="de-DE" sz="1200" dirty="0" smtClean="0">
                <a:latin typeface="Arial" pitchFamily="34" charset="0"/>
              </a:rPr>
              <a:t>nur Übertragung eines gewissen Prozentsatzes des aufzubringenden Kraftaufwandes</a:t>
            </a:r>
          </a:p>
          <a:p>
            <a:pPr marL="180975" indent="-180975">
              <a:buFont typeface="Wingdings" pitchFamily="2" charset="2"/>
              <a:buChar char="§"/>
            </a:pPr>
            <a:r>
              <a:rPr lang="de-DE" altLang="de-DE" sz="1200" dirty="0" smtClean="0">
                <a:latin typeface="Arial" pitchFamily="34" charset="0"/>
              </a:rPr>
              <a:t>größere Schubkräfte notwendig</a:t>
            </a:r>
          </a:p>
          <a:p>
            <a:pPr marL="180975" indent="-180975">
              <a:buFont typeface="Wingdings" pitchFamily="2" charset="2"/>
              <a:buChar char="§"/>
            </a:pPr>
            <a:r>
              <a:rPr lang="de-DE" altLang="de-DE" sz="1200" dirty="0" smtClean="0">
                <a:latin typeface="Arial" pitchFamily="34" charset="0"/>
              </a:rPr>
              <a:t>damit Werkzeug in der Hand bleibt, müssen die Finger eine Andruckkraft auf den Griff ausüben und somit eine ausreichende Haftreibung erzeugen</a:t>
            </a:r>
          </a:p>
          <a:p>
            <a:pPr marL="180975" indent="-180975">
              <a:buFont typeface="Wingdings" pitchFamily="2" charset="2"/>
              <a:buChar char="§"/>
            </a:pPr>
            <a:r>
              <a:rPr lang="de-DE" altLang="de-DE" sz="1200" dirty="0" smtClean="0">
                <a:latin typeface="Arial" pitchFamily="34" charset="0"/>
              </a:rPr>
              <a:t>die Haltekräfte neutralisieren sich in der Summe und tragen daher nicht zur Arbeitskraft bei</a:t>
            </a:r>
          </a:p>
          <a:p>
            <a:pPr marL="180975" indent="-180975">
              <a:buFont typeface="Wingdings" pitchFamily="2" charset="2"/>
              <a:buNone/>
            </a:pPr>
            <a:endParaRPr lang="de-DE" altLang="de-DE" sz="1200" dirty="0" smtClean="0">
              <a:latin typeface="Arial" pitchFamily="34" charset="0"/>
            </a:endParaRPr>
          </a:p>
          <a:p>
            <a:pPr marL="180975" indent="-180975"/>
            <a:r>
              <a:rPr lang="de-DE" altLang="de-DE" sz="1200" b="1" dirty="0" smtClean="0">
                <a:latin typeface="Arial" pitchFamily="34" charset="0"/>
              </a:rPr>
              <a:t>Vorteil Reibschluss:</a:t>
            </a:r>
            <a:r>
              <a:rPr lang="de-DE" altLang="de-DE" sz="1200" dirty="0" smtClean="0">
                <a:latin typeface="Arial" pitchFamily="34" charset="0"/>
              </a:rPr>
              <a:t> </a:t>
            </a:r>
          </a:p>
          <a:p>
            <a:pPr marL="180975" indent="-180975">
              <a:buFont typeface="Wingdings" pitchFamily="2" charset="2"/>
              <a:buChar char="§"/>
            </a:pPr>
            <a:r>
              <a:rPr lang="de-DE" altLang="de-DE" sz="1200" dirty="0" smtClean="0">
                <a:latin typeface="Arial" pitchFamily="34" charset="0"/>
              </a:rPr>
              <a:t>leichtere Lösbarkeit der Kraftankopplung</a:t>
            </a:r>
          </a:p>
          <a:p>
            <a:pPr marL="180975" indent="-180975">
              <a:buFont typeface="Wingdings" pitchFamily="2" charset="2"/>
              <a:buChar char="§"/>
            </a:pPr>
            <a:r>
              <a:rPr lang="de-DE" altLang="de-DE" sz="1200" dirty="0" smtClean="0">
                <a:latin typeface="Arial" pitchFamily="34" charset="0"/>
              </a:rPr>
              <a:t>Beweglichkeit der Hand-Griff-Kopplung</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6</a:t>
            </a:fld>
            <a:endParaRPr lang="de-DE" altLang="de-DE"/>
          </a:p>
        </p:txBody>
      </p:sp>
    </p:spTree>
    <p:extLst>
      <p:ext uri="{BB962C8B-B14F-4D97-AF65-F5344CB8AC3E}">
        <p14:creationId xmlns:p14="http://schemas.microsoft.com/office/powerpoint/2010/main" val="484414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Aft>
                <a:spcPct val="30000"/>
              </a:spcAft>
            </a:pPr>
            <a:r>
              <a:rPr lang="de-DE" altLang="de-DE" sz="1200" dirty="0" smtClean="0">
                <a:latin typeface="Arial" pitchFamily="34" charset="0"/>
              </a:rPr>
              <a:t>Beispiele für Grundformen bei Reibschluss:</a:t>
            </a:r>
          </a:p>
          <a:p>
            <a:r>
              <a:rPr lang="de-DE" altLang="de-DE" sz="1200" b="1" dirty="0" smtClean="0">
                <a:latin typeface="Arial" pitchFamily="34" charset="0"/>
              </a:rPr>
              <a:t>Kontaktgriff: </a:t>
            </a:r>
            <a:br>
              <a:rPr lang="de-DE" altLang="de-DE" sz="1200" b="1" dirty="0" smtClean="0">
                <a:latin typeface="Arial" pitchFamily="34" charset="0"/>
              </a:rPr>
            </a:br>
            <a:r>
              <a:rPr lang="de-DE" altLang="de-DE" sz="1200" dirty="0" smtClean="0">
                <a:latin typeface="Arial" pitchFamily="34" charset="0"/>
              </a:rPr>
              <a:t>Gleitschieber für kontinuierliches Stellen</a:t>
            </a:r>
          </a:p>
          <a:p>
            <a:endParaRPr lang="de-DE" altLang="de-DE" sz="1200" dirty="0" smtClean="0">
              <a:latin typeface="Arial" pitchFamily="34" charset="0"/>
            </a:endParaRPr>
          </a:p>
          <a:p>
            <a:r>
              <a:rPr lang="de-DE" altLang="de-DE" sz="1200" b="1" dirty="0" smtClean="0">
                <a:latin typeface="Arial" pitchFamily="34" charset="0"/>
              </a:rPr>
              <a:t>Zufassungsgriff: </a:t>
            </a:r>
            <a:br>
              <a:rPr lang="de-DE" altLang="de-DE" sz="1200" b="1" dirty="0" smtClean="0">
                <a:latin typeface="Arial" pitchFamily="34" charset="0"/>
              </a:rPr>
            </a:br>
            <a:r>
              <a:rPr lang="de-DE" altLang="de-DE" sz="1200" dirty="0" smtClean="0">
                <a:latin typeface="Arial" pitchFamily="34" charset="0"/>
              </a:rPr>
              <a:t>Lenkrad, wobei Handfläche oder Fingergrundglieder lose am Lenkradkranz anliegen und dieses bei Rotation mitnehmen</a:t>
            </a:r>
          </a:p>
          <a:p>
            <a:endParaRPr lang="de-DE" altLang="de-DE" sz="1200" b="1" dirty="0" smtClean="0">
              <a:latin typeface="Arial" pitchFamily="34" charset="0"/>
            </a:endParaRPr>
          </a:p>
          <a:p>
            <a:r>
              <a:rPr lang="de-DE" altLang="de-DE" sz="1200" b="1" dirty="0" smtClean="0">
                <a:latin typeface="Arial" pitchFamily="34" charset="0"/>
              </a:rPr>
              <a:t>Umfassungsgriff:</a:t>
            </a:r>
            <a:r>
              <a:rPr lang="de-DE" altLang="de-DE" sz="1200" dirty="0" smtClean="0">
                <a:latin typeface="Arial" pitchFamily="34" charset="0"/>
              </a:rPr>
              <a:t> </a:t>
            </a:r>
          </a:p>
          <a:p>
            <a:pPr>
              <a:buFont typeface="Wingdings" pitchFamily="2" charset="2"/>
              <a:buChar char="§"/>
            </a:pPr>
            <a:r>
              <a:rPr lang="de-DE" altLang="de-DE" sz="1200" dirty="0" smtClean="0">
                <a:latin typeface="Arial" pitchFamily="34" charset="0"/>
              </a:rPr>
              <a:t> Drehknebel, die mit den Fingerbeeren gefasst werden</a:t>
            </a:r>
          </a:p>
          <a:p>
            <a:pPr>
              <a:buFont typeface="Wingdings" pitchFamily="2" charset="2"/>
              <a:buChar char="§"/>
            </a:pPr>
            <a:r>
              <a:rPr lang="de-DE" altLang="de-DE" sz="1200" dirty="0" smtClean="0">
                <a:latin typeface="Arial" pitchFamily="34" charset="0"/>
              </a:rPr>
              <a:t> Schraubendrehergriff, bei dem die ganze Handinnenfläche Kontakt zum Griff hat</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7</a:t>
            </a:fld>
            <a:endParaRPr lang="de-DE" altLang="de-DE"/>
          </a:p>
        </p:txBody>
      </p:sp>
    </p:spTree>
    <p:extLst>
      <p:ext uri="{BB962C8B-B14F-4D97-AF65-F5344CB8AC3E}">
        <p14:creationId xmlns:p14="http://schemas.microsoft.com/office/powerpoint/2010/main" val="1283338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lnSpc>
                <a:spcPct val="120000"/>
              </a:lnSpc>
              <a:spcBef>
                <a:spcPct val="20000"/>
              </a:spcBef>
              <a:spcAft>
                <a:spcPct val="20000"/>
              </a:spcAft>
            </a:pPr>
            <a:r>
              <a:rPr lang="de-DE" altLang="de-DE" sz="1200" dirty="0" smtClean="0">
                <a:latin typeface="Arial" pitchFamily="34" charset="0"/>
              </a:rPr>
              <a:t>Beim Formschluss greifen Haltekräfte gleichsinnig zur Arbeitskraft an, die Kraft in den Fingern ist folglich nur geringfügig größer als die ausgeübte Kraft. </a:t>
            </a:r>
          </a:p>
          <a:p>
            <a:pPr defTabSz="190500">
              <a:lnSpc>
                <a:spcPct val="120000"/>
              </a:lnSpc>
              <a:spcBef>
                <a:spcPct val="20000"/>
              </a:spcBef>
              <a:spcAft>
                <a:spcPct val="20000"/>
              </a:spcAft>
              <a:buFont typeface="Wingdings" pitchFamily="2" charset="2"/>
              <a:buChar char="§"/>
            </a:pPr>
            <a:r>
              <a:rPr lang="de-DE" altLang="de-DE" sz="1200" dirty="0" smtClean="0">
                <a:latin typeface="Arial" pitchFamily="34" charset="0"/>
              </a:rPr>
              <a:t> 	Andruckkraft am Stellteil trägt direkt zur Arbeitskraft bei</a:t>
            </a:r>
          </a:p>
          <a:p>
            <a:pPr defTabSz="190500">
              <a:lnSpc>
                <a:spcPct val="120000"/>
              </a:lnSpc>
              <a:spcBef>
                <a:spcPct val="20000"/>
              </a:spcBef>
              <a:spcAft>
                <a:spcPct val="20000"/>
              </a:spcAft>
              <a:buFont typeface="Wingdings" pitchFamily="2" charset="2"/>
              <a:buChar char="§"/>
            </a:pPr>
            <a:r>
              <a:rPr lang="de-DE" altLang="de-DE" sz="1200" dirty="0" smtClean="0">
                <a:latin typeface="Arial" pitchFamily="34" charset="0"/>
              </a:rPr>
              <a:t> 	geringe Schubkraft notwendig</a:t>
            </a:r>
          </a:p>
          <a:p>
            <a:pPr defTabSz="190500">
              <a:lnSpc>
                <a:spcPct val="120000"/>
              </a:lnSpc>
              <a:spcBef>
                <a:spcPct val="20000"/>
              </a:spcBef>
              <a:spcAft>
                <a:spcPct val="20000"/>
              </a:spcAft>
              <a:buFont typeface="Wingdings" pitchFamily="2" charset="2"/>
              <a:buChar char="§"/>
            </a:pPr>
            <a:r>
              <a:rPr lang="de-DE" altLang="de-DE" sz="1200" dirty="0" smtClean="0">
                <a:latin typeface="Arial" pitchFamily="34" charset="0"/>
              </a:rPr>
              <a:t> 	formschlüssige Formgebung trägt zur Verbesserung der Kopplungsbedingungen und Verminderung von Greifkräften bei</a:t>
            </a:r>
          </a:p>
          <a:p>
            <a:pPr defTabSz="190500"/>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8</a:t>
            </a:fld>
            <a:endParaRPr lang="de-DE" altLang="de-DE"/>
          </a:p>
        </p:txBody>
      </p:sp>
    </p:spTree>
    <p:extLst>
      <p:ext uri="{BB962C8B-B14F-4D97-AF65-F5344CB8AC3E}">
        <p14:creationId xmlns:p14="http://schemas.microsoft.com/office/powerpoint/2010/main" val="3749497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lnSpc>
                <a:spcPct val="105000"/>
              </a:lnSpc>
              <a:spcBef>
                <a:spcPct val="10000"/>
              </a:spcBef>
              <a:spcAft>
                <a:spcPct val="30000"/>
              </a:spcAft>
            </a:pPr>
            <a:r>
              <a:rPr lang="de-DE" altLang="de-DE" sz="1200" dirty="0" smtClean="0">
                <a:latin typeface="Arial" pitchFamily="34" charset="0"/>
              </a:rPr>
              <a:t>Beispiele für Stellteile bei Formschluss:</a:t>
            </a:r>
          </a:p>
          <a:p>
            <a:pPr defTabSz="190500">
              <a:lnSpc>
                <a:spcPct val="105000"/>
              </a:lnSpc>
              <a:spcBef>
                <a:spcPct val="10000"/>
              </a:spcBef>
              <a:spcAft>
                <a:spcPct val="10000"/>
              </a:spcAft>
            </a:pPr>
            <a:r>
              <a:rPr lang="de-DE" altLang="de-DE" sz="1200" b="1" dirty="0" smtClean="0">
                <a:latin typeface="Arial" pitchFamily="34" charset="0"/>
              </a:rPr>
              <a:t>Fingerkontakt, Rotationsbewegung: </a:t>
            </a:r>
          </a:p>
          <a:p>
            <a:pPr defTabSz="190500">
              <a:lnSpc>
                <a:spcPct val="105000"/>
              </a:lnSpc>
              <a:spcBef>
                <a:spcPct val="10000"/>
              </a:spcBef>
              <a:spcAft>
                <a:spcPct val="30000"/>
              </a:spcAft>
            </a:pPr>
            <a:r>
              <a:rPr lang="de-DE" altLang="de-DE" sz="1200" dirty="0" smtClean="0">
                <a:latin typeface="Arial" pitchFamily="34" charset="0"/>
              </a:rPr>
              <a:t>alte Wählscheibe des Telefons</a:t>
            </a:r>
          </a:p>
          <a:p>
            <a:pPr defTabSz="190500">
              <a:lnSpc>
                <a:spcPct val="105000"/>
              </a:lnSpc>
              <a:spcBef>
                <a:spcPct val="10000"/>
              </a:spcBef>
              <a:spcAft>
                <a:spcPct val="10000"/>
              </a:spcAft>
            </a:pPr>
            <a:r>
              <a:rPr lang="de-DE" altLang="de-DE" sz="1200" b="1" dirty="0" smtClean="0">
                <a:latin typeface="Arial" pitchFamily="34" charset="0"/>
              </a:rPr>
              <a:t>Fingerkontakt, Translation:</a:t>
            </a:r>
            <a:r>
              <a:rPr lang="de-DE" altLang="de-DE" sz="1200" dirty="0" smtClean="0">
                <a:latin typeface="Arial" pitchFamily="34" charset="0"/>
              </a:rPr>
              <a:t> </a:t>
            </a:r>
          </a:p>
          <a:p>
            <a:pPr defTabSz="190500">
              <a:lnSpc>
                <a:spcPct val="105000"/>
              </a:lnSpc>
              <a:spcBef>
                <a:spcPct val="10000"/>
              </a:spcBef>
              <a:spcAft>
                <a:spcPct val="30000"/>
              </a:spcAft>
            </a:pPr>
            <a:r>
              <a:rPr lang="de-DE" altLang="de-DE" sz="1200" dirty="0" smtClean="0">
                <a:latin typeface="Arial" pitchFamily="34" charset="0"/>
              </a:rPr>
              <a:t>Gleitschieber mit flächigen Griffformen: dadurch Vergrößerung der Kontaktfläche, Stellteil wird beim senkrechten Andrücken an die Kontaktflächen in der Bewegungsrichtung mitgenommen</a:t>
            </a:r>
          </a:p>
          <a:p>
            <a:pPr defTabSz="190500">
              <a:lnSpc>
                <a:spcPct val="105000"/>
              </a:lnSpc>
              <a:spcBef>
                <a:spcPct val="10000"/>
              </a:spcBef>
              <a:spcAft>
                <a:spcPct val="10000"/>
              </a:spcAft>
            </a:pPr>
            <a:r>
              <a:rPr lang="de-DE" altLang="de-DE" sz="1200" b="1" dirty="0" err="1" smtClean="0">
                <a:latin typeface="Arial" pitchFamily="34" charset="0"/>
              </a:rPr>
              <a:t>Handzufassung</a:t>
            </a:r>
            <a:r>
              <a:rPr lang="de-DE" altLang="de-DE" sz="1200" b="1" dirty="0" smtClean="0">
                <a:latin typeface="Arial" pitchFamily="34" charset="0"/>
              </a:rPr>
              <a:t>, Translation: </a:t>
            </a:r>
          </a:p>
          <a:p>
            <a:pPr defTabSz="190500">
              <a:lnSpc>
                <a:spcPct val="105000"/>
              </a:lnSpc>
              <a:spcBef>
                <a:spcPct val="10000"/>
              </a:spcBef>
              <a:spcAft>
                <a:spcPct val="30000"/>
              </a:spcAft>
            </a:pPr>
            <a:r>
              <a:rPr lang="de-DE" altLang="de-DE" sz="1200" dirty="0" smtClean="0">
                <a:latin typeface="Arial" pitchFamily="34" charset="0"/>
              </a:rPr>
              <a:t>Bügelgriffe: senkrechtes Andrücken der Fingermittelglieder an die Kontaktfläche des Bügelgriffs</a:t>
            </a:r>
          </a:p>
          <a:p>
            <a:pPr defTabSz="190500">
              <a:lnSpc>
                <a:spcPct val="105000"/>
              </a:lnSpc>
              <a:spcBef>
                <a:spcPct val="10000"/>
              </a:spcBef>
              <a:spcAft>
                <a:spcPct val="10000"/>
              </a:spcAft>
            </a:pPr>
            <a:r>
              <a:rPr lang="de-DE" altLang="de-DE" sz="1200" b="1" dirty="0" smtClean="0">
                <a:latin typeface="Arial" pitchFamily="34" charset="0"/>
              </a:rPr>
              <a:t>Drehknebel: </a:t>
            </a:r>
          </a:p>
          <a:p>
            <a:pPr defTabSz="190500">
              <a:lnSpc>
                <a:spcPct val="105000"/>
              </a:lnSpc>
              <a:spcBef>
                <a:spcPct val="10000"/>
              </a:spcBef>
              <a:spcAft>
                <a:spcPct val="10000"/>
              </a:spcAft>
              <a:buFont typeface="Wingdings" pitchFamily="2" charset="2"/>
              <a:buChar char="§"/>
            </a:pPr>
            <a:r>
              <a:rPr lang="de-DE" altLang="de-DE" sz="1200" dirty="0" smtClean="0">
                <a:latin typeface="Arial" pitchFamily="34" charset="0"/>
              </a:rPr>
              <a:t> 	Kontakt mit Fingerbeere durch ausreichend groß dimensionierte Kontaktfläche,	Andrücken an diese Kontaktfläche und Mitnahme des Stellteils während der 	Rotationsbewegung</a:t>
            </a:r>
          </a:p>
          <a:p>
            <a:pPr defTabSz="190500">
              <a:lnSpc>
                <a:spcPct val="105000"/>
              </a:lnSpc>
              <a:spcBef>
                <a:spcPct val="10000"/>
              </a:spcBef>
              <a:spcAft>
                <a:spcPct val="30000"/>
              </a:spcAft>
              <a:buFont typeface="Wingdings" pitchFamily="2" charset="2"/>
              <a:buChar char="§"/>
            </a:pPr>
            <a:r>
              <a:rPr lang="de-DE" altLang="de-DE" sz="1200" dirty="0" smtClean="0">
                <a:latin typeface="Arial" pitchFamily="34" charset="0"/>
              </a:rPr>
              <a:t> 	Drehknebellänge beeinflusst die Stellung der Finger zueinander und darüber,</a:t>
            </a:r>
            <a:r>
              <a:rPr lang="de-DE" altLang="de-DE" sz="1200" baseline="0" dirty="0" smtClean="0">
                <a:latin typeface="Arial" pitchFamily="34" charset="0"/>
              </a:rPr>
              <a:t> </a:t>
            </a:r>
            <a:r>
              <a:rPr lang="de-DE" altLang="de-DE" sz="1200" dirty="0" smtClean="0">
                <a:latin typeface="Arial" pitchFamily="34" charset="0"/>
              </a:rPr>
              <a:t>Stellgenauigkeit und Art des Stellvorgangs: längere Knebellängen: versetzte Anordnung der Finger: diskrete Stellvorgänge, größere Drehwinkel durch Nach- und Umgreifen; kurze Knebellängen: gegenüberliegende Fingeranordnung: genaues Stellen in kleineren Drehbereichen</a:t>
            </a:r>
          </a:p>
          <a:p>
            <a:pPr defTabSz="190500">
              <a:lnSpc>
                <a:spcPct val="105000"/>
              </a:lnSpc>
              <a:spcBef>
                <a:spcPct val="10000"/>
              </a:spcBef>
              <a:spcAft>
                <a:spcPct val="10000"/>
              </a:spcAft>
            </a:pPr>
            <a:r>
              <a:rPr lang="de-DE" altLang="de-DE" sz="1200" b="1" dirty="0" smtClean="0">
                <a:latin typeface="Arial" pitchFamily="34" charset="0"/>
              </a:rPr>
              <a:t>Joystickgriff (Handumfassung):</a:t>
            </a:r>
          </a:p>
          <a:p>
            <a:pPr defTabSz="190500">
              <a:lnSpc>
                <a:spcPct val="105000"/>
              </a:lnSpc>
              <a:spcBef>
                <a:spcPct val="10000"/>
              </a:spcBef>
              <a:spcAft>
                <a:spcPct val="10000"/>
              </a:spcAft>
            </a:pPr>
            <a:r>
              <a:rPr lang="de-DE" altLang="de-DE" sz="1200" dirty="0" smtClean="0">
                <a:latin typeface="Arial" pitchFamily="34" charset="0"/>
              </a:rPr>
              <a:t>Spindelförmige Kopplungsflächen günstig wegen Gleichverteilung auf gesamte Innenhand</a:t>
            </a:r>
          </a:p>
          <a:p>
            <a:pPr defTabSz="190500">
              <a:lnSpc>
                <a:spcPct val="105000"/>
              </a:lnSpc>
              <a:spcBef>
                <a:spcPct val="10000"/>
              </a:spcBef>
              <a:spcAft>
                <a:spcPct val="10000"/>
              </a:spcAft>
            </a:pPr>
            <a:r>
              <a:rPr lang="de-DE" altLang="de-DE" sz="1200" b="1" dirty="0" smtClean="0">
                <a:latin typeface="Arial" pitchFamily="34" charset="0"/>
              </a:rPr>
              <a:t>Spatengriff (Handumfassung):</a:t>
            </a:r>
            <a:r>
              <a:rPr lang="de-DE" altLang="de-DE" sz="1200" dirty="0" smtClean="0">
                <a:latin typeface="Arial" pitchFamily="34" charset="0"/>
              </a:rPr>
              <a:t> </a:t>
            </a:r>
          </a:p>
          <a:p>
            <a:pPr defTabSz="190500">
              <a:lnSpc>
                <a:spcPct val="105000"/>
              </a:lnSpc>
              <a:spcBef>
                <a:spcPct val="10000"/>
              </a:spcBef>
              <a:spcAft>
                <a:spcPct val="10000"/>
              </a:spcAft>
            </a:pPr>
            <a:r>
              <a:rPr lang="de-DE" altLang="de-DE" sz="1200" dirty="0" smtClean="0">
                <a:latin typeface="Arial" pitchFamily="34" charset="0"/>
              </a:rPr>
              <a:t>gutes Fluchten von Unterarm-Längsachse und funktioneller Achse sowie Gleichverteilung der Finger am Griff gegeben</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9</a:t>
            </a:fld>
            <a:endParaRPr lang="de-DE" altLang="de-DE"/>
          </a:p>
        </p:txBody>
      </p:sp>
    </p:spTree>
    <p:extLst>
      <p:ext uri="{BB962C8B-B14F-4D97-AF65-F5344CB8AC3E}">
        <p14:creationId xmlns:p14="http://schemas.microsoft.com/office/powerpoint/2010/main" val="41045118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sz="4000" dirty="0"/>
              <a:t>Ergonomische Aspekte der Gestaltung der Mensch-Maschine-Schnittstelle </a:t>
            </a:r>
            <a:br>
              <a:rPr lang="de-DE" sz="4000" dirty="0"/>
            </a:br>
            <a:r>
              <a:rPr lang="de-DE" sz="4000" dirty="0"/>
              <a:t>(Human-</a:t>
            </a:r>
            <a:r>
              <a:rPr lang="de-DE" sz="4000" dirty="0" err="1"/>
              <a:t>Machine</a:t>
            </a:r>
            <a:r>
              <a:rPr lang="de-DE" sz="4000" dirty="0"/>
              <a:t>-Interface)</a:t>
            </a:r>
            <a:br>
              <a:rPr lang="de-DE" sz="4000" dirty="0"/>
            </a:br>
            <a:r>
              <a:rPr lang="de-DE" sz="2400" dirty="0"/>
              <a:t/>
            </a:r>
            <a:br>
              <a:rPr lang="de-DE" sz="2400" dirty="0"/>
            </a:br>
            <a:r>
              <a:rPr lang="de-DE" altLang="de-DE" sz="2400" dirty="0"/>
              <a:t>Teil </a:t>
            </a:r>
            <a:r>
              <a:rPr lang="de-DE" altLang="de-DE" sz="2400" dirty="0" smtClean="0"/>
              <a:t>1a: </a:t>
            </a:r>
            <a:r>
              <a:rPr lang="de-DE" altLang="de-DE" sz="2400" dirty="0"/>
              <a:t>Stellteilauswahl und -gestaltung</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4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Stellteilform - Beispiel</a:t>
            </a:r>
            <a:endParaRPr lang="de-DE" dirty="0"/>
          </a:p>
        </p:txBody>
      </p:sp>
      <p:sp>
        <p:nvSpPr>
          <p:cNvPr id="3" name="Inhaltsplatzhalter 2"/>
          <p:cNvSpPr>
            <a:spLocks noGrp="1"/>
          </p:cNvSpPr>
          <p:nvPr>
            <p:ph idx="1"/>
          </p:nvPr>
        </p:nvSpPr>
        <p:spPr/>
        <p:txBody>
          <a:bodyPr/>
          <a:lstStyle/>
          <a:p>
            <a:r>
              <a:rPr lang="de-DE" dirty="0"/>
              <a:t>Ovaler Griff</a:t>
            </a:r>
          </a:p>
          <a:p>
            <a:pPr marL="877888" lvl="3" indent="-342900">
              <a:buClr>
                <a:schemeClr val="accent2"/>
              </a:buClr>
            </a:pPr>
            <a:r>
              <a:rPr lang="de-DE" sz="2000" dirty="0"/>
              <a:t>richtungsorientiertes Arbeiten bei Form- und Reibschluss</a:t>
            </a:r>
          </a:p>
          <a:p>
            <a:pPr marL="877888" lvl="3" indent="-342900">
              <a:buClr>
                <a:schemeClr val="accent2"/>
              </a:buClr>
            </a:pPr>
            <a:r>
              <a:rPr lang="de-DE" sz="2000" dirty="0"/>
              <a:t>angehnäherte Rechteckformen: guter Kompromiss für viele Aufgabentypen und Bewegungen</a:t>
            </a:r>
          </a:p>
          <a:p>
            <a:pPr marL="0" lvl="3" indent="0">
              <a:buClr>
                <a:schemeClr val="accent2"/>
              </a:buClr>
              <a:buNone/>
            </a:pPr>
            <a:r>
              <a:rPr lang="de-DE" sz="2000" b="1" dirty="0"/>
              <a:t>Kugelform</a:t>
            </a:r>
          </a:p>
          <a:p>
            <a:pPr marL="877888" lvl="3" indent="-342900">
              <a:buClr>
                <a:schemeClr val="accent2"/>
              </a:buClr>
            </a:pPr>
            <a:r>
              <a:rPr lang="de-DE" sz="2000" dirty="0"/>
              <a:t>willkürlicher Zugriff</a:t>
            </a:r>
          </a:p>
          <a:p>
            <a:pPr marL="877888" lvl="3" indent="-342900">
              <a:buClr>
                <a:schemeClr val="accent2"/>
              </a:buClr>
            </a:pPr>
            <a:r>
              <a:rPr lang="de-DE" sz="2000" dirty="0"/>
              <a:t>schneller Richtungswechsel</a:t>
            </a:r>
          </a:p>
          <a:p>
            <a:pPr marL="0" lvl="3" indent="0">
              <a:buClr>
                <a:schemeClr val="accent2"/>
              </a:buClr>
              <a:buNone/>
            </a:pPr>
            <a:r>
              <a:rPr lang="de-DE" sz="2000" b="1" dirty="0"/>
              <a:t>Formkodierung</a:t>
            </a:r>
          </a:p>
          <a:p>
            <a:pPr marL="877888" lvl="3" indent="-342900">
              <a:buClr>
                <a:schemeClr val="accent2"/>
              </a:buClr>
            </a:pPr>
            <a:r>
              <a:rPr lang="de-DE" sz="2000" dirty="0"/>
              <a:t>translatorische eindimensionale Bewegung</a:t>
            </a:r>
          </a:p>
          <a:p>
            <a:pPr marL="0" lvl="3" indent="0">
              <a:buClr>
                <a:schemeClr val="accent2"/>
              </a:buClr>
              <a:buNone/>
            </a:pPr>
            <a:r>
              <a:rPr lang="de-DE" sz="2000" b="1" dirty="0"/>
              <a:t>Kreis- und Wabenform</a:t>
            </a:r>
          </a:p>
          <a:p>
            <a:pPr marL="877888" lvl="3" indent="-342900">
              <a:buClr>
                <a:schemeClr val="accent2"/>
              </a:buClr>
            </a:pPr>
            <a:r>
              <a:rPr lang="de-DE" sz="2000" dirty="0"/>
              <a:t>Anpassung an Innenhandwölbung</a:t>
            </a:r>
          </a:p>
          <a:p>
            <a:pPr marL="877888" lvl="3" indent="-342900">
              <a:buClr>
                <a:schemeClr val="accent2"/>
              </a:buClr>
            </a:pPr>
            <a:r>
              <a:rPr lang="de-DE" sz="2000" dirty="0"/>
              <a:t>Leichtes Nachgreifen</a:t>
            </a:r>
          </a:p>
          <a:p>
            <a:pPr marL="877888" lvl="3" indent="-342900">
              <a:buClr>
                <a:schemeClr val="accent2"/>
              </a:buClr>
            </a:pPr>
            <a:r>
              <a:rPr lang="de-DE" sz="2000" dirty="0"/>
              <a:t>Aufbringen hoher Drehmomente/Druckkräfte</a:t>
            </a:r>
          </a:p>
        </p:txBody>
      </p:sp>
      <p:pic>
        <p:nvPicPr>
          <p:cNvPr id="7" name="Grafik 6" descr="Die Zeichnung zeigt einen kugelförmigen Joystick, einen Schieberegler und einen Schraubendreher."/>
          <p:cNvPicPr>
            <a:picLocks noChangeAspect="1"/>
          </p:cNvPicPr>
          <p:nvPr/>
        </p:nvPicPr>
        <p:blipFill>
          <a:blip r:embed="rId2"/>
          <a:stretch>
            <a:fillRect/>
          </a:stretch>
        </p:blipFill>
        <p:spPr>
          <a:xfrm>
            <a:off x="8616280" y="2924944"/>
            <a:ext cx="2353260" cy="3127519"/>
          </a:xfrm>
          <a:prstGeom prst="rect">
            <a:avLst/>
          </a:prstGeom>
        </p:spPr>
      </p:pic>
      <p:sp>
        <p:nvSpPr>
          <p:cNvPr id="4" name="Datumsplatzhalter 3"/>
          <p:cNvSpPr>
            <a:spLocks noGrp="1"/>
          </p:cNvSpPr>
          <p:nvPr>
            <p:ph type="dt" sz="half" idx="10"/>
          </p:nvPr>
        </p:nvSpPr>
        <p:spPr/>
        <p:txBody>
          <a:bodyPr/>
          <a:lstStyle/>
          <a:p>
            <a:pPr>
              <a:defRPr/>
            </a:pPr>
            <a:fld id="{101BA2A0-314F-4096-9680-5C4E4DE7A575}"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10</a:t>
            </a:fld>
            <a:endParaRPr lang="de-DE" altLang="de-DE"/>
          </a:p>
        </p:txBody>
      </p:sp>
    </p:spTree>
    <p:extLst>
      <p:ext uri="{BB962C8B-B14F-4D97-AF65-F5344CB8AC3E}">
        <p14:creationId xmlns:p14="http://schemas.microsoft.com/office/powerpoint/2010/main" val="35333952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Handhaltung</a:t>
            </a:r>
            <a:endParaRPr lang="de-DE" dirty="0"/>
          </a:p>
        </p:txBody>
      </p:sp>
      <p:sp>
        <p:nvSpPr>
          <p:cNvPr id="3" name="Inhaltsplatzhalter 2"/>
          <p:cNvSpPr>
            <a:spLocks noGrp="1"/>
          </p:cNvSpPr>
          <p:nvPr>
            <p:ph idx="1"/>
          </p:nvPr>
        </p:nvSpPr>
        <p:spPr/>
        <p:txBody>
          <a:bodyPr/>
          <a:lstStyle/>
          <a:p>
            <a:r>
              <a:rPr lang="de-DE" dirty="0"/>
              <a:t>Zuordnung von anatomischer und funktioneller Achse </a:t>
            </a:r>
            <a:endParaRPr lang="de-DE" dirty="0" smtClean="0"/>
          </a:p>
          <a:p>
            <a:endParaRPr lang="de-DE" b="0" dirty="0" smtClean="0"/>
          </a:p>
          <a:p>
            <a:endParaRPr lang="de-DE" b="0" dirty="0" smtClean="0"/>
          </a:p>
          <a:p>
            <a:r>
              <a:rPr lang="de-DE" b="0" dirty="0" smtClean="0"/>
              <a:t>Bei translatorischen und </a:t>
            </a:r>
            <a:r>
              <a:rPr lang="de-DE" b="0" dirty="0" err="1" smtClean="0"/>
              <a:t>rotatorischen</a:t>
            </a:r>
            <a:r>
              <a:rPr lang="de-DE" b="0" dirty="0" smtClean="0"/>
              <a:t> Bewegungen:</a:t>
            </a:r>
          </a:p>
          <a:p>
            <a:pPr marL="342900" indent="-342900">
              <a:buFont typeface="Wingdings" panose="05000000000000000000" pitchFamily="2" charset="2"/>
              <a:buChar char="à"/>
            </a:pPr>
            <a:r>
              <a:rPr lang="de-DE" b="0" dirty="0" smtClean="0">
                <a:sym typeface="Wingdings" panose="05000000000000000000" pitchFamily="2" charset="2"/>
              </a:rPr>
              <a:t>Fluchten von Unterarmlängs- und Handachse</a:t>
            </a:r>
          </a:p>
          <a:p>
            <a:r>
              <a:rPr lang="de-DE" b="0" dirty="0" smtClean="0">
                <a:sym typeface="Wingdings" panose="05000000000000000000" pitchFamily="2" charset="2"/>
              </a:rPr>
              <a:t>Bei </a:t>
            </a:r>
            <a:r>
              <a:rPr lang="de-DE" b="0" dirty="0" err="1" smtClean="0">
                <a:sym typeface="Wingdings" panose="05000000000000000000" pitchFamily="2" charset="2"/>
              </a:rPr>
              <a:t>rotatorischen</a:t>
            </a:r>
            <a:r>
              <a:rPr lang="de-DE" b="0" dirty="0" smtClean="0">
                <a:sym typeface="Wingdings" panose="05000000000000000000" pitchFamily="2" charset="2"/>
              </a:rPr>
              <a:t> Bewegungen ideal:</a:t>
            </a:r>
          </a:p>
          <a:p>
            <a:r>
              <a:rPr lang="de-DE" b="0" dirty="0" smtClean="0">
                <a:sym typeface="Wingdings" panose="05000000000000000000" pitchFamily="2" charset="2"/>
              </a:rPr>
              <a:t> Fluchten von anatomischer und funktioneller Achse</a:t>
            </a:r>
            <a:endParaRPr lang="de-DE" b="0" dirty="0"/>
          </a:p>
        </p:txBody>
      </p:sp>
      <p:pic>
        <p:nvPicPr>
          <p:cNvPr id="11" name="Grafik 10" descr="In 4 Darstellungen werden Hände und Arme beim Halten von Bohrmaschinen, Betätigung eines Schiebereglers und Betätigung eines Drehreglers gezeigt."/>
          <p:cNvPicPr>
            <a:picLocks noChangeAspect="1"/>
          </p:cNvPicPr>
          <p:nvPr/>
        </p:nvPicPr>
        <p:blipFill>
          <a:blip r:embed="rId3"/>
          <a:stretch>
            <a:fillRect/>
          </a:stretch>
        </p:blipFill>
        <p:spPr>
          <a:xfrm>
            <a:off x="895661" y="2276872"/>
            <a:ext cx="10400677" cy="3816427"/>
          </a:xfrm>
          <a:prstGeom prst="rect">
            <a:avLst/>
          </a:prstGeom>
        </p:spPr>
      </p:pic>
      <p:sp>
        <p:nvSpPr>
          <p:cNvPr id="4" name="Datumsplatzhalter 3"/>
          <p:cNvSpPr>
            <a:spLocks noGrp="1"/>
          </p:cNvSpPr>
          <p:nvPr>
            <p:ph type="dt" sz="half" idx="10"/>
          </p:nvPr>
        </p:nvSpPr>
        <p:spPr/>
        <p:txBody>
          <a:bodyPr/>
          <a:lstStyle/>
          <a:p>
            <a:pPr>
              <a:defRPr/>
            </a:pPr>
            <a:fld id="{44EDE536-1BB9-44A1-A58E-308A66BF911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11</a:t>
            </a:fld>
            <a:endParaRPr lang="de-DE" altLang="de-DE"/>
          </a:p>
        </p:txBody>
      </p:sp>
    </p:spTree>
    <p:extLst>
      <p:ext uri="{BB962C8B-B14F-4D97-AF65-F5344CB8AC3E}">
        <p14:creationId xmlns:p14="http://schemas.microsoft.com/office/powerpoint/2010/main" val="24686563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Lösungskatalog zur orientierenden Auswahl von Stellteilen</a:t>
            </a:r>
          </a:p>
        </p:txBody>
      </p:sp>
      <p:sp>
        <p:nvSpPr>
          <p:cNvPr id="7" name="Textfeld 6"/>
          <p:cNvSpPr txBox="1"/>
          <p:nvPr/>
        </p:nvSpPr>
        <p:spPr>
          <a:xfrm>
            <a:off x="719666" y="1340768"/>
            <a:ext cx="10704925" cy="400110"/>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de-DE" b="1" dirty="0"/>
              <a:t>Beurteilung von Stellteilen in DIN EN 894-3 über Eignungskriterien, wie:</a:t>
            </a:r>
            <a:endParaRPr lang="de-DE" dirty="0"/>
          </a:p>
        </p:txBody>
      </p:sp>
      <p:sp>
        <p:nvSpPr>
          <p:cNvPr id="3" name="Inhaltsplatzhalter 2"/>
          <p:cNvSpPr>
            <a:spLocks noGrp="1"/>
          </p:cNvSpPr>
          <p:nvPr>
            <p:ph idx="1"/>
          </p:nvPr>
        </p:nvSpPr>
        <p:spPr>
          <a:xfrm>
            <a:off x="721357" y="2348880"/>
            <a:ext cx="10920949" cy="3384799"/>
          </a:xfrm>
        </p:spPr>
        <p:txBody>
          <a:bodyPr numCol="2"/>
          <a:lstStyle/>
          <a:p>
            <a:pPr marL="457200" indent="-457200">
              <a:buAutoNum type="alphaUcParenBoth"/>
            </a:pPr>
            <a:r>
              <a:rPr lang="de-DE" dirty="0" smtClean="0"/>
              <a:t>Leistungskriterien</a:t>
            </a:r>
            <a:endParaRPr lang="de-DE" dirty="0"/>
          </a:p>
          <a:p>
            <a:pPr marL="722313" lvl="2" indent="-457200">
              <a:buClr>
                <a:schemeClr val="accent2"/>
              </a:buClr>
            </a:pPr>
            <a:r>
              <a:rPr lang="de-DE" dirty="0"/>
              <a:t>Stellkraft, Stellmoment</a:t>
            </a:r>
          </a:p>
          <a:p>
            <a:pPr marL="722313" lvl="2" indent="-457200">
              <a:buClr>
                <a:schemeClr val="accent2"/>
              </a:buClr>
            </a:pPr>
            <a:r>
              <a:rPr lang="de-DE" dirty="0"/>
              <a:t>Stellgenauigkeit</a:t>
            </a:r>
          </a:p>
          <a:p>
            <a:pPr marL="722313" lvl="2" indent="-457200">
              <a:buClr>
                <a:schemeClr val="accent2"/>
              </a:buClr>
            </a:pPr>
            <a:r>
              <a:rPr lang="de-DE" dirty="0"/>
              <a:t>Schnelligkeit</a:t>
            </a:r>
            <a:br>
              <a:rPr lang="de-DE" dirty="0"/>
            </a:br>
            <a:endParaRPr lang="de-DE" dirty="0"/>
          </a:p>
          <a:p>
            <a:pPr marL="0" lvl="2" indent="0">
              <a:buClr>
                <a:schemeClr val="accent2"/>
              </a:buClr>
              <a:buNone/>
            </a:pPr>
            <a:r>
              <a:rPr lang="de-DE" b="1" dirty="0"/>
              <a:t>(B) Kommunikative </a:t>
            </a:r>
            <a:br>
              <a:rPr lang="de-DE" b="1" dirty="0"/>
            </a:br>
            <a:r>
              <a:rPr lang="de-DE" b="1" dirty="0"/>
              <a:t>      Kriterien</a:t>
            </a:r>
          </a:p>
          <a:p>
            <a:pPr marL="612775" lvl="3" indent="-342900">
              <a:buClr>
                <a:schemeClr val="accent2"/>
              </a:buClr>
            </a:pPr>
            <a:r>
              <a:rPr lang="de-DE" sz="2000" dirty="0"/>
              <a:t>Tastbarkeit der Einstellung</a:t>
            </a:r>
          </a:p>
          <a:p>
            <a:pPr marL="612775" lvl="3" indent="-342900">
              <a:buClr>
                <a:schemeClr val="accent2"/>
              </a:buClr>
            </a:pPr>
            <a:r>
              <a:rPr lang="de-DE" sz="2000" dirty="0"/>
              <a:t>visuelle Erkennbarkeit der Einstellung</a:t>
            </a:r>
          </a:p>
          <a:p>
            <a:pPr marL="0" lvl="3" indent="0">
              <a:buClr>
                <a:schemeClr val="accent2"/>
              </a:buClr>
              <a:buNone/>
            </a:pPr>
            <a:r>
              <a:rPr lang="de-DE" sz="2000" b="1" dirty="0"/>
              <a:t>(C) Sicherheitstechnische</a:t>
            </a:r>
            <a:br>
              <a:rPr lang="de-DE" sz="2000" b="1" dirty="0"/>
            </a:br>
            <a:r>
              <a:rPr lang="de-DE" sz="2000" b="1" dirty="0"/>
              <a:t>      Kriterien</a:t>
            </a:r>
          </a:p>
          <a:p>
            <a:pPr marL="612775" lvl="3" indent="-342900">
              <a:buClr>
                <a:schemeClr val="accent2"/>
              </a:buClr>
            </a:pPr>
            <a:r>
              <a:rPr lang="de-DE" sz="2000" dirty="0"/>
              <a:t>unbeabsichtigtes Stellen</a:t>
            </a:r>
          </a:p>
          <a:p>
            <a:pPr marL="612775" lvl="3" indent="-342900">
              <a:buClr>
                <a:schemeClr val="accent2"/>
              </a:buClr>
            </a:pPr>
            <a:r>
              <a:rPr lang="de-DE" sz="2000" dirty="0"/>
              <a:t>Abgleiten vom Stellteil</a:t>
            </a:r>
          </a:p>
          <a:p>
            <a:pPr marL="612775" lvl="3" indent="-342900">
              <a:buClr>
                <a:schemeClr val="accent2"/>
              </a:buClr>
            </a:pPr>
            <a:r>
              <a:rPr lang="de-DE" sz="2000" dirty="0"/>
              <a:t>Stellmöglichkeit mit Handschuh</a:t>
            </a:r>
          </a:p>
          <a:p>
            <a:pPr marL="612775" lvl="3" indent="-342900">
              <a:buClr>
                <a:schemeClr val="accent2"/>
              </a:buClr>
            </a:pPr>
            <a:r>
              <a:rPr lang="de-DE" sz="2000" dirty="0"/>
              <a:t>Reinigungsmöglichkeit</a:t>
            </a:r>
          </a:p>
        </p:txBody>
      </p:sp>
      <p:sp>
        <p:nvSpPr>
          <p:cNvPr id="4" name="Datumsplatzhalter 3"/>
          <p:cNvSpPr>
            <a:spLocks noGrp="1"/>
          </p:cNvSpPr>
          <p:nvPr>
            <p:ph type="dt" sz="half" idx="10"/>
          </p:nvPr>
        </p:nvSpPr>
        <p:spPr/>
        <p:txBody>
          <a:bodyPr/>
          <a:lstStyle/>
          <a:p>
            <a:pPr>
              <a:defRPr/>
            </a:pPr>
            <a:fld id="{80E40C70-4A2B-4D8C-8499-C4B27306BF3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12</a:t>
            </a:fld>
            <a:endParaRPr lang="de-DE" altLang="de-DE"/>
          </a:p>
        </p:txBody>
      </p:sp>
    </p:spTree>
    <p:extLst>
      <p:ext uri="{BB962C8B-B14F-4D97-AF65-F5344CB8AC3E}">
        <p14:creationId xmlns:p14="http://schemas.microsoft.com/office/powerpoint/2010/main" val="3790838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Festlegen/Auswahl der Stellteilform</a:t>
            </a:r>
            <a:endParaRPr lang="de-DE" dirty="0"/>
          </a:p>
        </p:txBody>
      </p:sp>
      <p:sp>
        <p:nvSpPr>
          <p:cNvPr id="8" name="Inhaltsplatzhalter 7"/>
          <p:cNvSpPr>
            <a:spLocks noGrp="1"/>
          </p:cNvSpPr>
          <p:nvPr>
            <p:ph idx="1"/>
          </p:nvPr>
        </p:nvSpPr>
        <p:spPr/>
        <p:txBody>
          <a:bodyPr/>
          <a:lstStyle/>
          <a:p>
            <a:r>
              <a:rPr lang="de-DE" dirty="0" smtClean="0"/>
              <a:t>Zwischenauswahl </a:t>
            </a:r>
            <a:r>
              <a:rPr lang="de-DE" dirty="0"/>
              <a:t>von Stellteilfamilien </a:t>
            </a:r>
            <a:r>
              <a:rPr lang="de-DE" dirty="0" smtClean="0"/>
              <a:t>nach DIN EN 894-3</a:t>
            </a:r>
            <a:endParaRPr lang="de-DE" b="0" dirty="0"/>
          </a:p>
          <a:p>
            <a:endParaRPr lang="de-DE" dirty="0"/>
          </a:p>
        </p:txBody>
      </p:sp>
      <p:pic>
        <p:nvPicPr>
          <p:cNvPr id="7" name="Grafik 6" descr="Die Abbildung zeigt Bild A.2 aus DIN EN 894-3. Über die Anforderungen an Stellgenauigkeit, Stellgeschwindigkeit und Stellkraft sowie die Bewegungsmerkmale gelangt man zu einer Stellteilfamilie nach DIN EN 894-3."/>
          <p:cNvPicPr>
            <a:picLocks noChangeAspect="1"/>
          </p:cNvPicPr>
          <p:nvPr/>
        </p:nvPicPr>
        <p:blipFill>
          <a:blip r:embed="rId3"/>
          <a:stretch>
            <a:fillRect/>
          </a:stretch>
        </p:blipFill>
        <p:spPr>
          <a:xfrm>
            <a:off x="1307468" y="2060848"/>
            <a:ext cx="9577064" cy="4112263"/>
          </a:xfrm>
          <a:prstGeom prst="rect">
            <a:avLst/>
          </a:prstGeom>
        </p:spPr>
      </p:pic>
      <p:sp>
        <p:nvSpPr>
          <p:cNvPr id="4" name="Datumsplatzhalter 3"/>
          <p:cNvSpPr>
            <a:spLocks noGrp="1"/>
          </p:cNvSpPr>
          <p:nvPr>
            <p:ph type="dt" sz="half" idx="10"/>
          </p:nvPr>
        </p:nvSpPr>
        <p:spPr/>
        <p:txBody>
          <a:bodyPr/>
          <a:lstStyle/>
          <a:p>
            <a:pPr>
              <a:defRPr/>
            </a:pPr>
            <a:fld id="{AA1B18EE-4E61-4916-9765-29F426A4E17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13</a:t>
            </a:fld>
            <a:endParaRPr lang="de-DE" altLang="de-DE"/>
          </a:p>
        </p:txBody>
      </p:sp>
    </p:spTree>
    <p:extLst>
      <p:ext uri="{BB962C8B-B14F-4D97-AF65-F5344CB8AC3E}">
        <p14:creationId xmlns:p14="http://schemas.microsoft.com/office/powerpoint/2010/main" val="16866852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Festlegen/Auswahl der Stellteilform</a:t>
            </a:r>
            <a:endParaRPr lang="de-DE" dirty="0"/>
          </a:p>
        </p:txBody>
      </p:sp>
      <p:sp>
        <p:nvSpPr>
          <p:cNvPr id="3" name="Inhaltsplatzhalter 2"/>
          <p:cNvSpPr>
            <a:spLocks noGrp="1"/>
          </p:cNvSpPr>
          <p:nvPr>
            <p:ph idx="1"/>
          </p:nvPr>
        </p:nvSpPr>
        <p:spPr/>
        <p:txBody>
          <a:bodyPr/>
          <a:lstStyle/>
          <a:p>
            <a:r>
              <a:rPr lang="de-DE" dirty="0" smtClean="0"/>
              <a:t>Leistungskriterien:</a:t>
            </a:r>
            <a:endParaRPr lang="de-DE" dirty="0"/>
          </a:p>
        </p:txBody>
      </p:sp>
      <p:pic>
        <p:nvPicPr>
          <p:cNvPr id="15" name="Grafik 14" descr="Die Abbildung zeigt einen Ausschnitt von Bild 7 aus DIN EN 894-3. Anhand weiterer Kriterien (kommunikative, sicherheitstechnische, Greifmerkmale) wird die Stellteilfamilie weiter eingegrenzt."/>
          <p:cNvPicPr>
            <a:picLocks noChangeAspect="1"/>
          </p:cNvPicPr>
          <p:nvPr/>
        </p:nvPicPr>
        <p:blipFill>
          <a:blip r:embed="rId3"/>
          <a:stretch>
            <a:fillRect/>
          </a:stretch>
        </p:blipFill>
        <p:spPr>
          <a:xfrm>
            <a:off x="678121" y="1988840"/>
            <a:ext cx="11039917" cy="4108426"/>
          </a:xfrm>
          <a:prstGeom prst="rect">
            <a:avLst/>
          </a:prstGeom>
        </p:spPr>
      </p:pic>
      <p:sp>
        <p:nvSpPr>
          <p:cNvPr id="4" name="Datumsplatzhalter 3"/>
          <p:cNvSpPr>
            <a:spLocks noGrp="1"/>
          </p:cNvSpPr>
          <p:nvPr>
            <p:ph type="dt" sz="half" idx="10"/>
          </p:nvPr>
        </p:nvSpPr>
        <p:spPr/>
        <p:txBody>
          <a:bodyPr/>
          <a:lstStyle/>
          <a:p>
            <a:pPr>
              <a:defRPr/>
            </a:pPr>
            <a:fld id="{82097308-8861-48FF-8A1E-E8FAB8B55A65}"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14</a:t>
            </a:fld>
            <a:endParaRPr lang="de-DE" altLang="de-DE"/>
          </a:p>
        </p:txBody>
      </p:sp>
    </p:spTree>
    <p:extLst>
      <p:ext uri="{BB962C8B-B14F-4D97-AF65-F5344CB8AC3E}">
        <p14:creationId xmlns:p14="http://schemas.microsoft.com/office/powerpoint/2010/main" val="31000510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Bestimmung der Abmessungen</a:t>
            </a:r>
            <a:endParaRPr lang="de-DE" dirty="0"/>
          </a:p>
        </p:txBody>
      </p:sp>
      <p:sp>
        <p:nvSpPr>
          <p:cNvPr id="3" name="Inhaltsplatzhalter 2"/>
          <p:cNvSpPr>
            <a:spLocks noGrp="1"/>
          </p:cNvSpPr>
          <p:nvPr>
            <p:ph idx="1"/>
          </p:nvPr>
        </p:nvSpPr>
        <p:spPr/>
        <p:txBody>
          <a:bodyPr/>
          <a:lstStyle/>
          <a:p>
            <a:r>
              <a:rPr lang="de-DE" dirty="0"/>
              <a:t>Mindestmaße nach DIN EN 894-3 (Beispiel)</a:t>
            </a:r>
          </a:p>
        </p:txBody>
      </p:sp>
      <p:pic>
        <p:nvPicPr>
          <p:cNvPr id="11" name="Grafik 10" descr="Die Abbildung zeigt einen Ausschnitt von Tabelle 3 aus DIN EN 894-3. Empfohlene Mindestmaße für handbetätigte Stellteile. "/>
          <p:cNvPicPr>
            <a:picLocks noChangeAspect="1"/>
          </p:cNvPicPr>
          <p:nvPr/>
        </p:nvPicPr>
        <p:blipFill>
          <a:blip r:embed="rId3"/>
          <a:stretch>
            <a:fillRect/>
          </a:stretch>
        </p:blipFill>
        <p:spPr>
          <a:xfrm>
            <a:off x="695400" y="2456603"/>
            <a:ext cx="10444328" cy="2412557"/>
          </a:xfrm>
          <a:prstGeom prst="rect">
            <a:avLst/>
          </a:prstGeom>
        </p:spPr>
      </p:pic>
      <p:sp>
        <p:nvSpPr>
          <p:cNvPr id="4" name="Datumsplatzhalter 3"/>
          <p:cNvSpPr>
            <a:spLocks noGrp="1"/>
          </p:cNvSpPr>
          <p:nvPr>
            <p:ph type="dt" sz="half" idx="10"/>
          </p:nvPr>
        </p:nvSpPr>
        <p:spPr/>
        <p:txBody>
          <a:bodyPr/>
          <a:lstStyle/>
          <a:p>
            <a:pPr>
              <a:defRPr/>
            </a:pPr>
            <a:fld id="{D003CE34-D7D7-4AD9-B5F5-7B0E8562FF5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15</a:t>
            </a:fld>
            <a:endParaRPr lang="de-DE" altLang="de-DE"/>
          </a:p>
        </p:txBody>
      </p:sp>
    </p:spTree>
    <p:extLst>
      <p:ext uri="{BB962C8B-B14F-4D97-AF65-F5344CB8AC3E}">
        <p14:creationId xmlns:p14="http://schemas.microsoft.com/office/powerpoint/2010/main" val="18500899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Bestimmung der Abmessungen</a:t>
            </a:r>
            <a:endParaRPr lang="de-DE" dirty="0"/>
          </a:p>
        </p:txBody>
      </p:sp>
      <p:sp>
        <p:nvSpPr>
          <p:cNvPr id="17" name="Inhaltsplatzhalter 16"/>
          <p:cNvSpPr>
            <a:spLocks noGrp="1"/>
          </p:cNvSpPr>
          <p:nvPr>
            <p:ph idx="1"/>
          </p:nvPr>
        </p:nvSpPr>
        <p:spPr/>
        <p:txBody>
          <a:bodyPr/>
          <a:lstStyle/>
          <a:p>
            <a:r>
              <a:rPr lang="de-DE" dirty="0" smtClean="0"/>
              <a:t>Mindestabstände </a:t>
            </a:r>
            <a:r>
              <a:rPr lang="de-DE" dirty="0"/>
              <a:t>nach DIN EN </a:t>
            </a:r>
            <a:r>
              <a:rPr lang="de-DE" dirty="0" smtClean="0"/>
              <a:t>894-4 </a:t>
            </a:r>
            <a:r>
              <a:rPr lang="de-DE" dirty="0"/>
              <a:t>(Beispiel)</a:t>
            </a:r>
          </a:p>
        </p:txBody>
      </p:sp>
      <p:pic>
        <p:nvPicPr>
          <p:cNvPr id="16" name="Grafik 15" descr="Die Abbildung zeigt einen Ausschnitt von Tabelle 1 aus DIN EN 894-4. Abstände für Stellteile auf Pulten oder ähnlichen Oberflächen."/>
          <p:cNvPicPr>
            <a:picLocks noChangeAspect="1"/>
          </p:cNvPicPr>
          <p:nvPr/>
        </p:nvPicPr>
        <p:blipFill>
          <a:blip r:embed="rId3"/>
          <a:stretch>
            <a:fillRect/>
          </a:stretch>
        </p:blipFill>
        <p:spPr>
          <a:xfrm>
            <a:off x="94311" y="2042420"/>
            <a:ext cx="11639772" cy="3573760"/>
          </a:xfrm>
          <a:prstGeom prst="rect">
            <a:avLst/>
          </a:prstGeom>
        </p:spPr>
      </p:pic>
      <p:sp>
        <p:nvSpPr>
          <p:cNvPr id="4" name="Datumsplatzhalter 3"/>
          <p:cNvSpPr>
            <a:spLocks noGrp="1"/>
          </p:cNvSpPr>
          <p:nvPr>
            <p:ph type="dt" sz="half" idx="10"/>
          </p:nvPr>
        </p:nvSpPr>
        <p:spPr/>
        <p:txBody>
          <a:bodyPr/>
          <a:lstStyle/>
          <a:p>
            <a:pPr>
              <a:defRPr/>
            </a:pPr>
            <a:fld id="{A4FF1691-A619-4EE9-8C12-0E5E626FC66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16</a:t>
            </a:fld>
            <a:endParaRPr lang="de-DE" altLang="de-DE"/>
          </a:p>
        </p:txBody>
      </p:sp>
    </p:spTree>
    <p:extLst>
      <p:ext uri="{BB962C8B-B14F-4D97-AF65-F5344CB8AC3E}">
        <p14:creationId xmlns:p14="http://schemas.microsoft.com/office/powerpoint/2010/main" val="21106705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Auswahl des Materials / Gestaltung der Oberfläche</a:t>
            </a:r>
          </a:p>
        </p:txBody>
      </p:sp>
      <p:sp>
        <p:nvSpPr>
          <p:cNvPr id="3" name="Inhaltsplatzhalter 2"/>
          <p:cNvSpPr>
            <a:spLocks noGrp="1"/>
          </p:cNvSpPr>
          <p:nvPr>
            <p:ph idx="1"/>
          </p:nvPr>
        </p:nvSpPr>
        <p:spPr/>
        <p:txBody>
          <a:bodyPr/>
          <a:lstStyle/>
          <a:p>
            <a:r>
              <a:rPr lang="de-DE" dirty="0" smtClean="0">
                <a:solidFill>
                  <a:srgbClr val="6F6F6F"/>
                </a:solidFill>
              </a:rPr>
              <a:t>Unterscheidung:</a:t>
            </a:r>
          </a:p>
          <a:p>
            <a:pPr marL="342900" indent="-342900">
              <a:buClr>
                <a:schemeClr val="accent2"/>
              </a:buClr>
              <a:buFont typeface="Wingdings" panose="05000000000000000000" pitchFamily="2" charset="2"/>
              <a:buChar char="§"/>
            </a:pPr>
            <a:r>
              <a:rPr lang="de-DE" b="0" dirty="0">
                <a:solidFill>
                  <a:srgbClr val="6F6F6F"/>
                </a:solidFill>
              </a:rPr>
              <a:t>glatte Oberflächen unterschiedlicher Rautiefen</a:t>
            </a:r>
          </a:p>
          <a:p>
            <a:pPr marL="342900" indent="-342900">
              <a:buClr>
                <a:schemeClr val="accent2"/>
              </a:buClr>
              <a:buFont typeface="Wingdings" panose="05000000000000000000" pitchFamily="2" charset="2"/>
              <a:buChar char="§"/>
            </a:pPr>
            <a:r>
              <a:rPr lang="de-DE" b="0" dirty="0">
                <a:solidFill>
                  <a:srgbClr val="6F6F6F"/>
                </a:solidFill>
              </a:rPr>
              <a:t>profilierte Oberflächen (Form, Größe, Abstand, Richtung der Profile)</a:t>
            </a:r>
          </a:p>
          <a:p>
            <a:pPr marL="342900" indent="-342900">
              <a:buClr>
                <a:schemeClr val="accent2"/>
              </a:buClr>
              <a:buFont typeface="Wingdings" panose="05000000000000000000" pitchFamily="2" charset="2"/>
              <a:buChar char="§"/>
            </a:pPr>
            <a:endParaRPr lang="de-DE" b="0" dirty="0">
              <a:solidFill>
                <a:srgbClr val="6F6F6F"/>
              </a:solidFill>
            </a:endParaRPr>
          </a:p>
          <a:p>
            <a:pPr>
              <a:buClr>
                <a:schemeClr val="accent2"/>
              </a:buClr>
            </a:pPr>
            <a:r>
              <a:rPr lang="de-DE" dirty="0">
                <a:solidFill>
                  <a:srgbClr val="6F6F6F"/>
                </a:solidFill>
              </a:rPr>
              <a:t>Erhöhen der Reibungskraft zwischen Hand und griff durch:</a:t>
            </a:r>
          </a:p>
          <a:p>
            <a:pPr marL="342900" indent="-342900">
              <a:buClr>
                <a:schemeClr val="accent2"/>
              </a:buClr>
              <a:buFont typeface="Wingdings" panose="05000000000000000000" pitchFamily="2" charset="2"/>
              <a:buChar char="§"/>
            </a:pPr>
            <a:endParaRPr lang="de-DE" b="0" dirty="0">
              <a:solidFill>
                <a:srgbClr val="6F6F6F"/>
              </a:solidFill>
            </a:endParaRPr>
          </a:p>
          <a:p>
            <a:pPr>
              <a:buClr>
                <a:schemeClr val="accent2"/>
              </a:buClr>
            </a:pPr>
            <a:r>
              <a:rPr lang="de-DE" dirty="0" smtClean="0">
                <a:solidFill>
                  <a:srgbClr val="6F6F6F"/>
                </a:solidFill>
              </a:rPr>
              <a:t>1.) Erhöhung Reibungsbeiwert = f (Materialeigenschaft, Profilierung)</a:t>
            </a:r>
          </a:p>
          <a:p>
            <a:pPr>
              <a:buClr>
                <a:schemeClr val="accent2"/>
              </a:buClr>
            </a:pPr>
            <a:r>
              <a:rPr lang="de-DE" altLang="de-DE" dirty="0">
                <a:solidFill>
                  <a:srgbClr val="6F6F6F"/>
                </a:solidFill>
              </a:rPr>
              <a:t>F</a:t>
            </a:r>
            <a:r>
              <a:rPr lang="de-DE" altLang="de-DE" baseline="-16000" dirty="0">
                <a:solidFill>
                  <a:srgbClr val="6F6F6F"/>
                </a:solidFill>
              </a:rPr>
              <a:t>R</a:t>
            </a:r>
            <a:r>
              <a:rPr lang="de-DE" altLang="de-DE" dirty="0">
                <a:solidFill>
                  <a:srgbClr val="6F6F6F"/>
                </a:solidFill>
              </a:rPr>
              <a:t>  =  </a:t>
            </a:r>
            <a:r>
              <a:rPr lang="de-DE" altLang="de-DE" dirty="0">
                <a:solidFill>
                  <a:srgbClr val="6F6F6F"/>
                </a:solidFill>
                <a:sym typeface="Symbol" pitchFamily="18" charset="2"/>
              </a:rPr>
              <a:t>   </a:t>
            </a:r>
            <a:r>
              <a:rPr lang="de-DE" altLang="de-DE" dirty="0">
                <a:solidFill>
                  <a:srgbClr val="6F6F6F"/>
                </a:solidFill>
              </a:rPr>
              <a:t> F</a:t>
            </a:r>
            <a:r>
              <a:rPr lang="de-DE" altLang="de-DE" baseline="-16000" dirty="0">
                <a:solidFill>
                  <a:srgbClr val="6F6F6F"/>
                </a:solidFill>
              </a:rPr>
              <a:t>N</a:t>
            </a:r>
            <a:r>
              <a:rPr lang="de-DE" altLang="de-DE" dirty="0">
                <a:solidFill>
                  <a:srgbClr val="6F6F6F"/>
                </a:solidFill>
              </a:rPr>
              <a:t> </a:t>
            </a:r>
            <a:r>
              <a:rPr lang="de-DE" altLang="de-DE" dirty="0">
                <a:solidFill>
                  <a:srgbClr val="6F6F6F"/>
                </a:solidFill>
                <a:sym typeface="Wingdings" pitchFamily="2" charset="2"/>
              </a:rPr>
              <a:t></a:t>
            </a:r>
            <a:r>
              <a:rPr lang="de-DE" altLang="de-DE" dirty="0">
                <a:solidFill>
                  <a:srgbClr val="6F6F6F"/>
                </a:solidFill>
              </a:rPr>
              <a:t> Erhöhung  </a:t>
            </a:r>
            <a:r>
              <a:rPr lang="de-DE" altLang="de-DE" dirty="0">
                <a:solidFill>
                  <a:srgbClr val="6F6F6F"/>
                </a:solidFill>
                <a:sym typeface="Symbol" pitchFamily="18" charset="2"/>
              </a:rPr>
              <a:t></a:t>
            </a:r>
          </a:p>
          <a:p>
            <a:pPr marL="342900" indent="-342900">
              <a:buClr>
                <a:schemeClr val="accent2"/>
              </a:buClr>
              <a:buFont typeface="Wingdings" panose="05000000000000000000" pitchFamily="2" charset="2"/>
              <a:buChar char="§"/>
            </a:pPr>
            <a:r>
              <a:rPr lang="de-DE" altLang="de-DE" sz="1800" b="0" dirty="0">
                <a:solidFill>
                  <a:srgbClr val="6F6F6F"/>
                </a:solidFill>
                <a:sym typeface="Symbol" pitchFamily="18" charset="2"/>
              </a:rPr>
              <a:t>bei </a:t>
            </a:r>
            <a:r>
              <a:rPr lang="de-DE" altLang="de-DE" sz="1800" b="0" u="sng" dirty="0">
                <a:solidFill>
                  <a:srgbClr val="6F6F6F"/>
                </a:solidFill>
                <a:sym typeface="Symbol" pitchFamily="18" charset="2"/>
              </a:rPr>
              <a:t>niedrigen</a:t>
            </a:r>
            <a:r>
              <a:rPr lang="de-DE" altLang="de-DE" sz="1800" b="0" dirty="0">
                <a:solidFill>
                  <a:srgbClr val="6F6F6F"/>
                </a:solidFill>
                <a:sym typeface="Symbol" pitchFamily="18" charset="2"/>
              </a:rPr>
              <a:t> Andruckkräften am Stellteil: glatte Oberflächen bevorzugen</a:t>
            </a:r>
          </a:p>
          <a:p>
            <a:pPr marL="342900" indent="-342900">
              <a:buClr>
                <a:schemeClr val="accent2"/>
              </a:buClr>
              <a:buFont typeface="Wingdings" panose="05000000000000000000" pitchFamily="2" charset="2"/>
              <a:buChar char="§"/>
            </a:pPr>
            <a:r>
              <a:rPr lang="de-DE" altLang="de-DE" sz="1800" b="0" dirty="0">
                <a:solidFill>
                  <a:srgbClr val="6F6F6F"/>
                </a:solidFill>
                <a:sym typeface="Symbol" pitchFamily="18" charset="2"/>
              </a:rPr>
              <a:t>bei </a:t>
            </a:r>
            <a:r>
              <a:rPr lang="de-DE" altLang="de-DE" sz="1800" b="0" u="sng" dirty="0">
                <a:solidFill>
                  <a:srgbClr val="6F6F6F"/>
                </a:solidFill>
                <a:sym typeface="Symbol" pitchFamily="18" charset="2"/>
              </a:rPr>
              <a:t>hohen</a:t>
            </a:r>
            <a:r>
              <a:rPr lang="de-DE" altLang="de-DE" sz="1800" b="0" dirty="0">
                <a:solidFill>
                  <a:srgbClr val="6F6F6F"/>
                </a:solidFill>
                <a:sym typeface="Symbol" pitchFamily="18" charset="2"/>
              </a:rPr>
              <a:t> Andruckkräften am Stellteil: profilierte Oberflächen bevorzugen</a:t>
            </a:r>
          </a:p>
          <a:p>
            <a:pPr marL="342900" indent="-342900">
              <a:buClr>
                <a:schemeClr val="accent2"/>
              </a:buClr>
              <a:buFont typeface="Wingdings" panose="05000000000000000000" pitchFamily="2" charset="2"/>
              <a:buChar char="§"/>
            </a:pPr>
            <a:r>
              <a:rPr lang="de-DE" altLang="de-DE" sz="1800" b="0" dirty="0">
                <a:solidFill>
                  <a:srgbClr val="6F6F6F"/>
                </a:solidFill>
                <a:sym typeface="Symbol" pitchFamily="18" charset="2"/>
              </a:rPr>
              <a:t>Profilierung stets quer zur Bewegungsrichtung</a:t>
            </a:r>
          </a:p>
          <a:p>
            <a:pPr marL="342900" indent="-342900">
              <a:buClr>
                <a:schemeClr val="accent2"/>
              </a:buClr>
              <a:buFont typeface="Wingdings" panose="05000000000000000000" pitchFamily="2" charset="2"/>
              <a:buChar char="§"/>
            </a:pPr>
            <a:r>
              <a:rPr lang="de-DE" altLang="de-DE" sz="1800" b="0" dirty="0">
                <a:solidFill>
                  <a:srgbClr val="6F6F6F"/>
                </a:solidFill>
                <a:sym typeface="Symbol" pitchFamily="18" charset="2"/>
              </a:rPr>
              <a:t>Kombinationsbewegungen (Drehen und Ziehen): Profilform </a:t>
            </a:r>
            <a:r>
              <a:rPr lang="de-DE" altLang="de-DE" sz="1800" b="0" dirty="0" err="1">
                <a:solidFill>
                  <a:srgbClr val="6F6F6F"/>
                </a:solidFill>
                <a:sym typeface="Symbol" pitchFamily="18" charset="2"/>
              </a:rPr>
              <a:t>gekordelt</a:t>
            </a:r>
            <a:r>
              <a:rPr lang="de-DE" altLang="de-DE" sz="1800" b="0" dirty="0">
                <a:solidFill>
                  <a:srgbClr val="6F6F6F"/>
                </a:solidFill>
                <a:sym typeface="Symbol" pitchFamily="18" charset="2"/>
              </a:rPr>
              <a:t>, genoppt</a:t>
            </a:r>
          </a:p>
          <a:p>
            <a:pPr marL="342900" indent="-342900">
              <a:buClr>
                <a:schemeClr val="accent2"/>
              </a:buClr>
              <a:buFont typeface="Wingdings" panose="05000000000000000000" pitchFamily="2" charset="2"/>
              <a:buChar char="§"/>
            </a:pPr>
            <a:r>
              <a:rPr lang="de-DE" altLang="de-DE" sz="1800" b="0" dirty="0">
                <a:solidFill>
                  <a:srgbClr val="6F6F6F"/>
                </a:solidFill>
                <a:sym typeface="Symbol" pitchFamily="18" charset="2"/>
              </a:rPr>
              <a:t>Grobprofile generell nicht empfehlenswert (Profilabstand &lt; 3mm)</a:t>
            </a:r>
            <a:endParaRPr lang="de-DE" altLang="de-DE" sz="1800" b="0" dirty="0">
              <a:solidFill>
                <a:srgbClr val="6F6F6F"/>
              </a:solidFill>
            </a:endParaRPr>
          </a:p>
          <a:p>
            <a:pPr>
              <a:buClr>
                <a:schemeClr val="accent2"/>
              </a:buClr>
            </a:pPr>
            <a:endParaRPr lang="de-DE" b="0" dirty="0">
              <a:solidFill>
                <a:srgbClr val="6F6F6F"/>
              </a:solidFill>
            </a:endParaRPr>
          </a:p>
        </p:txBody>
      </p:sp>
      <p:sp>
        <p:nvSpPr>
          <p:cNvPr id="4" name="Datumsplatzhalter 3"/>
          <p:cNvSpPr>
            <a:spLocks noGrp="1"/>
          </p:cNvSpPr>
          <p:nvPr>
            <p:ph type="dt" sz="half" idx="10"/>
          </p:nvPr>
        </p:nvSpPr>
        <p:spPr/>
        <p:txBody>
          <a:bodyPr/>
          <a:lstStyle/>
          <a:p>
            <a:pPr>
              <a:defRPr/>
            </a:pPr>
            <a:fld id="{4C14752A-7BAF-4CA9-BF88-31CEBE5C4BC1}"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17</a:t>
            </a:fld>
            <a:endParaRPr lang="de-DE" altLang="de-DE"/>
          </a:p>
        </p:txBody>
      </p:sp>
    </p:spTree>
    <p:extLst>
      <p:ext uri="{BB962C8B-B14F-4D97-AF65-F5344CB8AC3E}">
        <p14:creationId xmlns:p14="http://schemas.microsoft.com/office/powerpoint/2010/main" val="39191413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Auswahl des Materials / Gestaltung der Oberfläche</a:t>
            </a:r>
          </a:p>
        </p:txBody>
      </p:sp>
      <p:sp>
        <p:nvSpPr>
          <p:cNvPr id="3" name="Inhaltsplatzhalter 2"/>
          <p:cNvSpPr>
            <a:spLocks noGrp="1"/>
          </p:cNvSpPr>
          <p:nvPr>
            <p:ph idx="1"/>
          </p:nvPr>
        </p:nvSpPr>
        <p:spPr/>
        <p:txBody>
          <a:bodyPr/>
          <a:lstStyle/>
          <a:p>
            <a:r>
              <a:rPr lang="de-DE" dirty="0"/>
              <a:t>Reibungsbeiwerte einiger Materialien</a:t>
            </a:r>
          </a:p>
          <a:p>
            <a:endParaRPr lang="de-DE" dirty="0"/>
          </a:p>
        </p:txBody>
      </p:sp>
      <p:pic>
        <p:nvPicPr>
          <p:cNvPr id="9" name="Inhaltsplatzhalter 12" descr="Die Tabelle unterscheidet Materialien nach hohen und niedrigen Reibungsbeiwerten. &#10;Hohe Reibungsbeiwerte bei Kontaktgriff haben Plexiglas, Kupfer, Emaille, Hartgummi, Messing verchromt, Glas, PVC weich sowie Gummi genoppt, Gummi fein, Aluminium grob quer/ längs.&#10;Hohe Reibungsbeiwerte bei Zufassungsgriff haben Hartgummi und weiches PVC.&#10;Niedrige Reibungsbeiwerte bei Kontaktgriff haben   Leder genarbt, Kork Hölzer wie Esche und Buche  , Hartschaum, PVC hart fein/ längs.&#10;Niedrige Reibungsbeiwerte bei Zufassungsgriff haben lackiertes Holz, Buche, Messing und Aluminium."/>
          <p:cNvPicPr>
            <a:picLocks noChangeAspect="1"/>
          </p:cNvPicPr>
          <p:nvPr/>
        </p:nvPicPr>
        <p:blipFill>
          <a:blip r:embed="rId3"/>
          <a:stretch>
            <a:fillRect/>
          </a:stretch>
        </p:blipFill>
        <p:spPr bwMode="auto">
          <a:xfrm>
            <a:off x="2006722" y="1844400"/>
            <a:ext cx="8193734" cy="465165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umsplatzhalter 3"/>
          <p:cNvSpPr>
            <a:spLocks noGrp="1"/>
          </p:cNvSpPr>
          <p:nvPr>
            <p:ph type="dt" sz="half" idx="10"/>
          </p:nvPr>
        </p:nvSpPr>
        <p:spPr/>
        <p:txBody>
          <a:bodyPr/>
          <a:lstStyle/>
          <a:p>
            <a:pPr>
              <a:defRPr/>
            </a:pPr>
            <a:fld id="{9F922877-85A6-4A7A-8F6B-56EF934128C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18</a:t>
            </a:fld>
            <a:endParaRPr lang="de-DE" altLang="de-DE"/>
          </a:p>
        </p:txBody>
      </p:sp>
    </p:spTree>
    <p:extLst>
      <p:ext uri="{BB962C8B-B14F-4D97-AF65-F5344CB8AC3E}">
        <p14:creationId xmlns:p14="http://schemas.microsoft.com/office/powerpoint/2010/main" val="29499521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solidFill>
                  <a:srgbClr val="004994"/>
                </a:solidFill>
              </a:rPr>
              <a:t>Auswahl des Materials / Gestaltung der Oberfläche</a:t>
            </a:r>
            <a:endParaRPr lang="de-DE" dirty="0"/>
          </a:p>
        </p:txBody>
      </p:sp>
      <p:sp>
        <p:nvSpPr>
          <p:cNvPr id="3" name="Inhaltsplatzhalter 2"/>
          <p:cNvSpPr>
            <a:spLocks noGrp="1"/>
          </p:cNvSpPr>
          <p:nvPr>
            <p:ph idx="1"/>
          </p:nvPr>
        </p:nvSpPr>
        <p:spPr/>
        <p:txBody>
          <a:bodyPr/>
          <a:lstStyle/>
          <a:p>
            <a:r>
              <a:rPr lang="de-DE" dirty="0"/>
              <a:t>Erhöhen der Reibungskraft zwischen Hand und Griff durch</a:t>
            </a:r>
            <a:r>
              <a:rPr lang="de-DE" dirty="0" smtClean="0"/>
              <a:t>:</a:t>
            </a:r>
          </a:p>
          <a:p>
            <a:endParaRPr lang="de-DE" dirty="0" smtClean="0">
              <a:solidFill>
                <a:schemeClr val="accent2"/>
              </a:solidFill>
            </a:endParaRPr>
          </a:p>
          <a:p>
            <a:r>
              <a:rPr lang="de-DE" dirty="0" smtClean="0">
                <a:solidFill>
                  <a:srgbClr val="6F6F6F"/>
                </a:solidFill>
              </a:rPr>
              <a:t>2.) Erhöhung Normalkraft (Andruckkraft, Anpresskraft)</a:t>
            </a:r>
          </a:p>
          <a:p>
            <a:pPr marL="608013" lvl="2" indent="-342900">
              <a:lnSpc>
                <a:spcPct val="120000"/>
              </a:lnSpc>
              <a:spcAft>
                <a:spcPct val="20000"/>
              </a:spcAft>
              <a:buClr>
                <a:schemeClr val="accent2"/>
              </a:buClr>
            </a:pPr>
            <a:r>
              <a:rPr lang="de-DE" dirty="0"/>
              <a:t>Vergrößern der Kopplungsfläche, Kontaktfläche</a:t>
            </a:r>
            <a:br>
              <a:rPr lang="de-DE" dirty="0"/>
            </a:br>
            <a:r>
              <a:rPr lang="de-DE" altLang="de-DE" dirty="0"/>
              <a:t>F</a:t>
            </a:r>
            <a:r>
              <a:rPr lang="de-DE" altLang="de-DE" baseline="-25000" dirty="0"/>
              <a:t>R</a:t>
            </a:r>
            <a:r>
              <a:rPr lang="de-DE" altLang="de-DE" dirty="0"/>
              <a:t> = </a:t>
            </a:r>
            <a:r>
              <a:rPr lang="de-DE" altLang="de-DE" dirty="0">
                <a:sym typeface="Symbol" pitchFamily="18" charset="2"/>
              </a:rPr>
              <a:t></a:t>
            </a:r>
            <a:r>
              <a:rPr lang="de-DE" altLang="de-DE" dirty="0"/>
              <a:t> F</a:t>
            </a:r>
            <a:r>
              <a:rPr lang="de-DE" altLang="de-DE" baseline="-25000" dirty="0">
                <a:sym typeface="UniversalMath1 BT"/>
              </a:rPr>
              <a:t>N</a:t>
            </a:r>
            <a:r>
              <a:rPr lang="de-DE" altLang="de-DE" dirty="0">
                <a:sym typeface="UniversalMath1 BT"/>
              </a:rPr>
              <a:t>   </a:t>
            </a:r>
            <a:r>
              <a:rPr lang="de-DE" altLang="de-DE" dirty="0">
                <a:sym typeface="Wingdings" pitchFamily="2" charset="2"/>
              </a:rPr>
              <a:t></a:t>
            </a:r>
            <a:r>
              <a:rPr lang="de-DE" altLang="de-DE" dirty="0"/>
              <a:t> Erhöhung von F</a:t>
            </a:r>
            <a:r>
              <a:rPr lang="de-DE" altLang="de-DE" baseline="-25000" dirty="0">
                <a:sym typeface="Wingdings" pitchFamily="2" charset="2"/>
              </a:rPr>
              <a:t>N</a:t>
            </a:r>
            <a:r>
              <a:rPr lang="de-DE" altLang="de-DE" dirty="0">
                <a:sym typeface="Wingdings" pitchFamily="2" charset="2"/>
              </a:rPr>
              <a:t>     </a:t>
            </a:r>
          </a:p>
          <a:p>
            <a:pPr eaLnBrk="1" hangingPunct="1">
              <a:lnSpc>
                <a:spcPct val="120000"/>
              </a:lnSpc>
              <a:spcAft>
                <a:spcPct val="20000"/>
              </a:spcAft>
            </a:pPr>
            <a:r>
              <a:rPr lang="de-DE" altLang="de-DE" dirty="0">
                <a:sym typeface="Wingdings" pitchFamily="2" charset="2"/>
              </a:rPr>
              <a:t>			F</a:t>
            </a:r>
            <a:r>
              <a:rPr lang="de-DE" altLang="de-DE" baseline="-25000" dirty="0">
                <a:sym typeface="Wingdings" pitchFamily="2" charset="2"/>
              </a:rPr>
              <a:t>N</a:t>
            </a:r>
            <a:r>
              <a:rPr lang="de-DE" altLang="de-DE" dirty="0">
                <a:sym typeface="Wingdings" pitchFamily="2" charset="2"/>
              </a:rPr>
              <a:t>   =  p  </a:t>
            </a:r>
            <a:r>
              <a:rPr lang="de-DE" altLang="de-DE" dirty="0">
                <a:sym typeface="Symbol" pitchFamily="18" charset="2"/>
              </a:rPr>
              <a:t>  </a:t>
            </a:r>
            <a:r>
              <a:rPr lang="de-DE" altLang="de-DE" dirty="0">
                <a:sym typeface="Wingdings" pitchFamily="2" charset="2"/>
              </a:rPr>
              <a:t>A: </a:t>
            </a:r>
          </a:p>
          <a:p>
            <a:pPr eaLnBrk="1" hangingPunct="1">
              <a:lnSpc>
                <a:spcPct val="120000"/>
              </a:lnSpc>
              <a:spcAft>
                <a:spcPct val="20000"/>
              </a:spcAft>
            </a:pPr>
            <a:r>
              <a:rPr lang="de-DE" altLang="de-DE" dirty="0">
                <a:sym typeface="Wingdings" pitchFamily="2" charset="2"/>
              </a:rPr>
              <a:t>			          	</a:t>
            </a:r>
          </a:p>
          <a:p>
            <a:pPr marL="627063">
              <a:lnSpc>
                <a:spcPct val="120000"/>
              </a:lnSpc>
              <a:spcAft>
                <a:spcPct val="20000"/>
              </a:spcAft>
            </a:pPr>
            <a:r>
              <a:rPr lang="de-DE" altLang="de-DE" b="0" dirty="0">
                <a:sym typeface="Wingdings" pitchFamily="2" charset="2"/>
              </a:rPr>
              <a:t>Erhöhung Flächenpressung, Erhöhung Kontaktfläche</a:t>
            </a:r>
          </a:p>
          <a:p>
            <a:pPr marL="606425" indent="-342900">
              <a:lnSpc>
                <a:spcPct val="120000"/>
              </a:lnSpc>
              <a:spcAft>
                <a:spcPct val="20000"/>
              </a:spcAft>
              <a:buClr>
                <a:schemeClr val="accent2"/>
              </a:buClr>
              <a:buFont typeface="Wingdings" panose="05000000000000000000" pitchFamily="2" charset="2"/>
              <a:buChar char="§"/>
            </a:pPr>
            <a:r>
              <a:rPr lang="de-DE" altLang="de-DE" b="0" dirty="0">
                <a:sym typeface="Wingdings" pitchFamily="2" charset="2"/>
              </a:rPr>
              <a:t>druckanthropomorphe Werkstoffe (z.B. Gummi)</a:t>
            </a:r>
          </a:p>
          <a:p>
            <a:pPr marL="606425" indent="-342900">
              <a:lnSpc>
                <a:spcPct val="120000"/>
              </a:lnSpc>
              <a:spcAft>
                <a:spcPct val="20000"/>
              </a:spcAft>
              <a:buClr>
                <a:schemeClr val="accent2"/>
              </a:buClr>
              <a:buFont typeface="Wingdings" panose="05000000000000000000" pitchFamily="2" charset="2"/>
              <a:buChar char="§"/>
            </a:pPr>
            <a:r>
              <a:rPr lang="de-DE" altLang="de-DE" b="0" dirty="0">
                <a:sym typeface="Wingdings" pitchFamily="2" charset="2"/>
              </a:rPr>
              <a:t>bei kleinen und mittleren Anpresskräften: glatte Materialien bevorzugen</a:t>
            </a:r>
          </a:p>
          <a:p>
            <a:pPr marL="606425" indent="-342900">
              <a:lnSpc>
                <a:spcPct val="120000"/>
              </a:lnSpc>
              <a:spcAft>
                <a:spcPct val="20000"/>
              </a:spcAft>
              <a:buClr>
                <a:schemeClr val="accent2"/>
              </a:buClr>
              <a:buFont typeface="Wingdings" panose="05000000000000000000" pitchFamily="2" charset="2"/>
              <a:buChar char="§"/>
            </a:pPr>
            <a:r>
              <a:rPr lang="de-DE" altLang="de-DE" b="0" dirty="0" err="1">
                <a:sym typeface="Wingdings" pitchFamily="2" charset="2"/>
              </a:rPr>
              <a:t>Zweifingerzufassung</a:t>
            </a:r>
            <a:r>
              <a:rPr lang="de-DE" altLang="de-DE" b="0" dirty="0">
                <a:sym typeface="Wingdings" pitchFamily="2" charset="2"/>
              </a:rPr>
              <a:t>: Bewegungsrichtung quer zu den Fingern</a:t>
            </a:r>
            <a:r>
              <a:rPr lang="de-DE" altLang="de-DE" dirty="0" smtClean="0">
                <a:sym typeface="Wingdings" pitchFamily="2" charset="2"/>
              </a:rPr>
              <a:t/>
            </a:r>
            <a:br>
              <a:rPr lang="de-DE" altLang="de-DE" dirty="0" smtClean="0">
                <a:sym typeface="Wingdings" pitchFamily="2" charset="2"/>
              </a:rPr>
            </a:br>
            <a:r>
              <a:rPr lang="de-DE" altLang="de-DE" dirty="0" smtClean="0">
                <a:sym typeface="Wingdings" pitchFamily="2" charset="2"/>
              </a:rPr>
              <a:t>	</a:t>
            </a:r>
          </a:p>
          <a:p>
            <a:pPr marL="608013" lvl="2" indent="-342900">
              <a:buClr>
                <a:schemeClr val="accent2"/>
              </a:buClr>
            </a:pPr>
            <a:endParaRPr lang="de-DE" dirty="0"/>
          </a:p>
        </p:txBody>
      </p:sp>
      <p:sp>
        <p:nvSpPr>
          <p:cNvPr id="4" name="Datumsplatzhalter 3"/>
          <p:cNvSpPr>
            <a:spLocks noGrp="1"/>
          </p:cNvSpPr>
          <p:nvPr>
            <p:ph type="dt" sz="half" idx="10"/>
          </p:nvPr>
        </p:nvSpPr>
        <p:spPr/>
        <p:txBody>
          <a:bodyPr/>
          <a:lstStyle/>
          <a:p>
            <a:pPr>
              <a:defRPr/>
            </a:pPr>
            <a:fld id="{19F4100A-1591-4E6E-B032-6457FA744F9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19</a:t>
            </a:fld>
            <a:endParaRPr lang="de-DE" altLang="de-DE"/>
          </a:p>
        </p:txBody>
      </p:sp>
    </p:spTree>
    <p:extLst>
      <p:ext uri="{BB962C8B-B14F-4D97-AF65-F5344CB8AC3E}">
        <p14:creationId xmlns:p14="http://schemas.microsoft.com/office/powerpoint/2010/main" val="32910337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Darum geht es</a:t>
            </a:r>
          </a:p>
        </p:txBody>
      </p:sp>
      <p:sp>
        <p:nvSpPr>
          <p:cNvPr id="4102" name="Rectangle 13"/>
          <p:cNvSpPr>
            <a:spLocks noGrp="1" noChangeArrowheads="1"/>
          </p:cNvSpPr>
          <p:nvPr>
            <p:ph idx="1"/>
          </p:nvPr>
        </p:nvSpPr>
        <p:spPr/>
        <p:txBody>
          <a:bodyPr/>
          <a:lstStyle/>
          <a:p>
            <a:pPr marL="342900" indent="-342900">
              <a:lnSpc>
                <a:spcPct val="150000"/>
              </a:lnSpc>
              <a:buClr>
                <a:schemeClr val="accent2"/>
              </a:buClr>
              <a:buFont typeface="Wingdings" panose="05000000000000000000" pitchFamily="2" charset="2"/>
              <a:buChar char="§"/>
            </a:pPr>
            <a:r>
              <a:rPr lang="de-DE" altLang="de-DE" sz="2200" b="0" dirty="0" smtClean="0"/>
              <a:t>Generelle Vorgehensweise bei </a:t>
            </a:r>
            <a:br>
              <a:rPr lang="de-DE" altLang="de-DE" sz="2200" b="0" dirty="0" smtClean="0"/>
            </a:br>
            <a:r>
              <a:rPr lang="de-DE" altLang="de-DE" sz="2200" b="0" dirty="0" smtClean="0"/>
              <a:t>der Stellteilauswahl und </a:t>
            </a:r>
            <a:r>
              <a:rPr lang="de-DE" altLang="de-DE" sz="2200" b="0" dirty="0"/>
              <a:t>-</a:t>
            </a:r>
            <a:r>
              <a:rPr lang="de-DE" altLang="de-DE" sz="2200" b="0" dirty="0" smtClean="0"/>
              <a:t>gestaltung</a:t>
            </a:r>
          </a:p>
          <a:p>
            <a:pPr marL="342900" indent="-342900">
              <a:lnSpc>
                <a:spcPct val="150000"/>
              </a:lnSpc>
              <a:buClr>
                <a:schemeClr val="accent2"/>
              </a:buClr>
              <a:buFont typeface="Wingdings" panose="05000000000000000000" pitchFamily="2" charset="2"/>
              <a:buChar char="§"/>
            </a:pPr>
            <a:r>
              <a:rPr lang="de-DE" altLang="de-DE" sz="2200" b="0" dirty="0" smtClean="0"/>
              <a:t>Greif- und Kopplungsarten</a:t>
            </a:r>
          </a:p>
          <a:p>
            <a:pPr marL="342900" indent="-342900">
              <a:lnSpc>
                <a:spcPct val="150000"/>
              </a:lnSpc>
              <a:buClr>
                <a:schemeClr val="accent2"/>
              </a:buClr>
              <a:buFont typeface="Wingdings" panose="05000000000000000000" pitchFamily="2" charset="2"/>
              <a:buChar char="§"/>
            </a:pPr>
            <a:r>
              <a:rPr lang="de-DE" altLang="de-DE" sz="2200" b="0" dirty="0" err="1" smtClean="0"/>
              <a:t>Achslage</a:t>
            </a:r>
            <a:r>
              <a:rPr lang="de-DE" altLang="de-DE" sz="2200" b="0" dirty="0" smtClean="0"/>
              <a:t> und Abmessungen</a:t>
            </a:r>
          </a:p>
          <a:p>
            <a:pPr marL="342900" indent="-342900">
              <a:lnSpc>
                <a:spcPct val="150000"/>
              </a:lnSpc>
              <a:buClr>
                <a:schemeClr val="accent2"/>
              </a:buClr>
              <a:buFont typeface="Wingdings" panose="05000000000000000000" pitchFamily="2" charset="2"/>
              <a:buChar char="§"/>
            </a:pPr>
            <a:r>
              <a:rPr lang="de-DE" altLang="de-DE" sz="2200" b="0" dirty="0" smtClean="0"/>
              <a:t>Lösungskatalog zur richtigen Auswahl von Stellteilen</a:t>
            </a:r>
          </a:p>
          <a:p>
            <a:pPr marL="342900" indent="-342900">
              <a:lnSpc>
                <a:spcPct val="150000"/>
              </a:lnSpc>
              <a:buClr>
                <a:schemeClr val="accent2"/>
              </a:buClr>
              <a:buFont typeface="Wingdings" panose="05000000000000000000" pitchFamily="2" charset="2"/>
              <a:buChar char="§"/>
            </a:pPr>
            <a:r>
              <a:rPr lang="de-DE" altLang="de-DE" sz="2200" b="0" dirty="0" smtClean="0"/>
              <a:t>Bestimmung Stellteilabmessungen</a:t>
            </a:r>
          </a:p>
          <a:p>
            <a:pPr marL="342900" indent="-342900">
              <a:lnSpc>
                <a:spcPct val="150000"/>
              </a:lnSpc>
              <a:buClr>
                <a:schemeClr val="accent2"/>
              </a:buClr>
              <a:buFont typeface="Wingdings" panose="05000000000000000000" pitchFamily="2" charset="2"/>
              <a:buChar char="§"/>
            </a:pPr>
            <a:r>
              <a:rPr lang="de-DE" altLang="de-DE" sz="2200" b="0" dirty="0" smtClean="0"/>
              <a:t>Oberflächengestaltung</a:t>
            </a:r>
          </a:p>
          <a:p>
            <a:pPr marL="342900" indent="-342900">
              <a:lnSpc>
                <a:spcPct val="150000"/>
              </a:lnSpc>
              <a:buClr>
                <a:schemeClr val="accent2"/>
              </a:buClr>
              <a:buFont typeface="Wingdings" panose="05000000000000000000" pitchFamily="2" charset="2"/>
              <a:buChar char="§"/>
            </a:pPr>
            <a:r>
              <a:rPr lang="de-DE" altLang="de-DE" sz="2200" b="0" dirty="0" smtClean="0"/>
              <a:t>Kodierung der Informationen, Kompatibilitätsprinzipien</a:t>
            </a:r>
          </a:p>
        </p:txBody>
      </p:sp>
      <p:pic>
        <p:nvPicPr>
          <p:cNvPr id="4" name="Grafik 3" descr="Die Zeichnung zeigt eine Beschäftige vor einem Steuerpult mit mehreren Anzeigen und Stellteilen."/>
          <p:cNvPicPr>
            <a:picLocks noChangeAspect="1"/>
          </p:cNvPicPr>
          <p:nvPr/>
        </p:nvPicPr>
        <p:blipFill>
          <a:blip r:embed="rId3"/>
          <a:stretch>
            <a:fillRect/>
          </a:stretch>
        </p:blipFill>
        <p:spPr>
          <a:xfrm>
            <a:off x="8328248" y="2212742"/>
            <a:ext cx="3005588" cy="2432515"/>
          </a:xfrm>
          <a:prstGeom prst="rect">
            <a:avLst/>
          </a:prstGeom>
        </p:spPr>
      </p:pic>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3FE4BB6C-A5A9-4411-81B1-A84C33ABC4F1}" type="datetime1">
              <a:rPr lang="de-DE" altLang="de-DE" sz="1200" b="0">
                <a:solidFill>
                  <a:schemeClr val="bg1"/>
                </a:solidFill>
              </a:rPr>
              <a:t>08.09.2023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Modul 4 - Ergonomie  lernen - Teil 1</a:t>
            </a: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B5565650-424B-4EF4-A9D3-3E588B3D9F57}"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25672722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xmlns=""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xmlns=""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smtClean="0">
                <a:hlinkClick r:id="rId5"/>
              </a:rPr>
              <a:t>www.institut-aser.de/</a:t>
            </a:r>
            <a:r>
              <a:rPr lang="de-DE" altLang="de-DE"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Vorgehensweise bei Stellteilauswahl und -gestaltung</a:t>
            </a:r>
          </a:p>
        </p:txBody>
      </p:sp>
      <p:sp>
        <p:nvSpPr>
          <p:cNvPr id="3" name="Inhaltsplatzhalter 2"/>
          <p:cNvSpPr>
            <a:spLocks noGrp="1"/>
          </p:cNvSpPr>
          <p:nvPr>
            <p:ph idx="1"/>
          </p:nvPr>
        </p:nvSpPr>
        <p:spPr>
          <a:xfrm>
            <a:off x="719667" y="1340768"/>
            <a:ext cx="10920949" cy="4897437"/>
          </a:xfrm>
        </p:spPr>
        <p:txBody>
          <a:bodyPr/>
          <a:lstStyle/>
          <a:p>
            <a:pPr marL="457200" indent="-457200">
              <a:buFont typeface="+mj-lt"/>
              <a:buAutoNum type="arabicPeriod"/>
            </a:pPr>
            <a:r>
              <a:rPr lang="de-DE" altLang="de-DE" sz="2400" dirty="0">
                <a:solidFill>
                  <a:schemeClr val="bg2">
                    <a:lumMod val="75000"/>
                  </a:schemeClr>
                </a:solidFill>
              </a:rPr>
              <a:t>Ableitung von Ausgangs- und </a:t>
            </a:r>
            <a:r>
              <a:rPr lang="de-DE" altLang="de-DE" sz="2400" dirty="0" smtClean="0">
                <a:solidFill>
                  <a:schemeClr val="bg2">
                    <a:lumMod val="75000"/>
                  </a:schemeClr>
                </a:solidFill>
              </a:rPr>
              <a:t>Einflussgrößen </a:t>
            </a:r>
            <a:r>
              <a:rPr lang="de-DE" altLang="de-DE" sz="2400" dirty="0">
                <a:solidFill>
                  <a:schemeClr val="bg2">
                    <a:lumMod val="75000"/>
                  </a:schemeClr>
                </a:solidFill>
              </a:rPr>
              <a:t>aus </a:t>
            </a:r>
            <a:r>
              <a:rPr lang="de-DE" altLang="de-DE" sz="2400" dirty="0" smtClean="0">
                <a:solidFill>
                  <a:schemeClr val="bg2">
                    <a:lumMod val="75000"/>
                  </a:schemeClr>
                </a:solidFill>
              </a:rPr>
              <a:t>Stellaufgabe</a:t>
            </a:r>
          </a:p>
          <a:p>
            <a:pPr marL="722313" lvl="2" indent="-457200"/>
            <a:r>
              <a:rPr lang="de-DE" altLang="de-DE" sz="2400" b="0" dirty="0" smtClean="0">
                <a:solidFill>
                  <a:schemeClr val="bg2">
                    <a:lumMod val="75000"/>
                  </a:schemeClr>
                </a:solidFill>
              </a:rPr>
              <a:t>Ermittlung </a:t>
            </a:r>
            <a:r>
              <a:rPr lang="de-DE" altLang="de-DE" sz="2400" b="0" dirty="0">
                <a:solidFill>
                  <a:schemeClr val="bg2">
                    <a:lumMod val="75000"/>
                  </a:schemeClr>
                </a:solidFill>
              </a:rPr>
              <a:t>des </a:t>
            </a:r>
            <a:r>
              <a:rPr lang="de-DE" altLang="de-DE" sz="2400" b="0" dirty="0" smtClean="0">
                <a:solidFill>
                  <a:schemeClr val="bg2">
                    <a:lumMod val="75000"/>
                  </a:schemeClr>
                </a:solidFill>
              </a:rPr>
              <a:t>Arbeitswiderstandes (Kraft</a:t>
            </a:r>
            <a:r>
              <a:rPr lang="de-DE" altLang="de-DE" sz="2400" b="0" dirty="0">
                <a:solidFill>
                  <a:schemeClr val="bg2">
                    <a:lumMod val="75000"/>
                  </a:schemeClr>
                </a:solidFill>
              </a:rPr>
              <a:t>/ Moment, Verlauf)</a:t>
            </a:r>
          </a:p>
          <a:p>
            <a:pPr marL="722313" lvl="2" indent="-457200"/>
            <a:r>
              <a:rPr lang="de-DE" altLang="de-DE" sz="2400" b="0" dirty="0">
                <a:solidFill>
                  <a:schemeClr val="bg2">
                    <a:lumMod val="75000"/>
                  </a:schemeClr>
                </a:solidFill>
              </a:rPr>
              <a:t>Zeitaufwand für Stellvorgang </a:t>
            </a:r>
            <a:r>
              <a:rPr lang="de-DE" altLang="de-DE" sz="2400" b="0" dirty="0" smtClean="0">
                <a:solidFill>
                  <a:schemeClr val="bg2">
                    <a:lumMod val="75000"/>
                  </a:schemeClr>
                </a:solidFill>
              </a:rPr>
              <a:t>(</a:t>
            </a:r>
            <a:r>
              <a:rPr lang="de-DE" altLang="de-DE" sz="2400" b="0" dirty="0">
                <a:solidFill>
                  <a:schemeClr val="bg2">
                    <a:lumMod val="75000"/>
                  </a:schemeClr>
                </a:solidFill>
              </a:rPr>
              <a:t>Häufigkeit der Betätigung, Art und </a:t>
            </a:r>
            <a:r>
              <a:rPr lang="de-DE" altLang="de-DE" sz="2400" b="0" dirty="0" smtClean="0">
                <a:solidFill>
                  <a:schemeClr val="bg2">
                    <a:lumMod val="75000"/>
                  </a:schemeClr>
                </a:solidFill>
              </a:rPr>
              <a:t>Dauer </a:t>
            </a:r>
            <a:r>
              <a:rPr lang="de-DE" altLang="de-DE" sz="2400" b="0" dirty="0">
                <a:solidFill>
                  <a:schemeClr val="bg2">
                    <a:lumMod val="75000"/>
                  </a:schemeClr>
                </a:solidFill>
              </a:rPr>
              <a:t>einer Einzelbetätigung)</a:t>
            </a:r>
          </a:p>
          <a:p>
            <a:pPr marL="722313" lvl="2" indent="-457200"/>
            <a:r>
              <a:rPr lang="de-DE" altLang="de-DE" sz="2400" b="0" dirty="0">
                <a:solidFill>
                  <a:schemeClr val="bg2">
                    <a:lumMod val="75000"/>
                  </a:schemeClr>
                </a:solidFill>
              </a:rPr>
              <a:t>Körperstellung (</a:t>
            </a:r>
            <a:r>
              <a:rPr lang="de-DE" altLang="de-DE" sz="2400" b="0" dirty="0" err="1">
                <a:solidFill>
                  <a:schemeClr val="bg2">
                    <a:lumMod val="75000"/>
                  </a:schemeClr>
                </a:solidFill>
              </a:rPr>
              <a:t>Greifart</a:t>
            </a:r>
            <a:r>
              <a:rPr lang="de-DE" altLang="de-DE" sz="2400" b="0" dirty="0">
                <a:solidFill>
                  <a:schemeClr val="bg2">
                    <a:lumMod val="75000"/>
                  </a:schemeClr>
                </a:solidFill>
              </a:rPr>
              <a:t>, </a:t>
            </a:r>
            <a:r>
              <a:rPr lang="de-DE" altLang="de-DE" sz="2400" b="0" dirty="0" smtClean="0">
                <a:solidFill>
                  <a:schemeClr val="bg2">
                    <a:lumMod val="75000"/>
                  </a:schemeClr>
                </a:solidFill>
              </a:rPr>
              <a:t>Handhaltung</a:t>
            </a:r>
            <a:r>
              <a:rPr lang="de-DE" altLang="de-DE" sz="2400" b="0" dirty="0">
                <a:solidFill>
                  <a:schemeClr val="bg2">
                    <a:lumMod val="75000"/>
                  </a:schemeClr>
                </a:solidFill>
              </a:rPr>
              <a:t>,  Kopplungsart)</a:t>
            </a:r>
          </a:p>
          <a:p>
            <a:pPr marL="722313" lvl="2" indent="-457200"/>
            <a:r>
              <a:rPr lang="de-DE" altLang="de-DE" sz="2400" b="0" dirty="0">
                <a:solidFill>
                  <a:schemeClr val="bg2">
                    <a:lumMod val="75000"/>
                  </a:schemeClr>
                </a:solidFill>
              </a:rPr>
              <a:t>Bewegungsart </a:t>
            </a:r>
            <a:r>
              <a:rPr lang="de-DE" altLang="de-DE" sz="2400" b="0" dirty="0" smtClean="0">
                <a:solidFill>
                  <a:schemeClr val="bg2">
                    <a:lumMod val="75000"/>
                  </a:schemeClr>
                </a:solidFill>
              </a:rPr>
              <a:t>(</a:t>
            </a:r>
            <a:r>
              <a:rPr lang="de-DE" altLang="de-DE" sz="2400" b="0" dirty="0">
                <a:solidFill>
                  <a:schemeClr val="bg2">
                    <a:lumMod val="75000"/>
                  </a:schemeClr>
                </a:solidFill>
              </a:rPr>
              <a:t>Bewegungsform, -größe, -richtung)</a:t>
            </a:r>
          </a:p>
          <a:p>
            <a:pPr marL="457200" indent="-457200">
              <a:buFont typeface="+mj-lt"/>
              <a:buAutoNum type="arabicPeriod"/>
            </a:pPr>
            <a:r>
              <a:rPr lang="de-DE" altLang="de-DE" sz="2400" dirty="0" smtClean="0">
                <a:solidFill>
                  <a:schemeClr val="bg2">
                    <a:lumMod val="75000"/>
                  </a:schemeClr>
                </a:solidFill>
              </a:rPr>
              <a:t>Festlegung</a:t>
            </a:r>
            <a:r>
              <a:rPr lang="de-DE" altLang="de-DE" sz="2400" dirty="0">
                <a:solidFill>
                  <a:schemeClr val="bg2">
                    <a:lumMod val="75000"/>
                  </a:schemeClr>
                </a:solidFill>
              </a:rPr>
              <a:t>/ Auswahl der Stellteilform</a:t>
            </a:r>
          </a:p>
          <a:p>
            <a:pPr marL="457200" indent="-457200">
              <a:buFont typeface="+mj-lt"/>
              <a:buAutoNum type="arabicPeriod"/>
            </a:pPr>
            <a:r>
              <a:rPr lang="de-DE" altLang="de-DE" sz="2400" dirty="0" smtClean="0">
                <a:solidFill>
                  <a:schemeClr val="bg2">
                    <a:lumMod val="75000"/>
                  </a:schemeClr>
                </a:solidFill>
              </a:rPr>
              <a:t>Bestimmung </a:t>
            </a:r>
            <a:r>
              <a:rPr lang="de-DE" altLang="de-DE" sz="2400" dirty="0">
                <a:solidFill>
                  <a:schemeClr val="bg2">
                    <a:lumMod val="75000"/>
                  </a:schemeClr>
                </a:solidFill>
              </a:rPr>
              <a:t>der Abmessungen</a:t>
            </a:r>
          </a:p>
          <a:p>
            <a:pPr marL="457200" indent="-457200">
              <a:buFont typeface="+mj-lt"/>
              <a:buAutoNum type="arabicPeriod"/>
            </a:pPr>
            <a:r>
              <a:rPr lang="de-DE" altLang="de-DE" sz="2400" dirty="0" smtClean="0">
                <a:solidFill>
                  <a:schemeClr val="bg2">
                    <a:lumMod val="75000"/>
                  </a:schemeClr>
                </a:solidFill>
              </a:rPr>
              <a:t>Auswahl </a:t>
            </a:r>
            <a:r>
              <a:rPr lang="de-DE" altLang="de-DE" sz="2400" dirty="0">
                <a:solidFill>
                  <a:schemeClr val="bg2">
                    <a:lumMod val="75000"/>
                  </a:schemeClr>
                </a:solidFill>
              </a:rPr>
              <a:t>des Materials</a:t>
            </a:r>
          </a:p>
          <a:p>
            <a:pPr marL="457200" indent="-457200">
              <a:buFont typeface="+mj-lt"/>
              <a:buAutoNum type="arabicPeriod"/>
            </a:pPr>
            <a:r>
              <a:rPr lang="de-DE" altLang="de-DE" sz="2400" dirty="0" smtClean="0">
                <a:solidFill>
                  <a:schemeClr val="bg2">
                    <a:lumMod val="75000"/>
                  </a:schemeClr>
                </a:solidFill>
              </a:rPr>
              <a:t>Gestaltung </a:t>
            </a:r>
            <a:r>
              <a:rPr lang="de-DE" altLang="de-DE" sz="2400" dirty="0">
                <a:solidFill>
                  <a:schemeClr val="bg2">
                    <a:lumMod val="75000"/>
                  </a:schemeClr>
                </a:solidFill>
              </a:rPr>
              <a:t>der Oberfläche</a:t>
            </a:r>
          </a:p>
          <a:p>
            <a:endParaRPr lang="de-DE" sz="2400" b="0" dirty="0"/>
          </a:p>
        </p:txBody>
      </p:sp>
      <p:sp>
        <p:nvSpPr>
          <p:cNvPr id="4" name="Datumsplatzhalter 3"/>
          <p:cNvSpPr>
            <a:spLocks noGrp="1"/>
          </p:cNvSpPr>
          <p:nvPr>
            <p:ph type="dt" sz="half" idx="10"/>
          </p:nvPr>
        </p:nvSpPr>
        <p:spPr/>
        <p:txBody>
          <a:bodyPr/>
          <a:lstStyle/>
          <a:p>
            <a:pPr>
              <a:defRPr/>
            </a:pPr>
            <a:fld id="{BA7870C3-A25F-4D4B-89AB-D545CE65813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3</a:t>
            </a:fld>
            <a:endParaRPr lang="de-DE" altLang="de-DE"/>
          </a:p>
        </p:txBody>
      </p:sp>
    </p:spTree>
    <p:extLst>
      <p:ext uri="{BB962C8B-B14F-4D97-AF65-F5344CB8AC3E}">
        <p14:creationId xmlns:p14="http://schemas.microsoft.com/office/powerpoint/2010/main" val="1676036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a:t>
            </a:r>
            <a:r>
              <a:rPr lang="de-DE" dirty="0" err="1" smtClean="0"/>
              <a:t>Greifart</a:t>
            </a:r>
            <a:endParaRPr lang="de-DE" dirty="0"/>
          </a:p>
        </p:txBody>
      </p:sp>
      <p:sp>
        <p:nvSpPr>
          <p:cNvPr id="3" name="Inhaltsplatzhalter 2"/>
          <p:cNvSpPr>
            <a:spLocks noGrp="1"/>
          </p:cNvSpPr>
          <p:nvPr>
            <p:ph idx="1"/>
          </p:nvPr>
        </p:nvSpPr>
        <p:spPr/>
        <p:txBody>
          <a:bodyPr/>
          <a:lstStyle/>
          <a:p>
            <a:pPr>
              <a:spcAft>
                <a:spcPct val="20000"/>
              </a:spcAft>
            </a:pPr>
            <a:r>
              <a:rPr lang="de-DE" sz="1800" dirty="0" err="1"/>
              <a:t>Greifart</a:t>
            </a:r>
            <a:r>
              <a:rPr lang="de-DE" sz="1800" dirty="0"/>
              <a:t> = Art der Verbindung zwischen Körperteil und Stellteil</a:t>
            </a:r>
            <a:endParaRPr lang="de-DE" altLang="de-DE" sz="1800" dirty="0" smtClean="0"/>
          </a:p>
          <a:p>
            <a:pPr eaLnBrk="1" hangingPunct="1">
              <a:spcAft>
                <a:spcPct val="20000"/>
              </a:spcAft>
            </a:pPr>
            <a:r>
              <a:rPr lang="de-DE" altLang="de-DE" sz="1800" dirty="0" smtClean="0"/>
              <a:t>(</a:t>
            </a:r>
            <a:r>
              <a:rPr lang="de-DE" altLang="de-DE" sz="1800" dirty="0"/>
              <a:t>A) Kontaktgriff</a:t>
            </a:r>
          </a:p>
          <a:p>
            <a:pPr lvl="3" eaLnBrk="1" hangingPunct="1">
              <a:spcAft>
                <a:spcPct val="20000"/>
              </a:spcAft>
              <a:buClr>
                <a:schemeClr val="accent2"/>
              </a:buClr>
            </a:pPr>
            <a:r>
              <a:rPr lang="de-DE" altLang="de-DE" sz="1600" dirty="0"/>
              <a:t>Stellen mit kleinem Zeitanteil </a:t>
            </a:r>
          </a:p>
          <a:p>
            <a:pPr lvl="3" eaLnBrk="1" hangingPunct="1">
              <a:spcAft>
                <a:spcPct val="20000"/>
              </a:spcAft>
              <a:buClr>
                <a:schemeClr val="accent2"/>
              </a:buClr>
            </a:pPr>
            <a:r>
              <a:rPr lang="de-DE" altLang="de-DE" sz="1600" dirty="0"/>
              <a:t>nur eine Bewegungsrichtung</a:t>
            </a:r>
          </a:p>
          <a:p>
            <a:pPr lvl="3" eaLnBrk="1" hangingPunct="1">
              <a:spcAft>
                <a:spcPct val="20000"/>
              </a:spcAft>
              <a:buClr>
                <a:schemeClr val="accent2"/>
              </a:buClr>
            </a:pPr>
            <a:r>
              <a:rPr lang="de-DE" altLang="de-DE" sz="1600" dirty="0"/>
              <a:t>mäßige Dosierbarkeit</a:t>
            </a:r>
          </a:p>
          <a:p>
            <a:pPr eaLnBrk="1" hangingPunct="1">
              <a:spcAft>
                <a:spcPct val="20000"/>
              </a:spcAft>
            </a:pPr>
            <a:r>
              <a:rPr lang="de-DE" altLang="de-DE" sz="1800" dirty="0"/>
              <a:t>(B) Zufassungsgriff</a:t>
            </a:r>
          </a:p>
          <a:p>
            <a:pPr lvl="3" eaLnBrk="1" hangingPunct="1">
              <a:spcAft>
                <a:spcPct val="20000"/>
              </a:spcAft>
              <a:buClr>
                <a:schemeClr val="accent2"/>
              </a:buClr>
            </a:pPr>
            <a:r>
              <a:rPr lang="de-DE" altLang="de-DE" sz="1600" dirty="0"/>
              <a:t>Stellen mit großer Genauigkeit, da willkürlicher Zugriff möglich</a:t>
            </a:r>
          </a:p>
          <a:p>
            <a:pPr lvl="3" eaLnBrk="1" hangingPunct="1">
              <a:spcAft>
                <a:spcPct val="20000"/>
              </a:spcAft>
              <a:buClr>
                <a:schemeClr val="accent2"/>
              </a:buClr>
            </a:pPr>
            <a:r>
              <a:rPr lang="de-DE" altLang="de-DE" sz="1600" dirty="0"/>
              <a:t>begrenzter Bewegungsbereich</a:t>
            </a:r>
          </a:p>
          <a:p>
            <a:pPr lvl="3" eaLnBrk="1" hangingPunct="1">
              <a:spcAft>
                <a:spcPct val="20000"/>
              </a:spcAft>
              <a:buClr>
                <a:schemeClr val="accent2"/>
              </a:buClr>
            </a:pPr>
            <a:r>
              <a:rPr lang="de-DE" altLang="de-DE" sz="1600" dirty="0"/>
              <a:t>gute Dosierbarkeit</a:t>
            </a:r>
          </a:p>
          <a:p>
            <a:pPr eaLnBrk="1" hangingPunct="1"/>
            <a:r>
              <a:rPr lang="de-DE" altLang="de-DE" sz="1800" dirty="0"/>
              <a:t>(C) Umfassungsgriff</a:t>
            </a:r>
          </a:p>
          <a:p>
            <a:pPr lvl="3" eaLnBrk="1" hangingPunct="1">
              <a:spcAft>
                <a:spcPct val="20000"/>
              </a:spcAft>
              <a:buClr>
                <a:schemeClr val="accent2"/>
              </a:buClr>
            </a:pPr>
            <a:r>
              <a:rPr lang="de-DE" altLang="de-DE" sz="1600" dirty="0"/>
              <a:t>Übertragung großer Kräfte</a:t>
            </a:r>
          </a:p>
          <a:p>
            <a:pPr lvl="3" eaLnBrk="1" hangingPunct="1">
              <a:spcAft>
                <a:spcPct val="20000"/>
              </a:spcAft>
              <a:buClr>
                <a:schemeClr val="accent2"/>
              </a:buClr>
            </a:pPr>
            <a:r>
              <a:rPr lang="de-DE" altLang="de-DE" sz="1600" dirty="0"/>
              <a:t>viele Bewegungsrichtungen</a:t>
            </a:r>
          </a:p>
          <a:p>
            <a:pPr lvl="3" eaLnBrk="1" hangingPunct="1">
              <a:spcAft>
                <a:spcPct val="20000"/>
              </a:spcAft>
              <a:buClr>
                <a:schemeClr val="accent2"/>
              </a:buClr>
            </a:pPr>
            <a:r>
              <a:rPr lang="de-DE" altLang="de-DE" sz="1600" dirty="0"/>
              <a:t>gute Dosierbarkeit</a:t>
            </a:r>
          </a:p>
          <a:p>
            <a:pPr lvl="3" eaLnBrk="1" hangingPunct="1">
              <a:spcAft>
                <a:spcPct val="20000"/>
              </a:spcAft>
              <a:buClr>
                <a:schemeClr val="accent2"/>
              </a:buClr>
            </a:pPr>
            <a:r>
              <a:rPr lang="de-DE" altLang="de-DE" sz="1600" dirty="0"/>
              <a:t>langsames Greifen und Loslassen</a:t>
            </a:r>
          </a:p>
          <a:p>
            <a:endParaRPr lang="de-DE" sz="1600" b="0" dirty="0"/>
          </a:p>
        </p:txBody>
      </p:sp>
      <p:pic>
        <p:nvPicPr>
          <p:cNvPr id="11" name="Grafik 10" descr="In drei Grafiken werden die Greifarten Kontaktgriff (Notaus-Taster), Zufassungsgriff (Drehregler) und Umfassungsgriff (Schreubendreher) gezeigt."/>
          <p:cNvPicPr>
            <a:picLocks noChangeAspect="1"/>
          </p:cNvPicPr>
          <p:nvPr/>
        </p:nvPicPr>
        <p:blipFill>
          <a:blip r:embed="rId3"/>
          <a:stretch>
            <a:fillRect/>
          </a:stretch>
        </p:blipFill>
        <p:spPr>
          <a:xfrm>
            <a:off x="5848152" y="1772816"/>
            <a:ext cx="4572396" cy="4499238"/>
          </a:xfrm>
          <a:prstGeom prst="rect">
            <a:avLst/>
          </a:prstGeom>
        </p:spPr>
      </p:pic>
      <p:sp>
        <p:nvSpPr>
          <p:cNvPr id="4" name="Datumsplatzhalter 3"/>
          <p:cNvSpPr>
            <a:spLocks noGrp="1"/>
          </p:cNvSpPr>
          <p:nvPr>
            <p:ph type="dt" sz="half" idx="10"/>
          </p:nvPr>
        </p:nvSpPr>
        <p:spPr/>
        <p:txBody>
          <a:bodyPr/>
          <a:lstStyle/>
          <a:p>
            <a:pPr>
              <a:defRPr/>
            </a:pPr>
            <a:fld id="{F05F482A-2386-4407-8DFE-89ED5797B7F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4</a:t>
            </a:fld>
            <a:endParaRPr lang="de-DE" altLang="de-DE"/>
          </a:p>
        </p:txBody>
      </p:sp>
    </p:spTree>
    <p:extLst>
      <p:ext uri="{BB962C8B-B14F-4D97-AF65-F5344CB8AC3E}">
        <p14:creationId xmlns:p14="http://schemas.microsoft.com/office/powerpoint/2010/main" val="548524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Kopplungsart</a:t>
            </a:r>
            <a:endParaRPr lang="de-DE" dirty="0"/>
          </a:p>
        </p:txBody>
      </p:sp>
      <p:sp>
        <p:nvSpPr>
          <p:cNvPr id="3" name="Inhaltsplatzhalter 2"/>
          <p:cNvSpPr>
            <a:spLocks noGrp="1"/>
          </p:cNvSpPr>
          <p:nvPr>
            <p:ph idx="1"/>
          </p:nvPr>
        </p:nvSpPr>
        <p:spPr/>
        <p:txBody>
          <a:bodyPr/>
          <a:lstStyle/>
          <a:p>
            <a:r>
              <a:rPr lang="de-DE" dirty="0"/>
              <a:t>Kopplungsart = Art der Kraftübertragung zwischen Körperteil und Stellteil</a:t>
            </a:r>
          </a:p>
          <a:p>
            <a:pPr marL="457200" indent="-457200">
              <a:buAutoNum type="alphaUcParenBoth"/>
            </a:pPr>
            <a:endParaRPr lang="de-DE" dirty="0" smtClean="0"/>
          </a:p>
          <a:p>
            <a:pPr marL="457200" indent="-457200">
              <a:buAutoNum type="alphaUcParenBoth"/>
            </a:pPr>
            <a:r>
              <a:rPr lang="de-DE" dirty="0" smtClean="0"/>
              <a:t> Reibschluss</a:t>
            </a:r>
          </a:p>
          <a:p>
            <a:pPr marL="722313" lvl="2" indent="-457200">
              <a:buClr>
                <a:schemeClr val="accent2"/>
              </a:buClr>
            </a:pPr>
            <a:r>
              <a:rPr lang="de-DE" sz="1800" dirty="0"/>
              <a:t>Kraft bzw. Drehmoment wirken in der Berührungsfläche zwischen Körperteil und Stellteil (tangential, längs zum Stellteil und zur Bewegungsrichtung)</a:t>
            </a:r>
          </a:p>
          <a:p>
            <a:pPr marL="722313" lvl="2" indent="-457200">
              <a:buClr>
                <a:schemeClr val="accent2"/>
              </a:buClr>
            </a:pPr>
            <a:r>
              <a:rPr lang="de-DE" sz="1800" dirty="0"/>
              <a:t>Übertragung Kraft / Drehmoment über Reibschluss</a:t>
            </a:r>
          </a:p>
          <a:p>
            <a:pPr marL="722313" lvl="2" indent="-457200">
              <a:buClr>
                <a:schemeClr val="accent2"/>
              </a:buClr>
            </a:pPr>
            <a:r>
              <a:rPr lang="de-DE" sz="1800" dirty="0"/>
              <a:t>Klettern an Kletterstange; Schlüssel aus dem Schloss ziehen</a:t>
            </a:r>
          </a:p>
          <a:p>
            <a:pPr marL="722313" lvl="2" indent="-457200">
              <a:buClr>
                <a:schemeClr val="accent2"/>
              </a:buClr>
            </a:pPr>
            <a:r>
              <a:rPr lang="de-DE" sz="1800" dirty="0"/>
              <a:t>Handrad betätigen</a:t>
            </a:r>
            <a:endParaRPr lang="de-DE" b="1" dirty="0" smtClean="0">
              <a:ea typeface="+mn-ea"/>
              <a:cs typeface="+mn-cs"/>
            </a:endParaRPr>
          </a:p>
          <a:p>
            <a:pPr lvl="2" indent="0">
              <a:buClr>
                <a:schemeClr val="accent2"/>
              </a:buClr>
              <a:buNone/>
            </a:pPr>
            <a:endParaRPr lang="de-DE" sz="1800" dirty="0"/>
          </a:p>
        </p:txBody>
      </p:sp>
      <p:sp>
        <p:nvSpPr>
          <p:cNvPr id="8" name="Textfeld 7"/>
          <p:cNvSpPr txBox="1"/>
          <p:nvPr/>
        </p:nvSpPr>
        <p:spPr>
          <a:xfrm>
            <a:off x="719666" y="4581128"/>
            <a:ext cx="10416892" cy="1508105"/>
          </a:xfrm>
          <a:prstGeom prst="rect">
            <a:avLst/>
          </a:prstGeom>
          <a:solidFill>
            <a:schemeClr val="accent5">
              <a:lumMod val="20000"/>
              <a:lumOff val="80000"/>
            </a:schemeClr>
          </a:solidFill>
        </p:spPr>
        <p:txBody>
          <a:bodyPr wrap="square" rtlCol="0">
            <a:spAutoFit/>
          </a:bodyPr>
          <a:lstStyle/>
          <a:p>
            <a:pPr marL="0" lvl="2" eaLnBrk="0" hangingPunct="0">
              <a:buClr>
                <a:srgbClr val="FAB500"/>
              </a:buClr>
              <a:tabLst>
                <a:tab pos="1616075" algn="l"/>
              </a:tabLst>
            </a:pPr>
            <a:r>
              <a:rPr lang="de-DE" b="1" kern="0" dirty="0">
                <a:solidFill>
                  <a:srgbClr val="6F6F6F"/>
                </a:solidFill>
                <a:latin typeface="Arial"/>
              </a:rPr>
              <a:t>Hohe Haftreibekoeffizienten über</a:t>
            </a:r>
          </a:p>
          <a:p>
            <a:pPr marL="612775" lvl="3" indent="-342900" eaLnBrk="0" hangingPunct="0">
              <a:buClr>
                <a:srgbClr val="FAB500"/>
              </a:buClr>
              <a:buFont typeface="Wingdings" panose="05000000000000000000" pitchFamily="2" charset="2"/>
              <a:buChar char="§"/>
              <a:tabLst>
                <a:tab pos="1616075" algn="l"/>
              </a:tabLst>
            </a:pPr>
            <a:r>
              <a:rPr lang="de-DE" b="1" kern="0" dirty="0">
                <a:solidFill>
                  <a:srgbClr val="6F6F6F"/>
                </a:solidFill>
                <a:latin typeface="Arial"/>
              </a:rPr>
              <a:t>oberflächenraue Materialien</a:t>
            </a:r>
          </a:p>
          <a:p>
            <a:pPr marL="612775" lvl="3" indent="-342900" eaLnBrk="0" hangingPunct="0">
              <a:buClr>
                <a:srgbClr val="FAB500"/>
              </a:buClr>
              <a:buFont typeface="Wingdings" panose="05000000000000000000" pitchFamily="2" charset="2"/>
              <a:buChar char="§"/>
              <a:tabLst>
                <a:tab pos="1616075" algn="l"/>
              </a:tabLst>
            </a:pPr>
            <a:r>
              <a:rPr lang="de-DE" b="1" kern="0" dirty="0">
                <a:solidFill>
                  <a:srgbClr val="6F6F6F"/>
                </a:solidFill>
                <a:latin typeface="Arial"/>
              </a:rPr>
              <a:t>Verwendung weicher Materialien</a:t>
            </a:r>
          </a:p>
          <a:p>
            <a:pPr marL="612775" lvl="3" indent="-342900" eaLnBrk="0" hangingPunct="0">
              <a:buClr>
                <a:srgbClr val="FAB500"/>
              </a:buClr>
              <a:buFont typeface="Wingdings" panose="05000000000000000000" pitchFamily="2" charset="2"/>
              <a:buChar char="§"/>
              <a:tabLst>
                <a:tab pos="1616075" algn="l"/>
              </a:tabLst>
            </a:pPr>
            <a:r>
              <a:rPr lang="de-DE" b="1" kern="0" dirty="0">
                <a:solidFill>
                  <a:srgbClr val="6F6F6F"/>
                </a:solidFill>
                <a:latin typeface="Arial"/>
              </a:rPr>
              <a:t>Oberflächenprofilierung (Profilrichtung in Halterichtung / </a:t>
            </a:r>
            <a:r>
              <a:rPr lang="de-DE" b="1" kern="0" dirty="0" err="1">
                <a:solidFill>
                  <a:srgbClr val="6F6F6F"/>
                </a:solidFill>
                <a:latin typeface="Arial"/>
              </a:rPr>
              <a:t>undirektionale</a:t>
            </a:r>
            <a:r>
              <a:rPr lang="de-DE" b="1" kern="0" dirty="0">
                <a:solidFill>
                  <a:srgbClr val="6F6F6F"/>
                </a:solidFill>
                <a:latin typeface="Arial"/>
              </a:rPr>
              <a:t> Profile</a:t>
            </a:r>
          </a:p>
        </p:txBody>
      </p:sp>
      <p:sp>
        <p:nvSpPr>
          <p:cNvPr id="4" name="Datumsplatzhalter 3"/>
          <p:cNvSpPr>
            <a:spLocks noGrp="1"/>
          </p:cNvSpPr>
          <p:nvPr>
            <p:ph type="dt" sz="half" idx="10"/>
          </p:nvPr>
        </p:nvSpPr>
        <p:spPr/>
        <p:txBody>
          <a:bodyPr/>
          <a:lstStyle/>
          <a:p>
            <a:pPr>
              <a:defRPr/>
            </a:pPr>
            <a:fld id="{A5803BDB-7835-4ECB-A247-A251B2C6497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5</a:t>
            </a:fld>
            <a:endParaRPr lang="de-DE" altLang="de-DE"/>
          </a:p>
        </p:txBody>
      </p:sp>
    </p:spTree>
    <p:extLst>
      <p:ext uri="{BB962C8B-B14F-4D97-AF65-F5344CB8AC3E}">
        <p14:creationId xmlns:p14="http://schemas.microsoft.com/office/powerpoint/2010/main" val="8301781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Kopplungsart</a:t>
            </a:r>
            <a:endParaRPr lang="de-DE" dirty="0"/>
          </a:p>
        </p:txBody>
      </p:sp>
      <p:sp>
        <p:nvSpPr>
          <p:cNvPr id="3" name="Inhaltsplatzhalter 2"/>
          <p:cNvSpPr>
            <a:spLocks noGrp="1"/>
          </p:cNvSpPr>
          <p:nvPr>
            <p:ph idx="1"/>
          </p:nvPr>
        </p:nvSpPr>
        <p:spPr/>
        <p:txBody>
          <a:bodyPr/>
          <a:lstStyle/>
          <a:p>
            <a:r>
              <a:rPr lang="de-DE" sz="2400" dirty="0"/>
              <a:t>Wirkprinzip Reibschluss</a:t>
            </a:r>
            <a:endParaRPr lang="de-DE" sz="2400" dirty="0" smtClean="0"/>
          </a:p>
          <a:p>
            <a:endParaRPr lang="de-DE" sz="2400" dirty="0" smtClean="0"/>
          </a:p>
          <a:p>
            <a:endParaRPr lang="de-DE" sz="2400" dirty="0" smtClean="0"/>
          </a:p>
          <a:p>
            <a:r>
              <a:rPr lang="de-DE" sz="2400" dirty="0" smtClean="0"/>
              <a:t>Bevorzugte </a:t>
            </a:r>
            <a:r>
              <a:rPr lang="de-DE" sz="2400" dirty="0"/>
              <a:t>Anwendung</a:t>
            </a:r>
          </a:p>
          <a:p>
            <a:pPr marL="342900" indent="-342900">
              <a:buClr>
                <a:schemeClr val="accent2"/>
              </a:buClr>
              <a:buFont typeface="Wingdings" panose="05000000000000000000" pitchFamily="2" charset="2"/>
              <a:buChar char="§"/>
            </a:pPr>
            <a:r>
              <a:rPr lang="de-DE" sz="2400" b="0" dirty="0"/>
              <a:t>genaues Stellen</a:t>
            </a:r>
          </a:p>
          <a:p>
            <a:pPr marL="342900" indent="-342900">
              <a:buClr>
                <a:schemeClr val="accent2"/>
              </a:buClr>
              <a:buFont typeface="Wingdings" panose="05000000000000000000" pitchFamily="2" charset="2"/>
              <a:buChar char="§"/>
            </a:pPr>
            <a:r>
              <a:rPr lang="de-DE" sz="2400" b="0" dirty="0"/>
              <a:t>schnelles Stellen</a:t>
            </a:r>
          </a:p>
          <a:p>
            <a:pPr marL="342900" indent="-342900">
              <a:buClr>
                <a:schemeClr val="accent2"/>
              </a:buClr>
              <a:buFont typeface="Wingdings" panose="05000000000000000000" pitchFamily="2" charset="2"/>
              <a:buChar char="§"/>
            </a:pPr>
            <a:r>
              <a:rPr lang="de-DE" sz="2400" b="0" dirty="0"/>
              <a:t>kontinuierliches Stellen</a:t>
            </a:r>
          </a:p>
          <a:p>
            <a:pPr marL="342900" indent="-342900">
              <a:buClr>
                <a:schemeClr val="accent2"/>
              </a:buClr>
              <a:buFont typeface="Wingdings" panose="05000000000000000000" pitchFamily="2" charset="2"/>
              <a:buChar char="§"/>
            </a:pPr>
            <a:r>
              <a:rPr lang="de-DE" sz="2400" b="0" dirty="0"/>
              <a:t>Stellen mit Nach- und Umgreifen</a:t>
            </a:r>
          </a:p>
          <a:p>
            <a:pPr marL="342900" indent="-342900">
              <a:buClr>
                <a:schemeClr val="accent2"/>
              </a:buClr>
              <a:buFont typeface="Wingdings" panose="05000000000000000000" pitchFamily="2" charset="2"/>
              <a:buChar char="§"/>
            </a:pPr>
            <a:r>
              <a:rPr lang="de-DE" sz="2400" b="0" dirty="0"/>
              <a:t>für große Stellwege und Winkel</a:t>
            </a:r>
          </a:p>
          <a:p>
            <a:endParaRPr lang="de-DE" sz="2400" dirty="0"/>
          </a:p>
          <a:p>
            <a:endParaRPr lang="de-DE" sz="2400" dirty="0"/>
          </a:p>
        </p:txBody>
      </p:sp>
      <p:pic>
        <p:nvPicPr>
          <p:cNvPr id="8" name="Grafik 7" descr="Die Grafik zeigt die verschiedenen Kraftwichtungen bei einem Umfassungsgriff. Stellkraft, Normalkraft und Reibkraft. Die Reibkraft ist abhängig vom Reibungsbeiwert."/>
          <p:cNvPicPr>
            <a:picLocks noChangeAspect="1"/>
          </p:cNvPicPr>
          <p:nvPr/>
        </p:nvPicPr>
        <p:blipFill>
          <a:blip r:embed="rId3"/>
          <a:stretch>
            <a:fillRect/>
          </a:stretch>
        </p:blipFill>
        <p:spPr>
          <a:xfrm>
            <a:off x="6096000" y="1916832"/>
            <a:ext cx="5273497" cy="3505504"/>
          </a:xfrm>
          <a:prstGeom prst="rect">
            <a:avLst/>
          </a:prstGeom>
        </p:spPr>
      </p:pic>
      <p:sp>
        <p:nvSpPr>
          <p:cNvPr id="4" name="Datumsplatzhalter 3"/>
          <p:cNvSpPr>
            <a:spLocks noGrp="1"/>
          </p:cNvSpPr>
          <p:nvPr>
            <p:ph type="dt" sz="half" idx="10"/>
          </p:nvPr>
        </p:nvSpPr>
        <p:spPr/>
        <p:txBody>
          <a:bodyPr/>
          <a:lstStyle/>
          <a:p>
            <a:pPr>
              <a:defRPr/>
            </a:pPr>
            <a:fld id="{0D4D8736-A68B-44A7-B0D3-5039E655D55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6</a:t>
            </a:fld>
            <a:endParaRPr lang="de-DE" altLang="de-DE"/>
          </a:p>
        </p:txBody>
      </p:sp>
    </p:spTree>
    <p:extLst>
      <p:ext uri="{BB962C8B-B14F-4D97-AF65-F5344CB8AC3E}">
        <p14:creationId xmlns:p14="http://schemas.microsoft.com/office/powerpoint/2010/main" val="3270409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Kopplungsart</a:t>
            </a:r>
            <a:endParaRPr lang="de-DE" dirty="0"/>
          </a:p>
        </p:txBody>
      </p:sp>
      <p:sp>
        <p:nvSpPr>
          <p:cNvPr id="3" name="Inhaltsplatzhalter 2"/>
          <p:cNvSpPr>
            <a:spLocks noGrp="1"/>
          </p:cNvSpPr>
          <p:nvPr>
            <p:ph idx="1"/>
          </p:nvPr>
        </p:nvSpPr>
        <p:spPr/>
        <p:txBody>
          <a:bodyPr/>
          <a:lstStyle/>
          <a:p>
            <a:r>
              <a:rPr lang="de-DE" sz="2400" dirty="0"/>
              <a:t>Stellteilgrundformen bei Reibschluss</a:t>
            </a:r>
          </a:p>
        </p:txBody>
      </p:sp>
      <p:pic>
        <p:nvPicPr>
          <p:cNvPr id="8" name="Picture 1028" descr="Eine Tabelle zeigt Stellteilgrundformen bei Reibschluss. Die Spalten unterscheiden nach Translation und Rotation. Die Zeilen unterscheiden nach Kontaktgriff, Zufassungsgriff und Umfassungsgri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776" y="1905150"/>
            <a:ext cx="5184775" cy="45481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031"/>
          <p:cNvSpPr txBox="1">
            <a:spLocks noChangeArrowheads="1"/>
          </p:cNvSpPr>
          <p:nvPr/>
        </p:nvSpPr>
        <p:spPr bwMode="auto">
          <a:xfrm>
            <a:off x="7981085" y="5917482"/>
            <a:ext cx="4091579"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fontAlgn="auto" hangingPunct="1">
              <a:spcBef>
                <a:spcPct val="50000"/>
              </a:spcBef>
              <a:spcAft>
                <a:spcPts val="0"/>
              </a:spcAft>
              <a:defRPr/>
            </a:pPr>
            <a:r>
              <a:rPr lang="de-DE" altLang="de-DE" sz="1200" kern="0" dirty="0">
                <a:solidFill>
                  <a:srgbClr val="000000"/>
                </a:solidFill>
              </a:rPr>
              <a:t>Quelle: </a:t>
            </a:r>
            <a:r>
              <a:rPr lang="de-DE" altLang="de-DE" sz="1200" kern="0" dirty="0" err="1">
                <a:solidFill>
                  <a:srgbClr val="000000"/>
                </a:solidFill>
              </a:rPr>
              <a:t>Bullinger</a:t>
            </a:r>
            <a:r>
              <a:rPr lang="de-DE" altLang="de-DE" sz="1200" kern="0" dirty="0">
                <a:solidFill>
                  <a:srgbClr val="000000"/>
                </a:solidFill>
              </a:rPr>
              <a:t>, H.-J. (1994): Ergonomie: Produkt- und Arbeitsplatzgestaltung. Stuttgart: Teubner.</a:t>
            </a:r>
          </a:p>
        </p:txBody>
      </p:sp>
      <p:sp>
        <p:nvSpPr>
          <p:cNvPr id="4" name="Datumsplatzhalter 3"/>
          <p:cNvSpPr>
            <a:spLocks noGrp="1"/>
          </p:cNvSpPr>
          <p:nvPr>
            <p:ph type="dt" sz="half" idx="10"/>
          </p:nvPr>
        </p:nvSpPr>
        <p:spPr/>
        <p:txBody>
          <a:bodyPr/>
          <a:lstStyle/>
          <a:p>
            <a:pPr>
              <a:defRPr/>
            </a:pPr>
            <a:fld id="{CB2A0C56-46E0-4925-9F45-C1C17933516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7</a:t>
            </a:fld>
            <a:endParaRPr lang="de-DE" altLang="de-DE"/>
          </a:p>
        </p:txBody>
      </p:sp>
    </p:spTree>
    <p:extLst>
      <p:ext uri="{BB962C8B-B14F-4D97-AF65-F5344CB8AC3E}">
        <p14:creationId xmlns:p14="http://schemas.microsoft.com/office/powerpoint/2010/main" val="27574513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Kopplungsart</a:t>
            </a:r>
            <a:endParaRPr lang="de-DE" dirty="0"/>
          </a:p>
        </p:txBody>
      </p:sp>
      <p:sp>
        <p:nvSpPr>
          <p:cNvPr id="3" name="Inhaltsplatzhalter 2"/>
          <p:cNvSpPr>
            <a:spLocks noGrp="1"/>
          </p:cNvSpPr>
          <p:nvPr>
            <p:ph idx="1"/>
          </p:nvPr>
        </p:nvSpPr>
        <p:spPr/>
        <p:txBody>
          <a:bodyPr/>
          <a:lstStyle/>
          <a:p>
            <a:r>
              <a:rPr lang="de-DE" sz="2200" dirty="0"/>
              <a:t>(B) Formschluss</a:t>
            </a:r>
          </a:p>
          <a:p>
            <a:pPr marL="608013" lvl="2" indent="-342900">
              <a:buClr>
                <a:schemeClr val="accent2"/>
              </a:buClr>
            </a:pPr>
            <a:r>
              <a:rPr lang="de-DE" sz="2200" dirty="0"/>
              <a:t>Kraft bzw. Drehmoment wirken senkrecht (radial) zur Berührungsfläche zwischen Körperteil und Stellteil</a:t>
            </a:r>
          </a:p>
          <a:p>
            <a:pPr marL="608013" lvl="2" indent="-342900">
              <a:buClr>
                <a:schemeClr val="accent2"/>
              </a:buClr>
            </a:pPr>
            <a:r>
              <a:rPr lang="de-DE" sz="2200" dirty="0"/>
              <a:t>Turnen an der Sprossenwand; Drehen eines Schlüssels im Schloss; Öffnen eines Schubfachs mittels Bügelgriff</a:t>
            </a:r>
          </a:p>
          <a:p>
            <a:pPr marL="608013" lvl="2" indent="-342900">
              <a:buClr>
                <a:schemeClr val="accent2"/>
              </a:buClr>
            </a:pPr>
            <a:r>
              <a:rPr lang="de-DE" sz="2200" dirty="0"/>
              <a:t>Kraftübertragung durch Anliegen der Hand am Stellteil in </a:t>
            </a:r>
            <a:r>
              <a:rPr lang="de-DE" sz="2200" dirty="0" smtClean="0"/>
              <a:t>Kraftrichtung</a:t>
            </a:r>
          </a:p>
          <a:p>
            <a:pPr marL="608013" lvl="2" indent="-342900">
              <a:buClr>
                <a:schemeClr val="accent2"/>
              </a:buClr>
            </a:pPr>
            <a:endParaRPr lang="de-DE" sz="2200" dirty="0"/>
          </a:p>
          <a:p>
            <a:r>
              <a:rPr lang="de-DE" sz="2200" dirty="0"/>
              <a:t>Bevorzugte Anwendung</a:t>
            </a:r>
          </a:p>
          <a:p>
            <a:pPr marL="342900" indent="-342900">
              <a:buClr>
                <a:schemeClr val="accent2"/>
              </a:buClr>
              <a:buFont typeface="Wingdings" panose="05000000000000000000" pitchFamily="2" charset="2"/>
              <a:buChar char="§"/>
            </a:pPr>
            <a:r>
              <a:rPr lang="de-DE" sz="2200" b="0" dirty="0"/>
              <a:t>Übertragung großer Kräfte</a:t>
            </a:r>
          </a:p>
          <a:p>
            <a:pPr marL="342900" indent="-342900">
              <a:buClr>
                <a:schemeClr val="accent2"/>
              </a:buClr>
              <a:buFont typeface="Wingdings" panose="05000000000000000000" pitchFamily="2" charset="2"/>
              <a:buChar char="§"/>
            </a:pPr>
            <a:r>
              <a:rPr lang="de-DE" sz="2200" b="0" dirty="0"/>
              <a:t>Halten gegen Widerstand</a:t>
            </a:r>
          </a:p>
          <a:p>
            <a:pPr marL="342900" indent="-342900">
              <a:buClr>
                <a:schemeClr val="accent2"/>
              </a:buClr>
              <a:buFont typeface="Wingdings" panose="05000000000000000000" pitchFamily="2" charset="2"/>
              <a:buChar char="§"/>
            </a:pPr>
            <a:r>
              <a:rPr lang="de-DE" sz="2200" b="0" dirty="0"/>
              <a:t>Tasten der Stellung</a:t>
            </a:r>
          </a:p>
          <a:p>
            <a:pPr marL="608013" lvl="2" indent="-342900">
              <a:buClr>
                <a:schemeClr val="accent2"/>
              </a:buClr>
            </a:pPr>
            <a:endParaRPr lang="de-DE" sz="2200" dirty="0"/>
          </a:p>
        </p:txBody>
      </p:sp>
      <p:pic>
        <p:nvPicPr>
          <p:cNvPr id="15" name="Grafik 14" descr="Die Zeichnung zeigt eine Hand am Umfassungsgriff, mit einem Pfeil wird die Kraftrichtung angezeigt."/>
          <p:cNvPicPr>
            <a:picLocks noChangeAspect="1"/>
          </p:cNvPicPr>
          <p:nvPr/>
        </p:nvPicPr>
        <p:blipFill>
          <a:blip r:embed="rId3"/>
          <a:stretch>
            <a:fillRect/>
          </a:stretch>
        </p:blipFill>
        <p:spPr>
          <a:xfrm>
            <a:off x="8134350" y="3933032"/>
            <a:ext cx="2322777" cy="2145978"/>
          </a:xfrm>
          <a:prstGeom prst="rect">
            <a:avLst/>
          </a:prstGeom>
        </p:spPr>
      </p:pic>
      <p:sp>
        <p:nvSpPr>
          <p:cNvPr id="4" name="Datumsplatzhalter 3"/>
          <p:cNvSpPr>
            <a:spLocks noGrp="1"/>
          </p:cNvSpPr>
          <p:nvPr>
            <p:ph type="dt" sz="half" idx="10"/>
          </p:nvPr>
        </p:nvSpPr>
        <p:spPr/>
        <p:txBody>
          <a:bodyPr/>
          <a:lstStyle/>
          <a:p>
            <a:pPr>
              <a:defRPr/>
            </a:pPr>
            <a:fld id="{ADB17EC4-313F-4B20-8D4B-4FED55C3DF2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8</a:t>
            </a:fld>
            <a:endParaRPr lang="de-DE" altLang="de-DE"/>
          </a:p>
        </p:txBody>
      </p:sp>
    </p:spTree>
    <p:extLst>
      <p:ext uri="{BB962C8B-B14F-4D97-AF65-F5344CB8AC3E}">
        <p14:creationId xmlns:p14="http://schemas.microsoft.com/office/powerpoint/2010/main" val="23213475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Einflussgrößen - Kopplungsart</a:t>
            </a:r>
            <a:endParaRPr lang="de-DE" dirty="0"/>
          </a:p>
        </p:txBody>
      </p:sp>
      <p:sp>
        <p:nvSpPr>
          <p:cNvPr id="10" name="Inhaltsplatzhalter 9"/>
          <p:cNvSpPr>
            <a:spLocks noGrp="1"/>
          </p:cNvSpPr>
          <p:nvPr>
            <p:ph idx="1"/>
          </p:nvPr>
        </p:nvSpPr>
        <p:spPr/>
        <p:txBody>
          <a:bodyPr/>
          <a:lstStyle/>
          <a:p>
            <a:r>
              <a:rPr lang="de-DE" sz="2200" dirty="0"/>
              <a:t>Stellteilgrundformen bei Formschluss</a:t>
            </a:r>
          </a:p>
        </p:txBody>
      </p:sp>
      <p:pic>
        <p:nvPicPr>
          <p:cNvPr id="8" name="Picture 2052" descr="Eine Tabelle zeigt Stellteilgrundformen bei Formschluss. Die Spalten unterscheiden nach Translation und Rotation. Die Zeilen unterscheiden nach Kontaktgriff, Zufassungsgriff und Umfassungsgri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2" y="1844824"/>
            <a:ext cx="4868863" cy="45418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031"/>
          <p:cNvSpPr txBox="1">
            <a:spLocks noChangeArrowheads="1"/>
          </p:cNvSpPr>
          <p:nvPr/>
        </p:nvSpPr>
        <p:spPr bwMode="auto">
          <a:xfrm>
            <a:off x="7968208" y="5949280"/>
            <a:ext cx="410445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fontAlgn="auto" hangingPunct="1">
              <a:spcBef>
                <a:spcPct val="50000"/>
              </a:spcBef>
              <a:spcAft>
                <a:spcPts val="0"/>
              </a:spcAft>
              <a:defRPr/>
            </a:pPr>
            <a:r>
              <a:rPr lang="de-DE" altLang="de-DE" sz="1200" kern="0" dirty="0">
                <a:solidFill>
                  <a:srgbClr val="000000"/>
                </a:solidFill>
              </a:rPr>
              <a:t>Quelle: </a:t>
            </a:r>
            <a:r>
              <a:rPr lang="de-DE" altLang="de-DE" sz="1200" kern="0" dirty="0" err="1">
                <a:solidFill>
                  <a:srgbClr val="000000"/>
                </a:solidFill>
              </a:rPr>
              <a:t>Bullinger</a:t>
            </a:r>
            <a:r>
              <a:rPr lang="de-DE" altLang="de-DE" sz="1200" kern="0" dirty="0">
                <a:solidFill>
                  <a:srgbClr val="000000"/>
                </a:solidFill>
              </a:rPr>
              <a:t>, H.-J. (1994): Ergonomie: Produkt- und Arbeitsplatzgestaltung. Stuttgart: Teubner.</a:t>
            </a:r>
          </a:p>
        </p:txBody>
      </p:sp>
      <p:sp>
        <p:nvSpPr>
          <p:cNvPr id="4" name="Datumsplatzhalter 3"/>
          <p:cNvSpPr>
            <a:spLocks noGrp="1"/>
          </p:cNvSpPr>
          <p:nvPr>
            <p:ph type="dt" sz="half" idx="10"/>
          </p:nvPr>
        </p:nvSpPr>
        <p:spPr/>
        <p:txBody>
          <a:bodyPr/>
          <a:lstStyle/>
          <a:p>
            <a:pPr>
              <a:defRPr/>
            </a:pPr>
            <a:fld id="{5C5F899E-5346-44C3-90A0-C65D3BAC952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9</a:t>
            </a:fld>
            <a:endParaRPr lang="de-DE" altLang="de-DE"/>
          </a:p>
        </p:txBody>
      </p:sp>
    </p:spTree>
    <p:extLst>
      <p:ext uri="{BB962C8B-B14F-4D97-AF65-F5344CB8AC3E}">
        <p14:creationId xmlns:p14="http://schemas.microsoft.com/office/powerpoint/2010/main" val="3475488961"/>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1748</Words>
  <Application>Microsoft Office PowerPoint</Application>
  <PresentationFormat>Breitbild</PresentationFormat>
  <Paragraphs>358</Paragraphs>
  <Slides>20</Slides>
  <Notes>18</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20</vt:i4>
      </vt:variant>
    </vt:vector>
  </HeadingPairs>
  <TitlesOfParts>
    <vt:vector size="26" baseType="lpstr">
      <vt:lpstr>Arial</vt:lpstr>
      <vt:lpstr>Symbol</vt:lpstr>
      <vt:lpstr>UniversalMath1 BT</vt:lpstr>
      <vt:lpstr>Verdana</vt:lpstr>
      <vt:lpstr>Wingdings</vt:lpstr>
      <vt:lpstr>KAN_Master</vt:lpstr>
      <vt:lpstr>Ergonomische Aspekte der Gestaltung der Mensch-Maschine-Schnittstelle  (Human-Machine-Interface)  Teil 1a: Stellteilauswahl und -gestaltung</vt:lpstr>
      <vt:lpstr>Darum geht es</vt:lpstr>
      <vt:lpstr>Vorgehensweise bei Stellteilauswahl und -gestaltung</vt:lpstr>
      <vt:lpstr>Einflussgrößen - Greifart</vt:lpstr>
      <vt:lpstr>Einflussgrößen - Kopplungsart</vt:lpstr>
      <vt:lpstr>Einflussgrößen - Kopplungsart</vt:lpstr>
      <vt:lpstr>Einflussgrößen - Kopplungsart</vt:lpstr>
      <vt:lpstr>Einflussgrößen - Kopplungsart</vt:lpstr>
      <vt:lpstr>Einflussgrößen - Kopplungsart</vt:lpstr>
      <vt:lpstr>Stellteilform - Beispiel</vt:lpstr>
      <vt:lpstr>Einflussgrößen - Handhaltung</vt:lpstr>
      <vt:lpstr>Lösungskatalog zur orientierenden Auswahl von Stellteilen</vt:lpstr>
      <vt:lpstr>Festlegen/Auswahl der Stellteilform</vt:lpstr>
      <vt:lpstr>Festlegen/Auswahl der Stellteilform</vt:lpstr>
      <vt:lpstr>Bestimmung der Abmessungen</vt:lpstr>
      <vt:lpstr>Bestimmung der Abmessungen</vt:lpstr>
      <vt:lpstr>Auswahl des Materials / Gestaltung der Oberfläche</vt:lpstr>
      <vt:lpstr>Auswahl des Materials / Gestaltung der Oberfläche</vt:lpstr>
      <vt:lpstr>Auswahl des Materials / Gestaltung der Oberfläche</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60</cp:revision>
  <dcterms:created xsi:type="dcterms:W3CDTF">2023-07-17T12:06:45Z</dcterms:created>
  <dcterms:modified xsi:type="dcterms:W3CDTF">2023-09-08T08:27:17Z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