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8"/>
  </p:notesMasterIdLst>
  <p:handoutMasterIdLst>
    <p:handoutMasterId r:id="rId19"/>
  </p:handoutMasterIdLst>
  <p:sldIdLst>
    <p:sldId id="266" r:id="rId2"/>
    <p:sldId id="306" r:id="rId3"/>
    <p:sldId id="307" r:id="rId4"/>
    <p:sldId id="308" r:id="rId5"/>
    <p:sldId id="309" r:id="rId6"/>
    <p:sldId id="310" r:id="rId7"/>
    <p:sldId id="311" r:id="rId8"/>
    <p:sldId id="312" r:id="rId9"/>
    <p:sldId id="313" r:id="rId10"/>
    <p:sldId id="323" r:id="rId11"/>
    <p:sldId id="324" r:id="rId12"/>
    <p:sldId id="325" r:id="rId13"/>
    <p:sldId id="317" r:id="rId14"/>
    <p:sldId id="318" r:id="rId15"/>
    <p:sldId id="319" r:id="rId16"/>
    <p:sldId id="287" r:id="rId17"/>
  </p:sldIdLst>
  <p:sldSz cx="12192000" cy="6858000"/>
  <p:notesSz cx="6858000" cy="9144000"/>
  <p:defaultTextStyle>
    <a:defPPr>
      <a:defRPr lang="de-DE"/>
    </a:defPPr>
    <a:lvl1pPr algn="l" rtl="0" fontAlgn="base">
      <a:spcBef>
        <a:spcPct val="20000"/>
      </a:spcBef>
      <a:spcAft>
        <a:spcPct val="0"/>
      </a:spcAft>
      <a:defRPr sz="2000" kern="1200">
        <a:solidFill>
          <a:srgbClr val="6D6D6D"/>
        </a:solidFill>
        <a:latin typeface="Arial" panose="020B0604020202020204" pitchFamily="34" charset="0"/>
        <a:ea typeface="+mn-ea"/>
        <a:cs typeface="+mn-cs"/>
      </a:defRPr>
    </a:lvl1pPr>
    <a:lvl2pPr marL="457200" algn="l" rtl="0" fontAlgn="base">
      <a:spcBef>
        <a:spcPct val="20000"/>
      </a:spcBef>
      <a:spcAft>
        <a:spcPct val="0"/>
      </a:spcAft>
      <a:defRPr sz="2000" kern="1200">
        <a:solidFill>
          <a:srgbClr val="6D6D6D"/>
        </a:solidFill>
        <a:latin typeface="Arial" panose="020B0604020202020204" pitchFamily="34" charset="0"/>
        <a:ea typeface="+mn-ea"/>
        <a:cs typeface="+mn-cs"/>
      </a:defRPr>
    </a:lvl2pPr>
    <a:lvl3pPr marL="914400" algn="l" rtl="0" fontAlgn="base">
      <a:spcBef>
        <a:spcPct val="20000"/>
      </a:spcBef>
      <a:spcAft>
        <a:spcPct val="0"/>
      </a:spcAft>
      <a:defRPr sz="2000" kern="1200">
        <a:solidFill>
          <a:srgbClr val="6D6D6D"/>
        </a:solidFill>
        <a:latin typeface="Arial" panose="020B0604020202020204" pitchFamily="34" charset="0"/>
        <a:ea typeface="+mn-ea"/>
        <a:cs typeface="+mn-cs"/>
      </a:defRPr>
    </a:lvl3pPr>
    <a:lvl4pPr marL="1371600" algn="l" rtl="0" fontAlgn="base">
      <a:spcBef>
        <a:spcPct val="20000"/>
      </a:spcBef>
      <a:spcAft>
        <a:spcPct val="0"/>
      </a:spcAft>
      <a:defRPr sz="2000" kern="1200">
        <a:solidFill>
          <a:srgbClr val="6D6D6D"/>
        </a:solidFill>
        <a:latin typeface="Arial" panose="020B0604020202020204" pitchFamily="34" charset="0"/>
        <a:ea typeface="+mn-ea"/>
        <a:cs typeface="+mn-cs"/>
      </a:defRPr>
    </a:lvl4pPr>
    <a:lvl5pPr marL="1828800" algn="l" rtl="0" fontAlgn="base">
      <a:spcBef>
        <a:spcPct val="20000"/>
      </a:spcBef>
      <a:spcAft>
        <a:spcPct val="0"/>
      </a:spcAft>
      <a:defRPr sz="2000" kern="1200">
        <a:solidFill>
          <a:srgbClr val="6D6D6D"/>
        </a:solidFill>
        <a:latin typeface="Arial" panose="020B0604020202020204" pitchFamily="34" charset="0"/>
        <a:ea typeface="+mn-ea"/>
        <a:cs typeface="+mn-cs"/>
      </a:defRPr>
    </a:lvl5pPr>
    <a:lvl6pPr marL="2286000" algn="l" defTabSz="914400" rtl="0" eaLnBrk="1" latinLnBrk="0" hangingPunct="1">
      <a:defRPr sz="2000" kern="1200">
        <a:solidFill>
          <a:srgbClr val="6D6D6D"/>
        </a:solidFill>
        <a:latin typeface="Arial" panose="020B0604020202020204" pitchFamily="34" charset="0"/>
        <a:ea typeface="+mn-ea"/>
        <a:cs typeface="+mn-cs"/>
      </a:defRPr>
    </a:lvl6pPr>
    <a:lvl7pPr marL="2743200" algn="l" defTabSz="914400" rtl="0" eaLnBrk="1" latinLnBrk="0" hangingPunct="1">
      <a:defRPr sz="2000" kern="1200">
        <a:solidFill>
          <a:srgbClr val="6D6D6D"/>
        </a:solidFill>
        <a:latin typeface="Arial" panose="020B0604020202020204" pitchFamily="34" charset="0"/>
        <a:ea typeface="+mn-ea"/>
        <a:cs typeface="+mn-cs"/>
      </a:defRPr>
    </a:lvl7pPr>
    <a:lvl8pPr marL="3200400" algn="l" defTabSz="914400" rtl="0" eaLnBrk="1" latinLnBrk="0" hangingPunct="1">
      <a:defRPr sz="2000" kern="1200">
        <a:solidFill>
          <a:srgbClr val="6D6D6D"/>
        </a:solidFill>
        <a:latin typeface="Arial" panose="020B0604020202020204" pitchFamily="34" charset="0"/>
        <a:ea typeface="+mn-ea"/>
        <a:cs typeface="+mn-cs"/>
      </a:defRPr>
    </a:lvl8pPr>
    <a:lvl9pPr marL="3657600" algn="l" defTabSz="914400" rtl="0" eaLnBrk="1" latinLnBrk="0" hangingPunct="1">
      <a:defRPr sz="2000" kern="1200">
        <a:solidFill>
          <a:srgbClr val="6D6D6D"/>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F6F6F"/>
    <a:srgbClr val="004994"/>
    <a:srgbClr val="FAB500"/>
    <a:srgbClr val="E8E8E8"/>
    <a:srgbClr val="0095DB"/>
    <a:srgbClr val="008C8E"/>
    <a:srgbClr val="FFDB92"/>
    <a:srgbClr val="5775B3"/>
    <a:srgbClr val="57751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4233" autoAdjust="0"/>
  </p:normalViewPr>
  <p:slideViewPr>
    <p:cSldViewPr>
      <p:cViewPr varScale="1">
        <p:scale>
          <a:sx n="74" d="100"/>
          <a:sy n="74" d="100"/>
        </p:scale>
        <p:origin x="77" y="254"/>
      </p:cViewPr>
      <p:guideLst>
        <p:guide orient="horz" pos="2160"/>
        <p:guide pos="3840"/>
      </p:guideLst>
    </p:cSldViewPr>
  </p:slideViewPr>
  <p:outlineViewPr>
    <p:cViewPr>
      <p:scale>
        <a:sx n="33" d="100"/>
        <a:sy n="33" d="100"/>
      </p:scale>
      <p:origin x="0" y="-2198"/>
    </p:cViewPr>
  </p:outlineViewPr>
  <p:notesTextViewPr>
    <p:cViewPr>
      <p:scale>
        <a:sx n="3" d="2"/>
        <a:sy n="3" d="2"/>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9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13926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8CE7DA52-4026-42E8-8B1D-F8038A51105A}" type="slidenum">
              <a:rPr lang="de-DE" altLang="de-DE"/>
              <a:pPr/>
              <a:t>‹Nr.›</a:t>
            </a:fld>
            <a:endParaRPr lang="de-DE" altLang="de-DE"/>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5427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42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a:t>Textmasterformate durch Klicken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542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E038895E-0607-453D-A015-226380A24BC5}" type="slidenum">
              <a:rPr lang="de-DE" altLang="de-DE"/>
              <a:pPr/>
              <a:t>‹Nr.›</a:t>
            </a:fld>
            <a:endParaRPr lang="de-DE" altLang="de-DE"/>
          </a:p>
        </p:txBody>
      </p:sp>
    </p:spTree>
    <p:extLst>
      <p:ext uri="{BB962C8B-B14F-4D97-AF65-F5344CB8AC3E}">
        <p14:creationId xmlns:p14="http://schemas.microsoft.com/office/powerpoint/2010/main" val="352218706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fld id="{21567F1F-9DFD-42D4-A9F5-FE1AE7FD47C1}" type="slidenum">
              <a:rPr lang="de-DE" altLang="de-DE" smtClean="0"/>
              <a:pPr>
                <a:spcBef>
                  <a:spcPct val="0"/>
                </a:spcBef>
              </a:pPr>
              <a:t>1</a:t>
            </a:fld>
            <a:endParaRPr lang="de-DE" altLang="de-DE" smtClean="0"/>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de-DE" sz="1400" smtClean="0"/>
          </a:p>
        </p:txBody>
      </p:sp>
    </p:spTree>
    <p:extLst>
      <p:ext uri="{BB962C8B-B14F-4D97-AF65-F5344CB8AC3E}">
        <p14:creationId xmlns:p14="http://schemas.microsoft.com/office/powerpoint/2010/main" val="18310877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80975" indent="-180975" defTabSz="333375"/>
            <a:r>
              <a:rPr lang="de-DE" altLang="de-DE" sz="1200" b="1" dirty="0" smtClean="0">
                <a:latin typeface="Arial" pitchFamily="34" charset="0"/>
                <a:sym typeface="Wingdings" pitchFamily="2" charset="2"/>
              </a:rPr>
              <a:t>Kompatibilität:</a:t>
            </a:r>
          </a:p>
          <a:p>
            <a:pPr marL="180975" indent="-180975" defTabSz="333375">
              <a:buFont typeface="Wingdings" pitchFamily="2" charset="2"/>
              <a:buChar char="§"/>
            </a:pPr>
            <a:r>
              <a:rPr lang="de-DE" altLang="de-DE" sz="1200" dirty="0" smtClean="0">
                <a:latin typeface="Arial" pitchFamily="34" charset="0"/>
                <a:sym typeface="Wingdings" pitchFamily="2" charset="2"/>
              </a:rPr>
              <a:t>hoher Grad der Übereinstimmung, Verträglichkeit zwischen erwarteter und eingetretener Handlungsfolge</a:t>
            </a:r>
          </a:p>
          <a:p>
            <a:pPr marL="180975" indent="-180975" defTabSz="333375"/>
            <a:endParaRPr lang="de-DE" altLang="de-DE" sz="1200" b="1" dirty="0" smtClean="0">
              <a:latin typeface="Arial" pitchFamily="34" charset="0"/>
              <a:sym typeface="Wingdings" pitchFamily="2" charset="2"/>
            </a:endParaRPr>
          </a:p>
          <a:p>
            <a:pPr marL="180975" indent="-180975" defTabSz="333375"/>
            <a:r>
              <a:rPr lang="de-DE" altLang="de-DE" sz="1200" b="1" dirty="0" smtClean="0">
                <a:latin typeface="Arial" pitchFamily="34" charset="0"/>
                <a:sym typeface="Wingdings" pitchFamily="2" charset="2"/>
              </a:rPr>
              <a:t>Stereotypien:</a:t>
            </a:r>
          </a:p>
          <a:p>
            <a:pPr marL="180975" indent="-180975" defTabSz="333375">
              <a:buFont typeface="Wingdings" pitchFamily="2" charset="2"/>
              <a:buChar char="§"/>
            </a:pPr>
            <a:r>
              <a:rPr lang="de-DE" altLang="de-DE" sz="1200" dirty="0" smtClean="0">
                <a:latin typeface="Arial" pitchFamily="34" charset="0"/>
              </a:rPr>
              <a:t>Populationsstereotypien sind bei großen Menschengruppen (Populationen) oder allen Menschen wirksame, erlernte oder angeborene hochgradig gefestigte (stereotype) Reaktionsgewohnheiten (stabile Verhaltensmuster). </a:t>
            </a:r>
          </a:p>
          <a:p>
            <a:pPr marL="180975" indent="-180975" defTabSz="333375">
              <a:buFont typeface="Wingdings" pitchFamily="2" charset="2"/>
              <a:buChar char="§"/>
            </a:pPr>
            <a:r>
              <a:rPr lang="de-DE" altLang="de-DE" sz="1200" dirty="0" smtClean="0">
                <a:latin typeface="Arial" pitchFamily="34" charset="0"/>
              </a:rPr>
              <a:t>Stereotypien = angelernte, weitgehend unbewusste und automatisiert ablaufende Reaktionen, tief verankerte, übliche Bewegungsreaktionen</a:t>
            </a:r>
            <a:r>
              <a:rPr lang="de-DE" altLang="de-DE" sz="1200" dirty="0" smtClean="0">
                <a:latin typeface="Arial" pitchFamily="34" charset="0"/>
                <a:sym typeface="Wingdings" pitchFamily="2" charset="2"/>
              </a:rPr>
              <a:t/>
            </a:r>
            <a:br>
              <a:rPr lang="de-DE" altLang="de-DE" sz="1200" dirty="0" smtClean="0">
                <a:latin typeface="Arial" pitchFamily="34" charset="0"/>
                <a:sym typeface="Wingdings" pitchFamily="2" charset="2"/>
              </a:rPr>
            </a:br>
            <a:r>
              <a:rPr lang="de-DE" altLang="de-DE" sz="1200" dirty="0" smtClean="0">
                <a:latin typeface="Arial" pitchFamily="34" charset="0"/>
                <a:sym typeface="Wingdings" pitchFamily="2" charset="2"/>
              </a:rPr>
              <a:t></a:t>
            </a:r>
            <a:r>
              <a:rPr lang="de-DE" altLang="de-DE" sz="1200" dirty="0" smtClean="0">
                <a:latin typeface="Arial" pitchFamily="34" charset="0"/>
              </a:rPr>
              <a:t> wichtig bei Ermüdungserscheinungen, dann greift Mensch unbewusst auf solche Stereotypien zu </a:t>
            </a:r>
            <a:endParaRPr lang="de-DE" altLang="de-DE" sz="1200" dirty="0" smtClean="0">
              <a:latin typeface="Arial" pitchFamily="34" charset="0"/>
              <a:sym typeface="Wingdings" pitchFamily="2" charset="2"/>
            </a:endParaRPr>
          </a:p>
          <a:p>
            <a:pPr marL="180975" indent="-180975" defTabSz="333375">
              <a:buFont typeface="Wingdings" pitchFamily="2" charset="2"/>
              <a:buChar char="§"/>
            </a:pPr>
            <a:r>
              <a:rPr lang="de-DE" altLang="de-DE" sz="1200" dirty="0" smtClean="0">
                <a:latin typeface="Arial" pitchFamily="34" charset="0"/>
                <a:sym typeface="Wingdings" pitchFamily="2" charset="2"/>
              </a:rPr>
              <a:t>Abbildungsstereotypien (Leserichtung von links nach rechts, von oben nach unten)</a:t>
            </a:r>
          </a:p>
          <a:p>
            <a:pPr marL="180975" indent="-180975" defTabSz="333375">
              <a:buFont typeface="Wingdings" pitchFamily="2" charset="2"/>
              <a:buChar char="§"/>
            </a:pPr>
            <a:r>
              <a:rPr lang="de-DE" altLang="de-DE" sz="1200" dirty="0" smtClean="0">
                <a:latin typeface="Arial" pitchFamily="34" charset="0"/>
                <a:sym typeface="Wingdings" pitchFamily="2" charset="2"/>
              </a:rPr>
              <a:t>Interpretationsstereotypien (nach oben bedeutet Zunahme, nach unten Abnahme)</a:t>
            </a:r>
          </a:p>
          <a:p>
            <a:pPr marL="180975" indent="-180975" defTabSz="333375">
              <a:buFont typeface="Wingdings" pitchFamily="2" charset="2"/>
              <a:buChar char="§"/>
            </a:pPr>
            <a:r>
              <a:rPr lang="de-DE" altLang="de-DE" sz="1200" dirty="0" smtClean="0">
                <a:latin typeface="Arial" pitchFamily="34" charset="0"/>
                <a:sym typeface="Wingdings" pitchFamily="2" charset="2"/>
              </a:rPr>
              <a:t>Zuordnungsstereotypien von Signalen und Reaktionen (Sinnfälligkeit von Bewegungsrichtungen: z. B. im Uhrzeigersinn heißt nach rechts)</a:t>
            </a:r>
          </a:p>
          <a:p>
            <a:pPr marL="180975" indent="-180975" defTabSz="333375">
              <a:buFont typeface="Wingdings" pitchFamily="2" charset="2"/>
              <a:buChar char="§"/>
            </a:pPr>
            <a:r>
              <a:rPr lang="de-DE" altLang="de-DE" sz="1200" dirty="0" smtClean="0">
                <a:latin typeface="Arial" pitchFamily="34" charset="0"/>
                <a:sym typeface="Wingdings" pitchFamily="2" charset="2"/>
              </a:rPr>
              <a:t>Erwartungsstereotypien (stärkerer Druck gleich stärkerer Effekt)</a:t>
            </a:r>
          </a:p>
          <a:p>
            <a:pPr marL="180975" indent="-180975" defTabSz="333375">
              <a:buFont typeface="Wingdings" pitchFamily="2" charset="2"/>
              <a:buChar char="§"/>
            </a:pPr>
            <a:r>
              <a:rPr lang="de-DE" altLang="de-DE" sz="1200" dirty="0" smtClean="0">
                <a:latin typeface="Arial" pitchFamily="34" charset="0"/>
                <a:sym typeface="Wingdings" pitchFamily="2" charset="2"/>
              </a:rPr>
              <a:t>Reaktionsstereotypien (Orientierungsreaktionen)</a:t>
            </a:r>
          </a:p>
          <a:p>
            <a:pPr marL="180975" indent="-180975" defTabSz="333375"/>
            <a:endParaRPr lang="de-DE" altLang="de-DE" sz="1200" b="1" dirty="0" smtClean="0">
              <a:latin typeface="Arial" pitchFamily="34" charset="0"/>
            </a:endParaRPr>
          </a:p>
          <a:p>
            <a:endParaRPr lang="de-DE" dirty="0"/>
          </a:p>
        </p:txBody>
      </p:sp>
      <p:sp>
        <p:nvSpPr>
          <p:cNvPr id="4" name="Foliennummernplatzhalter 3"/>
          <p:cNvSpPr>
            <a:spLocks noGrp="1"/>
          </p:cNvSpPr>
          <p:nvPr>
            <p:ph type="sldNum" sz="quarter" idx="10"/>
          </p:nvPr>
        </p:nvSpPr>
        <p:spPr/>
        <p:txBody>
          <a:bodyPr/>
          <a:lstStyle/>
          <a:p>
            <a:fld id="{4AF0BE09-7D59-4D18-80BA-51D31D2FC96A}" type="slidenum">
              <a:rPr lang="de-DE" altLang="de-DE" smtClean="0"/>
              <a:pPr/>
              <a:t>2</a:t>
            </a:fld>
            <a:endParaRPr lang="de-DE" altLang="de-DE"/>
          </a:p>
        </p:txBody>
      </p:sp>
    </p:spTree>
    <p:extLst>
      <p:ext uri="{BB962C8B-B14F-4D97-AF65-F5344CB8AC3E}">
        <p14:creationId xmlns:p14="http://schemas.microsoft.com/office/powerpoint/2010/main" val="35306997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190500" rtl="0" eaLnBrk="0" fontAlgn="base" latinLnBrk="0" hangingPunct="0">
              <a:lnSpc>
                <a:spcPct val="100000"/>
              </a:lnSpc>
              <a:spcBef>
                <a:spcPct val="30000"/>
              </a:spcBef>
              <a:spcAft>
                <a:spcPct val="0"/>
              </a:spcAft>
              <a:buClrTx/>
              <a:buSzTx/>
              <a:buFontTx/>
              <a:buNone/>
              <a:tabLst/>
              <a:defRPr/>
            </a:pPr>
            <a:r>
              <a:rPr lang="de-DE" altLang="de-DE" sz="1200" dirty="0" smtClean="0"/>
              <a:t>Durch Codierung der Information werden die informationsgebenden Zeichen festgelegt. Die am Arbeitsmittel eingegangenen technischen Signale werden mit einer spezifischen Zeichenkonstellation verknüpft und wahrnehmbar gemacht. Die Zuordnung der Zeichen zu einer Information (die Decodierung der Information durch den Operator) wird durch Vorschriften bzw. Instruktionen sowie durch Konventionen geprägt.</a:t>
            </a:r>
          </a:p>
          <a:p>
            <a:pPr defTabSz="190500"/>
            <a:endParaRPr lang="de-DE" altLang="de-DE" sz="1200" b="1" dirty="0" smtClean="0">
              <a:latin typeface="Arial" pitchFamily="34" charset="0"/>
            </a:endParaRPr>
          </a:p>
          <a:p>
            <a:pPr defTabSz="190500"/>
            <a:r>
              <a:rPr lang="de-DE" altLang="de-DE" sz="1200" b="1" dirty="0" smtClean="0">
                <a:latin typeface="Arial" pitchFamily="34" charset="0"/>
              </a:rPr>
              <a:t>Vorteile der Kompatibilität der Kodierung:</a:t>
            </a:r>
          </a:p>
          <a:p>
            <a:pPr defTabSz="190500">
              <a:buFont typeface="Wingdings" pitchFamily="2" charset="2"/>
              <a:buChar char="§"/>
            </a:pPr>
            <a:r>
              <a:rPr lang="de-DE" altLang="de-DE" sz="1200" dirty="0" smtClean="0">
                <a:latin typeface="Arial" pitchFamily="34" charset="0"/>
              </a:rPr>
              <a:t> 	Fehler und Zeit zur kognitiven Verarbeitung werden verringert</a:t>
            </a:r>
          </a:p>
          <a:p>
            <a:pPr defTabSz="190500">
              <a:buFont typeface="Wingdings" pitchFamily="2" charset="2"/>
              <a:buChar char="§"/>
            </a:pPr>
            <a:r>
              <a:rPr lang="de-DE" altLang="de-DE" sz="1200" dirty="0" smtClean="0">
                <a:latin typeface="Arial" pitchFamily="34" charset="0"/>
              </a:rPr>
              <a:t> 	Es können Informationen unterdrückt werden, die für eine bestimmte Aufgabe nicht benötigt werden.</a:t>
            </a:r>
          </a:p>
          <a:p>
            <a:pPr defTabSz="190500">
              <a:buFont typeface="Wingdings" pitchFamily="2" charset="2"/>
              <a:buChar char="§"/>
            </a:pPr>
            <a:r>
              <a:rPr lang="de-DE" altLang="de-DE" sz="1200" dirty="0" smtClean="0">
                <a:latin typeface="Arial" pitchFamily="34" charset="0"/>
              </a:rPr>
              <a:t> 	Reduzierung der Menge der Darstellungen und der Menge an Informationen</a:t>
            </a:r>
          </a:p>
          <a:p>
            <a:pPr defTabSz="190500"/>
            <a:endParaRPr lang="de-DE" altLang="de-DE" sz="1200" dirty="0" smtClean="0">
              <a:latin typeface="Arial" pitchFamily="34" charset="0"/>
            </a:endParaRPr>
          </a:p>
          <a:p>
            <a:pPr defTabSz="190500"/>
            <a:r>
              <a:rPr lang="de-DE" altLang="de-DE" sz="1200" dirty="0" smtClean="0">
                <a:latin typeface="Arial" pitchFamily="34" charset="0"/>
              </a:rPr>
              <a:t>Farbkodierung: </a:t>
            </a:r>
          </a:p>
          <a:p>
            <a:pPr defTabSz="190500"/>
            <a:r>
              <a:rPr lang="de-DE" altLang="de-DE" sz="1200" dirty="0" smtClean="0">
                <a:latin typeface="Arial" pitchFamily="34" charset="0"/>
              </a:rPr>
              <a:t>günstig: rot/weiß; gelb/schwarz; schwarz/weiß</a:t>
            </a:r>
          </a:p>
          <a:p>
            <a:pPr defTabSz="190500"/>
            <a:endParaRPr lang="de-DE" altLang="de-DE" sz="1200" dirty="0" smtClean="0">
              <a:latin typeface="Arial" pitchFamily="34" charset="0"/>
            </a:endParaRPr>
          </a:p>
          <a:p>
            <a:pPr defTabSz="190500"/>
            <a:r>
              <a:rPr lang="de-DE" altLang="de-DE" sz="1200" dirty="0" smtClean="0">
                <a:latin typeface="Arial" pitchFamily="34" charset="0"/>
              </a:rPr>
              <a:t>Form: </a:t>
            </a:r>
          </a:p>
          <a:p>
            <a:pPr defTabSz="190500"/>
            <a:r>
              <a:rPr lang="de-DE" altLang="de-DE" sz="1200" dirty="0" smtClean="0">
                <a:latin typeface="Arial" pitchFamily="34" charset="0"/>
              </a:rPr>
              <a:t>geometrisch regelmäßige Formen verwenden (Kreis, Dreieck, Quadrat, Rechteck), scharfe Kanten vermeiden</a:t>
            </a:r>
          </a:p>
          <a:p>
            <a:pPr defTabSz="190500"/>
            <a:endParaRPr lang="de-DE" altLang="de-DE" sz="1200" dirty="0" smtClean="0">
              <a:latin typeface="Arial" pitchFamily="34" charset="0"/>
            </a:endParaRPr>
          </a:p>
          <a:p>
            <a:pPr defTabSz="190500"/>
            <a:r>
              <a:rPr lang="de-DE" altLang="de-DE" sz="1200" dirty="0" smtClean="0">
                <a:latin typeface="Arial" pitchFamily="34" charset="0"/>
              </a:rPr>
              <a:t>Größe: </a:t>
            </a:r>
          </a:p>
          <a:p>
            <a:pPr defTabSz="190500"/>
            <a:r>
              <a:rPr lang="de-DE" altLang="de-DE" sz="1200" dirty="0" smtClean="0">
                <a:latin typeface="Arial" pitchFamily="34" charset="0"/>
              </a:rPr>
              <a:t>nicht mehr als 3 Größen; Größenunterschiede durch Exponenten</a:t>
            </a:r>
          </a:p>
          <a:p>
            <a:endParaRPr lang="de-DE" dirty="0"/>
          </a:p>
        </p:txBody>
      </p:sp>
      <p:sp>
        <p:nvSpPr>
          <p:cNvPr id="4" name="Foliennummernplatzhalter 3"/>
          <p:cNvSpPr>
            <a:spLocks noGrp="1"/>
          </p:cNvSpPr>
          <p:nvPr>
            <p:ph type="sldNum" sz="quarter" idx="10"/>
          </p:nvPr>
        </p:nvSpPr>
        <p:spPr/>
        <p:txBody>
          <a:bodyPr/>
          <a:lstStyle/>
          <a:p>
            <a:fld id="{4AF0BE09-7D59-4D18-80BA-51D31D2FC96A}" type="slidenum">
              <a:rPr lang="de-DE" altLang="de-DE" smtClean="0"/>
              <a:pPr/>
              <a:t>3</a:t>
            </a:fld>
            <a:endParaRPr lang="de-DE" altLang="de-DE"/>
          </a:p>
        </p:txBody>
      </p:sp>
    </p:spTree>
    <p:extLst>
      <p:ext uri="{BB962C8B-B14F-4D97-AF65-F5344CB8AC3E}">
        <p14:creationId xmlns:p14="http://schemas.microsoft.com/office/powerpoint/2010/main" val="5407776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80975" indent="-180975">
              <a:lnSpc>
                <a:spcPct val="105000"/>
              </a:lnSpc>
              <a:spcBef>
                <a:spcPct val="5000"/>
              </a:spcBef>
              <a:spcAft>
                <a:spcPct val="5000"/>
              </a:spcAft>
            </a:pPr>
            <a:r>
              <a:rPr lang="de-DE" altLang="de-DE" sz="1000" b="1" dirty="0" smtClean="0">
                <a:solidFill>
                  <a:srgbClr val="0B2A51"/>
                </a:solidFill>
                <a:latin typeface="Arial" pitchFamily="34" charset="0"/>
              </a:rPr>
              <a:t>Strukturierung der Anordnung:</a:t>
            </a:r>
          </a:p>
          <a:p>
            <a:pPr marL="180975" indent="-180975">
              <a:lnSpc>
                <a:spcPct val="105000"/>
              </a:lnSpc>
              <a:spcBef>
                <a:spcPct val="5000"/>
              </a:spcBef>
              <a:spcAft>
                <a:spcPct val="5000"/>
              </a:spcAft>
            </a:pPr>
            <a:r>
              <a:rPr lang="de-DE" altLang="de-DE" sz="1000" dirty="0" smtClean="0">
                <a:latin typeface="Arial" pitchFamily="34" charset="0"/>
              </a:rPr>
              <a:t>Anordnung entsprechend: </a:t>
            </a:r>
          </a:p>
          <a:p>
            <a:pPr marL="180975" indent="-180975">
              <a:lnSpc>
                <a:spcPct val="105000"/>
              </a:lnSpc>
              <a:spcBef>
                <a:spcPct val="5000"/>
              </a:spcBef>
              <a:spcAft>
                <a:spcPct val="5000"/>
              </a:spcAft>
              <a:buFont typeface="Wingdings" pitchFamily="2" charset="2"/>
              <a:buChar char="§"/>
            </a:pPr>
            <a:r>
              <a:rPr lang="de-DE" altLang="de-DE" sz="1000" dirty="0" smtClean="0">
                <a:latin typeface="Arial" pitchFamily="34" charset="0"/>
              </a:rPr>
              <a:t> Funktion oder Abhängigkeit </a:t>
            </a:r>
          </a:p>
          <a:p>
            <a:pPr marL="180975" indent="-180975">
              <a:lnSpc>
                <a:spcPct val="105000"/>
              </a:lnSpc>
              <a:spcBef>
                <a:spcPct val="5000"/>
              </a:spcBef>
              <a:spcAft>
                <a:spcPct val="5000"/>
              </a:spcAft>
              <a:buFont typeface="Wingdings" pitchFamily="2" charset="2"/>
              <a:buChar char="§"/>
            </a:pPr>
            <a:r>
              <a:rPr lang="de-DE" altLang="de-DE" sz="1000" dirty="0" smtClean="0">
                <a:latin typeface="Arial" pitchFamily="34" charset="0"/>
              </a:rPr>
              <a:t> Reihenfolge der Benutzung</a:t>
            </a:r>
          </a:p>
          <a:p>
            <a:pPr marL="180975" indent="-180975">
              <a:lnSpc>
                <a:spcPct val="105000"/>
              </a:lnSpc>
              <a:spcBef>
                <a:spcPct val="5000"/>
              </a:spcBef>
              <a:spcAft>
                <a:spcPct val="5000"/>
              </a:spcAft>
              <a:buFont typeface="Wingdings" pitchFamily="2" charset="2"/>
              <a:buChar char="§"/>
            </a:pPr>
            <a:r>
              <a:rPr lang="de-DE" altLang="de-DE" sz="1000" dirty="0" smtClean="0">
                <a:latin typeface="Arial" pitchFamily="34" charset="0"/>
              </a:rPr>
              <a:t> Häufigkeit der Benutzung</a:t>
            </a:r>
          </a:p>
          <a:p>
            <a:pPr marL="180975" indent="-180975">
              <a:lnSpc>
                <a:spcPct val="105000"/>
              </a:lnSpc>
              <a:spcBef>
                <a:spcPct val="5000"/>
              </a:spcBef>
              <a:spcAft>
                <a:spcPct val="5000"/>
              </a:spcAft>
              <a:buFont typeface="Wingdings" pitchFamily="2" charset="2"/>
              <a:buChar char="§"/>
            </a:pPr>
            <a:r>
              <a:rPr lang="de-DE" altLang="de-DE" sz="1000" dirty="0" smtClean="0">
                <a:latin typeface="Arial" pitchFamily="34" charset="0"/>
              </a:rPr>
              <a:t> Vorrang</a:t>
            </a:r>
          </a:p>
          <a:p>
            <a:pPr marL="180975" indent="-180975">
              <a:lnSpc>
                <a:spcPct val="105000"/>
              </a:lnSpc>
              <a:spcBef>
                <a:spcPct val="5000"/>
              </a:spcBef>
              <a:spcAft>
                <a:spcPct val="5000"/>
              </a:spcAft>
              <a:buFont typeface="Wingdings" pitchFamily="2" charset="2"/>
              <a:buChar char="§"/>
            </a:pPr>
            <a:r>
              <a:rPr lang="de-DE" altLang="de-DE" sz="1000" dirty="0" smtClean="0">
                <a:latin typeface="Arial" pitchFamily="34" charset="0"/>
              </a:rPr>
              <a:t> Betriebsweise (normal, Notfall)</a:t>
            </a:r>
          </a:p>
          <a:p>
            <a:pPr marL="180975" indent="-180975">
              <a:lnSpc>
                <a:spcPct val="105000"/>
              </a:lnSpc>
              <a:spcBef>
                <a:spcPct val="5000"/>
              </a:spcBef>
              <a:spcAft>
                <a:spcPct val="50000"/>
              </a:spcAft>
              <a:buFont typeface="Wingdings" pitchFamily="2" charset="2"/>
              <a:buChar char="§"/>
            </a:pPr>
            <a:r>
              <a:rPr lang="de-DE" altLang="de-DE" sz="1000" dirty="0" smtClean="0">
                <a:latin typeface="Arial" pitchFamily="34" charset="0"/>
              </a:rPr>
              <a:t> der Anlagen oder Maschinenauslegung</a:t>
            </a:r>
          </a:p>
          <a:p>
            <a:pPr marL="180975" indent="-180975">
              <a:lnSpc>
                <a:spcPct val="105000"/>
              </a:lnSpc>
              <a:spcBef>
                <a:spcPct val="5000"/>
              </a:spcBef>
              <a:spcAft>
                <a:spcPct val="5000"/>
              </a:spcAft>
              <a:buFont typeface="Wingdings" pitchFamily="2" charset="2"/>
              <a:buNone/>
            </a:pPr>
            <a:r>
              <a:rPr lang="de-DE" altLang="de-DE" sz="1000" b="1" dirty="0" smtClean="0">
                <a:solidFill>
                  <a:srgbClr val="0B2A51"/>
                </a:solidFill>
                <a:latin typeface="Arial" pitchFamily="34" charset="0"/>
              </a:rPr>
              <a:t>Kompatibilität der Anordnung</a:t>
            </a:r>
          </a:p>
          <a:p>
            <a:pPr marL="180975" indent="-180975">
              <a:lnSpc>
                <a:spcPct val="105000"/>
              </a:lnSpc>
              <a:spcBef>
                <a:spcPct val="5000"/>
              </a:spcBef>
              <a:spcAft>
                <a:spcPct val="5000"/>
              </a:spcAft>
            </a:pPr>
            <a:r>
              <a:rPr lang="de-DE" altLang="de-DE" sz="1000" dirty="0" smtClean="0">
                <a:latin typeface="Arial" pitchFamily="34" charset="0"/>
              </a:rPr>
              <a:t>Wenn Stellteil mit einer Anzeige in Verbindung steht, dann folgendes beachten:</a:t>
            </a:r>
          </a:p>
          <a:p>
            <a:pPr marL="180975" indent="-180975">
              <a:lnSpc>
                <a:spcPct val="105000"/>
              </a:lnSpc>
              <a:spcBef>
                <a:spcPct val="5000"/>
              </a:spcBef>
              <a:spcAft>
                <a:spcPct val="5000"/>
              </a:spcAft>
              <a:buFont typeface="Wingdings" pitchFamily="2" charset="2"/>
              <a:buChar char="§"/>
            </a:pPr>
            <a:r>
              <a:rPr lang="de-DE" altLang="de-DE" sz="1000" dirty="0" smtClean="0">
                <a:latin typeface="Arial" pitchFamily="34" charset="0"/>
              </a:rPr>
              <a:t>Anordnung der Stellteile analog zur Anordnung der zugehörigen Anzeige</a:t>
            </a:r>
          </a:p>
          <a:p>
            <a:pPr marL="180975" indent="-180975">
              <a:lnSpc>
                <a:spcPct val="105000"/>
              </a:lnSpc>
              <a:spcBef>
                <a:spcPct val="5000"/>
              </a:spcBef>
              <a:spcAft>
                <a:spcPct val="5000"/>
              </a:spcAft>
              <a:buFont typeface="Wingdings" pitchFamily="2" charset="2"/>
              <a:buChar char="§"/>
            </a:pPr>
            <a:r>
              <a:rPr lang="de-DE" altLang="de-DE" sz="1000" dirty="0" smtClean="0">
                <a:latin typeface="Arial" pitchFamily="34" charset="0"/>
              </a:rPr>
              <a:t>Gestaltung/ Anordnung der Bedienelemente bezüglich der Anzeigen</a:t>
            </a:r>
          </a:p>
          <a:p>
            <a:pPr lvl="1">
              <a:lnSpc>
                <a:spcPct val="105000"/>
              </a:lnSpc>
              <a:spcBef>
                <a:spcPct val="5000"/>
              </a:spcBef>
              <a:spcAft>
                <a:spcPct val="5000"/>
              </a:spcAft>
              <a:buFont typeface="Wingdings" pitchFamily="2" charset="2"/>
              <a:buChar char="§"/>
            </a:pPr>
            <a:r>
              <a:rPr lang="de-DE" altLang="de-DE" sz="1000" dirty="0" smtClean="0">
                <a:latin typeface="Arial" pitchFamily="34" charset="0"/>
              </a:rPr>
              <a:t> nach Wichtigkeit</a:t>
            </a:r>
          </a:p>
          <a:p>
            <a:pPr lvl="1">
              <a:lnSpc>
                <a:spcPct val="105000"/>
              </a:lnSpc>
              <a:spcBef>
                <a:spcPct val="5000"/>
              </a:spcBef>
              <a:spcAft>
                <a:spcPct val="5000"/>
              </a:spcAft>
              <a:buFont typeface="Wingdings" pitchFamily="2" charset="2"/>
              <a:buChar char="§"/>
            </a:pPr>
            <a:r>
              <a:rPr lang="de-DE" altLang="de-DE" sz="1000" dirty="0" smtClean="0">
                <a:latin typeface="Arial" pitchFamily="34" charset="0"/>
              </a:rPr>
              <a:t> nach Häufigkeit der Benutzung</a:t>
            </a:r>
          </a:p>
          <a:p>
            <a:pPr lvl="1">
              <a:lnSpc>
                <a:spcPct val="105000"/>
              </a:lnSpc>
              <a:spcBef>
                <a:spcPct val="5000"/>
              </a:spcBef>
              <a:spcAft>
                <a:spcPct val="5000"/>
              </a:spcAft>
              <a:buFont typeface="Wingdings" pitchFamily="2" charset="2"/>
              <a:buChar char="§"/>
            </a:pPr>
            <a:r>
              <a:rPr lang="de-DE" altLang="de-DE" sz="1000" dirty="0" smtClean="0">
                <a:latin typeface="Arial" pitchFamily="34" charset="0"/>
              </a:rPr>
              <a:t> nach Funktionsprinzipien</a:t>
            </a:r>
          </a:p>
          <a:p>
            <a:pPr lvl="1">
              <a:lnSpc>
                <a:spcPct val="105000"/>
              </a:lnSpc>
              <a:spcBef>
                <a:spcPct val="5000"/>
              </a:spcBef>
              <a:spcAft>
                <a:spcPct val="50000"/>
              </a:spcAft>
              <a:buFont typeface="Wingdings" pitchFamily="2" charset="2"/>
              <a:buChar char="§"/>
            </a:pPr>
            <a:r>
              <a:rPr lang="de-DE" altLang="de-DE" sz="1000" dirty="0" smtClean="0">
                <a:latin typeface="Arial" pitchFamily="34" charset="0"/>
              </a:rPr>
              <a:t> nach Abfolge der Benutzung</a:t>
            </a:r>
          </a:p>
          <a:p>
            <a:pPr marL="180975" indent="-180975">
              <a:lnSpc>
                <a:spcPct val="105000"/>
              </a:lnSpc>
              <a:spcBef>
                <a:spcPct val="5000"/>
              </a:spcBef>
              <a:spcAft>
                <a:spcPct val="5000"/>
              </a:spcAft>
            </a:pPr>
            <a:r>
              <a:rPr lang="de-DE" altLang="de-DE" sz="1000" b="1" dirty="0" smtClean="0">
                <a:latin typeface="Arial" pitchFamily="34" charset="0"/>
              </a:rPr>
              <a:t>Gruppierung von Stellteilen:</a:t>
            </a:r>
          </a:p>
          <a:p>
            <a:pPr marL="180975" indent="-180975">
              <a:lnSpc>
                <a:spcPct val="105000"/>
              </a:lnSpc>
              <a:spcBef>
                <a:spcPct val="5000"/>
              </a:spcBef>
              <a:spcAft>
                <a:spcPct val="5000"/>
              </a:spcAft>
              <a:buFont typeface="Wingdings" pitchFamily="2" charset="2"/>
              <a:buChar char="§"/>
            </a:pPr>
            <a:r>
              <a:rPr lang="de-DE" altLang="de-DE" sz="1000" dirty="0" smtClean="0">
                <a:latin typeface="Arial" pitchFamily="34" charset="0"/>
              </a:rPr>
              <a:t>Gruppierung in Zeilen und Spalten (regelmäßige Zuordnung)</a:t>
            </a:r>
          </a:p>
          <a:p>
            <a:pPr marL="180975" indent="-180975">
              <a:lnSpc>
                <a:spcPct val="105000"/>
              </a:lnSpc>
              <a:spcBef>
                <a:spcPct val="5000"/>
              </a:spcBef>
              <a:spcAft>
                <a:spcPct val="5000"/>
              </a:spcAft>
              <a:buFont typeface="Wingdings" pitchFamily="2" charset="2"/>
              <a:buChar char="§"/>
            </a:pPr>
            <a:r>
              <a:rPr lang="de-DE" altLang="de-DE" sz="1000" dirty="0" smtClean="0">
                <a:latin typeface="Arial" pitchFamily="34" charset="0"/>
              </a:rPr>
              <a:t>kleinere Abstände zwischen Elementen (funktionaler Zusammenhang) und größerer Abstand zwischen gruppierten Einheiten (Trennung)</a:t>
            </a:r>
          </a:p>
          <a:p>
            <a:pPr marL="180975" indent="-180975">
              <a:lnSpc>
                <a:spcPct val="105000"/>
              </a:lnSpc>
              <a:spcBef>
                <a:spcPct val="5000"/>
              </a:spcBef>
              <a:spcAft>
                <a:spcPct val="5000"/>
              </a:spcAft>
              <a:buFont typeface="Wingdings" pitchFamily="2" charset="2"/>
              <a:buChar char="§"/>
            </a:pPr>
            <a:r>
              <a:rPr lang="de-DE" altLang="de-DE" sz="1000" dirty="0" smtClean="0">
                <a:latin typeface="Arial" pitchFamily="34" charset="0"/>
              </a:rPr>
              <a:t>Prinzip der Symmetrie (Kombination verschiedener Komponenten derselben Funktion in einem System)</a:t>
            </a:r>
          </a:p>
          <a:p>
            <a:pPr marL="180975" indent="-180975">
              <a:lnSpc>
                <a:spcPct val="105000"/>
              </a:lnSpc>
              <a:spcBef>
                <a:spcPct val="5000"/>
              </a:spcBef>
              <a:spcAft>
                <a:spcPct val="5000"/>
              </a:spcAft>
              <a:buFont typeface="Wingdings" pitchFamily="2" charset="2"/>
              <a:buChar char="§"/>
            </a:pPr>
            <a:r>
              <a:rPr lang="de-DE" altLang="de-DE" sz="1000" dirty="0" smtClean="0">
                <a:latin typeface="Arial" pitchFamily="34" charset="0"/>
              </a:rPr>
              <a:t>Prinzip der Ähnlichkeit (Gleichartigkeit): Elemente, die sich hinsichtlich Farbe, Form, Größe, Verhalten (Bewegungsrichtung) gleichen, werden als funktional zusammengehörig angesehen</a:t>
            </a:r>
          </a:p>
          <a:p>
            <a:endParaRPr lang="de-DE" dirty="0"/>
          </a:p>
        </p:txBody>
      </p:sp>
      <p:sp>
        <p:nvSpPr>
          <p:cNvPr id="4" name="Foliennummernplatzhalter 3"/>
          <p:cNvSpPr>
            <a:spLocks noGrp="1"/>
          </p:cNvSpPr>
          <p:nvPr>
            <p:ph type="sldNum" sz="quarter" idx="10"/>
          </p:nvPr>
        </p:nvSpPr>
        <p:spPr/>
        <p:txBody>
          <a:bodyPr/>
          <a:lstStyle/>
          <a:p>
            <a:fld id="{4AF0BE09-7D59-4D18-80BA-51D31D2FC96A}" type="slidenum">
              <a:rPr lang="de-DE" altLang="de-DE" smtClean="0"/>
              <a:pPr/>
              <a:t>6</a:t>
            </a:fld>
            <a:endParaRPr lang="de-DE" altLang="de-DE"/>
          </a:p>
        </p:txBody>
      </p:sp>
    </p:spTree>
    <p:extLst>
      <p:ext uri="{BB962C8B-B14F-4D97-AF65-F5344CB8AC3E}">
        <p14:creationId xmlns:p14="http://schemas.microsoft.com/office/powerpoint/2010/main" val="21736495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80975" indent="-180975"/>
            <a:r>
              <a:rPr lang="de-DE" altLang="de-DE" sz="1200" b="1" dirty="0" smtClean="0">
                <a:solidFill>
                  <a:srgbClr val="0B2A51"/>
                </a:solidFill>
                <a:latin typeface="Arial" pitchFamily="34" charset="0"/>
              </a:rPr>
              <a:t>Prinzipien:</a:t>
            </a:r>
          </a:p>
          <a:p>
            <a:pPr marL="180975" indent="-180975">
              <a:buFont typeface="Wingdings" pitchFamily="2" charset="2"/>
              <a:buChar char="§"/>
            </a:pPr>
            <a:r>
              <a:rPr lang="de-DE" altLang="de-DE" sz="1200" dirty="0" smtClean="0">
                <a:latin typeface="Arial" pitchFamily="34" charset="0"/>
              </a:rPr>
              <a:t>Bedienelement und entsprechendes Anzeigegerät nahe beieinander anordnen</a:t>
            </a:r>
          </a:p>
          <a:p>
            <a:pPr marL="180975" indent="-180975">
              <a:buFont typeface="Wingdings" pitchFamily="2" charset="2"/>
              <a:buChar char="§"/>
            </a:pPr>
            <a:r>
              <a:rPr lang="de-DE" altLang="de-DE" sz="1200" dirty="0" smtClean="0">
                <a:latin typeface="Arial" pitchFamily="34" charset="0"/>
              </a:rPr>
              <a:t>Bedienelement unten / auf rechter Seite des Anzeigegerätes</a:t>
            </a:r>
          </a:p>
          <a:p>
            <a:pPr marL="180975" indent="-180975">
              <a:buFont typeface="Wingdings" pitchFamily="2" charset="2"/>
              <a:buChar char="§"/>
            </a:pPr>
            <a:r>
              <a:rPr lang="de-DE" altLang="de-DE" sz="1200" dirty="0" smtClean="0">
                <a:latin typeface="Arial" pitchFamily="34" charset="0"/>
              </a:rPr>
              <a:t>wenn Bedienelemente und Anzeigegeräte auf zwei verschiedenen Konsolen liegen müssen, dann in identischen Rangfolgen und im gleichen Muster anordnen</a:t>
            </a:r>
          </a:p>
          <a:p>
            <a:pPr marL="180975" indent="-180975">
              <a:buFont typeface="Wingdings" pitchFamily="2" charset="2"/>
              <a:buChar char="§"/>
            </a:pPr>
            <a:r>
              <a:rPr lang="de-DE" altLang="de-DE" sz="1200" dirty="0" smtClean="0">
                <a:latin typeface="Arial" pitchFamily="34" charset="0"/>
              </a:rPr>
              <a:t>gleiche Aufschriften sichtbar über Bedienelement und Anzeige</a:t>
            </a:r>
          </a:p>
          <a:p>
            <a:pPr marL="180975" indent="-180975">
              <a:buFont typeface="Wingdings" pitchFamily="2" charset="2"/>
              <a:buChar char="§"/>
            </a:pPr>
            <a:r>
              <a:rPr lang="de-DE" altLang="de-DE" sz="1200" dirty="0" smtClean="0">
                <a:latin typeface="Arial" pitchFamily="34" charset="0"/>
              </a:rPr>
              <a:t>Bedienelement und Anzeige gemäß bestimmter (Bedien-)Sequenz von links nach rechts anordnen</a:t>
            </a:r>
          </a:p>
          <a:p>
            <a:pPr marL="180975" indent="-180975"/>
            <a:endParaRPr lang="de-DE" altLang="de-DE" sz="1200" dirty="0" smtClean="0">
              <a:latin typeface="Arial" pitchFamily="34" charset="0"/>
            </a:endParaRPr>
          </a:p>
          <a:p>
            <a:endParaRPr lang="de-DE" dirty="0"/>
          </a:p>
        </p:txBody>
      </p:sp>
      <p:sp>
        <p:nvSpPr>
          <p:cNvPr id="4" name="Foliennummernplatzhalter 3"/>
          <p:cNvSpPr>
            <a:spLocks noGrp="1"/>
          </p:cNvSpPr>
          <p:nvPr>
            <p:ph type="sldNum" sz="quarter" idx="10"/>
          </p:nvPr>
        </p:nvSpPr>
        <p:spPr/>
        <p:txBody>
          <a:bodyPr/>
          <a:lstStyle/>
          <a:p>
            <a:fld id="{4AF0BE09-7D59-4D18-80BA-51D31D2FC96A}" type="slidenum">
              <a:rPr lang="de-DE" altLang="de-DE" smtClean="0"/>
              <a:pPr/>
              <a:t>8</a:t>
            </a:fld>
            <a:endParaRPr lang="de-DE" altLang="de-DE"/>
          </a:p>
        </p:txBody>
      </p:sp>
    </p:spTree>
    <p:extLst>
      <p:ext uri="{BB962C8B-B14F-4D97-AF65-F5344CB8AC3E}">
        <p14:creationId xmlns:p14="http://schemas.microsoft.com/office/powerpoint/2010/main" val="25227107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ltLang="de-DE" sz="1200" dirty="0" smtClean="0">
                <a:latin typeface="Arial" pitchFamily="34" charset="0"/>
              </a:rPr>
              <a:t>Gerade verlaufende Bewegungen von Hebeln, Kippschaltern nach rechts, vorn, oben bedeuten Ein, Zunahme.</a:t>
            </a:r>
          </a:p>
          <a:p>
            <a:endParaRPr lang="de-DE" altLang="de-DE" sz="1200" dirty="0" smtClean="0">
              <a:latin typeface="Arial" pitchFamily="34" charset="0"/>
            </a:endParaRPr>
          </a:p>
          <a:p>
            <a:r>
              <a:rPr lang="de-DE" altLang="de-DE" sz="1200" dirty="0" smtClean="0">
                <a:latin typeface="Arial" pitchFamily="34" charset="0"/>
              </a:rPr>
              <a:t>Vertikale Schalttafel: 	nach oben bedeutet Zunahme</a:t>
            </a:r>
          </a:p>
          <a:p>
            <a:r>
              <a:rPr lang="de-DE" altLang="de-DE" sz="1200" dirty="0" smtClean="0">
                <a:latin typeface="Arial" pitchFamily="34" charset="0"/>
              </a:rPr>
              <a:t>Horizontale Schalttafel:	vom Operator weg (vorwärts) bedeutet 	Zunahme</a:t>
            </a:r>
          </a:p>
          <a:p>
            <a:endParaRPr lang="de-DE" altLang="de-DE" sz="1200" dirty="0" smtClean="0">
              <a:latin typeface="Arial" pitchFamily="34" charset="0"/>
            </a:endParaRPr>
          </a:p>
          <a:p>
            <a:r>
              <a:rPr lang="de-DE" altLang="de-DE" sz="1200" dirty="0" smtClean="0">
                <a:latin typeface="Arial" pitchFamily="34" charset="0"/>
              </a:rPr>
              <a:t>Drehwähler: im Uhrzeigersinn bedeutet Zunahme</a:t>
            </a:r>
          </a:p>
          <a:p>
            <a:endParaRPr lang="de-DE" altLang="de-DE" sz="1200" dirty="0" smtClean="0">
              <a:latin typeface="Arial" pitchFamily="34" charset="0"/>
            </a:endParaRPr>
          </a:p>
          <a:p>
            <a:r>
              <a:rPr lang="de-DE" altLang="de-DE" sz="1200" dirty="0" smtClean="0">
                <a:latin typeface="Arial" pitchFamily="34" charset="0"/>
              </a:rPr>
              <a:t>Bei Über-Kopf befindlichen Schalttafeln sollten Schalter nach rechts – links anstelle nach oben – unten bewegt werden, da dies eindeutiger und leichter zu unterscheiden ist.</a:t>
            </a:r>
          </a:p>
          <a:p>
            <a:r>
              <a:rPr lang="de-DE" altLang="de-DE" sz="1200" dirty="0" smtClean="0">
                <a:latin typeface="Arial" pitchFamily="34" charset="0"/>
              </a:rPr>
              <a:t>Im Bild sieht man, dass sich im Fall der Betätigung der Schalter nach oben–unten die Betätigungsrichtung umkehrt, was nicht so günstig ist.</a:t>
            </a:r>
          </a:p>
          <a:p>
            <a:endParaRPr lang="de-DE" altLang="de-DE" sz="1200" dirty="0" smtClean="0">
              <a:latin typeface="Arial" pitchFamily="34" charset="0"/>
            </a:endParaRPr>
          </a:p>
          <a:p>
            <a:r>
              <a:rPr lang="de-DE" altLang="de-DE" sz="1200" dirty="0" smtClean="0">
                <a:latin typeface="Arial" pitchFamily="34" charset="0"/>
              </a:rPr>
              <a:t>Druck-Zug-Knöpfe sind in ihrer Wirkung in Bezug zur Oberfläche, in die sie eingebaut sind, zu betrachten.</a:t>
            </a:r>
          </a:p>
          <a:p>
            <a:endParaRPr lang="de-DE" altLang="de-DE" sz="1200" dirty="0" smtClean="0">
              <a:latin typeface="Arial" pitchFamily="34" charset="0"/>
            </a:endParaRPr>
          </a:p>
          <a:p>
            <a:endParaRPr lang="de-DE" altLang="de-DE" sz="1200" dirty="0" smtClean="0">
              <a:latin typeface="Arial" pitchFamily="34" charset="0"/>
            </a:endParaRPr>
          </a:p>
          <a:p>
            <a:endParaRPr lang="de-DE" dirty="0"/>
          </a:p>
        </p:txBody>
      </p:sp>
      <p:sp>
        <p:nvSpPr>
          <p:cNvPr id="4" name="Foliennummernplatzhalter 3"/>
          <p:cNvSpPr>
            <a:spLocks noGrp="1"/>
          </p:cNvSpPr>
          <p:nvPr>
            <p:ph type="sldNum" sz="quarter" idx="10"/>
          </p:nvPr>
        </p:nvSpPr>
        <p:spPr/>
        <p:txBody>
          <a:bodyPr/>
          <a:lstStyle/>
          <a:p>
            <a:fld id="{4AF0BE09-7D59-4D18-80BA-51D31D2FC96A}" type="slidenum">
              <a:rPr lang="de-DE" altLang="de-DE" smtClean="0"/>
              <a:pPr/>
              <a:t>9</a:t>
            </a:fld>
            <a:endParaRPr lang="de-DE" altLang="de-DE"/>
          </a:p>
        </p:txBody>
      </p:sp>
    </p:spTree>
    <p:extLst>
      <p:ext uri="{BB962C8B-B14F-4D97-AF65-F5344CB8AC3E}">
        <p14:creationId xmlns:p14="http://schemas.microsoft.com/office/powerpoint/2010/main" val="24372812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3" name="Rechteck 2">
            <a:extLst>
              <a:ext uri="{FF2B5EF4-FFF2-40B4-BE49-F238E27FC236}">
                <a16:creationId xmlns="" xmlns:a16="http://schemas.microsoft.com/office/drawing/2014/main" id="{0E11FC9E-1C01-E975-681F-479C4061A1AB}"/>
              </a:ext>
            </a:extLst>
          </p:cNvPr>
          <p:cNvSpPr/>
          <p:nvPr userDrawn="1"/>
        </p:nvSpPr>
        <p:spPr bwMode="auto">
          <a:xfrm>
            <a:off x="0" y="-21369"/>
            <a:ext cx="12192000" cy="1298575"/>
          </a:xfrm>
          <a:prstGeom prst="rect">
            <a:avLst/>
          </a:prstGeom>
          <a:solidFill>
            <a:srgbClr val="E8E8E8">
              <a:alpha val="67843"/>
            </a:srgbClr>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dirty="0">
              <a:ln>
                <a:noFill/>
              </a:ln>
              <a:solidFill>
                <a:srgbClr val="6D6D6D"/>
              </a:solidFill>
              <a:effectLst/>
              <a:latin typeface="Arial" panose="020B0604020202020204" pitchFamily="34" charset="0"/>
            </a:endParaRPr>
          </a:p>
        </p:txBody>
      </p:sp>
      <p:sp>
        <p:nvSpPr>
          <p:cNvPr id="50191" name="Rectangle 15"/>
          <p:cNvSpPr>
            <a:spLocks noGrp="1" noChangeArrowheads="1"/>
          </p:cNvSpPr>
          <p:nvPr>
            <p:ph type="ctrTitle"/>
          </p:nvPr>
        </p:nvSpPr>
        <p:spPr>
          <a:xfrm>
            <a:off x="2639484" y="2189163"/>
            <a:ext cx="8136467" cy="2679700"/>
          </a:xfrm>
        </p:spPr>
        <p:txBody>
          <a:bodyPr bIns="0"/>
          <a:lstStyle>
            <a:lvl1pPr>
              <a:lnSpc>
                <a:spcPct val="90000"/>
              </a:lnSpc>
              <a:defRPr sz="3800"/>
            </a:lvl1pPr>
          </a:lstStyle>
          <a:p>
            <a:pPr lvl="0"/>
            <a:r>
              <a:rPr lang="de-DE" altLang="de-DE" noProof="0" smtClean="0"/>
              <a:t>Titelmasterformat durch Klicken bearbeiten</a:t>
            </a:r>
            <a:endParaRPr lang="de-DE" altLang="de-DE" noProof="0" dirty="0"/>
          </a:p>
        </p:txBody>
      </p:sp>
      <p:sp>
        <p:nvSpPr>
          <p:cNvPr id="50192" name="Rectangle 16"/>
          <p:cNvSpPr>
            <a:spLocks noGrp="1" noChangeArrowheads="1"/>
          </p:cNvSpPr>
          <p:nvPr>
            <p:ph type="subTitle" idx="1"/>
          </p:nvPr>
        </p:nvSpPr>
        <p:spPr>
          <a:xfrm>
            <a:off x="2639484" y="5083176"/>
            <a:ext cx="8136467" cy="1298575"/>
          </a:xfrm>
          <a:extLst>
            <a:ext uri="{909E8E84-426E-40DD-AFC4-6F175D3DCCD1}">
              <a14:hiddenFill xmlns:a14="http://schemas.microsoft.com/office/drawing/2010/main">
                <a:solidFill>
                  <a:schemeClr val="accent1"/>
                </a:solidFill>
              </a14:hiddenFill>
            </a:ext>
          </a:extLst>
        </p:spPr>
        <p:txBody>
          <a:bodyPr/>
          <a:lstStyle>
            <a:lvl1pPr>
              <a:spcBef>
                <a:spcPct val="0"/>
              </a:spcBef>
              <a:defRPr sz="2000" b="0"/>
            </a:lvl1pPr>
          </a:lstStyle>
          <a:p>
            <a:pPr lvl="0"/>
            <a:r>
              <a:rPr lang="de-DE" altLang="de-DE" noProof="0" smtClean="0"/>
              <a:t>Formatvorlage des Untertitelmasters durch Klicken bearbeiten</a:t>
            </a:r>
            <a:endParaRPr lang="de-DE" altLang="de-DE" noProof="0" dirty="0"/>
          </a:p>
        </p:txBody>
      </p:sp>
      <p:pic>
        <p:nvPicPr>
          <p:cNvPr id="9" name="Grafik 8" descr="Logo KANPraxis Module: Ergonomie&#10;&#10;Automatisch generierte Beschreibung">
            <a:extLst>
              <a:ext uri="{FF2B5EF4-FFF2-40B4-BE49-F238E27FC236}">
                <a16:creationId xmlns="" xmlns:a16="http://schemas.microsoft.com/office/drawing/2014/main" id="{6A5686F1-F33B-CC42-17B5-C58C0CDA276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20336" y="427110"/>
            <a:ext cx="2386370" cy="421335"/>
          </a:xfrm>
          <a:prstGeom prst="rect">
            <a:avLst/>
          </a:prstGeom>
        </p:spPr>
      </p:pic>
      <p:cxnSp>
        <p:nvCxnSpPr>
          <p:cNvPr id="11" name="Gerader Verbinder 10">
            <a:extLst>
              <a:ext uri="{FF2B5EF4-FFF2-40B4-BE49-F238E27FC236}">
                <a16:creationId xmlns="" xmlns:a16="http://schemas.microsoft.com/office/drawing/2014/main" id="{7302DD1C-5411-3134-FD0A-BBE73F3B9CC9}"/>
              </a:ext>
            </a:extLst>
          </p:cNvPr>
          <p:cNvCxnSpPr/>
          <p:nvPr userDrawn="1"/>
        </p:nvCxnSpPr>
        <p:spPr bwMode="auto">
          <a:xfrm>
            <a:off x="0" y="1340768"/>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idx="1"/>
          </p:nvPr>
        </p:nvSpPr>
        <p:spPr/>
        <p:txBody>
          <a:bodyPr/>
          <a:lstStyle>
            <a:lvl1pPr>
              <a:defRPr sz="2000"/>
            </a:lvl1pPr>
            <a:lvl2pPr>
              <a:defRPr sz="2000"/>
            </a:lvl2pPr>
            <a:lvl3pPr marL="265113" indent="-261938">
              <a:buClr>
                <a:srgbClr val="FAB500"/>
              </a:buClr>
              <a:buFont typeface="Arial" panose="020B0604020202020204" pitchFamily="34" charset="0"/>
              <a:buChar char="•"/>
              <a:defRPr sz="2000"/>
            </a:lvl3pPr>
            <a:lvl4pPr>
              <a:buClr>
                <a:srgbClr val="FAB500"/>
              </a:buClr>
              <a:defRPr sz="1800"/>
            </a:lvl4pPr>
            <a:lvl5pPr marL="678112" indent="-285750">
              <a:buFont typeface="Arial" panose="020B0604020202020204" pitchFamily="34" charset="0"/>
              <a:buChar cha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Datumsplatzhalter 3"/>
          <p:cNvSpPr>
            <a:spLocks noGrp="1"/>
          </p:cNvSpPr>
          <p:nvPr>
            <p:ph type="dt" sz="half" idx="10"/>
          </p:nvPr>
        </p:nvSpPr>
        <p:spPr/>
        <p:txBody>
          <a:bodyPr/>
          <a:lstStyle>
            <a:lvl1pPr>
              <a:defRPr/>
            </a:lvl1pPr>
          </a:lstStyle>
          <a:p>
            <a:r>
              <a:rPr lang="de-DE" altLang="de-DE"/>
              <a:t>Datum</a:t>
            </a:r>
          </a:p>
        </p:txBody>
      </p:sp>
      <p:sp>
        <p:nvSpPr>
          <p:cNvPr id="5" name="Fußzeilenplatzhalter 4"/>
          <p:cNvSpPr>
            <a:spLocks noGrp="1"/>
          </p:cNvSpPr>
          <p:nvPr>
            <p:ph type="ftr" sz="quarter" idx="11"/>
          </p:nvPr>
        </p:nvSpPr>
        <p:spPr/>
        <p:txBody>
          <a:bodyPr/>
          <a:lstStyle>
            <a:lvl1pPr>
              <a:defRPr/>
            </a:lvl1pPr>
          </a:lstStyle>
          <a:p>
            <a:r>
              <a:rPr lang="de-DE" altLang="de-DE"/>
              <a:t>Veranstaltung</a:t>
            </a:r>
          </a:p>
        </p:txBody>
      </p:sp>
      <p:sp>
        <p:nvSpPr>
          <p:cNvPr id="6" name="Foliennummernplatzhalter 5"/>
          <p:cNvSpPr>
            <a:spLocks noGrp="1"/>
          </p:cNvSpPr>
          <p:nvPr>
            <p:ph type="sldNum" sz="quarter" idx="12"/>
          </p:nvPr>
        </p:nvSpPr>
        <p:spPr/>
        <p:txBody>
          <a:bodyPr/>
          <a:lstStyle>
            <a:lvl1pPr>
              <a:defRPr/>
            </a:lvl1pPr>
          </a:lstStyle>
          <a:p>
            <a:r>
              <a:rPr lang="de-DE" altLang="de-DE"/>
              <a:t>Seite </a:t>
            </a:r>
            <a:fld id="{B6BD4482-99CC-4E47-A47A-AD99D597AA96}" type="slidenum">
              <a:rPr lang="de-DE" altLang="de-DE"/>
              <a:pPr/>
              <a:t>‹Nr.›</a:t>
            </a:fld>
            <a:endParaRPr lang="de-DE" altLang="de-DE"/>
          </a:p>
        </p:txBody>
      </p:sp>
    </p:spTree>
    <p:extLst>
      <p:ext uri="{BB962C8B-B14F-4D97-AF65-F5344CB8AC3E}">
        <p14:creationId xmlns:p14="http://schemas.microsoft.com/office/powerpoint/2010/main" val="4048936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sz="half" idx="1"/>
          </p:nvPr>
        </p:nvSpPr>
        <p:spPr>
          <a:xfrm>
            <a:off x="719667" y="1484314"/>
            <a:ext cx="5274733" cy="4897437"/>
          </a:xfrm>
        </p:spPr>
        <p:txBody>
          <a:bodyPr/>
          <a:lstStyle>
            <a:lvl1pPr>
              <a:defRPr sz="2000"/>
            </a:lvl1pPr>
            <a:lvl2pPr>
              <a:defRPr sz="2000"/>
            </a:lvl2pPr>
            <a:lvl3pPr>
              <a:defRPr sz="2000"/>
            </a:lvl3pPr>
            <a:lvl4pPr>
              <a:defRPr sz="1800"/>
            </a:lvl4pPr>
            <a:lvl5pPr marL="540000">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Inhaltsplatzhalter 3"/>
          <p:cNvSpPr>
            <a:spLocks noGrp="1"/>
          </p:cNvSpPr>
          <p:nvPr>
            <p:ph sz="half" idx="2"/>
          </p:nvPr>
        </p:nvSpPr>
        <p:spPr>
          <a:xfrm>
            <a:off x="6197600" y="1484314"/>
            <a:ext cx="5443016" cy="4897437"/>
          </a:xfrm>
        </p:spPr>
        <p:txBody>
          <a:bodyPr/>
          <a:lstStyle>
            <a:lvl1pPr>
              <a:defRPr sz="2000"/>
            </a:lvl1pPr>
            <a:lvl2pPr>
              <a:defRPr sz="2000"/>
            </a:lvl2pPr>
            <a:lvl3pPr>
              <a:defRPr sz="2000"/>
            </a:lvl3pPr>
            <a:lvl4pPr>
              <a:defRPr sz="1800"/>
            </a:lvl4pPr>
            <a:lvl5pP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1E832D47-690B-41F0-BCAD-9F165EFE9095}" type="slidenum">
              <a:rPr lang="de-DE" altLang="de-DE"/>
              <a:pPr/>
              <a:t>‹Nr.›</a:t>
            </a:fld>
            <a:endParaRPr lang="de-DE" altLang="de-DE"/>
          </a:p>
        </p:txBody>
      </p:sp>
    </p:spTree>
    <p:extLst>
      <p:ext uri="{BB962C8B-B14F-4D97-AF65-F5344CB8AC3E}">
        <p14:creationId xmlns:p14="http://schemas.microsoft.com/office/powerpoint/2010/main" val="2096970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Datumsplatzhalter 2"/>
          <p:cNvSpPr>
            <a:spLocks noGrp="1"/>
          </p:cNvSpPr>
          <p:nvPr>
            <p:ph type="dt" sz="half" idx="10"/>
          </p:nvPr>
        </p:nvSpPr>
        <p:spPr/>
        <p:txBody>
          <a:bodyPr/>
          <a:lstStyle>
            <a:lvl1pPr>
              <a:defRPr/>
            </a:lvl1pPr>
          </a:lstStyle>
          <a:p>
            <a:r>
              <a:rPr lang="de-DE" altLang="de-DE"/>
              <a:t>Datum</a:t>
            </a:r>
          </a:p>
        </p:txBody>
      </p:sp>
      <p:sp>
        <p:nvSpPr>
          <p:cNvPr id="4" name="Fußzeilenplatzhalter 3"/>
          <p:cNvSpPr>
            <a:spLocks noGrp="1"/>
          </p:cNvSpPr>
          <p:nvPr>
            <p:ph type="ftr" sz="quarter" idx="11"/>
          </p:nvPr>
        </p:nvSpPr>
        <p:spPr>
          <a:xfrm>
            <a:off x="767408" y="6496051"/>
            <a:ext cx="5809076" cy="333375"/>
          </a:xfrm>
        </p:spPr>
        <p:txBody>
          <a:bodyPr/>
          <a:lstStyle>
            <a:lvl1pPr>
              <a:defRPr/>
            </a:lvl1pPr>
          </a:lstStyle>
          <a:p>
            <a:r>
              <a:rPr lang="de-DE" altLang="de-DE" dirty="0"/>
              <a:t>Veranstaltung</a:t>
            </a:r>
          </a:p>
        </p:txBody>
      </p:sp>
      <p:sp>
        <p:nvSpPr>
          <p:cNvPr id="5" name="Foliennummernplatzhalter 4"/>
          <p:cNvSpPr>
            <a:spLocks noGrp="1"/>
          </p:cNvSpPr>
          <p:nvPr>
            <p:ph type="sldNum" sz="quarter" idx="12"/>
          </p:nvPr>
        </p:nvSpPr>
        <p:spPr>
          <a:xfrm>
            <a:off x="9635068" y="6496051"/>
            <a:ext cx="2005548" cy="333375"/>
          </a:xfrm>
        </p:spPr>
        <p:txBody>
          <a:bodyPr/>
          <a:lstStyle>
            <a:lvl1pPr>
              <a:defRPr/>
            </a:lvl1pPr>
          </a:lstStyle>
          <a:p>
            <a:r>
              <a:rPr lang="de-DE" altLang="de-DE" dirty="0"/>
              <a:t>Seite </a:t>
            </a:r>
            <a:fld id="{9E1CCE1E-BB16-4C91-9013-2F8E5D1DD0AC}" type="slidenum">
              <a:rPr lang="de-DE" altLang="de-DE"/>
              <a:pPr/>
              <a:t>‹Nr.›</a:t>
            </a:fld>
            <a:endParaRPr lang="de-DE" altLang="de-DE" dirty="0"/>
          </a:p>
        </p:txBody>
      </p:sp>
    </p:spTree>
    <p:extLst>
      <p:ext uri="{BB962C8B-B14F-4D97-AF65-F5344CB8AC3E}">
        <p14:creationId xmlns:p14="http://schemas.microsoft.com/office/powerpoint/2010/main" val="17244139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lvl1pPr>
              <a:defRPr/>
            </a:lvl1pPr>
          </a:lstStyle>
          <a:p>
            <a:r>
              <a:rPr lang="de-DE" altLang="de-DE"/>
              <a:t>Datum</a:t>
            </a:r>
          </a:p>
        </p:txBody>
      </p:sp>
      <p:sp>
        <p:nvSpPr>
          <p:cNvPr id="3" name="Fußzeilenplatzhalter 2"/>
          <p:cNvSpPr>
            <a:spLocks noGrp="1"/>
          </p:cNvSpPr>
          <p:nvPr>
            <p:ph type="ftr" sz="quarter" idx="11"/>
          </p:nvPr>
        </p:nvSpPr>
        <p:spPr/>
        <p:txBody>
          <a:bodyPr/>
          <a:lstStyle>
            <a:lvl1pPr>
              <a:defRPr/>
            </a:lvl1pPr>
          </a:lstStyle>
          <a:p>
            <a:r>
              <a:rPr lang="de-DE" altLang="de-DE"/>
              <a:t>Veranstaltung</a:t>
            </a:r>
          </a:p>
        </p:txBody>
      </p:sp>
      <p:sp>
        <p:nvSpPr>
          <p:cNvPr id="4" name="Foliennummernplatzhalter 3"/>
          <p:cNvSpPr>
            <a:spLocks noGrp="1"/>
          </p:cNvSpPr>
          <p:nvPr>
            <p:ph type="sldNum" sz="quarter" idx="12"/>
          </p:nvPr>
        </p:nvSpPr>
        <p:spPr>
          <a:xfrm>
            <a:off x="9635068" y="6496051"/>
            <a:ext cx="2077556" cy="333375"/>
          </a:xfrm>
        </p:spPr>
        <p:txBody>
          <a:bodyPr/>
          <a:lstStyle>
            <a:lvl1pPr>
              <a:defRPr/>
            </a:lvl1pPr>
          </a:lstStyle>
          <a:p>
            <a:r>
              <a:rPr lang="de-DE" altLang="de-DE" dirty="0"/>
              <a:t>Seite </a:t>
            </a:r>
            <a:fld id="{C13503F5-875C-4BFD-8DC7-D3B87DC98B0A}" type="slidenum">
              <a:rPr lang="de-DE" altLang="de-DE"/>
              <a:pPr/>
              <a:t>‹Nr.›</a:t>
            </a:fld>
            <a:endParaRPr lang="de-DE" altLang="de-DE" dirty="0"/>
          </a:p>
        </p:txBody>
      </p:sp>
    </p:spTree>
    <p:extLst>
      <p:ext uri="{BB962C8B-B14F-4D97-AF65-F5344CB8AC3E}">
        <p14:creationId xmlns:p14="http://schemas.microsoft.com/office/powerpoint/2010/main" val="4243138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Text schmal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4583832" y="1484784"/>
            <a:ext cx="7056784"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3720148"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36135893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Text breit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8256240" y="1484784"/>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18187217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Text breit mit Bild link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719667" y="1484108"/>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4248060" y="1484108"/>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6949421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objAndTwoObj">
  <p:cSld name="Titel, Inhalt und 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958851" y="1211263"/>
            <a:ext cx="10515600" cy="679450"/>
          </a:xfrm>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958851" y="2125663"/>
            <a:ext cx="5154083" cy="4032250"/>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quarter" idx="2"/>
          </p:nvPr>
        </p:nvSpPr>
        <p:spPr>
          <a:xfrm>
            <a:off x="6316133" y="2125664"/>
            <a:ext cx="5156200" cy="1939925"/>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Inhaltsplatzhalter 4"/>
          <p:cNvSpPr>
            <a:spLocks noGrp="1"/>
          </p:cNvSpPr>
          <p:nvPr>
            <p:ph sz="quarter" idx="3"/>
          </p:nvPr>
        </p:nvSpPr>
        <p:spPr>
          <a:xfrm>
            <a:off x="6316133" y="4217989"/>
            <a:ext cx="5156200" cy="1939925"/>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p14="http://schemas.microsoft.com/office/powerpoint/2010/main" val="2449500056"/>
      </p:ext>
    </p:extLst>
  </p:cSld>
  <p:clrMapOvr>
    <a:masterClrMapping/>
  </p:clrMapOvr>
  <p:transition spd="med">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Rechteck 5">
            <a:extLst>
              <a:ext uri="{FF2B5EF4-FFF2-40B4-BE49-F238E27FC236}">
                <a16:creationId xmlns="" xmlns:a16="http://schemas.microsoft.com/office/drawing/2014/main" id="{24EA34D8-1483-DCD9-26C3-67A33E31480B}"/>
              </a:ext>
              <a:ext uri="{C183D7F6-B498-43B3-948B-1728B52AA6E4}">
                <adec:decorative xmlns="" xmlns:adec="http://schemas.microsoft.com/office/drawing/2017/decorative" val="1"/>
              </a:ext>
            </a:extLst>
          </p:cNvPr>
          <p:cNvSpPr/>
          <p:nvPr userDrawn="1"/>
        </p:nvSpPr>
        <p:spPr bwMode="auto">
          <a:xfrm>
            <a:off x="0" y="6438899"/>
            <a:ext cx="12192000" cy="419100"/>
          </a:xfrm>
          <a:prstGeom prst="rect">
            <a:avLst/>
          </a:prstGeom>
          <a:solidFill>
            <a:srgbClr val="004994"/>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a:ln>
                <a:noFill/>
              </a:ln>
              <a:solidFill>
                <a:srgbClr val="6D6D6D"/>
              </a:solidFill>
              <a:effectLst/>
              <a:latin typeface="Arial" panose="020B0604020202020204" pitchFamily="34" charset="0"/>
            </a:endParaRPr>
          </a:p>
        </p:txBody>
      </p:sp>
      <p:sp>
        <p:nvSpPr>
          <p:cNvPr id="1035" name="Rectangle 11"/>
          <p:cNvSpPr>
            <a:spLocks noGrp="1" noChangeArrowheads="1"/>
          </p:cNvSpPr>
          <p:nvPr>
            <p:ph type="dt" sz="half" idx="2"/>
          </p:nvPr>
        </p:nvSpPr>
        <p:spPr bwMode="auto">
          <a:xfrm>
            <a:off x="6917267" y="6496051"/>
            <a:ext cx="243416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a:t>Datum</a:t>
            </a:r>
          </a:p>
        </p:txBody>
      </p:sp>
      <p:sp>
        <p:nvSpPr>
          <p:cNvPr id="1036" name="Rectangle 12"/>
          <p:cNvSpPr>
            <a:spLocks noGrp="1" noChangeArrowheads="1"/>
          </p:cNvSpPr>
          <p:nvPr>
            <p:ph type="ftr" sz="quarter" idx="3"/>
          </p:nvPr>
        </p:nvSpPr>
        <p:spPr bwMode="auto">
          <a:xfrm>
            <a:off x="719667" y="6496051"/>
            <a:ext cx="585681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defTabSz="801688">
              <a:spcBef>
                <a:spcPct val="0"/>
              </a:spcBef>
              <a:defRPr sz="1200">
                <a:solidFill>
                  <a:schemeClr val="bg1"/>
                </a:solidFill>
              </a:defRPr>
            </a:lvl1pPr>
          </a:lstStyle>
          <a:p>
            <a:r>
              <a:rPr lang="de-DE" altLang="de-DE" dirty="0"/>
              <a:t>Veranstaltung</a:t>
            </a:r>
          </a:p>
        </p:txBody>
      </p:sp>
      <p:sp>
        <p:nvSpPr>
          <p:cNvPr id="1038" name="Rectangle 14"/>
          <p:cNvSpPr>
            <a:spLocks noGrp="1" noChangeArrowheads="1"/>
          </p:cNvSpPr>
          <p:nvPr>
            <p:ph type="body" idx="1"/>
          </p:nvPr>
        </p:nvSpPr>
        <p:spPr bwMode="auto">
          <a:xfrm>
            <a:off x="719667" y="1484314"/>
            <a:ext cx="10920949" cy="48974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altLang="de-DE" dirty="0"/>
              <a:t>Zwischenüberschrift 20pt</a:t>
            </a:r>
          </a:p>
          <a:p>
            <a:pPr lvl="1"/>
            <a:r>
              <a:rPr lang="de-DE" altLang="de-DE" dirty="0"/>
              <a:t>Fließtext optimal 20pt</a:t>
            </a:r>
          </a:p>
          <a:p>
            <a:pPr lvl="2"/>
            <a:r>
              <a:rPr lang="de-DE" altLang="de-DE" dirty="0"/>
              <a:t>Aufzählungspunkt</a:t>
            </a:r>
          </a:p>
          <a:p>
            <a:pPr lvl="3"/>
            <a:r>
              <a:rPr lang="de-DE" altLang="de-DE" dirty="0"/>
              <a:t>Aufzählungspunkt</a:t>
            </a:r>
          </a:p>
          <a:p>
            <a:pPr lvl="4"/>
            <a:r>
              <a:rPr lang="de-DE" altLang="de-DE" dirty="0"/>
              <a:t>Nächste Ebene</a:t>
            </a:r>
          </a:p>
        </p:txBody>
      </p:sp>
      <p:sp>
        <p:nvSpPr>
          <p:cNvPr id="1039" name="Rectangle 15"/>
          <p:cNvSpPr>
            <a:spLocks noGrp="1" noChangeArrowheads="1"/>
          </p:cNvSpPr>
          <p:nvPr>
            <p:ph type="title"/>
          </p:nvPr>
        </p:nvSpPr>
        <p:spPr bwMode="auto">
          <a:xfrm>
            <a:off x="719667" y="765175"/>
            <a:ext cx="10920949"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40074" numCol="1" anchor="t" anchorCtr="0" compatLnSpc="1">
            <a:prstTxWarp prst="textNoShape">
              <a:avLst/>
            </a:prstTxWarp>
          </a:bodyPr>
          <a:lstStyle/>
          <a:p>
            <a:pPr lvl="0"/>
            <a:r>
              <a:rPr lang="de-DE" altLang="de-DE" dirty="0"/>
              <a:t>Überschrift 30pt</a:t>
            </a:r>
          </a:p>
        </p:txBody>
      </p:sp>
      <p:sp>
        <p:nvSpPr>
          <p:cNvPr id="1037" name="Rectangle 13"/>
          <p:cNvSpPr>
            <a:spLocks noGrp="1" noChangeArrowheads="1"/>
          </p:cNvSpPr>
          <p:nvPr>
            <p:ph type="sldNum" sz="quarter" idx="4"/>
          </p:nvPr>
        </p:nvSpPr>
        <p:spPr bwMode="auto">
          <a:xfrm>
            <a:off x="9635068" y="6496051"/>
            <a:ext cx="2005548"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dirty="0"/>
              <a:t>Seite </a:t>
            </a:r>
            <a:fld id="{B988F69E-07F7-4632-B6D5-B3DCDD892311}" type="slidenum">
              <a:rPr lang="de-DE" altLang="de-DE"/>
              <a:pPr/>
              <a:t>‹Nr.›</a:t>
            </a:fld>
            <a:endParaRPr lang="de-DE" altLang="de-DE" dirty="0"/>
          </a:p>
        </p:txBody>
      </p:sp>
      <p:pic>
        <p:nvPicPr>
          <p:cNvPr id="4" name="Grafik 3">
            <a:extLst>
              <a:ext uri="{FF2B5EF4-FFF2-40B4-BE49-F238E27FC236}">
                <a16:creationId xmlns="" xmlns:a16="http://schemas.microsoft.com/office/drawing/2014/main" id="{911169DB-FCD0-094E-FE3B-9BAA081DF8FA}"/>
              </a:ext>
              <a:ext uri="{C183D7F6-B498-43B3-948B-1728B52AA6E4}">
                <adec:decorative xmlns="" xmlns:adec="http://schemas.microsoft.com/office/drawing/2017/decorative" val="1"/>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843255" y="155020"/>
            <a:ext cx="1797361" cy="317340"/>
          </a:xfrm>
          <a:prstGeom prst="rect">
            <a:avLst/>
          </a:prstGeom>
        </p:spPr>
      </p:pic>
      <p:cxnSp>
        <p:nvCxnSpPr>
          <p:cNvPr id="5" name="Gerader Verbinder 4">
            <a:extLst>
              <a:ext uri="{FF2B5EF4-FFF2-40B4-BE49-F238E27FC236}">
                <a16:creationId xmlns="" xmlns:a16="http://schemas.microsoft.com/office/drawing/2014/main" id="{C43531E9-3920-45D5-7A92-FE7B09806B2E}"/>
              </a:ext>
              <a:ext uri="{C183D7F6-B498-43B3-948B-1728B52AA6E4}">
                <adec:decorative xmlns="" xmlns:adec="http://schemas.microsoft.com/office/drawing/2017/decorative" val="1"/>
              </a:ext>
            </a:extLst>
          </p:cNvPr>
          <p:cNvCxnSpPr/>
          <p:nvPr userDrawn="1"/>
        </p:nvCxnSpPr>
        <p:spPr bwMode="auto">
          <a:xfrm>
            <a:off x="-16329" y="579747"/>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5" r:id="rId4"/>
    <p:sldLayoutId id="2147483656" r:id="rId5"/>
    <p:sldLayoutId id="2147483658" r:id="rId6"/>
    <p:sldLayoutId id="2147483662" r:id="rId7"/>
    <p:sldLayoutId id="2147483663" r:id="rId8"/>
    <p:sldLayoutId id="2147483664" r:id="rId9"/>
  </p:sldLayoutIdLst>
  <p:hf hdr="0"/>
  <p:txStyles>
    <p:titleStyle>
      <a:lvl1pPr algn="l" rtl="0" eaLnBrk="1" fontAlgn="base" hangingPunct="1">
        <a:spcBef>
          <a:spcPct val="0"/>
        </a:spcBef>
        <a:spcAft>
          <a:spcPct val="0"/>
        </a:spcAft>
        <a:defRPr sz="3000" b="1" kern="1200">
          <a:solidFill>
            <a:schemeClr val="tx2"/>
          </a:solidFill>
          <a:latin typeface="+mj-lt"/>
          <a:ea typeface="+mj-ea"/>
          <a:cs typeface="+mj-cs"/>
        </a:defRPr>
      </a:lvl1pPr>
      <a:lvl2pPr algn="l" rtl="0" eaLnBrk="1" fontAlgn="base" hangingPunct="1">
        <a:spcBef>
          <a:spcPct val="0"/>
        </a:spcBef>
        <a:spcAft>
          <a:spcPct val="0"/>
        </a:spcAft>
        <a:defRPr sz="3000" b="1">
          <a:solidFill>
            <a:schemeClr val="tx2"/>
          </a:solidFill>
          <a:latin typeface="Arial" panose="020B0604020202020204" pitchFamily="34" charset="0"/>
        </a:defRPr>
      </a:lvl2pPr>
      <a:lvl3pPr algn="l" rtl="0" eaLnBrk="1" fontAlgn="base" hangingPunct="1">
        <a:spcBef>
          <a:spcPct val="0"/>
        </a:spcBef>
        <a:spcAft>
          <a:spcPct val="0"/>
        </a:spcAft>
        <a:defRPr sz="3000" b="1">
          <a:solidFill>
            <a:schemeClr val="tx2"/>
          </a:solidFill>
          <a:latin typeface="Arial" panose="020B0604020202020204" pitchFamily="34" charset="0"/>
        </a:defRPr>
      </a:lvl3pPr>
      <a:lvl4pPr algn="l" rtl="0" eaLnBrk="1" fontAlgn="base" hangingPunct="1">
        <a:spcBef>
          <a:spcPct val="0"/>
        </a:spcBef>
        <a:spcAft>
          <a:spcPct val="0"/>
        </a:spcAft>
        <a:defRPr sz="3000" b="1">
          <a:solidFill>
            <a:schemeClr val="tx2"/>
          </a:solidFill>
          <a:latin typeface="Arial" panose="020B0604020202020204" pitchFamily="34" charset="0"/>
        </a:defRPr>
      </a:lvl4pPr>
      <a:lvl5pPr algn="l" rtl="0" eaLnBrk="1" fontAlgn="base" hangingPunct="1">
        <a:spcBef>
          <a:spcPct val="0"/>
        </a:spcBef>
        <a:spcAft>
          <a:spcPct val="0"/>
        </a:spcAft>
        <a:defRPr sz="3000" b="1">
          <a:solidFill>
            <a:schemeClr val="tx2"/>
          </a:solidFill>
          <a:latin typeface="Arial" panose="020B0604020202020204" pitchFamily="34" charset="0"/>
        </a:defRPr>
      </a:lvl5pPr>
      <a:lvl6pPr marL="457200" algn="l" rtl="0" eaLnBrk="1" fontAlgn="base" hangingPunct="1">
        <a:spcBef>
          <a:spcPct val="0"/>
        </a:spcBef>
        <a:spcAft>
          <a:spcPct val="0"/>
        </a:spcAft>
        <a:defRPr sz="3000" b="1">
          <a:solidFill>
            <a:schemeClr val="tx2"/>
          </a:solidFill>
          <a:latin typeface="Arial" panose="020B0604020202020204" pitchFamily="34" charset="0"/>
        </a:defRPr>
      </a:lvl6pPr>
      <a:lvl7pPr marL="914400" algn="l" rtl="0" eaLnBrk="1" fontAlgn="base" hangingPunct="1">
        <a:spcBef>
          <a:spcPct val="0"/>
        </a:spcBef>
        <a:spcAft>
          <a:spcPct val="0"/>
        </a:spcAft>
        <a:defRPr sz="3000" b="1">
          <a:solidFill>
            <a:schemeClr val="tx2"/>
          </a:solidFill>
          <a:latin typeface="Arial" panose="020B0604020202020204" pitchFamily="34" charset="0"/>
        </a:defRPr>
      </a:lvl7pPr>
      <a:lvl8pPr marL="1371600" algn="l" rtl="0" eaLnBrk="1" fontAlgn="base" hangingPunct="1">
        <a:spcBef>
          <a:spcPct val="0"/>
        </a:spcBef>
        <a:spcAft>
          <a:spcPct val="0"/>
        </a:spcAft>
        <a:defRPr sz="3000" b="1">
          <a:solidFill>
            <a:schemeClr val="tx2"/>
          </a:solidFill>
          <a:latin typeface="Arial" panose="020B0604020202020204" pitchFamily="34" charset="0"/>
        </a:defRPr>
      </a:lvl8pPr>
      <a:lvl9pPr marL="1828800" algn="l" rtl="0" eaLnBrk="1" fontAlgn="base" hangingPunct="1">
        <a:spcBef>
          <a:spcPct val="0"/>
        </a:spcBef>
        <a:spcAft>
          <a:spcPct val="0"/>
        </a:spcAft>
        <a:defRPr sz="3000" b="1">
          <a:solidFill>
            <a:schemeClr val="tx2"/>
          </a:solidFill>
          <a:latin typeface="Arial" panose="020B0604020202020204" pitchFamily="34" charset="0"/>
        </a:defRPr>
      </a:lvl9pPr>
    </p:titleStyle>
    <p:bodyStyle>
      <a:lvl1pPr algn="l" rtl="0" eaLnBrk="1" fontAlgn="base" hangingPunct="1">
        <a:spcBef>
          <a:spcPct val="20000"/>
        </a:spcBef>
        <a:spcAft>
          <a:spcPct val="0"/>
        </a:spcAft>
        <a:tabLst>
          <a:tab pos="1616075" algn="l"/>
        </a:tabLst>
        <a:defRPr sz="2000" b="1" kern="1200">
          <a:solidFill>
            <a:schemeClr val="bg2"/>
          </a:solidFill>
          <a:latin typeface="+mn-lt"/>
          <a:ea typeface="+mn-ea"/>
          <a:cs typeface="+mn-cs"/>
        </a:defRPr>
      </a:lvl1pPr>
      <a:lvl2pPr marL="1588" algn="l" rtl="0" eaLnBrk="1" fontAlgn="base" hangingPunct="1">
        <a:spcBef>
          <a:spcPct val="20000"/>
        </a:spcBef>
        <a:spcAft>
          <a:spcPct val="0"/>
        </a:spcAft>
        <a:tabLst>
          <a:tab pos="1616075" algn="l"/>
        </a:tabLst>
        <a:defRPr sz="2000" kern="1200">
          <a:solidFill>
            <a:schemeClr val="bg2"/>
          </a:solidFill>
          <a:latin typeface="+mn-lt"/>
          <a:ea typeface="+mn-ea"/>
          <a:cs typeface="+mn-cs"/>
        </a:defRPr>
      </a:lvl2pPr>
      <a:lvl3pPr marL="265113" indent="-261938" algn="l" rtl="0" eaLnBrk="1" fontAlgn="base" hangingPunct="1">
        <a:spcBef>
          <a:spcPct val="20000"/>
        </a:spcBef>
        <a:spcAft>
          <a:spcPct val="0"/>
        </a:spcAft>
        <a:buClr>
          <a:srgbClr val="004994"/>
        </a:buClr>
        <a:buFont typeface="Wingdings" panose="05000000000000000000" pitchFamily="2" charset="2"/>
        <a:buChar char="§"/>
        <a:tabLst>
          <a:tab pos="1616075" algn="l"/>
        </a:tabLst>
        <a:defRPr sz="2000" kern="1200">
          <a:solidFill>
            <a:schemeClr val="bg2"/>
          </a:solidFill>
          <a:latin typeface="+mn-lt"/>
          <a:ea typeface="+mn-ea"/>
          <a:cs typeface="+mn-cs"/>
        </a:defRPr>
      </a:lvl3pPr>
      <a:lvl4pPr marL="534988" indent="-268288" algn="l" rtl="0" eaLnBrk="1" fontAlgn="base" hangingPunct="1">
        <a:spcBef>
          <a:spcPct val="20000"/>
        </a:spcBef>
        <a:spcAft>
          <a:spcPct val="0"/>
        </a:spcAft>
        <a:buFont typeface="Wingdings" panose="05000000000000000000" pitchFamily="2" charset="2"/>
        <a:buChar char="§"/>
        <a:tabLst>
          <a:tab pos="1616075" algn="l"/>
        </a:tabLst>
        <a:defRPr sz="2100" kern="1200">
          <a:solidFill>
            <a:schemeClr val="bg2"/>
          </a:solidFill>
          <a:latin typeface="+mn-lt"/>
          <a:ea typeface="+mn-ea"/>
          <a:cs typeface="+mn-cs"/>
        </a:defRPr>
      </a:lvl4pPr>
      <a:lvl5pPr marL="540000" indent="-147638" algn="l" rtl="0" eaLnBrk="1" fontAlgn="base" hangingPunct="1">
        <a:spcBef>
          <a:spcPct val="20000"/>
        </a:spcBef>
        <a:spcAft>
          <a:spcPct val="0"/>
        </a:spcAft>
        <a:buChar char="•"/>
        <a:tabLst>
          <a:tab pos="1616075" algn="l"/>
        </a:tabLst>
        <a:defRPr sz="1700" kern="1200">
          <a:solidFill>
            <a:srgbClr val="87878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nora.kan-praxis.de/"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kan.de/" TargetMode="External"/><Relationship Id="rId2" Type="http://schemas.openxmlformats.org/officeDocument/2006/relationships/hyperlink" Target="mailto:Christiane.Kamusella@tu-dresden.de" TargetMode="Externa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hyperlink" Target="https://www.institut-aser.de/" TargetMode="External"/><Relationship Id="rId4" Type="http://schemas.openxmlformats.org/officeDocument/2006/relationships/hyperlink" Target="https://ergonomie.kan-praxis.de/"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2"/>
          <p:cNvSpPr>
            <a:spLocks noGrp="1" noChangeArrowheads="1"/>
          </p:cNvSpPr>
          <p:nvPr>
            <p:ph type="ctrTitle"/>
          </p:nvPr>
        </p:nvSpPr>
        <p:spPr/>
        <p:txBody>
          <a:bodyPr/>
          <a:lstStyle/>
          <a:p>
            <a:r>
              <a:rPr lang="de-DE" sz="4000" dirty="0"/>
              <a:t>Ergonomische Aspekte der Gestaltung der Mensch-Maschine-Schnittstelle </a:t>
            </a:r>
            <a:br>
              <a:rPr lang="de-DE" sz="4000" dirty="0"/>
            </a:br>
            <a:r>
              <a:rPr lang="de-DE" sz="4000" dirty="0"/>
              <a:t>(Human-</a:t>
            </a:r>
            <a:r>
              <a:rPr lang="de-DE" sz="4000" dirty="0" err="1"/>
              <a:t>Machine</a:t>
            </a:r>
            <a:r>
              <a:rPr lang="de-DE" sz="4000" dirty="0"/>
              <a:t>-Interface)</a:t>
            </a:r>
            <a:br>
              <a:rPr lang="de-DE" sz="4000" dirty="0"/>
            </a:br>
            <a:r>
              <a:rPr lang="de-DE" sz="2400" dirty="0"/>
              <a:t/>
            </a:r>
            <a:br>
              <a:rPr lang="de-DE" sz="2400" dirty="0"/>
            </a:br>
            <a:r>
              <a:rPr lang="de-DE" altLang="de-DE" sz="2400" dirty="0"/>
              <a:t>Teil </a:t>
            </a:r>
            <a:r>
              <a:rPr lang="de-DE" altLang="de-DE" sz="2400" dirty="0" smtClean="0"/>
              <a:t>1b: </a:t>
            </a:r>
            <a:r>
              <a:rPr lang="de-DE" sz="2400" dirty="0" smtClean="0"/>
              <a:t>Kompatibilität, Anordnung, Bewegung</a:t>
            </a:r>
            <a:endParaRPr lang="de-DE" altLang="de-DE" sz="2400" dirty="0" smtClean="0"/>
          </a:p>
        </p:txBody>
      </p:sp>
      <p:sp>
        <p:nvSpPr>
          <p:cNvPr id="3075" name="Rectangle 43"/>
          <p:cNvSpPr>
            <a:spLocks noGrp="1" noChangeArrowheads="1"/>
          </p:cNvSpPr>
          <p:nvPr>
            <p:ph type="subTitle" idx="1"/>
          </p:nvPr>
        </p:nvSpPr>
        <p:spPr/>
        <p:txBody>
          <a:bodyPr/>
          <a:lstStyle/>
          <a:p>
            <a:pPr eaLnBrk="1" hangingPunct="1"/>
            <a:r>
              <a:rPr lang="de-DE" altLang="de-DE" dirty="0" smtClean="0"/>
              <a:t>Modul 4 – Ergonomie lernen</a:t>
            </a:r>
          </a:p>
        </p:txBody>
      </p:sp>
    </p:spTree>
    <p:extLst>
      <p:ext uri="{BB962C8B-B14F-4D97-AF65-F5344CB8AC3E}">
        <p14:creationId xmlns:p14="http://schemas.microsoft.com/office/powerpoint/2010/main" val="8883351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t>Beispiel: Multifunktionsstellteil beim Radlader</a:t>
            </a:r>
            <a:endParaRPr lang="de-DE" dirty="0"/>
          </a:p>
        </p:txBody>
      </p:sp>
      <p:sp>
        <p:nvSpPr>
          <p:cNvPr id="3" name="Inhaltsplatzhalter 2"/>
          <p:cNvSpPr>
            <a:spLocks noGrp="1"/>
          </p:cNvSpPr>
          <p:nvPr>
            <p:ph idx="1"/>
          </p:nvPr>
        </p:nvSpPr>
        <p:spPr>
          <a:xfrm>
            <a:off x="719667" y="1484314"/>
            <a:ext cx="7536573" cy="4897437"/>
          </a:xfrm>
        </p:spPr>
        <p:txBody>
          <a:bodyPr/>
          <a:lstStyle/>
          <a:p>
            <a:pPr>
              <a:spcBef>
                <a:spcPct val="40000"/>
              </a:spcBef>
              <a:buClr>
                <a:schemeClr val="hlink"/>
              </a:buClr>
              <a:tabLst>
                <a:tab pos="6816725" algn="l"/>
              </a:tabLst>
            </a:pPr>
            <a:r>
              <a:rPr lang="de-DE" altLang="de-DE" dirty="0">
                <a:solidFill>
                  <a:srgbClr val="004D9F"/>
                </a:solidFill>
              </a:rPr>
              <a:t>Positiv zu bewerten:</a:t>
            </a:r>
          </a:p>
          <a:p>
            <a:pPr marL="285750" indent="-285750">
              <a:spcBef>
                <a:spcPct val="40000"/>
              </a:spcBef>
              <a:buClr>
                <a:schemeClr val="hlink"/>
              </a:buClr>
              <a:buFont typeface="Arial" panose="020B0604020202020204" pitchFamily="34" charset="0"/>
              <a:buChar char="•"/>
              <a:tabLst>
                <a:tab pos="6816725" algn="l"/>
              </a:tabLst>
            </a:pPr>
            <a:r>
              <a:rPr lang="de-DE" altLang="de-DE" b="0" dirty="0"/>
              <a:t>Anordnung der Taster bezüglich der Erreichbarkeit</a:t>
            </a:r>
          </a:p>
          <a:p>
            <a:pPr marL="285750" indent="-285750">
              <a:spcBef>
                <a:spcPct val="40000"/>
              </a:spcBef>
              <a:buClr>
                <a:schemeClr val="hlink"/>
              </a:buClr>
              <a:buFont typeface="Arial" panose="020B0604020202020204" pitchFamily="34" charset="0"/>
              <a:buChar char="•"/>
              <a:tabLst>
                <a:tab pos="6816725" algn="l"/>
              </a:tabLst>
            </a:pPr>
            <a:r>
              <a:rPr lang="de-DE" altLang="de-DE" b="0" dirty="0"/>
              <a:t>versenkter Einbau der Taster zum Schutz gegen unbeabsichtigtes Betätigen</a:t>
            </a:r>
          </a:p>
          <a:p>
            <a:pPr marL="285750" indent="-285750">
              <a:spcBef>
                <a:spcPct val="40000"/>
              </a:spcBef>
              <a:buClr>
                <a:schemeClr val="hlink"/>
              </a:buClr>
              <a:buFont typeface="Arial" panose="020B0604020202020204" pitchFamily="34" charset="0"/>
              <a:buChar char="•"/>
              <a:tabLst>
                <a:tab pos="6816725" algn="l"/>
              </a:tabLst>
            </a:pPr>
            <a:r>
              <a:rPr lang="de-DE" altLang="de-DE" b="0" dirty="0"/>
              <a:t>strukturierte Oberflächengestaltung des MFST, die zur besseren haptischen Wahrnehmung beiträgt. </a:t>
            </a:r>
          </a:p>
          <a:p>
            <a:pPr>
              <a:spcBef>
                <a:spcPct val="40000"/>
              </a:spcBef>
              <a:buClr>
                <a:schemeClr val="hlink"/>
              </a:buClr>
              <a:buFont typeface="Wingdings" pitchFamily="2" charset="2"/>
              <a:buChar char="§"/>
              <a:tabLst>
                <a:tab pos="6816725" algn="l"/>
              </a:tabLst>
            </a:pPr>
            <a:endParaRPr lang="de-DE" altLang="de-DE" b="0" dirty="0"/>
          </a:p>
          <a:p>
            <a:pPr>
              <a:spcBef>
                <a:spcPct val="40000"/>
              </a:spcBef>
              <a:buClr>
                <a:schemeClr val="hlink"/>
              </a:buClr>
              <a:tabLst>
                <a:tab pos="6816725" algn="l"/>
              </a:tabLst>
            </a:pPr>
            <a:r>
              <a:rPr lang="de-DE" altLang="de-DE" dirty="0">
                <a:solidFill>
                  <a:srgbClr val="004D9F"/>
                </a:solidFill>
              </a:rPr>
              <a:t>Als Schwächen sind zu nennen:</a:t>
            </a:r>
          </a:p>
          <a:p>
            <a:pPr marL="285750" indent="-285750">
              <a:spcBef>
                <a:spcPct val="40000"/>
              </a:spcBef>
              <a:buClr>
                <a:schemeClr val="hlink"/>
              </a:buClr>
              <a:buFont typeface="Arial" panose="020B0604020202020204" pitchFamily="34" charset="0"/>
              <a:buChar char="•"/>
              <a:tabLst>
                <a:tab pos="6816725" algn="l"/>
              </a:tabLst>
            </a:pPr>
            <a:r>
              <a:rPr lang="de-DE" altLang="de-DE" b="0" dirty="0"/>
              <a:t>Kompatibilität der Fahrtrichtungswahl und Gangschaltung</a:t>
            </a:r>
          </a:p>
          <a:p>
            <a:pPr marL="285750" indent="-285750">
              <a:spcBef>
                <a:spcPct val="40000"/>
              </a:spcBef>
              <a:buClr>
                <a:schemeClr val="hlink"/>
              </a:buClr>
              <a:buFont typeface="Arial" panose="020B0604020202020204" pitchFamily="34" charset="0"/>
              <a:buChar char="•"/>
              <a:tabLst>
                <a:tab pos="6816725" algn="l"/>
              </a:tabLst>
            </a:pPr>
            <a:r>
              <a:rPr lang="de-DE" altLang="de-DE" b="0" dirty="0"/>
              <a:t>keine höhenverstellbare Handkantenauflage</a:t>
            </a:r>
          </a:p>
          <a:p>
            <a:pPr marL="285750" indent="-285750">
              <a:spcBef>
                <a:spcPct val="40000"/>
              </a:spcBef>
              <a:buClr>
                <a:schemeClr val="hlink"/>
              </a:buClr>
              <a:buFont typeface="Arial" panose="020B0604020202020204" pitchFamily="34" charset="0"/>
              <a:buChar char="•"/>
              <a:tabLst>
                <a:tab pos="6816725" algn="l"/>
              </a:tabLst>
            </a:pPr>
            <a:r>
              <a:rPr lang="de-DE" altLang="de-DE" b="0" dirty="0"/>
              <a:t>nur teilweise haptische Unterscheidbarkeit der Taster für Zusatzfunktionen.</a:t>
            </a:r>
          </a:p>
          <a:p>
            <a:endParaRPr lang="de-DE" b="0" dirty="0"/>
          </a:p>
          <a:p>
            <a:endParaRPr lang="de-DE" b="0" dirty="0"/>
          </a:p>
        </p:txBody>
      </p:sp>
      <p:graphicFrame>
        <p:nvGraphicFramePr>
          <p:cNvPr id="7" name="Object 4" descr="Das Foto zeigt ein Multifunktionsstellteil beim Radlader. Es handelt sich um die Kombination eines Joysticks mit mehreren Tasten."/>
          <p:cNvGraphicFramePr>
            <a:graphicFrameLocks noChangeAspect="1"/>
          </p:cNvGraphicFramePr>
          <p:nvPr>
            <p:extLst>
              <p:ext uri="{D42A27DB-BD31-4B8C-83A1-F6EECF244321}">
                <p14:modId xmlns:p14="http://schemas.microsoft.com/office/powerpoint/2010/main" val="1035673126"/>
              </p:ext>
            </p:extLst>
          </p:nvPr>
        </p:nvGraphicFramePr>
        <p:xfrm>
          <a:off x="8544272" y="1628800"/>
          <a:ext cx="2474912" cy="3895725"/>
        </p:xfrm>
        <a:graphic>
          <a:graphicData uri="http://schemas.openxmlformats.org/presentationml/2006/ole">
            <mc:AlternateContent xmlns:mc="http://schemas.openxmlformats.org/markup-compatibility/2006">
              <mc:Choice xmlns:v="urn:schemas-microsoft-com:vml" Requires="v">
                <p:oleObj spid="_x0000_s7171" r:id="rId3" imgW="1431026" imgH="2240240" progId="">
                  <p:embed/>
                </p:oleObj>
              </mc:Choice>
              <mc:Fallback>
                <p:oleObj r:id="rId3" imgW="1431026" imgH="2240240"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44272" y="1628800"/>
                        <a:ext cx="2474912" cy="389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Textfeld 7"/>
          <p:cNvSpPr txBox="1"/>
          <p:nvPr/>
        </p:nvSpPr>
        <p:spPr>
          <a:xfrm>
            <a:off x="7814541" y="6104752"/>
            <a:ext cx="4338495" cy="276999"/>
          </a:xfrm>
          <a:prstGeom prst="rect">
            <a:avLst/>
          </a:prstGeom>
          <a:noFill/>
        </p:spPr>
        <p:txBody>
          <a:bodyPr wrap="none" rtlCol="0">
            <a:spAutoFit/>
          </a:bodyPr>
          <a:lstStyle/>
          <a:p>
            <a:r>
              <a:rPr lang="de-DE" altLang="de-DE" sz="1200" dirty="0">
                <a:solidFill>
                  <a:srgbClr val="747474"/>
                </a:solidFill>
              </a:rPr>
              <a:t>Quelle: IAG Dresden in Zusammenarbeit mit der TU Dresden</a:t>
            </a:r>
            <a:endParaRPr lang="de-DE" sz="1200" dirty="0"/>
          </a:p>
        </p:txBody>
      </p:sp>
      <p:sp>
        <p:nvSpPr>
          <p:cNvPr id="6" name="Foliennummernplatzhalter 5"/>
          <p:cNvSpPr>
            <a:spLocks noGrp="1"/>
          </p:cNvSpPr>
          <p:nvPr>
            <p:ph type="sldNum" sz="quarter" idx="12"/>
          </p:nvPr>
        </p:nvSpPr>
        <p:spPr/>
        <p:txBody>
          <a:bodyPr/>
          <a:lstStyle/>
          <a:p>
            <a:r>
              <a:rPr lang="de-DE" altLang="de-DE" smtClean="0"/>
              <a:t>Seite </a:t>
            </a:r>
            <a:fld id="{B6BD4482-99CC-4E47-A47A-AD99D597AA96}" type="slidenum">
              <a:rPr lang="de-DE" altLang="de-DE" smtClean="0"/>
              <a:pPr/>
              <a:t>10</a:t>
            </a:fld>
            <a:endParaRPr lang="de-DE" altLang="de-DE"/>
          </a:p>
        </p:txBody>
      </p:sp>
      <p:sp>
        <p:nvSpPr>
          <p:cNvPr id="11" name="Datumsplatzhalter 3"/>
          <p:cNvSpPr>
            <a:spLocks noGrp="1"/>
          </p:cNvSpPr>
          <p:nvPr>
            <p:ph type="dt" sz="half" idx="10"/>
          </p:nvPr>
        </p:nvSpPr>
        <p:spPr>
          <a:xfrm>
            <a:off x="6917267" y="6496051"/>
            <a:ext cx="2434167" cy="333375"/>
          </a:xfrm>
        </p:spPr>
        <p:txBody>
          <a:bodyPr/>
          <a:lstStyle/>
          <a:p>
            <a:pPr>
              <a:defRPr/>
            </a:pPr>
            <a:fld id="{EABDABFC-35AE-4643-B3A0-19AD3271843A}" type="datetime1">
              <a:rPr lang="de-DE" altLang="de-DE" smtClean="0"/>
              <a:t>08.09.2023</a:t>
            </a:fld>
            <a:endParaRPr lang="de-DE" altLang="de-DE"/>
          </a:p>
        </p:txBody>
      </p:sp>
      <p:sp>
        <p:nvSpPr>
          <p:cNvPr id="12" name="Fußzeilenplatzhalter 4"/>
          <p:cNvSpPr>
            <a:spLocks noGrp="1"/>
          </p:cNvSpPr>
          <p:nvPr>
            <p:ph type="ftr" sz="quarter" idx="11"/>
          </p:nvPr>
        </p:nvSpPr>
        <p:spPr>
          <a:xfrm>
            <a:off x="719667" y="6496051"/>
            <a:ext cx="5856817" cy="333375"/>
          </a:xfrm>
        </p:spPr>
        <p:txBody>
          <a:bodyPr/>
          <a:lstStyle/>
          <a:p>
            <a:pPr>
              <a:defRPr/>
            </a:pPr>
            <a:r>
              <a:rPr lang="de-DE" altLang="de-DE" dirty="0" smtClean="0"/>
              <a:t>Modul 4 - Ergonomie  lernen - Teil 1</a:t>
            </a:r>
            <a:endParaRPr lang="de-DE" altLang="de-DE" dirty="0"/>
          </a:p>
        </p:txBody>
      </p:sp>
    </p:spTree>
    <p:extLst>
      <p:ext uri="{BB962C8B-B14F-4D97-AF65-F5344CB8AC3E}">
        <p14:creationId xmlns:p14="http://schemas.microsoft.com/office/powerpoint/2010/main" val="35826826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t>Beispiel: Multifunktionsstellteil beim Radlader</a:t>
            </a:r>
            <a:endParaRPr lang="de-DE" dirty="0"/>
          </a:p>
        </p:txBody>
      </p:sp>
      <p:sp>
        <p:nvSpPr>
          <p:cNvPr id="3" name="Inhaltsplatzhalter 2"/>
          <p:cNvSpPr>
            <a:spLocks noGrp="1"/>
          </p:cNvSpPr>
          <p:nvPr>
            <p:ph idx="1"/>
          </p:nvPr>
        </p:nvSpPr>
        <p:spPr>
          <a:xfrm>
            <a:off x="719667" y="1484314"/>
            <a:ext cx="6744485" cy="4897437"/>
          </a:xfrm>
        </p:spPr>
        <p:txBody>
          <a:bodyPr/>
          <a:lstStyle/>
          <a:p>
            <a:pPr>
              <a:spcBef>
                <a:spcPct val="40000"/>
              </a:spcBef>
              <a:buClr>
                <a:schemeClr val="hlink"/>
              </a:buClr>
              <a:tabLst>
                <a:tab pos="6816725" algn="l"/>
              </a:tabLst>
            </a:pPr>
            <a:r>
              <a:rPr lang="de-DE" altLang="de-DE" sz="1800" dirty="0">
                <a:solidFill>
                  <a:srgbClr val="004D9F"/>
                </a:solidFill>
              </a:rPr>
              <a:t>Gestaltungsvorschlag für Verbesserung:</a:t>
            </a:r>
          </a:p>
          <a:p>
            <a:pPr marL="285750" indent="-285750">
              <a:spcBef>
                <a:spcPct val="40000"/>
              </a:spcBef>
              <a:buClr>
                <a:schemeClr val="hlink"/>
              </a:buClr>
              <a:buFont typeface="Arial" panose="020B0604020202020204" pitchFamily="34" charset="0"/>
              <a:buChar char="•"/>
              <a:tabLst>
                <a:tab pos="6816725" algn="l"/>
              </a:tabLst>
            </a:pPr>
            <a:r>
              <a:rPr lang="de-DE" altLang="de-DE" sz="1800" b="0" dirty="0"/>
              <a:t>Taster für die Vorwahl der Fahrtrichtung vertauschen und in Form von Pfeilen ausführen </a:t>
            </a:r>
          </a:p>
          <a:p>
            <a:pPr marL="285750" indent="-285750">
              <a:spcBef>
                <a:spcPct val="40000"/>
              </a:spcBef>
              <a:buClr>
                <a:schemeClr val="hlink"/>
              </a:buClr>
              <a:buFont typeface="Arial" panose="020B0604020202020204" pitchFamily="34" charset="0"/>
              <a:buChar char="•"/>
              <a:tabLst>
                <a:tab pos="6816725" algn="l"/>
              </a:tabLst>
            </a:pPr>
            <a:r>
              <a:rPr lang="de-DE" altLang="de-DE" sz="1800" b="0" dirty="0"/>
              <a:t>Taster für Hoch-/ Runterschalten (+ und -) in der Form der Funktion anpassen und Lage tauschen, dadurch bessere Kompatibilität und bessere haptische Unterscheidbarkeit</a:t>
            </a:r>
          </a:p>
          <a:p>
            <a:pPr marL="285750" indent="-285750">
              <a:spcBef>
                <a:spcPct val="40000"/>
              </a:spcBef>
              <a:buClr>
                <a:schemeClr val="hlink"/>
              </a:buClr>
              <a:buFont typeface="Arial" panose="020B0604020202020204" pitchFamily="34" charset="0"/>
              <a:buChar char="•"/>
              <a:tabLst>
                <a:tab pos="6816725" algn="l"/>
              </a:tabLst>
            </a:pPr>
            <a:r>
              <a:rPr lang="de-DE" altLang="de-DE" sz="1800" b="0" dirty="0"/>
              <a:t>Taster für Neutralstellung (N) in schlechter erreichbaren Bereich verschieben, da er seltener benutzt wird</a:t>
            </a:r>
          </a:p>
          <a:p>
            <a:pPr marL="285750" indent="-285750">
              <a:spcBef>
                <a:spcPct val="40000"/>
              </a:spcBef>
              <a:buClr>
                <a:schemeClr val="hlink"/>
              </a:buClr>
              <a:buFont typeface="Arial" panose="020B0604020202020204" pitchFamily="34" charset="0"/>
              <a:buChar char="•"/>
              <a:tabLst>
                <a:tab pos="6816725" algn="l"/>
              </a:tabLst>
            </a:pPr>
            <a:r>
              <a:rPr lang="de-DE" altLang="de-DE" sz="1800" b="0" dirty="0"/>
              <a:t>Taster zur Auslösung der Hupe im Zeigefingerbereich des MFST (d.h. auf der Rückseite) anordnen, dadurch Warnung anderer Personen möglich, ohne dabei die Hand vom MFST zu lösen</a:t>
            </a:r>
          </a:p>
          <a:p>
            <a:pPr marL="285750" indent="-285750">
              <a:spcBef>
                <a:spcPct val="40000"/>
              </a:spcBef>
              <a:buClr>
                <a:schemeClr val="hlink"/>
              </a:buClr>
              <a:buFont typeface="Arial" panose="020B0604020202020204" pitchFamily="34" charset="0"/>
              <a:buChar char="•"/>
              <a:tabLst>
                <a:tab pos="6816725" algn="l"/>
              </a:tabLst>
            </a:pPr>
            <a:r>
              <a:rPr lang="de-DE" altLang="de-DE" sz="1800" b="0" dirty="0"/>
              <a:t>höhenverstellbare Handkantenauflage relativ einfach zu realisieren</a:t>
            </a:r>
          </a:p>
          <a:p>
            <a:endParaRPr lang="de-DE" sz="1800" b="0" dirty="0"/>
          </a:p>
          <a:p>
            <a:endParaRPr lang="de-DE" sz="1800" dirty="0"/>
          </a:p>
        </p:txBody>
      </p:sp>
      <p:pic>
        <p:nvPicPr>
          <p:cNvPr id="7" name="Picture 6" descr="Das Foto zeigt ein Multifunktionsstellteil eines Radlader. Es handelt sich um die Kombination eines Joysticks mit mehreren Tasten."/>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08168" y="1700808"/>
            <a:ext cx="3851316" cy="4090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Foliennummernplatzhalter 5"/>
          <p:cNvSpPr>
            <a:spLocks noGrp="1"/>
          </p:cNvSpPr>
          <p:nvPr>
            <p:ph type="sldNum" sz="quarter" idx="12"/>
          </p:nvPr>
        </p:nvSpPr>
        <p:spPr/>
        <p:txBody>
          <a:bodyPr/>
          <a:lstStyle/>
          <a:p>
            <a:r>
              <a:rPr lang="de-DE" altLang="de-DE" smtClean="0"/>
              <a:t>Seite </a:t>
            </a:r>
            <a:fld id="{B6BD4482-99CC-4E47-A47A-AD99D597AA96}" type="slidenum">
              <a:rPr lang="de-DE" altLang="de-DE" smtClean="0"/>
              <a:pPr/>
              <a:t>11</a:t>
            </a:fld>
            <a:endParaRPr lang="de-DE" altLang="de-DE"/>
          </a:p>
        </p:txBody>
      </p:sp>
      <p:sp>
        <p:nvSpPr>
          <p:cNvPr id="8" name="Datumsplatzhalter 3"/>
          <p:cNvSpPr>
            <a:spLocks noGrp="1"/>
          </p:cNvSpPr>
          <p:nvPr>
            <p:ph type="dt" sz="half" idx="10"/>
          </p:nvPr>
        </p:nvSpPr>
        <p:spPr>
          <a:xfrm>
            <a:off x="6917267" y="6496051"/>
            <a:ext cx="2434167" cy="333375"/>
          </a:xfrm>
        </p:spPr>
        <p:txBody>
          <a:bodyPr/>
          <a:lstStyle/>
          <a:p>
            <a:pPr>
              <a:defRPr/>
            </a:pPr>
            <a:fld id="{EABDABFC-35AE-4643-B3A0-19AD3271843A}" type="datetime1">
              <a:rPr lang="de-DE" altLang="de-DE" smtClean="0"/>
              <a:t>08.09.2023</a:t>
            </a:fld>
            <a:endParaRPr lang="de-DE" altLang="de-DE"/>
          </a:p>
        </p:txBody>
      </p:sp>
      <p:sp>
        <p:nvSpPr>
          <p:cNvPr id="9" name="Fußzeilenplatzhalter 4"/>
          <p:cNvSpPr>
            <a:spLocks noGrp="1"/>
          </p:cNvSpPr>
          <p:nvPr>
            <p:ph type="ftr" sz="quarter" idx="11"/>
          </p:nvPr>
        </p:nvSpPr>
        <p:spPr>
          <a:xfrm>
            <a:off x="719667" y="6496051"/>
            <a:ext cx="5856817" cy="333375"/>
          </a:xfrm>
        </p:spPr>
        <p:txBody>
          <a:bodyPr/>
          <a:lstStyle/>
          <a:p>
            <a:pPr>
              <a:defRPr/>
            </a:pPr>
            <a:r>
              <a:rPr lang="de-DE" altLang="de-DE" dirty="0" smtClean="0"/>
              <a:t>Modul 4 - Ergonomie  lernen - Teil 1</a:t>
            </a:r>
            <a:endParaRPr lang="de-DE" altLang="de-DE" dirty="0"/>
          </a:p>
        </p:txBody>
      </p:sp>
    </p:spTree>
    <p:extLst>
      <p:ext uri="{BB962C8B-B14F-4D97-AF65-F5344CB8AC3E}">
        <p14:creationId xmlns:p14="http://schemas.microsoft.com/office/powerpoint/2010/main" val="39860163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t>Beispiel - Gabelstapler mit Drehkabine</a:t>
            </a:r>
            <a:endParaRPr lang="de-DE" dirty="0"/>
          </a:p>
        </p:txBody>
      </p:sp>
      <p:sp>
        <p:nvSpPr>
          <p:cNvPr id="3" name="Inhaltsplatzhalter 2"/>
          <p:cNvSpPr>
            <a:spLocks noGrp="1"/>
          </p:cNvSpPr>
          <p:nvPr>
            <p:ph idx="1"/>
          </p:nvPr>
        </p:nvSpPr>
        <p:spPr>
          <a:xfrm>
            <a:off x="719667" y="1484314"/>
            <a:ext cx="5376333" cy="4897437"/>
          </a:xfrm>
        </p:spPr>
        <p:txBody>
          <a:bodyPr/>
          <a:lstStyle/>
          <a:p>
            <a:pPr marL="360363" indent="-360363">
              <a:lnSpc>
                <a:spcPct val="90000"/>
              </a:lnSpc>
              <a:buClr>
                <a:schemeClr val="hlink"/>
              </a:buClr>
              <a:buFont typeface="Wingdings" pitchFamily="2" charset="2"/>
              <a:buChar char="§"/>
            </a:pPr>
            <a:r>
              <a:rPr lang="de-DE" altLang="de-DE" sz="2200" b="0" dirty="0"/>
              <a:t>Drehkabine für Gabelstapler kann bis zu 180 Grad gedreht werden</a:t>
            </a:r>
          </a:p>
          <a:p>
            <a:pPr marL="360363" indent="-360363">
              <a:lnSpc>
                <a:spcPct val="90000"/>
              </a:lnSpc>
              <a:buClr>
                <a:schemeClr val="hlink"/>
              </a:buClr>
              <a:buFont typeface="Wingdings" pitchFamily="2" charset="2"/>
              <a:buChar char="§"/>
            </a:pPr>
            <a:r>
              <a:rPr lang="de-DE" altLang="de-DE" sz="2200" b="0" dirty="0"/>
              <a:t>dadurch völlig freies Blickfeld für den Fahrer, </a:t>
            </a:r>
            <a:br>
              <a:rPr lang="de-DE" altLang="de-DE" sz="2200" b="0" dirty="0"/>
            </a:br>
            <a:r>
              <a:rPr lang="de-DE" altLang="de-DE" sz="2200" b="0" dirty="0"/>
              <a:t>Last kann sicher transportiert werden</a:t>
            </a:r>
          </a:p>
          <a:p>
            <a:pPr marL="360363" indent="-360363">
              <a:lnSpc>
                <a:spcPct val="90000"/>
              </a:lnSpc>
              <a:buClr>
                <a:schemeClr val="hlink"/>
              </a:buClr>
              <a:buFont typeface="Wingdings" pitchFamily="2" charset="2"/>
              <a:buChar char="§"/>
            </a:pPr>
            <a:r>
              <a:rPr lang="de-DE" altLang="de-DE" sz="2200" b="0" dirty="0"/>
              <a:t>kein Verdrehen des Oberkörpers durch Rückwärtsfahrt bei sperrigen Gütern mehr notwendig</a:t>
            </a:r>
          </a:p>
          <a:p>
            <a:pPr marL="360363" indent="-360363">
              <a:lnSpc>
                <a:spcPct val="90000"/>
              </a:lnSpc>
              <a:buClr>
                <a:schemeClr val="hlink"/>
              </a:buClr>
              <a:buFont typeface="Wingdings" pitchFamily="2" charset="2"/>
              <a:buChar char="§"/>
            </a:pPr>
            <a:r>
              <a:rPr lang="de-DE" altLang="de-DE" sz="2200" b="0" dirty="0"/>
              <a:t>weitere ergonomische Verbesserungen am Sitz</a:t>
            </a:r>
          </a:p>
          <a:p>
            <a:pPr marL="360363" indent="-360363">
              <a:lnSpc>
                <a:spcPct val="90000"/>
              </a:lnSpc>
            </a:pPr>
            <a:endParaRPr lang="de-DE" altLang="de-DE" sz="2200" b="0" dirty="0"/>
          </a:p>
          <a:p>
            <a:endParaRPr lang="de-DE" sz="2200" b="0" dirty="0"/>
          </a:p>
        </p:txBody>
      </p:sp>
      <p:pic>
        <p:nvPicPr>
          <p:cNvPr id="7" name="Grafik 6" descr="Gabelstapler mit drehbarer Fahrerkabine."/>
          <p:cNvPicPr>
            <a:picLocks noChangeAspect="1"/>
          </p:cNvPicPr>
          <p:nvPr/>
        </p:nvPicPr>
        <p:blipFill>
          <a:blip r:embed="rId2"/>
          <a:stretch>
            <a:fillRect/>
          </a:stretch>
        </p:blipFill>
        <p:spPr>
          <a:xfrm>
            <a:off x="6672064" y="1528497"/>
            <a:ext cx="4901609" cy="3920068"/>
          </a:xfrm>
          <a:prstGeom prst="rect">
            <a:avLst/>
          </a:prstGeom>
        </p:spPr>
      </p:pic>
      <p:sp>
        <p:nvSpPr>
          <p:cNvPr id="6" name="Foliennummernplatzhalter 5"/>
          <p:cNvSpPr>
            <a:spLocks noGrp="1"/>
          </p:cNvSpPr>
          <p:nvPr>
            <p:ph type="sldNum" sz="quarter" idx="12"/>
          </p:nvPr>
        </p:nvSpPr>
        <p:spPr/>
        <p:txBody>
          <a:bodyPr/>
          <a:lstStyle/>
          <a:p>
            <a:r>
              <a:rPr lang="de-DE" altLang="de-DE" smtClean="0"/>
              <a:t>Seite </a:t>
            </a:r>
            <a:fld id="{B6BD4482-99CC-4E47-A47A-AD99D597AA96}" type="slidenum">
              <a:rPr lang="de-DE" altLang="de-DE" smtClean="0"/>
              <a:pPr/>
              <a:t>12</a:t>
            </a:fld>
            <a:endParaRPr lang="de-DE" altLang="de-DE"/>
          </a:p>
        </p:txBody>
      </p:sp>
      <p:sp>
        <p:nvSpPr>
          <p:cNvPr id="8" name="Datumsplatzhalter 3"/>
          <p:cNvSpPr>
            <a:spLocks noGrp="1"/>
          </p:cNvSpPr>
          <p:nvPr>
            <p:ph type="dt" sz="half" idx="10"/>
          </p:nvPr>
        </p:nvSpPr>
        <p:spPr>
          <a:xfrm>
            <a:off x="6917267" y="6496051"/>
            <a:ext cx="2434167" cy="333375"/>
          </a:xfrm>
        </p:spPr>
        <p:txBody>
          <a:bodyPr/>
          <a:lstStyle/>
          <a:p>
            <a:pPr>
              <a:defRPr/>
            </a:pPr>
            <a:fld id="{EABDABFC-35AE-4643-B3A0-19AD3271843A}" type="datetime1">
              <a:rPr lang="de-DE" altLang="de-DE" smtClean="0"/>
              <a:t>08.09.2023</a:t>
            </a:fld>
            <a:endParaRPr lang="de-DE" altLang="de-DE"/>
          </a:p>
        </p:txBody>
      </p:sp>
      <p:sp>
        <p:nvSpPr>
          <p:cNvPr id="9" name="Fußzeilenplatzhalter 4"/>
          <p:cNvSpPr>
            <a:spLocks noGrp="1"/>
          </p:cNvSpPr>
          <p:nvPr>
            <p:ph type="ftr" sz="quarter" idx="11"/>
          </p:nvPr>
        </p:nvSpPr>
        <p:spPr>
          <a:xfrm>
            <a:off x="719667" y="6496051"/>
            <a:ext cx="5856817" cy="333375"/>
          </a:xfrm>
        </p:spPr>
        <p:txBody>
          <a:bodyPr/>
          <a:lstStyle/>
          <a:p>
            <a:pPr>
              <a:defRPr/>
            </a:pPr>
            <a:r>
              <a:rPr lang="de-DE" altLang="de-DE" dirty="0" smtClean="0"/>
              <a:t>Modul 4 - Ergonomie  lernen - Teil 1</a:t>
            </a:r>
            <a:endParaRPr lang="de-DE" altLang="de-DE" dirty="0"/>
          </a:p>
        </p:txBody>
      </p:sp>
    </p:spTree>
    <p:extLst>
      <p:ext uri="{BB962C8B-B14F-4D97-AF65-F5344CB8AC3E}">
        <p14:creationId xmlns:p14="http://schemas.microsoft.com/office/powerpoint/2010/main" val="17941880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Wichtige Normen 1</a:t>
            </a:r>
            <a:endParaRPr lang="de-DE" dirty="0"/>
          </a:p>
        </p:txBody>
      </p:sp>
      <p:sp>
        <p:nvSpPr>
          <p:cNvPr id="3" name="Inhaltsplatzhalter 2"/>
          <p:cNvSpPr>
            <a:spLocks noGrp="1"/>
          </p:cNvSpPr>
          <p:nvPr>
            <p:ph idx="1"/>
          </p:nvPr>
        </p:nvSpPr>
        <p:spPr/>
        <p:txBody>
          <a:bodyPr/>
          <a:lstStyle/>
          <a:p>
            <a:pPr>
              <a:lnSpc>
                <a:spcPct val="120000"/>
              </a:lnSpc>
              <a:spcAft>
                <a:spcPct val="20000"/>
              </a:spcAft>
            </a:pPr>
            <a:r>
              <a:rPr lang="de-DE" altLang="de-DE" sz="1800" dirty="0"/>
              <a:t>DIN EN 894-1 2009-01 </a:t>
            </a:r>
            <a:r>
              <a:rPr lang="de-DE" altLang="de-DE" sz="1800" b="0" dirty="0"/>
              <a:t>Sicherheit von Maschinen - Ergonomische Anforderungen an die Gestaltung von Anzeigen und Stellteilen - Allgemeine Leitsätze für Benutzer-Interaktion mit Anzeigen und Stellteilen</a:t>
            </a:r>
          </a:p>
          <a:p>
            <a:pPr>
              <a:lnSpc>
                <a:spcPct val="120000"/>
              </a:lnSpc>
              <a:spcAft>
                <a:spcPct val="20000"/>
              </a:spcAft>
            </a:pPr>
            <a:r>
              <a:rPr lang="de-DE" altLang="de-DE" sz="1800" dirty="0"/>
              <a:t>DIN EN 894-3 2010-01 </a:t>
            </a:r>
            <a:r>
              <a:rPr lang="de-DE" altLang="de-DE" sz="1800" b="0" dirty="0"/>
              <a:t>Sicherheit von Maschinen - Ergonomische Anforderungen an die Gestaltung von Anzeigen und Stellteilen - Stellteile</a:t>
            </a:r>
          </a:p>
          <a:p>
            <a:pPr>
              <a:lnSpc>
                <a:spcPct val="120000"/>
              </a:lnSpc>
              <a:spcAft>
                <a:spcPct val="20000"/>
              </a:spcAft>
            </a:pPr>
            <a:r>
              <a:rPr lang="de-DE" altLang="de-DE" sz="1800" dirty="0"/>
              <a:t>DIN EN 894-4 2010-11 </a:t>
            </a:r>
            <a:r>
              <a:rPr lang="de-DE" altLang="de-DE" sz="1800" b="0" dirty="0"/>
              <a:t>Sicherheit von Maschinen - Ergonomische Anforderungen an die Gestaltung von Anzeigen und Stellteilen - Lage und Anordnung von Anzeigen und Stellteilen</a:t>
            </a:r>
          </a:p>
          <a:p>
            <a:pPr>
              <a:lnSpc>
                <a:spcPct val="120000"/>
              </a:lnSpc>
              <a:spcAft>
                <a:spcPct val="20000"/>
              </a:spcAft>
            </a:pPr>
            <a:r>
              <a:rPr lang="de-DE" altLang="de-DE" sz="1800" dirty="0"/>
              <a:t>DIN EN ISO 13850 2016-05 </a:t>
            </a:r>
            <a:r>
              <a:rPr lang="de-DE" altLang="de-DE" sz="1800" b="0" dirty="0"/>
              <a:t>Sicherheit von Maschinen - Not-Halt - Gestaltungsleitsätze</a:t>
            </a:r>
          </a:p>
          <a:p>
            <a:pPr>
              <a:lnSpc>
                <a:spcPct val="120000"/>
              </a:lnSpc>
              <a:spcAft>
                <a:spcPct val="20000"/>
              </a:spcAft>
            </a:pPr>
            <a:r>
              <a:rPr lang="de-DE" altLang="de-DE" sz="1800" dirty="0"/>
              <a:t>ISO 1503:2008-08 </a:t>
            </a:r>
            <a:r>
              <a:rPr lang="de-DE" altLang="de-DE" sz="1800" b="0" dirty="0"/>
              <a:t>Räumliche Orientierung und Richtung von Bewegungen - Ergonomische Anforderungen </a:t>
            </a:r>
          </a:p>
          <a:p>
            <a:pPr>
              <a:lnSpc>
                <a:spcPct val="120000"/>
              </a:lnSpc>
              <a:spcAft>
                <a:spcPct val="20000"/>
              </a:spcAft>
            </a:pPr>
            <a:r>
              <a:rPr lang="de-DE" altLang="de-DE" sz="1800" dirty="0"/>
              <a:t>VDI/VDE 3850 Blatt 1:2014-04 </a:t>
            </a:r>
            <a:r>
              <a:rPr lang="de-DE" altLang="de-DE" sz="1800" b="0" dirty="0"/>
              <a:t>Gebrauchstaugliche Gestaltung von Benutzungsschnittstellen für technische Anlagen – Konzepte, Prinzipien und grundsätzliche Empfehlungen</a:t>
            </a:r>
          </a:p>
          <a:p>
            <a:endParaRPr lang="de-DE" sz="1800" b="0" dirty="0"/>
          </a:p>
        </p:txBody>
      </p:sp>
      <p:sp>
        <p:nvSpPr>
          <p:cNvPr id="4" name="Datumsplatzhalter 3"/>
          <p:cNvSpPr>
            <a:spLocks noGrp="1"/>
          </p:cNvSpPr>
          <p:nvPr>
            <p:ph type="dt" sz="half" idx="10"/>
          </p:nvPr>
        </p:nvSpPr>
        <p:spPr/>
        <p:txBody>
          <a:bodyPr/>
          <a:lstStyle/>
          <a:p>
            <a:pPr>
              <a:defRPr/>
            </a:pPr>
            <a:fld id="{93349E48-8ECD-4A99-8B54-330CBEA879C3}"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1</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13</a:t>
            </a:fld>
            <a:endParaRPr lang="de-DE" altLang="de-DE"/>
          </a:p>
        </p:txBody>
      </p:sp>
    </p:spTree>
    <p:extLst>
      <p:ext uri="{BB962C8B-B14F-4D97-AF65-F5344CB8AC3E}">
        <p14:creationId xmlns:p14="http://schemas.microsoft.com/office/powerpoint/2010/main" val="23111287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Wichtige Normen 2</a:t>
            </a:r>
            <a:endParaRPr lang="de-DE" dirty="0"/>
          </a:p>
        </p:txBody>
      </p:sp>
      <p:sp>
        <p:nvSpPr>
          <p:cNvPr id="3" name="Inhaltsplatzhalter 2"/>
          <p:cNvSpPr>
            <a:spLocks noGrp="1"/>
          </p:cNvSpPr>
          <p:nvPr>
            <p:ph idx="1"/>
          </p:nvPr>
        </p:nvSpPr>
        <p:spPr/>
        <p:txBody>
          <a:bodyPr/>
          <a:lstStyle/>
          <a:p>
            <a:pPr>
              <a:lnSpc>
                <a:spcPct val="120000"/>
              </a:lnSpc>
              <a:spcAft>
                <a:spcPct val="20000"/>
              </a:spcAft>
            </a:pPr>
            <a:r>
              <a:rPr lang="de-DE" altLang="de-DE" sz="1800" dirty="0"/>
              <a:t>DIN EN 60447*VDE 0196:2004-12 </a:t>
            </a:r>
            <a:r>
              <a:rPr lang="de-DE" altLang="de-DE" sz="1800" b="0" dirty="0"/>
              <a:t>Grund- und Sicherheitsregeln für die Mensch-Maschine-Schnittstelle, Kennzeichnung – Bedienungsgrundsätze</a:t>
            </a:r>
          </a:p>
          <a:p>
            <a:pPr>
              <a:lnSpc>
                <a:spcPct val="120000"/>
              </a:lnSpc>
              <a:spcAft>
                <a:spcPct val="20000"/>
              </a:spcAft>
            </a:pPr>
            <a:r>
              <a:rPr lang="de-DE" altLang="de-DE" sz="1800" dirty="0"/>
              <a:t>DIN EN 61310-1*VDE 0113-101:2008-09 </a:t>
            </a:r>
            <a:r>
              <a:rPr lang="de-DE" altLang="de-DE" sz="1800" b="0" dirty="0"/>
              <a:t>Sicherheit von Maschinen - Anzeigen, Kennzeichen und Bedienen - Teil 1: Anforderungen an sichtbare, hörbare und tastbare Signale</a:t>
            </a:r>
          </a:p>
          <a:p>
            <a:pPr>
              <a:lnSpc>
                <a:spcPct val="120000"/>
              </a:lnSpc>
              <a:spcAft>
                <a:spcPct val="20000"/>
              </a:spcAft>
            </a:pPr>
            <a:r>
              <a:rPr lang="de-DE" altLang="de-DE" sz="1800" dirty="0"/>
              <a:t>DIN EN 61310-2*VDE 0113-102:2008-09 </a:t>
            </a:r>
            <a:r>
              <a:rPr lang="de-DE" altLang="de-DE" sz="1800" b="0" dirty="0"/>
              <a:t>Sicherheit von Maschinen - Anzeigen, Kennzeichen und Bedienen – Teil 2: Anforderungen an die Kennzeichnung</a:t>
            </a:r>
          </a:p>
          <a:p>
            <a:r>
              <a:rPr lang="de-DE" altLang="de-DE" sz="1800" dirty="0"/>
              <a:t>DIN ISO 80416-4:2008-12 </a:t>
            </a:r>
            <a:r>
              <a:rPr lang="de-DE" altLang="de-DE" sz="1800" b="0" dirty="0"/>
              <a:t>Allgemeine Grundlagen für graphische Symbole auf Einrichtungen - Teil 4: Leitlinien für das Anpassen graphischer Symbole zur Darstellung auf Bildschirmen und Anzeigen (Icons) </a:t>
            </a:r>
          </a:p>
          <a:p>
            <a:pPr>
              <a:lnSpc>
                <a:spcPct val="120000"/>
              </a:lnSpc>
              <a:spcAft>
                <a:spcPct val="20000"/>
              </a:spcAft>
            </a:pPr>
            <a:r>
              <a:rPr lang="de-DE" altLang="de-DE" sz="1800" dirty="0"/>
              <a:t>DIN 1410:1986-06 </a:t>
            </a:r>
            <a:r>
              <a:rPr lang="de-DE" altLang="de-DE" sz="1800" b="0" dirty="0"/>
              <a:t>Werkzeugmaschinen; Bewegungsrichtung und Anordnung der </a:t>
            </a:r>
            <a:r>
              <a:rPr lang="de-DE" altLang="de-DE" sz="1800" b="0" dirty="0" smtClean="0"/>
              <a:t>Stellteile</a:t>
            </a:r>
          </a:p>
          <a:p>
            <a:pPr>
              <a:lnSpc>
                <a:spcPct val="120000"/>
              </a:lnSpc>
              <a:spcAft>
                <a:spcPct val="20000"/>
              </a:spcAft>
            </a:pPr>
            <a:r>
              <a:rPr lang="de-DE" altLang="de-DE" sz="1800" b="0" dirty="0"/>
              <a:t/>
            </a:r>
            <a:br>
              <a:rPr lang="de-DE" altLang="de-DE" sz="1800" b="0" dirty="0"/>
            </a:br>
            <a:r>
              <a:rPr lang="de-DE" sz="1800" dirty="0"/>
              <a:t>Weitere Normen finden Sie unter KAN-Praxis </a:t>
            </a:r>
            <a:r>
              <a:rPr lang="de-DE" sz="1800" b="0" dirty="0"/>
              <a:t>– </a:t>
            </a:r>
            <a:r>
              <a:rPr lang="de-DE" sz="1800" b="0" dirty="0" err="1">
                <a:hlinkClick r:id="rId2"/>
              </a:rPr>
              <a:t>NoRA</a:t>
            </a:r>
            <a:r>
              <a:rPr lang="de-DE" sz="1800" b="0" dirty="0">
                <a:hlinkClick r:id="rId2"/>
              </a:rPr>
              <a:t>: Normen recherchieren.</a:t>
            </a:r>
            <a:endParaRPr lang="de-DE" sz="1800" b="0" dirty="0"/>
          </a:p>
          <a:p>
            <a:endParaRPr lang="de-DE" sz="1800" b="0" dirty="0"/>
          </a:p>
        </p:txBody>
      </p:sp>
      <p:sp>
        <p:nvSpPr>
          <p:cNvPr id="4" name="Datumsplatzhalter 3"/>
          <p:cNvSpPr>
            <a:spLocks noGrp="1"/>
          </p:cNvSpPr>
          <p:nvPr>
            <p:ph type="dt" sz="half" idx="10"/>
          </p:nvPr>
        </p:nvSpPr>
        <p:spPr/>
        <p:txBody>
          <a:bodyPr/>
          <a:lstStyle/>
          <a:p>
            <a:pPr>
              <a:defRPr/>
            </a:pPr>
            <a:fld id="{F9E724E7-054D-4772-A08F-5668CFCE7C33}"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1</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14</a:t>
            </a:fld>
            <a:endParaRPr lang="de-DE" altLang="de-DE"/>
          </a:p>
        </p:txBody>
      </p:sp>
    </p:spTree>
    <p:extLst>
      <p:ext uri="{BB962C8B-B14F-4D97-AF65-F5344CB8AC3E}">
        <p14:creationId xmlns:p14="http://schemas.microsoft.com/office/powerpoint/2010/main" val="33322692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Literatur</a:t>
            </a:r>
            <a:endParaRPr lang="de-DE" dirty="0"/>
          </a:p>
        </p:txBody>
      </p:sp>
      <p:sp>
        <p:nvSpPr>
          <p:cNvPr id="3" name="Inhaltsplatzhalter 2"/>
          <p:cNvSpPr>
            <a:spLocks noGrp="1"/>
          </p:cNvSpPr>
          <p:nvPr>
            <p:ph idx="1"/>
          </p:nvPr>
        </p:nvSpPr>
        <p:spPr/>
        <p:txBody>
          <a:bodyPr/>
          <a:lstStyle/>
          <a:p>
            <a:pPr eaLnBrk="1" hangingPunct="1">
              <a:lnSpc>
                <a:spcPct val="110000"/>
              </a:lnSpc>
              <a:spcAft>
                <a:spcPct val="20000"/>
              </a:spcAft>
            </a:pPr>
            <a:r>
              <a:rPr lang="de-DE" altLang="de-DE" sz="1600" dirty="0"/>
              <a:t>BULLINGER, H.-J. (1994): </a:t>
            </a:r>
            <a:r>
              <a:rPr lang="de-DE" altLang="de-DE" sz="1600" b="0" dirty="0"/>
              <a:t>Ergonomie: Produkt- und Arbeitsplatzgestaltung. Stuttgart: Teubner.</a:t>
            </a:r>
          </a:p>
          <a:p>
            <a:pPr eaLnBrk="1" hangingPunct="1">
              <a:lnSpc>
                <a:spcPct val="110000"/>
              </a:lnSpc>
              <a:spcAft>
                <a:spcPct val="20000"/>
              </a:spcAft>
            </a:pPr>
            <a:r>
              <a:rPr lang="de-DE" altLang="de-DE" sz="1600" dirty="0"/>
              <a:t>BULLINGER, H.-J.; KERN, P.; SOLF, J. J. (1979): </a:t>
            </a:r>
            <a:r>
              <a:rPr lang="de-DE" altLang="de-DE" sz="1600" b="0" dirty="0"/>
              <a:t>Reibung zwischen Hand und Griff. Dortmund: Verlag für neue Wissenschaften GmbH. (Schriftenreihe der Bundesanstalt für Arbeitsschutz </a:t>
            </a:r>
            <a:r>
              <a:rPr lang="de-DE" altLang="de-DE" sz="1600" b="0" dirty="0" err="1"/>
              <a:t>Fb</a:t>
            </a:r>
            <a:r>
              <a:rPr lang="de-DE" altLang="de-DE" sz="1600" b="0" dirty="0"/>
              <a:t>. 213). </a:t>
            </a:r>
          </a:p>
          <a:p>
            <a:pPr eaLnBrk="1" hangingPunct="1">
              <a:lnSpc>
                <a:spcPct val="110000"/>
              </a:lnSpc>
              <a:spcAft>
                <a:spcPct val="20000"/>
              </a:spcAft>
            </a:pPr>
            <a:r>
              <a:rPr lang="de-DE" altLang="de-DE" sz="1600" dirty="0"/>
              <a:t>BULLINGER, H.-J.; SOLF, J. J. (1979): </a:t>
            </a:r>
            <a:r>
              <a:rPr lang="de-DE" altLang="de-DE" sz="1600" b="0" dirty="0"/>
              <a:t>Ergonomische Arbeitsmittelgestaltung. Dortmund: Verlag für neue Wissenschaften GmbH. (Schriftenreihe der Bundesanstalt für Arbeitsschutz </a:t>
            </a:r>
            <a:r>
              <a:rPr lang="de-DE" altLang="de-DE" sz="1600" b="0" dirty="0" err="1"/>
              <a:t>Fb</a:t>
            </a:r>
            <a:r>
              <a:rPr lang="de-DE" altLang="de-DE" sz="1600" b="0" dirty="0"/>
              <a:t>. 196-198). </a:t>
            </a:r>
          </a:p>
          <a:p>
            <a:pPr eaLnBrk="1" hangingPunct="1">
              <a:lnSpc>
                <a:spcPct val="110000"/>
              </a:lnSpc>
              <a:spcAft>
                <a:spcPct val="20000"/>
              </a:spcAft>
            </a:pPr>
            <a:r>
              <a:rPr lang="de-DE" altLang="de-DE" sz="1600" dirty="0"/>
              <a:t>GRANDJEAN, E. (1991): </a:t>
            </a:r>
            <a:r>
              <a:rPr lang="de-DE" altLang="de-DE" sz="1600" b="0" dirty="0"/>
              <a:t>Physiologische Arbeitsgestaltung: Leitfaden der Ergonomie. 4. Auflage Landsberg: </a:t>
            </a:r>
            <a:r>
              <a:rPr lang="de-DE" altLang="de-DE" sz="1600" b="0" dirty="0" err="1"/>
              <a:t>Ecomed</a:t>
            </a:r>
            <a:r>
              <a:rPr lang="de-DE" altLang="de-DE" sz="1600" b="0" dirty="0"/>
              <a:t>.</a:t>
            </a:r>
          </a:p>
          <a:p>
            <a:pPr eaLnBrk="1" hangingPunct="1">
              <a:lnSpc>
                <a:spcPct val="110000"/>
              </a:lnSpc>
              <a:spcAft>
                <a:spcPct val="20000"/>
              </a:spcAft>
            </a:pPr>
            <a:r>
              <a:rPr lang="de-DE" altLang="de-DE" sz="1600" dirty="0"/>
              <a:t>KIRCHNER, J.-H.; BAUM, E. (1990): </a:t>
            </a:r>
            <a:r>
              <a:rPr lang="de-DE" altLang="de-DE" sz="1600" b="0" dirty="0"/>
              <a:t>Ergonomie für Konstrukteure und Arbeitsgestalter. München: Carl Hanser.</a:t>
            </a:r>
          </a:p>
          <a:p>
            <a:pPr eaLnBrk="1" hangingPunct="1">
              <a:lnSpc>
                <a:spcPct val="110000"/>
              </a:lnSpc>
              <a:spcAft>
                <a:spcPct val="20000"/>
              </a:spcAft>
            </a:pPr>
            <a:r>
              <a:rPr lang="de-DE" altLang="de-DE" sz="1600" dirty="0"/>
              <a:t>LINDQVIST, B. (1997): </a:t>
            </a:r>
            <a:r>
              <a:rPr lang="de-DE" altLang="de-DE" sz="1600" b="0" dirty="0"/>
              <a:t>Ergonomie bei Handwerkzeugen. Helsingborg: ABE </a:t>
            </a:r>
            <a:r>
              <a:rPr lang="de-DE" altLang="de-DE" sz="1600" b="0" dirty="0" err="1"/>
              <a:t>Tryk</a:t>
            </a:r>
            <a:r>
              <a:rPr lang="de-DE" altLang="de-DE" sz="1600" b="0" dirty="0"/>
              <a:t>.</a:t>
            </a:r>
          </a:p>
          <a:p>
            <a:pPr eaLnBrk="1" hangingPunct="1">
              <a:lnSpc>
                <a:spcPct val="110000"/>
              </a:lnSpc>
              <a:spcAft>
                <a:spcPct val="20000"/>
              </a:spcAft>
            </a:pPr>
            <a:r>
              <a:rPr lang="de-DE" altLang="de-DE" sz="1600" dirty="0"/>
              <a:t>SCHMAUDER, M.; SOLF, J. J. (1992): </a:t>
            </a:r>
            <a:r>
              <a:rPr lang="de-DE" altLang="de-DE" sz="1600" b="0" dirty="0"/>
              <a:t>Einfluss der </a:t>
            </a:r>
            <a:r>
              <a:rPr lang="de-DE" altLang="de-DE" sz="1600" b="0" dirty="0" err="1"/>
              <a:t>Händigkeit</a:t>
            </a:r>
            <a:r>
              <a:rPr lang="de-DE" altLang="de-DE" sz="1600" b="0" dirty="0"/>
              <a:t> bei der Handhabung von Arbeitsmitteln. Bremerhaven: Wirtschaftsverlag </a:t>
            </a:r>
            <a:r>
              <a:rPr lang="de-DE" altLang="de-DE" sz="1600" dirty="0"/>
              <a:t>NW</a:t>
            </a:r>
            <a:r>
              <a:rPr lang="de-DE" altLang="de-DE" sz="1600" b="0" dirty="0"/>
              <a:t> Verlag für neue Wissenschaft. (Schriftenreihe der Bundesanstalt für Arbeitsmedizin und Arbeitsschutz </a:t>
            </a:r>
            <a:r>
              <a:rPr lang="de-DE" altLang="de-DE" sz="1600" b="0" dirty="0" err="1"/>
              <a:t>Fb</a:t>
            </a:r>
            <a:r>
              <a:rPr lang="de-DE" altLang="de-DE" sz="1600" b="0" dirty="0"/>
              <a:t>. 661).</a:t>
            </a:r>
          </a:p>
          <a:p>
            <a:pPr eaLnBrk="1" hangingPunct="1">
              <a:lnSpc>
                <a:spcPct val="110000"/>
              </a:lnSpc>
              <a:spcAft>
                <a:spcPct val="20000"/>
              </a:spcAft>
            </a:pPr>
            <a:r>
              <a:rPr lang="de-DE" altLang="de-DE" sz="1600" dirty="0"/>
              <a:t>STRASSER, H. (2000): </a:t>
            </a:r>
            <a:r>
              <a:rPr lang="de-DE" altLang="de-DE" sz="1600" b="0" dirty="0"/>
              <a:t>Ergonomische Qualität handgeführter Arbeitsmittel. Elektromyographische und subjektive Beanspruchungsermittlung. Stuttgart: </a:t>
            </a:r>
            <a:r>
              <a:rPr lang="de-DE" altLang="de-DE" sz="1600" b="0" dirty="0" err="1"/>
              <a:t>Ergon</a:t>
            </a:r>
            <a:r>
              <a:rPr lang="de-DE" altLang="de-DE" sz="1600" b="0" dirty="0"/>
              <a:t> Verlag.</a:t>
            </a:r>
          </a:p>
          <a:p>
            <a:endParaRPr lang="de-DE" sz="1600" b="0" dirty="0"/>
          </a:p>
        </p:txBody>
      </p:sp>
      <p:sp>
        <p:nvSpPr>
          <p:cNvPr id="4" name="Datumsplatzhalter 3"/>
          <p:cNvSpPr>
            <a:spLocks noGrp="1"/>
          </p:cNvSpPr>
          <p:nvPr>
            <p:ph type="dt" sz="half" idx="10"/>
          </p:nvPr>
        </p:nvSpPr>
        <p:spPr/>
        <p:txBody>
          <a:bodyPr/>
          <a:lstStyle/>
          <a:p>
            <a:pPr>
              <a:defRPr/>
            </a:pPr>
            <a:fld id="{6656E604-E5E0-47FA-9028-6AA54F7626C1}"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1</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15</a:t>
            </a:fld>
            <a:endParaRPr lang="de-DE" altLang="de-DE"/>
          </a:p>
        </p:txBody>
      </p:sp>
    </p:spTree>
    <p:extLst>
      <p:ext uri="{BB962C8B-B14F-4D97-AF65-F5344CB8AC3E}">
        <p14:creationId xmlns:p14="http://schemas.microsoft.com/office/powerpoint/2010/main" val="6471084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82" name="Rectangle 6"/>
          <p:cNvSpPr>
            <a:spLocks noGrp="1" noChangeArrowheads="1"/>
          </p:cNvSpPr>
          <p:nvPr>
            <p:ph type="ctrTitle"/>
          </p:nvPr>
        </p:nvSpPr>
        <p:spPr>
          <a:xfrm>
            <a:off x="2495600" y="1700808"/>
            <a:ext cx="6102350" cy="592137"/>
          </a:xfrm>
        </p:spPr>
        <p:txBody>
          <a:bodyPr/>
          <a:lstStyle/>
          <a:p>
            <a:r>
              <a:rPr lang="de-DE" altLang="de-DE" sz="3600" dirty="0"/>
              <a:t>Impressum</a:t>
            </a:r>
            <a:br>
              <a:rPr lang="de-DE" altLang="de-DE" sz="3600" dirty="0"/>
            </a:br>
            <a:endParaRPr lang="de-DE" altLang="de-DE" sz="3600" dirty="0"/>
          </a:p>
        </p:txBody>
      </p:sp>
      <p:sp>
        <p:nvSpPr>
          <p:cNvPr id="152583" name="Rectangle 7"/>
          <p:cNvSpPr>
            <a:spLocks noGrp="1" noChangeArrowheads="1"/>
          </p:cNvSpPr>
          <p:nvPr>
            <p:ph type="subTitle" idx="1"/>
          </p:nvPr>
        </p:nvSpPr>
        <p:spPr>
          <a:xfrm>
            <a:off x="2495600" y="2534367"/>
            <a:ext cx="9001000" cy="3702945"/>
          </a:xfrm>
        </p:spPr>
        <p:txBody>
          <a:bodyPr/>
          <a:lstStyle/>
          <a:p>
            <a:pPr>
              <a:tabLst>
                <a:tab pos="665163" algn="l"/>
              </a:tabLst>
            </a:pPr>
            <a:r>
              <a:rPr lang="de-DE" altLang="de-DE" dirty="0" smtClean="0"/>
              <a:t>Autorin: </a:t>
            </a:r>
            <a:r>
              <a:rPr lang="de-DE" b="1" dirty="0"/>
              <a:t>Dr.-Ing. Christiane </a:t>
            </a:r>
            <a:r>
              <a:rPr lang="de-DE" b="1" dirty="0" err="1"/>
              <a:t>Kamusella</a:t>
            </a:r>
            <a:endParaRPr lang="de-DE" altLang="de-DE" b="1" dirty="0"/>
          </a:p>
          <a:p>
            <a:pPr>
              <a:tabLst>
                <a:tab pos="665163" algn="l"/>
              </a:tabLst>
            </a:pPr>
            <a:r>
              <a:rPr lang="de-DE" altLang="de-DE" dirty="0">
                <a:hlinkClick r:id="rId2"/>
              </a:rPr>
              <a:t>Christiane.Kamusella@tu-dresden.de</a:t>
            </a:r>
            <a:r>
              <a:rPr lang="de-DE" altLang="de-DE" dirty="0" smtClean="0">
                <a:solidFill>
                  <a:schemeClr val="tx2"/>
                </a:solidFill>
              </a:rPr>
              <a:t>  </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a:t>Initiiert und finanziert durch:</a:t>
            </a:r>
          </a:p>
          <a:p>
            <a:pPr>
              <a:tabLst>
                <a:tab pos="665163" algn="l"/>
              </a:tabLst>
            </a:pPr>
            <a:r>
              <a:rPr lang="de-DE" altLang="de-DE" b="1" dirty="0"/>
              <a:t>Kommission Arbeitsschutz und Normung</a:t>
            </a:r>
          </a:p>
          <a:p>
            <a:pPr>
              <a:tabLst>
                <a:tab pos="665163" algn="l"/>
              </a:tabLst>
            </a:pPr>
            <a:r>
              <a:rPr lang="de-DE" altLang="de-DE" dirty="0">
                <a:solidFill>
                  <a:schemeClr val="tx2"/>
                </a:solidFill>
                <a:hlinkClick r:id="rId3">
                  <a:extLst>
                    <a:ext uri="{A12FA001-AC4F-418D-AE19-62706E023703}">
                      <ahyp:hlinkClr xmlns="" xmlns:ahyp="http://schemas.microsoft.com/office/drawing/2018/hyperlinkcolor" val="tx"/>
                    </a:ext>
                  </a:extLst>
                </a:hlinkClick>
              </a:rPr>
              <a:t>www.kan.de</a:t>
            </a:r>
            <a:r>
              <a:rPr lang="de-DE" altLang="de-DE" dirty="0">
                <a:solidFill>
                  <a:schemeClr val="tx2"/>
                </a:solidFill>
              </a:rPr>
              <a:t> </a:t>
            </a:r>
            <a:r>
              <a:rPr lang="de-DE" altLang="de-DE" dirty="0"/>
              <a:t>und</a:t>
            </a:r>
            <a:r>
              <a:rPr lang="de-DE" altLang="de-DE" dirty="0">
                <a:solidFill>
                  <a:schemeClr val="tx2"/>
                </a:solidFill>
              </a:rPr>
              <a:t> </a:t>
            </a:r>
            <a:r>
              <a:rPr lang="de-DE" altLang="de-DE" dirty="0">
                <a:solidFill>
                  <a:schemeClr val="tx2"/>
                </a:solidFill>
                <a:hlinkClick r:id="rId4">
                  <a:extLst>
                    <a:ext uri="{A12FA001-AC4F-418D-AE19-62706E023703}">
                      <ahyp:hlinkClr xmlns="" xmlns:ahyp="http://schemas.microsoft.com/office/drawing/2018/hyperlinkcolor" val="tx"/>
                    </a:ext>
                  </a:extLst>
                </a:hlinkClick>
              </a:rPr>
              <a:t>ergonomie.kan-praxis.de</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smtClean="0"/>
              <a:t>Aktualisiert </a:t>
            </a:r>
            <a:r>
              <a:rPr lang="de-DE" altLang="de-DE" dirty="0"/>
              <a:t>2023 durch das </a:t>
            </a:r>
            <a:r>
              <a:rPr lang="de-DE" altLang="de-DE" b="1" dirty="0"/>
              <a:t>Institut </a:t>
            </a:r>
            <a:r>
              <a:rPr lang="de-DE" altLang="de-DE" b="1" dirty="0" smtClean="0"/>
              <a:t>ASER e.V.</a:t>
            </a:r>
            <a:br>
              <a:rPr lang="de-DE" altLang="de-DE" b="1" dirty="0" smtClean="0"/>
            </a:br>
            <a:r>
              <a:rPr lang="de-DE" altLang="de-DE" dirty="0" smtClean="0">
                <a:hlinkClick r:id="rId5"/>
              </a:rPr>
              <a:t>www.institut-aser.de/</a:t>
            </a:r>
            <a:r>
              <a:rPr lang="de-DE" altLang="de-DE" dirty="0" smtClean="0"/>
              <a:t> </a:t>
            </a:r>
            <a:endParaRPr lang="de-DE" altLang="de-DE" b="1" dirty="0"/>
          </a:p>
        </p:txBody>
      </p:sp>
      <p:pic>
        <p:nvPicPr>
          <p:cNvPr id="2" name="Grafik 1" descr="Gefördert durch das Bundesministerium für Arbeit und Soziales aufgrund eines Beschlusses des Deutschen Bundestages"/>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58046" y="2252843"/>
            <a:ext cx="2298717" cy="2222516"/>
          </a:xfrm>
          <a:prstGeom prst="rect">
            <a:avLst/>
          </a:prstGeom>
        </p:spPr>
      </p:pic>
    </p:spTree>
    <p:extLst>
      <p:ext uri="{BB962C8B-B14F-4D97-AF65-F5344CB8AC3E}">
        <p14:creationId xmlns:p14="http://schemas.microsoft.com/office/powerpoint/2010/main" val="25633044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Kompatibilität = Sinnfälligkeit</a:t>
            </a:r>
            <a:endParaRPr lang="de-DE" dirty="0"/>
          </a:p>
        </p:txBody>
      </p:sp>
      <p:sp>
        <p:nvSpPr>
          <p:cNvPr id="3" name="Inhaltsplatzhalter 2"/>
          <p:cNvSpPr>
            <a:spLocks noGrp="1"/>
          </p:cNvSpPr>
          <p:nvPr>
            <p:ph idx="1"/>
          </p:nvPr>
        </p:nvSpPr>
        <p:spPr/>
        <p:txBody>
          <a:bodyPr/>
          <a:lstStyle/>
          <a:p>
            <a:r>
              <a:rPr lang="de-DE" b="0" dirty="0" smtClean="0"/>
              <a:t>Bei der verknüpften Gestaltung von Informationseingabe und –</a:t>
            </a:r>
            <a:r>
              <a:rPr lang="de-DE" b="0" dirty="0" err="1" smtClean="0"/>
              <a:t>ausgabesystem</a:t>
            </a:r>
            <a:r>
              <a:rPr lang="de-DE" b="0" dirty="0" smtClean="0"/>
              <a:t> wird gewissen Erwartungen des Nutzers entsprochen:</a:t>
            </a:r>
          </a:p>
          <a:p>
            <a:pPr marL="342900" indent="-342900">
              <a:buClr>
                <a:schemeClr val="accent2"/>
              </a:buClr>
              <a:buFont typeface="Wingdings" panose="05000000000000000000" pitchFamily="2" charset="2"/>
              <a:buChar char="§"/>
            </a:pPr>
            <a:r>
              <a:rPr lang="de-DE" b="0" dirty="0" smtClean="0"/>
              <a:t>Verkürzung von Lernphasen</a:t>
            </a:r>
          </a:p>
          <a:p>
            <a:pPr marL="342900" indent="-342900">
              <a:buClr>
                <a:schemeClr val="accent2"/>
              </a:buClr>
              <a:buFont typeface="Wingdings" panose="05000000000000000000" pitchFamily="2" charset="2"/>
              <a:buChar char="§"/>
            </a:pPr>
            <a:r>
              <a:rPr lang="de-DE" b="0" dirty="0" smtClean="0"/>
              <a:t>Verringerung von Fehlbehandlungen</a:t>
            </a:r>
          </a:p>
          <a:p>
            <a:pPr marL="342900" indent="-342900">
              <a:buClr>
                <a:schemeClr val="accent2"/>
              </a:buClr>
              <a:buFont typeface="Wingdings" panose="05000000000000000000" pitchFamily="2" charset="2"/>
              <a:buChar char="§"/>
            </a:pPr>
            <a:r>
              <a:rPr lang="de-DE" b="0" dirty="0" smtClean="0"/>
              <a:t>Ausprägung von </a:t>
            </a:r>
            <a:r>
              <a:rPr lang="de-DE" dirty="0" smtClean="0"/>
              <a:t>Stereotypien</a:t>
            </a:r>
            <a:r>
              <a:rPr lang="de-DE" b="0" dirty="0" smtClean="0"/>
              <a:t> (= angelernte, weitgehend unbewusste und automatisiert ablaufende Reaktion, stabile Verhaltensmuster)</a:t>
            </a:r>
            <a:endParaRPr lang="de-DE" b="0" dirty="0"/>
          </a:p>
        </p:txBody>
      </p:sp>
      <p:sp>
        <p:nvSpPr>
          <p:cNvPr id="7" name="Rectangle 6"/>
          <p:cNvSpPr>
            <a:spLocks noChangeArrowheads="1"/>
          </p:cNvSpPr>
          <p:nvPr/>
        </p:nvSpPr>
        <p:spPr bwMode="auto">
          <a:xfrm>
            <a:off x="719667" y="3861048"/>
            <a:ext cx="6197600" cy="2088906"/>
          </a:xfrm>
          <a:prstGeom prst="rect">
            <a:avLst/>
          </a:prstGeom>
          <a:ln/>
          <a:extLst/>
        </p:spPr>
        <p:style>
          <a:lnRef idx="2">
            <a:schemeClr val="accent2"/>
          </a:lnRef>
          <a:fillRef idx="1">
            <a:schemeClr val="lt1"/>
          </a:fillRef>
          <a:effectRef idx="0">
            <a:schemeClr val="accent2"/>
          </a:effectRef>
          <a:fontRef idx="minor">
            <a:schemeClr val="dk1"/>
          </a:fontRef>
        </p:style>
        <p:txBody>
          <a:bodyPr wrap="square" lIns="90000" tIns="46800" rIns="90000" bIns="46800">
            <a:spAutoFit/>
          </a:bodyPr>
          <a:lstStyle>
            <a:lvl1pPr marL="355600" indent="-355600" eaLnBrk="0" hangingPunct="0">
              <a:defRPr sz="2800">
                <a:solidFill>
                  <a:schemeClr val="tx1"/>
                </a:solidFill>
                <a:latin typeface="Arial" pitchFamily="34" charset="0"/>
                <a:cs typeface="Arial" pitchFamily="34" charset="0"/>
              </a:defRPr>
            </a:lvl1pPr>
            <a:lvl2pPr marL="742950" indent="-285750" eaLnBrk="0" hangingPunct="0">
              <a:defRPr sz="2800">
                <a:solidFill>
                  <a:schemeClr val="tx1"/>
                </a:solidFill>
                <a:latin typeface="Arial" pitchFamily="34" charset="0"/>
                <a:cs typeface="Arial" pitchFamily="34" charset="0"/>
              </a:defRPr>
            </a:lvl2pPr>
            <a:lvl3pPr marL="1143000" indent="-228600" eaLnBrk="0" hangingPunct="0">
              <a:defRPr sz="2800">
                <a:solidFill>
                  <a:schemeClr val="tx1"/>
                </a:solidFill>
                <a:latin typeface="Arial" pitchFamily="34" charset="0"/>
                <a:cs typeface="Arial" pitchFamily="34" charset="0"/>
              </a:defRPr>
            </a:lvl3pPr>
            <a:lvl4pPr marL="1600200" indent="-228600" eaLnBrk="0" hangingPunct="0">
              <a:defRPr sz="2800">
                <a:solidFill>
                  <a:schemeClr val="tx1"/>
                </a:solidFill>
                <a:latin typeface="Arial" pitchFamily="34" charset="0"/>
                <a:cs typeface="Arial" pitchFamily="34" charset="0"/>
              </a:defRPr>
            </a:lvl4pPr>
            <a:lvl5pPr marL="2057400" indent="-228600" eaLnBrk="0" hangingPunct="0">
              <a:defRPr sz="28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8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8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8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800">
                <a:solidFill>
                  <a:schemeClr val="tx1"/>
                </a:solidFill>
                <a:latin typeface="Arial" pitchFamily="34" charset="0"/>
                <a:cs typeface="Arial" pitchFamily="34" charset="0"/>
              </a:defRPr>
            </a:lvl9pPr>
          </a:lstStyle>
          <a:p>
            <a:pPr eaLnBrk="1" hangingPunct="1">
              <a:lnSpc>
                <a:spcPct val="120000"/>
              </a:lnSpc>
              <a:spcBef>
                <a:spcPct val="20000"/>
              </a:spcBef>
              <a:spcAft>
                <a:spcPct val="20000"/>
              </a:spcAft>
              <a:buFont typeface="Wingdings" pitchFamily="2" charset="2"/>
              <a:buNone/>
            </a:pPr>
            <a:r>
              <a:rPr lang="de-DE" altLang="de-DE" sz="1800" dirty="0" smtClean="0">
                <a:solidFill>
                  <a:schemeClr val="bg2"/>
                </a:solidFill>
                <a:sym typeface="Wingdings" pitchFamily="2" charset="2"/>
              </a:rPr>
              <a:t>  Abbildungsstereotypien</a:t>
            </a:r>
          </a:p>
          <a:p>
            <a:pPr eaLnBrk="1" hangingPunct="1">
              <a:buFont typeface="Wingdings" pitchFamily="2" charset="2"/>
              <a:buChar char="à"/>
            </a:pPr>
            <a:r>
              <a:rPr lang="de-DE" altLang="de-DE" sz="1800" dirty="0" smtClean="0">
                <a:solidFill>
                  <a:schemeClr val="bg2"/>
                </a:solidFill>
                <a:sym typeface="Wingdings" pitchFamily="2" charset="2"/>
              </a:rPr>
              <a:t>Zuordnungsstereotypien von Signalen und Reaktionen</a:t>
            </a:r>
          </a:p>
          <a:p>
            <a:pPr eaLnBrk="1" hangingPunct="1">
              <a:lnSpc>
                <a:spcPct val="120000"/>
              </a:lnSpc>
              <a:spcBef>
                <a:spcPct val="20000"/>
              </a:spcBef>
              <a:spcAft>
                <a:spcPct val="20000"/>
              </a:spcAft>
              <a:buFont typeface="Wingdings" panose="05000000000000000000" pitchFamily="2" charset="2"/>
              <a:buChar char="à"/>
            </a:pPr>
            <a:r>
              <a:rPr lang="de-DE" altLang="de-DE" sz="1800" dirty="0" smtClean="0">
                <a:solidFill>
                  <a:schemeClr val="bg2"/>
                </a:solidFill>
                <a:sym typeface="Wingdings" pitchFamily="2" charset="2"/>
              </a:rPr>
              <a:t>Erwartungsstereotypien</a:t>
            </a:r>
          </a:p>
          <a:p>
            <a:pPr eaLnBrk="1" hangingPunct="1">
              <a:lnSpc>
                <a:spcPct val="120000"/>
              </a:lnSpc>
              <a:spcAft>
                <a:spcPct val="20000"/>
              </a:spcAft>
              <a:buFont typeface="Wingdings" pitchFamily="2" charset="2"/>
              <a:buChar char="à"/>
            </a:pPr>
            <a:r>
              <a:rPr lang="de-DE" altLang="de-DE" sz="1800" dirty="0" smtClean="0">
                <a:solidFill>
                  <a:schemeClr val="bg2"/>
                </a:solidFill>
                <a:sym typeface="Wingdings" pitchFamily="2" charset="2"/>
              </a:rPr>
              <a:t>Interpretationsstereotypien </a:t>
            </a:r>
            <a:r>
              <a:rPr lang="de-DE" altLang="de-DE" sz="1800" dirty="0">
                <a:solidFill>
                  <a:schemeClr val="bg2"/>
                </a:solidFill>
                <a:sym typeface="Wingdings" pitchFamily="2" charset="2"/>
              </a:rPr>
              <a:t>		</a:t>
            </a:r>
            <a:endParaRPr lang="de-DE" altLang="de-DE" sz="1800" dirty="0" smtClean="0">
              <a:solidFill>
                <a:schemeClr val="bg2"/>
              </a:solidFill>
              <a:sym typeface="Wingdings" pitchFamily="2" charset="2"/>
            </a:endParaRPr>
          </a:p>
          <a:p>
            <a:pPr eaLnBrk="1" hangingPunct="1">
              <a:lnSpc>
                <a:spcPct val="120000"/>
              </a:lnSpc>
              <a:spcAft>
                <a:spcPct val="20000"/>
              </a:spcAft>
              <a:buFont typeface="Wingdings" pitchFamily="2" charset="2"/>
              <a:buChar char="à"/>
            </a:pPr>
            <a:r>
              <a:rPr lang="de-DE" altLang="de-DE" sz="1800" dirty="0">
                <a:solidFill>
                  <a:schemeClr val="bg2"/>
                </a:solidFill>
                <a:sym typeface="Wingdings" pitchFamily="2" charset="2"/>
              </a:rPr>
              <a:t>Reaktionsstereotypien</a:t>
            </a:r>
          </a:p>
        </p:txBody>
      </p:sp>
      <p:pic>
        <p:nvPicPr>
          <p:cNvPr id="12" name="Grafik 11" descr="Hand, die einen Drehknopf betätigt."/>
          <p:cNvPicPr>
            <a:picLocks noChangeAspect="1"/>
          </p:cNvPicPr>
          <p:nvPr/>
        </p:nvPicPr>
        <p:blipFill>
          <a:blip r:embed="rId3"/>
          <a:stretch>
            <a:fillRect/>
          </a:stretch>
        </p:blipFill>
        <p:spPr>
          <a:xfrm>
            <a:off x="7896200" y="3954625"/>
            <a:ext cx="3235335" cy="1656184"/>
          </a:xfrm>
          <a:prstGeom prst="rect">
            <a:avLst/>
          </a:prstGeom>
        </p:spPr>
      </p:pic>
      <p:sp>
        <p:nvSpPr>
          <p:cNvPr id="4" name="Datumsplatzhalter 3"/>
          <p:cNvSpPr>
            <a:spLocks noGrp="1"/>
          </p:cNvSpPr>
          <p:nvPr>
            <p:ph type="dt" sz="half" idx="10"/>
          </p:nvPr>
        </p:nvSpPr>
        <p:spPr/>
        <p:txBody>
          <a:bodyPr/>
          <a:lstStyle/>
          <a:p>
            <a:pPr>
              <a:defRPr/>
            </a:pPr>
            <a:fld id="{77C13403-85FD-49D1-9799-D9EFDB475A16}"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1</a:t>
            </a:r>
            <a:endParaRPr lang="de-DE" altLang="de-DE" dirty="0"/>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2</a:t>
            </a:fld>
            <a:endParaRPr lang="de-DE" altLang="de-DE"/>
          </a:p>
        </p:txBody>
      </p:sp>
    </p:spTree>
    <p:extLst>
      <p:ext uri="{BB962C8B-B14F-4D97-AF65-F5344CB8AC3E}">
        <p14:creationId xmlns:p14="http://schemas.microsoft.com/office/powerpoint/2010/main" val="16121449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Kompatibilität – über Kodierung der Information</a:t>
            </a:r>
            <a:endParaRPr lang="de-DE" dirty="0"/>
          </a:p>
        </p:txBody>
      </p:sp>
      <p:sp>
        <p:nvSpPr>
          <p:cNvPr id="3" name="Inhaltsplatzhalter 2"/>
          <p:cNvSpPr>
            <a:spLocks noGrp="1"/>
          </p:cNvSpPr>
          <p:nvPr>
            <p:ph idx="1"/>
          </p:nvPr>
        </p:nvSpPr>
        <p:spPr>
          <a:xfrm>
            <a:off x="719667" y="1484314"/>
            <a:ext cx="5376333" cy="4897437"/>
          </a:xfrm>
        </p:spPr>
        <p:txBody>
          <a:bodyPr/>
          <a:lstStyle/>
          <a:p>
            <a:r>
              <a:rPr lang="de-DE" sz="2400" dirty="0" smtClean="0"/>
              <a:t>Kodierung bedeutet</a:t>
            </a:r>
          </a:p>
          <a:p>
            <a:pPr marL="342900" indent="-342900">
              <a:buClr>
                <a:schemeClr val="accent2"/>
              </a:buClr>
              <a:buFont typeface="Wingdings" panose="05000000000000000000" pitchFamily="2" charset="2"/>
              <a:buChar char="§"/>
            </a:pPr>
            <a:r>
              <a:rPr lang="de-DE" sz="2400" b="0" dirty="0" smtClean="0"/>
              <a:t>Umsetzen eines definierten Bedeutungsgehaltes in ein zwischen Menschen vereinbartes Zeichen</a:t>
            </a:r>
          </a:p>
          <a:p>
            <a:pPr marL="342900" indent="-342900">
              <a:buClr>
                <a:schemeClr val="accent2"/>
              </a:buClr>
              <a:buFont typeface="Wingdings" panose="05000000000000000000" pitchFamily="2" charset="2"/>
              <a:buChar char="§"/>
            </a:pPr>
            <a:r>
              <a:rPr lang="de-DE" sz="2400" b="0" dirty="0" smtClean="0"/>
              <a:t>Verbesserung der visuellen und taktilen Unterscheidbarkeit</a:t>
            </a:r>
            <a:endParaRPr lang="de-DE" sz="2400" b="0" dirty="0"/>
          </a:p>
        </p:txBody>
      </p:sp>
      <p:pic>
        <p:nvPicPr>
          <p:cNvPr id="11" name="Grafik 10" descr="Eine Beschäftige vor einem Steuerpult mit mehreren Anzeigen und Stellteilen."/>
          <p:cNvPicPr>
            <a:picLocks noChangeAspect="1"/>
          </p:cNvPicPr>
          <p:nvPr/>
        </p:nvPicPr>
        <p:blipFill>
          <a:blip r:embed="rId3"/>
          <a:stretch>
            <a:fillRect/>
          </a:stretch>
        </p:blipFill>
        <p:spPr>
          <a:xfrm>
            <a:off x="6608601" y="1772816"/>
            <a:ext cx="4636006" cy="3748105"/>
          </a:xfrm>
          <a:prstGeom prst="rect">
            <a:avLst/>
          </a:prstGeom>
        </p:spPr>
      </p:pic>
      <p:sp>
        <p:nvSpPr>
          <p:cNvPr id="4" name="Datumsplatzhalter 3"/>
          <p:cNvSpPr>
            <a:spLocks noGrp="1"/>
          </p:cNvSpPr>
          <p:nvPr>
            <p:ph type="dt" sz="half" idx="10"/>
          </p:nvPr>
        </p:nvSpPr>
        <p:spPr/>
        <p:txBody>
          <a:bodyPr/>
          <a:lstStyle/>
          <a:p>
            <a:pPr>
              <a:defRPr/>
            </a:pPr>
            <a:fld id="{A2B5E69D-D695-45BF-9F9E-8657D7E62719}"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1</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3</a:t>
            </a:fld>
            <a:endParaRPr lang="de-DE" altLang="de-DE"/>
          </a:p>
        </p:txBody>
      </p:sp>
    </p:spTree>
    <p:extLst>
      <p:ext uri="{BB962C8B-B14F-4D97-AF65-F5344CB8AC3E}">
        <p14:creationId xmlns:p14="http://schemas.microsoft.com/office/powerpoint/2010/main" val="9693264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Formen des Kodierung</a:t>
            </a:r>
            <a:endParaRPr lang="de-DE" dirty="0"/>
          </a:p>
        </p:txBody>
      </p:sp>
      <p:sp>
        <p:nvSpPr>
          <p:cNvPr id="3" name="Inhaltsplatzhalter 2"/>
          <p:cNvSpPr>
            <a:spLocks noGrp="1"/>
          </p:cNvSpPr>
          <p:nvPr>
            <p:ph idx="1"/>
          </p:nvPr>
        </p:nvSpPr>
        <p:spPr/>
        <p:txBody>
          <a:bodyPr/>
          <a:lstStyle/>
          <a:p>
            <a:r>
              <a:rPr lang="de-DE" sz="2200" dirty="0"/>
              <a:t>Farbe (</a:t>
            </a:r>
            <a:r>
              <a:rPr lang="de-DE" sz="2200" dirty="0">
                <a:solidFill>
                  <a:srgbClr val="E14D0E"/>
                </a:solidFill>
              </a:rPr>
              <a:t>rot</a:t>
            </a:r>
            <a:r>
              <a:rPr lang="de-DE" sz="2200" dirty="0"/>
              <a:t>, </a:t>
            </a:r>
            <a:r>
              <a:rPr lang="de-DE" sz="2200" dirty="0">
                <a:solidFill>
                  <a:srgbClr val="FFC000"/>
                </a:solidFill>
              </a:rPr>
              <a:t>gelb</a:t>
            </a:r>
            <a:r>
              <a:rPr lang="de-DE" sz="2200" dirty="0"/>
              <a:t>, </a:t>
            </a:r>
            <a:r>
              <a:rPr lang="de-DE" sz="2200" dirty="0">
                <a:solidFill>
                  <a:srgbClr val="94C11C"/>
                </a:solidFill>
              </a:rPr>
              <a:t>grün</a:t>
            </a:r>
            <a:r>
              <a:rPr lang="de-DE" sz="2200" dirty="0"/>
              <a:t>,…) </a:t>
            </a:r>
            <a:r>
              <a:rPr lang="de-DE" sz="2200" b="0" dirty="0"/>
              <a:t>Hervorheben von Elementen; zur Gruppierung und/oder Zusammenfassung; für Zustandsanzeigen</a:t>
            </a:r>
          </a:p>
          <a:p>
            <a:r>
              <a:rPr lang="de-DE" sz="2200" dirty="0"/>
              <a:t>Form (regelmäßig, unregelmäßig, rund, eckig, …) </a:t>
            </a:r>
            <a:r>
              <a:rPr lang="de-DE" sz="2200" b="0" dirty="0"/>
              <a:t>optische Unterscheidung, zum Ertasten, für Gruppierungen, zur Suche über größere Abstände</a:t>
            </a:r>
          </a:p>
          <a:p>
            <a:r>
              <a:rPr lang="de-DE" sz="2200" dirty="0"/>
              <a:t>Größe </a:t>
            </a:r>
            <a:r>
              <a:rPr lang="de-DE" sz="2200" b="0" dirty="0"/>
              <a:t>Hervorheben von Elementen; Suche gleicher Funktionen über größere Abstände; Information zur Bedeutung eines Elementes</a:t>
            </a:r>
          </a:p>
          <a:p>
            <a:r>
              <a:rPr lang="de-DE" sz="2200" dirty="0"/>
              <a:t>Position </a:t>
            </a:r>
            <a:r>
              <a:rPr lang="de-DE" sz="2200" b="0" dirty="0"/>
              <a:t>Hervorheben der Bedeutung, Funktion, Abfolge des Einsatzes, Beziehung zu anderen Elementen</a:t>
            </a:r>
          </a:p>
        </p:txBody>
      </p:sp>
      <p:sp>
        <p:nvSpPr>
          <p:cNvPr id="7" name="Text Box 4"/>
          <p:cNvSpPr txBox="1">
            <a:spLocks noChangeArrowheads="1"/>
          </p:cNvSpPr>
          <p:nvPr/>
        </p:nvSpPr>
        <p:spPr bwMode="auto">
          <a:xfrm>
            <a:off x="719667" y="5054547"/>
            <a:ext cx="10920949" cy="894733"/>
          </a:xfrm>
          <a:prstGeom prst="rect">
            <a:avLst/>
          </a:prstGeom>
          <a:solidFill>
            <a:schemeClr val="accent2">
              <a:lumMod val="20000"/>
              <a:lumOff val="80000"/>
            </a:schemeClr>
          </a:solidFill>
          <a:ln>
            <a:headEnd/>
            <a:tailEnd/>
          </a:ln>
          <a:extLst/>
        </p:spPr>
        <p:style>
          <a:lnRef idx="2">
            <a:schemeClr val="accent2"/>
          </a:lnRef>
          <a:fillRef idx="1">
            <a:schemeClr val="lt1"/>
          </a:fillRef>
          <a:effectRef idx="0">
            <a:schemeClr val="accent2"/>
          </a:effectRef>
          <a:fontRef idx="minor">
            <a:schemeClr val="dk1"/>
          </a:fontRef>
        </p:style>
        <p:txBody>
          <a:bodyPr wrap="square" lIns="90000" tIns="46800" rIns="90000" bIns="46800">
            <a:spAutoFit/>
          </a:bodyPr>
          <a:lstStyle>
            <a:lvl1pPr eaLnBrk="0" hangingPunct="0">
              <a:defRPr sz="2800">
                <a:solidFill>
                  <a:schemeClr val="tx1"/>
                </a:solidFill>
                <a:latin typeface="Arial" pitchFamily="34" charset="0"/>
                <a:cs typeface="Arial" pitchFamily="34" charset="0"/>
              </a:defRPr>
            </a:lvl1pPr>
            <a:lvl2pPr marL="742950" indent="-285750" eaLnBrk="0" hangingPunct="0">
              <a:defRPr sz="2800">
                <a:solidFill>
                  <a:schemeClr val="tx1"/>
                </a:solidFill>
                <a:latin typeface="Arial" pitchFamily="34" charset="0"/>
                <a:cs typeface="Arial" pitchFamily="34" charset="0"/>
              </a:defRPr>
            </a:lvl2pPr>
            <a:lvl3pPr marL="1143000" indent="-228600" eaLnBrk="0" hangingPunct="0">
              <a:defRPr sz="2800">
                <a:solidFill>
                  <a:schemeClr val="tx1"/>
                </a:solidFill>
                <a:latin typeface="Arial" pitchFamily="34" charset="0"/>
                <a:cs typeface="Arial" pitchFamily="34" charset="0"/>
              </a:defRPr>
            </a:lvl3pPr>
            <a:lvl4pPr marL="1600200" indent="-228600" eaLnBrk="0" hangingPunct="0">
              <a:defRPr sz="2800">
                <a:solidFill>
                  <a:schemeClr val="tx1"/>
                </a:solidFill>
                <a:latin typeface="Arial" pitchFamily="34" charset="0"/>
                <a:cs typeface="Arial" pitchFamily="34" charset="0"/>
              </a:defRPr>
            </a:lvl4pPr>
            <a:lvl5pPr marL="2057400" indent="-228600" eaLnBrk="0" hangingPunct="0">
              <a:defRPr sz="28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8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8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8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800">
                <a:solidFill>
                  <a:schemeClr val="tx1"/>
                </a:solidFill>
                <a:latin typeface="Arial" pitchFamily="34" charset="0"/>
                <a:cs typeface="Arial" pitchFamily="34" charset="0"/>
              </a:defRPr>
            </a:lvl9pPr>
          </a:lstStyle>
          <a:p>
            <a:pPr eaLnBrk="1" hangingPunct="1">
              <a:lnSpc>
                <a:spcPct val="130000"/>
              </a:lnSpc>
              <a:spcBef>
                <a:spcPct val="50000"/>
              </a:spcBef>
            </a:pPr>
            <a:r>
              <a:rPr lang="de-DE" altLang="de-DE" sz="2000" b="1" dirty="0"/>
              <a:t>Nichteinhalten der Kompatibilität z. B. durch uneinheitliche Farbgebung</a:t>
            </a:r>
            <a:r>
              <a:rPr lang="de-DE" altLang="de-DE" sz="2000" dirty="0"/>
              <a:t>, Größe, Anordnung von Drucktasten </a:t>
            </a:r>
            <a:r>
              <a:rPr lang="de-DE" altLang="de-DE" sz="2000" b="1" dirty="0"/>
              <a:t>kann das Arbeitstempo um 10%-15% verlangsamen</a:t>
            </a:r>
          </a:p>
        </p:txBody>
      </p:sp>
      <p:sp>
        <p:nvSpPr>
          <p:cNvPr id="4" name="Datumsplatzhalter 3"/>
          <p:cNvSpPr>
            <a:spLocks noGrp="1"/>
          </p:cNvSpPr>
          <p:nvPr>
            <p:ph type="dt" sz="half" idx="10"/>
          </p:nvPr>
        </p:nvSpPr>
        <p:spPr/>
        <p:txBody>
          <a:bodyPr/>
          <a:lstStyle/>
          <a:p>
            <a:pPr>
              <a:defRPr/>
            </a:pPr>
            <a:fld id="{AA6289C5-BB85-488A-9583-C6760BC78EC7}"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1</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4</a:t>
            </a:fld>
            <a:endParaRPr lang="de-DE" altLang="de-DE"/>
          </a:p>
        </p:txBody>
      </p:sp>
    </p:spTree>
    <p:extLst>
      <p:ext uri="{BB962C8B-B14F-4D97-AF65-F5344CB8AC3E}">
        <p14:creationId xmlns:p14="http://schemas.microsoft.com/office/powerpoint/2010/main" val="39509241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Kompatibilitätsprinzipien</a:t>
            </a:r>
            <a:endParaRPr lang="de-DE" dirty="0"/>
          </a:p>
        </p:txBody>
      </p:sp>
      <p:sp>
        <p:nvSpPr>
          <p:cNvPr id="3" name="Inhaltsplatzhalter 2"/>
          <p:cNvSpPr>
            <a:spLocks noGrp="1"/>
          </p:cNvSpPr>
          <p:nvPr>
            <p:ph idx="1"/>
          </p:nvPr>
        </p:nvSpPr>
        <p:spPr/>
        <p:txBody>
          <a:bodyPr/>
          <a:lstStyle/>
          <a:p>
            <a:r>
              <a:rPr lang="de-DE" dirty="0">
                <a:solidFill>
                  <a:srgbClr val="6F6F6F"/>
                </a:solidFill>
              </a:rPr>
              <a:t>Kompatibilität</a:t>
            </a:r>
          </a:p>
          <a:p>
            <a:r>
              <a:rPr lang="de-DE" sz="1600" b="0" dirty="0">
                <a:solidFill>
                  <a:srgbClr val="6F6F6F"/>
                </a:solidFill>
              </a:rPr>
              <a:t>Übereinstimmung von Stimulus und </a:t>
            </a:r>
            <a:r>
              <a:rPr lang="de-DE" sz="1600" b="0" dirty="0" smtClean="0">
                <a:solidFill>
                  <a:srgbClr val="6F6F6F"/>
                </a:solidFill>
              </a:rPr>
              <a:t>Response Reiz-Reaktions-Kompatibilität </a:t>
            </a:r>
          </a:p>
          <a:p>
            <a:endParaRPr lang="de-DE" sz="1600" dirty="0">
              <a:solidFill>
                <a:srgbClr val="6F6F6F"/>
              </a:solidFill>
            </a:endParaRPr>
          </a:p>
          <a:p>
            <a:pPr marL="285750" indent="-285750">
              <a:spcBef>
                <a:spcPct val="0"/>
              </a:spcBef>
              <a:spcAft>
                <a:spcPts val="600"/>
              </a:spcAft>
              <a:buFont typeface="Arial" panose="020B0604020202020204" pitchFamily="34" charset="0"/>
              <a:buChar char="•"/>
            </a:pPr>
            <a:r>
              <a:rPr lang="de-DE" sz="1600" dirty="0">
                <a:solidFill>
                  <a:srgbClr val="6F6F6F"/>
                </a:solidFill>
                <a:cs typeface="Arial" pitchFamily="34" charset="0"/>
              </a:rPr>
              <a:t>Räumliche Kompatibilität </a:t>
            </a:r>
          </a:p>
          <a:p>
            <a:pPr marL="550863" lvl="2" indent="-285750">
              <a:lnSpc>
                <a:spcPct val="130000"/>
              </a:lnSpc>
              <a:spcBef>
                <a:spcPct val="0"/>
              </a:spcBef>
            </a:pPr>
            <a:r>
              <a:rPr lang="de-DE" sz="1600" dirty="0">
                <a:solidFill>
                  <a:srgbClr val="6F6F6F"/>
                </a:solidFill>
                <a:cs typeface="Arial" pitchFamily="34" charset="0"/>
              </a:rPr>
              <a:t>(Orts- u. Positions-kompatibilität)</a:t>
            </a:r>
          </a:p>
          <a:p>
            <a:pPr marL="550863" lvl="2" indent="-285750">
              <a:lnSpc>
                <a:spcPct val="130000"/>
              </a:lnSpc>
              <a:spcBef>
                <a:spcPct val="0"/>
              </a:spcBef>
            </a:pPr>
            <a:r>
              <a:rPr lang="de-DE" sz="1600" dirty="0">
                <a:solidFill>
                  <a:srgbClr val="6F6F6F"/>
                </a:solidFill>
                <a:cs typeface="Arial" pitchFamily="34" charset="0"/>
              </a:rPr>
              <a:t>Sinnfälligkeit der An- und Zuordnung</a:t>
            </a:r>
          </a:p>
          <a:p>
            <a:pPr marL="550863" lvl="2" indent="-285750">
              <a:lnSpc>
                <a:spcPct val="130000"/>
              </a:lnSpc>
              <a:spcBef>
                <a:spcPct val="0"/>
              </a:spcBef>
            </a:pPr>
            <a:r>
              <a:rPr lang="de-DE" sz="1600" dirty="0">
                <a:solidFill>
                  <a:srgbClr val="6F6F6F"/>
                </a:solidFill>
                <a:cs typeface="Arial" pitchFamily="34" charset="0"/>
              </a:rPr>
              <a:t>Beachtung alternativer, sequentieller oder simultaner Nutzung</a:t>
            </a:r>
          </a:p>
          <a:p>
            <a:endParaRPr lang="de-DE" sz="1600" dirty="0">
              <a:solidFill>
                <a:srgbClr val="6F6F6F"/>
              </a:solidFill>
            </a:endParaRPr>
          </a:p>
          <a:p>
            <a:pPr marL="285750" indent="-285750">
              <a:spcBef>
                <a:spcPct val="0"/>
              </a:spcBef>
              <a:spcAft>
                <a:spcPts val="600"/>
              </a:spcAft>
              <a:buFont typeface="Arial" panose="020B0604020202020204" pitchFamily="34" charset="0"/>
              <a:buChar char="•"/>
            </a:pPr>
            <a:r>
              <a:rPr lang="de-DE" sz="1600" dirty="0">
                <a:solidFill>
                  <a:srgbClr val="6F6F6F"/>
                </a:solidFill>
                <a:cs typeface="Arial" pitchFamily="34" charset="0"/>
              </a:rPr>
              <a:t>Konzeptuelle Kompatibilität</a:t>
            </a:r>
          </a:p>
          <a:p>
            <a:pPr marL="550863" lvl="2" indent="-285750">
              <a:lnSpc>
                <a:spcPct val="130000"/>
              </a:lnSpc>
              <a:spcBef>
                <a:spcPct val="0"/>
              </a:spcBef>
            </a:pPr>
            <a:r>
              <a:rPr lang="de-DE" sz="1600" dirty="0">
                <a:solidFill>
                  <a:srgbClr val="6F6F6F"/>
                </a:solidFill>
                <a:cs typeface="Arial" pitchFamily="34" charset="0"/>
              </a:rPr>
              <a:t>Übereinstimmung der Mensch-Maschine-Schnittstelle mit Systembild (Erwartungen) des  Benutzers</a:t>
            </a:r>
          </a:p>
          <a:p>
            <a:endParaRPr lang="de-DE" sz="1600" dirty="0" smtClean="0">
              <a:solidFill>
                <a:srgbClr val="6F6F6F"/>
              </a:solidFill>
            </a:endParaRPr>
          </a:p>
          <a:p>
            <a:pPr marL="285750" indent="-285750">
              <a:spcBef>
                <a:spcPct val="0"/>
              </a:spcBef>
              <a:spcAft>
                <a:spcPts val="600"/>
              </a:spcAft>
              <a:buFont typeface="Arial" panose="020B0604020202020204" pitchFamily="34" charset="0"/>
              <a:buChar char="•"/>
            </a:pPr>
            <a:r>
              <a:rPr lang="de-DE" sz="1600" dirty="0">
                <a:solidFill>
                  <a:srgbClr val="6F6F6F"/>
                </a:solidFill>
                <a:cs typeface="Arial" pitchFamily="34" charset="0"/>
              </a:rPr>
              <a:t>Kompatibilität in Bewegungsrichtung</a:t>
            </a:r>
          </a:p>
          <a:p>
            <a:pPr marL="550863" lvl="2" indent="-285750">
              <a:lnSpc>
                <a:spcPct val="130000"/>
              </a:lnSpc>
              <a:spcBef>
                <a:spcPct val="0"/>
              </a:spcBef>
            </a:pPr>
            <a:r>
              <a:rPr lang="de-DE" sz="1600" dirty="0">
                <a:solidFill>
                  <a:srgbClr val="6F6F6F"/>
                </a:solidFill>
                <a:cs typeface="Arial" pitchFamily="34" charset="0"/>
              </a:rPr>
              <a:t>Sinnfälligkeit der Bewegungsrichtung </a:t>
            </a:r>
          </a:p>
          <a:p>
            <a:pPr marL="550863" lvl="2" indent="-285750">
              <a:lnSpc>
                <a:spcPct val="130000"/>
              </a:lnSpc>
              <a:spcBef>
                <a:spcPct val="0"/>
              </a:spcBef>
            </a:pPr>
            <a:r>
              <a:rPr lang="de-DE" sz="1600" dirty="0">
                <a:solidFill>
                  <a:srgbClr val="6F6F6F"/>
                </a:solidFill>
                <a:cs typeface="Arial" pitchFamily="34" charset="0"/>
              </a:rPr>
              <a:t>Auswirkung der Bewegung des Stellteils</a:t>
            </a:r>
            <a:endParaRPr lang="de-DE" sz="1600" dirty="0">
              <a:solidFill>
                <a:srgbClr val="6F6F6F"/>
              </a:solidFill>
              <a:cs typeface="Arial" pitchFamily="34" charset="0"/>
              <a:sym typeface="Wingdings" pitchFamily="2" charset="2"/>
            </a:endParaRPr>
          </a:p>
          <a:p>
            <a:pPr marL="550863" lvl="2" indent="-285750">
              <a:lnSpc>
                <a:spcPct val="130000"/>
              </a:lnSpc>
              <a:spcBef>
                <a:spcPct val="0"/>
              </a:spcBef>
            </a:pPr>
            <a:r>
              <a:rPr lang="de-DE" sz="1600" dirty="0">
                <a:solidFill>
                  <a:srgbClr val="6F6F6F"/>
                </a:solidFill>
                <a:cs typeface="Arial" pitchFamily="34" charset="0"/>
                <a:sym typeface="Wingdings" pitchFamily="2" charset="2"/>
              </a:rPr>
              <a:t>Anzeige gemäß Bewegungsrichtung</a:t>
            </a:r>
          </a:p>
          <a:p>
            <a:pPr marL="285750" indent="-285750">
              <a:lnSpc>
                <a:spcPct val="130000"/>
              </a:lnSpc>
              <a:spcBef>
                <a:spcPct val="0"/>
              </a:spcBef>
              <a:buFont typeface="Wingdings" panose="05000000000000000000" pitchFamily="2" charset="2"/>
              <a:buChar char="§"/>
            </a:pPr>
            <a:endParaRPr lang="de-DE" sz="1600" dirty="0">
              <a:solidFill>
                <a:srgbClr val="6F6F6F"/>
              </a:solidFill>
              <a:cs typeface="Arial" pitchFamily="34" charset="0"/>
            </a:endParaRPr>
          </a:p>
          <a:p>
            <a:endParaRPr lang="de-DE" sz="1600" dirty="0">
              <a:solidFill>
                <a:srgbClr val="6F6F6F"/>
              </a:solidFill>
            </a:endParaRPr>
          </a:p>
        </p:txBody>
      </p:sp>
      <p:sp>
        <p:nvSpPr>
          <p:cNvPr id="4" name="Datumsplatzhalter 3"/>
          <p:cNvSpPr>
            <a:spLocks noGrp="1"/>
          </p:cNvSpPr>
          <p:nvPr>
            <p:ph type="dt" sz="half" idx="10"/>
          </p:nvPr>
        </p:nvSpPr>
        <p:spPr/>
        <p:txBody>
          <a:bodyPr/>
          <a:lstStyle/>
          <a:p>
            <a:pPr>
              <a:defRPr/>
            </a:pPr>
            <a:fld id="{7F2941D4-389C-4E28-B0E9-2D59646A288C}"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1</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5</a:t>
            </a:fld>
            <a:endParaRPr lang="de-DE" altLang="de-DE"/>
          </a:p>
        </p:txBody>
      </p:sp>
    </p:spTree>
    <p:extLst>
      <p:ext uri="{BB962C8B-B14F-4D97-AF65-F5344CB8AC3E}">
        <p14:creationId xmlns:p14="http://schemas.microsoft.com/office/powerpoint/2010/main" val="24294913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Kompatibilität der Anordnung (des Ortes)</a:t>
            </a:r>
            <a:endParaRPr lang="de-DE" dirty="0"/>
          </a:p>
        </p:txBody>
      </p:sp>
      <p:sp>
        <p:nvSpPr>
          <p:cNvPr id="7" name="Inhaltsplatzhalter 6"/>
          <p:cNvSpPr>
            <a:spLocks noGrp="1"/>
          </p:cNvSpPr>
          <p:nvPr>
            <p:ph idx="1"/>
          </p:nvPr>
        </p:nvSpPr>
        <p:spPr>
          <a:xfrm>
            <a:off x="719667" y="1484314"/>
            <a:ext cx="8328661" cy="4897437"/>
          </a:xfrm>
        </p:spPr>
        <p:txBody>
          <a:bodyPr/>
          <a:lstStyle/>
          <a:p>
            <a:r>
              <a:rPr lang="de-DE" dirty="0"/>
              <a:t>Gruppierung von </a:t>
            </a:r>
            <a:r>
              <a:rPr lang="de-DE" dirty="0" smtClean="0"/>
              <a:t>Stellteilen</a:t>
            </a:r>
          </a:p>
          <a:p>
            <a:r>
              <a:rPr lang="de-DE" dirty="0" smtClean="0"/>
              <a:t> </a:t>
            </a:r>
          </a:p>
          <a:p>
            <a:r>
              <a:rPr lang="de-DE" altLang="de-DE" b="0" dirty="0" smtClean="0">
                <a:solidFill>
                  <a:schemeClr val="bg2">
                    <a:lumMod val="75000"/>
                  </a:schemeClr>
                </a:solidFill>
              </a:rPr>
              <a:t>Gruppierung </a:t>
            </a:r>
            <a:r>
              <a:rPr lang="de-DE" altLang="de-DE" b="0" dirty="0">
                <a:solidFill>
                  <a:schemeClr val="bg2">
                    <a:lumMod val="75000"/>
                  </a:schemeClr>
                </a:solidFill>
              </a:rPr>
              <a:t>in Zeilen und Spalten (regelmäßige Zuordnung</a:t>
            </a:r>
            <a:r>
              <a:rPr lang="de-DE" altLang="de-DE" b="0" dirty="0" smtClean="0">
                <a:solidFill>
                  <a:schemeClr val="bg2">
                    <a:lumMod val="75000"/>
                  </a:schemeClr>
                </a:solidFill>
              </a:rPr>
              <a:t>)</a:t>
            </a:r>
          </a:p>
          <a:p>
            <a:endParaRPr lang="de-DE" b="0" dirty="0" smtClean="0">
              <a:solidFill>
                <a:schemeClr val="bg2">
                  <a:lumMod val="75000"/>
                </a:schemeClr>
              </a:solidFill>
            </a:endParaRPr>
          </a:p>
          <a:p>
            <a:endParaRPr lang="de-DE" b="0" dirty="0" smtClean="0"/>
          </a:p>
          <a:p>
            <a:r>
              <a:rPr lang="de-DE" b="0" dirty="0" smtClean="0"/>
              <a:t>Prinzip </a:t>
            </a:r>
            <a:r>
              <a:rPr lang="de-DE" b="0" dirty="0"/>
              <a:t>der Nähe: kleinere Abstände zwischen funktional zusammengehörigen </a:t>
            </a:r>
            <a:r>
              <a:rPr lang="de-DE" b="0" dirty="0" smtClean="0"/>
              <a:t>Elementen</a:t>
            </a:r>
          </a:p>
          <a:p>
            <a:endParaRPr lang="de-DE" b="0" dirty="0" smtClean="0"/>
          </a:p>
          <a:p>
            <a:r>
              <a:rPr lang="de-DE" b="0" dirty="0" smtClean="0"/>
              <a:t>Prinzip </a:t>
            </a:r>
            <a:r>
              <a:rPr lang="de-DE" b="0" dirty="0"/>
              <a:t>der Symmetrie (Kombination verschiedener Komponenten derselben Funktion in einem System</a:t>
            </a:r>
            <a:r>
              <a:rPr lang="de-DE" b="0" dirty="0" smtClean="0"/>
              <a:t>)</a:t>
            </a:r>
          </a:p>
          <a:p>
            <a:endParaRPr lang="de-DE" b="0" dirty="0" smtClean="0"/>
          </a:p>
          <a:p>
            <a:r>
              <a:rPr lang="de-DE" b="0" dirty="0" smtClean="0"/>
              <a:t>Prinzip </a:t>
            </a:r>
            <a:r>
              <a:rPr lang="de-DE" b="0" dirty="0"/>
              <a:t>der Ähnlichkeit (Gleichartigkeit): Elemente gleichen Aussehens sind funktional zusammengehörig</a:t>
            </a:r>
          </a:p>
        </p:txBody>
      </p:sp>
      <p:pic>
        <p:nvPicPr>
          <p:cNvPr id="3" name="Grafik 2" descr="Die Grafik zeigt verschiedene Anordnungen und Gruppierungen von Stellteilen."/>
          <p:cNvPicPr>
            <a:picLocks noChangeAspect="1"/>
          </p:cNvPicPr>
          <p:nvPr/>
        </p:nvPicPr>
        <p:blipFill>
          <a:blip r:embed="rId3"/>
          <a:stretch>
            <a:fillRect/>
          </a:stretch>
        </p:blipFill>
        <p:spPr>
          <a:xfrm>
            <a:off x="9247377" y="2013490"/>
            <a:ext cx="2944623" cy="4439846"/>
          </a:xfrm>
          <a:prstGeom prst="rect">
            <a:avLst/>
          </a:prstGeom>
        </p:spPr>
      </p:pic>
      <p:sp>
        <p:nvSpPr>
          <p:cNvPr id="4" name="Datumsplatzhalter 3"/>
          <p:cNvSpPr>
            <a:spLocks noGrp="1"/>
          </p:cNvSpPr>
          <p:nvPr>
            <p:ph type="dt" sz="half" idx="10"/>
          </p:nvPr>
        </p:nvSpPr>
        <p:spPr/>
        <p:txBody>
          <a:bodyPr/>
          <a:lstStyle/>
          <a:p>
            <a:pPr>
              <a:defRPr/>
            </a:pPr>
            <a:fld id="{457D43DD-54E6-483A-B838-3F87F9B8DF04}"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1</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6</a:t>
            </a:fld>
            <a:endParaRPr lang="de-DE" altLang="de-DE"/>
          </a:p>
        </p:txBody>
      </p:sp>
    </p:spTree>
    <p:extLst>
      <p:ext uri="{BB962C8B-B14F-4D97-AF65-F5344CB8AC3E}">
        <p14:creationId xmlns:p14="http://schemas.microsoft.com/office/powerpoint/2010/main" val="1303235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Kompatibilität des Ortes</a:t>
            </a:r>
            <a:endParaRPr lang="de-DE" dirty="0"/>
          </a:p>
        </p:txBody>
      </p:sp>
      <p:sp>
        <p:nvSpPr>
          <p:cNvPr id="3" name="Inhaltsplatzhalter 2"/>
          <p:cNvSpPr>
            <a:spLocks noGrp="1"/>
          </p:cNvSpPr>
          <p:nvPr>
            <p:ph idx="1"/>
          </p:nvPr>
        </p:nvSpPr>
        <p:spPr/>
        <p:txBody>
          <a:bodyPr/>
          <a:lstStyle/>
          <a:p>
            <a:r>
              <a:rPr lang="de-DE" dirty="0"/>
              <a:t>Die Anordnung der Anzeige- und Bedienelemente entspricht der Anordnung in der realen </a:t>
            </a:r>
            <a:r>
              <a:rPr lang="de-DE" dirty="0" smtClean="0"/>
              <a:t>Anlage</a:t>
            </a:r>
            <a:endParaRPr lang="de-DE" dirty="0"/>
          </a:p>
        </p:txBody>
      </p:sp>
      <p:pic>
        <p:nvPicPr>
          <p:cNvPr id="75" name="Grafik 74" descr="Am Beispiel eines Küchenherdes wird eine nicht kompatible und eine kompatible Zuordnung von Reglern zu Kochplatten gezeigt. Bei der nicht kompatiblen Varinate sind die Schaltknöpfe in der Reiehnfolge von links nach rechts A, B, C, D angeordnet, die Herdplatte A ist oben links, die Herdplatte B ist unten links, die Herdplatte C ist oben rechts und die Herdplatte D ist unten rechts. Bei der kompatiblen Variante ist die Anordnung ähnlich, die Herdplatten B und D der unteren Reihe sind allerdings etwas nach rechts versetzt."/>
          <p:cNvPicPr>
            <a:picLocks noChangeAspect="1"/>
          </p:cNvPicPr>
          <p:nvPr/>
        </p:nvPicPr>
        <p:blipFill>
          <a:blip r:embed="rId2"/>
          <a:stretch>
            <a:fillRect/>
          </a:stretch>
        </p:blipFill>
        <p:spPr>
          <a:xfrm>
            <a:off x="2749006" y="2326927"/>
            <a:ext cx="6693988" cy="3279932"/>
          </a:xfrm>
          <a:prstGeom prst="rect">
            <a:avLst/>
          </a:prstGeom>
        </p:spPr>
      </p:pic>
      <p:sp>
        <p:nvSpPr>
          <p:cNvPr id="41" name="Text Box 39"/>
          <p:cNvSpPr txBox="1">
            <a:spLocks noChangeArrowheads="1"/>
          </p:cNvSpPr>
          <p:nvPr/>
        </p:nvSpPr>
        <p:spPr bwMode="auto">
          <a:xfrm>
            <a:off x="2956820" y="6106339"/>
            <a:ext cx="90723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a:solidFill>
                  <a:schemeClr val="tx1"/>
                </a:solidFill>
                <a:latin typeface="Arial" pitchFamily="34" charset="0"/>
                <a:cs typeface="Arial" pitchFamily="34" charset="0"/>
              </a:defRPr>
            </a:lvl1pPr>
            <a:lvl2pPr marL="742950" indent="-285750" eaLnBrk="0" hangingPunct="0">
              <a:defRPr sz="2800">
                <a:solidFill>
                  <a:schemeClr val="tx1"/>
                </a:solidFill>
                <a:latin typeface="Arial" pitchFamily="34" charset="0"/>
                <a:cs typeface="Arial" pitchFamily="34" charset="0"/>
              </a:defRPr>
            </a:lvl2pPr>
            <a:lvl3pPr marL="1143000" indent="-228600" eaLnBrk="0" hangingPunct="0">
              <a:defRPr sz="2800">
                <a:solidFill>
                  <a:schemeClr val="tx1"/>
                </a:solidFill>
                <a:latin typeface="Arial" pitchFamily="34" charset="0"/>
                <a:cs typeface="Arial" pitchFamily="34" charset="0"/>
              </a:defRPr>
            </a:lvl3pPr>
            <a:lvl4pPr marL="1600200" indent="-228600" eaLnBrk="0" hangingPunct="0">
              <a:defRPr sz="2800">
                <a:solidFill>
                  <a:schemeClr val="tx1"/>
                </a:solidFill>
                <a:latin typeface="Arial" pitchFamily="34" charset="0"/>
                <a:cs typeface="Arial" pitchFamily="34" charset="0"/>
              </a:defRPr>
            </a:lvl4pPr>
            <a:lvl5pPr marL="2057400" indent="-228600" eaLnBrk="0" hangingPunct="0">
              <a:defRPr sz="28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8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8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8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800">
                <a:solidFill>
                  <a:schemeClr val="tx1"/>
                </a:solidFill>
                <a:latin typeface="Arial" pitchFamily="34" charset="0"/>
                <a:cs typeface="Arial" pitchFamily="34" charset="0"/>
              </a:defRPr>
            </a:lvl9pPr>
          </a:lstStyle>
          <a:p>
            <a:pPr eaLnBrk="1" fontAlgn="auto" hangingPunct="1">
              <a:spcBef>
                <a:spcPct val="0"/>
              </a:spcBef>
              <a:spcAft>
                <a:spcPts val="0"/>
              </a:spcAft>
              <a:defRPr/>
            </a:pPr>
            <a:r>
              <a:rPr lang="de-DE" altLang="de-DE" sz="1200" kern="0" dirty="0">
                <a:solidFill>
                  <a:schemeClr val="bg2">
                    <a:lumMod val="75000"/>
                  </a:schemeClr>
                </a:solidFill>
              </a:rPr>
              <a:t>nach </a:t>
            </a:r>
            <a:r>
              <a:rPr lang="en-GB" altLang="de-DE" sz="1200" kern="0" dirty="0">
                <a:solidFill>
                  <a:schemeClr val="bg2">
                    <a:lumMod val="75000"/>
                  </a:schemeClr>
                </a:solidFill>
              </a:rPr>
              <a:t>CHAPANIS, A., &amp; LINDENBAUM, I.E. (1959): A reaction time study of four control-display linkages. Human Factors, 1, 1-14.</a:t>
            </a:r>
            <a:endParaRPr lang="de-DE" altLang="de-DE" sz="1200" kern="0" dirty="0">
              <a:solidFill>
                <a:schemeClr val="bg2">
                  <a:lumMod val="75000"/>
                </a:schemeClr>
              </a:solidFill>
            </a:endParaRPr>
          </a:p>
        </p:txBody>
      </p:sp>
      <p:sp>
        <p:nvSpPr>
          <p:cNvPr id="4" name="Datumsplatzhalter 3"/>
          <p:cNvSpPr>
            <a:spLocks noGrp="1"/>
          </p:cNvSpPr>
          <p:nvPr>
            <p:ph type="dt" sz="half" idx="10"/>
          </p:nvPr>
        </p:nvSpPr>
        <p:spPr/>
        <p:txBody>
          <a:bodyPr/>
          <a:lstStyle/>
          <a:p>
            <a:pPr>
              <a:defRPr/>
            </a:pPr>
            <a:fld id="{49F45EE1-62A9-4632-BD5E-7C3047F7BD2C}"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1</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7</a:t>
            </a:fld>
            <a:endParaRPr lang="de-DE" altLang="de-DE"/>
          </a:p>
        </p:txBody>
      </p:sp>
    </p:spTree>
    <p:extLst>
      <p:ext uri="{BB962C8B-B14F-4D97-AF65-F5344CB8AC3E}">
        <p14:creationId xmlns:p14="http://schemas.microsoft.com/office/powerpoint/2010/main" val="5729648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700" dirty="0" smtClean="0"/>
              <a:t>Kompatibilität der </a:t>
            </a:r>
            <a:r>
              <a:rPr lang="de-DE" sz="2700" dirty="0"/>
              <a:t>B</a:t>
            </a:r>
            <a:r>
              <a:rPr lang="de-DE" sz="2700" dirty="0" smtClean="0"/>
              <a:t>etätigungsrichtung (Bewegung)</a:t>
            </a:r>
            <a:endParaRPr lang="de-DE" sz="2700" dirty="0"/>
          </a:p>
        </p:txBody>
      </p:sp>
      <p:sp>
        <p:nvSpPr>
          <p:cNvPr id="3" name="Inhaltsplatzhalter 2"/>
          <p:cNvSpPr>
            <a:spLocks noGrp="1"/>
          </p:cNvSpPr>
          <p:nvPr>
            <p:ph idx="1"/>
          </p:nvPr>
        </p:nvSpPr>
        <p:spPr/>
        <p:txBody>
          <a:bodyPr/>
          <a:lstStyle/>
          <a:p>
            <a:r>
              <a:rPr lang="de-DE" sz="2400" b="0" dirty="0"/>
              <a:t>Kompatibilität der Richtung zwischen Bewegung des Bedienelements und angezeigter Messwertveränderung. Die Anordnung und die Funktionalität der Anzeige und Bedienelemente entspricht dem Material-, Energie- oder </a:t>
            </a:r>
            <a:r>
              <a:rPr lang="de-DE" sz="2400" b="0" dirty="0" smtClean="0"/>
              <a:t>Informationsfluss</a:t>
            </a:r>
            <a:endParaRPr lang="de-DE" sz="2400" b="0" dirty="0"/>
          </a:p>
        </p:txBody>
      </p:sp>
      <p:pic>
        <p:nvPicPr>
          <p:cNvPr id="9" name="Inhaltsplatzhalter 17" descr="Eine Zeichnung zeigt viele unterschiedliche Anzeigen und Stellteile an Stellpulten."/>
          <p:cNvPicPr>
            <a:picLocks noChangeAspect="1"/>
          </p:cNvPicPr>
          <p:nvPr/>
        </p:nvPicPr>
        <p:blipFill>
          <a:blip r:embed="rId3"/>
          <a:stretch>
            <a:fillRect/>
          </a:stretch>
        </p:blipFill>
        <p:spPr bwMode="auto">
          <a:xfrm>
            <a:off x="3648075" y="3068960"/>
            <a:ext cx="4906306" cy="327087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atumsplatzhalter 3"/>
          <p:cNvSpPr>
            <a:spLocks noGrp="1"/>
          </p:cNvSpPr>
          <p:nvPr>
            <p:ph type="dt" sz="half" idx="10"/>
          </p:nvPr>
        </p:nvSpPr>
        <p:spPr/>
        <p:txBody>
          <a:bodyPr/>
          <a:lstStyle/>
          <a:p>
            <a:pPr>
              <a:defRPr/>
            </a:pPr>
            <a:fld id="{F7549B0F-5D4C-45A8-A68D-53C1ED3FCB6B}" type="datetime1">
              <a:rPr lang="de-DE" altLang="de-DE" smtClean="0"/>
              <a:t>08.09.2023</a:t>
            </a:fld>
            <a:endParaRPr lang="de-DE" altLang="de-DE" dirty="0"/>
          </a:p>
        </p:txBody>
      </p:sp>
      <p:sp>
        <p:nvSpPr>
          <p:cNvPr id="5" name="Fußzeilenplatzhalter 4"/>
          <p:cNvSpPr>
            <a:spLocks noGrp="1"/>
          </p:cNvSpPr>
          <p:nvPr>
            <p:ph type="ftr" sz="quarter" idx="11"/>
          </p:nvPr>
        </p:nvSpPr>
        <p:spPr/>
        <p:txBody>
          <a:bodyPr/>
          <a:lstStyle/>
          <a:p>
            <a:pPr>
              <a:defRPr/>
            </a:pPr>
            <a:r>
              <a:rPr lang="de-DE" altLang="de-DE" smtClean="0"/>
              <a:t>Modul 4 - Ergonomie  lernen - Teil 1</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8</a:t>
            </a:fld>
            <a:endParaRPr lang="de-DE" altLang="de-DE"/>
          </a:p>
        </p:txBody>
      </p:sp>
    </p:spTree>
    <p:extLst>
      <p:ext uri="{BB962C8B-B14F-4D97-AF65-F5344CB8AC3E}">
        <p14:creationId xmlns:p14="http://schemas.microsoft.com/office/powerpoint/2010/main" val="9591251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800" dirty="0" smtClean="0"/>
              <a:t>Kompatibilität der Betätigungsrichtung (Bewegung)</a:t>
            </a:r>
            <a:endParaRPr lang="de-DE" sz="2800" dirty="0"/>
          </a:p>
        </p:txBody>
      </p:sp>
      <p:sp>
        <p:nvSpPr>
          <p:cNvPr id="27" name="Inhaltsplatzhalter 26"/>
          <p:cNvSpPr>
            <a:spLocks noGrp="1"/>
          </p:cNvSpPr>
          <p:nvPr>
            <p:ph idx="1"/>
          </p:nvPr>
        </p:nvSpPr>
        <p:spPr>
          <a:xfrm>
            <a:off x="719667" y="1484314"/>
            <a:ext cx="7968621" cy="4897437"/>
          </a:xfrm>
        </p:spPr>
        <p:txBody>
          <a:bodyPr/>
          <a:lstStyle/>
          <a:p>
            <a:pPr>
              <a:spcBef>
                <a:spcPct val="35000"/>
              </a:spcBef>
            </a:pPr>
            <a:r>
              <a:rPr lang="de-DE" altLang="de-DE" dirty="0">
                <a:solidFill>
                  <a:schemeClr val="bg2">
                    <a:lumMod val="75000"/>
                  </a:schemeClr>
                </a:solidFill>
              </a:rPr>
              <a:t>Druck-Zug-Knopf:</a:t>
            </a:r>
          </a:p>
          <a:p>
            <a:pPr>
              <a:spcBef>
                <a:spcPct val="35000"/>
              </a:spcBef>
            </a:pPr>
            <a:r>
              <a:rPr lang="de-DE" altLang="de-DE" b="0" dirty="0">
                <a:solidFill>
                  <a:schemeClr val="bg2">
                    <a:lumMod val="75000"/>
                  </a:schemeClr>
                </a:solidFill>
              </a:rPr>
              <a:t>Bewegung weg von der Oberfläche (Ziehen): Zunahme</a:t>
            </a:r>
          </a:p>
          <a:p>
            <a:pPr>
              <a:spcBef>
                <a:spcPct val="35000"/>
              </a:spcBef>
            </a:pPr>
            <a:r>
              <a:rPr lang="de-DE" altLang="de-DE" b="0" dirty="0">
                <a:solidFill>
                  <a:schemeClr val="bg2">
                    <a:lumMod val="75000"/>
                  </a:schemeClr>
                </a:solidFill>
              </a:rPr>
              <a:t>Bewegung zur Oberfläche (Drücken): Abnahme</a:t>
            </a:r>
          </a:p>
          <a:p>
            <a:pPr>
              <a:spcBef>
                <a:spcPct val="35000"/>
              </a:spcBef>
            </a:pPr>
            <a:r>
              <a:rPr lang="de-DE" altLang="de-DE" dirty="0" smtClean="0">
                <a:solidFill>
                  <a:schemeClr val="bg2">
                    <a:lumMod val="75000"/>
                  </a:schemeClr>
                </a:solidFill>
              </a:rPr>
              <a:t>Heben</a:t>
            </a:r>
            <a:r>
              <a:rPr lang="de-DE" altLang="de-DE" dirty="0">
                <a:solidFill>
                  <a:schemeClr val="bg2">
                    <a:lumMod val="75000"/>
                  </a:schemeClr>
                </a:solidFill>
              </a:rPr>
              <a:t>, Senken mit einem Hebel in </a:t>
            </a:r>
            <a:br>
              <a:rPr lang="de-DE" altLang="de-DE" dirty="0">
                <a:solidFill>
                  <a:schemeClr val="bg2">
                    <a:lumMod val="75000"/>
                  </a:schemeClr>
                </a:solidFill>
              </a:rPr>
            </a:br>
            <a:r>
              <a:rPr lang="de-DE" altLang="de-DE" b="0" dirty="0">
                <a:solidFill>
                  <a:schemeClr val="bg2">
                    <a:lumMod val="75000"/>
                  </a:schemeClr>
                </a:solidFill>
              </a:rPr>
              <a:t>waagerechter Betätigungsbewegung: </a:t>
            </a:r>
          </a:p>
          <a:p>
            <a:pPr>
              <a:spcBef>
                <a:spcPct val="35000"/>
              </a:spcBef>
            </a:pPr>
            <a:r>
              <a:rPr lang="de-DE" altLang="de-DE" b="0" dirty="0">
                <a:solidFill>
                  <a:schemeClr val="bg2">
                    <a:lumMod val="75000"/>
                  </a:schemeClr>
                </a:solidFill>
              </a:rPr>
              <a:t>Hebel </a:t>
            </a:r>
            <a:r>
              <a:rPr lang="de-DE" altLang="de-DE" b="0" dirty="0" smtClean="0">
                <a:solidFill>
                  <a:schemeClr val="bg2">
                    <a:lumMod val="75000"/>
                  </a:schemeClr>
                </a:solidFill>
              </a:rPr>
              <a:t>vorwärts: Senken</a:t>
            </a:r>
            <a:endParaRPr lang="de-DE" altLang="de-DE" b="0" dirty="0">
              <a:solidFill>
                <a:schemeClr val="bg2">
                  <a:lumMod val="75000"/>
                </a:schemeClr>
              </a:solidFill>
            </a:endParaRPr>
          </a:p>
          <a:p>
            <a:pPr>
              <a:spcBef>
                <a:spcPct val="35000"/>
              </a:spcBef>
            </a:pPr>
            <a:r>
              <a:rPr lang="de-DE" altLang="de-DE" b="0" dirty="0">
                <a:solidFill>
                  <a:schemeClr val="bg2">
                    <a:lumMod val="75000"/>
                  </a:schemeClr>
                </a:solidFill>
              </a:rPr>
              <a:t>Hebel </a:t>
            </a:r>
            <a:r>
              <a:rPr lang="de-DE" altLang="de-DE" b="0" dirty="0" smtClean="0">
                <a:solidFill>
                  <a:schemeClr val="bg2">
                    <a:lumMod val="75000"/>
                  </a:schemeClr>
                </a:solidFill>
              </a:rPr>
              <a:t>rückwärts: Heben</a:t>
            </a:r>
            <a:endParaRPr lang="de-DE" altLang="de-DE" b="0" dirty="0">
              <a:solidFill>
                <a:schemeClr val="bg2">
                  <a:lumMod val="75000"/>
                </a:schemeClr>
              </a:solidFill>
            </a:endParaRPr>
          </a:p>
          <a:p>
            <a:endParaRPr lang="de-DE" b="0" dirty="0"/>
          </a:p>
        </p:txBody>
      </p:sp>
      <p:pic>
        <p:nvPicPr>
          <p:cNvPr id="26" name="Grafik 25" descr="Die Zeichnung zeigt Hebel an einer vertikalen Fläche (Bewegung hoch-runter sowie rechts-links) sowie an einer horizontalen Fläche (Bewegung nach vorn-hinten sowie rechts-links)."/>
          <p:cNvPicPr>
            <a:picLocks noChangeAspect="1"/>
          </p:cNvPicPr>
          <p:nvPr/>
        </p:nvPicPr>
        <p:blipFill>
          <a:blip r:embed="rId3"/>
          <a:stretch>
            <a:fillRect/>
          </a:stretch>
        </p:blipFill>
        <p:spPr>
          <a:xfrm>
            <a:off x="1780691" y="4342135"/>
            <a:ext cx="5846571" cy="1822862"/>
          </a:xfrm>
          <a:prstGeom prst="rect">
            <a:avLst/>
          </a:prstGeom>
        </p:spPr>
      </p:pic>
      <p:pic>
        <p:nvPicPr>
          <p:cNvPr id="3" name="Grafik 2" descr="Die Zeichnung zeigt einen Beschäftigten in einem Stuhl, der um sich herum eine Vielzahl an Stellteilen hat. Sie sind sowohl vor, neben, als auch über ihm angeordnet."/>
          <p:cNvPicPr>
            <a:picLocks noChangeAspect="1"/>
          </p:cNvPicPr>
          <p:nvPr/>
        </p:nvPicPr>
        <p:blipFill>
          <a:blip r:embed="rId4"/>
          <a:stretch>
            <a:fillRect/>
          </a:stretch>
        </p:blipFill>
        <p:spPr>
          <a:xfrm>
            <a:off x="8413533" y="2403439"/>
            <a:ext cx="3346994" cy="3877392"/>
          </a:xfrm>
          <a:prstGeom prst="rect">
            <a:avLst/>
          </a:prstGeom>
        </p:spPr>
      </p:pic>
      <p:sp>
        <p:nvSpPr>
          <p:cNvPr id="4" name="Datumsplatzhalter 3"/>
          <p:cNvSpPr>
            <a:spLocks noGrp="1"/>
          </p:cNvSpPr>
          <p:nvPr>
            <p:ph type="dt" sz="half" idx="10"/>
          </p:nvPr>
        </p:nvSpPr>
        <p:spPr/>
        <p:txBody>
          <a:bodyPr/>
          <a:lstStyle/>
          <a:p>
            <a:pPr>
              <a:defRPr/>
            </a:pPr>
            <a:fld id="{EABDABFC-35AE-4643-B3A0-19AD3271843A}"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4 - Ergonomie  lernen - Teil 1</a:t>
            </a:r>
            <a:endParaRPr lang="de-DE" altLang="de-DE" dirty="0"/>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9</a:t>
            </a:fld>
            <a:endParaRPr lang="de-DE" altLang="de-DE"/>
          </a:p>
        </p:txBody>
      </p:sp>
    </p:spTree>
    <p:extLst>
      <p:ext uri="{BB962C8B-B14F-4D97-AF65-F5344CB8AC3E}">
        <p14:creationId xmlns:p14="http://schemas.microsoft.com/office/powerpoint/2010/main" val="178412829"/>
      </p:ext>
    </p:extLst>
  </p:cSld>
  <p:clrMapOvr>
    <a:masterClrMapping/>
  </p:clrMapOvr>
</p:sld>
</file>

<file path=ppt/theme/theme1.xml><?xml version="1.0" encoding="utf-8"?>
<a:theme xmlns:a="http://schemas.openxmlformats.org/drawingml/2006/main" name="KAN_Master">
  <a:themeElements>
    <a:clrScheme name="Benutzerdefiniert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3366CC"/>
      </a:hlink>
      <a:folHlink>
        <a:srgbClr val="7030A0"/>
      </a:folHlink>
    </a:clrScheme>
    <a:fontScheme name="Benutzerdefiniert 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lnDef>
  </a:objectDefaults>
  <a:extraClrSchemeLst>
    <a:extraClrScheme>
      <a:clrScheme name="KAN_Master 1">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FFDB92"/>
        </a:hlink>
        <a:folHlink>
          <a:srgbClr val="878787"/>
        </a:folHlink>
      </a:clrScheme>
      <a:clrMap bg1="lt1" tx1="dk1" bg2="lt2" tx2="dk2" accent1="accent1" accent2="accent2" accent3="accent3" accent4="accent4" accent5="accent5" accent6="accent6" hlink="hlink" folHlink="folHlink"/>
    </a:extraClrScheme>
    <a:extraClrScheme>
      <a:clrScheme name="KAN_Master 2">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94C11C"/>
        </a:hlink>
        <a:folHlink>
          <a:srgbClr val="94C11C"/>
        </a:folHlink>
      </a:clrScheme>
      <a:clrMap bg1="lt1" tx1="dk1" bg2="lt2" tx2="dk2" accent1="accent1" accent2="accent2" accent3="accent3" accent4="accent4" accent5="accent5" accent6="accent6" hlink="hlink" folHlink="folHlink"/>
    </a:extraClrScheme>
    <a:extraClrScheme>
      <a:clrScheme name="KAN_Master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004994"/>
        </a:hlink>
        <a:folHlink>
          <a:srgbClr val="00499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02-PowerPoint-Vorlage_KAN-für KANPraxis_Module" id="{580B9CE3-9AF5-4A5E-A6F4-294026999907}" vid="{717C75A6-CE99-4844-9C75-051104FCCC1F}"/>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0_Modul_01</Template>
  <TotalTime>0</TotalTime>
  <Words>1531</Words>
  <Application>Microsoft Office PowerPoint</Application>
  <PresentationFormat>Breitbild</PresentationFormat>
  <Paragraphs>229</Paragraphs>
  <Slides>16</Slides>
  <Notes>6</Notes>
  <HiddenSlides>0</HiddenSlides>
  <MMClips>0</MMClips>
  <ScaleCrop>false</ScaleCrop>
  <HeadingPairs>
    <vt:vector size="8" baseType="variant">
      <vt:variant>
        <vt:lpstr>Verwendete Schriftarten</vt:lpstr>
      </vt:variant>
      <vt:variant>
        <vt:i4>3</vt:i4>
      </vt:variant>
      <vt:variant>
        <vt:lpstr>Design</vt:lpstr>
      </vt:variant>
      <vt:variant>
        <vt:i4>1</vt:i4>
      </vt:variant>
      <vt:variant>
        <vt:lpstr>Eingebettete OLE-Server</vt:lpstr>
      </vt:variant>
      <vt:variant>
        <vt:i4>0</vt:i4>
      </vt:variant>
      <vt:variant>
        <vt:lpstr>Folientitel</vt:lpstr>
      </vt:variant>
      <vt:variant>
        <vt:i4>16</vt:i4>
      </vt:variant>
    </vt:vector>
  </HeadingPairs>
  <TitlesOfParts>
    <vt:vector size="20" baseType="lpstr">
      <vt:lpstr>Arial</vt:lpstr>
      <vt:lpstr>Verdana</vt:lpstr>
      <vt:lpstr>Wingdings</vt:lpstr>
      <vt:lpstr>KAN_Master</vt:lpstr>
      <vt:lpstr>Ergonomische Aspekte der Gestaltung der Mensch-Maschine-Schnittstelle  (Human-Machine-Interface)  Teil 1b: Kompatibilität, Anordnung, Bewegung</vt:lpstr>
      <vt:lpstr>Kompatibilität = Sinnfälligkeit</vt:lpstr>
      <vt:lpstr>Kompatibilität – über Kodierung der Information</vt:lpstr>
      <vt:lpstr>Formen des Kodierung</vt:lpstr>
      <vt:lpstr>Kompatibilitätsprinzipien</vt:lpstr>
      <vt:lpstr>Kompatibilität der Anordnung (des Ortes)</vt:lpstr>
      <vt:lpstr>Kompatibilität des Ortes</vt:lpstr>
      <vt:lpstr>Kompatibilität der Betätigungsrichtung (Bewegung)</vt:lpstr>
      <vt:lpstr>Kompatibilität der Betätigungsrichtung (Bewegung)</vt:lpstr>
      <vt:lpstr>Beispiel: Multifunktionsstellteil beim Radlader</vt:lpstr>
      <vt:lpstr>Beispiel: Multifunktionsstellteil beim Radlader</vt:lpstr>
      <vt:lpstr>Beispiel - Gabelstapler mit Drehkabine</vt:lpstr>
      <vt:lpstr>Wichtige Normen 1</vt:lpstr>
      <vt:lpstr>Wichtige Normen 2</vt:lpstr>
      <vt:lpstr>Literatur</vt:lpstr>
      <vt:lpstr>Impressum </vt:lpstr>
    </vt:vector>
  </TitlesOfParts>
  <Company>DGUV</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Einführung in die Ergonomie</dc:title>
  <dc:creator>Andreas Schaefer</dc:creator>
  <cp:lastModifiedBy>Andreas Schaefer</cp:lastModifiedBy>
  <cp:revision>55</cp:revision>
  <dcterms:created xsi:type="dcterms:W3CDTF">2023-07-17T12:06:45Z</dcterms:created>
  <dcterms:modified xsi:type="dcterms:W3CDTF">2023-09-08T08:30:01Z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545839c-a198-4d87-a0d2-c07b8aa32614_Enabled">
    <vt:lpwstr>true</vt:lpwstr>
  </property>
  <property fmtid="{D5CDD505-2E9C-101B-9397-08002B2CF9AE}" pid="3" name="MSIP_Label_7545839c-a198-4d87-a0d2-c07b8aa32614_SetDate">
    <vt:lpwstr>2022-03-23T15:10:20Z</vt:lpwstr>
  </property>
  <property fmtid="{D5CDD505-2E9C-101B-9397-08002B2CF9AE}" pid="4" name="MSIP_Label_7545839c-a198-4d87-a0d2-c07b8aa32614_Method">
    <vt:lpwstr>Standard</vt:lpwstr>
  </property>
  <property fmtid="{D5CDD505-2E9C-101B-9397-08002B2CF9AE}" pid="5" name="MSIP_Label_7545839c-a198-4d87-a0d2-c07b8aa32614_Name">
    <vt:lpwstr>Öffentlich</vt:lpwstr>
  </property>
  <property fmtid="{D5CDD505-2E9C-101B-9397-08002B2CF9AE}" pid="6" name="MSIP_Label_7545839c-a198-4d87-a0d2-c07b8aa32614_SiteId">
    <vt:lpwstr>f3987bed-0f17-4307-a6bb-a2ae861736b7</vt:lpwstr>
  </property>
  <property fmtid="{D5CDD505-2E9C-101B-9397-08002B2CF9AE}" pid="7" name="MSIP_Label_7545839c-a198-4d87-a0d2-c07b8aa32614_ActionId">
    <vt:lpwstr>d9b88049-5e0f-47b5-a755-4964562bde00</vt:lpwstr>
  </property>
  <property fmtid="{D5CDD505-2E9C-101B-9397-08002B2CF9AE}" pid="8" name="MSIP_Label_7545839c-a198-4d87-a0d2-c07b8aa32614_ContentBits">
    <vt:lpwstr>0</vt:lpwstr>
  </property>
</Properties>
</file>