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</p:sldMasterIdLst>
  <p:notesMasterIdLst>
    <p:notesMasterId r:id="rId46"/>
  </p:notesMasterIdLst>
  <p:handoutMasterIdLst>
    <p:handoutMasterId r:id="rId47"/>
  </p:handoutMasterIdLst>
  <p:sldIdLst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305" r:id="rId28"/>
    <p:sldId id="306" r:id="rId29"/>
    <p:sldId id="307" r:id="rId30"/>
    <p:sldId id="309" r:id="rId31"/>
    <p:sldId id="310" r:id="rId32"/>
    <p:sldId id="311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12" r:id="rId41"/>
    <p:sldId id="297" r:id="rId42"/>
    <p:sldId id="298" r:id="rId43"/>
    <p:sldId id="313" r:id="rId44"/>
    <p:sldId id="303" r:id="rId4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2" clrIdx="0">
    <p:extLst>
      <p:ext uri="{19B8F6BF-5375-455C-9EA6-DF929625EA0E}">
        <p15:presenceInfo xmlns:p15="http://schemas.microsoft.com/office/powerpoint/2012/main" userId="Born Silke" providerId="None"/>
      </p:ext>
    </p:extLst>
  </p:cmAuthor>
  <p:cmAuthor id="2" name="Rössel, Valentina" initials="RV" lastIdx="1" clrIdx="1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BE0EC2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97" autoAdjust="0"/>
    <p:restoredTop sz="88023" autoAdjust="0"/>
  </p:normalViewPr>
  <p:slideViewPr>
    <p:cSldViewPr>
      <p:cViewPr varScale="1">
        <p:scale>
          <a:sx n="98" d="100"/>
          <a:sy n="98" d="100"/>
        </p:scale>
        <p:origin x="1662" y="78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1.wmf"/><Relationship Id="rId1" Type="http://schemas.openxmlformats.org/officeDocument/2006/relationships/image" Target="../media/image7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3D5E6C-51EB-4ED2-B86B-6A522C69C9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72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7753DD-58D0-4F89-86C5-CF72303A70F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5958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41EC27-A52F-44FB-A960-AB093CD124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/>
          </a:p>
        </p:txBody>
      </p:sp>
    </p:spTree>
    <p:extLst>
      <p:ext uri="{BB962C8B-B14F-4D97-AF65-F5344CB8AC3E}">
        <p14:creationId xmlns:p14="http://schemas.microsoft.com/office/powerpoint/2010/main" val="1628660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Illuminance</a:t>
            </a:r>
            <a:endParaRPr lang="de-DE" altLang="de-DE" b="1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Luminous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flux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generated</a:t>
            </a:r>
            <a:r>
              <a:rPr lang="de-DE" altLang="de-DE" dirty="0" smtClean="0">
                <a:latin typeface="Arial" pitchFamily="34" charset="0"/>
              </a:rPr>
              <a:t> per </a:t>
            </a:r>
            <a:r>
              <a:rPr lang="de-DE" altLang="de-DE" dirty="0" err="1" smtClean="0">
                <a:latin typeface="Arial" pitchFamily="34" charset="0"/>
              </a:rPr>
              <a:t>square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metre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illuminated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18533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contrast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1:3. </a:t>
            </a:r>
          </a:p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  At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edges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contrast</a:t>
            </a:r>
            <a:r>
              <a:rPr lang="de-DE" altLang="de-DE" sz="1200" dirty="0" smtClean="0">
                <a:latin typeface="Arial" pitchFamily="34" charset="0"/>
              </a:rPr>
              <a:t> must not </a:t>
            </a:r>
            <a:r>
              <a:rPr lang="de-DE" altLang="de-DE" sz="1200" dirty="0" err="1" smtClean="0">
                <a:latin typeface="Arial" pitchFamily="34" charset="0"/>
              </a:rPr>
              <a:t>exceed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1:10. </a:t>
            </a:r>
          </a:p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  </a:t>
            </a:r>
            <a:r>
              <a:rPr lang="de-DE" altLang="de-DE" sz="1200" dirty="0" err="1" smtClean="0">
                <a:latin typeface="Arial" pitchFamily="34" charset="0"/>
              </a:rPr>
              <a:t>Continual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exposure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1:40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harmful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health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45952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contrast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1:3. </a:t>
            </a:r>
          </a:p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  At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edges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contrast</a:t>
            </a:r>
            <a:r>
              <a:rPr lang="de-DE" altLang="de-DE" sz="1200" dirty="0" smtClean="0">
                <a:latin typeface="Arial" pitchFamily="34" charset="0"/>
              </a:rPr>
              <a:t> must not </a:t>
            </a:r>
            <a:r>
              <a:rPr lang="de-DE" altLang="de-DE" sz="1200" dirty="0" err="1" smtClean="0">
                <a:latin typeface="Arial" pitchFamily="34" charset="0"/>
              </a:rPr>
              <a:t>exceed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1:10. </a:t>
            </a:r>
          </a:p>
          <a:p>
            <a:pPr eaLnBrk="1" hangingPunct="1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  </a:t>
            </a:r>
            <a:r>
              <a:rPr lang="de-DE" altLang="de-DE" sz="1200" dirty="0" err="1" smtClean="0">
                <a:latin typeface="Arial" pitchFamily="34" charset="0"/>
              </a:rPr>
              <a:t>Continual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exposure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ratio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1:40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harmful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health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91472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Further </a:t>
            </a:r>
            <a:r>
              <a:rPr lang="de-DE" altLang="de-DE" dirty="0" err="1" smtClean="0">
                <a:latin typeface="Arial" panose="020B0604020202020204" pitchFamily="34" charset="0"/>
              </a:rPr>
              <a:t>aspects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for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consideration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during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assessment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adequate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illuminance</a:t>
            </a:r>
            <a:r>
              <a:rPr lang="de-DE" altLang="de-DE" dirty="0" smtClean="0">
                <a:latin typeface="Arial" panose="020B0604020202020204" pitchFamily="34" charset="0"/>
              </a:rPr>
              <a:t> in </a:t>
            </a:r>
            <a:r>
              <a:rPr lang="de-DE" altLang="de-DE" dirty="0" err="1" smtClean="0">
                <a:latin typeface="Arial" panose="020B0604020202020204" pitchFamily="34" charset="0"/>
              </a:rPr>
              <a:t>work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systems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age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employees</a:t>
            </a:r>
            <a:r>
              <a:rPr lang="de-DE" altLang="de-DE" dirty="0" smtClean="0">
                <a:latin typeface="Arial" panose="020B0604020202020204" pitchFamily="34" charset="0"/>
              </a:rPr>
              <a:t>, </a:t>
            </a:r>
            <a:r>
              <a:rPr lang="de-DE" altLang="de-DE" dirty="0" err="1" smtClean="0">
                <a:latin typeface="Arial" panose="020B0604020202020204" pitchFamily="34" charset="0"/>
              </a:rPr>
              <a:t>and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shift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work</a:t>
            </a:r>
            <a:r>
              <a:rPr lang="de-DE" altLang="de-DE" dirty="0" smtClean="0">
                <a:latin typeface="Arial" panose="020B0604020202020204" pitchFamily="34" charset="0"/>
              </a:rPr>
              <a:t>. </a:t>
            </a:r>
            <a:r>
              <a:rPr lang="de-DE" altLang="de-DE" dirty="0" err="1" smtClean="0">
                <a:latin typeface="Arial" panose="020B0604020202020204" pitchFamily="34" charset="0"/>
              </a:rPr>
              <a:t>Older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employees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require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higher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illuminance</a:t>
            </a:r>
            <a:r>
              <a:rPr lang="de-DE" altLang="de-DE" dirty="0" smtClean="0">
                <a:latin typeface="Arial" panose="020B0604020202020204" pitchFamily="34" charset="0"/>
              </a:rPr>
              <a:t> in </a:t>
            </a:r>
            <a:r>
              <a:rPr lang="de-DE" altLang="de-DE" dirty="0" err="1" smtClean="0">
                <a:latin typeface="Arial" panose="020B0604020202020204" pitchFamily="34" charset="0"/>
              </a:rPr>
              <a:t>order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attain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vision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comparable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that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their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younger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counterparts</a:t>
            </a:r>
            <a:r>
              <a:rPr lang="de-DE" altLang="de-DE" dirty="0" smtClean="0">
                <a:latin typeface="Arial" panose="020B0604020202020204" pitchFamily="34" charset="0"/>
              </a:rPr>
              <a:t>. More light must </a:t>
            </a:r>
            <a:r>
              <a:rPr lang="de-DE" altLang="de-DE" dirty="0" err="1" smtClean="0">
                <a:latin typeface="Arial" panose="020B0604020202020204" pitchFamily="34" charset="0"/>
              </a:rPr>
              <a:t>be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provided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during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night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shifts</a:t>
            </a:r>
            <a:r>
              <a:rPr lang="de-DE" altLang="de-DE" dirty="0" smtClean="0">
                <a:latin typeface="Arial" panose="020B0604020202020204" pitchFamily="34" charset="0"/>
              </a:rPr>
              <a:t> in </a:t>
            </a:r>
            <a:r>
              <a:rPr lang="de-DE" altLang="de-DE" dirty="0" err="1" smtClean="0">
                <a:latin typeface="Arial" panose="020B0604020202020204" pitchFamily="34" charset="0"/>
              </a:rPr>
              <a:t>order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reduce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release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melatonin</a:t>
            </a:r>
            <a:r>
              <a:rPr lang="de-DE" altLang="de-DE" dirty="0" smtClean="0">
                <a:latin typeface="Arial" panose="020B0604020202020204" pitchFamily="34" charset="0"/>
              </a:rPr>
              <a:t>, a </a:t>
            </a:r>
            <a:r>
              <a:rPr lang="de-DE" altLang="de-DE" dirty="0" err="1" smtClean="0">
                <a:latin typeface="Arial" panose="020B0604020202020204" pitchFamily="34" charset="0"/>
              </a:rPr>
              <a:t>hormone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which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controls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circadian </a:t>
            </a:r>
            <a:r>
              <a:rPr lang="de-DE" altLang="de-DE" dirty="0" err="1" smtClean="0">
                <a:latin typeface="Arial" panose="020B0604020202020204" pitchFamily="34" charset="0"/>
              </a:rPr>
              <a:t>rhythm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and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leads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to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fatigue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41241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Laser </a:t>
            </a:r>
            <a:r>
              <a:rPr lang="de-DE" altLang="de-DE" b="1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ultraviolet</a:t>
            </a:r>
            <a:r>
              <a:rPr lang="de-DE" altLang="de-DE" dirty="0" smtClean="0">
                <a:latin typeface="Arial" pitchFamily="34" charset="0"/>
              </a:rPr>
              <a:t> (180 </a:t>
            </a:r>
            <a:r>
              <a:rPr lang="de-DE" altLang="de-DE" dirty="0" err="1" smtClean="0">
                <a:latin typeface="Arial" pitchFamily="34" charset="0"/>
              </a:rPr>
              <a:t>nm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through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visible</a:t>
            </a:r>
            <a:r>
              <a:rPr lang="de-DE" altLang="de-DE" dirty="0" smtClean="0">
                <a:latin typeface="Arial" pitchFamily="34" charset="0"/>
              </a:rPr>
              <a:t> light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infrared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up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1 mm).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Lasers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classified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according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smtClean="0">
                <a:latin typeface="Arial" panose="020B0604020202020204" pitchFamily="34" charset="0"/>
              </a:rPr>
              <a:t>EN 60825-1</a:t>
            </a:r>
            <a:r>
              <a:rPr lang="de-DE" altLang="de-DE" dirty="0" smtClean="0">
                <a:latin typeface="Arial" pitchFamily="34" charset="0"/>
              </a:rPr>
              <a:t> „</a:t>
            </a:r>
            <a:r>
              <a:rPr lang="de-DE" altLang="de-DE" dirty="0" err="1" smtClean="0">
                <a:latin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laser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– Equipment </a:t>
            </a:r>
            <a:r>
              <a:rPr lang="de-DE" altLang="de-DE" dirty="0" err="1" smtClean="0">
                <a:latin typeface="Arial" pitchFamily="34" charset="0"/>
              </a:rPr>
              <a:t>classification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requirements</a:t>
            </a:r>
            <a:r>
              <a:rPr lang="de-DE" altLang="de-DE" dirty="0" smtClean="0">
                <a:latin typeface="Arial" pitchFamily="34" charset="0"/>
              </a:rPr>
              <a:t>“. The </a:t>
            </a:r>
            <a:r>
              <a:rPr lang="de-DE" altLang="de-DE" dirty="0" err="1" smtClean="0">
                <a:latin typeface="Arial" pitchFamily="34" charset="0"/>
              </a:rPr>
              <a:t>lasers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classified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according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capable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An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UV light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opacity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crystalline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formally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recognized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occupational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disease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among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</a:rPr>
              <a:t> at open </a:t>
            </a:r>
            <a:r>
              <a:rPr lang="de-DE" altLang="de-DE" dirty="0" err="1" smtClean="0">
                <a:latin typeface="Arial" pitchFamily="34" charset="0"/>
              </a:rPr>
              <a:t>hearths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64492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Laser </a:t>
            </a:r>
            <a:r>
              <a:rPr lang="de-DE" altLang="de-DE" b="1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radiation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ultraviolet</a:t>
            </a:r>
            <a:r>
              <a:rPr lang="de-DE" altLang="de-DE" dirty="0" smtClean="0">
                <a:latin typeface="Arial" pitchFamily="34" charset="0"/>
              </a:rPr>
              <a:t> (180 </a:t>
            </a:r>
            <a:r>
              <a:rPr lang="de-DE" altLang="de-DE" dirty="0" err="1" smtClean="0">
                <a:latin typeface="Arial" pitchFamily="34" charset="0"/>
              </a:rPr>
              <a:t>nm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through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visible</a:t>
            </a:r>
            <a:r>
              <a:rPr lang="de-DE" altLang="de-DE" dirty="0" smtClean="0">
                <a:latin typeface="Arial" pitchFamily="34" charset="0"/>
              </a:rPr>
              <a:t> light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infrared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up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1 mm).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Lasers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classified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according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smtClean="0">
                <a:latin typeface="Arial" panose="020B0604020202020204" pitchFamily="34" charset="0"/>
              </a:rPr>
              <a:t>EN 60825-1</a:t>
            </a:r>
            <a:r>
              <a:rPr lang="de-DE" altLang="de-DE" dirty="0" smtClean="0">
                <a:latin typeface="Arial" pitchFamily="34" charset="0"/>
              </a:rPr>
              <a:t> „</a:t>
            </a:r>
            <a:r>
              <a:rPr lang="de-DE" altLang="de-DE" dirty="0" err="1" smtClean="0">
                <a:latin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laser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– Equipment </a:t>
            </a:r>
            <a:r>
              <a:rPr lang="de-DE" altLang="de-DE" dirty="0" err="1" smtClean="0">
                <a:latin typeface="Arial" pitchFamily="34" charset="0"/>
              </a:rPr>
              <a:t>classification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requirements</a:t>
            </a:r>
            <a:r>
              <a:rPr lang="de-DE" altLang="de-DE" dirty="0" smtClean="0">
                <a:latin typeface="Arial" pitchFamily="34" charset="0"/>
              </a:rPr>
              <a:t>“. The </a:t>
            </a:r>
            <a:r>
              <a:rPr lang="de-DE" altLang="de-DE" dirty="0" err="1" smtClean="0">
                <a:latin typeface="Arial" pitchFamily="34" charset="0"/>
              </a:rPr>
              <a:t>lasers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classified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according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capable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causing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An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injury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UV light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opacity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crystalline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formally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recognized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occupational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disease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among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workers</a:t>
            </a:r>
            <a:r>
              <a:rPr lang="de-DE" altLang="de-DE" dirty="0" smtClean="0">
                <a:latin typeface="Arial" pitchFamily="34" charset="0"/>
              </a:rPr>
              <a:t> at open </a:t>
            </a:r>
            <a:r>
              <a:rPr lang="de-DE" altLang="de-DE" dirty="0" err="1" smtClean="0">
                <a:latin typeface="Arial" pitchFamily="34" charset="0"/>
              </a:rPr>
              <a:t>hearths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07449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Colour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produce</a:t>
            </a:r>
            <a:r>
              <a:rPr lang="de-DE" altLang="de-DE" dirty="0" smtClean="0">
                <a:latin typeface="Arial" pitchFamily="34" charset="0"/>
              </a:rPr>
              <a:t> intentional </a:t>
            </a:r>
            <a:r>
              <a:rPr lang="de-DE" altLang="de-DE" dirty="0" err="1" smtClean="0">
                <a:latin typeface="Arial" pitchFamily="34" charset="0"/>
              </a:rPr>
              <a:t>physical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mental </a:t>
            </a:r>
            <a:r>
              <a:rPr lang="de-DE" altLang="de-DE" dirty="0" err="1" smtClean="0">
                <a:latin typeface="Arial" pitchFamily="34" charset="0"/>
              </a:rPr>
              <a:t>effects</a:t>
            </a:r>
            <a:r>
              <a:rPr lang="de-DE" altLang="de-DE" dirty="0" smtClean="0">
                <a:latin typeface="Arial" pitchFamily="34" charset="0"/>
              </a:rPr>
              <a:t> upon human </a:t>
            </a:r>
            <a:r>
              <a:rPr lang="de-DE" altLang="de-DE" dirty="0" err="1" smtClean="0">
                <a:latin typeface="Arial" pitchFamily="34" charset="0"/>
              </a:rPr>
              <a:t>beings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attitude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task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positively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result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based</a:t>
            </a:r>
            <a:r>
              <a:rPr lang="de-DE" altLang="de-DE" dirty="0" smtClean="0">
                <a:latin typeface="Arial" pitchFamily="34" charset="0"/>
              </a:rPr>
              <a:t> upon Gericke, A. 1990).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19459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Colour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produce</a:t>
            </a:r>
            <a:r>
              <a:rPr lang="de-DE" altLang="de-DE" dirty="0" smtClean="0">
                <a:latin typeface="Arial" pitchFamily="34" charset="0"/>
              </a:rPr>
              <a:t> intentional </a:t>
            </a:r>
            <a:r>
              <a:rPr lang="de-DE" altLang="de-DE" dirty="0" err="1" smtClean="0">
                <a:latin typeface="Arial" pitchFamily="34" charset="0"/>
              </a:rPr>
              <a:t>physical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mental </a:t>
            </a:r>
            <a:r>
              <a:rPr lang="de-DE" altLang="de-DE" dirty="0" err="1" smtClean="0">
                <a:latin typeface="Arial" pitchFamily="34" charset="0"/>
              </a:rPr>
              <a:t>effects</a:t>
            </a:r>
            <a:r>
              <a:rPr lang="de-DE" altLang="de-DE" dirty="0" smtClean="0">
                <a:latin typeface="Arial" pitchFamily="34" charset="0"/>
              </a:rPr>
              <a:t> upon human </a:t>
            </a:r>
            <a:r>
              <a:rPr lang="de-DE" altLang="de-DE" dirty="0" err="1" smtClean="0">
                <a:latin typeface="Arial" pitchFamily="34" charset="0"/>
              </a:rPr>
              <a:t>beings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attitude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task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positively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result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based</a:t>
            </a:r>
            <a:r>
              <a:rPr lang="de-DE" altLang="de-DE" dirty="0" smtClean="0">
                <a:latin typeface="Arial" pitchFamily="34" charset="0"/>
              </a:rPr>
              <a:t> upon Gericke, A. 1990).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11308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de-DE" altLang="de-DE" dirty="0" err="1" smtClean="0">
                <a:latin typeface="Arial" pitchFamily="34" charset="0"/>
              </a:rPr>
              <a:t>Red</a:t>
            </a:r>
            <a:r>
              <a:rPr lang="de-DE" altLang="de-DE" dirty="0" smtClean="0">
                <a:latin typeface="Arial" pitchFamily="34" charset="0"/>
              </a:rPr>
              <a:t> = </a:t>
            </a:r>
            <a:r>
              <a:rPr lang="de-DE" altLang="de-DE" dirty="0" err="1" smtClean="0">
                <a:latin typeface="Arial" pitchFamily="34" charset="0"/>
              </a:rPr>
              <a:t>stop</a:t>
            </a:r>
            <a:r>
              <a:rPr lang="de-DE" altLang="de-DE" dirty="0" smtClean="0">
                <a:latin typeface="Arial" pitchFamily="34" charset="0"/>
              </a:rPr>
              <a:t>; Green = </a:t>
            </a:r>
            <a:r>
              <a:rPr lang="de-DE" altLang="de-DE" dirty="0" err="1" smtClean="0">
                <a:latin typeface="Arial" pitchFamily="34" charset="0"/>
              </a:rPr>
              <a:t>envy</a:t>
            </a:r>
            <a:r>
              <a:rPr lang="de-DE" altLang="de-DE" dirty="0" smtClean="0">
                <a:latin typeface="Arial" pitchFamily="34" charset="0"/>
              </a:rPr>
              <a:t>; Green=Islam;</a:t>
            </a:r>
            <a:r>
              <a:rPr lang="de-DE" altLang="de-DE" baseline="0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</a:rPr>
              <a:t>Black/</a:t>
            </a:r>
            <a:r>
              <a:rPr lang="de-DE" altLang="de-DE" dirty="0" err="1" smtClean="0">
                <a:latin typeface="Arial" pitchFamily="34" charset="0"/>
              </a:rPr>
              <a:t>red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gold</a:t>
            </a:r>
            <a:r>
              <a:rPr lang="de-DE" altLang="de-DE" dirty="0" smtClean="0">
                <a:latin typeface="Arial" pitchFamily="34" charset="0"/>
              </a:rPr>
              <a:t> = Germany; Gold =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crowns</a:t>
            </a:r>
            <a:endParaRPr lang="de-DE" altLang="de-DE" dirty="0" smtClean="0">
              <a:latin typeface="Arial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98402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8857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150460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85957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554289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92346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048187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07988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Machinery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designed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constructed</a:t>
            </a:r>
            <a:r>
              <a:rPr lang="de-DE" altLang="de-DE" dirty="0" smtClean="0">
                <a:latin typeface="Arial" pitchFamily="34" charset="0"/>
              </a:rPr>
              <a:t> so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shadow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likely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nuisance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irritating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dazzle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dangerous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stroboscopic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effects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parts</a:t>
            </a:r>
            <a:r>
              <a:rPr lang="de-DE" altLang="de-DE" dirty="0" smtClean="0">
                <a:latin typeface="Arial" pitchFamily="34" charset="0"/>
              </a:rPr>
              <a:t> due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lighting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Internal </a:t>
            </a:r>
            <a:r>
              <a:rPr lang="de-DE" altLang="de-DE" dirty="0" err="1" smtClean="0">
                <a:latin typeface="Arial" pitchFamily="34" charset="0"/>
              </a:rPr>
              <a:t>parts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frequent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inspection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maintenance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areas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appropriate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lighting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416779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042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0602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37482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290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anose="020B0604020202020204" pitchFamily="34" charset="0"/>
              </a:rPr>
              <a:t>Light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root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harmful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effects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b="1" dirty="0" smtClean="0">
                <a:latin typeface="Arial" panose="020B0604020202020204" pitchFamily="34" charset="0"/>
              </a:rPr>
              <a:t>UV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smtClean="0">
                <a:latin typeface="Arial" panose="020B0604020202020204" pitchFamily="34" charset="0"/>
              </a:rPr>
              <a:t>IR </a:t>
            </a:r>
            <a:r>
              <a:rPr lang="de-DE" altLang="de-DE" b="1" dirty="0" err="1" smtClean="0">
                <a:latin typeface="Arial" panose="020B0604020202020204" pitchFamily="34" charset="0"/>
              </a:rPr>
              <a:t>radiation</a:t>
            </a:r>
            <a:r>
              <a:rPr lang="de-DE" altLang="de-DE" b="1" dirty="0" smtClean="0">
                <a:latin typeface="Arial" panose="020B0604020202020204" pitchFamily="34" charset="0"/>
              </a:rPr>
              <a:t> (</a:t>
            </a:r>
            <a:r>
              <a:rPr lang="de-DE" altLang="de-DE" b="1" dirty="0" err="1" smtClean="0">
                <a:latin typeface="Arial" panose="020B0604020202020204" pitchFamily="34" charset="0"/>
              </a:rPr>
              <a:t>the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components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of</a:t>
            </a:r>
            <a:r>
              <a:rPr lang="de-DE" altLang="de-DE" b="1" dirty="0" smtClean="0">
                <a:latin typeface="Arial" panose="020B0604020202020204" pitchFamily="34" charset="0"/>
              </a:rPr>
              <a:t> light not </a:t>
            </a:r>
            <a:r>
              <a:rPr lang="de-DE" altLang="de-DE" b="1" dirty="0" err="1" smtClean="0">
                <a:latin typeface="Arial" panose="020B0604020202020204" pitchFamily="34" charset="0"/>
              </a:rPr>
              <a:t>visible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to</a:t>
            </a:r>
            <a:r>
              <a:rPr lang="de-DE" altLang="de-DE" b="1" dirty="0" smtClean="0">
                <a:latin typeface="Arial" panose="020B0604020202020204" pitchFamily="34" charset="0"/>
              </a:rPr>
              <a:t> </a:t>
            </a:r>
            <a:r>
              <a:rPr lang="de-DE" altLang="de-DE" b="1" dirty="0" err="1" smtClean="0">
                <a:latin typeface="Arial" panose="020B0604020202020204" pitchFamily="34" charset="0"/>
              </a:rPr>
              <a:t>the</a:t>
            </a:r>
            <a:r>
              <a:rPr lang="de-DE" altLang="de-DE" b="1" dirty="0" smtClean="0">
                <a:latin typeface="Arial" panose="020B0604020202020204" pitchFamily="34" charset="0"/>
              </a:rPr>
              <a:t> human </a:t>
            </a:r>
            <a:r>
              <a:rPr lang="de-DE" altLang="de-DE" b="1" dirty="0" err="1" smtClean="0">
                <a:latin typeface="Arial" panose="020B0604020202020204" pitchFamily="34" charset="0"/>
              </a:rPr>
              <a:t>eye</a:t>
            </a:r>
            <a:r>
              <a:rPr lang="de-DE" altLang="de-DE" b="1" dirty="0" smtClean="0">
                <a:latin typeface="Arial" panose="020B0604020202020204" pitchFamily="34" charset="0"/>
              </a:rPr>
              <a:t>)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reason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If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adequate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protective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taken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components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damage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cornea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conjunctiva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course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skin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76817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753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753DD-58D0-4F89-86C5-CF72303A70FE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2577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colours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pushbuttons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EN 60204-1</a:t>
            </a:r>
          </a:p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695148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colours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pushbuttons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EN 60204-1</a:t>
            </a:r>
          </a:p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669477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colours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pushbuttons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EN 60204-1</a:t>
            </a:r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365622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69051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78343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68848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038959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39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50858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949445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9347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75517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altLang="de-DE" b="1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42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3901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818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de-DE" altLang="de-DE" b="1" dirty="0" smtClean="0">
                <a:latin typeface="Arial" pitchFamily="34" charset="0"/>
              </a:rPr>
              <a:t>Luminous </a:t>
            </a:r>
            <a:r>
              <a:rPr lang="de-DE" altLang="de-DE" b="1" dirty="0" err="1" smtClean="0">
                <a:latin typeface="Arial" pitchFamily="34" charset="0"/>
              </a:rPr>
              <a:t>flux</a:t>
            </a:r>
            <a:endParaRPr lang="de-DE" altLang="de-DE" b="1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	Total </a:t>
            </a:r>
            <a:r>
              <a:rPr lang="de-DE" altLang="de-DE" dirty="0" err="1" smtClean="0">
                <a:latin typeface="Arial" panose="020B0604020202020204" pitchFamily="34" charset="0"/>
              </a:rPr>
              <a:t>quantity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light </a:t>
            </a:r>
            <a:r>
              <a:rPr lang="de-DE" altLang="de-DE" dirty="0" err="1" smtClean="0">
                <a:latin typeface="Arial" panose="020B0604020202020204" pitchFamily="34" charset="0"/>
              </a:rPr>
              <a:t>radiated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by</a:t>
            </a:r>
            <a:r>
              <a:rPr lang="de-DE" altLang="de-DE" dirty="0" smtClean="0">
                <a:latin typeface="Arial" panose="020B0604020202020204" pitchFamily="34" charset="0"/>
              </a:rPr>
              <a:t> a light </a:t>
            </a:r>
            <a:r>
              <a:rPr lang="de-DE" altLang="de-DE" dirty="0" err="1" smtClean="0">
                <a:latin typeface="Arial" panose="020B0604020202020204" pitchFamily="34" charset="0"/>
              </a:rPr>
              <a:t>source</a:t>
            </a:r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r>
              <a:rPr lang="de-DE" altLang="de-DE" b="1" dirty="0" smtClean="0">
                <a:latin typeface="Arial" pitchFamily="34" charset="0"/>
              </a:rPr>
              <a:t>Luminous </a:t>
            </a:r>
            <a:r>
              <a:rPr lang="de-DE" altLang="de-DE" b="1" dirty="0" err="1" smtClean="0">
                <a:latin typeface="Arial" pitchFamily="34" charset="0"/>
              </a:rPr>
              <a:t>intensity</a:t>
            </a:r>
            <a:endParaRPr lang="de-DE" altLang="de-DE" b="1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	The </a:t>
            </a:r>
            <a:r>
              <a:rPr lang="de-DE" altLang="de-DE" dirty="0" err="1" smtClean="0">
                <a:latin typeface="Arial" panose="020B0604020202020204" pitchFamily="34" charset="0"/>
              </a:rPr>
              <a:t>luminous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flux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radiated</a:t>
            </a:r>
            <a:r>
              <a:rPr lang="de-DE" altLang="de-DE" dirty="0" smtClean="0">
                <a:latin typeface="Arial" panose="020B0604020202020204" pitchFamily="34" charset="0"/>
              </a:rPr>
              <a:t> in a </a:t>
            </a:r>
            <a:r>
              <a:rPr lang="de-DE" altLang="de-DE" dirty="0" err="1" smtClean="0">
                <a:latin typeface="Arial" panose="020B0604020202020204" pitchFamily="34" charset="0"/>
              </a:rPr>
              <a:t>defined</a:t>
            </a:r>
            <a:r>
              <a:rPr lang="de-DE" altLang="de-DE" dirty="0" smtClean="0">
                <a:latin typeface="Arial" panose="020B0604020202020204" pitchFamily="34" charset="0"/>
              </a:rPr>
              <a:t> solid angle in a </a:t>
            </a:r>
            <a:r>
              <a:rPr lang="de-DE" altLang="de-DE" dirty="0" err="1" smtClean="0">
                <a:latin typeface="Arial" panose="020B0604020202020204" pitchFamily="34" charset="0"/>
              </a:rPr>
              <a:t>defined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direction</a:t>
            </a:r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r>
              <a:rPr lang="de-DE" altLang="de-DE" b="1" dirty="0" err="1" smtClean="0">
                <a:latin typeface="Arial" pitchFamily="34" charset="0"/>
              </a:rPr>
              <a:t>Luminance</a:t>
            </a:r>
            <a:endParaRPr lang="de-DE" altLang="de-DE" b="1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	Luminous </a:t>
            </a:r>
            <a:r>
              <a:rPr lang="de-DE" altLang="de-DE" dirty="0" err="1" smtClean="0">
                <a:latin typeface="Arial" panose="020B0604020202020204" pitchFamily="34" charset="0"/>
              </a:rPr>
              <a:t>intensity</a:t>
            </a:r>
            <a:r>
              <a:rPr lang="de-DE" altLang="de-DE" dirty="0" smtClean="0">
                <a:latin typeface="Arial" panose="020B0604020202020204" pitchFamily="34" charset="0"/>
              </a:rPr>
              <a:t> per </a:t>
            </a:r>
            <a:r>
              <a:rPr lang="de-DE" altLang="de-DE" dirty="0" err="1" smtClean="0">
                <a:latin typeface="Arial" panose="020B0604020202020204" pitchFamily="34" charset="0"/>
              </a:rPr>
              <a:t>square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metre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apparent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surface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radiator</a:t>
            </a:r>
            <a:r>
              <a:rPr lang="de-DE" altLang="de-DE" dirty="0" smtClean="0">
                <a:latin typeface="Arial" panose="020B0604020202020204" pitchFamily="34" charset="0"/>
              </a:rPr>
              <a:t> (</a:t>
            </a:r>
            <a:r>
              <a:rPr lang="de-DE" altLang="de-DE" dirty="0" err="1" smtClean="0">
                <a:latin typeface="Arial" panose="020B0604020202020204" pitchFamily="34" charset="0"/>
              </a:rPr>
              <a:t>this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may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be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either</a:t>
            </a:r>
            <a:r>
              <a:rPr lang="de-DE" altLang="de-DE" dirty="0" smtClean="0">
                <a:latin typeface="Arial" panose="020B0604020202020204" pitchFamily="34" charset="0"/>
              </a:rPr>
              <a:t> a light </a:t>
            </a:r>
            <a:r>
              <a:rPr lang="de-DE" altLang="de-DE" dirty="0" err="1" smtClean="0">
                <a:latin typeface="Arial" panose="020B0604020202020204" pitchFamily="34" charset="0"/>
              </a:rPr>
              <a:t>source</a:t>
            </a:r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	</a:t>
            </a:r>
            <a:r>
              <a:rPr lang="de-DE" altLang="de-DE" dirty="0" err="1" smtClean="0">
                <a:latin typeface="Arial" panose="020B0604020202020204" pitchFamily="34" charset="0"/>
              </a:rPr>
              <a:t>or</a:t>
            </a:r>
            <a:r>
              <a:rPr lang="de-DE" altLang="de-DE" dirty="0" smtClean="0">
                <a:latin typeface="Arial" panose="020B0604020202020204" pitchFamily="34" charset="0"/>
              </a:rPr>
              <a:t> a </a:t>
            </a:r>
            <a:r>
              <a:rPr lang="de-DE" altLang="de-DE" dirty="0" err="1" smtClean="0">
                <a:latin typeface="Arial" panose="020B0604020202020204" pitchFamily="34" charset="0"/>
              </a:rPr>
              <a:t>reflecting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surface</a:t>
            </a:r>
            <a:r>
              <a:rPr lang="de-DE" altLang="de-DE" dirty="0" smtClean="0">
                <a:latin typeface="Arial" panose="020B0604020202020204" pitchFamily="34" charset="0"/>
              </a:rPr>
              <a:t>)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33086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Illuminance</a:t>
            </a:r>
            <a:endParaRPr lang="de-DE" altLang="de-DE" b="1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anose="020B0604020202020204" pitchFamily="34" charset="0"/>
              </a:rPr>
              <a:t>Luminous </a:t>
            </a:r>
            <a:r>
              <a:rPr lang="de-DE" altLang="de-DE" dirty="0" err="1" smtClean="0">
                <a:latin typeface="Arial" panose="020B0604020202020204" pitchFamily="34" charset="0"/>
              </a:rPr>
              <a:t>flux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generated</a:t>
            </a:r>
            <a:r>
              <a:rPr lang="de-DE" altLang="de-DE" dirty="0" smtClean="0">
                <a:latin typeface="Arial" panose="020B0604020202020204" pitchFamily="34" charset="0"/>
              </a:rPr>
              <a:t> per </a:t>
            </a:r>
            <a:r>
              <a:rPr lang="de-DE" altLang="de-DE" dirty="0" err="1" smtClean="0">
                <a:latin typeface="Arial" panose="020B0604020202020204" pitchFamily="34" charset="0"/>
              </a:rPr>
              <a:t>square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metre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of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the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illuminated</a:t>
            </a:r>
            <a:r>
              <a:rPr lang="de-DE" altLang="de-DE" dirty="0" smtClean="0">
                <a:latin typeface="Arial" panose="020B0604020202020204" pitchFamily="34" charset="0"/>
              </a:rPr>
              <a:t> </a:t>
            </a:r>
            <a:r>
              <a:rPr lang="de-DE" altLang="de-DE" dirty="0" err="1" smtClean="0">
                <a:latin typeface="Arial" panose="020B0604020202020204" pitchFamily="34" charset="0"/>
              </a:rPr>
              <a:t>area</a:t>
            </a:r>
            <a:r>
              <a:rPr lang="de-DE" altLang="de-DE" dirty="0" smtClean="0">
                <a:latin typeface="Arial" panose="020B0604020202020204" pitchFamily="34" charset="0"/>
              </a:rPr>
              <a:t>	</a:t>
            </a: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dirty="0" smtClean="0">
              <a:latin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4773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2000" dirty="0" smtClean="0">
                <a:latin typeface="Arial" pitchFamily="34" charset="0"/>
              </a:rPr>
              <a:t>The </a:t>
            </a:r>
            <a:r>
              <a:rPr lang="de-DE" altLang="de-DE" sz="2000" dirty="0" err="1" smtClean="0">
                <a:latin typeface="Arial" pitchFamily="34" charset="0"/>
              </a:rPr>
              <a:t>degrees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of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absorption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and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transmission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can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be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calculated</a:t>
            </a:r>
            <a:r>
              <a:rPr lang="de-DE" altLang="de-DE" sz="2000" dirty="0" smtClean="0">
                <a:latin typeface="Arial" pitchFamily="34" charset="0"/>
              </a:rPr>
              <a:t> on </a:t>
            </a:r>
            <a:r>
              <a:rPr lang="de-DE" altLang="de-DE" sz="2000" dirty="0" err="1" smtClean="0">
                <a:latin typeface="Arial" pitchFamily="34" charset="0"/>
              </a:rPr>
              <a:t>the</a:t>
            </a:r>
            <a:r>
              <a:rPr lang="de-DE" altLang="de-DE" sz="2000" dirty="0" smtClean="0">
                <a:latin typeface="Arial" pitchFamily="34" charset="0"/>
              </a:rPr>
              <a:t> same </a:t>
            </a:r>
            <a:r>
              <a:rPr lang="de-DE" altLang="de-DE" sz="2000" dirty="0" err="1" smtClean="0">
                <a:latin typeface="Arial" pitchFamily="34" charset="0"/>
              </a:rPr>
              <a:t>principle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as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the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degree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of</a:t>
            </a:r>
            <a:r>
              <a:rPr lang="de-DE" altLang="de-DE" sz="2000" dirty="0" smtClean="0">
                <a:latin typeface="Arial" pitchFamily="34" charset="0"/>
              </a:rPr>
              <a:t> </a:t>
            </a:r>
            <a:r>
              <a:rPr lang="de-DE" altLang="de-DE" sz="2000" dirty="0" err="1" smtClean="0">
                <a:latin typeface="Arial" pitchFamily="34" charset="0"/>
              </a:rPr>
              <a:t>reflection</a:t>
            </a:r>
            <a:r>
              <a:rPr lang="de-DE" altLang="de-DE" sz="2000" dirty="0" smtClean="0">
                <a:latin typeface="Arial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11318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53DD-58D0-4F89-86C5-CF72303A70FE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7368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72980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D82DC-9876-4BF9-BEBE-D51C86197D5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5250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5488D-FBF0-4DFD-98FF-397D937835B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5363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1824157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E9694-55D0-4B4F-9EF9-5E8590047C4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7525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6D0DE-E912-4B73-ADB3-C9AACFFA681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32528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FA07A-8B3F-4E45-837D-3BD06F8029A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4471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2DAB1-8E47-4D92-8890-BEA0B7FC68D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95610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62615-6901-4271-9B0F-41CCD318408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12706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6256B-9AC3-4547-ACD4-E18B46F3947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47514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7EC6C-9C5F-4935-BBCC-5F65735241A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03911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98DCC-BBF1-4104-8060-9A772A8B248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57637DD-0166-4485-91AD-584B095684B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5038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88801-0DC1-42C2-BDB3-C1F3DB0E9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69450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1AD7D-54E9-4BA5-B45E-DBDA81371CA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5AF0322A-68FF-4CB9-97B5-259371CBBA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16232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A0E56-0AAD-422F-BE13-365946EAC69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D1BBAB81-0E78-4458-B8D0-929249ADE0A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6664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CDD40-1B50-4DA0-AFD2-9E4628C7EB1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7CF457D6-85E6-4B83-980F-9251A8CB38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703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3C2B2-FFC7-41AC-808F-CE5010D071A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04F7DDF7-614B-417D-9BE8-4AE412C4E6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28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01E82-BAB1-46EA-BA9D-6A632832BDF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CB93C54E-7ED3-4A1F-B169-2B877B3BD0B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466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9D216-4DA2-4E6D-90BB-7002BADC8DE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297CC0F7-B77A-42FB-A486-496ECBA3F5B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392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D7730-6C7C-4E5F-B92F-62766B09CCD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02C0D98-7987-47D9-94CE-1273C1ABA4E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596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FFBA5-272C-4CFF-95AB-C600CF5BCF0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B347DBD7-8C20-42E4-AC5A-C7AF81BAE76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865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22D52-F805-4708-96B1-69D176534C0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Seite </a:t>
            </a:r>
            <a:fld id="{4384174A-0E8E-4C51-B39E-991574A2730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5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D52A957-20AA-4074-96D7-2B45616D0C4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0146EE8-D948-44DB-919C-5BB46B256FF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/>
              <a:t>Seite </a:t>
            </a:r>
            <a:fld id="{9AEC6060-9AE6-4FCF-A38A-94C91AF804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267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cht.de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stitut-aser.de/out.php?idart=276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horst.boemer@iapo-online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4" Type="http://schemas.openxmlformats.org/officeDocument/2006/relationships/image" Target="../media/image13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5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3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de-DE" dirty="0" smtClean="0"/>
              <a:t>Work environment factors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sz="2800" dirty="0" smtClean="0"/>
              <a:t>Part 3: </a:t>
            </a:r>
            <a:r>
              <a:rPr lang="en-US" altLang="de-DE" sz="2800" dirty="0" smtClean="0"/>
              <a:t>Lighting </a:t>
            </a:r>
            <a:r>
              <a:rPr lang="en-GB" altLang="de-DE" sz="2800" dirty="0" smtClean="0"/>
              <a:t>colour</a:t>
            </a:r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Module 3 – </a:t>
            </a:r>
            <a:r>
              <a:rPr lang="en-US" altLang="de-DE" dirty="0" smtClean="0"/>
              <a:t>Learning ergonomics</a:t>
            </a:r>
            <a:r>
              <a:rPr lang="en-GB" altLang="de-DE" dirty="0" smtClean="0"/>
              <a:t>.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1792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nhaltsplatzhalter 1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5810092" cy="4193547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Measurement </a:t>
            </a:r>
            <a:r>
              <a:rPr lang="de-DE" altLang="de-DE" sz="3200" dirty="0" err="1" smtClean="0"/>
              <a:t>and</a:t>
            </a:r>
            <a:r>
              <a:rPr lang="de-DE" altLang="de-DE" sz="3200" dirty="0" smtClean="0"/>
              <a:t> </a:t>
            </a:r>
            <a:r>
              <a:rPr lang="de-DE" altLang="de-DE" sz="3200" dirty="0" err="1"/>
              <a:t>luminance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78D51C-667A-49A5-A96F-7E69BE877D7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035175" y="537321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4572000" y="5229200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altLang="de-DE" sz="1400" dirty="0" err="1" smtClean="0"/>
              <a:t>Luminance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meter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22389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69" y="3643915"/>
            <a:ext cx="3298167" cy="26755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Definition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contrast</a:t>
            </a:r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en-US" sz="2400" dirty="0">
                <a:solidFill>
                  <a:schemeClr val="bg2"/>
                </a:solidFill>
              </a:rPr>
              <a:t>Contrast</a:t>
            </a:r>
            <a:r>
              <a:rPr lang="en-US" sz="2400" b="0" dirty="0">
                <a:solidFill>
                  <a:schemeClr val="bg2"/>
                </a:solidFill>
              </a:rPr>
              <a:t> is a difference in the luminance of two adjacent areas. </a:t>
            </a:r>
            <a:br>
              <a:rPr lang="en-US" sz="2400" b="0" dirty="0">
                <a:solidFill>
                  <a:schemeClr val="bg2"/>
                </a:solidFill>
              </a:rPr>
            </a:br>
            <a:r>
              <a:rPr lang="de-DE" sz="2400" b="0" dirty="0">
                <a:solidFill>
                  <a:schemeClr val="bg2"/>
                </a:solidFill>
              </a:rPr>
              <a:t/>
            </a:r>
            <a:br>
              <a:rPr lang="de-DE" sz="2400" b="0" dirty="0">
                <a:solidFill>
                  <a:schemeClr val="bg2"/>
                </a:solidFill>
              </a:rPr>
            </a:b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C7F51-7113-4FDA-A52B-B868D3D8404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3288265" cy="2667562"/>
          </a:xfrm>
        </p:spPr>
      </p:pic>
      <p:sp>
        <p:nvSpPr>
          <p:cNvPr id="10" name="Rectangle 43"/>
          <p:cNvSpPr>
            <a:spLocks noChangeArrowheads="1"/>
          </p:cNvSpPr>
          <p:nvPr/>
        </p:nvSpPr>
        <p:spPr bwMode="auto">
          <a:xfrm>
            <a:off x="517435" y="2114807"/>
            <a:ext cx="3740150" cy="177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>
                <a:solidFill>
                  <a:srgbClr val="000000"/>
                </a:solidFill>
              </a:rPr>
              <a:t>A viewed object can </a:t>
            </a:r>
            <a:r>
              <a:rPr lang="en-US" altLang="de-DE" sz="1800" b="1" kern="0" dirty="0" smtClean="0">
                <a:solidFill>
                  <a:srgbClr val="000000"/>
                </a:solidFill>
              </a:rPr>
              <a:t>be 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 smtClean="0">
                <a:solidFill>
                  <a:srgbClr val="000000"/>
                </a:solidFill>
              </a:rPr>
              <a:t>recognized </a:t>
            </a:r>
            <a:r>
              <a:rPr lang="en-US" altLang="de-DE" sz="1800" b="1" kern="0" dirty="0">
                <a:solidFill>
                  <a:srgbClr val="000000"/>
                </a:solidFill>
              </a:rPr>
              <a:t>only when it </a:t>
            </a:r>
            <a:r>
              <a:rPr lang="en-US" altLang="de-DE" sz="1800" b="1" kern="0" dirty="0" smtClean="0">
                <a:solidFill>
                  <a:srgbClr val="000000"/>
                </a:solidFill>
              </a:rPr>
              <a:t>exhibits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 smtClean="0">
                <a:solidFill>
                  <a:srgbClr val="000000"/>
                </a:solidFill>
              </a:rPr>
              <a:t>a </a:t>
            </a:r>
            <a:r>
              <a:rPr lang="en-US" altLang="de-DE" sz="1800" b="1" kern="0" dirty="0">
                <a:solidFill>
                  <a:srgbClr val="000000"/>
                </a:solidFill>
              </a:rPr>
              <a:t>minimum contrast to </a:t>
            </a:r>
            <a:r>
              <a:rPr lang="en-US" altLang="de-DE" sz="1800" b="1" kern="0" dirty="0" smtClean="0">
                <a:solidFill>
                  <a:srgbClr val="000000"/>
                </a:solidFill>
              </a:rPr>
              <a:t>its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 smtClean="0">
                <a:solidFill>
                  <a:srgbClr val="000000"/>
                </a:solidFill>
              </a:rPr>
              <a:t>environment</a:t>
            </a:r>
            <a:r>
              <a:rPr lang="en-US" altLang="de-DE" sz="1800" b="1" kern="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48"/>
          <p:cNvSpPr>
            <a:spLocks noChangeArrowheads="1"/>
          </p:cNvSpPr>
          <p:nvPr/>
        </p:nvSpPr>
        <p:spPr bwMode="auto">
          <a:xfrm>
            <a:off x="4361504" y="2114807"/>
            <a:ext cx="4333875" cy="177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>
                <a:solidFill>
                  <a:srgbClr val="000000"/>
                </a:solidFill>
              </a:rPr>
              <a:t>Contrast may take the form </a:t>
            </a:r>
            <a:r>
              <a:rPr lang="en-US" altLang="de-DE" sz="1800" b="1" kern="0" dirty="0" smtClean="0">
                <a:solidFill>
                  <a:srgbClr val="000000"/>
                </a:solidFill>
              </a:rPr>
              <a:t>of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 smtClean="0">
                <a:solidFill>
                  <a:srgbClr val="000000"/>
                </a:solidFill>
              </a:rPr>
              <a:t>brightness </a:t>
            </a:r>
            <a:r>
              <a:rPr lang="en-US" altLang="de-DE" sz="1800" b="1" kern="0" dirty="0">
                <a:solidFill>
                  <a:srgbClr val="000000"/>
                </a:solidFill>
              </a:rPr>
              <a:t>contrast, </a:t>
            </a:r>
            <a:r>
              <a:rPr lang="en-US" altLang="de-DE" sz="1800" b="1" kern="0" dirty="0" err="1">
                <a:solidFill>
                  <a:srgbClr val="000000"/>
                </a:solidFill>
              </a:rPr>
              <a:t>colour</a:t>
            </a:r>
            <a:r>
              <a:rPr lang="en-US" altLang="de-DE" sz="1800" b="1" kern="0" dirty="0">
                <a:solidFill>
                  <a:srgbClr val="000000"/>
                </a:solidFill>
              </a:rPr>
              <a:t> </a:t>
            </a:r>
            <a:r>
              <a:rPr lang="en-US" altLang="de-DE" sz="1800" b="1" kern="0" dirty="0" smtClean="0">
                <a:solidFill>
                  <a:srgbClr val="000000"/>
                </a:solidFill>
              </a:rPr>
              <a:t>contrast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de-DE" sz="1800" b="1" kern="0" dirty="0" smtClean="0">
                <a:solidFill>
                  <a:srgbClr val="000000"/>
                </a:solidFill>
              </a:rPr>
              <a:t>or </a:t>
            </a:r>
            <a:r>
              <a:rPr lang="en-US" altLang="de-DE" sz="1800" b="1" kern="0" dirty="0">
                <a:solidFill>
                  <a:srgbClr val="000000"/>
                </a:solidFill>
              </a:rPr>
              <a:t>combined contrast.</a:t>
            </a: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968233" y="605371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585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Definition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contrast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8AE8CB-1615-49F9-8C21-AD137533B2D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7716787" y="5805264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31" y="1930771"/>
            <a:ext cx="5043537" cy="3816350"/>
          </a:xfrm>
        </p:spPr>
      </p:pic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1439652" y="1538790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762000" latinLnBrk="0">
              <a:lnSpc>
                <a:spcPct val="100000"/>
              </a:lnSpc>
              <a:buClrTx/>
              <a:buSzTx/>
              <a:buFontTx/>
              <a:buNone/>
              <a:tabLst>
                <a:tab pos="1616075" algn="l"/>
              </a:tabLst>
              <a:defRPr/>
            </a:pPr>
            <a:r>
              <a:rPr lang="de-DE" altLang="de-DE" sz="2400" b="1" dirty="0" err="1">
                <a:solidFill>
                  <a:schemeClr val="bg2"/>
                </a:solidFill>
                <a:latin typeface="+mn-lt"/>
              </a:rPr>
              <a:t>Excessive</a:t>
            </a:r>
            <a:r>
              <a:rPr lang="de-DE" altLang="de-DE" sz="2400" b="1" dirty="0">
                <a:solidFill>
                  <a:schemeClr val="bg2"/>
                </a:solidFill>
                <a:latin typeface="+mn-lt"/>
              </a:rPr>
              <a:t> </a:t>
            </a:r>
            <a:r>
              <a:rPr lang="de-DE" altLang="de-DE" sz="2400" b="1" dirty="0" err="1">
                <a:solidFill>
                  <a:schemeClr val="bg2"/>
                </a:solidFill>
                <a:latin typeface="+mn-lt"/>
              </a:rPr>
              <a:t>contrast</a:t>
            </a:r>
            <a:r>
              <a:rPr lang="de-DE" altLang="de-DE" sz="2400" b="1" dirty="0">
                <a:solidFill>
                  <a:schemeClr val="bg2"/>
                </a:solidFill>
                <a:latin typeface="+mn-lt"/>
              </a:rPr>
              <a:t> </a:t>
            </a:r>
            <a:r>
              <a:rPr lang="de-DE" altLang="de-DE" sz="2400" b="1" dirty="0" err="1">
                <a:solidFill>
                  <a:schemeClr val="bg2"/>
                </a:solidFill>
                <a:latin typeface="+mn-lt"/>
              </a:rPr>
              <a:t>causes</a:t>
            </a:r>
            <a:r>
              <a:rPr lang="de-DE" altLang="de-DE" sz="2400" b="1" dirty="0">
                <a:solidFill>
                  <a:schemeClr val="bg2"/>
                </a:solidFill>
                <a:latin typeface="+mn-lt"/>
              </a:rPr>
              <a:t> </a:t>
            </a:r>
            <a:r>
              <a:rPr lang="de-DE" altLang="de-DE" sz="2400" b="1" dirty="0" err="1">
                <a:solidFill>
                  <a:schemeClr val="bg2"/>
                </a:solidFill>
                <a:latin typeface="+mn-lt"/>
              </a:rPr>
              <a:t>glare</a:t>
            </a:r>
            <a:r>
              <a:rPr lang="de-DE" altLang="de-DE" sz="2400" b="1" dirty="0">
                <a:solidFill>
                  <a:schemeClr val="bg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1762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Effect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light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02DD00-280D-4009-A89F-96D56E91587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65103" y="1731963"/>
            <a:ext cx="2556900" cy="2004488"/>
          </a:xfrm>
        </p:spPr>
        <p:txBody>
          <a:bodyPr/>
          <a:lstStyle/>
          <a:p>
            <a:r>
              <a:rPr lang="en-US" altLang="de-DE" sz="2000" dirty="0"/>
              <a:t>Demonstrated effect:</a:t>
            </a:r>
            <a:br>
              <a:rPr lang="en-US" altLang="de-DE" sz="2000" dirty="0"/>
            </a:br>
            <a:r>
              <a:rPr lang="en-US" altLang="de-DE" sz="2000" b="0" dirty="0"/>
              <a:t>The error rate falls with rising illumination as a function of the degree of difficulty of the work </a:t>
            </a:r>
          </a:p>
          <a:p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4463" y="5872162"/>
            <a:ext cx="8317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dirty="0"/>
              <a:t>Source: Gesellschaft für gutes Licht: Lichtforum </a:t>
            </a:r>
            <a:r>
              <a:rPr lang="de-DE" altLang="de-DE" dirty="0" err="1"/>
              <a:t>issue</a:t>
            </a:r>
            <a:r>
              <a:rPr lang="de-DE" altLang="de-DE" dirty="0"/>
              <a:t> 39: </a:t>
            </a:r>
            <a:r>
              <a:rPr lang="de-DE" altLang="de-DE" dirty="0" smtClean="0">
                <a:hlinkClick r:id="rId3"/>
              </a:rPr>
              <a:t>www.licht.de</a:t>
            </a:r>
            <a:r>
              <a:rPr lang="de-DE" altLang="de-DE" dirty="0" smtClean="0"/>
              <a:t> </a:t>
            </a:r>
            <a:endParaRPr lang="de-DE" dirty="0"/>
          </a:p>
        </p:txBody>
      </p: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323528" y="1400857"/>
            <a:ext cx="5122863" cy="4440238"/>
            <a:chOff x="158" y="754"/>
            <a:chExt cx="3227" cy="2797"/>
          </a:xfrm>
        </p:grpSpPr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754"/>
              <a:ext cx="3227" cy="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249" y="845"/>
              <a:ext cx="1050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altLang="de-DE" sz="1600"/>
                <a:t>Error rate       </a:t>
              </a:r>
            </a:p>
          </p:txBody>
        </p: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476" y="3339"/>
              <a:ext cx="1868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altLang="de-DE" sz="1600"/>
                <a:t>Illuminance in lux       </a:t>
              </a:r>
            </a:p>
          </p:txBody>
        </p:sp>
      </p:grpSp>
      <p:sp>
        <p:nvSpPr>
          <p:cNvPr id="7" name="Rechteck 6"/>
          <p:cNvSpPr/>
          <p:nvPr/>
        </p:nvSpPr>
        <p:spPr>
          <a:xfrm>
            <a:off x="4298826" y="2564904"/>
            <a:ext cx="1944216" cy="21359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altLang="de-DE" sz="1600" dirty="0"/>
              <a:t>Drilling</a:t>
            </a:r>
          </a:p>
          <a:p>
            <a:pPr>
              <a:lnSpc>
                <a:spcPct val="150000"/>
              </a:lnSpc>
            </a:pPr>
            <a:r>
              <a:rPr lang="de-DE" altLang="de-DE" sz="1600" dirty="0" err="1"/>
              <a:t>Insulation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stripping</a:t>
            </a:r>
            <a:endParaRPr lang="de-DE" altLang="de-DE" sz="1600" dirty="0"/>
          </a:p>
          <a:p>
            <a:pPr>
              <a:lnSpc>
                <a:spcPct val="150000"/>
              </a:lnSpc>
            </a:pPr>
            <a:r>
              <a:rPr lang="de-DE" altLang="de-DE" sz="1600" dirty="0" err="1"/>
              <a:t>Punching</a:t>
            </a:r>
            <a:endParaRPr lang="de-DE" altLang="de-DE" sz="1600" dirty="0"/>
          </a:p>
          <a:p>
            <a:pPr>
              <a:lnSpc>
                <a:spcPct val="150000"/>
              </a:lnSpc>
            </a:pPr>
            <a:r>
              <a:rPr lang="de-DE" altLang="de-DE" sz="1600" dirty="0" err="1"/>
              <a:t>Cutting</a:t>
            </a:r>
            <a:r>
              <a:rPr lang="de-DE" altLang="de-DE" sz="1600" dirty="0"/>
              <a:t> </a:t>
            </a:r>
            <a:r>
              <a:rPr lang="de-DE" altLang="de-DE" sz="1600" dirty="0" err="1"/>
              <a:t>to</a:t>
            </a:r>
            <a:r>
              <a:rPr lang="de-DE" altLang="de-DE" sz="1600" dirty="0"/>
              <a:t> </a:t>
            </a:r>
            <a:r>
              <a:rPr lang="de-DE" altLang="de-DE" sz="1600" dirty="0" err="1"/>
              <a:t>size</a:t>
            </a:r>
            <a:endParaRPr lang="de-DE" altLang="de-DE" sz="1600" dirty="0"/>
          </a:p>
          <a:p>
            <a:pPr>
              <a:lnSpc>
                <a:spcPct val="150000"/>
              </a:lnSpc>
            </a:pPr>
            <a:r>
              <a:rPr lang="de-DE" altLang="de-DE" sz="1600" dirty="0" err="1"/>
              <a:t>Sawing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794242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Negative </a:t>
            </a:r>
            <a:r>
              <a:rPr lang="de-DE" altLang="de-DE" sz="3200" dirty="0" err="1" smtClean="0"/>
              <a:t>effects</a:t>
            </a:r>
            <a:r>
              <a:rPr lang="de-DE" altLang="de-DE" sz="3200" dirty="0" smtClean="0"/>
              <a:t> - </a:t>
            </a:r>
            <a:r>
              <a:rPr lang="de-DE" altLang="de-DE" sz="3200" dirty="0"/>
              <a:t>Visible light</a:t>
            </a:r>
            <a:r>
              <a:rPr lang="de-DE" altLang="de-DE" dirty="0"/>
              <a:t/>
            </a:r>
            <a:br>
              <a:rPr lang="de-DE" alt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F63028-B972-4648-81E3-08A1FD84345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0287" y="1446648"/>
            <a:ext cx="8064500" cy="4897437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Poor lighting design can result in glare, thereby impacting negatively upon </a:t>
            </a:r>
            <a:r>
              <a:rPr lang="en-US" altLang="de-DE" b="0" dirty="0" err="1"/>
              <a:t>recognizability</a:t>
            </a:r>
            <a:r>
              <a:rPr lang="en-US" altLang="de-DE" b="0" dirty="0"/>
              <a:t> at the </a:t>
            </a:r>
            <a:r>
              <a:rPr lang="en-US" altLang="de-DE" b="0" dirty="0" smtClean="0"/>
              <a:t>workplace.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 smtClean="0"/>
              <a:t>Poor </a:t>
            </a:r>
            <a:r>
              <a:rPr lang="en-US" altLang="de-DE" b="0" dirty="0"/>
              <a:t>lighting also increases the accident risk, since it induces fatigue and impairs the ability to see.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A particular hazard is that presented by laser radiation: the intense focusing of the light may cause damage to the retina.</a:t>
            </a:r>
          </a:p>
        </p:txBody>
      </p:sp>
    </p:spTree>
    <p:extLst>
      <p:ext uri="{BB962C8B-B14F-4D97-AF65-F5344CB8AC3E}">
        <p14:creationId xmlns:p14="http://schemas.microsoft.com/office/powerpoint/2010/main" val="4105641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Negative </a:t>
            </a:r>
            <a:r>
              <a:rPr lang="de-DE" altLang="de-DE" sz="3200" dirty="0" err="1"/>
              <a:t>effects</a:t>
            </a:r>
            <a:r>
              <a:rPr lang="de-DE" altLang="de-DE" sz="3200" dirty="0"/>
              <a:t> - Non-</a:t>
            </a:r>
            <a:r>
              <a:rPr lang="de-DE" altLang="de-DE" sz="3200" dirty="0" err="1"/>
              <a:t>visible</a:t>
            </a:r>
            <a:r>
              <a:rPr lang="de-DE" altLang="de-DE" sz="3200" dirty="0"/>
              <a:t> </a:t>
            </a:r>
            <a:r>
              <a:rPr lang="de-DE" altLang="de-DE" sz="3200" dirty="0" smtClean="0"/>
              <a:t>light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C3F8AB-1B0D-49A7-9E00-10B9E0FBED2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916832"/>
            <a:ext cx="8064500" cy="4464918"/>
          </a:xfrm>
        </p:spPr>
        <p:txBody>
          <a:bodyPr/>
          <a:lstStyle/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Light often contains IR and UV radiation components. They occur during welding, at hearths, and on laser installations. </a:t>
            </a:r>
            <a:endParaRPr lang="en-US" altLang="de-DE" b="0" dirty="0" smtClean="0"/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 smtClean="0"/>
              <a:t>These </a:t>
            </a:r>
            <a:r>
              <a:rPr lang="en-US" altLang="de-DE" b="0" dirty="0"/>
              <a:t>components can damage the skin and eyes. For example, if welding work is performed without eye protection, ultraviolet radiation leads to inflammation of the cornea and </a:t>
            </a:r>
            <a:r>
              <a:rPr lang="en-US" altLang="de-DE" b="0" dirty="0" smtClean="0"/>
              <a:t>conjunctiva.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 smtClean="0"/>
              <a:t>Like </a:t>
            </a:r>
            <a:r>
              <a:rPr lang="en-US" altLang="de-DE" b="0" dirty="0"/>
              <a:t>UV radiation, IR radiation can also lead to sunburn and an elevated risk of skin cancer.</a:t>
            </a:r>
          </a:p>
          <a:p>
            <a:endParaRPr lang="de-DE" sz="2000" b="0" kern="1200" dirty="0">
              <a:solidFill>
                <a:srgbClr val="6D6D6D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290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Effect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15B407-A95A-4487-B43E-0EEA7A15D83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57213" y="6462712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264444"/>
            <a:ext cx="8064500" cy="4897437"/>
          </a:xfrm>
        </p:spPr>
        <p:txBody>
          <a:bodyPr/>
          <a:lstStyle/>
          <a:p>
            <a:pPr eaLnBrk="1" hangingPunct="1"/>
            <a:r>
              <a:rPr lang="en-US" altLang="de-DE" sz="1800" b="0" dirty="0" err="1"/>
              <a:t>Colour</a:t>
            </a:r>
            <a:r>
              <a:rPr lang="en-US" altLang="de-DE" sz="1800" b="0" dirty="0"/>
              <a:t> is perceived when light in the visible spectrum falls on objects. Depending upon the material properties of the objects concerned, a part of the light spectrum is reflected or absorbed. The residual light is projected onto the retina. The "cones" in the retina enable human beings to distinguish between </a:t>
            </a:r>
            <a:r>
              <a:rPr lang="en-US" altLang="de-DE" sz="1800" b="0" dirty="0" err="1"/>
              <a:t>colours</a:t>
            </a:r>
            <a:r>
              <a:rPr lang="en-US" altLang="de-DE" sz="1800" b="0" dirty="0"/>
              <a:t>. </a:t>
            </a:r>
          </a:p>
          <a:p>
            <a:pPr eaLnBrk="1" hangingPunct="1"/>
            <a:r>
              <a:rPr lang="en-US" altLang="de-DE" sz="1800" b="0" dirty="0"/>
              <a:t>The use of </a:t>
            </a:r>
            <a:r>
              <a:rPr lang="en-US" altLang="de-DE" sz="1800" b="0" dirty="0" err="1"/>
              <a:t>colours</a:t>
            </a:r>
            <a:r>
              <a:rPr lang="en-US" altLang="de-DE" sz="1800" b="0" dirty="0"/>
              <a:t> in practice can be considered with regard to three aspects. </a:t>
            </a:r>
          </a:p>
          <a:p>
            <a:pPr eaLnBrk="1" hangingPunct="1"/>
            <a:r>
              <a:rPr lang="en-US" altLang="de-DE" sz="1800" b="0" dirty="0"/>
              <a:t>(based upon REFA 1993)</a:t>
            </a:r>
          </a:p>
          <a:p>
            <a:pPr eaLnBrk="1" hangingPunct="1"/>
            <a:endParaRPr lang="en-US" altLang="de-DE" sz="1800" b="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de-DE" sz="1800" b="0" dirty="0" smtClean="0"/>
              <a:t>Safety</a:t>
            </a:r>
            <a:r>
              <a:rPr lang="en-US" altLang="de-DE" sz="1800" b="0" dirty="0"/>
              <a:t>: by the marking of sources of hazards by </a:t>
            </a:r>
            <a:r>
              <a:rPr lang="en-US" altLang="de-DE" sz="1800" b="0" dirty="0" smtClean="0"/>
              <a:t>means</a:t>
            </a:r>
            <a:br>
              <a:rPr lang="en-US" altLang="de-DE" sz="1800" b="0" dirty="0" smtClean="0"/>
            </a:br>
            <a:r>
              <a:rPr lang="en-US" altLang="de-DE" sz="1800" b="0" dirty="0" smtClean="0"/>
              <a:t>of </a:t>
            </a:r>
            <a:r>
              <a:rPr lang="en-US" altLang="de-DE" sz="1800" b="0" dirty="0"/>
              <a:t>warning </a:t>
            </a:r>
            <a:r>
              <a:rPr lang="en-US" altLang="de-DE" sz="1800" b="0" dirty="0" err="1"/>
              <a:t>colours</a:t>
            </a:r>
            <a:r>
              <a:rPr lang="en-US" altLang="de-DE" sz="1800" b="0" dirty="0"/>
              <a:t> </a:t>
            </a:r>
            <a:r>
              <a:rPr lang="en-US" altLang="de-DE" sz="1800" b="0" dirty="0" smtClean="0"/>
              <a:t>that are </a:t>
            </a:r>
            <a:r>
              <a:rPr lang="en-US" altLang="de-DE" sz="1800" b="0" dirty="0"/>
              <a:t>universally understood 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de-DE" sz="1800" b="0" dirty="0" smtClean="0"/>
              <a:t>Coding</a:t>
            </a:r>
            <a:r>
              <a:rPr lang="en-US" altLang="de-DE" sz="1800" b="0" dirty="0"/>
              <a:t>: by the </a:t>
            </a:r>
            <a:r>
              <a:rPr lang="en-US" altLang="de-DE" sz="1800" b="0" dirty="0" err="1"/>
              <a:t>colour</a:t>
            </a:r>
            <a:r>
              <a:rPr lang="en-US" altLang="de-DE" sz="1800" b="0" dirty="0"/>
              <a:t>-coding of work-related </a:t>
            </a:r>
            <a:r>
              <a:rPr lang="en-US" altLang="de-DE" sz="1800" b="0" dirty="0" smtClean="0"/>
              <a:t>objects </a:t>
            </a:r>
            <a:br>
              <a:rPr lang="en-US" altLang="de-DE" sz="1800" b="0" dirty="0" smtClean="0"/>
            </a:br>
            <a:r>
              <a:rPr lang="en-US" altLang="de-DE" sz="1800" b="0" dirty="0" smtClean="0"/>
              <a:t>and </a:t>
            </a:r>
            <a:r>
              <a:rPr lang="en-US" altLang="de-DE" sz="1800" b="0" dirty="0"/>
              <a:t>the contents </a:t>
            </a:r>
            <a:r>
              <a:rPr lang="en-US" altLang="de-DE" sz="1800" b="0" dirty="0" smtClean="0"/>
              <a:t>of containers</a:t>
            </a:r>
            <a:endParaRPr lang="en-US" altLang="de-DE" sz="1800" b="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de-DE" sz="1800" b="0" dirty="0"/>
              <a:t>Design and order: by assignment to the functions </a:t>
            </a:r>
            <a:r>
              <a:rPr lang="en-US" altLang="de-DE" sz="1800" b="0" dirty="0" smtClean="0"/>
              <a:t>and</a:t>
            </a:r>
            <a:br>
              <a:rPr lang="en-US" altLang="de-DE" sz="1800" b="0" dirty="0" smtClean="0"/>
            </a:br>
            <a:r>
              <a:rPr lang="en-US" altLang="de-DE" sz="1800" b="0" dirty="0" smtClean="0"/>
              <a:t>forms </a:t>
            </a:r>
            <a:r>
              <a:rPr lang="en-US" altLang="de-DE" sz="1800" b="0" dirty="0"/>
              <a:t>of equipment</a:t>
            </a:r>
          </a:p>
          <a:p>
            <a:pPr marL="342900" indent="-342900" eaLnBrk="1" hangingPunct="1">
              <a:buFont typeface="+mj-lt"/>
              <a:buAutoNum type="arabicPeriod"/>
            </a:pPr>
            <a:endParaRPr lang="en-US" altLang="de-DE" sz="1800" b="0" dirty="0"/>
          </a:p>
          <a:p>
            <a:endParaRPr lang="de-DE" sz="1800" b="0" kern="1200" dirty="0">
              <a:solidFill>
                <a:srgbClr val="6D6D6D"/>
              </a:solidFill>
              <a:latin typeface="Arial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2" y="3713162"/>
            <a:ext cx="16557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6948264" y="5462801"/>
            <a:ext cx="17924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Colour</a:t>
            </a:r>
            <a:r>
              <a:rPr lang="en-US" altLang="de-DE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wheel, based upon </a:t>
            </a:r>
            <a:br>
              <a:rPr lang="en-US" altLang="de-DE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de-DE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Johannes </a:t>
            </a:r>
            <a:r>
              <a:rPr lang="en-US" altLang="de-DE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Itten</a:t>
            </a:r>
            <a:r>
              <a:rPr lang="en-US" altLang="de-DE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(1961</a:t>
            </a:r>
            <a:r>
              <a:rPr lang="en-US" alt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en-US" altLang="de-DE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41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Effect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911E14-D550-4B7E-8C30-F1B61533E80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7716787" y="5805264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90" y="1287463"/>
            <a:ext cx="6463045" cy="4897437"/>
          </a:xfrm>
        </p:spPr>
      </p:pic>
    </p:spTree>
    <p:extLst>
      <p:ext uri="{BB962C8B-B14F-4D97-AF65-F5344CB8AC3E}">
        <p14:creationId xmlns:p14="http://schemas.microsoft.com/office/powerpoint/2010/main" val="3616081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Effect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1161A5-A8A5-4CAA-8FBF-8300F15C3C0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393948" y="6070396"/>
            <a:ext cx="7777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i="1" dirty="0">
                <a:solidFill>
                  <a:schemeClr val="bg2"/>
                </a:solidFill>
                <a:latin typeface="+mn-lt"/>
              </a:rPr>
              <a:t>Source: Heller, E.: Wie Farben wirken. Hamburg: Rowohlt Taschenbuch Verlag GmbH 2004</a:t>
            </a:r>
          </a:p>
        </p:txBody>
      </p:sp>
      <p:sp>
        <p:nvSpPr>
          <p:cNvPr id="69" name="Rectangle 5"/>
          <p:cNvSpPr>
            <a:spLocks noChangeArrowheads="1"/>
          </p:cNvSpPr>
          <p:nvPr/>
        </p:nvSpPr>
        <p:spPr bwMode="auto">
          <a:xfrm>
            <a:off x="395288" y="1230313"/>
            <a:ext cx="3170237" cy="57626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Psychological effect</a:t>
            </a:r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>
            <a:off x="393700" y="1989138"/>
            <a:ext cx="3170238" cy="57626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Symbolic effect</a:t>
            </a:r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95288" y="2784475"/>
            <a:ext cx="3170237" cy="57626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Cultural effect</a:t>
            </a:r>
          </a:p>
        </p:txBody>
      </p:sp>
      <p:sp>
        <p:nvSpPr>
          <p:cNvPr id="72" name="Rectangle 9"/>
          <p:cNvSpPr>
            <a:spLocks noChangeArrowheads="1"/>
          </p:cNvSpPr>
          <p:nvPr/>
        </p:nvSpPr>
        <p:spPr bwMode="auto">
          <a:xfrm>
            <a:off x="393700" y="3562350"/>
            <a:ext cx="3170238" cy="57626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Political effect</a:t>
            </a:r>
          </a:p>
        </p:txBody>
      </p:sp>
      <p:sp>
        <p:nvSpPr>
          <p:cNvPr id="73" name="Rectangle 10"/>
          <p:cNvSpPr>
            <a:spLocks noChangeArrowheads="1"/>
          </p:cNvSpPr>
          <p:nvPr/>
        </p:nvSpPr>
        <p:spPr bwMode="auto">
          <a:xfrm>
            <a:off x="393700" y="4340225"/>
            <a:ext cx="3170238" cy="57626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Traditional effect</a:t>
            </a:r>
          </a:p>
        </p:txBody>
      </p:sp>
      <p:sp>
        <p:nvSpPr>
          <p:cNvPr id="74" name="Rectangle 11"/>
          <p:cNvSpPr>
            <a:spLocks noChangeArrowheads="1"/>
          </p:cNvSpPr>
          <p:nvPr/>
        </p:nvSpPr>
        <p:spPr bwMode="auto">
          <a:xfrm>
            <a:off x="393700" y="5157788"/>
            <a:ext cx="3170238" cy="57626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Creative effect</a:t>
            </a:r>
          </a:p>
        </p:txBody>
      </p:sp>
      <p:sp>
        <p:nvSpPr>
          <p:cNvPr id="75" name="Rectangle 12"/>
          <p:cNvSpPr>
            <a:spLocks noChangeArrowheads="1"/>
          </p:cNvSpPr>
          <p:nvPr/>
        </p:nvSpPr>
        <p:spPr bwMode="auto">
          <a:xfrm>
            <a:off x="5364163" y="1230313"/>
            <a:ext cx="3494087" cy="64611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By automatic, unconscious reactions</a:t>
            </a:r>
          </a:p>
        </p:txBody>
      </p:sp>
      <p:sp>
        <p:nvSpPr>
          <p:cNvPr id="76" name="Rectangle 13"/>
          <p:cNvSpPr>
            <a:spLocks noChangeArrowheads="1"/>
          </p:cNvSpPr>
          <p:nvPr/>
        </p:nvSpPr>
        <p:spPr bwMode="auto">
          <a:xfrm>
            <a:off x="5362575" y="1989138"/>
            <a:ext cx="3495675" cy="64611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Generally caused by traditions passed down over the centuries </a:t>
            </a:r>
          </a:p>
        </p:txBody>
      </p:sp>
      <p:sp>
        <p:nvSpPr>
          <p:cNvPr id="77" name="Rectangle 14"/>
          <p:cNvSpPr>
            <a:spLocks noChangeArrowheads="1"/>
          </p:cNvSpPr>
          <p:nvPr/>
        </p:nvSpPr>
        <p:spPr bwMode="auto">
          <a:xfrm>
            <a:off x="5364163" y="2784475"/>
            <a:ext cx="3494087" cy="64611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Caused by lifestyle differences</a:t>
            </a: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5362575" y="3562350"/>
            <a:ext cx="3495675" cy="64611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By special, known symbolism</a:t>
            </a:r>
          </a:p>
        </p:txBody>
      </p:sp>
      <p:sp>
        <p:nvSpPr>
          <p:cNvPr id="79" name="Rectangle 16"/>
          <p:cNvSpPr>
            <a:spLocks noChangeArrowheads="1"/>
          </p:cNvSpPr>
          <p:nvPr/>
        </p:nvSpPr>
        <p:spPr bwMode="auto">
          <a:xfrm>
            <a:off x="5362575" y="4340225"/>
            <a:ext cx="3530600" cy="576263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By historical background</a:t>
            </a:r>
          </a:p>
        </p:txBody>
      </p:sp>
      <p:sp>
        <p:nvSpPr>
          <p:cNvPr id="80" name="Rectangle 17"/>
          <p:cNvSpPr>
            <a:spLocks noChangeArrowheads="1"/>
          </p:cNvSpPr>
          <p:nvPr/>
        </p:nvSpPr>
        <p:spPr bwMode="auto">
          <a:xfrm>
            <a:off x="5362575" y="5157788"/>
            <a:ext cx="3495675" cy="646112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New effects caused by surprising colours</a:t>
            </a:r>
          </a:p>
        </p:txBody>
      </p:sp>
      <p:sp>
        <p:nvSpPr>
          <p:cNvPr id="81" name="Rectangle 33"/>
          <p:cNvSpPr>
            <a:spLocks noChangeArrowheads="1"/>
          </p:cNvSpPr>
          <p:nvPr/>
        </p:nvSpPr>
        <p:spPr bwMode="auto">
          <a:xfrm>
            <a:off x="3708400" y="3573463"/>
            <a:ext cx="1514475" cy="57626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Left-wing </a:t>
            </a:r>
            <a:b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politics</a:t>
            </a:r>
          </a:p>
        </p:txBody>
      </p:sp>
      <p:sp>
        <p:nvSpPr>
          <p:cNvPr id="82" name="Rectangle 34"/>
          <p:cNvSpPr>
            <a:spLocks noChangeArrowheads="1"/>
          </p:cNvSpPr>
          <p:nvPr/>
        </p:nvSpPr>
        <p:spPr bwMode="auto">
          <a:xfrm>
            <a:off x="3708400" y="1233488"/>
            <a:ext cx="1514475" cy="576262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Cold</a:t>
            </a:r>
          </a:p>
        </p:txBody>
      </p:sp>
      <p:sp>
        <p:nvSpPr>
          <p:cNvPr id="83" name="Rectangle 35"/>
          <p:cNvSpPr>
            <a:spLocks noChangeArrowheads="1"/>
          </p:cNvSpPr>
          <p:nvPr/>
        </p:nvSpPr>
        <p:spPr bwMode="auto">
          <a:xfrm>
            <a:off x="3708400" y="5157788"/>
            <a:ext cx="1514475" cy="576262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Stimulation</a:t>
            </a:r>
          </a:p>
        </p:txBody>
      </p: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3708400" y="1989138"/>
            <a:ext cx="1514475" cy="576262"/>
          </a:xfrm>
          <a:prstGeom prst="rect">
            <a:avLst/>
          </a:prstGeom>
          <a:solidFill>
            <a:srgbClr val="33CC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Rest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In order</a:t>
            </a:r>
          </a:p>
        </p:txBody>
      </p:sp>
      <p:sp>
        <p:nvSpPr>
          <p:cNvPr id="85" name="Rectangle 37"/>
          <p:cNvSpPr>
            <a:spLocks noChangeArrowheads="1"/>
          </p:cNvSpPr>
          <p:nvPr/>
        </p:nvSpPr>
        <p:spPr bwMode="auto">
          <a:xfrm>
            <a:off x="3705225" y="2781300"/>
            <a:ext cx="1514475" cy="5762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Purity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Death</a:t>
            </a:r>
          </a:p>
        </p:txBody>
      </p:sp>
      <p:sp>
        <p:nvSpPr>
          <p:cNvPr id="86" name="Rectangle 39"/>
          <p:cNvSpPr>
            <a:spLocks noChangeArrowheads="1"/>
          </p:cNvSpPr>
          <p:nvPr/>
        </p:nvSpPr>
        <p:spPr bwMode="auto">
          <a:xfrm>
            <a:off x="4500563" y="4365625"/>
            <a:ext cx="719137" cy="576263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endParaRPr lang="en-US" altLang="de-DE" sz="1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38"/>
          <p:cNvSpPr>
            <a:spLocks noChangeArrowheads="1"/>
          </p:cNvSpPr>
          <p:nvPr/>
        </p:nvSpPr>
        <p:spPr bwMode="auto">
          <a:xfrm>
            <a:off x="3708400" y="4365625"/>
            <a:ext cx="1514475" cy="5762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Saxony</a:t>
            </a:r>
          </a:p>
        </p:txBody>
      </p:sp>
    </p:spTree>
    <p:extLst>
      <p:ext uri="{BB962C8B-B14F-4D97-AF65-F5344CB8AC3E}">
        <p14:creationId xmlns:p14="http://schemas.microsoft.com/office/powerpoint/2010/main" val="2694148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840861"/>
              </p:ext>
            </p:extLst>
          </p:nvPr>
        </p:nvGraphicFramePr>
        <p:xfrm>
          <a:off x="539750" y="1281727"/>
          <a:ext cx="8208714" cy="47284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83978">
                  <a:extLst>
                    <a:ext uri="{9D8B030D-6E8A-4147-A177-3AD203B41FA5}">
                      <a16:colId xmlns:a16="http://schemas.microsoft.com/office/drawing/2014/main" val="3497389504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188095524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422159995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3850797206"/>
                    </a:ext>
                  </a:extLst>
                </a:gridCol>
              </a:tblGrid>
              <a:tr h="542032">
                <a:tc>
                  <a:txBody>
                    <a:bodyPr/>
                    <a:lstStyle/>
                    <a:p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Colour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>
                          <a:solidFill>
                            <a:schemeClr val="tx1"/>
                          </a:solidFill>
                        </a:rPr>
                        <a:t>Distance</a:t>
                      </a:r>
                      <a:r>
                        <a:rPr lang="de-DE" altLang="de-DE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altLang="de-DE" sz="1800" dirty="0" err="1" smtClean="0">
                          <a:solidFill>
                            <a:schemeClr val="tx1"/>
                          </a:solidFill>
                        </a:rPr>
                        <a:t>effect</a:t>
                      </a:r>
                      <a:r>
                        <a:rPr lang="de-DE" altLang="de-DE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>
                          <a:solidFill>
                            <a:schemeClr val="tx1"/>
                          </a:solidFill>
                        </a:rPr>
                        <a:t>Temperature</a:t>
                      </a:r>
                      <a:r>
                        <a:rPr lang="de-DE" altLang="de-DE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altLang="de-DE" sz="1800" dirty="0" err="1" smtClean="0">
                          <a:solidFill>
                            <a:schemeClr val="tx1"/>
                          </a:solidFill>
                        </a:rPr>
                        <a:t>effect</a:t>
                      </a:r>
                      <a:r>
                        <a:rPr lang="de-DE" altLang="de-DE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>
                          <a:solidFill>
                            <a:schemeClr val="tx1"/>
                          </a:solidFill>
                        </a:rPr>
                        <a:t>Psychological </a:t>
                      </a:r>
                      <a:r>
                        <a:rPr lang="de-DE" altLang="de-DE" sz="1800" dirty="0" err="1" smtClean="0">
                          <a:solidFill>
                            <a:schemeClr val="tx1"/>
                          </a:solidFill>
                        </a:rPr>
                        <a:t>effect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606285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Distance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Cold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Calming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68152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Distance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cold</a:t>
                      </a:r>
                      <a:endParaRPr lang="de-DE" altLang="de-DE" sz="1800" dirty="0" smtClean="0"/>
                    </a:p>
                    <a:p>
                      <a:r>
                        <a:rPr lang="de-DE" sz="1800" dirty="0" err="1" smtClean="0"/>
                        <a:t>to</a:t>
                      </a:r>
                      <a:r>
                        <a:rPr lang="de-DE" sz="1800" dirty="0" smtClean="0"/>
                        <a:t> neutral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Calming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830287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Close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Warm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exciting</a:t>
                      </a:r>
                      <a:r>
                        <a:rPr lang="de-DE" altLang="de-DE" sz="1800" dirty="0" smtClean="0"/>
                        <a:t>	   </a:t>
                      </a:r>
                      <a:r>
                        <a:rPr lang="de-DE" altLang="de-DE" sz="1800" dirty="0" err="1" smtClean="0"/>
                        <a:t>Disturbing</a:t>
                      </a:r>
                      <a:r>
                        <a:rPr lang="de-DE" altLang="de-DE" sz="1800" dirty="0" smtClean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53624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close</a:t>
                      </a:r>
                      <a:r>
                        <a:rPr lang="de-DE" altLang="de-DE" sz="1800" dirty="0" smtClean="0"/>
                        <a:t>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warm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Stimulating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095666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Close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Warm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 err="1" smtClean="0"/>
                        <a:t>Stimulating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333384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close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sz="1800" dirty="0" err="1" smtClean="0"/>
                        <a:t>Restricting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Neutral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 err="1" smtClean="0"/>
                        <a:t>Stimulating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565820"/>
                  </a:ext>
                </a:extLst>
              </a:tr>
              <a:tr h="54203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BE0EC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Very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close</a:t>
                      </a:r>
                      <a:r>
                        <a:rPr lang="de-DE" altLang="de-DE" sz="1800" dirty="0" smtClean="0"/>
                        <a:t>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err="1" smtClean="0"/>
                        <a:t>Cold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Aggressive, </a:t>
                      </a:r>
                      <a:r>
                        <a:rPr lang="de-DE" dirty="0" err="1" smtClean="0"/>
                        <a:t>disturbing</a:t>
                      </a:r>
                      <a:endParaRPr lang="de-DE" dirty="0" smtClean="0"/>
                    </a:p>
                    <a:p>
                      <a:r>
                        <a:rPr lang="de-DE" dirty="0" err="1" smtClean="0"/>
                        <a:t>Discouraging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214374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Effect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6FFA73-FE2D-4184-967D-5F94AED6551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19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66072" y="6091127"/>
            <a:ext cx="40219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dirty="0"/>
              <a:t>nach </a:t>
            </a:r>
            <a:r>
              <a:rPr lang="de-DE" sz="1400" dirty="0" err="1"/>
              <a:t>Based</a:t>
            </a:r>
            <a:r>
              <a:rPr lang="de-DE" sz="1400" dirty="0"/>
              <a:t> upon BGI </a:t>
            </a:r>
            <a:r>
              <a:rPr lang="de-DE" sz="1400" dirty="0" smtClean="0"/>
              <a:t>523 101 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13648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7" y="2027277"/>
            <a:ext cx="4437176" cy="329786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DFCB08-FF0F-4949-A3E0-577BF6EDC8C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483768" y="507315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139952" y="1227489"/>
            <a:ext cx="4633109" cy="4897437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Significance of </a:t>
            </a:r>
            <a:r>
              <a:rPr lang="en-US" altLang="de-DE" dirty="0" smtClean="0"/>
              <a:t>light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Physical </a:t>
            </a:r>
            <a:r>
              <a:rPr lang="en-US" altLang="de-DE" dirty="0" smtClean="0"/>
              <a:t>principles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Measurement of </a:t>
            </a:r>
            <a:r>
              <a:rPr lang="en-US" altLang="de-DE" dirty="0"/>
              <a:t>i</a:t>
            </a:r>
            <a:r>
              <a:rPr lang="en-US" altLang="de-DE" dirty="0" smtClean="0"/>
              <a:t>llumination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Definition </a:t>
            </a:r>
            <a:r>
              <a:rPr lang="en-US" altLang="de-DE" dirty="0"/>
              <a:t>of contrast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 smtClean="0"/>
              <a:t>Effect </a:t>
            </a:r>
            <a:r>
              <a:rPr lang="en-US" altLang="de-DE" dirty="0"/>
              <a:t>of </a:t>
            </a:r>
            <a:r>
              <a:rPr lang="en-US" altLang="de-DE" dirty="0" smtClean="0"/>
              <a:t>light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Effect of </a:t>
            </a:r>
            <a:r>
              <a:rPr lang="en-US" altLang="de-DE" dirty="0" err="1" smtClean="0"/>
              <a:t>colour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Lighting </a:t>
            </a:r>
            <a:r>
              <a:rPr lang="en-US" altLang="de-DE" dirty="0" smtClean="0"/>
              <a:t>design</a:t>
            </a:r>
            <a:endParaRPr lang="en-US" altLang="de-DE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Design examples</a:t>
            </a:r>
          </a:p>
        </p:txBody>
      </p:sp>
    </p:spTree>
    <p:extLst>
      <p:ext uri="{BB962C8B-B14F-4D97-AF65-F5344CB8AC3E}">
        <p14:creationId xmlns:p14="http://schemas.microsoft.com/office/powerpoint/2010/main" val="1635995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Influence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3D7841-36BD-4B92-A81A-29829F55500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20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23850" y="5695219"/>
            <a:ext cx="554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Influence of </a:t>
            </a:r>
            <a:r>
              <a:rPr lang="en-US" altLang="de-DE" sz="1800" dirty="0" err="1">
                <a:solidFill>
                  <a:schemeClr val="bg2"/>
                </a:solidFill>
                <a:latin typeface="+mn-lt"/>
              </a:rPr>
              <a:t>colour</a:t>
            </a:r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 upon the perceived properties (1)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0661" y="1443405"/>
            <a:ext cx="2718694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E14D0E"/>
                </a:solidFill>
              </a:rPr>
              <a:t>Perceived</a:t>
            </a:r>
            <a:r>
              <a:rPr lang="de-DE" altLang="de-DE" b="1" dirty="0">
                <a:solidFill>
                  <a:srgbClr val="E14D0E"/>
                </a:solidFill>
              </a:rPr>
              <a:t> </a:t>
            </a:r>
            <a:r>
              <a:rPr lang="de-DE" altLang="de-DE" b="1" dirty="0" err="1">
                <a:solidFill>
                  <a:srgbClr val="E14D0E"/>
                </a:solidFill>
              </a:rPr>
              <a:t>properties</a:t>
            </a:r>
            <a:endParaRPr lang="de-DE" altLang="de-DE" sz="2800" b="1" dirty="0">
              <a:solidFill>
                <a:srgbClr val="E14D0E"/>
              </a:solidFill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284663" y="1417199"/>
            <a:ext cx="1037144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E14D0E"/>
                </a:solidFill>
              </a:rPr>
              <a:t>Effects</a:t>
            </a:r>
            <a:endParaRPr lang="de-DE" altLang="de-DE" sz="2000" b="1" dirty="0">
              <a:solidFill>
                <a:srgbClr val="E14D0E"/>
              </a:solidFill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95288" y="2058988"/>
            <a:ext cx="2025812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 dirty="0" err="1"/>
              <a:t>Temperature</a:t>
            </a:r>
            <a:endParaRPr lang="de-DE" altLang="de-DE" sz="2400" b="1" dirty="0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395288" y="3582988"/>
            <a:ext cx="1586974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 dirty="0" err="1"/>
              <a:t>Hardness</a:t>
            </a:r>
            <a:endParaRPr lang="de-DE" altLang="de-DE" sz="2400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395288" y="4640263"/>
            <a:ext cx="1201484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 dirty="0" err="1"/>
              <a:t>Weight</a:t>
            </a:r>
            <a:endParaRPr lang="de-DE" altLang="de-DE" sz="2400" dirty="0"/>
          </a:p>
        </p:txBody>
      </p:sp>
      <p:sp>
        <p:nvSpPr>
          <p:cNvPr id="20" name="Rectangle 18" descr="Großes Konfetti"/>
          <p:cNvSpPr>
            <a:spLocks noChangeArrowheads="1"/>
          </p:cNvSpPr>
          <p:nvPr/>
        </p:nvSpPr>
        <p:spPr bwMode="auto">
          <a:xfrm>
            <a:off x="2601913" y="2073275"/>
            <a:ext cx="1196975" cy="304800"/>
          </a:xfrm>
          <a:prstGeom prst="rect">
            <a:avLst/>
          </a:prstGeom>
          <a:pattFill prst="lgConfetti">
            <a:fgClr>
              <a:schemeClr val="hlink"/>
            </a:fgClr>
            <a:bgClr>
              <a:srgbClr val="FE9B03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Rectangle 19" descr="ZickZack"/>
          <p:cNvSpPr>
            <a:spLocks noChangeArrowheads="1"/>
          </p:cNvSpPr>
          <p:nvPr/>
        </p:nvSpPr>
        <p:spPr bwMode="auto">
          <a:xfrm>
            <a:off x="2601913" y="2606675"/>
            <a:ext cx="1196975" cy="304800"/>
          </a:xfrm>
          <a:prstGeom prst="rect">
            <a:avLst/>
          </a:prstGeom>
          <a:pattFill prst="zigZag">
            <a:fgClr>
              <a:srgbClr val="00279F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2601913" y="3597275"/>
            <a:ext cx="493712" cy="5334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282950" y="3559175"/>
            <a:ext cx="552450" cy="623888"/>
          </a:xfrm>
          <a:custGeom>
            <a:avLst/>
            <a:gdLst>
              <a:gd name="T0" fmla="*/ 0 w 377"/>
              <a:gd name="T1" fmla="*/ 60483804 h 393"/>
              <a:gd name="T2" fmla="*/ 17178704 w 377"/>
              <a:gd name="T3" fmla="*/ 141128869 h 393"/>
              <a:gd name="T4" fmla="*/ 17178704 w 377"/>
              <a:gd name="T5" fmla="*/ 221773958 h 393"/>
              <a:gd name="T6" fmla="*/ 17178704 w 377"/>
              <a:gd name="T7" fmla="*/ 302418998 h 393"/>
              <a:gd name="T8" fmla="*/ 17178704 w 377"/>
              <a:gd name="T9" fmla="*/ 383064037 h 393"/>
              <a:gd name="T10" fmla="*/ 34357408 w 377"/>
              <a:gd name="T11" fmla="*/ 463709176 h 393"/>
              <a:gd name="T12" fmla="*/ 34357408 w 377"/>
              <a:gd name="T13" fmla="*/ 544354216 h 393"/>
              <a:gd name="T14" fmla="*/ 34357408 w 377"/>
              <a:gd name="T15" fmla="*/ 624999255 h 393"/>
              <a:gd name="T16" fmla="*/ 0 w 377"/>
              <a:gd name="T17" fmla="*/ 705644295 h 393"/>
              <a:gd name="T18" fmla="*/ 0 w 377"/>
              <a:gd name="T19" fmla="*/ 786289334 h 393"/>
              <a:gd name="T20" fmla="*/ 0 w 377"/>
              <a:gd name="T21" fmla="*/ 866934572 h 393"/>
              <a:gd name="T22" fmla="*/ 51536118 w 377"/>
              <a:gd name="T23" fmla="*/ 927418352 h 393"/>
              <a:gd name="T24" fmla="*/ 120252399 w 377"/>
              <a:gd name="T25" fmla="*/ 927418352 h 393"/>
              <a:gd name="T26" fmla="*/ 188967192 w 377"/>
              <a:gd name="T27" fmla="*/ 927418352 h 393"/>
              <a:gd name="T28" fmla="*/ 257682031 w 377"/>
              <a:gd name="T29" fmla="*/ 927418352 h 393"/>
              <a:gd name="T30" fmla="*/ 326396824 w 377"/>
              <a:gd name="T31" fmla="*/ 907257092 h 393"/>
              <a:gd name="T32" fmla="*/ 395113174 w 377"/>
              <a:gd name="T33" fmla="*/ 907257092 h 393"/>
              <a:gd name="T34" fmla="*/ 481006666 w 377"/>
              <a:gd name="T35" fmla="*/ 947579612 h 393"/>
              <a:gd name="T36" fmla="*/ 549722924 w 377"/>
              <a:gd name="T37" fmla="*/ 967740872 h 393"/>
              <a:gd name="T38" fmla="*/ 618437718 w 377"/>
              <a:gd name="T39" fmla="*/ 987902132 h 393"/>
              <a:gd name="T40" fmla="*/ 687152511 w 377"/>
              <a:gd name="T41" fmla="*/ 967740872 h 393"/>
              <a:gd name="T42" fmla="*/ 738688606 w 377"/>
              <a:gd name="T43" fmla="*/ 927418352 h 393"/>
              <a:gd name="T44" fmla="*/ 773046185 w 377"/>
              <a:gd name="T45" fmla="*/ 866934572 h 393"/>
              <a:gd name="T46" fmla="*/ 790226349 w 377"/>
              <a:gd name="T47" fmla="*/ 786289334 h 393"/>
              <a:gd name="T48" fmla="*/ 807405047 w 377"/>
              <a:gd name="T49" fmla="*/ 665321775 h 393"/>
              <a:gd name="T50" fmla="*/ 807405047 w 377"/>
              <a:gd name="T51" fmla="*/ 584676735 h 393"/>
              <a:gd name="T52" fmla="*/ 790226349 w 377"/>
              <a:gd name="T53" fmla="*/ 504031696 h 393"/>
              <a:gd name="T54" fmla="*/ 773046185 w 377"/>
              <a:gd name="T55" fmla="*/ 423386656 h 393"/>
              <a:gd name="T56" fmla="*/ 755867304 w 377"/>
              <a:gd name="T57" fmla="*/ 342741517 h 393"/>
              <a:gd name="T58" fmla="*/ 755867304 w 377"/>
              <a:gd name="T59" fmla="*/ 262096478 h 393"/>
              <a:gd name="T60" fmla="*/ 773046185 w 377"/>
              <a:gd name="T61" fmla="*/ 161290129 h 393"/>
              <a:gd name="T62" fmla="*/ 790226349 w 377"/>
              <a:gd name="T63" fmla="*/ 80645064 h 393"/>
              <a:gd name="T64" fmla="*/ 738688606 w 377"/>
              <a:gd name="T65" fmla="*/ 40322532 h 393"/>
              <a:gd name="T66" fmla="*/ 652795114 w 377"/>
              <a:gd name="T67" fmla="*/ 40322532 h 393"/>
              <a:gd name="T68" fmla="*/ 532542761 w 377"/>
              <a:gd name="T69" fmla="*/ 80645064 h 393"/>
              <a:gd name="T70" fmla="*/ 429470571 w 377"/>
              <a:gd name="T71" fmla="*/ 80645064 h 393"/>
              <a:gd name="T72" fmla="*/ 360755686 w 377"/>
              <a:gd name="T73" fmla="*/ 60483804 h 393"/>
              <a:gd name="T74" fmla="*/ 274860730 w 377"/>
              <a:gd name="T75" fmla="*/ 60483804 h 393"/>
              <a:gd name="T76" fmla="*/ 188967192 w 377"/>
              <a:gd name="T77" fmla="*/ 20161266 h 393"/>
              <a:gd name="T78" fmla="*/ 120252399 w 377"/>
              <a:gd name="T79" fmla="*/ 0 h 393"/>
              <a:gd name="T80" fmla="*/ 51536118 w 377"/>
              <a:gd name="T81" fmla="*/ 40322532 h 39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7"/>
              <a:gd name="T124" fmla="*/ 0 h 393"/>
              <a:gd name="T125" fmla="*/ 377 w 377"/>
              <a:gd name="T126" fmla="*/ 393 h 39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7" h="393">
                <a:moveTo>
                  <a:pt x="16" y="24"/>
                </a:moveTo>
                <a:lnTo>
                  <a:pt x="0" y="24"/>
                </a:lnTo>
                <a:lnTo>
                  <a:pt x="8" y="40"/>
                </a:lnTo>
                <a:lnTo>
                  <a:pt x="8" y="56"/>
                </a:lnTo>
                <a:lnTo>
                  <a:pt x="16" y="72"/>
                </a:lnTo>
                <a:lnTo>
                  <a:pt x="8" y="88"/>
                </a:lnTo>
                <a:lnTo>
                  <a:pt x="8" y="104"/>
                </a:lnTo>
                <a:lnTo>
                  <a:pt x="8" y="120"/>
                </a:lnTo>
                <a:lnTo>
                  <a:pt x="8" y="136"/>
                </a:lnTo>
                <a:lnTo>
                  <a:pt x="8" y="152"/>
                </a:lnTo>
                <a:lnTo>
                  <a:pt x="8" y="168"/>
                </a:lnTo>
                <a:lnTo>
                  <a:pt x="16" y="184"/>
                </a:lnTo>
                <a:lnTo>
                  <a:pt x="16" y="200"/>
                </a:lnTo>
                <a:lnTo>
                  <a:pt x="16" y="216"/>
                </a:lnTo>
                <a:lnTo>
                  <a:pt x="16" y="232"/>
                </a:lnTo>
                <a:lnTo>
                  <a:pt x="16" y="248"/>
                </a:lnTo>
                <a:lnTo>
                  <a:pt x="8" y="264"/>
                </a:lnTo>
                <a:lnTo>
                  <a:pt x="0" y="280"/>
                </a:lnTo>
                <a:lnTo>
                  <a:pt x="0" y="296"/>
                </a:lnTo>
                <a:lnTo>
                  <a:pt x="0" y="312"/>
                </a:lnTo>
                <a:lnTo>
                  <a:pt x="0" y="328"/>
                </a:lnTo>
                <a:lnTo>
                  <a:pt x="0" y="344"/>
                </a:lnTo>
                <a:lnTo>
                  <a:pt x="8" y="360"/>
                </a:lnTo>
                <a:lnTo>
                  <a:pt x="24" y="368"/>
                </a:lnTo>
                <a:lnTo>
                  <a:pt x="40" y="376"/>
                </a:lnTo>
                <a:lnTo>
                  <a:pt x="56" y="368"/>
                </a:lnTo>
                <a:lnTo>
                  <a:pt x="72" y="368"/>
                </a:lnTo>
                <a:lnTo>
                  <a:pt x="88" y="368"/>
                </a:lnTo>
                <a:lnTo>
                  <a:pt x="104" y="368"/>
                </a:lnTo>
                <a:lnTo>
                  <a:pt x="120" y="368"/>
                </a:lnTo>
                <a:lnTo>
                  <a:pt x="136" y="368"/>
                </a:lnTo>
                <a:lnTo>
                  <a:pt x="152" y="360"/>
                </a:lnTo>
                <a:lnTo>
                  <a:pt x="168" y="360"/>
                </a:lnTo>
                <a:lnTo>
                  <a:pt x="184" y="360"/>
                </a:lnTo>
                <a:lnTo>
                  <a:pt x="200" y="368"/>
                </a:lnTo>
                <a:lnTo>
                  <a:pt x="224" y="376"/>
                </a:lnTo>
                <a:lnTo>
                  <a:pt x="240" y="376"/>
                </a:lnTo>
                <a:lnTo>
                  <a:pt x="256" y="384"/>
                </a:lnTo>
                <a:lnTo>
                  <a:pt x="272" y="392"/>
                </a:lnTo>
                <a:lnTo>
                  <a:pt x="288" y="392"/>
                </a:lnTo>
                <a:lnTo>
                  <a:pt x="304" y="392"/>
                </a:lnTo>
                <a:lnTo>
                  <a:pt x="320" y="384"/>
                </a:lnTo>
                <a:lnTo>
                  <a:pt x="344" y="384"/>
                </a:lnTo>
                <a:lnTo>
                  <a:pt x="344" y="368"/>
                </a:lnTo>
                <a:lnTo>
                  <a:pt x="360" y="360"/>
                </a:lnTo>
                <a:lnTo>
                  <a:pt x="360" y="344"/>
                </a:lnTo>
                <a:lnTo>
                  <a:pt x="368" y="328"/>
                </a:lnTo>
                <a:lnTo>
                  <a:pt x="368" y="312"/>
                </a:lnTo>
                <a:lnTo>
                  <a:pt x="376" y="280"/>
                </a:lnTo>
                <a:lnTo>
                  <a:pt x="376" y="264"/>
                </a:lnTo>
                <a:lnTo>
                  <a:pt x="376" y="248"/>
                </a:lnTo>
                <a:lnTo>
                  <a:pt x="376" y="232"/>
                </a:lnTo>
                <a:lnTo>
                  <a:pt x="368" y="216"/>
                </a:lnTo>
                <a:lnTo>
                  <a:pt x="368" y="200"/>
                </a:lnTo>
                <a:lnTo>
                  <a:pt x="360" y="184"/>
                </a:lnTo>
                <a:lnTo>
                  <a:pt x="360" y="168"/>
                </a:lnTo>
                <a:lnTo>
                  <a:pt x="352" y="152"/>
                </a:lnTo>
                <a:lnTo>
                  <a:pt x="352" y="136"/>
                </a:lnTo>
                <a:lnTo>
                  <a:pt x="352" y="120"/>
                </a:lnTo>
                <a:lnTo>
                  <a:pt x="352" y="104"/>
                </a:lnTo>
                <a:lnTo>
                  <a:pt x="360" y="80"/>
                </a:lnTo>
                <a:lnTo>
                  <a:pt x="360" y="64"/>
                </a:lnTo>
                <a:lnTo>
                  <a:pt x="360" y="48"/>
                </a:lnTo>
                <a:lnTo>
                  <a:pt x="368" y="32"/>
                </a:lnTo>
                <a:lnTo>
                  <a:pt x="360" y="16"/>
                </a:lnTo>
                <a:lnTo>
                  <a:pt x="344" y="16"/>
                </a:lnTo>
                <a:lnTo>
                  <a:pt x="320" y="16"/>
                </a:lnTo>
                <a:lnTo>
                  <a:pt x="304" y="16"/>
                </a:lnTo>
                <a:lnTo>
                  <a:pt x="288" y="24"/>
                </a:lnTo>
                <a:lnTo>
                  <a:pt x="248" y="32"/>
                </a:lnTo>
                <a:lnTo>
                  <a:pt x="224" y="32"/>
                </a:lnTo>
                <a:lnTo>
                  <a:pt x="200" y="32"/>
                </a:lnTo>
                <a:lnTo>
                  <a:pt x="184" y="32"/>
                </a:lnTo>
                <a:lnTo>
                  <a:pt x="168" y="24"/>
                </a:lnTo>
                <a:lnTo>
                  <a:pt x="144" y="24"/>
                </a:lnTo>
                <a:lnTo>
                  <a:pt x="128" y="24"/>
                </a:lnTo>
                <a:lnTo>
                  <a:pt x="104" y="8"/>
                </a:lnTo>
                <a:lnTo>
                  <a:pt x="88" y="8"/>
                </a:lnTo>
                <a:lnTo>
                  <a:pt x="72" y="0"/>
                </a:lnTo>
                <a:lnTo>
                  <a:pt x="56" y="0"/>
                </a:lnTo>
                <a:lnTo>
                  <a:pt x="40" y="8"/>
                </a:lnTo>
                <a:lnTo>
                  <a:pt x="24" y="16"/>
                </a:lnTo>
                <a:lnTo>
                  <a:pt x="16" y="24"/>
                </a:lnTo>
              </a:path>
            </a:pathLst>
          </a:custGeom>
          <a:solidFill>
            <a:srgbClr val="063DE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2614613" y="4829175"/>
            <a:ext cx="1243012" cy="355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5" name="AutoShape 23"/>
          <p:cNvSpPr>
            <a:spLocks noChangeArrowheads="1"/>
          </p:cNvSpPr>
          <p:nvPr/>
        </p:nvSpPr>
        <p:spPr bwMode="auto">
          <a:xfrm>
            <a:off x="3100388" y="4975225"/>
            <a:ext cx="128587" cy="292100"/>
          </a:xfrm>
          <a:prstGeom prst="triangle">
            <a:avLst>
              <a:gd name="adj" fmla="val 49995"/>
            </a:avLst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2743200" y="4511675"/>
            <a:ext cx="352425" cy="381000"/>
          </a:xfrm>
          <a:prstGeom prst="ellipse">
            <a:avLst/>
          </a:prstGeom>
          <a:solidFill>
            <a:srgbClr val="FAFD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3446463" y="4740275"/>
            <a:ext cx="352425" cy="381000"/>
          </a:xfrm>
          <a:prstGeom prst="ellipse">
            <a:avLst/>
          </a:prstGeom>
          <a:solidFill>
            <a:srgbClr val="00279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284663" y="1900126"/>
            <a:ext cx="4535487" cy="380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de-DE" sz="1800" dirty="0" err="1">
                <a:solidFill>
                  <a:schemeClr val="bg2"/>
                </a:solidFill>
                <a:latin typeface="+mn-lt"/>
              </a:rPr>
              <a:t>Colours</a:t>
            </a:r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 within the range from red to golden yellow give a "warm" impression; those in the range from cyan through blue to violet give a "cold" impression</a:t>
            </a: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Red, white, yellow and cyan appear hard;</a:t>
            </a:r>
          </a:p>
          <a:p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green, blue, black and grey appear soft</a:t>
            </a: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Light-</a:t>
            </a:r>
            <a:r>
              <a:rPr lang="en-US" altLang="de-DE" sz="1800" dirty="0" err="1">
                <a:solidFill>
                  <a:schemeClr val="bg2"/>
                </a:solidFill>
                <a:latin typeface="+mn-lt"/>
              </a:rPr>
              <a:t>coloured</a:t>
            </a:r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 objects appear to be lighter in weight; dark objects heavier</a:t>
            </a:r>
          </a:p>
        </p:txBody>
      </p:sp>
    </p:spTree>
    <p:extLst>
      <p:ext uri="{BB962C8B-B14F-4D97-AF65-F5344CB8AC3E}">
        <p14:creationId xmlns:p14="http://schemas.microsoft.com/office/powerpoint/2010/main" val="314076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Influence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BC4C94-E49B-4770-9F5A-A112B58B842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38338" y="1404375"/>
            <a:ext cx="2718694" cy="91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E14D0E"/>
                </a:solidFill>
              </a:rPr>
              <a:t>Perceived</a:t>
            </a:r>
            <a:r>
              <a:rPr lang="de-DE" altLang="de-DE" b="1" dirty="0">
                <a:solidFill>
                  <a:srgbClr val="E14D0E"/>
                </a:solidFill>
              </a:rPr>
              <a:t> </a:t>
            </a:r>
            <a:r>
              <a:rPr lang="de-DE" altLang="de-DE" b="1" dirty="0" err="1">
                <a:solidFill>
                  <a:srgbClr val="E14D0E"/>
                </a:solidFill>
              </a:rPr>
              <a:t>properties</a:t>
            </a:r>
            <a:endParaRPr lang="de-DE" altLang="de-DE" b="1" dirty="0">
              <a:solidFill>
                <a:srgbClr val="E14D0E"/>
              </a:solidFill>
            </a:endParaRPr>
          </a:p>
          <a:p>
            <a:endParaRPr lang="de-DE" altLang="de-DE" sz="2800" b="1" dirty="0">
              <a:solidFill>
                <a:srgbClr val="E14D0E"/>
              </a:solidFill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637129" y="1407967"/>
            <a:ext cx="1037144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E14D0E"/>
                </a:solidFill>
                <a:latin typeface="+mn-lt"/>
                <a:ea typeface="Verdana" panose="020B0604030504040204" pitchFamily="34" charset="0"/>
              </a:rPr>
              <a:t>Effects</a:t>
            </a:r>
            <a:endParaRPr lang="de-DE" altLang="de-DE" sz="2000" b="1" dirty="0">
              <a:solidFill>
                <a:srgbClr val="E14D0E"/>
              </a:solidFill>
              <a:latin typeface="+mn-lt"/>
              <a:ea typeface="Verdana" panose="020B0604030504040204" pitchFamily="34" charset="0"/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564617" y="2055814"/>
            <a:ext cx="117660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 err="1">
                <a:solidFill>
                  <a:schemeClr val="bg2"/>
                </a:solidFill>
                <a:latin typeface="+mn-lt"/>
              </a:rPr>
              <a:t>Spread</a:t>
            </a:r>
            <a:endParaRPr lang="de-DE" altLang="de-DE" sz="1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75890" y="3317876"/>
            <a:ext cx="138179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 err="1">
                <a:solidFill>
                  <a:schemeClr val="bg2"/>
                </a:solidFill>
                <a:latin typeface="+mn-lt"/>
              </a:rPr>
              <a:t>Distance</a:t>
            </a:r>
            <a:endParaRPr lang="de-DE" altLang="de-DE" sz="1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629317" y="5033451"/>
            <a:ext cx="139782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 err="1">
                <a:solidFill>
                  <a:schemeClr val="bg2"/>
                </a:solidFill>
                <a:latin typeface="+mn-lt"/>
              </a:rPr>
              <a:t>Plasticity</a:t>
            </a:r>
            <a:endParaRPr lang="de-DE" altLang="de-DE" sz="1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4637129" y="1924071"/>
            <a:ext cx="4225925" cy="402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Green and blue objects appear larger than red or yellow objects.</a:t>
            </a: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Green and blue surfaces appear to recede into the background; yellow and red surfaces appear to project into the foreground.</a:t>
            </a: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endParaRPr lang="en-US" altLang="de-DE" sz="1800" dirty="0">
              <a:solidFill>
                <a:schemeClr val="bg2"/>
              </a:solidFill>
              <a:latin typeface="+mn-lt"/>
            </a:endParaRPr>
          </a:p>
          <a:p>
            <a:r>
              <a:rPr lang="en-US" altLang="de-DE" sz="1800" dirty="0" err="1" smtClean="0">
                <a:solidFill>
                  <a:schemeClr val="bg2"/>
                </a:solidFill>
                <a:latin typeface="+mn-lt"/>
              </a:rPr>
              <a:t>Colours</a:t>
            </a:r>
            <a:r>
              <a:rPr lang="en-US" altLang="de-DE" sz="1800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with a short wavelength (violet, blue, cyan) cause objects to appear flatter.</a:t>
            </a: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2518032" y="2056990"/>
            <a:ext cx="422275" cy="4572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3088867" y="2066183"/>
            <a:ext cx="422275" cy="457200"/>
          </a:xfrm>
          <a:prstGeom prst="rect">
            <a:avLst/>
          </a:prstGeom>
          <a:solidFill>
            <a:srgbClr val="114F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633275" y="2104283"/>
            <a:ext cx="352425" cy="381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>
            <a:off x="4096136" y="2104283"/>
            <a:ext cx="350838" cy="381000"/>
          </a:xfrm>
          <a:prstGeom prst="rect">
            <a:avLst/>
          </a:prstGeom>
          <a:solidFill>
            <a:srgbClr val="FAFD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2636838" y="5048250"/>
            <a:ext cx="422275" cy="457200"/>
          </a:xfrm>
          <a:prstGeom prst="rect">
            <a:avLst/>
          </a:prstGeom>
          <a:solidFill>
            <a:srgbClr val="114F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8" name="Rectangle 20"/>
          <p:cNvSpPr>
            <a:spLocks noChangeArrowheads="1"/>
          </p:cNvSpPr>
          <p:nvPr/>
        </p:nvSpPr>
        <p:spPr bwMode="auto">
          <a:xfrm>
            <a:off x="3551238" y="5048250"/>
            <a:ext cx="42227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2989263" y="3124200"/>
            <a:ext cx="420687" cy="4572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3551238" y="3124200"/>
            <a:ext cx="422275" cy="457200"/>
          </a:xfrm>
          <a:prstGeom prst="rect">
            <a:avLst/>
          </a:prstGeom>
          <a:solidFill>
            <a:srgbClr val="114FF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1" name="Rectangle 23"/>
          <p:cNvSpPr>
            <a:spLocks noChangeArrowheads="1"/>
          </p:cNvSpPr>
          <p:nvPr/>
        </p:nvSpPr>
        <p:spPr bwMode="auto">
          <a:xfrm>
            <a:off x="2778125" y="3429000"/>
            <a:ext cx="42227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3340100" y="3429000"/>
            <a:ext cx="422275" cy="457200"/>
          </a:xfrm>
          <a:prstGeom prst="rect">
            <a:avLst/>
          </a:prstGeom>
          <a:solidFill>
            <a:srgbClr val="FAFD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395288" y="5940703"/>
            <a:ext cx="55322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Influence of </a:t>
            </a:r>
            <a:r>
              <a:rPr lang="en-US" altLang="de-DE" sz="1800" dirty="0" err="1">
                <a:solidFill>
                  <a:schemeClr val="bg2"/>
                </a:solidFill>
                <a:latin typeface="+mn-lt"/>
              </a:rPr>
              <a:t>colour</a:t>
            </a:r>
            <a:r>
              <a:rPr lang="en-US" altLang="de-DE" sz="1800" dirty="0">
                <a:solidFill>
                  <a:schemeClr val="bg2"/>
                </a:solidFill>
                <a:latin typeface="+mn-lt"/>
              </a:rPr>
              <a:t> upon the perceived properties (2)</a:t>
            </a:r>
          </a:p>
        </p:txBody>
      </p:sp>
    </p:spTree>
    <p:extLst>
      <p:ext uri="{BB962C8B-B14F-4D97-AF65-F5344CB8AC3E}">
        <p14:creationId xmlns:p14="http://schemas.microsoft.com/office/powerpoint/2010/main" val="4005339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Lighting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8FCBFA-EE6F-42EF-8A21-4E8541DF765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392739" y="6496050"/>
            <a:ext cx="1355725" cy="333375"/>
          </a:xfrm>
        </p:spPr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06537" y="1246872"/>
            <a:ext cx="826325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dirty="0" err="1"/>
              <a:t>Objectives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b="1" dirty="0" err="1"/>
              <a:t>lighting</a:t>
            </a:r>
            <a:r>
              <a:rPr lang="de-DE" altLang="de-DE" b="1" dirty="0"/>
              <a:t> design</a:t>
            </a:r>
            <a:r>
              <a:rPr lang="de-DE" altLang="de-DE" dirty="0"/>
              <a:t>: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Reduction of the risk of work-related accidents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Avoidance of adverse strain upon the eyes, such as head and neck ache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Increased productivity by better concentration upon the work task and the </a:t>
            </a:r>
            <a:r>
              <a:rPr lang="en-US" altLang="de-DE" dirty="0" smtClean="0"/>
              <a:t>consequent </a:t>
            </a:r>
            <a:r>
              <a:rPr lang="en-US" altLang="de-DE" dirty="0"/>
              <a:t>reduction in the error rate</a:t>
            </a:r>
            <a:br>
              <a:rPr lang="en-US" altLang="de-DE" dirty="0"/>
            </a:br>
            <a:endParaRPr lang="de-DE" altLang="de-DE" sz="1200" dirty="0"/>
          </a:p>
          <a:p>
            <a:pPr eaLnBrk="1" hangingPunct="1">
              <a:buClr>
                <a:schemeClr val="accent2"/>
              </a:buClr>
            </a:pPr>
            <a:r>
              <a:rPr lang="en-US" altLang="de-DE" dirty="0"/>
              <a:t>Requirements for </a:t>
            </a:r>
            <a:r>
              <a:rPr lang="en-US" altLang="de-DE" b="1" dirty="0"/>
              <a:t>lighting</a:t>
            </a:r>
            <a:r>
              <a:rPr lang="en-US" altLang="de-DE" dirty="0"/>
              <a:t> are determined by the: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Visual comfort (workers should have a feeling of well-being)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Visual performance (performance of the visual task over </a:t>
            </a:r>
            <a:br>
              <a:rPr lang="en-US" altLang="de-DE" dirty="0"/>
            </a:br>
            <a:r>
              <a:rPr lang="en-US" altLang="de-DE" dirty="0"/>
              <a:t>a long period of time)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Safety requirements under normal operating and hazard conditions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de-DE" altLang="de-DE" dirty="0"/>
          </a:p>
          <a:p>
            <a:pPr eaLnBrk="1" hangingPunct="1"/>
            <a:endParaRPr lang="de-DE" altLang="de-DE" dirty="0" smtClean="0"/>
          </a:p>
          <a:p>
            <a:pPr eaLnBrk="1" hangingPunct="1"/>
            <a:endParaRPr lang="de-DE" altLang="de-DE" dirty="0"/>
          </a:p>
          <a:p>
            <a:pPr eaLnBrk="1" hangingPunct="1"/>
            <a:endParaRPr lang="de-DE" altLang="de-DE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417422" y="6165304"/>
            <a:ext cx="81359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chemeClr val="bg2"/>
                </a:solidFill>
              </a:rPr>
              <a:t>Source: </a:t>
            </a:r>
            <a:r>
              <a:rPr lang="de-DE" altLang="de-DE" sz="1100" b="1" dirty="0" err="1">
                <a:solidFill>
                  <a:schemeClr val="bg2"/>
                </a:solidFill>
              </a:rPr>
              <a:t>Lehder</a:t>
            </a:r>
            <a:r>
              <a:rPr lang="de-DE" altLang="de-DE" sz="1100" b="1" dirty="0">
                <a:solidFill>
                  <a:schemeClr val="bg2"/>
                </a:solidFill>
              </a:rPr>
              <a:t>, G.; </a:t>
            </a:r>
            <a:r>
              <a:rPr lang="de-DE" altLang="de-DE" sz="1100" b="1" dirty="0" err="1">
                <a:solidFill>
                  <a:schemeClr val="bg2"/>
                </a:solidFill>
              </a:rPr>
              <a:t>Skiba</a:t>
            </a:r>
            <a:r>
              <a:rPr lang="de-DE" altLang="de-DE" sz="1100" b="1" dirty="0">
                <a:solidFill>
                  <a:schemeClr val="bg2"/>
                </a:solidFill>
              </a:rPr>
              <a:t>, R</a:t>
            </a:r>
            <a:r>
              <a:rPr lang="de-DE" altLang="de-DE" sz="1100" dirty="0">
                <a:solidFill>
                  <a:schemeClr val="bg2"/>
                </a:solidFill>
              </a:rPr>
              <a:t>.: Taschenbuch der Arbeitssicherheit. Berlin: Erich Schmidt Verlag 2005</a:t>
            </a:r>
          </a:p>
        </p:txBody>
      </p:sp>
    </p:spTree>
    <p:extLst>
      <p:ext uri="{BB962C8B-B14F-4D97-AF65-F5344CB8AC3E}">
        <p14:creationId xmlns:p14="http://schemas.microsoft.com/office/powerpoint/2010/main" val="988252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de-DE" altLang="de-DE" sz="2800" dirty="0" err="1" smtClean="0"/>
              <a:t>Results</a:t>
            </a:r>
            <a:r>
              <a:rPr lang="de-DE" altLang="de-DE" sz="2800" dirty="0" smtClean="0"/>
              <a:t> </a:t>
            </a:r>
            <a:r>
              <a:rPr lang="de-DE" altLang="de-DE" sz="2800" dirty="0" err="1"/>
              <a:t>of</a:t>
            </a:r>
            <a:r>
              <a:rPr lang="de-DE" altLang="de-DE" sz="2800" dirty="0"/>
              <a:t> </a:t>
            </a:r>
            <a:r>
              <a:rPr lang="de-DE" altLang="de-DE" sz="2800" dirty="0" err="1"/>
              <a:t>selective</a:t>
            </a:r>
            <a:r>
              <a:rPr lang="de-DE" altLang="de-DE" sz="2800" dirty="0"/>
              <a:t> </a:t>
            </a:r>
            <a:r>
              <a:rPr lang="de-DE" altLang="de-DE" sz="2800" dirty="0" err="1"/>
              <a:t>lighting</a:t>
            </a:r>
            <a:r>
              <a:rPr lang="de-DE" altLang="de-DE" sz="2800" dirty="0"/>
              <a:t> design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530BF0-01A5-46DF-9A3F-18771FAC2F9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23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sz="1200" b="1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Sufficiently high brightness </a:t>
            </a:r>
            <a:r>
              <a:rPr lang="en-US" altLang="de-DE" dirty="0" smtClean="0"/>
              <a:t>level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Harmonious brightness </a:t>
            </a:r>
            <a:r>
              <a:rPr lang="en-US" altLang="de-DE" dirty="0" smtClean="0"/>
              <a:t>distribution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Greatest possible limitation of </a:t>
            </a:r>
            <a:r>
              <a:rPr lang="en-US" altLang="de-DE" dirty="0" smtClean="0"/>
              <a:t>glare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Good reproduction of </a:t>
            </a:r>
            <a:r>
              <a:rPr lang="en-US" altLang="de-DE" dirty="0" smtClean="0"/>
              <a:t>contrast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Correct direction of light </a:t>
            </a:r>
            <a:r>
              <a:rPr lang="en-US" altLang="de-DE" dirty="0" smtClean="0"/>
              <a:t>incidence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Correct </a:t>
            </a:r>
            <a:r>
              <a:rPr lang="en-US" altLang="de-DE" dirty="0" smtClean="0"/>
              <a:t>shadow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Correct light </a:t>
            </a:r>
            <a:r>
              <a:rPr lang="en-US" altLang="de-DE" dirty="0" err="1"/>
              <a:t>colour</a:t>
            </a:r>
            <a:r>
              <a:rPr lang="en-US" altLang="de-DE" dirty="0"/>
              <a:t> and appropriate </a:t>
            </a:r>
            <a:r>
              <a:rPr lang="en-US" altLang="de-DE" dirty="0" err="1"/>
              <a:t>colour</a:t>
            </a:r>
            <a:r>
              <a:rPr lang="en-US" altLang="de-DE" dirty="0"/>
              <a:t> </a:t>
            </a:r>
            <a:r>
              <a:rPr lang="en-US" altLang="de-DE" dirty="0" smtClean="0"/>
              <a:t>reproduction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High energy </a:t>
            </a:r>
            <a:r>
              <a:rPr lang="en-US" altLang="de-DE" dirty="0" smtClean="0"/>
              <a:t>efficiency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Pleasant atmosphere created by the </a:t>
            </a:r>
            <a:r>
              <a:rPr lang="en-US" altLang="de-DE" dirty="0" smtClean="0"/>
              <a:t>light</a:t>
            </a:r>
            <a:br>
              <a:rPr lang="en-US" altLang="de-DE" dirty="0" smtClean="0"/>
            </a:br>
            <a:endParaRPr lang="en-US" altLang="de-DE" dirty="0"/>
          </a:p>
          <a:p>
            <a:pPr marL="342900" indent="-342900" eaLnBrk="1" hangingPunct="1">
              <a:lnSpc>
                <a:spcPct val="6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    Low energy consumption</a:t>
            </a:r>
          </a:p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36405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Minimum </a:t>
            </a:r>
            <a:r>
              <a:rPr lang="de-DE" sz="3200" dirty="0" err="1"/>
              <a:t>illuminance</a:t>
            </a:r>
            <a:r>
              <a:rPr lang="de-DE" sz="3200" dirty="0"/>
              <a:t> </a:t>
            </a:r>
            <a:r>
              <a:rPr lang="de-DE" sz="3200" dirty="0" err="1"/>
              <a:t>levels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F5145-0669-4C26-A0BB-FEC601ED6B3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24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4604"/>
              </p:ext>
            </p:extLst>
          </p:nvPr>
        </p:nvGraphicFramePr>
        <p:xfrm>
          <a:off x="539748" y="1498029"/>
          <a:ext cx="8263260" cy="4224528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6192492">
                  <a:extLst>
                    <a:ext uri="{9D8B030D-6E8A-4147-A177-3AD203B41FA5}">
                      <a16:colId xmlns:a16="http://schemas.microsoft.com/office/drawing/2014/main" val="4051794607"/>
                    </a:ext>
                  </a:extLst>
                </a:gridCol>
                <a:gridCol w="2070768">
                  <a:extLst>
                    <a:ext uri="{9D8B030D-6E8A-4147-A177-3AD203B41FA5}">
                      <a16:colId xmlns:a16="http://schemas.microsoft.com/office/drawing/2014/main" val="3793737731"/>
                    </a:ext>
                  </a:extLst>
                </a:gridCol>
              </a:tblGrid>
              <a:tr h="6423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Working premises, workplaces, tasks (examples)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Minimum value for the illuminance (lx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horzOverflow="overflow"/>
                </a:tc>
                <a:extLst>
                  <a:ext uri="{0D108BD9-81ED-4DB2-BD59-A6C34878D82A}">
                    <a16:rowId xmlns:a16="http://schemas.microsoft.com/office/drawing/2014/main" val="1356765765"/>
                  </a:ext>
                </a:extLst>
              </a:tr>
              <a:tr h="956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areas and passageways without vehicular traffic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Break rooms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Storage rooms for homogeneous or bulky materials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marL="68580" marR="68580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1227013290"/>
                  </a:ext>
                </a:extLst>
              </a:tr>
              <a:tr h="12715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Assembly tasks</a:t>
                      </a:r>
                    </a:p>
                    <a:p>
                      <a:pPr marL="622300" marR="0" lvl="0" indent="-174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Coarse</a:t>
                      </a:r>
                    </a:p>
                    <a:p>
                      <a:pPr marL="622300" marR="0" lvl="0" indent="-174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Medium</a:t>
                      </a:r>
                    </a:p>
                    <a:p>
                      <a:pPr marL="622300" marR="0" lvl="0" indent="-174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Fine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4476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200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300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500</a:t>
                      </a:r>
                    </a:p>
                  </a:txBody>
                  <a:tcPr marL="68580" marR="68580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2356992327"/>
                  </a:ext>
                </a:extLst>
              </a:tr>
              <a:tr h="970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Car </a:t>
                      </a:r>
                      <a:r>
                        <a:rPr kumimoji="0" lang="de-DE" sz="1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manufacture</a:t>
                      </a:r>
                      <a:endParaRPr kumimoji="0" lang="de-DE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622300" marR="0" lvl="0" indent="-174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Bodyshell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construction and assembly</a:t>
                      </a:r>
                    </a:p>
                    <a:p>
                      <a:pPr marL="622300" marR="0" lvl="0" indent="-174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 Final inspection, Surface inspection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de-DE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1000</a:t>
                      </a:r>
                    </a:p>
                  </a:txBody>
                  <a:tcPr marL="68580" marR="68580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905376090"/>
                  </a:ext>
                </a:extLst>
              </a:tr>
            </a:tbl>
          </a:graphicData>
        </a:graphic>
      </p:graphicFrame>
      <p:sp>
        <p:nvSpPr>
          <p:cNvPr id="14" name="Text Box 185"/>
          <p:cNvSpPr txBox="1">
            <a:spLocks noChangeArrowheads="1"/>
          </p:cNvSpPr>
          <p:nvPr/>
        </p:nvSpPr>
        <p:spPr bwMode="auto">
          <a:xfrm>
            <a:off x="539750" y="5709322"/>
            <a:ext cx="555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/>
              <a:t>Required illuminance levels (selection from ASR 3.4)</a:t>
            </a:r>
          </a:p>
        </p:txBody>
      </p:sp>
    </p:spTree>
    <p:extLst>
      <p:ext uri="{BB962C8B-B14F-4D97-AF65-F5344CB8AC3E}">
        <p14:creationId xmlns:p14="http://schemas.microsoft.com/office/powerpoint/2010/main" val="6845628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lighting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3A34C4-CC6E-42A1-88E3-6284076D04C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25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580"/>
            <a:ext cx="5742979" cy="435180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5282194" y="1386933"/>
            <a:ext cx="35972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/>
              <a:t>Excerpt from the Machinery Directive, 2006/42/EC</a:t>
            </a:r>
          </a:p>
          <a:p>
            <a:pPr eaLnBrk="1" hangingPunct="1"/>
            <a:endParaRPr lang="en-US" altLang="de-DE" dirty="0"/>
          </a:p>
          <a:p>
            <a:pPr eaLnBrk="1" hangingPunct="1"/>
            <a:r>
              <a:rPr lang="en-US" altLang="de-DE" dirty="0"/>
              <a:t>"1.1.4. </a:t>
            </a:r>
            <a:r>
              <a:rPr lang="en-US" altLang="de-DE" b="1" dirty="0"/>
              <a:t>Lighting</a:t>
            </a:r>
          </a:p>
          <a:p>
            <a:pPr eaLnBrk="1" hangingPunct="1"/>
            <a:r>
              <a:rPr lang="en-US" altLang="de-DE" dirty="0"/>
              <a:t>Machinery must be supplied with integral lighting suitable for the operations concerned where the absence thereof is likely to cause a risk despite ambient lighting of normal intensity.</a:t>
            </a:r>
            <a:br>
              <a:rPr lang="en-US" altLang="de-DE" dirty="0"/>
            </a:br>
            <a:endParaRPr lang="en-US" altLang="de-DE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25699" y="5588084"/>
            <a:ext cx="42450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dirty="0">
                <a:solidFill>
                  <a:srgbClr val="6D6D6D"/>
                </a:solidFill>
                <a:latin typeface="Arial" charset="0"/>
              </a:rPr>
              <a:t>Lighting integrated into the machine</a:t>
            </a:r>
          </a:p>
          <a:p>
            <a:pPr eaLnBrk="1" hangingPunct="1"/>
            <a:r>
              <a:rPr lang="en-US" altLang="de-DE" dirty="0">
                <a:solidFill>
                  <a:srgbClr val="6D6D6D"/>
                </a:solidFill>
                <a:latin typeface="Arial" charset="0"/>
              </a:rPr>
              <a:t>(see also EN 1837)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332956" y="5187974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94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/>
              <a:t>Example: Use of LEDs in lighting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0A8BF8-2394-4990-80B0-64EAB4CF48C3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478337" y="609329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en-US" sz="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Michael </a:t>
            </a:r>
            <a:r>
              <a:rPr kumimoji="0" lang="en-US" sz="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Hüter</a:t>
            </a:r>
            <a:endParaRPr kumimoji="0" lang="en-US" sz="900" b="0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6084168" y="2492896"/>
            <a:ext cx="2838348" cy="1879724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de-DE" b="0" kern="1200" dirty="0">
                <a:solidFill>
                  <a:srgbClr val="6D6D6D"/>
                </a:solidFill>
                <a:latin typeface="Arial" charset="0"/>
              </a:rPr>
              <a:t>Comparison of lamps</a:t>
            </a:r>
          </a:p>
          <a:p>
            <a:pPr eaLnBrk="1" hangingPunct="1">
              <a:spcBef>
                <a:spcPct val="0"/>
              </a:spcBef>
            </a:pPr>
            <a:endParaRPr lang="en-US" altLang="de-DE" b="0" kern="1200" dirty="0">
              <a:solidFill>
                <a:srgbClr val="6D6D6D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de-DE" b="0" kern="1200" dirty="0">
                <a:solidFill>
                  <a:srgbClr val="6D6D6D"/>
                </a:solidFill>
                <a:latin typeface="Arial" charset="0"/>
              </a:rPr>
              <a:t>Benefits of LEDs</a:t>
            </a:r>
          </a:p>
          <a:p>
            <a:pPr eaLnBrk="1" hangingPunct="1">
              <a:spcBef>
                <a:spcPct val="0"/>
              </a:spcBef>
            </a:pPr>
            <a:endParaRPr lang="en-US" altLang="de-DE" b="0" kern="1200" dirty="0">
              <a:solidFill>
                <a:srgbClr val="6D6D6D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de-DE" b="0" kern="1200" dirty="0">
                <a:solidFill>
                  <a:srgbClr val="6D6D6D"/>
                </a:solidFill>
                <a:latin typeface="Arial" charset="0"/>
              </a:rPr>
              <a:t>Drawbacks of LEDs</a:t>
            </a:r>
          </a:p>
          <a:p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r="15874"/>
          <a:stretch/>
        </p:blipFill>
        <p:spPr>
          <a:xfrm>
            <a:off x="571722" y="1288856"/>
            <a:ext cx="4936381" cy="478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30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Comparison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lamps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7EEBC7-36F0-4C65-BEC1-A54C98052CF9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876256" y="596573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en-US" sz="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Michael </a:t>
            </a:r>
            <a:r>
              <a:rPr kumimoji="0" lang="en-US" sz="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Hüter</a:t>
            </a:r>
            <a:endParaRPr kumimoji="0" lang="en-US" sz="900" b="0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Inhaltsplatzhalter 9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9" b="4292"/>
          <a:stretch/>
        </p:blipFill>
        <p:spPr>
          <a:xfrm>
            <a:off x="919098" y="1711218"/>
            <a:ext cx="6960284" cy="4104456"/>
          </a:xfrm>
        </p:spPr>
      </p:pic>
    </p:spTree>
    <p:extLst>
      <p:ext uri="{BB962C8B-B14F-4D97-AF65-F5344CB8AC3E}">
        <p14:creationId xmlns:p14="http://schemas.microsoft.com/office/powerpoint/2010/main" val="770828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Comparison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lamps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D224C0-543C-4735-90A1-92224F79F3D0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7717482" y="3818226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en-US" sz="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Michael </a:t>
            </a:r>
            <a:r>
              <a:rPr kumimoji="0" lang="en-US" sz="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Hüter</a:t>
            </a:r>
            <a:endParaRPr kumimoji="0" lang="en-US" sz="900" b="0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" t="6718" r="5900" b="2390"/>
          <a:stretch/>
        </p:blipFill>
        <p:spPr>
          <a:xfrm>
            <a:off x="683568" y="1691156"/>
            <a:ext cx="2661919" cy="191112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6" t="7819" r="26438" b="5749"/>
          <a:stretch/>
        </p:blipFill>
        <p:spPr>
          <a:xfrm>
            <a:off x="3635896" y="1295788"/>
            <a:ext cx="1224136" cy="252478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t="2998" r="4932" b="6709"/>
          <a:stretch/>
        </p:blipFill>
        <p:spPr>
          <a:xfrm>
            <a:off x="5004048" y="1588251"/>
            <a:ext cx="1797770" cy="215143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t="3230" r="4267" b="6828"/>
          <a:stretch/>
        </p:blipFill>
        <p:spPr>
          <a:xfrm>
            <a:off x="6427098" y="1446558"/>
            <a:ext cx="2261015" cy="1766418"/>
          </a:xfrm>
          <a:prstGeom prst="rect">
            <a:avLst/>
          </a:prstGeom>
        </p:spPr>
      </p:pic>
      <p:pic>
        <p:nvPicPr>
          <p:cNvPr id="10" name="Inhaltsplatzhalter 9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517525" y="4017278"/>
            <a:ext cx="8064500" cy="239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39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Benefits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LEDs (</a:t>
            </a:r>
            <a:r>
              <a:rPr lang="de-DE" sz="3200" dirty="0" err="1"/>
              <a:t>overview</a:t>
            </a:r>
            <a:r>
              <a:rPr lang="de-DE" sz="3200" dirty="0"/>
              <a:t>)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C7377A-4568-42C2-A276-AFD251409FEA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1923" y="1772816"/>
            <a:ext cx="8064500" cy="368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Significance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light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B8E4CB-3A27-4B6A-95D2-1E9DC07367A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67544" y="1262063"/>
            <a:ext cx="8042274" cy="4831233"/>
          </a:xfrm>
        </p:spPr>
        <p:txBody>
          <a:bodyPr/>
          <a:lstStyle/>
          <a:p>
            <a:r>
              <a:rPr lang="de-DE" altLang="de-DE" b="0" dirty="0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eye</a:t>
            </a:r>
            <a:r>
              <a:rPr lang="de-DE" altLang="de-DE" dirty="0" smtClean="0"/>
              <a:t> 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 err="1" smtClean="0"/>
              <a:t>is</a:t>
            </a:r>
            <a:r>
              <a:rPr lang="de-DE" altLang="de-DE" b="0" dirty="0" smtClean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most</a:t>
            </a:r>
            <a:r>
              <a:rPr lang="de-DE" altLang="de-DE" b="0" dirty="0"/>
              <a:t> </a:t>
            </a:r>
            <a:r>
              <a:rPr lang="de-DE" altLang="de-DE" b="0" dirty="0" err="1"/>
              <a:t>important</a:t>
            </a:r>
            <a:r>
              <a:rPr lang="de-DE" altLang="de-DE" b="0" dirty="0"/>
              <a:t> </a:t>
            </a:r>
            <a:r>
              <a:rPr lang="de-DE" altLang="de-DE" b="0" dirty="0" err="1"/>
              <a:t>organ</a:t>
            </a:r>
            <a:r>
              <a:rPr lang="de-DE" altLang="de-DE" b="0" dirty="0"/>
              <a:t> </a:t>
            </a:r>
            <a:r>
              <a:rPr lang="de-DE" altLang="de-DE" b="0" dirty="0" err="1"/>
              <a:t>for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acquisition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information</a:t>
            </a:r>
            <a:r>
              <a:rPr lang="de-DE" altLang="de-DE" b="0" dirty="0"/>
              <a:t> </a:t>
            </a:r>
            <a:r>
              <a:rPr lang="de-DE" altLang="de-DE" b="0" dirty="0" err="1"/>
              <a:t>from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! </a:t>
            </a:r>
            <a:r>
              <a:rPr lang="de-DE" altLang="de-DE" b="0" dirty="0" err="1"/>
              <a:t>environment</a:t>
            </a:r>
            <a:r>
              <a:rPr lang="de-DE" altLang="de-DE" b="0" dirty="0" smtClean="0"/>
              <a:t>. </a:t>
            </a:r>
          </a:p>
          <a:p>
            <a:pPr marL="342900" indent="-342900" eaLnBrk="1" hangingPunct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 err="1"/>
              <a:t>It</a:t>
            </a:r>
            <a:r>
              <a:rPr lang="de-DE" altLang="de-DE" b="0" dirty="0"/>
              <a:t> </a:t>
            </a:r>
            <a:r>
              <a:rPr lang="de-DE" altLang="de-DE" b="0" dirty="0" err="1"/>
              <a:t>receives</a:t>
            </a:r>
            <a:r>
              <a:rPr lang="de-DE" altLang="de-DE" b="0" dirty="0"/>
              <a:t> </a:t>
            </a:r>
            <a:r>
              <a:rPr lang="de-DE" altLang="de-DE" b="0" dirty="0" err="1"/>
              <a:t>over</a:t>
            </a:r>
            <a:r>
              <a:rPr lang="de-DE" altLang="de-DE" b="0" dirty="0"/>
              <a:t> 80% </a:t>
            </a:r>
            <a:r>
              <a:rPr lang="de-DE" altLang="de-DE" b="0" dirty="0" err="1"/>
              <a:t>of</a:t>
            </a:r>
            <a:r>
              <a:rPr lang="de-DE" altLang="de-DE" b="0" dirty="0"/>
              <a:t> all </a:t>
            </a:r>
            <a:r>
              <a:rPr lang="de-DE" altLang="de-DE" b="0" dirty="0" err="1"/>
              <a:t>stimuli</a:t>
            </a:r>
            <a:r>
              <a:rPr lang="de-DE" altLang="de-DE" b="0" dirty="0"/>
              <a:t>. 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endParaRPr lang="de-DE" altLang="de-DE" b="0" dirty="0" smtClean="0"/>
          </a:p>
          <a:p>
            <a:pPr eaLnBrk="1" hangingPunct="1">
              <a:buClr>
                <a:schemeClr val="accent2"/>
              </a:buClr>
            </a:pPr>
            <a:r>
              <a:rPr lang="de-DE" altLang="de-DE" b="0" dirty="0" smtClean="0"/>
              <a:t>In </a:t>
            </a:r>
            <a:r>
              <a:rPr lang="de-DE" altLang="de-DE" b="0" dirty="0" err="1"/>
              <a:t>order</a:t>
            </a:r>
            <a:r>
              <a:rPr lang="de-DE" altLang="de-DE" b="0" dirty="0"/>
              <a:t> </a:t>
            </a:r>
            <a:r>
              <a:rPr lang="de-DE" altLang="de-DE" b="0" dirty="0" err="1"/>
              <a:t>to</a:t>
            </a:r>
            <a:r>
              <a:rPr lang="de-DE" altLang="de-DE" b="0" dirty="0"/>
              <a:t> </a:t>
            </a:r>
            <a:r>
              <a:rPr lang="de-DE" altLang="de-DE" b="0" dirty="0" err="1"/>
              <a:t>be</a:t>
            </a:r>
            <a:r>
              <a:rPr lang="de-DE" altLang="de-DE" b="0" dirty="0"/>
              <a:t> </a:t>
            </a:r>
            <a:r>
              <a:rPr lang="de-DE" altLang="de-DE" b="0" dirty="0" err="1"/>
              <a:t>seen</a:t>
            </a:r>
            <a:r>
              <a:rPr lang="de-DE" altLang="de-DE" b="0" dirty="0"/>
              <a:t>, </a:t>
            </a:r>
            <a:r>
              <a:rPr lang="de-DE" altLang="de-DE" b="0" dirty="0" err="1"/>
              <a:t>objects</a:t>
            </a:r>
            <a:r>
              <a:rPr lang="de-DE" altLang="de-DE" b="0" dirty="0"/>
              <a:t> must </a:t>
            </a:r>
            <a:r>
              <a:rPr lang="de-DE" altLang="de-DE" b="0" dirty="0" err="1"/>
              <a:t>either</a:t>
            </a:r>
            <a:r>
              <a:rPr lang="de-DE" altLang="de-DE" b="0" dirty="0"/>
              <a:t> </a:t>
            </a:r>
            <a:r>
              <a:rPr lang="de-DE" altLang="de-DE" b="0" dirty="0" err="1"/>
              <a:t>be</a:t>
            </a:r>
            <a:r>
              <a:rPr lang="de-DE" altLang="de-DE" b="0" dirty="0"/>
              <a:t> </a:t>
            </a:r>
            <a:r>
              <a:rPr lang="de-DE" altLang="de-DE" b="0" dirty="0" err="1"/>
              <a:t>luminous</a:t>
            </a:r>
            <a:r>
              <a:rPr lang="de-DE" altLang="de-DE" b="0" dirty="0"/>
              <a:t> </a:t>
            </a:r>
            <a:r>
              <a:rPr lang="de-DE" altLang="de-DE" b="0" dirty="0" err="1"/>
              <a:t>or</a:t>
            </a:r>
            <a:r>
              <a:rPr lang="de-DE" altLang="de-DE" b="0" dirty="0"/>
              <a:t> must </a:t>
            </a:r>
            <a:r>
              <a:rPr lang="de-DE" altLang="de-DE" b="0" dirty="0" err="1"/>
              <a:t>reflect</a:t>
            </a:r>
            <a:r>
              <a:rPr lang="de-DE" altLang="de-DE" b="0" dirty="0"/>
              <a:t> light. (</a:t>
            </a:r>
            <a:r>
              <a:rPr lang="de-DE" altLang="de-DE" b="0" dirty="0" err="1"/>
              <a:t>Based</a:t>
            </a:r>
            <a:r>
              <a:rPr lang="de-DE" altLang="de-DE" b="0" dirty="0"/>
              <a:t> upon </a:t>
            </a:r>
            <a:r>
              <a:rPr lang="de-DE" altLang="de-DE" b="0" dirty="0" err="1"/>
              <a:t>Luczak</a:t>
            </a:r>
            <a:r>
              <a:rPr lang="de-DE" altLang="de-DE" b="0" dirty="0"/>
              <a:t>, 1993</a:t>
            </a:r>
            <a:r>
              <a:rPr lang="de-DE" altLang="de-DE" b="0" dirty="0" smtClean="0"/>
              <a:t>)</a:t>
            </a:r>
            <a:endParaRPr lang="de-DE" altLang="de-DE" b="0" dirty="0"/>
          </a:p>
          <a:p>
            <a:r>
              <a:rPr lang="de-DE" altLang="de-DE" b="0" dirty="0" err="1"/>
              <a:t>Besides</a:t>
            </a:r>
            <a:r>
              <a:rPr lang="de-DE" altLang="de-DE" b="0" dirty="0"/>
              <a:t> </a:t>
            </a:r>
            <a:r>
              <a:rPr lang="de-DE" altLang="de-DE" b="0" dirty="0" err="1"/>
              <a:t>its</a:t>
            </a:r>
            <a:r>
              <a:rPr lang="de-DE" altLang="de-DE" b="0" dirty="0"/>
              <a:t> </a:t>
            </a:r>
            <a:r>
              <a:rPr lang="de-DE" altLang="de-DE" b="0" dirty="0" err="1"/>
              <a:t>direct</a:t>
            </a:r>
            <a:r>
              <a:rPr lang="de-DE" altLang="de-DE" b="0" dirty="0"/>
              <a:t> </a:t>
            </a:r>
            <a:r>
              <a:rPr lang="de-DE" altLang="de-DE" b="0" dirty="0" err="1"/>
              <a:t>influence</a:t>
            </a:r>
            <a:r>
              <a:rPr lang="de-DE" altLang="de-DE" b="0" dirty="0"/>
              <a:t> upon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visual</a:t>
            </a:r>
            <a:r>
              <a:rPr lang="de-DE" altLang="de-DE" b="0" dirty="0"/>
              <a:t> </a:t>
            </a:r>
            <a:r>
              <a:rPr lang="de-DE" altLang="de-DE" b="0" dirty="0" err="1"/>
              <a:t>faculty</a:t>
            </a:r>
            <a:r>
              <a:rPr lang="de-DE" altLang="de-DE" b="0" dirty="0"/>
              <a:t>, light also </a:t>
            </a:r>
            <a:r>
              <a:rPr lang="de-DE" altLang="de-DE" b="0" dirty="0" err="1"/>
              <a:t>has</a:t>
            </a:r>
            <a:r>
              <a:rPr lang="de-DE" altLang="de-DE" b="0" dirty="0"/>
              <a:t> an </a:t>
            </a:r>
            <a:r>
              <a:rPr lang="de-DE" altLang="de-DE" b="0" dirty="0" err="1"/>
              <a:t>influence</a:t>
            </a:r>
            <a:r>
              <a:rPr lang="de-DE" altLang="de-DE" b="0" dirty="0"/>
              <a:t> upon </a:t>
            </a:r>
            <a:r>
              <a:rPr lang="de-DE" altLang="de-DE" b="0" dirty="0" err="1"/>
              <a:t>the</a:t>
            </a:r>
            <a:r>
              <a:rPr lang="de-DE" altLang="de-DE" b="0" dirty="0"/>
              <a:t> vegetative </a:t>
            </a:r>
            <a:r>
              <a:rPr lang="de-DE" altLang="de-DE" b="0" dirty="0" err="1"/>
              <a:t>nervous</a:t>
            </a:r>
            <a:r>
              <a:rPr lang="de-DE" altLang="de-DE" b="0" dirty="0"/>
              <a:t> </a:t>
            </a:r>
            <a:r>
              <a:rPr lang="de-DE" altLang="de-DE" b="0" dirty="0" err="1"/>
              <a:t>system</a:t>
            </a:r>
            <a:r>
              <a:rPr lang="de-DE" altLang="de-DE" b="0" dirty="0"/>
              <a:t> </a:t>
            </a:r>
            <a:r>
              <a:rPr lang="de-DE" altLang="de-DE" b="0" dirty="0" err="1"/>
              <a:t>and</a:t>
            </a:r>
            <a:r>
              <a:rPr lang="de-DE" altLang="de-DE" b="0" dirty="0"/>
              <a:t> upon </a:t>
            </a:r>
            <a:r>
              <a:rPr lang="de-DE" altLang="de-DE" b="0" dirty="0" err="1"/>
              <a:t>many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body's</a:t>
            </a:r>
            <a:r>
              <a:rPr lang="de-DE" altLang="de-DE" b="0" dirty="0"/>
              <a:t> vital </a:t>
            </a:r>
            <a:r>
              <a:rPr lang="de-DE" altLang="de-DE" b="0" dirty="0" err="1"/>
              <a:t>functions</a:t>
            </a:r>
            <a:r>
              <a:rPr lang="de-DE" altLang="de-DE" b="0" dirty="0"/>
              <a:t>. Light </a:t>
            </a:r>
            <a:r>
              <a:rPr lang="de-DE" altLang="de-DE" b="0" dirty="0" err="1"/>
              <a:t>controls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body's</a:t>
            </a:r>
            <a:r>
              <a:rPr lang="de-DE" altLang="de-DE" b="0" dirty="0"/>
              <a:t> hormonal </a:t>
            </a:r>
            <a:r>
              <a:rPr lang="de-DE" altLang="de-DE" b="0" dirty="0" err="1">
                <a:solidFill>
                  <a:srgbClr val="94C11C"/>
                </a:solidFill>
              </a:rPr>
              <a:t>balance</a:t>
            </a:r>
            <a:r>
              <a:rPr lang="de-DE" altLang="de-DE" b="0" dirty="0">
                <a:solidFill>
                  <a:srgbClr val="94C11C"/>
                </a:solidFill>
              </a:rPr>
              <a:t> </a:t>
            </a:r>
            <a:r>
              <a:rPr lang="de-DE" altLang="de-DE" b="0" dirty="0" err="1">
                <a:solidFill>
                  <a:srgbClr val="94C11C"/>
                </a:solidFill>
              </a:rPr>
              <a:t>and</a:t>
            </a:r>
            <a:r>
              <a:rPr lang="de-DE" altLang="de-DE" b="0" dirty="0">
                <a:solidFill>
                  <a:srgbClr val="94C11C"/>
                </a:solidFill>
              </a:rPr>
              <a:t> </a:t>
            </a:r>
            <a:r>
              <a:rPr lang="de-DE" altLang="de-DE" b="0" dirty="0" err="1">
                <a:solidFill>
                  <a:srgbClr val="94C11C"/>
                </a:solidFill>
              </a:rPr>
              <a:t>the</a:t>
            </a:r>
            <a:r>
              <a:rPr lang="de-DE" altLang="de-DE" b="0" dirty="0">
                <a:solidFill>
                  <a:srgbClr val="94C11C"/>
                </a:solidFill>
              </a:rPr>
              <a:t> </a:t>
            </a:r>
            <a:r>
              <a:rPr lang="de-DE" altLang="de-DE" b="0" dirty="0" err="1">
                <a:solidFill>
                  <a:srgbClr val="94C11C"/>
                </a:solidFill>
              </a:rPr>
              <a:t>body</a:t>
            </a:r>
            <a:r>
              <a:rPr lang="de-DE" altLang="de-DE" b="0" dirty="0">
                <a:solidFill>
                  <a:srgbClr val="94C11C"/>
                </a:solidFill>
              </a:rPr>
              <a:t> </a:t>
            </a:r>
            <a:r>
              <a:rPr lang="de-DE" altLang="de-DE" b="0" dirty="0" err="1">
                <a:solidFill>
                  <a:srgbClr val="94C11C"/>
                </a:solidFill>
              </a:rPr>
              <a:t>clock</a:t>
            </a:r>
            <a:r>
              <a:rPr lang="de-DE" altLang="de-DE" b="0" dirty="0"/>
              <a:t>. (</a:t>
            </a:r>
            <a:r>
              <a:rPr lang="de-DE" altLang="de-DE" b="0" dirty="0" err="1"/>
              <a:t>Based</a:t>
            </a:r>
            <a:r>
              <a:rPr lang="de-DE" altLang="de-DE" b="0" dirty="0"/>
              <a:t> upon Fisch, 2000)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6450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Drawbacks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LEDs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F4D799-99AC-45A8-8F90-4D2EFFDC4061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7213" y="1628800"/>
            <a:ext cx="7200800" cy="336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35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Examples</a:t>
            </a:r>
            <a:r>
              <a:rPr lang="de-DE" sz="3200" dirty="0"/>
              <a:t> </a:t>
            </a:r>
            <a:r>
              <a:rPr lang="de-DE" sz="3200" dirty="0" err="1"/>
              <a:t>from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field</a:t>
            </a:r>
            <a:endParaRPr lang="de-DE" sz="3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030D12-B2F7-44D8-A719-45758FB8AC5E}" type="datetime1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12.11.2019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Modul 3 - Ergonomie lernen - Teil 4</a:t>
            </a:r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637DD-0166-4485-91AD-584B095684B6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6" y="1714937"/>
            <a:ext cx="8064500" cy="4328239"/>
          </a:xfrm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804248" y="5812989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en-US" sz="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Michael </a:t>
            </a:r>
            <a:r>
              <a:rPr kumimoji="0" lang="en-US" sz="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Hüter</a:t>
            </a:r>
            <a:endParaRPr kumimoji="0" lang="en-US" sz="900" b="0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786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74624B-8CC1-4C6F-AD2F-2D46A3305FD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32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501758" y="588855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4" y="1717633"/>
            <a:ext cx="5938768" cy="4170924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6211371" y="2241961"/>
            <a:ext cx="290195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dirty="0" err="1"/>
              <a:t>Selective</a:t>
            </a:r>
            <a:r>
              <a:rPr lang="de-DE" altLang="de-DE" dirty="0"/>
              <a:t> </a:t>
            </a:r>
            <a:r>
              <a:rPr lang="de-DE" altLang="de-DE" dirty="0" err="1"/>
              <a:t>use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colour</a:t>
            </a:r>
            <a:r>
              <a:rPr lang="de-DE" altLang="de-DE" dirty="0"/>
              <a:t> in </a:t>
            </a:r>
            <a:r>
              <a:rPr lang="de-DE" altLang="de-DE" dirty="0" err="1"/>
              <a:t>order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highlight</a:t>
            </a:r>
            <a:r>
              <a:rPr lang="de-DE" altLang="de-DE" dirty="0"/>
              <a:t> </a:t>
            </a:r>
            <a:r>
              <a:rPr lang="de-DE" altLang="de-DE" dirty="0" err="1"/>
              <a:t>problematic</a:t>
            </a:r>
            <a:r>
              <a:rPr lang="de-DE" altLang="de-DE" dirty="0"/>
              <a:t> </a:t>
            </a:r>
            <a:r>
              <a:rPr lang="de-DE" altLang="de-DE" dirty="0" err="1"/>
              <a:t>conditions</a:t>
            </a:r>
            <a:r>
              <a:rPr lang="de-DE" altLang="de-DE" dirty="0"/>
              <a:t> on </a:t>
            </a:r>
            <a:r>
              <a:rPr lang="de-DE" altLang="de-DE" dirty="0" err="1"/>
              <a:t>displays</a:t>
            </a:r>
            <a:r>
              <a:rPr lang="de-DE" altLang="de-DE" dirty="0"/>
              <a:t> (</a:t>
            </a:r>
            <a:r>
              <a:rPr lang="de-DE" altLang="de-DE" dirty="0" err="1"/>
              <a:t>psychological</a:t>
            </a:r>
            <a:r>
              <a:rPr lang="de-DE" altLang="de-DE" dirty="0"/>
              <a:t> </a:t>
            </a:r>
            <a:r>
              <a:rPr lang="de-DE" altLang="de-DE" dirty="0" err="1"/>
              <a:t>effect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colour</a:t>
            </a:r>
            <a:r>
              <a:rPr lang="de-DE" alt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900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AF62EC-B194-449A-AA52-66E24230F4A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33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948264" y="5949280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22" y="1462118"/>
            <a:ext cx="6751668" cy="4741842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5919797" y="1639369"/>
            <a:ext cx="29019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/>
              <a:t>Use of </a:t>
            </a:r>
            <a:r>
              <a:rPr lang="en-US" altLang="de-DE" dirty="0" err="1"/>
              <a:t>colour</a:t>
            </a:r>
            <a:r>
              <a:rPr lang="en-US" altLang="de-DE" dirty="0"/>
              <a:t> to differentiate important controls (symbolic effect of </a:t>
            </a:r>
            <a:r>
              <a:rPr lang="en-US" altLang="de-DE" dirty="0" err="1"/>
              <a:t>colour</a:t>
            </a:r>
            <a:r>
              <a:rPr lang="en-US" altLang="de-DE" dirty="0"/>
              <a:t>)</a:t>
            </a:r>
          </a:p>
          <a:p>
            <a:pPr eaLnBrk="1" hangingPunct="1"/>
            <a:r>
              <a:rPr lang="en-US" altLang="de-DE" dirty="0"/>
              <a:t>EN 60204-1</a:t>
            </a:r>
          </a:p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207781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colour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68ED6F-01D5-46E4-8034-5AE47E780C3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34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7067844" y="4941803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" t="17907"/>
          <a:stretch/>
        </p:blipFill>
        <p:spPr>
          <a:xfrm>
            <a:off x="399830" y="1381208"/>
            <a:ext cx="6668014" cy="4051133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557213" y="5551486"/>
            <a:ext cx="8119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/>
              <a:t>Selective use of </a:t>
            </a:r>
            <a:r>
              <a:rPr lang="en-US" altLang="de-DE" dirty="0" err="1"/>
              <a:t>colour</a:t>
            </a:r>
            <a:r>
              <a:rPr lang="en-US" altLang="de-DE" dirty="0"/>
              <a:t> for visual structuring of functional differences</a:t>
            </a:r>
          </a:p>
        </p:txBody>
      </p:sp>
    </p:spTree>
    <p:extLst>
      <p:ext uri="{BB962C8B-B14F-4D97-AF65-F5344CB8AC3E}">
        <p14:creationId xmlns:p14="http://schemas.microsoft.com/office/powerpoint/2010/main" val="4050200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 dirty="0" smtClean="0"/>
              <a:t>Example:  Protection against hazardous effects of light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3C1056-5014-4E20-9D81-BE8AD9B36F6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35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7724775" y="519365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39750" y="5830695"/>
            <a:ext cx="8119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Wearing personal protective equipment during welding work</a:t>
            </a:r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5" t="9694" r="4252" b="3058"/>
          <a:stretch/>
        </p:blipFill>
        <p:spPr>
          <a:xfrm>
            <a:off x="1430410" y="2061431"/>
            <a:ext cx="5795890" cy="37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6195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4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 smtClean="0">
                <a:cs typeface="Times New Roman" panose="02020603050405020304" pitchFamily="18" charset="0"/>
              </a:rPr>
              <a:t>Example</a:t>
            </a:r>
            <a:r>
              <a:rPr lang="de-DE" altLang="de-DE" sz="3200" dirty="0" smtClean="0">
                <a:cs typeface="Times New Roman" panose="02020603050405020304" pitchFamily="18" charset="0"/>
              </a:rPr>
              <a:t>: UV </a:t>
            </a:r>
            <a:r>
              <a:rPr lang="de-DE" altLang="de-DE" sz="3200" dirty="0" err="1" smtClean="0">
                <a:cs typeface="Times New Roman" panose="02020603050405020304" pitchFamily="18" charset="0"/>
              </a:rPr>
              <a:t>radiation</a:t>
            </a:r>
            <a:endParaRPr lang="de-DE" altLang="de-DE" sz="3200" dirty="0">
              <a:cs typeface="Times New Roman" panose="02020603050405020304" pitchFamily="18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91AB60-FE81-4C15-8FDF-A0F883BD91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36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913251" y="5783327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252220" y="3041650"/>
            <a:ext cx="28803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de-DE" b="1" dirty="0" smtClean="0"/>
              <a:t>Service </a:t>
            </a:r>
            <a:r>
              <a:rPr lang="en-US" altLang="de-DE" b="1" dirty="0"/>
              <a:t>hatch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Closed for protection against UV radiation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dirty="0"/>
              <a:t>Can be opened to permit maintenance </a:t>
            </a:r>
          </a:p>
          <a:p>
            <a:pPr marL="0" indent="0">
              <a:buNone/>
            </a:pPr>
            <a:endParaRPr lang="de-DE" altLang="de-DE" dirty="0"/>
          </a:p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8"/>
          <a:stretch/>
        </p:blipFill>
        <p:spPr>
          <a:xfrm>
            <a:off x="242082" y="1791385"/>
            <a:ext cx="5671169" cy="434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276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4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 smtClean="0">
                <a:cs typeface="Times New Roman" panose="02020603050405020304" pitchFamily="18" charset="0"/>
              </a:rPr>
              <a:t>Example</a:t>
            </a:r>
            <a:r>
              <a:rPr lang="de-DE" altLang="de-DE" sz="3200" dirty="0" smtClean="0">
                <a:cs typeface="Times New Roman" panose="02020603050405020304" pitchFamily="18" charset="0"/>
              </a:rPr>
              <a:t>: </a:t>
            </a:r>
            <a:r>
              <a:rPr lang="en-US" altLang="de-DE" sz="3200" dirty="0">
                <a:cs typeface="Times New Roman" panose="02020603050405020304" pitchFamily="18" charset="0"/>
              </a:rPr>
              <a:t>Viewing window provides screening against UV radiation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0A5AF3-5153-44DD-998A-DDBF8599811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37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de-DE" altLang="de-DE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085693" y="6140098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00762" y="3041650"/>
            <a:ext cx="2808313" cy="251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altLang="de-DE" sz="1800" b="1" dirty="0" smtClean="0"/>
              <a:t>Viewing </a:t>
            </a:r>
            <a:r>
              <a:rPr lang="en-US" altLang="de-DE" sz="1800" b="1" dirty="0"/>
              <a:t>window</a:t>
            </a:r>
          </a:p>
          <a:p>
            <a:pPr marL="342900" indent="-342900" eaLnBrk="0" hangingPunc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dirty="0"/>
              <a:t>Viewing window provides screening against UV radiation</a:t>
            </a:r>
          </a:p>
          <a:p>
            <a:pPr marL="342900" indent="-342900" eaLnBrk="0" hangingPunc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dirty="0"/>
              <a:t>Opening the window permits access to the machine</a:t>
            </a:r>
          </a:p>
          <a:p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" r="4583"/>
          <a:stretch/>
        </p:blipFill>
        <p:spPr>
          <a:xfrm>
            <a:off x="151469" y="1760504"/>
            <a:ext cx="5904657" cy="469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083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22238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</a:t>
            </a:r>
            <a:r>
              <a:rPr lang="de-DE" altLang="de-DE" sz="3200" dirty="0" smtClean="0">
                <a:cs typeface="Times New Roman" panose="02020603050405020304" pitchFamily="18" charset="0"/>
              </a:rPr>
              <a:t>3-4 (in German)</a:t>
            </a:r>
            <a:endParaRPr lang="de-DE" altLang="de-DE" sz="3200" dirty="0">
              <a:cs typeface="Times New Roman" panose="02020603050405020304" pitchFamily="18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08A3AC-B4B8-419B-9A09-CC66067563A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38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2030065"/>
            <a:ext cx="8263259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ASR 3.4 </a:t>
            </a:r>
            <a:r>
              <a:rPr lang="de-DE" altLang="de-DE" dirty="0"/>
              <a:t>Beleuchtung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ASR 3.4/3 </a:t>
            </a:r>
            <a:r>
              <a:rPr lang="de-DE" altLang="de-DE" dirty="0"/>
              <a:t>Sicherheitsbeleuchtung, optische Sicherheitssysteme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BGHM-I 101 </a:t>
            </a:r>
            <a:r>
              <a:rPr lang="de-DE" altLang="de-DE" dirty="0"/>
              <a:t>Mensch und Arbeitsplatz. 2013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DGUV Information 203-035 </a:t>
            </a:r>
            <a:r>
              <a:rPr lang="de-DE" altLang="de-DE" dirty="0"/>
              <a:t>Expositionsgrenzwerte für künstliche optische Strahlung. 2004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 err="1">
                <a:cs typeface="Times New Roman" pitchFamily="18" charset="0"/>
              </a:rPr>
              <a:t>Machinery</a:t>
            </a:r>
            <a:r>
              <a:rPr lang="de-DE" b="1" dirty="0">
                <a:cs typeface="Times New Roman" pitchFamily="18" charset="0"/>
              </a:rPr>
              <a:t> </a:t>
            </a:r>
            <a:r>
              <a:rPr lang="de-DE" b="1" dirty="0" err="1">
                <a:cs typeface="Times New Roman" pitchFamily="18" charset="0"/>
              </a:rPr>
              <a:t>Directive</a:t>
            </a:r>
            <a:r>
              <a:rPr lang="de-DE" b="1" dirty="0">
                <a:cs typeface="Times New Roman" pitchFamily="18" charset="0"/>
              </a:rPr>
              <a:t> 2006/42/EG</a:t>
            </a:r>
            <a:endParaRPr lang="de-DE" altLang="de-DE" b="1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Verordnung zum Schutz der Beschäftigten vor Gefährdungen </a:t>
            </a:r>
            <a:r>
              <a:rPr lang="de-DE" altLang="de-DE" b="1" dirty="0" smtClean="0"/>
              <a:t>durch künstliche </a:t>
            </a:r>
            <a:r>
              <a:rPr lang="de-DE" altLang="de-DE" b="1" dirty="0"/>
              <a:t>optische Strahlung - </a:t>
            </a:r>
            <a:r>
              <a:rPr lang="de-DE" dirty="0" err="1"/>
              <a:t>OStrV</a:t>
            </a:r>
            <a:r>
              <a:rPr lang="de-DE" b="1" dirty="0"/>
              <a:t>  </a:t>
            </a:r>
            <a:r>
              <a:rPr lang="de-DE" dirty="0"/>
              <a:t>vom 19.07.2010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Verordnung über den Schutz vor Strahlen durch Röntgenstrahlen</a:t>
            </a:r>
            <a:br>
              <a:rPr lang="de-DE" altLang="de-DE" b="1" dirty="0"/>
            </a:br>
            <a:r>
              <a:rPr lang="de-DE" altLang="de-DE" dirty="0"/>
              <a:t>(Röntgenverordnung – RöV) vom 04.10.2011</a:t>
            </a:r>
          </a:p>
        </p:txBody>
      </p:sp>
    </p:spTree>
    <p:extLst>
      <p:ext uri="{BB962C8B-B14F-4D97-AF65-F5344CB8AC3E}">
        <p14:creationId xmlns:p14="http://schemas.microsoft.com/office/powerpoint/2010/main" val="11008684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22238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3-4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08A3AC-B4B8-419B-9A09-CC66067563A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39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BGR 131-1</a:t>
            </a:r>
            <a:r>
              <a:rPr lang="de-DE" altLang="de-DE" dirty="0"/>
              <a:t> Natürliche und künstliche Beleuchtung von Arbeitsstätten. 2008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DGUV Vorschrift 11 </a:t>
            </a:r>
            <a:r>
              <a:rPr lang="de-DE" altLang="de-DE" dirty="0"/>
              <a:t>UVV Laserstrahlung. 1997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DGUV Information 215-11 </a:t>
            </a:r>
            <a:r>
              <a:rPr lang="de-DE" dirty="0"/>
              <a:t>Tageslicht am Arbeitsplatz - leistungsfördernd und gesund. 2009</a:t>
            </a:r>
            <a:endParaRPr lang="de-DE" alt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DIN 2403 </a:t>
            </a:r>
            <a:r>
              <a:rPr lang="de-DE" altLang="de-DE" dirty="0"/>
              <a:t>Kennzeichnung von Rohrleitungen nach dem Durchflussstoff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DIN 25430</a:t>
            </a:r>
            <a:r>
              <a:rPr lang="de-DE" altLang="de-DE" dirty="0"/>
              <a:t> Sicherheitskennzeichnung im Strahlenschutz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DIN 5381</a:t>
            </a:r>
            <a:r>
              <a:rPr lang="de-DE" altLang="de-DE" dirty="0"/>
              <a:t> Kennfarben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DIN 4844 </a:t>
            </a:r>
            <a:r>
              <a:rPr lang="de-DE" altLang="de-DE" b="1" dirty="0" err="1"/>
              <a:t>series</a:t>
            </a:r>
            <a:r>
              <a:rPr lang="de-DE" altLang="de-DE" dirty="0"/>
              <a:t> Graphische Symbole und Sicherheitskennzeichen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 smtClean="0"/>
              <a:t>DIN</a:t>
            </a:r>
            <a:r>
              <a:rPr lang="de-DE" altLang="de-DE" b="1" dirty="0"/>
              <a:t> 5033 </a:t>
            </a:r>
            <a:r>
              <a:rPr lang="de-DE" altLang="de-DE" b="1" dirty="0" err="1"/>
              <a:t>series</a:t>
            </a:r>
            <a:r>
              <a:rPr lang="de-DE" altLang="de-DE" dirty="0"/>
              <a:t> Farbmessung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b="1" dirty="0" smtClean="0"/>
              <a:t>DIN</a:t>
            </a:r>
            <a:r>
              <a:rPr lang="de-DE" altLang="de-DE" b="1" dirty="0"/>
              <a:t> 5035 </a:t>
            </a:r>
            <a:r>
              <a:rPr lang="de-DE" altLang="de-DE" b="1" dirty="0" err="1"/>
              <a:t>series</a:t>
            </a:r>
            <a:r>
              <a:rPr lang="de-DE" altLang="de-DE" dirty="0"/>
              <a:t> Beleuchtung mit künstlichem Licht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 smtClean="0"/>
              <a:t>DIN</a:t>
            </a:r>
            <a:r>
              <a:rPr lang="de-DE" b="1" dirty="0"/>
              <a:t> 6163 </a:t>
            </a:r>
            <a:r>
              <a:rPr lang="de-DE" b="1" dirty="0" err="1"/>
              <a:t>series</a:t>
            </a:r>
            <a:r>
              <a:rPr lang="de-DE" dirty="0"/>
              <a:t> </a:t>
            </a:r>
            <a:r>
              <a:rPr lang="de-DE" altLang="de-DE" dirty="0"/>
              <a:t>Farben und Farbgrenzen für Signallichter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DIN 6164 </a:t>
            </a:r>
            <a:r>
              <a:rPr lang="de-DE" b="1" dirty="0" err="1"/>
              <a:t>series</a:t>
            </a:r>
            <a:r>
              <a:rPr lang="de-DE" dirty="0"/>
              <a:t> </a:t>
            </a:r>
            <a:r>
              <a:rPr lang="de-DE" altLang="de-DE" dirty="0"/>
              <a:t>DIN-Farbkarten </a:t>
            </a:r>
            <a:endParaRPr lang="de-DE" dirty="0"/>
          </a:p>
          <a:p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115561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5130" b="5790"/>
          <a:stretch/>
        </p:blipFill>
        <p:spPr>
          <a:xfrm>
            <a:off x="748501" y="658620"/>
            <a:ext cx="7063859" cy="567913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Significance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light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ED818C-ADED-4758-89CB-65B0457BC3F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484937" y="5661248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 rot="20817907">
            <a:off x="4430248" y="1716197"/>
            <a:ext cx="10042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altLang="de-DE" sz="1800" dirty="0" err="1"/>
              <a:t>e</a:t>
            </a:r>
            <a:r>
              <a:rPr lang="de-DE" altLang="de-DE" sz="1800" dirty="0" err="1" smtClean="0"/>
              <a:t>ye</a:t>
            </a:r>
            <a:endParaRPr lang="de-DE" sz="1800" dirty="0"/>
          </a:p>
        </p:txBody>
      </p:sp>
      <p:sp>
        <p:nvSpPr>
          <p:cNvPr id="10" name="Textfeld 9"/>
          <p:cNvSpPr txBox="1"/>
          <p:nvPr/>
        </p:nvSpPr>
        <p:spPr>
          <a:xfrm rot="20659073">
            <a:off x="4610326" y="2496160"/>
            <a:ext cx="14636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altLang="de-DE" sz="1800" dirty="0" err="1"/>
              <a:t>b</a:t>
            </a:r>
            <a:r>
              <a:rPr lang="de-DE" altLang="de-DE" sz="1800" dirty="0" err="1" smtClean="0"/>
              <a:t>ody</a:t>
            </a:r>
            <a:r>
              <a:rPr lang="de-DE" altLang="de-DE" sz="1800" dirty="0" smtClean="0"/>
              <a:t> </a:t>
            </a:r>
            <a:r>
              <a:rPr lang="de-DE" altLang="de-DE" sz="1800" dirty="0" err="1" smtClean="0"/>
              <a:t>clock</a:t>
            </a:r>
            <a:endParaRPr lang="de-DE" sz="1800" dirty="0"/>
          </a:p>
        </p:txBody>
      </p:sp>
      <p:sp>
        <p:nvSpPr>
          <p:cNvPr id="11" name="Textfeld 10"/>
          <p:cNvSpPr txBox="1"/>
          <p:nvPr/>
        </p:nvSpPr>
        <p:spPr>
          <a:xfrm rot="20659073">
            <a:off x="4998555" y="3387819"/>
            <a:ext cx="12458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altLang="de-DE" sz="1800" dirty="0" err="1" smtClean="0"/>
              <a:t>nerves</a:t>
            </a:r>
            <a:endParaRPr lang="de-DE" sz="1800" dirty="0"/>
          </a:p>
        </p:txBody>
      </p:sp>
      <p:sp>
        <p:nvSpPr>
          <p:cNvPr id="12" name="Textfeld 11"/>
          <p:cNvSpPr txBox="1"/>
          <p:nvPr/>
        </p:nvSpPr>
        <p:spPr>
          <a:xfrm rot="20659073">
            <a:off x="5088469" y="4306381"/>
            <a:ext cx="20150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altLang="de-DE" sz="1800" dirty="0" smtClean="0"/>
              <a:t>hormonal </a:t>
            </a:r>
            <a:r>
              <a:rPr lang="de-DE" altLang="de-DE" sz="1800" dirty="0" err="1" smtClean="0"/>
              <a:t>balance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8456580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22238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3-4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93BAB2-07D2-4C50-B817-8AFD041836E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40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alt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DIN 6171-1 </a:t>
            </a:r>
            <a:r>
              <a:rPr lang="de-DE" altLang="de-DE" dirty="0" err="1"/>
              <a:t>Aufsichtfarben</a:t>
            </a:r>
            <a:r>
              <a:rPr lang="de-DE" altLang="de-DE" dirty="0"/>
              <a:t> für Verkehrszeichen und Verkehrseinrichtungen </a:t>
            </a:r>
            <a:r>
              <a:rPr lang="de-DE" altLang="de-DE" dirty="0" smtClean="0"/>
              <a:t>–</a:t>
            </a:r>
            <a:r>
              <a:rPr lang="de-DE" altLang="de-DE" dirty="0"/>
              <a:t> </a:t>
            </a:r>
            <a:r>
              <a:rPr lang="de-DE" altLang="de-DE" dirty="0" smtClean="0"/>
              <a:t>Teil </a:t>
            </a:r>
            <a:r>
              <a:rPr lang="de-DE" altLang="de-DE" dirty="0"/>
              <a:t>1: Farbbereiche bei Beleuchtung mit Tageslicht </a:t>
            </a:r>
            <a:endParaRPr lang="de-DE" altLang="de-DE" b="1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EN 1837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machinery</a:t>
            </a:r>
            <a:r>
              <a:rPr lang="de-DE" dirty="0"/>
              <a:t> – Integral </a:t>
            </a:r>
            <a:r>
              <a:rPr lang="de-DE" dirty="0" err="1"/>
              <a:t>lighting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machines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EN 12464-1:</a:t>
            </a:r>
            <a:r>
              <a:rPr lang="de-DE" dirty="0"/>
              <a:t> Light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lighting</a:t>
            </a:r>
            <a:r>
              <a:rPr lang="de-DE" dirty="0"/>
              <a:t> – </a:t>
            </a:r>
            <a:r>
              <a:rPr lang="de-DE" dirty="0" err="1"/>
              <a:t>Lighting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places</a:t>
            </a:r>
            <a:r>
              <a:rPr lang="de-DE" dirty="0"/>
              <a:t> – </a:t>
            </a:r>
            <a:br>
              <a:rPr lang="de-DE" dirty="0"/>
            </a:br>
            <a:r>
              <a:rPr lang="de-DE" dirty="0"/>
              <a:t>Part 1: </a:t>
            </a:r>
            <a:r>
              <a:rPr lang="de-DE" dirty="0" err="1"/>
              <a:t>Indoor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places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EN 12665</a:t>
            </a:r>
            <a:r>
              <a:rPr lang="de-DE" dirty="0"/>
              <a:t> Light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lighting</a:t>
            </a:r>
            <a:r>
              <a:rPr lang="de-DE" dirty="0"/>
              <a:t> – Basic </a:t>
            </a:r>
            <a:r>
              <a:rPr lang="de-DE" dirty="0" err="1"/>
              <a:t>terms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criteria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specifying</a:t>
            </a:r>
            <a:r>
              <a:rPr lang="de-DE" dirty="0"/>
              <a:t> </a:t>
            </a:r>
            <a:r>
              <a:rPr lang="de-DE" dirty="0" err="1"/>
              <a:t>lighting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EN 60204-1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machinery</a:t>
            </a:r>
            <a:r>
              <a:rPr lang="de-DE" dirty="0"/>
              <a:t> – </a:t>
            </a:r>
            <a:r>
              <a:rPr lang="de-DE" dirty="0" err="1"/>
              <a:t>Electrical</a:t>
            </a:r>
            <a:r>
              <a:rPr lang="de-DE" dirty="0"/>
              <a:t> </a:t>
            </a:r>
            <a:r>
              <a:rPr lang="de-DE" dirty="0" err="1"/>
              <a:t>equipment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machines</a:t>
            </a:r>
            <a:r>
              <a:rPr lang="de-DE" dirty="0"/>
              <a:t> – Part 1: General </a:t>
            </a:r>
            <a:r>
              <a:rPr lang="de-DE" dirty="0" err="1"/>
              <a:t>requirements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b="1" dirty="0"/>
              <a:t>EN 60825-1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laser</a:t>
            </a:r>
            <a:r>
              <a:rPr lang="de-DE" dirty="0"/>
              <a:t> </a:t>
            </a:r>
            <a:r>
              <a:rPr lang="de-DE" dirty="0" err="1"/>
              <a:t>products</a:t>
            </a:r>
            <a:r>
              <a:rPr lang="de-DE" dirty="0"/>
              <a:t> – Part 1: Equipment </a:t>
            </a:r>
            <a:r>
              <a:rPr lang="de-DE" dirty="0" err="1"/>
              <a:t>classification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99787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22238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3-4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4A5E5F-31EE-4941-B124-9CC2C7BA9D6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41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262063"/>
            <a:ext cx="826325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Fisch, J</a:t>
            </a:r>
            <a:r>
              <a:rPr lang="de-DE" altLang="de-DE" dirty="0"/>
              <a:t>.: Licht und Gesundheit – Das Leben mit optischer Strahlung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Fördergemeinschaft gutes Licht (</a:t>
            </a:r>
            <a:r>
              <a:rPr lang="de-DE" altLang="de-DE" b="1" dirty="0" err="1"/>
              <a:t>publisher</a:t>
            </a:r>
            <a:r>
              <a:rPr lang="de-DE" altLang="de-DE" b="1" dirty="0"/>
              <a:t>): </a:t>
            </a:r>
            <a:r>
              <a:rPr lang="de-DE" altLang="de-DE" dirty="0"/>
              <a:t>Licht. Wissen 05 - Industrie und Handwerk. Frankfurt am Main. licht.de 2009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Gericke, A</a:t>
            </a:r>
            <a:r>
              <a:rPr lang="de-DE" altLang="de-DE" dirty="0"/>
              <a:t>.: Farbwirkung, Farbassoziation, Farbsymbolik. Berlin 1990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Heller, E.:</a:t>
            </a:r>
            <a:r>
              <a:rPr lang="de-DE" altLang="de-DE" dirty="0"/>
              <a:t> Wie Farben wirken. Hamburg: Rowohlt Taschenbuch Verlag GmbH 2004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Horton, W</a:t>
            </a:r>
            <a:r>
              <a:rPr lang="de-DE" altLang="de-DE" dirty="0"/>
              <a:t>.: Das Icon-Buch. Bonn: Addison-Wesley GmbH 1994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 err="1"/>
              <a:t>Lehder</a:t>
            </a:r>
            <a:r>
              <a:rPr lang="de-DE" altLang="de-DE" b="1" dirty="0"/>
              <a:t>, G.; </a:t>
            </a:r>
            <a:r>
              <a:rPr lang="de-DE" altLang="de-DE" b="1" dirty="0" err="1"/>
              <a:t>Skiba</a:t>
            </a:r>
            <a:r>
              <a:rPr lang="de-DE" altLang="de-DE" b="1" dirty="0"/>
              <a:t>, R.: </a:t>
            </a:r>
            <a:r>
              <a:rPr lang="de-DE" altLang="de-DE" dirty="0"/>
              <a:t>Taschenbuch der Arbeitssicherheit. Berlin: Erich Schmidt Verlag 2005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Licht. Wissen 05: </a:t>
            </a:r>
            <a:r>
              <a:rPr lang="de-DE" altLang="de-DE" dirty="0"/>
              <a:t>Industrie und Handwerk. </a:t>
            </a:r>
            <a:r>
              <a:rPr lang="de-DE" altLang="de-DE" dirty="0" err="1"/>
              <a:t>publisher</a:t>
            </a:r>
            <a:endParaRPr lang="de-DE" altLang="de-DE" dirty="0"/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 err="1"/>
              <a:t>Luczak</a:t>
            </a:r>
            <a:r>
              <a:rPr lang="de-DE" altLang="de-DE" b="1" dirty="0"/>
              <a:t>, H.:</a:t>
            </a:r>
            <a:r>
              <a:rPr lang="de-DE" altLang="de-DE" dirty="0"/>
              <a:t> Arbeitswissenschaft. Berlin Heidelberg: Springer Verlag 1998</a:t>
            </a:r>
            <a:endParaRPr lang="de-DE" altLang="de-DE" b="1" dirty="0"/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Meier, V</a:t>
            </a:r>
            <a:r>
              <a:rPr lang="de-DE" altLang="de-DE" dirty="0"/>
              <a:t>.: Licht und Farbe im Industriebetrieb. Berlin: Duncker und Humblot GmbH </a:t>
            </a:r>
            <a:r>
              <a:rPr lang="de-DE" altLang="de-DE" dirty="0" smtClean="0"/>
              <a:t>1996</a:t>
            </a:r>
          </a:p>
          <a:p>
            <a:pPr eaLnBrk="1" hangingPunct="1">
              <a:defRPr/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886575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22238"/>
            <a:ext cx="8064500" cy="1079649"/>
          </a:xfrm>
        </p:spPr>
        <p:txBody>
          <a:bodyPr/>
          <a:lstStyle/>
          <a:p>
            <a:pPr eaLnBrk="1" hangingPunct="1"/>
            <a:r>
              <a:rPr lang="de-DE" altLang="de-DE" sz="3200" dirty="0" err="1">
                <a:cs typeface="Times New Roman" panose="02020603050405020304" pitchFamily="18" charset="0"/>
              </a:rPr>
              <a:t>Important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literature</a:t>
            </a:r>
            <a:r>
              <a:rPr lang="de-DE" altLang="de-DE" sz="3200" dirty="0">
                <a:cs typeface="Times New Roman" panose="02020603050405020304" pitchFamily="18" charset="0"/>
              </a:rPr>
              <a:t> </a:t>
            </a:r>
            <a:r>
              <a:rPr lang="de-DE" altLang="de-DE" sz="3200" dirty="0" err="1">
                <a:cs typeface="Times New Roman" panose="02020603050405020304" pitchFamily="18" charset="0"/>
              </a:rPr>
              <a:t>for</a:t>
            </a:r>
            <a:r>
              <a:rPr lang="de-DE" altLang="de-DE" sz="3200" dirty="0">
                <a:cs typeface="Times New Roman" panose="02020603050405020304" pitchFamily="18" charset="0"/>
              </a:rPr>
              <a:t> Module 3-4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4A5E5F-31EE-4941-B124-9CC2C7BA9D6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Modul 3 - Ergonomie lernen - Teil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42</a:t>
            </a:fld>
            <a:endParaRPr lang="de-DE" altLang="de-DE" dirty="0"/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801688" y="17319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801688" y="27225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801688" y="3713163"/>
            <a:ext cx="1809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7620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defTabSz="762000" eaLnBrk="0" fontAlgn="auto" latinLnBrk="1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39750" y="1314634"/>
            <a:ext cx="82632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endParaRPr lang="de-DE" altLang="de-DE" dirty="0"/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Saller, R</a:t>
            </a:r>
            <a:r>
              <a:rPr lang="de-DE" altLang="de-DE" dirty="0"/>
              <a:t>.: Vitamin D, UV-Biologie und Heliotherapie. Stuttgart: Hippokrates Verlag GmbH 1992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/>
              <a:t>Voelker, S</a:t>
            </a:r>
            <a:r>
              <a:rPr lang="de-DE" altLang="de-DE" dirty="0"/>
              <a:t>.: Eignung von Methoden zur Ermittlung eines notwendigen Beleuchtungsniveau. Marburg: </a:t>
            </a:r>
            <a:r>
              <a:rPr lang="de-DE" altLang="de-DE" dirty="0" err="1"/>
              <a:t>Tectum</a:t>
            </a:r>
            <a:r>
              <a:rPr lang="de-DE" altLang="de-DE" dirty="0"/>
              <a:t> Verlag 1999</a:t>
            </a:r>
          </a:p>
        </p:txBody>
      </p:sp>
      <p:sp>
        <p:nvSpPr>
          <p:cNvPr id="7" name="Rechteck 6"/>
          <p:cNvSpPr/>
          <p:nvPr/>
        </p:nvSpPr>
        <p:spPr>
          <a:xfrm>
            <a:off x="557213" y="3186842"/>
            <a:ext cx="82457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de-DE" altLang="de-DE" sz="3200" b="1" dirty="0" err="1" smtClean="0">
                <a:solidFill>
                  <a:schemeClr val="tx2"/>
                </a:solidFill>
                <a:cs typeface="Times New Roman" panose="02020603050405020304" pitchFamily="18" charset="0"/>
              </a:rPr>
              <a:t>Practical</a:t>
            </a:r>
            <a:r>
              <a:rPr lang="de-DE" altLang="de-DE" sz="3200" b="1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de-DE" altLang="de-DE" sz="3200" b="1" dirty="0" err="1" smtClean="0">
                <a:solidFill>
                  <a:schemeClr val="tx2"/>
                </a:solidFill>
                <a:cs typeface="Times New Roman" panose="02020603050405020304" pitchFamily="18" charset="0"/>
              </a:rPr>
              <a:t>aids</a:t>
            </a:r>
            <a:endParaRPr lang="de-DE" altLang="de-DE" sz="32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lvl="0"/>
            <a:r>
              <a:rPr lang="en-US" b="1" dirty="0"/>
              <a:t>Calculation of illumination by the Institute of Occupational Health, Safety and Ergonomics (ASER</a:t>
            </a:r>
            <a:r>
              <a:rPr lang="en-US" b="1" dirty="0" smtClean="0"/>
              <a:t>) (in German)</a:t>
            </a:r>
            <a:endParaRPr lang="en-US" b="1" dirty="0" smtClean="0"/>
          </a:p>
          <a:p>
            <a:pPr lvl="0"/>
            <a:r>
              <a:rPr lang="en-US" b="1" dirty="0"/>
              <a:t/>
            </a:r>
            <a:br>
              <a:rPr lang="en-US" b="1" dirty="0"/>
            </a:br>
            <a:r>
              <a:rPr lang="de-DE" dirty="0" smtClean="0">
                <a:solidFill>
                  <a:srgbClr val="000000"/>
                </a:solidFill>
                <a:hlinkClick r:id="rId3"/>
              </a:rPr>
              <a:t>http</a:t>
            </a:r>
            <a:r>
              <a:rPr lang="de-DE" dirty="0">
                <a:solidFill>
                  <a:srgbClr val="000000"/>
                </a:solidFill>
                <a:hlinkClick r:id="rId3"/>
              </a:rPr>
              <a:t>://www.institut-aser.de/out.php?idart=276</a:t>
            </a:r>
            <a:r>
              <a:rPr lang="de-DE" dirty="0">
                <a:solidFill>
                  <a:srgbClr val="000000"/>
                </a:solidFill>
              </a:rPr>
              <a:t> </a:t>
            </a:r>
          </a:p>
          <a:p>
            <a:pPr eaLnBrk="1" hangingPunct="1"/>
            <a:endParaRPr lang="de-DE" altLang="de-DE" dirty="0"/>
          </a:p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594512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920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b="1" dirty="0" smtClean="0"/>
              <a:t>Dipl.-Ing. Horst Böhmer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Chemnitz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horst.boemer@iapo-online.de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</a:t>
            </a:r>
            <a:r>
              <a:rPr lang="de-DE" altLang="de-DE" smtClean="0">
                <a:hlinkClick r:id="rId4"/>
              </a:rPr>
              <a:t>://</a:t>
            </a:r>
            <a:r>
              <a:rPr lang="de-DE" altLang="de-DE" smtClean="0">
                <a:hlinkClick r:id="rId4"/>
              </a:rPr>
              <a:t>ergonomie.kan-praxis.de/en</a:t>
            </a:r>
            <a:r>
              <a:rPr lang="de-DE" altLang="de-DE" smtClean="0"/>
              <a:t>  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6916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Physical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principles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A109A8-B637-4E3F-857A-55466AFFF9C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352730" cy="4897437"/>
          </a:xfrm>
        </p:spPr>
        <p:txBody>
          <a:bodyPr/>
          <a:lstStyle/>
          <a:p>
            <a:pPr eaLnBrk="1" hangingPunct="1"/>
            <a:endParaRPr lang="de-DE" altLang="de-DE" dirty="0"/>
          </a:p>
          <a:p>
            <a:pPr eaLnBrk="1" hangingPunct="1"/>
            <a:endParaRPr lang="de-DE" altLang="de-DE" dirty="0"/>
          </a:p>
          <a:p>
            <a:pPr eaLnBrk="1" hangingPunct="1"/>
            <a:endParaRPr lang="de-DE" altLang="de-DE" dirty="0" smtClean="0"/>
          </a:p>
          <a:p>
            <a:pPr eaLnBrk="1" hangingPunct="1"/>
            <a:endParaRPr lang="de-DE" altLang="de-DE" dirty="0"/>
          </a:p>
          <a:p>
            <a:pPr eaLnBrk="1" hangingPunct="1"/>
            <a:endParaRPr lang="de-DE" altLang="de-DE" dirty="0" smtClean="0"/>
          </a:p>
          <a:p>
            <a:pPr eaLnBrk="1" hangingPunct="1"/>
            <a:r>
              <a:rPr lang="de-DE" altLang="de-DE" sz="2000" dirty="0" smtClean="0"/>
              <a:t>					</a:t>
            </a:r>
          </a:p>
          <a:p>
            <a:pPr eaLnBrk="1" hangingPunct="1"/>
            <a:r>
              <a:rPr lang="de-DE" altLang="de-DE" sz="2000" dirty="0"/>
              <a:t>	</a:t>
            </a:r>
            <a:r>
              <a:rPr lang="de-DE" altLang="de-DE" sz="2000" dirty="0" smtClean="0"/>
              <a:t>			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573445" y="4960125"/>
            <a:ext cx="252028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1800" dirty="0"/>
              <a:t>Visible </a:t>
            </a:r>
            <a:r>
              <a:rPr lang="de-DE" altLang="de-DE" sz="1800" dirty="0" err="1"/>
              <a:t>radiation</a:t>
            </a:r>
            <a:r>
              <a:rPr lang="de-DE" altLang="de-DE" sz="1800" dirty="0"/>
              <a:t> at </a:t>
            </a:r>
            <a:r>
              <a:rPr lang="de-DE" altLang="de-DE" sz="1800" dirty="0" err="1"/>
              <a:t>wavelengths</a:t>
            </a:r>
            <a:r>
              <a:rPr lang="de-DE" altLang="de-DE" sz="1800" dirty="0"/>
              <a:t> </a:t>
            </a:r>
            <a:r>
              <a:rPr lang="de-DE" altLang="de-DE" sz="1800" dirty="0" err="1"/>
              <a:t>of</a:t>
            </a:r>
            <a:r>
              <a:rPr lang="de-DE" altLang="de-DE" sz="1800" dirty="0"/>
              <a:t> </a:t>
            </a:r>
            <a:r>
              <a:rPr lang="de-DE" altLang="de-DE" sz="1800" dirty="0" err="1"/>
              <a:t>between</a:t>
            </a:r>
            <a:r>
              <a:rPr lang="de-DE" altLang="de-DE" sz="1800" dirty="0"/>
              <a:t> 380 </a:t>
            </a:r>
            <a:r>
              <a:rPr lang="de-DE" altLang="de-DE" sz="1800" dirty="0" err="1"/>
              <a:t>nm</a:t>
            </a:r>
            <a:r>
              <a:rPr lang="de-DE" altLang="de-DE" sz="1800" dirty="0"/>
              <a:t> </a:t>
            </a:r>
            <a:r>
              <a:rPr lang="de-DE" altLang="de-DE" sz="1800" dirty="0" err="1"/>
              <a:t>and</a:t>
            </a:r>
            <a:r>
              <a:rPr lang="de-DE" altLang="de-DE" sz="1800" dirty="0"/>
              <a:t> 730 </a:t>
            </a:r>
            <a:r>
              <a:rPr lang="de-DE" altLang="de-DE" sz="1800" dirty="0" err="1"/>
              <a:t>nm</a:t>
            </a:r>
            <a:r>
              <a:rPr lang="de-DE" altLang="de-DE" sz="1800" dirty="0"/>
              <a:t> </a:t>
            </a:r>
          </a:p>
          <a:p>
            <a:pPr eaLnBrk="1" hangingPunct="1"/>
            <a:endParaRPr lang="de-DE" altLang="de-DE" sz="1600" dirty="0"/>
          </a:p>
        </p:txBody>
      </p:sp>
      <p:grpSp>
        <p:nvGrpSpPr>
          <p:cNvPr id="233" name="Group 233"/>
          <p:cNvGrpSpPr>
            <a:grpSpLocks/>
          </p:cNvGrpSpPr>
          <p:nvPr/>
        </p:nvGrpSpPr>
        <p:grpSpPr bwMode="auto">
          <a:xfrm>
            <a:off x="251520" y="1475582"/>
            <a:ext cx="7199312" cy="4600575"/>
            <a:chOff x="863" y="786"/>
            <a:chExt cx="3508" cy="2630"/>
          </a:xfrm>
        </p:grpSpPr>
        <p:sp>
          <p:nvSpPr>
            <p:cNvPr id="234" name="AutoShape 11"/>
            <p:cNvSpPr>
              <a:spLocks noChangeArrowheads="1"/>
            </p:cNvSpPr>
            <p:nvPr/>
          </p:nvSpPr>
          <p:spPr bwMode="auto">
            <a:xfrm>
              <a:off x="3163" y="1098"/>
              <a:ext cx="1208" cy="1492"/>
            </a:xfrm>
            <a:prstGeom prst="roundRect">
              <a:avLst>
                <a:gd name="adj" fmla="val 4894"/>
              </a:avLst>
            </a:prstGeom>
            <a:solidFill>
              <a:srgbClr val="D5E1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grpSp>
          <p:nvGrpSpPr>
            <p:cNvPr id="235" name="Group 12"/>
            <p:cNvGrpSpPr>
              <a:grpSpLocks/>
            </p:cNvGrpSpPr>
            <p:nvPr/>
          </p:nvGrpSpPr>
          <p:grpSpPr bwMode="auto">
            <a:xfrm>
              <a:off x="1279" y="1156"/>
              <a:ext cx="102" cy="2260"/>
              <a:chOff x="1279" y="1156"/>
              <a:chExt cx="102" cy="2260"/>
            </a:xfrm>
          </p:grpSpPr>
          <p:sp>
            <p:nvSpPr>
              <p:cNvPr id="442" name="Rectangle 13"/>
              <p:cNvSpPr>
                <a:spLocks noChangeArrowheads="1"/>
              </p:cNvSpPr>
              <p:nvPr/>
            </p:nvSpPr>
            <p:spPr bwMode="auto">
              <a:xfrm>
                <a:off x="1279" y="3312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3" name="Rectangle 14"/>
              <p:cNvSpPr>
                <a:spLocks noChangeArrowheads="1"/>
              </p:cNvSpPr>
              <p:nvPr/>
            </p:nvSpPr>
            <p:spPr bwMode="auto">
              <a:xfrm>
                <a:off x="1279" y="3092"/>
                <a:ext cx="102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4" name="Rectangle 15"/>
              <p:cNvSpPr>
                <a:spLocks noChangeArrowheads="1"/>
              </p:cNvSpPr>
              <p:nvPr/>
            </p:nvSpPr>
            <p:spPr bwMode="auto">
              <a:xfrm>
                <a:off x="1279" y="2881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5" name="Rectangle 16"/>
              <p:cNvSpPr>
                <a:spLocks noChangeArrowheads="1"/>
              </p:cNvSpPr>
              <p:nvPr/>
            </p:nvSpPr>
            <p:spPr bwMode="auto">
              <a:xfrm>
                <a:off x="1279" y="2669"/>
                <a:ext cx="102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6" name="Rectangle 17"/>
              <p:cNvSpPr>
                <a:spLocks noChangeArrowheads="1"/>
              </p:cNvSpPr>
              <p:nvPr/>
            </p:nvSpPr>
            <p:spPr bwMode="auto">
              <a:xfrm>
                <a:off x="1279" y="2449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7" name="Rectangle 18"/>
              <p:cNvSpPr>
                <a:spLocks noChangeArrowheads="1"/>
              </p:cNvSpPr>
              <p:nvPr/>
            </p:nvSpPr>
            <p:spPr bwMode="auto">
              <a:xfrm>
                <a:off x="1279" y="2237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8" name="Rectangle 19"/>
              <p:cNvSpPr>
                <a:spLocks noChangeArrowheads="1"/>
              </p:cNvSpPr>
              <p:nvPr/>
            </p:nvSpPr>
            <p:spPr bwMode="auto">
              <a:xfrm>
                <a:off x="1279" y="2018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49" name="Rectangle 20"/>
              <p:cNvSpPr>
                <a:spLocks noChangeArrowheads="1"/>
              </p:cNvSpPr>
              <p:nvPr/>
            </p:nvSpPr>
            <p:spPr bwMode="auto">
              <a:xfrm>
                <a:off x="1279" y="1799"/>
                <a:ext cx="102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50" name="Rectangle 21"/>
              <p:cNvSpPr>
                <a:spLocks noChangeArrowheads="1"/>
              </p:cNvSpPr>
              <p:nvPr/>
            </p:nvSpPr>
            <p:spPr bwMode="auto">
              <a:xfrm>
                <a:off x="1279" y="1587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51" name="Rectangle 22"/>
              <p:cNvSpPr>
                <a:spLocks noChangeArrowheads="1"/>
              </p:cNvSpPr>
              <p:nvPr/>
            </p:nvSpPr>
            <p:spPr bwMode="auto">
              <a:xfrm>
                <a:off x="1279" y="1375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52" name="Rectangle 23"/>
              <p:cNvSpPr>
                <a:spLocks noChangeArrowheads="1"/>
              </p:cNvSpPr>
              <p:nvPr/>
            </p:nvSpPr>
            <p:spPr bwMode="auto">
              <a:xfrm>
                <a:off x="1279" y="1156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236" name="Group 24"/>
            <p:cNvGrpSpPr>
              <a:grpSpLocks/>
            </p:cNvGrpSpPr>
            <p:nvPr/>
          </p:nvGrpSpPr>
          <p:grpSpPr bwMode="auto">
            <a:xfrm>
              <a:off x="1391" y="1118"/>
              <a:ext cx="111" cy="2236"/>
              <a:chOff x="1391" y="1118"/>
              <a:chExt cx="111" cy="2236"/>
            </a:xfrm>
          </p:grpSpPr>
          <p:sp>
            <p:nvSpPr>
              <p:cNvPr id="430" name="Rectangle 25"/>
              <p:cNvSpPr>
                <a:spLocks noChangeArrowheads="1"/>
              </p:cNvSpPr>
              <p:nvPr/>
            </p:nvSpPr>
            <p:spPr bwMode="auto">
              <a:xfrm>
                <a:off x="1424" y="3267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8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31" name="Rectangle 26"/>
              <p:cNvSpPr>
                <a:spLocks noChangeArrowheads="1"/>
              </p:cNvSpPr>
              <p:nvPr/>
            </p:nvSpPr>
            <p:spPr bwMode="auto">
              <a:xfrm>
                <a:off x="1424" y="3055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6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32" name="Rectangle 27"/>
              <p:cNvSpPr>
                <a:spLocks noChangeArrowheads="1"/>
              </p:cNvSpPr>
              <p:nvPr/>
            </p:nvSpPr>
            <p:spPr bwMode="auto">
              <a:xfrm>
                <a:off x="1424" y="2836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4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33" name="Rectangle 28"/>
              <p:cNvSpPr>
                <a:spLocks noChangeArrowheads="1"/>
              </p:cNvSpPr>
              <p:nvPr/>
            </p:nvSpPr>
            <p:spPr bwMode="auto">
              <a:xfrm>
                <a:off x="1424" y="2624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2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34" name="Rectangle 29"/>
              <p:cNvSpPr>
                <a:spLocks noChangeArrowheads="1"/>
              </p:cNvSpPr>
              <p:nvPr/>
            </p:nvSpPr>
            <p:spPr bwMode="auto">
              <a:xfrm>
                <a:off x="1424" y="2412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435" name="Group 30"/>
              <p:cNvGrpSpPr>
                <a:grpSpLocks/>
              </p:cNvGrpSpPr>
              <p:nvPr/>
            </p:nvGrpSpPr>
            <p:grpSpPr bwMode="auto">
              <a:xfrm>
                <a:off x="1391" y="1118"/>
                <a:ext cx="111" cy="1161"/>
                <a:chOff x="1391" y="1118"/>
                <a:chExt cx="111" cy="1161"/>
              </a:xfrm>
            </p:grpSpPr>
            <p:sp>
              <p:nvSpPr>
                <p:cNvPr id="436" name="Rectangle 31"/>
                <p:cNvSpPr>
                  <a:spLocks noChangeArrowheads="1"/>
                </p:cNvSpPr>
                <p:nvPr/>
              </p:nvSpPr>
              <p:spPr bwMode="auto">
                <a:xfrm>
                  <a:off x="1391" y="2192"/>
                  <a:ext cx="69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-2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37" name="Rectangle 32"/>
                <p:cNvSpPr>
                  <a:spLocks noChangeArrowheads="1"/>
                </p:cNvSpPr>
                <p:nvPr/>
              </p:nvSpPr>
              <p:spPr bwMode="auto">
                <a:xfrm>
                  <a:off x="1391" y="1981"/>
                  <a:ext cx="69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-4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38" name="Rectangle 33"/>
                <p:cNvSpPr>
                  <a:spLocks noChangeArrowheads="1"/>
                </p:cNvSpPr>
                <p:nvPr/>
              </p:nvSpPr>
              <p:spPr bwMode="auto">
                <a:xfrm>
                  <a:off x="1391" y="1761"/>
                  <a:ext cx="69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-6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39" name="Rectangle 34"/>
                <p:cNvSpPr>
                  <a:spLocks noChangeArrowheads="1"/>
                </p:cNvSpPr>
                <p:nvPr/>
              </p:nvSpPr>
              <p:spPr bwMode="auto">
                <a:xfrm>
                  <a:off x="1391" y="1549"/>
                  <a:ext cx="69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-8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40" name="Rectangle 35"/>
                <p:cNvSpPr>
                  <a:spLocks noChangeArrowheads="1"/>
                </p:cNvSpPr>
                <p:nvPr/>
              </p:nvSpPr>
              <p:spPr bwMode="auto">
                <a:xfrm>
                  <a:off x="1391" y="1337"/>
                  <a:ext cx="111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-10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41" name="Rectangle 36"/>
                <p:cNvSpPr>
                  <a:spLocks noChangeArrowheads="1"/>
                </p:cNvSpPr>
                <p:nvPr/>
              </p:nvSpPr>
              <p:spPr bwMode="auto">
                <a:xfrm>
                  <a:off x="1391" y="1118"/>
                  <a:ext cx="111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762000" eaLnBrk="0" hangingPunct="0"/>
                  <a:r>
                    <a:rPr lang="de-DE" altLang="de-DE" sz="1000" b="1">
                      <a:solidFill>
                        <a:srgbClr val="000000"/>
                      </a:solidFill>
                    </a:rPr>
                    <a:t>-12</a:t>
                  </a:r>
                  <a:endParaRPr lang="de-DE" altLang="de-DE" sz="3200">
                    <a:solidFill>
                      <a:schemeClr val="tx2"/>
                    </a:solidFill>
                  </a:endParaRPr>
                </a:p>
              </p:txBody>
            </p:sp>
          </p:grpSp>
        </p:grpSp>
        <p:grpSp>
          <p:nvGrpSpPr>
            <p:cNvPr id="237" name="Group 37"/>
            <p:cNvGrpSpPr>
              <a:grpSpLocks/>
            </p:cNvGrpSpPr>
            <p:nvPr/>
          </p:nvGrpSpPr>
          <p:grpSpPr bwMode="auto">
            <a:xfrm>
              <a:off x="2882" y="1239"/>
              <a:ext cx="102" cy="2063"/>
              <a:chOff x="2882" y="1239"/>
              <a:chExt cx="102" cy="2063"/>
            </a:xfrm>
          </p:grpSpPr>
          <p:sp>
            <p:nvSpPr>
              <p:cNvPr id="420" name="Rectangle 38"/>
              <p:cNvSpPr>
                <a:spLocks noChangeArrowheads="1"/>
              </p:cNvSpPr>
              <p:nvPr/>
            </p:nvSpPr>
            <p:spPr bwMode="auto">
              <a:xfrm>
                <a:off x="2882" y="3198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1" name="Rectangle 39"/>
              <p:cNvSpPr>
                <a:spLocks noChangeArrowheads="1"/>
              </p:cNvSpPr>
              <p:nvPr/>
            </p:nvSpPr>
            <p:spPr bwMode="auto">
              <a:xfrm>
                <a:off x="2882" y="2979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2" name="Rectangle 40"/>
              <p:cNvSpPr>
                <a:spLocks noChangeArrowheads="1"/>
              </p:cNvSpPr>
              <p:nvPr/>
            </p:nvSpPr>
            <p:spPr bwMode="auto">
              <a:xfrm>
                <a:off x="2882" y="2760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3" name="Rectangle 41"/>
              <p:cNvSpPr>
                <a:spLocks noChangeArrowheads="1"/>
              </p:cNvSpPr>
              <p:nvPr/>
            </p:nvSpPr>
            <p:spPr bwMode="auto">
              <a:xfrm>
                <a:off x="2882" y="2548"/>
                <a:ext cx="102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4" name="Rectangle 42"/>
              <p:cNvSpPr>
                <a:spLocks noChangeArrowheads="1"/>
              </p:cNvSpPr>
              <p:nvPr/>
            </p:nvSpPr>
            <p:spPr bwMode="auto">
              <a:xfrm>
                <a:off x="2882" y="2328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5" name="Rectangle 43"/>
              <p:cNvSpPr>
                <a:spLocks noChangeArrowheads="1"/>
              </p:cNvSpPr>
              <p:nvPr/>
            </p:nvSpPr>
            <p:spPr bwMode="auto">
              <a:xfrm>
                <a:off x="2882" y="2109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6" name="Rectangle 44"/>
              <p:cNvSpPr>
                <a:spLocks noChangeArrowheads="1"/>
              </p:cNvSpPr>
              <p:nvPr/>
            </p:nvSpPr>
            <p:spPr bwMode="auto">
              <a:xfrm>
                <a:off x="2882" y="1889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7" name="Rectangle 45"/>
              <p:cNvSpPr>
                <a:spLocks noChangeArrowheads="1"/>
              </p:cNvSpPr>
              <p:nvPr/>
            </p:nvSpPr>
            <p:spPr bwMode="auto">
              <a:xfrm>
                <a:off x="2882" y="1678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  <a:latin typeface="Frutiger 45 Light"/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  <a:latin typeface="Frutiger 45 Light"/>
                </a:endParaRPr>
              </a:p>
            </p:txBody>
          </p:sp>
          <p:sp>
            <p:nvSpPr>
              <p:cNvPr id="428" name="Rectangle 46"/>
              <p:cNvSpPr>
                <a:spLocks noChangeArrowheads="1"/>
              </p:cNvSpPr>
              <p:nvPr/>
            </p:nvSpPr>
            <p:spPr bwMode="auto">
              <a:xfrm>
                <a:off x="2882" y="1458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29" name="Rectangle 47"/>
              <p:cNvSpPr>
                <a:spLocks noChangeArrowheads="1"/>
              </p:cNvSpPr>
              <p:nvPr/>
            </p:nvSpPr>
            <p:spPr bwMode="auto">
              <a:xfrm>
                <a:off x="2882" y="1239"/>
                <a:ext cx="10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238" name="Line 48"/>
            <p:cNvSpPr>
              <a:spLocks noChangeShapeType="1"/>
            </p:cNvSpPr>
            <p:nvPr/>
          </p:nvSpPr>
          <p:spPr bwMode="auto">
            <a:xfrm>
              <a:off x="1543" y="3176"/>
              <a:ext cx="126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Rectangle 49"/>
            <p:cNvSpPr>
              <a:spLocks noChangeArrowheads="1"/>
            </p:cNvSpPr>
            <p:nvPr/>
          </p:nvSpPr>
          <p:spPr bwMode="auto">
            <a:xfrm>
              <a:off x="1595" y="1082"/>
              <a:ext cx="854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Cosmic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0" name="Rectangle 51"/>
            <p:cNvSpPr>
              <a:spLocks noChangeArrowheads="1"/>
            </p:cNvSpPr>
            <p:nvPr/>
          </p:nvSpPr>
          <p:spPr bwMode="auto">
            <a:xfrm>
              <a:off x="1595" y="1648"/>
              <a:ext cx="1049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Ultraviolet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1" name="Rectangle 52"/>
            <p:cNvSpPr>
              <a:spLocks noChangeArrowheads="1"/>
            </p:cNvSpPr>
            <p:nvPr/>
          </p:nvSpPr>
          <p:spPr bwMode="auto">
            <a:xfrm>
              <a:off x="1595" y="1436"/>
              <a:ext cx="803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X-ray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2" name="Rectangle 53"/>
            <p:cNvSpPr>
              <a:spLocks noChangeArrowheads="1"/>
            </p:cNvSpPr>
            <p:nvPr/>
          </p:nvSpPr>
          <p:spPr bwMode="auto">
            <a:xfrm>
              <a:off x="1595" y="1951"/>
              <a:ext cx="840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Infrared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3" name="Rectangle 54"/>
            <p:cNvSpPr>
              <a:spLocks noChangeArrowheads="1"/>
            </p:cNvSpPr>
            <p:nvPr/>
          </p:nvSpPr>
          <p:spPr bwMode="auto">
            <a:xfrm>
              <a:off x="1595" y="2185"/>
              <a:ext cx="727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Ultra-high-frequency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4" name="Rectangle 55"/>
            <p:cNvSpPr>
              <a:spLocks noChangeArrowheads="1"/>
            </p:cNvSpPr>
            <p:nvPr/>
          </p:nvSpPr>
          <p:spPr bwMode="auto">
            <a:xfrm>
              <a:off x="1595" y="2359"/>
              <a:ext cx="683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 dirty="0" err="1">
                  <a:solidFill>
                    <a:srgbClr val="000000"/>
                  </a:solidFill>
                </a:rPr>
                <a:t>Very</a:t>
              </a:r>
              <a:r>
                <a:rPr lang="de-DE" altLang="de-DE" sz="1300" b="1" dirty="0">
                  <a:solidFill>
                    <a:srgbClr val="000000"/>
                  </a:solidFill>
                </a:rPr>
                <a:t> high-</a:t>
              </a:r>
              <a:r>
                <a:rPr lang="de-DE" altLang="de-DE" sz="1300" b="1" dirty="0" err="1">
                  <a:solidFill>
                    <a:srgbClr val="000000"/>
                  </a:solidFill>
                </a:rPr>
                <a:t>frequency</a:t>
              </a:r>
              <a:r>
                <a:rPr lang="de-DE" altLang="de-DE" sz="13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300" b="1" dirty="0" err="1">
                  <a:solidFill>
                    <a:srgbClr val="000000"/>
                  </a:solidFill>
                </a:rPr>
                <a:t>radiation</a:t>
              </a:r>
              <a:endParaRPr lang="de-DE" altLang="de-DE" sz="3200" dirty="0">
                <a:solidFill>
                  <a:schemeClr val="tx2"/>
                </a:solidFill>
              </a:endParaRPr>
            </a:p>
          </p:txBody>
        </p:sp>
        <p:sp>
          <p:nvSpPr>
            <p:cNvPr id="245" name="Rectangle 56"/>
            <p:cNvSpPr>
              <a:spLocks noChangeArrowheads="1"/>
            </p:cNvSpPr>
            <p:nvPr/>
          </p:nvSpPr>
          <p:spPr bwMode="auto">
            <a:xfrm>
              <a:off x="1595" y="2548"/>
              <a:ext cx="470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High-frequency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6" name="Rectangle 57"/>
            <p:cNvSpPr>
              <a:spLocks noChangeArrowheads="1"/>
            </p:cNvSpPr>
            <p:nvPr/>
          </p:nvSpPr>
          <p:spPr bwMode="auto">
            <a:xfrm>
              <a:off x="1595" y="2768"/>
              <a:ext cx="510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Medium-wave radiation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7" name="Rectangle 58"/>
            <p:cNvSpPr>
              <a:spLocks noChangeArrowheads="1"/>
            </p:cNvSpPr>
            <p:nvPr/>
          </p:nvSpPr>
          <p:spPr bwMode="auto">
            <a:xfrm>
              <a:off x="1595" y="2980"/>
              <a:ext cx="488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 dirty="0">
                  <a:solidFill>
                    <a:srgbClr val="000000"/>
                  </a:solidFill>
                </a:rPr>
                <a:t>Long-</a:t>
              </a:r>
              <a:r>
                <a:rPr lang="de-DE" altLang="de-DE" sz="1300" b="1" dirty="0" err="1">
                  <a:solidFill>
                    <a:srgbClr val="000000"/>
                  </a:solidFill>
                </a:rPr>
                <a:t>wave</a:t>
              </a:r>
              <a:r>
                <a:rPr lang="de-DE" altLang="de-DE" sz="1300" b="1" dirty="0">
                  <a:solidFill>
                    <a:srgbClr val="000000"/>
                  </a:solidFill>
                </a:rPr>
                <a:t> </a:t>
              </a:r>
              <a:r>
                <a:rPr lang="de-DE" altLang="de-DE" sz="1300" b="1" dirty="0" err="1">
                  <a:solidFill>
                    <a:srgbClr val="000000"/>
                  </a:solidFill>
                </a:rPr>
                <a:t>radiation</a:t>
              </a:r>
              <a:endParaRPr lang="de-DE" altLang="de-DE" sz="3200" dirty="0">
                <a:solidFill>
                  <a:schemeClr val="tx2"/>
                </a:solidFill>
              </a:endParaRPr>
            </a:p>
          </p:txBody>
        </p:sp>
        <p:sp>
          <p:nvSpPr>
            <p:cNvPr id="248" name="Rectangle 59"/>
            <p:cNvSpPr>
              <a:spLocks noChangeArrowheads="1"/>
            </p:cNvSpPr>
            <p:nvPr/>
          </p:nvSpPr>
          <p:spPr bwMode="auto">
            <a:xfrm>
              <a:off x="1595" y="3214"/>
              <a:ext cx="1360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(Electric) alternating current 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49" name="Line 61"/>
            <p:cNvSpPr>
              <a:spLocks noChangeShapeType="1"/>
            </p:cNvSpPr>
            <p:nvPr/>
          </p:nvSpPr>
          <p:spPr bwMode="auto">
            <a:xfrm>
              <a:off x="1543" y="2124"/>
              <a:ext cx="126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Line 62"/>
            <p:cNvSpPr>
              <a:spLocks noChangeShapeType="1"/>
            </p:cNvSpPr>
            <p:nvPr/>
          </p:nvSpPr>
          <p:spPr bwMode="auto">
            <a:xfrm>
              <a:off x="1503" y="1315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Line 63"/>
            <p:cNvSpPr>
              <a:spLocks noChangeShapeType="1"/>
            </p:cNvSpPr>
            <p:nvPr/>
          </p:nvSpPr>
          <p:spPr bwMode="auto">
            <a:xfrm>
              <a:off x="1503" y="1527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Line 64"/>
            <p:cNvSpPr>
              <a:spLocks noChangeShapeType="1"/>
            </p:cNvSpPr>
            <p:nvPr/>
          </p:nvSpPr>
          <p:spPr bwMode="auto">
            <a:xfrm>
              <a:off x="1503" y="1738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Line 65"/>
            <p:cNvSpPr>
              <a:spLocks noChangeShapeType="1"/>
            </p:cNvSpPr>
            <p:nvPr/>
          </p:nvSpPr>
          <p:spPr bwMode="auto">
            <a:xfrm>
              <a:off x="1503" y="1958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Line 66"/>
            <p:cNvSpPr>
              <a:spLocks noChangeShapeType="1"/>
            </p:cNvSpPr>
            <p:nvPr/>
          </p:nvSpPr>
          <p:spPr bwMode="auto">
            <a:xfrm>
              <a:off x="1503" y="2170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Line 67"/>
            <p:cNvSpPr>
              <a:spLocks noChangeShapeType="1"/>
            </p:cNvSpPr>
            <p:nvPr/>
          </p:nvSpPr>
          <p:spPr bwMode="auto">
            <a:xfrm>
              <a:off x="1503" y="2381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Line 68"/>
            <p:cNvSpPr>
              <a:spLocks noChangeShapeType="1"/>
            </p:cNvSpPr>
            <p:nvPr/>
          </p:nvSpPr>
          <p:spPr bwMode="auto">
            <a:xfrm>
              <a:off x="1503" y="2601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Line 69"/>
            <p:cNvSpPr>
              <a:spLocks noChangeShapeType="1"/>
            </p:cNvSpPr>
            <p:nvPr/>
          </p:nvSpPr>
          <p:spPr bwMode="auto">
            <a:xfrm>
              <a:off x="1503" y="2813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Line 70"/>
            <p:cNvSpPr>
              <a:spLocks noChangeShapeType="1"/>
            </p:cNvSpPr>
            <p:nvPr/>
          </p:nvSpPr>
          <p:spPr bwMode="auto">
            <a:xfrm>
              <a:off x="1503" y="3025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Line 71"/>
            <p:cNvSpPr>
              <a:spLocks noChangeShapeType="1"/>
            </p:cNvSpPr>
            <p:nvPr/>
          </p:nvSpPr>
          <p:spPr bwMode="auto">
            <a:xfrm>
              <a:off x="1503" y="3244"/>
              <a:ext cx="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0" name="Group 72"/>
            <p:cNvGrpSpPr>
              <a:grpSpLocks/>
            </p:cNvGrpSpPr>
            <p:nvPr/>
          </p:nvGrpSpPr>
          <p:grpSpPr bwMode="auto">
            <a:xfrm>
              <a:off x="2803" y="1269"/>
              <a:ext cx="40" cy="1931"/>
              <a:chOff x="2803" y="1269"/>
              <a:chExt cx="40" cy="1931"/>
            </a:xfrm>
          </p:grpSpPr>
          <p:sp>
            <p:nvSpPr>
              <p:cNvPr id="401" name="Line 73"/>
              <p:cNvSpPr>
                <a:spLocks noChangeShapeType="1"/>
              </p:cNvSpPr>
              <p:nvPr/>
            </p:nvSpPr>
            <p:spPr bwMode="auto">
              <a:xfrm>
                <a:off x="2803" y="1269"/>
                <a:ext cx="1" cy="193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2" name="Line 74"/>
              <p:cNvSpPr>
                <a:spLocks noChangeShapeType="1"/>
              </p:cNvSpPr>
              <p:nvPr/>
            </p:nvSpPr>
            <p:spPr bwMode="auto">
              <a:xfrm>
                <a:off x="2803" y="3199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3" name="Line 75"/>
              <p:cNvSpPr>
                <a:spLocks noChangeShapeType="1"/>
              </p:cNvSpPr>
              <p:nvPr/>
            </p:nvSpPr>
            <p:spPr bwMode="auto">
              <a:xfrm>
                <a:off x="2803" y="2987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4" name="Line 76"/>
              <p:cNvSpPr>
                <a:spLocks noChangeShapeType="1"/>
              </p:cNvSpPr>
              <p:nvPr/>
            </p:nvSpPr>
            <p:spPr bwMode="auto">
              <a:xfrm>
                <a:off x="2803" y="2767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5" name="Line 77"/>
              <p:cNvSpPr>
                <a:spLocks noChangeShapeType="1"/>
              </p:cNvSpPr>
              <p:nvPr/>
            </p:nvSpPr>
            <p:spPr bwMode="auto">
              <a:xfrm>
                <a:off x="2803" y="2555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6" name="Line 78"/>
              <p:cNvSpPr>
                <a:spLocks noChangeShapeType="1"/>
              </p:cNvSpPr>
              <p:nvPr/>
            </p:nvSpPr>
            <p:spPr bwMode="auto">
              <a:xfrm>
                <a:off x="2803" y="2344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7" name="Line 79"/>
              <p:cNvSpPr>
                <a:spLocks noChangeShapeType="1"/>
              </p:cNvSpPr>
              <p:nvPr/>
            </p:nvSpPr>
            <p:spPr bwMode="auto">
              <a:xfrm>
                <a:off x="2803" y="2124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8" name="Line 80"/>
              <p:cNvSpPr>
                <a:spLocks noChangeShapeType="1"/>
              </p:cNvSpPr>
              <p:nvPr/>
            </p:nvSpPr>
            <p:spPr bwMode="auto">
              <a:xfrm>
                <a:off x="2803" y="1912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" name="Line 81"/>
              <p:cNvSpPr>
                <a:spLocks noChangeShapeType="1"/>
              </p:cNvSpPr>
              <p:nvPr/>
            </p:nvSpPr>
            <p:spPr bwMode="auto">
              <a:xfrm>
                <a:off x="2803" y="1701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" name="Line 82"/>
              <p:cNvSpPr>
                <a:spLocks noChangeShapeType="1"/>
              </p:cNvSpPr>
              <p:nvPr/>
            </p:nvSpPr>
            <p:spPr bwMode="auto">
              <a:xfrm>
                <a:off x="2803" y="1481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" name="Line 83"/>
              <p:cNvSpPr>
                <a:spLocks noChangeShapeType="1"/>
              </p:cNvSpPr>
              <p:nvPr/>
            </p:nvSpPr>
            <p:spPr bwMode="auto">
              <a:xfrm>
                <a:off x="2803" y="1269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" name="Line 84"/>
              <p:cNvSpPr>
                <a:spLocks noChangeShapeType="1"/>
              </p:cNvSpPr>
              <p:nvPr/>
            </p:nvSpPr>
            <p:spPr bwMode="auto">
              <a:xfrm>
                <a:off x="2803" y="3093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" name="Line 85"/>
              <p:cNvSpPr>
                <a:spLocks noChangeShapeType="1"/>
              </p:cNvSpPr>
              <p:nvPr/>
            </p:nvSpPr>
            <p:spPr bwMode="auto">
              <a:xfrm>
                <a:off x="2803" y="2873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" name="Line 86"/>
              <p:cNvSpPr>
                <a:spLocks noChangeShapeType="1"/>
              </p:cNvSpPr>
              <p:nvPr/>
            </p:nvSpPr>
            <p:spPr bwMode="auto">
              <a:xfrm>
                <a:off x="2803" y="2661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" name="Line 87"/>
              <p:cNvSpPr>
                <a:spLocks noChangeShapeType="1"/>
              </p:cNvSpPr>
              <p:nvPr/>
            </p:nvSpPr>
            <p:spPr bwMode="auto">
              <a:xfrm>
                <a:off x="2803" y="2450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" name="Line 88"/>
              <p:cNvSpPr>
                <a:spLocks noChangeShapeType="1"/>
              </p:cNvSpPr>
              <p:nvPr/>
            </p:nvSpPr>
            <p:spPr bwMode="auto">
              <a:xfrm>
                <a:off x="2803" y="2230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" name="Line 89"/>
              <p:cNvSpPr>
                <a:spLocks noChangeShapeType="1"/>
              </p:cNvSpPr>
              <p:nvPr/>
            </p:nvSpPr>
            <p:spPr bwMode="auto">
              <a:xfrm>
                <a:off x="2803" y="2018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" name="Line 90"/>
              <p:cNvSpPr>
                <a:spLocks noChangeShapeType="1"/>
              </p:cNvSpPr>
              <p:nvPr/>
            </p:nvSpPr>
            <p:spPr bwMode="auto">
              <a:xfrm>
                <a:off x="2803" y="1587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" name="Line 91"/>
              <p:cNvSpPr>
                <a:spLocks noChangeShapeType="1"/>
              </p:cNvSpPr>
              <p:nvPr/>
            </p:nvSpPr>
            <p:spPr bwMode="auto">
              <a:xfrm>
                <a:off x="2803" y="1375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" name="Line 92"/>
            <p:cNvSpPr>
              <a:spLocks noChangeShapeType="1"/>
            </p:cNvSpPr>
            <p:nvPr/>
          </p:nvSpPr>
          <p:spPr bwMode="auto">
            <a:xfrm>
              <a:off x="1543" y="1587"/>
              <a:ext cx="126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Line 94"/>
            <p:cNvSpPr>
              <a:spLocks noChangeShapeType="1"/>
            </p:cNvSpPr>
            <p:nvPr/>
          </p:nvSpPr>
          <p:spPr bwMode="auto">
            <a:xfrm>
              <a:off x="1543" y="1269"/>
              <a:ext cx="126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Rectangle 95"/>
            <p:cNvSpPr>
              <a:spLocks noChangeArrowheads="1"/>
            </p:cNvSpPr>
            <p:nvPr/>
          </p:nvSpPr>
          <p:spPr bwMode="auto">
            <a:xfrm>
              <a:off x="1595" y="1239"/>
              <a:ext cx="786" cy="113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264" name="Rectangle 96"/>
            <p:cNvSpPr>
              <a:spLocks noChangeArrowheads="1"/>
            </p:cNvSpPr>
            <p:nvPr/>
          </p:nvSpPr>
          <p:spPr bwMode="auto">
            <a:xfrm>
              <a:off x="1595" y="1232"/>
              <a:ext cx="854" cy="11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300" b="1">
                  <a:solidFill>
                    <a:srgbClr val="000000"/>
                  </a:solidFill>
                </a:rPr>
                <a:t>Gamma rays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65" name="Rectangle 97"/>
            <p:cNvSpPr>
              <a:spLocks noChangeArrowheads="1"/>
            </p:cNvSpPr>
            <p:nvPr/>
          </p:nvSpPr>
          <p:spPr bwMode="auto">
            <a:xfrm>
              <a:off x="1120" y="786"/>
              <a:ext cx="676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500" b="1">
                  <a:solidFill>
                    <a:srgbClr val="000000"/>
                  </a:solidFill>
                </a:rPr>
                <a:t>Wavelength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66" name="Rectangle 98"/>
            <p:cNvSpPr>
              <a:spLocks noChangeArrowheads="1"/>
            </p:cNvSpPr>
            <p:nvPr/>
          </p:nvSpPr>
          <p:spPr bwMode="auto">
            <a:xfrm>
              <a:off x="2638" y="786"/>
              <a:ext cx="516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500" b="1">
                  <a:solidFill>
                    <a:srgbClr val="000000"/>
                  </a:solidFill>
                </a:rPr>
                <a:t>Frequency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67" name="Rectangle 99"/>
            <p:cNvSpPr>
              <a:spLocks noChangeArrowheads="1"/>
            </p:cNvSpPr>
            <p:nvPr/>
          </p:nvSpPr>
          <p:spPr bwMode="auto">
            <a:xfrm>
              <a:off x="1338" y="929"/>
              <a:ext cx="181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500" b="1">
                  <a:solidFill>
                    <a:srgbClr val="000000"/>
                  </a:solidFill>
                </a:rPr>
                <a:t>[m]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68" name="Rectangle 100"/>
            <p:cNvSpPr>
              <a:spLocks noChangeArrowheads="1"/>
            </p:cNvSpPr>
            <p:nvPr/>
          </p:nvSpPr>
          <p:spPr bwMode="auto">
            <a:xfrm>
              <a:off x="2698" y="929"/>
              <a:ext cx="369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500" b="1">
                  <a:solidFill>
                    <a:srgbClr val="000000"/>
                  </a:solidFill>
                </a:rPr>
                <a:t>[Hertz]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69" name="Rectangle 101"/>
            <p:cNvSpPr>
              <a:spLocks noChangeArrowheads="1"/>
            </p:cNvSpPr>
            <p:nvPr/>
          </p:nvSpPr>
          <p:spPr bwMode="auto">
            <a:xfrm>
              <a:off x="870" y="1473"/>
              <a:ext cx="21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</a:rPr>
                <a:t>1 nm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0" name="Rectangle 102"/>
            <p:cNvSpPr>
              <a:spLocks noChangeArrowheads="1"/>
            </p:cNvSpPr>
            <p:nvPr/>
          </p:nvSpPr>
          <p:spPr bwMode="auto">
            <a:xfrm>
              <a:off x="870" y="1821"/>
              <a:ext cx="77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  <a:latin typeface="Frutiger 45 Light"/>
                </a:rPr>
                <a:t>1 </a:t>
              </a:r>
              <a:endParaRPr lang="de-DE" altLang="de-DE" sz="3200">
                <a:solidFill>
                  <a:schemeClr val="tx2"/>
                </a:solidFill>
                <a:latin typeface="Frutiger 45 Light"/>
              </a:endParaRPr>
            </a:p>
          </p:txBody>
        </p:sp>
        <p:sp>
          <p:nvSpPr>
            <p:cNvPr id="271" name="Rectangle 103"/>
            <p:cNvSpPr>
              <a:spLocks noChangeArrowheads="1"/>
            </p:cNvSpPr>
            <p:nvPr/>
          </p:nvSpPr>
          <p:spPr bwMode="auto">
            <a:xfrm>
              <a:off x="949" y="1806"/>
              <a:ext cx="63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400" b="1">
                  <a:solidFill>
                    <a:srgbClr val="000000"/>
                  </a:solidFill>
                </a:rPr>
                <a:t>µ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2" name="Rectangle 104"/>
            <p:cNvSpPr>
              <a:spLocks noChangeArrowheads="1"/>
            </p:cNvSpPr>
            <p:nvPr/>
          </p:nvSpPr>
          <p:spPr bwMode="auto">
            <a:xfrm>
              <a:off x="863" y="2101"/>
              <a:ext cx="24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</a:rPr>
                <a:t>1 mm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3" name="Rectangle 105"/>
            <p:cNvSpPr>
              <a:spLocks noChangeArrowheads="1"/>
            </p:cNvSpPr>
            <p:nvPr/>
          </p:nvSpPr>
          <p:spPr bwMode="auto">
            <a:xfrm>
              <a:off x="870" y="2442"/>
              <a:ext cx="159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</a:rPr>
                <a:t>1 m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4" name="Rectangle 106"/>
            <p:cNvSpPr>
              <a:spLocks noChangeArrowheads="1"/>
            </p:cNvSpPr>
            <p:nvPr/>
          </p:nvSpPr>
          <p:spPr bwMode="auto">
            <a:xfrm>
              <a:off x="870" y="2654"/>
              <a:ext cx="21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</a:rPr>
                <a:t>1 km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5" name="Line 107"/>
            <p:cNvSpPr>
              <a:spLocks noChangeShapeType="1"/>
            </p:cNvSpPr>
            <p:nvPr/>
          </p:nvSpPr>
          <p:spPr bwMode="auto">
            <a:xfrm>
              <a:off x="1543" y="1829"/>
              <a:ext cx="157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Line 108"/>
            <p:cNvSpPr>
              <a:spLocks noChangeShapeType="1"/>
            </p:cNvSpPr>
            <p:nvPr/>
          </p:nvSpPr>
          <p:spPr bwMode="auto">
            <a:xfrm>
              <a:off x="1543" y="1784"/>
              <a:ext cx="157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Rectangle 109"/>
            <p:cNvSpPr>
              <a:spLocks noChangeArrowheads="1"/>
            </p:cNvSpPr>
            <p:nvPr/>
          </p:nvSpPr>
          <p:spPr bwMode="auto">
            <a:xfrm>
              <a:off x="3212" y="1776"/>
              <a:ext cx="222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/>
              <a:r>
                <a:rPr lang="de-DE" altLang="de-DE" sz="1200" b="1">
                  <a:solidFill>
                    <a:srgbClr val="000000"/>
                  </a:solidFill>
                </a:rPr>
                <a:t>Light</a:t>
              </a:r>
              <a:endParaRPr lang="de-DE" altLang="de-DE" sz="3200">
                <a:solidFill>
                  <a:schemeClr val="tx2"/>
                </a:solidFill>
              </a:endParaRPr>
            </a:p>
          </p:txBody>
        </p:sp>
        <p:sp>
          <p:nvSpPr>
            <p:cNvPr id="278" name="Arc 110"/>
            <p:cNvSpPr>
              <a:spLocks/>
            </p:cNvSpPr>
            <p:nvPr/>
          </p:nvSpPr>
          <p:spPr bwMode="auto">
            <a:xfrm>
              <a:off x="3127" y="1746"/>
              <a:ext cx="37" cy="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9" name="Arc 111"/>
            <p:cNvSpPr>
              <a:spLocks/>
            </p:cNvSpPr>
            <p:nvPr/>
          </p:nvSpPr>
          <p:spPr bwMode="auto">
            <a:xfrm>
              <a:off x="3127" y="1832"/>
              <a:ext cx="37" cy="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Line 112"/>
            <p:cNvSpPr>
              <a:spLocks noChangeShapeType="1"/>
            </p:cNvSpPr>
            <p:nvPr/>
          </p:nvSpPr>
          <p:spPr bwMode="auto">
            <a:xfrm>
              <a:off x="3688" y="212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Line 113"/>
            <p:cNvSpPr>
              <a:spLocks noChangeShapeType="1"/>
            </p:cNvSpPr>
            <p:nvPr/>
          </p:nvSpPr>
          <p:spPr bwMode="auto">
            <a:xfrm>
              <a:off x="3688" y="2102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Line 114"/>
            <p:cNvSpPr>
              <a:spLocks noChangeShapeType="1"/>
            </p:cNvSpPr>
            <p:nvPr/>
          </p:nvSpPr>
          <p:spPr bwMode="auto">
            <a:xfrm>
              <a:off x="3688" y="2086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Line 115"/>
            <p:cNvSpPr>
              <a:spLocks noChangeShapeType="1"/>
            </p:cNvSpPr>
            <p:nvPr/>
          </p:nvSpPr>
          <p:spPr bwMode="auto">
            <a:xfrm>
              <a:off x="3688" y="206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Line 116"/>
            <p:cNvSpPr>
              <a:spLocks noChangeShapeType="1"/>
            </p:cNvSpPr>
            <p:nvPr/>
          </p:nvSpPr>
          <p:spPr bwMode="auto">
            <a:xfrm>
              <a:off x="3688" y="204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Line 117"/>
            <p:cNvSpPr>
              <a:spLocks noChangeShapeType="1"/>
            </p:cNvSpPr>
            <p:nvPr/>
          </p:nvSpPr>
          <p:spPr bwMode="auto">
            <a:xfrm>
              <a:off x="3668" y="2041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Line 118"/>
            <p:cNvSpPr>
              <a:spLocks noChangeShapeType="1"/>
            </p:cNvSpPr>
            <p:nvPr/>
          </p:nvSpPr>
          <p:spPr bwMode="auto">
            <a:xfrm>
              <a:off x="3688" y="201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" name="Line 119"/>
            <p:cNvSpPr>
              <a:spLocks noChangeShapeType="1"/>
            </p:cNvSpPr>
            <p:nvPr/>
          </p:nvSpPr>
          <p:spPr bwMode="auto">
            <a:xfrm>
              <a:off x="3688" y="1996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Line 120"/>
            <p:cNvSpPr>
              <a:spLocks noChangeShapeType="1"/>
            </p:cNvSpPr>
            <p:nvPr/>
          </p:nvSpPr>
          <p:spPr bwMode="auto">
            <a:xfrm>
              <a:off x="3688" y="1973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Line 121"/>
            <p:cNvSpPr>
              <a:spLocks noChangeShapeType="1"/>
            </p:cNvSpPr>
            <p:nvPr/>
          </p:nvSpPr>
          <p:spPr bwMode="auto">
            <a:xfrm>
              <a:off x="3688" y="195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Line 122"/>
            <p:cNvSpPr>
              <a:spLocks noChangeShapeType="1"/>
            </p:cNvSpPr>
            <p:nvPr/>
          </p:nvSpPr>
          <p:spPr bwMode="auto">
            <a:xfrm>
              <a:off x="3668" y="1935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Line 123"/>
            <p:cNvSpPr>
              <a:spLocks noChangeShapeType="1"/>
            </p:cNvSpPr>
            <p:nvPr/>
          </p:nvSpPr>
          <p:spPr bwMode="auto">
            <a:xfrm>
              <a:off x="3688" y="1912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Line 124"/>
            <p:cNvSpPr>
              <a:spLocks noChangeShapeType="1"/>
            </p:cNvSpPr>
            <p:nvPr/>
          </p:nvSpPr>
          <p:spPr bwMode="auto">
            <a:xfrm>
              <a:off x="3688" y="1890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Line 125"/>
            <p:cNvSpPr>
              <a:spLocks noChangeShapeType="1"/>
            </p:cNvSpPr>
            <p:nvPr/>
          </p:nvSpPr>
          <p:spPr bwMode="auto">
            <a:xfrm>
              <a:off x="3688" y="186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Line 126"/>
            <p:cNvSpPr>
              <a:spLocks noChangeShapeType="1"/>
            </p:cNvSpPr>
            <p:nvPr/>
          </p:nvSpPr>
          <p:spPr bwMode="auto">
            <a:xfrm>
              <a:off x="3688" y="184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Line 127"/>
            <p:cNvSpPr>
              <a:spLocks noChangeShapeType="1"/>
            </p:cNvSpPr>
            <p:nvPr/>
          </p:nvSpPr>
          <p:spPr bwMode="auto">
            <a:xfrm>
              <a:off x="3688" y="1829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Line 128"/>
            <p:cNvSpPr>
              <a:spLocks noChangeShapeType="1"/>
            </p:cNvSpPr>
            <p:nvPr/>
          </p:nvSpPr>
          <p:spPr bwMode="auto">
            <a:xfrm>
              <a:off x="3668" y="1829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Line 129"/>
            <p:cNvSpPr>
              <a:spLocks noChangeShapeType="1"/>
            </p:cNvSpPr>
            <p:nvPr/>
          </p:nvSpPr>
          <p:spPr bwMode="auto">
            <a:xfrm>
              <a:off x="3688" y="1806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Line 130"/>
            <p:cNvSpPr>
              <a:spLocks noChangeShapeType="1"/>
            </p:cNvSpPr>
            <p:nvPr/>
          </p:nvSpPr>
          <p:spPr bwMode="auto">
            <a:xfrm>
              <a:off x="3688" y="178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Line 131"/>
            <p:cNvSpPr>
              <a:spLocks noChangeShapeType="1"/>
            </p:cNvSpPr>
            <p:nvPr/>
          </p:nvSpPr>
          <p:spPr bwMode="auto">
            <a:xfrm>
              <a:off x="3688" y="176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Line 132"/>
            <p:cNvSpPr>
              <a:spLocks noChangeShapeType="1"/>
            </p:cNvSpPr>
            <p:nvPr/>
          </p:nvSpPr>
          <p:spPr bwMode="auto">
            <a:xfrm>
              <a:off x="3688" y="173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Line 133"/>
            <p:cNvSpPr>
              <a:spLocks noChangeShapeType="1"/>
            </p:cNvSpPr>
            <p:nvPr/>
          </p:nvSpPr>
          <p:spPr bwMode="auto">
            <a:xfrm>
              <a:off x="3668" y="1716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Line 134"/>
            <p:cNvSpPr>
              <a:spLocks noChangeShapeType="1"/>
            </p:cNvSpPr>
            <p:nvPr/>
          </p:nvSpPr>
          <p:spPr bwMode="auto">
            <a:xfrm>
              <a:off x="3688" y="170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Line 135"/>
            <p:cNvSpPr>
              <a:spLocks noChangeShapeType="1"/>
            </p:cNvSpPr>
            <p:nvPr/>
          </p:nvSpPr>
          <p:spPr bwMode="auto">
            <a:xfrm>
              <a:off x="3688" y="167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Line 136"/>
            <p:cNvSpPr>
              <a:spLocks noChangeShapeType="1"/>
            </p:cNvSpPr>
            <p:nvPr/>
          </p:nvSpPr>
          <p:spPr bwMode="auto">
            <a:xfrm>
              <a:off x="3688" y="1655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Line 137"/>
            <p:cNvSpPr>
              <a:spLocks noChangeShapeType="1"/>
            </p:cNvSpPr>
            <p:nvPr/>
          </p:nvSpPr>
          <p:spPr bwMode="auto">
            <a:xfrm>
              <a:off x="3688" y="1632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Line 138"/>
            <p:cNvSpPr>
              <a:spLocks noChangeShapeType="1"/>
            </p:cNvSpPr>
            <p:nvPr/>
          </p:nvSpPr>
          <p:spPr bwMode="auto">
            <a:xfrm>
              <a:off x="3688" y="1610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Line 139"/>
            <p:cNvSpPr>
              <a:spLocks noChangeShapeType="1"/>
            </p:cNvSpPr>
            <p:nvPr/>
          </p:nvSpPr>
          <p:spPr bwMode="auto">
            <a:xfrm>
              <a:off x="3668" y="1610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Line 140"/>
            <p:cNvSpPr>
              <a:spLocks noChangeShapeType="1"/>
            </p:cNvSpPr>
            <p:nvPr/>
          </p:nvSpPr>
          <p:spPr bwMode="auto">
            <a:xfrm>
              <a:off x="3688" y="158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Line 141"/>
            <p:cNvSpPr>
              <a:spLocks noChangeShapeType="1"/>
            </p:cNvSpPr>
            <p:nvPr/>
          </p:nvSpPr>
          <p:spPr bwMode="auto">
            <a:xfrm>
              <a:off x="3688" y="1572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" name="Line 142"/>
            <p:cNvSpPr>
              <a:spLocks noChangeShapeType="1"/>
            </p:cNvSpPr>
            <p:nvPr/>
          </p:nvSpPr>
          <p:spPr bwMode="auto">
            <a:xfrm>
              <a:off x="3688" y="1549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Line 143"/>
            <p:cNvSpPr>
              <a:spLocks noChangeShapeType="1"/>
            </p:cNvSpPr>
            <p:nvPr/>
          </p:nvSpPr>
          <p:spPr bwMode="auto">
            <a:xfrm>
              <a:off x="3688" y="152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Line 144"/>
            <p:cNvSpPr>
              <a:spLocks noChangeShapeType="1"/>
            </p:cNvSpPr>
            <p:nvPr/>
          </p:nvSpPr>
          <p:spPr bwMode="auto">
            <a:xfrm>
              <a:off x="3668" y="1504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Line 145"/>
            <p:cNvSpPr>
              <a:spLocks noChangeShapeType="1"/>
            </p:cNvSpPr>
            <p:nvPr/>
          </p:nvSpPr>
          <p:spPr bwMode="auto">
            <a:xfrm>
              <a:off x="3688" y="148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Line 146"/>
            <p:cNvSpPr>
              <a:spLocks noChangeShapeType="1"/>
            </p:cNvSpPr>
            <p:nvPr/>
          </p:nvSpPr>
          <p:spPr bwMode="auto">
            <a:xfrm>
              <a:off x="3688" y="145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Line 147"/>
            <p:cNvSpPr>
              <a:spLocks noChangeShapeType="1"/>
            </p:cNvSpPr>
            <p:nvPr/>
          </p:nvSpPr>
          <p:spPr bwMode="auto">
            <a:xfrm>
              <a:off x="3688" y="1443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Line 148"/>
            <p:cNvSpPr>
              <a:spLocks noChangeShapeType="1"/>
            </p:cNvSpPr>
            <p:nvPr/>
          </p:nvSpPr>
          <p:spPr bwMode="auto">
            <a:xfrm>
              <a:off x="3688" y="142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Line 149"/>
            <p:cNvSpPr>
              <a:spLocks noChangeShapeType="1"/>
            </p:cNvSpPr>
            <p:nvPr/>
          </p:nvSpPr>
          <p:spPr bwMode="auto">
            <a:xfrm>
              <a:off x="3688" y="139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8" name="Line 150"/>
            <p:cNvSpPr>
              <a:spLocks noChangeShapeType="1"/>
            </p:cNvSpPr>
            <p:nvPr/>
          </p:nvSpPr>
          <p:spPr bwMode="auto">
            <a:xfrm>
              <a:off x="3668" y="1398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9" name="Line 151"/>
            <p:cNvSpPr>
              <a:spLocks noChangeShapeType="1"/>
            </p:cNvSpPr>
            <p:nvPr/>
          </p:nvSpPr>
          <p:spPr bwMode="auto">
            <a:xfrm>
              <a:off x="3688" y="1375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0" name="Line 152"/>
            <p:cNvSpPr>
              <a:spLocks noChangeShapeType="1"/>
            </p:cNvSpPr>
            <p:nvPr/>
          </p:nvSpPr>
          <p:spPr bwMode="auto">
            <a:xfrm>
              <a:off x="3688" y="1352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1" name="Line 153"/>
            <p:cNvSpPr>
              <a:spLocks noChangeShapeType="1"/>
            </p:cNvSpPr>
            <p:nvPr/>
          </p:nvSpPr>
          <p:spPr bwMode="auto">
            <a:xfrm>
              <a:off x="3688" y="1330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2" name="Line 154"/>
            <p:cNvSpPr>
              <a:spLocks noChangeShapeType="1"/>
            </p:cNvSpPr>
            <p:nvPr/>
          </p:nvSpPr>
          <p:spPr bwMode="auto">
            <a:xfrm>
              <a:off x="3688" y="1315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3" name="Line 155"/>
            <p:cNvSpPr>
              <a:spLocks noChangeShapeType="1"/>
            </p:cNvSpPr>
            <p:nvPr/>
          </p:nvSpPr>
          <p:spPr bwMode="auto">
            <a:xfrm>
              <a:off x="3668" y="1292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4" name="Line 156"/>
            <p:cNvSpPr>
              <a:spLocks noChangeShapeType="1"/>
            </p:cNvSpPr>
            <p:nvPr/>
          </p:nvSpPr>
          <p:spPr bwMode="auto">
            <a:xfrm>
              <a:off x="3688" y="1269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5" name="Line 157"/>
            <p:cNvSpPr>
              <a:spLocks noChangeShapeType="1"/>
            </p:cNvSpPr>
            <p:nvPr/>
          </p:nvSpPr>
          <p:spPr bwMode="auto">
            <a:xfrm>
              <a:off x="3688" y="124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6" name="Line 158"/>
            <p:cNvSpPr>
              <a:spLocks noChangeShapeType="1"/>
            </p:cNvSpPr>
            <p:nvPr/>
          </p:nvSpPr>
          <p:spPr bwMode="auto">
            <a:xfrm>
              <a:off x="3688" y="122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Line 159"/>
            <p:cNvSpPr>
              <a:spLocks noChangeShapeType="1"/>
            </p:cNvSpPr>
            <p:nvPr/>
          </p:nvSpPr>
          <p:spPr bwMode="auto">
            <a:xfrm>
              <a:off x="3688" y="120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" name="Line 160"/>
            <p:cNvSpPr>
              <a:spLocks noChangeShapeType="1"/>
            </p:cNvSpPr>
            <p:nvPr/>
          </p:nvSpPr>
          <p:spPr bwMode="auto">
            <a:xfrm>
              <a:off x="3668" y="1186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29" name="Group 161"/>
            <p:cNvGrpSpPr>
              <a:grpSpLocks/>
            </p:cNvGrpSpPr>
            <p:nvPr/>
          </p:nvGrpSpPr>
          <p:grpSpPr bwMode="auto">
            <a:xfrm>
              <a:off x="3496" y="1148"/>
              <a:ext cx="153" cy="1375"/>
              <a:chOff x="3496" y="1148"/>
              <a:chExt cx="153" cy="1375"/>
            </a:xfrm>
          </p:grpSpPr>
          <p:sp>
            <p:nvSpPr>
              <p:cNvPr id="394" name="Rectangle 162"/>
              <p:cNvSpPr>
                <a:spLocks noChangeArrowheads="1"/>
              </p:cNvSpPr>
              <p:nvPr/>
            </p:nvSpPr>
            <p:spPr bwMode="auto">
              <a:xfrm>
                <a:off x="3496" y="2200"/>
                <a:ext cx="139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nm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95" name="Rectangle 163"/>
              <p:cNvSpPr>
                <a:spLocks noChangeArrowheads="1"/>
              </p:cNvSpPr>
              <p:nvPr/>
            </p:nvSpPr>
            <p:spPr bwMode="auto">
              <a:xfrm>
                <a:off x="3496" y="2419"/>
                <a:ext cx="153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700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96" name="Rectangle 164"/>
              <p:cNvSpPr>
                <a:spLocks noChangeArrowheads="1"/>
              </p:cNvSpPr>
              <p:nvPr/>
            </p:nvSpPr>
            <p:spPr bwMode="auto">
              <a:xfrm>
                <a:off x="3496" y="1988"/>
                <a:ext cx="153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600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97" name="Rectangle 165"/>
              <p:cNvSpPr>
                <a:spLocks noChangeArrowheads="1"/>
              </p:cNvSpPr>
              <p:nvPr/>
            </p:nvSpPr>
            <p:spPr bwMode="auto">
              <a:xfrm>
                <a:off x="3496" y="1776"/>
                <a:ext cx="153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550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98" name="Rectangle 166"/>
              <p:cNvSpPr>
                <a:spLocks noChangeArrowheads="1"/>
              </p:cNvSpPr>
              <p:nvPr/>
            </p:nvSpPr>
            <p:spPr bwMode="auto">
              <a:xfrm>
                <a:off x="3496" y="1587"/>
                <a:ext cx="153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500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99" name="Rectangle 167"/>
              <p:cNvSpPr>
                <a:spLocks noChangeArrowheads="1"/>
              </p:cNvSpPr>
              <p:nvPr/>
            </p:nvSpPr>
            <p:spPr bwMode="auto">
              <a:xfrm>
                <a:off x="3496" y="1360"/>
                <a:ext cx="153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450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400" name="Rectangle 168"/>
              <p:cNvSpPr>
                <a:spLocks noChangeArrowheads="1"/>
              </p:cNvSpPr>
              <p:nvPr/>
            </p:nvSpPr>
            <p:spPr bwMode="auto">
              <a:xfrm>
                <a:off x="3496" y="1148"/>
                <a:ext cx="153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400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330" name="Group 169"/>
            <p:cNvGrpSpPr>
              <a:grpSpLocks/>
            </p:cNvGrpSpPr>
            <p:nvPr/>
          </p:nvGrpSpPr>
          <p:grpSpPr bwMode="auto">
            <a:xfrm>
              <a:off x="3668" y="2147"/>
              <a:ext cx="72" cy="213"/>
              <a:chOff x="3668" y="2147"/>
              <a:chExt cx="72" cy="213"/>
            </a:xfrm>
          </p:grpSpPr>
          <p:sp>
            <p:nvSpPr>
              <p:cNvPr id="383" name="Line 170"/>
              <p:cNvSpPr>
                <a:spLocks noChangeShapeType="1"/>
              </p:cNvSpPr>
              <p:nvPr/>
            </p:nvSpPr>
            <p:spPr bwMode="auto">
              <a:xfrm>
                <a:off x="3668" y="2253"/>
                <a:ext cx="7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4" name="Line 171"/>
              <p:cNvSpPr>
                <a:spLocks noChangeShapeType="1"/>
              </p:cNvSpPr>
              <p:nvPr/>
            </p:nvSpPr>
            <p:spPr bwMode="auto">
              <a:xfrm>
                <a:off x="3688" y="2230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5" name="Line 172"/>
              <p:cNvSpPr>
                <a:spLocks noChangeShapeType="1"/>
              </p:cNvSpPr>
              <p:nvPr/>
            </p:nvSpPr>
            <p:spPr bwMode="auto">
              <a:xfrm>
                <a:off x="3688" y="2215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Line 173"/>
              <p:cNvSpPr>
                <a:spLocks noChangeShapeType="1"/>
              </p:cNvSpPr>
              <p:nvPr/>
            </p:nvSpPr>
            <p:spPr bwMode="auto">
              <a:xfrm>
                <a:off x="3688" y="2192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Line 174"/>
              <p:cNvSpPr>
                <a:spLocks noChangeShapeType="1"/>
              </p:cNvSpPr>
              <p:nvPr/>
            </p:nvSpPr>
            <p:spPr bwMode="auto">
              <a:xfrm>
                <a:off x="3688" y="2170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Line 175"/>
              <p:cNvSpPr>
                <a:spLocks noChangeShapeType="1"/>
              </p:cNvSpPr>
              <p:nvPr/>
            </p:nvSpPr>
            <p:spPr bwMode="auto">
              <a:xfrm>
                <a:off x="3668" y="2147"/>
                <a:ext cx="7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" name="Line 176"/>
              <p:cNvSpPr>
                <a:spLocks noChangeShapeType="1"/>
              </p:cNvSpPr>
              <p:nvPr/>
            </p:nvSpPr>
            <p:spPr bwMode="auto">
              <a:xfrm>
                <a:off x="3668" y="2359"/>
                <a:ext cx="7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Line 177"/>
              <p:cNvSpPr>
                <a:spLocks noChangeShapeType="1"/>
              </p:cNvSpPr>
              <p:nvPr/>
            </p:nvSpPr>
            <p:spPr bwMode="auto">
              <a:xfrm>
                <a:off x="3688" y="2344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Line 178"/>
              <p:cNvSpPr>
                <a:spLocks noChangeShapeType="1"/>
              </p:cNvSpPr>
              <p:nvPr/>
            </p:nvSpPr>
            <p:spPr bwMode="auto">
              <a:xfrm>
                <a:off x="3688" y="2321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Line 179"/>
              <p:cNvSpPr>
                <a:spLocks noChangeShapeType="1"/>
              </p:cNvSpPr>
              <p:nvPr/>
            </p:nvSpPr>
            <p:spPr bwMode="auto">
              <a:xfrm>
                <a:off x="3688" y="2298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3" name="Line 180"/>
              <p:cNvSpPr>
                <a:spLocks noChangeShapeType="1"/>
              </p:cNvSpPr>
              <p:nvPr/>
            </p:nvSpPr>
            <p:spPr bwMode="auto">
              <a:xfrm>
                <a:off x="3688" y="2276"/>
                <a:ext cx="52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1" name="Line 181"/>
            <p:cNvSpPr>
              <a:spLocks noChangeShapeType="1"/>
            </p:cNvSpPr>
            <p:nvPr/>
          </p:nvSpPr>
          <p:spPr bwMode="auto">
            <a:xfrm>
              <a:off x="3668" y="2472"/>
              <a:ext cx="7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2" name="Line 182"/>
            <p:cNvSpPr>
              <a:spLocks noChangeShapeType="1"/>
            </p:cNvSpPr>
            <p:nvPr/>
          </p:nvSpPr>
          <p:spPr bwMode="auto">
            <a:xfrm>
              <a:off x="3688" y="2450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3" name="Line 183"/>
            <p:cNvSpPr>
              <a:spLocks noChangeShapeType="1"/>
            </p:cNvSpPr>
            <p:nvPr/>
          </p:nvSpPr>
          <p:spPr bwMode="auto">
            <a:xfrm>
              <a:off x="3688" y="242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4" name="Line 184"/>
            <p:cNvSpPr>
              <a:spLocks noChangeShapeType="1"/>
            </p:cNvSpPr>
            <p:nvPr/>
          </p:nvSpPr>
          <p:spPr bwMode="auto">
            <a:xfrm>
              <a:off x="3688" y="2404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5" name="Line 185"/>
            <p:cNvSpPr>
              <a:spLocks noChangeShapeType="1"/>
            </p:cNvSpPr>
            <p:nvPr/>
          </p:nvSpPr>
          <p:spPr bwMode="auto">
            <a:xfrm>
              <a:off x="3688" y="238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6" name="Line 186"/>
            <p:cNvSpPr>
              <a:spLocks noChangeShapeType="1"/>
            </p:cNvSpPr>
            <p:nvPr/>
          </p:nvSpPr>
          <p:spPr bwMode="auto">
            <a:xfrm>
              <a:off x="3688" y="2555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7" name="Line 187"/>
            <p:cNvSpPr>
              <a:spLocks noChangeShapeType="1"/>
            </p:cNvSpPr>
            <p:nvPr/>
          </p:nvSpPr>
          <p:spPr bwMode="auto">
            <a:xfrm>
              <a:off x="3688" y="2533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" name="Line 188"/>
            <p:cNvSpPr>
              <a:spLocks noChangeShapeType="1"/>
            </p:cNvSpPr>
            <p:nvPr/>
          </p:nvSpPr>
          <p:spPr bwMode="auto">
            <a:xfrm>
              <a:off x="3688" y="2510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9" name="Line 189"/>
            <p:cNvSpPr>
              <a:spLocks noChangeShapeType="1"/>
            </p:cNvSpPr>
            <p:nvPr/>
          </p:nvSpPr>
          <p:spPr bwMode="auto">
            <a:xfrm>
              <a:off x="3688" y="2487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0" name="Line 190"/>
            <p:cNvSpPr>
              <a:spLocks noChangeShapeType="1"/>
            </p:cNvSpPr>
            <p:nvPr/>
          </p:nvSpPr>
          <p:spPr bwMode="auto">
            <a:xfrm>
              <a:off x="3740" y="1095"/>
              <a:ext cx="1" cy="148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41" name="Group 191"/>
            <p:cNvGrpSpPr>
              <a:grpSpLocks/>
            </p:cNvGrpSpPr>
            <p:nvPr/>
          </p:nvGrpSpPr>
          <p:grpSpPr bwMode="auto">
            <a:xfrm>
              <a:off x="1503" y="1201"/>
              <a:ext cx="41" cy="2150"/>
              <a:chOff x="1503" y="1201"/>
              <a:chExt cx="41" cy="2150"/>
            </a:xfrm>
          </p:grpSpPr>
          <p:sp>
            <p:nvSpPr>
              <p:cNvPr id="371" name="Line 192"/>
              <p:cNvSpPr>
                <a:spLocks noChangeShapeType="1"/>
              </p:cNvSpPr>
              <p:nvPr/>
            </p:nvSpPr>
            <p:spPr bwMode="auto">
              <a:xfrm>
                <a:off x="1503" y="3350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" name="Line 193"/>
              <p:cNvSpPr>
                <a:spLocks noChangeShapeType="1"/>
              </p:cNvSpPr>
              <p:nvPr/>
            </p:nvSpPr>
            <p:spPr bwMode="auto">
              <a:xfrm>
                <a:off x="1503" y="3130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" name="Line 194"/>
              <p:cNvSpPr>
                <a:spLocks noChangeShapeType="1"/>
              </p:cNvSpPr>
              <p:nvPr/>
            </p:nvSpPr>
            <p:spPr bwMode="auto">
              <a:xfrm>
                <a:off x="1503" y="2919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" name="Line 195"/>
              <p:cNvSpPr>
                <a:spLocks noChangeShapeType="1"/>
              </p:cNvSpPr>
              <p:nvPr/>
            </p:nvSpPr>
            <p:spPr bwMode="auto">
              <a:xfrm>
                <a:off x="1503" y="2707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" name="Line 196"/>
              <p:cNvSpPr>
                <a:spLocks noChangeShapeType="1"/>
              </p:cNvSpPr>
              <p:nvPr/>
            </p:nvSpPr>
            <p:spPr bwMode="auto">
              <a:xfrm>
                <a:off x="1503" y="2487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" name="Line 197"/>
              <p:cNvSpPr>
                <a:spLocks noChangeShapeType="1"/>
              </p:cNvSpPr>
              <p:nvPr/>
            </p:nvSpPr>
            <p:spPr bwMode="auto">
              <a:xfrm>
                <a:off x="1503" y="2276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" name="Line 198"/>
              <p:cNvSpPr>
                <a:spLocks noChangeShapeType="1"/>
              </p:cNvSpPr>
              <p:nvPr/>
            </p:nvSpPr>
            <p:spPr bwMode="auto">
              <a:xfrm>
                <a:off x="1503" y="2064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" name="Line 199"/>
              <p:cNvSpPr>
                <a:spLocks noChangeShapeType="1"/>
              </p:cNvSpPr>
              <p:nvPr/>
            </p:nvSpPr>
            <p:spPr bwMode="auto">
              <a:xfrm>
                <a:off x="1503" y="1844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" name="Line 200"/>
              <p:cNvSpPr>
                <a:spLocks noChangeShapeType="1"/>
              </p:cNvSpPr>
              <p:nvPr/>
            </p:nvSpPr>
            <p:spPr bwMode="auto">
              <a:xfrm>
                <a:off x="1503" y="1632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" name="Line 201"/>
              <p:cNvSpPr>
                <a:spLocks noChangeShapeType="1"/>
              </p:cNvSpPr>
              <p:nvPr/>
            </p:nvSpPr>
            <p:spPr bwMode="auto">
              <a:xfrm>
                <a:off x="1503" y="1421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1" name="Line 202"/>
              <p:cNvSpPr>
                <a:spLocks noChangeShapeType="1"/>
              </p:cNvSpPr>
              <p:nvPr/>
            </p:nvSpPr>
            <p:spPr bwMode="auto">
              <a:xfrm>
                <a:off x="1503" y="1201"/>
                <a:ext cx="40" cy="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" name="Line 203"/>
              <p:cNvSpPr>
                <a:spLocks noChangeShapeType="1"/>
              </p:cNvSpPr>
              <p:nvPr/>
            </p:nvSpPr>
            <p:spPr bwMode="auto">
              <a:xfrm>
                <a:off x="1543" y="1201"/>
                <a:ext cx="1" cy="214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2" name="Line 204"/>
            <p:cNvSpPr>
              <a:spLocks noChangeShapeType="1"/>
            </p:cNvSpPr>
            <p:nvPr/>
          </p:nvSpPr>
          <p:spPr bwMode="auto">
            <a:xfrm>
              <a:off x="3688" y="1163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Rectangle 205"/>
            <p:cNvSpPr>
              <a:spLocks noChangeArrowheads="1"/>
            </p:cNvSpPr>
            <p:nvPr/>
          </p:nvSpPr>
          <p:spPr bwMode="auto">
            <a:xfrm>
              <a:off x="3773" y="1118"/>
              <a:ext cx="409" cy="144"/>
            </a:xfrm>
            <a:prstGeom prst="rect">
              <a:avLst/>
            </a:prstGeom>
            <a:solidFill>
              <a:srgbClr val="6600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44" name="Line 206"/>
            <p:cNvSpPr>
              <a:spLocks noChangeShapeType="1"/>
            </p:cNvSpPr>
            <p:nvPr/>
          </p:nvSpPr>
          <p:spPr bwMode="auto">
            <a:xfrm>
              <a:off x="3688" y="1141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Line 207"/>
            <p:cNvSpPr>
              <a:spLocks noChangeShapeType="1"/>
            </p:cNvSpPr>
            <p:nvPr/>
          </p:nvSpPr>
          <p:spPr bwMode="auto">
            <a:xfrm>
              <a:off x="3688" y="1118"/>
              <a:ext cx="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46" name="Group 208"/>
            <p:cNvGrpSpPr>
              <a:grpSpLocks/>
            </p:cNvGrpSpPr>
            <p:nvPr/>
          </p:nvGrpSpPr>
          <p:grpSpPr bwMode="auto">
            <a:xfrm>
              <a:off x="2981" y="1186"/>
              <a:ext cx="85" cy="2047"/>
              <a:chOff x="2981" y="1186"/>
              <a:chExt cx="85" cy="2047"/>
            </a:xfrm>
          </p:grpSpPr>
          <p:sp>
            <p:nvSpPr>
              <p:cNvPr id="361" name="Rectangle 209"/>
              <p:cNvSpPr>
                <a:spLocks noChangeArrowheads="1"/>
              </p:cNvSpPr>
              <p:nvPr/>
            </p:nvSpPr>
            <p:spPr bwMode="auto">
              <a:xfrm>
                <a:off x="2995" y="3146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2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2" name="Rectangle 210"/>
              <p:cNvSpPr>
                <a:spLocks noChangeArrowheads="1"/>
              </p:cNvSpPr>
              <p:nvPr/>
            </p:nvSpPr>
            <p:spPr bwMode="auto">
              <a:xfrm>
                <a:off x="2995" y="2926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4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3" name="Rectangle 211"/>
              <p:cNvSpPr>
                <a:spLocks noChangeArrowheads="1"/>
              </p:cNvSpPr>
              <p:nvPr/>
            </p:nvSpPr>
            <p:spPr bwMode="auto">
              <a:xfrm>
                <a:off x="2995" y="2714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6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4" name="Rectangle 212"/>
              <p:cNvSpPr>
                <a:spLocks noChangeArrowheads="1"/>
              </p:cNvSpPr>
              <p:nvPr/>
            </p:nvSpPr>
            <p:spPr bwMode="auto">
              <a:xfrm>
                <a:off x="2995" y="2503"/>
                <a:ext cx="42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8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5" name="Rectangle 213"/>
              <p:cNvSpPr>
                <a:spLocks noChangeArrowheads="1"/>
              </p:cNvSpPr>
              <p:nvPr/>
            </p:nvSpPr>
            <p:spPr bwMode="auto">
              <a:xfrm>
                <a:off x="2981" y="2283"/>
                <a:ext cx="85" cy="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10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6" name="Rectangle 214"/>
              <p:cNvSpPr>
                <a:spLocks noChangeArrowheads="1"/>
              </p:cNvSpPr>
              <p:nvPr/>
            </p:nvSpPr>
            <p:spPr bwMode="auto">
              <a:xfrm>
                <a:off x="2981" y="2071"/>
                <a:ext cx="85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12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7" name="Rectangle 215"/>
              <p:cNvSpPr>
                <a:spLocks noChangeArrowheads="1"/>
              </p:cNvSpPr>
              <p:nvPr/>
            </p:nvSpPr>
            <p:spPr bwMode="auto">
              <a:xfrm>
                <a:off x="2981" y="1852"/>
                <a:ext cx="85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14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8" name="Rectangle 216"/>
              <p:cNvSpPr>
                <a:spLocks noChangeArrowheads="1"/>
              </p:cNvSpPr>
              <p:nvPr/>
            </p:nvSpPr>
            <p:spPr bwMode="auto">
              <a:xfrm>
                <a:off x="2981" y="1633"/>
                <a:ext cx="85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16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9" name="Rectangle 217"/>
              <p:cNvSpPr>
                <a:spLocks noChangeArrowheads="1"/>
              </p:cNvSpPr>
              <p:nvPr/>
            </p:nvSpPr>
            <p:spPr bwMode="auto">
              <a:xfrm>
                <a:off x="2981" y="1421"/>
                <a:ext cx="85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18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70" name="Rectangle 218"/>
              <p:cNvSpPr>
                <a:spLocks noChangeArrowheads="1"/>
              </p:cNvSpPr>
              <p:nvPr/>
            </p:nvSpPr>
            <p:spPr bwMode="auto">
              <a:xfrm>
                <a:off x="2981" y="1186"/>
                <a:ext cx="85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000" b="1">
                    <a:solidFill>
                      <a:srgbClr val="000000"/>
                    </a:solidFill>
                  </a:rPr>
                  <a:t>20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47" name="Rectangle 219"/>
            <p:cNvSpPr>
              <a:spLocks noChangeArrowheads="1"/>
            </p:cNvSpPr>
            <p:nvPr/>
          </p:nvSpPr>
          <p:spPr bwMode="auto">
            <a:xfrm>
              <a:off x="1546" y="1787"/>
              <a:ext cx="1624" cy="54"/>
            </a:xfrm>
            <a:prstGeom prst="rect">
              <a:avLst/>
            </a:prstGeom>
            <a:solidFill>
              <a:srgbClr val="D5E1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48" name="Freeform 220"/>
            <p:cNvSpPr>
              <a:spLocks/>
            </p:cNvSpPr>
            <p:nvPr/>
          </p:nvSpPr>
          <p:spPr bwMode="auto">
            <a:xfrm>
              <a:off x="3133" y="1761"/>
              <a:ext cx="53" cy="121"/>
            </a:xfrm>
            <a:custGeom>
              <a:avLst/>
              <a:gdLst>
                <a:gd name="T0" fmla="*/ 27 w 53"/>
                <a:gd name="T1" fmla="*/ 61 h 121"/>
                <a:gd name="T2" fmla="*/ 7 w 53"/>
                <a:gd name="T3" fmla="*/ 45 h 121"/>
                <a:gd name="T4" fmla="*/ 0 w 53"/>
                <a:gd name="T5" fmla="*/ 38 h 121"/>
                <a:gd name="T6" fmla="*/ 7 w 53"/>
                <a:gd name="T7" fmla="*/ 30 h 121"/>
                <a:gd name="T8" fmla="*/ 20 w 53"/>
                <a:gd name="T9" fmla="*/ 23 h 121"/>
                <a:gd name="T10" fmla="*/ 27 w 53"/>
                <a:gd name="T11" fmla="*/ 15 h 121"/>
                <a:gd name="T12" fmla="*/ 33 w 53"/>
                <a:gd name="T13" fmla="*/ 0 h 121"/>
                <a:gd name="T14" fmla="*/ 46 w 53"/>
                <a:gd name="T15" fmla="*/ 0 h 121"/>
                <a:gd name="T16" fmla="*/ 53 w 53"/>
                <a:gd name="T17" fmla="*/ 23 h 121"/>
                <a:gd name="T18" fmla="*/ 53 w 53"/>
                <a:gd name="T19" fmla="*/ 45 h 121"/>
                <a:gd name="T20" fmla="*/ 53 w 53"/>
                <a:gd name="T21" fmla="*/ 76 h 121"/>
                <a:gd name="T22" fmla="*/ 53 w 53"/>
                <a:gd name="T23" fmla="*/ 83 h 121"/>
                <a:gd name="T24" fmla="*/ 53 w 53"/>
                <a:gd name="T25" fmla="*/ 98 h 121"/>
                <a:gd name="T26" fmla="*/ 40 w 53"/>
                <a:gd name="T27" fmla="*/ 114 h 121"/>
                <a:gd name="T28" fmla="*/ 33 w 53"/>
                <a:gd name="T29" fmla="*/ 121 h 121"/>
                <a:gd name="T30" fmla="*/ 33 w 53"/>
                <a:gd name="T31" fmla="*/ 106 h 121"/>
                <a:gd name="T32" fmla="*/ 27 w 53"/>
                <a:gd name="T33" fmla="*/ 98 h 121"/>
                <a:gd name="T34" fmla="*/ 27 w 53"/>
                <a:gd name="T35" fmla="*/ 91 h 121"/>
                <a:gd name="T36" fmla="*/ 20 w 53"/>
                <a:gd name="T37" fmla="*/ 83 h 121"/>
                <a:gd name="T38" fmla="*/ 7 w 53"/>
                <a:gd name="T39" fmla="*/ 76 h 121"/>
                <a:gd name="T40" fmla="*/ 13 w 53"/>
                <a:gd name="T41" fmla="*/ 68 h 121"/>
                <a:gd name="T42" fmla="*/ 27 w 53"/>
                <a:gd name="T43" fmla="*/ 61 h 1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3"/>
                <a:gd name="T67" fmla="*/ 0 h 121"/>
                <a:gd name="T68" fmla="*/ 53 w 53"/>
                <a:gd name="T69" fmla="*/ 121 h 1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3" h="121">
                  <a:moveTo>
                    <a:pt x="27" y="61"/>
                  </a:moveTo>
                  <a:lnTo>
                    <a:pt x="7" y="45"/>
                  </a:lnTo>
                  <a:lnTo>
                    <a:pt x="0" y="38"/>
                  </a:lnTo>
                  <a:lnTo>
                    <a:pt x="7" y="30"/>
                  </a:lnTo>
                  <a:lnTo>
                    <a:pt x="20" y="23"/>
                  </a:lnTo>
                  <a:lnTo>
                    <a:pt x="27" y="15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53" y="23"/>
                  </a:lnTo>
                  <a:lnTo>
                    <a:pt x="53" y="45"/>
                  </a:lnTo>
                  <a:lnTo>
                    <a:pt x="53" y="76"/>
                  </a:lnTo>
                  <a:lnTo>
                    <a:pt x="53" y="83"/>
                  </a:lnTo>
                  <a:lnTo>
                    <a:pt x="53" y="98"/>
                  </a:lnTo>
                  <a:lnTo>
                    <a:pt x="40" y="114"/>
                  </a:lnTo>
                  <a:lnTo>
                    <a:pt x="33" y="121"/>
                  </a:lnTo>
                  <a:lnTo>
                    <a:pt x="33" y="106"/>
                  </a:lnTo>
                  <a:lnTo>
                    <a:pt x="27" y="98"/>
                  </a:lnTo>
                  <a:lnTo>
                    <a:pt x="27" y="91"/>
                  </a:lnTo>
                  <a:lnTo>
                    <a:pt x="20" y="83"/>
                  </a:lnTo>
                  <a:lnTo>
                    <a:pt x="7" y="76"/>
                  </a:lnTo>
                  <a:lnTo>
                    <a:pt x="13" y="68"/>
                  </a:lnTo>
                  <a:lnTo>
                    <a:pt x="27" y="6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" name="Rectangle 221"/>
            <p:cNvSpPr>
              <a:spLocks noChangeArrowheads="1"/>
            </p:cNvSpPr>
            <p:nvPr/>
          </p:nvSpPr>
          <p:spPr bwMode="auto">
            <a:xfrm>
              <a:off x="3773" y="1315"/>
              <a:ext cx="409" cy="143"/>
            </a:xfrm>
            <a:prstGeom prst="rect">
              <a:avLst/>
            </a:prstGeom>
            <a:solidFill>
              <a:srgbClr val="008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50" name="Rectangle 222"/>
            <p:cNvSpPr>
              <a:spLocks noChangeArrowheads="1"/>
            </p:cNvSpPr>
            <p:nvPr/>
          </p:nvSpPr>
          <p:spPr bwMode="auto">
            <a:xfrm>
              <a:off x="3773" y="1534"/>
              <a:ext cx="409" cy="144"/>
            </a:xfrm>
            <a:prstGeom prst="rect">
              <a:avLst/>
            </a:prstGeom>
            <a:solidFill>
              <a:srgbClr val="66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51" name="Rectangle 223"/>
            <p:cNvSpPr>
              <a:spLocks noChangeArrowheads="1"/>
            </p:cNvSpPr>
            <p:nvPr/>
          </p:nvSpPr>
          <p:spPr bwMode="auto">
            <a:xfrm>
              <a:off x="3773" y="1761"/>
              <a:ext cx="409" cy="14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52" name="Rectangle 224"/>
            <p:cNvSpPr>
              <a:spLocks noChangeArrowheads="1"/>
            </p:cNvSpPr>
            <p:nvPr/>
          </p:nvSpPr>
          <p:spPr bwMode="auto">
            <a:xfrm>
              <a:off x="3773" y="1988"/>
              <a:ext cx="409" cy="144"/>
            </a:xfrm>
            <a:prstGeom prst="rect">
              <a:avLst/>
            </a:prstGeom>
            <a:solidFill>
              <a:srgbClr val="FF7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sp>
          <p:nvSpPr>
            <p:cNvPr id="353" name="Rectangle 225"/>
            <p:cNvSpPr>
              <a:spLocks noChangeArrowheads="1"/>
            </p:cNvSpPr>
            <p:nvPr/>
          </p:nvSpPr>
          <p:spPr bwMode="auto">
            <a:xfrm>
              <a:off x="3773" y="2427"/>
              <a:ext cx="409" cy="136"/>
            </a:xfrm>
            <a:prstGeom prst="rect">
              <a:avLst/>
            </a:prstGeom>
            <a:solidFill>
              <a:srgbClr val="C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de-DE"/>
            </a:p>
          </p:txBody>
        </p:sp>
        <p:grpSp>
          <p:nvGrpSpPr>
            <p:cNvPr id="354" name="Group 226"/>
            <p:cNvGrpSpPr>
              <a:grpSpLocks/>
            </p:cNvGrpSpPr>
            <p:nvPr/>
          </p:nvGrpSpPr>
          <p:grpSpPr bwMode="auto">
            <a:xfrm>
              <a:off x="3813" y="1133"/>
              <a:ext cx="309" cy="1413"/>
              <a:chOff x="3813" y="1133"/>
              <a:chExt cx="309" cy="1413"/>
            </a:xfrm>
          </p:grpSpPr>
          <p:sp>
            <p:nvSpPr>
              <p:cNvPr id="355" name="Rectangle 227"/>
              <p:cNvSpPr>
                <a:spLocks noChangeArrowheads="1"/>
              </p:cNvSpPr>
              <p:nvPr/>
            </p:nvSpPr>
            <p:spPr bwMode="auto">
              <a:xfrm>
                <a:off x="3813" y="1133"/>
                <a:ext cx="274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Violet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56" name="Rectangle 228"/>
              <p:cNvSpPr>
                <a:spLocks noChangeArrowheads="1"/>
              </p:cNvSpPr>
              <p:nvPr/>
            </p:nvSpPr>
            <p:spPr bwMode="auto">
              <a:xfrm>
                <a:off x="3813" y="1330"/>
                <a:ext cx="192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Blue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57" name="Rectangle 229"/>
              <p:cNvSpPr>
                <a:spLocks noChangeArrowheads="1"/>
              </p:cNvSpPr>
              <p:nvPr/>
            </p:nvSpPr>
            <p:spPr bwMode="auto">
              <a:xfrm>
                <a:off x="3813" y="1541"/>
                <a:ext cx="207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Green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58" name="Rectangle 230"/>
              <p:cNvSpPr>
                <a:spLocks noChangeArrowheads="1"/>
              </p:cNvSpPr>
              <p:nvPr/>
            </p:nvSpPr>
            <p:spPr bwMode="auto">
              <a:xfrm>
                <a:off x="3813" y="1776"/>
                <a:ext cx="192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Yellow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59" name="Rectangle 231"/>
              <p:cNvSpPr>
                <a:spLocks noChangeArrowheads="1"/>
              </p:cNvSpPr>
              <p:nvPr/>
            </p:nvSpPr>
            <p:spPr bwMode="auto">
              <a:xfrm>
                <a:off x="3813" y="1995"/>
                <a:ext cx="309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</a:rPr>
                  <a:t>Orange</a:t>
                </a:r>
                <a:endParaRPr lang="de-DE" altLang="de-DE" sz="3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0" name="Rectangle 232"/>
              <p:cNvSpPr>
                <a:spLocks noChangeArrowheads="1"/>
              </p:cNvSpPr>
              <p:nvPr/>
            </p:nvSpPr>
            <p:spPr bwMode="auto">
              <a:xfrm>
                <a:off x="3813" y="2442"/>
                <a:ext cx="124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0" hangingPunct="0"/>
                <a:r>
                  <a:rPr lang="de-DE" altLang="de-DE" sz="1200" b="1">
                    <a:solidFill>
                      <a:srgbClr val="000000"/>
                    </a:solidFill>
                    <a:latin typeface="Frutiger 45 Light"/>
                  </a:rPr>
                  <a:t>Red</a:t>
                </a:r>
                <a:endParaRPr lang="de-DE" altLang="de-DE" sz="3200">
                  <a:solidFill>
                    <a:schemeClr val="tx2"/>
                  </a:solidFill>
                  <a:latin typeface="Frutiger 45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4579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Light-</a:t>
            </a:r>
            <a:r>
              <a:rPr lang="de-DE" altLang="de-DE" sz="3200" dirty="0" err="1"/>
              <a:t>related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units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04FDC9-7C23-4625-BA2E-26F99CAF386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303962" y="626880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" t="8077" r="57335" b="35476"/>
          <a:stretch/>
        </p:blipFill>
        <p:spPr>
          <a:xfrm>
            <a:off x="4049111" y="1230790"/>
            <a:ext cx="2016224" cy="2016224"/>
          </a:xfrm>
        </p:spPr>
      </p:pic>
      <p:pic>
        <p:nvPicPr>
          <p:cNvPr id="10" name="Inhaltsplatzhalter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8" t="10093" r="14767" b="67731"/>
          <a:stretch/>
        </p:blipFill>
        <p:spPr bwMode="auto">
          <a:xfrm>
            <a:off x="4228554" y="4396987"/>
            <a:ext cx="18722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nhaltsplatzhalter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8" t="36301" r="1557" b="35476"/>
          <a:stretch/>
        </p:blipFill>
        <p:spPr bwMode="auto">
          <a:xfrm>
            <a:off x="3904518" y="3331499"/>
            <a:ext cx="252028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nhaltsplatzhalter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5" t="66540" r="25042" b="1205"/>
          <a:stretch/>
        </p:blipFill>
        <p:spPr bwMode="auto">
          <a:xfrm>
            <a:off x="3891806" y="5126994"/>
            <a:ext cx="259228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Object 17"/>
          <p:cNvGraphicFramePr>
            <a:graphicFrameLocks noChangeAspect="1"/>
          </p:cNvGraphicFramePr>
          <p:nvPr>
            <p:extLst/>
          </p:nvPr>
        </p:nvGraphicFramePr>
        <p:xfrm>
          <a:off x="847725" y="1734919"/>
          <a:ext cx="4921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Formel" r:id="rId5" imgW="164880" imgH="152280" progId="Equation.3">
                  <p:embed/>
                </p:oleObj>
              </mc:Choice>
              <mc:Fallback>
                <p:oleObj name="Formel" r:id="rId5" imgW="164880" imgH="152280" progId="Equation.3">
                  <p:embed/>
                  <p:pic>
                    <p:nvPicPr>
                      <p:cNvPr id="1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1734919"/>
                        <a:ext cx="4921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5"/>
          <p:cNvGraphicFramePr>
            <a:graphicFrameLocks noChangeAspect="1"/>
          </p:cNvGraphicFramePr>
          <p:nvPr/>
        </p:nvGraphicFramePr>
        <p:xfrm>
          <a:off x="728663" y="2471738"/>
          <a:ext cx="431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Formel" r:id="rId7" imgW="164880" imgH="164880" progId="Equation.3">
                  <p:embed/>
                </p:oleObj>
              </mc:Choice>
              <mc:Fallback>
                <p:oleObj name="Formel" r:id="rId7" imgW="164880" imgH="164880" progId="Equation.3">
                  <p:embed/>
                  <p:pic>
                    <p:nvPicPr>
                      <p:cNvPr id="14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2471738"/>
                        <a:ext cx="4318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4"/>
          <p:cNvGraphicFramePr>
            <a:graphicFrameLocks noChangeAspect="1"/>
          </p:cNvGraphicFramePr>
          <p:nvPr/>
        </p:nvGraphicFramePr>
        <p:xfrm>
          <a:off x="728663" y="3114675"/>
          <a:ext cx="8540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Formel" r:id="rId9" imgW="419040" imgH="393480" progId="Equation.3">
                  <p:embed/>
                </p:oleObj>
              </mc:Choice>
              <mc:Fallback>
                <p:oleObj name="Formel" r:id="rId9" imgW="419040" imgH="393480" progId="Equation.3">
                  <p:embed/>
                  <p:pic>
                    <p:nvPicPr>
                      <p:cNvPr id="1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3114675"/>
                        <a:ext cx="854075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2"/>
          <p:cNvSpPr txBox="1">
            <a:spLocks noChangeArrowheads="1"/>
          </p:cNvSpPr>
          <p:nvPr/>
        </p:nvSpPr>
        <p:spPr bwMode="auto">
          <a:xfrm>
            <a:off x="728663" y="4141788"/>
            <a:ext cx="307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/>
              <a:t>F</a:t>
            </a:r>
          </a:p>
        </p:txBody>
      </p:sp>
      <p:graphicFrame>
        <p:nvGraphicFramePr>
          <p:cNvPr id="17" name="Object 44"/>
          <p:cNvGraphicFramePr>
            <a:graphicFrameLocks noChangeAspect="1"/>
          </p:cNvGraphicFramePr>
          <p:nvPr/>
        </p:nvGraphicFramePr>
        <p:xfrm>
          <a:off x="728663" y="4945063"/>
          <a:ext cx="865187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Formel" r:id="rId11" imgW="431640" imgH="393480" progId="Equation.3">
                  <p:embed/>
                </p:oleObj>
              </mc:Choice>
              <mc:Fallback>
                <p:oleObj name="Formel" r:id="rId11" imgW="431640" imgH="393480" progId="Equation.3">
                  <p:embed/>
                  <p:pic>
                    <p:nvPicPr>
                      <p:cNvPr id="17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4945063"/>
                        <a:ext cx="865187" cy="788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7164388" y="1628775"/>
            <a:ext cx="1339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/>
              <a:t>Lumen (lm)</a:t>
            </a: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7164388" y="2557463"/>
            <a:ext cx="163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/>
              <a:t>Steradiant (sr)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7164388" y="3278188"/>
            <a:ext cx="149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/>
              <a:t>Candela (cd)</a:t>
            </a:r>
          </a:p>
        </p:txBody>
      </p:sp>
      <p:graphicFrame>
        <p:nvGraphicFramePr>
          <p:cNvPr id="23" name="Object 43"/>
          <p:cNvGraphicFramePr>
            <a:graphicFrameLocks noChangeAspect="1"/>
          </p:cNvGraphicFramePr>
          <p:nvPr/>
        </p:nvGraphicFramePr>
        <p:xfrm>
          <a:off x="7164388" y="4059238"/>
          <a:ext cx="6492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Formel" r:id="rId13" imgW="330120" imgH="228600" progId="Equation.3">
                  <p:embed/>
                </p:oleObj>
              </mc:Choice>
              <mc:Fallback>
                <p:oleObj name="Formel" r:id="rId13" imgW="330120" imgH="228600" progId="Equation.3">
                  <p:embed/>
                  <p:pic>
                    <p:nvPicPr>
                      <p:cNvPr id="23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4059238"/>
                        <a:ext cx="649287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5"/>
          <p:cNvGraphicFramePr>
            <a:graphicFrameLocks noChangeAspect="1"/>
          </p:cNvGraphicFramePr>
          <p:nvPr/>
        </p:nvGraphicFramePr>
        <p:xfrm>
          <a:off x="7164388" y="4941888"/>
          <a:ext cx="71596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Formel" r:id="rId15" imgW="355320" imgH="393480" progId="Equation.3">
                  <p:embed/>
                </p:oleObj>
              </mc:Choice>
              <mc:Fallback>
                <p:oleObj name="Formel" r:id="rId15" imgW="355320" imgH="393480" progId="Equation.3">
                  <p:embed/>
                  <p:pic>
                    <p:nvPicPr>
                      <p:cNvPr id="24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4941888"/>
                        <a:ext cx="715962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eck 24"/>
          <p:cNvSpPr/>
          <p:nvPr/>
        </p:nvSpPr>
        <p:spPr>
          <a:xfrm>
            <a:off x="186160" y="578145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de-DE" altLang="de-DE" sz="1600" dirty="0" err="1"/>
              <a:t>Based</a:t>
            </a:r>
            <a:r>
              <a:rPr lang="de-DE" altLang="de-DE" sz="1600" dirty="0"/>
              <a:t> upon</a:t>
            </a:r>
            <a:r>
              <a:rPr lang="de-DE" altLang="de-DE" sz="1600" b="1" dirty="0" smtClean="0"/>
              <a:t> </a:t>
            </a:r>
            <a:r>
              <a:rPr lang="de-DE" altLang="de-DE" sz="1600" b="1" dirty="0" err="1"/>
              <a:t>Laurig</a:t>
            </a:r>
            <a:r>
              <a:rPr lang="de-DE" altLang="de-DE" sz="1600" b="1" dirty="0"/>
              <a:t> </a:t>
            </a:r>
            <a:r>
              <a:rPr lang="de-DE" altLang="de-DE" sz="1600" dirty="0" smtClean="0"/>
              <a:t>1992</a:t>
            </a:r>
            <a:br>
              <a:rPr lang="de-DE" altLang="de-DE" sz="1600" dirty="0" smtClean="0"/>
            </a:br>
            <a:r>
              <a:rPr lang="de-DE" altLang="de-DE" sz="1600" dirty="0" smtClean="0"/>
              <a:t>(</a:t>
            </a:r>
            <a:r>
              <a:rPr lang="de-DE" altLang="de-DE" sz="1600" dirty="0" err="1" smtClean="0"/>
              <a:t>see</a:t>
            </a:r>
            <a:r>
              <a:rPr lang="de-DE" altLang="de-DE" sz="1600" dirty="0" smtClean="0"/>
              <a:t> also DIN </a:t>
            </a:r>
            <a:r>
              <a:rPr lang="de-DE" altLang="de-DE" sz="1600" dirty="0"/>
              <a:t>EN 12464-1:2011)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572000" y="1755338"/>
            <a:ext cx="9704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altLang="de-DE" sz="1400" dirty="0"/>
              <a:t>Luminous </a:t>
            </a:r>
            <a:br>
              <a:rPr lang="de-DE" altLang="de-DE" sz="1400" dirty="0"/>
            </a:br>
            <a:r>
              <a:rPr lang="de-DE" altLang="de-DE" sz="1400" dirty="0" err="1"/>
              <a:t>flux</a:t>
            </a:r>
            <a:endParaRPr lang="de-DE" altLang="de-DE" sz="1400" dirty="0"/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4471319" y="2894008"/>
            <a:ext cx="10711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altLang="de-DE" sz="1400" dirty="0"/>
              <a:t>Solid angle</a:t>
            </a: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4551363" y="3907493"/>
            <a:ext cx="1050215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altLang="de-DE" sz="1200" dirty="0"/>
              <a:t>Luminous </a:t>
            </a:r>
            <a:br>
              <a:rPr lang="de-DE" altLang="de-DE" sz="1200" dirty="0"/>
            </a:br>
            <a:r>
              <a:rPr lang="de-DE" altLang="de-DE" sz="1200" dirty="0" err="1"/>
              <a:t>intensity</a:t>
            </a:r>
            <a:endParaRPr lang="de-DE" altLang="de-DE" sz="1200" dirty="0"/>
          </a:p>
        </p:txBody>
      </p:sp>
      <p:sp>
        <p:nvSpPr>
          <p:cNvPr id="8" name="Rechteck 7"/>
          <p:cNvSpPr/>
          <p:nvPr/>
        </p:nvSpPr>
        <p:spPr>
          <a:xfrm rot="19851218">
            <a:off x="4665713" y="4647848"/>
            <a:ext cx="1063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altLang="de-DE" sz="1200" dirty="0"/>
              <a:t>Surface </a:t>
            </a:r>
            <a:r>
              <a:rPr lang="de-DE" altLang="de-DE" sz="1200" dirty="0" err="1"/>
              <a:t>area</a:t>
            </a:r>
            <a:endParaRPr lang="de-DE" altLang="de-DE" sz="1200" dirty="0"/>
          </a:p>
        </p:txBody>
      </p:sp>
      <p:sp>
        <p:nvSpPr>
          <p:cNvPr id="18" name="Rechteck 17"/>
          <p:cNvSpPr/>
          <p:nvPr/>
        </p:nvSpPr>
        <p:spPr>
          <a:xfrm>
            <a:off x="4139952" y="5481418"/>
            <a:ext cx="216401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altLang="de-DE" dirty="0" err="1"/>
              <a:t>Luminance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42501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nhaltsplatzhalter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8" t="10093" r="14767" b="67731"/>
          <a:stretch/>
        </p:blipFill>
        <p:spPr bwMode="auto">
          <a:xfrm>
            <a:off x="3983787" y="4146634"/>
            <a:ext cx="18722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Light-</a:t>
            </a:r>
            <a:r>
              <a:rPr lang="de-DE" altLang="de-DE" sz="3200" dirty="0" err="1"/>
              <a:t>related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units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EDC236-28BE-4EAE-8763-68667CA86D2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303962" y="626880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" t="8077" r="57335" b="35476"/>
          <a:stretch/>
        </p:blipFill>
        <p:spPr>
          <a:xfrm>
            <a:off x="3707979" y="1251185"/>
            <a:ext cx="2016224" cy="2016224"/>
          </a:xfrm>
        </p:spPr>
      </p:pic>
      <p:graphicFrame>
        <p:nvGraphicFramePr>
          <p:cNvPr id="13" name="Object 17"/>
          <p:cNvGraphicFramePr>
            <a:graphicFrameLocks noChangeAspect="1"/>
          </p:cNvGraphicFramePr>
          <p:nvPr>
            <p:extLst/>
          </p:nvPr>
        </p:nvGraphicFramePr>
        <p:xfrm>
          <a:off x="847725" y="1734919"/>
          <a:ext cx="4921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Formel" r:id="rId5" imgW="164880" imgH="152280" progId="Equation.3">
                  <p:embed/>
                </p:oleObj>
              </mc:Choice>
              <mc:Fallback>
                <p:oleObj name="Formel" r:id="rId5" imgW="164880" imgH="152280" progId="Equation.3">
                  <p:embed/>
                  <p:pic>
                    <p:nvPicPr>
                      <p:cNvPr id="1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1734919"/>
                        <a:ext cx="4921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2"/>
          <p:cNvSpPr txBox="1">
            <a:spLocks noChangeArrowheads="1"/>
          </p:cNvSpPr>
          <p:nvPr/>
        </p:nvSpPr>
        <p:spPr bwMode="auto">
          <a:xfrm>
            <a:off x="865596" y="3308232"/>
            <a:ext cx="307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 dirty="0"/>
              <a:t>F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7164388" y="1628775"/>
            <a:ext cx="1339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/>
              <a:t>Lumen (lm)</a:t>
            </a:r>
          </a:p>
        </p:txBody>
      </p:sp>
      <p:graphicFrame>
        <p:nvGraphicFramePr>
          <p:cNvPr id="23" name="Object 43"/>
          <p:cNvGraphicFramePr>
            <a:graphicFrameLocks noChangeAspect="1"/>
          </p:cNvGraphicFramePr>
          <p:nvPr>
            <p:extLst/>
          </p:nvPr>
        </p:nvGraphicFramePr>
        <p:xfrm>
          <a:off x="7290158" y="3372285"/>
          <a:ext cx="649287" cy="506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9" name="Formel" r:id="rId7" imgW="330120" imgH="228600" progId="Equation.3">
                  <p:embed/>
                </p:oleObj>
              </mc:Choice>
              <mc:Fallback>
                <p:oleObj name="Formel" r:id="rId7" imgW="330120" imgH="228600" progId="Equation.3">
                  <p:embed/>
                  <p:pic>
                    <p:nvPicPr>
                      <p:cNvPr id="23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0158" y="3372285"/>
                        <a:ext cx="649287" cy="506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6" r="40314" b="59662"/>
          <a:stretch/>
        </p:blipFill>
        <p:spPr>
          <a:xfrm>
            <a:off x="3671937" y="3267409"/>
            <a:ext cx="2088307" cy="912856"/>
          </a:xfrm>
          <a:prstGeom prst="rect">
            <a:avLst/>
          </a:prstGeom>
        </p:spPr>
      </p:pic>
      <p:graphicFrame>
        <p:nvGraphicFramePr>
          <p:cNvPr id="27" name="Object 17"/>
          <p:cNvGraphicFramePr>
            <a:graphicFrameLocks noChangeAspect="1"/>
          </p:cNvGraphicFramePr>
          <p:nvPr>
            <p:extLst/>
          </p:nvPr>
        </p:nvGraphicFramePr>
        <p:xfrm>
          <a:off x="821531" y="5376627"/>
          <a:ext cx="1036637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0" name="Formel" r:id="rId10" imgW="457200" imgH="393480" progId="Equation.3">
                  <p:embed/>
                </p:oleObj>
              </mc:Choice>
              <mc:Fallback>
                <p:oleObj name="Formel" r:id="rId10" imgW="457200" imgH="393480" progId="Equation.3">
                  <p:embed/>
                  <p:pic>
                    <p:nvPicPr>
                      <p:cNvPr id="2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531" y="5376627"/>
                        <a:ext cx="1036637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8"/>
          <p:cNvGraphicFramePr>
            <a:graphicFrameLocks noChangeAspect="1"/>
          </p:cNvGraphicFramePr>
          <p:nvPr>
            <p:extLst/>
          </p:nvPr>
        </p:nvGraphicFramePr>
        <p:xfrm>
          <a:off x="6968330" y="5231730"/>
          <a:ext cx="18716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name="Formel" r:id="rId12" imgW="863280" imgH="393480" progId="Equation.3">
                  <p:embed/>
                </p:oleObj>
              </mc:Choice>
              <mc:Fallback>
                <p:oleObj name="Formel" r:id="rId12" imgW="863280" imgH="393480" progId="Equation.3">
                  <p:embed/>
                  <p:pic>
                    <p:nvPicPr>
                      <p:cNvPr id="28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8330" y="5231730"/>
                        <a:ext cx="1871663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Grafik 2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5" r="40314" b="61513"/>
          <a:stretch/>
        </p:blipFill>
        <p:spPr>
          <a:xfrm>
            <a:off x="3759326" y="4989216"/>
            <a:ext cx="2088307" cy="866723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3779986" y="5902620"/>
            <a:ext cx="198025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/>
              <a:t>Illumination</a:t>
            </a:r>
          </a:p>
          <a:p>
            <a:endParaRPr lang="de-DE" sz="1600" dirty="0"/>
          </a:p>
        </p:txBody>
      </p:sp>
      <p:sp>
        <p:nvSpPr>
          <p:cNvPr id="20" name="Textfeld 19"/>
          <p:cNvSpPr txBox="1"/>
          <p:nvPr/>
        </p:nvSpPr>
        <p:spPr>
          <a:xfrm>
            <a:off x="4230867" y="1782541"/>
            <a:ext cx="9704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altLang="de-DE" sz="1400" dirty="0"/>
              <a:t>Luminous </a:t>
            </a:r>
            <a:br>
              <a:rPr lang="de-DE" altLang="de-DE" sz="1400" dirty="0"/>
            </a:br>
            <a:r>
              <a:rPr lang="de-DE" altLang="de-DE" sz="1400" dirty="0" err="1"/>
              <a:t>flux</a:t>
            </a:r>
            <a:endParaRPr lang="de-DE" altLang="de-DE" sz="1400" dirty="0"/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4142347" y="2934385"/>
            <a:ext cx="10711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altLang="de-DE" sz="1400" dirty="0"/>
              <a:t>Solid angle</a:t>
            </a:r>
          </a:p>
        </p:txBody>
      </p:sp>
      <p:sp>
        <p:nvSpPr>
          <p:cNvPr id="22" name="Rechteck 21"/>
          <p:cNvSpPr/>
          <p:nvPr/>
        </p:nvSpPr>
        <p:spPr>
          <a:xfrm rot="19851218">
            <a:off x="4388335" y="4398255"/>
            <a:ext cx="1063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altLang="de-DE" sz="1200" dirty="0"/>
              <a:t>Surface </a:t>
            </a:r>
            <a:r>
              <a:rPr lang="de-DE" altLang="de-DE" sz="1200" dirty="0" err="1"/>
              <a:t>area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1144672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Light-</a:t>
            </a:r>
            <a:r>
              <a:rPr lang="de-DE" altLang="de-DE" sz="3200" dirty="0" err="1"/>
              <a:t>related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units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357997-0C5D-4D31-AC8D-65298454C19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637DD-0166-4485-91AD-584B095684B6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303962" y="6268802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nhaltsplatzhalter 10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0" y="1219879"/>
            <a:ext cx="6260153" cy="4698975"/>
          </a:xfrm>
        </p:spPr>
      </p:pic>
      <p:grpSp>
        <p:nvGrpSpPr>
          <p:cNvPr id="8" name="Group 190"/>
          <p:cNvGrpSpPr>
            <a:grpSpLocks/>
          </p:cNvGrpSpPr>
          <p:nvPr/>
        </p:nvGrpSpPr>
        <p:grpSpPr bwMode="auto">
          <a:xfrm>
            <a:off x="4529504" y="2736502"/>
            <a:ext cx="441325" cy="774700"/>
            <a:chOff x="3761" y="1653"/>
            <a:chExt cx="302" cy="488"/>
          </a:xfrm>
        </p:grpSpPr>
        <p:sp>
          <p:nvSpPr>
            <p:cNvPr id="10" name="Freeform 191"/>
            <p:cNvSpPr>
              <a:spLocks/>
            </p:cNvSpPr>
            <p:nvPr/>
          </p:nvSpPr>
          <p:spPr bwMode="auto">
            <a:xfrm>
              <a:off x="3862" y="1653"/>
              <a:ext cx="201" cy="252"/>
            </a:xfrm>
            <a:custGeom>
              <a:avLst/>
              <a:gdLst>
                <a:gd name="T0" fmla="*/ 201 w 201"/>
                <a:gd name="T1" fmla="*/ 0 h 252"/>
                <a:gd name="T2" fmla="*/ 136 w 201"/>
                <a:gd name="T3" fmla="*/ 252 h 252"/>
                <a:gd name="T4" fmla="*/ 115 w 201"/>
                <a:gd name="T5" fmla="*/ 137 h 252"/>
                <a:gd name="T6" fmla="*/ 0 w 201"/>
                <a:gd name="T7" fmla="*/ 166 h 252"/>
                <a:gd name="T8" fmla="*/ 201 w 201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52"/>
                <a:gd name="T17" fmla="*/ 201 w 201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52">
                  <a:moveTo>
                    <a:pt x="201" y="0"/>
                  </a:moveTo>
                  <a:lnTo>
                    <a:pt x="136" y="252"/>
                  </a:lnTo>
                  <a:lnTo>
                    <a:pt x="115" y="137"/>
                  </a:lnTo>
                  <a:lnTo>
                    <a:pt x="0" y="166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2" name="Line 192"/>
            <p:cNvSpPr>
              <a:spLocks noChangeShapeType="1"/>
            </p:cNvSpPr>
            <p:nvPr/>
          </p:nvSpPr>
          <p:spPr bwMode="auto">
            <a:xfrm flipV="1">
              <a:off x="3761" y="1790"/>
              <a:ext cx="215" cy="35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3" name="Line 215"/>
          <p:cNvSpPr>
            <a:spLocks noChangeShapeType="1"/>
          </p:cNvSpPr>
          <p:nvPr/>
        </p:nvSpPr>
        <p:spPr bwMode="auto">
          <a:xfrm>
            <a:off x="4746773" y="3157987"/>
            <a:ext cx="2037700" cy="477276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Line 216"/>
          <p:cNvSpPr>
            <a:spLocks noChangeShapeType="1"/>
          </p:cNvSpPr>
          <p:nvPr/>
        </p:nvSpPr>
        <p:spPr bwMode="auto">
          <a:xfrm flipH="1" flipV="1">
            <a:off x="4599245" y="2030295"/>
            <a:ext cx="168275" cy="842962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" name="Rectangle 226"/>
          <p:cNvSpPr>
            <a:spLocks noChangeArrowheads="1"/>
          </p:cNvSpPr>
          <p:nvPr/>
        </p:nvSpPr>
        <p:spPr bwMode="auto">
          <a:xfrm>
            <a:off x="2187203" y="5314602"/>
            <a:ext cx="17858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>
                <a:solidFill>
                  <a:srgbClr val="94C11C"/>
                </a:solidFill>
              </a:rPr>
              <a:t>Surface </a:t>
            </a:r>
            <a:r>
              <a:rPr lang="de-DE" altLang="de-DE" b="1" dirty="0" err="1">
                <a:solidFill>
                  <a:srgbClr val="94C11C"/>
                </a:solidFill>
              </a:rPr>
              <a:t>area</a:t>
            </a:r>
            <a:r>
              <a:rPr lang="de-DE" altLang="de-DE" b="1" dirty="0">
                <a:solidFill>
                  <a:srgbClr val="94C11C"/>
                </a:solidFill>
              </a:rPr>
              <a:t> A</a:t>
            </a:r>
          </a:p>
        </p:txBody>
      </p:sp>
      <p:sp>
        <p:nvSpPr>
          <p:cNvPr id="16" name="Line 227"/>
          <p:cNvSpPr>
            <a:spLocks noChangeShapeType="1"/>
          </p:cNvSpPr>
          <p:nvPr/>
        </p:nvSpPr>
        <p:spPr bwMode="auto">
          <a:xfrm flipV="1">
            <a:off x="2763465" y="4593877"/>
            <a:ext cx="431800" cy="720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" name="Line 228"/>
          <p:cNvSpPr>
            <a:spLocks noChangeShapeType="1"/>
          </p:cNvSpPr>
          <p:nvPr/>
        </p:nvSpPr>
        <p:spPr bwMode="auto">
          <a:xfrm>
            <a:off x="1683965" y="3657252"/>
            <a:ext cx="1228725" cy="587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Line 235"/>
          <p:cNvSpPr>
            <a:spLocks noChangeShapeType="1"/>
          </p:cNvSpPr>
          <p:nvPr/>
        </p:nvSpPr>
        <p:spPr bwMode="auto">
          <a:xfrm flipH="1" flipV="1">
            <a:off x="4995490" y="4449414"/>
            <a:ext cx="1618416" cy="415651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19" name="Group 236"/>
          <p:cNvGrpSpPr>
            <a:grpSpLocks/>
          </p:cNvGrpSpPr>
          <p:nvPr/>
        </p:nvGrpSpPr>
        <p:grpSpPr bwMode="auto">
          <a:xfrm>
            <a:off x="6652195" y="4619978"/>
            <a:ext cx="1689100" cy="377826"/>
            <a:chOff x="2388" y="3283"/>
            <a:chExt cx="1154" cy="238"/>
          </a:xfrm>
        </p:grpSpPr>
        <p:sp>
          <p:nvSpPr>
            <p:cNvPr id="20" name="Rectangle 237"/>
            <p:cNvSpPr>
              <a:spLocks noChangeArrowheads="1"/>
            </p:cNvSpPr>
            <p:nvPr/>
          </p:nvSpPr>
          <p:spPr bwMode="auto">
            <a:xfrm>
              <a:off x="2388" y="3327"/>
              <a:ext cx="93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b="1" dirty="0" err="1">
                  <a:solidFill>
                    <a:srgbClr val="94C11C"/>
                  </a:solidFill>
                </a:rPr>
                <a:t>Reflectivity</a:t>
              </a:r>
              <a:endParaRPr lang="de-DE" altLang="de-DE" dirty="0">
                <a:solidFill>
                  <a:srgbClr val="94C11C"/>
                </a:solidFill>
              </a:endParaRPr>
            </a:p>
          </p:txBody>
        </p:sp>
        <p:sp>
          <p:nvSpPr>
            <p:cNvPr id="21" name="Rectangle 238"/>
            <p:cNvSpPr>
              <a:spLocks noChangeArrowheads="1"/>
            </p:cNvSpPr>
            <p:nvPr/>
          </p:nvSpPr>
          <p:spPr bwMode="auto">
            <a:xfrm>
              <a:off x="3495" y="3283"/>
              <a:ext cx="4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2000" b="1">
                  <a:solidFill>
                    <a:schemeClr val="hlink"/>
                  </a:solidFill>
                </a:rPr>
                <a:t> </a:t>
              </a:r>
              <a:endParaRPr lang="de-DE" altLang="de-DE" sz="2400"/>
            </a:p>
          </p:txBody>
        </p:sp>
      </p:grpSp>
      <p:sp>
        <p:nvSpPr>
          <p:cNvPr id="22" name="Rectangle 243"/>
          <p:cNvSpPr>
            <a:spLocks noChangeArrowheads="1"/>
          </p:cNvSpPr>
          <p:nvPr/>
        </p:nvSpPr>
        <p:spPr bwMode="auto">
          <a:xfrm>
            <a:off x="6874011" y="3514192"/>
            <a:ext cx="2260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94C11C"/>
                </a:solidFill>
              </a:rPr>
              <a:t>Luminance</a:t>
            </a:r>
            <a:r>
              <a:rPr lang="de-DE" altLang="de-DE" b="1" dirty="0">
                <a:solidFill>
                  <a:srgbClr val="94C11C"/>
                </a:solidFill>
              </a:rPr>
              <a:t> L = </a:t>
            </a:r>
          </a:p>
        </p:txBody>
      </p:sp>
      <p:sp>
        <p:nvSpPr>
          <p:cNvPr id="26" name="Text Box 247"/>
          <p:cNvSpPr txBox="1">
            <a:spLocks noChangeArrowheads="1"/>
          </p:cNvSpPr>
          <p:nvPr/>
        </p:nvSpPr>
        <p:spPr bwMode="auto">
          <a:xfrm>
            <a:off x="99640" y="3154015"/>
            <a:ext cx="18357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b="1" dirty="0" err="1">
                <a:solidFill>
                  <a:srgbClr val="94C11C"/>
                </a:solidFill>
              </a:rPr>
              <a:t>Illuminance</a:t>
            </a:r>
            <a:r>
              <a:rPr lang="de-DE" altLang="de-DE" b="1" dirty="0">
                <a:solidFill>
                  <a:srgbClr val="94C11C"/>
                </a:solidFill>
              </a:rPr>
              <a:t> E</a:t>
            </a:r>
            <a:br>
              <a:rPr lang="de-DE" altLang="de-DE" b="1" dirty="0">
                <a:solidFill>
                  <a:srgbClr val="94C11C"/>
                </a:solidFill>
              </a:rPr>
            </a:br>
            <a:endParaRPr lang="de-DE" altLang="de-DE" b="1" dirty="0">
              <a:solidFill>
                <a:srgbClr val="94C11C"/>
              </a:solidFill>
            </a:endParaRPr>
          </a:p>
        </p:txBody>
      </p:sp>
      <p:sp>
        <p:nvSpPr>
          <p:cNvPr id="27" name="Text Box 249"/>
          <p:cNvSpPr txBox="1">
            <a:spLocks noChangeArrowheads="1"/>
          </p:cNvSpPr>
          <p:nvPr/>
        </p:nvSpPr>
        <p:spPr bwMode="auto">
          <a:xfrm>
            <a:off x="6613906" y="5197481"/>
            <a:ext cx="22828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alt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ratio of the total luminous flux reflected back to the incident luminous flux</a:t>
            </a:r>
            <a:r>
              <a:rPr lang="en-US" altLang="de-DE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de-DE" alt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193"/>
          <p:cNvGrpSpPr>
            <a:grpSpLocks/>
          </p:cNvGrpSpPr>
          <p:nvPr/>
        </p:nvGrpSpPr>
        <p:grpSpPr bwMode="auto">
          <a:xfrm>
            <a:off x="3705068" y="2604740"/>
            <a:ext cx="1252366" cy="1639887"/>
            <a:chOff x="2834" y="1481"/>
            <a:chExt cx="1301" cy="1422"/>
          </a:xfrm>
        </p:grpSpPr>
        <p:sp>
          <p:nvSpPr>
            <p:cNvPr id="29" name="Line 194"/>
            <p:cNvSpPr>
              <a:spLocks noChangeShapeType="1"/>
            </p:cNvSpPr>
            <p:nvPr/>
          </p:nvSpPr>
          <p:spPr bwMode="auto">
            <a:xfrm flipV="1">
              <a:off x="2834" y="2860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Line 195"/>
            <p:cNvSpPr>
              <a:spLocks noChangeShapeType="1"/>
            </p:cNvSpPr>
            <p:nvPr/>
          </p:nvSpPr>
          <p:spPr bwMode="auto">
            <a:xfrm flipV="1">
              <a:off x="2899" y="2789"/>
              <a:ext cx="35" cy="4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Line 196"/>
            <p:cNvSpPr>
              <a:spLocks noChangeShapeType="1"/>
            </p:cNvSpPr>
            <p:nvPr/>
          </p:nvSpPr>
          <p:spPr bwMode="auto">
            <a:xfrm flipV="1">
              <a:off x="2956" y="2723"/>
              <a:ext cx="43" cy="3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Line 197"/>
            <p:cNvSpPr>
              <a:spLocks noChangeShapeType="1"/>
            </p:cNvSpPr>
            <p:nvPr/>
          </p:nvSpPr>
          <p:spPr bwMode="auto">
            <a:xfrm flipV="1">
              <a:off x="3021" y="2651"/>
              <a:ext cx="43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Line 198"/>
            <p:cNvSpPr>
              <a:spLocks noChangeShapeType="1"/>
            </p:cNvSpPr>
            <p:nvPr/>
          </p:nvSpPr>
          <p:spPr bwMode="auto">
            <a:xfrm flipV="1">
              <a:off x="3085" y="2580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Line 199"/>
            <p:cNvSpPr>
              <a:spLocks noChangeShapeType="1"/>
            </p:cNvSpPr>
            <p:nvPr/>
          </p:nvSpPr>
          <p:spPr bwMode="auto">
            <a:xfrm flipV="1">
              <a:off x="3150" y="2515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Line 200"/>
            <p:cNvSpPr>
              <a:spLocks noChangeShapeType="1"/>
            </p:cNvSpPr>
            <p:nvPr/>
          </p:nvSpPr>
          <p:spPr bwMode="auto">
            <a:xfrm flipV="1">
              <a:off x="3208" y="2444"/>
              <a:ext cx="43" cy="4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Line 201"/>
            <p:cNvSpPr>
              <a:spLocks noChangeShapeType="1"/>
            </p:cNvSpPr>
            <p:nvPr/>
          </p:nvSpPr>
          <p:spPr bwMode="auto">
            <a:xfrm flipV="1">
              <a:off x="3273" y="2380"/>
              <a:ext cx="42" cy="3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Line 202"/>
            <p:cNvSpPr>
              <a:spLocks noChangeShapeType="1"/>
            </p:cNvSpPr>
            <p:nvPr/>
          </p:nvSpPr>
          <p:spPr bwMode="auto">
            <a:xfrm flipV="1">
              <a:off x="3337" y="2307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Line 203"/>
            <p:cNvSpPr>
              <a:spLocks noChangeShapeType="1"/>
            </p:cNvSpPr>
            <p:nvPr/>
          </p:nvSpPr>
          <p:spPr bwMode="auto">
            <a:xfrm flipV="1">
              <a:off x="3402" y="2235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Line 204"/>
            <p:cNvSpPr>
              <a:spLocks noChangeShapeType="1"/>
            </p:cNvSpPr>
            <p:nvPr/>
          </p:nvSpPr>
          <p:spPr bwMode="auto">
            <a:xfrm flipV="1">
              <a:off x="3466" y="2170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Line 205"/>
            <p:cNvSpPr>
              <a:spLocks noChangeShapeType="1"/>
            </p:cNvSpPr>
            <p:nvPr/>
          </p:nvSpPr>
          <p:spPr bwMode="auto">
            <a:xfrm flipV="1">
              <a:off x="3524" y="2099"/>
              <a:ext cx="43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Line 206"/>
            <p:cNvSpPr>
              <a:spLocks noChangeShapeType="1"/>
            </p:cNvSpPr>
            <p:nvPr/>
          </p:nvSpPr>
          <p:spPr bwMode="auto">
            <a:xfrm flipV="1">
              <a:off x="3589" y="2035"/>
              <a:ext cx="35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Line 207"/>
            <p:cNvSpPr>
              <a:spLocks noChangeShapeType="1"/>
            </p:cNvSpPr>
            <p:nvPr/>
          </p:nvSpPr>
          <p:spPr bwMode="auto">
            <a:xfrm flipV="1">
              <a:off x="3653" y="1962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Line 208"/>
            <p:cNvSpPr>
              <a:spLocks noChangeShapeType="1"/>
            </p:cNvSpPr>
            <p:nvPr/>
          </p:nvSpPr>
          <p:spPr bwMode="auto">
            <a:xfrm flipV="1">
              <a:off x="3718" y="1890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209"/>
            <p:cNvSpPr>
              <a:spLocks noChangeShapeType="1"/>
            </p:cNvSpPr>
            <p:nvPr/>
          </p:nvSpPr>
          <p:spPr bwMode="auto">
            <a:xfrm flipV="1">
              <a:off x="3776" y="1827"/>
              <a:ext cx="43" cy="4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210"/>
            <p:cNvSpPr>
              <a:spLocks noChangeShapeType="1"/>
            </p:cNvSpPr>
            <p:nvPr/>
          </p:nvSpPr>
          <p:spPr bwMode="auto">
            <a:xfrm flipV="1">
              <a:off x="3840" y="1754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211"/>
            <p:cNvSpPr>
              <a:spLocks noChangeShapeType="1"/>
            </p:cNvSpPr>
            <p:nvPr/>
          </p:nvSpPr>
          <p:spPr bwMode="auto">
            <a:xfrm flipV="1">
              <a:off x="3905" y="1689"/>
              <a:ext cx="36" cy="3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212"/>
            <p:cNvSpPr>
              <a:spLocks noChangeShapeType="1"/>
            </p:cNvSpPr>
            <p:nvPr/>
          </p:nvSpPr>
          <p:spPr bwMode="auto">
            <a:xfrm flipV="1">
              <a:off x="3969" y="1618"/>
              <a:ext cx="36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213"/>
            <p:cNvSpPr>
              <a:spLocks noChangeShapeType="1"/>
            </p:cNvSpPr>
            <p:nvPr/>
          </p:nvSpPr>
          <p:spPr bwMode="auto">
            <a:xfrm flipV="1">
              <a:off x="4027" y="1546"/>
              <a:ext cx="43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Line 214"/>
            <p:cNvSpPr>
              <a:spLocks noChangeShapeType="1"/>
            </p:cNvSpPr>
            <p:nvPr/>
          </p:nvSpPr>
          <p:spPr bwMode="auto">
            <a:xfrm flipV="1">
              <a:off x="4092" y="1481"/>
              <a:ext cx="43" cy="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aphicFrame>
        <p:nvGraphicFramePr>
          <p:cNvPr id="50" name="Object 248"/>
          <p:cNvGraphicFramePr>
            <a:graphicFrameLocks noChangeAspect="1"/>
          </p:cNvGraphicFramePr>
          <p:nvPr>
            <p:extLst/>
          </p:nvPr>
        </p:nvGraphicFramePr>
        <p:xfrm>
          <a:off x="8159359" y="4639853"/>
          <a:ext cx="342596" cy="370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Formel" r:id="rId5" imgW="152280" imgH="164880" progId="Equation.3">
                  <p:embed/>
                </p:oleObj>
              </mc:Choice>
              <mc:Fallback>
                <p:oleObj name="Formel" r:id="rId5" imgW="152280" imgH="164880" progId="Equation.3">
                  <p:embed/>
                  <p:pic>
                    <p:nvPicPr>
                      <p:cNvPr id="50" name="Object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359" y="4639853"/>
                        <a:ext cx="342596" cy="370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217"/>
          <p:cNvSpPr>
            <a:spLocks noChangeArrowheads="1"/>
          </p:cNvSpPr>
          <p:nvPr/>
        </p:nvSpPr>
        <p:spPr bwMode="auto">
          <a:xfrm>
            <a:off x="3552383" y="1625432"/>
            <a:ext cx="12391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 err="1">
                <a:solidFill>
                  <a:srgbClr val="94C11C"/>
                </a:solidFill>
              </a:rPr>
              <a:t>Distance</a:t>
            </a:r>
            <a:r>
              <a:rPr lang="de-DE" altLang="de-DE" b="1" dirty="0">
                <a:solidFill>
                  <a:srgbClr val="94C11C"/>
                </a:solidFill>
              </a:rPr>
              <a:t> r</a:t>
            </a:r>
          </a:p>
        </p:txBody>
      </p:sp>
      <p:sp>
        <p:nvSpPr>
          <p:cNvPr id="52" name="Rectangle 244"/>
          <p:cNvSpPr>
            <a:spLocks noChangeArrowheads="1"/>
          </p:cNvSpPr>
          <p:nvPr/>
        </p:nvSpPr>
        <p:spPr bwMode="auto">
          <a:xfrm>
            <a:off x="8432105" y="3840659"/>
            <a:ext cx="4648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400" b="1">
                <a:solidFill>
                  <a:srgbClr val="94C11C"/>
                </a:solidFill>
              </a:rPr>
              <a:t>• E • r</a:t>
            </a:r>
            <a:endParaRPr lang="de-DE" altLang="de-DE" sz="2400">
              <a:solidFill>
                <a:srgbClr val="94C11C"/>
              </a:solidFill>
            </a:endParaRPr>
          </a:p>
        </p:txBody>
      </p:sp>
      <p:sp>
        <p:nvSpPr>
          <p:cNvPr id="53" name="Rectangle 245"/>
          <p:cNvSpPr>
            <a:spLocks noChangeArrowheads="1"/>
          </p:cNvSpPr>
          <p:nvPr/>
        </p:nvSpPr>
        <p:spPr bwMode="auto">
          <a:xfrm>
            <a:off x="8517830" y="4080371"/>
            <a:ext cx="12984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400" b="1" dirty="0">
                <a:solidFill>
                  <a:srgbClr val="94C11C"/>
                </a:solidFill>
              </a:rPr>
              <a:t>A</a:t>
            </a:r>
            <a:endParaRPr lang="de-DE" altLang="de-DE" sz="2400" dirty="0">
              <a:solidFill>
                <a:srgbClr val="94C11C"/>
              </a:solidFill>
              <a:latin typeface="Frutiger 55 Roman" pitchFamily="34" charset="0"/>
            </a:endParaRPr>
          </a:p>
        </p:txBody>
      </p:sp>
      <p:sp>
        <p:nvSpPr>
          <p:cNvPr id="54" name="Rectangle 246"/>
          <p:cNvSpPr>
            <a:spLocks noChangeArrowheads="1"/>
          </p:cNvSpPr>
          <p:nvPr/>
        </p:nvSpPr>
        <p:spPr bwMode="auto">
          <a:xfrm>
            <a:off x="8254305" y="3761284"/>
            <a:ext cx="14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b="1" dirty="0">
                <a:solidFill>
                  <a:srgbClr val="94C11C"/>
                </a:solidFill>
                <a:latin typeface="Symbol" panose="05050102010706020507" pitchFamily="18" charset="2"/>
              </a:rPr>
              <a:t>r</a:t>
            </a:r>
            <a:endParaRPr lang="de-DE" altLang="de-DE" sz="2400" dirty="0">
              <a:solidFill>
                <a:srgbClr val="94C11C"/>
              </a:solidFill>
              <a:latin typeface="Frutiger 55 Roman" pitchFamily="34" charset="0"/>
            </a:endParaRPr>
          </a:p>
        </p:txBody>
      </p:sp>
      <p:sp>
        <p:nvSpPr>
          <p:cNvPr id="55" name="Line 241"/>
          <p:cNvSpPr>
            <a:spLocks noChangeShapeType="1"/>
          </p:cNvSpPr>
          <p:nvPr/>
        </p:nvSpPr>
        <p:spPr bwMode="auto">
          <a:xfrm>
            <a:off x="8260655" y="4075484"/>
            <a:ext cx="631825" cy="1588"/>
          </a:xfrm>
          <a:prstGeom prst="line">
            <a:avLst/>
          </a:prstGeom>
          <a:noFill/>
          <a:ln w="11113">
            <a:solidFill>
              <a:srgbClr val="94C1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376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Measurement of </a:t>
            </a:r>
            <a:r>
              <a:rPr lang="en-US" sz="3200" dirty="0" smtClean="0"/>
              <a:t>illuminance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5AA7E8-6D0B-4F37-BF34-3E13EE4FCEB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3 -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B57637DD-0166-4485-91AD-584B095684B6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971600" y="5805264"/>
            <a:ext cx="1419225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9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</a:t>
            </a:r>
            <a:r>
              <a:rPr lang="en-US" sz="9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Hüter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b="12017"/>
          <a:stretch/>
        </p:blipFill>
        <p:spPr>
          <a:xfrm>
            <a:off x="467543" y="1263073"/>
            <a:ext cx="6546031" cy="4471818"/>
          </a:xfrm>
        </p:spPr>
      </p:pic>
      <p:sp>
        <p:nvSpPr>
          <p:cNvPr id="8" name="Textfeld 10"/>
          <p:cNvSpPr txBox="1">
            <a:spLocks noChangeArrowheads="1"/>
          </p:cNvSpPr>
          <p:nvPr/>
        </p:nvSpPr>
        <p:spPr bwMode="auto">
          <a:xfrm>
            <a:off x="5076056" y="3498982"/>
            <a:ext cx="1375384" cy="5663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1400" dirty="0" err="1" smtClean="0"/>
              <a:t>Illuminance</a:t>
            </a:r>
            <a:endParaRPr lang="de-DE" altLang="de-DE" sz="1400" dirty="0"/>
          </a:p>
          <a:p>
            <a:r>
              <a:rPr lang="de-DE" altLang="de-DE" sz="1400" dirty="0" err="1" smtClean="0"/>
              <a:t>meter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023334183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2456</Words>
  <Application>Microsoft Office PowerPoint</Application>
  <PresentationFormat>Bildschirmpräsentation (4:3)</PresentationFormat>
  <Paragraphs>630</Paragraphs>
  <Slides>43</Slides>
  <Notes>42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53" baseType="lpstr">
      <vt:lpstr>Arial</vt:lpstr>
      <vt:lpstr>Frutiger 45 Light</vt:lpstr>
      <vt:lpstr>Frutiger 55 Roman</vt:lpstr>
      <vt:lpstr>Symbol</vt:lpstr>
      <vt:lpstr>Times New Roman</vt:lpstr>
      <vt:lpstr>Verdana</vt:lpstr>
      <vt:lpstr>Wingdings</vt:lpstr>
      <vt:lpstr>Standarddesign</vt:lpstr>
      <vt:lpstr>1_Standarddesign</vt:lpstr>
      <vt:lpstr>Formel</vt:lpstr>
      <vt:lpstr>Work environment factors  Part 3: Lighting colour</vt:lpstr>
      <vt:lpstr>Overview</vt:lpstr>
      <vt:lpstr>Significance of light</vt:lpstr>
      <vt:lpstr>Significance of light</vt:lpstr>
      <vt:lpstr>Physical principles</vt:lpstr>
      <vt:lpstr>Light-related units</vt:lpstr>
      <vt:lpstr>Light-related units</vt:lpstr>
      <vt:lpstr>Light-related units</vt:lpstr>
      <vt:lpstr>Measurement of illuminance </vt:lpstr>
      <vt:lpstr>Measurement and luminance</vt:lpstr>
      <vt:lpstr>Definition of contrast Contrast is a difference in the luminance of two adjacent areas.   </vt:lpstr>
      <vt:lpstr>Definition of contrast</vt:lpstr>
      <vt:lpstr>Effect of light</vt:lpstr>
      <vt:lpstr>Negative effects - Visible light </vt:lpstr>
      <vt:lpstr>Negative effects - Non-visible light</vt:lpstr>
      <vt:lpstr>Effect of colour</vt:lpstr>
      <vt:lpstr>Effect of colour</vt:lpstr>
      <vt:lpstr>Effect of colour</vt:lpstr>
      <vt:lpstr>Effect of colour</vt:lpstr>
      <vt:lpstr>Influence of colour</vt:lpstr>
      <vt:lpstr>Influence of colour</vt:lpstr>
      <vt:lpstr>Lighting design</vt:lpstr>
      <vt:lpstr>Results of selective lighting design</vt:lpstr>
      <vt:lpstr>Minimum illuminance levels</vt:lpstr>
      <vt:lpstr>Example of lighting design</vt:lpstr>
      <vt:lpstr>Example: Use of LEDs in lighting design</vt:lpstr>
      <vt:lpstr>Comparison of lamps</vt:lpstr>
      <vt:lpstr>Comparison of lamps</vt:lpstr>
      <vt:lpstr>Benefits of LEDs (overview)</vt:lpstr>
      <vt:lpstr>Drawbacks of LEDs</vt:lpstr>
      <vt:lpstr>Examples from the field</vt:lpstr>
      <vt:lpstr>Examples of colour design</vt:lpstr>
      <vt:lpstr>Examples of colour design</vt:lpstr>
      <vt:lpstr>Examples of colour design</vt:lpstr>
      <vt:lpstr>Example:  Protection against hazardous effects of light</vt:lpstr>
      <vt:lpstr>Example: UV radiation</vt:lpstr>
      <vt:lpstr>Example: Viewing window provides screening against UV radiation</vt:lpstr>
      <vt:lpstr>Important literature for Module 3-4 (in German)</vt:lpstr>
      <vt:lpstr>Important literature for Module 3-4</vt:lpstr>
      <vt:lpstr>Important literature for Module 3-4</vt:lpstr>
      <vt:lpstr>Important literature for Module 3-4</vt:lpstr>
      <vt:lpstr>Important literature for Module 3-4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244</cp:revision>
  <dcterms:created xsi:type="dcterms:W3CDTF">2009-09-14T12:08:23Z</dcterms:created>
  <dcterms:modified xsi:type="dcterms:W3CDTF">2019-11-12T10:29:35Z</dcterms:modified>
</cp:coreProperties>
</file>