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wma" ContentType="audio/x-ms-wma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  <p:sldMasterId id="2147483697" r:id="rId3"/>
    <p:sldMasterId id="2147483709" r:id="rId4"/>
  </p:sldMasterIdLst>
  <p:notesMasterIdLst>
    <p:notesMasterId r:id="rId42"/>
  </p:notesMasterIdLst>
  <p:handoutMasterIdLst>
    <p:handoutMasterId r:id="rId43"/>
  </p:handoutMasterIdLst>
  <p:sldIdLst>
    <p:sldId id="306" r:id="rId5"/>
    <p:sldId id="265" r:id="rId6"/>
    <p:sldId id="282" r:id="rId7"/>
    <p:sldId id="266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2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01" r:id="rId37"/>
    <p:sldId id="303" r:id="rId38"/>
    <p:sldId id="304" r:id="rId39"/>
    <p:sldId id="305" r:id="rId40"/>
    <p:sldId id="264" r:id="rId4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2" clrIdx="0">
    <p:extLst>
      <p:ext uri="{19B8F6BF-5375-455C-9EA6-DF929625EA0E}">
        <p15:presenceInfo xmlns:p15="http://schemas.microsoft.com/office/powerpoint/2012/main" userId="Born Silke" providerId="None"/>
      </p:ext>
    </p:extLst>
  </p:cmAuthor>
  <p:cmAuthor id="2" name="Rössel, Valentina" initials="RV" lastIdx="3" clrIdx="1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41" autoAdjust="0"/>
    <p:restoredTop sz="84442" autoAdjust="0"/>
  </p:normalViewPr>
  <p:slideViewPr>
    <p:cSldViewPr>
      <p:cViewPr varScale="1">
        <p:scale>
          <a:sx n="93" d="100"/>
          <a:sy n="93" d="100"/>
        </p:scale>
        <p:origin x="1830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964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2526157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/>
              <a:t>Weighted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have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become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established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dimension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</a:t>
            </a:r>
            <a:r>
              <a:rPr lang="de-DE" altLang="de-DE" dirty="0" smtClean="0"/>
              <a:t>. In </a:t>
            </a:r>
            <a:r>
              <a:rPr lang="de-DE" altLang="de-DE" dirty="0" err="1" smtClean="0"/>
              <a:t>weighted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pressures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within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highest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lowest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frequency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ranges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receive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lower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weighting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owing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lower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sensitivity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noise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these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ranges</a:t>
            </a:r>
            <a:r>
              <a:rPr lang="de-DE" altLang="de-DE" dirty="0" smtClean="0"/>
              <a:t>. </a:t>
            </a:r>
          </a:p>
          <a:p>
            <a:pPr eaLnBrk="1" hangingPunct="1"/>
            <a:r>
              <a:rPr lang="de-DE" altLang="de-DE" dirty="0" smtClean="0"/>
              <a:t>The </a:t>
            </a:r>
            <a:r>
              <a:rPr lang="de-DE" altLang="de-DE" dirty="0" err="1" smtClean="0"/>
              <a:t>weighted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</a:t>
            </a:r>
            <a:r>
              <a:rPr lang="de-DE" altLang="de-DE" dirty="0" smtClean="0"/>
              <a:t> in dB(A)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now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generally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used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since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numerous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psychological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tests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have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demonstrated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measured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represent</a:t>
            </a:r>
            <a:r>
              <a:rPr lang="de-DE" altLang="de-DE" dirty="0" smtClean="0"/>
              <a:t> an </a:t>
            </a:r>
            <a:r>
              <a:rPr lang="de-DE" altLang="de-DE" dirty="0" err="1" smtClean="0"/>
              <a:t>adequate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dimension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disturbance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effect</a:t>
            </a:r>
            <a:r>
              <a:rPr lang="de-DE" altLang="de-DE" dirty="0" smtClean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2137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The </a:t>
            </a:r>
            <a:r>
              <a:rPr lang="de-DE" altLang="de-DE" b="1" dirty="0" err="1" smtClean="0"/>
              <a:t>reference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sound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pressure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derived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from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weakest</a:t>
            </a:r>
            <a:r>
              <a:rPr lang="de-DE" altLang="de-DE" dirty="0" smtClean="0"/>
              <a:t> still </a:t>
            </a:r>
            <a:r>
              <a:rPr lang="de-DE" altLang="de-DE" dirty="0" err="1" smtClean="0"/>
              <a:t>perceptible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pressure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inner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ear</a:t>
            </a:r>
            <a:r>
              <a:rPr lang="de-DE" altLang="de-DE" dirty="0" smtClean="0"/>
              <a:t>. </a:t>
            </a:r>
          </a:p>
          <a:p>
            <a:pPr eaLnBrk="1" hangingPunct="1"/>
            <a:r>
              <a:rPr lang="de-DE" altLang="de-DE" dirty="0" smtClean="0"/>
              <a:t>1 dB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smallest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difference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ear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capable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distinguishing</a:t>
            </a:r>
            <a:r>
              <a:rPr lang="de-DE" altLang="de-DE" dirty="0" smtClean="0"/>
              <a:t>. A </a:t>
            </a:r>
            <a:r>
              <a:rPr lang="de-DE" altLang="de-DE" dirty="0" err="1" smtClean="0"/>
              <a:t>ten-fold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increase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pressure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corresponds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an </a:t>
            </a:r>
            <a:r>
              <a:rPr lang="de-DE" altLang="de-DE" dirty="0" err="1" smtClean="0"/>
              <a:t>increase</a:t>
            </a:r>
            <a:r>
              <a:rPr lang="de-DE" altLang="de-DE" dirty="0" smtClean="0"/>
              <a:t> in 20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decibel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.</a:t>
            </a:r>
          </a:p>
          <a:p>
            <a:pPr eaLnBrk="1" hangingPunct="1"/>
            <a:endParaRPr lang="de-DE" alt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55225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Levels in </a:t>
            </a:r>
            <a:r>
              <a:rPr lang="de-DE" altLang="de-DE" dirty="0" err="1" smtClean="0"/>
              <a:t>decibels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cannot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simply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added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together</a:t>
            </a:r>
            <a:r>
              <a:rPr lang="de-DE" altLang="de-DE" dirty="0" smtClean="0"/>
              <a:t>.</a:t>
            </a:r>
            <a:r>
              <a:rPr lang="de-DE" altLang="de-DE" b="1" i="1" dirty="0" smtClean="0"/>
              <a:t> </a:t>
            </a:r>
          </a:p>
          <a:p>
            <a:pPr eaLnBrk="1" hangingPunct="1"/>
            <a:r>
              <a:rPr lang="de-DE" altLang="de-DE" dirty="0" err="1" smtClean="0"/>
              <a:t>If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two</a:t>
            </a:r>
            <a:r>
              <a:rPr lang="de-DE" altLang="de-DE" dirty="0" smtClean="0"/>
              <a:t> sound-</a:t>
            </a:r>
            <a:r>
              <a:rPr lang="de-DE" altLang="de-DE" dirty="0" err="1" smtClean="0"/>
              <a:t>pressure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identical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their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combined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3 dB </a:t>
            </a:r>
            <a:r>
              <a:rPr lang="de-DE" altLang="de-DE" dirty="0" err="1" smtClean="0"/>
              <a:t>higher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discrete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. </a:t>
            </a:r>
          </a:p>
          <a:p>
            <a:pPr eaLnBrk="1" hangingPunct="1"/>
            <a:r>
              <a:rPr lang="de-DE" altLang="de-DE" dirty="0" err="1" smtClean="0"/>
              <a:t>If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difference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level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two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sources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less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than</a:t>
            </a:r>
            <a:r>
              <a:rPr lang="de-DE" altLang="de-DE" dirty="0" smtClean="0"/>
              <a:t> 10 dB,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total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assumed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approximate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intense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two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sources</a:t>
            </a:r>
            <a:r>
              <a:rPr lang="de-DE" altLang="de-DE" dirty="0" smtClean="0"/>
              <a:t>.</a:t>
            </a:r>
          </a:p>
          <a:p>
            <a:pPr eaLnBrk="1" hangingPunct="1"/>
            <a:endParaRPr lang="de-DE" alt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89502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TTS (</a:t>
            </a:r>
            <a:r>
              <a:rPr lang="de-DE" altLang="de-DE" b="1" dirty="0" err="1" smtClean="0"/>
              <a:t>Temporary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Threshold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Shift</a:t>
            </a:r>
            <a:r>
              <a:rPr lang="de-DE" altLang="de-DE" b="1" dirty="0" smtClean="0"/>
              <a:t>)</a:t>
            </a:r>
          </a:p>
          <a:p>
            <a:pPr eaLnBrk="1" hangingPunct="1"/>
            <a:r>
              <a:rPr lang="de-DE" altLang="de-DE" dirty="0" smtClean="0"/>
              <a:t>This </a:t>
            </a:r>
            <a:r>
              <a:rPr lang="de-DE" altLang="de-DE" dirty="0" err="1" smtClean="0"/>
              <a:t>occurs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result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inadequate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oxygen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supply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disappears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again</a:t>
            </a:r>
            <a:r>
              <a:rPr lang="de-DE" altLang="de-DE" dirty="0" smtClean="0"/>
              <a:t> after 12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14 </a:t>
            </a:r>
            <a:r>
              <a:rPr lang="de-DE" altLang="de-DE" dirty="0" err="1" smtClean="0"/>
              <a:t>hours</a:t>
            </a:r>
            <a:r>
              <a:rPr lang="de-DE" altLang="de-DE" dirty="0" smtClean="0"/>
              <a:t> (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example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following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concert</a:t>
            </a:r>
            <a:r>
              <a:rPr lang="de-DE" altLang="de-DE" dirty="0" smtClean="0"/>
              <a:t>). </a:t>
            </a:r>
          </a:p>
          <a:p>
            <a:pPr eaLnBrk="1" hangingPunct="1"/>
            <a:endParaRPr lang="de-DE" altLang="de-DE" dirty="0" smtClean="0"/>
          </a:p>
          <a:p>
            <a:pPr eaLnBrk="1" hangingPunct="1"/>
            <a:r>
              <a:rPr lang="de-DE" altLang="de-DE" b="1" dirty="0" smtClean="0"/>
              <a:t>PTS (Permanent </a:t>
            </a:r>
            <a:r>
              <a:rPr lang="de-DE" altLang="de-DE" b="1" dirty="0" err="1" smtClean="0"/>
              <a:t>Threshold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Shift</a:t>
            </a:r>
            <a:r>
              <a:rPr lang="de-DE" altLang="de-DE" b="1" dirty="0" smtClean="0"/>
              <a:t>)</a:t>
            </a:r>
            <a:r>
              <a:rPr lang="de-DE" altLang="de-DE" dirty="0" smtClean="0"/>
              <a:t> </a:t>
            </a:r>
          </a:p>
          <a:p>
            <a:pPr eaLnBrk="1" hangingPunct="1"/>
            <a:r>
              <a:rPr lang="de-DE" altLang="de-DE" dirty="0" smtClean="0"/>
              <a:t>This </a:t>
            </a:r>
            <a:r>
              <a:rPr lang="de-DE" altLang="de-DE" dirty="0" err="1" smtClean="0"/>
              <a:t>causes</a:t>
            </a:r>
            <a:r>
              <a:rPr lang="de-DE" altLang="de-DE" dirty="0" smtClean="0"/>
              <a:t> irreparable </a:t>
            </a:r>
            <a:r>
              <a:rPr lang="de-DE" altLang="de-DE" dirty="0" err="1" smtClean="0"/>
              <a:t>degeneration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hair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cells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ear</a:t>
            </a:r>
            <a:r>
              <a:rPr lang="de-DE" altLang="de-DE" dirty="0" smtClean="0"/>
              <a:t>.</a:t>
            </a:r>
          </a:p>
          <a:p>
            <a:pPr eaLnBrk="1" hangingPunct="1"/>
            <a:endParaRPr lang="de-DE" altLang="de-DE" dirty="0" smtClean="0"/>
          </a:p>
          <a:p>
            <a:pPr defTabSz="904799" eaLnBrk="1" hangingPunct="1">
              <a:spcBef>
                <a:spcPct val="0"/>
              </a:spcBef>
              <a:defRPr/>
            </a:pPr>
            <a:r>
              <a:rPr lang="de-DE" altLang="de-DE" dirty="0" err="1" smtClean="0"/>
              <a:t>Besides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effects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upon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hearing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incidence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errors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during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particularly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primarily</a:t>
            </a:r>
            <a:r>
              <a:rPr lang="de-DE" altLang="de-DE" dirty="0" smtClean="0"/>
              <a:t> mental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, also </a:t>
            </a:r>
            <a:r>
              <a:rPr lang="de-DE" altLang="de-DE" dirty="0" err="1" smtClean="0"/>
              <a:t>increases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function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ambient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</a:t>
            </a:r>
            <a:r>
              <a:rPr lang="de-DE" altLang="de-DE" dirty="0" smtClean="0"/>
              <a:t>. (Extra-</a:t>
            </a:r>
            <a:r>
              <a:rPr lang="de-DE" altLang="de-DE" dirty="0" err="1" smtClean="0"/>
              <a:t>aural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effects</a:t>
            </a:r>
            <a:r>
              <a:rPr lang="de-DE" altLang="de-DE" dirty="0" smtClean="0"/>
              <a:t> – </a:t>
            </a:r>
            <a:r>
              <a:rPr lang="de-DE" altLang="de-DE" dirty="0" err="1" smtClean="0"/>
              <a:t>effects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noise</a:t>
            </a:r>
            <a:r>
              <a:rPr lang="de-DE" altLang="de-DE" dirty="0" smtClean="0"/>
              <a:t> upon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entire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organism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even</a:t>
            </a:r>
            <a:r>
              <a:rPr lang="de-DE" altLang="de-DE" dirty="0" smtClean="0"/>
              <a:t> at </a:t>
            </a:r>
            <a:r>
              <a:rPr lang="de-DE" altLang="de-DE" dirty="0" err="1" smtClean="0"/>
              <a:t>lower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pressure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levels</a:t>
            </a:r>
            <a:r>
              <a:rPr lang="de-DE" altLang="de-DE" dirty="0" smtClean="0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34113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31014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33055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dirty="0" smtClean="0"/>
              <a:t>Der </a:t>
            </a:r>
            <a:r>
              <a:rPr lang="de-DE" altLang="de-DE" sz="1200" b="1" dirty="0" smtClean="0"/>
              <a:t>Expositionsgrenzwert</a:t>
            </a:r>
            <a:r>
              <a:rPr lang="de-DE" altLang="de-DE" sz="1200" dirty="0" smtClean="0"/>
              <a:t> wird auf einen Bezugszeitraum von 8 Stunden normiert. </a:t>
            </a:r>
          </a:p>
          <a:p>
            <a:pPr eaLnBrk="1" hangingPunct="1"/>
            <a:endParaRPr lang="de-DE" altLang="de-DE" sz="1200" dirty="0" smtClean="0"/>
          </a:p>
          <a:p>
            <a:pPr eaLnBrk="1" hangingPunct="1"/>
            <a:r>
              <a:rPr lang="de-DE" altLang="de-DE" dirty="0" smtClean="0"/>
              <a:t>The </a:t>
            </a:r>
            <a:r>
              <a:rPr lang="de-DE" altLang="de-DE" b="1" dirty="0" err="1" smtClean="0"/>
              <a:t>exposure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limit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value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standardized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against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reference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period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eight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hours</a:t>
            </a:r>
            <a:r>
              <a:rPr lang="de-DE" altLang="de-DE" dirty="0" smtClean="0"/>
              <a:t>. </a:t>
            </a:r>
          </a:p>
          <a:p>
            <a:pPr eaLnBrk="1" hangingPunct="1"/>
            <a:endParaRPr lang="de-DE" altLang="de-DE" dirty="0" smtClean="0"/>
          </a:p>
          <a:p>
            <a:pPr eaLnBrk="1" hangingPunct="1"/>
            <a:r>
              <a:rPr lang="de-DE" altLang="de-DE" b="1" dirty="0" smtClean="0"/>
              <a:t>The </a:t>
            </a:r>
            <a:r>
              <a:rPr lang="de-DE" altLang="de-DE" b="1" dirty="0" err="1" smtClean="0"/>
              <a:t>exposure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limit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value</a:t>
            </a:r>
            <a:r>
              <a:rPr lang="de-DE" altLang="de-DE" b="1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defined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87 dB (in </a:t>
            </a:r>
            <a:r>
              <a:rPr lang="de-DE" altLang="de-DE" dirty="0" err="1" smtClean="0"/>
              <a:t>consideration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sound-</a:t>
            </a:r>
            <a:r>
              <a:rPr lang="de-DE" altLang="de-DE" dirty="0" err="1" smtClean="0"/>
              <a:t>reflection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effect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worker's</a:t>
            </a:r>
            <a:r>
              <a:rPr lang="de-DE" altLang="de-DE" dirty="0" smtClean="0"/>
              <a:t> personal </a:t>
            </a:r>
            <a:r>
              <a:rPr lang="de-DE" altLang="de-DE" dirty="0" err="1" smtClean="0"/>
              <a:t>hearing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protector</a:t>
            </a:r>
            <a:r>
              <a:rPr lang="de-DE" altLang="de-DE" dirty="0" smtClean="0"/>
              <a:t>);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defined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EU </a:t>
            </a:r>
            <a:r>
              <a:rPr lang="de-DE" altLang="de-DE" dirty="0" err="1" smtClean="0"/>
              <a:t>directive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80 dB (</a:t>
            </a:r>
            <a:r>
              <a:rPr lang="de-DE" altLang="de-DE" dirty="0" err="1" smtClean="0"/>
              <a:t>lower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)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85 dB (</a:t>
            </a:r>
            <a:r>
              <a:rPr lang="de-DE" altLang="de-DE" dirty="0" err="1" smtClean="0"/>
              <a:t>upper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). National </a:t>
            </a:r>
            <a:r>
              <a:rPr lang="de-DE" altLang="de-DE" dirty="0" err="1" smtClean="0"/>
              <a:t>exposure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limit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even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stricter</a:t>
            </a:r>
            <a:r>
              <a:rPr lang="de-DE" altLang="de-DE" dirty="0" smtClean="0"/>
              <a:t>.</a:t>
            </a:r>
          </a:p>
          <a:p>
            <a:pPr eaLnBrk="1" hangingPunct="1"/>
            <a:endParaRPr lang="de-DE" altLang="de-DE" dirty="0" smtClean="0"/>
          </a:p>
          <a:p>
            <a:pPr eaLnBrk="1" hangingPunct="1"/>
            <a:r>
              <a:rPr lang="de-DE" altLang="de-DE" dirty="0" smtClean="0"/>
              <a:t>See also:</a:t>
            </a:r>
          </a:p>
          <a:p>
            <a:pPr eaLnBrk="1" hangingPunct="1"/>
            <a:r>
              <a:rPr lang="de-DE" altLang="de-DE" dirty="0" smtClean="0"/>
              <a:t>http://www.gesetze-im-internet.de/l_rmvibrationsarbschv/ </a:t>
            </a:r>
          </a:p>
          <a:p>
            <a:pPr eaLnBrk="1" hangingPunct="1"/>
            <a:r>
              <a:rPr lang="de-DE" altLang="de-DE" dirty="0" smtClean="0"/>
              <a:t>http://www.gaa.baden-wuerttemberg.de/servlet/is/16050/2_1_17.pdf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63298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Automation in </a:t>
            </a:r>
            <a:r>
              <a:rPr lang="de-DE" altLang="de-DE" dirty="0" err="1" smtClean="0"/>
              <a:t>production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causes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changes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: </a:t>
            </a:r>
            <a:r>
              <a:rPr lang="de-DE" altLang="de-DE" dirty="0" err="1" smtClean="0"/>
              <a:t>tasks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increasingly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concern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monitoring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control</a:t>
            </a:r>
            <a:r>
              <a:rPr lang="de-DE" altLang="de-DE" dirty="0" smtClean="0"/>
              <a:t>. The </a:t>
            </a:r>
            <a:r>
              <a:rPr lang="de-DE" altLang="de-DE" dirty="0" err="1" smtClean="0"/>
              <a:t>limit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German </a:t>
            </a:r>
            <a:r>
              <a:rPr lang="de-DE" altLang="de-DE" dirty="0" err="1" smtClean="0"/>
              <a:t>Ordinance</a:t>
            </a:r>
            <a:r>
              <a:rPr lang="de-DE" altLang="de-DE" dirty="0" smtClean="0"/>
              <a:t> on Noise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Vibration </a:t>
            </a:r>
            <a:r>
              <a:rPr lang="de-DE" altLang="de-DE" dirty="0" err="1" smtClean="0"/>
              <a:t>appear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inadequate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context</a:t>
            </a:r>
            <a:r>
              <a:rPr lang="de-DE" altLang="de-DE" dirty="0" smtClean="0"/>
              <a:t>.</a:t>
            </a:r>
            <a:r>
              <a:rPr lang="de-DE" altLang="de-DE" dirty="0" smtClean="0">
                <a:cs typeface="Arial" pitchFamily="34" charset="0"/>
              </a:rPr>
              <a:t> The </a:t>
            </a:r>
            <a:r>
              <a:rPr lang="de-DE" altLang="de-DE" dirty="0" err="1" smtClean="0">
                <a:cs typeface="Arial" pitchFamily="34" charset="0"/>
              </a:rPr>
              <a:t>noise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levels</a:t>
            </a:r>
            <a:r>
              <a:rPr lang="de-DE" altLang="de-DE" dirty="0" smtClean="0">
                <a:cs typeface="Arial" pitchFamily="34" charset="0"/>
              </a:rPr>
              <a:t> at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workplaces</a:t>
            </a:r>
            <a:r>
              <a:rPr lang="de-DE" altLang="de-DE" dirty="0" smtClean="0">
                <a:cs typeface="Arial" pitchFamily="34" charset="0"/>
              </a:rPr>
              <a:t> must </a:t>
            </a:r>
            <a:r>
              <a:rPr lang="de-DE" altLang="de-DE" dirty="0" err="1" smtClean="0">
                <a:cs typeface="Arial" pitchFamily="34" charset="0"/>
              </a:rPr>
              <a:t>be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evaluated</a:t>
            </a:r>
            <a:r>
              <a:rPr lang="de-DE" altLang="de-DE" dirty="0" smtClean="0">
                <a:cs typeface="Arial" pitchFamily="34" charset="0"/>
              </a:rPr>
              <a:t> in </a:t>
            </a:r>
            <a:r>
              <a:rPr lang="de-DE" altLang="de-DE" dirty="0" err="1" smtClean="0">
                <a:cs typeface="Arial" pitchFamily="34" charset="0"/>
              </a:rPr>
              <a:t>consideration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of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tasks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performed</a:t>
            </a:r>
            <a:r>
              <a:rPr lang="de-DE" altLang="de-DE" dirty="0" smtClean="0">
                <a:cs typeface="Arial" pitchFamily="34" charset="0"/>
              </a:rPr>
              <a:t>. </a:t>
            </a:r>
            <a:r>
              <a:rPr lang="de-DE" altLang="de-DE" dirty="0" err="1" smtClean="0">
                <a:cs typeface="Arial" pitchFamily="34" charset="0"/>
              </a:rPr>
              <a:t>For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further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information</a:t>
            </a:r>
            <a:r>
              <a:rPr lang="de-DE" altLang="de-DE" dirty="0" smtClean="0">
                <a:cs typeface="Arial" pitchFamily="34" charset="0"/>
              </a:rPr>
              <a:t>, </a:t>
            </a:r>
            <a:r>
              <a:rPr lang="de-DE" altLang="de-DE" dirty="0" err="1" smtClean="0">
                <a:cs typeface="Arial" pitchFamily="34" charset="0"/>
              </a:rPr>
              <a:t>refer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to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ergonomic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findings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of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BAuA</a:t>
            </a:r>
            <a:r>
              <a:rPr lang="de-DE" altLang="de-DE" dirty="0" smtClean="0">
                <a:cs typeface="Arial" pitchFamily="34" charset="0"/>
              </a:rPr>
              <a:t> on </a:t>
            </a:r>
            <a:r>
              <a:rPr lang="de-DE" altLang="de-DE" dirty="0" err="1" smtClean="0">
                <a:cs typeface="Arial" pitchFamily="34" charset="0"/>
              </a:rPr>
              <a:t>screen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work</a:t>
            </a:r>
            <a:r>
              <a:rPr lang="de-DE" altLang="de-DE" dirty="0" smtClean="0">
                <a:cs typeface="Arial" pitchFamily="34" charset="0"/>
              </a:rPr>
              <a:t> – </a:t>
            </a:r>
            <a:r>
              <a:rPr lang="de-DE" altLang="de-DE" dirty="0" err="1" smtClean="0">
                <a:cs typeface="Times New Roman" pitchFamily="18" charset="0"/>
              </a:rPr>
              <a:t>noise</a:t>
            </a:r>
            <a:r>
              <a:rPr lang="de-DE" altLang="de-DE" dirty="0" smtClean="0">
                <a:cs typeface="Times New Roman" pitchFamily="18" charset="0"/>
              </a:rPr>
              <a:t> </a:t>
            </a:r>
            <a:r>
              <a:rPr lang="de-DE" altLang="de-DE" dirty="0" err="1" smtClean="0">
                <a:cs typeface="Times New Roman" pitchFamily="18" charset="0"/>
              </a:rPr>
              <a:t>abatement</a:t>
            </a:r>
            <a:r>
              <a:rPr lang="de-DE" altLang="de-DE" dirty="0" smtClean="0">
                <a:cs typeface="Times New Roman" pitchFamily="18" charset="0"/>
              </a:rPr>
              <a:t> in </a:t>
            </a:r>
            <a:r>
              <a:rPr lang="de-DE" altLang="de-DE" dirty="0" err="1" smtClean="0">
                <a:cs typeface="Times New Roman" pitchFamily="18" charset="0"/>
              </a:rPr>
              <a:t>production</a:t>
            </a:r>
            <a:r>
              <a:rPr lang="de-DE" altLang="de-DE" dirty="0" smtClean="0">
                <a:cs typeface="Times New Roman" pitchFamily="18" charset="0"/>
              </a:rPr>
              <a:t> (AWE 125)</a:t>
            </a:r>
            <a:endParaRPr lang="de-DE" alt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3513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Automation in </a:t>
            </a:r>
            <a:r>
              <a:rPr lang="de-DE" altLang="de-DE" dirty="0" err="1" smtClean="0"/>
              <a:t>production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causes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changes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: </a:t>
            </a:r>
            <a:r>
              <a:rPr lang="de-DE" altLang="de-DE" dirty="0" err="1" smtClean="0"/>
              <a:t>tasks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increasingly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concern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monitoring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control</a:t>
            </a:r>
            <a:r>
              <a:rPr lang="de-DE" altLang="de-DE" dirty="0" smtClean="0"/>
              <a:t>. The </a:t>
            </a:r>
            <a:r>
              <a:rPr lang="de-DE" altLang="de-DE" dirty="0" err="1" smtClean="0"/>
              <a:t>limit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German </a:t>
            </a:r>
            <a:r>
              <a:rPr lang="de-DE" altLang="de-DE" dirty="0" err="1" smtClean="0"/>
              <a:t>Ordinance</a:t>
            </a:r>
            <a:r>
              <a:rPr lang="de-DE" altLang="de-DE" dirty="0" smtClean="0"/>
              <a:t> on Noise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Vibration </a:t>
            </a:r>
            <a:r>
              <a:rPr lang="de-DE" altLang="de-DE" dirty="0" err="1" smtClean="0"/>
              <a:t>appear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inadequate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context</a:t>
            </a:r>
            <a:r>
              <a:rPr lang="de-DE" altLang="de-DE" dirty="0" smtClean="0"/>
              <a:t>.</a:t>
            </a:r>
            <a:r>
              <a:rPr lang="de-DE" altLang="de-DE" dirty="0" smtClean="0">
                <a:cs typeface="Arial" pitchFamily="34" charset="0"/>
              </a:rPr>
              <a:t> The </a:t>
            </a:r>
            <a:r>
              <a:rPr lang="de-DE" altLang="de-DE" dirty="0" err="1" smtClean="0">
                <a:cs typeface="Arial" pitchFamily="34" charset="0"/>
              </a:rPr>
              <a:t>noise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levels</a:t>
            </a:r>
            <a:r>
              <a:rPr lang="de-DE" altLang="de-DE" dirty="0" smtClean="0">
                <a:cs typeface="Arial" pitchFamily="34" charset="0"/>
              </a:rPr>
              <a:t> at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workplaces</a:t>
            </a:r>
            <a:r>
              <a:rPr lang="de-DE" altLang="de-DE" dirty="0" smtClean="0">
                <a:cs typeface="Arial" pitchFamily="34" charset="0"/>
              </a:rPr>
              <a:t> must </a:t>
            </a:r>
            <a:r>
              <a:rPr lang="de-DE" altLang="de-DE" dirty="0" err="1" smtClean="0">
                <a:cs typeface="Arial" pitchFamily="34" charset="0"/>
              </a:rPr>
              <a:t>be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evaluated</a:t>
            </a:r>
            <a:r>
              <a:rPr lang="de-DE" altLang="de-DE" dirty="0" smtClean="0">
                <a:cs typeface="Arial" pitchFamily="34" charset="0"/>
              </a:rPr>
              <a:t> in </a:t>
            </a:r>
            <a:r>
              <a:rPr lang="de-DE" altLang="de-DE" dirty="0" err="1" smtClean="0">
                <a:cs typeface="Arial" pitchFamily="34" charset="0"/>
              </a:rPr>
              <a:t>consideration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of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tasks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performed</a:t>
            </a:r>
            <a:r>
              <a:rPr lang="de-DE" altLang="de-DE" dirty="0" smtClean="0">
                <a:cs typeface="Arial" pitchFamily="34" charset="0"/>
              </a:rPr>
              <a:t>. </a:t>
            </a:r>
            <a:r>
              <a:rPr lang="de-DE" altLang="de-DE" dirty="0" err="1" smtClean="0">
                <a:cs typeface="Arial" pitchFamily="34" charset="0"/>
              </a:rPr>
              <a:t>For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further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information</a:t>
            </a:r>
            <a:r>
              <a:rPr lang="de-DE" altLang="de-DE" dirty="0" smtClean="0">
                <a:cs typeface="Arial" pitchFamily="34" charset="0"/>
              </a:rPr>
              <a:t>, </a:t>
            </a:r>
            <a:r>
              <a:rPr lang="de-DE" altLang="de-DE" dirty="0" err="1" smtClean="0">
                <a:cs typeface="Arial" pitchFamily="34" charset="0"/>
              </a:rPr>
              <a:t>refer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to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ergonomic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findings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of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the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BAuA</a:t>
            </a:r>
            <a:r>
              <a:rPr lang="de-DE" altLang="de-DE" dirty="0" smtClean="0">
                <a:cs typeface="Arial" pitchFamily="34" charset="0"/>
              </a:rPr>
              <a:t> on </a:t>
            </a:r>
            <a:r>
              <a:rPr lang="de-DE" altLang="de-DE" dirty="0" err="1" smtClean="0">
                <a:cs typeface="Arial" pitchFamily="34" charset="0"/>
              </a:rPr>
              <a:t>screen</a:t>
            </a:r>
            <a:r>
              <a:rPr lang="de-DE" altLang="de-DE" dirty="0" smtClean="0">
                <a:cs typeface="Arial" pitchFamily="34" charset="0"/>
              </a:rPr>
              <a:t> </a:t>
            </a:r>
            <a:r>
              <a:rPr lang="de-DE" altLang="de-DE" dirty="0" err="1" smtClean="0">
                <a:cs typeface="Arial" pitchFamily="34" charset="0"/>
              </a:rPr>
              <a:t>work</a:t>
            </a:r>
            <a:r>
              <a:rPr lang="de-DE" altLang="de-DE" dirty="0" smtClean="0">
                <a:cs typeface="Arial" pitchFamily="34" charset="0"/>
              </a:rPr>
              <a:t> – </a:t>
            </a:r>
            <a:r>
              <a:rPr lang="de-DE" altLang="de-DE" dirty="0" err="1" smtClean="0">
                <a:cs typeface="Times New Roman" pitchFamily="18" charset="0"/>
              </a:rPr>
              <a:t>noise</a:t>
            </a:r>
            <a:r>
              <a:rPr lang="de-DE" altLang="de-DE" dirty="0" smtClean="0">
                <a:cs typeface="Times New Roman" pitchFamily="18" charset="0"/>
              </a:rPr>
              <a:t> </a:t>
            </a:r>
            <a:r>
              <a:rPr lang="de-DE" altLang="de-DE" dirty="0" err="1" smtClean="0">
                <a:cs typeface="Times New Roman" pitchFamily="18" charset="0"/>
              </a:rPr>
              <a:t>abatement</a:t>
            </a:r>
            <a:r>
              <a:rPr lang="de-DE" altLang="de-DE" dirty="0" smtClean="0">
                <a:cs typeface="Times New Roman" pitchFamily="18" charset="0"/>
              </a:rPr>
              <a:t> in </a:t>
            </a:r>
            <a:r>
              <a:rPr lang="de-DE" altLang="de-DE" dirty="0" err="1" smtClean="0">
                <a:cs typeface="Times New Roman" pitchFamily="18" charset="0"/>
              </a:rPr>
              <a:t>production</a:t>
            </a:r>
            <a:r>
              <a:rPr lang="de-DE" altLang="de-DE" dirty="0" smtClean="0">
                <a:cs typeface="Times New Roman" pitchFamily="18" charset="0"/>
              </a:rPr>
              <a:t> (AWE 125)</a:t>
            </a:r>
            <a:endParaRPr lang="de-DE" alt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0647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6690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1359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de-DE" noProof="0" dirty="0" smtClean="0"/>
              <a:t>Measures for the avoidance of noise emissions</a:t>
            </a:r>
          </a:p>
          <a:p>
            <a:pPr eaLnBrk="1" hangingPunct="1"/>
            <a:endParaRPr lang="en-GB" altLang="de-DE" noProof="0" dirty="0" smtClean="0"/>
          </a:p>
          <a:p>
            <a:r>
              <a:rPr lang="en-GB" altLang="de-DE" noProof="0" dirty="0" smtClean="0"/>
              <a:t>A distinction is drawn in technical noise abatement measures between</a:t>
            </a:r>
          </a:p>
          <a:p>
            <a:pPr>
              <a:buFont typeface="Wingdings" pitchFamily="2" charset="2"/>
              <a:buChar char="§"/>
            </a:pPr>
            <a:r>
              <a:rPr lang="en-GB" altLang="de-DE" b="1" noProof="0" dirty="0" smtClean="0"/>
              <a:t>  absorption</a:t>
            </a:r>
            <a:r>
              <a:rPr lang="en-GB" altLang="de-DE" noProof="0" dirty="0" smtClean="0"/>
              <a:t> and </a:t>
            </a:r>
          </a:p>
          <a:p>
            <a:pPr>
              <a:buFont typeface="Wingdings" pitchFamily="2" charset="2"/>
              <a:buChar char="§"/>
            </a:pPr>
            <a:r>
              <a:rPr lang="en-GB" altLang="de-DE" b="1" noProof="0" dirty="0" smtClean="0"/>
              <a:t>  reflection</a:t>
            </a:r>
            <a:r>
              <a:rPr lang="en-GB" altLang="de-DE" noProof="0" dirty="0" smtClean="0"/>
              <a:t> of airborne and structure-borne sound respectively. </a:t>
            </a:r>
          </a:p>
          <a:p>
            <a:endParaRPr lang="en-GB" altLang="de-DE" noProof="0" dirty="0" smtClean="0"/>
          </a:p>
          <a:p>
            <a:r>
              <a:rPr lang="en-GB" altLang="de-DE" noProof="0" dirty="0" smtClean="0"/>
              <a:t>Sound-absorbent lining of rooms influences only the reflected sound.</a:t>
            </a:r>
          </a:p>
          <a:p>
            <a:pPr eaLnBrk="1" hangingPunct="1"/>
            <a:endParaRPr lang="en-GB" altLang="de-DE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2463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de-DE" noProof="0" dirty="0" smtClean="0"/>
              <a:t>Measures for the avoidance of noise emissions</a:t>
            </a:r>
          </a:p>
          <a:p>
            <a:pPr eaLnBrk="1" hangingPunct="1"/>
            <a:endParaRPr lang="en-GB" altLang="de-DE" noProof="0" dirty="0" smtClean="0"/>
          </a:p>
          <a:p>
            <a:r>
              <a:rPr lang="en-GB" altLang="de-DE" noProof="0" dirty="0" smtClean="0"/>
              <a:t>A distinction is drawn in technical noise abatement measures between</a:t>
            </a:r>
          </a:p>
          <a:p>
            <a:pPr>
              <a:buFont typeface="Wingdings" pitchFamily="2" charset="2"/>
              <a:buChar char="§"/>
            </a:pPr>
            <a:r>
              <a:rPr lang="en-GB" altLang="de-DE" b="1" noProof="0" dirty="0" smtClean="0"/>
              <a:t>  absorption</a:t>
            </a:r>
            <a:r>
              <a:rPr lang="en-GB" altLang="de-DE" noProof="0" dirty="0" smtClean="0"/>
              <a:t> and </a:t>
            </a:r>
          </a:p>
          <a:p>
            <a:pPr>
              <a:buFont typeface="Wingdings" pitchFamily="2" charset="2"/>
              <a:buChar char="§"/>
            </a:pPr>
            <a:r>
              <a:rPr lang="en-GB" altLang="de-DE" b="1" noProof="0" dirty="0" smtClean="0"/>
              <a:t>  reflection</a:t>
            </a:r>
            <a:r>
              <a:rPr lang="en-GB" altLang="de-DE" noProof="0" dirty="0" smtClean="0"/>
              <a:t> of airborne and structure-borne sound respectively. </a:t>
            </a:r>
          </a:p>
          <a:p>
            <a:endParaRPr lang="en-GB" altLang="de-DE" noProof="0" dirty="0" smtClean="0"/>
          </a:p>
          <a:p>
            <a:r>
              <a:rPr lang="en-GB" altLang="de-DE" noProof="0" dirty="0" smtClean="0"/>
              <a:t>Sound-absorbent lining of rooms influences only the reflected sound.</a:t>
            </a:r>
          </a:p>
          <a:p>
            <a:pPr eaLnBrk="1" hangingPunct="1"/>
            <a:endParaRPr lang="en-GB" altLang="de-DE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7477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123884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68770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782E4-5017-4F3A-A5CA-7B432AB449A1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73113"/>
            <a:ext cx="4953000" cy="3714750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72050" cy="4460875"/>
          </a:xfrm>
        </p:spPr>
        <p:txBody>
          <a:bodyPr/>
          <a:lstStyle/>
          <a:p>
            <a:r>
              <a:rPr lang="de-DE" altLang="de-DE" dirty="0" smtClean="0">
                <a:latin typeface="Futura Bk BT"/>
              </a:rPr>
              <a:t>A </a:t>
            </a:r>
            <a:r>
              <a:rPr lang="de-DE" altLang="de-DE" dirty="0" err="1" smtClean="0">
                <a:latin typeface="Futura Bk BT"/>
              </a:rPr>
              <a:t>shop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may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contain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up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to</a:t>
            </a:r>
            <a:r>
              <a:rPr lang="de-DE" altLang="de-DE" dirty="0" smtClean="0">
                <a:latin typeface="Futura Bk BT"/>
              </a:rPr>
              <a:t> 10 </a:t>
            </a:r>
            <a:r>
              <a:rPr lang="de-DE" altLang="de-DE" dirty="0" err="1" smtClean="0">
                <a:latin typeface="Futura Bk BT"/>
              </a:rPr>
              <a:t>tables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of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this</a:t>
            </a:r>
            <a:r>
              <a:rPr lang="de-DE" altLang="de-DE" dirty="0" smtClean="0">
                <a:latin typeface="Futura Bk BT"/>
              </a:rPr>
              <a:t> </a:t>
            </a:r>
            <a:r>
              <a:rPr lang="de-DE" altLang="de-DE" dirty="0" err="1" smtClean="0">
                <a:latin typeface="Futura Bk BT"/>
              </a:rPr>
              <a:t>kind</a:t>
            </a:r>
            <a:endParaRPr lang="de-DE" altLang="de-DE" dirty="0" smtClean="0">
              <a:latin typeface="Futura Bk BT"/>
            </a:endParaRPr>
          </a:p>
        </p:txBody>
      </p:sp>
    </p:spTree>
    <p:extLst>
      <p:ext uri="{BB962C8B-B14F-4D97-AF65-F5344CB8AC3E}">
        <p14:creationId xmlns:p14="http://schemas.microsoft.com/office/powerpoint/2010/main" val="2078166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211A34-6F03-4F12-9AF3-018FAFD8FF80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73113"/>
            <a:ext cx="4953000" cy="3714750"/>
          </a:xfrm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72050" cy="4460875"/>
          </a:xfrm>
        </p:spPr>
        <p:txBody>
          <a:bodyPr/>
          <a:lstStyle/>
          <a:p>
            <a:r>
              <a:rPr lang="en-GB" altLang="de-DE" dirty="0" smtClean="0">
                <a:latin typeface="Futura Bk BT"/>
              </a:rPr>
              <a:t>Past technologies all employed vertical vibration. </a:t>
            </a:r>
          </a:p>
          <a:p>
            <a:endParaRPr lang="en-GB" altLang="de-DE" dirty="0" smtClean="0">
              <a:latin typeface="Futura Bk BT"/>
            </a:endParaRPr>
          </a:p>
          <a:p>
            <a:r>
              <a:rPr lang="en-GB" altLang="de-DE" dirty="0" smtClean="0">
                <a:latin typeface="Futura Bk BT"/>
              </a:rPr>
              <a:t>New concept: vibration and noise can be substantially reduced by means of horizontal vibration.</a:t>
            </a:r>
          </a:p>
          <a:p>
            <a:endParaRPr lang="en-GB" altLang="de-DE" dirty="0" smtClean="0">
              <a:latin typeface="Futura Bk BT"/>
            </a:endParaRPr>
          </a:p>
          <a:p>
            <a:endParaRPr lang="en-GB" altLang="de-DE" dirty="0"/>
          </a:p>
        </p:txBody>
      </p:sp>
    </p:spTree>
    <p:extLst>
      <p:ext uri="{BB962C8B-B14F-4D97-AF65-F5344CB8AC3E}">
        <p14:creationId xmlns:p14="http://schemas.microsoft.com/office/powerpoint/2010/main" val="27071016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1F2761-ECF4-42D9-9EA4-58D2988B41BF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73113"/>
            <a:ext cx="4953000" cy="3714750"/>
          </a:xfrm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72050" cy="4460875"/>
          </a:xfrm>
        </p:spPr>
        <p:txBody>
          <a:bodyPr/>
          <a:lstStyle/>
          <a:p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7656880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C2F7D3-D989-4C89-BE5F-3B1B0E9CCA00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73113"/>
            <a:ext cx="4953000" cy="3714750"/>
          </a:xfrm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72050" cy="4460875"/>
          </a:xfrm>
        </p:spPr>
        <p:txBody>
          <a:bodyPr/>
          <a:lstStyle/>
          <a:p>
            <a:r>
              <a:rPr lang="en-GB" altLang="de-DE" dirty="0" smtClean="0">
                <a:latin typeface="Futura Bk BT"/>
              </a:rPr>
              <a:t>A reduction in the sound pressure level has clearly been achieved; the noise is now in the order of that caused by speech.</a:t>
            </a:r>
          </a:p>
          <a:p>
            <a:endParaRPr lang="en-GB" altLang="de-DE" dirty="0"/>
          </a:p>
          <a:p>
            <a:r>
              <a:rPr lang="en-GB" alt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05710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59863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22560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de-DE" altLang="de-DE" dirty="0" smtClean="0"/>
              <a:t>The </a:t>
            </a:r>
            <a:r>
              <a:rPr lang="de-DE" altLang="de-DE" dirty="0" err="1" smtClean="0"/>
              <a:t>definition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b="1" dirty="0" err="1" smtClean="0"/>
              <a:t>noise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includes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subjective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interpretation</a:t>
            </a:r>
            <a:r>
              <a:rPr lang="de-DE" altLang="de-DE" dirty="0" smtClean="0"/>
              <a:t>.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contrast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phenomenon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quantified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objectively</a:t>
            </a:r>
            <a:r>
              <a:rPr lang="de-DE" altLang="de-DE" dirty="0" smtClean="0"/>
              <a:t> (cf. DIN 1320).</a:t>
            </a:r>
          </a:p>
          <a:p>
            <a:pPr eaLnBrk="1" hangingPunct="1">
              <a:spcBef>
                <a:spcPct val="50000"/>
              </a:spcBef>
            </a:pPr>
            <a:endParaRPr lang="de-DE" altLang="de-DE" dirty="0" smtClean="0"/>
          </a:p>
          <a:p>
            <a:r>
              <a:rPr lang="de-DE" altLang="de-DE" b="1" dirty="0" smtClean="0"/>
              <a:t>German </a:t>
            </a:r>
            <a:r>
              <a:rPr lang="de-DE" altLang="de-DE" b="1" dirty="0" err="1" smtClean="0"/>
              <a:t>Ordinance</a:t>
            </a:r>
            <a:r>
              <a:rPr lang="de-DE" altLang="de-DE" b="1" dirty="0" smtClean="0"/>
              <a:t> on </a:t>
            </a:r>
            <a:r>
              <a:rPr lang="de-DE" altLang="de-DE" b="1" dirty="0" err="1" smtClean="0"/>
              <a:t>noise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and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vibration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protection</a:t>
            </a:r>
            <a:r>
              <a:rPr lang="de-DE" altLang="de-DE" b="1" dirty="0" smtClean="0"/>
              <a:t>: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sense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ordinance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noise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which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lead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impairment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hearing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ability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some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other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direct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indirect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threat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health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safety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employees</a:t>
            </a:r>
            <a:r>
              <a:rPr lang="de-DE" altLang="de-DE" dirty="0" smtClean="0"/>
              <a:t>.</a:t>
            </a:r>
          </a:p>
          <a:p>
            <a:pPr eaLnBrk="1" hangingPunct="1"/>
            <a:endParaRPr lang="de-DE" altLang="de-DE" dirty="0" smtClean="0"/>
          </a:p>
          <a:p>
            <a:pPr eaLnBrk="1" hangingPunct="1"/>
            <a:endParaRPr lang="de-DE" altLang="de-DE" sz="12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589164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61112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645629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94028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659324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349716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437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dirty="0" smtClean="0"/>
              <a:t>Noise-</a:t>
            </a:r>
            <a:r>
              <a:rPr lang="de-DE" altLang="de-DE" sz="1200" dirty="0" err="1" smtClean="0"/>
              <a:t>induced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hearing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impairment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, </a:t>
            </a:r>
            <a:r>
              <a:rPr lang="de-DE" altLang="de-DE" sz="1200" dirty="0" err="1" smtClean="0"/>
              <a:t>by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wide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margin</a:t>
            </a:r>
            <a:r>
              <a:rPr lang="de-DE" altLang="de-DE" sz="1200" dirty="0" smtClean="0"/>
              <a:t>,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most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frequently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recognized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occupational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disease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Knowledge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its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causes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effects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measures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protection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against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therefore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particularly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important</a:t>
            </a:r>
            <a:r>
              <a:rPr lang="de-DE" altLang="de-DE" sz="1200" dirty="0" smtClean="0"/>
              <a:t>. Noise </a:t>
            </a:r>
            <a:r>
              <a:rPr lang="de-DE" altLang="de-DE" sz="1200" dirty="0" err="1" smtClean="0"/>
              <a:t>may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emanate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from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wide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variety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sources</a:t>
            </a:r>
            <a:r>
              <a:rPr lang="de-DE" altLang="de-DE" sz="1200" dirty="0" smtClean="0"/>
              <a:t>, such </a:t>
            </a:r>
            <a:r>
              <a:rPr lang="de-DE" altLang="de-DE" sz="1200" dirty="0" err="1" smtClean="0"/>
              <a:t>as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machine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tools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energy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A high-</a:t>
            </a:r>
            <a:r>
              <a:rPr lang="de-DE" altLang="de-DE" sz="1200" dirty="0" err="1" smtClean="0"/>
              <a:t>noise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workplace</a:t>
            </a:r>
            <a:r>
              <a:rPr lang="de-DE" altLang="de-DE" sz="1200" dirty="0" smtClean="0"/>
              <a:t> (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which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approximately</a:t>
            </a:r>
            <a:r>
              <a:rPr lang="de-DE" altLang="de-DE" sz="1200" dirty="0" smtClean="0"/>
              <a:t> 2.5 </a:t>
            </a:r>
            <a:r>
              <a:rPr lang="de-DE" altLang="de-DE" sz="1200" dirty="0" err="1" smtClean="0"/>
              <a:t>to</a:t>
            </a:r>
            <a:r>
              <a:rPr lang="de-DE" altLang="de-DE" sz="1200" dirty="0" smtClean="0"/>
              <a:t> 3.5 </a:t>
            </a:r>
            <a:r>
              <a:rPr lang="de-DE" altLang="de-DE" sz="1200" dirty="0" err="1" smtClean="0"/>
              <a:t>million</a:t>
            </a:r>
            <a:r>
              <a:rPr lang="de-DE" altLang="de-DE" sz="1200" dirty="0" smtClean="0"/>
              <a:t> in Germany)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defined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one</a:t>
            </a:r>
            <a:r>
              <a:rPr lang="de-DE" altLang="de-DE" sz="1200" dirty="0" smtClean="0"/>
              <a:t> in </a:t>
            </a:r>
            <a:r>
              <a:rPr lang="de-DE" altLang="de-DE" sz="1200" dirty="0" err="1" smtClean="0"/>
              <a:t>which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noise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perceived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being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undesired</a:t>
            </a:r>
            <a:r>
              <a:rPr lang="de-DE" altLang="de-DE" sz="1200" dirty="0" smtClean="0"/>
              <a:t>, </a:t>
            </a:r>
            <a:r>
              <a:rPr lang="de-DE" altLang="de-DE" sz="1200" dirty="0" err="1" smtClean="0"/>
              <a:t>disturbing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harmful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owing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to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its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duration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intensity</a:t>
            </a:r>
            <a:r>
              <a:rPr lang="de-DE" altLang="de-DE" sz="1200" dirty="0" smtClean="0"/>
              <a:t>.</a:t>
            </a:r>
          </a:p>
          <a:p>
            <a:pPr eaLnBrk="1" hangingPunct="1"/>
            <a:endParaRPr lang="de-DE" altLang="de-DE" sz="1200" dirty="0" smtClean="0"/>
          </a:p>
          <a:p>
            <a:pPr eaLnBrk="1" hangingPunct="1"/>
            <a:r>
              <a:rPr lang="de-DE" altLang="de-DE" sz="1200" dirty="0" err="1" smtClean="0"/>
              <a:t>recognized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occupational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diseases</a:t>
            </a:r>
            <a:r>
              <a:rPr lang="de-DE" altLang="de-DE" sz="1200" dirty="0" smtClean="0"/>
              <a:t> in Germany: http://www.dguv.de/de/Zahlen-und-Fakten/BK-Geschehen/Anerkannte-BKen/index.jsp </a:t>
            </a:r>
          </a:p>
          <a:p>
            <a:pPr eaLnBrk="1" hangingPunct="1"/>
            <a:endParaRPr lang="de-DE" altLang="de-DE" sz="1200" dirty="0" smtClean="0"/>
          </a:p>
          <a:p>
            <a:pPr eaLnBrk="1" hangingPunct="1"/>
            <a:r>
              <a:rPr lang="de-DE" altLang="de-DE" sz="1200" dirty="0" err="1" smtClean="0"/>
              <a:t>Occupational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diseases</a:t>
            </a:r>
            <a:r>
              <a:rPr lang="de-DE" altLang="de-DE" sz="1200" smtClean="0"/>
              <a:t> (DGUV): http://www.dguv.de/de/Zahlen-und-Fakten/BK-Geschehen/Anerkannte-BKen/index-2.jsp</a:t>
            </a:r>
          </a:p>
          <a:p>
            <a:pPr eaLnBrk="1" hangingPunct="1"/>
            <a:endParaRPr lang="de-DE" altLang="de-DE" sz="1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5475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b="1" dirty="0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produced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mechanical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vibration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elastic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materials</a:t>
            </a:r>
            <a:r>
              <a:rPr lang="de-DE" altLang="de-DE" dirty="0" smtClean="0"/>
              <a:t>. </a:t>
            </a:r>
          </a:p>
          <a:p>
            <a:pPr eaLnBrk="1" hangingPunct="1">
              <a:defRPr/>
            </a:pPr>
            <a:r>
              <a:rPr lang="de-DE" altLang="de-DE" dirty="0" smtClean="0"/>
              <a:t>A </a:t>
            </a:r>
            <a:r>
              <a:rPr lang="de-DE" altLang="de-DE" dirty="0" err="1" smtClean="0"/>
              <a:t>distinction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drawn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 </a:t>
            </a:r>
            <a:r>
              <a:rPr lang="de-DE" altLang="de-DE" b="1" dirty="0" err="1" smtClean="0"/>
              <a:t>airborne</a:t>
            </a:r>
            <a:r>
              <a:rPr lang="de-DE" altLang="de-DE" b="1" dirty="0" smtClean="0"/>
              <a:t>,</a:t>
            </a:r>
            <a:r>
              <a:rPr lang="de-DE" altLang="de-DE" dirty="0" smtClean="0"/>
              <a:t> </a:t>
            </a:r>
            <a:r>
              <a:rPr lang="de-DE" altLang="de-DE" b="1" dirty="0" err="1" smtClean="0"/>
              <a:t>structure</a:t>
            </a:r>
            <a:r>
              <a:rPr lang="de-DE" altLang="de-DE" b="1" dirty="0" smtClean="0"/>
              <a:t>-borne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b="1" dirty="0" err="1" smtClean="0"/>
              <a:t>water</a:t>
            </a:r>
            <a:r>
              <a:rPr lang="de-DE" altLang="de-DE" b="1" dirty="0" smtClean="0"/>
              <a:t>-borne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. </a:t>
            </a:r>
          </a:p>
          <a:p>
            <a:pPr eaLnBrk="1" hangingPunct="1">
              <a:defRPr/>
            </a:pPr>
            <a:r>
              <a:rPr lang="de-DE" altLang="de-DE" b="1" dirty="0" err="1" smtClean="0"/>
              <a:t>Airborne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waves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transmitted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through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air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form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variations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pressure</a:t>
            </a:r>
            <a:r>
              <a:rPr lang="de-DE" altLang="de-DE" dirty="0" smtClean="0"/>
              <a:t>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DE" altLang="de-DE" b="1" dirty="0" err="1" smtClean="0"/>
              <a:t>Structure</a:t>
            </a:r>
            <a:r>
              <a:rPr lang="de-DE" altLang="de-DE" b="1" dirty="0" smtClean="0"/>
              <a:t>-borne </a:t>
            </a:r>
            <a:r>
              <a:rPr lang="de-DE" altLang="de-DE" b="1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vibration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within</a:t>
            </a:r>
            <a:r>
              <a:rPr lang="de-DE" altLang="de-DE" dirty="0" smtClean="0"/>
              <a:t> solid </a:t>
            </a:r>
            <a:r>
              <a:rPr lang="de-DE" altLang="de-DE" dirty="0" err="1" smtClean="0"/>
              <a:t>bodies</a:t>
            </a:r>
            <a:r>
              <a:rPr lang="de-DE" altLang="de-DE" dirty="0" smtClean="0"/>
              <a:t>. Vibration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surfaces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solid </a:t>
            </a:r>
            <a:r>
              <a:rPr lang="de-DE" altLang="de-DE" dirty="0" err="1" smtClean="0"/>
              <a:t>bodies</a:t>
            </a:r>
            <a:r>
              <a:rPr lang="de-DE" altLang="de-DE" dirty="0" smtClean="0"/>
              <a:t> in turn </a:t>
            </a:r>
            <a:r>
              <a:rPr lang="de-DE" altLang="de-DE" dirty="0" err="1" smtClean="0"/>
              <a:t>causes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airborne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radiated</a:t>
            </a:r>
            <a:r>
              <a:rPr lang="de-DE" altLang="de-DE" dirty="0" smtClean="0"/>
              <a:t>. </a:t>
            </a:r>
          </a:p>
          <a:p>
            <a:pPr eaLnBrk="1" hangingPunct="1">
              <a:defRPr/>
            </a:pPr>
            <a:endParaRPr lang="de-DE" altLang="de-DE" dirty="0" smtClean="0"/>
          </a:p>
          <a:p>
            <a:pPr>
              <a:defRPr/>
            </a:pPr>
            <a:r>
              <a:rPr lang="de-DE" altLang="de-DE" dirty="0" err="1" smtClean="0"/>
              <a:t>According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frequency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range</a:t>
            </a:r>
            <a:r>
              <a:rPr lang="de-DE" altLang="de-DE" dirty="0" smtClean="0"/>
              <a:t>, a </a:t>
            </a:r>
            <a:r>
              <a:rPr lang="de-DE" altLang="de-DE" dirty="0" err="1" smtClean="0"/>
              <a:t>distinction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drawn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:</a:t>
            </a:r>
          </a:p>
          <a:p>
            <a:pPr marL="169650" indent="-169650">
              <a:buFont typeface="Arial" panose="020B0604020202020204" pitchFamily="34" charset="0"/>
              <a:buChar char="•"/>
              <a:defRPr/>
            </a:pPr>
            <a:r>
              <a:rPr lang="de-DE" altLang="de-DE" dirty="0" err="1" smtClean="0"/>
              <a:t>Infrasound</a:t>
            </a:r>
            <a:r>
              <a:rPr lang="de-DE" altLang="de-DE" dirty="0" smtClean="0"/>
              <a:t> at &lt; 16 Hz, </a:t>
            </a:r>
            <a:r>
              <a:rPr lang="de-DE" altLang="de-DE" dirty="0" err="1" smtClean="0"/>
              <a:t>which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not </a:t>
            </a:r>
            <a:r>
              <a:rPr lang="de-DE" altLang="de-DE" dirty="0" err="1" smtClean="0"/>
              <a:t>audible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human </a:t>
            </a:r>
            <a:r>
              <a:rPr lang="de-DE" altLang="de-DE" dirty="0" err="1" smtClean="0"/>
              <a:t>beings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since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frequency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low</a:t>
            </a:r>
            <a:r>
              <a:rPr lang="de-DE" altLang="de-DE" dirty="0" smtClean="0"/>
              <a:t>;</a:t>
            </a:r>
            <a:r>
              <a:rPr lang="de-DE" altLang="de-DE" dirty="0" smtClean="0">
                <a:solidFill>
                  <a:srgbClr val="FF0000"/>
                </a:solidFill>
              </a:rPr>
              <a:t> at high </a:t>
            </a:r>
            <a:r>
              <a:rPr lang="de-DE" altLang="de-DE" dirty="0" err="1" smtClean="0">
                <a:solidFill>
                  <a:srgbClr val="FF0000"/>
                </a:solidFill>
              </a:rPr>
              <a:t>sound</a:t>
            </a:r>
            <a:r>
              <a:rPr lang="de-DE" altLang="de-DE" dirty="0" smtClean="0">
                <a:solidFill>
                  <a:srgbClr val="FF0000"/>
                </a:solidFill>
              </a:rPr>
              <a:t> </a:t>
            </a:r>
            <a:r>
              <a:rPr lang="de-DE" altLang="de-DE" dirty="0" err="1" smtClean="0">
                <a:solidFill>
                  <a:srgbClr val="FF0000"/>
                </a:solidFill>
              </a:rPr>
              <a:t>pressure</a:t>
            </a:r>
            <a:r>
              <a:rPr lang="de-DE" altLang="de-DE" dirty="0" smtClean="0">
                <a:solidFill>
                  <a:srgbClr val="FF0000"/>
                </a:solidFill>
              </a:rPr>
              <a:t> </a:t>
            </a:r>
            <a:r>
              <a:rPr lang="de-DE" altLang="de-DE" dirty="0" err="1" smtClean="0">
                <a:solidFill>
                  <a:srgbClr val="FF0000"/>
                </a:solidFill>
              </a:rPr>
              <a:t>levels</a:t>
            </a:r>
            <a:r>
              <a:rPr lang="de-DE" altLang="de-DE" dirty="0" smtClean="0">
                <a:solidFill>
                  <a:srgbClr val="FF0000"/>
                </a:solidFill>
              </a:rPr>
              <a:t>,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it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can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be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perceived</a:t>
            </a:r>
            <a:r>
              <a:rPr lang="de-DE" altLang="de-DE" baseline="0" dirty="0" smtClean="0">
                <a:solidFill>
                  <a:srgbClr val="FF0000"/>
                </a:solidFill>
              </a:rPr>
              <a:t> in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the</a:t>
            </a:r>
            <a:r>
              <a:rPr lang="de-DE" altLang="de-DE" baseline="0" dirty="0" smtClean="0">
                <a:solidFill>
                  <a:srgbClr val="FF0000"/>
                </a:solidFill>
              </a:rPr>
              <a:t> form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of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structure</a:t>
            </a:r>
            <a:r>
              <a:rPr lang="de-DE" altLang="de-DE" baseline="0" dirty="0" smtClean="0">
                <a:solidFill>
                  <a:srgbClr val="FF0000"/>
                </a:solidFill>
              </a:rPr>
              <a:t>-borne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sound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as</a:t>
            </a:r>
            <a:r>
              <a:rPr lang="de-DE" altLang="de-DE" baseline="0" dirty="0" smtClean="0">
                <a:solidFill>
                  <a:srgbClr val="FF0000"/>
                </a:solidFill>
              </a:rPr>
              <a:t> </a:t>
            </a:r>
            <a:r>
              <a:rPr lang="de-DE" altLang="de-DE" baseline="0" dirty="0" err="1" smtClean="0">
                <a:solidFill>
                  <a:srgbClr val="FF0000"/>
                </a:solidFill>
              </a:rPr>
              <a:t>vibration</a:t>
            </a:r>
            <a:endParaRPr lang="de-DE" altLang="de-DE" dirty="0" smtClean="0">
              <a:solidFill>
                <a:srgbClr val="FF0000"/>
              </a:solidFill>
            </a:endParaRPr>
          </a:p>
          <a:p>
            <a:pPr marL="169650" indent="-169650">
              <a:buFont typeface="Arial" panose="020B0604020202020204" pitchFamily="34" charset="0"/>
              <a:buChar char="•"/>
              <a:defRPr/>
            </a:pPr>
            <a:r>
              <a:rPr lang="de-DE" altLang="de-DE" dirty="0" smtClean="0"/>
              <a:t>Sound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range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from</a:t>
            </a:r>
            <a:r>
              <a:rPr lang="de-DE" altLang="de-DE" dirty="0" smtClean="0"/>
              <a:t> 16 Hz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20 kHz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audible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human </a:t>
            </a:r>
            <a:r>
              <a:rPr lang="de-DE" altLang="de-DE" dirty="0" err="1" smtClean="0"/>
              <a:t>beings</a:t>
            </a:r>
            <a:endParaRPr lang="de-DE" altLang="de-DE" dirty="0" smtClean="0"/>
          </a:p>
          <a:p>
            <a:pPr marL="169650" indent="-169650">
              <a:buFont typeface="Arial" panose="020B0604020202020204" pitchFamily="34" charset="0"/>
              <a:buChar char="•"/>
              <a:defRPr/>
            </a:pPr>
            <a:r>
              <a:rPr lang="de-DE" altLang="de-DE" dirty="0" smtClean="0"/>
              <a:t>Ultrasound </a:t>
            </a:r>
            <a:r>
              <a:rPr lang="de-DE" altLang="de-DE" dirty="0" err="1" smtClean="0"/>
              <a:t>from</a:t>
            </a:r>
            <a:r>
              <a:rPr lang="de-DE" altLang="de-DE" dirty="0" smtClean="0"/>
              <a:t> 20 kHz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1 GHz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not </a:t>
            </a:r>
            <a:r>
              <a:rPr lang="de-DE" altLang="de-DE" dirty="0" err="1" smtClean="0"/>
              <a:t>audible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human </a:t>
            </a:r>
            <a:r>
              <a:rPr lang="de-DE" altLang="de-DE" dirty="0" err="1" smtClean="0"/>
              <a:t>beings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since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frequency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too</a:t>
            </a:r>
            <a:r>
              <a:rPr lang="de-DE" altLang="de-DE" dirty="0" smtClean="0"/>
              <a:t> high </a:t>
            </a:r>
          </a:p>
          <a:p>
            <a:pPr marL="169650" indent="-169650">
              <a:buFont typeface="Arial" panose="020B0604020202020204" pitchFamily="34" charset="0"/>
              <a:buChar char="•"/>
              <a:defRPr/>
            </a:pPr>
            <a:r>
              <a:rPr lang="de-DE" altLang="de-DE" dirty="0" smtClean="0"/>
              <a:t>Hypersound at &gt; 1 GHz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waves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with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only</a:t>
            </a:r>
            <a:r>
              <a:rPr lang="de-DE" altLang="de-DE" dirty="0" smtClean="0"/>
              <a:t> limited </a:t>
            </a:r>
            <a:r>
              <a:rPr lang="de-DE" altLang="de-DE" dirty="0" err="1" smtClean="0"/>
              <a:t>capability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radiation</a:t>
            </a:r>
            <a:r>
              <a:rPr lang="de-DE" altLang="de-DE" dirty="0" smtClean="0"/>
              <a:t> </a:t>
            </a:r>
          </a:p>
          <a:p>
            <a:pPr eaLnBrk="1" hangingPunct="1">
              <a:defRPr/>
            </a:pPr>
            <a:endParaRPr lang="de-DE" altLang="de-DE" dirty="0" smtClean="0"/>
          </a:p>
          <a:p>
            <a:pPr eaLnBrk="1" hangingPunct="1">
              <a:defRPr/>
            </a:pPr>
            <a:endParaRPr lang="de-DE" alt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51065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07369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b="1" dirty="0" err="1" smtClean="0"/>
              <a:t>Structure</a:t>
            </a:r>
            <a:r>
              <a:rPr lang="de-DE" altLang="de-DE" b="1" dirty="0" smtClean="0"/>
              <a:t>-borne </a:t>
            </a:r>
            <a:r>
              <a:rPr lang="de-DE" altLang="de-DE" b="1" dirty="0" err="1" smtClean="0"/>
              <a:t>sound</a:t>
            </a:r>
            <a:endParaRPr lang="de-DE" altLang="de-DE" b="1" dirty="0" smtClean="0"/>
          </a:p>
          <a:p>
            <a:r>
              <a:rPr lang="de-DE" altLang="de-DE" dirty="0" smtClean="0"/>
              <a:t>Sound </a:t>
            </a:r>
            <a:r>
              <a:rPr lang="de-DE" altLang="de-DE" dirty="0" err="1" smtClean="0"/>
              <a:t>transmitted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through</a:t>
            </a:r>
            <a:r>
              <a:rPr lang="de-DE" altLang="de-DE" dirty="0" smtClean="0"/>
              <a:t> solid </a:t>
            </a:r>
            <a:r>
              <a:rPr lang="de-DE" altLang="de-DE" dirty="0" err="1" smtClean="0"/>
              <a:t>substances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termed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structure</a:t>
            </a:r>
            <a:r>
              <a:rPr lang="de-DE" altLang="de-DE" dirty="0" smtClean="0"/>
              <a:t>-borne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. This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becomes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audible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when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radiated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form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airborne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. </a:t>
            </a:r>
            <a:r>
              <a:rPr lang="de-DE" altLang="de-DE" dirty="0" err="1" smtClean="0"/>
              <a:t>Insulation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against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structure</a:t>
            </a:r>
            <a:r>
              <a:rPr lang="de-DE" altLang="de-DE" dirty="0" smtClean="0"/>
              <a:t>-borne </a:t>
            </a:r>
            <a:r>
              <a:rPr lang="de-DE" altLang="de-DE" dirty="0" err="1" smtClean="0"/>
              <a:t>sound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reduces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transmission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remote </a:t>
            </a:r>
            <a:r>
              <a:rPr lang="de-DE" altLang="de-DE" dirty="0" err="1" smtClean="0"/>
              <a:t>rooms</a:t>
            </a:r>
            <a:r>
              <a:rPr lang="de-DE" altLang="de-DE" dirty="0" smtClean="0"/>
              <a:t>. </a:t>
            </a:r>
          </a:p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70673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power</a:t>
            </a:r>
            <a:r>
              <a:rPr lang="de-DE" altLang="de-DE" sz="1200" dirty="0" smtClean="0"/>
              <a:t> (</a:t>
            </a:r>
            <a:r>
              <a:rPr lang="de-DE" altLang="de-DE" sz="1200" dirty="0" err="1" smtClean="0"/>
              <a:t>Pac</a:t>
            </a:r>
            <a:r>
              <a:rPr lang="de-DE" altLang="de-DE" sz="1200" dirty="0" smtClean="0"/>
              <a:t>)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an </a:t>
            </a:r>
            <a:r>
              <a:rPr lang="de-DE" altLang="de-DE" sz="1200" dirty="0" err="1" smtClean="0"/>
              <a:t>acoustic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quantity</a:t>
            </a:r>
            <a:r>
              <a:rPr lang="de-DE" altLang="de-DE" sz="1200" dirty="0" smtClean="0"/>
              <a:t>. </a:t>
            </a:r>
            <a:r>
              <a:rPr lang="de-DE" altLang="de-DE" sz="1200" dirty="0" err="1" smtClean="0"/>
              <a:t>It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acoustic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energy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emitted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from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</a:t>
            </a:r>
            <a:r>
              <a:rPr lang="de-DE" altLang="de-DE" sz="1200" dirty="0" smtClean="0"/>
              <a:t> per </a:t>
            </a:r>
            <a:r>
              <a:rPr lang="de-DE" altLang="de-DE" sz="1200" dirty="0" err="1" smtClean="0"/>
              <a:t>unit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time. </a:t>
            </a:r>
            <a:r>
              <a:rPr lang="de-DE" altLang="de-DE" sz="1200" dirty="0" err="1" smtClean="0"/>
              <a:t>It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one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values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acoustic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energy</a:t>
            </a:r>
            <a:r>
              <a:rPr lang="de-DE" altLang="de-DE" sz="1200" dirty="0" smtClean="0"/>
              <a:t>, </a:t>
            </a:r>
            <a:r>
              <a:rPr lang="de-DE" altLang="de-DE" sz="1200" dirty="0" err="1" smtClean="0"/>
              <a:t>and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mechanical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quantity</a:t>
            </a:r>
            <a:r>
              <a:rPr lang="de-DE" altLang="de-DE" sz="1200" dirty="0" smtClean="0"/>
              <a:t>. </a:t>
            </a:r>
            <a:r>
              <a:rPr lang="de-DE" altLang="de-DE" sz="1200" dirty="0" err="1" smtClean="0"/>
              <a:t>Its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unit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Watt (W). The </a:t>
            </a:r>
            <a:r>
              <a:rPr lang="de-DE" altLang="de-DE" sz="1200" dirty="0" err="1" smtClean="0"/>
              <a:t>associated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logarithmic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value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power </a:t>
            </a:r>
            <a:r>
              <a:rPr lang="de-DE" altLang="de-DE" sz="1200" b="1" dirty="0" err="1" smtClean="0"/>
              <a:t>level</a:t>
            </a:r>
            <a:r>
              <a:rPr lang="de-DE" altLang="de-DE" sz="1200" dirty="0" smtClean="0"/>
              <a:t>. The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power </a:t>
            </a:r>
            <a:r>
              <a:rPr lang="de-DE" altLang="de-DE" sz="1200" dirty="0" err="1" smtClean="0"/>
              <a:t>level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noise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emission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source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emission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pressure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level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determined</a:t>
            </a:r>
            <a:r>
              <a:rPr lang="de-DE" altLang="de-DE" sz="1200" dirty="0" smtClean="0"/>
              <a:t> at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workplace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associated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with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peak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pressure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level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maximum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value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over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entire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duration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measurement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pressure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level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most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important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quantity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at a </a:t>
            </a:r>
            <a:r>
              <a:rPr lang="de-DE" altLang="de-DE" sz="1200" dirty="0" err="1" smtClean="0"/>
              <a:t>given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point</a:t>
            </a:r>
            <a:r>
              <a:rPr lang="de-DE" altLang="de-DE" sz="1200" dirty="0" smtClean="0"/>
              <a:t>. </a:t>
            </a:r>
          </a:p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sound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intensity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value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describing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impact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a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power upon a </a:t>
            </a:r>
            <a:r>
              <a:rPr lang="de-DE" altLang="de-DE" sz="1200" dirty="0" err="1" smtClean="0"/>
              <a:t>surface</a:t>
            </a:r>
            <a:r>
              <a:rPr lang="de-DE" altLang="de-DE" sz="1200" dirty="0" smtClean="0"/>
              <a:t>. All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sources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considered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for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purpose</a:t>
            </a:r>
            <a:r>
              <a:rPr lang="de-DE" altLang="de-DE" sz="1200" dirty="0" smtClean="0"/>
              <a:t>.</a:t>
            </a:r>
          </a:p>
          <a:p>
            <a:pPr eaLnBrk="1" hangingPunct="1"/>
            <a:r>
              <a:rPr lang="de-DE" altLang="de-DE" sz="1200" dirty="0" smtClean="0"/>
              <a:t>The </a:t>
            </a:r>
            <a:r>
              <a:rPr lang="de-DE" altLang="de-DE" sz="1200" b="1" dirty="0" err="1" smtClean="0"/>
              <a:t>daily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noise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exposure</a:t>
            </a:r>
            <a:r>
              <a:rPr lang="de-DE" altLang="de-DE" sz="1200" b="1" dirty="0" smtClean="0"/>
              <a:t> </a:t>
            </a:r>
            <a:r>
              <a:rPr lang="de-DE" altLang="de-DE" sz="1200" b="1" dirty="0" err="1" smtClean="0"/>
              <a:t>level</a:t>
            </a:r>
            <a:r>
              <a:rPr lang="de-DE" altLang="de-DE" sz="1200" dirty="0" smtClean="0"/>
              <a:t> (</a:t>
            </a:r>
            <a:r>
              <a:rPr lang="de-DE" altLang="de-DE" sz="1200" dirty="0" err="1" smtClean="0"/>
              <a:t>formerly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described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assessment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level</a:t>
            </a:r>
            <a:r>
              <a:rPr lang="de-DE" altLang="de-DE" sz="1200" dirty="0" smtClean="0"/>
              <a:t>) </a:t>
            </a:r>
            <a:r>
              <a:rPr lang="de-DE" altLang="de-DE" sz="1200" dirty="0" err="1" smtClean="0"/>
              <a:t>is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the</a:t>
            </a:r>
            <a:r>
              <a:rPr lang="de-DE" altLang="de-DE" sz="1200" dirty="0" smtClean="0"/>
              <a:t> A-</a:t>
            </a:r>
            <a:r>
              <a:rPr lang="de-DE" altLang="de-DE" sz="1200" dirty="0" err="1" smtClean="0"/>
              <a:t>weighted</a:t>
            </a:r>
            <a:r>
              <a:rPr lang="de-DE" altLang="de-DE" sz="1200" dirty="0" smtClean="0"/>
              <a:t>, </a:t>
            </a:r>
            <a:r>
              <a:rPr lang="de-DE" altLang="de-DE" sz="1200" dirty="0" err="1" smtClean="0"/>
              <a:t>local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or</a:t>
            </a:r>
            <a:r>
              <a:rPr lang="de-DE" altLang="de-DE" sz="1200" dirty="0" smtClean="0"/>
              <a:t> personal </a:t>
            </a:r>
            <a:r>
              <a:rPr lang="de-DE" altLang="de-DE" sz="1200" dirty="0" err="1" smtClean="0"/>
              <a:t>equivalent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continuous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sound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pressure</a:t>
            </a:r>
            <a:r>
              <a:rPr lang="de-DE" altLang="de-DE" sz="1200" dirty="0" smtClean="0"/>
              <a:t> </a:t>
            </a:r>
            <a:r>
              <a:rPr lang="de-DE" altLang="de-DE" sz="1200" dirty="0" err="1" smtClean="0"/>
              <a:t>level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20452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sz="1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26921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E15AD-2183-4C70-A15B-5654EB5F7C3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388BA-9CE8-4E34-B7DB-F36066A99E8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1939452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CF074-AC9B-4DF4-9FDD-4E9530FBA33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13199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113B6-B75D-46EE-95A8-66FF46DEAEE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99212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DF749-B952-4BE4-8CED-852171D9638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59362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4E81E-1251-4E59-AF73-3378892A58F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4866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45397-FD3E-4E7B-8ED7-04AB2DBDB7E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3583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ACBDE-ABAA-458B-AD0D-75AA2B1EC37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10770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E585E-D488-418C-BB96-3347C37F776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26576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49455-D02E-45A4-925C-E078E050EFD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D82F0-7119-42E5-B2B1-8486F75C1CC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07922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B5698-664C-4536-A03D-D99C230A16F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8449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7D459-4FC1-49B7-8D51-CB74FF73C3D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466582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altLang="de-DE"/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 der Präsentation</a:t>
            </a:r>
            <a:br>
              <a:rPr lang="de-DE" altLang="de-DE" noProof="0" smtClean="0"/>
            </a:br>
            <a:r>
              <a:rPr lang="de-DE" altLang="de-DE" noProof="0" smtClean="0"/>
              <a:t>bei Bedarf auch mehrzeilig</a:t>
            </a:r>
          </a:p>
        </p:txBody>
      </p:sp>
      <p:sp>
        <p:nvSpPr>
          <p:cNvPr id="296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de-DE" altLang="de-DE" noProof="0" smtClean="0"/>
              <a:t>Untertitel der Präsentation</a:t>
            </a:r>
          </a:p>
        </p:txBody>
      </p:sp>
      <p:grpSp>
        <p:nvGrpSpPr>
          <p:cNvPr id="296965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296966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6967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6968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296969" name="Picture 9" descr="DGUV BGIA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27255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442438"/>
      </p:ext>
    </p:extLst>
  </p:cSld>
  <p:clrMapOvr>
    <a:masterClrMapping/>
  </p:clrMapOvr>
  <p:transition spd="med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88093348"/>
      </p:ext>
    </p:extLst>
  </p:cSld>
  <p:clrMapOvr>
    <a:masterClrMapping/>
  </p:clrMapOvr>
  <p:transition spd="med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2692084"/>
      </p:ext>
    </p:extLst>
  </p:cSld>
  <p:clrMapOvr>
    <a:masterClrMapping/>
  </p:clrMapOvr>
  <p:transition spd="med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4236539"/>
      </p:ext>
    </p:extLst>
  </p:cSld>
  <p:clrMapOvr>
    <a:masterClrMapping/>
  </p:clrMapOvr>
  <p:transition spd="med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869139"/>
      </p:ext>
    </p:extLst>
  </p:cSld>
  <p:clrMapOvr>
    <a:masterClrMapping/>
  </p:clrMapOvr>
  <p:transition spd="med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738391"/>
      </p:ext>
    </p:extLst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B648C-234B-46C3-8AEA-37C5A933A01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45305969"/>
      </p:ext>
    </p:extLst>
  </p:cSld>
  <p:clrMapOvr>
    <a:masterClrMapping/>
  </p:clrMapOvr>
  <p:transition spd="med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03795701"/>
      </p:ext>
    </p:extLst>
  </p:cSld>
  <p:clrMapOvr>
    <a:masterClrMapping/>
  </p:clrMapOvr>
  <p:transition spd="med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338480"/>
      </p:ext>
    </p:extLst>
  </p:cSld>
  <p:clrMapOvr>
    <a:masterClrMapping/>
  </p:clrMapOvr>
  <p:transition spd="med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875028"/>
      </p:ext>
    </p:extLst>
  </p:cSld>
  <p:clrMapOvr>
    <a:masterClrMapping/>
  </p:clrMapOvr>
  <p:transition spd="med"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altLang="de-DE"/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 der Präsentation</a:t>
            </a:r>
            <a:br>
              <a:rPr lang="de-DE" altLang="de-DE" noProof="0" smtClean="0"/>
            </a:br>
            <a:r>
              <a:rPr lang="de-DE" altLang="de-DE" noProof="0" smtClean="0"/>
              <a:t>bei Bedarf auch mehrzeilig</a:t>
            </a:r>
          </a:p>
        </p:txBody>
      </p:sp>
      <p:sp>
        <p:nvSpPr>
          <p:cNvPr id="2959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de-DE" altLang="de-DE" noProof="0" smtClean="0"/>
              <a:t>Untertitel der Präsentation</a:t>
            </a:r>
          </a:p>
        </p:txBody>
      </p:sp>
      <p:grpSp>
        <p:nvGrpSpPr>
          <p:cNvPr id="295941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295942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5943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5944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295945" name="Picture 9" descr="DGUV BGIA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678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559901"/>
      </p:ext>
    </p:extLst>
  </p:cSld>
  <p:clrMapOvr>
    <a:masterClrMapping/>
  </p:clrMapOvr>
  <p:transition spd="med"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00790628"/>
      </p:ext>
    </p:extLst>
  </p:cSld>
  <p:clrMapOvr>
    <a:masterClrMapping/>
  </p:clrMapOvr>
  <p:transition spd="med"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944213"/>
      </p:ext>
    </p:extLst>
  </p:cSld>
  <p:clrMapOvr>
    <a:masterClrMapping/>
  </p:clrMapOvr>
  <p:transition spd="med"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378812"/>
      </p:ext>
    </p:extLst>
  </p:cSld>
  <p:clrMapOvr>
    <a:masterClrMapping/>
  </p:clrMapOvr>
  <p:transition spd="med"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1901023"/>
      </p:ext>
    </p:extLst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E43D8-1ECA-4F83-BA5F-85C10844263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254736"/>
      </p:ext>
    </p:extLst>
  </p:cSld>
  <p:clrMapOvr>
    <a:masterClrMapping/>
  </p:clrMapOvr>
  <p:transition spd="med"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85378811"/>
      </p:ext>
    </p:extLst>
  </p:cSld>
  <p:clrMapOvr>
    <a:masterClrMapping/>
  </p:clrMapOvr>
  <p:transition spd="med"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05140074"/>
      </p:ext>
    </p:extLst>
  </p:cSld>
  <p:clrMapOvr>
    <a:masterClrMapping/>
  </p:clrMapOvr>
  <p:transition spd="med"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0950719"/>
      </p:ext>
    </p:extLst>
  </p:cSld>
  <p:clrMapOvr>
    <a:masterClrMapping/>
  </p:clrMapOvr>
  <p:transition spd="med"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6987936"/>
      </p:ext>
    </p:extLst>
  </p:cSld>
  <p:clrMapOvr>
    <a:masterClrMapping/>
  </p:clrMapOvr>
  <p:transition spd="med"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1211263"/>
            <a:ext cx="7886700" cy="6794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032272"/>
      </p:ext>
    </p:extLst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7091D-3F16-4B7A-8237-C4507DC1818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AF3E-8D51-4090-B9E8-98467B40924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183A8-8623-4A14-9728-4BD4690296F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0433C-C496-4DE8-AA57-12B01175DFD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756FA-A508-4E8F-B345-FD2B920084B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32D5F8-13DB-4077-9F18-F28A0DE3322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C67A14C-8A48-4BEF-B7C0-C4140D9BD0E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17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295940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295941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5942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5943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95944" name="Text Box 8"/>
          <p:cNvSpPr txBox="1">
            <a:spLocks noChangeArrowheads="1"/>
          </p:cNvSpPr>
          <p:nvPr/>
        </p:nvSpPr>
        <p:spPr bwMode="auto">
          <a:xfrm>
            <a:off x="742950" y="6326188"/>
            <a:ext cx="8494633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altLang="de-DE" dirty="0"/>
              <a:t>Modul 3-2 Beispiel Betontrichter 			</a:t>
            </a:r>
            <a:r>
              <a:rPr lang="de-DE" altLang="de-DE" dirty="0" smtClean="0"/>
              <a:t>		</a:t>
            </a:r>
            <a:endParaRPr lang="de-DE" altLang="de-DE" dirty="0"/>
          </a:p>
        </p:txBody>
      </p:sp>
      <p:pic>
        <p:nvPicPr>
          <p:cNvPr id="10" name="Picture 13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2194" y="43542"/>
            <a:ext cx="3333750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528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pull dir="d"/>
  </p:transition>
  <p:timing>
    <p:tnLst>
      <p:par>
        <p:cTn id="1" dur="indefinite" restart="never" nodeType="tmRoot"/>
      </p:par>
    </p:tnLst>
  </p:timing>
  <p:hf hdr="0"/>
  <p:txStyles>
    <p:titleStyle>
      <a:lvl1pPr marL="88900" algn="l" rtl="0" fontAlgn="base">
        <a:spcBef>
          <a:spcPct val="0"/>
        </a:spcBef>
        <a:spcAft>
          <a:spcPct val="0"/>
        </a:spcAft>
        <a:defRPr sz="2400" b="1" kern="1200">
          <a:solidFill>
            <a:srgbClr val="6E6E6E"/>
          </a:solidFill>
          <a:latin typeface="+mj-lt"/>
          <a:ea typeface="+mj-ea"/>
          <a:cs typeface="+mj-cs"/>
        </a:defRPr>
      </a:lvl1pPr>
      <a:lvl2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2pPr>
      <a:lvl3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3pPr>
      <a:lvl4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4pPr>
      <a:lvl5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9pPr>
    </p:titleStyle>
    <p:bodyStyle>
      <a:lvl1pPr marL="534988" indent="-446088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anose="05000000000000000000" pitchFamily="2" charset="2"/>
        <a:buChar char="F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603375" indent="-265113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panose="020B0604020202020204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063" indent="-3683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6860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ð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294916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294917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4918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4919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94920" name="Text Box 8"/>
          <p:cNvSpPr txBox="1">
            <a:spLocks noChangeArrowheads="1"/>
          </p:cNvSpPr>
          <p:nvPr/>
        </p:nvSpPr>
        <p:spPr bwMode="auto">
          <a:xfrm>
            <a:off x="712788" y="6410325"/>
            <a:ext cx="7891462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de-DE" altLang="de-DE" dirty="0"/>
              <a:t>Modul 3-2 Beispiel Kreissäge 			       </a:t>
            </a:r>
            <a:r>
              <a:rPr lang="de-DE" altLang="de-DE" dirty="0" smtClean="0"/>
              <a:t>	</a:t>
            </a:r>
            <a:endParaRPr lang="de-DE" altLang="de-DE" dirty="0"/>
          </a:p>
        </p:txBody>
      </p:sp>
      <p:pic>
        <p:nvPicPr>
          <p:cNvPr id="10" name="Picture 1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2194" y="43542"/>
            <a:ext cx="3333750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53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 spd="med">
    <p:pull dir="d"/>
  </p:transition>
  <p:timing>
    <p:tnLst>
      <p:par>
        <p:cTn id="1" dur="indefinite" restart="never" nodeType="tmRoot"/>
      </p:par>
    </p:tnLst>
  </p:timing>
  <p:hf hdr="0"/>
  <p:txStyles>
    <p:titleStyle>
      <a:lvl1pPr marL="88900" algn="l" rtl="0" fontAlgn="base">
        <a:spcBef>
          <a:spcPct val="0"/>
        </a:spcBef>
        <a:spcAft>
          <a:spcPct val="0"/>
        </a:spcAft>
        <a:defRPr sz="2400" b="1" kern="1200">
          <a:solidFill>
            <a:srgbClr val="6E6E6E"/>
          </a:solidFill>
          <a:latin typeface="+mj-lt"/>
          <a:ea typeface="+mj-ea"/>
          <a:cs typeface="+mj-cs"/>
        </a:defRPr>
      </a:lvl1pPr>
      <a:lvl2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2pPr>
      <a:lvl3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3pPr>
      <a:lvl4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4pPr>
      <a:lvl5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panose="020B0604020202020204" pitchFamily="34" charset="0"/>
        </a:defRPr>
      </a:lvl9pPr>
    </p:titleStyle>
    <p:bodyStyle>
      <a:lvl1pPr marL="534988" indent="-446088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anose="05000000000000000000" pitchFamily="2" charset="2"/>
        <a:buChar char="F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603375" indent="-265113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panose="020B0604020202020204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063" indent="-3683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6860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ð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ls.din.de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nora.kan-praxis.de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guv.de/ifa/fachinfos/laerm/softwarehilfen/index-2.jsp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stitut-aser.de/out.php?idart=273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" TargetMode="External"/><Relationship Id="rId2" Type="http://schemas.openxmlformats.org/officeDocument/2006/relationships/hyperlink" Target="mailto:horst.boehmer@iapo-online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Work </a:t>
            </a:r>
            <a:r>
              <a:rPr lang="de-DE" altLang="de-DE" dirty="0" err="1" smtClean="0"/>
              <a:t>environment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factors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sz="2800" dirty="0" smtClean="0"/>
              <a:t>Part 2: </a:t>
            </a:r>
            <a:r>
              <a:rPr lang="de-DE" altLang="de-DE" sz="2800" dirty="0" err="1" smtClean="0"/>
              <a:t>noise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Module 3 – </a:t>
            </a:r>
            <a:r>
              <a:rPr lang="en-US" altLang="de-DE" dirty="0"/>
              <a:t>Learning ergonomics</a:t>
            </a:r>
            <a:r>
              <a:rPr lang="en-GB" altLang="de-DE" dirty="0" smtClean="0"/>
              <a:t>.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423279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Sound </a:t>
            </a:r>
            <a:r>
              <a:rPr lang="en-US" dirty="0" smtClean="0"/>
              <a:t>measurement</a:t>
            </a:r>
            <a:r>
              <a:rPr lang="de-DE" dirty="0" smtClean="0"/>
              <a:t>/ </a:t>
            </a:r>
            <a:r>
              <a:rPr lang="en-US" dirty="0" smtClean="0"/>
              <a:t>sound</a:t>
            </a:r>
            <a:r>
              <a:rPr lang="de-DE" dirty="0" smtClean="0"/>
              <a:t> </a:t>
            </a:r>
            <a:r>
              <a:rPr lang="en-US" dirty="0" smtClean="0"/>
              <a:t>weighting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82AC3B-EEB2-4DBC-B5B9-26987A1E845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pic>
        <p:nvPicPr>
          <p:cNvPr id="99" name="Grafik 9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"/>
          <a:stretch/>
        </p:blipFill>
        <p:spPr>
          <a:xfrm>
            <a:off x="5940152" y="1290244"/>
            <a:ext cx="3124014" cy="3590526"/>
          </a:xfrm>
          <a:prstGeom prst="rect">
            <a:avLst/>
          </a:prstGeom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876256" y="4581128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hteck 99"/>
          <p:cNvSpPr/>
          <p:nvPr/>
        </p:nvSpPr>
        <p:spPr>
          <a:xfrm>
            <a:off x="5849888" y="4811315"/>
            <a:ext cx="32941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 smtClean="0"/>
              <a:t>(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DIN 45630-1:1971; </a:t>
            </a:r>
            <a:r>
              <a:rPr lang="de-DE" altLang="de-DE" sz="1600" dirty="0" err="1"/>
              <a:t>Physical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subjective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magnitudes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sound</a:t>
            </a:r>
            <a:r>
              <a:rPr lang="de-DE" altLang="de-DE" sz="1600" dirty="0"/>
              <a:t>) </a:t>
            </a:r>
            <a:r>
              <a:rPr lang="de-DE" altLang="de-DE" sz="1600" dirty="0" smtClean="0"/>
              <a:t>)</a:t>
            </a:r>
            <a:endParaRPr lang="de-DE" altLang="de-DE" sz="1600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420688" y="1524869"/>
            <a:ext cx="5349366" cy="4650505"/>
            <a:chOff x="420688" y="981075"/>
            <a:chExt cx="6096000" cy="5194300"/>
          </a:xfrm>
        </p:grpSpPr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420688" y="981075"/>
              <a:ext cx="6096000" cy="51943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de-DE">
                <a:cs typeface="+mn-cs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395413" y="1152525"/>
              <a:ext cx="4359275" cy="4125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de-DE" altLang="de-DE"/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917700" y="4219575"/>
              <a:ext cx="1651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DD0806"/>
                  </a:solidFill>
                  <a:latin typeface="Frutiger 55 Roman"/>
                </a:rPr>
                <a:t>A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890713" y="3124200"/>
              <a:ext cx="1651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008011"/>
                  </a:solidFill>
                  <a:latin typeface="Frutiger 55 Roman"/>
                </a:rPr>
                <a:t>D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585913" y="2543175"/>
              <a:ext cx="1651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F20884"/>
                  </a:solidFill>
                  <a:latin typeface="Frutiger 55 Roman"/>
                </a:rPr>
                <a:t>C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grpSp>
          <p:nvGrpSpPr>
            <p:cNvPr id="15" name="Group 22"/>
            <p:cNvGrpSpPr>
              <a:grpSpLocks/>
            </p:cNvGrpSpPr>
            <p:nvPr/>
          </p:nvGrpSpPr>
          <p:grpSpPr bwMode="auto">
            <a:xfrm>
              <a:off x="1395413" y="1152525"/>
              <a:ext cx="4359275" cy="4127500"/>
              <a:chOff x="1382" y="865"/>
              <a:chExt cx="2746" cy="2600"/>
            </a:xfrm>
          </p:grpSpPr>
          <p:sp>
            <p:nvSpPr>
              <p:cNvPr id="16" name="Line 23"/>
              <p:cNvSpPr>
                <a:spLocks noChangeShapeType="1"/>
              </p:cNvSpPr>
              <p:nvPr/>
            </p:nvSpPr>
            <p:spPr bwMode="auto">
              <a:xfrm>
                <a:off x="1382" y="865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Line 24"/>
              <p:cNvSpPr>
                <a:spLocks noChangeShapeType="1"/>
              </p:cNvSpPr>
              <p:nvPr/>
            </p:nvSpPr>
            <p:spPr bwMode="auto">
              <a:xfrm>
                <a:off x="1382" y="1238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Line 25"/>
              <p:cNvSpPr>
                <a:spLocks noChangeShapeType="1"/>
              </p:cNvSpPr>
              <p:nvPr/>
            </p:nvSpPr>
            <p:spPr bwMode="auto">
              <a:xfrm>
                <a:off x="1382" y="1611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Line 26"/>
              <p:cNvSpPr>
                <a:spLocks noChangeShapeType="1"/>
              </p:cNvSpPr>
              <p:nvPr/>
            </p:nvSpPr>
            <p:spPr bwMode="auto">
              <a:xfrm>
                <a:off x="1382" y="1978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Line 27"/>
              <p:cNvSpPr>
                <a:spLocks noChangeShapeType="1"/>
              </p:cNvSpPr>
              <p:nvPr/>
            </p:nvSpPr>
            <p:spPr bwMode="auto">
              <a:xfrm>
                <a:off x="1382" y="2351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Line 28"/>
              <p:cNvSpPr>
                <a:spLocks noChangeShapeType="1"/>
              </p:cNvSpPr>
              <p:nvPr/>
            </p:nvSpPr>
            <p:spPr bwMode="auto">
              <a:xfrm>
                <a:off x="1382" y="2724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Line 29"/>
              <p:cNvSpPr>
                <a:spLocks noChangeShapeType="1"/>
              </p:cNvSpPr>
              <p:nvPr/>
            </p:nvSpPr>
            <p:spPr bwMode="auto">
              <a:xfrm>
                <a:off x="1382" y="3091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" name="Line 30"/>
              <p:cNvSpPr>
                <a:spLocks noChangeShapeType="1"/>
              </p:cNvSpPr>
              <p:nvPr/>
            </p:nvSpPr>
            <p:spPr bwMode="auto">
              <a:xfrm>
                <a:off x="1382" y="3464"/>
                <a:ext cx="2746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24" name="Group 31"/>
            <p:cNvGrpSpPr>
              <a:grpSpLocks/>
            </p:cNvGrpSpPr>
            <p:nvPr/>
          </p:nvGrpSpPr>
          <p:grpSpPr bwMode="auto">
            <a:xfrm>
              <a:off x="1395413" y="1152525"/>
              <a:ext cx="4360862" cy="4125913"/>
              <a:chOff x="1382" y="865"/>
              <a:chExt cx="2747" cy="2599"/>
            </a:xfrm>
          </p:grpSpPr>
          <p:sp>
            <p:nvSpPr>
              <p:cNvPr id="25" name="Line 32"/>
              <p:cNvSpPr>
                <a:spLocks noChangeShapeType="1"/>
              </p:cNvSpPr>
              <p:nvPr/>
            </p:nvSpPr>
            <p:spPr bwMode="auto">
              <a:xfrm>
                <a:off x="1382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Line 33"/>
              <p:cNvSpPr>
                <a:spLocks noChangeShapeType="1"/>
              </p:cNvSpPr>
              <p:nvPr/>
            </p:nvSpPr>
            <p:spPr bwMode="auto">
              <a:xfrm>
                <a:off x="1647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Line 34"/>
              <p:cNvSpPr>
                <a:spLocks noChangeShapeType="1"/>
              </p:cNvSpPr>
              <p:nvPr/>
            </p:nvSpPr>
            <p:spPr bwMode="auto">
              <a:xfrm>
                <a:off x="1913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Line 35"/>
              <p:cNvSpPr>
                <a:spLocks noChangeShapeType="1"/>
              </p:cNvSpPr>
              <p:nvPr/>
            </p:nvSpPr>
            <p:spPr bwMode="auto">
              <a:xfrm>
                <a:off x="2178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Line 36"/>
              <p:cNvSpPr>
                <a:spLocks noChangeShapeType="1"/>
              </p:cNvSpPr>
              <p:nvPr/>
            </p:nvSpPr>
            <p:spPr bwMode="auto">
              <a:xfrm>
                <a:off x="2437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Line 37"/>
              <p:cNvSpPr>
                <a:spLocks noChangeShapeType="1"/>
              </p:cNvSpPr>
              <p:nvPr/>
            </p:nvSpPr>
            <p:spPr bwMode="auto">
              <a:xfrm>
                <a:off x="2755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Line 38"/>
              <p:cNvSpPr>
                <a:spLocks noChangeShapeType="1"/>
              </p:cNvSpPr>
              <p:nvPr/>
            </p:nvSpPr>
            <p:spPr bwMode="auto">
              <a:xfrm>
                <a:off x="3020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Line 39"/>
              <p:cNvSpPr>
                <a:spLocks noChangeShapeType="1"/>
              </p:cNvSpPr>
              <p:nvPr/>
            </p:nvSpPr>
            <p:spPr bwMode="auto">
              <a:xfrm>
                <a:off x="3286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Line 40"/>
              <p:cNvSpPr>
                <a:spLocks noChangeShapeType="1"/>
              </p:cNvSpPr>
              <p:nvPr/>
            </p:nvSpPr>
            <p:spPr bwMode="auto">
              <a:xfrm>
                <a:off x="3597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41"/>
              <p:cNvSpPr>
                <a:spLocks noChangeShapeType="1"/>
              </p:cNvSpPr>
              <p:nvPr/>
            </p:nvSpPr>
            <p:spPr bwMode="auto">
              <a:xfrm>
                <a:off x="3863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Line 42"/>
              <p:cNvSpPr>
                <a:spLocks noChangeShapeType="1"/>
              </p:cNvSpPr>
              <p:nvPr/>
            </p:nvSpPr>
            <p:spPr bwMode="auto">
              <a:xfrm>
                <a:off x="4128" y="865"/>
                <a:ext cx="1" cy="259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36" name="Group 43"/>
            <p:cNvGrpSpPr>
              <a:grpSpLocks/>
            </p:cNvGrpSpPr>
            <p:nvPr/>
          </p:nvGrpSpPr>
          <p:grpSpPr bwMode="auto">
            <a:xfrm>
              <a:off x="1749425" y="5414963"/>
              <a:ext cx="4308475" cy="223837"/>
              <a:chOff x="1605" y="3550"/>
              <a:chExt cx="2714" cy="141"/>
            </a:xfrm>
          </p:grpSpPr>
          <p:sp>
            <p:nvSpPr>
              <p:cNvPr id="37" name="Rectangle 44"/>
              <p:cNvSpPr>
                <a:spLocks noChangeArrowheads="1"/>
              </p:cNvSpPr>
              <p:nvPr/>
            </p:nvSpPr>
            <p:spPr bwMode="auto">
              <a:xfrm>
                <a:off x="1605" y="3557"/>
                <a:ext cx="124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20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38" name="Rectangle 45"/>
              <p:cNvSpPr>
                <a:spLocks noChangeArrowheads="1"/>
              </p:cNvSpPr>
              <p:nvPr/>
            </p:nvSpPr>
            <p:spPr bwMode="auto">
              <a:xfrm>
                <a:off x="1857" y="3557"/>
                <a:ext cx="124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50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39" name="Rectangle 46"/>
              <p:cNvSpPr>
                <a:spLocks noChangeArrowheads="1"/>
              </p:cNvSpPr>
              <p:nvPr/>
            </p:nvSpPr>
            <p:spPr bwMode="auto">
              <a:xfrm>
                <a:off x="2095" y="3557"/>
                <a:ext cx="18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100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0" name="Rectangle 47"/>
              <p:cNvSpPr>
                <a:spLocks noChangeArrowheads="1"/>
              </p:cNvSpPr>
              <p:nvPr/>
            </p:nvSpPr>
            <p:spPr bwMode="auto">
              <a:xfrm>
                <a:off x="2360" y="3557"/>
                <a:ext cx="18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200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1" name="Rectangle 48"/>
              <p:cNvSpPr>
                <a:spLocks noChangeArrowheads="1"/>
              </p:cNvSpPr>
              <p:nvPr/>
            </p:nvSpPr>
            <p:spPr bwMode="auto">
              <a:xfrm>
                <a:off x="2685" y="3557"/>
                <a:ext cx="18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500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2" name="Rectangle 49"/>
              <p:cNvSpPr>
                <a:spLocks noChangeArrowheads="1"/>
              </p:cNvSpPr>
              <p:nvPr/>
            </p:nvSpPr>
            <p:spPr bwMode="auto">
              <a:xfrm>
                <a:off x="2923" y="3557"/>
                <a:ext cx="248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1000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3" name="Rectangle 50"/>
              <p:cNvSpPr>
                <a:spLocks noChangeArrowheads="1"/>
              </p:cNvSpPr>
              <p:nvPr/>
            </p:nvSpPr>
            <p:spPr bwMode="auto">
              <a:xfrm>
                <a:off x="3208" y="3550"/>
                <a:ext cx="248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2000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4" name="Rectangle 51"/>
              <p:cNvSpPr>
                <a:spLocks noChangeArrowheads="1"/>
              </p:cNvSpPr>
              <p:nvPr/>
            </p:nvSpPr>
            <p:spPr bwMode="auto">
              <a:xfrm>
                <a:off x="3533" y="3550"/>
                <a:ext cx="248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5000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5" name="Rectangle 52"/>
              <p:cNvSpPr>
                <a:spLocks noChangeArrowheads="1"/>
              </p:cNvSpPr>
              <p:nvPr/>
            </p:nvSpPr>
            <p:spPr bwMode="auto">
              <a:xfrm>
                <a:off x="3830" y="3550"/>
                <a:ext cx="137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Hz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46" name="Rectangle 53"/>
              <p:cNvSpPr>
                <a:spLocks noChangeArrowheads="1"/>
              </p:cNvSpPr>
              <p:nvPr/>
            </p:nvSpPr>
            <p:spPr bwMode="auto">
              <a:xfrm>
                <a:off x="4009" y="3557"/>
                <a:ext cx="310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20000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</p:grpSp>
        <p:grpSp>
          <p:nvGrpSpPr>
            <p:cNvPr id="47" name="Group 54"/>
            <p:cNvGrpSpPr>
              <a:grpSpLocks/>
            </p:cNvGrpSpPr>
            <p:nvPr/>
          </p:nvGrpSpPr>
          <p:grpSpPr bwMode="auto">
            <a:xfrm>
              <a:off x="1395413" y="5289550"/>
              <a:ext cx="4360862" cy="23813"/>
              <a:chOff x="1382" y="3471"/>
              <a:chExt cx="2747" cy="15"/>
            </a:xfrm>
          </p:grpSpPr>
          <p:sp>
            <p:nvSpPr>
              <p:cNvPr id="48" name="Line 55"/>
              <p:cNvSpPr>
                <a:spLocks noChangeShapeType="1"/>
              </p:cNvSpPr>
              <p:nvPr/>
            </p:nvSpPr>
            <p:spPr bwMode="auto">
              <a:xfrm>
                <a:off x="1382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Line 56"/>
              <p:cNvSpPr>
                <a:spLocks noChangeShapeType="1"/>
              </p:cNvSpPr>
              <p:nvPr/>
            </p:nvSpPr>
            <p:spPr bwMode="auto">
              <a:xfrm>
                <a:off x="1647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0" name="Line 57"/>
              <p:cNvSpPr>
                <a:spLocks noChangeShapeType="1"/>
              </p:cNvSpPr>
              <p:nvPr/>
            </p:nvSpPr>
            <p:spPr bwMode="auto">
              <a:xfrm>
                <a:off x="1913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1" name="Line 58"/>
              <p:cNvSpPr>
                <a:spLocks noChangeShapeType="1"/>
              </p:cNvSpPr>
              <p:nvPr/>
            </p:nvSpPr>
            <p:spPr bwMode="auto">
              <a:xfrm>
                <a:off x="2178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2" name="Line 59"/>
              <p:cNvSpPr>
                <a:spLocks noChangeShapeType="1"/>
              </p:cNvSpPr>
              <p:nvPr/>
            </p:nvSpPr>
            <p:spPr bwMode="auto">
              <a:xfrm>
                <a:off x="2437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3" name="Line 60"/>
              <p:cNvSpPr>
                <a:spLocks noChangeShapeType="1"/>
              </p:cNvSpPr>
              <p:nvPr/>
            </p:nvSpPr>
            <p:spPr bwMode="auto">
              <a:xfrm>
                <a:off x="2755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4" name="Line 61"/>
              <p:cNvSpPr>
                <a:spLocks noChangeShapeType="1"/>
              </p:cNvSpPr>
              <p:nvPr/>
            </p:nvSpPr>
            <p:spPr bwMode="auto">
              <a:xfrm>
                <a:off x="3020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5" name="Line 62"/>
              <p:cNvSpPr>
                <a:spLocks noChangeShapeType="1"/>
              </p:cNvSpPr>
              <p:nvPr/>
            </p:nvSpPr>
            <p:spPr bwMode="auto">
              <a:xfrm>
                <a:off x="3286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6" name="Line 63"/>
              <p:cNvSpPr>
                <a:spLocks noChangeShapeType="1"/>
              </p:cNvSpPr>
              <p:nvPr/>
            </p:nvSpPr>
            <p:spPr bwMode="auto">
              <a:xfrm>
                <a:off x="3597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7" name="Line 64"/>
              <p:cNvSpPr>
                <a:spLocks noChangeShapeType="1"/>
              </p:cNvSpPr>
              <p:nvPr/>
            </p:nvSpPr>
            <p:spPr bwMode="auto">
              <a:xfrm>
                <a:off x="3863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8" name="Line 65"/>
              <p:cNvSpPr>
                <a:spLocks noChangeShapeType="1"/>
              </p:cNvSpPr>
              <p:nvPr/>
            </p:nvSpPr>
            <p:spPr bwMode="auto">
              <a:xfrm>
                <a:off x="4128" y="3471"/>
                <a:ext cx="1" cy="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59" name="Group 66"/>
            <p:cNvGrpSpPr>
              <a:grpSpLocks/>
            </p:cNvGrpSpPr>
            <p:nvPr/>
          </p:nvGrpSpPr>
          <p:grpSpPr bwMode="auto">
            <a:xfrm>
              <a:off x="1374775" y="1152525"/>
              <a:ext cx="20638" cy="4127500"/>
              <a:chOff x="1369" y="865"/>
              <a:chExt cx="13" cy="2600"/>
            </a:xfrm>
          </p:grpSpPr>
          <p:sp>
            <p:nvSpPr>
              <p:cNvPr id="60" name="Line 67"/>
              <p:cNvSpPr>
                <a:spLocks noChangeShapeType="1"/>
              </p:cNvSpPr>
              <p:nvPr/>
            </p:nvSpPr>
            <p:spPr bwMode="auto">
              <a:xfrm>
                <a:off x="1369" y="865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1" name="Line 68"/>
              <p:cNvSpPr>
                <a:spLocks noChangeShapeType="1"/>
              </p:cNvSpPr>
              <p:nvPr/>
            </p:nvSpPr>
            <p:spPr bwMode="auto">
              <a:xfrm>
                <a:off x="1369" y="1238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2" name="Line 69"/>
              <p:cNvSpPr>
                <a:spLocks noChangeShapeType="1"/>
              </p:cNvSpPr>
              <p:nvPr/>
            </p:nvSpPr>
            <p:spPr bwMode="auto">
              <a:xfrm>
                <a:off x="1369" y="1611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3" name="Line 70"/>
              <p:cNvSpPr>
                <a:spLocks noChangeShapeType="1"/>
              </p:cNvSpPr>
              <p:nvPr/>
            </p:nvSpPr>
            <p:spPr bwMode="auto">
              <a:xfrm>
                <a:off x="1369" y="1978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4" name="Line 71"/>
              <p:cNvSpPr>
                <a:spLocks noChangeShapeType="1"/>
              </p:cNvSpPr>
              <p:nvPr/>
            </p:nvSpPr>
            <p:spPr bwMode="auto">
              <a:xfrm>
                <a:off x="1369" y="2351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5" name="Line 72"/>
              <p:cNvSpPr>
                <a:spLocks noChangeShapeType="1"/>
              </p:cNvSpPr>
              <p:nvPr/>
            </p:nvSpPr>
            <p:spPr bwMode="auto">
              <a:xfrm>
                <a:off x="1369" y="2724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6" name="Line 73"/>
              <p:cNvSpPr>
                <a:spLocks noChangeShapeType="1"/>
              </p:cNvSpPr>
              <p:nvPr/>
            </p:nvSpPr>
            <p:spPr bwMode="auto">
              <a:xfrm>
                <a:off x="1369" y="3091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7" name="Line 74"/>
              <p:cNvSpPr>
                <a:spLocks noChangeShapeType="1"/>
              </p:cNvSpPr>
              <p:nvPr/>
            </p:nvSpPr>
            <p:spPr bwMode="auto">
              <a:xfrm>
                <a:off x="1369" y="3464"/>
                <a:ext cx="13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68" name="Group 75"/>
            <p:cNvGrpSpPr>
              <a:grpSpLocks/>
            </p:cNvGrpSpPr>
            <p:nvPr/>
          </p:nvGrpSpPr>
          <p:grpSpPr bwMode="auto">
            <a:xfrm>
              <a:off x="1066800" y="1093788"/>
              <a:ext cx="269875" cy="4283075"/>
              <a:chOff x="1175" y="828"/>
              <a:chExt cx="170" cy="2698"/>
            </a:xfrm>
          </p:grpSpPr>
          <p:sp>
            <p:nvSpPr>
              <p:cNvPr id="69" name="Rectangle 76"/>
              <p:cNvSpPr>
                <a:spLocks noChangeArrowheads="1"/>
              </p:cNvSpPr>
              <p:nvPr/>
            </p:nvSpPr>
            <p:spPr bwMode="auto">
              <a:xfrm>
                <a:off x="1175" y="3392"/>
                <a:ext cx="161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-50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0" name="Rectangle 77"/>
              <p:cNvSpPr>
                <a:spLocks noChangeArrowheads="1"/>
              </p:cNvSpPr>
              <p:nvPr/>
            </p:nvSpPr>
            <p:spPr bwMode="auto">
              <a:xfrm>
                <a:off x="1175" y="3026"/>
                <a:ext cx="161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-40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1" name="Rectangle 78"/>
              <p:cNvSpPr>
                <a:spLocks noChangeArrowheads="1"/>
              </p:cNvSpPr>
              <p:nvPr/>
            </p:nvSpPr>
            <p:spPr bwMode="auto">
              <a:xfrm>
                <a:off x="1175" y="2659"/>
                <a:ext cx="161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-30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2" name="Rectangle 79"/>
              <p:cNvSpPr>
                <a:spLocks noChangeArrowheads="1"/>
              </p:cNvSpPr>
              <p:nvPr/>
            </p:nvSpPr>
            <p:spPr bwMode="auto">
              <a:xfrm>
                <a:off x="1175" y="2293"/>
                <a:ext cx="161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-20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3" name="Rectangle 80"/>
              <p:cNvSpPr>
                <a:spLocks noChangeArrowheads="1"/>
              </p:cNvSpPr>
              <p:nvPr/>
            </p:nvSpPr>
            <p:spPr bwMode="auto">
              <a:xfrm>
                <a:off x="1175" y="1927"/>
                <a:ext cx="161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-10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4" name="Rectangle 81"/>
              <p:cNvSpPr>
                <a:spLocks noChangeArrowheads="1"/>
              </p:cNvSpPr>
              <p:nvPr/>
            </p:nvSpPr>
            <p:spPr bwMode="auto">
              <a:xfrm>
                <a:off x="1208" y="1561"/>
                <a:ext cx="62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5" name="Rectangle 82"/>
              <p:cNvSpPr>
                <a:spLocks noChangeArrowheads="1"/>
              </p:cNvSpPr>
              <p:nvPr/>
            </p:nvSpPr>
            <p:spPr bwMode="auto">
              <a:xfrm>
                <a:off x="1196" y="1195"/>
                <a:ext cx="149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dB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6" name="Rectangle 83"/>
              <p:cNvSpPr>
                <a:spLocks noChangeArrowheads="1"/>
              </p:cNvSpPr>
              <p:nvPr/>
            </p:nvSpPr>
            <p:spPr bwMode="auto">
              <a:xfrm>
                <a:off x="1187" y="828"/>
                <a:ext cx="124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b="1">
                    <a:solidFill>
                      <a:srgbClr val="000000"/>
                    </a:solidFill>
                    <a:latin typeface="Frutiger 55 Roman"/>
                  </a:rPr>
                  <a:t>20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</p:grpSp>
        <p:sp>
          <p:nvSpPr>
            <p:cNvPr id="77" name="Rectangle 84"/>
            <p:cNvSpPr>
              <a:spLocks noChangeArrowheads="1"/>
            </p:cNvSpPr>
            <p:nvPr/>
          </p:nvSpPr>
          <p:spPr bwMode="auto">
            <a:xfrm rot="16200000">
              <a:off x="-856457" y="2894213"/>
              <a:ext cx="3389315" cy="28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 dirty="0">
                  <a:solidFill>
                    <a:srgbClr val="0000D4"/>
                  </a:solidFill>
                </a:rPr>
                <a:t>Sound </a:t>
              </a:r>
              <a:r>
                <a:rPr lang="de-DE" altLang="de-DE" sz="1600" b="1" dirty="0" err="1">
                  <a:solidFill>
                    <a:srgbClr val="0000D4"/>
                  </a:solidFill>
                </a:rPr>
                <a:t>pressure</a:t>
              </a:r>
              <a:r>
                <a:rPr lang="de-DE" altLang="de-DE" sz="1600" b="1" dirty="0">
                  <a:solidFill>
                    <a:srgbClr val="0000D4"/>
                  </a:solidFill>
                </a:rPr>
                <a:t> </a:t>
              </a:r>
              <a:r>
                <a:rPr lang="de-DE" altLang="de-DE" sz="1600" b="1" dirty="0" err="1">
                  <a:solidFill>
                    <a:srgbClr val="0000D4"/>
                  </a:solidFill>
                </a:rPr>
                <a:t>correction</a:t>
              </a:r>
              <a:r>
                <a:rPr lang="de-DE" altLang="de-DE" sz="1600" b="1" dirty="0">
                  <a:solidFill>
                    <a:srgbClr val="0000D4"/>
                  </a:solidFill>
                </a:rPr>
                <a:t>     L</a:t>
              </a:r>
            </a:p>
          </p:txBody>
        </p:sp>
        <p:grpSp>
          <p:nvGrpSpPr>
            <p:cNvPr id="78" name="Group 85"/>
            <p:cNvGrpSpPr>
              <a:grpSpLocks/>
            </p:cNvGrpSpPr>
            <p:nvPr/>
          </p:nvGrpSpPr>
          <p:grpSpPr bwMode="auto">
            <a:xfrm>
              <a:off x="795338" y="1163638"/>
              <a:ext cx="95250" cy="546100"/>
              <a:chOff x="1004" y="872"/>
              <a:chExt cx="60" cy="344"/>
            </a:xfrm>
          </p:grpSpPr>
          <p:sp>
            <p:nvSpPr>
              <p:cNvPr id="79" name="Freeform 86"/>
              <p:cNvSpPr>
                <a:spLocks/>
              </p:cNvSpPr>
              <p:nvPr/>
            </p:nvSpPr>
            <p:spPr bwMode="auto">
              <a:xfrm>
                <a:off x="1004" y="872"/>
                <a:ext cx="60" cy="129"/>
              </a:xfrm>
              <a:custGeom>
                <a:avLst/>
                <a:gdLst>
                  <a:gd name="T0" fmla="*/ 27 w 60"/>
                  <a:gd name="T1" fmla="*/ 0 h 129"/>
                  <a:gd name="T2" fmla="*/ 60 w 60"/>
                  <a:gd name="T3" fmla="*/ 129 h 129"/>
                  <a:gd name="T4" fmla="*/ 27 w 60"/>
                  <a:gd name="T5" fmla="*/ 129 h 129"/>
                  <a:gd name="T6" fmla="*/ 0 w 60"/>
                  <a:gd name="T7" fmla="*/ 129 h 129"/>
                  <a:gd name="T8" fmla="*/ 27 w 60"/>
                  <a:gd name="T9" fmla="*/ 0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129"/>
                  <a:gd name="T17" fmla="*/ 60 w 60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129">
                    <a:moveTo>
                      <a:pt x="27" y="0"/>
                    </a:moveTo>
                    <a:lnTo>
                      <a:pt x="60" y="129"/>
                    </a:lnTo>
                    <a:lnTo>
                      <a:pt x="27" y="129"/>
                    </a:lnTo>
                    <a:lnTo>
                      <a:pt x="0" y="129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0" name="Line 87"/>
              <p:cNvSpPr>
                <a:spLocks noChangeShapeType="1"/>
              </p:cNvSpPr>
              <p:nvPr/>
            </p:nvSpPr>
            <p:spPr bwMode="auto">
              <a:xfrm flipV="1">
                <a:off x="1031" y="1001"/>
                <a:ext cx="1" cy="21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81" name="Rectangle 88"/>
            <p:cNvSpPr>
              <a:spLocks noChangeArrowheads="1"/>
            </p:cNvSpPr>
            <p:nvPr/>
          </p:nvSpPr>
          <p:spPr bwMode="auto">
            <a:xfrm>
              <a:off x="4153488" y="5711825"/>
              <a:ext cx="1324388" cy="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 dirty="0" err="1">
                  <a:solidFill>
                    <a:srgbClr val="0000D4"/>
                  </a:solidFill>
                </a:rPr>
                <a:t>Frequency</a:t>
              </a:r>
              <a:r>
                <a:rPr lang="de-DE" altLang="de-DE" sz="1600" b="1" dirty="0">
                  <a:solidFill>
                    <a:srgbClr val="0000D4"/>
                  </a:solidFill>
                </a:rPr>
                <a:t> f</a:t>
              </a:r>
            </a:p>
          </p:txBody>
        </p:sp>
        <p:grpSp>
          <p:nvGrpSpPr>
            <p:cNvPr id="82" name="Group 89"/>
            <p:cNvGrpSpPr>
              <a:grpSpLocks/>
            </p:cNvGrpSpPr>
            <p:nvPr/>
          </p:nvGrpSpPr>
          <p:grpSpPr bwMode="auto">
            <a:xfrm>
              <a:off x="5311775" y="5802313"/>
              <a:ext cx="506413" cy="92075"/>
              <a:chOff x="3849" y="3794"/>
              <a:chExt cx="319" cy="58"/>
            </a:xfrm>
          </p:grpSpPr>
          <p:sp>
            <p:nvSpPr>
              <p:cNvPr id="83" name="Freeform 90"/>
              <p:cNvSpPr>
                <a:spLocks/>
              </p:cNvSpPr>
              <p:nvPr/>
            </p:nvSpPr>
            <p:spPr bwMode="auto">
              <a:xfrm>
                <a:off x="4048" y="3794"/>
                <a:ext cx="120" cy="58"/>
              </a:xfrm>
              <a:custGeom>
                <a:avLst/>
                <a:gdLst>
                  <a:gd name="T0" fmla="*/ 120 w 120"/>
                  <a:gd name="T1" fmla="*/ 29 h 58"/>
                  <a:gd name="T2" fmla="*/ 0 w 120"/>
                  <a:gd name="T3" fmla="*/ 58 h 58"/>
                  <a:gd name="T4" fmla="*/ 0 w 120"/>
                  <a:gd name="T5" fmla="*/ 29 h 58"/>
                  <a:gd name="T6" fmla="*/ 0 w 120"/>
                  <a:gd name="T7" fmla="*/ 0 h 58"/>
                  <a:gd name="T8" fmla="*/ 120 w 120"/>
                  <a:gd name="T9" fmla="*/ 29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58"/>
                  <a:gd name="T17" fmla="*/ 120 w 120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58">
                    <a:moveTo>
                      <a:pt x="120" y="29"/>
                    </a:moveTo>
                    <a:lnTo>
                      <a:pt x="0" y="58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120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4" name="Line 91"/>
              <p:cNvSpPr>
                <a:spLocks noChangeShapeType="1"/>
              </p:cNvSpPr>
              <p:nvPr/>
            </p:nvSpPr>
            <p:spPr bwMode="auto">
              <a:xfrm>
                <a:off x="3849" y="3823"/>
                <a:ext cx="199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85" name="Rectangle 92"/>
            <p:cNvSpPr>
              <a:spLocks noChangeArrowheads="1"/>
            </p:cNvSpPr>
            <p:nvPr/>
          </p:nvSpPr>
          <p:spPr bwMode="auto">
            <a:xfrm>
              <a:off x="4827588" y="2565400"/>
              <a:ext cx="147637" cy="250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de-DE" altLang="de-DE"/>
            </a:p>
          </p:txBody>
        </p:sp>
        <p:sp>
          <p:nvSpPr>
            <p:cNvPr id="86" name="Rectangle 93"/>
            <p:cNvSpPr>
              <a:spLocks noChangeArrowheads="1"/>
            </p:cNvSpPr>
            <p:nvPr/>
          </p:nvSpPr>
          <p:spPr bwMode="auto">
            <a:xfrm>
              <a:off x="4870450" y="2532063"/>
              <a:ext cx="1651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0000D4"/>
                  </a:solidFill>
                  <a:latin typeface="Frutiger 55 Roman"/>
                </a:rPr>
                <a:t>B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87" name="Rectangle 94"/>
            <p:cNvSpPr>
              <a:spLocks noChangeArrowheads="1"/>
            </p:cNvSpPr>
            <p:nvPr/>
          </p:nvSpPr>
          <p:spPr bwMode="auto">
            <a:xfrm>
              <a:off x="4656138" y="1870075"/>
              <a:ext cx="1651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DD0806"/>
                  </a:solidFill>
                  <a:latin typeface="Frutiger 55 Roman"/>
                </a:rPr>
                <a:t>A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88" name="Rectangle 95"/>
            <p:cNvSpPr>
              <a:spLocks noChangeArrowheads="1"/>
            </p:cNvSpPr>
            <p:nvPr/>
          </p:nvSpPr>
          <p:spPr bwMode="auto">
            <a:xfrm>
              <a:off x="4670425" y="1346200"/>
              <a:ext cx="1651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008011"/>
                  </a:solidFill>
                  <a:latin typeface="Frutiger 55 Roman"/>
                </a:rPr>
                <a:t>D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89" name="Rectangle 96"/>
            <p:cNvSpPr>
              <a:spLocks noChangeArrowheads="1"/>
            </p:cNvSpPr>
            <p:nvPr/>
          </p:nvSpPr>
          <p:spPr bwMode="auto">
            <a:xfrm>
              <a:off x="2417763" y="2611438"/>
              <a:ext cx="1651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0000D4"/>
                  </a:solidFill>
                  <a:latin typeface="Frutiger 55 Roman"/>
                </a:rPr>
                <a:t>B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1827213" y="2211388"/>
              <a:ext cx="3906837" cy="2895600"/>
            </a:xfrm>
            <a:custGeom>
              <a:avLst/>
              <a:gdLst>
                <a:gd name="T0" fmla="*/ 0 w 2461"/>
                <a:gd name="T1" fmla="*/ 2147483647 h 1824"/>
                <a:gd name="T2" fmla="*/ 2147483647 w 2461"/>
                <a:gd name="T3" fmla="*/ 2147483647 h 1824"/>
                <a:gd name="T4" fmla="*/ 2147483647 w 2461"/>
                <a:gd name="T5" fmla="*/ 2147483647 h 1824"/>
                <a:gd name="T6" fmla="*/ 2147483647 w 2461"/>
                <a:gd name="T7" fmla="*/ 2147483647 h 1824"/>
                <a:gd name="T8" fmla="*/ 2147483647 w 2461"/>
                <a:gd name="T9" fmla="*/ 2147483647 h 1824"/>
                <a:gd name="T10" fmla="*/ 2147483647 w 2461"/>
                <a:gd name="T11" fmla="*/ 2147483647 h 1824"/>
                <a:gd name="T12" fmla="*/ 2147483647 w 2461"/>
                <a:gd name="T13" fmla="*/ 2147483647 h 1824"/>
                <a:gd name="T14" fmla="*/ 2147483647 w 2461"/>
                <a:gd name="T15" fmla="*/ 2147483647 h 1824"/>
                <a:gd name="T16" fmla="*/ 2147483647 w 2461"/>
                <a:gd name="T17" fmla="*/ 2147483647 h 1824"/>
                <a:gd name="T18" fmla="*/ 2147483647 w 2461"/>
                <a:gd name="T19" fmla="*/ 2147483647 h 1824"/>
                <a:gd name="T20" fmla="*/ 2147483647 w 2461"/>
                <a:gd name="T21" fmla="*/ 0 h 1824"/>
                <a:gd name="T22" fmla="*/ 2147483647 w 2461"/>
                <a:gd name="T23" fmla="*/ 0 h 1824"/>
                <a:gd name="T24" fmla="*/ 2147483647 w 2461"/>
                <a:gd name="T25" fmla="*/ 2147483647 h 1824"/>
                <a:gd name="T26" fmla="*/ 2147483647 w 2461"/>
                <a:gd name="T27" fmla="*/ 2147483647 h 1824"/>
                <a:gd name="T28" fmla="*/ 2147483647 w 2461"/>
                <a:gd name="T29" fmla="*/ 2147483647 h 1824"/>
                <a:gd name="T30" fmla="*/ 2147483647 w 2461"/>
                <a:gd name="T31" fmla="*/ 2147483647 h 1824"/>
                <a:gd name="T32" fmla="*/ 2147483647 w 2461"/>
                <a:gd name="T33" fmla="*/ 2147483647 h 18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61"/>
                <a:gd name="T52" fmla="*/ 0 h 1824"/>
                <a:gd name="T53" fmla="*/ 2461 w 2461"/>
                <a:gd name="T54" fmla="*/ 1824 h 18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61" h="1824">
                  <a:moveTo>
                    <a:pt x="0" y="1824"/>
                  </a:moveTo>
                  <a:lnTo>
                    <a:pt x="113" y="1487"/>
                  </a:lnTo>
                  <a:lnTo>
                    <a:pt x="245" y="1185"/>
                  </a:lnTo>
                  <a:lnTo>
                    <a:pt x="391" y="919"/>
                  </a:lnTo>
                  <a:lnTo>
                    <a:pt x="557" y="690"/>
                  </a:lnTo>
                  <a:lnTo>
                    <a:pt x="730" y="489"/>
                  </a:lnTo>
                  <a:lnTo>
                    <a:pt x="915" y="323"/>
                  </a:lnTo>
                  <a:lnTo>
                    <a:pt x="1101" y="194"/>
                  </a:lnTo>
                  <a:lnTo>
                    <a:pt x="1287" y="94"/>
                  </a:lnTo>
                  <a:lnTo>
                    <a:pt x="1472" y="29"/>
                  </a:lnTo>
                  <a:lnTo>
                    <a:pt x="1658" y="0"/>
                  </a:lnTo>
                  <a:lnTo>
                    <a:pt x="1831" y="0"/>
                  </a:lnTo>
                  <a:lnTo>
                    <a:pt x="1990" y="36"/>
                  </a:lnTo>
                  <a:lnTo>
                    <a:pt x="2136" y="108"/>
                  </a:lnTo>
                  <a:lnTo>
                    <a:pt x="2268" y="216"/>
                  </a:lnTo>
                  <a:lnTo>
                    <a:pt x="2374" y="352"/>
                  </a:lnTo>
                  <a:lnTo>
                    <a:pt x="2461" y="525"/>
                  </a:lnTo>
                </a:path>
              </a:pathLst>
            </a:custGeom>
            <a:noFill/>
            <a:ln w="31750">
              <a:solidFill>
                <a:srgbClr val="DD08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1395413" y="2325688"/>
              <a:ext cx="990600" cy="912812"/>
            </a:xfrm>
            <a:custGeom>
              <a:avLst/>
              <a:gdLst>
                <a:gd name="T0" fmla="*/ 0 w 624"/>
                <a:gd name="T1" fmla="*/ 2147483647 h 575"/>
                <a:gd name="T2" fmla="*/ 2147483647 w 624"/>
                <a:gd name="T3" fmla="*/ 2147483647 h 575"/>
                <a:gd name="T4" fmla="*/ 2147483647 w 624"/>
                <a:gd name="T5" fmla="*/ 2147483647 h 575"/>
                <a:gd name="T6" fmla="*/ 2147483647 w 624"/>
                <a:gd name="T7" fmla="*/ 2147483647 h 575"/>
                <a:gd name="T8" fmla="*/ 2147483647 w 624"/>
                <a:gd name="T9" fmla="*/ 2147483647 h 575"/>
                <a:gd name="T10" fmla="*/ 2147483647 w 624"/>
                <a:gd name="T11" fmla="*/ 2147483647 h 575"/>
                <a:gd name="T12" fmla="*/ 2147483647 w 624"/>
                <a:gd name="T13" fmla="*/ 2147483647 h 575"/>
                <a:gd name="T14" fmla="*/ 2147483647 w 624"/>
                <a:gd name="T15" fmla="*/ 2147483647 h 575"/>
                <a:gd name="T16" fmla="*/ 2147483647 w 624"/>
                <a:gd name="T17" fmla="*/ 2147483647 h 575"/>
                <a:gd name="T18" fmla="*/ 2147483647 w 624"/>
                <a:gd name="T19" fmla="*/ 0 h 5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24"/>
                <a:gd name="T31" fmla="*/ 0 h 575"/>
                <a:gd name="T32" fmla="*/ 624 w 624"/>
                <a:gd name="T33" fmla="*/ 575 h 5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24" h="575">
                  <a:moveTo>
                    <a:pt x="0" y="575"/>
                  </a:moveTo>
                  <a:lnTo>
                    <a:pt x="67" y="474"/>
                  </a:lnTo>
                  <a:lnTo>
                    <a:pt x="120" y="395"/>
                  </a:lnTo>
                  <a:lnTo>
                    <a:pt x="166" y="323"/>
                  </a:lnTo>
                  <a:lnTo>
                    <a:pt x="219" y="266"/>
                  </a:lnTo>
                  <a:lnTo>
                    <a:pt x="279" y="208"/>
                  </a:lnTo>
                  <a:lnTo>
                    <a:pt x="358" y="144"/>
                  </a:lnTo>
                  <a:lnTo>
                    <a:pt x="471" y="79"/>
                  </a:lnTo>
                  <a:lnTo>
                    <a:pt x="544" y="36"/>
                  </a:lnTo>
                  <a:lnTo>
                    <a:pt x="624" y="0"/>
                  </a:lnTo>
                </a:path>
              </a:pathLst>
            </a:custGeom>
            <a:noFill/>
            <a:ln w="11113">
              <a:solidFill>
                <a:srgbClr val="F2088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1395413" y="2325688"/>
              <a:ext cx="2147887" cy="1619250"/>
            </a:xfrm>
            <a:custGeom>
              <a:avLst/>
              <a:gdLst>
                <a:gd name="T0" fmla="*/ 0 w 1353"/>
                <a:gd name="T1" fmla="*/ 2147483647 h 1020"/>
                <a:gd name="T2" fmla="*/ 2147483647 w 1353"/>
                <a:gd name="T3" fmla="*/ 2147483647 h 1020"/>
                <a:gd name="T4" fmla="*/ 2147483647 w 1353"/>
                <a:gd name="T5" fmla="*/ 2147483647 h 1020"/>
                <a:gd name="T6" fmla="*/ 2147483647 w 1353"/>
                <a:gd name="T7" fmla="*/ 2147483647 h 1020"/>
                <a:gd name="T8" fmla="*/ 2147483647 w 1353"/>
                <a:gd name="T9" fmla="*/ 2147483647 h 1020"/>
                <a:gd name="T10" fmla="*/ 2147483647 w 1353"/>
                <a:gd name="T11" fmla="*/ 2147483647 h 1020"/>
                <a:gd name="T12" fmla="*/ 2147483647 w 1353"/>
                <a:gd name="T13" fmla="*/ 2147483647 h 1020"/>
                <a:gd name="T14" fmla="*/ 2147483647 w 1353"/>
                <a:gd name="T15" fmla="*/ 2147483647 h 1020"/>
                <a:gd name="T16" fmla="*/ 2147483647 w 1353"/>
                <a:gd name="T17" fmla="*/ 0 h 10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3"/>
                <a:gd name="T28" fmla="*/ 0 h 1020"/>
                <a:gd name="T29" fmla="*/ 1353 w 1353"/>
                <a:gd name="T30" fmla="*/ 1020 h 10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3" h="1020">
                  <a:moveTo>
                    <a:pt x="0" y="1020"/>
                  </a:moveTo>
                  <a:lnTo>
                    <a:pt x="173" y="847"/>
                  </a:lnTo>
                  <a:lnTo>
                    <a:pt x="332" y="704"/>
                  </a:lnTo>
                  <a:lnTo>
                    <a:pt x="484" y="575"/>
                  </a:lnTo>
                  <a:lnTo>
                    <a:pt x="637" y="460"/>
                  </a:lnTo>
                  <a:lnTo>
                    <a:pt x="789" y="352"/>
                  </a:lnTo>
                  <a:lnTo>
                    <a:pt x="955" y="237"/>
                  </a:lnTo>
                  <a:lnTo>
                    <a:pt x="1141" y="122"/>
                  </a:lnTo>
                  <a:lnTo>
                    <a:pt x="1353" y="0"/>
                  </a:lnTo>
                </a:path>
              </a:pathLst>
            </a:custGeom>
            <a:noFill/>
            <a:ln w="11113">
              <a:solidFill>
                <a:srgbClr val="00801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1395413" y="2325688"/>
              <a:ext cx="1968500" cy="2132012"/>
            </a:xfrm>
            <a:custGeom>
              <a:avLst/>
              <a:gdLst>
                <a:gd name="T0" fmla="*/ 0 w 1240"/>
                <a:gd name="T1" fmla="*/ 2147483647 h 1343"/>
                <a:gd name="T2" fmla="*/ 2147483647 w 1240"/>
                <a:gd name="T3" fmla="*/ 2147483647 h 1343"/>
                <a:gd name="T4" fmla="*/ 2147483647 w 1240"/>
                <a:gd name="T5" fmla="*/ 2147483647 h 1343"/>
                <a:gd name="T6" fmla="*/ 2147483647 w 1240"/>
                <a:gd name="T7" fmla="*/ 2147483647 h 1343"/>
                <a:gd name="T8" fmla="*/ 2147483647 w 1240"/>
                <a:gd name="T9" fmla="*/ 2147483647 h 1343"/>
                <a:gd name="T10" fmla="*/ 2147483647 w 1240"/>
                <a:gd name="T11" fmla="*/ 2147483647 h 1343"/>
                <a:gd name="T12" fmla="*/ 2147483647 w 1240"/>
                <a:gd name="T13" fmla="*/ 2147483647 h 1343"/>
                <a:gd name="T14" fmla="*/ 2147483647 w 1240"/>
                <a:gd name="T15" fmla="*/ 2147483647 h 1343"/>
                <a:gd name="T16" fmla="*/ 2147483647 w 1240"/>
                <a:gd name="T17" fmla="*/ 2147483647 h 1343"/>
                <a:gd name="T18" fmla="*/ 2147483647 w 1240"/>
                <a:gd name="T19" fmla="*/ 2147483647 h 1343"/>
                <a:gd name="T20" fmla="*/ 2147483647 w 1240"/>
                <a:gd name="T21" fmla="*/ 2147483647 h 1343"/>
                <a:gd name="T22" fmla="*/ 2147483647 w 1240"/>
                <a:gd name="T23" fmla="*/ 2147483647 h 1343"/>
                <a:gd name="T24" fmla="*/ 2147483647 w 1240"/>
                <a:gd name="T25" fmla="*/ 0 h 13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40"/>
                <a:gd name="T40" fmla="*/ 0 h 1343"/>
                <a:gd name="T41" fmla="*/ 1240 w 1240"/>
                <a:gd name="T42" fmla="*/ 1343 h 13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40" h="1343">
                  <a:moveTo>
                    <a:pt x="0" y="1343"/>
                  </a:moveTo>
                  <a:lnTo>
                    <a:pt x="86" y="1185"/>
                  </a:lnTo>
                  <a:lnTo>
                    <a:pt x="166" y="1041"/>
                  </a:lnTo>
                  <a:lnTo>
                    <a:pt x="239" y="919"/>
                  </a:lnTo>
                  <a:lnTo>
                    <a:pt x="305" y="804"/>
                  </a:lnTo>
                  <a:lnTo>
                    <a:pt x="372" y="704"/>
                  </a:lnTo>
                  <a:lnTo>
                    <a:pt x="438" y="618"/>
                  </a:lnTo>
                  <a:lnTo>
                    <a:pt x="564" y="474"/>
                  </a:lnTo>
                  <a:lnTo>
                    <a:pt x="697" y="345"/>
                  </a:lnTo>
                  <a:lnTo>
                    <a:pt x="842" y="237"/>
                  </a:lnTo>
                  <a:lnTo>
                    <a:pt x="1022" y="122"/>
                  </a:lnTo>
                  <a:lnTo>
                    <a:pt x="1128" y="65"/>
                  </a:lnTo>
                  <a:lnTo>
                    <a:pt x="1240" y="0"/>
                  </a:lnTo>
                </a:path>
              </a:pathLst>
            </a:custGeom>
            <a:noFill/>
            <a:ln w="11113">
              <a:solidFill>
                <a:srgbClr val="0000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3902075" y="1652588"/>
              <a:ext cx="1852613" cy="1003300"/>
            </a:xfrm>
            <a:custGeom>
              <a:avLst/>
              <a:gdLst>
                <a:gd name="T0" fmla="*/ 0 w 1167"/>
                <a:gd name="T1" fmla="*/ 2147483647 h 632"/>
                <a:gd name="T2" fmla="*/ 2147483647 w 1167"/>
                <a:gd name="T3" fmla="*/ 2147483647 h 632"/>
                <a:gd name="T4" fmla="*/ 2147483647 w 1167"/>
                <a:gd name="T5" fmla="*/ 2147483647 h 632"/>
                <a:gd name="T6" fmla="*/ 2147483647 w 1167"/>
                <a:gd name="T7" fmla="*/ 2147483647 h 632"/>
                <a:gd name="T8" fmla="*/ 2147483647 w 1167"/>
                <a:gd name="T9" fmla="*/ 2147483647 h 632"/>
                <a:gd name="T10" fmla="*/ 2147483647 w 1167"/>
                <a:gd name="T11" fmla="*/ 2147483647 h 632"/>
                <a:gd name="T12" fmla="*/ 2147483647 w 1167"/>
                <a:gd name="T13" fmla="*/ 2147483647 h 632"/>
                <a:gd name="T14" fmla="*/ 2147483647 w 1167"/>
                <a:gd name="T15" fmla="*/ 2147483647 h 632"/>
                <a:gd name="T16" fmla="*/ 2147483647 w 1167"/>
                <a:gd name="T17" fmla="*/ 0 h 632"/>
                <a:gd name="T18" fmla="*/ 2147483647 w 1167"/>
                <a:gd name="T19" fmla="*/ 2147483647 h 632"/>
                <a:gd name="T20" fmla="*/ 2147483647 w 1167"/>
                <a:gd name="T21" fmla="*/ 2147483647 h 632"/>
                <a:gd name="T22" fmla="*/ 2147483647 w 1167"/>
                <a:gd name="T23" fmla="*/ 2147483647 h 632"/>
                <a:gd name="T24" fmla="*/ 2147483647 w 1167"/>
                <a:gd name="T25" fmla="*/ 2147483647 h 632"/>
                <a:gd name="T26" fmla="*/ 2147483647 w 1167"/>
                <a:gd name="T27" fmla="*/ 2147483647 h 632"/>
                <a:gd name="T28" fmla="*/ 2147483647 w 1167"/>
                <a:gd name="T29" fmla="*/ 2147483647 h 632"/>
                <a:gd name="T30" fmla="*/ 2147483647 w 1167"/>
                <a:gd name="T31" fmla="*/ 2147483647 h 632"/>
                <a:gd name="T32" fmla="*/ 2147483647 w 1167"/>
                <a:gd name="T33" fmla="*/ 2147483647 h 6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67"/>
                <a:gd name="T52" fmla="*/ 0 h 632"/>
                <a:gd name="T53" fmla="*/ 1167 w 1167"/>
                <a:gd name="T54" fmla="*/ 632 h 6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67" h="632">
                  <a:moveTo>
                    <a:pt x="0" y="424"/>
                  </a:moveTo>
                  <a:lnTo>
                    <a:pt x="86" y="367"/>
                  </a:lnTo>
                  <a:lnTo>
                    <a:pt x="165" y="302"/>
                  </a:lnTo>
                  <a:lnTo>
                    <a:pt x="232" y="230"/>
                  </a:lnTo>
                  <a:lnTo>
                    <a:pt x="291" y="158"/>
                  </a:lnTo>
                  <a:lnTo>
                    <a:pt x="344" y="94"/>
                  </a:lnTo>
                  <a:lnTo>
                    <a:pt x="398" y="36"/>
                  </a:lnTo>
                  <a:lnTo>
                    <a:pt x="451" y="8"/>
                  </a:lnTo>
                  <a:lnTo>
                    <a:pt x="510" y="0"/>
                  </a:lnTo>
                  <a:lnTo>
                    <a:pt x="570" y="15"/>
                  </a:lnTo>
                  <a:lnTo>
                    <a:pt x="630" y="51"/>
                  </a:lnTo>
                  <a:lnTo>
                    <a:pt x="703" y="115"/>
                  </a:lnTo>
                  <a:lnTo>
                    <a:pt x="776" y="194"/>
                  </a:lnTo>
                  <a:lnTo>
                    <a:pt x="862" y="288"/>
                  </a:lnTo>
                  <a:lnTo>
                    <a:pt x="955" y="388"/>
                  </a:lnTo>
                  <a:lnTo>
                    <a:pt x="1054" y="503"/>
                  </a:lnTo>
                  <a:lnTo>
                    <a:pt x="1167" y="632"/>
                  </a:lnTo>
                </a:path>
              </a:pathLst>
            </a:custGeom>
            <a:noFill/>
            <a:ln w="11113">
              <a:solidFill>
                <a:srgbClr val="00801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4922838" y="2325688"/>
              <a:ext cx="831850" cy="969962"/>
            </a:xfrm>
            <a:custGeom>
              <a:avLst/>
              <a:gdLst>
                <a:gd name="T0" fmla="*/ 2147483647 w 524"/>
                <a:gd name="T1" fmla="*/ 2147483647 h 611"/>
                <a:gd name="T2" fmla="*/ 2147483647 w 524"/>
                <a:gd name="T3" fmla="*/ 2147483647 h 611"/>
                <a:gd name="T4" fmla="*/ 2147483647 w 524"/>
                <a:gd name="T5" fmla="*/ 2147483647 h 611"/>
                <a:gd name="T6" fmla="*/ 2147483647 w 524"/>
                <a:gd name="T7" fmla="*/ 2147483647 h 611"/>
                <a:gd name="T8" fmla="*/ 2147483647 w 524"/>
                <a:gd name="T9" fmla="*/ 2147483647 h 611"/>
                <a:gd name="T10" fmla="*/ 2147483647 w 524"/>
                <a:gd name="T11" fmla="*/ 2147483647 h 611"/>
                <a:gd name="T12" fmla="*/ 2147483647 w 524"/>
                <a:gd name="T13" fmla="*/ 2147483647 h 611"/>
                <a:gd name="T14" fmla="*/ 2147483647 w 524"/>
                <a:gd name="T15" fmla="*/ 2147483647 h 611"/>
                <a:gd name="T16" fmla="*/ 2147483647 w 524"/>
                <a:gd name="T17" fmla="*/ 2147483647 h 611"/>
                <a:gd name="T18" fmla="*/ 0 w 524"/>
                <a:gd name="T19" fmla="*/ 0 h 6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4"/>
                <a:gd name="T31" fmla="*/ 0 h 611"/>
                <a:gd name="T32" fmla="*/ 524 w 524"/>
                <a:gd name="T33" fmla="*/ 611 h 6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4" h="611">
                  <a:moveTo>
                    <a:pt x="524" y="611"/>
                  </a:moveTo>
                  <a:lnTo>
                    <a:pt x="471" y="517"/>
                  </a:lnTo>
                  <a:lnTo>
                    <a:pt x="418" y="431"/>
                  </a:lnTo>
                  <a:lnTo>
                    <a:pt x="338" y="302"/>
                  </a:lnTo>
                  <a:lnTo>
                    <a:pt x="272" y="208"/>
                  </a:lnTo>
                  <a:lnTo>
                    <a:pt x="219" y="144"/>
                  </a:lnTo>
                  <a:lnTo>
                    <a:pt x="166" y="94"/>
                  </a:lnTo>
                  <a:lnTo>
                    <a:pt x="113" y="58"/>
                  </a:lnTo>
                  <a:lnTo>
                    <a:pt x="60" y="29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0000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4879975" y="2325688"/>
              <a:ext cx="831850" cy="969962"/>
            </a:xfrm>
            <a:custGeom>
              <a:avLst/>
              <a:gdLst>
                <a:gd name="T0" fmla="*/ 2147483647 w 524"/>
                <a:gd name="T1" fmla="*/ 2147483647 h 611"/>
                <a:gd name="T2" fmla="*/ 2147483647 w 524"/>
                <a:gd name="T3" fmla="*/ 2147483647 h 611"/>
                <a:gd name="T4" fmla="*/ 2147483647 w 524"/>
                <a:gd name="T5" fmla="*/ 2147483647 h 611"/>
                <a:gd name="T6" fmla="*/ 2147483647 w 524"/>
                <a:gd name="T7" fmla="*/ 2147483647 h 611"/>
                <a:gd name="T8" fmla="*/ 2147483647 w 524"/>
                <a:gd name="T9" fmla="*/ 2147483647 h 611"/>
                <a:gd name="T10" fmla="*/ 2147483647 w 524"/>
                <a:gd name="T11" fmla="*/ 2147483647 h 611"/>
                <a:gd name="T12" fmla="*/ 2147483647 w 524"/>
                <a:gd name="T13" fmla="*/ 2147483647 h 611"/>
                <a:gd name="T14" fmla="*/ 2147483647 w 524"/>
                <a:gd name="T15" fmla="*/ 2147483647 h 611"/>
                <a:gd name="T16" fmla="*/ 2147483647 w 524"/>
                <a:gd name="T17" fmla="*/ 2147483647 h 611"/>
                <a:gd name="T18" fmla="*/ 0 w 524"/>
                <a:gd name="T19" fmla="*/ 0 h 6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4"/>
                <a:gd name="T31" fmla="*/ 0 h 611"/>
                <a:gd name="T32" fmla="*/ 524 w 524"/>
                <a:gd name="T33" fmla="*/ 611 h 6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4" h="611">
                  <a:moveTo>
                    <a:pt x="524" y="611"/>
                  </a:moveTo>
                  <a:lnTo>
                    <a:pt x="471" y="517"/>
                  </a:lnTo>
                  <a:lnTo>
                    <a:pt x="418" y="431"/>
                  </a:lnTo>
                  <a:lnTo>
                    <a:pt x="339" y="302"/>
                  </a:lnTo>
                  <a:lnTo>
                    <a:pt x="272" y="208"/>
                  </a:lnTo>
                  <a:lnTo>
                    <a:pt x="219" y="144"/>
                  </a:lnTo>
                  <a:lnTo>
                    <a:pt x="166" y="94"/>
                  </a:lnTo>
                  <a:lnTo>
                    <a:pt x="113" y="58"/>
                  </a:lnTo>
                  <a:lnTo>
                    <a:pt x="60" y="29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2088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Rectangle 104"/>
            <p:cNvSpPr>
              <a:spLocks noChangeArrowheads="1"/>
            </p:cNvSpPr>
            <p:nvPr/>
          </p:nvSpPr>
          <p:spPr bwMode="auto">
            <a:xfrm>
              <a:off x="4649788" y="2543175"/>
              <a:ext cx="2286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800" b="1">
                  <a:solidFill>
                    <a:srgbClr val="F20884"/>
                  </a:solidFill>
                  <a:latin typeface="Frutiger 55 Roman"/>
                </a:rPr>
                <a:t>C,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241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Decibels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2C251B-8982-4BF6-8F00-43BCDFBACEB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sp>
        <p:nvSpPr>
          <p:cNvPr id="7" name="Rechteck 6"/>
          <p:cNvSpPr/>
          <p:nvPr/>
        </p:nvSpPr>
        <p:spPr>
          <a:xfrm>
            <a:off x="485132" y="1484784"/>
            <a:ext cx="80645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dirty="0"/>
              <a:t>The </a:t>
            </a:r>
            <a:r>
              <a:rPr lang="de-DE" altLang="de-DE" dirty="0" err="1"/>
              <a:t>decibel</a:t>
            </a:r>
            <a:r>
              <a:rPr lang="de-DE" altLang="de-DE" dirty="0"/>
              <a:t> </a:t>
            </a:r>
            <a:r>
              <a:rPr lang="de-DE" altLang="de-DE" dirty="0" err="1"/>
              <a:t>is</a:t>
            </a:r>
            <a:r>
              <a:rPr lang="de-DE" altLang="de-DE" dirty="0"/>
              <a:t> a relative, </a:t>
            </a:r>
            <a:r>
              <a:rPr lang="de-DE" altLang="de-DE" dirty="0" err="1"/>
              <a:t>logarithmic</a:t>
            </a:r>
            <a:r>
              <a:rPr lang="de-DE" altLang="de-DE" dirty="0"/>
              <a:t> </a:t>
            </a:r>
            <a:r>
              <a:rPr lang="de-DE" altLang="de-DE" dirty="0" err="1"/>
              <a:t>unit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measurement</a:t>
            </a:r>
            <a:r>
              <a:rPr lang="de-DE" altLang="de-DE" dirty="0"/>
              <a:t>. Statement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acoustic</a:t>
            </a:r>
            <a:r>
              <a:rPr lang="de-DE" altLang="de-DE" dirty="0"/>
              <a:t> </a:t>
            </a:r>
            <a:r>
              <a:rPr lang="de-DE" altLang="de-DE" dirty="0" err="1"/>
              <a:t>values</a:t>
            </a:r>
            <a:r>
              <a:rPr lang="de-DE" altLang="de-DE" dirty="0"/>
              <a:t> in </a:t>
            </a:r>
            <a:r>
              <a:rPr lang="de-DE" altLang="de-DE" dirty="0" err="1"/>
              <a:t>decibels</a:t>
            </a:r>
            <a:r>
              <a:rPr lang="de-DE" altLang="de-DE" dirty="0"/>
              <a:t> </a:t>
            </a:r>
            <a:r>
              <a:rPr lang="de-DE" altLang="de-DE" dirty="0" err="1"/>
              <a:t>generally</a:t>
            </a:r>
            <a:r>
              <a:rPr lang="de-DE" altLang="de-DE" dirty="0"/>
              <a:t> </a:t>
            </a:r>
            <a:r>
              <a:rPr lang="de-DE" altLang="de-DE" dirty="0" err="1"/>
              <a:t>permits</a:t>
            </a:r>
            <a:r>
              <a:rPr lang="de-DE" altLang="de-DE" dirty="0"/>
              <a:t> a </a:t>
            </a:r>
            <a:r>
              <a:rPr lang="de-DE" altLang="de-DE" dirty="0" err="1"/>
              <a:t>better</a:t>
            </a:r>
            <a:r>
              <a:rPr lang="de-DE" altLang="de-DE" dirty="0"/>
              <a:t> </a:t>
            </a:r>
            <a:r>
              <a:rPr lang="de-DE" altLang="de-DE" dirty="0" err="1"/>
              <a:t>representation</a:t>
            </a:r>
            <a:r>
              <a:rPr lang="de-DE" altLang="de-DE" dirty="0"/>
              <a:t> </a:t>
            </a:r>
            <a:r>
              <a:rPr lang="de-DE" altLang="de-DE" dirty="0" err="1"/>
              <a:t>than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ratio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an </a:t>
            </a:r>
            <a:r>
              <a:rPr lang="de-DE" altLang="de-DE" dirty="0" err="1"/>
              <a:t>actual</a:t>
            </a:r>
            <a:r>
              <a:rPr lang="de-DE" altLang="de-DE" dirty="0"/>
              <a:t> </a:t>
            </a:r>
            <a:r>
              <a:rPr lang="de-DE" altLang="de-DE" dirty="0" err="1"/>
              <a:t>value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a </a:t>
            </a:r>
            <a:r>
              <a:rPr lang="de-DE" altLang="de-DE" dirty="0" err="1"/>
              <a:t>baseline</a:t>
            </a:r>
            <a:r>
              <a:rPr lang="de-DE" altLang="de-DE" dirty="0"/>
              <a:t> </a:t>
            </a:r>
            <a:r>
              <a:rPr lang="de-DE" altLang="de-DE" dirty="0" err="1"/>
              <a:t>value</a:t>
            </a:r>
            <a:r>
              <a:rPr lang="de-DE" altLang="de-DE" dirty="0"/>
              <a:t>. 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14601" y="3663929"/>
            <a:ext cx="43027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28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Sound </a:t>
            </a:r>
            <a:r>
              <a:rPr lang="de-DE" altLang="de-DE" sz="28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pressure</a:t>
            </a:r>
            <a:r>
              <a:rPr lang="de-DE" altLang="de-DE" sz="28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28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level</a:t>
            </a:r>
            <a:r>
              <a:rPr lang="de-DE" altLang="de-DE" sz="28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[dB]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48622" y="3061763"/>
            <a:ext cx="4105275" cy="1655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420244"/>
              </p:ext>
            </p:extLst>
          </p:nvPr>
        </p:nvGraphicFramePr>
        <p:xfrm>
          <a:off x="5471816" y="3393727"/>
          <a:ext cx="2409825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Formel" r:id="rId4" imgW="977900" imgH="431800" progId="Equation.3">
                  <p:embed/>
                </p:oleObj>
              </mc:Choice>
              <mc:Fallback>
                <p:oleObj name="Formel" r:id="rId4" imgW="977900" imgH="431800" progId="Equation.3">
                  <p:embed/>
                  <p:pic>
                    <p:nvPicPr>
                      <p:cNvPr id="1126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1816" y="3393727"/>
                        <a:ext cx="2409825" cy="106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611189" y="5192847"/>
            <a:ext cx="81375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dirty="0" err="1"/>
              <a:t>p</a:t>
            </a:r>
            <a:r>
              <a:rPr lang="de-DE" altLang="de-DE" baseline="-25000" dirty="0" err="1"/>
              <a:t>x</a:t>
            </a:r>
            <a:r>
              <a:rPr lang="de-DE" altLang="de-DE" dirty="0"/>
              <a:t> = Sound </a:t>
            </a:r>
            <a:r>
              <a:rPr lang="de-DE" altLang="de-DE" dirty="0" err="1"/>
              <a:t>pressure</a:t>
            </a:r>
            <a:r>
              <a:rPr lang="de-DE" altLang="de-DE" dirty="0"/>
              <a:t>, in </a:t>
            </a:r>
            <a:r>
              <a:rPr lang="de-DE" altLang="de-DE" dirty="0" err="1"/>
              <a:t>micropascals</a:t>
            </a:r>
            <a:endParaRPr lang="de-DE" altLang="de-DE" dirty="0"/>
          </a:p>
          <a:p>
            <a:r>
              <a:rPr lang="de-DE" altLang="de-DE" dirty="0"/>
              <a:t>p</a:t>
            </a:r>
            <a:r>
              <a:rPr lang="de-DE" altLang="de-DE" baseline="-25000" dirty="0"/>
              <a:t>0</a:t>
            </a:r>
            <a:r>
              <a:rPr lang="de-DE" altLang="de-DE" dirty="0"/>
              <a:t> = Reference </a:t>
            </a:r>
            <a:r>
              <a:rPr lang="de-DE" altLang="de-DE" dirty="0" err="1"/>
              <a:t>sound</a:t>
            </a:r>
            <a:r>
              <a:rPr lang="de-DE" altLang="de-DE" dirty="0"/>
              <a:t> </a:t>
            </a:r>
            <a:r>
              <a:rPr lang="de-DE" altLang="de-DE" dirty="0" err="1"/>
              <a:t>pressure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20 </a:t>
            </a:r>
            <a:r>
              <a:rPr lang="de-DE" altLang="de-DE" dirty="0" err="1"/>
              <a:t>micropascals</a:t>
            </a:r>
            <a:r>
              <a:rPr lang="de-DE" altLang="de-DE" dirty="0"/>
              <a:t> (</a:t>
            </a:r>
            <a:r>
              <a:rPr lang="de-DE" altLang="de-DE" dirty="0" err="1"/>
              <a:t>hearing</a:t>
            </a:r>
            <a:r>
              <a:rPr lang="de-DE" altLang="de-DE" dirty="0"/>
              <a:t> </a:t>
            </a:r>
            <a:r>
              <a:rPr lang="de-DE" altLang="de-DE" dirty="0" err="1"/>
              <a:t>threshold</a:t>
            </a:r>
            <a:r>
              <a:rPr lang="de-DE" altLang="de-DE" dirty="0"/>
              <a:t> at 1 kHz)</a:t>
            </a:r>
          </a:p>
        </p:txBody>
      </p:sp>
    </p:spTree>
    <p:extLst>
      <p:ext uri="{BB962C8B-B14F-4D97-AF65-F5344CB8AC3E}">
        <p14:creationId xmlns:p14="http://schemas.microsoft.com/office/powerpoint/2010/main" val="365856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Addition of sound sources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466189-9ED3-4482-9DDA-B23F0BE05FB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sp>
        <p:nvSpPr>
          <p:cNvPr id="9" name="Rechteck 8"/>
          <p:cNvSpPr/>
          <p:nvPr/>
        </p:nvSpPr>
        <p:spPr>
          <a:xfrm>
            <a:off x="584631" y="5457837"/>
            <a:ext cx="81998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dirty="0"/>
              <a:t>Source: </a:t>
            </a:r>
            <a:r>
              <a:rPr lang="de-DE" altLang="de-DE" b="1" dirty="0" err="1"/>
              <a:t>Bullinger</a:t>
            </a:r>
            <a:r>
              <a:rPr lang="de-DE" altLang="de-DE" b="1" dirty="0"/>
              <a:t>, H.-J</a:t>
            </a:r>
            <a:r>
              <a:rPr lang="de-DE" altLang="de-DE" dirty="0"/>
              <a:t>.: Ergonomie - Produkt- und Arbeitsplatzgestaltung. Stuttgart: B.G. Teubner 1994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39750" y="1557338"/>
            <a:ext cx="8158163" cy="3886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84238" y="2943225"/>
            <a:ext cx="469900" cy="508000"/>
          </a:xfrm>
          <a:prstGeom prst="ellipse">
            <a:avLst/>
          </a:prstGeom>
          <a:solidFill>
            <a:srgbClr val="FFFFFF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20838" y="2159000"/>
            <a:ext cx="3486150" cy="2582863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20838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43088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76450" y="2159000"/>
            <a:ext cx="236538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309813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544763" y="2159000"/>
            <a:ext cx="234950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778125" y="2159000"/>
            <a:ext cx="236538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011488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233738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68688" y="2159000"/>
            <a:ext cx="234950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02050" y="2159000"/>
            <a:ext cx="236538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935413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168775" y="2159000"/>
            <a:ext cx="236538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403725" y="2159000"/>
            <a:ext cx="234950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625975" y="2159000"/>
            <a:ext cx="234950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859338" y="2159000"/>
            <a:ext cx="236537" cy="2582863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620838" y="4308475"/>
            <a:ext cx="3486150" cy="433388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620838" y="3878263"/>
            <a:ext cx="3486150" cy="433387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620838" y="3448050"/>
            <a:ext cx="3486150" cy="433388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620838" y="3019425"/>
            <a:ext cx="3486150" cy="431800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620838" y="2589213"/>
            <a:ext cx="3486150" cy="433387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620838" y="2159000"/>
            <a:ext cx="3486150" cy="433388"/>
          </a:xfrm>
          <a:prstGeom prst="rect">
            <a:avLst/>
          </a:prstGeom>
          <a:noFill/>
          <a:ln w="1111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grpSp>
        <p:nvGrpSpPr>
          <p:cNvPr id="33" name="Group 32"/>
          <p:cNvGrpSpPr>
            <a:grpSpLocks/>
          </p:cNvGrpSpPr>
          <p:nvPr/>
        </p:nvGrpSpPr>
        <p:grpSpPr bwMode="auto">
          <a:xfrm>
            <a:off x="1616075" y="3127375"/>
            <a:ext cx="688975" cy="127000"/>
            <a:chOff x="1077" y="1997"/>
            <a:chExt cx="434" cy="80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77" y="1997"/>
              <a:ext cx="162" cy="80"/>
            </a:xfrm>
            <a:custGeom>
              <a:avLst/>
              <a:gdLst>
                <a:gd name="T0" fmla="*/ 0 w 162"/>
                <a:gd name="T1" fmla="*/ 40 h 80"/>
                <a:gd name="T2" fmla="*/ 162 w 162"/>
                <a:gd name="T3" fmla="*/ 0 h 80"/>
                <a:gd name="T4" fmla="*/ 162 w 162"/>
                <a:gd name="T5" fmla="*/ 40 h 80"/>
                <a:gd name="T6" fmla="*/ 162 w 162"/>
                <a:gd name="T7" fmla="*/ 80 h 80"/>
                <a:gd name="T8" fmla="*/ 0 w 162"/>
                <a:gd name="T9" fmla="*/ 4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80"/>
                <a:gd name="T17" fmla="*/ 162 w 162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80">
                  <a:moveTo>
                    <a:pt x="0" y="40"/>
                  </a:moveTo>
                  <a:lnTo>
                    <a:pt x="162" y="0"/>
                  </a:lnTo>
                  <a:lnTo>
                    <a:pt x="162" y="40"/>
                  </a:lnTo>
                  <a:lnTo>
                    <a:pt x="162" y="8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D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 flipH="1">
              <a:off x="1232" y="2037"/>
              <a:ext cx="279" cy="1"/>
            </a:xfrm>
            <a:prstGeom prst="line">
              <a:avLst/>
            </a:prstGeom>
            <a:noFill/>
            <a:ln w="23813">
              <a:solidFill>
                <a:srgbClr val="DD08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2247900" y="3190875"/>
            <a:ext cx="115888" cy="1555750"/>
            <a:chOff x="1475" y="2037"/>
            <a:chExt cx="73" cy="980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475" y="2037"/>
              <a:ext cx="73" cy="175"/>
            </a:xfrm>
            <a:custGeom>
              <a:avLst/>
              <a:gdLst>
                <a:gd name="T0" fmla="*/ 36 w 73"/>
                <a:gd name="T1" fmla="*/ 0 h 175"/>
                <a:gd name="T2" fmla="*/ 73 w 73"/>
                <a:gd name="T3" fmla="*/ 175 h 175"/>
                <a:gd name="T4" fmla="*/ 36 w 73"/>
                <a:gd name="T5" fmla="*/ 175 h 175"/>
                <a:gd name="T6" fmla="*/ 0 w 73"/>
                <a:gd name="T7" fmla="*/ 175 h 175"/>
                <a:gd name="T8" fmla="*/ 36 w 73"/>
                <a:gd name="T9" fmla="*/ 0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75"/>
                <a:gd name="T17" fmla="*/ 73 w 73"/>
                <a:gd name="T18" fmla="*/ 175 h 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75">
                  <a:moveTo>
                    <a:pt x="36" y="0"/>
                  </a:moveTo>
                  <a:lnTo>
                    <a:pt x="73" y="175"/>
                  </a:lnTo>
                  <a:lnTo>
                    <a:pt x="36" y="175"/>
                  </a:lnTo>
                  <a:lnTo>
                    <a:pt x="0" y="17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DD0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1511" y="2204"/>
              <a:ext cx="1" cy="813"/>
            </a:xfrm>
            <a:prstGeom prst="line">
              <a:avLst/>
            </a:prstGeom>
            <a:noFill/>
            <a:ln w="23813">
              <a:solidFill>
                <a:srgbClr val="DD08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1447800" y="4583113"/>
            <a:ext cx="112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0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1447800" y="3798888"/>
            <a:ext cx="112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1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1447800" y="2938463"/>
            <a:ext cx="112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2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403350" y="2060575"/>
            <a:ext cx="112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3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1341438" y="2406650"/>
            <a:ext cx="2651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b="1">
                <a:solidFill>
                  <a:srgbClr val="000000"/>
                </a:solidFill>
                <a:latin typeface="Frutiger 55 Roman"/>
              </a:rPr>
              <a:t>² L 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346200" y="2595563"/>
            <a:ext cx="2365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b="1">
                <a:solidFill>
                  <a:srgbClr val="000000"/>
                </a:solidFill>
              </a:rPr>
              <a:t>dB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1589088" y="4810125"/>
            <a:ext cx="112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0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2781300" y="4810125"/>
            <a:ext cx="112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5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3875088" y="4810125"/>
            <a:ext cx="225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</a:rPr>
              <a:t>10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5067300" y="4810125"/>
            <a:ext cx="225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000000"/>
                </a:solidFill>
                <a:latin typeface="Frutiger 55 Roman"/>
              </a:rPr>
              <a:t>15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4141788" y="4846638"/>
            <a:ext cx="8747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b="1">
                <a:solidFill>
                  <a:srgbClr val="000000"/>
                </a:solidFill>
              </a:rPr>
              <a:t>(L  - L  )dB</a:t>
            </a:r>
            <a:endParaRPr lang="de-DE" altLang="de-DE" sz="1600">
              <a:solidFill>
                <a:srgbClr val="00279F"/>
              </a:solidFill>
            </a:endParaRP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4292600" y="4910138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200" b="1">
                <a:solidFill>
                  <a:srgbClr val="000000"/>
                </a:solidFill>
                <a:latin typeface="Frutiger 55 Roman"/>
              </a:rPr>
              <a:t>1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4608513" y="4910138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200" b="1">
                <a:solidFill>
                  <a:srgbClr val="000000"/>
                </a:solidFill>
                <a:latin typeface="Frutiger 55 Roman"/>
              </a:rPr>
              <a:t>2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2" name="Freeform 51"/>
          <p:cNvSpPr>
            <a:spLocks/>
          </p:cNvSpPr>
          <p:nvPr/>
        </p:nvSpPr>
        <p:spPr bwMode="auto">
          <a:xfrm>
            <a:off x="1616075" y="2154238"/>
            <a:ext cx="3471863" cy="2465387"/>
          </a:xfrm>
          <a:custGeom>
            <a:avLst/>
            <a:gdLst>
              <a:gd name="T0" fmla="*/ 0 w 2187"/>
              <a:gd name="T1" fmla="*/ 0 h 1553"/>
              <a:gd name="T2" fmla="*/ 2147483647 w 2187"/>
              <a:gd name="T3" fmla="*/ 2147483647 h 1553"/>
              <a:gd name="T4" fmla="*/ 2147483647 w 2187"/>
              <a:gd name="T5" fmla="*/ 2147483647 h 1553"/>
              <a:gd name="T6" fmla="*/ 2147483647 w 2187"/>
              <a:gd name="T7" fmla="*/ 2147483647 h 1553"/>
              <a:gd name="T8" fmla="*/ 2147483647 w 2187"/>
              <a:gd name="T9" fmla="*/ 2147483647 h 1553"/>
              <a:gd name="T10" fmla="*/ 2147483647 w 2187"/>
              <a:gd name="T11" fmla="*/ 2147483647 h 1553"/>
              <a:gd name="T12" fmla="*/ 2147483647 w 2187"/>
              <a:gd name="T13" fmla="*/ 2147483647 h 1553"/>
              <a:gd name="T14" fmla="*/ 2147483647 w 2187"/>
              <a:gd name="T15" fmla="*/ 2147483647 h 1553"/>
              <a:gd name="T16" fmla="*/ 2147483647 w 2187"/>
              <a:gd name="T17" fmla="*/ 2147483647 h 1553"/>
              <a:gd name="T18" fmla="*/ 2147483647 w 2187"/>
              <a:gd name="T19" fmla="*/ 2147483647 h 1553"/>
              <a:gd name="T20" fmla="*/ 2147483647 w 2187"/>
              <a:gd name="T21" fmla="*/ 2147483647 h 1553"/>
              <a:gd name="T22" fmla="*/ 2147483647 w 2187"/>
              <a:gd name="T23" fmla="*/ 2147483647 h 1553"/>
              <a:gd name="T24" fmla="*/ 2147483647 w 2187"/>
              <a:gd name="T25" fmla="*/ 2147483647 h 1553"/>
              <a:gd name="T26" fmla="*/ 2147483647 w 2187"/>
              <a:gd name="T27" fmla="*/ 2147483647 h 1553"/>
              <a:gd name="T28" fmla="*/ 2147483647 w 2187"/>
              <a:gd name="T29" fmla="*/ 2147483647 h 1553"/>
              <a:gd name="T30" fmla="*/ 2147483647 w 2187"/>
              <a:gd name="T31" fmla="*/ 2147483647 h 155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187"/>
              <a:gd name="T49" fmla="*/ 0 h 1553"/>
              <a:gd name="T50" fmla="*/ 2187 w 2187"/>
              <a:gd name="T51" fmla="*/ 1553 h 155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187" h="1553">
                <a:moveTo>
                  <a:pt x="0" y="0"/>
                </a:moveTo>
                <a:lnTo>
                  <a:pt x="103" y="175"/>
                </a:lnTo>
                <a:lnTo>
                  <a:pt x="214" y="334"/>
                </a:lnTo>
                <a:lnTo>
                  <a:pt x="317" y="486"/>
                </a:lnTo>
                <a:lnTo>
                  <a:pt x="412" y="621"/>
                </a:lnTo>
                <a:lnTo>
                  <a:pt x="515" y="741"/>
                </a:lnTo>
                <a:lnTo>
                  <a:pt x="619" y="852"/>
                </a:lnTo>
                <a:lnTo>
                  <a:pt x="840" y="1043"/>
                </a:lnTo>
                <a:lnTo>
                  <a:pt x="957" y="1131"/>
                </a:lnTo>
                <a:lnTo>
                  <a:pt x="1090" y="1203"/>
                </a:lnTo>
                <a:lnTo>
                  <a:pt x="1230" y="1274"/>
                </a:lnTo>
                <a:lnTo>
                  <a:pt x="1392" y="1338"/>
                </a:lnTo>
                <a:lnTo>
                  <a:pt x="1561" y="1394"/>
                </a:lnTo>
                <a:lnTo>
                  <a:pt x="1745" y="1450"/>
                </a:lnTo>
                <a:lnTo>
                  <a:pt x="1959" y="1498"/>
                </a:lnTo>
                <a:lnTo>
                  <a:pt x="2187" y="1553"/>
                </a:lnTo>
              </a:path>
            </a:pathLst>
          </a:custGeom>
          <a:noFill/>
          <a:ln w="23813">
            <a:solidFill>
              <a:srgbClr val="0000D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1017588" y="3090863"/>
            <a:ext cx="2825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600" b="1">
                <a:solidFill>
                  <a:srgbClr val="DD0806"/>
                </a:solidFill>
                <a:latin typeface="Frutiger 55 Roman"/>
              </a:rPr>
              <a:t>1,8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4" name="Rectangle 53"/>
          <p:cNvSpPr>
            <a:spLocks noChangeArrowheads="1"/>
          </p:cNvSpPr>
          <p:nvPr/>
        </p:nvSpPr>
        <p:spPr bwMode="auto">
          <a:xfrm>
            <a:off x="5450967" y="3406775"/>
            <a:ext cx="10900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 dirty="0" err="1">
                <a:solidFill>
                  <a:srgbClr val="000000"/>
                </a:solidFill>
              </a:rPr>
              <a:t>Example</a:t>
            </a:r>
            <a:r>
              <a:rPr lang="de-DE" altLang="de-DE" sz="1800" b="1" dirty="0">
                <a:solidFill>
                  <a:srgbClr val="000000"/>
                </a:solidFill>
              </a:rPr>
              <a:t> :</a:t>
            </a:r>
            <a:endParaRPr lang="de-DE" altLang="de-DE" sz="1600" dirty="0">
              <a:solidFill>
                <a:srgbClr val="00279F"/>
              </a:solidFill>
            </a:endParaRPr>
          </a:p>
        </p:txBody>
      </p:sp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5507038" y="3833813"/>
            <a:ext cx="14668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>
                <a:solidFill>
                  <a:srgbClr val="000000"/>
                </a:solidFill>
              </a:rPr>
              <a:t>L      = 85 dB</a:t>
            </a:r>
            <a:r>
              <a:rPr lang="de-DE" altLang="de-DE" sz="1800" b="1">
                <a:solidFill>
                  <a:srgbClr val="000000"/>
                </a:solidFill>
                <a:latin typeface="Helvetica" pitchFamily="34" charset="0"/>
              </a:rPr>
              <a:t>  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5522913" y="40798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508625" y="4327525"/>
            <a:ext cx="1403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>
                <a:solidFill>
                  <a:srgbClr val="000000"/>
                </a:solidFill>
              </a:rPr>
              <a:t>L      = 82 dB</a:t>
            </a:r>
            <a:r>
              <a:rPr lang="de-DE" altLang="de-DE" sz="1800" b="1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5522913" y="457358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de-DE" altLang="de-DE" sz="1600">
              <a:solidFill>
                <a:srgbClr val="00279F"/>
              </a:solidFill>
              <a:latin typeface="Frutiger 55 Roman"/>
            </a:endParaRP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5484813" y="4819650"/>
            <a:ext cx="3117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1800" b="1">
                <a:solidFill>
                  <a:srgbClr val="000000"/>
                </a:solidFill>
              </a:rPr>
              <a:t>L      = 85 dB + 1,8  =  86,8 dB</a:t>
            </a:r>
            <a:endParaRPr lang="de-DE" altLang="de-DE" sz="1600">
              <a:solidFill>
                <a:srgbClr val="00279F"/>
              </a:solidFill>
            </a:endParaRPr>
          </a:p>
        </p:txBody>
      </p: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5637231" y="3900486"/>
            <a:ext cx="306388" cy="1200149"/>
            <a:chOff x="3610" y="2484"/>
            <a:chExt cx="193" cy="756"/>
          </a:xfrm>
        </p:grpSpPr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3610" y="2484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>
                  <a:solidFill>
                    <a:srgbClr val="000000"/>
                  </a:solidFill>
                  <a:latin typeface="Frutiger 55 Roman"/>
                </a:rPr>
                <a:t>1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3619" y="2784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>
                  <a:solidFill>
                    <a:srgbClr val="000000"/>
                  </a:solidFill>
                  <a:latin typeface="Frutiger 55 Roman"/>
                </a:rPr>
                <a:t>2</a:t>
              </a:r>
              <a:endParaRPr lang="de-DE" altLang="de-DE" sz="1600">
                <a:solidFill>
                  <a:srgbClr val="00279F"/>
                </a:solidFill>
                <a:latin typeface="Frutiger 55 Roman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3637" y="3085"/>
              <a:ext cx="166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 dirty="0" smtClean="0">
                  <a:solidFill>
                    <a:srgbClr val="000000"/>
                  </a:solidFill>
                </a:rPr>
                <a:t>tot</a:t>
              </a:r>
              <a:endParaRPr lang="de-DE" altLang="de-DE" sz="1600" dirty="0">
                <a:solidFill>
                  <a:srgbClr val="00279F"/>
                </a:solidFill>
              </a:endParaRPr>
            </a:p>
          </p:txBody>
        </p:sp>
      </p:grpSp>
      <p:grpSp>
        <p:nvGrpSpPr>
          <p:cNvPr id="64" name="Group 63"/>
          <p:cNvGrpSpPr>
            <a:grpSpLocks/>
          </p:cNvGrpSpPr>
          <p:nvPr/>
        </p:nvGrpSpPr>
        <p:grpSpPr bwMode="auto">
          <a:xfrm>
            <a:off x="5478463" y="2057400"/>
            <a:ext cx="2095500" cy="739775"/>
            <a:chOff x="3510" y="1323"/>
            <a:chExt cx="1320" cy="466"/>
          </a:xfrm>
        </p:grpSpPr>
        <p:grpSp>
          <p:nvGrpSpPr>
            <p:cNvPr id="65" name="Group 64"/>
            <p:cNvGrpSpPr>
              <a:grpSpLocks/>
            </p:cNvGrpSpPr>
            <p:nvPr/>
          </p:nvGrpSpPr>
          <p:grpSpPr bwMode="auto">
            <a:xfrm>
              <a:off x="3534" y="1323"/>
              <a:ext cx="510" cy="238"/>
              <a:chOff x="3534" y="1323"/>
              <a:chExt cx="510" cy="238"/>
            </a:xfrm>
          </p:grpSpPr>
          <p:sp>
            <p:nvSpPr>
              <p:cNvPr id="70" name="Rectangle 65"/>
              <p:cNvSpPr>
                <a:spLocks noChangeArrowheads="1"/>
              </p:cNvSpPr>
              <p:nvPr/>
            </p:nvSpPr>
            <p:spPr bwMode="auto">
              <a:xfrm>
                <a:off x="3534" y="1323"/>
                <a:ext cx="46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sz="1800" b="1">
                    <a:solidFill>
                      <a:srgbClr val="000000"/>
                    </a:solidFill>
                  </a:rPr>
                  <a:t>L   &gt;  L</a:t>
                </a:r>
                <a:endParaRPr lang="de-DE" altLang="de-DE" sz="1600">
                  <a:solidFill>
                    <a:srgbClr val="00279F"/>
                  </a:solidFill>
                </a:endParaRPr>
              </a:p>
            </p:txBody>
          </p:sp>
          <p:sp>
            <p:nvSpPr>
              <p:cNvPr id="71" name="Rectangle 66"/>
              <p:cNvSpPr>
                <a:spLocks noChangeArrowheads="1"/>
              </p:cNvSpPr>
              <p:nvPr/>
            </p:nvSpPr>
            <p:spPr bwMode="auto">
              <a:xfrm>
                <a:off x="3619" y="1407"/>
                <a:ext cx="7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sz="1600" b="1">
                    <a:solidFill>
                      <a:srgbClr val="000000"/>
                    </a:solidFill>
                    <a:latin typeface="Frutiger 55 Roman"/>
                  </a:rPr>
                  <a:t>1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  <p:sp>
            <p:nvSpPr>
              <p:cNvPr id="72" name="Rectangle 67"/>
              <p:cNvSpPr>
                <a:spLocks noChangeArrowheads="1"/>
              </p:cNvSpPr>
              <p:nvPr/>
            </p:nvSpPr>
            <p:spPr bwMode="auto">
              <a:xfrm>
                <a:off x="3973" y="1407"/>
                <a:ext cx="7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sz="1600" b="1">
                    <a:solidFill>
                      <a:srgbClr val="000000"/>
                    </a:solidFill>
                    <a:latin typeface="Frutiger 55 Roman"/>
                  </a:rPr>
                  <a:t>2</a:t>
                </a:r>
                <a:endParaRPr lang="de-DE" altLang="de-DE" sz="1600">
                  <a:solidFill>
                    <a:srgbClr val="00279F"/>
                  </a:solidFill>
                  <a:latin typeface="Frutiger 55 Roman"/>
                </a:endParaRPr>
              </a:p>
            </p:txBody>
          </p:sp>
        </p:grpSp>
        <p:grpSp>
          <p:nvGrpSpPr>
            <p:cNvPr id="66" name="Group 68"/>
            <p:cNvGrpSpPr>
              <a:grpSpLocks/>
            </p:cNvGrpSpPr>
            <p:nvPr/>
          </p:nvGrpSpPr>
          <p:grpSpPr bwMode="auto">
            <a:xfrm>
              <a:off x="3510" y="1593"/>
              <a:ext cx="1320" cy="196"/>
              <a:chOff x="3510" y="1593"/>
              <a:chExt cx="1320" cy="196"/>
            </a:xfrm>
          </p:grpSpPr>
          <p:sp>
            <p:nvSpPr>
              <p:cNvPr id="68" name="Rectangle 69"/>
              <p:cNvSpPr>
                <a:spLocks noChangeArrowheads="1"/>
              </p:cNvSpPr>
              <p:nvPr/>
            </p:nvSpPr>
            <p:spPr bwMode="auto">
              <a:xfrm>
                <a:off x="3510" y="1593"/>
                <a:ext cx="132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sz="1800" b="1">
                    <a:solidFill>
                      <a:srgbClr val="000000"/>
                    </a:solidFill>
                  </a:rPr>
                  <a:t>L      =  L  +    L [dB]</a:t>
                </a:r>
                <a:endParaRPr lang="de-DE" altLang="de-DE" sz="1600">
                  <a:solidFill>
                    <a:srgbClr val="00279F"/>
                  </a:solidFill>
                </a:endParaRPr>
              </a:p>
            </p:txBody>
          </p:sp>
          <p:sp>
            <p:nvSpPr>
              <p:cNvPr id="69" name="Rectangle 70"/>
              <p:cNvSpPr>
                <a:spLocks noChangeArrowheads="1"/>
              </p:cNvSpPr>
              <p:nvPr/>
            </p:nvSpPr>
            <p:spPr bwMode="auto">
              <a:xfrm>
                <a:off x="4078" y="1635"/>
                <a:ext cx="7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/>
                <a:r>
                  <a:rPr lang="de-DE" altLang="de-DE" sz="1600" b="1">
                    <a:solidFill>
                      <a:srgbClr val="000000"/>
                    </a:solidFill>
                  </a:rPr>
                  <a:t>1</a:t>
                </a:r>
                <a:endParaRPr lang="de-DE" altLang="de-DE" sz="1600">
                  <a:solidFill>
                    <a:srgbClr val="00279F"/>
                  </a:solidFill>
                </a:endParaRPr>
              </a:p>
            </p:txBody>
          </p:sp>
        </p:grpSp>
        <p:sp>
          <p:nvSpPr>
            <p:cNvPr id="67" name="Rectangle 71"/>
            <p:cNvSpPr>
              <a:spLocks noChangeArrowheads="1"/>
            </p:cNvSpPr>
            <p:nvPr/>
          </p:nvSpPr>
          <p:spPr bwMode="auto">
            <a:xfrm>
              <a:off x="3611" y="1635"/>
              <a:ext cx="22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de-DE" altLang="de-DE" sz="1600" b="1">
                  <a:solidFill>
                    <a:srgbClr val="000000"/>
                  </a:solidFill>
                </a:rPr>
                <a:t>ges</a:t>
              </a:r>
              <a:endParaRPr lang="de-DE" altLang="de-DE" sz="1600">
                <a:solidFill>
                  <a:srgbClr val="00279F"/>
                </a:solidFill>
              </a:endParaRPr>
            </a:p>
          </p:txBody>
        </p:sp>
      </p:grpSp>
      <p:sp>
        <p:nvSpPr>
          <p:cNvPr id="73" name="AutoShape 73"/>
          <p:cNvSpPr>
            <a:spLocks noChangeArrowheads="1"/>
          </p:cNvSpPr>
          <p:nvPr/>
        </p:nvSpPr>
        <p:spPr bwMode="auto">
          <a:xfrm>
            <a:off x="6659563" y="2492375"/>
            <a:ext cx="215900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68209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The effect of noise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C8C5-BCF4-49F5-B532-511B0466D53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323528" y="5655775"/>
            <a:ext cx="6173613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de-DE" sz="1800" dirty="0"/>
              <a:t>IFA </a:t>
            </a:r>
            <a:r>
              <a:rPr lang="de-DE" altLang="de-DE" sz="1800" dirty="0" err="1"/>
              <a:t>audio</a:t>
            </a:r>
            <a:r>
              <a:rPr lang="de-DE" altLang="de-DE" sz="1800" dirty="0"/>
              <a:t> </a:t>
            </a:r>
            <a:r>
              <a:rPr lang="de-DE" altLang="de-DE" sz="1800" dirty="0" err="1"/>
              <a:t>example</a:t>
            </a:r>
            <a:r>
              <a:rPr lang="de-DE" altLang="de-DE" sz="1800" dirty="0"/>
              <a:t>: </a:t>
            </a:r>
            <a:r>
              <a:rPr lang="de-DE" altLang="de-DE" sz="1800" dirty="0" err="1"/>
              <a:t>hearing</a:t>
            </a:r>
            <a:r>
              <a:rPr lang="de-DE" altLang="de-DE" sz="1800" dirty="0"/>
              <a:t> </a:t>
            </a:r>
            <a:r>
              <a:rPr lang="de-DE" altLang="de-DE" sz="1800" dirty="0" err="1"/>
              <a:t>damage</a:t>
            </a:r>
            <a:r>
              <a:rPr lang="de-DE" altLang="de-DE" sz="1800" dirty="0"/>
              <a:t> </a:t>
            </a:r>
            <a:r>
              <a:rPr lang="de-DE" altLang="de-DE" sz="1800" dirty="0" err="1"/>
              <a:t>and</a:t>
            </a:r>
            <a:r>
              <a:rPr lang="de-DE" altLang="de-DE" sz="1800" dirty="0"/>
              <a:t> </a:t>
            </a:r>
            <a:r>
              <a:rPr lang="de-DE" altLang="de-DE" sz="1800" dirty="0" err="1"/>
              <a:t>its</a:t>
            </a:r>
            <a:r>
              <a:rPr lang="de-DE" altLang="de-DE" sz="1800" dirty="0"/>
              <a:t> </a:t>
            </a:r>
            <a:r>
              <a:rPr lang="de-DE" altLang="de-DE" sz="1800" dirty="0" err="1"/>
              <a:t>consequences</a:t>
            </a:r>
            <a:endParaRPr lang="de-DE" altLang="de-DE" sz="1800" dirty="0"/>
          </a:p>
          <a:p>
            <a:r>
              <a:rPr lang="de-DE" altLang="de-DE" sz="1800" dirty="0"/>
              <a:t>(</a:t>
            </a:r>
            <a:r>
              <a:rPr lang="de-DE" altLang="de-DE" sz="1800" dirty="0" err="1"/>
              <a:t>click</a:t>
            </a:r>
            <a:r>
              <a:rPr lang="de-DE" altLang="de-DE" sz="1800" dirty="0"/>
              <a:t> on </a:t>
            </a:r>
            <a:r>
              <a:rPr lang="de-DE" altLang="de-DE" sz="1800" dirty="0" err="1"/>
              <a:t>symbol</a:t>
            </a:r>
            <a:r>
              <a:rPr lang="de-DE" altLang="de-DE" sz="1800" dirty="0"/>
              <a:t>)</a:t>
            </a:r>
          </a:p>
        </p:txBody>
      </p:sp>
      <p:pic>
        <p:nvPicPr>
          <p:cNvPr id="11" name="Hörschäd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655775"/>
            <a:ext cx="609600" cy="609600"/>
          </a:xfrm>
          <a:prstGeom prst="rect">
            <a:avLst/>
          </a:prstGeom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4681538" y="4221163"/>
            <a:ext cx="4067175" cy="129698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265113" indent="-265113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 sz="1600" dirty="0"/>
          </a:p>
          <a:p>
            <a:pPr>
              <a:buFont typeface="Wingdings" pitchFamily="2" charset="2"/>
              <a:buChar char="§"/>
            </a:pPr>
            <a:r>
              <a:rPr lang="de-DE" altLang="de-DE" sz="1600" dirty="0" err="1"/>
              <a:t>Temporary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threshold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shift</a:t>
            </a:r>
            <a:r>
              <a:rPr lang="de-DE" altLang="de-DE" sz="1600" dirty="0"/>
              <a:t> (TTS)</a:t>
            </a:r>
          </a:p>
          <a:p>
            <a:pPr>
              <a:buFont typeface="Wingdings" pitchFamily="2" charset="2"/>
              <a:buChar char="§"/>
            </a:pPr>
            <a:r>
              <a:rPr lang="de-DE" altLang="de-DE" sz="1600" dirty="0"/>
              <a:t>Permanent </a:t>
            </a:r>
            <a:r>
              <a:rPr lang="de-DE" altLang="de-DE" sz="1600" dirty="0" err="1"/>
              <a:t>threshold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shift</a:t>
            </a:r>
            <a:r>
              <a:rPr lang="de-DE" altLang="de-DE" sz="1600" dirty="0"/>
              <a:t> (PTS)</a:t>
            </a:r>
          </a:p>
          <a:p>
            <a:pPr eaLnBrk="1" hangingPunct="1"/>
            <a:endParaRPr lang="de-DE" altLang="de-DE" sz="1600" dirty="0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95288" y="1268413"/>
            <a:ext cx="8353425" cy="1152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de-DE" altLang="de-DE" sz="5400" dirty="0"/>
              <a:t>Noise </a:t>
            </a:r>
            <a:r>
              <a:rPr lang="de-DE" altLang="de-DE" sz="5400" dirty="0" err="1"/>
              <a:t>damage</a:t>
            </a:r>
            <a:endParaRPr lang="de-DE" altLang="de-DE" sz="5400" dirty="0"/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395288" y="4221163"/>
            <a:ext cx="4070350" cy="129698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265113" indent="-265113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de-DE" altLang="de-DE" sz="1600" dirty="0"/>
              <a:t>Irreparable </a:t>
            </a:r>
            <a:r>
              <a:rPr lang="de-DE" altLang="de-DE" sz="1600" dirty="0" err="1"/>
              <a:t>damage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inner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ear</a:t>
            </a:r>
            <a:endParaRPr lang="de-DE" altLang="de-DE" sz="1600" dirty="0"/>
          </a:p>
          <a:p>
            <a:pPr>
              <a:buFont typeface="Wingdings" pitchFamily="2" charset="2"/>
              <a:buChar char="§"/>
            </a:pPr>
            <a:r>
              <a:rPr lang="de-DE" altLang="de-DE" sz="1600" dirty="0"/>
              <a:t>Non-permanent </a:t>
            </a:r>
            <a:r>
              <a:rPr lang="de-DE" altLang="de-DE" sz="1600" dirty="0" err="1"/>
              <a:t>damage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eardrum</a:t>
            </a:r>
            <a:endParaRPr lang="de-DE" altLang="de-DE" sz="1600" dirty="0"/>
          </a:p>
          <a:p>
            <a:pPr eaLnBrk="1" hangingPunct="1">
              <a:buFont typeface="Wingdings" pitchFamily="2" charset="2"/>
              <a:buChar char="§"/>
            </a:pPr>
            <a:endParaRPr lang="de-DE" altLang="de-DE" sz="1600" dirty="0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95288" y="2779713"/>
            <a:ext cx="4070350" cy="100965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1800" b="1" dirty="0" err="1"/>
              <a:t>Acute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noise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damage</a:t>
            </a:r>
            <a:endParaRPr lang="de-DE" altLang="de-DE" sz="1800" b="1" dirty="0"/>
          </a:p>
          <a:p>
            <a:r>
              <a:rPr lang="de-DE" altLang="de-DE" sz="1600" dirty="0"/>
              <a:t>At explosive </a:t>
            </a:r>
            <a:r>
              <a:rPr lang="de-DE" altLang="de-DE" sz="1600" dirty="0" err="1"/>
              <a:t>increases</a:t>
            </a:r>
            <a:r>
              <a:rPr lang="de-DE" altLang="de-DE" sz="1600" dirty="0"/>
              <a:t> in </a:t>
            </a:r>
            <a:r>
              <a:rPr lang="de-DE" altLang="de-DE" sz="1600" dirty="0" err="1"/>
              <a:t>pressure</a:t>
            </a:r>
            <a:r>
              <a:rPr lang="de-DE" altLang="de-DE" sz="1600" dirty="0"/>
              <a:t> </a:t>
            </a:r>
          </a:p>
          <a:p>
            <a:r>
              <a:rPr lang="de-DE" altLang="de-DE" sz="1600" dirty="0"/>
              <a:t>at </a:t>
            </a:r>
            <a:r>
              <a:rPr lang="de-DE" altLang="de-DE" sz="1600" dirty="0" err="1"/>
              <a:t>sound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pressure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levels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140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200 dB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4725988" y="2779713"/>
            <a:ext cx="4030662" cy="100965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1800" b="1" dirty="0" err="1"/>
              <a:t>Chronic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noise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damage</a:t>
            </a:r>
            <a:endParaRPr lang="de-DE" altLang="de-DE" sz="1800" b="1" dirty="0"/>
          </a:p>
          <a:p>
            <a:r>
              <a:rPr lang="de-DE" altLang="de-DE" sz="1600" dirty="0" err="1"/>
              <a:t>By</a:t>
            </a:r>
            <a:r>
              <a:rPr lang="de-DE" altLang="de-DE" sz="1600" dirty="0"/>
              <a:t> </a:t>
            </a:r>
            <a:r>
              <a:rPr lang="de-DE" altLang="de-DE" sz="1600" dirty="0" err="1"/>
              <a:t>levels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sound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pressure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over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longer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periods</a:t>
            </a:r>
            <a:r>
              <a:rPr lang="de-DE" altLang="de-DE" sz="1600" dirty="0"/>
              <a:t> </a:t>
            </a:r>
            <a:br>
              <a:rPr lang="de-DE" altLang="de-DE" sz="1600" dirty="0"/>
            </a:b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exposure</a:t>
            </a:r>
            <a:endParaRPr lang="de-DE" altLang="de-DE" sz="1600" dirty="0"/>
          </a:p>
          <a:p>
            <a:pPr eaLnBrk="1" hangingPunct="1"/>
            <a:endParaRPr lang="de-DE" altLang="de-DE" sz="16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auto">
          <a:xfrm>
            <a:off x="2089150" y="3716338"/>
            <a:ext cx="720725" cy="6477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6481763" y="3716338"/>
            <a:ext cx="720725" cy="6477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1218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4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Effect – deterioration of hair cells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12B5B-B1A1-450D-9D89-EBE0AE75790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" b="2751"/>
          <a:stretch/>
        </p:blipFill>
        <p:spPr>
          <a:xfrm>
            <a:off x="539750" y="1246200"/>
            <a:ext cx="6576830" cy="521082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7134043" y="6021288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3203848" y="2296761"/>
            <a:ext cx="1008112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6D6D6D"/>
              </a:solidFill>
              <a:effectLst/>
              <a:latin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915816" y="211267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800" dirty="0" err="1">
                <a:latin typeface="Comic Sans MS" panose="030F0702030302020204" pitchFamily="66" charset="0"/>
              </a:rPr>
              <a:t>Eardrum</a:t>
            </a:r>
            <a:endParaRPr lang="de-DE" altLang="de-DE" sz="1600" dirty="0">
              <a:latin typeface="Comic Sans MS" panose="030F0702030302020204" pitchFamily="66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816888" y="2584458"/>
            <a:ext cx="1221604" cy="3401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800" dirty="0" err="1">
                <a:latin typeface="Comic Sans MS" panose="030F0702030302020204" pitchFamily="66" charset="0"/>
              </a:rPr>
              <a:t>Ossicle</a:t>
            </a:r>
            <a:endParaRPr lang="de-DE" altLang="de-DE" sz="1800" dirty="0">
              <a:latin typeface="Comic Sans MS" panose="030F0702030302020204" pitchFamily="66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5004048" y="2296761"/>
            <a:ext cx="1224136" cy="556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6D6D6D"/>
              </a:solidFill>
              <a:effectLst/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122797" y="2264352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800" dirty="0" err="1">
                <a:latin typeface="Comic Sans MS" panose="030F0702030302020204" pitchFamily="66" charset="0"/>
              </a:rPr>
              <a:t>Auditory</a:t>
            </a:r>
            <a:r>
              <a:rPr lang="de-DE" altLang="de-DE" sz="1800" dirty="0">
                <a:latin typeface="Comic Sans MS" panose="030F0702030302020204" pitchFamily="66" charset="0"/>
              </a:rPr>
              <a:t> nerve</a:t>
            </a:r>
          </a:p>
        </p:txBody>
      </p:sp>
      <p:sp>
        <p:nvSpPr>
          <p:cNvPr id="15" name="Rechteck 14"/>
          <p:cNvSpPr/>
          <p:nvPr/>
        </p:nvSpPr>
        <p:spPr bwMode="auto">
          <a:xfrm>
            <a:off x="5940152" y="3784987"/>
            <a:ext cx="936104" cy="43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6D6D6D"/>
              </a:solidFill>
              <a:effectLst/>
              <a:latin typeface="Arial" charset="0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5940152" y="38610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6D6D6D"/>
              </a:solidFill>
              <a:effectLst/>
              <a:latin typeface="Arial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5923239" y="3927817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800" dirty="0">
                <a:latin typeface="Comic Sans MS" panose="030F0702030302020204" pitchFamily="66" charset="0"/>
              </a:rPr>
              <a:t>Cochlea</a:t>
            </a:r>
            <a:endParaRPr lang="de-DE" altLang="de-DE" dirty="0">
              <a:latin typeface="Comic Sans MS" panose="030F0702030302020204" pitchFamily="66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3794124" y="5784357"/>
            <a:ext cx="107914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</a:pPr>
            <a:r>
              <a:rPr lang="de-DE" altLang="de-DE" sz="1200" dirty="0" err="1">
                <a:latin typeface="Comic Sans MS" panose="030F0702030302020204" pitchFamily="66" charset="0"/>
              </a:rPr>
              <a:t>Healthy</a:t>
            </a:r>
            <a:r>
              <a:rPr lang="de-DE" altLang="de-DE" sz="1200" dirty="0">
                <a:latin typeface="Comic Sans MS" panose="030F0702030302020204" pitchFamily="66" charset="0"/>
              </a:rPr>
              <a:t> </a:t>
            </a:r>
            <a:r>
              <a:rPr lang="de-DE" altLang="de-DE" sz="1200" dirty="0" err="1" smtClean="0">
                <a:latin typeface="Comic Sans MS" panose="030F0702030302020204" pitchFamily="66" charset="0"/>
              </a:rPr>
              <a:t>hair</a:t>
            </a:r>
            <a:endParaRPr lang="de-DE" altLang="de-DE" sz="1200" dirty="0" smtClean="0">
              <a:latin typeface="Comic Sans MS" panose="030F0702030302020204" pitchFamily="66" charset="0"/>
            </a:endParaRPr>
          </a:p>
          <a:p>
            <a:pPr algn="ctr">
              <a:lnSpc>
                <a:spcPct val="95000"/>
              </a:lnSpc>
            </a:pPr>
            <a:r>
              <a:rPr lang="de-DE" altLang="de-DE" sz="1200" dirty="0" err="1" smtClean="0">
                <a:latin typeface="Comic Sans MS" panose="030F0702030302020204" pitchFamily="66" charset="0"/>
              </a:rPr>
              <a:t>cells</a:t>
            </a:r>
            <a:endParaRPr lang="de-DE" altLang="de-DE" sz="1200" dirty="0">
              <a:latin typeface="Comic Sans MS" panose="030F0702030302020204" pitchFamily="66" charset="0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4128235" y="4838846"/>
            <a:ext cx="79241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6075" algn="l"/>
              </a:tabLst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6D6D6D"/>
              </a:solidFill>
              <a:effectLst/>
              <a:latin typeface="Arial" charset="0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5344678" y="5825703"/>
            <a:ext cx="1512168" cy="3894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5000"/>
              </a:lnSpc>
            </a:pPr>
            <a:r>
              <a:rPr lang="de-DE" altLang="de-DE" sz="1100" dirty="0">
                <a:latin typeface="Comic Sans MS" panose="030F0702030302020204" pitchFamily="66" charset="0"/>
              </a:rPr>
              <a:t>Deterioration </a:t>
            </a:r>
            <a:r>
              <a:rPr lang="de-DE" altLang="de-DE" sz="1100" dirty="0" err="1">
                <a:latin typeface="Comic Sans MS" panose="030F0702030302020204" pitchFamily="66" charset="0"/>
              </a:rPr>
              <a:t>of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the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hair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cells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as</a:t>
            </a:r>
            <a:r>
              <a:rPr lang="de-DE" altLang="de-DE" sz="1100" dirty="0">
                <a:latin typeface="Comic Sans MS" panose="030F0702030302020204" pitchFamily="66" charset="0"/>
              </a:rPr>
              <a:t> a </a:t>
            </a:r>
            <a:r>
              <a:rPr lang="de-DE" altLang="de-DE" sz="1100" dirty="0" err="1">
                <a:latin typeface="Comic Sans MS" panose="030F0702030302020204" pitchFamily="66" charset="0"/>
              </a:rPr>
              <a:t>result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of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exposure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to</a:t>
            </a:r>
            <a:r>
              <a:rPr lang="de-DE" altLang="de-DE" sz="1100" dirty="0">
                <a:latin typeface="Comic Sans MS" panose="030F0702030302020204" pitchFamily="66" charset="0"/>
              </a:rPr>
              <a:t> </a:t>
            </a:r>
            <a:r>
              <a:rPr lang="de-DE" altLang="de-DE" sz="1100" dirty="0" err="1">
                <a:latin typeface="Comic Sans MS" panose="030F0702030302020204" pitchFamily="66" charset="0"/>
              </a:rPr>
              <a:t>noise</a:t>
            </a:r>
            <a:endParaRPr lang="de-DE" altLang="de-DE" sz="11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11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Effect upon the organism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3F23AA-EC2E-4A4C-9C26-7D6276FE65C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  <p:sp>
        <p:nvSpPr>
          <p:cNvPr id="8" name="Rectangle 257"/>
          <p:cNvSpPr>
            <a:spLocks noChangeArrowheads="1"/>
          </p:cNvSpPr>
          <p:nvPr/>
        </p:nvSpPr>
        <p:spPr bwMode="auto">
          <a:xfrm>
            <a:off x="467297" y="1268760"/>
            <a:ext cx="4320727" cy="5119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182563" indent="-182563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de-DE" altLang="de-DE" sz="2000" dirty="0"/>
              <a:t>Mental </a:t>
            </a:r>
            <a:r>
              <a:rPr lang="de-DE" altLang="de-DE" sz="2000" dirty="0" err="1"/>
              <a:t>reactions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/>
              <a:t>Dilation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pupils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/>
              <a:t>Hearing </a:t>
            </a:r>
            <a:r>
              <a:rPr lang="de-DE" altLang="de-DE" sz="2000" dirty="0" err="1"/>
              <a:t>damage</a:t>
            </a:r>
            <a:r>
              <a:rPr lang="de-DE" altLang="de-DE" sz="2000" dirty="0"/>
              <a:t>/</a:t>
            </a:r>
            <a:r>
              <a:rPr lang="de-DE" altLang="de-DE" sz="2000" dirty="0" err="1"/>
              <a:t>mechanical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damage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/>
              <a:t>Release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thyroid</a:t>
            </a:r>
            <a:r>
              <a:rPr lang="de-DE" altLang="de-DE" sz="2000" dirty="0"/>
              <a:t> </a:t>
            </a:r>
            <a:r>
              <a:rPr lang="de-DE" altLang="de-DE" sz="2000" dirty="0" err="1"/>
              <a:t>hormones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 err="1"/>
              <a:t>Cardiac</a:t>
            </a:r>
            <a:r>
              <a:rPr lang="de-DE" altLang="de-DE" sz="2000" dirty="0"/>
              <a:t> </a:t>
            </a:r>
            <a:r>
              <a:rPr lang="de-DE" altLang="de-DE" sz="2000" dirty="0" err="1"/>
              <a:t>palpitations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/>
              <a:t>Release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adrenalin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/>
              <a:t>Release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hormones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from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adrenal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cortex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 err="1"/>
              <a:t>Stomach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and</a:t>
            </a:r>
            <a:r>
              <a:rPr lang="de-DE" altLang="de-DE" sz="2000" dirty="0"/>
              <a:t> </a:t>
            </a:r>
            <a:r>
              <a:rPr lang="de-DE" altLang="de-DE" sz="2000" dirty="0" err="1"/>
              <a:t>bowel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movements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 err="1"/>
              <a:t>Muscle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responses</a:t>
            </a:r>
            <a:endParaRPr lang="de-DE" altLang="de-DE" sz="2000" dirty="0"/>
          </a:p>
          <a:p>
            <a:pPr>
              <a:buFont typeface="Wingdings" pitchFamily="2" charset="2"/>
              <a:buChar char="§"/>
            </a:pPr>
            <a:r>
              <a:rPr lang="de-DE" altLang="de-DE" sz="2000" dirty="0" err="1"/>
              <a:t>Vasoconstriction</a:t>
            </a:r>
            <a:endParaRPr lang="de-DE" altLang="de-DE" sz="2000" dirty="0"/>
          </a:p>
          <a:p>
            <a:endParaRPr lang="de-DE" alt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091" y="1365250"/>
            <a:ext cx="3218967" cy="50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Limit values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347C1F-3D61-4D89-8CBD-03EAD07A63C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468313" y="1340893"/>
            <a:ext cx="66062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Applies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to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daily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noise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(L</a:t>
            </a:r>
            <a:r>
              <a:rPr lang="de-DE" altLang="de-DE" sz="1600" baseline="-250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EX, 8h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)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and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peak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sound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pressure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(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L</a:t>
            </a:r>
            <a:r>
              <a:rPr lang="de-DE" altLang="de-DE" sz="1600" baseline="-250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pc</a:t>
            </a:r>
            <a:r>
              <a:rPr lang="de-DE" altLang="de-DE" sz="1600" baseline="-250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, </a:t>
            </a:r>
            <a:r>
              <a:rPr lang="de-DE" altLang="de-DE" sz="1600" baseline="-250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peak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)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levels</a:t>
            </a:r>
            <a:endParaRPr lang="de-DE" altLang="de-DE" sz="1600" baseline="-25000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>
            <a:off x="6300788" y="3825330"/>
            <a:ext cx="2341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AutoShape 41"/>
          <p:cNvSpPr>
            <a:spLocks noChangeArrowheads="1"/>
          </p:cNvSpPr>
          <p:nvPr/>
        </p:nvSpPr>
        <p:spPr bwMode="auto">
          <a:xfrm>
            <a:off x="6043029" y="3623446"/>
            <a:ext cx="360363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sp>
        <p:nvSpPr>
          <p:cNvPr id="21" name="AutoShape 42"/>
          <p:cNvSpPr>
            <a:spLocks noChangeArrowheads="1"/>
          </p:cNvSpPr>
          <p:nvPr/>
        </p:nvSpPr>
        <p:spPr bwMode="auto">
          <a:xfrm>
            <a:off x="6029623" y="4700133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353885"/>
              </p:ext>
            </p:extLst>
          </p:nvPr>
        </p:nvGraphicFramePr>
        <p:xfrm>
          <a:off x="557213" y="1758277"/>
          <a:ext cx="5472410" cy="4614416"/>
        </p:xfrm>
        <a:graphic>
          <a:graphicData uri="http://schemas.openxmlformats.org/drawingml/2006/table">
            <a:tbl>
              <a:tblPr/>
              <a:tblGrid>
                <a:gridCol w="1581845">
                  <a:extLst>
                    <a:ext uri="{9D8B030D-6E8A-4147-A177-3AD203B41FA5}">
                      <a16:colId xmlns:a16="http://schemas.microsoft.com/office/drawing/2014/main" val="927923950"/>
                    </a:ext>
                  </a:extLst>
                </a:gridCol>
                <a:gridCol w="2135938">
                  <a:extLst>
                    <a:ext uri="{9D8B030D-6E8A-4147-A177-3AD203B41FA5}">
                      <a16:colId xmlns:a16="http://schemas.microsoft.com/office/drawing/2014/main" val="805367412"/>
                    </a:ext>
                  </a:extLst>
                </a:gridCol>
                <a:gridCol w="1754627">
                  <a:extLst>
                    <a:ext uri="{9D8B030D-6E8A-4147-A177-3AD203B41FA5}">
                      <a16:colId xmlns:a16="http://schemas.microsoft.com/office/drawing/2014/main" val="685190691"/>
                    </a:ext>
                  </a:extLst>
                </a:gridCol>
              </a:tblGrid>
              <a:tr h="11957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  <a:lumOff val="5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German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Ordinance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 on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noise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and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vibration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 (2007)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EU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Directive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 on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charset="0"/>
                        </a:rPr>
                        <a:t>noise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  <a:lumOff val="5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828822"/>
                  </a:ext>
                </a:extLst>
              </a:tr>
              <a:tr h="11398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Lower action values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135 dB (C)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135 dB (C)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418653"/>
                  </a:ext>
                </a:extLst>
              </a:tr>
              <a:tr h="11398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Upper action values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 dB (C)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 dB (C)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874175"/>
                  </a:ext>
                </a:extLst>
              </a:tr>
              <a:tr h="10181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Exposure limit values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 dB (C)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 dB (A)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140 dB (C)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861948"/>
                  </a:ext>
                </a:extLst>
              </a:tr>
            </a:tbl>
          </a:graphicData>
        </a:graphic>
      </p:graphicFrame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6300788" y="2194449"/>
            <a:ext cx="2520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dirty="0" err="1"/>
              <a:t>Provide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hearing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protection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 err="1"/>
              <a:t>Provide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instruction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employees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/>
              <a:t>General </a:t>
            </a:r>
            <a:r>
              <a:rPr lang="de-DE" altLang="de-DE" sz="1200" dirty="0" err="1"/>
              <a:t>occupational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medical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advice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 err="1"/>
              <a:t>Provide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occupational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medical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examinations</a:t>
            </a:r>
            <a:endParaRPr lang="de-DE" altLang="de-DE" sz="1200" dirty="0"/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6403392" y="4065485"/>
            <a:ext cx="252095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dirty="0" err="1"/>
              <a:t>Mandatory</a:t>
            </a:r>
            <a:r>
              <a:rPr lang="de-DE" altLang="de-DE" sz="1200" dirty="0"/>
              <a:t> </a:t>
            </a:r>
            <a:r>
              <a:rPr lang="de-DE" altLang="de-DE" sz="1200" dirty="0" err="1"/>
              <a:t>wearing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of</a:t>
            </a:r>
            <a:r>
              <a:rPr lang="de-DE" altLang="de-DE" sz="1200" dirty="0"/>
              <a:t> </a:t>
            </a:r>
            <a:r>
              <a:rPr lang="de-DE" altLang="de-DE" sz="1200" dirty="0" err="1"/>
              <a:t>hearing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protection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 err="1"/>
              <a:t>Signing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of</a:t>
            </a:r>
            <a:r>
              <a:rPr lang="de-DE" altLang="de-DE" sz="1200" dirty="0"/>
              <a:t> high-</a:t>
            </a:r>
            <a:r>
              <a:rPr lang="de-DE" altLang="de-DE" sz="1200" dirty="0" err="1"/>
              <a:t>noise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areas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 err="1"/>
              <a:t>Restricted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access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high-</a:t>
            </a:r>
            <a:r>
              <a:rPr lang="de-DE" altLang="de-DE" sz="1200" dirty="0" err="1"/>
              <a:t>noise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areas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/>
              <a:t>Noise-</a:t>
            </a:r>
            <a:r>
              <a:rPr lang="de-DE" altLang="de-DE" sz="1200" dirty="0" err="1"/>
              <a:t>abatement</a:t>
            </a:r>
            <a:r>
              <a:rPr lang="de-DE" altLang="de-DE" sz="1200" dirty="0"/>
              <a:t> </a:t>
            </a:r>
            <a:r>
              <a:rPr lang="de-DE" altLang="de-DE" sz="1200" dirty="0" err="1"/>
              <a:t>programme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 err="1"/>
              <a:t>Arranging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of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occupational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medical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examinations</a:t>
            </a:r>
            <a:endParaRPr lang="de-DE" altLang="de-DE" sz="1200" dirty="0"/>
          </a:p>
          <a:p>
            <a:pPr>
              <a:spcBef>
                <a:spcPct val="50000"/>
              </a:spcBef>
            </a:pPr>
            <a:r>
              <a:rPr lang="de-DE" altLang="de-DE" sz="1200" dirty="0"/>
              <a:t>Records </a:t>
            </a:r>
            <a:r>
              <a:rPr lang="de-DE" altLang="de-DE" sz="1200" dirty="0" err="1"/>
              <a:t>of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occupational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medical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examinations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75188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Limit values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D254A3-59A0-4204-B7C2-E3F8E2F9944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20" y="1844824"/>
            <a:ext cx="5306258" cy="4178374"/>
          </a:xfrm>
          <a:prstGeom prst="rect">
            <a:avLst/>
          </a:prstGeom>
        </p:spPr>
      </p:pic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222750" y="592075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436096" y="2681360"/>
            <a:ext cx="345638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/>
              <a:t>EN ISO 11690-1 Recommended </a:t>
            </a:r>
            <a:r>
              <a:rPr lang="de-DE" altLang="de-DE" sz="1600" dirty="0" err="1"/>
              <a:t>practice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for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design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low-noise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workplaces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containing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machinery</a:t>
            </a:r>
            <a:endParaRPr lang="de-DE" altLang="de-DE" sz="1600" dirty="0"/>
          </a:p>
          <a:p>
            <a:r>
              <a:rPr lang="de-DE" altLang="de-DE" sz="1600" dirty="0"/>
              <a:t>The </a:t>
            </a:r>
            <a:r>
              <a:rPr lang="de-DE" altLang="de-DE" sz="1600" dirty="0" err="1"/>
              <a:t>following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target</a:t>
            </a:r>
            <a:r>
              <a:rPr lang="de-DE" altLang="de-DE" sz="1600" dirty="0"/>
              <a:t> </a:t>
            </a:r>
            <a:r>
              <a:rPr lang="de-DE" altLang="de-DE" sz="1600" dirty="0" err="1"/>
              <a:t>values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should</a:t>
            </a:r>
            <a:r>
              <a:rPr lang="de-DE" altLang="de-DE" sz="1600" dirty="0"/>
              <a:t> not </a:t>
            </a:r>
            <a:r>
              <a:rPr lang="de-DE" altLang="de-DE" sz="1600" dirty="0" err="1"/>
              <a:t>be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exceeded</a:t>
            </a:r>
            <a:r>
              <a:rPr lang="de-DE" altLang="de-DE" sz="1600" dirty="0"/>
              <a:t>:</a:t>
            </a:r>
          </a:p>
          <a:p>
            <a:r>
              <a:rPr lang="de-DE" altLang="de-DE" sz="1600" dirty="0"/>
              <a:t>80 dB (A) </a:t>
            </a:r>
            <a:r>
              <a:rPr lang="de-DE" altLang="de-DE" sz="1600" dirty="0" smtClean="0"/>
              <a:t>Industrial </a:t>
            </a:r>
            <a:r>
              <a:rPr lang="de-DE" altLang="de-DE" sz="1600" dirty="0" err="1"/>
              <a:t>workplaces</a:t>
            </a:r>
            <a:endParaRPr lang="de-DE" altLang="de-DE" sz="1600" dirty="0"/>
          </a:p>
          <a:p>
            <a:r>
              <a:rPr lang="de-DE" altLang="de-DE" sz="1600" dirty="0"/>
              <a:t>55 dB (A) </a:t>
            </a:r>
            <a:r>
              <a:rPr lang="de-DE" altLang="de-DE" sz="1600" dirty="0" smtClean="0"/>
              <a:t>Routine </a:t>
            </a:r>
            <a:r>
              <a:rPr lang="de-DE" altLang="de-DE" sz="1600" dirty="0" err="1"/>
              <a:t>office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work</a:t>
            </a:r>
            <a:endParaRPr lang="de-DE" altLang="de-DE" sz="1600" dirty="0"/>
          </a:p>
          <a:p>
            <a:pPr lvl="1">
              <a:spcBef>
                <a:spcPts val="0"/>
              </a:spcBef>
            </a:pPr>
            <a:r>
              <a:rPr lang="de-DE" altLang="de-DE" sz="1600" dirty="0"/>
              <a:t>45 dB (A) </a:t>
            </a:r>
            <a:r>
              <a:rPr lang="de-DE" altLang="de-DE" sz="1600" dirty="0" smtClean="0"/>
              <a:t>Tasks </a:t>
            </a:r>
            <a:r>
              <a:rPr lang="de-DE" altLang="de-DE" sz="1600" dirty="0" err="1"/>
              <a:t>requiring</a:t>
            </a:r>
            <a:r>
              <a:rPr lang="de-DE" altLang="de-DE" sz="1600" dirty="0"/>
              <a:t> </a:t>
            </a:r>
            <a:r>
              <a:rPr lang="de-DE" altLang="de-DE" sz="1600" dirty="0" err="1" smtClean="0"/>
              <a:t>particular</a:t>
            </a:r>
            <a:r>
              <a:rPr lang="de-DE" altLang="de-DE" sz="1600" dirty="0" smtClean="0"/>
              <a:t> </a:t>
            </a:r>
            <a:r>
              <a:rPr lang="de-DE" altLang="de-DE" sz="1600" dirty="0" err="1" smtClean="0"/>
              <a:t>concentration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89395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Limit values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16B6F1-3A0B-48C9-A46D-E91BE8D670A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  <p:sp>
        <p:nvSpPr>
          <p:cNvPr id="8" name="Rechteck 7"/>
          <p:cNvSpPr/>
          <p:nvPr/>
        </p:nvSpPr>
        <p:spPr>
          <a:xfrm>
            <a:off x="5076056" y="1988840"/>
            <a:ext cx="3730818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/>
              <a:t>VDI Guideline 2058 Part 3 (</a:t>
            </a:r>
            <a:r>
              <a:rPr lang="de-DE" altLang="de-DE" sz="1600" dirty="0" err="1"/>
              <a:t>assessment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noise</a:t>
            </a:r>
            <a:r>
              <a:rPr lang="de-DE" altLang="de-DE" sz="1600" dirty="0"/>
              <a:t> in </a:t>
            </a:r>
            <a:r>
              <a:rPr lang="de-DE" altLang="de-DE" sz="1600" dirty="0" err="1"/>
              <a:t>the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working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area</a:t>
            </a:r>
            <a:r>
              <a:rPr lang="de-DE" altLang="de-DE" sz="1600" dirty="0"/>
              <a:t> </a:t>
            </a:r>
            <a:r>
              <a:rPr lang="de-DE" altLang="de-DE" sz="1600" dirty="0" err="1"/>
              <a:t>with</a:t>
            </a:r>
            <a:r>
              <a:rPr lang="de-DE" altLang="de-DE" sz="1600" dirty="0"/>
              <a:t> </a:t>
            </a:r>
            <a:r>
              <a:rPr lang="de-DE" altLang="de-DE" sz="1600" dirty="0" err="1"/>
              <a:t>regard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specific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operations</a:t>
            </a:r>
            <a:r>
              <a:rPr lang="de-DE" altLang="de-DE" sz="1600" dirty="0"/>
              <a:t>)</a:t>
            </a:r>
          </a:p>
          <a:p>
            <a:r>
              <a:rPr lang="de-DE" altLang="de-DE" sz="1600" dirty="0"/>
              <a:t>The </a:t>
            </a:r>
            <a:r>
              <a:rPr lang="de-DE" altLang="de-DE" sz="1600" dirty="0" err="1"/>
              <a:t>following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assessment</a:t>
            </a:r>
            <a:r>
              <a:rPr lang="de-DE" altLang="de-DE" sz="1600" dirty="0"/>
              <a:t> </a:t>
            </a:r>
            <a:r>
              <a:rPr lang="de-DE" altLang="de-DE" sz="1600" dirty="0" err="1"/>
              <a:t>levels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should</a:t>
            </a:r>
            <a:r>
              <a:rPr lang="de-DE" altLang="de-DE" sz="1600" dirty="0"/>
              <a:t> not </a:t>
            </a:r>
            <a:r>
              <a:rPr lang="de-DE" altLang="de-DE" sz="1600" dirty="0" err="1"/>
              <a:t>be</a:t>
            </a:r>
            <a:r>
              <a:rPr lang="de-DE" altLang="de-DE" sz="1600" dirty="0"/>
              <a:t> </a:t>
            </a:r>
            <a:r>
              <a:rPr lang="de-DE" altLang="de-DE" sz="1600" dirty="0" err="1"/>
              <a:t>exceeded</a:t>
            </a:r>
            <a:r>
              <a:rPr lang="de-DE" altLang="de-DE" sz="1600" dirty="0"/>
              <a:t>:</a:t>
            </a:r>
          </a:p>
          <a:p>
            <a:pPr>
              <a:spcBef>
                <a:spcPts val="0"/>
              </a:spcBef>
            </a:pPr>
            <a:r>
              <a:rPr lang="de-DE" altLang="de-DE" sz="1600" dirty="0"/>
              <a:t>70 dB (A) </a:t>
            </a:r>
            <a:r>
              <a:rPr lang="de-DE" altLang="de-DE" sz="1600" dirty="0" err="1" smtClean="0"/>
              <a:t>During</a:t>
            </a:r>
            <a:r>
              <a:rPr lang="de-DE" altLang="de-DE" sz="1600" dirty="0" smtClean="0"/>
              <a:t> </a:t>
            </a:r>
            <a:r>
              <a:rPr lang="de-DE" altLang="de-DE" sz="1600" dirty="0"/>
              <a:t>simple </a:t>
            </a:r>
            <a:r>
              <a:rPr lang="de-DE" altLang="de-DE" sz="1600" dirty="0" err="1"/>
              <a:t>or</a:t>
            </a:r>
            <a:r>
              <a:rPr lang="de-DE" altLang="de-DE" sz="1600" dirty="0"/>
              <a:t> </a:t>
            </a:r>
            <a:r>
              <a:rPr lang="de-DE" altLang="de-DE" sz="1600" dirty="0" err="1" smtClean="0"/>
              <a:t>largely</a:t>
            </a:r>
            <a:endParaRPr lang="de-DE" altLang="de-DE" sz="1600" dirty="0" smtClean="0"/>
          </a:p>
          <a:p>
            <a:pPr>
              <a:spcBef>
                <a:spcPts val="0"/>
              </a:spcBef>
            </a:pPr>
            <a:r>
              <a:rPr lang="de-DE" altLang="de-DE" sz="1600" dirty="0"/>
              <a:t>	</a:t>
            </a:r>
            <a:r>
              <a:rPr lang="de-DE" altLang="de-DE" sz="1600" dirty="0" err="1" smtClean="0"/>
              <a:t>automated</a:t>
            </a:r>
            <a:r>
              <a:rPr lang="de-DE" altLang="de-DE" sz="1600" dirty="0" smtClean="0"/>
              <a:t> </a:t>
            </a:r>
            <a:r>
              <a:rPr lang="de-DE" altLang="de-DE" sz="1600" dirty="0" err="1" smtClean="0"/>
              <a:t>office</a:t>
            </a:r>
            <a:r>
              <a:rPr lang="de-DE" altLang="de-DE" sz="1600" dirty="0" smtClean="0"/>
              <a:t> </a:t>
            </a:r>
            <a:r>
              <a:rPr lang="de-DE" altLang="de-DE" sz="1600" dirty="0" err="1" smtClean="0"/>
              <a:t>tasks</a:t>
            </a:r>
            <a:r>
              <a:rPr lang="de-DE" altLang="de-DE" sz="1600" dirty="0" smtClean="0"/>
              <a:t> </a:t>
            </a:r>
            <a:r>
              <a:rPr lang="de-DE" altLang="de-DE" sz="1600" dirty="0" err="1" smtClean="0"/>
              <a:t>and</a:t>
            </a:r>
            <a:endParaRPr lang="de-DE" altLang="de-DE" sz="1600" dirty="0" smtClean="0"/>
          </a:p>
          <a:p>
            <a:pPr>
              <a:spcBef>
                <a:spcPts val="0"/>
              </a:spcBef>
            </a:pPr>
            <a:r>
              <a:rPr lang="de-DE" altLang="de-DE" sz="1600" dirty="0"/>
              <a:t>	</a:t>
            </a:r>
            <a:r>
              <a:rPr lang="de-DE" altLang="de-DE" sz="1600" dirty="0" err="1" smtClean="0"/>
              <a:t>comparable</a:t>
            </a:r>
            <a:r>
              <a:rPr lang="de-DE" altLang="de-DE" sz="1600" dirty="0" smtClean="0"/>
              <a:t> </a:t>
            </a:r>
            <a:r>
              <a:rPr lang="de-DE" altLang="de-DE" sz="1600" dirty="0" err="1"/>
              <a:t>tasks</a:t>
            </a:r>
            <a:endParaRPr lang="de-DE" altLang="de-DE" sz="1600" dirty="0"/>
          </a:p>
          <a:p>
            <a:pPr>
              <a:spcBef>
                <a:spcPts val="0"/>
              </a:spcBef>
            </a:pPr>
            <a:r>
              <a:rPr lang="de-DE" altLang="de-DE" sz="1600" dirty="0"/>
              <a:t>55 dB (A) </a:t>
            </a:r>
            <a:r>
              <a:rPr lang="de-DE" altLang="de-DE" sz="1600" dirty="0" err="1" smtClean="0"/>
              <a:t>During</a:t>
            </a:r>
            <a:r>
              <a:rPr lang="de-DE" altLang="de-DE" sz="1600" dirty="0" smtClean="0"/>
              <a:t> </a:t>
            </a:r>
            <a:r>
              <a:rPr lang="de-DE" altLang="de-DE" sz="1600" dirty="0" err="1"/>
              <a:t>primarily</a:t>
            </a:r>
            <a:r>
              <a:rPr lang="de-DE" altLang="de-DE" sz="1600" dirty="0"/>
              <a:t> </a:t>
            </a:r>
            <a:r>
              <a:rPr lang="de-DE" altLang="de-DE" sz="1600" dirty="0" smtClean="0"/>
              <a:t>mental</a:t>
            </a:r>
          </a:p>
          <a:p>
            <a:pPr>
              <a:spcBef>
                <a:spcPts val="0"/>
              </a:spcBef>
            </a:pPr>
            <a:r>
              <a:rPr lang="de-DE" altLang="de-DE" sz="1600" dirty="0"/>
              <a:t>	</a:t>
            </a:r>
            <a:r>
              <a:rPr lang="de-DE" altLang="de-DE" sz="1600" dirty="0" err="1" smtClean="0"/>
              <a:t>tasks</a:t>
            </a:r>
            <a:r>
              <a:rPr lang="de-DE" altLang="de-DE" sz="1600" dirty="0"/>
              <a:t>; </a:t>
            </a:r>
            <a:r>
              <a:rPr lang="de-DE" altLang="de-DE" sz="1600" dirty="0" err="1" smtClean="0"/>
              <a:t>during</a:t>
            </a:r>
            <a:r>
              <a:rPr lang="de-DE" altLang="de-DE" sz="1600" dirty="0" smtClean="0"/>
              <a:t> </a:t>
            </a:r>
            <a:r>
              <a:rPr lang="de-DE" altLang="de-DE" sz="1600" dirty="0" err="1" smtClean="0"/>
              <a:t>particularly</a:t>
            </a:r>
            <a:endParaRPr lang="de-DE" altLang="de-DE" sz="1600" dirty="0" smtClean="0"/>
          </a:p>
          <a:p>
            <a:pPr>
              <a:spcBef>
                <a:spcPts val="0"/>
              </a:spcBef>
            </a:pPr>
            <a:r>
              <a:rPr lang="de-DE" altLang="de-DE" sz="1600" dirty="0"/>
              <a:t>	</a:t>
            </a:r>
            <a:r>
              <a:rPr lang="de-DE" altLang="de-DE" sz="1600" dirty="0" err="1" smtClean="0"/>
              <a:t>challenging</a:t>
            </a:r>
            <a:r>
              <a:rPr lang="de-DE" altLang="de-DE" sz="1600" dirty="0" smtClean="0"/>
              <a:t> </a:t>
            </a:r>
            <a:r>
              <a:rPr lang="de-DE" altLang="de-DE" sz="1600" dirty="0"/>
              <a:t>mental </a:t>
            </a:r>
            <a:r>
              <a:rPr lang="de-DE" altLang="de-DE" sz="1600" dirty="0" err="1"/>
              <a:t>tasks</a:t>
            </a:r>
            <a:r>
              <a:rPr lang="de-DE" altLang="de-DE" sz="1600" dirty="0"/>
              <a:t>: 30 </a:t>
            </a:r>
            <a:endParaRPr lang="de-DE" altLang="de-DE" sz="1600" dirty="0" smtClean="0"/>
          </a:p>
          <a:p>
            <a:pPr>
              <a:spcBef>
                <a:spcPts val="0"/>
              </a:spcBef>
            </a:pPr>
            <a:r>
              <a:rPr lang="de-DE" altLang="de-DE" sz="1600" dirty="0"/>
              <a:t>	</a:t>
            </a:r>
            <a:r>
              <a:rPr lang="de-DE" altLang="de-DE" sz="1600" dirty="0" err="1" smtClean="0"/>
              <a:t>to</a:t>
            </a:r>
            <a:r>
              <a:rPr lang="de-DE" altLang="de-DE" sz="1600" dirty="0" smtClean="0"/>
              <a:t> 40 </a:t>
            </a:r>
            <a:r>
              <a:rPr lang="de-DE" altLang="de-DE" sz="1600" dirty="0"/>
              <a:t>dB (A)</a:t>
            </a:r>
          </a:p>
          <a:p>
            <a:pPr eaLnBrk="1" hangingPunct="1"/>
            <a:endParaRPr lang="de-DE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r="3526" b="2665"/>
          <a:stretch/>
        </p:blipFill>
        <p:spPr>
          <a:xfrm>
            <a:off x="324703" y="1700808"/>
            <a:ext cx="4840169" cy="4210800"/>
          </a:xfrm>
          <a:prstGeom prst="rect">
            <a:avLst/>
          </a:prstGeom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3768725" y="5973641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Limit values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DA7B03-E679-4D3A-80E0-D5AA0B34922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19</a:t>
            </a:fld>
            <a:endParaRPr lang="de-DE" altLang="de-DE" dirty="0"/>
          </a:p>
        </p:txBody>
      </p:sp>
      <p:pic>
        <p:nvPicPr>
          <p:cNvPr id="35" name="Grafik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262063"/>
            <a:ext cx="7982699" cy="4959294"/>
          </a:xfrm>
          <a:prstGeom prst="rect">
            <a:avLst/>
          </a:prstGeom>
        </p:spPr>
      </p:pic>
      <p:sp>
        <p:nvSpPr>
          <p:cNvPr id="36" name="Rechteck 35"/>
          <p:cNvSpPr/>
          <p:nvPr/>
        </p:nvSpPr>
        <p:spPr>
          <a:xfrm>
            <a:off x="903474" y="6126718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/>
              <a:t>Source: </a:t>
            </a:r>
            <a:r>
              <a:rPr lang="de-DE" altLang="de-DE" sz="1600" b="1" dirty="0" err="1"/>
              <a:t>BAuA</a:t>
            </a:r>
            <a:r>
              <a:rPr lang="de-DE" altLang="de-DE" sz="1600" b="1" dirty="0"/>
              <a:t>/DGUV, </a:t>
            </a:r>
            <a:r>
              <a:rPr lang="de-DE" altLang="de-DE" sz="1600" dirty="0" err="1"/>
              <a:t>training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documentation</a:t>
            </a:r>
            <a:r>
              <a:rPr lang="de-DE" altLang="de-DE" sz="1600" dirty="0"/>
              <a:t> </a:t>
            </a:r>
            <a:r>
              <a:rPr lang="de-DE" altLang="de-DE" sz="1600" dirty="0" err="1"/>
              <a:t>for</a:t>
            </a:r>
            <a:r>
              <a:rPr lang="de-DE" altLang="de-DE" sz="1600" dirty="0"/>
              <a:t> OSH professionals, 2006 </a:t>
            </a:r>
          </a:p>
        </p:txBody>
      </p:sp>
    </p:spTree>
    <p:extLst>
      <p:ext uri="{BB962C8B-B14F-4D97-AF65-F5344CB8AC3E}">
        <p14:creationId xmlns:p14="http://schemas.microsoft.com/office/powerpoint/2010/main" val="373828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Noise		</a:t>
            </a:r>
            <a:r>
              <a:rPr lang="de-DE" altLang="de-DE" sz="3200" dirty="0" smtClean="0"/>
              <a:t>		</a:t>
            </a:r>
            <a:r>
              <a:rPr lang="de-DE" altLang="de-DE" sz="3200" dirty="0" err="1" smtClean="0"/>
              <a:t>Overview</a:t>
            </a:r>
            <a:r>
              <a:rPr lang="de-DE" altLang="de-DE" sz="3200" dirty="0"/>
              <a:t/>
            </a:r>
            <a:br>
              <a:rPr lang="de-DE" altLang="de-DE" sz="320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48910" y="1827939"/>
            <a:ext cx="4104258" cy="4897437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Definition </a:t>
            </a:r>
            <a:r>
              <a:rPr lang="en-US" altLang="de-DE" dirty="0"/>
              <a:t>of </a:t>
            </a:r>
            <a:r>
              <a:rPr lang="en-US" altLang="de-DE" dirty="0" smtClean="0"/>
              <a:t>sound/noise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The </a:t>
            </a:r>
            <a:r>
              <a:rPr lang="en-US" altLang="de-DE" dirty="0"/>
              <a:t>significance of noise at </a:t>
            </a:r>
            <a:r>
              <a:rPr lang="en-US" altLang="de-DE" dirty="0" smtClean="0"/>
              <a:t>the workplace</a:t>
            </a:r>
            <a:endParaRPr lang="en-US" altLang="de-DE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Physical </a:t>
            </a:r>
            <a:r>
              <a:rPr lang="en-US" altLang="de-DE" dirty="0" smtClean="0"/>
              <a:t>principles</a:t>
            </a:r>
            <a:endParaRPr lang="en-US" altLang="de-DE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Measurement/weighting of </a:t>
            </a:r>
            <a:r>
              <a:rPr lang="en-US" altLang="de-DE" dirty="0" smtClean="0"/>
              <a:t>sound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The effect of noise</a:t>
            </a:r>
            <a:endParaRPr lang="en-US" altLang="de-DE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Limit </a:t>
            </a:r>
            <a:r>
              <a:rPr lang="en-US" altLang="de-DE" dirty="0" smtClean="0"/>
              <a:t>values</a:t>
            </a:r>
            <a:endParaRPr lang="en-US" altLang="de-DE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Technical solutions for protection </a:t>
            </a:r>
            <a:r>
              <a:rPr lang="en-US" altLang="de-DE" dirty="0" smtClean="0"/>
              <a:t>against </a:t>
            </a:r>
            <a:r>
              <a:rPr lang="en-US" altLang="de-DE" dirty="0"/>
              <a:t>noise</a:t>
            </a:r>
          </a:p>
          <a:p>
            <a:pPr eaLnBrk="1" hangingPunct="1">
              <a:buClr>
                <a:schemeClr val="accent2"/>
              </a:buClr>
            </a:pPr>
            <a:endParaRPr lang="de-DE" alt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7E965B-992E-48AA-BC11-D2E27769AA4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843808" y="542833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4174" r="9052" b="1937"/>
          <a:stretch/>
        </p:blipFill>
        <p:spPr>
          <a:xfrm>
            <a:off x="30925" y="1827939"/>
            <a:ext cx="471481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23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Technical solutions for protection against noise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A0840A-229A-4F25-8CD0-C34CC9F6B88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20</a:t>
            </a:fld>
            <a:endParaRPr lang="de-DE" altLang="de-DE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562395" y="1275762"/>
            <a:ext cx="8353425" cy="3311525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266700" indent="-2667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de-DE" sz="1600" b="1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Design measures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Reduction of sound emissions by reduction of the excitation forces </a:t>
            </a: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and</a:t>
            </a:r>
            <a:b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</a:b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velocities </a:t>
            </a: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and by design measures for the elimination of resonances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Avoidance of impulsive noise by the observance of maximum drop heights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Replacement of noisy machine </a:t>
            </a: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components</a:t>
            </a:r>
            <a:b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</a:b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(e.g</a:t>
            </a: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. electric drive rather than pneumatic)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Influencing of the forces giving rise to </a:t>
            </a: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sound</a:t>
            </a:r>
            <a:b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</a:b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(e.g</a:t>
            </a: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. changes to the frequency of a rotating part)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Avoidance of the potential for absorption of structure-borne noise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  (damping of structure-borne noise, grey cast iron in place of steel)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Screening or encapsulation of parts of machinery emitting noise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de-DE" altLang="de-DE" sz="1600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562395" y="4725144"/>
            <a:ext cx="8353425" cy="1368425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GB" altLang="de-DE" sz="1600" b="1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Technological measures</a:t>
            </a:r>
          </a:p>
          <a:p>
            <a:pPr>
              <a:buFont typeface="Wingdings" pitchFamily="2" charset="2"/>
              <a:buChar char="§"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Selection of low-noise work methods</a:t>
            </a:r>
          </a:p>
          <a:p>
            <a:pPr>
              <a:buFont typeface="Wingdings" pitchFamily="2" charset="2"/>
              <a:buChar char="§"/>
            </a:pP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Concentration of high-noise work equipment in working </a:t>
            </a: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areas,</a:t>
            </a:r>
            <a:b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</a:br>
            <a:r>
              <a:rPr lang="en-GB" altLang="de-DE" sz="1600" dirty="0" smtClean="0">
                <a:solidFill>
                  <a:schemeClr val="accent4">
                    <a:lumMod val="50000"/>
                    <a:lumOff val="50000"/>
                  </a:schemeClr>
                </a:solidFill>
              </a:rPr>
              <a:t>and </a:t>
            </a:r>
            <a:r>
              <a:rPr lang="en-GB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creation of low-noise areas</a:t>
            </a:r>
          </a:p>
        </p:txBody>
      </p:sp>
      <p:sp>
        <p:nvSpPr>
          <p:cNvPr id="3" name="Rechteck 2"/>
          <p:cNvSpPr/>
          <p:nvPr/>
        </p:nvSpPr>
        <p:spPr>
          <a:xfrm>
            <a:off x="107504" y="6108165"/>
            <a:ext cx="83586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altLang="de-DE" sz="1400" dirty="0"/>
              <a:t>Quelle </a:t>
            </a:r>
            <a:r>
              <a:rPr lang="de-DE" altLang="de-DE" sz="1400" b="1" dirty="0" err="1"/>
              <a:t>Lehder</a:t>
            </a:r>
            <a:r>
              <a:rPr lang="de-DE" altLang="de-DE" sz="1400" b="1" dirty="0"/>
              <a:t>, G; </a:t>
            </a:r>
            <a:r>
              <a:rPr lang="de-DE" altLang="de-DE" sz="1400" b="1" dirty="0" err="1"/>
              <a:t>Skiba</a:t>
            </a:r>
            <a:r>
              <a:rPr lang="de-DE" altLang="de-DE" sz="1400" b="1" dirty="0"/>
              <a:t>, R</a:t>
            </a:r>
            <a:r>
              <a:rPr lang="de-DE" altLang="de-DE" sz="1400" dirty="0"/>
              <a:t>.: Taschenbuch Arbeitssicherheit. Berlin: Erich Schmidt Verlag 2005</a:t>
            </a:r>
          </a:p>
        </p:txBody>
      </p:sp>
    </p:spTree>
    <p:extLst>
      <p:ext uri="{BB962C8B-B14F-4D97-AF65-F5344CB8AC3E}">
        <p14:creationId xmlns:p14="http://schemas.microsoft.com/office/powerpoint/2010/main" val="282955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2800" dirty="0"/>
              <a:t>Example of a technical solution for protection against noise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58230A-E93F-44C2-BC8E-9C0DD2DED72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6255" r="2750" b="2708"/>
          <a:stretch/>
        </p:blipFill>
        <p:spPr>
          <a:xfrm>
            <a:off x="539750" y="1262063"/>
            <a:ext cx="7344618" cy="4792674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7524865" y="604520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899592" y="1669096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Containment (</a:t>
            </a:r>
            <a:r>
              <a:rPr lang="de-DE" altLang="de-DE" dirty="0" err="1"/>
              <a:t>damping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airborne</a:t>
            </a:r>
            <a:r>
              <a:rPr lang="de-DE" altLang="de-DE" dirty="0"/>
              <a:t> </a:t>
            </a:r>
            <a:r>
              <a:rPr lang="de-DE" altLang="de-DE" dirty="0" err="1"/>
              <a:t>noise</a:t>
            </a:r>
            <a:r>
              <a:rPr lang="de-DE" altLang="de-DE" dirty="0"/>
              <a:t>) </a:t>
            </a:r>
            <a:br>
              <a:rPr lang="de-DE" altLang="de-DE" dirty="0"/>
            </a:br>
            <a:r>
              <a:rPr lang="de-DE" altLang="de-DE" dirty="0" err="1"/>
              <a:t>including</a:t>
            </a:r>
            <a:r>
              <a:rPr lang="de-DE" altLang="de-DE" dirty="0"/>
              <a:t> </a:t>
            </a:r>
            <a:r>
              <a:rPr lang="de-DE" altLang="de-DE" dirty="0" err="1"/>
              <a:t>insulation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</a:t>
            </a:r>
            <a:r>
              <a:rPr lang="de-DE" altLang="de-DE" dirty="0" err="1"/>
              <a:t>structure</a:t>
            </a:r>
            <a:r>
              <a:rPr lang="de-DE" altLang="de-DE" dirty="0"/>
              <a:t>-borne </a:t>
            </a:r>
            <a:r>
              <a:rPr lang="de-DE" altLang="de-DE" dirty="0" err="1"/>
              <a:t>noise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7162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04858"/>
            <a:ext cx="7013575" cy="46615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4"/>
            <a:ext cx="8280722" cy="1079649"/>
          </a:xfrm>
        </p:spPr>
        <p:txBody>
          <a:bodyPr/>
          <a:lstStyle/>
          <a:p>
            <a:r>
              <a:rPr lang="en-GB" altLang="de-DE" sz="2800" dirty="0" smtClean="0"/>
              <a:t>Example of a technical solution for protection against noise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CD5128-08C0-4821-BC10-2C22232AD06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6875586" y="5759071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557213" y="6085729"/>
            <a:ext cx="6462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Noise-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absorbent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ceiling</a:t>
            </a:r>
            <a:r>
              <a:rPr lang="de-DE" altLang="de-DE" sz="1600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 </a:t>
            </a:r>
            <a:r>
              <a:rPr lang="de-DE" altLang="de-DE" sz="1600" dirty="0" err="1">
                <a:solidFill>
                  <a:schemeClr val="accent4">
                    <a:lumMod val="50000"/>
                    <a:lumOff val="50000"/>
                  </a:schemeClr>
                </a:solidFill>
              </a:rPr>
              <a:t>panelling</a:t>
            </a:r>
            <a:endParaRPr lang="de-DE" altLang="de-DE" sz="1600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2800" dirty="0" smtClean="0">
                <a:cs typeface="Times New Roman" pitchFamily="18" charset="0"/>
              </a:rPr>
              <a:t>Examples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9F0286-E2C4-40B5-A1E6-E9BB87853E7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23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794517"/>
            <a:ext cx="6412662" cy="4432281"/>
          </a:xfrm>
          <a:prstGeom prst="rect">
            <a:avLst/>
          </a:prstGeom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7528278" y="575288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339752" y="1098392"/>
            <a:ext cx="6564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b="1" dirty="0"/>
              <a:t>Noise </a:t>
            </a:r>
            <a:r>
              <a:rPr lang="de-DE" altLang="de-DE" b="1" dirty="0" err="1"/>
              <a:t>abatement</a:t>
            </a:r>
            <a:r>
              <a:rPr lang="de-DE" altLang="de-DE" b="1" dirty="0"/>
              <a:t> in </a:t>
            </a:r>
            <a:r>
              <a:rPr lang="de-DE" altLang="de-DE" b="1" dirty="0" err="1"/>
              <a:t>concrete</a:t>
            </a:r>
            <a:r>
              <a:rPr lang="de-DE" altLang="de-DE" b="1" dirty="0"/>
              <a:t> </a:t>
            </a:r>
            <a:r>
              <a:rPr lang="de-DE" altLang="de-DE" b="1" dirty="0" err="1"/>
              <a:t>element</a:t>
            </a:r>
            <a:r>
              <a:rPr lang="de-DE" altLang="de-DE" b="1" dirty="0"/>
              <a:t> </a:t>
            </a:r>
            <a:r>
              <a:rPr lang="de-DE" altLang="de-DE" b="1" dirty="0" err="1"/>
              <a:t>manufacturing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4427984" y="1765670"/>
            <a:ext cx="43845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b="1" dirty="0"/>
              <a:t>Noise </a:t>
            </a:r>
            <a:r>
              <a:rPr lang="de-DE" altLang="de-DE" b="1" dirty="0" err="1"/>
              <a:t>abatement</a:t>
            </a:r>
            <a:r>
              <a:rPr lang="de-DE" altLang="de-DE" b="1" dirty="0"/>
              <a:t> on a </a:t>
            </a:r>
            <a:r>
              <a:rPr lang="de-DE" altLang="de-DE" b="1" dirty="0" err="1"/>
              <a:t>circular</a:t>
            </a:r>
            <a:r>
              <a:rPr lang="de-DE" altLang="de-DE" b="1" dirty="0"/>
              <a:t> </a:t>
            </a:r>
            <a:r>
              <a:rPr lang="de-DE" altLang="de-DE" b="1" dirty="0" err="1"/>
              <a:t>saw</a:t>
            </a:r>
            <a:endParaRPr lang="de-DE" altLang="de-DE" b="1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36588" y="936625"/>
            <a:ext cx="7886700" cy="679450"/>
          </a:xfrm>
        </p:spPr>
        <p:txBody>
          <a:bodyPr/>
          <a:lstStyle/>
          <a:p>
            <a:r>
              <a:rPr lang="en-GB" altLang="de-DE" dirty="0">
                <a:cs typeface="Arial" pitchFamily="34" charset="0"/>
              </a:rPr>
              <a:t>Noise abatement in the manufacture of prefabricated concrete elements</a:t>
            </a:r>
          </a:p>
        </p:txBody>
      </p:sp>
      <p:sp>
        <p:nvSpPr>
          <p:cNvPr id="238598" name="Rectangle 6"/>
          <p:cNvSpPr>
            <a:spLocks noChangeArrowheads="1"/>
          </p:cNvSpPr>
          <p:nvPr/>
        </p:nvSpPr>
        <p:spPr bwMode="auto">
          <a:xfrm>
            <a:off x="3429000" y="2571750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38599" name="Rectangle 7"/>
          <p:cNvSpPr>
            <a:spLocks noChangeArrowheads="1"/>
          </p:cNvSpPr>
          <p:nvPr/>
        </p:nvSpPr>
        <p:spPr bwMode="auto">
          <a:xfrm>
            <a:off x="539750" y="1574800"/>
            <a:ext cx="8575675" cy="123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185738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4025" indent="301625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03375" indent="-265113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51063" indent="-3683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686050" indent="-355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1432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004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576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148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16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buNone/>
              <a:defRPr/>
            </a:pPr>
            <a:r>
              <a:rPr lang="en-GB" altLang="de-DE" sz="1800" dirty="0">
                <a:solidFill>
                  <a:srgbClr val="E14D0E"/>
                </a:solidFill>
                <a:cs typeface="Arial" panose="020B0604020202020204" pitchFamily="34" charset="0"/>
              </a:rPr>
              <a:t>Problem:</a:t>
            </a:r>
            <a:r>
              <a:rPr lang="en-GB" altLang="de-DE" sz="1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  <a:t>the use of unbalance-type vibration generators</a:t>
            </a:r>
            <a:b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</a:br>
            <a: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  <a:t>            (vibrating at approximately 50 to 100 Hz) to compact concrete</a:t>
            </a:r>
            <a:b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</a:br>
            <a: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  <a:t>            generates strong vibration in the steel formwork.</a:t>
            </a:r>
          </a:p>
          <a:p>
            <a:pPr marL="454025" marR="0" lvl="1" indent="30162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SzTx/>
              <a:buFont typeface="Wingdings" panose="05000000000000000000" pitchFamily="2" charset="2"/>
              <a:buNone/>
              <a:tabLst>
                <a:tab pos="1168400" algn="l"/>
              </a:tabLst>
              <a:defRPr/>
            </a:pPr>
            <a:endParaRPr kumimoji="0" lang="en-GB" altLang="de-DE" sz="20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8602" name="Text Box 10"/>
          <p:cNvSpPr txBox="1">
            <a:spLocks noChangeArrowheads="1"/>
          </p:cNvSpPr>
          <p:nvPr/>
        </p:nvSpPr>
        <p:spPr bwMode="auto">
          <a:xfrm>
            <a:off x="6084168" y="3212976"/>
            <a:ext cx="218762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dirty="0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 </a:t>
            </a:r>
            <a:r>
              <a:rPr lang="de-DE" altLang="de-DE" dirty="0" err="1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de-DE" altLang="de-DE" dirty="0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</a:t>
            </a:r>
            <a:r>
              <a:rPr lang="de-DE" altLang="de-DE" dirty="0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reach</a:t>
            </a:r>
            <a:r>
              <a:rPr lang="de-DE" altLang="de-DE" dirty="0">
                <a:solidFill>
                  <a:srgbClr val="E14D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100-120 dB(A).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2571750"/>
            <a:ext cx="5157192" cy="3681790"/>
          </a:xfrm>
          <a:prstGeom prst="rect">
            <a:avLst/>
          </a:prstGeom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23528" y="6023353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404664" y="6259891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example:concrete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funnel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988336" y="6376847"/>
            <a:ext cx="5669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24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17158245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546100" y="976313"/>
            <a:ext cx="7886700" cy="679450"/>
          </a:xfrm>
        </p:spPr>
        <p:txBody>
          <a:bodyPr/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in </a:t>
            </a:r>
            <a:r>
              <a:rPr lang="de-DE" altLang="de-DE" dirty="0" err="1">
                <a:cs typeface="Arial" pitchFamily="34" charset="0"/>
              </a:rPr>
              <a:t>the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manufacture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of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prefabricated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concrete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elements</a:t>
            </a:r>
            <a:endParaRPr lang="en-GB" altLang="de-DE" dirty="0">
              <a:cs typeface="Arial" panose="020B0604020202020204" pitchFamily="34" charset="0"/>
            </a:endParaRP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458788" y="1636713"/>
            <a:ext cx="8818562" cy="123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185738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4025" indent="301625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03375" indent="-265113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51063" indent="-3683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686050" indent="-355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1432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004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576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14850" indent="-355600" fontAlgn="base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tabLst>
                <a:tab pos="1616075" algn="l"/>
                <a:tab pos="17986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buNone/>
              <a:defRPr/>
            </a:pPr>
            <a:r>
              <a:rPr lang="en-GB" altLang="de-DE" sz="1800" dirty="0">
                <a:solidFill>
                  <a:srgbClr val="E14D0E"/>
                </a:solidFill>
                <a:cs typeface="Arial" pitchFamily="34" charset="0"/>
              </a:rPr>
              <a:t>Solution: </a:t>
            </a:r>
            <a: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  <a:t>new compaction principle –</a:t>
            </a:r>
            <a:b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</a:br>
            <a:r>
              <a:rPr lang="en-GB" altLang="de-DE" sz="1800" dirty="0">
                <a:solidFill>
                  <a:srgbClr val="6E6E6E"/>
                </a:solidFill>
                <a:cs typeface="Arial" pitchFamily="34" charset="0"/>
              </a:rPr>
              <a:t>            compaction by agitation employing horizontal movement</a:t>
            </a:r>
          </a:p>
          <a:p>
            <a:pPr marL="454025" marR="0" lvl="1" indent="30162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SzTx/>
              <a:buFont typeface="Wingdings" panose="05000000000000000000" pitchFamily="2" charset="2"/>
              <a:buNone/>
              <a:tabLst>
                <a:tab pos="1616075" algn="l"/>
                <a:tab pos="1798638" algn="l"/>
              </a:tabLst>
              <a:defRPr/>
            </a:pPr>
            <a:endParaRPr kumimoji="0" lang="en-GB" altLang="de-DE" sz="2000" b="1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564904"/>
            <a:ext cx="5652120" cy="3335880"/>
          </a:xfrm>
          <a:prstGeom prst="rect">
            <a:avLst/>
          </a:prstGeom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6012160" y="514865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example:concrete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funnel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028384" y="6439053"/>
            <a:ext cx="6480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25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247801176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5" y="2332424"/>
            <a:ext cx="5546725" cy="3329326"/>
          </a:xfrm>
          <a:prstGeom prst="rect">
            <a:avLst/>
          </a:prstGeom>
        </p:spPr>
      </p:pic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957263"/>
            <a:ext cx="7886700" cy="679450"/>
          </a:xfrm>
        </p:spPr>
        <p:txBody>
          <a:bodyPr/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in </a:t>
            </a:r>
            <a:r>
              <a:rPr lang="de-DE" altLang="de-DE" dirty="0" err="1">
                <a:cs typeface="Arial" pitchFamily="34" charset="0"/>
              </a:rPr>
              <a:t>the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manufacture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of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prefabricated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concrete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elements</a:t>
            </a:r>
            <a:endParaRPr lang="en-GB" altLang="de-DE" dirty="0">
              <a:cs typeface="Arial" panose="020B0604020202020204" pitchFamily="34" charset="0"/>
            </a:endParaRPr>
          </a:p>
        </p:txBody>
      </p:sp>
      <p:sp>
        <p:nvSpPr>
          <p:cNvPr id="247812" name="Rectangle 4"/>
          <p:cNvSpPr>
            <a:spLocks noChangeArrowheads="1"/>
          </p:cNvSpPr>
          <p:nvPr/>
        </p:nvSpPr>
        <p:spPr bwMode="auto">
          <a:xfrm>
            <a:off x="1219200" y="466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7815" name="Text Box 7"/>
          <p:cNvSpPr txBox="1">
            <a:spLocks noChangeArrowheads="1"/>
          </p:cNvSpPr>
          <p:nvPr/>
        </p:nvSpPr>
        <p:spPr bwMode="auto">
          <a:xfrm>
            <a:off x="400960" y="1747808"/>
            <a:ext cx="5195653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Schematic diagram of a vibratory compactor</a:t>
            </a:r>
          </a:p>
        </p:txBody>
      </p:sp>
      <p:sp>
        <p:nvSpPr>
          <p:cNvPr id="247816" name="Text Box 8"/>
          <p:cNvSpPr txBox="1">
            <a:spLocks noChangeArrowheads="1"/>
          </p:cNvSpPr>
          <p:nvPr/>
        </p:nvSpPr>
        <p:spPr bwMode="auto">
          <a:xfrm>
            <a:off x="2232506" y="2368800"/>
            <a:ext cx="101662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GB" altLang="de-DE" sz="1600" dirty="0" smtClean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Concrete</a:t>
            </a:r>
            <a:endParaRPr kumimoji="0" lang="en-GB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7817" name="Text Box 9"/>
          <p:cNvSpPr txBox="1">
            <a:spLocks noChangeArrowheads="1"/>
          </p:cNvSpPr>
          <p:nvPr/>
        </p:nvSpPr>
        <p:spPr bwMode="auto">
          <a:xfrm>
            <a:off x="4937125" y="2259013"/>
            <a:ext cx="109677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GB" altLang="de-DE" sz="1600" dirty="0" smtClean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Formwork</a:t>
            </a:r>
            <a:endParaRPr lang="en-GB" altLang="de-DE" dirty="0">
              <a:solidFill>
                <a:srgbClr val="6E6E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7818" name="Text Box 10"/>
          <p:cNvSpPr txBox="1">
            <a:spLocks noChangeArrowheads="1"/>
          </p:cNvSpPr>
          <p:nvPr/>
        </p:nvSpPr>
        <p:spPr bwMode="auto">
          <a:xfrm>
            <a:off x="919956" y="3803009"/>
            <a:ext cx="98886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 smtClean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Vibrating</a:t>
            </a:r>
          </a:p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 smtClean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frame</a:t>
            </a:r>
            <a:endParaRPr lang="en-GB" altLang="de-DE" sz="1600" dirty="0">
              <a:solidFill>
                <a:srgbClr val="6E6E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7819" name="Text Box 11"/>
          <p:cNvSpPr txBox="1">
            <a:spLocks noChangeArrowheads="1"/>
          </p:cNvSpPr>
          <p:nvPr/>
        </p:nvSpPr>
        <p:spPr bwMode="auto">
          <a:xfrm>
            <a:off x="218281" y="5280837"/>
            <a:ext cx="869149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Ground</a:t>
            </a:r>
            <a:endParaRPr kumimoji="0" lang="en-GB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7820" name="Text Box 12"/>
          <p:cNvSpPr txBox="1">
            <a:spLocks noChangeArrowheads="1"/>
          </p:cNvSpPr>
          <p:nvPr/>
        </p:nvSpPr>
        <p:spPr bwMode="auto">
          <a:xfrm>
            <a:off x="3918912" y="4957763"/>
            <a:ext cx="10278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Mounting</a:t>
            </a:r>
            <a:endParaRPr kumimoji="0" lang="en-GB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7821" name="Text Box 13"/>
          <p:cNvSpPr txBox="1">
            <a:spLocks noChangeArrowheads="1"/>
          </p:cNvSpPr>
          <p:nvPr/>
        </p:nvSpPr>
        <p:spPr bwMode="auto">
          <a:xfrm>
            <a:off x="2754313" y="5295900"/>
            <a:ext cx="13856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Unbalanced mass</a:t>
            </a:r>
          </a:p>
        </p:txBody>
      </p:sp>
      <p:sp>
        <p:nvSpPr>
          <p:cNvPr id="247823" name="Text Box 15"/>
          <p:cNvSpPr txBox="1">
            <a:spLocks noChangeArrowheads="1"/>
          </p:cNvSpPr>
          <p:nvPr/>
        </p:nvSpPr>
        <p:spPr bwMode="auto">
          <a:xfrm>
            <a:off x="1267619" y="5112562"/>
            <a:ext cx="662361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Drive</a:t>
            </a:r>
            <a:endParaRPr kumimoji="0" lang="en-GB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7830" name="Rectangle 22"/>
          <p:cNvSpPr>
            <a:spLocks noChangeArrowheads="1"/>
          </p:cNvSpPr>
          <p:nvPr/>
        </p:nvSpPr>
        <p:spPr bwMode="auto">
          <a:xfrm>
            <a:off x="7391400" y="2149475"/>
            <a:ext cx="762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7832" name="Rectangle 24"/>
          <p:cNvSpPr>
            <a:spLocks noChangeArrowheads="1"/>
          </p:cNvSpPr>
          <p:nvPr/>
        </p:nvSpPr>
        <p:spPr bwMode="auto">
          <a:xfrm>
            <a:off x="7848600" y="4679950"/>
            <a:ext cx="3810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912" y="2885919"/>
            <a:ext cx="3388976" cy="2780928"/>
          </a:xfrm>
          <a:prstGeom prst="rect">
            <a:avLst/>
          </a:prstGeom>
        </p:spPr>
      </p:pic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737987" y="558641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erader Verbinder 4"/>
          <p:cNvCxnSpPr/>
          <p:nvPr/>
        </p:nvCxnSpPr>
        <p:spPr>
          <a:xfrm flipH="1">
            <a:off x="2555776" y="2760663"/>
            <a:ext cx="85824" cy="38030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1873798" y="4221088"/>
            <a:ext cx="410615" cy="23635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400426" y="4339266"/>
            <a:ext cx="200024" cy="95504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1877219" y="4384034"/>
            <a:ext cx="863600" cy="77343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5165725" y="2592388"/>
            <a:ext cx="285750" cy="69888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12"/>
          <p:cNvSpPr txBox="1">
            <a:spLocks noChangeArrowheads="1"/>
          </p:cNvSpPr>
          <p:nvPr/>
        </p:nvSpPr>
        <p:spPr bwMode="auto">
          <a:xfrm>
            <a:off x="7772400" y="3634734"/>
            <a:ext cx="10278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Mounting</a:t>
            </a:r>
            <a:endParaRPr kumimoji="0" lang="en-GB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7852" name="Text Box 44"/>
          <p:cNvSpPr txBox="1">
            <a:spLocks noChangeArrowheads="1"/>
          </p:cNvSpPr>
          <p:nvPr/>
        </p:nvSpPr>
        <p:spPr bwMode="auto">
          <a:xfrm>
            <a:off x="5909160" y="3262298"/>
            <a:ext cx="2566728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eaLnBrk="0" hangingPunct="0">
              <a:spcBef>
                <a:spcPct val="0"/>
              </a:spcBef>
              <a:defRPr/>
            </a:pPr>
            <a:r>
              <a:rPr lang="en-GB" altLang="de-DE" sz="1600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Unbalanced mass vibrator</a:t>
            </a:r>
          </a:p>
        </p:txBody>
      </p:sp>
      <p:sp>
        <p:nvSpPr>
          <p:cNvPr id="24" name="Rechteck 23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example:concrete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funnel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956376" y="6439053"/>
            <a:ext cx="4912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26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6610439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5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12738" y="1093788"/>
            <a:ext cx="8669337" cy="598487"/>
          </a:xfrm>
        </p:spPr>
        <p:txBody>
          <a:bodyPr/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achieved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during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manufacture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of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prefabricated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concrete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elements</a:t>
            </a:r>
            <a:endParaRPr lang="en-GB" altLang="de-DE" dirty="0">
              <a:cs typeface="Arial" panose="020B0604020202020204" pitchFamily="34" charset="0"/>
            </a:endParaRPr>
          </a:p>
        </p:txBody>
      </p:sp>
      <p:sp>
        <p:nvSpPr>
          <p:cNvPr id="269704" name="Rectangle 392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Object 3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306950"/>
              </p:ext>
            </p:extLst>
          </p:nvPr>
        </p:nvGraphicFramePr>
        <p:xfrm>
          <a:off x="0" y="1686408"/>
          <a:ext cx="8167688" cy="423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Arbeitsblatt" r:id="rId4" imgW="6096090" imgH="2952720" progId="Excel.Sheet.8">
                  <p:embed/>
                </p:oleObj>
              </mc:Choice>
              <mc:Fallback>
                <p:oleObj name="Arbeitsblatt" r:id="rId4" imgW="6096090" imgH="2952720" progId="Excel.Sheet.8">
                  <p:embed/>
                  <p:pic>
                    <p:nvPicPr>
                      <p:cNvPr id="6146" name="Object 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86408"/>
                        <a:ext cx="8167688" cy="423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9321" name="Text Box 9"/>
          <p:cNvSpPr txBox="1">
            <a:spLocks noChangeArrowheads="1"/>
          </p:cNvSpPr>
          <p:nvPr/>
        </p:nvSpPr>
        <p:spPr bwMode="auto">
          <a:xfrm>
            <a:off x="7641045" y="3357170"/>
            <a:ext cx="1354137" cy="46672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68 dB(A)</a:t>
            </a:r>
            <a:endParaRPr kumimoji="0" lang="en-GB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69708" name="Text Box 396"/>
          <p:cNvSpPr txBox="1">
            <a:spLocks noChangeArrowheads="1"/>
          </p:cNvSpPr>
          <p:nvPr/>
        </p:nvSpPr>
        <p:spPr bwMode="auto">
          <a:xfrm>
            <a:off x="7308304" y="2168525"/>
            <a:ext cx="1533525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107 dB(A)</a:t>
            </a:r>
            <a:endParaRPr kumimoji="0" lang="en-GB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example:concrete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funnel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7956376" y="6439053"/>
            <a:ext cx="10256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27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23448716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21" grpId="0" animBg="1"/>
      <p:bldP spid="26970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938213"/>
            <a:ext cx="7310438" cy="519112"/>
          </a:xfrm>
        </p:spPr>
        <p:txBody>
          <a:bodyPr/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on </a:t>
            </a:r>
            <a:r>
              <a:rPr lang="de-DE" altLang="de-DE" dirty="0" err="1">
                <a:cs typeface="Arial" pitchFamily="34" charset="0"/>
              </a:rPr>
              <a:t>circular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saws</a:t>
            </a:r>
            <a:endParaRPr lang="de-DE" altLang="de-DE" dirty="0">
              <a:cs typeface="Arial" panose="020B0604020202020204" pitchFamily="34" charset="0"/>
            </a:endParaRP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168525"/>
            <a:ext cx="7848600" cy="3886200"/>
          </a:xfrm>
        </p:spPr>
        <p:txBody>
          <a:bodyPr/>
          <a:lstStyle/>
          <a:p>
            <a:pPr marL="355600" indent="-266700">
              <a:spcBef>
                <a:spcPct val="35000"/>
              </a:spcBef>
              <a:spcAft>
                <a:spcPct val="0"/>
              </a:spcAft>
              <a:buNone/>
            </a:pPr>
            <a:r>
              <a:rPr lang="de-DE" altLang="de-DE" dirty="0"/>
              <a:t>	</a:t>
            </a:r>
            <a:r>
              <a:rPr lang="de-DE" altLang="de-DE" dirty="0">
                <a:cs typeface="Arial" pitchFamily="34" charset="0"/>
              </a:rPr>
              <a:t>High </a:t>
            </a:r>
            <a:r>
              <a:rPr lang="de-DE" altLang="de-DE" dirty="0" err="1">
                <a:cs typeface="Arial" pitchFamily="34" charset="0"/>
              </a:rPr>
              <a:t>workplace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noise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exposure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during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the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sawing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of</a:t>
            </a:r>
            <a:r>
              <a:rPr lang="de-DE" altLang="de-DE" dirty="0">
                <a:cs typeface="Arial" pitchFamily="34" charset="0"/>
              </a:rPr>
              <a:t>:</a:t>
            </a:r>
          </a:p>
          <a:p>
            <a:pPr marL="355600" indent="-266700">
              <a:spcBef>
                <a:spcPct val="35000"/>
              </a:spcBef>
              <a:spcAft>
                <a:spcPct val="0"/>
              </a:spcAft>
              <a:buNone/>
            </a:pPr>
            <a:r>
              <a:rPr lang="de-DE" altLang="de-DE" dirty="0">
                <a:cs typeface="Arial" pitchFamily="34" charset="0"/>
              </a:rPr>
              <a:t>	- Wood		L &gt;  85 dB(A)</a:t>
            </a:r>
          </a:p>
          <a:p>
            <a:pPr marL="355600" indent="-266700">
              <a:spcBef>
                <a:spcPct val="35000"/>
              </a:spcBef>
              <a:spcAft>
                <a:spcPct val="0"/>
              </a:spcAft>
              <a:buNone/>
            </a:pPr>
            <a:r>
              <a:rPr lang="de-DE" altLang="de-DE" dirty="0">
                <a:cs typeface="Arial" pitchFamily="34" charset="0"/>
              </a:rPr>
              <a:t>	- </a:t>
            </a:r>
            <a:r>
              <a:rPr lang="de-DE" altLang="de-DE" dirty="0" err="1">
                <a:cs typeface="Arial" pitchFamily="34" charset="0"/>
              </a:rPr>
              <a:t>Squared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timber</a:t>
            </a:r>
            <a:r>
              <a:rPr lang="de-DE" altLang="de-DE" dirty="0">
                <a:cs typeface="Arial" pitchFamily="34" charset="0"/>
              </a:rPr>
              <a:t>	L &gt;  90 dB(A)</a:t>
            </a:r>
          </a:p>
          <a:p>
            <a:pPr marL="355600" indent="-266700">
              <a:spcBef>
                <a:spcPct val="35000"/>
              </a:spcBef>
              <a:spcAft>
                <a:spcPct val="0"/>
              </a:spcAft>
              <a:buNone/>
            </a:pPr>
            <a:r>
              <a:rPr lang="de-DE" altLang="de-DE" dirty="0">
                <a:cs typeface="Arial" pitchFamily="34" charset="0"/>
              </a:rPr>
              <a:t>	- </a:t>
            </a:r>
            <a:r>
              <a:rPr lang="de-DE" altLang="de-DE" dirty="0" err="1">
                <a:cs typeface="Arial" pitchFamily="34" charset="0"/>
              </a:rPr>
              <a:t>Plastic</a:t>
            </a:r>
            <a:r>
              <a:rPr lang="de-DE" altLang="de-DE" dirty="0">
                <a:cs typeface="Arial" pitchFamily="34" charset="0"/>
              </a:rPr>
              <a:t>		L &gt;  95 dB(A)</a:t>
            </a:r>
          </a:p>
          <a:p>
            <a:pPr marL="355600" indent="-266700">
              <a:spcBef>
                <a:spcPct val="35000"/>
              </a:spcBef>
              <a:spcAft>
                <a:spcPct val="0"/>
              </a:spcAft>
              <a:buNone/>
            </a:pPr>
            <a:r>
              <a:rPr lang="de-DE" altLang="de-DE" dirty="0">
                <a:cs typeface="Arial" pitchFamily="34" charset="0"/>
              </a:rPr>
              <a:t>	- </a:t>
            </a:r>
            <a:r>
              <a:rPr lang="de-DE" altLang="de-DE" dirty="0" err="1">
                <a:cs typeface="Arial" pitchFamily="34" charset="0"/>
              </a:rPr>
              <a:t>Metal</a:t>
            </a:r>
            <a:r>
              <a:rPr lang="de-DE" altLang="de-DE" dirty="0">
                <a:cs typeface="Arial" pitchFamily="34" charset="0"/>
              </a:rPr>
              <a:t>		L &gt;  95 dB(A)</a:t>
            </a:r>
          </a:p>
          <a:p>
            <a:pPr marL="355600" indent="-266700">
              <a:spcBef>
                <a:spcPct val="3500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endParaRPr lang="de-DE" altLang="de-DE" dirty="0">
              <a:cs typeface="Arial" pitchFamily="34" charset="0"/>
            </a:endParaRP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466725" y="1524000"/>
            <a:ext cx="525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  <a:t>Problem:</a:t>
            </a:r>
            <a:endParaRPr kumimoji="0" lang="de-DE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</p:txBody>
      </p:sp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683568" y="5349381"/>
            <a:ext cx="6400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85 dB(A)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hearing</a:t>
            </a:r>
            <a:r>
              <a:rPr lang="de-DE" altLang="de-D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damage</a:t>
            </a:r>
            <a:endParaRPr lang="de-DE" altLang="de-DE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501557"/>
            <a:ext cx="3946909" cy="2728011"/>
          </a:xfrm>
          <a:prstGeom prst="rect">
            <a:avLst/>
          </a:prstGeom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012160" y="514865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</a:t>
            </a:r>
            <a:r>
              <a:rPr lang="de-DE" sz="1050" dirty="0" smtClean="0">
                <a:solidFill>
                  <a:schemeClr val="tx1"/>
                </a:solidFill>
              </a:rPr>
              <a:t>: </a:t>
            </a:r>
            <a:r>
              <a:rPr lang="de-DE" sz="1050" dirty="0" err="1" smtClean="0">
                <a:solidFill>
                  <a:schemeClr val="tx1"/>
                </a:solidFill>
              </a:rPr>
              <a:t>circular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saw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6752692" y="6242050"/>
            <a:ext cx="1656184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7959792" y="6439053"/>
            <a:ext cx="6345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28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13728322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514350" y="1524000"/>
            <a:ext cx="75930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sz="2400" b="1" dirty="0" err="1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Measure</a:t>
            </a:r>
            <a:r>
              <a:rPr lang="de-DE" altLang="de-DE" sz="2400" b="1" dirty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de-DE" altLang="de-DE" sz="2400" b="1" dirty="0">
                <a:solidFill>
                  <a:srgbClr val="3366FF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de-DE" altLang="de-DE" sz="2400" b="1" dirty="0">
                <a:solidFill>
                  <a:srgbClr val="3366FF"/>
                </a:solidFill>
                <a:latin typeface="Arial" pitchFamily="34" charset="0"/>
                <a:cs typeface="Arial" pitchFamily="34" charset="0"/>
              </a:rPr>
            </a:b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Use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low-noise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saw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blades</a:t>
            </a:r>
          </a:p>
        </p:txBody>
      </p:sp>
      <p:sp>
        <p:nvSpPr>
          <p:cNvPr id="199687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538163" y="1047235"/>
            <a:ext cx="7223125" cy="3693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on </a:t>
            </a:r>
            <a:r>
              <a:rPr lang="de-DE" altLang="de-DE" dirty="0" err="1">
                <a:cs typeface="Arial" pitchFamily="34" charset="0"/>
              </a:rPr>
              <a:t>circular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saws</a:t>
            </a:r>
            <a:endParaRPr lang="de-DE" altLang="de-DE" dirty="0">
              <a:cs typeface="Arial" panose="020B0604020202020204" pitchFamily="34" charset="0"/>
            </a:endParaRP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80928"/>
            <a:ext cx="4470518" cy="3456384"/>
          </a:xfrm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043608" y="557847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686" name="Text Box 6"/>
          <p:cNvSpPr txBox="1">
            <a:spLocks noChangeArrowheads="1"/>
          </p:cNvSpPr>
          <p:nvPr/>
        </p:nvSpPr>
        <p:spPr bwMode="auto">
          <a:xfrm>
            <a:off x="4932040" y="3569910"/>
            <a:ext cx="384492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sz="24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Sandwich </a:t>
            </a:r>
            <a:r>
              <a:rPr lang="de-DE" altLang="de-DE" sz="2400" dirty="0" err="1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saw</a:t>
            </a:r>
            <a:r>
              <a:rPr lang="de-DE" altLang="de-DE" sz="24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blade </a:t>
            </a:r>
            <a:r>
              <a:rPr lang="de-DE" altLang="de-DE" sz="2400" dirty="0" err="1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altLang="de-DE" sz="24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400" dirty="0" err="1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damping</a:t>
            </a:r>
            <a:r>
              <a:rPr lang="de-DE" altLang="de-DE" sz="24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film</a:t>
            </a:r>
            <a:br>
              <a:rPr lang="de-DE" altLang="de-DE" sz="24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altLang="de-DE" sz="24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  <a:t> </a:t>
            </a: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  <a:t/>
            </a:r>
            <a:b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</a:b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</a:t>
            </a:r>
            <a:r>
              <a:rPr lang="de-DE" sz="1050" dirty="0" smtClean="0">
                <a:solidFill>
                  <a:schemeClr val="tx1"/>
                </a:solidFill>
              </a:rPr>
              <a:t>: </a:t>
            </a:r>
            <a:r>
              <a:rPr lang="de-DE" sz="1050" dirty="0" err="1" smtClean="0">
                <a:solidFill>
                  <a:schemeClr val="tx1"/>
                </a:solidFill>
              </a:rPr>
              <a:t>circular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saw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7164288" y="6453336"/>
            <a:ext cx="1224136" cy="356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8118703" y="6439053"/>
            <a:ext cx="6045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29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63734131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Definition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sound</a:t>
            </a:r>
            <a:r>
              <a:rPr lang="de-DE" altLang="de-DE" sz="3200" dirty="0"/>
              <a:t>/</a:t>
            </a:r>
            <a:r>
              <a:rPr lang="de-DE" altLang="de-DE" sz="3200" dirty="0" err="1"/>
              <a:t>noise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DB65AF-CD87-4BE6-939D-224FA04A0E8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46809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de-DE" dirty="0">
                <a:solidFill>
                  <a:schemeClr val="bg2"/>
                </a:solidFill>
              </a:rPr>
              <a:t>Sound</a:t>
            </a:r>
            <a:r>
              <a:rPr lang="en-US" altLang="de-DE" b="0" dirty="0">
                <a:solidFill>
                  <a:schemeClr val="bg2"/>
                </a:solidFill>
              </a:rPr>
              <a:t> refers to vibrations in solid, liquid and gaseous media. </a:t>
            </a:r>
            <a:r>
              <a:rPr lang="en-US" altLang="de-DE" dirty="0">
                <a:solidFill>
                  <a:schemeClr val="bg2"/>
                </a:solidFill>
              </a:rPr>
              <a:t>Sound</a:t>
            </a:r>
            <a:r>
              <a:rPr lang="en-US" altLang="de-DE" b="0" dirty="0">
                <a:solidFill>
                  <a:schemeClr val="bg2"/>
                </a:solidFill>
              </a:rPr>
              <a:t> is an emission arising in the work system when machinery is operated.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dirty="0">
                <a:solidFill>
                  <a:schemeClr val="bg2"/>
                </a:solidFill>
              </a:rPr>
              <a:t>Noise</a:t>
            </a:r>
            <a:r>
              <a:rPr lang="en-US" altLang="de-DE" b="0" dirty="0">
                <a:solidFill>
                  <a:schemeClr val="bg2"/>
                </a:solidFill>
              </a:rPr>
              <a:t> is defined as a sound event which is undesired, intrusive, and damaging to the hearing. For the worker, it constitutes a form of </a:t>
            </a:r>
            <a:r>
              <a:rPr lang="en-US" altLang="de-DE" dirty="0">
                <a:solidFill>
                  <a:schemeClr val="bg2"/>
                </a:solidFill>
              </a:rPr>
              <a:t>exposure</a:t>
            </a:r>
            <a:r>
              <a:rPr lang="en-US" altLang="de-DE" b="0" dirty="0">
                <a:solidFill>
                  <a:schemeClr val="bg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b="0" dirty="0" smtClean="0">
                <a:solidFill>
                  <a:schemeClr val="bg2"/>
                </a:solidFill>
              </a:rPr>
              <a:t>Avoidance </a:t>
            </a:r>
            <a:r>
              <a:rPr lang="en-US" altLang="de-DE" b="0" dirty="0">
                <a:solidFill>
                  <a:schemeClr val="bg2"/>
                </a:solidFill>
              </a:rPr>
              <a:t>of the creation of sound is a task of machinery manufacturers.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b="0" dirty="0">
                <a:solidFill>
                  <a:schemeClr val="bg2"/>
                </a:solidFill>
              </a:rPr>
              <a:t>The protection of workers against harmful exposure is the task of the operator.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35330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776288"/>
            <a:ext cx="6673850" cy="519112"/>
          </a:xfrm>
        </p:spPr>
        <p:txBody>
          <a:bodyPr/>
          <a:lstStyle/>
          <a:p>
            <a:r>
              <a:rPr lang="de-DE" altLang="de-DE" dirty="0">
                <a:cs typeface="Arial" pitchFamily="34" charset="0"/>
              </a:rPr>
              <a:t>Noise </a:t>
            </a:r>
            <a:r>
              <a:rPr lang="de-DE" altLang="de-DE" dirty="0" err="1">
                <a:cs typeface="Arial" pitchFamily="34" charset="0"/>
              </a:rPr>
              <a:t>abatement</a:t>
            </a:r>
            <a:r>
              <a:rPr lang="de-DE" altLang="de-DE" dirty="0">
                <a:cs typeface="Arial" pitchFamily="34" charset="0"/>
              </a:rPr>
              <a:t> on </a:t>
            </a:r>
            <a:r>
              <a:rPr lang="de-DE" altLang="de-DE" dirty="0" err="1">
                <a:cs typeface="Arial" pitchFamily="34" charset="0"/>
              </a:rPr>
              <a:t>circular</a:t>
            </a:r>
            <a:r>
              <a:rPr lang="de-DE" altLang="de-DE" dirty="0">
                <a:cs typeface="Arial" pitchFamily="34" charset="0"/>
              </a:rPr>
              <a:t> </a:t>
            </a:r>
            <a:r>
              <a:rPr lang="de-DE" altLang="de-DE" dirty="0" err="1">
                <a:cs typeface="Arial" pitchFamily="34" charset="0"/>
              </a:rPr>
              <a:t>saws</a:t>
            </a:r>
            <a:endParaRPr lang="de-DE" altLang="de-DE" dirty="0">
              <a:cs typeface="Arial" panose="020B0604020202020204" pitchFamily="34" charset="0"/>
            </a:endParaRPr>
          </a:p>
        </p:txBody>
      </p:sp>
      <p:sp>
        <p:nvSpPr>
          <p:cNvPr id="236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1309688"/>
            <a:ext cx="8382000" cy="1139825"/>
          </a:xfrm>
        </p:spPr>
        <p:txBody>
          <a:bodyPr/>
          <a:lstStyle/>
          <a:p>
            <a:pPr marL="0" indent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altLang="de-DE" sz="2400" b="1" dirty="0" err="1">
                <a:solidFill>
                  <a:srgbClr val="3366FF"/>
                </a:solidFill>
                <a:cs typeface="Arial" pitchFamily="34" charset="0"/>
              </a:rPr>
              <a:t>Measure</a:t>
            </a:r>
            <a:r>
              <a:rPr lang="de-DE" altLang="de-DE" sz="2400" b="1" dirty="0">
                <a:solidFill>
                  <a:srgbClr val="3366FF"/>
                </a:solidFill>
                <a:cs typeface="Arial" pitchFamily="34" charset="0"/>
              </a:rPr>
              <a:t>: </a:t>
            </a:r>
            <a:br>
              <a:rPr lang="de-DE" altLang="de-DE" sz="2400" b="1" dirty="0">
                <a:solidFill>
                  <a:srgbClr val="3366FF"/>
                </a:solidFill>
                <a:cs typeface="Arial" pitchFamily="34" charset="0"/>
              </a:rPr>
            </a:br>
            <a:r>
              <a:rPr lang="de-DE" altLang="de-DE" sz="2400" b="1" dirty="0" err="1">
                <a:cs typeface="Arial" pitchFamily="34" charset="0"/>
              </a:rPr>
              <a:t>Use</a:t>
            </a:r>
            <a:r>
              <a:rPr lang="de-DE" altLang="de-DE" sz="2400" b="1" dirty="0">
                <a:cs typeface="Arial" pitchFamily="34" charset="0"/>
              </a:rPr>
              <a:t> </a:t>
            </a:r>
            <a:r>
              <a:rPr lang="de-DE" altLang="de-DE" sz="2400" b="1" dirty="0" err="1">
                <a:cs typeface="Arial" pitchFamily="34" charset="0"/>
              </a:rPr>
              <a:t>of</a:t>
            </a:r>
            <a:r>
              <a:rPr lang="de-DE" altLang="de-DE" sz="2400" b="1" dirty="0">
                <a:cs typeface="Arial" pitchFamily="34" charset="0"/>
              </a:rPr>
              <a:t> </a:t>
            </a:r>
            <a:r>
              <a:rPr lang="de-DE" altLang="de-DE" sz="2400" b="1" dirty="0" err="1">
                <a:cs typeface="Arial" pitchFamily="34" charset="0"/>
              </a:rPr>
              <a:t>low-noise</a:t>
            </a:r>
            <a:r>
              <a:rPr lang="de-DE" altLang="de-DE" sz="2400" b="1" dirty="0">
                <a:cs typeface="Arial" pitchFamily="34" charset="0"/>
              </a:rPr>
              <a:t> </a:t>
            </a:r>
            <a:r>
              <a:rPr lang="de-DE" altLang="de-DE" sz="2400" b="1" dirty="0" err="1">
                <a:cs typeface="Arial" pitchFamily="34" charset="0"/>
              </a:rPr>
              <a:t>saw</a:t>
            </a:r>
            <a:r>
              <a:rPr lang="de-DE" altLang="de-DE" sz="2400" b="1" dirty="0">
                <a:cs typeface="Arial" pitchFamily="34" charset="0"/>
              </a:rPr>
              <a:t> blades</a:t>
            </a:r>
          </a:p>
        </p:txBody>
      </p:sp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5549900" y="3549650"/>
            <a:ext cx="368935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sz="2400" dirty="0" err="1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Saw</a:t>
            </a:r>
            <a:r>
              <a:rPr lang="de-DE" altLang="de-DE" sz="2400" dirty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 blade </a:t>
            </a:r>
            <a:r>
              <a:rPr lang="de-DE" altLang="de-DE" sz="2400" dirty="0" err="1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sz="2400" dirty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dirty="0" err="1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laser</a:t>
            </a:r>
            <a:r>
              <a:rPr lang="de-DE" altLang="de-DE" sz="2400" dirty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dirty="0" err="1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incisions</a:t>
            </a:r>
            <a:endParaRPr lang="de-DE" altLang="de-DE" sz="2400" dirty="0">
              <a:solidFill>
                <a:srgbClr val="3333CC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  <a:t/>
            </a:r>
            <a:b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Hv BT" pitchFamily="34" charset="0"/>
                <a:ea typeface="+mn-ea"/>
                <a:cs typeface="+mn-cs"/>
              </a:rPr>
            </a:b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000" b="1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r="14814"/>
          <a:stretch/>
        </p:blipFill>
        <p:spPr>
          <a:xfrm>
            <a:off x="1187624" y="2054108"/>
            <a:ext cx="3034998" cy="4235567"/>
          </a:xfrm>
          <a:prstGeom prst="rect">
            <a:avLst/>
          </a:prstGeom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7528278" y="575288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</a:t>
            </a:r>
            <a:r>
              <a:rPr lang="de-DE" sz="1050" dirty="0" smtClean="0">
                <a:solidFill>
                  <a:schemeClr val="tx1"/>
                </a:solidFill>
              </a:rPr>
              <a:t>: </a:t>
            </a:r>
            <a:r>
              <a:rPr lang="de-DE" sz="1050" dirty="0" err="1" smtClean="0">
                <a:solidFill>
                  <a:schemeClr val="tx1"/>
                </a:solidFill>
              </a:rPr>
              <a:t>circular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saw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7048500" y="6381328"/>
            <a:ext cx="1411932" cy="428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8063880" y="6439053"/>
            <a:ext cx="10801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30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40289924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46832565"/>
              </p:ext>
            </p:extLst>
          </p:nvPr>
        </p:nvGraphicFramePr>
        <p:xfrm>
          <a:off x="1547664" y="1391940"/>
          <a:ext cx="7488832" cy="4285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Diagramm" r:id="rId3" imgW="7058100" imgH="4038505" progId="Excel.Sheet.8">
                  <p:embed/>
                </p:oleObj>
              </mc:Choice>
              <mc:Fallback>
                <p:oleObj name="Diagramm" r:id="rId3" imgW="7058100" imgH="4038505" progId="Excel.Sheet.8">
                  <p:embed/>
                  <p:pic>
                    <p:nvPicPr>
                      <p:cNvPr id="614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391940"/>
                        <a:ext cx="7488832" cy="42851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1182688"/>
            <a:ext cx="7886700" cy="679450"/>
          </a:xfrm>
        </p:spPr>
        <p:txBody>
          <a:bodyPr/>
          <a:lstStyle/>
          <a:p>
            <a:r>
              <a:rPr lang="de-DE" altLang="de-DE" b="0" dirty="0">
                <a:cs typeface="Arial" pitchFamily="34" charset="0"/>
              </a:rPr>
              <a:t>Noise </a:t>
            </a:r>
            <a:r>
              <a:rPr lang="de-DE" altLang="de-DE" b="0" dirty="0" err="1">
                <a:cs typeface="Arial" pitchFamily="34" charset="0"/>
              </a:rPr>
              <a:t>abatement</a:t>
            </a:r>
            <a:r>
              <a:rPr lang="de-DE" altLang="de-DE" b="0" dirty="0">
                <a:cs typeface="Arial" pitchFamily="34" charset="0"/>
              </a:rPr>
              <a:t> on </a:t>
            </a:r>
            <a:r>
              <a:rPr lang="de-DE" altLang="de-DE" b="0" dirty="0" err="1">
                <a:cs typeface="Arial" pitchFamily="34" charset="0"/>
              </a:rPr>
              <a:t>circular</a:t>
            </a:r>
            <a:r>
              <a:rPr lang="de-DE" altLang="de-DE" b="0" dirty="0">
                <a:cs typeface="Arial" pitchFamily="34" charset="0"/>
              </a:rPr>
              <a:t> </a:t>
            </a:r>
            <a:r>
              <a:rPr lang="de-DE" altLang="de-DE" b="0" dirty="0" err="1">
                <a:cs typeface="Arial" pitchFamily="34" charset="0"/>
              </a:rPr>
              <a:t>saws</a:t>
            </a:r>
            <a:endParaRPr lang="de-DE" altLang="de-DE" dirty="0">
              <a:cs typeface="Arial" panose="020B0604020202020204" pitchFamily="34" charset="0"/>
            </a:endParaRPr>
          </a:p>
        </p:txBody>
      </p:sp>
      <p:sp>
        <p:nvSpPr>
          <p:cNvPr id="282638" name="Text Box 14"/>
          <p:cNvSpPr txBox="1">
            <a:spLocks noChangeArrowheads="1"/>
          </p:cNvSpPr>
          <p:nvPr/>
        </p:nvSpPr>
        <p:spPr bwMode="auto">
          <a:xfrm>
            <a:off x="523875" y="930275"/>
            <a:ext cx="525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Successful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noise</a:t>
            </a:r>
            <a:r>
              <a:rPr lang="de-DE" altLang="de-DE" sz="2400" b="1" dirty="0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400" b="1" dirty="0" err="1">
                <a:solidFill>
                  <a:srgbClr val="6E6E6E"/>
                </a:solidFill>
                <a:latin typeface="Arial" pitchFamily="34" charset="0"/>
                <a:cs typeface="Arial" pitchFamily="34" charset="0"/>
              </a:rPr>
              <a:t>abatement</a:t>
            </a:r>
            <a:endParaRPr lang="de-DE" altLang="de-DE" sz="2400" b="1" dirty="0">
              <a:solidFill>
                <a:srgbClr val="6E6E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2639" name="Text Box 15"/>
          <p:cNvSpPr txBox="1">
            <a:spLocks noChangeArrowheads="1"/>
          </p:cNvSpPr>
          <p:nvPr/>
        </p:nvSpPr>
        <p:spPr bwMode="auto">
          <a:xfrm>
            <a:off x="3276600" y="1808163"/>
            <a:ext cx="5151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spectra</a:t>
            </a: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sawing</a:t>
            </a: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endParaRPr lang="de-DE" altLang="de-DE" dirty="0">
              <a:solidFill>
                <a:srgbClr val="6E6E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2698" name="Rectangle 74"/>
          <p:cNvSpPr>
            <a:spLocks noChangeArrowheads="1"/>
          </p:cNvSpPr>
          <p:nvPr/>
        </p:nvSpPr>
        <p:spPr bwMode="auto">
          <a:xfrm>
            <a:off x="0" y="4079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90269"/>
              </p:ext>
            </p:extLst>
          </p:nvPr>
        </p:nvGraphicFramePr>
        <p:xfrm>
          <a:off x="323528" y="4892942"/>
          <a:ext cx="4692650" cy="1341120"/>
        </p:xfrm>
        <a:graphic>
          <a:graphicData uri="http://schemas.openxmlformats.org/drawingml/2006/table">
            <a:tbl>
              <a:tblPr/>
              <a:tblGrid>
                <a:gridCol w="1428750">
                  <a:extLst>
                    <a:ext uri="{9D8B030D-6E8A-4147-A177-3AD203B41FA5}">
                      <a16:colId xmlns:a16="http://schemas.microsoft.com/office/drawing/2014/main" val="1540161026"/>
                    </a:ext>
                  </a:extLst>
                </a:gridCol>
                <a:gridCol w="3263900">
                  <a:extLst>
                    <a:ext uri="{9D8B030D-6E8A-4147-A177-3AD203B41FA5}">
                      <a16:colId xmlns:a16="http://schemas.microsoft.com/office/drawing/2014/main" val="926903554"/>
                    </a:ext>
                  </a:extLst>
                </a:gridCol>
              </a:tblGrid>
              <a:tr h="260350">
                <a:tc gridSpan="2"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Reduction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in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A-level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613496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Wood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12 dB(A)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74972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Plastic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11 dB(A)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624541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Aluminium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6 dB(A)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72821"/>
                  </a:ext>
                </a:extLst>
              </a:tr>
            </a:tbl>
          </a:graphicData>
        </a:graphic>
      </p:graphicFrame>
      <p:sp>
        <p:nvSpPr>
          <p:cNvPr id="13" name="Rechteck 12"/>
          <p:cNvSpPr/>
          <p:nvPr/>
        </p:nvSpPr>
        <p:spPr>
          <a:xfrm>
            <a:off x="546100" y="6322097"/>
            <a:ext cx="6048672" cy="4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smtClean="0">
                <a:solidFill>
                  <a:schemeClr val="tx1"/>
                </a:solidFill>
              </a:rPr>
              <a:t>Module-3-2 </a:t>
            </a:r>
            <a:r>
              <a:rPr lang="de-DE" sz="1050" dirty="0" err="1" smtClean="0">
                <a:solidFill>
                  <a:schemeClr val="tx1"/>
                </a:solidFill>
              </a:rPr>
              <a:t>example</a:t>
            </a:r>
            <a:r>
              <a:rPr lang="de-DE" sz="1050" dirty="0" smtClean="0">
                <a:solidFill>
                  <a:schemeClr val="tx1"/>
                </a:solidFill>
              </a:rPr>
              <a:t>: </a:t>
            </a:r>
            <a:r>
              <a:rPr lang="de-DE" sz="1050" dirty="0" err="1" smtClean="0">
                <a:solidFill>
                  <a:schemeClr val="tx1"/>
                </a:solidFill>
              </a:rPr>
              <a:t>circular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 err="1" smtClean="0">
                <a:solidFill>
                  <a:schemeClr val="tx1"/>
                </a:solidFill>
              </a:rPr>
              <a:t>saw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7092280" y="6381328"/>
            <a:ext cx="1440160" cy="428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7973765" y="6439053"/>
            <a:ext cx="8640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31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29687348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765175"/>
            <a:ext cx="6928783" cy="4897437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3D7561-2A15-4C6B-B541-0E505C4CE57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32</a:t>
            </a:fld>
            <a:endParaRPr lang="de-DE" altLang="de-DE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876256" y="608239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3580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>
                <a:cs typeface="Times New Roman" pitchFamily="18" charset="0"/>
              </a:rPr>
              <a:t>Important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literature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for</a:t>
            </a:r>
            <a:r>
              <a:rPr lang="de-DE" altLang="de-DE" sz="2800" dirty="0">
                <a:cs typeface="Times New Roman" pitchFamily="18" charset="0"/>
              </a:rPr>
              <a:t> Module </a:t>
            </a:r>
            <a:r>
              <a:rPr lang="de-DE" altLang="de-DE" sz="2800" dirty="0" smtClean="0">
                <a:cs typeface="Times New Roman" pitchFamily="18" charset="0"/>
              </a:rPr>
              <a:t>3-2 (in </a:t>
            </a:r>
            <a:r>
              <a:rPr lang="de-DE" altLang="de-DE" sz="2800" dirty="0">
                <a:cs typeface="Times New Roman" pitchFamily="18" charset="0"/>
              </a:rPr>
              <a:t>G</a:t>
            </a:r>
            <a:r>
              <a:rPr lang="de-DE" altLang="de-DE" sz="2800" dirty="0" smtClean="0">
                <a:cs typeface="Times New Roman" pitchFamily="18" charset="0"/>
              </a:rPr>
              <a:t>erman)</a:t>
            </a:r>
            <a:endParaRPr lang="de-DE" altLang="de-DE" sz="2800" dirty="0">
              <a:cs typeface="Times New Roman" pitchFamily="18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DFB9C8-C1BA-4D26-8DFE-461ABACD0B1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33</a:t>
            </a:fld>
            <a:endParaRPr lang="de-DE" altLang="de-DE"/>
          </a:p>
        </p:txBody>
      </p:sp>
      <p:sp>
        <p:nvSpPr>
          <p:cNvPr id="9" name="Rechteck 8"/>
          <p:cNvSpPr/>
          <p:nvPr/>
        </p:nvSpPr>
        <p:spPr>
          <a:xfrm>
            <a:off x="368124" y="1262063"/>
            <a:ext cx="840775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Lärm- und Vibrations-Arbeitsschutzverordnung</a:t>
            </a:r>
            <a:r>
              <a:rPr lang="de-DE" altLang="de-DE" dirty="0"/>
              <a:t>, 19.Juli 2010</a:t>
            </a:r>
          </a:p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>
                <a:cs typeface="Times New Roman" pitchFamily="18" charset="0"/>
              </a:rPr>
              <a:t>Arbeitsstättenverordnung – ArbStättV</a:t>
            </a:r>
            <a:r>
              <a:rPr lang="de-DE" altLang="de-DE" dirty="0">
                <a:cs typeface="Times New Roman" pitchFamily="18" charset="0"/>
              </a:rPr>
              <a:t> vom 12.08.2004, zuletzt geändert </a:t>
            </a:r>
            <a:r>
              <a:rPr lang="en-GB" altLang="de-DE" dirty="0" err="1">
                <a:cs typeface="Times New Roman" pitchFamily="18" charset="0"/>
              </a:rPr>
              <a:t>durch</a:t>
            </a:r>
            <a:r>
              <a:rPr lang="de-DE" altLang="de-DE" dirty="0">
                <a:cs typeface="Times New Roman" pitchFamily="18" charset="0"/>
              </a:rPr>
              <a:t> Artikel 4 der Verordnung vom 19.07.2010</a:t>
            </a:r>
          </a:p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>
                <a:cs typeface="Times New Roman" pitchFamily="18" charset="0"/>
              </a:rPr>
              <a:t>Arbeitswissenschaftliche Erkenntnisse Nr. 125: </a:t>
            </a:r>
            <a:r>
              <a:rPr lang="de-DE" altLang="de-DE" dirty="0">
                <a:cs typeface="Times New Roman" pitchFamily="18" charset="0"/>
              </a:rPr>
              <a:t>Bildschirmarbeit </a:t>
            </a:r>
            <a:br>
              <a:rPr lang="de-DE" altLang="de-DE" dirty="0">
                <a:cs typeface="Times New Roman" pitchFamily="18" charset="0"/>
              </a:rPr>
            </a:br>
            <a:r>
              <a:rPr lang="de-DE" altLang="de-DE" dirty="0">
                <a:cs typeface="Times New Roman" pitchFamily="18" charset="0"/>
              </a:rPr>
              <a:t>- Lärmminderung in der Produktion, Hrsg.: Bundesanstalt für Arbeitsschutz und Arbeitsmedizin, Dortmund, 2003</a:t>
            </a:r>
            <a:endParaRPr lang="de-DE" altLang="de-DE" b="1" dirty="0">
              <a:cs typeface="Times New Roman" pitchFamily="18" charset="0"/>
            </a:endParaRPr>
          </a:p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Normenausschuss Akustik, Lärmminderung und Schwingungstechnik </a:t>
            </a:r>
            <a:br>
              <a:rPr lang="de-DE" altLang="de-DE" b="1" dirty="0"/>
            </a:br>
            <a:r>
              <a:rPr lang="de-DE" altLang="de-DE" b="1" dirty="0"/>
              <a:t>(NALS) im DIN und VDI </a:t>
            </a:r>
            <a:r>
              <a:rPr lang="de-DE" altLang="de-DE" dirty="0"/>
              <a:t> </a:t>
            </a:r>
            <a:r>
              <a:rPr lang="de-DE" altLang="de-DE" dirty="0">
                <a:hlinkClick r:id="rId3"/>
              </a:rPr>
              <a:t>www.nals.din.de</a:t>
            </a:r>
            <a:r>
              <a:rPr lang="de-DE" altLang="de-DE" dirty="0"/>
              <a:t> </a:t>
            </a:r>
            <a:endParaRPr lang="de-DE" altLang="de-DE" b="1" dirty="0"/>
          </a:p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DIN-Taschenbuch  315/1 </a:t>
            </a:r>
            <a:r>
              <a:rPr lang="de-DE" altLang="de-DE" dirty="0"/>
              <a:t>Messung der Geräuschemission von Maschinen - Bestimmung des Schallleistungspegels</a:t>
            </a:r>
          </a:p>
          <a:p>
            <a:pPr marL="342900" indent="-342900" eaLnBrk="1" hangingPunct="1">
              <a:spcBef>
                <a:spcPct val="3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b="1" dirty="0"/>
              <a:t>DIN-Taschenbuch  315/2 </a:t>
            </a:r>
            <a:r>
              <a:rPr lang="de-DE" altLang="de-DE" dirty="0"/>
              <a:t>Messung der Geräuschemission von Maschinen - Bestimmung des Emissions-Schalldruckpegels, Anwendung von </a:t>
            </a:r>
            <a:r>
              <a:rPr lang="de-DE" altLang="de-DE" dirty="0" smtClean="0"/>
              <a:t>Geräuschemissionswerten</a:t>
            </a:r>
            <a:endParaRPr lang="de-DE" alt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5912" y="3160753"/>
            <a:ext cx="4432176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>
                <a:cs typeface="Times New Roman" pitchFamily="18" charset="0"/>
              </a:rPr>
              <a:t>Important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literature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for</a:t>
            </a:r>
            <a:r>
              <a:rPr lang="de-DE" altLang="de-DE" sz="2800" dirty="0">
                <a:cs typeface="Times New Roman" pitchFamily="18" charset="0"/>
              </a:rPr>
              <a:t> Module 3-2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453F64-8CFB-496F-8B7A-A1010223091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34</a:t>
            </a:fld>
            <a:endParaRPr lang="de-DE" altLang="de-DE"/>
          </a:p>
        </p:txBody>
      </p:sp>
      <p:sp>
        <p:nvSpPr>
          <p:cNvPr id="9" name="Rechteck 8"/>
          <p:cNvSpPr/>
          <p:nvPr/>
        </p:nvSpPr>
        <p:spPr>
          <a:xfrm>
            <a:off x="368124" y="1502688"/>
            <a:ext cx="84077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DGUV Information 209-023: </a:t>
            </a:r>
            <a:r>
              <a:rPr lang="de-DE" altLang="de-DE" dirty="0"/>
              <a:t>Lärm am Arbeitsplatz in der Metallindustrie. 2013</a:t>
            </a:r>
          </a:p>
          <a:p>
            <a:pPr marL="342900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DIN 1320 </a:t>
            </a:r>
            <a:r>
              <a:rPr lang="de-DE" altLang="de-DE" dirty="0"/>
              <a:t>Akustik - Begriffe</a:t>
            </a:r>
          </a:p>
          <a:p>
            <a:pPr marL="342900" indent="-342900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EN ISO </a:t>
            </a:r>
            <a:r>
              <a:rPr lang="de-DE" altLang="de-DE" dirty="0"/>
              <a:t>11690-1 </a:t>
            </a:r>
            <a:r>
              <a:rPr lang="de-DE" altLang="de-DE" dirty="0" err="1"/>
              <a:t>Acoustics</a:t>
            </a:r>
            <a:r>
              <a:rPr lang="de-DE" altLang="de-DE" dirty="0"/>
              <a:t> – Recommended </a:t>
            </a:r>
            <a:r>
              <a:rPr lang="de-DE" altLang="de-DE" dirty="0" err="1"/>
              <a:t>practice</a:t>
            </a:r>
            <a:r>
              <a:rPr lang="de-DE" altLang="de-DE" dirty="0"/>
              <a:t>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design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low-noise</a:t>
            </a:r>
            <a:r>
              <a:rPr lang="de-DE" altLang="de-DE" dirty="0"/>
              <a:t> </a:t>
            </a:r>
            <a:r>
              <a:rPr lang="de-DE" altLang="de-DE" dirty="0" err="1"/>
              <a:t>workplaces</a:t>
            </a:r>
            <a:r>
              <a:rPr lang="de-DE" altLang="de-DE" dirty="0"/>
              <a:t> </a:t>
            </a:r>
            <a:r>
              <a:rPr lang="de-DE" altLang="de-DE" dirty="0" err="1"/>
              <a:t>containing</a:t>
            </a:r>
            <a:r>
              <a:rPr lang="de-DE" altLang="de-DE" dirty="0"/>
              <a:t> </a:t>
            </a:r>
            <a:r>
              <a:rPr lang="de-DE" altLang="de-DE" dirty="0" err="1"/>
              <a:t>machinery</a:t>
            </a:r>
            <a:r>
              <a:rPr lang="de-DE" altLang="de-DE" dirty="0"/>
              <a:t> – Part 1: Noise </a:t>
            </a:r>
            <a:r>
              <a:rPr lang="de-DE" altLang="de-DE" dirty="0" err="1"/>
              <a:t>control</a:t>
            </a:r>
            <a:r>
              <a:rPr lang="de-DE" altLang="de-DE" dirty="0"/>
              <a:t> </a:t>
            </a:r>
            <a:r>
              <a:rPr lang="de-DE" altLang="de-DE" dirty="0" err="1"/>
              <a:t>strategies</a:t>
            </a:r>
            <a:r>
              <a:rPr lang="de-DE" altLang="de-DE" dirty="0"/>
              <a:t> </a:t>
            </a:r>
          </a:p>
          <a:p>
            <a:pPr marL="342900" indent="-342900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EN ISO 11690-2 </a:t>
            </a:r>
            <a:r>
              <a:rPr lang="de-DE" altLang="de-DE" dirty="0" err="1"/>
              <a:t>Acoustics</a:t>
            </a:r>
            <a:r>
              <a:rPr lang="de-DE" altLang="de-DE" dirty="0"/>
              <a:t> – Recommended </a:t>
            </a:r>
            <a:r>
              <a:rPr lang="de-DE" altLang="de-DE" dirty="0" err="1"/>
              <a:t>practice</a:t>
            </a:r>
            <a:r>
              <a:rPr lang="de-DE" altLang="de-DE" dirty="0"/>
              <a:t>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design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low-noise</a:t>
            </a:r>
            <a:r>
              <a:rPr lang="de-DE" altLang="de-DE" dirty="0"/>
              <a:t> </a:t>
            </a:r>
            <a:r>
              <a:rPr lang="de-DE" altLang="de-DE" dirty="0" err="1"/>
              <a:t>workplaces</a:t>
            </a:r>
            <a:r>
              <a:rPr lang="de-DE" altLang="de-DE" dirty="0"/>
              <a:t> </a:t>
            </a:r>
            <a:r>
              <a:rPr lang="de-DE" altLang="de-DE" dirty="0" err="1"/>
              <a:t>containing</a:t>
            </a:r>
            <a:r>
              <a:rPr lang="de-DE" altLang="de-DE" dirty="0"/>
              <a:t> </a:t>
            </a:r>
            <a:r>
              <a:rPr lang="de-DE" altLang="de-DE" dirty="0" err="1"/>
              <a:t>machinery</a:t>
            </a:r>
            <a:r>
              <a:rPr lang="de-DE" altLang="de-DE" dirty="0"/>
              <a:t> – Part 2: Noise </a:t>
            </a:r>
            <a:r>
              <a:rPr lang="de-DE" altLang="de-DE" dirty="0" err="1"/>
              <a:t>control</a:t>
            </a:r>
            <a:r>
              <a:rPr lang="de-DE" altLang="de-DE" dirty="0"/>
              <a:t> </a:t>
            </a:r>
            <a:r>
              <a:rPr lang="de-DE" altLang="de-DE" dirty="0" err="1"/>
              <a:t>measures</a:t>
            </a:r>
            <a:endParaRPr lang="de-DE" altLang="de-DE" dirty="0"/>
          </a:p>
          <a:p>
            <a:pPr marL="342900" indent="-342900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VDI 2058 </a:t>
            </a:r>
            <a:r>
              <a:rPr lang="de-DE" altLang="de-DE" dirty="0"/>
              <a:t>Blatt 3 Beurteilung von Lärm am Arbeitsplatz unter</a:t>
            </a:r>
            <a:br>
              <a:rPr lang="de-DE" altLang="de-DE" dirty="0"/>
            </a:br>
            <a:r>
              <a:rPr lang="de-DE" altLang="de-DE" dirty="0"/>
              <a:t>Berücksichtigung unterschiedlicher Tätigkeiten</a:t>
            </a:r>
          </a:p>
          <a:p>
            <a:pPr marL="342900" indent="-342900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DIN 45630-1 </a:t>
            </a:r>
            <a:r>
              <a:rPr lang="de-DE" altLang="de-DE" dirty="0"/>
              <a:t>Grundlagen der Schallmessung; Physikalische und subjektive Größen von Schall </a:t>
            </a:r>
          </a:p>
          <a:p>
            <a:pPr eaLnBrk="1" hangingPunct="1">
              <a:spcBef>
                <a:spcPct val="30000"/>
              </a:spcBef>
            </a:pPr>
            <a:endParaRPr lang="de-DE" altLang="de-DE" dirty="0"/>
          </a:p>
          <a:p>
            <a:pPr eaLnBrk="1" hangingPunct="1">
              <a:spcBef>
                <a:spcPct val="30000"/>
              </a:spcBef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130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>
                <a:cs typeface="Times New Roman" pitchFamily="18" charset="0"/>
              </a:rPr>
              <a:t>Important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literature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dirty="0" err="1">
                <a:cs typeface="Times New Roman" pitchFamily="18" charset="0"/>
              </a:rPr>
              <a:t>for</a:t>
            </a:r>
            <a:r>
              <a:rPr lang="de-DE" altLang="de-DE" sz="2800" dirty="0">
                <a:cs typeface="Times New Roman" pitchFamily="18" charset="0"/>
              </a:rPr>
              <a:t> Module 3-2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8D145-FC3D-4CE6-8AF0-85FDBBF5BC9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35</a:t>
            </a:fld>
            <a:endParaRPr lang="de-DE" altLang="de-DE"/>
          </a:p>
        </p:txBody>
      </p:sp>
      <p:sp>
        <p:nvSpPr>
          <p:cNvPr id="9" name="Rechteck 8"/>
          <p:cNvSpPr/>
          <p:nvPr/>
        </p:nvSpPr>
        <p:spPr>
          <a:xfrm>
            <a:off x="467544" y="1484784"/>
            <a:ext cx="840775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DIN 45645-2 </a:t>
            </a:r>
            <a:r>
              <a:rPr lang="de-DE" altLang="de-DE" dirty="0"/>
              <a:t>Ermittlung von Beurteilungspegeln aus Messungen – Teil 2: Geräuschimmissionen am Arbeitsplatz</a:t>
            </a:r>
          </a:p>
          <a:p>
            <a:pPr marL="342900" lvl="1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VDI 2720 </a:t>
            </a:r>
            <a:r>
              <a:rPr lang="de-DE" altLang="de-DE" dirty="0"/>
              <a:t>Schallschutz durch Abschirmung in Räumen und im </a:t>
            </a:r>
            <a:r>
              <a:rPr lang="de-DE" altLang="de-DE" dirty="0" err="1"/>
              <a:t>Nahfeld</a:t>
            </a:r>
            <a:r>
              <a:rPr lang="de-DE" altLang="de-DE" dirty="0"/>
              <a:t> </a:t>
            </a:r>
          </a:p>
          <a:p>
            <a:pPr marL="342900" lvl="1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de-DE" altLang="de-DE" b="1" dirty="0"/>
              <a:t>VDI 3720 </a:t>
            </a:r>
            <a:r>
              <a:rPr lang="de-DE" altLang="de-DE" dirty="0"/>
              <a:t>Blatt 2 </a:t>
            </a:r>
            <a:r>
              <a:rPr lang="de-DE" altLang="de-DE" dirty="0" err="1"/>
              <a:t>Lärmarm</a:t>
            </a:r>
            <a:r>
              <a:rPr lang="de-DE" altLang="de-DE" dirty="0"/>
              <a:t> Konstruieren, Beispielsammlung</a:t>
            </a:r>
          </a:p>
          <a:p>
            <a:pPr marL="342900" lvl="1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en-GB" altLang="de-DE" b="1" dirty="0"/>
              <a:t>DIN EN ISO 11689 </a:t>
            </a:r>
            <a:r>
              <a:rPr lang="en-GB" altLang="de-DE" dirty="0"/>
              <a:t>Acoustics – Procedure for the comparison of noise emission data for machinery and equipment</a:t>
            </a:r>
          </a:p>
          <a:p>
            <a:pPr marL="342900" lvl="1" indent="-342900" eaLnBrk="1" hangingPunct="1">
              <a:spcBef>
                <a:spcPct val="30000"/>
              </a:spcBef>
              <a:buFont typeface="Wingdings" pitchFamily="2" charset="2"/>
              <a:buChar char="§"/>
              <a:defRPr/>
            </a:pPr>
            <a:r>
              <a:rPr lang="en-GB" altLang="de-DE" b="1" dirty="0"/>
              <a:t>EN ISO 3740 </a:t>
            </a:r>
            <a:r>
              <a:rPr lang="en-GB" altLang="de-DE" dirty="0"/>
              <a:t>Acoustics – Determination of sound power levels of noise sources – Guidelines for the use of basic standards</a:t>
            </a:r>
          </a:p>
          <a:p>
            <a:pPr eaLnBrk="1" hangingPunct="1">
              <a:spcBef>
                <a:spcPct val="30000"/>
              </a:spcBef>
            </a:pPr>
            <a:endParaRPr lang="de-DE" altLang="de-DE" dirty="0"/>
          </a:p>
          <a:p>
            <a:pPr eaLnBrk="1" hangingPunct="1">
              <a:buFont typeface="Wingdings" pitchFamily="2" charset="2"/>
              <a:buChar char="§"/>
              <a:defRPr/>
            </a:pPr>
            <a:endParaRPr lang="en-GB" altLang="de-DE" dirty="0"/>
          </a:p>
          <a:p>
            <a:pPr marL="0" indent="0" eaLnBrk="1" hangingPunct="1">
              <a:buFontTx/>
              <a:buNone/>
              <a:defRPr/>
            </a:pPr>
            <a:r>
              <a:rPr lang="en-GB" altLang="de-DE" dirty="0"/>
              <a:t>For further standards, see KAN-Praxis – </a:t>
            </a:r>
            <a:r>
              <a:rPr lang="en-GB" altLang="de-DE" dirty="0" err="1">
                <a:hlinkClick r:id="rId3"/>
              </a:rPr>
              <a:t>NoRA</a:t>
            </a:r>
            <a:r>
              <a:rPr lang="en-GB" altLang="de-DE" dirty="0">
                <a:hlinkClick r:id="rId3"/>
              </a:rPr>
              <a:t>: Searching for standards</a:t>
            </a:r>
            <a:endParaRPr lang="en-GB" altLang="de-DE" dirty="0"/>
          </a:p>
          <a:p>
            <a:pPr marL="0" indent="0" eaLnBrk="1" hangingPunct="1">
              <a:buFontTx/>
              <a:buNone/>
              <a:defRPr/>
            </a:pPr>
            <a:endParaRPr lang="en-GB" dirty="0"/>
          </a:p>
          <a:p>
            <a:pPr eaLnBrk="1" hangingPunct="1">
              <a:buFont typeface="Wingdings" pitchFamily="2" charset="2"/>
              <a:buChar char="§"/>
              <a:defRPr/>
            </a:pPr>
            <a:endParaRPr lang="en-GB" altLang="de-DE" dirty="0"/>
          </a:p>
          <a:p>
            <a:pPr eaLnBrk="1" hangingPunct="1">
              <a:spcBef>
                <a:spcPct val="30000"/>
              </a:spcBef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881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 smtClean="0">
                <a:cs typeface="Times New Roman" pitchFamily="18" charset="0"/>
              </a:rPr>
              <a:t>Practical</a:t>
            </a:r>
            <a:r>
              <a:rPr lang="de-DE" altLang="de-DE" sz="2800" dirty="0">
                <a:cs typeface="Times New Roman" pitchFamily="18" charset="0"/>
              </a:rPr>
              <a:t> </a:t>
            </a:r>
            <a:r>
              <a:rPr lang="de-DE" altLang="de-DE" sz="2800" smtClean="0">
                <a:cs typeface="Times New Roman" pitchFamily="18" charset="0"/>
              </a:rPr>
              <a:t>aids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DFC027-3341-4933-B665-DF1B4C7132B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36</a:t>
            </a:fld>
            <a:endParaRPr lang="de-DE" altLang="de-DE"/>
          </a:p>
        </p:txBody>
      </p:sp>
      <p:sp>
        <p:nvSpPr>
          <p:cNvPr id="9" name="Rechteck 8"/>
          <p:cNvSpPr/>
          <p:nvPr/>
        </p:nvSpPr>
        <p:spPr>
          <a:xfrm>
            <a:off x="467544" y="1484784"/>
            <a:ext cx="84077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  <a:defRPr/>
            </a:pPr>
            <a:r>
              <a:rPr lang="en-GB" b="1" dirty="0"/>
              <a:t>Software tools from the Institute for Occupational Safety and Health of the DGUV (IFA)</a:t>
            </a:r>
          </a:p>
          <a:p>
            <a:pPr>
              <a:defRPr/>
            </a:pPr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www.dguv.de/ifa/fachinfos/laerm/softwarehilfen/index-2.jsp</a:t>
            </a:r>
            <a:endParaRPr lang="en-GB" dirty="0" smtClean="0"/>
          </a:p>
          <a:p>
            <a:pPr>
              <a:defRPr/>
            </a:pPr>
            <a:endParaRPr lang="en-GB" dirty="0"/>
          </a:p>
          <a:p>
            <a:pPr marL="0" indent="0">
              <a:buFontTx/>
              <a:buNone/>
              <a:defRPr/>
            </a:pPr>
            <a:endParaRPr lang="en-GB" b="1" dirty="0"/>
          </a:p>
          <a:p>
            <a:pPr>
              <a:defRPr/>
            </a:pPr>
            <a:r>
              <a:rPr lang="en-GB" dirty="0"/>
              <a:t>Calculation of the noise exposure level</a:t>
            </a:r>
          </a:p>
          <a:p>
            <a:pPr>
              <a:defRPr/>
            </a:pPr>
            <a:r>
              <a:rPr lang="en-GB" dirty="0"/>
              <a:t>Software for the selection of hearing protection</a:t>
            </a:r>
          </a:p>
          <a:p>
            <a:pPr>
              <a:defRPr/>
            </a:pPr>
            <a:r>
              <a:rPr lang="en-GB" dirty="0"/>
              <a:t>ADM noise exposure calculator etc.</a:t>
            </a:r>
          </a:p>
          <a:p>
            <a:pPr marL="0" indent="0">
              <a:buFontTx/>
              <a:buNone/>
              <a:defRPr/>
            </a:pPr>
            <a:endParaRPr lang="en-GB" dirty="0"/>
          </a:p>
          <a:p>
            <a:pPr marL="0" indent="0">
              <a:buFontTx/>
              <a:buNone/>
              <a:defRPr/>
            </a:pPr>
            <a:r>
              <a:rPr lang="en-GB" b="1" dirty="0"/>
              <a:t>Noise calculator of the Institute of Occupational Health, Safety and Ergonomics (ASER</a:t>
            </a:r>
            <a:r>
              <a:rPr lang="en-GB" b="1" dirty="0" smtClean="0"/>
              <a:t>) </a:t>
            </a:r>
            <a:r>
              <a:rPr lang="en-GB" dirty="0" smtClean="0"/>
              <a:t>(in German)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  <a:p>
            <a:pPr marL="0" indent="0">
              <a:buFontTx/>
              <a:buNone/>
              <a:defRPr/>
            </a:pPr>
            <a:r>
              <a:rPr lang="en-GB" dirty="0">
                <a:hlinkClick r:id="rId4"/>
              </a:rPr>
              <a:t>www.institut-aser.de/out.php?idart=273</a:t>
            </a:r>
            <a:r>
              <a:rPr lang="en-GB" dirty="0"/>
              <a:t> </a:t>
            </a:r>
          </a:p>
          <a:p>
            <a:pPr eaLnBrk="1" hangingPunct="1">
              <a:spcBef>
                <a:spcPct val="30000"/>
              </a:spcBef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7147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en-US" altLang="de-DE" sz="2400" dirty="0"/>
              <a:t>About the ergonomics tuition modules</a:t>
            </a:r>
            <a:br>
              <a:rPr lang="en-US" altLang="de-DE" sz="2400" dirty="0"/>
            </a:b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SzPct val="100000"/>
              <a:defRPr/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dirty="0"/>
              <a:t>Dip.-Ing. Horst </a:t>
            </a:r>
            <a:r>
              <a:rPr lang="de-DE" dirty="0" smtClean="0"/>
              <a:t>Böhmer</a:t>
            </a:r>
            <a:br>
              <a:rPr lang="de-DE" dirty="0" smtClean="0"/>
            </a:br>
            <a:r>
              <a:rPr lang="de-DE" dirty="0" smtClean="0"/>
              <a:t>Chemnitz</a:t>
            </a:r>
            <a:endParaRPr lang="de-DE" dirty="0"/>
          </a:p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SzPct val="100000"/>
              <a:defRPr/>
            </a:pPr>
            <a:r>
              <a:rPr lang="de-DE" dirty="0"/>
              <a:t>E-Mail: </a:t>
            </a:r>
            <a:r>
              <a:rPr lang="de-DE" dirty="0">
                <a:hlinkClick r:id="rId2"/>
              </a:rPr>
              <a:t>horst.boehmer@iapo-online.de</a:t>
            </a:r>
            <a:r>
              <a:rPr 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: 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br>
              <a:rPr lang="de-DE" altLang="de-DE" dirty="0" smtClean="0"/>
            </a:br>
            <a:r>
              <a:rPr lang="de-DE" altLang="de-DE" dirty="0" smtClean="0">
                <a:hlinkClick r:id="rId3"/>
              </a:rPr>
              <a:t>www.kan.de</a:t>
            </a:r>
            <a:r>
              <a:rPr lang="de-DE" altLang="de-DE" dirty="0" smtClean="0"/>
              <a:t> </a:t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http://ergonomie.kan-praxis.de</a:t>
            </a:r>
            <a:r>
              <a:rPr lang="de-DE" altLang="de-DE" dirty="0" smtClean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The significance of noise at the workplace 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167600-265D-4F47-8263-AE6A3236CAD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9" name="Rechteck 8"/>
          <p:cNvSpPr/>
          <p:nvPr/>
        </p:nvSpPr>
        <p:spPr>
          <a:xfrm>
            <a:off x="566065" y="5778253"/>
            <a:ext cx="8335267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 err="1"/>
              <a:t>Reported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and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recognized</a:t>
            </a:r>
            <a:r>
              <a:rPr lang="de-DE" altLang="de-DE" sz="1600" dirty="0"/>
              <a:t> </a:t>
            </a:r>
            <a:r>
              <a:rPr lang="de-DE" altLang="de-DE" sz="1600" dirty="0" err="1"/>
              <a:t>cases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of</a:t>
            </a:r>
            <a:r>
              <a:rPr lang="de-DE" altLang="de-DE" sz="1600" dirty="0"/>
              <a:t> </a:t>
            </a:r>
            <a:r>
              <a:rPr lang="de-DE" altLang="de-DE" sz="1600" dirty="0" err="1"/>
              <a:t>occupational</a:t>
            </a:r>
            <a:r>
              <a:rPr lang="de-DE" altLang="de-DE" sz="1600" dirty="0"/>
              <a:t> </a:t>
            </a:r>
            <a:r>
              <a:rPr lang="de-DE" altLang="de-DE" sz="1600" dirty="0" err="1"/>
              <a:t>disease</a:t>
            </a:r>
            <a:r>
              <a:rPr lang="de-DE" altLang="de-DE" sz="1600" dirty="0"/>
              <a:t> in Germany (</a:t>
            </a:r>
            <a:r>
              <a:rPr lang="de-DE" altLang="de-DE" sz="1600" dirty="0" err="1"/>
              <a:t>excerpt</a:t>
            </a:r>
            <a:r>
              <a:rPr lang="de-DE" altLang="de-DE" sz="1600" dirty="0"/>
              <a:t>), 2012</a:t>
            </a:r>
            <a:endParaRPr lang="de-DE" altLang="de-DE" sz="1400" dirty="0"/>
          </a:p>
          <a:p>
            <a:r>
              <a:rPr lang="de-DE" altLang="de-DE" sz="1600" dirty="0"/>
              <a:t>Source: </a:t>
            </a:r>
            <a:r>
              <a:rPr lang="de-DE" altLang="de-DE" sz="1600" b="1" dirty="0"/>
              <a:t>Deutsche Gesetzliche Unfallversicherung (DGUV)</a:t>
            </a:r>
            <a:endParaRPr lang="de-DE" altLang="de-DE" sz="1600" dirty="0"/>
          </a:p>
        </p:txBody>
      </p:sp>
      <p:graphicFrame>
        <p:nvGraphicFramePr>
          <p:cNvPr id="10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355270"/>
              </p:ext>
            </p:extLst>
          </p:nvPr>
        </p:nvGraphicFramePr>
        <p:xfrm>
          <a:off x="468313" y="1318296"/>
          <a:ext cx="8280400" cy="444560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319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60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Occupational</a:t>
                      </a: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diseases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formally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recognized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disease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No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Reported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Recognized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70,566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15,291</a:t>
                      </a: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0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which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Discogenic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disorders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spine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(2108-2110)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5,878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528</a:t>
                      </a: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Noise-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induced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hearing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impairment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 (2301)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10,979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14D0E"/>
                          </a:solidFill>
                          <a:effectLst/>
                          <a:latin typeface="Arial" charset="0"/>
                        </a:rPr>
                        <a:t>6,586</a:t>
                      </a: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Silicosis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(4101)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1,571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749</a:t>
                      </a: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3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Skin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diseases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(5101)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24,385</a:t>
                      </a: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581</a:t>
                      </a:r>
                    </a:p>
                  </a:txBody>
                  <a:tcPr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420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Physical principles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95EFD3-2CF5-4114-B1A4-41971D8D60E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762000"/>
            <a:r>
              <a:rPr lang="de-DE" altLang="de-DE" dirty="0"/>
              <a:t>Sound </a:t>
            </a:r>
            <a:r>
              <a:rPr lang="de-DE" altLang="de-DE" dirty="0" err="1"/>
              <a:t>frequency</a:t>
            </a:r>
            <a:r>
              <a:rPr lang="de-DE" altLang="de-DE" dirty="0"/>
              <a:t> </a:t>
            </a:r>
            <a:r>
              <a:rPr lang="de-DE" altLang="de-DE" dirty="0" err="1"/>
              <a:t>range</a:t>
            </a:r>
            <a:endParaRPr lang="de-DE" alt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4" name="Rechteck 53"/>
          <p:cNvSpPr/>
          <p:nvPr/>
        </p:nvSpPr>
        <p:spPr>
          <a:xfrm>
            <a:off x="539750" y="5493354"/>
            <a:ext cx="82807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de-DE" altLang="de-DE" sz="1800" dirty="0" smtClean="0"/>
              <a:t>Source: </a:t>
            </a:r>
            <a:r>
              <a:rPr lang="de-DE" altLang="de-DE" sz="1800" b="1" dirty="0"/>
              <a:t>Institut für Arbeitswissenschaft und Technologiemanagement der Universität Stuttgart, </a:t>
            </a:r>
            <a:r>
              <a:rPr lang="de-DE" altLang="de-DE" sz="1800" dirty="0"/>
              <a:t>Skript Arbeitsumgebungsgestaltung 2003</a:t>
            </a:r>
          </a:p>
          <a:p>
            <a:pPr algn="ctr" eaLnBrk="1" hangingPunct="1"/>
            <a:endParaRPr lang="de-DE" alt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027775"/>
            <a:ext cx="7303641" cy="32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03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r="6688" b="6409"/>
          <a:stretch/>
        </p:blipFill>
        <p:spPr>
          <a:xfrm>
            <a:off x="251520" y="1262063"/>
            <a:ext cx="6303001" cy="458933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Physical principles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49D213-804B-4DDC-B91F-5F13D7F6F7E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7" name="Rechteck 6"/>
          <p:cNvSpPr/>
          <p:nvPr/>
        </p:nvSpPr>
        <p:spPr>
          <a:xfrm>
            <a:off x="4268521" y="445036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62000" eaLnBrk="0" hangingPunct="0"/>
            <a:r>
              <a:rPr lang="de-DE" altLang="de-DE" dirty="0">
                <a:solidFill>
                  <a:srgbClr val="E14D0E"/>
                </a:solidFill>
              </a:rPr>
              <a:t>Sound </a:t>
            </a:r>
            <a:r>
              <a:rPr lang="de-DE" altLang="de-DE" dirty="0" err="1">
                <a:solidFill>
                  <a:srgbClr val="E14D0E"/>
                </a:solidFill>
              </a:rPr>
              <a:t>waves</a:t>
            </a:r>
            <a:r>
              <a:rPr lang="de-DE" altLang="de-DE" dirty="0">
                <a:solidFill>
                  <a:srgbClr val="E14D0E"/>
                </a:solidFill>
              </a:rPr>
              <a:t> </a:t>
            </a:r>
            <a:r>
              <a:rPr lang="de-DE" altLang="de-DE" dirty="0" err="1"/>
              <a:t>are</a:t>
            </a:r>
            <a:r>
              <a:rPr lang="de-DE" altLang="de-DE" dirty="0"/>
              <a:t> </a:t>
            </a:r>
            <a:r>
              <a:rPr lang="de-DE" altLang="de-DE" dirty="0" err="1">
                <a:solidFill>
                  <a:srgbClr val="E14D0E"/>
                </a:solidFill>
              </a:rPr>
              <a:t>pressure</a:t>
            </a:r>
            <a:r>
              <a:rPr lang="de-DE" altLang="de-DE" dirty="0">
                <a:solidFill>
                  <a:srgbClr val="E14D0E"/>
                </a:solidFill>
              </a:rPr>
              <a:t> </a:t>
            </a:r>
            <a:r>
              <a:rPr lang="de-DE" altLang="de-DE" dirty="0" err="1">
                <a:solidFill>
                  <a:srgbClr val="E14D0E"/>
                </a:solidFill>
              </a:rPr>
              <a:t>waves</a:t>
            </a:r>
            <a:r>
              <a:rPr lang="de-DE" altLang="de-DE" dirty="0">
                <a:solidFill>
                  <a:srgbClr val="E14D0E"/>
                </a:solidFill>
              </a:rPr>
              <a:t> (</a:t>
            </a:r>
            <a:r>
              <a:rPr lang="de-DE" altLang="de-DE" dirty="0" err="1">
                <a:solidFill>
                  <a:srgbClr val="E14D0E"/>
                </a:solidFill>
              </a:rPr>
              <a:t>fluctuations</a:t>
            </a:r>
            <a:r>
              <a:rPr lang="de-DE" altLang="de-DE" dirty="0">
                <a:solidFill>
                  <a:srgbClr val="E14D0E"/>
                </a:solidFill>
              </a:rPr>
              <a:t> in </a:t>
            </a:r>
            <a:r>
              <a:rPr lang="de-DE" altLang="de-DE" dirty="0" err="1">
                <a:solidFill>
                  <a:srgbClr val="E14D0E"/>
                </a:solidFill>
              </a:rPr>
              <a:t>air</a:t>
            </a:r>
            <a:r>
              <a:rPr lang="de-DE" altLang="de-DE" dirty="0">
                <a:solidFill>
                  <a:srgbClr val="E14D0E"/>
                </a:solidFill>
              </a:rPr>
              <a:t> </a:t>
            </a:r>
            <a:r>
              <a:rPr lang="de-DE" altLang="de-DE" dirty="0" err="1">
                <a:solidFill>
                  <a:srgbClr val="E14D0E"/>
                </a:solidFill>
              </a:rPr>
              <a:t>pressure</a:t>
            </a:r>
            <a:r>
              <a:rPr lang="de-DE" altLang="de-DE" dirty="0">
                <a:solidFill>
                  <a:srgbClr val="E14D0E"/>
                </a:solidFill>
              </a:rPr>
              <a:t>) </a:t>
            </a:r>
            <a:r>
              <a:rPr lang="de-DE" altLang="de-DE" dirty="0" err="1"/>
              <a:t>which</a:t>
            </a:r>
            <a:r>
              <a:rPr lang="de-DE" altLang="de-DE" dirty="0"/>
              <a:t> </a:t>
            </a:r>
            <a:r>
              <a:rPr lang="de-DE" altLang="de-DE" dirty="0" err="1"/>
              <a:t>propagate</a:t>
            </a:r>
            <a:r>
              <a:rPr lang="de-DE" altLang="de-DE" dirty="0"/>
              <a:t> </a:t>
            </a:r>
            <a:r>
              <a:rPr lang="de-DE" altLang="de-DE" dirty="0" err="1"/>
              <a:t>very</a:t>
            </a:r>
            <a:r>
              <a:rPr lang="de-DE" altLang="de-DE" dirty="0"/>
              <a:t> </a:t>
            </a:r>
            <a:r>
              <a:rPr lang="de-DE" altLang="de-DE" dirty="0" err="1"/>
              <a:t>rapidly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generate</a:t>
            </a:r>
            <a:r>
              <a:rPr lang="de-DE" altLang="de-DE" dirty="0"/>
              <a:t> </a:t>
            </a:r>
            <a:r>
              <a:rPr lang="de-DE" altLang="de-DE" dirty="0" err="1"/>
              <a:t>corresponding</a:t>
            </a:r>
            <a:r>
              <a:rPr lang="de-DE" altLang="de-DE" dirty="0"/>
              <a:t> </a:t>
            </a:r>
            <a:r>
              <a:rPr lang="de-DE" altLang="de-DE" dirty="0" err="1"/>
              <a:t>vibrations</a:t>
            </a:r>
            <a:r>
              <a:rPr lang="de-DE" altLang="de-DE" dirty="0"/>
              <a:t> in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eardrum</a:t>
            </a:r>
            <a:r>
              <a:rPr lang="de-DE" altLang="de-DE" dirty="0"/>
              <a:t>.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6303962" y="355673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777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Sound propagation routes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3F0561-065C-4042-BDA5-67E21E25FC1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7462787" y="606448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7526" r="2750" b="7528"/>
          <a:stretch/>
        </p:blipFill>
        <p:spPr>
          <a:xfrm>
            <a:off x="971600" y="1334507"/>
            <a:ext cx="7200800" cy="475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04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Sound parameters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616B29-1DBE-42AF-B8CC-5E6B644792D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graphicFrame>
        <p:nvGraphicFramePr>
          <p:cNvPr id="7" name="Group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762"/>
              </p:ext>
            </p:extLst>
          </p:nvPr>
        </p:nvGraphicFramePr>
        <p:xfrm>
          <a:off x="395288" y="1484313"/>
          <a:ext cx="8280400" cy="3937000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4176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3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1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Emissions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parameters</a:t>
                      </a:r>
                      <a:endParaRPr kumimoji="0" lang="de-DE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Exposure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parameters</a:t>
                      </a:r>
                      <a:endParaRPr kumimoji="0" lang="de-DE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1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Sound power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level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</a:t>
                      </a:r>
                      <a:r>
                        <a:rPr kumimoji="0" lang="de-DE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Sound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pressure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level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     </a:t>
                      </a: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</a:t>
                      </a:r>
                      <a:r>
                        <a:rPr kumimoji="0" lang="de-DE" sz="20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</a:t>
                      </a:r>
                      <a:endParaRPr kumimoji="0" lang="de-DE" sz="20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Emissions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sound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pressure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level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</a:t>
                      </a: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</a:t>
                      </a:r>
                      <a:r>
                        <a:rPr kumimoji="0" lang="de-DE" sz="20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</a:t>
                      </a:r>
                      <a:endParaRPr kumimoji="0" lang="de-DE" sz="2000" u="none" strike="noStrike" cap="none" normalizeH="0" baseline="-2500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Sound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intensity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         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0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Peak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sound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pressure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LpCpeak</a:t>
                      </a:r>
                      <a:endParaRPr kumimoji="0" lang="de-DE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Daily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noise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exposure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2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kumimoji="0" lang="de-DE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LEX; 8h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04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dirty="0"/>
              <a:t>Noise exposure measurement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B52AB2-490E-48E7-A9DD-F2C809378BD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7" name="Rechteck 6"/>
          <p:cNvSpPr/>
          <p:nvPr/>
        </p:nvSpPr>
        <p:spPr>
          <a:xfrm>
            <a:off x="557213" y="573325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altLang="de-DE" dirty="0"/>
              <a:t>Measurement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sound</a:t>
            </a:r>
            <a:r>
              <a:rPr lang="de-DE" altLang="de-DE" dirty="0"/>
              <a:t> </a:t>
            </a:r>
            <a:r>
              <a:rPr lang="de-DE" altLang="de-DE" dirty="0" err="1"/>
              <a:t>exposure</a:t>
            </a:r>
            <a:r>
              <a:rPr lang="de-DE" altLang="de-DE" dirty="0"/>
              <a:t> at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worker's</a:t>
            </a:r>
            <a:r>
              <a:rPr lang="de-DE" altLang="de-DE" dirty="0"/>
              <a:t> </a:t>
            </a:r>
            <a:r>
              <a:rPr lang="de-DE" altLang="de-DE" dirty="0" err="1"/>
              <a:t>ear</a:t>
            </a:r>
            <a:endParaRPr lang="de-DE" alt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0" b="3055"/>
          <a:stretch/>
        </p:blipFill>
        <p:spPr>
          <a:xfrm>
            <a:off x="323528" y="1490558"/>
            <a:ext cx="7380312" cy="4242698"/>
          </a:xfrm>
          <a:prstGeom prst="rect">
            <a:avLst/>
          </a:prstGeom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994227" y="5027493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064272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2820</Words>
  <Application>Microsoft Office PowerPoint</Application>
  <PresentationFormat>Bildschirmpräsentation (4:3)</PresentationFormat>
  <Paragraphs>534</Paragraphs>
  <Slides>37</Slides>
  <Notes>35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4</vt:i4>
      </vt:variant>
      <vt:variant>
        <vt:lpstr>Eingebettete OLE-Server</vt:lpstr>
      </vt:variant>
      <vt:variant>
        <vt:i4>3</vt:i4>
      </vt:variant>
      <vt:variant>
        <vt:lpstr>Folientitel</vt:lpstr>
      </vt:variant>
      <vt:variant>
        <vt:i4>37</vt:i4>
      </vt:variant>
    </vt:vector>
  </HeadingPairs>
  <TitlesOfParts>
    <vt:vector size="52" baseType="lpstr">
      <vt:lpstr>Arial</vt:lpstr>
      <vt:lpstr>Comic Sans MS</vt:lpstr>
      <vt:lpstr>Frutiger 55 Roman</vt:lpstr>
      <vt:lpstr>Futura Bk BT</vt:lpstr>
      <vt:lpstr>Futura Hv BT</vt:lpstr>
      <vt:lpstr>Helvetica</vt:lpstr>
      <vt:lpstr>Times New Roman</vt:lpstr>
      <vt:lpstr>Wingdings</vt:lpstr>
      <vt:lpstr>Standarddesign</vt:lpstr>
      <vt:lpstr>1_Standarddesign</vt:lpstr>
      <vt:lpstr>BGIA_dguv</vt:lpstr>
      <vt:lpstr>1_BGIA_dguv</vt:lpstr>
      <vt:lpstr>Formel</vt:lpstr>
      <vt:lpstr>Arbeitsblatt</vt:lpstr>
      <vt:lpstr>Diagramm</vt:lpstr>
      <vt:lpstr>Work environment factors  Part 2: noise</vt:lpstr>
      <vt:lpstr>Noise    Overview </vt:lpstr>
      <vt:lpstr>Definition of sound/noise</vt:lpstr>
      <vt:lpstr>The significance of noise at the workplace </vt:lpstr>
      <vt:lpstr>Physical principles</vt:lpstr>
      <vt:lpstr>Physical principles</vt:lpstr>
      <vt:lpstr>Sound propagation routes</vt:lpstr>
      <vt:lpstr>Sound parameters</vt:lpstr>
      <vt:lpstr>Noise exposure measurement</vt:lpstr>
      <vt:lpstr>Sound measurement/ sound weighting</vt:lpstr>
      <vt:lpstr>Decibels</vt:lpstr>
      <vt:lpstr>Addition of sound sources</vt:lpstr>
      <vt:lpstr>The effect of noise</vt:lpstr>
      <vt:lpstr>Effect – deterioration of hair cells</vt:lpstr>
      <vt:lpstr>Effect upon the organism</vt:lpstr>
      <vt:lpstr>Limit values</vt:lpstr>
      <vt:lpstr>Limit values</vt:lpstr>
      <vt:lpstr>Limit values</vt:lpstr>
      <vt:lpstr>Limit values</vt:lpstr>
      <vt:lpstr>Technical solutions for protection against noise</vt:lpstr>
      <vt:lpstr>Example of a technical solution for protection against noise</vt:lpstr>
      <vt:lpstr>Example of a technical solution for protection against noise</vt:lpstr>
      <vt:lpstr>Examples</vt:lpstr>
      <vt:lpstr>Noise abatement in the manufacture of prefabricated concrete elements</vt:lpstr>
      <vt:lpstr>Noise abatement in the manufacture of prefabricated concrete elements</vt:lpstr>
      <vt:lpstr>Noise abatement in the manufacture of prefabricated concrete elements</vt:lpstr>
      <vt:lpstr>Noise abatement achieved during manufacture of prefabricated concrete elements</vt:lpstr>
      <vt:lpstr>Noise abatement on circular saws</vt:lpstr>
      <vt:lpstr>Noise abatement on circular saws</vt:lpstr>
      <vt:lpstr>Noise abatement on circular saws</vt:lpstr>
      <vt:lpstr>Noise abatement on circular saws</vt:lpstr>
      <vt:lpstr>PowerPoint-Präsentation</vt:lpstr>
      <vt:lpstr>Important literature for Module 3-2 (in German)</vt:lpstr>
      <vt:lpstr>Important literature for Module 3-2</vt:lpstr>
      <vt:lpstr>Important literature for Module 3-2</vt:lpstr>
      <vt:lpstr>Practical aids</vt:lpstr>
      <vt:lpstr>About the ergonomics tuition modules 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193</cp:revision>
  <dcterms:created xsi:type="dcterms:W3CDTF">2009-09-14T12:08:23Z</dcterms:created>
  <dcterms:modified xsi:type="dcterms:W3CDTF">2019-11-12T09:53:45Z</dcterms:modified>
</cp:coreProperties>
</file>