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85" r:id="rId2"/>
    <p:sldMasterId id="2147483697" r:id="rId3"/>
  </p:sldMasterIdLst>
  <p:notesMasterIdLst>
    <p:notesMasterId r:id="rId43"/>
  </p:notesMasterIdLst>
  <p:handoutMasterIdLst>
    <p:handoutMasterId r:id="rId44"/>
  </p:handoutMasterIdLst>
  <p:sldIdLst>
    <p:sldId id="294" r:id="rId4"/>
    <p:sldId id="265" r:id="rId5"/>
    <p:sldId id="266" r:id="rId6"/>
    <p:sldId id="268" r:id="rId7"/>
    <p:sldId id="267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1" r:id="rId20"/>
    <p:sldId id="280" r:id="rId21"/>
    <p:sldId id="282" r:id="rId22"/>
    <p:sldId id="283" r:id="rId23"/>
    <p:sldId id="284" r:id="rId24"/>
    <p:sldId id="304" r:id="rId25"/>
    <p:sldId id="286" r:id="rId26"/>
    <p:sldId id="287" r:id="rId27"/>
    <p:sldId id="288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289" r:id="rId38"/>
    <p:sldId id="305" r:id="rId39"/>
    <p:sldId id="306" r:id="rId40"/>
    <p:sldId id="307" r:id="rId41"/>
    <p:sldId id="264" r:id="rId4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pos="5420">
          <p15:clr>
            <a:srgbClr val="A4A3A4"/>
          </p15:clr>
        </p15:guide>
        <p15:guide id="5" pos="340">
          <p15:clr>
            <a:srgbClr val="A4A3A4"/>
          </p15:clr>
        </p15:guide>
        <p15:guide id="6" pos="3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rn Silke" initials="BS" lastIdx="4" clrIdx="0">
    <p:extLst>
      <p:ext uri="{19B8F6BF-5375-455C-9EA6-DF929625EA0E}">
        <p15:presenceInfo xmlns:p15="http://schemas.microsoft.com/office/powerpoint/2012/main" userId="Born Silke" providerId="None"/>
      </p:ext>
    </p:extLst>
  </p:cmAuthor>
  <p:cmAuthor id="2" name="Rössel, Valentina" initials="RV" lastIdx="6" clrIdx="1">
    <p:extLst>
      <p:ext uri="{19B8F6BF-5375-455C-9EA6-DF929625EA0E}">
        <p15:presenceInfo xmlns:p15="http://schemas.microsoft.com/office/powerpoint/2012/main" userId="Rössel, Valent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4D0E"/>
    <a:srgbClr val="94C11C"/>
    <a:srgbClr val="0095DB"/>
    <a:srgbClr val="008C8E"/>
    <a:srgbClr val="FFDB92"/>
    <a:srgbClr val="5775B3"/>
    <a:srgbClr val="57751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Helle Formatvorlage 3 - Akz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70" autoAdjust="0"/>
    <p:restoredTop sz="84442" autoAdjust="0"/>
  </p:normalViewPr>
  <p:slideViewPr>
    <p:cSldViewPr>
      <p:cViewPr varScale="1">
        <p:scale>
          <a:sx n="93" d="100"/>
          <a:sy n="93" d="100"/>
        </p:scale>
        <p:origin x="1848" y="96"/>
      </p:cViewPr>
      <p:guideLst>
        <p:guide orient="horz" pos="482"/>
        <p:guide orient="horz" pos="4020"/>
        <p:guide orient="horz" pos="935"/>
        <p:guide pos="5420"/>
        <p:guide pos="34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93D5E6C-51EB-4ED2-B86B-6A522C69C9B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887234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06:35.552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2F3736C3-5A48-4FC1-994D-03706DD4CB22}" emma:medium="tactile" emma:mode="ink">
          <msink:context xmlns:msink="http://schemas.microsoft.com/ink/2010/main" type="inkDrawing" rotatedBoundingBox="5734,13738 15887,13523 15902,14263 5750,14478" semanticType="scratchOut" shapeName="Other">
            <msink:sourceLink direction="with" ref="{BC45F4E4-21B0-440C-A8E6-9F2995DBCB37}"/>
          </msink:context>
        </emma:interpretation>
      </emma:emma>
    </inkml:annotationXML>
    <inkml:trace contextRef="#ctx0" brushRef="#br0">29 92 0,'0'28'32,"27"-28"-17,-27 27-15,0 0 31,0 0-31,0 1 16,0 26 0,28-54-1,-28 28-15,0-1 16,27 0 0,-27 1-1,0-1-15,0 0 31,0 1-15,0-1 0,27-27 15,-27 27 0,0 1-15,0-1 62,0 0-62,28-27-16,-28 27 15,0 1 32,0-56 125,0 1-172,-28-27 16,28 26-1,-27 1-15,27 0 16,0-1-1,0 1-15,0 0 16,-27 27 0,27-28-1,0 1 1,0 0 15,0-1-15,-28 28-16,28-27 31,-27 27-31,27-27 16,0-1-16,0 1 15,-27 0 1,27 0 31,-28 27-32,56 54 126,-28 1-141,0-28 16,0 28-1,27-55-15,-27 27 32,0 0-32,0 1 15,0-1-15,27-27 16,-27 27-1,0 1 1,0-1 31,0 0-31,0 1-16,28-28 15,-28 27-15,27-27 16,-27 27-16,0 0 15,0 1 1,0-1 31,0 0-16,27-27-31,-27 28 16,0-1 31,0 0 15,28-27-62,-28 28 47,0-56 156,0 1-203,0-28 16,0 28-1,-28-28-15,28 28 16,0 0 0,0 0-1,0-1 17,0 1 61,28 0-61,-28-1-32,27 28 15,0 0-15,0 0 16,1 0-16,-1 0 15,28 0 1,-28 0 0,28 0-1,-28 0 17,0 0-1,1 0-31,-28-27 15,27 27 1,0 0 0,1 0 15,-1-27-31,0 27 16,0 0-1,1 0 1,-28-28-16,27 28 15,0-27 17,1 27-32,-1 0 15,28 0-15,27 0 16,-55 0-16,0 0 16,1 0-16,26 0 15,-54-27-15,55 27 16,-28 0-1,0 0 1,1-28-16,-1 28 16,0 0-1,1 0 17,-1-27-17,0 27 1,1 0-1,-1 0-15,0 0 16,0 0 0,1 0-16,-1-27 15,0 27-15,28 0 16,-28-28-16,1 28 16,26 0-16,1 0 15,0 0-15,-28 0 16,55 0-16,0 0 15,0 0-15,-28 0 16,1 0-16,-28 0 16,1 0-1,-1 0 32,27 0-31,1 0-16,-28 0 15,55 0-15,-54 0 16,-1 0 0,28-27-16,-28 27 15,0 0 63,1 0-78,-1-27 16,0 27-16,0 0 16,1 0-1,-1 0 17,0 0-17,28 0-15,0 0 16,-28 0-16,55 0 15,27 0-15,28 27 16,-28-27-16,-27 27 16,0-27-16,-28 0 15,1 28-15,-28-28 16,1 0 31,-1 0-16,0 0-15,1 0-1,-1 0 17,0 0-17,1 0 1,-1 0-16,27 0 15,-26-28 17,-1 28-17,0 0 1,1 0 0,-1 0-16,0 0 15,1 0-15,-1-27 16,28 27-1,-28 0 1,0 0 0,-27-27-1,28 27 1,-1 0-16,0 0 16,28 0-1,-28-27-15,0 27 16,28 0-16,-28 0 31,1 0-31,26 0 16,-26 0-1,26 0-15,1 0 16,-28 0-16,28 0 16,-1 0-16,1 0 15,-28 0-15,28 0 16,-28 0-1,1 0 1,-1 0 0,0 0-16,1 0 15,26 0 1,-27 0-16,28 0 16,-28 0-1,28 0 1,0 0-16,-28 0 15,28 0-15,-28 0 16,28 0-16,-28 0 16,0 0-16,0-28 15,1 28 1,-1 0-16,0 0 16,28 0-16,-28-27 15,1 27-15,26 0 16,-26 0-16,26 0 15,1 0 1,-1 0-16,-26 0 0,26 0 31,-54-27-31,28 27 16,-1 0 15,0 0-15,1 0-16,-1 0 15,0 0 1,1 0-16,53 0 16,1 0-16,28 0 15,-28 0-15,0 0 16,-28 0-16,1 0 16,-1 0-16,-26 0 15,-1 0-15,28 0 16,-28 0-16,0 0 15,1 0-15,-1 0 16,0 0-16,28 0 16,-28 0-16,28 0 15,-28 0-15,28 0 16,-1 0-16,1 0 16,-28 0-16,1 0 15,26 0-15,-26 0 16,-1 0-16,0 0 15,28 0-15,-1 0 32,1 0-32,-28 0 15,1 0-15,-1 0 16,28 0-16,-28 0 16,0 0-1,1 0-15,26 0 16,-27 0-16,1 0 15,26 0-15,-26 0 16,-1 0 62,0 0-78,1 0 16,-1 27-16,28-27 15,-28 0 1,0 0 0,28 27-1,-1-27 1,1 0-16,27 0 16,-27 28-16,-1-28 15,1 0-15,-28 0 47,-27 27-47,55-27 47,-28 0-31,0 27-16,1-27 15,-1 0-15,0 0 16,1 0-1,-1 27-15,0-27 16,1 0-16,-1 0 16,0 0 15,1 0-31,-1 0 16,-27 28-16,27-28 15,0 0 1,1 0 15,-1 0 32,55 0-48,-27 0 1,-28 0-16,0 0 15,1 0-15,-1 0 16,0 0 47,1 0-32,-1 0-16,0 0 1,0 0 15,1 0 47,-1 0-62,0 0-16,1 0 16,-1 0 140,-27 27-140,27-27-1,-27 27-15,0 1 16,0-1-1,-27-27 1,0 0-16,-28 27 16,0-27-1,1 0-15,-1 0 16,-27 0-16,28 0 16,-28 0-16,0 0 15,27 0-15,1 0 16,26 0-16,1 0 15,0 0-15,-1 0 16,-26 0 0,26 0-16,1 0 15,-28 0-15,1 0 16,26 0 0,1 0-1,0 0-15,27 28 16,-27-28-1,-1 0-15,-26 0 16,26 0-16,1 0 16,0 0-1,-28 0-15,28 0 16,-1 0-16,1 0 16,-27 0-16,26 0 15,-26 0-15,-1 0 16,28 0-16,-1 0 15,1 0-15,0 0 16,-1 27-16,1-27 16,0 0-1,-1 0 1,1 0-16,-27 0 16,-1 0-16,28 0 15,-28 0-15,28 27 16,-55-27-16,54 28 15,1-28-15,-28 0 16,28 0-16,-27 0 16,26 0-1,-26 0 1,26 0-16,1 0 16,0 0-16,-55 0 15,54 0 1,-26 0-1,26 0-15,1 0 16,0 0-16,0 0 16,-28 0-16,0 0 15,-27 0-15,28 0 16,-1 0-16,28 0 16,-1 0-16,1 0 15,0 0-15,0 0 16,-1 0-16,-26 0 15,-1 0-15,-27 0 16,27 0-16,1 0 16,-1 0-16,1 0 15,26 0-15,1 0 16,-28 0-16,1 0 16,26 0-1,-26 0-15,26 0 16,-26 0-16,-1 0 15,28 0-15,-28 27 16,1-27-16,26 0 16,-54 0-16,28 0 15,26 27-15,-26-27 16,27 0-16,-55 0 16,27 0-16,28 0 15,-28 0-15,-27 0 16,0 0-16,0 0 15,-27 0 1,27 0-16,-55 0 16,56 0-16,-1 0 15,54 0-15,-54 0 16,0 0-16,0 0 16,1 0-16,-29 0 15,83 0-15,-28 0 16,1 0-16,-1 0 15,0 0-15,28 0 16,-27 0 0,-1 0-16,28 0 15,-28 0 1,28 0-16,-1 0 16,-54 0-16,28 0 15,-28 0-15,0 0 16,27 0-16,1 0 15,26 0-15,-26 0 16,-1 0-16,28 0 16,0 0-1,-1 0-15,1 0 16,0 0-16,-1 0 16,1 0-16,-28 0 15,28 0-15,0 0 16,-28 0-16,0 0 15,1 0 1,27 0-16,-28 0 16,0 0-16,-54 0 15,27 0-15,0 0 16,28 0-16,-1 0 16,-27 0-16,27 0 15,28 0-15,0 0 16,-28 0-16,28 0 15,-1 0-15,1 0 16,-27 0 0,-1 0-16,28 0 15,-1 0-15,-26 0 16,-1 0-16,28 0 16,-1 0-1,1 28 1,0-28-1,-1 0 1,1 0 0,0 27-16,0-27 15,-1 0 1,1 0 15,0 0-31,-1 0 16,1 0-16,0 0 15,-1 27-15,-26-27 16,26 0 0,1 0-16,-27 0 15,-1 0-15,28 0 16,-28 0 0,28 0-16,-28 0 15,28 0-15,-28 0 16,28 0-16,-1 0 15,1 0 1,0 0 0,0 0-1,-1 0-15,1 0 16,-28 0 0,28 0-16,-55 0 15,55 0-15,-28 0 16,28 0-1,-1 0 1,1 0 15,0-27 1,27 0 155,27-1-171,-27 1-1,27 0-15,1 27 16,-1-28-16,0 1 16,1 27-1,-1-27-15,0 27 16,1 0-16,-1 0 15,0 0-15,1 0 32,-1 0-1,0-28-15,28 28-16,-28 0 15,28 0 1,-28 0-1,0 0-15,28 0 16,-28 0 0,1 0-16,-1 0 15,0-27 1,1 27 0,-1 0-16,0 0 15,-27-27-15,28 27 31,26 0-15,-27 0 0,1-28-16,-1 28 0,0 0 31,1-27-15,-1 27-1,0 0-15,1 0 0,-1 0 16,0 0-1,1 0 1,-1 0 0,0-27-16,28 27 15,-1 0 1,1 0 15,-28 0-15,1 0 46,-83 0 16,-82 0-78,56 0 16,26 27-16,0-27 16,1 27-16,26-27 15,1 0-15,0 0 16,-1 0 15,1 0-15,-27 0-1,26 0 1,1 0 0,0 0-16,-1 0 31,1 0 0,0 0-15,-1 0 15,1 0-15,0 0-1,-1 0-15,1 0 16,0 0 0</inkml:trace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06:41.137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B46B2524-6C9A-4430-9652-14DF5D7D84B5}" emma:medium="tactile" emma:mode="ink">
          <msink:context xmlns:msink="http://schemas.microsoft.com/ink/2010/main" type="inkDrawing" rotatedBoundingBox="6554,13878 15184,13869 15185,14165 6555,14174" semanticType="strikethrough" shapeName="Other"/>
        </emma:interpretation>
      </emma:emma>
    </inkml:annotationXML>
    <inkml:trace contextRef="#ctx0" brushRef="#br0">0 315 0,'27'0'109,"55"0"-109,-27-27 16,-28 27-16,0-27 16,28 27-1,-28 0-15,0-28 16,1 28-1,-1-27-15,0 27 16,1 0-16,26 0 16,-26 0-16,-1-27 15,0 27-15,1-28 16,-1 28 15,0 0-15,-27-27-16,27 27 15,1 0-15,-1 0 16,0-27 0,1 27-16,-1 0 15,0 0-15,1 0 16,-1 0-16,55 0 16,-55 0-1,28 0-15,-28 0 16,0 0-1,1 0-15,26 0 16,1 0-16,0 0 16,-28 0-16,0 0 15,1 0-15,-1-28 16,0 28 0,1 0-1,-1 0 1,0 0-1,28 0-15,-28 0 16,0 0-16,1 0 16,26 0-16,-54-27 15,28 27-15,-1 0 32,0 0-1,1 0-16,-1 0 1,0 0 0,1 0-1,-1 0 1,0 0 0,28 0-1,-28 0 1,55 0-1,-27 0-15,-28 0 16,0 0-16,28 0 16,-28 0-16,1 0 31,-1 0-31,0 0 16,28 0-16,-1 0 15,1 0-15,0 0 16,-1 0-16,1 0 15,0 0-15,-28 0 16,0 0-16,0 0 47,1 0-16,-1 0-31,0 0 16,28 0-16,0 0 15,-1 0-15,-26 0 16,-1 0-16,27 0 16,1 0-16,-28 0 15,28 0-15,0 0 16,-1 0-16,1 0 16,0 0-16,-1 0 15,1 0-15,-28 0 16,55 0-16,-27 0 15,-28 0-15,0 0 16,1 0-16,-1 0 16,0 0-16,1 0 31,-1 0-31,0 0 16,0-27-16,1 27 15,-1 0 1,0 0-1,1 0 1,26 0-16,1 0 16,0 0-16,-1 0 15,-26 0-15,26 0 16,-27 0 0,1 0 15,-1 0-31,0 0 15,1 0-15,-1 0 16,28 0-16,27 0 16,-28 0-16,1 0 15,-28 0-15,0 0 16,28 0-16,0 0 16,-28 0-16,0 0 15,55 0-15,-27 0 16,27 0-16,-55 0 15,0 0-15,28 0 16,0 0-16,-28 0 31,28 0-31,-28 0 16,0 0-16,28 0 16,-1 27-16,28-27 15,-27 0-15,-28 0 16,55 27-16,-27-27 15,0 0-15,-28 0 16,0 0 0,0 0-16,1 0 15,26 0 1,-26 0 0,26 0-16,-26 0 15,26 0-15,-26 0 16,-1 0-1,0 28-15,1-28 16,26 0 0,-27 0-1,1 0-15,-1 0 16,0 0 0,1 0-1,-1 27 1,0-27-16,1 0 15,-1 0 1,0 0 0,1 0-1,-1 0 1,0 0 15,1 0-15,-1 0-16,0 0 15,0 0 1,1 0 0,-1 0-16,0 0 31,1 0-15,-1 0-16,0 0 15,1 0-15,-1 0 16,0 0-16,1 0 15,-1 0-15,0 0 16,1 0 0,-1 0 15,0 0-15,28 0-1,-28 0-15,28 0 16,27 0-16,-55 0 15,0 0-15,1 0 16,-1 0 93,0 0-109,1 0 16,-1 0-16,0 0 16,28 0-16,-28 0 15,0 0-15,28 0 16,-28 0 0,1 0-1,-1 0 16,0 0-15,1 0-16,-1 0 16,0 0-1,0 0-15,1 0 16,-1 0-16,0 0 31,1 0 0,-1 0 1,0 27 15,1-27-47,-1 0 15,0 0 48,1 0-32,-1 0-31,0 0 62</inkml:trace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06:50.466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E40BE28E-8C97-4F1C-AA8F-C5E3509F704A}" emma:medium="tactile" emma:mode="ink">
          <msink:context xmlns:msink="http://schemas.microsoft.com/ink/2010/main" type="writingRegion" rotatedBoundingBox="5745,13430 15885,13764 15822,15668 5682,15334"/>
        </emma:interpretation>
      </emma:emma>
    </inkml:annotationXML>
    <inkml:traceGroup>
      <inkml:annotationXML>
        <emma:emma xmlns:emma="http://www.w3.org/2003/04/emma" version="1.0">
          <emma:interpretation id="{68D9FC38-53EB-44F9-9750-ABB7CBC9DE91}" emma:medium="tactile" emma:mode="ink">
            <msink:context xmlns:msink="http://schemas.microsoft.com/ink/2010/main" type="paragraph" rotatedBoundingBox="5745,13430 15885,13764 15822,15668 5682,1533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C45F4E4-21B0-440C-A8E6-9F2995DBCB37}" emma:medium="tactile" emma:mode="ink">
              <msink:context xmlns:msink="http://schemas.microsoft.com/ink/2010/main" type="line" rotatedBoundingBox="5745,13430 15885,13764 15852,14748 5712,14414">
                <msink:destinationLink direction="with" ref="{2F3736C3-5A48-4FC1-994D-03706DD4CB22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535E6AD5-3398-4B25-B784-BAFF3B521A3A}" emma:medium="tactile" emma:mode="ink">
                <msink:context xmlns:msink="http://schemas.microsoft.com/ink/2010/main" type="inkWord" rotatedBoundingBox="5745,13430 15885,13764 15852,14748 5712,14414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3605 110 0</inkml:trace>
          <inkml:trace contextRef="#ctx0" brushRef="#br0" timeOffset="-156.3648">3605 110 0</inkml:trace>
          <inkml:trace contextRef="#ctx0" brushRef="#br0" timeOffset="-390.7668">3605 110 0</inkml:trace>
          <inkml:trace contextRef="#ctx0" brushRef="#br0" timeOffset="4692.9411">737 766 0,'-27'0'16,"54"0"78,55 0-94,-27-28 15,-1 28-15,28-27 16,0 27-16,0 0 16,-27-27-16,27 27 15,-28-28-15,1 28 16,-28 0-16,0 0 15,28 0-15,-28 0 16,1 0 0,-1 0-1,0 0-15,1 0 16,26 0 0,1 0-16,27 0 15,0 0-15,-28 0 16,1-27-1,0 27-15,-28 0 32,-54 0 77,-55 0-93,27 0-16,0 0 15,1 0-15,-28 0 16,0 0-16,27 0 16,1 0-16,-1 27 15,-27-27-15,55 0 16,0 0-16,-1 0 15,1 0 1,0 28-16,-1-28 16,1 0-16,0 0 15,-28 0-15,28 0 16,-1 27-16,1-27 16,0 27-16,0-27 15,-1 0-15,1 0 16,0 0-1,-1 0 1,-26 0-16,26 0 16,1 28-16,-55-28 15,55 0 1,-1 0 0,83 0 109,54 27-125,1-27 15,-1 0-15,82 0 16,0 0-16,28 0 15,-55 0-15,-28 0 16,-27 0-16,-54 0 16,0 0-16,-28 0 15,0 0-15,1 0 32,-1 0-1,0 0-16,28 0-15,-28 0 16,0 0-16,28 0 16,-28 0-16,28 0 15,-28 0-15,28 0 16,-28-27-16,1 27 16,-1 0-1,0 0 32,0 0-47,1 0 16,26-28-1,-26 28 1,-1 0 0,0 0-1,1 0 1,-1 0-1,0 0 17,-109 0 61,0 0-77,0 28-16,1-28 16,-1 0-16,0 27 15,-28-27-15,1 0 16,0 0-16,0 27 16,27-27-16,27 0 15,28 0-15,-1 0 16,-26 0-16,27 28 15,-1-28 1,1 0 0,136 0 109,-27 0-110,55 0-15,54 0 16,55 0-16,-28 0 16,1 0-16,-28 0 15,-82 0-15,0 0 16,-81 0-16,-1 0 15,-54 0 204,-110 0-203,-27 0-16,28 0 15,-1 0 1,-54 0-16,0 0 16,81 0-16,1 0 15,82 0-15,-28 0 16,28 0 0,54-28 171,-27 1-109,-27 0-78,-82 27 16,27 0-16,-27 0 15,27 0-15,-28 0 16,56 0-16,-1 0 16,0 0-16,55-55 125,82 55-125,-27-55 15,27 28-15,-55 27 16,1 0-16,26 0 16,-54-27-16,28 27 15,-1 0-15,0 0 16,0 0-1,28 0 1,-28 0-16,1 0 16,54 0-16,-28 0 15,1 0 1,0 0-16,26 0 16,1 0-16,-27 0 15,27 0-15,-27 0 16,-1 0-16,-26 0 15,-1 0-15</inkml:trace>
          <inkml:trace contextRef="#ctx0" brushRef="#br0" timeOffset="-1578.1805">8849 411 0,'27'0'156,"55"0"-156,-55-28 15,28 1-15,54 0 32,-82 27-32,1 0 0,-56 0 156,28-28-140,-27 28-16,0 0 15,-1 0-15,1 0 16,-27 0-1,26 0-15,1 0 16,0 0 0,-1 0-1,1 0 1,-28 0-16,1 0 16,-1 0-16,1 0 15,-28 0-15,54 0 16,1 0-16,-28 0 15,28 0-15,0 0 16,-1 0-16,1 0 16,0 0-16,-1 0 15,1 0 1,0 0-16,0 0 16,-1 0-1,1 0 16,0 0-31,-1 0 32,1 0-17,0 0 1,-1 0 0,1 0-16,0 0 15,-28 0 1,0 0-16,28 0 15,0 0-15,0 0 16,-28 0-16,28 0 16,-1 0-16,1 0 31,0 0-15,-1 0 30,1 0-14,0 0-17,-1 0 1,1 0 0,0 0-1,-1 0-15,1 0 31,0 0-15,0 0 15,-1 0-15,1 28 0,0-28-16,-55 27 15,27-27-15,28 0 16,-28 27-16,0-27 15,1 28-15,27-28 16,-1 0 31,1 27-31,-28 0-1,28-27 1,-28 28-16,55-1 15,-27-27-15,0 0 16,-1 0-16,1 27 16,0-27-16,-28 0 15,28 28-15,0-28 16,-55 27-16,27-27 16,-27 27-16,27-27 15,28 0-15,0 0 16,-55 0-1,55 0 1,-1 0 0,1 0-1,0 0-15,-28 0 16,28 0 0,-28 0-16,0 0 15,1 0-15,-1 0 16,28 0 15,0 0-15,-1 0-16,-26 0 15,-1 0-15,0 0 16,28 0-16,-28 0 16,28 0-16,0 0 15,81 0 110,1 0-109,-28 0-16,28 0 15,-28 0-15,28-27 16,-28 27 0,28 0-16,27 0 15,27 0-15,-27 0 16,0 0-16,0 0 16,-27 0-16,-28 0 15,0 0 1,0 0 46,1-27-46,26 27 0,-54-28-1,28 28-15,-1 0 16,0 0-1,1 0-15,-28-27 16,27 27 0,-136-27 93,54 27-93,0 0-16,1 0 15,-1 0-15,1 0 16,-1 0-16,-82 27 16,83-27-16,-1 0 15,28 0-15,0 0 16,27 27-16,-28-27 15,1 0 1,0 0 0,-1 0 77,1 0-93,-28 0 16,28 0 0,0 0-1,-1 0-15,1 0 16,-28 0 15,28 0-15,-27 0-1,-1 0-15,0 0 16,28 0-16,0 0 16,109-27 93,-28 27-78,28 0-31,0 0 16,0 0-16,0 0 16,27 0-16,-54-27 15,27 27-15,-28 0 16,-54-28-16,28 28 15,-1 0-15,0 0 16,1 0 15,-1 0-31,0 0 16,1 0 0,-1 0-16,-27-27 15,27 27-15,1 0 16,-1-27-1,0 27 32,0 0-31,1 0-16,-1 0 16,0 0 62,-81 0 62,26 0-140,-26 0 16,-1 0-16,1 0 16,-28 0-16,27 0 15,-27 0-15,0 0 16,0 0-16,28 0 15,26 0 1,-26 0-16,26 0 16,1 0-16,0 0 15,-1 0-15,1 0 16,-28 0 0,28 0-1,0 0 1,0 0-1,-1 0-15,1 0 16,0 0 0,-1 0-1,1 0-15,-55 0 16,55 0-16,-1 0 31,1 0 0,0 0-15,-1 0 0,1 0-16,0 0 15,0 0 1,-28 0-16,-27 0 16,55 0-16,-28 0 15,0 0 1,1 0-16,26 0 15,1 0 32,0 0-31,0 0 0,-1 0-16,1 0 15,0 0-15,-1 0 16,1 0-16,0 0 31,-28 0 172,0 0-203,1 0 16,-28 0-16,0 0 15,27 0-15,1 0 16,26 0-16,1 0 16,0 0-16,-1 0 15,1 0 32,0 0-31,0 0-1,-1 0 1,28 27 15,-27-27 1,0 0-17,-1 0 1,1 0-16,0 0 15,-1 0 1,1 0-16,0 27 16,-1-27-16,-26 0 15,26 0 1,1 0-16,-27 28 16,26-28-1,1 0-15,0 0 16,-28 0-16,28 0 15,-28 0-15,0 27 16,1-27-16,-1 0 16,28 0-16,-28 27 15,28-27-15,0 0 16,-1 0 0,1 0-1,0 0 1,-1 0 15,1 0 0,0 0-31,-1 0 47,1 28-31,-28-28-1,28 0-15,0 0 16,-28 0-16,-27 0 16,55 0-16,0 0 15,-1 0 1,1 0 0,-28 0 30,28 0-46,0 0 16,-28-28-16,-27 28 16,28 0-16,26 0 15,1 0-15,-28 0 16,28 0 0,0-27-1,-1 27 1,1 0-16,0 0 15,-1 0-15,1 0 16,-27 0-16,26 0 16,1 0-1,0 0-15,-1 0 16,-26 0 0,26-27-1,-26 27-15,26 0 16,1 0-16,0 0 15,54 0 157,55 0-156,-27 0-16,-28-28 16,28 28-16,-1 0 15,-26-27-15,-1 27 16,0 0-16,28 0 15,-28 0 1,28-27 0,-28 27-1,0 0-15,28 0 16,0 0-16,-1-28 16,-26 28-16,-1 0 15,27 0-15,-26 0 16,-1 0-16,28 0 15,-1 0-15,28 0 16,0 0 0,-27 0-16,-1 0 15,1 0-15,-28 0 16,28 0-16,-28 0 16,1 0-1,-1 0 48,0 0-16,1 0-32,26 0 1,-26 0-16,-1 0 15,0 0-15,28-27 16,-28 27 0,0 0-16,1 0 15,26 0 1,-26 0-16,26 0 16,-54-27-1,28 27-15,-1 0 16,0 0 15,1 0-15,-1 0-1,0 0-15,0 0 16,28 0-16,27 0 16,-55 0-16,28 0 15,-28-28-15,28 28 16,-28 0-1,-81-27 220,-28 27-220,54 0-15,1 0 16,-28 0-16,1 0 16,26 0-1,1 0-15,0 0 16,0 0-16,-55 0 16,27 0-16,0 0 15,-27 0-15,55 0 16,-55 27-16,55-27 15,-28 28-15,28-28 16,0 0-16,-28 0 16,0 0-1,1 27-15,26-27 16,1 27-16,-28-27 16,28 0-16,0 0 15,-28 0 1,28 28-16,-28-28 15,28 0-15,-28 27 16,28-27-16,0 0 16,-1 0-16,1 27 15,0-27-15,-1 0 16,-26 28-16,27-28 16,-28 0-16,28 0 15,-28 0-15,28 0 16,-1 27-1,1-27 1,0 0-16,-28 0 31,28 0-15,-28 0-16,55 27 16,-27-27-16,0 0 15,-1 0-15,1 28 16,27-56 93,55 1-109,26 0 16,-53-1-16,26 28 15,1-54-15,27 26 16,-55 28-16,28 0 16,-28-27-16,1 27 15,-1-27-15,27 27 16,-26 0 0,-1 0-16,28-28 15,-28 28 1,0 0 15</inkml:trace>
          <inkml:trace contextRef="#ctx0" brushRef="#br0" timeOffset="10579.2006">2813 629 0,'-28'0'0,"1"27"16,-27-27-1,26 0 1,1 0-16,0 0 15,-28 0-15,28 0 16,-28 0 0,28 28 15,-1-28-31,1 0 16,54 0 93,83 0-109,-1-28 0,82 28 0,-82-27 16,1 27-16,26-27 15,-54 27-15,-55 0 16,1 0-16,-1 0 15,-54 27 157,-55-27-172,0 27 16,-27 28-16,-28-28 16,55 1-16,-27-1 15,54-27-15,28 0 16,-55 0-16,82 27 15,-27-27-15,-1 0 16,110 0 109,28 0-109,-1 0-16,-27 0 15,27 0-15,-54 0 16,54 0-16,-55 0 16,1 0-16,-28 0 15,1 0-15,-1 0 16,-54 0 93,-28 0-109,-27 0 16,55 0-16,0 0 15,-1 0-15,137 0 125,1 0-125,136 0 16,27 0-16,-55 0 16,28 28-16,-55-28 15,-54 0-15,27 0 16,-110 0-16,-27 0 16,-54 0 187,-109-28-203,54 1 15,-55 0-15,28 27 16,-82-28 0,54 1-16,1 27 15,-1 0-15,55 0 16,27 0-16,28 0 15,0 0-15,0 0 16,-1 0-16,1 0 16,0 0-1,-1 0-15,-26 0 16,26 0-16,1 0 16,0 0-16,-28 0 15,28 0-15,-1 0 16,-26 0-16,-1 0 15,1 0-15,-1 0 16,28 0-16,-28 0 16,0-27-16,1 27 15,81 0 79,55 0-94,27 0 16,28 0-16,27 0 15,-28 0-15,55 0 16,-54 0-16,54 0 16,-54 0-16,-28 0 15,28 0 1,-83 0-16,-27 0 15,1 0-15,-1 0 16,0 0-16,1 0 16,-1 0-1,0 0-15,55 0 16,0 0-16,27 0 16,1 0-16,-1 0 15,-27 0-15,-27 0 16,26 0-16,1 0 15,-27 0-15,-28 0 16,83 0-16,-56 0 16,-26 0-16,53 0 15,-53 0-15,26 0 16,-26 0-16,26 0 16,-26 0-16,-1 0 15,0 0 1,-81 0 62,26 0-62,-26 0-16,-28 0 15,-27 27-15,-83-27 16,28 0-16,28 0 15,-55 0-15,54 0 16,28 0-16,-28 0 16,83 0-16,-1 27 15,28-27-15,-1 0 16,1 0-16,0 0 16,0 0-1,-28 0 1,28 28-16,-28-28 15,28 0-15,-28 27 16,28-27 0,-1 0-1,1 0 1,0 0-16,-1 0 16,1 0-1,0 0 1,0 0-1,-1 0 32,110 0 47,55 0-78,27 0-16,54 0 15,1 0-15,54 0 16,0 0-16,27 0 16,-109 0-16,-27 0 15,-82 0-15,0 0 16,-191-27 93,0 27-93,-1 0-16,-26 0 15,-83 0-15,56 0 16,-1 0-16,27 0 16,55 0-16,28 0 15,-1 0-15,28 0 16,-1 0 0,1 0-1,0 0-15,-55 0 16,0 0-16,54 0 15,1 0 1,0 0-16,-28 0 16,28 0-1,-28 0 110,-54 0-109,27 0-16,-27 0 16,0 0-16,27 0 15,0 0-15,27 0 16,28 0-16,0 0 15,108 0 79,56 0-94,27 0 16,0 0-16,0 0 15,-28 0 1,28 0-16,-55-28 16,-27 28-16,-54 0 15,26 0-15,-54-27 16,27 27 0,28 0-1,-28 0-15,55 0 16,28 0-16,-1 0 15,109 0-15,-108 0 16,-1 0-16,-27-27 16,0 27-16,-28 0 15,-26 0 1,-1 0 15,28 0-31,54 0 16,-82 0-16,55 0 15,-55 0-15,1 0 16,-1 0-16,0 0 78,28 0-62,-28 0-1,-27 27 64,-54 0-64,-1 1 1,-27-28-16,-82 27 15,28 0-15,-28 1 16,0-1-16,27 0 16,28 1-16,27-28 15,28 0-15,26 0 16,1 0-16</inkml:trace>
          <inkml:trace contextRef="#ctx0" brushRef="#br0" timeOffset="12564.6047">6445 902 0,'137'0'63,"-55"0"-48,27 0-15,28 0 16,26-27-16,-26 0 15,54-1-15,-109 1 16,-27 27-16,-28 0 16,0 0-16,-54-27 125,-55 27-110,-27 0-15,-55 0 16,-55 0-16,83 0 16,-83 0-16,28 0 15,27 0-15,55 0 16,82 0-16,0 0 15,-1 0 1,83 0 93,27 0-93,0 0-16,0 0 16,0 0-16,-55 0 15,-109 0 63,0 0-78,0 0 16,0 0-16,55 0 16,-28 0-16,28 0 15,27-28 32,0 1-31,27-28-16,55 55 15,55-54-15,27 27 16,-55-1-16,0 1 16,0 27-16,-54 0 15,-82 27 63,-55 1-78,0-1 16,27 27-16,-27-26 16,28-28-16,-1 0 15,28 27-15,-1-27 16</inkml:trace>
          <inkml:trace contextRef="#ctx0" brushRef="#br0" timeOffset="18351.728">7811 738 0,'-27'28'16,"-1"-28"-16,28 27 16,-27-27 15,0 0 0,54 0 63,82 27-94,0-27 15,55 0-15,-54 0 16,81 0-16,-55 0 16,28 0-16,-109 0 15,-28 0-15,-27-27 16,27 27 93,1-27-93,-1 27 0,0 0-16,1 0 15,-1 0 1,0-28-16,1 28 15,-1-27-15,0 27 16,0 0 0,1 0-1,-1-27 1,0 27-16,1 0 16,-1 0-1,0 0-15,1-28 31,-1 28-15,28 0 0,-1 0-16,-26 0 15,-1-27-15,0 27 16,28 0-16,-28 0 16,0-27-1,1 27 16,-1 0-15,0 0 0,1 0-1,-1 0 1,0 0 0,1 0-1,-1 0 32,0 0-31,-27-27-1,28 27-15,-1 0 16,0 0-16,0 0 16,1 0-16,-1 0 31,0 0 0,1 0 16,-1 0 0,-27 27-47,0 27 15,-27-54 1,-1 28-16,-26-1 16,-1-27-16,28 27 15,-28 1 1,-27-1-16,55-27 16,-28 0-16,28 27 15,-28-27-15,55 28 16,-27-28-16,-28 0 15,1 0 1,-1 27-16,28-27 16,0 0-16,-1 0 15,28 27-15,-27-27 16,27 28 0,-27-28-1,-1 0 1,1 27-1,0-27-15,-1 0 16,1 27 0,0 1-1,-1-28 1,1 0 0,0 0-1,54 0 126,110 0-141,-28-28 15,-27 28-15,27-54 16,-54 26-16,-28 28 16,0 0-16,1 0 15,-1 0 48,-109-27-16,0 27-32,0 0-15,-27 0 16,27 0-16,-27 0 16,54 27-1,-27 1-15,55-28 16,0 0-16,-1 0 15,1 0 1,0 27 0,-28-27-16,0 27 15,1 1-15,27-28 16,-1 0-16,56 0 125,135 0-109,-81 0-16,-27-28 15,54 28-15,0 0 16,-54 0-16,0 0 15,-28 0-15,0 0 110,1-27-95,-1 0 1,0 27-16,1 0 16,26 0-1,-27 0 1,1 0-16</inkml:trace>
          <inkml:trace contextRef="#ctx0" brushRef="#br0" timeOffset="-30092.9747">3468-81 0</inkml:trace>
          <inkml:trace contextRef="#ctx0" brushRef="#br0" timeOffset="-27668.9161">27 329 0,'27'0'0,"1"0"63,26 0-63,1 0 15,-28 0-15,0 0 16,28 0-16,-28 0 16,28 0-1,-28 27 1,1-27-16,-1 0 15,0 0-15,1 0 16,26 0-16,28 0 16,-27 0-16,-1 0 15,-26 0-15,-1 0 16,0 0-16,1-27 16,-1 27-1,0 0 1,28 0-1,-55-28 1,27 28-16,28-27 16,-28 27-16,0 0 15,1 0-15,-1 0 16,0 0-16,28 0 16,0 0-16,-28 0 15,0 0-15,55-27 16,-27 27-16,-1 0 15,28 0-15,-27-28 16,0 28 0,27 0-16,-1 0 15,1 0-15,-54 0 16,-1 0 0</inkml:trace>
          <inkml:trace contextRef="#ctx0" brushRef="#br0" timeOffset="-24353.7384">109 192 0,'27'0'140,"55"27"-140,0-27 16,-27 0-16,-1 0 15,-26 0-15,26 0 16,-26 0-16,-1 0 16,0 0-1,1 0 1,-1 0 0,0 0-1,0 0-15,1 0 16,-1 0-1,0 0-15,1 0 16,-1 0 0,0-27-1,1 27-15,-1 0 16,0 0 0,1 0-1,-1 0-15,28 0 16,-28 0-16,0 0 15,0 0-15,1 0 16,-1 0 15,0 0-31,1 0 32,-1 0-1,0 0 0,-54 0 110,0 0-126,-1 0-15,-54 0 16,55 0-16,-27 0 16,26 0-16,-26 0 15,-1 0-15,28 0 16,-1 0-16,-26 0 15,-1 0-15,28 0 16,-1 0-16,1 0 16,0 0 15,0 0-15,-28 0 15,28 0 0,-1 0-15,1 0-1,0 0 1,-1 0-16,-26 0 16,26 0-1,1 0 1,0 0-1,-1 0 110,1 0-109,-27 0-16,26 0 16,1 0-1,0 0-15,-28 0 16,0 0 0,55-27 124,0 0-124,0-1-1,28 28-15,-28-27 16</inkml:trace>
          <inkml:trace contextRef="#ctx0" brushRef="#br0" timeOffset="-31123.9952">0 56 0,'27'0'156,"82"27"-141,-54-27-15,-1 0 16,-26 0-16,26 0 16,-26 0-16,-1 0 15,0 0 1,1 0 0,-1 27-1,28-27 1,-28 0-1,0 0 1,28 0 0,-28 0-16,0 0 15,1 0-15,-1 0 16,0 0 0,1 0-1,-1 0 1,0 0 15,1 0-15,-1 0-1,28-27-15,-28 27 16,0 0-16,28 0 16,-1 0-16,1 0 15,-28 0-15,28 0 16,0 0-16,-28 0 15,28 0 1,-28 0 0,0 0-16,0 0 15,28 0 1,-28 0-16,28 0 16,-28 0-16,1 0 15,-1 0-15,0 0 16,1 0-16,-1 0 15,0 0 1,1 0-16,-1 0 16,27 0-16,28 0 15,-54 0-15,-1 0 16,28 0 0,-28 0-16,0 0 15,1 0 16,-1 0-15,0 0-16,1 0 16,26 0-16,1 0 15,-1 0-15,-26 0 16,-1 0-16,0 0 94,1 0-63,-1 0 0,0 0-15,1 0-1,-1 0 1,0 0 0,1 0-16,-1 0 47,0 0-47,28 0 15,-1 0 1,1 0-16,-28 0 15,1 0-15,26 0 16,-26 0 0,-1 0-1,28 0 1,-1 0 0,1 0-16,-1-27 15,-26 27 16,-1 0 126,0 0-126,1 0-31,-1 0 31,0 0 16,-27-28-31,28 28 15,-1 0-15,0 0-1,1 0 1,-28-27-16,27 27 15,0 0-15,0 0 16,1 0 0,-1 0-1,0 0 1,1 0 31</inkml:trace>
          <inkml:trace contextRef="#ctx0" brushRef="#br0" timeOffset="15240.2501">6691 684 0,'55'0'125,"27"0"-125,0 0 16,27 0-16,-27 0 15,0 0-15,0-28 16,-28 28-16,28 0 15,-55 0-15,1 0 16,-1 0-16,0 0 16,1 0 15,-1 0-31,0 0 16,28 0-16,-28 0 15,28 0 1,-28 0-16,55-27 15,-55 27-15,1 0 16,-1 0 15,0 0-15,1 0 0,26 0-16,1 0 15,-28 0-15,28 0 16,-28 0-16,1 0 15,-1 0 1,0 0 0,28 0-1,-1 0-15,1-27 16,27 27-16,-55-27 16,28 27-16,-28 0 15,1 0 1,-1 0-1,0 0 48,0 0-47,28 0-1,-28 0-15,1 0 16,26 0-16,-26 0 15,-1 0 1,0 0 0,1 0 15,-1 0-15,27 0-1,-26 0 1,26 0-16,-26-28 15,-1 28-15,0-27 16,1 27 0,-1 0-16,0 0 15,1 0 1,-28-27 0,54 27-16,-26 0 15,-1 0 1,0 0-1,0 0 1,1 0 0,26 0-16,-26 0 15,-1 0-15,28-28 16,-1 28-16,-26 0 31,-1 0-15,-27-27-1,27 27 32,1 0-15,-1 0-17,0 0-15,0 0 16,1 0 31,-28 27-32,27 1 17,0-1-17,-27 0 16,0 1-31,0-1 32,0 0-17,0 0 1,0 1 0,0-1 62,0 0-47,-27-27 16,0 0-32,-1 0 1,1 0 0,0 0-16,-55 0 15,0 0-15,27 0 16,-27 0-16,0 0 16,28 0-16,-55 0 15,27-27-15,27 27 16,-27 0-16,27 0 15,1 0-15,27 0 16,-28 0 0,28 0-1,-28 0-15,28 0 16,-28 0-16,0 27 16,1-27-16,27 0 15,-55 28-15,27-28 16,0 27-16,1-27 15,-1 27-15,0-27 16,-26 28-16,26-28 16,0 27-16,28-27 15,-28 0-15,28 0 16,0 0 0,-1 27-1,1-27-15,0 0 16,-1 0-16,1 0 15,0 0 1,0 0-16,-1 0 16,1 0-16,0 0 15,-1 28-15,1-28 16,0 0-16,-1 0 16,1 0-16,-28 0 15,28 0 1,0 0 15,-1 0 78,28 27 1</inkml:trace>
        </inkml:traceGroup>
      </inkml:traceGroup>
      <inkml:traceGroup>
        <inkml:annotationXML>
          <emma:emma xmlns:emma="http://www.w3.org/2003/04/emma" version="1.0">
            <emma:interpretation id="{BC1B4190-B0B5-49E6-9FA8-7DC56DB2FC5E}" emma:medium="tactile" emma:mode="ink">
              <msink:context xmlns:msink="http://schemas.microsoft.com/ink/2010/main" type="line" rotatedBoundingBox="6937,14581 14065,14585 14064,15458 6936,15454"/>
            </emma:interpretation>
          </emma:emma>
        </inkml:annotationXML>
        <inkml:traceGroup>
          <inkml:annotationXML>
            <emma:emma xmlns:emma="http://www.w3.org/2003/04/emma" version="1.0">
              <emma:interpretation id="{017CF24B-1997-4E01-8B3B-975E5A12CBFD}" emma:medium="tactile" emma:mode="ink">
                <msink:context xmlns:msink="http://schemas.microsoft.com/ink/2010/main" type="inkWord" rotatedBoundingBox="6937,14773 10160,14775 10159,15377 6936,15375"/>
              </emma:interpretation>
              <emma:one-of disjunction-type="recognition" id="oneOf1">
                <emma:interpretation id="interp1" emma:lang="" emma:confidence="0">
                  <emma:literal>.</emma:literal>
                </emma:interpretation>
                <emma:interpretation id="interp2" emma:lang="" emma:confidence="0">
                  <emma:literal>£</emma:literal>
                </emma:interpretation>
                <emma:interpretation id="interp3" emma:lang="" emma:confidence="0">
                  <emma:literal>*</emma:literal>
                </emma:interpretation>
                <emma:interpretation id="interp4" emma:lang="" emma:confidence="0">
                  <emma:literal>€</emma:literal>
                </emma:interpretation>
                <emma:interpretation id="interp5" emma:lang="" emma:confidence="0">
                  <emma:literal>'</emma:literal>
                </emma:interpretation>
              </emma:one-of>
            </emma:emma>
          </inkml:annotationXML>
          <inkml:trace contextRef="#ctx0" brushRef="#br0" timeOffset="40842.9709">3796 1175 0,'-55'0'94,"-81"0"-94,54-27 16,-27 27-16,27 0 15,-28 0-15,29 0 16,-1 0-16,27 0 15,0 0-15,-27 0 16,55 0-16,0 0 16,-1 0-16,-53 0 15,53 0 1,-26 0-16,-1 0 16,28 0-1,-28 0-15,28 0 16,-1 0-1,1 0 1,0 0-16,-28 0 16,1 0-16,-1 0 15,28 0-15,-1 0 16,1 0-16,0 0 16,-28 0-1,28 0-15,-28 0 16,28 0-16,-1 0 15,1 0 1,0 0 78,0 27-94,-1 1 15,1-28 1,27 27 47,55 0-17,-1-27-30,28 0-16,-27 28 16,27-28-1,54 27-15,1-27 16,-55 0-16,0 0 16,-28 0-16,28 0 15,-27 0-15,-1 0 16,-26 0-16,-1 0 15,0 0 1,28 0-16,-28 0 16,1 0-16,-1 0 15,0 0-15,1 0 16,26 0-16,-26 0 16,26 0-16,-27 0 15,28 0-15,0 0 16,-1 0-16,1 0 15,-28 0-15,28 0 16,0 0-16,-28 0 16,0 0-16,0 0 31,1 0 0,-83 0 125,-81 0-140,26 0-16,-81 0 16,55 0-16,-28 0 15,82 0-15,-27 0 16,27 0-16,27 0 16,0 0-16,28 0 15,0 0-15,-28 0 16,0 0-16,28 0 15,0 0-15,-28 0 16,28 0-16,-28 0 16,28 0-16,-28 0 15,1 0-15,26 0 16,1 0-16,0 0 16,-28 0-1,28 0 1,0 0-1,-1 0 1,1 0-16,-28 0 16,1 0-1,26 0-15,1 0 16,-28 0-16,28 0 31,82 0 157,81 0-188,-26 0 15,-29 0-15,1 0 16,0 0-16,0 0 16,0 27-16,0-27 15,-55 0-15,28 0 16,-28 0-16,28 0 15,-28 0-15,1 0 32,-1 0-32,0 0 15,1 0-15,26 0 16,-26 0-16,26 0 16,-27 0-16,28 0 15,0 0-15,-28 0 16,0 0-16,28 0 15,0 0-15,27 0 16,27 0-16,-27 0 31,27 0-31,-82 0 16,1 0-16,26 0 16,1 0-16,-28 0 15,0 0-15,1 0 16,26 0-16,-26 0 15,54 0 1,-28 0-16,28 0 16,-27 0-16,27 0 15,-55 28-15,28-28 16,-28 0-16,0 0 16,1 0-16,-1 0 15,0 0 1,1 0 15,-1 0 16,-54 0 31,-55 0-62,27 0-16,-27 0 15,0 0-15,0 0 16,0 0-16,-54 0 16,54 0-16,0 0 15,0 0-15,55 0 16,-28 0-16,28 0 15,-28 0-15,28 0 16,-28 0-16,-27 0 16,0 0-16,28 0 15,-1 0-15,0 0 16,28 0 0,0 0-16,-1 27 15,1-27-15,-28 0 16,1 0-16,-55 0 15,27 0-15,-28 0 16,56 0 0,-1 0-16,1 0 15,26 0-15,1 0 32,0 0-32,-1 0 15,-54 0 1,28 0-16,26 0 15,-26 0-15,26 0 16,1 0-16,0 0 47,0 0-16,-28 0-31,0 0 16,28 0-16,-28 0 15,28 0-15,0 0 16,-1 27-16,1-27 16,0 0-1,-1 0 1,1 0 0,0 0 30,27 27-30,164 1 172,0-1-188,54 0 15,-81-27-15,-55 0 16,27 0-16,-27 0 15,-28 28-15,-26-28 16,-1 0-16,28 0 16,-28 0-16,0 0 15,28 0-15,0 0 16,-1 0-16,1 0 16,-28 0-1,0 0 1,1 0-1,-1 0 1,28 0-16,-1 0 16,28 0-16,-27 0 15,-28 0-15,28 0 16,-28 0-16,28 0 16,-28 0-1,0-28 1,1 28 15,-1 0-31,0 0 16,1-27-1,-1 27-15,0 0 32,1-27-1,26 27-31,-27 0 15,1 0-15,26-28 16,1 28-16,0 0 16,-28 0-1,0 0-15,1 0 16,-1 0 0,0 0-1,0 0-15,1 0 63,-28 28 77,-82-1-124,55 0-16,-55 1 16,27-28-16,28 0 15,-28 0-15,0 0 16,-26 0-16,26 0 15,-27 0-15,0 0 16,-27 0-16,27 0 16,27 0-16,1 0 15,-1 0-15,0 0 16,1 0-16,-1-28 16,28 28-1,-28 0-15,1 0 16,-28-27-16,0 27 15,27 0-15,0 0 16,28 0-16,0 0 16,-1 0-1,-26 0 1,27 0 0,-1 0-16,-26 0 15,-1 0-15,0 0 16,28 0-16,0 0 15,-1 0-15,1 0 16,0 0 0,-1 0-16,-26 0 15,-1 0 1,1 0-16,-1 0 16,28 0-16,-1 0 15,-26 0-15,-1 0 16,28 0-1,-1 0 1,1 0-16,0 0 16,0 0-1,27 27-15,-28-27 16,1 0 15,0 0-15,-1 0-16,1 0 15,-28 0-15,28 0 16,27 28 15,109-1 79,-81-27-95,26 0-15,1 0 16,-28 0-16,0 0 16,1 0-16,26 0 15,-26 0 1,-1 0-16,0 0 15,1 0 1,-1 0-16,0 0 16,1 0-16,-1 0 15,28 0-15,-28 0 16,27 0 0,-26 0-16,-1 0 15,0 0 1,1 0-1,-1 0 1,0 0 0,1 0-16,26 0 15,1 0-15,27 0 16,27 0-16,0 0 16,1 0-16,-1 0 15,-27 0-15,-28 0 16,1 0-16,-28 0 15,1 0 1,-1 0 0,0 0-1,28 0 1,-28 0 0,1 0-16,-1 0 15,27 0-15,-26 0 16,-1 0-16,0 0 15,55 0-15,-27 0 16,-28 0-16,1 0 16,26 0-16,1 0 15,-28 0 1,0 0-16,28 0 16,0 0-16,-1 27 15,28-27-15,27 0 16,-27 28-16,0-28 15,-54 0-15,26 0 16,-26 0-16,-1 0 78,0 0-78,1 0 16,-110 27 140,-28-27-156,1 0 16,-27 27-1,26-27-15,1 0 16,0 0-16,27 0 16,27 0-16,1 0 15,26 0-15,-54 0 16,55 0-16,-28 0 15,28 0-15,-27 28 16,-1-28-16,0 0 16,28 0-16,0 0 15,-28 0-15,28 0 16,-1 0-16,1 0 16,0 0-16,-1 0 15,1 0 1,0 0-1,0 0 1,-1 0 0,-26 27-1,26-27 1,-26 0-16,26 0 16,1 0-16,-28 0 15,1 0-15,-1 0 16,1 0-16,26 0 15,1 0 1,0 0-16,-1 0 31,1 0-15,0 0-16,-28 0 16,28 0-1,-1 0 1,1 0-1,0 0-15,-1 0 16,-26 0 0,27 0-1,-1 0-15,1 0 16,0 0 0,-1 0-1,-26 0 1,26 0-1,1 0 1,0 0-16,-1 0 16,1 0-1,0 0 1,-1 0-16,1 0 16,0 0-1,0 0 1,-1 0-1,1 0 1,0 0-16,-1 0 16,1 0-1,0 0 17,-1 0-1,1 0 0,54 0 141,83-27-172,-56 27 16,28 0-16,0-28 15,-27 28-15,27 0 16,-28 0-16,1 0 15,-28 0-15,1 0 16,26 0-16,-27 0 16,28 0-16,0 0 15,27 0-15,0 0 16,27 0-16,-55 0 16,28 0-16,55-27 15,-55 27-15,27 0 16,-54 0-16,27 0 15,-28 0-15,-26 0 16,-1 0-16,0 0 16,28 0-16,0 0 15,26 0-15,-26-27 16,0 27-16,-1 0 16,-26 0-16,-1 0 15,0 0 1,1 0-16,-1 0 15,28 0-15,-28-28 16,27 28-16,1 0 16,-28 0 15,1 0-15,-1 0-1,-27-27-15,27 27 16,1 0-1,26 0 1,-26 0 0,-1-27 15</inkml:trace>
        </inkml:traceGroup>
        <inkml:traceGroup>
          <inkml:annotationXML>
            <emma:emma xmlns:emma="http://www.w3.org/2003/04/emma" version="1.0">
              <emma:interpretation id="{DA165FF1-A110-42F2-87CB-50EB13D83847}" emma:medium="tactile" emma:mode="ink">
                <msink:context xmlns:msink="http://schemas.microsoft.com/ink/2010/main" type="inkWord" rotatedBoundingBox="7374,14582 14065,14585 14064,15458 7373,15455"/>
              </emma:interpretation>
              <emma:one-of disjunction-type="recognition" id="oneOf2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0" timeOffset="24564.8279">1611 1175 0,'27'0'109,"55"0"-93,-27 0-16,0 0 15,-1 0-15,28 0 16,-27-27-16,-28 27 16,28 0-16,-28 0 15,28-27-15,-28 27 16,0 0-16,1 0 15,-1 0-15,0 0 16,0 0 0,1-28-1,-1 28-15,0 0 32,1-27-32,-1 27 15,28 0-15,-28 0 16,0 0-1,1 0-15,-1-27 16,0 27-16,1 0 16,-1 0-16,0 0 15,0 0 1,1 0-16,-1 0 16,0 0-1,1 0-15,26 0 16,-26 0-16,-1 0 15,0 0-15,28 0 16,-28 0-16,1 0 16,26 0-16,-27-27 15,1 27 1,-1 0-16,0 0 16,28 0-1,0 0 1,-1 0-16,1 0 15,0 0-15,-28 0 16,0 0-16,28 0 16,-1 0-16,1 0 15,-28 0 1,55 0-16,-54 0 16,-1 0-16,55 0 15,-55 0 1,0 0-1,1 0 1,-1 0 0,0 0-16,1 0 15,-1 0 1,0 0 0,1 0-1,26 0 1,1 0-16,-28 0 15,28 0-15,-1-28 16,1 28-16,-28 0 16,1 0-16,-1 0 15,0 0 1,1 0-16,-1 0 16,28 0-1,-28 0-15,27 0 16,-26 0-16,-1 0 15,28 0 1,-28 0 0,28 0-1,-28-27 1,28 27-16,-1 0 16,1 0-1,-1 0-15,28 0 16,-27 0-16,0 0 15,27 0-15,-28 0 16,28 0-16,55 0 16,-55 27-16,-28-27 15,1 0-15,27 0 16,-28 0-16,-26 0 16,54 0-16,-55 0 15,28 0 1,-28 0 15,0 0-15,1 0-1,-1 0 1,0 0 0,0 0-16,1 0 15,-1 0-15,28 0 16,-28 0-1,0 0 1,1 0-16,-1 0 16,-82 0 124,-27 0-140,0 0 16,1 28-16,-1-28 16,-28 0-16,28 0 15,1 0-15,-1 0 16,54 0-16,-26 0 15,-28 0-15,27 0 16,28 0-16,-28 0 16,1 0-16,26 0 15,-26 0 1,26 0 0,1 0-16,0 0 15,-1 0-15,-54 0 16,0 0-16,-27 0 15,27-28-15,-27 28 16,27 0-16,0-27 16,28 27-1,-1 0-15,0 0 16,28 0-16,-28 0 16,1 0-16,-1 0 15,0 0-15,28 0 16,-55 0-16,55 0 15,0 0 1,163 27 218,-27 1-218,137-1-16,27-27 16,0 27-16,1 0 15,-1-27-15,-27 0 16,-55 28-16,54 26 16,-108-54-16,-55 28 15,-27-28-15,-28 0 16,0 0-16,1 0 62,-83 0-15,-27 0-31,55 0-16,-83 0 15,1 0-15,-27 0 16,54 0-16,-55 0 16,-81 0-16,-55 0 15,54 0-15,1-28 16,81 28-16,-82 0 16,83 0-16,54 0 15,27 0-15,1 0 16,26 0-16,1 0 15,-28 0 1,28 0-16,0 0 16,0 0-1,54 0 110,82 0-109,0 0-16,110 0 16,27 0-16,-28 0 15,28 28-15,54-1 16,-54 0-16,-55-27 15,-54 0-15,27 28 16,-28-28-16,-54 27 16,-54-27-16,-1 0 15,28 0-15,-28 0 16,0 0 0,-81 0 77,-28 0-93,-28 0 16,-81 0-16,55 0 16,-28 0-16,-27 0 15,27 0-15,-55 0 16,1 0-16,108 0 15,-53 0-15,81 0 16,0 0-16,54 0 16,-26 0-16,-1 0 15,1 0-15,-1 0 16,28 0-16,-1 0 16,-54 27-16,55-27 15,-28 0 1,1 0-1,26 0 1,56 0 125,108 0-141,28 0 15,27 0-15,55 0 16,27 0-16,0 0 16,28 0-16,-55 0 15,-82 0-15,-55 0 16,-27 0-16,-55 0 15,0 0-15,28 28 16,0-28 0,-28 0-1,0 0-15,-81 27 110,-28-27-95,-28 0-15,28 0 16,-54 0-16,-28 0 16,0 0-16,-54 0 15,-1 0-15,55 0 16,0 27-16,55-27 15,55 0-15,-28 0 16,54 0-16,1 0 16,0 0-16,-28 0 15,28 0 1,-1 0-16,-53 0 16,26 0-16,0 0 15,-27 0-15,28 0 16,-1 0-16,28 0 15,-1 0-15,1 0 79,0 0-64,0 0 1,-1 0-1,28 27 1,-27-27 93,0 0-93,-1 0-16,1 0 16,0 28-1,-1-28-15,1 0 16,27 27-16,-27-27 16,-1 0-16,1 0 15,-28 0-15,55 27 16,-27-27-16,0 0 31,136 28 110,-27-1-141,27-27 15,82 27-15,-27 1 16,-27-28-16,54 27 16,-27-27-16,-82 0 15,0 0-15,-55 0 16,0 0-16,1 0 15,-1 0 1,0 0-16,28 0 16,27 27-16,0-27 15,-27 0-15,26 0 16,1 0-16,0 0 16,-27 0-16,0 0 15,-1 0-15,1 0 16,-28 0-16,28 0 15,27 0-15,-55 0 16,0 0-16,28 0 16,0 0-16,26 0 15,-53 0-15,26 28 16,1-28-16,-28 0 16,1 0-16,-1 0 15,0 0 16,1 0 16,26 0-31,-26 0 0,-28-28 171,-82 28-187,27 0 16,28 0-16,-28 0 15,0 0-15,28 0 47</inkml:trace>
          <inkml:trace contextRef="#ctx0" brushRef="#br0" timeOffset="33082.0292">3987 1749 0,'27'0'78,"83"0"-78,-56 0 15,-26 0-15,26 0 16,-26 0-16,26 0 16,-26 0-1,-1 0-15,0 0 16,0 0-1,1 0 1,-1 0-16,0 0 16,1 0-1,26 0 1,-26 0 0,-1 0-16,0 0 15,1 0-15,-1 0 16,0 0-16,1 0 31,26 0-15,-27 0-16,28-27 15,-28 27 1,28 0-16,-28 0 16,1 0-16,-1 0 15,0 0-15,28 0 16,-28 0-16,28 0 15,-1-28 1,-26 28-16,-1 0 16,0 0-16,1 0 15,-1 0 1,0 0 0,1 0-16,-1 0 15,55 0-15,0 0 16,0 0-16,27 0 15,-54 0-15,-1 0 16,28 0-16,-27 0 16,-28 0-16,0 0 15,-136 0 95,27 0-110,-54 0 15,-83 0-15,28 0 16,109 0-16,-27 0 16,27 0-16,55 0 15,-1 0-15,-26 0 16,26 0-1,1 0 1,0 0-16,-28 0 16,28 0-16,-28 0 15,-27-27-15,28 27 16,-1 0-16,-27 0 16,27 0-16,28 0 15,0 0-15,-1 0 16,1 0-1,0 0-15,27 27 360,0 1-345,0-1 95,54 0-95,-26-27-15,26 0 16,-26 0 0,26 28-16,-26-28 15,-1 0-15,0 0 16,1 0 62,-1 0-62,0 0-16,1 0 31,-1 0-15,0 0-1,0 0 1,1 0-16,26 0 15,-26 0 1,-28-28 0,27 28-16,0 0 31,1 0-15,-1 0-1,0 0-15,28 0 16,-28-27-1,28 0 1,-28 27-16,28 0 31,54 0-31,-27 0 16,0 0-16,-27 0 16,26-28-16,-53 28 15,-1 0 1,-27-27-16,-82 0 78,-109-1-78,0 1 16,-28 27-16,110 0 15,-28 0-15,56 0 16,-1 0-16,27 0 15,28 0-15,-1 0 16,1 0 0,0 0 31,136 0 78,28 0-125,26 0 15,29 0-15,26 0 16,28 27-16,-28-27 15,-26 28-15,-83-28 16,27 0-16,-54 0 16,-54 0-16,-1 0 31,0 0-15,1 0-1,-1 0-15,-54 0 94,-55-28-94,-28 1 16,-81 27-16,0-27 15,0 27-15,-28-28 16,28 1-16,82 27 15,54 0 1,1 0-16,-1 0 16,28 0-1,54 27 95,137 1-95,54 26-15,83 1 16,-28 0-16,55-28 16,-28-27-16,-109 0 15,-54 0-15,-83 0 16,1 0-16,-28 0 15,1 0 32,-1 0-47,0 0 16,-191-27 93,83 27-93,-56-28-16,-82 1 16,28 0-16,0-1 15,82 28-15,0 0 16,54 0-16,0 0 15,1 0-15,54-27 141,54 0-141,1-1 16,0 28-16,-28 0 15,0-27-15,28 0 16,-28 27-16,1 0 16,81-28-16,-55 28 15,28 0-15,0 0 16,55 0-16,-28 0 15,0 0 1,1 0-16,-29 0 16,-26 0-16,-28 0 15,1 0-15,-110-27 94,27 27-78,-54 0-16,-82 0 15,0 0-15,81-27 16,28 27-16,55 0 16,-28 0-16,165 27 125,26 28-110,110-28-15,-27 0 16,26 1-16,28-1 15,-136 0-15,-28-27 16,-54 0-16,-110 28 78,-54-1-62,-82 0-16,0-27 15,27 28-15,0-28 16,-27 27-16,81-27 16,29 0-16,26 27 15,0-27-15,110 0 157,81-27-157,-81 27 15,54-27-15,1 27 16,26 0-16,-54 0 15,27 0-15,-27 0 16,-27 0-16,0 0 16,-28 0-1,-54 27 79,-1-27-78,28 27-16,137-27 93,-110 0-93,55 0 16,-27 0-16,-28 0 16,0 0-16,28 0 15,0 0 1,-28 28 0,82-28-16,-82 27 15,1-27-15,-1 0 16,0 0 124,-27-27-15,-109-28-93,27 28-32,-82 27 15,0-28-15,-27 28 16,27 0-16,55-27 16,27 27-16,55 0 15,0 0-15,81 0 78,28 0-78,27 0 16,28 0-16,27 0 16,-28 0-16,28 0 15,-109 0-15,-1 0 16,-26 0-16,-1 0 15,-54 0 32,-137 0-31,-27 0-16,-28 0 16,-27 0-16,55 0 15,27 0-15,82 0 16,137 0 62,82 0-62,-28 0-16,0 0 15,-27-27-15,0 27 16,-55 0-16,1 0 15,-110 0 32,-28 0-47,-26 0 16,-28 0-16,27 0 16,55 0-16,55 0 15,54 0 32,28-28-31,82 28-16,-55 0 15,0-27-15,-1 0 16,-26 27-16,0 0 16,81-28 140,1 1-156,54 0 15,0-1-15,0 1 16,28 0-16,-137 27 16,-28 0-16,-54-27 47,-136-1-32,-1 28-15,28 0 16,-55 0-16,28 0 15,-28 0-15,27 0 16,55 0-16,28 0 16,-1 28-16,28-28 15,81 0 95,56 0-95,-28-28-15,54 1 16,-54 27-16,-27 0 16,-1 0-16,-136 0 93,-27 0-77,-27 0-16,-1 0 16,82 0-16,-27 0 15,55 0-15,0 0 31,54 0 1,55 0-17,0 0-15,27 0 16,28-27-16,-28 27 16,-27 0-16,-27 0 15,-83 0 48,-81 0-63,0 0 15,0 0-15,27 0 16,0 0-16,54 0 16,83 0 46,27 0-62,54 0 16,1 0-16,-55 0 15,0 0-15,0 0 16,-137 0 46,-54 0-62,0 0 16,-55 0-16,0 0 16,55 0-16,54 0 15,28 0-15,109 0 78,82 0-62,-28 0-16,55-28 16,-81 28-16,-56 0 15,-26 0-15,-1 0 16,-54 0 15,-55 0-31,-55 0 16,-54 0-16,-28 0 15,83 0-15,27 0 16,27 0-16,164 0 63,-28 0-48,55 0-15,55-27 16,27 27-16,-81 0 15,-56 0-15,1 0 16,-28 0-16,-136 0 78,-28 0-62,-81 0-16,-1 0 15,56 0-15,26 0 16,28 0-16,81 0 16,83 0 46,27 0-62,0 0 16,-27-27-16,-28 27 15,0 0-15,-54 0 47,-82 0-31,27 0-16,-28 0 16,1 0-16,82 0 15,0 0 1,-137-28 93,27 28-93,28 0-1,-28 0-15,1 0 16,-1 0-16,28 0 16,27 0-16,-54 0 15,54 0-15,54 28 16,-26-28-16,-1 0 16,0 27-16,-27-27 15,28 0-15,27 0 16,-1 27-16,1 1 15,0-28-15,-1 0 32,28 27-17,-27-27-15,0 0 16,-28 0-16,28 0 16,-55 0-16,27 0 15,28 0-15,-28 0 16,28 0-16,-55 0 15,55 0-15,-1 0 16,1 0-16,-28 0 16,28 0-1,-28 0-15,28 0 16,0 0-16,0 0 16,-1 0-1,1 0 1,0 0-1,-1 0 1,1 0-16,0 0 16,-1 0-16,1 0 15,-28 0-15,28 0 16,0 0-16,0 0 16,-1 0-1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97753DD-58D0-4F89-86C5-CF72303A70FE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759584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41EC27-A52F-44FB-A960-AB093CD12434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dirty="0" smtClean="0"/>
          </a:p>
        </p:txBody>
      </p:sp>
    </p:spTree>
    <p:extLst>
      <p:ext uri="{BB962C8B-B14F-4D97-AF65-F5344CB8AC3E}">
        <p14:creationId xmlns:p14="http://schemas.microsoft.com/office/powerpoint/2010/main" val="6731683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itchFamily="34" charset="0"/>
                <a:cs typeface="Arial" pitchFamily="34" charset="0"/>
              </a:rPr>
              <a:t>WBV: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whole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-body vibration</a:t>
            </a:r>
          </a:p>
          <a:p>
            <a:pPr eaLnBrk="1" hangingPunct="1"/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  <a:cs typeface="Arial" pitchFamily="34" charset="0"/>
              </a:rPr>
              <a:t>HAV: hand-arm vibration</a:t>
            </a: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744343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500422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100553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Sources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hand-arm vibration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major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significance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working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environment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Excessive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exposure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may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lead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circulatory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disorders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fingers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neurological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motor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function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disorders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hand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arm.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23427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b="1" dirty="0" err="1" smtClean="0">
                <a:latin typeface="Arial" pitchFamily="34" charset="0"/>
                <a:cs typeface="Arial" pitchFamily="34" charset="0"/>
              </a:rPr>
              <a:t>Resonance</a:t>
            </a: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means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that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excitation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frequency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identical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natural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frequency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part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hand-arm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system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excitated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at 10-20 Hz,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resonates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since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its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natural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frequency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lies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within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this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frequency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range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Vibrations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within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resonance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range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exert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particularly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strong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mechanical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stress upon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human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063966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212163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itchFamily="34" charset="0"/>
                <a:cs typeface="Arial" pitchFamily="34" charset="0"/>
              </a:rPr>
              <a:t>Further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formally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recognized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occupational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diseases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caused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exposure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vibration:</a:t>
            </a:r>
          </a:p>
          <a:p>
            <a:pPr eaLnBrk="1" hangingPunct="1"/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Tx/>
              <a:buChar char="•"/>
            </a:pP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BK 2107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Avulsion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fractures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on vertebral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processes</a:t>
            </a:r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Tx/>
              <a:buChar char="•"/>
            </a:pP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BK 2110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Discogenic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diseases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lumbar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part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spine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caused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exposure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over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many</a:t>
            </a:r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  <a:cs typeface="Arial" pitchFamily="34" charset="0"/>
              </a:rPr>
              <a:t>	          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years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primarily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vertical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whole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-body vibration in a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seated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position</a:t>
            </a:r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de-DE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063762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Chronic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exposure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hand-arm vibration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may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cause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permanent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changes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bones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joints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BK 2103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circulatory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disorders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hands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BK 2104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).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Raynaud's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syndrome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disorder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blood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vessels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characterized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spasmodic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discolouration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hands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feet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50900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437476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de-DE" altLang="de-DE" b="1" dirty="0" err="1" smtClean="0">
                <a:latin typeface="Arial" pitchFamily="34" charset="0"/>
                <a:cs typeface="Arial" pitchFamily="34" charset="0"/>
              </a:rPr>
              <a:t>exposure</a:t>
            </a: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  <a:cs typeface="Arial" pitchFamily="34" charset="0"/>
              </a:rPr>
              <a:t>limit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standardized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against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duration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eight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hours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daily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exposure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pPr eaLnBrk="1" hangingPunct="1"/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limit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values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determined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measurements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accordance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EN ISO 5349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VDI 2057-1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2.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62509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513599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76013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654834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97703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231604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449568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112700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31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C7B6F2-C5DA-4887-9EF8-6509689A0281}" type="slidenum">
              <a:rPr kumimoji="0" lang="de-DE" altLang="de-DE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pPr marL="0" marR="0" lvl="0" indent="0" algn="r" defTabSz="931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de-DE" altLang="de-DE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sp>
        <p:nvSpPr>
          <p:cNvPr id="25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356720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31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C7B6F2-C5DA-4887-9EF8-6509689A0281}" type="slidenum">
              <a:rPr kumimoji="0" lang="de-DE" altLang="de-DE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pPr marL="0" marR="0" lvl="0" indent="0" algn="r" defTabSz="931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de-DE" altLang="de-DE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sp>
        <p:nvSpPr>
          <p:cNvPr id="25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8269154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31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610FE6-919C-4901-8BE5-FDBA75C8E516}" type="slidenum">
              <a:rPr kumimoji="0" lang="de-DE" altLang="de-DE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pPr marL="0" marR="0" lvl="0" indent="0" algn="r" defTabSz="931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de-DE" altLang="de-DE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sp>
        <p:nvSpPr>
          <p:cNvPr id="25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 b="1" i="1"/>
          </a:p>
        </p:txBody>
      </p:sp>
    </p:spTree>
    <p:extLst>
      <p:ext uri="{BB962C8B-B14F-4D97-AF65-F5344CB8AC3E}">
        <p14:creationId xmlns:p14="http://schemas.microsoft.com/office/powerpoint/2010/main" val="13309854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31AB226-684F-4029-B0EA-595752F52F81}" type="slidenum">
              <a:rPr kumimoji="0" lang="de-DE" alt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findings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project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were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exploited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use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in a European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standard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fork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-lift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trucks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testing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seats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use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fork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-lift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trucks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termed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"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industrial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trucks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" in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standard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729545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itchFamily="34" charset="0"/>
                <a:cs typeface="Arial" pitchFamily="34" charset="0"/>
              </a:rPr>
              <a:t>Vibration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denotes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both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  <a:cs typeface="Arial" pitchFamily="34" charset="0"/>
              </a:rPr>
              <a:t>emission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from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machine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perception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form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worker's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  <a:cs typeface="Arial" pitchFamily="34" charset="0"/>
              </a:rPr>
              <a:t>exposure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 The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perception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vibration in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human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part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human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haptic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perception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004953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984695-1208-4B6F-9FDD-9A38FBF0C3B6}" type="slidenum">
              <a:rPr kumimoji="0" lang="de-DE" alt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Fork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-lift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trucks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frequently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fitted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unsprung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seats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 Over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many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years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occupational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use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may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cause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discogenic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disorders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lumbar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spine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 Measurement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vibration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exposure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during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various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different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uses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fork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-lift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truck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function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truck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type,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rated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carrying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capacity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tyre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fitment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driver's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seat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36097735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70953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1575472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856388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304123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02919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distinction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drawn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between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eaLnBrk="1" hangingPunct="1"/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1. </a:t>
            </a:r>
            <a:r>
              <a:rPr lang="de-DE" altLang="de-DE" b="1" dirty="0" err="1" smtClean="0">
                <a:latin typeface="Arial" pitchFamily="34" charset="0"/>
                <a:cs typeface="Arial" pitchFamily="34" charset="0"/>
              </a:rPr>
              <a:t>mechanical</a:t>
            </a: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 vibration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endangers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could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endanger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health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safety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workers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when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transmitted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human hand-arm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system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(hand-arm vibration),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particularly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causing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injury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bones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joints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circulatory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disorders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neurological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disorders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de-DE" altLang="de-DE" b="1" dirty="0" err="1" smtClean="0">
                <a:latin typeface="Arial" pitchFamily="34" charset="0"/>
                <a:cs typeface="Arial" pitchFamily="34" charset="0"/>
              </a:rPr>
              <a:t>mechanical</a:t>
            </a: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 vibration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endangers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could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endanger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health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safety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workers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when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transmitted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entire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whole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-body vibration),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particularly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causing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back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pain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   spinal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injury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eaLnBrk="1" hangingPunct="1"/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de-DE" altLang="de-DE" b="1" dirty="0" err="1" smtClean="0">
                <a:latin typeface="Arial" pitchFamily="34" charset="0"/>
                <a:cs typeface="Arial" pitchFamily="34" charset="0"/>
              </a:rPr>
              <a:t>Whole</a:t>
            </a: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-body vibration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may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occur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in a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standing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sitting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lying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posture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eaLnBrk="1" hangingPunct="1"/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Hand-arm vibration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occurs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conjunction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gripping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action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218300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distinction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drawn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between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eaLnBrk="1" hangingPunct="1"/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1. </a:t>
            </a:r>
            <a:r>
              <a:rPr lang="de-DE" altLang="de-DE" b="1" dirty="0" err="1" smtClean="0">
                <a:latin typeface="Arial" pitchFamily="34" charset="0"/>
                <a:cs typeface="Arial" pitchFamily="34" charset="0"/>
              </a:rPr>
              <a:t>mechanical</a:t>
            </a: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 vibration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endangers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could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endanger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health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safety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workers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when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transmitted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human hand-arm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system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(hand-arm vibration),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particularly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causing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injury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bones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joints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circulatory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disorders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neurological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disorders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de-DE" altLang="de-DE" b="1" dirty="0" err="1" smtClean="0">
                <a:latin typeface="Arial" pitchFamily="34" charset="0"/>
                <a:cs typeface="Arial" pitchFamily="34" charset="0"/>
              </a:rPr>
              <a:t>mechanical</a:t>
            </a: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 vibration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endangers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could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endanger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health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safety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workers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when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transmitted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entire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whole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-body vibration),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particularly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causing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back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pain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   spinal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injury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eaLnBrk="1" hangingPunct="1"/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de-DE" altLang="de-DE" b="1" dirty="0" err="1" smtClean="0">
                <a:latin typeface="Arial" pitchFamily="34" charset="0"/>
                <a:cs typeface="Arial" pitchFamily="34" charset="0"/>
              </a:rPr>
              <a:t>Whole</a:t>
            </a: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-body vibration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may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occur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in a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standing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sitting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lying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posture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eaLnBrk="1" hangingPunct="1"/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Hand-arm vibration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occurs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conjunction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gripping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action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03526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313564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distinction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drawn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between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eaLnBrk="1" hangingPunct="1"/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1. </a:t>
            </a:r>
            <a:r>
              <a:rPr lang="de-DE" altLang="de-DE" b="1" dirty="0" err="1" smtClean="0">
                <a:latin typeface="Arial" pitchFamily="34" charset="0"/>
                <a:cs typeface="Arial" pitchFamily="34" charset="0"/>
              </a:rPr>
              <a:t>mechanical</a:t>
            </a: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 vibration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endangers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could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endanger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health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safety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workers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when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transmitted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human hand-arm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system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(hand-arm vibration),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particularly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causing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injury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bones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joints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circulatory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disorders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neurological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disorders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de-DE" altLang="de-DE" b="1" dirty="0" err="1" smtClean="0">
                <a:latin typeface="Arial" pitchFamily="34" charset="0"/>
                <a:cs typeface="Arial" pitchFamily="34" charset="0"/>
              </a:rPr>
              <a:t>mechanical</a:t>
            </a: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 vibration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endangers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could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endanger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health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safety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workers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when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transmitted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entire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whole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-body vibration),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particularly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causing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back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pain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   spinal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injury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eaLnBrk="1" hangingPunct="1"/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de-DE" altLang="de-DE" b="1" dirty="0" err="1" smtClean="0">
                <a:latin typeface="Arial" pitchFamily="34" charset="0"/>
                <a:cs typeface="Arial" pitchFamily="34" charset="0"/>
              </a:rPr>
              <a:t>Whole</a:t>
            </a: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-body vibration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may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occur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in a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standing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sitting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lying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posture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eaLnBrk="1" hangingPunct="1"/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Hand-arm vibration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occurs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conjunction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gripping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action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26844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855244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73374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2729806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564BD-44FA-4BED-941E-99ECC243B16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5AF0322A-68FF-4CB9-97B5-259371CBBA6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05250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66475-C4B3-492A-8B7C-C2D5CCF6965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D1BBAB81-0E78-4458-B8D0-929249ADE0A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45363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ChangeArrowheads="1"/>
          </p:cNvSpPr>
          <p:nvPr/>
        </p:nvSpPr>
        <p:spPr bwMode="auto">
          <a:xfrm>
            <a:off x="0" y="2346326"/>
            <a:ext cx="9144000" cy="4511675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de-DE" altLang="de-DE" sz="1846"/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19505" y="2643189"/>
            <a:ext cx="7885234" cy="1368425"/>
          </a:xfrm>
        </p:spPr>
        <p:txBody>
          <a:bodyPr anchor="t"/>
          <a:lstStyle>
            <a:lvl1pPr>
              <a:lnSpc>
                <a:spcPct val="114000"/>
              </a:lnSpc>
              <a:defRPr sz="2585">
                <a:solidFill>
                  <a:schemeClr val="tx1"/>
                </a:solidFill>
              </a:defRPr>
            </a:lvl1pPr>
          </a:lstStyle>
          <a:p>
            <a:pPr lvl="0"/>
            <a:r>
              <a:rPr lang="de-DE" altLang="de-DE" noProof="0" smtClean="0"/>
              <a:t>Titel der Präsentation</a:t>
            </a:r>
            <a:br>
              <a:rPr lang="de-DE" altLang="de-DE" noProof="0" smtClean="0"/>
            </a:br>
            <a:r>
              <a:rPr lang="de-DE" altLang="de-DE" noProof="0" smtClean="0"/>
              <a:t>bei Bedarf auch mehrzeilig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19505" y="4227513"/>
            <a:ext cx="7885234" cy="647700"/>
          </a:xfrm>
        </p:spPr>
        <p:txBody>
          <a:bodyPr/>
          <a:lstStyle>
            <a:lvl1pPr marL="0" indent="82064">
              <a:buFont typeface="Wingdings" panose="05000000000000000000" pitchFamily="2" charset="2"/>
              <a:buNone/>
              <a:defRPr sz="2585"/>
            </a:lvl1pPr>
          </a:lstStyle>
          <a:p>
            <a:pPr lvl="0"/>
            <a:r>
              <a:rPr lang="de-DE" altLang="de-DE" noProof="0" smtClean="0"/>
              <a:t>Untertitel der Präsentation</a:t>
            </a:r>
          </a:p>
        </p:txBody>
      </p:sp>
      <p:grpSp>
        <p:nvGrpSpPr>
          <p:cNvPr id="243717" name="Group 5"/>
          <p:cNvGrpSpPr>
            <a:grpSpLocks/>
          </p:cNvGrpSpPr>
          <p:nvPr/>
        </p:nvGrpSpPr>
        <p:grpSpPr bwMode="auto">
          <a:xfrm rot="5400000">
            <a:off x="-1101419" y="1101420"/>
            <a:ext cx="2347913" cy="145074"/>
            <a:chOff x="340" y="912"/>
            <a:chExt cx="1479" cy="91"/>
          </a:xfrm>
        </p:grpSpPr>
        <p:sp>
          <p:nvSpPr>
            <p:cNvPr id="243718" name="Rectangle 6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 sz="1846"/>
            </a:p>
          </p:txBody>
        </p:sp>
        <p:sp>
          <p:nvSpPr>
            <p:cNvPr id="243719" name="Rectangle 7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 sz="1846"/>
            </a:p>
          </p:txBody>
        </p:sp>
        <p:sp>
          <p:nvSpPr>
            <p:cNvPr id="243720" name="Rectangle 8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 sz="1846"/>
            </a:p>
          </p:txBody>
        </p:sp>
      </p:grpSp>
      <p:pic>
        <p:nvPicPr>
          <p:cNvPr id="243721" name="Picture 9" descr="DGUV BGIA_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523" y="220663"/>
            <a:ext cx="2919046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38992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8330792"/>
      </p:ext>
    </p:extLst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4254" y="1709739"/>
            <a:ext cx="7886700" cy="2852737"/>
          </a:xfrm>
        </p:spPr>
        <p:txBody>
          <a:bodyPr anchor="b"/>
          <a:lstStyle>
            <a:lvl1pPr>
              <a:defRPr sz="5539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4254" y="4589464"/>
            <a:ext cx="7886700" cy="1500187"/>
          </a:xfrm>
        </p:spPr>
        <p:txBody>
          <a:bodyPr/>
          <a:lstStyle>
            <a:lvl1pPr marL="0" indent="0">
              <a:buNone/>
              <a:defRPr sz="2215"/>
            </a:lvl1pPr>
            <a:lvl2pPr marL="422041" indent="0">
              <a:buNone/>
              <a:defRPr sz="1846"/>
            </a:lvl2pPr>
            <a:lvl3pPr marL="844083" indent="0">
              <a:buNone/>
              <a:defRPr sz="1662"/>
            </a:lvl3pPr>
            <a:lvl4pPr marL="1266124" indent="0">
              <a:buNone/>
              <a:defRPr sz="1477"/>
            </a:lvl4pPr>
            <a:lvl5pPr marL="1688165" indent="0">
              <a:buNone/>
              <a:defRPr sz="1477"/>
            </a:lvl5pPr>
            <a:lvl6pPr marL="2110207" indent="0">
              <a:buNone/>
              <a:defRPr sz="1477"/>
            </a:lvl6pPr>
            <a:lvl7pPr marL="2532248" indent="0">
              <a:buNone/>
              <a:defRPr sz="1477"/>
            </a:lvl7pPr>
            <a:lvl8pPr marL="2954289" indent="0">
              <a:buNone/>
              <a:defRPr sz="1477"/>
            </a:lvl8pPr>
            <a:lvl9pPr marL="3376331" indent="0">
              <a:buNone/>
              <a:defRPr sz="1477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19588488"/>
      </p:ext>
    </p:extLst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19505" y="2125663"/>
            <a:ext cx="3871546" cy="403225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31727" y="2125663"/>
            <a:ext cx="3873011" cy="403225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5214031"/>
      </p:ext>
    </p:extLst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116" y="365126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30116" y="1681163"/>
            <a:ext cx="3868615" cy="82391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0116" y="2505075"/>
            <a:ext cx="3868615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665" cy="82391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665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1130033"/>
      </p:ext>
    </p:extLst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188911"/>
      </p:ext>
    </p:extLst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839658"/>
      </p:ext>
    </p:extLst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115" y="457200"/>
            <a:ext cx="2948354" cy="1600200"/>
          </a:xfrm>
        </p:spPr>
        <p:txBody>
          <a:bodyPr anchor="b"/>
          <a:lstStyle>
            <a:lvl1pPr>
              <a:defRPr sz="2954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87666" y="987426"/>
            <a:ext cx="4629150" cy="4873625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115" y="2057400"/>
            <a:ext cx="2948354" cy="3811588"/>
          </a:xfrm>
        </p:spPr>
        <p:txBody>
          <a:bodyPr/>
          <a:lstStyle>
            <a:lvl1pPr marL="0" indent="0">
              <a:buNone/>
              <a:defRPr sz="1477"/>
            </a:lvl1pPr>
            <a:lvl2pPr marL="422041" indent="0">
              <a:buNone/>
              <a:defRPr sz="1292"/>
            </a:lvl2pPr>
            <a:lvl3pPr marL="844083" indent="0">
              <a:buNone/>
              <a:defRPr sz="1108"/>
            </a:lvl3pPr>
            <a:lvl4pPr marL="1266124" indent="0">
              <a:buNone/>
              <a:defRPr sz="923"/>
            </a:lvl4pPr>
            <a:lvl5pPr marL="1688165" indent="0">
              <a:buNone/>
              <a:defRPr sz="923"/>
            </a:lvl5pPr>
            <a:lvl6pPr marL="2110207" indent="0">
              <a:buNone/>
              <a:defRPr sz="923"/>
            </a:lvl6pPr>
            <a:lvl7pPr marL="2532248" indent="0">
              <a:buNone/>
              <a:defRPr sz="923"/>
            </a:lvl7pPr>
            <a:lvl8pPr marL="2954289" indent="0">
              <a:buNone/>
              <a:defRPr sz="923"/>
            </a:lvl8pPr>
            <a:lvl9pPr marL="3376331" indent="0">
              <a:buNone/>
              <a:defRPr sz="923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232793609"/>
      </p:ext>
    </p:extLst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28C01-32B0-49A8-AF42-E1185D7C77F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57637DD-0166-4485-91AD-584B095684B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150383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115" y="457200"/>
            <a:ext cx="2948354" cy="1600200"/>
          </a:xfrm>
        </p:spPr>
        <p:txBody>
          <a:bodyPr anchor="b"/>
          <a:lstStyle>
            <a:lvl1pPr>
              <a:defRPr sz="2954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887666" y="987426"/>
            <a:ext cx="4629150" cy="4873625"/>
          </a:xfr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115" y="2057400"/>
            <a:ext cx="2948354" cy="3811588"/>
          </a:xfrm>
        </p:spPr>
        <p:txBody>
          <a:bodyPr/>
          <a:lstStyle>
            <a:lvl1pPr marL="0" indent="0">
              <a:buNone/>
              <a:defRPr sz="1477"/>
            </a:lvl1pPr>
            <a:lvl2pPr marL="422041" indent="0">
              <a:buNone/>
              <a:defRPr sz="1292"/>
            </a:lvl2pPr>
            <a:lvl3pPr marL="844083" indent="0">
              <a:buNone/>
              <a:defRPr sz="1108"/>
            </a:lvl3pPr>
            <a:lvl4pPr marL="1266124" indent="0">
              <a:buNone/>
              <a:defRPr sz="923"/>
            </a:lvl4pPr>
            <a:lvl5pPr marL="1688165" indent="0">
              <a:buNone/>
              <a:defRPr sz="923"/>
            </a:lvl5pPr>
            <a:lvl6pPr marL="2110207" indent="0">
              <a:buNone/>
              <a:defRPr sz="923"/>
            </a:lvl6pPr>
            <a:lvl7pPr marL="2532248" indent="0">
              <a:buNone/>
              <a:defRPr sz="923"/>
            </a:lvl7pPr>
            <a:lvl8pPr marL="2954289" indent="0">
              <a:buNone/>
              <a:defRPr sz="923"/>
            </a:lvl8pPr>
            <a:lvl9pPr marL="3376331" indent="0">
              <a:buNone/>
              <a:defRPr sz="923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62949618"/>
      </p:ext>
    </p:extLst>
  </p:cSld>
  <p:clrMapOvr>
    <a:masterClrMapping/>
  </p:clrMapOvr>
  <p:transition spd="med">
    <p:pull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2009219"/>
      </p:ext>
    </p:extLst>
  </p:cSld>
  <p:clrMapOvr>
    <a:masterClrMapping/>
  </p:clrMapOvr>
  <p:transition spd="med">
    <p:pull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5261" y="1211263"/>
            <a:ext cx="1970943" cy="49466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9505" y="1211263"/>
            <a:ext cx="5775080" cy="49466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7748926"/>
      </p:ext>
    </p:extLst>
  </p:cSld>
  <p:clrMapOvr>
    <a:masterClrMapping/>
  </p:clrMapOvr>
  <p:transition spd="med">
    <p:pull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2346325"/>
            <a:ext cx="9144000" cy="4511675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de-DE" altLang="de-DE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19138" y="2643188"/>
            <a:ext cx="7885112" cy="1368425"/>
          </a:xfrm>
        </p:spPr>
        <p:txBody>
          <a:bodyPr anchor="t"/>
          <a:lstStyle>
            <a:lvl1pPr>
              <a:lnSpc>
                <a:spcPct val="114000"/>
              </a:lnSpc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altLang="de-DE" noProof="0" smtClean="0"/>
              <a:t>Titel der Präsentation</a:t>
            </a:r>
            <a:br>
              <a:rPr lang="de-DE" altLang="de-DE" noProof="0" smtClean="0"/>
            </a:br>
            <a:r>
              <a:rPr lang="de-DE" altLang="de-DE" noProof="0" smtClean="0"/>
              <a:t>bei Bedarf auch mehrzeilig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19138" y="4227513"/>
            <a:ext cx="7885112" cy="647700"/>
          </a:xfrm>
        </p:spPr>
        <p:txBody>
          <a:bodyPr/>
          <a:lstStyle>
            <a:lvl1pPr marL="0" indent="88900">
              <a:buFont typeface="Wingdings" panose="05000000000000000000" pitchFamily="2" charset="2"/>
              <a:buNone/>
              <a:defRPr sz="2800"/>
            </a:lvl1pPr>
          </a:lstStyle>
          <a:p>
            <a:pPr lvl="0"/>
            <a:r>
              <a:rPr lang="de-DE" altLang="de-DE" noProof="0" smtClean="0"/>
              <a:t>Untertitel der Präsentation</a:t>
            </a:r>
          </a:p>
        </p:txBody>
      </p:sp>
      <p:grpSp>
        <p:nvGrpSpPr>
          <p:cNvPr id="13317" name="Group 5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13318" name="Rectangle 6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3319" name="Rectangle 7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3320" name="Rectangle 8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pic>
        <p:nvPicPr>
          <p:cNvPr id="13321" name="Picture 9" descr="DGUV BGIA_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913" y="220663"/>
            <a:ext cx="291941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03327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uild="p" autoUpdateAnimBg="0" advAuto="0">
        <p:tmplLst>
          <p:tmpl lvl="1">
            <p:tnLst>
              <p:par>
                <p:cTn presetID="2" presetClass="entr" presetSubtype="8" fill="hold" nodeType="afterEffect">
                  <p:stCondLst>
                    <p:cond delay="0"/>
                  </p:stCondLst>
                  <p:iterate type="lt">
                    <p:tmPct val="10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" fill="hold"/>
                        <p:tgtEl>
                          <p:spTgt spid="133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" fill="hold"/>
                        <p:tgtEl>
                          <p:spTgt spid="133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0405332"/>
      </p:ext>
    </p:extLst>
  </p:cSld>
  <p:clrMapOvr>
    <a:masterClrMapping/>
  </p:clrMapOvr>
  <p:transition spd="med">
    <p:pull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01911942"/>
      </p:ext>
    </p:extLst>
  </p:cSld>
  <p:clrMapOvr>
    <a:masterClrMapping/>
  </p:clrMapOvr>
  <p:transition spd="med">
    <p:pull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19138" y="2125663"/>
            <a:ext cx="3865562" cy="403225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37100" y="2125663"/>
            <a:ext cx="3867150" cy="403225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2735107"/>
      </p:ext>
    </p:extLst>
  </p:cSld>
  <p:clrMapOvr>
    <a:masterClrMapping/>
  </p:clrMapOvr>
  <p:transition spd="med">
    <p:pull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5171140"/>
      </p:ext>
    </p:extLst>
  </p:cSld>
  <p:clrMapOvr>
    <a:masterClrMapping/>
  </p:clrMapOvr>
  <p:transition spd="med">
    <p:pull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7221556"/>
      </p:ext>
    </p:extLst>
  </p:cSld>
  <p:clrMapOvr>
    <a:masterClrMapping/>
  </p:clrMapOvr>
  <p:transition spd="med">
    <p:pull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5667343"/>
      </p:ext>
    </p:extLst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E8B6C8-B97B-4A11-B181-9CF7C46B18B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7CF457D6-85E6-4B83-980F-9251A8CB382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970333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90584659"/>
      </p:ext>
    </p:extLst>
  </p:cSld>
  <p:clrMapOvr>
    <a:masterClrMapping/>
  </p:clrMapOvr>
  <p:transition spd="med">
    <p:pull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48971049"/>
      </p:ext>
    </p:extLst>
  </p:cSld>
  <p:clrMapOvr>
    <a:masterClrMapping/>
  </p:clrMapOvr>
  <p:transition spd="med">
    <p:pull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0495647"/>
      </p:ext>
    </p:extLst>
  </p:cSld>
  <p:clrMapOvr>
    <a:masterClrMapping/>
  </p:clrMapOvr>
  <p:transition spd="med">
    <p:pull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4163" y="1211263"/>
            <a:ext cx="1971675" cy="49466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9138" y="1211263"/>
            <a:ext cx="5762625" cy="49466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4298240"/>
      </p:ext>
    </p:extLst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86941-3ABD-4599-BF59-1F205FDA97F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04F7DDF7-614B-417D-9BE8-4AE412C4E6A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72881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7B904-33DE-4D97-A49C-4F4C8FC510B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CB93C54E-7ED3-4A1F-B169-2B877B3BD0B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34664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01DD49-02EF-4D80-B825-41B0D715197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297CC0F7-B77A-42FB-A486-496ECBA3F5B1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93921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489447-9ED6-45CB-9309-E23A5B4DA0D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02C0D98-7987-47D9-94CE-1273C1ABA4E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85966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18C93-B157-43EB-99F3-B3C623EC8A4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347DBD7-8C20-42E4-AC5A-C7AF81BAE76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78655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F9A34-543B-4059-BF65-7515E66D615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4384174A-0E8E-4C51-B39E-991574A2730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2553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949254-96F5-4EC7-8A69-41E36CAD516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 altLang="de-DE"/>
              <a:t>Seite </a:t>
            </a:r>
            <a:fld id="{9AEC6060-9AE6-4FCF-A38A-94C91AF804F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9505" y="1211263"/>
            <a:ext cx="7886700" cy="67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  <a:br>
              <a:rPr lang="de-DE" altLang="de-DE" smtClean="0"/>
            </a:br>
            <a:r>
              <a:rPr lang="de-DE" altLang="de-DE" smtClean="0"/>
              <a:t>Zweite Zeile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505" y="2125663"/>
            <a:ext cx="7885234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grpSp>
        <p:nvGrpSpPr>
          <p:cNvPr id="242692" name="Group 4"/>
          <p:cNvGrpSpPr>
            <a:grpSpLocks/>
          </p:cNvGrpSpPr>
          <p:nvPr/>
        </p:nvGrpSpPr>
        <p:grpSpPr bwMode="auto">
          <a:xfrm rot="5400000">
            <a:off x="-1101419" y="1101420"/>
            <a:ext cx="2347913" cy="145074"/>
            <a:chOff x="340" y="912"/>
            <a:chExt cx="1479" cy="91"/>
          </a:xfrm>
        </p:grpSpPr>
        <p:sp>
          <p:nvSpPr>
            <p:cNvPr id="242693" name="Rectangle 5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 sz="1846"/>
            </a:p>
          </p:txBody>
        </p:sp>
        <p:sp>
          <p:nvSpPr>
            <p:cNvPr id="242694" name="Rectangle 6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 sz="1846"/>
            </a:p>
          </p:txBody>
        </p:sp>
        <p:sp>
          <p:nvSpPr>
            <p:cNvPr id="242695" name="Rectangle 7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 sz="1846"/>
            </a:p>
          </p:txBody>
        </p:sp>
      </p:grpSp>
      <p:sp>
        <p:nvSpPr>
          <p:cNvPr id="242696" name="Text Box 8"/>
          <p:cNvSpPr txBox="1">
            <a:spLocks noChangeArrowheads="1"/>
          </p:cNvSpPr>
          <p:nvPr/>
        </p:nvSpPr>
        <p:spPr bwMode="auto">
          <a:xfrm>
            <a:off x="178777" y="6261100"/>
            <a:ext cx="184731" cy="2911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de-DE" altLang="de-DE" sz="1292"/>
          </a:p>
        </p:txBody>
      </p:sp>
      <p:sp>
        <p:nvSpPr>
          <p:cNvPr id="242699" name="Text Box 11"/>
          <p:cNvSpPr txBox="1">
            <a:spLocks noChangeArrowheads="1"/>
          </p:cNvSpPr>
          <p:nvPr/>
        </p:nvSpPr>
        <p:spPr bwMode="auto">
          <a:xfrm>
            <a:off x="716574" y="6496050"/>
            <a:ext cx="8175380" cy="42434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eaLnBrk="0" hangingPunct="0"/>
            <a:r>
              <a:rPr lang="de-DE" altLang="de-DE" sz="1050" dirty="0" smtClean="0"/>
              <a:t>Module </a:t>
            </a:r>
            <a:r>
              <a:rPr lang="de-DE" altLang="de-DE" sz="1050" dirty="0"/>
              <a:t>3-3 </a:t>
            </a:r>
            <a:r>
              <a:rPr lang="de-DE" altLang="de-DE" sz="1050" dirty="0" err="1" smtClean="0"/>
              <a:t>Example</a:t>
            </a:r>
            <a:r>
              <a:rPr lang="de-DE" altLang="de-DE" sz="1050" dirty="0" smtClean="0"/>
              <a:t>: P</a:t>
            </a:r>
            <a:r>
              <a:rPr lang="en-US" altLang="de-DE" sz="1050" dirty="0" err="1" smtClean="0"/>
              <a:t>rotection</a:t>
            </a:r>
            <a:r>
              <a:rPr lang="en-US" altLang="de-DE" sz="1050" dirty="0" smtClean="0"/>
              <a:t> against vibration </a:t>
            </a:r>
            <a:r>
              <a:rPr lang="de-DE" altLang="de-DE" sz="923" dirty="0"/>
              <a:t>					</a:t>
            </a:r>
          </a:p>
          <a:p>
            <a:pPr eaLnBrk="0" hangingPunct="0"/>
            <a:r>
              <a:rPr lang="de-DE" altLang="de-DE" sz="923" dirty="0"/>
              <a:t>						</a:t>
            </a:r>
          </a:p>
        </p:txBody>
      </p:sp>
      <p:pic>
        <p:nvPicPr>
          <p:cNvPr id="11" name="Picture 13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35856" y="109537"/>
            <a:ext cx="3077308" cy="6858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88638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42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0" grpId="0" build="p" autoUpdateAnimBg="0" advAuto="0"/>
      <p:bldP spid="242691" grpId="0" build="p" bldLvl="2" autoUpdateAnimBg="0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426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426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426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426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426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/>
  <p:txStyles>
    <p:titleStyle>
      <a:lvl1pPr marL="82064" algn="l" rtl="0" fontAlgn="base">
        <a:spcBef>
          <a:spcPct val="0"/>
        </a:spcBef>
        <a:spcAft>
          <a:spcPct val="0"/>
        </a:spcAft>
        <a:defRPr sz="2215" b="1" kern="1200">
          <a:solidFill>
            <a:srgbClr val="6E6E6E"/>
          </a:solidFill>
          <a:latin typeface="+mj-lt"/>
          <a:ea typeface="+mj-ea"/>
          <a:cs typeface="+mj-cs"/>
        </a:defRPr>
      </a:lvl1pPr>
      <a:lvl2pPr marL="82064" algn="l" rtl="0" fontAlgn="base">
        <a:spcBef>
          <a:spcPct val="0"/>
        </a:spcBef>
        <a:spcAft>
          <a:spcPct val="0"/>
        </a:spcAft>
        <a:defRPr sz="2215" b="1">
          <a:solidFill>
            <a:srgbClr val="6E6E6E"/>
          </a:solidFill>
          <a:latin typeface="Arial" panose="020B0604020202020204" pitchFamily="34" charset="0"/>
        </a:defRPr>
      </a:lvl2pPr>
      <a:lvl3pPr marL="82064" algn="l" rtl="0" fontAlgn="base">
        <a:spcBef>
          <a:spcPct val="0"/>
        </a:spcBef>
        <a:spcAft>
          <a:spcPct val="0"/>
        </a:spcAft>
        <a:defRPr sz="2215" b="1">
          <a:solidFill>
            <a:srgbClr val="6E6E6E"/>
          </a:solidFill>
          <a:latin typeface="Arial" panose="020B0604020202020204" pitchFamily="34" charset="0"/>
        </a:defRPr>
      </a:lvl3pPr>
      <a:lvl4pPr marL="82064" algn="l" rtl="0" fontAlgn="base">
        <a:spcBef>
          <a:spcPct val="0"/>
        </a:spcBef>
        <a:spcAft>
          <a:spcPct val="0"/>
        </a:spcAft>
        <a:defRPr sz="2215" b="1">
          <a:solidFill>
            <a:srgbClr val="6E6E6E"/>
          </a:solidFill>
          <a:latin typeface="Arial" panose="020B0604020202020204" pitchFamily="34" charset="0"/>
        </a:defRPr>
      </a:lvl4pPr>
      <a:lvl5pPr marL="82064" algn="l" rtl="0" fontAlgn="base">
        <a:spcBef>
          <a:spcPct val="0"/>
        </a:spcBef>
        <a:spcAft>
          <a:spcPct val="0"/>
        </a:spcAft>
        <a:defRPr sz="2215" b="1">
          <a:solidFill>
            <a:srgbClr val="6E6E6E"/>
          </a:solidFill>
          <a:latin typeface="Arial" panose="020B0604020202020204" pitchFamily="34" charset="0"/>
        </a:defRPr>
      </a:lvl5pPr>
      <a:lvl6pPr marL="504105" algn="l" rtl="0" fontAlgn="base">
        <a:spcBef>
          <a:spcPct val="0"/>
        </a:spcBef>
        <a:spcAft>
          <a:spcPct val="0"/>
        </a:spcAft>
        <a:defRPr sz="2215" b="1">
          <a:solidFill>
            <a:srgbClr val="6E6E6E"/>
          </a:solidFill>
          <a:latin typeface="Arial" panose="020B0604020202020204" pitchFamily="34" charset="0"/>
        </a:defRPr>
      </a:lvl6pPr>
      <a:lvl7pPr marL="926146" algn="l" rtl="0" fontAlgn="base">
        <a:spcBef>
          <a:spcPct val="0"/>
        </a:spcBef>
        <a:spcAft>
          <a:spcPct val="0"/>
        </a:spcAft>
        <a:defRPr sz="2215" b="1">
          <a:solidFill>
            <a:srgbClr val="6E6E6E"/>
          </a:solidFill>
          <a:latin typeface="Arial" panose="020B0604020202020204" pitchFamily="34" charset="0"/>
        </a:defRPr>
      </a:lvl7pPr>
      <a:lvl8pPr marL="1348188" algn="l" rtl="0" fontAlgn="base">
        <a:spcBef>
          <a:spcPct val="0"/>
        </a:spcBef>
        <a:spcAft>
          <a:spcPct val="0"/>
        </a:spcAft>
        <a:defRPr sz="2215" b="1">
          <a:solidFill>
            <a:srgbClr val="6E6E6E"/>
          </a:solidFill>
          <a:latin typeface="Arial" panose="020B0604020202020204" pitchFamily="34" charset="0"/>
        </a:defRPr>
      </a:lvl8pPr>
      <a:lvl9pPr marL="1770229" algn="l" rtl="0" fontAlgn="base">
        <a:spcBef>
          <a:spcPct val="0"/>
        </a:spcBef>
        <a:spcAft>
          <a:spcPct val="0"/>
        </a:spcAft>
        <a:defRPr sz="2215" b="1">
          <a:solidFill>
            <a:srgbClr val="6E6E6E"/>
          </a:solidFill>
          <a:latin typeface="Arial" panose="020B0604020202020204" pitchFamily="34" charset="0"/>
        </a:defRPr>
      </a:lvl9pPr>
    </p:titleStyle>
    <p:bodyStyle>
      <a:lvl1pPr marL="493847" indent="-411784" algn="l" rtl="0" fontAlgn="base">
        <a:spcBef>
          <a:spcPct val="30000"/>
        </a:spcBef>
        <a:spcAft>
          <a:spcPct val="30000"/>
        </a:spcAft>
        <a:buClr>
          <a:srgbClr val="B30B16"/>
        </a:buClr>
        <a:buFont typeface="Wingdings" panose="05000000000000000000" pitchFamily="2" charset="2"/>
        <a:buChar char="n"/>
        <a:defRPr sz="1846" kern="1200">
          <a:solidFill>
            <a:schemeClr val="tx1"/>
          </a:solidFill>
          <a:latin typeface="+mn-lt"/>
          <a:ea typeface="+mn-ea"/>
          <a:cs typeface="+mn-cs"/>
        </a:defRPr>
      </a:lvl1pPr>
      <a:lvl2pPr marL="1069758" indent="-328254" algn="l" rtl="0" fontAlgn="base">
        <a:spcBef>
          <a:spcPct val="30000"/>
        </a:spcBef>
        <a:spcAft>
          <a:spcPct val="30000"/>
        </a:spcAft>
        <a:buClr>
          <a:srgbClr val="004D9F"/>
        </a:buClr>
        <a:buFont typeface="Wingdings" panose="05000000000000000000" pitchFamily="2" charset="2"/>
        <a:buChar char="F"/>
        <a:defRPr sz="1846" kern="1200">
          <a:solidFill>
            <a:schemeClr val="tx1"/>
          </a:solidFill>
          <a:latin typeface="+mn-lt"/>
          <a:ea typeface="+mn-ea"/>
          <a:cs typeface="+mn-cs"/>
        </a:defRPr>
      </a:lvl2pPr>
      <a:lvl3pPr marL="1480075" indent="-244726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Arial" panose="020B0604020202020204" pitchFamily="34" charset="0"/>
        <a:buChar char="−"/>
        <a:defRPr sz="1846" kern="1200">
          <a:solidFill>
            <a:schemeClr val="tx1"/>
          </a:solidFill>
          <a:latin typeface="+mn-lt"/>
          <a:ea typeface="+mn-ea"/>
          <a:cs typeface="+mn-cs"/>
        </a:defRPr>
      </a:lvl3pPr>
      <a:lvl4pPr marL="1985646" indent="-339978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anose="05000000000000000000" pitchFamily="2" charset="2"/>
        <a:buChar char="§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2479493" indent="-328254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anose="05000000000000000000" pitchFamily="2" charset="2"/>
        <a:buChar char="ð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844083" rtl="0" eaLnBrk="1" latinLnBrk="0" hangingPunct="1">
        <a:lnSpc>
          <a:spcPct val="90000"/>
        </a:lnSpc>
        <a:spcBef>
          <a:spcPts val="462"/>
        </a:spcBef>
        <a:buFont typeface="Arial" panose="020B0604020202020204" pitchFamily="34" charset="0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844083" rtl="0" eaLnBrk="1" latinLnBrk="0" hangingPunct="1">
        <a:lnSpc>
          <a:spcPct val="90000"/>
        </a:lnSpc>
        <a:spcBef>
          <a:spcPts val="462"/>
        </a:spcBef>
        <a:buFont typeface="Arial" panose="020B0604020202020204" pitchFamily="34" charset="0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844083" rtl="0" eaLnBrk="1" latinLnBrk="0" hangingPunct="1">
        <a:lnSpc>
          <a:spcPct val="90000"/>
        </a:lnSpc>
        <a:spcBef>
          <a:spcPts val="462"/>
        </a:spcBef>
        <a:buFont typeface="Arial" panose="020B0604020202020204" pitchFamily="34" charset="0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844083" rtl="0" eaLnBrk="1" latinLnBrk="0" hangingPunct="1">
        <a:lnSpc>
          <a:spcPct val="90000"/>
        </a:lnSpc>
        <a:spcBef>
          <a:spcPts val="462"/>
        </a:spcBef>
        <a:buFont typeface="Arial" panose="020B0604020202020204" pitchFamily="34" charset="0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1211263"/>
            <a:ext cx="7886700" cy="67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  <a:br>
              <a:rPr lang="de-DE" altLang="de-DE" smtClean="0"/>
            </a:br>
            <a:r>
              <a:rPr lang="de-DE" altLang="de-DE" smtClean="0"/>
              <a:t>Zweite Zeile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2125663"/>
            <a:ext cx="7885112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 smtClean="0"/>
              <a:t>Klicken Sie, um die Formate des Vorlagentextes zu bearbeiten</a:t>
            </a:r>
          </a:p>
          <a:p>
            <a:pPr lvl="1"/>
            <a:r>
              <a:rPr lang="de-DE" altLang="de-DE" dirty="0" smtClean="0"/>
              <a:t>Zweite Ebene</a:t>
            </a:r>
          </a:p>
          <a:p>
            <a:pPr lvl="2"/>
            <a:r>
              <a:rPr lang="de-DE" altLang="de-DE" dirty="0" smtClean="0"/>
              <a:t>Dritte Ebene</a:t>
            </a:r>
          </a:p>
          <a:p>
            <a:pPr lvl="3"/>
            <a:r>
              <a:rPr lang="de-DE" altLang="de-DE" dirty="0" smtClean="0"/>
              <a:t>Vierte Ebene</a:t>
            </a:r>
          </a:p>
          <a:p>
            <a:pPr lvl="4"/>
            <a:r>
              <a:rPr lang="de-DE" altLang="de-DE" dirty="0" smtClean="0"/>
              <a:t>Fünfte Ebene</a:t>
            </a:r>
          </a:p>
        </p:txBody>
      </p:sp>
      <p:grpSp>
        <p:nvGrpSpPr>
          <p:cNvPr id="12292" name="Group 4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12293" name="Rectangle 5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2294" name="Rectangle 6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2295" name="Rectangle 7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467544" y="6457890"/>
            <a:ext cx="7571303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de-DE" altLang="de-DE" sz="1050" dirty="0" smtClean="0"/>
              <a:t>Module </a:t>
            </a:r>
            <a:r>
              <a:rPr lang="de-DE" altLang="de-DE" sz="1050" dirty="0"/>
              <a:t>3-3 </a:t>
            </a:r>
            <a:r>
              <a:rPr lang="de-DE" altLang="de-DE" sz="1050" dirty="0" err="1" smtClean="0"/>
              <a:t>Example</a:t>
            </a:r>
            <a:r>
              <a:rPr lang="de-DE" altLang="de-DE" sz="1050" dirty="0" smtClean="0"/>
              <a:t>: </a:t>
            </a:r>
            <a:r>
              <a:rPr lang="de-DE" altLang="de-DE" sz="1050" dirty="0" err="1" smtClean="0"/>
              <a:t>Fork</a:t>
            </a:r>
            <a:r>
              <a:rPr lang="de-DE" altLang="de-DE" sz="1050" dirty="0" smtClean="0"/>
              <a:t>-lift </a:t>
            </a:r>
            <a:r>
              <a:rPr lang="de-DE" altLang="de-DE" sz="1050" dirty="0" err="1" smtClean="0"/>
              <a:t>trucks</a:t>
            </a:r>
            <a:r>
              <a:rPr lang="de-DE" altLang="de-DE" sz="1050" dirty="0" smtClean="0"/>
              <a:t> </a:t>
            </a:r>
            <a:r>
              <a:rPr lang="de-DE" altLang="de-DE" dirty="0"/>
              <a:t>						</a:t>
            </a:r>
          </a:p>
        </p:txBody>
      </p:sp>
      <p:pic>
        <p:nvPicPr>
          <p:cNvPr id="10" name="Picture 13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70500" y="129390"/>
            <a:ext cx="3333750" cy="6858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61879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 spd="med">
    <p:pull dir="d"/>
  </p:transition>
  <p:timing>
    <p:tnLst>
      <p:par>
        <p:cTn id="1" dur="indefinite" restart="never" nodeType="tmRoot"/>
      </p:par>
    </p:tnLst>
  </p:timing>
  <p:hf hdr="0"/>
  <p:txStyles>
    <p:titleStyle>
      <a:lvl1pPr marL="88900" algn="l" rtl="0" fontAlgn="base">
        <a:spcBef>
          <a:spcPct val="0"/>
        </a:spcBef>
        <a:spcAft>
          <a:spcPct val="0"/>
        </a:spcAft>
        <a:defRPr sz="2400" b="1" kern="1200">
          <a:solidFill>
            <a:srgbClr val="6E6E6E"/>
          </a:solidFill>
          <a:latin typeface="+mj-lt"/>
          <a:ea typeface="+mj-ea"/>
          <a:cs typeface="+mj-cs"/>
        </a:defRPr>
      </a:lvl1pPr>
      <a:lvl2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2pPr>
      <a:lvl3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3pPr>
      <a:lvl4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4pPr>
      <a:lvl5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5pPr>
      <a:lvl6pPr marL="5461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6pPr>
      <a:lvl7pPr marL="10033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7pPr>
      <a:lvl8pPr marL="14605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8pPr>
      <a:lvl9pPr marL="19177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9pPr>
    </p:titleStyle>
    <p:bodyStyle>
      <a:lvl1pPr marL="534988" indent="-446088" algn="l" rtl="0" fontAlgn="base">
        <a:spcBef>
          <a:spcPct val="30000"/>
        </a:spcBef>
        <a:spcAft>
          <a:spcPct val="30000"/>
        </a:spcAft>
        <a:buClr>
          <a:srgbClr val="B30B16"/>
        </a:buClr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1158875" indent="-355600" algn="l" rtl="0" fontAlgn="base">
        <a:spcBef>
          <a:spcPct val="30000"/>
        </a:spcBef>
        <a:spcAft>
          <a:spcPct val="30000"/>
        </a:spcAft>
        <a:buClr>
          <a:srgbClr val="004D9F"/>
        </a:buClr>
        <a:buFont typeface="Wingdings" panose="05000000000000000000" pitchFamily="2" charset="2"/>
        <a:buChar char="F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603375" indent="-265113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Arial" panose="020B0604020202020204" pitchFamily="34" charset="0"/>
        <a:buChar char="−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063" indent="-3683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6860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anose="05000000000000000000" pitchFamily="2" charset="2"/>
        <a:buChar char="ð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23.jpeg"/><Relationship Id="rId7" Type="http://schemas.openxmlformats.org/officeDocument/2006/relationships/image" Target="../media/image25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5" Type="http://schemas.openxmlformats.org/officeDocument/2006/relationships/image" Target="../media/image24.emf"/><Relationship Id="rId4" Type="http://schemas.openxmlformats.org/officeDocument/2006/relationships/customXml" Target="../ink/ink1.xml"/><Relationship Id="rId9" Type="http://schemas.openxmlformats.org/officeDocument/2006/relationships/image" Target="../media/image26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7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ls.din.de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ora.kan-praxis.de/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nora.kan-praxis.de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fa-handbuchdigital.de/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mailto:horst.boemer@iapo-online.de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ergonomie.kan-praxis.de/" TargetMode="External"/><Relationship Id="rId4" Type="http://schemas.openxmlformats.org/officeDocument/2006/relationships/hyperlink" Target="http://www.kan.de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de-DE" altLang="de-DE" dirty="0">
                <a:solidFill>
                  <a:srgbClr val="004994"/>
                </a:solidFill>
              </a:rPr>
              <a:t>Work </a:t>
            </a:r>
            <a:r>
              <a:rPr lang="de-DE" altLang="de-DE" dirty="0" err="1">
                <a:solidFill>
                  <a:srgbClr val="004994"/>
                </a:solidFill>
              </a:rPr>
              <a:t>environment</a:t>
            </a:r>
            <a:r>
              <a:rPr lang="de-DE" altLang="de-DE" dirty="0">
                <a:solidFill>
                  <a:srgbClr val="004994"/>
                </a:solidFill>
              </a:rPr>
              <a:t> </a:t>
            </a:r>
            <a:r>
              <a:rPr lang="de-DE" altLang="de-DE" dirty="0" err="1">
                <a:solidFill>
                  <a:srgbClr val="004994"/>
                </a:solidFill>
              </a:rPr>
              <a:t>factors</a:t>
            </a:r>
            <a:r>
              <a:rPr lang="de-DE" altLang="de-DE" dirty="0">
                <a:solidFill>
                  <a:srgbClr val="004994"/>
                </a:solidFill>
              </a:rPr>
              <a:t/>
            </a:r>
            <a:br>
              <a:rPr lang="de-DE" altLang="de-DE" dirty="0">
                <a:solidFill>
                  <a:srgbClr val="004994"/>
                </a:solidFill>
              </a:rPr>
            </a:br>
            <a:r>
              <a:rPr lang="de-DE" altLang="de-DE" dirty="0">
                <a:solidFill>
                  <a:srgbClr val="004994"/>
                </a:solidFill>
              </a:rPr>
              <a:t/>
            </a:r>
            <a:br>
              <a:rPr lang="de-DE" altLang="de-DE" dirty="0">
                <a:solidFill>
                  <a:srgbClr val="004994"/>
                </a:solidFill>
              </a:rPr>
            </a:br>
            <a:r>
              <a:rPr lang="de-DE" altLang="de-DE" sz="2800" dirty="0">
                <a:solidFill>
                  <a:srgbClr val="004994"/>
                </a:solidFill>
              </a:rPr>
              <a:t>Part 2: </a:t>
            </a:r>
            <a:r>
              <a:rPr lang="de-DE" altLang="de-DE" sz="2800" dirty="0" err="1">
                <a:solidFill>
                  <a:srgbClr val="004994"/>
                </a:solidFill>
              </a:rPr>
              <a:t>Mechanical</a:t>
            </a:r>
            <a:r>
              <a:rPr lang="de-DE" altLang="de-DE" sz="2800" dirty="0">
                <a:solidFill>
                  <a:srgbClr val="004994"/>
                </a:solidFill>
              </a:rPr>
              <a:t> vibration</a:t>
            </a:r>
            <a:br>
              <a:rPr lang="de-DE" altLang="de-DE" sz="2800" dirty="0">
                <a:solidFill>
                  <a:srgbClr val="004994"/>
                </a:solidFill>
              </a:rPr>
            </a:br>
            <a:r>
              <a:rPr lang="de-DE" altLang="de-DE" sz="2800" dirty="0"/>
              <a:t/>
            </a:r>
            <a:br>
              <a:rPr lang="de-DE" altLang="de-DE" sz="2800" dirty="0"/>
            </a:br>
            <a:endParaRPr lang="de-DE" altLang="de-DE" sz="2800" dirty="0" smtClean="0"/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de-DE" dirty="0" err="1" smtClean="0"/>
              <a:t>Modul</a:t>
            </a:r>
            <a:r>
              <a:rPr lang="en-GB" altLang="de-DE" dirty="0" smtClean="0"/>
              <a:t> 3 – </a:t>
            </a:r>
            <a:r>
              <a:rPr lang="en-US" altLang="de-DE" dirty="0"/>
              <a:t>Learning ergonomics </a:t>
            </a:r>
            <a:r>
              <a:rPr lang="en-GB" altLang="de-DE" dirty="0" smtClean="0"/>
              <a:t>.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123500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Characteristics</a:t>
            </a:r>
            <a:r>
              <a:rPr lang="de-DE" altLang="de-DE" sz="3200" dirty="0"/>
              <a:t/>
            </a:r>
            <a:br>
              <a:rPr lang="de-DE" altLang="de-DE" sz="3200" dirty="0"/>
            </a:b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569F1A-E229-48E2-8B53-E3C34AD6BE0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10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7684709" y="2817960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nhaltsplatzhalter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141" y="1194548"/>
            <a:ext cx="2033454" cy="1545778"/>
          </a:xfrm>
        </p:spPr>
      </p:pic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395288" y="5876925"/>
            <a:ext cx="6264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de-DE" sz="18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Variables </a:t>
            </a:r>
            <a:r>
              <a:rPr lang="de-DE" sz="1800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influencing</a:t>
            </a:r>
            <a:r>
              <a:rPr lang="de-DE" sz="18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de-DE" sz="1800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the</a:t>
            </a:r>
            <a:r>
              <a:rPr lang="de-DE" sz="18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de-DE" sz="1800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vibrational</a:t>
            </a:r>
            <a:r>
              <a:rPr lang="de-DE" sz="18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de-DE" sz="1800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acceleration</a:t>
            </a:r>
            <a:endParaRPr lang="de-DE" sz="1800" dirty="0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39" name="Rectangle 22"/>
          <p:cNvSpPr>
            <a:spLocks noChangeArrowheads="1"/>
          </p:cNvSpPr>
          <p:nvPr/>
        </p:nvSpPr>
        <p:spPr bwMode="auto">
          <a:xfrm>
            <a:off x="3563888" y="4576299"/>
            <a:ext cx="4968875" cy="10795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800" kern="0" dirty="0">
                <a:solidFill>
                  <a:schemeClr val="bg2"/>
                </a:solidFill>
              </a:rPr>
              <a:t>Frequency-weighted acceleration (whole-body vibration</a:t>
            </a:r>
            <a:r>
              <a:rPr lang="en-US" altLang="de-DE" sz="1800" kern="0" dirty="0" smtClean="0">
                <a:solidFill>
                  <a:schemeClr val="bg2"/>
                </a:solidFill>
              </a:rPr>
              <a:t>)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800" kern="0" dirty="0" smtClean="0">
                <a:solidFill>
                  <a:schemeClr val="bg2"/>
                </a:solidFill>
              </a:rPr>
              <a:t>Vibration </a:t>
            </a:r>
            <a:r>
              <a:rPr lang="en-US" altLang="de-DE" sz="1800" kern="0" dirty="0">
                <a:solidFill>
                  <a:schemeClr val="bg2"/>
                </a:solidFill>
              </a:rPr>
              <a:t>total value (hand-arm vibration)</a:t>
            </a:r>
          </a:p>
        </p:txBody>
      </p:sp>
      <p:sp>
        <p:nvSpPr>
          <p:cNvPr id="40" name="Rectangle 38"/>
          <p:cNvSpPr>
            <a:spLocks noChangeArrowheads="1"/>
          </p:cNvSpPr>
          <p:nvPr/>
        </p:nvSpPr>
        <p:spPr bwMode="auto">
          <a:xfrm>
            <a:off x="6486293" y="1612956"/>
            <a:ext cx="1368425" cy="11525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53" name="Text Box 46"/>
          <p:cNvSpPr txBox="1">
            <a:spLocks noChangeArrowheads="1"/>
          </p:cNvSpPr>
          <p:nvPr/>
        </p:nvSpPr>
        <p:spPr bwMode="auto">
          <a:xfrm>
            <a:off x="4804877" y="1186423"/>
            <a:ext cx="23764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b="1" kern="0" dirty="0" err="1">
                <a:solidFill>
                  <a:schemeClr val="bg2"/>
                </a:solidFill>
              </a:rPr>
              <a:t>Frequency</a:t>
            </a:r>
            <a:r>
              <a:rPr lang="de-DE" altLang="de-DE" sz="1800" b="1" kern="0" dirty="0">
                <a:solidFill>
                  <a:schemeClr val="bg2"/>
                </a:solidFill>
              </a:rPr>
              <a:t> </a:t>
            </a:r>
            <a:r>
              <a:rPr lang="de-DE" altLang="de-DE" sz="1800" kern="0" dirty="0" err="1">
                <a:solidFill>
                  <a:schemeClr val="bg2"/>
                </a:solidFill>
              </a:rPr>
              <a:t>of</a:t>
            </a:r>
            <a:r>
              <a:rPr lang="de-DE" altLang="de-DE" sz="1800" kern="0" dirty="0">
                <a:solidFill>
                  <a:schemeClr val="bg2"/>
                </a:solidFill>
              </a:rPr>
              <a:t> </a:t>
            </a:r>
            <a:r>
              <a:rPr lang="de-DE" altLang="de-DE" sz="1800" kern="0" dirty="0" err="1">
                <a:solidFill>
                  <a:schemeClr val="bg2"/>
                </a:solidFill>
              </a:rPr>
              <a:t>the</a:t>
            </a:r>
            <a:r>
              <a:rPr lang="de-DE" altLang="de-DE" sz="1800" kern="0" dirty="0">
                <a:solidFill>
                  <a:schemeClr val="bg2"/>
                </a:solidFill>
              </a:rPr>
              <a:t> vibration</a:t>
            </a:r>
          </a:p>
        </p:txBody>
      </p:sp>
      <p:sp>
        <p:nvSpPr>
          <p:cNvPr id="54" name="Text Box 48"/>
          <p:cNvSpPr txBox="1">
            <a:spLocks noChangeArrowheads="1"/>
          </p:cNvSpPr>
          <p:nvPr/>
        </p:nvSpPr>
        <p:spPr bwMode="auto">
          <a:xfrm>
            <a:off x="426767" y="3085767"/>
            <a:ext cx="2590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800" b="1" kern="0" dirty="0">
                <a:solidFill>
                  <a:schemeClr val="bg2"/>
                </a:solidFill>
              </a:rPr>
              <a:t>Vibration type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800" kern="0" dirty="0">
                <a:solidFill>
                  <a:schemeClr val="bg2"/>
                </a:solidFill>
              </a:rPr>
              <a:t>(whole-body vibration, hand-arm vibration</a:t>
            </a:r>
            <a:r>
              <a:rPr lang="en-US" altLang="de-DE" sz="1800" kern="0" dirty="0" smtClean="0">
                <a:solidFill>
                  <a:schemeClr val="bg2"/>
                </a:solidFill>
              </a:rPr>
              <a:t>)</a:t>
            </a:r>
            <a:endParaRPr lang="en-US" altLang="de-DE" sz="1800" kern="0" dirty="0">
              <a:solidFill>
                <a:schemeClr val="bg2"/>
              </a:solidFill>
            </a:endParaRPr>
          </a:p>
        </p:txBody>
      </p:sp>
      <p:sp>
        <p:nvSpPr>
          <p:cNvPr id="55" name="Text Box 49"/>
          <p:cNvSpPr txBox="1">
            <a:spLocks noChangeArrowheads="1"/>
          </p:cNvSpPr>
          <p:nvPr/>
        </p:nvSpPr>
        <p:spPr bwMode="auto">
          <a:xfrm>
            <a:off x="444181" y="4457662"/>
            <a:ext cx="25923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800" b="1" kern="0" dirty="0">
                <a:solidFill>
                  <a:schemeClr val="bg2"/>
                </a:solidFill>
              </a:rPr>
              <a:t>Direction of vibration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800" kern="0" dirty="0">
                <a:solidFill>
                  <a:schemeClr val="bg2"/>
                </a:solidFill>
              </a:rPr>
              <a:t>(in accordance with the system of co-ordinates in relation to the body)</a:t>
            </a:r>
          </a:p>
        </p:txBody>
      </p:sp>
      <p:cxnSp>
        <p:nvCxnSpPr>
          <p:cNvPr id="56" name="AutoShape 52"/>
          <p:cNvCxnSpPr>
            <a:cxnSpLocks noChangeShapeType="1"/>
          </p:cNvCxnSpPr>
          <p:nvPr/>
        </p:nvCxnSpPr>
        <p:spPr bwMode="auto">
          <a:xfrm>
            <a:off x="5464866" y="1814500"/>
            <a:ext cx="55205" cy="2748526"/>
          </a:xfrm>
          <a:prstGeom prst="straightConnector1">
            <a:avLst/>
          </a:prstGeom>
          <a:noFill/>
          <a:ln w="57150">
            <a:solidFill>
              <a:srgbClr val="E14D0E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Line 53"/>
          <p:cNvSpPr>
            <a:spLocks noChangeShapeType="1"/>
          </p:cNvSpPr>
          <p:nvPr/>
        </p:nvSpPr>
        <p:spPr bwMode="auto">
          <a:xfrm>
            <a:off x="2051720" y="2704113"/>
            <a:ext cx="2347121" cy="1290796"/>
          </a:xfrm>
          <a:prstGeom prst="line">
            <a:avLst/>
          </a:prstGeom>
          <a:noFill/>
          <a:ln w="57150">
            <a:solidFill>
              <a:srgbClr val="E14D0E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de-DE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8" name="Line 54"/>
          <p:cNvSpPr>
            <a:spLocks noChangeShapeType="1"/>
          </p:cNvSpPr>
          <p:nvPr/>
        </p:nvSpPr>
        <p:spPr bwMode="auto">
          <a:xfrm>
            <a:off x="2278917" y="3991152"/>
            <a:ext cx="1248508" cy="489665"/>
          </a:xfrm>
          <a:prstGeom prst="line">
            <a:avLst/>
          </a:prstGeom>
          <a:noFill/>
          <a:ln w="57150">
            <a:solidFill>
              <a:srgbClr val="E14D0E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de-DE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9" name="Line 55"/>
          <p:cNvSpPr>
            <a:spLocks noChangeShapeType="1"/>
          </p:cNvSpPr>
          <p:nvPr/>
        </p:nvSpPr>
        <p:spPr bwMode="auto">
          <a:xfrm>
            <a:off x="2605063" y="5116049"/>
            <a:ext cx="792162" cy="0"/>
          </a:xfrm>
          <a:prstGeom prst="line">
            <a:avLst/>
          </a:prstGeom>
          <a:noFill/>
          <a:ln w="57150">
            <a:solidFill>
              <a:srgbClr val="E14D0E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de-DE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266" y="1214781"/>
            <a:ext cx="2313468" cy="1662415"/>
          </a:xfrm>
          <a:prstGeom prst="rect">
            <a:avLst/>
          </a:prstGeom>
        </p:spPr>
      </p:pic>
      <p:sp>
        <p:nvSpPr>
          <p:cNvPr id="60" name="Text Box 47"/>
          <p:cNvSpPr txBox="1">
            <a:spLocks noChangeArrowheads="1"/>
          </p:cNvSpPr>
          <p:nvPr/>
        </p:nvSpPr>
        <p:spPr bwMode="auto">
          <a:xfrm>
            <a:off x="426767" y="1661309"/>
            <a:ext cx="230346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de-DE" sz="1800" b="1" dirty="0">
                <a:solidFill>
                  <a:schemeClr val="bg2"/>
                </a:solidFill>
              </a:rPr>
              <a:t>Acceleration amplitude </a:t>
            </a:r>
            <a:r>
              <a:rPr lang="en-US" altLang="de-DE" sz="1800" dirty="0">
                <a:solidFill>
                  <a:schemeClr val="bg2"/>
                </a:solidFill>
              </a:rPr>
              <a:t>(intensity) of the vibration</a:t>
            </a:r>
          </a:p>
        </p:txBody>
      </p:sp>
    </p:spTree>
    <p:extLst>
      <p:ext uri="{BB962C8B-B14F-4D97-AF65-F5344CB8AC3E}">
        <p14:creationId xmlns:p14="http://schemas.microsoft.com/office/powerpoint/2010/main" val="2489985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3200" dirty="0"/>
              <a:t>System of co-ordinates for vibration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CECF56-6D69-4F94-BB99-0185826DC9F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11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7806779" y="6002830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4" t="3199" r="13070"/>
          <a:stretch/>
        </p:blipFill>
        <p:spPr>
          <a:xfrm>
            <a:off x="3507422" y="1262063"/>
            <a:ext cx="5472608" cy="4740767"/>
          </a:xfrm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08804" y="5001824"/>
            <a:ext cx="4774064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de-DE" sz="2000" dirty="0">
                <a:solidFill>
                  <a:schemeClr val="bg2"/>
                </a:solidFill>
              </a:rPr>
              <a:t>Physiological system </a:t>
            </a:r>
            <a:r>
              <a:rPr lang="en-US" altLang="de-DE" sz="2000" dirty="0" smtClean="0">
                <a:solidFill>
                  <a:schemeClr val="bg2"/>
                </a:solidFill>
              </a:rPr>
              <a:t>of</a:t>
            </a:r>
          </a:p>
          <a:p>
            <a:pPr eaLnBrk="1" hangingPunct="1"/>
            <a:r>
              <a:rPr lang="en-US" altLang="de-DE" sz="2000" dirty="0" smtClean="0">
                <a:solidFill>
                  <a:schemeClr val="bg2"/>
                </a:solidFill>
              </a:rPr>
              <a:t>co-ordinates  </a:t>
            </a:r>
            <a:r>
              <a:rPr lang="en-US" altLang="de-DE" sz="2000" dirty="0">
                <a:solidFill>
                  <a:schemeClr val="bg2"/>
                </a:solidFill>
              </a:rPr>
              <a:t>for vibration</a:t>
            </a:r>
          </a:p>
          <a:p>
            <a:pPr eaLnBrk="1" hangingPunct="1"/>
            <a:r>
              <a:rPr lang="en-US" altLang="de-DE" sz="2000" dirty="0">
                <a:solidFill>
                  <a:schemeClr val="bg2"/>
                </a:solidFill>
              </a:rPr>
              <a:t>(in accordance with VDI Guideline 2057)</a:t>
            </a:r>
          </a:p>
        </p:txBody>
      </p:sp>
    </p:spTree>
    <p:extLst>
      <p:ext uri="{BB962C8B-B14F-4D97-AF65-F5344CB8AC3E}">
        <p14:creationId xmlns:p14="http://schemas.microsoft.com/office/powerpoint/2010/main" val="3088357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3200" dirty="0"/>
              <a:t>System of co-ordinates for vibration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33EA69-5F51-4EF3-B2B4-CF084DA17EC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12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7234004" y="5719420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05"/>
          <a:stretch/>
        </p:blipFill>
        <p:spPr>
          <a:xfrm>
            <a:off x="683568" y="1658932"/>
            <a:ext cx="6436726" cy="4090620"/>
          </a:xfrm>
        </p:spPr>
      </p:pic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5548251" y="3362296"/>
            <a:ext cx="1954381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2000" dirty="0">
                <a:solidFill>
                  <a:schemeClr val="bg2"/>
                </a:solidFill>
              </a:rPr>
              <a:t>Handle </a:t>
            </a:r>
            <a:r>
              <a:rPr lang="de-DE" altLang="de-DE" sz="2000" dirty="0" err="1">
                <a:solidFill>
                  <a:schemeClr val="bg2"/>
                </a:solidFill>
              </a:rPr>
              <a:t>position</a:t>
            </a:r>
            <a:endParaRPr lang="de-DE" altLang="de-DE" sz="2000" dirty="0">
              <a:solidFill>
                <a:schemeClr val="bg2"/>
              </a:solidFill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207169" y="5749552"/>
            <a:ext cx="302999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de-DE" sz="2000" dirty="0">
                <a:solidFill>
                  <a:schemeClr val="bg2"/>
                </a:solidFill>
              </a:rPr>
              <a:t>Flat rest for palm of hand</a:t>
            </a:r>
          </a:p>
        </p:txBody>
      </p:sp>
    </p:spTree>
    <p:extLst>
      <p:ext uri="{BB962C8B-B14F-4D97-AF65-F5344CB8AC3E}">
        <p14:creationId xmlns:p14="http://schemas.microsoft.com/office/powerpoint/2010/main" val="3884887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3200" dirty="0"/>
              <a:t>Impact upon the human being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3E6E01-D378-4EB1-92A8-54DF4ECA2F1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13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7525" y="1430337"/>
            <a:ext cx="8064500" cy="4897437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3" name="Rectangle 23"/>
          <p:cNvSpPr>
            <a:spLocks noChangeArrowheads="1"/>
          </p:cNvSpPr>
          <p:nvPr/>
        </p:nvSpPr>
        <p:spPr bwMode="auto">
          <a:xfrm>
            <a:off x="395536" y="1304922"/>
            <a:ext cx="8424862" cy="48243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marL="92075" indent="182563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Tx/>
              <a:tabLst/>
              <a:defRPr/>
            </a:pPr>
            <a:endParaRPr kumimoji="0" lang="de-DE" altLang="de-DE" sz="18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377825" marR="0" lvl="0" indent="-2857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altLang="de-DE" sz="1800" kern="0" dirty="0">
                <a:solidFill>
                  <a:schemeClr val="bg2"/>
                </a:solidFill>
              </a:rPr>
              <a:t>The impact of </a:t>
            </a:r>
            <a:r>
              <a:rPr lang="en-US" altLang="de-DE" sz="1800" b="1" kern="0" dirty="0">
                <a:solidFill>
                  <a:schemeClr val="bg2"/>
                </a:solidFill>
              </a:rPr>
              <a:t>vibration</a:t>
            </a:r>
            <a:r>
              <a:rPr lang="en-US" altLang="de-DE" sz="1800" kern="0" dirty="0">
                <a:solidFill>
                  <a:schemeClr val="bg2"/>
                </a:solidFill>
              </a:rPr>
              <a:t> is dependent upon its amplitude and frequency.</a:t>
            </a:r>
          </a:p>
          <a:p>
            <a:pPr marL="377825" marR="0" lvl="0" indent="-2857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lang="en-US" altLang="de-DE" sz="1800" kern="0" dirty="0">
              <a:solidFill>
                <a:schemeClr val="bg2"/>
              </a:solidFill>
            </a:endParaRPr>
          </a:p>
          <a:p>
            <a:pPr marL="377825" marR="0" lvl="0" indent="-2857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altLang="de-DE" sz="1800" kern="0" dirty="0">
                <a:solidFill>
                  <a:schemeClr val="bg2"/>
                </a:solidFill>
              </a:rPr>
              <a:t>Low-frequency vibration in particular has a harmful effect upon human</a:t>
            </a:r>
            <a:br>
              <a:rPr lang="en-US" altLang="de-DE" sz="1800" kern="0" dirty="0">
                <a:solidFill>
                  <a:schemeClr val="bg2"/>
                </a:solidFill>
              </a:rPr>
            </a:br>
            <a:r>
              <a:rPr lang="en-US" altLang="de-DE" sz="1800" kern="0" dirty="0" smtClean="0">
                <a:solidFill>
                  <a:schemeClr val="bg2"/>
                </a:solidFill>
              </a:rPr>
              <a:t>organ </a:t>
            </a:r>
            <a:r>
              <a:rPr lang="en-US" altLang="de-DE" sz="1800" kern="0" dirty="0">
                <a:solidFill>
                  <a:schemeClr val="bg2"/>
                </a:solidFill>
              </a:rPr>
              <a:t>systems, since their </a:t>
            </a:r>
            <a:r>
              <a:rPr lang="en-US" altLang="de-DE" sz="1800" b="1" kern="0" dirty="0">
                <a:solidFill>
                  <a:schemeClr val="bg2"/>
                </a:solidFill>
              </a:rPr>
              <a:t>resonant frequencies </a:t>
            </a:r>
            <a:r>
              <a:rPr lang="en-US" altLang="de-DE" sz="1800" kern="0" dirty="0">
                <a:solidFill>
                  <a:schemeClr val="bg2"/>
                </a:solidFill>
              </a:rPr>
              <a:t>lie within this range. </a:t>
            </a:r>
          </a:p>
          <a:p>
            <a:pPr marL="377825" marR="0" lvl="0" indent="-2857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lang="en-US" altLang="de-DE" sz="1800" kern="0" dirty="0">
              <a:solidFill>
                <a:schemeClr val="bg2"/>
              </a:solidFill>
            </a:endParaRPr>
          </a:p>
          <a:p>
            <a:pPr marL="377825" marR="0" lvl="0" indent="-2857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altLang="de-DE" sz="1800" kern="0" dirty="0">
                <a:solidFill>
                  <a:schemeClr val="bg2"/>
                </a:solidFill>
              </a:rPr>
              <a:t>Vibration of high amplitude and low frequency</a:t>
            </a:r>
            <a:br>
              <a:rPr lang="en-US" altLang="de-DE" sz="1800" kern="0" dirty="0">
                <a:solidFill>
                  <a:schemeClr val="bg2"/>
                </a:solidFill>
              </a:rPr>
            </a:br>
            <a:r>
              <a:rPr lang="en-US" altLang="de-DE" sz="1800" kern="0" dirty="0" smtClean="0">
                <a:solidFill>
                  <a:schemeClr val="bg2"/>
                </a:solidFill>
              </a:rPr>
              <a:t>causes </a:t>
            </a:r>
            <a:r>
              <a:rPr lang="en-US" altLang="de-DE" sz="1800" kern="0" dirty="0">
                <a:solidFill>
                  <a:schemeClr val="bg2"/>
                </a:solidFill>
              </a:rPr>
              <a:t>damage above all to the locomotor apparatus. </a:t>
            </a:r>
          </a:p>
          <a:p>
            <a:pPr marL="377825" marR="0" lvl="0" indent="-2857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lang="en-US" altLang="de-DE" sz="1800" kern="0" dirty="0">
              <a:solidFill>
                <a:schemeClr val="bg2"/>
              </a:solidFill>
            </a:endParaRPr>
          </a:p>
          <a:p>
            <a:pPr marL="377825" marR="0" lvl="0" indent="-2857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altLang="de-DE" sz="1800" kern="0" dirty="0">
                <a:solidFill>
                  <a:schemeClr val="bg2"/>
                </a:solidFill>
              </a:rPr>
              <a:t>Vibration at high frequencies (for example on hand-operated machines)</a:t>
            </a:r>
            <a:br>
              <a:rPr lang="en-US" altLang="de-DE" sz="1800" kern="0" dirty="0">
                <a:solidFill>
                  <a:schemeClr val="bg2"/>
                </a:solidFill>
              </a:rPr>
            </a:br>
            <a:r>
              <a:rPr lang="en-US" altLang="de-DE" sz="1800" kern="0" dirty="0" smtClean="0">
                <a:solidFill>
                  <a:schemeClr val="bg2"/>
                </a:solidFill>
              </a:rPr>
              <a:t>may </a:t>
            </a:r>
            <a:r>
              <a:rPr lang="en-US" altLang="de-DE" sz="1800" kern="0" dirty="0">
                <a:solidFill>
                  <a:schemeClr val="bg2"/>
                </a:solidFill>
              </a:rPr>
              <a:t>lead to circulatory disturbances in the fingers.</a:t>
            </a:r>
          </a:p>
          <a:p>
            <a:pPr marL="377825" marR="0" lvl="0" indent="-2857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lang="en-US" altLang="de-DE" sz="1800" kern="0" dirty="0">
              <a:solidFill>
                <a:schemeClr val="bg2"/>
              </a:solidFill>
            </a:endParaRPr>
          </a:p>
          <a:p>
            <a:pPr marL="377825" marR="0" lvl="0" indent="-2857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altLang="de-DE" sz="1800" kern="0" dirty="0">
                <a:solidFill>
                  <a:schemeClr val="bg2"/>
                </a:solidFill>
              </a:rPr>
              <a:t>In addition, vibration impairs reaction and dexterity, and can therefore lead </a:t>
            </a:r>
            <a:br>
              <a:rPr lang="en-US" altLang="de-DE" sz="1800" kern="0" dirty="0">
                <a:solidFill>
                  <a:schemeClr val="bg2"/>
                </a:solidFill>
              </a:rPr>
            </a:br>
            <a:r>
              <a:rPr lang="en-US" altLang="de-DE" sz="1800" kern="0" dirty="0" smtClean="0">
                <a:solidFill>
                  <a:schemeClr val="bg2"/>
                </a:solidFill>
              </a:rPr>
              <a:t>to </a:t>
            </a:r>
            <a:r>
              <a:rPr lang="en-US" altLang="de-DE" sz="1800" kern="0" dirty="0">
                <a:solidFill>
                  <a:schemeClr val="bg2"/>
                </a:solidFill>
              </a:rPr>
              <a:t>an increased accident hazard</a:t>
            </a:r>
            <a:r>
              <a:rPr lang="en-US" altLang="de-DE" sz="1800" kern="0" dirty="0" smtClean="0">
                <a:solidFill>
                  <a:schemeClr val="bg2"/>
                </a:solidFill>
              </a:rPr>
              <a:t>.</a:t>
            </a:r>
            <a:endParaRPr lang="en-US" altLang="de-DE" sz="1800" kern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4530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3200" dirty="0"/>
              <a:t>Resonant frequencies of the human body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8075CA-9C00-4ECB-9F5F-9AE9D796392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14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9" name="Group 48"/>
          <p:cNvGrpSpPr>
            <a:grpSpLocks/>
          </p:cNvGrpSpPr>
          <p:nvPr/>
        </p:nvGrpSpPr>
        <p:grpSpPr bwMode="auto">
          <a:xfrm>
            <a:off x="241300" y="1426893"/>
            <a:ext cx="8362950" cy="4494212"/>
            <a:chOff x="288" y="799"/>
            <a:chExt cx="5268" cy="2831"/>
          </a:xfrm>
        </p:grpSpPr>
        <p:sp>
          <p:nvSpPr>
            <p:cNvPr id="11" name="Rectangle 3"/>
            <p:cNvSpPr>
              <a:spLocks noChangeArrowheads="1"/>
            </p:cNvSpPr>
            <p:nvPr/>
          </p:nvSpPr>
          <p:spPr bwMode="auto">
            <a:xfrm>
              <a:off x="288" y="799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2000" b="1"/>
                <a:t>Part of the body</a:t>
              </a:r>
            </a:p>
          </p:txBody>
        </p:sp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2016" y="799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2000" b="1"/>
                <a:t>Posture</a:t>
              </a:r>
            </a:p>
          </p:txBody>
        </p:sp>
        <p:sp>
          <p:nvSpPr>
            <p:cNvPr id="13" name="Rectangle 5"/>
            <p:cNvSpPr>
              <a:spLocks noChangeArrowheads="1"/>
            </p:cNvSpPr>
            <p:nvPr/>
          </p:nvSpPr>
          <p:spPr bwMode="auto">
            <a:xfrm>
              <a:off x="3744" y="799"/>
              <a:ext cx="1812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2000" b="1"/>
                <a:t>Frequency range (Hz)</a:t>
              </a:r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288" y="1084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 dirty="0"/>
                <a:t>Whole </a:t>
              </a:r>
              <a:r>
                <a:rPr lang="de-DE" altLang="de-DE" sz="1800" dirty="0" err="1"/>
                <a:t>body</a:t>
              </a:r>
              <a:endParaRPr lang="de-DE" altLang="de-DE" sz="1800" dirty="0"/>
            </a:p>
          </p:txBody>
        </p:sp>
        <p:sp>
          <p:nvSpPr>
            <p:cNvPr id="15" name="Rectangle 7"/>
            <p:cNvSpPr>
              <a:spLocks noChangeArrowheads="1"/>
            </p:cNvSpPr>
            <p:nvPr/>
          </p:nvSpPr>
          <p:spPr bwMode="auto">
            <a:xfrm>
              <a:off x="2016" y="1084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Lying</a:t>
              </a:r>
            </a:p>
          </p:txBody>
        </p:sp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3744" y="1084"/>
              <a:ext cx="1812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1-2</a:t>
              </a:r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288" y="1369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Spine</a:t>
              </a:r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2016" y="1369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Sitting</a:t>
              </a: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>
              <a:off x="3744" y="1369"/>
              <a:ext cx="1812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3-6</a:t>
              </a:r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288" y="1654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Stomach</a:t>
              </a:r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2016" y="1654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Sitting</a:t>
              </a:r>
            </a:p>
          </p:txBody>
        </p:sp>
        <p:sp>
          <p:nvSpPr>
            <p:cNvPr id="22" name="Rectangle 14"/>
            <p:cNvSpPr>
              <a:spLocks noChangeArrowheads="1"/>
            </p:cNvSpPr>
            <p:nvPr/>
          </p:nvSpPr>
          <p:spPr bwMode="auto">
            <a:xfrm>
              <a:off x="3744" y="1654"/>
              <a:ext cx="1812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4-7</a:t>
              </a:r>
            </a:p>
          </p:txBody>
        </p:sp>
        <p:sp>
          <p:nvSpPr>
            <p:cNvPr id="23" name="Rectangle 15"/>
            <p:cNvSpPr>
              <a:spLocks noChangeArrowheads="1"/>
            </p:cNvSpPr>
            <p:nvPr/>
          </p:nvSpPr>
          <p:spPr bwMode="auto">
            <a:xfrm>
              <a:off x="288" y="1939"/>
              <a:ext cx="1728" cy="2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Stomach</a:t>
              </a:r>
            </a:p>
          </p:txBody>
        </p:sp>
        <p:sp>
          <p:nvSpPr>
            <p:cNvPr id="24" name="Rectangle 16"/>
            <p:cNvSpPr>
              <a:spLocks noChangeArrowheads="1"/>
            </p:cNvSpPr>
            <p:nvPr/>
          </p:nvSpPr>
          <p:spPr bwMode="auto">
            <a:xfrm>
              <a:off x="2016" y="1939"/>
              <a:ext cx="1728" cy="2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Lying</a:t>
              </a:r>
            </a:p>
          </p:txBody>
        </p:sp>
        <p:sp>
          <p:nvSpPr>
            <p:cNvPr id="26" name="Rectangle 17"/>
            <p:cNvSpPr>
              <a:spLocks noChangeArrowheads="1"/>
            </p:cNvSpPr>
            <p:nvPr/>
          </p:nvSpPr>
          <p:spPr bwMode="auto">
            <a:xfrm>
              <a:off x="3744" y="1939"/>
              <a:ext cx="1812" cy="2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4-8</a:t>
              </a:r>
            </a:p>
          </p:txBody>
        </p:sp>
        <p:sp>
          <p:nvSpPr>
            <p:cNvPr id="28" name="Rectangle 18"/>
            <p:cNvSpPr>
              <a:spLocks noChangeArrowheads="1"/>
            </p:cNvSpPr>
            <p:nvPr/>
          </p:nvSpPr>
          <p:spPr bwMode="auto">
            <a:xfrm>
              <a:off x="288" y="2205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Thorax</a:t>
              </a:r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2016" y="2205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Sitting</a:t>
              </a:r>
            </a:p>
          </p:txBody>
        </p:sp>
        <p:sp>
          <p:nvSpPr>
            <p:cNvPr id="30" name="Rectangle 20"/>
            <p:cNvSpPr>
              <a:spLocks noChangeArrowheads="1"/>
            </p:cNvSpPr>
            <p:nvPr/>
          </p:nvSpPr>
          <p:spPr bwMode="auto">
            <a:xfrm>
              <a:off x="3744" y="2205"/>
              <a:ext cx="1812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4-6</a:t>
              </a:r>
            </a:p>
          </p:txBody>
        </p:sp>
        <p:sp>
          <p:nvSpPr>
            <p:cNvPr id="31" name="Rectangle 21"/>
            <p:cNvSpPr>
              <a:spLocks noChangeArrowheads="1"/>
            </p:cNvSpPr>
            <p:nvPr/>
          </p:nvSpPr>
          <p:spPr bwMode="auto">
            <a:xfrm>
              <a:off x="288" y="2490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Thorax</a:t>
              </a:r>
            </a:p>
          </p:txBody>
        </p:sp>
        <p:sp>
          <p:nvSpPr>
            <p:cNvPr id="32" name="Rectangle 22"/>
            <p:cNvSpPr>
              <a:spLocks noChangeArrowheads="1"/>
            </p:cNvSpPr>
            <p:nvPr/>
          </p:nvSpPr>
          <p:spPr bwMode="auto">
            <a:xfrm>
              <a:off x="2016" y="2490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Lying</a:t>
              </a:r>
            </a:p>
          </p:txBody>
        </p:sp>
        <p:sp>
          <p:nvSpPr>
            <p:cNvPr id="33" name="Rectangle 23"/>
            <p:cNvSpPr>
              <a:spLocks noChangeArrowheads="1"/>
            </p:cNvSpPr>
            <p:nvPr/>
          </p:nvSpPr>
          <p:spPr bwMode="auto">
            <a:xfrm>
              <a:off x="3744" y="2490"/>
              <a:ext cx="1812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6-12</a:t>
              </a:r>
            </a:p>
          </p:txBody>
        </p:sp>
        <p:sp>
          <p:nvSpPr>
            <p:cNvPr id="34" name="Rectangle 24"/>
            <p:cNvSpPr>
              <a:spLocks noChangeArrowheads="1"/>
            </p:cNvSpPr>
            <p:nvPr/>
          </p:nvSpPr>
          <p:spPr bwMode="auto">
            <a:xfrm>
              <a:off x="288" y="2775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Hand-arm system</a:t>
              </a:r>
            </a:p>
          </p:txBody>
        </p:sp>
        <p:sp>
          <p:nvSpPr>
            <p:cNvPr id="35" name="Rectangle 25"/>
            <p:cNvSpPr>
              <a:spLocks noChangeArrowheads="1"/>
            </p:cNvSpPr>
            <p:nvPr/>
          </p:nvSpPr>
          <p:spPr bwMode="auto">
            <a:xfrm>
              <a:off x="2016" y="2775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Forearm horizontal</a:t>
              </a:r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3744" y="2775"/>
              <a:ext cx="1812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8-20</a:t>
              </a: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288" y="3060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Eyeball</a:t>
              </a:r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2016" y="3060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Head upright</a:t>
              </a:r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3744" y="3060"/>
              <a:ext cx="1812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20-25</a:t>
              </a: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288" y="3345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Cranial bone</a:t>
              </a:r>
            </a:p>
          </p:txBody>
        </p:sp>
        <p:sp>
          <p:nvSpPr>
            <p:cNvPr id="41" name="Rectangle 31"/>
            <p:cNvSpPr>
              <a:spLocks noChangeArrowheads="1"/>
            </p:cNvSpPr>
            <p:nvPr/>
          </p:nvSpPr>
          <p:spPr bwMode="auto">
            <a:xfrm>
              <a:off x="2016" y="3345"/>
              <a:ext cx="1728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Lying</a:t>
              </a:r>
            </a:p>
          </p:txBody>
        </p:sp>
        <p:sp>
          <p:nvSpPr>
            <p:cNvPr id="42" name="Rectangle 32"/>
            <p:cNvSpPr>
              <a:spLocks noChangeArrowheads="1"/>
            </p:cNvSpPr>
            <p:nvPr/>
          </p:nvSpPr>
          <p:spPr bwMode="auto">
            <a:xfrm>
              <a:off x="3744" y="3345"/>
              <a:ext cx="1812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de-DE" altLang="de-DE" sz="1800"/>
                <a:t>50-70</a:t>
              </a:r>
            </a:p>
          </p:txBody>
        </p:sp>
        <p:sp>
          <p:nvSpPr>
            <p:cNvPr id="43" name="Line 33"/>
            <p:cNvSpPr>
              <a:spLocks noChangeShapeType="1"/>
            </p:cNvSpPr>
            <p:nvPr/>
          </p:nvSpPr>
          <p:spPr bwMode="auto">
            <a:xfrm>
              <a:off x="2016" y="799"/>
              <a:ext cx="0" cy="28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4" name="Line 34"/>
            <p:cNvSpPr>
              <a:spLocks noChangeShapeType="1"/>
            </p:cNvSpPr>
            <p:nvPr/>
          </p:nvSpPr>
          <p:spPr bwMode="auto">
            <a:xfrm>
              <a:off x="3744" y="799"/>
              <a:ext cx="0" cy="28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5" name="Line 35"/>
            <p:cNvSpPr>
              <a:spLocks noChangeShapeType="1"/>
            </p:cNvSpPr>
            <p:nvPr/>
          </p:nvSpPr>
          <p:spPr bwMode="auto">
            <a:xfrm>
              <a:off x="288" y="1084"/>
              <a:ext cx="52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6" name="Line 36"/>
            <p:cNvSpPr>
              <a:spLocks noChangeShapeType="1"/>
            </p:cNvSpPr>
            <p:nvPr/>
          </p:nvSpPr>
          <p:spPr bwMode="auto">
            <a:xfrm>
              <a:off x="288" y="1369"/>
              <a:ext cx="52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7" name="Line 37"/>
            <p:cNvSpPr>
              <a:spLocks noChangeShapeType="1"/>
            </p:cNvSpPr>
            <p:nvPr/>
          </p:nvSpPr>
          <p:spPr bwMode="auto">
            <a:xfrm>
              <a:off x="288" y="1654"/>
              <a:ext cx="52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8" name="Line 38"/>
            <p:cNvSpPr>
              <a:spLocks noChangeShapeType="1"/>
            </p:cNvSpPr>
            <p:nvPr/>
          </p:nvSpPr>
          <p:spPr bwMode="auto">
            <a:xfrm>
              <a:off x="288" y="1939"/>
              <a:ext cx="52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" name="Line 39"/>
            <p:cNvSpPr>
              <a:spLocks noChangeShapeType="1"/>
            </p:cNvSpPr>
            <p:nvPr/>
          </p:nvSpPr>
          <p:spPr bwMode="auto">
            <a:xfrm>
              <a:off x="288" y="2205"/>
              <a:ext cx="52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0" name="Line 40"/>
            <p:cNvSpPr>
              <a:spLocks noChangeShapeType="1"/>
            </p:cNvSpPr>
            <p:nvPr/>
          </p:nvSpPr>
          <p:spPr bwMode="auto">
            <a:xfrm>
              <a:off x="288" y="2490"/>
              <a:ext cx="52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1" name="Line 41"/>
            <p:cNvSpPr>
              <a:spLocks noChangeShapeType="1"/>
            </p:cNvSpPr>
            <p:nvPr/>
          </p:nvSpPr>
          <p:spPr bwMode="auto">
            <a:xfrm>
              <a:off x="288" y="2775"/>
              <a:ext cx="52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2" name="Line 42"/>
            <p:cNvSpPr>
              <a:spLocks noChangeShapeType="1"/>
            </p:cNvSpPr>
            <p:nvPr/>
          </p:nvSpPr>
          <p:spPr bwMode="auto">
            <a:xfrm>
              <a:off x="288" y="3060"/>
              <a:ext cx="52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3" name="Line 43"/>
            <p:cNvSpPr>
              <a:spLocks noChangeShapeType="1"/>
            </p:cNvSpPr>
            <p:nvPr/>
          </p:nvSpPr>
          <p:spPr bwMode="auto">
            <a:xfrm>
              <a:off x="288" y="3345"/>
              <a:ext cx="52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4" name="Line 44"/>
            <p:cNvSpPr>
              <a:spLocks noChangeShapeType="1"/>
            </p:cNvSpPr>
            <p:nvPr/>
          </p:nvSpPr>
          <p:spPr bwMode="auto">
            <a:xfrm>
              <a:off x="288" y="799"/>
              <a:ext cx="0" cy="283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5" name="Line 45"/>
            <p:cNvSpPr>
              <a:spLocks noChangeShapeType="1"/>
            </p:cNvSpPr>
            <p:nvPr/>
          </p:nvSpPr>
          <p:spPr bwMode="auto">
            <a:xfrm>
              <a:off x="5556" y="799"/>
              <a:ext cx="0" cy="283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6" name="Line 46"/>
            <p:cNvSpPr>
              <a:spLocks noChangeShapeType="1"/>
            </p:cNvSpPr>
            <p:nvPr/>
          </p:nvSpPr>
          <p:spPr bwMode="auto">
            <a:xfrm>
              <a:off x="288" y="799"/>
              <a:ext cx="526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7" name="Line 47"/>
            <p:cNvSpPr>
              <a:spLocks noChangeShapeType="1"/>
            </p:cNvSpPr>
            <p:nvPr/>
          </p:nvSpPr>
          <p:spPr bwMode="auto">
            <a:xfrm>
              <a:off x="288" y="3630"/>
              <a:ext cx="526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0481158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Reaction</a:t>
            </a:r>
            <a:r>
              <a:rPr lang="de-DE" altLang="de-DE" sz="3200" dirty="0"/>
              <a:t> </a:t>
            </a:r>
            <a:r>
              <a:rPr lang="de-DE" altLang="de-DE" sz="3200" dirty="0" err="1"/>
              <a:t>to</a:t>
            </a:r>
            <a:r>
              <a:rPr lang="de-DE" altLang="de-DE" sz="3200" dirty="0"/>
              <a:t> strong vibration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175806-9801-45A5-AFB3-0B04E8C6057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15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57200" y="5956300"/>
            <a:ext cx="5229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 smtClean="0">
                <a:solidFill>
                  <a:schemeClr val="bg2"/>
                </a:solidFill>
              </a:rPr>
              <a:t>Source: </a:t>
            </a:r>
            <a:r>
              <a:rPr lang="de-DE" altLang="de-DE" b="1" dirty="0" err="1">
                <a:solidFill>
                  <a:schemeClr val="bg2"/>
                </a:solidFill>
              </a:rPr>
              <a:t>Schnauber</a:t>
            </a:r>
            <a:r>
              <a:rPr lang="de-DE" altLang="de-DE" b="1" dirty="0">
                <a:solidFill>
                  <a:schemeClr val="bg2"/>
                </a:solidFill>
              </a:rPr>
              <a:t>, H.; Herterich, J.: </a:t>
            </a:r>
            <a:r>
              <a:rPr lang="de-DE" altLang="de-DE" dirty="0">
                <a:solidFill>
                  <a:schemeClr val="bg2"/>
                </a:solidFill>
              </a:rPr>
              <a:t>Auswirkung mechanischer 	 Schwingungen auf den Menschen: Haufe Verlag 1989</a:t>
            </a:r>
            <a:endParaRPr lang="de-DE" altLang="de-DE" sz="1400" dirty="0">
              <a:solidFill>
                <a:schemeClr val="bg2"/>
              </a:solidFill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5349158" y="1380426"/>
            <a:ext cx="3413114" cy="474899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Dyspnea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(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shortness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of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breath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Difficulty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breathing</a:t>
            </a:r>
            <a:endParaRPr lang="de-DE" sz="1700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Forced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expiration</a:t>
            </a:r>
            <a:endParaRPr lang="de-DE" sz="1700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Pain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in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the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thorax</a:t>
            </a:r>
            <a:endParaRPr lang="de-DE" sz="1700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Voluntary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muscle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contraction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Jaw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resonance</a:t>
            </a:r>
            <a:endParaRPr lang="de-DE" sz="1700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Pain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in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the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lower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abdomen</a:t>
            </a:r>
            <a:endParaRPr lang="de-DE" sz="1700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Muscle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tension</a:t>
            </a:r>
            <a:endParaRPr lang="de-DE" sz="1700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Backache</a:t>
            </a:r>
            <a:endParaRPr lang="de-DE" sz="1700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Headache</a:t>
            </a:r>
            <a:endParaRPr lang="de-DE" sz="1700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Throat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complaints</a:t>
            </a:r>
            <a:endParaRPr lang="de-DE" sz="1700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Influence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upon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speech</a:t>
            </a:r>
            <a:endParaRPr lang="de-DE" sz="1700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Rectal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irritation</a:t>
            </a:r>
            <a:endParaRPr lang="de-DE" sz="1700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Bladder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irritation</a:t>
            </a:r>
            <a:endParaRPr lang="de-DE" sz="1700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General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feeling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700" dirty="0" err="1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of</a:t>
            </a:r>
            <a:r>
              <a:rPr lang="de-DE" sz="1700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700" dirty="0" err="1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unease</a:t>
            </a:r>
            <a:endParaRPr lang="de-DE" altLang="de-DE" sz="1700" b="1" dirty="0">
              <a:solidFill>
                <a:schemeClr val="bg2"/>
              </a:solidFill>
            </a:endParaRPr>
          </a:p>
        </p:txBody>
      </p:sp>
      <p:pic>
        <p:nvPicPr>
          <p:cNvPr id="15" name="Picture 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0" r="33012"/>
          <a:stretch>
            <a:fillRect/>
          </a:stretch>
        </p:blipFill>
        <p:spPr bwMode="auto">
          <a:xfrm>
            <a:off x="2377357" y="1323778"/>
            <a:ext cx="2971800" cy="474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Gruppieren 3"/>
          <p:cNvGrpSpPr>
            <a:grpSpLocks/>
          </p:cNvGrpSpPr>
          <p:nvPr/>
        </p:nvGrpSpPr>
        <p:grpSpPr bwMode="auto">
          <a:xfrm>
            <a:off x="661988" y="2349500"/>
            <a:ext cx="1749425" cy="1870075"/>
            <a:chOff x="662152" y="3602037"/>
            <a:chExt cx="1749608" cy="1870999"/>
          </a:xfrm>
        </p:grpSpPr>
        <p:sp>
          <p:nvSpPr>
            <p:cNvPr id="17" name="Textfeld 16"/>
            <p:cNvSpPr txBox="1"/>
            <p:nvPr/>
          </p:nvSpPr>
          <p:spPr>
            <a:xfrm>
              <a:off x="662152" y="3602037"/>
              <a:ext cx="1749608" cy="1870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en-GB" sz="1650" b="1" dirty="0">
                <a:latin typeface="Arial" charset="0"/>
                <a:cs typeface="Arial" charset="0"/>
              </a:endParaRPr>
            </a:p>
            <a:p>
              <a:pPr>
                <a:defRPr/>
              </a:pPr>
              <a:endParaRPr lang="en-GB" sz="1650" b="1" dirty="0">
                <a:latin typeface="Arial" charset="0"/>
                <a:cs typeface="Arial" charset="0"/>
              </a:endParaRPr>
            </a:p>
            <a:p>
              <a:pPr>
                <a:defRPr/>
              </a:pPr>
              <a:r>
                <a:rPr lang="en-GB" sz="1650" b="1" dirty="0">
                  <a:latin typeface="Arial" charset="0"/>
                  <a:cs typeface="Arial" charset="0"/>
                </a:rPr>
                <a:t>Moderate complaints </a:t>
              </a:r>
            </a:p>
            <a:p>
              <a:pPr>
                <a:defRPr/>
              </a:pPr>
              <a:endParaRPr lang="en-GB" sz="1650" b="1" dirty="0">
                <a:latin typeface="Arial" charset="0"/>
                <a:cs typeface="Arial" charset="0"/>
              </a:endParaRPr>
            </a:p>
            <a:p>
              <a:pPr>
                <a:defRPr/>
              </a:pPr>
              <a:r>
                <a:rPr lang="en-GB" sz="1650" b="1" dirty="0">
                  <a:latin typeface="Arial" charset="0"/>
                  <a:cs typeface="Arial" charset="0"/>
                </a:rPr>
                <a:t>Serious complaints</a:t>
              </a:r>
            </a:p>
          </p:txBody>
        </p:sp>
        <p:pic>
          <p:nvPicPr>
            <p:cNvPr id="18" name="Picture 4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9" t="36607" r="86269" b="56625"/>
            <a:stretch>
              <a:fillRect/>
            </a:stretch>
          </p:blipFill>
          <p:spPr bwMode="auto">
            <a:xfrm>
              <a:off x="1844201" y="4114802"/>
              <a:ext cx="567559" cy="321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4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97" t="49541" r="86560" b="44148"/>
            <a:stretch>
              <a:fillRect/>
            </a:stretch>
          </p:blipFill>
          <p:spPr bwMode="auto">
            <a:xfrm>
              <a:off x="1844201" y="4869160"/>
              <a:ext cx="567558" cy="2995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55772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Damage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C7BBD9-58A5-40B2-A691-2E93F0021E7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16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4" name="Group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534725"/>
              </p:ext>
            </p:extLst>
          </p:nvPr>
        </p:nvGraphicFramePr>
        <p:xfrm>
          <a:off x="539750" y="1255022"/>
          <a:ext cx="8353425" cy="475488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3889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4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637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eaLnBrk="1" hangingPunct="1">
                        <a:spcBef>
                          <a:spcPct val="20000"/>
                        </a:spcBef>
                      </a:pPr>
                      <a:r>
                        <a:rPr lang="de-DE" altLang="de-DE" sz="24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Vascular</a:t>
                      </a:r>
                      <a:r>
                        <a:rPr lang="de-DE" altLang="de-DE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4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disorders</a:t>
                      </a:r>
                      <a:endParaRPr lang="de-DE" altLang="de-DE" sz="2000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eaLnBrk="1" hangingPunct="1">
                        <a:spcBef>
                          <a:spcPct val="20000"/>
                        </a:spcBef>
                      </a:pP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Disorders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caused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by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temporary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circulatory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disturbances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during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exposure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to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hand-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harm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vibration, e.g.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formally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recognized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occupational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disease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(BK) 2104, vibration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white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finger</a:t>
                      </a:r>
                      <a:endParaRPr lang="de-DE" altLang="de-DE" sz="20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eaLnBrk="1" hangingPunct="1">
                        <a:spcBef>
                          <a:spcPct val="20000"/>
                        </a:spcBef>
                      </a:pPr>
                      <a:r>
                        <a:rPr lang="de-DE" altLang="de-DE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Neurological </a:t>
                      </a:r>
                      <a:r>
                        <a:rPr lang="de-DE" altLang="de-DE" sz="24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disorders</a:t>
                      </a:r>
                      <a:endParaRPr lang="de-DE" altLang="de-DE" sz="24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eaLnBrk="1" hangingPunct="1">
                        <a:spcBef>
                          <a:spcPct val="20000"/>
                        </a:spcBef>
                      </a:pP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Tingling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and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numbness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in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the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fingers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caused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for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example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by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crushing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of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nerves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as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in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carpal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tunnel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syndrome</a:t>
                      </a:r>
                      <a:endParaRPr lang="de-DE" altLang="de-DE" sz="2000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2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eaLnBrk="1" hangingPunct="1">
                        <a:spcBef>
                          <a:spcPct val="20000"/>
                        </a:spcBef>
                      </a:pPr>
                      <a:r>
                        <a:rPr lang="de-DE" altLang="de-DE" sz="24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Disorders</a:t>
                      </a:r>
                      <a:r>
                        <a:rPr lang="de-DE" altLang="de-DE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4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of</a:t>
                      </a:r>
                      <a:r>
                        <a:rPr lang="de-DE" altLang="de-DE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4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the</a:t>
                      </a:r>
                      <a:r>
                        <a:rPr lang="de-DE" altLang="de-DE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4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skeletal</a:t>
                      </a:r>
                      <a:r>
                        <a:rPr lang="de-DE" altLang="de-DE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4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system</a:t>
                      </a:r>
                      <a:endParaRPr lang="de-DE" altLang="de-DE" sz="24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eaLnBrk="1" hangingPunct="1">
                        <a:spcBef>
                          <a:spcPct val="20000"/>
                        </a:spcBef>
                      </a:pP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Degenerative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changes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in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bones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and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joints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of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the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hand-arm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system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caused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by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shocks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, </a:t>
                      </a:r>
                      <a:b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</a:b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e.g.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formally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recognized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occupational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disease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(BK) 2103</a:t>
                      </a:r>
                      <a:endParaRPr lang="de-DE" altLang="de-DE" sz="20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eaLnBrk="1" hangingPunct="1">
                        <a:spcBef>
                          <a:spcPct val="20000"/>
                        </a:spcBef>
                      </a:pPr>
                      <a:r>
                        <a:rPr lang="de-DE" altLang="de-DE" sz="24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Muscular</a:t>
                      </a:r>
                      <a:r>
                        <a:rPr lang="de-DE" altLang="de-DE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4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disorders</a:t>
                      </a:r>
                      <a:endParaRPr lang="de-DE" altLang="de-DE" sz="24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eaLnBrk="1" hangingPunct="1">
                        <a:spcBef>
                          <a:spcPct val="20000"/>
                        </a:spcBef>
                      </a:pP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Muscular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asthenia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pain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in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the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hands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and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arms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caused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by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mechanical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injury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or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damage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to</a:t>
                      </a:r>
                      <a:r>
                        <a:rPr lang="de-DE" altLang="de-DE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DE" altLang="de-DE" sz="20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nerves</a:t>
                      </a:r>
                      <a:endParaRPr lang="de-DE" altLang="de-DE" sz="20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09848" y="6018914"/>
            <a:ext cx="144943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kern="0" dirty="0" err="1">
                <a:solidFill>
                  <a:schemeClr val="bg2"/>
                </a:solidFill>
              </a:rPr>
              <a:t>To</a:t>
            </a:r>
            <a:r>
              <a:rPr lang="de-DE" altLang="de-DE" kern="0" dirty="0">
                <a:solidFill>
                  <a:schemeClr val="bg2"/>
                </a:solidFill>
              </a:rPr>
              <a:t> EN ISO 5349-1</a:t>
            </a:r>
          </a:p>
        </p:txBody>
      </p:sp>
    </p:spTree>
    <p:extLst>
      <p:ext uri="{BB962C8B-B14F-4D97-AF65-F5344CB8AC3E}">
        <p14:creationId xmlns:p14="http://schemas.microsoft.com/office/powerpoint/2010/main" val="2225558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3200" dirty="0"/>
              <a:t>Example of vibration white finger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ED4113-5573-4792-98A4-C8E8E754D38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17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706" y="1292816"/>
            <a:ext cx="8064500" cy="4897437"/>
          </a:xfrm>
        </p:spPr>
        <p:txBody>
          <a:bodyPr/>
          <a:lstStyle/>
          <a:p>
            <a:r>
              <a:rPr lang="en-US" altLang="de-DE" dirty="0"/>
              <a:t>Raynaud's syndrome =  "vibration white finger"</a:t>
            </a:r>
          </a:p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41372"/>
            <a:ext cx="6228025" cy="4310236"/>
          </a:xfrm>
          <a:prstGeom prst="rect">
            <a:avLst/>
          </a:prstGeom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7138759" y="6036515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3604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A1610D-1811-43B1-A2DB-879A8482B21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18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9" name="Inhaltsplatzhalter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24403"/>
            <a:ext cx="6764461" cy="4897438"/>
          </a:xfrm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7138759" y="6036515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9" name="Freihand 18"/>
              <p14:cNvContentPartPr/>
              <p14:nvPr/>
            </p14:nvContentPartPr>
            <p14:xfrm>
              <a:off x="2074010" y="4912428"/>
              <a:ext cx="3648600" cy="299160"/>
            </p14:xfrm>
          </p:contentPart>
        </mc:Choice>
        <mc:Fallback xmlns="">
          <p:pic>
            <p:nvPicPr>
              <p:cNvPr id="19" name="Freihand 18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35850" y="4874268"/>
                <a:ext cx="3724920" cy="37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2" name="Freihand 21"/>
              <p14:cNvContentPartPr/>
              <p14:nvPr/>
            </p14:nvContentPartPr>
            <p14:xfrm>
              <a:off x="2359850" y="4989468"/>
              <a:ext cx="3107160" cy="113760"/>
            </p14:xfrm>
          </p:contentPart>
        </mc:Choice>
        <mc:Fallback xmlns="">
          <p:pic>
            <p:nvPicPr>
              <p:cNvPr id="22" name="Freihand 21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321690" y="4951308"/>
                <a:ext cx="3183480" cy="19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4" name="Freihand 23"/>
              <p14:cNvContentPartPr/>
              <p14:nvPr/>
            </p14:nvContentPartPr>
            <p14:xfrm>
              <a:off x="2064650" y="4876788"/>
              <a:ext cx="3648240" cy="688680"/>
            </p14:xfrm>
          </p:contentPart>
        </mc:Choice>
        <mc:Fallback xmlns="">
          <p:pic>
            <p:nvPicPr>
              <p:cNvPr id="24" name="Freihand 23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026490" y="4838628"/>
                <a:ext cx="3724560" cy="76500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feld 1"/>
          <p:cNvSpPr txBox="1"/>
          <p:nvPr/>
        </p:nvSpPr>
        <p:spPr>
          <a:xfrm>
            <a:off x="2059428" y="4875456"/>
            <a:ext cx="38164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solidFill>
                  <a:schemeClr val="tx1"/>
                </a:solidFill>
                <a:latin typeface="Kristen ITC" panose="03050502040202030202" pitchFamily="66" charset="0"/>
              </a:rPr>
              <a:t>I think I should see the doctor after all…</a:t>
            </a:r>
            <a:endParaRPr lang="en-US" sz="2500" dirty="0">
              <a:solidFill>
                <a:schemeClr val="tx1"/>
              </a:solidFill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00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Limit </a:t>
            </a:r>
            <a:r>
              <a:rPr lang="de-DE" altLang="de-DE" sz="3200" dirty="0" err="1"/>
              <a:t>values</a:t>
            </a:r>
            <a:endParaRPr lang="de-DE" altLang="de-DE" sz="32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7890F28-1746-457B-8FD6-79654BC3D60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19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1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153108"/>
              </p:ext>
            </p:extLst>
          </p:nvPr>
        </p:nvGraphicFramePr>
        <p:xfrm>
          <a:off x="519906" y="1608662"/>
          <a:ext cx="4803775" cy="4130674"/>
        </p:xfrm>
        <a:graphic>
          <a:graphicData uri="http://schemas.openxmlformats.org/drawingml/2006/table">
            <a:tbl>
              <a:tblPr firstRow="1">
                <a:tableStyleId>{5DA37D80-6434-44D0-A028-1B22A696006F}</a:tableStyleId>
              </a:tblPr>
              <a:tblGrid>
                <a:gridCol w="2085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081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German 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Ordinance</a:t>
                      </a: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on 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noise</a:t>
                      </a: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and</a:t>
                      </a: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vibration 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protection</a:t>
                      </a:r>
                      <a:endParaRPr kumimoji="0" lang="de-DE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99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Action 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values</a:t>
                      </a:r>
                      <a:endParaRPr kumimoji="0" lang="de-DE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HAV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WBV</a:t>
                      </a: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2,5 m/s²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0,5 m/s²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25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Exposure</a:t>
                      </a: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limits</a:t>
                      </a:r>
                      <a:endParaRPr kumimoji="0" lang="de-DE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HAV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WBV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5,0  m/s²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z-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axis</a:t>
                      </a: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0,8  m/s²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x-y-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axis</a:t>
                      </a: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1,15 m/s²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AutoShape 59"/>
          <p:cNvSpPr>
            <a:spLocks noChangeArrowheads="1"/>
          </p:cNvSpPr>
          <p:nvPr/>
        </p:nvSpPr>
        <p:spPr bwMode="auto">
          <a:xfrm>
            <a:off x="5143500" y="2708275"/>
            <a:ext cx="360363" cy="360363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Line 60"/>
          <p:cNvSpPr>
            <a:spLocks noChangeShapeType="1"/>
          </p:cNvSpPr>
          <p:nvPr/>
        </p:nvSpPr>
        <p:spPr bwMode="auto">
          <a:xfrm>
            <a:off x="5715000" y="3949700"/>
            <a:ext cx="20161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AutoShape 61"/>
          <p:cNvSpPr>
            <a:spLocks noChangeArrowheads="1"/>
          </p:cNvSpPr>
          <p:nvPr/>
        </p:nvSpPr>
        <p:spPr bwMode="auto">
          <a:xfrm>
            <a:off x="5143500" y="4292600"/>
            <a:ext cx="360363" cy="360363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6" name="Text Box 62"/>
          <p:cNvSpPr txBox="1">
            <a:spLocks noChangeArrowheads="1"/>
          </p:cNvSpPr>
          <p:nvPr/>
        </p:nvSpPr>
        <p:spPr bwMode="auto">
          <a:xfrm>
            <a:off x="5500688" y="4144963"/>
            <a:ext cx="3289300" cy="1668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600" dirty="0"/>
              <a:t>Take immediate </a:t>
            </a:r>
            <a:r>
              <a:rPr lang="de-DE" altLang="de-DE" sz="1600" dirty="0" err="1"/>
              <a:t>measures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and</a:t>
            </a:r>
            <a:r>
              <a:rPr lang="de-DE" altLang="de-DE" sz="1600" dirty="0"/>
              <a:t> </a:t>
            </a:r>
            <a:r>
              <a:rPr lang="de-DE" altLang="de-DE" sz="1600" dirty="0" err="1"/>
              <a:t>prevent</a:t>
            </a:r>
            <a:r>
              <a:rPr lang="de-DE" altLang="de-DE" sz="1600" dirty="0"/>
              <a:t> </a:t>
            </a:r>
            <a:r>
              <a:rPr lang="de-DE" altLang="de-DE" sz="1600" dirty="0" err="1"/>
              <a:t>the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values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from</a:t>
            </a:r>
            <a:r>
              <a:rPr lang="de-DE" altLang="de-DE" sz="1600" dirty="0"/>
              <a:t> </a:t>
            </a:r>
            <a:r>
              <a:rPr lang="de-DE" altLang="de-DE" sz="1600" dirty="0" err="1"/>
              <a:t>being</a:t>
            </a:r>
            <a:r>
              <a:rPr lang="de-DE" altLang="de-DE" sz="1600" dirty="0"/>
              <a:t> </a:t>
            </a:r>
            <a:r>
              <a:rPr lang="de-DE" altLang="de-DE" sz="1600" dirty="0" err="1"/>
              <a:t>exceeded</a:t>
            </a:r>
            <a:endParaRPr lang="de-DE" altLang="de-DE" sz="1600" dirty="0"/>
          </a:p>
          <a:p>
            <a:pPr eaLnBrk="1" hangingPunct="1"/>
            <a:endParaRPr lang="de-DE" altLang="de-DE" sz="1600" dirty="0"/>
          </a:p>
          <a:p>
            <a:pPr eaLnBrk="1" hangingPunct="1"/>
            <a:r>
              <a:rPr lang="de-DE" altLang="de-DE" sz="1600" dirty="0" err="1"/>
              <a:t>Organize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regular</a:t>
            </a:r>
            <a:r>
              <a:rPr lang="de-DE" altLang="de-DE" sz="1600" dirty="0"/>
              <a:t> </a:t>
            </a:r>
            <a:r>
              <a:rPr lang="de-DE" altLang="de-DE" sz="1600" dirty="0" err="1"/>
              <a:t>occupational</a:t>
            </a:r>
            <a:r>
              <a:rPr lang="de-DE" altLang="de-DE" sz="1600" dirty="0"/>
              <a:t> </a:t>
            </a:r>
            <a:r>
              <a:rPr lang="de-DE" altLang="de-DE" sz="1600" dirty="0" err="1"/>
              <a:t>medical</a:t>
            </a:r>
            <a:r>
              <a:rPr lang="de-DE" altLang="de-DE" sz="1600" dirty="0"/>
              <a:t> </a:t>
            </a:r>
            <a:r>
              <a:rPr lang="de-DE" altLang="de-DE" sz="1600" dirty="0" err="1"/>
              <a:t>examinations</a:t>
            </a:r>
            <a:r>
              <a:rPr lang="de-DE" altLang="de-DE" sz="1600" dirty="0"/>
              <a:t> </a:t>
            </a:r>
          </a:p>
        </p:txBody>
      </p:sp>
      <p:sp>
        <p:nvSpPr>
          <p:cNvPr id="18" name="Text Box 63"/>
          <p:cNvSpPr txBox="1">
            <a:spLocks noChangeArrowheads="1"/>
          </p:cNvSpPr>
          <p:nvPr/>
        </p:nvSpPr>
        <p:spPr bwMode="auto">
          <a:xfrm>
            <a:off x="5511800" y="1672431"/>
            <a:ext cx="3429000" cy="225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600" dirty="0" err="1"/>
              <a:t>Inform</a:t>
            </a:r>
            <a:r>
              <a:rPr lang="de-DE" altLang="de-DE" sz="1600" dirty="0"/>
              <a:t> </a:t>
            </a:r>
            <a:r>
              <a:rPr lang="de-DE" altLang="de-DE" sz="1600" dirty="0" err="1"/>
              <a:t>workers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and</a:t>
            </a:r>
            <a:r>
              <a:rPr lang="de-DE" altLang="de-DE" sz="1600" dirty="0"/>
              <a:t> </a:t>
            </a:r>
            <a:r>
              <a:rPr lang="de-DE" altLang="de-DE" sz="1600" dirty="0" err="1"/>
              <a:t>provide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instruction</a:t>
            </a:r>
            <a:r>
              <a:rPr lang="de-DE" altLang="de-DE" sz="1600" dirty="0"/>
              <a:t> on </a:t>
            </a:r>
            <a:r>
              <a:rPr lang="de-DE" altLang="de-DE" sz="1600" dirty="0" err="1"/>
              <a:t>the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hazards</a:t>
            </a:r>
            <a:endParaRPr lang="de-DE" altLang="de-DE" sz="1600" dirty="0"/>
          </a:p>
          <a:p>
            <a:pPr eaLnBrk="1" hangingPunct="1"/>
            <a:endParaRPr lang="de-DE" altLang="de-DE" sz="1600" dirty="0"/>
          </a:p>
          <a:p>
            <a:pPr eaLnBrk="1" hangingPunct="1"/>
            <a:r>
              <a:rPr lang="de-DE" altLang="de-DE" sz="1600" dirty="0"/>
              <a:t>Draw </a:t>
            </a:r>
            <a:r>
              <a:rPr lang="de-DE" altLang="de-DE" sz="1600" dirty="0" err="1"/>
              <a:t>up</a:t>
            </a:r>
            <a:r>
              <a:rPr lang="de-DE" altLang="de-DE" sz="1600" dirty="0"/>
              <a:t> </a:t>
            </a:r>
            <a:r>
              <a:rPr lang="de-DE" altLang="de-DE" sz="1600" dirty="0" err="1"/>
              <a:t>and</a:t>
            </a:r>
            <a:r>
              <a:rPr lang="de-DE" altLang="de-DE" sz="1600" dirty="0"/>
              <a:t> </a:t>
            </a:r>
            <a:r>
              <a:rPr lang="de-DE" altLang="de-DE" sz="1600" dirty="0" err="1"/>
              <a:t>implement</a:t>
            </a:r>
            <a:r>
              <a:rPr lang="de-DE" altLang="de-DE" sz="1600" dirty="0"/>
              <a:t> a vibration </a:t>
            </a:r>
            <a:r>
              <a:rPr lang="de-DE" altLang="de-DE" sz="1600" dirty="0" err="1"/>
              <a:t>abatement</a:t>
            </a:r>
            <a:r>
              <a:rPr lang="de-DE" altLang="de-DE" sz="1600" dirty="0"/>
              <a:t> </a:t>
            </a:r>
            <a:r>
              <a:rPr lang="de-DE" altLang="de-DE" sz="1600" dirty="0" err="1"/>
              <a:t>programme</a:t>
            </a:r>
            <a:endParaRPr lang="de-DE" altLang="de-DE" sz="1600" dirty="0"/>
          </a:p>
          <a:p>
            <a:pPr eaLnBrk="1" hangingPunct="1"/>
            <a:endParaRPr lang="de-DE" altLang="de-DE" sz="1600" dirty="0"/>
          </a:p>
          <a:p>
            <a:pPr eaLnBrk="1" hangingPunct="1"/>
            <a:r>
              <a:rPr lang="de-DE" altLang="de-DE" sz="1600" dirty="0" err="1"/>
              <a:t>Offer</a:t>
            </a:r>
            <a:r>
              <a:rPr lang="de-DE" altLang="de-DE" sz="1600" dirty="0"/>
              <a:t> </a:t>
            </a:r>
            <a:r>
              <a:rPr lang="de-DE" altLang="de-DE" sz="1600" dirty="0" err="1"/>
              <a:t>occupational</a:t>
            </a:r>
            <a:r>
              <a:rPr lang="de-DE" altLang="de-DE" sz="1600" dirty="0"/>
              <a:t> </a:t>
            </a:r>
            <a:r>
              <a:rPr lang="de-DE" altLang="de-DE" sz="1600" dirty="0" err="1"/>
              <a:t>medical</a:t>
            </a:r>
            <a:r>
              <a:rPr lang="de-DE" altLang="de-DE" sz="1600" dirty="0"/>
              <a:t> </a:t>
            </a:r>
            <a:r>
              <a:rPr lang="de-DE" altLang="de-DE" sz="1600" dirty="0" err="1"/>
              <a:t>examinations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to</a:t>
            </a:r>
            <a:r>
              <a:rPr lang="de-DE" altLang="de-DE" sz="1600" dirty="0"/>
              <a:t> </a:t>
            </a:r>
            <a:r>
              <a:rPr lang="de-DE" altLang="de-DE" sz="1600" dirty="0" err="1"/>
              <a:t>the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workers</a:t>
            </a:r>
            <a:r>
              <a:rPr lang="de-DE" altLang="de-DE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47403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7" y="1434630"/>
            <a:ext cx="4437176" cy="448315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Overview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1B7937-6697-4598-86E6-7BC81C3B91C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3 </a:t>
            </a:r>
            <a:r>
              <a:rPr lang="en-US" altLang="de-DE" dirty="0" smtClean="0"/>
              <a:t> - </a:t>
            </a:r>
            <a:r>
              <a:rPr lang="en-US" altLang="de-DE" dirty="0"/>
              <a:t>Learning ergonomics - Part </a:t>
            </a:r>
            <a:r>
              <a:rPr lang="en-US" altLang="de-DE" dirty="0" smtClean="0"/>
              <a:t>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</a:t>
            </a:fld>
            <a:endParaRPr lang="de-DE" altLang="de-DE" dirty="0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2576711" y="5687600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Inhaltsplatzhalter 6"/>
          <p:cNvSpPr>
            <a:spLocks noGrp="1"/>
          </p:cNvSpPr>
          <p:nvPr>
            <p:ph idx="1"/>
          </p:nvPr>
        </p:nvSpPr>
        <p:spPr>
          <a:xfrm>
            <a:off x="4030483" y="1430338"/>
            <a:ext cx="4968354" cy="4897437"/>
          </a:xfrm>
        </p:spPr>
        <p:txBody>
          <a:bodyPr/>
          <a:lstStyle/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Terminology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 smtClean="0"/>
              <a:t>Classification </a:t>
            </a:r>
            <a:r>
              <a:rPr lang="en-US" altLang="de-DE" dirty="0"/>
              <a:t>according to effect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 smtClean="0"/>
              <a:t>Classification </a:t>
            </a:r>
            <a:r>
              <a:rPr lang="en-US" altLang="de-DE" dirty="0"/>
              <a:t>according to vibration type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 smtClean="0"/>
              <a:t>Characteristics</a:t>
            </a:r>
            <a:endParaRPr lang="en-US" altLang="de-DE" dirty="0"/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 smtClean="0"/>
              <a:t>Effect </a:t>
            </a:r>
            <a:r>
              <a:rPr lang="en-US" altLang="de-DE" dirty="0"/>
              <a:t>of vibration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 smtClean="0"/>
              <a:t>Damage </a:t>
            </a:r>
            <a:r>
              <a:rPr lang="en-US" altLang="de-DE" dirty="0"/>
              <a:t>caused by vibration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 smtClean="0"/>
              <a:t>Limit </a:t>
            </a:r>
            <a:r>
              <a:rPr lang="en-US" altLang="de-DE" dirty="0">
                <a:solidFill>
                  <a:schemeClr val="bg1">
                    <a:lumMod val="65000"/>
                  </a:schemeClr>
                </a:solidFill>
              </a:rPr>
              <a:t>values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 smtClean="0"/>
              <a:t>Technical </a:t>
            </a:r>
            <a:r>
              <a:rPr lang="en-US" altLang="de-DE" dirty="0"/>
              <a:t>solutions for </a:t>
            </a:r>
            <a:r>
              <a:rPr lang="en-US" altLang="de-DE" dirty="0" smtClean="0"/>
              <a:t>protection against </a:t>
            </a:r>
            <a:r>
              <a:rPr lang="en-US" altLang="de-DE" dirty="0"/>
              <a:t>vibration</a:t>
            </a:r>
          </a:p>
        </p:txBody>
      </p:sp>
    </p:spTree>
    <p:extLst>
      <p:ext uri="{BB962C8B-B14F-4D97-AF65-F5344CB8AC3E}">
        <p14:creationId xmlns:p14="http://schemas.microsoft.com/office/powerpoint/2010/main" val="25200234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/>
              <a:t>Measurement </a:t>
            </a:r>
            <a:r>
              <a:rPr lang="de-DE" sz="3200" dirty="0" err="1"/>
              <a:t>of</a:t>
            </a:r>
            <a:r>
              <a:rPr lang="de-DE" sz="3200" dirty="0"/>
              <a:t> vibration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2C02B5-F00E-4B8D-819D-1989A5B5A7D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20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Rechteck 2"/>
          <p:cNvSpPr/>
          <p:nvPr/>
        </p:nvSpPr>
        <p:spPr>
          <a:xfrm>
            <a:off x="508499" y="5691158"/>
            <a:ext cx="80422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Measurement </a:t>
            </a:r>
            <a:r>
              <a:rPr lang="de-DE" dirty="0" err="1" smtClean="0"/>
              <a:t>of</a:t>
            </a:r>
            <a:r>
              <a:rPr lang="de-DE" dirty="0" smtClean="0"/>
              <a:t> hand-arm-vibration</a:t>
            </a:r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511253"/>
            <a:ext cx="5666052" cy="4102195"/>
          </a:xfrm>
          <a:prstGeom prst="rect">
            <a:avLst/>
          </a:prstGeom>
        </p:spPr>
      </p:pic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7162800" y="5143487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5166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/>
              <a:t>Measurement </a:t>
            </a:r>
            <a:r>
              <a:rPr lang="de-DE" sz="3200" dirty="0" err="1"/>
              <a:t>of</a:t>
            </a:r>
            <a:r>
              <a:rPr lang="de-DE" sz="3200" dirty="0"/>
              <a:t> vibration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173C28-2114-4778-A773-AF4ED32B53B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21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Rechteck 2"/>
          <p:cNvSpPr/>
          <p:nvPr/>
        </p:nvSpPr>
        <p:spPr>
          <a:xfrm>
            <a:off x="508499" y="5691158"/>
            <a:ext cx="80422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Measurement </a:t>
            </a:r>
            <a:r>
              <a:rPr lang="de-DE" dirty="0" err="1"/>
              <a:t>of</a:t>
            </a:r>
            <a:r>
              <a:rPr lang="de-DE" dirty="0"/>
              <a:t> hand-arm-vibration</a:t>
            </a: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6871277" y="5460971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300931"/>
            <a:ext cx="6063889" cy="439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2049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8208714" cy="575594"/>
          </a:xfrm>
        </p:spPr>
        <p:txBody>
          <a:bodyPr/>
          <a:lstStyle/>
          <a:p>
            <a:r>
              <a:rPr lang="en-US" altLang="de-DE" sz="2800" dirty="0" smtClean="0"/>
              <a:t>Technical </a:t>
            </a:r>
            <a:r>
              <a:rPr lang="en-US" altLang="de-DE" sz="2800" dirty="0"/>
              <a:t>solutions for protection against vibration</a:t>
            </a:r>
            <a:br>
              <a:rPr lang="en-US" altLang="de-DE" sz="2800" dirty="0"/>
            </a:br>
            <a:endParaRPr lang="de-DE" sz="2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C252D1-C176-4347-A296-A8B430D1096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22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Rechteck 6"/>
          <p:cNvSpPr/>
          <p:nvPr/>
        </p:nvSpPr>
        <p:spPr>
          <a:xfrm>
            <a:off x="517525" y="1663647"/>
            <a:ext cx="8064500" cy="516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400" dirty="0"/>
              <a:t> </a:t>
            </a:r>
            <a:r>
              <a:rPr lang="en-US" altLang="de-DE" sz="2200" b="1" dirty="0">
                <a:solidFill>
                  <a:srgbClr val="94C11C"/>
                </a:solidFill>
              </a:rPr>
              <a:t>Rotating </a:t>
            </a:r>
            <a:r>
              <a:rPr lang="en-US" altLang="de-DE" sz="2200" dirty="0">
                <a:solidFill>
                  <a:schemeClr val="accent3">
                    <a:lumMod val="50000"/>
                  </a:schemeClr>
                </a:solidFill>
              </a:rPr>
              <a:t>instead</a:t>
            </a:r>
            <a:r>
              <a:rPr lang="en-US" altLang="de-DE" sz="2200" b="1" dirty="0">
                <a:solidFill>
                  <a:srgbClr val="94C11C"/>
                </a:solidFill>
              </a:rPr>
              <a:t> </a:t>
            </a:r>
            <a:r>
              <a:rPr lang="en-US" altLang="de-DE" sz="2200" dirty="0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en-US" altLang="de-DE" sz="2200" b="1" dirty="0">
                <a:solidFill>
                  <a:srgbClr val="94C11C"/>
                </a:solidFill>
              </a:rPr>
              <a:t> </a:t>
            </a:r>
            <a:r>
              <a:rPr lang="en-US" altLang="de-DE" sz="2200" dirty="0">
                <a:solidFill>
                  <a:srgbClr val="E14D0E"/>
                </a:solidFill>
              </a:rPr>
              <a:t>oscillating</a:t>
            </a:r>
            <a:r>
              <a:rPr lang="en-US" altLang="de-DE" sz="2200" b="1" dirty="0">
                <a:solidFill>
                  <a:srgbClr val="94C11C"/>
                </a:solidFill>
              </a:rPr>
              <a:t> </a:t>
            </a:r>
            <a:r>
              <a:rPr lang="en-US" altLang="de-DE" sz="2200" dirty="0">
                <a:solidFill>
                  <a:schemeClr val="accent3">
                    <a:lumMod val="50000"/>
                  </a:schemeClr>
                </a:solidFill>
              </a:rPr>
              <a:t>machine components</a:t>
            </a:r>
          </a:p>
          <a:p>
            <a:pPr marL="342900" indent="-342900" eaLnBrk="1" hangingPunct="1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200" b="1" dirty="0">
                <a:solidFill>
                  <a:srgbClr val="94C11C"/>
                </a:solidFill>
              </a:rPr>
              <a:t> Belt drives </a:t>
            </a:r>
            <a:r>
              <a:rPr lang="en-US" altLang="de-DE" sz="2200" dirty="0">
                <a:solidFill>
                  <a:schemeClr val="accent3">
                    <a:lumMod val="50000"/>
                  </a:schemeClr>
                </a:solidFill>
              </a:rPr>
              <a:t>instead of</a:t>
            </a:r>
            <a:r>
              <a:rPr lang="en-US" altLang="de-DE" sz="2200" b="1" dirty="0">
                <a:solidFill>
                  <a:srgbClr val="94C11C"/>
                </a:solidFill>
              </a:rPr>
              <a:t> </a:t>
            </a:r>
            <a:r>
              <a:rPr lang="en-US" altLang="de-DE" sz="2200" dirty="0">
                <a:solidFill>
                  <a:srgbClr val="E14D0E"/>
                </a:solidFill>
              </a:rPr>
              <a:t>chain drives</a:t>
            </a:r>
          </a:p>
          <a:p>
            <a:pPr marL="342900" indent="-342900" eaLnBrk="1" hangingPunct="1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200" b="1" dirty="0">
                <a:solidFill>
                  <a:srgbClr val="94C11C"/>
                </a:solidFill>
              </a:rPr>
              <a:t> Drilling </a:t>
            </a:r>
            <a:r>
              <a:rPr lang="en-US" altLang="de-DE" sz="2200" dirty="0">
                <a:solidFill>
                  <a:schemeClr val="accent3">
                    <a:lumMod val="50000"/>
                  </a:schemeClr>
                </a:solidFill>
              </a:rPr>
              <a:t>instead of </a:t>
            </a:r>
            <a:r>
              <a:rPr lang="en-US" altLang="de-DE" sz="2200" dirty="0">
                <a:solidFill>
                  <a:srgbClr val="E14D0E"/>
                </a:solidFill>
              </a:rPr>
              <a:t>punching or hammer forging</a:t>
            </a:r>
          </a:p>
          <a:p>
            <a:pPr marL="342900" indent="-342900" eaLnBrk="1" hangingPunct="1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200" b="1" dirty="0">
                <a:solidFill>
                  <a:srgbClr val="94C11C"/>
                </a:solidFill>
              </a:rPr>
              <a:t> Casting </a:t>
            </a:r>
            <a:r>
              <a:rPr lang="en-US" altLang="de-DE" sz="2200" dirty="0">
                <a:solidFill>
                  <a:schemeClr val="accent3">
                    <a:lumMod val="50000"/>
                  </a:schemeClr>
                </a:solidFill>
              </a:rPr>
              <a:t>instead of</a:t>
            </a:r>
            <a:r>
              <a:rPr lang="en-US" altLang="de-DE" sz="2200" b="1" dirty="0">
                <a:solidFill>
                  <a:srgbClr val="94C11C"/>
                </a:solidFill>
              </a:rPr>
              <a:t> </a:t>
            </a:r>
            <a:r>
              <a:rPr lang="en-US" altLang="de-DE" sz="2200" dirty="0">
                <a:solidFill>
                  <a:srgbClr val="E14D0E"/>
                </a:solidFill>
              </a:rPr>
              <a:t>forging</a:t>
            </a:r>
          </a:p>
          <a:p>
            <a:pPr marL="342900" indent="-342900" eaLnBrk="1" hangingPunct="1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200" b="1" dirty="0">
                <a:solidFill>
                  <a:srgbClr val="94C11C"/>
                </a:solidFill>
              </a:rPr>
              <a:t> Pressing </a:t>
            </a:r>
            <a:r>
              <a:rPr lang="en-US" altLang="de-DE" sz="2200" dirty="0">
                <a:solidFill>
                  <a:schemeClr val="accent3">
                    <a:lumMod val="50000"/>
                  </a:schemeClr>
                </a:solidFill>
              </a:rPr>
              <a:t>instead of </a:t>
            </a:r>
            <a:r>
              <a:rPr lang="en-US" altLang="de-DE" sz="2200" dirty="0">
                <a:solidFill>
                  <a:srgbClr val="E14D0E"/>
                </a:solidFill>
              </a:rPr>
              <a:t>impact forming</a:t>
            </a:r>
          </a:p>
          <a:p>
            <a:pPr marL="342900" indent="-342900" eaLnBrk="1" hangingPunct="1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200" b="1" dirty="0">
                <a:solidFill>
                  <a:srgbClr val="94C11C"/>
                </a:solidFill>
              </a:rPr>
              <a:t> Electric drive </a:t>
            </a:r>
            <a:r>
              <a:rPr lang="en-US" altLang="de-DE" sz="2200" dirty="0">
                <a:solidFill>
                  <a:schemeClr val="accent3">
                    <a:lumMod val="50000"/>
                  </a:schemeClr>
                </a:solidFill>
              </a:rPr>
              <a:t>instead of </a:t>
            </a:r>
            <a:r>
              <a:rPr lang="en-US" altLang="de-DE" sz="2200" dirty="0">
                <a:solidFill>
                  <a:srgbClr val="E14D0E"/>
                </a:solidFill>
              </a:rPr>
              <a:t>internal combustion engine</a:t>
            </a:r>
          </a:p>
          <a:p>
            <a:pPr marL="342900" indent="-342900" eaLnBrk="1" hangingPunct="1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200" b="1" dirty="0">
                <a:solidFill>
                  <a:srgbClr val="94C11C"/>
                </a:solidFill>
              </a:rPr>
              <a:t> Optimum speeds</a:t>
            </a:r>
          </a:p>
          <a:p>
            <a:pPr marL="342900" indent="-342900" eaLnBrk="1" hangingPunct="1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200" b="1" dirty="0">
                <a:solidFill>
                  <a:srgbClr val="94C11C"/>
                </a:solidFill>
              </a:rPr>
              <a:t> Avoid unbalances </a:t>
            </a:r>
            <a:r>
              <a:rPr lang="en-US" altLang="de-DE" sz="2200" dirty="0">
                <a:solidFill>
                  <a:schemeClr val="accent3">
                    <a:lumMod val="50000"/>
                  </a:schemeClr>
                </a:solidFill>
              </a:rPr>
              <a:t>in rotating machine parts</a:t>
            </a:r>
          </a:p>
          <a:p>
            <a:pPr marL="342900" indent="-342900" eaLnBrk="1" hangingPunct="1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200" b="1" dirty="0">
                <a:solidFill>
                  <a:srgbClr val="94C11C"/>
                </a:solidFill>
              </a:rPr>
              <a:t> </a:t>
            </a:r>
            <a:r>
              <a:rPr lang="en-US" altLang="de-DE" sz="2200" dirty="0">
                <a:solidFill>
                  <a:schemeClr val="accent3">
                    <a:lumMod val="50000"/>
                  </a:schemeClr>
                </a:solidFill>
              </a:rPr>
              <a:t>Additional masses for</a:t>
            </a:r>
            <a:r>
              <a:rPr lang="en-US" altLang="de-DE" sz="2200" b="1" dirty="0">
                <a:solidFill>
                  <a:srgbClr val="94C11C"/>
                </a:solidFill>
              </a:rPr>
              <a:t> reduction of the normal frequencies </a:t>
            </a:r>
          </a:p>
          <a:p>
            <a:pPr marL="342900" indent="-342900" eaLnBrk="1" hangingPunct="1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200" b="1" dirty="0">
                <a:solidFill>
                  <a:srgbClr val="94C11C"/>
                </a:solidFill>
              </a:rPr>
              <a:t> Achieve low production </a:t>
            </a:r>
            <a:r>
              <a:rPr lang="en-US" altLang="de-DE" sz="2200" dirty="0">
                <a:solidFill>
                  <a:schemeClr val="accent3">
                    <a:lumMod val="50000"/>
                  </a:schemeClr>
                </a:solidFill>
              </a:rPr>
              <a:t>tolerances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endParaRPr lang="de-DE" altLang="de-DE" sz="1800" dirty="0"/>
          </a:p>
        </p:txBody>
      </p:sp>
    </p:spTree>
    <p:extLst>
      <p:ext uri="{BB962C8B-B14F-4D97-AF65-F5344CB8AC3E}">
        <p14:creationId xmlns:p14="http://schemas.microsoft.com/office/powerpoint/2010/main" val="22411156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" t="7662" r="5125" b="4840"/>
          <a:stretch/>
        </p:blipFill>
        <p:spPr>
          <a:xfrm>
            <a:off x="4572000" y="1447955"/>
            <a:ext cx="3142684" cy="2997637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41FAB2-651B-4F5F-B02B-D4853019E12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23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76" y="1416311"/>
            <a:ext cx="2520082" cy="3190179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341778" y="4332135"/>
            <a:ext cx="38010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Insulation close to the source</a:t>
            </a: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7605128" y="3763962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4611994" y="4348491"/>
            <a:ext cx="43268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Insulation remote from the source</a:t>
            </a:r>
          </a:p>
        </p:txBody>
      </p:sp>
      <p:sp>
        <p:nvSpPr>
          <p:cNvPr id="10" name="Rechteck 9"/>
          <p:cNvSpPr/>
          <p:nvPr/>
        </p:nvSpPr>
        <p:spPr>
          <a:xfrm>
            <a:off x="341778" y="4939891"/>
            <a:ext cx="40862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/>
              <a:t>Principle of insulation close to the source</a:t>
            </a:r>
          </a:p>
          <a:p>
            <a:pPr>
              <a:spcBef>
                <a:spcPct val="50000"/>
              </a:spcBef>
              <a:defRPr/>
            </a:pPr>
            <a:r>
              <a:rPr lang="en-US" dirty="0"/>
              <a:t>Insulation of the vibration exciter</a:t>
            </a:r>
          </a:p>
        </p:txBody>
      </p:sp>
      <p:sp>
        <p:nvSpPr>
          <p:cNvPr id="12" name="Rechteck 11"/>
          <p:cNvSpPr/>
          <p:nvPr/>
        </p:nvSpPr>
        <p:spPr>
          <a:xfrm>
            <a:off x="4633608" y="4881682"/>
            <a:ext cx="397064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/>
              <a:t>Principle of insulation remote from the source</a:t>
            </a:r>
          </a:p>
          <a:p>
            <a:pPr>
              <a:spcBef>
                <a:spcPct val="50000"/>
              </a:spcBef>
              <a:defRPr/>
            </a:pPr>
            <a:r>
              <a:rPr lang="en-US" dirty="0"/>
              <a:t>Screening of the workplace to be protected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8064500" cy="1033372"/>
          </a:xfrm>
        </p:spPr>
        <p:txBody>
          <a:bodyPr/>
          <a:lstStyle/>
          <a:p>
            <a:r>
              <a:rPr lang="en-US" altLang="de-DE" sz="2400" dirty="0"/>
              <a:t>Example of a technical solution for protection against vibration</a:t>
            </a:r>
          </a:p>
        </p:txBody>
      </p:sp>
    </p:spTree>
    <p:extLst>
      <p:ext uri="{BB962C8B-B14F-4D97-AF65-F5344CB8AC3E}">
        <p14:creationId xmlns:p14="http://schemas.microsoft.com/office/powerpoint/2010/main" val="6363717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3200" dirty="0"/>
              <a:t>Example of a technical solution for protection against vibration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16E7CC-59C2-45ED-8796-AFDC8E94A0F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24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2035174" y="5594622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95" y="2044996"/>
            <a:ext cx="4691905" cy="360040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4427984" y="476091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/>
            <a:r>
              <a:rPr lang="en-US" altLang="de-DE" b="1" dirty="0"/>
              <a:t>Technical solution</a:t>
            </a:r>
          </a:p>
          <a:p>
            <a:pPr eaLnBrk="1" hangingPunct="1"/>
            <a:r>
              <a:rPr lang="en-US" altLang="de-DE" dirty="0"/>
              <a:t>Involving special vibration-damping design of the handle and support against the reaction moment</a:t>
            </a:r>
          </a:p>
        </p:txBody>
      </p:sp>
      <p:sp>
        <p:nvSpPr>
          <p:cNvPr id="9" name="Rechteck 8"/>
          <p:cNvSpPr/>
          <p:nvPr/>
        </p:nvSpPr>
        <p:spPr>
          <a:xfrm>
            <a:off x="2792707" y="3012157"/>
            <a:ext cx="23342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dirty="0"/>
              <a:t>Impact </a:t>
            </a:r>
            <a:r>
              <a:rPr lang="de-DE" altLang="de-DE" dirty="0" err="1" smtClean="0"/>
              <a:t>screwdriver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616993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3200" dirty="0">
                <a:cs typeface="Times New Roman" panose="02020603050405020304" pitchFamily="18" charset="0"/>
              </a:rPr>
              <a:t>Examples: Institute for Occupational Safety and Health of the </a:t>
            </a:r>
            <a:r>
              <a:rPr lang="en-US" altLang="de-DE" sz="3200" dirty="0" smtClean="0">
                <a:cs typeface="Times New Roman" panose="02020603050405020304" pitchFamily="18" charset="0"/>
              </a:rPr>
              <a:t>DGUV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1D5C32-E72A-4721-ACC1-2F1AB8B6CF5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25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4572000" y="6230882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r="3023"/>
          <a:stretch/>
        </p:blipFill>
        <p:spPr>
          <a:xfrm>
            <a:off x="406254" y="2327463"/>
            <a:ext cx="3976437" cy="4018513"/>
          </a:xfrm>
          <a:prstGeom prst="rect">
            <a:avLst/>
          </a:prstGeom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06254" y="2686860"/>
            <a:ext cx="26312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800" b="1" dirty="0"/>
              <a:t>Hand-</a:t>
            </a:r>
            <a:r>
              <a:rPr lang="de-DE" altLang="de-DE" sz="1800" b="1" dirty="0" err="1"/>
              <a:t>operated</a:t>
            </a:r>
            <a:r>
              <a:rPr lang="de-DE" altLang="de-DE" sz="1800" b="1" dirty="0"/>
              <a:t> </a:t>
            </a:r>
            <a:r>
              <a:rPr lang="de-DE" altLang="de-DE" sz="1800" b="1" dirty="0" err="1"/>
              <a:t>machines</a:t>
            </a:r>
            <a:endParaRPr lang="de-DE" altLang="de-DE" sz="1800" b="1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3" t="1700" r="6212" b="15350"/>
          <a:stretch/>
        </p:blipFill>
        <p:spPr>
          <a:xfrm>
            <a:off x="4139952" y="2191454"/>
            <a:ext cx="4739767" cy="3744416"/>
          </a:xfrm>
          <a:prstGeom prst="rect">
            <a:avLst/>
          </a:prstGeom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6999541" y="1741628"/>
            <a:ext cx="1672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800" b="1" dirty="0" err="1"/>
              <a:t>Fork</a:t>
            </a:r>
            <a:r>
              <a:rPr lang="de-DE" altLang="de-DE" sz="1800" b="1" dirty="0"/>
              <a:t>-lift </a:t>
            </a:r>
            <a:r>
              <a:rPr lang="de-DE" altLang="de-DE" sz="1800" b="1" dirty="0" err="1"/>
              <a:t>truck</a:t>
            </a:r>
            <a:endParaRPr lang="de-DE" altLang="de-DE" sz="1800" b="1" dirty="0"/>
          </a:p>
        </p:txBody>
      </p:sp>
    </p:spTree>
    <p:extLst>
      <p:ext uri="{BB962C8B-B14F-4D97-AF65-F5344CB8AC3E}">
        <p14:creationId xmlns:p14="http://schemas.microsoft.com/office/powerpoint/2010/main" val="30989140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8" name="Rectangle 8"/>
          <p:cNvSpPr>
            <a:spLocks noGrp="1" noChangeArrowheads="1"/>
          </p:cNvSpPr>
          <p:nvPr>
            <p:ph type="title"/>
          </p:nvPr>
        </p:nvSpPr>
        <p:spPr>
          <a:xfrm>
            <a:off x="716574" y="1036027"/>
            <a:ext cx="7886700" cy="627185"/>
          </a:xfrm>
        </p:spPr>
        <p:txBody>
          <a:bodyPr/>
          <a:lstStyle/>
          <a:p>
            <a:r>
              <a:rPr lang="de-DE" altLang="de-DE" dirty="0" err="1"/>
              <a:t>Health</a:t>
            </a:r>
            <a:r>
              <a:rPr lang="de-DE" altLang="de-DE" dirty="0"/>
              <a:t> </a:t>
            </a:r>
            <a:r>
              <a:rPr lang="de-DE" altLang="de-DE" dirty="0" err="1"/>
              <a:t>hazard</a:t>
            </a:r>
            <a:r>
              <a:rPr lang="de-DE" altLang="de-DE" dirty="0"/>
              <a:t> </a:t>
            </a:r>
            <a:r>
              <a:rPr lang="de-DE" altLang="de-DE" dirty="0" err="1"/>
              <a:t>presented</a:t>
            </a:r>
            <a:r>
              <a:rPr lang="de-DE" altLang="de-DE" dirty="0"/>
              <a:t> </a:t>
            </a:r>
            <a:r>
              <a:rPr lang="de-DE" altLang="de-DE" dirty="0" err="1"/>
              <a:t>by</a:t>
            </a:r>
            <a:r>
              <a:rPr lang="de-DE" altLang="de-DE" dirty="0"/>
              <a:t> vibration</a:t>
            </a:r>
          </a:p>
        </p:txBody>
      </p:sp>
      <p:pic>
        <p:nvPicPr>
          <p:cNvPr id="2" name="Modul3_3_Aufbruchhammer_Vibra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40902" y="1833746"/>
            <a:ext cx="5438043" cy="4078532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8172400" y="6525344"/>
            <a:ext cx="5705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26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4172487068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7" name="Rectangle 7"/>
          <p:cNvSpPr>
            <a:spLocks noChangeArrowheads="1"/>
          </p:cNvSpPr>
          <p:nvPr/>
        </p:nvSpPr>
        <p:spPr bwMode="auto">
          <a:xfrm>
            <a:off x="797169" y="1966546"/>
            <a:ext cx="7895904" cy="3722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342900" indent="-34290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16462" indent="-314998" defTabSz="414625">
              <a:spcBef>
                <a:spcPts val="831"/>
              </a:spcBef>
              <a:spcAft>
                <a:spcPts val="831"/>
              </a:spcAft>
              <a:buSzPct val="100000"/>
              <a:tabLst>
                <a:tab pos="316462" algn="l"/>
                <a:tab pos="1160362" algn="l"/>
                <a:tab pos="2004262" algn="l"/>
                <a:tab pos="2848162" algn="l"/>
                <a:tab pos="3692061" algn="l"/>
                <a:tab pos="4535961" algn="l"/>
                <a:tab pos="5379861" algn="l"/>
                <a:tab pos="6223761" algn="l"/>
                <a:tab pos="7067660" algn="l"/>
                <a:tab pos="7911560" algn="l"/>
                <a:tab pos="8755460" algn="l"/>
                <a:tab pos="9599360" algn="l"/>
              </a:tabLst>
            </a:pPr>
            <a:r>
              <a:rPr lang="de-DE" altLang="de-DE" sz="2215" b="1" dirty="0">
                <a:solidFill>
                  <a:srgbClr val="6E6E6E"/>
                </a:solidFill>
              </a:rPr>
              <a:t>Problem:</a:t>
            </a:r>
          </a:p>
          <a:p>
            <a:pPr marL="316462" indent="-314998" defTabSz="414625">
              <a:spcBef>
                <a:spcPts val="831"/>
              </a:spcBef>
              <a:spcAft>
                <a:spcPts val="831"/>
              </a:spcAft>
              <a:buSzPct val="100000"/>
              <a:buFont typeface="Wingdings" pitchFamily="2" charset="2"/>
              <a:buChar char=""/>
              <a:tabLst>
                <a:tab pos="316462" algn="l"/>
                <a:tab pos="1160362" algn="l"/>
                <a:tab pos="2004262" algn="l"/>
                <a:tab pos="2848162" algn="l"/>
                <a:tab pos="3692061" algn="l"/>
                <a:tab pos="4535961" algn="l"/>
                <a:tab pos="5379861" algn="l"/>
                <a:tab pos="6223761" algn="l"/>
                <a:tab pos="7067660" algn="l"/>
                <a:tab pos="7911560" algn="l"/>
                <a:tab pos="8755460" algn="l"/>
                <a:tab pos="9599360" algn="l"/>
              </a:tabLst>
            </a:pPr>
            <a:r>
              <a:rPr lang="de-DE" altLang="de-DE" sz="2215" dirty="0">
                <a:solidFill>
                  <a:srgbClr val="6E6E6E"/>
                </a:solidFill>
              </a:rPr>
              <a:t>Strong  </a:t>
            </a:r>
            <a:r>
              <a:rPr lang="de-DE" altLang="de-DE" sz="2215" dirty="0" err="1">
                <a:solidFill>
                  <a:srgbClr val="6E6E6E"/>
                </a:solidFill>
              </a:rPr>
              <a:t>exposure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of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the</a:t>
            </a:r>
            <a:r>
              <a:rPr lang="de-DE" altLang="de-DE" sz="2215" dirty="0">
                <a:solidFill>
                  <a:srgbClr val="6E6E6E"/>
                </a:solidFill>
              </a:rPr>
              <a:t> hand-arm </a:t>
            </a:r>
            <a:r>
              <a:rPr lang="de-DE" altLang="de-DE" sz="2215" dirty="0" err="1">
                <a:solidFill>
                  <a:srgbClr val="6E6E6E"/>
                </a:solidFill>
              </a:rPr>
              <a:t>system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to</a:t>
            </a:r>
            <a:r>
              <a:rPr lang="de-DE" altLang="de-DE" sz="2215" dirty="0">
                <a:solidFill>
                  <a:srgbClr val="6E6E6E"/>
                </a:solidFill>
              </a:rPr>
              <a:t> vibration </a:t>
            </a:r>
            <a:r>
              <a:rPr lang="de-DE" altLang="de-DE" sz="2215" dirty="0" err="1">
                <a:solidFill>
                  <a:srgbClr val="6E6E6E"/>
                </a:solidFill>
              </a:rPr>
              <a:t>during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work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with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E14D0E"/>
                </a:solidFill>
              </a:rPr>
              <a:t>paving</a:t>
            </a:r>
            <a:r>
              <a:rPr lang="de-DE" altLang="de-DE" sz="2215" dirty="0">
                <a:solidFill>
                  <a:srgbClr val="E14D0E"/>
                </a:solidFill>
              </a:rPr>
              <a:t> </a:t>
            </a:r>
            <a:r>
              <a:rPr lang="de-DE" altLang="de-DE" sz="2215" dirty="0" err="1">
                <a:solidFill>
                  <a:srgbClr val="E14D0E"/>
                </a:solidFill>
              </a:rPr>
              <a:t>breakers</a:t>
            </a:r>
            <a:endParaRPr lang="de-DE" altLang="de-DE" sz="2215" dirty="0">
              <a:solidFill>
                <a:srgbClr val="E14D0E"/>
              </a:solidFill>
            </a:endParaRPr>
          </a:p>
          <a:p>
            <a:pPr marL="316462" indent="-314998" defTabSz="414625">
              <a:spcBef>
                <a:spcPts val="831"/>
              </a:spcBef>
              <a:spcAft>
                <a:spcPts val="831"/>
              </a:spcAft>
              <a:buSzPct val="100000"/>
              <a:buFont typeface="Wingdings" pitchFamily="2" charset="2"/>
              <a:buChar char=""/>
              <a:tabLst>
                <a:tab pos="316462" algn="l"/>
                <a:tab pos="1160362" algn="l"/>
                <a:tab pos="2004262" algn="l"/>
                <a:tab pos="2848162" algn="l"/>
                <a:tab pos="3692061" algn="l"/>
                <a:tab pos="4535961" algn="l"/>
                <a:tab pos="5379861" algn="l"/>
                <a:tab pos="6223761" algn="l"/>
                <a:tab pos="7067660" algn="l"/>
                <a:tab pos="7911560" algn="l"/>
                <a:tab pos="8755460" algn="l"/>
                <a:tab pos="9599360" algn="l"/>
              </a:tabLst>
            </a:pPr>
            <a:r>
              <a:rPr lang="de-DE" altLang="de-DE" sz="2215" dirty="0">
                <a:solidFill>
                  <a:srgbClr val="6E6E6E"/>
                </a:solidFill>
              </a:rPr>
              <a:t>The </a:t>
            </a:r>
            <a:r>
              <a:rPr lang="de-DE" altLang="de-DE" sz="2215" dirty="0" err="1">
                <a:solidFill>
                  <a:srgbClr val="6E6E6E"/>
                </a:solidFill>
              </a:rPr>
              <a:t>action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value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is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exceeded</a:t>
            </a:r>
            <a:r>
              <a:rPr lang="de-DE" altLang="de-DE" sz="2215" dirty="0">
                <a:solidFill>
                  <a:srgbClr val="6E6E6E"/>
                </a:solidFill>
              </a:rPr>
              <a:t> after </a:t>
            </a:r>
            <a:r>
              <a:rPr lang="de-DE" altLang="de-DE" sz="2215" dirty="0" err="1">
                <a:solidFill>
                  <a:srgbClr val="6E6E6E"/>
                </a:solidFill>
              </a:rPr>
              <a:t>only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between</a:t>
            </a:r>
            <a:r>
              <a:rPr lang="de-DE" altLang="de-DE" sz="2215" dirty="0">
                <a:solidFill>
                  <a:srgbClr val="6E6E6E"/>
                </a:solidFill>
              </a:rPr>
              <a:t> 3 </a:t>
            </a:r>
            <a:r>
              <a:rPr lang="de-DE" altLang="de-DE" sz="2215" dirty="0" err="1">
                <a:solidFill>
                  <a:srgbClr val="6E6E6E"/>
                </a:solidFill>
              </a:rPr>
              <a:t>and</a:t>
            </a:r>
            <a:r>
              <a:rPr lang="de-DE" altLang="de-DE" sz="2215" dirty="0">
                <a:solidFill>
                  <a:srgbClr val="6E6E6E"/>
                </a:solidFill>
              </a:rPr>
              <a:t> 43 </a:t>
            </a:r>
            <a:r>
              <a:rPr lang="de-DE" altLang="de-DE" sz="2215" dirty="0" err="1">
                <a:solidFill>
                  <a:srgbClr val="6E6E6E"/>
                </a:solidFill>
              </a:rPr>
              <a:t>minutes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of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exposure</a:t>
            </a:r>
            <a:r>
              <a:rPr lang="de-DE" altLang="de-DE" sz="2215" dirty="0">
                <a:solidFill>
                  <a:srgbClr val="6E6E6E"/>
                </a:solidFill>
              </a:rPr>
              <a:t>.</a:t>
            </a:r>
          </a:p>
          <a:p>
            <a:pPr marL="316462" indent="-314998" defTabSz="414625">
              <a:spcBef>
                <a:spcPts val="831"/>
              </a:spcBef>
              <a:spcAft>
                <a:spcPts val="831"/>
              </a:spcAft>
              <a:buSzPct val="100000"/>
              <a:buFont typeface="Wingdings" pitchFamily="2" charset="2"/>
              <a:buChar char=""/>
              <a:tabLst>
                <a:tab pos="316462" algn="l"/>
                <a:tab pos="1160362" algn="l"/>
                <a:tab pos="2004262" algn="l"/>
                <a:tab pos="2848162" algn="l"/>
                <a:tab pos="3692061" algn="l"/>
                <a:tab pos="4535961" algn="l"/>
                <a:tab pos="5379861" algn="l"/>
                <a:tab pos="6223761" algn="l"/>
                <a:tab pos="7067660" algn="l"/>
                <a:tab pos="7911560" algn="l"/>
                <a:tab pos="8755460" algn="l"/>
                <a:tab pos="9599360" algn="l"/>
              </a:tabLst>
            </a:pPr>
            <a:r>
              <a:rPr lang="de-DE" altLang="de-DE" sz="2215" dirty="0">
                <a:solidFill>
                  <a:srgbClr val="6E6E6E"/>
                </a:solidFill>
              </a:rPr>
              <a:t>The </a:t>
            </a:r>
            <a:r>
              <a:rPr lang="de-DE" altLang="de-DE" sz="2215" dirty="0" err="1">
                <a:solidFill>
                  <a:srgbClr val="6E6E6E"/>
                </a:solidFill>
              </a:rPr>
              <a:t>exposure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limit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value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is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exceeded</a:t>
            </a:r>
            <a:r>
              <a:rPr lang="de-DE" altLang="de-DE" sz="2215" dirty="0">
                <a:solidFill>
                  <a:srgbClr val="6E6E6E"/>
                </a:solidFill>
              </a:rPr>
              <a:t> after </a:t>
            </a:r>
            <a:r>
              <a:rPr lang="de-DE" altLang="de-DE" sz="2215" dirty="0" err="1">
                <a:solidFill>
                  <a:srgbClr val="6E6E6E"/>
                </a:solidFill>
              </a:rPr>
              <a:t>between</a:t>
            </a:r>
            <a:r>
              <a:rPr lang="de-DE" altLang="de-DE" sz="2215" dirty="0">
                <a:solidFill>
                  <a:srgbClr val="6E6E6E"/>
                </a:solidFill>
              </a:rPr>
              <a:t> 13 </a:t>
            </a:r>
            <a:r>
              <a:rPr lang="de-DE" altLang="de-DE" sz="2215" dirty="0" err="1">
                <a:solidFill>
                  <a:srgbClr val="6E6E6E"/>
                </a:solidFill>
              </a:rPr>
              <a:t>minutes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and</a:t>
            </a:r>
            <a:r>
              <a:rPr lang="de-DE" altLang="de-DE" sz="2215" dirty="0">
                <a:solidFill>
                  <a:srgbClr val="6E6E6E"/>
                </a:solidFill>
              </a:rPr>
              <a:t> 2 </a:t>
            </a:r>
            <a:r>
              <a:rPr lang="de-DE" altLang="de-DE" sz="2215" dirty="0" err="1">
                <a:solidFill>
                  <a:srgbClr val="6E6E6E"/>
                </a:solidFill>
              </a:rPr>
              <a:t>hours</a:t>
            </a:r>
            <a:r>
              <a:rPr lang="de-DE" altLang="de-DE" sz="2215" dirty="0">
                <a:solidFill>
                  <a:srgbClr val="6E6E6E"/>
                </a:solidFill>
              </a:rPr>
              <a:t> 50 </a:t>
            </a:r>
            <a:r>
              <a:rPr lang="de-DE" altLang="de-DE" sz="2215" dirty="0" err="1">
                <a:solidFill>
                  <a:srgbClr val="6E6E6E"/>
                </a:solidFill>
              </a:rPr>
              <a:t>minutes</a:t>
            </a:r>
            <a:endParaRPr lang="de-DE" altLang="de-DE" sz="2215" dirty="0">
              <a:solidFill>
                <a:srgbClr val="6E6E6E"/>
              </a:solidFill>
            </a:endParaRPr>
          </a:p>
        </p:txBody>
      </p:sp>
      <p:sp>
        <p:nvSpPr>
          <p:cNvPr id="240648" name="Rectangle 8"/>
          <p:cNvSpPr>
            <a:spLocks noGrp="1" noChangeArrowheads="1"/>
          </p:cNvSpPr>
          <p:nvPr>
            <p:ph type="title"/>
          </p:nvPr>
        </p:nvSpPr>
        <p:spPr>
          <a:xfrm>
            <a:off x="716574" y="1036027"/>
            <a:ext cx="7886700" cy="627185"/>
          </a:xfrm>
        </p:spPr>
        <p:txBody>
          <a:bodyPr/>
          <a:lstStyle/>
          <a:p>
            <a:r>
              <a:rPr lang="de-DE" altLang="de-DE" dirty="0" err="1"/>
              <a:t>Health</a:t>
            </a:r>
            <a:r>
              <a:rPr lang="de-DE" altLang="de-DE" dirty="0"/>
              <a:t> </a:t>
            </a:r>
            <a:r>
              <a:rPr lang="de-DE" altLang="de-DE" dirty="0" err="1"/>
              <a:t>hazard</a:t>
            </a:r>
            <a:r>
              <a:rPr lang="de-DE" altLang="de-DE" dirty="0"/>
              <a:t> </a:t>
            </a:r>
            <a:r>
              <a:rPr lang="de-DE" altLang="de-DE" dirty="0" err="1"/>
              <a:t>presented</a:t>
            </a:r>
            <a:r>
              <a:rPr lang="de-DE" altLang="de-DE" dirty="0"/>
              <a:t> </a:t>
            </a:r>
            <a:r>
              <a:rPr lang="de-DE" altLang="de-DE" dirty="0" err="1"/>
              <a:t>by</a:t>
            </a:r>
            <a:r>
              <a:rPr lang="de-DE" altLang="de-DE" dirty="0"/>
              <a:t> vibration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8100392" y="6525344"/>
            <a:ext cx="79208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27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376599114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3" name="Rectangle 3"/>
          <p:cNvSpPr>
            <a:spLocks noChangeArrowheads="1"/>
          </p:cNvSpPr>
          <p:nvPr/>
        </p:nvSpPr>
        <p:spPr bwMode="auto">
          <a:xfrm>
            <a:off x="817685" y="1627311"/>
            <a:ext cx="7577504" cy="1528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342900" indent="-34290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464" indent="0" defTabSz="414625">
              <a:spcBef>
                <a:spcPts val="831"/>
              </a:spcBef>
              <a:spcAft>
                <a:spcPts val="831"/>
              </a:spcAft>
              <a:buSzPct val="100000"/>
              <a:buNone/>
              <a:tabLst>
                <a:tab pos="316462" algn="l"/>
                <a:tab pos="1160362" algn="l"/>
                <a:tab pos="2004262" algn="l"/>
                <a:tab pos="2848162" algn="l"/>
                <a:tab pos="3692061" algn="l"/>
                <a:tab pos="4535961" algn="l"/>
                <a:tab pos="5379861" algn="l"/>
                <a:tab pos="6223761" algn="l"/>
                <a:tab pos="7067660" algn="l"/>
                <a:tab pos="7911560" algn="l"/>
                <a:tab pos="8755460" algn="l"/>
                <a:tab pos="9599360" algn="l"/>
              </a:tabLst>
            </a:pPr>
            <a:r>
              <a:rPr lang="de-DE" altLang="de-DE" sz="2215" b="1" dirty="0">
                <a:solidFill>
                  <a:srgbClr val="6E6E6E"/>
                </a:solidFill>
              </a:rPr>
              <a:t>Solution</a:t>
            </a:r>
          </a:p>
          <a:p>
            <a:pPr marL="316462" lvl="0" indent="-314998" defTabSz="414625">
              <a:spcBef>
                <a:spcPts val="831"/>
              </a:spcBef>
              <a:spcAft>
                <a:spcPts val="831"/>
              </a:spcAft>
              <a:buSzPct val="100000"/>
              <a:buFont typeface="Wingdings" pitchFamily="2" charset="2"/>
              <a:buChar char=""/>
              <a:tabLst>
                <a:tab pos="316462" algn="l"/>
                <a:tab pos="1160362" algn="l"/>
                <a:tab pos="2004262" algn="l"/>
                <a:tab pos="2848162" algn="l"/>
                <a:tab pos="3692061" algn="l"/>
                <a:tab pos="4535961" algn="l"/>
                <a:tab pos="5379861" algn="l"/>
                <a:tab pos="6223761" algn="l"/>
                <a:tab pos="7067660" algn="l"/>
                <a:tab pos="7911560" algn="l"/>
                <a:tab pos="8755460" algn="l"/>
                <a:tab pos="9599360" algn="l"/>
              </a:tabLst>
            </a:pPr>
            <a:r>
              <a:rPr lang="de-DE" altLang="de-DE" sz="2215" dirty="0" err="1">
                <a:solidFill>
                  <a:srgbClr val="6E6E6E"/>
                </a:solidFill>
                <a:cs typeface="Arial" pitchFamily="34" charset="0"/>
              </a:rPr>
              <a:t>Decoupling</a:t>
            </a:r>
            <a:r>
              <a:rPr lang="de-DE" altLang="de-DE" sz="2215" dirty="0">
                <a:solidFill>
                  <a:srgbClr val="6E6E6E"/>
                </a:solidFill>
                <a:cs typeface="Arial" pitchFamily="34" charset="0"/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  <a:cs typeface="Arial" pitchFamily="34" charset="0"/>
              </a:rPr>
              <a:t>of</a:t>
            </a:r>
            <a:r>
              <a:rPr lang="de-DE" altLang="de-DE" sz="2215" dirty="0">
                <a:solidFill>
                  <a:srgbClr val="6E6E6E"/>
                </a:solidFill>
                <a:cs typeface="Arial" pitchFamily="34" charset="0"/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  <a:cs typeface="Arial" pitchFamily="34" charset="0"/>
              </a:rPr>
              <a:t>the</a:t>
            </a:r>
            <a:r>
              <a:rPr lang="de-DE" altLang="de-DE" sz="2215" dirty="0">
                <a:solidFill>
                  <a:srgbClr val="6E6E6E"/>
                </a:solidFill>
                <a:cs typeface="Arial" pitchFamily="34" charset="0"/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  <a:cs typeface="Arial" pitchFamily="34" charset="0"/>
              </a:rPr>
              <a:t>impact</a:t>
            </a:r>
            <a:r>
              <a:rPr lang="de-DE" altLang="de-DE" sz="2215" dirty="0">
                <a:solidFill>
                  <a:srgbClr val="6E6E6E"/>
                </a:solidFill>
                <a:cs typeface="Arial" pitchFamily="34" charset="0"/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  <a:cs typeface="Arial" pitchFamily="34" charset="0"/>
              </a:rPr>
              <a:t>mechanism</a:t>
            </a:r>
            <a:r>
              <a:rPr lang="de-DE" altLang="de-DE" sz="2215" dirty="0">
                <a:solidFill>
                  <a:srgbClr val="6E6E6E"/>
                </a:solidFill>
                <a:cs typeface="Arial" pitchFamily="34" charset="0"/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  <a:cs typeface="Arial" pitchFamily="34" charset="0"/>
              </a:rPr>
              <a:t>from</a:t>
            </a:r>
            <a:r>
              <a:rPr lang="de-DE" altLang="de-DE" sz="2215" dirty="0">
                <a:solidFill>
                  <a:srgbClr val="6E6E6E"/>
                </a:solidFill>
                <a:cs typeface="Arial" pitchFamily="34" charset="0"/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  <a:cs typeface="Arial" pitchFamily="34" charset="0"/>
              </a:rPr>
              <a:t>the</a:t>
            </a:r>
            <a:r>
              <a:rPr lang="de-DE" altLang="de-DE" sz="2215" dirty="0">
                <a:solidFill>
                  <a:srgbClr val="6E6E6E"/>
                </a:solidFill>
                <a:cs typeface="Arial" pitchFamily="34" charset="0"/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  <a:cs typeface="Arial" pitchFamily="34" charset="0"/>
              </a:rPr>
              <a:t>housing</a:t>
            </a:r>
            <a:r>
              <a:rPr lang="de-DE" altLang="de-DE" sz="2215" dirty="0">
                <a:solidFill>
                  <a:srgbClr val="6E6E6E"/>
                </a:solidFill>
                <a:cs typeface="Arial" pitchFamily="34" charset="0"/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  <a:cs typeface="Arial" pitchFamily="34" charset="0"/>
              </a:rPr>
              <a:t>of</a:t>
            </a:r>
            <a:r>
              <a:rPr lang="de-DE" altLang="de-DE" sz="2215" dirty="0">
                <a:solidFill>
                  <a:srgbClr val="6E6E6E"/>
                </a:solidFill>
                <a:cs typeface="Arial" pitchFamily="34" charset="0"/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  <a:cs typeface="Arial" pitchFamily="34" charset="0"/>
              </a:rPr>
              <a:t>the</a:t>
            </a:r>
            <a:r>
              <a:rPr lang="de-DE" altLang="de-DE" sz="2215" dirty="0">
                <a:solidFill>
                  <a:srgbClr val="6E6E6E"/>
                </a:solidFill>
                <a:cs typeface="Arial" pitchFamily="34" charset="0"/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  <a:cs typeface="Arial" pitchFamily="34" charset="0"/>
              </a:rPr>
              <a:t>device</a:t>
            </a:r>
            <a:endParaRPr lang="de-DE" altLang="de-DE" sz="2215" dirty="0">
              <a:solidFill>
                <a:srgbClr val="6E6E6E"/>
              </a:solidFill>
              <a:cs typeface="Arial" pitchFamily="34" charset="0"/>
            </a:endParaRPr>
          </a:p>
          <a:p>
            <a:pPr marL="316462" lvl="0" indent="-314998" defTabSz="414625">
              <a:spcBef>
                <a:spcPts val="831"/>
              </a:spcBef>
              <a:spcAft>
                <a:spcPts val="831"/>
              </a:spcAft>
              <a:buSzPct val="100000"/>
              <a:buFont typeface="Wingdings" pitchFamily="2" charset="2"/>
              <a:buChar char=""/>
              <a:tabLst>
                <a:tab pos="316462" algn="l"/>
                <a:tab pos="1160362" algn="l"/>
                <a:tab pos="2004262" algn="l"/>
                <a:tab pos="2848162" algn="l"/>
                <a:tab pos="3692061" algn="l"/>
                <a:tab pos="4535961" algn="l"/>
                <a:tab pos="5379861" algn="l"/>
                <a:tab pos="6223761" algn="l"/>
                <a:tab pos="7067660" algn="l"/>
                <a:tab pos="7911560" algn="l"/>
                <a:tab pos="8755460" algn="l"/>
                <a:tab pos="9599360" algn="l"/>
              </a:tabLst>
            </a:pPr>
            <a:r>
              <a:rPr lang="de-DE" altLang="de-DE" sz="2215" dirty="0" err="1">
                <a:solidFill>
                  <a:srgbClr val="6E6E6E"/>
                </a:solidFill>
                <a:cs typeface="Arial" pitchFamily="34" charset="0"/>
              </a:rPr>
              <a:t>Decoupling</a:t>
            </a:r>
            <a:r>
              <a:rPr lang="de-DE" altLang="de-DE" sz="2215" dirty="0">
                <a:solidFill>
                  <a:srgbClr val="6E6E6E"/>
                </a:solidFill>
                <a:cs typeface="Arial" pitchFamily="34" charset="0"/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  <a:cs typeface="Arial" pitchFamily="34" charset="0"/>
              </a:rPr>
              <a:t>of</a:t>
            </a:r>
            <a:r>
              <a:rPr lang="de-DE" altLang="de-DE" sz="2215" dirty="0">
                <a:solidFill>
                  <a:srgbClr val="6E6E6E"/>
                </a:solidFill>
                <a:cs typeface="Arial" pitchFamily="34" charset="0"/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  <a:cs typeface="Arial" pitchFamily="34" charset="0"/>
              </a:rPr>
              <a:t>the</a:t>
            </a:r>
            <a:r>
              <a:rPr lang="de-DE" altLang="de-DE" sz="2215" dirty="0">
                <a:solidFill>
                  <a:srgbClr val="6E6E6E"/>
                </a:solidFill>
                <a:cs typeface="Arial" pitchFamily="34" charset="0"/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  <a:cs typeface="Arial" pitchFamily="34" charset="0"/>
              </a:rPr>
              <a:t>handles</a:t>
            </a:r>
            <a:endParaRPr lang="de-DE" altLang="de-DE" sz="2215" dirty="0">
              <a:solidFill>
                <a:srgbClr val="6E6E6E"/>
              </a:solidFill>
              <a:cs typeface="Arial" pitchFamily="34" charset="0"/>
            </a:endParaRPr>
          </a:p>
        </p:txBody>
      </p:sp>
      <p:sp>
        <p:nvSpPr>
          <p:cNvPr id="245764" name="Rectangle 4"/>
          <p:cNvSpPr>
            <a:spLocks noGrp="1" noChangeArrowheads="1"/>
          </p:cNvSpPr>
          <p:nvPr>
            <p:ph type="title"/>
          </p:nvPr>
        </p:nvSpPr>
        <p:spPr>
          <a:xfrm>
            <a:off x="716574" y="1036027"/>
            <a:ext cx="7886700" cy="627185"/>
          </a:xfrm>
        </p:spPr>
        <p:txBody>
          <a:bodyPr/>
          <a:lstStyle/>
          <a:p>
            <a:r>
              <a:rPr lang="de-DE" altLang="de-DE" dirty="0"/>
              <a:t>Technical </a:t>
            </a:r>
            <a:r>
              <a:rPr lang="de-DE" altLang="de-DE" dirty="0" err="1"/>
              <a:t>protection</a:t>
            </a:r>
            <a:r>
              <a:rPr lang="de-DE" altLang="de-DE" dirty="0"/>
              <a:t> </a:t>
            </a:r>
            <a:r>
              <a:rPr lang="de-DE" altLang="de-DE" dirty="0" err="1"/>
              <a:t>against</a:t>
            </a:r>
            <a:r>
              <a:rPr lang="de-DE" altLang="de-DE" dirty="0"/>
              <a:t> vibration</a:t>
            </a:r>
          </a:p>
        </p:txBody>
      </p:sp>
      <p:pic>
        <p:nvPicPr>
          <p:cNvPr id="245765" name="Picture 5" descr="Bild 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" t="3362" r="2341" b="6169"/>
          <a:stretch>
            <a:fillRect/>
          </a:stretch>
        </p:blipFill>
        <p:spPr bwMode="auto">
          <a:xfrm>
            <a:off x="2267744" y="3457704"/>
            <a:ext cx="5295105" cy="2830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7"/>
          <p:cNvSpPr txBox="1">
            <a:spLocks noChangeArrowheads="1"/>
          </p:cNvSpPr>
          <p:nvPr/>
        </p:nvSpPr>
        <p:spPr bwMode="auto">
          <a:xfrm>
            <a:off x="2829912" y="3979732"/>
            <a:ext cx="996874" cy="26270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14625">
              <a:buClr>
                <a:srgbClr val="000000"/>
              </a:buClr>
              <a:buSzPct val="100000"/>
            </a:pPr>
            <a:r>
              <a:rPr lang="de-DE" sz="1107" dirty="0" err="1">
                <a:solidFill>
                  <a:srgbClr val="000000"/>
                </a:solidFill>
                <a:latin typeface="Futura Bk BT"/>
                <a:cs typeface="+mn-cs"/>
              </a:rPr>
              <a:t>Pneumatic</a:t>
            </a:r>
            <a:endParaRPr lang="de-DE" sz="1107" dirty="0">
              <a:solidFill>
                <a:srgbClr val="000000"/>
              </a:solidFill>
              <a:latin typeface="Futura Bk BT"/>
              <a:cs typeface="+mn-cs"/>
            </a:endParaRPr>
          </a:p>
        </p:txBody>
      </p:sp>
      <p:sp>
        <p:nvSpPr>
          <p:cNvPr id="6" name="Textfeld 5"/>
          <p:cNvSpPr txBox="1">
            <a:spLocks noChangeArrowheads="1"/>
          </p:cNvSpPr>
          <p:nvPr/>
        </p:nvSpPr>
        <p:spPr bwMode="auto">
          <a:xfrm>
            <a:off x="4318496" y="3977399"/>
            <a:ext cx="1054914" cy="26270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414625">
              <a:buClr>
                <a:srgbClr val="000000"/>
              </a:buClr>
              <a:buSzPct val="100000"/>
            </a:pPr>
            <a:r>
              <a:rPr lang="de-DE" sz="1107" dirty="0">
                <a:solidFill>
                  <a:srgbClr val="000000"/>
                </a:solidFill>
                <a:latin typeface="Futura Bk BT"/>
                <a:cs typeface="+mn-cs"/>
              </a:rPr>
              <a:t>Steel </a:t>
            </a:r>
            <a:r>
              <a:rPr lang="de-DE" sz="1107" dirty="0" err="1">
                <a:solidFill>
                  <a:srgbClr val="000000"/>
                </a:solidFill>
                <a:latin typeface="Futura Bk BT"/>
                <a:cs typeface="+mn-cs"/>
              </a:rPr>
              <a:t>springs</a:t>
            </a:r>
            <a:endParaRPr lang="de-DE" sz="1107" dirty="0">
              <a:solidFill>
                <a:srgbClr val="000000"/>
              </a:solidFill>
              <a:latin typeface="Futura Bk BT"/>
              <a:cs typeface="+mn-cs"/>
            </a:endParaRPr>
          </a:p>
        </p:txBody>
      </p:sp>
      <p:sp>
        <p:nvSpPr>
          <p:cNvPr id="7" name="Textfeld 6"/>
          <p:cNvSpPr txBox="1">
            <a:spLocks noChangeArrowheads="1"/>
          </p:cNvSpPr>
          <p:nvPr/>
        </p:nvSpPr>
        <p:spPr bwMode="auto">
          <a:xfrm>
            <a:off x="5914644" y="4002230"/>
            <a:ext cx="1262707" cy="26270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14625">
              <a:buClr>
                <a:srgbClr val="000000"/>
              </a:buClr>
              <a:buSzPct val="100000"/>
            </a:pPr>
            <a:r>
              <a:rPr lang="de-DE" sz="1107" dirty="0">
                <a:solidFill>
                  <a:srgbClr val="000000"/>
                </a:solidFill>
                <a:latin typeface="Futura Bk BT"/>
                <a:cs typeface="+mn-cs"/>
              </a:rPr>
              <a:t>Rubber </a:t>
            </a:r>
            <a:r>
              <a:rPr lang="de-DE" sz="1107" dirty="0" err="1">
                <a:solidFill>
                  <a:srgbClr val="000000"/>
                </a:solidFill>
                <a:latin typeface="Futura Bk BT"/>
                <a:cs typeface="+mn-cs"/>
              </a:rPr>
              <a:t>elements</a:t>
            </a:r>
            <a:endParaRPr lang="de-DE" sz="1107" dirty="0">
              <a:solidFill>
                <a:srgbClr val="000000"/>
              </a:solidFill>
              <a:latin typeface="Futura Bk BT"/>
              <a:cs typeface="+mn-cs"/>
            </a:endParaRPr>
          </a:p>
        </p:txBody>
      </p:sp>
      <p:sp>
        <p:nvSpPr>
          <p:cNvPr id="8" name="Textfeld 1"/>
          <p:cNvSpPr txBox="1">
            <a:spLocks noChangeArrowheads="1"/>
          </p:cNvSpPr>
          <p:nvPr/>
        </p:nvSpPr>
        <p:spPr bwMode="auto">
          <a:xfrm>
            <a:off x="4184255" y="3586201"/>
            <a:ext cx="1462082" cy="26270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14625">
              <a:buClr>
                <a:srgbClr val="000000"/>
              </a:buClr>
              <a:buSzPct val="100000"/>
            </a:pPr>
            <a:r>
              <a:rPr lang="de-DE" sz="1107" dirty="0" err="1">
                <a:solidFill>
                  <a:srgbClr val="000000"/>
                </a:solidFill>
                <a:latin typeface="Futura Bk BT"/>
                <a:cs typeface="+mn-cs"/>
              </a:rPr>
              <a:t>Elastic</a:t>
            </a:r>
            <a:r>
              <a:rPr lang="de-DE" sz="1107" dirty="0">
                <a:solidFill>
                  <a:srgbClr val="000000"/>
                </a:solidFill>
                <a:latin typeface="Futura Bk BT"/>
                <a:cs typeface="+mn-cs"/>
              </a:rPr>
              <a:t> </a:t>
            </a:r>
            <a:r>
              <a:rPr lang="de-DE" sz="1107" dirty="0" err="1">
                <a:solidFill>
                  <a:srgbClr val="000000"/>
                </a:solidFill>
                <a:latin typeface="Futura Bk BT"/>
                <a:cs typeface="+mn-cs"/>
              </a:rPr>
              <a:t>mountings</a:t>
            </a:r>
            <a:endParaRPr lang="de-DE" sz="1107" dirty="0">
              <a:solidFill>
                <a:srgbClr val="000000"/>
              </a:solidFill>
              <a:latin typeface="Futura Bk BT"/>
              <a:cs typeface="+mn-cs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8035149" y="6525344"/>
            <a:ext cx="7200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28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3022123518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ChangeArrowheads="1"/>
          </p:cNvSpPr>
          <p:nvPr/>
        </p:nvSpPr>
        <p:spPr bwMode="auto">
          <a:xfrm>
            <a:off x="849924" y="1701312"/>
            <a:ext cx="7577504" cy="1528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342900" indent="-34290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464" indent="0" defTabSz="414625">
              <a:spcBef>
                <a:spcPts val="831"/>
              </a:spcBef>
              <a:spcAft>
                <a:spcPts val="831"/>
              </a:spcAft>
              <a:buSzPct val="100000"/>
              <a:buNone/>
              <a:tabLst>
                <a:tab pos="316462" algn="l"/>
                <a:tab pos="1160362" algn="l"/>
                <a:tab pos="2004262" algn="l"/>
                <a:tab pos="2848162" algn="l"/>
                <a:tab pos="3692061" algn="l"/>
                <a:tab pos="4535961" algn="l"/>
                <a:tab pos="5379861" algn="l"/>
                <a:tab pos="6223761" algn="l"/>
                <a:tab pos="7067660" algn="l"/>
                <a:tab pos="7911560" algn="l"/>
                <a:tab pos="8755460" algn="l"/>
                <a:tab pos="9599360" algn="l"/>
              </a:tabLst>
            </a:pPr>
            <a:r>
              <a:rPr lang="de-DE" altLang="de-DE" sz="2215" b="1" dirty="0" err="1">
                <a:solidFill>
                  <a:srgbClr val="6E6E6E"/>
                </a:solidFill>
              </a:rPr>
              <a:t>Result</a:t>
            </a:r>
            <a:r>
              <a:rPr lang="de-DE" altLang="de-DE" sz="2215" b="1" dirty="0">
                <a:solidFill>
                  <a:srgbClr val="6E6E6E"/>
                </a:solidFill>
              </a:rPr>
              <a:t>:</a:t>
            </a:r>
          </a:p>
          <a:p>
            <a:pPr marL="316462" indent="-314998" defTabSz="414625">
              <a:spcBef>
                <a:spcPts val="831"/>
              </a:spcBef>
              <a:spcAft>
                <a:spcPts val="831"/>
              </a:spcAft>
              <a:buSzPct val="100000"/>
              <a:buFont typeface="Wingdings" pitchFamily="2" charset="2"/>
              <a:buChar char=""/>
              <a:tabLst>
                <a:tab pos="316462" algn="l"/>
                <a:tab pos="1160362" algn="l"/>
                <a:tab pos="2004262" algn="l"/>
                <a:tab pos="2848162" algn="l"/>
                <a:tab pos="3692061" algn="l"/>
                <a:tab pos="4535961" algn="l"/>
                <a:tab pos="5379861" algn="l"/>
                <a:tab pos="6223761" algn="l"/>
                <a:tab pos="7067660" algn="l"/>
                <a:tab pos="7911560" algn="l"/>
                <a:tab pos="8755460" algn="l"/>
                <a:tab pos="9599360" algn="l"/>
              </a:tabLst>
            </a:pPr>
            <a:r>
              <a:rPr lang="de-DE" altLang="de-DE" sz="2215" dirty="0" err="1">
                <a:solidFill>
                  <a:srgbClr val="6E6E6E"/>
                </a:solidFill>
              </a:rPr>
              <a:t>Substantially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longer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durations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of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use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before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the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exposure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limit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value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is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exceeded</a:t>
            </a:r>
            <a:endParaRPr lang="de-DE" altLang="de-DE" sz="2215" dirty="0">
              <a:solidFill>
                <a:srgbClr val="6E6E6E"/>
              </a:solidFill>
            </a:endParaRPr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title"/>
          </p:nvPr>
        </p:nvSpPr>
        <p:spPr>
          <a:xfrm>
            <a:off x="716574" y="1036027"/>
            <a:ext cx="7886700" cy="627185"/>
          </a:xfrm>
        </p:spPr>
        <p:txBody>
          <a:bodyPr/>
          <a:lstStyle/>
          <a:p>
            <a:r>
              <a:rPr lang="de-DE" altLang="de-DE" dirty="0"/>
              <a:t>Technical </a:t>
            </a:r>
            <a:r>
              <a:rPr lang="de-DE" altLang="de-DE" dirty="0" err="1"/>
              <a:t>protection</a:t>
            </a:r>
            <a:r>
              <a:rPr lang="de-DE" altLang="de-DE" dirty="0"/>
              <a:t> </a:t>
            </a:r>
            <a:r>
              <a:rPr lang="de-DE" altLang="de-DE" dirty="0" err="1"/>
              <a:t>against</a:t>
            </a:r>
            <a:r>
              <a:rPr lang="de-DE" altLang="de-DE" dirty="0"/>
              <a:t> vibration</a:t>
            </a:r>
          </a:p>
        </p:txBody>
      </p:sp>
      <p:grpSp>
        <p:nvGrpSpPr>
          <p:cNvPr id="246790" name="Group 6"/>
          <p:cNvGrpSpPr>
            <a:grpSpLocks/>
          </p:cNvGrpSpPr>
          <p:nvPr/>
        </p:nvGrpSpPr>
        <p:grpSpPr bwMode="auto">
          <a:xfrm>
            <a:off x="1255835" y="5398485"/>
            <a:ext cx="6705600" cy="433754"/>
            <a:chOff x="624" y="3504"/>
            <a:chExt cx="4224" cy="296"/>
          </a:xfrm>
        </p:grpSpPr>
        <p:sp>
          <p:nvSpPr>
            <p:cNvPr id="246791" name="Text Box 7"/>
            <p:cNvSpPr txBox="1">
              <a:spLocks noChangeArrowheads="1"/>
            </p:cNvSpPr>
            <p:nvPr/>
          </p:nvSpPr>
          <p:spPr bwMode="auto">
            <a:xfrm>
              <a:off x="3120" y="3504"/>
              <a:ext cx="1728" cy="2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844083" eaLnBrk="0" hangingPunct="0">
                <a:spcBef>
                  <a:spcPct val="50000"/>
                </a:spcBef>
              </a:pPr>
              <a:r>
                <a:rPr lang="de-DE" altLang="de-DE" sz="2215" b="1">
                  <a:solidFill>
                    <a:srgbClr val="006600"/>
                  </a:solidFill>
                  <a:latin typeface="Arial" panose="020B0604020202020204" pitchFamily="34" charset="0"/>
                </a:rPr>
                <a:t>(t</a:t>
              </a:r>
              <a:r>
                <a:rPr lang="de-DE" altLang="de-DE" sz="2215" b="1" baseline="-25000">
                  <a:solidFill>
                    <a:srgbClr val="006600"/>
                  </a:solidFill>
                  <a:latin typeface="Arial" panose="020B0604020202020204" pitchFamily="34" charset="0"/>
                </a:rPr>
                <a:t>max.</a:t>
              </a:r>
              <a:r>
                <a:rPr lang="de-DE" altLang="de-DE" sz="2215" b="1">
                  <a:solidFill>
                    <a:srgbClr val="006600"/>
                  </a:solidFill>
                  <a:latin typeface="Arial" panose="020B0604020202020204" pitchFamily="34" charset="0"/>
                </a:rPr>
                <a:t>&gt; 8 h - 3 h)</a:t>
              </a:r>
              <a:endParaRPr lang="de-DE" altLang="de-DE" sz="2215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6792" name="Text Box 8"/>
            <p:cNvSpPr txBox="1">
              <a:spLocks noChangeArrowheads="1"/>
            </p:cNvSpPr>
            <p:nvPr/>
          </p:nvSpPr>
          <p:spPr bwMode="auto">
            <a:xfrm>
              <a:off x="624" y="3504"/>
              <a:ext cx="2064" cy="2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844083" eaLnBrk="0" hangingPunct="0">
                <a:spcBef>
                  <a:spcPct val="50000"/>
                </a:spcBef>
              </a:pPr>
              <a:r>
                <a:rPr lang="de-DE" altLang="de-DE" sz="2215" b="1">
                  <a:solidFill>
                    <a:srgbClr val="FF0000"/>
                  </a:solidFill>
                  <a:latin typeface="Arial" panose="020B0604020202020204" pitchFamily="34" charset="0"/>
                </a:rPr>
                <a:t>(t</a:t>
              </a:r>
              <a:r>
                <a:rPr lang="de-DE" altLang="de-DE" sz="2215" b="1" baseline="-25000">
                  <a:solidFill>
                    <a:srgbClr val="FF0000"/>
                  </a:solidFill>
                  <a:latin typeface="Arial" panose="020B0604020202020204" pitchFamily="34" charset="0"/>
                </a:rPr>
                <a:t>max.</a:t>
              </a:r>
              <a:r>
                <a:rPr lang="de-DE" altLang="de-DE" sz="2215" b="1">
                  <a:solidFill>
                    <a:srgbClr val="FF0000"/>
                  </a:solidFill>
                  <a:latin typeface="Arial" panose="020B0604020202020204" pitchFamily="34" charset="0"/>
                </a:rPr>
                <a:t>= 2,8 h - 13 min.)</a:t>
              </a:r>
            </a:p>
          </p:txBody>
        </p:sp>
      </p:grpSp>
      <p:graphicFrame>
        <p:nvGraphicFramePr>
          <p:cNvPr id="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047137"/>
              </p:ext>
            </p:extLst>
          </p:nvPr>
        </p:nvGraphicFramePr>
        <p:xfrm>
          <a:off x="614798" y="3065789"/>
          <a:ext cx="7958694" cy="2496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r:id="rId4" imgW="9405360" imgH="2949120" progId="">
                  <p:embed/>
                </p:oleObj>
              </mc:Choice>
              <mc:Fallback>
                <p:oleObj r:id="rId4" imgW="9405360" imgH="2949120" progId="">
                  <p:embed/>
                  <p:pic>
                    <p:nvPicPr>
                      <p:cNvPr id="614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798" y="3065789"/>
                        <a:ext cx="7958694" cy="24966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8316416" y="6525344"/>
            <a:ext cx="7200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29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305400951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Terminology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83A739-BCC3-4CFE-81CE-66A9DD97D6C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3</a:t>
            </a:fld>
            <a:endParaRPr lang="de-DE" alt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960676"/>
            <a:ext cx="8064500" cy="312450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8000" tIns="108000" rIns="108000" bIns="108000"/>
          <a:lstStyle/>
          <a:p>
            <a:pPr lvl="0" eaLnBrk="1" hangingPunct="1">
              <a:spcBef>
                <a:spcPct val="0"/>
              </a:spcBef>
              <a:tabLst/>
            </a:pPr>
            <a:r>
              <a:rPr lang="de-DE" altLang="de-DE" sz="260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Mechanical</a:t>
            </a:r>
            <a:r>
              <a:rPr lang="de-DE" altLang="de-DE" sz="26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vibration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caused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emitted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above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all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during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use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mechanical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tools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vehicles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lvl="0" eaLnBrk="1" hangingPunct="1">
              <a:spcBef>
                <a:spcPct val="0"/>
              </a:spcBef>
              <a:tabLst/>
            </a:pP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Vibration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frequently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coupled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noise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de-DE" altLang="de-DE" sz="2600" b="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de-DE" altLang="de-DE" sz="2600" b="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de-DE" altLang="de-DE" sz="2600" b="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This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due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vibration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noise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frequently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sharing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same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physical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causes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, such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as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unbalanced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mass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forces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shocks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interaction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between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workpiece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600" b="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tool</a:t>
            </a:r>
            <a:r>
              <a:rPr lang="de-DE" altLang="de-DE" sz="2600" b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307200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5" name="Rectangle 3"/>
          <p:cNvSpPr>
            <a:spLocks noChangeArrowheads="1"/>
          </p:cNvSpPr>
          <p:nvPr/>
        </p:nvSpPr>
        <p:spPr bwMode="auto">
          <a:xfrm>
            <a:off x="797170" y="1966546"/>
            <a:ext cx="4306766" cy="3722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342900" indent="-34290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464" indent="0" defTabSz="414625">
              <a:spcBef>
                <a:spcPts val="831"/>
              </a:spcBef>
              <a:spcAft>
                <a:spcPts val="831"/>
              </a:spcAft>
              <a:buSzPct val="100000"/>
              <a:buNone/>
              <a:tabLst>
                <a:tab pos="316462" algn="l"/>
                <a:tab pos="1160362" algn="l"/>
                <a:tab pos="2004262" algn="l"/>
                <a:tab pos="2848162" algn="l"/>
                <a:tab pos="3692061" algn="l"/>
                <a:tab pos="4535961" algn="l"/>
                <a:tab pos="5379861" algn="l"/>
                <a:tab pos="6223761" algn="l"/>
                <a:tab pos="7067660" algn="l"/>
                <a:tab pos="7911560" algn="l"/>
                <a:tab pos="8755460" algn="l"/>
                <a:tab pos="9599360" algn="l"/>
              </a:tabLst>
            </a:pPr>
            <a:r>
              <a:rPr lang="de-DE" altLang="de-DE" sz="2215" b="1" dirty="0">
                <a:solidFill>
                  <a:srgbClr val="6E6E6E"/>
                </a:solidFill>
              </a:rPr>
              <a:t>Problem:</a:t>
            </a:r>
          </a:p>
          <a:p>
            <a:pPr marL="316462" indent="-314998" defTabSz="414625">
              <a:spcBef>
                <a:spcPts val="831"/>
              </a:spcBef>
              <a:spcAft>
                <a:spcPts val="831"/>
              </a:spcAft>
              <a:buSzPct val="100000"/>
              <a:buFont typeface="Wingdings" pitchFamily="2" charset="2"/>
              <a:buChar char=""/>
              <a:tabLst>
                <a:tab pos="316462" algn="l"/>
                <a:tab pos="1160362" algn="l"/>
                <a:tab pos="2004262" algn="l"/>
                <a:tab pos="2848162" algn="l"/>
                <a:tab pos="3692061" algn="l"/>
                <a:tab pos="4535961" algn="l"/>
                <a:tab pos="5379861" algn="l"/>
                <a:tab pos="6223761" algn="l"/>
                <a:tab pos="7067660" algn="l"/>
                <a:tab pos="7911560" algn="l"/>
                <a:tab pos="8755460" algn="l"/>
                <a:tab pos="9599360" algn="l"/>
              </a:tabLst>
            </a:pPr>
            <a:r>
              <a:rPr lang="de-DE" altLang="de-DE" sz="2215" dirty="0">
                <a:solidFill>
                  <a:srgbClr val="6E6E6E"/>
                </a:solidFill>
              </a:rPr>
              <a:t>Strong  </a:t>
            </a:r>
            <a:r>
              <a:rPr lang="de-DE" altLang="de-DE" sz="2215" dirty="0" err="1">
                <a:solidFill>
                  <a:srgbClr val="6E6E6E"/>
                </a:solidFill>
              </a:rPr>
              <a:t>exposure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of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the</a:t>
            </a:r>
            <a:r>
              <a:rPr lang="de-DE" altLang="de-DE" sz="2215" dirty="0">
                <a:solidFill>
                  <a:srgbClr val="6E6E6E"/>
                </a:solidFill>
              </a:rPr>
              <a:t> hand-arm </a:t>
            </a:r>
            <a:r>
              <a:rPr lang="de-DE" altLang="de-DE" sz="2215" dirty="0" err="1">
                <a:solidFill>
                  <a:srgbClr val="6E6E6E"/>
                </a:solidFill>
              </a:rPr>
              <a:t>system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to</a:t>
            </a:r>
            <a:r>
              <a:rPr lang="de-DE" altLang="de-DE" sz="2215" dirty="0">
                <a:solidFill>
                  <a:srgbClr val="6E6E6E"/>
                </a:solidFill>
              </a:rPr>
              <a:t> vibration </a:t>
            </a:r>
            <a:r>
              <a:rPr lang="de-DE" altLang="de-DE" sz="2215" dirty="0" err="1">
                <a:solidFill>
                  <a:srgbClr val="6E6E6E"/>
                </a:solidFill>
              </a:rPr>
              <a:t>during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work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with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E14D0E"/>
                </a:solidFill>
              </a:rPr>
              <a:t>pneumatic</a:t>
            </a:r>
            <a:r>
              <a:rPr lang="de-DE" altLang="de-DE" sz="2215" dirty="0">
                <a:solidFill>
                  <a:srgbClr val="E14D0E"/>
                </a:solidFill>
              </a:rPr>
              <a:t> </a:t>
            </a:r>
            <a:r>
              <a:rPr lang="de-DE" altLang="de-DE" sz="2215" dirty="0" err="1">
                <a:solidFill>
                  <a:srgbClr val="E14D0E"/>
                </a:solidFill>
              </a:rPr>
              <a:t>grinding</a:t>
            </a:r>
            <a:r>
              <a:rPr lang="de-DE" altLang="de-DE" sz="2215" dirty="0">
                <a:solidFill>
                  <a:srgbClr val="E14D0E"/>
                </a:solidFill>
              </a:rPr>
              <a:t> </a:t>
            </a:r>
            <a:r>
              <a:rPr lang="de-DE" altLang="de-DE" sz="2215" dirty="0" err="1">
                <a:solidFill>
                  <a:srgbClr val="E14D0E"/>
                </a:solidFill>
              </a:rPr>
              <a:t>machines</a:t>
            </a:r>
            <a:endParaRPr lang="de-DE" altLang="de-DE" sz="2215" dirty="0">
              <a:solidFill>
                <a:srgbClr val="E14D0E"/>
              </a:solidFill>
            </a:endParaRPr>
          </a:p>
          <a:p>
            <a:pPr marL="316462" indent="-314998" defTabSz="414625">
              <a:spcBef>
                <a:spcPts val="831"/>
              </a:spcBef>
              <a:spcAft>
                <a:spcPts val="831"/>
              </a:spcAft>
              <a:buSzPct val="100000"/>
              <a:buFont typeface="Wingdings" pitchFamily="2" charset="2"/>
              <a:buChar char=""/>
              <a:tabLst>
                <a:tab pos="316462" algn="l"/>
                <a:tab pos="1160362" algn="l"/>
                <a:tab pos="2004262" algn="l"/>
                <a:tab pos="2848162" algn="l"/>
                <a:tab pos="3692061" algn="l"/>
                <a:tab pos="4535961" algn="l"/>
                <a:tab pos="5379861" algn="l"/>
                <a:tab pos="6223761" algn="l"/>
                <a:tab pos="7067660" algn="l"/>
                <a:tab pos="7911560" algn="l"/>
                <a:tab pos="8755460" algn="l"/>
                <a:tab pos="9599360" algn="l"/>
              </a:tabLst>
            </a:pPr>
            <a:r>
              <a:rPr lang="de-DE" altLang="de-DE" sz="2215" dirty="0">
                <a:solidFill>
                  <a:srgbClr val="6E6E6E"/>
                </a:solidFill>
              </a:rPr>
              <a:t>The </a:t>
            </a:r>
            <a:r>
              <a:rPr lang="de-DE" altLang="de-DE" sz="2215" dirty="0" err="1">
                <a:solidFill>
                  <a:srgbClr val="6E6E6E"/>
                </a:solidFill>
              </a:rPr>
              <a:t>action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value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is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exceeded</a:t>
            </a:r>
            <a:r>
              <a:rPr lang="de-DE" altLang="de-DE" sz="2215" dirty="0">
                <a:solidFill>
                  <a:srgbClr val="6E6E6E"/>
                </a:solidFill>
              </a:rPr>
              <a:t> after </a:t>
            </a:r>
            <a:r>
              <a:rPr lang="de-DE" altLang="de-DE" sz="2215" dirty="0" err="1">
                <a:solidFill>
                  <a:srgbClr val="6E6E6E"/>
                </a:solidFill>
              </a:rPr>
              <a:t>only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approximately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one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hour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of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exposure</a:t>
            </a:r>
            <a:r>
              <a:rPr lang="de-DE" altLang="de-DE" sz="2215" dirty="0">
                <a:solidFill>
                  <a:srgbClr val="6E6E6E"/>
                </a:solidFill>
              </a:rPr>
              <a:t>. </a:t>
            </a:r>
          </a:p>
          <a:p>
            <a:pPr marL="316462" indent="-314998" defTabSz="414625">
              <a:spcBef>
                <a:spcPts val="831"/>
              </a:spcBef>
              <a:spcAft>
                <a:spcPts val="831"/>
              </a:spcAft>
              <a:buSzPct val="100000"/>
              <a:buFont typeface="Wingdings" pitchFamily="2" charset="2"/>
              <a:buChar char=""/>
              <a:tabLst>
                <a:tab pos="316462" algn="l"/>
                <a:tab pos="1160362" algn="l"/>
                <a:tab pos="2004262" algn="l"/>
                <a:tab pos="2848162" algn="l"/>
                <a:tab pos="3692061" algn="l"/>
                <a:tab pos="4535961" algn="l"/>
                <a:tab pos="5379861" algn="l"/>
                <a:tab pos="6223761" algn="l"/>
                <a:tab pos="7067660" algn="l"/>
                <a:tab pos="7911560" algn="l"/>
                <a:tab pos="8755460" algn="l"/>
                <a:tab pos="9599360" algn="l"/>
              </a:tabLst>
            </a:pPr>
            <a:r>
              <a:rPr lang="de-DE" altLang="de-DE" sz="2215" dirty="0">
                <a:solidFill>
                  <a:srgbClr val="6E6E6E"/>
                </a:solidFill>
              </a:rPr>
              <a:t>The </a:t>
            </a:r>
            <a:r>
              <a:rPr lang="de-DE" altLang="de-DE" sz="2215" dirty="0" err="1">
                <a:solidFill>
                  <a:srgbClr val="6E6E6E"/>
                </a:solidFill>
              </a:rPr>
              <a:t>exposure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limit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value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is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exceeded</a:t>
            </a:r>
            <a:r>
              <a:rPr lang="de-DE" altLang="de-DE" sz="2215" dirty="0">
                <a:solidFill>
                  <a:srgbClr val="6E6E6E"/>
                </a:solidFill>
              </a:rPr>
              <a:t> after </a:t>
            </a:r>
            <a:r>
              <a:rPr lang="de-DE" altLang="de-DE" sz="2215" dirty="0" err="1">
                <a:solidFill>
                  <a:srgbClr val="6E6E6E"/>
                </a:solidFill>
              </a:rPr>
              <a:t>approximately</a:t>
            </a:r>
            <a:r>
              <a:rPr lang="de-DE" altLang="de-DE" sz="2215" dirty="0">
                <a:solidFill>
                  <a:srgbClr val="6E6E6E"/>
                </a:solidFill>
              </a:rPr>
              <a:t> 3.5 </a:t>
            </a:r>
            <a:r>
              <a:rPr lang="de-DE" altLang="de-DE" sz="2215" dirty="0" err="1">
                <a:solidFill>
                  <a:srgbClr val="6E6E6E"/>
                </a:solidFill>
              </a:rPr>
              <a:t>hours</a:t>
            </a:r>
            <a:endParaRPr lang="de-DE" altLang="de-DE" sz="2215" dirty="0">
              <a:solidFill>
                <a:srgbClr val="6E6E6E"/>
              </a:solidFill>
            </a:endParaRPr>
          </a:p>
        </p:txBody>
      </p:sp>
      <p:sp>
        <p:nvSpPr>
          <p:cNvPr id="248836" name="Rectangle 4"/>
          <p:cNvSpPr>
            <a:spLocks noGrp="1" noChangeArrowheads="1"/>
          </p:cNvSpPr>
          <p:nvPr>
            <p:ph type="title"/>
          </p:nvPr>
        </p:nvSpPr>
        <p:spPr>
          <a:xfrm>
            <a:off x="716574" y="1036027"/>
            <a:ext cx="7886700" cy="627185"/>
          </a:xfrm>
        </p:spPr>
        <p:txBody>
          <a:bodyPr/>
          <a:lstStyle/>
          <a:p>
            <a:r>
              <a:rPr lang="de-DE" altLang="de-DE" dirty="0" err="1"/>
              <a:t>Health</a:t>
            </a:r>
            <a:r>
              <a:rPr lang="de-DE" altLang="de-DE" dirty="0"/>
              <a:t> </a:t>
            </a:r>
            <a:r>
              <a:rPr lang="de-DE" altLang="de-DE" dirty="0" err="1"/>
              <a:t>hazard</a:t>
            </a:r>
            <a:r>
              <a:rPr lang="de-DE" altLang="de-DE" dirty="0"/>
              <a:t> </a:t>
            </a:r>
            <a:r>
              <a:rPr lang="de-DE" altLang="de-DE" dirty="0" err="1"/>
              <a:t>presented</a:t>
            </a:r>
            <a:r>
              <a:rPr lang="de-DE" altLang="de-DE" dirty="0"/>
              <a:t> </a:t>
            </a:r>
            <a:r>
              <a:rPr lang="de-DE" altLang="de-DE" dirty="0" err="1"/>
              <a:t>by</a:t>
            </a:r>
            <a:r>
              <a:rPr lang="de-DE" altLang="de-DE" dirty="0"/>
              <a:t> vibration</a:t>
            </a:r>
          </a:p>
        </p:txBody>
      </p:sp>
      <p:pic>
        <p:nvPicPr>
          <p:cNvPr id="248839" name="Picture 7" descr="P628004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" r="9418" b="9929"/>
          <a:stretch>
            <a:fillRect/>
          </a:stretch>
        </p:blipFill>
        <p:spPr bwMode="auto">
          <a:xfrm>
            <a:off x="5328138" y="1633905"/>
            <a:ext cx="3518389" cy="458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8316416" y="6525344"/>
            <a:ext cx="7200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30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114001211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ChangeArrowheads="1"/>
          </p:cNvSpPr>
          <p:nvPr/>
        </p:nvSpPr>
        <p:spPr bwMode="auto">
          <a:xfrm>
            <a:off x="592057" y="1663212"/>
            <a:ext cx="8294077" cy="1528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342900" indent="-34290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16531" indent="-316531" defTabSz="844083">
              <a:buNone/>
            </a:pPr>
            <a:r>
              <a:rPr lang="de-DE" altLang="de-DE" sz="2215" b="1" dirty="0">
                <a:solidFill>
                  <a:srgbClr val="6E6E6E"/>
                </a:solidFill>
              </a:rPr>
              <a:t>Solution </a:t>
            </a:r>
            <a:r>
              <a:rPr lang="de-DE" altLang="de-DE" sz="2215" b="1" dirty="0" smtClean="0">
                <a:solidFill>
                  <a:srgbClr val="6E6E6E"/>
                </a:solidFill>
              </a:rPr>
              <a:t>:</a:t>
            </a:r>
            <a:endParaRPr lang="de-DE" altLang="de-DE" sz="2215" b="1" dirty="0">
              <a:solidFill>
                <a:srgbClr val="6E6E6E"/>
              </a:solidFill>
            </a:endParaRPr>
          </a:p>
          <a:p>
            <a:pPr marL="316462" indent="-314998" defTabSz="414625">
              <a:spcBef>
                <a:spcPts val="831"/>
              </a:spcBef>
              <a:spcAft>
                <a:spcPts val="831"/>
              </a:spcAft>
              <a:buSzPct val="100000"/>
              <a:buFont typeface="Wingdings" pitchFamily="2" charset="2"/>
              <a:buChar char=""/>
              <a:tabLst>
                <a:tab pos="316462" algn="l"/>
                <a:tab pos="1160362" algn="l"/>
                <a:tab pos="2004262" algn="l"/>
                <a:tab pos="2848162" algn="l"/>
                <a:tab pos="3692061" algn="l"/>
                <a:tab pos="4535961" algn="l"/>
                <a:tab pos="5379861" algn="l"/>
                <a:tab pos="6223761" algn="l"/>
                <a:tab pos="7067660" algn="l"/>
                <a:tab pos="7911560" algn="l"/>
                <a:tab pos="8755460" algn="l"/>
                <a:tab pos="9599360" algn="l"/>
              </a:tabLst>
            </a:pPr>
            <a:r>
              <a:rPr lang="de-DE" altLang="de-DE" sz="2215" b="1" dirty="0">
                <a:solidFill>
                  <a:srgbClr val="6E6E6E"/>
                </a:solidFill>
              </a:rPr>
              <a:t>Vibration </a:t>
            </a:r>
            <a:r>
              <a:rPr lang="de-DE" altLang="de-DE" sz="2215" b="1" dirty="0" err="1">
                <a:solidFill>
                  <a:srgbClr val="6E6E6E"/>
                </a:solidFill>
              </a:rPr>
              <a:t>attenuation</a:t>
            </a:r>
            <a:r>
              <a:rPr lang="de-DE" altLang="de-DE" sz="2215" b="1" dirty="0">
                <a:solidFill>
                  <a:srgbClr val="6E6E6E"/>
                </a:solidFill>
              </a:rPr>
              <a:t> </a:t>
            </a:r>
            <a:r>
              <a:rPr lang="de-DE" altLang="de-DE" sz="2215" b="1" dirty="0" err="1">
                <a:solidFill>
                  <a:srgbClr val="6E6E6E"/>
                </a:solidFill>
              </a:rPr>
              <a:t>by</a:t>
            </a:r>
            <a:r>
              <a:rPr lang="de-DE" altLang="de-DE" sz="2215" b="1" dirty="0">
                <a:solidFill>
                  <a:srgbClr val="6E6E6E"/>
                </a:solidFill>
              </a:rPr>
              <a:t> </a:t>
            </a:r>
            <a:r>
              <a:rPr lang="de-DE" altLang="de-DE" sz="2215" b="1" dirty="0" err="1">
                <a:solidFill>
                  <a:srgbClr val="6E6E6E"/>
                </a:solidFill>
              </a:rPr>
              <a:t>means</a:t>
            </a:r>
            <a:r>
              <a:rPr lang="de-DE" altLang="de-DE" sz="2215" b="1" dirty="0">
                <a:solidFill>
                  <a:srgbClr val="6E6E6E"/>
                </a:solidFill>
              </a:rPr>
              <a:t> </a:t>
            </a:r>
            <a:r>
              <a:rPr lang="de-DE" altLang="de-DE" sz="2215" b="1" dirty="0" err="1">
                <a:solidFill>
                  <a:srgbClr val="6E6E6E"/>
                </a:solidFill>
              </a:rPr>
              <a:t>of</a:t>
            </a:r>
            <a:r>
              <a:rPr lang="de-DE" altLang="de-DE" sz="2215" b="1" dirty="0">
                <a:solidFill>
                  <a:srgbClr val="6E6E6E"/>
                </a:solidFill>
              </a:rPr>
              <a:t> an </a:t>
            </a:r>
            <a:r>
              <a:rPr lang="de-DE" altLang="de-DE" sz="2215" b="1" dirty="0" err="1">
                <a:solidFill>
                  <a:srgbClr val="6E6E6E"/>
                </a:solidFill>
              </a:rPr>
              <a:t>autobalancing</a:t>
            </a:r>
            <a:r>
              <a:rPr lang="de-DE" altLang="de-DE" sz="2215" b="1" dirty="0">
                <a:solidFill>
                  <a:srgbClr val="6E6E6E"/>
                </a:solidFill>
              </a:rPr>
              <a:t> </a:t>
            </a:r>
            <a:r>
              <a:rPr lang="de-DE" altLang="de-DE" sz="2215" b="1" dirty="0" err="1">
                <a:solidFill>
                  <a:srgbClr val="6E6E6E"/>
                </a:solidFill>
              </a:rPr>
              <a:t>system</a:t>
            </a:r>
            <a:endParaRPr lang="de-DE" altLang="de-DE" sz="2215" b="1" dirty="0">
              <a:solidFill>
                <a:srgbClr val="6E6E6E"/>
              </a:solidFill>
            </a:endParaRPr>
          </a:p>
        </p:txBody>
      </p:sp>
      <p:sp>
        <p:nvSpPr>
          <p:cNvPr id="249859" name="Rectangle 3"/>
          <p:cNvSpPr>
            <a:spLocks noGrp="1" noChangeArrowheads="1"/>
          </p:cNvSpPr>
          <p:nvPr>
            <p:ph type="title"/>
          </p:nvPr>
        </p:nvSpPr>
        <p:spPr>
          <a:xfrm>
            <a:off x="467544" y="1036027"/>
            <a:ext cx="8011217" cy="627185"/>
          </a:xfrm>
        </p:spPr>
        <p:txBody>
          <a:bodyPr/>
          <a:lstStyle/>
          <a:p>
            <a:r>
              <a:rPr lang="de-DE" altLang="de-DE" dirty="0"/>
              <a:t>Technical </a:t>
            </a:r>
            <a:r>
              <a:rPr lang="de-DE" altLang="de-DE" dirty="0" err="1"/>
              <a:t>protection</a:t>
            </a:r>
            <a:r>
              <a:rPr lang="de-DE" altLang="de-DE" dirty="0"/>
              <a:t> </a:t>
            </a:r>
            <a:r>
              <a:rPr lang="de-DE" altLang="de-DE" dirty="0" err="1"/>
              <a:t>against</a:t>
            </a:r>
            <a:r>
              <a:rPr lang="de-DE" altLang="de-DE" dirty="0"/>
              <a:t> vibration</a:t>
            </a:r>
          </a:p>
        </p:txBody>
      </p:sp>
      <p:sp>
        <p:nvSpPr>
          <p:cNvPr id="249863" name="Text Box 7"/>
          <p:cNvSpPr txBox="1">
            <a:spLocks noChangeArrowheads="1"/>
          </p:cNvSpPr>
          <p:nvPr/>
        </p:nvSpPr>
        <p:spPr bwMode="auto">
          <a:xfrm>
            <a:off x="4572001" y="5688624"/>
            <a:ext cx="3656135" cy="262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844083">
              <a:spcBef>
                <a:spcPct val="50000"/>
              </a:spcBef>
            </a:pPr>
            <a:endParaRPr lang="de-DE" altLang="de-DE" sz="1108">
              <a:solidFill>
                <a:srgbClr val="6E6E6E"/>
              </a:solidFill>
              <a:latin typeface="Arial" panose="020B0604020202020204" pitchFamily="34" charset="0"/>
            </a:endParaRPr>
          </a:p>
        </p:txBody>
      </p:sp>
      <p:sp>
        <p:nvSpPr>
          <p:cNvPr id="249864" name="Text Box 8"/>
          <p:cNvSpPr txBox="1">
            <a:spLocks noChangeArrowheads="1"/>
          </p:cNvSpPr>
          <p:nvPr/>
        </p:nvSpPr>
        <p:spPr bwMode="auto">
          <a:xfrm>
            <a:off x="4306766" y="5556739"/>
            <a:ext cx="4705350" cy="603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414625">
              <a:spcBef>
                <a:spcPts val="1038"/>
              </a:spcBef>
              <a:buSzPct val="100000"/>
              <a:tabLst>
                <a:tab pos="0" algn="l"/>
                <a:tab pos="843900" algn="l"/>
                <a:tab pos="1687800" algn="l"/>
                <a:tab pos="2531699" algn="l"/>
                <a:tab pos="3375599" algn="l"/>
                <a:tab pos="4219499" algn="l"/>
                <a:tab pos="5063399" algn="l"/>
                <a:tab pos="5907298" algn="l"/>
                <a:tab pos="6751198" algn="l"/>
                <a:tab pos="7595098" algn="l"/>
                <a:tab pos="8438998" algn="l"/>
                <a:tab pos="9282897" algn="l"/>
              </a:tabLst>
            </a:pPr>
            <a:r>
              <a:rPr lang="de-DE" altLang="de-DE" sz="1661" dirty="0" err="1">
                <a:solidFill>
                  <a:srgbClr val="6E6E6E"/>
                </a:solidFill>
              </a:rPr>
              <a:t>Schematic</a:t>
            </a:r>
            <a:r>
              <a:rPr lang="de-DE" altLang="de-DE" sz="1661" dirty="0">
                <a:solidFill>
                  <a:srgbClr val="6E6E6E"/>
                </a:solidFill>
              </a:rPr>
              <a:t> </a:t>
            </a:r>
            <a:r>
              <a:rPr lang="de-DE" altLang="de-DE" sz="1661" dirty="0" err="1">
                <a:solidFill>
                  <a:srgbClr val="6E6E6E"/>
                </a:solidFill>
              </a:rPr>
              <a:t>representation</a:t>
            </a:r>
            <a:r>
              <a:rPr lang="de-DE" altLang="de-DE" sz="1661" dirty="0">
                <a:solidFill>
                  <a:srgbClr val="6E6E6E"/>
                </a:solidFill>
              </a:rPr>
              <a:t> </a:t>
            </a:r>
            <a:r>
              <a:rPr lang="de-DE" altLang="de-DE" sz="1661" dirty="0" err="1">
                <a:solidFill>
                  <a:srgbClr val="6E6E6E"/>
                </a:solidFill>
              </a:rPr>
              <a:t>of</a:t>
            </a:r>
            <a:r>
              <a:rPr lang="de-DE" altLang="de-DE" sz="1661" dirty="0">
                <a:solidFill>
                  <a:srgbClr val="6E6E6E"/>
                </a:solidFill>
              </a:rPr>
              <a:t> </a:t>
            </a:r>
            <a:r>
              <a:rPr lang="de-DE" altLang="de-DE" sz="1661" dirty="0" err="1">
                <a:solidFill>
                  <a:srgbClr val="6E6E6E"/>
                </a:solidFill>
              </a:rPr>
              <a:t>the</a:t>
            </a:r>
            <a:r>
              <a:rPr lang="de-DE" altLang="de-DE" sz="1661" dirty="0">
                <a:solidFill>
                  <a:srgbClr val="6E6E6E"/>
                </a:solidFill>
              </a:rPr>
              <a:t> </a:t>
            </a:r>
            <a:r>
              <a:rPr lang="de-DE" altLang="de-DE" sz="1661" dirty="0" err="1">
                <a:solidFill>
                  <a:srgbClr val="6E6E6E"/>
                </a:solidFill>
              </a:rPr>
              <a:t>mode</a:t>
            </a:r>
            <a:r>
              <a:rPr lang="de-DE" altLang="de-DE" sz="1661" dirty="0">
                <a:solidFill>
                  <a:srgbClr val="6E6E6E"/>
                </a:solidFill>
              </a:rPr>
              <a:t> </a:t>
            </a:r>
            <a:r>
              <a:rPr lang="de-DE" altLang="de-DE" sz="1661" dirty="0" err="1">
                <a:solidFill>
                  <a:srgbClr val="6E6E6E"/>
                </a:solidFill>
              </a:rPr>
              <a:t>of</a:t>
            </a:r>
            <a:r>
              <a:rPr lang="de-DE" altLang="de-DE" sz="1661" dirty="0">
                <a:solidFill>
                  <a:srgbClr val="6E6E6E"/>
                </a:solidFill>
              </a:rPr>
              <a:t> </a:t>
            </a:r>
            <a:r>
              <a:rPr lang="de-DE" altLang="de-DE" sz="1661" dirty="0" err="1">
                <a:solidFill>
                  <a:srgbClr val="6E6E6E"/>
                </a:solidFill>
              </a:rPr>
              <a:t>operation</a:t>
            </a:r>
            <a:r>
              <a:rPr lang="de-DE" altLang="de-DE" sz="1661" dirty="0">
                <a:solidFill>
                  <a:srgbClr val="6E6E6E"/>
                </a:solidFill>
              </a:rPr>
              <a:t> </a:t>
            </a:r>
            <a:r>
              <a:rPr lang="de-DE" altLang="de-DE" sz="1661" dirty="0" err="1">
                <a:solidFill>
                  <a:srgbClr val="6E6E6E"/>
                </a:solidFill>
              </a:rPr>
              <a:t>to</a:t>
            </a:r>
            <a:r>
              <a:rPr lang="de-DE" altLang="de-DE" sz="1661" dirty="0">
                <a:solidFill>
                  <a:srgbClr val="6E6E6E"/>
                </a:solidFill>
              </a:rPr>
              <a:t> VDI 3831</a:t>
            </a:r>
          </a:p>
        </p:txBody>
      </p:sp>
      <p:pic>
        <p:nvPicPr>
          <p:cNvPr id="249866" name="Picture 10" descr="P62800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6" r="11914" b="14896"/>
          <a:stretch>
            <a:fillRect/>
          </a:stretch>
        </p:blipFill>
        <p:spPr bwMode="auto">
          <a:xfrm>
            <a:off x="383931" y="2763715"/>
            <a:ext cx="3855427" cy="320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38679" y="3032704"/>
            <a:ext cx="4647455" cy="24071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9" name="Textfeld 8"/>
          <p:cNvSpPr txBox="1"/>
          <p:nvPr/>
        </p:nvSpPr>
        <p:spPr>
          <a:xfrm>
            <a:off x="8316416" y="6525344"/>
            <a:ext cx="7200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31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2297273758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ChangeArrowheads="1"/>
          </p:cNvSpPr>
          <p:nvPr/>
        </p:nvSpPr>
        <p:spPr bwMode="auto">
          <a:xfrm>
            <a:off x="849924" y="1701312"/>
            <a:ext cx="7577504" cy="1528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342900" indent="-34290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16531" indent="-316531" defTabSz="844083">
              <a:buNone/>
            </a:pPr>
            <a:r>
              <a:rPr lang="de-DE" altLang="de-DE" sz="2215" b="1" dirty="0" err="1">
                <a:solidFill>
                  <a:srgbClr val="6E6E6E"/>
                </a:solidFill>
              </a:rPr>
              <a:t>Result</a:t>
            </a:r>
            <a:r>
              <a:rPr lang="de-DE" altLang="de-DE" sz="2215" b="1" dirty="0">
                <a:solidFill>
                  <a:srgbClr val="6E6E6E"/>
                </a:solidFill>
              </a:rPr>
              <a:t> </a:t>
            </a:r>
            <a:r>
              <a:rPr lang="de-DE" altLang="de-DE" sz="2215" b="1" dirty="0" smtClean="0">
                <a:solidFill>
                  <a:srgbClr val="6E6E6E"/>
                </a:solidFill>
              </a:rPr>
              <a:t>:</a:t>
            </a:r>
            <a:endParaRPr lang="de-DE" altLang="de-DE" sz="2215" b="1" dirty="0">
              <a:solidFill>
                <a:srgbClr val="6E6E6E"/>
              </a:solidFill>
            </a:endParaRPr>
          </a:p>
          <a:p>
            <a:pPr marL="316462" indent="-314998" defTabSz="414625">
              <a:spcBef>
                <a:spcPts val="831"/>
              </a:spcBef>
              <a:spcAft>
                <a:spcPts val="831"/>
              </a:spcAft>
              <a:buSzPct val="100000"/>
              <a:buFont typeface="Wingdings" pitchFamily="2" charset="2"/>
              <a:buChar char=""/>
              <a:tabLst>
                <a:tab pos="316462" algn="l"/>
                <a:tab pos="1160362" algn="l"/>
                <a:tab pos="2004262" algn="l"/>
                <a:tab pos="2848162" algn="l"/>
                <a:tab pos="3692061" algn="l"/>
                <a:tab pos="4535961" algn="l"/>
                <a:tab pos="5379861" algn="l"/>
                <a:tab pos="6223761" algn="l"/>
                <a:tab pos="7067660" algn="l"/>
                <a:tab pos="7911560" algn="l"/>
                <a:tab pos="8755460" algn="l"/>
                <a:tab pos="9599360" algn="l"/>
              </a:tabLst>
            </a:pPr>
            <a:r>
              <a:rPr lang="de-DE" altLang="de-DE" sz="2215" dirty="0" err="1">
                <a:solidFill>
                  <a:srgbClr val="6E6E6E"/>
                </a:solidFill>
              </a:rPr>
              <a:t>Substantially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longer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durations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of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use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before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the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exposure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limit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value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is</a:t>
            </a:r>
            <a:r>
              <a:rPr lang="de-DE" altLang="de-DE" sz="2215" dirty="0">
                <a:solidFill>
                  <a:srgbClr val="6E6E6E"/>
                </a:solidFill>
              </a:rPr>
              <a:t> </a:t>
            </a:r>
            <a:r>
              <a:rPr lang="de-DE" altLang="de-DE" sz="2215" dirty="0" err="1">
                <a:solidFill>
                  <a:srgbClr val="6E6E6E"/>
                </a:solidFill>
              </a:rPr>
              <a:t>exceeded</a:t>
            </a:r>
            <a:endParaRPr lang="de-DE" altLang="de-DE" sz="2215" dirty="0">
              <a:solidFill>
                <a:srgbClr val="6E6E6E"/>
              </a:solidFill>
            </a:endParaRPr>
          </a:p>
        </p:txBody>
      </p:sp>
      <p:sp>
        <p:nvSpPr>
          <p:cNvPr id="250883" name="Rectangle 3"/>
          <p:cNvSpPr>
            <a:spLocks noGrp="1" noChangeArrowheads="1"/>
          </p:cNvSpPr>
          <p:nvPr>
            <p:ph type="title"/>
          </p:nvPr>
        </p:nvSpPr>
        <p:spPr>
          <a:xfrm>
            <a:off x="716574" y="1036027"/>
            <a:ext cx="7886700" cy="627185"/>
          </a:xfrm>
        </p:spPr>
        <p:txBody>
          <a:bodyPr/>
          <a:lstStyle/>
          <a:p>
            <a:r>
              <a:rPr lang="de-DE" altLang="de-DE" dirty="0"/>
              <a:t>Technical </a:t>
            </a:r>
            <a:r>
              <a:rPr lang="de-DE" altLang="de-DE" dirty="0" err="1"/>
              <a:t>protection</a:t>
            </a:r>
            <a:r>
              <a:rPr lang="de-DE" altLang="de-DE" dirty="0"/>
              <a:t> </a:t>
            </a:r>
            <a:r>
              <a:rPr lang="de-DE" altLang="de-DE" dirty="0" err="1"/>
              <a:t>against</a:t>
            </a:r>
            <a:r>
              <a:rPr lang="de-DE" altLang="de-DE" dirty="0"/>
              <a:t> vibration</a:t>
            </a:r>
          </a:p>
        </p:txBody>
      </p:sp>
      <p:grpSp>
        <p:nvGrpSpPr>
          <p:cNvPr id="250890" name="Group 10"/>
          <p:cNvGrpSpPr>
            <a:grpSpLocks/>
          </p:cNvGrpSpPr>
          <p:nvPr/>
        </p:nvGrpSpPr>
        <p:grpSpPr bwMode="auto">
          <a:xfrm>
            <a:off x="1721827" y="5355989"/>
            <a:ext cx="6705600" cy="433754"/>
            <a:chOff x="624" y="3504"/>
            <a:chExt cx="4224" cy="296"/>
          </a:xfrm>
        </p:grpSpPr>
        <p:sp>
          <p:nvSpPr>
            <p:cNvPr id="250891" name="Text Box 11"/>
            <p:cNvSpPr txBox="1">
              <a:spLocks noChangeArrowheads="1"/>
            </p:cNvSpPr>
            <p:nvPr/>
          </p:nvSpPr>
          <p:spPr bwMode="auto">
            <a:xfrm>
              <a:off x="3120" y="3504"/>
              <a:ext cx="1728" cy="2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844083" eaLnBrk="0" hangingPunct="0">
                <a:spcBef>
                  <a:spcPct val="50000"/>
                </a:spcBef>
              </a:pPr>
              <a:r>
                <a:rPr lang="de-DE" altLang="de-DE" sz="2215" b="1">
                  <a:solidFill>
                    <a:srgbClr val="006600"/>
                  </a:solidFill>
                  <a:latin typeface="Arial" panose="020B0604020202020204" pitchFamily="34" charset="0"/>
                </a:rPr>
                <a:t>(t</a:t>
              </a:r>
              <a:r>
                <a:rPr lang="de-DE" altLang="de-DE" sz="2215" b="1" baseline="-25000">
                  <a:solidFill>
                    <a:srgbClr val="006600"/>
                  </a:solidFill>
                  <a:latin typeface="Arial" panose="020B0604020202020204" pitchFamily="34" charset="0"/>
                </a:rPr>
                <a:t>max.</a:t>
              </a:r>
              <a:r>
                <a:rPr lang="de-DE" altLang="de-DE" sz="2215" b="1">
                  <a:solidFill>
                    <a:srgbClr val="006600"/>
                  </a:solidFill>
                  <a:latin typeface="Arial" panose="020B0604020202020204" pitchFamily="34" charset="0"/>
                </a:rPr>
                <a:t>&gt; 8 h )</a:t>
              </a:r>
              <a:endParaRPr lang="de-DE" altLang="de-DE" sz="2215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0892" name="Text Box 12"/>
            <p:cNvSpPr txBox="1">
              <a:spLocks noChangeArrowheads="1"/>
            </p:cNvSpPr>
            <p:nvPr/>
          </p:nvSpPr>
          <p:spPr bwMode="auto">
            <a:xfrm>
              <a:off x="624" y="3504"/>
              <a:ext cx="2064" cy="2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844083" eaLnBrk="0" hangingPunct="0">
                <a:spcBef>
                  <a:spcPct val="50000"/>
                </a:spcBef>
              </a:pPr>
              <a:r>
                <a:rPr lang="de-DE" altLang="de-DE" sz="2215" b="1">
                  <a:solidFill>
                    <a:srgbClr val="FF0000"/>
                  </a:solidFill>
                  <a:latin typeface="Arial" panose="020B0604020202020204" pitchFamily="34" charset="0"/>
                </a:rPr>
                <a:t>(t</a:t>
              </a:r>
              <a:r>
                <a:rPr lang="de-DE" altLang="de-DE" sz="2215" b="1" baseline="-25000">
                  <a:solidFill>
                    <a:srgbClr val="FF0000"/>
                  </a:solidFill>
                  <a:latin typeface="Arial" panose="020B0604020202020204" pitchFamily="34" charset="0"/>
                </a:rPr>
                <a:t>max.</a:t>
              </a:r>
              <a:r>
                <a:rPr lang="de-DE" altLang="de-DE" sz="2215" b="1">
                  <a:solidFill>
                    <a:srgbClr val="FF0000"/>
                  </a:solidFill>
                  <a:latin typeface="Arial" panose="020B0604020202020204" pitchFamily="34" charset="0"/>
                </a:rPr>
                <a:t>= 3,5 h )</a:t>
              </a:r>
            </a:p>
          </p:txBody>
        </p:sp>
      </p:grpSp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647596" y="3092016"/>
          <a:ext cx="7636361" cy="2391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r:id="rId3" imgW="9426240" imgH="2956320" progId="">
                  <p:embed/>
                </p:oleObj>
              </mc:Choice>
              <mc:Fallback>
                <p:oleObj r:id="rId3" imgW="9426240" imgH="2956320" progId="">
                  <p:embed/>
                  <p:pic>
                    <p:nvPicPr>
                      <p:cNvPr id="922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596" y="3092016"/>
                        <a:ext cx="7636361" cy="23911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feld 8"/>
          <p:cNvSpPr txBox="1"/>
          <p:nvPr/>
        </p:nvSpPr>
        <p:spPr>
          <a:xfrm>
            <a:off x="8316416" y="6525344"/>
            <a:ext cx="7200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32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2982471036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0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0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981075"/>
            <a:ext cx="7886700" cy="576263"/>
          </a:xfrm>
        </p:spPr>
        <p:txBody>
          <a:bodyPr/>
          <a:lstStyle/>
          <a:p>
            <a:r>
              <a:rPr lang="de-DE" altLang="de-DE" dirty="0"/>
              <a:t>Vibration </a:t>
            </a:r>
            <a:r>
              <a:rPr lang="de-DE" altLang="de-DE" dirty="0" err="1"/>
              <a:t>abatement</a:t>
            </a:r>
            <a:r>
              <a:rPr lang="de-DE" altLang="de-DE" dirty="0"/>
              <a:t> on </a:t>
            </a:r>
            <a:r>
              <a:rPr lang="de-DE" altLang="de-DE" dirty="0" err="1"/>
              <a:t>fork</a:t>
            </a:r>
            <a:r>
              <a:rPr lang="de-DE" altLang="de-DE" dirty="0"/>
              <a:t>-lift </a:t>
            </a:r>
            <a:r>
              <a:rPr lang="de-DE" altLang="de-DE" dirty="0" err="1"/>
              <a:t>trucks</a:t>
            </a:r>
            <a:endParaRPr lang="de-DE" altLang="de-DE" dirty="0"/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1543050"/>
            <a:ext cx="6408738" cy="3686175"/>
          </a:xfrm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39750" y="5535613"/>
            <a:ext cx="83534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eaLnBrk="0" hangingPunct="0">
              <a:spcBef>
                <a:spcPct val="50000"/>
              </a:spcBef>
              <a:defRPr/>
            </a:pPr>
            <a:r>
              <a:rPr lang="de-DE" altLang="de-DE" u="sng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Problem: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fork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-lift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truck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drivers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complain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pain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region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lumbar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thoracic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spine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during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travel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over</a:t>
            </a:r>
            <a:r>
              <a:rPr lang="de-DE" altLang="de-D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ramps</a:t>
            </a:r>
            <a:endParaRPr lang="de-DE" altLang="de-DE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8316416" y="6525344"/>
            <a:ext cx="7200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33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422767325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211263"/>
            <a:ext cx="7886700" cy="679450"/>
          </a:xfrm>
        </p:spPr>
        <p:txBody>
          <a:bodyPr/>
          <a:lstStyle/>
          <a:p>
            <a:r>
              <a:rPr lang="de-DE" altLang="de-DE" dirty="0"/>
              <a:t>Vibration </a:t>
            </a:r>
            <a:r>
              <a:rPr lang="de-DE" altLang="de-DE" dirty="0" err="1"/>
              <a:t>abatement</a:t>
            </a:r>
            <a:r>
              <a:rPr lang="de-DE" altLang="de-DE" dirty="0"/>
              <a:t> on </a:t>
            </a:r>
            <a:r>
              <a:rPr lang="de-DE" altLang="de-DE" dirty="0" err="1"/>
              <a:t>fork</a:t>
            </a:r>
            <a:r>
              <a:rPr lang="de-DE" altLang="de-DE" dirty="0"/>
              <a:t>-lift </a:t>
            </a:r>
            <a:r>
              <a:rPr lang="de-DE" altLang="de-DE" dirty="0" err="1"/>
              <a:t>trucks</a:t>
            </a:r>
            <a:endParaRPr lang="de-DE" altLang="de-DE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058988"/>
            <a:ext cx="8077200" cy="4465637"/>
          </a:xfrm>
        </p:spPr>
        <p:txBody>
          <a:bodyPr/>
          <a:lstStyle/>
          <a:p>
            <a:pPr marL="447675" lvl="0" indent="-447675">
              <a:lnSpc>
                <a:spcPct val="90000"/>
              </a:lnSpc>
              <a:buNone/>
            </a:pPr>
            <a:r>
              <a:rPr lang="de-DE" altLang="de-DE" sz="2200" u="sng" kern="0" dirty="0" err="1">
                <a:solidFill>
                  <a:srgbClr val="6E6E6E"/>
                </a:solidFill>
              </a:rPr>
              <a:t>Activities</a:t>
            </a:r>
            <a:r>
              <a:rPr lang="de-DE" altLang="de-DE" sz="2200" u="sng" kern="0" dirty="0">
                <a:solidFill>
                  <a:srgbClr val="6E6E6E"/>
                </a:solidFill>
              </a:rPr>
              <a:t>:</a:t>
            </a:r>
            <a:r>
              <a:rPr lang="de-DE" altLang="de-DE" sz="2200" kern="0" dirty="0">
                <a:solidFill>
                  <a:srgbClr val="6E6E6E"/>
                </a:solidFill>
              </a:rPr>
              <a:t> </a:t>
            </a:r>
          </a:p>
          <a:p>
            <a:pPr marL="447675" lvl="0" indent="-447675">
              <a:lnSpc>
                <a:spcPct val="90000"/>
              </a:lnSpc>
            </a:pPr>
            <a:r>
              <a:rPr lang="de-DE" altLang="de-DE" kern="0" dirty="0" err="1">
                <a:solidFill>
                  <a:srgbClr val="6E6E6E"/>
                </a:solidFill>
              </a:rPr>
              <a:t>Testing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of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seats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with</a:t>
            </a:r>
            <a:r>
              <a:rPr lang="de-DE" altLang="de-DE" kern="0" dirty="0">
                <a:solidFill>
                  <a:srgbClr val="6E6E6E"/>
                </a:solidFill>
              </a:rPr>
              <a:t> a larger vibration </a:t>
            </a:r>
            <a:r>
              <a:rPr lang="de-DE" altLang="de-DE" kern="0" dirty="0" err="1">
                <a:solidFill>
                  <a:srgbClr val="6E6E6E"/>
                </a:solidFill>
              </a:rPr>
              <a:t>amplitude</a:t>
            </a:r>
            <a:r>
              <a:rPr lang="de-DE" altLang="de-DE" kern="0" dirty="0">
                <a:solidFill>
                  <a:srgbClr val="6E6E6E"/>
                </a:solidFill>
              </a:rPr>
              <a:t>, in </a:t>
            </a:r>
            <a:r>
              <a:rPr lang="de-DE" altLang="de-DE" kern="0" dirty="0" err="1">
                <a:solidFill>
                  <a:srgbClr val="6E6E6E"/>
                </a:solidFill>
              </a:rPr>
              <a:t>the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first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instance</a:t>
            </a:r>
            <a:r>
              <a:rPr lang="de-DE" altLang="de-DE" kern="0" dirty="0">
                <a:solidFill>
                  <a:srgbClr val="6E6E6E"/>
                </a:solidFill>
              </a:rPr>
              <a:t> in </a:t>
            </a:r>
            <a:r>
              <a:rPr lang="de-DE" altLang="de-DE" kern="0" dirty="0" err="1">
                <a:solidFill>
                  <a:srgbClr val="6E6E6E"/>
                </a:solidFill>
              </a:rPr>
              <a:t>the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laboratory</a:t>
            </a:r>
            <a:r>
              <a:rPr lang="de-DE" altLang="de-DE" kern="0" dirty="0">
                <a:solidFill>
                  <a:srgbClr val="6E6E6E"/>
                </a:solidFill>
              </a:rPr>
              <a:t>; </a:t>
            </a:r>
            <a:r>
              <a:rPr lang="de-DE" altLang="de-DE" kern="0" dirty="0" err="1">
                <a:solidFill>
                  <a:srgbClr val="6E6E6E"/>
                </a:solidFill>
              </a:rPr>
              <a:t>preliminary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selection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of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two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seats</a:t>
            </a:r>
            <a:endParaRPr lang="de-DE" altLang="de-DE" kern="0" dirty="0">
              <a:solidFill>
                <a:srgbClr val="6E6E6E"/>
              </a:solidFill>
            </a:endParaRPr>
          </a:p>
          <a:p>
            <a:pPr marL="447675" lvl="0" indent="-447675">
              <a:lnSpc>
                <a:spcPct val="90000"/>
              </a:lnSpc>
            </a:pPr>
            <a:r>
              <a:rPr lang="de-DE" altLang="de-DE" kern="0" dirty="0">
                <a:solidFill>
                  <a:srgbClr val="6E6E6E"/>
                </a:solidFill>
              </a:rPr>
              <a:t>Installation in </a:t>
            </a:r>
            <a:r>
              <a:rPr lang="de-DE" altLang="de-DE" kern="0" dirty="0" err="1">
                <a:solidFill>
                  <a:srgbClr val="6E6E6E"/>
                </a:solidFill>
              </a:rPr>
              <a:t>the</a:t>
            </a:r>
            <a:r>
              <a:rPr lang="de-DE" altLang="de-DE" kern="0" dirty="0">
                <a:solidFill>
                  <a:srgbClr val="6E6E6E"/>
                </a:solidFill>
              </a:rPr>
              <a:t> plant, </a:t>
            </a:r>
            <a:r>
              <a:rPr lang="de-DE" altLang="de-DE" kern="0" dirty="0" err="1">
                <a:solidFill>
                  <a:srgbClr val="6E6E6E"/>
                </a:solidFill>
              </a:rPr>
              <a:t>measurement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of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the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exposure</a:t>
            </a:r>
            <a:r>
              <a:rPr lang="de-DE" altLang="de-DE" kern="0" dirty="0">
                <a:solidFill>
                  <a:srgbClr val="6E6E6E"/>
                </a:solidFill>
              </a:rPr>
              <a:t>, final </a:t>
            </a:r>
            <a:r>
              <a:rPr lang="de-DE" altLang="de-DE" kern="0" dirty="0" err="1">
                <a:solidFill>
                  <a:srgbClr val="6E6E6E"/>
                </a:solidFill>
              </a:rPr>
              <a:t>selection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by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the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employees</a:t>
            </a:r>
            <a:endParaRPr lang="de-DE" altLang="de-DE" kern="0" dirty="0">
              <a:solidFill>
                <a:srgbClr val="6E6E6E"/>
              </a:solidFill>
            </a:endParaRPr>
          </a:p>
          <a:p>
            <a:pPr marL="447675" lvl="0" indent="-447675">
              <a:lnSpc>
                <a:spcPct val="90000"/>
              </a:lnSpc>
              <a:buNone/>
            </a:pPr>
            <a:endParaRPr lang="de-DE" altLang="de-DE" sz="1200" kern="0" dirty="0">
              <a:solidFill>
                <a:srgbClr val="6E6E6E"/>
              </a:solidFill>
            </a:endParaRPr>
          </a:p>
          <a:p>
            <a:pPr marL="447675" lvl="0" indent="-447675">
              <a:lnSpc>
                <a:spcPct val="90000"/>
              </a:lnSpc>
              <a:buNone/>
            </a:pPr>
            <a:r>
              <a:rPr lang="de-DE" altLang="de-DE" sz="2400" u="sng" kern="0" dirty="0" err="1">
                <a:solidFill>
                  <a:srgbClr val="6E6E6E"/>
                </a:solidFill>
              </a:rPr>
              <a:t>Results</a:t>
            </a:r>
            <a:r>
              <a:rPr lang="de-DE" altLang="de-DE" sz="2400" u="sng" kern="0" dirty="0">
                <a:solidFill>
                  <a:srgbClr val="6E6E6E"/>
                </a:solidFill>
              </a:rPr>
              <a:t>:</a:t>
            </a:r>
          </a:p>
          <a:p>
            <a:pPr marL="447675" lvl="0" indent="-447675">
              <a:lnSpc>
                <a:spcPct val="90000"/>
              </a:lnSpc>
            </a:pPr>
            <a:r>
              <a:rPr lang="de-DE" altLang="de-DE" kern="0" dirty="0">
                <a:solidFill>
                  <a:srgbClr val="6E6E6E"/>
                </a:solidFill>
              </a:rPr>
              <a:t>A 10% </a:t>
            </a:r>
            <a:r>
              <a:rPr lang="de-DE" altLang="de-DE" kern="0" dirty="0" err="1">
                <a:solidFill>
                  <a:srgbClr val="6E6E6E"/>
                </a:solidFill>
              </a:rPr>
              <a:t>improvement</a:t>
            </a:r>
            <a:r>
              <a:rPr lang="de-DE" altLang="de-DE" kern="0" dirty="0">
                <a:solidFill>
                  <a:srgbClr val="6E6E6E"/>
                </a:solidFill>
              </a:rPr>
              <a:t> in </a:t>
            </a:r>
            <a:r>
              <a:rPr lang="de-DE" altLang="de-DE" kern="0" dirty="0" err="1">
                <a:solidFill>
                  <a:srgbClr val="6E6E6E"/>
                </a:solidFill>
              </a:rPr>
              <a:t>the</a:t>
            </a:r>
            <a:r>
              <a:rPr lang="de-DE" altLang="de-DE" kern="0" dirty="0">
                <a:solidFill>
                  <a:srgbClr val="6E6E6E"/>
                </a:solidFill>
              </a:rPr>
              <a:t> vibration </a:t>
            </a:r>
            <a:r>
              <a:rPr lang="de-DE" altLang="de-DE" kern="0" dirty="0" err="1">
                <a:solidFill>
                  <a:srgbClr val="6E6E6E"/>
                </a:solidFill>
              </a:rPr>
              <a:t>damping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of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the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selected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seats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increases</a:t>
            </a:r>
            <a:r>
              <a:rPr lang="de-DE" altLang="de-DE" kern="0" dirty="0">
                <a:solidFill>
                  <a:srgbClr val="6E6E6E"/>
                </a:solidFill>
              </a:rPr>
              <a:t> in </a:t>
            </a:r>
            <a:r>
              <a:rPr lang="de-DE" altLang="de-DE" kern="0" dirty="0" err="1">
                <a:solidFill>
                  <a:srgbClr val="6E6E6E"/>
                </a:solidFill>
              </a:rPr>
              <a:t>operation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to</a:t>
            </a:r>
            <a:r>
              <a:rPr lang="de-DE" altLang="de-DE" kern="0" dirty="0">
                <a:solidFill>
                  <a:srgbClr val="6E6E6E"/>
                </a:solidFill>
              </a:rPr>
              <a:t> 20-30% (</a:t>
            </a:r>
            <a:r>
              <a:rPr lang="de-DE" altLang="de-DE" kern="0" dirty="0" err="1">
                <a:solidFill>
                  <a:srgbClr val="6E6E6E"/>
                </a:solidFill>
              </a:rPr>
              <a:t>owing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to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driving</a:t>
            </a:r>
            <a:r>
              <a:rPr lang="de-DE" altLang="de-DE" kern="0" dirty="0">
                <a:solidFill>
                  <a:srgbClr val="6E6E6E"/>
                </a:solidFill>
              </a:rPr>
              <a:t> style) </a:t>
            </a:r>
          </a:p>
          <a:p>
            <a:pPr marL="447675" lvl="0" indent="-447675">
              <a:lnSpc>
                <a:spcPct val="90000"/>
              </a:lnSpc>
            </a:pPr>
            <a:r>
              <a:rPr lang="de-DE" altLang="de-DE" kern="0" dirty="0" err="1">
                <a:solidFill>
                  <a:srgbClr val="6E6E6E"/>
                </a:solidFill>
              </a:rPr>
              <a:t>No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bottoming</a:t>
            </a:r>
            <a:r>
              <a:rPr lang="de-DE" altLang="de-DE" kern="0" dirty="0">
                <a:solidFill>
                  <a:srgbClr val="6E6E6E"/>
                </a:solidFill>
              </a:rPr>
              <a:t> at </a:t>
            </a:r>
            <a:r>
              <a:rPr lang="de-DE" altLang="de-DE" kern="0" dirty="0" err="1">
                <a:solidFill>
                  <a:srgbClr val="6E6E6E"/>
                </a:solidFill>
              </a:rPr>
              <a:t>the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ends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of</a:t>
            </a:r>
            <a:r>
              <a:rPr lang="de-DE" altLang="de-DE" kern="0" dirty="0">
                <a:solidFill>
                  <a:srgbClr val="6E6E6E"/>
                </a:solidFill>
              </a:rPr>
              <a:t> </a:t>
            </a:r>
            <a:r>
              <a:rPr lang="de-DE" altLang="de-DE" kern="0" dirty="0" err="1">
                <a:solidFill>
                  <a:srgbClr val="6E6E6E"/>
                </a:solidFill>
              </a:rPr>
              <a:t>the</a:t>
            </a:r>
            <a:r>
              <a:rPr lang="de-DE" altLang="de-DE" kern="0" dirty="0">
                <a:solidFill>
                  <a:srgbClr val="6E6E6E"/>
                </a:solidFill>
              </a:rPr>
              <a:t> spring </a:t>
            </a:r>
            <a:r>
              <a:rPr lang="de-DE" altLang="de-DE" kern="0" dirty="0" err="1">
                <a:solidFill>
                  <a:srgbClr val="6E6E6E"/>
                </a:solidFill>
              </a:rPr>
              <a:t>travel</a:t>
            </a:r>
            <a:endParaRPr lang="de-DE" altLang="de-DE" kern="0" dirty="0">
              <a:solidFill>
                <a:srgbClr val="6E6E6E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8316416" y="6525344"/>
            <a:ext cx="7200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34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4124096773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>
                <a:cs typeface="Times New Roman" panose="02020603050405020304" pitchFamily="18" charset="0"/>
              </a:rPr>
              <a:t>Important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literature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for</a:t>
            </a:r>
            <a:r>
              <a:rPr lang="de-DE" altLang="de-DE" sz="3200" dirty="0">
                <a:cs typeface="Times New Roman" panose="02020603050405020304" pitchFamily="18" charset="0"/>
              </a:rPr>
              <a:t> Module 3-3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887B28-C134-4B8F-8E91-ADBB83A62FB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35</a:t>
            </a:fld>
            <a:endParaRPr lang="de-DE" altLang="de-DE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Rechteck 6"/>
          <p:cNvSpPr/>
          <p:nvPr/>
        </p:nvSpPr>
        <p:spPr>
          <a:xfrm>
            <a:off x="557212" y="1432232"/>
            <a:ext cx="813670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de-DE" altLang="de-DE" b="1" dirty="0"/>
              <a:t>Lärm- und Vibrations-Arbeitsschutzverordnung</a:t>
            </a:r>
            <a:r>
              <a:rPr lang="de-DE" altLang="de-DE" dirty="0"/>
              <a:t>, 19.Juli 2010</a:t>
            </a: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de-DE" altLang="de-DE" b="1" dirty="0"/>
              <a:t>Vibrationsrichtlinie 2002/44/EG</a:t>
            </a:r>
            <a:r>
              <a:rPr lang="de-DE" altLang="de-DE" dirty="0"/>
              <a:t> vom 25.06.2002</a:t>
            </a: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de-DE" altLang="de-DE" b="1" dirty="0"/>
              <a:t>Normenausschuss Akustik, Lärmminderung und Schwingungstechnik (NALS) im DIN und VDI </a:t>
            </a:r>
            <a:r>
              <a:rPr lang="de-DE" altLang="de-DE" dirty="0"/>
              <a:t> </a:t>
            </a:r>
            <a:r>
              <a:rPr lang="de-DE" altLang="de-DE" dirty="0">
                <a:hlinkClick r:id="rId3"/>
              </a:rPr>
              <a:t>www.nals.din.de</a:t>
            </a:r>
            <a:r>
              <a:rPr lang="de-DE" altLang="de-DE" dirty="0"/>
              <a:t> </a:t>
            </a: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de-DE" altLang="de-DE" dirty="0">
                <a:hlinkClick r:id="rId4"/>
              </a:rPr>
              <a:t>http://www.nora.kan-praxis.de</a:t>
            </a:r>
            <a:r>
              <a:rPr lang="de-DE" altLang="de-DE" dirty="0"/>
              <a:t> (OSH </a:t>
            </a:r>
            <a:r>
              <a:rPr lang="de-DE" altLang="de-DE" dirty="0" err="1"/>
              <a:t>standards</a:t>
            </a:r>
            <a:r>
              <a:rPr lang="de-DE" altLang="de-DE" dirty="0"/>
              <a:t> </a:t>
            </a:r>
            <a:r>
              <a:rPr lang="de-DE" altLang="de-DE" dirty="0" err="1"/>
              <a:t>search</a:t>
            </a:r>
            <a:r>
              <a:rPr lang="de-DE" altLang="de-DE" dirty="0"/>
              <a:t>)</a:t>
            </a:r>
            <a:endParaRPr lang="de-DE" altLang="de-DE" b="1" dirty="0"/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de-DE" altLang="de-DE" b="1" dirty="0"/>
              <a:t>VDI 2057 Blatt 1</a:t>
            </a:r>
            <a:r>
              <a:rPr lang="de-DE" altLang="de-DE" dirty="0"/>
              <a:t> Einwirkungen mechanischer Schwingungen auf den Menschen - Ganzkörperschwingungen </a:t>
            </a: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de-DE" altLang="de-DE" b="1" dirty="0"/>
              <a:t>VDI 2057 Blatt 2 </a:t>
            </a:r>
            <a:r>
              <a:rPr lang="de-DE" altLang="de-DE" dirty="0"/>
              <a:t>Einwirkungen mechanischer Schwingungen auf den Menschen  - Hand-Arm-Schwingungen</a:t>
            </a: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de-DE" altLang="de-DE" b="1" dirty="0"/>
              <a:t>VDI 2057 Blatt 3 </a:t>
            </a:r>
            <a:r>
              <a:rPr lang="de-DE" altLang="de-DE" dirty="0"/>
              <a:t>Einwirkungen mechanischer Schwingungen auf den Menschen - Ganzkörperschwingungen an Arbeitsplätzen in Gebäuden</a:t>
            </a: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de-DE" altLang="de-DE" b="1" dirty="0"/>
              <a:t>VDI 3831 </a:t>
            </a:r>
            <a:r>
              <a:rPr lang="de-DE" altLang="de-DE" dirty="0"/>
              <a:t>Schutzmaßnahmen gegen die Einwirkung mechanischer Schwingungen auf den </a:t>
            </a:r>
            <a:r>
              <a:rPr lang="de-DE" altLang="de-DE" dirty="0" smtClean="0"/>
              <a:t>Menschen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345298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>
                <a:cs typeface="Times New Roman" panose="02020603050405020304" pitchFamily="18" charset="0"/>
              </a:rPr>
              <a:t>Important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literature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for</a:t>
            </a:r>
            <a:r>
              <a:rPr lang="de-DE" altLang="de-DE" sz="3200" dirty="0">
                <a:cs typeface="Times New Roman" panose="02020603050405020304" pitchFamily="18" charset="0"/>
              </a:rPr>
              <a:t> Module 3-3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66792D-D33D-4AE9-B039-4A63939A086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36</a:t>
            </a:fld>
            <a:endParaRPr lang="de-DE" altLang="de-DE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Rechteck 6"/>
          <p:cNvSpPr/>
          <p:nvPr/>
        </p:nvSpPr>
        <p:spPr>
          <a:xfrm>
            <a:off x="557212" y="1432232"/>
            <a:ext cx="813670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de-DE" altLang="de-DE" b="1" dirty="0"/>
              <a:t>EN ISO 8041</a:t>
            </a:r>
            <a:r>
              <a:rPr lang="de-DE" altLang="de-DE" dirty="0"/>
              <a:t> Human </a:t>
            </a:r>
            <a:r>
              <a:rPr lang="de-DE" altLang="de-DE" dirty="0" err="1"/>
              <a:t>response</a:t>
            </a:r>
            <a:r>
              <a:rPr lang="de-DE" altLang="de-DE" dirty="0"/>
              <a:t> </a:t>
            </a:r>
            <a:r>
              <a:rPr lang="de-DE" altLang="de-DE" dirty="0" err="1"/>
              <a:t>to</a:t>
            </a:r>
            <a:r>
              <a:rPr lang="de-DE" altLang="de-DE" dirty="0"/>
              <a:t> vibration – </a:t>
            </a:r>
            <a:r>
              <a:rPr lang="de-DE" altLang="de-DE" dirty="0" err="1"/>
              <a:t>Measuring</a:t>
            </a:r>
            <a:r>
              <a:rPr lang="de-DE" altLang="de-DE" dirty="0"/>
              <a:t> </a:t>
            </a:r>
            <a:r>
              <a:rPr lang="de-DE" altLang="de-DE" dirty="0" err="1"/>
              <a:t>instrumentation</a:t>
            </a:r>
            <a:r>
              <a:rPr lang="de-DE" altLang="de-DE" dirty="0"/>
              <a:t> </a:t>
            </a: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de-DE" altLang="de-DE" b="1" dirty="0"/>
              <a:t>EN ISO 14253</a:t>
            </a:r>
            <a:r>
              <a:rPr lang="de-DE" altLang="de-DE" dirty="0"/>
              <a:t> </a:t>
            </a:r>
            <a:r>
              <a:rPr lang="de-DE" altLang="de-DE" dirty="0" err="1"/>
              <a:t>Mechanical</a:t>
            </a:r>
            <a:r>
              <a:rPr lang="de-DE" altLang="de-DE" dirty="0"/>
              <a:t> vibration – Measurement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calculation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/>
            </a:r>
            <a:br>
              <a:rPr lang="de-DE" altLang="de-DE" dirty="0"/>
            </a:br>
            <a:r>
              <a:rPr lang="de-DE" altLang="de-DE" dirty="0"/>
              <a:t> </a:t>
            </a:r>
            <a:r>
              <a:rPr lang="de-DE" altLang="de-DE" dirty="0" err="1"/>
              <a:t>occupational</a:t>
            </a:r>
            <a:r>
              <a:rPr lang="de-DE" altLang="de-DE" dirty="0"/>
              <a:t> </a:t>
            </a:r>
            <a:r>
              <a:rPr lang="de-DE" altLang="de-DE" dirty="0" err="1"/>
              <a:t>exposure</a:t>
            </a:r>
            <a:r>
              <a:rPr lang="de-DE" altLang="de-DE" dirty="0"/>
              <a:t> </a:t>
            </a:r>
            <a:r>
              <a:rPr lang="de-DE" altLang="de-DE" dirty="0" err="1"/>
              <a:t>to</a:t>
            </a:r>
            <a:r>
              <a:rPr lang="de-DE" altLang="de-DE" dirty="0"/>
              <a:t> </a:t>
            </a:r>
            <a:r>
              <a:rPr lang="de-DE" altLang="de-DE" dirty="0" err="1"/>
              <a:t>whole</a:t>
            </a:r>
            <a:r>
              <a:rPr lang="de-DE" altLang="de-DE" dirty="0"/>
              <a:t>-body vibration </a:t>
            </a:r>
            <a:r>
              <a:rPr lang="de-DE" altLang="de-DE" dirty="0" err="1"/>
              <a:t>with</a:t>
            </a:r>
            <a:r>
              <a:rPr lang="de-DE" altLang="de-DE" dirty="0"/>
              <a:t> </a:t>
            </a:r>
            <a:r>
              <a:rPr lang="de-DE" altLang="de-DE" dirty="0" err="1"/>
              <a:t>reference</a:t>
            </a:r>
            <a:r>
              <a:rPr lang="de-DE" altLang="de-DE" dirty="0"/>
              <a:t> </a:t>
            </a:r>
            <a:r>
              <a:rPr lang="de-DE" altLang="de-DE" dirty="0" err="1"/>
              <a:t>to</a:t>
            </a:r>
            <a:r>
              <a:rPr lang="de-DE" altLang="de-DE" dirty="0"/>
              <a:t> </a:t>
            </a:r>
            <a:r>
              <a:rPr lang="de-DE" altLang="de-DE" dirty="0" err="1" smtClean="0"/>
              <a:t>health</a:t>
            </a:r>
            <a:endParaRPr lang="de-DE" altLang="de-DE" b="1" dirty="0" smtClean="0"/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de-DE" altLang="de-DE" b="1" dirty="0" smtClean="0"/>
              <a:t>VDI </a:t>
            </a:r>
            <a:r>
              <a:rPr lang="de-DE" altLang="de-DE" b="1" dirty="0"/>
              <a:t>3831 </a:t>
            </a:r>
            <a:r>
              <a:rPr lang="de-DE" altLang="de-DE" dirty="0"/>
              <a:t>Schutzmaßnahmen gegen die Einwirkung mechanischer Schwingungen auf den Menschen</a:t>
            </a: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de-DE" altLang="de-DE" b="1" dirty="0"/>
              <a:t>EN ISO 8041</a:t>
            </a:r>
            <a:r>
              <a:rPr lang="de-DE" altLang="de-DE" dirty="0"/>
              <a:t> Human </a:t>
            </a:r>
            <a:r>
              <a:rPr lang="de-DE" altLang="de-DE" dirty="0" err="1"/>
              <a:t>response</a:t>
            </a:r>
            <a:r>
              <a:rPr lang="de-DE" altLang="de-DE" dirty="0"/>
              <a:t> </a:t>
            </a:r>
            <a:r>
              <a:rPr lang="de-DE" altLang="de-DE" dirty="0" err="1"/>
              <a:t>to</a:t>
            </a:r>
            <a:r>
              <a:rPr lang="de-DE" altLang="de-DE" dirty="0"/>
              <a:t> vibration – </a:t>
            </a:r>
            <a:r>
              <a:rPr lang="de-DE" altLang="de-DE" dirty="0" err="1"/>
              <a:t>Measuring</a:t>
            </a:r>
            <a:r>
              <a:rPr lang="de-DE" altLang="de-DE" dirty="0"/>
              <a:t> </a:t>
            </a:r>
            <a:r>
              <a:rPr lang="de-DE" altLang="de-DE" dirty="0" err="1"/>
              <a:t>instrumentation</a:t>
            </a:r>
            <a:r>
              <a:rPr lang="de-DE" altLang="de-DE" dirty="0"/>
              <a:t> </a:t>
            </a: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de-DE" altLang="de-DE" b="1" dirty="0"/>
              <a:t>EN ISO 14253</a:t>
            </a:r>
            <a:r>
              <a:rPr lang="de-DE" altLang="de-DE" dirty="0"/>
              <a:t> </a:t>
            </a:r>
            <a:r>
              <a:rPr lang="de-DE" altLang="de-DE" dirty="0" err="1"/>
              <a:t>Mechanical</a:t>
            </a:r>
            <a:r>
              <a:rPr lang="de-DE" altLang="de-DE" dirty="0"/>
              <a:t> vibration – Measurement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calculation</a:t>
            </a:r>
            <a:r>
              <a:rPr lang="de-DE" altLang="de-DE" dirty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occupational</a:t>
            </a:r>
            <a:r>
              <a:rPr lang="de-DE" altLang="de-DE" dirty="0" smtClean="0"/>
              <a:t> </a:t>
            </a:r>
            <a:r>
              <a:rPr lang="de-DE" altLang="de-DE" dirty="0" err="1"/>
              <a:t>exposure</a:t>
            </a:r>
            <a:r>
              <a:rPr lang="de-DE" altLang="de-DE" dirty="0"/>
              <a:t> </a:t>
            </a:r>
            <a:r>
              <a:rPr lang="de-DE" altLang="de-DE" dirty="0" err="1"/>
              <a:t>to</a:t>
            </a:r>
            <a:r>
              <a:rPr lang="de-DE" altLang="de-DE" dirty="0"/>
              <a:t> </a:t>
            </a:r>
            <a:r>
              <a:rPr lang="de-DE" altLang="de-DE" dirty="0" err="1"/>
              <a:t>whole</a:t>
            </a:r>
            <a:r>
              <a:rPr lang="de-DE" altLang="de-DE" dirty="0"/>
              <a:t>-body vibration </a:t>
            </a:r>
            <a:r>
              <a:rPr lang="de-DE" altLang="de-DE" dirty="0" err="1"/>
              <a:t>with</a:t>
            </a:r>
            <a:r>
              <a:rPr lang="de-DE" altLang="de-DE" dirty="0"/>
              <a:t> </a:t>
            </a:r>
            <a:r>
              <a:rPr lang="de-DE" altLang="de-DE" dirty="0" err="1"/>
              <a:t>reference</a:t>
            </a:r>
            <a:r>
              <a:rPr lang="de-DE" altLang="de-DE" dirty="0"/>
              <a:t> </a:t>
            </a:r>
            <a:r>
              <a:rPr lang="de-DE" altLang="de-DE" dirty="0" err="1"/>
              <a:t>to</a:t>
            </a:r>
            <a:r>
              <a:rPr lang="de-DE" altLang="de-DE" dirty="0"/>
              <a:t> </a:t>
            </a:r>
            <a:r>
              <a:rPr lang="de-DE" altLang="de-DE" dirty="0" err="1" smtClean="0"/>
              <a:t>health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051791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>
                <a:cs typeface="Times New Roman" panose="02020603050405020304" pitchFamily="18" charset="0"/>
              </a:rPr>
              <a:t>Important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literature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for</a:t>
            </a:r>
            <a:r>
              <a:rPr lang="de-DE" altLang="de-DE" sz="3200" dirty="0">
                <a:cs typeface="Times New Roman" panose="02020603050405020304" pitchFamily="18" charset="0"/>
              </a:rPr>
              <a:t> Module 3-3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79B978-0858-4570-B2DD-816AE7BAEF7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37</a:t>
            </a:fld>
            <a:endParaRPr lang="de-DE" altLang="de-DE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Rechteck 6"/>
          <p:cNvSpPr/>
          <p:nvPr/>
        </p:nvSpPr>
        <p:spPr>
          <a:xfrm>
            <a:off x="557212" y="1432232"/>
            <a:ext cx="813670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EN ISO 5349-1</a:t>
            </a:r>
            <a:r>
              <a:rPr lang="de-DE" altLang="de-DE" dirty="0"/>
              <a:t> </a:t>
            </a:r>
            <a:r>
              <a:rPr lang="de-DE" altLang="de-DE" dirty="0" err="1"/>
              <a:t>Mechanical</a:t>
            </a:r>
            <a:r>
              <a:rPr lang="de-DE" altLang="de-DE" dirty="0"/>
              <a:t> vibration – Measurement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evaluation</a:t>
            </a:r>
            <a:r>
              <a:rPr lang="de-DE" altLang="de-DE" dirty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human </a:t>
            </a:r>
            <a:r>
              <a:rPr lang="de-DE" altLang="de-DE" dirty="0" err="1"/>
              <a:t>exposure</a:t>
            </a:r>
            <a:r>
              <a:rPr lang="de-DE" altLang="de-DE" dirty="0"/>
              <a:t> </a:t>
            </a:r>
            <a:r>
              <a:rPr lang="de-DE" altLang="de-DE" dirty="0" err="1"/>
              <a:t>to</a:t>
            </a:r>
            <a:r>
              <a:rPr lang="de-DE" altLang="de-DE" dirty="0"/>
              <a:t> hand-</a:t>
            </a:r>
            <a:r>
              <a:rPr lang="de-DE" altLang="de-DE" dirty="0" err="1"/>
              <a:t>transmitted</a:t>
            </a:r>
            <a:r>
              <a:rPr lang="de-DE" altLang="de-DE" dirty="0"/>
              <a:t> vibration – Part 1: General </a:t>
            </a:r>
            <a:r>
              <a:rPr lang="de-DE" altLang="de-DE" dirty="0" err="1"/>
              <a:t>requirements</a:t>
            </a:r>
            <a:endParaRPr lang="de-DE" altLang="de-DE" dirty="0"/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EN ISO 5349-2</a:t>
            </a:r>
            <a:r>
              <a:rPr lang="de-DE" altLang="de-DE" dirty="0"/>
              <a:t> </a:t>
            </a:r>
            <a:r>
              <a:rPr lang="en-US" altLang="de-DE" dirty="0"/>
              <a:t>Mechanical vibrations - Measurement and evaluation of human exposure to hand-transmitted vibration - Part 2: Practical guidance for measurement at the workplace 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de-DE" altLang="de-DE" b="1" dirty="0" smtClean="0"/>
              <a:t>BGIA </a:t>
            </a:r>
            <a:r>
              <a:rPr lang="de-DE" altLang="de-DE" b="1" dirty="0"/>
              <a:t>Report 6/2006</a:t>
            </a:r>
            <a:r>
              <a:rPr lang="de-DE" altLang="de-DE" dirty="0"/>
              <a:t> – Vibrationseinwirkung an Arbeitsplätzen – Kennwerte der Hand-Arm und Ganzkörper-Schwingungsbelastung: Sankt Augustin, Hauptverband der Berufsgenossenschaften 2006</a:t>
            </a:r>
          </a:p>
          <a:p>
            <a:pPr marL="342900" indent="-342900" eaLnBrk="1" hangingPunct="1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CEN Report CR 12349</a:t>
            </a:r>
            <a:r>
              <a:rPr lang="de-DE" altLang="de-DE" dirty="0"/>
              <a:t> </a:t>
            </a:r>
            <a:r>
              <a:rPr lang="de-DE" altLang="de-DE" dirty="0" err="1"/>
              <a:t>Mechanical</a:t>
            </a:r>
            <a:r>
              <a:rPr lang="de-DE" altLang="de-DE" dirty="0"/>
              <a:t> vibration – Guide </a:t>
            </a:r>
            <a:r>
              <a:rPr lang="de-DE" altLang="de-DE" dirty="0" err="1"/>
              <a:t>to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dirty="0" err="1"/>
              <a:t>health</a:t>
            </a:r>
            <a:r>
              <a:rPr lang="de-DE" altLang="de-DE" dirty="0"/>
              <a:t> </a:t>
            </a:r>
            <a:r>
              <a:rPr lang="de-DE" altLang="de-DE" dirty="0" err="1"/>
              <a:t>effects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vibration upon </a:t>
            </a:r>
            <a:r>
              <a:rPr lang="de-DE" altLang="de-DE" dirty="0" err="1"/>
              <a:t>the</a:t>
            </a:r>
            <a:r>
              <a:rPr lang="de-DE" altLang="de-DE" dirty="0"/>
              <a:t> human </a:t>
            </a:r>
            <a:r>
              <a:rPr lang="de-DE" altLang="de-DE" dirty="0" err="1"/>
              <a:t>body</a:t>
            </a:r>
            <a:r>
              <a:rPr lang="de-DE" altLang="de-DE" dirty="0"/>
              <a:t>: Berlin, Beuth 1996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Char char="§"/>
              <a:defRPr/>
            </a:pPr>
            <a:endParaRPr lang="de-DE" altLang="de-DE" dirty="0"/>
          </a:p>
          <a:p>
            <a:pPr marL="98425" indent="0" eaLnBrk="1" hangingPunct="1">
              <a:lnSpc>
                <a:spcPct val="110000"/>
              </a:lnSpc>
              <a:defRPr/>
            </a:pPr>
            <a:r>
              <a:rPr lang="de-DE" altLang="de-DE" dirty="0" err="1"/>
              <a:t>For</a:t>
            </a:r>
            <a:r>
              <a:rPr lang="de-DE" altLang="de-DE" dirty="0"/>
              <a:t> </a:t>
            </a:r>
            <a:r>
              <a:rPr lang="de-DE" altLang="de-DE" dirty="0" err="1"/>
              <a:t>further</a:t>
            </a:r>
            <a:r>
              <a:rPr lang="de-DE" altLang="de-DE" dirty="0"/>
              <a:t> </a:t>
            </a:r>
            <a:r>
              <a:rPr lang="de-DE" altLang="de-DE" dirty="0" err="1"/>
              <a:t>standards</a:t>
            </a:r>
            <a:r>
              <a:rPr lang="de-DE" altLang="de-DE" dirty="0"/>
              <a:t>, </a:t>
            </a:r>
            <a:r>
              <a:rPr lang="de-DE" altLang="de-DE" dirty="0" err="1"/>
              <a:t>see</a:t>
            </a:r>
            <a:r>
              <a:rPr lang="de-DE" altLang="de-DE" dirty="0"/>
              <a:t> KAN-Praxis  – </a:t>
            </a:r>
            <a:r>
              <a:rPr lang="de-DE" altLang="de-DE" dirty="0" err="1">
                <a:hlinkClick r:id="rId3"/>
              </a:rPr>
              <a:t>NoRA</a:t>
            </a:r>
            <a:r>
              <a:rPr lang="de-DE" altLang="de-DE" dirty="0">
                <a:hlinkClick r:id="rId3"/>
              </a:rPr>
              <a:t>: </a:t>
            </a:r>
            <a:r>
              <a:rPr lang="de-DE" altLang="de-DE" dirty="0" err="1">
                <a:hlinkClick r:id="rId3"/>
              </a:rPr>
              <a:t>Searching</a:t>
            </a:r>
            <a:r>
              <a:rPr lang="de-DE" altLang="de-DE" dirty="0">
                <a:hlinkClick r:id="rId3"/>
              </a:rPr>
              <a:t> </a:t>
            </a:r>
            <a:r>
              <a:rPr lang="de-DE" altLang="de-DE" dirty="0" err="1">
                <a:hlinkClick r:id="rId3"/>
              </a:rPr>
              <a:t>for</a:t>
            </a:r>
            <a:r>
              <a:rPr lang="de-DE" altLang="de-DE" dirty="0">
                <a:hlinkClick r:id="rId3"/>
              </a:rPr>
              <a:t> </a:t>
            </a:r>
            <a:r>
              <a:rPr lang="de-DE" altLang="de-DE" dirty="0" err="1">
                <a:hlinkClick r:id="rId3"/>
              </a:rPr>
              <a:t>standards</a:t>
            </a:r>
            <a:endParaRPr lang="de-DE" altLang="de-DE" dirty="0"/>
          </a:p>
          <a:p>
            <a:pPr marL="98425" indent="0" eaLnBrk="1" hangingPunct="1">
              <a:lnSpc>
                <a:spcPct val="110000"/>
              </a:lnSpc>
              <a:defRPr/>
            </a:pPr>
            <a:endParaRPr lang="de-DE" altLang="de-DE" dirty="0"/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205639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>
                <a:cs typeface="Times New Roman" panose="02020603050405020304" pitchFamily="18" charset="0"/>
              </a:rPr>
              <a:t>Important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literature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for</a:t>
            </a:r>
            <a:r>
              <a:rPr lang="de-DE" altLang="de-DE" sz="3200" dirty="0">
                <a:cs typeface="Times New Roman" panose="02020603050405020304" pitchFamily="18" charset="0"/>
              </a:rPr>
              <a:t> Module 3-3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5AF4E8-BA9E-4801-88DD-CA939272B7C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38</a:t>
            </a:fld>
            <a:endParaRPr lang="de-DE" altLang="de-DE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Rechteck 6"/>
          <p:cNvSpPr/>
          <p:nvPr/>
        </p:nvSpPr>
        <p:spPr>
          <a:xfrm>
            <a:off x="557212" y="1432232"/>
            <a:ext cx="813670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de-DE" altLang="de-DE" b="1" dirty="0" err="1"/>
              <a:t>Dresig</a:t>
            </a:r>
            <a:r>
              <a:rPr lang="de-DE" altLang="de-DE" b="1" dirty="0"/>
              <a:t>, H.</a:t>
            </a:r>
            <a:r>
              <a:rPr lang="de-DE" altLang="de-DE" dirty="0"/>
              <a:t>: Schwingungen und mechanische Antriebssysteme: Berlin Heidelberg, Springer Verlag 2006</a:t>
            </a:r>
            <a:endParaRPr lang="de-DE" altLang="de-DE" b="1" dirty="0"/>
          </a:p>
          <a:p>
            <a:pPr marL="360363" indent="-261938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de-DE" altLang="de-DE" b="1" dirty="0" err="1"/>
              <a:t>Kaulbars</a:t>
            </a:r>
            <a:r>
              <a:rPr lang="de-DE" altLang="de-DE" b="1" dirty="0"/>
              <a:t>, U</a:t>
            </a:r>
            <a:r>
              <a:rPr lang="de-DE" altLang="de-DE" dirty="0"/>
              <a:t>.: Messung, Bewertung und Beurteilung der Hand-Arm-Vibrationsbelastung an Arbeitsplätzen. In: IFA-Handbuch Sicherheit und Gesundheitsschutz am Arbeitsplatz. Hrsg.: Deutsche Gesetzliche Unfallversicherung (DGUV). 2. Auflage. Erich Schmidt Verlag, Berlin 2003 - Loseblatt-Ausgabe </a:t>
            </a:r>
            <a:r>
              <a:rPr lang="de-DE" altLang="de-DE" dirty="0">
                <a:hlinkClick r:id="rId3"/>
              </a:rPr>
              <a:t>https://www.ifa-handbuchdigital.de/</a:t>
            </a:r>
            <a:r>
              <a:rPr lang="de-DE" altLang="de-DE" dirty="0"/>
              <a:t> </a:t>
            </a:r>
          </a:p>
          <a:p>
            <a:pPr marL="342900" indent="-342900" eaLnBrk="1" hangingPunct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de-DE" altLang="de-DE" b="1" dirty="0" smtClean="0"/>
              <a:t>Riedel</a:t>
            </a:r>
            <a:r>
              <a:rPr lang="de-DE" altLang="de-DE" b="1" dirty="0"/>
              <a:t>, S.; Kinne, J.</a:t>
            </a:r>
            <a:r>
              <a:rPr lang="de-DE" altLang="de-DE" dirty="0"/>
              <a:t>: Prüfung von Schwingungsisolierten Fahrzeugsitzen mit mechanischen Mensch-Modellen - Laborversuche: Dortmund, </a:t>
            </a:r>
            <a:r>
              <a:rPr lang="de-DE" altLang="de-DE" dirty="0" err="1"/>
              <a:t>GfA</a:t>
            </a:r>
            <a:r>
              <a:rPr lang="de-DE" altLang="de-DE" dirty="0"/>
              <a:t>-Press 2002</a:t>
            </a:r>
          </a:p>
          <a:p>
            <a:pPr marL="342900" indent="-342900" eaLnBrk="1" hangingPunct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de-DE" altLang="de-DE" b="1" dirty="0" err="1"/>
              <a:t>Schnauber</a:t>
            </a:r>
            <a:r>
              <a:rPr lang="de-DE" altLang="de-DE" b="1" dirty="0"/>
              <a:t>, H.; Herterich, J</a:t>
            </a:r>
            <a:r>
              <a:rPr lang="de-DE" altLang="de-DE" dirty="0"/>
              <a:t>.: Auswirkung mechanischer Schwingungen auf den Menschen: Haufe Verlag 1989</a:t>
            </a:r>
          </a:p>
        </p:txBody>
      </p:sp>
    </p:spTree>
    <p:extLst>
      <p:ext uri="{BB962C8B-B14F-4D97-AF65-F5344CB8AC3E}">
        <p14:creationId xmlns:p14="http://schemas.microsoft.com/office/powerpoint/2010/main" val="73286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592137"/>
          </a:xfrm>
        </p:spPr>
        <p:txBody>
          <a:bodyPr/>
          <a:lstStyle/>
          <a:p>
            <a:pPr eaLnBrk="1" hangingPunct="1"/>
            <a:r>
              <a:rPr lang="de-DE" altLang="de-DE" sz="3600" dirty="0" smtClean="0"/>
              <a:t>Impressum</a:t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2708920"/>
            <a:ext cx="6102350" cy="3387725"/>
          </a:xfrm>
        </p:spPr>
        <p:txBody>
          <a:bodyPr/>
          <a:lstStyle/>
          <a:p>
            <a:pPr eaLnBrk="1" hangingPunct="1">
              <a:tabLst>
                <a:tab pos="665163" algn="l"/>
              </a:tabLst>
            </a:pPr>
            <a:r>
              <a:rPr lang="de-DE" altLang="de-DE" dirty="0" smtClean="0"/>
              <a:t>Autor: </a:t>
            </a:r>
            <a:r>
              <a:rPr lang="de-DE" b="1" dirty="0" smtClean="0"/>
              <a:t>Dipl.-Ing. Horst Böhmer</a:t>
            </a:r>
            <a:endParaRPr lang="de-DE" b="1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smtClean="0"/>
              <a:t>Chemnitz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smtClean="0">
                <a:hlinkClick r:id="rId3"/>
              </a:rPr>
              <a:t>horst.boemer@iapo-online.de</a:t>
            </a:r>
            <a:endParaRPr lang="de-DE" altLang="de-DE" dirty="0" smtClean="0"/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smtClean="0"/>
              <a:t>initiiert und finanziert durch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b="1" dirty="0" smtClean="0"/>
              <a:t>Kommission Arbeitsschutz und Normung (KAN)</a:t>
            </a:r>
            <a:br>
              <a:rPr lang="de-DE" altLang="de-DE" b="1" dirty="0" smtClean="0"/>
            </a:br>
            <a:r>
              <a:rPr lang="de-DE" altLang="de-DE" dirty="0" smtClean="0"/>
              <a:t>Alte Heerstraße 111</a:t>
            </a:r>
            <a:br>
              <a:rPr lang="de-DE" altLang="de-DE" dirty="0" smtClean="0"/>
            </a:br>
            <a:r>
              <a:rPr lang="de-DE" altLang="de-DE" dirty="0" smtClean="0"/>
              <a:t>53757 Sankt Augustin</a:t>
            </a:r>
            <a:br>
              <a:rPr lang="de-DE" altLang="de-DE" dirty="0" smtClean="0"/>
            </a:br>
            <a:r>
              <a:rPr lang="de-DE" altLang="de-DE" dirty="0" smtClean="0">
                <a:hlinkClick r:id="rId4"/>
              </a:rPr>
              <a:t>www.kan.de</a:t>
            </a:r>
            <a:r>
              <a:rPr lang="de-DE" altLang="de-DE" dirty="0" smtClean="0"/>
              <a:t> </a:t>
            </a:r>
            <a:br>
              <a:rPr lang="de-DE" altLang="de-DE" dirty="0" smtClean="0"/>
            </a:br>
            <a:r>
              <a:rPr lang="de-DE" altLang="de-DE" dirty="0" smtClean="0">
                <a:hlinkClick r:id="rId5"/>
              </a:rPr>
              <a:t>http://ergonomie.kan-praxis.de</a:t>
            </a:r>
            <a:r>
              <a:rPr lang="de-DE" altLang="de-DE" dirty="0" smtClean="0"/>
              <a:t> </a:t>
            </a:r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Classification</a:t>
            </a:r>
            <a:r>
              <a:rPr lang="de-DE" dirty="0"/>
              <a:t> </a:t>
            </a:r>
            <a:r>
              <a:rPr lang="de-DE" dirty="0" err="1"/>
              <a:t>according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effect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942E82-C0F6-43F9-B7A8-12069A98E3F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4</a:t>
            </a:fld>
            <a:endParaRPr lang="de-DE" altLang="de-DE" dirty="0"/>
          </a:p>
        </p:txBody>
      </p:sp>
      <p:sp>
        <p:nvSpPr>
          <p:cNvPr id="8" name="Rechteck 7"/>
          <p:cNvSpPr/>
          <p:nvPr/>
        </p:nvSpPr>
        <p:spPr>
          <a:xfrm>
            <a:off x="2729163" y="1474931"/>
            <a:ext cx="37208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de-DE" altLang="de-DE" sz="2800" b="1" dirty="0" err="1">
                <a:solidFill>
                  <a:srgbClr val="E14D0E"/>
                </a:solidFill>
              </a:rPr>
              <a:t>Emissions</a:t>
            </a:r>
            <a:r>
              <a:rPr lang="de-DE" altLang="de-DE" sz="2800" b="1" dirty="0">
                <a:solidFill>
                  <a:srgbClr val="FF0000"/>
                </a:solidFill>
              </a:rPr>
              <a:t> </a:t>
            </a:r>
            <a:r>
              <a:rPr lang="de-DE" altLang="de-DE" sz="2800" dirty="0" err="1"/>
              <a:t>caused</a:t>
            </a:r>
            <a:r>
              <a:rPr lang="de-DE" altLang="de-DE" sz="2800" dirty="0"/>
              <a:t> </a:t>
            </a:r>
            <a:r>
              <a:rPr lang="de-DE" altLang="de-DE" sz="2800" dirty="0" err="1"/>
              <a:t>by</a:t>
            </a:r>
            <a:endParaRPr lang="de-DE" altLang="de-DE" sz="2800" dirty="0"/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2411760" y="4349261"/>
            <a:ext cx="3567002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79388" indent="-179388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sz="2000" b="1" u="sng" dirty="0">
                <a:solidFill>
                  <a:schemeClr val="bg2"/>
                </a:solidFill>
              </a:rPr>
              <a:t>Transport </a:t>
            </a:r>
            <a:r>
              <a:rPr lang="de-DE" altLang="de-DE" sz="2000" b="1" u="sng" dirty="0" err="1">
                <a:solidFill>
                  <a:schemeClr val="bg2"/>
                </a:solidFill>
              </a:rPr>
              <a:t>machinery</a:t>
            </a:r>
            <a:endParaRPr lang="de-DE" altLang="de-DE" sz="2000" b="1" u="sng" dirty="0">
              <a:solidFill>
                <a:schemeClr val="bg2"/>
              </a:solidFill>
            </a:endParaRP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/>
            </a:pPr>
            <a:r>
              <a:rPr lang="de-DE" altLang="de-DE" sz="2000" b="1" dirty="0" err="1">
                <a:solidFill>
                  <a:schemeClr val="bg2"/>
                </a:solidFill>
              </a:rPr>
              <a:t>Earthmoving</a:t>
            </a:r>
            <a:r>
              <a:rPr lang="de-DE" altLang="de-DE" sz="2000" b="1" dirty="0">
                <a:solidFill>
                  <a:schemeClr val="bg2"/>
                </a:solidFill>
              </a:rPr>
              <a:t> </a:t>
            </a:r>
            <a:r>
              <a:rPr lang="de-DE" altLang="de-DE" sz="2000" b="1" dirty="0" err="1">
                <a:solidFill>
                  <a:schemeClr val="bg2"/>
                </a:solidFill>
              </a:rPr>
              <a:t>machinery</a:t>
            </a:r>
            <a:endParaRPr lang="de-DE" altLang="de-DE" sz="2000" b="1" dirty="0">
              <a:solidFill>
                <a:schemeClr val="bg2"/>
              </a:solidFill>
            </a:endParaRP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/>
            </a:pPr>
            <a:r>
              <a:rPr lang="de-DE" altLang="de-DE" sz="2000" b="1" dirty="0">
                <a:solidFill>
                  <a:schemeClr val="bg2"/>
                </a:solidFill>
              </a:rPr>
              <a:t>Trains</a:t>
            </a: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/>
            </a:pPr>
            <a:r>
              <a:rPr lang="de-DE" altLang="de-DE" sz="2000" b="1" dirty="0" err="1">
                <a:solidFill>
                  <a:schemeClr val="bg2"/>
                </a:solidFill>
              </a:rPr>
              <a:t>Ships</a:t>
            </a:r>
            <a:endParaRPr lang="de-DE" altLang="de-DE" sz="2000" b="1" dirty="0">
              <a:solidFill>
                <a:schemeClr val="bg2"/>
              </a:solidFill>
            </a:endParaRP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/>
            </a:pPr>
            <a:r>
              <a:rPr lang="de-DE" altLang="de-DE" sz="2000" b="1" dirty="0" err="1">
                <a:solidFill>
                  <a:schemeClr val="bg2"/>
                </a:solidFill>
              </a:rPr>
              <a:t>Aircraft</a:t>
            </a:r>
            <a:endParaRPr lang="de-DE" altLang="de-DE" sz="2000" b="1" dirty="0">
              <a:solidFill>
                <a:schemeClr val="bg2"/>
              </a:solidFill>
            </a:endParaRP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4966253" y="2392678"/>
            <a:ext cx="4177747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79388" indent="-179388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sz="2000" b="1" u="sng" dirty="0">
                <a:solidFill>
                  <a:schemeClr val="bg2"/>
                </a:solidFill>
              </a:rPr>
              <a:t>Hand-</a:t>
            </a:r>
            <a:r>
              <a:rPr lang="de-DE" altLang="de-DE" sz="2000" b="1" u="sng" dirty="0" err="1">
                <a:solidFill>
                  <a:schemeClr val="bg2"/>
                </a:solidFill>
              </a:rPr>
              <a:t>operated</a:t>
            </a:r>
            <a:r>
              <a:rPr lang="de-DE" altLang="de-DE" sz="2000" b="1" u="sng" dirty="0">
                <a:solidFill>
                  <a:schemeClr val="bg2"/>
                </a:solidFill>
              </a:rPr>
              <a:t> </a:t>
            </a:r>
            <a:r>
              <a:rPr lang="de-DE" altLang="de-DE" sz="2000" b="1" u="sng" dirty="0" err="1">
                <a:solidFill>
                  <a:schemeClr val="bg2"/>
                </a:solidFill>
              </a:rPr>
              <a:t>machines</a:t>
            </a:r>
            <a:endParaRPr lang="de-DE" altLang="de-DE" sz="2000" b="1" u="sng" dirty="0">
              <a:solidFill>
                <a:schemeClr val="bg2"/>
              </a:solidFill>
            </a:endParaRP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/>
            </a:pPr>
            <a:r>
              <a:rPr lang="de-DE" altLang="de-DE" sz="2000" b="1" dirty="0" err="1">
                <a:solidFill>
                  <a:schemeClr val="bg2"/>
                </a:solidFill>
              </a:rPr>
              <a:t>Percussive</a:t>
            </a:r>
            <a:r>
              <a:rPr lang="de-DE" altLang="de-DE" sz="2000" b="1" dirty="0">
                <a:solidFill>
                  <a:schemeClr val="bg2"/>
                </a:solidFill>
              </a:rPr>
              <a:t> </a:t>
            </a:r>
            <a:r>
              <a:rPr lang="de-DE" altLang="de-DE" sz="2000" b="1" dirty="0" err="1">
                <a:solidFill>
                  <a:schemeClr val="bg2"/>
                </a:solidFill>
              </a:rPr>
              <a:t>drilling</a:t>
            </a:r>
            <a:r>
              <a:rPr lang="de-DE" altLang="de-DE" sz="2000" b="1" dirty="0">
                <a:solidFill>
                  <a:schemeClr val="bg2"/>
                </a:solidFill>
              </a:rPr>
              <a:t> </a:t>
            </a:r>
            <a:r>
              <a:rPr lang="de-DE" altLang="de-DE" sz="2000" b="1" dirty="0" err="1">
                <a:solidFill>
                  <a:schemeClr val="bg2"/>
                </a:solidFill>
              </a:rPr>
              <a:t>machines</a:t>
            </a:r>
            <a:endParaRPr lang="de-DE" altLang="de-DE" sz="2000" b="1" dirty="0">
              <a:solidFill>
                <a:schemeClr val="bg2"/>
              </a:solidFill>
            </a:endParaRP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/>
            </a:pPr>
            <a:r>
              <a:rPr lang="de-DE" altLang="de-DE" sz="2000" b="1" dirty="0" err="1">
                <a:solidFill>
                  <a:schemeClr val="bg2"/>
                </a:solidFill>
              </a:rPr>
              <a:t>Chainsaws</a:t>
            </a:r>
            <a:endParaRPr lang="de-DE" altLang="de-DE" sz="2000" b="1" dirty="0">
              <a:solidFill>
                <a:schemeClr val="bg2"/>
              </a:solidFill>
            </a:endParaRP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/>
            </a:pPr>
            <a:r>
              <a:rPr lang="de-DE" altLang="de-DE" sz="2000" b="1" dirty="0" err="1">
                <a:solidFill>
                  <a:schemeClr val="bg2"/>
                </a:solidFill>
              </a:rPr>
              <a:t>Sickle</a:t>
            </a:r>
            <a:r>
              <a:rPr lang="de-DE" altLang="de-DE" sz="2000" b="1" dirty="0">
                <a:solidFill>
                  <a:schemeClr val="bg2"/>
                </a:solidFill>
              </a:rPr>
              <a:t>-bar </a:t>
            </a:r>
            <a:r>
              <a:rPr lang="de-DE" altLang="de-DE" sz="2000" b="1" dirty="0" err="1">
                <a:solidFill>
                  <a:schemeClr val="bg2"/>
                </a:solidFill>
              </a:rPr>
              <a:t>mowers</a:t>
            </a:r>
            <a:endParaRPr lang="de-DE" altLang="de-DE" sz="2000" b="1" dirty="0">
              <a:solidFill>
                <a:schemeClr val="bg2"/>
              </a:solidFill>
            </a:endParaRP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/>
            </a:pPr>
            <a:r>
              <a:rPr lang="de-DE" altLang="de-DE" sz="2000" b="1" dirty="0" err="1">
                <a:solidFill>
                  <a:schemeClr val="bg2"/>
                </a:solidFill>
              </a:rPr>
              <a:t>Pneumatic</a:t>
            </a:r>
            <a:r>
              <a:rPr lang="de-DE" altLang="de-DE" sz="2000" b="1" dirty="0">
                <a:solidFill>
                  <a:schemeClr val="bg2"/>
                </a:solidFill>
              </a:rPr>
              <a:t> </a:t>
            </a:r>
            <a:r>
              <a:rPr lang="de-DE" altLang="de-DE" sz="2000" b="1" dirty="0" err="1">
                <a:solidFill>
                  <a:schemeClr val="bg2"/>
                </a:solidFill>
              </a:rPr>
              <a:t>drills</a:t>
            </a:r>
            <a:endParaRPr lang="de-DE" altLang="de-DE" sz="2000" b="1" dirty="0">
              <a:solidFill>
                <a:schemeClr val="bg2"/>
              </a:solidFill>
            </a:endParaRPr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 Box 9"/>
          <p:cNvSpPr txBox="1">
            <a:spLocks noGrp="1" noChangeArrowheads="1"/>
          </p:cNvSpPr>
          <p:nvPr>
            <p:ph idx="1"/>
          </p:nvPr>
        </p:nvSpPr>
        <p:spPr bwMode="auto">
          <a:xfrm>
            <a:off x="245284" y="2256380"/>
            <a:ext cx="2507097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79388" indent="-179388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lang="de-DE" altLang="de-DE" sz="2000" u="sng" kern="1200" dirty="0" err="1">
                <a:solidFill>
                  <a:schemeClr val="bg2"/>
                </a:solidFill>
              </a:rPr>
              <a:t>Stationary</a:t>
            </a:r>
            <a:r>
              <a:rPr lang="de-DE" altLang="de-DE" sz="2000" u="sng" kern="1200" dirty="0">
                <a:solidFill>
                  <a:schemeClr val="bg2"/>
                </a:solidFill>
              </a:rPr>
              <a:t> </a:t>
            </a:r>
            <a:r>
              <a:rPr lang="de-DE" altLang="de-DE" sz="2000" u="sng" kern="1200" dirty="0" err="1">
                <a:solidFill>
                  <a:schemeClr val="bg2"/>
                </a:solidFill>
              </a:rPr>
              <a:t>machines</a:t>
            </a:r>
            <a:endParaRPr lang="de-DE" altLang="de-DE" sz="2000" u="sng" kern="1200" dirty="0">
              <a:solidFill>
                <a:schemeClr val="bg2"/>
              </a:solidFill>
            </a:endParaRP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lang="de-DE" altLang="de-DE" sz="2000" kern="1200" dirty="0">
                <a:solidFill>
                  <a:schemeClr val="bg2"/>
                </a:solidFill>
              </a:rPr>
              <a:t>Presses</a:t>
            </a: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lang="de-DE" altLang="de-DE" sz="2000" kern="1200" dirty="0">
                <a:solidFill>
                  <a:schemeClr val="bg2"/>
                </a:solidFill>
              </a:rPr>
              <a:t>Motors/</a:t>
            </a:r>
            <a:br>
              <a:rPr lang="de-DE" altLang="de-DE" sz="2000" kern="1200" dirty="0">
                <a:solidFill>
                  <a:schemeClr val="bg2"/>
                </a:solidFill>
              </a:rPr>
            </a:br>
            <a:r>
              <a:rPr lang="de-DE" altLang="de-DE" sz="2000" kern="1200" dirty="0" err="1">
                <a:solidFill>
                  <a:schemeClr val="bg2"/>
                </a:solidFill>
              </a:rPr>
              <a:t>generators</a:t>
            </a:r>
            <a:endParaRPr lang="de-DE" altLang="de-DE" sz="2000" kern="1200" dirty="0">
              <a:solidFill>
                <a:schemeClr val="bg2"/>
              </a:solidFill>
            </a:endParaRP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lang="de-DE" altLang="de-DE" sz="2000" kern="1200" dirty="0" err="1">
                <a:solidFill>
                  <a:schemeClr val="bg2"/>
                </a:solidFill>
              </a:rPr>
              <a:t>Turbines</a:t>
            </a:r>
            <a:endParaRPr lang="de-DE" altLang="de-DE" sz="2000" kern="1200" dirty="0">
              <a:solidFill>
                <a:schemeClr val="bg2"/>
              </a:solidFill>
            </a:endParaRPr>
          </a:p>
          <a:p>
            <a:pPr marL="457200" indent="-4572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lang="de-DE" altLang="de-DE" sz="2000" kern="1200" dirty="0" err="1">
                <a:solidFill>
                  <a:schemeClr val="bg2"/>
                </a:solidFill>
              </a:rPr>
              <a:t>Installations</a:t>
            </a:r>
            <a:endParaRPr lang="de-DE" altLang="de-DE" sz="2000" kern="12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193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nhaltsplatzhalter 21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3"/>
          <a:stretch/>
        </p:blipFill>
        <p:spPr>
          <a:xfrm>
            <a:off x="755576" y="2182206"/>
            <a:ext cx="3003085" cy="4104106"/>
          </a:xfr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DA9E96-3803-4876-9884-FFC7BA58FA3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5</a:t>
            </a:fld>
            <a:endParaRPr lang="de-DE" altLang="de-DE" dirty="0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125413" y="1788506"/>
            <a:ext cx="3816350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sz="2000" b="1" kern="0" dirty="0" err="1">
                <a:solidFill>
                  <a:schemeClr val="bg2"/>
                </a:solidFill>
              </a:rPr>
              <a:t>Whole</a:t>
            </a:r>
            <a:r>
              <a:rPr lang="de-DE" altLang="de-DE" sz="2000" b="1" kern="0" dirty="0">
                <a:solidFill>
                  <a:schemeClr val="bg2"/>
                </a:solidFill>
              </a:rPr>
              <a:t>-body </a:t>
            </a:r>
            <a:r>
              <a:rPr lang="de-DE" altLang="de-DE" sz="2000" b="1" kern="0" dirty="0" smtClean="0">
                <a:solidFill>
                  <a:schemeClr val="bg2"/>
                </a:solidFill>
              </a:rPr>
              <a:t>vibration</a:t>
            </a:r>
            <a:endParaRPr lang="de-DE" altLang="de-DE" sz="2000" b="1" kern="0" dirty="0">
              <a:solidFill>
                <a:schemeClr val="bg2"/>
              </a:solidFill>
            </a:endParaRPr>
          </a:p>
        </p:txBody>
      </p:sp>
      <p:sp>
        <p:nvSpPr>
          <p:cNvPr id="21" name="Text Box 28"/>
          <p:cNvSpPr txBox="1">
            <a:spLocks noChangeArrowheads="1"/>
          </p:cNvSpPr>
          <p:nvPr/>
        </p:nvSpPr>
        <p:spPr bwMode="auto">
          <a:xfrm>
            <a:off x="3002317" y="1052736"/>
            <a:ext cx="34018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800" b="1" kern="0" dirty="0" smtClean="0">
                <a:solidFill>
                  <a:schemeClr val="bg2"/>
                </a:solidFill>
              </a:rPr>
              <a:t>…</a:t>
            </a:r>
            <a:r>
              <a:rPr lang="de-DE" altLang="de-DE" sz="2800" b="1" kern="0" dirty="0" err="1" smtClean="0">
                <a:solidFill>
                  <a:schemeClr val="bg2"/>
                </a:solidFill>
              </a:rPr>
              <a:t>lead</a:t>
            </a:r>
            <a:r>
              <a:rPr lang="de-DE" altLang="de-DE" sz="2800" b="1" kern="0" dirty="0" smtClean="0">
                <a:solidFill>
                  <a:schemeClr val="bg2"/>
                </a:solidFill>
              </a:rPr>
              <a:t> </a:t>
            </a:r>
            <a:r>
              <a:rPr lang="de-DE" altLang="de-DE" sz="2800" b="1" kern="0" dirty="0" err="1">
                <a:solidFill>
                  <a:schemeClr val="bg2"/>
                </a:solidFill>
              </a:rPr>
              <a:t>to</a:t>
            </a:r>
            <a:r>
              <a:rPr lang="de-DE" altLang="de-DE" sz="2800" b="1" kern="0" dirty="0">
                <a:solidFill>
                  <a:schemeClr val="bg2"/>
                </a:solidFill>
              </a:rPr>
              <a:t> </a:t>
            </a:r>
            <a:r>
              <a:rPr lang="de-DE" altLang="de-DE" sz="2800" b="1" kern="0" dirty="0" err="1">
                <a:solidFill>
                  <a:srgbClr val="E14D0E"/>
                </a:solidFill>
              </a:rPr>
              <a:t>exposure</a:t>
            </a:r>
            <a:endParaRPr lang="de-DE" altLang="de-DE" sz="2800" b="1" kern="0" dirty="0">
              <a:solidFill>
                <a:srgbClr val="E14D0E"/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6047357" y="1782096"/>
            <a:ext cx="25346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altLang="de-DE" b="1" dirty="0"/>
              <a:t>Hand-arm vibration</a:t>
            </a:r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8" name="Grafik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886" y="2219640"/>
            <a:ext cx="3583901" cy="3823593"/>
          </a:xfrm>
          <a:prstGeom prst="rect">
            <a:avLst/>
          </a:prstGeom>
        </p:spPr>
      </p:pic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4222750" y="5928139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510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760659"/>
            <a:ext cx="3416104" cy="245474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3200" dirty="0" smtClean="0"/>
              <a:t>Classification </a:t>
            </a:r>
            <a:r>
              <a:rPr lang="en-US" altLang="de-DE" sz="3200" dirty="0"/>
              <a:t>according to vibration type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7ED5AC-8E23-4569-8FDD-FA8E155033A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6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7423612" y="5985220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3"/>
          <a:stretch/>
        </p:blipFill>
        <p:spPr>
          <a:xfrm>
            <a:off x="251520" y="1785657"/>
            <a:ext cx="4198045" cy="3257830"/>
          </a:xfrm>
        </p:spPr>
      </p:pic>
      <p:sp>
        <p:nvSpPr>
          <p:cNvPr id="11" name="Rechteck 10"/>
          <p:cNvSpPr/>
          <p:nvPr/>
        </p:nvSpPr>
        <p:spPr>
          <a:xfrm>
            <a:off x="4040368" y="2198631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/>
            <a:r>
              <a:rPr lang="en-US" altLang="de-DE" dirty="0"/>
              <a:t>Periodic vibration</a:t>
            </a:r>
          </a:p>
          <a:p>
            <a:pPr eaLnBrk="1" hangingPunct="1"/>
            <a:r>
              <a:rPr lang="en-US" altLang="de-DE" dirty="0"/>
              <a:t>e.g. motors, generators, presses</a:t>
            </a:r>
          </a:p>
        </p:txBody>
      </p:sp>
    </p:spTree>
    <p:extLst>
      <p:ext uri="{BB962C8B-B14F-4D97-AF65-F5344CB8AC3E}">
        <p14:creationId xmlns:p14="http://schemas.microsoft.com/office/powerpoint/2010/main" val="1259486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127" y="3387948"/>
            <a:ext cx="3695176" cy="265528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3200" dirty="0"/>
              <a:t>Classification according to vibration type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F11869-3A6E-47D6-A8BE-6177CE0DFCA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7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7872412" y="5985486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1" b="5259"/>
          <a:stretch/>
        </p:blipFill>
        <p:spPr>
          <a:xfrm>
            <a:off x="139372" y="1947120"/>
            <a:ext cx="4755607" cy="2881655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932362" y="1714881"/>
            <a:ext cx="8064500" cy="4897437"/>
          </a:xfrm>
        </p:spPr>
        <p:txBody>
          <a:bodyPr/>
          <a:lstStyle/>
          <a:p>
            <a:pPr eaLnBrk="1" hangingPunct="1"/>
            <a:r>
              <a:rPr lang="de-DE" altLang="de-DE" sz="2000" b="0" kern="1200" dirty="0" err="1">
                <a:solidFill>
                  <a:srgbClr val="6D6D6D"/>
                </a:solidFill>
                <a:latin typeface="Arial" charset="0"/>
              </a:rPr>
              <a:t>Stochastic</a:t>
            </a:r>
            <a:r>
              <a:rPr lang="de-DE" altLang="de-DE" sz="2000" b="0" kern="1200" dirty="0">
                <a:solidFill>
                  <a:srgbClr val="6D6D6D"/>
                </a:solidFill>
                <a:latin typeface="Arial" charset="0"/>
              </a:rPr>
              <a:t> vibration</a:t>
            </a:r>
          </a:p>
          <a:p>
            <a:pPr eaLnBrk="1" hangingPunct="1"/>
            <a:r>
              <a:rPr lang="de-DE" altLang="de-DE" sz="2000" b="0" kern="1200" dirty="0">
                <a:solidFill>
                  <a:srgbClr val="6D6D6D"/>
                </a:solidFill>
                <a:latin typeface="Arial" charset="0"/>
              </a:rPr>
              <a:t>e.g. </a:t>
            </a:r>
            <a:r>
              <a:rPr lang="de-DE" altLang="de-DE" sz="2000" b="0" kern="1200" dirty="0" err="1">
                <a:solidFill>
                  <a:srgbClr val="6D6D6D"/>
                </a:solidFill>
                <a:latin typeface="Arial" charset="0"/>
              </a:rPr>
              <a:t>vehicles</a:t>
            </a:r>
            <a:endParaRPr lang="de-DE" altLang="de-DE" sz="2000" b="0" kern="1200" dirty="0">
              <a:solidFill>
                <a:srgbClr val="6D6D6D"/>
              </a:solidFill>
              <a:latin typeface="Arial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08192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Examples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vibration </a:t>
            </a:r>
            <a:r>
              <a:rPr lang="de-DE" altLang="de-DE" sz="3200" dirty="0" err="1"/>
              <a:t>emissions</a:t>
            </a:r>
            <a:endParaRPr lang="de-DE" altLang="de-DE" sz="32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4F4BAE-2E4A-4C33-990E-1463FF6A6A3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8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9" name="Inhaltsplatzhalter 8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7"/>
          <a:stretch/>
        </p:blipFill>
        <p:spPr>
          <a:xfrm>
            <a:off x="222899" y="1310786"/>
            <a:ext cx="4139952" cy="5018576"/>
          </a:xfrm>
        </p:spPr>
      </p:pic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4362851" y="2708803"/>
            <a:ext cx="3709670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de-DE" sz="2400" b="1" dirty="0">
                <a:solidFill>
                  <a:schemeClr val="bg2"/>
                </a:solidFill>
              </a:rPr>
              <a:t>Spiral </a:t>
            </a:r>
            <a:r>
              <a:rPr lang="en-US" altLang="de-DE" sz="2400" b="1" dirty="0" smtClean="0">
                <a:solidFill>
                  <a:schemeClr val="bg2"/>
                </a:solidFill>
              </a:rPr>
              <a:t>conveyor</a:t>
            </a:r>
          </a:p>
          <a:p>
            <a:pPr eaLnBrk="1" hangingPunct="1"/>
            <a:r>
              <a:rPr lang="en-US" altLang="de-DE" sz="2400" dirty="0" smtClean="0">
                <a:solidFill>
                  <a:schemeClr val="bg2"/>
                </a:solidFill>
              </a:rPr>
              <a:t>(the </a:t>
            </a:r>
            <a:r>
              <a:rPr lang="en-US" altLang="de-DE" sz="2400" dirty="0">
                <a:solidFill>
                  <a:schemeClr val="bg2"/>
                </a:solidFill>
              </a:rPr>
              <a:t>emitted vibration </a:t>
            </a:r>
            <a:r>
              <a:rPr lang="en-US" altLang="de-DE" sz="2400" dirty="0" smtClean="0">
                <a:solidFill>
                  <a:schemeClr val="bg2"/>
                </a:solidFill>
              </a:rPr>
              <a:t>acts</a:t>
            </a:r>
          </a:p>
          <a:p>
            <a:pPr eaLnBrk="1" hangingPunct="1"/>
            <a:r>
              <a:rPr lang="en-US" altLang="de-DE" sz="2400" dirty="0" smtClean="0">
                <a:solidFill>
                  <a:schemeClr val="bg2"/>
                </a:solidFill>
              </a:rPr>
              <a:t>upon </a:t>
            </a:r>
            <a:r>
              <a:rPr lang="en-US" altLang="de-DE" sz="2400" dirty="0">
                <a:solidFill>
                  <a:schemeClr val="bg2"/>
                </a:solidFill>
              </a:rPr>
              <a:t>the entire body) </a:t>
            </a:r>
          </a:p>
        </p:txBody>
      </p: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3563888" y="6078242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166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25" r="54699"/>
          <a:stretch/>
        </p:blipFill>
        <p:spPr>
          <a:xfrm>
            <a:off x="827584" y="1208490"/>
            <a:ext cx="3096344" cy="3686571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Examples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vibration </a:t>
            </a:r>
            <a:r>
              <a:rPr lang="de-DE" altLang="de-DE" sz="3200" dirty="0" err="1"/>
              <a:t>emissions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9D9352-5947-4EE4-A15F-93715563592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2" y="6496049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 -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9</a:t>
            </a:fld>
            <a:endParaRPr lang="de-DE" altLang="de-DE" dirty="0"/>
          </a:p>
        </p:txBody>
      </p:sp>
      <p:cxnSp>
        <p:nvCxnSpPr>
          <p:cNvPr id="25" name="Gerade Verbindung mit Pfeil 24"/>
          <p:cNvCxnSpPr/>
          <p:nvPr/>
        </p:nvCxnSpPr>
        <p:spPr bwMode="auto">
          <a:xfrm flipV="1">
            <a:off x="3230563" y="3562351"/>
            <a:ext cx="333325" cy="285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mit Pfeil 26"/>
          <p:cNvCxnSpPr/>
          <p:nvPr/>
        </p:nvCxnSpPr>
        <p:spPr bwMode="auto">
          <a:xfrm flipH="1">
            <a:off x="2843808" y="3590925"/>
            <a:ext cx="504056" cy="83074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250597" y="5131366"/>
            <a:ext cx="4305987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de-DE" sz="2400" b="1" dirty="0">
                <a:solidFill>
                  <a:schemeClr val="bg2"/>
                </a:solidFill>
              </a:rPr>
              <a:t>Rotary hammer </a:t>
            </a:r>
          </a:p>
          <a:p>
            <a:pPr eaLnBrk="1" hangingPunct="1"/>
            <a:r>
              <a:rPr lang="en-US" altLang="de-DE" sz="2400" b="1" i="1" dirty="0">
                <a:solidFill>
                  <a:schemeClr val="bg2"/>
                </a:solidFill>
              </a:rPr>
              <a:t>(causes hand-arm vibration</a:t>
            </a:r>
            <a:r>
              <a:rPr lang="en-US" altLang="de-DE" sz="2400" b="1" i="1" dirty="0" smtClean="0">
                <a:solidFill>
                  <a:schemeClr val="bg2"/>
                </a:solidFill>
              </a:rPr>
              <a:t>)</a:t>
            </a:r>
            <a:endParaRPr lang="en-US" altLang="de-DE" sz="2400" b="1" i="1" dirty="0">
              <a:solidFill>
                <a:schemeClr val="bg2"/>
              </a:solidFill>
            </a:endParaRPr>
          </a:p>
        </p:txBody>
      </p: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2432695" y="4509120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806221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GIA_dguv">
  <a:themeElements>
    <a:clrScheme name="BGIA_dguv 10">
      <a:dk1>
        <a:srgbClr val="6E6E6E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5D5D5D"/>
      </a:accent4>
      <a:accent5>
        <a:srgbClr val="AAE2CA"/>
      </a:accent5>
      <a:accent6>
        <a:srgbClr val="2D2DB9"/>
      </a:accent6>
      <a:hlink>
        <a:srgbClr val="009999"/>
      </a:hlink>
      <a:folHlink>
        <a:srgbClr val="B2B2B2"/>
      </a:folHlink>
    </a:clrScheme>
    <a:fontScheme name="BGIA_dgu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BGIA_dguv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GIA_dguv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8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9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00CC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10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0099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BGIA_dguv">
  <a:themeElements>
    <a:clrScheme name="BGIA_dguv 8">
      <a:dk1>
        <a:srgbClr val="6E6E6E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5D5D5D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GIA_dgu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BGIA_dguv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GIA_dguv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8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2137</Words>
  <Application>Microsoft Office PowerPoint</Application>
  <PresentationFormat>Bildschirmpräsentation (4:3)</PresentationFormat>
  <Paragraphs>453</Paragraphs>
  <Slides>39</Slides>
  <Notes>35</Notes>
  <HiddenSlides>0</HiddenSlides>
  <MMClips>1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3</vt:i4>
      </vt:variant>
      <vt:variant>
        <vt:lpstr>Eingebettete OLE-Server</vt:lpstr>
      </vt:variant>
      <vt:variant>
        <vt:i4>0</vt:i4>
      </vt:variant>
      <vt:variant>
        <vt:lpstr>Folientitel</vt:lpstr>
      </vt:variant>
      <vt:variant>
        <vt:i4>39</vt:i4>
      </vt:variant>
    </vt:vector>
  </HeadingPairs>
  <TitlesOfParts>
    <vt:vector size="47" baseType="lpstr">
      <vt:lpstr>Arial</vt:lpstr>
      <vt:lpstr>Futura Bk BT</vt:lpstr>
      <vt:lpstr>Kristen ITC</vt:lpstr>
      <vt:lpstr>Times New Roman</vt:lpstr>
      <vt:lpstr>Wingdings</vt:lpstr>
      <vt:lpstr>Standarddesign</vt:lpstr>
      <vt:lpstr>BGIA_dguv</vt:lpstr>
      <vt:lpstr>1_BGIA_dguv</vt:lpstr>
      <vt:lpstr>Work environment factors  Part 2: Mechanical vibration  </vt:lpstr>
      <vt:lpstr>Overview</vt:lpstr>
      <vt:lpstr>Terminology </vt:lpstr>
      <vt:lpstr>Classification according to effect</vt:lpstr>
      <vt:lpstr>PowerPoint-Präsentation</vt:lpstr>
      <vt:lpstr>Classification according to vibration type</vt:lpstr>
      <vt:lpstr>Classification according to vibration type</vt:lpstr>
      <vt:lpstr>Examples of vibration emissions</vt:lpstr>
      <vt:lpstr>Examples of vibration emissions</vt:lpstr>
      <vt:lpstr>Characteristics </vt:lpstr>
      <vt:lpstr>System of co-ordinates for vibration</vt:lpstr>
      <vt:lpstr>System of co-ordinates for vibration</vt:lpstr>
      <vt:lpstr>Impact upon the human being</vt:lpstr>
      <vt:lpstr>Resonant frequencies of the human body</vt:lpstr>
      <vt:lpstr>Reaction to strong vibration</vt:lpstr>
      <vt:lpstr>Damage</vt:lpstr>
      <vt:lpstr>Example of vibration white finger</vt:lpstr>
      <vt:lpstr>PowerPoint-Präsentation</vt:lpstr>
      <vt:lpstr>Limit values</vt:lpstr>
      <vt:lpstr>Measurement of vibration</vt:lpstr>
      <vt:lpstr>Measurement of vibration</vt:lpstr>
      <vt:lpstr>Technical solutions for protection against vibration </vt:lpstr>
      <vt:lpstr>Example of a technical solution for protection against vibration</vt:lpstr>
      <vt:lpstr>Example of a technical solution for protection against vibration</vt:lpstr>
      <vt:lpstr>Examples: Institute for Occupational Safety and Health of the DGUV</vt:lpstr>
      <vt:lpstr>Health hazard presented by vibration</vt:lpstr>
      <vt:lpstr>Health hazard presented by vibration</vt:lpstr>
      <vt:lpstr>Technical protection against vibration</vt:lpstr>
      <vt:lpstr>Technical protection against vibration</vt:lpstr>
      <vt:lpstr>Health hazard presented by vibration</vt:lpstr>
      <vt:lpstr>Technical protection against vibration</vt:lpstr>
      <vt:lpstr>Technical protection against vibration</vt:lpstr>
      <vt:lpstr>Vibration abatement on fork-lift trucks</vt:lpstr>
      <vt:lpstr>Vibration abatement on fork-lift trucks</vt:lpstr>
      <vt:lpstr>Important literature for Module 3-3</vt:lpstr>
      <vt:lpstr>Important literature for Module 3-3</vt:lpstr>
      <vt:lpstr>Important literature for Module 3-3</vt:lpstr>
      <vt:lpstr>Important literature for Module 3-3</vt:lpstr>
      <vt:lpstr>Impressum </vt:lpstr>
    </vt:vector>
  </TitlesOfParts>
  <Company>..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. ..</dc:creator>
  <cp:lastModifiedBy>vonRymonLipinski, Katharina</cp:lastModifiedBy>
  <cp:revision>191</cp:revision>
  <dcterms:created xsi:type="dcterms:W3CDTF">2009-09-14T12:08:23Z</dcterms:created>
  <dcterms:modified xsi:type="dcterms:W3CDTF">2019-11-12T10:16:48Z</dcterms:modified>
</cp:coreProperties>
</file>