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1" r:id="rId2"/>
    <p:sldId id="265" r:id="rId3"/>
    <p:sldId id="322" r:id="rId4"/>
    <p:sldId id="323" r:id="rId5"/>
    <p:sldId id="324" r:id="rId6"/>
    <p:sldId id="327" r:id="rId7"/>
    <p:sldId id="328" r:id="rId8"/>
    <p:sldId id="329" r:id="rId9"/>
    <p:sldId id="326" r:id="rId10"/>
    <p:sldId id="325" r:id="rId11"/>
    <p:sldId id="330" r:id="rId12"/>
    <p:sldId id="331" r:id="rId13"/>
    <p:sldId id="332" r:id="rId14"/>
    <p:sldId id="333" r:id="rId15"/>
    <p:sldId id="334" r:id="rId16"/>
    <p:sldId id="303" r:id="rId17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pos="5420">
          <p15:clr>
            <a:srgbClr val="A4A3A4"/>
          </p15:clr>
        </p15:guide>
        <p15:guide id="5" pos="340">
          <p15:clr>
            <a:srgbClr val="A4A3A4"/>
          </p15:clr>
        </p15:guide>
        <p15:guide id="6" pos="3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rn Silke" initials="BS" lastIdx="2" clrIdx="0">
    <p:extLst>
      <p:ext uri="{19B8F6BF-5375-455C-9EA6-DF929625EA0E}">
        <p15:presenceInfo xmlns:p15="http://schemas.microsoft.com/office/powerpoint/2012/main" userId="Born Silk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4D0E"/>
    <a:srgbClr val="94C11C"/>
    <a:srgbClr val="0095DB"/>
    <a:srgbClr val="008C8E"/>
    <a:srgbClr val="FFDB92"/>
    <a:srgbClr val="5775B3"/>
    <a:srgbClr val="57751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Helle Formatvorlage 3 - Akz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0" autoAdjust="0"/>
    <p:restoredTop sz="73023" autoAdjust="0"/>
  </p:normalViewPr>
  <p:slideViewPr>
    <p:cSldViewPr>
      <p:cViewPr varScale="1">
        <p:scale>
          <a:sx n="80" d="100"/>
          <a:sy n="80" d="100"/>
        </p:scale>
        <p:origin x="2238" y="96"/>
      </p:cViewPr>
      <p:guideLst>
        <p:guide orient="horz" pos="482"/>
        <p:guide orient="horz" pos="4020"/>
        <p:guide orient="horz" pos="935"/>
        <p:guide pos="5420"/>
        <p:guide pos="34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93D5E6C-51EB-4ED2-B86B-6A522C69C9B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887234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25:42.321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C396F78C-EB0B-4B30-8620-A0518768B8D2}" emma:medium="tactile" emma:mode="ink">
          <msink:context xmlns:msink="http://schemas.microsoft.com/ink/2010/main" type="writingRegion" rotatedBoundingBox="8662,11230 6529,11775 6395,11254 8528,10708"/>
        </emma:interpretation>
      </emma:emma>
    </inkml:annotationXML>
    <inkml:traceGroup>
      <inkml:annotationXML>
        <emma:emma xmlns:emma="http://www.w3.org/2003/04/emma" version="1.0">
          <emma:interpretation id="{83830323-CD03-423C-B5AB-7D7D44233FFC}" emma:medium="tactile" emma:mode="ink">
            <msink:context xmlns:msink="http://schemas.microsoft.com/ink/2010/main" type="paragraph" rotatedBoundingBox="8662,11230 6529,11775 6395,11254 8528,1070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11885F5-0BCC-441B-93C1-6D8AF3156FCE}" emma:medium="tactile" emma:mode="ink">
              <msink:context xmlns:msink="http://schemas.microsoft.com/ink/2010/main" type="line" rotatedBoundingBox="8662,11230 6529,11775 6395,11254 8528,10708"/>
            </emma:interpretation>
          </emma:emma>
        </inkml:annotationXML>
        <inkml:traceGroup>
          <inkml:annotationXML>
            <emma:emma xmlns:emma="http://www.w3.org/2003/04/emma" version="1.0">
              <emma:interpretation id="{3C326FC6-CDAA-4E16-8B89-F54E77DF9BCB}" emma:medium="tactile" emma:mode="ink">
                <msink:context xmlns:msink="http://schemas.microsoft.com/ink/2010/main" type="inkWord" rotatedBoundingBox="8662,11230 6529,11775 6395,11254 8528,10708">
                  <msink:destinationLink direction="with" ref="{BCB6D297-0099-4DCB-B4F9-067408B3D143}"/>
                </msink:context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-4465 2888 0,'-21'0'46</inkml:trace>
          <inkml:trace contextRef="#ctx0" brushRef="#br0" timeOffset="-2433.6794">-4629 2560 0,'21'-20'16,"-21"-1"-1,20 21 1,-20-20-16,20-1 31,-20 1-15,21 20 15,-1-21-15,-20 1 15,21 20-31,-21-21 16,20 21-1,-20-20 1,21 20 15,-1 0-15,-20-20-1,21 20 1,-1 0 31,1 0-16,-1 0-31,1 0 16,-21-21-1,20 21 1,1 0 15,-1 0-31,1 0 16,-1 0-1,1 0 17,-1 0-1,1 0 0,-1 0 0,1 0 16,-1 0-31,1 0 15,-1 0 16,1 0-16,-1 0-15,-20-20 0,21 20-1,-1 0 32,-20-21-31,21 21-1,-1-20 1,0 20-16,1 0 31,-21-21-15,20 21-1,-20-20 1,21 20 0,-1 0 15,1-21 16,-1 21-16,-20-20 0,21 20 16,-1 0 266,-20 41-298,0-21-15,21 1 16,-21-1 0,0 1 15,20-1-16,-20 1 1,21-21 406,-1 0-406,1 0-1,-1 0 32,1 20 437,-1-20-468,1 20-16,-1 1 16,1-21 46,-1 0-31,1 0-15,-1 0 0,1 0 15,-1 0 31,1 0-30,-42 0 218,-20 0-235,41-21-15,-20 21 16,-1 0-16,1 0 31,-1 0 0,21-20 16,21 20 172,-1 0-219,21 0 16,-20 0-1,-21-20-15,20 20 16,1 0 125,-1 0-79,1 0 32,-1 0-79,1 0 1,-1 0 0,0 0-1,1 0 17,-42 0 155,1 0-187,0 0 16,-1 0 15,1 0-15,-1 0 15,1 0-31,-1 0 31,1 0-15,-1 0 46,1 0-31,-1 0-15,1 0 0,-1 0 15,1 0-31,40 0 281,1 0-265,-1 0-16,1 0 15,20 0-15,-21 0 16,1 0-16,-1 0 16,1 0-1,-1 0 1,1 0 15,-1 0 79,0 0-64,1 0-14,-1 0-17,1 0 1,-1-21 15,1 21-31,-1 0 16,1 0-1,-1 0 1,1-20-16,-1 20 16,1 0-1,-1 0 1,1-21 0,-1 21 30,1 0 17,-1 0-32,1 0-15,-1 0-1,-20-20 1,21 20 0,-62 0 171,20 0-171,1 0-16,-1 0 15,1 20-15,-1-20 16,1 0 0,-21 0-1,20 21 1,1-21 15,-1 0-15,1 20-1,-1-20 17,21-41 233,0 21-233,0-1 155,0 1-171,0-1-1,0 1 17,0-1-17,0 1 1,0-1-1,0 1 64,21 20 108,-1 0-156,-20 20-15,21-20-16,-21 21 16,20-1-1,-20 1 1,0-1-1,0 1 1,0-1-16,0 1 31,21-21 235,-1 0-250,1 0-16,-1-21 15,1 21-15,-21-20 16,20 20-16,-20-21 15,21 21 1,-21-20-16,0-1 16,20 21 15,1 0 16,-21-20-47,20 20 47,1 0-32,-1 0 1,1-21-16,-1 21 16,21 0-1,-20 0 1,-1 0-16,1 0 31,-1 0-15,1 0-1,-1 0 1,0 0 15,-20-20-15,21 20-16,-1 0 31,1 0 0,-21-21-15,20 21 0,1 0-16,-1 0 31,-20 21 109,0-1-124,0 1-16,0-1 31,0 1-15,0-1 0,0 1-1,0-1-15,0 1 31,0-1 32,0 1-32,-20-1-15,-1 1-1,1-21-15,-1 20 16,1-20 0,-1 0 15,1 0-15,0 20-16,-1-20 15,1 0 1,20 21-1,-21-21 32,1 0-31,-1 0 15,21 20-15,-20-20-16,-1 0 31,1 0-31,-1 0 31,21-20 126,21-1-142,-21 1 1,20 20-1,-20-20-15,0-1 16,21 21 0,-21-20-1,20-1-15,1 1 16,-1 20-16,1-41 16,-1 41-16,1-21 15,-1 21-15,0-20 16,1 20-1,-1-21-15,1 21 32,-1 0-32,1 0 78,-21 41 62,-21 0-140,-20-20 16,0-1-16,1 21 16,19-20-16,-20-1 15,21-20 1,20 20-16,-21-20 16,1 0-16,20 21 15,-21-21-15,1 0 16,-1 20-16,-20-20 15,21 0 1,-1 0-16,1 0 16,-1 0-1,1 21-15,-1-21 16,1 0 0,-1 0-1,1 0 16,20 20-15,-21-20-16,1 0 16,-1 0-1,1 0 1,-1 0 0,1 0-1,-1 0 1,1 0-1,-1 0 1,1 0-16,0 0 16,-1 0-1,1 0 1,-1 0 15,1 0-15,-1 0 15,1 0-15,-1 0-1,1 0 1,-1 0 0,1 0-1,-1 0 1,-20 0-16,0 0 15,-20 0-15,40 0 16,1 0-16,-1 0 16,1 0-1,-1 0 1,1 0-16,-1 0 31,1 0-15,-1 0-1,1 0 1,-1 0-16,1 0 16,0 0-1,-1 0 1,1 0 0,-1 0-1,1 0-15,-1 0 31,1 0-15,-1 0 0,1 0-1,-1 0-15,21 21 16,-20-21-16,-1 0 16,1 0-16,-1 0 15,-20 0 1,41 20-16,-20-20 15,-21 0-15,20 21 16,1-21-16,-1 0 16,1 0-16,-1 0 15,1 0 1,-1 0 15,1 0 16,-1 0 0,1 0 62,20 20-109,-41-20 16,21 21 0,-1-21 46,21 20-31,41-20 235,-21 0-250,21-20-16,0-1 15,-20 21 1,-1 0-1,-20-20 1,41 20-16,-20 0 16,-1 0-1,1 0-15,20-21 16,-21 21-16,1 0 16,-21-20-16,20 20 15,1 0-15,-1 0 31,1 0-31,-1 0 16,1 0 0,-1 0-16,1-21 15,-1 21 1,21 0 0,-20 0-1,20 0-15,-21 0 16,0 0-1,1 0-15,-1 0 16,1 0 0,-1 0-1,1 0-15,-1 0 16,1 0 15,-1 0-15,1 0-1,-1 0 1,1-20-16,-1 20 16,21 0-16,-20 0 15,-1 0-15,1 0 16,-1 0 31,-102 20 78,41-20-110,41 21-15,-20-21 16,-1 20 0,1-20-16,-1 0 31,1 0 94,-1-20-125,1-1 16,-1 1-16,1-21 15,20 20 1,-21 21-1,1 0 1,20-20 0,0 0 124,0-1-140,0 1 16,0 61 187,0-21-203,0 21 16,0-21-16,0 1 15,0-1-15,0 1 32,0-1-17,0 1 1,0-1-1,0 1 1,-21-21 0,21 41-16,-20 0 31,0-41-15,-1 20-16,1-20 15,-1 21 1,1-21-16,-1 0 15,1 0 1,-1 0-16,-20 20 16,21-20-1,20 21-15,-21-21 16,1 0-16,-1 0 16,1 0-1,-1 0 1,1 0-1,-1 0 1,1 0 15,-1 0-15,1 0 15,-1 0 16,21-21 156,0 1-187,0-1-16,0 1 15,21-1-15,-21 1 16,20 20-16,-20-21 16,21 21-16,-1-20 15,1 20-15,-1 0 16,1 0 0,-1 0-16,1 0 15,-1 0 1,1 0-16,-1 0 15,1 0 1,-1 0 0,1 0-1,-1 0-15,1 0 16,-1 0-16,1 0 16,-1 0-16,1 0 15,-42 20 126,1-20-126,-1 21-15,-20-1 16,21-20-16,-1 0 16,-20 21-1,21-21-15,-1 20 16,-20-20-16,0 0 16,0 0-16,21 0 15,-1 0 1,1 0-1,-1 0 1,1 0 0,-1 0-1,1 0 32,20 21 109,0-1-140,-21 21-16,21-20 16,-20-1-1,20 1-15,0-1 16,0 1 0,0-1 15,0 1-31,41-21 203,0-21-187,-21 21-16,-20-20 15,21 20 1,-1-21-16,1 21 62,-21-20-46,20 20 15,1 0 16,-1 0-31,1-21-1,-1 21 1,1 0 15,-1 0-31,1 0 16,-21-20-16,20 20 15,1 0 1,-1 0-16,-20-21 16,21 21-16,-1 0 31,21 0-15,-20 0-1,-1 0 1,-40 0 171,-42 21-187,42-21 16,-1 20-16,1 1 16,-1-21-16,1 0 15,-1 0 1,1 20-16,-1-20 15,1 0 1,-1 21-16,1-21 16,-1 0-16,1 0 15,-1 0-15,1 0 32,-1 0-17,1 0 1,20 20 31,-21-20-16,1 0 141,-1 0-157,1 0 1,-1 0 15,1 0 32,-1 0-48,1 0 1,0 0 0,40 0 156,0-20-172,21-1 15,-20 21 1,-1 0 15,1 0-15,-21-20-16,20 20 15,1-21 17,-1 21 30,1 0-46,-21-20-1,20 20 17,1 0 14,-1 0 1,1 0-15,-1 0-17,1-21 16</inkml:trace>
        </inkml:traceGroup>
      </inkml:traceGroup>
    </inkml:traceGroup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26:09.820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B72D2753-7E18-419D-BF4C-18FBA5EF8E43}" emma:medium="tactile" emma:mode="ink">
          <msink:context xmlns:msink="http://schemas.microsoft.com/ink/2010/main" type="writingRegion" rotatedBoundingBox="6850,12558 8972,12719 8940,13147 6817,12985"/>
        </emma:interpretation>
      </emma:emma>
    </inkml:annotationXML>
    <inkml:traceGroup>
      <inkml:annotationXML>
        <emma:emma xmlns:emma="http://www.w3.org/2003/04/emma" version="1.0">
          <emma:interpretation id="{BB1EDABE-4F5C-4B5E-923E-9B70F2AF7433}" emma:medium="tactile" emma:mode="ink">
            <msink:context xmlns:msink="http://schemas.microsoft.com/ink/2010/main" type="paragraph" rotatedBoundingBox="6850,12558 8972,12719 8940,13147 6817,1298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891ADD9-D4AD-4D62-851D-6672DB43D941}" emma:medium="tactile" emma:mode="ink">
              <msink:context xmlns:msink="http://schemas.microsoft.com/ink/2010/main" type="line" rotatedBoundingBox="6850,12558 8972,12719 8940,13147 6817,12985"/>
            </emma:interpretation>
          </emma:emma>
        </inkml:annotationXML>
        <inkml:traceGroup>
          <inkml:annotationXML>
            <emma:emma xmlns:emma="http://www.w3.org/2003/04/emma" version="1.0">
              <emma:interpretation id="{D8C51B45-FF01-4531-B603-9CD6E0D2BC53}" emma:medium="tactile" emma:mode="ink">
                <msink:context xmlns:msink="http://schemas.microsoft.com/ink/2010/main" type="inkWord" rotatedBoundingBox="6850,12558 8972,12719 8940,13147 6817,12985"/>
              </emma:interpretation>
              <emma:one-of disjunction-type="recognition" id="oneOf0">
                <emma:interpretation id="interp0" emma:lang="" emma:confidence="0">
                  <emma:literal>Dem</emma:literal>
                </emma:interpretation>
                <emma:interpretation id="interp1" emma:lang="" emma:confidence="0">
                  <emma:literal>Rom</emma:literal>
                </emma:interpretation>
                <emma:interpretation id="interp2" emma:lang="" emma:confidence="0">
                  <emma:literal>m</emma:literal>
                </emma:interpretation>
                <emma:interpretation id="interp3" emma:lang="" emma:confidence="0">
                  <emma:literal>Dom</emma:literal>
                </emma:interpretation>
                <emma:interpretation id="interp4" emma:lang="" emma:confidence="0">
                  <emma:literal>sm</emma:literal>
                </emma:interpretation>
              </emma:one-of>
            </emma:emma>
          </inkml:annotationXML>
          <inkml:trace contextRef="#ctx0" brushRef="#br0">143 144 0,'0'20'218,"0"1"-171,0-1-15,0 1 30,0-1-31,0 1-15,0-1 62,-20 1-15,-1-21-63,21 20 15,-20-20 1,20 21-1,-21-21 32,1 20-15,-1-20-17,1 0 32,20-20 94,0-1-126,20 1 1,-20-1-16,21 21 16,-21-20-16,20 20 15,1 0 16,-21-21-15,20 21 0,-20-20 140,21 20-156,-21-21 31,20 21-15,-20-20-1,21 20 17,-21-21-17,20 21-15,1 0 16,-21 21 218,0-1-218,0 1-16,0-1 31,0 1-31,0-42 406,20 1-390,-20-1 0,0 1-1,0-1 1,0 1 0,21 20-1,-21-21 16,20 1 63,1-1-31,-21 62 171,0-20-218,0-1 31,0 1 109,0-1-141,0 1 17,0-1-1,0 1 0,0-1-15,0-40 296,0-1-296,20 1 0,-20-1-1,0 1 1,0-1-1,21 21 1,-21-20 0,0-1 15,20 21 31,-20-20-46,0 61 218,0-21-234,0 21 16,0-20 15,0-1 1,0 1 61,0-1 1,0-40 78,20-1-172,-20 1 16,0-1-1,0 1 1,21 20-1,-21-21 1,0 1 31,0-1 0,0 1-16,0-1-31,20 21 16,-20-20-1,21 20 17,-21-21 46,0 42 62,0 20-140,0 0 16,0-21 15,0 1-15,0-1-1,0 1 17,0-1-32,0 1 93,0-1-46,0 1 47,0-42 47,0 1-126,0-1 1,0 1 0,20 20-16,-20-21 15,0 1 16,0-1 1,0 1-17,21 20-15,-21-21 32,0 1-1,20 20-16,-20-21-15,21 1 16,-21 40 172,0 21-173,0 0 1,0-20-1,0-1-15,0 1 16,0-1-16,0 1 16,0-1-1,0 1 17,0-42 218,0-20-250,20 41 15,-20-20-15,0-1 16,0 1-16,0-1 47,0 1 15,0-1-62,0 1 16,0-1-1,0 1 1,21 20 0,-21-21-16,20 21 15,-20-20 1,21 40 218,-21 42-234,0-42 16,0 21-16,0-20 16,0-1-16,0 1 15,0-1 1,0 1-1,0-42 267,20-20-267,-20 21-15,21-21 16,-21 20 0,20 21-1,-20-20 1,0-1-1,0 1 1,21 20-16,-21-21 16,20 21-1,-20-20-15,21 20 47,-21-21-31,0 42 124,0-1-140,0 21 16,0-20-16,0-1 16,0 1-16,0-1 15,0 1 1,0-1 0,0 1 30,0-1 1,0-40 156,20-1-187,-20 1-16,0-1 16,0 1-1,21-1 1,-21 1 0,20-1 15,-20 1-16,0-1 48,0 1-47,21 20 15,-21-21 0,0 42 94,0 20-125,0-21 16,0 1-16,0-1 15,0 21 1,0-20 0,0-1-16,0 1 15,0-1-15,0 1 47,0-62 266,0 20-298,0 1-15,0-1 31,20 21-15,-20-20 0,0-1 15,0 1-15,21 20-1,-1 0 1,-20-21-1,0 42 173,0-1-188,21 21 16,-21-20-1,0-1 1,0 1-1,0-1 48,0 1-47,0-1 62,0-61 156,0 21-218,0-1-1,0 1-15,0-1 16,0 1 0,0-1-1,0 1 188,20 40-78,-20 1-109,0 20-16,0-21 16,0 1-1,0-1 1,0-40 249,21-1-265,-21 1 16,0-1 15,0 1-31,0-1 47,20 1-16,-20-1 1,0 1-32,21 20 78,-1 20 31,-20 21-93,0 0-1,0-20 1,0-1 0,0 1 62,0-1-63,0 1 157,0-1-156,0 1 62,0-62 31,0 20-109,20 1 16,-20-1 0,0 1-1,0-1 17,21 21-17,-21-20-15,20-1 31,1 21 16,-21-20 0,0 40 31,20 1-78,-20-1 16,0 1-16,0-1 16,0 1 15,0-1 0,0 1 0,0-1 1,0 1-1,0-62 188,21 20-204,-21 1-15,0-1 16,20 21-16,-20-20 15,0-1 1,21 21-16,-21-20 16,0-1-1,20 21 1,-20-20 0,21 20 15,-1 0 16,-20 20 46,0 1-77,0-1-16,0 1 16,21-1-1,-21 1 1,0-1 0,0 1 15,0-1 16,0-61 140,0 21-171,0-1-1,20 1 1,-20-1 0,21 21-1,-21-20-15,20 20 16,1 0 0,-21-21-16,20 21 15,1 0 48,-1 0 46,-20 41-93,21-20-1,-21-1 1,0 1 0,0-1-1,0 1 1,0-1-1,0 1 17,0-1-1,0-40 156,0-1-187,0 1 16,0-1 0,20 21-16,-20-20 15,0-1 1,21 21 0,-1-20-16,-20-1 15,21 21 16,-21-20 16,20 20 78,-20 20-109,0 1-16,0-1 16,0 1-1,0-1 1,0 1-1,0-1 1,0 1 15,0-1-15,0 1 0,0-1 30,0-40 142,0-1-172,21 1-16,-21-1 15,20 21-15,-20-20 16,0-1-1,21 21-15,-21-20 79,20 40 108,-20 21-187,0-20 16,0-1-1,0 1 1,0-1 15,0 1-15,0-1 15,0 1-15,21-42 202,-21-20-218,20 41 16,-20-41-16,20 21 16,1 20-1,-21-21-15,20 21 16,-20-20 0,0-1-16,21 21 15,-21-20-15,20 20 16,1-21-1,-1 21 157,-20 41-156,0-20 0,0 20-1,0-21 16,0 1-15,0-1 15,0 1 1,21-21 186,-21-21-202,20-20-16,-20 21 16,0-1-1,21 21 1,-21-20-1,0-1 17,0 1-17,20 20 17,1 20 171,-21 1-203,0-1 15,0 1 1,0-1 0,0 1-1,0-1 16,0 1-15,0-1 15,0-40 219,0-1-250,0 1 32,0-1 14,0 1-14,0-1 15,20 21-32,-20-20-15,0-1 31,21 21-31,-21-20 32,0-1-17,20 21 1,1-20-16,-1 40 203,-20 1-203,0-1 31,0 1-31,0-1 16,0 1 0,0-1 30,0 1-46,0-1 32,0 1-17,0-1 17,0 1-17,0-1 95,0 1-64,0-42 267,0 1-297,0-1-1,0 1 1,0-1-1,21 1 1,-21-1 0,20 21-1,-20-20 1,0-1 15,21 21-15,-21-20-1,0 40 314,0 1-329,0-1 31,0 1-16,0-1 17,0 1-32,0-1 31,0 1 0,20-42 329,-20 1-360,0-1 15,21 1 16,-1 20 1,-20-21-32,0 1 15,21 20 32,-21-21-31,0 1 46,20 20-46,-20-21 31,0 42 468,0-1-483,0 1-17,0-1 17,0 1 30,0-1 47,0 1 251</inkml:trace>
        </inkml:traceGroup>
      </inkml:traceGroup>
    </inkml:traceGroup>
  </inkml:traceGroup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24:57.028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4F6987CF-87D2-41FB-B78B-59879276BB96}" emma:medium="tactile" emma:mode="ink">
          <msink:context xmlns:msink="http://schemas.microsoft.com/ink/2010/main" type="inkDrawing" rotatedBoundingBox="5344,14543 7615,14411 7652,15039 5381,15171" shapeName="Other"/>
        </emma:interpretation>
      </emma:emma>
    </inkml:annotationXML>
    <inkml:trace contextRef="#ctx0" brushRef="#br0">-5776 5715 0,'0'20'296,"41"-20"-296,0 0 16,-21 0 0,1 0 31,-1 0-1,1 0-14,-1 0-17,1 0 1,-1 0 0,1 0-1,-1 0 16,1 0-15,-1 0 0,1 0-1,-1 0 17,1-20-17,-1 20 1,1 0-1,-1 0 1,1 0 15,-1 0-15,1 0-16,-1 0 16,1 0-1,-1 0-15,0 0 16,1 0-16,-1 0 15,21 0 1,-20 0 0,20 0-1,-21 0 1,1 0 15,-1 0-15,1 0 62,-1 0-31,1 0 0,-1 0-47,1-21 31,-1 21-31,1 0 31,-1 0-31,1-20 16,-1 20-1,1 0-15,-1 0 16,1 0 0,-1 0-16,1 0 15,-1 0 1,1 0 15,-1 0-15,1 0 15,-1 0-15,0 0 15,1 0 0,-1 0-15,1 0 15,-1 0 0,1 0 1,-1 0-32,1 0 15,20 0 1,-21 0-16,1 0 15,20 0-15,0 0 16,-21 0-16,1 0 16,-1 0-1,1 0 17,-1 0-17,1 0 1,-1 0-1,1 0 1,-1 0 0,1 0-16,-1 0 15,1 0 17,-1 0-17,1 0-15,-1 0 16,0 0-1,1 0-15,-1 0 16,1 0 0,-1 0-1,1 0-15,-1 0 47,1 0-31,-1 0-1,1 0 1,-1 0 62,1 0-62,-1 0-1,1 0 1,-1 0 0,1 0-1,20 0 1,-21 0 0,-20 20 280,0 1-296,0 20 16,0-21 15,-20-20 32,-1 21-48,1-21 17,-1 20-17,-20-20 1,21 21 0,-1-21-1,1 0-15,-1 0 31,1 0-15,-1 0 15,1 20-15,-1-20 0,1 0-16,-1 0 15,1 0-15,-1 0 16,1 0 15,0 0-15,-1 0-1,21 21-15,-20-21 16,-1 0-16,1 0 16,-1 0-16,1 0 15,-1 0 1,1 0-1,-1 0 1,21 20-16,-20-20 16,-1 0-1,1 0-15,-1 0 16,1 0 0,-1 0-1,1 0-15,-1 21 31,1-21-15,-1 0-16,1 0 16,-1 0-1,1 0 1,-1 0-16,1 0 16,-1 0-1,-20 0 1,21 0-1,-1 0-15,1 0 16,0 0 0,-1 0-1,1 0 1,-1 0-16,1 20 31,-1-20-15,1 0 15,-1 0-31,1 0 16,-1 0-1,1 0 17,-1 0-17,1 0 1,-1 0-16,1 0 15,-1 0 1,1 0 0,-1 0-16,1 0 15,-21 21-15,20-21 16,1 0 0,-1 0-1,1 0 1,-1 0 15,1 0-31,-1 20 16,-20-20-1,1 0-15,19 0 16,1 0-16,-1 0 16,1 0 15,-1 0 31,1 0-46,-1 0 0,1 0-1,-1 0 16,1 0-15,-1 0 15,1 0-15,-1 0 0,1 0-1,-1 0 16,1 0 1,-1 0-32,1 0 31,-1 0-15,1 0-1,-1 0 32,1 0-16,40-20 235,-20-1-250,21 21-16,-21-20 31,20 20-31,1 0 15,-1-21-15,1 21 32,-21-20-32,20 20 31,1 0-15,-1 0-1,1 0 16,-1 0 16,1-21-47,-1 21 16,21 0-16,-20 0 16,-1 0-1,1 0-15,-1 0 16,1 0-16,-1 0 15,1 0 1,-1 0-16,0 0 16,21-20-1,-20 20-15,-1 0 16,21 0-16,0 0 16,-20 0-16,-1 0 15,1 0-15,-1 0 16,1 0 31,-1 0-32,1 0 1,-1 0-16,-20-21 16,21 21-16,-1 0 31,1 0 0,-1 0-31,1 0 16,-1-20-1,1 20-15,-1 0 16,1 0-16,-1 0 16,1 0-16,-1 0 15,21 0 1,0 0-16,-21 0 15,1 0-15,-1 0 16,21 0 0,-20 0-1,-1 0 1,1 0 0,-1 0-16,1 0 15,-1 0 1,21 0-16,-20 0 15,-1 0-15,21 0 16,0 0-16,0 0 16,-20 0-1,-1 0 1,1 0 0,-1 0-1,1 0 1,-1 0-1,1 0 1,-1 0 15,0 0 1,1 0-1,-1 0 0,1 0-15,-1 0 31,1 0 31,-1 0-63,1 0-15,-1 0 16,1 0 0,-1 0-16,1 0 15,-1 0 16,-20 20 157,21 1-172,-21-1-1,0 1 1,0-1 62,0 1-47,20-21-31,-20 20 31,0 1 16,0-1-31,0 1 15,0-42 329,0 1-329,0-1-16,0 1 1,0-1 15,0 1 16,0-1-31,0 1 15,0-1-15,21 1 62,-1 20 125,1 0-187,-21 20-16,20 1 15,-20-1 1,0 1-1,21-21 1,-21 20-16,0 1 31,20-21-15,-20 20-16,21-20 16,-21 21-1,0-1 1,0 1-16,20-21 31,-20 20-31,-20-20 344,-1 0-344,-20 0 15,21 21-15,-21-21 16,20 0 0,1 0-16,-1 20 15,1-20 1,-1 0 0,1 0-1,-1 0 1,1 0-16,-1 21 15,1-21-15,-1 0 16,1 0-16,-1 0 16,1 0-16,-1 0 15,-19 0-15,-1 0 16,0 0-16,20 0 16,1 0-16,-1 0 15,1 0 1,-1 0 15,1 0-31,-1 0 16,-20 0-16,21 0 15,-1 0-15,1 0 16,-1 0-16,-20 0 16,21 0-1,-21 0 1,20 0-1,1 0 1,-1 0 15,1 0-15,20 20 0,-21-20-16,1 0 15,-21 0 1,21 0-1,-1 0 1,1 0 0,-1 0 15,1 0-15,-1 0-16,1 0 15,-1 0 1,1 0-16,-1 0 15,21 21 1,-20-21 0,-1 0-1,1 0 1,-1 0 0,1 0-16,-21 20 15,20-20 1,1 0-16,-1 0 15,1 0 1,-1 0 0,1 0-1,-1 0 1,1 0 15,-1 0-15,1 0-1,-1 0 17,21 21-17,-20-21-15,-21 0 16,21 0 15,-1 0-15,1 0 15,-1 0-15,1 20 15,-1-20-15,1 0-1,-1 0 1,1 0 15,20 20-31,-21-20 16,1 0-1,-1 0 1,42 0 343,-1 0-327,1 0-17,-1 0 126,-20 21-126,21-21-15,-21 20 32,20-20-17,-20 21 1,21-21 62,-1 0-62,1 0-16,-1 0 15,21 0 1,-21 0 0,1 0-1,-1 0 1,1 0-16,-1 0 15,1 0 17,-1 0-32,1 0 31,-1 0 0,1 0-15,-1 0-1,1 0 1,-1 0 15,1-21-15,-1 21 0,1 0-1,-1 0-15,1 0 16,-1 0-1,1 0 1,-1 0 0,21 0-16,-20 0 15,-1 0-15,21 0 16,-20 0-16,20 0 16,-1 0-16,-19 0 15,40 0 1,-40 0-16,-1 0 15,1 0-15,-1 0 16,1 0 0,-1 0-16,1 0 15,20 0-15,-21 0 16,1 0-16,20 0 16,-21 0-16,1 0 15,-1 0-15,1 0 16,-1 0-16,1 0 15,-1 0 48</inkml:trace>
  </inkml:traceGroup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25:48.284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BCB6D297-0099-4DCB-B4F9-067408B3D143}" emma:medium="tactile" emma:mode="ink">
          <msink:context xmlns:msink="http://schemas.microsoft.com/ink/2010/main" type="inkDrawing" rotatedBoundingBox="6664,11669 8767,11199 8821,11442 6718,11912" semanticType="callout" shapeName="Other">
            <msink:sourceLink direction="with" ref="{3C326FC6-CDAA-4E16-8B89-F54E77DF9BCB}"/>
          </msink:context>
        </emma:interpretation>
      </emma:emma>
    </inkml:annotationXML>
    <inkml:trace contextRef="#ctx0" brushRef="#br0">-4424 2991 0,'0'-21'187,"20"21"-171,21 0-16,-41-20 16,21 20-16,20-21 15,-21 21 1,1 0-16,20 0 16,-41-20-16,20 20 15,1 0 48,-1 0-32,1 0 0,-21-21-31,20 21 16,-20-20-1,21 20 17,-1 0-1,1 0-15,-1-21 15,1 21-16,-1 0 17,-20-20-17,21 20 1,-1 0 15,-20-21-15,20 21-16,-20-20 15,21 20 1,-1-21 0,1 21 15,-21-20-15,20 20-16,1 0 15,-1-21 1,1 1-1,-1 20 17,1-21 15,-1 21-32,1 0 95,-1 0-79,1 0 0,-1 0-15,1-20-1,-1 20 17,21 0-17,-20 0-15,-1 0 16,21 0-1,-20 0-15,-1 0 16,1 0 0,-1 0-1,1-21 1,-1 21 0,1 0-1,-1 0 1,0 0-16,1-20 15,-1 20 1,1 0 15,-1 0-15,1 0-16,20 0 16,-21 0-1,1 0-15,-1 0 16,1 0-16,-1 0 31,-20-21-15,21 21-16,-1 0 31,1 0-31,-1 0 31,1-20-15,-1 20-1,1-21-15,-1 21 16,21 0 0,-41-20-1,21 20-15,-1 0 16,1 0 0,-21-21-1,41 21-15,-21 0 31,1 0-15,-1 0-16,0 0 31,-20-20-15,21 20 0,-1 0 15,1 0-31,-21-21 15,20 21 17,1 0-1,-1 0-15,1 0-16,-1 0 15,1 0 1,-1-20-1,1 20 1,-1 0-16,1 0 31,-1 0-15,1 0-16,-1 0 47,-40 20 172,-1 1-219,21-1 15,-20-20 1,20 21-16,-21-21 15,21 20-15,-20-20 16,-1 0 31,1 0-31,20 21-16,-21-21 15,1 20 16,-1-20-15,1 0 0,-1 21-1,1-1 17,-1-20-32,1 0 31,-1 21-16,1-21-15,0 0 16,-1 0 0,1 20-16,-1-20 15,1 0-15,-1 0 16,21 21-16,-20-21 16,-1 0-1,1 0 1,-1 0-1,1 0 1,-1 0 15,21 20-15,-41-20 0,21 0-1,-1 0 1,1 21-1,-1-21 1,1 0-16,-1 0 16,1 0-1,20 20 17,-21-20-32,1 21 31,-1-21-31,1 0 15,-1 0 1,1 20 15,-1-20-15,1 0 0,-1 0-16,21 21 15,-20-21-15,0 0 16,-1 0-1,1 0 17,-1 0-1,1 20-15,-1-20-1,1 21 1,-1-21-1,1 0-15,-1 0 32,1 0 30,20 20-46,-21-20-1,1 0 1,-1 0 31,1 21 0,-1-21-16,1 0 0,-1 0-15,1 0 0,20 20-1,-21-20 1,1 0 31,-1 0-32,1 0 1,-1 0 0,21-20 577,21-1-577,-1 21 0,1-20-16,-21-1 15,20 21 1,1 0-1,-1-20 1,1 20-16,-1 0 16,1-21-1,-1 21-15,1 0 32,-21-20-32,20 20 15,21-21-15,-20 21 16,-1 0 15,1 0-15,-1 0-1,-20-20 17,21 20-32</inkml:trace>
  </inkml:traceGroup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25:13.113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7FBCA662-8BF2-433A-B9A9-2359142ABB33}" emma:medium="tactile" emma:mode="ink">
          <msink:context xmlns:msink="http://schemas.microsoft.com/ink/2010/main" type="inkDrawing" rotatedBoundingBox="3794,11474 4755,11254 4864,11733 3904,11953" shapeName="Other"/>
        </emma:interpretation>
      </emma:emma>
    </inkml:annotationXML>
    <inkml:trace contextRef="#ctx0" brushRef="#br0">-7230 3072 0,'61'0'172,"-40"0"-156,-1-20-16,0 20 16,1 0-1,-1 0 1,1 0-1,20-21 1,-21 21 0,1 0-1,-1 0 17,1 0-17,-1-20 16,1 20-15,-1 0 0,1-20-1,-1 20 1,1 0 0,-1 0 30,1 0-30,-1 0 15,1 0-15,-21-21-16,41 21 16,-21 0-1,1 0 1,-1 0 15,1 0 0,-1 0 1,1 0-17,-21-20 1,20 20-16,1 0 31,-1 0-15,0 0 15,1 0 0,-1-21-15,1 21-1,-1 0 1,1 0 0,-1-20-1,1 20 1,-1 0 0,-20-21 234,0 1-235,0-1-15,0 1 16,0-1-1,0 1-15,0-1 47,0 1-31,0-1 0,0 1-1,0-1 16,-20 21-31,20-20 16,0-1 0,0 1-16,-21 20 15,21-21 1,0 1 15,0-21-15,0 20 15,0 1-15,-20-1-16,20 1 15,0-1 17,-21 21 218,1 0-250,-1 21 15,1-1 1,-1-20-1,1 21 1,0-21 31,-1 0-16,1 20 0,-1-20-15,1 0 31,-1 0 172,1 0-204,-1 0 1,21 21-16,-20-21 16,-1 0 15,1 0 375,-1 20-406,1-20 16,-1 0-1,21 21 1,-20-21 0,-1 0 15,1 0 0,20 20-31,-21-20 16,1 0 31,-1 0-1,21 21-30,-20-21 31,20 20-31,-21-20 15,1 21 16,-1-21-32,1 0 1,-1 0 31,1 0-32,-1 20 1,1-20 0,-1 0 15,1 0 78,0 0-62,-1 0-16,1 0 1,-1 0-17,1 0 17,20-20 468,20 20-485,1 0 16,-1 0 16,1 0 16,-1 0-16,-20 20 390,0 1-421,0-1-16,0 21 31,-20-41-15,20 21-16,0-1 31,61-20 235,-41 0-251,21 0-15,-20 0 16,-1 0-16,1 0 15,-1 0 17,1 0-32,-1 0 15,1 0-15,-1 0 16,1 0-16,-1 0 16,1 0-1,-1 0 1,1-20 31,-1 20 0,1 0-16,-1-21-31,1 21 15,-1-20-15,1 20 16,-1 0 0,1 0-1,-1-21-15,1 21 94,20 0 47,-41-20-126,20-1-15,0 21 16,1 0 0,-1 0-1,-20-20 1,0 61 343,0 0-343,0-21-16,0 1 15,-20-1 1,20 1-16,0-1 16,-21-20 15,21 21-15,-40-21 249,19 0-249,1 0-1,-1 0 1,21 20-16,-20-20 16,-1 0-1,1 21 1,-1-21 0,1 0 30,-1 0 1,1 0-15,-1 20-17,1-20 16,-1 0-15,1 0 31,20 21-16,-21-21 0,1 0 16,-1 0 0,1 0 94,-1 0-126,1 0-15,-1 0 16,1 0-16,-1 0 31,1 0 266,-1 20-297,1-20 16,-1 21-16,1-21 15,-1 0 407,1 20-390,0-20-17,-1 20 1</inkml:trace>
  </inkml:traceGroup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25:01.667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5E8A8EED-9B42-4BDB-B067-06675BA59A15}" emma:medium="tactile" emma:mode="ink">
          <msink:context xmlns:msink="http://schemas.microsoft.com/ink/2010/main" type="inkDrawing" rotatedBoundingBox="3770,11479 3830,11930 3657,11952 3598,11502" shapeName="Other"/>
        </emma:interpretation>
      </emma:emma>
    </inkml:annotationXML>
    <inkml:trace contextRef="#ctx0" brushRef="#br0">-7517 2724 0,'20'21'156,"1"-1"-156,20 21 16,-41-20-16,20-21 15,-20 20-15,21-20 16,-21 21-1,20-21 1,-20 20 0,21-20 15,-21 21 0,20-1 0,-20 1 63,21-1-47,-21-40 281,-21-42-312,21 21-16,-20 0 15,-1 21-15,21-21 16,-20 41-16,20-21 16,-21 21 46,21-20-62,0-1 266,-20 21-251,20-20-15,0 40 141,0 21-125,0 0-16,0 0 15,0-20-15,0-1 0,0 21 16,0-20-16,0-1 16,0 1-1,0-1 16,20 1-15,-20-1 15,0 0 1,0 1-1,0-1 16,21-20-32,-21 21 32,0-1-16,20-20 63</inkml:trace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24:41.468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0D9894E0-CE4E-4C7E-997C-82EB66CA75D1}" emma:medium="tactile" emma:mode="ink">
          <msink:context xmlns:msink="http://schemas.microsoft.com/ink/2010/main" type="inkDrawing" rotatedBoundingBox="13679,10288 14171,10267 14174,10345 13683,10366" semanticType="callout" shapeName="Other">
            <msink:sourceLink direction="with" ref="{C3B24DD9-EA44-4CA9-B9B0-FCAD33D88DA3}"/>
            <msink:sourceLink direction="with" ref="{B69799A5-63A0-4B44-8296-FFAD2EF95716}"/>
          </msink:context>
        </emma:interpretation>
      </emma:emma>
    </inkml:annotationXML>
    <inkml:trace contextRef="#ctx0" brushRef="#br0">2704 1454 0,'0'21'0,"-20"-21"16,-1 0 47,1 0-1,20 20-46,-21-20-16,1 0 15,20 21 1,-21-21 0,1 0-1,20 20 16,20-20 173,1 0-189,-1 0 1,1-20-1,-1 20-15,1 0 16,20 0 0,-21 0-1,1 0-15,-1 0 16,1 0-16,-1 0 31,-20-21-15,21 21-16,-1 0 15,1 0 17,20 0-17,-21 0 1,1 0-16,-1 0 16,1 0-1,-1 0 16,0 0 32</inkml:trace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24:38.976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E66C006D-0243-472B-9C8B-D81E0026015A}" emma:medium="tactile" emma:mode="ink">
          <msink:context xmlns:msink="http://schemas.microsoft.com/ink/2010/main" type="inkDrawing" rotatedBoundingBox="13335,10588 13467,10744 13438,10769 13306,10613" semanticType="callout" shapeName="Other"/>
        </emma:interpretation>
      </emma:emma>
    </inkml:annotationXML>
    <inkml:trace contextRef="#ctx0" brushRef="#br0">2213 1761 0,'0'21'188,"0"-1"-173,20-20-15,-20 21 16,0-1 15,21-20-31,-1 21 47,-20-1-16,21-20-15,-21 21 0,20-21-1,1 0 157,-21 20-156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24:05.286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26982F3B-9874-424F-B69C-20BE41BBDFA6}" emma:medium="tactile" emma:mode="ink">
          <msink:context xmlns:msink="http://schemas.microsoft.com/ink/2010/main" type="inkDrawing" rotatedBoundingBox="12801,10562 13211,10546 13212,10566 12802,10582" shapeName="Other"/>
        </emma:interpretation>
      </emma:emma>
    </inkml:annotationXML>
    <inkml:trace contextRef="#ctx0" brushRef="#br0">2090 1721 0,'-21'0'94,"1"0"-32,-1 0-46,21 20 0,-20-20-1,-1 0 1,1 0 15,-1 0-15,1 0 15,-1 0 16,1 0 125,-1 0-172,1 0 15,-1 0 17,1 0 15,-1 0-32,1 0 1,0 0-16,-1 0 15,1 0 1,-1 0 0</inkml:trace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24:10.916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C3B24DD9-EA44-4CA9-B9B0-FCAD33D88DA3}" emma:medium="tactile" emma:mode="ink">
          <msink:context xmlns:msink="http://schemas.microsoft.com/ink/2010/main" type="inkDrawing" rotatedBoundingBox="12356,9956 14620,10060 14601,10485 12337,10381" semanticType="enclosure" shapeName="Other">
            <msink:destinationLink direction="with" ref="{0D9894E0-CE4E-4C7E-997C-82EB66CA75D1}"/>
            <msink:destinationLink direction="with" ref="{C71ADCCF-B148-4858-B170-0983FC60B90A}"/>
          </msink:context>
        </emma:interpretation>
      </emma:emma>
    </inkml:annotationXML>
    <inkml:trace contextRef="#ctx0" brushRef="#br0">1229 1249 0,'41'0'16,"-20"0"-1,-1 0-15,21 0 16,0 0 0,-20 0 15,-1 0 0,1 0-15,-1 0-16,1 0 15,-1 0 1,1 0-16,-1 0 16,1 0-16,-1 0 15,1 0 1,-1 0-1,1 0 1,-1 0 0,1 0-16,-1-20 15,1 20 17,-1 0-17,0 0 1,1 0-1,-1-21 1,1 21 0,-1 0-16,1 0 15,-1 0 1,21 0 0,-20 0-1,-1 0 1,1 0-16,-1 0 15,1 0 1,-1 0-16,1 0 16,-1 0-16,21 0 15,-20 0 1,-1 0 0,1 0-16,-1 0 31,1 0-16,-1 0 1,1 0-16,-1 0 31,1 0-15,-1 0 15,1 0-31,-1 0 16,0 0-1,1 0 1,-1 0-16,21 0 16,-20 0-1,20 0-15,-21 0 16,1 0-16,20 0 16,-21 0-1,1 0-15,-1 0 16,1 0-1,-1 0-15,1 0 16,-1 0-16,1 0 31,-1 0 32,1 0-48,-1 0 1,1 0 15,-1 0 266,21 0-281,-20 0 15,-1 21 47,1-21-62,-1 0-16,0 20 15,1-20 126,-21 21-125,20-1 15,1 1 0,-21-1 0,20 1-15,1-1 15,-1 1-15,1-21-16,-1 0 16,-20 20-16,41 1 15,-20-21-15,-1 0 16,1 0-1,-21 20 17,20-20 218,-20 21-235,21-21 1,-1 0 0,-20 20-16,21-20 15,-21 21-15,20-21 16,-20 20 15,21-20-15,-1 0 46,1 0 235,-21 21-281,0-1 109,-21-20-110,21 21-15,-20-21 16,-1 0 0,1 0-16,-1 0 15,1 0 16,-1 0-15,1 0 0,-1 0-1,1 0-15,-21 0 16,20 0 0,-20 0-1,21 0-15,-1 0 16,1 0-16,-21 0 15,20 0 1,1 0 0,0 0-1,-1 0-15,1 0 16,-1 0 0,1-21-16,-21 21 15,20 0 1,-20 0-16,21 0 15,-1 0 1,1 0-16,-1 0 31,1 0 1,-1 0-17,1 0 1,-1 0-16,1 0 15,-1 0 1,1 0 0,-1 0-1,1 0 17,-1 0-17,1 0-15,-1 0 16,1 0-1,-1 0-15,1 0 16,-21 0 0,21 0-1,-1 0 1,1 0 0,-1 0-16,1 0 15,-1 0 1,1 0-1,-1 0-15,-20 0 16,0 0-16,21 0 16,-1 0-16,-20 0 15,21 0 1,-1-20 0,1 20-16,-1 0 15,1 0-15,-1 0 16,1 0-1,-1 0 1,1 0 0,-1 0-1,1 0 1,-1 0 0,1 0 15,-1 0-16,1 0-15,0 0 16,-1 0-16,1 0 16,-1 0-16,-20 0 15,21 0 1,-1 0 0,1 0 15,-1 0-16,1 0 1,-1 0 0,1 0 15,-1 0-15,1 0 15,-1 0 16,1 0 62,-1 0-93,1 0 77,-1 0-77,1 0 93,-1 0-93,1 0 93,20-21-77,0 1-17,0-1 17,0 1-1,0-1 63,0-20-79,-21-20-15</inkml:trace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24:36.038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B69799A5-63A0-4B44-8296-FFAD2EF95716}" emma:medium="tactile" emma:mode="ink">
          <msink:context xmlns:msink="http://schemas.microsoft.com/ink/2010/main" type="inkDrawing" rotatedBoundingBox="12382,9767 14402,9985 14331,10642 12311,10424" shapeName="Other">
            <msink:destinationLink direction="with" ref="{0D9894E0-CE4E-4C7E-997C-82EB66CA75D1}"/>
          </msink:context>
        </emma:interpretation>
      </emma:emma>
    </inkml:annotationXML>
    <inkml:trace contextRef="#ctx0" brushRef="#br0">1639 1147 0,'0'20'125,"21"1"-125,-1-1 31,1 1-31,-21-1 16,20-20-16,-20 21 15,21-21 1,-21-21 140,-21 1-140,1-1-16,-1-20 16,21 21-16,0-1 15,0-40-15,-20 41 16,20-1-16,0 1 15,0-1 1,-41 42 62,0 81-78,20-61 16,-20 20-16,21 1 15,-1-1-15,1-20 16,-1-20-16,-20 20 16,21-21-16,-1 21 15,1-41-15,-1 0 16,1 21-16,-1-21 16,1 0-1,-1 0 95,21-21-110,0 1 15,-20-1 16,20 1-31,0-1 16,20-20-16,21 21 16,0-1-16,0 1 15,-20 20-15,20 0 16,0 0-16,0 0 16,-21 0-1,1 0 1,-1 0-1,1 0 1,-1 0-16,1 0 16,-1 0-16,1 0 15,61 0-15,-1 20 16,-19-20-16,-1 21 16,1-21-16,-42 0 15,1 0-15,20 0 16,-21 0-16,1 0 15,-1 0-15,21 20 16,0-20 0,-20 0 15,-1 0 94,1 0-109,-1 0-1,1-20 1,20 20-16,-1 0 15,22-21-15,-1 21 16,-40 0-16,20-20 16,-21 20-1,1 0 1,-1 0 0,1 0-1,-1 0 16,1 0 1,-1 0-1,1 0-15,-1 0-1,1 0 16,-1 0-15,1 0-16,20 0 16,-21 0-16,1 0 15,-1 0-15,1 0 16,-1 20 78,1 1-79,-1-21 1,-20 20-16,20-20 16,-20 21-1,21-21 1,-1 0-16,1 20 31,-1 1-15,1-21 15,-1 0-31,-20 20 16,21-20-1,-21 21 16,20-21-15,-20 20 15,0 1-15,21-21 46,-21 20-62,0 1 32,-21-21-1,1 0-15,-1 0-16,1 0 15,-42 0-15,42 0 16,-21 0-16,21 0 15,-21 0-15,-21 0 16,21 0-16,21 0 16,-1 0-16,1 0 15,-21 0 1,20 0 0,1 0 15,-1 0-16,1 0 1,-1 0-16,1 0 16,-1 0-1,-20 20-15,21-20 16,-1 0 0,-20 21 15,-20-1-31,20 1 15,21-21-15,-21 0 16,0 20-16,20-20 16,21 21-1,-20-21-15,-1 0 32,1 0-17,-1 20 1,1-20-1,-1 0 17,21-20 108,21 20-140,-21-21 16,20 1 0,1 20 15,-1-21-31,1 21 15,20-20 1,0 20-16,-21 0 16,1 0-16,-21-21 15,20 21-15,0 0 32,1 0-32,-1 0 15,1 0 1,-1 0-1,1 0 1,-1 0 0,21 0-16,-20 0 15,-1 0 1,1 0 0,-1 0 15,1 0-16,-1 0 1,1 0-16,-1 0 16,1 0-1,-1 0 17</inkml:trace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24:04.097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C71ADCCF-B148-4858-B170-0983FC60B90A}" emma:medium="tactile" emma:mode="ink">
          <msink:context xmlns:msink="http://schemas.microsoft.com/ink/2010/main" type="inkDrawing" rotatedBoundingBox="12141,9929 14655,10374 14565,10886 12050,10441" semanticType="callout" shapeName="Other">
            <msink:sourceLink direction="with" ref="{C3B24DD9-EA44-4CA9-B9B0-FCAD33D88DA3}"/>
          </msink:context>
        </emma:interpretation>
      </emma:emma>
    </inkml:annotationXML>
    <inkml:trace contextRef="#ctx0" brushRef="#br0">1025 1106 0,'20'0'78,"-20"20"-16,21 1-46,-21-1 15,20 1-31,-20-1 32,0 1-17,0-1 1,0 1-1,0-1 1,0 1 15,0-1-15,0 1-16,0-1 16,0 1-1,0-1 32,0 1 16,0-1-17,0-40 158,0-1-189,0-20-15,0 21 16,0-1-16,0 1 15,0-1 1,0 1 0,0-1-1,0 1 17,0-1-17,0 1 63,0-1-31,-20 42 234,20-1-265,0 21 0,0-20 15,0-1 0,0 1-15,0-1-1,0 1 32,20-21-31,-20 20 46,0-40 142,0-1-189,0-20-15,-20 21 16,20-1-16,-21 1 31,1-1 16,-1 1 47,21 40 140,0 21-218,0-20 15,0-1 235,21 1-251,-1-1-15,1-20 16,-21 21-1,20-21 17,1 20 155,-1-20-156,-20 21 32,20-21-63,-20 20 16,21-20 15,-21 21-16,0-1 17,20-20-32,-20 21 15,0-1 1,21-20 0,-21 21 15,0-1 47,0 1-16,20-1 32,-20 1-63,0-1 1,21 1-17,-42-42 360,1 1-375,20-1 0,-21 1 32,21-1-17,-20 1 1,-1-1-1,21 1 1,-20-1 0,20 1 31,-20 20-47,20-21 31,-21 21 31,21-20-46,0-1 62,0 42 94,0-1-156,21 1-1,-21-1 1,0 1 15,20-1 0,0 1 16,-20-1-31,0 1 15,21-1 0,-21 1 1,0-1-32,0 1 31,20-21-16,-20 20 17,21-20 374,-1 0-390,1 0-1,-1 0 1,1 0-1,-1 0-15,-20-20 16,21 20 0,-1 0 15,1 0 0,-21-21-31,20 21 16,1 0-16,-1 0 15,-20-20 1,21 20 0,20 0-1,-21 0 1,21 0-16,-20 0 16,-1 0-16,21 0 15,-20 0 1,-1 0-1,1 0 1,-1 0 0,1 0-16,-1 0 15,0 0 1,1 0-16,-1 0 16,21 0-1,-20 0 1,20 0 15,-21 0-31,1 0 16,-1 0-16,1 0 15,20 20-15,0-20 16,-21 0-16,1 21 16,20-21-16,-21 0 15,1 0-15,-1 0 16,1 0-1,-1 0 1,1 20 0,-1-20-1,1 0 1,-1 0 0,1 0-16,-1 0 15,-20 21-15,41-21 16,-21 0-1,1 0 1,-1 0-16,1 0 16,-1 0-16,1 0 31,-1 0-15,1 0-16,-1 0 15,1 0 1,-1 0-16,1 0 15,-1 0 1,1 0-16,-1 0 16,1 0-1,-1 0-15,1 0 16,-1 0 0,1 20-1,20-20 16,-21 0-15,1 0 0,-1 0 15,1 0-15,-1 0-1,21 21 16,-21-21-15,1 0 0,-1 0-16,1 0 15,-1 0 1,1 0 0,-1 0-1,1 0 1,-1 0-1,1 0 1,-1 0 0,1 0-1,-1 0 17,1 0 14,-1 0-30,1 0 0,-1 0-1,1 0 1,-1 0-16,1 0 31,-1 0 0,1 0 63,-1 0-78,-20-21-1,-20 21 79,-1 0-78,1 0-1,-1 0-15,1 0 16,-21 0-16,0 0 31,20 21-15,1-21-16,-21 20 16,20-20-16,1 0 15,-1 0-15,-20 20 16,21-20-1,-1 0-15,1 0 16,-21 0 0,21 0-16,-21 21 15,20-21-15,1 0 16,-21 20-16,20-20 16,1 0-1,-1 0 1,1 0-1,-1 0 1,1 0 0,-1 0-16,1 0 15,-21 0-15,20 0 32,1 0-32,-1 0 15,1 0 1,-1 0-1,1 0 1,-1 0 0,1 0-1,-1 0-15,1 0 16,-1 0 0,1 0-1,-1 0 1,1 0-1,0 0 1,-1-20 0,1 20-16,-1-21 15,1 21-15,-21 0 16,20 0 0,21-20 15,-20 20 156,-1 0-187,1 0 16,-1 0 0,1 0-16,-1 0 15,1 0 48</inkml:trace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23:55.031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67851D3B-27A0-4E4A-96DF-09E241F2236B}" emma:medium="tactile" emma:mode="ink">
          <msink:context xmlns:msink="http://schemas.microsoft.com/ink/2010/main" type="inkDrawing" rotatedBoundingBox="11450,8891 12843,8919 12842,8939 11449,8911" shapeName="Other">
            <msink:destinationLink direction="from" ref="{D3DCC173-9C44-4B25-B9CA-F4778B99413D}"/>
            <msink:destinationLink direction="to" ref="{D3DCC173-9C44-4B25-B9CA-F4778B99413D}"/>
          </msink:context>
        </emma:interpretation>
      </emma:emma>
    </inkml:annotationXML>
    <inkml:trace contextRef="#ctx0" brushRef="#br0">328 82 0,'41'0'157,"41"0"-142,-61 0 1,-1 0 31,0 0-32,1 0 1,-1 0 0,1 0 15,-1 0 0,1 0-15,-1 0-1,1 0 1,-1 0 47,1 0-17,-1 0-30,1 0 15,-1 0 1,1 0-1,-1 0-16,1 0 1,-1 0 0,1 0 15,-1 0-15,1 0 15,-1 0 0,1 0-15,-1 0-16,1 0 15,-1 0 1,1 0 0,-1 0-1,1 0-15,20 0 16,-21 0-1,0 0 17,1 0-17,-1 0-15,1 0 16,-1 0 0,1 0-16,-1 0 15,-20 20-15,21-20 63,-1 0-1,1 0-46,-1 0 15,1 0 16,-1 0-31,1 0-1,-1 0 1,1 0 31,-1 0-32,1 0 1,-1 0 0,1 0-16,-1 0 31,1 0-16,-1 0 1,21 0 0,-20 0-1,-1 0 1,1 0 0,-1 0 15</inkml:trace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0T08:23:52.532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D3DCC173-9C44-4B25-B9CA-F4778B99413D}" emma:medium="tactile" emma:mode="ink">
          <msink:context xmlns:msink="http://schemas.microsoft.com/ink/2010/main" type="inkDrawing" rotatedBoundingBox="11116,8828 12675,8801 12682,9193 11123,9219" semanticType="callout" shapeName="Other">
            <msink:sourceLink direction="from" ref="{67851D3B-27A0-4E4A-96DF-09E241F2236B}"/>
            <msink:sourceLink direction="to" ref="{67851D3B-27A0-4E4A-96DF-09E241F2236B}"/>
          </msink:context>
        </emma:interpretation>
      </emma:emma>
    </inkml:annotationXML>
    <inkml:trace contextRef="#ctx0" brushRef="#br0">0 0 0,'0'20'172,"0"1"-156,0-1 0,0 1-1,0-1 1,0 1 15,0-1-31,0 1 31,0-1 1,0 1-17,0-1 1,0 1 15,0-1-15,0 1 15,0-1 0,0 1 16,21-21 391,-1-21-438,1 21 15,-1 0-15,-20-20 16,0-1-1,21 21-15,-1 0 32,1-20-32,-1 20 31,1 0 31,-1 0-15,1-21-15,-1 21-17,1 0 32,-1 0-31,1 0-1,-1 0 32,1 0-16,-1 0-15,1 0 0,-1 0-1,1 0 17,-1 0 77,1 0-93,-1 0-1,-20-20 1,20 20 15,1-21-15,-1 21 15,1 0-31,-1 0 31,1 0-15,-1 0 62,1 0 47,-1 0-109,1 0-1,-1 0 1,1 0-1,-1-20 17,1 20-1,-1 0-15,1 0-1,-1 0 1,1 0-1,-1 0 1,1 0-16,-1 0 31,1 0-15,20 0 0,-21 0-1,1 0 1,-1 0-16,1 0 15,-1 0-15,1 0 0,-1 0 16,0 0 0,1 0 15,-1 0-15,1 0 15,-1 0 0,1 0 16,-1 0-31,1 0-1,-1 0 16,1 0 1,-1 0-32,1 0 31,-1 0 16,1 0 15,-1 0-46,1 0 31,-1 0-16,1 0-15,-1 0-1,1 0 17,-1 0-1,-20 20 172,0 1-203,0-1 31,0 1-15,0-1 62,-41-20-62,41 21-16,-20-21 15,-1 0 16,1 0-15,-1 0 0,1 0-1,-1 0 1,1 0 15,-1 0-15,1 0-16,-1 20 31,1-20-31,-1 0 16,1 0-16,-21 0 15,20 0-15,1 0 16,-1 0-16,1 0 16,0 0 46,-1 0-46,1 0 15,-1 0-15,1 0-1,-1 0 1,1 0-1,-1 0 1,1 0 0,-1 0-1,1 0 1,-21 0 0,20 0-1,-20 0-15,21 0 16,-1 0-16,-20 0 15,21 0-15,-1 0 16,1 0-16,-21 0 16,20 0 15,1 0 78,-1 0-93,1 0 0,-1 0 15,1 0-16,0 21 1,-1-21-16,1 0 16,-1 0-1,1 0 1,20 20 0,-21-20-16,1 0 31,-1 0-16,1 0 17,-1 0-17,1 0 17,20 21-17,-21-21 16,1 0-15,-1 0 31,1 0 0,-1 0 15,21 20-30</inkml:trace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97753DD-58D0-4F89-86C5-CF72303A70FE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759584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41EC27-A52F-44FB-A960-AB093CD12434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smtClean="0"/>
          </a:p>
        </p:txBody>
      </p:sp>
    </p:spTree>
    <p:extLst>
      <p:ext uri="{BB962C8B-B14F-4D97-AF65-F5344CB8AC3E}">
        <p14:creationId xmlns:p14="http://schemas.microsoft.com/office/powerpoint/2010/main" val="1358468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51359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41EC27-A52F-44FB-A960-AB093CD12434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de-DE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smtClean="0"/>
          </a:p>
        </p:txBody>
      </p:sp>
    </p:spTree>
    <p:extLst>
      <p:ext uri="{BB962C8B-B14F-4D97-AF65-F5344CB8AC3E}">
        <p14:creationId xmlns:p14="http://schemas.microsoft.com/office/powerpoint/2010/main" val="122583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de-DE" dirty="0" smtClean="0">
                <a:latin typeface="Arial" pitchFamily="34" charset="0"/>
              </a:rPr>
              <a:t>This sub-module provides only a brief introduction to radiation, since it is at most a peripheral area of ergonomics.</a:t>
            </a: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398080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b="1" dirty="0" smtClean="0">
                <a:latin typeface="Arial" panose="020B0604020202020204" pitchFamily="34" charset="0"/>
              </a:rPr>
              <a:t>Optical </a:t>
            </a:r>
            <a:r>
              <a:rPr lang="de-DE" altLang="de-DE" b="1" dirty="0" err="1" smtClean="0">
                <a:latin typeface="Arial" panose="020B0604020202020204" pitchFamily="34" charset="0"/>
              </a:rPr>
              <a:t>radiation</a:t>
            </a:r>
            <a:r>
              <a:rPr lang="de-DE" altLang="de-DE" b="1" dirty="0" smtClean="0">
                <a:latin typeface="Arial" panose="020B0604020202020204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visible</a:t>
            </a:r>
            <a:r>
              <a:rPr lang="de-DE" altLang="de-DE" dirty="0" smtClean="0">
                <a:latin typeface="Arial" pitchFamily="34" charset="0"/>
              </a:rPr>
              <a:t> light, UV </a:t>
            </a:r>
            <a:r>
              <a:rPr lang="de-DE" altLang="de-DE" dirty="0" err="1" smtClean="0">
                <a:latin typeface="Arial" pitchFamily="34" charset="0"/>
              </a:rPr>
              <a:t>radiation</a:t>
            </a:r>
            <a:r>
              <a:rPr lang="de-DE" altLang="de-DE" dirty="0" smtClean="0">
                <a:latin typeface="Arial" pitchFamily="34" charset="0"/>
              </a:rPr>
              <a:t>, IR </a:t>
            </a:r>
            <a:r>
              <a:rPr lang="de-DE" altLang="de-DE" dirty="0" err="1" smtClean="0">
                <a:latin typeface="Arial" pitchFamily="34" charset="0"/>
              </a:rPr>
              <a:t>radiation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b="1" dirty="0" smtClean="0">
                <a:latin typeface="Arial" panose="020B0604020202020204" pitchFamily="34" charset="0"/>
              </a:rPr>
              <a:t>Low-</a:t>
            </a:r>
            <a:r>
              <a:rPr lang="de-DE" altLang="de-DE" b="1" dirty="0" err="1" smtClean="0">
                <a:latin typeface="Arial" panose="020B0604020202020204" pitchFamily="34" charset="0"/>
              </a:rPr>
              <a:t>frequency</a:t>
            </a:r>
            <a:r>
              <a:rPr lang="de-DE" altLang="de-DE" b="1" dirty="0" smtClean="0">
                <a:latin typeface="Arial" panose="020B0604020202020204" pitchFamily="34" charset="0"/>
              </a:rPr>
              <a:t> </a:t>
            </a:r>
            <a:r>
              <a:rPr lang="de-DE" altLang="de-DE" b="1" dirty="0" err="1" smtClean="0">
                <a:latin typeface="Arial" panose="020B0604020202020204" pitchFamily="34" charset="0"/>
              </a:rPr>
              <a:t>fields</a:t>
            </a:r>
            <a:r>
              <a:rPr lang="de-DE" altLang="de-DE" b="1" dirty="0" smtClean="0">
                <a:latin typeface="Arial" panose="020B0604020202020204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: power </a:t>
            </a:r>
            <a:r>
              <a:rPr lang="de-DE" altLang="de-DE" dirty="0" err="1" smtClean="0">
                <a:latin typeface="Arial" pitchFamily="34" charset="0"/>
              </a:rPr>
              <a:t>supply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electric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transport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systems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b="1" dirty="0" smtClean="0">
                <a:latin typeface="Arial" panose="020B0604020202020204" pitchFamily="34" charset="0"/>
              </a:rPr>
              <a:t>High-</a:t>
            </a:r>
            <a:r>
              <a:rPr lang="de-DE" altLang="de-DE" b="1" dirty="0" err="1" smtClean="0">
                <a:latin typeface="Arial" panose="020B0604020202020204" pitchFamily="34" charset="0"/>
              </a:rPr>
              <a:t>frequency</a:t>
            </a:r>
            <a:r>
              <a:rPr lang="de-DE" altLang="de-DE" b="1" dirty="0" smtClean="0">
                <a:latin typeface="Arial" panose="020B0604020202020204" pitchFamily="34" charset="0"/>
              </a:rPr>
              <a:t> </a:t>
            </a:r>
            <a:r>
              <a:rPr lang="de-DE" altLang="de-DE" b="1" dirty="0" err="1" smtClean="0">
                <a:latin typeface="Arial" panose="020B0604020202020204" pitchFamily="34" charset="0"/>
              </a:rPr>
              <a:t>fields</a:t>
            </a:r>
            <a:r>
              <a:rPr lang="de-DE" altLang="de-DE" b="1" dirty="0" smtClean="0">
                <a:latin typeface="Arial" panose="020B0604020202020204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wireless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data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transmission</a:t>
            </a:r>
            <a:endParaRPr lang="de-DE" altLang="de-DE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44766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38031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2729806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F2219-07ED-4B30-A630-746A979D0F4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5AF0322A-68FF-4CB9-97B5-259371CBBA6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05250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4C74C-BDC7-4C68-91C4-87AECD75D52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D1BBAB81-0E78-4458-B8D0-929249ADE0A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45363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C5DE09-1EA5-43A0-9A54-DCAD35D8B34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57637DD-0166-4485-91AD-584B095684B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15038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EBF27-FC7F-4462-9E9D-BF41B595406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7CF457D6-85E6-4B83-980F-9251A8CB382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97033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99226-BA6F-4170-8EB7-38396B6C8A1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04F7DDF7-614B-417D-9BE8-4AE412C4E6A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72881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31600-6829-451E-A79E-D38D1E05903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CB93C54E-7ED3-4A1F-B169-2B877B3BD0B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34664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21250-153A-4A00-A1AA-67BEA7E2F20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297CC0F7-B77A-42FB-A486-496ECBA3F5B1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93921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60D2C-39E4-404E-9533-50E646270D6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02C0D98-7987-47D9-94CE-1273C1ABA4E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85966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5B757-411C-4A1D-BF67-73E13D249C7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347DBD7-8C20-42E4-AC5A-C7AF81BAE76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78655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B7E0D-907C-471B-8B85-F8345554D21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4384174A-0E8E-4C51-B39E-991574A2730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2553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CA8E066-5CB3-4645-8651-F6352322492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 altLang="de-DE"/>
              <a:t>Seite </a:t>
            </a:r>
            <a:fld id="{9AEC6060-9AE6-4FCF-A38A-94C91AF804F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guv.de/ifa/Fachinfos/Strahlung/Elektromagnetische-Felder/index-2.jsp" TargetMode="External"/><Relationship Id="rId2" Type="http://schemas.openxmlformats.org/officeDocument/2006/relationships/hyperlink" Target="http://www.dguv.de/ifa/Fachinfos/Strahlung/Optische-Strahlung/index-2.js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n.de/en" TargetMode="External"/><Relationship Id="rId2" Type="http://schemas.openxmlformats.org/officeDocument/2006/relationships/hyperlink" Target="mailto:horst.boehmer@iapo-online.de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rgonomie.kan-praxis.de/en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10.emf"/><Relationship Id="rId18" Type="http://schemas.openxmlformats.org/officeDocument/2006/relationships/customXml" Target="../ink/ink8.xml"/><Relationship Id="rId26" Type="http://schemas.openxmlformats.org/officeDocument/2006/relationships/customXml" Target="../ink/ink12.xml"/><Relationship Id="rId3" Type="http://schemas.openxmlformats.org/officeDocument/2006/relationships/image" Target="../media/image5.jpeg"/><Relationship Id="rId21" Type="http://schemas.openxmlformats.org/officeDocument/2006/relationships/image" Target="../media/image14.emf"/><Relationship Id="rId7" Type="http://schemas.openxmlformats.org/officeDocument/2006/relationships/image" Target="../media/image7.emf"/><Relationship Id="rId12" Type="http://schemas.openxmlformats.org/officeDocument/2006/relationships/customXml" Target="../ink/ink5.xml"/><Relationship Id="rId17" Type="http://schemas.openxmlformats.org/officeDocument/2006/relationships/image" Target="../media/image12.emf"/><Relationship Id="rId25" Type="http://schemas.openxmlformats.org/officeDocument/2006/relationships/image" Target="../media/image16.emf"/><Relationship Id="rId2" Type="http://schemas.openxmlformats.org/officeDocument/2006/relationships/notesSlide" Target="../notesSlides/notesSlide2.xml"/><Relationship Id="rId16" Type="http://schemas.openxmlformats.org/officeDocument/2006/relationships/customXml" Target="../ink/ink7.xml"/><Relationship Id="rId20" Type="http://schemas.openxmlformats.org/officeDocument/2006/relationships/customXml" Target="../ink/ink9.xml"/><Relationship Id="rId29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11" Type="http://schemas.openxmlformats.org/officeDocument/2006/relationships/image" Target="../media/image9.emf"/><Relationship Id="rId24" Type="http://schemas.openxmlformats.org/officeDocument/2006/relationships/customXml" Target="../ink/ink11.xml"/><Relationship Id="rId5" Type="http://schemas.openxmlformats.org/officeDocument/2006/relationships/image" Target="../media/image6.emf"/><Relationship Id="rId15" Type="http://schemas.openxmlformats.org/officeDocument/2006/relationships/image" Target="../media/image11.emf"/><Relationship Id="rId23" Type="http://schemas.openxmlformats.org/officeDocument/2006/relationships/image" Target="../media/image15.emf"/><Relationship Id="rId28" Type="http://schemas.openxmlformats.org/officeDocument/2006/relationships/customXml" Target="../ink/ink13.xml"/><Relationship Id="rId10" Type="http://schemas.openxmlformats.org/officeDocument/2006/relationships/customXml" Target="../ink/ink4.xml"/><Relationship Id="rId19" Type="http://schemas.openxmlformats.org/officeDocument/2006/relationships/image" Target="../media/image13.emf"/><Relationship Id="rId31" Type="http://schemas.openxmlformats.org/officeDocument/2006/relationships/image" Target="../media/image19.emf"/><Relationship Id="rId4" Type="http://schemas.openxmlformats.org/officeDocument/2006/relationships/customXml" Target="../ink/ink1.xml"/><Relationship Id="rId9" Type="http://schemas.openxmlformats.org/officeDocument/2006/relationships/image" Target="../media/image8.emf"/><Relationship Id="rId14" Type="http://schemas.openxmlformats.org/officeDocument/2006/relationships/customXml" Target="../ink/ink6.xml"/><Relationship Id="rId22" Type="http://schemas.openxmlformats.org/officeDocument/2006/relationships/customXml" Target="../ink/ink10.xml"/><Relationship Id="rId27" Type="http://schemas.openxmlformats.org/officeDocument/2006/relationships/image" Target="../media/image17.emf"/><Relationship Id="rId30" Type="http://schemas.openxmlformats.org/officeDocument/2006/relationships/customXml" Target="../ink/ink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gestisbio-en.itrust.de/nxt/gateway.dll/bioen/000000.xml?f=templates$fn=default.htm$vid=gestisbioeng:biosdbeng$3.0" TargetMode="External"/><Relationship Id="rId2" Type="http://schemas.openxmlformats.org/officeDocument/2006/relationships/hyperlink" Target="http://www.institut-aser.de/out.php?idart=497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renzwertglossar.de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de-DE" dirty="0" smtClean="0"/>
              <a:t>Work environment factors</a:t>
            </a:r>
            <a:br>
              <a:rPr lang="en-US" altLang="de-DE" dirty="0" smtClean="0"/>
            </a:br>
            <a:r>
              <a:rPr lang="en-US" altLang="de-DE" dirty="0" smtClean="0"/>
              <a:t/>
            </a:r>
            <a:br>
              <a:rPr lang="en-US" altLang="de-DE" dirty="0" smtClean="0"/>
            </a:br>
            <a:r>
              <a:rPr lang="en-US" altLang="de-DE" sz="2800" dirty="0" smtClean="0"/>
              <a:t>Part 6-1: hazardous substances</a:t>
            </a:r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de-DE" dirty="0" smtClean="0"/>
              <a:t>Module 3 – Learning ergonomics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139285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Overview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0808"/>
            <a:ext cx="5546409" cy="4032870"/>
          </a:xfr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416CCE-B4EF-40E3-8066-CCB000B3D03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10</a:t>
            </a:fld>
            <a:endParaRPr lang="de-DE" altLang="de-DE" dirty="0"/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 rot="20120452">
            <a:off x="763992" y="5001477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327094" y="1805447"/>
            <a:ext cx="2565386" cy="4081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400" b="1" dirty="0">
                <a:solidFill>
                  <a:schemeClr val="bg2"/>
                </a:solidFill>
              </a:rPr>
              <a:t>Classification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en-US" altLang="de-DE" sz="2400" b="1" dirty="0">
              <a:solidFill>
                <a:schemeClr val="bg2"/>
              </a:solidFill>
            </a:endParaRP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400" b="1" dirty="0">
                <a:solidFill>
                  <a:schemeClr val="bg2"/>
                </a:solidFill>
              </a:rPr>
              <a:t>Effect of radiation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en-US" altLang="de-DE" sz="2400" b="1" dirty="0">
              <a:solidFill>
                <a:schemeClr val="bg2"/>
              </a:solidFill>
            </a:endParaRP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400" b="1" dirty="0">
                <a:solidFill>
                  <a:schemeClr val="bg2"/>
                </a:solidFill>
              </a:rPr>
              <a:t>Technical solutions for </a:t>
            </a:r>
            <a:br>
              <a:rPr lang="en-US" altLang="de-DE" sz="2400" b="1" dirty="0">
                <a:solidFill>
                  <a:schemeClr val="bg2"/>
                </a:solidFill>
              </a:rPr>
            </a:br>
            <a:r>
              <a:rPr lang="en-US" altLang="de-DE" sz="2400" b="1" dirty="0">
                <a:solidFill>
                  <a:schemeClr val="bg2"/>
                </a:solidFill>
              </a:rPr>
              <a:t>protection against radiation</a:t>
            </a:r>
          </a:p>
        </p:txBody>
      </p:sp>
    </p:spTree>
    <p:extLst>
      <p:ext uri="{BB962C8B-B14F-4D97-AF65-F5344CB8AC3E}">
        <p14:creationId xmlns:p14="http://schemas.microsoft.com/office/powerpoint/2010/main" val="225796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Classification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radiation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E81B40-9C5F-4002-9BAB-98B2466DE43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11</a:t>
            </a:fld>
            <a:endParaRPr lang="de-DE" altLang="de-DE" dirty="0"/>
          </a:p>
        </p:txBody>
      </p:sp>
      <p:grpSp>
        <p:nvGrpSpPr>
          <p:cNvPr id="7" name="Gruppieren 16"/>
          <p:cNvGrpSpPr>
            <a:grpSpLocks/>
          </p:cNvGrpSpPr>
          <p:nvPr/>
        </p:nvGrpSpPr>
        <p:grpSpPr bwMode="auto">
          <a:xfrm>
            <a:off x="562167" y="1484313"/>
            <a:ext cx="7849120" cy="4752975"/>
            <a:chOff x="395288" y="1123950"/>
            <a:chExt cx="8281987" cy="511333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>
              <a:off x="2195513" y="1123950"/>
              <a:ext cx="4752975" cy="792163"/>
            </a:xfrm>
            <a:prstGeom prst="rect">
              <a:avLst/>
            </a:prstGeom>
            <a:grpFill/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altLang="de-DE" sz="2400" b="1" dirty="0"/>
                <a:t>Radiation</a:t>
              </a:r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395288" y="2274888"/>
              <a:ext cx="3600450" cy="1152525"/>
            </a:xfrm>
            <a:prstGeom prst="rect">
              <a:avLst/>
            </a:prstGeom>
            <a:grpFill/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ts val="0"/>
                </a:spcBef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altLang="de-DE" sz="2400" b="1" dirty="0">
                  <a:solidFill>
                    <a:srgbClr val="000000"/>
                  </a:solidFill>
                </a:rPr>
                <a:t>Ionizing radiation</a:t>
              </a:r>
            </a:p>
            <a:p>
              <a:pPr algn="ctr">
                <a:spcBef>
                  <a:spcPts val="0"/>
                </a:spcBef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altLang="de-DE" dirty="0">
                  <a:solidFill>
                    <a:srgbClr val="000000"/>
                  </a:solidFill>
                </a:rPr>
                <a:t> e.g. X-rays</a:t>
              </a:r>
            </a:p>
            <a:p>
              <a:pPr algn="ctr">
                <a:spcBef>
                  <a:spcPts val="0"/>
                </a:spcBef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altLang="de-DE" dirty="0">
                  <a:solidFill>
                    <a:srgbClr val="000000"/>
                  </a:solidFill>
                </a:rPr>
                <a:t> Neutron radiation</a:t>
              </a:r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5076825" y="2276475"/>
              <a:ext cx="3600450" cy="1150938"/>
            </a:xfrm>
            <a:prstGeom prst="rect">
              <a:avLst/>
            </a:prstGeom>
            <a:grpFill/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altLang="de-DE" b="1" dirty="0"/>
                <a:t>Non-</a:t>
              </a:r>
              <a:r>
                <a:rPr lang="de-DE" altLang="de-DE" b="1" dirty="0" err="1"/>
                <a:t>ionizing</a:t>
              </a:r>
              <a:r>
                <a:rPr lang="de-DE" altLang="de-DE" b="1" dirty="0"/>
                <a:t> </a:t>
              </a:r>
              <a:r>
                <a:rPr lang="de-DE" altLang="de-DE" b="1" dirty="0" err="1"/>
                <a:t>radiation</a:t>
              </a:r>
              <a:endParaRPr lang="de-DE" altLang="de-DE" b="1" dirty="0"/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2555875" y="3859213"/>
              <a:ext cx="3095625" cy="936625"/>
            </a:xfrm>
            <a:prstGeom prst="rect">
              <a:avLst/>
            </a:prstGeom>
            <a:grpFill/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altLang="de-DE" sz="1600" b="1" dirty="0" err="1"/>
                <a:t>Electromagnetic</a:t>
              </a:r>
              <a:r>
                <a:rPr lang="de-DE" altLang="de-DE" sz="1600" b="1" dirty="0"/>
                <a:t> </a:t>
              </a:r>
              <a:r>
                <a:rPr lang="de-DE" altLang="de-DE" sz="1600" b="1" dirty="0" err="1"/>
                <a:t>fields</a:t>
              </a:r>
              <a:endParaRPr lang="de-DE" altLang="de-DE" sz="1600" b="1" dirty="0"/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5722938" y="3859213"/>
              <a:ext cx="2952750" cy="936625"/>
            </a:xfrm>
            <a:prstGeom prst="rect">
              <a:avLst/>
            </a:prstGeom>
            <a:grpFill/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altLang="de-DE" sz="1600" b="1" dirty="0"/>
                <a:t>Optical </a:t>
              </a:r>
              <a:r>
                <a:rPr lang="de-DE" altLang="de-DE" sz="1600" b="1" dirty="0" err="1"/>
                <a:t>radiation</a:t>
              </a:r>
              <a:endParaRPr lang="de-DE" altLang="de-DE" sz="1600" b="1" dirty="0"/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611188" y="5300663"/>
              <a:ext cx="3384550" cy="936625"/>
            </a:xfrm>
            <a:prstGeom prst="rect">
              <a:avLst/>
            </a:prstGeom>
            <a:grpFill/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b="1" dirty="0">
                  <a:solidFill>
                    <a:srgbClr val="000000"/>
                  </a:solidFill>
                </a:rPr>
                <a:t>Low-</a:t>
              </a:r>
              <a:r>
                <a:rPr lang="de-DE" altLang="de-DE" sz="1800" b="1" dirty="0" err="1">
                  <a:solidFill>
                    <a:srgbClr val="000000"/>
                  </a:solidFill>
                </a:rPr>
                <a:t>frequency</a:t>
              </a:r>
              <a:endParaRPr lang="de-DE" altLang="de-DE" sz="1800" b="1" dirty="0">
                <a:solidFill>
                  <a:srgbClr val="000000"/>
                </a:solidFill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dirty="0">
                  <a:solidFill>
                    <a:srgbClr val="000000"/>
                  </a:solidFill>
                </a:rPr>
                <a:t>(</a:t>
              </a:r>
              <a:r>
                <a:rPr lang="de-DE" altLang="de-DE" sz="1600" dirty="0" err="1">
                  <a:solidFill>
                    <a:srgbClr val="000000"/>
                  </a:solidFill>
                </a:rPr>
                <a:t>electrical</a:t>
              </a:r>
              <a:r>
                <a:rPr lang="de-DE" altLang="de-DE" sz="1600" dirty="0">
                  <a:solidFill>
                    <a:srgbClr val="000000"/>
                  </a:solidFill>
                </a:rPr>
                <a:t> </a:t>
              </a:r>
              <a:r>
                <a:rPr lang="de-DE" altLang="de-DE" sz="1600" dirty="0" err="1">
                  <a:solidFill>
                    <a:srgbClr val="000000"/>
                  </a:solidFill>
                </a:rPr>
                <a:t>and</a:t>
              </a:r>
              <a:r>
                <a:rPr lang="de-DE" altLang="de-DE" sz="1600" dirty="0">
                  <a:solidFill>
                    <a:srgbClr val="000000"/>
                  </a:solidFill>
                </a:rPr>
                <a:t> </a:t>
              </a:r>
              <a:r>
                <a:rPr lang="de-DE" altLang="de-DE" sz="1600" dirty="0" err="1">
                  <a:solidFill>
                    <a:srgbClr val="000000"/>
                  </a:solidFill>
                </a:rPr>
                <a:t>magnetic</a:t>
              </a:r>
              <a:r>
                <a:rPr lang="de-DE" altLang="de-DE" sz="1600" dirty="0">
                  <a:solidFill>
                    <a:srgbClr val="000000"/>
                  </a:solidFill>
                </a:rPr>
                <a:t> </a:t>
              </a:r>
              <a:r>
                <a:rPr lang="de-DE" altLang="de-DE" sz="1600" dirty="0" err="1">
                  <a:solidFill>
                    <a:srgbClr val="000000"/>
                  </a:solidFill>
                </a:rPr>
                <a:t>fields</a:t>
              </a:r>
              <a:r>
                <a:rPr lang="de-DE" altLang="de-DE" sz="1800" dirty="0">
                  <a:solidFill>
                    <a:srgbClr val="000000"/>
                  </a:solidFill>
                </a:rPr>
                <a:t>)</a:t>
              </a: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4067175" y="5300663"/>
              <a:ext cx="3959225" cy="936625"/>
            </a:xfrm>
            <a:prstGeom prst="rect">
              <a:avLst/>
            </a:prstGeom>
            <a:grpFill/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b="1" dirty="0">
                  <a:solidFill>
                    <a:srgbClr val="000000"/>
                  </a:solidFill>
                </a:rPr>
                <a:t>High-</a:t>
              </a:r>
              <a:r>
                <a:rPr lang="de-DE" altLang="de-DE" sz="1800" b="1" dirty="0" err="1">
                  <a:solidFill>
                    <a:srgbClr val="000000"/>
                  </a:solidFill>
                </a:rPr>
                <a:t>frequency</a:t>
              </a:r>
              <a:endParaRPr lang="de-DE" altLang="de-DE" sz="1800" b="1" dirty="0">
                <a:solidFill>
                  <a:srgbClr val="000000"/>
                </a:solidFill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600" dirty="0">
                  <a:solidFill>
                    <a:srgbClr val="000000"/>
                  </a:solidFill>
                </a:rPr>
                <a:t>(high-</a:t>
              </a:r>
              <a:r>
                <a:rPr lang="de-DE" altLang="de-DE" sz="1600" dirty="0" err="1">
                  <a:solidFill>
                    <a:srgbClr val="000000"/>
                  </a:solidFill>
                </a:rPr>
                <a:t>frequency</a:t>
              </a:r>
              <a:r>
                <a:rPr lang="de-DE" altLang="de-DE" sz="1600" dirty="0">
                  <a:solidFill>
                    <a:srgbClr val="000000"/>
                  </a:solidFill>
                </a:rPr>
                <a:t> </a:t>
              </a:r>
              <a:r>
                <a:rPr lang="de-DE" altLang="de-DE" sz="1600" dirty="0" err="1">
                  <a:solidFill>
                    <a:srgbClr val="000000"/>
                  </a:solidFill>
                </a:rPr>
                <a:t>electromagnetic</a:t>
              </a:r>
              <a:r>
                <a:rPr lang="de-DE" altLang="de-DE" sz="1600" dirty="0">
                  <a:solidFill>
                    <a:srgbClr val="000000"/>
                  </a:solidFill>
                </a:rPr>
                <a:t> </a:t>
              </a:r>
              <a:r>
                <a:rPr lang="de-DE" altLang="de-DE" sz="1600" dirty="0" err="1">
                  <a:solidFill>
                    <a:srgbClr val="000000"/>
                  </a:solidFill>
                </a:rPr>
                <a:t>fields</a:t>
              </a:r>
              <a:r>
                <a:rPr lang="de-DE" altLang="de-DE" sz="1600" dirty="0">
                  <a:solidFill>
                    <a:srgbClr val="000000"/>
                  </a:solidFill>
                </a:rPr>
                <a:t>)</a:t>
              </a:r>
            </a:p>
          </p:txBody>
        </p:sp>
        <p:cxnSp>
          <p:nvCxnSpPr>
            <p:cNvPr id="15" name="AutoShape 11"/>
            <p:cNvCxnSpPr>
              <a:cxnSpLocks noChangeShapeType="1"/>
              <a:stCxn id="8" idx="2"/>
              <a:endCxn id="9" idx="0"/>
            </p:cNvCxnSpPr>
            <p:nvPr/>
          </p:nvCxnSpPr>
          <p:spPr bwMode="auto">
            <a:xfrm rot="5400000">
              <a:off x="3205163" y="906463"/>
              <a:ext cx="358775" cy="2376487"/>
            </a:xfrm>
            <a:prstGeom prst="bentConnector3">
              <a:avLst>
                <a:gd name="adj1" fmla="val 49556"/>
              </a:avLst>
            </a:prstGeom>
            <a:grpFill/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  <p:cxnSp>
          <p:nvCxnSpPr>
            <p:cNvPr id="16" name="AutoShape 12"/>
            <p:cNvCxnSpPr>
              <a:cxnSpLocks noChangeShapeType="1"/>
              <a:stCxn id="10" idx="0"/>
              <a:endCxn id="8" idx="2"/>
            </p:cNvCxnSpPr>
            <p:nvPr/>
          </p:nvCxnSpPr>
          <p:spPr bwMode="auto">
            <a:xfrm rot="5400000" flipH="1">
              <a:off x="5543550" y="944563"/>
              <a:ext cx="360363" cy="2305050"/>
            </a:xfrm>
            <a:prstGeom prst="bentConnector3">
              <a:avLst>
                <a:gd name="adj1" fmla="val 50222"/>
              </a:avLst>
            </a:prstGeom>
            <a:grpFill/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  <p:cxnSp>
          <p:nvCxnSpPr>
            <p:cNvPr id="17" name="AutoShape 13"/>
            <p:cNvCxnSpPr>
              <a:cxnSpLocks noChangeShapeType="1"/>
              <a:stCxn id="10" idx="2"/>
              <a:endCxn id="12" idx="0"/>
            </p:cNvCxnSpPr>
            <p:nvPr/>
          </p:nvCxnSpPr>
          <p:spPr bwMode="auto">
            <a:xfrm rot="16200000" flipH="1">
              <a:off x="6823075" y="3481388"/>
              <a:ext cx="431800" cy="322262"/>
            </a:xfrm>
            <a:prstGeom prst="bentConnector3">
              <a:avLst>
                <a:gd name="adj1" fmla="val 49634"/>
              </a:avLst>
            </a:prstGeom>
            <a:grpFill/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  <p:cxnSp>
          <p:nvCxnSpPr>
            <p:cNvPr id="18" name="AutoShape 14"/>
            <p:cNvCxnSpPr>
              <a:cxnSpLocks noChangeShapeType="1"/>
              <a:stCxn id="10" idx="2"/>
              <a:endCxn id="11" idx="0"/>
            </p:cNvCxnSpPr>
            <p:nvPr/>
          </p:nvCxnSpPr>
          <p:spPr bwMode="auto">
            <a:xfrm rot="5400000">
              <a:off x="5275263" y="2255838"/>
              <a:ext cx="431800" cy="2773362"/>
            </a:xfrm>
            <a:prstGeom prst="bentConnector3">
              <a:avLst>
                <a:gd name="adj1" fmla="val 49634"/>
              </a:avLst>
            </a:prstGeom>
            <a:grpFill/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  <p:cxnSp>
          <p:nvCxnSpPr>
            <p:cNvPr id="19" name="AutoShape 15"/>
            <p:cNvCxnSpPr>
              <a:cxnSpLocks noChangeShapeType="1"/>
              <a:stCxn id="11" idx="2"/>
              <a:endCxn id="13" idx="0"/>
            </p:cNvCxnSpPr>
            <p:nvPr/>
          </p:nvCxnSpPr>
          <p:spPr bwMode="auto">
            <a:xfrm rot="5400000">
              <a:off x="2951163" y="4148138"/>
              <a:ext cx="504825" cy="1800225"/>
            </a:xfrm>
            <a:prstGeom prst="bentConnector3">
              <a:avLst>
                <a:gd name="adj1" fmla="val 50000"/>
              </a:avLst>
            </a:prstGeom>
            <a:grpFill/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  <p:cxnSp>
          <p:nvCxnSpPr>
            <p:cNvPr id="20" name="AutoShape 16"/>
            <p:cNvCxnSpPr>
              <a:cxnSpLocks noChangeShapeType="1"/>
              <a:stCxn id="11" idx="2"/>
              <a:endCxn id="14" idx="0"/>
            </p:cNvCxnSpPr>
            <p:nvPr/>
          </p:nvCxnSpPr>
          <p:spPr bwMode="auto">
            <a:xfrm rot="16200000" flipH="1">
              <a:off x="4822825" y="4076700"/>
              <a:ext cx="504825" cy="1943100"/>
            </a:xfrm>
            <a:prstGeom prst="bentConnector3">
              <a:avLst>
                <a:gd name="adj1" fmla="val 50000"/>
              </a:avLst>
            </a:prstGeom>
            <a:grpFill/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</p:grpSp>
    </p:spTree>
    <p:extLst>
      <p:ext uri="{BB962C8B-B14F-4D97-AF65-F5344CB8AC3E}">
        <p14:creationId xmlns:p14="http://schemas.microsoft.com/office/powerpoint/2010/main" val="3528792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Effect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radiation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EAED4F-E668-44DC-BED2-F9321E80DF2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12</a:t>
            </a:fld>
            <a:endParaRPr lang="de-DE" altLang="de-DE" dirty="0"/>
          </a:p>
        </p:txBody>
      </p:sp>
      <p:graphicFrame>
        <p:nvGraphicFramePr>
          <p:cNvPr id="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881779"/>
              </p:ext>
            </p:extLst>
          </p:nvPr>
        </p:nvGraphicFramePr>
        <p:xfrm>
          <a:off x="395289" y="1351380"/>
          <a:ext cx="8208961" cy="4896966"/>
        </p:xfrm>
        <a:graphic>
          <a:graphicData uri="http://schemas.openxmlformats.org/drawingml/2006/table">
            <a:tbl>
              <a:tblPr firstRow="1">
                <a:tableStyleId>{5DA37D80-6434-44D0-A028-1B22A696006F}</a:tableStyleId>
              </a:tblPr>
              <a:tblGrid>
                <a:gridCol w="2790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8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90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506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Ionizing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Low-</a:t>
                      </a:r>
                      <a:r>
                        <a:rPr kumimoji="0" lang="de-DE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frequency</a:t>
                      </a:r>
                      <a:endParaRPr kumimoji="0" lang="de-DE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de-D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High-</a:t>
                      </a:r>
                      <a:r>
                        <a:rPr kumimoji="0" lang="de-DE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frequency</a:t>
                      </a:r>
                      <a:endParaRPr kumimoji="0" lang="de-DE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3460">
                <a:tc>
                  <a:txBody>
                    <a:bodyPr/>
                    <a:lstStyle/>
                    <a:p>
                      <a:pPr marL="171450" marR="0" lvl="0" indent="-17145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71450" algn="l"/>
                          <a:tab pos="1085850" algn="l"/>
                          <a:tab pos="2000250" algn="l"/>
                          <a:tab pos="2914650" algn="l"/>
                          <a:tab pos="3829050" algn="l"/>
                          <a:tab pos="4743450" algn="l"/>
                          <a:tab pos="5657850" algn="l"/>
                          <a:tab pos="6572250" algn="l"/>
                          <a:tab pos="7486650" algn="l"/>
                          <a:tab pos="8401050" algn="l"/>
                          <a:tab pos="9315450" algn="l"/>
                          <a:tab pos="10229850" algn="l"/>
                        </a:tabLst>
                      </a:pP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Ionizing</a:t>
                      </a: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radiation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leads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at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sufficiently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high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doses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: </a:t>
                      </a:r>
                    </a:p>
                    <a:p>
                      <a:pPr marL="171450" marR="0" lvl="0" indent="-17145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171450" algn="l"/>
                          <a:tab pos="1085850" algn="l"/>
                          <a:tab pos="2000250" algn="l"/>
                          <a:tab pos="2914650" algn="l"/>
                          <a:tab pos="3829050" algn="l"/>
                          <a:tab pos="4743450" algn="l"/>
                          <a:tab pos="5657850" algn="l"/>
                          <a:tab pos="6572250" algn="l"/>
                          <a:tab pos="7486650" algn="l"/>
                          <a:tab pos="8401050" algn="l"/>
                          <a:tab pos="9315450" algn="l"/>
                          <a:tab pos="10229850" algn="l"/>
                        </a:tabLst>
                      </a:pP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+mj-lt"/>
                        <a:buAutoNum type="arabicPeriod"/>
                        <a:tabLst>
                          <a:tab pos="171450" algn="l"/>
                          <a:tab pos="1085850" algn="l"/>
                          <a:tab pos="2000250" algn="l"/>
                          <a:tab pos="2914650" algn="l"/>
                          <a:tab pos="3829050" algn="l"/>
                          <a:tab pos="4743450" algn="l"/>
                          <a:tab pos="5657850" algn="l"/>
                          <a:tab pos="6572250" algn="l"/>
                          <a:tab pos="7486650" algn="l"/>
                          <a:tab pos="8401050" algn="l"/>
                          <a:tab pos="9315450" algn="l"/>
                          <a:tab pos="10229850" algn="l"/>
                        </a:tabLst>
                      </a:pP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Deterministic</a:t>
                      </a: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effects</a:t>
                      </a: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171450" marR="0" lvl="0" indent="-17145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171450" algn="l"/>
                          <a:tab pos="1085850" algn="l"/>
                          <a:tab pos="2000250" algn="l"/>
                          <a:tab pos="2914650" algn="l"/>
                          <a:tab pos="3829050" algn="l"/>
                          <a:tab pos="4743450" algn="l"/>
                          <a:tab pos="5657850" algn="l"/>
                          <a:tab pos="6572250" algn="l"/>
                          <a:tab pos="7486650" algn="l"/>
                          <a:tab pos="8401050" algn="l"/>
                          <a:tab pos="9315450" algn="l"/>
                          <a:tab pos="10229850" algn="l"/>
                        </a:tabLst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    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Damage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or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destruction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 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cells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171450" marR="0" lvl="0" indent="-17145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171450" algn="l"/>
                          <a:tab pos="1085850" algn="l"/>
                          <a:tab pos="2000250" algn="l"/>
                          <a:tab pos="2914650" algn="l"/>
                          <a:tab pos="3829050" algn="l"/>
                          <a:tab pos="4743450" algn="l"/>
                          <a:tab pos="5657850" algn="l"/>
                          <a:tab pos="6572250" algn="l"/>
                          <a:tab pos="7486650" algn="l"/>
                          <a:tab pos="8401050" algn="l"/>
                          <a:tab pos="9315450" algn="l"/>
                          <a:tab pos="10229850" algn="l"/>
                        </a:tabLst>
                      </a:pP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171450" marR="0" lvl="0" indent="-17145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171450" algn="l"/>
                          <a:tab pos="1085850" algn="l"/>
                          <a:tab pos="2000250" algn="l"/>
                          <a:tab pos="2914650" algn="l"/>
                          <a:tab pos="3829050" algn="l"/>
                          <a:tab pos="4743450" algn="l"/>
                          <a:tab pos="5657850" algn="l"/>
                          <a:tab pos="6572250" algn="l"/>
                          <a:tab pos="7486650" algn="l"/>
                          <a:tab pos="8401050" algn="l"/>
                          <a:tab pos="9315450" algn="l"/>
                          <a:tab pos="10229850" algn="l"/>
                        </a:tabLst>
                      </a:pP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2.  </a:t>
                      </a: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Stochastic</a:t>
                      </a: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effects</a:t>
                      </a: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171450" marR="0" lvl="0" indent="-17145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171450" algn="l"/>
                          <a:tab pos="1085850" algn="l"/>
                          <a:tab pos="2000250" algn="l"/>
                          <a:tab pos="2914650" algn="l"/>
                          <a:tab pos="3829050" algn="l"/>
                          <a:tab pos="4743450" algn="l"/>
                          <a:tab pos="5657850" algn="l"/>
                          <a:tab pos="6572250" algn="l"/>
                          <a:tab pos="7486650" algn="l"/>
                          <a:tab pos="8401050" algn="l"/>
                          <a:tab pos="9315450" algn="l"/>
                          <a:tab pos="10229850" algn="l"/>
                        </a:tabLst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   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Damage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cell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nuclei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 (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and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therefore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 genes;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carcinogenic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action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180975" marR="0" lvl="0" indent="-180975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80975" algn="l"/>
                          <a:tab pos="1095375" algn="l"/>
                          <a:tab pos="2009775" algn="l"/>
                          <a:tab pos="2924175" algn="l"/>
                          <a:tab pos="3838575" algn="l"/>
                          <a:tab pos="4752975" algn="l"/>
                          <a:tab pos="5667375" algn="l"/>
                          <a:tab pos="6581775" algn="l"/>
                          <a:tab pos="7496175" algn="l"/>
                          <a:tab pos="8410575" algn="l"/>
                          <a:tab pos="9324975" algn="l"/>
                          <a:tab pos="10239375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The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electric field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barely penetrates the body</a:t>
                      </a:r>
                    </a:p>
                    <a:p>
                      <a:pPr marL="180975" marR="0" lvl="0" indent="-180975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180975" algn="l"/>
                          <a:tab pos="1095375" algn="l"/>
                          <a:tab pos="2009775" algn="l"/>
                          <a:tab pos="2924175" algn="l"/>
                          <a:tab pos="3838575" algn="l"/>
                          <a:tab pos="4752975" algn="l"/>
                          <a:tab pos="5667375" algn="l"/>
                          <a:tab pos="6581775" algn="l"/>
                          <a:tab pos="7496175" algn="l"/>
                          <a:tab pos="8410575" algn="l"/>
                          <a:tab pos="9324975" algn="l"/>
                          <a:tab pos="10239375" algn="l"/>
                        </a:tabLst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180975" marR="0" lvl="0" indent="-180975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80975" algn="l"/>
                          <a:tab pos="1095375" algn="l"/>
                          <a:tab pos="2009775" algn="l"/>
                          <a:tab pos="2924175" algn="l"/>
                          <a:tab pos="3838575" algn="l"/>
                          <a:tab pos="4752975" algn="l"/>
                          <a:tab pos="5667375" algn="l"/>
                          <a:tab pos="6581775" algn="l"/>
                          <a:tab pos="7496175" algn="l"/>
                          <a:tab pos="8410575" algn="l"/>
                          <a:tab pos="9324975" algn="l"/>
                          <a:tab pos="10239375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The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magnetic field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induces currents within the body; at higher levels, these can lead to cardiac fibrillation</a:t>
                      </a:r>
                    </a:p>
                    <a:p>
                      <a:pPr marL="180975" marR="0" lvl="0" indent="-180975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80975" algn="l"/>
                          <a:tab pos="1095375" algn="l"/>
                          <a:tab pos="2009775" algn="l"/>
                          <a:tab pos="2924175" algn="l"/>
                          <a:tab pos="3838575" algn="l"/>
                          <a:tab pos="4752975" algn="l"/>
                          <a:tab pos="5667375" algn="l"/>
                          <a:tab pos="6581775" algn="l"/>
                          <a:tab pos="7496175" algn="l"/>
                          <a:tab pos="8410575" algn="l"/>
                          <a:tab pos="9324975" algn="l"/>
                          <a:tab pos="10239375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Possible long-term effects below the limit values have not been scientifically validated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180975" marR="0" lvl="0" indent="-180975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80975" algn="l"/>
                          <a:tab pos="1095375" algn="l"/>
                          <a:tab pos="2009775" algn="l"/>
                          <a:tab pos="2924175" algn="l"/>
                          <a:tab pos="3838575" algn="l"/>
                          <a:tab pos="4752975" algn="l"/>
                          <a:tab pos="5667375" algn="l"/>
                          <a:tab pos="6581775" algn="l"/>
                          <a:tab pos="7496175" algn="l"/>
                          <a:tab pos="8410575" algn="l"/>
                          <a:tab pos="9324975" algn="l"/>
                          <a:tab pos="10239375" algn="l"/>
                        </a:tabLst>
                      </a:pP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High-</a:t>
                      </a: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frequency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radiation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is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absorbed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by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human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tissue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;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energy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radiation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leads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only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a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local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temperature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rise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180975" marR="0" lvl="0" indent="-180975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80975" algn="l"/>
                          <a:tab pos="1095375" algn="l"/>
                          <a:tab pos="2009775" algn="l"/>
                          <a:tab pos="2924175" algn="l"/>
                          <a:tab pos="3838575" algn="l"/>
                          <a:tab pos="4752975" algn="l"/>
                          <a:tab pos="5667375" algn="l"/>
                          <a:tab pos="6581775" algn="l"/>
                          <a:tab pos="7496175" algn="l"/>
                          <a:tab pos="8410575" algn="l"/>
                          <a:tab pos="9324975" algn="l"/>
                          <a:tab pos="10239375" algn="l"/>
                        </a:tabLst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The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impact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is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dependent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upon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penetration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depth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: high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frequency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= minor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penetration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depth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180975" marR="0" lvl="0" indent="-180975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80975" algn="l"/>
                          <a:tab pos="1095375" algn="l"/>
                          <a:tab pos="2009775" algn="l"/>
                          <a:tab pos="2924175" algn="l"/>
                          <a:tab pos="3838575" algn="l"/>
                          <a:tab pos="4752975" algn="l"/>
                          <a:tab pos="5667375" algn="l"/>
                          <a:tab pos="6581775" algn="l"/>
                          <a:tab pos="7496175" algn="l"/>
                          <a:tab pos="8410575" algn="l"/>
                          <a:tab pos="9324975" algn="l"/>
                          <a:tab pos="10239375" algn="l"/>
                        </a:tabLst>
                      </a:pP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If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frequency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lies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within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range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body's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own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resonance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frequency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more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energy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is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transferred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5665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/>
              <a:t>Technical </a:t>
            </a:r>
            <a:r>
              <a:rPr lang="de-DE" sz="2400" dirty="0" err="1"/>
              <a:t>solutions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protection</a:t>
            </a:r>
            <a:r>
              <a:rPr lang="de-DE" sz="2400" dirty="0"/>
              <a:t> </a:t>
            </a:r>
            <a:r>
              <a:rPr lang="de-DE" sz="2400" dirty="0" err="1"/>
              <a:t>against</a:t>
            </a:r>
            <a:r>
              <a:rPr lang="de-DE" sz="2400" dirty="0"/>
              <a:t> </a:t>
            </a:r>
            <a:r>
              <a:rPr lang="de-DE" sz="2400" dirty="0" err="1"/>
              <a:t>radiation</a:t>
            </a:r>
            <a:r>
              <a:rPr lang="de-DE" sz="2400" dirty="0"/>
              <a:t> 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15D419-BF8B-4B20-AE93-D586765E874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13</a:t>
            </a:fld>
            <a:endParaRPr lang="de-DE" altLang="de-DE"/>
          </a:p>
        </p:txBody>
      </p:sp>
      <p:graphicFrame>
        <p:nvGraphicFramePr>
          <p:cNvPr id="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386553"/>
              </p:ext>
            </p:extLst>
          </p:nvPr>
        </p:nvGraphicFramePr>
        <p:xfrm>
          <a:off x="557213" y="1340768"/>
          <a:ext cx="8353425" cy="4860798"/>
        </p:xfrm>
        <a:graphic>
          <a:graphicData uri="http://schemas.openxmlformats.org/drawingml/2006/table">
            <a:tbl>
              <a:tblPr firstCol="1">
                <a:tableStyleId>{5DA37D80-6434-44D0-A028-1B22A696006F}</a:tableStyleId>
              </a:tblPr>
              <a:tblGrid>
                <a:gridCol w="2305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8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018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Ionizing radiation</a:t>
                      </a:r>
                    </a:p>
                  </a:txBody>
                  <a:tcPr horzOverflow="overflow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2088" marR="0" lvl="0" indent="-192088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92088" algn="l"/>
                          <a:tab pos="1106488" algn="l"/>
                          <a:tab pos="2020888" algn="l"/>
                          <a:tab pos="2935288" algn="l"/>
                          <a:tab pos="3849688" algn="l"/>
                          <a:tab pos="4764088" algn="l"/>
                          <a:tab pos="5678488" algn="l"/>
                          <a:tab pos="6592888" algn="l"/>
                          <a:tab pos="7507288" algn="l"/>
                          <a:tab pos="8421688" algn="l"/>
                          <a:tab pos="9336088" algn="l"/>
                          <a:tab pos="10250488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Structural and technical measures for the avoidance of exposure to radiation</a:t>
                      </a:r>
                    </a:p>
                    <a:p>
                      <a:pPr marL="192088" marR="0" lvl="0" indent="-192088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92088" algn="l"/>
                          <a:tab pos="1106488" algn="l"/>
                          <a:tab pos="2020888" algn="l"/>
                          <a:tab pos="2935288" algn="l"/>
                          <a:tab pos="3849688" algn="l"/>
                          <a:tab pos="4764088" algn="l"/>
                          <a:tab pos="5678488" algn="l"/>
                          <a:tab pos="6592888" algn="l"/>
                          <a:tab pos="7507288" algn="l"/>
                          <a:tab pos="8421688" algn="l"/>
                          <a:tab pos="9336088" algn="l"/>
                          <a:tab pos="10250488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Protection by suitable working procedures</a:t>
                      </a:r>
                    </a:p>
                    <a:p>
                      <a:pPr marL="192088" marR="0" lvl="0" indent="-192088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92088" algn="l"/>
                          <a:tab pos="1106488" algn="l"/>
                          <a:tab pos="2020888" algn="l"/>
                          <a:tab pos="2935288" algn="l"/>
                          <a:tab pos="3849688" algn="l"/>
                          <a:tab pos="4764088" algn="l"/>
                          <a:tab pos="5678488" algn="l"/>
                          <a:tab pos="6592888" algn="l"/>
                          <a:tab pos="7507288" algn="l"/>
                          <a:tab pos="8421688" algn="l"/>
                          <a:tab pos="9336088" algn="l"/>
                          <a:tab pos="10250488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Measurement of the radiation exposure for the avoidance of overdosing (dosimeter)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62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Low-</a:t>
                      </a:r>
                      <a:r>
                        <a:rPr kumimoji="0" lang="de-DE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frequency</a:t>
                      </a: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b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de-DE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radiation</a:t>
                      </a:r>
                      <a:endParaRPr kumimoji="0" lang="de-DE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2088" marR="0" lvl="0" indent="-192088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92088" algn="l"/>
                          <a:tab pos="1106488" algn="l"/>
                          <a:tab pos="2020888" algn="l"/>
                          <a:tab pos="2935288" algn="l"/>
                          <a:tab pos="3849688" algn="l"/>
                          <a:tab pos="4764088" algn="l"/>
                          <a:tab pos="5678488" algn="l"/>
                          <a:tab pos="6592888" algn="l"/>
                          <a:tab pos="7507288" algn="l"/>
                          <a:tab pos="8421688" algn="l"/>
                          <a:tab pos="9336088" algn="l"/>
                          <a:tab pos="10250488" algn="l"/>
                        </a:tabLst>
                      </a:pP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Earthing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objects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close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low-frequency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, AC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electric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fields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risk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electrostatic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charging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  <a:p>
                      <a:pPr marL="192088" marR="0" lvl="0" indent="-192088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92088" algn="l"/>
                          <a:tab pos="1106488" algn="l"/>
                          <a:tab pos="2020888" algn="l"/>
                          <a:tab pos="2935288" algn="l"/>
                          <a:tab pos="3849688" algn="l"/>
                          <a:tab pos="4764088" algn="l"/>
                          <a:tab pos="5678488" algn="l"/>
                          <a:tab pos="6592888" algn="l"/>
                          <a:tab pos="7507288" algn="l"/>
                          <a:tab pos="8421688" algn="l"/>
                          <a:tab pos="9336088" algn="l"/>
                          <a:tab pos="10250488" algn="l"/>
                        </a:tabLst>
                      </a:pP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Insulation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electrical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conductors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212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High-</a:t>
                      </a:r>
                      <a:r>
                        <a:rPr kumimoji="0" lang="de-DE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frequency</a:t>
                      </a: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b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de-DE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radiation</a:t>
                      </a:r>
                      <a:endParaRPr kumimoji="0" lang="de-DE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2088" marR="0" lvl="0" indent="-192088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92088" algn="l"/>
                          <a:tab pos="1106488" algn="l"/>
                          <a:tab pos="2020888" algn="l"/>
                          <a:tab pos="2935288" algn="l"/>
                          <a:tab pos="3849688" algn="l"/>
                          <a:tab pos="4764088" algn="l"/>
                          <a:tab pos="5678488" algn="l"/>
                          <a:tab pos="6592888" algn="l"/>
                          <a:tab pos="7507288" algn="l"/>
                          <a:tab pos="8421688" algn="l"/>
                          <a:tab pos="9336088" algn="l"/>
                          <a:tab pos="10250488" algn="l"/>
                        </a:tabLst>
                      </a:pP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Placing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equipment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in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service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only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when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in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perfect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condition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192088" marR="0" lvl="0" indent="-192088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92088" algn="l"/>
                          <a:tab pos="1106488" algn="l"/>
                          <a:tab pos="2020888" algn="l"/>
                          <a:tab pos="2935288" algn="l"/>
                          <a:tab pos="3849688" algn="l"/>
                          <a:tab pos="4764088" algn="l"/>
                          <a:tab pos="5678488" algn="l"/>
                          <a:tab pos="6592888" algn="l"/>
                          <a:tab pos="7507288" algn="l"/>
                          <a:tab pos="8421688" algn="l"/>
                          <a:tab pos="9336088" algn="l"/>
                          <a:tab pos="10250488" algn="l"/>
                        </a:tabLst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Screening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sources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microwave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radiation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192088" marR="0" lvl="0" indent="-192088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92088" algn="l"/>
                          <a:tab pos="1106488" algn="l"/>
                          <a:tab pos="2020888" algn="l"/>
                          <a:tab pos="2935288" algn="l"/>
                          <a:tab pos="3849688" algn="l"/>
                          <a:tab pos="4764088" algn="l"/>
                          <a:tab pos="5678488" algn="l"/>
                          <a:tab pos="6592888" algn="l"/>
                          <a:tab pos="7507288" algn="l"/>
                          <a:tab pos="8421688" algn="l"/>
                          <a:tab pos="9336088" algn="l"/>
                          <a:tab pos="10250488" algn="l"/>
                        </a:tabLst>
                      </a:pP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Use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protective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suits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manufactured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from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metallized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nylon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192088" marR="0" lvl="0" indent="-192088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92088" algn="l"/>
                          <a:tab pos="1106488" algn="l"/>
                          <a:tab pos="2020888" algn="l"/>
                          <a:tab pos="2935288" algn="l"/>
                          <a:tab pos="3849688" algn="l"/>
                          <a:tab pos="4764088" algn="l"/>
                          <a:tab pos="5678488" algn="l"/>
                          <a:tab pos="6592888" algn="l"/>
                          <a:tab pos="7507288" algn="l"/>
                          <a:tab pos="8421688" algn="l"/>
                          <a:tab pos="9336088" algn="l"/>
                          <a:tab pos="10250488" algn="l"/>
                        </a:tabLst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De-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energization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installations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when</a:t>
                      </a: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not in </a:t>
                      </a:r>
                      <a:r>
                        <a:rPr kumimoji="0" lang="de-DE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use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3604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51999"/>
            <a:ext cx="8064500" cy="496888"/>
          </a:xfrm>
        </p:spPr>
        <p:txBody>
          <a:bodyPr/>
          <a:lstStyle/>
          <a:p>
            <a:r>
              <a:rPr lang="de-DE" dirty="0" err="1" smtClean="0"/>
              <a:t>Literature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949" y="1248887"/>
            <a:ext cx="8064500" cy="4897437"/>
          </a:xfrm>
        </p:spPr>
        <p:txBody>
          <a:bodyPr/>
          <a:lstStyle/>
          <a:p>
            <a:pPr marL="285750" indent="-285750" eaLnBrk="1" hangingPunct="1">
              <a:spcBef>
                <a:spcPct val="5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Gesetz über die elektromagnetische Verträglichkeit von Geräten EMVG vom 20.04.2012</a:t>
            </a:r>
          </a:p>
          <a:p>
            <a:pPr marL="285750" indent="-285750" eaLnBrk="1" hangingPunct="1">
              <a:spcBef>
                <a:spcPct val="5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Verordnung zum Schutz der Beschäftigten vor Gefährdungen durch</a:t>
            </a:r>
            <a:br>
              <a:rPr lang="de-DE" altLang="de-DE" sz="1800" b="0" dirty="0"/>
            </a:br>
            <a:r>
              <a:rPr lang="de-DE" altLang="de-DE" sz="1800" b="0" dirty="0"/>
              <a:t>künstliche optische Strahlung - </a:t>
            </a:r>
            <a:r>
              <a:rPr lang="de-DE" altLang="de-DE" sz="1800" b="0" dirty="0" err="1"/>
              <a:t>OStrV</a:t>
            </a:r>
            <a:r>
              <a:rPr lang="de-DE" altLang="de-DE" sz="1800" b="0" dirty="0"/>
              <a:t>  vom 19.07.2010</a:t>
            </a:r>
          </a:p>
          <a:p>
            <a:pPr marL="285750" indent="-285750" eaLnBrk="1" hangingPunct="1">
              <a:spcBef>
                <a:spcPct val="5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Verordnung über den Schutz vor Strahlen durch Röntgenstrahlen</a:t>
            </a:r>
            <a:br>
              <a:rPr lang="de-DE" altLang="de-DE" sz="1800" b="0" dirty="0"/>
            </a:br>
            <a:r>
              <a:rPr lang="de-DE" altLang="de-DE" sz="1800" b="0" dirty="0"/>
              <a:t>(Röntgenverordnung – RöV) vom 04.10.2011</a:t>
            </a:r>
          </a:p>
          <a:p>
            <a:pPr marL="285750" indent="-285750" eaLnBrk="1" hangingPunct="1">
              <a:spcBef>
                <a:spcPct val="5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Bildschirmarbeitsverordnung – BildschArbV</a:t>
            </a:r>
          </a:p>
          <a:p>
            <a:pPr marL="285750" indent="-285750" eaLnBrk="1" hangingPunct="1">
              <a:spcBef>
                <a:spcPct val="5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EN ISO 12198 </a:t>
            </a:r>
            <a:r>
              <a:rPr lang="de-DE" altLang="de-DE" sz="1800" b="0" dirty="0" err="1"/>
              <a:t>series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of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standards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Safety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of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machinery</a:t>
            </a:r>
            <a:r>
              <a:rPr lang="de-DE" altLang="de-DE" sz="1800" b="0" dirty="0"/>
              <a:t> – Assessment </a:t>
            </a:r>
            <a:r>
              <a:rPr lang="de-DE" altLang="de-DE" sz="1800" b="0" dirty="0" err="1"/>
              <a:t>and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reduction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of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risks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arising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from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radiation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emitted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by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machinery</a:t>
            </a:r>
            <a:endParaRPr lang="de-DE" altLang="de-DE" sz="1800" b="0" dirty="0"/>
          </a:p>
          <a:p>
            <a:pPr marL="285750" indent="-285750" eaLnBrk="1" hangingPunct="1">
              <a:spcBef>
                <a:spcPct val="5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DIN EN 50413 Basic </a:t>
            </a:r>
            <a:r>
              <a:rPr lang="de-DE" altLang="de-DE" sz="1800" b="0" dirty="0" err="1"/>
              <a:t>standard</a:t>
            </a:r>
            <a:r>
              <a:rPr lang="de-DE" altLang="de-DE" sz="1800" b="0" dirty="0"/>
              <a:t> on </a:t>
            </a:r>
            <a:r>
              <a:rPr lang="de-DE" altLang="de-DE" sz="1800" b="0" dirty="0" err="1"/>
              <a:t>measurement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and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calculation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procedures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for</a:t>
            </a:r>
            <a:r>
              <a:rPr lang="de-DE" altLang="de-DE" sz="1800" b="0" dirty="0"/>
              <a:t> human </a:t>
            </a:r>
            <a:r>
              <a:rPr lang="de-DE" altLang="de-DE" sz="1800" b="0" dirty="0" err="1"/>
              <a:t>exposure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to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electric</a:t>
            </a:r>
            <a:r>
              <a:rPr lang="de-DE" altLang="de-DE" sz="1800" b="0" dirty="0"/>
              <a:t>, </a:t>
            </a:r>
            <a:r>
              <a:rPr lang="de-DE" altLang="de-DE" sz="1800" b="0" dirty="0" err="1"/>
              <a:t>magnetic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and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electromagnetic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fields</a:t>
            </a:r>
            <a:r>
              <a:rPr lang="de-DE" altLang="de-DE" sz="1800" b="0" dirty="0"/>
              <a:t> (0 Hz - 300 GHz) </a:t>
            </a:r>
          </a:p>
          <a:p>
            <a:pPr marL="285750" indent="-285750" eaLnBrk="1" hangingPunct="1">
              <a:spcBef>
                <a:spcPct val="5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DGUV Vorschrift 15 UVV Elektromagnetische Felder</a:t>
            </a:r>
          </a:p>
          <a:p>
            <a:pPr marL="285750" indent="-285750" eaLnBrk="1" hangingPunct="1">
              <a:spcBef>
                <a:spcPct val="5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DGUV Information 215-410 Bildschirm- und Büroarbeitsplätze, Leitfaden für die Gestaltung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DA3AE9-27E5-4413-83C2-ECE4435A15B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14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8557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Practical</a:t>
            </a:r>
            <a:r>
              <a:rPr lang="de-DE" dirty="0"/>
              <a:t> </a:t>
            </a:r>
            <a:r>
              <a:rPr lang="de-DE" dirty="0" err="1"/>
              <a:t>aids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914400">
              <a:buClrTx/>
              <a:buSzTx/>
              <a:buFontTx/>
              <a:buNone/>
            </a:pPr>
            <a:r>
              <a:rPr lang="de-DE" altLang="de-DE" dirty="0">
                <a:solidFill>
                  <a:srgbClr val="000000"/>
                </a:solidFill>
              </a:rPr>
              <a:t>Technical </a:t>
            </a:r>
            <a:r>
              <a:rPr lang="de-DE" altLang="de-DE" dirty="0" err="1">
                <a:solidFill>
                  <a:srgbClr val="000000"/>
                </a:solidFill>
              </a:rPr>
              <a:t>information</a:t>
            </a:r>
            <a:r>
              <a:rPr lang="de-DE" altLang="de-DE" dirty="0">
                <a:solidFill>
                  <a:srgbClr val="000000"/>
                </a:solidFill>
              </a:rPr>
              <a:t> </a:t>
            </a:r>
            <a:r>
              <a:rPr lang="de-DE" altLang="de-DE" dirty="0" err="1">
                <a:solidFill>
                  <a:srgbClr val="000000"/>
                </a:solidFill>
              </a:rPr>
              <a:t>from</a:t>
            </a:r>
            <a:r>
              <a:rPr lang="de-DE" altLang="de-DE" dirty="0">
                <a:solidFill>
                  <a:srgbClr val="000000"/>
                </a:solidFill>
              </a:rPr>
              <a:t> </a:t>
            </a:r>
            <a:r>
              <a:rPr lang="de-DE" altLang="de-DE" dirty="0" err="1">
                <a:solidFill>
                  <a:srgbClr val="000000"/>
                </a:solidFill>
              </a:rPr>
              <a:t>the</a:t>
            </a:r>
            <a:r>
              <a:rPr lang="de-DE" altLang="de-DE" dirty="0">
                <a:solidFill>
                  <a:srgbClr val="000000"/>
                </a:solidFill>
              </a:rPr>
              <a:t> IFA </a:t>
            </a:r>
            <a:r>
              <a:rPr lang="de-DE" altLang="de-DE" dirty="0" err="1">
                <a:solidFill>
                  <a:srgbClr val="000000"/>
                </a:solidFill>
              </a:rPr>
              <a:t>of</a:t>
            </a:r>
            <a:r>
              <a:rPr lang="de-DE" altLang="de-DE" dirty="0">
                <a:solidFill>
                  <a:srgbClr val="000000"/>
                </a:solidFill>
              </a:rPr>
              <a:t> </a:t>
            </a:r>
            <a:r>
              <a:rPr lang="de-DE" altLang="de-DE" dirty="0" err="1">
                <a:solidFill>
                  <a:srgbClr val="000000"/>
                </a:solidFill>
              </a:rPr>
              <a:t>the</a:t>
            </a:r>
            <a:r>
              <a:rPr lang="de-DE" altLang="de-DE" dirty="0">
                <a:solidFill>
                  <a:srgbClr val="000000"/>
                </a:solidFill>
              </a:rPr>
              <a:t> </a:t>
            </a:r>
            <a:r>
              <a:rPr lang="de-DE" altLang="de-DE" dirty="0" smtClean="0">
                <a:solidFill>
                  <a:srgbClr val="000000"/>
                </a:solidFill>
              </a:rPr>
              <a:t>DGUV</a:t>
            </a:r>
            <a:endParaRPr lang="de-DE" altLang="de-DE" dirty="0">
              <a:solidFill>
                <a:srgbClr val="000000"/>
              </a:solidFill>
            </a:endParaRPr>
          </a:p>
          <a:p>
            <a:pPr defTabSz="914400">
              <a:buClrTx/>
              <a:buSzTx/>
              <a:buFontTx/>
              <a:buNone/>
            </a:pPr>
            <a:r>
              <a:rPr lang="de-DE" altLang="de-DE" sz="2800" b="0" dirty="0">
                <a:solidFill>
                  <a:schemeClr val="accent3">
                    <a:lumMod val="50000"/>
                  </a:schemeClr>
                </a:solidFill>
              </a:rPr>
              <a:t>Optical </a:t>
            </a:r>
            <a:r>
              <a:rPr lang="de-DE" altLang="de-DE" sz="2800" b="0" dirty="0" err="1">
                <a:solidFill>
                  <a:schemeClr val="accent3">
                    <a:lumMod val="50000"/>
                  </a:schemeClr>
                </a:solidFill>
              </a:rPr>
              <a:t>radiation</a:t>
            </a:r>
            <a:endParaRPr lang="de-DE" altLang="de-DE" sz="2800" b="0" dirty="0">
              <a:solidFill>
                <a:schemeClr val="accent3">
                  <a:lumMod val="50000"/>
                </a:schemeClr>
              </a:solidFill>
            </a:endParaRPr>
          </a:p>
          <a:p>
            <a:pPr defTabSz="914400">
              <a:buClrTx/>
              <a:buSzTx/>
              <a:buFontTx/>
              <a:buNone/>
            </a:pPr>
            <a:r>
              <a:rPr lang="de-DE" altLang="de-DE" b="0" dirty="0" smtClean="0">
                <a:solidFill>
                  <a:srgbClr val="000000"/>
                </a:solidFill>
                <a:hlinkClick r:id="rId2"/>
              </a:rPr>
              <a:t>http</a:t>
            </a:r>
            <a:r>
              <a:rPr lang="de-DE" altLang="de-DE" b="0" dirty="0">
                <a:solidFill>
                  <a:srgbClr val="000000"/>
                </a:solidFill>
                <a:hlinkClick r:id="rId2"/>
              </a:rPr>
              <a:t>://www.dguv.de/ifa/Fachinfos/Strahlung/Optische-Strahlung/index-2.jsp</a:t>
            </a:r>
            <a:endParaRPr lang="de-DE" altLang="de-DE" b="0" dirty="0">
              <a:solidFill>
                <a:srgbClr val="000000"/>
              </a:solidFill>
            </a:endParaRPr>
          </a:p>
          <a:p>
            <a:pPr defTabSz="914400">
              <a:buClrTx/>
              <a:buSzTx/>
              <a:buFontTx/>
              <a:buNone/>
            </a:pPr>
            <a:endParaRPr lang="de-DE" altLang="de-DE" sz="2800" dirty="0" smtClean="0">
              <a:solidFill>
                <a:srgbClr val="000000"/>
              </a:solidFill>
            </a:endParaRPr>
          </a:p>
          <a:p>
            <a:pPr defTabSz="914400">
              <a:buClrTx/>
              <a:buSzTx/>
              <a:buFontTx/>
              <a:buNone/>
            </a:pPr>
            <a:r>
              <a:rPr lang="de-DE" altLang="de-DE" dirty="0" err="1">
                <a:solidFill>
                  <a:srgbClr val="000000"/>
                </a:solidFill>
              </a:rPr>
              <a:t>Electromagnetic</a:t>
            </a:r>
            <a:r>
              <a:rPr lang="de-DE" altLang="de-DE" dirty="0">
                <a:solidFill>
                  <a:srgbClr val="000000"/>
                </a:solidFill>
              </a:rPr>
              <a:t> </a:t>
            </a:r>
            <a:r>
              <a:rPr lang="de-DE" altLang="de-DE" dirty="0" err="1">
                <a:solidFill>
                  <a:srgbClr val="000000"/>
                </a:solidFill>
              </a:rPr>
              <a:t>fields</a:t>
            </a:r>
            <a:endParaRPr lang="de-DE" altLang="de-DE" dirty="0">
              <a:solidFill>
                <a:srgbClr val="000000"/>
              </a:solidFill>
            </a:endParaRPr>
          </a:p>
          <a:p>
            <a:pPr defTabSz="914400">
              <a:buClrTx/>
              <a:buSzTx/>
              <a:buFontTx/>
              <a:buNone/>
            </a:pPr>
            <a:r>
              <a:rPr lang="de-DE" altLang="de-DE" b="0" dirty="0" smtClean="0">
                <a:solidFill>
                  <a:srgbClr val="000000"/>
                </a:solidFill>
                <a:hlinkClick r:id="rId3"/>
              </a:rPr>
              <a:t>http</a:t>
            </a:r>
            <a:r>
              <a:rPr lang="de-DE" altLang="de-DE" b="0" dirty="0">
                <a:solidFill>
                  <a:srgbClr val="000000"/>
                </a:solidFill>
                <a:hlinkClick r:id="rId3"/>
              </a:rPr>
              <a:t>://www.dguv.de/ifa/Fachinfos/Strahlung/Elektromagnetische-Felder/index-2.jsp</a:t>
            </a:r>
            <a:endParaRPr lang="de-DE" altLang="de-DE" b="0" dirty="0">
              <a:solidFill>
                <a:srgbClr val="000000"/>
              </a:solidFill>
            </a:endParaRP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C6A58D-5A7F-458D-BCF6-9FA38ACB78D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15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62874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592137"/>
          </a:xfrm>
        </p:spPr>
        <p:txBody>
          <a:bodyPr/>
          <a:lstStyle/>
          <a:p>
            <a:pPr eaLnBrk="1" hangingPunct="1"/>
            <a:r>
              <a:rPr lang="de-DE" altLang="de-DE" sz="3600" dirty="0" smtClean="0"/>
              <a:t>Impressum</a:t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2708920"/>
            <a:ext cx="6102350" cy="3387725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SzPct val="100000"/>
              <a:defRPr/>
            </a:pPr>
            <a:r>
              <a:rPr lang="de-DE" altLang="de-DE" dirty="0" err="1" smtClean="0"/>
              <a:t>Author</a:t>
            </a:r>
            <a:r>
              <a:rPr lang="de-DE" altLang="de-DE" dirty="0" smtClean="0"/>
              <a:t>: </a:t>
            </a:r>
            <a:r>
              <a:rPr lang="de-DE" dirty="0"/>
              <a:t>Dip.-Ing. Horst </a:t>
            </a:r>
            <a:r>
              <a:rPr lang="de-DE" dirty="0" smtClean="0"/>
              <a:t>Böhmer</a:t>
            </a:r>
            <a:br>
              <a:rPr lang="de-DE" dirty="0" smtClean="0"/>
            </a:br>
            <a:r>
              <a:rPr lang="de-DE" dirty="0" smtClean="0"/>
              <a:t>Chemnitz</a:t>
            </a:r>
            <a:br>
              <a:rPr lang="de-DE" dirty="0" smtClean="0"/>
            </a:br>
            <a:r>
              <a:rPr lang="de-DE" dirty="0" smtClean="0"/>
              <a:t>E-Mail</a:t>
            </a:r>
            <a:r>
              <a:rPr lang="de-DE" dirty="0"/>
              <a:t>: </a:t>
            </a:r>
            <a:r>
              <a:rPr lang="de-DE" dirty="0">
                <a:hlinkClick r:id="rId2"/>
              </a:rPr>
              <a:t>horst.boehmer@iapo-online.de</a:t>
            </a:r>
            <a:r>
              <a:rPr lang="de-DE" dirty="0"/>
              <a:t> </a:t>
            </a:r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err="1"/>
              <a:t>Initiated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funded</a:t>
            </a:r>
            <a:r>
              <a:rPr lang="de-DE" altLang="de-DE" dirty="0"/>
              <a:t> </a:t>
            </a:r>
            <a:r>
              <a:rPr lang="de-DE" altLang="de-DE" dirty="0" err="1" smtClean="0"/>
              <a:t>by</a:t>
            </a:r>
            <a:r>
              <a:rPr lang="de-DE" altLang="de-DE" dirty="0" smtClean="0"/>
              <a:t> </a:t>
            </a: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b="1" dirty="0" smtClean="0"/>
              <a:t>Kommission Arbeitsschutz und Normung (KAN)</a:t>
            </a:r>
            <a:br>
              <a:rPr lang="de-DE" altLang="de-DE" b="1" dirty="0" smtClean="0"/>
            </a:br>
            <a:r>
              <a:rPr lang="de-DE" altLang="de-DE" dirty="0" smtClean="0"/>
              <a:t>Alte Heerstraße 111</a:t>
            </a:r>
            <a:br>
              <a:rPr lang="de-DE" altLang="de-DE" dirty="0" smtClean="0"/>
            </a:br>
            <a:r>
              <a:rPr lang="de-DE" altLang="de-DE" dirty="0" smtClean="0"/>
              <a:t>53757 Sankt Augustin</a:t>
            </a:r>
            <a:r>
              <a:rPr lang="de-DE" altLang="de-DE" smtClean="0"/>
              <a:t/>
            </a:r>
            <a:br>
              <a:rPr lang="de-DE" altLang="de-DE" smtClean="0"/>
            </a:br>
            <a:r>
              <a:rPr lang="de-DE" altLang="de-DE" smtClean="0">
                <a:hlinkClick r:id="rId3"/>
              </a:rPr>
              <a:t>www.kan.de</a:t>
            </a:r>
            <a:r>
              <a:rPr lang="de-DE" altLang="de-DE" smtClean="0">
                <a:hlinkClick r:id="rId3"/>
              </a:rPr>
              <a:t>/en</a:t>
            </a:r>
            <a:r>
              <a:rPr lang="de-DE" altLang="de-DE" smtClean="0"/>
              <a:t> </a:t>
            </a:r>
            <a:r>
              <a:rPr lang="de-DE" altLang="de-DE" smtClean="0"/>
              <a:t/>
            </a:r>
            <a:br>
              <a:rPr lang="de-DE" altLang="de-DE" smtClean="0"/>
            </a:br>
            <a:r>
              <a:rPr lang="de-DE" altLang="de-DE" smtClean="0">
                <a:hlinkClick r:id="rId4"/>
              </a:rPr>
              <a:t>https://ergonomie.kan-praxis.de</a:t>
            </a:r>
            <a:r>
              <a:rPr lang="de-DE" altLang="de-DE" smtClean="0">
                <a:hlinkClick r:id="rId4"/>
              </a:rPr>
              <a:t>/en</a:t>
            </a:r>
            <a:r>
              <a:rPr lang="de-DE" altLang="de-DE" smtClean="0"/>
              <a:t> </a:t>
            </a:r>
            <a:endParaRPr lang="de-DE" altLang="de-DE" dirty="0" smtClean="0"/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369165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7" y="1628800"/>
            <a:ext cx="5569659" cy="402001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Overview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623219-BDC7-41FE-A4C1-797AFC5F2CD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3 - Learning ergonomics - Part 6</a:t>
            </a:r>
            <a:endParaRPr lang="de-DE" alt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</a:t>
            </a:fld>
            <a:endParaRPr lang="de-DE" alt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idx="1"/>
          </p:nvPr>
        </p:nvSpPr>
        <p:spPr>
          <a:xfrm>
            <a:off x="5652120" y="1430338"/>
            <a:ext cx="3168353" cy="4897437"/>
          </a:xfrm>
        </p:spPr>
        <p:txBody>
          <a:bodyPr/>
          <a:lstStyle/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b="0" dirty="0"/>
              <a:t>Definition of hazardous substances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b="0" dirty="0" smtClean="0"/>
              <a:t>Classification</a:t>
            </a:r>
            <a:endParaRPr lang="en-US" altLang="de-DE" b="0" dirty="0"/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b="0" dirty="0" smtClean="0"/>
              <a:t>Technical </a:t>
            </a:r>
            <a:r>
              <a:rPr lang="en-US" altLang="de-DE" b="0" dirty="0"/>
              <a:t>solutions for </a:t>
            </a:r>
            <a:r>
              <a:rPr lang="en-US" altLang="de-DE" b="0" dirty="0" smtClean="0"/>
              <a:t>protection </a:t>
            </a:r>
            <a:r>
              <a:rPr lang="en-US" altLang="de-DE" b="0" dirty="0"/>
              <a:t>against hazardous substances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 rot="19625018">
            <a:off x="4478338" y="5219760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8" name="Freihand 27"/>
              <p14:cNvContentPartPr/>
              <p14:nvPr/>
            </p14:nvContentPartPr>
            <p14:xfrm>
              <a:off x="2337608" y="3930004"/>
              <a:ext cx="754920" cy="295920"/>
            </p14:xfrm>
          </p:contentPart>
        </mc:Choice>
        <mc:Fallback xmlns="">
          <p:pic>
            <p:nvPicPr>
              <p:cNvPr id="28" name="Freihand 27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99448" y="3891844"/>
                <a:ext cx="831240" cy="37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0" name="Freihand 39"/>
              <p14:cNvContentPartPr/>
              <p14:nvPr/>
            </p14:nvContentPartPr>
            <p14:xfrm>
              <a:off x="4926008" y="3701764"/>
              <a:ext cx="177120" cy="32040"/>
            </p14:xfrm>
          </p:contentPart>
        </mc:Choice>
        <mc:Fallback xmlns="">
          <p:pic>
            <p:nvPicPr>
              <p:cNvPr id="40" name="Freihand 39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87848" y="3663604"/>
                <a:ext cx="253440" cy="10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41" name="Freihand 40"/>
              <p14:cNvContentPartPr/>
              <p14:nvPr/>
            </p14:nvContentPartPr>
            <p14:xfrm>
              <a:off x="4800728" y="3812284"/>
              <a:ext cx="44640" cy="59400"/>
            </p14:xfrm>
          </p:contentPart>
        </mc:Choice>
        <mc:Fallback xmlns="">
          <p:pic>
            <p:nvPicPr>
              <p:cNvPr id="41" name="Freihand 40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762568" y="3774124"/>
                <a:ext cx="120960" cy="13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2" name="Freihand 41"/>
              <p14:cNvContentPartPr/>
              <p14:nvPr/>
            </p14:nvContentPartPr>
            <p14:xfrm>
              <a:off x="4608848" y="3797884"/>
              <a:ext cx="147960" cy="8280"/>
            </p14:xfrm>
          </p:contentPart>
        </mc:Choice>
        <mc:Fallback xmlns="">
          <p:pic>
            <p:nvPicPr>
              <p:cNvPr id="42" name="Freihand 41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570688" y="3759724"/>
                <a:ext cx="224280" cy="8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43" name="Freihand 42"/>
              <p14:cNvContentPartPr/>
              <p14:nvPr/>
            </p14:nvContentPartPr>
            <p14:xfrm>
              <a:off x="4446488" y="3600964"/>
              <a:ext cx="811800" cy="159480"/>
            </p14:xfrm>
          </p:contentPart>
        </mc:Choice>
        <mc:Fallback xmlns="">
          <p:pic>
            <p:nvPicPr>
              <p:cNvPr id="43" name="Freihand 42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408328" y="3562804"/>
                <a:ext cx="888120" cy="23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44" name="Freihand 43"/>
              <p14:cNvContentPartPr/>
              <p14:nvPr/>
            </p14:nvContentPartPr>
            <p14:xfrm>
              <a:off x="4439288" y="3532204"/>
              <a:ext cx="730440" cy="258480"/>
            </p14:xfrm>
          </p:contentPart>
        </mc:Choice>
        <mc:Fallback xmlns="">
          <p:pic>
            <p:nvPicPr>
              <p:cNvPr id="44" name="Freihand 43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401128" y="3494044"/>
                <a:ext cx="806760" cy="33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45" name="Freihand 44"/>
              <p14:cNvContentPartPr/>
              <p14:nvPr/>
            </p14:nvContentPartPr>
            <p14:xfrm>
              <a:off x="4365128" y="3576484"/>
              <a:ext cx="900360" cy="256680"/>
            </p14:xfrm>
          </p:contentPart>
        </mc:Choice>
        <mc:Fallback xmlns="">
          <p:pic>
            <p:nvPicPr>
              <p:cNvPr id="45" name="Freihand 44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326968" y="3538324"/>
                <a:ext cx="976680" cy="33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46" name="Freihand 45"/>
              <p14:cNvContentPartPr/>
              <p14:nvPr/>
            </p14:nvContentPartPr>
            <p14:xfrm>
              <a:off x="4122128" y="3207844"/>
              <a:ext cx="501840" cy="8640"/>
            </p14:xfrm>
          </p:contentPart>
        </mc:Choice>
        <mc:Fallback xmlns="">
          <p:pic>
            <p:nvPicPr>
              <p:cNvPr id="46" name="Freihand 45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083968" y="3169684"/>
                <a:ext cx="578160" cy="8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47" name="Freihand 46"/>
              <p14:cNvContentPartPr/>
              <p14:nvPr/>
            </p14:nvContentPartPr>
            <p14:xfrm>
              <a:off x="4004048" y="3178324"/>
              <a:ext cx="560880" cy="140400"/>
            </p14:xfrm>
          </p:contentPart>
        </mc:Choice>
        <mc:Fallback xmlns="">
          <p:pic>
            <p:nvPicPr>
              <p:cNvPr id="47" name="Freihand 46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3965888" y="3140164"/>
                <a:ext cx="637200" cy="21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48" name="Freihand 47"/>
              <p14:cNvContentPartPr/>
              <p14:nvPr/>
            </p14:nvContentPartPr>
            <p14:xfrm>
              <a:off x="2455688" y="4542364"/>
              <a:ext cx="767160" cy="162720"/>
            </p14:xfrm>
          </p:contentPart>
        </mc:Choice>
        <mc:Fallback xmlns="">
          <p:pic>
            <p:nvPicPr>
              <p:cNvPr id="48" name="Freihand 47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2417528" y="4504204"/>
                <a:ext cx="843480" cy="23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49" name="Freihand 48"/>
              <p14:cNvContentPartPr/>
              <p14:nvPr/>
            </p14:nvContentPartPr>
            <p14:xfrm>
              <a:off x="1924688" y="5210524"/>
              <a:ext cx="826200" cy="230040"/>
            </p14:xfrm>
          </p:contentPart>
        </mc:Choice>
        <mc:Fallback xmlns="">
          <p:pic>
            <p:nvPicPr>
              <p:cNvPr id="49" name="Freihand 48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886528" y="5172364"/>
                <a:ext cx="902520" cy="30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50" name="Freihand 49"/>
              <p14:cNvContentPartPr/>
              <p14:nvPr/>
            </p14:nvContentPartPr>
            <p14:xfrm>
              <a:off x="2411408" y="4062124"/>
              <a:ext cx="752400" cy="193320"/>
            </p14:xfrm>
          </p:contentPart>
        </mc:Choice>
        <mc:Fallback xmlns="">
          <p:pic>
            <p:nvPicPr>
              <p:cNvPr id="50" name="Freihand 49"/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2373248" y="4023964"/>
                <a:ext cx="828720" cy="26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51" name="Freihand 50"/>
              <p14:cNvContentPartPr/>
              <p14:nvPr/>
            </p14:nvContentPartPr>
            <p14:xfrm>
              <a:off x="1401248" y="4055644"/>
              <a:ext cx="332640" cy="228960"/>
            </p14:xfrm>
          </p:contentPart>
        </mc:Choice>
        <mc:Fallback xmlns="">
          <p:pic>
            <p:nvPicPr>
              <p:cNvPr id="51" name="Freihand 50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363088" y="4017484"/>
                <a:ext cx="408960" cy="30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52" name="Freihand 51"/>
              <p14:cNvContentPartPr/>
              <p14:nvPr/>
            </p14:nvContentPartPr>
            <p14:xfrm>
              <a:off x="1297928" y="4134484"/>
              <a:ext cx="74160" cy="164880"/>
            </p14:xfrm>
          </p:contentPart>
        </mc:Choice>
        <mc:Fallback xmlns="">
          <p:pic>
            <p:nvPicPr>
              <p:cNvPr id="52" name="Freihand 51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1259768" y="4096324"/>
                <a:ext cx="150480" cy="241200"/>
              </a:xfrm>
              <a:prstGeom prst="rect">
                <a:avLst/>
              </a:prstGeom>
            </p:spPr>
          </p:pic>
        </mc:Fallback>
      </mc:AlternateContent>
      <p:sp>
        <p:nvSpPr>
          <p:cNvPr id="53" name="Textfeld 52"/>
          <p:cNvSpPr txBox="1"/>
          <p:nvPr/>
        </p:nvSpPr>
        <p:spPr>
          <a:xfrm rot="20882517">
            <a:off x="2406364" y="3896472"/>
            <a:ext cx="8826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Kristen ITC" panose="03050502040202030202" pitchFamily="66" charset="0"/>
              </a:rPr>
              <a:t>Gaseous emissions</a:t>
            </a:r>
            <a:endParaRPr lang="en-US" sz="1050" dirty="0">
              <a:solidFill>
                <a:schemeClr val="tx1"/>
              </a:solidFill>
              <a:latin typeface="Kristen ITC" panose="03050502040202030202" pitchFamily="66" charset="0"/>
            </a:endParaRPr>
          </a:p>
        </p:txBody>
      </p:sp>
      <p:sp>
        <p:nvSpPr>
          <p:cNvPr id="54" name="Textfeld 53"/>
          <p:cNvSpPr txBox="1"/>
          <p:nvPr/>
        </p:nvSpPr>
        <p:spPr>
          <a:xfrm rot="479183">
            <a:off x="3799186" y="3176308"/>
            <a:ext cx="1099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Kristen ITC" panose="03050502040202030202" pitchFamily="66" charset="0"/>
              </a:rPr>
              <a:t>Leakages</a:t>
            </a:r>
            <a:endParaRPr lang="en-US" sz="1050" dirty="0">
              <a:solidFill>
                <a:schemeClr val="tx1"/>
              </a:solidFill>
              <a:latin typeface="Kristen ITC" panose="03050502040202030202" pitchFamily="66" charset="0"/>
            </a:endParaRPr>
          </a:p>
        </p:txBody>
      </p:sp>
      <p:sp>
        <p:nvSpPr>
          <p:cNvPr id="55" name="Textfeld 54"/>
          <p:cNvSpPr txBox="1"/>
          <p:nvPr/>
        </p:nvSpPr>
        <p:spPr>
          <a:xfrm rot="617033">
            <a:off x="4303890" y="3644360"/>
            <a:ext cx="1688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tx1"/>
                </a:solidFill>
                <a:latin typeface="Kristen ITC" panose="03050502040202030202" pitchFamily="66" charset="0"/>
              </a:rPr>
              <a:t>Casks containing hazardous substances</a:t>
            </a:r>
            <a:endParaRPr lang="en-US" sz="900" dirty="0">
              <a:solidFill>
                <a:schemeClr val="tx1"/>
              </a:solidFill>
              <a:latin typeface="Kristen ITC" panose="03050502040202030202" pitchFamily="66" charset="0"/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2555776" y="4508563"/>
            <a:ext cx="9110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Kristen ITC" panose="03050502040202030202" pitchFamily="66" charset="0"/>
              </a:rPr>
              <a:t>Vapours</a:t>
            </a:r>
            <a:endParaRPr lang="en-US" sz="1050" dirty="0">
              <a:solidFill>
                <a:schemeClr val="tx1"/>
              </a:solidFill>
              <a:latin typeface="Kristen ITC" panose="03050502040202030202" pitchFamily="66" charset="0"/>
            </a:endParaRPr>
          </a:p>
        </p:txBody>
      </p:sp>
      <p:sp>
        <p:nvSpPr>
          <p:cNvPr id="57" name="Textfeld 56"/>
          <p:cNvSpPr txBox="1"/>
          <p:nvPr/>
        </p:nvSpPr>
        <p:spPr>
          <a:xfrm>
            <a:off x="1865648" y="5163292"/>
            <a:ext cx="12981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Kristen ITC" panose="03050502040202030202" pitchFamily="66" charset="0"/>
              </a:rPr>
              <a:t>Solid materials, dust</a:t>
            </a:r>
            <a:endParaRPr lang="en-US" sz="1050" dirty="0">
              <a:solidFill>
                <a:schemeClr val="tx1"/>
              </a:solidFill>
              <a:latin typeface="Kristen ITC" panose="03050502040202030202" pitchFamily="66" charset="0"/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1179643" y="4081820"/>
            <a:ext cx="7956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Kristen ITC" panose="03050502040202030202" pitchFamily="66" charset="0"/>
              </a:rPr>
              <a:t>Liquids</a:t>
            </a:r>
            <a:endParaRPr lang="en-US" sz="1050" dirty="0">
              <a:solidFill>
                <a:schemeClr val="tx1"/>
              </a:solidFill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023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Definition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hazardous</a:t>
            </a:r>
            <a:r>
              <a:rPr lang="de-DE" dirty="0"/>
              <a:t> </a:t>
            </a:r>
            <a:r>
              <a:rPr lang="de-DE" dirty="0" err="1"/>
              <a:t>substances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1E42A6-A258-4756-A89C-36FC1F5950F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3</a:t>
            </a:fld>
            <a:endParaRPr lang="de-DE" altLang="de-DE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95536" y="1262063"/>
            <a:ext cx="8497192" cy="49672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marL="92075" indent="904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eaLnBrk="1" hangingPunct="1">
              <a:spcBef>
                <a:spcPts val="0"/>
              </a:spcBef>
              <a:buClrTx/>
              <a:tabLst>
                <a:tab pos="1616075" algn="l"/>
              </a:tabLst>
              <a:defRPr/>
            </a:pPr>
            <a:r>
              <a:rPr lang="en-US" altLang="de-DE" b="1" dirty="0">
                <a:solidFill>
                  <a:schemeClr val="bg2"/>
                </a:solidFill>
                <a:latin typeface="+mj-lt"/>
              </a:rPr>
              <a:t>Hazardous substances in the sense of the German chemicals act are:</a:t>
            </a:r>
            <a:r>
              <a:rPr lang="de-DE" altLang="de-DE" b="1" dirty="0">
                <a:solidFill>
                  <a:schemeClr val="bg2"/>
                </a:solidFill>
                <a:latin typeface="+mj-lt"/>
              </a:rPr>
              <a:t> </a:t>
            </a:r>
            <a:br>
              <a:rPr lang="de-DE" altLang="de-DE" b="1" dirty="0">
                <a:solidFill>
                  <a:schemeClr val="bg2"/>
                </a:solidFill>
                <a:latin typeface="+mj-lt"/>
              </a:rPr>
            </a:b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Hazardous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substances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and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preparations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in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accordance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with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Section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3a</a:t>
            </a:r>
          </a:p>
          <a:p>
            <a:pPr marL="0" indent="0" eaLnBrk="1" hangingPunct="1">
              <a:spcBef>
                <a:spcPts val="0"/>
              </a:spcBef>
              <a:buClrTx/>
              <a:tabLst>
                <a:tab pos="1616075" algn="l"/>
              </a:tabLst>
              <a:defRPr/>
            </a:pPr>
            <a:r>
              <a:rPr lang="de-DE" altLang="de-DE" dirty="0">
                <a:solidFill>
                  <a:schemeClr val="bg2"/>
                </a:solidFill>
                <a:latin typeface="+mj-lt"/>
              </a:rPr>
              <a:t>(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substances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which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are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explosive,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oxidizing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,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extremely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flammable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, </a:t>
            </a:r>
            <a:br>
              <a:rPr lang="de-DE" altLang="de-DE" dirty="0">
                <a:solidFill>
                  <a:schemeClr val="bg2"/>
                </a:solidFill>
                <a:latin typeface="+mj-lt"/>
              </a:rPr>
            </a:b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highly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flammable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,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flammable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,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very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toxic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,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toxic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,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harmful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to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health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, </a:t>
            </a:r>
            <a:br>
              <a:rPr lang="de-DE" altLang="de-DE" dirty="0">
                <a:solidFill>
                  <a:schemeClr val="bg2"/>
                </a:solidFill>
                <a:latin typeface="+mj-lt"/>
              </a:rPr>
            </a:b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corrosive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,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irritant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,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sensitizing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,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carcinogenic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,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reprotoxic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,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mutagenic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or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a </a:t>
            </a:r>
            <a:br>
              <a:rPr lang="de-DE" altLang="de-DE" dirty="0">
                <a:solidFill>
                  <a:schemeClr val="bg2"/>
                </a:solidFill>
                <a:latin typeface="+mj-lt"/>
              </a:rPr>
            </a:b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hazard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to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the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environment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)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and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substances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and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preparations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which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br>
              <a:rPr lang="de-DE" altLang="de-DE" dirty="0">
                <a:solidFill>
                  <a:schemeClr val="bg2"/>
                </a:solidFill>
                <a:latin typeface="+mj-lt"/>
              </a:rPr>
            </a:b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possess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other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chronically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harmful</a:t>
            </a:r>
            <a:r>
              <a:rPr lang="de-DE" altLang="de-DE" dirty="0">
                <a:solidFill>
                  <a:schemeClr val="bg2"/>
                </a:solidFill>
                <a:latin typeface="+mj-lt"/>
              </a:rPr>
              <a:t> </a:t>
            </a:r>
            <a:r>
              <a:rPr lang="de-DE" altLang="de-DE" dirty="0" err="1">
                <a:solidFill>
                  <a:schemeClr val="bg2"/>
                </a:solidFill>
                <a:latin typeface="+mj-lt"/>
              </a:rPr>
              <a:t>properties</a:t>
            </a:r>
            <a:endParaRPr lang="de-DE" altLang="de-DE" dirty="0">
              <a:solidFill>
                <a:schemeClr val="bg2"/>
              </a:solidFill>
              <a:latin typeface="+mj-lt"/>
            </a:endParaRPr>
          </a:p>
          <a:p>
            <a:pPr marL="434975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>
                <a:solidFill>
                  <a:schemeClr val="accent3">
                    <a:lumMod val="50000"/>
                  </a:schemeClr>
                </a:solidFill>
              </a:rPr>
              <a:t>Substances, preparations and products that are explosive </a:t>
            </a:r>
          </a:p>
          <a:p>
            <a:pPr marL="434975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>
                <a:solidFill>
                  <a:schemeClr val="accent3">
                    <a:lumMod val="50000"/>
                  </a:schemeClr>
                </a:solidFill>
              </a:rPr>
              <a:t>Substances, preparations and products the production or use of </a:t>
            </a:r>
            <a:br>
              <a:rPr lang="en-US" altLang="de-DE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altLang="de-DE" dirty="0">
                <a:solidFill>
                  <a:schemeClr val="accent3">
                    <a:lumMod val="50000"/>
                  </a:schemeClr>
                </a:solidFill>
              </a:rPr>
              <a:t>which could result in the formation or release of substances or </a:t>
            </a:r>
            <a:br>
              <a:rPr lang="en-US" altLang="de-DE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altLang="de-DE" dirty="0">
                <a:solidFill>
                  <a:schemeClr val="accent3">
                    <a:lumMod val="50000"/>
                  </a:schemeClr>
                </a:solidFill>
              </a:rPr>
              <a:t>preparations listed under Nos 1 or 2 </a:t>
            </a:r>
          </a:p>
          <a:p>
            <a:pPr marL="434975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>
                <a:solidFill>
                  <a:schemeClr val="accent3">
                    <a:lumMod val="50000"/>
                  </a:schemeClr>
                </a:solidFill>
              </a:rPr>
              <a:t>Substances, preparations and products known to be capable of </a:t>
            </a:r>
            <a:br>
              <a:rPr lang="en-US" altLang="de-DE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altLang="de-DE" dirty="0">
                <a:solidFill>
                  <a:schemeClr val="accent3">
                    <a:lumMod val="50000"/>
                  </a:schemeClr>
                </a:solidFill>
              </a:rPr>
              <a:t>transferring pathogens</a:t>
            </a:r>
          </a:p>
        </p:txBody>
      </p:sp>
    </p:spTree>
    <p:extLst>
      <p:ext uri="{BB962C8B-B14F-4D97-AF65-F5344CB8AC3E}">
        <p14:creationId xmlns:p14="http://schemas.microsoft.com/office/powerpoint/2010/main" val="3106154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Classification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76D722-E039-4D32-9D48-8025912D2B4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4</a:t>
            </a:fld>
            <a:endParaRPr lang="de-DE" altLang="de-DE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34975" y="1600200"/>
            <a:ext cx="2286000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Hazardous</a:t>
            </a:r>
            <a:r>
              <a:rPr lang="de-DE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de-DE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substances</a:t>
            </a:r>
            <a:endParaRPr lang="de-DE" sz="16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34975" y="2438400"/>
            <a:ext cx="2286000" cy="1066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de-DE" altLang="de-DE" sz="1400" b="1" dirty="0"/>
              <a:t>Solid </a:t>
            </a:r>
            <a:r>
              <a:rPr lang="de-DE" altLang="de-DE" sz="1400" b="1" dirty="0" err="1"/>
              <a:t>hazardous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substances</a:t>
            </a:r>
            <a:endParaRPr lang="de-DE" altLang="de-DE" sz="1400" b="1" dirty="0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873375" y="2438400"/>
            <a:ext cx="2286000" cy="1066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de-DE" altLang="de-DE" sz="1400" b="1" dirty="0"/>
              <a:t>Liquid </a:t>
            </a:r>
            <a:r>
              <a:rPr lang="de-DE" altLang="de-DE" sz="1400" b="1" dirty="0" err="1"/>
              <a:t>hazardous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substances</a:t>
            </a:r>
            <a:endParaRPr lang="de-DE" altLang="de-DE" sz="1400" b="1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311775" y="2438400"/>
            <a:ext cx="2286000" cy="1066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de-DE" sz="1400" b="1"/>
              <a:t>Hazardous substances in suspension in the air (atmospheric contaminants)</a:t>
            </a:r>
            <a:endParaRPr lang="en-US" altLang="de-DE" sz="1400" b="1" dirty="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157538" y="4267200"/>
            <a:ext cx="15240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de-DE" altLang="de-DE" sz="1200" b="1" dirty="0"/>
              <a:t>Solid </a:t>
            </a:r>
            <a:r>
              <a:rPr lang="de-DE" altLang="de-DE" sz="1200" b="1" dirty="0" err="1"/>
              <a:t>hazardous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substances</a:t>
            </a:r>
            <a:endParaRPr lang="de-DE" altLang="de-DE" sz="1200" b="1" dirty="0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910138" y="4267200"/>
            <a:ext cx="15240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de-DE" altLang="de-DE" sz="1200" b="1" dirty="0"/>
              <a:t>Flüssige Gefahrstoffe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6662738" y="4267200"/>
            <a:ext cx="15240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de-DE" altLang="de-DE" sz="1200" b="1" dirty="0" err="1"/>
              <a:t>Gaseous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hazardous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substances</a:t>
            </a:r>
            <a:endParaRPr lang="de-DE" altLang="de-DE" sz="1200" b="1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2700338" y="50292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de-DE" altLang="de-DE" sz="1200" b="1" dirty="0" err="1"/>
              <a:t>Dusts</a:t>
            </a:r>
            <a:endParaRPr lang="de-DE" altLang="de-DE" sz="1200" b="1" dirty="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3767138" y="50292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de-DE" altLang="de-DE" sz="1200" b="1" dirty="0"/>
              <a:t>Fumes</a:t>
            </a: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7577138" y="50292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de-DE" altLang="de-DE" sz="1200" b="1"/>
              <a:t>Vapours</a:t>
            </a:r>
            <a:endParaRPr lang="de-DE" altLang="de-DE" sz="1200" b="1" dirty="0"/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6510338" y="50292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de-DE" altLang="de-DE" sz="1200" b="1" dirty="0"/>
              <a:t>Gases</a:t>
            </a:r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5176838" y="50292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de-DE" altLang="de-DE" sz="1200" b="1" dirty="0"/>
              <a:t>Mists</a:t>
            </a:r>
          </a:p>
        </p:txBody>
      </p:sp>
      <p:cxnSp>
        <p:nvCxnSpPr>
          <p:cNvPr id="19" name="AutoShape 15"/>
          <p:cNvCxnSpPr>
            <a:cxnSpLocks noChangeShapeType="1"/>
            <a:stCxn id="7" idx="2"/>
            <a:endCxn id="10" idx="0"/>
          </p:cNvCxnSpPr>
          <p:nvPr/>
        </p:nvCxnSpPr>
        <p:spPr bwMode="auto">
          <a:xfrm rot="16200000" flipH="1">
            <a:off x="3825875" y="-190500"/>
            <a:ext cx="381000" cy="4876800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20" name="AutoShape 16"/>
          <p:cNvCxnSpPr>
            <a:cxnSpLocks noChangeShapeType="1"/>
            <a:stCxn id="7" idx="2"/>
            <a:endCxn id="9" idx="0"/>
          </p:cNvCxnSpPr>
          <p:nvPr/>
        </p:nvCxnSpPr>
        <p:spPr bwMode="auto">
          <a:xfrm rot="16200000" flipH="1">
            <a:off x="2606675" y="1028700"/>
            <a:ext cx="381000" cy="2438400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21" name="AutoShape 17"/>
          <p:cNvCxnSpPr>
            <a:cxnSpLocks noChangeShapeType="1"/>
            <a:stCxn id="7" idx="2"/>
            <a:endCxn id="8" idx="0"/>
          </p:cNvCxnSpPr>
          <p:nvPr/>
        </p:nvCxnSpPr>
        <p:spPr bwMode="auto">
          <a:xfrm rot="5400000">
            <a:off x="1387475" y="2247900"/>
            <a:ext cx="381000" cy="0"/>
          </a:xfrm>
          <a:prstGeom prst="straightConnector1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22" name="AutoShape 18"/>
          <p:cNvCxnSpPr>
            <a:cxnSpLocks noChangeShapeType="1"/>
            <a:stCxn id="10" idx="2"/>
            <a:endCxn id="11" idx="0"/>
          </p:cNvCxnSpPr>
          <p:nvPr/>
        </p:nvCxnSpPr>
        <p:spPr bwMode="auto">
          <a:xfrm rot="5400000">
            <a:off x="4806157" y="2618581"/>
            <a:ext cx="762000" cy="2535237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23" name="AutoShape 19"/>
          <p:cNvCxnSpPr>
            <a:cxnSpLocks noChangeShapeType="1"/>
            <a:stCxn id="10" idx="2"/>
            <a:endCxn id="12" idx="0"/>
          </p:cNvCxnSpPr>
          <p:nvPr/>
        </p:nvCxnSpPr>
        <p:spPr bwMode="auto">
          <a:xfrm rot="5400000">
            <a:off x="5682457" y="3494881"/>
            <a:ext cx="762000" cy="782637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24" name="AutoShape 20"/>
          <p:cNvCxnSpPr>
            <a:cxnSpLocks noChangeShapeType="1"/>
            <a:stCxn id="10" idx="2"/>
            <a:endCxn id="13" idx="0"/>
          </p:cNvCxnSpPr>
          <p:nvPr/>
        </p:nvCxnSpPr>
        <p:spPr bwMode="auto">
          <a:xfrm rot="16200000" flipH="1">
            <a:off x="6558757" y="3401218"/>
            <a:ext cx="762000" cy="969963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25" name="AutoShape 21"/>
          <p:cNvCxnSpPr>
            <a:cxnSpLocks noChangeShapeType="1"/>
            <a:stCxn id="11" idx="2"/>
            <a:endCxn id="14" idx="0"/>
          </p:cNvCxnSpPr>
          <p:nvPr/>
        </p:nvCxnSpPr>
        <p:spPr bwMode="auto">
          <a:xfrm rot="5400000">
            <a:off x="3443288" y="4552950"/>
            <a:ext cx="228600" cy="723900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26" name="AutoShape 22"/>
          <p:cNvCxnSpPr>
            <a:cxnSpLocks noChangeShapeType="1"/>
            <a:stCxn id="11" idx="2"/>
            <a:endCxn id="15" idx="0"/>
          </p:cNvCxnSpPr>
          <p:nvPr/>
        </p:nvCxnSpPr>
        <p:spPr bwMode="auto">
          <a:xfrm rot="16200000" flipH="1">
            <a:off x="3976688" y="4743450"/>
            <a:ext cx="228600" cy="342900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27" name="AutoShape 23"/>
          <p:cNvCxnSpPr>
            <a:cxnSpLocks noChangeShapeType="1"/>
            <a:stCxn id="13" idx="2"/>
            <a:endCxn id="17" idx="0"/>
          </p:cNvCxnSpPr>
          <p:nvPr/>
        </p:nvCxnSpPr>
        <p:spPr bwMode="auto">
          <a:xfrm rot="5400000">
            <a:off x="7100888" y="4705350"/>
            <a:ext cx="228600" cy="419100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28" name="AutoShape 24"/>
          <p:cNvCxnSpPr>
            <a:cxnSpLocks noChangeShapeType="1"/>
            <a:stCxn id="13" idx="2"/>
            <a:endCxn id="16" idx="0"/>
          </p:cNvCxnSpPr>
          <p:nvPr/>
        </p:nvCxnSpPr>
        <p:spPr bwMode="auto">
          <a:xfrm rot="16200000" flipH="1">
            <a:off x="7634288" y="4591050"/>
            <a:ext cx="228600" cy="647700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29" name="AutoShape 25"/>
          <p:cNvCxnSpPr>
            <a:cxnSpLocks noChangeShapeType="1"/>
            <a:stCxn id="12" idx="2"/>
            <a:endCxn id="18" idx="0"/>
          </p:cNvCxnSpPr>
          <p:nvPr/>
        </p:nvCxnSpPr>
        <p:spPr bwMode="auto">
          <a:xfrm rot="5400000">
            <a:off x="5557838" y="4914900"/>
            <a:ext cx="228600" cy="0"/>
          </a:xfrm>
          <a:prstGeom prst="straightConnector1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2496540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Technical solutions for protection against hazardous substances</a:t>
            </a:r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4072930" cy="3960862"/>
          </a:xfr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34E2F7-C346-464A-A572-89B36738F43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5</a:t>
            </a:fld>
            <a:endParaRPr lang="de-DE" altLang="de-DE" dirty="0"/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 rot="20879493">
            <a:off x="2676660" y="5093295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572000" y="2167017"/>
            <a:ext cx="4010025" cy="326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400" dirty="0"/>
              <a:t>Enclosure of machinery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400" dirty="0"/>
              <a:t>Filtration and absorption of substances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400" dirty="0"/>
              <a:t>Collection of exhausted hazardous substances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400" dirty="0"/>
              <a:t>Generation of positive pressure and directed air supply</a:t>
            </a:r>
          </a:p>
        </p:txBody>
      </p:sp>
    </p:spTree>
    <p:extLst>
      <p:ext uri="{BB962C8B-B14F-4D97-AF65-F5344CB8AC3E}">
        <p14:creationId xmlns:p14="http://schemas.microsoft.com/office/powerpoint/2010/main" val="2233723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Literature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268760"/>
            <a:ext cx="8352730" cy="4897437"/>
          </a:xfrm>
        </p:spPr>
        <p:txBody>
          <a:bodyPr/>
          <a:lstStyle/>
          <a:p>
            <a:pPr marL="285750" indent="-285750" eaLnBrk="1" hangingPunct="1">
              <a:lnSpc>
                <a:spcPct val="14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Bundesimmissionsschutzgesetz vom 26.09.2002 zuletzt geändert 17.05.2013</a:t>
            </a:r>
          </a:p>
          <a:p>
            <a:pPr marL="285750" indent="-285750" eaLnBrk="1" hangingPunct="1">
              <a:lnSpc>
                <a:spcPct val="14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Technische Anleitung Luft - TA Luft vom 20.07.2002</a:t>
            </a:r>
          </a:p>
          <a:p>
            <a:pPr marL="285750" indent="-285750" eaLnBrk="1" hangingPunct="1">
              <a:lnSpc>
                <a:spcPct val="14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Chemikaliengesetz ChemG vom 20.06.2002 zuletzt geändert 07.11.2006</a:t>
            </a:r>
          </a:p>
          <a:p>
            <a:pPr marL="285750" indent="-285750" eaLnBrk="1" hangingPunct="1">
              <a:lnSpc>
                <a:spcPct val="14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Gefahrstoffverordnung vom 23.12.2004 zuletzt geändert am 15.07.2013 </a:t>
            </a:r>
          </a:p>
          <a:p>
            <a:pPr marL="285750" indent="-285750" eaLnBrk="1" hangingPunct="1">
              <a:lnSpc>
                <a:spcPct val="14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Technische Regeln für Gefahrstoffe:  </a:t>
            </a:r>
          </a:p>
          <a:p>
            <a:pPr marL="285750" indent="-285750" eaLnBrk="1" hangingPunct="1">
              <a:lnSpc>
                <a:spcPct val="14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TRGS 001 Das technische Regelwerk zur Gefahrstoffverordnung – Allgemeines </a:t>
            </a:r>
            <a:r>
              <a:rPr lang="de-DE" altLang="de-DE" sz="1800" b="0" dirty="0" smtClean="0"/>
              <a:t>- Aufbau </a:t>
            </a:r>
            <a:r>
              <a:rPr lang="de-DE" altLang="de-DE" sz="1800" b="0" dirty="0"/>
              <a:t>- Übersicht</a:t>
            </a:r>
          </a:p>
          <a:p>
            <a:pPr marL="285750" indent="-285750" eaLnBrk="1" hangingPunct="1">
              <a:lnSpc>
                <a:spcPct val="14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TRGS 402 Ermittlung und Beurteilung der Konzentration gefährlicher Stoffe in </a:t>
            </a:r>
            <a:r>
              <a:rPr lang="de-DE" altLang="de-DE" sz="1800" b="0" dirty="0" smtClean="0"/>
              <a:t>der Luft </a:t>
            </a:r>
            <a:r>
              <a:rPr lang="de-DE" altLang="de-DE" sz="1800" b="0" dirty="0"/>
              <a:t>in Arbeitsbereichen </a:t>
            </a:r>
          </a:p>
          <a:p>
            <a:pPr marL="285750" indent="-285750" eaLnBrk="1" hangingPunct="1">
              <a:lnSpc>
                <a:spcPct val="14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TRGS 500 Technische Lösungen zum Schutz vor Gefahrstoffen</a:t>
            </a:r>
          </a:p>
          <a:p>
            <a:pPr marL="285750" indent="-285750" eaLnBrk="1" hangingPunct="1">
              <a:lnSpc>
                <a:spcPct val="14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TRGS 600er Reihe - Ersatzstoffe und Ersatzverfahren</a:t>
            </a:r>
          </a:p>
          <a:p>
            <a:pPr marL="285750" indent="-285750" eaLnBrk="1" hangingPunct="1">
              <a:lnSpc>
                <a:spcPct val="14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dirty="0"/>
              <a:t>TRGS 900 Arbeitsplatzgrenzwerte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de-DE" sz="18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944FD8-AE8D-4BE7-B164-44A742E8F9D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6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29869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Literature</a:t>
            </a:r>
            <a:r>
              <a:rPr lang="de-DE" dirty="0" smtClean="0"/>
              <a:t> - Standards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en-US" sz="1800" dirty="0"/>
              <a:t>EN 626-1 </a:t>
            </a:r>
            <a:r>
              <a:rPr lang="en-US" sz="1800" b="0" dirty="0"/>
              <a:t>Safety of machinery - Reduction of risks to health from hazardous substances emitted by machinery</a:t>
            </a:r>
          </a:p>
          <a:p>
            <a:pPr eaLnBrk="1" hangingPunct="1">
              <a:lnSpc>
                <a:spcPct val="140000"/>
              </a:lnSpc>
            </a:pPr>
            <a:r>
              <a:rPr lang="en-US" sz="1800" dirty="0"/>
              <a:t>EN 689 </a:t>
            </a:r>
            <a:r>
              <a:rPr lang="en-US" sz="1800" b="0" dirty="0"/>
              <a:t>Workplace atmospheres - Guidance for the assessment of exposure by inhalation to chemical agents for comparison with limit values and measurement strategy</a:t>
            </a:r>
          </a:p>
          <a:p>
            <a:pPr eaLnBrk="1" hangingPunct="1">
              <a:lnSpc>
                <a:spcPct val="140000"/>
              </a:lnSpc>
            </a:pPr>
            <a:r>
              <a:rPr lang="en-US" sz="1800" dirty="0"/>
              <a:t>EN 1093-11 </a:t>
            </a:r>
            <a:r>
              <a:rPr lang="en-US" sz="1800" b="0" dirty="0"/>
              <a:t>Safety of machinery - Evaluation of the emission of </a:t>
            </a:r>
            <a:r>
              <a:rPr lang="en-US" sz="1800" b="0" dirty="0" err="1"/>
              <a:t>airbone</a:t>
            </a:r>
            <a:r>
              <a:rPr lang="en-US" sz="1800" b="0" dirty="0"/>
              <a:t> hazardous substances - Part 11: Decontamination index</a:t>
            </a:r>
          </a:p>
          <a:p>
            <a:pPr eaLnBrk="1" hangingPunct="1">
              <a:lnSpc>
                <a:spcPct val="140000"/>
              </a:lnSpc>
            </a:pPr>
            <a:endParaRPr lang="de-DE" altLang="de-DE" sz="1800" b="0" dirty="0"/>
          </a:p>
          <a:p>
            <a:endParaRPr lang="de-DE" sz="18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4B713DF-B965-4F99-A800-C462EF69288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6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7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8884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Practical</a:t>
            </a:r>
            <a:r>
              <a:rPr lang="de-DE" dirty="0"/>
              <a:t> </a:t>
            </a:r>
            <a:r>
              <a:rPr lang="de-DE" dirty="0" err="1"/>
              <a:t>aids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>
                <a:solidFill>
                  <a:srgbClr val="000000"/>
                </a:solidFill>
              </a:rPr>
              <a:t>Institut für Arbeitsmedizin, Sicherheitstechnik und Ergonomie e.V. (ASER</a:t>
            </a:r>
            <a:r>
              <a:rPr lang="de-DE" dirty="0" smtClean="0">
                <a:solidFill>
                  <a:srgbClr val="000000"/>
                </a:solidFill>
              </a:rPr>
              <a:t>)</a:t>
            </a:r>
            <a:endParaRPr lang="de-DE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de-DE" dirty="0"/>
              <a:t>Spaltenmodell-Rechner zur Ersatzstoffprüfung</a:t>
            </a:r>
          </a:p>
          <a:p>
            <a:pPr marL="0" indent="0">
              <a:buNone/>
            </a:pPr>
            <a:r>
              <a:rPr lang="de-DE" sz="2000" dirty="0" smtClean="0">
                <a:hlinkClick r:id="rId2"/>
              </a:rPr>
              <a:t>http</a:t>
            </a:r>
            <a:r>
              <a:rPr lang="de-DE" sz="2000" dirty="0">
                <a:hlinkClick r:id="rId2"/>
              </a:rPr>
              <a:t>://www.institut-aser.de/out.php?idart=497</a:t>
            </a:r>
            <a:r>
              <a:rPr lang="de-DE" sz="2000" dirty="0"/>
              <a:t> </a:t>
            </a:r>
            <a:endParaRPr lang="de-DE" sz="2000" dirty="0" smtClean="0"/>
          </a:p>
          <a:p>
            <a:pPr marL="0" indent="0">
              <a:buNone/>
            </a:pPr>
            <a:endParaRPr lang="de-DE" sz="2000" dirty="0"/>
          </a:p>
          <a:p>
            <a:r>
              <a:rPr lang="de-DE" dirty="0">
                <a:solidFill>
                  <a:srgbClr val="000000"/>
                </a:solidFill>
              </a:rPr>
              <a:t>GESTIS-Datenbank DGUV</a:t>
            </a:r>
          </a:p>
          <a:p>
            <a:pPr marL="0" indent="0">
              <a:buNone/>
            </a:pPr>
            <a:r>
              <a:rPr lang="de-DE" sz="2000" dirty="0" smtClean="0">
                <a:hlinkClick r:id="rId3"/>
              </a:rPr>
              <a:t>http://gestisbio-en.itrust.de/nxt/gateway.dll/bioen/000000.xml?f=templates$fn=default.htm$vid=gestisbioeng:biosdbeng$3.0</a:t>
            </a:r>
            <a:endParaRPr lang="de-DE" sz="2000" dirty="0"/>
          </a:p>
          <a:p>
            <a:pPr marL="0" indent="0">
              <a:buNone/>
            </a:pPr>
            <a:endParaRPr lang="de-DE" altLang="de-DE" sz="20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de-DE" altLang="de-DE" dirty="0" err="1" smtClean="0">
                <a:solidFill>
                  <a:srgbClr val="000000"/>
                </a:solidFill>
              </a:rPr>
              <a:t>Glossary</a:t>
            </a:r>
            <a:r>
              <a:rPr lang="de-DE" altLang="de-DE" dirty="0" smtClean="0">
                <a:solidFill>
                  <a:srgbClr val="000000"/>
                </a:solidFill>
              </a:rPr>
              <a:t> </a:t>
            </a:r>
            <a:r>
              <a:rPr lang="de-DE" altLang="de-DE" dirty="0" err="1" smtClean="0">
                <a:solidFill>
                  <a:srgbClr val="000000"/>
                </a:solidFill>
              </a:rPr>
              <a:t>of</a:t>
            </a:r>
            <a:r>
              <a:rPr lang="de-DE" altLang="de-DE" dirty="0" smtClean="0">
                <a:solidFill>
                  <a:srgbClr val="000000"/>
                </a:solidFill>
              </a:rPr>
              <a:t> </a:t>
            </a:r>
            <a:r>
              <a:rPr lang="de-DE" altLang="de-DE" dirty="0" err="1" smtClean="0">
                <a:solidFill>
                  <a:srgbClr val="000000"/>
                </a:solidFill>
              </a:rPr>
              <a:t>occupational</a:t>
            </a:r>
            <a:r>
              <a:rPr lang="de-DE" altLang="de-DE" dirty="0" smtClean="0">
                <a:solidFill>
                  <a:srgbClr val="000000"/>
                </a:solidFill>
              </a:rPr>
              <a:t> </a:t>
            </a:r>
            <a:r>
              <a:rPr lang="de-DE" altLang="de-DE" dirty="0" err="1" smtClean="0">
                <a:solidFill>
                  <a:srgbClr val="000000"/>
                </a:solidFill>
              </a:rPr>
              <a:t>exposure</a:t>
            </a:r>
            <a:r>
              <a:rPr lang="de-DE" altLang="de-DE" dirty="0" smtClean="0">
                <a:solidFill>
                  <a:srgbClr val="000000"/>
                </a:solidFill>
              </a:rPr>
              <a:t> </a:t>
            </a:r>
            <a:r>
              <a:rPr lang="de-DE" altLang="de-DE" dirty="0" err="1" smtClean="0">
                <a:solidFill>
                  <a:srgbClr val="000000"/>
                </a:solidFill>
              </a:rPr>
              <a:t>limits</a:t>
            </a:r>
            <a:r>
              <a:rPr lang="de-DE" altLang="de-DE" dirty="0" smtClean="0">
                <a:solidFill>
                  <a:srgbClr val="000000"/>
                </a:solidFill>
              </a:rPr>
              <a:t>, </a:t>
            </a:r>
            <a:r>
              <a:rPr lang="de-DE" altLang="de-DE" dirty="0" err="1" smtClean="0">
                <a:solidFill>
                  <a:srgbClr val="000000"/>
                </a:solidFill>
              </a:rPr>
              <a:t>issa</a:t>
            </a:r>
            <a:r>
              <a:rPr lang="de-DE" altLang="de-DE" dirty="0" smtClean="0">
                <a:solidFill>
                  <a:srgbClr val="000000"/>
                </a:solidFill>
              </a:rPr>
              <a:t> </a:t>
            </a:r>
            <a:r>
              <a:rPr lang="de-DE" altLang="de-DE" dirty="0" smtClean="0">
                <a:solidFill>
                  <a:srgbClr val="000000"/>
                </a:solidFill>
              </a:rPr>
              <a:t>(International </a:t>
            </a:r>
            <a:r>
              <a:rPr lang="de-DE" altLang="de-DE" dirty="0" err="1">
                <a:solidFill>
                  <a:srgbClr val="000000"/>
                </a:solidFill>
              </a:rPr>
              <a:t>social</a:t>
            </a:r>
            <a:r>
              <a:rPr lang="de-DE" altLang="de-DE" dirty="0">
                <a:solidFill>
                  <a:srgbClr val="000000"/>
                </a:solidFill>
              </a:rPr>
              <a:t> </a:t>
            </a:r>
            <a:r>
              <a:rPr lang="de-DE" altLang="de-DE" dirty="0" err="1">
                <a:solidFill>
                  <a:srgbClr val="000000"/>
                </a:solidFill>
              </a:rPr>
              <a:t>security</a:t>
            </a:r>
            <a:r>
              <a:rPr lang="de-DE" altLang="de-DE" dirty="0">
                <a:solidFill>
                  <a:srgbClr val="000000"/>
                </a:solidFill>
              </a:rPr>
              <a:t> </a:t>
            </a:r>
            <a:r>
              <a:rPr lang="de-DE" altLang="de-DE" dirty="0" err="1" smtClean="0">
                <a:solidFill>
                  <a:srgbClr val="000000"/>
                </a:solidFill>
              </a:rPr>
              <a:t>association</a:t>
            </a:r>
            <a:r>
              <a:rPr lang="de-DE" altLang="de-DE" dirty="0" smtClean="0">
                <a:solidFill>
                  <a:srgbClr val="000000"/>
                </a:solidFill>
              </a:rPr>
              <a:t>)</a:t>
            </a:r>
            <a:br>
              <a:rPr lang="de-DE" altLang="de-DE" dirty="0" smtClean="0">
                <a:solidFill>
                  <a:srgbClr val="000000"/>
                </a:solidFill>
              </a:rPr>
            </a:br>
            <a:r>
              <a:rPr lang="de-DE" altLang="de-DE" sz="2000" dirty="0" smtClean="0">
                <a:hlinkClick r:id="rId4"/>
              </a:rPr>
              <a:t>www.grenzwertglossar.de</a:t>
            </a:r>
            <a:r>
              <a:rPr lang="de-DE" altLang="de-DE" sz="2000" dirty="0" smtClean="0"/>
              <a:t> </a:t>
            </a:r>
            <a:endParaRPr lang="de-DE" alt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1CD274-BC67-4013-880F-F0931798D73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3 - Learning ergonomics - Part 6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Seite </a:t>
            </a:r>
            <a:fld id="{B57637DD-0166-4485-91AD-584B095684B6}" type="slidenum">
              <a:rPr lang="de-DE" altLang="de-DE" smtClean="0"/>
              <a:pPr>
                <a:defRPr/>
              </a:pPr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956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de-DE" dirty="0" smtClean="0"/>
              <a:t>Work environment factors</a:t>
            </a:r>
            <a:br>
              <a:rPr lang="en-US" altLang="de-DE" dirty="0" smtClean="0"/>
            </a:br>
            <a:r>
              <a:rPr lang="en-US" altLang="de-DE" dirty="0" smtClean="0"/>
              <a:t/>
            </a:r>
            <a:br>
              <a:rPr lang="en-US" altLang="de-DE" dirty="0" smtClean="0"/>
            </a:br>
            <a:r>
              <a:rPr lang="en-US" altLang="de-DE" sz="2800" dirty="0" smtClean="0"/>
              <a:t>Part 6-2: Radiation </a:t>
            </a:r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de-DE" dirty="0" smtClean="0"/>
              <a:t>Module 3 – Learning </a:t>
            </a:r>
            <a:r>
              <a:rPr lang="en-GB" altLang="de-DE" dirty="0"/>
              <a:t>ergonomics 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295405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669</Words>
  <Application>Microsoft Office PowerPoint</Application>
  <PresentationFormat>Bildschirmpräsentation (4:3)</PresentationFormat>
  <Paragraphs>184</Paragraphs>
  <Slides>16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0" baseType="lpstr">
      <vt:lpstr>Arial</vt:lpstr>
      <vt:lpstr>Kristen ITC</vt:lpstr>
      <vt:lpstr>Wingdings</vt:lpstr>
      <vt:lpstr>Standarddesign</vt:lpstr>
      <vt:lpstr>Work environment factors  Part 6-1: hazardous substances</vt:lpstr>
      <vt:lpstr>Overview</vt:lpstr>
      <vt:lpstr>Definition of hazardous substances</vt:lpstr>
      <vt:lpstr>Classification </vt:lpstr>
      <vt:lpstr>Technical solutions for protection against hazardous substances</vt:lpstr>
      <vt:lpstr>Literature</vt:lpstr>
      <vt:lpstr>Literature - Standards</vt:lpstr>
      <vt:lpstr>Practical aids</vt:lpstr>
      <vt:lpstr>Work environment factors  Part 6-2: Radiation </vt:lpstr>
      <vt:lpstr>Overview</vt:lpstr>
      <vt:lpstr>Classification of radiation</vt:lpstr>
      <vt:lpstr>Effect of radiation</vt:lpstr>
      <vt:lpstr>Technical solutions for protection against radiation </vt:lpstr>
      <vt:lpstr>Literature</vt:lpstr>
      <vt:lpstr>Practical aids</vt:lpstr>
      <vt:lpstr>Impressum </vt:lpstr>
    </vt:vector>
  </TitlesOfParts>
  <Company>..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. ..</dc:creator>
  <cp:lastModifiedBy>vonRymonLipinski, Katharina</cp:lastModifiedBy>
  <cp:revision>271</cp:revision>
  <dcterms:created xsi:type="dcterms:W3CDTF">2009-09-14T12:08:23Z</dcterms:created>
  <dcterms:modified xsi:type="dcterms:W3CDTF">2019-11-12T10:33:35Z</dcterms:modified>
</cp:coreProperties>
</file>