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1" r:id="rId2"/>
    <p:sldId id="265" r:id="rId3"/>
    <p:sldId id="304" r:id="rId4"/>
    <p:sldId id="305" r:id="rId5"/>
    <p:sldId id="306" r:id="rId6"/>
    <p:sldId id="307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03" r:id="rId1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2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DB"/>
    <a:srgbClr val="94C11C"/>
    <a:srgbClr val="FFFFFF"/>
    <a:srgbClr val="E14D0E"/>
    <a:srgbClr val="008C8E"/>
    <a:srgbClr val="FFDB92"/>
    <a:srgbClr val="5775B3"/>
    <a:srgbClr val="577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73023" autoAdjust="0"/>
  </p:normalViewPr>
  <p:slideViewPr>
    <p:cSldViewPr>
      <p:cViewPr varScale="1">
        <p:scale>
          <a:sx n="80" d="100"/>
          <a:sy n="80" d="100"/>
        </p:scale>
        <p:origin x="2238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/>
          </a:p>
        </p:txBody>
      </p:sp>
    </p:spTree>
    <p:extLst>
      <p:ext uri="{BB962C8B-B14F-4D97-AF65-F5344CB8AC3E}">
        <p14:creationId xmlns:p14="http://schemas.microsoft.com/office/powerpoint/2010/main" val="1358468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27978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18792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smtClean="0">
                <a:latin typeface="Arial" panose="020B0604020202020204" pitchFamily="34" charset="0"/>
              </a:rPr>
              <a:t>The </a:t>
            </a:r>
            <a:r>
              <a:rPr lang="de-DE" altLang="de-DE" dirty="0" err="1" smtClean="0">
                <a:latin typeface="Arial" panose="020B0604020202020204" pitchFamily="34" charset="0"/>
              </a:rPr>
              <a:t>long</a:t>
            </a:r>
            <a:r>
              <a:rPr lang="de-DE" altLang="de-DE" dirty="0" smtClean="0">
                <a:latin typeface="Arial" panose="020B0604020202020204" pitchFamily="34" charset="0"/>
              </a:rPr>
              <a:t>-term </a:t>
            </a:r>
            <a:r>
              <a:rPr lang="de-DE" altLang="de-DE" dirty="0" err="1" smtClean="0">
                <a:latin typeface="Arial" panose="020B0604020202020204" pitchFamily="34" charset="0"/>
              </a:rPr>
              <a:t>value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43 °C </a:t>
            </a:r>
            <a:r>
              <a:rPr lang="de-DE" altLang="de-DE" dirty="0" err="1" smtClean="0">
                <a:latin typeface="Arial" panose="020B0604020202020204" pitchFamily="34" charset="0"/>
              </a:rPr>
              <a:t>over</a:t>
            </a:r>
            <a:r>
              <a:rPr lang="de-DE" altLang="de-DE" dirty="0" smtClean="0">
                <a:latin typeface="Arial" panose="020B0604020202020204" pitchFamily="34" charset="0"/>
              </a:rPr>
              <a:t> 8 </a:t>
            </a:r>
            <a:r>
              <a:rPr lang="de-DE" altLang="de-DE" dirty="0" err="1" smtClean="0">
                <a:latin typeface="Arial" panose="020B0604020202020204" pitchFamily="34" charset="0"/>
              </a:rPr>
              <a:t>hours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and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longer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applies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only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when</a:t>
            </a:r>
            <a:r>
              <a:rPr lang="de-DE" altLang="de-DE" dirty="0" smtClean="0">
                <a:latin typeface="Arial" panose="020B0604020202020204" pitchFamily="34" charset="0"/>
              </a:rPr>
              <a:t> a </a:t>
            </a:r>
            <a:r>
              <a:rPr lang="de-DE" altLang="de-DE" dirty="0" err="1" smtClean="0">
                <a:latin typeface="Arial" panose="020B0604020202020204" pitchFamily="34" charset="0"/>
              </a:rPr>
              <a:t>small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part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body</a:t>
            </a:r>
            <a:r>
              <a:rPr lang="de-DE" altLang="de-DE" dirty="0" smtClean="0">
                <a:latin typeface="Arial" panose="020B0604020202020204" pitchFamily="34" charset="0"/>
              </a:rPr>
              <a:t> (</a:t>
            </a:r>
            <a:r>
              <a:rPr lang="de-DE" altLang="de-DE" dirty="0" err="1" smtClean="0">
                <a:latin typeface="Arial" panose="020B0604020202020204" pitchFamily="34" charset="0"/>
              </a:rPr>
              <a:t>up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10%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entire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skin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surface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area</a:t>
            </a:r>
            <a:r>
              <a:rPr lang="de-DE" altLang="de-DE" dirty="0" smtClean="0">
                <a:latin typeface="Arial" panose="020B0604020202020204" pitchFamily="34" charset="0"/>
              </a:rPr>
              <a:t>) </a:t>
            </a:r>
            <a:r>
              <a:rPr lang="de-DE" altLang="de-DE" dirty="0" err="1" smtClean="0">
                <a:latin typeface="Arial" panose="020B0604020202020204" pitchFamily="34" charset="0"/>
              </a:rPr>
              <a:t>or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head</a:t>
            </a:r>
            <a:r>
              <a:rPr lang="de-DE" altLang="de-DE" dirty="0" smtClean="0">
                <a:latin typeface="Arial" panose="020B0604020202020204" pitchFamily="34" charset="0"/>
              </a:rPr>
              <a:t> (</a:t>
            </a:r>
            <a:r>
              <a:rPr lang="de-DE" altLang="de-DE" dirty="0" err="1" smtClean="0">
                <a:latin typeface="Arial" panose="020B0604020202020204" pitchFamily="34" charset="0"/>
              </a:rPr>
              <a:t>below</a:t>
            </a:r>
            <a:r>
              <a:rPr lang="de-DE" altLang="de-DE" dirty="0" smtClean="0">
                <a:latin typeface="Arial" panose="020B0604020202020204" pitchFamily="34" charset="0"/>
              </a:rPr>
              <a:t> 10%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total </a:t>
            </a:r>
            <a:r>
              <a:rPr lang="de-DE" altLang="de-DE" dirty="0" err="1" smtClean="0">
                <a:latin typeface="Arial" panose="020B0604020202020204" pitchFamily="34" charset="0"/>
              </a:rPr>
              <a:t>head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surface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area</a:t>
            </a:r>
            <a:r>
              <a:rPr lang="de-DE" altLang="de-DE" dirty="0" smtClean="0">
                <a:latin typeface="Arial" panose="020B0604020202020204" pitchFamily="34" charset="0"/>
              </a:rPr>
              <a:t>) </a:t>
            </a:r>
            <a:r>
              <a:rPr lang="de-DE" altLang="de-DE" dirty="0" err="1" smtClean="0">
                <a:latin typeface="Arial" panose="020B0604020202020204" pitchFamily="34" charset="0"/>
              </a:rPr>
              <a:t>is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affected</a:t>
            </a:r>
            <a:r>
              <a:rPr lang="de-DE" altLang="de-DE" dirty="0" smtClean="0">
                <a:latin typeface="Arial" panose="020B0604020202020204" pitchFamily="34" charset="0"/>
              </a:rPr>
              <a:t>. </a:t>
            </a:r>
            <a:r>
              <a:rPr lang="de-DE" altLang="de-DE" dirty="0" err="1" smtClean="0">
                <a:latin typeface="Arial" panose="020B0604020202020204" pitchFamily="34" charset="0"/>
              </a:rPr>
              <a:t>If</a:t>
            </a:r>
            <a:r>
              <a:rPr lang="de-DE" altLang="de-DE" dirty="0" smtClean="0">
                <a:latin typeface="Arial" panose="020B0604020202020204" pitchFamily="34" charset="0"/>
              </a:rPr>
              <a:t> larger </a:t>
            </a:r>
            <a:r>
              <a:rPr lang="de-DE" altLang="de-DE" dirty="0" err="1" smtClean="0">
                <a:latin typeface="Arial" panose="020B0604020202020204" pitchFamily="34" charset="0"/>
              </a:rPr>
              <a:t>areas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affected</a:t>
            </a:r>
            <a:r>
              <a:rPr lang="de-DE" altLang="de-DE" dirty="0" smtClean="0">
                <a:latin typeface="Arial" panose="020B0604020202020204" pitchFamily="34" charset="0"/>
              </a:rPr>
              <a:t>, </a:t>
            </a:r>
            <a:r>
              <a:rPr lang="de-DE" altLang="de-DE" dirty="0" err="1" smtClean="0">
                <a:latin typeface="Arial" panose="020B0604020202020204" pitchFamily="34" charset="0"/>
              </a:rPr>
              <a:t>serious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injury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may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occur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even</a:t>
            </a:r>
            <a:r>
              <a:rPr lang="de-DE" altLang="de-DE" dirty="0" smtClean="0">
                <a:latin typeface="Arial" panose="020B0604020202020204" pitchFamily="34" charset="0"/>
              </a:rPr>
              <a:t> at </a:t>
            </a:r>
            <a:r>
              <a:rPr lang="de-DE" altLang="de-DE" dirty="0" err="1" smtClean="0">
                <a:latin typeface="Arial" panose="020B0604020202020204" pitchFamily="34" charset="0"/>
              </a:rPr>
              <a:t>temperatures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below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this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value</a:t>
            </a:r>
            <a:r>
              <a:rPr lang="de-DE" altLang="de-DE" dirty="0" smtClean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07101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814471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96898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29071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46273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62967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1359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err="1" smtClean="0">
                <a:latin typeface="Arial" pitchFamily="34" charset="0"/>
              </a:rPr>
              <a:t>Workplaces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climate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significant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factor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environment</a:t>
            </a:r>
            <a:r>
              <a:rPr lang="de-DE" altLang="de-DE" dirty="0" smtClean="0">
                <a:latin typeface="Arial" pitchFamily="34" charset="0"/>
              </a:rPr>
              <a:t>, e.g.:</a:t>
            </a:r>
          </a:p>
          <a:p>
            <a:pPr eaLnBrk="1" hangingPunct="1">
              <a:spcBef>
                <a:spcPts val="450"/>
              </a:spcBef>
              <a:buFont typeface="Arial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err="1" smtClean="0">
                <a:latin typeface="Arial" pitchFamily="34" charset="0"/>
              </a:rPr>
              <a:t>Cold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stores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Font typeface="Arial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smtClean="0">
                <a:latin typeface="Arial" pitchFamily="34" charset="0"/>
              </a:rPr>
              <a:t>Mill </a:t>
            </a:r>
            <a:r>
              <a:rPr lang="de-DE" altLang="de-DE" dirty="0" err="1" smtClean="0">
                <a:latin typeface="Arial" pitchFamily="34" charset="0"/>
              </a:rPr>
              <a:t>trains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Font typeface="Arial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err="1" smtClean="0">
                <a:latin typeface="Arial" pitchFamily="34" charset="0"/>
              </a:rPr>
              <a:t>Furnaces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Font typeface="Arial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err="1" smtClean="0">
                <a:latin typeface="Arial" pitchFamily="34" charset="0"/>
              </a:rPr>
              <a:t>Kitchens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63270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27134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dirty="0" err="1" smtClean="0">
                <a:latin typeface="Arial" pitchFamily="34" charset="0"/>
              </a:rPr>
              <a:t>When</a:t>
            </a:r>
            <a:r>
              <a:rPr lang="de-DE" altLang="de-DE" dirty="0" smtClean="0">
                <a:latin typeface="Arial" pitchFamily="34" charset="0"/>
              </a:rPr>
              <a:t> thermal </a:t>
            </a:r>
            <a:r>
              <a:rPr lang="de-DE" altLang="de-DE" dirty="0" err="1" smtClean="0">
                <a:latin typeface="Arial" pitchFamily="34" charset="0"/>
              </a:rPr>
              <a:t>energy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emitted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substance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transmission</a:t>
            </a:r>
            <a:r>
              <a:rPr lang="de-DE" altLang="de-DE" dirty="0" smtClean="0">
                <a:latin typeface="Arial" pitchFamily="34" charset="0"/>
              </a:rPr>
              <a:t>. As a </a:t>
            </a:r>
            <a:r>
              <a:rPr lang="de-DE" altLang="de-DE" dirty="0" err="1" smtClean="0">
                <a:latin typeface="Arial" pitchFamily="34" charset="0"/>
              </a:rPr>
              <a:t>result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temperature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bodies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electromagnetic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waves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take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form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smtClean="0">
                <a:latin typeface="Arial" pitchFamily="34" charset="0"/>
              </a:rPr>
              <a:t>thermal </a:t>
            </a:r>
            <a:r>
              <a:rPr lang="de-DE" altLang="de-DE" b="1" dirty="0" err="1" smtClean="0">
                <a:latin typeface="Arial" pitchFamily="34" charset="0"/>
              </a:rPr>
              <a:t>radiation</a:t>
            </a:r>
            <a:r>
              <a:rPr lang="de-DE" altLang="de-DE" dirty="0" smtClean="0">
                <a:latin typeface="Arial" panose="020B0604020202020204" pitchFamily="34" charset="0"/>
              </a:rPr>
              <a:t>. Solar </a:t>
            </a:r>
            <a:r>
              <a:rPr lang="de-DE" altLang="de-DE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earth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is</a:t>
            </a:r>
            <a:r>
              <a:rPr lang="de-DE" altLang="de-DE" dirty="0" smtClean="0">
                <a:latin typeface="Arial" panose="020B0604020202020204" pitchFamily="34" charset="0"/>
              </a:rPr>
              <a:t> an </a:t>
            </a:r>
            <a:r>
              <a:rPr lang="de-DE" altLang="de-DE" dirty="0" err="1" smtClean="0">
                <a:latin typeface="Arial" panose="020B0604020202020204" pitchFamily="34" charset="0"/>
              </a:rPr>
              <a:t>example</a:t>
            </a:r>
            <a:r>
              <a:rPr lang="de-DE" altLang="de-DE" dirty="0" smtClean="0">
                <a:latin typeface="Arial" panose="020B0604020202020204" pitchFamily="34" charset="0"/>
              </a:rPr>
              <a:t>. Thermal </a:t>
            </a:r>
            <a:r>
              <a:rPr lang="de-DE" altLang="de-DE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does</a:t>
            </a:r>
            <a:r>
              <a:rPr lang="de-DE" altLang="de-DE" dirty="0" smtClean="0">
                <a:latin typeface="Arial" panose="020B0604020202020204" pitchFamily="34" charset="0"/>
              </a:rPr>
              <a:t> not </a:t>
            </a:r>
            <a:r>
              <a:rPr lang="de-DE" altLang="de-DE" dirty="0" err="1" smtClean="0">
                <a:latin typeface="Arial" panose="020B0604020202020204" pitchFamily="34" charset="0"/>
              </a:rPr>
              <a:t>raise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temperature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air</a:t>
            </a:r>
            <a:r>
              <a:rPr lang="de-DE" altLang="de-DE" dirty="0" smtClean="0">
                <a:latin typeface="Arial" panose="020B0604020202020204" pitchFamily="34" charset="0"/>
              </a:rPr>
              <a:t>, but </a:t>
            </a:r>
            <a:r>
              <a:rPr lang="de-DE" altLang="de-DE" dirty="0" err="1" smtClean="0">
                <a:latin typeface="Arial" panose="020B0604020202020204" pitchFamily="34" charset="0"/>
              </a:rPr>
              <a:t>only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liquid </a:t>
            </a:r>
            <a:r>
              <a:rPr lang="de-DE" altLang="de-DE" dirty="0" err="1" smtClean="0">
                <a:latin typeface="Arial" panose="020B0604020202020204" pitchFamily="34" charset="0"/>
              </a:rPr>
              <a:t>or</a:t>
            </a:r>
            <a:r>
              <a:rPr lang="de-DE" altLang="de-DE" dirty="0" smtClean="0">
                <a:latin typeface="Arial" panose="020B0604020202020204" pitchFamily="34" charset="0"/>
              </a:rPr>
              <a:t> solid matter. Thermal </a:t>
            </a:r>
            <a:r>
              <a:rPr lang="de-DE" altLang="de-DE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transport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thermal </a:t>
            </a:r>
            <a:r>
              <a:rPr lang="de-DE" altLang="de-DE" dirty="0" err="1" smtClean="0">
                <a:latin typeface="Arial" panose="020B0604020202020204" pitchFamily="34" charset="0"/>
              </a:rPr>
              <a:t>energy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by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electromagnetic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b="1" dirty="0" smtClean="0">
                <a:latin typeface="Arial" pitchFamily="34" charset="0"/>
              </a:rPr>
              <a:t>Thermal </a:t>
            </a:r>
            <a:r>
              <a:rPr lang="de-DE" altLang="de-DE" b="1" dirty="0" err="1" smtClean="0">
                <a:latin typeface="Arial" pitchFamily="34" charset="0"/>
              </a:rPr>
              <a:t>convection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transport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thermal </a:t>
            </a:r>
            <a:r>
              <a:rPr lang="de-DE" altLang="de-DE" dirty="0" err="1" smtClean="0">
                <a:latin typeface="Arial" panose="020B0604020202020204" pitchFamily="34" charset="0"/>
              </a:rPr>
              <a:t>energy</a:t>
            </a:r>
            <a:r>
              <a:rPr lang="de-DE" altLang="de-DE" dirty="0" smtClean="0">
                <a:latin typeface="Arial" panose="020B0604020202020204" pitchFamily="34" charset="0"/>
              </a:rPr>
              <a:t> in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flow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matter (</a:t>
            </a:r>
            <a:r>
              <a:rPr lang="de-DE" altLang="de-DE" dirty="0" err="1" smtClean="0">
                <a:latin typeface="Arial" panose="020B0604020202020204" pitchFamily="34" charset="0"/>
              </a:rPr>
              <a:t>and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therefore</a:t>
            </a:r>
            <a:r>
              <a:rPr lang="de-DE" altLang="de-DE" dirty="0" smtClean="0">
                <a:latin typeface="Arial" panose="020B0604020202020204" pitchFamily="34" charset="0"/>
              </a:rPr>
              <a:t>, in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example</a:t>
            </a:r>
            <a:r>
              <a:rPr lang="de-DE" altLang="de-DE" dirty="0" smtClean="0">
                <a:latin typeface="Arial" panose="020B0604020202020204" pitchFamily="34" charset="0"/>
              </a:rPr>
              <a:t> on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slide</a:t>
            </a:r>
            <a:r>
              <a:rPr lang="de-DE" altLang="de-DE" dirty="0" smtClean="0">
                <a:latin typeface="Arial" panose="020B0604020202020204" pitchFamily="34" charset="0"/>
              </a:rPr>
              <a:t>, </a:t>
            </a:r>
            <a:r>
              <a:rPr lang="de-DE" altLang="de-DE" dirty="0" err="1" smtClean="0">
                <a:latin typeface="Arial" panose="020B0604020202020204" pitchFamily="34" charset="0"/>
              </a:rPr>
              <a:t>transfer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room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air</a:t>
            </a:r>
            <a:r>
              <a:rPr lang="de-DE" altLang="de-DE" dirty="0" smtClean="0">
                <a:latin typeface="Arial" panose="020B0604020202020204" pitchFamily="34" charset="0"/>
              </a:rPr>
              <a:t>).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1704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89115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3518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36102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dirty="0" smtClean="0"/>
              <a:t>The German </a:t>
            </a:r>
            <a:r>
              <a:rPr lang="de-DE" altLang="de-DE" dirty="0" err="1" smtClean="0"/>
              <a:t>Ordinance</a:t>
            </a:r>
            <a:r>
              <a:rPr lang="de-DE" altLang="de-DE" dirty="0" smtClean="0"/>
              <a:t> on Working </a:t>
            </a:r>
            <a:r>
              <a:rPr lang="de-DE" altLang="de-DE" dirty="0" err="1" smtClean="0"/>
              <a:t>Premises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requires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areas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have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room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temperature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conducive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good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health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provide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against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excessive</a:t>
            </a:r>
            <a:r>
              <a:rPr lang="de-DE" altLang="de-DE" dirty="0" smtClean="0"/>
              <a:t> solar </a:t>
            </a:r>
            <a:r>
              <a:rPr lang="de-DE" altLang="de-DE" dirty="0" err="1" smtClean="0"/>
              <a:t>radiation</a:t>
            </a:r>
            <a:r>
              <a:rPr lang="de-DE" altLang="de-DE" dirty="0" smtClean="0"/>
              <a:t>.</a:t>
            </a:r>
          </a:p>
          <a:p>
            <a:r>
              <a:rPr lang="de-DE" altLang="de-DE" dirty="0" err="1" smtClean="0"/>
              <a:t>Workplace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rule</a:t>
            </a:r>
            <a:r>
              <a:rPr lang="de-DE" altLang="de-DE" dirty="0" smtClean="0"/>
              <a:t> A3.5 </a:t>
            </a:r>
            <a:r>
              <a:rPr lang="de-DE" altLang="de-DE" dirty="0" err="1" smtClean="0"/>
              <a:t>supports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these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general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provisions</a:t>
            </a:r>
            <a:r>
              <a:rPr lang="de-DE" altLang="de-DE" dirty="0" smtClean="0"/>
              <a:t>.</a:t>
            </a:r>
          </a:p>
          <a:p>
            <a:r>
              <a:rPr lang="de-DE" altLang="de-DE" dirty="0" smtClean="0"/>
              <a:t>A </a:t>
            </a:r>
            <a:r>
              <a:rPr lang="de-DE" altLang="de-DE" dirty="0" err="1" smtClean="0"/>
              <a:t>risk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arises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where</a:t>
            </a:r>
            <a:r>
              <a:rPr lang="de-DE" altLang="de-DE" dirty="0" smtClean="0"/>
              <a:t> heavy </a:t>
            </a:r>
            <a:r>
              <a:rPr lang="de-DE" altLang="de-DE" dirty="0" err="1" smtClean="0"/>
              <a:t>physical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performed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thermally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insulating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clothing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worn</a:t>
            </a:r>
            <a:r>
              <a:rPr lang="de-DE" altLang="de-DE" dirty="0" smtClean="0"/>
              <a:t> at </a:t>
            </a:r>
            <a:r>
              <a:rPr lang="de-DE" altLang="de-DE" dirty="0" err="1" smtClean="0"/>
              <a:t>temperatures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 26 °C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30 °C.</a:t>
            </a:r>
          </a:p>
          <a:p>
            <a:r>
              <a:rPr lang="de-DE" altLang="de-DE" dirty="0" smtClean="0"/>
              <a:t>The same </a:t>
            </a:r>
            <a:r>
              <a:rPr lang="de-DE" altLang="de-DE" dirty="0" err="1" smtClean="0"/>
              <a:t>applies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persons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impaired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health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employees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requiring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particular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.</a:t>
            </a:r>
          </a:p>
          <a:p>
            <a:r>
              <a:rPr lang="de-DE" altLang="de-DE" dirty="0" err="1" smtClean="0"/>
              <a:t>Measures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reducing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exposure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can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implemented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example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provision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drinks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easing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clothing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regulations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ventilation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during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morning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hours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flexitime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arrangements</a:t>
            </a:r>
            <a:r>
              <a:rPr lang="de-DE" altLang="de-DE" dirty="0" smtClean="0"/>
              <a:t>.</a:t>
            </a:r>
          </a:p>
          <a:p>
            <a:r>
              <a:rPr lang="de-DE" altLang="de-DE" dirty="0" smtClean="0"/>
              <a:t>At </a:t>
            </a:r>
            <a:r>
              <a:rPr lang="de-DE" altLang="de-DE" dirty="0" err="1" smtClean="0"/>
              <a:t>temperatures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over</a:t>
            </a:r>
            <a:r>
              <a:rPr lang="de-DE" altLang="de-DE" dirty="0" smtClean="0"/>
              <a:t> 30 °C,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measures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mandatory</a:t>
            </a:r>
            <a:r>
              <a:rPr lang="de-DE" altLang="de-DE" dirty="0" smtClean="0"/>
              <a:t>.</a:t>
            </a:r>
          </a:p>
          <a:p>
            <a:r>
              <a:rPr lang="de-DE" altLang="de-DE" dirty="0" smtClean="0"/>
              <a:t>At 35 °C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over</a:t>
            </a:r>
            <a:r>
              <a:rPr lang="de-DE" altLang="de-DE" dirty="0" smtClean="0"/>
              <a:t>: T-O-P</a:t>
            </a:r>
          </a:p>
          <a:p>
            <a:endParaRPr lang="de-DE" altLang="de-DE" dirty="0" smtClean="0"/>
          </a:p>
          <a:p>
            <a:r>
              <a:rPr lang="de-DE" altLang="de-DE" dirty="0" smtClean="0"/>
              <a:t>Minimum </a:t>
            </a:r>
            <a:r>
              <a:rPr lang="de-DE" altLang="de-DE" dirty="0" err="1" smtClean="0"/>
              <a:t>temperatures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dependent</a:t>
            </a:r>
            <a:r>
              <a:rPr lang="de-DE" altLang="de-DE" dirty="0" smtClean="0"/>
              <a:t> upon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arduousness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prevailing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body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posture</a:t>
            </a:r>
            <a:r>
              <a:rPr lang="de-DE" altLang="de-DE" dirty="0" smtClean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2365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6B773-A874-4E90-964E-32A8A5F9283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835A4-E5D9-439A-A6AA-3A62462EB1A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841A6-79F1-4B71-AB4E-C8753360C77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D08AD-56EC-4768-B223-4ECBD1BD64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0CD4E-0A2F-4026-9335-58B22382D67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4266F-2867-4291-92CF-85BB4D0FECC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B1A91-10AE-4DDC-8DAB-E903A445A45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54705-9DBA-47E3-91DD-1673C330A68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BF5D4-D7FE-4146-A097-8B6A8FC3CB9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E96A9-1DCC-4668-82B9-02DFAC160BC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DC9244F-7248-4E11-A0D6-D2A3755723B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ua.de/DE/Angebote/Publikationen/Berichte/Gd45.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nstitut-aser.de/out.php?idart=246" TargetMode="External"/><Relationship Id="rId4" Type="http://schemas.openxmlformats.org/officeDocument/2006/relationships/hyperlink" Target="https://www.institut-aser.de/out.php?idart=1607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horst.boehmer@iapo-online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de-DE" dirty="0" smtClean="0"/>
              <a:t>Work environment factors</a:t>
            </a:r>
            <a:br>
              <a:rPr lang="en-US" altLang="de-DE" dirty="0" smtClean="0"/>
            </a:br>
            <a:r>
              <a:rPr lang="en-US" altLang="de-DE" dirty="0" smtClean="0"/>
              <a:t/>
            </a:r>
            <a:br>
              <a:rPr lang="en-US" altLang="de-DE" dirty="0" smtClean="0"/>
            </a:br>
            <a:r>
              <a:rPr lang="en-US" altLang="de-DE" sz="2800" dirty="0" smtClean="0"/>
              <a:t>Part 5: Climate</a:t>
            </a:r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/>
              <a:t>Module 3 - </a:t>
            </a:r>
            <a:r>
              <a:rPr lang="en-US" altLang="de-DE" dirty="0"/>
              <a:t>Learning ergonomics 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9285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 err="1"/>
              <a:t>Cold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and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hot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media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D598B-9CEC-4BCB-82A1-FABCF5C8F93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pPr eaLnBrk="1" hangingPunct="1"/>
            <a:r>
              <a:rPr lang="en-US" altLang="de-DE" b="0" dirty="0"/>
              <a:t>Contact with cold and hot media in the work process can cause serious injury to the surface of the skin at exposed points in the form of frostbite or burns. </a:t>
            </a:r>
          </a:p>
          <a:p>
            <a:pPr eaLnBrk="1" hangingPunct="1"/>
            <a:endParaRPr lang="en-US" altLang="de-DE" b="0" dirty="0"/>
          </a:p>
          <a:p>
            <a:pPr eaLnBrk="1" hangingPunct="1"/>
            <a:r>
              <a:rPr lang="en-US" altLang="de-DE" dirty="0"/>
              <a:t>Examples:</a:t>
            </a:r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129317"/>
              </p:ext>
            </p:extLst>
          </p:nvPr>
        </p:nvGraphicFramePr>
        <p:xfrm>
          <a:off x="590551" y="3639210"/>
          <a:ext cx="7725865" cy="2306639"/>
        </p:xfrm>
        <a:graphic>
          <a:graphicData uri="http://schemas.openxmlformats.org/drawingml/2006/table">
            <a:tbl>
              <a:tblPr/>
              <a:tblGrid>
                <a:gridCol w="3864388">
                  <a:extLst>
                    <a:ext uri="{9D8B030D-6E8A-4147-A177-3AD203B41FA5}">
                      <a16:colId xmlns:a16="http://schemas.microsoft.com/office/drawing/2014/main" val="3069190736"/>
                    </a:ext>
                  </a:extLst>
                </a:gridCol>
                <a:gridCol w="3861477">
                  <a:extLst>
                    <a:ext uri="{9D8B030D-6E8A-4147-A177-3AD203B41FA5}">
                      <a16:colId xmlns:a16="http://schemas.microsoft.com/office/drawing/2014/main" val="4175796898"/>
                    </a:ext>
                  </a:extLst>
                </a:gridCol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Cold</a:t>
                      </a: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media</a:t>
                      </a:r>
                      <a:endParaRPr kumimoji="0" lang="de-DE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67967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Hot </a:t>
                      </a:r>
                      <a:r>
                        <a:rPr kumimoji="0" lang="de-DE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media</a:t>
                      </a:r>
                      <a:endParaRPr kumimoji="0" lang="de-DE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34246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Cold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surfaces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Hot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surfaces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259865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180975" marR="0" lvl="0" indent="-180975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180975" algn="l"/>
                          <a:tab pos="1095375" algn="l"/>
                          <a:tab pos="2009775" algn="l"/>
                          <a:tab pos="2924175" algn="l"/>
                          <a:tab pos="3838575" algn="l"/>
                          <a:tab pos="4752975" algn="l"/>
                          <a:tab pos="5667375" algn="l"/>
                          <a:tab pos="6581775" algn="l"/>
                          <a:tab pos="7496175" algn="l"/>
                          <a:tab pos="8410575" algn="l"/>
                          <a:tab pos="9324975" algn="l"/>
                          <a:tab pos="10239375" algn="l"/>
                        </a:tabLst>
                      </a:pP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Cold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liquids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Hot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vapour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hot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air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743331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Liquefied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gases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Naked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flames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887203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Vaporizing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refrigerants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itchFamily="2" charset="2"/>
                        <a:buChar char="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Sprays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of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hot</a:t>
                      </a:r>
                      <a:r>
                        <a:rPr kumimoji="0" lang="de-D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de-D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media</a:t>
                      </a:r>
                      <a:endParaRPr kumimoji="0" lang="de-D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867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30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/>
              <a:t>Surface </a:t>
            </a:r>
            <a:r>
              <a:rPr lang="de-DE" altLang="de-DE" sz="3200" dirty="0" err="1"/>
              <a:t>temperature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threshold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values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47736B-89E5-45B8-AF68-A94AA9EFD3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9096" y="1940570"/>
            <a:ext cx="8748712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r>
              <a:rPr lang="en-US" altLang="de-DE" sz="1800" b="0" dirty="0"/>
              <a:t>Surface temperature threshold values for various effects</a:t>
            </a:r>
          </a:p>
          <a:p>
            <a:pPr eaLnBrk="1" hangingPunct="1"/>
            <a:r>
              <a:rPr lang="en-US" altLang="de-DE" sz="1800" b="0" dirty="0"/>
              <a:t>(with a contact duration of 10 seconds to EN ISO 13732-1 Ergonomics of the </a:t>
            </a:r>
            <a:br>
              <a:rPr lang="en-US" altLang="de-DE" sz="1800" b="0" dirty="0"/>
            </a:br>
            <a:r>
              <a:rPr lang="en-US" altLang="de-DE" sz="1800" b="0" dirty="0"/>
              <a:t>thermal environment – Methods for the assessment of human responses </a:t>
            </a:r>
            <a:br>
              <a:rPr lang="en-US" altLang="de-DE" sz="1800" b="0" dirty="0"/>
            </a:br>
            <a:r>
              <a:rPr lang="en-US" altLang="de-DE" sz="1800" b="0" dirty="0"/>
              <a:t>to contact with surfaces – Part 1: Hot surfaces)</a:t>
            </a:r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288" y="1508125"/>
            <a:ext cx="1873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7967" rIns="90000" bIns="46800"/>
          <a:lstStyle/>
          <a:p>
            <a:pPr algn="ctr">
              <a:lnSpc>
                <a:spcPct val="93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400" b="1" dirty="0" err="1">
                <a:solidFill>
                  <a:srgbClr val="000000"/>
                </a:solidFill>
                <a:latin typeface="+mj-lt"/>
              </a:rPr>
              <a:t>Effect</a:t>
            </a:r>
            <a:endParaRPr lang="de-DE" sz="24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68538" y="1508125"/>
            <a:ext cx="151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 err="1">
                <a:solidFill>
                  <a:srgbClr val="000000"/>
                </a:solidFill>
                <a:latin typeface="+mn-lt"/>
              </a:rPr>
              <a:t>Frostbite</a:t>
            </a:r>
            <a:endParaRPr lang="de-DE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779838" y="1508125"/>
            <a:ext cx="1403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 err="1">
                <a:solidFill>
                  <a:srgbClr val="000000"/>
                </a:solidFill>
                <a:latin typeface="+mn-lt"/>
              </a:rPr>
              <a:t>Numbing</a:t>
            </a:r>
            <a:endParaRPr lang="de-DE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183188" y="1508125"/>
            <a:ext cx="1219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 err="1">
                <a:solidFill>
                  <a:srgbClr val="000000"/>
                </a:solidFill>
                <a:latin typeface="+mn-lt"/>
              </a:rPr>
              <a:t>Pain</a:t>
            </a:r>
            <a:endParaRPr lang="de-DE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384925" y="1524000"/>
            <a:ext cx="24193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Thermal 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inertia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 F</a:t>
            </a:r>
            <a:r>
              <a:rPr lang="de-DE" sz="2000" baseline="-25000" dirty="0">
                <a:solidFill>
                  <a:srgbClr val="000000"/>
                </a:solidFill>
                <a:latin typeface="+mn-lt"/>
              </a:rPr>
              <a:t>o</a:t>
            </a:r>
          </a:p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[10</a:t>
            </a:r>
            <a:r>
              <a:rPr lang="de-DE" sz="2000" baseline="30000" dirty="0">
                <a:solidFill>
                  <a:srgbClr val="000000"/>
                </a:solidFill>
                <a:latin typeface="+mn-lt"/>
              </a:rPr>
              <a:t>6 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J</a:t>
            </a:r>
            <a:r>
              <a:rPr lang="de-DE" sz="2000" baseline="30000" dirty="0">
                <a:solidFill>
                  <a:srgbClr val="000000"/>
                </a:solidFill>
                <a:latin typeface="+mn-lt"/>
              </a:rPr>
              <a:t>2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/s m</a:t>
            </a:r>
            <a:r>
              <a:rPr lang="de-DE" sz="2000" baseline="30000" dirty="0">
                <a:solidFill>
                  <a:srgbClr val="000000"/>
                </a:solidFill>
                <a:latin typeface="+mn-lt"/>
              </a:rPr>
              <a:t>4 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K</a:t>
            </a:r>
            <a:r>
              <a:rPr lang="de-DE" sz="2000" baseline="30000" dirty="0">
                <a:solidFill>
                  <a:srgbClr val="000000"/>
                </a:solidFill>
                <a:latin typeface="+mn-lt"/>
              </a:rPr>
              <a:t>2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]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95288" y="1968500"/>
            <a:ext cx="18732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7967" rIns="90000" bIns="46800"/>
          <a:lstStyle/>
          <a:p>
            <a:pPr algn="ctr">
              <a:lnSpc>
                <a:spcPct val="93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400" b="1" dirty="0">
                <a:solidFill>
                  <a:srgbClr val="000000"/>
                </a:solidFill>
                <a:latin typeface="+mj-lt"/>
              </a:rPr>
              <a:t>Material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2268538" y="1968500"/>
            <a:ext cx="41338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 err="1">
                <a:solidFill>
                  <a:srgbClr val="000000"/>
                </a:solidFill>
                <a:latin typeface="+mn-lt"/>
              </a:rPr>
              <a:t>Surface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temperature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T</a:t>
            </a:r>
            <a:r>
              <a:rPr lang="de-DE" sz="2000" baseline="-25000" dirty="0" err="1">
                <a:solidFill>
                  <a:srgbClr val="000000"/>
                </a:solidFill>
                <a:latin typeface="+mn-lt"/>
              </a:rPr>
              <a:t>o</a:t>
            </a:r>
            <a:r>
              <a:rPr lang="de-DE" sz="2000" baseline="-25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[°C]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95288" y="2778125"/>
            <a:ext cx="1873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Aluminium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2268538" y="2778125"/>
            <a:ext cx="151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-7.0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3779838" y="2778125"/>
            <a:ext cx="1403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</a:rPr>
              <a:t>+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3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5183188" y="2778125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15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6402388" y="2778125"/>
            <a:ext cx="2419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449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395288" y="3178175"/>
            <a:ext cx="1873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Steel</a:t>
            </a: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2268538" y="3178175"/>
            <a:ext cx="15113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-12.5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779838" y="3178175"/>
            <a:ext cx="14033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1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5183188" y="3178175"/>
            <a:ext cx="1219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15</a:t>
            </a: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6402388" y="3178175"/>
            <a:ext cx="24193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52.9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395288" y="3576638"/>
            <a:ext cx="18732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Stone</a:t>
            </a:r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auto">
          <a:xfrm>
            <a:off x="2268538" y="3576638"/>
            <a:ext cx="15113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-18.5</a:t>
            </a:r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3779838" y="3576638"/>
            <a:ext cx="14033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15</a:t>
            </a:r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5183188" y="3576638"/>
            <a:ext cx="1219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3.5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402388" y="3576638"/>
            <a:ext cx="24193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4.35</a:t>
            </a: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395288" y="3975100"/>
            <a:ext cx="1873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Nylon</a:t>
            </a:r>
          </a:p>
        </p:txBody>
      </p:sp>
      <p:sp>
        <p:nvSpPr>
          <p:cNvPr id="33" name="Rectangle 26"/>
          <p:cNvSpPr>
            <a:spLocks noChangeArrowheads="1"/>
          </p:cNvSpPr>
          <p:nvPr/>
        </p:nvSpPr>
        <p:spPr bwMode="auto">
          <a:xfrm>
            <a:off x="2268538" y="3975100"/>
            <a:ext cx="1511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200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auto">
          <a:xfrm>
            <a:off x="3779838" y="3975100"/>
            <a:ext cx="14033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-40</a:t>
            </a:r>
          </a:p>
        </p:txBody>
      </p:sp>
      <p:sp>
        <p:nvSpPr>
          <p:cNvPr id="35" name="Rectangle 28"/>
          <p:cNvSpPr>
            <a:spLocks noChangeArrowheads="1"/>
          </p:cNvSpPr>
          <p:nvPr/>
        </p:nvSpPr>
        <p:spPr bwMode="auto">
          <a:xfrm>
            <a:off x="5183188" y="3975100"/>
            <a:ext cx="1219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-6</a:t>
            </a:r>
          </a:p>
        </p:txBody>
      </p:sp>
      <p:sp>
        <p:nvSpPr>
          <p:cNvPr id="36" name="Rectangle 29"/>
          <p:cNvSpPr>
            <a:spLocks noChangeArrowheads="1"/>
          </p:cNvSpPr>
          <p:nvPr/>
        </p:nvSpPr>
        <p:spPr bwMode="auto">
          <a:xfrm>
            <a:off x="6402388" y="3975100"/>
            <a:ext cx="24193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0.61</a:t>
            </a:r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395288" y="4373563"/>
            <a:ext cx="18732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Wood</a:t>
            </a:r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2268538" y="4373563"/>
            <a:ext cx="1511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200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</p:txBody>
      </p:sp>
      <p:sp>
        <p:nvSpPr>
          <p:cNvPr id="39" name="Rectangle 32"/>
          <p:cNvSpPr>
            <a:spLocks noChangeArrowheads="1"/>
          </p:cNvSpPr>
          <p:nvPr/>
        </p:nvSpPr>
        <p:spPr bwMode="auto">
          <a:xfrm>
            <a:off x="3779838" y="4373563"/>
            <a:ext cx="140335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200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</p:txBody>
      </p:sp>
      <p:sp>
        <p:nvSpPr>
          <p:cNvPr id="40" name="Rectangle 33"/>
          <p:cNvSpPr>
            <a:spLocks noChangeArrowheads="1"/>
          </p:cNvSpPr>
          <p:nvPr/>
        </p:nvSpPr>
        <p:spPr bwMode="auto">
          <a:xfrm>
            <a:off x="5183188" y="4373563"/>
            <a:ext cx="12192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2000">
                <a:solidFill>
                  <a:srgbClr val="000000"/>
                </a:solidFill>
                <a:latin typeface="Times New Roman" pitchFamily="18" charset="0"/>
              </a:rPr>
              <a:t>-10</a:t>
            </a:r>
          </a:p>
        </p:txBody>
      </p:sp>
      <p:sp>
        <p:nvSpPr>
          <p:cNvPr id="41" name="Rectangle 34"/>
          <p:cNvSpPr>
            <a:spLocks noChangeArrowheads="1"/>
          </p:cNvSpPr>
          <p:nvPr/>
        </p:nvSpPr>
        <p:spPr bwMode="auto">
          <a:xfrm>
            <a:off x="6402388" y="4373563"/>
            <a:ext cx="24193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 dirty="0">
                <a:solidFill>
                  <a:srgbClr val="000000"/>
                </a:solidFill>
                <a:latin typeface="+mn-lt"/>
              </a:rPr>
              <a:t>0.27</a:t>
            </a:r>
          </a:p>
        </p:txBody>
      </p:sp>
      <p:sp>
        <p:nvSpPr>
          <p:cNvPr id="42" name="Line 35"/>
          <p:cNvSpPr>
            <a:spLocks noChangeShapeType="1"/>
          </p:cNvSpPr>
          <p:nvPr/>
        </p:nvSpPr>
        <p:spPr bwMode="auto">
          <a:xfrm>
            <a:off x="395288" y="1508125"/>
            <a:ext cx="18732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3" name="Line 36"/>
          <p:cNvSpPr>
            <a:spLocks noChangeShapeType="1"/>
          </p:cNvSpPr>
          <p:nvPr/>
        </p:nvSpPr>
        <p:spPr bwMode="auto">
          <a:xfrm>
            <a:off x="2268538" y="1508125"/>
            <a:ext cx="151130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" name="Line 37"/>
          <p:cNvSpPr>
            <a:spLocks noChangeShapeType="1"/>
          </p:cNvSpPr>
          <p:nvPr/>
        </p:nvSpPr>
        <p:spPr bwMode="auto">
          <a:xfrm>
            <a:off x="3779838" y="1508125"/>
            <a:ext cx="14033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5183188" y="1508125"/>
            <a:ext cx="121920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>
            <a:off x="6402388" y="1508125"/>
            <a:ext cx="24193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0"/>
          <p:cNvSpPr>
            <a:spLocks noChangeShapeType="1"/>
          </p:cNvSpPr>
          <p:nvPr/>
        </p:nvSpPr>
        <p:spPr bwMode="auto">
          <a:xfrm>
            <a:off x="395288" y="1968500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41"/>
          <p:cNvSpPr>
            <a:spLocks noChangeShapeType="1"/>
          </p:cNvSpPr>
          <p:nvPr/>
        </p:nvSpPr>
        <p:spPr bwMode="auto">
          <a:xfrm>
            <a:off x="2268538" y="1968500"/>
            <a:ext cx="15113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42"/>
          <p:cNvSpPr>
            <a:spLocks noChangeShapeType="1"/>
          </p:cNvSpPr>
          <p:nvPr/>
        </p:nvSpPr>
        <p:spPr bwMode="auto">
          <a:xfrm>
            <a:off x="3779838" y="1968500"/>
            <a:ext cx="1403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43"/>
          <p:cNvSpPr>
            <a:spLocks noChangeShapeType="1"/>
          </p:cNvSpPr>
          <p:nvPr/>
        </p:nvSpPr>
        <p:spPr bwMode="auto">
          <a:xfrm>
            <a:off x="5183188" y="1968500"/>
            <a:ext cx="12192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45"/>
          <p:cNvSpPr>
            <a:spLocks noChangeShapeType="1"/>
          </p:cNvSpPr>
          <p:nvPr/>
        </p:nvSpPr>
        <p:spPr bwMode="auto">
          <a:xfrm>
            <a:off x="395288" y="2778125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46"/>
          <p:cNvSpPr>
            <a:spLocks noChangeShapeType="1"/>
          </p:cNvSpPr>
          <p:nvPr/>
        </p:nvSpPr>
        <p:spPr bwMode="auto">
          <a:xfrm>
            <a:off x="2268538" y="2778125"/>
            <a:ext cx="6535737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47"/>
          <p:cNvSpPr>
            <a:spLocks noChangeShapeType="1"/>
          </p:cNvSpPr>
          <p:nvPr/>
        </p:nvSpPr>
        <p:spPr bwMode="auto">
          <a:xfrm>
            <a:off x="395288" y="3178175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Line 48"/>
          <p:cNvSpPr>
            <a:spLocks noChangeShapeType="1"/>
          </p:cNvSpPr>
          <p:nvPr/>
        </p:nvSpPr>
        <p:spPr bwMode="auto">
          <a:xfrm>
            <a:off x="2268538" y="3178175"/>
            <a:ext cx="15113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" name="Line 49"/>
          <p:cNvSpPr>
            <a:spLocks noChangeShapeType="1"/>
          </p:cNvSpPr>
          <p:nvPr/>
        </p:nvSpPr>
        <p:spPr bwMode="auto">
          <a:xfrm>
            <a:off x="3779838" y="3178175"/>
            <a:ext cx="1403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0"/>
          <p:cNvSpPr>
            <a:spLocks noChangeShapeType="1"/>
          </p:cNvSpPr>
          <p:nvPr/>
        </p:nvSpPr>
        <p:spPr bwMode="auto">
          <a:xfrm>
            <a:off x="5183188" y="3178175"/>
            <a:ext cx="12192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1"/>
          <p:cNvSpPr>
            <a:spLocks noChangeShapeType="1"/>
          </p:cNvSpPr>
          <p:nvPr/>
        </p:nvSpPr>
        <p:spPr bwMode="auto">
          <a:xfrm>
            <a:off x="6402388" y="3178175"/>
            <a:ext cx="2419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Line 52"/>
          <p:cNvSpPr>
            <a:spLocks noChangeShapeType="1"/>
          </p:cNvSpPr>
          <p:nvPr/>
        </p:nvSpPr>
        <p:spPr bwMode="auto">
          <a:xfrm>
            <a:off x="395288" y="3576638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" name="Line 53"/>
          <p:cNvSpPr>
            <a:spLocks noChangeShapeType="1"/>
          </p:cNvSpPr>
          <p:nvPr/>
        </p:nvSpPr>
        <p:spPr bwMode="auto">
          <a:xfrm>
            <a:off x="2268538" y="3576638"/>
            <a:ext cx="15113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Line 54"/>
          <p:cNvSpPr>
            <a:spLocks noChangeShapeType="1"/>
          </p:cNvSpPr>
          <p:nvPr/>
        </p:nvSpPr>
        <p:spPr bwMode="auto">
          <a:xfrm>
            <a:off x="3779838" y="3576638"/>
            <a:ext cx="1403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" name="Line 55"/>
          <p:cNvSpPr>
            <a:spLocks noChangeShapeType="1"/>
          </p:cNvSpPr>
          <p:nvPr/>
        </p:nvSpPr>
        <p:spPr bwMode="auto">
          <a:xfrm>
            <a:off x="5183188" y="3576638"/>
            <a:ext cx="12192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2" name="Line 56"/>
          <p:cNvSpPr>
            <a:spLocks noChangeShapeType="1"/>
          </p:cNvSpPr>
          <p:nvPr/>
        </p:nvSpPr>
        <p:spPr bwMode="auto">
          <a:xfrm>
            <a:off x="6402388" y="3576638"/>
            <a:ext cx="2419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3" name="Line 57"/>
          <p:cNvSpPr>
            <a:spLocks noChangeShapeType="1"/>
          </p:cNvSpPr>
          <p:nvPr/>
        </p:nvSpPr>
        <p:spPr bwMode="auto">
          <a:xfrm>
            <a:off x="395288" y="3975100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+mn-lt"/>
            </a:endParaRPr>
          </a:p>
        </p:txBody>
      </p:sp>
      <p:sp>
        <p:nvSpPr>
          <p:cNvPr id="64" name="Line 58"/>
          <p:cNvSpPr>
            <a:spLocks noChangeShapeType="1"/>
          </p:cNvSpPr>
          <p:nvPr/>
        </p:nvSpPr>
        <p:spPr bwMode="auto">
          <a:xfrm>
            <a:off x="2268538" y="3975100"/>
            <a:ext cx="15113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5" name="Line 59"/>
          <p:cNvSpPr>
            <a:spLocks noChangeShapeType="1"/>
          </p:cNvSpPr>
          <p:nvPr/>
        </p:nvSpPr>
        <p:spPr bwMode="auto">
          <a:xfrm>
            <a:off x="3779838" y="3975100"/>
            <a:ext cx="1403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0"/>
          <p:cNvSpPr>
            <a:spLocks noChangeShapeType="1"/>
          </p:cNvSpPr>
          <p:nvPr/>
        </p:nvSpPr>
        <p:spPr bwMode="auto">
          <a:xfrm>
            <a:off x="5183188" y="3975100"/>
            <a:ext cx="12192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1"/>
          <p:cNvSpPr>
            <a:spLocks noChangeShapeType="1"/>
          </p:cNvSpPr>
          <p:nvPr/>
        </p:nvSpPr>
        <p:spPr bwMode="auto">
          <a:xfrm>
            <a:off x="6402388" y="3975100"/>
            <a:ext cx="2419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Line 62"/>
          <p:cNvSpPr>
            <a:spLocks noChangeShapeType="1"/>
          </p:cNvSpPr>
          <p:nvPr/>
        </p:nvSpPr>
        <p:spPr bwMode="auto">
          <a:xfrm>
            <a:off x="395288" y="4373563"/>
            <a:ext cx="18732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" name="Line 63"/>
          <p:cNvSpPr>
            <a:spLocks noChangeShapeType="1"/>
          </p:cNvSpPr>
          <p:nvPr/>
        </p:nvSpPr>
        <p:spPr bwMode="auto">
          <a:xfrm>
            <a:off x="2268538" y="4373563"/>
            <a:ext cx="15113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Line 64"/>
          <p:cNvSpPr>
            <a:spLocks noChangeShapeType="1"/>
          </p:cNvSpPr>
          <p:nvPr/>
        </p:nvSpPr>
        <p:spPr bwMode="auto">
          <a:xfrm>
            <a:off x="3779838" y="4373563"/>
            <a:ext cx="1403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" name="Line 65"/>
          <p:cNvSpPr>
            <a:spLocks noChangeShapeType="1"/>
          </p:cNvSpPr>
          <p:nvPr/>
        </p:nvSpPr>
        <p:spPr bwMode="auto">
          <a:xfrm>
            <a:off x="5183188" y="4373563"/>
            <a:ext cx="121920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" name="Line 66"/>
          <p:cNvSpPr>
            <a:spLocks noChangeShapeType="1"/>
          </p:cNvSpPr>
          <p:nvPr/>
        </p:nvSpPr>
        <p:spPr bwMode="auto">
          <a:xfrm>
            <a:off x="6402388" y="4373563"/>
            <a:ext cx="24193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" name="Line 67"/>
          <p:cNvSpPr>
            <a:spLocks noChangeShapeType="1"/>
          </p:cNvSpPr>
          <p:nvPr/>
        </p:nvSpPr>
        <p:spPr bwMode="auto">
          <a:xfrm>
            <a:off x="395288" y="4772025"/>
            <a:ext cx="18732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68"/>
          <p:cNvSpPr>
            <a:spLocks noChangeShapeType="1"/>
          </p:cNvSpPr>
          <p:nvPr/>
        </p:nvSpPr>
        <p:spPr bwMode="auto">
          <a:xfrm>
            <a:off x="2268538" y="4772025"/>
            <a:ext cx="151130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Line 69"/>
          <p:cNvSpPr>
            <a:spLocks noChangeShapeType="1"/>
          </p:cNvSpPr>
          <p:nvPr/>
        </p:nvSpPr>
        <p:spPr bwMode="auto">
          <a:xfrm>
            <a:off x="3779838" y="4772025"/>
            <a:ext cx="14033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0"/>
          <p:cNvSpPr>
            <a:spLocks noChangeShapeType="1"/>
          </p:cNvSpPr>
          <p:nvPr/>
        </p:nvSpPr>
        <p:spPr bwMode="auto">
          <a:xfrm>
            <a:off x="5183188" y="4772025"/>
            <a:ext cx="121920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1"/>
          <p:cNvSpPr>
            <a:spLocks noChangeShapeType="1"/>
          </p:cNvSpPr>
          <p:nvPr/>
        </p:nvSpPr>
        <p:spPr bwMode="auto">
          <a:xfrm>
            <a:off x="6402388" y="4772025"/>
            <a:ext cx="24193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Line 72"/>
          <p:cNvSpPr>
            <a:spLocks noChangeShapeType="1"/>
          </p:cNvSpPr>
          <p:nvPr/>
        </p:nvSpPr>
        <p:spPr bwMode="auto">
          <a:xfrm>
            <a:off x="395288" y="1508125"/>
            <a:ext cx="0" cy="460375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9" name="Line 73"/>
          <p:cNvSpPr>
            <a:spLocks noChangeShapeType="1"/>
          </p:cNvSpPr>
          <p:nvPr/>
        </p:nvSpPr>
        <p:spPr bwMode="auto">
          <a:xfrm>
            <a:off x="395288" y="1968500"/>
            <a:ext cx="0" cy="809625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Line 74"/>
          <p:cNvSpPr>
            <a:spLocks noChangeShapeType="1"/>
          </p:cNvSpPr>
          <p:nvPr/>
        </p:nvSpPr>
        <p:spPr bwMode="auto">
          <a:xfrm>
            <a:off x="395288" y="2778125"/>
            <a:ext cx="0" cy="4000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Line 75"/>
          <p:cNvSpPr>
            <a:spLocks noChangeShapeType="1"/>
          </p:cNvSpPr>
          <p:nvPr/>
        </p:nvSpPr>
        <p:spPr bwMode="auto">
          <a:xfrm>
            <a:off x="395288" y="3178175"/>
            <a:ext cx="0" cy="39846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" name="Line 76"/>
          <p:cNvSpPr>
            <a:spLocks noChangeShapeType="1"/>
          </p:cNvSpPr>
          <p:nvPr/>
        </p:nvSpPr>
        <p:spPr bwMode="auto">
          <a:xfrm>
            <a:off x="395288" y="3576638"/>
            <a:ext cx="0" cy="398462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" name="Line 77"/>
          <p:cNvSpPr>
            <a:spLocks noChangeShapeType="1"/>
          </p:cNvSpPr>
          <p:nvPr/>
        </p:nvSpPr>
        <p:spPr bwMode="auto">
          <a:xfrm>
            <a:off x="395288" y="3975100"/>
            <a:ext cx="0" cy="39846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" name="Line 78"/>
          <p:cNvSpPr>
            <a:spLocks noChangeShapeType="1"/>
          </p:cNvSpPr>
          <p:nvPr/>
        </p:nvSpPr>
        <p:spPr bwMode="auto">
          <a:xfrm>
            <a:off x="395288" y="4373563"/>
            <a:ext cx="0" cy="398462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" name="Line 79"/>
          <p:cNvSpPr>
            <a:spLocks noChangeShapeType="1"/>
          </p:cNvSpPr>
          <p:nvPr/>
        </p:nvSpPr>
        <p:spPr bwMode="auto">
          <a:xfrm>
            <a:off x="2268538" y="1508125"/>
            <a:ext cx="0" cy="460375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" name="Line 80"/>
          <p:cNvSpPr>
            <a:spLocks noChangeShapeType="1"/>
          </p:cNvSpPr>
          <p:nvPr/>
        </p:nvSpPr>
        <p:spPr bwMode="auto">
          <a:xfrm>
            <a:off x="2268538" y="1968500"/>
            <a:ext cx="0" cy="809625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81"/>
          <p:cNvSpPr>
            <a:spLocks noChangeShapeType="1"/>
          </p:cNvSpPr>
          <p:nvPr/>
        </p:nvSpPr>
        <p:spPr bwMode="auto">
          <a:xfrm>
            <a:off x="2268538" y="2778125"/>
            <a:ext cx="0" cy="4000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Line 82"/>
          <p:cNvSpPr>
            <a:spLocks noChangeShapeType="1"/>
          </p:cNvSpPr>
          <p:nvPr/>
        </p:nvSpPr>
        <p:spPr bwMode="auto">
          <a:xfrm>
            <a:off x="2268538" y="3178175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" name="Line 83"/>
          <p:cNvSpPr>
            <a:spLocks noChangeShapeType="1"/>
          </p:cNvSpPr>
          <p:nvPr/>
        </p:nvSpPr>
        <p:spPr bwMode="auto">
          <a:xfrm>
            <a:off x="2268538" y="3576638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" name="Line 84"/>
          <p:cNvSpPr>
            <a:spLocks noChangeShapeType="1"/>
          </p:cNvSpPr>
          <p:nvPr/>
        </p:nvSpPr>
        <p:spPr bwMode="auto">
          <a:xfrm>
            <a:off x="2268538" y="3975100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" name="Line 85"/>
          <p:cNvSpPr>
            <a:spLocks noChangeShapeType="1"/>
          </p:cNvSpPr>
          <p:nvPr/>
        </p:nvSpPr>
        <p:spPr bwMode="auto">
          <a:xfrm>
            <a:off x="2268538" y="4373563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" name="Line 86"/>
          <p:cNvSpPr>
            <a:spLocks noChangeShapeType="1"/>
          </p:cNvSpPr>
          <p:nvPr/>
        </p:nvSpPr>
        <p:spPr bwMode="auto">
          <a:xfrm>
            <a:off x="3779838" y="1508125"/>
            <a:ext cx="0" cy="460375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3" name="Line 88"/>
          <p:cNvSpPr>
            <a:spLocks noChangeShapeType="1"/>
          </p:cNvSpPr>
          <p:nvPr/>
        </p:nvSpPr>
        <p:spPr bwMode="auto">
          <a:xfrm>
            <a:off x="3779838" y="2778125"/>
            <a:ext cx="0" cy="4000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89"/>
          <p:cNvSpPr>
            <a:spLocks noChangeShapeType="1"/>
          </p:cNvSpPr>
          <p:nvPr/>
        </p:nvSpPr>
        <p:spPr bwMode="auto">
          <a:xfrm>
            <a:off x="3779838" y="3178175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Line 90"/>
          <p:cNvSpPr>
            <a:spLocks noChangeShapeType="1"/>
          </p:cNvSpPr>
          <p:nvPr/>
        </p:nvSpPr>
        <p:spPr bwMode="auto">
          <a:xfrm>
            <a:off x="3779838" y="3576638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" name="Line 91"/>
          <p:cNvSpPr>
            <a:spLocks noChangeShapeType="1"/>
          </p:cNvSpPr>
          <p:nvPr/>
        </p:nvSpPr>
        <p:spPr bwMode="auto">
          <a:xfrm>
            <a:off x="3779838" y="3975100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2"/>
          <p:cNvSpPr>
            <a:spLocks noChangeShapeType="1"/>
          </p:cNvSpPr>
          <p:nvPr/>
        </p:nvSpPr>
        <p:spPr bwMode="auto">
          <a:xfrm>
            <a:off x="3779838" y="4373563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Line 93"/>
          <p:cNvSpPr>
            <a:spLocks noChangeShapeType="1"/>
          </p:cNvSpPr>
          <p:nvPr/>
        </p:nvSpPr>
        <p:spPr bwMode="auto">
          <a:xfrm>
            <a:off x="5183188" y="1508125"/>
            <a:ext cx="0" cy="460375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" name="Line 94"/>
          <p:cNvSpPr>
            <a:spLocks noChangeShapeType="1"/>
          </p:cNvSpPr>
          <p:nvPr/>
        </p:nvSpPr>
        <p:spPr bwMode="auto">
          <a:xfrm>
            <a:off x="5183188" y="2778125"/>
            <a:ext cx="0" cy="4000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5"/>
          <p:cNvSpPr>
            <a:spLocks noChangeShapeType="1"/>
          </p:cNvSpPr>
          <p:nvPr/>
        </p:nvSpPr>
        <p:spPr bwMode="auto">
          <a:xfrm>
            <a:off x="5183188" y="3178175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Line 96"/>
          <p:cNvSpPr>
            <a:spLocks noChangeShapeType="1"/>
          </p:cNvSpPr>
          <p:nvPr/>
        </p:nvSpPr>
        <p:spPr bwMode="auto">
          <a:xfrm>
            <a:off x="5183188" y="3576638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" name="Line 97"/>
          <p:cNvSpPr>
            <a:spLocks noChangeShapeType="1"/>
          </p:cNvSpPr>
          <p:nvPr/>
        </p:nvSpPr>
        <p:spPr bwMode="auto">
          <a:xfrm>
            <a:off x="5183188" y="3975100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98"/>
          <p:cNvSpPr>
            <a:spLocks noChangeShapeType="1"/>
          </p:cNvSpPr>
          <p:nvPr/>
        </p:nvSpPr>
        <p:spPr bwMode="auto">
          <a:xfrm>
            <a:off x="5183188" y="4373563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Line 99"/>
          <p:cNvSpPr>
            <a:spLocks noChangeShapeType="1"/>
          </p:cNvSpPr>
          <p:nvPr/>
        </p:nvSpPr>
        <p:spPr bwMode="auto">
          <a:xfrm>
            <a:off x="6402388" y="1508125"/>
            <a:ext cx="0" cy="127000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" name="Line 100"/>
          <p:cNvSpPr>
            <a:spLocks noChangeShapeType="1"/>
          </p:cNvSpPr>
          <p:nvPr/>
        </p:nvSpPr>
        <p:spPr bwMode="auto">
          <a:xfrm>
            <a:off x="6402388" y="2778125"/>
            <a:ext cx="0" cy="4000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1"/>
          <p:cNvSpPr>
            <a:spLocks noChangeShapeType="1"/>
          </p:cNvSpPr>
          <p:nvPr/>
        </p:nvSpPr>
        <p:spPr bwMode="auto">
          <a:xfrm>
            <a:off x="6402388" y="3178175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Line 102"/>
          <p:cNvSpPr>
            <a:spLocks noChangeShapeType="1"/>
          </p:cNvSpPr>
          <p:nvPr/>
        </p:nvSpPr>
        <p:spPr bwMode="auto">
          <a:xfrm>
            <a:off x="6402388" y="3576638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" name="Line 103"/>
          <p:cNvSpPr>
            <a:spLocks noChangeShapeType="1"/>
          </p:cNvSpPr>
          <p:nvPr/>
        </p:nvSpPr>
        <p:spPr bwMode="auto">
          <a:xfrm>
            <a:off x="6402388" y="3975100"/>
            <a:ext cx="0" cy="39846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104"/>
          <p:cNvSpPr>
            <a:spLocks noChangeShapeType="1"/>
          </p:cNvSpPr>
          <p:nvPr/>
        </p:nvSpPr>
        <p:spPr bwMode="auto">
          <a:xfrm>
            <a:off x="6402388" y="4373563"/>
            <a:ext cx="0" cy="398462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Line 105"/>
          <p:cNvSpPr>
            <a:spLocks noChangeShapeType="1"/>
          </p:cNvSpPr>
          <p:nvPr/>
        </p:nvSpPr>
        <p:spPr bwMode="auto">
          <a:xfrm flipH="1">
            <a:off x="8829675" y="1508125"/>
            <a:ext cx="17463" cy="127000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1" name="Line 106"/>
          <p:cNvSpPr>
            <a:spLocks noChangeShapeType="1"/>
          </p:cNvSpPr>
          <p:nvPr/>
        </p:nvSpPr>
        <p:spPr bwMode="auto">
          <a:xfrm>
            <a:off x="8821738" y="2778125"/>
            <a:ext cx="0" cy="4000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" name="Line 107"/>
          <p:cNvSpPr>
            <a:spLocks noChangeShapeType="1"/>
          </p:cNvSpPr>
          <p:nvPr/>
        </p:nvSpPr>
        <p:spPr bwMode="auto">
          <a:xfrm>
            <a:off x="8821738" y="3178175"/>
            <a:ext cx="0" cy="39846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" name="Line 108"/>
          <p:cNvSpPr>
            <a:spLocks noChangeShapeType="1"/>
          </p:cNvSpPr>
          <p:nvPr/>
        </p:nvSpPr>
        <p:spPr bwMode="auto">
          <a:xfrm>
            <a:off x="8821738" y="3576638"/>
            <a:ext cx="0" cy="398462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" name="Line 109"/>
          <p:cNvSpPr>
            <a:spLocks noChangeShapeType="1"/>
          </p:cNvSpPr>
          <p:nvPr/>
        </p:nvSpPr>
        <p:spPr bwMode="auto">
          <a:xfrm>
            <a:off x="8821738" y="3975100"/>
            <a:ext cx="0" cy="39846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5" name="Line 110"/>
          <p:cNvSpPr>
            <a:spLocks noChangeShapeType="1"/>
          </p:cNvSpPr>
          <p:nvPr/>
        </p:nvSpPr>
        <p:spPr bwMode="auto">
          <a:xfrm>
            <a:off x="8821738" y="4373563"/>
            <a:ext cx="0" cy="398462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07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 err="1"/>
              <a:t>Threshold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values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</a:t>
            </a:r>
            <a:r>
              <a:rPr lang="de-DE" altLang="de-DE" sz="3200" dirty="0" err="1"/>
              <a:t>burns</a:t>
            </a:r>
            <a:r>
              <a:rPr lang="de-DE" altLang="de-DE" sz="3200" dirty="0"/>
              <a:t/>
            </a:r>
            <a:br>
              <a:rPr lang="de-DE" altLang="de-DE" sz="3200" dirty="0"/>
            </a:br>
            <a:endParaRPr 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32866E-6C06-432E-ABF8-BE4DF5DFB75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1662472"/>
            <a:ext cx="8064500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/>
          </a:p>
          <a:p>
            <a:pPr eaLnBrk="1" hangingPunct="1"/>
            <a:r>
              <a:rPr lang="en-US" altLang="de-DE" sz="2000" b="0" dirty="0"/>
              <a:t>Thresholds for burns To (°C) in the event of contact with the hot surfaces of various materials (to EN ISO 13732-1)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81000" y="1552575"/>
            <a:ext cx="28924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7967" rIns="90000" bIns="46800"/>
          <a:lstStyle/>
          <a:p>
            <a:pPr>
              <a:lnSpc>
                <a:spcPct val="93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400" b="1" dirty="0">
                <a:solidFill>
                  <a:srgbClr val="000000"/>
                </a:solidFill>
                <a:latin typeface="+mn-lt"/>
              </a:rPr>
              <a:t>Material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273425" y="1552575"/>
            <a:ext cx="5462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7967" rIns="90000" bIns="46800"/>
          <a:lstStyle/>
          <a:p>
            <a:pPr algn="ctr">
              <a:lnSpc>
                <a:spcPct val="93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400" b="1" dirty="0" err="1">
                <a:solidFill>
                  <a:srgbClr val="000000"/>
                </a:solidFill>
                <a:latin typeface="+mn-lt"/>
              </a:rPr>
              <a:t>Contact</a:t>
            </a:r>
            <a:r>
              <a:rPr lang="de-DE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DE" sz="2400" b="1" dirty="0" err="1">
                <a:solidFill>
                  <a:srgbClr val="000000"/>
                </a:solidFill>
                <a:latin typeface="+mn-lt"/>
              </a:rPr>
              <a:t>duration</a:t>
            </a:r>
            <a:endParaRPr lang="de-DE" sz="24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93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400" b="1" dirty="0">
                <a:solidFill>
                  <a:srgbClr val="000000"/>
                </a:solidFill>
                <a:latin typeface="+mn-lt"/>
              </a:rPr>
              <a:t> 1 </a:t>
            </a:r>
            <a:r>
              <a:rPr lang="de-DE" sz="2400" b="1" dirty="0" err="1">
                <a:solidFill>
                  <a:srgbClr val="000000"/>
                </a:solidFill>
                <a:latin typeface="+mn-lt"/>
              </a:rPr>
              <a:t>minute</a:t>
            </a:r>
            <a:r>
              <a:rPr lang="de-DE" sz="2400" b="1" dirty="0">
                <a:solidFill>
                  <a:srgbClr val="000000"/>
                </a:solidFill>
                <a:latin typeface="+mn-lt"/>
              </a:rPr>
              <a:t>      10 </a:t>
            </a:r>
            <a:r>
              <a:rPr lang="de-DE" sz="2400" b="1" dirty="0" err="1">
                <a:solidFill>
                  <a:srgbClr val="000000"/>
                </a:solidFill>
                <a:latin typeface="+mn-lt"/>
              </a:rPr>
              <a:t>minutes</a:t>
            </a:r>
            <a:r>
              <a:rPr lang="de-DE" sz="2400" b="1" dirty="0">
                <a:solidFill>
                  <a:srgbClr val="000000"/>
                </a:solidFill>
                <a:latin typeface="+mn-lt"/>
              </a:rPr>
              <a:t>      8 </a:t>
            </a:r>
            <a:r>
              <a:rPr lang="de-DE" sz="2400" b="1" dirty="0" err="1">
                <a:solidFill>
                  <a:srgbClr val="000000"/>
                </a:solidFill>
                <a:latin typeface="+mn-lt"/>
              </a:rPr>
              <a:t>hours</a:t>
            </a:r>
            <a:r>
              <a:rPr lang="de-DE" sz="2400" b="1" dirty="0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81000" y="2819400"/>
            <a:ext cx="28924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Uncoated metals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273425" y="2819400"/>
            <a:ext cx="16827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51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956175" y="2819400"/>
            <a:ext cx="193516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48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891338" y="2819400"/>
            <a:ext cx="184467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43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81000" y="3244850"/>
            <a:ext cx="28924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Coated metals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273425" y="3244850"/>
            <a:ext cx="168275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51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956175" y="3244850"/>
            <a:ext cx="19351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48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6891338" y="3244850"/>
            <a:ext cx="184467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43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81000" y="3662363"/>
            <a:ext cx="289242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Ceramic materials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3273425" y="3662363"/>
            <a:ext cx="16827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56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956175" y="3662363"/>
            <a:ext cx="19351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48</a:t>
            </a: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6891338" y="3662363"/>
            <a:ext cx="18446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43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81000" y="4127500"/>
            <a:ext cx="289242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Plastics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3273425" y="4127500"/>
            <a:ext cx="16827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60</a:t>
            </a: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4956175" y="4127500"/>
            <a:ext cx="193516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48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6891338" y="4127500"/>
            <a:ext cx="18446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43</a:t>
            </a:r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auto">
          <a:xfrm>
            <a:off x="381000" y="4592638"/>
            <a:ext cx="28924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Wood</a:t>
            </a:r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3273425" y="4592638"/>
            <a:ext cx="16827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60</a:t>
            </a:r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4956175" y="4592638"/>
            <a:ext cx="19351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48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891338" y="4592638"/>
            <a:ext cx="18446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64440" rIns="90000" bIns="46800"/>
          <a:lstStyle/>
          <a:p>
            <a:pPr algn="ctr">
              <a:lnSpc>
                <a:spcPct val="93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de-DE" sz="2000">
                <a:solidFill>
                  <a:srgbClr val="000000"/>
                </a:solidFill>
                <a:latin typeface="+mn-lt"/>
              </a:rPr>
              <a:t>43</a:t>
            </a:r>
          </a:p>
        </p:txBody>
      </p:sp>
      <p:sp>
        <p:nvSpPr>
          <p:cNvPr id="32" name="Line 25"/>
          <p:cNvSpPr>
            <a:spLocks noChangeShapeType="1"/>
          </p:cNvSpPr>
          <p:nvPr/>
        </p:nvSpPr>
        <p:spPr bwMode="auto">
          <a:xfrm>
            <a:off x="381000" y="1552575"/>
            <a:ext cx="2892425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3" name="Line 26"/>
          <p:cNvSpPr>
            <a:spLocks noChangeShapeType="1"/>
          </p:cNvSpPr>
          <p:nvPr/>
        </p:nvSpPr>
        <p:spPr bwMode="auto">
          <a:xfrm>
            <a:off x="3273425" y="1552575"/>
            <a:ext cx="5464175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4" name="Line 27"/>
          <p:cNvSpPr>
            <a:spLocks noChangeShapeType="1"/>
          </p:cNvSpPr>
          <p:nvPr/>
        </p:nvSpPr>
        <p:spPr bwMode="auto">
          <a:xfrm>
            <a:off x="381000" y="2819400"/>
            <a:ext cx="289242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3273425" y="2819400"/>
            <a:ext cx="546417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6" name="Line 29"/>
          <p:cNvSpPr>
            <a:spLocks noChangeShapeType="1"/>
          </p:cNvSpPr>
          <p:nvPr/>
        </p:nvSpPr>
        <p:spPr bwMode="auto">
          <a:xfrm>
            <a:off x="381000" y="3244850"/>
            <a:ext cx="289242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3273425" y="3244850"/>
            <a:ext cx="16827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4956175" y="3244850"/>
            <a:ext cx="1935163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39" name="Line 32"/>
          <p:cNvSpPr>
            <a:spLocks noChangeShapeType="1"/>
          </p:cNvSpPr>
          <p:nvPr/>
        </p:nvSpPr>
        <p:spPr bwMode="auto">
          <a:xfrm>
            <a:off x="6891338" y="3244850"/>
            <a:ext cx="184467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0" name="Line 33"/>
          <p:cNvSpPr>
            <a:spLocks noChangeShapeType="1"/>
          </p:cNvSpPr>
          <p:nvPr/>
        </p:nvSpPr>
        <p:spPr bwMode="auto">
          <a:xfrm>
            <a:off x="381000" y="3662363"/>
            <a:ext cx="289242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1" name="Line 34"/>
          <p:cNvSpPr>
            <a:spLocks noChangeShapeType="1"/>
          </p:cNvSpPr>
          <p:nvPr/>
        </p:nvSpPr>
        <p:spPr bwMode="auto">
          <a:xfrm>
            <a:off x="3273425" y="3662363"/>
            <a:ext cx="16827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2" name="Line 35"/>
          <p:cNvSpPr>
            <a:spLocks noChangeShapeType="1"/>
          </p:cNvSpPr>
          <p:nvPr/>
        </p:nvSpPr>
        <p:spPr bwMode="auto">
          <a:xfrm>
            <a:off x="4956175" y="3662363"/>
            <a:ext cx="1935163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3" name="Line 36"/>
          <p:cNvSpPr>
            <a:spLocks noChangeShapeType="1"/>
          </p:cNvSpPr>
          <p:nvPr/>
        </p:nvSpPr>
        <p:spPr bwMode="auto">
          <a:xfrm>
            <a:off x="6891338" y="3662363"/>
            <a:ext cx="184467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4" name="Line 37"/>
          <p:cNvSpPr>
            <a:spLocks noChangeShapeType="1"/>
          </p:cNvSpPr>
          <p:nvPr/>
        </p:nvSpPr>
        <p:spPr bwMode="auto">
          <a:xfrm>
            <a:off x="381000" y="4127500"/>
            <a:ext cx="289242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3273425" y="4127500"/>
            <a:ext cx="16827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>
            <a:off x="4956175" y="4127500"/>
            <a:ext cx="1935163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7" name="Line 40"/>
          <p:cNvSpPr>
            <a:spLocks noChangeShapeType="1"/>
          </p:cNvSpPr>
          <p:nvPr/>
        </p:nvSpPr>
        <p:spPr bwMode="auto">
          <a:xfrm>
            <a:off x="6891338" y="4127500"/>
            <a:ext cx="184467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8" name="Line 41"/>
          <p:cNvSpPr>
            <a:spLocks noChangeShapeType="1"/>
          </p:cNvSpPr>
          <p:nvPr/>
        </p:nvSpPr>
        <p:spPr bwMode="auto">
          <a:xfrm>
            <a:off x="381000" y="4592638"/>
            <a:ext cx="289242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49" name="Line 42"/>
          <p:cNvSpPr>
            <a:spLocks noChangeShapeType="1"/>
          </p:cNvSpPr>
          <p:nvPr/>
        </p:nvSpPr>
        <p:spPr bwMode="auto">
          <a:xfrm>
            <a:off x="3273425" y="4592638"/>
            <a:ext cx="1682750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0" name="Line 43"/>
          <p:cNvSpPr>
            <a:spLocks noChangeShapeType="1"/>
          </p:cNvSpPr>
          <p:nvPr/>
        </p:nvSpPr>
        <p:spPr bwMode="auto">
          <a:xfrm>
            <a:off x="4956175" y="4592638"/>
            <a:ext cx="1935163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1" name="Line 44"/>
          <p:cNvSpPr>
            <a:spLocks noChangeShapeType="1"/>
          </p:cNvSpPr>
          <p:nvPr/>
        </p:nvSpPr>
        <p:spPr bwMode="auto">
          <a:xfrm>
            <a:off x="6891338" y="4592638"/>
            <a:ext cx="1844675" cy="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2" name="Line 45"/>
          <p:cNvSpPr>
            <a:spLocks noChangeShapeType="1"/>
          </p:cNvSpPr>
          <p:nvPr/>
        </p:nvSpPr>
        <p:spPr bwMode="auto">
          <a:xfrm>
            <a:off x="381000" y="5056188"/>
            <a:ext cx="2892425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3" name="Line 46"/>
          <p:cNvSpPr>
            <a:spLocks noChangeShapeType="1"/>
          </p:cNvSpPr>
          <p:nvPr/>
        </p:nvSpPr>
        <p:spPr bwMode="auto">
          <a:xfrm>
            <a:off x="3273425" y="5056188"/>
            <a:ext cx="1682750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4" name="Line 47"/>
          <p:cNvSpPr>
            <a:spLocks noChangeShapeType="1"/>
          </p:cNvSpPr>
          <p:nvPr/>
        </p:nvSpPr>
        <p:spPr bwMode="auto">
          <a:xfrm>
            <a:off x="4956175" y="5056188"/>
            <a:ext cx="1935163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5" name="Line 48"/>
          <p:cNvSpPr>
            <a:spLocks noChangeShapeType="1"/>
          </p:cNvSpPr>
          <p:nvPr/>
        </p:nvSpPr>
        <p:spPr bwMode="auto">
          <a:xfrm>
            <a:off x="6891338" y="5056188"/>
            <a:ext cx="1844675" cy="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6" name="Line 49"/>
          <p:cNvSpPr>
            <a:spLocks noChangeShapeType="1"/>
          </p:cNvSpPr>
          <p:nvPr/>
        </p:nvSpPr>
        <p:spPr bwMode="auto">
          <a:xfrm>
            <a:off x="381000" y="1552575"/>
            <a:ext cx="0" cy="1266825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7" name="Line 50"/>
          <p:cNvSpPr>
            <a:spLocks noChangeShapeType="1"/>
          </p:cNvSpPr>
          <p:nvPr/>
        </p:nvSpPr>
        <p:spPr bwMode="auto">
          <a:xfrm>
            <a:off x="381000" y="2819400"/>
            <a:ext cx="0" cy="4254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381000" y="3244850"/>
            <a:ext cx="0" cy="41751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59" name="Line 52"/>
          <p:cNvSpPr>
            <a:spLocks noChangeShapeType="1"/>
          </p:cNvSpPr>
          <p:nvPr/>
        </p:nvSpPr>
        <p:spPr bwMode="auto">
          <a:xfrm>
            <a:off x="381000" y="3662363"/>
            <a:ext cx="0" cy="465137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0" name="Line 53"/>
          <p:cNvSpPr>
            <a:spLocks noChangeShapeType="1"/>
          </p:cNvSpPr>
          <p:nvPr/>
        </p:nvSpPr>
        <p:spPr bwMode="auto">
          <a:xfrm>
            <a:off x="381000" y="4127500"/>
            <a:ext cx="0" cy="465138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1" name="Line 54"/>
          <p:cNvSpPr>
            <a:spLocks noChangeShapeType="1"/>
          </p:cNvSpPr>
          <p:nvPr/>
        </p:nvSpPr>
        <p:spPr bwMode="auto">
          <a:xfrm>
            <a:off x="381000" y="4592638"/>
            <a:ext cx="0" cy="4635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2" name="Line 55"/>
          <p:cNvSpPr>
            <a:spLocks noChangeShapeType="1"/>
          </p:cNvSpPr>
          <p:nvPr/>
        </p:nvSpPr>
        <p:spPr bwMode="auto">
          <a:xfrm>
            <a:off x="3273425" y="1552575"/>
            <a:ext cx="0" cy="1266825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3" name="Line 56"/>
          <p:cNvSpPr>
            <a:spLocks noChangeShapeType="1"/>
          </p:cNvSpPr>
          <p:nvPr/>
        </p:nvSpPr>
        <p:spPr bwMode="auto">
          <a:xfrm>
            <a:off x="3273425" y="2819400"/>
            <a:ext cx="0" cy="4254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3273425" y="3244850"/>
            <a:ext cx="0" cy="41751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5" name="Line 58"/>
          <p:cNvSpPr>
            <a:spLocks noChangeShapeType="1"/>
          </p:cNvSpPr>
          <p:nvPr/>
        </p:nvSpPr>
        <p:spPr bwMode="auto">
          <a:xfrm>
            <a:off x="3273425" y="3662363"/>
            <a:ext cx="0" cy="465137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6" name="Line 59"/>
          <p:cNvSpPr>
            <a:spLocks noChangeShapeType="1"/>
          </p:cNvSpPr>
          <p:nvPr/>
        </p:nvSpPr>
        <p:spPr bwMode="auto">
          <a:xfrm>
            <a:off x="3273425" y="4127500"/>
            <a:ext cx="0" cy="465138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7" name="Line 60"/>
          <p:cNvSpPr>
            <a:spLocks noChangeShapeType="1"/>
          </p:cNvSpPr>
          <p:nvPr/>
        </p:nvSpPr>
        <p:spPr bwMode="auto">
          <a:xfrm>
            <a:off x="3273425" y="4592638"/>
            <a:ext cx="0" cy="4635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8" name="Line 61"/>
          <p:cNvSpPr>
            <a:spLocks noChangeShapeType="1"/>
          </p:cNvSpPr>
          <p:nvPr/>
        </p:nvSpPr>
        <p:spPr bwMode="auto">
          <a:xfrm>
            <a:off x="8737600" y="1552575"/>
            <a:ext cx="0" cy="1266825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69" name="Line 62"/>
          <p:cNvSpPr>
            <a:spLocks noChangeShapeType="1"/>
          </p:cNvSpPr>
          <p:nvPr/>
        </p:nvSpPr>
        <p:spPr bwMode="auto">
          <a:xfrm>
            <a:off x="4956175" y="2819400"/>
            <a:ext cx="0" cy="4254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0" name="Line 63"/>
          <p:cNvSpPr>
            <a:spLocks noChangeShapeType="1"/>
          </p:cNvSpPr>
          <p:nvPr/>
        </p:nvSpPr>
        <p:spPr bwMode="auto">
          <a:xfrm>
            <a:off x="4956175" y="3244850"/>
            <a:ext cx="0" cy="41751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1" name="Line 64"/>
          <p:cNvSpPr>
            <a:spLocks noChangeShapeType="1"/>
          </p:cNvSpPr>
          <p:nvPr/>
        </p:nvSpPr>
        <p:spPr bwMode="auto">
          <a:xfrm>
            <a:off x="4956175" y="3662363"/>
            <a:ext cx="0" cy="465137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2" name="Line 65"/>
          <p:cNvSpPr>
            <a:spLocks noChangeShapeType="1"/>
          </p:cNvSpPr>
          <p:nvPr/>
        </p:nvSpPr>
        <p:spPr bwMode="auto">
          <a:xfrm>
            <a:off x="4956175" y="4127500"/>
            <a:ext cx="0" cy="465138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3" name="Line 66"/>
          <p:cNvSpPr>
            <a:spLocks noChangeShapeType="1"/>
          </p:cNvSpPr>
          <p:nvPr/>
        </p:nvSpPr>
        <p:spPr bwMode="auto">
          <a:xfrm>
            <a:off x="4956175" y="4592638"/>
            <a:ext cx="0" cy="4635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4" name="Line 67"/>
          <p:cNvSpPr>
            <a:spLocks noChangeShapeType="1"/>
          </p:cNvSpPr>
          <p:nvPr/>
        </p:nvSpPr>
        <p:spPr bwMode="auto">
          <a:xfrm>
            <a:off x="6891338" y="2819400"/>
            <a:ext cx="0" cy="4254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5" name="Line 68"/>
          <p:cNvSpPr>
            <a:spLocks noChangeShapeType="1"/>
          </p:cNvSpPr>
          <p:nvPr/>
        </p:nvSpPr>
        <p:spPr bwMode="auto">
          <a:xfrm>
            <a:off x="6891338" y="3244850"/>
            <a:ext cx="0" cy="417513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6" name="Line 69"/>
          <p:cNvSpPr>
            <a:spLocks noChangeShapeType="1"/>
          </p:cNvSpPr>
          <p:nvPr/>
        </p:nvSpPr>
        <p:spPr bwMode="auto">
          <a:xfrm>
            <a:off x="6891338" y="3662363"/>
            <a:ext cx="0" cy="465137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7" name="Line 70"/>
          <p:cNvSpPr>
            <a:spLocks noChangeShapeType="1"/>
          </p:cNvSpPr>
          <p:nvPr/>
        </p:nvSpPr>
        <p:spPr bwMode="auto">
          <a:xfrm>
            <a:off x="6891338" y="4127500"/>
            <a:ext cx="0" cy="465138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8" name="Line 71"/>
          <p:cNvSpPr>
            <a:spLocks noChangeShapeType="1"/>
          </p:cNvSpPr>
          <p:nvPr/>
        </p:nvSpPr>
        <p:spPr bwMode="auto">
          <a:xfrm>
            <a:off x="6891338" y="4592638"/>
            <a:ext cx="0" cy="463550"/>
          </a:xfrm>
          <a:prstGeom prst="line">
            <a:avLst/>
          </a:prstGeom>
          <a:noFill/>
          <a:ln w="57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79" name="Line 72"/>
          <p:cNvSpPr>
            <a:spLocks noChangeShapeType="1"/>
          </p:cNvSpPr>
          <p:nvPr/>
        </p:nvSpPr>
        <p:spPr bwMode="auto">
          <a:xfrm>
            <a:off x="8736013" y="2819400"/>
            <a:ext cx="0" cy="4254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80" name="Line 73"/>
          <p:cNvSpPr>
            <a:spLocks noChangeShapeType="1"/>
          </p:cNvSpPr>
          <p:nvPr/>
        </p:nvSpPr>
        <p:spPr bwMode="auto">
          <a:xfrm>
            <a:off x="8736013" y="3244850"/>
            <a:ext cx="0" cy="417513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81" name="Line 74"/>
          <p:cNvSpPr>
            <a:spLocks noChangeShapeType="1"/>
          </p:cNvSpPr>
          <p:nvPr/>
        </p:nvSpPr>
        <p:spPr bwMode="auto">
          <a:xfrm>
            <a:off x="8736013" y="3662363"/>
            <a:ext cx="0" cy="465137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82" name="Line 75"/>
          <p:cNvSpPr>
            <a:spLocks noChangeShapeType="1"/>
          </p:cNvSpPr>
          <p:nvPr/>
        </p:nvSpPr>
        <p:spPr bwMode="auto">
          <a:xfrm>
            <a:off x="8736013" y="4127500"/>
            <a:ext cx="0" cy="465138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  <p:sp>
        <p:nvSpPr>
          <p:cNvPr id="83" name="Line 76"/>
          <p:cNvSpPr>
            <a:spLocks noChangeShapeType="1"/>
          </p:cNvSpPr>
          <p:nvPr/>
        </p:nvSpPr>
        <p:spPr bwMode="auto">
          <a:xfrm>
            <a:off x="8736013" y="4592638"/>
            <a:ext cx="0" cy="463550"/>
          </a:xfrm>
          <a:prstGeom prst="line">
            <a:avLst/>
          </a:prstGeom>
          <a:noFill/>
          <a:ln w="136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6706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/>
              <a:t>Technical design </a:t>
            </a:r>
            <a:r>
              <a:rPr lang="de-DE" altLang="de-DE" sz="3200" dirty="0" err="1"/>
              <a:t>solutions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E52EDB-CB9B-49C9-AF68-0426F328E7A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r>
              <a:rPr lang="en-US" altLang="de-DE" b="0" dirty="0"/>
              <a:t>Example: reduction of the dissipation of thermal </a:t>
            </a:r>
            <a:r>
              <a:rPr lang="en-US" altLang="de-DE" b="0" dirty="0" smtClean="0"/>
              <a:t>radiation</a:t>
            </a:r>
          </a:p>
          <a:p>
            <a:endParaRPr lang="en-US" altLang="de-DE" b="0" dirty="0"/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 smtClean="0"/>
              <a:t> </a:t>
            </a:r>
            <a:r>
              <a:rPr lang="en-US" altLang="de-DE" dirty="0"/>
              <a:t>Protective screens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Chain curtains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Water curtain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Absorbing or reflecting glass surfaces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Insulation of machine parts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Air-conditioning systems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dirty="0"/>
          </a:p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</p:spTree>
    <p:extLst>
      <p:ext uri="{BB962C8B-B14F-4D97-AF65-F5344CB8AC3E}">
        <p14:creationId xmlns:p14="http://schemas.microsoft.com/office/powerpoint/2010/main" val="3440551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en-US" altLang="de-DE" sz="3200" dirty="0"/>
              <a:t>Example of a technical solution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129A21-DA07-4F7D-8884-0A5A131C61D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/>
          </a:p>
          <a:p>
            <a:pPr eaLnBrk="1" hangingPunct="1"/>
            <a:endParaRPr lang="de-DE" altLang="de-DE" sz="2000" b="0" dirty="0"/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" t="1493" r="3206" b="737"/>
          <a:stretch/>
        </p:blipFill>
        <p:spPr>
          <a:xfrm>
            <a:off x="625972" y="1306091"/>
            <a:ext cx="6192689" cy="5112569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993904" y="3429000"/>
            <a:ext cx="2696568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sz="1800" dirty="0"/>
              <a:t>Grab for the handling </a:t>
            </a:r>
          </a:p>
          <a:p>
            <a:pPr eaLnBrk="1" hangingPunct="1"/>
            <a:r>
              <a:rPr lang="en-US" altLang="de-DE" sz="1800" dirty="0"/>
              <a:t>of a hot </a:t>
            </a:r>
            <a:r>
              <a:rPr lang="en-US" altLang="de-DE" sz="1800" dirty="0" err="1"/>
              <a:t>workpieces</a:t>
            </a:r>
            <a:r>
              <a:rPr lang="en-US" altLang="de-DE" sz="1800" dirty="0"/>
              <a:t> </a:t>
            </a:r>
            <a:br>
              <a:rPr lang="en-US" altLang="de-DE" sz="1800" dirty="0"/>
            </a:br>
            <a:r>
              <a:rPr lang="en-US" altLang="de-DE" sz="1800" dirty="0"/>
              <a:t>at a furnace (with </a:t>
            </a:r>
            <a:br>
              <a:rPr lang="en-US" altLang="de-DE" sz="1800" dirty="0"/>
            </a:br>
            <a:r>
              <a:rPr lang="en-US" altLang="de-DE" sz="1800" dirty="0"/>
              <a:t>protective shield) </a:t>
            </a:r>
          </a:p>
          <a:p>
            <a:pPr eaLnBrk="1" hangingPunct="1"/>
            <a:endParaRPr lang="en-US" altLang="de-DE" sz="1800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5594350" y="611207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713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pPr>
              <a:spcBef>
                <a:spcPts val="1875"/>
              </a:spcBef>
              <a:spcAft>
                <a:spcPts val="875"/>
              </a:spcAft>
              <a:buClrTx/>
              <a:buFontTx/>
              <a:buNone/>
            </a:pP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3-5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770411-7CDB-4D79-AA87-81320A0E0D8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/>
          </a:p>
          <a:p>
            <a:pPr eaLnBrk="1" hangingPunct="1"/>
            <a:endParaRPr lang="de-DE" altLang="de-DE" sz="2000" b="0" dirty="0"/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sp>
        <p:nvSpPr>
          <p:cNvPr id="9" name="Rechteck 8"/>
          <p:cNvSpPr/>
          <p:nvPr/>
        </p:nvSpPr>
        <p:spPr>
          <a:xfrm>
            <a:off x="467544" y="1412776"/>
            <a:ext cx="7704856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  <a:defRPr/>
            </a:pPr>
            <a:r>
              <a:rPr lang="de-DE" altLang="de-DE" b="1" dirty="0" smtClean="0">
                <a:solidFill>
                  <a:schemeClr val="accent3">
                    <a:lumMod val="50000"/>
                  </a:schemeClr>
                </a:solidFill>
              </a:rPr>
              <a:t>  Arbeitsstättenrichtlinien</a:t>
            </a:r>
            <a:r>
              <a:rPr lang="de-DE" altLang="de-DE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ASR A3.5 (Raumtemperatur) </a:t>
            </a:r>
            <a:r>
              <a:rPr lang="de-DE" altLang="de-DE" dirty="0" smtClean="0">
                <a:solidFill>
                  <a:schemeClr val="accent3">
                    <a:lumMod val="50000"/>
                  </a:schemeClr>
                </a:solidFill>
              </a:rPr>
              <a:t>und</a:t>
            </a:r>
            <a:br>
              <a:rPr lang="de-DE" altLang="de-DE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altLang="de-DE" dirty="0" smtClean="0">
                <a:solidFill>
                  <a:schemeClr val="accent3">
                    <a:lumMod val="50000"/>
                  </a:schemeClr>
                </a:solidFill>
              </a:rPr>
              <a:t>    ASR 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A3.6 (Lüftung)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de-DE" b="1" dirty="0" smtClean="0">
                <a:solidFill>
                  <a:schemeClr val="accent3">
                    <a:lumMod val="50000"/>
                  </a:schemeClr>
                </a:solidFill>
              </a:rPr>
              <a:t>DGUV </a:t>
            </a:r>
            <a:r>
              <a:rPr lang="de-DE" b="1" dirty="0">
                <a:solidFill>
                  <a:schemeClr val="accent3">
                    <a:lumMod val="50000"/>
                  </a:schemeClr>
                </a:solidFill>
              </a:rPr>
              <a:t>Information 213-022 </a:t>
            </a:r>
            <a:r>
              <a:rPr lang="de-DE" dirty="0">
                <a:solidFill>
                  <a:schemeClr val="accent3">
                    <a:lumMod val="50000"/>
                  </a:schemeClr>
                </a:solidFill>
              </a:rPr>
              <a:t>Beurteilung von Hitzearbeit </a:t>
            </a:r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– eine</a:t>
            </a:r>
            <a:b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    Handlungshilfe für</a:t>
            </a:r>
            <a:r>
              <a:rPr 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kleine </a:t>
            </a:r>
            <a:r>
              <a:rPr lang="de-DE" dirty="0">
                <a:solidFill>
                  <a:schemeClr val="accent3">
                    <a:lumMod val="50000"/>
                  </a:schemeClr>
                </a:solidFill>
              </a:rPr>
              <a:t>und mittlere Unternehmen. 2011</a:t>
            </a:r>
            <a:endParaRPr lang="de-DE" altLang="de-DE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de-DE" b="1" dirty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de-DE" b="1" dirty="0" smtClean="0">
                <a:solidFill>
                  <a:schemeClr val="accent3">
                    <a:lumMod val="50000"/>
                  </a:schemeClr>
                </a:solidFill>
              </a:rPr>
              <a:t>DGUV </a:t>
            </a:r>
            <a:r>
              <a:rPr lang="de-DE" b="1" dirty="0">
                <a:solidFill>
                  <a:schemeClr val="accent3">
                    <a:lumMod val="50000"/>
                  </a:schemeClr>
                </a:solidFill>
              </a:rPr>
              <a:t>Information 215-510 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Beurteilung des Raumklimas. 2010</a:t>
            </a:r>
          </a:p>
          <a:p>
            <a:pPr marL="285750" indent="-285750" eaLnBrk="1" hangingPunct="1">
              <a:spcBef>
                <a:spcPts val="450"/>
              </a:spcBef>
              <a:buFont typeface="Wingdings" panose="05000000000000000000" pitchFamily="2" charset="2"/>
              <a:buChar char="§"/>
              <a:defRPr/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DIN 33403 </a:t>
            </a:r>
            <a:r>
              <a:rPr lang="de-DE" altLang="de-DE" b="1" dirty="0" err="1">
                <a:solidFill>
                  <a:schemeClr val="accent3">
                    <a:lumMod val="50000"/>
                  </a:schemeClr>
                </a:solidFill>
              </a:rPr>
              <a:t>series</a:t>
            </a: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b="1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b="1" dirty="0" err="1">
                <a:solidFill>
                  <a:schemeClr val="accent3">
                    <a:lumMod val="50000"/>
                  </a:schemeClr>
                </a:solidFill>
              </a:rPr>
              <a:t>standards</a:t>
            </a: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Klima am Arbeitsplatz und in der Arbeitsumgebung </a:t>
            </a:r>
          </a:p>
          <a:p>
            <a:pPr marL="285750" indent="-285750" eaLnBrk="1" hangingPunct="1">
              <a:spcBef>
                <a:spcPts val="450"/>
              </a:spcBef>
              <a:buFont typeface="Wingdings" panose="05000000000000000000" pitchFamily="2" charset="2"/>
              <a:buChar char="§"/>
              <a:defRPr/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13732-1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Methods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for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assessment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human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responses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to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contact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with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surfaces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Part 1: Hot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surfaces</a:t>
            </a: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285750" indent="-285750" eaLnBrk="1" hangingPunct="1">
              <a:spcBef>
                <a:spcPts val="450"/>
              </a:spcBef>
              <a:buFont typeface="Wingdings" panose="05000000000000000000" pitchFamily="2" charset="2"/>
              <a:buChar char="§"/>
              <a:defRPr/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11399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Principles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application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relevant international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standards</a:t>
            </a:r>
            <a:endParaRPr lang="de-DE" altLang="de-DE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277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3-5</a:t>
            </a:r>
            <a:endParaRPr 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4132CF-C7D9-4A6D-A965-A2378379801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/>
          </a:p>
          <a:p>
            <a:pPr eaLnBrk="1" hangingPunct="1"/>
            <a:endParaRPr lang="de-DE" altLang="de-DE" sz="2000" b="0" dirty="0"/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sp>
        <p:nvSpPr>
          <p:cNvPr id="9" name="Rechteck 8"/>
          <p:cNvSpPr/>
          <p:nvPr/>
        </p:nvSpPr>
        <p:spPr>
          <a:xfrm>
            <a:off x="590551" y="1470479"/>
            <a:ext cx="7704856" cy="496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altLang="de-DE" b="1" dirty="0"/>
              <a:t>EN ISO 7730 </a:t>
            </a:r>
            <a:r>
              <a:rPr lang="de-DE" altLang="de-DE" dirty="0" err="1"/>
              <a:t>Ergonomics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thermal </a:t>
            </a:r>
            <a:r>
              <a:rPr lang="de-DE" altLang="de-DE" dirty="0" err="1"/>
              <a:t>environment</a:t>
            </a:r>
            <a:r>
              <a:rPr lang="de-DE" altLang="de-DE" dirty="0"/>
              <a:t> – Analytical  </a:t>
            </a:r>
            <a:r>
              <a:rPr lang="de-DE" altLang="de-DE" dirty="0" err="1"/>
              <a:t>termination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interpretation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thermal </a:t>
            </a:r>
            <a:r>
              <a:rPr lang="de-DE" altLang="de-DE" dirty="0" err="1"/>
              <a:t>comfort</a:t>
            </a:r>
            <a:r>
              <a:rPr lang="de-DE" altLang="de-DE" dirty="0"/>
              <a:t> </a:t>
            </a:r>
            <a:r>
              <a:rPr lang="de-DE" altLang="de-DE" dirty="0" err="1"/>
              <a:t>using</a:t>
            </a:r>
            <a:r>
              <a:rPr lang="de-DE" altLang="de-DE" dirty="0"/>
              <a:t> </a:t>
            </a:r>
            <a:r>
              <a:rPr lang="de-DE" altLang="de-DE" dirty="0" err="1"/>
              <a:t>calculation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PMV </a:t>
            </a:r>
            <a:r>
              <a:rPr lang="de-DE" altLang="de-DE" dirty="0" err="1"/>
              <a:t>and</a:t>
            </a:r>
            <a:r>
              <a:rPr lang="de-DE" altLang="de-DE" dirty="0"/>
              <a:t> PPD </a:t>
            </a:r>
            <a:r>
              <a:rPr lang="de-DE" altLang="de-DE" dirty="0" err="1"/>
              <a:t>indices</a:t>
            </a:r>
            <a:r>
              <a:rPr lang="de-DE" altLang="de-DE" dirty="0"/>
              <a:t> 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local</a:t>
            </a:r>
            <a:r>
              <a:rPr lang="de-DE" altLang="de-DE" dirty="0"/>
              <a:t> thermal </a:t>
            </a:r>
            <a:r>
              <a:rPr lang="de-DE" altLang="de-DE" dirty="0" err="1"/>
              <a:t>comfort</a:t>
            </a:r>
            <a:r>
              <a:rPr lang="de-DE" altLang="de-DE" dirty="0"/>
              <a:t> </a:t>
            </a:r>
            <a:r>
              <a:rPr lang="de-DE" altLang="de-DE" dirty="0" err="1" smtClean="0"/>
              <a:t>criteria</a:t>
            </a:r>
            <a:endParaRPr lang="de-DE" altLang="de-DE" dirty="0" smtClean="0"/>
          </a:p>
          <a:p>
            <a:pPr marL="285750" indent="-285750">
              <a:spcBef>
                <a:spcPts val="450"/>
              </a:spcBef>
              <a:buFont typeface="Wingdings" pitchFamily="2" charset="2"/>
              <a:buChar char="§"/>
              <a:tabLst>
                <a:tab pos="261938" algn="l"/>
                <a:tab pos="1176338" algn="l"/>
                <a:tab pos="2090738" algn="l"/>
                <a:tab pos="3005138" algn="l"/>
                <a:tab pos="3919538" algn="l"/>
                <a:tab pos="4833938" algn="l"/>
                <a:tab pos="5748338" algn="l"/>
                <a:tab pos="6662738" algn="l"/>
                <a:tab pos="7577138" algn="l"/>
                <a:tab pos="8491538" algn="l"/>
                <a:tab pos="9405938" algn="l"/>
                <a:tab pos="10320338" algn="l"/>
              </a:tabLst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7933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Analytical</a:t>
            </a:r>
            <a:b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determination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interpretation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heat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stress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using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calculation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predicted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heat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strain</a:t>
            </a:r>
            <a:endParaRPr lang="de-DE" altLang="de-DE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spcBef>
                <a:spcPts val="450"/>
              </a:spcBef>
              <a:buFont typeface="Wingdings" pitchFamily="2" charset="2"/>
              <a:buChar char="§"/>
              <a:tabLst>
                <a:tab pos="261938" algn="l"/>
                <a:tab pos="1176338" algn="l"/>
                <a:tab pos="2090738" algn="l"/>
                <a:tab pos="3005138" algn="l"/>
                <a:tab pos="3919538" algn="l"/>
                <a:tab pos="4833938" algn="l"/>
                <a:tab pos="5748338" algn="l"/>
                <a:tab pos="6662738" algn="l"/>
                <a:tab pos="7577138" algn="l"/>
                <a:tab pos="8491538" algn="l"/>
                <a:tab pos="9405938" algn="l"/>
                <a:tab pos="10320338" algn="l"/>
              </a:tabLst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9920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Estimation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insulation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water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vapour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resistance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a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clothing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ensemble</a:t>
            </a:r>
            <a:endParaRPr lang="de-DE" altLang="de-DE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spcBef>
                <a:spcPts val="450"/>
              </a:spcBef>
              <a:buFont typeface="Wingdings" pitchFamily="2" charset="2"/>
              <a:buChar char="§"/>
              <a:tabLst>
                <a:tab pos="261938" algn="l"/>
                <a:tab pos="1176338" algn="l"/>
                <a:tab pos="2090738" algn="l"/>
                <a:tab pos="3005138" algn="l"/>
                <a:tab pos="3919538" algn="l"/>
                <a:tab pos="4833938" algn="l"/>
                <a:tab pos="5748338" algn="l"/>
                <a:tab pos="6662738" algn="l"/>
                <a:tab pos="7577138" algn="l"/>
                <a:tab pos="8491538" algn="l"/>
                <a:tab pos="9405938" algn="l"/>
                <a:tab pos="10320338" algn="l"/>
              </a:tabLst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27243 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Hot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estimation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heat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stress on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working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man,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based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on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WBGT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index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(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wet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bulb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globe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temperature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2181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3-5</a:t>
            </a:r>
            <a:endParaRPr 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A3B40C-BB44-4B24-B6A6-720E3B95089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pPr eaLnBrk="1" hangingPunct="1"/>
            <a:endParaRPr lang="de-DE" altLang="de-DE" sz="2000" dirty="0" smtClean="0"/>
          </a:p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 smtClean="0"/>
          </a:p>
          <a:p>
            <a:endParaRPr lang="de-DE" altLang="de-DE" sz="2000" b="0" dirty="0"/>
          </a:p>
          <a:p>
            <a:endParaRPr lang="de-DE" altLang="de-DE" sz="2000" b="0" dirty="0"/>
          </a:p>
          <a:p>
            <a:endParaRPr lang="de-DE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 smtClean="0"/>
          </a:p>
          <a:p>
            <a:pPr eaLnBrk="1" hangingPunct="1"/>
            <a:endParaRPr lang="de-DE" altLang="de-DE" sz="2000" b="0" dirty="0"/>
          </a:p>
          <a:p>
            <a:pPr eaLnBrk="1" hangingPunct="1"/>
            <a:endParaRPr lang="de-DE" altLang="de-DE" sz="2000" b="0" dirty="0"/>
          </a:p>
          <a:p>
            <a:endParaRPr lang="de-D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sp>
        <p:nvSpPr>
          <p:cNvPr id="9" name="Rechteck 8"/>
          <p:cNvSpPr/>
          <p:nvPr/>
        </p:nvSpPr>
        <p:spPr>
          <a:xfrm>
            <a:off x="590551" y="1470479"/>
            <a:ext cx="7704856" cy="4588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450"/>
              </a:spcBef>
              <a:buFont typeface="Wingdings" pitchFamily="2" charset="2"/>
              <a:buChar char="§"/>
              <a:tabLst>
                <a:tab pos="261938" algn="l"/>
                <a:tab pos="1176338" algn="l"/>
                <a:tab pos="2090738" algn="l"/>
                <a:tab pos="3005138" algn="l"/>
                <a:tab pos="3919538" algn="l"/>
                <a:tab pos="4833938" algn="l"/>
                <a:tab pos="5748338" algn="l"/>
                <a:tab pos="6662738" algn="l"/>
                <a:tab pos="7577138" algn="l"/>
                <a:tab pos="8491538" algn="l"/>
                <a:tab pos="9405938" algn="l"/>
                <a:tab pos="10320338" algn="l"/>
              </a:tabLst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8996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Determination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metabolic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rate</a:t>
            </a:r>
          </a:p>
          <a:p>
            <a:pPr marL="285750" indent="-285750">
              <a:spcBef>
                <a:spcPts val="450"/>
              </a:spcBef>
              <a:buFont typeface="Wingdings" pitchFamily="2" charset="2"/>
              <a:buChar char="§"/>
              <a:tabLst>
                <a:tab pos="261938" algn="l"/>
                <a:tab pos="1176338" algn="l"/>
                <a:tab pos="2090738" algn="l"/>
                <a:tab pos="3005138" algn="l"/>
                <a:tab pos="3919538" algn="l"/>
                <a:tab pos="4833938" algn="l"/>
                <a:tab pos="5748338" algn="l"/>
                <a:tab pos="6662738" algn="l"/>
                <a:tab pos="7577138" algn="l"/>
                <a:tab pos="8491538" algn="l"/>
                <a:tab pos="9405938" algn="l"/>
                <a:tab pos="10320338" algn="l"/>
              </a:tabLst>
            </a:pPr>
            <a:r>
              <a:rPr lang="de-DE" altLang="de-DE" b="1" dirty="0">
                <a:solidFill>
                  <a:schemeClr val="accent3">
                    <a:lumMod val="50000"/>
                  </a:schemeClr>
                </a:solidFill>
              </a:rPr>
              <a:t>EN ISO 11079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Ergonomics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thermal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– Determination</a:t>
            </a:r>
            <a:b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interpretation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cold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stress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when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using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required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clothing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insulation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(IREQ)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local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cooling</a:t>
            </a:r>
            <a:r>
              <a:rPr lang="de-DE" altLang="de-DE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dirty="0" err="1">
                <a:solidFill>
                  <a:schemeClr val="accent3">
                    <a:lumMod val="50000"/>
                  </a:schemeClr>
                </a:solidFill>
              </a:rPr>
              <a:t>effects</a:t>
            </a:r>
            <a:endParaRPr lang="de-DE" altLang="de-DE" dirty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altLang="de-DE" b="1" dirty="0" smtClean="0"/>
              <a:t>Bux</a:t>
            </a:r>
            <a:r>
              <a:rPr lang="de-DE" altLang="de-DE" b="1" dirty="0"/>
              <a:t>, K</a:t>
            </a:r>
            <a:r>
              <a:rPr lang="de-DE" altLang="de-DE" dirty="0"/>
              <a:t>.: </a:t>
            </a:r>
            <a:r>
              <a:rPr lang="de-DE" altLang="de-DE" dirty="0">
                <a:hlinkClick r:id="rId3"/>
              </a:rPr>
              <a:t>Klima am Arbeitsplatz (Forschungsprojekt F 1987). Dortmund: Bundesanstalt für Arbeitsschutz und Arbeitsmedizin </a:t>
            </a:r>
            <a:r>
              <a:rPr lang="de-DE" altLang="de-DE" dirty="0" smtClean="0">
                <a:hlinkClick r:id="rId3"/>
              </a:rPr>
              <a:t>2006</a:t>
            </a:r>
            <a:endParaRPr lang="de-DE" altLang="de-DE" dirty="0" smtClean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de-DE" b="1" dirty="0" smtClean="0"/>
              <a:t>Rechner </a:t>
            </a:r>
            <a:r>
              <a:rPr lang="de-DE" b="1" dirty="0"/>
              <a:t>des Institut für Arbeitsmedizin, Sicherheitstechnik und Ergonomie e.V. (ASER</a:t>
            </a:r>
            <a:r>
              <a:rPr lang="de-DE" b="1" dirty="0" smtClean="0"/>
              <a:t>):</a:t>
            </a:r>
            <a:r>
              <a:rPr lang="de-DE" b="1" dirty="0"/>
              <a:t> </a:t>
            </a:r>
            <a:r>
              <a:rPr lang="de-DE" dirty="0" smtClean="0"/>
              <a:t>Klimarechner </a:t>
            </a:r>
            <a:r>
              <a:rPr lang="de-DE" dirty="0" smtClean="0">
                <a:hlinkClick r:id="rId4"/>
              </a:rPr>
              <a:t>https</a:t>
            </a:r>
            <a:r>
              <a:rPr lang="de-DE" dirty="0">
                <a:hlinkClick r:id="rId4"/>
              </a:rPr>
              <a:t>://</a:t>
            </a:r>
            <a:r>
              <a:rPr lang="de-DE" dirty="0" smtClean="0">
                <a:hlinkClick r:id="rId4"/>
              </a:rPr>
              <a:t>www.institut-aser.de/out.php?idart=1607</a:t>
            </a:r>
            <a:r>
              <a:rPr lang="de-DE" dirty="0" smtClean="0"/>
              <a:t> Klima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r>
              <a:rPr lang="de-DE" dirty="0"/>
              <a:t>und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smtClean="0"/>
              <a:t>Arbeitsschwere </a:t>
            </a:r>
            <a:r>
              <a:rPr lang="de-DE" dirty="0" smtClean="0">
                <a:solidFill>
                  <a:srgbClr val="000000"/>
                </a:solidFill>
                <a:hlinkClick r:id="rId5"/>
              </a:rPr>
              <a:t>http</a:t>
            </a:r>
            <a:r>
              <a:rPr lang="de-DE" dirty="0">
                <a:solidFill>
                  <a:srgbClr val="000000"/>
                </a:solidFill>
                <a:hlinkClick r:id="rId5"/>
              </a:rPr>
              <a:t>://</a:t>
            </a:r>
            <a:r>
              <a:rPr lang="de-DE" dirty="0" smtClean="0">
                <a:solidFill>
                  <a:srgbClr val="000000"/>
                </a:solidFill>
                <a:hlinkClick r:id="rId5"/>
              </a:rPr>
              <a:t>www.institut-aser.de/out.php?idart=246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475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SzPct val="100000"/>
              <a:defRPr/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dirty="0"/>
              <a:t>Dip.-Ing. Horst </a:t>
            </a:r>
            <a:r>
              <a:rPr lang="de-DE" dirty="0" smtClean="0"/>
              <a:t>Böhmer</a:t>
            </a:r>
            <a:br>
              <a:rPr lang="de-DE" dirty="0" smtClean="0"/>
            </a:br>
            <a:r>
              <a:rPr lang="de-DE" dirty="0" smtClean="0"/>
              <a:t>Chemnitz</a:t>
            </a:r>
            <a:br>
              <a:rPr lang="de-DE" dirty="0" smtClean="0"/>
            </a:br>
            <a:r>
              <a:rPr lang="de-DE" dirty="0" smtClean="0"/>
              <a:t>E-Mail</a:t>
            </a:r>
            <a:r>
              <a:rPr lang="de-DE" dirty="0"/>
              <a:t>: </a:t>
            </a:r>
            <a:r>
              <a:rPr lang="de-DE" dirty="0">
                <a:hlinkClick r:id="rId2"/>
              </a:rPr>
              <a:t>horst.boehmer@iapo-online.de</a:t>
            </a:r>
            <a:r>
              <a:rPr 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: 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</a:t>
            </a:r>
            <a:r>
              <a:rPr lang="de-DE" altLang="de-DE" smtClean="0">
                <a:hlinkClick r:id="rId4"/>
              </a:rPr>
              <a:t>://</a:t>
            </a:r>
            <a:r>
              <a:rPr lang="de-DE" altLang="de-DE" smtClean="0">
                <a:hlinkClick r:id="rId4"/>
              </a:rPr>
              <a:t>ergonomie.kan-praxis.de/en</a:t>
            </a:r>
            <a:r>
              <a:rPr lang="de-DE" altLang="de-DE" smtClean="0"/>
              <a:t>  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6916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4E8423-A909-40C0-B2AE-25668CEDBC3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716016" y="1430338"/>
            <a:ext cx="4104457" cy="4897437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Definition of climate parameters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Physiological principles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Adaptation by the human body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Measured variables and instruments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Cold and hot media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Technical design solutions</a:t>
            </a:r>
          </a:p>
        </p:txBody>
      </p:sp>
      <p:pic>
        <p:nvPicPr>
          <p:cNvPr id="11" name="Inhaltsplatzhalter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r="10293"/>
          <a:stretch/>
        </p:blipFill>
        <p:spPr bwMode="auto">
          <a:xfrm>
            <a:off x="323528" y="1642704"/>
            <a:ext cx="4187012" cy="3600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 rot="20474264">
            <a:off x="2905582" y="3328045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02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Definition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climate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parameters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338BEE-06E8-437C-A13B-899FD51FBB8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>
          <a:xfrm>
            <a:off x="557213" y="1430338"/>
            <a:ext cx="8064500" cy="4897437"/>
          </a:xfrm>
        </p:spPr>
        <p:txBody>
          <a:bodyPr/>
          <a:lstStyle/>
          <a:p>
            <a:pPr eaLnBrk="1" hangingPunct="1"/>
            <a:r>
              <a:rPr lang="en-US" altLang="de-DE" sz="2000" b="0" dirty="0"/>
              <a:t>A human being's performance depends strongly upon their personal subjective well-being. This in turn depends upon effective thermoregulation and appropriate climatic conditions.</a:t>
            </a:r>
          </a:p>
          <a:p>
            <a:pPr eaLnBrk="1" hangingPunct="1"/>
            <a:r>
              <a:rPr lang="en-US" altLang="de-DE" sz="2000" b="0" dirty="0"/>
              <a:t>A drop in performance, indisposition, illness, and ultimately incapacity to work may be the consequences of poor climate parameters.</a:t>
            </a:r>
          </a:p>
          <a:p>
            <a:pPr eaLnBrk="1" hangingPunct="1"/>
            <a:endParaRPr lang="de-DE" altLang="de-DE" sz="1050" b="0" dirty="0"/>
          </a:p>
          <a:p>
            <a:pPr eaLnBrk="1" hangingPunct="1"/>
            <a:r>
              <a:rPr lang="de-DE" altLang="de-DE" sz="2000" dirty="0" err="1"/>
              <a:t>Climate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parameters</a:t>
            </a:r>
            <a:r>
              <a:rPr lang="de-DE" altLang="de-DE" sz="2000" dirty="0"/>
              <a:t> </a:t>
            </a:r>
            <a:r>
              <a:rPr lang="de-DE" altLang="de-DE" sz="2000" b="0" dirty="0" err="1"/>
              <a:t>are</a:t>
            </a:r>
            <a:r>
              <a:rPr lang="de-DE" altLang="de-DE" sz="2000" dirty="0"/>
              <a:t>: 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/>
              <a:t>Atmospheric temperature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 smtClean="0"/>
              <a:t>Temperature </a:t>
            </a:r>
            <a:r>
              <a:rPr lang="en-US" altLang="de-DE" sz="2000" dirty="0"/>
              <a:t>of the surrounding walls, floor and </a:t>
            </a:r>
            <a:r>
              <a:rPr lang="en-US" altLang="de-DE" sz="2000" dirty="0" smtClean="0"/>
              <a:t>ceiling</a:t>
            </a:r>
            <a:br>
              <a:rPr lang="en-US" altLang="de-DE" sz="2000" dirty="0" smtClean="0"/>
            </a:br>
            <a:r>
              <a:rPr lang="en-US" altLang="de-DE" sz="2000" dirty="0" smtClean="0"/>
              <a:t>(</a:t>
            </a:r>
            <a:r>
              <a:rPr lang="en-US" altLang="de-DE" sz="2000" dirty="0" smtClean="0"/>
              <a:t>in indoor </a:t>
            </a:r>
            <a:r>
              <a:rPr lang="en-US" altLang="de-DE" sz="2000" dirty="0"/>
              <a:t>areas)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 smtClean="0"/>
              <a:t>Atmospheric </a:t>
            </a:r>
            <a:r>
              <a:rPr lang="en-US" altLang="de-DE" sz="2000" dirty="0"/>
              <a:t>humidity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 smtClean="0"/>
              <a:t>Airspeed</a:t>
            </a:r>
            <a:endParaRPr lang="en-US" altLang="de-DE" sz="2000" dirty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2000" dirty="0" smtClean="0"/>
              <a:t>Thermal </a:t>
            </a:r>
            <a:r>
              <a:rPr lang="en-US" altLang="de-DE" sz="2000" dirty="0"/>
              <a:t>radiation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2499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84" y="1481435"/>
            <a:ext cx="5544928" cy="3895129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Physiological </a:t>
            </a:r>
            <a:r>
              <a:rPr lang="de-DE" altLang="de-DE" sz="3200" dirty="0" err="1"/>
              <a:t>principles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7676FD-43EB-4762-9DB1-4FD1F83F7FE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458991" y="514637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27427" y="5472678"/>
            <a:ext cx="74891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/>
              <a:t>Temperature characteristics in the human body as a function of the atmospheric temperature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187624" y="1481435"/>
            <a:ext cx="1296144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altLang="de-DE" sz="1400" dirty="0" err="1">
                <a:latin typeface="Comic Sans MS" panose="030F0702030302020204" pitchFamily="66" charset="0"/>
              </a:rPr>
              <a:t>Atmospheric</a:t>
            </a:r>
            <a:r>
              <a:rPr lang="de-DE" altLang="de-DE" sz="1400" dirty="0">
                <a:latin typeface="Comic Sans MS" panose="030F0702030302020204" pitchFamily="66" charset="0"/>
              </a:rPr>
              <a:t> </a:t>
            </a:r>
            <a:r>
              <a:rPr lang="de-DE" altLang="de-DE" sz="1400" dirty="0" err="1" smtClean="0">
                <a:latin typeface="Comic Sans MS" panose="030F0702030302020204" pitchFamily="66" charset="0"/>
              </a:rPr>
              <a:t>temperature</a:t>
            </a:r>
            <a:endParaRPr lang="de-DE" dirty="0">
              <a:latin typeface="Comic Sans MS" panose="030F0702030302020204" pitchFamily="66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644008" y="1497748"/>
            <a:ext cx="1296144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altLang="de-DE" sz="1400" dirty="0" err="1">
                <a:latin typeface="Comic Sans MS" panose="030F0702030302020204" pitchFamily="66" charset="0"/>
              </a:rPr>
              <a:t>Atmospheric</a:t>
            </a:r>
            <a:r>
              <a:rPr lang="de-DE" altLang="de-DE" sz="1400" dirty="0">
                <a:latin typeface="Comic Sans MS" panose="030F0702030302020204" pitchFamily="66" charset="0"/>
              </a:rPr>
              <a:t> </a:t>
            </a:r>
            <a:r>
              <a:rPr lang="de-DE" altLang="de-DE" sz="1400" dirty="0" err="1" smtClean="0">
                <a:latin typeface="Comic Sans MS" panose="030F0702030302020204" pitchFamily="66" charset="0"/>
              </a:rPr>
              <a:t>temperature</a:t>
            </a:r>
            <a:endParaRPr lang="de-DE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410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en-US" altLang="de-DE" sz="3200" dirty="0"/>
              <a:t>Adaptation by the human body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C214D8-3D07-4F17-8C13-E56743EFB5E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7596336" y="615902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"/>
          <a:stretch/>
        </p:blipFill>
        <p:spPr>
          <a:xfrm>
            <a:off x="1893802" y="1261592"/>
            <a:ext cx="5243138" cy="4752628"/>
          </a:xfrm>
        </p:spPr>
      </p:pic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396269" y="1328030"/>
            <a:ext cx="3058282" cy="2009058"/>
            <a:chOff x="190" y="855"/>
            <a:chExt cx="1981" cy="1339"/>
          </a:xfrm>
        </p:grpSpPr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90" y="855"/>
              <a:ext cx="19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2400" dirty="0">
                  <a:solidFill>
                    <a:srgbClr val="063DE8"/>
                  </a:solidFill>
                </a:rPr>
                <a:t>Evaporation </a:t>
              </a:r>
              <a:r>
                <a:rPr lang="de-DE" altLang="de-DE" sz="2400" dirty="0" err="1">
                  <a:solidFill>
                    <a:srgbClr val="063DE8"/>
                  </a:solidFill>
                </a:rPr>
                <a:t>of</a:t>
              </a:r>
              <a:r>
                <a:rPr lang="de-DE" altLang="de-DE" sz="2400" dirty="0">
                  <a:solidFill>
                    <a:srgbClr val="063DE8"/>
                  </a:solidFill>
                </a:rPr>
                <a:t> </a:t>
              </a:r>
              <a:r>
                <a:rPr lang="de-DE" altLang="de-DE" sz="2400" dirty="0" err="1">
                  <a:solidFill>
                    <a:srgbClr val="063DE8"/>
                  </a:solidFill>
                </a:rPr>
                <a:t>sweat</a:t>
              </a:r>
              <a:endParaRPr lang="de-DE" altLang="de-DE" sz="2400" dirty="0">
                <a:solidFill>
                  <a:srgbClr val="063DE8"/>
                </a:solidFill>
              </a:endParaRPr>
            </a:p>
            <a:p>
              <a:r>
                <a:rPr lang="de-DE" altLang="de-DE" sz="1800" dirty="0">
                  <a:solidFill>
                    <a:schemeClr val="tx2"/>
                  </a:solidFill>
                </a:rPr>
                <a:t>on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the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skin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surface</a:t>
              </a:r>
              <a:endParaRPr lang="de-DE" altLang="de-DE" sz="1800" dirty="0">
                <a:solidFill>
                  <a:schemeClr val="tx2"/>
                </a:solidFill>
              </a:endParaRP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92" y="1359"/>
              <a:ext cx="1559" cy="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de-DE" sz="1800" dirty="0">
                  <a:solidFill>
                    <a:schemeClr val="tx2"/>
                  </a:solidFill>
                </a:rPr>
                <a:t>(water vaporization </a:t>
              </a:r>
              <a:r>
                <a:rPr lang="en-US" altLang="de-DE" sz="1800" dirty="0">
                  <a:solidFill>
                    <a:srgbClr val="94C11C"/>
                  </a:solidFill>
                </a:rPr>
                <a:t>approx. 60% </a:t>
              </a:r>
              <a:r>
                <a:rPr lang="en-US" altLang="de-DE" sz="1800" dirty="0">
                  <a:solidFill>
                    <a:schemeClr val="tx2"/>
                  </a:solidFill>
                </a:rPr>
                <a:t>of the emitted heat)</a:t>
              </a:r>
            </a:p>
            <a:p>
              <a:endParaRPr lang="de-DE" altLang="de-DE" sz="1800" dirty="0">
                <a:solidFill>
                  <a:schemeClr val="tx2"/>
                </a:solidFill>
              </a:endParaRPr>
            </a:p>
          </p:txBody>
        </p:sp>
      </p:grpSp>
      <p:sp>
        <p:nvSpPr>
          <p:cNvPr id="14" name="Rectangle 96"/>
          <p:cNvSpPr>
            <a:spLocks noChangeArrowheads="1"/>
          </p:cNvSpPr>
          <p:nvPr/>
        </p:nvSpPr>
        <p:spPr bwMode="auto">
          <a:xfrm>
            <a:off x="365834" y="3368861"/>
            <a:ext cx="3055937" cy="79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>
                <a:solidFill>
                  <a:srgbClr val="E14D0E"/>
                </a:solidFill>
              </a:rPr>
              <a:t>Thermal </a:t>
            </a:r>
            <a:r>
              <a:rPr lang="de-DE" altLang="de-DE" sz="2400" dirty="0" err="1">
                <a:solidFill>
                  <a:srgbClr val="E14D0E"/>
                </a:solidFill>
              </a:rPr>
              <a:t>insulation</a:t>
            </a:r>
            <a:endParaRPr lang="de-DE" altLang="de-DE" sz="2400" dirty="0">
              <a:solidFill>
                <a:srgbClr val="E14D0E"/>
              </a:solidFill>
            </a:endParaRPr>
          </a:p>
          <a:p>
            <a:r>
              <a:rPr lang="de-DE" altLang="de-DE" sz="1800" dirty="0" err="1">
                <a:solidFill>
                  <a:schemeClr val="tx2"/>
                </a:solidFill>
              </a:rPr>
              <a:t>by</a:t>
            </a:r>
            <a:r>
              <a:rPr lang="de-DE" altLang="de-DE" sz="1800" dirty="0">
                <a:solidFill>
                  <a:schemeClr val="tx2"/>
                </a:solidFill>
              </a:rPr>
              <a:t> </a:t>
            </a:r>
            <a:r>
              <a:rPr lang="de-DE" altLang="de-DE" sz="1800" dirty="0" err="1" smtClean="0">
                <a:solidFill>
                  <a:schemeClr val="tx2"/>
                </a:solidFill>
              </a:rPr>
              <a:t>clothing</a:t>
            </a:r>
            <a:endParaRPr lang="de-DE" altLang="de-DE" sz="1800" dirty="0">
              <a:solidFill>
                <a:schemeClr val="tx2"/>
              </a:solidFill>
            </a:endParaRPr>
          </a:p>
        </p:txBody>
      </p:sp>
      <p:grpSp>
        <p:nvGrpSpPr>
          <p:cNvPr id="15" name="Group 91"/>
          <p:cNvGrpSpPr>
            <a:grpSpLocks/>
          </p:cNvGrpSpPr>
          <p:nvPr/>
        </p:nvGrpSpPr>
        <p:grpSpPr bwMode="auto">
          <a:xfrm>
            <a:off x="250825" y="4362451"/>
            <a:ext cx="3295650" cy="1939926"/>
            <a:chOff x="78" y="1979"/>
            <a:chExt cx="2076" cy="1222"/>
          </a:xfrm>
        </p:grpSpPr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78" y="1979"/>
              <a:ext cx="2076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2400" dirty="0" err="1">
                  <a:solidFill>
                    <a:srgbClr val="063DE8"/>
                  </a:solidFill>
                </a:rPr>
                <a:t>Direct</a:t>
              </a:r>
              <a:r>
                <a:rPr lang="de-DE" altLang="de-DE" sz="2400" dirty="0">
                  <a:solidFill>
                    <a:srgbClr val="063DE8"/>
                  </a:solidFill>
                </a:rPr>
                <a:t> </a:t>
              </a:r>
              <a:r>
                <a:rPr lang="de-DE" altLang="de-DE" sz="2400" dirty="0" err="1" smtClean="0">
                  <a:solidFill>
                    <a:srgbClr val="063DE8"/>
                  </a:solidFill>
                </a:rPr>
                <a:t>conduction</a:t>
              </a:r>
              <a:r>
                <a:rPr lang="en-US" altLang="de-DE" sz="1800" dirty="0" smtClean="0">
                  <a:solidFill>
                    <a:schemeClr val="tx2"/>
                  </a:solidFill>
                </a:rPr>
                <a:t>, </a:t>
              </a:r>
              <a:r>
                <a:rPr lang="en-US" altLang="de-DE" sz="1800" dirty="0">
                  <a:solidFill>
                    <a:schemeClr val="tx2"/>
                  </a:solidFill>
                </a:rPr>
                <a:t>for example from the soles of the feet, through the soles of the shoes, to the floor</a:t>
              </a: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81" y="2795"/>
              <a:ext cx="1343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1800" dirty="0" smtClean="0">
                  <a:solidFill>
                    <a:schemeClr val="tx2"/>
                  </a:solidFill>
                </a:rPr>
                <a:t>(</a:t>
              </a:r>
              <a:r>
                <a:rPr lang="de-DE" altLang="de-DE" sz="1800" dirty="0" err="1">
                  <a:solidFill>
                    <a:srgbClr val="94C11C"/>
                  </a:solidFill>
                </a:rPr>
                <a:t>approx</a:t>
              </a:r>
              <a:r>
                <a:rPr lang="de-DE" altLang="de-DE" sz="1800" dirty="0">
                  <a:solidFill>
                    <a:srgbClr val="94C11C"/>
                  </a:solidFill>
                </a:rPr>
                <a:t>. 5%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of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the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br>
                <a:rPr lang="de-DE" altLang="de-DE" sz="1800" dirty="0">
                  <a:solidFill>
                    <a:schemeClr val="tx2"/>
                  </a:solidFill>
                </a:rPr>
              </a:br>
              <a:r>
                <a:rPr lang="de-DE" altLang="de-DE" sz="1800" dirty="0" err="1">
                  <a:solidFill>
                    <a:schemeClr val="tx2"/>
                  </a:solidFill>
                </a:rPr>
                <a:t>emitted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heat</a:t>
              </a:r>
              <a:r>
                <a:rPr lang="de-DE" altLang="de-DE" sz="1800" dirty="0">
                  <a:solidFill>
                    <a:schemeClr val="tx2"/>
                  </a:solidFill>
                </a:rPr>
                <a:t>)</a:t>
              </a:r>
            </a:p>
          </p:txBody>
        </p:sp>
      </p:grpSp>
      <p:grpSp>
        <p:nvGrpSpPr>
          <p:cNvPr id="18" name="Group 13"/>
          <p:cNvGrpSpPr>
            <a:grpSpLocks/>
          </p:cNvGrpSpPr>
          <p:nvPr/>
        </p:nvGrpSpPr>
        <p:grpSpPr bwMode="auto">
          <a:xfrm>
            <a:off x="6033150" y="1303212"/>
            <a:ext cx="2580343" cy="997895"/>
            <a:chOff x="3712" y="694"/>
            <a:chExt cx="1671" cy="665"/>
          </a:xfrm>
        </p:grpSpPr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3712" y="694"/>
              <a:ext cx="1671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2400" dirty="0">
                  <a:solidFill>
                    <a:srgbClr val="063DE8"/>
                  </a:solidFill>
                </a:rPr>
                <a:t>Thermal </a:t>
              </a:r>
              <a:r>
                <a:rPr lang="de-DE" altLang="de-DE" sz="2400" dirty="0" err="1">
                  <a:solidFill>
                    <a:srgbClr val="063DE8"/>
                  </a:solidFill>
                </a:rPr>
                <a:t>radiation</a:t>
              </a:r>
              <a:endParaRPr lang="de-DE" altLang="de-DE" sz="2400" dirty="0">
                <a:solidFill>
                  <a:srgbClr val="063DE8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3873" y="930"/>
              <a:ext cx="1464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dirty="0">
                  <a:solidFill>
                    <a:schemeClr val="tx2"/>
                  </a:solidFill>
                </a:rPr>
                <a:t>(</a:t>
              </a:r>
              <a:r>
                <a:rPr lang="de-DE" altLang="de-DE" sz="1800" dirty="0" err="1" smtClean="0">
                  <a:solidFill>
                    <a:srgbClr val="94C11C"/>
                  </a:solidFill>
                </a:rPr>
                <a:t>approx</a:t>
              </a:r>
              <a:r>
                <a:rPr lang="de-DE" altLang="de-DE" sz="1800" dirty="0">
                  <a:solidFill>
                    <a:srgbClr val="94C11C"/>
                  </a:solidFill>
                </a:rPr>
                <a:t>. 20</a:t>
              </a:r>
              <a:r>
                <a:rPr lang="de-DE" altLang="de-DE" sz="1800" dirty="0" smtClean="0">
                  <a:solidFill>
                    <a:srgbClr val="94C11C"/>
                  </a:solidFill>
                </a:rPr>
                <a:t>% </a:t>
              </a:r>
              <a:r>
                <a:rPr lang="de-DE" altLang="de-DE" sz="1800" dirty="0" err="1" smtClean="0">
                  <a:solidFill>
                    <a:schemeClr val="tx2"/>
                  </a:solidFill>
                </a:rPr>
                <a:t>of</a:t>
              </a:r>
              <a:r>
                <a:rPr lang="de-DE" altLang="de-DE" sz="1800" dirty="0" smtClean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 smtClean="0">
                  <a:solidFill>
                    <a:schemeClr val="tx2"/>
                  </a:solidFill>
                </a:rPr>
                <a:t>the</a:t>
              </a:r>
              <a:r>
                <a:rPr lang="de-DE" altLang="de-DE" sz="1800" dirty="0" smtClean="0">
                  <a:solidFill>
                    <a:schemeClr val="tx2"/>
                  </a:solidFill>
                </a:rPr>
                <a:t> </a:t>
              </a:r>
              <a:br>
                <a:rPr lang="de-DE" altLang="de-DE" sz="1800" dirty="0" smtClean="0">
                  <a:solidFill>
                    <a:schemeClr val="tx2"/>
                  </a:solidFill>
                </a:rPr>
              </a:br>
              <a:r>
                <a:rPr lang="de-DE" altLang="de-DE" sz="1800" dirty="0" err="1" smtClean="0">
                  <a:solidFill>
                    <a:schemeClr val="tx2"/>
                  </a:solidFill>
                </a:rPr>
                <a:t>emitted</a:t>
              </a:r>
              <a:r>
                <a:rPr lang="de-DE" altLang="de-DE" sz="1800" dirty="0" smtClean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 smtClean="0">
                  <a:solidFill>
                    <a:schemeClr val="tx2"/>
                  </a:solidFill>
                </a:rPr>
                <a:t>heat</a:t>
              </a:r>
              <a:r>
                <a:rPr lang="de-DE" altLang="de-DE" sz="1800" dirty="0" smtClean="0">
                  <a:solidFill>
                    <a:schemeClr val="tx2"/>
                  </a:solidFill>
                </a:rPr>
                <a:t>)</a:t>
              </a:r>
              <a:endParaRPr lang="de-DE" altLang="de-DE" sz="1800" dirty="0">
                <a:solidFill>
                  <a:schemeClr val="tx2"/>
                </a:solidFill>
              </a:endParaRPr>
            </a:p>
          </p:txBody>
        </p:sp>
      </p:grpSp>
      <p:sp>
        <p:nvSpPr>
          <p:cNvPr id="21" name="Rectangle 93"/>
          <p:cNvSpPr>
            <a:spLocks noChangeArrowheads="1"/>
          </p:cNvSpPr>
          <p:nvPr/>
        </p:nvSpPr>
        <p:spPr bwMode="auto">
          <a:xfrm>
            <a:off x="5846906" y="3273595"/>
            <a:ext cx="3055937" cy="1068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 err="1">
                <a:solidFill>
                  <a:srgbClr val="E14D0E"/>
                </a:solidFill>
              </a:rPr>
              <a:t>Heat</a:t>
            </a:r>
            <a:r>
              <a:rPr lang="de-DE" altLang="de-DE" sz="2400" dirty="0">
                <a:solidFill>
                  <a:srgbClr val="E14D0E"/>
                </a:solidFill>
              </a:rPr>
              <a:t> </a:t>
            </a:r>
            <a:r>
              <a:rPr lang="de-DE" altLang="de-DE" sz="2400" dirty="0" err="1">
                <a:solidFill>
                  <a:srgbClr val="E14D0E"/>
                </a:solidFill>
              </a:rPr>
              <a:t>generation</a:t>
            </a:r>
            <a:endParaRPr lang="de-DE" altLang="de-DE" sz="2400" dirty="0">
              <a:solidFill>
                <a:srgbClr val="E14D0E"/>
              </a:solidFill>
            </a:endParaRPr>
          </a:p>
          <a:p>
            <a:r>
              <a:rPr lang="en-US" altLang="de-DE" sz="1800" dirty="0">
                <a:solidFill>
                  <a:schemeClr val="tx2"/>
                </a:solidFill>
              </a:rPr>
              <a:t>by the metabolism </a:t>
            </a:r>
            <a:br>
              <a:rPr lang="en-US" altLang="de-DE" sz="1800" dirty="0">
                <a:solidFill>
                  <a:schemeClr val="tx2"/>
                </a:solidFill>
              </a:rPr>
            </a:br>
            <a:r>
              <a:rPr lang="en-US" altLang="de-DE" sz="1800" dirty="0">
                <a:solidFill>
                  <a:schemeClr val="tx2"/>
                </a:solidFill>
              </a:rPr>
              <a:t>(</a:t>
            </a:r>
            <a:r>
              <a:rPr lang="en-US" altLang="de-DE" sz="1800" dirty="0" err="1">
                <a:solidFill>
                  <a:schemeClr val="tx2"/>
                </a:solidFill>
              </a:rPr>
              <a:t>muscel</a:t>
            </a:r>
            <a:r>
              <a:rPr lang="en-US" altLang="de-DE" sz="1800" dirty="0">
                <a:solidFill>
                  <a:schemeClr val="tx2"/>
                </a:solidFill>
              </a:rPr>
              <a:t> work)</a:t>
            </a:r>
          </a:p>
        </p:txBody>
      </p:sp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5846764" y="4530726"/>
            <a:ext cx="3056080" cy="1410999"/>
            <a:chOff x="3728" y="2290"/>
            <a:chExt cx="1979" cy="940"/>
          </a:xfrm>
        </p:grpSpPr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728" y="2290"/>
              <a:ext cx="1979" cy="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2400" dirty="0" smtClean="0">
                  <a:solidFill>
                    <a:srgbClr val="063DE8"/>
                  </a:solidFill>
                </a:rPr>
                <a:t>Thermal </a:t>
              </a:r>
              <a:r>
                <a:rPr lang="de-DE" altLang="de-DE" sz="2400" dirty="0" err="1" smtClean="0">
                  <a:solidFill>
                    <a:srgbClr val="063DE8"/>
                  </a:solidFill>
                </a:rPr>
                <a:t>convection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to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the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surrounding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air</a:t>
              </a:r>
              <a:endParaRPr lang="de-DE" altLang="de-DE" sz="1800" dirty="0">
                <a:solidFill>
                  <a:schemeClr val="tx2"/>
                </a:solidFill>
              </a:endParaRPr>
            </a:p>
            <a:p>
              <a:endParaRPr lang="de-DE" altLang="de-DE" sz="1800" dirty="0">
                <a:solidFill>
                  <a:schemeClr val="tx2"/>
                </a:solidFill>
              </a:endParaRP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3730" y="2801"/>
              <a:ext cx="1464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1800" dirty="0">
                  <a:solidFill>
                    <a:schemeClr val="tx2"/>
                  </a:solidFill>
                </a:rPr>
                <a:t>(</a:t>
              </a:r>
              <a:r>
                <a:rPr lang="de-DE" altLang="de-DE" sz="1800" dirty="0" err="1">
                  <a:solidFill>
                    <a:srgbClr val="94C11C"/>
                  </a:solidFill>
                </a:rPr>
                <a:t>approx</a:t>
              </a:r>
              <a:r>
                <a:rPr lang="de-DE" altLang="de-DE" sz="1800" dirty="0">
                  <a:solidFill>
                    <a:srgbClr val="94C11C"/>
                  </a:solidFill>
                </a:rPr>
                <a:t>. 15%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of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tx2"/>
                  </a:solidFill>
                </a:rPr>
                <a:t>the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br>
                <a:rPr lang="de-DE" altLang="de-DE" sz="1800" dirty="0">
                  <a:solidFill>
                    <a:schemeClr val="tx2"/>
                  </a:solidFill>
                </a:rPr>
              </a:br>
              <a:r>
                <a:rPr lang="de-DE" altLang="de-DE" sz="1800" dirty="0" err="1">
                  <a:solidFill>
                    <a:schemeClr val="tx2"/>
                  </a:solidFill>
                </a:rPr>
                <a:t>emitted</a:t>
              </a:r>
              <a:r>
                <a:rPr lang="de-DE" altLang="de-DE" sz="1800" dirty="0">
                  <a:solidFill>
                    <a:schemeClr val="tx2"/>
                  </a:solidFill>
                </a:rPr>
                <a:t> </a:t>
              </a:r>
              <a:r>
                <a:rPr lang="de-DE" altLang="de-DE" sz="1800" dirty="0" err="1" smtClean="0">
                  <a:solidFill>
                    <a:schemeClr val="tx2"/>
                  </a:solidFill>
                </a:rPr>
                <a:t>heat</a:t>
              </a:r>
              <a:r>
                <a:rPr lang="de-DE" altLang="de-DE" sz="1800" dirty="0" smtClean="0">
                  <a:solidFill>
                    <a:schemeClr val="tx2"/>
                  </a:solidFill>
                </a:rPr>
                <a:t>)</a:t>
              </a:r>
              <a:endParaRPr lang="de-DE" altLang="de-DE" sz="18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434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en-US" altLang="de-DE" sz="2400" dirty="0"/>
              <a:t>Physical reactions to ambient temperatures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693FF4-5821-419B-AAD8-8EA14268191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grpSp>
        <p:nvGrpSpPr>
          <p:cNvPr id="9" name="Gruppieren 35"/>
          <p:cNvGrpSpPr>
            <a:grpSpLocks/>
          </p:cNvGrpSpPr>
          <p:nvPr/>
        </p:nvGrpSpPr>
        <p:grpSpPr bwMode="auto">
          <a:xfrm>
            <a:off x="688975" y="1268413"/>
            <a:ext cx="7915275" cy="4822825"/>
            <a:chOff x="689030" y="1268413"/>
            <a:chExt cx="7915220" cy="4822429"/>
          </a:xfrm>
        </p:grpSpPr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689030" y="1284276"/>
              <a:ext cx="3872518" cy="686086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de-DE" sz="1800" b="1" dirty="0">
                  <a:solidFill>
                    <a:srgbClr val="000000"/>
                  </a:solidFill>
                </a:rPr>
                <a:t> Low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ambient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temperature</a:t>
              </a:r>
              <a:endParaRPr lang="de-DE" altLang="de-DE" sz="1800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697057" y="1268413"/>
              <a:ext cx="3872518" cy="686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768659" y="1284276"/>
              <a:ext cx="3835591" cy="680137"/>
            </a:xfrm>
            <a:prstGeom prst="rect">
              <a:avLst/>
            </a:prstGeom>
            <a:noFill/>
            <a:ln w="28575">
              <a:solidFill>
                <a:srgbClr val="E14D0E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de-DE" altLang="de-DE" sz="1800" b="1" dirty="0"/>
                <a:t>High </a:t>
              </a:r>
              <a:r>
                <a:rPr lang="de-DE" altLang="de-DE" sz="1800" b="1" dirty="0" err="1"/>
                <a:t>ambient</a:t>
              </a:r>
              <a:r>
                <a:rPr lang="de-DE" altLang="de-DE" sz="1800" b="1" dirty="0"/>
                <a:t> </a:t>
              </a:r>
              <a:r>
                <a:rPr lang="de-DE" altLang="de-DE" sz="1800" b="1" dirty="0" err="1"/>
                <a:t>temperature</a:t>
              </a:r>
              <a:endParaRPr lang="de-DE" altLang="de-DE" sz="1800" b="1" dirty="0"/>
            </a:p>
          </p:txBody>
        </p:sp>
        <p:sp>
          <p:nvSpPr>
            <p:cNvPr id="13" name="Rectangle 35"/>
            <p:cNvSpPr>
              <a:spLocks noChangeArrowheads="1"/>
            </p:cNvSpPr>
            <p:nvPr/>
          </p:nvSpPr>
          <p:spPr bwMode="auto">
            <a:xfrm>
              <a:off x="4768659" y="2091319"/>
              <a:ext cx="3835591" cy="3999523"/>
            </a:xfrm>
            <a:prstGeom prst="rect">
              <a:avLst/>
            </a:prstGeom>
            <a:noFill/>
            <a:ln w="28575">
              <a:solidFill>
                <a:srgbClr val="E14D0E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4" name="Rectangle 36"/>
            <p:cNvSpPr>
              <a:spLocks noChangeArrowheads="1"/>
            </p:cNvSpPr>
            <p:nvPr/>
          </p:nvSpPr>
          <p:spPr bwMode="auto">
            <a:xfrm>
              <a:off x="4744577" y="2059593"/>
              <a:ext cx="3622056" cy="3999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4757421" y="2075456"/>
              <a:ext cx="3843618" cy="3999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6" name="Rectangle 38"/>
            <p:cNvSpPr>
              <a:spLocks noChangeArrowheads="1"/>
            </p:cNvSpPr>
            <p:nvPr/>
          </p:nvSpPr>
          <p:spPr bwMode="auto">
            <a:xfrm>
              <a:off x="4946872" y="2232106"/>
              <a:ext cx="2322736" cy="215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>
                  <a:solidFill>
                    <a:srgbClr val="000000"/>
                  </a:solidFill>
                </a:rPr>
                <a:t>Leads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to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surplus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body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heat</a:t>
              </a:r>
              <a:endParaRPr lang="de-DE" altLang="de-DE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9"/>
            <p:cNvSpPr>
              <a:spLocks noChangeArrowheads="1"/>
            </p:cNvSpPr>
            <p:nvPr/>
          </p:nvSpPr>
          <p:spPr bwMode="auto">
            <a:xfrm>
              <a:off x="4946872" y="2737747"/>
              <a:ext cx="2103125" cy="276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1800" b="1" dirty="0" err="1">
                  <a:solidFill>
                    <a:srgbClr val="94C11C"/>
                  </a:solidFill>
                </a:rPr>
                <a:t>Physical</a:t>
              </a:r>
              <a:r>
                <a:rPr lang="de-DE" altLang="de-DE" sz="1800" b="1" dirty="0">
                  <a:solidFill>
                    <a:srgbClr val="94C11C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94C11C"/>
                  </a:solidFill>
                </a:rPr>
                <a:t>reactions</a:t>
              </a:r>
              <a:r>
                <a:rPr lang="de-DE" altLang="de-DE" sz="1800" b="1" dirty="0">
                  <a:solidFill>
                    <a:srgbClr val="94C11C"/>
                  </a:solidFill>
                </a:rPr>
                <a:t>:</a:t>
              </a:r>
            </a:p>
          </p:txBody>
        </p:sp>
        <p:sp>
          <p:nvSpPr>
            <p:cNvPr id="18" name="Rectangle 41"/>
            <p:cNvSpPr>
              <a:spLocks noChangeArrowheads="1"/>
            </p:cNvSpPr>
            <p:nvPr/>
          </p:nvSpPr>
          <p:spPr bwMode="auto">
            <a:xfrm>
              <a:off x="5105819" y="3606260"/>
              <a:ext cx="2789206" cy="473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>
                  <a:solidFill>
                    <a:srgbClr val="000000"/>
                  </a:solidFill>
                </a:rPr>
                <a:t>Causes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body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to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be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cooled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by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evaporative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cooling</a:t>
              </a:r>
              <a:endParaRPr lang="de-DE" altLang="de-DE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Rectangle 44"/>
            <p:cNvSpPr>
              <a:spLocks noChangeArrowheads="1"/>
            </p:cNvSpPr>
            <p:nvPr/>
          </p:nvSpPr>
          <p:spPr bwMode="auto">
            <a:xfrm>
              <a:off x="4998249" y="4865406"/>
              <a:ext cx="3412770" cy="990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>
                  <a:solidFill>
                    <a:srgbClr val="000000"/>
                  </a:solidFill>
                </a:rPr>
                <a:t> Leads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to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a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rise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blood-circulation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smtClean="0">
                  <a:solidFill>
                    <a:srgbClr val="000000"/>
                  </a:solidFill>
                </a:rPr>
                <a:t>rate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,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which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turn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increases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the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conduction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of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heat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through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skin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and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respiratory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tract</a:t>
              </a:r>
              <a:endParaRPr lang="de-DE" altLang="de-DE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Rectangle 48"/>
            <p:cNvSpPr>
              <a:spLocks noChangeArrowheads="1"/>
            </p:cNvSpPr>
            <p:nvPr/>
          </p:nvSpPr>
          <p:spPr bwMode="auto">
            <a:xfrm>
              <a:off x="4946872" y="4397440"/>
              <a:ext cx="1606" cy="212171"/>
            </a:xfrm>
            <a:prstGeom prst="rect">
              <a:avLst/>
            </a:prstGeom>
            <a:solidFill>
              <a:srgbClr val="FF9966">
                <a:alpha val="2117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400">
                <a:solidFill>
                  <a:schemeClr val="tx2"/>
                </a:solidFill>
                <a:latin typeface="Frutiger 55 Roman" pitchFamily="34" charset="0"/>
              </a:endParaRPr>
            </a:p>
          </p:txBody>
        </p:sp>
        <p:sp>
          <p:nvSpPr>
            <p:cNvPr id="21" name="Rectangle 49"/>
            <p:cNvSpPr>
              <a:spLocks noChangeArrowheads="1"/>
            </p:cNvSpPr>
            <p:nvPr/>
          </p:nvSpPr>
          <p:spPr bwMode="auto">
            <a:xfrm>
              <a:off x="5052837" y="4397440"/>
              <a:ext cx="2901415" cy="276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itchFamily="2" charset="2"/>
                <a:buChar char="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Increase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heart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rate</a:t>
              </a:r>
            </a:p>
          </p:txBody>
        </p:sp>
        <p:sp>
          <p:nvSpPr>
            <p:cNvPr id="22" name="Rectangle 50"/>
            <p:cNvSpPr>
              <a:spLocks noChangeArrowheads="1"/>
            </p:cNvSpPr>
            <p:nvPr/>
          </p:nvSpPr>
          <p:spPr bwMode="auto">
            <a:xfrm>
              <a:off x="4946872" y="3116482"/>
              <a:ext cx="1606" cy="212171"/>
            </a:xfrm>
            <a:prstGeom prst="rect">
              <a:avLst/>
            </a:prstGeom>
            <a:solidFill>
              <a:srgbClr val="FF9966">
                <a:alpha val="2117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400">
                <a:solidFill>
                  <a:schemeClr val="tx2"/>
                </a:solidFill>
                <a:latin typeface="Frutiger 55 Roman" pitchFamily="34" charset="0"/>
              </a:endParaRPr>
            </a:p>
          </p:txBody>
        </p:sp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5052837" y="3116482"/>
              <a:ext cx="1606" cy="212171"/>
            </a:xfrm>
            <a:prstGeom prst="rect">
              <a:avLst/>
            </a:prstGeom>
            <a:solidFill>
              <a:srgbClr val="FF9966">
                <a:alpha val="2117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400">
                <a:solidFill>
                  <a:schemeClr val="tx2"/>
                </a:solidFill>
                <a:latin typeface="Frutiger 55 Roman" pitchFamily="34" charset="0"/>
              </a:endParaRPr>
            </a:p>
          </p:txBody>
        </p:sp>
        <p:sp>
          <p:nvSpPr>
            <p:cNvPr id="24" name="Rectangle 52"/>
            <p:cNvSpPr>
              <a:spLocks noChangeArrowheads="1"/>
            </p:cNvSpPr>
            <p:nvPr/>
          </p:nvSpPr>
          <p:spPr bwMode="auto">
            <a:xfrm>
              <a:off x="5110635" y="3116482"/>
              <a:ext cx="2491050" cy="276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Char char="§"/>
              </a:pPr>
              <a:r>
                <a:rPr lang="de-DE" altLang="de-DE" sz="1800" b="1" dirty="0">
                  <a:latin typeface="Frutiger 45 Light" pitchFamily="34" charset="0"/>
                </a:rPr>
                <a:t> 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Evaporation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of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 smtClean="0">
                  <a:solidFill>
                    <a:srgbClr val="000000"/>
                  </a:solidFill>
                </a:rPr>
                <a:t>sweat</a:t>
              </a:r>
              <a:endParaRPr lang="de-DE" altLang="de-DE" sz="1800" b="1" dirty="0">
                <a:solidFill>
                  <a:srgbClr val="000000"/>
                </a:solidFill>
              </a:endParaRPr>
            </a:p>
          </p:txBody>
        </p:sp>
        <p:sp>
          <p:nvSpPr>
            <p:cNvPr id="25" name="Line 53"/>
            <p:cNvSpPr>
              <a:spLocks noChangeShapeType="1"/>
            </p:cNvSpPr>
            <p:nvPr/>
          </p:nvSpPr>
          <p:spPr bwMode="auto">
            <a:xfrm>
              <a:off x="5088158" y="2612824"/>
              <a:ext cx="3101867" cy="1983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26" name="Gruppieren 34"/>
          <p:cNvGrpSpPr>
            <a:grpSpLocks/>
          </p:cNvGrpSpPr>
          <p:nvPr/>
        </p:nvGrpSpPr>
        <p:grpSpPr bwMode="auto">
          <a:xfrm>
            <a:off x="684213" y="2054225"/>
            <a:ext cx="3924300" cy="4038600"/>
            <a:chOff x="684213" y="2053644"/>
            <a:chExt cx="3923895" cy="4039181"/>
          </a:xfrm>
          <a:noFill/>
        </p:grpSpPr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684213" y="2059593"/>
              <a:ext cx="3687883" cy="40332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701874" y="2053644"/>
              <a:ext cx="3906234" cy="4033232"/>
            </a:xfrm>
            <a:prstGeom prst="rect">
              <a:avLst/>
            </a:prstGeom>
            <a:grpFill/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 b="1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889720" y="2234089"/>
              <a:ext cx="2559732" cy="215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de-DE" sz="1400" b="1" dirty="0">
                  <a:solidFill>
                    <a:srgbClr val="000000"/>
                  </a:solidFill>
                </a:rPr>
                <a:t>Leads to a deficit in body heat</a:t>
              </a: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854398" y="2674294"/>
              <a:ext cx="2102923" cy="6094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1800" b="1" dirty="0" err="1">
                  <a:solidFill>
                    <a:srgbClr val="94C11C"/>
                  </a:solidFill>
                </a:rPr>
                <a:t>Physical</a:t>
              </a:r>
              <a:r>
                <a:rPr lang="de-DE" altLang="de-DE" sz="1800" b="1" dirty="0">
                  <a:solidFill>
                    <a:srgbClr val="94C11C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94C11C"/>
                  </a:solidFill>
                </a:rPr>
                <a:t>reactions</a:t>
              </a:r>
              <a:r>
                <a:rPr lang="de-DE" altLang="de-DE" sz="1800" b="1" dirty="0">
                  <a:solidFill>
                    <a:srgbClr val="94C11C"/>
                  </a:solidFill>
                </a:rPr>
                <a:t>:</a:t>
              </a:r>
            </a:p>
            <a:p>
              <a:r>
                <a:rPr lang="de-DE" altLang="de-DE" sz="1800" b="1" dirty="0" smtClean="0">
                  <a:solidFill>
                    <a:srgbClr val="94C11C"/>
                  </a:solidFill>
                </a:rPr>
                <a:t>:</a:t>
              </a:r>
              <a:endParaRPr lang="de-DE" altLang="de-DE" sz="1400" dirty="0">
                <a:solidFill>
                  <a:srgbClr val="94C11C"/>
                </a:solidFill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854398" y="4448995"/>
              <a:ext cx="1606" cy="214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400">
                <a:solidFill>
                  <a:schemeClr val="hlink"/>
                </a:solidFill>
                <a:latin typeface="Frutiger 55 Roman" pitchFamily="34" charset="0"/>
              </a:endParaRPr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961968" y="4448995"/>
              <a:ext cx="3003717" cy="2770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itchFamily="2" charset="2"/>
                <a:buChar char="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Lowering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of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heart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rate</a:t>
              </a: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854398" y="3124414"/>
              <a:ext cx="1606" cy="2121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400">
                <a:solidFill>
                  <a:schemeClr val="hlink"/>
                </a:solidFill>
                <a:latin typeface="Frutiger 55 Roman" pitchFamily="34" charset="0"/>
              </a:endParaRPr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961968" y="3124414"/>
              <a:ext cx="64221" cy="273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1800" b="1">
                  <a:solidFill>
                    <a:srgbClr val="CC0055"/>
                  </a:solidFill>
                </a:rPr>
                <a:t> </a:t>
              </a:r>
              <a:endParaRPr lang="de-DE" altLang="de-DE" sz="1400">
                <a:solidFill>
                  <a:schemeClr val="tx2"/>
                </a:solidFill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950730" y="3064926"/>
              <a:ext cx="2247178" cy="5540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itchFamily="2" charset="2"/>
                <a:buChar char="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/>
                <a:t>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Increase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oxygen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/>
              </a:r>
              <a:br>
                <a:rPr lang="de-DE" altLang="de-DE" sz="1800" b="1" dirty="0">
                  <a:solidFill>
                    <a:srgbClr val="000000"/>
                  </a:solidFill>
                </a:rPr>
              </a:br>
              <a:r>
                <a:rPr lang="de-DE" altLang="de-DE" sz="1800" b="1" dirty="0">
                  <a:solidFill>
                    <a:srgbClr val="000000"/>
                  </a:solidFill>
                </a:rPr>
                <a:t>   </a:t>
              </a:r>
              <a:r>
                <a:rPr lang="de-DE" altLang="de-DE" sz="1800" b="1" dirty="0" err="1">
                  <a:solidFill>
                    <a:srgbClr val="000000"/>
                  </a:solidFill>
                </a:rPr>
                <a:t>intake</a:t>
              </a:r>
              <a:r>
                <a:rPr lang="de-DE" altLang="de-DE" sz="1800" b="1" dirty="0">
                  <a:solidFill>
                    <a:srgbClr val="000000"/>
                  </a:solidFill>
                </a:rPr>
                <a:t> </a:t>
              </a:r>
            </a:p>
          </p:txBody>
        </p:sp>
        <p:sp>
          <p:nvSpPr>
            <p:cNvPr id="36" name="Line 33"/>
            <p:cNvSpPr>
              <a:spLocks noChangeShapeType="1"/>
            </p:cNvSpPr>
            <p:nvPr/>
          </p:nvSpPr>
          <p:spPr bwMode="auto">
            <a:xfrm>
              <a:off x="1034217" y="2616790"/>
              <a:ext cx="3156455" cy="1983"/>
            </a:xfrm>
            <a:prstGeom prst="line">
              <a:avLst/>
            </a:prstGeom>
            <a:grpFill/>
            <a:ln w="25400">
              <a:solidFill>
                <a:schemeClr val="hlink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Rectangle 55"/>
            <p:cNvSpPr>
              <a:spLocks noChangeArrowheads="1"/>
            </p:cNvSpPr>
            <p:nvPr/>
          </p:nvSpPr>
          <p:spPr bwMode="auto">
            <a:xfrm>
              <a:off x="1075960" y="3794636"/>
              <a:ext cx="3396413" cy="4740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>
                  <a:solidFill>
                    <a:srgbClr val="000000"/>
                  </a:solidFill>
                </a:rPr>
                <a:t>Results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an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increase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production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of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heat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body</a:t>
              </a:r>
              <a:endParaRPr lang="de-DE" altLang="de-DE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38" name="Text Box 57"/>
            <p:cNvSpPr txBox="1">
              <a:spLocks noChangeArrowheads="1"/>
            </p:cNvSpPr>
            <p:nvPr/>
          </p:nvSpPr>
          <p:spPr bwMode="auto">
            <a:xfrm>
              <a:off x="968390" y="4855491"/>
              <a:ext cx="3582662" cy="10835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>
                  <a:solidFill>
                    <a:srgbClr val="000000"/>
                  </a:solidFill>
                </a:rPr>
                <a:t>Results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lowering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of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blood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-</a:t>
              </a: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circulation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rate,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which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turn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causes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smtClean="0">
                  <a:solidFill>
                    <a:srgbClr val="000000"/>
                  </a:solidFill>
                </a:rPr>
                <a:t>a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reduction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in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emission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of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heat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from</a:t>
              </a:r>
              <a:endParaRPr lang="de-DE" altLang="de-DE" sz="1400" b="1" dirty="0" smtClean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400" b="1" dirty="0" err="1" smtClean="0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 smtClean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body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core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to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the</a:t>
              </a:r>
              <a:r>
                <a:rPr lang="de-DE" altLang="de-DE" sz="14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400" b="1" dirty="0" err="1">
                  <a:solidFill>
                    <a:srgbClr val="000000"/>
                  </a:solidFill>
                </a:rPr>
                <a:t>environment</a:t>
              </a:r>
              <a:endParaRPr lang="de-DE" altLang="de-DE" sz="1400" b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275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/>
              <a:t>Thermoregulation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body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6294EE-5BF6-4347-92F9-EAE228F5DF0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/>
          </a:p>
          <a:p>
            <a:endParaRPr lang="de-DE" dirty="0" smtClean="0"/>
          </a:p>
          <a:p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986" y="1293610"/>
            <a:ext cx="6046589" cy="484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59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altLang="de-DE" sz="3200" dirty="0" err="1"/>
              <a:t>Measured</a:t>
            </a:r>
            <a:r>
              <a:rPr lang="de-DE" altLang="de-DE" sz="3200" dirty="0"/>
              <a:t> variables </a:t>
            </a:r>
            <a:r>
              <a:rPr lang="de-DE" altLang="de-DE" sz="3200" dirty="0" err="1"/>
              <a:t>and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instruments</a:t>
            </a:r>
            <a:endParaRPr lang="de-DE" alt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E36C84-BA41-4B8E-8BFE-5072274811C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727075" y="2936875"/>
            <a:ext cx="1590675" cy="8239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50888" y="1379538"/>
            <a:ext cx="159067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27075" y="1354138"/>
            <a:ext cx="159067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738188" y="1366838"/>
            <a:ext cx="1592262" cy="54451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866775" y="1341438"/>
            <a:ext cx="1243930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 err="1"/>
              <a:t>Climate</a:t>
            </a:r>
            <a:r>
              <a:rPr lang="de-DE" altLang="de-DE" sz="1800" b="1" kern="0" dirty="0"/>
              <a:t> </a:t>
            </a:r>
            <a:br>
              <a:rPr lang="de-DE" altLang="de-DE" sz="1800" b="1" kern="0" dirty="0"/>
            </a:br>
            <a:r>
              <a:rPr lang="de-DE" altLang="de-DE" sz="1800" b="1" kern="0" dirty="0" err="1"/>
              <a:t>parameters</a:t>
            </a:r>
            <a:endParaRPr lang="de-DE" altLang="de-DE" sz="1800" b="1" kern="0" dirty="0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576513" y="13795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2552700" y="13541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2563813" y="1366838"/>
            <a:ext cx="1827212" cy="54451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856350" y="1321197"/>
            <a:ext cx="114133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 err="1"/>
              <a:t>Measured</a:t>
            </a:r>
            <a:r>
              <a:rPr lang="de-DE" altLang="de-DE" sz="1800" b="1" kern="0" dirty="0"/>
              <a:t> </a:t>
            </a:r>
            <a:br>
              <a:rPr lang="de-DE" altLang="de-DE" sz="1800" b="1" kern="0" dirty="0"/>
            </a:br>
            <a:r>
              <a:rPr lang="de-DE" altLang="de-DE" sz="1800" b="1" kern="0" dirty="0" err="1"/>
              <a:t>quantity</a:t>
            </a:r>
            <a:endParaRPr lang="de-DE" altLang="de-DE" sz="1800" b="1" kern="0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565650" y="13795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4543425" y="13541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4554538" y="1366838"/>
            <a:ext cx="1825625" cy="54451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4683125" y="1479550"/>
            <a:ext cx="132408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2000" b="1" kern="0" dirty="0"/>
              <a:t>Instrument</a:t>
            </a: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6556375" y="13795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6532563" y="1354138"/>
            <a:ext cx="1825625" cy="54451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6543675" y="1366838"/>
            <a:ext cx="1827213" cy="54451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</a:pPr>
            <a:endParaRPr lang="de-DE" altLang="de-DE" sz="1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6726934" y="1374795"/>
            <a:ext cx="1500411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de-DE" altLang="de-DE" sz="1800" b="1" kern="0" dirty="0"/>
              <a:t>Unit </a:t>
            </a:r>
            <a:r>
              <a:rPr lang="de-DE" altLang="de-DE" sz="1800" b="1" kern="0" dirty="0" err="1"/>
              <a:t>of</a:t>
            </a:r>
            <a:r>
              <a:rPr lang="de-DE" altLang="de-DE" sz="1800" b="1" kern="0" dirty="0"/>
              <a:t> </a:t>
            </a:r>
            <a:br>
              <a:rPr lang="de-DE" altLang="de-DE" sz="1800" b="1" kern="0" dirty="0"/>
            </a:br>
            <a:r>
              <a:rPr lang="de-DE" altLang="de-DE" sz="1800" b="1" kern="0" dirty="0" err="1"/>
              <a:t>measurement</a:t>
            </a:r>
            <a:endParaRPr lang="de-DE" altLang="de-DE" sz="1800" b="1" kern="0" dirty="0"/>
          </a:p>
        </p:txBody>
      </p:sp>
      <p:grpSp>
        <p:nvGrpSpPr>
          <p:cNvPr id="26" name="Group 30"/>
          <p:cNvGrpSpPr>
            <a:grpSpLocks/>
          </p:cNvGrpSpPr>
          <p:nvPr/>
        </p:nvGrpSpPr>
        <p:grpSpPr bwMode="auto">
          <a:xfrm>
            <a:off x="727075" y="2000250"/>
            <a:ext cx="7654925" cy="849313"/>
            <a:chOff x="458" y="1055"/>
            <a:chExt cx="4822" cy="535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27" name="Group 31"/>
            <p:cNvGrpSpPr>
              <a:grpSpLocks/>
            </p:cNvGrpSpPr>
            <p:nvPr/>
          </p:nvGrpSpPr>
          <p:grpSpPr bwMode="auto">
            <a:xfrm>
              <a:off x="1608" y="1055"/>
              <a:ext cx="1165" cy="535"/>
              <a:chOff x="1608" y="1055"/>
              <a:chExt cx="1165" cy="535"/>
            </a:xfrm>
            <a:grpFill/>
          </p:grpSpPr>
          <p:sp>
            <p:nvSpPr>
              <p:cNvPr id="46" name="Rectangle 32"/>
              <p:cNvSpPr>
                <a:spLocks noChangeArrowheads="1"/>
              </p:cNvSpPr>
              <p:nvPr/>
            </p:nvSpPr>
            <p:spPr bwMode="auto">
              <a:xfrm>
                <a:off x="1623" y="1071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auto">
              <a:xfrm>
                <a:off x="1608" y="1055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34"/>
              <p:cNvSpPr>
                <a:spLocks noChangeArrowheads="1"/>
              </p:cNvSpPr>
              <p:nvPr/>
            </p:nvSpPr>
            <p:spPr bwMode="auto">
              <a:xfrm>
                <a:off x="1615" y="1063"/>
                <a:ext cx="1151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35"/>
              <p:cNvSpPr>
                <a:spLocks noChangeArrowheads="1"/>
              </p:cNvSpPr>
              <p:nvPr/>
            </p:nvSpPr>
            <p:spPr bwMode="auto">
              <a:xfrm>
                <a:off x="1689" y="1158"/>
                <a:ext cx="540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Trocken-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auto">
              <a:xfrm>
                <a:off x="1689" y="1310"/>
                <a:ext cx="669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temperatur</a:t>
                </a: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8" name="Group 37"/>
            <p:cNvGrpSpPr>
              <a:grpSpLocks/>
            </p:cNvGrpSpPr>
            <p:nvPr/>
          </p:nvGrpSpPr>
          <p:grpSpPr bwMode="auto">
            <a:xfrm>
              <a:off x="2862" y="1055"/>
              <a:ext cx="1164" cy="535"/>
              <a:chOff x="2862" y="1055"/>
              <a:chExt cx="1164" cy="535"/>
            </a:xfrm>
            <a:grpFill/>
          </p:grpSpPr>
          <p:sp>
            <p:nvSpPr>
              <p:cNvPr id="42" name="Rectangle 38"/>
              <p:cNvSpPr>
                <a:spLocks noChangeArrowheads="1"/>
              </p:cNvSpPr>
              <p:nvPr/>
            </p:nvSpPr>
            <p:spPr bwMode="auto">
              <a:xfrm>
                <a:off x="2876" y="1071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3" name="Rectangle 39"/>
              <p:cNvSpPr>
                <a:spLocks noChangeArrowheads="1"/>
              </p:cNvSpPr>
              <p:nvPr/>
            </p:nvSpPr>
            <p:spPr bwMode="auto">
              <a:xfrm>
                <a:off x="2862" y="1055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4" name="Rectangle 40"/>
              <p:cNvSpPr>
                <a:spLocks noChangeArrowheads="1"/>
              </p:cNvSpPr>
              <p:nvPr/>
            </p:nvSpPr>
            <p:spPr bwMode="auto">
              <a:xfrm>
                <a:off x="2869" y="1063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5" name="Rectangle 41"/>
              <p:cNvSpPr>
                <a:spLocks noChangeArrowheads="1"/>
              </p:cNvSpPr>
              <p:nvPr/>
            </p:nvSpPr>
            <p:spPr bwMode="auto">
              <a:xfrm>
                <a:off x="2950" y="1158"/>
                <a:ext cx="818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Thermometer</a:t>
                </a: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9" name="Group 42"/>
            <p:cNvGrpSpPr>
              <a:grpSpLocks/>
            </p:cNvGrpSpPr>
            <p:nvPr/>
          </p:nvGrpSpPr>
          <p:grpSpPr bwMode="auto">
            <a:xfrm>
              <a:off x="4115" y="1055"/>
              <a:ext cx="1165" cy="535"/>
              <a:chOff x="4115" y="1055"/>
              <a:chExt cx="1165" cy="535"/>
            </a:xfrm>
            <a:grpFill/>
          </p:grpSpPr>
          <p:sp>
            <p:nvSpPr>
              <p:cNvPr id="37" name="Rectangle 43"/>
              <p:cNvSpPr>
                <a:spLocks noChangeArrowheads="1"/>
              </p:cNvSpPr>
              <p:nvPr/>
            </p:nvSpPr>
            <p:spPr bwMode="auto">
              <a:xfrm>
                <a:off x="4130" y="1071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Rectangle 44"/>
              <p:cNvSpPr>
                <a:spLocks noChangeArrowheads="1"/>
              </p:cNvSpPr>
              <p:nvPr/>
            </p:nvSpPr>
            <p:spPr bwMode="auto">
              <a:xfrm>
                <a:off x="4115" y="1055"/>
                <a:ext cx="1150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9" name="Rectangle 45"/>
              <p:cNvSpPr>
                <a:spLocks noChangeArrowheads="1"/>
              </p:cNvSpPr>
              <p:nvPr/>
            </p:nvSpPr>
            <p:spPr bwMode="auto">
              <a:xfrm>
                <a:off x="4122" y="1063"/>
                <a:ext cx="1151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0" name="Rectangle 46"/>
              <p:cNvSpPr>
                <a:spLocks noChangeArrowheads="1"/>
              </p:cNvSpPr>
              <p:nvPr/>
            </p:nvSpPr>
            <p:spPr bwMode="auto">
              <a:xfrm>
                <a:off x="4182" y="1158"/>
                <a:ext cx="1091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Grad Celsius [°C] </a:t>
                </a: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1" name="Rectangle 47"/>
              <p:cNvSpPr>
                <a:spLocks noChangeArrowheads="1"/>
              </p:cNvSpPr>
              <p:nvPr/>
            </p:nvSpPr>
            <p:spPr bwMode="auto">
              <a:xfrm>
                <a:off x="4182" y="1310"/>
                <a:ext cx="598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Kelvin [K]</a:t>
                </a: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" name="Group 48"/>
            <p:cNvGrpSpPr>
              <a:grpSpLocks/>
            </p:cNvGrpSpPr>
            <p:nvPr/>
          </p:nvGrpSpPr>
          <p:grpSpPr bwMode="auto">
            <a:xfrm>
              <a:off x="458" y="1055"/>
              <a:ext cx="1017" cy="535"/>
              <a:chOff x="458" y="1055"/>
              <a:chExt cx="1017" cy="535"/>
            </a:xfrm>
            <a:grpFill/>
          </p:grpSpPr>
          <p:sp>
            <p:nvSpPr>
              <p:cNvPr id="31" name="Rectangle 49"/>
              <p:cNvSpPr>
                <a:spLocks noChangeArrowheads="1"/>
              </p:cNvSpPr>
              <p:nvPr/>
            </p:nvSpPr>
            <p:spPr bwMode="auto">
              <a:xfrm>
                <a:off x="473" y="1071"/>
                <a:ext cx="1002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2" name="Rectangle 50"/>
              <p:cNvSpPr>
                <a:spLocks noChangeArrowheads="1"/>
              </p:cNvSpPr>
              <p:nvPr/>
            </p:nvSpPr>
            <p:spPr bwMode="auto">
              <a:xfrm>
                <a:off x="458" y="1055"/>
                <a:ext cx="1002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3" name="Rectangle 51"/>
              <p:cNvSpPr>
                <a:spLocks noChangeArrowheads="1"/>
              </p:cNvSpPr>
              <p:nvPr/>
            </p:nvSpPr>
            <p:spPr bwMode="auto">
              <a:xfrm>
                <a:off x="465" y="1063"/>
                <a:ext cx="1003" cy="5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Rectangle 52"/>
              <p:cNvSpPr>
                <a:spLocks noChangeArrowheads="1"/>
              </p:cNvSpPr>
              <p:nvPr/>
            </p:nvSpPr>
            <p:spPr bwMode="auto">
              <a:xfrm>
                <a:off x="546" y="1158"/>
                <a:ext cx="242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Luft</a:t>
                </a:r>
                <a:endParaRPr kumimoji="0" lang="de-DE" altLang="de-DE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53"/>
              <p:cNvSpPr>
                <a:spLocks noChangeArrowheads="1"/>
              </p:cNvSpPr>
              <p:nvPr/>
            </p:nvSpPr>
            <p:spPr bwMode="auto">
              <a:xfrm>
                <a:off x="797" y="1158"/>
                <a:ext cx="43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-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6" name="Rectangle 54"/>
              <p:cNvSpPr>
                <a:spLocks noChangeArrowheads="1"/>
              </p:cNvSpPr>
              <p:nvPr/>
            </p:nvSpPr>
            <p:spPr bwMode="auto">
              <a:xfrm>
                <a:off x="546" y="1310"/>
                <a:ext cx="669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temperatur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Group 56"/>
          <p:cNvGrpSpPr>
            <a:grpSpLocks/>
          </p:cNvGrpSpPr>
          <p:nvPr/>
        </p:nvGrpSpPr>
        <p:grpSpPr bwMode="auto">
          <a:xfrm>
            <a:off x="2552700" y="2936875"/>
            <a:ext cx="1849438" cy="849313"/>
            <a:chOff x="1608" y="1645"/>
            <a:chExt cx="1165" cy="53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52" name="Rectangle 57"/>
            <p:cNvSpPr>
              <a:spLocks noChangeArrowheads="1"/>
            </p:cNvSpPr>
            <p:nvPr/>
          </p:nvSpPr>
          <p:spPr bwMode="auto">
            <a:xfrm>
              <a:off x="1623" y="1661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3" name="Rectangle 58"/>
            <p:cNvSpPr>
              <a:spLocks noChangeArrowheads="1"/>
            </p:cNvSpPr>
            <p:nvPr/>
          </p:nvSpPr>
          <p:spPr bwMode="auto">
            <a:xfrm>
              <a:off x="1608" y="1645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4" name="Rectangle 59"/>
            <p:cNvSpPr>
              <a:spLocks noChangeArrowheads="1"/>
            </p:cNvSpPr>
            <p:nvPr/>
          </p:nvSpPr>
          <p:spPr bwMode="auto">
            <a:xfrm>
              <a:off x="1615" y="1653"/>
              <a:ext cx="1151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5" name="Rectangle 60"/>
            <p:cNvSpPr>
              <a:spLocks noChangeArrowheads="1"/>
            </p:cNvSpPr>
            <p:nvPr/>
          </p:nvSpPr>
          <p:spPr bwMode="auto">
            <a:xfrm>
              <a:off x="1689" y="1725"/>
              <a:ext cx="419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Feucht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6" name="Rectangle 61"/>
            <p:cNvSpPr>
              <a:spLocks noChangeArrowheads="1"/>
            </p:cNvSpPr>
            <p:nvPr/>
          </p:nvSpPr>
          <p:spPr bwMode="auto">
            <a:xfrm>
              <a:off x="2102" y="1725"/>
              <a:ext cx="43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-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7" name="Rectangle 62"/>
            <p:cNvSpPr>
              <a:spLocks noChangeArrowheads="1"/>
            </p:cNvSpPr>
            <p:nvPr/>
          </p:nvSpPr>
          <p:spPr bwMode="auto">
            <a:xfrm>
              <a:off x="1689" y="1876"/>
              <a:ext cx="669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temperatur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58" name="Group 63"/>
          <p:cNvGrpSpPr>
            <a:grpSpLocks/>
          </p:cNvGrpSpPr>
          <p:nvPr/>
        </p:nvGrpSpPr>
        <p:grpSpPr bwMode="auto">
          <a:xfrm>
            <a:off x="4543425" y="2924175"/>
            <a:ext cx="1847850" cy="849313"/>
            <a:chOff x="2862" y="1645"/>
            <a:chExt cx="1164" cy="53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59" name="Rectangle 64"/>
            <p:cNvSpPr>
              <a:spLocks noChangeArrowheads="1"/>
            </p:cNvSpPr>
            <p:nvPr/>
          </p:nvSpPr>
          <p:spPr bwMode="auto">
            <a:xfrm>
              <a:off x="2876" y="1661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0" name="Rectangle 65"/>
            <p:cNvSpPr>
              <a:spLocks noChangeArrowheads="1"/>
            </p:cNvSpPr>
            <p:nvPr/>
          </p:nvSpPr>
          <p:spPr bwMode="auto">
            <a:xfrm>
              <a:off x="2862" y="1645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1" name="Rectangle 66"/>
            <p:cNvSpPr>
              <a:spLocks noChangeArrowheads="1"/>
            </p:cNvSpPr>
            <p:nvPr/>
          </p:nvSpPr>
          <p:spPr bwMode="auto">
            <a:xfrm>
              <a:off x="2869" y="1653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2" name="Rectangle 67"/>
            <p:cNvSpPr>
              <a:spLocks noChangeArrowheads="1"/>
            </p:cNvSpPr>
            <p:nvPr/>
          </p:nvSpPr>
          <p:spPr bwMode="auto">
            <a:xfrm>
              <a:off x="2950" y="1725"/>
              <a:ext cx="787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Aspirations-</a:t>
              </a:r>
              <a:r>
                <a:rPr kumimoji="0" lang="de-DE" altLang="de-DE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 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3" name="Rectangle 68"/>
            <p:cNvSpPr>
              <a:spLocks noChangeArrowheads="1"/>
            </p:cNvSpPr>
            <p:nvPr/>
          </p:nvSpPr>
          <p:spPr bwMode="auto">
            <a:xfrm>
              <a:off x="2950" y="1876"/>
              <a:ext cx="8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psychrometer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69"/>
          <p:cNvGrpSpPr>
            <a:grpSpLocks/>
          </p:cNvGrpSpPr>
          <p:nvPr/>
        </p:nvGrpSpPr>
        <p:grpSpPr bwMode="auto">
          <a:xfrm>
            <a:off x="6532563" y="2936875"/>
            <a:ext cx="1849437" cy="849313"/>
            <a:chOff x="4115" y="1645"/>
            <a:chExt cx="1165" cy="53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4130" y="1661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6" name="Rectangle 71"/>
            <p:cNvSpPr>
              <a:spLocks noChangeArrowheads="1"/>
            </p:cNvSpPr>
            <p:nvPr/>
          </p:nvSpPr>
          <p:spPr bwMode="auto">
            <a:xfrm>
              <a:off x="4115" y="1645"/>
              <a:ext cx="1150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7" name="Rectangle 72"/>
            <p:cNvSpPr>
              <a:spLocks noChangeArrowheads="1"/>
            </p:cNvSpPr>
            <p:nvPr/>
          </p:nvSpPr>
          <p:spPr bwMode="auto">
            <a:xfrm>
              <a:off x="4122" y="1653"/>
              <a:ext cx="1151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8" name="Rectangle 73"/>
            <p:cNvSpPr>
              <a:spLocks noChangeArrowheads="1"/>
            </p:cNvSpPr>
            <p:nvPr/>
          </p:nvSpPr>
          <p:spPr bwMode="auto">
            <a:xfrm>
              <a:off x="4182" y="1701"/>
              <a:ext cx="1044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Prozent relativer</a:t>
              </a:r>
              <a:r>
                <a:rPr kumimoji="0" lang="de-DE" altLang="de-DE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 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9" name="Rectangle 74"/>
            <p:cNvSpPr>
              <a:spLocks noChangeArrowheads="1"/>
            </p:cNvSpPr>
            <p:nvPr/>
          </p:nvSpPr>
          <p:spPr bwMode="auto">
            <a:xfrm>
              <a:off x="4182" y="1853"/>
              <a:ext cx="72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Feuchte [%]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70" name="Group 75"/>
          <p:cNvGrpSpPr>
            <a:grpSpLocks/>
          </p:cNvGrpSpPr>
          <p:nvPr/>
        </p:nvGrpSpPr>
        <p:grpSpPr bwMode="auto">
          <a:xfrm>
            <a:off x="738188" y="2949575"/>
            <a:ext cx="1603375" cy="836613"/>
            <a:chOff x="465" y="1653"/>
            <a:chExt cx="1010" cy="52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71" name="Rectangle 76"/>
            <p:cNvSpPr>
              <a:spLocks noChangeArrowheads="1"/>
            </p:cNvSpPr>
            <p:nvPr/>
          </p:nvSpPr>
          <p:spPr bwMode="auto">
            <a:xfrm>
              <a:off x="473" y="1661"/>
              <a:ext cx="1002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2" name="Rectangle 77"/>
            <p:cNvSpPr>
              <a:spLocks noChangeArrowheads="1"/>
            </p:cNvSpPr>
            <p:nvPr/>
          </p:nvSpPr>
          <p:spPr bwMode="auto">
            <a:xfrm>
              <a:off x="465" y="1653"/>
              <a:ext cx="1003" cy="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3" name="Rectangle 78"/>
            <p:cNvSpPr>
              <a:spLocks noChangeArrowheads="1"/>
            </p:cNvSpPr>
            <p:nvPr/>
          </p:nvSpPr>
          <p:spPr bwMode="auto">
            <a:xfrm>
              <a:off x="546" y="1725"/>
              <a:ext cx="697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Luftfeuchte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74" name="Group 79"/>
          <p:cNvGrpSpPr>
            <a:grpSpLocks/>
          </p:cNvGrpSpPr>
          <p:nvPr/>
        </p:nvGrpSpPr>
        <p:grpSpPr bwMode="auto">
          <a:xfrm>
            <a:off x="727075" y="3862388"/>
            <a:ext cx="7654925" cy="862012"/>
            <a:chOff x="458" y="2228"/>
            <a:chExt cx="4822" cy="543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75" name="Group 80"/>
            <p:cNvGrpSpPr>
              <a:grpSpLocks/>
            </p:cNvGrpSpPr>
            <p:nvPr/>
          </p:nvGrpSpPr>
          <p:grpSpPr bwMode="auto">
            <a:xfrm>
              <a:off x="1608" y="2228"/>
              <a:ext cx="1165" cy="543"/>
              <a:chOff x="1608" y="2228"/>
              <a:chExt cx="1165" cy="543"/>
            </a:xfrm>
            <a:grpFill/>
          </p:grpSpPr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1623" y="2244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1608" y="2228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7" name="Rectangle 83"/>
              <p:cNvSpPr>
                <a:spLocks noChangeArrowheads="1"/>
              </p:cNvSpPr>
              <p:nvPr/>
            </p:nvSpPr>
            <p:spPr bwMode="auto">
              <a:xfrm>
                <a:off x="1615" y="2236"/>
                <a:ext cx="1151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8" name="Rectangle 84"/>
              <p:cNvSpPr>
                <a:spLocks noChangeArrowheads="1"/>
              </p:cNvSpPr>
              <p:nvPr/>
            </p:nvSpPr>
            <p:spPr bwMode="auto">
              <a:xfrm>
                <a:off x="1689" y="2315"/>
                <a:ext cx="9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Luftströmungs-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9" name="Rectangle 85"/>
              <p:cNvSpPr>
                <a:spLocks noChangeArrowheads="1"/>
              </p:cNvSpPr>
              <p:nvPr/>
            </p:nvSpPr>
            <p:spPr bwMode="auto">
              <a:xfrm>
                <a:off x="1689" y="2467"/>
                <a:ext cx="99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geschwindigkeit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>
              <a:off x="2862" y="2228"/>
              <a:ext cx="1164" cy="543"/>
              <a:chOff x="2862" y="2228"/>
              <a:chExt cx="1164" cy="543"/>
            </a:xfrm>
            <a:grpFill/>
          </p:grpSpPr>
          <p:sp>
            <p:nvSpPr>
              <p:cNvPr id="89" name="Rectangle 87"/>
              <p:cNvSpPr>
                <a:spLocks noChangeArrowheads="1"/>
              </p:cNvSpPr>
              <p:nvPr/>
            </p:nvSpPr>
            <p:spPr bwMode="auto">
              <a:xfrm>
                <a:off x="2876" y="2244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0" name="Rectangle 88"/>
              <p:cNvSpPr>
                <a:spLocks noChangeArrowheads="1"/>
              </p:cNvSpPr>
              <p:nvPr/>
            </p:nvSpPr>
            <p:spPr bwMode="auto">
              <a:xfrm>
                <a:off x="2862" y="2228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1" name="Rectangle 89"/>
              <p:cNvSpPr>
                <a:spLocks noChangeArrowheads="1"/>
              </p:cNvSpPr>
              <p:nvPr/>
            </p:nvSpPr>
            <p:spPr bwMode="auto">
              <a:xfrm>
                <a:off x="2869" y="2236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2" name="Rectangle 90"/>
              <p:cNvSpPr>
                <a:spLocks noChangeArrowheads="1"/>
              </p:cNvSpPr>
              <p:nvPr/>
            </p:nvSpPr>
            <p:spPr bwMode="auto">
              <a:xfrm>
                <a:off x="2950" y="2267"/>
                <a:ext cx="695" cy="1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Flügelrad-,</a:t>
                </a:r>
                <a:r>
                  <a:rPr kumimoji="0" lang="de-DE" altLang="de-DE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 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3" name="Rectangle 91"/>
              <p:cNvSpPr>
                <a:spLocks noChangeArrowheads="1"/>
              </p:cNvSpPr>
              <p:nvPr/>
            </p:nvSpPr>
            <p:spPr bwMode="auto">
              <a:xfrm>
                <a:off x="2950" y="2419"/>
                <a:ext cx="794" cy="1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thermisches</a:t>
                </a:r>
                <a:r>
                  <a:rPr kumimoji="0" lang="de-DE" altLang="de-DE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 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92"/>
              <p:cNvSpPr>
                <a:spLocks noChangeArrowheads="1"/>
              </p:cNvSpPr>
              <p:nvPr/>
            </p:nvSpPr>
            <p:spPr bwMode="auto">
              <a:xfrm>
                <a:off x="2950" y="2571"/>
                <a:ext cx="782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Anemometer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7" name="Group 93"/>
            <p:cNvGrpSpPr>
              <a:grpSpLocks/>
            </p:cNvGrpSpPr>
            <p:nvPr/>
          </p:nvGrpSpPr>
          <p:grpSpPr bwMode="auto">
            <a:xfrm>
              <a:off x="4115" y="2228"/>
              <a:ext cx="1165" cy="543"/>
              <a:chOff x="4115" y="2228"/>
              <a:chExt cx="1165" cy="543"/>
            </a:xfrm>
            <a:grpFill/>
          </p:grpSpPr>
          <p:sp>
            <p:nvSpPr>
              <p:cNvPr id="84" name="Rectangle 94"/>
              <p:cNvSpPr>
                <a:spLocks noChangeArrowheads="1"/>
              </p:cNvSpPr>
              <p:nvPr/>
            </p:nvSpPr>
            <p:spPr bwMode="auto">
              <a:xfrm>
                <a:off x="4130" y="2244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5" name="Rectangle 95"/>
              <p:cNvSpPr>
                <a:spLocks noChangeArrowheads="1"/>
              </p:cNvSpPr>
              <p:nvPr/>
            </p:nvSpPr>
            <p:spPr bwMode="auto">
              <a:xfrm>
                <a:off x="4115" y="2228"/>
                <a:ext cx="1150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6" name="Rectangle 96"/>
              <p:cNvSpPr>
                <a:spLocks noChangeArrowheads="1"/>
              </p:cNvSpPr>
              <p:nvPr/>
            </p:nvSpPr>
            <p:spPr bwMode="auto">
              <a:xfrm>
                <a:off x="4122" y="2236"/>
                <a:ext cx="1151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7" name="Rectangle 97"/>
              <p:cNvSpPr>
                <a:spLocks noChangeArrowheads="1"/>
              </p:cNvSpPr>
              <p:nvPr/>
            </p:nvSpPr>
            <p:spPr bwMode="auto">
              <a:xfrm>
                <a:off x="4182" y="2291"/>
                <a:ext cx="624" cy="1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Meter pro</a:t>
                </a:r>
                <a:r>
                  <a:rPr kumimoji="0" lang="de-DE" altLang="de-DE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 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Rectangle 98"/>
              <p:cNvSpPr>
                <a:spLocks noChangeArrowheads="1"/>
              </p:cNvSpPr>
              <p:nvPr/>
            </p:nvSpPr>
            <p:spPr bwMode="auto">
              <a:xfrm>
                <a:off x="4182" y="2443"/>
                <a:ext cx="875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Sekunde [m/s]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8" name="Group 99"/>
            <p:cNvGrpSpPr>
              <a:grpSpLocks/>
            </p:cNvGrpSpPr>
            <p:nvPr/>
          </p:nvGrpSpPr>
          <p:grpSpPr bwMode="auto">
            <a:xfrm>
              <a:off x="458" y="2228"/>
              <a:ext cx="1017" cy="543"/>
              <a:chOff x="458" y="2228"/>
              <a:chExt cx="1017" cy="543"/>
            </a:xfrm>
            <a:grpFill/>
          </p:grpSpPr>
          <p:sp>
            <p:nvSpPr>
              <p:cNvPr id="79" name="Rectangle 100"/>
              <p:cNvSpPr>
                <a:spLocks noChangeArrowheads="1"/>
              </p:cNvSpPr>
              <p:nvPr/>
            </p:nvSpPr>
            <p:spPr bwMode="auto">
              <a:xfrm>
                <a:off x="473" y="2244"/>
                <a:ext cx="1002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0" name="Rectangle 101"/>
              <p:cNvSpPr>
                <a:spLocks noChangeArrowheads="1"/>
              </p:cNvSpPr>
              <p:nvPr/>
            </p:nvSpPr>
            <p:spPr bwMode="auto">
              <a:xfrm>
                <a:off x="458" y="2228"/>
                <a:ext cx="1002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102"/>
              <p:cNvSpPr>
                <a:spLocks noChangeArrowheads="1"/>
              </p:cNvSpPr>
              <p:nvPr/>
            </p:nvSpPr>
            <p:spPr bwMode="auto">
              <a:xfrm>
                <a:off x="465" y="2236"/>
                <a:ext cx="1003" cy="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103"/>
              <p:cNvSpPr>
                <a:spLocks noChangeArrowheads="1"/>
              </p:cNvSpPr>
              <p:nvPr/>
            </p:nvSpPr>
            <p:spPr bwMode="auto">
              <a:xfrm>
                <a:off x="546" y="2315"/>
                <a:ext cx="868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Luftgeschwin-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3" name="Rectangle 104"/>
              <p:cNvSpPr>
                <a:spLocks noChangeArrowheads="1"/>
              </p:cNvSpPr>
              <p:nvPr/>
            </p:nvSpPr>
            <p:spPr bwMode="auto">
              <a:xfrm>
                <a:off x="546" y="2467"/>
                <a:ext cx="413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7620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762000" eaLnBrk="0" fontAlgn="auto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de-DE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digkeit</a:t>
                </a:r>
                <a:endParaRPr kumimoji="0" lang="de-DE" alt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00" name="Group 106"/>
          <p:cNvGrpSpPr>
            <a:grpSpLocks/>
          </p:cNvGrpSpPr>
          <p:nvPr/>
        </p:nvGrpSpPr>
        <p:grpSpPr bwMode="auto">
          <a:xfrm>
            <a:off x="2559050" y="4799013"/>
            <a:ext cx="1849438" cy="862012"/>
            <a:chOff x="1608" y="2818"/>
            <a:chExt cx="1165" cy="54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1623" y="2834"/>
              <a:ext cx="1150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1608" y="2818"/>
              <a:ext cx="1150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1615" y="2826"/>
              <a:ext cx="1151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4" name="Rectangle 110"/>
            <p:cNvSpPr>
              <a:spLocks noChangeArrowheads="1"/>
            </p:cNvSpPr>
            <p:nvPr/>
          </p:nvSpPr>
          <p:spPr bwMode="auto">
            <a:xfrm>
              <a:off x="1689" y="2898"/>
              <a:ext cx="82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Wärmestrom-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5" name="Rectangle 111"/>
            <p:cNvSpPr>
              <a:spLocks noChangeArrowheads="1"/>
            </p:cNvSpPr>
            <p:nvPr/>
          </p:nvSpPr>
          <p:spPr bwMode="auto">
            <a:xfrm>
              <a:off x="1689" y="3049"/>
              <a:ext cx="377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dichte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06" name="Group 112"/>
          <p:cNvGrpSpPr>
            <a:grpSpLocks/>
          </p:cNvGrpSpPr>
          <p:nvPr/>
        </p:nvGrpSpPr>
        <p:grpSpPr bwMode="auto">
          <a:xfrm>
            <a:off x="4549775" y="4799013"/>
            <a:ext cx="1847850" cy="862012"/>
            <a:chOff x="2862" y="2818"/>
            <a:chExt cx="1164" cy="54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07" name="Rectangle 113"/>
            <p:cNvSpPr>
              <a:spLocks noChangeArrowheads="1"/>
            </p:cNvSpPr>
            <p:nvPr/>
          </p:nvSpPr>
          <p:spPr bwMode="auto">
            <a:xfrm>
              <a:off x="2876" y="2834"/>
              <a:ext cx="1150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8" name="Rectangle 114"/>
            <p:cNvSpPr>
              <a:spLocks noChangeArrowheads="1"/>
            </p:cNvSpPr>
            <p:nvPr/>
          </p:nvSpPr>
          <p:spPr bwMode="auto">
            <a:xfrm>
              <a:off x="2862" y="2818"/>
              <a:ext cx="1150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9" name="Rectangle 115"/>
            <p:cNvSpPr>
              <a:spLocks noChangeArrowheads="1"/>
            </p:cNvSpPr>
            <p:nvPr/>
          </p:nvSpPr>
          <p:spPr bwMode="auto">
            <a:xfrm>
              <a:off x="2869" y="2826"/>
              <a:ext cx="1150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0" name="Rectangle 116"/>
            <p:cNvSpPr>
              <a:spLocks noChangeArrowheads="1"/>
            </p:cNvSpPr>
            <p:nvPr/>
          </p:nvSpPr>
          <p:spPr bwMode="auto">
            <a:xfrm>
              <a:off x="2950" y="2858"/>
              <a:ext cx="839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Globethermo-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1" name="Rectangle 117"/>
            <p:cNvSpPr>
              <a:spLocks noChangeArrowheads="1"/>
            </p:cNvSpPr>
            <p:nvPr/>
          </p:nvSpPr>
          <p:spPr bwMode="auto">
            <a:xfrm>
              <a:off x="2950" y="3010"/>
              <a:ext cx="913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meter, Infrarot-</a:t>
              </a:r>
              <a:endParaRPr kumimoji="0" lang="de-DE" altLang="de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2" name="Rectangle 118"/>
            <p:cNvSpPr>
              <a:spLocks noChangeArrowheads="1"/>
            </p:cNvSpPr>
            <p:nvPr/>
          </p:nvSpPr>
          <p:spPr bwMode="auto">
            <a:xfrm>
              <a:off x="2950" y="3161"/>
              <a:ext cx="789" cy="1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messsonden</a:t>
              </a:r>
              <a:endPara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13" name="Rectangle 120"/>
          <p:cNvSpPr>
            <a:spLocks noChangeArrowheads="1"/>
          </p:cNvSpPr>
          <p:nvPr/>
        </p:nvSpPr>
        <p:spPr bwMode="auto">
          <a:xfrm>
            <a:off x="6562725" y="4824413"/>
            <a:ext cx="1825625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4" name="Rectangle 121"/>
          <p:cNvSpPr>
            <a:spLocks noChangeArrowheads="1"/>
          </p:cNvSpPr>
          <p:nvPr/>
        </p:nvSpPr>
        <p:spPr bwMode="auto">
          <a:xfrm>
            <a:off x="6538913" y="4799013"/>
            <a:ext cx="1825625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5" name="Rectangle 122"/>
          <p:cNvSpPr>
            <a:spLocks noChangeArrowheads="1"/>
          </p:cNvSpPr>
          <p:nvPr/>
        </p:nvSpPr>
        <p:spPr bwMode="auto">
          <a:xfrm>
            <a:off x="6550025" y="4811713"/>
            <a:ext cx="1827213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6" name="Rectangle 123"/>
          <p:cNvSpPr>
            <a:spLocks noChangeArrowheads="1"/>
          </p:cNvSpPr>
          <p:nvPr/>
        </p:nvSpPr>
        <p:spPr bwMode="auto">
          <a:xfrm>
            <a:off x="6645275" y="4926013"/>
            <a:ext cx="1131888" cy="4889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Watt pro m²</a:t>
            </a:r>
          </a:p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[W/m²]</a:t>
            </a:r>
            <a:endParaRPr kumimoji="0" lang="de-DE" altLang="de-D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117" name="Group 125"/>
          <p:cNvGrpSpPr>
            <a:grpSpLocks/>
          </p:cNvGrpSpPr>
          <p:nvPr/>
        </p:nvGrpSpPr>
        <p:grpSpPr bwMode="auto">
          <a:xfrm>
            <a:off x="733425" y="4799013"/>
            <a:ext cx="1614488" cy="862012"/>
            <a:chOff x="458" y="2818"/>
            <a:chExt cx="1017" cy="54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18" name="Rectangle 126"/>
            <p:cNvSpPr>
              <a:spLocks noChangeArrowheads="1"/>
            </p:cNvSpPr>
            <p:nvPr/>
          </p:nvSpPr>
          <p:spPr bwMode="auto">
            <a:xfrm>
              <a:off x="473" y="2834"/>
              <a:ext cx="1002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9" name="Rectangle 127"/>
            <p:cNvSpPr>
              <a:spLocks noChangeArrowheads="1"/>
            </p:cNvSpPr>
            <p:nvPr/>
          </p:nvSpPr>
          <p:spPr bwMode="auto">
            <a:xfrm>
              <a:off x="458" y="2818"/>
              <a:ext cx="1002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0" name="Rectangle 128"/>
            <p:cNvSpPr>
              <a:spLocks noChangeArrowheads="1"/>
            </p:cNvSpPr>
            <p:nvPr/>
          </p:nvSpPr>
          <p:spPr bwMode="auto">
            <a:xfrm>
              <a:off x="465" y="2826"/>
              <a:ext cx="1003" cy="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1" name="Rectangle 129"/>
            <p:cNvSpPr>
              <a:spLocks noChangeArrowheads="1"/>
            </p:cNvSpPr>
            <p:nvPr/>
          </p:nvSpPr>
          <p:spPr bwMode="auto">
            <a:xfrm>
              <a:off x="546" y="2898"/>
              <a:ext cx="470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Wärme-</a:t>
              </a:r>
              <a:endPara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2" name="Rectangle 130"/>
            <p:cNvSpPr>
              <a:spLocks noChangeArrowheads="1"/>
            </p:cNvSpPr>
            <p:nvPr/>
          </p:nvSpPr>
          <p:spPr bwMode="auto">
            <a:xfrm>
              <a:off x="546" y="3049"/>
              <a:ext cx="583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7620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strahlung</a:t>
              </a:r>
              <a:endPara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200" name="Rectangle 2"/>
          <p:cNvSpPr>
            <a:spLocks noChangeArrowheads="1"/>
          </p:cNvSpPr>
          <p:nvPr/>
        </p:nvSpPr>
        <p:spPr bwMode="auto">
          <a:xfrm>
            <a:off x="727075" y="2936875"/>
            <a:ext cx="1590675" cy="8239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grpSp>
        <p:nvGrpSpPr>
          <p:cNvPr id="201" name="Group 20"/>
          <p:cNvGrpSpPr>
            <a:grpSpLocks/>
          </p:cNvGrpSpPr>
          <p:nvPr/>
        </p:nvGrpSpPr>
        <p:grpSpPr bwMode="auto">
          <a:xfrm>
            <a:off x="2552700" y="2000250"/>
            <a:ext cx="1847850" cy="847725"/>
            <a:chOff x="1608" y="1260"/>
            <a:chExt cx="1164" cy="53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02" name="Rectangle 21"/>
            <p:cNvSpPr>
              <a:spLocks noChangeArrowheads="1"/>
            </p:cNvSpPr>
            <p:nvPr/>
          </p:nvSpPr>
          <p:spPr bwMode="auto">
            <a:xfrm>
              <a:off x="1623" y="1276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03" name="Rectangle 22"/>
            <p:cNvSpPr>
              <a:spLocks noChangeArrowheads="1"/>
            </p:cNvSpPr>
            <p:nvPr/>
          </p:nvSpPr>
          <p:spPr bwMode="auto">
            <a:xfrm>
              <a:off x="1608" y="1260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04" name="Rectangle 23"/>
            <p:cNvSpPr>
              <a:spLocks noChangeArrowheads="1"/>
            </p:cNvSpPr>
            <p:nvPr/>
          </p:nvSpPr>
          <p:spPr bwMode="auto">
            <a:xfrm>
              <a:off x="1615" y="1268"/>
              <a:ext cx="1150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05" name="Rectangle 24"/>
            <p:cNvSpPr>
              <a:spLocks noChangeArrowheads="1"/>
            </p:cNvSpPr>
            <p:nvPr/>
          </p:nvSpPr>
          <p:spPr bwMode="auto">
            <a:xfrm>
              <a:off x="1689" y="1363"/>
              <a:ext cx="965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66"/>
                  </a:solidFill>
                </a:rPr>
                <a:t>Dry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temperature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  <p:grpSp>
        <p:nvGrpSpPr>
          <p:cNvPr id="206" name="Group 25"/>
          <p:cNvGrpSpPr>
            <a:grpSpLocks/>
          </p:cNvGrpSpPr>
          <p:nvPr/>
        </p:nvGrpSpPr>
        <p:grpSpPr bwMode="auto">
          <a:xfrm>
            <a:off x="4543425" y="2000250"/>
            <a:ext cx="1846263" cy="847725"/>
            <a:chOff x="2862" y="1260"/>
            <a:chExt cx="1163" cy="53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07" name="Rectangle 26"/>
            <p:cNvSpPr>
              <a:spLocks noChangeArrowheads="1"/>
            </p:cNvSpPr>
            <p:nvPr/>
          </p:nvSpPr>
          <p:spPr bwMode="auto">
            <a:xfrm>
              <a:off x="2876" y="1276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08" name="Rectangle 27"/>
            <p:cNvSpPr>
              <a:spLocks noChangeArrowheads="1"/>
            </p:cNvSpPr>
            <p:nvPr/>
          </p:nvSpPr>
          <p:spPr bwMode="auto">
            <a:xfrm>
              <a:off x="2862" y="1260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09" name="Rectangle 28"/>
            <p:cNvSpPr>
              <a:spLocks noChangeArrowheads="1"/>
            </p:cNvSpPr>
            <p:nvPr/>
          </p:nvSpPr>
          <p:spPr bwMode="auto">
            <a:xfrm>
              <a:off x="2869" y="1268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10" name="Rectangle 29"/>
            <p:cNvSpPr>
              <a:spLocks noChangeArrowheads="1"/>
            </p:cNvSpPr>
            <p:nvPr/>
          </p:nvSpPr>
          <p:spPr bwMode="auto">
            <a:xfrm>
              <a:off x="2951" y="1363"/>
              <a:ext cx="929" cy="174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>
                  <a:solidFill>
                    <a:srgbClr val="000066"/>
                  </a:solidFill>
                </a:rPr>
                <a:t>Thermometer</a:t>
              </a:r>
            </a:p>
          </p:txBody>
        </p:sp>
      </p:grpSp>
      <p:sp>
        <p:nvSpPr>
          <p:cNvPr id="211" name="Rectangle 31"/>
          <p:cNvSpPr>
            <a:spLocks noChangeArrowheads="1"/>
          </p:cNvSpPr>
          <p:nvPr/>
        </p:nvSpPr>
        <p:spPr bwMode="auto">
          <a:xfrm>
            <a:off x="6556375" y="2025650"/>
            <a:ext cx="1824038" cy="822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12" name="Rectangle 32"/>
          <p:cNvSpPr>
            <a:spLocks noChangeArrowheads="1"/>
          </p:cNvSpPr>
          <p:nvPr/>
        </p:nvSpPr>
        <p:spPr bwMode="auto">
          <a:xfrm>
            <a:off x="6532563" y="2000250"/>
            <a:ext cx="1824037" cy="822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13" name="Rectangle 33"/>
          <p:cNvSpPr>
            <a:spLocks noChangeArrowheads="1"/>
          </p:cNvSpPr>
          <p:nvPr/>
        </p:nvSpPr>
        <p:spPr bwMode="auto">
          <a:xfrm>
            <a:off x="6543675" y="2012950"/>
            <a:ext cx="1825625" cy="822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14" name="Rectangle 34"/>
          <p:cNvSpPr>
            <a:spLocks noChangeArrowheads="1"/>
          </p:cNvSpPr>
          <p:nvPr/>
        </p:nvSpPr>
        <p:spPr bwMode="auto">
          <a:xfrm>
            <a:off x="6573838" y="2163763"/>
            <a:ext cx="1782762" cy="6093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1800" b="1" dirty="0" err="1">
                <a:solidFill>
                  <a:srgbClr val="000066"/>
                </a:solidFill>
              </a:rPr>
              <a:t>Degrees</a:t>
            </a:r>
            <a:r>
              <a:rPr lang="de-DE" altLang="de-DE" sz="1800" b="1" dirty="0">
                <a:solidFill>
                  <a:srgbClr val="000066"/>
                </a:solidFill>
              </a:rPr>
              <a:t> Celsius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1800" b="1" dirty="0">
                <a:solidFill>
                  <a:srgbClr val="000066"/>
                </a:solidFill>
              </a:rPr>
              <a:t> [°C] / Kelvin [K]</a:t>
            </a:r>
          </a:p>
        </p:txBody>
      </p:sp>
      <p:sp>
        <p:nvSpPr>
          <p:cNvPr id="215" name="Rectangle 35"/>
          <p:cNvSpPr>
            <a:spLocks noChangeArrowheads="1"/>
          </p:cNvSpPr>
          <p:nvPr/>
        </p:nvSpPr>
        <p:spPr bwMode="auto">
          <a:xfrm>
            <a:off x="6642100" y="2405063"/>
            <a:ext cx="1588" cy="2444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altLang="de-DE" b="1">
              <a:solidFill>
                <a:srgbClr val="000000"/>
              </a:solidFill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757816" y="2000250"/>
            <a:ext cx="1612900" cy="847725"/>
            <a:chOff x="458" y="1260"/>
            <a:chExt cx="1016" cy="53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17" name="Rectangle 37"/>
            <p:cNvSpPr>
              <a:spLocks noChangeArrowheads="1"/>
            </p:cNvSpPr>
            <p:nvPr/>
          </p:nvSpPr>
          <p:spPr bwMode="auto">
            <a:xfrm>
              <a:off x="473" y="1276"/>
              <a:ext cx="1001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18" name="Rectangle 38"/>
            <p:cNvSpPr>
              <a:spLocks noChangeArrowheads="1"/>
            </p:cNvSpPr>
            <p:nvPr/>
          </p:nvSpPr>
          <p:spPr bwMode="auto">
            <a:xfrm>
              <a:off x="458" y="1260"/>
              <a:ext cx="1001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19" name="Rectangle 39"/>
            <p:cNvSpPr>
              <a:spLocks noChangeArrowheads="1"/>
            </p:cNvSpPr>
            <p:nvPr/>
          </p:nvSpPr>
          <p:spPr bwMode="auto">
            <a:xfrm>
              <a:off x="465" y="1268"/>
              <a:ext cx="1002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20" name="Rectangle 40"/>
            <p:cNvSpPr>
              <a:spLocks noChangeArrowheads="1"/>
            </p:cNvSpPr>
            <p:nvPr/>
          </p:nvSpPr>
          <p:spPr bwMode="auto">
            <a:xfrm>
              <a:off x="546" y="1363"/>
              <a:ext cx="848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66"/>
                  </a:solidFill>
                </a:rPr>
                <a:t>Air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temperature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  <p:sp>
          <p:nvSpPr>
            <p:cNvPr id="221" name="Rectangle 41"/>
            <p:cNvSpPr>
              <a:spLocks noChangeArrowheads="1"/>
            </p:cNvSpPr>
            <p:nvPr/>
          </p:nvSpPr>
          <p:spPr bwMode="auto">
            <a:xfrm>
              <a:off x="797" y="1363"/>
              <a:ext cx="42" cy="153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b="1">
                  <a:solidFill>
                    <a:srgbClr val="000066"/>
                  </a:solidFill>
                </a:rPr>
                <a:t>-</a:t>
              </a: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2552700" y="2936875"/>
            <a:ext cx="1847850" cy="847725"/>
            <a:chOff x="1608" y="1850"/>
            <a:chExt cx="1164" cy="53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23" name="Rectangle 43"/>
            <p:cNvSpPr>
              <a:spLocks noChangeArrowheads="1"/>
            </p:cNvSpPr>
            <p:nvPr/>
          </p:nvSpPr>
          <p:spPr bwMode="auto">
            <a:xfrm>
              <a:off x="1623" y="1866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24" name="Rectangle 44"/>
            <p:cNvSpPr>
              <a:spLocks noChangeArrowheads="1"/>
            </p:cNvSpPr>
            <p:nvPr/>
          </p:nvSpPr>
          <p:spPr bwMode="auto">
            <a:xfrm>
              <a:off x="1608" y="1850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25" name="Rectangle 45"/>
            <p:cNvSpPr>
              <a:spLocks noChangeArrowheads="1"/>
            </p:cNvSpPr>
            <p:nvPr/>
          </p:nvSpPr>
          <p:spPr bwMode="auto">
            <a:xfrm>
              <a:off x="1615" y="1858"/>
              <a:ext cx="1150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26" name="Rectangle 46"/>
            <p:cNvSpPr>
              <a:spLocks noChangeArrowheads="1"/>
            </p:cNvSpPr>
            <p:nvPr/>
          </p:nvSpPr>
          <p:spPr bwMode="auto">
            <a:xfrm>
              <a:off x="1689" y="1930"/>
              <a:ext cx="911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Wet-bulb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temperature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  <p:grpSp>
        <p:nvGrpSpPr>
          <p:cNvPr id="227" name="Group 47"/>
          <p:cNvGrpSpPr>
            <a:grpSpLocks/>
          </p:cNvGrpSpPr>
          <p:nvPr/>
        </p:nvGrpSpPr>
        <p:grpSpPr bwMode="auto">
          <a:xfrm>
            <a:off x="4543425" y="2924175"/>
            <a:ext cx="1846263" cy="847725"/>
            <a:chOff x="2862" y="1842"/>
            <a:chExt cx="1163" cy="53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28" name="Rectangle 48"/>
            <p:cNvSpPr>
              <a:spLocks noChangeArrowheads="1"/>
            </p:cNvSpPr>
            <p:nvPr/>
          </p:nvSpPr>
          <p:spPr bwMode="auto">
            <a:xfrm>
              <a:off x="2876" y="1858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29" name="Rectangle 49"/>
            <p:cNvSpPr>
              <a:spLocks noChangeArrowheads="1"/>
            </p:cNvSpPr>
            <p:nvPr/>
          </p:nvSpPr>
          <p:spPr bwMode="auto">
            <a:xfrm>
              <a:off x="2862" y="1842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0" name="Rectangle 50"/>
            <p:cNvSpPr>
              <a:spLocks noChangeArrowheads="1"/>
            </p:cNvSpPr>
            <p:nvPr/>
          </p:nvSpPr>
          <p:spPr bwMode="auto">
            <a:xfrm>
              <a:off x="2869" y="1850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1" name="Rectangle 51"/>
            <p:cNvSpPr>
              <a:spLocks noChangeArrowheads="1"/>
            </p:cNvSpPr>
            <p:nvPr/>
          </p:nvSpPr>
          <p:spPr bwMode="auto">
            <a:xfrm>
              <a:off x="2950" y="1922"/>
              <a:ext cx="964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Aspirated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psychrometer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</a:p>
          </p:txBody>
        </p:sp>
      </p:grpSp>
      <p:grpSp>
        <p:nvGrpSpPr>
          <p:cNvPr id="232" name="Group 52"/>
          <p:cNvGrpSpPr>
            <a:grpSpLocks/>
          </p:cNvGrpSpPr>
          <p:nvPr/>
        </p:nvGrpSpPr>
        <p:grpSpPr bwMode="auto">
          <a:xfrm>
            <a:off x="6532563" y="2936877"/>
            <a:ext cx="1847850" cy="893763"/>
            <a:chOff x="4115" y="1850"/>
            <a:chExt cx="1164" cy="56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33" name="Rectangle 53"/>
            <p:cNvSpPr>
              <a:spLocks noChangeArrowheads="1"/>
            </p:cNvSpPr>
            <p:nvPr/>
          </p:nvSpPr>
          <p:spPr bwMode="auto">
            <a:xfrm>
              <a:off x="4130" y="1866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4" name="Rectangle 54"/>
            <p:cNvSpPr>
              <a:spLocks noChangeArrowheads="1"/>
            </p:cNvSpPr>
            <p:nvPr/>
          </p:nvSpPr>
          <p:spPr bwMode="auto">
            <a:xfrm>
              <a:off x="4115" y="1850"/>
              <a:ext cx="1149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5" name="Rectangle 55"/>
            <p:cNvSpPr>
              <a:spLocks noChangeArrowheads="1"/>
            </p:cNvSpPr>
            <p:nvPr/>
          </p:nvSpPr>
          <p:spPr bwMode="auto">
            <a:xfrm>
              <a:off x="4122" y="1858"/>
              <a:ext cx="1150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6" name="Rectangle 56"/>
            <p:cNvSpPr>
              <a:spLocks noChangeArrowheads="1"/>
            </p:cNvSpPr>
            <p:nvPr/>
          </p:nvSpPr>
          <p:spPr bwMode="auto">
            <a:xfrm>
              <a:off x="4185" y="1890"/>
              <a:ext cx="1034" cy="523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Percentage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of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relative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humidity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[%] </a:t>
              </a:r>
            </a:p>
          </p:txBody>
        </p:sp>
      </p:grpSp>
      <p:grpSp>
        <p:nvGrpSpPr>
          <p:cNvPr id="237" name="Group 57"/>
          <p:cNvGrpSpPr>
            <a:grpSpLocks/>
          </p:cNvGrpSpPr>
          <p:nvPr/>
        </p:nvGrpSpPr>
        <p:grpSpPr bwMode="auto">
          <a:xfrm>
            <a:off x="738188" y="2949575"/>
            <a:ext cx="1601787" cy="835025"/>
            <a:chOff x="465" y="1858"/>
            <a:chExt cx="1009" cy="526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38" name="Rectangle 58"/>
            <p:cNvSpPr>
              <a:spLocks noChangeArrowheads="1"/>
            </p:cNvSpPr>
            <p:nvPr/>
          </p:nvSpPr>
          <p:spPr bwMode="auto">
            <a:xfrm>
              <a:off x="473" y="1866"/>
              <a:ext cx="1001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39" name="Rectangle 59"/>
            <p:cNvSpPr>
              <a:spLocks noChangeArrowheads="1"/>
            </p:cNvSpPr>
            <p:nvPr/>
          </p:nvSpPr>
          <p:spPr bwMode="auto">
            <a:xfrm>
              <a:off x="465" y="1858"/>
              <a:ext cx="1002" cy="5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0" name="Rectangle 60"/>
            <p:cNvSpPr>
              <a:spLocks noChangeArrowheads="1"/>
            </p:cNvSpPr>
            <p:nvPr/>
          </p:nvSpPr>
          <p:spPr bwMode="auto">
            <a:xfrm>
              <a:off x="488" y="1930"/>
              <a:ext cx="929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Atmospheric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br>
                <a:rPr lang="de-DE" altLang="de-DE" sz="1800" b="1" dirty="0">
                  <a:solidFill>
                    <a:srgbClr val="000066"/>
                  </a:solidFill>
                </a:rPr>
              </a:br>
              <a:r>
                <a:rPr lang="de-DE" altLang="de-DE" sz="1800" b="1" dirty="0" err="1">
                  <a:solidFill>
                    <a:srgbClr val="000066"/>
                  </a:solidFill>
                </a:rPr>
                <a:t>humidity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  <p:grpSp>
        <p:nvGrpSpPr>
          <p:cNvPr id="241" name="Group 62"/>
          <p:cNvGrpSpPr>
            <a:grpSpLocks/>
          </p:cNvGrpSpPr>
          <p:nvPr/>
        </p:nvGrpSpPr>
        <p:grpSpPr bwMode="auto">
          <a:xfrm>
            <a:off x="2552700" y="3862388"/>
            <a:ext cx="1847850" cy="860425"/>
            <a:chOff x="1608" y="2433"/>
            <a:chExt cx="1164" cy="54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42" name="Rectangle 63"/>
            <p:cNvSpPr>
              <a:spLocks noChangeArrowheads="1"/>
            </p:cNvSpPr>
            <p:nvPr/>
          </p:nvSpPr>
          <p:spPr bwMode="auto">
            <a:xfrm>
              <a:off x="1623" y="2449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3" name="Rectangle 64"/>
            <p:cNvSpPr>
              <a:spLocks noChangeArrowheads="1"/>
            </p:cNvSpPr>
            <p:nvPr/>
          </p:nvSpPr>
          <p:spPr bwMode="auto">
            <a:xfrm>
              <a:off x="1608" y="2433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4" name="Rectangle 65"/>
            <p:cNvSpPr>
              <a:spLocks noChangeArrowheads="1"/>
            </p:cNvSpPr>
            <p:nvPr/>
          </p:nvSpPr>
          <p:spPr bwMode="auto">
            <a:xfrm>
              <a:off x="1615" y="2441"/>
              <a:ext cx="1150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5" name="Rectangle 66"/>
            <p:cNvSpPr>
              <a:spLocks noChangeArrowheads="1"/>
            </p:cNvSpPr>
            <p:nvPr/>
          </p:nvSpPr>
          <p:spPr bwMode="auto">
            <a:xfrm>
              <a:off x="1689" y="2520"/>
              <a:ext cx="965" cy="194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b="1">
                  <a:solidFill>
                    <a:srgbClr val="000000"/>
                  </a:solidFill>
                </a:rPr>
                <a:t>Air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velocity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  <p:grpSp>
        <p:nvGrpSpPr>
          <p:cNvPr id="246" name="Group 67"/>
          <p:cNvGrpSpPr>
            <a:grpSpLocks/>
          </p:cNvGrpSpPr>
          <p:nvPr/>
        </p:nvGrpSpPr>
        <p:grpSpPr bwMode="auto">
          <a:xfrm>
            <a:off x="4543425" y="3862388"/>
            <a:ext cx="1846263" cy="860425"/>
            <a:chOff x="2862" y="2433"/>
            <a:chExt cx="1163" cy="54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47" name="Rectangle 68"/>
            <p:cNvSpPr>
              <a:spLocks noChangeArrowheads="1"/>
            </p:cNvSpPr>
            <p:nvPr/>
          </p:nvSpPr>
          <p:spPr bwMode="auto">
            <a:xfrm>
              <a:off x="2876" y="2449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8" name="Rectangle 69"/>
            <p:cNvSpPr>
              <a:spLocks noChangeArrowheads="1"/>
            </p:cNvSpPr>
            <p:nvPr/>
          </p:nvSpPr>
          <p:spPr bwMode="auto">
            <a:xfrm>
              <a:off x="2862" y="2433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49" name="Rectangle 70"/>
            <p:cNvSpPr>
              <a:spLocks noChangeArrowheads="1"/>
            </p:cNvSpPr>
            <p:nvPr/>
          </p:nvSpPr>
          <p:spPr bwMode="auto">
            <a:xfrm>
              <a:off x="2869" y="2441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50" name="Rectangle 71"/>
            <p:cNvSpPr>
              <a:spLocks noChangeArrowheads="1"/>
            </p:cNvSpPr>
            <p:nvPr/>
          </p:nvSpPr>
          <p:spPr bwMode="auto">
            <a:xfrm>
              <a:off x="2950" y="2472"/>
              <a:ext cx="1009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66"/>
                  </a:solidFill>
                </a:rPr>
                <a:t>Vane/thermal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anemometers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</a:p>
          </p:txBody>
        </p:sp>
      </p:grpSp>
      <p:grpSp>
        <p:nvGrpSpPr>
          <p:cNvPr id="251" name="Group 72"/>
          <p:cNvGrpSpPr>
            <a:grpSpLocks/>
          </p:cNvGrpSpPr>
          <p:nvPr/>
        </p:nvGrpSpPr>
        <p:grpSpPr bwMode="auto">
          <a:xfrm>
            <a:off x="6532563" y="3862388"/>
            <a:ext cx="1847850" cy="860425"/>
            <a:chOff x="4115" y="2433"/>
            <a:chExt cx="1164" cy="54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52" name="Rectangle 73"/>
            <p:cNvSpPr>
              <a:spLocks noChangeArrowheads="1"/>
            </p:cNvSpPr>
            <p:nvPr/>
          </p:nvSpPr>
          <p:spPr bwMode="auto">
            <a:xfrm>
              <a:off x="4130" y="2449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53" name="Rectangle 74"/>
            <p:cNvSpPr>
              <a:spLocks noChangeArrowheads="1"/>
            </p:cNvSpPr>
            <p:nvPr/>
          </p:nvSpPr>
          <p:spPr bwMode="auto">
            <a:xfrm>
              <a:off x="4115" y="2433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54" name="Rectangle 75"/>
            <p:cNvSpPr>
              <a:spLocks noChangeArrowheads="1"/>
            </p:cNvSpPr>
            <p:nvPr/>
          </p:nvSpPr>
          <p:spPr bwMode="auto">
            <a:xfrm>
              <a:off x="4122" y="2441"/>
              <a:ext cx="1150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55" name="Rectangle 76"/>
            <p:cNvSpPr>
              <a:spLocks noChangeArrowheads="1"/>
            </p:cNvSpPr>
            <p:nvPr/>
          </p:nvSpPr>
          <p:spPr bwMode="auto">
            <a:xfrm>
              <a:off x="4182" y="2496"/>
              <a:ext cx="992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Metres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per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second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[m/s] </a:t>
              </a:r>
            </a:p>
          </p:txBody>
        </p:sp>
      </p:grpSp>
      <p:sp>
        <p:nvSpPr>
          <p:cNvPr id="256" name="Rectangle 78"/>
          <p:cNvSpPr>
            <a:spLocks noChangeArrowheads="1"/>
          </p:cNvSpPr>
          <p:nvPr/>
        </p:nvSpPr>
        <p:spPr bwMode="auto">
          <a:xfrm>
            <a:off x="750888" y="3887788"/>
            <a:ext cx="1589087" cy="835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57" name="Rectangle 79"/>
          <p:cNvSpPr>
            <a:spLocks noChangeArrowheads="1"/>
          </p:cNvSpPr>
          <p:nvPr/>
        </p:nvSpPr>
        <p:spPr bwMode="auto">
          <a:xfrm>
            <a:off x="727075" y="3862388"/>
            <a:ext cx="1589088" cy="835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58" name="Rectangle 80"/>
          <p:cNvSpPr>
            <a:spLocks noChangeArrowheads="1"/>
          </p:cNvSpPr>
          <p:nvPr/>
        </p:nvSpPr>
        <p:spPr bwMode="auto">
          <a:xfrm>
            <a:off x="738188" y="3875088"/>
            <a:ext cx="1590675" cy="835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59" name="Rectangle 81"/>
          <p:cNvSpPr>
            <a:spLocks noChangeArrowheads="1"/>
          </p:cNvSpPr>
          <p:nvPr/>
        </p:nvSpPr>
        <p:spPr bwMode="auto">
          <a:xfrm>
            <a:off x="866775" y="4000500"/>
            <a:ext cx="1274763" cy="2769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1800" b="1" dirty="0">
                <a:solidFill>
                  <a:srgbClr val="000066"/>
                </a:solidFill>
              </a:rPr>
              <a:t>Air </a:t>
            </a:r>
            <a:r>
              <a:rPr lang="de-DE" altLang="de-DE" sz="1800" b="1" dirty="0" err="1">
                <a:solidFill>
                  <a:srgbClr val="000066"/>
                </a:solidFill>
              </a:rPr>
              <a:t>velocity</a:t>
            </a:r>
            <a:endParaRPr lang="de-DE" altLang="de-DE" sz="1800" b="1" dirty="0">
              <a:solidFill>
                <a:srgbClr val="000066"/>
              </a:solidFill>
            </a:endParaRPr>
          </a:p>
        </p:txBody>
      </p:sp>
      <p:grpSp>
        <p:nvGrpSpPr>
          <p:cNvPr id="260" name="Group 82"/>
          <p:cNvGrpSpPr>
            <a:grpSpLocks/>
          </p:cNvGrpSpPr>
          <p:nvPr/>
        </p:nvGrpSpPr>
        <p:grpSpPr bwMode="auto">
          <a:xfrm>
            <a:off x="2559050" y="4799013"/>
            <a:ext cx="1847850" cy="860425"/>
            <a:chOff x="1612" y="3023"/>
            <a:chExt cx="1164" cy="54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1" name="Rectangle 83"/>
            <p:cNvSpPr>
              <a:spLocks noChangeArrowheads="1"/>
            </p:cNvSpPr>
            <p:nvPr/>
          </p:nvSpPr>
          <p:spPr bwMode="auto">
            <a:xfrm>
              <a:off x="1627" y="3039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62" name="Rectangle 84"/>
            <p:cNvSpPr>
              <a:spLocks noChangeArrowheads="1"/>
            </p:cNvSpPr>
            <p:nvPr/>
          </p:nvSpPr>
          <p:spPr bwMode="auto">
            <a:xfrm>
              <a:off x="1612" y="3023"/>
              <a:ext cx="1149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63" name="Rectangle 85"/>
            <p:cNvSpPr>
              <a:spLocks noChangeArrowheads="1"/>
            </p:cNvSpPr>
            <p:nvPr/>
          </p:nvSpPr>
          <p:spPr bwMode="auto">
            <a:xfrm>
              <a:off x="1619" y="3031"/>
              <a:ext cx="1150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64" name="Rectangle 86"/>
            <p:cNvSpPr>
              <a:spLocks noChangeArrowheads="1"/>
            </p:cNvSpPr>
            <p:nvPr/>
          </p:nvSpPr>
          <p:spPr bwMode="auto">
            <a:xfrm>
              <a:off x="1693" y="3103"/>
              <a:ext cx="961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 err="1">
                  <a:solidFill>
                    <a:srgbClr val="000066"/>
                  </a:solidFill>
                </a:rPr>
                <a:t>Heat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flow</a:t>
              </a:r>
              <a:r>
                <a:rPr lang="de-DE" altLang="de-DE" sz="1800" b="1" dirty="0">
                  <a:solidFill>
                    <a:srgbClr val="000066"/>
                  </a:solidFill>
                </a:rPr>
                <a:t>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density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  <p:sp>
        <p:nvSpPr>
          <p:cNvPr id="265" name="Rectangle 89"/>
          <p:cNvSpPr>
            <a:spLocks noChangeArrowheads="1"/>
          </p:cNvSpPr>
          <p:nvPr/>
        </p:nvSpPr>
        <p:spPr bwMode="auto">
          <a:xfrm>
            <a:off x="4549775" y="4826000"/>
            <a:ext cx="1824038" cy="835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66" name="Rectangle 90"/>
          <p:cNvSpPr>
            <a:spLocks noChangeArrowheads="1"/>
          </p:cNvSpPr>
          <p:nvPr/>
        </p:nvSpPr>
        <p:spPr bwMode="auto">
          <a:xfrm>
            <a:off x="4560888" y="4838700"/>
            <a:ext cx="1824037" cy="835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67" name="Rectangle 91"/>
          <p:cNvSpPr>
            <a:spLocks noChangeArrowheads="1"/>
          </p:cNvSpPr>
          <p:nvPr/>
        </p:nvSpPr>
        <p:spPr bwMode="auto">
          <a:xfrm>
            <a:off x="4572000" y="4876800"/>
            <a:ext cx="1828800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1600" b="1" dirty="0" err="1">
                <a:solidFill>
                  <a:srgbClr val="000066"/>
                </a:solidFill>
              </a:rPr>
              <a:t>Globe</a:t>
            </a:r>
            <a:r>
              <a:rPr lang="de-DE" altLang="de-DE" sz="1600" b="1" dirty="0">
                <a:solidFill>
                  <a:srgbClr val="000066"/>
                </a:solidFill>
              </a:rPr>
              <a:t> </a:t>
            </a:r>
            <a:r>
              <a:rPr lang="de-DE" altLang="de-DE" sz="1600" b="1" dirty="0" err="1">
                <a:solidFill>
                  <a:srgbClr val="000066"/>
                </a:solidFill>
              </a:rPr>
              <a:t>thermome</a:t>
            </a:r>
            <a:r>
              <a:rPr lang="de-DE" altLang="de-DE" sz="1600" b="1" dirty="0">
                <a:solidFill>
                  <a:srgbClr val="000066"/>
                </a:solidFill>
              </a:rPr>
              <a:t>-meters, </a:t>
            </a:r>
            <a:r>
              <a:rPr lang="de-DE" altLang="de-DE" sz="1600" b="1" dirty="0" err="1">
                <a:solidFill>
                  <a:srgbClr val="000066"/>
                </a:solidFill>
              </a:rPr>
              <a:t>infrared</a:t>
            </a:r>
            <a:r>
              <a:rPr lang="de-DE" altLang="de-DE" sz="1600" b="1" dirty="0">
                <a:solidFill>
                  <a:srgbClr val="000066"/>
                </a:solidFill>
              </a:rPr>
              <a:t> </a:t>
            </a:r>
            <a:r>
              <a:rPr lang="de-DE" altLang="de-DE" sz="1600" b="1" dirty="0" err="1">
                <a:solidFill>
                  <a:srgbClr val="000066"/>
                </a:solidFill>
              </a:rPr>
              <a:t>measuring</a:t>
            </a:r>
            <a:r>
              <a:rPr lang="de-DE" altLang="de-DE" sz="1600" b="1" dirty="0">
                <a:solidFill>
                  <a:srgbClr val="000066"/>
                </a:solidFill>
              </a:rPr>
              <a:t> </a:t>
            </a:r>
            <a:r>
              <a:rPr lang="de-DE" altLang="de-DE" sz="1600" b="1" dirty="0" err="1">
                <a:solidFill>
                  <a:srgbClr val="000066"/>
                </a:solidFill>
              </a:rPr>
              <a:t>probes</a:t>
            </a:r>
            <a:endParaRPr lang="de-DE" altLang="de-DE" sz="1600" b="1" dirty="0">
              <a:solidFill>
                <a:srgbClr val="000066"/>
              </a:solidFill>
            </a:endParaRPr>
          </a:p>
        </p:txBody>
      </p:sp>
      <p:sp>
        <p:nvSpPr>
          <p:cNvPr id="268" name="Rectangle 92"/>
          <p:cNvSpPr>
            <a:spLocks noChangeArrowheads="1"/>
          </p:cNvSpPr>
          <p:nvPr/>
        </p:nvSpPr>
        <p:spPr bwMode="auto">
          <a:xfrm>
            <a:off x="6562725" y="4824413"/>
            <a:ext cx="1825625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69" name="Rectangle 93"/>
          <p:cNvSpPr>
            <a:spLocks noChangeArrowheads="1"/>
          </p:cNvSpPr>
          <p:nvPr/>
        </p:nvSpPr>
        <p:spPr bwMode="auto">
          <a:xfrm>
            <a:off x="6538913" y="4799013"/>
            <a:ext cx="1825625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70" name="Rectangle 94"/>
          <p:cNvSpPr>
            <a:spLocks noChangeArrowheads="1"/>
          </p:cNvSpPr>
          <p:nvPr/>
        </p:nvSpPr>
        <p:spPr bwMode="auto">
          <a:xfrm>
            <a:off x="6550025" y="4811713"/>
            <a:ext cx="1827213" cy="8366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271" name="Rectangle 95"/>
          <p:cNvSpPr>
            <a:spLocks noChangeArrowheads="1"/>
          </p:cNvSpPr>
          <p:nvPr/>
        </p:nvSpPr>
        <p:spPr bwMode="auto">
          <a:xfrm>
            <a:off x="6597650" y="4926013"/>
            <a:ext cx="138922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sz="1800" b="1" dirty="0">
                <a:solidFill>
                  <a:srgbClr val="000066"/>
                </a:solidFill>
              </a:rPr>
              <a:t>Watts per m²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de-DE" b="1" dirty="0">
                <a:solidFill>
                  <a:srgbClr val="000000"/>
                </a:solidFill>
              </a:rPr>
              <a:t>[W/m²]</a:t>
            </a:r>
          </a:p>
        </p:txBody>
      </p:sp>
      <p:grpSp>
        <p:nvGrpSpPr>
          <p:cNvPr id="272" name="Group 96"/>
          <p:cNvGrpSpPr>
            <a:grpSpLocks/>
          </p:cNvGrpSpPr>
          <p:nvPr/>
        </p:nvGrpSpPr>
        <p:grpSpPr bwMode="auto">
          <a:xfrm>
            <a:off x="733425" y="4799013"/>
            <a:ext cx="1612900" cy="860425"/>
            <a:chOff x="462" y="3023"/>
            <a:chExt cx="1016" cy="54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73" name="Rectangle 97"/>
            <p:cNvSpPr>
              <a:spLocks noChangeArrowheads="1"/>
            </p:cNvSpPr>
            <p:nvPr/>
          </p:nvSpPr>
          <p:spPr bwMode="auto">
            <a:xfrm>
              <a:off x="477" y="3039"/>
              <a:ext cx="1001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74" name="Rectangle 98"/>
            <p:cNvSpPr>
              <a:spLocks noChangeArrowheads="1"/>
            </p:cNvSpPr>
            <p:nvPr/>
          </p:nvSpPr>
          <p:spPr bwMode="auto">
            <a:xfrm>
              <a:off x="462" y="3023"/>
              <a:ext cx="1001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75" name="Rectangle 99"/>
            <p:cNvSpPr>
              <a:spLocks noChangeArrowheads="1"/>
            </p:cNvSpPr>
            <p:nvPr/>
          </p:nvSpPr>
          <p:spPr bwMode="auto">
            <a:xfrm>
              <a:off x="469" y="3031"/>
              <a:ext cx="1002" cy="5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 altLang="de-DE"/>
            </a:p>
          </p:txBody>
        </p:sp>
        <p:sp>
          <p:nvSpPr>
            <p:cNvPr id="276" name="Rectangle 100"/>
            <p:cNvSpPr>
              <a:spLocks noChangeArrowheads="1"/>
            </p:cNvSpPr>
            <p:nvPr/>
          </p:nvSpPr>
          <p:spPr bwMode="auto">
            <a:xfrm>
              <a:off x="550" y="3103"/>
              <a:ext cx="709" cy="3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de-DE" altLang="de-DE" sz="1800" b="1" dirty="0">
                  <a:solidFill>
                    <a:srgbClr val="000066"/>
                  </a:solidFill>
                </a:rPr>
                <a:t>Thermal </a:t>
              </a:r>
              <a:r>
                <a:rPr lang="de-DE" altLang="de-DE" sz="1800" b="1" dirty="0" err="1">
                  <a:solidFill>
                    <a:srgbClr val="000066"/>
                  </a:solidFill>
                </a:rPr>
                <a:t>radiation</a:t>
              </a:r>
              <a:endParaRPr lang="de-DE" altLang="de-DE" sz="1800" b="1" dirty="0">
                <a:solidFill>
                  <a:srgbClr val="00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833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764704"/>
            <a:ext cx="8064500" cy="496888"/>
          </a:xfrm>
        </p:spPr>
        <p:txBody>
          <a:bodyPr/>
          <a:lstStyle/>
          <a:p>
            <a:r>
              <a:rPr lang="de-DE" sz="3200" dirty="0"/>
              <a:t>Rules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regulations</a:t>
            </a:r>
            <a:endParaRPr 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94607B-C3DD-481B-946A-3D7BF98156E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5</a:t>
            </a:r>
            <a:endParaRPr lang="de-DE" alt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0551" y="1340768"/>
            <a:ext cx="8064500" cy="4464918"/>
          </a:xfrm>
        </p:spPr>
        <p:txBody>
          <a:bodyPr/>
          <a:lstStyle/>
          <a:p>
            <a:endParaRPr lang="de-DE" altLang="de-DE" sz="2000" dirty="0" smtClean="0">
              <a:solidFill>
                <a:schemeClr val="tx2"/>
              </a:solidFill>
            </a:endParaRPr>
          </a:p>
          <a:p>
            <a:endParaRPr lang="de-DE" altLang="de-DE" sz="2000" dirty="0">
              <a:solidFill>
                <a:schemeClr val="tx2"/>
              </a:solidFill>
            </a:endParaRPr>
          </a:p>
          <a:p>
            <a:endParaRPr lang="de-DE" altLang="de-DE" sz="2000" b="0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803339" y="4811527"/>
            <a:ext cx="4996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Maximum temperatures (green/amber/red model to ASR 3.5)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30067" y="3517193"/>
            <a:ext cx="13856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9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718447"/>
              </p:ext>
            </p:extLst>
          </p:nvPr>
        </p:nvGraphicFramePr>
        <p:xfrm>
          <a:off x="899592" y="2647365"/>
          <a:ext cx="6940216" cy="1739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4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3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9828">
                <a:tc>
                  <a:txBody>
                    <a:bodyPr/>
                    <a:lstStyle/>
                    <a:p>
                      <a:pPr algn="ctr"/>
                      <a:endParaRPr lang="de-DE" sz="2100" dirty="0" smtClean="0"/>
                    </a:p>
                    <a:p>
                      <a:pPr algn="ctr"/>
                      <a:r>
                        <a:rPr lang="de-DE" sz="2100" dirty="0" smtClean="0"/>
                        <a:t>&lt;</a:t>
                      </a:r>
                      <a:r>
                        <a:rPr lang="de-DE" sz="2100" baseline="0" dirty="0" smtClean="0"/>
                        <a:t> 26 °C</a:t>
                      </a:r>
                      <a:endParaRPr lang="de-DE" sz="2100" dirty="0"/>
                    </a:p>
                  </a:txBody>
                  <a:tcPr marL="68568" marR="68568" marT="34264" marB="34264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2100" dirty="0" smtClean="0"/>
                    </a:p>
                    <a:p>
                      <a:pPr algn="ctr"/>
                      <a:r>
                        <a:rPr lang="de-DE" sz="2100" dirty="0" smtClean="0"/>
                        <a:t>&lt; 30 °C</a:t>
                      </a:r>
                      <a:endParaRPr lang="de-DE" sz="2100" dirty="0"/>
                    </a:p>
                  </a:txBody>
                  <a:tcPr marL="68568" marR="68568" marT="34264" marB="34264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2100" dirty="0" smtClean="0"/>
                    </a:p>
                    <a:p>
                      <a:pPr algn="ctr"/>
                      <a:r>
                        <a:rPr lang="de-DE" sz="2100" dirty="0" smtClean="0"/>
                        <a:t>&lt; 35 °C</a:t>
                      </a:r>
                      <a:endParaRPr lang="de-DE" sz="2100" dirty="0"/>
                    </a:p>
                  </a:txBody>
                  <a:tcPr marL="68568" marR="68568" marT="34264" marB="34264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9828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68" marR="68568" marT="34264" marB="3426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800" dirty="0" smtClean="0"/>
                    </a:p>
                    <a:p>
                      <a:pPr algn="ctr"/>
                      <a:r>
                        <a:rPr lang="de-DE" sz="1800" dirty="0" err="1" smtClean="0"/>
                        <a:t>Measures</a:t>
                      </a:r>
                      <a:endParaRPr lang="de-DE" sz="1800" dirty="0"/>
                    </a:p>
                  </a:txBody>
                  <a:tcPr marL="68568" marR="68568" marT="34264" marB="3426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smtClean="0"/>
                        <a:t>Work in hot environments</a:t>
                      </a:r>
                      <a:endParaRPr lang="de-DE" sz="1800" dirty="0"/>
                    </a:p>
                  </a:txBody>
                  <a:tcPr marL="68568" marR="68568" marT="34264" marB="34264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453253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1277</Words>
  <Application>Microsoft Office PowerPoint</Application>
  <PresentationFormat>Bildschirmpräsentation (4:3)</PresentationFormat>
  <Paragraphs>405</Paragraphs>
  <Slides>18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5" baseType="lpstr">
      <vt:lpstr>Arial</vt:lpstr>
      <vt:lpstr>Comic Sans MS</vt:lpstr>
      <vt:lpstr>Frutiger 45 Light</vt:lpstr>
      <vt:lpstr>Frutiger 55 Roman</vt:lpstr>
      <vt:lpstr>Times New Roman</vt:lpstr>
      <vt:lpstr>Wingdings</vt:lpstr>
      <vt:lpstr>Standarddesign</vt:lpstr>
      <vt:lpstr>Work environment factors  Part 5: Climate</vt:lpstr>
      <vt:lpstr>Overview</vt:lpstr>
      <vt:lpstr>Definition of climate parameters</vt:lpstr>
      <vt:lpstr>Physiological principles</vt:lpstr>
      <vt:lpstr>Adaptation by the human body</vt:lpstr>
      <vt:lpstr>Physical reactions to ambient temperatures</vt:lpstr>
      <vt:lpstr>Thermoregulation of the body</vt:lpstr>
      <vt:lpstr>Measured variables and instruments</vt:lpstr>
      <vt:lpstr>Rules and regulations</vt:lpstr>
      <vt:lpstr>Cold and hot media</vt:lpstr>
      <vt:lpstr>Surface temperature threshold values</vt:lpstr>
      <vt:lpstr>Threshold values for burns </vt:lpstr>
      <vt:lpstr>Technical design solutions</vt:lpstr>
      <vt:lpstr>Example of a technical solution</vt:lpstr>
      <vt:lpstr>Important literature for Module 3-5</vt:lpstr>
      <vt:lpstr>Important literature for Module 3-5</vt:lpstr>
      <vt:lpstr>Important literature for Module 3-5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252</cp:revision>
  <dcterms:created xsi:type="dcterms:W3CDTF">2009-09-14T12:08:23Z</dcterms:created>
  <dcterms:modified xsi:type="dcterms:W3CDTF">2019-11-12T10:31:17Z</dcterms:modified>
</cp:coreProperties>
</file>