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1" r:id="rId2"/>
    <p:sldId id="322" r:id="rId3"/>
    <p:sldId id="328" r:id="rId4"/>
    <p:sldId id="324" r:id="rId5"/>
    <p:sldId id="325" r:id="rId6"/>
    <p:sldId id="326" r:id="rId7"/>
    <p:sldId id="327" r:id="rId8"/>
    <p:sldId id="303" r:id="rId9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rn Silke" initials="BS" lastIdx="1" clrIdx="0">
    <p:extLst>
      <p:ext uri="{19B8F6BF-5375-455C-9EA6-DF929625EA0E}">
        <p15:presenceInfo xmlns:p15="http://schemas.microsoft.com/office/powerpoint/2012/main" userId="Born Sil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4D0E"/>
    <a:srgbClr val="94C11C"/>
    <a:srgbClr val="0095DB"/>
    <a:srgbClr val="008C8E"/>
    <a:srgbClr val="FFDB92"/>
    <a:srgbClr val="5775B3"/>
    <a:srgbClr val="57751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73023" autoAdjust="0"/>
  </p:normalViewPr>
  <p:slideViewPr>
    <p:cSldViewPr>
      <p:cViewPr varScale="1">
        <p:scale>
          <a:sx n="80" d="100"/>
          <a:sy n="80" d="100"/>
        </p:scale>
        <p:origin x="2664" y="96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93D5E6C-51EB-4ED2-B86B-6A522C69C9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87234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97753DD-58D0-4F89-86C5-CF72303A70FE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75958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41EC27-A52F-44FB-A960-AB093CD12434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dirty="0" smtClean="0"/>
          </a:p>
        </p:txBody>
      </p:sp>
    </p:spTree>
    <p:extLst>
      <p:ext uri="{BB962C8B-B14F-4D97-AF65-F5344CB8AC3E}">
        <p14:creationId xmlns:p14="http://schemas.microsoft.com/office/powerpoint/2010/main" val="1358468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71761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272980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A921C-C3C4-410F-8724-3E017CBFB43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5AF0322A-68FF-4CB9-97B5-259371CBBA6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05250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08AE8-4D14-431B-9944-5436E4C378C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D1BBAB81-0E78-4458-B8D0-929249ADE0A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45363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2DEB2-A024-466A-B244-5D8D343F943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57637DD-0166-4485-91AD-584B095684B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15038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1A021-11F1-4C4B-8772-D1D3F63CDC8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7CF457D6-85E6-4B83-980F-9251A8CB382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97033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4C82F-3910-4DA2-A01D-A061CCD28B4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04F7DDF7-614B-417D-9BE8-4AE412C4E6A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7288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23B6E-DE47-4C04-AC40-E7C8E128A12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CB93C54E-7ED3-4A1F-B169-2B877B3BD0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34664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06DB9-E491-42E2-B9ED-C4F3C6628BF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297CC0F7-B77A-42FB-A486-496ECBA3F5B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3921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B04F8-0F05-4C8D-A8E3-C02D0162C5E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02C0D98-7987-47D9-94CE-1273C1ABA4E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8596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6144-5AB1-42B9-B34E-F847D14D5B4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347DBD7-8C20-42E4-AC5A-C7AF81BAE76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78655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E2AE0-FC61-41C4-88AE-D25C0815EC6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4384174A-0E8E-4C51-B39E-991574A2730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553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24BFB82-F13A-4FA4-B58D-6908BFBCAB9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/>
              <a:t>Seite </a:t>
            </a:r>
            <a:fld id="{9AEC6060-9AE6-4FCF-A38A-94C91AF804F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en" TargetMode="External"/><Relationship Id="rId2" Type="http://schemas.openxmlformats.org/officeDocument/2006/relationships/hyperlink" Target="mailto:horst.boehmer@iapo-online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rgonomie.kan-praxis.de/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de-DE" altLang="de-DE" dirty="0"/>
              <a:t>Work </a:t>
            </a:r>
            <a:r>
              <a:rPr lang="de-DE" altLang="de-DE" dirty="0" err="1"/>
              <a:t>environment</a:t>
            </a:r>
            <a:r>
              <a:rPr lang="de-DE" altLang="de-DE" dirty="0"/>
              <a:t> </a:t>
            </a:r>
            <a:r>
              <a:rPr lang="de-DE" altLang="de-DE" dirty="0" err="1"/>
              <a:t>factors</a:t>
            </a:r>
            <a:r>
              <a:rPr lang="de-DE" altLang="de-DE" dirty="0"/>
              <a:t> 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sz="2800" dirty="0" err="1"/>
              <a:t>E</a:t>
            </a:r>
            <a:r>
              <a:rPr lang="de-DE" altLang="de-DE" sz="2800" dirty="0" err="1" smtClean="0"/>
              <a:t>xercises</a:t>
            </a:r>
            <a:endParaRPr lang="de-DE" altLang="de-DE" sz="2800" dirty="0" smtClean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de-DE" dirty="0" err="1" smtClean="0"/>
              <a:t>Modul</a:t>
            </a:r>
            <a:r>
              <a:rPr lang="en-GB" altLang="de-DE" dirty="0" smtClean="0"/>
              <a:t> 3 – </a:t>
            </a:r>
            <a:r>
              <a:rPr lang="en-US" altLang="de-DE" dirty="0"/>
              <a:t>Learning ergonomics </a:t>
            </a: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139285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 </a:t>
            </a:r>
            <a:r>
              <a:rPr lang="de-DE" dirty="0" err="1"/>
              <a:t>environment</a:t>
            </a:r>
            <a:r>
              <a:rPr lang="de-DE" dirty="0"/>
              <a:t> </a:t>
            </a:r>
            <a:r>
              <a:rPr lang="de-DE" dirty="0" err="1"/>
              <a:t>factors</a:t>
            </a:r>
            <a:r>
              <a:rPr lang="de-DE" dirty="0"/>
              <a:t> – </a:t>
            </a:r>
            <a:r>
              <a:rPr lang="de-DE" dirty="0" err="1"/>
              <a:t>exercises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268760"/>
            <a:ext cx="8064500" cy="4897437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b="0" dirty="0"/>
              <a:t>Describe the work environment factors in the work system in terms of the relationship between emissions and exposure. State two examples of each.</a:t>
            </a:r>
          </a:p>
          <a:p>
            <a:pPr marL="609600" indent="-609600">
              <a:buFontTx/>
              <a:buAutoNum type="arabicPeriod"/>
            </a:pPr>
            <a:r>
              <a:rPr lang="en-US" b="0" dirty="0"/>
              <a:t>State measures for optimizing exposure, with the correct ranking. Describe a concrete example for each measure.</a:t>
            </a:r>
          </a:p>
          <a:p>
            <a:pPr marL="609600" indent="-609600">
              <a:buFontTx/>
              <a:buAutoNum type="arabicPeriod"/>
            </a:pPr>
            <a:r>
              <a:rPr lang="en-US" b="0" dirty="0"/>
              <a:t>Define and differentiate between noise and sound.</a:t>
            </a:r>
          </a:p>
          <a:p>
            <a:pPr marL="609600" indent="-609600">
              <a:buFontTx/>
              <a:buAutoNum type="arabicPeriod"/>
            </a:pPr>
            <a:r>
              <a:rPr lang="en-US" b="0" dirty="0"/>
              <a:t>State 3 technical solutions for sound attenuation.</a:t>
            </a:r>
          </a:p>
          <a:p>
            <a:pPr marL="609600" indent="-609600">
              <a:buFontTx/>
              <a:buAutoNum type="arabicPeriod"/>
            </a:pPr>
            <a:r>
              <a:rPr lang="en-US" b="0" dirty="0"/>
              <a:t>Why do sound and mechanical vibration generally occur in combination on work equipment?</a:t>
            </a:r>
          </a:p>
          <a:p>
            <a:pPr marL="609600" indent="-609600">
              <a:buFontTx/>
              <a:buAutoNum type="arabicPeriod"/>
            </a:pPr>
            <a:r>
              <a:rPr lang="de-DE" altLang="de-DE" b="0" dirty="0"/>
              <a:t>Name </a:t>
            </a:r>
            <a:r>
              <a:rPr lang="de-DE" altLang="de-DE" b="0" dirty="0" err="1"/>
              <a:t>two</a:t>
            </a:r>
            <a:r>
              <a:rPr lang="de-DE" altLang="de-DE" b="0" dirty="0"/>
              <a:t> </a:t>
            </a:r>
            <a:r>
              <a:rPr lang="de-DE" altLang="de-DE" b="0" dirty="0" err="1"/>
              <a:t>typical</a:t>
            </a:r>
            <a:r>
              <a:rPr lang="de-DE" altLang="de-DE" b="0" dirty="0"/>
              <a:t> </a:t>
            </a:r>
            <a:r>
              <a:rPr lang="de-DE" altLang="de-DE" b="0" dirty="0" err="1"/>
              <a:t>forms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</a:t>
            </a:r>
            <a:r>
              <a:rPr lang="de-DE" altLang="de-DE" b="0" dirty="0" err="1"/>
              <a:t>harm</a:t>
            </a:r>
            <a:r>
              <a:rPr lang="de-DE" altLang="de-DE" b="0" dirty="0"/>
              <a:t> </a:t>
            </a:r>
            <a:r>
              <a:rPr lang="de-DE" altLang="de-DE" b="0" dirty="0" err="1"/>
              <a:t>caused</a:t>
            </a:r>
            <a:r>
              <a:rPr lang="de-DE" altLang="de-DE" b="0" dirty="0"/>
              <a:t> </a:t>
            </a:r>
            <a:r>
              <a:rPr lang="de-DE" altLang="de-DE" b="0" dirty="0" err="1"/>
              <a:t>by</a:t>
            </a:r>
            <a:r>
              <a:rPr lang="de-DE" altLang="de-DE" b="0" dirty="0"/>
              <a:t> </a:t>
            </a:r>
            <a:r>
              <a:rPr lang="de-DE" altLang="de-DE" b="0" dirty="0" err="1"/>
              <a:t>mechanical</a:t>
            </a:r>
            <a:r>
              <a:rPr lang="de-DE" altLang="de-DE" b="0" dirty="0"/>
              <a:t> </a:t>
            </a:r>
            <a:r>
              <a:rPr lang="de-DE" altLang="de-DE" b="0" dirty="0" err="1"/>
              <a:t>vibration</a:t>
            </a:r>
            <a:r>
              <a:rPr lang="de-DE" altLang="de-DE" b="0" dirty="0"/>
              <a:t> (</a:t>
            </a:r>
            <a:r>
              <a:rPr lang="de-DE" altLang="de-DE" b="0" dirty="0" err="1"/>
              <a:t>occupational</a:t>
            </a:r>
            <a:r>
              <a:rPr lang="de-DE" altLang="de-DE" b="0" dirty="0"/>
              <a:t> </a:t>
            </a:r>
            <a:r>
              <a:rPr lang="de-DE" altLang="de-DE" b="0" dirty="0" err="1"/>
              <a:t>disease</a:t>
            </a:r>
            <a:r>
              <a:rPr lang="de-DE" altLang="de-DE" b="0" dirty="0"/>
              <a:t>, </a:t>
            </a:r>
            <a:r>
              <a:rPr lang="de-DE" altLang="de-DE" b="0" dirty="0" err="1"/>
              <a:t>symptoms</a:t>
            </a:r>
            <a:r>
              <a:rPr lang="de-DE" altLang="de-DE" b="0" dirty="0"/>
              <a:t>).</a:t>
            </a:r>
          </a:p>
          <a:p>
            <a:pPr marL="609600" indent="-609600">
              <a:buFontTx/>
              <a:buAutoNum type="arabicPeriod"/>
            </a:pPr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936FA1-3740-47D9-9054-558F74C2D64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3 - Learning </a:t>
            </a:r>
            <a:r>
              <a:rPr lang="de-DE" altLang="de-DE" dirty="0" err="1" smtClean="0"/>
              <a:t>ergonomics</a:t>
            </a:r>
            <a:r>
              <a:rPr lang="de-DE" altLang="de-DE" dirty="0" smtClean="0"/>
              <a:t> - </a:t>
            </a:r>
            <a:r>
              <a:rPr lang="de-DE" altLang="de-DE" dirty="0" err="1" smtClean="0"/>
              <a:t>exercises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6421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 </a:t>
            </a:r>
            <a:r>
              <a:rPr lang="de-DE" dirty="0" err="1"/>
              <a:t>environment</a:t>
            </a:r>
            <a:r>
              <a:rPr lang="de-DE" dirty="0"/>
              <a:t> </a:t>
            </a:r>
            <a:r>
              <a:rPr lang="de-DE" dirty="0" err="1"/>
              <a:t>factors</a:t>
            </a:r>
            <a:r>
              <a:rPr lang="de-DE" dirty="0"/>
              <a:t> – </a:t>
            </a:r>
            <a:r>
              <a:rPr lang="de-DE" dirty="0" err="1"/>
              <a:t>exercises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268760"/>
            <a:ext cx="8064500" cy="4897437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 startAt="7"/>
            </a:pPr>
            <a:r>
              <a:rPr lang="de-DE" altLang="de-DE" b="0" dirty="0" err="1"/>
              <a:t>Define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term</a:t>
            </a:r>
            <a:r>
              <a:rPr lang="de-DE" altLang="de-DE" b="0" dirty="0"/>
              <a:t> "</a:t>
            </a:r>
            <a:r>
              <a:rPr lang="de-DE" altLang="de-DE" b="0" dirty="0" err="1"/>
              <a:t>contrast</a:t>
            </a:r>
            <a:r>
              <a:rPr lang="de-DE" altLang="de-DE" b="0" dirty="0"/>
              <a:t>".</a:t>
            </a:r>
          </a:p>
          <a:p>
            <a:pPr marL="457200" indent="-457200" eaLnBrk="1" hangingPunct="1">
              <a:buFont typeface="+mj-lt"/>
              <a:buAutoNum type="arabicPeriod" startAt="7"/>
            </a:pPr>
            <a:r>
              <a:rPr lang="de-DE" altLang="de-DE" b="0" dirty="0"/>
              <a:t>State </a:t>
            </a:r>
            <a:r>
              <a:rPr lang="de-DE" altLang="de-DE" b="0" dirty="0" err="1"/>
              <a:t>three</a:t>
            </a:r>
            <a:r>
              <a:rPr lang="de-DE" altLang="de-DE" b="0" dirty="0"/>
              <a:t> </a:t>
            </a:r>
            <a:r>
              <a:rPr lang="de-DE" altLang="de-DE" b="0" dirty="0" err="1"/>
              <a:t>possible</a:t>
            </a:r>
            <a:r>
              <a:rPr lang="de-DE" altLang="de-DE" b="0" dirty="0"/>
              <a:t> </a:t>
            </a:r>
            <a:r>
              <a:rPr lang="de-DE" altLang="de-DE" b="0" dirty="0" err="1"/>
              <a:t>effects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</a:t>
            </a:r>
            <a:r>
              <a:rPr lang="de-DE" altLang="de-DE" b="0" dirty="0" err="1"/>
              <a:t>colour</a:t>
            </a:r>
            <a:r>
              <a:rPr lang="de-DE" altLang="de-DE" b="0" dirty="0"/>
              <a:t>, </a:t>
            </a:r>
            <a:r>
              <a:rPr lang="de-DE" altLang="de-DE" b="0" dirty="0" err="1"/>
              <a:t>and</a:t>
            </a:r>
            <a:r>
              <a:rPr lang="de-DE" altLang="de-DE" b="0" dirty="0"/>
              <a:t> </a:t>
            </a:r>
            <a:r>
              <a:rPr lang="de-DE" altLang="de-DE" b="0" dirty="0" err="1"/>
              <a:t>for</a:t>
            </a:r>
            <a:r>
              <a:rPr lang="de-DE" altLang="de-DE" b="0" dirty="0"/>
              <a:t> </a:t>
            </a:r>
            <a:r>
              <a:rPr lang="de-DE" altLang="de-DE" b="0" dirty="0" err="1"/>
              <a:t>each</a:t>
            </a:r>
            <a:r>
              <a:rPr lang="de-DE" altLang="de-DE" b="0" dirty="0"/>
              <a:t> </a:t>
            </a:r>
            <a:r>
              <a:rPr lang="de-DE" altLang="de-DE" b="0" dirty="0" err="1"/>
              <a:t>effect</a:t>
            </a:r>
            <a:r>
              <a:rPr lang="de-DE" altLang="de-DE" b="0" dirty="0"/>
              <a:t>, an </a:t>
            </a:r>
            <a:r>
              <a:rPr lang="de-DE" altLang="de-DE" b="0" dirty="0" err="1"/>
              <a:t>example</a:t>
            </a:r>
            <a:r>
              <a:rPr lang="de-DE" altLang="de-DE" b="0" dirty="0"/>
              <a:t> </a:t>
            </a:r>
            <a:r>
              <a:rPr lang="de-DE" altLang="de-DE" b="0" dirty="0" err="1"/>
              <a:t>from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area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design</a:t>
            </a:r>
            <a:r>
              <a:rPr lang="de-DE" altLang="de-DE" b="0" dirty="0" smtClean="0"/>
              <a:t>.</a:t>
            </a:r>
          </a:p>
          <a:p>
            <a:pPr marL="457200" indent="-457200" eaLnBrk="1" hangingPunct="1">
              <a:buFont typeface="+mj-lt"/>
              <a:buAutoNum type="arabicPeriod" startAt="7"/>
            </a:pPr>
            <a:r>
              <a:rPr lang="en-US" altLang="de-DE" b="0" dirty="0"/>
              <a:t>State three possible ways by which the human body adapts to high ambient temperatures.</a:t>
            </a:r>
          </a:p>
          <a:p>
            <a:pPr marL="457200" indent="-457200" eaLnBrk="1" hangingPunct="1">
              <a:buFont typeface="+mj-lt"/>
              <a:buAutoNum type="arabicPeriod" startAt="7"/>
            </a:pPr>
            <a:r>
              <a:rPr lang="en-US" altLang="de-DE" b="0" dirty="0"/>
              <a:t>State three technical solutions for reducing the dissipation of thermal radiation.</a:t>
            </a:r>
          </a:p>
          <a:p>
            <a:pPr eaLnBrk="1" hangingPunct="1"/>
            <a:endParaRPr lang="de-DE" altLang="de-DE" b="0" dirty="0"/>
          </a:p>
          <a:p>
            <a:pPr marL="457200" indent="-457200">
              <a:buFont typeface="+mj-lt"/>
              <a:buAutoNum type="arabicPeriod" startAt="7"/>
            </a:pPr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1EA7CE-F05A-47DA-BF8E-F3098BA69D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63810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de-DE" sz="7200" dirty="0" smtClean="0">
                <a:solidFill>
                  <a:schemeClr val="accent2"/>
                </a:solidFill>
              </a:rPr>
              <a:t>On </a:t>
            </a:r>
            <a:r>
              <a:rPr lang="de-DE" sz="7200" dirty="0" err="1" smtClean="0">
                <a:solidFill>
                  <a:schemeClr val="accent2"/>
                </a:solidFill>
              </a:rPr>
              <a:t>the</a:t>
            </a:r>
            <a:r>
              <a:rPr lang="de-DE" sz="7200" dirty="0" smtClean="0">
                <a:solidFill>
                  <a:schemeClr val="accent2"/>
                </a:solidFill>
              </a:rPr>
              <a:t> </a:t>
            </a:r>
            <a:r>
              <a:rPr lang="de-DE" sz="7200" dirty="0" err="1" smtClean="0">
                <a:solidFill>
                  <a:schemeClr val="accent2"/>
                </a:solidFill>
              </a:rPr>
              <a:t>next</a:t>
            </a:r>
            <a:r>
              <a:rPr lang="de-DE" sz="7200" dirty="0" smtClean="0">
                <a:solidFill>
                  <a:schemeClr val="accent2"/>
                </a:solidFill>
              </a:rPr>
              <a:t> </a:t>
            </a:r>
            <a:r>
              <a:rPr lang="de-DE" sz="7200" dirty="0" err="1" smtClean="0">
                <a:solidFill>
                  <a:schemeClr val="accent2"/>
                </a:solidFill>
              </a:rPr>
              <a:t>slides</a:t>
            </a:r>
            <a:r>
              <a:rPr lang="de-DE" sz="7200" dirty="0" smtClean="0">
                <a:solidFill>
                  <a:schemeClr val="accent2"/>
                </a:solidFill>
              </a:rPr>
              <a:t>:</a:t>
            </a:r>
          </a:p>
          <a:p>
            <a:pPr algn="ctr"/>
            <a:r>
              <a:rPr lang="de-DE" sz="7200" dirty="0" smtClean="0"/>
              <a:t>Solutions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E9D61A-4BE5-447C-8914-E7F5D72962C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53122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0" dirty="0"/>
              <a:t>At a workplace, machines exhibit emissions (constitute work environment factors) which impact upon human beings in the form of exposure (stress). Examples: sound (an emission) is perceived as noise (an exposure); vibration emitted from machinery causes vibration exposure in human beings, etc.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0" dirty="0"/>
              <a:t>Technical solutions take precedence over organizational measures take precedence over personal protective measures (T-O-P). Example of a technical solution: selection of working processes with lower emissions; example of organizational measures: locating high-emission machinery away from workplaces; example of personal protective equipment: hearing protection.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C35FDE-2C8F-4456-9AE9-B486628F064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6811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60691" y="995363"/>
            <a:ext cx="8064500" cy="4897437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+mj-lt"/>
              <a:buAutoNum type="arabicPeriod" startAt="3"/>
            </a:pPr>
            <a:r>
              <a:rPr lang="en-US" b="0" dirty="0"/>
              <a:t>Noise is defined as a sound event which is undesired, intrusive, and damaging to the hearing. For the worker, it constitutes a form of exposure.</a:t>
            </a:r>
          </a:p>
          <a:p>
            <a:pPr marL="609600" indent="-609600">
              <a:lnSpc>
                <a:spcPct val="90000"/>
              </a:lnSpc>
              <a:buFont typeface="+mj-lt"/>
              <a:buAutoNum type="arabicPeriod" startAt="3"/>
            </a:pPr>
            <a:r>
              <a:rPr lang="en-US" b="0" dirty="0"/>
              <a:t>Example: selection of low-noise working procedures; reducing the ability of structures to transport sound (damping of structure-borne sound, grey cast iron in place of steel); elimination of resonances</a:t>
            </a:r>
            <a:r>
              <a:rPr lang="de-DE" b="0" dirty="0" smtClean="0"/>
              <a:t>Schall </a:t>
            </a:r>
            <a:r>
              <a:rPr lang="de-DE" b="0" dirty="0"/>
              <a:t>und Schwingungen haben in der Regel die gleichen physikalischen Ursachen.</a:t>
            </a:r>
          </a:p>
          <a:p>
            <a:pPr marL="609600" indent="-609600">
              <a:buFontTx/>
              <a:buAutoNum type="arabicPeriod" startAt="5"/>
            </a:pPr>
            <a:r>
              <a:rPr lang="en-US" b="0" dirty="0"/>
              <a:t>Sound and vibration generally have the same physical causes</a:t>
            </a:r>
            <a:r>
              <a:rPr lang="en-US" b="0" dirty="0" smtClean="0"/>
              <a:t>.</a:t>
            </a:r>
          </a:p>
          <a:p>
            <a:pPr marL="609600" indent="-609600">
              <a:buFontTx/>
              <a:buAutoNum type="arabicPeriod" startAt="5"/>
            </a:pPr>
            <a:r>
              <a:rPr lang="en-US" b="0" dirty="0"/>
              <a:t>Example: vibration white finger, caused by circulatory disturbances triggered by vibration, or carpal tunnel syndrome (tingling and numbness) caused by the squeezing of nerves.</a:t>
            </a:r>
          </a:p>
          <a:p>
            <a:pPr marL="609600" indent="-609600">
              <a:buFontTx/>
              <a:buAutoNum type="arabicPeriod" startAt="5"/>
            </a:pPr>
            <a:endParaRPr lang="en-US" b="0" dirty="0"/>
          </a:p>
          <a:p>
            <a:pPr>
              <a:lnSpc>
                <a:spcPct val="90000"/>
              </a:lnSpc>
            </a:pPr>
            <a:endParaRPr lang="de-DE" b="0" dirty="0"/>
          </a:p>
          <a:p>
            <a:pPr marL="609600" indent="-609600">
              <a:lnSpc>
                <a:spcPct val="90000"/>
              </a:lnSpc>
              <a:buFontTx/>
              <a:buAutoNum type="arabicPeriod" startAt="3"/>
            </a:pPr>
            <a:endParaRPr lang="de-DE" b="0" dirty="0"/>
          </a:p>
          <a:p>
            <a:pPr marL="609600" indent="-609600">
              <a:lnSpc>
                <a:spcPct val="90000"/>
              </a:lnSpc>
              <a:buFontTx/>
              <a:buAutoNum type="arabicPeriod" startAt="3"/>
            </a:pPr>
            <a:endParaRPr lang="de-DE" b="0" dirty="0"/>
          </a:p>
          <a:p>
            <a:pPr marL="609600" indent="-609600">
              <a:lnSpc>
                <a:spcPct val="90000"/>
              </a:lnSpc>
              <a:buFontTx/>
              <a:buAutoNum type="arabicPeriod" startAt="3"/>
            </a:pPr>
            <a:endParaRPr lang="de-DE" b="0" dirty="0"/>
          </a:p>
          <a:p>
            <a:pPr>
              <a:lnSpc>
                <a:spcPct val="90000"/>
              </a:lnSpc>
            </a:pPr>
            <a:endParaRPr lang="de-DE" b="0" dirty="0"/>
          </a:p>
          <a:p>
            <a:endParaRPr lang="de-DE" b="0" dirty="0"/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5279F-A32A-45DD-ABA8-129F8B07598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14759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09600" indent="-609600">
              <a:spcBef>
                <a:spcPct val="20000"/>
              </a:spcBef>
              <a:tabLst>
                <a:tab pos="1616075" algn="l"/>
              </a:tabLst>
            </a:pPr>
            <a:endParaRPr lang="de-DE" sz="2400" b="0" dirty="0">
              <a:solidFill>
                <a:schemeClr val="bg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 typeface="+mj-lt"/>
              <a:buAutoNum type="arabicPeriod" startAt="7"/>
            </a:pPr>
            <a:endParaRPr lang="de-DE" b="0" dirty="0" smtClean="0"/>
          </a:p>
          <a:p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0A7A24-8630-49A0-BAE4-33AEFCB2BEE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Module 3 - Learning ergonomics - exercises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  <p:sp>
        <p:nvSpPr>
          <p:cNvPr id="7" name="Rechteck 6"/>
          <p:cNvSpPr/>
          <p:nvPr/>
        </p:nvSpPr>
        <p:spPr>
          <a:xfrm>
            <a:off x="534988" y="1455763"/>
            <a:ext cx="8047037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eaLnBrk="0" hangingPunct="0">
              <a:buFont typeface="+mj-lt"/>
              <a:buAutoNum type="arabicPeriod" startAt="7"/>
              <a:tabLst>
                <a:tab pos="1616075" algn="l"/>
              </a:tabLst>
            </a:pPr>
            <a:r>
              <a:rPr lang="en-US" sz="2400" dirty="0">
                <a:solidFill>
                  <a:schemeClr val="bg2"/>
                </a:solidFill>
                <a:latin typeface="+mn-lt"/>
              </a:rPr>
              <a:t>Contrast is the difference in luminance between two adjacent areas.</a:t>
            </a:r>
          </a:p>
          <a:p>
            <a:pPr marL="609600" indent="-609600" eaLnBrk="0" hangingPunct="0">
              <a:buFont typeface="+mj-lt"/>
              <a:buAutoNum type="arabicPeriod" startAt="7"/>
              <a:tabLst>
                <a:tab pos="1616075" algn="l"/>
              </a:tabLst>
            </a:pPr>
            <a:r>
              <a:rPr lang="en-US" sz="2400" dirty="0" smtClean="0">
                <a:solidFill>
                  <a:schemeClr val="bg2"/>
                </a:solidFill>
                <a:latin typeface="+mn-lt"/>
              </a:rPr>
              <a:t>of </a:t>
            </a:r>
            <a:r>
              <a:rPr lang="en-US" sz="2400" dirty="0">
                <a:solidFill>
                  <a:schemeClr val="bg2"/>
                </a:solidFill>
                <a:latin typeface="+mn-lt"/>
              </a:rPr>
              <a:t>the effect of </a:t>
            </a:r>
            <a:r>
              <a:rPr lang="en-US" sz="2400" dirty="0" err="1">
                <a:solidFill>
                  <a:schemeClr val="bg2"/>
                </a:solidFill>
                <a:latin typeface="+mn-lt"/>
              </a:rPr>
              <a:t>colour</a:t>
            </a:r>
            <a:r>
              <a:rPr lang="en-US" sz="2400" dirty="0">
                <a:solidFill>
                  <a:schemeClr val="bg2"/>
                </a:solidFill>
                <a:latin typeface="+mn-lt"/>
              </a:rPr>
              <a:t>: as a signal (red </a:t>
            </a:r>
            <a:r>
              <a:rPr lang="en-US" sz="2400" dirty="0" err="1" smtClean="0">
                <a:solidFill>
                  <a:schemeClr val="bg2"/>
                </a:solidFill>
                <a:latin typeface="+mn-lt"/>
              </a:rPr>
              <a:t>warni</a:t>
            </a:r>
            <a:r>
              <a:rPr lang="en-US" sz="2400" dirty="0" err="1">
                <a:solidFill>
                  <a:schemeClr val="bg2"/>
                </a:solidFill>
                <a:latin typeface="+mn-lt"/>
              </a:rPr>
              <a:t>Examples</a:t>
            </a:r>
            <a:r>
              <a:rPr lang="en-US" sz="2400" dirty="0" err="1" smtClean="0">
                <a:solidFill>
                  <a:schemeClr val="bg2"/>
                </a:solidFill>
                <a:latin typeface="+mn-lt"/>
              </a:rPr>
              <a:t>ng</a:t>
            </a:r>
            <a:r>
              <a:rPr lang="en-US" sz="2400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dirty="0">
                <a:solidFill>
                  <a:schemeClr val="bg2"/>
                </a:solidFill>
                <a:latin typeface="+mn-lt"/>
              </a:rPr>
              <a:t>lamp); for visual emphasis of machine elements (use of </a:t>
            </a:r>
            <a:r>
              <a:rPr lang="en-US" sz="2400" dirty="0" err="1">
                <a:solidFill>
                  <a:schemeClr val="bg2"/>
                </a:solidFill>
                <a:latin typeface="+mn-lt"/>
              </a:rPr>
              <a:t>colour</a:t>
            </a:r>
            <a:r>
              <a:rPr lang="en-US" sz="2400" dirty="0">
                <a:solidFill>
                  <a:schemeClr val="bg2"/>
                </a:solidFill>
                <a:latin typeface="+mn-lt"/>
              </a:rPr>
              <a:t> to distinguish between the machine bed and moving machine elements); distinction between different control elements (green switch for starting the machine).</a:t>
            </a:r>
          </a:p>
          <a:p>
            <a:pPr marL="609600" indent="-609600" eaLnBrk="0" hangingPunct="0">
              <a:buFont typeface="+mj-lt"/>
              <a:buAutoNum type="arabicPeriod" startAt="7"/>
              <a:tabLst>
                <a:tab pos="1616075" algn="l"/>
              </a:tabLst>
            </a:pPr>
            <a:r>
              <a:rPr lang="en-US" sz="2400" dirty="0">
                <a:solidFill>
                  <a:schemeClr val="bg2"/>
                </a:solidFill>
                <a:latin typeface="+mn-lt"/>
              </a:rPr>
              <a:t>Example: evaporation of sweat, thermal convection, direct conduction of heat.</a:t>
            </a:r>
          </a:p>
          <a:p>
            <a:pPr marL="609600" indent="-609600" eaLnBrk="0" hangingPunct="0">
              <a:buFont typeface="+mj-lt"/>
              <a:buAutoNum type="arabicPeriod" startAt="7"/>
              <a:tabLst>
                <a:tab pos="1616075" algn="l"/>
              </a:tabLst>
            </a:pPr>
            <a:r>
              <a:rPr lang="en-US" sz="2400" dirty="0">
                <a:solidFill>
                  <a:schemeClr val="bg2"/>
                </a:solidFill>
                <a:latin typeface="+mn-lt"/>
              </a:rPr>
              <a:t>Example: protective shields, water curtain, isolation of machine parts.</a:t>
            </a:r>
          </a:p>
        </p:txBody>
      </p:sp>
    </p:spTree>
    <p:extLst>
      <p:ext uri="{BB962C8B-B14F-4D97-AF65-F5344CB8AC3E}">
        <p14:creationId xmlns:p14="http://schemas.microsoft.com/office/powerpoint/2010/main" val="3634217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920"/>
            <a:ext cx="6102350" cy="3387725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SzPct val="100000"/>
              <a:defRPr/>
            </a:pPr>
            <a:r>
              <a:rPr lang="de-DE" altLang="de-DE" dirty="0" err="1" smtClean="0"/>
              <a:t>Author</a:t>
            </a:r>
            <a:r>
              <a:rPr lang="de-DE" altLang="de-DE" dirty="0" smtClean="0"/>
              <a:t>: </a:t>
            </a:r>
            <a:r>
              <a:rPr lang="de-DE" dirty="0"/>
              <a:t>Dip.-Ing. Horst </a:t>
            </a:r>
            <a:r>
              <a:rPr lang="de-DE" dirty="0" smtClean="0"/>
              <a:t>Böhmer</a:t>
            </a:r>
            <a:br>
              <a:rPr lang="de-DE" dirty="0" smtClean="0"/>
            </a:br>
            <a:r>
              <a:rPr lang="de-DE" dirty="0" smtClean="0"/>
              <a:t>Chemnitz</a:t>
            </a:r>
            <a:br>
              <a:rPr lang="de-DE" dirty="0" smtClean="0"/>
            </a:br>
            <a:r>
              <a:rPr lang="de-DE" dirty="0" smtClean="0"/>
              <a:t>E-Mail</a:t>
            </a:r>
            <a:r>
              <a:rPr lang="de-DE" dirty="0"/>
              <a:t>: </a:t>
            </a:r>
            <a:r>
              <a:rPr lang="de-DE" dirty="0">
                <a:hlinkClick r:id="rId2"/>
              </a:rPr>
              <a:t>horst.boehmer@iapo-online.de</a:t>
            </a:r>
            <a:r>
              <a:rPr lang="de-DE" dirty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 smtClean="0"/>
              <a:t>by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Arbeitsschutz und Normung (KAN)</a:t>
            </a:r>
            <a:br>
              <a:rPr lang="de-DE" altLang="de-DE" b="1" dirty="0" smtClean="0"/>
            </a:br>
            <a:r>
              <a:rPr lang="de-DE" altLang="de-DE" dirty="0" smtClean="0"/>
              <a:t>Alte Heerstraße 111</a:t>
            </a:r>
            <a:br>
              <a:rPr lang="de-DE" altLang="de-DE" dirty="0" smtClean="0"/>
            </a:br>
            <a:r>
              <a:rPr lang="de-DE" altLang="de-DE" dirty="0" smtClean="0"/>
              <a:t>53757 Sankt Augustin</a:t>
            </a:r>
            <a:r>
              <a:rPr lang="de-DE" altLang="de-DE" smtClean="0"/>
              <a:t/>
            </a:r>
            <a:br>
              <a:rPr lang="de-DE" altLang="de-DE" smtClean="0"/>
            </a:br>
            <a:r>
              <a:rPr lang="de-DE" altLang="de-DE" smtClean="0">
                <a:hlinkClick r:id="rId3"/>
              </a:rPr>
              <a:t>www.kan.de/en</a:t>
            </a:r>
            <a:r>
              <a:rPr lang="de-DE" altLang="de-DE" smtClean="0"/>
              <a:t>  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 smtClean="0">
                <a:hlinkClick r:id="rId4"/>
              </a:rPr>
              <a:t>http</a:t>
            </a:r>
            <a:r>
              <a:rPr lang="de-DE" altLang="de-DE" smtClean="0">
                <a:hlinkClick r:id="rId4"/>
              </a:rPr>
              <a:t>://</a:t>
            </a:r>
            <a:r>
              <a:rPr lang="de-DE" altLang="de-DE" smtClean="0">
                <a:hlinkClick r:id="rId4"/>
              </a:rPr>
              <a:t>ergonomie.kan-praxis.de</a:t>
            </a:r>
            <a:r>
              <a:rPr lang="de-DE" altLang="de-DE" smtClean="0">
                <a:hlinkClick r:id="rId4"/>
              </a:rPr>
              <a:t>/en</a:t>
            </a:r>
            <a:r>
              <a:rPr lang="de-DE" altLang="de-DE" smtClean="0"/>
              <a:t> </a:t>
            </a:r>
            <a:r>
              <a:rPr lang="de-DE" altLang="de-DE" smtClean="0"/>
              <a:t> </a:t>
            </a:r>
            <a:endParaRPr lang="de-DE" altLang="de-DE" dirty="0" smtClean="0"/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69165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538</Words>
  <Application>Microsoft Office PowerPoint</Application>
  <PresentationFormat>Bildschirmpräsentation (4:3)</PresentationFormat>
  <Paragraphs>57</Paragraphs>
  <Slides>8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1" baseType="lpstr">
      <vt:lpstr>Arial</vt:lpstr>
      <vt:lpstr>Wingdings</vt:lpstr>
      <vt:lpstr>Standarddesign</vt:lpstr>
      <vt:lpstr>Work environment factors   Exercises</vt:lpstr>
      <vt:lpstr>Work environment factors – exercises</vt:lpstr>
      <vt:lpstr>Work environment factors – exercises</vt:lpstr>
      <vt:lpstr>PowerPoint-Präsentation</vt:lpstr>
      <vt:lpstr>PowerPoint-Präsentation</vt:lpstr>
      <vt:lpstr>PowerPoint-Präsentation</vt:lpstr>
      <vt:lpstr>PowerPoint-Präsentation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269</cp:revision>
  <dcterms:created xsi:type="dcterms:W3CDTF">2009-09-14T12:08:23Z</dcterms:created>
  <dcterms:modified xsi:type="dcterms:W3CDTF">2019-11-12T09:32:07Z</dcterms:modified>
</cp:coreProperties>
</file>