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8" r:id="rId2"/>
    <p:sldId id="309" r:id="rId3"/>
    <p:sldId id="310" r:id="rId4"/>
    <p:sldId id="311" r:id="rId5"/>
    <p:sldId id="312" r:id="rId6"/>
    <p:sldId id="328" r:id="rId7"/>
    <p:sldId id="329" r:id="rId8"/>
    <p:sldId id="330" r:id="rId9"/>
    <p:sldId id="331" r:id="rId10"/>
    <p:sldId id="332" r:id="rId11"/>
    <p:sldId id="333" r:id="rId12"/>
    <p:sldId id="338" r:id="rId13"/>
    <p:sldId id="335" r:id="rId14"/>
    <p:sldId id="336" r:id="rId15"/>
    <p:sldId id="322" r:id="rId16"/>
    <p:sldId id="323" r:id="rId17"/>
    <p:sldId id="324" r:id="rId18"/>
    <p:sldId id="327" r:id="rId19"/>
  </p:sldIdLst>
  <p:sldSz cx="12192000" cy="6858000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6F6F"/>
    <a:srgbClr val="004994"/>
    <a:srgbClr val="4848D1"/>
    <a:srgbClr val="FAB500"/>
    <a:srgbClr val="E8E8E8"/>
    <a:srgbClr val="0095DB"/>
    <a:srgbClr val="008C8E"/>
    <a:srgbClr val="FFDB92"/>
    <a:srgbClr val="5775B3"/>
    <a:srgbClr val="5775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75604" autoAdjust="0"/>
  </p:normalViewPr>
  <p:slideViewPr>
    <p:cSldViewPr>
      <p:cViewPr varScale="1">
        <p:scale>
          <a:sx n="73" d="100"/>
          <a:sy n="73" d="100"/>
        </p:scale>
        <p:origin x="845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8CE7DA52-4026-42E8-8B1D-F8038A51105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038895E-0607-453D-A015-226380A24BC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2187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370711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>
                <a:latin typeface="Arial" panose="020B0604020202020204" pitchFamily="34" charset="0"/>
              </a:rPr>
              <a:t>Schwingungsminderung an Gabelstapler durch Sitzgestaltung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59523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>
                <a:latin typeface="Arial" panose="020B0604020202020204" pitchFamily="34" charset="0"/>
              </a:rPr>
              <a:t>Schwingungsminderung an Gabelstapler durch Sitzgestaltung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10220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70869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85428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5267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11148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/>
              <a:t>Zeitspanne je nach Material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8895E-0607-453D-A015-226380A24BC5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04242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/>
              <a:t>Zeitspanne je nach Material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8895E-0607-453D-A015-226380A24BC5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93712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/>
              <a:t>Die im Projekt gewonnen Erkenntnisse wurden genutzt, um diese in einer europäische Norm für Gabelstapler zu verwenden (Prüfung von Sitzen für den Einsatz auf Gabelstaplern, die normentechnisch „Flurförderzeuge“ heißen.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8895E-0607-453D-A015-226380A24BC5}" type="slidenum">
              <a:rPr lang="de-DE" altLang="de-DE" smtClean="0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92148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>
                <a:latin typeface="Arial" panose="020B0604020202020204" pitchFamily="34" charset="0"/>
              </a:rPr>
              <a:t>Schwingungsminderung an Gabelstapler durch Sitzgestaltung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73505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xmlns="" id="{0E11FC9E-1C01-E975-681F-479C4061A1AB}"/>
              </a:ext>
            </a:extLst>
          </p:cNvPr>
          <p:cNvSpPr/>
          <p:nvPr userDrawn="1"/>
        </p:nvSpPr>
        <p:spPr bwMode="auto">
          <a:xfrm>
            <a:off x="0" y="-21369"/>
            <a:ext cx="12192000" cy="1298575"/>
          </a:xfrm>
          <a:prstGeom prst="rect">
            <a:avLst/>
          </a:prstGeom>
          <a:solidFill>
            <a:srgbClr val="E8E8E8">
              <a:alpha val="67843"/>
            </a:srgbClr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dirty="0">
              <a:ln>
                <a:noFill/>
              </a:ln>
              <a:solidFill>
                <a:srgbClr val="6D6D6D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639484" y="2189163"/>
            <a:ext cx="8136467" cy="2679700"/>
          </a:xfrm>
        </p:spPr>
        <p:txBody>
          <a:bodyPr bIns="0"/>
          <a:lstStyle>
            <a:lvl1pPr>
              <a:lnSpc>
                <a:spcPct val="90000"/>
              </a:lnSpc>
              <a:defRPr sz="3800"/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  <a:endParaRPr lang="de-DE" altLang="de-DE" noProof="0" dirty="0"/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639484" y="5083176"/>
            <a:ext cx="8136467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  <a:endParaRPr lang="de-DE" altLang="de-DE" noProof="0" dirty="0"/>
          </a:p>
        </p:txBody>
      </p:sp>
      <p:pic>
        <p:nvPicPr>
          <p:cNvPr id="9" name="Grafik 8" descr="Logo KANPraxis Module: Ergonomie&#10;&#10;Automatisch generierte Beschreibung">
            <a:extLst>
              <a:ext uri="{FF2B5EF4-FFF2-40B4-BE49-F238E27FC236}">
                <a16:creationId xmlns:a16="http://schemas.microsoft.com/office/drawing/2014/main" xmlns="" id="{6A5686F1-F33B-CC42-17B5-C58C0CDA27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427110"/>
            <a:ext cx="2386370" cy="421335"/>
          </a:xfrm>
          <a:prstGeom prst="rect">
            <a:avLst/>
          </a:prstGeom>
        </p:spPr>
      </p:pic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xmlns="" id="{7302DD1C-5411-3134-FD0A-BBE73F3B9CC9}"/>
              </a:ext>
            </a:extLst>
          </p:cNvPr>
          <p:cNvCxnSpPr/>
          <p:nvPr userDrawn="1"/>
        </p:nvCxnSpPr>
        <p:spPr bwMode="auto">
          <a:xfrm>
            <a:off x="0" y="1340768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FAB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 marL="265113" indent="-261938">
              <a:buClr>
                <a:srgbClr val="FAB500"/>
              </a:buClr>
              <a:buFont typeface="Arial" panose="020B0604020202020204" pitchFamily="34" charset="0"/>
              <a:buChar char="•"/>
              <a:defRPr sz="2000"/>
            </a:lvl3pPr>
            <a:lvl4pPr>
              <a:buClr>
                <a:srgbClr val="FAB500"/>
              </a:buClr>
              <a:defRPr sz="1800"/>
            </a:lvl4pPr>
            <a:lvl5pPr marL="678112" indent="-28575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B6BD4482-99CC-4E47-A47A-AD99D597AA9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893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667" y="1484314"/>
            <a:ext cx="5274733" cy="4897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 marL="540000"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484314"/>
            <a:ext cx="5443016" cy="4897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1E832D47-690B-41F0-BCAD-9F165EFE909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697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767408" y="6496051"/>
            <a:ext cx="5809076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Veranstaltung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635068" y="6496051"/>
            <a:ext cx="2005548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Seite </a:t>
            </a:r>
            <a:fld id="{9E1CCE1E-BB16-4C91-9013-2F8E5D1DD0A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24413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9635068" y="6496051"/>
            <a:ext cx="2077556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Seite </a:t>
            </a:r>
            <a:fld id="{C13503F5-875C-4BFD-8DC7-D3B87DC98B0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31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schmal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83832" y="1484784"/>
            <a:ext cx="7056784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19668" y="1484784"/>
            <a:ext cx="3720148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13589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breit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256240" y="1484784"/>
            <a:ext cx="3384376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19668" y="1484784"/>
            <a:ext cx="7392556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18721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breit mit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719667" y="1484108"/>
            <a:ext cx="3384376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248060" y="1484108"/>
            <a:ext cx="7392556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949421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xmlns="" id="{24EA34D8-1483-DCD9-26C3-67A33E3148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auto">
          <a:xfrm>
            <a:off x="0" y="6438899"/>
            <a:ext cx="12192000" cy="419100"/>
          </a:xfrm>
          <a:prstGeom prst="rect">
            <a:avLst/>
          </a:prstGeom>
          <a:solidFill>
            <a:srgbClr val="004994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>
              <a:ln>
                <a:noFill/>
              </a:ln>
              <a:solidFill>
                <a:srgbClr val="6D6D6D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17267" y="6496051"/>
            <a:ext cx="243416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667" y="6496051"/>
            <a:ext cx="585681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/>
              <a:t>Veranstaltung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667" y="1484314"/>
            <a:ext cx="10920949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Zwischenüberschrift 20pt</a:t>
            </a:r>
          </a:p>
          <a:p>
            <a:pPr lvl="1"/>
            <a:r>
              <a:rPr lang="de-DE" altLang="de-DE" dirty="0"/>
              <a:t>Fließtext optimal 20pt</a:t>
            </a:r>
          </a:p>
          <a:p>
            <a:pPr lvl="2"/>
            <a:r>
              <a:rPr lang="de-DE" altLang="de-DE" dirty="0"/>
              <a:t>Aufzählungspunkt</a:t>
            </a:r>
          </a:p>
          <a:p>
            <a:pPr lvl="3"/>
            <a:r>
              <a:rPr lang="de-DE" altLang="de-DE" dirty="0"/>
              <a:t>Aufzählungspunkt</a:t>
            </a:r>
          </a:p>
          <a:p>
            <a:pPr lvl="4"/>
            <a:r>
              <a:rPr lang="de-DE" altLang="de-DE" dirty="0"/>
              <a:t>Nächste Ebene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667" y="765175"/>
            <a:ext cx="10920949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68" y="6496051"/>
            <a:ext cx="2005548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/>
              <a:t>Seite </a:t>
            </a:r>
            <a:fld id="{B988F69E-07F7-4632-B6D5-B3DCDD892311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911169DB-FCD0-094E-FE3B-9BAA081DF8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255" y="155020"/>
            <a:ext cx="1797361" cy="317340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xmlns="" id="{C43531E9-3920-45D5-7A92-FE7B09806B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 bwMode="auto">
          <a:xfrm>
            <a:off x="-16329" y="579747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FAB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5" r:id="rId4"/>
    <p:sldLayoutId id="2147483656" r:id="rId5"/>
    <p:sldLayoutId id="2147483658" r:id="rId6"/>
    <p:sldLayoutId id="2147483662" r:id="rId7"/>
    <p:sldLayoutId id="2147483663" r:id="rId8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tabLst>
          <a:tab pos="1616075" algn="l"/>
        </a:tabLst>
        <a:defRPr sz="20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1" fontAlgn="base" hangingPunct="1">
        <a:spcBef>
          <a:spcPct val="20000"/>
        </a:spcBef>
        <a:spcAft>
          <a:spcPct val="0"/>
        </a:spcAft>
        <a:tabLst>
          <a:tab pos="1616075" algn="l"/>
        </a:tabLst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65113" indent="-261938" algn="l" rtl="0" eaLnBrk="1" fontAlgn="base" hangingPunct="1">
        <a:spcBef>
          <a:spcPct val="20000"/>
        </a:spcBef>
        <a:spcAft>
          <a:spcPct val="0"/>
        </a:spcAft>
        <a:buClr>
          <a:srgbClr val="004994"/>
        </a:buClr>
        <a:buFont typeface="Wingdings" panose="05000000000000000000" pitchFamily="2" charset="2"/>
        <a:buChar char="§"/>
        <a:tabLst>
          <a:tab pos="1616075" algn="l"/>
        </a:tabLst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534988" indent="-268288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 kern="1200">
          <a:solidFill>
            <a:schemeClr val="bg2"/>
          </a:solidFill>
          <a:latin typeface="+mn-lt"/>
          <a:ea typeface="+mn-ea"/>
          <a:cs typeface="+mn-cs"/>
        </a:defRPr>
      </a:lvl4pPr>
      <a:lvl5pPr marL="540000" indent="-147638" algn="l" rtl="0" eaLnBrk="1" fontAlgn="base" hangingPunct="1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 kern="1200">
          <a:solidFill>
            <a:srgbClr val="87878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ls.din.de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ora.kan-praxis.de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gia-handbuchdigital.de/210520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n.de/" TargetMode="External"/><Relationship Id="rId2" Type="http://schemas.openxmlformats.org/officeDocument/2006/relationships/hyperlink" Target="mailto:horst.boemer@iapo-online.d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hyperlink" Target="https://www.institut-aser.de/" TargetMode="External"/><Relationship Id="rId4" Type="http://schemas.openxmlformats.org/officeDocument/2006/relationships/hyperlink" Target="https://ergonomie.kan-praxis.d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Arbeitsumweltfaktoren</a:t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sz="2800" dirty="0" smtClean="0"/>
              <a:t>Teil 3b: </a:t>
            </a:r>
            <a:r>
              <a:rPr lang="de-DE" altLang="de-DE" sz="2800" dirty="0"/>
              <a:t>Mechanische </a:t>
            </a:r>
            <a:r>
              <a:rPr lang="de-DE" altLang="de-DE" sz="2800" dirty="0" smtClean="0"/>
              <a:t>Schwingungen</a:t>
            </a:r>
            <a:endParaRPr lang="de-DE" altLang="de-DE" sz="2800" dirty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err="1" smtClean="0"/>
              <a:t>Modul</a:t>
            </a:r>
            <a:r>
              <a:rPr lang="en-GB" altLang="de-DE" dirty="0" smtClean="0"/>
              <a:t> 3 – </a:t>
            </a:r>
            <a:r>
              <a:rPr lang="en-GB" altLang="de-DE" dirty="0" err="1" smtClean="0"/>
              <a:t>Ergonomie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lernen</a:t>
            </a:r>
            <a:r>
              <a:rPr lang="en-GB" altLang="de-DE" smtClean="0"/>
              <a:t>.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8675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Gesundheitsgefährdung durch Vibration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E6E6E"/>
                </a:solidFill>
              </a:rPr>
              <a:t>Problem: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E6E6E"/>
                </a:solidFill>
              </a:rPr>
              <a:t>Starke  Vibrationseinwirkung auf das Hand-Arm-System beim Arbeiten mit </a:t>
            </a:r>
            <a:r>
              <a:rPr lang="de-DE" altLang="de-DE" sz="2400" dirty="0">
                <a:solidFill>
                  <a:srgbClr val="6F6F6F"/>
                </a:solidFill>
              </a:rPr>
              <a:t>Druckluft- Schleifmaschinen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E6E6E"/>
                </a:solidFill>
              </a:rPr>
              <a:t>Der Auslösewert wird bereits nach  ca. einer Stunde Exposition überschritten.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E6E6E"/>
                </a:solidFill>
              </a:rPr>
              <a:t>Expositionsgrenzwert wird nach ca. 3,5 Stunden überschritten </a:t>
            </a:r>
          </a:p>
          <a:p>
            <a:endParaRPr lang="de-DE" sz="2400" dirty="0"/>
          </a:p>
        </p:txBody>
      </p:sp>
      <p:pic>
        <p:nvPicPr>
          <p:cNvPr id="9" name="Picture 7" descr="Das Foto zeigt einen Beschäftigten mit Mundschutz und Kapselgehörschutz bei der Arbeit mit einem Winkelschleifer an einem großen Kesselteil. Funkenflug ist zu sehen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" r="9418" b="9929"/>
          <a:stretch>
            <a:fillRect/>
          </a:stretch>
        </p:blipFill>
        <p:spPr bwMode="auto">
          <a:xfrm>
            <a:off x="7159270" y="1556792"/>
            <a:ext cx="3520198" cy="45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hteck 11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10</a:t>
            </a:fld>
            <a:endParaRPr lang="de-DE" altLang="de-DE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76147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Gesundheitsgefährdung durch Vibration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E6E6E"/>
                </a:solidFill>
              </a:rPr>
              <a:t>Lösung</a:t>
            </a:r>
            <a:r>
              <a:rPr lang="de-DE" altLang="de-DE" sz="2400" dirty="0" smtClean="0">
                <a:solidFill>
                  <a:srgbClr val="6E6E6E"/>
                </a:solidFill>
              </a:rPr>
              <a:t>: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>
                <a:solidFill>
                  <a:srgbClr val="6E6E6E"/>
                </a:solidFill>
              </a:rPr>
              <a:t>Vibrationsminderung </a:t>
            </a:r>
            <a:r>
              <a:rPr lang="de-DE" altLang="de-DE" sz="2400" dirty="0">
                <a:solidFill>
                  <a:srgbClr val="6E6E6E"/>
                </a:solidFill>
              </a:rPr>
              <a:t>durch ein </a:t>
            </a:r>
            <a:r>
              <a:rPr lang="de-DE" altLang="de-DE" sz="2400" dirty="0" smtClean="0">
                <a:solidFill>
                  <a:srgbClr val="6E6E6E"/>
                </a:solidFill>
              </a:rPr>
              <a:t>Auto-</a:t>
            </a:r>
            <a:r>
              <a:rPr lang="de-DE" altLang="de-DE" sz="2400" dirty="0" err="1" smtClean="0">
                <a:solidFill>
                  <a:srgbClr val="6E6E6E"/>
                </a:solidFill>
              </a:rPr>
              <a:t>Balancing</a:t>
            </a:r>
            <a:r>
              <a:rPr lang="de-DE" altLang="de-DE" sz="2400" dirty="0" smtClean="0">
                <a:solidFill>
                  <a:srgbClr val="6E6E6E"/>
                </a:solidFill>
              </a:rPr>
              <a:t>-System</a:t>
            </a:r>
            <a:endParaRPr lang="de-DE" altLang="de-DE" sz="2400" dirty="0">
              <a:solidFill>
                <a:srgbClr val="6E6E6E"/>
              </a:solidFill>
            </a:endParaRPr>
          </a:p>
        </p:txBody>
      </p:sp>
      <p:pic>
        <p:nvPicPr>
          <p:cNvPr id="4" name="Grafik 3" descr="Ein Foto zeigt einen Beschäftigten mit Mundschutz und Kapselgehörschutz bei der Arbeit mit einem Winkelschleifer an einem großen Kesselteil. Funkenflug ist zu sehen. "/>
          <p:cNvPicPr>
            <a:picLocks noChangeAspect="1"/>
          </p:cNvPicPr>
          <p:nvPr/>
        </p:nvPicPr>
        <p:blipFill rotWithShape="1">
          <a:blip r:embed="rId2"/>
          <a:srcRect r="55843"/>
          <a:stretch/>
        </p:blipFill>
        <p:spPr>
          <a:xfrm>
            <a:off x="1782706" y="2612178"/>
            <a:ext cx="3809238" cy="3481118"/>
          </a:xfrm>
          <a:prstGeom prst="rect">
            <a:avLst/>
          </a:prstGeom>
        </p:spPr>
      </p:pic>
      <p:pic>
        <p:nvPicPr>
          <p:cNvPr id="10" name="Grafik 9" descr="Eine Grafik zeigt die Vibrationsminderung durch ein Auto-Balancing-System, in dem sich mehrere Stahlkugeln in einem Ring bewegen können."/>
          <p:cNvPicPr>
            <a:picLocks noChangeAspect="1"/>
          </p:cNvPicPr>
          <p:nvPr/>
        </p:nvPicPr>
        <p:blipFill rotWithShape="1">
          <a:blip r:embed="rId2"/>
          <a:srcRect l="44902"/>
          <a:stretch/>
        </p:blipFill>
        <p:spPr>
          <a:xfrm>
            <a:off x="6384032" y="2528723"/>
            <a:ext cx="4753084" cy="3481118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11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081212" y="6496050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35360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Technischer Vibrationsschutz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E6E6E"/>
                </a:solidFill>
              </a:rPr>
              <a:t>Ergebnis</a:t>
            </a:r>
            <a:r>
              <a:rPr lang="de-DE" altLang="de-DE" sz="2400" dirty="0" smtClean="0">
                <a:solidFill>
                  <a:srgbClr val="6E6E6E"/>
                </a:solidFill>
              </a:rPr>
              <a:t>: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 smtClean="0">
                <a:solidFill>
                  <a:srgbClr val="6E6E6E"/>
                </a:solidFill>
              </a:rPr>
              <a:t>Wesentlich </a:t>
            </a:r>
            <a:r>
              <a:rPr lang="de-DE" altLang="de-DE" sz="2400" b="0" dirty="0">
                <a:solidFill>
                  <a:srgbClr val="6E6E6E"/>
                </a:solidFill>
              </a:rPr>
              <a:t>längere Einsatzzeiten bis zur Überschreitung der Expositionsgrenzwertes</a:t>
            </a:r>
          </a:p>
          <a:p>
            <a:endParaRPr lang="de-DE" sz="2400" dirty="0"/>
          </a:p>
        </p:txBody>
      </p:sp>
      <p:pic>
        <p:nvPicPr>
          <p:cNvPr id="5" name="Grafik 4" descr="Eine Tabelle listet die Minderungen der Vibration an Druckluft-Schleifmaschinen auf. Bei herkömmliche Geräten beträgt ahv 7,6 m/s hoch 2. Bei vibrationsgeminderten Geräten beträgt ahv 3,3 m/s hoch 2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415" y="2910563"/>
            <a:ext cx="7779170" cy="282269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12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54207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Schwingungsminderung bei Gabelstaplern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13</a:t>
            </a:fld>
            <a:endParaRPr lang="de-DE" altLang="de-DE"/>
          </a:p>
        </p:txBody>
      </p:sp>
      <p:pic>
        <p:nvPicPr>
          <p:cNvPr id="11" name="Picture 4" descr="Ein Foto zeigt einen Gabelstapler beim Befahren einer Rampe mit 15,5° Steigung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700" y="2924944"/>
            <a:ext cx="513288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hteck 11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719667" y="1484314"/>
            <a:ext cx="10920949" cy="4897437"/>
          </a:xfrm>
        </p:spPr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F6F6F"/>
                </a:solidFill>
              </a:rPr>
              <a:t>Problem</a:t>
            </a:r>
            <a:r>
              <a:rPr lang="de-DE" altLang="de-DE" sz="2400" dirty="0" smtClean="0">
                <a:solidFill>
                  <a:srgbClr val="6F6F6F"/>
                </a:solidFill>
              </a:rPr>
              <a:t>: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 smtClean="0">
                <a:solidFill>
                  <a:srgbClr val="6F6F6F"/>
                </a:solidFill>
              </a:rPr>
              <a:t>Klagen </a:t>
            </a:r>
            <a:r>
              <a:rPr lang="de-DE" altLang="de-DE" sz="2400" b="0" dirty="0">
                <a:solidFill>
                  <a:srgbClr val="6F6F6F"/>
                </a:solidFill>
              </a:rPr>
              <a:t>der </a:t>
            </a:r>
            <a:r>
              <a:rPr lang="de-DE" altLang="de-DE" sz="2400" dirty="0">
                <a:solidFill>
                  <a:srgbClr val="6F6F6F"/>
                </a:solidFill>
              </a:rPr>
              <a:t>Staplerfahrer</a:t>
            </a:r>
            <a:r>
              <a:rPr lang="de-DE" altLang="de-DE" sz="2400" b="0" dirty="0">
                <a:solidFill>
                  <a:srgbClr val="6F6F6F"/>
                </a:solidFill>
              </a:rPr>
              <a:t> über Schmerzen im Bereich Lenden- und Brustwirbelsäule beim Befahren von Rampen</a:t>
            </a:r>
          </a:p>
          <a:p>
            <a:endParaRPr lang="de-DE" sz="2400" dirty="0">
              <a:solidFill>
                <a:srgbClr val="6F6F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62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Schwingungsminderung bei Gabelstaplern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>
              <a:lnSpc>
                <a:spcPct val="90000"/>
              </a:lnSpc>
            </a:pPr>
            <a:r>
              <a:rPr lang="de-DE" altLang="de-DE" sz="2400" dirty="0"/>
              <a:t>Aktivitäten: </a:t>
            </a:r>
            <a:endParaRPr lang="de-DE" altLang="de-DE" sz="2400" dirty="0" smtClean="0"/>
          </a:p>
          <a:p>
            <a:pPr marL="447675" indent="-447675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 smtClean="0"/>
              <a:t>Überprüfen </a:t>
            </a:r>
            <a:r>
              <a:rPr lang="de-DE" altLang="de-DE" sz="2400" b="0" dirty="0"/>
              <a:t>von Sitzen mit größerem Schwingweg zunächst im  Labor, Vorauswahl zweier </a:t>
            </a:r>
            <a:r>
              <a:rPr lang="de-DE" altLang="de-DE" sz="2400" b="0" dirty="0" smtClean="0"/>
              <a:t>Sitze.</a:t>
            </a:r>
            <a:endParaRPr lang="de-DE" altLang="de-DE" sz="2400" b="0" dirty="0"/>
          </a:p>
          <a:p>
            <a:pPr marL="447675" indent="-447675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/>
              <a:t>Einbau im Betrieb, Messung der Belastung, endgültige Auswahl durch </a:t>
            </a:r>
            <a:r>
              <a:rPr lang="de-DE" altLang="de-DE" sz="2400" b="0" dirty="0" smtClean="0"/>
              <a:t>Mitarbeiter.</a:t>
            </a:r>
            <a:endParaRPr lang="de-DE" altLang="de-DE" sz="2400" b="0" dirty="0"/>
          </a:p>
          <a:p>
            <a:pPr marL="447675" indent="-447675">
              <a:lnSpc>
                <a:spcPct val="90000"/>
              </a:lnSpc>
            </a:pPr>
            <a:endParaRPr lang="de-DE" altLang="de-DE" sz="2400" dirty="0"/>
          </a:p>
          <a:p>
            <a:pPr marL="447675" indent="-447675">
              <a:lnSpc>
                <a:spcPct val="90000"/>
              </a:lnSpc>
            </a:pPr>
            <a:r>
              <a:rPr lang="de-DE" altLang="de-DE" sz="2400" dirty="0"/>
              <a:t>Ergebnisse</a:t>
            </a:r>
            <a:r>
              <a:rPr lang="de-DE" altLang="de-DE" sz="2400" dirty="0" smtClean="0"/>
              <a:t>:</a:t>
            </a:r>
          </a:p>
          <a:p>
            <a:pPr marL="447675" indent="-447675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 smtClean="0"/>
              <a:t>Um </a:t>
            </a:r>
            <a:r>
              <a:rPr lang="de-DE" altLang="de-DE" sz="2400" b="0" dirty="0"/>
              <a:t>10 % bessere Schwingungsdämpfung der ausgewählten Sitze  vergrößert sich im Betrieb auf 20 – 30 % (Fahrweise). </a:t>
            </a:r>
          </a:p>
          <a:p>
            <a:pPr marL="447675" indent="-447675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/>
              <a:t>Kein Anschlagen an den Federwegendlagen.</a:t>
            </a:r>
          </a:p>
          <a:p>
            <a:pPr>
              <a:buClr>
                <a:schemeClr val="accent2"/>
              </a:buClr>
            </a:pPr>
            <a:endParaRPr lang="de-DE" sz="2400" b="0" dirty="0"/>
          </a:p>
        </p:txBody>
      </p:sp>
      <p:sp>
        <p:nvSpPr>
          <p:cNvPr id="10" name="Rechteck 9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14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4170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smtClean="0">
                <a:cs typeface="Times New Roman" panose="02020603050405020304" pitchFamily="18" charset="0"/>
              </a:rPr>
              <a:t>Literatur und Normen 1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30000"/>
              </a:spcBef>
            </a:pPr>
            <a:r>
              <a:rPr lang="de-DE" altLang="de-DE" dirty="0" smtClean="0"/>
              <a:t>Lärm- und Vibrations-Arbeitsschutzverordnung </a:t>
            </a:r>
            <a:r>
              <a:rPr lang="de-DE" b="0" dirty="0" smtClean="0">
                <a:cs typeface="Times New Roman" pitchFamily="18" charset="0"/>
              </a:rPr>
              <a:t>– </a:t>
            </a:r>
            <a:r>
              <a:rPr lang="de-DE" b="0" dirty="0" err="1" smtClean="0">
                <a:cs typeface="Times New Roman" pitchFamily="18" charset="0"/>
              </a:rPr>
              <a:t>LärmVibrationsArbSchV</a:t>
            </a:r>
            <a:r>
              <a:rPr lang="de-DE" b="0" dirty="0" smtClean="0">
                <a:cs typeface="Times New Roman" pitchFamily="18" charset="0"/>
              </a:rPr>
              <a:t> vom 06.03.2007, zuletzt geändert durch </a:t>
            </a:r>
            <a:r>
              <a:rPr lang="da-DK" b="0" dirty="0" smtClean="0">
                <a:cs typeface="Times New Roman" pitchFamily="18" charset="0"/>
              </a:rPr>
              <a:t>Art. 3 V v. 21.7.2021 I 3115</a:t>
            </a:r>
          </a:p>
          <a:p>
            <a:pPr>
              <a:spcBef>
                <a:spcPct val="30000"/>
              </a:spcBef>
            </a:pPr>
            <a:r>
              <a:rPr lang="de-DE" altLang="de-DE" dirty="0" smtClean="0"/>
              <a:t>Normenausschuss </a:t>
            </a:r>
            <a:r>
              <a:rPr lang="de-DE" altLang="de-DE" dirty="0"/>
              <a:t>Akustik </a:t>
            </a:r>
            <a:r>
              <a:rPr lang="de-DE" b="0" dirty="0">
                <a:cs typeface="Times New Roman" pitchFamily="18" charset="0"/>
              </a:rPr>
              <a:t>–</a:t>
            </a:r>
            <a:r>
              <a:rPr lang="de-DE" altLang="de-DE" dirty="0"/>
              <a:t> </a:t>
            </a:r>
            <a:r>
              <a:rPr lang="de-DE" altLang="de-DE" b="0" dirty="0"/>
              <a:t>Lärmminderung und Schwingungstechnik </a:t>
            </a:r>
            <a:br>
              <a:rPr lang="de-DE" altLang="de-DE" b="0" dirty="0"/>
            </a:br>
            <a:r>
              <a:rPr lang="de-DE" altLang="de-DE" b="0" dirty="0"/>
              <a:t>(NALS) im DIN und VDI  </a:t>
            </a:r>
            <a:r>
              <a:rPr lang="de-DE" altLang="de-DE" b="0" dirty="0" smtClean="0">
                <a:hlinkClick r:id="rId3"/>
              </a:rPr>
              <a:t>www.nals.din.de/</a:t>
            </a:r>
            <a:r>
              <a:rPr lang="de-DE" altLang="de-DE" b="0" dirty="0" smtClean="0"/>
              <a:t> </a:t>
            </a:r>
            <a:endParaRPr lang="de-DE" altLang="de-DE" b="0" dirty="0"/>
          </a:p>
          <a:p>
            <a:pPr>
              <a:spcBef>
                <a:spcPct val="30000"/>
              </a:spcBef>
            </a:pPr>
            <a:r>
              <a:rPr lang="de-DE" dirty="0" err="1"/>
              <a:t>KANPraxis</a:t>
            </a:r>
            <a:r>
              <a:rPr lang="de-DE" dirty="0"/>
              <a:t> </a:t>
            </a:r>
            <a:r>
              <a:rPr lang="de-DE" dirty="0" err="1"/>
              <a:t>NoRA</a:t>
            </a:r>
            <a:r>
              <a:rPr lang="de-DE" dirty="0"/>
              <a:t>: Normen </a:t>
            </a:r>
            <a:r>
              <a:rPr lang="de-DE" dirty="0" smtClean="0"/>
              <a:t>recherchieren </a:t>
            </a:r>
            <a:r>
              <a:rPr lang="de-DE" altLang="de-DE" dirty="0" smtClean="0">
                <a:hlinkClick r:id="rId4"/>
              </a:rPr>
              <a:t>nora.kan-praxis.de/</a:t>
            </a:r>
            <a:endParaRPr lang="de-DE" altLang="de-DE" dirty="0" smtClean="0"/>
          </a:p>
          <a:p>
            <a:pPr>
              <a:spcBef>
                <a:spcPct val="30000"/>
              </a:spcBef>
            </a:pPr>
            <a:r>
              <a:rPr lang="de-DE" altLang="de-DE" dirty="0"/>
              <a:t>VDI 2057 Blatt 1:2017-08 </a:t>
            </a:r>
            <a:r>
              <a:rPr lang="de-DE" altLang="de-DE" b="0" dirty="0"/>
              <a:t>Einwirkungen mechanischer Schwingungen auf den </a:t>
            </a:r>
            <a:r>
              <a:rPr lang="de-DE" altLang="de-DE" b="0" dirty="0" smtClean="0"/>
              <a:t>Menschen-Ganzkörperschwingungen</a:t>
            </a:r>
          </a:p>
          <a:p>
            <a:pPr>
              <a:spcBef>
                <a:spcPct val="30000"/>
              </a:spcBef>
            </a:pPr>
            <a:r>
              <a:rPr lang="de-DE" altLang="de-DE" dirty="0"/>
              <a:t>VDI 2057 Blatt 2:2016-03 </a:t>
            </a:r>
            <a:r>
              <a:rPr lang="de-DE" altLang="de-DE" b="0" dirty="0" smtClean="0"/>
              <a:t>Hand-Arm-Schwingungen</a:t>
            </a:r>
          </a:p>
          <a:p>
            <a:r>
              <a:rPr lang="de-DE" altLang="de-DE" dirty="0"/>
              <a:t>VDI 2057 Blatt 3:2017-03 </a:t>
            </a:r>
            <a:r>
              <a:rPr lang="de-DE" altLang="de-DE" b="0" dirty="0" smtClean="0"/>
              <a:t>Ganzkörperschwingungen </a:t>
            </a:r>
            <a:r>
              <a:rPr lang="de-DE" altLang="de-DE" b="0" dirty="0"/>
              <a:t>an Arbeitsplätzen in Gebäuden</a:t>
            </a:r>
          </a:p>
          <a:p>
            <a:r>
              <a:rPr lang="de-DE" altLang="de-DE" dirty="0"/>
              <a:t>VDI 3831:2012-04 </a:t>
            </a:r>
            <a:r>
              <a:rPr lang="de-DE" altLang="de-DE" b="0" dirty="0"/>
              <a:t>Schutzmaßnahmen gegen die Einwirkung mechanischer Schwingungen auf den Menschen</a:t>
            </a:r>
          </a:p>
          <a:p>
            <a:r>
              <a:rPr lang="de-DE" altLang="de-DE" dirty="0"/>
              <a:t>DIN EN ISO 8041-1:2017-10 und DIN EN ISO 8041-2:2022-02 </a:t>
            </a:r>
            <a:r>
              <a:rPr lang="de-DE" altLang="de-DE" b="0" dirty="0"/>
              <a:t>Schwingungseinwirkung auf den Menschen-Messeinrichtungen</a:t>
            </a:r>
            <a:r>
              <a:rPr lang="de-DE" altLang="de-DE" dirty="0"/>
              <a:t> 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4F12C-54D2-48C1-80E3-877DF2CD8206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2775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667" y="765175"/>
            <a:ext cx="10920949" cy="496888"/>
          </a:xfrm>
        </p:spPr>
        <p:txBody>
          <a:bodyPr/>
          <a:lstStyle/>
          <a:p>
            <a:r>
              <a:rPr lang="de-DE" altLang="de-DE" sz="2800" dirty="0">
                <a:cs typeface="Times New Roman" panose="02020603050405020304" pitchFamily="18" charset="0"/>
              </a:rPr>
              <a:t>Literatur und </a:t>
            </a:r>
            <a:r>
              <a:rPr lang="de-DE" altLang="de-DE" sz="2800" dirty="0" smtClean="0">
                <a:cs typeface="Times New Roman" panose="02020603050405020304" pitchFamily="18" charset="0"/>
              </a:rPr>
              <a:t>Normen 2</a:t>
            </a:r>
            <a:endParaRPr lang="de-DE" sz="2800" dirty="0"/>
          </a:p>
        </p:txBody>
      </p:sp>
      <p:sp>
        <p:nvSpPr>
          <p:cNvPr id="7" name="Rechteck 6"/>
          <p:cNvSpPr/>
          <p:nvPr/>
        </p:nvSpPr>
        <p:spPr>
          <a:xfrm>
            <a:off x="719667" y="1461312"/>
            <a:ext cx="10920949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b="1" dirty="0">
                <a:latin typeface="+mn-lt"/>
              </a:rPr>
              <a:t>DIN EN ISO 14253/A1:</a:t>
            </a:r>
            <a:r>
              <a:rPr lang="de-DE" altLang="de-DE" dirty="0">
                <a:latin typeface="+mn-lt"/>
              </a:rPr>
              <a:t> Mechanische Schwingungen – Messung und rechnerische Ermittlung der Einwirkung von Ganzkörperschwingungen auf den Menschen</a:t>
            </a:r>
          </a:p>
          <a:p>
            <a:pPr eaLnBrk="1" hangingPunct="1"/>
            <a:r>
              <a:rPr lang="de-DE" altLang="de-DE" b="1" dirty="0">
                <a:latin typeface="+mn-lt"/>
              </a:rPr>
              <a:t>DIN EN ISO 5349-1:2001-12</a:t>
            </a:r>
            <a:r>
              <a:rPr lang="de-DE" altLang="de-DE" dirty="0" smtClean="0">
                <a:latin typeface="+mn-lt"/>
              </a:rPr>
              <a:t> </a:t>
            </a:r>
            <a:r>
              <a:rPr lang="de-DE" altLang="de-DE" dirty="0">
                <a:latin typeface="+mn-lt"/>
              </a:rPr>
              <a:t>Mechanische Schwingungen - Messung und Bewertung von Schwingungen auf das Hand-Arm-System des Menschen - Allgemeine Anforderungen</a:t>
            </a:r>
          </a:p>
          <a:p>
            <a:pPr eaLnBrk="1" hangingPunct="1"/>
            <a:r>
              <a:rPr lang="de-DE" altLang="de-DE" b="1" dirty="0">
                <a:latin typeface="+mn-lt"/>
              </a:rPr>
              <a:t>DIN EN ISO 5349-2:2015-12</a:t>
            </a:r>
            <a:r>
              <a:rPr lang="de-DE" altLang="de-DE" dirty="0" smtClean="0">
                <a:latin typeface="+mn-lt"/>
              </a:rPr>
              <a:t> </a:t>
            </a:r>
            <a:r>
              <a:rPr lang="de-DE" altLang="de-DE" dirty="0">
                <a:latin typeface="+mn-lt"/>
              </a:rPr>
              <a:t>-Praxisgerechte Anleitung zur Messung am Arbeitsplatz</a:t>
            </a:r>
          </a:p>
          <a:p>
            <a:pPr>
              <a:lnSpc>
                <a:spcPct val="110000"/>
              </a:lnSpc>
            </a:pPr>
            <a:r>
              <a:rPr lang="de-DE" altLang="de-DE" b="1" dirty="0">
                <a:latin typeface="+mn-lt"/>
              </a:rPr>
              <a:t>BGIA-Report </a:t>
            </a:r>
            <a:r>
              <a:rPr lang="de-DE" altLang="de-DE" dirty="0">
                <a:latin typeface="+mn-lt"/>
              </a:rPr>
              <a:t>6/2006 – Vibrationseinwirkung an Arbeitsplätzen – Kennwerte der Hand-Arm und Ganzkörper-Schwingungsbelastung: Sankt Augustin, Hauptverband der Berufsgenossenschaften 2006</a:t>
            </a:r>
          </a:p>
          <a:p>
            <a:pPr>
              <a:lnSpc>
                <a:spcPct val="110000"/>
              </a:lnSpc>
            </a:pPr>
            <a:r>
              <a:rPr lang="de-DE" altLang="de-DE" b="1" dirty="0">
                <a:latin typeface="+mn-lt"/>
              </a:rPr>
              <a:t>CEN Report CR </a:t>
            </a:r>
            <a:r>
              <a:rPr lang="de-DE" altLang="de-DE" dirty="0">
                <a:latin typeface="+mn-lt"/>
              </a:rPr>
              <a:t>12349 Mechanische Schwingungen - Leitfaden über die Wirkung von Schwingungen auf die Gesundheit des Menschen: Berlin, Beuth 1996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alt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BFAFAB-14AA-467C-A39D-2AC1059928F1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41237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719667" y="765175"/>
            <a:ext cx="10920949" cy="496888"/>
          </a:xfrm>
        </p:spPr>
        <p:txBody>
          <a:bodyPr/>
          <a:lstStyle/>
          <a:p>
            <a:r>
              <a:rPr lang="de-DE" altLang="de-DE" sz="2800" dirty="0" smtClean="0">
                <a:cs typeface="Times New Roman" panose="02020603050405020304" pitchFamily="18" charset="0"/>
              </a:rPr>
              <a:t>Literatur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425"/>
            <a:r>
              <a:rPr lang="de-DE" altLang="de-DE" dirty="0" err="1" smtClean="0"/>
              <a:t>Dresig</a:t>
            </a:r>
            <a:r>
              <a:rPr lang="de-DE" altLang="de-DE" dirty="0" smtClean="0"/>
              <a:t>, H.: </a:t>
            </a:r>
            <a:r>
              <a:rPr lang="de-DE" altLang="de-DE" b="0" dirty="0" smtClean="0"/>
              <a:t>Schwingungen und mechanische Antriebssysteme: Berlin </a:t>
            </a:r>
            <a:r>
              <a:rPr lang="de-DE" altLang="de-DE" b="0" dirty="0" err="1" smtClean="0"/>
              <a:t>Hiedelberg</a:t>
            </a:r>
            <a:r>
              <a:rPr lang="de-DE" altLang="de-DE" b="0" dirty="0" smtClean="0"/>
              <a:t>, Springer Verlag 2006</a:t>
            </a:r>
          </a:p>
          <a:p>
            <a:pPr marL="98425">
              <a:lnSpc>
                <a:spcPct val="110000"/>
              </a:lnSpc>
            </a:pPr>
            <a:r>
              <a:rPr lang="de-DE" altLang="de-DE" dirty="0" err="1" smtClean="0"/>
              <a:t>Kaulbars</a:t>
            </a:r>
            <a:r>
              <a:rPr lang="de-DE" altLang="de-DE" dirty="0"/>
              <a:t>, U.: </a:t>
            </a:r>
            <a:r>
              <a:rPr lang="de-DE" altLang="de-DE" b="0" dirty="0" smtClean="0"/>
              <a:t>Gesundheit </a:t>
            </a:r>
            <a:r>
              <a:rPr lang="de-DE" altLang="de-DE" b="0" dirty="0"/>
              <a:t>am Arbeitsplatz. 48. Hrsg.: Berufsgenossenschaftliches </a:t>
            </a:r>
            <a:r>
              <a:rPr lang="de-DE" altLang="de-DE" b="0" dirty="0" err="1" smtClean="0"/>
              <a:t>Insti</a:t>
            </a:r>
            <a:r>
              <a:rPr lang="de-DE" altLang="de-DE" b="0" dirty="0" err="1"/>
              <a:t>Messung</a:t>
            </a:r>
            <a:r>
              <a:rPr lang="de-DE" altLang="de-DE" b="0" dirty="0"/>
              <a:t>, Bewertung und Beurteilung der Hand-Arm-Vibrationsbelastung an Arbeitsplätzen. In: BGIA-Handbuch Sicherheit </a:t>
            </a:r>
            <a:r>
              <a:rPr lang="de-DE" altLang="de-DE" b="0" dirty="0" err="1"/>
              <a:t>und</a:t>
            </a:r>
            <a:r>
              <a:rPr lang="de-DE" altLang="de-DE" b="0" dirty="0" err="1" smtClean="0"/>
              <a:t>tut</a:t>
            </a:r>
            <a:r>
              <a:rPr lang="de-DE" altLang="de-DE" b="0" dirty="0" smtClean="0"/>
              <a:t> </a:t>
            </a:r>
            <a:r>
              <a:rPr lang="de-DE" altLang="de-DE" b="0" dirty="0"/>
              <a:t>für Arbeitsschutz – BGIA, Sankt Augustin. Berlin: Erich Schmidt – </a:t>
            </a:r>
            <a:r>
              <a:rPr lang="de-DE" altLang="de-DE" b="0" dirty="0" err="1"/>
              <a:t>Losebl</a:t>
            </a:r>
            <a:r>
              <a:rPr lang="de-DE" altLang="de-DE" b="0" dirty="0"/>
              <a:t>.-</a:t>
            </a:r>
            <a:r>
              <a:rPr lang="de-DE" altLang="de-DE" b="0" dirty="0" err="1"/>
              <a:t>Ausg</a:t>
            </a:r>
            <a:r>
              <a:rPr lang="de-DE" altLang="de-DE" b="0" dirty="0"/>
              <a:t>. 2. Aufl. 2003 </a:t>
            </a:r>
            <a:r>
              <a:rPr lang="de-DE" altLang="de-DE" b="0" dirty="0">
                <a:hlinkClick r:id="rId3"/>
              </a:rPr>
              <a:t>www.bgia-handbuchdigital.de/210520</a:t>
            </a:r>
            <a:r>
              <a:rPr lang="de-DE" altLang="de-DE" dirty="0"/>
              <a:t> </a:t>
            </a:r>
          </a:p>
          <a:p>
            <a:pPr marL="98425">
              <a:lnSpc>
                <a:spcPct val="110000"/>
              </a:lnSpc>
            </a:pPr>
            <a:r>
              <a:rPr lang="de-DE" altLang="de-DE" dirty="0" err="1"/>
              <a:t>Kaulbars</a:t>
            </a:r>
            <a:r>
              <a:rPr lang="de-DE" altLang="de-DE" dirty="0"/>
              <a:t>, U.: </a:t>
            </a:r>
            <a:r>
              <a:rPr lang="de-DE" altLang="de-DE" b="0" dirty="0"/>
              <a:t>Messungen der Vibrationsexposition am Arbeitsplatz. In: Technische Sicherheit Bd. 3 (2013) Nr. 10 – Oktober; Springer-VDI-Verlag: </a:t>
            </a:r>
            <a:r>
              <a:rPr lang="de-DE" altLang="de-DE" b="0" dirty="0" smtClean="0"/>
              <a:t>Düsseldorf</a:t>
            </a:r>
          </a:p>
          <a:p>
            <a:pPr marL="98425">
              <a:lnSpc>
                <a:spcPct val="110000"/>
              </a:lnSpc>
            </a:pPr>
            <a:r>
              <a:rPr lang="de-DE" altLang="de-DE" dirty="0"/>
              <a:t>Riedel, S.; Kinne, J.: </a:t>
            </a:r>
            <a:r>
              <a:rPr lang="de-DE" altLang="de-DE" b="0" dirty="0"/>
              <a:t>Prüfung von Schwingungsisolierten Fahrzeugsitzen mit mechanischen </a:t>
            </a:r>
            <a:r>
              <a:rPr lang="de-DE" altLang="de-DE" b="0" dirty="0" err="1"/>
              <a:t>Mensch-Modellen-Laborversuche:Dortmund</a:t>
            </a:r>
            <a:r>
              <a:rPr lang="de-DE" altLang="de-DE" b="0" dirty="0"/>
              <a:t>, </a:t>
            </a:r>
            <a:r>
              <a:rPr lang="de-DE" altLang="de-DE" b="0" dirty="0" err="1"/>
              <a:t>GfA</a:t>
            </a:r>
            <a:r>
              <a:rPr lang="de-DE" altLang="de-DE" b="0" dirty="0"/>
              <a:t>-Press 2002</a:t>
            </a:r>
          </a:p>
          <a:p>
            <a:pPr marL="98425">
              <a:lnSpc>
                <a:spcPct val="110000"/>
              </a:lnSpc>
            </a:pPr>
            <a:r>
              <a:rPr lang="de-DE" altLang="de-DE" dirty="0" err="1"/>
              <a:t>Schnauber</a:t>
            </a:r>
            <a:r>
              <a:rPr lang="de-DE" altLang="de-DE" dirty="0"/>
              <a:t>, H.; </a:t>
            </a:r>
            <a:r>
              <a:rPr lang="de-DE" altLang="de-DE" b="0" dirty="0"/>
              <a:t>Herterich, J.: Auswirkung mechanischer Schwingungen auf den Menschen: Haufe Verlag 1989</a:t>
            </a:r>
          </a:p>
          <a:p>
            <a:pPr marL="98425">
              <a:lnSpc>
                <a:spcPct val="110000"/>
              </a:lnSpc>
            </a:pPr>
            <a:endParaRPr lang="de-DE" altLang="de-DE" b="0" dirty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A1BD28-35ED-4286-914E-5ACFF1280D4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56575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495600" y="1700808"/>
            <a:ext cx="6102350" cy="592137"/>
          </a:xfrm>
        </p:spPr>
        <p:txBody>
          <a:bodyPr/>
          <a:lstStyle/>
          <a:p>
            <a:r>
              <a:rPr lang="de-DE" altLang="de-DE" sz="3600" dirty="0"/>
              <a:t>Impressum</a:t>
            </a:r>
            <a:br>
              <a:rPr lang="de-DE" altLang="de-DE" sz="3600" dirty="0"/>
            </a:br>
            <a:endParaRPr lang="de-DE" altLang="de-DE" sz="3600" dirty="0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495600" y="2534367"/>
            <a:ext cx="9001000" cy="3702945"/>
          </a:xfrm>
        </p:spPr>
        <p:txBody>
          <a:bodyPr/>
          <a:lstStyle/>
          <a:p>
            <a:pPr>
              <a:tabLst>
                <a:tab pos="665163" algn="l"/>
              </a:tabLst>
            </a:pPr>
            <a:r>
              <a:rPr lang="de-DE" altLang="de-DE" dirty="0"/>
              <a:t>Autor: </a:t>
            </a:r>
            <a:r>
              <a:rPr lang="de-DE" b="1" dirty="0"/>
              <a:t>Dipl.-Ing. Horst Böhmer</a:t>
            </a:r>
          </a:p>
          <a:p>
            <a:pPr>
              <a:tabLst>
                <a:tab pos="665163" algn="l"/>
              </a:tabLst>
            </a:pPr>
            <a:r>
              <a:rPr lang="de-DE" altLang="de-DE" dirty="0" smtClean="0"/>
              <a:t>Chemnitz</a:t>
            </a:r>
            <a:endParaRPr lang="de-DE" altLang="de-DE" b="1" dirty="0"/>
          </a:p>
          <a:p>
            <a:pPr>
              <a:tabLst>
                <a:tab pos="665163" algn="l"/>
              </a:tabLst>
            </a:pPr>
            <a:r>
              <a:rPr lang="de-DE" altLang="de-DE" dirty="0" smtClean="0">
                <a:hlinkClick r:id="rId2"/>
              </a:rPr>
              <a:t>horst.boemer@iapo-online.de</a:t>
            </a:r>
            <a:r>
              <a:rPr lang="de-DE" altLang="de-DE" dirty="0" smtClean="0">
                <a:solidFill>
                  <a:schemeClr val="tx2"/>
                </a:solidFill>
              </a:rPr>
              <a:t>  </a:t>
            </a: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r>
              <a:rPr lang="de-DE" altLang="de-DE" dirty="0"/>
              <a:t>Initiiert und finanziert durch:</a:t>
            </a:r>
          </a:p>
          <a:p>
            <a:pPr>
              <a:tabLst>
                <a:tab pos="665163" algn="l"/>
              </a:tabLst>
            </a:pPr>
            <a:r>
              <a:rPr lang="de-DE" altLang="de-DE" b="1" dirty="0"/>
              <a:t>Kommission Arbeitsschutz und Normung</a:t>
            </a:r>
          </a:p>
          <a:p>
            <a:pPr>
              <a:tabLst>
                <a:tab pos="665163" algn="l"/>
              </a:tabLst>
            </a:pPr>
            <a:r>
              <a:rPr lang="de-DE" altLang="de-DE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www.kan.de</a:t>
            </a:r>
            <a:r>
              <a:rPr lang="de-DE" altLang="de-DE" dirty="0">
                <a:solidFill>
                  <a:schemeClr val="tx2"/>
                </a:solidFill>
              </a:rPr>
              <a:t> </a:t>
            </a:r>
            <a:r>
              <a:rPr lang="de-DE" altLang="de-DE" dirty="0"/>
              <a:t>und</a:t>
            </a:r>
            <a:r>
              <a:rPr lang="de-DE" altLang="de-DE" dirty="0">
                <a:solidFill>
                  <a:schemeClr val="tx2"/>
                </a:solidFill>
              </a:rPr>
              <a:t> </a:t>
            </a:r>
            <a:r>
              <a:rPr lang="de-DE" altLang="de-DE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ergonomie.kan-praxis.de</a:t>
            </a: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r>
              <a:rPr lang="de-DE" altLang="de-DE" dirty="0" smtClean="0"/>
              <a:t>Aktualisiert </a:t>
            </a:r>
            <a:r>
              <a:rPr lang="de-DE" altLang="de-DE" dirty="0"/>
              <a:t>2023 durch das </a:t>
            </a:r>
            <a:r>
              <a:rPr lang="de-DE" altLang="de-DE" b="1" dirty="0"/>
              <a:t>Institut </a:t>
            </a:r>
            <a:r>
              <a:rPr lang="de-DE" altLang="de-DE" b="1" dirty="0" smtClean="0"/>
              <a:t>ASER e.V.</a:t>
            </a:r>
            <a:br>
              <a:rPr lang="de-DE" altLang="de-DE" b="1" dirty="0" smtClean="0"/>
            </a:br>
            <a:r>
              <a:rPr lang="de-DE" altLang="de-DE" dirty="0" smtClean="0">
                <a:hlinkClick r:id="rId5"/>
              </a:rPr>
              <a:t>www.institut-aser.de/</a:t>
            </a:r>
            <a:r>
              <a:rPr lang="de-DE" altLang="de-DE" dirty="0" smtClean="0"/>
              <a:t> </a:t>
            </a:r>
            <a:endParaRPr lang="de-DE" altLang="de-DE" b="1" dirty="0"/>
          </a:p>
        </p:txBody>
      </p:sp>
      <p:pic>
        <p:nvPicPr>
          <p:cNvPr id="2" name="Grafik 1" descr="Gefördert durch das Bundesministerium für Arbeit und Soziales aufgrund eines Beschlusses des Deutschen Bundestages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046" y="2252843"/>
            <a:ext cx="2298717" cy="222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Technische</a:t>
            </a:r>
            <a:r>
              <a:rPr lang="de-DE" altLang="de-DE" sz="2800" dirty="0"/>
              <a:t> Lösungen zum Schwingungsschutz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>
                <a:solidFill>
                  <a:srgbClr val="6F6F6F"/>
                </a:solidFill>
              </a:rPr>
              <a:t>Drehende statt oszillierende Maschinenteile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Riementrieb </a:t>
            </a:r>
            <a:r>
              <a:rPr lang="de-DE" altLang="de-DE" dirty="0">
                <a:solidFill>
                  <a:srgbClr val="6F6F6F"/>
                </a:solidFill>
              </a:rPr>
              <a:t>statt Kettentrieb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Bohren </a:t>
            </a:r>
            <a:r>
              <a:rPr lang="de-DE" altLang="de-DE" dirty="0">
                <a:solidFill>
                  <a:srgbClr val="6F6F6F"/>
                </a:solidFill>
              </a:rPr>
              <a:t>statt Stanzen oder Hämmern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Gießen </a:t>
            </a:r>
            <a:r>
              <a:rPr lang="de-DE" altLang="de-DE" dirty="0">
                <a:solidFill>
                  <a:srgbClr val="6F6F6F"/>
                </a:solidFill>
              </a:rPr>
              <a:t>statt Schmieden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Drücken </a:t>
            </a:r>
            <a:r>
              <a:rPr lang="de-DE" altLang="de-DE" dirty="0">
                <a:solidFill>
                  <a:srgbClr val="6F6F6F"/>
                </a:solidFill>
              </a:rPr>
              <a:t>statt Schlagen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Elektroantrieb </a:t>
            </a:r>
            <a:r>
              <a:rPr lang="de-DE" altLang="de-DE" dirty="0">
                <a:solidFill>
                  <a:srgbClr val="6F6F6F"/>
                </a:solidFill>
              </a:rPr>
              <a:t>statt Verbrennungsmotor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Optimale </a:t>
            </a:r>
            <a:r>
              <a:rPr lang="de-DE" altLang="de-DE" dirty="0">
                <a:solidFill>
                  <a:srgbClr val="6F6F6F"/>
                </a:solidFill>
              </a:rPr>
              <a:t>Drehzahlen und Geschwindigkeiten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Unwuchten </a:t>
            </a:r>
            <a:r>
              <a:rPr lang="de-DE" altLang="de-DE" dirty="0">
                <a:solidFill>
                  <a:srgbClr val="6F6F6F"/>
                </a:solidFill>
              </a:rPr>
              <a:t>der drehenden Maschinenteile vermeiden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Zusatzmassen </a:t>
            </a:r>
            <a:r>
              <a:rPr lang="de-DE" altLang="de-DE" dirty="0">
                <a:solidFill>
                  <a:srgbClr val="6F6F6F"/>
                </a:solidFill>
              </a:rPr>
              <a:t>zur Senkung der Eigenfrequenzen </a:t>
            </a:r>
          </a:p>
          <a:p>
            <a:pPr marL="342900" indent="-34290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 smtClean="0">
                <a:solidFill>
                  <a:srgbClr val="6F6F6F"/>
                </a:solidFill>
              </a:rPr>
              <a:t>Geringe </a:t>
            </a:r>
            <a:r>
              <a:rPr lang="de-DE" altLang="de-DE" dirty="0">
                <a:solidFill>
                  <a:srgbClr val="6F6F6F"/>
                </a:solidFill>
              </a:rPr>
              <a:t>Fertigungstoleranzen realisieren</a:t>
            </a:r>
          </a:p>
          <a:p>
            <a:endParaRPr lang="de-DE" dirty="0">
              <a:solidFill>
                <a:srgbClr val="6F6F6F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36E57B-EB45-4FC1-B472-EAB7B56BD72E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33863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Beispiel Technische Lösung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2513856" y="4408026"/>
            <a:ext cx="408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Quellnahe Isolierung</a:t>
            </a:r>
          </a:p>
          <a:p>
            <a:pPr>
              <a:spcBef>
                <a:spcPct val="50000"/>
              </a:spcBef>
              <a:defRPr/>
            </a:pPr>
            <a:r>
              <a:rPr lang="de-DE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Prinzip </a:t>
            </a:r>
            <a:r>
              <a:rPr lang="de-DE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der “quellnahen“ Isolierung</a:t>
            </a:r>
          </a:p>
          <a:p>
            <a:pPr>
              <a:spcBef>
                <a:spcPct val="50000"/>
              </a:spcBef>
              <a:defRPr/>
            </a:pPr>
            <a:r>
              <a:rPr lang="de-DE" dirty="0"/>
              <a:t>Isolierung des Schwingungserregers</a:t>
            </a:r>
          </a:p>
        </p:txBody>
      </p:sp>
      <p:sp>
        <p:nvSpPr>
          <p:cNvPr id="12" name="Rechteck 11"/>
          <p:cNvSpPr/>
          <p:nvPr/>
        </p:nvSpPr>
        <p:spPr>
          <a:xfrm>
            <a:off x="6420821" y="4412664"/>
            <a:ext cx="33736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Quellferne Isolierung</a:t>
            </a:r>
          </a:p>
          <a:p>
            <a:pPr>
              <a:spcBef>
                <a:spcPct val="50000"/>
              </a:spcBef>
              <a:defRPr/>
            </a:pPr>
            <a:r>
              <a:rPr lang="de-DE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Prinzip </a:t>
            </a:r>
            <a:r>
              <a:rPr lang="de-DE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der “quellfernen“ Isolierung</a:t>
            </a:r>
          </a:p>
          <a:p>
            <a:pPr>
              <a:spcBef>
                <a:spcPct val="50000"/>
              </a:spcBef>
              <a:defRPr/>
            </a:pPr>
            <a:r>
              <a:rPr lang="de-DE" dirty="0"/>
              <a:t>Abschirmen des zu schützenden Arbeitsplatzes</a:t>
            </a:r>
          </a:p>
        </p:txBody>
      </p:sp>
      <p:pic>
        <p:nvPicPr>
          <p:cNvPr id="3" name="Grafik 2" descr="Als Beispuel für Quellnahe Isolierung ist eine Presse dargestellt, die auf Schwingungsdämpfern steht. Als Beispiel für quellferne Isolierung ist eine gekapselte Leitwarte mit einem Mitarbeiter dargestellt, die auf Schwingungsdämpfern steh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406396"/>
            <a:ext cx="6172662" cy="3022755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96C050-B729-4C0D-9018-8C7580283C7E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59015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Beispiel Technische Lösung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7349068" y="2736502"/>
            <a:ext cx="45720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de-DE" altLang="de-DE" sz="2400" b="1" dirty="0"/>
              <a:t>Technische Lösung</a:t>
            </a:r>
          </a:p>
          <a:p>
            <a:pPr eaLnBrk="1" hangingPunct="1"/>
            <a:r>
              <a:rPr lang="de-DE" altLang="de-DE" sz="2400" dirty="0"/>
              <a:t>durch spezielle vibrationsdämpfende Griffgestaltung und Abstützung des Reaktionsmoments</a:t>
            </a:r>
          </a:p>
        </p:txBody>
      </p:sp>
      <p:pic>
        <p:nvPicPr>
          <p:cNvPr id="3" name="Grafik 2" descr="Ein Mann hält einen Schlagschrauber mit zwei Handgriffen. Beide Griffe sind vibrationsgedämpf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623" y="1760827"/>
            <a:ext cx="4694327" cy="360304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92865B-C78C-49AE-9BC2-467FB6C4DE08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0746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>
                <a:cs typeface="Times New Roman" panose="02020603050405020304" pitchFamily="18" charset="0"/>
              </a:rPr>
              <a:t>Beispiele Institut für Arbeitsschutz der DGUV (IFA)</a:t>
            </a:r>
            <a:endParaRPr lang="de-DE" sz="2800" dirty="0"/>
          </a:p>
        </p:txBody>
      </p:sp>
      <p:pic>
        <p:nvPicPr>
          <p:cNvPr id="7" name="Grafik 6" descr="Mitarbeiter mit einem Winkelschleifer, der Gehörschutz trägt und an einem Metallteil arbeitet. Weiterer Mitarbeiter fährt mit einem Gabelstapler eine Rampe hinauf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851" y="1412776"/>
            <a:ext cx="8608298" cy="4925995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30862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Gesundheitsgefährdung durch Vibration</a:t>
            </a:r>
            <a:endParaRPr lang="de-DE" dirty="0"/>
          </a:p>
        </p:txBody>
      </p:sp>
      <p:pic>
        <p:nvPicPr>
          <p:cNvPr id="9" name="Modul3_3_Aufbruchhammer_Vibration" descr="Der Film zeigt einen Mann bei der Arbeit mit einem Presslufthammer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87188" y="1313415"/>
            <a:ext cx="6277164" cy="4707873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6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485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Gesundheitsgefährdung durch Vibration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F6F6F"/>
                </a:solidFill>
              </a:rPr>
              <a:t>Problem</a:t>
            </a:r>
            <a:r>
              <a:rPr lang="de-DE" altLang="de-DE" sz="2400" dirty="0" smtClean="0">
                <a:solidFill>
                  <a:srgbClr val="6F6F6F"/>
                </a:solidFill>
              </a:rPr>
              <a:t>:</a:t>
            </a:r>
          </a:p>
          <a:p>
            <a:pPr marL="316531" indent="-316531" defTabSz="844083">
              <a:buNone/>
            </a:pPr>
            <a:endParaRPr lang="de-DE" altLang="de-DE" sz="2400" dirty="0">
              <a:solidFill>
                <a:srgbClr val="6F6F6F"/>
              </a:solidFill>
            </a:endParaRP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F6F6F"/>
                </a:solidFill>
              </a:rPr>
              <a:t>Starke  Vibrationseinwirkung auf das Hand-Arm-System bei Arbeiten mit </a:t>
            </a:r>
            <a:r>
              <a:rPr lang="de-DE" altLang="de-DE" sz="2400" dirty="0">
                <a:solidFill>
                  <a:srgbClr val="6F6F6F"/>
                </a:solidFill>
              </a:rPr>
              <a:t>Aufbruchhämmern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F6F6F"/>
                </a:solidFill>
              </a:rPr>
              <a:t>Der Auslösewert wird bereits nach 3 bis 43 Minuten Exposition überschritten.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F6F6F"/>
                </a:solidFill>
              </a:rPr>
              <a:t>Expositionsgrenzwert wird nach 13 Minuten bis 2 Std. 50 Minuten überschritten </a:t>
            </a:r>
          </a:p>
          <a:p>
            <a:endParaRPr lang="de-DE" sz="2400" dirty="0">
              <a:solidFill>
                <a:srgbClr val="6F6F6F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7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50332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Technischer Vibrationsschutz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E6E6E"/>
                </a:solidFill>
              </a:rPr>
              <a:t>Lösung</a:t>
            </a:r>
            <a:r>
              <a:rPr lang="de-DE" altLang="de-DE" sz="2400" dirty="0" smtClean="0">
                <a:solidFill>
                  <a:srgbClr val="6E6E6E"/>
                </a:solidFill>
              </a:rPr>
              <a:t>: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 smtClean="0">
                <a:solidFill>
                  <a:srgbClr val="6E6E6E"/>
                </a:solidFill>
              </a:rPr>
              <a:t>Entkopplung </a:t>
            </a:r>
            <a:r>
              <a:rPr lang="de-DE" altLang="de-DE" sz="2400" b="0" dirty="0">
                <a:solidFill>
                  <a:srgbClr val="6E6E6E"/>
                </a:solidFill>
              </a:rPr>
              <a:t>des Schlagwerkes vom Gerätegehäuse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>
                <a:solidFill>
                  <a:srgbClr val="6E6E6E"/>
                </a:solidFill>
              </a:rPr>
              <a:t>Entkopplung der Griffe </a:t>
            </a:r>
          </a:p>
          <a:p>
            <a:endParaRPr lang="de-DE" sz="2400" dirty="0"/>
          </a:p>
        </p:txBody>
      </p:sp>
      <p:pic>
        <p:nvPicPr>
          <p:cNvPr id="9" name="Picture 5" descr="Die Grafik zeigt verschiedene Möglichkeiten der Entkopplung mittels elastischer Lagerungen an einem Presslufthammer. Pneumatisch, mit Stahlfeder oder mittels Gummielemente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" t="3362" r="2341" b="6169"/>
          <a:stretch>
            <a:fillRect/>
          </a:stretch>
        </p:blipFill>
        <p:spPr bwMode="auto">
          <a:xfrm>
            <a:off x="3070713" y="2919203"/>
            <a:ext cx="6050573" cy="323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 10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8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65285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Technischer Vibrationsschutz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6531" indent="-316531" defTabSz="844083">
              <a:buNone/>
            </a:pPr>
            <a:r>
              <a:rPr lang="de-DE" altLang="de-DE" sz="2400" dirty="0">
                <a:solidFill>
                  <a:srgbClr val="6E6E6E"/>
                </a:solidFill>
              </a:rPr>
              <a:t>Ergebnis</a:t>
            </a:r>
            <a:r>
              <a:rPr lang="de-DE" altLang="de-DE" sz="2400" dirty="0" smtClean="0">
                <a:solidFill>
                  <a:srgbClr val="6E6E6E"/>
                </a:solidFill>
              </a:rPr>
              <a:t>:</a:t>
            </a:r>
          </a:p>
          <a:p>
            <a:pPr marL="342900" indent="-342900" defTabSz="844083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b="0" dirty="0" smtClean="0">
                <a:solidFill>
                  <a:srgbClr val="6E6E6E"/>
                </a:solidFill>
              </a:rPr>
              <a:t>Wesentlich </a:t>
            </a:r>
            <a:r>
              <a:rPr lang="de-DE" altLang="de-DE" sz="2400" b="0" dirty="0">
                <a:solidFill>
                  <a:srgbClr val="6E6E6E"/>
                </a:solidFill>
              </a:rPr>
              <a:t>längere Einsatzzeiten bis zur Überschreitung der Expositionsgrenzwertes</a:t>
            </a:r>
          </a:p>
          <a:p>
            <a:endParaRPr lang="de-DE" sz="2400" dirty="0"/>
          </a:p>
        </p:txBody>
      </p:sp>
      <p:pic>
        <p:nvPicPr>
          <p:cNvPr id="4" name="Grafik 3" descr="Eine Tabelle listet die Minderungen der Vibration an Aufreiß- und Bohrhämmern auf. Bei herkömmliche Geräten beträgt ahv 8,4 bis 30 m/s hoch 2. Bei vibrationsgeminderten Geräten beträgt ahv 4,6 bis 8,2 m/s hoch 2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015" y="2924944"/>
            <a:ext cx="7955970" cy="3127519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3823431" y="6144178"/>
            <a:ext cx="8358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de-DE" altLang="de-DE" sz="1200" dirty="0" smtClean="0"/>
              <a:t>Quelle: Institut für Arbeitsschutz der Deutschen Gesetzlichen Unfallversicherung (IFA)</a:t>
            </a:r>
            <a:endParaRPr lang="de-DE" altLang="de-DE" sz="12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smtClean="0"/>
              <a:t>Seite </a:t>
            </a:r>
            <a:fld id="{B6BD4482-99CC-4E47-A47A-AD99D597AA96}" type="slidenum">
              <a:rPr lang="de-DE" altLang="de-DE" smtClean="0"/>
              <a:pPr/>
              <a:t>9</a:t>
            </a:fld>
            <a:endParaRPr lang="de-DE" alt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917267" y="6496051"/>
            <a:ext cx="2434167" cy="333375"/>
          </a:xfrm>
        </p:spPr>
        <p:txBody>
          <a:bodyPr/>
          <a:lstStyle/>
          <a:p>
            <a:pPr>
              <a:defRPr/>
            </a:pPr>
            <a:fld id="{4A4F0E51-7A3F-4BE9-AD90-0A77D68071A4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38633950"/>
      </p:ext>
    </p:extLst>
  </p:cSld>
  <p:clrMapOvr>
    <a:masterClrMapping/>
  </p:clrMapOvr>
</p:sld>
</file>

<file path=ppt/theme/theme1.xml><?xml version="1.0" encoding="utf-8"?>
<a:theme xmlns:a="http://schemas.openxmlformats.org/drawingml/2006/main" name="KAN_Master">
  <a:themeElements>
    <a:clrScheme name="Benutzerdefiniert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3366CC"/>
      </a:hlink>
      <a:folHlink>
        <a:srgbClr val="7030A0"/>
      </a:folHlink>
    </a:clrScheme>
    <a:fontScheme name="Benutzerdefiniert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KAN_Master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_Master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_Master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02-PowerPoint-Vorlage_KAN-für KANPraxis_Module" id="{580B9CE3-9AF5-4A5E-A6F4-294026999907}" vid="{717C75A6-CE99-4844-9C75-051104FCCC1F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0_Modul_01</Template>
  <TotalTime>0</TotalTime>
  <Words>941</Words>
  <Application>Microsoft Office PowerPoint</Application>
  <PresentationFormat>Breitbild</PresentationFormat>
  <Paragraphs>165</Paragraphs>
  <Slides>18</Slides>
  <Notes>11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Verdana</vt:lpstr>
      <vt:lpstr>Wingdings</vt:lpstr>
      <vt:lpstr>KAN_Master</vt:lpstr>
      <vt:lpstr>Arbeitsumweltfaktoren  Teil 3b: Mechanische Schwingungen</vt:lpstr>
      <vt:lpstr>Technische Lösungen zum Schwingungsschutz</vt:lpstr>
      <vt:lpstr>Beispiel Technische Lösung</vt:lpstr>
      <vt:lpstr>Beispiel Technische Lösung</vt:lpstr>
      <vt:lpstr>Beispiele Institut für Arbeitsschutz der DGUV (IFA)</vt:lpstr>
      <vt:lpstr>Gesundheitsgefährdung durch Vibration</vt:lpstr>
      <vt:lpstr>Gesundheitsgefährdung durch Vibration</vt:lpstr>
      <vt:lpstr>Technischer Vibrationsschutz</vt:lpstr>
      <vt:lpstr>Technischer Vibrationsschutz </vt:lpstr>
      <vt:lpstr>Gesundheitsgefährdung durch Vibration</vt:lpstr>
      <vt:lpstr>Gesundheitsgefährdung durch Vibration</vt:lpstr>
      <vt:lpstr>Technischer Vibrationsschutz </vt:lpstr>
      <vt:lpstr>Schwingungsminderung bei Gabelstaplern</vt:lpstr>
      <vt:lpstr>Schwingungsminderung bei Gabelstaplern</vt:lpstr>
      <vt:lpstr>Literatur und Normen 1</vt:lpstr>
      <vt:lpstr>Literatur und Normen 2</vt:lpstr>
      <vt:lpstr>Literatur</vt:lpstr>
      <vt:lpstr>Impressum </vt:lpstr>
    </vt:vector>
  </TitlesOfParts>
  <Company>DGUV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Einführung in die Ergonomie</dc:title>
  <dc:creator>Andreas Schaefer</dc:creator>
  <cp:lastModifiedBy>Andreas Schaefer</cp:lastModifiedBy>
  <cp:revision>43</cp:revision>
  <dcterms:created xsi:type="dcterms:W3CDTF">2023-07-17T12:06:45Z</dcterms:created>
  <dcterms:modified xsi:type="dcterms:W3CDTF">2023-09-08T07:30:09Z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545839c-a198-4d87-a0d2-c07b8aa32614_Enabled">
    <vt:lpwstr>true</vt:lpwstr>
  </property>
  <property fmtid="{D5CDD505-2E9C-101B-9397-08002B2CF9AE}" pid="3" name="MSIP_Label_7545839c-a198-4d87-a0d2-c07b8aa32614_SetDate">
    <vt:lpwstr>2022-03-23T15:10:20Z</vt:lpwstr>
  </property>
  <property fmtid="{D5CDD505-2E9C-101B-9397-08002B2CF9AE}" pid="4" name="MSIP_Label_7545839c-a198-4d87-a0d2-c07b8aa32614_Method">
    <vt:lpwstr>Standard</vt:lpwstr>
  </property>
  <property fmtid="{D5CDD505-2E9C-101B-9397-08002B2CF9AE}" pid="5" name="MSIP_Label_7545839c-a198-4d87-a0d2-c07b8aa32614_Name">
    <vt:lpwstr>Öffentlich</vt:lpwstr>
  </property>
  <property fmtid="{D5CDD505-2E9C-101B-9397-08002B2CF9AE}" pid="6" name="MSIP_Label_7545839c-a198-4d87-a0d2-c07b8aa32614_SiteId">
    <vt:lpwstr>f3987bed-0f17-4307-a6bb-a2ae861736b7</vt:lpwstr>
  </property>
  <property fmtid="{D5CDD505-2E9C-101B-9397-08002B2CF9AE}" pid="7" name="MSIP_Label_7545839c-a198-4d87-a0d2-c07b8aa32614_ActionId">
    <vt:lpwstr>d9b88049-5e0f-47b5-a755-4964562bde00</vt:lpwstr>
  </property>
  <property fmtid="{D5CDD505-2E9C-101B-9397-08002B2CF9AE}" pid="8" name="MSIP_Label_7545839c-a198-4d87-a0d2-c07b8aa32614_ContentBits">
    <vt:lpwstr>0</vt:lpwstr>
  </property>
</Properties>
</file>