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wma" ContentType="audio/x-ms-wma"/>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89" r:id="rId2"/>
    <p:sldId id="290" r:id="rId3"/>
    <p:sldId id="344" r:id="rId4"/>
    <p:sldId id="292"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27" r:id="rId20"/>
    <p:sldId id="308" r:id="rId21"/>
    <p:sldId id="343" r:id="rId22"/>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D6D"/>
    <a:srgbClr val="004994"/>
    <a:srgbClr val="4848D1"/>
    <a:srgbClr val="FAB500"/>
    <a:srgbClr val="E8E8E8"/>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75604" autoAdjust="0"/>
  </p:normalViewPr>
  <p:slideViewPr>
    <p:cSldViewPr>
      <p:cViewPr varScale="1">
        <p:scale>
          <a:sx n="73" d="100"/>
          <a:sy n="73" d="100"/>
        </p:scale>
        <p:origin x="230"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41EC27-A52F-44FB-A960-AB093CD12434}" type="slidenum">
              <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altLang="de-DE" sz="12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999089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Bewertete Schallpegel haben sich als Maß für die Lautstärke durchgesetzt. Bei bewerteten Schallpegeln wird der  Schalldruck im höchsten und im tiefen Frequenzbereich geringer bewertet. Dies geschieht aufgrund der Maßgabe der geringeren Empfindung der Lautstärke. </a:t>
            </a:r>
          </a:p>
          <a:p>
            <a:pPr eaLnBrk="1" hangingPunct="1"/>
            <a:r>
              <a:rPr lang="de-DE" altLang="de-DE" sz="1200" dirty="0" smtClean="0"/>
              <a:t>In der Regel wird heute der bewertete Schallpegel in dB(A) angewendet (siehe Grenzwerte) , da zahlreiche psychologische Versuche gezeigt haben, dass die gemessenen Geräuschpegel ein der Störwirkung adäquates Maß darstellen.</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10</a:t>
            </a:fld>
            <a:endParaRPr lang="de-DE" altLang="de-DE"/>
          </a:p>
        </p:txBody>
      </p:sp>
    </p:spTree>
    <p:extLst>
      <p:ext uri="{BB962C8B-B14F-4D97-AF65-F5344CB8AC3E}">
        <p14:creationId xmlns:p14="http://schemas.microsoft.com/office/powerpoint/2010/main" val="2976175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Der </a:t>
            </a:r>
            <a:r>
              <a:rPr lang="de-DE" altLang="de-DE" sz="1200" b="1" dirty="0" smtClean="0"/>
              <a:t>Bezugsschalldruck</a:t>
            </a:r>
            <a:r>
              <a:rPr lang="de-DE" altLang="de-DE" sz="1200" dirty="0" smtClean="0"/>
              <a:t> leitet sich aus dem schwächsten noch wahrnehmbaren Schalldruck im Innenohr ab. </a:t>
            </a:r>
          </a:p>
          <a:p>
            <a:pPr eaLnBrk="1" hangingPunct="1"/>
            <a:r>
              <a:rPr lang="de-DE" altLang="de-DE" sz="1200" dirty="0" smtClean="0"/>
              <a:t>1dB ist die kleinste Differenz, die das Ohr unterscheiden kann. Wenn sich der Schalldruck verzehnfacht, erhöht sich der </a:t>
            </a:r>
            <a:r>
              <a:rPr lang="de-DE" altLang="de-DE" sz="1200" dirty="0" err="1" smtClean="0"/>
              <a:t>Dezibelwert</a:t>
            </a:r>
            <a:r>
              <a:rPr lang="de-DE" altLang="de-DE" sz="1200" dirty="0" smtClean="0"/>
              <a:t> um 20.</a:t>
            </a:r>
          </a:p>
          <a:p>
            <a:pPr eaLnBrk="1" hangingPunct="1"/>
            <a:endParaRPr lang="de-DE" altLang="de-DE" sz="1200" dirty="0" smtClean="0"/>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3736916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Pegelwerte in Dezibel können nicht einfach addiert werden.</a:t>
            </a:r>
            <a:r>
              <a:rPr lang="de-DE" altLang="de-DE" sz="1200" b="1" i="1" dirty="0" smtClean="0"/>
              <a:t> </a:t>
            </a:r>
          </a:p>
          <a:p>
            <a:pPr eaLnBrk="1" hangingPunct="1"/>
            <a:r>
              <a:rPr lang="de-DE" altLang="de-DE" sz="1200" dirty="0" smtClean="0"/>
              <a:t>Wenn beide Schalldruckpegel gleich sind, dann ist der Gesamtpegel 3 dB höher als der Einzelpegel. </a:t>
            </a:r>
          </a:p>
          <a:p>
            <a:pPr eaLnBrk="1" hangingPunct="1"/>
            <a:r>
              <a:rPr lang="de-DE" altLang="de-DE" sz="1200" dirty="0" smtClean="0"/>
              <a:t>Wenn der Pegelabstand zwischen zwei Quellen kleiner 10 dB beträgt, ist der Gesamtwert annähernd mit dem Wert der intensiveren Quelle anzunehmen. </a:t>
            </a:r>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12</a:t>
            </a:fld>
            <a:endParaRPr lang="de-DE" altLang="de-DE"/>
          </a:p>
        </p:txBody>
      </p:sp>
    </p:spTree>
    <p:extLst>
      <p:ext uri="{BB962C8B-B14F-4D97-AF65-F5344CB8AC3E}">
        <p14:creationId xmlns:p14="http://schemas.microsoft.com/office/powerpoint/2010/main" val="288962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TTS (</a:t>
            </a:r>
            <a:r>
              <a:rPr lang="de-DE" altLang="de-DE" sz="1200" b="1" dirty="0" err="1" smtClean="0"/>
              <a:t>Temporary</a:t>
            </a:r>
            <a:r>
              <a:rPr lang="de-DE" altLang="de-DE" sz="1200" b="1" dirty="0" smtClean="0"/>
              <a:t> </a:t>
            </a:r>
            <a:r>
              <a:rPr lang="de-DE" altLang="de-DE" sz="1200" b="1" dirty="0" err="1" smtClean="0"/>
              <a:t>Threshold</a:t>
            </a:r>
            <a:r>
              <a:rPr lang="de-DE" altLang="de-DE" sz="1200" b="1" dirty="0" smtClean="0"/>
              <a:t> </a:t>
            </a:r>
            <a:r>
              <a:rPr lang="de-DE" altLang="de-DE" sz="1200" b="1" dirty="0" err="1" smtClean="0"/>
              <a:t>Shift</a:t>
            </a:r>
            <a:r>
              <a:rPr lang="de-DE" altLang="de-DE" sz="1200" b="1" dirty="0" smtClean="0"/>
              <a:t>)</a:t>
            </a:r>
          </a:p>
          <a:p>
            <a:pPr eaLnBrk="1" hangingPunct="1"/>
            <a:r>
              <a:rPr lang="de-DE" altLang="de-DE" sz="1200" dirty="0" smtClean="0"/>
              <a:t>tritt aufgrund mangelnder Sauerstoffversorgung auf und bildet sich nach 12 -14 Stunden zurück (z.B. nach einem Konzert). </a:t>
            </a:r>
          </a:p>
          <a:p>
            <a:pPr eaLnBrk="1" hangingPunct="1"/>
            <a:endParaRPr lang="de-DE" altLang="de-DE" sz="1200" dirty="0" smtClean="0"/>
          </a:p>
          <a:p>
            <a:pPr eaLnBrk="1" hangingPunct="1"/>
            <a:r>
              <a:rPr lang="de-DE" altLang="de-DE" sz="1200" dirty="0" smtClean="0"/>
              <a:t>Bei </a:t>
            </a:r>
            <a:r>
              <a:rPr lang="de-DE" altLang="de-DE" sz="1200" b="1" dirty="0" smtClean="0"/>
              <a:t>PTS (Permanent </a:t>
            </a:r>
            <a:r>
              <a:rPr lang="de-DE" altLang="de-DE" sz="1200" b="1" dirty="0" err="1" smtClean="0"/>
              <a:t>Threshold</a:t>
            </a:r>
            <a:r>
              <a:rPr lang="de-DE" altLang="de-DE" sz="1200" b="1" dirty="0" smtClean="0"/>
              <a:t> </a:t>
            </a:r>
            <a:r>
              <a:rPr lang="de-DE" altLang="de-DE" sz="1200" b="1" dirty="0" err="1" smtClean="0"/>
              <a:t>Shift</a:t>
            </a:r>
            <a:r>
              <a:rPr lang="de-DE" altLang="de-DE" sz="1200" b="1" dirty="0" smtClean="0"/>
              <a:t>)</a:t>
            </a:r>
            <a:r>
              <a:rPr lang="de-DE" altLang="de-DE" sz="1200" dirty="0" smtClean="0"/>
              <a:t> </a:t>
            </a:r>
          </a:p>
          <a:p>
            <a:pPr eaLnBrk="1" hangingPunct="1"/>
            <a:r>
              <a:rPr lang="de-DE" altLang="de-DE" sz="1200" dirty="0" smtClean="0"/>
              <a:t>kommt es zu einer irreparablen Degeneration der Haarzellen im Ohr.</a:t>
            </a:r>
          </a:p>
          <a:p>
            <a:pPr eaLnBrk="1" hangingPunct="1">
              <a:spcBef>
                <a:spcPct val="0"/>
              </a:spcBef>
            </a:pPr>
            <a:endParaRPr lang="de-DE" altLang="de-DE" sz="1200" dirty="0" smtClean="0"/>
          </a:p>
          <a:p>
            <a:pPr eaLnBrk="1" hangingPunct="1">
              <a:spcBef>
                <a:spcPct val="0"/>
              </a:spcBef>
            </a:pPr>
            <a:r>
              <a:rPr lang="de-DE" altLang="de-DE" sz="1200" dirty="0" smtClean="0"/>
              <a:t>Neben den Auswirkungen von Schall auf das Gehör, kommt es auch zu einem Anwachsen der Fehlerhäufigkeit bei der Arbeitsleistung gerade bei überwiegend geistiger Tätigkeit in Abhängigkeit vom Umgebungsgeräuschpegel. (</a:t>
            </a:r>
            <a:r>
              <a:rPr lang="de-DE" altLang="de-DE" sz="1200" dirty="0" err="1" smtClean="0"/>
              <a:t>Extraaurale</a:t>
            </a:r>
            <a:r>
              <a:rPr lang="de-DE" altLang="de-DE" sz="1200" dirty="0" smtClean="0"/>
              <a:t> Wirkungen –Wirkungen von Lärm auf den Gesamtorganismus auch bei geringeren Schalldruckpegeln).</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13</a:t>
            </a:fld>
            <a:endParaRPr lang="de-DE" altLang="de-DE"/>
          </a:p>
        </p:txBody>
      </p:sp>
    </p:spTree>
    <p:extLst>
      <p:ext uri="{BB962C8B-B14F-4D97-AF65-F5344CB8AC3E}">
        <p14:creationId xmlns:p14="http://schemas.microsoft.com/office/powerpoint/2010/main" val="3465296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2867993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15</a:t>
            </a:fld>
            <a:endParaRPr lang="de-DE" altLang="de-DE"/>
          </a:p>
        </p:txBody>
      </p:sp>
    </p:spTree>
    <p:extLst>
      <p:ext uri="{BB962C8B-B14F-4D97-AF65-F5344CB8AC3E}">
        <p14:creationId xmlns:p14="http://schemas.microsoft.com/office/powerpoint/2010/main" val="320165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Der </a:t>
            </a:r>
            <a:r>
              <a:rPr lang="de-DE" altLang="de-DE" sz="1200" b="1" dirty="0" smtClean="0"/>
              <a:t>Expositionsgrenzwert</a:t>
            </a:r>
            <a:r>
              <a:rPr lang="de-DE" altLang="de-DE" sz="1200" dirty="0" smtClean="0"/>
              <a:t> wird auf einen Bezugszeitraum von 8 Stunden normiert. </a:t>
            </a:r>
          </a:p>
          <a:p>
            <a:pPr eaLnBrk="1" hangingPunct="1"/>
            <a:endParaRPr lang="de-DE" altLang="de-DE" sz="1200" dirty="0" smtClean="0"/>
          </a:p>
          <a:p>
            <a:pPr eaLnBrk="1" hangingPunct="1"/>
            <a:r>
              <a:rPr lang="de-DE" altLang="de-DE" sz="1200" b="1" dirty="0" smtClean="0"/>
              <a:t>Der Expositionsgrenzwert </a:t>
            </a:r>
            <a:r>
              <a:rPr lang="de-DE" altLang="de-DE" sz="1200" dirty="0" smtClean="0"/>
              <a:t>ist auf 87 Dezibel festgelegt (unter Berücksichtigung der dämmenden Wirkung des persönlichen Gehörschutzes der Beschäftigten); die Auslösewerte sind auf 80 Dezibel (unterer Auslösewert) und 85 Dezibel (oberer Auslösewert) festgelegt (EG-Richtlinie). National können die Expositionsgrenzwerte noch schärfer ausgelegt werden.</a:t>
            </a:r>
          </a:p>
          <a:p>
            <a:pPr eaLnBrk="1" hangingPunct="1"/>
            <a:endParaRPr lang="de-DE" altLang="de-DE" sz="1200" dirty="0" smtClean="0"/>
          </a:p>
          <a:p>
            <a:pPr eaLnBrk="1" hangingPunct="1"/>
            <a:r>
              <a:rPr lang="de-DE" altLang="de-DE" sz="1200" dirty="0" smtClean="0"/>
              <a:t>Siehe auch:</a:t>
            </a:r>
          </a:p>
          <a:p>
            <a:pPr eaLnBrk="1" hangingPunct="1"/>
            <a:r>
              <a:rPr lang="de-DE" altLang="de-DE" sz="1200" b="1" dirty="0" smtClean="0"/>
              <a:t>http://www.gesetze-im-internet.de/l_rmvibrationsarbschv/ und </a:t>
            </a:r>
          </a:p>
          <a:p>
            <a:pPr eaLnBrk="1" hangingPunct="1"/>
            <a:r>
              <a:rPr lang="de-DE" altLang="de-DE" sz="1200" b="1" dirty="0" smtClean="0"/>
              <a:t>http://www.gaa.baden-wuerttemberg.de/servlet/is/16050/2_1_17.pdf </a:t>
            </a:r>
            <a:endParaRPr lang="de-DE" altLang="de-DE" sz="1200" dirty="0" smtClean="0"/>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16</a:t>
            </a:fld>
            <a:endParaRPr lang="de-DE" altLang="de-DE"/>
          </a:p>
        </p:txBody>
      </p:sp>
    </p:spTree>
    <p:extLst>
      <p:ext uri="{BB962C8B-B14F-4D97-AF65-F5344CB8AC3E}">
        <p14:creationId xmlns:p14="http://schemas.microsoft.com/office/powerpoint/2010/main" val="3949691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Durch Automatisierung</a:t>
            </a:r>
            <a:r>
              <a:rPr lang="de-DE" altLang="de-DE" sz="1200" baseline="0" dirty="0" smtClean="0"/>
              <a:t> in der Produktion ändern sich die Arbeitsinhalte, so dass vermehrt Überwachungs- und Steuerungstätigkeiten ausgeübt werden. Hier spielen extra-</a:t>
            </a:r>
            <a:r>
              <a:rPr lang="de-DE" altLang="de-DE" sz="1200" baseline="0" dirty="0" err="1" smtClean="0"/>
              <a:t>aurale</a:t>
            </a:r>
            <a:r>
              <a:rPr lang="de-DE" altLang="de-DE" sz="1200" baseline="0" dirty="0" smtClean="0"/>
              <a:t> Wirkungen von Schall die entscheidende Wirkung. Die Grenzwerte aus der </a:t>
            </a:r>
            <a:r>
              <a:rPr kumimoji="0" lang="de-DE" sz="1200" b="0" i="0" u="none" strike="noStrike" cap="none" normalizeH="0" baseline="0" dirty="0" smtClean="0">
                <a:ln>
                  <a:noFill/>
                </a:ln>
                <a:solidFill>
                  <a:schemeClr val="tx1"/>
                </a:solidFill>
                <a:effectLst/>
                <a:latin typeface="Arial" charset="0"/>
                <a:cs typeface="Arial" charset="0"/>
              </a:rPr>
              <a:t>Lärm–Vibrations-Verordnung sind hier unzureichend. Die </a:t>
            </a:r>
            <a:r>
              <a:rPr lang="de-DE" altLang="de-DE" sz="1200" baseline="0" dirty="0" smtClean="0"/>
              <a:t>Lärmpegel an den Arbeitsplätze müssen nach den ausgeübten Tätigkeiten beurteilt werden.</a:t>
            </a:r>
            <a:r>
              <a:rPr kumimoji="0" lang="de-DE" altLang="de-DE" sz="1200" b="0" i="0" u="none" strike="noStrike" cap="none" normalizeH="0" baseline="0" dirty="0" smtClean="0">
                <a:ln>
                  <a:noFill/>
                </a:ln>
                <a:solidFill>
                  <a:schemeClr val="tx1"/>
                </a:solidFill>
                <a:effectLst/>
                <a:latin typeface="Arial" charset="0"/>
                <a:cs typeface="Arial" charset="0"/>
              </a:rPr>
              <a:t> </a:t>
            </a:r>
            <a:r>
              <a:rPr kumimoji="0" lang="de-DE" sz="1200" b="0" i="0" u="none" strike="noStrike" cap="none" normalizeH="0" baseline="0" dirty="0" smtClean="0">
                <a:ln>
                  <a:noFill/>
                </a:ln>
                <a:solidFill>
                  <a:schemeClr val="tx1"/>
                </a:solidFill>
                <a:effectLst/>
                <a:latin typeface="Arial" charset="0"/>
                <a:cs typeface="Arial" charset="0"/>
              </a:rPr>
              <a:t>Siehe hierzu weiterführend die Arbeitswissenschaftlichen Erkenntnisse der </a:t>
            </a:r>
            <a:r>
              <a:rPr kumimoji="0" lang="de-DE" sz="1200" b="0" i="0" u="none" strike="noStrike" cap="none" normalizeH="0" baseline="0" dirty="0" err="1" smtClean="0">
                <a:ln>
                  <a:noFill/>
                </a:ln>
                <a:solidFill>
                  <a:schemeClr val="tx1"/>
                </a:solidFill>
                <a:effectLst/>
                <a:latin typeface="Arial" charset="0"/>
                <a:cs typeface="Arial" charset="0"/>
              </a:rPr>
              <a:t>BAuA</a:t>
            </a:r>
            <a:r>
              <a:rPr kumimoji="0" lang="de-DE" sz="1200" b="0" i="0" u="none" strike="noStrike" cap="none" normalizeH="0" baseline="0" dirty="0" smtClean="0">
                <a:ln>
                  <a:noFill/>
                </a:ln>
                <a:solidFill>
                  <a:schemeClr val="tx1"/>
                </a:solidFill>
                <a:effectLst/>
                <a:latin typeface="Arial" charset="0"/>
                <a:cs typeface="Arial" charset="0"/>
              </a:rPr>
              <a:t> „</a:t>
            </a:r>
            <a:r>
              <a:rPr lang="de-DE" altLang="de-DE" sz="1200" dirty="0" smtClean="0">
                <a:cs typeface="Times New Roman" pitchFamily="18" charset="0"/>
              </a:rPr>
              <a:t>Bildschirmarbeit-Lärmminderung in der Produktion </a:t>
            </a:r>
            <a:r>
              <a:rPr kumimoji="0" lang="de-DE" sz="1200" b="0" i="0" u="none" strike="noStrike" cap="none" normalizeH="0" baseline="0" dirty="0" smtClean="0">
                <a:ln>
                  <a:noFill/>
                </a:ln>
                <a:solidFill>
                  <a:schemeClr val="tx1"/>
                </a:solidFill>
                <a:effectLst/>
                <a:latin typeface="Arial" charset="0"/>
                <a:cs typeface="Arial" charset="0"/>
              </a:rPr>
              <a:t>“ (AWE 125)</a:t>
            </a:r>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17</a:t>
            </a:fld>
            <a:endParaRPr lang="de-DE" altLang="de-DE"/>
          </a:p>
        </p:txBody>
      </p:sp>
    </p:spTree>
    <p:extLst>
      <p:ext uri="{BB962C8B-B14F-4D97-AF65-F5344CB8AC3E}">
        <p14:creationId xmlns:p14="http://schemas.microsoft.com/office/powerpoint/2010/main" val="1881089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Durch Automatisierung</a:t>
            </a:r>
            <a:r>
              <a:rPr lang="de-DE" altLang="de-DE" sz="1200" baseline="0" dirty="0" smtClean="0"/>
              <a:t> in der Produktion ändern sich die Arbeitsinhalte, so dass vermehrt Überwachungs- und Steuerungstätigkeiten ausgeübt werden. Hier spielen extra-</a:t>
            </a:r>
            <a:r>
              <a:rPr lang="de-DE" altLang="de-DE" sz="1200" baseline="0" dirty="0" err="1" smtClean="0"/>
              <a:t>aurale</a:t>
            </a:r>
            <a:r>
              <a:rPr lang="de-DE" altLang="de-DE" sz="1200" baseline="0" dirty="0" smtClean="0"/>
              <a:t> Wirkungen von Schall die entscheidende Wirkung. Die Grenzwerte aus der </a:t>
            </a:r>
            <a:r>
              <a:rPr kumimoji="0" lang="de-DE" sz="1200" b="0" i="0" u="none" strike="noStrike" cap="none" normalizeH="0" baseline="0" dirty="0" smtClean="0">
                <a:ln>
                  <a:noFill/>
                </a:ln>
                <a:solidFill>
                  <a:schemeClr val="tx1"/>
                </a:solidFill>
                <a:effectLst/>
                <a:latin typeface="Arial" charset="0"/>
                <a:cs typeface="Arial" charset="0"/>
              </a:rPr>
              <a:t>Lärm–Vibrations-Verordnung sind hier unzureichend. Die </a:t>
            </a:r>
            <a:r>
              <a:rPr lang="de-DE" altLang="de-DE" sz="1200" baseline="0" dirty="0" smtClean="0"/>
              <a:t>Lärmpegel an den Arbeitsplätze müssen nach den ausgeübten Tätigkeiten beurteilt werden.</a:t>
            </a:r>
            <a:r>
              <a:rPr kumimoji="0" lang="de-DE" altLang="de-DE" sz="1200" b="0" i="0" u="none" strike="noStrike" cap="none" normalizeH="0" baseline="0" dirty="0" smtClean="0">
                <a:ln>
                  <a:noFill/>
                </a:ln>
                <a:solidFill>
                  <a:schemeClr val="tx1"/>
                </a:solidFill>
                <a:effectLst/>
                <a:latin typeface="Arial" charset="0"/>
                <a:cs typeface="Arial" charset="0"/>
              </a:rPr>
              <a:t> </a:t>
            </a:r>
            <a:r>
              <a:rPr kumimoji="0" lang="de-DE" sz="1200" b="0" i="0" u="none" strike="noStrike" cap="none" normalizeH="0" baseline="0" dirty="0" smtClean="0">
                <a:ln>
                  <a:noFill/>
                </a:ln>
                <a:solidFill>
                  <a:schemeClr val="tx1"/>
                </a:solidFill>
                <a:effectLst/>
                <a:latin typeface="Arial" charset="0"/>
                <a:cs typeface="Arial" charset="0"/>
              </a:rPr>
              <a:t>Siehe hierzu weiterführend die Arbeitswissenschaftlichen Erkenntnisse der </a:t>
            </a:r>
            <a:r>
              <a:rPr kumimoji="0" lang="de-DE" sz="1200" b="0" i="0" u="none" strike="noStrike" cap="none" normalizeH="0" baseline="0" dirty="0" err="1" smtClean="0">
                <a:ln>
                  <a:noFill/>
                </a:ln>
                <a:solidFill>
                  <a:schemeClr val="tx1"/>
                </a:solidFill>
                <a:effectLst/>
                <a:latin typeface="Arial" charset="0"/>
                <a:cs typeface="Arial" charset="0"/>
              </a:rPr>
              <a:t>BAuA</a:t>
            </a:r>
            <a:r>
              <a:rPr kumimoji="0" lang="de-DE" sz="1200" b="0" i="0" u="none" strike="noStrike" cap="none" normalizeH="0" baseline="0" dirty="0" smtClean="0">
                <a:ln>
                  <a:noFill/>
                </a:ln>
                <a:solidFill>
                  <a:schemeClr val="tx1"/>
                </a:solidFill>
                <a:effectLst/>
                <a:latin typeface="Arial" charset="0"/>
                <a:cs typeface="Arial" charset="0"/>
              </a:rPr>
              <a:t> „</a:t>
            </a:r>
            <a:r>
              <a:rPr lang="de-DE" altLang="de-DE" sz="1200" dirty="0" smtClean="0">
                <a:cs typeface="Times New Roman" pitchFamily="18" charset="0"/>
              </a:rPr>
              <a:t>Bildschirmarbeit-Lärmminderung in der Produktion </a:t>
            </a:r>
            <a:r>
              <a:rPr kumimoji="0" lang="de-DE" sz="1200" b="0" i="0" u="none" strike="noStrike" cap="none" normalizeH="0" baseline="0" dirty="0" smtClean="0">
                <a:ln>
                  <a:noFill/>
                </a:ln>
                <a:solidFill>
                  <a:schemeClr val="tx1"/>
                </a:solidFill>
                <a:effectLst/>
                <a:latin typeface="Arial" charset="0"/>
                <a:cs typeface="Arial" charset="0"/>
              </a:rPr>
              <a:t>“ (AWE 125)</a:t>
            </a:r>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18</a:t>
            </a:fld>
            <a:endParaRPr lang="de-DE" altLang="de-DE"/>
          </a:p>
        </p:txBody>
      </p:sp>
    </p:spTree>
    <p:extLst>
      <p:ext uri="{BB962C8B-B14F-4D97-AF65-F5344CB8AC3E}">
        <p14:creationId xmlns:p14="http://schemas.microsoft.com/office/powerpoint/2010/main" val="3755642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20</a:t>
            </a:fld>
            <a:endParaRPr lang="de-DE" altLang="de-DE"/>
          </a:p>
        </p:txBody>
      </p:sp>
    </p:spTree>
    <p:extLst>
      <p:ext uri="{BB962C8B-B14F-4D97-AF65-F5344CB8AC3E}">
        <p14:creationId xmlns:p14="http://schemas.microsoft.com/office/powerpoint/2010/main" val="1638652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956081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ct val="50000"/>
              </a:spcBef>
            </a:pPr>
            <a:r>
              <a:rPr lang="de-DE" altLang="de-DE" sz="1200" dirty="0" smtClean="0"/>
              <a:t>Die Definition von </a:t>
            </a:r>
            <a:r>
              <a:rPr lang="de-DE" altLang="de-DE" sz="1200" b="1" dirty="0" smtClean="0"/>
              <a:t>Lärm</a:t>
            </a:r>
            <a:r>
              <a:rPr lang="de-DE" altLang="de-DE" sz="1200" dirty="0" smtClean="0"/>
              <a:t> beinhaltet eine subjektive Bewertung, wogegen Schall ein objektiv erfassbares Ereignis ist (vgl. DIN 1320:2009).</a:t>
            </a:r>
          </a:p>
          <a:p>
            <a:pPr eaLnBrk="1" hangingPunct="1">
              <a:spcBef>
                <a:spcPct val="50000"/>
              </a:spcBef>
            </a:pPr>
            <a:endParaRPr lang="de-DE" altLang="de-DE" sz="1200" dirty="0" smtClean="0"/>
          </a:p>
          <a:p>
            <a:r>
              <a:rPr lang="de-DE" altLang="de-DE" sz="1200" b="1" dirty="0" smtClean="0"/>
              <a:t>Lärm- und Vibrationsverordnung:</a:t>
            </a:r>
            <a:r>
              <a:rPr lang="de-DE" altLang="de-DE" sz="1200" dirty="0" smtClean="0"/>
              <a:t> (1) Lärm im Sinne dieser Verordnung ist jeder Schall, der zu einer Beeinträchtigung des Hörvermögens oder zu einer sonstigen mittelbaren oder unmittelbaren Gefährdung von Sicherheit und Gesundheit der Beschäftigten führen kann.</a:t>
            </a:r>
          </a:p>
          <a:p>
            <a:pPr eaLnBrk="1" hangingPunct="1"/>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3489712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Schall </a:t>
            </a:r>
            <a:r>
              <a:rPr lang="de-DE" altLang="de-DE" sz="1200" dirty="0" smtClean="0"/>
              <a:t>entsteht durch mechanische Schwingungen in elastischen Materialien. </a:t>
            </a:r>
          </a:p>
          <a:p>
            <a:pPr eaLnBrk="1" hangingPunct="1"/>
            <a:r>
              <a:rPr lang="de-DE" altLang="de-DE" sz="1200" dirty="0" smtClean="0"/>
              <a:t>Es wird in </a:t>
            </a:r>
            <a:r>
              <a:rPr lang="de-DE" altLang="de-DE" sz="1200" b="1" dirty="0" smtClean="0"/>
              <a:t>Luftschall,</a:t>
            </a:r>
            <a:r>
              <a:rPr lang="de-DE" altLang="de-DE" sz="1200" dirty="0" smtClean="0"/>
              <a:t> </a:t>
            </a:r>
            <a:r>
              <a:rPr lang="de-DE" altLang="de-DE" sz="1200" b="1" dirty="0" smtClean="0"/>
              <a:t>Körperschall</a:t>
            </a:r>
            <a:r>
              <a:rPr lang="de-DE" altLang="de-DE" sz="1200" dirty="0" smtClean="0"/>
              <a:t> und </a:t>
            </a:r>
            <a:r>
              <a:rPr lang="de-DE" altLang="de-DE" sz="1200" b="1" dirty="0" smtClean="0"/>
              <a:t>Wasserschall</a:t>
            </a:r>
            <a:r>
              <a:rPr lang="de-DE" altLang="de-DE" sz="1200" dirty="0" smtClean="0"/>
              <a:t> unterschieden. </a:t>
            </a:r>
          </a:p>
          <a:p>
            <a:pPr eaLnBrk="1" hangingPunct="1"/>
            <a:r>
              <a:rPr lang="de-DE" altLang="de-DE" sz="1200" b="1" dirty="0" smtClean="0"/>
              <a:t>Luftschall</a:t>
            </a:r>
            <a:r>
              <a:rPr lang="de-DE" altLang="de-DE" sz="1200" dirty="0" smtClean="0"/>
              <a:t> sind durch die Luft weitergeleitete Schallwellen in Form von Druckschwankungen.</a:t>
            </a:r>
          </a:p>
          <a:p>
            <a:pPr eaLnBrk="1" hangingPunct="1">
              <a:spcBef>
                <a:spcPct val="0"/>
              </a:spcBef>
            </a:pPr>
            <a:r>
              <a:rPr lang="de-DE" altLang="de-DE" sz="1200" b="1" dirty="0" smtClean="0"/>
              <a:t>Körperschall</a:t>
            </a:r>
            <a:r>
              <a:rPr lang="de-DE" altLang="de-DE" sz="1200" dirty="0" smtClean="0"/>
              <a:t> sind Schwingungen in festen Körpern. Durch Schwingungen der Körperoberflächen wird wiederum Luftschall abgestrahlt. </a:t>
            </a:r>
          </a:p>
          <a:p>
            <a:pPr eaLnBrk="1" hangingPunct="1"/>
            <a:endParaRPr lang="de-DE" altLang="de-DE" sz="1200" dirty="0" smtClean="0"/>
          </a:p>
          <a:p>
            <a:r>
              <a:rPr lang="de-DE" altLang="de-DE" sz="1200" dirty="0" smtClean="0"/>
              <a:t>Entsprechend dem Frequenzbereich unterscheidet man:</a:t>
            </a:r>
          </a:p>
          <a:p>
            <a:pPr>
              <a:buFont typeface="Wingdings" pitchFamily="2" charset="2"/>
              <a:buChar char="§"/>
            </a:pPr>
            <a:r>
              <a:rPr lang="de-DE" altLang="de-DE" sz="1200" dirty="0" smtClean="0"/>
              <a:t>  </a:t>
            </a:r>
            <a:r>
              <a:rPr lang="de-DE" altLang="de-DE" sz="1200" dirty="0" err="1" smtClean="0"/>
              <a:t>Infraschall</a:t>
            </a:r>
            <a:r>
              <a:rPr lang="de-DE" altLang="de-DE" sz="1200" dirty="0" smtClean="0"/>
              <a:t> &lt; 16 Hz ist für Menschen nicht hörbar, da zu niederfrequent; </a:t>
            </a:r>
          </a:p>
          <a:p>
            <a:pPr>
              <a:buFont typeface="Wingdings" pitchFamily="2" charset="2"/>
              <a:buNone/>
            </a:pPr>
            <a:r>
              <a:rPr lang="de-DE" altLang="de-DE" sz="1200" dirty="0" smtClean="0"/>
              <a:t>bei hohem Schalldruckpegel kann er über Körperschall als Vibration wahrgenommen werden</a:t>
            </a:r>
          </a:p>
          <a:p>
            <a:pPr>
              <a:buFont typeface="Wingdings" pitchFamily="2" charset="2"/>
              <a:buChar char="§"/>
            </a:pPr>
            <a:r>
              <a:rPr lang="de-DE" altLang="de-DE" sz="1200" dirty="0" smtClean="0"/>
              <a:t>  Hörschall von 16 Hz bis 20 kHz, ist für Menschen hörbarer Schall;</a:t>
            </a:r>
          </a:p>
          <a:p>
            <a:pPr>
              <a:buFont typeface="Wingdings" pitchFamily="2" charset="2"/>
              <a:buChar char="§"/>
            </a:pPr>
            <a:r>
              <a:rPr lang="de-DE" altLang="de-DE" sz="1200" dirty="0" smtClean="0"/>
              <a:t>  Ultraschall von 20 kHz bis 1 GHz ist für Menschen nicht hörbar, da zu hochfrequent </a:t>
            </a:r>
          </a:p>
          <a:p>
            <a:pPr>
              <a:buFont typeface="Wingdings" pitchFamily="2" charset="2"/>
              <a:buChar char="§"/>
            </a:pPr>
            <a:r>
              <a:rPr lang="de-DE" altLang="de-DE" sz="1200" dirty="0" smtClean="0"/>
              <a:t>  Hyperschall &gt; 1 GHz sind nur noch bedingt ausbreitungsfähige Wellen </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37582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Schall </a:t>
            </a:r>
            <a:r>
              <a:rPr lang="de-DE" altLang="de-DE" sz="1200" dirty="0" smtClean="0"/>
              <a:t>entsteht durch mechanische Schwingungen in elastischen Materialien. </a:t>
            </a:r>
          </a:p>
          <a:p>
            <a:pPr eaLnBrk="1" hangingPunct="1"/>
            <a:r>
              <a:rPr lang="de-DE" altLang="de-DE" sz="1200" dirty="0" smtClean="0"/>
              <a:t>Es wird in </a:t>
            </a:r>
            <a:r>
              <a:rPr lang="de-DE" altLang="de-DE" sz="1200" b="1" dirty="0" smtClean="0"/>
              <a:t>Luftschall,</a:t>
            </a:r>
            <a:r>
              <a:rPr lang="de-DE" altLang="de-DE" sz="1200" dirty="0" smtClean="0"/>
              <a:t> </a:t>
            </a:r>
            <a:r>
              <a:rPr lang="de-DE" altLang="de-DE" sz="1200" b="1" dirty="0" smtClean="0"/>
              <a:t>Körperschall</a:t>
            </a:r>
            <a:r>
              <a:rPr lang="de-DE" altLang="de-DE" sz="1200" dirty="0" smtClean="0"/>
              <a:t> und </a:t>
            </a:r>
            <a:r>
              <a:rPr lang="de-DE" altLang="de-DE" sz="1200" b="1" dirty="0" smtClean="0"/>
              <a:t>Wasserschall</a:t>
            </a:r>
            <a:r>
              <a:rPr lang="de-DE" altLang="de-DE" sz="1200" dirty="0" smtClean="0"/>
              <a:t> unterschieden. </a:t>
            </a:r>
          </a:p>
          <a:p>
            <a:pPr eaLnBrk="1" hangingPunct="1"/>
            <a:r>
              <a:rPr lang="de-DE" altLang="de-DE" sz="1200" b="1" dirty="0" smtClean="0"/>
              <a:t>Luftschall</a:t>
            </a:r>
            <a:r>
              <a:rPr lang="de-DE" altLang="de-DE" sz="1200" dirty="0" smtClean="0"/>
              <a:t> sind durch die Luft weitergeleitete Schallwellen in Form von Druckschwankungen.</a:t>
            </a:r>
          </a:p>
          <a:p>
            <a:pPr eaLnBrk="1" hangingPunct="1">
              <a:spcBef>
                <a:spcPct val="0"/>
              </a:spcBef>
            </a:pPr>
            <a:r>
              <a:rPr lang="de-DE" altLang="de-DE" sz="1200" b="1" dirty="0" smtClean="0"/>
              <a:t>Körperschall</a:t>
            </a:r>
            <a:r>
              <a:rPr lang="de-DE" altLang="de-DE" sz="1200" dirty="0" smtClean="0"/>
              <a:t> sind Schwingungen in festen Körpern. Durch Schwingungen der Körperoberflächen wird wiederum Luftschall abgestrahlt. </a:t>
            </a:r>
          </a:p>
          <a:p>
            <a:pPr eaLnBrk="1" hangingPunct="1"/>
            <a:endParaRPr lang="de-DE" altLang="de-DE" sz="1200" dirty="0" smtClean="0"/>
          </a:p>
          <a:p>
            <a:r>
              <a:rPr lang="de-DE" altLang="de-DE" sz="1200" dirty="0" smtClean="0"/>
              <a:t>Entsprechend dem Frequenzbereich unterscheidet man:</a:t>
            </a:r>
          </a:p>
          <a:p>
            <a:pPr>
              <a:buFont typeface="Wingdings" pitchFamily="2" charset="2"/>
              <a:buChar char="§"/>
            </a:pPr>
            <a:r>
              <a:rPr lang="de-DE" altLang="de-DE" sz="1200" dirty="0" smtClean="0"/>
              <a:t>  </a:t>
            </a:r>
            <a:r>
              <a:rPr lang="de-DE" altLang="de-DE" sz="1200" dirty="0" err="1" smtClean="0"/>
              <a:t>Infraschall</a:t>
            </a:r>
            <a:r>
              <a:rPr lang="de-DE" altLang="de-DE" sz="1200" dirty="0" smtClean="0"/>
              <a:t> &lt; 16 Hz ist für Menschen nicht hörbar, da zu niederfrequent; </a:t>
            </a:r>
          </a:p>
          <a:p>
            <a:pPr>
              <a:buFont typeface="Wingdings" pitchFamily="2" charset="2"/>
              <a:buNone/>
            </a:pPr>
            <a:r>
              <a:rPr lang="de-DE" altLang="de-DE" sz="1200" dirty="0" smtClean="0"/>
              <a:t>bei hohem Schalldruckpegel kann er über Körperschall als Vibration wahrgenommen werden</a:t>
            </a:r>
          </a:p>
          <a:p>
            <a:pPr>
              <a:buFont typeface="Wingdings" pitchFamily="2" charset="2"/>
              <a:buChar char="§"/>
            </a:pPr>
            <a:r>
              <a:rPr lang="de-DE" altLang="de-DE" sz="1200" dirty="0" smtClean="0"/>
              <a:t>  Hörschall von 16 Hz bis 20 kHz, ist für Menschen hörbarer Schall;</a:t>
            </a:r>
          </a:p>
          <a:p>
            <a:pPr>
              <a:buFont typeface="Wingdings" pitchFamily="2" charset="2"/>
              <a:buChar char="§"/>
            </a:pPr>
            <a:r>
              <a:rPr lang="de-DE" altLang="de-DE" sz="1200" dirty="0" smtClean="0"/>
              <a:t>  Ultraschall von 20 kHz bis 1 GHz ist für Menschen nicht hörbar, da zu hochfrequent </a:t>
            </a:r>
          </a:p>
          <a:p>
            <a:pPr>
              <a:buFont typeface="Wingdings" pitchFamily="2" charset="2"/>
              <a:buChar char="§"/>
            </a:pPr>
            <a:r>
              <a:rPr lang="de-DE" altLang="de-DE" sz="1200" dirty="0" smtClean="0"/>
              <a:t>  Hyperschall &gt; 1 GHz sind nur noch bedingt ausbreitungsfähige Wellen </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127082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6</a:t>
            </a:fld>
            <a:endParaRPr lang="de-DE" altLang="de-DE"/>
          </a:p>
        </p:txBody>
      </p:sp>
    </p:spTree>
    <p:extLst>
      <p:ext uri="{BB962C8B-B14F-4D97-AF65-F5344CB8AC3E}">
        <p14:creationId xmlns:p14="http://schemas.microsoft.com/office/powerpoint/2010/main" val="480272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b="1" dirty="0" smtClean="0"/>
              <a:t>Körperschall</a:t>
            </a:r>
            <a:r>
              <a:rPr lang="de-DE" altLang="de-DE" sz="1200" dirty="0" smtClean="0"/>
              <a:t> </a:t>
            </a:r>
          </a:p>
          <a:p>
            <a:r>
              <a:rPr lang="de-DE" altLang="de-DE" sz="1200" dirty="0" smtClean="0"/>
              <a:t>Schall, der sich durch feste Stoffe ausbreitet, wird Körperschall genannt. Dieser Schall wird dann hörbar, wenn er als Luftschall abgestrahlt wird. Körperschallisolation vermindert die Weiterleitung von Körperschall in weit entfernte Räume.</a:t>
            </a:r>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7</a:t>
            </a:fld>
            <a:endParaRPr lang="de-DE" altLang="de-DE"/>
          </a:p>
        </p:txBody>
      </p:sp>
    </p:spTree>
    <p:extLst>
      <p:ext uri="{BB962C8B-B14F-4D97-AF65-F5344CB8AC3E}">
        <p14:creationId xmlns:p14="http://schemas.microsoft.com/office/powerpoint/2010/main" val="1226474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Die </a:t>
            </a:r>
            <a:r>
              <a:rPr lang="de-DE" altLang="de-DE" sz="1200" b="1" dirty="0" smtClean="0"/>
              <a:t>Schallleistung</a:t>
            </a:r>
            <a:r>
              <a:rPr lang="de-DE" altLang="de-DE" sz="1200" dirty="0" smtClean="0"/>
              <a:t> (Formelzeichen Pak) einer Schallquelle ist eine akustische Größe. Sie bezeichnet die Schallenergie die pro Zeiteinheit von einer Schallquelle abgegebenen wird. Die Schallleistung ist eine mechanische Leistung. Ihre Einheit ist Watt (W). Die zugehörige logarithmische Größe ist der </a:t>
            </a:r>
            <a:r>
              <a:rPr lang="de-DE" altLang="de-DE" sz="1200" b="1" dirty="0" smtClean="0"/>
              <a:t>Schallleistungspegel</a:t>
            </a:r>
            <a:r>
              <a:rPr lang="de-DE" altLang="de-DE" sz="1200" dirty="0" smtClean="0"/>
              <a:t>. Der Schallleistungspegel beschreibt die Geräuschemission einer Schallquelle.</a:t>
            </a:r>
          </a:p>
          <a:p>
            <a:pPr eaLnBrk="1" hangingPunct="1"/>
            <a:r>
              <a:rPr lang="de-DE" altLang="de-DE" sz="1200" dirty="0" smtClean="0"/>
              <a:t>Der</a:t>
            </a:r>
            <a:r>
              <a:rPr lang="de-DE" altLang="de-DE" sz="1200" b="1" dirty="0" smtClean="0"/>
              <a:t> Emissions-Schalldruckpegel </a:t>
            </a:r>
            <a:r>
              <a:rPr lang="de-DE" altLang="de-DE" sz="1200" dirty="0" smtClean="0"/>
              <a:t>wird an dem der Schallquelle zugeordneten Arbeitsplatz ermittelt.</a:t>
            </a:r>
          </a:p>
          <a:p>
            <a:pPr eaLnBrk="1" hangingPunct="1"/>
            <a:r>
              <a:rPr lang="de-DE" altLang="de-DE" sz="1200" dirty="0" smtClean="0"/>
              <a:t>Der </a:t>
            </a:r>
            <a:r>
              <a:rPr lang="de-DE" altLang="de-DE" sz="1200" b="1" dirty="0" smtClean="0"/>
              <a:t>Spitzen-Schalldruckpegel</a:t>
            </a:r>
            <a:r>
              <a:rPr lang="de-DE" altLang="de-DE" sz="1200" dirty="0" smtClean="0"/>
              <a:t> ist der Maximalwert über die gesamte Messdauer.</a:t>
            </a:r>
          </a:p>
          <a:p>
            <a:pPr eaLnBrk="1" hangingPunct="1"/>
            <a:r>
              <a:rPr lang="de-DE" altLang="de-DE" sz="1200" dirty="0" smtClean="0"/>
              <a:t>Der </a:t>
            </a:r>
            <a:r>
              <a:rPr lang="de-DE" altLang="de-DE" sz="1200" b="1" dirty="0" smtClean="0"/>
              <a:t>Schalldruckpegel</a:t>
            </a:r>
            <a:r>
              <a:rPr lang="de-DE" altLang="de-DE" sz="1200" dirty="0" smtClean="0"/>
              <a:t> ist die wichtigste Größe zur Beschreibung des Geräusches an einem gegebenen Punkt. </a:t>
            </a:r>
          </a:p>
          <a:p>
            <a:pPr eaLnBrk="1" hangingPunct="1"/>
            <a:r>
              <a:rPr lang="de-DE" altLang="de-DE" sz="1200" dirty="0" smtClean="0"/>
              <a:t>Die </a:t>
            </a:r>
            <a:r>
              <a:rPr lang="de-DE" altLang="de-DE" sz="1200" b="1" dirty="0" smtClean="0"/>
              <a:t>Schallintensität</a:t>
            </a:r>
            <a:r>
              <a:rPr lang="de-DE" altLang="de-DE" sz="1200" dirty="0" smtClean="0"/>
              <a:t> ist das Immissionsmaß für die auf eine Fläche wirkende Schallleistung. Dabei finden alle Schallquellen Berücksichtigung.</a:t>
            </a:r>
          </a:p>
          <a:p>
            <a:pPr eaLnBrk="1" hangingPunct="1"/>
            <a:r>
              <a:rPr lang="de-DE" altLang="de-DE" sz="1200" dirty="0" smtClean="0"/>
              <a:t>Der </a:t>
            </a:r>
            <a:r>
              <a:rPr lang="de-DE" altLang="de-DE" sz="1200" b="1" dirty="0" smtClean="0"/>
              <a:t>Tages-Lärmexpositionspegel</a:t>
            </a:r>
            <a:r>
              <a:rPr lang="de-DE" altLang="de-DE" sz="1200" dirty="0" smtClean="0"/>
              <a:t> (alt Beurteilungspegel) ist der A-bewertete, orts- oder personenbezogene äquivalente Dauerschalldruckpegel (in der Regel über eine Schicht von 8 h)</a:t>
            </a:r>
          </a:p>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8</a:t>
            </a:fld>
            <a:endParaRPr lang="de-DE" altLang="de-DE"/>
          </a:p>
        </p:txBody>
      </p:sp>
    </p:spTree>
    <p:extLst>
      <p:ext uri="{BB962C8B-B14F-4D97-AF65-F5344CB8AC3E}">
        <p14:creationId xmlns:p14="http://schemas.microsoft.com/office/powerpoint/2010/main" val="2534234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altLang="de-DE" sz="1200"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9</a:t>
            </a:fld>
            <a:endParaRPr lang="de-DE" altLang="de-DE"/>
          </a:p>
        </p:txBody>
      </p:sp>
    </p:spTree>
    <p:extLst>
      <p:ext uri="{BB962C8B-B14F-4D97-AF65-F5344CB8AC3E}">
        <p14:creationId xmlns:p14="http://schemas.microsoft.com/office/powerpoint/2010/main" val="3690974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2a: Lärm</a:t>
            </a:r>
            <a:endParaRPr lang="de-DE" altLang="de-DE" sz="2800" dirty="0"/>
          </a:p>
        </p:txBody>
      </p:sp>
      <p:sp>
        <p:nvSpPr>
          <p:cNvPr id="3075" name="Rectangle 43"/>
          <p:cNvSpPr>
            <a:spLocks noGrp="1" noChangeArrowheads="1"/>
          </p:cNvSpPr>
          <p:nvPr>
            <p:ph type="subTitle" idx="1"/>
          </p:nvPr>
        </p:nvSpPr>
        <p:spPr/>
        <p:txBody>
          <a:bodyPr/>
          <a:lstStyle/>
          <a:p>
            <a:pPr eaLnBrk="1" hangingPunct="1"/>
            <a:r>
              <a:rPr lang="de-DE" altLang="de-DE" dirty="0" smtClean="0"/>
              <a:t>Modul</a:t>
            </a:r>
            <a:r>
              <a:rPr lang="en-GB" altLang="de-DE" dirty="0" smtClean="0"/>
              <a:t> 3 – </a:t>
            </a:r>
            <a:r>
              <a:rPr lang="de-DE" altLang="de-DE" dirty="0" smtClean="0"/>
              <a:t>Ergonomie</a:t>
            </a:r>
            <a:r>
              <a:rPr lang="en-GB" altLang="de-DE" dirty="0" smtClean="0"/>
              <a:t> </a:t>
            </a:r>
            <a:r>
              <a:rPr lang="de-DE" altLang="de-DE" dirty="0"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3935566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Schallmessung/-bewertung</a:t>
            </a:r>
            <a:endParaRPr lang="de-DE" dirty="0"/>
          </a:p>
        </p:txBody>
      </p:sp>
      <p:pic>
        <p:nvPicPr>
          <p:cNvPr id="7" name="Grafik 6" descr="Eine Grafik zeigt die verschiedenen Schall-Bewertungskuven A, B, C und D-Bewertung nach DIN 45630-1."/>
          <p:cNvPicPr>
            <a:picLocks noChangeAspect="1"/>
          </p:cNvPicPr>
          <p:nvPr/>
        </p:nvPicPr>
        <p:blipFill>
          <a:blip r:embed="rId3"/>
          <a:stretch>
            <a:fillRect/>
          </a:stretch>
        </p:blipFill>
        <p:spPr>
          <a:xfrm>
            <a:off x="706669" y="1412776"/>
            <a:ext cx="10778662" cy="4816257"/>
          </a:xfrm>
          <a:prstGeom prst="rect">
            <a:avLst/>
          </a:prstGeom>
        </p:spPr>
      </p:pic>
      <p:sp>
        <p:nvSpPr>
          <p:cNvPr id="4" name="Datumsplatzhalter 3"/>
          <p:cNvSpPr>
            <a:spLocks noGrp="1"/>
          </p:cNvSpPr>
          <p:nvPr>
            <p:ph type="dt" sz="half" idx="10"/>
          </p:nvPr>
        </p:nvSpPr>
        <p:spPr/>
        <p:txBody>
          <a:bodyPr/>
          <a:lstStyle/>
          <a:p>
            <a:pPr>
              <a:defRPr/>
            </a:pPr>
            <a:fld id="{FAFB67D9-C90A-4DF1-B09B-1D751F8304CD}"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10</a:t>
            </a:fld>
            <a:endParaRPr lang="de-DE" altLang="de-DE"/>
          </a:p>
        </p:txBody>
      </p:sp>
    </p:spTree>
    <p:extLst>
      <p:ext uri="{BB962C8B-B14F-4D97-AF65-F5344CB8AC3E}">
        <p14:creationId xmlns:p14="http://schemas.microsoft.com/office/powerpoint/2010/main" val="1071073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Dezibel</a:t>
            </a:r>
            <a:endParaRPr lang="de-DE" dirty="0"/>
          </a:p>
        </p:txBody>
      </p:sp>
      <p:sp>
        <p:nvSpPr>
          <p:cNvPr id="7" name="Rechteck 6"/>
          <p:cNvSpPr/>
          <p:nvPr/>
        </p:nvSpPr>
        <p:spPr>
          <a:xfrm>
            <a:off x="1055440" y="1484785"/>
            <a:ext cx="10081120" cy="1200329"/>
          </a:xfrm>
          <a:prstGeom prst="rect">
            <a:avLst/>
          </a:prstGeom>
        </p:spPr>
        <p:txBody>
          <a:bodyPr wrap="square">
            <a:spAutoFit/>
          </a:bodyPr>
          <a:lstStyle/>
          <a:p>
            <a:pPr eaLnBrk="1" hangingPunct="1"/>
            <a:r>
              <a:rPr lang="de-DE" altLang="de-DE" sz="2400" dirty="0"/>
              <a:t>Dezibel ist eine logarithmische Hilfsmaßeinheit. Die Angabe </a:t>
            </a:r>
            <a:r>
              <a:rPr lang="de-DE" altLang="de-DE" sz="2400" dirty="0" smtClean="0"/>
              <a:t>in Dezibel </a:t>
            </a:r>
            <a:r>
              <a:rPr lang="de-DE" altLang="de-DE" sz="2400" dirty="0"/>
              <a:t>erlaubt in der Regel eine anschaulichere Darstellung akustischer Werte, als das Verhältnis des Ist- zu einem Basiswert. </a:t>
            </a:r>
          </a:p>
        </p:txBody>
      </p:sp>
      <p:sp>
        <p:nvSpPr>
          <p:cNvPr id="11" name="Text Box 7"/>
          <p:cNvSpPr txBox="1">
            <a:spLocks noChangeArrowheads="1"/>
          </p:cNvSpPr>
          <p:nvPr/>
        </p:nvSpPr>
        <p:spPr bwMode="auto">
          <a:xfrm>
            <a:off x="2207569" y="3687911"/>
            <a:ext cx="3629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hangingPunct="1"/>
            <a:r>
              <a:rPr lang="de-DE" altLang="de-DE" sz="2800" dirty="0"/>
              <a:t>Schalldruckpegel [dB]</a:t>
            </a:r>
          </a:p>
        </p:txBody>
      </p:sp>
      <p:graphicFrame>
        <p:nvGraphicFramePr>
          <p:cNvPr id="15" name="Object 6" descr="Formel Ldb=20 x log(px/p0)"/>
          <p:cNvGraphicFramePr>
            <a:graphicFrameLocks noChangeAspect="1"/>
          </p:cNvGraphicFramePr>
          <p:nvPr>
            <p:extLst>
              <p:ext uri="{D42A27DB-BD31-4B8C-83A1-F6EECF244321}">
                <p14:modId xmlns:p14="http://schemas.microsoft.com/office/powerpoint/2010/main" val="184444045"/>
              </p:ext>
            </p:extLst>
          </p:nvPr>
        </p:nvGraphicFramePr>
        <p:xfrm>
          <a:off x="6995817" y="3393728"/>
          <a:ext cx="2409825" cy="1063625"/>
        </p:xfrm>
        <a:graphic>
          <a:graphicData uri="http://schemas.openxmlformats.org/presentationml/2006/ole">
            <mc:AlternateContent xmlns:mc="http://schemas.openxmlformats.org/markup-compatibility/2006">
              <mc:Choice xmlns:v="urn:schemas-microsoft-com:vml" Requires="v">
                <p:oleObj spid="_x0000_s1045" name="Formel" r:id="rId4" imgW="977900" imgH="431800" progId="Equation.3">
                  <p:embed/>
                </p:oleObj>
              </mc:Choice>
              <mc:Fallback>
                <p:oleObj name="Formel" r:id="rId4" imgW="977900" imgH="4318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5817" y="3393728"/>
                        <a:ext cx="240982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hteck 7"/>
          <p:cNvSpPr/>
          <p:nvPr/>
        </p:nvSpPr>
        <p:spPr>
          <a:xfrm>
            <a:off x="1055440" y="5192848"/>
            <a:ext cx="10081120" cy="904863"/>
          </a:xfrm>
          <a:prstGeom prst="rect">
            <a:avLst/>
          </a:prstGeom>
        </p:spPr>
        <p:txBody>
          <a:bodyPr wrap="square">
            <a:spAutoFit/>
          </a:bodyPr>
          <a:lstStyle/>
          <a:p>
            <a:pPr eaLnBrk="1" hangingPunct="1"/>
            <a:r>
              <a:rPr lang="de-DE" altLang="de-DE" sz="2400" dirty="0" err="1"/>
              <a:t>p</a:t>
            </a:r>
            <a:r>
              <a:rPr lang="de-DE" altLang="de-DE" sz="2400" baseline="-25000" dirty="0" err="1"/>
              <a:t>x</a:t>
            </a:r>
            <a:r>
              <a:rPr lang="de-DE" altLang="de-DE" sz="2400" dirty="0"/>
              <a:t> = Schalldruck in </a:t>
            </a:r>
            <a:r>
              <a:rPr lang="de-DE" altLang="de-DE" sz="2400" dirty="0" err="1"/>
              <a:t>Mikropascal</a:t>
            </a:r>
            <a:endParaRPr lang="de-DE" altLang="de-DE" sz="2400" dirty="0"/>
          </a:p>
          <a:p>
            <a:pPr eaLnBrk="1" hangingPunct="1"/>
            <a:r>
              <a:rPr lang="de-DE" altLang="de-DE" sz="2400" dirty="0"/>
              <a:t>p</a:t>
            </a:r>
            <a:r>
              <a:rPr lang="de-DE" altLang="de-DE" sz="2400" baseline="-25000" dirty="0"/>
              <a:t>0</a:t>
            </a:r>
            <a:r>
              <a:rPr lang="de-DE" altLang="de-DE" sz="2400" dirty="0"/>
              <a:t> = </a:t>
            </a:r>
            <a:r>
              <a:rPr lang="de-DE" altLang="de-DE" sz="2400" dirty="0" err="1"/>
              <a:t>Bezugschalldruck</a:t>
            </a:r>
            <a:r>
              <a:rPr lang="de-DE" altLang="de-DE" sz="2400" dirty="0"/>
              <a:t> von 20 </a:t>
            </a:r>
            <a:r>
              <a:rPr lang="de-DE" altLang="de-DE" sz="2400" dirty="0" err="1"/>
              <a:t>Mikropascal</a:t>
            </a:r>
            <a:r>
              <a:rPr lang="de-DE" altLang="de-DE" sz="2400" dirty="0"/>
              <a:t> (Hörschwelle bei 1 kHz)</a:t>
            </a:r>
          </a:p>
        </p:txBody>
      </p:sp>
      <p:sp>
        <p:nvSpPr>
          <p:cNvPr id="4" name="Datumsplatzhalter 3"/>
          <p:cNvSpPr>
            <a:spLocks noGrp="1"/>
          </p:cNvSpPr>
          <p:nvPr>
            <p:ph type="dt" sz="half" idx="10"/>
          </p:nvPr>
        </p:nvSpPr>
        <p:spPr/>
        <p:txBody>
          <a:bodyPr/>
          <a:lstStyle/>
          <a:p>
            <a:pPr>
              <a:defRPr/>
            </a:pPr>
            <a:fld id="{46486088-D8CB-4535-9E51-D675B86E51BB}"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11</a:t>
            </a:fld>
            <a:endParaRPr lang="de-DE" altLang="de-DE"/>
          </a:p>
        </p:txBody>
      </p:sp>
    </p:spTree>
    <p:extLst>
      <p:ext uri="{BB962C8B-B14F-4D97-AF65-F5344CB8AC3E}">
        <p14:creationId xmlns:p14="http://schemas.microsoft.com/office/powerpoint/2010/main" val="3666349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Addition von Schallquellen</a:t>
            </a:r>
            <a:endParaRPr lang="de-DE" dirty="0"/>
          </a:p>
        </p:txBody>
      </p:sp>
      <p:pic>
        <p:nvPicPr>
          <p:cNvPr id="3" name="Grafik 2" descr="Eine Grafik verdeutlicht die logarithmische Addition zweier Pegelwerte. L1=85 dB. L2=82 dB. Lgesamt=85 dB+1,8=86,8 dB."/>
          <p:cNvPicPr>
            <a:picLocks noChangeAspect="1"/>
          </p:cNvPicPr>
          <p:nvPr/>
        </p:nvPicPr>
        <p:blipFill>
          <a:blip r:embed="rId3"/>
          <a:stretch>
            <a:fillRect/>
          </a:stretch>
        </p:blipFill>
        <p:spPr>
          <a:xfrm>
            <a:off x="1996084" y="1541357"/>
            <a:ext cx="8199831" cy="3889585"/>
          </a:xfrm>
          <a:prstGeom prst="rect">
            <a:avLst/>
          </a:prstGeom>
        </p:spPr>
      </p:pic>
      <p:sp>
        <p:nvSpPr>
          <p:cNvPr id="9" name="Rechteck 8"/>
          <p:cNvSpPr/>
          <p:nvPr/>
        </p:nvSpPr>
        <p:spPr>
          <a:xfrm>
            <a:off x="2108632" y="5457837"/>
            <a:ext cx="8199831" cy="707886"/>
          </a:xfrm>
          <a:prstGeom prst="rect">
            <a:avLst/>
          </a:prstGeom>
        </p:spPr>
        <p:txBody>
          <a:bodyPr wrap="square">
            <a:spAutoFit/>
          </a:bodyPr>
          <a:lstStyle/>
          <a:p>
            <a:pPr eaLnBrk="1" hangingPunct="1"/>
            <a:r>
              <a:rPr lang="de-DE" altLang="de-DE" dirty="0"/>
              <a:t>Quelle: </a:t>
            </a:r>
            <a:r>
              <a:rPr lang="de-DE" altLang="de-DE" b="1" dirty="0" err="1"/>
              <a:t>Bullinger</a:t>
            </a:r>
            <a:r>
              <a:rPr lang="de-DE" altLang="de-DE" b="1" dirty="0"/>
              <a:t>, H.-J</a:t>
            </a:r>
            <a:r>
              <a:rPr lang="de-DE" altLang="de-DE" dirty="0"/>
              <a:t>.: Ergonomie - Produkt- und Arbeitsplatzgestaltung. Stuttgart: B.G. Teubner 1994</a:t>
            </a:r>
          </a:p>
        </p:txBody>
      </p:sp>
      <p:sp>
        <p:nvSpPr>
          <p:cNvPr id="4" name="Datumsplatzhalter 3"/>
          <p:cNvSpPr>
            <a:spLocks noGrp="1"/>
          </p:cNvSpPr>
          <p:nvPr>
            <p:ph type="dt" sz="half" idx="10"/>
          </p:nvPr>
        </p:nvSpPr>
        <p:spPr/>
        <p:txBody>
          <a:bodyPr/>
          <a:lstStyle/>
          <a:p>
            <a:pPr>
              <a:defRPr/>
            </a:pPr>
            <a:fld id="{50BF203F-2A04-43E9-B365-3CB412670E2E}"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12</a:t>
            </a:fld>
            <a:endParaRPr lang="de-DE" altLang="de-DE"/>
          </a:p>
        </p:txBody>
      </p:sp>
    </p:spTree>
    <p:extLst>
      <p:ext uri="{BB962C8B-B14F-4D97-AF65-F5344CB8AC3E}">
        <p14:creationId xmlns:p14="http://schemas.microsoft.com/office/powerpoint/2010/main" val="3241996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Wirkung von Lärm</a:t>
            </a:r>
            <a:endParaRPr lang="de-DE" dirty="0"/>
          </a:p>
        </p:txBody>
      </p:sp>
      <p:sp>
        <p:nvSpPr>
          <p:cNvPr id="12" name="Rectangle 19"/>
          <p:cNvSpPr>
            <a:spLocks noChangeArrowheads="1"/>
          </p:cNvSpPr>
          <p:nvPr/>
        </p:nvSpPr>
        <p:spPr bwMode="auto">
          <a:xfrm>
            <a:off x="1919289" y="1314134"/>
            <a:ext cx="8353425" cy="1152525"/>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hangingPunct="1"/>
            <a:r>
              <a:rPr lang="de-DE" altLang="de-DE" sz="5400" dirty="0"/>
              <a:t>Lärmschäden</a:t>
            </a:r>
          </a:p>
        </p:txBody>
      </p:sp>
      <p:sp>
        <p:nvSpPr>
          <p:cNvPr id="15" name="Rectangle 20"/>
          <p:cNvSpPr>
            <a:spLocks noChangeArrowheads="1"/>
          </p:cNvSpPr>
          <p:nvPr/>
        </p:nvSpPr>
        <p:spPr bwMode="auto">
          <a:xfrm>
            <a:off x="1919288" y="2825433"/>
            <a:ext cx="4070350" cy="1009650"/>
          </a:xfrm>
          <a:prstGeom prst="rect">
            <a:avLst/>
          </a:prstGeom>
          <a:ln/>
          <a:extLst/>
        </p:spPr>
        <p:style>
          <a:lnRef idx="2">
            <a:schemeClr val="accent2"/>
          </a:lnRef>
          <a:fillRef idx="1">
            <a:schemeClr val="lt1"/>
          </a:fillRef>
          <a:effectRef idx="0">
            <a:schemeClr val="accent2"/>
          </a:effectRef>
          <a:fontRef idx="minor">
            <a:schemeClr val="dk1"/>
          </a:fontRef>
        </p:style>
        <p:txBody>
          <a:bodyPr wrap="none"/>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r>
              <a:rPr lang="de-DE" altLang="de-DE" sz="1600" b="1" dirty="0"/>
              <a:t>Akute Lärmschäden</a:t>
            </a:r>
          </a:p>
          <a:p>
            <a:pPr eaLnBrk="1" hangingPunct="1"/>
            <a:r>
              <a:rPr lang="de-DE" altLang="de-DE" sz="1600" dirty="0"/>
              <a:t>Bei explosionsartigen Druckanstiegen </a:t>
            </a:r>
          </a:p>
          <a:p>
            <a:pPr eaLnBrk="1" hangingPunct="1"/>
            <a:r>
              <a:rPr lang="de-DE" altLang="de-DE" sz="1600" dirty="0"/>
              <a:t>mit Schalldruckpegel von 140 bis 200 dB</a:t>
            </a:r>
          </a:p>
        </p:txBody>
      </p:sp>
      <p:sp>
        <p:nvSpPr>
          <p:cNvPr id="13" name="Rectangle 28"/>
          <p:cNvSpPr>
            <a:spLocks noChangeArrowheads="1"/>
          </p:cNvSpPr>
          <p:nvPr/>
        </p:nvSpPr>
        <p:spPr bwMode="auto">
          <a:xfrm>
            <a:off x="1919288" y="4266884"/>
            <a:ext cx="4070350" cy="1296987"/>
          </a:xfrm>
          <a:prstGeom prst="rect">
            <a:avLst/>
          </a:prstGeom>
          <a:ln/>
          <a:extLst/>
        </p:spPr>
        <p:style>
          <a:lnRef idx="2">
            <a:schemeClr val="accent2"/>
          </a:lnRef>
          <a:fillRef idx="1">
            <a:schemeClr val="lt1"/>
          </a:fillRef>
          <a:effectRef idx="0">
            <a:schemeClr val="accent2"/>
          </a:effectRef>
          <a:fontRef idx="minor">
            <a:schemeClr val="dk1"/>
          </a:fontRef>
        </p:style>
        <p:txBody>
          <a:bodyPr anchor="ctr"/>
          <a:lstStyle>
            <a:lvl1pPr marL="265113" indent="-265113"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buFont typeface="Wingdings" pitchFamily="2" charset="2"/>
              <a:buChar char="§"/>
            </a:pPr>
            <a:r>
              <a:rPr lang="de-DE" altLang="de-DE" sz="1600" dirty="0"/>
              <a:t>Irreparable Innenohrschäden</a:t>
            </a:r>
          </a:p>
          <a:p>
            <a:pPr eaLnBrk="1" hangingPunct="1">
              <a:buFont typeface="Wingdings" pitchFamily="2" charset="2"/>
              <a:buChar char="§"/>
            </a:pPr>
            <a:r>
              <a:rPr lang="de-DE" altLang="de-DE" sz="1600" dirty="0"/>
              <a:t>Reparable Trommelfellverletzungen</a:t>
            </a:r>
          </a:p>
          <a:p>
            <a:pPr eaLnBrk="1" hangingPunct="1">
              <a:buFont typeface="Wingdings" pitchFamily="2" charset="2"/>
              <a:buChar char="§"/>
            </a:pPr>
            <a:endParaRPr lang="de-DE" altLang="de-DE" sz="1600" dirty="0"/>
          </a:p>
        </p:txBody>
      </p:sp>
      <p:sp>
        <p:nvSpPr>
          <p:cNvPr id="16" name="Rectangle 26"/>
          <p:cNvSpPr>
            <a:spLocks noChangeArrowheads="1"/>
          </p:cNvSpPr>
          <p:nvPr/>
        </p:nvSpPr>
        <p:spPr bwMode="auto">
          <a:xfrm>
            <a:off x="6249988" y="2825433"/>
            <a:ext cx="4030662" cy="1009650"/>
          </a:xfrm>
          <a:prstGeom prst="rect">
            <a:avLst/>
          </a:prstGeom>
          <a:ln/>
          <a:extLst/>
        </p:spPr>
        <p:style>
          <a:lnRef idx="2">
            <a:schemeClr val="accent2"/>
          </a:lnRef>
          <a:fillRef idx="1">
            <a:schemeClr val="lt1"/>
          </a:fillRef>
          <a:effectRef idx="0">
            <a:schemeClr val="accent2"/>
          </a:effectRef>
          <a:fontRef idx="minor">
            <a:schemeClr val="dk1"/>
          </a:fontRef>
        </p:style>
        <p:txBody>
          <a:bodyPr wrap="none"/>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r>
              <a:rPr lang="de-DE" altLang="de-DE" sz="1600" b="1" dirty="0"/>
              <a:t>Chronische Lärmschäden</a:t>
            </a:r>
          </a:p>
          <a:p>
            <a:pPr eaLnBrk="1" hangingPunct="1"/>
            <a:r>
              <a:rPr lang="de-DE" altLang="de-DE" sz="1600" dirty="0"/>
              <a:t>Durch Schalldruckpegel über längere</a:t>
            </a:r>
          </a:p>
          <a:p>
            <a:pPr eaLnBrk="1" hangingPunct="1"/>
            <a:r>
              <a:rPr lang="de-DE" altLang="de-DE" sz="1600" dirty="0"/>
              <a:t>Expositionszeiträume</a:t>
            </a:r>
          </a:p>
          <a:p>
            <a:pPr eaLnBrk="1" hangingPunct="1"/>
            <a:endParaRPr lang="de-DE" altLang="de-DE" sz="1600" dirty="0"/>
          </a:p>
        </p:txBody>
      </p:sp>
      <p:sp>
        <p:nvSpPr>
          <p:cNvPr id="9" name="Rectangle 35"/>
          <p:cNvSpPr>
            <a:spLocks noChangeArrowheads="1"/>
          </p:cNvSpPr>
          <p:nvPr/>
        </p:nvSpPr>
        <p:spPr bwMode="auto">
          <a:xfrm>
            <a:off x="6205539" y="4266884"/>
            <a:ext cx="4067175" cy="1296987"/>
          </a:xfrm>
          <a:prstGeom prst="rect">
            <a:avLst/>
          </a:prstGeom>
          <a:ln/>
          <a:extLst/>
        </p:spPr>
        <p:style>
          <a:lnRef idx="2">
            <a:schemeClr val="accent2"/>
          </a:lnRef>
          <a:fillRef idx="1">
            <a:schemeClr val="lt1"/>
          </a:fillRef>
          <a:effectRef idx="0">
            <a:schemeClr val="accent2"/>
          </a:effectRef>
          <a:fontRef idx="minor">
            <a:schemeClr val="dk1"/>
          </a:fontRef>
        </p:style>
        <p:txBody>
          <a:bodyPr anchor="ctr"/>
          <a:lstStyle>
            <a:lvl1pPr marL="265113" indent="-265113"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endParaRPr lang="de-DE" altLang="de-DE" sz="1600" dirty="0"/>
          </a:p>
          <a:p>
            <a:pPr eaLnBrk="1" hangingPunct="1">
              <a:buFont typeface="Wingdings" pitchFamily="2" charset="2"/>
              <a:buChar char="§"/>
            </a:pPr>
            <a:r>
              <a:rPr lang="de-DE" altLang="de-DE" sz="1600" dirty="0"/>
              <a:t>Zeitlich begrenzte Hörschwellenverschiebung (TTS)</a:t>
            </a:r>
          </a:p>
          <a:p>
            <a:pPr eaLnBrk="1" hangingPunct="1">
              <a:buFont typeface="Wingdings" pitchFamily="2" charset="2"/>
              <a:buChar char="§"/>
            </a:pPr>
            <a:r>
              <a:rPr lang="de-DE" altLang="de-DE" sz="1600" dirty="0"/>
              <a:t>Bleibende Hörschwellenverschiebung (PTS)</a:t>
            </a:r>
          </a:p>
          <a:p>
            <a:pPr eaLnBrk="1" hangingPunct="1"/>
            <a:endParaRPr lang="de-DE" altLang="de-DE" sz="1600" dirty="0"/>
          </a:p>
        </p:txBody>
      </p:sp>
      <p:sp>
        <p:nvSpPr>
          <p:cNvPr id="10" name="Textfeld 9"/>
          <p:cNvSpPr txBox="1"/>
          <p:nvPr/>
        </p:nvSpPr>
        <p:spPr>
          <a:xfrm>
            <a:off x="1847528" y="5701496"/>
            <a:ext cx="5109156" cy="701731"/>
          </a:xfrm>
          <a:prstGeom prst="rect">
            <a:avLst/>
          </a:prstGeom>
          <a:noFill/>
        </p:spPr>
        <p:txBody>
          <a:bodyPr wrap="none" rtlCol="0">
            <a:spAutoFit/>
          </a:bodyPr>
          <a:lstStyle/>
          <a:p>
            <a:r>
              <a:rPr lang="de-DE" sz="1800" dirty="0"/>
              <a:t>Audio-Beispiel IFA: Hörschäden und ihre Folgen</a:t>
            </a:r>
          </a:p>
          <a:p>
            <a:r>
              <a:rPr lang="de-DE" sz="1800" dirty="0"/>
              <a:t>(auf Symbol klicken)</a:t>
            </a:r>
          </a:p>
        </p:txBody>
      </p:sp>
      <p:pic>
        <p:nvPicPr>
          <p:cNvPr id="11" name="Hörschäden" descr="abspielbare Audiodate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40216" y="5701495"/>
            <a:ext cx="609600" cy="609600"/>
          </a:xfrm>
          <a:prstGeom prst="rect">
            <a:avLst/>
          </a:prstGeom>
        </p:spPr>
      </p:pic>
      <p:sp>
        <p:nvSpPr>
          <p:cNvPr id="4" name="Datumsplatzhalter 3"/>
          <p:cNvSpPr>
            <a:spLocks noGrp="1"/>
          </p:cNvSpPr>
          <p:nvPr>
            <p:ph type="dt" sz="half" idx="10"/>
          </p:nvPr>
        </p:nvSpPr>
        <p:spPr/>
        <p:txBody>
          <a:bodyPr/>
          <a:lstStyle/>
          <a:p>
            <a:pPr>
              <a:defRPr/>
            </a:pPr>
            <a:fld id="{64E2F568-69A2-44CC-B6F9-79B40F62815D}"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13</a:t>
            </a:fld>
            <a:endParaRPr lang="de-DE" altLang="de-DE"/>
          </a:p>
        </p:txBody>
      </p:sp>
    </p:spTree>
    <p:extLst>
      <p:ext uri="{BB962C8B-B14F-4D97-AF65-F5344CB8AC3E}">
        <p14:creationId xmlns:p14="http://schemas.microsoft.com/office/powerpoint/2010/main" val="29694607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1465" fill="hold"/>
                                        <p:tgtEl>
                                          <p:spTgt spid="11"/>
                                        </p:tgtEl>
                                      </p:cBhvr>
                                    </p:cmd>
                                  </p:childTnLst>
                                </p:cTn>
                              </p:par>
                            </p:childTnLst>
                          </p:cTn>
                        </p:par>
                      </p:childTnLst>
                    </p:cTn>
                  </p:par>
                </p:childTnLst>
              </p:cTn>
              <p:nextCondLst>
                <p:cond evt="onClick" delay="0">
                  <p:tgtEl>
                    <p:spTgt spid="11"/>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Wirkung - Verfall von Hörzellen</a:t>
            </a:r>
            <a:endParaRPr lang="de-DE" dirty="0"/>
          </a:p>
        </p:txBody>
      </p:sp>
      <p:pic>
        <p:nvPicPr>
          <p:cNvPr id="7" name="Grafik 6" descr="Eine Zeichnung zeigt das Ohr mit Außenohr, Trommelfell, Gehörknöchelchen, Schnecke und Gehörnerv."/>
          <p:cNvPicPr>
            <a:picLocks noChangeAspect="1"/>
          </p:cNvPicPr>
          <p:nvPr/>
        </p:nvPicPr>
        <p:blipFill>
          <a:blip r:embed="rId3"/>
          <a:stretch>
            <a:fillRect/>
          </a:stretch>
        </p:blipFill>
        <p:spPr>
          <a:xfrm>
            <a:off x="2096677" y="1265578"/>
            <a:ext cx="7998645" cy="5127180"/>
          </a:xfrm>
          <a:prstGeom prst="rect">
            <a:avLst/>
          </a:prstGeom>
        </p:spPr>
      </p:pic>
      <p:sp>
        <p:nvSpPr>
          <p:cNvPr id="4" name="Datumsplatzhalter 3"/>
          <p:cNvSpPr>
            <a:spLocks noGrp="1"/>
          </p:cNvSpPr>
          <p:nvPr>
            <p:ph type="dt" sz="half" idx="10"/>
          </p:nvPr>
        </p:nvSpPr>
        <p:spPr/>
        <p:txBody>
          <a:bodyPr/>
          <a:lstStyle/>
          <a:p>
            <a:pPr>
              <a:defRPr/>
            </a:pPr>
            <a:fld id="{33C6CFE4-3B31-4A5C-A5D2-61F65BB7D63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14</a:t>
            </a:fld>
            <a:endParaRPr lang="de-DE" altLang="de-DE"/>
          </a:p>
        </p:txBody>
      </p:sp>
    </p:spTree>
    <p:extLst>
      <p:ext uri="{BB962C8B-B14F-4D97-AF65-F5344CB8AC3E}">
        <p14:creationId xmlns:p14="http://schemas.microsoft.com/office/powerpoint/2010/main" val="31468072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Wirkung auf den Organismus</a:t>
            </a:r>
            <a:endParaRPr lang="de-DE" dirty="0"/>
          </a:p>
        </p:txBody>
      </p:sp>
      <p:sp>
        <p:nvSpPr>
          <p:cNvPr id="3" name="Inhaltsplatzhalter 2"/>
          <p:cNvSpPr>
            <a:spLocks noGrp="1"/>
          </p:cNvSpPr>
          <p:nvPr>
            <p:ph idx="1"/>
          </p:nvPr>
        </p:nvSpPr>
        <p:spPr>
          <a:xfrm>
            <a:off x="719667" y="1484314"/>
            <a:ext cx="5664365" cy="4897437"/>
          </a:xfrm>
        </p:spPr>
        <p:txBody>
          <a:bodyPr/>
          <a:lstStyle/>
          <a:p>
            <a:pPr marL="342900" indent="-342900">
              <a:buFont typeface="Arial" panose="020B0604020202020204" pitchFamily="34" charset="0"/>
              <a:buChar char="•"/>
            </a:pPr>
            <a:r>
              <a:rPr lang="de-DE" altLang="de-DE" sz="2200" b="0" dirty="0">
                <a:solidFill>
                  <a:srgbClr val="6D6D6D"/>
                </a:solidFill>
              </a:rPr>
              <a:t>Psychische Reaktionen</a:t>
            </a:r>
          </a:p>
          <a:p>
            <a:pPr marL="342900" indent="-342900">
              <a:buFont typeface="Arial" panose="020B0604020202020204" pitchFamily="34" charset="0"/>
              <a:buChar char="•"/>
            </a:pPr>
            <a:r>
              <a:rPr lang="de-DE" altLang="de-DE" sz="2200" b="0" dirty="0">
                <a:solidFill>
                  <a:srgbClr val="6D6D6D"/>
                </a:solidFill>
              </a:rPr>
              <a:t>Weitung der Pupillen</a:t>
            </a:r>
          </a:p>
          <a:p>
            <a:pPr marL="342900" indent="-342900">
              <a:buFont typeface="Arial" panose="020B0604020202020204" pitchFamily="34" charset="0"/>
              <a:buChar char="•"/>
            </a:pPr>
            <a:r>
              <a:rPr lang="de-DE" altLang="de-DE" sz="2200" b="0" dirty="0">
                <a:solidFill>
                  <a:srgbClr val="6D6D6D"/>
                </a:solidFill>
              </a:rPr>
              <a:t>Hörschäden/ Mechanische Schäden</a:t>
            </a:r>
          </a:p>
          <a:p>
            <a:pPr marL="342900" indent="-342900">
              <a:buFont typeface="Arial" panose="020B0604020202020204" pitchFamily="34" charset="0"/>
              <a:buChar char="•"/>
            </a:pPr>
            <a:r>
              <a:rPr lang="de-DE" altLang="de-DE" sz="2200" b="0" dirty="0">
                <a:solidFill>
                  <a:srgbClr val="6D6D6D"/>
                </a:solidFill>
              </a:rPr>
              <a:t>Abgabe von Schilddrüsenhormonen</a:t>
            </a:r>
          </a:p>
          <a:p>
            <a:pPr marL="342900" indent="-342900">
              <a:buFont typeface="Arial" panose="020B0604020202020204" pitchFamily="34" charset="0"/>
              <a:buChar char="•"/>
            </a:pPr>
            <a:r>
              <a:rPr lang="de-DE" altLang="de-DE" sz="2200" b="0" dirty="0">
                <a:solidFill>
                  <a:srgbClr val="6D6D6D"/>
                </a:solidFill>
              </a:rPr>
              <a:t>Herzklopfen</a:t>
            </a:r>
          </a:p>
          <a:p>
            <a:pPr marL="342900" indent="-342900">
              <a:buFont typeface="Arial" panose="020B0604020202020204" pitchFamily="34" charset="0"/>
              <a:buChar char="•"/>
            </a:pPr>
            <a:r>
              <a:rPr lang="de-DE" altLang="de-DE" sz="2200" b="0" dirty="0">
                <a:solidFill>
                  <a:srgbClr val="6D6D6D"/>
                </a:solidFill>
              </a:rPr>
              <a:t>Adrenalinabgabe</a:t>
            </a:r>
          </a:p>
          <a:p>
            <a:pPr marL="342900" indent="-342900">
              <a:buFont typeface="Arial" panose="020B0604020202020204" pitchFamily="34" charset="0"/>
              <a:buChar char="•"/>
            </a:pPr>
            <a:r>
              <a:rPr lang="de-DE" altLang="de-DE" sz="2200" b="0" dirty="0">
                <a:solidFill>
                  <a:srgbClr val="6D6D6D"/>
                </a:solidFill>
              </a:rPr>
              <a:t>Hormonabgabe der Nebennierenrinde</a:t>
            </a:r>
          </a:p>
          <a:p>
            <a:pPr marL="342900" indent="-342900">
              <a:buFont typeface="Arial" panose="020B0604020202020204" pitchFamily="34" charset="0"/>
              <a:buChar char="•"/>
            </a:pPr>
            <a:r>
              <a:rPr lang="de-DE" altLang="de-DE" sz="2200" b="0" dirty="0">
                <a:solidFill>
                  <a:srgbClr val="6D6D6D"/>
                </a:solidFill>
              </a:rPr>
              <a:t>Magen- und Darmbewegungen</a:t>
            </a:r>
          </a:p>
          <a:p>
            <a:pPr marL="342900" indent="-342900">
              <a:buFont typeface="Arial" panose="020B0604020202020204" pitchFamily="34" charset="0"/>
              <a:buChar char="•"/>
            </a:pPr>
            <a:r>
              <a:rPr lang="de-DE" altLang="de-DE" sz="2200" b="0" dirty="0">
                <a:solidFill>
                  <a:srgbClr val="6D6D6D"/>
                </a:solidFill>
              </a:rPr>
              <a:t>Muskelreaktionen</a:t>
            </a:r>
          </a:p>
          <a:p>
            <a:pPr marL="342900" indent="-342900">
              <a:buFont typeface="Arial" panose="020B0604020202020204" pitchFamily="34" charset="0"/>
              <a:buChar char="•"/>
            </a:pPr>
            <a:r>
              <a:rPr lang="de-DE" altLang="de-DE" sz="2200" b="0" dirty="0">
                <a:solidFill>
                  <a:srgbClr val="6D6D6D"/>
                </a:solidFill>
              </a:rPr>
              <a:t>Verengung der Blutgefäße</a:t>
            </a:r>
          </a:p>
          <a:p>
            <a:endParaRPr lang="de-DE" b="0" dirty="0"/>
          </a:p>
        </p:txBody>
      </p:sp>
      <p:pic>
        <p:nvPicPr>
          <p:cNvPr id="9" name="Grafik 8" descr="Eine Zeichnung verdeutlicht die Wirkung von Schall auf den Organismus. Psychische Reaktionen können schon ab 40 dB eintreten, vegetative Reaktionen ab 80 dB, Hörschäden des Innenohrs ab 90 dB und mechanische Hörschäden ab 120 dB."/>
          <p:cNvPicPr>
            <a:picLocks noChangeAspect="1"/>
          </p:cNvPicPr>
          <p:nvPr/>
        </p:nvPicPr>
        <p:blipFill>
          <a:blip r:embed="rId3"/>
          <a:stretch>
            <a:fillRect/>
          </a:stretch>
        </p:blipFill>
        <p:spPr>
          <a:xfrm>
            <a:off x="7248129" y="1333660"/>
            <a:ext cx="3218967" cy="5066215"/>
          </a:xfrm>
          <a:prstGeom prst="rect">
            <a:avLst/>
          </a:prstGeom>
        </p:spPr>
      </p:pic>
      <p:sp>
        <p:nvSpPr>
          <p:cNvPr id="4" name="Datumsplatzhalter 3"/>
          <p:cNvSpPr>
            <a:spLocks noGrp="1"/>
          </p:cNvSpPr>
          <p:nvPr>
            <p:ph type="dt" sz="half" idx="10"/>
          </p:nvPr>
        </p:nvSpPr>
        <p:spPr/>
        <p:txBody>
          <a:bodyPr/>
          <a:lstStyle/>
          <a:p>
            <a:pPr>
              <a:defRPr/>
            </a:pPr>
            <a:fld id="{6ABA9357-B7D9-427F-B845-E9B7D782154C}"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15</a:t>
            </a:fld>
            <a:endParaRPr lang="de-DE" altLang="de-DE"/>
          </a:p>
        </p:txBody>
      </p:sp>
    </p:spTree>
    <p:extLst>
      <p:ext uri="{BB962C8B-B14F-4D97-AF65-F5344CB8AC3E}">
        <p14:creationId xmlns:p14="http://schemas.microsoft.com/office/powerpoint/2010/main" val="2987410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smtClean="0"/>
              <a:t>Grenzwerte (gegen Hörschäden)</a:t>
            </a:r>
            <a:endParaRPr lang="de-DE" dirty="0"/>
          </a:p>
        </p:txBody>
      </p:sp>
      <p:pic>
        <p:nvPicPr>
          <p:cNvPr id="3" name="Grafik 2" descr="Eine Tabelle zeigt die Grenzwerte gegen Hörschäden der Lärm-Vibrations-Verordnung 2007 sowie der EG-Richtlinie Lärm. Der Expositionsgrenzwert wird auf einen Bezugszeitraum von 8 Stunden normiert. Der Expositionsgrenzwert ist auf 87 Dezibel festgelegt (unter Berücksichtigung der dämmenden Wirkung des persönlichen Gehörschutzes der Beschäftigten); die Auslösewerte sind auf 80 Dezibel (unterer Auslösewert) und 85 Dezibel (oberer Auslösewert) festgelegt (EG-Richtlinie). National können die Expositionsgrenzwerte noch schärfer ausgelegt werden."/>
          <p:cNvPicPr>
            <a:picLocks noChangeAspect="1"/>
          </p:cNvPicPr>
          <p:nvPr/>
        </p:nvPicPr>
        <p:blipFill>
          <a:blip r:embed="rId3"/>
          <a:stretch>
            <a:fillRect/>
          </a:stretch>
        </p:blipFill>
        <p:spPr>
          <a:xfrm>
            <a:off x="1127448" y="1313561"/>
            <a:ext cx="9998307" cy="5060119"/>
          </a:xfrm>
          <a:prstGeom prst="rect">
            <a:avLst/>
          </a:prstGeom>
        </p:spPr>
      </p:pic>
      <p:sp>
        <p:nvSpPr>
          <p:cNvPr id="4" name="Datumsplatzhalter 3"/>
          <p:cNvSpPr>
            <a:spLocks noGrp="1"/>
          </p:cNvSpPr>
          <p:nvPr>
            <p:ph type="dt" sz="half" idx="10"/>
          </p:nvPr>
        </p:nvSpPr>
        <p:spPr/>
        <p:txBody>
          <a:bodyPr/>
          <a:lstStyle/>
          <a:p>
            <a:pPr>
              <a:defRPr/>
            </a:pPr>
            <a:fld id="{F4675F5D-7F98-4844-AB82-3AD6188BB0A2}"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16</a:t>
            </a:fld>
            <a:endParaRPr lang="de-DE" altLang="de-DE"/>
          </a:p>
        </p:txBody>
      </p:sp>
    </p:spTree>
    <p:extLst>
      <p:ext uri="{BB962C8B-B14F-4D97-AF65-F5344CB8AC3E}">
        <p14:creationId xmlns:p14="http://schemas.microsoft.com/office/powerpoint/2010/main" val="1960686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smtClean="0"/>
              <a:t>Grenzwerte (gegen extra-aurale Lärmwirkung)</a:t>
            </a:r>
            <a:endParaRPr lang="de-DE" dirty="0"/>
          </a:p>
        </p:txBody>
      </p:sp>
      <p:sp>
        <p:nvSpPr>
          <p:cNvPr id="8" name="Rechteck 7"/>
          <p:cNvSpPr/>
          <p:nvPr/>
        </p:nvSpPr>
        <p:spPr>
          <a:xfrm>
            <a:off x="5528361" y="1599641"/>
            <a:ext cx="6521444" cy="5410712"/>
          </a:xfrm>
          <a:prstGeom prst="rect">
            <a:avLst/>
          </a:prstGeom>
        </p:spPr>
        <p:txBody>
          <a:bodyPr wrap="square">
            <a:spAutoFit/>
          </a:bodyPr>
          <a:lstStyle/>
          <a:p>
            <a:pPr eaLnBrk="1" hangingPunct="1"/>
            <a:r>
              <a:rPr lang="de-DE" altLang="de-DE" sz="1800" b="1" dirty="0" smtClean="0">
                <a:solidFill>
                  <a:schemeClr val="bg2"/>
                </a:solidFill>
              </a:rPr>
              <a:t>Technische Regel für Arbeitsstätten: ASR A3.7 „Lärm“</a:t>
            </a:r>
            <a:endParaRPr lang="de-DE" altLang="de-DE" sz="1800" b="1" dirty="0">
              <a:solidFill>
                <a:schemeClr val="bg2"/>
              </a:solidFill>
            </a:endParaRPr>
          </a:p>
          <a:p>
            <a:pPr eaLnBrk="1" hangingPunct="1"/>
            <a:r>
              <a:rPr lang="de-DE" altLang="de-DE" sz="1800" dirty="0">
                <a:solidFill>
                  <a:schemeClr val="bg2"/>
                </a:solidFill>
              </a:rPr>
              <a:t>Es sollten folgende </a:t>
            </a:r>
            <a:r>
              <a:rPr lang="de-DE" altLang="de-DE" sz="1800" dirty="0" smtClean="0">
                <a:solidFill>
                  <a:schemeClr val="bg2"/>
                </a:solidFill>
              </a:rPr>
              <a:t>Beurteilungspegel </a:t>
            </a:r>
            <a:r>
              <a:rPr lang="de-DE" altLang="de-DE" sz="1800" dirty="0" err="1">
                <a:solidFill>
                  <a:schemeClr val="bg2"/>
                </a:solidFill>
              </a:rPr>
              <a:t>L</a:t>
            </a:r>
            <a:r>
              <a:rPr lang="de-DE" altLang="de-DE" sz="1800" baseline="-25000" dirty="0" err="1">
                <a:solidFill>
                  <a:schemeClr val="bg2"/>
                </a:solidFill>
              </a:rPr>
              <a:t>r</a:t>
            </a:r>
            <a:r>
              <a:rPr lang="de-DE" altLang="de-DE" sz="1800" dirty="0">
                <a:solidFill>
                  <a:schemeClr val="bg2"/>
                </a:solidFill>
              </a:rPr>
              <a:t> nicht überschritten werden</a:t>
            </a:r>
            <a:r>
              <a:rPr lang="de-DE" altLang="de-DE" sz="1800" dirty="0" smtClean="0">
                <a:solidFill>
                  <a:schemeClr val="bg2"/>
                </a:solidFill>
              </a:rPr>
              <a:t>:</a:t>
            </a:r>
            <a:endParaRPr lang="de-DE" altLang="de-DE" sz="1800" dirty="0">
              <a:solidFill>
                <a:schemeClr val="bg2"/>
              </a:solidFill>
            </a:endParaRPr>
          </a:p>
          <a:p>
            <a:pPr marL="285750" indent="-285750" eaLnBrk="1" hangingPunct="1">
              <a:buClr>
                <a:schemeClr val="accent2"/>
              </a:buClr>
              <a:buFont typeface="Wingdings" panose="05000000000000000000" pitchFamily="2" charset="2"/>
              <a:buChar char="§"/>
            </a:pPr>
            <a:r>
              <a:rPr lang="de-DE" altLang="de-DE" sz="1800" b="1" dirty="0">
                <a:solidFill>
                  <a:schemeClr val="bg2"/>
                </a:solidFill>
              </a:rPr>
              <a:t>70 dB (</a:t>
            </a:r>
            <a:r>
              <a:rPr lang="de-DE" altLang="de-DE" sz="1800" b="1" dirty="0" smtClean="0">
                <a:solidFill>
                  <a:schemeClr val="bg2"/>
                </a:solidFill>
              </a:rPr>
              <a:t>A)</a:t>
            </a:r>
            <a:r>
              <a:rPr lang="de-DE" altLang="de-DE" sz="1800" dirty="0" smtClean="0">
                <a:solidFill>
                  <a:schemeClr val="bg2"/>
                </a:solidFill>
              </a:rPr>
              <a:t>: Bei Tätigkeiten</a:t>
            </a:r>
            <a:r>
              <a:rPr lang="de-DE" altLang="de-DE" sz="1800" dirty="0">
                <a:solidFill>
                  <a:schemeClr val="bg2"/>
                </a:solidFill>
              </a:rPr>
              <a:t>, die eine mittlere bzw. nicht andauernd hohe Konzentration oder gutes </a:t>
            </a:r>
            <a:r>
              <a:rPr lang="de-DE" altLang="de-DE" sz="1800" dirty="0" smtClean="0">
                <a:solidFill>
                  <a:schemeClr val="bg2"/>
                </a:solidFill>
              </a:rPr>
              <a:t>Verstehen </a:t>
            </a:r>
            <a:r>
              <a:rPr lang="de-DE" altLang="de-DE" sz="1800" dirty="0">
                <a:solidFill>
                  <a:schemeClr val="bg2"/>
                </a:solidFill>
              </a:rPr>
              <a:t>gesprochener Sprache </a:t>
            </a:r>
            <a:r>
              <a:rPr lang="de-DE" altLang="de-DE" sz="1800" dirty="0" smtClean="0">
                <a:solidFill>
                  <a:schemeClr val="bg2"/>
                </a:solidFill>
              </a:rPr>
              <a:t>bedingen </a:t>
            </a:r>
            <a:r>
              <a:rPr lang="de-DE" altLang="de-DE" sz="1800" dirty="0">
                <a:solidFill>
                  <a:schemeClr val="bg2"/>
                </a:solidFill>
              </a:rPr>
              <a:t>(z.B. allgemeine Bürotätigkeiten und </a:t>
            </a:r>
            <a:r>
              <a:rPr lang="de-DE" altLang="de-DE" sz="1800" dirty="0" smtClean="0">
                <a:solidFill>
                  <a:schemeClr val="bg2"/>
                </a:solidFill>
              </a:rPr>
              <a:t>vergleichbare </a:t>
            </a:r>
            <a:r>
              <a:rPr lang="de-DE" altLang="de-DE" sz="1800" dirty="0">
                <a:solidFill>
                  <a:schemeClr val="bg2"/>
                </a:solidFill>
              </a:rPr>
              <a:t>Tätigkeiten in der Produktion und </a:t>
            </a:r>
            <a:r>
              <a:rPr lang="de-DE" altLang="de-DE" sz="1800" dirty="0" smtClean="0">
                <a:solidFill>
                  <a:schemeClr val="bg2"/>
                </a:solidFill>
              </a:rPr>
              <a:t>Überwachung);</a:t>
            </a:r>
          </a:p>
          <a:p>
            <a:pPr marL="285750" indent="-285750" eaLnBrk="1" hangingPunct="1">
              <a:buClr>
                <a:schemeClr val="accent2"/>
              </a:buClr>
              <a:buFont typeface="Wingdings" panose="05000000000000000000" pitchFamily="2" charset="2"/>
              <a:buChar char="§"/>
            </a:pPr>
            <a:r>
              <a:rPr lang="de-DE" altLang="de-DE" sz="1800" b="1" dirty="0" smtClean="0">
                <a:solidFill>
                  <a:schemeClr val="bg2"/>
                </a:solidFill>
              </a:rPr>
              <a:t>55 </a:t>
            </a:r>
            <a:r>
              <a:rPr lang="de-DE" altLang="de-DE" sz="1800" b="1" dirty="0">
                <a:solidFill>
                  <a:schemeClr val="bg2"/>
                </a:solidFill>
              </a:rPr>
              <a:t>dB (</a:t>
            </a:r>
            <a:r>
              <a:rPr lang="de-DE" altLang="de-DE" sz="1800" b="1" dirty="0" smtClean="0">
                <a:solidFill>
                  <a:schemeClr val="bg2"/>
                </a:solidFill>
              </a:rPr>
              <a:t>A)</a:t>
            </a:r>
            <a:r>
              <a:rPr lang="de-DE" altLang="de-DE" sz="1800" dirty="0" smtClean="0">
                <a:solidFill>
                  <a:schemeClr val="bg2"/>
                </a:solidFill>
              </a:rPr>
              <a:t>: bei Tätigkeiten</a:t>
            </a:r>
            <a:r>
              <a:rPr lang="de-DE" altLang="de-DE" sz="1800" dirty="0">
                <a:solidFill>
                  <a:schemeClr val="bg2"/>
                </a:solidFill>
              </a:rPr>
              <a:t>, die eine andauernd hohe Konzentration </a:t>
            </a:r>
            <a:r>
              <a:rPr lang="de-DE" altLang="de-DE" sz="1800" dirty="0" smtClean="0">
                <a:solidFill>
                  <a:schemeClr val="bg2"/>
                </a:solidFill>
              </a:rPr>
              <a:t>erfordern (z.B. Besprechungen, wissenschaftliches oder kreatives Arbeiten und Entwickeln von Software);</a:t>
            </a:r>
          </a:p>
          <a:p>
            <a:pPr marL="285750" indent="-285750" eaLnBrk="1" hangingPunct="1">
              <a:buClr>
                <a:schemeClr val="accent2"/>
              </a:buClr>
              <a:buFont typeface="Wingdings" panose="05000000000000000000" pitchFamily="2" charset="2"/>
              <a:buChar char="§"/>
            </a:pPr>
            <a:r>
              <a:rPr lang="de-DE" altLang="de-DE" sz="1800" dirty="0" smtClean="0">
                <a:solidFill>
                  <a:schemeClr val="bg2"/>
                </a:solidFill>
              </a:rPr>
              <a:t>Grundsätzlich </a:t>
            </a:r>
            <a:r>
              <a:rPr lang="de-DE" altLang="de-DE" sz="1800" dirty="0">
                <a:solidFill>
                  <a:schemeClr val="bg2"/>
                </a:solidFill>
              </a:rPr>
              <a:t>ist der </a:t>
            </a:r>
            <a:r>
              <a:rPr lang="de-DE" altLang="de-DE" sz="1800" dirty="0" smtClean="0">
                <a:solidFill>
                  <a:schemeClr val="bg2"/>
                </a:solidFill>
              </a:rPr>
              <a:t>Beurteilungspegel </a:t>
            </a:r>
            <a:r>
              <a:rPr lang="de-DE" altLang="de-DE" sz="1800" dirty="0">
                <a:solidFill>
                  <a:schemeClr val="bg2"/>
                </a:solidFill>
              </a:rPr>
              <a:t>unter Berücksichtigung betrieblicher Lärmminderungsmaßnahmen soweit wie </a:t>
            </a:r>
            <a:r>
              <a:rPr lang="de-DE" altLang="de-DE" sz="1800" dirty="0" smtClean="0">
                <a:solidFill>
                  <a:schemeClr val="bg2"/>
                </a:solidFill>
              </a:rPr>
              <a:t>möglich zu </a:t>
            </a:r>
            <a:r>
              <a:rPr lang="de-DE" altLang="de-DE" sz="1800" dirty="0">
                <a:solidFill>
                  <a:schemeClr val="bg2"/>
                </a:solidFill>
              </a:rPr>
              <a:t>reduzieren.</a:t>
            </a:r>
            <a:endParaRPr lang="de-DE" altLang="de-DE" sz="1800" dirty="0" smtClean="0">
              <a:solidFill>
                <a:schemeClr val="bg2"/>
              </a:solidFill>
            </a:endParaRPr>
          </a:p>
          <a:p>
            <a:pPr eaLnBrk="1" hangingPunct="1"/>
            <a:endParaRPr lang="de-DE" altLang="de-DE" sz="1800" dirty="0">
              <a:solidFill>
                <a:schemeClr val="bg2"/>
              </a:solidFill>
            </a:endParaRPr>
          </a:p>
          <a:p>
            <a:pPr eaLnBrk="1" hangingPunct="1"/>
            <a:r>
              <a:rPr lang="de-DE" altLang="de-DE" sz="1800" dirty="0" smtClean="0">
                <a:solidFill>
                  <a:schemeClr val="bg2"/>
                </a:solidFill>
              </a:rPr>
              <a:t> </a:t>
            </a:r>
            <a:endParaRPr lang="de-DE" altLang="de-DE" sz="1800" dirty="0">
              <a:solidFill>
                <a:schemeClr val="bg2"/>
              </a:solidFill>
            </a:endParaRPr>
          </a:p>
        </p:txBody>
      </p:sp>
      <p:pic>
        <p:nvPicPr>
          <p:cNvPr id="3" name="Grafik 2" descr="Eine Zeichnung symbolisiert die verschiedenen Lärmquellen, die auf eine Person am Bildschirm einwirken. Mitarbeitergespräche, Telefonate, störendes Radio, Mobiltelefone und Geräusche von Kopierern."/>
          <p:cNvPicPr>
            <a:picLocks noChangeAspect="1"/>
          </p:cNvPicPr>
          <p:nvPr/>
        </p:nvPicPr>
        <p:blipFill>
          <a:blip r:embed="rId3"/>
          <a:stretch>
            <a:fillRect/>
          </a:stretch>
        </p:blipFill>
        <p:spPr>
          <a:xfrm>
            <a:off x="551384" y="1772816"/>
            <a:ext cx="4976976" cy="4010021"/>
          </a:xfrm>
          <a:prstGeom prst="rect">
            <a:avLst/>
          </a:prstGeom>
        </p:spPr>
      </p:pic>
      <p:sp>
        <p:nvSpPr>
          <p:cNvPr id="4" name="Datumsplatzhalter 3"/>
          <p:cNvSpPr>
            <a:spLocks noGrp="1"/>
          </p:cNvSpPr>
          <p:nvPr>
            <p:ph type="dt" sz="half" idx="10"/>
          </p:nvPr>
        </p:nvSpPr>
        <p:spPr/>
        <p:txBody>
          <a:bodyPr/>
          <a:lstStyle/>
          <a:p>
            <a:pPr>
              <a:defRPr/>
            </a:pPr>
            <a:fld id="{6DF90B7C-F86C-44C9-87AA-F40367F3B236}"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17</a:t>
            </a:fld>
            <a:endParaRPr lang="de-DE" altLang="de-DE"/>
          </a:p>
        </p:txBody>
      </p:sp>
    </p:spTree>
    <p:extLst>
      <p:ext uri="{BB962C8B-B14F-4D97-AF65-F5344CB8AC3E}">
        <p14:creationId xmlns:p14="http://schemas.microsoft.com/office/powerpoint/2010/main" val="8436181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Grenzwerte (gegen extra-aurale Lärmwirkung)</a:t>
            </a:r>
            <a:endParaRPr lang="de-DE" dirty="0"/>
          </a:p>
        </p:txBody>
      </p:sp>
      <p:sp>
        <p:nvSpPr>
          <p:cNvPr id="8" name="Rechteck 7"/>
          <p:cNvSpPr/>
          <p:nvPr/>
        </p:nvSpPr>
        <p:spPr>
          <a:xfrm>
            <a:off x="6004800" y="1598400"/>
            <a:ext cx="6048000" cy="4401205"/>
          </a:xfrm>
          <a:prstGeom prst="rect">
            <a:avLst/>
          </a:prstGeom>
        </p:spPr>
        <p:txBody>
          <a:bodyPr wrap="square">
            <a:spAutoFit/>
          </a:bodyPr>
          <a:lstStyle/>
          <a:p>
            <a:pPr eaLnBrk="1" hangingPunct="1"/>
            <a:r>
              <a:rPr lang="de-DE" altLang="de-DE" b="1" dirty="0">
                <a:solidFill>
                  <a:schemeClr val="bg2"/>
                </a:solidFill>
              </a:rPr>
              <a:t>VDI-Richtlinie 2058, Blatt 3 „Beurteilung von Lärm am Arbeitsplatz unter Berücksichtigung unterschiedlicher Tätigkeiten“</a:t>
            </a:r>
          </a:p>
          <a:p>
            <a:pPr eaLnBrk="1" hangingPunct="1"/>
            <a:r>
              <a:rPr lang="de-DE" altLang="de-DE" dirty="0">
                <a:solidFill>
                  <a:schemeClr val="bg2"/>
                </a:solidFill>
              </a:rPr>
              <a:t>Es sollten folgende Beurteilungs-pegel </a:t>
            </a:r>
            <a:r>
              <a:rPr lang="de-DE" altLang="de-DE" dirty="0" err="1">
                <a:solidFill>
                  <a:schemeClr val="bg2"/>
                </a:solidFill>
              </a:rPr>
              <a:t>L</a:t>
            </a:r>
            <a:r>
              <a:rPr lang="de-DE" altLang="de-DE" baseline="-25000" dirty="0" err="1">
                <a:solidFill>
                  <a:schemeClr val="bg2"/>
                </a:solidFill>
              </a:rPr>
              <a:t>r</a:t>
            </a:r>
            <a:r>
              <a:rPr lang="de-DE" altLang="de-DE" dirty="0">
                <a:solidFill>
                  <a:schemeClr val="bg2"/>
                </a:solidFill>
              </a:rPr>
              <a:t> nicht überschritten werden:</a:t>
            </a:r>
          </a:p>
          <a:p>
            <a:pPr marL="285750" indent="-285750">
              <a:buClr>
                <a:schemeClr val="accent2"/>
              </a:buClr>
              <a:buFont typeface="Wingdings" panose="05000000000000000000" pitchFamily="2" charset="2"/>
              <a:buChar char="§"/>
            </a:pPr>
            <a:r>
              <a:rPr lang="de-DE" altLang="de-DE" b="1" dirty="0">
                <a:solidFill>
                  <a:schemeClr val="bg2"/>
                </a:solidFill>
              </a:rPr>
              <a:t>70 dB (A</a:t>
            </a:r>
            <a:r>
              <a:rPr lang="de-DE" altLang="de-DE" b="1" dirty="0" smtClean="0">
                <a:solidFill>
                  <a:schemeClr val="bg2"/>
                </a:solidFill>
              </a:rPr>
              <a:t>): </a:t>
            </a:r>
            <a:r>
              <a:rPr lang="de-DE" altLang="de-DE" dirty="0">
                <a:solidFill>
                  <a:schemeClr val="bg2"/>
                </a:solidFill>
              </a:rPr>
              <a:t>Bei einfachen oder überwiegend mechanisierten Bürotätigkeiten und vergleichbaren Tätigkeiten;</a:t>
            </a:r>
          </a:p>
          <a:p>
            <a:pPr marL="285750" indent="-285750">
              <a:buClr>
                <a:schemeClr val="accent2"/>
              </a:buClr>
              <a:buFont typeface="Wingdings" panose="05000000000000000000" pitchFamily="2" charset="2"/>
              <a:buChar char="§"/>
            </a:pPr>
            <a:r>
              <a:rPr lang="de-DE" altLang="de-DE" b="1" dirty="0">
                <a:solidFill>
                  <a:schemeClr val="bg2"/>
                </a:solidFill>
              </a:rPr>
              <a:t>55 dB (A) </a:t>
            </a:r>
            <a:r>
              <a:rPr lang="de-DE" altLang="de-DE" b="1" dirty="0" smtClean="0">
                <a:solidFill>
                  <a:schemeClr val="bg2"/>
                </a:solidFill>
              </a:rPr>
              <a:t>: </a:t>
            </a:r>
            <a:r>
              <a:rPr lang="de-DE" altLang="de-DE" dirty="0" smtClean="0">
                <a:solidFill>
                  <a:schemeClr val="bg2"/>
                </a:solidFill>
              </a:rPr>
              <a:t>Bei </a:t>
            </a:r>
            <a:r>
              <a:rPr lang="de-DE" altLang="de-DE" dirty="0">
                <a:solidFill>
                  <a:schemeClr val="bg2"/>
                </a:solidFill>
              </a:rPr>
              <a:t>überwiegend geistigen Tätigkeiten; </a:t>
            </a:r>
            <a:endParaRPr lang="de-DE" altLang="de-DE" dirty="0" smtClean="0">
              <a:solidFill>
                <a:schemeClr val="bg2"/>
              </a:solidFill>
            </a:endParaRPr>
          </a:p>
          <a:p>
            <a:pPr marL="285750" indent="-285750">
              <a:buClr>
                <a:schemeClr val="accent2"/>
              </a:buClr>
              <a:buFont typeface="Wingdings" panose="05000000000000000000" pitchFamily="2" charset="2"/>
              <a:buChar char="§"/>
            </a:pPr>
            <a:r>
              <a:rPr lang="de-DE" altLang="de-DE" dirty="0" smtClean="0">
                <a:solidFill>
                  <a:schemeClr val="bg2"/>
                </a:solidFill>
              </a:rPr>
              <a:t>bei </a:t>
            </a:r>
            <a:r>
              <a:rPr lang="de-DE" altLang="de-DE" dirty="0">
                <a:solidFill>
                  <a:schemeClr val="bg2"/>
                </a:solidFill>
              </a:rPr>
              <a:t>besonders hohen geistigen Anforderungen 30 bis 40 dB (A)</a:t>
            </a:r>
          </a:p>
          <a:p>
            <a:pPr eaLnBrk="1" hangingPunct="1"/>
            <a:endParaRPr lang="de-DE" altLang="de-DE" dirty="0">
              <a:solidFill>
                <a:schemeClr val="bg2"/>
              </a:solidFill>
            </a:endParaRPr>
          </a:p>
        </p:txBody>
      </p:sp>
      <p:pic>
        <p:nvPicPr>
          <p:cNvPr id="7" name="Grafik 6" descr="Eine Zeichung zeigt einen Beschäftigten an einem Steuer- und Kontrollpult neben einer voll gekapselten Maschine."/>
          <p:cNvPicPr>
            <a:picLocks noChangeAspect="1"/>
          </p:cNvPicPr>
          <p:nvPr/>
        </p:nvPicPr>
        <p:blipFill>
          <a:blip r:embed="rId3"/>
          <a:stretch>
            <a:fillRect/>
          </a:stretch>
        </p:blipFill>
        <p:spPr>
          <a:xfrm>
            <a:off x="947313" y="1598400"/>
            <a:ext cx="5401524" cy="4352921"/>
          </a:xfrm>
          <a:prstGeom prst="rect">
            <a:avLst/>
          </a:prstGeom>
        </p:spPr>
      </p:pic>
      <p:sp>
        <p:nvSpPr>
          <p:cNvPr id="4" name="Datumsplatzhalter 3"/>
          <p:cNvSpPr>
            <a:spLocks noGrp="1"/>
          </p:cNvSpPr>
          <p:nvPr>
            <p:ph type="dt" sz="half" idx="10"/>
          </p:nvPr>
        </p:nvSpPr>
        <p:spPr/>
        <p:txBody>
          <a:bodyPr/>
          <a:lstStyle/>
          <a:p>
            <a:pPr>
              <a:defRPr/>
            </a:pPr>
            <a:fld id="{8CE44E83-B13F-400A-8BD3-3692171EF3EF}" type="datetime1">
              <a:rPr lang="de-DE" altLang="de-DE" smtClean="0"/>
              <a:t>11.08.2023</a:t>
            </a:fld>
            <a:endParaRPr lang="de-DE" altLang="de-DE" dirty="0"/>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18</a:t>
            </a:fld>
            <a:endParaRPr lang="de-DE" altLang="de-DE"/>
          </a:p>
        </p:txBody>
      </p:sp>
    </p:spTree>
    <p:extLst>
      <p:ext uri="{BB962C8B-B14F-4D97-AF65-F5344CB8AC3E}">
        <p14:creationId xmlns:p14="http://schemas.microsoft.com/office/powerpoint/2010/main" val="5669970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a:t>Grenzwerte</a:t>
            </a:r>
            <a:r>
              <a:rPr lang="de-DE" dirty="0"/>
              <a:t> – Teil 2</a:t>
            </a:r>
          </a:p>
        </p:txBody>
      </p:sp>
      <p:sp>
        <p:nvSpPr>
          <p:cNvPr id="3" name="Inhaltsplatzhalter 2"/>
          <p:cNvSpPr>
            <a:spLocks noGrp="1"/>
          </p:cNvSpPr>
          <p:nvPr>
            <p:ph idx="1"/>
          </p:nvPr>
        </p:nvSpPr>
        <p:spPr/>
        <p:txBody>
          <a:bodyPr/>
          <a:lstStyle/>
          <a:p>
            <a:r>
              <a:rPr lang="de-DE" altLang="de-DE" sz="2400" b="0" dirty="0" smtClean="0"/>
              <a:t>DIN </a:t>
            </a:r>
            <a:r>
              <a:rPr lang="de-DE" altLang="de-DE" sz="2400" b="0" dirty="0"/>
              <a:t>EN ISO 11690-1:2021-04 „</a:t>
            </a:r>
            <a:r>
              <a:rPr lang="de-DE" altLang="de-DE" sz="2400" b="0" dirty="0" smtClean="0"/>
              <a:t>Richtlinien für </a:t>
            </a:r>
            <a:r>
              <a:rPr lang="de-DE" altLang="de-DE" sz="2400" b="0" dirty="0"/>
              <a:t>die Gestaltung </a:t>
            </a:r>
            <a:r>
              <a:rPr lang="de-DE" altLang="de-DE" sz="2400" b="0" dirty="0" smtClean="0"/>
              <a:t>lärmarmer maschinenbestückter </a:t>
            </a:r>
            <a:r>
              <a:rPr lang="de-DE" altLang="de-DE" sz="2400" b="0" dirty="0"/>
              <a:t>Arbeitsstätten</a:t>
            </a:r>
            <a:r>
              <a:rPr lang="de-DE" altLang="de-DE" sz="2400" b="0" dirty="0" smtClean="0"/>
              <a:t>“</a:t>
            </a:r>
          </a:p>
          <a:p>
            <a:endParaRPr lang="de-DE" altLang="de-DE" sz="2400" b="0" dirty="0"/>
          </a:p>
          <a:p>
            <a:r>
              <a:rPr lang="de-DE" altLang="de-DE" sz="2400" b="0" dirty="0"/>
              <a:t>Folgende Zielwerte sollten nicht </a:t>
            </a:r>
            <a:r>
              <a:rPr lang="de-DE" altLang="de-DE" sz="2400" b="0" dirty="0" smtClean="0"/>
              <a:t>überschritten </a:t>
            </a:r>
            <a:r>
              <a:rPr lang="de-DE" altLang="de-DE" sz="2400" b="0" dirty="0"/>
              <a:t>werden</a:t>
            </a:r>
            <a:r>
              <a:rPr lang="de-DE" altLang="de-DE" sz="2400" b="0" dirty="0" smtClean="0"/>
              <a:t>:</a:t>
            </a:r>
          </a:p>
          <a:p>
            <a:pPr marL="342900" indent="-342900">
              <a:buClr>
                <a:schemeClr val="accent2"/>
              </a:buClr>
              <a:buFont typeface="Wingdings" panose="05000000000000000000" pitchFamily="2" charset="2"/>
              <a:buChar char="§"/>
            </a:pPr>
            <a:r>
              <a:rPr lang="de-DE" altLang="de-DE" sz="2400" b="0" dirty="0" smtClean="0"/>
              <a:t>75 </a:t>
            </a:r>
            <a:r>
              <a:rPr lang="de-DE" altLang="de-DE" sz="2400" b="0" dirty="0"/>
              <a:t>dB </a:t>
            </a:r>
            <a:r>
              <a:rPr lang="de-DE" altLang="de-DE" sz="2400" b="0" dirty="0" smtClean="0"/>
              <a:t>(A) bis </a:t>
            </a:r>
            <a:r>
              <a:rPr lang="de-DE" altLang="de-DE" sz="2400" b="0" dirty="0"/>
              <a:t>80 dB (A): Industrielle </a:t>
            </a:r>
            <a:r>
              <a:rPr lang="de-DE" altLang="de-DE" sz="2400" b="0" dirty="0" smtClean="0"/>
              <a:t>Arbeitsstätten</a:t>
            </a:r>
          </a:p>
          <a:p>
            <a:pPr marL="342900" indent="-342900">
              <a:buClr>
                <a:schemeClr val="accent2"/>
              </a:buClr>
              <a:buFont typeface="Wingdings" panose="05000000000000000000" pitchFamily="2" charset="2"/>
              <a:buChar char="§"/>
            </a:pPr>
            <a:r>
              <a:rPr lang="de-DE" altLang="de-DE" sz="2400" b="0" dirty="0" smtClean="0"/>
              <a:t>45 dB (A) bis 55 </a:t>
            </a:r>
            <a:r>
              <a:rPr lang="de-DE" altLang="de-DE" sz="2400" b="0" dirty="0"/>
              <a:t>dB (A): Routinemäßige </a:t>
            </a:r>
            <a:r>
              <a:rPr lang="de-DE" altLang="de-DE" sz="2400" b="0" dirty="0" smtClean="0"/>
              <a:t>Büroarbeit</a:t>
            </a:r>
          </a:p>
          <a:p>
            <a:pPr marL="342900" indent="-342900">
              <a:buClr>
                <a:schemeClr val="accent2"/>
              </a:buClr>
              <a:buFont typeface="Wingdings" panose="05000000000000000000" pitchFamily="2" charset="2"/>
              <a:buChar char="§"/>
            </a:pPr>
            <a:r>
              <a:rPr lang="de-DE" altLang="de-DE" sz="2400" b="0" dirty="0" smtClean="0"/>
              <a:t>35 </a:t>
            </a:r>
            <a:r>
              <a:rPr lang="de-DE" altLang="de-DE" sz="2400" b="0" dirty="0"/>
              <a:t>dB (A) bis 45 dB (A): </a:t>
            </a:r>
            <a:r>
              <a:rPr lang="de-DE" altLang="de-DE" sz="2400" b="0" dirty="0" smtClean="0"/>
              <a:t>Sitzungsräume </a:t>
            </a:r>
            <a:r>
              <a:rPr lang="de-DE" altLang="de-DE" sz="2400" b="0" dirty="0"/>
              <a:t>oder bei Tätigkeiten, die Konzentration verlangen</a:t>
            </a:r>
          </a:p>
          <a:p>
            <a:endParaRPr lang="de-DE" sz="2400"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19</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8CE44E83-B13F-400A-8BD3-3692171EF3EF}" type="datetime1">
              <a:rPr lang="de-DE" altLang="de-DE" smtClean="0"/>
              <a:t>11.08.2023</a:t>
            </a:fld>
            <a:endParaRPr lang="de-DE" altLang="de-DE" dirty="0"/>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3 - Ergonomie lernen - Teil 2</a:t>
            </a:r>
            <a:endParaRPr lang="de-DE" altLang="de-DE" dirty="0"/>
          </a:p>
        </p:txBody>
      </p:sp>
    </p:spTree>
    <p:extLst>
      <p:ext uri="{BB962C8B-B14F-4D97-AF65-F5344CB8AC3E}">
        <p14:creationId xmlns:p14="http://schemas.microsoft.com/office/powerpoint/2010/main" val="1576572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Darum geht es</a:t>
            </a:r>
            <a:endParaRPr lang="de-DE" dirty="0"/>
          </a:p>
        </p:txBody>
      </p:sp>
      <p:sp>
        <p:nvSpPr>
          <p:cNvPr id="3" name="Inhaltsplatzhalter 2"/>
          <p:cNvSpPr>
            <a:spLocks noGrp="1"/>
          </p:cNvSpPr>
          <p:nvPr>
            <p:ph idx="1"/>
          </p:nvPr>
        </p:nvSpPr>
        <p:spPr>
          <a:xfrm>
            <a:off x="719667" y="1484314"/>
            <a:ext cx="6384445" cy="4897437"/>
          </a:xfrm>
        </p:spPr>
        <p:txBody>
          <a:bodyPr/>
          <a:lstStyle/>
          <a:p>
            <a:pPr marL="342900" indent="-342900">
              <a:buClr>
                <a:schemeClr val="accent2"/>
              </a:buClr>
              <a:buFont typeface="Wingdings" panose="05000000000000000000" pitchFamily="2" charset="2"/>
              <a:buChar char="§"/>
            </a:pPr>
            <a:r>
              <a:rPr lang="de-DE" altLang="de-DE" sz="2400" dirty="0"/>
              <a:t>Definition </a:t>
            </a:r>
            <a:r>
              <a:rPr lang="de-DE" altLang="de-DE" sz="2400" dirty="0" smtClean="0"/>
              <a:t>Schall/Lärm</a:t>
            </a:r>
            <a:endParaRPr lang="de-DE" altLang="de-DE" sz="2400" dirty="0"/>
          </a:p>
          <a:p>
            <a:pPr marL="342900" indent="-342900">
              <a:buClr>
                <a:schemeClr val="accent2"/>
              </a:buClr>
              <a:buFont typeface="Wingdings" panose="05000000000000000000" pitchFamily="2" charset="2"/>
              <a:buChar char="§"/>
            </a:pPr>
            <a:r>
              <a:rPr lang="de-DE" altLang="de-DE" sz="2400" dirty="0"/>
              <a:t>Bedeutung von Lärm am </a:t>
            </a:r>
            <a:r>
              <a:rPr lang="de-DE" altLang="de-DE" sz="2400" dirty="0" smtClean="0"/>
              <a:t>Arbeitsplatz</a:t>
            </a:r>
            <a:endParaRPr lang="de-DE" altLang="de-DE" sz="2400" dirty="0"/>
          </a:p>
          <a:p>
            <a:pPr marL="342900" indent="-342900">
              <a:buClr>
                <a:schemeClr val="accent2"/>
              </a:buClr>
              <a:buFont typeface="Wingdings" panose="05000000000000000000" pitchFamily="2" charset="2"/>
              <a:buChar char="§"/>
            </a:pPr>
            <a:r>
              <a:rPr lang="de-DE" altLang="de-DE" sz="2400" dirty="0"/>
              <a:t>Physikalische </a:t>
            </a:r>
            <a:r>
              <a:rPr lang="de-DE" altLang="de-DE" sz="2400" dirty="0" smtClean="0"/>
              <a:t>Grundlagen</a:t>
            </a:r>
            <a:endParaRPr lang="de-DE" altLang="de-DE" sz="2400" dirty="0"/>
          </a:p>
          <a:p>
            <a:pPr marL="342900" indent="-342900">
              <a:buClr>
                <a:schemeClr val="accent2"/>
              </a:buClr>
              <a:buFont typeface="Wingdings" panose="05000000000000000000" pitchFamily="2" charset="2"/>
              <a:buChar char="§"/>
            </a:pPr>
            <a:r>
              <a:rPr lang="de-DE" altLang="de-DE" sz="2400" dirty="0"/>
              <a:t>Schallmessung/-</a:t>
            </a:r>
            <a:r>
              <a:rPr lang="de-DE" altLang="de-DE" sz="2400" dirty="0" smtClean="0"/>
              <a:t>bewertung</a:t>
            </a:r>
            <a:endParaRPr lang="de-DE" altLang="de-DE" sz="2400" dirty="0"/>
          </a:p>
          <a:p>
            <a:pPr marL="342900" indent="-342900">
              <a:buClr>
                <a:schemeClr val="accent2"/>
              </a:buClr>
              <a:buFont typeface="Wingdings" panose="05000000000000000000" pitchFamily="2" charset="2"/>
              <a:buChar char="§"/>
            </a:pPr>
            <a:r>
              <a:rPr lang="de-DE" altLang="de-DE" sz="2400" dirty="0"/>
              <a:t>Wirkung von </a:t>
            </a:r>
            <a:r>
              <a:rPr lang="de-DE" altLang="de-DE" sz="2400" dirty="0" smtClean="0"/>
              <a:t>Lärm</a:t>
            </a:r>
            <a:endParaRPr lang="de-DE" altLang="de-DE" sz="2400" dirty="0"/>
          </a:p>
          <a:p>
            <a:pPr marL="342900" indent="-342900">
              <a:buClr>
                <a:schemeClr val="accent2"/>
              </a:buClr>
              <a:buFont typeface="Wingdings" panose="05000000000000000000" pitchFamily="2" charset="2"/>
              <a:buChar char="§"/>
            </a:pPr>
            <a:r>
              <a:rPr lang="de-DE" altLang="de-DE" sz="2400" dirty="0" smtClean="0"/>
              <a:t>Grenzwerte</a:t>
            </a:r>
            <a:endParaRPr lang="de-DE" altLang="de-DE" sz="2400" dirty="0"/>
          </a:p>
          <a:p>
            <a:pPr marL="342900" indent="-342900">
              <a:buClr>
                <a:schemeClr val="accent2"/>
              </a:buClr>
              <a:buFont typeface="Wingdings" panose="05000000000000000000" pitchFamily="2" charset="2"/>
              <a:buChar char="§"/>
            </a:pPr>
            <a:r>
              <a:rPr lang="de-DE" altLang="de-DE" sz="2400" dirty="0"/>
              <a:t>Technische Lösungen zum </a:t>
            </a:r>
            <a:r>
              <a:rPr lang="de-DE" altLang="de-DE" sz="2400" dirty="0" smtClean="0"/>
              <a:t>Lärmschutz</a:t>
            </a:r>
            <a:endParaRPr lang="de-DE" altLang="de-DE" sz="2400" dirty="0"/>
          </a:p>
        </p:txBody>
      </p:sp>
      <p:pic>
        <p:nvPicPr>
          <p:cNvPr id="8" name="Grafik 7" descr="Eine Zeichnung zeigt einen Mitarbeiter mit Kapsel-Gehörschutz vor einer Bearbeitungsmaschine, an der ein Schild auf den zu tragenden Gehörschutz hinweist."/>
          <p:cNvPicPr>
            <a:picLocks noChangeAspect="1"/>
          </p:cNvPicPr>
          <p:nvPr/>
        </p:nvPicPr>
        <p:blipFill>
          <a:blip r:embed="rId3"/>
          <a:stretch>
            <a:fillRect/>
          </a:stretch>
        </p:blipFill>
        <p:spPr>
          <a:xfrm>
            <a:off x="6548567" y="1484314"/>
            <a:ext cx="5200339" cy="4139543"/>
          </a:xfrm>
          <a:prstGeom prst="rect">
            <a:avLst/>
          </a:prstGeom>
        </p:spPr>
      </p:pic>
      <p:sp>
        <p:nvSpPr>
          <p:cNvPr id="4" name="Datumsplatzhalter 3"/>
          <p:cNvSpPr>
            <a:spLocks noGrp="1"/>
          </p:cNvSpPr>
          <p:nvPr>
            <p:ph type="dt" sz="half" idx="10"/>
          </p:nvPr>
        </p:nvSpPr>
        <p:spPr/>
        <p:txBody>
          <a:bodyPr/>
          <a:lstStyle/>
          <a:p>
            <a:pPr>
              <a:defRPr/>
            </a:pPr>
            <a:fld id="{8D58C731-783E-4859-A421-52626CE3D87C}"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42376555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Grenzwerte</a:t>
            </a:r>
            <a:endParaRPr lang="de-DE" dirty="0"/>
          </a:p>
        </p:txBody>
      </p:sp>
      <p:pic>
        <p:nvPicPr>
          <p:cNvPr id="7" name="Grafik 6" descr="Eine Grafik symbolisiert auf der linken Seite unterschiedlich hohe Schallpegel von Flüstern, Blätterrauschen über ein vorbeifahrendes Auto bis hin zu einem Düsenmotor oder einer Motorsäge. Der Skala sind auf der rechten Seite Hörschwellen und Auslösewerte gegenübergestellt. Hörschwelle bei 0 dB, 55 dB als Grenzwert für Pausenräume, 70 dB als Grenzwert für Bürotätigkeiten, 80 dB als unterer Auslösewert für eine mögliche Lärmschwerhörigkeit, 85 dB als oberer Auslösewert und 120 dB als Schmerzschwelle."/>
          <p:cNvPicPr>
            <a:picLocks noChangeAspect="1"/>
          </p:cNvPicPr>
          <p:nvPr/>
        </p:nvPicPr>
        <p:blipFill>
          <a:blip r:embed="rId3"/>
          <a:stretch>
            <a:fillRect/>
          </a:stretch>
        </p:blipFill>
        <p:spPr>
          <a:xfrm>
            <a:off x="2399846" y="1398046"/>
            <a:ext cx="7392308" cy="5080492"/>
          </a:xfrm>
          <a:prstGeom prst="rect">
            <a:avLst/>
          </a:prstGeom>
        </p:spPr>
      </p:pic>
      <p:sp>
        <p:nvSpPr>
          <p:cNvPr id="4" name="Datumsplatzhalter 3"/>
          <p:cNvSpPr>
            <a:spLocks noGrp="1"/>
          </p:cNvSpPr>
          <p:nvPr>
            <p:ph type="dt" sz="half" idx="10"/>
          </p:nvPr>
        </p:nvSpPr>
        <p:spPr/>
        <p:txBody>
          <a:bodyPr/>
          <a:lstStyle/>
          <a:p>
            <a:pPr>
              <a:defRPr/>
            </a:pPr>
            <a:fld id="{0DDBE367-1AE9-42AE-BFE9-964CA62B4CF9}"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20</a:t>
            </a:fld>
            <a:endParaRPr lang="de-DE" altLang="de-DE"/>
          </a:p>
        </p:txBody>
      </p:sp>
    </p:spTree>
    <p:extLst>
      <p:ext uri="{BB962C8B-B14F-4D97-AF65-F5344CB8AC3E}">
        <p14:creationId xmlns:p14="http://schemas.microsoft.com/office/powerpoint/2010/main" val="1661563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smtClean="0">
                <a:solidFill>
                  <a:schemeClr val="tx2"/>
                </a:solidFill>
                <a:hlinkClick r:id="rId3"/>
              </a:rPr>
              <a:t>www.kan.de/</a:t>
            </a:r>
            <a:r>
              <a:rPr lang="de-DE" altLang="de-DE" dirty="0" smtClean="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4417910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Definition Schall/Lärm</a:t>
            </a:r>
            <a:endParaRPr lang="de-DE" dirty="0"/>
          </a:p>
        </p:txBody>
      </p:sp>
      <p:sp>
        <p:nvSpPr>
          <p:cNvPr id="7" name="Inhaltsplatzhalter 6"/>
          <p:cNvSpPr>
            <a:spLocks noGrp="1"/>
          </p:cNvSpPr>
          <p:nvPr>
            <p:ph idx="1"/>
          </p:nvPr>
        </p:nvSpPr>
        <p:spPr>
          <a:xfrm>
            <a:off x="719667" y="1484314"/>
            <a:ext cx="10416893" cy="4680991"/>
          </a:xfrm>
        </p:spPr>
        <p:style>
          <a:lnRef idx="2">
            <a:schemeClr val="accent2"/>
          </a:lnRef>
          <a:fillRef idx="1">
            <a:schemeClr val="lt1"/>
          </a:fillRef>
          <a:effectRef idx="0">
            <a:schemeClr val="accent2"/>
          </a:effectRef>
          <a:fontRef idx="minor">
            <a:schemeClr val="dk1"/>
          </a:fontRef>
        </p:style>
        <p:txBody>
          <a:bodyPr/>
          <a:lstStyle/>
          <a:p>
            <a:pPr eaLnBrk="1" hangingPunct="1">
              <a:spcBef>
                <a:spcPct val="50000"/>
              </a:spcBef>
            </a:pPr>
            <a:r>
              <a:rPr lang="de-DE" altLang="de-DE" sz="2400" b="0" dirty="0">
                <a:solidFill>
                  <a:schemeClr val="bg2"/>
                </a:solidFill>
              </a:rPr>
              <a:t>Als </a:t>
            </a:r>
            <a:r>
              <a:rPr lang="de-DE" altLang="de-DE" sz="2400" dirty="0">
                <a:solidFill>
                  <a:schemeClr val="bg2"/>
                </a:solidFill>
              </a:rPr>
              <a:t>Schall</a:t>
            </a:r>
            <a:r>
              <a:rPr lang="de-DE" altLang="de-DE" sz="2400" b="0" dirty="0">
                <a:solidFill>
                  <a:schemeClr val="bg2"/>
                </a:solidFill>
              </a:rPr>
              <a:t> werden Schwingungen in festen, flüssigen und gasförmigen Medien bezeichnet. Schall entsteht im Arbeitssystem beim Betreiben von Maschinen als Emission</a:t>
            </a:r>
            <a:r>
              <a:rPr lang="de-DE" altLang="de-DE" sz="2400" b="0" dirty="0" smtClean="0">
                <a:solidFill>
                  <a:schemeClr val="bg2"/>
                </a:solidFill>
              </a:rPr>
              <a:t>.</a:t>
            </a:r>
          </a:p>
          <a:p>
            <a:pPr eaLnBrk="1" hangingPunct="1">
              <a:spcBef>
                <a:spcPct val="50000"/>
              </a:spcBef>
            </a:pPr>
            <a:r>
              <a:rPr lang="de-DE" altLang="de-DE" sz="2400" dirty="0" smtClean="0">
                <a:solidFill>
                  <a:schemeClr val="bg2"/>
                </a:solidFill>
              </a:rPr>
              <a:t>Lärm</a:t>
            </a:r>
            <a:r>
              <a:rPr lang="de-DE" altLang="de-DE" sz="2400" b="0" dirty="0" smtClean="0">
                <a:solidFill>
                  <a:schemeClr val="bg2"/>
                </a:solidFill>
              </a:rPr>
              <a:t> </a:t>
            </a:r>
            <a:r>
              <a:rPr lang="de-DE" altLang="de-DE" sz="2400" b="0" dirty="0">
                <a:solidFill>
                  <a:schemeClr val="bg2"/>
                </a:solidFill>
              </a:rPr>
              <a:t>wird definiert als unerwünschtes, belästigendes und gehörschädigendes Schallereignis. Es stellt für den Beschäftigten eine Immission dar.</a:t>
            </a:r>
          </a:p>
          <a:p>
            <a:pPr eaLnBrk="1" hangingPunct="1">
              <a:spcBef>
                <a:spcPct val="50000"/>
              </a:spcBef>
            </a:pPr>
            <a:r>
              <a:rPr lang="de-DE" altLang="de-DE" sz="2400" b="0" dirty="0" smtClean="0">
                <a:solidFill>
                  <a:schemeClr val="bg2"/>
                </a:solidFill>
              </a:rPr>
              <a:t>Die </a:t>
            </a:r>
            <a:r>
              <a:rPr lang="de-DE" altLang="de-DE" sz="2400" b="0" dirty="0">
                <a:solidFill>
                  <a:schemeClr val="bg2"/>
                </a:solidFill>
              </a:rPr>
              <a:t>Vermeidung von Schallentstehung liegt im Aufgabenbereich des Herstellers von Maschinen.</a:t>
            </a:r>
          </a:p>
          <a:p>
            <a:pPr eaLnBrk="1" hangingPunct="1">
              <a:spcBef>
                <a:spcPct val="50000"/>
              </a:spcBef>
            </a:pPr>
            <a:r>
              <a:rPr lang="de-DE" altLang="de-DE" sz="2400" b="0" dirty="0">
                <a:solidFill>
                  <a:schemeClr val="bg2"/>
                </a:solidFill>
              </a:rPr>
              <a:t>Der Schutz des Beschäftigten vor schädigenden Immissionen ist Aufgabe des Betreibers</a:t>
            </a:r>
            <a:r>
              <a:rPr lang="de-DE" altLang="de-DE" sz="2400" b="0" dirty="0" smtClean="0">
                <a:solidFill>
                  <a:schemeClr val="bg2"/>
                </a:solidFill>
              </a:rPr>
              <a:t>.</a:t>
            </a:r>
            <a:endParaRPr lang="de-DE" sz="2400" dirty="0"/>
          </a:p>
        </p:txBody>
      </p:sp>
      <p:sp>
        <p:nvSpPr>
          <p:cNvPr id="4" name="Datumsplatzhalter 3"/>
          <p:cNvSpPr>
            <a:spLocks noGrp="1"/>
          </p:cNvSpPr>
          <p:nvPr>
            <p:ph type="dt" sz="half" idx="10"/>
          </p:nvPr>
        </p:nvSpPr>
        <p:spPr/>
        <p:txBody>
          <a:bodyPr/>
          <a:lstStyle/>
          <a:p>
            <a:pPr>
              <a:defRPr/>
            </a:pPr>
            <a:fld id="{0C217D23-CCD3-41D8-B18B-00CDDDEB0526}"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175852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a:t>Bedeutung von Lärm am Arbeitsplatz</a:t>
            </a:r>
            <a:r>
              <a:rPr lang="de-DE" sz="3200" dirty="0">
                <a:effectLst>
                  <a:outerShdw blurRad="38100" dist="38100" dir="2700000" algn="tl">
                    <a:srgbClr val="C0C0C0"/>
                  </a:outerShdw>
                </a:effectLst>
              </a:rPr>
              <a:t> </a:t>
            </a:r>
            <a:endParaRPr lang="de-DE" dirty="0"/>
          </a:p>
        </p:txBody>
      </p:sp>
      <p:pic>
        <p:nvPicPr>
          <p:cNvPr id="3" name="Grafik 2" descr="Eine Tabelle vergleicht angezeigte und anerkannte Berufskrankheiten aus dem Jahr 2012. Insgesamt wurden 70566 Berufskrankheiten angezeigt, davon 15292 anerkannt. Auf Lärmschwerhörigkeit entfielen 10979 Anzeigen und 6586 anerkannte Berufskrankheiten."/>
          <p:cNvPicPr>
            <a:picLocks noChangeAspect="1"/>
          </p:cNvPicPr>
          <p:nvPr/>
        </p:nvPicPr>
        <p:blipFill>
          <a:blip r:embed="rId3"/>
          <a:stretch>
            <a:fillRect/>
          </a:stretch>
        </p:blipFill>
        <p:spPr>
          <a:xfrm>
            <a:off x="2197070" y="1268760"/>
            <a:ext cx="7797860" cy="4490706"/>
          </a:xfrm>
          <a:prstGeom prst="rect">
            <a:avLst/>
          </a:prstGeom>
        </p:spPr>
      </p:pic>
      <p:sp>
        <p:nvSpPr>
          <p:cNvPr id="9" name="Rechteck 8"/>
          <p:cNvSpPr/>
          <p:nvPr/>
        </p:nvSpPr>
        <p:spPr>
          <a:xfrm>
            <a:off x="2197070" y="5764683"/>
            <a:ext cx="8335267" cy="627864"/>
          </a:xfrm>
          <a:prstGeom prst="rect">
            <a:avLst/>
          </a:prstGeom>
        </p:spPr>
        <p:txBody>
          <a:bodyPr wrap="square">
            <a:spAutoFit/>
          </a:bodyPr>
          <a:lstStyle/>
          <a:p>
            <a:pPr eaLnBrk="1" hangingPunct="1"/>
            <a:r>
              <a:rPr lang="de-DE" altLang="de-DE" sz="1800" dirty="0"/>
              <a:t>Angezeigte und anerkannte Berufskrankheiten in Deutschland (Auszug), 2012</a:t>
            </a:r>
            <a:r>
              <a:rPr lang="de-DE" altLang="de-DE" sz="1600" dirty="0"/>
              <a:t> </a:t>
            </a:r>
          </a:p>
          <a:p>
            <a:pPr eaLnBrk="1" hangingPunct="1"/>
            <a:r>
              <a:rPr lang="de-DE" altLang="de-DE" sz="1400" dirty="0" smtClean="0"/>
              <a:t>Quelle: </a:t>
            </a:r>
            <a:r>
              <a:rPr lang="de-DE" altLang="de-DE" sz="1400" b="1" dirty="0" smtClean="0"/>
              <a:t>Deutsche Gesetzliche Unfallversicherung (DGUV)</a:t>
            </a:r>
            <a:endParaRPr lang="de-DE" altLang="de-DE" sz="1400" dirty="0"/>
          </a:p>
        </p:txBody>
      </p:sp>
      <p:sp>
        <p:nvSpPr>
          <p:cNvPr id="4" name="Datumsplatzhalter 3"/>
          <p:cNvSpPr>
            <a:spLocks noGrp="1"/>
          </p:cNvSpPr>
          <p:nvPr>
            <p:ph type="dt" sz="half" idx="10"/>
          </p:nvPr>
        </p:nvSpPr>
        <p:spPr/>
        <p:txBody>
          <a:bodyPr/>
          <a:lstStyle/>
          <a:p>
            <a:pPr>
              <a:defRPr/>
            </a:pPr>
            <a:fld id="{3CC6D984-8397-467F-B36F-D2BB602AE191}"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916910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Physikalische Grundlagen</a:t>
            </a:r>
            <a:endParaRPr lang="de-DE" dirty="0"/>
          </a:p>
        </p:txBody>
      </p:sp>
      <p:sp>
        <p:nvSpPr>
          <p:cNvPr id="10" name="Inhaltsplatzhalter 9"/>
          <p:cNvSpPr>
            <a:spLocks noGrp="1"/>
          </p:cNvSpPr>
          <p:nvPr>
            <p:ph idx="1"/>
          </p:nvPr>
        </p:nvSpPr>
        <p:spPr/>
        <p:txBody>
          <a:bodyPr/>
          <a:lstStyle/>
          <a:p>
            <a:r>
              <a:rPr lang="de-DE" altLang="de-DE" dirty="0"/>
              <a:t>Frequenzbereich Schall</a:t>
            </a:r>
          </a:p>
          <a:p>
            <a:endParaRPr lang="de-DE" dirty="0" smtClean="0"/>
          </a:p>
          <a:p>
            <a:endParaRPr lang="de-DE" dirty="0" smtClean="0"/>
          </a:p>
          <a:p>
            <a:endParaRPr lang="de-DE" dirty="0"/>
          </a:p>
        </p:txBody>
      </p:sp>
      <p:pic>
        <p:nvPicPr>
          <p:cNvPr id="53" name="Grafik 52" descr="Eine Grafik verdeutlicht den vom Menschen hörbaren Schall mit unterer Hörgrenze (16 Hz) zum Infraschall und oberer Hörgrenze (20 kHz) zum Ultraschall."/>
          <p:cNvPicPr>
            <a:picLocks noChangeAspect="1"/>
          </p:cNvPicPr>
          <p:nvPr/>
        </p:nvPicPr>
        <p:blipFill>
          <a:blip r:embed="rId3"/>
          <a:stretch>
            <a:fillRect/>
          </a:stretch>
        </p:blipFill>
        <p:spPr>
          <a:xfrm>
            <a:off x="1799374" y="1964473"/>
            <a:ext cx="8593253" cy="3471732"/>
          </a:xfrm>
          <a:prstGeom prst="rect">
            <a:avLst/>
          </a:prstGeom>
        </p:spPr>
      </p:pic>
      <p:sp>
        <p:nvSpPr>
          <p:cNvPr id="54" name="Rechteck 53"/>
          <p:cNvSpPr/>
          <p:nvPr/>
        </p:nvSpPr>
        <p:spPr>
          <a:xfrm>
            <a:off x="1955639" y="5365320"/>
            <a:ext cx="8280722" cy="646331"/>
          </a:xfrm>
          <a:prstGeom prst="rect">
            <a:avLst/>
          </a:prstGeom>
        </p:spPr>
        <p:txBody>
          <a:bodyPr wrap="square">
            <a:spAutoFit/>
          </a:bodyPr>
          <a:lstStyle/>
          <a:p>
            <a:pPr eaLnBrk="1" hangingPunct="1"/>
            <a:r>
              <a:rPr lang="de-DE" altLang="de-DE" sz="1800" dirty="0"/>
              <a:t>Quelle: </a:t>
            </a:r>
            <a:r>
              <a:rPr lang="de-DE" altLang="de-DE" sz="1800" b="1" dirty="0"/>
              <a:t>Institut für Arbeitswissenschaft und Technologiemanagement der Universität Stuttgart, </a:t>
            </a:r>
            <a:r>
              <a:rPr lang="de-DE" altLang="de-DE" sz="1800" dirty="0"/>
              <a:t>Skript Arbeitsumgebungsgestaltung </a:t>
            </a:r>
            <a:r>
              <a:rPr lang="de-DE" altLang="de-DE" sz="1800" dirty="0" smtClean="0"/>
              <a:t>2003</a:t>
            </a:r>
            <a:endParaRPr lang="de-DE" altLang="de-DE" dirty="0"/>
          </a:p>
        </p:txBody>
      </p:sp>
      <p:sp>
        <p:nvSpPr>
          <p:cNvPr id="4" name="Datumsplatzhalter 3"/>
          <p:cNvSpPr>
            <a:spLocks noGrp="1"/>
          </p:cNvSpPr>
          <p:nvPr>
            <p:ph type="dt" sz="half" idx="10"/>
          </p:nvPr>
        </p:nvSpPr>
        <p:spPr/>
        <p:txBody>
          <a:bodyPr/>
          <a:lstStyle/>
          <a:p>
            <a:pPr>
              <a:defRPr/>
            </a:pPr>
            <a:fld id="{EC667486-E7D2-4ED5-BA26-5C9D537EDDEF}"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2650208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Physikalische Grundlagen</a:t>
            </a:r>
            <a:endParaRPr lang="de-DE" dirty="0"/>
          </a:p>
        </p:txBody>
      </p:sp>
      <p:sp>
        <p:nvSpPr>
          <p:cNvPr id="7" name="Rechteck 6"/>
          <p:cNvSpPr/>
          <p:nvPr/>
        </p:nvSpPr>
        <p:spPr>
          <a:xfrm>
            <a:off x="7501771" y="4509120"/>
            <a:ext cx="4572000" cy="1631216"/>
          </a:xfrm>
          <a:prstGeom prst="rect">
            <a:avLst/>
          </a:prstGeom>
        </p:spPr>
        <p:txBody>
          <a:bodyPr>
            <a:spAutoFit/>
          </a:bodyPr>
          <a:lstStyle/>
          <a:p>
            <a:r>
              <a:rPr lang="de-DE" altLang="de-DE" b="1" dirty="0"/>
              <a:t>Schallwellen</a:t>
            </a:r>
            <a:r>
              <a:rPr lang="de-DE" altLang="de-DE" dirty="0"/>
              <a:t> sind </a:t>
            </a:r>
            <a:r>
              <a:rPr lang="de-DE" altLang="de-DE" b="1" dirty="0"/>
              <a:t>Druckwellen</a:t>
            </a:r>
            <a:r>
              <a:rPr lang="de-DE" altLang="de-DE" dirty="0"/>
              <a:t> </a:t>
            </a:r>
            <a:r>
              <a:rPr lang="de-DE" altLang="de-DE" b="1" dirty="0"/>
              <a:t>(Luftdruckschwankungen)</a:t>
            </a:r>
            <a:r>
              <a:rPr lang="de-DE" altLang="de-DE" dirty="0"/>
              <a:t>, die sich sehr schnell ausbreiten und das Trommelfell zum Mitschwingen anregen.</a:t>
            </a:r>
          </a:p>
        </p:txBody>
      </p:sp>
      <p:pic>
        <p:nvPicPr>
          <p:cNvPr id="3" name="Grafik 2" descr="Eine Grafik verdeutlicht, wie Schallwellen von einer Maschine ausgehend auf den Menschen einwirken."/>
          <p:cNvPicPr>
            <a:picLocks noChangeAspect="1"/>
          </p:cNvPicPr>
          <p:nvPr/>
        </p:nvPicPr>
        <p:blipFill>
          <a:blip r:embed="rId3"/>
          <a:stretch>
            <a:fillRect/>
          </a:stretch>
        </p:blipFill>
        <p:spPr>
          <a:xfrm>
            <a:off x="911424" y="1480073"/>
            <a:ext cx="6590347" cy="4797968"/>
          </a:xfrm>
          <a:prstGeom prst="rect">
            <a:avLst/>
          </a:prstGeom>
        </p:spPr>
      </p:pic>
      <p:sp>
        <p:nvSpPr>
          <p:cNvPr id="4" name="Datumsplatzhalter 3"/>
          <p:cNvSpPr>
            <a:spLocks noGrp="1"/>
          </p:cNvSpPr>
          <p:nvPr>
            <p:ph type="dt" sz="half" idx="10"/>
          </p:nvPr>
        </p:nvSpPr>
        <p:spPr/>
        <p:txBody>
          <a:bodyPr/>
          <a:lstStyle/>
          <a:p>
            <a:pPr>
              <a:defRPr/>
            </a:pPr>
            <a:fld id="{569E2AA1-D184-4606-8A7B-C3C0DC4E3F0E}"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6</a:t>
            </a:fld>
            <a:endParaRPr lang="de-DE" altLang="de-DE"/>
          </a:p>
        </p:txBody>
      </p:sp>
    </p:spTree>
    <p:extLst>
      <p:ext uri="{BB962C8B-B14F-4D97-AF65-F5344CB8AC3E}">
        <p14:creationId xmlns:p14="http://schemas.microsoft.com/office/powerpoint/2010/main" val="2583435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Schallausbreitungswege</a:t>
            </a:r>
            <a:endParaRPr lang="de-DE" dirty="0"/>
          </a:p>
        </p:txBody>
      </p:sp>
      <p:pic>
        <p:nvPicPr>
          <p:cNvPr id="3" name="Grafik 2" descr="Eine Grafik verdeutlicht die verschiedenen Schallausbreitungswege. Direkte Übertragung als Luftschall, Luftschall reflektiert über die Decke und Körperschall über den Fußboden."/>
          <p:cNvPicPr>
            <a:picLocks noChangeAspect="1"/>
          </p:cNvPicPr>
          <p:nvPr/>
        </p:nvPicPr>
        <p:blipFill>
          <a:blip r:embed="rId3"/>
          <a:stretch>
            <a:fillRect/>
          </a:stretch>
        </p:blipFill>
        <p:spPr>
          <a:xfrm>
            <a:off x="2492951" y="1340649"/>
            <a:ext cx="7206097" cy="4968671"/>
          </a:xfrm>
          <a:prstGeom prst="rect">
            <a:avLst/>
          </a:prstGeom>
        </p:spPr>
      </p:pic>
      <p:sp>
        <p:nvSpPr>
          <p:cNvPr id="4" name="Datumsplatzhalter 3"/>
          <p:cNvSpPr>
            <a:spLocks noGrp="1"/>
          </p:cNvSpPr>
          <p:nvPr>
            <p:ph type="dt" sz="half" idx="10"/>
          </p:nvPr>
        </p:nvSpPr>
        <p:spPr/>
        <p:txBody>
          <a:bodyPr/>
          <a:lstStyle/>
          <a:p>
            <a:pPr>
              <a:defRPr/>
            </a:pPr>
            <a:fld id="{C314DCD7-9F18-4CFA-B793-17F3313C5308}"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7</a:t>
            </a:fld>
            <a:endParaRPr lang="de-DE" altLang="de-DE"/>
          </a:p>
        </p:txBody>
      </p:sp>
    </p:spTree>
    <p:extLst>
      <p:ext uri="{BB962C8B-B14F-4D97-AF65-F5344CB8AC3E}">
        <p14:creationId xmlns:p14="http://schemas.microsoft.com/office/powerpoint/2010/main" val="3786812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Schallkenngrößen</a:t>
            </a:r>
            <a:endParaRPr lang="de-DE" dirty="0"/>
          </a:p>
        </p:txBody>
      </p:sp>
      <p:pic>
        <p:nvPicPr>
          <p:cNvPr id="3" name="Grafik 2" descr="Eine Tabelle listet Schallkenngrößen auf. Emmissionsgrößen sind Schallleistungspegel LWA, Emissions-Schalldruckpegel LpA und Spitzen-Schalldruckpegel LpCpeak. Immissionsgrößen sind Schalldruckpegel LpA, Schallintensität I und Tages-Lärmexpositionspegel LEX; 8h."/>
          <p:cNvPicPr>
            <a:picLocks noChangeAspect="1"/>
          </p:cNvPicPr>
          <p:nvPr/>
        </p:nvPicPr>
        <p:blipFill>
          <a:blip r:embed="rId3"/>
          <a:stretch>
            <a:fillRect/>
          </a:stretch>
        </p:blipFill>
        <p:spPr>
          <a:xfrm>
            <a:off x="1895492" y="1637512"/>
            <a:ext cx="8401016" cy="4316342"/>
          </a:xfrm>
          <a:prstGeom prst="rect">
            <a:avLst/>
          </a:prstGeom>
        </p:spPr>
      </p:pic>
      <p:sp>
        <p:nvSpPr>
          <p:cNvPr id="4" name="Datumsplatzhalter 3"/>
          <p:cNvSpPr>
            <a:spLocks noGrp="1"/>
          </p:cNvSpPr>
          <p:nvPr>
            <p:ph type="dt" sz="half" idx="10"/>
          </p:nvPr>
        </p:nvSpPr>
        <p:spPr/>
        <p:txBody>
          <a:bodyPr/>
          <a:lstStyle/>
          <a:p>
            <a:pPr>
              <a:defRPr/>
            </a:pPr>
            <a:fld id="{E26F9EA4-DD35-432E-99C1-1756D09556A4}"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8</a:t>
            </a:fld>
            <a:endParaRPr lang="de-DE" altLang="de-DE"/>
          </a:p>
        </p:txBody>
      </p:sp>
    </p:spTree>
    <p:extLst>
      <p:ext uri="{BB962C8B-B14F-4D97-AF65-F5344CB8AC3E}">
        <p14:creationId xmlns:p14="http://schemas.microsoft.com/office/powerpoint/2010/main" val="4143182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Messung Schallimmission</a:t>
            </a:r>
            <a:endParaRPr lang="de-DE" dirty="0"/>
          </a:p>
        </p:txBody>
      </p:sp>
      <p:pic>
        <p:nvPicPr>
          <p:cNvPr id="3" name="Grafik 2" descr="Eine Zeichnug zeigt einen Mann, der bei einem Beschäftigten an einer Schleifmaschine einen Schallpegelmesser in Ohrhöhe hält."/>
          <p:cNvPicPr>
            <a:picLocks noChangeAspect="1"/>
          </p:cNvPicPr>
          <p:nvPr/>
        </p:nvPicPr>
        <p:blipFill>
          <a:blip r:embed="rId3"/>
          <a:stretch>
            <a:fillRect/>
          </a:stretch>
        </p:blipFill>
        <p:spPr>
          <a:xfrm>
            <a:off x="2404552" y="1496169"/>
            <a:ext cx="7382896" cy="4237087"/>
          </a:xfrm>
          <a:prstGeom prst="rect">
            <a:avLst/>
          </a:prstGeom>
        </p:spPr>
      </p:pic>
      <p:sp>
        <p:nvSpPr>
          <p:cNvPr id="7" name="Rechteck 6"/>
          <p:cNvSpPr/>
          <p:nvPr/>
        </p:nvSpPr>
        <p:spPr>
          <a:xfrm>
            <a:off x="2363717" y="5733256"/>
            <a:ext cx="7632848" cy="400110"/>
          </a:xfrm>
          <a:prstGeom prst="rect">
            <a:avLst/>
          </a:prstGeom>
        </p:spPr>
        <p:txBody>
          <a:bodyPr wrap="square">
            <a:spAutoFit/>
          </a:bodyPr>
          <a:lstStyle/>
          <a:p>
            <a:pPr eaLnBrk="1" hangingPunct="1"/>
            <a:r>
              <a:rPr lang="de-DE" altLang="de-DE" dirty="0"/>
              <a:t>Messung der Schallimmission in </a:t>
            </a:r>
            <a:r>
              <a:rPr lang="de-DE" altLang="de-DE" dirty="0" err="1"/>
              <a:t>Ohrhöhe</a:t>
            </a:r>
            <a:r>
              <a:rPr lang="de-DE" altLang="de-DE" dirty="0"/>
              <a:t> des Beschäftigten</a:t>
            </a:r>
          </a:p>
        </p:txBody>
      </p:sp>
      <p:sp>
        <p:nvSpPr>
          <p:cNvPr id="4" name="Datumsplatzhalter 3"/>
          <p:cNvSpPr>
            <a:spLocks noGrp="1"/>
          </p:cNvSpPr>
          <p:nvPr>
            <p:ph type="dt" sz="half" idx="10"/>
          </p:nvPr>
        </p:nvSpPr>
        <p:spPr/>
        <p:txBody>
          <a:bodyPr/>
          <a:lstStyle/>
          <a:p>
            <a:pPr>
              <a:defRPr/>
            </a:pPr>
            <a:fld id="{2C4B3DDF-F3AC-45A0-9797-F66620E80FF2}" type="datetime1">
              <a:rPr lang="de-DE" altLang="de-DE" smtClean="0"/>
              <a:t>11.08.2023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2</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9</a:t>
            </a:fld>
            <a:endParaRPr lang="de-DE" altLang="de-DE"/>
          </a:p>
        </p:txBody>
      </p:sp>
    </p:spTree>
    <p:extLst>
      <p:ext uri="{BB962C8B-B14F-4D97-AF65-F5344CB8AC3E}">
        <p14:creationId xmlns:p14="http://schemas.microsoft.com/office/powerpoint/2010/main" val="4197613427"/>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1650</Words>
  <Application>Microsoft Office PowerPoint</Application>
  <PresentationFormat>Breitbild</PresentationFormat>
  <Paragraphs>228</Paragraphs>
  <Slides>21</Slides>
  <Notes>19</Notes>
  <HiddenSlides>0</HiddenSlides>
  <MMClips>1</MMClips>
  <ScaleCrop>false</ScaleCrop>
  <HeadingPairs>
    <vt:vector size="8" baseType="variant">
      <vt:variant>
        <vt:lpstr>Verwendete Schriftarten</vt:lpstr>
      </vt:variant>
      <vt:variant>
        <vt:i4>4</vt:i4>
      </vt:variant>
      <vt:variant>
        <vt:lpstr>Design</vt:lpstr>
      </vt:variant>
      <vt:variant>
        <vt:i4>1</vt:i4>
      </vt:variant>
      <vt:variant>
        <vt:lpstr>Eingebettete OLE-Server</vt:lpstr>
      </vt:variant>
      <vt:variant>
        <vt:i4>1</vt:i4>
      </vt:variant>
      <vt:variant>
        <vt:lpstr>Folientitel</vt:lpstr>
      </vt:variant>
      <vt:variant>
        <vt:i4>21</vt:i4>
      </vt:variant>
    </vt:vector>
  </HeadingPairs>
  <TitlesOfParts>
    <vt:vector size="27" baseType="lpstr">
      <vt:lpstr>Arial</vt:lpstr>
      <vt:lpstr>Times New Roman</vt:lpstr>
      <vt:lpstr>Verdana</vt:lpstr>
      <vt:lpstr>Wingdings</vt:lpstr>
      <vt:lpstr>KAN_Master</vt:lpstr>
      <vt:lpstr>Formel</vt:lpstr>
      <vt:lpstr>Arbeitsumweltfaktoren  Teil 2a: Lärm</vt:lpstr>
      <vt:lpstr>Darum geht es</vt:lpstr>
      <vt:lpstr>Definition Schall/Lärm</vt:lpstr>
      <vt:lpstr>Bedeutung von Lärm am Arbeitsplatz </vt:lpstr>
      <vt:lpstr>Physikalische Grundlagen</vt:lpstr>
      <vt:lpstr>Physikalische Grundlagen</vt:lpstr>
      <vt:lpstr>Schallausbreitungswege</vt:lpstr>
      <vt:lpstr>Schallkenngrößen</vt:lpstr>
      <vt:lpstr>Messung Schallimmission</vt:lpstr>
      <vt:lpstr>Schallmessung/-bewertung</vt:lpstr>
      <vt:lpstr>Dezibel</vt:lpstr>
      <vt:lpstr>Addition von Schallquellen</vt:lpstr>
      <vt:lpstr>Wirkung von Lärm</vt:lpstr>
      <vt:lpstr>Wirkung - Verfall von Hörzellen</vt:lpstr>
      <vt:lpstr>Wirkung auf den Organismus</vt:lpstr>
      <vt:lpstr>Grenzwerte (gegen Hörschäden)</vt:lpstr>
      <vt:lpstr>Grenzwerte (gegen extra-aurale Lärmwirkung)</vt:lpstr>
      <vt:lpstr>Grenzwerte (gegen extra-aurale Lärmwirkung)</vt:lpstr>
      <vt:lpstr>Grenzwerte – Teil 2</vt:lpstr>
      <vt:lpstr>Grenzwerte</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38</cp:revision>
  <dcterms:created xsi:type="dcterms:W3CDTF">2023-07-17T12:06:45Z</dcterms:created>
  <dcterms:modified xsi:type="dcterms:W3CDTF">2023-08-11T08:56:13Z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