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mp4" ContentType="video/mp4"/>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1"/>
  </p:notesMasterIdLst>
  <p:handoutMasterIdLst>
    <p:handoutMasterId r:id="rId22"/>
  </p:handoutMasterIdLst>
  <p:sldIdLst>
    <p:sldId id="288" r:id="rId2"/>
    <p:sldId id="289" r:id="rId3"/>
    <p:sldId id="290" r:id="rId4"/>
    <p:sldId id="291" r:id="rId5"/>
    <p:sldId id="292" r:id="rId6"/>
    <p:sldId id="293" r:id="rId7"/>
    <p:sldId id="294" r:id="rId8"/>
    <p:sldId id="295" r:id="rId9"/>
    <p:sldId id="296" r:id="rId10"/>
    <p:sldId id="297" r:id="rId11"/>
    <p:sldId id="298" r:id="rId12"/>
    <p:sldId id="299" r:id="rId13"/>
    <p:sldId id="307" r:id="rId14"/>
    <p:sldId id="301" r:id="rId15"/>
    <p:sldId id="302" r:id="rId16"/>
    <p:sldId id="303" r:id="rId17"/>
    <p:sldId id="304" r:id="rId18"/>
    <p:sldId id="305" r:id="rId19"/>
    <p:sldId id="287" r:id="rId20"/>
  </p:sldIdLst>
  <p:sldSz cx="12192000" cy="6858000"/>
  <p:notesSz cx="6858000" cy="9144000"/>
  <p:defaultTextStyle>
    <a:defPPr>
      <a:defRPr lang="de-DE"/>
    </a:defPPr>
    <a:lvl1pPr algn="l" rtl="0" fontAlgn="base">
      <a:spcBef>
        <a:spcPct val="20000"/>
      </a:spcBef>
      <a:spcAft>
        <a:spcPct val="0"/>
      </a:spcAft>
      <a:defRPr sz="2000" kern="1200">
        <a:solidFill>
          <a:srgbClr val="6D6D6D"/>
        </a:solidFill>
        <a:latin typeface="Arial" panose="020B0604020202020204" pitchFamily="34" charset="0"/>
        <a:ea typeface="+mn-ea"/>
        <a:cs typeface="+mn-cs"/>
      </a:defRPr>
    </a:lvl1pPr>
    <a:lvl2pPr marL="457200" algn="l" rtl="0" fontAlgn="base">
      <a:spcBef>
        <a:spcPct val="20000"/>
      </a:spcBef>
      <a:spcAft>
        <a:spcPct val="0"/>
      </a:spcAft>
      <a:defRPr sz="2000" kern="1200">
        <a:solidFill>
          <a:srgbClr val="6D6D6D"/>
        </a:solidFill>
        <a:latin typeface="Arial" panose="020B0604020202020204" pitchFamily="34" charset="0"/>
        <a:ea typeface="+mn-ea"/>
        <a:cs typeface="+mn-cs"/>
      </a:defRPr>
    </a:lvl2pPr>
    <a:lvl3pPr marL="914400" algn="l" rtl="0" fontAlgn="base">
      <a:spcBef>
        <a:spcPct val="20000"/>
      </a:spcBef>
      <a:spcAft>
        <a:spcPct val="0"/>
      </a:spcAft>
      <a:defRPr sz="2000" kern="1200">
        <a:solidFill>
          <a:srgbClr val="6D6D6D"/>
        </a:solidFill>
        <a:latin typeface="Arial" panose="020B0604020202020204" pitchFamily="34" charset="0"/>
        <a:ea typeface="+mn-ea"/>
        <a:cs typeface="+mn-cs"/>
      </a:defRPr>
    </a:lvl3pPr>
    <a:lvl4pPr marL="1371600" algn="l" rtl="0" fontAlgn="base">
      <a:spcBef>
        <a:spcPct val="20000"/>
      </a:spcBef>
      <a:spcAft>
        <a:spcPct val="0"/>
      </a:spcAft>
      <a:defRPr sz="2000" kern="1200">
        <a:solidFill>
          <a:srgbClr val="6D6D6D"/>
        </a:solidFill>
        <a:latin typeface="Arial" panose="020B0604020202020204" pitchFamily="34" charset="0"/>
        <a:ea typeface="+mn-ea"/>
        <a:cs typeface="+mn-cs"/>
      </a:defRPr>
    </a:lvl4pPr>
    <a:lvl5pPr marL="1828800" algn="l" rtl="0" fontAlgn="base">
      <a:spcBef>
        <a:spcPct val="20000"/>
      </a:spcBef>
      <a:spcAft>
        <a:spcPct val="0"/>
      </a:spcAft>
      <a:defRPr sz="2000" kern="1200">
        <a:solidFill>
          <a:srgbClr val="6D6D6D"/>
        </a:solidFill>
        <a:latin typeface="Arial" panose="020B0604020202020204" pitchFamily="34" charset="0"/>
        <a:ea typeface="+mn-ea"/>
        <a:cs typeface="+mn-cs"/>
      </a:defRPr>
    </a:lvl5pPr>
    <a:lvl6pPr marL="2286000" algn="l" defTabSz="914400" rtl="0" eaLnBrk="1" latinLnBrk="0" hangingPunct="1">
      <a:defRPr sz="2000" kern="1200">
        <a:solidFill>
          <a:srgbClr val="6D6D6D"/>
        </a:solidFill>
        <a:latin typeface="Arial" panose="020B0604020202020204" pitchFamily="34" charset="0"/>
        <a:ea typeface="+mn-ea"/>
        <a:cs typeface="+mn-cs"/>
      </a:defRPr>
    </a:lvl6pPr>
    <a:lvl7pPr marL="2743200" algn="l" defTabSz="914400" rtl="0" eaLnBrk="1" latinLnBrk="0" hangingPunct="1">
      <a:defRPr sz="2000" kern="1200">
        <a:solidFill>
          <a:srgbClr val="6D6D6D"/>
        </a:solidFill>
        <a:latin typeface="Arial" panose="020B0604020202020204" pitchFamily="34" charset="0"/>
        <a:ea typeface="+mn-ea"/>
        <a:cs typeface="+mn-cs"/>
      </a:defRPr>
    </a:lvl7pPr>
    <a:lvl8pPr marL="3200400" algn="l" defTabSz="914400" rtl="0" eaLnBrk="1" latinLnBrk="0" hangingPunct="1">
      <a:defRPr sz="2000" kern="1200">
        <a:solidFill>
          <a:srgbClr val="6D6D6D"/>
        </a:solidFill>
        <a:latin typeface="Arial" panose="020B0604020202020204" pitchFamily="34" charset="0"/>
        <a:ea typeface="+mn-ea"/>
        <a:cs typeface="+mn-cs"/>
      </a:defRPr>
    </a:lvl8pPr>
    <a:lvl9pPr marL="3657600" algn="l" defTabSz="914400" rtl="0" eaLnBrk="1" latinLnBrk="0" hangingPunct="1">
      <a:defRPr sz="2000" kern="1200">
        <a:solidFill>
          <a:srgbClr val="6D6D6D"/>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F6F6F"/>
    <a:srgbClr val="004994"/>
    <a:srgbClr val="FAB500"/>
    <a:srgbClr val="E8E8E8"/>
    <a:srgbClr val="0095DB"/>
    <a:srgbClr val="008C8E"/>
    <a:srgbClr val="FFDB92"/>
    <a:srgbClr val="5775B3"/>
    <a:srgbClr val="57751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339" autoAdjust="0"/>
    <p:restoredTop sz="75604" autoAdjust="0"/>
  </p:normalViewPr>
  <p:slideViewPr>
    <p:cSldViewPr>
      <p:cViewPr varScale="1">
        <p:scale>
          <a:sx n="71" d="100"/>
          <a:sy n="71" d="100"/>
        </p:scale>
        <p:origin x="53" y="110"/>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notesViewPr>
    <p:cSldViewPr>
      <p:cViewPr varScale="1">
        <p:scale>
          <a:sx n="86" d="100"/>
          <a:sy n="86" d="100"/>
        </p:scale>
        <p:origin x="3786"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92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7"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139268"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9"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8CE7DA52-4026-42E8-8B1D-F8038A51105A}" type="slidenum">
              <a:rPr lang="de-DE" altLang="de-DE"/>
              <a:pPr/>
              <a:t>‹Nr.›</a:t>
            </a:fld>
            <a:endParaRPr lang="de-DE" altLang="de-DE"/>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54276"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42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altLang="de-DE"/>
              <a:t>Textmasterformate durch Klicken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542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E038895E-0607-453D-A015-226380A24BC5}" type="slidenum">
              <a:rPr lang="de-DE" altLang="de-DE"/>
              <a:pPr/>
              <a:t>‹Nr.›</a:t>
            </a:fld>
            <a:endParaRPr lang="de-DE" altLang="de-DE"/>
          </a:p>
        </p:txBody>
      </p:sp>
    </p:spTree>
    <p:extLst>
      <p:ext uri="{BB962C8B-B14F-4D97-AF65-F5344CB8AC3E}">
        <p14:creationId xmlns:p14="http://schemas.microsoft.com/office/powerpoint/2010/main" val="352218706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spcBef>
                <a:spcPct val="0"/>
              </a:spcBef>
            </a:pPr>
            <a:fld id="{9541EC27-A52F-44FB-A960-AB093CD12434}" type="slidenum">
              <a:rPr lang="de-DE" altLang="de-DE" smtClean="0"/>
              <a:pPr>
                <a:spcBef>
                  <a:spcPct val="0"/>
                </a:spcBef>
              </a:pPr>
              <a:t>1</a:t>
            </a:fld>
            <a:endParaRPr lang="de-DE" altLang="de-DE" smtClean="0"/>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de-DE" sz="1400" smtClean="0"/>
          </a:p>
        </p:txBody>
      </p:sp>
    </p:spTree>
    <p:extLst>
      <p:ext uri="{BB962C8B-B14F-4D97-AF65-F5344CB8AC3E}">
        <p14:creationId xmlns:p14="http://schemas.microsoft.com/office/powerpoint/2010/main" val="17469814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altLang="de-DE" sz="1200" dirty="0" smtClean="0"/>
              <a:t>Ausformen eines Blechteils mittels Laserschneiden statt Stanzen (Vermeiden von Lärm, mechanischen Schwingungen)</a:t>
            </a:r>
          </a:p>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11</a:t>
            </a:fld>
            <a:endParaRPr lang="de-DE" altLang="de-DE"/>
          </a:p>
        </p:txBody>
      </p:sp>
    </p:spTree>
    <p:extLst>
      <p:ext uri="{BB962C8B-B14F-4D97-AF65-F5344CB8AC3E}">
        <p14:creationId xmlns:p14="http://schemas.microsoft.com/office/powerpoint/2010/main" val="31650062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altLang="de-DE" dirty="0" smtClean="0"/>
              <a:t>Neben den Informationen zu den Gefahren sind in der Betriebsanweisung nach § 14 GefStoffV auch Informationen über angemessene Vorsichtsmaßregeln sowie Maßnahmen, die die Beschäftigten zu ihrem eigenen Schutz und zum Schutz der anderen Beschäftigten am Arbeitsplatz durchzuführen haben, anzugeben. Außerdem muss über Maßnahmen informiert werden, die bei Betriebsstörungen, Unfällen und Notfällen und zur Verhütung dieser von den Beschäftigten, insbesondere von Rettungsmannschaften, durchzuführen sind.</a:t>
            </a:r>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13</a:t>
            </a:fld>
            <a:endParaRPr lang="de-DE" altLang="de-DE"/>
          </a:p>
        </p:txBody>
      </p:sp>
    </p:spTree>
    <p:extLst>
      <p:ext uri="{BB962C8B-B14F-4D97-AF65-F5344CB8AC3E}">
        <p14:creationId xmlns:p14="http://schemas.microsoft.com/office/powerpoint/2010/main" val="10001455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altLang="de-DE" sz="1200" dirty="0" smtClean="0"/>
              <a:t>Persönliche Schutzausrüstungen sind z.B. Helme, Schutzhandschuhe und Atemschutzmasken</a:t>
            </a:r>
            <a:r>
              <a:rPr lang="de-DE" altLang="de-DE" dirty="0" smtClean="0"/>
              <a:t>.</a:t>
            </a:r>
          </a:p>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14</a:t>
            </a:fld>
            <a:endParaRPr lang="de-DE" altLang="de-DE"/>
          </a:p>
        </p:txBody>
      </p:sp>
    </p:spTree>
    <p:extLst>
      <p:ext uri="{BB962C8B-B14F-4D97-AF65-F5344CB8AC3E}">
        <p14:creationId xmlns:p14="http://schemas.microsoft.com/office/powerpoint/2010/main" val="36648279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ltLang="de-DE" sz="1200" b="1" dirty="0" smtClean="0"/>
              <a:t>Lernziele Modul 3</a:t>
            </a:r>
            <a:r>
              <a:rPr lang="de-DE" altLang="de-DE" sz="1200" dirty="0" smtClean="0"/>
              <a:t>:</a:t>
            </a:r>
          </a:p>
          <a:p>
            <a:endParaRPr lang="de-DE" altLang="de-DE" sz="1200" dirty="0" smtClean="0"/>
          </a:p>
          <a:p>
            <a:r>
              <a:rPr lang="de-DE" altLang="de-DE" sz="1200" dirty="0" smtClean="0"/>
              <a:t>Die Teilnehmer kennen:</a:t>
            </a:r>
          </a:p>
          <a:p>
            <a:pPr>
              <a:buFont typeface="Wingdings" pitchFamily="2" charset="2"/>
              <a:buChar char="§"/>
            </a:pPr>
            <a:r>
              <a:rPr lang="de-DE" altLang="de-DE" sz="1200" dirty="0" smtClean="0"/>
              <a:t>  das arbeitswissenschaftliches Belastungs-/Beanspruchungsmodell</a:t>
            </a:r>
          </a:p>
          <a:p>
            <a:pPr>
              <a:buFont typeface="Wingdings" pitchFamily="2" charset="2"/>
              <a:buChar char="§"/>
            </a:pPr>
            <a:r>
              <a:rPr lang="de-DE" altLang="de-DE" sz="1200" dirty="0" smtClean="0"/>
              <a:t>  die Maßnahmenrangfolge zur Belastungsreduzierung und die Gründe für eine solche Reihenfolgenbildung</a:t>
            </a:r>
          </a:p>
          <a:p>
            <a:pPr>
              <a:buFont typeface="Wingdings" pitchFamily="2" charset="2"/>
              <a:buChar char="§"/>
            </a:pPr>
            <a:r>
              <a:rPr lang="de-DE" altLang="de-DE" sz="1200" dirty="0" smtClean="0"/>
              <a:t>  die maßgeblichen Arbeitsumwelteinflüsse</a:t>
            </a:r>
          </a:p>
          <a:p>
            <a:pPr>
              <a:buFont typeface="Wingdings" pitchFamily="2" charset="2"/>
              <a:buChar char="§"/>
            </a:pPr>
            <a:r>
              <a:rPr lang="de-DE" altLang="de-DE" sz="1200" dirty="0" smtClean="0"/>
              <a:t>  die physikalischen Grundlagen der Arbeitsumwelteinflüsse</a:t>
            </a:r>
          </a:p>
          <a:p>
            <a:pPr>
              <a:buFont typeface="Wingdings" pitchFamily="2" charset="2"/>
              <a:buChar char="§"/>
            </a:pPr>
            <a:r>
              <a:rPr lang="de-DE" altLang="de-DE" sz="1200" dirty="0" smtClean="0"/>
              <a:t>  die rechtlichen und normativen Grundlagen zur Durchsetzung arbeitswissenschaftlicher </a:t>
            </a:r>
            <a:br>
              <a:rPr lang="de-DE" altLang="de-DE" sz="1200" dirty="0" smtClean="0"/>
            </a:br>
            <a:r>
              <a:rPr lang="de-DE" altLang="de-DE" sz="1200" dirty="0" smtClean="0"/>
              <a:t>   Anforderungen.</a:t>
            </a:r>
          </a:p>
          <a:p>
            <a:pPr>
              <a:buFont typeface="Wingdings" pitchFamily="2" charset="2"/>
              <a:buNone/>
            </a:pPr>
            <a:r>
              <a:rPr lang="de-DE" altLang="de-DE" sz="1200" dirty="0" smtClean="0"/>
              <a:t>Die Teilnehmer sind in</a:t>
            </a:r>
            <a:r>
              <a:rPr lang="de-DE" altLang="de-DE" sz="1200" baseline="0" dirty="0" smtClean="0"/>
              <a:t> der Lage:</a:t>
            </a:r>
            <a:endParaRPr lang="de-DE" altLang="de-DE" sz="1200" dirty="0" smtClean="0"/>
          </a:p>
          <a:p>
            <a:pPr>
              <a:buFont typeface="Wingdings" pitchFamily="2" charset="2"/>
              <a:buChar char="§"/>
            </a:pPr>
            <a:r>
              <a:rPr lang="de-DE" altLang="de-DE" sz="1200" dirty="0" smtClean="0"/>
              <a:t>  mit dem vermittelten Wissen konstruktive bzw. gestalterische Ansätzen zur Begrenzung von Belastungen </a:t>
            </a:r>
          </a:p>
          <a:p>
            <a:pPr>
              <a:buFont typeface="Wingdings" pitchFamily="2" charset="2"/>
              <a:buNone/>
            </a:pPr>
            <a:r>
              <a:rPr lang="de-DE" altLang="de-DE" sz="1200" dirty="0" smtClean="0"/>
              <a:t>durch</a:t>
            </a:r>
            <a:r>
              <a:rPr lang="de-DE" altLang="de-DE" sz="1200" baseline="0" dirty="0" smtClean="0"/>
              <a:t> die Arbeitsumwelt abzuleiten.</a:t>
            </a:r>
            <a:endParaRPr lang="de-DE" altLang="de-DE" sz="1200" dirty="0" smtClean="0"/>
          </a:p>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2</a:t>
            </a:fld>
            <a:endParaRPr lang="de-DE" altLang="de-DE"/>
          </a:p>
        </p:txBody>
      </p:sp>
    </p:spTree>
    <p:extLst>
      <p:ext uri="{BB962C8B-B14F-4D97-AF65-F5344CB8AC3E}">
        <p14:creationId xmlns:p14="http://schemas.microsoft.com/office/powerpoint/2010/main" val="26753709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altLang="de-DE" sz="1200" dirty="0" smtClean="0"/>
              <a:t>Definition </a:t>
            </a:r>
            <a:r>
              <a:rPr lang="de-DE" altLang="de-DE" sz="1200" b="1" dirty="0" smtClean="0"/>
              <a:t>Arbeitssystembegriff:</a:t>
            </a:r>
          </a:p>
          <a:p>
            <a:pPr eaLnBrk="1" hangingPunct="1"/>
            <a:endParaRPr lang="de-DE" altLang="de-DE" sz="1200" dirty="0" smtClean="0"/>
          </a:p>
          <a:p>
            <a:pPr eaLnBrk="1" hangingPunct="1"/>
            <a:r>
              <a:rPr lang="de-DE" altLang="de-DE" sz="1200" dirty="0" smtClean="0"/>
              <a:t>Nach REFA wird ein </a:t>
            </a:r>
            <a:r>
              <a:rPr lang="de-DE" altLang="de-DE" sz="1200" b="1" dirty="0" smtClean="0"/>
              <a:t>Arbeitssystem</a:t>
            </a:r>
            <a:r>
              <a:rPr lang="de-DE" altLang="de-DE" sz="1200" dirty="0" smtClean="0"/>
              <a:t> durch Arbeitsaufgabe, Eingabe, Ausgabe, Mensch, Arbeitsmittel, Arbeitsablauf, Arbeitsplatz  und Umgebung beschrieben.</a:t>
            </a:r>
            <a:r>
              <a:rPr lang="de-DE" altLang="de-DE" sz="1200" baseline="0" dirty="0" smtClean="0"/>
              <a:t> </a:t>
            </a:r>
          </a:p>
          <a:p>
            <a:pPr eaLnBrk="1" hangingPunct="1"/>
            <a:r>
              <a:rPr lang="de-DE" altLang="de-DE" sz="1200" dirty="0" smtClean="0"/>
              <a:t>Oft ist mit Arbeitssystem bei der Betrachtung von Arbeitsprozessen der Arbeitsplatz gemeint.</a:t>
            </a:r>
          </a:p>
          <a:p>
            <a:pPr eaLnBrk="1" hangingPunct="1"/>
            <a:r>
              <a:rPr lang="de-DE" altLang="de-DE" sz="1200" dirty="0" smtClean="0"/>
              <a:t>Die </a:t>
            </a:r>
            <a:r>
              <a:rPr lang="de-DE" altLang="de-DE" sz="1200" b="1" dirty="0" smtClean="0"/>
              <a:t>Arbeitsumwelt</a:t>
            </a:r>
            <a:r>
              <a:rPr lang="de-DE" altLang="de-DE" sz="1200" dirty="0" smtClean="0"/>
              <a:t> ist Teil der Umgebung des Arbeitssystems und wirkt meist als Belastung.</a:t>
            </a:r>
          </a:p>
          <a:p>
            <a:pPr eaLnBrk="1" hangingPunct="1"/>
            <a:r>
              <a:rPr lang="de-DE" altLang="de-DE" sz="1200" dirty="0" smtClean="0"/>
              <a:t>Durch entsprechende Gestaltungsmaßnahmen können negative Auswirkungen auf den Menschen vermieden bzw. sogar positive Auswirkungen auf Motivation und Leistung erzielt werden. </a:t>
            </a:r>
          </a:p>
          <a:p>
            <a:pPr eaLnBrk="1" hangingPunct="1"/>
            <a:r>
              <a:rPr lang="de-DE" altLang="de-DE" sz="1200" dirty="0" smtClean="0"/>
              <a:t>Um die grundsätzlichen Auswirkungen der Einflüsse auf den Menschen am Arbeitsplatz zu beschreiben, wird im folgenden das Grundkonzept des </a:t>
            </a:r>
            <a:r>
              <a:rPr lang="de-DE" altLang="de-DE" sz="1200" b="1" dirty="0" smtClean="0"/>
              <a:t>Belastungs-Beanspruchungsmodells</a:t>
            </a:r>
            <a:r>
              <a:rPr lang="de-DE" altLang="de-DE" sz="1200" dirty="0" smtClean="0"/>
              <a:t> eingeführt. </a:t>
            </a:r>
          </a:p>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3</a:t>
            </a:fld>
            <a:endParaRPr lang="de-DE" altLang="de-DE"/>
          </a:p>
        </p:txBody>
      </p:sp>
    </p:spTree>
    <p:extLst>
      <p:ext uri="{BB962C8B-B14F-4D97-AF65-F5344CB8AC3E}">
        <p14:creationId xmlns:p14="http://schemas.microsoft.com/office/powerpoint/2010/main" val="19931887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altLang="de-DE" sz="1200" b="1" dirty="0" smtClean="0"/>
              <a:t>Beanspruchungen</a:t>
            </a:r>
          </a:p>
          <a:p>
            <a:pPr eaLnBrk="1" hangingPunct="1"/>
            <a:r>
              <a:rPr lang="de-DE" altLang="de-DE" sz="1200" dirty="0" smtClean="0"/>
              <a:t>Das Belastungs-Beanspruchungs-Konzept basiert auf einer Parallele zur technischen Mechanik. Mit Belastung ist dort die Gesamtheit der äußeren Einwirkungen (z.B. Kräfte) auf ein Bauteil gemeint. Unter Beanspruchung versteht man die daraus resultierenden Spannungen. Diese sind abhängig von der Höhe der Belastung, aber auch von Werkstoffeigenschaften und Geometrie des Bauteils. </a:t>
            </a:r>
          </a:p>
          <a:p>
            <a:pPr eaLnBrk="1" hangingPunct="1"/>
            <a:r>
              <a:rPr lang="de-DE" altLang="de-DE" sz="1200" dirty="0" smtClean="0"/>
              <a:t>Definitionen Arbeitsbelastung/Arbeitsbeanspruchung auch in </a:t>
            </a:r>
            <a:r>
              <a:rPr lang="de-DE" altLang="de-DE" sz="1200" b="1" dirty="0" smtClean="0"/>
              <a:t>DIN EN ISO 6385 2016-12</a:t>
            </a:r>
          </a:p>
          <a:p>
            <a:pPr eaLnBrk="1" hangingPunct="1"/>
            <a:r>
              <a:rPr lang="de-DE" altLang="de-DE" sz="1200" dirty="0" smtClean="0"/>
              <a:t>Aus der Beanspruchungsbewertung leitet sich eine Wertung der menschlichen Arbeit ab. Diese gliedert sich in die vier Kriterien Ausführbarkeit, Schädigungslosigkeit, Beeinträchtigungsfreiheit und Persönlichkeitsförderung (nach Hacker). </a:t>
            </a:r>
          </a:p>
          <a:p>
            <a:pPr eaLnBrk="1" hangingPunct="1"/>
            <a:r>
              <a:rPr lang="de-DE" altLang="de-DE" sz="1200" dirty="0" smtClean="0"/>
              <a:t>Belastungen aus dem Arbeitssystem können neben physischen Beanspruchungen auch psychische Beanspruchungen zur Folge haben. Siehe dazu weiterführend </a:t>
            </a:r>
            <a:r>
              <a:rPr lang="de-DE" altLang="de-DE" sz="1200" b="1" dirty="0" smtClean="0"/>
              <a:t>DIN EN ISO 10075</a:t>
            </a:r>
            <a:r>
              <a:rPr lang="de-DE" altLang="de-DE" sz="1200" dirty="0" smtClean="0"/>
              <a:t> Ergonomische Grundlagen bezüglich psychischer Arbeitsbelastung.</a:t>
            </a:r>
          </a:p>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4</a:t>
            </a:fld>
            <a:endParaRPr lang="de-DE" altLang="de-DE"/>
          </a:p>
        </p:txBody>
      </p:sp>
    </p:spTree>
    <p:extLst>
      <p:ext uri="{BB962C8B-B14F-4D97-AF65-F5344CB8AC3E}">
        <p14:creationId xmlns:p14="http://schemas.microsoft.com/office/powerpoint/2010/main" val="27863016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altLang="de-DE" sz="1200" dirty="0" smtClean="0"/>
              <a:t>Auf dieser Folie sind die im folgenden vorgestellten Arbeitsumweltfaktoren dargestellt. Zur Berücksichtigung der Arbeitsumweltfaktoren Gefahrstoffe und Strahlung ist bei der Planung und Konstruktion von Anlagen und Maschinen die Zusammenarbeit mit entsprechenden Spezialisten auf diesen Fachgebieten notwendig. Deshalb werden diese Faktoren nicht im Detail behandelt. (siehe bei Bedarf Modul 3-6)</a:t>
            </a:r>
          </a:p>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5</a:t>
            </a:fld>
            <a:endParaRPr lang="de-DE" altLang="de-DE"/>
          </a:p>
        </p:txBody>
      </p:sp>
    </p:spTree>
    <p:extLst>
      <p:ext uri="{BB962C8B-B14F-4D97-AF65-F5344CB8AC3E}">
        <p14:creationId xmlns:p14="http://schemas.microsoft.com/office/powerpoint/2010/main" val="28420964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altLang="de-DE" sz="1200" b="1" dirty="0" smtClean="0"/>
              <a:t>Erläuterung, welche Tätigkeiten im Fallbeispiel „Fertigungsinsel Antriebseinheit“ stattfinden!</a:t>
            </a:r>
            <a:r>
              <a:rPr lang="de-DE" altLang="de-DE" sz="1200" b="1" i="1" dirty="0" smtClean="0"/>
              <a:t> </a:t>
            </a:r>
          </a:p>
          <a:p>
            <a:pPr>
              <a:buFont typeface="Wingdings" pitchFamily="2" charset="2"/>
              <a:buChar char="§"/>
            </a:pPr>
            <a:r>
              <a:rPr lang="de-DE" altLang="de-DE" sz="1200" dirty="0" smtClean="0"/>
              <a:t>  Gussteile werden angeliefert, gefräst. Auf einer Laserschneidanlage werden die Gehäusedeckel</a:t>
            </a:r>
            <a:br>
              <a:rPr lang="de-DE" altLang="de-DE" sz="1200" dirty="0" smtClean="0"/>
            </a:br>
            <a:r>
              <a:rPr lang="de-DE" altLang="de-DE" sz="1200" dirty="0" smtClean="0"/>
              <a:t>    zugeschnitten. </a:t>
            </a:r>
          </a:p>
          <a:p>
            <a:pPr>
              <a:buFont typeface="Wingdings" pitchFamily="2" charset="2"/>
              <a:buChar char="§"/>
            </a:pPr>
            <a:r>
              <a:rPr lang="de-DE" altLang="de-DE" sz="1200" dirty="0" smtClean="0"/>
              <a:t>  Am Montagearbeitsplatz sind der Motor, das Getriebe, die Schaltung bzw. Steuerungselemente</a:t>
            </a:r>
            <a:br>
              <a:rPr lang="de-DE" altLang="de-DE" sz="1200" dirty="0" smtClean="0"/>
            </a:br>
            <a:r>
              <a:rPr lang="de-DE" altLang="de-DE" sz="1200" dirty="0" smtClean="0"/>
              <a:t>   mit Klemmplatte im Gehäuse zu platzieren und zu fügen. Zuletzt Prüfung der fertigen Antriebseinheit.</a:t>
            </a:r>
          </a:p>
          <a:p>
            <a:pPr eaLnBrk="1" hangingPunct="1"/>
            <a:endParaRPr lang="de-DE" altLang="de-DE" sz="1200" dirty="0" smtClean="0"/>
          </a:p>
          <a:p>
            <a:pPr eaLnBrk="1" hangingPunct="1"/>
            <a:r>
              <a:rPr lang="de-DE" altLang="de-DE" sz="1200" dirty="0" smtClean="0"/>
              <a:t>Zur Feedbackgewinnung Vorschläge erfragen. Durch nochmaliges Klicken die Umweltfaktoren aufrufen.</a:t>
            </a:r>
          </a:p>
          <a:p>
            <a:pPr eaLnBrk="1" hangingPunct="1"/>
            <a:r>
              <a:rPr lang="de-DE" altLang="de-DE" sz="1200" dirty="0" smtClean="0"/>
              <a:t>Welche speziellen Umweltfaktoren treten an den beiden anderen Arbeitsplätzen auf?</a:t>
            </a:r>
          </a:p>
          <a:p>
            <a:pPr eaLnBrk="1" hangingPunct="1"/>
            <a:r>
              <a:rPr lang="de-DE" altLang="de-DE" sz="1200" dirty="0" smtClean="0"/>
              <a:t>z.B. Licht bei der Laserschneidanlage zur Blechbearbeitung, mechanische Schwingungen am Wendelförderer bzw. am Schrauber des Montagearbeitsplatzes.</a:t>
            </a:r>
          </a:p>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6</a:t>
            </a:fld>
            <a:endParaRPr lang="de-DE" altLang="de-DE"/>
          </a:p>
        </p:txBody>
      </p:sp>
    </p:spTree>
    <p:extLst>
      <p:ext uri="{BB962C8B-B14F-4D97-AF65-F5344CB8AC3E}">
        <p14:creationId xmlns:p14="http://schemas.microsoft.com/office/powerpoint/2010/main" val="19705588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altLang="de-DE" sz="1200" b="1" dirty="0" smtClean="0"/>
              <a:t>Arbeitsumweltfaktoren</a:t>
            </a:r>
            <a:r>
              <a:rPr lang="de-DE" altLang="de-DE" sz="1200" dirty="0" smtClean="0"/>
              <a:t>: </a:t>
            </a:r>
          </a:p>
          <a:p>
            <a:pPr eaLnBrk="1" hangingPunct="1"/>
            <a:r>
              <a:rPr lang="de-DE" altLang="de-DE" sz="1200" dirty="0" smtClean="0"/>
              <a:t>Lärm, Licht, Gefahrstoffe (Staub), mechanische Schwingungen, Klima (Wärme durch Schutzbekleidung in Verbindung mit schwerer körperlicher Arbeit). </a:t>
            </a:r>
          </a:p>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7</a:t>
            </a:fld>
            <a:endParaRPr lang="de-DE" altLang="de-DE"/>
          </a:p>
        </p:txBody>
      </p:sp>
    </p:spTree>
    <p:extLst>
      <p:ext uri="{BB962C8B-B14F-4D97-AF65-F5344CB8AC3E}">
        <p14:creationId xmlns:p14="http://schemas.microsoft.com/office/powerpoint/2010/main" val="1526359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altLang="de-DE" sz="1200" dirty="0" smtClean="0"/>
              <a:t>Durch Maschinen kommt es zu verschiedenen </a:t>
            </a:r>
            <a:r>
              <a:rPr lang="de-DE" altLang="de-DE" sz="1200" b="1" dirty="0" smtClean="0"/>
              <a:t>Emissionen </a:t>
            </a:r>
            <a:r>
              <a:rPr lang="de-DE" altLang="de-DE" sz="1200" dirty="0" smtClean="0"/>
              <a:t>(welche Arbeitsumweltfaktoren darstellen),</a:t>
            </a:r>
            <a:r>
              <a:rPr lang="de-DE" altLang="de-DE" sz="1200" b="1" dirty="0" smtClean="0"/>
              <a:t> </a:t>
            </a:r>
            <a:r>
              <a:rPr lang="de-DE" altLang="de-DE" sz="1200" dirty="0" smtClean="0"/>
              <a:t> die beim Menschen zu </a:t>
            </a:r>
            <a:r>
              <a:rPr lang="de-DE" altLang="de-DE" sz="1200" b="1" dirty="0" smtClean="0"/>
              <a:t>Immissionen</a:t>
            </a:r>
            <a:r>
              <a:rPr lang="de-DE" altLang="de-DE" sz="1200" dirty="0" smtClean="0"/>
              <a:t> führen. Aufgabe der Konstruktion ist es, das Auftreten von </a:t>
            </a:r>
            <a:r>
              <a:rPr lang="de-DE" altLang="de-DE" sz="1200" b="1" dirty="0" smtClean="0"/>
              <a:t>Emissionen</a:t>
            </a:r>
            <a:r>
              <a:rPr lang="de-DE" altLang="de-DE" sz="1200" dirty="0" smtClean="0"/>
              <a:t> zu verhindern oder zu begrenzen. In den folgenden Modulen (3-2 ff) wird aus diesem spezifischen Grund nur auf die möglichen technischen Lösungen zur Belastungsoptimierung eingegangen.</a:t>
            </a:r>
          </a:p>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8</a:t>
            </a:fld>
            <a:endParaRPr lang="de-DE" altLang="de-DE"/>
          </a:p>
        </p:txBody>
      </p:sp>
    </p:spTree>
    <p:extLst>
      <p:ext uri="{BB962C8B-B14F-4D97-AF65-F5344CB8AC3E}">
        <p14:creationId xmlns:p14="http://schemas.microsoft.com/office/powerpoint/2010/main" val="37206492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altLang="de-DE" sz="1200" dirty="0" smtClean="0"/>
              <a:t>Prinzip stammt aus der </a:t>
            </a:r>
            <a:r>
              <a:rPr lang="de-DE" altLang="de-DE" sz="1200" b="1" dirty="0" smtClean="0"/>
              <a:t>Maschinenrichtlinie</a:t>
            </a:r>
            <a:r>
              <a:rPr lang="de-DE" altLang="de-DE" sz="1200" dirty="0" smtClean="0"/>
              <a:t> und ist damit eine verbindliche Maßnahmenhierarchie.</a:t>
            </a:r>
          </a:p>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9</a:t>
            </a:fld>
            <a:endParaRPr lang="de-DE" altLang="de-DE"/>
          </a:p>
        </p:txBody>
      </p:sp>
    </p:spTree>
    <p:extLst>
      <p:ext uri="{BB962C8B-B14F-4D97-AF65-F5344CB8AC3E}">
        <p14:creationId xmlns:p14="http://schemas.microsoft.com/office/powerpoint/2010/main" val="10068906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3" name="Rechteck 2">
            <a:extLst>
              <a:ext uri="{FF2B5EF4-FFF2-40B4-BE49-F238E27FC236}">
                <a16:creationId xmlns:a16="http://schemas.microsoft.com/office/drawing/2014/main" xmlns="" id="{0E11FC9E-1C01-E975-681F-479C4061A1AB}"/>
              </a:ext>
            </a:extLst>
          </p:cNvPr>
          <p:cNvSpPr/>
          <p:nvPr userDrawn="1"/>
        </p:nvSpPr>
        <p:spPr bwMode="auto">
          <a:xfrm>
            <a:off x="0" y="-21369"/>
            <a:ext cx="12192000" cy="1298575"/>
          </a:xfrm>
          <a:prstGeom prst="rect">
            <a:avLst/>
          </a:prstGeom>
          <a:solidFill>
            <a:srgbClr val="E8E8E8">
              <a:alpha val="67843"/>
            </a:srgbClr>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dirty="0">
              <a:ln>
                <a:noFill/>
              </a:ln>
              <a:solidFill>
                <a:srgbClr val="6D6D6D"/>
              </a:solidFill>
              <a:effectLst/>
              <a:latin typeface="Arial" panose="020B0604020202020204" pitchFamily="34" charset="0"/>
            </a:endParaRPr>
          </a:p>
        </p:txBody>
      </p:sp>
      <p:sp>
        <p:nvSpPr>
          <p:cNvPr id="50191" name="Rectangle 15"/>
          <p:cNvSpPr>
            <a:spLocks noGrp="1" noChangeArrowheads="1"/>
          </p:cNvSpPr>
          <p:nvPr>
            <p:ph type="ctrTitle"/>
          </p:nvPr>
        </p:nvSpPr>
        <p:spPr>
          <a:xfrm>
            <a:off x="2639484" y="2189163"/>
            <a:ext cx="8136467" cy="2679700"/>
          </a:xfrm>
        </p:spPr>
        <p:txBody>
          <a:bodyPr bIns="0"/>
          <a:lstStyle>
            <a:lvl1pPr>
              <a:lnSpc>
                <a:spcPct val="90000"/>
              </a:lnSpc>
              <a:defRPr sz="3800"/>
            </a:lvl1pPr>
          </a:lstStyle>
          <a:p>
            <a:pPr lvl="0"/>
            <a:r>
              <a:rPr lang="de-DE" altLang="de-DE" noProof="0" smtClean="0"/>
              <a:t>Titelmasterformat durch Klicken bearbeiten</a:t>
            </a:r>
            <a:endParaRPr lang="de-DE" altLang="de-DE" noProof="0" dirty="0"/>
          </a:p>
        </p:txBody>
      </p:sp>
      <p:sp>
        <p:nvSpPr>
          <p:cNvPr id="50192" name="Rectangle 16"/>
          <p:cNvSpPr>
            <a:spLocks noGrp="1" noChangeArrowheads="1"/>
          </p:cNvSpPr>
          <p:nvPr>
            <p:ph type="subTitle" idx="1"/>
          </p:nvPr>
        </p:nvSpPr>
        <p:spPr>
          <a:xfrm>
            <a:off x="2639484" y="5083176"/>
            <a:ext cx="8136467" cy="1298575"/>
          </a:xfrm>
          <a:extLst>
            <a:ext uri="{909E8E84-426E-40DD-AFC4-6F175D3DCCD1}">
              <a14:hiddenFill xmlns:a14="http://schemas.microsoft.com/office/drawing/2010/main">
                <a:solidFill>
                  <a:schemeClr val="accent1"/>
                </a:solidFill>
              </a14:hiddenFill>
            </a:ext>
          </a:extLst>
        </p:spPr>
        <p:txBody>
          <a:bodyPr/>
          <a:lstStyle>
            <a:lvl1pPr>
              <a:spcBef>
                <a:spcPct val="0"/>
              </a:spcBef>
              <a:defRPr sz="2000" b="0"/>
            </a:lvl1pPr>
          </a:lstStyle>
          <a:p>
            <a:pPr lvl="0"/>
            <a:r>
              <a:rPr lang="de-DE" altLang="de-DE" noProof="0" smtClean="0"/>
              <a:t>Formatvorlage des Untertitelmasters durch Klicken bearbeiten</a:t>
            </a:r>
            <a:endParaRPr lang="de-DE" altLang="de-DE" noProof="0" dirty="0"/>
          </a:p>
        </p:txBody>
      </p:sp>
      <p:pic>
        <p:nvPicPr>
          <p:cNvPr id="9" name="Grafik 8" descr="Logo KANPraxis Module: Ergonomie&#10;&#10;Automatisch generierte Beschreibung">
            <a:extLst>
              <a:ext uri="{FF2B5EF4-FFF2-40B4-BE49-F238E27FC236}">
                <a16:creationId xmlns:a16="http://schemas.microsoft.com/office/drawing/2014/main" xmlns="" id="{6A5686F1-F33B-CC42-17B5-C58C0CDA276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20336" y="427110"/>
            <a:ext cx="2386370" cy="421335"/>
          </a:xfrm>
          <a:prstGeom prst="rect">
            <a:avLst/>
          </a:prstGeom>
        </p:spPr>
      </p:pic>
      <p:cxnSp>
        <p:nvCxnSpPr>
          <p:cNvPr id="11" name="Gerader Verbinder 10">
            <a:extLst>
              <a:ext uri="{FF2B5EF4-FFF2-40B4-BE49-F238E27FC236}">
                <a16:creationId xmlns:a16="http://schemas.microsoft.com/office/drawing/2014/main" xmlns="" id="{7302DD1C-5411-3134-FD0A-BBE73F3B9CC9}"/>
              </a:ext>
            </a:extLst>
          </p:cNvPr>
          <p:cNvCxnSpPr/>
          <p:nvPr userDrawn="1"/>
        </p:nvCxnSpPr>
        <p:spPr bwMode="auto">
          <a:xfrm>
            <a:off x="0" y="1340768"/>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Inhaltsplatzhalter 2"/>
          <p:cNvSpPr>
            <a:spLocks noGrp="1"/>
          </p:cNvSpPr>
          <p:nvPr>
            <p:ph idx="1"/>
          </p:nvPr>
        </p:nvSpPr>
        <p:spPr/>
        <p:txBody>
          <a:bodyPr/>
          <a:lstStyle>
            <a:lvl1pPr>
              <a:defRPr sz="2000"/>
            </a:lvl1pPr>
            <a:lvl2pPr>
              <a:defRPr sz="2000"/>
            </a:lvl2pPr>
            <a:lvl3pPr marL="265113" indent="-261938">
              <a:buClr>
                <a:srgbClr val="FAB500"/>
              </a:buClr>
              <a:buFont typeface="Arial" panose="020B0604020202020204" pitchFamily="34" charset="0"/>
              <a:buChar char="•"/>
              <a:defRPr sz="2000"/>
            </a:lvl3pPr>
            <a:lvl4pPr>
              <a:buClr>
                <a:srgbClr val="FAB500"/>
              </a:buClr>
              <a:defRPr sz="1800"/>
            </a:lvl4pPr>
            <a:lvl5pPr marL="678112" indent="-285750">
              <a:buFont typeface="Arial" panose="020B0604020202020204" pitchFamily="34" charset="0"/>
              <a:buChar char="•"/>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Datumsplatzhalter 3"/>
          <p:cNvSpPr>
            <a:spLocks noGrp="1"/>
          </p:cNvSpPr>
          <p:nvPr>
            <p:ph type="dt" sz="half" idx="10"/>
          </p:nvPr>
        </p:nvSpPr>
        <p:spPr/>
        <p:txBody>
          <a:bodyPr/>
          <a:lstStyle>
            <a:lvl1pPr>
              <a:defRPr/>
            </a:lvl1pPr>
          </a:lstStyle>
          <a:p>
            <a:r>
              <a:rPr lang="de-DE" altLang="de-DE"/>
              <a:t>Datum</a:t>
            </a:r>
          </a:p>
        </p:txBody>
      </p:sp>
      <p:sp>
        <p:nvSpPr>
          <p:cNvPr id="5" name="Fußzeilenplatzhalter 4"/>
          <p:cNvSpPr>
            <a:spLocks noGrp="1"/>
          </p:cNvSpPr>
          <p:nvPr>
            <p:ph type="ftr" sz="quarter" idx="11"/>
          </p:nvPr>
        </p:nvSpPr>
        <p:spPr/>
        <p:txBody>
          <a:bodyPr/>
          <a:lstStyle>
            <a:lvl1pPr>
              <a:defRPr/>
            </a:lvl1pPr>
          </a:lstStyle>
          <a:p>
            <a:r>
              <a:rPr lang="de-DE" altLang="de-DE"/>
              <a:t>Veranstaltung</a:t>
            </a:r>
          </a:p>
        </p:txBody>
      </p:sp>
      <p:sp>
        <p:nvSpPr>
          <p:cNvPr id="6" name="Foliennummernplatzhalter 5"/>
          <p:cNvSpPr>
            <a:spLocks noGrp="1"/>
          </p:cNvSpPr>
          <p:nvPr>
            <p:ph type="sldNum" sz="quarter" idx="12"/>
          </p:nvPr>
        </p:nvSpPr>
        <p:spPr/>
        <p:txBody>
          <a:bodyPr/>
          <a:lstStyle>
            <a:lvl1pPr>
              <a:defRPr/>
            </a:lvl1pPr>
          </a:lstStyle>
          <a:p>
            <a:r>
              <a:rPr lang="de-DE" altLang="de-DE"/>
              <a:t>Seite </a:t>
            </a:r>
            <a:fld id="{B6BD4482-99CC-4E47-A47A-AD99D597AA96}" type="slidenum">
              <a:rPr lang="de-DE" altLang="de-DE"/>
              <a:pPr/>
              <a:t>‹Nr.›</a:t>
            </a:fld>
            <a:endParaRPr lang="de-DE" altLang="de-DE"/>
          </a:p>
        </p:txBody>
      </p:sp>
    </p:spTree>
    <p:extLst>
      <p:ext uri="{BB962C8B-B14F-4D97-AF65-F5344CB8AC3E}">
        <p14:creationId xmlns:p14="http://schemas.microsoft.com/office/powerpoint/2010/main" val="40489361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Inhaltsplatzhalter 2"/>
          <p:cNvSpPr>
            <a:spLocks noGrp="1"/>
          </p:cNvSpPr>
          <p:nvPr>
            <p:ph sz="half" idx="1"/>
          </p:nvPr>
        </p:nvSpPr>
        <p:spPr>
          <a:xfrm>
            <a:off x="719667" y="1484314"/>
            <a:ext cx="5274733" cy="4897437"/>
          </a:xfrm>
        </p:spPr>
        <p:txBody>
          <a:bodyPr/>
          <a:lstStyle>
            <a:lvl1pPr>
              <a:defRPr sz="2000"/>
            </a:lvl1pPr>
            <a:lvl2pPr>
              <a:defRPr sz="2000"/>
            </a:lvl2pPr>
            <a:lvl3pPr>
              <a:defRPr sz="2000"/>
            </a:lvl3pPr>
            <a:lvl4pPr>
              <a:defRPr sz="1800"/>
            </a:lvl4pPr>
            <a:lvl5pPr marL="540000">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Inhaltsplatzhalter 3"/>
          <p:cNvSpPr>
            <a:spLocks noGrp="1"/>
          </p:cNvSpPr>
          <p:nvPr>
            <p:ph sz="half" idx="2"/>
          </p:nvPr>
        </p:nvSpPr>
        <p:spPr>
          <a:xfrm>
            <a:off x="6197600" y="1484314"/>
            <a:ext cx="5443016" cy="4897437"/>
          </a:xfrm>
        </p:spPr>
        <p:txBody>
          <a:bodyPr/>
          <a:lstStyle>
            <a:lvl1pPr>
              <a:defRPr sz="2000"/>
            </a:lvl1pPr>
            <a:lvl2pPr>
              <a:defRPr sz="2000"/>
            </a:lvl2pPr>
            <a:lvl3pPr>
              <a:defRPr sz="2000"/>
            </a:lvl3pPr>
            <a:lvl4pPr>
              <a:defRPr sz="1800"/>
            </a:lvl4pPr>
            <a:lvl5pPr>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1E832D47-690B-41F0-BCAD-9F165EFE9095}" type="slidenum">
              <a:rPr lang="de-DE" altLang="de-DE"/>
              <a:pPr/>
              <a:t>‹Nr.›</a:t>
            </a:fld>
            <a:endParaRPr lang="de-DE" altLang="de-DE"/>
          </a:p>
        </p:txBody>
      </p:sp>
    </p:spTree>
    <p:extLst>
      <p:ext uri="{BB962C8B-B14F-4D97-AF65-F5344CB8AC3E}">
        <p14:creationId xmlns:p14="http://schemas.microsoft.com/office/powerpoint/2010/main" val="20969703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Datumsplatzhalter 2"/>
          <p:cNvSpPr>
            <a:spLocks noGrp="1"/>
          </p:cNvSpPr>
          <p:nvPr>
            <p:ph type="dt" sz="half" idx="10"/>
          </p:nvPr>
        </p:nvSpPr>
        <p:spPr/>
        <p:txBody>
          <a:bodyPr/>
          <a:lstStyle>
            <a:lvl1pPr>
              <a:defRPr/>
            </a:lvl1pPr>
          </a:lstStyle>
          <a:p>
            <a:r>
              <a:rPr lang="de-DE" altLang="de-DE"/>
              <a:t>Datum</a:t>
            </a:r>
          </a:p>
        </p:txBody>
      </p:sp>
      <p:sp>
        <p:nvSpPr>
          <p:cNvPr id="4" name="Fußzeilenplatzhalter 3"/>
          <p:cNvSpPr>
            <a:spLocks noGrp="1"/>
          </p:cNvSpPr>
          <p:nvPr>
            <p:ph type="ftr" sz="quarter" idx="11"/>
          </p:nvPr>
        </p:nvSpPr>
        <p:spPr>
          <a:xfrm>
            <a:off x="767408" y="6496051"/>
            <a:ext cx="5809076" cy="333375"/>
          </a:xfrm>
        </p:spPr>
        <p:txBody>
          <a:bodyPr/>
          <a:lstStyle>
            <a:lvl1pPr>
              <a:defRPr/>
            </a:lvl1pPr>
          </a:lstStyle>
          <a:p>
            <a:r>
              <a:rPr lang="de-DE" altLang="de-DE" dirty="0"/>
              <a:t>Veranstaltung</a:t>
            </a:r>
          </a:p>
        </p:txBody>
      </p:sp>
      <p:sp>
        <p:nvSpPr>
          <p:cNvPr id="5" name="Foliennummernplatzhalter 4"/>
          <p:cNvSpPr>
            <a:spLocks noGrp="1"/>
          </p:cNvSpPr>
          <p:nvPr>
            <p:ph type="sldNum" sz="quarter" idx="12"/>
          </p:nvPr>
        </p:nvSpPr>
        <p:spPr>
          <a:xfrm>
            <a:off x="9635068" y="6496051"/>
            <a:ext cx="2005548" cy="333375"/>
          </a:xfrm>
        </p:spPr>
        <p:txBody>
          <a:bodyPr/>
          <a:lstStyle>
            <a:lvl1pPr>
              <a:defRPr/>
            </a:lvl1pPr>
          </a:lstStyle>
          <a:p>
            <a:r>
              <a:rPr lang="de-DE" altLang="de-DE" dirty="0"/>
              <a:t>Seite </a:t>
            </a:r>
            <a:fld id="{9E1CCE1E-BB16-4C91-9013-2F8E5D1DD0AC}" type="slidenum">
              <a:rPr lang="de-DE" altLang="de-DE"/>
              <a:pPr/>
              <a:t>‹Nr.›</a:t>
            </a:fld>
            <a:endParaRPr lang="de-DE" altLang="de-DE" dirty="0"/>
          </a:p>
        </p:txBody>
      </p:sp>
    </p:spTree>
    <p:extLst>
      <p:ext uri="{BB962C8B-B14F-4D97-AF65-F5344CB8AC3E}">
        <p14:creationId xmlns:p14="http://schemas.microsoft.com/office/powerpoint/2010/main" val="172441396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lvl1pPr>
              <a:defRPr/>
            </a:lvl1pPr>
          </a:lstStyle>
          <a:p>
            <a:r>
              <a:rPr lang="de-DE" altLang="de-DE"/>
              <a:t>Datum</a:t>
            </a:r>
          </a:p>
        </p:txBody>
      </p:sp>
      <p:sp>
        <p:nvSpPr>
          <p:cNvPr id="3" name="Fußzeilenplatzhalter 2"/>
          <p:cNvSpPr>
            <a:spLocks noGrp="1"/>
          </p:cNvSpPr>
          <p:nvPr>
            <p:ph type="ftr" sz="quarter" idx="11"/>
          </p:nvPr>
        </p:nvSpPr>
        <p:spPr/>
        <p:txBody>
          <a:bodyPr/>
          <a:lstStyle>
            <a:lvl1pPr>
              <a:defRPr/>
            </a:lvl1pPr>
          </a:lstStyle>
          <a:p>
            <a:r>
              <a:rPr lang="de-DE" altLang="de-DE"/>
              <a:t>Veranstaltung</a:t>
            </a:r>
          </a:p>
        </p:txBody>
      </p:sp>
      <p:sp>
        <p:nvSpPr>
          <p:cNvPr id="4" name="Foliennummernplatzhalter 3"/>
          <p:cNvSpPr>
            <a:spLocks noGrp="1"/>
          </p:cNvSpPr>
          <p:nvPr>
            <p:ph type="sldNum" sz="quarter" idx="12"/>
          </p:nvPr>
        </p:nvSpPr>
        <p:spPr>
          <a:xfrm>
            <a:off x="9635068" y="6496051"/>
            <a:ext cx="2077556" cy="333375"/>
          </a:xfrm>
        </p:spPr>
        <p:txBody>
          <a:bodyPr/>
          <a:lstStyle>
            <a:lvl1pPr>
              <a:defRPr/>
            </a:lvl1pPr>
          </a:lstStyle>
          <a:p>
            <a:r>
              <a:rPr lang="de-DE" altLang="de-DE" dirty="0"/>
              <a:t>Seite </a:t>
            </a:r>
            <a:fld id="{C13503F5-875C-4BFD-8DC7-D3B87DC98B0A}" type="slidenum">
              <a:rPr lang="de-DE" altLang="de-DE"/>
              <a:pPr/>
              <a:t>‹Nr.›</a:t>
            </a:fld>
            <a:endParaRPr lang="de-DE" altLang="de-DE" dirty="0"/>
          </a:p>
        </p:txBody>
      </p:sp>
    </p:spTree>
    <p:extLst>
      <p:ext uri="{BB962C8B-B14F-4D97-AF65-F5344CB8AC3E}">
        <p14:creationId xmlns:p14="http://schemas.microsoft.com/office/powerpoint/2010/main" val="42431381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Text schmal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4583832" y="1484784"/>
            <a:ext cx="7056784"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719668" y="1484784"/>
            <a:ext cx="3720148"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36135893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Text breit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8256240" y="1484784"/>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719668" y="1484784"/>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181872170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Text breit mit Bild link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719667" y="1484108"/>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4248060" y="1484108"/>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69494219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Rechteck 5">
            <a:extLst>
              <a:ext uri="{FF2B5EF4-FFF2-40B4-BE49-F238E27FC236}">
                <a16:creationId xmlns:a16="http://schemas.microsoft.com/office/drawing/2014/main" xmlns="" id="{24EA34D8-1483-DCD9-26C3-67A33E31480B}"/>
              </a:ext>
              <a:ext uri="{C183D7F6-B498-43B3-948B-1728B52AA6E4}">
                <adec:decorative xmlns:adec="http://schemas.microsoft.com/office/drawing/2017/decorative" xmlns="" val="1"/>
              </a:ext>
            </a:extLst>
          </p:cNvPr>
          <p:cNvSpPr/>
          <p:nvPr userDrawn="1"/>
        </p:nvSpPr>
        <p:spPr bwMode="auto">
          <a:xfrm>
            <a:off x="0" y="6438899"/>
            <a:ext cx="12192000" cy="419100"/>
          </a:xfrm>
          <a:prstGeom prst="rect">
            <a:avLst/>
          </a:prstGeom>
          <a:solidFill>
            <a:srgbClr val="004994"/>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a:ln>
                <a:noFill/>
              </a:ln>
              <a:solidFill>
                <a:srgbClr val="6D6D6D"/>
              </a:solidFill>
              <a:effectLst/>
              <a:latin typeface="Arial" panose="020B0604020202020204" pitchFamily="34" charset="0"/>
            </a:endParaRPr>
          </a:p>
        </p:txBody>
      </p:sp>
      <p:sp>
        <p:nvSpPr>
          <p:cNvPr id="1035" name="Rectangle 11"/>
          <p:cNvSpPr>
            <a:spLocks noGrp="1" noChangeArrowheads="1"/>
          </p:cNvSpPr>
          <p:nvPr>
            <p:ph type="dt" sz="half" idx="2"/>
          </p:nvPr>
        </p:nvSpPr>
        <p:spPr bwMode="auto">
          <a:xfrm>
            <a:off x="6917267" y="6496051"/>
            <a:ext cx="243416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a:t>Datum</a:t>
            </a:r>
          </a:p>
        </p:txBody>
      </p:sp>
      <p:sp>
        <p:nvSpPr>
          <p:cNvPr id="1036" name="Rectangle 12"/>
          <p:cNvSpPr>
            <a:spLocks noGrp="1" noChangeArrowheads="1"/>
          </p:cNvSpPr>
          <p:nvPr>
            <p:ph type="ftr" sz="quarter" idx="3"/>
          </p:nvPr>
        </p:nvSpPr>
        <p:spPr bwMode="auto">
          <a:xfrm>
            <a:off x="719667" y="6496051"/>
            <a:ext cx="585681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defTabSz="801688">
              <a:spcBef>
                <a:spcPct val="0"/>
              </a:spcBef>
              <a:defRPr sz="1200">
                <a:solidFill>
                  <a:schemeClr val="bg1"/>
                </a:solidFill>
              </a:defRPr>
            </a:lvl1pPr>
          </a:lstStyle>
          <a:p>
            <a:r>
              <a:rPr lang="de-DE" altLang="de-DE" dirty="0"/>
              <a:t>Veranstaltung</a:t>
            </a:r>
          </a:p>
        </p:txBody>
      </p:sp>
      <p:sp>
        <p:nvSpPr>
          <p:cNvPr id="1038" name="Rectangle 14"/>
          <p:cNvSpPr>
            <a:spLocks noGrp="1" noChangeArrowheads="1"/>
          </p:cNvSpPr>
          <p:nvPr>
            <p:ph type="body" idx="1"/>
          </p:nvPr>
        </p:nvSpPr>
        <p:spPr bwMode="auto">
          <a:xfrm>
            <a:off x="719667" y="1484314"/>
            <a:ext cx="10920949" cy="48974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de-DE" altLang="de-DE" dirty="0"/>
              <a:t>Zwischenüberschrift 20pt</a:t>
            </a:r>
          </a:p>
          <a:p>
            <a:pPr lvl="1"/>
            <a:r>
              <a:rPr lang="de-DE" altLang="de-DE" dirty="0"/>
              <a:t>Fließtext optimal 20pt</a:t>
            </a:r>
          </a:p>
          <a:p>
            <a:pPr lvl="2"/>
            <a:r>
              <a:rPr lang="de-DE" altLang="de-DE" dirty="0"/>
              <a:t>Aufzählungspunkt</a:t>
            </a:r>
          </a:p>
          <a:p>
            <a:pPr lvl="3"/>
            <a:r>
              <a:rPr lang="de-DE" altLang="de-DE" dirty="0"/>
              <a:t>Aufzählungspunkt</a:t>
            </a:r>
          </a:p>
          <a:p>
            <a:pPr lvl="4"/>
            <a:r>
              <a:rPr lang="de-DE" altLang="de-DE" dirty="0"/>
              <a:t>Nächste Ebene</a:t>
            </a:r>
          </a:p>
        </p:txBody>
      </p:sp>
      <p:sp>
        <p:nvSpPr>
          <p:cNvPr id="1039" name="Rectangle 15"/>
          <p:cNvSpPr>
            <a:spLocks noGrp="1" noChangeArrowheads="1"/>
          </p:cNvSpPr>
          <p:nvPr>
            <p:ph type="title"/>
          </p:nvPr>
        </p:nvSpPr>
        <p:spPr bwMode="auto">
          <a:xfrm>
            <a:off x="719667" y="765175"/>
            <a:ext cx="10920949"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40074" numCol="1" anchor="t" anchorCtr="0" compatLnSpc="1">
            <a:prstTxWarp prst="textNoShape">
              <a:avLst/>
            </a:prstTxWarp>
          </a:bodyPr>
          <a:lstStyle/>
          <a:p>
            <a:pPr lvl="0"/>
            <a:r>
              <a:rPr lang="de-DE" altLang="de-DE" dirty="0"/>
              <a:t>Überschrift 30pt</a:t>
            </a:r>
          </a:p>
        </p:txBody>
      </p:sp>
      <p:sp>
        <p:nvSpPr>
          <p:cNvPr id="1037" name="Rectangle 13"/>
          <p:cNvSpPr>
            <a:spLocks noGrp="1" noChangeArrowheads="1"/>
          </p:cNvSpPr>
          <p:nvPr>
            <p:ph type="sldNum" sz="quarter" idx="4"/>
          </p:nvPr>
        </p:nvSpPr>
        <p:spPr bwMode="auto">
          <a:xfrm>
            <a:off x="9635068" y="6496051"/>
            <a:ext cx="2005548"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dirty="0"/>
              <a:t>Seite </a:t>
            </a:r>
            <a:fld id="{B988F69E-07F7-4632-B6D5-B3DCDD892311}" type="slidenum">
              <a:rPr lang="de-DE" altLang="de-DE"/>
              <a:pPr/>
              <a:t>‹Nr.›</a:t>
            </a:fld>
            <a:endParaRPr lang="de-DE" altLang="de-DE" dirty="0"/>
          </a:p>
        </p:txBody>
      </p:sp>
      <p:pic>
        <p:nvPicPr>
          <p:cNvPr id="4" name="Grafik 3">
            <a:extLst>
              <a:ext uri="{FF2B5EF4-FFF2-40B4-BE49-F238E27FC236}">
                <a16:creationId xmlns:a16="http://schemas.microsoft.com/office/drawing/2014/main" xmlns="" id="{911169DB-FCD0-094E-FE3B-9BAA081DF8FA}"/>
              </a:ext>
              <a:ext uri="{C183D7F6-B498-43B3-948B-1728B52AA6E4}">
                <adec:decorative xmlns:adec="http://schemas.microsoft.com/office/drawing/2017/decorative" xmlns="" val="1"/>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9843255" y="155020"/>
            <a:ext cx="1797361" cy="317340"/>
          </a:xfrm>
          <a:prstGeom prst="rect">
            <a:avLst/>
          </a:prstGeom>
        </p:spPr>
      </p:pic>
      <p:cxnSp>
        <p:nvCxnSpPr>
          <p:cNvPr id="5" name="Gerader Verbinder 4">
            <a:extLst>
              <a:ext uri="{FF2B5EF4-FFF2-40B4-BE49-F238E27FC236}">
                <a16:creationId xmlns:a16="http://schemas.microsoft.com/office/drawing/2014/main" xmlns="" id="{C43531E9-3920-45D5-7A92-FE7B09806B2E}"/>
              </a:ext>
              <a:ext uri="{C183D7F6-B498-43B3-948B-1728B52AA6E4}">
                <adec:decorative xmlns:adec="http://schemas.microsoft.com/office/drawing/2017/decorative" xmlns="" val="1"/>
              </a:ext>
            </a:extLst>
          </p:cNvPr>
          <p:cNvCxnSpPr/>
          <p:nvPr userDrawn="1"/>
        </p:nvCxnSpPr>
        <p:spPr bwMode="auto">
          <a:xfrm>
            <a:off x="-16329" y="579747"/>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 bg1="lt1" tx1="dk1" bg2="lt2" tx2="dk2" accent1="accent1" accent2="accent2" accent3="accent3" accent4="accent4" accent5="accent5" accent6="accent6" hlink="hlink" folHlink="folHlink"/>
  <p:sldLayoutIdLst>
    <p:sldLayoutId id="2147483650" r:id="rId1"/>
    <p:sldLayoutId id="2147483651" r:id="rId2"/>
    <p:sldLayoutId id="2147483653" r:id="rId3"/>
    <p:sldLayoutId id="2147483655" r:id="rId4"/>
    <p:sldLayoutId id="2147483656" r:id="rId5"/>
    <p:sldLayoutId id="2147483658" r:id="rId6"/>
    <p:sldLayoutId id="2147483662" r:id="rId7"/>
    <p:sldLayoutId id="2147483663" r:id="rId8"/>
  </p:sldLayoutIdLst>
  <p:hf hdr="0"/>
  <p:txStyles>
    <p:titleStyle>
      <a:lvl1pPr algn="l" rtl="0" eaLnBrk="1" fontAlgn="base" hangingPunct="1">
        <a:spcBef>
          <a:spcPct val="0"/>
        </a:spcBef>
        <a:spcAft>
          <a:spcPct val="0"/>
        </a:spcAft>
        <a:defRPr sz="3000" b="1" kern="1200">
          <a:solidFill>
            <a:schemeClr val="tx2"/>
          </a:solidFill>
          <a:latin typeface="+mj-lt"/>
          <a:ea typeface="+mj-ea"/>
          <a:cs typeface="+mj-cs"/>
        </a:defRPr>
      </a:lvl1pPr>
      <a:lvl2pPr algn="l" rtl="0" eaLnBrk="1" fontAlgn="base" hangingPunct="1">
        <a:spcBef>
          <a:spcPct val="0"/>
        </a:spcBef>
        <a:spcAft>
          <a:spcPct val="0"/>
        </a:spcAft>
        <a:defRPr sz="3000" b="1">
          <a:solidFill>
            <a:schemeClr val="tx2"/>
          </a:solidFill>
          <a:latin typeface="Arial" panose="020B0604020202020204" pitchFamily="34" charset="0"/>
        </a:defRPr>
      </a:lvl2pPr>
      <a:lvl3pPr algn="l" rtl="0" eaLnBrk="1" fontAlgn="base" hangingPunct="1">
        <a:spcBef>
          <a:spcPct val="0"/>
        </a:spcBef>
        <a:spcAft>
          <a:spcPct val="0"/>
        </a:spcAft>
        <a:defRPr sz="3000" b="1">
          <a:solidFill>
            <a:schemeClr val="tx2"/>
          </a:solidFill>
          <a:latin typeface="Arial" panose="020B0604020202020204" pitchFamily="34" charset="0"/>
        </a:defRPr>
      </a:lvl3pPr>
      <a:lvl4pPr algn="l" rtl="0" eaLnBrk="1" fontAlgn="base" hangingPunct="1">
        <a:spcBef>
          <a:spcPct val="0"/>
        </a:spcBef>
        <a:spcAft>
          <a:spcPct val="0"/>
        </a:spcAft>
        <a:defRPr sz="3000" b="1">
          <a:solidFill>
            <a:schemeClr val="tx2"/>
          </a:solidFill>
          <a:latin typeface="Arial" panose="020B0604020202020204" pitchFamily="34" charset="0"/>
        </a:defRPr>
      </a:lvl4pPr>
      <a:lvl5pPr algn="l" rtl="0" eaLnBrk="1" fontAlgn="base" hangingPunct="1">
        <a:spcBef>
          <a:spcPct val="0"/>
        </a:spcBef>
        <a:spcAft>
          <a:spcPct val="0"/>
        </a:spcAft>
        <a:defRPr sz="3000" b="1">
          <a:solidFill>
            <a:schemeClr val="tx2"/>
          </a:solidFill>
          <a:latin typeface="Arial" panose="020B0604020202020204" pitchFamily="34" charset="0"/>
        </a:defRPr>
      </a:lvl5pPr>
      <a:lvl6pPr marL="457200" algn="l" rtl="0" eaLnBrk="1" fontAlgn="base" hangingPunct="1">
        <a:spcBef>
          <a:spcPct val="0"/>
        </a:spcBef>
        <a:spcAft>
          <a:spcPct val="0"/>
        </a:spcAft>
        <a:defRPr sz="3000" b="1">
          <a:solidFill>
            <a:schemeClr val="tx2"/>
          </a:solidFill>
          <a:latin typeface="Arial" panose="020B0604020202020204" pitchFamily="34" charset="0"/>
        </a:defRPr>
      </a:lvl6pPr>
      <a:lvl7pPr marL="914400" algn="l" rtl="0" eaLnBrk="1" fontAlgn="base" hangingPunct="1">
        <a:spcBef>
          <a:spcPct val="0"/>
        </a:spcBef>
        <a:spcAft>
          <a:spcPct val="0"/>
        </a:spcAft>
        <a:defRPr sz="3000" b="1">
          <a:solidFill>
            <a:schemeClr val="tx2"/>
          </a:solidFill>
          <a:latin typeface="Arial" panose="020B0604020202020204" pitchFamily="34" charset="0"/>
        </a:defRPr>
      </a:lvl7pPr>
      <a:lvl8pPr marL="1371600" algn="l" rtl="0" eaLnBrk="1" fontAlgn="base" hangingPunct="1">
        <a:spcBef>
          <a:spcPct val="0"/>
        </a:spcBef>
        <a:spcAft>
          <a:spcPct val="0"/>
        </a:spcAft>
        <a:defRPr sz="3000" b="1">
          <a:solidFill>
            <a:schemeClr val="tx2"/>
          </a:solidFill>
          <a:latin typeface="Arial" panose="020B0604020202020204" pitchFamily="34" charset="0"/>
        </a:defRPr>
      </a:lvl8pPr>
      <a:lvl9pPr marL="1828800" algn="l" rtl="0" eaLnBrk="1" fontAlgn="base" hangingPunct="1">
        <a:spcBef>
          <a:spcPct val="0"/>
        </a:spcBef>
        <a:spcAft>
          <a:spcPct val="0"/>
        </a:spcAft>
        <a:defRPr sz="3000" b="1">
          <a:solidFill>
            <a:schemeClr val="tx2"/>
          </a:solidFill>
          <a:latin typeface="Arial" panose="020B0604020202020204" pitchFamily="34" charset="0"/>
        </a:defRPr>
      </a:lvl9pPr>
    </p:titleStyle>
    <p:bodyStyle>
      <a:lvl1pPr algn="l" rtl="0" eaLnBrk="1" fontAlgn="base" hangingPunct="1">
        <a:spcBef>
          <a:spcPct val="20000"/>
        </a:spcBef>
        <a:spcAft>
          <a:spcPct val="0"/>
        </a:spcAft>
        <a:tabLst>
          <a:tab pos="1616075" algn="l"/>
        </a:tabLst>
        <a:defRPr sz="2000" b="1" kern="1200">
          <a:solidFill>
            <a:schemeClr val="bg2"/>
          </a:solidFill>
          <a:latin typeface="+mn-lt"/>
          <a:ea typeface="+mn-ea"/>
          <a:cs typeface="+mn-cs"/>
        </a:defRPr>
      </a:lvl1pPr>
      <a:lvl2pPr marL="1588" algn="l" rtl="0" eaLnBrk="1" fontAlgn="base" hangingPunct="1">
        <a:spcBef>
          <a:spcPct val="20000"/>
        </a:spcBef>
        <a:spcAft>
          <a:spcPct val="0"/>
        </a:spcAft>
        <a:tabLst>
          <a:tab pos="1616075" algn="l"/>
        </a:tabLst>
        <a:defRPr sz="2000" kern="1200">
          <a:solidFill>
            <a:schemeClr val="bg2"/>
          </a:solidFill>
          <a:latin typeface="+mn-lt"/>
          <a:ea typeface="+mn-ea"/>
          <a:cs typeface="+mn-cs"/>
        </a:defRPr>
      </a:lvl2pPr>
      <a:lvl3pPr marL="265113" indent="-261938" algn="l" rtl="0" eaLnBrk="1" fontAlgn="base" hangingPunct="1">
        <a:spcBef>
          <a:spcPct val="20000"/>
        </a:spcBef>
        <a:spcAft>
          <a:spcPct val="0"/>
        </a:spcAft>
        <a:buClr>
          <a:srgbClr val="004994"/>
        </a:buClr>
        <a:buFont typeface="Wingdings" panose="05000000000000000000" pitchFamily="2" charset="2"/>
        <a:buChar char="§"/>
        <a:tabLst>
          <a:tab pos="1616075" algn="l"/>
        </a:tabLst>
        <a:defRPr sz="2000" kern="1200">
          <a:solidFill>
            <a:schemeClr val="bg2"/>
          </a:solidFill>
          <a:latin typeface="+mn-lt"/>
          <a:ea typeface="+mn-ea"/>
          <a:cs typeface="+mn-cs"/>
        </a:defRPr>
      </a:lvl3pPr>
      <a:lvl4pPr marL="534988" indent="-268288" algn="l" rtl="0" eaLnBrk="1" fontAlgn="base" hangingPunct="1">
        <a:spcBef>
          <a:spcPct val="20000"/>
        </a:spcBef>
        <a:spcAft>
          <a:spcPct val="0"/>
        </a:spcAft>
        <a:buFont typeface="Wingdings" panose="05000000000000000000" pitchFamily="2" charset="2"/>
        <a:buChar char="§"/>
        <a:tabLst>
          <a:tab pos="1616075" algn="l"/>
        </a:tabLst>
        <a:defRPr sz="2100" kern="1200">
          <a:solidFill>
            <a:schemeClr val="bg2"/>
          </a:solidFill>
          <a:latin typeface="+mn-lt"/>
          <a:ea typeface="+mn-ea"/>
          <a:cs typeface="+mn-cs"/>
        </a:defRPr>
      </a:lvl4pPr>
      <a:lvl5pPr marL="540000" indent="-147638" algn="l" rtl="0" eaLnBrk="1" fontAlgn="base" hangingPunct="1">
        <a:spcBef>
          <a:spcPct val="20000"/>
        </a:spcBef>
        <a:spcAft>
          <a:spcPct val="0"/>
        </a:spcAft>
        <a:buChar char="•"/>
        <a:tabLst>
          <a:tab pos="1616075" algn="l"/>
        </a:tabLst>
        <a:defRPr sz="1700" kern="1200">
          <a:solidFill>
            <a:srgbClr val="87878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www.kan.de/" TargetMode="External"/><Relationship Id="rId2" Type="http://schemas.openxmlformats.org/officeDocument/2006/relationships/hyperlink" Target="mailto:horst.boemer@iapo-online.de" TargetMode="Externa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hyperlink" Target="https://www.institut-aser.de/" TargetMode="External"/><Relationship Id="rId4" Type="http://schemas.openxmlformats.org/officeDocument/2006/relationships/hyperlink" Target="https://ergonomie.kan-praxis.de/"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6.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2"/>
          <p:cNvSpPr>
            <a:spLocks noGrp="1" noChangeArrowheads="1"/>
          </p:cNvSpPr>
          <p:nvPr>
            <p:ph type="ctrTitle"/>
          </p:nvPr>
        </p:nvSpPr>
        <p:spPr/>
        <p:txBody>
          <a:bodyPr/>
          <a:lstStyle/>
          <a:p>
            <a:pPr eaLnBrk="1" hangingPunct="1"/>
            <a:r>
              <a:rPr lang="de-DE" altLang="de-DE" dirty="0" smtClean="0"/>
              <a:t>Arbeitsumweltfaktoren</a:t>
            </a:r>
            <a:br>
              <a:rPr lang="de-DE" altLang="de-DE" dirty="0" smtClean="0"/>
            </a:br>
            <a:r>
              <a:rPr lang="de-DE" altLang="de-DE" dirty="0" smtClean="0"/>
              <a:t/>
            </a:r>
            <a:br>
              <a:rPr lang="de-DE" altLang="de-DE" dirty="0" smtClean="0"/>
            </a:br>
            <a:r>
              <a:rPr lang="de-DE" altLang="de-DE" sz="2800" dirty="0" smtClean="0"/>
              <a:t>Teil 1: </a:t>
            </a:r>
            <a:r>
              <a:rPr lang="de-DE" altLang="de-DE" sz="2800" dirty="0"/>
              <a:t>Übersicht</a:t>
            </a:r>
          </a:p>
        </p:txBody>
      </p:sp>
      <p:sp>
        <p:nvSpPr>
          <p:cNvPr id="3075" name="Rectangle 43"/>
          <p:cNvSpPr>
            <a:spLocks noGrp="1" noChangeArrowheads="1"/>
          </p:cNvSpPr>
          <p:nvPr>
            <p:ph type="subTitle" idx="1"/>
          </p:nvPr>
        </p:nvSpPr>
        <p:spPr/>
        <p:txBody>
          <a:bodyPr/>
          <a:lstStyle/>
          <a:p>
            <a:pPr eaLnBrk="1" hangingPunct="1"/>
            <a:r>
              <a:rPr lang="de-DE" altLang="de-DE" dirty="0" smtClean="0"/>
              <a:t>Modul</a:t>
            </a:r>
            <a:r>
              <a:rPr lang="en-GB" altLang="de-DE" dirty="0" smtClean="0"/>
              <a:t> 3 – </a:t>
            </a:r>
            <a:r>
              <a:rPr lang="de-DE" altLang="de-DE" dirty="0" smtClean="0"/>
              <a:t>Ergonomie</a:t>
            </a:r>
            <a:r>
              <a:rPr lang="en-GB" altLang="de-DE" dirty="0" smtClean="0"/>
              <a:t> </a:t>
            </a:r>
            <a:r>
              <a:rPr lang="de-DE" altLang="de-DE" dirty="0" smtClean="0"/>
              <a:t>lernen</a:t>
            </a:r>
            <a:r>
              <a:rPr lang="en-GB" altLang="de-DE" dirty="0" smtClean="0"/>
              <a:t>.</a:t>
            </a:r>
            <a:r>
              <a:rPr lang="de-DE" altLang="de-DE" dirty="0" smtClean="0"/>
              <a:t/>
            </a:r>
            <a:br>
              <a:rPr lang="de-DE" altLang="de-DE" dirty="0" smtClean="0"/>
            </a:br>
            <a:endParaRPr lang="de-DE" altLang="de-DE" dirty="0" smtClean="0"/>
          </a:p>
        </p:txBody>
      </p:sp>
    </p:spTree>
    <p:extLst>
      <p:ext uri="{BB962C8B-B14F-4D97-AF65-F5344CB8AC3E}">
        <p14:creationId xmlns:p14="http://schemas.microsoft.com/office/powerpoint/2010/main" val="41615860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Technische Lösungen…</a:t>
            </a:r>
            <a:endParaRPr lang="de-DE" dirty="0"/>
          </a:p>
        </p:txBody>
      </p:sp>
      <p:sp>
        <p:nvSpPr>
          <p:cNvPr id="3" name="Inhaltsplatzhalter 2"/>
          <p:cNvSpPr>
            <a:spLocks noGrp="1"/>
          </p:cNvSpPr>
          <p:nvPr>
            <p:ph idx="1"/>
          </p:nvPr>
        </p:nvSpPr>
        <p:spPr/>
        <p:txBody>
          <a:bodyPr/>
          <a:lstStyle/>
          <a:p>
            <a:r>
              <a:rPr lang="de-DE" sz="2400" dirty="0" smtClean="0"/>
              <a:t>… sind Maßnahmen an der Quelle, die ein Entstehen, Auftreten oder Ausbreiten von Belastungen vermeiden, </a:t>
            </a:r>
            <a:br>
              <a:rPr lang="de-DE" sz="2400" dirty="0" smtClean="0"/>
            </a:br>
            <a:r>
              <a:rPr lang="de-DE" sz="2400" dirty="0" smtClean="0"/>
              <a:t>zum Beispiel:</a:t>
            </a:r>
          </a:p>
          <a:p>
            <a:endParaRPr lang="de-DE" sz="2400" b="0" dirty="0"/>
          </a:p>
          <a:p>
            <a:pPr marL="354013" lvl="2" indent="-354013">
              <a:buClr>
                <a:schemeClr val="accent2"/>
              </a:buClr>
              <a:buFont typeface="Wingdings" panose="05000000000000000000" pitchFamily="2" charset="2"/>
              <a:buChar char="§"/>
            </a:pPr>
            <a:r>
              <a:rPr lang="de-DE" sz="2400" b="0" dirty="0" smtClean="0"/>
              <a:t>die Auswahl eingesetzter Stoffe und Materialien</a:t>
            </a:r>
          </a:p>
          <a:p>
            <a:pPr marL="354013" lvl="2" indent="-354013">
              <a:buClr>
                <a:schemeClr val="accent2"/>
              </a:buClr>
              <a:buFont typeface="Wingdings" panose="05000000000000000000" pitchFamily="2" charset="2"/>
              <a:buChar char="§"/>
            </a:pPr>
            <a:r>
              <a:rPr lang="de-DE" sz="2400" b="0" dirty="0" smtClean="0"/>
              <a:t>die konstruktive Lösung oder</a:t>
            </a:r>
          </a:p>
          <a:p>
            <a:pPr marL="354013" lvl="2" indent="-354013">
              <a:buClr>
                <a:schemeClr val="accent2"/>
              </a:buClr>
              <a:buFont typeface="Wingdings" panose="05000000000000000000" pitchFamily="2" charset="2"/>
              <a:buChar char="§"/>
            </a:pPr>
            <a:r>
              <a:rPr lang="de-DE" sz="2400" b="0" dirty="0" smtClean="0"/>
              <a:t>die verwendete Technologie</a:t>
            </a:r>
            <a:endParaRPr lang="de-DE" sz="2400" b="0" dirty="0"/>
          </a:p>
        </p:txBody>
      </p:sp>
      <p:sp>
        <p:nvSpPr>
          <p:cNvPr id="4" name="Datumsplatzhalter 3"/>
          <p:cNvSpPr>
            <a:spLocks noGrp="1"/>
          </p:cNvSpPr>
          <p:nvPr>
            <p:ph type="dt" sz="half" idx="10"/>
          </p:nvPr>
        </p:nvSpPr>
        <p:spPr/>
        <p:txBody>
          <a:bodyPr/>
          <a:lstStyle/>
          <a:p>
            <a:pPr>
              <a:defRPr/>
            </a:pPr>
            <a:fld id="{2AF30BEE-AAE1-46CA-B379-9D89E9975013}"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1</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10</a:t>
            </a:fld>
            <a:endParaRPr lang="de-DE" altLang="de-DE"/>
          </a:p>
        </p:txBody>
      </p:sp>
    </p:spTree>
    <p:extLst>
      <p:ext uri="{BB962C8B-B14F-4D97-AF65-F5344CB8AC3E}">
        <p14:creationId xmlns:p14="http://schemas.microsoft.com/office/powerpoint/2010/main" val="2115051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Beispiel für eine technische Lösungen</a:t>
            </a:r>
            <a:endParaRPr lang="de-DE" dirty="0"/>
          </a:p>
        </p:txBody>
      </p:sp>
      <p:pic>
        <p:nvPicPr>
          <p:cNvPr id="7" name="Grafik 6" descr="In einer Zeichnung wird als Beispiel für technische Lösungen Laserschneiden als Alternative  zu Stanzen gezeigt. Laserschneiden verursacht weniger Lärm und weniger mechanische Schwingungen."/>
          <p:cNvPicPr>
            <a:picLocks noChangeAspect="1"/>
          </p:cNvPicPr>
          <p:nvPr/>
        </p:nvPicPr>
        <p:blipFill>
          <a:blip r:embed="rId3"/>
          <a:stretch>
            <a:fillRect/>
          </a:stretch>
        </p:blipFill>
        <p:spPr>
          <a:xfrm>
            <a:off x="1758320" y="1306716"/>
            <a:ext cx="8675360" cy="5218628"/>
          </a:xfrm>
          <a:prstGeom prst="rect">
            <a:avLst/>
          </a:prstGeom>
        </p:spPr>
      </p:pic>
      <p:sp>
        <p:nvSpPr>
          <p:cNvPr id="4" name="Datumsplatzhalter 3"/>
          <p:cNvSpPr>
            <a:spLocks noGrp="1"/>
          </p:cNvSpPr>
          <p:nvPr>
            <p:ph type="dt" sz="half" idx="10"/>
          </p:nvPr>
        </p:nvSpPr>
        <p:spPr/>
        <p:txBody>
          <a:bodyPr/>
          <a:lstStyle/>
          <a:p>
            <a:pPr>
              <a:defRPr/>
            </a:pPr>
            <a:fld id="{24268686-4671-40D3-A0D5-A18E2278FA67}"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1</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11</a:t>
            </a:fld>
            <a:endParaRPr lang="de-DE" altLang="de-DE"/>
          </a:p>
        </p:txBody>
      </p:sp>
    </p:spTree>
    <p:extLst>
      <p:ext uri="{BB962C8B-B14F-4D97-AF65-F5344CB8AC3E}">
        <p14:creationId xmlns:p14="http://schemas.microsoft.com/office/powerpoint/2010/main" val="24409890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Organisatorische Maßnahmen…</a:t>
            </a:r>
            <a:endParaRPr lang="de-DE" dirty="0"/>
          </a:p>
        </p:txBody>
      </p:sp>
      <p:sp>
        <p:nvSpPr>
          <p:cNvPr id="3" name="Inhaltsplatzhalter 2"/>
          <p:cNvSpPr>
            <a:spLocks noGrp="1"/>
          </p:cNvSpPr>
          <p:nvPr>
            <p:ph idx="1"/>
          </p:nvPr>
        </p:nvSpPr>
        <p:spPr/>
        <p:txBody>
          <a:bodyPr/>
          <a:lstStyle/>
          <a:p>
            <a:r>
              <a:rPr lang="de-DE" sz="2400" dirty="0" smtClean="0"/>
              <a:t>… sind Maßnahmen zum Schutz der betroffenen Personen vor einer Belastungsquelle, zum Beispiel:</a:t>
            </a:r>
          </a:p>
          <a:p>
            <a:endParaRPr lang="de-DE" sz="2400" dirty="0"/>
          </a:p>
          <a:p>
            <a:pPr marL="342900" indent="-342900">
              <a:buClr>
                <a:schemeClr val="accent2"/>
              </a:buClr>
              <a:buFont typeface="Wingdings" panose="05000000000000000000" pitchFamily="2" charset="2"/>
              <a:buChar char="§"/>
            </a:pPr>
            <a:r>
              <a:rPr lang="de-DE" sz="2400" b="0" dirty="0" smtClean="0"/>
              <a:t>die organisatorische und räumliche Trennung von stärker und weniger durch Arbeitsumweltfaktoren belasteten Arbeitsplätzen,</a:t>
            </a:r>
          </a:p>
          <a:p>
            <a:pPr marL="342900" indent="-342900">
              <a:buClr>
                <a:schemeClr val="accent2"/>
              </a:buClr>
              <a:buFont typeface="Wingdings" panose="05000000000000000000" pitchFamily="2" charset="2"/>
              <a:buChar char="§"/>
            </a:pPr>
            <a:r>
              <a:rPr lang="de-DE" sz="2400" b="0" dirty="0" smtClean="0"/>
              <a:t>die Verkürzungen der Arbeitszeitanteile, in denen die arbeitenden Personen den Belastungen ausgesetzt sind, oder</a:t>
            </a:r>
          </a:p>
          <a:p>
            <a:pPr marL="342900" indent="-342900">
              <a:buClr>
                <a:schemeClr val="accent2"/>
              </a:buClr>
              <a:buFont typeface="Wingdings" panose="05000000000000000000" pitchFamily="2" charset="2"/>
              <a:buChar char="§"/>
            </a:pPr>
            <a:r>
              <a:rPr lang="de-DE" sz="2400" b="0" dirty="0" smtClean="0"/>
              <a:t>Änderungen in Betriebsanweisungen.</a:t>
            </a:r>
            <a:endParaRPr lang="de-DE" sz="2400" b="0" dirty="0"/>
          </a:p>
        </p:txBody>
      </p:sp>
      <p:sp>
        <p:nvSpPr>
          <p:cNvPr id="4" name="Datumsplatzhalter 3"/>
          <p:cNvSpPr>
            <a:spLocks noGrp="1"/>
          </p:cNvSpPr>
          <p:nvPr>
            <p:ph type="dt" sz="half" idx="10"/>
          </p:nvPr>
        </p:nvSpPr>
        <p:spPr/>
        <p:txBody>
          <a:bodyPr/>
          <a:lstStyle/>
          <a:p>
            <a:pPr>
              <a:defRPr/>
            </a:pPr>
            <a:fld id="{C20E170C-E14A-4F1F-871C-2EE608BA0E6C}"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1</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12</a:t>
            </a:fld>
            <a:endParaRPr lang="de-DE" altLang="de-DE"/>
          </a:p>
        </p:txBody>
      </p:sp>
    </p:spTree>
    <p:extLst>
      <p:ext uri="{BB962C8B-B14F-4D97-AF65-F5344CB8AC3E}">
        <p14:creationId xmlns:p14="http://schemas.microsoft.com/office/powerpoint/2010/main" val="39763239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Beispiel für eine organisatorische Maßnahme</a:t>
            </a:r>
          </a:p>
        </p:txBody>
      </p:sp>
      <p:sp>
        <p:nvSpPr>
          <p:cNvPr id="3" name="Inhaltsplatzhalter 2"/>
          <p:cNvSpPr>
            <a:spLocks noGrp="1"/>
          </p:cNvSpPr>
          <p:nvPr>
            <p:ph idx="1"/>
          </p:nvPr>
        </p:nvSpPr>
        <p:spPr>
          <a:xfrm>
            <a:off x="719667" y="1484314"/>
            <a:ext cx="5376333" cy="4897437"/>
          </a:xfrm>
        </p:spPr>
        <p:txBody>
          <a:bodyPr/>
          <a:lstStyle/>
          <a:p>
            <a:r>
              <a:rPr lang="de-DE" altLang="de-DE" sz="2400" dirty="0"/>
              <a:t>Betriebsanweisung für die Anwendung und Verwendung von Gasflaschen</a:t>
            </a:r>
          </a:p>
          <a:p>
            <a:endParaRPr lang="de-DE" sz="2400" dirty="0"/>
          </a:p>
        </p:txBody>
      </p:sp>
      <p:pic>
        <p:nvPicPr>
          <p:cNvPr id="11" name="Inhaltsplatzhalter 6" descr="Ein Foto zeigt eine typische Betriebsanweisung. Der Inhalt ist nicht lesbar."/>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7149301" y="1484313"/>
            <a:ext cx="3483203" cy="48974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Datumsplatzhalter 3"/>
          <p:cNvSpPr>
            <a:spLocks noGrp="1"/>
          </p:cNvSpPr>
          <p:nvPr>
            <p:ph type="dt" sz="half" idx="10"/>
          </p:nvPr>
        </p:nvSpPr>
        <p:spPr/>
        <p:txBody>
          <a:bodyPr/>
          <a:lstStyle/>
          <a:p>
            <a:pPr>
              <a:defRPr/>
            </a:pPr>
            <a:fld id="{4DFFCE4F-E9FD-4BCD-98F0-D9949F00C114}" type="datetime1">
              <a:rPr lang="de-DE" altLang="de-DE" smtClean="0"/>
              <a:t>08.09.2023</a:t>
            </a:fld>
            <a:endParaRPr lang="de-DE" altLang="de-DE" dirty="0"/>
          </a:p>
        </p:txBody>
      </p:sp>
      <p:sp>
        <p:nvSpPr>
          <p:cNvPr id="8" name="Fußzeilenplatzhalter 4"/>
          <p:cNvSpPr>
            <a:spLocks noGrp="1"/>
          </p:cNvSpPr>
          <p:nvPr>
            <p:ph type="ftr" sz="quarter" idx="11"/>
          </p:nvPr>
        </p:nvSpPr>
        <p:spPr/>
        <p:txBody>
          <a:bodyPr/>
          <a:lstStyle/>
          <a:p>
            <a:pPr>
              <a:defRPr/>
            </a:pPr>
            <a:r>
              <a:rPr lang="de-DE" altLang="de-DE" dirty="0" smtClean="0"/>
              <a:t>Modul 3 - Ergonomie lernen - Teil 1</a:t>
            </a:r>
            <a:endParaRPr lang="de-DE" altLang="de-DE" dirty="0"/>
          </a:p>
        </p:txBody>
      </p:sp>
      <p:sp>
        <p:nvSpPr>
          <p:cNvPr id="6" name="Foliennummernplatzhalter 5"/>
          <p:cNvSpPr>
            <a:spLocks noGrp="1"/>
          </p:cNvSpPr>
          <p:nvPr>
            <p:ph type="sldNum" sz="quarter" idx="12"/>
          </p:nvPr>
        </p:nvSpPr>
        <p:spPr/>
        <p:txBody>
          <a:bodyPr/>
          <a:lstStyle/>
          <a:p>
            <a:r>
              <a:rPr lang="de-DE" altLang="de-DE" dirty="0" smtClean="0"/>
              <a:t>Seite </a:t>
            </a:r>
            <a:fld id="{B6BD4482-99CC-4E47-A47A-AD99D597AA96}" type="slidenum">
              <a:rPr lang="de-DE" altLang="de-DE" smtClean="0"/>
              <a:pPr/>
              <a:t>13</a:t>
            </a:fld>
            <a:endParaRPr lang="de-DE" altLang="de-DE" dirty="0"/>
          </a:p>
        </p:txBody>
      </p:sp>
    </p:spTree>
    <p:extLst>
      <p:ext uri="{BB962C8B-B14F-4D97-AF65-F5344CB8AC3E}">
        <p14:creationId xmlns:p14="http://schemas.microsoft.com/office/powerpoint/2010/main" val="29843092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Persönliche Schutzmaßnahmen…</a:t>
            </a:r>
            <a:endParaRPr lang="de-DE" dirty="0"/>
          </a:p>
        </p:txBody>
      </p:sp>
      <p:sp>
        <p:nvSpPr>
          <p:cNvPr id="3" name="Inhaltsplatzhalter 2"/>
          <p:cNvSpPr>
            <a:spLocks noGrp="1"/>
          </p:cNvSpPr>
          <p:nvPr>
            <p:ph idx="1"/>
          </p:nvPr>
        </p:nvSpPr>
        <p:spPr/>
        <p:txBody>
          <a:bodyPr/>
          <a:lstStyle/>
          <a:p>
            <a:r>
              <a:rPr lang="de-DE" sz="2200" dirty="0" smtClean="0">
                <a:solidFill>
                  <a:srgbClr val="6F6F6F"/>
                </a:solidFill>
              </a:rPr>
              <a:t>… sind Maßnahmen, bei denen die betroffenen Personen durch</a:t>
            </a:r>
            <a:endParaRPr lang="de-DE" sz="2200" dirty="0">
              <a:solidFill>
                <a:srgbClr val="6F6F6F"/>
              </a:solidFill>
            </a:endParaRPr>
          </a:p>
          <a:p>
            <a:pPr marL="342900" indent="-342900">
              <a:buClr>
                <a:schemeClr val="accent2"/>
              </a:buClr>
              <a:buFont typeface="Wingdings" panose="05000000000000000000" pitchFamily="2" charset="2"/>
              <a:buChar char="§"/>
            </a:pPr>
            <a:r>
              <a:rPr lang="de-DE" sz="2200" b="0" dirty="0" smtClean="0">
                <a:solidFill>
                  <a:srgbClr val="6F6F6F"/>
                </a:solidFill>
              </a:rPr>
              <a:t>Persönliche Schutzausrüstungen (PSA) oder</a:t>
            </a:r>
          </a:p>
          <a:p>
            <a:pPr marL="342900" indent="-342900">
              <a:buClr>
                <a:schemeClr val="accent2"/>
              </a:buClr>
              <a:buFont typeface="Wingdings" panose="05000000000000000000" pitchFamily="2" charset="2"/>
              <a:buChar char="§"/>
            </a:pPr>
            <a:r>
              <a:rPr lang="de-DE" sz="2200" b="0" dirty="0" smtClean="0">
                <a:solidFill>
                  <a:srgbClr val="6F6F6F"/>
                </a:solidFill>
              </a:rPr>
              <a:t>weitere persönliche Schutzmaßnahmen, wie</a:t>
            </a:r>
          </a:p>
          <a:p>
            <a:pPr marL="877888" lvl="3" indent="-342900">
              <a:buClr>
                <a:schemeClr val="accent2"/>
              </a:buClr>
            </a:pPr>
            <a:r>
              <a:rPr lang="de-DE" sz="2200" dirty="0" smtClean="0">
                <a:solidFill>
                  <a:srgbClr val="6F6F6F"/>
                </a:solidFill>
              </a:rPr>
              <a:t>Gefahrenhinweise</a:t>
            </a:r>
          </a:p>
          <a:p>
            <a:pPr marL="877888" lvl="3" indent="-342900">
              <a:buClr>
                <a:schemeClr val="accent2"/>
              </a:buClr>
            </a:pPr>
            <a:r>
              <a:rPr lang="de-DE" sz="2200" b="0" dirty="0" smtClean="0">
                <a:solidFill>
                  <a:srgbClr val="6F6F6F"/>
                </a:solidFill>
              </a:rPr>
              <a:t>Sicherheitsunterweisungen</a:t>
            </a:r>
          </a:p>
          <a:p>
            <a:pPr marL="877888" lvl="3" indent="-342900">
              <a:buClr>
                <a:schemeClr val="accent2"/>
              </a:buClr>
            </a:pPr>
            <a:r>
              <a:rPr lang="de-DE" sz="2200" dirty="0" smtClean="0">
                <a:solidFill>
                  <a:srgbClr val="6F6F6F"/>
                </a:solidFill>
              </a:rPr>
              <a:t>arbeitsmedizinische Vorsorgeuntersuchungen</a:t>
            </a:r>
          </a:p>
          <a:p>
            <a:pPr marL="0" lvl="1" indent="1588">
              <a:buClr>
                <a:schemeClr val="accent2"/>
              </a:buClr>
            </a:pPr>
            <a:r>
              <a:rPr lang="de-DE" sz="2200" b="1" dirty="0" smtClean="0">
                <a:solidFill>
                  <a:srgbClr val="6F6F6F"/>
                </a:solidFill>
              </a:rPr>
              <a:t>vor den Folgen einer Umgebungsbelastung geschützt werden.</a:t>
            </a:r>
            <a:endParaRPr lang="de-DE" sz="2200" b="1" dirty="0">
              <a:solidFill>
                <a:srgbClr val="6F6F6F"/>
              </a:solidFill>
            </a:endParaRPr>
          </a:p>
          <a:p>
            <a:pPr marL="0" lvl="1" indent="1588">
              <a:buClr>
                <a:schemeClr val="accent2"/>
              </a:buClr>
            </a:pPr>
            <a:endParaRPr lang="de-DE" sz="2200" b="1" dirty="0" smtClean="0">
              <a:solidFill>
                <a:srgbClr val="6F6F6F"/>
              </a:solidFill>
            </a:endParaRPr>
          </a:p>
          <a:p>
            <a:pPr marL="0" lvl="1" indent="1588">
              <a:buClr>
                <a:schemeClr val="accent2"/>
              </a:buClr>
            </a:pPr>
            <a:r>
              <a:rPr lang="de-DE" sz="2200" b="1" dirty="0">
                <a:solidFill>
                  <a:srgbClr val="6F6F6F"/>
                </a:solidFill>
              </a:rPr>
              <a:t>Persönliche Schutzmaßnahmen werden </a:t>
            </a:r>
            <a:r>
              <a:rPr lang="de-DE" sz="2200" b="1" u="sng" dirty="0">
                <a:solidFill>
                  <a:srgbClr val="6F6F6F"/>
                </a:solidFill>
              </a:rPr>
              <a:t>nur dann eingesetzt</a:t>
            </a:r>
            <a:r>
              <a:rPr lang="de-DE" sz="2200" b="1" dirty="0">
                <a:solidFill>
                  <a:srgbClr val="6F6F6F"/>
                </a:solidFill>
              </a:rPr>
              <a:t>, wenn alle anderen Maßnahmen nicht zu dem gewünschten Ergebnis führen oder deren Umsetzung unverhältnismäßig ist.</a:t>
            </a:r>
          </a:p>
        </p:txBody>
      </p:sp>
      <p:sp>
        <p:nvSpPr>
          <p:cNvPr id="4" name="Datumsplatzhalter 3"/>
          <p:cNvSpPr>
            <a:spLocks noGrp="1"/>
          </p:cNvSpPr>
          <p:nvPr>
            <p:ph type="dt" sz="half" idx="10"/>
          </p:nvPr>
        </p:nvSpPr>
        <p:spPr/>
        <p:txBody>
          <a:bodyPr/>
          <a:lstStyle/>
          <a:p>
            <a:pPr>
              <a:defRPr/>
            </a:pPr>
            <a:fld id="{0EBE3015-F463-4C57-B343-E82B02774872}"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1</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14</a:t>
            </a:fld>
            <a:endParaRPr lang="de-DE" altLang="de-DE"/>
          </a:p>
        </p:txBody>
      </p:sp>
    </p:spTree>
    <p:extLst>
      <p:ext uri="{BB962C8B-B14F-4D97-AF65-F5344CB8AC3E}">
        <p14:creationId xmlns:p14="http://schemas.microsoft.com/office/powerpoint/2010/main" val="9329042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Beispiel für persönliche Schutzmaßnahmen</a:t>
            </a:r>
            <a:endParaRPr lang="de-DE" dirty="0"/>
          </a:p>
        </p:txBody>
      </p:sp>
      <p:pic>
        <p:nvPicPr>
          <p:cNvPr id="3" name="Grafik 2" descr="Eine Zeichnung zeigt Gehörschutz in verschiedenen Ausführungen. Einmal-Ohr-Stöpsel, schnurgebundene Ohrstöpsel und Kapsel-Gehörschützer."/>
          <p:cNvPicPr>
            <a:picLocks noChangeAspect="1"/>
          </p:cNvPicPr>
          <p:nvPr/>
        </p:nvPicPr>
        <p:blipFill>
          <a:blip r:embed="rId2"/>
          <a:stretch>
            <a:fillRect/>
          </a:stretch>
        </p:blipFill>
        <p:spPr>
          <a:xfrm>
            <a:off x="1999133" y="1648927"/>
            <a:ext cx="8193734" cy="4444369"/>
          </a:xfrm>
          <a:prstGeom prst="rect">
            <a:avLst/>
          </a:prstGeom>
        </p:spPr>
      </p:pic>
      <p:sp>
        <p:nvSpPr>
          <p:cNvPr id="4" name="Datumsplatzhalter 3"/>
          <p:cNvSpPr>
            <a:spLocks noGrp="1"/>
          </p:cNvSpPr>
          <p:nvPr>
            <p:ph type="dt" sz="half" idx="10"/>
          </p:nvPr>
        </p:nvSpPr>
        <p:spPr/>
        <p:txBody>
          <a:bodyPr/>
          <a:lstStyle/>
          <a:p>
            <a:pPr>
              <a:defRPr/>
            </a:pPr>
            <a:fld id="{9B85B19A-164D-4636-B7EB-F494C8C155EC}"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1</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15</a:t>
            </a:fld>
            <a:endParaRPr lang="de-DE" altLang="de-DE"/>
          </a:p>
        </p:txBody>
      </p:sp>
    </p:spTree>
    <p:extLst>
      <p:ext uri="{BB962C8B-B14F-4D97-AF65-F5344CB8AC3E}">
        <p14:creationId xmlns:p14="http://schemas.microsoft.com/office/powerpoint/2010/main" val="25287478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Wichtige Normen</a:t>
            </a:r>
            <a:endParaRPr lang="de-DE" dirty="0"/>
          </a:p>
        </p:txBody>
      </p:sp>
      <p:sp>
        <p:nvSpPr>
          <p:cNvPr id="3" name="Inhaltsplatzhalter 2"/>
          <p:cNvSpPr>
            <a:spLocks noGrp="1"/>
          </p:cNvSpPr>
          <p:nvPr>
            <p:ph idx="1"/>
          </p:nvPr>
        </p:nvSpPr>
        <p:spPr/>
        <p:txBody>
          <a:bodyPr/>
          <a:lstStyle/>
          <a:p>
            <a:pPr>
              <a:lnSpc>
                <a:spcPct val="110000"/>
              </a:lnSpc>
              <a:spcBef>
                <a:spcPct val="0"/>
              </a:spcBef>
            </a:pPr>
            <a:r>
              <a:rPr lang="de-DE" altLang="de-DE" dirty="0">
                <a:cs typeface="Times New Roman" pitchFamily="18" charset="0"/>
              </a:rPr>
              <a:t>DIN EN ISO 6385:2016-12 </a:t>
            </a:r>
            <a:r>
              <a:rPr lang="de-DE" altLang="de-DE" b="0" dirty="0">
                <a:cs typeface="Times New Roman" pitchFamily="18" charset="0"/>
              </a:rPr>
              <a:t>Grundsätze der Ergonomie für die Gestaltung von </a:t>
            </a:r>
          </a:p>
          <a:p>
            <a:pPr eaLnBrk="1" hangingPunct="1">
              <a:lnSpc>
                <a:spcPct val="110000"/>
              </a:lnSpc>
              <a:spcBef>
                <a:spcPct val="0"/>
              </a:spcBef>
            </a:pPr>
            <a:r>
              <a:rPr lang="de-DE" altLang="de-DE" b="0" dirty="0">
                <a:cs typeface="Times New Roman" pitchFamily="18" charset="0"/>
              </a:rPr>
              <a:t>Arbeitssystemen</a:t>
            </a:r>
          </a:p>
          <a:p>
            <a:pPr>
              <a:lnSpc>
                <a:spcPct val="110000"/>
              </a:lnSpc>
              <a:spcBef>
                <a:spcPct val="0"/>
              </a:spcBef>
            </a:pPr>
            <a:r>
              <a:rPr lang="de-DE" altLang="de-DE" dirty="0">
                <a:cs typeface="Times New Roman" pitchFamily="18" charset="0"/>
              </a:rPr>
              <a:t>DIN EN ISO 10075-1:2018-01 </a:t>
            </a:r>
            <a:r>
              <a:rPr lang="de-DE" altLang="de-DE" b="0" dirty="0">
                <a:cs typeface="Times New Roman" pitchFamily="18" charset="0"/>
              </a:rPr>
              <a:t>Ergonomische Grundlagen bezüglich psychischer  Arbeitsbelastung – Teil 1: </a:t>
            </a:r>
            <a:r>
              <a:rPr lang="de-DE" altLang="de-DE" b="0" dirty="0"/>
              <a:t>Allgemeines und Begriffe</a:t>
            </a:r>
            <a:endParaRPr lang="de-DE" altLang="de-DE" b="0" dirty="0">
              <a:cs typeface="Times New Roman" pitchFamily="18" charset="0"/>
            </a:endParaRPr>
          </a:p>
          <a:p>
            <a:pPr>
              <a:lnSpc>
                <a:spcPct val="110000"/>
              </a:lnSpc>
              <a:spcBef>
                <a:spcPct val="0"/>
              </a:spcBef>
            </a:pPr>
            <a:r>
              <a:rPr lang="de-DE" altLang="de-DE" dirty="0">
                <a:cs typeface="Times New Roman" pitchFamily="18" charset="0"/>
              </a:rPr>
              <a:t>DIN EN ISO 10075-2:2000-06 </a:t>
            </a:r>
            <a:r>
              <a:rPr lang="de-DE" altLang="de-DE" b="0" dirty="0">
                <a:cs typeface="Times New Roman" pitchFamily="18" charset="0"/>
              </a:rPr>
              <a:t>Ergonomische Grundlagen bezüglich psychischer Arbeitsbelastung – Teil 2: Gestaltungsgrundsätze</a:t>
            </a:r>
          </a:p>
          <a:p>
            <a:pPr>
              <a:lnSpc>
                <a:spcPct val="110000"/>
              </a:lnSpc>
              <a:spcBef>
                <a:spcPct val="0"/>
              </a:spcBef>
            </a:pPr>
            <a:r>
              <a:rPr lang="de-DE" altLang="de-DE" dirty="0">
                <a:cs typeface="Times New Roman" pitchFamily="18" charset="0"/>
              </a:rPr>
              <a:t>DIN EN ISO 10075-3:2004-12 </a:t>
            </a:r>
            <a:r>
              <a:rPr lang="de-DE" altLang="de-DE" b="0" dirty="0">
                <a:cs typeface="Times New Roman" pitchFamily="18" charset="0"/>
              </a:rPr>
              <a:t>Ergonomische Grundlagen bezüglich psychischer Arbeitsbelastung – Teil 3: </a:t>
            </a:r>
            <a:r>
              <a:rPr lang="de-DE" altLang="de-DE" b="0" dirty="0"/>
              <a:t>Grundsätze und Anforderungen an Verfahren zur Messung und Erfassung psychischer Arbeitsbelastung</a:t>
            </a:r>
            <a:endParaRPr lang="de-DE" altLang="de-DE" b="0" dirty="0">
              <a:cs typeface="Times New Roman" pitchFamily="18" charset="0"/>
            </a:endParaRPr>
          </a:p>
          <a:p>
            <a:pPr>
              <a:lnSpc>
                <a:spcPct val="110000"/>
              </a:lnSpc>
              <a:spcBef>
                <a:spcPct val="0"/>
              </a:spcBef>
            </a:pPr>
            <a:r>
              <a:rPr lang="de-DE" altLang="de-DE" dirty="0">
                <a:cs typeface="Times New Roman" pitchFamily="18" charset="0"/>
              </a:rPr>
              <a:t>DIN EN 614-1:2009-06 </a:t>
            </a:r>
            <a:r>
              <a:rPr lang="de-DE" altLang="de-DE" b="0" dirty="0">
                <a:cs typeface="Times New Roman" pitchFamily="18" charset="0"/>
              </a:rPr>
              <a:t>Sicherheit von Maschinen – Ergonomische</a:t>
            </a:r>
          </a:p>
          <a:p>
            <a:pPr eaLnBrk="1" hangingPunct="1">
              <a:lnSpc>
                <a:spcPct val="110000"/>
              </a:lnSpc>
              <a:spcBef>
                <a:spcPct val="0"/>
              </a:spcBef>
            </a:pPr>
            <a:r>
              <a:rPr lang="de-DE" altLang="de-DE" b="0" dirty="0">
                <a:cs typeface="Times New Roman" pitchFamily="18" charset="0"/>
              </a:rPr>
              <a:t>Gestaltungsgrundsätze – Teil 1: Begriffe und allgemeine Leitsätze</a:t>
            </a:r>
          </a:p>
          <a:p>
            <a:pPr>
              <a:lnSpc>
                <a:spcPct val="110000"/>
              </a:lnSpc>
              <a:spcBef>
                <a:spcPct val="0"/>
              </a:spcBef>
            </a:pPr>
            <a:r>
              <a:rPr lang="de-DE" altLang="de-DE" dirty="0">
                <a:cs typeface="Times New Roman" pitchFamily="18" charset="0"/>
              </a:rPr>
              <a:t>DIN EN ISO 12100 2011-03 </a:t>
            </a:r>
            <a:r>
              <a:rPr lang="de-DE" altLang="de-DE" b="0" dirty="0">
                <a:cs typeface="Times New Roman" pitchFamily="18" charset="0"/>
              </a:rPr>
              <a:t>Sicherheit von Maschinen – Allgemeine Gestaltungsleitsätze – Risikobeurteilung und Risikominderung</a:t>
            </a:r>
          </a:p>
          <a:p>
            <a:pPr eaLnBrk="1" hangingPunct="1">
              <a:lnSpc>
                <a:spcPct val="110000"/>
              </a:lnSpc>
              <a:spcBef>
                <a:spcPct val="0"/>
              </a:spcBef>
            </a:pPr>
            <a:endParaRPr lang="de-DE" altLang="de-DE" b="0" dirty="0">
              <a:cs typeface="Times New Roman" pitchFamily="18" charset="0"/>
            </a:endParaRPr>
          </a:p>
          <a:p>
            <a:pPr eaLnBrk="1" hangingPunct="1">
              <a:lnSpc>
                <a:spcPct val="110000"/>
              </a:lnSpc>
              <a:spcBef>
                <a:spcPct val="0"/>
              </a:spcBef>
            </a:pPr>
            <a:endParaRPr lang="de-DE" altLang="de-DE" b="0" dirty="0">
              <a:cs typeface="Times New Roman" pitchFamily="18" charset="0"/>
            </a:endParaRPr>
          </a:p>
          <a:p>
            <a:pPr eaLnBrk="1" hangingPunct="1">
              <a:lnSpc>
                <a:spcPct val="110000"/>
              </a:lnSpc>
              <a:spcBef>
                <a:spcPct val="0"/>
              </a:spcBef>
            </a:pPr>
            <a:endParaRPr lang="de-DE" altLang="de-DE" b="0" dirty="0">
              <a:cs typeface="Times New Roman" pitchFamily="18" charset="0"/>
            </a:endParaRPr>
          </a:p>
          <a:p>
            <a:endParaRPr lang="de-DE" b="0" dirty="0"/>
          </a:p>
        </p:txBody>
      </p:sp>
      <p:sp>
        <p:nvSpPr>
          <p:cNvPr id="4" name="Datumsplatzhalter 3"/>
          <p:cNvSpPr>
            <a:spLocks noGrp="1"/>
          </p:cNvSpPr>
          <p:nvPr>
            <p:ph type="dt" sz="half" idx="10"/>
          </p:nvPr>
        </p:nvSpPr>
        <p:spPr/>
        <p:txBody>
          <a:bodyPr/>
          <a:lstStyle/>
          <a:p>
            <a:pPr>
              <a:defRPr/>
            </a:pPr>
            <a:fld id="{24065767-52D9-42CD-9E1A-EC43DC736160}"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1</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16</a:t>
            </a:fld>
            <a:endParaRPr lang="de-DE" altLang="de-DE"/>
          </a:p>
        </p:txBody>
      </p:sp>
    </p:spTree>
    <p:extLst>
      <p:ext uri="{BB962C8B-B14F-4D97-AF65-F5344CB8AC3E}">
        <p14:creationId xmlns:p14="http://schemas.microsoft.com/office/powerpoint/2010/main" val="15965414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Literatur 1</a:t>
            </a:r>
            <a:endParaRPr lang="de-DE" dirty="0"/>
          </a:p>
        </p:txBody>
      </p:sp>
      <p:sp>
        <p:nvSpPr>
          <p:cNvPr id="3" name="Inhaltsplatzhalter 2"/>
          <p:cNvSpPr>
            <a:spLocks noGrp="1"/>
          </p:cNvSpPr>
          <p:nvPr>
            <p:ph idx="1"/>
          </p:nvPr>
        </p:nvSpPr>
        <p:spPr/>
        <p:txBody>
          <a:bodyPr/>
          <a:lstStyle/>
          <a:p>
            <a:pPr eaLnBrk="1" hangingPunct="1">
              <a:lnSpc>
                <a:spcPct val="110000"/>
              </a:lnSpc>
              <a:spcBef>
                <a:spcPct val="0"/>
              </a:spcBef>
              <a:defRPr/>
            </a:pPr>
            <a:r>
              <a:rPr lang="de-DE" dirty="0">
                <a:cs typeface="Times New Roman" pitchFamily="18" charset="0"/>
              </a:rPr>
              <a:t>Maschinenrichtlinie 2006/42/EG</a:t>
            </a:r>
          </a:p>
          <a:p>
            <a:pPr eaLnBrk="1" hangingPunct="1">
              <a:lnSpc>
                <a:spcPct val="110000"/>
              </a:lnSpc>
              <a:spcBef>
                <a:spcPct val="0"/>
              </a:spcBef>
              <a:defRPr/>
            </a:pPr>
            <a:r>
              <a:rPr lang="de-DE" dirty="0">
                <a:cs typeface="Times New Roman" pitchFamily="18" charset="0"/>
              </a:rPr>
              <a:t>DIN-Taschenbuch 352</a:t>
            </a:r>
            <a:r>
              <a:rPr lang="de-DE" b="0" dirty="0">
                <a:cs typeface="Times New Roman" pitchFamily="18" charset="0"/>
              </a:rPr>
              <a:t>: Anwendung von Ergonomie-Normen bei der Gestaltung von Maschinen</a:t>
            </a:r>
          </a:p>
          <a:p>
            <a:pPr>
              <a:lnSpc>
                <a:spcPct val="110000"/>
              </a:lnSpc>
              <a:spcBef>
                <a:spcPct val="0"/>
              </a:spcBef>
              <a:defRPr/>
            </a:pPr>
            <a:r>
              <a:rPr lang="de-DE" dirty="0" smtClean="0">
                <a:cs typeface="Times New Roman" pitchFamily="18" charset="0"/>
              </a:rPr>
              <a:t>DGUV Information 209-068: </a:t>
            </a:r>
            <a:r>
              <a:rPr lang="de-DE" b="0" dirty="0">
                <a:cs typeface="Times New Roman" pitchFamily="18" charset="0"/>
              </a:rPr>
              <a:t>Ergonomische Maschinengestaltung von Werkzeugmaschinen der Metallbearbeitung - Checkliste und Auswertungsbogen </a:t>
            </a:r>
            <a:r>
              <a:rPr lang="de-DE" b="0" dirty="0" smtClean="0">
                <a:cs typeface="Times New Roman" pitchFamily="18" charset="0"/>
              </a:rPr>
              <a:t>– Deutsche Gesetzliche Unfallversicherung DGUV Berlin. 2018</a:t>
            </a:r>
          </a:p>
          <a:p>
            <a:pPr>
              <a:lnSpc>
                <a:spcPct val="110000"/>
              </a:lnSpc>
              <a:spcBef>
                <a:spcPct val="0"/>
              </a:spcBef>
              <a:defRPr/>
            </a:pPr>
            <a:r>
              <a:rPr lang="de-DE" dirty="0" smtClean="0">
                <a:cs typeface="Times New Roman" pitchFamily="18" charset="0"/>
              </a:rPr>
              <a:t>DGUV </a:t>
            </a:r>
            <a:r>
              <a:rPr lang="de-DE" dirty="0">
                <a:cs typeface="Times New Roman" pitchFamily="18" charset="0"/>
              </a:rPr>
              <a:t>Information 209-069</a:t>
            </a:r>
            <a:r>
              <a:rPr lang="de-DE" b="0" dirty="0">
                <a:cs typeface="Times New Roman" pitchFamily="18" charset="0"/>
              </a:rPr>
              <a:t>: Ergonomische Maschinengestaltung von Werkzeugmaschinen der Metallbearbeitung - Informationen zur Checkliste - Deutsche Gesetzliche Unfallversicherung DGUV Berlin. </a:t>
            </a:r>
            <a:r>
              <a:rPr lang="de-DE" b="0" dirty="0" smtClean="0">
                <a:cs typeface="Times New Roman" pitchFamily="18" charset="0"/>
              </a:rPr>
              <a:t>2018</a:t>
            </a:r>
          </a:p>
          <a:p>
            <a:pPr>
              <a:lnSpc>
                <a:spcPct val="110000"/>
              </a:lnSpc>
              <a:spcBef>
                <a:spcPct val="0"/>
              </a:spcBef>
              <a:defRPr/>
            </a:pPr>
            <a:r>
              <a:rPr lang="de-DE" dirty="0" smtClean="0">
                <a:cs typeface="Times New Roman" pitchFamily="18" charset="0"/>
              </a:rPr>
              <a:t>Arbeitsstättenverordnung</a:t>
            </a:r>
            <a:r>
              <a:rPr lang="de-DE" b="0" dirty="0" smtClean="0">
                <a:cs typeface="Times New Roman" pitchFamily="18" charset="0"/>
              </a:rPr>
              <a:t> – ArbStättV vom 12.08.2004, zuletzt geändert durch Artikel </a:t>
            </a:r>
            <a:r>
              <a:rPr lang="de-DE" b="0" dirty="0">
                <a:cs typeface="Times New Roman" pitchFamily="18" charset="0"/>
              </a:rPr>
              <a:t>4 des Gesetzes vom </a:t>
            </a:r>
            <a:r>
              <a:rPr lang="de-DE" b="0" dirty="0" smtClean="0">
                <a:cs typeface="Times New Roman" pitchFamily="18" charset="0"/>
              </a:rPr>
              <a:t>22.12.2020 </a:t>
            </a:r>
            <a:r>
              <a:rPr lang="de-DE" b="0" dirty="0">
                <a:cs typeface="Times New Roman" pitchFamily="18" charset="0"/>
              </a:rPr>
              <a:t>(BGBl. I S. 3334</a:t>
            </a:r>
            <a:r>
              <a:rPr lang="de-DE" b="0" dirty="0" smtClean="0">
                <a:cs typeface="Times New Roman" pitchFamily="18" charset="0"/>
              </a:rPr>
              <a:t>)</a:t>
            </a:r>
          </a:p>
          <a:p>
            <a:pPr eaLnBrk="1" hangingPunct="1">
              <a:lnSpc>
                <a:spcPct val="110000"/>
              </a:lnSpc>
              <a:spcBef>
                <a:spcPct val="0"/>
              </a:spcBef>
              <a:defRPr/>
            </a:pPr>
            <a:r>
              <a:rPr lang="de-DE" dirty="0" smtClean="0">
                <a:cs typeface="Times New Roman" pitchFamily="18" charset="0"/>
              </a:rPr>
              <a:t>BGHM-I 101</a:t>
            </a:r>
            <a:r>
              <a:rPr lang="de-DE" b="0" dirty="0" smtClean="0">
                <a:cs typeface="Times New Roman" pitchFamily="18" charset="0"/>
              </a:rPr>
              <a:t>: Mensch und Arbeitsplatz in der Holz- und Metallindustrie. </a:t>
            </a:r>
          </a:p>
          <a:p>
            <a:pPr eaLnBrk="1" hangingPunct="1">
              <a:lnSpc>
                <a:spcPct val="110000"/>
              </a:lnSpc>
              <a:spcBef>
                <a:spcPct val="0"/>
              </a:spcBef>
              <a:defRPr/>
            </a:pPr>
            <a:r>
              <a:rPr lang="de-DE" b="0" dirty="0" smtClean="0">
                <a:cs typeface="Times New Roman" pitchFamily="18" charset="0"/>
              </a:rPr>
              <a:t>Berufsgenossenschaft </a:t>
            </a:r>
            <a:r>
              <a:rPr lang="de-DE" b="0" dirty="0">
                <a:cs typeface="Times New Roman" pitchFamily="18" charset="0"/>
              </a:rPr>
              <a:t>Holz und Metall BGHM Mainz. 2013</a:t>
            </a:r>
          </a:p>
        </p:txBody>
      </p:sp>
      <p:sp>
        <p:nvSpPr>
          <p:cNvPr id="4" name="Datumsplatzhalter 3"/>
          <p:cNvSpPr>
            <a:spLocks noGrp="1"/>
          </p:cNvSpPr>
          <p:nvPr>
            <p:ph type="dt" sz="half" idx="10"/>
          </p:nvPr>
        </p:nvSpPr>
        <p:spPr/>
        <p:txBody>
          <a:bodyPr/>
          <a:lstStyle/>
          <a:p>
            <a:pPr>
              <a:defRPr/>
            </a:pPr>
            <a:fld id="{CA435EBB-F7B2-46AC-8C8E-FF02BD3C7993}"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1</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dirty="0" smtClean="0"/>
              <a:t>Seite </a:t>
            </a:r>
            <a:fld id="{B57637DD-0166-4485-91AD-584B095684B6}" type="slidenum">
              <a:rPr lang="de-DE" altLang="de-DE" smtClean="0"/>
              <a:pPr>
                <a:defRPr/>
              </a:pPr>
              <a:t>17</a:t>
            </a:fld>
            <a:endParaRPr lang="de-DE" altLang="de-DE" dirty="0"/>
          </a:p>
        </p:txBody>
      </p:sp>
    </p:spTree>
    <p:extLst>
      <p:ext uri="{BB962C8B-B14F-4D97-AF65-F5344CB8AC3E}">
        <p14:creationId xmlns:p14="http://schemas.microsoft.com/office/powerpoint/2010/main" val="38567327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Literatur 2</a:t>
            </a:r>
            <a:endParaRPr lang="de-DE" dirty="0"/>
          </a:p>
        </p:txBody>
      </p:sp>
      <p:sp>
        <p:nvSpPr>
          <p:cNvPr id="3" name="Inhaltsplatzhalter 2"/>
          <p:cNvSpPr>
            <a:spLocks noGrp="1"/>
          </p:cNvSpPr>
          <p:nvPr>
            <p:ph idx="1"/>
          </p:nvPr>
        </p:nvSpPr>
        <p:spPr>
          <a:xfrm>
            <a:off x="719667" y="1484314"/>
            <a:ext cx="11280989" cy="4897437"/>
          </a:xfrm>
        </p:spPr>
        <p:txBody>
          <a:bodyPr/>
          <a:lstStyle/>
          <a:p>
            <a:pPr lvl="0" eaLnBrk="1" hangingPunct="1">
              <a:spcBef>
                <a:spcPct val="0"/>
              </a:spcBef>
              <a:tabLst/>
              <a:defRPr/>
            </a:pPr>
            <a:r>
              <a:rPr lang="de-DE" dirty="0">
                <a:latin typeface="Arial" charset="0"/>
                <a:cs typeface="Arial" charset="0"/>
              </a:rPr>
              <a:t>BULLINGER, H.-J</a:t>
            </a:r>
            <a:r>
              <a:rPr lang="de-DE" b="0" dirty="0">
                <a:latin typeface="Arial" charset="0"/>
                <a:cs typeface="Arial" charset="0"/>
              </a:rPr>
              <a:t>.: Ergonomie - Produkt- und Arbeitsplatzgestaltung. Stuttgart: B.G. Teubner 1994</a:t>
            </a:r>
          </a:p>
          <a:p>
            <a:pPr lvl="0" eaLnBrk="1" hangingPunct="1">
              <a:spcBef>
                <a:spcPct val="0"/>
              </a:spcBef>
              <a:tabLst/>
              <a:defRPr/>
            </a:pPr>
            <a:r>
              <a:rPr lang="de-DE" dirty="0">
                <a:latin typeface="Arial" charset="0"/>
                <a:cs typeface="Arial" charset="0"/>
              </a:rPr>
              <a:t>DEBITZ, U</a:t>
            </a:r>
            <a:r>
              <a:rPr lang="de-DE" b="0" dirty="0">
                <a:latin typeface="Arial" charset="0"/>
                <a:cs typeface="Arial" charset="0"/>
              </a:rPr>
              <a:t>.: Die Gestaltung von Merkmalen des Arbeitssystems und ihre</a:t>
            </a:r>
            <a:br>
              <a:rPr lang="de-DE" b="0" dirty="0">
                <a:latin typeface="Arial" charset="0"/>
                <a:cs typeface="Arial" charset="0"/>
              </a:rPr>
            </a:br>
            <a:r>
              <a:rPr lang="de-DE" b="0" dirty="0">
                <a:latin typeface="Arial" charset="0"/>
                <a:cs typeface="Arial" charset="0"/>
              </a:rPr>
              <a:t>Auswirkungen auf Beanspruchungsprozess. Hamburg: Verlag Dr. Kovac 2005</a:t>
            </a:r>
          </a:p>
          <a:p>
            <a:pPr lvl="0" eaLnBrk="1" hangingPunct="1">
              <a:spcBef>
                <a:spcPct val="0"/>
              </a:spcBef>
              <a:tabLst/>
              <a:defRPr/>
            </a:pPr>
            <a:r>
              <a:rPr lang="de-DE" dirty="0">
                <a:latin typeface="Arial" charset="0"/>
                <a:cs typeface="Arial" charset="0"/>
              </a:rPr>
              <a:t>GRANDJEAN, E.</a:t>
            </a:r>
            <a:r>
              <a:rPr lang="de-DE" b="0" dirty="0">
                <a:latin typeface="Arial" charset="0"/>
                <a:cs typeface="Arial" charset="0"/>
              </a:rPr>
              <a:t>: Physiologische Arbeitsgestaltung - Leitfaden der Ergonomie. Landsberg: </a:t>
            </a:r>
            <a:r>
              <a:rPr lang="de-DE" b="0" dirty="0" err="1">
                <a:latin typeface="Arial" charset="0"/>
                <a:cs typeface="Arial" charset="0"/>
              </a:rPr>
              <a:t>ecomed</a:t>
            </a:r>
            <a:r>
              <a:rPr lang="de-DE" b="0" dirty="0">
                <a:latin typeface="Arial" charset="0"/>
                <a:cs typeface="Arial" charset="0"/>
              </a:rPr>
              <a:t> Verlagsgesellschaft mbH 1991</a:t>
            </a:r>
          </a:p>
          <a:p>
            <a:pPr lvl="0" eaLnBrk="1" hangingPunct="1">
              <a:spcBef>
                <a:spcPct val="0"/>
              </a:spcBef>
              <a:tabLst/>
              <a:defRPr/>
            </a:pPr>
            <a:r>
              <a:rPr lang="de-DE" dirty="0">
                <a:latin typeface="Arial" charset="0"/>
                <a:cs typeface="Arial" charset="0"/>
              </a:rPr>
              <a:t>HÖHN, K. u.a</a:t>
            </a:r>
            <a:r>
              <a:rPr lang="de-DE" b="0" dirty="0">
                <a:latin typeface="Arial" charset="0"/>
                <a:cs typeface="Arial" charset="0"/>
              </a:rPr>
              <a:t>.: Maschinennormung und Ergonomie (</a:t>
            </a:r>
            <a:r>
              <a:rPr lang="de-DE" b="0" dirty="0" err="1">
                <a:latin typeface="Arial" charset="0"/>
                <a:cs typeface="Arial" charset="0"/>
              </a:rPr>
              <a:t>Fb</a:t>
            </a:r>
            <a:r>
              <a:rPr lang="de-DE" b="0" dirty="0">
                <a:latin typeface="Arial" charset="0"/>
                <a:cs typeface="Arial" charset="0"/>
              </a:rPr>
              <a:t> 1074). Dortmund:</a:t>
            </a:r>
            <a:br>
              <a:rPr lang="de-DE" b="0" dirty="0">
                <a:latin typeface="Arial" charset="0"/>
                <a:cs typeface="Arial" charset="0"/>
              </a:rPr>
            </a:br>
            <a:r>
              <a:rPr lang="de-DE" b="0" dirty="0">
                <a:latin typeface="Arial" charset="0"/>
                <a:cs typeface="Arial" charset="0"/>
              </a:rPr>
              <a:t>Schriftenreihe der Bundesanstalt für Arbeitsschutz und Arbeitsmedizin 2006</a:t>
            </a:r>
          </a:p>
          <a:p>
            <a:pPr lvl="0" eaLnBrk="1" hangingPunct="1">
              <a:spcBef>
                <a:spcPct val="0"/>
              </a:spcBef>
              <a:tabLst/>
              <a:defRPr/>
            </a:pPr>
            <a:r>
              <a:rPr lang="de-DE" dirty="0">
                <a:latin typeface="Arial" charset="0"/>
                <a:cs typeface="Arial" charset="0"/>
              </a:rPr>
              <a:t>KOETHER, R. u.a.:</a:t>
            </a:r>
            <a:r>
              <a:rPr lang="de-DE" b="0" dirty="0">
                <a:latin typeface="Arial" charset="0"/>
                <a:cs typeface="Arial" charset="0"/>
              </a:rPr>
              <a:t> </a:t>
            </a:r>
            <a:r>
              <a:rPr lang="de-DE" b="0" dirty="0" err="1">
                <a:latin typeface="Arial" charset="0"/>
                <a:cs typeface="Arial" charset="0"/>
              </a:rPr>
              <a:t>Betriebsstättenplanung</a:t>
            </a:r>
            <a:r>
              <a:rPr lang="de-DE" b="0" dirty="0">
                <a:latin typeface="Arial" charset="0"/>
                <a:cs typeface="Arial" charset="0"/>
              </a:rPr>
              <a:t> und Ergonomie. München Wien: Carl Hanser Verlag 2001</a:t>
            </a:r>
          </a:p>
          <a:p>
            <a:pPr lvl="0" eaLnBrk="1" hangingPunct="1">
              <a:spcBef>
                <a:spcPct val="0"/>
              </a:spcBef>
              <a:tabLst/>
              <a:defRPr/>
            </a:pPr>
            <a:r>
              <a:rPr lang="de-DE" dirty="0">
                <a:latin typeface="Arial" charset="0"/>
                <a:cs typeface="Arial" charset="0"/>
              </a:rPr>
              <a:t>LANGE, W.; WINDEL, A</a:t>
            </a:r>
            <a:r>
              <a:rPr lang="de-DE" b="0" dirty="0">
                <a:latin typeface="Arial" charset="0"/>
                <a:cs typeface="Arial" charset="0"/>
              </a:rPr>
              <a:t>.: Kleine ergonomische Datensammlung. Köln: </a:t>
            </a:r>
          </a:p>
          <a:p>
            <a:pPr lvl="0" eaLnBrk="1" hangingPunct="1">
              <a:spcBef>
                <a:spcPct val="0"/>
              </a:spcBef>
              <a:tabLst/>
              <a:defRPr/>
            </a:pPr>
            <a:r>
              <a:rPr lang="de-DE" b="0" dirty="0">
                <a:latin typeface="Arial" charset="0"/>
                <a:cs typeface="Arial" charset="0"/>
              </a:rPr>
              <a:t>TÜV Media GmbH TÜV Rheinland Group 2013</a:t>
            </a:r>
          </a:p>
          <a:p>
            <a:pPr lvl="0" eaLnBrk="1" hangingPunct="1">
              <a:spcBef>
                <a:spcPct val="0"/>
              </a:spcBef>
              <a:tabLst/>
              <a:defRPr/>
            </a:pPr>
            <a:r>
              <a:rPr lang="de-DE" dirty="0">
                <a:latin typeface="Arial" charset="0"/>
                <a:cs typeface="Arial" charset="0"/>
              </a:rPr>
              <a:t>SCHLICK, C.; BRUDER, R.; LUCZAK, H.:</a:t>
            </a:r>
            <a:r>
              <a:rPr lang="de-DE" b="0" dirty="0">
                <a:latin typeface="Arial" charset="0"/>
                <a:cs typeface="Arial" charset="0"/>
              </a:rPr>
              <a:t> Arbeitswissenschaft. Berlin Heidelberg: Springer Verlag 2010</a:t>
            </a:r>
          </a:p>
          <a:p>
            <a:pPr lvl="0" eaLnBrk="1" hangingPunct="1">
              <a:spcBef>
                <a:spcPct val="0"/>
              </a:spcBef>
              <a:tabLst/>
              <a:defRPr/>
            </a:pPr>
            <a:r>
              <a:rPr lang="de-DE" dirty="0">
                <a:latin typeface="Arial" charset="0"/>
                <a:cs typeface="Arial" charset="0"/>
              </a:rPr>
              <a:t>REFA</a:t>
            </a:r>
            <a:r>
              <a:rPr lang="de-DE" b="0" dirty="0">
                <a:latin typeface="Arial" charset="0"/>
                <a:cs typeface="Arial" charset="0"/>
              </a:rPr>
              <a:t>: Ausgewählte Methoden zur Prozessorientierten Arbeitsorganisation. Darmstadt: REFA, 2002 </a:t>
            </a:r>
          </a:p>
          <a:p>
            <a:pPr lvl="0" eaLnBrk="1" hangingPunct="1">
              <a:spcBef>
                <a:spcPct val="0"/>
              </a:spcBef>
              <a:tabLst/>
              <a:defRPr/>
            </a:pPr>
            <a:r>
              <a:rPr lang="de-DE" dirty="0">
                <a:latin typeface="Arial" charset="0"/>
                <a:cs typeface="Arial" charset="0"/>
              </a:rPr>
              <a:t>SCHMIDTKE, H</a:t>
            </a:r>
            <a:r>
              <a:rPr lang="de-DE" b="0" dirty="0">
                <a:latin typeface="Arial" charset="0"/>
                <a:cs typeface="Arial" charset="0"/>
              </a:rPr>
              <a:t>.; </a:t>
            </a:r>
            <a:r>
              <a:rPr lang="de-DE" dirty="0">
                <a:latin typeface="Arial" charset="0"/>
                <a:cs typeface="Arial" charset="0"/>
              </a:rPr>
              <a:t>JASTRZEBSKA-FRACZEK, I</a:t>
            </a:r>
            <a:r>
              <a:rPr lang="de-DE" b="0" dirty="0">
                <a:latin typeface="Arial" charset="0"/>
                <a:cs typeface="Arial" charset="0"/>
              </a:rPr>
              <a:t>.: Ergonomie. München Wien: Carl Hanser Verlag 2013</a:t>
            </a:r>
          </a:p>
        </p:txBody>
      </p:sp>
      <p:sp>
        <p:nvSpPr>
          <p:cNvPr id="4" name="Datumsplatzhalter 3"/>
          <p:cNvSpPr>
            <a:spLocks noGrp="1"/>
          </p:cNvSpPr>
          <p:nvPr>
            <p:ph type="dt" sz="half" idx="10"/>
          </p:nvPr>
        </p:nvSpPr>
        <p:spPr/>
        <p:txBody>
          <a:bodyPr/>
          <a:lstStyle/>
          <a:p>
            <a:pPr>
              <a:defRPr/>
            </a:pPr>
            <a:fld id="{985359A5-13EF-4EA5-B3B4-C4E933447EAB}"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1</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18</a:t>
            </a:fld>
            <a:endParaRPr lang="de-DE" altLang="de-DE"/>
          </a:p>
        </p:txBody>
      </p:sp>
    </p:spTree>
    <p:extLst>
      <p:ext uri="{BB962C8B-B14F-4D97-AF65-F5344CB8AC3E}">
        <p14:creationId xmlns:p14="http://schemas.microsoft.com/office/powerpoint/2010/main" val="41145030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82" name="Rectangle 6"/>
          <p:cNvSpPr>
            <a:spLocks noGrp="1" noChangeArrowheads="1"/>
          </p:cNvSpPr>
          <p:nvPr>
            <p:ph type="ctrTitle"/>
          </p:nvPr>
        </p:nvSpPr>
        <p:spPr>
          <a:xfrm>
            <a:off x="2495600" y="1700808"/>
            <a:ext cx="6102350" cy="592137"/>
          </a:xfrm>
        </p:spPr>
        <p:txBody>
          <a:bodyPr/>
          <a:lstStyle/>
          <a:p>
            <a:r>
              <a:rPr lang="de-DE" altLang="de-DE" sz="3600" dirty="0"/>
              <a:t>Impressum</a:t>
            </a:r>
            <a:br>
              <a:rPr lang="de-DE" altLang="de-DE" sz="3600" dirty="0"/>
            </a:br>
            <a:endParaRPr lang="de-DE" altLang="de-DE" sz="3600" dirty="0"/>
          </a:p>
        </p:txBody>
      </p:sp>
      <p:sp>
        <p:nvSpPr>
          <p:cNvPr id="152583" name="Rectangle 7"/>
          <p:cNvSpPr>
            <a:spLocks noGrp="1" noChangeArrowheads="1"/>
          </p:cNvSpPr>
          <p:nvPr>
            <p:ph type="subTitle" idx="1"/>
          </p:nvPr>
        </p:nvSpPr>
        <p:spPr>
          <a:xfrm>
            <a:off x="2495600" y="2534367"/>
            <a:ext cx="9001000" cy="3702945"/>
          </a:xfrm>
        </p:spPr>
        <p:txBody>
          <a:bodyPr/>
          <a:lstStyle/>
          <a:p>
            <a:pPr>
              <a:tabLst>
                <a:tab pos="665163" algn="l"/>
              </a:tabLst>
            </a:pPr>
            <a:r>
              <a:rPr lang="de-DE" altLang="de-DE" dirty="0"/>
              <a:t>Autor: </a:t>
            </a:r>
            <a:r>
              <a:rPr lang="de-DE" b="1" dirty="0"/>
              <a:t>Dipl.-Ing. Horst Böhmer</a:t>
            </a:r>
          </a:p>
          <a:p>
            <a:pPr>
              <a:tabLst>
                <a:tab pos="665163" algn="l"/>
              </a:tabLst>
            </a:pPr>
            <a:r>
              <a:rPr lang="de-DE" altLang="de-DE" dirty="0" smtClean="0"/>
              <a:t>Chemnitz</a:t>
            </a:r>
            <a:endParaRPr lang="de-DE" altLang="de-DE" b="1" dirty="0"/>
          </a:p>
          <a:p>
            <a:pPr>
              <a:tabLst>
                <a:tab pos="665163" algn="l"/>
              </a:tabLst>
            </a:pPr>
            <a:r>
              <a:rPr lang="de-DE" altLang="de-DE" dirty="0" smtClean="0">
                <a:hlinkClick r:id="rId2"/>
              </a:rPr>
              <a:t>horst.boemer@iapo-online.de</a:t>
            </a:r>
            <a:r>
              <a:rPr lang="de-DE" altLang="de-DE" dirty="0" smtClean="0">
                <a:solidFill>
                  <a:schemeClr val="tx2"/>
                </a:solidFill>
              </a:rPr>
              <a:t>  </a:t>
            </a:r>
            <a:endParaRPr lang="de-DE" altLang="de-DE" dirty="0">
              <a:solidFill>
                <a:schemeClr val="tx2"/>
              </a:solidFill>
            </a:endParaRPr>
          </a:p>
          <a:p>
            <a:pPr>
              <a:tabLst>
                <a:tab pos="665163" algn="l"/>
              </a:tabLst>
            </a:pPr>
            <a:endParaRPr lang="de-DE" altLang="de-DE" dirty="0">
              <a:solidFill>
                <a:schemeClr val="tx2"/>
              </a:solidFill>
            </a:endParaRPr>
          </a:p>
          <a:p>
            <a:pPr>
              <a:tabLst>
                <a:tab pos="665163" algn="l"/>
              </a:tabLst>
            </a:pPr>
            <a:r>
              <a:rPr lang="de-DE" altLang="de-DE" dirty="0"/>
              <a:t>Initiiert und finanziert durch:</a:t>
            </a:r>
          </a:p>
          <a:p>
            <a:pPr>
              <a:tabLst>
                <a:tab pos="665163" algn="l"/>
              </a:tabLst>
            </a:pPr>
            <a:r>
              <a:rPr lang="de-DE" altLang="de-DE" b="1" dirty="0"/>
              <a:t>Kommission Arbeitsschutz und Normung</a:t>
            </a:r>
          </a:p>
          <a:p>
            <a:pPr>
              <a:tabLst>
                <a:tab pos="665163" algn="l"/>
              </a:tabLst>
            </a:pPr>
            <a:r>
              <a:rPr lang="de-DE" altLang="de-DE" dirty="0">
                <a:solidFill>
                  <a:schemeClr val="tx2"/>
                </a:solidFill>
                <a:hlinkClick r:id="rId3">
                  <a:extLst>
                    <a:ext uri="{A12FA001-AC4F-418D-AE19-62706E023703}">
                      <ahyp:hlinkClr xmlns:ahyp="http://schemas.microsoft.com/office/drawing/2018/hyperlinkcolor" xmlns="" val="tx"/>
                    </a:ext>
                  </a:extLst>
                </a:hlinkClick>
              </a:rPr>
              <a:t>www.kan.de</a:t>
            </a:r>
            <a:r>
              <a:rPr lang="de-DE" altLang="de-DE" dirty="0">
                <a:solidFill>
                  <a:schemeClr val="tx2"/>
                </a:solidFill>
              </a:rPr>
              <a:t> </a:t>
            </a:r>
            <a:r>
              <a:rPr lang="de-DE" altLang="de-DE" dirty="0"/>
              <a:t>und</a:t>
            </a:r>
            <a:r>
              <a:rPr lang="de-DE" altLang="de-DE" dirty="0">
                <a:solidFill>
                  <a:schemeClr val="tx2"/>
                </a:solidFill>
              </a:rPr>
              <a:t> </a:t>
            </a:r>
            <a:r>
              <a:rPr lang="de-DE" altLang="de-DE" dirty="0">
                <a:solidFill>
                  <a:schemeClr val="tx2"/>
                </a:solidFill>
                <a:hlinkClick r:id="rId4">
                  <a:extLst>
                    <a:ext uri="{A12FA001-AC4F-418D-AE19-62706E023703}">
                      <ahyp:hlinkClr xmlns:ahyp="http://schemas.microsoft.com/office/drawing/2018/hyperlinkcolor" xmlns="" val="tx"/>
                    </a:ext>
                  </a:extLst>
                </a:hlinkClick>
              </a:rPr>
              <a:t>ergonomie.kan-praxis.de</a:t>
            </a:r>
            <a:endParaRPr lang="de-DE" altLang="de-DE" dirty="0">
              <a:solidFill>
                <a:schemeClr val="tx2"/>
              </a:solidFill>
            </a:endParaRPr>
          </a:p>
          <a:p>
            <a:pPr>
              <a:tabLst>
                <a:tab pos="665163" algn="l"/>
              </a:tabLst>
            </a:pPr>
            <a:endParaRPr lang="de-DE" altLang="de-DE" dirty="0">
              <a:solidFill>
                <a:schemeClr val="tx2"/>
              </a:solidFill>
            </a:endParaRPr>
          </a:p>
          <a:p>
            <a:pPr>
              <a:tabLst>
                <a:tab pos="665163" algn="l"/>
              </a:tabLst>
            </a:pPr>
            <a:r>
              <a:rPr lang="de-DE" altLang="de-DE" dirty="0" smtClean="0"/>
              <a:t>Aktualisiert </a:t>
            </a:r>
            <a:r>
              <a:rPr lang="de-DE" altLang="de-DE" dirty="0"/>
              <a:t>2023 durch das </a:t>
            </a:r>
            <a:r>
              <a:rPr lang="de-DE" altLang="de-DE" b="1" dirty="0"/>
              <a:t>Institut </a:t>
            </a:r>
            <a:r>
              <a:rPr lang="de-DE" altLang="de-DE" b="1" dirty="0" smtClean="0"/>
              <a:t>ASER e.V.</a:t>
            </a:r>
            <a:br>
              <a:rPr lang="de-DE" altLang="de-DE" b="1" dirty="0" smtClean="0"/>
            </a:br>
            <a:r>
              <a:rPr lang="de-DE" altLang="de-DE" dirty="0" smtClean="0">
                <a:hlinkClick r:id="rId5"/>
              </a:rPr>
              <a:t>www.institut-aser.de/</a:t>
            </a:r>
            <a:r>
              <a:rPr lang="de-DE" altLang="de-DE" dirty="0" smtClean="0"/>
              <a:t> </a:t>
            </a:r>
            <a:endParaRPr lang="de-DE" altLang="de-DE" b="1" dirty="0"/>
          </a:p>
        </p:txBody>
      </p:sp>
      <p:pic>
        <p:nvPicPr>
          <p:cNvPr id="2" name="Grafik 1" descr="Gefördert durch das Bundesministerium für Arbeit und Soziales aufgrund eines Beschlusses des Deutschen Bundestages"/>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58046" y="2252843"/>
            <a:ext cx="2298717" cy="2222516"/>
          </a:xfrm>
          <a:prstGeom prst="rect">
            <a:avLst/>
          </a:prstGeom>
        </p:spPr>
      </p:pic>
    </p:spTree>
    <p:extLst>
      <p:ext uri="{BB962C8B-B14F-4D97-AF65-F5344CB8AC3E}">
        <p14:creationId xmlns:p14="http://schemas.microsoft.com/office/powerpoint/2010/main" val="25633044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Worum geht es?</a:t>
            </a:r>
            <a:endParaRPr lang="de-DE" dirty="0"/>
          </a:p>
        </p:txBody>
      </p:sp>
      <p:sp>
        <p:nvSpPr>
          <p:cNvPr id="3" name="Inhaltsplatzhalter 2"/>
          <p:cNvSpPr>
            <a:spLocks noGrp="1"/>
          </p:cNvSpPr>
          <p:nvPr>
            <p:ph idx="1"/>
          </p:nvPr>
        </p:nvSpPr>
        <p:spPr/>
        <p:txBody>
          <a:bodyPr/>
          <a:lstStyle/>
          <a:p>
            <a:pPr marL="342900" indent="-342900">
              <a:buClr>
                <a:schemeClr val="accent2"/>
              </a:buClr>
              <a:buFont typeface="Wingdings" panose="05000000000000000000" pitchFamily="2" charset="2"/>
              <a:buChar char="§"/>
            </a:pPr>
            <a:r>
              <a:rPr lang="de-DE" dirty="0" smtClean="0"/>
              <a:t>Definition Arbeitsumwelt</a:t>
            </a:r>
          </a:p>
          <a:p>
            <a:pPr marL="342900" indent="-342900">
              <a:buClr>
                <a:schemeClr val="accent2"/>
              </a:buClr>
              <a:buFont typeface="Wingdings" panose="05000000000000000000" pitchFamily="2" charset="2"/>
              <a:buChar char="§"/>
            </a:pPr>
            <a:endParaRPr lang="de-DE" dirty="0" smtClean="0"/>
          </a:p>
          <a:p>
            <a:pPr marL="342900" indent="-342900">
              <a:buClr>
                <a:schemeClr val="accent2"/>
              </a:buClr>
              <a:buFont typeface="Wingdings" panose="05000000000000000000" pitchFamily="2" charset="2"/>
              <a:buChar char="§"/>
            </a:pPr>
            <a:r>
              <a:rPr lang="de-DE" dirty="0" smtClean="0"/>
              <a:t>Belastungs-Beanspruchungsmodell</a:t>
            </a:r>
            <a:br>
              <a:rPr lang="de-DE" dirty="0" smtClean="0"/>
            </a:br>
            <a:endParaRPr lang="de-DE" dirty="0" smtClean="0"/>
          </a:p>
          <a:p>
            <a:pPr marL="342900" indent="-342900">
              <a:buClr>
                <a:schemeClr val="accent2"/>
              </a:buClr>
              <a:buFont typeface="Wingdings" panose="05000000000000000000" pitchFamily="2" charset="2"/>
              <a:buChar char="§"/>
            </a:pPr>
            <a:r>
              <a:rPr lang="de-DE" dirty="0" smtClean="0"/>
              <a:t>Arbeitsumweltfaktoren</a:t>
            </a:r>
          </a:p>
          <a:p>
            <a:pPr marL="342900" indent="-342900">
              <a:buClr>
                <a:schemeClr val="accent2"/>
              </a:buClr>
              <a:buFont typeface="Wingdings" panose="05000000000000000000" pitchFamily="2" charset="2"/>
              <a:buChar char="§"/>
            </a:pPr>
            <a:endParaRPr lang="de-DE" dirty="0" smtClean="0"/>
          </a:p>
          <a:p>
            <a:pPr marL="342900" indent="-342900">
              <a:buClr>
                <a:schemeClr val="accent2"/>
              </a:buClr>
              <a:buFont typeface="Wingdings" panose="05000000000000000000" pitchFamily="2" charset="2"/>
              <a:buChar char="§"/>
            </a:pPr>
            <a:r>
              <a:rPr lang="de-DE" dirty="0" smtClean="0"/>
              <a:t>Emissionen / Immissionen</a:t>
            </a:r>
            <a:br>
              <a:rPr lang="de-DE" dirty="0" smtClean="0"/>
            </a:br>
            <a:endParaRPr lang="de-DE" dirty="0" smtClean="0"/>
          </a:p>
          <a:p>
            <a:pPr marL="342900" indent="-342900">
              <a:buClr>
                <a:schemeClr val="accent2"/>
              </a:buClr>
              <a:buFont typeface="Wingdings" panose="05000000000000000000" pitchFamily="2" charset="2"/>
              <a:buChar char="§"/>
            </a:pPr>
            <a:r>
              <a:rPr lang="de-DE" dirty="0" smtClean="0"/>
              <a:t>Maßnahmen zur Belastungsoptimierung</a:t>
            </a:r>
            <a:endParaRPr lang="de-DE" dirty="0"/>
          </a:p>
        </p:txBody>
      </p:sp>
      <p:pic>
        <p:nvPicPr>
          <p:cNvPr id="7" name="Grafik 6" descr="Eine Person sitzt an einem Arbeitsplatz mit einem Monior. Vor ihm liegt ein Kasten. Lins neben dem Tisch ist ein weiterer Tisch mit vergelichbaren Kästen darauf abgebildet."/>
          <p:cNvPicPr>
            <a:picLocks noChangeAspect="1"/>
          </p:cNvPicPr>
          <p:nvPr/>
        </p:nvPicPr>
        <p:blipFill>
          <a:blip r:embed="rId3"/>
          <a:stretch>
            <a:fillRect/>
          </a:stretch>
        </p:blipFill>
        <p:spPr>
          <a:xfrm>
            <a:off x="6562208" y="1916832"/>
            <a:ext cx="5078408" cy="3523793"/>
          </a:xfrm>
          <a:prstGeom prst="rect">
            <a:avLst/>
          </a:prstGeom>
        </p:spPr>
      </p:pic>
      <p:sp>
        <p:nvSpPr>
          <p:cNvPr id="4" name="Datumsplatzhalter 3"/>
          <p:cNvSpPr>
            <a:spLocks noGrp="1"/>
          </p:cNvSpPr>
          <p:nvPr>
            <p:ph type="dt" sz="half" idx="10"/>
          </p:nvPr>
        </p:nvSpPr>
        <p:spPr/>
        <p:txBody>
          <a:bodyPr/>
          <a:lstStyle/>
          <a:p>
            <a:pPr>
              <a:defRPr/>
            </a:pPr>
            <a:fld id="{E19913D2-7953-42AE-9711-E8B82B09D606}"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1</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2</a:t>
            </a:fld>
            <a:endParaRPr lang="de-DE" altLang="de-DE"/>
          </a:p>
        </p:txBody>
      </p:sp>
    </p:spTree>
    <p:extLst>
      <p:ext uri="{BB962C8B-B14F-4D97-AF65-F5344CB8AC3E}">
        <p14:creationId xmlns:p14="http://schemas.microsoft.com/office/powerpoint/2010/main" val="18471862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Arbeitsumwelt - Definition</a:t>
            </a:r>
            <a:endParaRPr lang="de-DE" dirty="0"/>
          </a:p>
        </p:txBody>
      </p:sp>
      <p:sp>
        <p:nvSpPr>
          <p:cNvPr id="3" name="Inhaltsplatzhalter 2"/>
          <p:cNvSpPr>
            <a:spLocks noGrp="1"/>
          </p:cNvSpPr>
          <p:nvPr>
            <p:ph idx="1"/>
          </p:nvPr>
        </p:nvSpPr>
        <p:spPr>
          <a:xfrm>
            <a:off x="1379575" y="1916362"/>
            <a:ext cx="9432850" cy="2808783"/>
          </a:xfrm>
        </p:spPr>
        <p:style>
          <a:lnRef idx="2">
            <a:schemeClr val="accent2"/>
          </a:lnRef>
          <a:fillRef idx="1">
            <a:schemeClr val="lt1"/>
          </a:fillRef>
          <a:effectRef idx="0">
            <a:schemeClr val="accent2"/>
          </a:effectRef>
          <a:fontRef idx="minor">
            <a:schemeClr val="dk1"/>
          </a:fontRef>
        </p:style>
        <p:txBody>
          <a:bodyPr vert="horz" wrap="square" lIns="180000" tIns="180000" rIns="180000" bIns="576000" numCol="1" anchor="t" anchorCtr="0" compatLnSpc="1">
            <a:prstTxWarp prst="textNoShape">
              <a:avLst/>
            </a:prstTxWarp>
          </a:bodyPr>
          <a:lstStyle/>
          <a:p>
            <a:pPr algn="just"/>
            <a:r>
              <a:rPr lang="de-DE" sz="3200" b="0" dirty="0" smtClean="0">
                <a:solidFill>
                  <a:schemeClr val="bg2"/>
                </a:solidFill>
              </a:rPr>
              <a:t>Die</a:t>
            </a:r>
            <a:r>
              <a:rPr lang="de-DE" sz="3200" dirty="0" smtClean="0">
                <a:solidFill>
                  <a:schemeClr val="bg2"/>
                </a:solidFill>
              </a:rPr>
              <a:t> Arbeitsumwelt </a:t>
            </a:r>
            <a:r>
              <a:rPr lang="de-DE" sz="3200" b="0" dirty="0">
                <a:solidFill>
                  <a:schemeClr val="bg2"/>
                </a:solidFill>
              </a:rPr>
              <a:t>eines Arbeitssystems ist das räumliche Umfeld, von dem vor allem physikalische und chemische, aber auch biologische Einflüsse auf den Menschen einwirken.</a:t>
            </a:r>
          </a:p>
        </p:txBody>
      </p:sp>
      <p:sp>
        <p:nvSpPr>
          <p:cNvPr id="4" name="Datumsplatzhalter 3"/>
          <p:cNvSpPr>
            <a:spLocks noGrp="1"/>
          </p:cNvSpPr>
          <p:nvPr>
            <p:ph type="dt" sz="half" idx="10"/>
          </p:nvPr>
        </p:nvSpPr>
        <p:spPr/>
        <p:txBody>
          <a:bodyPr/>
          <a:lstStyle/>
          <a:p>
            <a:pPr>
              <a:defRPr/>
            </a:pPr>
            <a:fld id="{B18F265B-5D54-466A-8A5F-4A04B1485F30}"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1</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3</a:t>
            </a:fld>
            <a:endParaRPr lang="de-DE" altLang="de-DE"/>
          </a:p>
        </p:txBody>
      </p:sp>
    </p:spTree>
    <p:extLst>
      <p:ext uri="{BB962C8B-B14F-4D97-AF65-F5344CB8AC3E}">
        <p14:creationId xmlns:p14="http://schemas.microsoft.com/office/powerpoint/2010/main" val="4244393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Belastungs-Beanspruchungsmodell</a:t>
            </a:r>
            <a:endParaRPr lang="de-DE" dirty="0"/>
          </a:p>
        </p:txBody>
      </p:sp>
      <p:sp>
        <p:nvSpPr>
          <p:cNvPr id="23" name="Rectangle 4"/>
          <p:cNvSpPr>
            <a:spLocks noChangeArrowheads="1"/>
          </p:cNvSpPr>
          <p:nvPr/>
        </p:nvSpPr>
        <p:spPr bwMode="auto">
          <a:xfrm>
            <a:off x="1912938" y="1557809"/>
            <a:ext cx="2520950" cy="4535487"/>
          </a:xfrm>
          <a:prstGeom prst="rect">
            <a:avLst/>
          </a:prstGeom>
          <a:solidFill>
            <a:schemeClr val="accent2">
              <a:lumMod val="20000"/>
              <a:lumOff val="80000"/>
            </a:schemeClr>
          </a:solidFill>
          <a:ln/>
          <a:extLst/>
        </p:spPr>
        <p:style>
          <a:lnRef idx="2">
            <a:schemeClr val="accent2"/>
          </a:lnRef>
          <a:fillRef idx="1">
            <a:schemeClr val="lt1"/>
          </a:fillRef>
          <a:effectRef idx="0">
            <a:schemeClr val="accent2"/>
          </a:effectRef>
          <a:fontRef idx="minor">
            <a:schemeClr val="dk1"/>
          </a:fontRef>
        </p:style>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0" lang="de-DE" altLang="de-DE" sz="1600" b="1" i="0" u="none" strike="noStrike" kern="0" cap="none" spc="0" normalizeH="0" baseline="0" noProof="0" dirty="0">
                <a:ln>
                  <a:noFill/>
                </a:ln>
                <a:solidFill>
                  <a:schemeClr val="tx1">
                    <a:lumMod val="65000"/>
                    <a:lumOff val="35000"/>
                  </a:schemeClr>
                </a:solidFill>
                <a:effectLst/>
                <a:uLnTx/>
                <a:uFillTx/>
                <a:latin typeface="Arial" charset="0"/>
                <a:cs typeface="Arial" charset="0"/>
              </a:rPr>
              <a:t>Teilbelastungen </a:t>
            </a:r>
            <a:r>
              <a:rPr kumimoji="0" lang="de-DE" altLang="de-DE" sz="1600" b="0" i="0" u="none" strike="noStrike" kern="0" cap="none" spc="0" normalizeH="0" baseline="0" noProof="0" dirty="0">
                <a:ln>
                  <a:noFill/>
                </a:ln>
                <a:solidFill>
                  <a:schemeClr val="tx1">
                    <a:lumMod val="65000"/>
                    <a:lumOff val="35000"/>
                  </a:schemeClr>
                </a:solidFill>
                <a:effectLst/>
                <a:uLnTx/>
                <a:uFillTx/>
                <a:latin typeface="Arial" charset="0"/>
                <a:cs typeface="Arial" charset="0"/>
              </a:rPr>
              <a:t>aus:</a:t>
            </a:r>
          </a:p>
          <a:p>
            <a:pPr marL="0" marR="0" lvl="0" indent="0" defTabSz="914400" eaLnBrk="1" fontAlgn="auto" latinLnBrk="0" hangingPunct="1">
              <a:lnSpc>
                <a:spcPct val="100000"/>
              </a:lnSpc>
              <a:spcBef>
                <a:spcPct val="0"/>
              </a:spcBef>
              <a:spcAft>
                <a:spcPts val="0"/>
              </a:spcAft>
              <a:buClrTx/>
              <a:buSzTx/>
              <a:buFontTx/>
              <a:buNone/>
              <a:tabLst/>
              <a:defRPr/>
            </a:pPr>
            <a:endParaRPr kumimoji="0" lang="de-DE" altLang="de-DE" sz="1600" b="0" i="0" u="none" strike="noStrike" kern="0" cap="none" spc="0" normalizeH="0" baseline="0" noProof="0" dirty="0">
              <a:ln>
                <a:noFill/>
              </a:ln>
              <a:solidFill>
                <a:schemeClr val="tx1">
                  <a:lumMod val="65000"/>
                  <a:lumOff val="35000"/>
                </a:schemeClr>
              </a:solidFill>
              <a:effectLst/>
              <a:uLnTx/>
              <a:uFillTx/>
              <a:latin typeface="Arial" charset="0"/>
              <a:cs typeface="Arial" charset="0"/>
            </a:endParaRPr>
          </a:p>
          <a:p>
            <a:pPr marL="0" marR="0" lvl="0" indent="0" defTabSz="914400" eaLnBrk="1" fontAlgn="auto" latinLnBrk="0" hangingPunct="1">
              <a:lnSpc>
                <a:spcPct val="100000"/>
              </a:lnSpc>
              <a:spcBef>
                <a:spcPct val="0"/>
              </a:spcBef>
              <a:spcAft>
                <a:spcPts val="0"/>
              </a:spcAft>
              <a:buClrTx/>
              <a:buSzTx/>
              <a:buFontTx/>
              <a:buNone/>
              <a:tabLst/>
              <a:defRPr/>
            </a:pPr>
            <a:r>
              <a:rPr kumimoji="0" lang="de-DE" altLang="de-DE" sz="1600" b="0" i="0" u="none" strike="noStrike" kern="0" cap="none" spc="0" normalizeH="0" baseline="0" noProof="0" dirty="0">
                <a:ln>
                  <a:noFill/>
                </a:ln>
                <a:solidFill>
                  <a:schemeClr val="tx1">
                    <a:lumMod val="65000"/>
                    <a:lumOff val="35000"/>
                  </a:schemeClr>
                </a:solidFill>
                <a:effectLst/>
                <a:uLnTx/>
                <a:uFillTx/>
                <a:latin typeface="Arial" charset="0"/>
                <a:cs typeface="Arial" charset="0"/>
              </a:rPr>
              <a:t>Arbeitsaufgabe</a:t>
            </a:r>
          </a:p>
          <a:p>
            <a:pPr marL="0" marR="0" lvl="0" indent="0" defTabSz="914400" eaLnBrk="1" fontAlgn="auto" latinLnBrk="0" hangingPunct="1">
              <a:lnSpc>
                <a:spcPct val="100000"/>
              </a:lnSpc>
              <a:spcBef>
                <a:spcPct val="0"/>
              </a:spcBef>
              <a:spcAft>
                <a:spcPts val="0"/>
              </a:spcAft>
              <a:buClrTx/>
              <a:buSzTx/>
              <a:buFontTx/>
              <a:buNone/>
              <a:tabLst/>
              <a:defRPr/>
            </a:pPr>
            <a:r>
              <a:rPr kumimoji="0" lang="de-DE" altLang="de-DE" sz="1600" b="0" i="0" u="none" strike="noStrike" kern="0" cap="none" spc="0" normalizeH="0" baseline="0" noProof="0" dirty="0">
                <a:ln>
                  <a:noFill/>
                </a:ln>
                <a:solidFill>
                  <a:schemeClr val="tx1">
                    <a:lumMod val="65000"/>
                    <a:lumOff val="35000"/>
                  </a:schemeClr>
                </a:solidFill>
                <a:effectLst/>
                <a:uLnTx/>
                <a:uFillTx/>
                <a:latin typeface="Arial" charset="0"/>
                <a:cs typeface="Arial" charset="0"/>
              </a:rPr>
              <a:t>(arbeitsinhaltsbezogen)</a:t>
            </a:r>
          </a:p>
          <a:p>
            <a:pPr marL="0" marR="0" lvl="0" indent="0" defTabSz="914400" eaLnBrk="1" fontAlgn="auto" latinLnBrk="0" hangingPunct="1">
              <a:lnSpc>
                <a:spcPct val="100000"/>
              </a:lnSpc>
              <a:spcBef>
                <a:spcPct val="0"/>
              </a:spcBef>
              <a:spcAft>
                <a:spcPts val="0"/>
              </a:spcAft>
              <a:buClrTx/>
              <a:buSzTx/>
              <a:buFontTx/>
              <a:buNone/>
              <a:tabLst/>
              <a:defRPr/>
            </a:pPr>
            <a:r>
              <a:rPr kumimoji="0" lang="de-DE" altLang="de-DE" sz="1600" b="1" i="1" u="none" strike="noStrike" kern="0" cap="none" spc="0" normalizeH="0" baseline="0" noProof="0" dirty="0">
                <a:ln>
                  <a:noFill/>
                </a:ln>
                <a:solidFill>
                  <a:schemeClr val="tx1">
                    <a:lumMod val="65000"/>
                    <a:lumOff val="35000"/>
                  </a:schemeClr>
                </a:solidFill>
                <a:effectLst/>
                <a:uLnTx/>
                <a:uFillTx/>
                <a:latin typeface="Arial" charset="0"/>
                <a:cs typeface="Arial" charset="0"/>
              </a:rPr>
              <a:t>Arbeitsumgebung</a:t>
            </a:r>
          </a:p>
          <a:p>
            <a:pPr marL="0" marR="0" lvl="0" indent="0" defTabSz="914400" eaLnBrk="1" fontAlgn="auto" latinLnBrk="0" hangingPunct="1">
              <a:lnSpc>
                <a:spcPct val="100000"/>
              </a:lnSpc>
              <a:spcBef>
                <a:spcPct val="0"/>
              </a:spcBef>
              <a:spcAft>
                <a:spcPts val="0"/>
              </a:spcAft>
              <a:buClrTx/>
              <a:buSzTx/>
              <a:buFontTx/>
              <a:buNone/>
              <a:tabLst/>
              <a:defRPr/>
            </a:pPr>
            <a:r>
              <a:rPr kumimoji="0" lang="de-DE" altLang="de-DE" sz="1600" b="0" i="0" u="none" strike="noStrike" kern="0" cap="none" spc="0" normalizeH="0" baseline="0" noProof="0" dirty="0">
                <a:ln>
                  <a:noFill/>
                </a:ln>
                <a:solidFill>
                  <a:schemeClr val="tx1">
                    <a:lumMod val="65000"/>
                    <a:lumOff val="35000"/>
                  </a:schemeClr>
                </a:solidFill>
                <a:effectLst/>
                <a:uLnTx/>
                <a:uFillTx/>
                <a:latin typeface="Arial" charset="0"/>
                <a:cs typeface="Arial" charset="0"/>
              </a:rPr>
              <a:t>(situationsbezogen)</a:t>
            </a:r>
          </a:p>
          <a:p>
            <a:pPr marL="0" marR="0" lvl="0" indent="0" defTabSz="914400" eaLnBrk="1" fontAlgn="auto" latinLnBrk="0" hangingPunct="1">
              <a:lnSpc>
                <a:spcPct val="100000"/>
              </a:lnSpc>
              <a:spcBef>
                <a:spcPct val="0"/>
              </a:spcBef>
              <a:spcAft>
                <a:spcPts val="0"/>
              </a:spcAft>
              <a:buClrTx/>
              <a:buSzTx/>
              <a:buFontTx/>
              <a:buNone/>
              <a:tabLst/>
              <a:defRPr/>
            </a:pPr>
            <a:endParaRPr kumimoji="0" lang="de-DE" altLang="de-DE" sz="1600" b="0" i="0" u="none" strike="noStrike" kern="0" cap="none" spc="0" normalizeH="0" baseline="0" noProof="0" dirty="0">
              <a:ln>
                <a:noFill/>
              </a:ln>
              <a:solidFill>
                <a:schemeClr val="tx1">
                  <a:lumMod val="65000"/>
                  <a:lumOff val="35000"/>
                </a:schemeClr>
              </a:solidFill>
              <a:effectLst/>
              <a:uLnTx/>
              <a:uFillTx/>
              <a:latin typeface="Arial" charset="0"/>
              <a:cs typeface="Arial" charset="0"/>
            </a:endParaRPr>
          </a:p>
          <a:p>
            <a:pPr marL="0" marR="0" lvl="0" indent="0" defTabSz="914400" eaLnBrk="1" fontAlgn="auto" latinLnBrk="0" hangingPunct="1">
              <a:lnSpc>
                <a:spcPct val="100000"/>
              </a:lnSpc>
              <a:spcBef>
                <a:spcPct val="0"/>
              </a:spcBef>
              <a:spcAft>
                <a:spcPts val="0"/>
              </a:spcAft>
              <a:buClrTx/>
              <a:buSzTx/>
              <a:buFontTx/>
              <a:buNone/>
              <a:tabLst/>
              <a:defRPr/>
            </a:pPr>
            <a:r>
              <a:rPr kumimoji="0" lang="de-DE" altLang="de-DE" sz="1600" b="1" i="0" u="none" strike="noStrike" kern="0" cap="none" spc="0" normalizeH="0" baseline="0" noProof="0" dirty="0">
                <a:ln>
                  <a:noFill/>
                </a:ln>
                <a:solidFill>
                  <a:schemeClr val="tx1">
                    <a:lumMod val="65000"/>
                    <a:lumOff val="35000"/>
                  </a:schemeClr>
                </a:solidFill>
                <a:effectLst/>
                <a:uLnTx/>
                <a:uFillTx/>
                <a:latin typeface="Arial" charset="0"/>
                <a:cs typeface="Arial" charset="0"/>
              </a:rPr>
              <a:t>Belastung:</a:t>
            </a:r>
          </a:p>
          <a:p>
            <a:pPr marL="0" marR="0" lvl="0" indent="0" defTabSz="914400" eaLnBrk="1" fontAlgn="auto" latinLnBrk="0" hangingPunct="1">
              <a:lnSpc>
                <a:spcPct val="100000"/>
              </a:lnSpc>
              <a:spcBef>
                <a:spcPct val="0"/>
              </a:spcBef>
              <a:spcAft>
                <a:spcPts val="0"/>
              </a:spcAft>
              <a:buClrTx/>
              <a:buSzTx/>
              <a:buFontTx/>
              <a:buNone/>
              <a:tabLst/>
              <a:defRPr/>
            </a:pPr>
            <a:endParaRPr kumimoji="0" lang="de-DE" altLang="de-DE" sz="1600" b="1" i="0" u="none" strike="noStrike" kern="0" cap="none" spc="0" normalizeH="0" baseline="0" noProof="0" dirty="0">
              <a:ln>
                <a:noFill/>
              </a:ln>
              <a:solidFill>
                <a:schemeClr val="tx1">
                  <a:lumMod val="65000"/>
                  <a:lumOff val="35000"/>
                </a:schemeClr>
              </a:solidFill>
              <a:effectLst/>
              <a:uLnTx/>
              <a:uFillTx/>
              <a:latin typeface="Arial" charset="0"/>
              <a:cs typeface="Arial" charset="0"/>
            </a:endParaRPr>
          </a:p>
          <a:p>
            <a:pPr marL="0" marR="0" lvl="0" indent="0" defTabSz="914400" eaLnBrk="1" fontAlgn="auto" latinLnBrk="0" hangingPunct="1">
              <a:lnSpc>
                <a:spcPct val="100000"/>
              </a:lnSpc>
              <a:spcBef>
                <a:spcPct val="0"/>
              </a:spcBef>
              <a:spcAft>
                <a:spcPts val="0"/>
              </a:spcAft>
              <a:buClrTx/>
              <a:buSzTx/>
              <a:buFontTx/>
              <a:buNone/>
              <a:tabLst/>
              <a:defRPr/>
            </a:pPr>
            <a:r>
              <a:rPr kumimoji="0" lang="de-DE" altLang="de-DE" sz="1600" b="0" i="0" u="none" strike="noStrike" kern="0" cap="none" spc="0" normalizeH="0" baseline="0" noProof="0" dirty="0">
                <a:ln>
                  <a:noFill/>
                </a:ln>
                <a:solidFill>
                  <a:schemeClr val="tx1">
                    <a:lumMod val="65000"/>
                    <a:lumOff val="35000"/>
                  </a:schemeClr>
                </a:solidFill>
                <a:effectLst/>
                <a:uLnTx/>
                <a:uFillTx/>
                <a:latin typeface="Arial" charset="0"/>
                <a:cs typeface="Arial" charset="0"/>
              </a:rPr>
              <a:t>Höhe</a:t>
            </a:r>
          </a:p>
          <a:p>
            <a:pPr marL="0" marR="0" lvl="0" indent="0" defTabSz="914400" eaLnBrk="1" fontAlgn="auto" latinLnBrk="0" hangingPunct="1">
              <a:lnSpc>
                <a:spcPct val="100000"/>
              </a:lnSpc>
              <a:spcBef>
                <a:spcPct val="0"/>
              </a:spcBef>
              <a:spcAft>
                <a:spcPts val="0"/>
              </a:spcAft>
              <a:buClrTx/>
              <a:buSzTx/>
              <a:buFontTx/>
              <a:buNone/>
              <a:tabLst/>
              <a:defRPr/>
            </a:pPr>
            <a:r>
              <a:rPr kumimoji="0" lang="de-DE" altLang="de-DE" sz="1600" b="0" i="0" u="none" strike="noStrike" kern="0" cap="none" spc="0" normalizeH="0" baseline="0" noProof="0" dirty="0">
                <a:ln>
                  <a:noFill/>
                </a:ln>
                <a:solidFill>
                  <a:schemeClr val="tx1">
                    <a:lumMod val="65000"/>
                    <a:lumOff val="35000"/>
                  </a:schemeClr>
                </a:solidFill>
                <a:effectLst/>
                <a:uLnTx/>
                <a:uFillTx/>
                <a:latin typeface="Arial" charset="0"/>
                <a:cs typeface="Arial" charset="0"/>
              </a:rPr>
              <a:t>Dauer</a:t>
            </a:r>
          </a:p>
          <a:p>
            <a:pPr marL="0" marR="0" lvl="0" indent="0" defTabSz="914400" eaLnBrk="1" fontAlgn="auto" latinLnBrk="0" hangingPunct="1">
              <a:lnSpc>
                <a:spcPct val="100000"/>
              </a:lnSpc>
              <a:spcBef>
                <a:spcPct val="0"/>
              </a:spcBef>
              <a:spcAft>
                <a:spcPts val="0"/>
              </a:spcAft>
              <a:buClrTx/>
              <a:buSzTx/>
              <a:buFontTx/>
              <a:buNone/>
              <a:tabLst/>
              <a:defRPr/>
            </a:pPr>
            <a:endParaRPr kumimoji="0" lang="de-DE" altLang="de-DE" sz="1600" b="0" i="0" u="none" strike="noStrike" kern="0" cap="none" spc="0" normalizeH="0" baseline="0" noProof="0" dirty="0">
              <a:ln>
                <a:noFill/>
              </a:ln>
              <a:solidFill>
                <a:schemeClr val="tx1">
                  <a:lumMod val="65000"/>
                  <a:lumOff val="35000"/>
                </a:schemeClr>
              </a:solidFill>
              <a:effectLst/>
              <a:uLnTx/>
              <a:uFillTx/>
              <a:latin typeface="Arial" charset="0"/>
              <a:cs typeface="Arial" charset="0"/>
            </a:endParaRPr>
          </a:p>
          <a:p>
            <a:pPr marL="0" marR="0" lvl="0" indent="0" defTabSz="914400" eaLnBrk="1" fontAlgn="auto" latinLnBrk="0" hangingPunct="1">
              <a:lnSpc>
                <a:spcPct val="100000"/>
              </a:lnSpc>
              <a:spcBef>
                <a:spcPct val="0"/>
              </a:spcBef>
              <a:spcAft>
                <a:spcPts val="0"/>
              </a:spcAft>
              <a:buClrTx/>
              <a:buSzTx/>
              <a:buFontTx/>
              <a:buNone/>
              <a:tabLst/>
              <a:defRPr/>
            </a:pPr>
            <a:r>
              <a:rPr kumimoji="0" lang="de-DE" altLang="de-DE" sz="1600" b="1" i="0" u="none" strike="noStrike" kern="0" cap="none" spc="0" normalizeH="0" baseline="0" noProof="0" dirty="0">
                <a:ln>
                  <a:noFill/>
                </a:ln>
                <a:solidFill>
                  <a:schemeClr val="tx1">
                    <a:lumMod val="65000"/>
                    <a:lumOff val="35000"/>
                  </a:schemeClr>
                </a:solidFill>
                <a:effectLst/>
                <a:uLnTx/>
                <a:uFillTx/>
                <a:latin typeface="Arial" charset="0"/>
                <a:cs typeface="Arial" charset="0"/>
              </a:rPr>
              <a:t>Zusammensetzung</a:t>
            </a:r>
          </a:p>
          <a:p>
            <a:pPr marL="0" marR="0" lvl="0" indent="0" defTabSz="914400" eaLnBrk="1" fontAlgn="auto" latinLnBrk="0" hangingPunct="1">
              <a:lnSpc>
                <a:spcPct val="100000"/>
              </a:lnSpc>
              <a:spcBef>
                <a:spcPct val="0"/>
              </a:spcBef>
              <a:spcAft>
                <a:spcPts val="0"/>
              </a:spcAft>
              <a:buClrTx/>
              <a:buSzTx/>
              <a:buFontTx/>
              <a:buNone/>
              <a:tabLst/>
              <a:defRPr/>
            </a:pPr>
            <a:r>
              <a:rPr kumimoji="0" lang="de-DE" altLang="de-DE" sz="1600" b="1" i="0" u="none" strike="noStrike" kern="0" cap="none" spc="0" normalizeH="0" baseline="0" noProof="0" dirty="0">
                <a:ln>
                  <a:noFill/>
                </a:ln>
                <a:solidFill>
                  <a:schemeClr val="tx1">
                    <a:lumMod val="65000"/>
                    <a:lumOff val="35000"/>
                  </a:schemeClr>
                </a:solidFill>
                <a:effectLst/>
                <a:uLnTx/>
                <a:uFillTx/>
                <a:latin typeface="Arial" charset="0"/>
                <a:cs typeface="Arial" charset="0"/>
              </a:rPr>
              <a:t>der Teilbelastungen:</a:t>
            </a:r>
          </a:p>
          <a:p>
            <a:pPr marL="0" marR="0" lvl="0" indent="0" defTabSz="914400" eaLnBrk="1" fontAlgn="auto" latinLnBrk="0" hangingPunct="1">
              <a:lnSpc>
                <a:spcPct val="100000"/>
              </a:lnSpc>
              <a:spcBef>
                <a:spcPct val="0"/>
              </a:spcBef>
              <a:spcAft>
                <a:spcPts val="0"/>
              </a:spcAft>
              <a:buClrTx/>
              <a:buSzTx/>
              <a:buFontTx/>
              <a:buNone/>
              <a:tabLst/>
              <a:defRPr/>
            </a:pPr>
            <a:endParaRPr kumimoji="0" lang="de-DE" altLang="de-DE" sz="1600" b="1" i="0" u="none" strike="noStrike" kern="0" cap="none" spc="0" normalizeH="0" baseline="0" noProof="0" dirty="0">
              <a:ln>
                <a:noFill/>
              </a:ln>
              <a:solidFill>
                <a:schemeClr val="tx1">
                  <a:lumMod val="65000"/>
                  <a:lumOff val="35000"/>
                </a:schemeClr>
              </a:solidFill>
              <a:effectLst/>
              <a:uLnTx/>
              <a:uFillTx/>
              <a:latin typeface="Arial" charset="0"/>
              <a:cs typeface="Arial" charset="0"/>
            </a:endParaRPr>
          </a:p>
          <a:p>
            <a:pPr marL="0" marR="0" lvl="0" indent="0" defTabSz="914400" eaLnBrk="1" fontAlgn="auto" latinLnBrk="0" hangingPunct="1">
              <a:lnSpc>
                <a:spcPct val="100000"/>
              </a:lnSpc>
              <a:spcBef>
                <a:spcPct val="0"/>
              </a:spcBef>
              <a:spcAft>
                <a:spcPts val="0"/>
              </a:spcAft>
              <a:buClrTx/>
              <a:buSzTx/>
              <a:buFontTx/>
              <a:buNone/>
              <a:tabLst/>
              <a:defRPr/>
            </a:pPr>
            <a:r>
              <a:rPr kumimoji="0" lang="de-DE" altLang="de-DE" sz="1600" b="0" i="0" u="none" strike="noStrike" kern="0" cap="none" spc="0" normalizeH="0" baseline="0" noProof="0" dirty="0">
                <a:ln>
                  <a:noFill/>
                </a:ln>
                <a:solidFill>
                  <a:schemeClr val="tx1">
                    <a:lumMod val="65000"/>
                    <a:lumOff val="35000"/>
                  </a:schemeClr>
                </a:solidFill>
                <a:effectLst/>
                <a:uLnTx/>
                <a:uFillTx/>
                <a:latin typeface="Arial" charset="0"/>
                <a:cs typeface="Arial" charset="0"/>
              </a:rPr>
              <a:t>simultan</a:t>
            </a:r>
          </a:p>
          <a:p>
            <a:pPr marL="0" marR="0" lvl="0" indent="0" defTabSz="914400" eaLnBrk="1" fontAlgn="auto" latinLnBrk="0" hangingPunct="1">
              <a:lnSpc>
                <a:spcPct val="100000"/>
              </a:lnSpc>
              <a:spcBef>
                <a:spcPct val="0"/>
              </a:spcBef>
              <a:spcAft>
                <a:spcPts val="0"/>
              </a:spcAft>
              <a:buClrTx/>
              <a:buSzTx/>
              <a:buFontTx/>
              <a:buNone/>
              <a:tabLst/>
              <a:defRPr/>
            </a:pPr>
            <a:r>
              <a:rPr kumimoji="0" lang="de-DE" altLang="de-DE" sz="1600" b="0" i="0" u="none" strike="noStrike" kern="0" cap="none" spc="0" normalizeH="0" baseline="0" noProof="0" dirty="0">
                <a:ln>
                  <a:noFill/>
                </a:ln>
                <a:solidFill>
                  <a:schemeClr val="tx1">
                    <a:lumMod val="65000"/>
                    <a:lumOff val="35000"/>
                  </a:schemeClr>
                </a:solidFill>
                <a:effectLst/>
                <a:uLnTx/>
                <a:uFillTx/>
                <a:latin typeface="Arial" charset="0"/>
                <a:cs typeface="Arial" charset="0"/>
              </a:rPr>
              <a:t>sukzessiv</a:t>
            </a:r>
          </a:p>
        </p:txBody>
      </p:sp>
      <p:sp>
        <p:nvSpPr>
          <p:cNvPr id="26" name="AutoShape 14" descr="Ein Pfleil zeigt von den Belastungen zu den individuellen Eigenschaften."/>
          <p:cNvSpPr>
            <a:spLocks noChangeArrowheads="1"/>
          </p:cNvSpPr>
          <p:nvPr/>
        </p:nvSpPr>
        <p:spPr bwMode="auto">
          <a:xfrm>
            <a:off x="4433888" y="3512022"/>
            <a:ext cx="719137" cy="576262"/>
          </a:xfrm>
          <a:prstGeom prst="rightArrow">
            <a:avLst>
              <a:gd name="adj1" fmla="val 50000"/>
              <a:gd name="adj2" fmla="val 50000"/>
            </a:avLst>
          </a:prstGeom>
          <a:solidFill>
            <a:schemeClr val="accent2">
              <a:lumMod val="20000"/>
              <a:lumOff val="80000"/>
            </a:schemeClr>
          </a:solidFill>
          <a:ln>
            <a:headEnd/>
            <a:tailEnd/>
          </a:ln>
        </p:spPr>
        <p:style>
          <a:lnRef idx="2">
            <a:schemeClr val="accent2"/>
          </a:lnRef>
          <a:fillRef idx="1">
            <a:schemeClr val="lt1"/>
          </a:fillRef>
          <a:effectRef idx="0">
            <a:schemeClr val="accent2"/>
          </a:effectRef>
          <a:fontRef idx="minor">
            <a:schemeClr val="dk1"/>
          </a:fontRef>
        </p:style>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de-DE" altLang="de-DE" sz="1800" b="0" i="0" u="none" strike="noStrike" kern="0" cap="none" spc="0" normalizeH="0" baseline="0" noProof="0">
              <a:ln>
                <a:noFill/>
              </a:ln>
              <a:solidFill>
                <a:schemeClr val="tx1">
                  <a:lumMod val="65000"/>
                  <a:lumOff val="35000"/>
                </a:schemeClr>
              </a:solidFill>
              <a:effectLst/>
              <a:uLnTx/>
              <a:uFillTx/>
              <a:latin typeface="Arial" charset="0"/>
              <a:cs typeface="Arial" charset="0"/>
            </a:endParaRPr>
          </a:p>
        </p:txBody>
      </p:sp>
      <p:sp>
        <p:nvSpPr>
          <p:cNvPr id="24" name="Rectangle 7"/>
          <p:cNvSpPr>
            <a:spLocks noChangeArrowheads="1"/>
          </p:cNvSpPr>
          <p:nvPr/>
        </p:nvSpPr>
        <p:spPr bwMode="auto">
          <a:xfrm>
            <a:off x="5153025" y="2853209"/>
            <a:ext cx="1800225" cy="1655762"/>
          </a:xfrm>
          <a:prstGeom prst="rect">
            <a:avLst/>
          </a:prstGeom>
          <a:solidFill>
            <a:schemeClr val="accent2">
              <a:lumMod val="20000"/>
              <a:lumOff val="80000"/>
            </a:schemeClr>
          </a:solidFill>
          <a:ln/>
          <a:extLst/>
        </p:spPr>
        <p:style>
          <a:lnRef idx="2">
            <a:schemeClr val="accent2"/>
          </a:lnRef>
          <a:fillRef idx="1">
            <a:schemeClr val="lt1"/>
          </a:fillRef>
          <a:effectRef idx="0">
            <a:schemeClr val="accent2"/>
          </a:effectRef>
          <a:fontRef idx="minor">
            <a:schemeClr val="dk1"/>
          </a:fontRef>
        </p:style>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0" lang="de-DE" altLang="de-DE" sz="1800" b="0" i="0" u="none" strike="noStrike" kern="0" cap="none" spc="0" normalizeH="0" baseline="0" noProof="0" dirty="0">
                <a:ln>
                  <a:noFill/>
                </a:ln>
                <a:solidFill>
                  <a:schemeClr val="tx1">
                    <a:lumMod val="65000"/>
                    <a:lumOff val="35000"/>
                  </a:schemeClr>
                </a:solidFill>
                <a:effectLst/>
                <a:uLnTx/>
                <a:uFillTx/>
                <a:latin typeface="Arial" charset="0"/>
                <a:cs typeface="Arial" charset="0"/>
              </a:rPr>
              <a:t>Individuelle</a:t>
            </a:r>
          </a:p>
          <a:p>
            <a:pPr marL="0" marR="0" lvl="0" indent="0" defTabSz="914400" eaLnBrk="1" fontAlgn="auto" latinLnBrk="0" hangingPunct="1">
              <a:lnSpc>
                <a:spcPct val="100000"/>
              </a:lnSpc>
              <a:spcBef>
                <a:spcPct val="0"/>
              </a:spcBef>
              <a:spcAft>
                <a:spcPts val="0"/>
              </a:spcAft>
              <a:buClrTx/>
              <a:buSzTx/>
              <a:buFontTx/>
              <a:buNone/>
              <a:tabLst/>
              <a:defRPr/>
            </a:pPr>
            <a:r>
              <a:rPr kumimoji="0" lang="de-DE" altLang="de-DE" sz="1800" b="0" i="0" u="none" strike="noStrike" kern="0" cap="none" spc="0" normalizeH="0" baseline="0" noProof="0" dirty="0">
                <a:ln>
                  <a:noFill/>
                </a:ln>
                <a:solidFill>
                  <a:schemeClr val="tx1">
                    <a:lumMod val="65000"/>
                    <a:lumOff val="35000"/>
                  </a:schemeClr>
                </a:solidFill>
                <a:effectLst/>
                <a:uLnTx/>
                <a:uFillTx/>
                <a:latin typeface="Arial" charset="0"/>
                <a:cs typeface="Arial" charset="0"/>
              </a:rPr>
              <a:t>Eigenschaften,</a:t>
            </a:r>
          </a:p>
          <a:p>
            <a:pPr marL="0" marR="0" lvl="0" indent="0" defTabSz="914400" eaLnBrk="1" fontAlgn="auto" latinLnBrk="0" hangingPunct="1">
              <a:lnSpc>
                <a:spcPct val="100000"/>
              </a:lnSpc>
              <a:spcBef>
                <a:spcPct val="0"/>
              </a:spcBef>
              <a:spcAft>
                <a:spcPts val="0"/>
              </a:spcAft>
              <a:buClrTx/>
              <a:buSzTx/>
              <a:buFontTx/>
              <a:buNone/>
              <a:tabLst/>
              <a:defRPr/>
            </a:pPr>
            <a:r>
              <a:rPr kumimoji="0" lang="de-DE" altLang="de-DE" sz="1800" b="0" i="0" u="none" strike="noStrike" kern="0" cap="none" spc="0" normalizeH="0" baseline="0" noProof="0" dirty="0">
                <a:ln>
                  <a:noFill/>
                </a:ln>
                <a:solidFill>
                  <a:schemeClr val="tx1">
                    <a:lumMod val="65000"/>
                    <a:lumOff val="35000"/>
                  </a:schemeClr>
                </a:solidFill>
                <a:effectLst/>
                <a:uLnTx/>
                <a:uFillTx/>
                <a:latin typeface="Arial" charset="0"/>
                <a:cs typeface="Arial" charset="0"/>
              </a:rPr>
              <a:t>Fähigkeiten,</a:t>
            </a:r>
          </a:p>
          <a:p>
            <a:pPr marL="0" marR="0" lvl="0" indent="0" defTabSz="914400" eaLnBrk="1" fontAlgn="auto" latinLnBrk="0" hangingPunct="1">
              <a:lnSpc>
                <a:spcPct val="100000"/>
              </a:lnSpc>
              <a:spcBef>
                <a:spcPct val="0"/>
              </a:spcBef>
              <a:spcAft>
                <a:spcPts val="0"/>
              </a:spcAft>
              <a:buClrTx/>
              <a:buSzTx/>
              <a:buFontTx/>
              <a:buNone/>
              <a:tabLst/>
              <a:defRPr/>
            </a:pPr>
            <a:r>
              <a:rPr kumimoji="0" lang="de-DE" altLang="de-DE" sz="1800" b="0" i="0" u="none" strike="noStrike" kern="0" cap="none" spc="0" normalizeH="0" baseline="0" noProof="0" dirty="0">
                <a:ln>
                  <a:noFill/>
                </a:ln>
                <a:solidFill>
                  <a:schemeClr val="tx1">
                    <a:lumMod val="65000"/>
                    <a:lumOff val="35000"/>
                  </a:schemeClr>
                </a:solidFill>
                <a:effectLst/>
                <a:uLnTx/>
                <a:uFillTx/>
                <a:latin typeface="Arial" charset="0"/>
                <a:cs typeface="Arial" charset="0"/>
              </a:rPr>
              <a:t>Fertigkeiten</a:t>
            </a:r>
          </a:p>
        </p:txBody>
      </p:sp>
      <p:sp>
        <p:nvSpPr>
          <p:cNvPr id="27" name="AutoShape 15" descr="Ein Pfleil zeigt von individuellen Eigenschaften zu den Beanspruchungen."/>
          <p:cNvSpPr>
            <a:spLocks noChangeArrowheads="1"/>
          </p:cNvSpPr>
          <p:nvPr/>
        </p:nvSpPr>
        <p:spPr bwMode="auto">
          <a:xfrm>
            <a:off x="6953250" y="3512021"/>
            <a:ext cx="576264" cy="576263"/>
          </a:xfrm>
          <a:prstGeom prst="rightArrow">
            <a:avLst>
              <a:gd name="adj1" fmla="val 50000"/>
              <a:gd name="adj2" fmla="val 43733"/>
            </a:avLst>
          </a:prstGeom>
          <a:solidFill>
            <a:schemeClr val="accent2">
              <a:lumMod val="20000"/>
              <a:lumOff val="80000"/>
            </a:schemeClr>
          </a:solidFill>
          <a:ln>
            <a:headEnd/>
            <a:tailEnd/>
          </a:ln>
        </p:spPr>
        <p:style>
          <a:lnRef idx="2">
            <a:schemeClr val="accent2"/>
          </a:lnRef>
          <a:fillRef idx="1">
            <a:schemeClr val="lt1"/>
          </a:fillRef>
          <a:effectRef idx="0">
            <a:schemeClr val="accent2"/>
          </a:effectRef>
          <a:fontRef idx="minor">
            <a:schemeClr val="dk1"/>
          </a:fontRef>
        </p:style>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de-DE" altLang="de-DE" sz="1800" b="0" i="0" u="none" strike="noStrike" kern="0" cap="none" spc="0" normalizeH="0" baseline="0" noProof="0">
              <a:ln>
                <a:noFill/>
              </a:ln>
              <a:solidFill>
                <a:schemeClr val="tx1">
                  <a:lumMod val="65000"/>
                  <a:lumOff val="35000"/>
                </a:schemeClr>
              </a:solidFill>
              <a:effectLst/>
              <a:uLnTx/>
              <a:uFillTx/>
              <a:latin typeface="Arial" charset="0"/>
              <a:cs typeface="Arial" charset="0"/>
            </a:endParaRPr>
          </a:p>
        </p:txBody>
      </p:sp>
      <p:sp>
        <p:nvSpPr>
          <p:cNvPr id="25" name="Rectangle 13" descr="Eine Grafik nach Rohmert zeigt, wie sich aus Teilbelastungen eine Gesamtbelastung ergibt. Daraus folgen dann in Abhängigkeit von den individuellen Eigenschaften Teilbeanspruchungen von Skelett, Sehnen, Muskeln, Herz/Kreislauf und Atmung sowie letztendlich eine Gesamtbeanspruchung, die subjektiv von der Arbeitsperson erlebt wird."/>
          <p:cNvSpPr>
            <a:spLocks noChangeArrowheads="1"/>
          </p:cNvSpPr>
          <p:nvPr/>
        </p:nvSpPr>
        <p:spPr bwMode="auto">
          <a:xfrm>
            <a:off x="7529513" y="1557809"/>
            <a:ext cx="2749550" cy="4535487"/>
          </a:xfrm>
          <a:prstGeom prst="rect">
            <a:avLst/>
          </a:prstGeom>
          <a:solidFill>
            <a:schemeClr val="accent2">
              <a:lumMod val="20000"/>
              <a:lumOff val="80000"/>
            </a:schemeClr>
          </a:solidFill>
          <a:ln/>
          <a:extLst/>
        </p:spPr>
        <p:style>
          <a:lnRef idx="2">
            <a:schemeClr val="accent2"/>
          </a:lnRef>
          <a:fillRef idx="1">
            <a:schemeClr val="lt1"/>
          </a:fillRef>
          <a:effectRef idx="0">
            <a:schemeClr val="accent2"/>
          </a:effectRef>
          <a:fontRef idx="minor">
            <a:schemeClr val="dk1"/>
          </a:fontRef>
        </p:style>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0" lang="de-DE" altLang="de-DE" sz="1600" b="1" i="0" u="none" strike="noStrike" kern="0" cap="none" spc="0" normalizeH="0" baseline="0" noProof="0" dirty="0">
                <a:ln>
                  <a:noFill/>
                </a:ln>
                <a:solidFill>
                  <a:schemeClr val="tx1">
                    <a:lumMod val="65000"/>
                    <a:lumOff val="35000"/>
                  </a:schemeClr>
                </a:solidFill>
                <a:effectLst/>
                <a:uLnTx/>
                <a:uFillTx/>
                <a:latin typeface="Arial" charset="0"/>
                <a:cs typeface="Arial" charset="0"/>
              </a:rPr>
              <a:t>Teilbeanspruchungen </a:t>
            </a:r>
            <a:r>
              <a:rPr kumimoji="0" lang="de-DE" altLang="de-DE" sz="1600" b="0" i="0" u="none" strike="noStrike" kern="0" cap="none" spc="0" normalizeH="0" baseline="0" noProof="0" dirty="0">
                <a:ln>
                  <a:noFill/>
                </a:ln>
                <a:solidFill>
                  <a:schemeClr val="tx1">
                    <a:lumMod val="65000"/>
                    <a:lumOff val="35000"/>
                  </a:schemeClr>
                </a:solidFill>
                <a:effectLst/>
                <a:uLnTx/>
                <a:uFillTx/>
                <a:latin typeface="Arial" charset="0"/>
                <a:cs typeface="Arial" charset="0"/>
              </a:rPr>
              <a:t>von</a:t>
            </a:r>
            <a:r>
              <a:rPr kumimoji="0" lang="de-DE" altLang="de-DE" sz="1600" b="1" i="0" u="none" strike="noStrike" kern="0" cap="none" spc="0" normalizeH="0" baseline="0" noProof="0" dirty="0">
                <a:ln>
                  <a:noFill/>
                </a:ln>
                <a:solidFill>
                  <a:schemeClr val="tx1">
                    <a:lumMod val="65000"/>
                    <a:lumOff val="35000"/>
                  </a:schemeClr>
                </a:solidFill>
                <a:effectLst/>
                <a:uLnTx/>
                <a:uFillTx/>
                <a:latin typeface="Arial" charset="0"/>
                <a:cs typeface="Arial" charset="0"/>
              </a:rPr>
              <a:t>:</a:t>
            </a:r>
          </a:p>
          <a:p>
            <a:pPr marL="0" marR="0" lvl="0" indent="0" defTabSz="914400" eaLnBrk="1" fontAlgn="auto" latinLnBrk="0" hangingPunct="1">
              <a:lnSpc>
                <a:spcPct val="100000"/>
              </a:lnSpc>
              <a:spcBef>
                <a:spcPct val="0"/>
              </a:spcBef>
              <a:spcAft>
                <a:spcPts val="0"/>
              </a:spcAft>
              <a:buClrTx/>
              <a:buSzTx/>
              <a:buFontTx/>
              <a:buNone/>
              <a:tabLst/>
              <a:defRPr/>
            </a:pPr>
            <a:endParaRPr kumimoji="0" lang="de-DE" altLang="de-DE" sz="1600" b="1" i="0" u="none" strike="noStrike" kern="0" cap="none" spc="0" normalizeH="0" baseline="0" noProof="0" dirty="0">
              <a:ln>
                <a:noFill/>
              </a:ln>
              <a:solidFill>
                <a:schemeClr val="tx1">
                  <a:lumMod val="65000"/>
                  <a:lumOff val="35000"/>
                </a:schemeClr>
              </a:solidFill>
              <a:effectLst/>
              <a:uLnTx/>
              <a:uFillTx/>
              <a:latin typeface="Arial" charset="0"/>
              <a:cs typeface="Arial" charset="0"/>
            </a:endParaRPr>
          </a:p>
          <a:p>
            <a:pPr marL="0" marR="0" lvl="0" indent="0" defTabSz="914400" eaLnBrk="1" fontAlgn="auto" latinLnBrk="0" hangingPunct="1">
              <a:lnSpc>
                <a:spcPct val="100000"/>
              </a:lnSpc>
              <a:spcBef>
                <a:spcPct val="0"/>
              </a:spcBef>
              <a:spcAft>
                <a:spcPts val="0"/>
              </a:spcAft>
              <a:buClrTx/>
              <a:buSzTx/>
              <a:buFontTx/>
              <a:buNone/>
              <a:tabLst/>
              <a:defRPr/>
            </a:pPr>
            <a:r>
              <a:rPr kumimoji="0" lang="de-DE" altLang="de-DE" sz="1600" b="0" i="0" u="none" strike="noStrike" kern="0" cap="none" spc="0" normalizeH="0" baseline="0" noProof="0" dirty="0">
                <a:ln>
                  <a:noFill/>
                </a:ln>
                <a:solidFill>
                  <a:schemeClr val="tx1">
                    <a:lumMod val="65000"/>
                    <a:lumOff val="35000"/>
                  </a:schemeClr>
                </a:solidFill>
                <a:effectLst/>
                <a:uLnTx/>
                <a:uFillTx/>
                <a:latin typeface="Arial" charset="0"/>
                <a:cs typeface="Arial" charset="0"/>
              </a:rPr>
              <a:t>Skelett</a:t>
            </a:r>
          </a:p>
          <a:p>
            <a:pPr marL="0" marR="0" lvl="0" indent="0" defTabSz="914400" eaLnBrk="1" fontAlgn="auto" latinLnBrk="0" hangingPunct="1">
              <a:lnSpc>
                <a:spcPct val="100000"/>
              </a:lnSpc>
              <a:spcBef>
                <a:spcPct val="0"/>
              </a:spcBef>
              <a:spcAft>
                <a:spcPts val="0"/>
              </a:spcAft>
              <a:buClrTx/>
              <a:buSzTx/>
              <a:buFontTx/>
              <a:buNone/>
              <a:tabLst/>
              <a:defRPr/>
            </a:pPr>
            <a:r>
              <a:rPr kumimoji="0" lang="de-DE" altLang="de-DE" sz="1600" b="0" i="0" u="none" strike="noStrike" kern="0" cap="none" spc="0" normalizeH="0" baseline="0" noProof="0" dirty="0">
                <a:ln>
                  <a:noFill/>
                </a:ln>
                <a:solidFill>
                  <a:schemeClr val="tx1">
                    <a:lumMod val="65000"/>
                    <a:lumOff val="35000"/>
                  </a:schemeClr>
                </a:solidFill>
                <a:effectLst/>
                <a:uLnTx/>
                <a:uFillTx/>
                <a:latin typeface="Arial" charset="0"/>
                <a:cs typeface="Arial" charset="0"/>
              </a:rPr>
              <a:t>Sehnen/Bändern</a:t>
            </a:r>
          </a:p>
          <a:p>
            <a:pPr marL="0" marR="0" lvl="0" indent="0" defTabSz="914400" eaLnBrk="1" fontAlgn="auto" latinLnBrk="0" hangingPunct="1">
              <a:lnSpc>
                <a:spcPct val="100000"/>
              </a:lnSpc>
              <a:spcBef>
                <a:spcPct val="0"/>
              </a:spcBef>
              <a:spcAft>
                <a:spcPts val="0"/>
              </a:spcAft>
              <a:buClrTx/>
              <a:buSzTx/>
              <a:buFontTx/>
              <a:buNone/>
              <a:tabLst/>
              <a:defRPr/>
            </a:pPr>
            <a:r>
              <a:rPr kumimoji="0" lang="de-DE" altLang="de-DE" sz="1600" b="0" i="0" u="none" strike="noStrike" kern="0" cap="none" spc="0" normalizeH="0" baseline="0" noProof="0" dirty="0">
                <a:ln>
                  <a:noFill/>
                </a:ln>
                <a:solidFill>
                  <a:schemeClr val="tx1">
                    <a:lumMod val="65000"/>
                    <a:lumOff val="35000"/>
                  </a:schemeClr>
                </a:solidFill>
                <a:effectLst/>
                <a:uLnTx/>
                <a:uFillTx/>
                <a:latin typeface="Arial" charset="0"/>
                <a:cs typeface="Arial" charset="0"/>
              </a:rPr>
              <a:t>Muskeln</a:t>
            </a:r>
          </a:p>
          <a:p>
            <a:pPr marL="0" marR="0" lvl="0" indent="0" defTabSz="914400" eaLnBrk="1" fontAlgn="auto" latinLnBrk="0" hangingPunct="1">
              <a:lnSpc>
                <a:spcPct val="100000"/>
              </a:lnSpc>
              <a:spcBef>
                <a:spcPct val="0"/>
              </a:spcBef>
              <a:spcAft>
                <a:spcPts val="0"/>
              </a:spcAft>
              <a:buClrTx/>
              <a:buSzTx/>
              <a:buFontTx/>
              <a:buNone/>
              <a:tabLst/>
              <a:defRPr/>
            </a:pPr>
            <a:r>
              <a:rPr kumimoji="0" lang="de-DE" altLang="de-DE" sz="1600" b="0" i="0" u="none" strike="noStrike" kern="0" cap="none" spc="0" normalizeH="0" baseline="0" noProof="0" dirty="0">
                <a:ln>
                  <a:noFill/>
                </a:ln>
                <a:solidFill>
                  <a:schemeClr val="tx1">
                    <a:lumMod val="65000"/>
                    <a:lumOff val="35000"/>
                  </a:schemeClr>
                </a:solidFill>
                <a:effectLst/>
                <a:uLnTx/>
                <a:uFillTx/>
                <a:latin typeface="Arial" charset="0"/>
                <a:cs typeface="Arial" charset="0"/>
              </a:rPr>
              <a:t>Herz/Kreislauf</a:t>
            </a:r>
          </a:p>
          <a:p>
            <a:pPr marL="0" marR="0" lvl="0" indent="0" defTabSz="914400" eaLnBrk="1" fontAlgn="auto" latinLnBrk="0" hangingPunct="1">
              <a:lnSpc>
                <a:spcPct val="100000"/>
              </a:lnSpc>
              <a:spcBef>
                <a:spcPct val="0"/>
              </a:spcBef>
              <a:spcAft>
                <a:spcPts val="0"/>
              </a:spcAft>
              <a:buClrTx/>
              <a:buSzTx/>
              <a:buFontTx/>
              <a:buNone/>
              <a:tabLst/>
              <a:defRPr/>
            </a:pPr>
            <a:r>
              <a:rPr kumimoji="0" lang="de-DE" altLang="de-DE" sz="1600" b="0" i="0" u="none" strike="noStrike" kern="0" cap="none" spc="0" normalizeH="0" baseline="0" noProof="0" dirty="0">
                <a:ln>
                  <a:noFill/>
                </a:ln>
                <a:solidFill>
                  <a:schemeClr val="tx1">
                    <a:lumMod val="65000"/>
                    <a:lumOff val="35000"/>
                  </a:schemeClr>
                </a:solidFill>
                <a:effectLst/>
                <a:uLnTx/>
                <a:uFillTx/>
                <a:latin typeface="Arial" charset="0"/>
                <a:cs typeface="Arial" charset="0"/>
              </a:rPr>
              <a:t>Atmung</a:t>
            </a:r>
          </a:p>
          <a:p>
            <a:pPr marL="0" marR="0" lvl="0" indent="0" defTabSz="914400" eaLnBrk="1" fontAlgn="auto" latinLnBrk="0" hangingPunct="1">
              <a:lnSpc>
                <a:spcPct val="100000"/>
              </a:lnSpc>
              <a:spcBef>
                <a:spcPct val="0"/>
              </a:spcBef>
              <a:spcAft>
                <a:spcPts val="0"/>
              </a:spcAft>
              <a:buClrTx/>
              <a:buSzTx/>
              <a:buFontTx/>
              <a:buNone/>
              <a:tabLst/>
              <a:defRPr/>
            </a:pPr>
            <a:endParaRPr kumimoji="0" lang="de-DE" altLang="de-DE" sz="1600" b="0" i="0" u="none" strike="noStrike" kern="0" cap="none" spc="0" normalizeH="0" baseline="0" noProof="0" dirty="0">
              <a:ln>
                <a:noFill/>
              </a:ln>
              <a:solidFill>
                <a:schemeClr val="tx1">
                  <a:lumMod val="65000"/>
                  <a:lumOff val="35000"/>
                </a:schemeClr>
              </a:solidFill>
              <a:effectLst/>
              <a:uLnTx/>
              <a:uFillTx/>
              <a:latin typeface="Arial" charset="0"/>
              <a:cs typeface="Arial" charset="0"/>
            </a:endParaRPr>
          </a:p>
          <a:p>
            <a:pPr marL="0" marR="0" lvl="0" indent="0" defTabSz="914400" eaLnBrk="1" fontAlgn="auto" latinLnBrk="0" hangingPunct="1">
              <a:lnSpc>
                <a:spcPct val="100000"/>
              </a:lnSpc>
              <a:spcBef>
                <a:spcPct val="0"/>
              </a:spcBef>
              <a:spcAft>
                <a:spcPts val="0"/>
              </a:spcAft>
              <a:buClrTx/>
              <a:buSzTx/>
              <a:buFontTx/>
              <a:buNone/>
              <a:tabLst/>
              <a:defRPr/>
            </a:pPr>
            <a:endParaRPr kumimoji="0" lang="de-DE" altLang="de-DE" sz="1600" b="0" i="0" u="none" strike="noStrike" kern="0" cap="none" spc="0" normalizeH="0" baseline="0" noProof="0" dirty="0">
              <a:ln>
                <a:noFill/>
              </a:ln>
              <a:solidFill>
                <a:schemeClr val="tx1">
                  <a:lumMod val="65000"/>
                  <a:lumOff val="35000"/>
                </a:schemeClr>
              </a:solidFill>
              <a:effectLst/>
              <a:uLnTx/>
              <a:uFillTx/>
              <a:latin typeface="Arial" charset="0"/>
              <a:cs typeface="Arial" charset="0"/>
            </a:endParaRPr>
          </a:p>
          <a:p>
            <a:pPr marL="0" marR="0" lvl="0" indent="0" defTabSz="914400" eaLnBrk="1" fontAlgn="auto" latinLnBrk="0" hangingPunct="1">
              <a:lnSpc>
                <a:spcPct val="100000"/>
              </a:lnSpc>
              <a:spcBef>
                <a:spcPct val="0"/>
              </a:spcBef>
              <a:spcAft>
                <a:spcPts val="0"/>
              </a:spcAft>
              <a:buClrTx/>
              <a:buSzTx/>
              <a:buFontTx/>
              <a:buNone/>
              <a:tabLst/>
              <a:defRPr/>
            </a:pPr>
            <a:r>
              <a:rPr kumimoji="0" lang="de-DE" altLang="de-DE" sz="1600" b="0" i="0" u="none" strike="noStrike" kern="0" cap="none" spc="0" normalizeH="0" baseline="0" noProof="0" dirty="0">
                <a:ln>
                  <a:noFill/>
                </a:ln>
                <a:solidFill>
                  <a:schemeClr val="tx1">
                    <a:lumMod val="65000"/>
                    <a:lumOff val="35000"/>
                  </a:schemeClr>
                </a:solidFill>
                <a:effectLst/>
                <a:uLnTx/>
                <a:uFillTx/>
                <a:latin typeface="Arial" charset="0"/>
                <a:cs typeface="Arial" charset="0"/>
              </a:rPr>
              <a:t>Sinnesorganen</a:t>
            </a:r>
          </a:p>
          <a:p>
            <a:pPr marL="0" marR="0" lvl="0" indent="0" defTabSz="914400" eaLnBrk="1" fontAlgn="auto" latinLnBrk="0" hangingPunct="1">
              <a:lnSpc>
                <a:spcPct val="100000"/>
              </a:lnSpc>
              <a:spcBef>
                <a:spcPct val="0"/>
              </a:spcBef>
              <a:spcAft>
                <a:spcPts val="0"/>
              </a:spcAft>
              <a:buClrTx/>
              <a:buSzTx/>
              <a:buFontTx/>
              <a:buNone/>
              <a:tabLst/>
              <a:defRPr/>
            </a:pPr>
            <a:r>
              <a:rPr kumimoji="0" lang="de-DE" altLang="de-DE" sz="1600" b="0" i="0" u="none" strike="noStrike" kern="0" cap="none" spc="0" normalizeH="0" baseline="0" noProof="0" dirty="0">
                <a:ln>
                  <a:noFill/>
                </a:ln>
                <a:solidFill>
                  <a:schemeClr val="tx1">
                    <a:lumMod val="65000"/>
                    <a:lumOff val="35000"/>
                  </a:schemeClr>
                </a:solidFill>
                <a:effectLst/>
                <a:uLnTx/>
                <a:uFillTx/>
                <a:latin typeface="Arial" charset="0"/>
                <a:cs typeface="Arial" charset="0"/>
              </a:rPr>
              <a:t>Schweißdrüsen</a:t>
            </a:r>
          </a:p>
          <a:p>
            <a:pPr marL="0" marR="0" lvl="0" indent="0" defTabSz="914400" eaLnBrk="1" fontAlgn="auto" latinLnBrk="0" hangingPunct="1">
              <a:lnSpc>
                <a:spcPct val="100000"/>
              </a:lnSpc>
              <a:spcBef>
                <a:spcPct val="0"/>
              </a:spcBef>
              <a:spcAft>
                <a:spcPts val="0"/>
              </a:spcAft>
              <a:buClrTx/>
              <a:buSzTx/>
              <a:buFontTx/>
              <a:buNone/>
              <a:tabLst/>
              <a:defRPr/>
            </a:pPr>
            <a:r>
              <a:rPr kumimoji="0" lang="de-DE" altLang="de-DE" sz="1600" b="0" i="0" u="none" strike="noStrike" kern="0" cap="none" spc="0" normalizeH="0" baseline="0" noProof="0" dirty="0">
                <a:ln>
                  <a:noFill/>
                </a:ln>
                <a:solidFill>
                  <a:schemeClr val="tx1">
                    <a:lumMod val="65000"/>
                    <a:lumOff val="35000"/>
                  </a:schemeClr>
                </a:solidFill>
                <a:effectLst/>
                <a:uLnTx/>
                <a:uFillTx/>
                <a:latin typeface="Arial" charset="0"/>
                <a:cs typeface="Arial" charset="0"/>
              </a:rPr>
              <a:t>Zentralnervensystem</a:t>
            </a:r>
          </a:p>
          <a:p>
            <a:pPr marL="0" marR="0" lvl="0" indent="0" defTabSz="914400" eaLnBrk="1" fontAlgn="auto" latinLnBrk="0" hangingPunct="1">
              <a:lnSpc>
                <a:spcPct val="100000"/>
              </a:lnSpc>
              <a:spcBef>
                <a:spcPct val="0"/>
              </a:spcBef>
              <a:spcAft>
                <a:spcPts val="0"/>
              </a:spcAft>
              <a:buClrTx/>
              <a:buSzTx/>
              <a:buFontTx/>
              <a:buNone/>
              <a:tabLst/>
              <a:defRPr/>
            </a:pPr>
            <a:r>
              <a:rPr kumimoji="0" lang="de-DE" altLang="de-DE" sz="1600" b="0" i="0" u="none" strike="noStrike" kern="0" cap="none" spc="0" normalizeH="0" baseline="0" noProof="0" dirty="0">
                <a:ln>
                  <a:noFill/>
                </a:ln>
                <a:solidFill>
                  <a:schemeClr val="tx1">
                    <a:lumMod val="65000"/>
                    <a:lumOff val="35000"/>
                  </a:schemeClr>
                </a:solidFill>
                <a:effectLst/>
                <a:uLnTx/>
                <a:uFillTx/>
                <a:latin typeface="Arial" charset="0"/>
                <a:cs typeface="Arial" charset="0"/>
              </a:rPr>
              <a:t>Haut</a:t>
            </a:r>
          </a:p>
          <a:p>
            <a:pPr marL="0" marR="0" lvl="0" indent="0" defTabSz="914400" eaLnBrk="1" fontAlgn="auto" latinLnBrk="0" hangingPunct="1">
              <a:lnSpc>
                <a:spcPct val="100000"/>
              </a:lnSpc>
              <a:spcBef>
                <a:spcPct val="0"/>
              </a:spcBef>
              <a:spcAft>
                <a:spcPts val="0"/>
              </a:spcAft>
              <a:buClrTx/>
              <a:buSzTx/>
              <a:buFontTx/>
              <a:buNone/>
              <a:tabLst/>
              <a:defRPr/>
            </a:pPr>
            <a:endParaRPr kumimoji="0" lang="de-DE" altLang="de-DE" sz="1600" b="0" i="0" u="sng" strike="noStrike" kern="0" cap="none" spc="0" normalizeH="0" baseline="0" noProof="0" dirty="0">
              <a:ln>
                <a:noFill/>
              </a:ln>
              <a:solidFill>
                <a:schemeClr val="tx1">
                  <a:lumMod val="65000"/>
                  <a:lumOff val="35000"/>
                </a:schemeClr>
              </a:solidFill>
              <a:effectLst/>
              <a:uLnTx/>
              <a:uFillTx/>
              <a:latin typeface="Arial" charset="0"/>
              <a:cs typeface="Arial" charset="0"/>
            </a:endParaRPr>
          </a:p>
          <a:p>
            <a:pPr marL="0" marR="0" lvl="0" indent="0" defTabSz="914400" eaLnBrk="1" fontAlgn="auto" latinLnBrk="0" hangingPunct="1">
              <a:lnSpc>
                <a:spcPct val="100000"/>
              </a:lnSpc>
              <a:spcBef>
                <a:spcPct val="0"/>
              </a:spcBef>
              <a:spcAft>
                <a:spcPts val="0"/>
              </a:spcAft>
              <a:buClrTx/>
              <a:buSzTx/>
              <a:buFontTx/>
              <a:buNone/>
              <a:tabLst/>
              <a:defRPr/>
            </a:pPr>
            <a:r>
              <a:rPr kumimoji="0" lang="de-DE" altLang="de-DE" sz="1600" b="1" i="0" u="none" strike="noStrike" kern="0" cap="none" spc="0" normalizeH="0" baseline="0" noProof="0" dirty="0">
                <a:ln>
                  <a:noFill/>
                </a:ln>
                <a:solidFill>
                  <a:schemeClr val="tx1">
                    <a:lumMod val="65000"/>
                    <a:lumOff val="35000"/>
                  </a:schemeClr>
                </a:solidFill>
                <a:effectLst/>
                <a:uLnTx/>
                <a:uFillTx/>
                <a:latin typeface="Arial" charset="0"/>
                <a:cs typeface="Arial" charset="0"/>
              </a:rPr>
              <a:t>Beanspruchung:</a:t>
            </a:r>
          </a:p>
          <a:p>
            <a:pPr marL="0" marR="0" lvl="0" indent="0" defTabSz="914400" eaLnBrk="1" fontAlgn="auto" latinLnBrk="0" hangingPunct="1">
              <a:lnSpc>
                <a:spcPct val="100000"/>
              </a:lnSpc>
              <a:spcBef>
                <a:spcPct val="0"/>
              </a:spcBef>
              <a:spcAft>
                <a:spcPts val="0"/>
              </a:spcAft>
              <a:buClrTx/>
              <a:buSzTx/>
              <a:buFontTx/>
              <a:buNone/>
              <a:tabLst/>
              <a:defRPr/>
            </a:pPr>
            <a:endParaRPr kumimoji="0" lang="de-DE" altLang="de-DE" sz="1600" b="1" i="0" u="none" strike="noStrike" kern="0" cap="none" spc="0" normalizeH="0" baseline="0" noProof="0" dirty="0">
              <a:ln>
                <a:noFill/>
              </a:ln>
              <a:solidFill>
                <a:schemeClr val="tx1">
                  <a:lumMod val="65000"/>
                  <a:lumOff val="35000"/>
                </a:schemeClr>
              </a:solidFill>
              <a:effectLst/>
              <a:uLnTx/>
              <a:uFillTx/>
              <a:latin typeface="Arial" charset="0"/>
              <a:cs typeface="Arial" charset="0"/>
            </a:endParaRPr>
          </a:p>
          <a:p>
            <a:pPr marL="0" marR="0" lvl="0" indent="0" defTabSz="914400" eaLnBrk="1" fontAlgn="auto" latinLnBrk="0" hangingPunct="1">
              <a:lnSpc>
                <a:spcPct val="100000"/>
              </a:lnSpc>
              <a:spcBef>
                <a:spcPct val="0"/>
              </a:spcBef>
              <a:spcAft>
                <a:spcPts val="0"/>
              </a:spcAft>
              <a:buClrTx/>
              <a:buSzTx/>
              <a:buFontTx/>
              <a:buNone/>
              <a:tabLst/>
              <a:defRPr/>
            </a:pPr>
            <a:r>
              <a:rPr kumimoji="0" lang="de-DE" altLang="de-DE" sz="1600" b="0" i="0" u="none" strike="noStrike" kern="0" cap="none" spc="0" normalizeH="0" baseline="0" noProof="0" dirty="0">
                <a:ln>
                  <a:noFill/>
                </a:ln>
                <a:solidFill>
                  <a:schemeClr val="tx1">
                    <a:lumMod val="65000"/>
                    <a:lumOff val="35000"/>
                  </a:schemeClr>
                </a:solidFill>
                <a:effectLst/>
                <a:uLnTx/>
                <a:uFillTx/>
                <a:latin typeface="Arial" charset="0"/>
                <a:cs typeface="Arial" charset="0"/>
              </a:rPr>
              <a:t>subjektiv und </a:t>
            </a:r>
          </a:p>
          <a:p>
            <a:pPr marL="0" marR="0" lvl="0" indent="0" defTabSz="914400" eaLnBrk="1" fontAlgn="auto" latinLnBrk="0" hangingPunct="1">
              <a:lnSpc>
                <a:spcPct val="100000"/>
              </a:lnSpc>
              <a:spcBef>
                <a:spcPct val="0"/>
              </a:spcBef>
              <a:spcAft>
                <a:spcPts val="0"/>
              </a:spcAft>
              <a:buClrTx/>
              <a:buSzTx/>
              <a:buFontTx/>
              <a:buNone/>
              <a:tabLst/>
              <a:defRPr/>
            </a:pPr>
            <a:r>
              <a:rPr kumimoji="0" lang="de-DE" altLang="de-DE" sz="1600" b="0" i="0" u="none" strike="noStrike" kern="0" cap="none" spc="0" normalizeH="0" baseline="0" noProof="0" dirty="0">
                <a:ln>
                  <a:noFill/>
                </a:ln>
                <a:solidFill>
                  <a:schemeClr val="tx1">
                    <a:lumMod val="65000"/>
                    <a:lumOff val="35000"/>
                  </a:schemeClr>
                </a:solidFill>
                <a:effectLst/>
                <a:uLnTx/>
                <a:uFillTx/>
                <a:latin typeface="Arial" charset="0"/>
                <a:cs typeface="Arial" charset="0"/>
              </a:rPr>
              <a:t>von Arbeitsperson erlebt</a:t>
            </a:r>
          </a:p>
        </p:txBody>
      </p:sp>
      <p:sp>
        <p:nvSpPr>
          <p:cNvPr id="17" name="Text Box 19"/>
          <p:cNvSpPr txBox="1">
            <a:spLocks noChangeArrowheads="1"/>
          </p:cNvSpPr>
          <p:nvPr/>
        </p:nvSpPr>
        <p:spPr bwMode="auto">
          <a:xfrm>
            <a:off x="1919289" y="6165304"/>
            <a:ext cx="849719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de-DE" altLang="de-DE" sz="1100" dirty="0">
                <a:solidFill>
                  <a:schemeClr val="bg1">
                    <a:lumMod val="65000"/>
                  </a:schemeClr>
                </a:solidFill>
              </a:rPr>
              <a:t>Quelle</a:t>
            </a:r>
            <a:r>
              <a:rPr lang="de-DE" altLang="de-DE" sz="1100" b="1" dirty="0">
                <a:solidFill>
                  <a:schemeClr val="bg1">
                    <a:lumMod val="65000"/>
                  </a:schemeClr>
                </a:solidFill>
              </a:rPr>
              <a:t>: ROHMERT, W</a:t>
            </a:r>
            <a:r>
              <a:rPr lang="de-DE" altLang="de-DE" sz="1100" dirty="0">
                <a:solidFill>
                  <a:schemeClr val="bg1">
                    <a:lumMod val="65000"/>
                  </a:schemeClr>
                </a:solidFill>
              </a:rPr>
              <a:t>.: Das Belastungs-Beanspruchungs-Konzept. Zeitschrift für Arbeitswissenschaft, 38. Jg. (1984), H.4, S.193-200.</a:t>
            </a:r>
          </a:p>
        </p:txBody>
      </p:sp>
      <p:sp>
        <p:nvSpPr>
          <p:cNvPr id="4" name="Datumsplatzhalter 3"/>
          <p:cNvSpPr>
            <a:spLocks noGrp="1"/>
          </p:cNvSpPr>
          <p:nvPr>
            <p:ph type="dt" sz="half" idx="10"/>
          </p:nvPr>
        </p:nvSpPr>
        <p:spPr/>
        <p:txBody>
          <a:bodyPr/>
          <a:lstStyle/>
          <a:p>
            <a:pPr>
              <a:defRPr/>
            </a:pPr>
            <a:fld id="{619EE583-7D38-4A1A-9694-E055148805DA}"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1</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4</a:t>
            </a:fld>
            <a:endParaRPr lang="de-DE" altLang="de-DE"/>
          </a:p>
        </p:txBody>
      </p:sp>
    </p:spTree>
    <p:extLst>
      <p:ext uri="{BB962C8B-B14F-4D97-AF65-F5344CB8AC3E}">
        <p14:creationId xmlns:p14="http://schemas.microsoft.com/office/powerpoint/2010/main" val="17160392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Arbeitsumweltfaktoren</a:t>
            </a:r>
            <a:endParaRPr lang="de-DE" dirty="0"/>
          </a:p>
        </p:txBody>
      </p:sp>
      <p:pic>
        <p:nvPicPr>
          <p:cNvPr id="7" name="Grafik 6" descr="In der Bildmitte ist ein Mitarbeiter am Bildschirmarbeitsplatz dargestellt, auf den die verschiedenen Arbeitsumweltfaktoren Klima, Strahlung, Lärm, Schwingungen, Vibrationen, Gefahrstoffe, Farbe und Beleuchtung einwirken."/>
          <p:cNvPicPr>
            <a:picLocks noChangeAspect="1"/>
          </p:cNvPicPr>
          <p:nvPr/>
        </p:nvPicPr>
        <p:blipFill>
          <a:blip r:embed="rId3"/>
          <a:stretch>
            <a:fillRect/>
          </a:stretch>
        </p:blipFill>
        <p:spPr>
          <a:xfrm>
            <a:off x="2694137" y="1425204"/>
            <a:ext cx="6803726" cy="4907705"/>
          </a:xfrm>
          <a:prstGeom prst="rect">
            <a:avLst/>
          </a:prstGeom>
        </p:spPr>
      </p:pic>
      <p:sp>
        <p:nvSpPr>
          <p:cNvPr id="4" name="Datumsplatzhalter 3"/>
          <p:cNvSpPr>
            <a:spLocks noGrp="1"/>
          </p:cNvSpPr>
          <p:nvPr>
            <p:ph type="dt" sz="half" idx="10"/>
          </p:nvPr>
        </p:nvSpPr>
        <p:spPr/>
        <p:txBody>
          <a:bodyPr/>
          <a:lstStyle/>
          <a:p>
            <a:pPr>
              <a:defRPr/>
            </a:pPr>
            <a:fld id="{C911F40C-6D57-40E6-B125-193B1048A0C5}"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1</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5</a:t>
            </a:fld>
            <a:endParaRPr lang="de-DE" altLang="de-DE"/>
          </a:p>
        </p:txBody>
      </p:sp>
    </p:spTree>
    <p:extLst>
      <p:ext uri="{BB962C8B-B14F-4D97-AF65-F5344CB8AC3E}">
        <p14:creationId xmlns:p14="http://schemas.microsoft.com/office/powerpoint/2010/main" val="22066671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Beispiel: Bearbeitungszentrum</a:t>
            </a:r>
            <a:endParaRPr lang="de-DE" dirty="0"/>
          </a:p>
        </p:txBody>
      </p:sp>
      <p:pic>
        <p:nvPicPr>
          <p:cNvPr id="3" name="Grafik 2" descr="Eine Zeichnung zeigt ein Bearbeitungszentrum mit mehreren Arbeitsorten, wobei ein Arbeitsort eine automatisierte und gekapselte Drehbank oder Fräse ist. Die zu bearbeitenden Produkte stehen auf Arbeitstischen und Rollwagen. Ein Arbeitsplatz ist mit einem Bilschirm augestattet, dortzt sitzt eine Person. Eine weitere Person läuft in Richtung des Bearbeitungszentrum."/>
          <p:cNvPicPr>
            <a:picLocks noChangeAspect="1"/>
          </p:cNvPicPr>
          <p:nvPr/>
        </p:nvPicPr>
        <p:blipFill>
          <a:blip r:embed="rId3"/>
          <a:stretch>
            <a:fillRect/>
          </a:stretch>
        </p:blipFill>
        <p:spPr>
          <a:xfrm>
            <a:off x="1487488" y="1340767"/>
            <a:ext cx="5633192" cy="4797968"/>
          </a:xfrm>
          <a:prstGeom prst="rect">
            <a:avLst/>
          </a:prstGeom>
        </p:spPr>
      </p:pic>
      <p:sp>
        <p:nvSpPr>
          <p:cNvPr id="14" name="Text Box 19"/>
          <p:cNvSpPr txBox="1">
            <a:spLocks noChangeArrowheads="1"/>
          </p:cNvSpPr>
          <p:nvPr/>
        </p:nvSpPr>
        <p:spPr bwMode="auto">
          <a:xfrm>
            <a:off x="7762860" y="1801565"/>
            <a:ext cx="3744416" cy="415498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1950" indent="-187325"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460375" indent="-285750" eaLnBrk="1" fontAlgn="auto" hangingPunct="1">
              <a:spcBef>
                <a:spcPct val="0"/>
              </a:spcBef>
              <a:spcAft>
                <a:spcPts val="0"/>
              </a:spcAft>
              <a:buClr>
                <a:schemeClr val="accent2"/>
              </a:buClr>
              <a:buFont typeface="Wingdings" panose="05000000000000000000" pitchFamily="2" charset="2"/>
              <a:buChar char="§"/>
              <a:defRPr/>
            </a:pPr>
            <a:r>
              <a:rPr lang="de-DE" altLang="de-DE" sz="2200" kern="0" dirty="0">
                <a:solidFill>
                  <a:schemeClr val="tx1">
                    <a:lumMod val="65000"/>
                    <a:lumOff val="35000"/>
                  </a:schemeClr>
                </a:solidFill>
              </a:rPr>
              <a:t>Schall (Aggregate)</a:t>
            </a:r>
          </a:p>
          <a:p>
            <a:pPr marL="460375" indent="-285750" eaLnBrk="1" fontAlgn="auto" hangingPunct="1">
              <a:spcBef>
                <a:spcPct val="0"/>
              </a:spcBef>
              <a:spcAft>
                <a:spcPts val="0"/>
              </a:spcAft>
              <a:buClr>
                <a:schemeClr val="accent2"/>
              </a:buClr>
              <a:buFont typeface="Wingdings" panose="05000000000000000000" pitchFamily="2" charset="2"/>
              <a:buChar char="§"/>
              <a:defRPr/>
            </a:pPr>
            <a:r>
              <a:rPr lang="de-DE" altLang="de-DE" sz="2200" kern="0" dirty="0">
                <a:solidFill>
                  <a:schemeClr val="tx1">
                    <a:lumMod val="65000"/>
                    <a:lumOff val="35000"/>
                  </a:schemeClr>
                </a:solidFill>
              </a:rPr>
              <a:t>Klima (Gebläse)</a:t>
            </a:r>
          </a:p>
          <a:p>
            <a:pPr marL="460375" indent="-285750" eaLnBrk="1" fontAlgn="auto" hangingPunct="1">
              <a:spcBef>
                <a:spcPct val="0"/>
              </a:spcBef>
              <a:spcAft>
                <a:spcPts val="0"/>
              </a:spcAft>
              <a:buClr>
                <a:schemeClr val="accent2"/>
              </a:buClr>
              <a:buFont typeface="Wingdings" panose="05000000000000000000" pitchFamily="2" charset="2"/>
              <a:buChar char="§"/>
              <a:defRPr/>
            </a:pPr>
            <a:r>
              <a:rPr lang="de-DE" altLang="de-DE" sz="2200" kern="0" dirty="0">
                <a:solidFill>
                  <a:schemeClr val="tx1">
                    <a:lumMod val="65000"/>
                    <a:lumOff val="35000"/>
                  </a:schemeClr>
                </a:solidFill>
              </a:rPr>
              <a:t>Gefahrstoffe (Kühlmittel)</a:t>
            </a:r>
          </a:p>
          <a:p>
            <a:pPr marL="460375" indent="-285750" eaLnBrk="1" fontAlgn="auto" hangingPunct="1">
              <a:spcBef>
                <a:spcPct val="0"/>
              </a:spcBef>
              <a:spcAft>
                <a:spcPts val="0"/>
              </a:spcAft>
              <a:buClr>
                <a:schemeClr val="accent2"/>
              </a:buClr>
              <a:buFont typeface="Wingdings" panose="05000000000000000000" pitchFamily="2" charset="2"/>
              <a:buChar char="§"/>
              <a:defRPr/>
            </a:pPr>
            <a:r>
              <a:rPr lang="de-DE" altLang="de-DE" sz="2200" kern="0" dirty="0">
                <a:solidFill>
                  <a:schemeClr val="tx1">
                    <a:lumMod val="65000"/>
                    <a:lumOff val="35000"/>
                  </a:schemeClr>
                </a:solidFill>
              </a:rPr>
              <a:t>Licht (Innenraumbeleuchtung)</a:t>
            </a:r>
          </a:p>
          <a:p>
            <a:pPr marL="460375" indent="-285750" eaLnBrk="1" fontAlgn="auto" hangingPunct="1">
              <a:spcBef>
                <a:spcPct val="0"/>
              </a:spcBef>
              <a:spcAft>
                <a:spcPts val="0"/>
              </a:spcAft>
              <a:buClr>
                <a:schemeClr val="accent2"/>
              </a:buClr>
              <a:buFont typeface="Wingdings" panose="05000000000000000000" pitchFamily="2" charset="2"/>
              <a:buChar char="§"/>
              <a:defRPr/>
            </a:pPr>
            <a:r>
              <a:rPr lang="de-DE" altLang="de-DE" sz="2200" kern="0" dirty="0">
                <a:solidFill>
                  <a:schemeClr val="tx1">
                    <a:lumMod val="65000"/>
                    <a:lumOff val="35000"/>
                  </a:schemeClr>
                </a:solidFill>
              </a:rPr>
              <a:t>Strahlung (elektromagnetische Felder durch Stellmotoren)</a:t>
            </a:r>
          </a:p>
          <a:p>
            <a:pPr marL="460375" indent="-285750" eaLnBrk="1" fontAlgn="auto" hangingPunct="1">
              <a:spcBef>
                <a:spcPct val="0"/>
              </a:spcBef>
              <a:spcAft>
                <a:spcPts val="0"/>
              </a:spcAft>
              <a:buClr>
                <a:schemeClr val="accent2"/>
              </a:buClr>
              <a:buFont typeface="Wingdings" panose="05000000000000000000" pitchFamily="2" charset="2"/>
              <a:buChar char="§"/>
              <a:defRPr/>
            </a:pPr>
            <a:r>
              <a:rPr lang="de-DE" altLang="de-DE" sz="2200" kern="0" dirty="0">
                <a:solidFill>
                  <a:schemeClr val="tx1">
                    <a:lumMod val="65000"/>
                    <a:lumOff val="35000"/>
                  </a:schemeClr>
                </a:solidFill>
              </a:rPr>
              <a:t>Farbe (Gestaltung der Bedienelemente und Gehäuse)</a:t>
            </a:r>
          </a:p>
        </p:txBody>
      </p:sp>
      <p:sp>
        <p:nvSpPr>
          <p:cNvPr id="4" name="Datumsplatzhalter 3"/>
          <p:cNvSpPr>
            <a:spLocks noGrp="1"/>
          </p:cNvSpPr>
          <p:nvPr>
            <p:ph type="dt" sz="half" idx="10"/>
          </p:nvPr>
        </p:nvSpPr>
        <p:spPr/>
        <p:txBody>
          <a:bodyPr/>
          <a:lstStyle/>
          <a:p>
            <a:pPr>
              <a:defRPr/>
            </a:pPr>
            <a:fld id="{1CCDCF19-74C4-4851-B1C9-054DBE7456C0}"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1</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6</a:t>
            </a:fld>
            <a:endParaRPr lang="de-DE" altLang="de-DE"/>
          </a:p>
        </p:txBody>
      </p:sp>
    </p:spTree>
    <p:extLst>
      <p:ext uri="{BB962C8B-B14F-4D97-AF65-F5344CB8AC3E}">
        <p14:creationId xmlns:p14="http://schemas.microsoft.com/office/powerpoint/2010/main" val="1684984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19667" y="765175"/>
            <a:ext cx="11280989" cy="496888"/>
          </a:xfrm>
        </p:spPr>
        <p:txBody>
          <a:bodyPr/>
          <a:lstStyle/>
          <a:p>
            <a:r>
              <a:rPr lang="de-DE" sz="2800" dirty="0"/>
              <a:t>Beispiel des Instituts für Arbeitsschutz der DGUV (IFA)</a:t>
            </a:r>
          </a:p>
        </p:txBody>
      </p:sp>
      <p:pic>
        <p:nvPicPr>
          <p:cNvPr id="7" name="Modul3-1-Beispiel1-Gussputzer" descr="Das Video zeigt einen Gussputzer, der ein Gußteil an einem großen Schleifstein bearbeitet. Der Arbeiter trägt ein Schutzvisier, sowie Atemschutz mit Fremdbelüftung.">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2879643" y="1321336"/>
            <a:ext cx="6432715" cy="4824536"/>
          </a:xfrm>
          <a:prstGeom prst="rect">
            <a:avLst/>
          </a:prstGeom>
        </p:spPr>
      </p:pic>
      <p:sp>
        <p:nvSpPr>
          <p:cNvPr id="4" name="Datumsplatzhalter 3"/>
          <p:cNvSpPr>
            <a:spLocks noGrp="1"/>
          </p:cNvSpPr>
          <p:nvPr>
            <p:ph type="dt" sz="half" idx="10"/>
          </p:nvPr>
        </p:nvSpPr>
        <p:spPr/>
        <p:txBody>
          <a:bodyPr/>
          <a:lstStyle/>
          <a:p>
            <a:pPr>
              <a:defRPr/>
            </a:pPr>
            <a:fld id="{EA34A1F1-8EA3-42FC-92CA-D4FED00DA096}"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1</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7</a:t>
            </a:fld>
            <a:endParaRPr lang="de-DE" altLang="de-DE"/>
          </a:p>
        </p:txBody>
      </p:sp>
    </p:spTree>
    <p:extLst>
      <p:ext uri="{BB962C8B-B14F-4D97-AF65-F5344CB8AC3E}">
        <p14:creationId xmlns:p14="http://schemas.microsoft.com/office/powerpoint/2010/main" val="77198503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Emissionen / Immissionen</a:t>
            </a:r>
            <a:endParaRPr lang="de-DE" dirty="0"/>
          </a:p>
        </p:txBody>
      </p:sp>
      <p:pic>
        <p:nvPicPr>
          <p:cNvPr id="7" name="Grafik 6" descr="Eine Zeichnung verdeutlicht die von einer Maschine ausgehenden Emissionen wie Strahlung, Wärme, Schall, Gefahrstoffe und Schwingungen. Eine zweite Zeichnung zeigt die auf den Menschen einwirkenden Immissionen, ebenfalls Strahlung, Wärme, Schall, Gefahrstoffe und Schwingungen."/>
          <p:cNvPicPr>
            <a:picLocks noChangeAspect="1"/>
          </p:cNvPicPr>
          <p:nvPr/>
        </p:nvPicPr>
        <p:blipFill>
          <a:blip r:embed="rId3"/>
          <a:stretch>
            <a:fillRect/>
          </a:stretch>
        </p:blipFill>
        <p:spPr>
          <a:xfrm>
            <a:off x="1611560" y="767457"/>
            <a:ext cx="9022862" cy="5608806"/>
          </a:xfrm>
          <a:prstGeom prst="rect">
            <a:avLst/>
          </a:prstGeom>
        </p:spPr>
      </p:pic>
      <p:sp>
        <p:nvSpPr>
          <p:cNvPr id="4" name="Datumsplatzhalter 3"/>
          <p:cNvSpPr>
            <a:spLocks noGrp="1"/>
          </p:cNvSpPr>
          <p:nvPr>
            <p:ph type="dt" sz="half" idx="10"/>
          </p:nvPr>
        </p:nvSpPr>
        <p:spPr/>
        <p:txBody>
          <a:bodyPr/>
          <a:lstStyle/>
          <a:p>
            <a:pPr>
              <a:defRPr/>
            </a:pPr>
            <a:fld id="{138E1249-5EC4-47AD-B214-ED73EDEFB2EA}"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1</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8</a:t>
            </a:fld>
            <a:endParaRPr lang="de-DE" altLang="de-DE"/>
          </a:p>
        </p:txBody>
      </p:sp>
    </p:spTree>
    <p:extLst>
      <p:ext uri="{BB962C8B-B14F-4D97-AF65-F5344CB8AC3E}">
        <p14:creationId xmlns:p14="http://schemas.microsoft.com/office/powerpoint/2010/main" val="180028060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19667" y="765175"/>
            <a:ext cx="11280989" cy="496888"/>
          </a:xfrm>
        </p:spPr>
        <p:txBody>
          <a:bodyPr/>
          <a:lstStyle/>
          <a:p>
            <a:r>
              <a:rPr lang="de-DE" sz="2800" dirty="0"/>
              <a:t>Maßnahmen zur Belastungsoptimierung: T-O-P-Prinzip</a:t>
            </a:r>
          </a:p>
        </p:txBody>
      </p:sp>
      <p:sp>
        <p:nvSpPr>
          <p:cNvPr id="3" name="Inhaltsplatzhalter 2"/>
          <p:cNvSpPr>
            <a:spLocks noGrp="1"/>
          </p:cNvSpPr>
          <p:nvPr>
            <p:ph idx="1"/>
          </p:nvPr>
        </p:nvSpPr>
        <p:spPr>
          <a:xfrm>
            <a:off x="2063750" y="1484314"/>
            <a:ext cx="8064500" cy="4464967"/>
          </a:xfrm>
        </p:spPr>
        <p:style>
          <a:lnRef idx="2">
            <a:schemeClr val="accent2"/>
          </a:lnRef>
          <a:fillRef idx="1">
            <a:schemeClr val="lt1"/>
          </a:fillRef>
          <a:effectRef idx="0">
            <a:schemeClr val="accent2"/>
          </a:effectRef>
          <a:fontRef idx="minor">
            <a:schemeClr val="dk1"/>
          </a:fontRef>
        </p:style>
        <p:txBody>
          <a:bodyPr/>
          <a:lstStyle/>
          <a:p>
            <a:pPr algn="ctr"/>
            <a:r>
              <a:rPr lang="de-DE" sz="6000" dirty="0">
                <a:solidFill>
                  <a:schemeClr val="bg2"/>
                </a:solidFill>
              </a:rPr>
              <a:t>T</a:t>
            </a:r>
            <a:r>
              <a:rPr lang="de-DE" sz="3200" dirty="0">
                <a:solidFill>
                  <a:schemeClr val="bg2"/>
                </a:solidFill>
              </a:rPr>
              <a:t>echnische Lösungen </a:t>
            </a:r>
          </a:p>
          <a:p>
            <a:pPr algn="ctr"/>
            <a:r>
              <a:rPr lang="de-DE" sz="3200" dirty="0">
                <a:solidFill>
                  <a:schemeClr val="bg2"/>
                </a:solidFill>
              </a:rPr>
              <a:t>vor</a:t>
            </a:r>
          </a:p>
          <a:p>
            <a:pPr algn="ctr"/>
            <a:r>
              <a:rPr lang="de-DE" sz="6000" dirty="0">
                <a:solidFill>
                  <a:schemeClr val="bg2"/>
                </a:solidFill>
              </a:rPr>
              <a:t>O</a:t>
            </a:r>
            <a:r>
              <a:rPr lang="de-DE" sz="3200" dirty="0">
                <a:solidFill>
                  <a:schemeClr val="bg2"/>
                </a:solidFill>
              </a:rPr>
              <a:t>rganisatorischen Maßnahmen</a:t>
            </a:r>
          </a:p>
          <a:p>
            <a:pPr algn="ctr"/>
            <a:r>
              <a:rPr lang="de-DE" sz="3200" dirty="0">
                <a:solidFill>
                  <a:schemeClr val="bg2"/>
                </a:solidFill>
              </a:rPr>
              <a:t>vor</a:t>
            </a:r>
          </a:p>
          <a:p>
            <a:pPr algn="ctr"/>
            <a:r>
              <a:rPr lang="de-DE" sz="6000" dirty="0">
                <a:solidFill>
                  <a:schemeClr val="bg2"/>
                </a:solidFill>
              </a:rPr>
              <a:t>P</a:t>
            </a:r>
            <a:r>
              <a:rPr lang="de-DE" sz="3200" dirty="0">
                <a:solidFill>
                  <a:schemeClr val="bg2"/>
                </a:solidFill>
              </a:rPr>
              <a:t>ersönlichen Schutzmaßnahmen</a:t>
            </a:r>
          </a:p>
        </p:txBody>
      </p:sp>
      <p:sp>
        <p:nvSpPr>
          <p:cNvPr id="4" name="Datumsplatzhalter 3"/>
          <p:cNvSpPr>
            <a:spLocks noGrp="1"/>
          </p:cNvSpPr>
          <p:nvPr>
            <p:ph type="dt" sz="half" idx="10"/>
          </p:nvPr>
        </p:nvSpPr>
        <p:spPr/>
        <p:txBody>
          <a:bodyPr/>
          <a:lstStyle/>
          <a:p>
            <a:pPr>
              <a:defRPr/>
            </a:pPr>
            <a:fld id="{D81CE228-B152-4939-92DD-5968B7C253DE}"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3 - Ergonomie lernen - Teil 1</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B57637DD-0166-4485-91AD-584B095684B6}" type="slidenum">
              <a:rPr lang="de-DE" altLang="de-DE" smtClean="0"/>
              <a:pPr>
                <a:defRPr/>
              </a:pPr>
              <a:t>9</a:t>
            </a:fld>
            <a:endParaRPr lang="de-DE" altLang="de-DE"/>
          </a:p>
        </p:txBody>
      </p:sp>
    </p:spTree>
    <p:extLst>
      <p:ext uri="{BB962C8B-B14F-4D97-AF65-F5344CB8AC3E}">
        <p14:creationId xmlns:p14="http://schemas.microsoft.com/office/powerpoint/2010/main" val="3804739299"/>
      </p:ext>
    </p:extLst>
  </p:cSld>
  <p:clrMapOvr>
    <a:masterClrMapping/>
  </p:clrMapOvr>
</p:sld>
</file>

<file path=ppt/theme/theme1.xml><?xml version="1.0" encoding="utf-8"?>
<a:theme xmlns:a="http://schemas.openxmlformats.org/drawingml/2006/main" name="KAN_Master">
  <a:themeElements>
    <a:clrScheme name="Benutzerdefiniert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3366CC"/>
      </a:hlink>
      <a:folHlink>
        <a:srgbClr val="7030A0"/>
      </a:folHlink>
    </a:clrScheme>
    <a:fontScheme name="Benutzerdefiniert 1">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lnDef>
  </a:objectDefaults>
  <a:extraClrSchemeLst>
    <a:extraClrScheme>
      <a:clrScheme name="KAN_Master 1">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FFDB92"/>
        </a:hlink>
        <a:folHlink>
          <a:srgbClr val="878787"/>
        </a:folHlink>
      </a:clrScheme>
      <a:clrMap bg1="lt1" tx1="dk1" bg2="lt2" tx2="dk2" accent1="accent1" accent2="accent2" accent3="accent3" accent4="accent4" accent5="accent5" accent6="accent6" hlink="hlink" folHlink="folHlink"/>
    </a:extraClrScheme>
    <a:extraClrScheme>
      <a:clrScheme name="KAN_Master 2">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94C11C"/>
        </a:hlink>
        <a:folHlink>
          <a:srgbClr val="94C11C"/>
        </a:folHlink>
      </a:clrScheme>
      <a:clrMap bg1="lt1" tx1="dk1" bg2="lt2" tx2="dk2" accent1="accent1" accent2="accent2" accent3="accent3" accent4="accent4" accent5="accent5" accent6="accent6" hlink="hlink" folHlink="folHlink"/>
    </a:extraClrScheme>
    <a:extraClrScheme>
      <a:clrScheme name="KAN_Master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004994"/>
        </a:hlink>
        <a:folHlink>
          <a:srgbClr val="00499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02-PowerPoint-Vorlage_KAN-für KANPraxis_Module" id="{580B9CE3-9AF5-4A5E-A6F4-294026999907}" vid="{717C75A6-CE99-4844-9C75-051104FCCC1F}"/>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0_Modul_01</Template>
  <TotalTime>0</TotalTime>
  <Words>1331</Words>
  <Application>Microsoft Office PowerPoint</Application>
  <PresentationFormat>Breitbild</PresentationFormat>
  <Paragraphs>236</Paragraphs>
  <Slides>19</Slides>
  <Notes>12</Notes>
  <HiddenSlides>0</HiddenSlides>
  <MMClips>1</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19</vt:i4>
      </vt:variant>
    </vt:vector>
  </HeadingPairs>
  <TitlesOfParts>
    <vt:vector size="24" baseType="lpstr">
      <vt:lpstr>Arial</vt:lpstr>
      <vt:lpstr>Times New Roman</vt:lpstr>
      <vt:lpstr>Verdana</vt:lpstr>
      <vt:lpstr>Wingdings</vt:lpstr>
      <vt:lpstr>KAN_Master</vt:lpstr>
      <vt:lpstr>Arbeitsumweltfaktoren  Teil 1: Übersicht</vt:lpstr>
      <vt:lpstr>Worum geht es?</vt:lpstr>
      <vt:lpstr>Arbeitsumwelt - Definition</vt:lpstr>
      <vt:lpstr>Belastungs-Beanspruchungsmodell</vt:lpstr>
      <vt:lpstr>Arbeitsumweltfaktoren</vt:lpstr>
      <vt:lpstr>Beispiel: Bearbeitungszentrum</vt:lpstr>
      <vt:lpstr>Beispiel des Instituts für Arbeitsschutz der DGUV (IFA)</vt:lpstr>
      <vt:lpstr>Emissionen / Immissionen</vt:lpstr>
      <vt:lpstr>Maßnahmen zur Belastungsoptimierung: T-O-P-Prinzip</vt:lpstr>
      <vt:lpstr>Technische Lösungen…</vt:lpstr>
      <vt:lpstr>Beispiel für eine technische Lösungen</vt:lpstr>
      <vt:lpstr>Organisatorische Maßnahmen…</vt:lpstr>
      <vt:lpstr>Beispiel für eine organisatorische Maßnahme</vt:lpstr>
      <vt:lpstr>Persönliche Schutzmaßnahmen…</vt:lpstr>
      <vt:lpstr>Beispiel für persönliche Schutzmaßnahmen</vt:lpstr>
      <vt:lpstr>Wichtige Normen</vt:lpstr>
      <vt:lpstr>Literatur 1</vt:lpstr>
      <vt:lpstr>Literatur 2</vt:lpstr>
      <vt:lpstr>Impressum </vt:lpstr>
    </vt:vector>
  </TitlesOfParts>
  <Company>DGUV</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Einführung in die Ergonomie</dc:title>
  <dc:creator>Andreas Schaefer</dc:creator>
  <cp:lastModifiedBy>Andreas Schaefer</cp:lastModifiedBy>
  <cp:revision>20</cp:revision>
  <dcterms:created xsi:type="dcterms:W3CDTF">2023-07-17T12:06:45Z</dcterms:created>
  <dcterms:modified xsi:type="dcterms:W3CDTF">2023-09-08T07:20:36Z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545839c-a198-4d87-a0d2-c07b8aa32614_Enabled">
    <vt:lpwstr>true</vt:lpwstr>
  </property>
  <property fmtid="{D5CDD505-2E9C-101B-9397-08002B2CF9AE}" pid="3" name="MSIP_Label_7545839c-a198-4d87-a0d2-c07b8aa32614_SetDate">
    <vt:lpwstr>2022-03-23T15:10:20Z</vt:lpwstr>
  </property>
  <property fmtid="{D5CDD505-2E9C-101B-9397-08002B2CF9AE}" pid="4" name="MSIP_Label_7545839c-a198-4d87-a0d2-c07b8aa32614_Method">
    <vt:lpwstr>Standard</vt:lpwstr>
  </property>
  <property fmtid="{D5CDD505-2E9C-101B-9397-08002B2CF9AE}" pid="5" name="MSIP_Label_7545839c-a198-4d87-a0d2-c07b8aa32614_Name">
    <vt:lpwstr>Öffentlich</vt:lpwstr>
  </property>
  <property fmtid="{D5CDD505-2E9C-101B-9397-08002B2CF9AE}" pid="6" name="MSIP_Label_7545839c-a198-4d87-a0d2-c07b8aa32614_SiteId">
    <vt:lpwstr>f3987bed-0f17-4307-a6bb-a2ae861736b7</vt:lpwstr>
  </property>
  <property fmtid="{D5CDD505-2E9C-101B-9397-08002B2CF9AE}" pid="7" name="MSIP_Label_7545839c-a198-4d87-a0d2-c07b8aa32614_ActionId">
    <vt:lpwstr>d9b88049-5e0f-47b5-a755-4964562bde00</vt:lpwstr>
  </property>
  <property fmtid="{D5CDD505-2E9C-101B-9397-08002B2CF9AE}" pid="8" name="MSIP_Label_7545839c-a198-4d87-a0d2-c07b8aa32614_ContentBits">
    <vt:lpwstr>0</vt:lpwstr>
  </property>
</Properties>
</file>