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8"/>
  </p:notesMasterIdLst>
  <p:handoutMasterIdLst>
    <p:handoutMasterId r:id="rId19"/>
  </p:handoutMasterIdLst>
  <p:sldIdLst>
    <p:sldId id="354" r:id="rId2"/>
    <p:sldId id="355" r:id="rId3"/>
    <p:sldId id="356" r:id="rId4"/>
    <p:sldId id="357" r:id="rId5"/>
    <p:sldId id="358" r:id="rId6"/>
    <p:sldId id="359" r:id="rId7"/>
    <p:sldId id="360" r:id="rId8"/>
    <p:sldId id="361" r:id="rId9"/>
    <p:sldId id="362" r:id="rId10"/>
    <p:sldId id="363" r:id="rId11"/>
    <p:sldId id="364" r:id="rId12"/>
    <p:sldId id="365" r:id="rId13"/>
    <p:sldId id="366" r:id="rId14"/>
    <p:sldId id="367" r:id="rId15"/>
    <p:sldId id="368" r:id="rId16"/>
    <p:sldId id="370" r:id="rId17"/>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B500"/>
    <a:srgbClr val="004994"/>
    <a:srgbClr val="94C11C"/>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75604" autoAdjust="0"/>
  </p:normalViewPr>
  <p:slideViewPr>
    <p:cSldViewPr>
      <p:cViewPr varScale="1">
        <p:scale>
          <a:sx n="73" d="100"/>
          <a:sy n="73" d="100"/>
        </p:scale>
        <p:origin x="230" y="7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541EC27-A52F-44FB-A960-AB093CD12434}"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2036779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a:t>
            </a:fld>
            <a:endParaRPr lang="de-DE" altLang="de-DE"/>
          </a:p>
        </p:txBody>
      </p:sp>
    </p:spTree>
    <p:extLst>
      <p:ext uri="{BB962C8B-B14F-4D97-AF65-F5344CB8AC3E}">
        <p14:creationId xmlns:p14="http://schemas.microsoft.com/office/powerpoint/2010/main" val="2181961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541EC27-A52F-44FB-A960-AB093CD12434}"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2044977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anose="020B0604020202020204" pitchFamily="34" charset="0"/>
              </a:rPr>
              <a:t>In diesem Teilmodul wird nur eine sehr kurze Übersicht über Strahlung gegeben, da diese höchstens ein Randgebiet der Ergonomie darstellt.</a:t>
            </a: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10</a:t>
            </a:fld>
            <a:endParaRPr lang="de-DE" altLang="de-DE"/>
          </a:p>
        </p:txBody>
      </p:sp>
    </p:spTree>
    <p:extLst>
      <p:ext uri="{BB962C8B-B14F-4D97-AF65-F5344CB8AC3E}">
        <p14:creationId xmlns:p14="http://schemas.microsoft.com/office/powerpoint/2010/main" val="3266157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b="1" dirty="0" smtClean="0">
                <a:latin typeface="Arial" panose="020B0604020202020204" pitchFamily="34" charset="0"/>
              </a:rPr>
              <a:t>Optische Strahlung: </a:t>
            </a:r>
            <a:r>
              <a:rPr lang="de-DE" altLang="de-DE" dirty="0" smtClean="0">
                <a:latin typeface="Arial" panose="020B0604020202020204" pitchFamily="34" charset="0"/>
              </a:rPr>
              <a:t>sichtbares Licht, UV-Strahlung, IR-Strahlung</a:t>
            </a:r>
          </a:p>
          <a:p>
            <a:pPr eaLnBrk="1" hangingPunct="1"/>
            <a:r>
              <a:rPr lang="de-DE" altLang="de-DE" b="1" dirty="0" smtClean="0">
                <a:latin typeface="Arial" panose="020B0604020202020204" pitchFamily="34" charset="0"/>
              </a:rPr>
              <a:t>Niederfrequente Felder </a:t>
            </a:r>
            <a:r>
              <a:rPr lang="de-DE" altLang="de-DE" dirty="0" smtClean="0">
                <a:latin typeface="Arial" panose="020B0604020202020204" pitchFamily="34" charset="0"/>
              </a:rPr>
              <a:t>Beispiel: Stromversorgung, Elektrische Verkehrssysteme</a:t>
            </a:r>
          </a:p>
          <a:p>
            <a:pPr eaLnBrk="1" hangingPunct="1"/>
            <a:r>
              <a:rPr lang="de-DE" altLang="de-DE" b="1" dirty="0" smtClean="0">
                <a:latin typeface="Arial" panose="020B0604020202020204" pitchFamily="34" charset="0"/>
              </a:rPr>
              <a:t>Hochfrequente Felder</a:t>
            </a:r>
            <a:r>
              <a:rPr lang="de-DE" altLang="de-DE" dirty="0" smtClean="0">
                <a:latin typeface="Arial" panose="020B0604020202020204" pitchFamily="34" charset="0"/>
              </a:rPr>
              <a:t> Beispiel: Drahtlose Datenübertragung</a:t>
            </a:r>
            <a:endParaRPr lang="de-DE" altLang="de-DE" b="1"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11</a:t>
            </a:fld>
            <a:endParaRPr lang="de-DE" altLang="de-DE"/>
          </a:p>
        </p:txBody>
      </p:sp>
    </p:spTree>
    <p:extLst>
      <p:ext uri="{BB962C8B-B14F-4D97-AF65-F5344CB8AC3E}">
        <p14:creationId xmlns:p14="http://schemas.microsoft.com/office/powerpoint/2010/main" val="40322520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dguv.de/ifa/Fachinfos/Strahlung/Elektromagnetische-Felder/index.jsp" TargetMode="External"/><Relationship Id="rId2" Type="http://schemas.openxmlformats.org/officeDocument/2006/relationships/hyperlink" Target="https://www.dguv.de/ifa/Fachinfos/Strahlung/Optische-Strahlung/index.js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horst.boemer@iapo-online.de" TargetMode="Externa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hyperlink" Target="https://www.institut-aser.de/out.php?idart=246"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gestis.dguv.de/" TargetMode="External"/><Relationship Id="rId2" Type="http://schemas.openxmlformats.org/officeDocument/2006/relationships/hyperlink" Target="https://www.institut-aser.de/out.php?idart=497" TargetMode="External"/><Relationship Id="rId1" Type="http://schemas.openxmlformats.org/officeDocument/2006/relationships/slideLayout" Target="../slideLayouts/slideLayout2.xml"/><Relationship Id="rId4" Type="http://schemas.openxmlformats.org/officeDocument/2006/relationships/hyperlink" Target="https://www.grenzwertglossar.de/"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altLang="de-DE" dirty="0" smtClean="0"/>
              <a:t>Arbeitsumweltfaktoren</a:t>
            </a:r>
            <a:br>
              <a:rPr lang="de-DE" altLang="de-DE" dirty="0" smtClean="0"/>
            </a:br>
            <a:r>
              <a:rPr lang="de-DE" altLang="de-DE" dirty="0" smtClean="0"/>
              <a:t/>
            </a:r>
            <a:br>
              <a:rPr lang="de-DE" altLang="de-DE" dirty="0" smtClean="0"/>
            </a:br>
            <a:r>
              <a:rPr lang="de-DE" altLang="de-DE" sz="2800" dirty="0" smtClean="0"/>
              <a:t>Teil 6a: </a:t>
            </a:r>
            <a:r>
              <a:rPr lang="de-DE" altLang="de-DE" sz="2800" dirty="0"/>
              <a:t>Gefahrstoffe</a:t>
            </a:r>
          </a:p>
        </p:txBody>
      </p:sp>
      <p:sp>
        <p:nvSpPr>
          <p:cNvPr id="3075" name="Rectangle 43"/>
          <p:cNvSpPr>
            <a:spLocks noGrp="1" noChangeArrowheads="1"/>
          </p:cNvSpPr>
          <p:nvPr>
            <p:ph type="subTitle" idx="1"/>
          </p:nvPr>
        </p:nvSpPr>
        <p:spPr/>
        <p:txBody>
          <a:bodyPr/>
          <a:lstStyle/>
          <a:p>
            <a:pPr eaLnBrk="1" hangingPunct="1"/>
            <a:r>
              <a:rPr lang="en-GB" altLang="de-DE" dirty="0" err="1" smtClean="0"/>
              <a:t>Modul</a:t>
            </a:r>
            <a:r>
              <a:rPr lang="en-GB" altLang="de-DE" dirty="0" smtClean="0"/>
              <a:t> 3 – </a:t>
            </a:r>
            <a:r>
              <a:rPr lang="en-GB" altLang="de-DE" dirty="0" err="1" smtClean="0"/>
              <a:t>Ergonomie</a:t>
            </a:r>
            <a:r>
              <a:rPr lang="en-GB" altLang="de-DE" dirty="0" smtClean="0"/>
              <a:t> </a:t>
            </a:r>
            <a:r>
              <a:rPr lang="en-GB" altLang="de-DE" dirty="0" err="1" smtClean="0"/>
              <a:t>lernen</a:t>
            </a:r>
            <a:r>
              <a:rPr lang="en-GB" altLang="de-DE" dirty="0" smtClean="0"/>
              <a:t>.</a:t>
            </a:r>
            <a:r>
              <a:rPr lang="de-DE" altLang="de-DE" dirty="0" smtClean="0"/>
              <a:t/>
            </a:r>
            <a:br>
              <a:rPr lang="de-DE" altLang="de-DE" dirty="0" smtClean="0"/>
            </a:br>
            <a:endParaRPr lang="de-DE" altLang="de-DE" dirty="0" smtClean="0"/>
          </a:p>
        </p:txBody>
      </p:sp>
    </p:spTree>
    <p:extLst>
      <p:ext uri="{BB962C8B-B14F-4D97-AF65-F5344CB8AC3E}">
        <p14:creationId xmlns:p14="http://schemas.microsoft.com/office/powerpoint/2010/main" val="9655513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Darum geht es</a:t>
            </a:r>
            <a:endParaRPr lang="de-DE" dirty="0"/>
          </a:p>
        </p:txBody>
      </p:sp>
      <p:sp>
        <p:nvSpPr>
          <p:cNvPr id="9" name="Text Box 6"/>
          <p:cNvSpPr txBox="1">
            <a:spLocks noChangeArrowheads="1"/>
          </p:cNvSpPr>
          <p:nvPr/>
        </p:nvSpPr>
        <p:spPr bwMode="auto">
          <a:xfrm>
            <a:off x="7047178" y="2132856"/>
            <a:ext cx="4608512" cy="2973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342900" indent="-342900" eaLnBrk="1" hangingPunct="1">
              <a:buClr>
                <a:schemeClr val="accent2"/>
              </a:buClr>
              <a:buFont typeface="Wingdings" panose="05000000000000000000" pitchFamily="2" charset="2"/>
              <a:buChar char="§"/>
            </a:pPr>
            <a:r>
              <a:rPr lang="de-DE" altLang="de-DE" sz="2400" b="1" dirty="0">
                <a:solidFill>
                  <a:schemeClr val="bg2"/>
                </a:solidFill>
                <a:latin typeface="+mn-lt"/>
              </a:rPr>
              <a:t>Systematik</a:t>
            </a:r>
          </a:p>
          <a:p>
            <a:pPr marL="342900" indent="-342900" eaLnBrk="1" hangingPunct="1">
              <a:buClr>
                <a:schemeClr val="accent2"/>
              </a:buClr>
              <a:buFont typeface="Wingdings" panose="05000000000000000000" pitchFamily="2" charset="2"/>
              <a:buChar char="§"/>
            </a:pPr>
            <a:endParaRPr lang="de-DE" altLang="de-DE" sz="2400" b="1" dirty="0">
              <a:solidFill>
                <a:schemeClr val="bg2"/>
              </a:solidFill>
              <a:latin typeface="+mn-lt"/>
            </a:endParaRPr>
          </a:p>
          <a:p>
            <a:pPr marL="342900" indent="-342900" eaLnBrk="1" hangingPunct="1">
              <a:buClr>
                <a:schemeClr val="accent2"/>
              </a:buClr>
              <a:buFont typeface="Wingdings" panose="05000000000000000000" pitchFamily="2" charset="2"/>
              <a:buChar char="§"/>
            </a:pPr>
            <a:r>
              <a:rPr lang="de-DE" altLang="de-DE" sz="2400" b="1" dirty="0">
                <a:solidFill>
                  <a:schemeClr val="bg2"/>
                </a:solidFill>
                <a:latin typeface="+mn-lt"/>
              </a:rPr>
              <a:t>Wirkung von Strahlung</a:t>
            </a:r>
          </a:p>
          <a:p>
            <a:pPr marL="342900" indent="-342900" eaLnBrk="1" hangingPunct="1">
              <a:buClr>
                <a:schemeClr val="accent2"/>
              </a:buClr>
              <a:buFont typeface="Wingdings" panose="05000000000000000000" pitchFamily="2" charset="2"/>
              <a:buChar char="§"/>
            </a:pPr>
            <a:endParaRPr lang="de-DE" altLang="de-DE" sz="2400" b="1" dirty="0">
              <a:solidFill>
                <a:schemeClr val="bg2"/>
              </a:solidFill>
              <a:latin typeface="+mn-lt"/>
            </a:endParaRPr>
          </a:p>
          <a:p>
            <a:pPr marL="342900" indent="-342900" eaLnBrk="1" hangingPunct="1">
              <a:buClr>
                <a:schemeClr val="accent2"/>
              </a:buClr>
              <a:buFont typeface="Wingdings" panose="05000000000000000000" pitchFamily="2" charset="2"/>
              <a:buChar char="§"/>
            </a:pPr>
            <a:r>
              <a:rPr lang="de-DE" altLang="de-DE" sz="2400" b="1" dirty="0">
                <a:solidFill>
                  <a:schemeClr val="bg2"/>
                </a:solidFill>
                <a:latin typeface="+mn-lt"/>
              </a:rPr>
              <a:t>Technische Lösungen zum Schutz vor Strahlung</a:t>
            </a:r>
          </a:p>
        </p:txBody>
      </p:sp>
      <p:pic>
        <p:nvPicPr>
          <p:cNvPr id="10" name="Inhaltsplatzhalter 9" descr="Die Zeichnung zeigt einen Beschäftigten inmitten mehrerer Anlagen, die, entsprechend der angebrachten Warnschilder, mit Hochspannung, radioaktiver Strahlung und hochfrequente Strahlung arbeiten."/>
          <p:cNvPicPr>
            <a:picLocks noGrp="1" noChangeAspect="1"/>
          </p:cNvPicPr>
          <p:nvPr>
            <p:ph idx="1"/>
          </p:nvPr>
        </p:nvPicPr>
        <p:blipFill>
          <a:blip r:embed="rId3"/>
          <a:stretch>
            <a:fillRect/>
          </a:stretch>
        </p:blipFill>
        <p:spPr>
          <a:xfrm>
            <a:off x="719667" y="1861106"/>
            <a:ext cx="5547841" cy="4035902"/>
          </a:xfrm>
          <a:prstGeom prst="rect">
            <a:avLst/>
          </a:prstGeom>
        </p:spPr>
      </p:pic>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10</a:t>
            </a:fld>
            <a:endParaRPr lang="de-DE" altLang="de-DE"/>
          </a:p>
        </p:txBody>
      </p:sp>
    </p:spTree>
    <p:extLst>
      <p:ext uri="{BB962C8B-B14F-4D97-AF65-F5344CB8AC3E}">
        <p14:creationId xmlns:p14="http://schemas.microsoft.com/office/powerpoint/2010/main" val="4041782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Systematik Strahlung</a:t>
            </a:r>
            <a:endParaRPr lang="de-DE" dirty="0"/>
          </a:p>
        </p:txBody>
      </p:sp>
      <p:pic>
        <p:nvPicPr>
          <p:cNvPr id="21" name="Inhaltsplatzhalter 20" descr="Eine Grafik zeigt die Systematik der Strahlung. 1. Ebene: Ionisierende Strahlung (Röntgenstrahlung, Neutronenstrahlung) und Nichionisierende Strahlung. Nichionisierende Strahlung wird weiter unterteilt in Elektromagnetische Felder und Optische Strahlung. Elektromagnetische Felder werden unterteilt in niederfrequente Felder (elektrische und magnetische Felder) und hochfrequente Felder (elektromagnetische Felder)."/>
          <p:cNvPicPr>
            <a:picLocks noGrp="1" noChangeAspect="1"/>
          </p:cNvPicPr>
          <p:nvPr>
            <p:ph idx="1"/>
          </p:nvPr>
        </p:nvPicPr>
        <p:blipFill>
          <a:blip r:embed="rId3"/>
          <a:stretch>
            <a:fillRect/>
          </a:stretch>
        </p:blipFill>
        <p:spPr>
          <a:xfrm>
            <a:off x="2247877" y="1549289"/>
            <a:ext cx="7864522" cy="4767485"/>
          </a:xfrm>
          <a:prstGeom prst="rect">
            <a:avLst/>
          </a:prstGeom>
        </p:spPr>
      </p:pic>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11</a:t>
            </a:fld>
            <a:endParaRPr lang="de-DE" altLang="de-DE"/>
          </a:p>
        </p:txBody>
      </p:sp>
    </p:spTree>
    <p:extLst>
      <p:ext uri="{BB962C8B-B14F-4D97-AF65-F5344CB8AC3E}">
        <p14:creationId xmlns:p14="http://schemas.microsoft.com/office/powerpoint/2010/main" val="26442916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Wirkung von Strahlung</a:t>
            </a:r>
            <a:endParaRPr lang="de-DE" dirty="0"/>
          </a:p>
        </p:txBody>
      </p:sp>
      <p:sp>
        <p:nvSpPr>
          <p:cNvPr id="7" name="Inhaltsplatzhalter 6"/>
          <p:cNvSpPr>
            <a:spLocks noGrp="1"/>
          </p:cNvSpPr>
          <p:nvPr>
            <p:ph idx="1"/>
          </p:nvPr>
        </p:nvSpPr>
        <p:spPr/>
        <p:txBody>
          <a:bodyPr/>
          <a:lstStyle/>
          <a:p>
            <a:r>
              <a:rPr lang="de-DE" sz="1600" dirty="0"/>
              <a:t>Ionisierend</a:t>
            </a:r>
            <a:endParaRPr lang="de-DE" sz="1600" b="0" dirty="0"/>
          </a:p>
          <a:p>
            <a:pPr marL="285750" indent="-285750">
              <a:buFont typeface="Arial" panose="020B0604020202020204" pitchFamily="34" charset="0"/>
              <a:buChar char="•"/>
            </a:pPr>
            <a:r>
              <a:rPr lang="de-DE" sz="1600" b="0" dirty="0"/>
              <a:t>ionisierende Strahlung führt bei entsprechenden Dosen </a:t>
            </a:r>
            <a:r>
              <a:rPr lang="de-DE" sz="1600" b="0" dirty="0" smtClean="0"/>
              <a:t>zu </a:t>
            </a:r>
          </a:p>
          <a:p>
            <a:pPr marL="608013" lvl="2" indent="-342900">
              <a:buFont typeface="+mj-lt"/>
              <a:buAutoNum type="arabicPeriod"/>
            </a:pPr>
            <a:r>
              <a:rPr lang="de-DE" sz="1600" b="0" dirty="0" smtClean="0"/>
              <a:t>deterministischen Wirkungen Schädigung </a:t>
            </a:r>
            <a:r>
              <a:rPr lang="de-DE" sz="1600" b="0" dirty="0"/>
              <a:t>oder Zerstörung von Zellen</a:t>
            </a:r>
          </a:p>
          <a:p>
            <a:pPr marL="608013" lvl="2" indent="-342900">
              <a:buFont typeface="+mj-lt"/>
              <a:buAutoNum type="arabicPeriod"/>
            </a:pPr>
            <a:r>
              <a:rPr lang="de-DE" sz="1600" b="0" dirty="0" smtClean="0"/>
              <a:t>stochastische Wirkungen Schädigungen </a:t>
            </a:r>
            <a:r>
              <a:rPr lang="de-DE" sz="1600" b="0" dirty="0"/>
              <a:t>der Zellkerne (dadurch Schädigung der Erbanlagen; Entstehung von Krebs)</a:t>
            </a:r>
          </a:p>
          <a:p>
            <a:endParaRPr lang="de-DE" sz="1600" dirty="0" smtClean="0"/>
          </a:p>
          <a:p>
            <a:r>
              <a:rPr lang="de-DE" sz="1600" dirty="0"/>
              <a:t>Niederfrequent</a:t>
            </a:r>
            <a:endParaRPr lang="de-DE" sz="1600" b="0" dirty="0"/>
          </a:p>
          <a:p>
            <a:pPr marL="285750" indent="-285750">
              <a:buFont typeface="Arial" panose="020B0604020202020204" pitchFamily="34" charset="0"/>
              <a:buChar char="•"/>
            </a:pPr>
            <a:r>
              <a:rPr lang="de-DE" sz="1600" b="0" dirty="0"/>
              <a:t>das elektrische Feld dringt kaum in den Körper ein</a:t>
            </a:r>
          </a:p>
          <a:p>
            <a:pPr marL="285750" indent="-285750">
              <a:buFont typeface="Arial" panose="020B0604020202020204" pitchFamily="34" charset="0"/>
              <a:buChar char="•"/>
            </a:pPr>
            <a:r>
              <a:rPr lang="de-DE" sz="1600" b="0" dirty="0"/>
              <a:t>im magnetischen Feld kommt es zur Induktion von Strömen im Körperinneren, dies kann bei höheren Strömen Herzkammerflimmern führen</a:t>
            </a:r>
          </a:p>
          <a:p>
            <a:pPr marL="285750" indent="-285750">
              <a:buFont typeface="Arial" panose="020B0604020202020204" pitchFamily="34" charset="0"/>
              <a:buChar char="•"/>
            </a:pPr>
            <a:r>
              <a:rPr lang="de-DE" sz="1600" b="0" dirty="0"/>
              <a:t>eventuelle Langzeitwirkungen unterhalb der Grenzwerte sind wissenschaftlich nicht abgesichert</a:t>
            </a:r>
          </a:p>
          <a:p>
            <a:endParaRPr lang="de-DE" sz="1600" dirty="0" smtClean="0"/>
          </a:p>
          <a:p>
            <a:r>
              <a:rPr lang="de-DE" sz="1600" dirty="0"/>
              <a:t>Hochfrequent</a:t>
            </a:r>
            <a:endParaRPr lang="de-DE" sz="1600" b="0" dirty="0"/>
          </a:p>
          <a:p>
            <a:pPr marL="285750" indent="-285750">
              <a:buFont typeface="Arial" panose="020B0604020202020204" pitchFamily="34" charset="0"/>
              <a:buChar char="•"/>
            </a:pPr>
            <a:r>
              <a:rPr lang="de-DE" sz="1600" b="0" dirty="0"/>
              <a:t>hochfrequente Strahlung wird vom menschlichen Gewebe absorbiert, die Energie der Strahlung führt zu nur lokaler Erwärmung,</a:t>
            </a:r>
          </a:p>
          <a:p>
            <a:pPr marL="285750" indent="-285750">
              <a:buFont typeface="Arial" panose="020B0604020202020204" pitchFamily="34" charset="0"/>
              <a:buChar char="•"/>
            </a:pPr>
            <a:r>
              <a:rPr lang="de-DE" sz="1600" b="0" dirty="0"/>
              <a:t>die Wirkung ist abhängig von der Eindringtiefe, hohe Frequenz = niedrige Eindringtiefe</a:t>
            </a:r>
          </a:p>
          <a:p>
            <a:pPr marL="285750" indent="-285750">
              <a:buFont typeface="Arial" panose="020B0604020202020204" pitchFamily="34" charset="0"/>
              <a:buChar char="•"/>
            </a:pPr>
            <a:r>
              <a:rPr lang="de-DE" sz="1600" b="0" dirty="0"/>
              <a:t>ist die Frequenz im Bereich der körpereigenen Resonanz-frequenz, wird mehr Energie </a:t>
            </a:r>
            <a:r>
              <a:rPr lang="de-DE" sz="1600" b="0" dirty="0" smtClean="0"/>
              <a:t>übertragen</a:t>
            </a:r>
            <a:endParaRPr lang="de-DE" sz="1600" dirty="0"/>
          </a:p>
        </p:txBody>
      </p:sp>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12</a:t>
            </a:fld>
            <a:endParaRPr lang="de-DE" altLang="de-DE"/>
          </a:p>
        </p:txBody>
      </p:sp>
    </p:spTree>
    <p:extLst>
      <p:ext uri="{BB962C8B-B14F-4D97-AF65-F5344CB8AC3E}">
        <p14:creationId xmlns:p14="http://schemas.microsoft.com/office/powerpoint/2010/main" val="543138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Technische Lösungen zum Schutz vor Strahlung</a:t>
            </a:r>
          </a:p>
        </p:txBody>
      </p:sp>
      <p:sp>
        <p:nvSpPr>
          <p:cNvPr id="7" name="Inhaltsplatzhalter 6"/>
          <p:cNvSpPr>
            <a:spLocks noGrp="1"/>
          </p:cNvSpPr>
          <p:nvPr>
            <p:ph idx="1"/>
          </p:nvPr>
        </p:nvSpPr>
        <p:spPr/>
        <p:txBody>
          <a:bodyPr/>
          <a:lstStyle/>
          <a:p>
            <a:r>
              <a:rPr lang="de-DE" sz="1800" dirty="0"/>
              <a:t>Ionisierende Strahlung</a:t>
            </a:r>
            <a:endParaRPr lang="de-DE" sz="1800" b="0" dirty="0"/>
          </a:p>
          <a:p>
            <a:pPr marL="285750" indent="-285750">
              <a:buFont typeface="Arial" panose="020B0604020202020204" pitchFamily="34" charset="0"/>
              <a:buChar char="•"/>
            </a:pPr>
            <a:r>
              <a:rPr lang="de-DE" sz="1800" b="0" dirty="0"/>
              <a:t>Bauliche und technische Vorrichtungen zur Vermeidung von Strahlungsexposition</a:t>
            </a:r>
          </a:p>
          <a:p>
            <a:pPr marL="285750" indent="-285750">
              <a:buFont typeface="Arial" panose="020B0604020202020204" pitchFamily="34" charset="0"/>
              <a:buChar char="•"/>
            </a:pPr>
            <a:r>
              <a:rPr lang="de-DE" sz="1800" b="0" dirty="0"/>
              <a:t>Schutz durch geeignete Arbeitsabläufe</a:t>
            </a:r>
          </a:p>
          <a:p>
            <a:pPr marL="285750" indent="-285750">
              <a:buFont typeface="Arial" panose="020B0604020202020204" pitchFamily="34" charset="0"/>
              <a:buChar char="•"/>
            </a:pPr>
            <a:r>
              <a:rPr lang="de-DE" sz="1800" b="0" dirty="0"/>
              <a:t>Messung der Strahlenexposition zur Vermeidung von Überdosierung (Dosimeter)</a:t>
            </a:r>
          </a:p>
          <a:p>
            <a:endParaRPr lang="de-DE" sz="1800" dirty="0" smtClean="0"/>
          </a:p>
          <a:p>
            <a:r>
              <a:rPr lang="de-DE" sz="1800" dirty="0" smtClean="0"/>
              <a:t>Niederfrequente Strahlung</a:t>
            </a:r>
            <a:endParaRPr lang="de-DE" sz="1800" b="0" dirty="0"/>
          </a:p>
          <a:p>
            <a:pPr marL="285750" indent="-285750">
              <a:buFont typeface="Arial" panose="020B0604020202020204" pitchFamily="34" charset="0"/>
              <a:buChar char="•"/>
            </a:pPr>
            <a:r>
              <a:rPr lang="de-DE" sz="1800" b="0" dirty="0"/>
              <a:t>Erdung von Objekten im Bereich niederfrequenter elektrischer Wechselfelder (Gefahr der elektrostatischen Aufladung</a:t>
            </a:r>
            <a:r>
              <a:rPr lang="de-DE" sz="1800" b="0" dirty="0" smtClean="0"/>
              <a:t>)</a:t>
            </a:r>
          </a:p>
          <a:p>
            <a:pPr marL="285750" indent="-285750">
              <a:buFont typeface="Arial" panose="020B0604020202020204" pitchFamily="34" charset="0"/>
              <a:buChar char="•"/>
            </a:pPr>
            <a:r>
              <a:rPr lang="de-DE" sz="1800" b="0" dirty="0" smtClean="0"/>
              <a:t>Isolation </a:t>
            </a:r>
            <a:r>
              <a:rPr lang="de-DE" sz="1800" b="0" dirty="0"/>
              <a:t>elektrischer Leiter</a:t>
            </a:r>
          </a:p>
          <a:p>
            <a:endParaRPr lang="de-DE" sz="1800" dirty="0" smtClean="0"/>
          </a:p>
          <a:p>
            <a:r>
              <a:rPr lang="de-DE" sz="1800" dirty="0" smtClean="0"/>
              <a:t>Hochfrequente Strahlung</a:t>
            </a:r>
            <a:endParaRPr lang="de-DE" sz="1800" b="0" dirty="0"/>
          </a:p>
          <a:p>
            <a:pPr marL="285750" indent="-285750">
              <a:buFont typeface="Arial" panose="020B0604020202020204" pitchFamily="34" charset="0"/>
              <a:buChar char="•"/>
            </a:pPr>
            <a:r>
              <a:rPr lang="de-DE" sz="1800" b="0" dirty="0"/>
              <a:t>Inbetriebnahme von Geräten nur in einwandfreiem Zustand</a:t>
            </a:r>
          </a:p>
          <a:p>
            <a:pPr marL="285750" indent="-285750">
              <a:buFont typeface="Arial" panose="020B0604020202020204" pitchFamily="34" charset="0"/>
              <a:buChar char="•"/>
            </a:pPr>
            <a:r>
              <a:rPr lang="de-DE" sz="1800" b="0" dirty="0"/>
              <a:t>Abschirmung von Mikrowellenstrahlern</a:t>
            </a:r>
          </a:p>
          <a:p>
            <a:pPr marL="285750" indent="-285750">
              <a:buFont typeface="Arial" panose="020B0604020202020204" pitchFamily="34" charset="0"/>
              <a:buChar char="•"/>
            </a:pPr>
            <a:r>
              <a:rPr lang="de-DE" sz="1800" b="0" dirty="0"/>
              <a:t>Einsatz von Abschirmanzügen aus metallisiertem Nylon</a:t>
            </a:r>
          </a:p>
          <a:p>
            <a:pPr marL="285750" indent="-285750">
              <a:buFont typeface="Arial" panose="020B0604020202020204" pitchFamily="34" charset="0"/>
              <a:buChar char="•"/>
            </a:pPr>
            <a:r>
              <a:rPr lang="de-DE" sz="1800" b="0" dirty="0"/>
              <a:t>Abschaltung der Anlagen bei Nichtnutzung</a:t>
            </a:r>
          </a:p>
          <a:p>
            <a:endParaRPr lang="de-DE" sz="1800" dirty="0"/>
          </a:p>
        </p:txBody>
      </p:sp>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13</a:t>
            </a:fld>
            <a:endParaRPr lang="de-DE" altLang="de-DE"/>
          </a:p>
        </p:txBody>
      </p:sp>
    </p:spTree>
    <p:extLst>
      <p:ext uri="{BB962C8B-B14F-4D97-AF65-F5344CB8AC3E}">
        <p14:creationId xmlns:p14="http://schemas.microsoft.com/office/powerpoint/2010/main" val="499252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 zu Strahlung</a:t>
            </a:r>
            <a:endParaRPr lang="de-DE" dirty="0"/>
          </a:p>
        </p:txBody>
      </p:sp>
      <p:sp>
        <p:nvSpPr>
          <p:cNvPr id="3" name="Inhaltsplatzhalter 2"/>
          <p:cNvSpPr>
            <a:spLocks noGrp="1"/>
          </p:cNvSpPr>
          <p:nvPr>
            <p:ph idx="1"/>
          </p:nvPr>
        </p:nvSpPr>
        <p:spPr/>
        <p:txBody>
          <a:bodyPr/>
          <a:lstStyle/>
          <a:p>
            <a:pPr>
              <a:spcBef>
                <a:spcPct val="50000"/>
              </a:spcBef>
              <a:buClr>
                <a:schemeClr val="accent2"/>
              </a:buClr>
            </a:pPr>
            <a:r>
              <a:rPr lang="de-DE" altLang="de-DE" sz="1800" dirty="0"/>
              <a:t>Gesetz über die elektromagnetische Verträglichkeit von Geräten EMVG Verordnung zum Schutz der Beschäftigten vor Gefährdungen </a:t>
            </a:r>
            <a:r>
              <a:rPr lang="de-DE" altLang="de-DE" sz="1800" dirty="0" smtClean="0"/>
              <a:t>durch künstliche </a:t>
            </a:r>
            <a:r>
              <a:rPr lang="de-DE" altLang="de-DE" sz="1800" dirty="0"/>
              <a:t>optische Strahlung</a:t>
            </a:r>
            <a:r>
              <a:rPr lang="de-DE" altLang="de-DE" sz="1800" b="0" dirty="0"/>
              <a:t> - </a:t>
            </a:r>
            <a:r>
              <a:rPr lang="de-DE" sz="1800" b="0" dirty="0" err="1" smtClean="0"/>
              <a:t>OStrV</a:t>
            </a:r>
            <a:endParaRPr lang="de-DE" sz="1800" b="0" dirty="0"/>
          </a:p>
          <a:p>
            <a:pPr>
              <a:spcBef>
                <a:spcPct val="50000"/>
              </a:spcBef>
              <a:buClr>
                <a:schemeClr val="accent2"/>
              </a:buClr>
            </a:pPr>
            <a:r>
              <a:rPr lang="de-DE" altLang="de-DE" sz="1800" dirty="0" smtClean="0"/>
              <a:t>Verordnung </a:t>
            </a:r>
            <a:r>
              <a:rPr lang="de-DE" altLang="de-DE" sz="1800" dirty="0"/>
              <a:t>über den Schutz vor Strahlen durch </a:t>
            </a:r>
            <a:r>
              <a:rPr lang="de-DE" altLang="de-DE" sz="1800" dirty="0" smtClean="0"/>
              <a:t>Röntgenstrahlen</a:t>
            </a:r>
            <a:r>
              <a:rPr lang="de-DE" altLang="de-DE" sz="1800" b="0" dirty="0" smtClean="0"/>
              <a:t> (Röntgenverordnung </a:t>
            </a:r>
            <a:r>
              <a:rPr lang="de-DE" altLang="de-DE" sz="1800" b="0" dirty="0"/>
              <a:t>– </a:t>
            </a:r>
            <a:r>
              <a:rPr lang="de-DE" altLang="de-DE" sz="1800" b="0" dirty="0" smtClean="0"/>
              <a:t>RöV)</a:t>
            </a:r>
          </a:p>
          <a:p>
            <a:pPr>
              <a:spcBef>
                <a:spcPct val="50000"/>
              </a:spcBef>
              <a:buClr>
                <a:schemeClr val="accent2"/>
              </a:buClr>
            </a:pPr>
            <a:r>
              <a:rPr lang="de-DE" altLang="de-DE" sz="1800" dirty="0" smtClean="0"/>
              <a:t>Bildschirmarbeitsverordnung </a:t>
            </a:r>
            <a:r>
              <a:rPr lang="de-DE" altLang="de-DE" sz="1800" dirty="0"/>
              <a:t>– </a:t>
            </a:r>
            <a:r>
              <a:rPr lang="de-DE" altLang="de-DE" sz="1800" dirty="0" smtClean="0"/>
              <a:t>BildschArbV</a:t>
            </a:r>
          </a:p>
          <a:p>
            <a:pPr>
              <a:spcBef>
                <a:spcPct val="50000"/>
              </a:spcBef>
              <a:buClr>
                <a:schemeClr val="accent2"/>
              </a:buClr>
            </a:pPr>
            <a:r>
              <a:rPr lang="de-DE" altLang="de-DE" sz="1800" dirty="0"/>
              <a:t>DIN EN 12198-1:2008-11</a:t>
            </a:r>
            <a:r>
              <a:rPr lang="de-DE" altLang="de-DE" sz="1800" b="0" dirty="0" smtClean="0"/>
              <a:t> </a:t>
            </a:r>
            <a:r>
              <a:rPr lang="de-DE" altLang="de-DE" sz="1800" b="0" dirty="0"/>
              <a:t>Sicherheit von Maschinen - Bewertung und Verminderung des Risikos der von Maschinen emittierten Strahlung </a:t>
            </a:r>
          </a:p>
          <a:p>
            <a:pPr>
              <a:spcBef>
                <a:spcPct val="50000"/>
              </a:spcBef>
              <a:buClr>
                <a:schemeClr val="accent2"/>
              </a:buClr>
            </a:pPr>
            <a:r>
              <a:rPr lang="de-DE" sz="1800" dirty="0"/>
              <a:t>DIN EN 50413*VDE 0848-1:2020-10</a:t>
            </a:r>
            <a:r>
              <a:rPr lang="de-DE" sz="1800" b="0" dirty="0" smtClean="0"/>
              <a:t> </a:t>
            </a:r>
            <a:r>
              <a:rPr lang="de-DE" sz="1800" b="0" dirty="0"/>
              <a:t>Grundnorm zu Mess- und Berechnungsverfahren der Exposition von Personen in elektrischen, magnetischen und elektromagnetischen Feldern (0 Hz bis 300 GHz)</a:t>
            </a:r>
            <a:endParaRPr lang="de-DE" altLang="de-DE" sz="1800" b="0" dirty="0"/>
          </a:p>
          <a:p>
            <a:pPr>
              <a:spcBef>
                <a:spcPct val="50000"/>
              </a:spcBef>
              <a:buClr>
                <a:schemeClr val="accent2"/>
              </a:buClr>
            </a:pPr>
            <a:r>
              <a:rPr lang="de-DE" sz="1800" dirty="0"/>
              <a:t>DGUV Vorschrift 15</a:t>
            </a:r>
            <a:r>
              <a:rPr lang="de-DE" altLang="de-DE" sz="1800" b="0" dirty="0" smtClean="0"/>
              <a:t> </a:t>
            </a:r>
            <a:r>
              <a:rPr lang="de-DE" altLang="de-DE" sz="1800" b="0" dirty="0"/>
              <a:t>Elektromagnetische Felder</a:t>
            </a:r>
          </a:p>
          <a:p>
            <a:pPr>
              <a:spcBef>
                <a:spcPct val="50000"/>
              </a:spcBef>
              <a:buClr>
                <a:schemeClr val="accent2"/>
              </a:buClr>
            </a:pPr>
            <a:r>
              <a:rPr lang="de-DE" sz="1800" dirty="0"/>
              <a:t>DGUV Information 215-410</a:t>
            </a:r>
            <a:r>
              <a:rPr lang="de-DE" sz="1800" b="0" dirty="0"/>
              <a:t> </a:t>
            </a:r>
            <a:r>
              <a:rPr lang="de-DE" altLang="de-DE" sz="1800" b="0" dirty="0"/>
              <a:t>Bildschirm- und Büroarbeitsplätze, Leitfaden für die Gestaltung</a:t>
            </a:r>
          </a:p>
          <a:p>
            <a:endParaRPr lang="de-DE" sz="1800" b="0" dirty="0"/>
          </a:p>
        </p:txBody>
      </p:sp>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14</a:t>
            </a:fld>
            <a:endParaRPr lang="de-DE" altLang="de-DE"/>
          </a:p>
        </p:txBody>
      </p:sp>
    </p:spTree>
    <p:extLst>
      <p:ext uri="{BB962C8B-B14F-4D97-AF65-F5344CB8AC3E}">
        <p14:creationId xmlns:p14="http://schemas.microsoft.com/office/powerpoint/2010/main" val="2767313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Praxishilfen</a:t>
            </a:r>
            <a:endParaRPr lang="de-DE" dirty="0"/>
          </a:p>
        </p:txBody>
      </p:sp>
      <p:sp>
        <p:nvSpPr>
          <p:cNvPr id="3" name="Inhaltsplatzhalter 2"/>
          <p:cNvSpPr>
            <a:spLocks noGrp="1"/>
          </p:cNvSpPr>
          <p:nvPr>
            <p:ph idx="1"/>
          </p:nvPr>
        </p:nvSpPr>
        <p:spPr/>
        <p:txBody>
          <a:bodyPr/>
          <a:lstStyle/>
          <a:p>
            <a:r>
              <a:rPr lang="de-DE" sz="2800" dirty="0">
                <a:solidFill>
                  <a:schemeClr val="tx1"/>
                </a:solidFill>
              </a:rPr>
              <a:t>Fachinformationen des IFA der DGUV</a:t>
            </a:r>
          </a:p>
          <a:p>
            <a:r>
              <a:rPr lang="de-DE" dirty="0" smtClean="0"/>
              <a:t>Optische </a:t>
            </a:r>
            <a:r>
              <a:rPr lang="de-DE" dirty="0"/>
              <a:t>Strahlung</a:t>
            </a:r>
          </a:p>
          <a:p>
            <a:r>
              <a:rPr lang="de-DE" dirty="0" smtClean="0">
                <a:hlinkClick r:id="rId2"/>
              </a:rPr>
              <a:t>www.dguv.de/ifa/Fachinfos/Strahlung/Optische-Strahlung/index.jsp</a:t>
            </a:r>
            <a:endParaRPr lang="de-DE" dirty="0"/>
          </a:p>
          <a:p>
            <a:endParaRPr lang="de-DE" dirty="0"/>
          </a:p>
          <a:p>
            <a:r>
              <a:rPr lang="de-DE" dirty="0"/>
              <a:t>Elektromagnetische Strahlung</a:t>
            </a:r>
          </a:p>
          <a:p>
            <a:r>
              <a:rPr lang="de-DE" dirty="0" smtClean="0">
                <a:hlinkClick r:id="rId3"/>
              </a:rPr>
              <a:t>www.dguv.de/ifa/Fachinfos/Strahlung/Elektromagnetische-Felder/index.jsp</a:t>
            </a:r>
            <a:r>
              <a:rPr lang="de-DE" dirty="0" smtClean="0"/>
              <a:t> </a:t>
            </a:r>
            <a:endParaRPr lang="de-DE" dirty="0"/>
          </a:p>
          <a:p>
            <a:endParaRPr lang="de-DE" dirty="0"/>
          </a:p>
        </p:txBody>
      </p:sp>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15</a:t>
            </a:fld>
            <a:endParaRPr lang="de-DE" altLang="de-DE"/>
          </a:p>
        </p:txBody>
      </p:sp>
    </p:spTree>
    <p:extLst>
      <p:ext uri="{BB962C8B-B14F-4D97-AF65-F5344CB8AC3E}">
        <p14:creationId xmlns:p14="http://schemas.microsoft.com/office/powerpoint/2010/main" val="784376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Dipl.-Ing. Horst Böhmer</a:t>
            </a:r>
          </a:p>
          <a:p>
            <a:pPr>
              <a:tabLst>
                <a:tab pos="665163" algn="l"/>
              </a:tabLst>
            </a:pPr>
            <a:r>
              <a:rPr lang="de-DE" altLang="de-DE" dirty="0" smtClean="0"/>
              <a:t>Chemnitz</a:t>
            </a:r>
            <a:endParaRPr lang="de-DE" altLang="de-DE" b="1" dirty="0"/>
          </a:p>
          <a:p>
            <a:pPr>
              <a:tabLst>
                <a:tab pos="665163" algn="l"/>
              </a:tabLst>
            </a:pPr>
            <a:r>
              <a:rPr lang="de-DE" altLang="de-DE" dirty="0" smtClean="0">
                <a:hlinkClick r:id="rId2"/>
              </a:rPr>
              <a:t>horst.boemer@iapo-online.de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www.institut-aser.de/out.php?idart=246</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14973278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Darum geht es</a:t>
            </a:r>
            <a:endParaRPr lang="de-DE" dirty="0"/>
          </a:p>
        </p:txBody>
      </p:sp>
      <p:sp>
        <p:nvSpPr>
          <p:cNvPr id="7" name="Inhaltsplatzhalter 6"/>
          <p:cNvSpPr>
            <a:spLocks noGrp="1"/>
          </p:cNvSpPr>
          <p:nvPr>
            <p:ph idx="1"/>
          </p:nvPr>
        </p:nvSpPr>
        <p:spPr>
          <a:xfrm>
            <a:off x="719668" y="1484314"/>
            <a:ext cx="4872276" cy="4897437"/>
          </a:xfrm>
        </p:spPr>
        <p:txBody>
          <a:bodyPr/>
          <a:lstStyle/>
          <a:p>
            <a:pPr marL="342900" indent="-342900">
              <a:buClr>
                <a:schemeClr val="accent2"/>
              </a:buClr>
              <a:buFont typeface="Wingdings" panose="05000000000000000000" pitchFamily="2" charset="2"/>
              <a:buChar char="§"/>
            </a:pPr>
            <a:r>
              <a:rPr lang="de-DE" altLang="de-DE" sz="2400" dirty="0"/>
              <a:t>Definition </a:t>
            </a:r>
            <a:r>
              <a:rPr lang="de-DE" altLang="de-DE" sz="2400" dirty="0" smtClean="0"/>
              <a:t>Gefahrstoffe</a:t>
            </a:r>
          </a:p>
          <a:p>
            <a:pPr marL="342900" indent="-342900">
              <a:buClr>
                <a:schemeClr val="accent2"/>
              </a:buClr>
              <a:buFont typeface="Wingdings" panose="05000000000000000000" pitchFamily="2" charset="2"/>
              <a:buChar char="§"/>
            </a:pPr>
            <a:r>
              <a:rPr lang="de-DE" altLang="de-DE" sz="2400" dirty="0" smtClean="0"/>
              <a:t>Systematik</a:t>
            </a:r>
          </a:p>
          <a:p>
            <a:pPr marL="342900" indent="-342900">
              <a:buClr>
                <a:schemeClr val="accent2"/>
              </a:buClr>
              <a:buFont typeface="Wingdings" panose="05000000000000000000" pitchFamily="2" charset="2"/>
              <a:buChar char="§"/>
            </a:pPr>
            <a:r>
              <a:rPr lang="de-DE" altLang="de-DE" sz="2400" dirty="0" smtClean="0"/>
              <a:t>Technische Lösungen zum Schutz vor Gefahrstoffen</a:t>
            </a:r>
            <a:endParaRPr lang="de-DE" altLang="de-DE" sz="2400" dirty="0"/>
          </a:p>
          <a:p>
            <a:pPr marL="342900" indent="-342900">
              <a:buFont typeface="Arial" panose="020B0604020202020204" pitchFamily="34" charset="0"/>
              <a:buChar char="•"/>
            </a:pPr>
            <a:endParaRPr lang="de-DE" sz="2400" dirty="0"/>
          </a:p>
        </p:txBody>
      </p:sp>
      <p:pic>
        <p:nvPicPr>
          <p:cNvPr id="8" name="Grafik 7" descr="Die Zeichnung zeigt einen Mitarbeiter inmitten einer typischen Fertigungsanlage. Auf ihn wirken die verschiedensten Gefahrstoffe ein. Feste, flüssige und gasförmige Stoffe, Ausdünstungen, Leckagen an Leitungen und Gebinde mit Gefahrstoffen."/>
          <p:cNvPicPr>
            <a:picLocks noChangeAspect="1"/>
          </p:cNvPicPr>
          <p:nvPr/>
        </p:nvPicPr>
        <p:blipFill>
          <a:blip r:embed="rId3"/>
          <a:stretch>
            <a:fillRect/>
          </a:stretch>
        </p:blipFill>
        <p:spPr>
          <a:xfrm>
            <a:off x="5838045" y="1503269"/>
            <a:ext cx="5785605" cy="4194412"/>
          </a:xfrm>
          <a:prstGeom prst="rect">
            <a:avLst/>
          </a:prstGeom>
        </p:spPr>
      </p:pic>
      <p:sp>
        <p:nvSpPr>
          <p:cNvPr id="4" name="Datumsplatzhalter 3"/>
          <p:cNvSpPr>
            <a:spLocks noGrp="1"/>
          </p:cNvSpPr>
          <p:nvPr>
            <p:ph type="dt" sz="half" idx="10"/>
          </p:nvPr>
        </p:nvSpPr>
        <p:spPr/>
        <p:txBody>
          <a:bodyPr/>
          <a:lstStyle/>
          <a:p>
            <a:pPr>
              <a:defRPr/>
            </a:pPr>
            <a:fld id="{FACA008B-9BF4-499E-B2D1-05721BCE73D2}"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2</a:t>
            </a:fld>
            <a:endParaRPr lang="de-DE" altLang="de-DE"/>
          </a:p>
        </p:txBody>
      </p:sp>
    </p:spTree>
    <p:extLst>
      <p:ext uri="{BB962C8B-B14F-4D97-AF65-F5344CB8AC3E}">
        <p14:creationId xmlns:p14="http://schemas.microsoft.com/office/powerpoint/2010/main" val="1661208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Definition Gefahrstoffe</a:t>
            </a:r>
            <a:endParaRPr lang="de-DE" dirty="0"/>
          </a:p>
        </p:txBody>
      </p:sp>
      <p:sp>
        <p:nvSpPr>
          <p:cNvPr id="7" name="Inhaltsplatzhalter 6"/>
          <p:cNvSpPr>
            <a:spLocks noGrp="1"/>
          </p:cNvSpPr>
          <p:nvPr>
            <p:ph idx="1"/>
          </p:nvPr>
        </p:nvSpPr>
        <p:spPr/>
        <p:txBody>
          <a:bodyPr/>
          <a:lstStyle/>
          <a:p>
            <a:pPr>
              <a:buClr>
                <a:schemeClr val="accent2"/>
              </a:buClr>
            </a:pPr>
            <a:r>
              <a:rPr lang="de-DE" altLang="de-DE" sz="2200" dirty="0"/>
              <a:t>Gefahrstoffe </a:t>
            </a:r>
            <a:r>
              <a:rPr lang="de-DE" altLang="de-DE" sz="2200" b="0" dirty="0"/>
              <a:t>im Sinne des </a:t>
            </a:r>
            <a:r>
              <a:rPr lang="de-DE" altLang="de-DE" sz="2200" dirty="0"/>
              <a:t>Chemikaliengesetzes </a:t>
            </a:r>
            <a:r>
              <a:rPr lang="de-DE" altLang="de-DE" sz="2200" b="0" dirty="0"/>
              <a:t>sind:</a:t>
            </a:r>
          </a:p>
          <a:p>
            <a:pPr marL="434975" indent="-342900">
              <a:buClr>
                <a:schemeClr val="accent2"/>
              </a:buClr>
              <a:buFont typeface="Wingdings" panose="05000000000000000000" pitchFamily="2" charset="2"/>
              <a:buChar char="§"/>
            </a:pPr>
            <a:r>
              <a:rPr lang="de-DE" altLang="de-DE" sz="2200" b="0" dirty="0"/>
              <a:t>gefährliche Stoffe und Zubereitungen nach § 3a (§3a:“...Stoffe, die...explosionsgefährlich, brandfördernd, hochentzündlich, leichtentzündlich, entzündlich, sehr giftig, giftig, gesundheitsschädlich, ätzend, reizend, sensibilisierend, krebserzeugend, fortpflanzungsgefährdend, erbgutverändernd oder umweltgefährlich sind.“) sowie Stoffe und Zubereitungen, die sonstige chronisch schädigende Eigenschaften besitzen, </a:t>
            </a:r>
          </a:p>
          <a:p>
            <a:pPr marL="434975" indent="-342900">
              <a:buClr>
                <a:schemeClr val="accent2"/>
              </a:buClr>
              <a:buFont typeface="Wingdings" panose="05000000000000000000" pitchFamily="2" charset="2"/>
              <a:buChar char="§"/>
            </a:pPr>
            <a:r>
              <a:rPr lang="de-DE" altLang="de-DE" sz="2200" b="0" dirty="0"/>
              <a:t>Stoffe, Zubereitungen und Erzeugnisse, die explosionsfähig sind, </a:t>
            </a:r>
          </a:p>
          <a:p>
            <a:pPr marL="434975" indent="-342900">
              <a:buClr>
                <a:schemeClr val="accent2"/>
              </a:buClr>
              <a:buFont typeface="Wingdings" panose="05000000000000000000" pitchFamily="2" charset="2"/>
              <a:buChar char="§"/>
            </a:pPr>
            <a:r>
              <a:rPr lang="de-DE" altLang="de-DE" sz="2200" b="0" dirty="0"/>
              <a:t>Stoffe, Zubereitungen und Erzeugnisse, aus denen bei der Herstellung oder Verwendung Stoffe oder Zubereitungen nach Nummer 1 oder 2 entstehen oder freigesetzt werden können, Stoffe, Zubereitungen und Erzeugnisse, die erfahrungsgemäß Krankheitserreger übertragen können</a:t>
            </a:r>
            <a:r>
              <a:rPr lang="de-DE" altLang="de-DE" sz="2200" b="0" dirty="0" smtClean="0"/>
              <a:t>.</a:t>
            </a:r>
            <a:endParaRPr lang="de-DE" sz="2200" dirty="0"/>
          </a:p>
        </p:txBody>
      </p:sp>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3</a:t>
            </a:fld>
            <a:endParaRPr lang="de-DE" altLang="de-DE"/>
          </a:p>
        </p:txBody>
      </p:sp>
    </p:spTree>
    <p:extLst>
      <p:ext uri="{BB962C8B-B14F-4D97-AF65-F5344CB8AC3E}">
        <p14:creationId xmlns:p14="http://schemas.microsoft.com/office/powerpoint/2010/main" val="3328866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Systematik</a:t>
            </a:r>
            <a:endParaRPr lang="de-DE" dirty="0"/>
          </a:p>
        </p:txBody>
      </p:sp>
      <p:pic>
        <p:nvPicPr>
          <p:cNvPr id="3" name="Grafik 2" descr="Eine Grafik zeigt die Systematik der Gefahrstoffe. 1. Ebene: Feste, flüssige und in der Luft schwebende Gefahrstoffe. In der Luft schwebende Gefahrstoffe werden weiter unterteilt in feste Stoffe (Stäube, Rauche), flüssige Stoffe (Nebel) und gasförmige Stoffe (Gase, Dämpfe)."/>
          <p:cNvPicPr>
            <a:picLocks noChangeAspect="1"/>
          </p:cNvPicPr>
          <p:nvPr/>
        </p:nvPicPr>
        <p:blipFill>
          <a:blip r:embed="rId2"/>
          <a:stretch>
            <a:fillRect/>
          </a:stretch>
        </p:blipFill>
        <p:spPr>
          <a:xfrm>
            <a:off x="1313157" y="1441531"/>
            <a:ext cx="9679387" cy="4723773"/>
          </a:xfrm>
          <a:prstGeom prst="rect">
            <a:avLst/>
          </a:prstGeom>
        </p:spPr>
      </p:pic>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4</a:t>
            </a:fld>
            <a:endParaRPr lang="de-DE" altLang="de-DE"/>
          </a:p>
        </p:txBody>
      </p:sp>
    </p:spTree>
    <p:extLst>
      <p:ext uri="{BB962C8B-B14F-4D97-AF65-F5344CB8AC3E}">
        <p14:creationId xmlns:p14="http://schemas.microsoft.com/office/powerpoint/2010/main" val="1460666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t>Technische Lösungen zum Schutz vor Gefahrstoffen</a:t>
            </a:r>
          </a:p>
        </p:txBody>
      </p:sp>
      <p:sp>
        <p:nvSpPr>
          <p:cNvPr id="9" name="Rectangle 8"/>
          <p:cNvSpPr>
            <a:spLocks noChangeArrowheads="1"/>
          </p:cNvSpPr>
          <p:nvPr/>
        </p:nvSpPr>
        <p:spPr bwMode="auto">
          <a:xfrm>
            <a:off x="6096001" y="2167018"/>
            <a:ext cx="4896543" cy="2529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buClr>
                <a:schemeClr val="accent2"/>
              </a:buClr>
              <a:buFont typeface="Wingdings" panose="05000000000000000000" pitchFamily="2" charset="2"/>
              <a:buChar char="§"/>
            </a:pPr>
            <a:r>
              <a:rPr lang="de-DE" altLang="de-DE" sz="2400" dirty="0">
                <a:latin typeface="+mn-lt"/>
              </a:rPr>
              <a:t>Kapselung von Maschinen</a:t>
            </a:r>
          </a:p>
          <a:p>
            <a:pPr marL="342900" indent="-342900">
              <a:buClr>
                <a:schemeClr val="accent2"/>
              </a:buClr>
              <a:buFont typeface="Wingdings" panose="05000000000000000000" pitchFamily="2" charset="2"/>
              <a:buChar char="§"/>
            </a:pPr>
            <a:r>
              <a:rPr lang="de-DE" altLang="de-DE" sz="2400" dirty="0">
                <a:latin typeface="+mn-lt"/>
              </a:rPr>
              <a:t>Filterung und Absorption von Stoffen</a:t>
            </a:r>
          </a:p>
          <a:p>
            <a:pPr marL="342900" indent="-342900">
              <a:buClr>
                <a:schemeClr val="accent2"/>
              </a:buClr>
              <a:buFont typeface="Wingdings" panose="05000000000000000000" pitchFamily="2" charset="2"/>
              <a:buChar char="§"/>
            </a:pPr>
            <a:r>
              <a:rPr lang="de-DE" altLang="de-DE" sz="2400" dirty="0">
                <a:latin typeface="+mn-lt"/>
              </a:rPr>
              <a:t>Absaugen von Gefahrstoffen</a:t>
            </a:r>
          </a:p>
          <a:p>
            <a:pPr marL="342900" indent="-342900">
              <a:buClr>
                <a:schemeClr val="accent2"/>
              </a:buClr>
              <a:buFont typeface="Wingdings" panose="05000000000000000000" pitchFamily="2" charset="2"/>
              <a:buChar char="§"/>
            </a:pPr>
            <a:r>
              <a:rPr lang="de-DE" altLang="de-DE" sz="2400" dirty="0">
                <a:latin typeface="+mn-lt"/>
              </a:rPr>
              <a:t>Erzeugen von Überdruck und gerichteter Luftzufuhr</a:t>
            </a:r>
          </a:p>
        </p:txBody>
      </p:sp>
      <p:pic>
        <p:nvPicPr>
          <p:cNvPr id="12" name="Inhaltsplatzhalter 11" descr="Die Zeichnung zeigt einen Beschäftigten vor einer gekapselten Bearbeitungsmaschine. Die möglichen technischen Lösungen sind durch Pfeile verdeutlicht."/>
          <p:cNvPicPr>
            <a:picLocks noGrp="1" noChangeAspect="1"/>
          </p:cNvPicPr>
          <p:nvPr>
            <p:ph idx="1"/>
          </p:nvPr>
        </p:nvPicPr>
        <p:blipFill>
          <a:blip r:embed="rId2"/>
          <a:stretch>
            <a:fillRect/>
          </a:stretch>
        </p:blipFill>
        <p:spPr>
          <a:xfrm>
            <a:off x="719667" y="1897685"/>
            <a:ext cx="4072481" cy="3962743"/>
          </a:xfrm>
          <a:prstGeom prst="rect">
            <a:avLst/>
          </a:prstGeom>
        </p:spPr>
      </p:pic>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5</a:t>
            </a:fld>
            <a:endParaRPr lang="de-DE" altLang="de-DE"/>
          </a:p>
        </p:txBody>
      </p:sp>
    </p:spTree>
    <p:extLst>
      <p:ext uri="{BB962C8B-B14F-4D97-AF65-F5344CB8AC3E}">
        <p14:creationId xmlns:p14="http://schemas.microsoft.com/office/powerpoint/2010/main" val="668968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 zu Gefahrstoffen</a:t>
            </a:r>
            <a:endParaRPr lang="de-DE" dirty="0"/>
          </a:p>
        </p:txBody>
      </p:sp>
      <p:sp>
        <p:nvSpPr>
          <p:cNvPr id="3" name="Inhaltsplatzhalter 2"/>
          <p:cNvSpPr>
            <a:spLocks noGrp="1"/>
          </p:cNvSpPr>
          <p:nvPr>
            <p:ph idx="1"/>
          </p:nvPr>
        </p:nvSpPr>
        <p:spPr/>
        <p:txBody>
          <a:bodyPr>
            <a:normAutofit lnSpcReduction="10000"/>
          </a:bodyPr>
          <a:lstStyle/>
          <a:p>
            <a:pPr eaLnBrk="1" hangingPunct="1">
              <a:lnSpc>
                <a:spcPct val="140000"/>
              </a:lnSpc>
            </a:pPr>
            <a:r>
              <a:rPr lang="de-DE" altLang="de-DE" sz="1800" dirty="0" smtClean="0"/>
              <a:t>Bundesimmissionsschutzgesetz - BImSchG</a:t>
            </a:r>
            <a:r>
              <a:rPr lang="de-DE" altLang="de-DE" sz="1800" b="0" dirty="0" smtClean="0"/>
              <a:t> </a:t>
            </a:r>
            <a:r>
              <a:rPr lang="de-DE" altLang="de-DE" sz="1800" b="0" dirty="0"/>
              <a:t>vom 26.09.2002 zuletzt geändert 18.07.2017</a:t>
            </a:r>
          </a:p>
          <a:p>
            <a:pPr eaLnBrk="1" hangingPunct="1">
              <a:lnSpc>
                <a:spcPct val="140000"/>
              </a:lnSpc>
            </a:pPr>
            <a:r>
              <a:rPr lang="de-DE" altLang="de-DE" sz="1800" dirty="0"/>
              <a:t>Technische Anleitung Luft - TA Luft</a:t>
            </a:r>
            <a:r>
              <a:rPr lang="de-DE" altLang="de-DE" sz="1800" b="0" dirty="0"/>
              <a:t> vom 20.07.2002</a:t>
            </a:r>
          </a:p>
          <a:p>
            <a:pPr eaLnBrk="1" hangingPunct="1">
              <a:lnSpc>
                <a:spcPct val="140000"/>
              </a:lnSpc>
            </a:pPr>
            <a:r>
              <a:rPr lang="de-DE" altLang="de-DE" sz="1800" dirty="0" smtClean="0"/>
              <a:t>Chemikaliengesetz - </a:t>
            </a:r>
            <a:r>
              <a:rPr lang="de-DE" altLang="de-DE" sz="1800" dirty="0"/>
              <a:t>ChemG</a:t>
            </a:r>
            <a:r>
              <a:rPr lang="de-DE" altLang="de-DE" sz="1800" b="0" dirty="0"/>
              <a:t> vom 20.06.2002 zuletzt geändert 18.07.2017</a:t>
            </a:r>
          </a:p>
          <a:p>
            <a:pPr eaLnBrk="1" hangingPunct="1">
              <a:lnSpc>
                <a:spcPct val="140000"/>
              </a:lnSpc>
            </a:pPr>
            <a:r>
              <a:rPr lang="de-DE" altLang="de-DE" sz="1800" dirty="0" smtClean="0"/>
              <a:t>Gefahrstoffverordnung - GefStoffV</a:t>
            </a:r>
            <a:r>
              <a:rPr lang="de-DE" altLang="de-DE" sz="1800" b="0" dirty="0" smtClean="0"/>
              <a:t> </a:t>
            </a:r>
            <a:r>
              <a:rPr lang="de-DE" altLang="de-DE" sz="1800" b="0" dirty="0"/>
              <a:t>vom 26.11.2010 zuletzt geändert am 29.03.2017 </a:t>
            </a:r>
          </a:p>
          <a:p>
            <a:pPr eaLnBrk="1" hangingPunct="1">
              <a:lnSpc>
                <a:spcPct val="140000"/>
              </a:lnSpc>
            </a:pPr>
            <a:r>
              <a:rPr lang="de-DE" altLang="de-DE" sz="1800" b="0" u="sng" dirty="0"/>
              <a:t>Technische Regeln für Gefahrstoffe</a:t>
            </a:r>
            <a:r>
              <a:rPr lang="de-DE" altLang="de-DE" sz="1800" b="0" dirty="0"/>
              <a:t>:  </a:t>
            </a:r>
          </a:p>
          <a:p>
            <a:pPr eaLnBrk="1" hangingPunct="1">
              <a:lnSpc>
                <a:spcPct val="140000"/>
              </a:lnSpc>
            </a:pPr>
            <a:r>
              <a:rPr lang="de-DE" altLang="de-DE" sz="1800" dirty="0"/>
              <a:t>TRGS 001</a:t>
            </a:r>
            <a:r>
              <a:rPr lang="de-DE" altLang="de-DE" sz="1800" b="0" dirty="0"/>
              <a:t> Das technische Regelwerk zur Gefahrstoffverordnung-Allgemeines-Aufbau- Übersicht</a:t>
            </a:r>
          </a:p>
          <a:p>
            <a:pPr eaLnBrk="1" hangingPunct="1">
              <a:lnSpc>
                <a:spcPct val="140000"/>
              </a:lnSpc>
            </a:pPr>
            <a:r>
              <a:rPr lang="de-DE" altLang="de-DE" sz="1800" dirty="0"/>
              <a:t>TRGS 402</a:t>
            </a:r>
            <a:r>
              <a:rPr lang="de-DE" altLang="de-DE" sz="1800" b="0" dirty="0"/>
              <a:t> Ermittlung und Beurteilung der Konzentration gefährlicher Stoffe in der Luft in Arbeitsbereichen </a:t>
            </a:r>
          </a:p>
          <a:p>
            <a:pPr eaLnBrk="1" hangingPunct="1">
              <a:lnSpc>
                <a:spcPct val="140000"/>
              </a:lnSpc>
            </a:pPr>
            <a:r>
              <a:rPr lang="de-DE" altLang="de-DE" sz="1800" dirty="0"/>
              <a:t>TRGS 500 </a:t>
            </a:r>
            <a:r>
              <a:rPr lang="de-DE" altLang="de-DE" sz="1800" b="0" dirty="0"/>
              <a:t>Technische Lösungen zum Schutz vor Gefahrstoffen</a:t>
            </a:r>
          </a:p>
          <a:p>
            <a:pPr>
              <a:lnSpc>
                <a:spcPct val="140000"/>
              </a:lnSpc>
            </a:pPr>
            <a:r>
              <a:rPr lang="de-DE" altLang="de-DE" sz="1800" dirty="0"/>
              <a:t>TRGS 600 </a:t>
            </a:r>
            <a:r>
              <a:rPr lang="de-DE" altLang="de-DE" sz="1800" b="0" dirty="0" smtClean="0"/>
              <a:t>Substitution</a:t>
            </a:r>
            <a:endParaRPr lang="de-DE" altLang="de-DE" sz="1800" b="0" dirty="0"/>
          </a:p>
          <a:p>
            <a:pPr eaLnBrk="1" hangingPunct="1">
              <a:lnSpc>
                <a:spcPct val="140000"/>
              </a:lnSpc>
            </a:pPr>
            <a:r>
              <a:rPr lang="de-DE" altLang="de-DE" sz="1800" dirty="0"/>
              <a:t>TRGS 900</a:t>
            </a:r>
            <a:r>
              <a:rPr lang="de-DE" altLang="de-DE" sz="1800" b="0" dirty="0"/>
              <a:t> Arbeitsplatzgrenzwerte</a:t>
            </a:r>
          </a:p>
          <a:p>
            <a:endParaRPr lang="de-DE" sz="1800" b="0" dirty="0"/>
          </a:p>
        </p:txBody>
      </p:sp>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6</a:t>
            </a:fld>
            <a:endParaRPr lang="de-DE" altLang="de-DE"/>
          </a:p>
        </p:txBody>
      </p:sp>
    </p:spTree>
    <p:extLst>
      <p:ext uri="{BB962C8B-B14F-4D97-AF65-F5344CB8AC3E}">
        <p14:creationId xmlns:p14="http://schemas.microsoft.com/office/powerpoint/2010/main" val="1594033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Normen zu Gefahrstoffen</a:t>
            </a:r>
          </a:p>
        </p:txBody>
      </p:sp>
      <p:sp>
        <p:nvSpPr>
          <p:cNvPr id="3" name="Inhaltsplatzhalter 2"/>
          <p:cNvSpPr>
            <a:spLocks noGrp="1"/>
          </p:cNvSpPr>
          <p:nvPr>
            <p:ph idx="1"/>
          </p:nvPr>
        </p:nvSpPr>
        <p:spPr>
          <a:xfrm>
            <a:off x="719667" y="1484314"/>
            <a:ext cx="10416893" cy="4897437"/>
          </a:xfrm>
        </p:spPr>
        <p:txBody>
          <a:bodyPr/>
          <a:lstStyle/>
          <a:p>
            <a:pPr>
              <a:lnSpc>
                <a:spcPct val="140000"/>
              </a:lnSpc>
            </a:pPr>
            <a:r>
              <a:rPr lang="de-DE" dirty="0"/>
              <a:t>DIN EN ISO 14123-1:2016-03 </a:t>
            </a:r>
            <a:r>
              <a:rPr lang="de-DE" b="0" dirty="0"/>
              <a:t>Sicherheit von Maschinen - Minderung von Gesundheitsrisiken, die auf Gefahrstoffemissionen </a:t>
            </a:r>
            <a:r>
              <a:rPr lang="de-DE" b="0" dirty="0" smtClean="0"/>
              <a:t>von Maschinen </a:t>
            </a:r>
            <a:r>
              <a:rPr lang="de-DE" b="0" dirty="0"/>
              <a:t>zurückzuführen sind </a:t>
            </a:r>
            <a:r>
              <a:rPr lang="de-DE" b="0" dirty="0" smtClean="0"/>
              <a:t>– Teil </a:t>
            </a:r>
            <a:r>
              <a:rPr lang="de-DE" b="0" dirty="0"/>
              <a:t>1: Grundsätze und Festlegungen für Maschinenhersteller </a:t>
            </a:r>
          </a:p>
          <a:p>
            <a:pPr>
              <a:lnSpc>
                <a:spcPct val="140000"/>
              </a:lnSpc>
            </a:pPr>
            <a:r>
              <a:rPr lang="de-DE" dirty="0"/>
              <a:t>DIN EN 689:2010-01 </a:t>
            </a:r>
            <a:r>
              <a:rPr lang="de-DE" b="0" dirty="0"/>
              <a:t>Arbeitsplatzatmosphäre - Anleitung zur Ermittlung </a:t>
            </a:r>
            <a:r>
              <a:rPr lang="de-DE" b="0" dirty="0" smtClean="0"/>
              <a:t>der </a:t>
            </a:r>
            <a:r>
              <a:rPr lang="de-DE" b="0" dirty="0" err="1" smtClean="0"/>
              <a:t>inhalativen</a:t>
            </a:r>
            <a:r>
              <a:rPr lang="de-DE" b="0" dirty="0"/>
              <a:t> </a:t>
            </a:r>
            <a:r>
              <a:rPr lang="de-DE" b="0" dirty="0" smtClean="0"/>
              <a:t>Exposition </a:t>
            </a:r>
            <a:r>
              <a:rPr lang="de-DE" b="0" dirty="0"/>
              <a:t>gegenüber chemischen Stoffen zum Vergleich </a:t>
            </a:r>
            <a:r>
              <a:rPr lang="de-DE" b="0" dirty="0" smtClean="0"/>
              <a:t>mit Grenzwerten </a:t>
            </a:r>
            <a:r>
              <a:rPr lang="de-DE" b="0" dirty="0"/>
              <a:t>und </a:t>
            </a:r>
            <a:r>
              <a:rPr lang="de-DE" b="0" dirty="0" err="1"/>
              <a:t>Meßstrategie</a:t>
            </a:r>
            <a:r>
              <a:rPr lang="de-DE" b="0" dirty="0"/>
              <a:t> </a:t>
            </a:r>
          </a:p>
          <a:p>
            <a:pPr>
              <a:lnSpc>
                <a:spcPct val="140000"/>
              </a:lnSpc>
            </a:pPr>
            <a:r>
              <a:rPr lang="de-DE" altLang="de-DE" dirty="0"/>
              <a:t>DIN EN 1093-11:2008-11 </a:t>
            </a:r>
            <a:r>
              <a:rPr lang="de-DE" altLang="de-DE" b="0" dirty="0"/>
              <a:t>Sicherheit von Maschinen - Bewertung der </a:t>
            </a:r>
            <a:r>
              <a:rPr lang="de-DE" altLang="de-DE" b="0" dirty="0" smtClean="0"/>
              <a:t>Emission von </a:t>
            </a:r>
            <a:r>
              <a:rPr lang="de-DE" altLang="de-DE" b="0" dirty="0"/>
              <a:t>luftgetragenen Gefahrstoffen - Teil 11: Reinigungsindex</a:t>
            </a:r>
          </a:p>
          <a:p>
            <a:pPr eaLnBrk="1" hangingPunct="1">
              <a:lnSpc>
                <a:spcPct val="140000"/>
              </a:lnSpc>
            </a:pPr>
            <a:endParaRPr lang="de-DE" altLang="de-DE" b="0" dirty="0"/>
          </a:p>
          <a:p>
            <a:endParaRPr lang="de-DE" b="0" dirty="0"/>
          </a:p>
        </p:txBody>
      </p:sp>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7</a:t>
            </a:fld>
            <a:endParaRPr lang="de-DE" altLang="de-DE"/>
          </a:p>
        </p:txBody>
      </p:sp>
    </p:spTree>
    <p:extLst>
      <p:ext uri="{BB962C8B-B14F-4D97-AF65-F5344CB8AC3E}">
        <p14:creationId xmlns:p14="http://schemas.microsoft.com/office/powerpoint/2010/main" val="17713453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Praxishilfen</a:t>
            </a:r>
            <a:endParaRPr lang="de-DE" dirty="0"/>
          </a:p>
        </p:txBody>
      </p:sp>
      <p:sp>
        <p:nvSpPr>
          <p:cNvPr id="3" name="Inhaltsplatzhalter 2"/>
          <p:cNvSpPr>
            <a:spLocks noGrp="1"/>
          </p:cNvSpPr>
          <p:nvPr>
            <p:ph idx="1"/>
          </p:nvPr>
        </p:nvSpPr>
        <p:spPr/>
        <p:txBody>
          <a:bodyPr/>
          <a:lstStyle/>
          <a:p>
            <a:r>
              <a:rPr lang="de-DE" dirty="0">
                <a:solidFill>
                  <a:srgbClr val="000000"/>
                </a:solidFill>
              </a:rPr>
              <a:t>Institut für Arbeitsmedizin, Sicherheitstechnik und Ergonomie e.V. (ASER</a:t>
            </a:r>
            <a:r>
              <a:rPr lang="de-DE" dirty="0" smtClean="0">
                <a:solidFill>
                  <a:srgbClr val="000000"/>
                </a:solidFill>
              </a:rPr>
              <a:t>)</a:t>
            </a:r>
            <a:endParaRPr lang="de-DE" dirty="0">
              <a:solidFill>
                <a:srgbClr val="000000"/>
              </a:solidFill>
            </a:endParaRPr>
          </a:p>
          <a:p>
            <a:r>
              <a:rPr lang="de-DE" dirty="0"/>
              <a:t>Spaltenmodell-Rechner zur Ersatzstoffprüfung</a:t>
            </a:r>
          </a:p>
          <a:p>
            <a:r>
              <a:rPr lang="de-DE" dirty="0" smtClean="0">
                <a:hlinkClick r:id="rId2"/>
              </a:rPr>
              <a:t>www.institut-aser.de/out.php?idart=497</a:t>
            </a:r>
            <a:r>
              <a:rPr lang="de-DE" dirty="0" smtClean="0"/>
              <a:t> </a:t>
            </a:r>
          </a:p>
          <a:p>
            <a:endParaRPr lang="de-DE" dirty="0"/>
          </a:p>
          <a:p>
            <a:r>
              <a:rPr lang="de-DE" dirty="0">
                <a:solidFill>
                  <a:srgbClr val="000000"/>
                </a:solidFill>
              </a:rPr>
              <a:t>GESTIS-Datenbank DGUV</a:t>
            </a:r>
          </a:p>
          <a:p>
            <a:r>
              <a:rPr lang="de-DE" dirty="0" smtClean="0">
                <a:hlinkClick r:id="rId3"/>
              </a:rPr>
              <a:t>gestis.dguv.de/</a:t>
            </a:r>
            <a:endParaRPr lang="de-DE" dirty="0"/>
          </a:p>
          <a:p>
            <a:endParaRPr lang="de-DE" dirty="0" smtClean="0"/>
          </a:p>
          <a:p>
            <a:r>
              <a:rPr lang="de-DE" altLang="de-DE" dirty="0" smtClean="0">
                <a:solidFill>
                  <a:srgbClr val="000000"/>
                </a:solidFill>
              </a:rPr>
              <a:t>Grenzwertglossar </a:t>
            </a:r>
            <a:r>
              <a:rPr lang="de-DE" altLang="de-DE" dirty="0">
                <a:solidFill>
                  <a:srgbClr val="000000"/>
                </a:solidFill>
              </a:rPr>
              <a:t>der </a:t>
            </a:r>
            <a:r>
              <a:rPr lang="de-DE" altLang="de-DE" dirty="0" err="1" smtClean="0">
                <a:solidFill>
                  <a:srgbClr val="000000"/>
                </a:solidFill>
              </a:rPr>
              <a:t>issa</a:t>
            </a:r>
            <a:r>
              <a:rPr lang="de-DE" altLang="de-DE" dirty="0">
                <a:solidFill>
                  <a:srgbClr val="000000"/>
                </a:solidFill>
              </a:rPr>
              <a:t> </a:t>
            </a:r>
            <a:r>
              <a:rPr lang="de-DE" altLang="de-DE" dirty="0" smtClean="0">
                <a:solidFill>
                  <a:srgbClr val="000000"/>
                </a:solidFill>
              </a:rPr>
              <a:t>(International </a:t>
            </a:r>
            <a:r>
              <a:rPr lang="de-DE" altLang="de-DE" dirty="0" err="1">
                <a:solidFill>
                  <a:srgbClr val="000000"/>
                </a:solidFill>
              </a:rPr>
              <a:t>social</a:t>
            </a:r>
            <a:r>
              <a:rPr lang="de-DE" altLang="de-DE" dirty="0">
                <a:solidFill>
                  <a:srgbClr val="000000"/>
                </a:solidFill>
              </a:rPr>
              <a:t> </a:t>
            </a:r>
            <a:r>
              <a:rPr lang="de-DE" altLang="de-DE" dirty="0" err="1">
                <a:solidFill>
                  <a:srgbClr val="000000"/>
                </a:solidFill>
              </a:rPr>
              <a:t>security</a:t>
            </a:r>
            <a:r>
              <a:rPr lang="de-DE" altLang="de-DE" dirty="0">
                <a:solidFill>
                  <a:srgbClr val="000000"/>
                </a:solidFill>
              </a:rPr>
              <a:t> </a:t>
            </a:r>
            <a:r>
              <a:rPr lang="de-DE" altLang="de-DE" dirty="0" err="1" smtClean="0">
                <a:solidFill>
                  <a:srgbClr val="000000"/>
                </a:solidFill>
              </a:rPr>
              <a:t>association</a:t>
            </a:r>
            <a:r>
              <a:rPr lang="de-DE" altLang="de-DE" dirty="0" smtClean="0">
                <a:solidFill>
                  <a:srgbClr val="000000"/>
                </a:solidFill>
              </a:rPr>
              <a:t>)</a:t>
            </a:r>
            <a:br>
              <a:rPr lang="de-DE" altLang="de-DE" dirty="0" smtClean="0">
                <a:solidFill>
                  <a:srgbClr val="000000"/>
                </a:solidFill>
              </a:rPr>
            </a:br>
            <a:r>
              <a:rPr lang="de-DE" altLang="de-DE" dirty="0" smtClean="0">
                <a:hlinkClick r:id="rId4"/>
              </a:rPr>
              <a:t>www.grenzwertglossar.de/</a:t>
            </a:r>
            <a:r>
              <a:rPr lang="de-DE" altLang="de-DE" dirty="0" smtClean="0"/>
              <a:t> </a:t>
            </a:r>
            <a:endParaRPr lang="de-DE" altLang="de-DE" dirty="0"/>
          </a:p>
          <a:p>
            <a:endParaRPr lang="de-DE" dirty="0"/>
          </a:p>
        </p:txBody>
      </p:sp>
      <p:sp>
        <p:nvSpPr>
          <p:cNvPr id="4" name="Datumsplatzhalter 3"/>
          <p:cNvSpPr>
            <a:spLocks noGrp="1"/>
          </p:cNvSpPr>
          <p:nvPr>
            <p:ph type="dt" sz="half" idx="10"/>
          </p:nvPr>
        </p:nvSpPr>
        <p:spPr/>
        <p:txBody>
          <a:bodyPr/>
          <a:lstStyle/>
          <a:p>
            <a:pPr>
              <a:defRPr/>
            </a:pPr>
            <a:fld id="{7401880F-3880-4258-830C-0DB059AF27B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6</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8</a:t>
            </a:fld>
            <a:endParaRPr lang="de-DE" altLang="de-DE"/>
          </a:p>
        </p:txBody>
      </p:sp>
    </p:spTree>
    <p:extLst>
      <p:ext uri="{BB962C8B-B14F-4D97-AF65-F5344CB8AC3E}">
        <p14:creationId xmlns:p14="http://schemas.microsoft.com/office/powerpoint/2010/main" val="41997500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altLang="de-DE" dirty="0" smtClean="0"/>
              <a:t>Arbeitsumweltfaktoren</a:t>
            </a:r>
            <a:br>
              <a:rPr lang="de-DE" altLang="de-DE" dirty="0" smtClean="0"/>
            </a:br>
            <a:r>
              <a:rPr lang="de-DE" altLang="de-DE" dirty="0" smtClean="0"/>
              <a:t/>
            </a:r>
            <a:br>
              <a:rPr lang="de-DE" altLang="de-DE" dirty="0" smtClean="0"/>
            </a:br>
            <a:r>
              <a:rPr lang="de-DE" altLang="de-DE" sz="2800" dirty="0" smtClean="0"/>
              <a:t>Teil 6b: </a:t>
            </a:r>
            <a:r>
              <a:rPr lang="de-DE" altLang="de-DE" sz="2800" dirty="0"/>
              <a:t>Strahlung </a:t>
            </a:r>
          </a:p>
        </p:txBody>
      </p:sp>
      <p:sp>
        <p:nvSpPr>
          <p:cNvPr id="3075" name="Rectangle 43"/>
          <p:cNvSpPr>
            <a:spLocks noGrp="1" noChangeArrowheads="1"/>
          </p:cNvSpPr>
          <p:nvPr>
            <p:ph type="subTitle" idx="1"/>
          </p:nvPr>
        </p:nvSpPr>
        <p:spPr/>
        <p:txBody>
          <a:bodyPr/>
          <a:lstStyle/>
          <a:p>
            <a:pPr eaLnBrk="1" hangingPunct="1"/>
            <a:r>
              <a:rPr lang="en-GB" altLang="de-DE" dirty="0" err="1" smtClean="0"/>
              <a:t>Modul</a:t>
            </a:r>
            <a:r>
              <a:rPr lang="en-GB" altLang="de-DE" dirty="0" smtClean="0"/>
              <a:t> 3 – </a:t>
            </a:r>
            <a:r>
              <a:rPr lang="en-GB" altLang="de-DE" dirty="0" err="1" smtClean="0"/>
              <a:t>Ergonomie</a:t>
            </a:r>
            <a:r>
              <a:rPr lang="en-GB" altLang="de-DE" dirty="0" smtClean="0"/>
              <a:t> </a:t>
            </a:r>
            <a:r>
              <a:rPr lang="en-GB" altLang="de-DE" dirty="0" err="1" smtClean="0"/>
              <a:t>lernen</a:t>
            </a:r>
            <a:r>
              <a:rPr lang="en-GB" altLang="de-DE" dirty="0" smtClean="0"/>
              <a:t>.</a:t>
            </a:r>
            <a:r>
              <a:rPr lang="de-DE" altLang="de-DE" dirty="0" smtClean="0"/>
              <a:t/>
            </a:r>
            <a:br>
              <a:rPr lang="de-DE" altLang="de-DE" dirty="0" smtClean="0"/>
            </a:br>
            <a:endParaRPr lang="de-DE" altLang="de-DE" dirty="0" smtClean="0"/>
          </a:p>
        </p:txBody>
      </p:sp>
    </p:spTree>
    <p:extLst>
      <p:ext uri="{BB962C8B-B14F-4D97-AF65-F5344CB8AC3E}">
        <p14:creationId xmlns:p14="http://schemas.microsoft.com/office/powerpoint/2010/main" val="3010974559"/>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760</Words>
  <Application>Microsoft Office PowerPoint</Application>
  <PresentationFormat>Breitbild</PresentationFormat>
  <Paragraphs>153</Paragraphs>
  <Slides>16</Slides>
  <Notes>5</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16</vt:i4>
      </vt:variant>
    </vt:vector>
  </HeadingPairs>
  <TitlesOfParts>
    <vt:vector size="20" baseType="lpstr">
      <vt:lpstr>Arial</vt:lpstr>
      <vt:lpstr>Verdana</vt:lpstr>
      <vt:lpstr>Wingdings</vt:lpstr>
      <vt:lpstr>KAN_Master</vt:lpstr>
      <vt:lpstr>Arbeitsumweltfaktoren  Teil 6a: Gefahrstoffe</vt:lpstr>
      <vt:lpstr>Darum geht es</vt:lpstr>
      <vt:lpstr>Definition Gefahrstoffe</vt:lpstr>
      <vt:lpstr>Systematik</vt:lpstr>
      <vt:lpstr>Technische Lösungen zum Schutz vor Gefahrstoffen</vt:lpstr>
      <vt:lpstr>Literatur zu Gefahrstoffen</vt:lpstr>
      <vt:lpstr>Normen zu Gefahrstoffen</vt:lpstr>
      <vt:lpstr>Praxishilfen</vt:lpstr>
      <vt:lpstr>Arbeitsumweltfaktoren  Teil 6b: Strahlung </vt:lpstr>
      <vt:lpstr>Darum geht es</vt:lpstr>
      <vt:lpstr>Systematik Strahlung</vt:lpstr>
      <vt:lpstr>Wirkung von Strahlung</vt:lpstr>
      <vt:lpstr>Technische Lösungen zum Schutz vor Strahlung</vt:lpstr>
      <vt:lpstr>Literatur zu Strahlung</vt:lpstr>
      <vt:lpstr>Praxishilfen</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40</cp:revision>
  <dcterms:created xsi:type="dcterms:W3CDTF">2023-07-17T12:06:45Z</dcterms:created>
  <dcterms:modified xsi:type="dcterms:W3CDTF">2023-08-11T10:35:45Z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