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24"/>
  </p:notesMasterIdLst>
  <p:handoutMasterIdLst>
    <p:handoutMasterId r:id="rId25"/>
  </p:handoutMasterIdLst>
  <p:sldIdLst>
    <p:sldId id="289" r:id="rId2"/>
    <p:sldId id="290" r:id="rId3"/>
    <p:sldId id="291" r:id="rId4"/>
    <p:sldId id="292" r:id="rId5"/>
    <p:sldId id="293" r:id="rId6"/>
    <p:sldId id="294" r:id="rId7"/>
    <p:sldId id="333" r:id="rId8"/>
    <p:sldId id="296" r:id="rId9"/>
    <p:sldId id="297" r:id="rId10"/>
    <p:sldId id="298" r:id="rId11"/>
    <p:sldId id="299" r:id="rId12"/>
    <p:sldId id="300" r:id="rId13"/>
    <p:sldId id="301" r:id="rId14"/>
    <p:sldId id="302" r:id="rId15"/>
    <p:sldId id="303" r:id="rId16"/>
    <p:sldId id="304" r:id="rId17"/>
    <p:sldId id="305" r:id="rId18"/>
    <p:sldId id="306" r:id="rId19"/>
    <p:sldId id="307" r:id="rId20"/>
    <p:sldId id="308" r:id="rId21"/>
    <p:sldId id="309" r:id="rId22"/>
    <p:sldId id="334" r:id="rId23"/>
  </p:sldIdLst>
  <p:sldSz cx="12192000" cy="6858000"/>
  <p:notesSz cx="6858000" cy="9144000"/>
  <p:defaultTextStyle>
    <a:defPPr>
      <a:defRPr lang="de-DE"/>
    </a:defPPr>
    <a:lvl1pPr algn="l" rtl="0" fontAlgn="base">
      <a:spcBef>
        <a:spcPct val="20000"/>
      </a:spcBef>
      <a:spcAft>
        <a:spcPct val="0"/>
      </a:spcAft>
      <a:defRPr sz="2000" kern="1200">
        <a:solidFill>
          <a:srgbClr val="6D6D6D"/>
        </a:solidFill>
        <a:latin typeface="Arial" panose="020B0604020202020204" pitchFamily="34" charset="0"/>
        <a:ea typeface="+mn-ea"/>
        <a:cs typeface="+mn-cs"/>
      </a:defRPr>
    </a:lvl1pPr>
    <a:lvl2pPr marL="457200" algn="l" rtl="0" fontAlgn="base">
      <a:spcBef>
        <a:spcPct val="20000"/>
      </a:spcBef>
      <a:spcAft>
        <a:spcPct val="0"/>
      </a:spcAft>
      <a:defRPr sz="2000" kern="1200">
        <a:solidFill>
          <a:srgbClr val="6D6D6D"/>
        </a:solidFill>
        <a:latin typeface="Arial" panose="020B0604020202020204" pitchFamily="34" charset="0"/>
        <a:ea typeface="+mn-ea"/>
        <a:cs typeface="+mn-cs"/>
      </a:defRPr>
    </a:lvl2pPr>
    <a:lvl3pPr marL="914400" algn="l" rtl="0" fontAlgn="base">
      <a:spcBef>
        <a:spcPct val="20000"/>
      </a:spcBef>
      <a:spcAft>
        <a:spcPct val="0"/>
      </a:spcAft>
      <a:defRPr sz="2000" kern="1200">
        <a:solidFill>
          <a:srgbClr val="6D6D6D"/>
        </a:solidFill>
        <a:latin typeface="Arial" panose="020B0604020202020204" pitchFamily="34" charset="0"/>
        <a:ea typeface="+mn-ea"/>
        <a:cs typeface="+mn-cs"/>
      </a:defRPr>
    </a:lvl3pPr>
    <a:lvl4pPr marL="1371600" algn="l" rtl="0" fontAlgn="base">
      <a:spcBef>
        <a:spcPct val="20000"/>
      </a:spcBef>
      <a:spcAft>
        <a:spcPct val="0"/>
      </a:spcAft>
      <a:defRPr sz="2000" kern="1200">
        <a:solidFill>
          <a:srgbClr val="6D6D6D"/>
        </a:solidFill>
        <a:latin typeface="Arial" panose="020B0604020202020204" pitchFamily="34" charset="0"/>
        <a:ea typeface="+mn-ea"/>
        <a:cs typeface="+mn-cs"/>
      </a:defRPr>
    </a:lvl4pPr>
    <a:lvl5pPr marL="1828800" algn="l" rtl="0" fontAlgn="base">
      <a:spcBef>
        <a:spcPct val="20000"/>
      </a:spcBef>
      <a:spcAft>
        <a:spcPct val="0"/>
      </a:spcAft>
      <a:defRPr sz="2000" kern="1200">
        <a:solidFill>
          <a:srgbClr val="6D6D6D"/>
        </a:solidFill>
        <a:latin typeface="Arial" panose="020B0604020202020204" pitchFamily="34" charset="0"/>
        <a:ea typeface="+mn-ea"/>
        <a:cs typeface="+mn-cs"/>
      </a:defRPr>
    </a:lvl5pPr>
    <a:lvl6pPr marL="2286000" algn="l" defTabSz="914400" rtl="0" eaLnBrk="1" latinLnBrk="0" hangingPunct="1">
      <a:defRPr sz="2000" kern="1200">
        <a:solidFill>
          <a:srgbClr val="6D6D6D"/>
        </a:solidFill>
        <a:latin typeface="Arial" panose="020B0604020202020204" pitchFamily="34" charset="0"/>
        <a:ea typeface="+mn-ea"/>
        <a:cs typeface="+mn-cs"/>
      </a:defRPr>
    </a:lvl6pPr>
    <a:lvl7pPr marL="2743200" algn="l" defTabSz="914400" rtl="0" eaLnBrk="1" latinLnBrk="0" hangingPunct="1">
      <a:defRPr sz="2000" kern="1200">
        <a:solidFill>
          <a:srgbClr val="6D6D6D"/>
        </a:solidFill>
        <a:latin typeface="Arial" panose="020B0604020202020204" pitchFamily="34" charset="0"/>
        <a:ea typeface="+mn-ea"/>
        <a:cs typeface="+mn-cs"/>
      </a:defRPr>
    </a:lvl7pPr>
    <a:lvl8pPr marL="3200400" algn="l" defTabSz="914400" rtl="0" eaLnBrk="1" latinLnBrk="0" hangingPunct="1">
      <a:defRPr sz="2000" kern="1200">
        <a:solidFill>
          <a:srgbClr val="6D6D6D"/>
        </a:solidFill>
        <a:latin typeface="Arial" panose="020B0604020202020204" pitchFamily="34" charset="0"/>
        <a:ea typeface="+mn-ea"/>
        <a:cs typeface="+mn-cs"/>
      </a:defRPr>
    </a:lvl8pPr>
    <a:lvl9pPr marL="3657600" algn="l" defTabSz="914400" rtl="0" eaLnBrk="1" latinLnBrk="0" hangingPunct="1">
      <a:defRPr sz="2000" kern="1200">
        <a:solidFill>
          <a:srgbClr val="6D6D6D"/>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F6F6F"/>
    <a:srgbClr val="FAB500"/>
    <a:srgbClr val="94C11C"/>
    <a:srgbClr val="004994"/>
    <a:srgbClr val="E8E8E8"/>
    <a:srgbClr val="0095DB"/>
    <a:srgbClr val="008C8E"/>
    <a:srgbClr val="FFDB92"/>
    <a:srgbClr val="5775B3"/>
    <a:srgbClr val="57751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339" autoAdjust="0"/>
    <p:restoredTop sz="75604" autoAdjust="0"/>
  </p:normalViewPr>
  <p:slideViewPr>
    <p:cSldViewPr>
      <p:cViewPr varScale="1">
        <p:scale>
          <a:sx n="71" d="100"/>
          <a:sy n="71" d="100"/>
        </p:scale>
        <p:origin x="53" y="110"/>
      </p:cViewPr>
      <p:guideLst>
        <p:guide orient="horz" pos="2160"/>
        <p:guide pos="3840"/>
      </p:guideLst>
    </p:cSldViewPr>
  </p:slideViewPr>
  <p:outlineViewPr>
    <p:cViewPr>
      <p:scale>
        <a:sx n="33" d="100"/>
        <a:sy n="33" d="100"/>
      </p:scale>
      <p:origin x="0" y="0"/>
    </p:cViewPr>
  </p:outlineViewPr>
  <p:notesTextViewPr>
    <p:cViewPr>
      <p:scale>
        <a:sx n="3" d="2"/>
        <a:sy n="3" d="2"/>
      </p:scale>
      <p:origin x="0" y="0"/>
    </p:cViewPr>
  </p:notesTextViewPr>
  <p:notesViewPr>
    <p:cSldViewPr>
      <p:cViewPr varScale="1">
        <p:scale>
          <a:sx n="86" d="100"/>
          <a:sy n="86" d="100"/>
        </p:scale>
        <p:origin x="3786" y="7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9266"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spcBef>
                <a:spcPct val="0"/>
              </a:spcBef>
              <a:defRPr sz="1200">
                <a:solidFill>
                  <a:schemeClr val="tx1"/>
                </a:solidFill>
              </a:defRPr>
            </a:lvl1pPr>
          </a:lstStyle>
          <a:p>
            <a:endParaRPr lang="de-DE" altLang="de-DE"/>
          </a:p>
        </p:txBody>
      </p:sp>
      <p:sp>
        <p:nvSpPr>
          <p:cNvPr id="139267"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spcBef>
                <a:spcPct val="0"/>
              </a:spcBef>
              <a:defRPr sz="1200">
                <a:solidFill>
                  <a:schemeClr val="tx1"/>
                </a:solidFill>
              </a:defRPr>
            </a:lvl1pPr>
          </a:lstStyle>
          <a:p>
            <a:endParaRPr lang="de-DE" altLang="de-DE"/>
          </a:p>
        </p:txBody>
      </p:sp>
      <p:sp>
        <p:nvSpPr>
          <p:cNvPr id="139268"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spcBef>
                <a:spcPct val="0"/>
              </a:spcBef>
              <a:defRPr sz="1200">
                <a:solidFill>
                  <a:schemeClr val="tx1"/>
                </a:solidFill>
              </a:defRPr>
            </a:lvl1pPr>
          </a:lstStyle>
          <a:p>
            <a:endParaRPr lang="de-DE" altLang="de-DE"/>
          </a:p>
        </p:txBody>
      </p:sp>
      <p:sp>
        <p:nvSpPr>
          <p:cNvPr id="139269"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spcBef>
                <a:spcPct val="0"/>
              </a:spcBef>
              <a:defRPr sz="1200">
                <a:solidFill>
                  <a:schemeClr val="tx1"/>
                </a:solidFill>
              </a:defRPr>
            </a:lvl1pPr>
          </a:lstStyle>
          <a:p>
            <a:fld id="{8CE7DA52-4026-42E8-8B1D-F8038A51105A}" type="slidenum">
              <a:rPr lang="de-DE" altLang="de-DE"/>
              <a:pPr/>
              <a:t>‹Nr.›</a:t>
            </a:fld>
            <a:endParaRPr lang="de-DE" altLang="de-DE"/>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42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spcBef>
                <a:spcPct val="0"/>
              </a:spcBef>
              <a:defRPr sz="1200">
                <a:solidFill>
                  <a:schemeClr val="tx1"/>
                </a:solidFill>
              </a:defRPr>
            </a:lvl1pPr>
          </a:lstStyle>
          <a:p>
            <a:endParaRPr lang="de-DE" altLang="de-DE"/>
          </a:p>
        </p:txBody>
      </p:sp>
      <p:sp>
        <p:nvSpPr>
          <p:cNvPr id="5427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spcBef>
                <a:spcPct val="0"/>
              </a:spcBef>
              <a:defRPr sz="1200">
                <a:solidFill>
                  <a:schemeClr val="tx1"/>
                </a:solidFill>
              </a:defRPr>
            </a:lvl1pPr>
          </a:lstStyle>
          <a:p>
            <a:endParaRPr lang="de-DE" altLang="de-DE"/>
          </a:p>
        </p:txBody>
      </p:sp>
      <p:sp>
        <p:nvSpPr>
          <p:cNvPr id="54276"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5427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de-DE" altLang="de-DE"/>
              <a:t>Textmasterformate durch Klicken bearbeiten</a:t>
            </a:r>
          </a:p>
          <a:p>
            <a:pPr lvl="1"/>
            <a:r>
              <a:rPr lang="de-DE" altLang="de-DE"/>
              <a:t>Zweite Ebene</a:t>
            </a:r>
          </a:p>
          <a:p>
            <a:pPr lvl="2"/>
            <a:r>
              <a:rPr lang="de-DE" altLang="de-DE"/>
              <a:t>Dritte Ebene</a:t>
            </a:r>
          </a:p>
          <a:p>
            <a:pPr lvl="3"/>
            <a:r>
              <a:rPr lang="de-DE" altLang="de-DE"/>
              <a:t>Vierte Ebene</a:t>
            </a:r>
          </a:p>
          <a:p>
            <a:pPr lvl="4"/>
            <a:r>
              <a:rPr lang="de-DE" altLang="de-DE"/>
              <a:t>Fünfte Ebene</a:t>
            </a:r>
          </a:p>
        </p:txBody>
      </p:sp>
      <p:sp>
        <p:nvSpPr>
          <p:cNvPr id="5427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spcBef>
                <a:spcPct val="0"/>
              </a:spcBef>
              <a:defRPr sz="1200">
                <a:solidFill>
                  <a:schemeClr val="tx1"/>
                </a:solidFill>
              </a:defRPr>
            </a:lvl1pPr>
          </a:lstStyle>
          <a:p>
            <a:endParaRPr lang="de-DE" altLang="de-DE"/>
          </a:p>
        </p:txBody>
      </p:sp>
      <p:sp>
        <p:nvSpPr>
          <p:cNvPr id="5427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spcBef>
                <a:spcPct val="0"/>
              </a:spcBef>
              <a:defRPr sz="1200">
                <a:solidFill>
                  <a:schemeClr val="tx1"/>
                </a:solidFill>
              </a:defRPr>
            </a:lvl1pPr>
          </a:lstStyle>
          <a:p>
            <a:fld id="{E038895E-0607-453D-A015-226380A24BC5}" type="slidenum">
              <a:rPr lang="de-DE" altLang="de-DE"/>
              <a:pPr/>
              <a:t>‹Nr.›</a:t>
            </a:fld>
            <a:endParaRPr lang="de-DE" altLang="de-DE"/>
          </a:p>
        </p:txBody>
      </p:sp>
    </p:spTree>
    <p:extLst>
      <p:ext uri="{BB962C8B-B14F-4D97-AF65-F5344CB8AC3E}">
        <p14:creationId xmlns:p14="http://schemas.microsoft.com/office/powerpoint/2010/main" val="3522187062"/>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fontAlgn="base">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fontAlgn="base">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fontAlgn="base">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fontAlgn="base">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9541EC27-A52F-44FB-A960-AB093CD12434}" type="slidenum">
              <a:rPr kumimoji="0" lang="de-DE" altLang="de-DE" sz="1200" b="0" i="0" u="none" strike="noStrike" kern="1200" cap="none" spc="0" normalizeH="0" baseline="0" noProof="0" smtClean="0">
                <a:ln>
                  <a:noFill/>
                </a:ln>
                <a:solidFill>
                  <a:srgbClr val="000000"/>
                </a:solidFill>
                <a:effectLst/>
                <a:uLnTx/>
                <a:uFillTx/>
                <a:latin typeface="Arial"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1</a:t>
            </a:fld>
            <a:endParaRPr kumimoji="0" lang="de-DE" altLang="de-DE" sz="1200" b="0" i="0" u="none" strike="noStrike" kern="1200" cap="none" spc="0" normalizeH="0" baseline="0" noProof="0" smtClean="0">
              <a:ln>
                <a:noFill/>
              </a:ln>
              <a:solidFill>
                <a:srgbClr val="000000"/>
              </a:solidFill>
              <a:effectLst/>
              <a:uLnTx/>
              <a:uFillTx/>
              <a:latin typeface="Arial" charset="0"/>
              <a:ea typeface="+mn-ea"/>
              <a:cs typeface="+mn-cs"/>
            </a:endParaRPr>
          </a:p>
        </p:txBody>
      </p:sp>
      <p:sp>
        <p:nvSpPr>
          <p:cNvPr id="8195" name="Rectangle 2"/>
          <p:cNvSpPr>
            <a:spLocks noGrp="1" noRot="1" noChangeAspect="1" noChangeArrowheads="1" noTextEdit="1"/>
          </p:cNvSpPr>
          <p:nvPr>
            <p:ph type="sldImg"/>
          </p:nvPr>
        </p:nvSpPr>
        <p:spPr>
          <a:ln/>
        </p:spPr>
      </p:sp>
      <p:sp>
        <p:nvSpPr>
          <p:cNvPr id="8196" name="Rectangle 3"/>
          <p:cNvSpPr>
            <a:spLocks noGrp="1" noChangeArrowheads="1"/>
          </p:cNvSpPr>
          <p:nvPr>
            <p:ph type="body" idx="1"/>
          </p:nvPr>
        </p:nvSpPr>
        <p:spPr>
          <a:noFill/>
        </p:spPr>
        <p:txBody>
          <a:bodyPr/>
          <a:lstStyle/>
          <a:p>
            <a:pPr eaLnBrk="1" hangingPunct="1"/>
            <a:endParaRPr lang="en-GB" altLang="de-DE" sz="1400" smtClean="0"/>
          </a:p>
        </p:txBody>
      </p:sp>
    </p:spTree>
    <p:extLst>
      <p:ext uri="{BB962C8B-B14F-4D97-AF65-F5344CB8AC3E}">
        <p14:creationId xmlns:p14="http://schemas.microsoft.com/office/powerpoint/2010/main" val="32333996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eaLnBrk="1" hangingPunct="1"/>
            <a:r>
              <a:rPr lang="de-DE" altLang="de-DE" dirty="0" smtClean="0">
                <a:latin typeface="Arial" panose="020B0604020202020204" pitchFamily="34" charset="0"/>
              </a:rPr>
              <a:t>Beleuchtungsstärke: Lichtstrom, der je Quadratmeter der beleuchteten Fläche auftritt</a:t>
            </a:r>
          </a:p>
          <a:p>
            <a:pPr eaLnBrk="1" hangingPunct="1"/>
            <a:endParaRPr lang="de-DE" altLang="de-DE" dirty="0" smtClean="0">
              <a:latin typeface="Arial" panose="020B0604020202020204" pitchFamily="34" charset="0"/>
            </a:endParaRPr>
          </a:p>
          <a:p>
            <a:endParaRPr lang="de-DE" dirty="0"/>
          </a:p>
        </p:txBody>
      </p:sp>
      <p:sp>
        <p:nvSpPr>
          <p:cNvPr id="4" name="Foliennummernplatzhalter 3"/>
          <p:cNvSpPr>
            <a:spLocks noGrp="1"/>
          </p:cNvSpPr>
          <p:nvPr>
            <p:ph type="sldNum" sz="quarter" idx="10"/>
          </p:nvPr>
        </p:nvSpPr>
        <p:spPr/>
        <p:txBody>
          <a:bodyPr/>
          <a:lstStyle/>
          <a:p>
            <a:pPr>
              <a:defRPr/>
            </a:pPr>
            <a:fld id="{F97753DD-58D0-4F89-86C5-CF72303A70FE}" type="slidenum">
              <a:rPr lang="de-DE" altLang="de-DE" smtClean="0"/>
              <a:pPr>
                <a:defRPr/>
              </a:pPr>
              <a:t>10</a:t>
            </a:fld>
            <a:endParaRPr lang="de-DE" altLang="de-DE"/>
          </a:p>
        </p:txBody>
      </p:sp>
    </p:spTree>
    <p:extLst>
      <p:ext uri="{BB962C8B-B14F-4D97-AF65-F5344CB8AC3E}">
        <p14:creationId xmlns:p14="http://schemas.microsoft.com/office/powerpoint/2010/main" val="168926439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kern="1200" dirty="0" smtClean="0">
                <a:solidFill>
                  <a:schemeClr val="tx1"/>
                </a:solidFill>
                <a:effectLst/>
                <a:latin typeface="Arial" charset="0"/>
                <a:ea typeface="+mn-ea"/>
                <a:cs typeface="+mn-cs"/>
              </a:rPr>
              <a:t>Der Kontrast im mittleren Gesichtsfeld sollte im Verhältnis 1:3 bestehen. </a:t>
            </a:r>
          </a:p>
          <a:p>
            <a:r>
              <a:rPr lang="de-DE" sz="1200" kern="1200" dirty="0" smtClean="0">
                <a:solidFill>
                  <a:schemeClr val="tx1"/>
                </a:solidFill>
                <a:effectLst/>
                <a:latin typeface="Arial" charset="0"/>
                <a:ea typeface="+mn-ea"/>
                <a:cs typeface="+mn-cs"/>
              </a:rPr>
              <a:t>In Mittel- und Randpartien des Gesichtsfeldes darf der Kontrast ein Verhältnis von 1:10 nicht überschreiten. </a:t>
            </a:r>
          </a:p>
          <a:p>
            <a:r>
              <a:rPr lang="de-DE" sz="1200" kern="1200" dirty="0" smtClean="0">
                <a:solidFill>
                  <a:schemeClr val="tx1"/>
                </a:solidFill>
                <a:effectLst/>
                <a:latin typeface="Arial" charset="0"/>
                <a:ea typeface="+mn-ea"/>
                <a:cs typeface="+mn-cs"/>
              </a:rPr>
              <a:t>Ein Verhältnis von 1:40 wirkt bei Dauerbelastung gesundheitsschädigend.</a:t>
            </a:r>
          </a:p>
        </p:txBody>
      </p:sp>
      <p:sp>
        <p:nvSpPr>
          <p:cNvPr id="4" name="Foliennummernplatzhalter 3"/>
          <p:cNvSpPr>
            <a:spLocks noGrp="1"/>
          </p:cNvSpPr>
          <p:nvPr>
            <p:ph type="sldNum" sz="quarter" idx="10"/>
          </p:nvPr>
        </p:nvSpPr>
        <p:spPr/>
        <p:txBody>
          <a:bodyPr/>
          <a:lstStyle/>
          <a:p>
            <a:pPr>
              <a:defRPr/>
            </a:pPr>
            <a:fld id="{F97753DD-58D0-4F89-86C5-CF72303A70FE}" type="slidenum">
              <a:rPr lang="de-DE" altLang="de-DE" smtClean="0"/>
              <a:pPr>
                <a:defRPr/>
              </a:pPr>
              <a:t>11</a:t>
            </a:fld>
            <a:endParaRPr lang="de-DE" altLang="de-DE"/>
          </a:p>
        </p:txBody>
      </p:sp>
    </p:spTree>
    <p:extLst>
      <p:ext uri="{BB962C8B-B14F-4D97-AF65-F5344CB8AC3E}">
        <p14:creationId xmlns:p14="http://schemas.microsoft.com/office/powerpoint/2010/main" val="22007824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kern="1200" dirty="0" smtClean="0">
                <a:solidFill>
                  <a:schemeClr val="tx1"/>
                </a:solidFill>
                <a:effectLst/>
                <a:latin typeface="Arial" charset="0"/>
                <a:ea typeface="+mn-ea"/>
                <a:cs typeface="+mn-cs"/>
              </a:rPr>
              <a:t>Der Kontrast im mittleren Gesichtsfeld sollte im Verhältnis 1:3 bestehen. </a:t>
            </a:r>
          </a:p>
          <a:p>
            <a:r>
              <a:rPr lang="de-DE" sz="1200" kern="1200" dirty="0" smtClean="0">
                <a:solidFill>
                  <a:schemeClr val="tx1"/>
                </a:solidFill>
                <a:effectLst/>
                <a:latin typeface="Arial" charset="0"/>
                <a:ea typeface="+mn-ea"/>
                <a:cs typeface="+mn-cs"/>
              </a:rPr>
              <a:t>In Mittel- und Randpartien des Gesichtsfeldes darf der Kontrast ein Verhältnis von 1:10 nicht überschreiten. </a:t>
            </a:r>
          </a:p>
          <a:p>
            <a:r>
              <a:rPr lang="de-DE" sz="1200" kern="1200" dirty="0" smtClean="0">
                <a:solidFill>
                  <a:schemeClr val="tx1"/>
                </a:solidFill>
                <a:effectLst/>
                <a:latin typeface="Arial" charset="0"/>
                <a:ea typeface="+mn-ea"/>
                <a:cs typeface="+mn-cs"/>
              </a:rPr>
              <a:t>Ein Verhältnis von 1:40 wirkt bei Dauerbelastung gesundheitsschädigend.</a:t>
            </a:r>
          </a:p>
          <a:p>
            <a:pPr eaLnBrk="1" hangingPunct="1"/>
            <a:endParaRPr lang="de-DE" altLang="de-DE" dirty="0" smtClean="0">
              <a:latin typeface="Arial" panose="020B0604020202020204" pitchFamily="34" charset="0"/>
            </a:endParaRPr>
          </a:p>
          <a:p>
            <a:endParaRPr lang="de-DE" dirty="0"/>
          </a:p>
        </p:txBody>
      </p:sp>
      <p:sp>
        <p:nvSpPr>
          <p:cNvPr id="4" name="Foliennummernplatzhalter 3"/>
          <p:cNvSpPr>
            <a:spLocks noGrp="1"/>
          </p:cNvSpPr>
          <p:nvPr>
            <p:ph type="sldNum" sz="quarter" idx="10"/>
          </p:nvPr>
        </p:nvSpPr>
        <p:spPr/>
        <p:txBody>
          <a:bodyPr/>
          <a:lstStyle/>
          <a:p>
            <a:pPr>
              <a:defRPr/>
            </a:pPr>
            <a:fld id="{F97753DD-58D0-4F89-86C5-CF72303A70FE}" type="slidenum">
              <a:rPr lang="de-DE" altLang="de-DE" smtClean="0"/>
              <a:pPr>
                <a:defRPr/>
              </a:pPr>
              <a:t>12</a:t>
            </a:fld>
            <a:endParaRPr lang="de-DE" altLang="de-DE"/>
          </a:p>
        </p:txBody>
      </p:sp>
    </p:spTree>
    <p:extLst>
      <p:ext uri="{BB962C8B-B14F-4D97-AF65-F5344CB8AC3E}">
        <p14:creationId xmlns:p14="http://schemas.microsoft.com/office/powerpoint/2010/main" val="30433503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eaLnBrk="1" hangingPunct="1"/>
            <a:r>
              <a:rPr lang="de-DE" altLang="de-DE" dirty="0" smtClean="0">
                <a:latin typeface="Arial" panose="020B0604020202020204" pitchFamily="34" charset="0"/>
              </a:rPr>
              <a:t>Weitere Aspekte bei der Beurteilung von ausreichenden Beleuchtungsstärken in Arbeitssystemen</a:t>
            </a:r>
            <a:r>
              <a:rPr lang="de-DE" altLang="de-DE" baseline="0" dirty="0" smtClean="0">
                <a:latin typeface="Arial" panose="020B0604020202020204" pitchFamily="34" charset="0"/>
              </a:rPr>
              <a:t> sind das Alter der Arbeitnehmer und das Arbeiten im Schichtbetrieb. Ältere Arbeitnehmer benötigen eine höhere Beleuchtungsstärke, um vergleichbare Sehleistungen wie jüngere zu erreichen. In Nachschichten besteht ein höherer Lichtbedarf um die Ausschüttung des Hormons Melatonins zu verringern, welches den Tag-Nacht-Rhythmus steuert und zu Müdigkeit führt.</a:t>
            </a:r>
            <a:endParaRPr lang="de-DE" altLang="de-DE" dirty="0" smtClean="0">
              <a:latin typeface="Arial" panose="020B0604020202020204" pitchFamily="34" charset="0"/>
            </a:endParaRPr>
          </a:p>
        </p:txBody>
      </p:sp>
      <p:sp>
        <p:nvSpPr>
          <p:cNvPr id="4" name="Foliennummernplatzhalter 3"/>
          <p:cNvSpPr>
            <a:spLocks noGrp="1"/>
          </p:cNvSpPr>
          <p:nvPr>
            <p:ph type="sldNum" sz="quarter" idx="10"/>
          </p:nvPr>
        </p:nvSpPr>
        <p:spPr/>
        <p:txBody>
          <a:bodyPr/>
          <a:lstStyle/>
          <a:p>
            <a:pPr>
              <a:defRPr/>
            </a:pPr>
            <a:fld id="{F97753DD-58D0-4F89-86C5-CF72303A70FE}" type="slidenum">
              <a:rPr lang="de-DE" altLang="de-DE" smtClean="0"/>
              <a:pPr>
                <a:defRPr/>
              </a:pPr>
              <a:t>13</a:t>
            </a:fld>
            <a:endParaRPr lang="de-DE" altLang="de-DE"/>
          </a:p>
        </p:txBody>
      </p:sp>
    </p:spTree>
    <p:extLst>
      <p:ext uri="{BB962C8B-B14F-4D97-AF65-F5344CB8AC3E}">
        <p14:creationId xmlns:p14="http://schemas.microsoft.com/office/powerpoint/2010/main" val="315084675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eaLnBrk="1" hangingPunct="1"/>
            <a:r>
              <a:rPr lang="de-DE" altLang="de-DE" b="1" dirty="0" smtClean="0">
                <a:latin typeface="Arial" panose="020B0604020202020204" pitchFamily="34" charset="0"/>
              </a:rPr>
              <a:t>Laserstrahlung</a:t>
            </a:r>
            <a:r>
              <a:rPr lang="de-DE" altLang="de-DE" dirty="0" smtClean="0">
                <a:latin typeface="Arial" panose="020B0604020202020204" pitchFamily="34" charset="0"/>
              </a:rPr>
              <a:t> kann Strahlung von Ultraviolett (180 </a:t>
            </a:r>
            <a:r>
              <a:rPr lang="de-DE" altLang="de-DE" dirty="0" err="1" smtClean="0">
                <a:latin typeface="Arial" panose="020B0604020202020204" pitchFamily="34" charset="0"/>
              </a:rPr>
              <a:t>nm</a:t>
            </a:r>
            <a:r>
              <a:rPr lang="de-DE" altLang="de-DE" dirty="0" smtClean="0">
                <a:latin typeface="Arial" panose="020B0604020202020204" pitchFamily="34" charset="0"/>
              </a:rPr>
              <a:t>) über sichtbaren Licht bis Infrarot (bis 1mm) enthalten.</a:t>
            </a:r>
          </a:p>
          <a:p>
            <a:pPr eaLnBrk="1" hangingPunct="1"/>
            <a:r>
              <a:rPr lang="de-DE" altLang="de-DE" dirty="0" smtClean="0">
                <a:latin typeface="Arial" panose="020B0604020202020204" pitchFamily="34" charset="0"/>
              </a:rPr>
              <a:t>Laser sind nach </a:t>
            </a:r>
            <a:r>
              <a:rPr lang="de-DE" altLang="de-DE" b="1" dirty="0" smtClean="0">
                <a:latin typeface="Arial" panose="020B0604020202020204" pitchFamily="34" charset="0"/>
              </a:rPr>
              <a:t>DIN EN 60825-1*VDE 0837-1:2022-07</a:t>
            </a:r>
            <a:r>
              <a:rPr lang="de-DE" altLang="de-DE" dirty="0" smtClean="0">
                <a:latin typeface="Arial" panose="020B0604020202020204" pitchFamily="34" charset="0"/>
              </a:rPr>
              <a:t> „Sicherheit von Laseranlagen - Klassifizierung von Anlagen, Anforderungen und Benutzer Richtlinien“ in unterschiedliche Klassen eingeteilt. Die Einteilung wird hinsichtlich ihrer Schädigungsmöglichkeit vorgenommen.</a:t>
            </a:r>
          </a:p>
          <a:p>
            <a:pPr eaLnBrk="1" hangingPunct="1"/>
            <a:r>
              <a:rPr lang="de-DE" altLang="de-DE" dirty="0" smtClean="0">
                <a:latin typeface="Arial" panose="020B0604020202020204" pitchFamily="34" charset="0"/>
              </a:rPr>
              <a:t>Ein Beispiel für Schädigungen durch UV-Licht ist die Trübung der Augenlinse, die eine anerkannte Berufskrankheit bei Arbeitern an Feuerstätten </a:t>
            </a:r>
            <a:endParaRPr lang="de-DE" dirty="0"/>
          </a:p>
        </p:txBody>
      </p:sp>
      <p:sp>
        <p:nvSpPr>
          <p:cNvPr id="4" name="Foliennummernplatzhalter 3"/>
          <p:cNvSpPr>
            <a:spLocks noGrp="1"/>
          </p:cNvSpPr>
          <p:nvPr>
            <p:ph type="sldNum" sz="quarter" idx="10"/>
          </p:nvPr>
        </p:nvSpPr>
        <p:spPr/>
        <p:txBody>
          <a:bodyPr/>
          <a:lstStyle/>
          <a:p>
            <a:pPr>
              <a:defRPr/>
            </a:pPr>
            <a:fld id="{F97753DD-58D0-4F89-86C5-CF72303A70FE}" type="slidenum">
              <a:rPr lang="de-DE" altLang="de-DE" smtClean="0"/>
              <a:pPr>
                <a:defRPr/>
              </a:pPr>
              <a:t>14</a:t>
            </a:fld>
            <a:endParaRPr lang="de-DE" altLang="de-DE"/>
          </a:p>
        </p:txBody>
      </p:sp>
    </p:spTree>
    <p:extLst>
      <p:ext uri="{BB962C8B-B14F-4D97-AF65-F5344CB8AC3E}">
        <p14:creationId xmlns:p14="http://schemas.microsoft.com/office/powerpoint/2010/main" val="127041797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eaLnBrk="1" hangingPunct="1"/>
            <a:r>
              <a:rPr lang="de-DE" altLang="de-DE" b="1" dirty="0" smtClean="0">
                <a:latin typeface="Arial" panose="020B0604020202020204" pitchFamily="34" charset="0"/>
              </a:rPr>
              <a:t>Laserstrahlung</a:t>
            </a:r>
            <a:r>
              <a:rPr lang="de-DE" altLang="de-DE" dirty="0" smtClean="0">
                <a:latin typeface="Arial" panose="020B0604020202020204" pitchFamily="34" charset="0"/>
              </a:rPr>
              <a:t> kann Strahlung von Ultraviolett (180 </a:t>
            </a:r>
            <a:r>
              <a:rPr lang="de-DE" altLang="de-DE" dirty="0" err="1" smtClean="0">
                <a:latin typeface="Arial" panose="020B0604020202020204" pitchFamily="34" charset="0"/>
              </a:rPr>
              <a:t>nm</a:t>
            </a:r>
            <a:r>
              <a:rPr lang="de-DE" altLang="de-DE" dirty="0" smtClean="0">
                <a:latin typeface="Arial" panose="020B0604020202020204" pitchFamily="34" charset="0"/>
              </a:rPr>
              <a:t>) über sichtbaren Licht bis Infrarot (bis 1mm) enthalten.</a:t>
            </a:r>
          </a:p>
          <a:p>
            <a:pPr eaLnBrk="1" hangingPunct="1"/>
            <a:r>
              <a:rPr lang="de-DE" altLang="de-DE" dirty="0" smtClean="0">
                <a:latin typeface="Arial" panose="020B0604020202020204" pitchFamily="34" charset="0"/>
              </a:rPr>
              <a:t>Laser sind nach </a:t>
            </a:r>
            <a:r>
              <a:rPr lang="de-DE" altLang="de-DE" b="1" dirty="0" smtClean="0">
                <a:latin typeface="Arial" panose="020B0604020202020204" pitchFamily="34" charset="0"/>
              </a:rPr>
              <a:t>DIN EN 60825-1*VDE 0837-1:2022-07</a:t>
            </a:r>
            <a:r>
              <a:rPr lang="de-DE" altLang="de-DE" dirty="0" smtClean="0">
                <a:latin typeface="Arial" panose="020B0604020202020204" pitchFamily="34" charset="0"/>
              </a:rPr>
              <a:t> „Sicherheit von Laseranlagen - Klassifizierung von Anlagen, Anforderungen und Benutzer Richtlinien“ in unterschiedliche Klassen eingeteilt. Die Einteilung wird hinsichtlich ihrer Schädigungsmöglichkeit vorgenommen.</a:t>
            </a:r>
          </a:p>
          <a:p>
            <a:pPr eaLnBrk="1" hangingPunct="1"/>
            <a:r>
              <a:rPr lang="de-DE" altLang="de-DE" dirty="0" smtClean="0">
                <a:latin typeface="Arial" panose="020B0604020202020204" pitchFamily="34" charset="0"/>
              </a:rPr>
              <a:t>Ein Beispiel für Schädigungen durch UV-Licht ist die Trübung der Augenlinse, die eine anerkannte Berufskrankheit bei Arbeitern an Feuerstätten </a:t>
            </a:r>
          </a:p>
          <a:p>
            <a:endParaRPr lang="de-DE" dirty="0"/>
          </a:p>
        </p:txBody>
      </p:sp>
      <p:sp>
        <p:nvSpPr>
          <p:cNvPr id="4" name="Foliennummernplatzhalter 3"/>
          <p:cNvSpPr>
            <a:spLocks noGrp="1"/>
          </p:cNvSpPr>
          <p:nvPr>
            <p:ph type="sldNum" sz="quarter" idx="10"/>
          </p:nvPr>
        </p:nvSpPr>
        <p:spPr/>
        <p:txBody>
          <a:bodyPr/>
          <a:lstStyle/>
          <a:p>
            <a:pPr>
              <a:defRPr/>
            </a:pPr>
            <a:fld id="{F97753DD-58D0-4F89-86C5-CF72303A70FE}" type="slidenum">
              <a:rPr lang="de-DE" altLang="de-DE" smtClean="0"/>
              <a:pPr>
                <a:defRPr/>
              </a:pPr>
              <a:t>15</a:t>
            </a:fld>
            <a:endParaRPr lang="de-DE" altLang="de-DE"/>
          </a:p>
        </p:txBody>
      </p:sp>
    </p:spTree>
    <p:extLst>
      <p:ext uri="{BB962C8B-B14F-4D97-AF65-F5344CB8AC3E}">
        <p14:creationId xmlns:p14="http://schemas.microsoft.com/office/powerpoint/2010/main" val="176440291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eaLnBrk="1" hangingPunct="1"/>
            <a:r>
              <a:rPr lang="de-DE" altLang="de-DE" b="1" dirty="0" smtClean="0">
                <a:latin typeface="Arial" panose="020B0604020202020204" pitchFamily="34" charset="0"/>
              </a:rPr>
              <a:t>Farbe</a:t>
            </a:r>
            <a:r>
              <a:rPr lang="de-DE" altLang="de-DE" dirty="0" smtClean="0">
                <a:latin typeface="Arial" panose="020B0604020202020204" pitchFamily="34" charset="0"/>
              </a:rPr>
              <a:t> ermöglicht es außerdem, gezielte physische und psychische Wirkungen beim Menschen hervorzurufen. Dadurch lässt sich deren Verhältnis zur Arbeitsaufgabe positiv beeinflussen. (nach Gericke, A. 1990)</a:t>
            </a:r>
          </a:p>
          <a:p>
            <a:pPr eaLnBrk="1" hangingPunct="1"/>
            <a:endParaRPr lang="de-DE" altLang="de-DE" dirty="0" smtClean="0">
              <a:latin typeface="Arial" panose="020B0604020202020204" pitchFamily="34" charset="0"/>
            </a:endParaRPr>
          </a:p>
          <a:p>
            <a:endParaRPr lang="de-DE" dirty="0"/>
          </a:p>
        </p:txBody>
      </p:sp>
      <p:sp>
        <p:nvSpPr>
          <p:cNvPr id="4" name="Foliennummernplatzhalter 3"/>
          <p:cNvSpPr>
            <a:spLocks noGrp="1"/>
          </p:cNvSpPr>
          <p:nvPr>
            <p:ph type="sldNum" sz="quarter" idx="10"/>
          </p:nvPr>
        </p:nvSpPr>
        <p:spPr/>
        <p:txBody>
          <a:bodyPr/>
          <a:lstStyle/>
          <a:p>
            <a:pPr>
              <a:defRPr/>
            </a:pPr>
            <a:fld id="{F97753DD-58D0-4F89-86C5-CF72303A70FE}" type="slidenum">
              <a:rPr lang="de-DE" altLang="de-DE" smtClean="0"/>
              <a:pPr>
                <a:defRPr/>
              </a:pPr>
              <a:t>16</a:t>
            </a:fld>
            <a:endParaRPr lang="de-DE" altLang="de-DE"/>
          </a:p>
        </p:txBody>
      </p:sp>
    </p:spTree>
    <p:extLst>
      <p:ext uri="{BB962C8B-B14F-4D97-AF65-F5344CB8AC3E}">
        <p14:creationId xmlns:p14="http://schemas.microsoft.com/office/powerpoint/2010/main" val="97346995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eaLnBrk="1" hangingPunct="1"/>
            <a:r>
              <a:rPr lang="de-DE" altLang="de-DE" b="1" dirty="0" smtClean="0">
                <a:latin typeface="Arial" panose="020B0604020202020204" pitchFamily="34" charset="0"/>
              </a:rPr>
              <a:t>Farbe</a:t>
            </a:r>
            <a:r>
              <a:rPr lang="de-DE" altLang="de-DE" dirty="0" smtClean="0">
                <a:latin typeface="Arial" panose="020B0604020202020204" pitchFamily="34" charset="0"/>
              </a:rPr>
              <a:t> ermöglicht es außerdem, gezielte physische und psychische Wirkungen beim Menschen hervorzurufen. Dadurch lässt sich deren Verhältnis zur Arbeitsaufgabe positiv beeinflussen. (nach Gericke, A. 1990)</a:t>
            </a:r>
          </a:p>
          <a:p>
            <a:pPr eaLnBrk="1" hangingPunct="1"/>
            <a:endParaRPr lang="de-DE" altLang="de-DE" dirty="0" smtClean="0">
              <a:latin typeface="Arial" panose="020B0604020202020204" pitchFamily="34" charset="0"/>
            </a:endParaRPr>
          </a:p>
          <a:p>
            <a:endParaRPr lang="de-DE" dirty="0"/>
          </a:p>
        </p:txBody>
      </p:sp>
      <p:sp>
        <p:nvSpPr>
          <p:cNvPr id="4" name="Foliennummernplatzhalter 3"/>
          <p:cNvSpPr>
            <a:spLocks noGrp="1"/>
          </p:cNvSpPr>
          <p:nvPr>
            <p:ph type="sldNum" sz="quarter" idx="10"/>
          </p:nvPr>
        </p:nvSpPr>
        <p:spPr/>
        <p:txBody>
          <a:bodyPr/>
          <a:lstStyle/>
          <a:p>
            <a:pPr>
              <a:defRPr/>
            </a:pPr>
            <a:fld id="{F97753DD-58D0-4F89-86C5-CF72303A70FE}" type="slidenum">
              <a:rPr lang="de-DE" altLang="de-DE" smtClean="0"/>
              <a:pPr>
                <a:defRPr/>
              </a:pPr>
              <a:t>17</a:t>
            </a:fld>
            <a:endParaRPr lang="de-DE" altLang="de-DE"/>
          </a:p>
        </p:txBody>
      </p:sp>
    </p:spTree>
    <p:extLst>
      <p:ext uri="{BB962C8B-B14F-4D97-AF65-F5344CB8AC3E}">
        <p14:creationId xmlns:p14="http://schemas.microsoft.com/office/powerpoint/2010/main" val="345456757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eaLnBrk="1" hangingPunct="1"/>
            <a:r>
              <a:rPr lang="de-DE" altLang="de-DE" dirty="0" smtClean="0">
                <a:latin typeface="Arial" panose="020B0604020202020204" pitchFamily="34" charset="0"/>
              </a:rPr>
              <a:t>Rot=Stopp; Grün=Neid; Grün=Islam; Schwarz/Rot/Gold=Deutschland; Gold=Farbe der Königskronen; Magenta=Telekom</a:t>
            </a:r>
          </a:p>
          <a:p>
            <a:pPr eaLnBrk="1" hangingPunct="1"/>
            <a:endParaRPr lang="de-DE" altLang="de-DE" dirty="0" smtClean="0">
              <a:latin typeface="Arial" panose="020B0604020202020204" pitchFamily="34" charset="0"/>
            </a:endParaRPr>
          </a:p>
          <a:p>
            <a:endParaRPr lang="de-DE" dirty="0"/>
          </a:p>
        </p:txBody>
      </p:sp>
      <p:sp>
        <p:nvSpPr>
          <p:cNvPr id="4" name="Foliennummernplatzhalter 3"/>
          <p:cNvSpPr>
            <a:spLocks noGrp="1"/>
          </p:cNvSpPr>
          <p:nvPr>
            <p:ph type="sldNum" sz="quarter" idx="10"/>
          </p:nvPr>
        </p:nvSpPr>
        <p:spPr/>
        <p:txBody>
          <a:bodyPr/>
          <a:lstStyle/>
          <a:p>
            <a:pPr>
              <a:defRPr/>
            </a:pPr>
            <a:fld id="{F97753DD-58D0-4F89-86C5-CF72303A70FE}" type="slidenum">
              <a:rPr lang="de-DE" altLang="de-DE" smtClean="0"/>
              <a:pPr>
                <a:defRPr/>
              </a:pPr>
              <a:t>18</a:t>
            </a:fld>
            <a:endParaRPr lang="de-DE" altLang="de-DE"/>
          </a:p>
        </p:txBody>
      </p:sp>
    </p:spTree>
    <p:extLst>
      <p:ext uri="{BB962C8B-B14F-4D97-AF65-F5344CB8AC3E}">
        <p14:creationId xmlns:p14="http://schemas.microsoft.com/office/powerpoint/2010/main" val="336647480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eaLnBrk="1" hangingPunct="1"/>
            <a:endParaRPr lang="de-DE" altLang="de-DE" dirty="0" smtClean="0">
              <a:latin typeface="Arial" panose="020B0604020202020204" pitchFamily="34" charset="0"/>
            </a:endParaRPr>
          </a:p>
          <a:p>
            <a:endParaRPr lang="de-DE" dirty="0"/>
          </a:p>
        </p:txBody>
      </p:sp>
      <p:sp>
        <p:nvSpPr>
          <p:cNvPr id="4" name="Foliennummernplatzhalter 3"/>
          <p:cNvSpPr>
            <a:spLocks noGrp="1"/>
          </p:cNvSpPr>
          <p:nvPr>
            <p:ph type="sldNum" sz="quarter" idx="10"/>
          </p:nvPr>
        </p:nvSpPr>
        <p:spPr/>
        <p:txBody>
          <a:bodyPr/>
          <a:lstStyle/>
          <a:p>
            <a:pPr>
              <a:defRPr/>
            </a:pPr>
            <a:fld id="{F97753DD-58D0-4F89-86C5-CF72303A70FE}" type="slidenum">
              <a:rPr lang="de-DE" altLang="de-DE" smtClean="0"/>
              <a:pPr>
                <a:defRPr/>
              </a:pPr>
              <a:t>19</a:t>
            </a:fld>
            <a:endParaRPr lang="de-DE" altLang="de-DE"/>
          </a:p>
        </p:txBody>
      </p:sp>
    </p:spTree>
    <p:extLst>
      <p:ext uri="{BB962C8B-B14F-4D97-AF65-F5344CB8AC3E}">
        <p14:creationId xmlns:p14="http://schemas.microsoft.com/office/powerpoint/2010/main" val="34678417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a:defRPr/>
            </a:pPr>
            <a:fld id="{F97753DD-58D0-4F89-86C5-CF72303A70FE}" type="slidenum">
              <a:rPr lang="de-DE" altLang="de-DE" smtClean="0"/>
              <a:pPr>
                <a:defRPr/>
              </a:pPr>
              <a:t>2</a:t>
            </a:fld>
            <a:endParaRPr lang="de-DE" altLang="de-DE"/>
          </a:p>
        </p:txBody>
      </p:sp>
    </p:spTree>
    <p:extLst>
      <p:ext uri="{BB962C8B-B14F-4D97-AF65-F5344CB8AC3E}">
        <p14:creationId xmlns:p14="http://schemas.microsoft.com/office/powerpoint/2010/main" val="53600024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eaLnBrk="1" hangingPunct="1"/>
            <a:endParaRPr lang="de-DE" altLang="de-DE" dirty="0" smtClean="0">
              <a:latin typeface="Arial" panose="020B0604020202020204" pitchFamily="34" charset="0"/>
            </a:endParaRPr>
          </a:p>
          <a:p>
            <a:endParaRPr lang="de-DE" dirty="0"/>
          </a:p>
        </p:txBody>
      </p:sp>
      <p:sp>
        <p:nvSpPr>
          <p:cNvPr id="4" name="Foliennummernplatzhalter 3"/>
          <p:cNvSpPr>
            <a:spLocks noGrp="1"/>
          </p:cNvSpPr>
          <p:nvPr>
            <p:ph type="sldNum" sz="quarter" idx="10"/>
          </p:nvPr>
        </p:nvSpPr>
        <p:spPr/>
        <p:txBody>
          <a:bodyPr/>
          <a:lstStyle/>
          <a:p>
            <a:pPr>
              <a:defRPr/>
            </a:pPr>
            <a:fld id="{F97753DD-58D0-4F89-86C5-CF72303A70FE}" type="slidenum">
              <a:rPr lang="de-DE" altLang="de-DE" smtClean="0"/>
              <a:pPr>
                <a:defRPr/>
              </a:pPr>
              <a:t>20</a:t>
            </a:fld>
            <a:endParaRPr lang="de-DE" altLang="de-DE"/>
          </a:p>
        </p:txBody>
      </p:sp>
    </p:spTree>
    <p:extLst>
      <p:ext uri="{BB962C8B-B14F-4D97-AF65-F5344CB8AC3E}">
        <p14:creationId xmlns:p14="http://schemas.microsoft.com/office/powerpoint/2010/main" val="301803966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eaLnBrk="1" hangingPunct="1"/>
            <a:endParaRPr lang="de-DE" altLang="de-DE" dirty="0" smtClean="0">
              <a:latin typeface="Arial" panose="020B0604020202020204" pitchFamily="34" charset="0"/>
            </a:endParaRPr>
          </a:p>
          <a:p>
            <a:endParaRPr lang="de-DE" dirty="0"/>
          </a:p>
        </p:txBody>
      </p:sp>
      <p:sp>
        <p:nvSpPr>
          <p:cNvPr id="4" name="Foliennummernplatzhalter 3"/>
          <p:cNvSpPr>
            <a:spLocks noGrp="1"/>
          </p:cNvSpPr>
          <p:nvPr>
            <p:ph type="sldNum" sz="quarter" idx="10"/>
          </p:nvPr>
        </p:nvSpPr>
        <p:spPr/>
        <p:txBody>
          <a:bodyPr/>
          <a:lstStyle/>
          <a:p>
            <a:pPr>
              <a:defRPr/>
            </a:pPr>
            <a:fld id="{F97753DD-58D0-4F89-86C5-CF72303A70FE}" type="slidenum">
              <a:rPr lang="de-DE" altLang="de-DE" smtClean="0"/>
              <a:pPr>
                <a:defRPr/>
              </a:pPr>
              <a:t>21</a:t>
            </a:fld>
            <a:endParaRPr lang="de-DE" altLang="de-DE"/>
          </a:p>
        </p:txBody>
      </p:sp>
    </p:spTree>
    <p:extLst>
      <p:ext uri="{BB962C8B-B14F-4D97-AF65-F5344CB8AC3E}">
        <p14:creationId xmlns:p14="http://schemas.microsoft.com/office/powerpoint/2010/main" val="9939672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eaLnBrk="1" hangingPunct="1"/>
            <a:r>
              <a:rPr lang="de-DE" altLang="de-DE" b="1" dirty="0" smtClean="0">
                <a:latin typeface="Arial" panose="020B0604020202020204" pitchFamily="34" charset="0"/>
              </a:rPr>
              <a:t>Licht</a:t>
            </a:r>
            <a:r>
              <a:rPr lang="de-DE" altLang="de-DE" dirty="0" smtClean="0">
                <a:latin typeface="Arial" panose="020B0604020202020204" pitchFamily="34" charset="0"/>
              </a:rPr>
              <a:t> kann aber auch ursächlich schädigende Auswirkungen haben. </a:t>
            </a:r>
          </a:p>
          <a:p>
            <a:pPr eaLnBrk="1" hangingPunct="1"/>
            <a:r>
              <a:rPr lang="de-DE" altLang="de-DE" dirty="0" smtClean="0">
                <a:latin typeface="Arial" panose="020B0604020202020204" pitchFamily="34" charset="0"/>
              </a:rPr>
              <a:t>Grund ist der Anteil von </a:t>
            </a:r>
            <a:r>
              <a:rPr lang="de-DE" altLang="de-DE" b="1" dirty="0" smtClean="0">
                <a:latin typeface="Arial" panose="020B0604020202020204" pitchFamily="34" charset="0"/>
              </a:rPr>
              <a:t>UV </a:t>
            </a:r>
            <a:r>
              <a:rPr lang="de-DE" altLang="de-DE" dirty="0" smtClean="0">
                <a:latin typeface="Arial" panose="020B0604020202020204" pitchFamily="34" charset="0"/>
              </a:rPr>
              <a:t>und </a:t>
            </a:r>
            <a:r>
              <a:rPr lang="de-DE" altLang="de-DE" b="1" dirty="0" smtClean="0">
                <a:latin typeface="Arial" panose="020B0604020202020204" pitchFamily="34" charset="0"/>
              </a:rPr>
              <a:t>IR Strahlung (nichtsichtbarer Lichtanteil)</a:t>
            </a:r>
            <a:r>
              <a:rPr lang="de-DE" altLang="de-DE" dirty="0" smtClean="0">
                <a:latin typeface="Arial" panose="020B0604020202020204" pitchFamily="34" charset="0"/>
              </a:rPr>
              <a:t>, der bei unzureichendem Schutz Schädigungen der Horn -und Bindehaut der Augen und natürlich auch der restlichen Haut hervorrufen kann.</a:t>
            </a:r>
          </a:p>
          <a:p>
            <a:pPr eaLnBrk="1" hangingPunct="1"/>
            <a:endParaRPr lang="de-DE" altLang="de-DE" dirty="0" smtClean="0">
              <a:latin typeface="Arial" panose="020B0604020202020204" pitchFamily="34" charset="0"/>
            </a:endParaRPr>
          </a:p>
          <a:p>
            <a:endParaRPr lang="de-DE" dirty="0"/>
          </a:p>
        </p:txBody>
      </p:sp>
      <p:sp>
        <p:nvSpPr>
          <p:cNvPr id="4" name="Foliennummernplatzhalter 3"/>
          <p:cNvSpPr>
            <a:spLocks noGrp="1"/>
          </p:cNvSpPr>
          <p:nvPr>
            <p:ph type="sldNum" sz="quarter" idx="10"/>
          </p:nvPr>
        </p:nvSpPr>
        <p:spPr/>
        <p:txBody>
          <a:bodyPr/>
          <a:lstStyle/>
          <a:p>
            <a:pPr>
              <a:defRPr/>
            </a:pPr>
            <a:fld id="{F97753DD-58D0-4F89-86C5-CF72303A70FE}" type="slidenum">
              <a:rPr lang="de-DE" altLang="de-DE" smtClean="0"/>
              <a:pPr>
                <a:defRPr/>
              </a:pPr>
              <a:t>3</a:t>
            </a:fld>
            <a:endParaRPr lang="de-DE" altLang="de-DE"/>
          </a:p>
        </p:txBody>
      </p:sp>
    </p:spTree>
    <p:extLst>
      <p:ext uri="{BB962C8B-B14F-4D97-AF65-F5344CB8AC3E}">
        <p14:creationId xmlns:p14="http://schemas.microsoft.com/office/powerpoint/2010/main" val="31307696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a:defRPr/>
            </a:pPr>
            <a:fld id="{F97753DD-58D0-4F89-86C5-CF72303A70FE}" type="slidenum">
              <a:rPr lang="de-DE" altLang="de-DE" smtClean="0"/>
              <a:pPr>
                <a:defRPr/>
              </a:pPr>
              <a:t>4</a:t>
            </a:fld>
            <a:endParaRPr lang="de-DE" altLang="de-DE"/>
          </a:p>
        </p:txBody>
      </p:sp>
    </p:spTree>
    <p:extLst>
      <p:ext uri="{BB962C8B-B14F-4D97-AF65-F5344CB8AC3E}">
        <p14:creationId xmlns:p14="http://schemas.microsoft.com/office/powerpoint/2010/main" val="36380958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a:defRPr/>
            </a:pPr>
            <a:fld id="{F97753DD-58D0-4F89-86C5-CF72303A70FE}" type="slidenum">
              <a:rPr lang="de-DE" altLang="de-DE" smtClean="0"/>
              <a:pPr>
                <a:defRPr/>
              </a:pPr>
              <a:t>5</a:t>
            </a:fld>
            <a:endParaRPr lang="de-DE" altLang="de-DE"/>
          </a:p>
        </p:txBody>
      </p:sp>
    </p:spTree>
    <p:extLst>
      <p:ext uri="{BB962C8B-B14F-4D97-AF65-F5344CB8AC3E}">
        <p14:creationId xmlns:p14="http://schemas.microsoft.com/office/powerpoint/2010/main" val="3580309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eaLnBrk="1" hangingPunct="1"/>
            <a:r>
              <a:rPr lang="de-DE" altLang="de-DE" dirty="0" smtClean="0">
                <a:latin typeface="Arial" panose="020B0604020202020204" pitchFamily="34" charset="0"/>
              </a:rPr>
              <a:t>Lichtstrom ist die gesamte Lichtmenge, die eine Lichtquelle ausstrahlt.</a:t>
            </a:r>
          </a:p>
          <a:p>
            <a:pPr eaLnBrk="1" hangingPunct="1"/>
            <a:r>
              <a:rPr lang="de-DE" altLang="de-DE" dirty="0" smtClean="0">
                <a:latin typeface="Arial" panose="020B0604020202020204" pitchFamily="34" charset="0"/>
              </a:rPr>
              <a:t>Lichtstärke ist der Lichtstrom, der in einem definierten Raumwinkel</a:t>
            </a:r>
            <a:r>
              <a:rPr lang="de-DE" altLang="de-DE" baseline="0" dirty="0" smtClean="0">
                <a:latin typeface="Arial" panose="020B0604020202020204" pitchFamily="34" charset="0"/>
              </a:rPr>
              <a:t> </a:t>
            </a:r>
            <a:r>
              <a:rPr lang="de-DE" altLang="de-DE" dirty="0" smtClean="0">
                <a:latin typeface="Arial" panose="020B0604020202020204" pitchFamily="34" charset="0"/>
              </a:rPr>
              <a:t>in eine</a:t>
            </a:r>
            <a:r>
              <a:rPr lang="de-DE" altLang="de-DE" baseline="0" dirty="0" smtClean="0">
                <a:latin typeface="Arial" panose="020B0604020202020204" pitchFamily="34" charset="0"/>
              </a:rPr>
              <a:t> </a:t>
            </a:r>
            <a:r>
              <a:rPr lang="de-DE" altLang="de-DE" dirty="0" smtClean="0">
                <a:latin typeface="Arial" panose="020B0604020202020204" pitchFamily="34" charset="0"/>
              </a:rPr>
              <a:t>bestimmte Richtung abgestrahlt wird.</a:t>
            </a:r>
          </a:p>
          <a:p>
            <a:pPr eaLnBrk="1" hangingPunct="1"/>
            <a:r>
              <a:rPr lang="de-DE" altLang="de-DE" dirty="0" smtClean="0">
                <a:latin typeface="Arial" panose="020B0604020202020204" pitchFamily="34" charset="0"/>
              </a:rPr>
              <a:t>Leuchtdichte ist die</a:t>
            </a:r>
            <a:r>
              <a:rPr lang="de-DE" altLang="de-DE" baseline="0" dirty="0" smtClean="0">
                <a:latin typeface="Arial" panose="020B0604020202020204" pitchFamily="34" charset="0"/>
              </a:rPr>
              <a:t> </a:t>
            </a:r>
            <a:r>
              <a:rPr lang="de-DE" altLang="de-DE" dirty="0" smtClean="0">
                <a:latin typeface="Arial" panose="020B0604020202020204" pitchFamily="34" charset="0"/>
              </a:rPr>
              <a:t>Lichtstärke je Quadratmeter der scheinbaren Oberfläche</a:t>
            </a:r>
            <a:r>
              <a:rPr lang="de-DE" altLang="de-DE" baseline="0" dirty="0" smtClean="0">
                <a:latin typeface="Arial" panose="020B0604020202020204" pitchFamily="34" charset="0"/>
              </a:rPr>
              <a:t> </a:t>
            </a:r>
            <a:r>
              <a:rPr lang="de-DE" altLang="de-DE" dirty="0" smtClean="0">
                <a:latin typeface="Arial" panose="020B0604020202020204" pitchFamily="34" charset="0"/>
              </a:rPr>
              <a:t>des Strahlers (kann eine Lichtquelle aber auch eine</a:t>
            </a:r>
            <a:r>
              <a:rPr lang="de-DE" altLang="de-DE" baseline="0" dirty="0" smtClean="0">
                <a:latin typeface="Arial" panose="020B0604020202020204" pitchFamily="34" charset="0"/>
              </a:rPr>
              <a:t> </a:t>
            </a:r>
            <a:r>
              <a:rPr lang="de-DE" altLang="de-DE" dirty="0" smtClean="0">
                <a:latin typeface="Arial" panose="020B0604020202020204" pitchFamily="34" charset="0"/>
              </a:rPr>
              <a:t>reflektierende Fläche sein).</a:t>
            </a:r>
          </a:p>
          <a:p>
            <a:pPr eaLnBrk="1" hangingPunct="1"/>
            <a:endParaRPr lang="de-DE" altLang="de-DE" dirty="0" smtClean="0">
              <a:latin typeface="Arial" panose="020B0604020202020204" pitchFamily="34" charset="0"/>
            </a:endParaRPr>
          </a:p>
          <a:p>
            <a:endParaRPr lang="de-DE" dirty="0"/>
          </a:p>
        </p:txBody>
      </p:sp>
      <p:sp>
        <p:nvSpPr>
          <p:cNvPr id="4" name="Foliennummernplatzhalter 3"/>
          <p:cNvSpPr>
            <a:spLocks noGrp="1"/>
          </p:cNvSpPr>
          <p:nvPr>
            <p:ph type="sldNum" sz="quarter" idx="10"/>
          </p:nvPr>
        </p:nvSpPr>
        <p:spPr/>
        <p:txBody>
          <a:bodyPr/>
          <a:lstStyle/>
          <a:p>
            <a:pPr>
              <a:defRPr/>
            </a:pPr>
            <a:fld id="{F97753DD-58D0-4F89-86C5-CF72303A70FE}" type="slidenum">
              <a:rPr lang="de-DE" altLang="de-DE" smtClean="0"/>
              <a:pPr>
                <a:defRPr/>
              </a:pPr>
              <a:t>6</a:t>
            </a:fld>
            <a:endParaRPr lang="de-DE" altLang="de-DE"/>
          </a:p>
        </p:txBody>
      </p:sp>
    </p:spTree>
    <p:extLst>
      <p:ext uri="{BB962C8B-B14F-4D97-AF65-F5344CB8AC3E}">
        <p14:creationId xmlns:p14="http://schemas.microsoft.com/office/powerpoint/2010/main" val="36947540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eaLnBrk="1" hangingPunct="1"/>
            <a:r>
              <a:rPr lang="de-DE" altLang="de-DE" dirty="0" smtClean="0">
                <a:latin typeface="Arial" panose="020B0604020202020204" pitchFamily="34" charset="0"/>
              </a:rPr>
              <a:t>Beleuchtungsstärke: Lichtstrom, der je Quadratmeter der beleuchteten Fläche auftritt</a:t>
            </a:r>
          </a:p>
        </p:txBody>
      </p:sp>
      <p:sp>
        <p:nvSpPr>
          <p:cNvPr id="4" name="Foliennummernplatzhalter 3"/>
          <p:cNvSpPr>
            <a:spLocks noGrp="1"/>
          </p:cNvSpPr>
          <p:nvPr>
            <p:ph type="sldNum" sz="quarter" idx="10"/>
          </p:nvPr>
        </p:nvSpPr>
        <p:spPr/>
        <p:txBody>
          <a:bodyPr/>
          <a:lstStyle/>
          <a:p>
            <a:pPr>
              <a:defRPr/>
            </a:pPr>
            <a:fld id="{F97753DD-58D0-4F89-86C5-CF72303A70FE}" type="slidenum">
              <a:rPr lang="de-DE" altLang="de-DE" smtClean="0"/>
              <a:pPr>
                <a:defRPr/>
              </a:pPr>
              <a:t>7</a:t>
            </a:fld>
            <a:endParaRPr lang="de-DE" altLang="de-DE"/>
          </a:p>
        </p:txBody>
      </p:sp>
    </p:spTree>
    <p:extLst>
      <p:ext uri="{BB962C8B-B14F-4D97-AF65-F5344CB8AC3E}">
        <p14:creationId xmlns:p14="http://schemas.microsoft.com/office/powerpoint/2010/main" val="5879156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eaLnBrk="1" hangingPunct="1"/>
            <a:r>
              <a:rPr lang="de-DE" altLang="de-DE" sz="1200" b="0" kern="1200" dirty="0" smtClean="0">
                <a:solidFill>
                  <a:schemeClr val="bg2"/>
                </a:solidFill>
                <a:latin typeface="Arial" charset="0"/>
                <a:ea typeface="+mn-ea"/>
                <a:cs typeface="+mn-cs"/>
              </a:rPr>
              <a:t>Nach dem gleichen Prinzip wie der Reflexionsgrad berechnet wird lassen sich Absorptionsgrad (absorbieren=verschlucken) und Transmissionsgrad (transmittieren=durchlassen) errechnen.</a:t>
            </a:r>
            <a:endParaRPr lang="de-DE" sz="1200" dirty="0"/>
          </a:p>
        </p:txBody>
      </p:sp>
      <p:sp>
        <p:nvSpPr>
          <p:cNvPr id="4" name="Foliennummernplatzhalter 3"/>
          <p:cNvSpPr>
            <a:spLocks noGrp="1"/>
          </p:cNvSpPr>
          <p:nvPr>
            <p:ph type="sldNum" sz="quarter" idx="10"/>
          </p:nvPr>
        </p:nvSpPr>
        <p:spPr/>
        <p:txBody>
          <a:bodyPr/>
          <a:lstStyle/>
          <a:p>
            <a:pPr>
              <a:defRPr/>
            </a:pPr>
            <a:fld id="{F97753DD-58D0-4F89-86C5-CF72303A70FE}" type="slidenum">
              <a:rPr lang="de-DE" altLang="de-DE" smtClean="0"/>
              <a:pPr>
                <a:defRPr/>
              </a:pPr>
              <a:t>8</a:t>
            </a:fld>
            <a:endParaRPr lang="de-DE" altLang="de-DE"/>
          </a:p>
        </p:txBody>
      </p:sp>
    </p:spTree>
    <p:extLst>
      <p:ext uri="{BB962C8B-B14F-4D97-AF65-F5344CB8AC3E}">
        <p14:creationId xmlns:p14="http://schemas.microsoft.com/office/powerpoint/2010/main" val="1886803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a:defRPr/>
            </a:pPr>
            <a:fld id="{F97753DD-58D0-4F89-86C5-CF72303A70FE}" type="slidenum">
              <a:rPr lang="de-DE" altLang="de-DE" smtClean="0"/>
              <a:pPr>
                <a:defRPr/>
              </a:pPr>
              <a:t>9</a:t>
            </a:fld>
            <a:endParaRPr lang="de-DE" altLang="de-DE"/>
          </a:p>
        </p:txBody>
      </p:sp>
    </p:spTree>
    <p:extLst>
      <p:ext uri="{BB962C8B-B14F-4D97-AF65-F5344CB8AC3E}">
        <p14:creationId xmlns:p14="http://schemas.microsoft.com/office/powerpoint/2010/main" val="43384642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folie">
    <p:spTree>
      <p:nvGrpSpPr>
        <p:cNvPr id="1" name=""/>
        <p:cNvGrpSpPr/>
        <p:nvPr/>
      </p:nvGrpSpPr>
      <p:grpSpPr>
        <a:xfrm>
          <a:off x="0" y="0"/>
          <a:ext cx="0" cy="0"/>
          <a:chOff x="0" y="0"/>
          <a:chExt cx="0" cy="0"/>
        </a:xfrm>
      </p:grpSpPr>
      <p:sp>
        <p:nvSpPr>
          <p:cNvPr id="3" name="Rechteck 2">
            <a:extLst>
              <a:ext uri="{FF2B5EF4-FFF2-40B4-BE49-F238E27FC236}">
                <a16:creationId xmlns="" xmlns:a16="http://schemas.microsoft.com/office/drawing/2014/main" id="{0E11FC9E-1C01-E975-681F-479C4061A1AB}"/>
              </a:ext>
            </a:extLst>
          </p:cNvPr>
          <p:cNvSpPr/>
          <p:nvPr userDrawn="1"/>
        </p:nvSpPr>
        <p:spPr bwMode="auto">
          <a:xfrm>
            <a:off x="0" y="-21369"/>
            <a:ext cx="12192000" cy="1298575"/>
          </a:xfrm>
          <a:prstGeom prst="rect">
            <a:avLst/>
          </a:prstGeom>
          <a:solidFill>
            <a:srgbClr val="E8E8E8">
              <a:alpha val="67843"/>
            </a:srgbClr>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Tx/>
              <a:buFontTx/>
              <a:buNone/>
              <a:tabLst>
                <a:tab pos="1616075" algn="l"/>
              </a:tabLst>
            </a:pPr>
            <a:endParaRPr kumimoji="0" lang="de-DE" sz="2000" b="0" i="0" u="none" strike="noStrike" cap="none" normalizeH="0" baseline="0" dirty="0">
              <a:ln>
                <a:noFill/>
              </a:ln>
              <a:solidFill>
                <a:srgbClr val="6D6D6D"/>
              </a:solidFill>
              <a:effectLst/>
              <a:latin typeface="Arial" panose="020B0604020202020204" pitchFamily="34" charset="0"/>
            </a:endParaRPr>
          </a:p>
        </p:txBody>
      </p:sp>
      <p:sp>
        <p:nvSpPr>
          <p:cNvPr id="50191" name="Rectangle 15"/>
          <p:cNvSpPr>
            <a:spLocks noGrp="1" noChangeArrowheads="1"/>
          </p:cNvSpPr>
          <p:nvPr>
            <p:ph type="ctrTitle"/>
          </p:nvPr>
        </p:nvSpPr>
        <p:spPr>
          <a:xfrm>
            <a:off x="2639484" y="2189163"/>
            <a:ext cx="8136467" cy="2679700"/>
          </a:xfrm>
        </p:spPr>
        <p:txBody>
          <a:bodyPr bIns="0"/>
          <a:lstStyle>
            <a:lvl1pPr>
              <a:lnSpc>
                <a:spcPct val="90000"/>
              </a:lnSpc>
              <a:defRPr sz="3800"/>
            </a:lvl1pPr>
          </a:lstStyle>
          <a:p>
            <a:pPr lvl="0"/>
            <a:r>
              <a:rPr lang="de-DE" altLang="de-DE" noProof="0" smtClean="0"/>
              <a:t>Titelmasterformat durch Klicken bearbeiten</a:t>
            </a:r>
            <a:endParaRPr lang="de-DE" altLang="de-DE" noProof="0" dirty="0"/>
          </a:p>
        </p:txBody>
      </p:sp>
      <p:sp>
        <p:nvSpPr>
          <p:cNvPr id="50192" name="Rectangle 16"/>
          <p:cNvSpPr>
            <a:spLocks noGrp="1" noChangeArrowheads="1"/>
          </p:cNvSpPr>
          <p:nvPr>
            <p:ph type="subTitle" idx="1"/>
          </p:nvPr>
        </p:nvSpPr>
        <p:spPr>
          <a:xfrm>
            <a:off x="2639484" y="5083176"/>
            <a:ext cx="8136467" cy="1298575"/>
          </a:xfrm>
          <a:extLst>
            <a:ext uri="{909E8E84-426E-40DD-AFC4-6F175D3DCCD1}">
              <a14:hiddenFill xmlns:a14="http://schemas.microsoft.com/office/drawing/2010/main">
                <a:solidFill>
                  <a:schemeClr val="accent1"/>
                </a:solidFill>
              </a14:hiddenFill>
            </a:ext>
          </a:extLst>
        </p:spPr>
        <p:txBody>
          <a:bodyPr/>
          <a:lstStyle>
            <a:lvl1pPr>
              <a:spcBef>
                <a:spcPct val="0"/>
              </a:spcBef>
              <a:defRPr sz="2000" b="0"/>
            </a:lvl1pPr>
          </a:lstStyle>
          <a:p>
            <a:pPr lvl="0"/>
            <a:r>
              <a:rPr lang="de-DE" altLang="de-DE" noProof="0" smtClean="0"/>
              <a:t>Formatvorlage des Untertitelmasters durch Klicken bearbeiten</a:t>
            </a:r>
            <a:endParaRPr lang="de-DE" altLang="de-DE" noProof="0" dirty="0"/>
          </a:p>
        </p:txBody>
      </p:sp>
      <p:pic>
        <p:nvPicPr>
          <p:cNvPr id="9" name="Grafik 8" descr="Logo KANPraxis Module: Ergonomie&#10;&#10;Automatisch generierte Beschreibung">
            <a:extLst>
              <a:ext uri="{FF2B5EF4-FFF2-40B4-BE49-F238E27FC236}">
                <a16:creationId xmlns="" xmlns:a16="http://schemas.microsoft.com/office/drawing/2014/main" id="{6A5686F1-F33B-CC42-17B5-C58C0CDA276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120336" y="427110"/>
            <a:ext cx="2386370" cy="421335"/>
          </a:xfrm>
          <a:prstGeom prst="rect">
            <a:avLst/>
          </a:prstGeom>
        </p:spPr>
      </p:pic>
      <p:cxnSp>
        <p:nvCxnSpPr>
          <p:cNvPr id="11" name="Gerader Verbinder 10">
            <a:extLst>
              <a:ext uri="{FF2B5EF4-FFF2-40B4-BE49-F238E27FC236}">
                <a16:creationId xmlns="" xmlns:a16="http://schemas.microsoft.com/office/drawing/2014/main" id="{7302DD1C-5411-3134-FD0A-BBE73F3B9CC9}"/>
              </a:ext>
            </a:extLst>
          </p:cNvPr>
          <p:cNvCxnSpPr/>
          <p:nvPr userDrawn="1"/>
        </p:nvCxnSpPr>
        <p:spPr bwMode="auto">
          <a:xfrm>
            <a:off x="0" y="1340768"/>
            <a:ext cx="12192000" cy="0"/>
          </a:xfrm>
          <a:prstGeom prst="line">
            <a:avLst/>
          </a:prstGeom>
          <a:noFill/>
          <a:ln w="12700" cap="flat" cmpd="sng" algn="ctr">
            <a:solidFill>
              <a:srgbClr val="FAB5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dirty="0"/>
          </a:p>
        </p:txBody>
      </p:sp>
      <p:sp>
        <p:nvSpPr>
          <p:cNvPr id="3" name="Inhaltsplatzhalter 2"/>
          <p:cNvSpPr>
            <a:spLocks noGrp="1"/>
          </p:cNvSpPr>
          <p:nvPr>
            <p:ph idx="1"/>
          </p:nvPr>
        </p:nvSpPr>
        <p:spPr/>
        <p:txBody>
          <a:bodyPr/>
          <a:lstStyle>
            <a:lvl1pPr>
              <a:defRPr sz="2000"/>
            </a:lvl1pPr>
            <a:lvl2pPr>
              <a:defRPr sz="2000"/>
            </a:lvl2pPr>
            <a:lvl3pPr marL="265113" indent="-261938">
              <a:buClr>
                <a:srgbClr val="FAB500"/>
              </a:buClr>
              <a:buFont typeface="Arial" panose="020B0604020202020204" pitchFamily="34" charset="0"/>
              <a:buChar char="•"/>
              <a:defRPr sz="2000"/>
            </a:lvl3pPr>
            <a:lvl4pPr>
              <a:buClr>
                <a:srgbClr val="FAB500"/>
              </a:buClr>
              <a:defRPr sz="1800"/>
            </a:lvl4pPr>
            <a:lvl5pPr marL="678112" indent="-285750">
              <a:buFont typeface="Arial" panose="020B0604020202020204" pitchFamily="34" charset="0"/>
              <a:buChar char="•"/>
              <a:defRPr sz="1600"/>
            </a:lvl5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dirty="0"/>
          </a:p>
        </p:txBody>
      </p:sp>
      <p:sp>
        <p:nvSpPr>
          <p:cNvPr id="4" name="Datumsplatzhalter 3"/>
          <p:cNvSpPr>
            <a:spLocks noGrp="1"/>
          </p:cNvSpPr>
          <p:nvPr>
            <p:ph type="dt" sz="half" idx="10"/>
          </p:nvPr>
        </p:nvSpPr>
        <p:spPr/>
        <p:txBody>
          <a:bodyPr/>
          <a:lstStyle>
            <a:lvl1pPr>
              <a:defRPr/>
            </a:lvl1pPr>
          </a:lstStyle>
          <a:p>
            <a:r>
              <a:rPr lang="de-DE" altLang="de-DE"/>
              <a:t>Datum</a:t>
            </a:r>
          </a:p>
        </p:txBody>
      </p:sp>
      <p:sp>
        <p:nvSpPr>
          <p:cNvPr id="5" name="Fußzeilenplatzhalter 4"/>
          <p:cNvSpPr>
            <a:spLocks noGrp="1"/>
          </p:cNvSpPr>
          <p:nvPr>
            <p:ph type="ftr" sz="quarter" idx="11"/>
          </p:nvPr>
        </p:nvSpPr>
        <p:spPr/>
        <p:txBody>
          <a:bodyPr/>
          <a:lstStyle>
            <a:lvl1pPr>
              <a:defRPr/>
            </a:lvl1pPr>
          </a:lstStyle>
          <a:p>
            <a:r>
              <a:rPr lang="de-DE" altLang="de-DE"/>
              <a:t>Veranstaltung</a:t>
            </a:r>
          </a:p>
        </p:txBody>
      </p:sp>
      <p:sp>
        <p:nvSpPr>
          <p:cNvPr id="6" name="Foliennummernplatzhalter 5"/>
          <p:cNvSpPr>
            <a:spLocks noGrp="1"/>
          </p:cNvSpPr>
          <p:nvPr>
            <p:ph type="sldNum" sz="quarter" idx="12"/>
          </p:nvPr>
        </p:nvSpPr>
        <p:spPr/>
        <p:txBody>
          <a:bodyPr/>
          <a:lstStyle>
            <a:lvl1pPr>
              <a:defRPr/>
            </a:lvl1pPr>
          </a:lstStyle>
          <a:p>
            <a:r>
              <a:rPr lang="de-DE" altLang="de-DE"/>
              <a:t>Seite </a:t>
            </a:r>
            <a:fld id="{B6BD4482-99CC-4E47-A47A-AD99D597AA96}" type="slidenum">
              <a:rPr lang="de-DE" altLang="de-DE"/>
              <a:pPr/>
              <a:t>‹Nr.›</a:t>
            </a:fld>
            <a:endParaRPr lang="de-DE" altLang="de-DE"/>
          </a:p>
        </p:txBody>
      </p:sp>
    </p:spTree>
    <p:extLst>
      <p:ext uri="{BB962C8B-B14F-4D97-AF65-F5344CB8AC3E}">
        <p14:creationId xmlns:p14="http://schemas.microsoft.com/office/powerpoint/2010/main" val="40489361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dirty="0"/>
          </a:p>
        </p:txBody>
      </p:sp>
      <p:sp>
        <p:nvSpPr>
          <p:cNvPr id="3" name="Inhaltsplatzhalter 2"/>
          <p:cNvSpPr>
            <a:spLocks noGrp="1"/>
          </p:cNvSpPr>
          <p:nvPr>
            <p:ph sz="half" idx="1"/>
          </p:nvPr>
        </p:nvSpPr>
        <p:spPr>
          <a:xfrm>
            <a:off x="719667" y="1484314"/>
            <a:ext cx="5274733" cy="4897437"/>
          </a:xfrm>
        </p:spPr>
        <p:txBody>
          <a:bodyPr/>
          <a:lstStyle>
            <a:lvl1pPr>
              <a:defRPr sz="2000"/>
            </a:lvl1pPr>
            <a:lvl2pPr>
              <a:defRPr sz="2000"/>
            </a:lvl2pPr>
            <a:lvl3pPr>
              <a:defRPr sz="2000"/>
            </a:lvl3pPr>
            <a:lvl4pPr>
              <a:defRPr sz="1800"/>
            </a:lvl4pPr>
            <a:lvl5pPr marL="540000">
              <a:defRPr sz="1600"/>
            </a:lvl5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dirty="0"/>
          </a:p>
        </p:txBody>
      </p:sp>
      <p:sp>
        <p:nvSpPr>
          <p:cNvPr id="4" name="Inhaltsplatzhalter 3"/>
          <p:cNvSpPr>
            <a:spLocks noGrp="1"/>
          </p:cNvSpPr>
          <p:nvPr>
            <p:ph sz="half" idx="2"/>
          </p:nvPr>
        </p:nvSpPr>
        <p:spPr>
          <a:xfrm>
            <a:off x="6197600" y="1484314"/>
            <a:ext cx="5443016" cy="4897437"/>
          </a:xfrm>
        </p:spPr>
        <p:txBody>
          <a:bodyPr/>
          <a:lstStyle>
            <a:lvl1pPr>
              <a:defRPr sz="2000"/>
            </a:lvl1pPr>
            <a:lvl2pPr>
              <a:defRPr sz="2000"/>
            </a:lvl2pPr>
            <a:lvl3pPr>
              <a:defRPr sz="2000"/>
            </a:lvl3pPr>
            <a:lvl4pPr>
              <a:defRPr sz="1800"/>
            </a:lvl4pPr>
            <a:lvl5pPr>
              <a:defRPr sz="1600"/>
            </a:lvl5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dirty="0"/>
          </a:p>
        </p:txBody>
      </p:sp>
      <p:sp>
        <p:nvSpPr>
          <p:cNvPr id="5" name="Datumsplatzhalter 4"/>
          <p:cNvSpPr>
            <a:spLocks noGrp="1"/>
          </p:cNvSpPr>
          <p:nvPr>
            <p:ph type="dt" sz="half" idx="10"/>
          </p:nvPr>
        </p:nvSpPr>
        <p:spPr/>
        <p:txBody>
          <a:bodyPr/>
          <a:lstStyle>
            <a:lvl1pPr>
              <a:defRPr/>
            </a:lvl1pPr>
          </a:lstStyle>
          <a:p>
            <a:r>
              <a:rPr lang="de-DE" altLang="de-DE"/>
              <a:t>Datum</a:t>
            </a:r>
          </a:p>
        </p:txBody>
      </p:sp>
      <p:sp>
        <p:nvSpPr>
          <p:cNvPr id="6" name="Fußzeilenplatzhalter 5"/>
          <p:cNvSpPr>
            <a:spLocks noGrp="1"/>
          </p:cNvSpPr>
          <p:nvPr>
            <p:ph type="ftr" sz="quarter" idx="11"/>
          </p:nvPr>
        </p:nvSpPr>
        <p:spPr/>
        <p:txBody>
          <a:bodyPr/>
          <a:lstStyle>
            <a:lvl1pPr>
              <a:defRPr/>
            </a:lvl1pPr>
          </a:lstStyle>
          <a:p>
            <a:r>
              <a:rPr lang="de-DE" altLang="de-DE"/>
              <a:t>Veranstaltung</a:t>
            </a:r>
          </a:p>
        </p:txBody>
      </p:sp>
      <p:sp>
        <p:nvSpPr>
          <p:cNvPr id="7" name="Foliennummernplatzhalter 6"/>
          <p:cNvSpPr>
            <a:spLocks noGrp="1"/>
          </p:cNvSpPr>
          <p:nvPr>
            <p:ph type="sldNum" sz="quarter" idx="12"/>
          </p:nvPr>
        </p:nvSpPr>
        <p:spPr/>
        <p:txBody>
          <a:bodyPr/>
          <a:lstStyle>
            <a:lvl1pPr>
              <a:defRPr/>
            </a:lvl1pPr>
          </a:lstStyle>
          <a:p>
            <a:r>
              <a:rPr lang="de-DE" altLang="de-DE"/>
              <a:t>Seite </a:t>
            </a:r>
            <a:fld id="{1E832D47-690B-41F0-BCAD-9F165EFE9095}" type="slidenum">
              <a:rPr lang="de-DE" altLang="de-DE"/>
              <a:pPr/>
              <a:t>‹Nr.›</a:t>
            </a:fld>
            <a:endParaRPr lang="de-DE" altLang="de-DE"/>
          </a:p>
        </p:txBody>
      </p:sp>
    </p:spTree>
    <p:extLst>
      <p:ext uri="{BB962C8B-B14F-4D97-AF65-F5344CB8AC3E}">
        <p14:creationId xmlns:p14="http://schemas.microsoft.com/office/powerpoint/2010/main" val="20969703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dirty="0"/>
          </a:p>
        </p:txBody>
      </p:sp>
      <p:sp>
        <p:nvSpPr>
          <p:cNvPr id="3" name="Datumsplatzhalter 2"/>
          <p:cNvSpPr>
            <a:spLocks noGrp="1"/>
          </p:cNvSpPr>
          <p:nvPr>
            <p:ph type="dt" sz="half" idx="10"/>
          </p:nvPr>
        </p:nvSpPr>
        <p:spPr/>
        <p:txBody>
          <a:bodyPr/>
          <a:lstStyle>
            <a:lvl1pPr>
              <a:defRPr/>
            </a:lvl1pPr>
          </a:lstStyle>
          <a:p>
            <a:r>
              <a:rPr lang="de-DE" altLang="de-DE"/>
              <a:t>Datum</a:t>
            </a:r>
          </a:p>
        </p:txBody>
      </p:sp>
      <p:sp>
        <p:nvSpPr>
          <p:cNvPr id="4" name="Fußzeilenplatzhalter 3"/>
          <p:cNvSpPr>
            <a:spLocks noGrp="1"/>
          </p:cNvSpPr>
          <p:nvPr>
            <p:ph type="ftr" sz="quarter" idx="11"/>
          </p:nvPr>
        </p:nvSpPr>
        <p:spPr>
          <a:xfrm>
            <a:off x="767408" y="6496051"/>
            <a:ext cx="5809076" cy="333375"/>
          </a:xfrm>
        </p:spPr>
        <p:txBody>
          <a:bodyPr/>
          <a:lstStyle>
            <a:lvl1pPr>
              <a:defRPr/>
            </a:lvl1pPr>
          </a:lstStyle>
          <a:p>
            <a:r>
              <a:rPr lang="de-DE" altLang="de-DE" dirty="0"/>
              <a:t>Veranstaltung</a:t>
            </a:r>
          </a:p>
        </p:txBody>
      </p:sp>
      <p:sp>
        <p:nvSpPr>
          <p:cNvPr id="5" name="Foliennummernplatzhalter 4"/>
          <p:cNvSpPr>
            <a:spLocks noGrp="1"/>
          </p:cNvSpPr>
          <p:nvPr>
            <p:ph type="sldNum" sz="quarter" idx="12"/>
          </p:nvPr>
        </p:nvSpPr>
        <p:spPr>
          <a:xfrm>
            <a:off x="9635068" y="6496051"/>
            <a:ext cx="2005548" cy="333375"/>
          </a:xfrm>
        </p:spPr>
        <p:txBody>
          <a:bodyPr/>
          <a:lstStyle>
            <a:lvl1pPr>
              <a:defRPr/>
            </a:lvl1pPr>
          </a:lstStyle>
          <a:p>
            <a:r>
              <a:rPr lang="de-DE" altLang="de-DE" dirty="0"/>
              <a:t>Seite </a:t>
            </a:r>
            <a:fld id="{9E1CCE1E-BB16-4C91-9013-2F8E5D1DD0AC}" type="slidenum">
              <a:rPr lang="de-DE" altLang="de-DE"/>
              <a:pPr/>
              <a:t>‹Nr.›</a:t>
            </a:fld>
            <a:endParaRPr lang="de-DE" altLang="de-DE" dirty="0"/>
          </a:p>
        </p:txBody>
      </p:sp>
    </p:spTree>
    <p:extLst>
      <p:ext uri="{BB962C8B-B14F-4D97-AF65-F5344CB8AC3E}">
        <p14:creationId xmlns:p14="http://schemas.microsoft.com/office/powerpoint/2010/main" val="172441396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lvl1pPr>
              <a:defRPr/>
            </a:lvl1pPr>
          </a:lstStyle>
          <a:p>
            <a:r>
              <a:rPr lang="de-DE" altLang="de-DE"/>
              <a:t>Datum</a:t>
            </a:r>
          </a:p>
        </p:txBody>
      </p:sp>
      <p:sp>
        <p:nvSpPr>
          <p:cNvPr id="3" name="Fußzeilenplatzhalter 2"/>
          <p:cNvSpPr>
            <a:spLocks noGrp="1"/>
          </p:cNvSpPr>
          <p:nvPr>
            <p:ph type="ftr" sz="quarter" idx="11"/>
          </p:nvPr>
        </p:nvSpPr>
        <p:spPr/>
        <p:txBody>
          <a:bodyPr/>
          <a:lstStyle>
            <a:lvl1pPr>
              <a:defRPr/>
            </a:lvl1pPr>
          </a:lstStyle>
          <a:p>
            <a:r>
              <a:rPr lang="de-DE" altLang="de-DE"/>
              <a:t>Veranstaltung</a:t>
            </a:r>
          </a:p>
        </p:txBody>
      </p:sp>
      <p:sp>
        <p:nvSpPr>
          <p:cNvPr id="4" name="Foliennummernplatzhalter 3"/>
          <p:cNvSpPr>
            <a:spLocks noGrp="1"/>
          </p:cNvSpPr>
          <p:nvPr>
            <p:ph type="sldNum" sz="quarter" idx="12"/>
          </p:nvPr>
        </p:nvSpPr>
        <p:spPr>
          <a:xfrm>
            <a:off x="9635068" y="6496051"/>
            <a:ext cx="2077556" cy="333375"/>
          </a:xfrm>
        </p:spPr>
        <p:txBody>
          <a:bodyPr/>
          <a:lstStyle>
            <a:lvl1pPr>
              <a:defRPr/>
            </a:lvl1pPr>
          </a:lstStyle>
          <a:p>
            <a:r>
              <a:rPr lang="de-DE" altLang="de-DE" dirty="0"/>
              <a:t>Seite </a:t>
            </a:r>
            <a:fld id="{C13503F5-875C-4BFD-8DC7-D3B87DC98B0A}" type="slidenum">
              <a:rPr lang="de-DE" altLang="de-DE"/>
              <a:pPr/>
              <a:t>‹Nr.›</a:t>
            </a:fld>
            <a:endParaRPr lang="de-DE" altLang="de-DE" dirty="0"/>
          </a:p>
        </p:txBody>
      </p:sp>
    </p:spTree>
    <p:extLst>
      <p:ext uri="{BB962C8B-B14F-4D97-AF65-F5344CB8AC3E}">
        <p14:creationId xmlns:p14="http://schemas.microsoft.com/office/powerpoint/2010/main" val="42431381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picTx" preserve="1">
  <p:cSld name="Text schmal mit Bild rechts">
    <p:spTree>
      <p:nvGrpSpPr>
        <p:cNvPr id="1" name=""/>
        <p:cNvGrpSpPr/>
        <p:nvPr/>
      </p:nvGrpSpPr>
      <p:grpSpPr>
        <a:xfrm>
          <a:off x="0" y="0"/>
          <a:ext cx="0" cy="0"/>
          <a:chOff x="0" y="0"/>
          <a:chExt cx="0" cy="0"/>
        </a:xfrm>
      </p:grpSpPr>
      <p:sp>
        <p:nvSpPr>
          <p:cNvPr id="2" name="Titel 1"/>
          <p:cNvSpPr>
            <a:spLocks noGrp="1"/>
          </p:cNvSpPr>
          <p:nvPr>
            <p:ph type="title"/>
          </p:nvPr>
        </p:nvSpPr>
        <p:spPr>
          <a:xfrm>
            <a:off x="720000" y="766800"/>
            <a:ext cx="10920616" cy="572616"/>
          </a:xfrm>
        </p:spPr>
        <p:txBody>
          <a:bodyPr anchor="b"/>
          <a:lstStyle>
            <a:lvl1pPr>
              <a:defRPr sz="3000"/>
            </a:lvl1pPr>
          </a:lstStyle>
          <a:p>
            <a:r>
              <a:rPr lang="de-DE" smtClean="0"/>
              <a:t>Titelmasterformat durch Klicken bearbeiten</a:t>
            </a:r>
            <a:endParaRPr lang="de-DE" dirty="0"/>
          </a:p>
        </p:txBody>
      </p:sp>
      <p:sp>
        <p:nvSpPr>
          <p:cNvPr id="3" name="Bildplatzhalter 2"/>
          <p:cNvSpPr>
            <a:spLocks noGrp="1"/>
          </p:cNvSpPr>
          <p:nvPr>
            <p:ph type="pic" idx="1"/>
          </p:nvPr>
        </p:nvSpPr>
        <p:spPr>
          <a:xfrm>
            <a:off x="4583832" y="1484784"/>
            <a:ext cx="7056784" cy="4824536"/>
          </a:xfrm>
        </p:spPr>
        <p:txBody>
          <a:bodyPr/>
          <a:lstStyle>
            <a:lvl1pPr marL="0" indent="0">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smtClean="0"/>
              <a:t>Bild durch Klicken auf Symbol hinzufügen</a:t>
            </a:r>
            <a:endParaRPr lang="de-DE" dirty="0"/>
          </a:p>
        </p:txBody>
      </p:sp>
      <p:sp>
        <p:nvSpPr>
          <p:cNvPr id="4" name="Textplatzhalter 3"/>
          <p:cNvSpPr>
            <a:spLocks noGrp="1"/>
          </p:cNvSpPr>
          <p:nvPr>
            <p:ph type="body" sz="half" idx="2"/>
          </p:nvPr>
        </p:nvSpPr>
        <p:spPr>
          <a:xfrm>
            <a:off x="719668" y="1484784"/>
            <a:ext cx="3720148" cy="4824536"/>
          </a:xfrm>
        </p:spPr>
        <p:txBody>
          <a:bodyPr/>
          <a:lstStyle>
            <a:lvl1pPr marL="0" indent="0">
              <a:buNone/>
              <a:defRPr sz="2000" b="1">
                <a:latin typeface="+mn-lt"/>
              </a:defRPr>
            </a:lvl1pPr>
            <a:lvl2pPr marL="0" indent="0">
              <a:buNone/>
              <a:defRPr sz="2000" baseline="0">
                <a:latin typeface="+mn-lt"/>
              </a:defRPr>
            </a:lvl2pPr>
            <a:lvl3pPr marL="914400" indent="0">
              <a:buNone/>
              <a:defRPr sz="1200"/>
            </a:lvl3pPr>
            <a:lvl4pPr marL="1371600" indent="0">
              <a:buNone/>
              <a:defRPr sz="1000"/>
            </a:lvl4pPr>
            <a:lvl5pPr marL="536400" indent="-270000">
              <a:spcBef>
                <a:spcPts val="504"/>
              </a:spcBef>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a:p>
            <a:pPr lvl="1"/>
            <a:r>
              <a:rPr lang="de-DE" smtClean="0"/>
              <a:t>Zweite Ebene</a:t>
            </a:r>
          </a:p>
        </p:txBody>
      </p:sp>
      <p:sp>
        <p:nvSpPr>
          <p:cNvPr id="5" name="Datumsplatzhalter 4"/>
          <p:cNvSpPr>
            <a:spLocks noGrp="1"/>
          </p:cNvSpPr>
          <p:nvPr>
            <p:ph type="dt" sz="half" idx="10"/>
          </p:nvPr>
        </p:nvSpPr>
        <p:spPr/>
        <p:txBody>
          <a:bodyPr/>
          <a:lstStyle>
            <a:lvl1pPr>
              <a:defRPr/>
            </a:lvl1pPr>
          </a:lstStyle>
          <a:p>
            <a:r>
              <a:rPr lang="de-DE" altLang="de-DE"/>
              <a:t>Datum</a:t>
            </a:r>
          </a:p>
        </p:txBody>
      </p:sp>
      <p:sp>
        <p:nvSpPr>
          <p:cNvPr id="6" name="Fußzeilenplatzhalter 5"/>
          <p:cNvSpPr>
            <a:spLocks noGrp="1"/>
          </p:cNvSpPr>
          <p:nvPr>
            <p:ph type="ftr" sz="quarter" idx="11"/>
          </p:nvPr>
        </p:nvSpPr>
        <p:spPr/>
        <p:txBody>
          <a:bodyPr/>
          <a:lstStyle>
            <a:lvl1pPr>
              <a:defRPr/>
            </a:lvl1pPr>
          </a:lstStyle>
          <a:p>
            <a:r>
              <a:rPr lang="de-DE" altLang="de-DE"/>
              <a:t>Veranstaltung</a:t>
            </a:r>
          </a:p>
        </p:txBody>
      </p:sp>
      <p:sp>
        <p:nvSpPr>
          <p:cNvPr id="7" name="Foliennummernplatzhalter 6"/>
          <p:cNvSpPr>
            <a:spLocks noGrp="1"/>
          </p:cNvSpPr>
          <p:nvPr>
            <p:ph type="sldNum" sz="quarter" idx="12"/>
          </p:nvPr>
        </p:nvSpPr>
        <p:spPr/>
        <p:txBody>
          <a:bodyPr/>
          <a:lstStyle>
            <a:lvl1pPr>
              <a:defRPr/>
            </a:lvl1pPr>
          </a:lstStyle>
          <a:p>
            <a:r>
              <a:rPr lang="de-DE" altLang="de-DE"/>
              <a:t>Seite </a:t>
            </a:r>
            <a:fld id="{53926E1C-4BB1-4A3E-B192-0F3494B0855F}" type="slidenum">
              <a:rPr lang="de-DE" altLang="de-DE"/>
              <a:pPr/>
              <a:t>‹Nr.›</a:t>
            </a:fld>
            <a:endParaRPr lang="de-DE" altLang="de-DE"/>
          </a:p>
        </p:txBody>
      </p:sp>
    </p:spTree>
    <p:extLst>
      <p:ext uri="{BB962C8B-B14F-4D97-AF65-F5344CB8AC3E}">
        <p14:creationId xmlns:p14="http://schemas.microsoft.com/office/powerpoint/2010/main" val="361358939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Text breit mit Bild rechts">
    <p:spTree>
      <p:nvGrpSpPr>
        <p:cNvPr id="1" name=""/>
        <p:cNvGrpSpPr/>
        <p:nvPr/>
      </p:nvGrpSpPr>
      <p:grpSpPr>
        <a:xfrm>
          <a:off x="0" y="0"/>
          <a:ext cx="0" cy="0"/>
          <a:chOff x="0" y="0"/>
          <a:chExt cx="0" cy="0"/>
        </a:xfrm>
      </p:grpSpPr>
      <p:sp>
        <p:nvSpPr>
          <p:cNvPr id="2" name="Titel 1"/>
          <p:cNvSpPr>
            <a:spLocks noGrp="1"/>
          </p:cNvSpPr>
          <p:nvPr>
            <p:ph type="title"/>
          </p:nvPr>
        </p:nvSpPr>
        <p:spPr>
          <a:xfrm>
            <a:off x="720000" y="766800"/>
            <a:ext cx="10920616" cy="572616"/>
          </a:xfrm>
        </p:spPr>
        <p:txBody>
          <a:bodyPr anchor="b"/>
          <a:lstStyle>
            <a:lvl1pPr>
              <a:defRPr sz="3000"/>
            </a:lvl1pPr>
          </a:lstStyle>
          <a:p>
            <a:r>
              <a:rPr lang="de-DE" smtClean="0"/>
              <a:t>Titelmasterformat durch Klicken bearbeiten</a:t>
            </a:r>
            <a:endParaRPr lang="de-DE" dirty="0"/>
          </a:p>
        </p:txBody>
      </p:sp>
      <p:sp>
        <p:nvSpPr>
          <p:cNvPr id="3" name="Bildplatzhalter 2"/>
          <p:cNvSpPr>
            <a:spLocks noGrp="1"/>
          </p:cNvSpPr>
          <p:nvPr>
            <p:ph type="pic" idx="1"/>
          </p:nvPr>
        </p:nvSpPr>
        <p:spPr>
          <a:xfrm>
            <a:off x="8256240" y="1484784"/>
            <a:ext cx="3384376" cy="4824536"/>
          </a:xfrm>
        </p:spPr>
        <p:txBody>
          <a:bodyPr/>
          <a:lstStyle>
            <a:lvl1pPr marL="0" indent="0">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smtClean="0"/>
              <a:t>Bild durch Klicken auf Symbol hinzufügen</a:t>
            </a:r>
            <a:endParaRPr lang="de-DE" dirty="0"/>
          </a:p>
        </p:txBody>
      </p:sp>
      <p:sp>
        <p:nvSpPr>
          <p:cNvPr id="4" name="Textplatzhalter 3"/>
          <p:cNvSpPr>
            <a:spLocks noGrp="1"/>
          </p:cNvSpPr>
          <p:nvPr>
            <p:ph type="body" sz="half" idx="2"/>
          </p:nvPr>
        </p:nvSpPr>
        <p:spPr>
          <a:xfrm>
            <a:off x="719668" y="1484784"/>
            <a:ext cx="7392556" cy="4824536"/>
          </a:xfrm>
        </p:spPr>
        <p:txBody>
          <a:bodyPr/>
          <a:lstStyle>
            <a:lvl1pPr marL="0" indent="0">
              <a:buNone/>
              <a:defRPr sz="2000" b="1">
                <a:latin typeface="+mn-lt"/>
              </a:defRPr>
            </a:lvl1pPr>
            <a:lvl2pPr marL="0" indent="0">
              <a:buNone/>
              <a:defRPr sz="2000" baseline="0">
                <a:latin typeface="+mn-lt"/>
              </a:defRPr>
            </a:lvl2pPr>
            <a:lvl3pPr marL="914400" indent="0">
              <a:buNone/>
              <a:defRPr sz="1200"/>
            </a:lvl3pPr>
            <a:lvl4pPr marL="1371600" indent="0">
              <a:buNone/>
              <a:defRPr sz="1000"/>
            </a:lvl4pPr>
            <a:lvl5pPr marL="536400" indent="-270000">
              <a:spcBef>
                <a:spcPts val="504"/>
              </a:spcBef>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a:p>
            <a:pPr lvl="1"/>
            <a:r>
              <a:rPr lang="de-DE" smtClean="0"/>
              <a:t>Zweite Ebene</a:t>
            </a:r>
          </a:p>
        </p:txBody>
      </p:sp>
      <p:sp>
        <p:nvSpPr>
          <p:cNvPr id="5" name="Datumsplatzhalter 4"/>
          <p:cNvSpPr>
            <a:spLocks noGrp="1"/>
          </p:cNvSpPr>
          <p:nvPr>
            <p:ph type="dt" sz="half" idx="10"/>
          </p:nvPr>
        </p:nvSpPr>
        <p:spPr/>
        <p:txBody>
          <a:bodyPr/>
          <a:lstStyle>
            <a:lvl1pPr>
              <a:defRPr/>
            </a:lvl1pPr>
          </a:lstStyle>
          <a:p>
            <a:r>
              <a:rPr lang="de-DE" altLang="de-DE"/>
              <a:t>Datum</a:t>
            </a:r>
          </a:p>
        </p:txBody>
      </p:sp>
      <p:sp>
        <p:nvSpPr>
          <p:cNvPr id="6" name="Fußzeilenplatzhalter 5"/>
          <p:cNvSpPr>
            <a:spLocks noGrp="1"/>
          </p:cNvSpPr>
          <p:nvPr>
            <p:ph type="ftr" sz="quarter" idx="11"/>
          </p:nvPr>
        </p:nvSpPr>
        <p:spPr/>
        <p:txBody>
          <a:bodyPr/>
          <a:lstStyle>
            <a:lvl1pPr>
              <a:defRPr/>
            </a:lvl1pPr>
          </a:lstStyle>
          <a:p>
            <a:r>
              <a:rPr lang="de-DE" altLang="de-DE"/>
              <a:t>Veranstaltung</a:t>
            </a:r>
          </a:p>
        </p:txBody>
      </p:sp>
      <p:sp>
        <p:nvSpPr>
          <p:cNvPr id="7" name="Foliennummernplatzhalter 6"/>
          <p:cNvSpPr>
            <a:spLocks noGrp="1"/>
          </p:cNvSpPr>
          <p:nvPr>
            <p:ph type="sldNum" sz="quarter" idx="12"/>
          </p:nvPr>
        </p:nvSpPr>
        <p:spPr/>
        <p:txBody>
          <a:bodyPr/>
          <a:lstStyle>
            <a:lvl1pPr>
              <a:defRPr/>
            </a:lvl1pPr>
          </a:lstStyle>
          <a:p>
            <a:r>
              <a:rPr lang="de-DE" altLang="de-DE"/>
              <a:t>Seite </a:t>
            </a:r>
            <a:fld id="{53926E1C-4BB1-4A3E-B192-0F3494B0855F}" type="slidenum">
              <a:rPr lang="de-DE" altLang="de-DE"/>
              <a:pPr/>
              <a:t>‹Nr.›</a:t>
            </a:fld>
            <a:endParaRPr lang="de-DE" altLang="de-DE"/>
          </a:p>
        </p:txBody>
      </p:sp>
    </p:spTree>
    <p:extLst>
      <p:ext uri="{BB962C8B-B14F-4D97-AF65-F5344CB8AC3E}">
        <p14:creationId xmlns:p14="http://schemas.microsoft.com/office/powerpoint/2010/main" val="181872170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Text breit mit Bild links">
    <p:spTree>
      <p:nvGrpSpPr>
        <p:cNvPr id="1" name=""/>
        <p:cNvGrpSpPr/>
        <p:nvPr/>
      </p:nvGrpSpPr>
      <p:grpSpPr>
        <a:xfrm>
          <a:off x="0" y="0"/>
          <a:ext cx="0" cy="0"/>
          <a:chOff x="0" y="0"/>
          <a:chExt cx="0" cy="0"/>
        </a:xfrm>
      </p:grpSpPr>
      <p:sp>
        <p:nvSpPr>
          <p:cNvPr id="2" name="Titel 1"/>
          <p:cNvSpPr>
            <a:spLocks noGrp="1"/>
          </p:cNvSpPr>
          <p:nvPr>
            <p:ph type="title"/>
          </p:nvPr>
        </p:nvSpPr>
        <p:spPr>
          <a:xfrm>
            <a:off x="720000" y="766800"/>
            <a:ext cx="10920616" cy="572616"/>
          </a:xfrm>
        </p:spPr>
        <p:txBody>
          <a:bodyPr anchor="b"/>
          <a:lstStyle>
            <a:lvl1pPr>
              <a:defRPr sz="3000"/>
            </a:lvl1pPr>
          </a:lstStyle>
          <a:p>
            <a:r>
              <a:rPr lang="de-DE" smtClean="0"/>
              <a:t>Titelmasterformat durch Klicken bearbeiten</a:t>
            </a:r>
            <a:endParaRPr lang="de-DE" dirty="0"/>
          </a:p>
        </p:txBody>
      </p:sp>
      <p:sp>
        <p:nvSpPr>
          <p:cNvPr id="3" name="Bildplatzhalter 2"/>
          <p:cNvSpPr>
            <a:spLocks noGrp="1"/>
          </p:cNvSpPr>
          <p:nvPr>
            <p:ph type="pic" idx="1"/>
          </p:nvPr>
        </p:nvSpPr>
        <p:spPr>
          <a:xfrm>
            <a:off x="719667" y="1484108"/>
            <a:ext cx="3384376" cy="4824536"/>
          </a:xfrm>
        </p:spPr>
        <p:txBody>
          <a:bodyPr/>
          <a:lstStyle>
            <a:lvl1pPr marL="0" indent="0">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smtClean="0"/>
              <a:t>Bild durch Klicken auf Symbol hinzufügen</a:t>
            </a:r>
            <a:endParaRPr lang="de-DE" dirty="0"/>
          </a:p>
        </p:txBody>
      </p:sp>
      <p:sp>
        <p:nvSpPr>
          <p:cNvPr id="4" name="Textplatzhalter 3"/>
          <p:cNvSpPr>
            <a:spLocks noGrp="1"/>
          </p:cNvSpPr>
          <p:nvPr>
            <p:ph type="body" sz="half" idx="2"/>
          </p:nvPr>
        </p:nvSpPr>
        <p:spPr>
          <a:xfrm>
            <a:off x="4248060" y="1484108"/>
            <a:ext cx="7392556" cy="4824536"/>
          </a:xfrm>
        </p:spPr>
        <p:txBody>
          <a:bodyPr/>
          <a:lstStyle>
            <a:lvl1pPr marL="0" indent="0">
              <a:buNone/>
              <a:defRPr sz="2000" b="1">
                <a:latin typeface="+mn-lt"/>
              </a:defRPr>
            </a:lvl1pPr>
            <a:lvl2pPr marL="0" indent="0">
              <a:buNone/>
              <a:defRPr sz="2000" baseline="0">
                <a:latin typeface="+mn-lt"/>
              </a:defRPr>
            </a:lvl2pPr>
            <a:lvl3pPr marL="914400" indent="0">
              <a:buNone/>
              <a:defRPr sz="1200"/>
            </a:lvl3pPr>
            <a:lvl4pPr marL="1371600" indent="0">
              <a:buNone/>
              <a:defRPr sz="1000"/>
            </a:lvl4pPr>
            <a:lvl5pPr marL="536400" indent="-270000">
              <a:spcBef>
                <a:spcPts val="504"/>
              </a:spcBef>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a:p>
            <a:pPr lvl="1"/>
            <a:r>
              <a:rPr lang="de-DE" smtClean="0"/>
              <a:t>Zweite Ebene</a:t>
            </a:r>
          </a:p>
        </p:txBody>
      </p:sp>
      <p:sp>
        <p:nvSpPr>
          <p:cNvPr id="5" name="Datumsplatzhalter 4"/>
          <p:cNvSpPr>
            <a:spLocks noGrp="1"/>
          </p:cNvSpPr>
          <p:nvPr>
            <p:ph type="dt" sz="half" idx="10"/>
          </p:nvPr>
        </p:nvSpPr>
        <p:spPr/>
        <p:txBody>
          <a:bodyPr/>
          <a:lstStyle>
            <a:lvl1pPr>
              <a:defRPr/>
            </a:lvl1pPr>
          </a:lstStyle>
          <a:p>
            <a:r>
              <a:rPr lang="de-DE" altLang="de-DE"/>
              <a:t>Datum</a:t>
            </a:r>
          </a:p>
        </p:txBody>
      </p:sp>
      <p:sp>
        <p:nvSpPr>
          <p:cNvPr id="6" name="Fußzeilenplatzhalter 5"/>
          <p:cNvSpPr>
            <a:spLocks noGrp="1"/>
          </p:cNvSpPr>
          <p:nvPr>
            <p:ph type="ftr" sz="quarter" idx="11"/>
          </p:nvPr>
        </p:nvSpPr>
        <p:spPr/>
        <p:txBody>
          <a:bodyPr/>
          <a:lstStyle>
            <a:lvl1pPr>
              <a:defRPr/>
            </a:lvl1pPr>
          </a:lstStyle>
          <a:p>
            <a:r>
              <a:rPr lang="de-DE" altLang="de-DE"/>
              <a:t>Veranstaltung</a:t>
            </a:r>
          </a:p>
        </p:txBody>
      </p:sp>
      <p:sp>
        <p:nvSpPr>
          <p:cNvPr id="7" name="Foliennummernplatzhalter 6"/>
          <p:cNvSpPr>
            <a:spLocks noGrp="1"/>
          </p:cNvSpPr>
          <p:nvPr>
            <p:ph type="sldNum" sz="quarter" idx="12"/>
          </p:nvPr>
        </p:nvSpPr>
        <p:spPr/>
        <p:txBody>
          <a:bodyPr/>
          <a:lstStyle>
            <a:lvl1pPr>
              <a:defRPr/>
            </a:lvl1pPr>
          </a:lstStyle>
          <a:p>
            <a:r>
              <a:rPr lang="de-DE" altLang="de-DE"/>
              <a:t>Seite </a:t>
            </a:r>
            <a:fld id="{53926E1C-4BB1-4A3E-B192-0F3494B0855F}" type="slidenum">
              <a:rPr lang="de-DE" altLang="de-DE"/>
              <a:pPr/>
              <a:t>‹Nr.›</a:t>
            </a:fld>
            <a:endParaRPr lang="de-DE" altLang="de-DE"/>
          </a:p>
        </p:txBody>
      </p:sp>
    </p:spTree>
    <p:extLst>
      <p:ext uri="{BB962C8B-B14F-4D97-AF65-F5344CB8AC3E}">
        <p14:creationId xmlns:p14="http://schemas.microsoft.com/office/powerpoint/2010/main" val="69494219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 name="Rechteck 5">
            <a:extLst>
              <a:ext uri="{FF2B5EF4-FFF2-40B4-BE49-F238E27FC236}">
                <a16:creationId xmlns="" xmlns:a16="http://schemas.microsoft.com/office/drawing/2014/main" id="{24EA34D8-1483-DCD9-26C3-67A33E31480B}"/>
              </a:ext>
              <a:ext uri="{C183D7F6-B498-43B3-948B-1728B52AA6E4}">
                <adec:decorative xmlns="" xmlns:adec="http://schemas.microsoft.com/office/drawing/2017/decorative" val="1"/>
              </a:ext>
            </a:extLst>
          </p:cNvPr>
          <p:cNvSpPr/>
          <p:nvPr userDrawn="1"/>
        </p:nvSpPr>
        <p:spPr bwMode="auto">
          <a:xfrm>
            <a:off x="0" y="6438899"/>
            <a:ext cx="12192000" cy="419100"/>
          </a:xfrm>
          <a:prstGeom prst="rect">
            <a:avLst/>
          </a:prstGeom>
          <a:solidFill>
            <a:srgbClr val="004994"/>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Tx/>
              <a:buFontTx/>
              <a:buNone/>
              <a:tabLst>
                <a:tab pos="1616075" algn="l"/>
              </a:tabLst>
            </a:pPr>
            <a:endParaRPr kumimoji="0" lang="de-DE" sz="2000" b="0" i="0" u="none" strike="noStrike" cap="none" normalizeH="0" baseline="0">
              <a:ln>
                <a:noFill/>
              </a:ln>
              <a:solidFill>
                <a:srgbClr val="6D6D6D"/>
              </a:solidFill>
              <a:effectLst/>
              <a:latin typeface="Arial" panose="020B0604020202020204" pitchFamily="34" charset="0"/>
            </a:endParaRPr>
          </a:p>
        </p:txBody>
      </p:sp>
      <p:sp>
        <p:nvSpPr>
          <p:cNvPr id="1035" name="Rectangle 11"/>
          <p:cNvSpPr>
            <a:spLocks noGrp="1" noChangeArrowheads="1"/>
          </p:cNvSpPr>
          <p:nvPr>
            <p:ph type="dt" sz="half" idx="2"/>
          </p:nvPr>
        </p:nvSpPr>
        <p:spPr bwMode="auto">
          <a:xfrm>
            <a:off x="6917267" y="6496051"/>
            <a:ext cx="2434167" cy="333375"/>
          </a:xfrm>
          <a:prstGeom prst="rect">
            <a:avLst/>
          </a:prstGeom>
          <a:noFill/>
          <a:ln>
            <a:noFill/>
          </a:ln>
          <a:effectLst/>
          <a:extLst>
            <a:ext uri="{909E8E84-426E-40DD-AFC4-6F175D3DCCD1}">
              <a14:hiddenFill xmlns:a14="http://schemas.microsoft.com/office/drawing/2010/main">
                <a:solidFill>
                  <a:srgbClr val="00499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r" defTabSz="801688">
              <a:spcBef>
                <a:spcPct val="0"/>
              </a:spcBef>
              <a:defRPr sz="1200">
                <a:solidFill>
                  <a:schemeClr val="bg1"/>
                </a:solidFill>
              </a:defRPr>
            </a:lvl1pPr>
          </a:lstStyle>
          <a:p>
            <a:r>
              <a:rPr lang="de-DE" altLang="de-DE"/>
              <a:t>Datum</a:t>
            </a:r>
          </a:p>
        </p:txBody>
      </p:sp>
      <p:sp>
        <p:nvSpPr>
          <p:cNvPr id="1036" name="Rectangle 12"/>
          <p:cNvSpPr>
            <a:spLocks noGrp="1" noChangeArrowheads="1"/>
          </p:cNvSpPr>
          <p:nvPr>
            <p:ph type="ftr" sz="quarter" idx="3"/>
          </p:nvPr>
        </p:nvSpPr>
        <p:spPr bwMode="auto">
          <a:xfrm>
            <a:off x="719667" y="6496051"/>
            <a:ext cx="5856817" cy="333375"/>
          </a:xfrm>
          <a:prstGeom prst="rect">
            <a:avLst/>
          </a:prstGeom>
          <a:noFill/>
          <a:ln>
            <a:noFill/>
          </a:ln>
          <a:effectLst/>
          <a:extLst>
            <a:ext uri="{909E8E84-426E-40DD-AFC4-6F175D3DCCD1}">
              <a14:hiddenFill xmlns:a14="http://schemas.microsoft.com/office/drawing/2010/main">
                <a:solidFill>
                  <a:srgbClr val="00499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defTabSz="801688">
              <a:spcBef>
                <a:spcPct val="0"/>
              </a:spcBef>
              <a:defRPr sz="1200">
                <a:solidFill>
                  <a:schemeClr val="bg1"/>
                </a:solidFill>
              </a:defRPr>
            </a:lvl1pPr>
          </a:lstStyle>
          <a:p>
            <a:r>
              <a:rPr lang="de-DE" altLang="de-DE" dirty="0"/>
              <a:t>Veranstaltung</a:t>
            </a:r>
          </a:p>
        </p:txBody>
      </p:sp>
      <p:sp>
        <p:nvSpPr>
          <p:cNvPr id="1038" name="Rectangle 14"/>
          <p:cNvSpPr>
            <a:spLocks noGrp="1" noChangeArrowheads="1"/>
          </p:cNvSpPr>
          <p:nvPr>
            <p:ph type="body" idx="1"/>
          </p:nvPr>
        </p:nvSpPr>
        <p:spPr bwMode="auto">
          <a:xfrm>
            <a:off x="719667" y="1484314"/>
            <a:ext cx="10920949" cy="489743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de-DE" altLang="de-DE" dirty="0"/>
              <a:t>Zwischenüberschrift 20pt</a:t>
            </a:r>
          </a:p>
          <a:p>
            <a:pPr lvl="1"/>
            <a:r>
              <a:rPr lang="de-DE" altLang="de-DE" dirty="0"/>
              <a:t>Fließtext optimal 20pt</a:t>
            </a:r>
          </a:p>
          <a:p>
            <a:pPr lvl="2"/>
            <a:r>
              <a:rPr lang="de-DE" altLang="de-DE" dirty="0"/>
              <a:t>Aufzählungspunkt</a:t>
            </a:r>
          </a:p>
          <a:p>
            <a:pPr lvl="3"/>
            <a:r>
              <a:rPr lang="de-DE" altLang="de-DE" dirty="0"/>
              <a:t>Aufzählungspunkt</a:t>
            </a:r>
          </a:p>
          <a:p>
            <a:pPr lvl="4"/>
            <a:r>
              <a:rPr lang="de-DE" altLang="de-DE" dirty="0"/>
              <a:t>Nächste Ebene</a:t>
            </a:r>
          </a:p>
        </p:txBody>
      </p:sp>
      <p:sp>
        <p:nvSpPr>
          <p:cNvPr id="1039" name="Rectangle 15"/>
          <p:cNvSpPr>
            <a:spLocks noGrp="1" noChangeArrowheads="1"/>
          </p:cNvSpPr>
          <p:nvPr>
            <p:ph type="title"/>
          </p:nvPr>
        </p:nvSpPr>
        <p:spPr bwMode="auto">
          <a:xfrm>
            <a:off x="719667" y="765175"/>
            <a:ext cx="10920949"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40074" numCol="1" anchor="t" anchorCtr="0" compatLnSpc="1">
            <a:prstTxWarp prst="textNoShape">
              <a:avLst/>
            </a:prstTxWarp>
          </a:bodyPr>
          <a:lstStyle/>
          <a:p>
            <a:pPr lvl="0"/>
            <a:r>
              <a:rPr lang="de-DE" altLang="de-DE" dirty="0"/>
              <a:t>Überschrift 30pt</a:t>
            </a:r>
          </a:p>
        </p:txBody>
      </p:sp>
      <p:sp>
        <p:nvSpPr>
          <p:cNvPr id="1037" name="Rectangle 13"/>
          <p:cNvSpPr>
            <a:spLocks noGrp="1" noChangeArrowheads="1"/>
          </p:cNvSpPr>
          <p:nvPr>
            <p:ph type="sldNum" sz="quarter" idx="4"/>
          </p:nvPr>
        </p:nvSpPr>
        <p:spPr bwMode="auto">
          <a:xfrm>
            <a:off x="9635068" y="6496051"/>
            <a:ext cx="2005548" cy="333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r" defTabSz="801688">
              <a:spcBef>
                <a:spcPct val="0"/>
              </a:spcBef>
              <a:defRPr sz="1200">
                <a:solidFill>
                  <a:schemeClr val="bg1"/>
                </a:solidFill>
              </a:defRPr>
            </a:lvl1pPr>
          </a:lstStyle>
          <a:p>
            <a:r>
              <a:rPr lang="de-DE" altLang="de-DE" dirty="0"/>
              <a:t>Seite </a:t>
            </a:r>
            <a:fld id="{B988F69E-07F7-4632-B6D5-B3DCDD892311}" type="slidenum">
              <a:rPr lang="de-DE" altLang="de-DE"/>
              <a:pPr/>
              <a:t>‹Nr.›</a:t>
            </a:fld>
            <a:endParaRPr lang="de-DE" altLang="de-DE" dirty="0"/>
          </a:p>
        </p:txBody>
      </p:sp>
      <p:pic>
        <p:nvPicPr>
          <p:cNvPr id="4" name="Grafik 3">
            <a:extLst>
              <a:ext uri="{FF2B5EF4-FFF2-40B4-BE49-F238E27FC236}">
                <a16:creationId xmlns="" xmlns:a16="http://schemas.microsoft.com/office/drawing/2014/main" id="{911169DB-FCD0-094E-FE3B-9BAA081DF8FA}"/>
              </a:ext>
              <a:ext uri="{C183D7F6-B498-43B3-948B-1728B52AA6E4}">
                <adec:decorative xmlns="" xmlns:adec="http://schemas.microsoft.com/office/drawing/2017/decorative" val="1"/>
              </a:ext>
            </a:extLst>
          </p:cNvPr>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9843255" y="155020"/>
            <a:ext cx="1797361" cy="317340"/>
          </a:xfrm>
          <a:prstGeom prst="rect">
            <a:avLst/>
          </a:prstGeom>
        </p:spPr>
      </p:pic>
      <p:cxnSp>
        <p:nvCxnSpPr>
          <p:cNvPr id="5" name="Gerader Verbinder 4">
            <a:extLst>
              <a:ext uri="{FF2B5EF4-FFF2-40B4-BE49-F238E27FC236}">
                <a16:creationId xmlns="" xmlns:a16="http://schemas.microsoft.com/office/drawing/2014/main" id="{C43531E9-3920-45D5-7A92-FE7B09806B2E}"/>
              </a:ext>
              <a:ext uri="{C183D7F6-B498-43B3-948B-1728B52AA6E4}">
                <adec:decorative xmlns="" xmlns:adec="http://schemas.microsoft.com/office/drawing/2017/decorative" val="1"/>
              </a:ext>
            </a:extLst>
          </p:cNvPr>
          <p:cNvCxnSpPr/>
          <p:nvPr userDrawn="1"/>
        </p:nvCxnSpPr>
        <p:spPr bwMode="auto">
          <a:xfrm>
            <a:off x="-16329" y="579747"/>
            <a:ext cx="12192000" cy="0"/>
          </a:xfrm>
          <a:prstGeom prst="line">
            <a:avLst/>
          </a:prstGeom>
          <a:noFill/>
          <a:ln w="12700" cap="flat" cmpd="sng" algn="ctr">
            <a:solidFill>
              <a:srgbClr val="FAB5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 bg1="lt1" tx1="dk1" bg2="lt2" tx2="dk2" accent1="accent1" accent2="accent2" accent3="accent3" accent4="accent4" accent5="accent5" accent6="accent6" hlink="hlink" folHlink="folHlink"/>
  <p:sldLayoutIdLst>
    <p:sldLayoutId id="2147483650" r:id="rId1"/>
    <p:sldLayoutId id="2147483651" r:id="rId2"/>
    <p:sldLayoutId id="2147483653" r:id="rId3"/>
    <p:sldLayoutId id="2147483655" r:id="rId4"/>
    <p:sldLayoutId id="2147483656" r:id="rId5"/>
    <p:sldLayoutId id="2147483658" r:id="rId6"/>
    <p:sldLayoutId id="2147483662" r:id="rId7"/>
    <p:sldLayoutId id="2147483663" r:id="rId8"/>
  </p:sldLayoutIdLst>
  <p:hf hdr="0"/>
  <p:txStyles>
    <p:titleStyle>
      <a:lvl1pPr algn="l" rtl="0" eaLnBrk="1" fontAlgn="base" hangingPunct="1">
        <a:spcBef>
          <a:spcPct val="0"/>
        </a:spcBef>
        <a:spcAft>
          <a:spcPct val="0"/>
        </a:spcAft>
        <a:defRPr sz="3000" b="1" kern="1200">
          <a:solidFill>
            <a:schemeClr val="tx2"/>
          </a:solidFill>
          <a:latin typeface="+mj-lt"/>
          <a:ea typeface="+mj-ea"/>
          <a:cs typeface="+mj-cs"/>
        </a:defRPr>
      </a:lvl1pPr>
      <a:lvl2pPr algn="l" rtl="0" eaLnBrk="1" fontAlgn="base" hangingPunct="1">
        <a:spcBef>
          <a:spcPct val="0"/>
        </a:spcBef>
        <a:spcAft>
          <a:spcPct val="0"/>
        </a:spcAft>
        <a:defRPr sz="3000" b="1">
          <a:solidFill>
            <a:schemeClr val="tx2"/>
          </a:solidFill>
          <a:latin typeface="Arial" panose="020B0604020202020204" pitchFamily="34" charset="0"/>
        </a:defRPr>
      </a:lvl2pPr>
      <a:lvl3pPr algn="l" rtl="0" eaLnBrk="1" fontAlgn="base" hangingPunct="1">
        <a:spcBef>
          <a:spcPct val="0"/>
        </a:spcBef>
        <a:spcAft>
          <a:spcPct val="0"/>
        </a:spcAft>
        <a:defRPr sz="3000" b="1">
          <a:solidFill>
            <a:schemeClr val="tx2"/>
          </a:solidFill>
          <a:latin typeface="Arial" panose="020B0604020202020204" pitchFamily="34" charset="0"/>
        </a:defRPr>
      </a:lvl3pPr>
      <a:lvl4pPr algn="l" rtl="0" eaLnBrk="1" fontAlgn="base" hangingPunct="1">
        <a:spcBef>
          <a:spcPct val="0"/>
        </a:spcBef>
        <a:spcAft>
          <a:spcPct val="0"/>
        </a:spcAft>
        <a:defRPr sz="3000" b="1">
          <a:solidFill>
            <a:schemeClr val="tx2"/>
          </a:solidFill>
          <a:latin typeface="Arial" panose="020B0604020202020204" pitchFamily="34" charset="0"/>
        </a:defRPr>
      </a:lvl4pPr>
      <a:lvl5pPr algn="l" rtl="0" eaLnBrk="1" fontAlgn="base" hangingPunct="1">
        <a:spcBef>
          <a:spcPct val="0"/>
        </a:spcBef>
        <a:spcAft>
          <a:spcPct val="0"/>
        </a:spcAft>
        <a:defRPr sz="3000" b="1">
          <a:solidFill>
            <a:schemeClr val="tx2"/>
          </a:solidFill>
          <a:latin typeface="Arial" panose="020B0604020202020204" pitchFamily="34" charset="0"/>
        </a:defRPr>
      </a:lvl5pPr>
      <a:lvl6pPr marL="457200" algn="l" rtl="0" eaLnBrk="1" fontAlgn="base" hangingPunct="1">
        <a:spcBef>
          <a:spcPct val="0"/>
        </a:spcBef>
        <a:spcAft>
          <a:spcPct val="0"/>
        </a:spcAft>
        <a:defRPr sz="3000" b="1">
          <a:solidFill>
            <a:schemeClr val="tx2"/>
          </a:solidFill>
          <a:latin typeface="Arial" panose="020B0604020202020204" pitchFamily="34" charset="0"/>
        </a:defRPr>
      </a:lvl6pPr>
      <a:lvl7pPr marL="914400" algn="l" rtl="0" eaLnBrk="1" fontAlgn="base" hangingPunct="1">
        <a:spcBef>
          <a:spcPct val="0"/>
        </a:spcBef>
        <a:spcAft>
          <a:spcPct val="0"/>
        </a:spcAft>
        <a:defRPr sz="3000" b="1">
          <a:solidFill>
            <a:schemeClr val="tx2"/>
          </a:solidFill>
          <a:latin typeface="Arial" panose="020B0604020202020204" pitchFamily="34" charset="0"/>
        </a:defRPr>
      </a:lvl7pPr>
      <a:lvl8pPr marL="1371600" algn="l" rtl="0" eaLnBrk="1" fontAlgn="base" hangingPunct="1">
        <a:spcBef>
          <a:spcPct val="0"/>
        </a:spcBef>
        <a:spcAft>
          <a:spcPct val="0"/>
        </a:spcAft>
        <a:defRPr sz="3000" b="1">
          <a:solidFill>
            <a:schemeClr val="tx2"/>
          </a:solidFill>
          <a:latin typeface="Arial" panose="020B0604020202020204" pitchFamily="34" charset="0"/>
        </a:defRPr>
      </a:lvl8pPr>
      <a:lvl9pPr marL="1828800" algn="l" rtl="0" eaLnBrk="1" fontAlgn="base" hangingPunct="1">
        <a:spcBef>
          <a:spcPct val="0"/>
        </a:spcBef>
        <a:spcAft>
          <a:spcPct val="0"/>
        </a:spcAft>
        <a:defRPr sz="3000" b="1">
          <a:solidFill>
            <a:schemeClr val="tx2"/>
          </a:solidFill>
          <a:latin typeface="Arial" panose="020B0604020202020204" pitchFamily="34" charset="0"/>
        </a:defRPr>
      </a:lvl9pPr>
    </p:titleStyle>
    <p:bodyStyle>
      <a:lvl1pPr algn="l" rtl="0" eaLnBrk="1" fontAlgn="base" hangingPunct="1">
        <a:spcBef>
          <a:spcPct val="20000"/>
        </a:spcBef>
        <a:spcAft>
          <a:spcPct val="0"/>
        </a:spcAft>
        <a:tabLst>
          <a:tab pos="1616075" algn="l"/>
        </a:tabLst>
        <a:defRPr sz="2000" b="1" kern="1200">
          <a:solidFill>
            <a:schemeClr val="bg2"/>
          </a:solidFill>
          <a:latin typeface="+mn-lt"/>
          <a:ea typeface="+mn-ea"/>
          <a:cs typeface="+mn-cs"/>
        </a:defRPr>
      </a:lvl1pPr>
      <a:lvl2pPr marL="1588" algn="l" rtl="0" eaLnBrk="1" fontAlgn="base" hangingPunct="1">
        <a:spcBef>
          <a:spcPct val="20000"/>
        </a:spcBef>
        <a:spcAft>
          <a:spcPct val="0"/>
        </a:spcAft>
        <a:tabLst>
          <a:tab pos="1616075" algn="l"/>
        </a:tabLst>
        <a:defRPr sz="2000" kern="1200">
          <a:solidFill>
            <a:schemeClr val="bg2"/>
          </a:solidFill>
          <a:latin typeface="+mn-lt"/>
          <a:ea typeface="+mn-ea"/>
          <a:cs typeface="+mn-cs"/>
        </a:defRPr>
      </a:lvl2pPr>
      <a:lvl3pPr marL="265113" indent="-261938" algn="l" rtl="0" eaLnBrk="1" fontAlgn="base" hangingPunct="1">
        <a:spcBef>
          <a:spcPct val="20000"/>
        </a:spcBef>
        <a:spcAft>
          <a:spcPct val="0"/>
        </a:spcAft>
        <a:buClr>
          <a:srgbClr val="004994"/>
        </a:buClr>
        <a:buFont typeface="Wingdings" panose="05000000000000000000" pitchFamily="2" charset="2"/>
        <a:buChar char="§"/>
        <a:tabLst>
          <a:tab pos="1616075" algn="l"/>
        </a:tabLst>
        <a:defRPr sz="2000" kern="1200">
          <a:solidFill>
            <a:schemeClr val="bg2"/>
          </a:solidFill>
          <a:latin typeface="+mn-lt"/>
          <a:ea typeface="+mn-ea"/>
          <a:cs typeface="+mn-cs"/>
        </a:defRPr>
      </a:lvl3pPr>
      <a:lvl4pPr marL="534988" indent="-268288" algn="l" rtl="0" eaLnBrk="1" fontAlgn="base" hangingPunct="1">
        <a:spcBef>
          <a:spcPct val="20000"/>
        </a:spcBef>
        <a:spcAft>
          <a:spcPct val="0"/>
        </a:spcAft>
        <a:buFont typeface="Wingdings" panose="05000000000000000000" pitchFamily="2" charset="2"/>
        <a:buChar char="§"/>
        <a:tabLst>
          <a:tab pos="1616075" algn="l"/>
        </a:tabLst>
        <a:defRPr sz="2100" kern="1200">
          <a:solidFill>
            <a:schemeClr val="bg2"/>
          </a:solidFill>
          <a:latin typeface="+mn-lt"/>
          <a:ea typeface="+mn-ea"/>
          <a:cs typeface="+mn-cs"/>
        </a:defRPr>
      </a:lvl4pPr>
      <a:lvl5pPr marL="540000" indent="-147638" algn="l" rtl="0" eaLnBrk="1" fontAlgn="base" hangingPunct="1">
        <a:spcBef>
          <a:spcPct val="20000"/>
        </a:spcBef>
        <a:spcAft>
          <a:spcPct val="0"/>
        </a:spcAft>
        <a:buChar char="•"/>
        <a:tabLst>
          <a:tab pos="1616075" algn="l"/>
        </a:tabLst>
        <a:defRPr sz="1700" kern="1200">
          <a:solidFill>
            <a:srgbClr val="878787"/>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hyperlink" Target="https://www.licht.de/" TargetMode="Externa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hyperlink" Target="https://www.kan.de/" TargetMode="External"/><Relationship Id="rId2" Type="http://schemas.openxmlformats.org/officeDocument/2006/relationships/hyperlink" Target="mailto:horst.boemer@iapo-online.de" TargetMode="External"/><Relationship Id="rId1" Type="http://schemas.openxmlformats.org/officeDocument/2006/relationships/slideLayout" Target="../slideLayouts/slideLayout1.xml"/><Relationship Id="rId6" Type="http://schemas.openxmlformats.org/officeDocument/2006/relationships/image" Target="../media/image26.png"/><Relationship Id="rId5" Type="http://schemas.openxmlformats.org/officeDocument/2006/relationships/hyperlink" Target="https://www.institut-aser.de/" TargetMode="External"/><Relationship Id="rId4" Type="http://schemas.openxmlformats.org/officeDocument/2006/relationships/hyperlink" Target="https://ergonomie.kan-praxis.de/"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2"/>
          <p:cNvSpPr>
            <a:spLocks noGrp="1" noChangeArrowheads="1"/>
          </p:cNvSpPr>
          <p:nvPr>
            <p:ph type="ctrTitle"/>
          </p:nvPr>
        </p:nvSpPr>
        <p:spPr/>
        <p:txBody>
          <a:bodyPr/>
          <a:lstStyle/>
          <a:p>
            <a:pPr eaLnBrk="1" hangingPunct="1"/>
            <a:r>
              <a:rPr lang="de-DE" altLang="de-DE" dirty="0" smtClean="0"/>
              <a:t>Arbeitsumweltfaktoren</a:t>
            </a:r>
            <a:br>
              <a:rPr lang="de-DE" altLang="de-DE" dirty="0" smtClean="0"/>
            </a:br>
            <a:r>
              <a:rPr lang="de-DE" altLang="de-DE" dirty="0" smtClean="0"/>
              <a:t/>
            </a:r>
            <a:br>
              <a:rPr lang="de-DE" altLang="de-DE" dirty="0" smtClean="0"/>
            </a:br>
            <a:r>
              <a:rPr lang="de-DE" altLang="de-DE" sz="2800" dirty="0" smtClean="0"/>
              <a:t>Teil 4a: </a:t>
            </a:r>
            <a:r>
              <a:rPr lang="de-DE" altLang="de-DE" sz="2800" dirty="0"/>
              <a:t>Beleuchtung / </a:t>
            </a:r>
            <a:r>
              <a:rPr lang="de-DE" altLang="de-DE" sz="2800" dirty="0" smtClean="0"/>
              <a:t>Farbe</a:t>
            </a:r>
            <a:endParaRPr lang="de-DE" altLang="de-DE" sz="2800" dirty="0"/>
          </a:p>
        </p:txBody>
      </p:sp>
      <p:sp>
        <p:nvSpPr>
          <p:cNvPr id="3075" name="Rectangle 43"/>
          <p:cNvSpPr>
            <a:spLocks noGrp="1" noChangeArrowheads="1"/>
          </p:cNvSpPr>
          <p:nvPr>
            <p:ph type="subTitle" idx="1"/>
          </p:nvPr>
        </p:nvSpPr>
        <p:spPr/>
        <p:txBody>
          <a:bodyPr/>
          <a:lstStyle/>
          <a:p>
            <a:pPr eaLnBrk="1" hangingPunct="1"/>
            <a:r>
              <a:rPr lang="de-DE" altLang="de-DE" dirty="0" smtClean="0"/>
              <a:t>Modul 3 – Ergonomie lernen.</a:t>
            </a:r>
            <a:br>
              <a:rPr lang="de-DE" altLang="de-DE" dirty="0" smtClean="0"/>
            </a:br>
            <a:endParaRPr lang="de-DE" altLang="de-DE" dirty="0" smtClean="0"/>
          </a:p>
        </p:txBody>
      </p:sp>
    </p:spTree>
    <p:extLst>
      <p:ext uri="{BB962C8B-B14F-4D97-AF65-F5344CB8AC3E}">
        <p14:creationId xmlns:p14="http://schemas.microsoft.com/office/powerpoint/2010/main" val="344573527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Messung von Leuchtdichte</a:t>
            </a:r>
            <a:br>
              <a:rPr lang="de-DE" dirty="0"/>
            </a:br>
            <a:endParaRPr lang="de-DE" dirty="0"/>
          </a:p>
        </p:txBody>
      </p:sp>
      <p:pic>
        <p:nvPicPr>
          <p:cNvPr id="7" name="Inhaltsplatzhalter 6" descr="Messung der Leuchtdichte, indem der Meßwertaufnehmer auf die zu messende Fläche gerichtet wird."/>
          <p:cNvPicPr>
            <a:picLocks noGrp="1" noChangeAspect="1"/>
          </p:cNvPicPr>
          <p:nvPr>
            <p:ph idx="1"/>
          </p:nvPr>
        </p:nvPicPr>
        <p:blipFill>
          <a:blip r:embed="rId3"/>
          <a:stretch>
            <a:fillRect/>
          </a:stretch>
        </p:blipFill>
        <p:spPr>
          <a:xfrm>
            <a:off x="2668083" y="1296858"/>
            <a:ext cx="6855834" cy="4944250"/>
          </a:xfrm>
          <a:prstGeom prst="rect">
            <a:avLst/>
          </a:prstGeom>
        </p:spPr>
      </p:pic>
      <p:sp>
        <p:nvSpPr>
          <p:cNvPr id="4" name="Datumsplatzhalter 3"/>
          <p:cNvSpPr>
            <a:spLocks noGrp="1"/>
          </p:cNvSpPr>
          <p:nvPr>
            <p:ph type="dt" sz="half" idx="10"/>
          </p:nvPr>
        </p:nvSpPr>
        <p:spPr/>
        <p:txBody>
          <a:bodyPr/>
          <a:lstStyle/>
          <a:p>
            <a:pPr>
              <a:defRPr/>
            </a:pPr>
            <a:fld id="{28F57FDB-8CE3-45E2-B1A8-AAFCC20822CE}"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dirty="0" smtClean="0"/>
              <a:t>Modul 3 - Ergonomie lernen - Teil 4</a:t>
            </a:r>
            <a:endParaRPr lang="de-DE" altLang="de-DE" dirty="0"/>
          </a:p>
        </p:txBody>
      </p:sp>
      <p:sp>
        <p:nvSpPr>
          <p:cNvPr id="6" name="Foliennummernplatzhalter 5"/>
          <p:cNvSpPr>
            <a:spLocks noGrp="1"/>
          </p:cNvSpPr>
          <p:nvPr>
            <p:ph type="sldNum" sz="quarter" idx="12"/>
          </p:nvPr>
        </p:nvSpPr>
        <p:spPr/>
        <p:txBody>
          <a:bodyPr/>
          <a:lstStyle/>
          <a:p>
            <a:pPr>
              <a:defRPr/>
            </a:pPr>
            <a:r>
              <a:rPr lang="de-DE" altLang="de-DE" smtClean="0"/>
              <a:t>Seite </a:t>
            </a:r>
            <a:fld id="{B57637DD-0166-4485-91AD-584B095684B6}" type="slidenum">
              <a:rPr lang="de-DE" altLang="de-DE" smtClean="0"/>
              <a:pPr>
                <a:defRPr/>
              </a:pPr>
              <a:t>10</a:t>
            </a:fld>
            <a:endParaRPr lang="de-DE" altLang="de-DE"/>
          </a:p>
        </p:txBody>
      </p:sp>
    </p:spTree>
    <p:extLst>
      <p:ext uri="{BB962C8B-B14F-4D97-AF65-F5344CB8AC3E}">
        <p14:creationId xmlns:p14="http://schemas.microsoft.com/office/powerpoint/2010/main" val="18579431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ltLang="de-DE" dirty="0" smtClean="0"/>
              <a:t>Definition Kontrast</a:t>
            </a:r>
            <a:endParaRPr lang="de-DE" dirty="0"/>
          </a:p>
        </p:txBody>
      </p:sp>
      <p:sp>
        <p:nvSpPr>
          <p:cNvPr id="3" name="Rechteck 2"/>
          <p:cNvSpPr/>
          <p:nvPr/>
        </p:nvSpPr>
        <p:spPr>
          <a:xfrm>
            <a:off x="719667" y="1419500"/>
            <a:ext cx="10992957" cy="830997"/>
          </a:xfrm>
          <a:prstGeom prst="rect">
            <a:avLst/>
          </a:prstGeom>
        </p:spPr>
        <p:txBody>
          <a:bodyPr wrap="square" lIns="0">
            <a:spAutoFit/>
          </a:bodyPr>
          <a:lstStyle/>
          <a:p>
            <a:r>
              <a:rPr lang="de-DE" sz="2400" b="1" dirty="0">
                <a:solidFill>
                  <a:schemeClr val="bg2"/>
                </a:solidFill>
                <a:latin typeface="+mn-lt"/>
              </a:rPr>
              <a:t>Kontrast</a:t>
            </a:r>
            <a:r>
              <a:rPr lang="de-DE" sz="2400" dirty="0">
                <a:solidFill>
                  <a:schemeClr val="bg2"/>
                </a:solidFill>
                <a:latin typeface="+mn-lt"/>
              </a:rPr>
              <a:t> ist ein Leuchtdichteunterschied zweier benachbarter Flächen. </a:t>
            </a:r>
            <a:endParaRPr lang="de-DE" sz="2400" dirty="0">
              <a:latin typeface="+mn-lt"/>
            </a:endParaRPr>
          </a:p>
        </p:txBody>
      </p:sp>
      <p:sp>
        <p:nvSpPr>
          <p:cNvPr id="10" name="Rectangle 43"/>
          <p:cNvSpPr>
            <a:spLocks noChangeArrowheads="1"/>
          </p:cNvSpPr>
          <p:nvPr/>
        </p:nvSpPr>
        <p:spPr bwMode="auto">
          <a:xfrm>
            <a:off x="2023590" y="2271822"/>
            <a:ext cx="3694525" cy="1476000"/>
          </a:xfrm>
          <a:prstGeom prst="rect">
            <a:avLst/>
          </a:prstGeom>
          <a:ln/>
          <a:extLst/>
        </p:spPr>
        <p:style>
          <a:lnRef idx="2">
            <a:schemeClr val="accent2"/>
          </a:lnRef>
          <a:fillRef idx="1">
            <a:schemeClr val="lt1"/>
          </a:fillRef>
          <a:effectRef idx="0">
            <a:schemeClr val="accent2"/>
          </a:effectRef>
          <a:fontRef idx="minor">
            <a:schemeClr val="dk1"/>
          </a:fontRef>
        </p:style>
        <p:txBody>
          <a:bodyPr wrap="square" anchor="ctr">
            <a:spAutoFit/>
          </a:bodyPr>
          <a:lstStyle>
            <a:lvl1pPr defTabSz="762000" eaLnBrk="0" hangingPunct="0">
              <a:defRPr>
                <a:solidFill>
                  <a:schemeClr val="tx1"/>
                </a:solidFill>
                <a:latin typeface="Arial" panose="020B0604020202020204" pitchFamily="34" charset="0"/>
              </a:defRPr>
            </a:lvl1pPr>
            <a:lvl2pPr marL="742950" indent="-285750" defTabSz="762000" eaLnBrk="0" hangingPunct="0">
              <a:defRPr>
                <a:solidFill>
                  <a:schemeClr val="tx1"/>
                </a:solidFill>
                <a:latin typeface="Arial" panose="020B0604020202020204" pitchFamily="34" charset="0"/>
              </a:defRPr>
            </a:lvl2pPr>
            <a:lvl3pPr marL="1143000" indent="-228600" defTabSz="762000" eaLnBrk="0" hangingPunct="0">
              <a:defRPr>
                <a:solidFill>
                  <a:schemeClr val="tx1"/>
                </a:solidFill>
                <a:latin typeface="Arial" panose="020B0604020202020204" pitchFamily="34" charset="0"/>
              </a:defRPr>
            </a:lvl3pPr>
            <a:lvl4pPr marL="1600200" indent="-228600" defTabSz="762000" eaLnBrk="0" hangingPunct="0">
              <a:defRPr>
                <a:solidFill>
                  <a:schemeClr val="tx1"/>
                </a:solidFill>
                <a:latin typeface="Arial" panose="020B0604020202020204" pitchFamily="34" charset="0"/>
              </a:defRPr>
            </a:lvl4pPr>
            <a:lvl5pPr marL="2057400" indent="-228600" defTabSz="762000" eaLnBrk="0" hangingPunct="0">
              <a:defRPr>
                <a:solidFill>
                  <a:schemeClr val="tx1"/>
                </a:solidFill>
                <a:latin typeface="Arial" panose="020B0604020202020204" pitchFamily="34" charset="0"/>
              </a:defRPr>
            </a:lvl5pPr>
            <a:lvl6pPr marL="2514600" indent="-228600" defTabSz="762000" eaLnBrk="0" fontAlgn="base" hangingPunct="0">
              <a:spcBef>
                <a:spcPct val="0"/>
              </a:spcBef>
              <a:spcAft>
                <a:spcPct val="0"/>
              </a:spcAft>
              <a:defRPr>
                <a:solidFill>
                  <a:schemeClr val="tx1"/>
                </a:solidFill>
                <a:latin typeface="Arial" panose="020B0604020202020204" pitchFamily="34" charset="0"/>
              </a:defRPr>
            </a:lvl6pPr>
            <a:lvl7pPr marL="2971800" indent="-228600" defTabSz="762000" eaLnBrk="0" fontAlgn="base" hangingPunct="0">
              <a:spcBef>
                <a:spcPct val="0"/>
              </a:spcBef>
              <a:spcAft>
                <a:spcPct val="0"/>
              </a:spcAft>
              <a:defRPr>
                <a:solidFill>
                  <a:schemeClr val="tx1"/>
                </a:solidFill>
                <a:latin typeface="Arial" panose="020B0604020202020204" pitchFamily="34" charset="0"/>
              </a:defRPr>
            </a:lvl7pPr>
            <a:lvl8pPr marL="3429000" indent="-228600" defTabSz="762000" eaLnBrk="0" fontAlgn="base" hangingPunct="0">
              <a:spcBef>
                <a:spcPct val="0"/>
              </a:spcBef>
              <a:spcAft>
                <a:spcPct val="0"/>
              </a:spcAft>
              <a:defRPr>
                <a:solidFill>
                  <a:schemeClr val="tx1"/>
                </a:solidFill>
                <a:latin typeface="Arial" panose="020B0604020202020204" pitchFamily="34" charset="0"/>
              </a:defRPr>
            </a:lvl8pPr>
            <a:lvl9pPr marL="3886200" indent="-228600" defTabSz="762000" eaLnBrk="0" fontAlgn="base" hangingPunct="0">
              <a:spcBef>
                <a:spcPct val="0"/>
              </a:spcBef>
              <a:spcAft>
                <a:spcPct val="0"/>
              </a:spcAft>
              <a:defRPr>
                <a:solidFill>
                  <a:schemeClr val="tx1"/>
                </a:solidFill>
                <a:latin typeface="Arial" panose="020B0604020202020204" pitchFamily="34" charset="0"/>
              </a:defRPr>
            </a:lvl9pPr>
          </a:lstStyle>
          <a:p>
            <a:pPr fontAlgn="auto">
              <a:spcBef>
                <a:spcPct val="0"/>
              </a:spcBef>
              <a:spcAft>
                <a:spcPts val="0"/>
              </a:spcAft>
              <a:defRPr/>
            </a:pPr>
            <a:r>
              <a:rPr lang="de-DE" altLang="de-DE" sz="1800" b="1" kern="0" dirty="0">
                <a:solidFill>
                  <a:srgbClr val="000000"/>
                </a:solidFill>
              </a:rPr>
              <a:t>Ein Sehobjekt ist nur dann </a:t>
            </a:r>
            <a:r>
              <a:rPr lang="de-DE" altLang="de-DE" sz="1800" b="1" kern="0" dirty="0" smtClean="0">
                <a:solidFill>
                  <a:srgbClr val="000000"/>
                </a:solidFill>
              </a:rPr>
              <a:t>zu erkennen, wenn es einen Mindestkontrast zu seiner Umgebung </a:t>
            </a:r>
            <a:r>
              <a:rPr lang="de-DE" altLang="de-DE" sz="1800" b="1" kern="0" dirty="0">
                <a:solidFill>
                  <a:srgbClr val="000000"/>
                </a:solidFill>
              </a:rPr>
              <a:t>aufweist.</a:t>
            </a:r>
            <a:endParaRPr lang="de-DE" altLang="de-DE" sz="1800" kern="0" dirty="0">
              <a:solidFill>
                <a:srgbClr val="000000"/>
              </a:solidFill>
            </a:endParaRPr>
          </a:p>
        </p:txBody>
      </p:sp>
      <p:sp>
        <p:nvSpPr>
          <p:cNvPr id="15" name="Rectangle 48"/>
          <p:cNvSpPr>
            <a:spLocks noChangeArrowheads="1"/>
          </p:cNvSpPr>
          <p:nvPr/>
        </p:nvSpPr>
        <p:spPr bwMode="auto">
          <a:xfrm>
            <a:off x="5885505" y="2265142"/>
            <a:ext cx="3666879" cy="1477328"/>
          </a:xfrm>
          <a:prstGeom prst="rect">
            <a:avLst/>
          </a:prstGeom>
          <a:ln/>
          <a:extLst/>
        </p:spPr>
        <p:style>
          <a:lnRef idx="2">
            <a:schemeClr val="accent2"/>
          </a:lnRef>
          <a:fillRef idx="1">
            <a:schemeClr val="lt1"/>
          </a:fillRef>
          <a:effectRef idx="0">
            <a:schemeClr val="accent2"/>
          </a:effectRef>
          <a:fontRef idx="minor">
            <a:schemeClr val="dk1"/>
          </a:fontRef>
        </p:style>
        <p:txBody>
          <a:bodyPr wrap="square" anchor="ctr">
            <a:spAutoFit/>
          </a:bodyPr>
          <a:lstStyle>
            <a:lvl1pPr defTabSz="762000" eaLnBrk="0" hangingPunct="0">
              <a:defRPr>
                <a:solidFill>
                  <a:schemeClr val="tx1"/>
                </a:solidFill>
                <a:latin typeface="Arial" panose="020B0604020202020204" pitchFamily="34" charset="0"/>
              </a:defRPr>
            </a:lvl1pPr>
            <a:lvl2pPr marL="742950" indent="-285750" defTabSz="762000" eaLnBrk="0" hangingPunct="0">
              <a:defRPr>
                <a:solidFill>
                  <a:schemeClr val="tx1"/>
                </a:solidFill>
                <a:latin typeface="Arial" panose="020B0604020202020204" pitchFamily="34" charset="0"/>
              </a:defRPr>
            </a:lvl2pPr>
            <a:lvl3pPr marL="1143000" indent="-228600" defTabSz="762000" eaLnBrk="0" hangingPunct="0">
              <a:defRPr>
                <a:solidFill>
                  <a:schemeClr val="tx1"/>
                </a:solidFill>
                <a:latin typeface="Arial" panose="020B0604020202020204" pitchFamily="34" charset="0"/>
              </a:defRPr>
            </a:lvl3pPr>
            <a:lvl4pPr marL="1600200" indent="-228600" defTabSz="762000" eaLnBrk="0" hangingPunct="0">
              <a:defRPr>
                <a:solidFill>
                  <a:schemeClr val="tx1"/>
                </a:solidFill>
                <a:latin typeface="Arial" panose="020B0604020202020204" pitchFamily="34" charset="0"/>
              </a:defRPr>
            </a:lvl4pPr>
            <a:lvl5pPr marL="2057400" indent="-228600" defTabSz="762000" eaLnBrk="0" hangingPunct="0">
              <a:defRPr>
                <a:solidFill>
                  <a:schemeClr val="tx1"/>
                </a:solidFill>
                <a:latin typeface="Arial" panose="020B0604020202020204" pitchFamily="34" charset="0"/>
              </a:defRPr>
            </a:lvl5pPr>
            <a:lvl6pPr marL="2514600" indent="-228600" defTabSz="762000" eaLnBrk="0" fontAlgn="base" hangingPunct="0">
              <a:spcBef>
                <a:spcPct val="0"/>
              </a:spcBef>
              <a:spcAft>
                <a:spcPct val="0"/>
              </a:spcAft>
              <a:defRPr>
                <a:solidFill>
                  <a:schemeClr val="tx1"/>
                </a:solidFill>
                <a:latin typeface="Arial" panose="020B0604020202020204" pitchFamily="34" charset="0"/>
              </a:defRPr>
            </a:lvl6pPr>
            <a:lvl7pPr marL="2971800" indent="-228600" defTabSz="762000" eaLnBrk="0" fontAlgn="base" hangingPunct="0">
              <a:spcBef>
                <a:spcPct val="0"/>
              </a:spcBef>
              <a:spcAft>
                <a:spcPct val="0"/>
              </a:spcAft>
              <a:defRPr>
                <a:solidFill>
                  <a:schemeClr val="tx1"/>
                </a:solidFill>
                <a:latin typeface="Arial" panose="020B0604020202020204" pitchFamily="34" charset="0"/>
              </a:defRPr>
            </a:lvl7pPr>
            <a:lvl8pPr marL="3429000" indent="-228600" defTabSz="762000" eaLnBrk="0" fontAlgn="base" hangingPunct="0">
              <a:spcBef>
                <a:spcPct val="0"/>
              </a:spcBef>
              <a:spcAft>
                <a:spcPct val="0"/>
              </a:spcAft>
              <a:defRPr>
                <a:solidFill>
                  <a:schemeClr val="tx1"/>
                </a:solidFill>
                <a:latin typeface="Arial" panose="020B0604020202020204" pitchFamily="34" charset="0"/>
              </a:defRPr>
            </a:lvl8pPr>
            <a:lvl9pPr marL="3886200" indent="-228600" defTabSz="762000" eaLnBrk="0" fontAlgn="base" hangingPunct="0">
              <a:spcBef>
                <a:spcPct val="0"/>
              </a:spcBef>
              <a:spcAft>
                <a:spcPct val="0"/>
              </a:spcAft>
              <a:defRPr>
                <a:solidFill>
                  <a:schemeClr val="tx1"/>
                </a:solidFill>
                <a:latin typeface="Arial" panose="020B0604020202020204" pitchFamily="34" charset="0"/>
              </a:defRPr>
            </a:lvl9pPr>
          </a:lstStyle>
          <a:p>
            <a:pPr fontAlgn="auto">
              <a:spcBef>
                <a:spcPct val="0"/>
              </a:spcBef>
              <a:spcAft>
                <a:spcPts val="0"/>
              </a:spcAft>
              <a:defRPr/>
            </a:pPr>
            <a:r>
              <a:rPr lang="de-DE" altLang="de-DE" sz="1800" b="1" kern="0" dirty="0">
                <a:solidFill>
                  <a:srgbClr val="000000"/>
                </a:solidFill>
              </a:rPr>
              <a:t>Der Kontrast kann entweder </a:t>
            </a:r>
            <a:r>
              <a:rPr lang="de-DE" altLang="de-DE" sz="1800" b="1" kern="0" dirty="0" smtClean="0">
                <a:solidFill>
                  <a:srgbClr val="000000"/>
                </a:solidFill>
              </a:rPr>
              <a:t>als Helligkeitskontrast, Farbkontrast oder als </a:t>
            </a:r>
            <a:r>
              <a:rPr lang="de-DE" altLang="de-DE" sz="1800" b="1" kern="0" dirty="0">
                <a:solidFill>
                  <a:srgbClr val="000000"/>
                </a:solidFill>
              </a:rPr>
              <a:t>kombinierter Kontrast auftreten.</a:t>
            </a:r>
            <a:endParaRPr lang="de-DE" altLang="de-DE" sz="1800" kern="0" dirty="0">
              <a:solidFill>
                <a:srgbClr val="000000"/>
              </a:solidFill>
            </a:endParaRPr>
          </a:p>
        </p:txBody>
      </p:sp>
      <p:pic>
        <p:nvPicPr>
          <p:cNvPr id="9" name="Grafik 8" descr="Zwei Arbeitplätze, an denen jeweils eine Person an einem Arbeitstisch in der Nähe eines Fensters sitzt. Einer mit einem weißen Papier auf einer weißen Arbeitsplatte und der zweite mit einem weißen Papier auf einer dunklen Arbeitsplatte."/>
          <p:cNvPicPr>
            <a:picLocks noChangeAspect="1"/>
          </p:cNvPicPr>
          <p:nvPr/>
        </p:nvPicPr>
        <p:blipFill>
          <a:blip r:embed="rId3"/>
          <a:stretch>
            <a:fillRect/>
          </a:stretch>
        </p:blipFill>
        <p:spPr>
          <a:xfrm>
            <a:off x="2105592" y="3645024"/>
            <a:ext cx="7382896" cy="2749534"/>
          </a:xfrm>
          <a:prstGeom prst="rect">
            <a:avLst/>
          </a:prstGeom>
        </p:spPr>
      </p:pic>
      <p:sp>
        <p:nvSpPr>
          <p:cNvPr id="4" name="Datumsplatzhalter 3"/>
          <p:cNvSpPr>
            <a:spLocks noGrp="1"/>
          </p:cNvSpPr>
          <p:nvPr>
            <p:ph type="dt" sz="half" idx="10"/>
          </p:nvPr>
        </p:nvSpPr>
        <p:spPr/>
        <p:txBody>
          <a:bodyPr/>
          <a:lstStyle/>
          <a:p>
            <a:fld id="{42211C16-437A-490B-97AA-B0A5BD3EFAED}" type="datetime1">
              <a:rPr lang="de-DE" altLang="de-DE" smtClean="0"/>
              <a:pPr/>
              <a:t>08.09.2023</a:t>
            </a:fld>
            <a:endParaRPr lang="de-DE" altLang="de-DE"/>
          </a:p>
        </p:txBody>
      </p:sp>
      <p:sp>
        <p:nvSpPr>
          <p:cNvPr id="5" name="Fußzeilenplatzhalter 4"/>
          <p:cNvSpPr>
            <a:spLocks noGrp="1"/>
          </p:cNvSpPr>
          <p:nvPr>
            <p:ph type="ftr" sz="quarter" idx="11"/>
          </p:nvPr>
        </p:nvSpPr>
        <p:spPr/>
        <p:txBody>
          <a:bodyPr/>
          <a:lstStyle/>
          <a:p>
            <a:r>
              <a:rPr lang="de-DE" altLang="de-DE" dirty="0" smtClean="0"/>
              <a:t>Modul 3 - Ergonomie lernen - Teil 4</a:t>
            </a:r>
            <a:endParaRPr lang="de-DE" altLang="de-DE" dirty="0"/>
          </a:p>
        </p:txBody>
      </p:sp>
      <p:sp>
        <p:nvSpPr>
          <p:cNvPr id="6" name="Foliennummernplatzhalter 5"/>
          <p:cNvSpPr>
            <a:spLocks noGrp="1"/>
          </p:cNvSpPr>
          <p:nvPr>
            <p:ph type="sldNum" sz="quarter" idx="12"/>
          </p:nvPr>
        </p:nvSpPr>
        <p:spPr/>
        <p:txBody>
          <a:bodyPr/>
          <a:lstStyle/>
          <a:p>
            <a:r>
              <a:rPr lang="de-DE" altLang="de-DE" smtClean="0"/>
              <a:t>Seite </a:t>
            </a:r>
            <a:fld id="{B57637DD-0166-4485-91AD-584B095684B6}" type="slidenum">
              <a:rPr lang="de-DE" altLang="de-DE" smtClean="0"/>
              <a:pPr/>
              <a:t>11</a:t>
            </a:fld>
            <a:endParaRPr lang="de-DE" altLang="de-DE"/>
          </a:p>
        </p:txBody>
      </p:sp>
    </p:spTree>
    <p:extLst>
      <p:ext uri="{BB962C8B-B14F-4D97-AF65-F5344CB8AC3E}">
        <p14:creationId xmlns:p14="http://schemas.microsoft.com/office/powerpoint/2010/main" val="100683961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ltLang="de-DE" dirty="0" smtClean="0"/>
              <a:t>Definition Kontrast</a:t>
            </a:r>
            <a:r>
              <a:rPr lang="de-DE" dirty="0" smtClean="0"/>
              <a:t/>
            </a:r>
            <a:br>
              <a:rPr lang="de-DE" dirty="0" smtClean="0"/>
            </a:br>
            <a:endParaRPr lang="de-DE" dirty="0"/>
          </a:p>
        </p:txBody>
      </p:sp>
      <p:sp>
        <p:nvSpPr>
          <p:cNvPr id="8" name="Rechteck 7"/>
          <p:cNvSpPr/>
          <p:nvPr/>
        </p:nvSpPr>
        <p:spPr>
          <a:xfrm>
            <a:off x="2315580" y="1538791"/>
            <a:ext cx="7452828" cy="461665"/>
          </a:xfrm>
          <a:prstGeom prst="rect">
            <a:avLst/>
          </a:prstGeom>
        </p:spPr>
        <p:txBody>
          <a:bodyPr wrap="square">
            <a:spAutoFit/>
          </a:bodyPr>
          <a:lstStyle/>
          <a:p>
            <a:pPr algn="ctr" defTabSz="762000">
              <a:tabLst>
                <a:tab pos="1616075" algn="l"/>
              </a:tabLst>
              <a:defRPr/>
            </a:pPr>
            <a:r>
              <a:rPr lang="de-DE" altLang="de-DE" sz="2400" b="1" dirty="0">
                <a:solidFill>
                  <a:schemeClr val="bg2"/>
                </a:solidFill>
                <a:latin typeface="+mn-lt"/>
              </a:rPr>
              <a:t>Zu starke Kontraste führen zu Blendung.</a:t>
            </a:r>
          </a:p>
        </p:txBody>
      </p:sp>
      <p:pic>
        <p:nvPicPr>
          <p:cNvPr id="10" name="Inhaltsplatzhalter 9" descr="Ein Autofahrer wird durch grelles Fernlicht des Gegenverkehrs geblendet."/>
          <p:cNvPicPr>
            <a:picLocks noGrp="1" noChangeAspect="1"/>
          </p:cNvPicPr>
          <p:nvPr>
            <p:ph idx="1"/>
          </p:nvPr>
        </p:nvPicPr>
        <p:blipFill>
          <a:blip r:embed="rId3"/>
          <a:stretch>
            <a:fillRect/>
          </a:stretch>
        </p:blipFill>
        <p:spPr>
          <a:xfrm>
            <a:off x="3433652" y="1927273"/>
            <a:ext cx="5492972" cy="4011516"/>
          </a:xfrm>
        </p:spPr>
      </p:pic>
      <p:sp>
        <p:nvSpPr>
          <p:cNvPr id="4" name="Datumsplatzhalter 3"/>
          <p:cNvSpPr>
            <a:spLocks noGrp="1"/>
          </p:cNvSpPr>
          <p:nvPr>
            <p:ph type="dt" sz="half" idx="10"/>
          </p:nvPr>
        </p:nvSpPr>
        <p:spPr/>
        <p:txBody>
          <a:bodyPr/>
          <a:lstStyle/>
          <a:p>
            <a:fld id="{E397B654-0AFC-434B-A46F-52D3CED533D2}" type="datetime1">
              <a:rPr lang="de-DE" altLang="de-DE" smtClean="0"/>
              <a:pPr/>
              <a:t>08.09.2023</a:t>
            </a:fld>
            <a:endParaRPr lang="de-DE" altLang="de-DE"/>
          </a:p>
        </p:txBody>
      </p:sp>
      <p:sp>
        <p:nvSpPr>
          <p:cNvPr id="5" name="Fußzeilenplatzhalter 4"/>
          <p:cNvSpPr>
            <a:spLocks noGrp="1"/>
          </p:cNvSpPr>
          <p:nvPr>
            <p:ph type="ftr" sz="quarter" idx="11"/>
          </p:nvPr>
        </p:nvSpPr>
        <p:spPr/>
        <p:txBody>
          <a:bodyPr/>
          <a:lstStyle/>
          <a:p>
            <a:r>
              <a:rPr lang="de-DE" altLang="de-DE" dirty="0" smtClean="0"/>
              <a:t>Modul 3 - Ergonomie lernen - Teil 4</a:t>
            </a:r>
            <a:endParaRPr lang="de-DE" altLang="de-DE" dirty="0"/>
          </a:p>
        </p:txBody>
      </p:sp>
      <p:sp>
        <p:nvSpPr>
          <p:cNvPr id="6" name="Foliennummernplatzhalter 5"/>
          <p:cNvSpPr>
            <a:spLocks noGrp="1"/>
          </p:cNvSpPr>
          <p:nvPr>
            <p:ph type="sldNum" sz="quarter" idx="12"/>
          </p:nvPr>
        </p:nvSpPr>
        <p:spPr/>
        <p:txBody>
          <a:bodyPr/>
          <a:lstStyle/>
          <a:p>
            <a:r>
              <a:rPr lang="de-DE" altLang="de-DE" smtClean="0"/>
              <a:t>Seite </a:t>
            </a:r>
            <a:fld id="{B57637DD-0166-4485-91AD-584B095684B6}" type="slidenum">
              <a:rPr lang="de-DE" altLang="de-DE" smtClean="0"/>
              <a:pPr/>
              <a:t>12</a:t>
            </a:fld>
            <a:endParaRPr lang="de-DE" altLang="de-DE"/>
          </a:p>
        </p:txBody>
      </p:sp>
    </p:spTree>
    <p:extLst>
      <p:ext uri="{BB962C8B-B14F-4D97-AF65-F5344CB8AC3E}">
        <p14:creationId xmlns:p14="http://schemas.microsoft.com/office/powerpoint/2010/main" val="26341120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ltLang="de-DE" dirty="0" smtClean="0"/>
              <a:t>Lichtwirkung</a:t>
            </a:r>
            <a:endParaRPr lang="de-DE" dirty="0"/>
          </a:p>
        </p:txBody>
      </p:sp>
      <p:sp>
        <p:nvSpPr>
          <p:cNvPr id="3" name="Inhaltsplatzhalter 2"/>
          <p:cNvSpPr>
            <a:spLocks noGrp="1"/>
          </p:cNvSpPr>
          <p:nvPr>
            <p:ph idx="1"/>
          </p:nvPr>
        </p:nvSpPr>
        <p:spPr/>
        <p:txBody>
          <a:bodyPr/>
          <a:lstStyle/>
          <a:p>
            <a:r>
              <a:rPr lang="de-DE" altLang="de-DE" sz="2400" dirty="0" smtClean="0"/>
              <a:t>Nachgewiesene Wirkung:</a:t>
            </a:r>
            <a:br>
              <a:rPr lang="de-DE" altLang="de-DE" sz="2400" dirty="0" smtClean="0"/>
            </a:br>
            <a:r>
              <a:rPr lang="de-DE" altLang="de-DE" sz="2400" b="0" dirty="0" smtClean="0"/>
              <a:t>Sinkende Fehlerquote bei steigender Beleuchtung in Abhängigkeit vom Schwierigkeitsgrad der Arbeit </a:t>
            </a:r>
          </a:p>
          <a:p>
            <a:endParaRPr lang="de-DE" sz="2400" dirty="0"/>
          </a:p>
        </p:txBody>
      </p:sp>
      <p:pic>
        <p:nvPicPr>
          <p:cNvPr id="7" name="Grafik 6" descr="Ein Diagramm zeigt die abnehmenden Fehlerquoten bei steigender beleuchtungsstärke für verschiedene Tätigkeiten. Bohren, Abisolieren, Stanzen, Zuschneiden und Sägen sind aufgeführt. Die Fehlerquoten sinken von 100% bei 10 Lux auf bis zu 50% bei 600 Lux."/>
          <p:cNvPicPr>
            <a:picLocks noChangeAspect="1"/>
          </p:cNvPicPr>
          <p:nvPr/>
        </p:nvPicPr>
        <p:blipFill>
          <a:blip r:embed="rId3"/>
          <a:stretch>
            <a:fillRect/>
          </a:stretch>
        </p:blipFill>
        <p:spPr>
          <a:xfrm>
            <a:off x="5568129" y="2247537"/>
            <a:ext cx="5712447" cy="3773751"/>
          </a:xfrm>
          <a:prstGeom prst="rect">
            <a:avLst/>
          </a:prstGeom>
        </p:spPr>
      </p:pic>
      <p:sp>
        <p:nvSpPr>
          <p:cNvPr id="10" name="Textfeld 9"/>
          <p:cNvSpPr txBox="1"/>
          <p:nvPr/>
        </p:nvSpPr>
        <p:spPr>
          <a:xfrm>
            <a:off x="3907358" y="6094263"/>
            <a:ext cx="8317540" cy="634020"/>
          </a:xfrm>
          <a:prstGeom prst="rect">
            <a:avLst/>
          </a:prstGeom>
          <a:noFill/>
        </p:spPr>
        <p:txBody>
          <a:bodyPr wrap="square" rtlCol="0">
            <a:spAutoFit/>
          </a:bodyPr>
          <a:lstStyle/>
          <a:p>
            <a:pPr algn="r"/>
            <a:r>
              <a:rPr lang="de-DE" altLang="de-DE" sz="1600" dirty="0"/>
              <a:t>Quelle: </a:t>
            </a:r>
            <a:r>
              <a:rPr lang="de-DE" altLang="de-DE" sz="1600" b="1" dirty="0"/>
              <a:t>Gesellschaft für gutes Licht</a:t>
            </a:r>
            <a:r>
              <a:rPr lang="de-DE" altLang="de-DE" sz="1600" dirty="0"/>
              <a:t>: Lichtforum Ausgabe 39: </a:t>
            </a:r>
            <a:r>
              <a:rPr lang="de-DE" altLang="de-DE" sz="1600" dirty="0" smtClean="0">
                <a:hlinkClick r:id="rId4"/>
              </a:rPr>
              <a:t>www.licht.de/</a:t>
            </a:r>
            <a:endParaRPr lang="de-DE" altLang="de-DE" sz="1600" dirty="0"/>
          </a:p>
          <a:p>
            <a:pPr algn="r"/>
            <a:endParaRPr lang="de-DE" sz="1600" dirty="0"/>
          </a:p>
        </p:txBody>
      </p:sp>
      <p:sp>
        <p:nvSpPr>
          <p:cNvPr id="4" name="Datumsplatzhalter 3"/>
          <p:cNvSpPr>
            <a:spLocks noGrp="1"/>
          </p:cNvSpPr>
          <p:nvPr>
            <p:ph type="dt" sz="half" idx="10"/>
          </p:nvPr>
        </p:nvSpPr>
        <p:spPr/>
        <p:txBody>
          <a:bodyPr/>
          <a:lstStyle/>
          <a:p>
            <a:fld id="{8B29AD02-4D79-44B0-9017-D212D617D0AB}" type="datetime1">
              <a:rPr lang="de-DE" altLang="de-DE" smtClean="0"/>
              <a:pPr/>
              <a:t>08.09.2023</a:t>
            </a:fld>
            <a:endParaRPr lang="de-DE" altLang="de-DE"/>
          </a:p>
        </p:txBody>
      </p:sp>
      <p:sp>
        <p:nvSpPr>
          <p:cNvPr id="5" name="Fußzeilenplatzhalter 4"/>
          <p:cNvSpPr>
            <a:spLocks noGrp="1"/>
          </p:cNvSpPr>
          <p:nvPr>
            <p:ph type="ftr" sz="quarter" idx="11"/>
          </p:nvPr>
        </p:nvSpPr>
        <p:spPr/>
        <p:txBody>
          <a:bodyPr/>
          <a:lstStyle/>
          <a:p>
            <a:r>
              <a:rPr lang="de-DE" altLang="de-DE" dirty="0" smtClean="0"/>
              <a:t>Modul 3 - Ergonomie lernen - Teil 4</a:t>
            </a:r>
            <a:endParaRPr lang="de-DE" altLang="de-DE" dirty="0"/>
          </a:p>
        </p:txBody>
      </p:sp>
      <p:sp>
        <p:nvSpPr>
          <p:cNvPr id="6" name="Foliennummernplatzhalter 5"/>
          <p:cNvSpPr>
            <a:spLocks noGrp="1"/>
          </p:cNvSpPr>
          <p:nvPr>
            <p:ph type="sldNum" sz="quarter" idx="12"/>
          </p:nvPr>
        </p:nvSpPr>
        <p:spPr/>
        <p:txBody>
          <a:bodyPr/>
          <a:lstStyle/>
          <a:p>
            <a:r>
              <a:rPr lang="de-DE" altLang="de-DE" smtClean="0"/>
              <a:t>Seite </a:t>
            </a:r>
            <a:fld id="{B57637DD-0166-4485-91AD-584B095684B6}" type="slidenum">
              <a:rPr lang="de-DE" altLang="de-DE" smtClean="0"/>
              <a:pPr/>
              <a:t>13</a:t>
            </a:fld>
            <a:endParaRPr lang="de-DE" altLang="de-DE"/>
          </a:p>
        </p:txBody>
      </p:sp>
    </p:spTree>
    <p:extLst>
      <p:ext uri="{BB962C8B-B14F-4D97-AF65-F5344CB8AC3E}">
        <p14:creationId xmlns:p14="http://schemas.microsoft.com/office/powerpoint/2010/main" val="232639426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ltLang="de-DE" dirty="0" smtClean="0"/>
              <a:t>Negative Wirkungen – sichtbares Licht</a:t>
            </a:r>
            <a:endParaRPr lang="de-DE" dirty="0"/>
          </a:p>
        </p:txBody>
      </p:sp>
      <p:sp>
        <p:nvSpPr>
          <p:cNvPr id="3" name="Inhaltsplatzhalter 2"/>
          <p:cNvSpPr>
            <a:spLocks noGrp="1"/>
          </p:cNvSpPr>
          <p:nvPr>
            <p:ph idx="1"/>
          </p:nvPr>
        </p:nvSpPr>
        <p:spPr/>
        <p:txBody>
          <a:bodyPr/>
          <a:lstStyle/>
          <a:p>
            <a:pPr marL="342900" indent="-342900">
              <a:buClr>
                <a:schemeClr val="accent2"/>
              </a:buClr>
              <a:buFont typeface="Wingdings" panose="05000000000000000000" pitchFamily="2" charset="2"/>
              <a:buChar char="§"/>
            </a:pPr>
            <a:r>
              <a:rPr lang="de-DE" altLang="de-DE" sz="2400" b="0" dirty="0" smtClean="0"/>
              <a:t>Schlechte Lichtgestaltung kann zu Blendung führen und damit die Erkennbarkeit am Arbeitsplatz negativ beeinflussen. </a:t>
            </a:r>
          </a:p>
          <a:p>
            <a:pPr marL="342900" indent="-342900">
              <a:buClr>
                <a:schemeClr val="accent2"/>
              </a:buClr>
              <a:buFont typeface="Wingdings" panose="05000000000000000000" pitchFamily="2" charset="2"/>
              <a:buChar char="§"/>
            </a:pPr>
            <a:r>
              <a:rPr lang="de-DE" altLang="de-DE" sz="2400" b="0" dirty="0" smtClean="0"/>
              <a:t>Schlechte Beleuchtung erhöht außerdem das Unfallrisiko, da es die Ermüdung fördert und die Sehfunktion beeinträchtigt.</a:t>
            </a:r>
          </a:p>
          <a:p>
            <a:pPr marL="342900" indent="-342900">
              <a:buClr>
                <a:schemeClr val="accent2"/>
              </a:buClr>
              <a:buFont typeface="Wingdings" panose="05000000000000000000" pitchFamily="2" charset="2"/>
              <a:buChar char="§"/>
            </a:pPr>
            <a:r>
              <a:rPr lang="de-DE" altLang="de-DE" sz="2400" b="0" dirty="0" smtClean="0"/>
              <a:t>Eine spezielle Gefährdung ist die durch Laserstrahlen. Durch die starke Lichtbündelung kann es zu Schädigungen der Netzhaut des Auges kommen.</a:t>
            </a:r>
            <a:endParaRPr lang="de-DE" sz="2400" b="0" kern="1200" dirty="0">
              <a:solidFill>
                <a:srgbClr val="6D6D6D"/>
              </a:solidFill>
              <a:latin typeface="Arial" charset="0"/>
            </a:endParaRPr>
          </a:p>
        </p:txBody>
      </p:sp>
      <p:sp>
        <p:nvSpPr>
          <p:cNvPr id="4" name="Datumsplatzhalter 3"/>
          <p:cNvSpPr>
            <a:spLocks noGrp="1"/>
          </p:cNvSpPr>
          <p:nvPr>
            <p:ph type="dt" sz="half" idx="10"/>
          </p:nvPr>
        </p:nvSpPr>
        <p:spPr/>
        <p:txBody>
          <a:bodyPr/>
          <a:lstStyle/>
          <a:p>
            <a:pPr>
              <a:defRPr/>
            </a:pPr>
            <a:fld id="{332B0EF6-ACA5-461F-8D46-7356A5816349}"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dirty="0" smtClean="0"/>
              <a:t>Modul 3 - Ergonomie lernen - Teil 4</a:t>
            </a:r>
            <a:endParaRPr lang="de-DE" altLang="de-DE" dirty="0"/>
          </a:p>
        </p:txBody>
      </p:sp>
      <p:sp>
        <p:nvSpPr>
          <p:cNvPr id="6" name="Foliennummernplatzhalter 5"/>
          <p:cNvSpPr>
            <a:spLocks noGrp="1"/>
          </p:cNvSpPr>
          <p:nvPr>
            <p:ph type="sldNum" sz="quarter" idx="12"/>
          </p:nvPr>
        </p:nvSpPr>
        <p:spPr/>
        <p:txBody>
          <a:bodyPr/>
          <a:lstStyle/>
          <a:p>
            <a:pPr>
              <a:defRPr/>
            </a:pPr>
            <a:r>
              <a:rPr lang="de-DE" altLang="de-DE" smtClean="0"/>
              <a:t>Seite </a:t>
            </a:r>
            <a:fld id="{B57637DD-0166-4485-91AD-584B095684B6}" type="slidenum">
              <a:rPr lang="de-DE" altLang="de-DE" smtClean="0"/>
              <a:pPr>
                <a:defRPr/>
              </a:pPr>
              <a:t>14</a:t>
            </a:fld>
            <a:endParaRPr lang="de-DE" altLang="de-DE"/>
          </a:p>
        </p:txBody>
      </p:sp>
    </p:spTree>
    <p:extLst>
      <p:ext uri="{BB962C8B-B14F-4D97-AF65-F5344CB8AC3E}">
        <p14:creationId xmlns:p14="http://schemas.microsoft.com/office/powerpoint/2010/main" val="273147407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ltLang="de-DE" dirty="0"/>
              <a:t>Negative Wirkungen – nicht sichtbares Licht</a:t>
            </a:r>
            <a:endParaRPr lang="de-DE" dirty="0"/>
          </a:p>
        </p:txBody>
      </p:sp>
      <p:sp>
        <p:nvSpPr>
          <p:cNvPr id="3" name="Inhaltsplatzhalter 2"/>
          <p:cNvSpPr>
            <a:spLocks noGrp="1"/>
          </p:cNvSpPr>
          <p:nvPr>
            <p:ph idx="1"/>
          </p:nvPr>
        </p:nvSpPr>
        <p:spPr/>
        <p:txBody>
          <a:bodyPr/>
          <a:lstStyle/>
          <a:p>
            <a:pPr marL="342900" indent="-342900">
              <a:buClr>
                <a:schemeClr val="accent2"/>
              </a:buClr>
              <a:buFont typeface="Wingdings" panose="05000000000000000000" pitchFamily="2" charset="2"/>
              <a:buChar char="§"/>
            </a:pPr>
            <a:r>
              <a:rPr lang="de-DE" altLang="de-DE" sz="2400" dirty="0" smtClean="0"/>
              <a:t>IR- </a:t>
            </a:r>
            <a:r>
              <a:rPr lang="de-DE" altLang="de-DE" sz="2400" dirty="0"/>
              <a:t>und UV-Strahlung</a:t>
            </a:r>
            <a:r>
              <a:rPr lang="de-DE" altLang="de-DE" sz="2400" b="0" dirty="0"/>
              <a:t> sind oft Bestandteile des Lichts. Sie entstehen </a:t>
            </a:r>
            <a:r>
              <a:rPr lang="de-DE" altLang="de-DE" sz="2400" b="0" dirty="0" smtClean="0"/>
              <a:t>beim </a:t>
            </a:r>
            <a:r>
              <a:rPr lang="de-DE" altLang="de-DE" sz="2400" b="0" dirty="0"/>
              <a:t>Schweißen, an Feuerstätten, sowie an Laseranlagen. Durch diese kann </a:t>
            </a:r>
            <a:r>
              <a:rPr lang="de-DE" altLang="de-DE" sz="2400" b="0" dirty="0" smtClean="0"/>
              <a:t>es </a:t>
            </a:r>
            <a:r>
              <a:rPr lang="de-DE" altLang="de-DE" sz="2400" b="0" dirty="0"/>
              <a:t>zu Haut- und Augenschäden kommen. </a:t>
            </a:r>
            <a:endParaRPr lang="de-DE" altLang="de-DE" sz="2400" b="0" dirty="0" smtClean="0"/>
          </a:p>
          <a:p>
            <a:pPr marL="342900" indent="-342900">
              <a:buClr>
                <a:schemeClr val="accent2"/>
              </a:buClr>
              <a:buFont typeface="Wingdings" panose="05000000000000000000" pitchFamily="2" charset="2"/>
              <a:buChar char="§"/>
            </a:pPr>
            <a:r>
              <a:rPr lang="de-DE" altLang="de-DE" sz="2400" b="0" dirty="0" smtClean="0"/>
              <a:t>So </a:t>
            </a:r>
            <a:r>
              <a:rPr lang="de-DE" altLang="de-DE" sz="2400" b="0" dirty="0"/>
              <a:t>führt die UV-Strahlung bei </a:t>
            </a:r>
            <a:r>
              <a:rPr lang="de-DE" altLang="de-DE" sz="2400" b="0" dirty="0" smtClean="0"/>
              <a:t>Schweißarbeiten </a:t>
            </a:r>
            <a:r>
              <a:rPr lang="de-DE" altLang="de-DE" sz="2400" b="0" dirty="0"/>
              <a:t>ohne Augenschutz zu Entzündungen der Horn- und </a:t>
            </a:r>
            <a:r>
              <a:rPr lang="de-DE" altLang="de-DE" sz="2400" b="0" dirty="0" smtClean="0"/>
              <a:t>Bindehaut der </a:t>
            </a:r>
            <a:r>
              <a:rPr lang="de-DE" altLang="de-DE" sz="2400" b="0" dirty="0"/>
              <a:t>Augen. </a:t>
            </a:r>
            <a:endParaRPr lang="de-DE" altLang="de-DE" sz="2400" b="0" dirty="0" smtClean="0"/>
          </a:p>
          <a:p>
            <a:pPr marL="342900" indent="-342900">
              <a:buClr>
                <a:schemeClr val="accent2"/>
              </a:buClr>
              <a:buFont typeface="Wingdings" panose="05000000000000000000" pitchFamily="2" charset="2"/>
              <a:buChar char="§"/>
            </a:pPr>
            <a:r>
              <a:rPr lang="de-DE" altLang="de-DE" sz="2400" dirty="0" smtClean="0"/>
              <a:t>IR-Strahlung</a:t>
            </a:r>
            <a:r>
              <a:rPr lang="de-DE" altLang="de-DE" sz="2400" b="0" dirty="0" smtClean="0"/>
              <a:t> </a:t>
            </a:r>
            <a:r>
              <a:rPr lang="de-DE" altLang="de-DE" sz="2400" b="0" dirty="0"/>
              <a:t>kann ebenso wie UV-Strahlung zu Sonnenbrand </a:t>
            </a:r>
            <a:r>
              <a:rPr lang="de-DE" altLang="de-DE" sz="2400" b="0" dirty="0" smtClean="0"/>
              <a:t>führen </a:t>
            </a:r>
            <a:r>
              <a:rPr lang="de-DE" altLang="de-DE" sz="2400" b="0" dirty="0"/>
              <a:t>und erhöht das Hautkrebsrisiko.</a:t>
            </a:r>
          </a:p>
          <a:p>
            <a:endParaRPr lang="de-DE" altLang="de-DE" sz="2400" dirty="0">
              <a:solidFill>
                <a:srgbClr val="6D6D6D"/>
              </a:solidFill>
            </a:endParaRPr>
          </a:p>
          <a:p>
            <a:endParaRPr lang="de-DE" sz="2400" dirty="0">
              <a:solidFill>
                <a:srgbClr val="6D6D6D"/>
              </a:solidFill>
            </a:endParaRPr>
          </a:p>
        </p:txBody>
      </p:sp>
      <p:sp>
        <p:nvSpPr>
          <p:cNvPr id="4" name="Datumsplatzhalter 3"/>
          <p:cNvSpPr>
            <a:spLocks noGrp="1"/>
          </p:cNvSpPr>
          <p:nvPr>
            <p:ph type="dt" sz="half" idx="10"/>
          </p:nvPr>
        </p:nvSpPr>
        <p:spPr/>
        <p:txBody>
          <a:bodyPr/>
          <a:lstStyle/>
          <a:p>
            <a:pPr>
              <a:defRPr/>
            </a:pPr>
            <a:fld id="{B07C47D3-15A6-4FC3-9511-3C560B5437E6}"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dirty="0" smtClean="0"/>
              <a:t>Modul 3 - Ergonomie lernen - Teil 4</a:t>
            </a:r>
            <a:endParaRPr lang="de-DE" altLang="de-DE" dirty="0"/>
          </a:p>
        </p:txBody>
      </p:sp>
      <p:sp>
        <p:nvSpPr>
          <p:cNvPr id="6" name="Foliennummernplatzhalter 5"/>
          <p:cNvSpPr>
            <a:spLocks noGrp="1"/>
          </p:cNvSpPr>
          <p:nvPr>
            <p:ph type="sldNum" sz="quarter" idx="12"/>
          </p:nvPr>
        </p:nvSpPr>
        <p:spPr/>
        <p:txBody>
          <a:bodyPr/>
          <a:lstStyle/>
          <a:p>
            <a:pPr>
              <a:defRPr/>
            </a:pPr>
            <a:r>
              <a:rPr lang="de-DE" altLang="de-DE" smtClean="0"/>
              <a:t>Seite </a:t>
            </a:r>
            <a:fld id="{B57637DD-0166-4485-91AD-584B095684B6}" type="slidenum">
              <a:rPr lang="de-DE" altLang="de-DE" smtClean="0"/>
              <a:pPr>
                <a:defRPr/>
              </a:pPr>
              <a:t>15</a:t>
            </a:fld>
            <a:endParaRPr lang="de-DE" altLang="de-DE"/>
          </a:p>
        </p:txBody>
      </p:sp>
    </p:spTree>
    <p:extLst>
      <p:ext uri="{BB962C8B-B14F-4D97-AF65-F5344CB8AC3E}">
        <p14:creationId xmlns:p14="http://schemas.microsoft.com/office/powerpoint/2010/main" val="112208685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ltLang="de-DE" dirty="0"/>
              <a:t>Farbwirkung</a:t>
            </a:r>
            <a:endParaRPr lang="de-DE" dirty="0"/>
          </a:p>
        </p:txBody>
      </p:sp>
      <p:sp>
        <p:nvSpPr>
          <p:cNvPr id="3" name="Inhaltsplatzhalter 2"/>
          <p:cNvSpPr>
            <a:spLocks noGrp="1"/>
          </p:cNvSpPr>
          <p:nvPr>
            <p:ph idx="1"/>
          </p:nvPr>
        </p:nvSpPr>
        <p:spPr/>
        <p:txBody>
          <a:bodyPr/>
          <a:lstStyle/>
          <a:p>
            <a:pPr eaLnBrk="1" hangingPunct="1"/>
            <a:r>
              <a:rPr lang="de-DE" altLang="de-DE" b="0" dirty="0"/>
              <a:t>Farbwirkung entsteht beim Auftreffen sichtbaren Lichts auf Gegenstände. Je nach Materialeigenschaften werden Teile des Lichtspektrums reflektiert oder absorbiert. </a:t>
            </a:r>
          </a:p>
          <a:p>
            <a:pPr eaLnBrk="1" hangingPunct="1"/>
            <a:r>
              <a:rPr lang="de-DE" altLang="de-DE" b="0" dirty="0"/>
              <a:t>Das entstehende Restlicht wird auf die Netzhaut projiziert. Über die Zapfen der Netzhaut, kann der Mensch Farben unterscheiden. </a:t>
            </a:r>
          </a:p>
          <a:p>
            <a:pPr eaLnBrk="1" hangingPunct="1"/>
            <a:r>
              <a:rPr lang="de-DE" altLang="de-DE" b="0" dirty="0"/>
              <a:t>Der Einsatz von Farben in der Praxis lässt sich unter drei Gesichtspunkten gliedern. (nach REFA 1993):</a:t>
            </a:r>
          </a:p>
          <a:p>
            <a:pPr eaLnBrk="1" hangingPunct="1"/>
            <a:endParaRPr lang="de-DE" altLang="de-DE" b="0" dirty="0"/>
          </a:p>
          <a:p>
            <a:pPr marL="342900" indent="-342900">
              <a:spcAft>
                <a:spcPct val="10000"/>
              </a:spcAft>
              <a:buFont typeface="+mj-lt"/>
              <a:buAutoNum type="arabicPeriod"/>
            </a:pPr>
            <a:r>
              <a:rPr lang="de-DE" altLang="de-DE" dirty="0"/>
              <a:t>Sicherheit</a:t>
            </a:r>
            <a:r>
              <a:rPr lang="de-DE" altLang="de-DE" b="0" dirty="0"/>
              <a:t>: durch Kennzeichnung von Gefahrenquellen durch allgemein</a:t>
            </a:r>
            <a:br>
              <a:rPr lang="de-DE" altLang="de-DE" b="0" dirty="0"/>
            </a:br>
            <a:r>
              <a:rPr lang="de-DE" altLang="de-DE" b="0" dirty="0"/>
              <a:t>verständliche Warnfarben, </a:t>
            </a:r>
          </a:p>
          <a:p>
            <a:pPr marL="342900" indent="-342900">
              <a:spcAft>
                <a:spcPct val="10000"/>
              </a:spcAft>
              <a:buFont typeface="+mj-lt"/>
              <a:buAutoNum type="arabicPeriod"/>
            </a:pPr>
            <a:r>
              <a:rPr lang="de-DE" altLang="de-DE" dirty="0"/>
              <a:t>Kennzeichnung</a:t>
            </a:r>
            <a:r>
              <a:rPr lang="de-DE" altLang="de-DE" b="0" dirty="0"/>
              <a:t>: durch farbliche Codierung </a:t>
            </a:r>
            <a:br>
              <a:rPr lang="de-DE" altLang="de-DE" b="0" dirty="0"/>
            </a:br>
            <a:r>
              <a:rPr lang="de-DE" altLang="de-DE" b="0" dirty="0"/>
              <a:t>von Arbeitsgegenständen, sowie Inhalt von Behältern</a:t>
            </a:r>
          </a:p>
          <a:p>
            <a:pPr marL="342900" indent="-342900">
              <a:spcAft>
                <a:spcPct val="10000"/>
              </a:spcAft>
              <a:buFont typeface="+mj-lt"/>
              <a:buAutoNum type="arabicPeriod"/>
            </a:pPr>
            <a:r>
              <a:rPr lang="de-DE" altLang="de-DE" dirty="0"/>
              <a:t>Gestaltung und Ordnung</a:t>
            </a:r>
            <a:r>
              <a:rPr lang="de-DE" altLang="de-DE" b="0" dirty="0"/>
              <a:t>: durch Zuordnung von </a:t>
            </a:r>
            <a:br>
              <a:rPr lang="de-DE" altLang="de-DE" b="0" dirty="0"/>
            </a:br>
            <a:r>
              <a:rPr lang="de-DE" altLang="de-DE" b="0" dirty="0"/>
              <a:t>Funktionen und Formen von Betriebsmitteln.</a:t>
            </a:r>
          </a:p>
          <a:p>
            <a:endParaRPr lang="de-DE" b="0" dirty="0">
              <a:solidFill>
                <a:srgbClr val="6D6D6D"/>
              </a:solidFill>
              <a:latin typeface="Arial" charset="0"/>
            </a:endParaRPr>
          </a:p>
        </p:txBody>
      </p:sp>
      <p:pic>
        <p:nvPicPr>
          <p:cNvPr id="7" name="Grafik 6" descr="Farbkreis nach Johannes Itten (1961), dargestellt sind die Regenbogenfarben in einem Kreis angeordnet. Beginnend oben mit Gelb nach rechts weiter mit Orangetönen über rot nach unten zu lila, dann über Blautöne zu Grün auf der linen Seite. In der Mitte des Kreises sind in einem Dreieck die drei Grundfarben gelb, rot und blau dargestellt und deren jeweiligen Mischfarben."/>
          <p:cNvPicPr>
            <a:picLocks noChangeAspect="1"/>
          </p:cNvPicPr>
          <p:nvPr/>
        </p:nvPicPr>
        <p:blipFill>
          <a:blip r:embed="rId3"/>
          <a:stretch>
            <a:fillRect/>
          </a:stretch>
        </p:blipFill>
        <p:spPr>
          <a:xfrm>
            <a:off x="10272464" y="4119939"/>
            <a:ext cx="1676545" cy="2261812"/>
          </a:xfrm>
          <a:prstGeom prst="rect">
            <a:avLst/>
          </a:prstGeom>
        </p:spPr>
      </p:pic>
      <p:sp>
        <p:nvSpPr>
          <p:cNvPr id="4" name="Datumsplatzhalter 3"/>
          <p:cNvSpPr>
            <a:spLocks noGrp="1"/>
          </p:cNvSpPr>
          <p:nvPr>
            <p:ph type="dt" sz="half" idx="10"/>
          </p:nvPr>
        </p:nvSpPr>
        <p:spPr/>
        <p:txBody>
          <a:bodyPr/>
          <a:lstStyle/>
          <a:p>
            <a:pPr>
              <a:defRPr/>
            </a:pPr>
            <a:fld id="{2DB1F153-FC3A-468B-A660-98F1D65D824D}"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dirty="0" smtClean="0"/>
              <a:t>Modul 3 - Ergonomie lernen - Teil 4</a:t>
            </a:r>
            <a:endParaRPr lang="de-DE" altLang="de-DE" dirty="0"/>
          </a:p>
        </p:txBody>
      </p:sp>
      <p:sp>
        <p:nvSpPr>
          <p:cNvPr id="6" name="Foliennummernplatzhalter 5"/>
          <p:cNvSpPr>
            <a:spLocks noGrp="1"/>
          </p:cNvSpPr>
          <p:nvPr>
            <p:ph type="sldNum" sz="quarter" idx="12"/>
          </p:nvPr>
        </p:nvSpPr>
        <p:spPr/>
        <p:txBody>
          <a:bodyPr/>
          <a:lstStyle/>
          <a:p>
            <a:pPr>
              <a:defRPr/>
            </a:pPr>
            <a:r>
              <a:rPr lang="de-DE" altLang="de-DE" smtClean="0"/>
              <a:t>Seite </a:t>
            </a:r>
            <a:fld id="{B57637DD-0166-4485-91AD-584B095684B6}" type="slidenum">
              <a:rPr lang="de-DE" altLang="de-DE" smtClean="0"/>
              <a:pPr>
                <a:defRPr/>
              </a:pPr>
              <a:t>16</a:t>
            </a:fld>
            <a:endParaRPr lang="de-DE" altLang="de-DE"/>
          </a:p>
        </p:txBody>
      </p:sp>
    </p:spTree>
    <p:extLst>
      <p:ext uri="{BB962C8B-B14F-4D97-AF65-F5344CB8AC3E}">
        <p14:creationId xmlns:p14="http://schemas.microsoft.com/office/powerpoint/2010/main" val="328045998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ltLang="de-DE" dirty="0"/>
              <a:t>Farbwirkung</a:t>
            </a:r>
            <a:endParaRPr lang="de-DE" dirty="0"/>
          </a:p>
        </p:txBody>
      </p:sp>
      <p:pic>
        <p:nvPicPr>
          <p:cNvPr id="8" name="Inhaltsplatzhalter 7" descr="Ein Stierkämpfer hält einem wütend schnaubenden Stier ein rotes Tuch entgegen."/>
          <p:cNvPicPr>
            <a:picLocks noGrp="1" noChangeAspect="1"/>
          </p:cNvPicPr>
          <p:nvPr>
            <p:ph idx="1"/>
          </p:nvPr>
        </p:nvPicPr>
        <p:blipFill>
          <a:blip r:embed="rId3"/>
          <a:stretch>
            <a:fillRect/>
          </a:stretch>
        </p:blipFill>
        <p:spPr>
          <a:xfrm>
            <a:off x="2951728" y="1484313"/>
            <a:ext cx="6456819" cy="4897437"/>
          </a:xfrm>
          <a:prstGeom prst="rect">
            <a:avLst/>
          </a:prstGeom>
        </p:spPr>
      </p:pic>
      <p:sp>
        <p:nvSpPr>
          <p:cNvPr id="4" name="Datumsplatzhalter 3"/>
          <p:cNvSpPr>
            <a:spLocks noGrp="1"/>
          </p:cNvSpPr>
          <p:nvPr>
            <p:ph type="dt" sz="half" idx="10"/>
          </p:nvPr>
        </p:nvSpPr>
        <p:spPr/>
        <p:txBody>
          <a:bodyPr/>
          <a:lstStyle/>
          <a:p>
            <a:pPr>
              <a:defRPr/>
            </a:pPr>
            <a:fld id="{0EB08007-837C-43F3-9FB8-93258D4E5746}"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dirty="0" smtClean="0"/>
              <a:t>Modul 3 - Ergonomie lernen - Teil 4</a:t>
            </a:r>
            <a:endParaRPr lang="de-DE" altLang="de-DE" dirty="0"/>
          </a:p>
        </p:txBody>
      </p:sp>
      <p:sp>
        <p:nvSpPr>
          <p:cNvPr id="6" name="Foliennummernplatzhalter 5"/>
          <p:cNvSpPr>
            <a:spLocks noGrp="1"/>
          </p:cNvSpPr>
          <p:nvPr>
            <p:ph type="sldNum" sz="quarter" idx="12"/>
          </p:nvPr>
        </p:nvSpPr>
        <p:spPr/>
        <p:txBody>
          <a:bodyPr/>
          <a:lstStyle/>
          <a:p>
            <a:pPr>
              <a:defRPr/>
            </a:pPr>
            <a:r>
              <a:rPr lang="de-DE" altLang="de-DE" smtClean="0"/>
              <a:t>Seite </a:t>
            </a:r>
            <a:fld id="{B57637DD-0166-4485-91AD-584B095684B6}" type="slidenum">
              <a:rPr lang="de-DE" altLang="de-DE" smtClean="0"/>
              <a:pPr>
                <a:defRPr/>
              </a:pPr>
              <a:t>17</a:t>
            </a:fld>
            <a:endParaRPr lang="de-DE" altLang="de-DE"/>
          </a:p>
        </p:txBody>
      </p:sp>
    </p:spTree>
    <p:extLst>
      <p:ext uri="{BB962C8B-B14F-4D97-AF65-F5344CB8AC3E}">
        <p14:creationId xmlns:p14="http://schemas.microsoft.com/office/powerpoint/2010/main" val="291445224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ltLang="de-DE" dirty="0"/>
              <a:t>Farbwirkung</a:t>
            </a:r>
            <a:endParaRPr lang="de-DE" dirty="0"/>
          </a:p>
        </p:txBody>
      </p:sp>
      <p:pic>
        <p:nvPicPr>
          <p:cNvPr id="14" name="Grafik 13" descr="Die Grafik zeigt Beispiele für die Farbwirkung auf den Menschen. Blau wird als kalt empfunden, hier kommt es zu einer psychologischen Wirkung, die automatisch und unbewusst erfolgt. Grün wird symbolisch als Ruhe oder &quot;in Ordnung&quot; wahrgenommen, eine symbolische Wirkung entsteht meist durch jahrhundertalte Überlieferungen. Das Beispiel für eine kulturelle Wirkung von Farben ist weiß, das mit Reinheit oder dem Tod in Verbindung gebracht wird, diese Wahrnehmung ist bedingt durch unterschiedliche Lebensweisen. Durh bekannt, besondere Symbolik kann es zu einer politischen Wirkung von Farben kommen, rot wird mit linker Politik in Verbindung gebracht. Durch einen historischen Hintergrund kann eine tradiotionelle Wirkung von Farben entsehen, wie bei der Farbkombination grün-weiß, die mit Sachsen assoziiert wird. Orange wird als anregend empfunden, man kann durch orange überrascht sein. Das ist ein Beispiel für die kreative Wirkung von Farben."/>
          <p:cNvPicPr>
            <a:picLocks noChangeAspect="1"/>
          </p:cNvPicPr>
          <p:nvPr/>
        </p:nvPicPr>
        <p:blipFill>
          <a:blip r:embed="rId3"/>
          <a:stretch>
            <a:fillRect/>
          </a:stretch>
        </p:blipFill>
        <p:spPr>
          <a:xfrm>
            <a:off x="1797948" y="1406561"/>
            <a:ext cx="8596105" cy="4974767"/>
          </a:xfrm>
          <a:prstGeom prst="rect">
            <a:avLst/>
          </a:prstGeom>
        </p:spPr>
      </p:pic>
      <p:sp>
        <p:nvSpPr>
          <p:cNvPr id="4" name="Datumsplatzhalter 3"/>
          <p:cNvSpPr>
            <a:spLocks noGrp="1"/>
          </p:cNvSpPr>
          <p:nvPr>
            <p:ph type="dt" sz="half" idx="10"/>
          </p:nvPr>
        </p:nvSpPr>
        <p:spPr/>
        <p:txBody>
          <a:bodyPr/>
          <a:lstStyle/>
          <a:p>
            <a:pPr>
              <a:defRPr/>
            </a:pPr>
            <a:fld id="{BD1161A5-A8A5-4CAA-8FBF-8300F15C3C09}"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dirty="0" smtClean="0"/>
              <a:t>Modul 3 - Ergonomie lernen - Teil 4</a:t>
            </a:r>
            <a:endParaRPr lang="de-DE" altLang="de-DE" dirty="0"/>
          </a:p>
        </p:txBody>
      </p:sp>
      <p:sp>
        <p:nvSpPr>
          <p:cNvPr id="6" name="Foliennummernplatzhalter 5"/>
          <p:cNvSpPr>
            <a:spLocks noGrp="1"/>
          </p:cNvSpPr>
          <p:nvPr>
            <p:ph type="sldNum" sz="quarter" idx="12"/>
          </p:nvPr>
        </p:nvSpPr>
        <p:spPr/>
        <p:txBody>
          <a:bodyPr/>
          <a:lstStyle/>
          <a:p>
            <a:pPr>
              <a:defRPr/>
            </a:pPr>
            <a:r>
              <a:rPr lang="de-DE" altLang="de-DE" smtClean="0"/>
              <a:t>Seite </a:t>
            </a:r>
            <a:fld id="{B57637DD-0166-4485-91AD-584B095684B6}" type="slidenum">
              <a:rPr lang="de-DE" altLang="de-DE" smtClean="0"/>
              <a:pPr>
                <a:defRPr/>
              </a:pPr>
              <a:t>18</a:t>
            </a:fld>
            <a:endParaRPr lang="de-DE" altLang="de-DE"/>
          </a:p>
        </p:txBody>
      </p:sp>
    </p:spTree>
    <p:extLst>
      <p:ext uri="{BB962C8B-B14F-4D97-AF65-F5344CB8AC3E}">
        <p14:creationId xmlns:p14="http://schemas.microsoft.com/office/powerpoint/2010/main" val="266694164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ltLang="de-DE" dirty="0"/>
              <a:t>Farbwirkung</a:t>
            </a:r>
            <a:endParaRPr lang="de-DE" dirty="0"/>
          </a:p>
        </p:txBody>
      </p:sp>
      <p:pic>
        <p:nvPicPr>
          <p:cNvPr id="9" name="Grafik 8" descr="Die Tabelle zeigt Farbwirkungen bezüglich der Distanzwirkung, der Temperaturwirkung und der psychischen Wirkung. Blau steht für Entfernung, kalt und wirkt beruhigend. Grün steht für Entfernung, sehr kalt bis neutral und sehr beruhigend. Rot steht für Nähe, Wärme und wirkt beunruhigend. Orange steg für sehr nahe, sehr warm und anregend. Gelb steht für Nähe, Wärme und wirkt anregend. Dunkelrot steht für sehr nahe und einengend, neutral und anregend. Lila steht für sehr nahe, kalt und agressiv, beunruhigend oder entmutigend."/>
          <p:cNvPicPr>
            <a:picLocks noChangeAspect="1"/>
          </p:cNvPicPr>
          <p:nvPr/>
        </p:nvPicPr>
        <p:blipFill>
          <a:blip r:embed="rId3"/>
          <a:stretch>
            <a:fillRect/>
          </a:stretch>
        </p:blipFill>
        <p:spPr>
          <a:xfrm>
            <a:off x="785924" y="1381024"/>
            <a:ext cx="10620152" cy="5072312"/>
          </a:xfrm>
          <a:prstGeom prst="rect">
            <a:avLst/>
          </a:prstGeom>
        </p:spPr>
      </p:pic>
      <p:sp>
        <p:nvSpPr>
          <p:cNvPr id="4" name="Datumsplatzhalter 3"/>
          <p:cNvSpPr>
            <a:spLocks noGrp="1"/>
          </p:cNvSpPr>
          <p:nvPr>
            <p:ph type="dt" sz="half" idx="10"/>
          </p:nvPr>
        </p:nvSpPr>
        <p:spPr/>
        <p:txBody>
          <a:bodyPr/>
          <a:lstStyle/>
          <a:p>
            <a:pPr>
              <a:defRPr/>
            </a:pPr>
            <a:fld id="{396FFA73-FE2D-4184-967D-5F94AED65517}"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dirty="0" smtClean="0"/>
              <a:t>Modul 3 - Ergonomie lernen - Teil 4</a:t>
            </a:r>
            <a:endParaRPr lang="de-DE" altLang="de-DE" dirty="0"/>
          </a:p>
        </p:txBody>
      </p:sp>
      <p:sp>
        <p:nvSpPr>
          <p:cNvPr id="6" name="Foliennummernplatzhalter 5"/>
          <p:cNvSpPr>
            <a:spLocks noGrp="1"/>
          </p:cNvSpPr>
          <p:nvPr>
            <p:ph type="sldNum" sz="quarter" idx="12"/>
          </p:nvPr>
        </p:nvSpPr>
        <p:spPr/>
        <p:txBody>
          <a:bodyPr/>
          <a:lstStyle/>
          <a:p>
            <a:pPr>
              <a:defRPr/>
            </a:pPr>
            <a:r>
              <a:rPr lang="de-DE" altLang="de-DE" smtClean="0"/>
              <a:t>Seite </a:t>
            </a:r>
            <a:fld id="{B57637DD-0166-4485-91AD-584B095684B6}" type="slidenum">
              <a:rPr lang="de-DE" altLang="de-DE" smtClean="0"/>
              <a:pPr>
                <a:defRPr/>
              </a:pPr>
              <a:t>19</a:t>
            </a:fld>
            <a:endParaRPr lang="de-DE" altLang="de-DE"/>
          </a:p>
        </p:txBody>
      </p:sp>
    </p:spTree>
    <p:extLst>
      <p:ext uri="{BB962C8B-B14F-4D97-AF65-F5344CB8AC3E}">
        <p14:creationId xmlns:p14="http://schemas.microsoft.com/office/powerpoint/2010/main" val="31199849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Darum geht es</a:t>
            </a:r>
            <a:endParaRPr lang="de-DE" dirty="0"/>
          </a:p>
        </p:txBody>
      </p:sp>
      <p:sp>
        <p:nvSpPr>
          <p:cNvPr id="7" name="Inhaltsplatzhalter 6"/>
          <p:cNvSpPr>
            <a:spLocks noGrp="1"/>
          </p:cNvSpPr>
          <p:nvPr>
            <p:ph idx="1"/>
          </p:nvPr>
        </p:nvSpPr>
        <p:spPr/>
        <p:txBody>
          <a:bodyPr/>
          <a:lstStyle/>
          <a:p>
            <a:pPr marL="342900" indent="-342900">
              <a:lnSpc>
                <a:spcPct val="150000"/>
              </a:lnSpc>
              <a:buClr>
                <a:schemeClr val="accent2"/>
              </a:buClr>
              <a:buFont typeface="Wingdings" panose="05000000000000000000" pitchFamily="2" charset="2"/>
              <a:buChar char="§"/>
            </a:pPr>
            <a:r>
              <a:rPr lang="de-DE" altLang="de-DE" dirty="0"/>
              <a:t>Bedeutung von  </a:t>
            </a:r>
            <a:r>
              <a:rPr lang="de-DE" altLang="de-DE" dirty="0" smtClean="0"/>
              <a:t>Licht</a:t>
            </a:r>
            <a:endParaRPr lang="de-DE" altLang="de-DE" dirty="0"/>
          </a:p>
          <a:p>
            <a:pPr marL="342900" indent="-342900">
              <a:lnSpc>
                <a:spcPct val="150000"/>
              </a:lnSpc>
              <a:buClr>
                <a:schemeClr val="accent2"/>
              </a:buClr>
              <a:buFont typeface="Wingdings" panose="05000000000000000000" pitchFamily="2" charset="2"/>
              <a:buChar char="§"/>
            </a:pPr>
            <a:r>
              <a:rPr lang="de-DE" altLang="de-DE" dirty="0"/>
              <a:t>Physikalische </a:t>
            </a:r>
            <a:r>
              <a:rPr lang="de-DE" altLang="de-DE" dirty="0" smtClean="0"/>
              <a:t>Grundlagen</a:t>
            </a:r>
            <a:endParaRPr lang="de-DE" altLang="de-DE" dirty="0"/>
          </a:p>
          <a:p>
            <a:pPr marL="342900" indent="-342900">
              <a:lnSpc>
                <a:spcPct val="150000"/>
              </a:lnSpc>
              <a:buClr>
                <a:schemeClr val="accent2"/>
              </a:buClr>
              <a:buFont typeface="Wingdings" panose="05000000000000000000" pitchFamily="2" charset="2"/>
              <a:buChar char="§"/>
            </a:pPr>
            <a:r>
              <a:rPr lang="de-DE" altLang="de-DE" dirty="0" smtClean="0"/>
              <a:t>Beleuchtungsmessung</a:t>
            </a:r>
            <a:endParaRPr lang="de-DE" altLang="de-DE" dirty="0"/>
          </a:p>
          <a:p>
            <a:pPr marL="342900" indent="-342900">
              <a:lnSpc>
                <a:spcPct val="150000"/>
              </a:lnSpc>
              <a:buClr>
                <a:schemeClr val="accent2"/>
              </a:buClr>
              <a:buFont typeface="Wingdings" panose="05000000000000000000" pitchFamily="2" charset="2"/>
              <a:buChar char="§"/>
            </a:pPr>
            <a:r>
              <a:rPr lang="de-DE" altLang="de-DE" dirty="0"/>
              <a:t>Definition </a:t>
            </a:r>
            <a:r>
              <a:rPr lang="de-DE" altLang="de-DE" dirty="0" smtClean="0"/>
              <a:t>Kontrast</a:t>
            </a:r>
            <a:endParaRPr lang="de-DE" altLang="de-DE" dirty="0"/>
          </a:p>
          <a:p>
            <a:pPr marL="342900" indent="-342900">
              <a:lnSpc>
                <a:spcPct val="150000"/>
              </a:lnSpc>
              <a:buClr>
                <a:schemeClr val="accent2"/>
              </a:buClr>
              <a:buFont typeface="Wingdings" panose="05000000000000000000" pitchFamily="2" charset="2"/>
              <a:buChar char="§"/>
            </a:pPr>
            <a:r>
              <a:rPr lang="de-DE" altLang="de-DE" dirty="0" smtClean="0"/>
              <a:t>Lichtwirkung</a:t>
            </a:r>
            <a:endParaRPr lang="de-DE" altLang="de-DE" dirty="0"/>
          </a:p>
          <a:p>
            <a:pPr marL="342900" indent="-342900">
              <a:lnSpc>
                <a:spcPct val="150000"/>
              </a:lnSpc>
              <a:buClr>
                <a:schemeClr val="accent2"/>
              </a:buClr>
              <a:buFont typeface="Wingdings" panose="05000000000000000000" pitchFamily="2" charset="2"/>
              <a:buChar char="§"/>
            </a:pPr>
            <a:r>
              <a:rPr lang="de-DE" altLang="de-DE" dirty="0" smtClean="0"/>
              <a:t>Farbwirkung</a:t>
            </a:r>
            <a:endParaRPr lang="de-DE" altLang="de-DE" dirty="0"/>
          </a:p>
          <a:p>
            <a:pPr marL="342900" indent="-342900">
              <a:lnSpc>
                <a:spcPct val="150000"/>
              </a:lnSpc>
              <a:buClr>
                <a:schemeClr val="accent2"/>
              </a:buClr>
              <a:buFont typeface="Wingdings" panose="05000000000000000000" pitchFamily="2" charset="2"/>
              <a:buChar char="§"/>
            </a:pPr>
            <a:r>
              <a:rPr lang="de-DE" altLang="de-DE" dirty="0" smtClean="0"/>
              <a:t>Beleuchtungsgestaltung</a:t>
            </a:r>
            <a:endParaRPr lang="de-DE" altLang="de-DE" dirty="0"/>
          </a:p>
          <a:p>
            <a:pPr marL="342900" indent="-342900">
              <a:lnSpc>
                <a:spcPct val="150000"/>
              </a:lnSpc>
              <a:buClr>
                <a:schemeClr val="accent2"/>
              </a:buClr>
              <a:buFont typeface="Wingdings" panose="05000000000000000000" pitchFamily="2" charset="2"/>
              <a:buChar char="§"/>
            </a:pPr>
            <a:r>
              <a:rPr lang="de-DE" altLang="de-DE" dirty="0"/>
              <a:t>Gestaltungsbeispiele</a:t>
            </a:r>
          </a:p>
          <a:p>
            <a:endParaRPr lang="de-DE" dirty="0"/>
          </a:p>
        </p:txBody>
      </p:sp>
      <p:pic>
        <p:nvPicPr>
          <p:cNvPr id="3" name="Grafik 2" descr="Ein Beschäftigter sitzt an einem  ergonomisch gut gestalteten Bildschirmarbeitsplatz auf einem Schreibtischstuhl mit Rollen."/>
          <p:cNvPicPr>
            <a:picLocks noChangeAspect="1"/>
          </p:cNvPicPr>
          <p:nvPr/>
        </p:nvPicPr>
        <p:blipFill>
          <a:blip r:embed="rId3"/>
          <a:stretch>
            <a:fillRect/>
          </a:stretch>
        </p:blipFill>
        <p:spPr>
          <a:xfrm>
            <a:off x="6384032" y="1779889"/>
            <a:ext cx="4432176" cy="3298222"/>
          </a:xfrm>
          <a:prstGeom prst="rect">
            <a:avLst/>
          </a:prstGeom>
        </p:spPr>
      </p:pic>
      <p:sp>
        <p:nvSpPr>
          <p:cNvPr id="4" name="Datumsplatzhalter 3"/>
          <p:cNvSpPr>
            <a:spLocks noGrp="1"/>
          </p:cNvSpPr>
          <p:nvPr>
            <p:ph type="dt" sz="half" idx="10"/>
          </p:nvPr>
        </p:nvSpPr>
        <p:spPr/>
        <p:txBody>
          <a:bodyPr/>
          <a:lstStyle/>
          <a:p>
            <a:pPr>
              <a:defRPr/>
            </a:pPr>
            <a:fld id="{DBB3739A-51BB-476C-A032-CB225DF010F9}"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dirty="0" smtClean="0"/>
              <a:t>Modul 3 - Ergonomie lernen - Teil 4</a:t>
            </a:r>
            <a:endParaRPr lang="de-DE" altLang="de-DE" dirty="0"/>
          </a:p>
        </p:txBody>
      </p:sp>
      <p:sp>
        <p:nvSpPr>
          <p:cNvPr id="6" name="Foliennummernplatzhalter 5"/>
          <p:cNvSpPr>
            <a:spLocks noGrp="1"/>
          </p:cNvSpPr>
          <p:nvPr>
            <p:ph type="sldNum" sz="quarter" idx="12"/>
          </p:nvPr>
        </p:nvSpPr>
        <p:spPr/>
        <p:txBody>
          <a:bodyPr/>
          <a:lstStyle/>
          <a:p>
            <a:pPr>
              <a:defRPr/>
            </a:pPr>
            <a:r>
              <a:rPr lang="de-DE" altLang="de-DE" smtClean="0"/>
              <a:t>Seite </a:t>
            </a:r>
            <a:fld id="{B57637DD-0166-4485-91AD-584B095684B6}" type="slidenum">
              <a:rPr lang="de-DE" altLang="de-DE" smtClean="0"/>
              <a:pPr>
                <a:defRPr/>
              </a:pPr>
              <a:t>2</a:t>
            </a:fld>
            <a:endParaRPr lang="de-DE" altLang="de-DE"/>
          </a:p>
        </p:txBody>
      </p:sp>
    </p:spTree>
    <p:extLst>
      <p:ext uri="{BB962C8B-B14F-4D97-AF65-F5344CB8AC3E}">
        <p14:creationId xmlns:p14="http://schemas.microsoft.com/office/powerpoint/2010/main" val="244445063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ltLang="de-DE" sz="2600" dirty="0" smtClean="0"/>
              <a:t>Einfluss von Farbe auf die Wahrnehmungsdimensionen</a:t>
            </a:r>
            <a:endParaRPr lang="de-DE" sz="2600" dirty="0"/>
          </a:p>
        </p:txBody>
      </p:sp>
      <p:pic>
        <p:nvPicPr>
          <p:cNvPr id="30" name="Grafik 29" descr="Eine Grafik verdeutlicht Wahrnehmungsdimensionen und Effekte. Farben im Bereich von Rot bis Goldgelb erzeugen den Wahrnehmungseindruck von “warm”, Farben im Bereich von Cyan über Blau bis Violett den Eindruck von “kalt”. Rot, Weiß, Gelb und Cyan erscheinen hart; Grün, Blau, Schwarz und Grau erscheinen weich. Helle Gegenstände erscheinen leichter; dunklere schwerer."/>
          <p:cNvPicPr>
            <a:picLocks noChangeAspect="1"/>
          </p:cNvPicPr>
          <p:nvPr/>
        </p:nvPicPr>
        <p:blipFill>
          <a:blip r:embed="rId3"/>
          <a:stretch>
            <a:fillRect/>
          </a:stretch>
        </p:blipFill>
        <p:spPr>
          <a:xfrm>
            <a:off x="1191343" y="1340768"/>
            <a:ext cx="9809314" cy="4529721"/>
          </a:xfrm>
          <a:prstGeom prst="rect">
            <a:avLst/>
          </a:prstGeom>
        </p:spPr>
      </p:pic>
      <p:sp>
        <p:nvSpPr>
          <p:cNvPr id="4" name="Datumsplatzhalter 3"/>
          <p:cNvSpPr>
            <a:spLocks noGrp="1"/>
          </p:cNvSpPr>
          <p:nvPr>
            <p:ph type="dt" sz="half" idx="10"/>
          </p:nvPr>
        </p:nvSpPr>
        <p:spPr/>
        <p:txBody>
          <a:bodyPr/>
          <a:lstStyle/>
          <a:p>
            <a:fld id="{673D7841-36BD-4B92-A81A-29829F555009}" type="datetime1">
              <a:rPr lang="de-DE" altLang="de-DE" smtClean="0"/>
              <a:pPr/>
              <a:t>08.09.2023</a:t>
            </a:fld>
            <a:endParaRPr lang="de-DE" altLang="de-DE"/>
          </a:p>
        </p:txBody>
      </p:sp>
      <p:sp>
        <p:nvSpPr>
          <p:cNvPr id="5" name="Fußzeilenplatzhalter 4"/>
          <p:cNvSpPr>
            <a:spLocks noGrp="1"/>
          </p:cNvSpPr>
          <p:nvPr>
            <p:ph type="ftr" sz="quarter" idx="11"/>
          </p:nvPr>
        </p:nvSpPr>
        <p:spPr/>
        <p:txBody>
          <a:bodyPr/>
          <a:lstStyle/>
          <a:p>
            <a:r>
              <a:rPr lang="de-DE" altLang="de-DE" dirty="0" smtClean="0"/>
              <a:t>Modul 3 - Ergonomie lernen - Teil 4</a:t>
            </a:r>
            <a:endParaRPr lang="de-DE" altLang="de-DE" dirty="0"/>
          </a:p>
        </p:txBody>
      </p:sp>
      <p:sp>
        <p:nvSpPr>
          <p:cNvPr id="6" name="Foliennummernplatzhalter 5"/>
          <p:cNvSpPr>
            <a:spLocks noGrp="1"/>
          </p:cNvSpPr>
          <p:nvPr>
            <p:ph type="sldNum" sz="quarter" idx="12"/>
          </p:nvPr>
        </p:nvSpPr>
        <p:spPr/>
        <p:txBody>
          <a:bodyPr/>
          <a:lstStyle/>
          <a:p>
            <a:r>
              <a:rPr lang="de-DE" altLang="de-DE" smtClean="0"/>
              <a:t>Seite </a:t>
            </a:r>
            <a:fld id="{B57637DD-0166-4485-91AD-584B095684B6}" type="slidenum">
              <a:rPr lang="de-DE" altLang="de-DE" smtClean="0"/>
              <a:pPr/>
              <a:t>20</a:t>
            </a:fld>
            <a:endParaRPr lang="de-DE" altLang="de-DE"/>
          </a:p>
        </p:txBody>
      </p:sp>
    </p:spTree>
    <p:extLst>
      <p:ext uri="{BB962C8B-B14F-4D97-AF65-F5344CB8AC3E}">
        <p14:creationId xmlns:p14="http://schemas.microsoft.com/office/powerpoint/2010/main" val="88401065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Titel 1"/>
          <p:cNvSpPr>
            <a:spLocks noGrp="1"/>
          </p:cNvSpPr>
          <p:nvPr>
            <p:ph type="title"/>
          </p:nvPr>
        </p:nvSpPr>
        <p:spPr/>
        <p:txBody>
          <a:bodyPr/>
          <a:lstStyle/>
          <a:p>
            <a:r>
              <a:rPr lang="de-DE" altLang="de-DE" sz="2600" dirty="0" smtClean="0"/>
              <a:t>Einfluss von Farbe auf die Wahrnehmungsdimensionen (2)</a:t>
            </a:r>
            <a:endParaRPr lang="de-DE" sz="2600" dirty="0"/>
          </a:p>
        </p:txBody>
      </p:sp>
      <p:pic>
        <p:nvPicPr>
          <p:cNvPr id="19" name="Grafik 18" descr="Eine Grafik verdeutlicht Wahrnehmungsdimensionen und Effekte. Grüne und blaue Objekte erscheinen größer als rote und gelbe Objekte. Grüne und blaue Flächen erscheinen weiter nach hinten verschoben, gelbe und rote Flächen erscheinen hervortretend. Kurzwellige Farben (Violett, Blau, Cyan) lassen Gegenstände flacher erscheinen."/>
          <p:cNvPicPr>
            <a:picLocks noChangeAspect="1"/>
          </p:cNvPicPr>
          <p:nvPr/>
        </p:nvPicPr>
        <p:blipFill>
          <a:blip r:embed="rId3"/>
          <a:stretch>
            <a:fillRect/>
          </a:stretch>
        </p:blipFill>
        <p:spPr>
          <a:xfrm>
            <a:off x="1188294" y="1426001"/>
            <a:ext cx="9815411" cy="4883319"/>
          </a:xfrm>
          <a:prstGeom prst="rect">
            <a:avLst/>
          </a:prstGeom>
        </p:spPr>
      </p:pic>
      <p:sp>
        <p:nvSpPr>
          <p:cNvPr id="4" name="Datumsplatzhalter 3"/>
          <p:cNvSpPr>
            <a:spLocks noGrp="1"/>
          </p:cNvSpPr>
          <p:nvPr>
            <p:ph type="dt" sz="half" idx="10"/>
          </p:nvPr>
        </p:nvSpPr>
        <p:spPr/>
        <p:txBody>
          <a:bodyPr/>
          <a:lstStyle/>
          <a:p>
            <a:fld id="{91BC4C94-E49B-4770-9F5A-A112B58B8426}" type="datetime1">
              <a:rPr lang="de-DE" altLang="de-DE" smtClean="0"/>
              <a:pPr/>
              <a:t>08.09.2023</a:t>
            </a:fld>
            <a:endParaRPr lang="de-DE" altLang="de-DE"/>
          </a:p>
        </p:txBody>
      </p:sp>
      <p:sp>
        <p:nvSpPr>
          <p:cNvPr id="5" name="Fußzeilenplatzhalter 4"/>
          <p:cNvSpPr>
            <a:spLocks noGrp="1"/>
          </p:cNvSpPr>
          <p:nvPr>
            <p:ph type="ftr" sz="quarter" idx="11"/>
          </p:nvPr>
        </p:nvSpPr>
        <p:spPr/>
        <p:txBody>
          <a:bodyPr/>
          <a:lstStyle/>
          <a:p>
            <a:r>
              <a:rPr lang="de-DE" altLang="de-DE" dirty="0" smtClean="0"/>
              <a:t>Modul 3 - Ergonomie lernen - Teil 4</a:t>
            </a:r>
            <a:endParaRPr lang="de-DE" altLang="de-DE" dirty="0"/>
          </a:p>
        </p:txBody>
      </p:sp>
      <p:sp>
        <p:nvSpPr>
          <p:cNvPr id="6" name="Foliennummernplatzhalter 5"/>
          <p:cNvSpPr>
            <a:spLocks noGrp="1"/>
          </p:cNvSpPr>
          <p:nvPr>
            <p:ph type="sldNum" sz="quarter" idx="12"/>
          </p:nvPr>
        </p:nvSpPr>
        <p:spPr/>
        <p:txBody>
          <a:bodyPr/>
          <a:lstStyle/>
          <a:p>
            <a:r>
              <a:rPr lang="de-DE" altLang="de-DE" smtClean="0"/>
              <a:t>Seite </a:t>
            </a:r>
            <a:fld id="{B57637DD-0166-4485-91AD-584B095684B6}" type="slidenum">
              <a:rPr lang="de-DE" altLang="de-DE" smtClean="0"/>
              <a:pPr/>
              <a:t>21</a:t>
            </a:fld>
            <a:endParaRPr lang="de-DE" altLang="de-DE"/>
          </a:p>
        </p:txBody>
      </p:sp>
    </p:spTree>
    <p:extLst>
      <p:ext uri="{BB962C8B-B14F-4D97-AF65-F5344CB8AC3E}">
        <p14:creationId xmlns:p14="http://schemas.microsoft.com/office/powerpoint/2010/main" val="25986628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82" name="Rectangle 6"/>
          <p:cNvSpPr>
            <a:spLocks noGrp="1" noChangeArrowheads="1"/>
          </p:cNvSpPr>
          <p:nvPr>
            <p:ph type="ctrTitle"/>
          </p:nvPr>
        </p:nvSpPr>
        <p:spPr>
          <a:xfrm>
            <a:off x="2495600" y="1700808"/>
            <a:ext cx="6102350" cy="592137"/>
          </a:xfrm>
        </p:spPr>
        <p:txBody>
          <a:bodyPr/>
          <a:lstStyle/>
          <a:p>
            <a:r>
              <a:rPr lang="de-DE" altLang="de-DE" sz="3600" dirty="0"/>
              <a:t>Impressum</a:t>
            </a:r>
            <a:br>
              <a:rPr lang="de-DE" altLang="de-DE" sz="3600" dirty="0"/>
            </a:br>
            <a:endParaRPr lang="de-DE" altLang="de-DE" sz="3600" dirty="0"/>
          </a:p>
        </p:txBody>
      </p:sp>
      <p:sp>
        <p:nvSpPr>
          <p:cNvPr id="152583" name="Rectangle 7"/>
          <p:cNvSpPr>
            <a:spLocks noGrp="1" noChangeArrowheads="1"/>
          </p:cNvSpPr>
          <p:nvPr>
            <p:ph type="subTitle" idx="1"/>
          </p:nvPr>
        </p:nvSpPr>
        <p:spPr>
          <a:xfrm>
            <a:off x="2495600" y="2534367"/>
            <a:ext cx="9001000" cy="3702945"/>
          </a:xfrm>
        </p:spPr>
        <p:txBody>
          <a:bodyPr/>
          <a:lstStyle/>
          <a:p>
            <a:pPr>
              <a:tabLst>
                <a:tab pos="665163" algn="l"/>
              </a:tabLst>
            </a:pPr>
            <a:r>
              <a:rPr lang="de-DE" altLang="de-DE" dirty="0"/>
              <a:t>Autor: </a:t>
            </a:r>
            <a:r>
              <a:rPr lang="de-DE" b="1" dirty="0"/>
              <a:t>Dipl.-Ing. Horst Böhmer</a:t>
            </a:r>
          </a:p>
          <a:p>
            <a:pPr>
              <a:tabLst>
                <a:tab pos="665163" algn="l"/>
              </a:tabLst>
            </a:pPr>
            <a:r>
              <a:rPr lang="de-DE" altLang="de-DE" dirty="0" smtClean="0"/>
              <a:t>Chemnitz</a:t>
            </a:r>
            <a:endParaRPr lang="de-DE" altLang="de-DE" b="1" dirty="0"/>
          </a:p>
          <a:p>
            <a:pPr>
              <a:tabLst>
                <a:tab pos="665163" algn="l"/>
              </a:tabLst>
            </a:pPr>
            <a:r>
              <a:rPr lang="de-DE" altLang="de-DE" dirty="0" smtClean="0">
                <a:hlinkClick r:id="rId2"/>
              </a:rPr>
              <a:t>horst.boemer@iapo-online.de</a:t>
            </a:r>
            <a:r>
              <a:rPr lang="de-DE" altLang="de-DE" dirty="0" smtClean="0">
                <a:solidFill>
                  <a:schemeClr val="tx2"/>
                </a:solidFill>
              </a:rPr>
              <a:t>  </a:t>
            </a:r>
            <a:endParaRPr lang="de-DE" altLang="de-DE" dirty="0">
              <a:solidFill>
                <a:schemeClr val="tx2"/>
              </a:solidFill>
            </a:endParaRPr>
          </a:p>
          <a:p>
            <a:pPr>
              <a:tabLst>
                <a:tab pos="665163" algn="l"/>
              </a:tabLst>
            </a:pPr>
            <a:endParaRPr lang="de-DE" altLang="de-DE" dirty="0">
              <a:solidFill>
                <a:schemeClr val="tx2"/>
              </a:solidFill>
            </a:endParaRPr>
          </a:p>
          <a:p>
            <a:pPr>
              <a:tabLst>
                <a:tab pos="665163" algn="l"/>
              </a:tabLst>
            </a:pPr>
            <a:r>
              <a:rPr lang="de-DE" altLang="de-DE" dirty="0"/>
              <a:t>Initiiert und finanziert durch:</a:t>
            </a:r>
          </a:p>
          <a:p>
            <a:pPr>
              <a:tabLst>
                <a:tab pos="665163" algn="l"/>
              </a:tabLst>
            </a:pPr>
            <a:r>
              <a:rPr lang="de-DE" altLang="de-DE" b="1" dirty="0"/>
              <a:t>Kommission Arbeitsschutz und Normung</a:t>
            </a:r>
          </a:p>
          <a:p>
            <a:pPr>
              <a:tabLst>
                <a:tab pos="665163" algn="l"/>
              </a:tabLst>
            </a:pPr>
            <a:r>
              <a:rPr lang="de-DE" altLang="de-DE" dirty="0">
                <a:solidFill>
                  <a:schemeClr val="tx2"/>
                </a:solidFill>
                <a:hlinkClick r:id="rId3">
                  <a:extLst>
                    <a:ext uri="{A12FA001-AC4F-418D-AE19-62706E023703}">
                      <ahyp:hlinkClr xmlns="" xmlns:ahyp="http://schemas.microsoft.com/office/drawing/2018/hyperlinkcolor" val="tx"/>
                    </a:ext>
                  </a:extLst>
                </a:hlinkClick>
              </a:rPr>
              <a:t>www.kan.de</a:t>
            </a:r>
            <a:r>
              <a:rPr lang="de-DE" altLang="de-DE" dirty="0">
                <a:solidFill>
                  <a:schemeClr val="tx2"/>
                </a:solidFill>
              </a:rPr>
              <a:t> </a:t>
            </a:r>
            <a:r>
              <a:rPr lang="de-DE" altLang="de-DE" dirty="0"/>
              <a:t>und</a:t>
            </a:r>
            <a:r>
              <a:rPr lang="de-DE" altLang="de-DE" dirty="0">
                <a:solidFill>
                  <a:schemeClr val="tx2"/>
                </a:solidFill>
              </a:rPr>
              <a:t> </a:t>
            </a:r>
            <a:r>
              <a:rPr lang="de-DE" altLang="de-DE" dirty="0">
                <a:solidFill>
                  <a:schemeClr val="tx2"/>
                </a:solidFill>
                <a:hlinkClick r:id="rId4">
                  <a:extLst>
                    <a:ext uri="{A12FA001-AC4F-418D-AE19-62706E023703}">
                      <ahyp:hlinkClr xmlns="" xmlns:ahyp="http://schemas.microsoft.com/office/drawing/2018/hyperlinkcolor" val="tx"/>
                    </a:ext>
                  </a:extLst>
                </a:hlinkClick>
              </a:rPr>
              <a:t>ergonomie.kan-praxis.de</a:t>
            </a:r>
            <a:endParaRPr lang="de-DE" altLang="de-DE" dirty="0">
              <a:solidFill>
                <a:schemeClr val="tx2"/>
              </a:solidFill>
            </a:endParaRPr>
          </a:p>
          <a:p>
            <a:pPr>
              <a:tabLst>
                <a:tab pos="665163" algn="l"/>
              </a:tabLst>
            </a:pPr>
            <a:endParaRPr lang="de-DE" altLang="de-DE" dirty="0">
              <a:solidFill>
                <a:schemeClr val="tx2"/>
              </a:solidFill>
            </a:endParaRPr>
          </a:p>
          <a:p>
            <a:pPr>
              <a:tabLst>
                <a:tab pos="665163" algn="l"/>
              </a:tabLst>
            </a:pPr>
            <a:r>
              <a:rPr lang="de-DE" altLang="de-DE" dirty="0" smtClean="0"/>
              <a:t>Aktualisiert </a:t>
            </a:r>
            <a:r>
              <a:rPr lang="de-DE" altLang="de-DE" dirty="0"/>
              <a:t>2023 durch das </a:t>
            </a:r>
            <a:r>
              <a:rPr lang="de-DE" altLang="de-DE" b="1" dirty="0"/>
              <a:t>Institut </a:t>
            </a:r>
            <a:r>
              <a:rPr lang="de-DE" altLang="de-DE" b="1" dirty="0" smtClean="0"/>
              <a:t>ASER e.V.</a:t>
            </a:r>
            <a:br>
              <a:rPr lang="de-DE" altLang="de-DE" b="1" dirty="0" smtClean="0"/>
            </a:br>
            <a:r>
              <a:rPr lang="de-DE" altLang="de-DE" dirty="0" smtClean="0">
                <a:hlinkClick r:id="rId5"/>
              </a:rPr>
              <a:t>www.institut-aser.de/</a:t>
            </a:r>
            <a:r>
              <a:rPr lang="de-DE" altLang="de-DE" dirty="0" smtClean="0"/>
              <a:t> </a:t>
            </a:r>
            <a:endParaRPr lang="de-DE" altLang="de-DE" b="1" dirty="0"/>
          </a:p>
        </p:txBody>
      </p:sp>
      <p:pic>
        <p:nvPicPr>
          <p:cNvPr id="2" name="Grafik 1" descr="Gefördert durch das Bundesministerium für Arbeit und Soziales aufgrund eines Beschlusses des Deutschen Bundestages"/>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858046" y="2252843"/>
            <a:ext cx="2298717" cy="2222516"/>
          </a:xfrm>
          <a:prstGeom prst="rect">
            <a:avLst/>
          </a:prstGeom>
        </p:spPr>
      </p:pic>
    </p:spTree>
    <p:extLst>
      <p:ext uri="{BB962C8B-B14F-4D97-AF65-F5344CB8AC3E}">
        <p14:creationId xmlns:p14="http://schemas.microsoft.com/office/powerpoint/2010/main" val="308244000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ltLang="de-DE" dirty="0"/>
              <a:t>Bedeutung von Licht</a:t>
            </a:r>
            <a:endParaRPr lang="de-DE" dirty="0"/>
          </a:p>
        </p:txBody>
      </p:sp>
      <p:sp>
        <p:nvSpPr>
          <p:cNvPr id="7" name="Inhaltsplatzhalter 6"/>
          <p:cNvSpPr>
            <a:spLocks noGrp="1"/>
          </p:cNvSpPr>
          <p:nvPr>
            <p:ph idx="1"/>
          </p:nvPr>
        </p:nvSpPr>
        <p:spPr/>
        <p:txBody>
          <a:bodyPr/>
          <a:lstStyle/>
          <a:p>
            <a:pPr eaLnBrk="1" hangingPunct="1"/>
            <a:r>
              <a:rPr lang="de-DE" altLang="de-DE" sz="2200" b="0" dirty="0">
                <a:solidFill>
                  <a:srgbClr val="6F6F6F"/>
                </a:solidFill>
              </a:rPr>
              <a:t>Das </a:t>
            </a:r>
            <a:r>
              <a:rPr lang="de-DE" altLang="de-DE" sz="2200" dirty="0">
                <a:solidFill>
                  <a:srgbClr val="6F6F6F"/>
                </a:solidFill>
              </a:rPr>
              <a:t>Auge</a:t>
            </a:r>
            <a:r>
              <a:rPr lang="de-DE" altLang="de-DE" sz="2200" b="0" dirty="0">
                <a:solidFill>
                  <a:srgbClr val="6F6F6F"/>
                </a:solidFill>
              </a:rPr>
              <a:t> </a:t>
            </a:r>
            <a:endParaRPr lang="de-DE" altLang="de-DE" sz="2200" b="0" dirty="0" smtClean="0">
              <a:solidFill>
                <a:srgbClr val="6F6F6F"/>
              </a:solidFill>
            </a:endParaRPr>
          </a:p>
          <a:p>
            <a:pPr marL="342900" indent="-342900">
              <a:buClr>
                <a:schemeClr val="accent2"/>
              </a:buClr>
              <a:buFont typeface="Wingdings" panose="05000000000000000000" pitchFamily="2" charset="2"/>
              <a:buChar char="§"/>
            </a:pPr>
            <a:r>
              <a:rPr lang="de-DE" altLang="de-DE" sz="2200" b="0" dirty="0" smtClean="0">
                <a:solidFill>
                  <a:srgbClr val="6F6F6F"/>
                </a:solidFill>
              </a:rPr>
              <a:t>ist </a:t>
            </a:r>
            <a:r>
              <a:rPr lang="de-DE" altLang="de-DE" sz="2200" b="0" dirty="0">
                <a:solidFill>
                  <a:srgbClr val="6F6F6F"/>
                </a:solidFill>
              </a:rPr>
              <a:t>das wichtigste Organ zur Informationsaufnahme aus der Arbeitsumgebung. </a:t>
            </a:r>
            <a:endParaRPr lang="de-DE" altLang="de-DE" sz="2200" b="0" dirty="0" smtClean="0">
              <a:solidFill>
                <a:srgbClr val="6F6F6F"/>
              </a:solidFill>
            </a:endParaRPr>
          </a:p>
          <a:p>
            <a:pPr marL="342900" indent="-342900">
              <a:buClr>
                <a:schemeClr val="accent2"/>
              </a:buClr>
              <a:buFont typeface="Wingdings" panose="05000000000000000000" pitchFamily="2" charset="2"/>
              <a:buChar char="§"/>
            </a:pPr>
            <a:r>
              <a:rPr lang="de-DE" altLang="de-DE" sz="2200" b="0" dirty="0" smtClean="0">
                <a:solidFill>
                  <a:srgbClr val="6F6F6F"/>
                </a:solidFill>
              </a:rPr>
              <a:t>nimmt über </a:t>
            </a:r>
            <a:r>
              <a:rPr lang="de-DE" altLang="de-DE" sz="2200" b="0" dirty="0">
                <a:solidFill>
                  <a:srgbClr val="6F6F6F"/>
                </a:solidFill>
              </a:rPr>
              <a:t>80 % aller Reize </a:t>
            </a:r>
            <a:r>
              <a:rPr lang="de-DE" altLang="de-DE" sz="2200" b="0" dirty="0" smtClean="0">
                <a:solidFill>
                  <a:srgbClr val="6F6F6F"/>
                </a:solidFill>
              </a:rPr>
              <a:t>auf.</a:t>
            </a:r>
            <a:endParaRPr lang="de-DE" altLang="de-DE" sz="2200" b="0" dirty="0">
              <a:solidFill>
                <a:srgbClr val="6F6F6F"/>
              </a:solidFill>
            </a:endParaRPr>
          </a:p>
          <a:p>
            <a:pPr eaLnBrk="1" hangingPunct="1"/>
            <a:r>
              <a:rPr lang="de-DE" altLang="de-DE" sz="2200" b="0" dirty="0">
                <a:solidFill>
                  <a:srgbClr val="6F6F6F"/>
                </a:solidFill>
              </a:rPr>
              <a:t>Um gesehen zu werden, müssen Objekte entweder leuchten oder Licht reflektieren. (nach </a:t>
            </a:r>
            <a:r>
              <a:rPr lang="de-DE" altLang="de-DE" sz="2200" b="0" dirty="0" err="1">
                <a:solidFill>
                  <a:srgbClr val="6F6F6F"/>
                </a:solidFill>
              </a:rPr>
              <a:t>Luczak</a:t>
            </a:r>
            <a:r>
              <a:rPr lang="de-DE" altLang="de-DE" sz="2200" b="0" dirty="0">
                <a:solidFill>
                  <a:srgbClr val="6F6F6F"/>
                </a:solidFill>
              </a:rPr>
              <a:t>, 1993)</a:t>
            </a:r>
          </a:p>
          <a:p>
            <a:pPr eaLnBrk="1" hangingPunct="1"/>
            <a:endParaRPr lang="de-DE" altLang="de-DE" sz="2200" b="0" dirty="0">
              <a:solidFill>
                <a:srgbClr val="6F6F6F"/>
              </a:solidFill>
            </a:endParaRPr>
          </a:p>
          <a:p>
            <a:pPr eaLnBrk="1" hangingPunct="1"/>
            <a:r>
              <a:rPr lang="de-DE" altLang="de-DE" sz="2200" b="0" dirty="0">
                <a:solidFill>
                  <a:srgbClr val="6F6F6F"/>
                </a:solidFill>
              </a:rPr>
              <a:t>Neben dem direkten Einfluss auf das Sehvermögen, beeinflusst Licht auch das vegetative Nervensystem und viele Lebensfunktionen des Körpers. Durch Licht wird der Hormonhaushalt und die </a:t>
            </a:r>
            <a:r>
              <a:rPr lang="de-DE" altLang="de-DE" sz="2200" dirty="0">
                <a:solidFill>
                  <a:srgbClr val="6F6F6F"/>
                </a:solidFill>
              </a:rPr>
              <a:t>„innere Uhr“ </a:t>
            </a:r>
            <a:r>
              <a:rPr lang="de-DE" altLang="de-DE" sz="2200" b="0" dirty="0">
                <a:solidFill>
                  <a:srgbClr val="6F6F6F"/>
                </a:solidFill>
              </a:rPr>
              <a:t>des Menschen gesteuert. (nach Fisch, 2000)</a:t>
            </a:r>
          </a:p>
          <a:p>
            <a:endParaRPr lang="de-DE" sz="2200" dirty="0">
              <a:solidFill>
                <a:srgbClr val="6F6F6F"/>
              </a:solidFill>
            </a:endParaRPr>
          </a:p>
        </p:txBody>
      </p:sp>
      <p:sp>
        <p:nvSpPr>
          <p:cNvPr id="4" name="Datumsplatzhalter 3"/>
          <p:cNvSpPr>
            <a:spLocks noGrp="1"/>
          </p:cNvSpPr>
          <p:nvPr>
            <p:ph type="dt" sz="half" idx="10"/>
          </p:nvPr>
        </p:nvSpPr>
        <p:spPr/>
        <p:txBody>
          <a:bodyPr/>
          <a:lstStyle/>
          <a:p>
            <a:pPr>
              <a:defRPr/>
            </a:pPr>
            <a:fld id="{EDB0BFD3-1EEC-4A13-95B6-2097E97A847F}"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dirty="0" smtClean="0"/>
              <a:t>Modul 3 - Ergonomie lernen - Teil 4</a:t>
            </a:r>
            <a:endParaRPr lang="de-DE" altLang="de-DE" dirty="0"/>
          </a:p>
        </p:txBody>
      </p:sp>
      <p:sp>
        <p:nvSpPr>
          <p:cNvPr id="6" name="Foliennummernplatzhalter 5"/>
          <p:cNvSpPr>
            <a:spLocks noGrp="1"/>
          </p:cNvSpPr>
          <p:nvPr>
            <p:ph type="sldNum" sz="quarter" idx="12"/>
          </p:nvPr>
        </p:nvSpPr>
        <p:spPr/>
        <p:txBody>
          <a:bodyPr/>
          <a:lstStyle/>
          <a:p>
            <a:pPr>
              <a:defRPr/>
            </a:pPr>
            <a:r>
              <a:rPr lang="de-DE" altLang="de-DE" smtClean="0"/>
              <a:t>Seite </a:t>
            </a:r>
            <a:fld id="{B57637DD-0166-4485-91AD-584B095684B6}" type="slidenum">
              <a:rPr lang="de-DE" altLang="de-DE" smtClean="0"/>
              <a:pPr>
                <a:defRPr/>
              </a:pPr>
              <a:t>3</a:t>
            </a:fld>
            <a:endParaRPr lang="de-DE" altLang="de-DE"/>
          </a:p>
        </p:txBody>
      </p:sp>
    </p:spTree>
    <p:extLst>
      <p:ext uri="{BB962C8B-B14F-4D97-AF65-F5344CB8AC3E}">
        <p14:creationId xmlns:p14="http://schemas.microsoft.com/office/powerpoint/2010/main" val="32566784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ltLang="de-DE" dirty="0"/>
              <a:t>Bedeutung von Licht</a:t>
            </a:r>
            <a:endParaRPr lang="de-DE" dirty="0"/>
          </a:p>
        </p:txBody>
      </p:sp>
      <p:pic>
        <p:nvPicPr>
          <p:cNvPr id="7" name="Inhaltsplatzhalter 6" descr="Auswirkungen des Lichts auf den Menschen: es wirkt aufs Auge, die innere Uhr, Nerven und Hormonhaushalt."/>
          <p:cNvPicPr>
            <a:picLocks noGrp="1" noChangeAspect="1"/>
          </p:cNvPicPr>
          <p:nvPr>
            <p:ph idx="1"/>
          </p:nvPr>
        </p:nvPicPr>
        <p:blipFill>
          <a:blip r:embed="rId3"/>
          <a:stretch>
            <a:fillRect/>
          </a:stretch>
        </p:blipFill>
        <p:spPr>
          <a:xfrm>
            <a:off x="3359696" y="1481422"/>
            <a:ext cx="6090182" cy="4834795"/>
          </a:xfrm>
          <a:prstGeom prst="rect">
            <a:avLst/>
          </a:prstGeom>
        </p:spPr>
      </p:pic>
      <p:sp>
        <p:nvSpPr>
          <p:cNvPr id="4" name="Datumsplatzhalter 3"/>
          <p:cNvSpPr>
            <a:spLocks noGrp="1"/>
          </p:cNvSpPr>
          <p:nvPr>
            <p:ph type="dt" sz="half" idx="10"/>
          </p:nvPr>
        </p:nvSpPr>
        <p:spPr/>
        <p:txBody>
          <a:bodyPr/>
          <a:lstStyle/>
          <a:p>
            <a:pPr>
              <a:defRPr/>
            </a:pPr>
            <a:fld id="{4DB56E17-96D2-4033-BFF5-C8A36EE0AABC}"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dirty="0" smtClean="0"/>
              <a:t>Modul 3 - Ergonomie lernen - Teil 4</a:t>
            </a:r>
            <a:endParaRPr lang="de-DE" altLang="de-DE" dirty="0"/>
          </a:p>
        </p:txBody>
      </p:sp>
      <p:sp>
        <p:nvSpPr>
          <p:cNvPr id="6" name="Foliennummernplatzhalter 5"/>
          <p:cNvSpPr>
            <a:spLocks noGrp="1"/>
          </p:cNvSpPr>
          <p:nvPr>
            <p:ph type="sldNum" sz="quarter" idx="12"/>
          </p:nvPr>
        </p:nvSpPr>
        <p:spPr/>
        <p:txBody>
          <a:bodyPr/>
          <a:lstStyle/>
          <a:p>
            <a:pPr>
              <a:defRPr/>
            </a:pPr>
            <a:r>
              <a:rPr lang="de-DE" altLang="de-DE" smtClean="0"/>
              <a:t>Seite </a:t>
            </a:r>
            <a:fld id="{B57637DD-0166-4485-91AD-584B095684B6}" type="slidenum">
              <a:rPr lang="de-DE" altLang="de-DE" smtClean="0"/>
              <a:pPr>
                <a:defRPr/>
              </a:pPr>
              <a:t>4</a:t>
            </a:fld>
            <a:endParaRPr lang="de-DE" altLang="de-DE"/>
          </a:p>
        </p:txBody>
      </p:sp>
    </p:spTree>
    <p:extLst>
      <p:ext uri="{BB962C8B-B14F-4D97-AF65-F5344CB8AC3E}">
        <p14:creationId xmlns:p14="http://schemas.microsoft.com/office/powerpoint/2010/main" val="36466552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ltLang="de-DE" dirty="0"/>
              <a:t>Physikalische Grundlagen</a:t>
            </a:r>
            <a:endParaRPr lang="de-DE" dirty="0"/>
          </a:p>
        </p:txBody>
      </p:sp>
      <p:sp>
        <p:nvSpPr>
          <p:cNvPr id="9" name="Inhaltsplatzhalter 8"/>
          <p:cNvSpPr>
            <a:spLocks noGrp="1"/>
          </p:cNvSpPr>
          <p:nvPr>
            <p:ph idx="1"/>
          </p:nvPr>
        </p:nvSpPr>
        <p:spPr>
          <a:xfrm>
            <a:off x="719667" y="1484314"/>
            <a:ext cx="4368221" cy="4897437"/>
          </a:xfrm>
        </p:spPr>
        <p:txBody>
          <a:bodyPr/>
          <a:lstStyle/>
          <a:p>
            <a:r>
              <a:rPr lang="de-DE" altLang="de-DE" sz="2400" dirty="0"/>
              <a:t>Licht:</a:t>
            </a:r>
          </a:p>
          <a:p>
            <a:r>
              <a:rPr lang="de-DE" altLang="de-DE" sz="2400" b="0" dirty="0"/>
              <a:t>Vom Auge wahrnehmbare Strahlung mit einer Wellenlänge zwischen 380 </a:t>
            </a:r>
            <a:r>
              <a:rPr lang="de-DE" altLang="de-DE" sz="2400" b="0" dirty="0" err="1"/>
              <a:t>nm</a:t>
            </a:r>
            <a:r>
              <a:rPr lang="de-DE" altLang="de-DE" sz="2400" b="0" dirty="0"/>
              <a:t> und 730 </a:t>
            </a:r>
            <a:r>
              <a:rPr lang="de-DE" altLang="de-DE" sz="2400" b="0" dirty="0" err="1"/>
              <a:t>nm</a:t>
            </a:r>
            <a:r>
              <a:rPr lang="de-DE" altLang="de-DE" sz="2400" b="0" dirty="0"/>
              <a:t> </a:t>
            </a:r>
          </a:p>
          <a:p>
            <a:endParaRPr lang="de-DE" sz="2400" dirty="0"/>
          </a:p>
        </p:txBody>
      </p:sp>
      <p:pic>
        <p:nvPicPr>
          <p:cNvPr id="11" name="Grafik 10" descr="Zwei Skalen für die Wellenlänge in Metern und die Frequenz in Hertz verdeutlichen, welch kleiner Teil der Strahlung vom Auge wahrnehmbar ist. Oberhalb des sichtbaren Lichts befindet sich z.B. die ultraviolette Strahlung und die Röntgenstrahlung. Unterhalb die infrarote Strahlung sowie die Radiowellen Ultrakurzwelle bis Langwelle."/>
          <p:cNvPicPr>
            <a:picLocks noChangeAspect="1"/>
          </p:cNvPicPr>
          <p:nvPr/>
        </p:nvPicPr>
        <p:blipFill>
          <a:blip r:embed="rId3"/>
          <a:stretch>
            <a:fillRect/>
          </a:stretch>
        </p:blipFill>
        <p:spPr>
          <a:xfrm>
            <a:off x="5303912" y="1642931"/>
            <a:ext cx="5968501" cy="4426080"/>
          </a:xfrm>
          <a:prstGeom prst="rect">
            <a:avLst/>
          </a:prstGeom>
        </p:spPr>
      </p:pic>
      <p:sp>
        <p:nvSpPr>
          <p:cNvPr id="4" name="Datumsplatzhalter 3"/>
          <p:cNvSpPr>
            <a:spLocks noGrp="1"/>
          </p:cNvSpPr>
          <p:nvPr>
            <p:ph type="dt" sz="half" idx="10"/>
          </p:nvPr>
        </p:nvSpPr>
        <p:spPr/>
        <p:txBody>
          <a:bodyPr/>
          <a:lstStyle/>
          <a:p>
            <a:pPr>
              <a:defRPr/>
            </a:pPr>
            <a:fld id="{A645EADA-A7E6-453C-916F-57E0AC049A3C}"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dirty="0" smtClean="0"/>
              <a:t>Modul 3 - Ergonomie lernen - Teil 4</a:t>
            </a:r>
            <a:endParaRPr lang="de-DE" altLang="de-DE" dirty="0"/>
          </a:p>
        </p:txBody>
      </p:sp>
      <p:sp>
        <p:nvSpPr>
          <p:cNvPr id="6" name="Foliennummernplatzhalter 5"/>
          <p:cNvSpPr>
            <a:spLocks noGrp="1"/>
          </p:cNvSpPr>
          <p:nvPr>
            <p:ph type="sldNum" sz="quarter" idx="12"/>
          </p:nvPr>
        </p:nvSpPr>
        <p:spPr/>
        <p:txBody>
          <a:bodyPr/>
          <a:lstStyle/>
          <a:p>
            <a:pPr>
              <a:defRPr/>
            </a:pPr>
            <a:r>
              <a:rPr lang="de-DE" altLang="de-DE" smtClean="0"/>
              <a:t>Seite </a:t>
            </a:r>
            <a:fld id="{B57637DD-0166-4485-91AD-584B095684B6}" type="slidenum">
              <a:rPr lang="de-DE" altLang="de-DE" smtClean="0"/>
              <a:pPr>
                <a:defRPr/>
              </a:pPr>
              <a:t>5</a:t>
            </a:fld>
            <a:endParaRPr lang="de-DE" altLang="de-DE"/>
          </a:p>
        </p:txBody>
      </p:sp>
    </p:spTree>
    <p:extLst>
      <p:ext uri="{BB962C8B-B14F-4D97-AF65-F5344CB8AC3E}">
        <p14:creationId xmlns:p14="http://schemas.microsoft.com/office/powerpoint/2010/main" val="6643539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ltLang="de-DE" dirty="0"/>
              <a:t>Lichttechnische Größen</a:t>
            </a:r>
            <a:endParaRPr lang="de-DE" dirty="0"/>
          </a:p>
        </p:txBody>
      </p:sp>
      <mc:AlternateContent xmlns:mc="http://schemas.openxmlformats.org/markup-compatibility/2006" xmlns:a14="http://schemas.microsoft.com/office/drawing/2010/main">
        <mc:Choice Requires="a14">
          <p:sp>
            <p:nvSpPr>
              <p:cNvPr id="39" name="Rechteck 38"/>
              <p:cNvSpPr/>
              <p:nvPr/>
            </p:nvSpPr>
            <p:spPr>
              <a:xfrm>
                <a:off x="720000" y="1775955"/>
                <a:ext cx="3857146" cy="400110"/>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m:rPr>
                          <m:nor/>
                        </m:rPr>
                        <a:rPr lang="de-DE" i="0">
                          <a:solidFill>
                            <a:schemeClr val="tx1"/>
                          </a:solidFill>
                          <a:latin typeface="+mn-lt"/>
                        </a:rPr>
                        <m:t>Lichtstrom</m:t>
                      </m:r>
                      <m:r>
                        <m:rPr>
                          <m:nor/>
                        </m:rPr>
                        <a:rPr lang="de-DE" i="0">
                          <a:solidFill>
                            <a:schemeClr val="tx1"/>
                          </a:solidFill>
                          <a:latin typeface="+mn-lt"/>
                        </a:rPr>
                        <m:t> </m:t>
                      </m:r>
                      <m:r>
                        <m:rPr>
                          <m:nor/>
                        </m:rPr>
                        <a:rPr lang="el-GR" i="0">
                          <a:solidFill>
                            <a:schemeClr val="tx1"/>
                          </a:solidFill>
                          <a:latin typeface="+mn-lt"/>
                        </a:rPr>
                        <m:t>Φ</m:t>
                      </m:r>
                      <m:r>
                        <m:rPr>
                          <m:nor/>
                        </m:rPr>
                        <a:rPr lang="de-DE" i="0">
                          <a:solidFill>
                            <a:schemeClr val="tx1"/>
                          </a:solidFill>
                          <a:latin typeface="+mn-lt"/>
                        </a:rPr>
                        <m:t> </m:t>
                      </m:r>
                      <m:r>
                        <m:rPr>
                          <m:nor/>
                        </m:rPr>
                        <a:rPr lang="de-DE" i="0">
                          <a:solidFill>
                            <a:schemeClr val="tx1"/>
                          </a:solidFill>
                          <a:latin typeface="+mn-lt"/>
                        </a:rPr>
                        <m:t>in</m:t>
                      </m:r>
                      <m:r>
                        <m:rPr>
                          <m:nor/>
                        </m:rPr>
                        <a:rPr lang="de-DE" i="0">
                          <a:solidFill>
                            <a:schemeClr val="tx1"/>
                          </a:solidFill>
                          <a:latin typeface="+mn-lt"/>
                        </a:rPr>
                        <m:t> </m:t>
                      </m:r>
                      <m:r>
                        <m:rPr>
                          <m:nor/>
                        </m:rPr>
                        <a:rPr lang="de-DE" i="0">
                          <a:solidFill>
                            <a:schemeClr val="tx1"/>
                          </a:solidFill>
                          <a:latin typeface="+mn-lt"/>
                        </a:rPr>
                        <m:t>Lumen</m:t>
                      </m:r>
                      <m:r>
                        <m:rPr>
                          <m:nor/>
                        </m:rPr>
                        <a:rPr lang="de-DE" i="0">
                          <a:solidFill>
                            <a:schemeClr val="tx1"/>
                          </a:solidFill>
                          <a:latin typeface="+mn-lt"/>
                        </a:rPr>
                        <m:t> (</m:t>
                      </m:r>
                      <m:r>
                        <m:rPr>
                          <m:nor/>
                        </m:rPr>
                        <a:rPr lang="de-DE" i="0">
                          <a:solidFill>
                            <a:schemeClr val="tx1"/>
                          </a:solidFill>
                          <a:latin typeface="+mn-lt"/>
                        </a:rPr>
                        <m:t>lm</m:t>
                      </m:r>
                      <m:r>
                        <m:rPr>
                          <m:nor/>
                        </m:rPr>
                        <a:rPr lang="de-DE" i="0">
                          <a:solidFill>
                            <a:schemeClr val="tx1"/>
                          </a:solidFill>
                          <a:latin typeface="+mn-lt"/>
                        </a:rPr>
                        <m:t>)</m:t>
                      </m:r>
                    </m:oMath>
                  </m:oMathPara>
                </a14:m>
                <a:endParaRPr lang="de-DE" dirty="0">
                  <a:solidFill>
                    <a:schemeClr val="tx1"/>
                  </a:solidFill>
                  <a:latin typeface="+mn-lt"/>
                </a:endParaRPr>
              </a:p>
            </p:txBody>
          </p:sp>
        </mc:Choice>
        <mc:Fallback xmlns="">
          <p:sp>
            <p:nvSpPr>
              <p:cNvPr id="39" name="Rechteck 38"/>
              <p:cNvSpPr>
                <a:spLocks noRot="1" noChangeAspect="1" noMove="1" noResize="1" noEditPoints="1" noAdjustHandles="1" noChangeArrowheads="1" noChangeShapeType="1" noTextEdit="1"/>
              </p:cNvSpPr>
              <p:nvPr/>
            </p:nvSpPr>
            <p:spPr>
              <a:xfrm>
                <a:off x="720000" y="1775955"/>
                <a:ext cx="3857146" cy="400110"/>
              </a:xfrm>
              <a:prstGeom prst="rect">
                <a:avLst/>
              </a:prstGeom>
              <a:blipFill rotWithShape="0">
                <a:blip r:embed="rId3"/>
                <a:stretch>
                  <a:fillRect b="-16667"/>
                </a:stretch>
              </a:blipFill>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40" name="Rechteck 39"/>
              <p:cNvSpPr/>
              <p:nvPr/>
            </p:nvSpPr>
            <p:spPr>
              <a:xfrm>
                <a:off x="720000" y="2682298"/>
                <a:ext cx="4451860" cy="400110"/>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m:rPr>
                          <m:nor/>
                        </m:rPr>
                        <a:rPr lang="de-DE" b="0" i="0" smtClean="0">
                          <a:solidFill>
                            <a:schemeClr val="tx1"/>
                          </a:solidFill>
                          <a:latin typeface="+mn-lt"/>
                        </a:rPr>
                        <m:t>Raumwinkel</m:t>
                      </m:r>
                      <m:r>
                        <m:rPr>
                          <m:nor/>
                        </m:rPr>
                        <a:rPr lang="de-DE" b="0" i="0" smtClean="0">
                          <a:solidFill>
                            <a:schemeClr val="tx1"/>
                          </a:solidFill>
                          <a:latin typeface="+mn-lt"/>
                        </a:rPr>
                        <m:t> </m:t>
                      </m:r>
                      <m:r>
                        <m:rPr>
                          <m:nor/>
                        </m:rPr>
                        <a:rPr lang="el-GR" b="0" i="0" smtClean="0">
                          <a:solidFill>
                            <a:schemeClr val="tx1"/>
                          </a:solidFill>
                          <a:latin typeface="+mn-lt"/>
                        </a:rPr>
                        <m:t>Ω</m:t>
                      </m:r>
                      <m:r>
                        <m:rPr>
                          <m:nor/>
                        </m:rPr>
                        <a:rPr lang="de-DE" b="0" i="0" smtClean="0">
                          <a:solidFill>
                            <a:schemeClr val="tx1"/>
                          </a:solidFill>
                          <a:latin typeface="+mn-lt"/>
                        </a:rPr>
                        <m:t> </m:t>
                      </m:r>
                      <m:r>
                        <m:rPr>
                          <m:nor/>
                        </m:rPr>
                        <a:rPr lang="de-DE" b="0" i="0" smtClean="0">
                          <a:solidFill>
                            <a:schemeClr val="tx1"/>
                          </a:solidFill>
                          <a:latin typeface="+mn-lt"/>
                        </a:rPr>
                        <m:t>in</m:t>
                      </m:r>
                      <m:r>
                        <m:rPr>
                          <m:nor/>
                        </m:rPr>
                        <a:rPr lang="de-DE" b="0" i="0" smtClean="0">
                          <a:solidFill>
                            <a:schemeClr val="tx1"/>
                          </a:solidFill>
                          <a:latin typeface="+mn-lt"/>
                        </a:rPr>
                        <m:t> </m:t>
                      </m:r>
                      <m:r>
                        <m:rPr>
                          <m:nor/>
                        </m:rPr>
                        <a:rPr lang="de-DE" b="0" i="0" smtClean="0">
                          <a:solidFill>
                            <a:schemeClr val="tx1"/>
                          </a:solidFill>
                          <a:latin typeface="+mn-lt"/>
                        </a:rPr>
                        <m:t>Steradiant</m:t>
                      </m:r>
                      <m:r>
                        <m:rPr>
                          <m:nor/>
                        </m:rPr>
                        <a:rPr lang="de-DE" b="0" i="0" smtClean="0">
                          <a:solidFill>
                            <a:schemeClr val="tx1"/>
                          </a:solidFill>
                          <a:latin typeface="+mn-lt"/>
                        </a:rPr>
                        <m:t> (</m:t>
                      </m:r>
                      <m:r>
                        <m:rPr>
                          <m:nor/>
                        </m:rPr>
                        <a:rPr lang="de-DE" b="0" i="0" smtClean="0">
                          <a:solidFill>
                            <a:schemeClr val="tx1"/>
                          </a:solidFill>
                          <a:latin typeface="+mn-lt"/>
                        </a:rPr>
                        <m:t>sr</m:t>
                      </m:r>
                      <m:r>
                        <m:rPr>
                          <m:nor/>
                        </m:rPr>
                        <a:rPr lang="de-DE" b="0" i="0" smtClean="0">
                          <a:solidFill>
                            <a:schemeClr val="tx1"/>
                          </a:solidFill>
                          <a:latin typeface="+mn-lt"/>
                        </a:rPr>
                        <m:t>)</m:t>
                      </m:r>
                    </m:oMath>
                  </m:oMathPara>
                </a14:m>
                <a:endParaRPr lang="de-DE" dirty="0">
                  <a:solidFill>
                    <a:schemeClr val="tx1"/>
                  </a:solidFill>
                  <a:latin typeface="+mn-lt"/>
                </a:endParaRPr>
              </a:p>
            </p:txBody>
          </p:sp>
        </mc:Choice>
        <mc:Fallback xmlns="">
          <p:sp>
            <p:nvSpPr>
              <p:cNvPr id="40" name="Rechteck 39"/>
              <p:cNvSpPr>
                <a:spLocks noRot="1" noChangeAspect="1" noMove="1" noResize="1" noEditPoints="1" noAdjustHandles="1" noChangeArrowheads="1" noChangeShapeType="1" noTextEdit="1"/>
              </p:cNvSpPr>
              <p:nvPr/>
            </p:nvSpPr>
            <p:spPr>
              <a:xfrm>
                <a:off x="720000" y="2682298"/>
                <a:ext cx="4451860" cy="400110"/>
              </a:xfrm>
              <a:prstGeom prst="rect">
                <a:avLst/>
              </a:prstGeom>
              <a:blipFill rotWithShape="0">
                <a:blip r:embed="rId4"/>
                <a:stretch>
                  <a:fillRect b="-16667"/>
                </a:stretch>
              </a:blipFill>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41" name="Rechteck 40"/>
              <p:cNvSpPr/>
              <p:nvPr/>
            </p:nvSpPr>
            <p:spPr>
              <a:xfrm>
                <a:off x="720000" y="3516848"/>
                <a:ext cx="4692888" cy="684033"/>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m:rPr>
                          <m:nor/>
                        </m:rPr>
                        <a:rPr lang="de-DE" b="0" i="0" smtClean="0">
                          <a:solidFill>
                            <a:schemeClr val="tx1"/>
                          </a:solidFill>
                          <a:latin typeface="+mn-lt"/>
                        </a:rPr>
                        <m:t>Leuchtst</m:t>
                      </m:r>
                      <m:r>
                        <m:rPr>
                          <m:nor/>
                        </m:rPr>
                        <a:rPr lang="de-DE" b="0" i="0" smtClean="0">
                          <a:solidFill>
                            <a:schemeClr val="tx1"/>
                          </a:solidFill>
                          <a:latin typeface="+mn-lt"/>
                        </a:rPr>
                        <m:t>ä</m:t>
                      </m:r>
                      <m:r>
                        <m:rPr>
                          <m:nor/>
                        </m:rPr>
                        <a:rPr lang="de-DE" b="0" i="0" smtClean="0">
                          <a:solidFill>
                            <a:schemeClr val="tx1"/>
                          </a:solidFill>
                          <a:latin typeface="+mn-lt"/>
                        </a:rPr>
                        <m:t>rke</m:t>
                      </m:r>
                      <m:r>
                        <m:rPr>
                          <m:nor/>
                        </m:rPr>
                        <a:rPr lang="de-DE" b="0" i="0" smtClean="0">
                          <a:solidFill>
                            <a:schemeClr val="tx1"/>
                          </a:solidFill>
                          <a:latin typeface="+mn-lt"/>
                        </a:rPr>
                        <m:t> </m:t>
                      </m:r>
                      <m:r>
                        <m:rPr>
                          <m:nor/>
                        </m:rPr>
                        <a:rPr lang="de-DE" b="0" i="0" smtClean="0">
                          <a:solidFill>
                            <a:schemeClr val="tx1"/>
                          </a:solidFill>
                          <a:latin typeface="+mn-lt"/>
                        </a:rPr>
                        <m:t>I</m:t>
                      </m:r>
                      <m:r>
                        <m:rPr>
                          <m:nor/>
                        </m:rPr>
                        <a:rPr lang="de-DE" b="0" i="0" smtClean="0">
                          <a:solidFill>
                            <a:schemeClr val="tx1"/>
                          </a:solidFill>
                          <a:latin typeface="+mn-lt"/>
                        </a:rPr>
                        <m:t>=</m:t>
                      </m:r>
                      <m:f>
                        <m:fPr>
                          <m:ctrlPr>
                            <a:rPr lang="de-DE" b="0" i="1" smtClean="0">
                              <a:solidFill>
                                <a:schemeClr val="tx1"/>
                              </a:solidFill>
                              <a:latin typeface="Cambria Math" panose="02040503050406030204" pitchFamily="18" charset="0"/>
                            </a:rPr>
                          </m:ctrlPr>
                        </m:fPr>
                        <m:num>
                          <m:r>
                            <m:rPr>
                              <m:nor/>
                            </m:rPr>
                            <a:rPr lang="el-GR" b="0" i="0" smtClean="0">
                              <a:solidFill>
                                <a:schemeClr val="tx1"/>
                              </a:solidFill>
                              <a:latin typeface="+mn-lt"/>
                            </a:rPr>
                            <m:t>Φ</m:t>
                          </m:r>
                        </m:num>
                        <m:den>
                          <m:r>
                            <m:rPr>
                              <m:nor/>
                            </m:rPr>
                            <a:rPr lang="el-GR" b="0" i="0" smtClean="0">
                              <a:solidFill>
                                <a:schemeClr val="tx1"/>
                              </a:solidFill>
                              <a:latin typeface="+mn-lt"/>
                            </a:rPr>
                            <m:t>Ω</m:t>
                          </m:r>
                        </m:den>
                      </m:f>
                      <m:r>
                        <m:rPr>
                          <m:nor/>
                        </m:rPr>
                        <a:rPr lang="de-DE" b="0" i="0" smtClean="0">
                          <a:solidFill>
                            <a:schemeClr val="tx1"/>
                          </a:solidFill>
                          <a:latin typeface="+mn-lt"/>
                        </a:rPr>
                        <m:t> </m:t>
                      </m:r>
                      <m:r>
                        <m:rPr>
                          <m:nor/>
                        </m:rPr>
                        <a:rPr lang="de-DE" b="0" i="0" smtClean="0">
                          <a:solidFill>
                            <a:schemeClr val="tx1"/>
                          </a:solidFill>
                          <a:latin typeface="+mn-lt"/>
                        </a:rPr>
                        <m:t>in</m:t>
                      </m:r>
                      <m:r>
                        <m:rPr>
                          <m:nor/>
                        </m:rPr>
                        <a:rPr lang="de-DE" b="0" i="0" smtClean="0">
                          <a:solidFill>
                            <a:schemeClr val="tx1"/>
                          </a:solidFill>
                          <a:latin typeface="+mn-lt"/>
                        </a:rPr>
                        <m:t> </m:t>
                      </m:r>
                      <m:r>
                        <m:rPr>
                          <m:nor/>
                        </m:rPr>
                        <a:rPr lang="de-DE" b="0" i="0" smtClean="0">
                          <a:solidFill>
                            <a:schemeClr val="tx1"/>
                          </a:solidFill>
                          <a:latin typeface="+mn-lt"/>
                        </a:rPr>
                        <m:t>Candela</m:t>
                      </m:r>
                      <m:r>
                        <m:rPr>
                          <m:nor/>
                        </m:rPr>
                        <a:rPr lang="de-DE" b="0" i="0" smtClean="0">
                          <a:solidFill>
                            <a:schemeClr val="tx1"/>
                          </a:solidFill>
                          <a:latin typeface="+mn-lt"/>
                        </a:rPr>
                        <m:t> (</m:t>
                      </m:r>
                      <m:r>
                        <m:rPr>
                          <m:nor/>
                        </m:rPr>
                        <a:rPr lang="de-DE" b="0" i="0" smtClean="0">
                          <a:solidFill>
                            <a:schemeClr val="tx1"/>
                          </a:solidFill>
                          <a:latin typeface="+mn-lt"/>
                        </a:rPr>
                        <m:t>cd</m:t>
                      </m:r>
                      <m:r>
                        <m:rPr>
                          <m:nor/>
                        </m:rPr>
                        <a:rPr lang="de-DE" b="0" i="0" smtClean="0">
                          <a:solidFill>
                            <a:schemeClr val="tx1"/>
                          </a:solidFill>
                          <a:latin typeface="+mn-lt"/>
                        </a:rPr>
                        <m:t>)</m:t>
                      </m:r>
                    </m:oMath>
                  </m:oMathPara>
                </a14:m>
                <a:endParaRPr lang="de-DE" dirty="0">
                  <a:solidFill>
                    <a:schemeClr val="tx1"/>
                  </a:solidFill>
                  <a:latin typeface="+mn-lt"/>
                </a:endParaRPr>
              </a:p>
            </p:txBody>
          </p:sp>
        </mc:Choice>
        <mc:Fallback xmlns="">
          <p:sp>
            <p:nvSpPr>
              <p:cNvPr id="41" name="Rechteck 40"/>
              <p:cNvSpPr>
                <a:spLocks noRot="1" noChangeAspect="1" noMove="1" noResize="1" noEditPoints="1" noAdjustHandles="1" noChangeArrowheads="1" noChangeShapeType="1" noTextEdit="1"/>
              </p:cNvSpPr>
              <p:nvPr/>
            </p:nvSpPr>
            <p:spPr>
              <a:xfrm>
                <a:off x="720000" y="3516848"/>
                <a:ext cx="4692888" cy="684033"/>
              </a:xfrm>
              <a:prstGeom prst="rect">
                <a:avLst/>
              </a:prstGeom>
              <a:blipFill rotWithShape="0">
                <a:blip r:embed="rId5"/>
                <a:stretch>
                  <a:fillRect/>
                </a:stretch>
              </a:blipFill>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42" name="Rechteck 41"/>
              <p:cNvSpPr/>
              <p:nvPr/>
            </p:nvSpPr>
            <p:spPr>
              <a:xfrm>
                <a:off x="720000" y="4500926"/>
                <a:ext cx="2167003" cy="471219"/>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m:rPr>
                          <m:nor/>
                        </m:rPr>
                        <a:rPr lang="de-DE" b="0" i="0" smtClean="0">
                          <a:solidFill>
                            <a:schemeClr val="tx1"/>
                          </a:solidFill>
                          <a:latin typeface="+mn-lt"/>
                        </a:rPr>
                        <m:t>Fl</m:t>
                      </m:r>
                      <m:r>
                        <m:rPr>
                          <m:nor/>
                        </m:rPr>
                        <a:rPr lang="de-DE" b="0" i="0" smtClean="0">
                          <a:solidFill>
                            <a:schemeClr val="tx1"/>
                          </a:solidFill>
                          <a:latin typeface="+mn-lt"/>
                        </a:rPr>
                        <m:t>ä</m:t>
                      </m:r>
                      <m:r>
                        <m:rPr>
                          <m:nor/>
                        </m:rPr>
                        <a:rPr lang="de-DE" b="0" i="0" smtClean="0">
                          <a:solidFill>
                            <a:schemeClr val="tx1"/>
                          </a:solidFill>
                          <a:latin typeface="+mn-lt"/>
                        </a:rPr>
                        <m:t>che</m:t>
                      </m:r>
                      <m:r>
                        <m:rPr>
                          <m:nor/>
                        </m:rPr>
                        <a:rPr lang="de-DE" b="0" i="0" smtClean="0">
                          <a:solidFill>
                            <a:schemeClr val="tx1"/>
                          </a:solidFill>
                          <a:latin typeface="+mn-lt"/>
                        </a:rPr>
                        <m:t> </m:t>
                      </m:r>
                      <m:r>
                        <m:rPr>
                          <m:nor/>
                        </m:rPr>
                        <a:rPr lang="de-DE" b="0" i="0" smtClean="0">
                          <a:solidFill>
                            <a:schemeClr val="tx1"/>
                          </a:solidFill>
                          <a:latin typeface="+mn-lt"/>
                        </a:rPr>
                        <m:t>F</m:t>
                      </m:r>
                      <m:r>
                        <m:rPr>
                          <m:nor/>
                        </m:rPr>
                        <a:rPr lang="de-DE" b="0" i="0" smtClean="0">
                          <a:solidFill>
                            <a:schemeClr val="tx1"/>
                          </a:solidFill>
                          <a:latin typeface="+mn-lt"/>
                        </a:rPr>
                        <m:t> </m:t>
                      </m:r>
                      <m:r>
                        <m:rPr>
                          <m:nor/>
                        </m:rPr>
                        <a:rPr lang="de-DE" b="0" i="0" smtClean="0">
                          <a:solidFill>
                            <a:schemeClr val="tx1"/>
                          </a:solidFill>
                          <a:latin typeface="+mn-lt"/>
                        </a:rPr>
                        <m:t>in</m:t>
                      </m:r>
                      <m:r>
                        <m:rPr>
                          <m:nor/>
                        </m:rPr>
                        <a:rPr lang="de-DE" b="0" i="0" smtClean="0">
                          <a:solidFill>
                            <a:schemeClr val="tx1"/>
                          </a:solidFill>
                          <a:latin typeface="+mn-lt"/>
                        </a:rPr>
                        <m:t> </m:t>
                      </m:r>
                      <m:sSup>
                        <m:sSupPr>
                          <m:ctrlPr>
                            <a:rPr lang="de-DE" b="0" i="1" smtClean="0">
                              <a:solidFill>
                                <a:schemeClr val="tx1"/>
                              </a:solidFill>
                              <a:latin typeface="Cambria Math" panose="02040503050406030204" pitchFamily="18" charset="0"/>
                            </a:rPr>
                          </m:ctrlPr>
                        </m:sSupPr>
                        <m:e>
                          <m:r>
                            <m:rPr>
                              <m:nor/>
                            </m:rPr>
                            <a:rPr lang="de-DE" b="0" i="0" smtClean="0">
                              <a:solidFill>
                                <a:schemeClr val="tx1"/>
                              </a:solidFill>
                              <a:latin typeface="+mn-lt"/>
                            </a:rPr>
                            <m:t>m</m:t>
                          </m:r>
                        </m:e>
                        <m:sup>
                          <m:r>
                            <m:rPr>
                              <m:nor/>
                            </m:rPr>
                            <a:rPr lang="de-DE" b="0" i="0" smtClean="0">
                              <a:solidFill>
                                <a:schemeClr val="tx1"/>
                              </a:solidFill>
                              <a:latin typeface="+mn-lt"/>
                            </a:rPr>
                            <m:t>2</m:t>
                          </m:r>
                        </m:sup>
                      </m:sSup>
                    </m:oMath>
                  </m:oMathPara>
                </a14:m>
                <a:endParaRPr lang="de-DE" dirty="0">
                  <a:solidFill>
                    <a:schemeClr val="tx1"/>
                  </a:solidFill>
                  <a:latin typeface="+mn-lt"/>
                </a:endParaRPr>
              </a:p>
            </p:txBody>
          </p:sp>
        </mc:Choice>
        <mc:Fallback xmlns="">
          <p:sp>
            <p:nvSpPr>
              <p:cNvPr id="42" name="Rechteck 41"/>
              <p:cNvSpPr>
                <a:spLocks noRot="1" noChangeAspect="1" noMove="1" noResize="1" noEditPoints="1" noAdjustHandles="1" noChangeArrowheads="1" noChangeShapeType="1" noTextEdit="1"/>
              </p:cNvSpPr>
              <p:nvPr/>
            </p:nvSpPr>
            <p:spPr>
              <a:xfrm>
                <a:off x="720000" y="4500926"/>
                <a:ext cx="2167003" cy="471219"/>
              </a:xfrm>
              <a:prstGeom prst="rect">
                <a:avLst/>
              </a:prstGeom>
              <a:blipFill rotWithShape="0">
                <a:blip r:embed="rId6"/>
                <a:stretch>
                  <a:fillRect/>
                </a:stretch>
              </a:blipFill>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43" name="Rechteck 42"/>
              <p:cNvSpPr/>
              <p:nvPr/>
            </p:nvSpPr>
            <p:spPr>
              <a:xfrm>
                <a:off x="720000" y="5369807"/>
                <a:ext cx="3460691" cy="763029"/>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m:rPr>
                          <m:nor/>
                        </m:rPr>
                        <a:rPr lang="de-DE" b="0" i="0" smtClean="0">
                          <a:solidFill>
                            <a:schemeClr val="tx1"/>
                          </a:solidFill>
                          <a:latin typeface="+mn-lt"/>
                        </a:rPr>
                        <m:t>Leuchtdichte</m:t>
                      </m:r>
                      <m:r>
                        <m:rPr>
                          <m:nor/>
                        </m:rPr>
                        <a:rPr lang="de-DE" b="0" i="0" smtClean="0">
                          <a:solidFill>
                            <a:schemeClr val="tx1"/>
                          </a:solidFill>
                          <a:latin typeface="+mn-lt"/>
                        </a:rPr>
                        <m:t> </m:t>
                      </m:r>
                      <m:r>
                        <m:rPr>
                          <m:nor/>
                        </m:rPr>
                        <a:rPr lang="de-DE" b="0" i="0" smtClean="0">
                          <a:solidFill>
                            <a:schemeClr val="tx1"/>
                          </a:solidFill>
                          <a:latin typeface="+mn-lt"/>
                        </a:rPr>
                        <m:t>L</m:t>
                      </m:r>
                      <m:r>
                        <m:rPr>
                          <m:nor/>
                        </m:rPr>
                        <a:rPr lang="de-DE" b="0" i="0" smtClean="0">
                          <a:solidFill>
                            <a:schemeClr val="tx1"/>
                          </a:solidFill>
                          <a:latin typeface="+mn-lt"/>
                        </a:rPr>
                        <m:t>=</m:t>
                      </m:r>
                      <m:f>
                        <m:fPr>
                          <m:ctrlPr>
                            <a:rPr lang="de-DE" b="0" i="1" smtClean="0">
                              <a:solidFill>
                                <a:schemeClr val="tx1"/>
                              </a:solidFill>
                              <a:latin typeface="Cambria Math" panose="02040503050406030204" pitchFamily="18" charset="0"/>
                            </a:rPr>
                          </m:ctrlPr>
                        </m:fPr>
                        <m:num>
                          <m:r>
                            <m:rPr>
                              <m:nor/>
                            </m:rPr>
                            <a:rPr lang="de-DE" b="0" i="0" smtClean="0">
                              <a:solidFill>
                                <a:schemeClr val="tx1"/>
                              </a:solidFill>
                              <a:latin typeface="+mn-lt"/>
                            </a:rPr>
                            <m:t>I</m:t>
                          </m:r>
                        </m:num>
                        <m:den>
                          <m:r>
                            <m:rPr>
                              <m:nor/>
                            </m:rPr>
                            <a:rPr lang="de-DE" b="0" i="0" smtClean="0">
                              <a:solidFill>
                                <a:schemeClr val="tx1"/>
                              </a:solidFill>
                              <a:latin typeface="+mn-lt"/>
                            </a:rPr>
                            <m:t>F</m:t>
                          </m:r>
                        </m:den>
                      </m:f>
                      <m:r>
                        <m:rPr>
                          <m:nor/>
                        </m:rPr>
                        <a:rPr lang="de-DE" b="0" i="0" smtClean="0">
                          <a:solidFill>
                            <a:schemeClr val="tx1"/>
                          </a:solidFill>
                          <a:latin typeface="+mn-lt"/>
                        </a:rPr>
                        <m:t> </m:t>
                      </m:r>
                      <m:r>
                        <m:rPr>
                          <m:nor/>
                        </m:rPr>
                        <a:rPr lang="de-DE" b="0" i="0" smtClean="0">
                          <a:solidFill>
                            <a:schemeClr val="tx1"/>
                          </a:solidFill>
                          <a:latin typeface="+mn-lt"/>
                        </a:rPr>
                        <m:t>in</m:t>
                      </m:r>
                      <m:r>
                        <m:rPr>
                          <m:nor/>
                        </m:rPr>
                        <a:rPr lang="de-DE" b="0" i="0" smtClean="0">
                          <a:solidFill>
                            <a:schemeClr val="tx1"/>
                          </a:solidFill>
                          <a:latin typeface="+mn-lt"/>
                        </a:rPr>
                        <m:t> </m:t>
                      </m:r>
                      <m:f>
                        <m:fPr>
                          <m:ctrlPr>
                            <a:rPr lang="de-DE" b="0" i="1" smtClean="0">
                              <a:solidFill>
                                <a:schemeClr val="tx1"/>
                              </a:solidFill>
                              <a:latin typeface="Cambria Math" panose="02040503050406030204" pitchFamily="18" charset="0"/>
                            </a:rPr>
                          </m:ctrlPr>
                        </m:fPr>
                        <m:num>
                          <m:r>
                            <m:rPr>
                              <m:nor/>
                            </m:rPr>
                            <a:rPr lang="de-DE" b="0" i="0" smtClean="0">
                              <a:solidFill>
                                <a:schemeClr val="tx1"/>
                              </a:solidFill>
                              <a:latin typeface="+mn-lt"/>
                            </a:rPr>
                            <m:t>cd</m:t>
                          </m:r>
                        </m:num>
                        <m:den>
                          <m:sSup>
                            <m:sSupPr>
                              <m:ctrlPr>
                                <a:rPr lang="de-DE" b="0" i="1" smtClean="0">
                                  <a:solidFill>
                                    <a:schemeClr val="tx1"/>
                                  </a:solidFill>
                                  <a:latin typeface="Cambria Math" panose="02040503050406030204" pitchFamily="18" charset="0"/>
                                </a:rPr>
                              </m:ctrlPr>
                            </m:sSupPr>
                            <m:e>
                              <m:r>
                                <m:rPr>
                                  <m:nor/>
                                </m:rPr>
                                <a:rPr lang="de-DE" b="0" i="0" smtClean="0">
                                  <a:solidFill>
                                    <a:schemeClr val="tx1"/>
                                  </a:solidFill>
                                  <a:latin typeface="+mn-lt"/>
                                </a:rPr>
                                <m:t>m</m:t>
                              </m:r>
                            </m:e>
                            <m:sup>
                              <m:r>
                                <m:rPr>
                                  <m:nor/>
                                </m:rPr>
                                <a:rPr lang="de-DE" b="0" i="0" smtClean="0">
                                  <a:solidFill>
                                    <a:schemeClr val="tx1"/>
                                  </a:solidFill>
                                  <a:latin typeface="+mn-lt"/>
                                </a:rPr>
                                <m:t>2</m:t>
                              </m:r>
                            </m:sup>
                          </m:sSup>
                        </m:den>
                      </m:f>
                    </m:oMath>
                  </m:oMathPara>
                </a14:m>
                <a:endParaRPr lang="de-DE" dirty="0">
                  <a:solidFill>
                    <a:schemeClr val="tx1"/>
                  </a:solidFill>
                  <a:latin typeface="+mn-lt"/>
                </a:endParaRPr>
              </a:p>
            </p:txBody>
          </p:sp>
        </mc:Choice>
        <mc:Fallback xmlns="">
          <p:sp>
            <p:nvSpPr>
              <p:cNvPr id="43" name="Rechteck 42"/>
              <p:cNvSpPr>
                <a:spLocks noRot="1" noChangeAspect="1" noMove="1" noResize="1" noEditPoints="1" noAdjustHandles="1" noChangeArrowheads="1" noChangeShapeType="1" noTextEdit="1"/>
              </p:cNvSpPr>
              <p:nvPr/>
            </p:nvSpPr>
            <p:spPr>
              <a:xfrm>
                <a:off x="720000" y="5369807"/>
                <a:ext cx="3460691" cy="763029"/>
              </a:xfrm>
              <a:prstGeom prst="rect">
                <a:avLst/>
              </a:prstGeom>
              <a:blipFill rotWithShape="0">
                <a:blip r:embed="rId7"/>
                <a:stretch>
                  <a:fillRect/>
                </a:stretch>
              </a:blipFill>
            </p:spPr>
            <p:txBody>
              <a:bodyPr/>
              <a:lstStyle/>
              <a:p>
                <a:r>
                  <a:rPr lang="de-DE">
                    <a:noFill/>
                  </a:rPr>
                  <a:t> </a:t>
                </a:r>
              </a:p>
            </p:txBody>
          </p:sp>
        </mc:Fallback>
      </mc:AlternateContent>
      <p:pic>
        <p:nvPicPr>
          <p:cNvPr id="45" name="Grafik 44" descr="Eine Grafik verdeutlicht die Zusammenhänge der lichttechnischen Größen. Lichtstrom ist die gesamte Lichtmenge, die eine Lichtquelle ausstrahlt. Lichtstärke ist der Lichtstrom, der in einem definierten Raumwinkel in eine bestimmte Richtung abgestrahlt wird. Leuchtdichte ist die Lichtstärke je Quadratmeter der scheinbaren Oberfläche des Strahlers (kann eine Lichtquelle aber auch eine reflektierende Fläche sein)."/>
          <p:cNvPicPr>
            <a:picLocks noChangeAspect="1"/>
          </p:cNvPicPr>
          <p:nvPr/>
        </p:nvPicPr>
        <p:blipFill>
          <a:blip r:embed="rId8"/>
          <a:stretch>
            <a:fillRect/>
          </a:stretch>
        </p:blipFill>
        <p:spPr>
          <a:xfrm>
            <a:off x="5774147" y="1173742"/>
            <a:ext cx="2914141" cy="5279594"/>
          </a:xfrm>
          <a:prstGeom prst="rect">
            <a:avLst/>
          </a:prstGeom>
        </p:spPr>
      </p:pic>
      <p:sp>
        <p:nvSpPr>
          <p:cNvPr id="25" name="Rechteck 24"/>
          <p:cNvSpPr/>
          <p:nvPr/>
        </p:nvSpPr>
        <p:spPr>
          <a:xfrm>
            <a:off x="8760296" y="5915681"/>
            <a:ext cx="3240360" cy="523220"/>
          </a:xfrm>
          <a:prstGeom prst="rect">
            <a:avLst/>
          </a:prstGeom>
        </p:spPr>
        <p:txBody>
          <a:bodyPr wrap="square">
            <a:spAutoFit/>
          </a:bodyPr>
          <a:lstStyle/>
          <a:p>
            <a:pPr eaLnBrk="1" hangingPunct="1"/>
            <a:r>
              <a:rPr lang="de-DE" altLang="de-DE" sz="1400" dirty="0"/>
              <a:t>nach</a:t>
            </a:r>
            <a:r>
              <a:rPr lang="de-DE" altLang="de-DE" sz="1400" b="1" dirty="0"/>
              <a:t> </a:t>
            </a:r>
            <a:r>
              <a:rPr lang="de-DE" altLang="de-DE" sz="1400" b="1" dirty="0" err="1"/>
              <a:t>Laurig</a:t>
            </a:r>
            <a:r>
              <a:rPr lang="de-DE" altLang="de-DE" sz="1400" b="1" dirty="0"/>
              <a:t> </a:t>
            </a:r>
            <a:r>
              <a:rPr lang="de-DE" altLang="de-DE" sz="1400" dirty="0"/>
              <a:t>1992</a:t>
            </a:r>
            <a:br>
              <a:rPr lang="de-DE" altLang="de-DE" sz="1400" dirty="0"/>
            </a:br>
            <a:r>
              <a:rPr lang="de-DE" altLang="de-DE" sz="1400" dirty="0"/>
              <a:t>(siehe auch DIN EN 12464-1:2011)</a:t>
            </a:r>
          </a:p>
        </p:txBody>
      </p:sp>
      <p:sp>
        <p:nvSpPr>
          <p:cNvPr id="4" name="Datumsplatzhalter 3"/>
          <p:cNvSpPr>
            <a:spLocks noGrp="1"/>
          </p:cNvSpPr>
          <p:nvPr>
            <p:ph type="dt" sz="half" idx="10"/>
          </p:nvPr>
        </p:nvSpPr>
        <p:spPr/>
        <p:txBody>
          <a:bodyPr/>
          <a:lstStyle/>
          <a:p>
            <a:pPr>
              <a:defRPr/>
            </a:pPr>
            <a:fld id="{562A9F57-C9EA-42A3-B48C-10754A6802D4}"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dirty="0" smtClean="0"/>
              <a:t>Modul 3 - Ergonomie lernen - Teil 4</a:t>
            </a:r>
            <a:endParaRPr lang="de-DE" altLang="de-DE" dirty="0"/>
          </a:p>
        </p:txBody>
      </p:sp>
      <p:sp>
        <p:nvSpPr>
          <p:cNvPr id="6" name="Foliennummernplatzhalter 5"/>
          <p:cNvSpPr>
            <a:spLocks noGrp="1"/>
          </p:cNvSpPr>
          <p:nvPr>
            <p:ph type="sldNum" sz="quarter" idx="12"/>
          </p:nvPr>
        </p:nvSpPr>
        <p:spPr/>
        <p:txBody>
          <a:bodyPr/>
          <a:lstStyle/>
          <a:p>
            <a:pPr>
              <a:defRPr/>
            </a:pPr>
            <a:r>
              <a:rPr lang="de-DE" altLang="de-DE" smtClean="0"/>
              <a:t>Seite </a:t>
            </a:r>
            <a:fld id="{B57637DD-0166-4485-91AD-584B095684B6}" type="slidenum">
              <a:rPr lang="de-DE" altLang="de-DE" smtClean="0"/>
              <a:pPr>
                <a:defRPr/>
              </a:pPr>
              <a:t>6</a:t>
            </a:fld>
            <a:endParaRPr lang="de-DE" altLang="de-DE"/>
          </a:p>
        </p:txBody>
      </p:sp>
    </p:spTree>
    <p:extLst>
      <p:ext uri="{BB962C8B-B14F-4D97-AF65-F5344CB8AC3E}">
        <p14:creationId xmlns:p14="http://schemas.microsoft.com/office/powerpoint/2010/main" val="11474784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ltLang="de-DE" dirty="0" smtClean="0"/>
              <a:t>Lichttechnische Größen</a:t>
            </a:r>
            <a:endParaRPr lang="de-DE" dirty="0"/>
          </a:p>
        </p:txBody>
      </p:sp>
      <mc:AlternateContent xmlns:mc="http://schemas.openxmlformats.org/markup-compatibility/2006" xmlns:a14="http://schemas.microsoft.com/office/drawing/2010/main">
        <mc:Choice Requires="a14">
          <p:sp>
            <p:nvSpPr>
              <p:cNvPr id="15" name="Rechteck 14"/>
              <p:cNvSpPr/>
              <p:nvPr/>
            </p:nvSpPr>
            <p:spPr>
              <a:xfrm>
                <a:off x="720000" y="1775955"/>
                <a:ext cx="3857146" cy="400110"/>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m:rPr>
                          <m:nor/>
                        </m:rPr>
                        <a:rPr lang="de-DE" i="0">
                          <a:solidFill>
                            <a:schemeClr val="tx1"/>
                          </a:solidFill>
                          <a:latin typeface="+mn-lt"/>
                        </a:rPr>
                        <m:t>Lichtstrom</m:t>
                      </m:r>
                      <m:r>
                        <m:rPr>
                          <m:nor/>
                        </m:rPr>
                        <a:rPr lang="de-DE" i="0">
                          <a:solidFill>
                            <a:schemeClr val="tx1"/>
                          </a:solidFill>
                          <a:latin typeface="+mn-lt"/>
                        </a:rPr>
                        <m:t> </m:t>
                      </m:r>
                      <m:r>
                        <m:rPr>
                          <m:nor/>
                        </m:rPr>
                        <a:rPr lang="el-GR" i="0">
                          <a:solidFill>
                            <a:schemeClr val="tx1"/>
                          </a:solidFill>
                          <a:latin typeface="+mn-lt"/>
                        </a:rPr>
                        <m:t>Φ</m:t>
                      </m:r>
                      <m:r>
                        <m:rPr>
                          <m:nor/>
                        </m:rPr>
                        <a:rPr lang="de-DE" i="0">
                          <a:solidFill>
                            <a:schemeClr val="tx1"/>
                          </a:solidFill>
                          <a:latin typeface="+mn-lt"/>
                        </a:rPr>
                        <m:t> </m:t>
                      </m:r>
                      <m:r>
                        <m:rPr>
                          <m:nor/>
                        </m:rPr>
                        <a:rPr lang="de-DE" i="0">
                          <a:solidFill>
                            <a:schemeClr val="tx1"/>
                          </a:solidFill>
                          <a:latin typeface="+mn-lt"/>
                        </a:rPr>
                        <m:t>in</m:t>
                      </m:r>
                      <m:r>
                        <m:rPr>
                          <m:nor/>
                        </m:rPr>
                        <a:rPr lang="de-DE" i="0">
                          <a:solidFill>
                            <a:schemeClr val="tx1"/>
                          </a:solidFill>
                          <a:latin typeface="+mn-lt"/>
                        </a:rPr>
                        <m:t> </m:t>
                      </m:r>
                      <m:r>
                        <m:rPr>
                          <m:nor/>
                        </m:rPr>
                        <a:rPr lang="de-DE" i="0">
                          <a:solidFill>
                            <a:schemeClr val="tx1"/>
                          </a:solidFill>
                          <a:latin typeface="+mn-lt"/>
                        </a:rPr>
                        <m:t>Lumen</m:t>
                      </m:r>
                      <m:r>
                        <m:rPr>
                          <m:nor/>
                        </m:rPr>
                        <a:rPr lang="de-DE" i="0">
                          <a:solidFill>
                            <a:schemeClr val="tx1"/>
                          </a:solidFill>
                          <a:latin typeface="+mn-lt"/>
                        </a:rPr>
                        <m:t> (</m:t>
                      </m:r>
                      <m:r>
                        <m:rPr>
                          <m:nor/>
                        </m:rPr>
                        <a:rPr lang="de-DE" i="0">
                          <a:solidFill>
                            <a:schemeClr val="tx1"/>
                          </a:solidFill>
                          <a:latin typeface="+mn-lt"/>
                        </a:rPr>
                        <m:t>lm</m:t>
                      </m:r>
                      <m:r>
                        <m:rPr>
                          <m:nor/>
                        </m:rPr>
                        <a:rPr lang="de-DE" i="0">
                          <a:solidFill>
                            <a:schemeClr val="tx1"/>
                          </a:solidFill>
                          <a:latin typeface="+mn-lt"/>
                        </a:rPr>
                        <m:t>)</m:t>
                      </m:r>
                    </m:oMath>
                  </m:oMathPara>
                </a14:m>
                <a:endParaRPr lang="de-DE" dirty="0">
                  <a:solidFill>
                    <a:schemeClr val="tx1"/>
                  </a:solidFill>
                  <a:latin typeface="+mn-lt"/>
                </a:endParaRPr>
              </a:p>
            </p:txBody>
          </p:sp>
        </mc:Choice>
        <mc:Fallback xmlns="">
          <p:sp>
            <p:nvSpPr>
              <p:cNvPr id="15" name="Rechteck 14"/>
              <p:cNvSpPr>
                <a:spLocks noRot="1" noChangeAspect="1" noMove="1" noResize="1" noEditPoints="1" noAdjustHandles="1" noChangeArrowheads="1" noChangeShapeType="1" noTextEdit="1"/>
              </p:cNvSpPr>
              <p:nvPr/>
            </p:nvSpPr>
            <p:spPr>
              <a:xfrm>
                <a:off x="720000" y="1775955"/>
                <a:ext cx="3857146" cy="400110"/>
              </a:xfrm>
              <a:prstGeom prst="rect">
                <a:avLst/>
              </a:prstGeom>
              <a:blipFill rotWithShape="0">
                <a:blip r:embed="rId3"/>
                <a:stretch>
                  <a:fillRect b="-16667"/>
                </a:stretch>
              </a:blipFill>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16" name="Rechteck 15"/>
              <p:cNvSpPr/>
              <p:nvPr/>
            </p:nvSpPr>
            <p:spPr>
              <a:xfrm>
                <a:off x="720000" y="4500926"/>
                <a:ext cx="2167003" cy="471219"/>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m:rPr>
                          <m:nor/>
                        </m:rPr>
                        <a:rPr lang="de-DE" b="0" i="0" smtClean="0">
                          <a:solidFill>
                            <a:schemeClr val="tx1"/>
                          </a:solidFill>
                          <a:latin typeface="+mn-lt"/>
                        </a:rPr>
                        <m:t>Fl</m:t>
                      </m:r>
                      <m:r>
                        <m:rPr>
                          <m:nor/>
                        </m:rPr>
                        <a:rPr lang="de-DE" b="0" i="0" smtClean="0">
                          <a:solidFill>
                            <a:schemeClr val="tx1"/>
                          </a:solidFill>
                          <a:latin typeface="+mn-lt"/>
                        </a:rPr>
                        <m:t>ä</m:t>
                      </m:r>
                      <m:r>
                        <m:rPr>
                          <m:nor/>
                        </m:rPr>
                        <a:rPr lang="de-DE" b="0" i="0" smtClean="0">
                          <a:solidFill>
                            <a:schemeClr val="tx1"/>
                          </a:solidFill>
                          <a:latin typeface="+mn-lt"/>
                        </a:rPr>
                        <m:t>che</m:t>
                      </m:r>
                      <m:r>
                        <m:rPr>
                          <m:nor/>
                        </m:rPr>
                        <a:rPr lang="de-DE" b="0" i="0" smtClean="0">
                          <a:solidFill>
                            <a:schemeClr val="tx1"/>
                          </a:solidFill>
                          <a:latin typeface="+mn-lt"/>
                        </a:rPr>
                        <m:t> </m:t>
                      </m:r>
                      <m:r>
                        <m:rPr>
                          <m:nor/>
                        </m:rPr>
                        <a:rPr lang="de-DE" b="0" i="0" smtClean="0">
                          <a:solidFill>
                            <a:schemeClr val="tx1"/>
                          </a:solidFill>
                          <a:latin typeface="+mn-lt"/>
                        </a:rPr>
                        <m:t>F</m:t>
                      </m:r>
                      <m:r>
                        <m:rPr>
                          <m:nor/>
                        </m:rPr>
                        <a:rPr lang="de-DE" b="0" i="0" smtClean="0">
                          <a:solidFill>
                            <a:schemeClr val="tx1"/>
                          </a:solidFill>
                          <a:latin typeface="+mn-lt"/>
                        </a:rPr>
                        <m:t> </m:t>
                      </m:r>
                      <m:r>
                        <m:rPr>
                          <m:nor/>
                        </m:rPr>
                        <a:rPr lang="de-DE" b="0" i="0" smtClean="0">
                          <a:solidFill>
                            <a:schemeClr val="tx1"/>
                          </a:solidFill>
                          <a:latin typeface="+mn-lt"/>
                        </a:rPr>
                        <m:t>in</m:t>
                      </m:r>
                      <m:r>
                        <m:rPr>
                          <m:nor/>
                        </m:rPr>
                        <a:rPr lang="de-DE" b="0" i="0" smtClean="0">
                          <a:solidFill>
                            <a:schemeClr val="tx1"/>
                          </a:solidFill>
                          <a:latin typeface="+mn-lt"/>
                        </a:rPr>
                        <m:t> </m:t>
                      </m:r>
                      <m:sSup>
                        <m:sSupPr>
                          <m:ctrlPr>
                            <a:rPr lang="de-DE" b="0" i="1" smtClean="0">
                              <a:solidFill>
                                <a:schemeClr val="tx1"/>
                              </a:solidFill>
                              <a:latin typeface="Cambria Math" panose="02040503050406030204" pitchFamily="18" charset="0"/>
                            </a:rPr>
                          </m:ctrlPr>
                        </m:sSupPr>
                        <m:e>
                          <m:r>
                            <m:rPr>
                              <m:nor/>
                            </m:rPr>
                            <a:rPr lang="de-DE" b="0" i="0" smtClean="0">
                              <a:solidFill>
                                <a:schemeClr val="tx1"/>
                              </a:solidFill>
                              <a:latin typeface="+mn-lt"/>
                            </a:rPr>
                            <m:t>m</m:t>
                          </m:r>
                        </m:e>
                        <m:sup>
                          <m:r>
                            <m:rPr>
                              <m:nor/>
                            </m:rPr>
                            <a:rPr lang="de-DE" b="0" i="0" smtClean="0">
                              <a:solidFill>
                                <a:schemeClr val="tx1"/>
                              </a:solidFill>
                              <a:latin typeface="+mn-lt"/>
                            </a:rPr>
                            <m:t>2</m:t>
                          </m:r>
                        </m:sup>
                      </m:sSup>
                    </m:oMath>
                  </m:oMathPara>
                </a14:m>
                <a:endParaRPr lang="de-DE" dirty="0">
                  <a:solidFill>
                    <a:schemeClr val="tx1"/>
                  </a:solidFill>
                  <a:latin typeface="+mn-lt"/>
                </a:endParaRPr>
              </a:p>
            </p:txBody>
          </p:sp>
        </mc:Choice>
        <mc:Fallback xmlns="">
          <p:sp>
            <p:nvSpPr>
              <p:cNvPr id="16" name="Rechteck 15"/>
              <p:cNvSpPr>
                <a:spLocks noRot="1" noChangeAspect="1" noMove="1" noResize="1" noEditPoints="1" noAdjustHandles="1" noChangeArrowheads="1" noChangeShapeType="1" noTextEdit="1"/>
              </p:cNvSpPr>
              <p:nvPr/>
            </p:nvSpPr>
            <p:spPr>
              <a:xfrm>
                <a:off x="720000" y="4500926"/>
                <a:ext cx="2167003" cy="471219"/>
              </a:xfrm>
              <a:prstGeom prst="rect">
                <a:avLst/>
              </a:prstGeom>
              <a:blipFill rotWithShape="0">
                <a:blip r:embed="rId4"/>
                <a:stretch>
                  <a:fillRect/>
                </a:stretch>
              </a:blipFill>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14" name="Rechteck 13"/>
              <p:cNvSpPr/>
              <p:nvPr/>
            </p:nvSpPr>
            <p:spPr>
              <a:xfrm>
                <a:off x="720000" y="5445224"/>
                <a:ext cx="5189241" cy="763029"/>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m:rPr>
                          <m:nor/>
                        </m:rPr>
                        <a:rPr lang="de-DE" b="0" i="0" smtClean="0">
                          <a:solidFill>
                            <a:schemeClr val="tx1"/>
                          </a:solidFill>
                          <a:latin typeface="+mn-lt"/>
                        </a:rPr>
                        <m:t>Beleuchtungsst</m:t>
                      </m:r>
                      <m:r>
                        <m:rPr>
                          <m:nor/>
                        </m:rPr>
                        <a:rPr lang="de-DE" b="0" i="0" smtClean="0">
                          <a:solidFill>
                            <a:schemeClr val="tx1"/>
                          </a:solidFill>
                          <a:latin typeface="+mn-lt"/>
                        </a:rPr>
                        <m:t>ä</m:t>
                      </m:r>
                      <m:r>
                        <m:rPr>
                          <m:nor/>
                        </m:rPr>
                        <a:rPr lang="de-DE" b="0" i="0" smtClean="0">
                          <a:solidFill>
                            <a:schemeClr val="tx1"/>
                          </a:solidFill>
                          <a:latin typeface="+mn-lt"/>
                        </a:rPr>
                        <m:t>rke</m:t>
                      </m:r>
                      <m:r>
                        <m:rPr>
                          <m:nor/>
                        </m:rPr>
                        <a:rPr lang="de-DE" b="0" i="0" smtClean="0">
                          <a:solidFill>
                            <a:schemeClr val="tx1"/>
                          </a:solidFill>
                          <a:latin typeface="+mn-lt"/>
                        </a:rPr>
                        <m:t> </m:t>
                      </m:r>
                      <m:r>
                        <m:rPr>
                          <m:nor/>
                        </m:rPr>
                        <a:rPr lang="de-DE" b="0" i="0" smtClean="0">
                          <a:solidFill>
                            <a:schemeClr val="tx1"/>
                          </a:solidFill>
                          <a:latin typeface="+mn-lt"/>
                        </a:rPr>
                        <m:t>E</m:t>
                      </m:r>
                      <m:r>
                        <m:rPr>
                          <m:nor/>
                        </m:rPr>
                        <a:rPr lang="de-DE" b="0" i="0" smtClean="0">
                          <a:solidFill>
                            <a:schemeClr val="tx1"/>
                          </a:solidFill>
                          <a:latin typeface="+mn-lt"/>
                        </a:rPr>
                        <m:t>=</m:t>
                      </m:r>
                      <m:f>
                        <m:fPr>
                          <m:ctrlPr>
                            <a:rPr lang="de-DE" b="0" i="1" smtClean="0">
                              <a:solidFill>
                                <a:schemeClr val="tx1"/>
                              </a:solidFill>
                              <a:latin typeface="Cambria Math" panose="02040503050406030204" pitchFamily="18" charset="0"/>
                            </a:rPr>
                          </m:ctrlPr>
                        </m:fPr>
                        <m:num>
                          <m:r>
                            <m:rPr>
                              <m:nor/>
                            </m:rPr>
                            <a:rPr lang="de-DE" b="0" i="0" smtClean="0">
                              <a:solidFill>
                                <a:schemeClr val="tx1"/>
                              </a:solidFill>
                              <a:latin typeface="+mn-lt"/>
                            </a:rPr>
                            <m:t>lm</m:t>
                          </m:r>
                        </m:num>
                        <m:den>
                          <m:sSup>
                            <m:sSupPr>
                              <m:ctrlPr>
                                <a:rPr lang="de-DE" b="0" i="1" smtClean="0">
                                  <a:solidFill>
                                    <a:schemeClr val="tx1"/>
                                  </a:solidFill>
                                  <a:latin typeface="Cambria Math" panose="02040503050406030204" pitchFamily="18" charset="0"/>
                                </a:rPr>
                              </m:ctrlPr>
                            </m:sSupPr>
                            <m:e>
                              <m:r>
                                <m:rPr>
                                  <m:nor/>
                                </m:rPr>
                                <a:rPr lang="de-DE" b="0" i="0" smtClean="0">
                                  <a:solidFill>
                                    <a:schemeClr val="tx1"/>
                                  </a:solidFill>
                                  <a:latin typeface="+mn-lt"/>
                                </a:rPr>
                                <m:t>m</m:t>
                              </m:r>
                            </m:e>
                            <m:sup>
                              <m:r>
                                <m:rPr>
                                  <m:nor/>
                                </m:rPr>
                                <a:rPr lang="de-DE" b="0" i="0" smtClean="0">
                                  <a:solidFill>
                                    <a:schemeClr val="tx1"/>
                                  </a:solidFill>
                                  <a:latin typeface="+mn-lt"/>
                                </a:rPr>
                                <m:t>2</m:t>
                              </m:r>
                            </m:sup>
                          </m:sSup>
                        </m:den>
                      </m:f>
                      <m:r>
                        <m:rPr>
                          <m:nor/>
                        </m:rPr>
                        <a:rPr lang="de-DE" b="0" i="0" smtClean="0">
                          <a:solidFill>
                            <a:schemeClr val="tx1"/>
                          </a:solidFill>
                          <a:latin typeface="+mn-lt"/>
                        </a:rPr>
                        <m:t> </m:t>
                      </m:r>
                      <m:r>
                        <m:rPr>
                          <m:nor/>
                        </m:rPr>
                        <a:rPr lang="de-DE" b="0" i="0" smtClean="0">
                          <a:solidFill>
                            <a:schemeClr val="tx1"/>
                          </a:solidFill>
                          <a:latin typeface="+mn-lt"/>
                        </a:rPr>
                        <m:t>in</m:t>
                      </m:r>
                      <m:r>
                        <m:rPr>
                          <m:nor/>
                        </m:rPr>
                        <a:rPr lang="de-DE" b="0" i="0" smtClean="0">
                          <a:solidFill>
                            <a:schemeClr val="tx1"/>
                          </a:solidFill>
                          <a:latin typeface="+mn-lt"/>
                        </a:rPr>
                        <m:t> </m:t>
                      </m:r>
                      <m:r>
                        <m:rPr>
                          <m:nor/>
                        </m:rPr>
                        <a:rPr lang="de-DE" b="0" i="0" smtClean="0">
                          <a:solidFill>
                            <a:schemeClr val="tx1"/>
                          </a:solidFill>
                          <a:latin typeface="+mn-lt"/>
                        </a:rPr>
                        <m:t>Lux</m:t>
                      </m:r>
                      <m:r>
                        <m:rPr>
                          <m:nor/>
                        </m:rPr>
                        <a:rPr lang="de-DE" b="0" i="0" smtClean="0">
                          <a:solidFill>
                            <a:schemeClr val="tx1"/>
                          </a:solidFill>
                          <a:latin typeface="+mn-lt"/>
                        </a:rPr>
                        <m:t> (</m:t>
                      </m:r>
                      <m:r>
                        <m:rPr>
                          <m:nor/>
                        </m:rPr>
                        <a:rPr lang="de-DE" b="0" i="0" smtClean="0">
                          <a:solidFill>
                            <a:schemeClr val="tx1"/>
                          </a:solidFill>
                          <a:latin typeface="+mn-lt"/>
                        </a:rPr>
                        <m:t>lx</m:t>
                      </m:r>
                      <m:r>
                        <m:rPr>
                          <m:nor/>
                        </m:rPr>
                        <a:rPr lang="de-DE" b="0" i="0" smtClean="0">
                          <a:solidFill>
                            <a:schemeClr val="tx1"/>
                          </a:solidFill>
                          <a:latin typeface="+mn-lt"/>
                        </a:rPr>
                        <m:t>)</m:t>
                      </m:r>
                    </m:oMath>
                  </m:oMathPara>
                </a14:m>
                <a:endParaRPr lang="de-DE" dirty="0">
                  <a:solidFill>
                    <a:schemeClr val="tx1"/>
                  </a:solidFill>
                  <a:latin typeface="+mn-lt"/>
                </a:endParaRPr>
              </a:p>
            </p:txBody>
          </p:sp>
        </mc:Choice>
        <mc:Fallback xmlns="">
          <p:sp>
            <p:nvSpPr>
              <p:cNvPr id="14" name="Rechteck 13"/>
              <p:cNvSpPr>
                <a:spLocks noRot="1" noChangeAspect="1" noMove="1" noResize="1" noEditPoints="1" noAdjustHandles="1" noChangeArrowheads="1" noChangeShapeType="1" noTextEdit="1"/>
              </p:cNvSpPr>
              <p:nvPr/>
            </p:nvSpPr>
            <p:spPr>
              <a:xfrm>
                <a:off x="720000" y="5445224"/>
                <a:ext cx="5189241" cy="763029"/>
              </a:xfrm>
              <a:prstGeom prst="rect">
                <a:avLst/>
              </a:prstGeom>
              <a:blipFill rotWithShape="0">
                <a:blip r:embed="rId5"/>
                <a:stretch>
                  <a:fillRect/>
                </a:stretch>
              </a:blipFill>
            </p:spPr>
            <p:txBody>
              <a:bodyPr/>
              <a:lstStyle/>
              <a:p>
                <a:r>
                  <a:rPr lang="de-DE">
                    <a:noFill/>
                  </a:rPr>
                  <a:t> </a:t>
                </a:r>
              </a:p>
            </p:txBody>
          </p:sp>
        </mc:Fallback>
      </mc:AlternateContent>
      <p:pic>
        <p:nvPicPr>
          <p:cNvPr id="13" name="Grafik 12" descr="Eine Grafik verdeutlicht die Zusammenhänge der lichttechnischen Größen. Die Beleuchtungsstärke ist der Lichtstrom, der je Quadratmeter der beleuchteten Fläche auftritt."/>
          <p:cNvPicPr>
            <a:picLocks noChangeAspect="1"/>
          </p:cNvPicPr>
          <p:nvPr/>
        </p:nvPicPr>
        <p:blipFill>
          <a:blip r:embed="rId6"/>
          <a:stretch>
            <a:fillRect/>
          </a:stretch>
        </p:blipFill>
        <p:spPr>
          <a:xfrm>
            <a:off x="5826950" y="1173600"/>
            <a:ext cx="2628000" cy="5399232"/>
          </a:xfrm>
          <a:prstGeom prst="rect">
            <a:avLst/>
          </a:prstGeom>
        </p:spPr>
      </p:pic>
      <p:sp>
        <p:nvSpPr>
          <p:cNvPr id="25" name="Rechteck 24"/>
          <p:cNvSpPr/>
          <p:nvPr/>
        </p:nvSpPr>
        <p:spPr>
          <a:xfrm>
            <a:off x="8760296" y="5915681"/>
            <a:ext cx="3312368" cy="523220"/>
          </a:xfrm>
          <a:prstGeom prst="rect">
            <a:avLst/>
          </a:prstGeom>
        </p:spPr>
        <p:txBody>
          <a:bodyPr wrap="square">
            <a:spAutoFit/>
          </a:bodyPr>
          <a:lstStyle/>
          <a:p>
            <a:pPr eaLnBrk="1" hangingPunct="1"/>
            <a:r>
              <a:rPr lang="de-DE" altLang="de-DE" sz="1400" dirty="0"/>
              <a:t>nach</a:t>
            </a:r>
            <a:r>
              <a:rPr lang="de-DE" altLang="de-DE" sz="1400" b="1" dirty="0"/>
              <a:t> </a:t>
            </a:r>
            <a:r>
              <a:rPr lang="de-DE" altLang="de-DE" sz="1400" b="1" dirty="0" err="1"/>
              <a:t>Laurig</a:t>
            </a:r>
            <a:r>
              <a:rPr lang="de-DE" altLang="de-DE" sz="1400" b="1" dirty="0"/>
              <a:t> </a:t>
            </a:r>
            <a:r>
              <a:rPr lang="de-DE" altLang="de-DE" sz="1400" dirty="0"/>
              <a:t>1992</a:t>
            </a:r>
            <a:br>
              <a:rPr lang="de-DE" altLang="de-DE" sz="1400" dirty="0"/>
            </a:br>
            <a:r>
              <a:rPr lang="de-DE" altLang="de-DE" sz="1400" dirty="0"/>
              <a:t>(siehe auch DIN EN 12464-1:2011)</a:t>
            </a:r>
          </a:p>
        </p:txBody>
      </p:sp>
      <p:sp>
        <p:nvSpPr>
          <p:cNvPr id="4" name="Datumsplatzhalter 3"/>
          <p:cNvSpPr>
            <a:spLocks noGrp="1"/>
          </p:cNvSpPr>
          <p:nvPr>
            <p:ph type="dt" sz="half" idx="10"/>
          </p:nvPr>
        </p:nvSpPr>
        <p:spPr/>
        <p:txBody>
          <a:bodyPr/>
          <a:lstStyle/>
          <a:p>
            <a:pPr>
              <a:defRPr/>
            </a:pPr>
            <a:fld id="{562A9F57-C9EA-42A3-B48C-10754A6802D4}"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dirty="0" smtClean="0"/>
              <a:t>Modul 3 - Ergonomie lernen - Teil 4</a:t>
            </a:r>
            <a:endParaRPr lang="de-DE" altLang="de-DE" dirty="0"/>
          </a:p>
        </p:txBody>
      </p:sp>
      <p:sp>
        <p:nvSpPr>
          <p:cNvPr id="6" name="Foliennummernplatzhalter 5"/>
          <p:cNvSpPr>
            <a:spLocks noGrp="1"/>
          </p:cNvSpPr>
          <p:nvPr>
            <p:ph type="sldNum" sz="quarter" idx="12"/>
          </p:nvPr>
        </p:nvSpPr>
        <p:spPr/>
        <p:txBody>
          <a:bodyPr/>
          <a:lstStyle/>
          <a:p>
            <a:pPr>
              <a:defRPr/>
            </a:pPr>
            <a:r>
              <a:rPr lang="de-DE" altLang="de-DE" smtClean="0"/>
              <a:t>Seite </a:t>
            </a:r>
            <a:fld id="{B57637DD-0166-4485-91AD-584B095684B6}" type="slidenum">
              <a:rPr lang="de-DE" altLang="de-DE" smtClean="0"/>
              <a:pPr>
                <a:defRPr/>
              </a:pPr>
              <a:t>7</a:t>
            </a:fld>
            <a:endParaRPr lang="de-DE" altLang="de-DE"/>
          </a:p>
        </p:txBody>
      </p:sp>
    </p:spTree>
    <p:extLst>
      <p:ext uri="{BB962C8B-B14F-4D97-AF65-F5344CB8AC3E}">
        <p14:creationId xmlns:p14="http://schemas.microsoft.com/office/powerpoint/2010/main" val="25418941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ltLang="de-DE" dirty="0"/>
              <a:t>Lichttechnische Größen</a:t>
            </a:r>
            <a:endParaRPr lang="de-DE" dirty="0"/>
          </a:p>
        </p:txBody>
      </p:sp>
      <p:pic>
        <p:nvPicPr>
          <p:cNvPr id="102" name="Inhaltsplatzhalter 101" descr="Eine Grafik verdeutlicht, wie eine Beleuchtungsstärke E durch Reflexion an einer Fläche F mit dem Reflexionsgrad p zu einer Leuchtdichte L im Abstand r beim menschlichen Auge führt. Leuchtdichte L=p x E x r / F"/>
          <p:cNvPicPr>
            <a:picLocks noGrp="1" noChangeAspect="1"/>
          </p:cNvPicPr>
          <p:nvPr>
            <p:ph idx="1"/>
          </p:nvPr>
        </p:nvPicPr>
        <p:blipFill>
          <a:blip r:embed="rId3"/>
          <a:stretch>
            <a:fillRect/>
          </a:stretch>
        </p:blipFill>
        <p:spPr>
          <a:xfrm>
            <a:off x="1691824" y="1484313"/>
            <a:ext cx="8976628" cy="4897437"/>
          </a:xfrm>
          <a:prstGeom prst="rect">
            <a:avLst/>
          </a:prstGeom>
        </p:spPr>
      </p:pic>
      <p:sp>
        <p:nvSpPr>
          <p:cNvPr id="4" name="Datumsplatzhalter 3"/>
          <p:cNvSpPr>
            <a:spLocks noGrp="1"/>
          </p:cNvSpPr>
          <p:nvPr>
            <p:ph type="dt" sz="half" idx="10"/>
          </p:nvPr>
        </p:nvSpPr>
        <p:spPr/>
        <p:txBody>
          <a:bodyPr/>
          <a:lstStyle/>
          <a:p>
            <a:pPr>
              <a:defRPr/>
            </a:pPr>
            <a:fld id="{167D4127-8D85-4BAC-8AB0-959531F53D6E}"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dirty="0" smtClean="0"/>
              <a:t>Modul 3 - Ergonomie lernen - Teil 4</a:t>
            </a:r>
            <a:endParaRPr lang="de-DE" altLang="de-DE" dirty="0"/>
          </a:p>
        </p:txBody>
      </p:sp>
      <p:sp>
        <p:nvSpPr>
          <p:cNvPr id="6" name="Foliennummernplatzhalter 5"/>
          <p:cNvSpPr>
            <a:spLocks noGrp="1"/>
          </p:cNvSpPr>
          <p:nvPr>
            <p:ph type="sldNum" sz="quarter" idx="12"/>
          </p:nvPr>
        </p:nvSpPr>
        <p:spPr/>
        <p:txBody>
          <a:bodyPr/>
          <a:lstStyle/>
          <a:p>
            <a:pPr>
              <a:defRPr/>
            </a:pPr>
            <a:r>
              <a:rPr lang="de-DE" altLang="de-DE" smtClean="0"/>
              <a:t>Seite </a:t>
            </a:r>
            <a:fld id="{B57637DD-0166-4485-91AD-584B095684B6}" type="slidenum">
              <a:rPr lang="de-DE" altLang="de-DE" smtClean="0"/>
              <a:pPr>
                <a:defRPr/>
              </a:pPr>
              <a:t>8</a:t>
            </a:fld>
            <a:endParaRPr lang="de-DE" altLang="de-DE"/>
          </a:p>
        </p:txBody>
      </p:sp>
    </p:spTree>
    <p:extLst>
      <p:ext uri="{BB962C8B-B14F-4D97-AF65-F5344CB8AC3E}">
        <p14:creationId xmlns:p14="http://schemas.microsoft.com/office/powerpoint/2010/main" val="319037246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Messung von Beleuchtungsstärke</a:t>
            </a:r>
          </a:p>
        </p:txBody>
      </p:sp>
      <p:pic>
        <p:nvPicPr>
          <p:cNvPr id="8" name="Inhaltsplatzhalter 7" descr="Messung der Beleuchtungsstärke, indem der Meßwertaufnehmer auf die zu messende Fläche gelegt wird."/>
          <p:cNvPicPr>
            <a:picLocks noGrp="1" noChangeAspect="1"/>
          </p:cNvPicPr>
          <p:nvPr>
            <p:ph idx="1"/>
          </p:nvPr>
        </p:nvPicPr>
        <p:blipFill>
          <a:blip r:embed="rId3"/>
          <a:stretch>
            <a:fillRect/>
          </a:stretch>
        </p:blipFill>
        <p:spPr>
          <a:xfrm>
            <a:off x="2580810" y="1288760"/>
            <a:ext cx="7030381" cy="4948760"/>
          </a:xfrm>
          <a:prstGeom prst="rect">
            <a:avLst/>
          </a:prstGeom>
        </p:spPr>
      </p:pic>
      <p:sp>
        <p:nvSpPr>
          <p:cNvPr id="4" name="Datumsplatzhalter 3"/>
          <p:cNvSpPr>
            <a:spLocks noGrp="1"/>
          </p:cNvSpPr>
          <p:nvPr>
            <p:ph type="dt" sz="half" idx="10"/>
          </p:nvPr>
        </p:nvSpPr>
        <p:spPr/>
        <p:txBody>
          <a:bodyPr/>
          <a:lstStyle/>
          <a:p>
            <a:pPr>
              <a:defRPr/>
            </a:pPr>
            <a:fld id="{77639A7E-C49D-4C45-B321-4149724179BB}"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dirty="0" smtClean="0"/>
              <a:t>Modul 3 - Ergonomie lernen - Teil 4</a:t>
            </a:r>
            <a:endParaRPr lang="de-DE" altLang="de-DE" dirty="0"/>
          </a:p>
        </p:txBody>
      </p:sp>
      <p:sp>
        <p:nvSpPr>
          <p:cNvPr id="6" name="Foliennummernplatzhalter 5"/>
          <p:cNvSpPr>
            <a:spLocks noGrp="1"/>
          </p:cNvSpPr>
          <p:nvPr>
            <p:ph type="sldNum" sz="quarter" idx="12"/>
          </p:nvPr>
        </p:nvSpPr>
        <p:spPr/>
        <p:txBody>
          <a:bodyPr/>
          <a:lstStyle/>
          <a:p>
            <a:pPr>
              <a:defRPr/>
            </a:pPr>
            <a:r>
              <a:rPr lang="de-DE" altLang="de-DE" smtClean="0"/>
              <a:t>Seite </a:t>
            </a:r>
            <a:fld id="{B57637DD-0166-4485-91AD-584B095684B6}" type="slidenum">
              <a:rPr lang="de-DE" altLang="de-DE" smtClean="0"/>
              <a:pPr>
                <a:defRPr/>
              </a:pPr>
              <a:t>9</a:t>
            </a:fld>
            <a:endParaRPr lang="de-DE" altLang="de-DE"/>
          </a:p>
        </p:txBody>
      </p:sp>
    </p:spTree>
    <p:extLst>
      <p:ext uri="{BB962C8B-B14F-4D97-AF65-F5344CB8AC3E}">
        <p14:creationId xmlns:p14="http://schemas.microsoft.com/office/powerpoint/2010/main" val="2330920160"/>
      </p:ext>
    </p:extLst>
  </p:cSld>
  <p:clrMapOvr>
    <a:masterClrMapping/>
  </p:clrMapOvr>
</p:sld>
</file>

<file path=ppt/theme/theme1.xml><?xml version="1.0" encoding="utf-8"?>
<a:theme xmlns:a="http://schemas.openxmlformats.org/drawingml/2006/main" name="KAN_Master">
  <a:themeElements>
    <a:clrScheme name="Benutzerdefiniert 3">
      <a:dk1>
        <a:srgbClr val="000000"/>
      </a:dk1>
      <a:lt1>
        <a:srgbClr val="FFFFFF"/>
      </a:lt1>
      <a:dk2>
        <a:srgbClr val="004994"/>
      </a:dk2>
      <a:lt2>
        <a:srgbClr val="6F6F6F"/>
      </a:lt2>
      <a:accent1>
        <a:srgbClr val="5775B3"/>
      </a:accent1>
      <a:accent2>
        <a:srgbClr val="FAB500"/>
      </a:accent2>
      <a:accent3>
        <a:srgbClr val="FFFFFF"/>
      </a:accent3>
      <a:accent4>
        <a:srgbClr val="000000"/>
      </a:accent4>
      <a:accent5>
        <a:srgbClr val="B4BDD6"/>
      </a:accent5>
      <a:accent6>
        <a:srgbClr val="E3A400"/>
      </a:accent6>
      <a:hlink>
        <a:srgbClr val="3366CC"/>
      </a:hlink>
      <a:folHlink>
        <a:srgbClr val="7030A0"/>
      </a:folHlink>
    </a:clrScheme>
    <a:fontScheme name="Benutzerdefiniert 1">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0" tIns="0" rIns="0" bIns="0" numCol="1" anchor="t" anchorCtr="0" compatLnSpc="1">
        <a:prstTxWarp prst="textNoShape">
          <a:avLst/>
        </a:prstTxWarp>
      </a:bodyPr>
      <a:lstStyle>
        <a:defPPr marL="0" marR="0" indent="0" algn="l" defTabSz="914400" rtl="0" eaLnBrk="1" fontAlgn="base" latinLnBrk="0" hangingPunct="1">
          <a:lnSpc>
            <a:spcPct val="100000"/>
          </a:lnSpc>
          <a:spcBef>
            <a:spcPct val="20000"/>
          </a:spcBef>
          <a:spcAft>
            <a:spcPct val="0"/>
          </a:spcAft>
          <a:buClrTx/>
          <a:buSzTx/>
          <a:buFontTx/>
          <a:buNone/>
          <a:tabLst>
            <a:tab pos="1616075" algn="l"/>
          </a:tabLst>
          <a:defRPr kumimoji="0" lang="de-DE" altLang="de-DE" sz="2000" b="0" i="0" u="none" strike="noStrike" cap="none" normalizeH="0" baseline="0" smtClean="0">
            <a:ln>
              <a:noFill/>
            </a:ln>
            <a:solidFill>
              <a:srgbClr val="6D6D6D"/>
            </a:solidFill>
            <a:effectLst/>
            <a:latin typeface="Arial" panose="020B0604020202020204" pitchFamily="34"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0" tIns="0" rIns="0" bIns="0" numCol="1" anchor="t" anchorCtr="0" compatLnSpc="1">
        <a:prstTxWarp prst="textNoShape">
          <a:avLst/>
        </a:prstTxWarp>
      </a:bodyPr>
      <a:lstStyle>
        <a:defPPr marL="0" marR="0" indent="0" algn="l" defTabSz="914400" rtl="0" eaLnBrk="1" fontAlgn="base" latinLnBrk="0" hangingPunct="1">
          <a:lnSpc>
            <a:spcPct val="100000"/>
          </a:lnSpc>
          <a:spcBef>
            <a:spcPct val="20000"/>
          </a:spcBef>
          <a:spcAft>
            <a:spcPct val="0"/>
          </a:spcAft>
          <a:buClrTx/>
          <a:buSzTx/>
          <a:buFontTx/>
          <a:buNone/>
          <a:tabLst>
            <a:tab pos="1616075" algn="l"/>
          </a:tabLst>
          <a:defRPr kumimoji="0" lang="de-DE" altLang="de-DE" sz="2000" b="0" i="0" u="none" strike="noStrike" cap="none" normalizeH="0" baseline="0" smtClean="0">
            <a:ln>
              <a:noFill/>
            </a:ln>
            <a:solidFill>
              <a:srgbClr val="6D6D6D"/>
            </a:solidFill>
            <a:effectLst/>
            <a:latin typeface="Arial" panose="020B0604020202020204" pitchFamily="34" charset="0"/>
          </a:defRPr>
        </a:defPPr>
      </a:lstStyle>
    </a:lnDef>
  </a:objectDefaults>
  <a:extraClrSchemeLst>
    <a:extraClrScheme>
      <a:clrScheme name="KAN_Master 1">
        <a:dk1>
          <a:srgbClr val="000000"/>
        </a:dk1>
        <a:lt1>
          <a:srgbClr val="FFFFFF"/>
        </a:lt1>
        <a:dk2>
          <a:srgbClr val="004994"/>
        </a:dk2>
        <a:lt2>
          <a:srgbClr val="6F6F6F"/>
        </a:lt2>
        <a:accent1>
          <a:srgbClr val="5775B3"/>
        </a:accent1>
        <a:accent2>
          <a:srgbClr val="FAB500"/>
        </a:accent2>
        <a:accent3>
          <a:srgbClr val="FFFFFF"/>
        </a:accent3>
        <a:accent4>
          <a:srgbClr val="000000"/>
        </a:accent4>
        <a:accent5>
          <a:srgbClr val="B4BDD6"/>
        </a:accent5>
        <a:accent6>
          <a:srgbClr val="E3A400"/>
        </a:accent6>
        <a:hlink>
          <a:srgbClr val="FFDB92"/>
        </a:hlink>
        <a:folHlink>
          <a:srgbClr val="878787"/>
        </a:folHlink>
      </a:clrScheme>
      <a:clrMap bg1="lt1" tx1="dk1" bg2="lt2" tx2="dk2" accent1="accent1" accent2="accent2" accent3="accent3" accent4="accent4" accent5="accent5" accent6="accent6" hlink="hlink" folHlink="folHlink"/>
    </a:extraClrScheme>
    <a:extraClrScheme>
      <a:clrScheme name="KAN_Master 2">
        <a:dk1>
          <a:srgbClr val="000000"/>
        </a:dk1>
        <a:lt1>
          <a:srgbClr val="FFFFFF"/>
        </a:lt1>
        <a:dk2>
          <a:srgbClr val="004994"/>
        </a:dk2>
        <a:lt2>
          <a:srgbClr val="6F6F6F"/>
        </a:lt2>
        <a:accent1>
          <a:srgbClr val="5775B3"/>
        </a:accent1>
        <a:accent2>
          <a:srgbClr val="FAB500"/>
        </a:accent2>
        <a:accent3>
          <a:srgbClr val="FFFFFF"/>
        </a:accent3>
        <a:accent4>
          <a:srgbClr val="000000"/>
        </a:accent4>
        <a:accent5>
          <a:srgbClr val="B4BDD6"/>
        </a:accent5>
        <a:accent6>
          <a:srgbClr val="E3A400"/>
        </a:accent6>
        <a:hlink>
          <a:srgbClr val="94C11C"/>
        </a:hlink>
        <a:folHlink>
          <a:srgbClr val="94C11C"/>
        </a:folHlink>
      </a:clrScheme>
      <a:clrMap bg1="lt1" tx1="dk1" bg2="lt2" tx2="dk2" accent1="accent1" accent2="accent2" accent3="accent3" accent4="accent4" accent5="accent5" accent6="accent6" hlink="hlink" folHlink="folHlink"/>
    </a:extraClrScheme>
    <a:extraClrScheme>
      <a:clrScheme name="KAN_Master 3">
        <a:dk1>
          <a:srgbClr val="000000"/>
        </a:dk1>
        <a:lt1>
          <a:srgbClr val="FFFFFF"/>
        </a:lt1>
        <a:dk2>
          <a:srgbClr val="004994"/>
        </a:dk2>
        <a:lt2>
          <a:srgbClr val="6F6F6F"/>
        </a:lt2>
        <a:accent1>
          <a:srgbClr val="5775B3"/>
        </a:accent1>
        <a:accent2>
          <a:srgbClr val="FAB500"/>
        </a:accent2>
        <a:accent3>
          <a:srgbClr val="FFFFFF"/>
        </a:accent3>
        <a:accent4>
          <a:srgbClr val="000000"/>
        </a:accent4>
        <a:accent5>
          <a:srgbClr val="B4BDD6"/>
        </a:accent5>
        <a:accent6>
          <a:srgbClr val="E3A400"/>
        </a:accent6>
        <a:hlink>
          <a:srgbClr val="004994"/>
        </a:hlink>
        <a:folHlink>
          <a:srgbClr val="004994"/>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02-PowerPoint-Vorlage_KAN-für KANPraxis_Module" id="{580B9CE3-9AF5-4A5E-A6F4-294026999907}" vid="{717C75A6-CE99-4844-9C75-051104FCCC1F}"/>
    </a:ext>
  </a:extLst>
</a:theme>
</file>

<file path=ppt/theme/theme2.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0_Modul_01</Template>
  <TotalTime>0</TotalTime>
  <Words>1231</Words>
  <Application>Microsoft Office PowerPoint</Application>
  <PresentationFormat>Breitbild</PresentationFormat>
  <Paragraphs>182</Paragraphs>
  <Slides>22</Slides>
  <Notes>21</Notes>
  <HiddenSlides>0</HiddenSlides>
  <MMClips>0</MMClips>
  <ScaleCrop>false</ScaleCrop>
  <HeadingPairs>
    <vt:vector size="6" baseType="variant">
      <vt:variant>
        <vt:lpstr>Verwendete Schriftarten</vt:lpstr>
      </vt:variant>
      <vt:variant>
        <vt:i4>4</vt:i4>
      </vt:variant>
      <vt:variant>
        <vt:lpstr>Design</vt:lpstr>
      </vt:variant>
      <vt:variant>
        <vt:i4>1</vt:i4>
      </vt:variant>
      <vt:variant>
        <vt:lpstr>Folientitel</vt:lpstr>
      </vt:variant>
      <vt:variant>
        <vt:i4>22</vt:i4>
      </vt:variant>
    </vt:vector>
  </HeadingPairs>
  <TitlesOfParts>
    <vt:vector size="27" baseType="lpstr">
      <vt:lpstr>Arial</vt:lpstr>
      <vt:lpstr>Cambria Math</vt:lpstr>
      <vt:lpstr>Verdana</vt:lpstr>
      <vt:lpstr>Wingdings</vt:lpstr>
      <vt:lpstr>KAN_Master</vt:lpstr>
      <vt:lpstr>Arbeitsumweltfaktoren  Teil 4a: Beleuchtung / Farbe</vt:lpstr>
      <vt:lpstr>Darum geht es</vt:lpstr>
      <vt:lpstr>Bedeutung von Licht</vt:lpstr>
      <vt:lpstr>Bedeutung von Licht</vt:lpstr>
      <vt:lpstr>Physikalische Grundlagen</vt:lpstr>
      <vt:lpstr>Lichttechnische Größen</vt:lpstr>
      <vt:lpstr>Lichttechnische Größen</vt:lpstr>
      <vt:lpstr>Lichttechnische Größen</vt:lpstr>
      <vt:lpstr>Messung von Beleuchtungsstärke</vt:lpstr>
      <vt:lpstr>Messung von Leuchtdichte </vt:lpstr>
      <vt:lpstr>Definition Kontrast</vt:lpstr>
      <vt:lpstr>Definition Kontrast </vt:lpstr>
      <vt:lpstr>Lichtwirkung</vt:lpstr>
      <vt:lpstr>Negative Wirkungen – sichtbares Licht</vt:lpstr>
      <vt:lpstr>Negative Wirkungen – nicht sichtbares Licht</vt:lpstr>
      <vt:lpstr>Farbwirkung</vt:lpstr>
      <vt:lpstr>Farbwirkung</vt:lpstr>
      <vt:lpstr>Farbwirkung</vt:lpstr>
      <vt:lpstr>Farbwirkung</vt:lpstr>
      <vt:lpstr>Einfluss von Farbe auf die Wahrnehmungsdimensionen</vt:lpstr>
      <vt:lpstr>Einfluss von Farbe auf die Wahrnehmungsdimensionen (2)</vt:lpstr>
      <vt:lpstr>Impressum </vt:lpstr>
    </vt:vector>
  </TitlesOfParts>
  <Company>DGUV</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Einführung in die Ergonomie</dc:title>
  <dc:creator>Andreas Schaefer</dc:creator>
  <cp:lastModifiedBy>Andreas Schaefer</cp:lastModifiedBy>
  <cp:revision>42</cp:revision>
  <dcterms:created xsi:type="dcterms:W3CDTF">2023-07-17T12:06:45Z</dcterms:created>
  <dcterms:modified xsi:type="dcterms:W3CDTF">2023-09-08T07:33:26Z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545839c-a198-4d87-a0d2-c07b8aa32614_Enabled">
    <vt:lpwstr>true</vt:lpwstr>
  </property>
  <property fmtid="{D5CDD505-2E9C-101B-9397-08002B2CF9AE}" pid="3" name="MSIP_Label_7545839c-a198-4d87-a0d2-c07b8aa32614_SetDate">
    <vt:lpwstr>2022-03-23T15:10:20Z</vt:lpwstr>
  </property>
  <property fmtid="{D5CDD505-2E9C-101B-9397-08002B2CF9AE}" pid="4" name="MSIP_Label_7545839c-a198-4d87-a0d2-c07b8aa32614_Method">
    <vt:lpwstr>Standard</vt:lpwstr>
  </property>
  <property fmtid="{D5CDD505-2E9C-101B-9397-08002B2CF9AE}" pid="5" name="MSIP_Label_7545839c-a198-4d87-a0d2-c07b8aa32614_Name">
    <vt:lpwstr>Öffentlich</vt:lpwstr>
  </property>
  <property fmtid="{D5CDD505-2E9C-101B-9397-08002B2CF9AE}" pid="6" name="MSIP_Label_7545839c-a198-4d87-a0d2-c07b8aa32614_SiteId">
    <vt:lpwstr>f3987bed-0f17-4307-a6bb-a2ae861736b7</vt:lpwstr>
  </property>
  <property fmtid="{D5CDD505-2E9C-101B-9397-08002B2CF9AE}" pid="7" name="MSIP_Label_7545839c-a198-4d87-a0d2-c07b8aa32614_ActionId">
    <vt:lpwstr>d9b88049-5e0f-47b5-a755-4964562bde00</vt:lpwstr>
  </property>
  <property fmtid="{D5CDD505-2E9C-101B-9397-08002B2CF9AE}" pid="8" name="MSIP_Label_7545839c-a198-4d87-a0d2-c07b8aa32614_ContentBits">
    <vt:lpwstr>0</vt:lpwstr>
  </property>
</Properties>
</file>