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handoutMasterIdLst>
    <p:handoutMasterId r:id="rId21"/>
  </p:handoutMasterIdLst>
  <p:sldIdLst>
    <p:sldId id="335" r:id="rId2"/>
    <p:sldId id="336" r:id="rId3"/>
    <p:sldId id="337" r:id="rId4"/>
    <p:sldId id="338" r:id="rId5"/>
    <p:sldId id="339" r:id="rId6"/>
    <p:sldId id="340" r:id="rId7"/>
    <p:sldId id="341" r:id="rId8"/>
    <p:sldId id="342" r:id="rId9"/>
    <p:sldId id="343" r:id="rId10"/>
    <p:sldId id="344" r:id="rId11"/>
    <p:sldId id="345" r:id="rId12"/>
    <p:sldId id="346" r:id="rId13"/>
    <p:sldId id="347" r:id="rId14"/>
    <p:sldId id="348" r:id="rId15"/>
    <p:sldId id="354" r:id="rId16"/>
    <p:sldId id="355" r:id="rId17"/>
    <p:sldId id="356" r:id="rId18"/>
    <p:sldId id="353" r:id="rId19"/>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DB"/>
    <a:srgbClr val="6F6F6F"/>
    <a:srgbClr val="004994"/>
    <a:srgbClr val="FAB500"/>
    <a:srgbClr val="94C11C"/>
    <a:srgbClr val="E8E8E8"/>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4117563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10</a:t>
            </a:fld>
            <a:endParaRPr lang="de-DE" altLang="de-DE"/>
          </a:p>
        </p:txBody>
      </p:sp>
    </p:spTree>
    <p:extLst>
      <p:ext uri="{BB962C8B-B14F-4D97-AF65-F5344CB8AC3E}">
        <p14:creationId xmlns:p14="http://schemas.microsoft.com/office/powerpoint/2010/main" val="3420088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11</a:t>
            </a:fld>
            <a:endParaRPr lang="de-DE" altLang="de-DE"/>
          </a:p>
        </p:txBody>
      </p:sp>
    </p:spTree>
    <p:extLst>
      <p:ext uri="{BB962C8B-B14F-4D97-AF65-F5344CB8AC3E}">
        <p14:creationId xmlns:p14="http://schemas.microsoft.com/office/powerpoint/2010/main" val="3335321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latin typeface="Arial" panose="020B0604020202020204" pitchFamily="34" charset="0"/>
              </a:rPr>
              <a:t>Der Langzeitwert von 43 °C über 8 Stunden und länger gilt nur wenn ein geringer Teil des Körper (bis 10% der Gesamthautoberfläche) oder des Kopfes (unter 10% der Gesamtkopfoberfläche) betroffen ist. Wenn größere Teile betroffen sind können auch bei Temperaturen unterhalb dieses Wertes ernsthafte Schädigungen auftreten.</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12</a:t>
            </a:fld>
            <a:endParaRPr lang="de-DE" altLang="de-DE"/>
          </a:p>
        </p:txBody>
      </p:sp>
    </p:spTree>
    <p:extLst>
      <p:ext uri="{BB962C8B-B14F-4D97-AF65-F5344CB8AC3E}">
        <p14:creationId xmlns:p14="http://schemas.microsoft.com/office/powerpoint/2010/main" val="3703049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13</a:t>
            </a:fld>
            <a:endParaRPr lang="de-DE" altLang="de-DE"/>
          </a:p>
        </p:txBody>
      </p:sp>
    </p:spTree>
    <p:extLst>
      <p:ext uri="{BB962C8B-B14F-4D97-AF65-F5344CB8AC3E}">
        <p14:creationId xmlns:p14="http://schemas.microsoft.com/office/powerpoint/2010/main" val="3093151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14</a:t>
            </a:fld>
            <a:endParaRPr lang="de-DE" altLang="de-DE"/>
          </a:p>
        </p:txBody>
      </p:sp>
    </p:spTree>
    <p:extLst>
      <p:ext uri="{BB962C8B-B14F-4D97-AF65-F5344CB8AC3E}">
        <p14:creationId xmlns:p14="http://schemas.microsoft.com/office/powerpoint/2010/main" val="1129626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17</a:t>
            </a:fld>
            <a:endParaRPr lang="de-DE" altLang="de-DE"/>
          </a:p>
        </p:txBody>
      </p:sp>
    </p:spTree>
    <p:extLst>
      <p:ext uri="{BB962C8B-B14F-4D97-AF65-F5344CB8AC3E}">
        <p14:creationId xmlns:p14="http://schemas.microsoft.com/office/powerpoint/2010/main" val="1439322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4042949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Arbeitsplätze an denen Klima als Arbeitsumweltfaktor eine große Rolle spielen sind z.B.:</a:t>
            </a:r>
          </a:p>
          <a:p>
            <a:pPr eaLnBrk="1" hangingPunct="1">
              <a:buFontTx/>
              <a:buChar char="-"/>
            </a:pPr>
            <a:r>
              <a:rPr lang="de-DE" altLang="de-DE" dirty="0" smtClean="0">
                <a:latin typeface="Arial" panose="020B0604020202020204" pitchFamily="34" charset="0"/>
              </a:rPr>
              <a:t> Kühlhäuser</a:t>
            </a:r>
          </a:p>
          <a:p>
            <a:pPr eaLnBrk="1" hangingPunct="1">
              <a:buFontTx/>
              <a:buChar char="-"/>
            </a:pPr>
            <a:r>
              <a:rPr lang="de-DE" altLang="de-DE" dirty="0" smtClean="0">
                <a:latin typeface="Arial" panose="020B0604020202020204" pitchFamily="34" charset="0"/>
              </a:rPr>
              <a:t> Walzstraßen</a:t>
            </a:r>
          </a:p>
          <a:p>
            <a:pPr eaLnBrk="1" hangingPunct="1">
              <a:buFontTx/>
              <a:buChar char="-"/>
            </a:pPr>
            <a:r>
              <a:rPr lang="de-DE" altLang="de-DE" dirty="0" smtClean="0">
                <a:latin typeface="Arial" panose="020B0604020202020204" pitchFamily="34" charset="0"/>
              </a:rPr>
              <a:t> Öfen</a:t>
            </a:r>
          </a:p>
          <a:p>
            <a:pPr eaLnBrk="1" hangingPunct="1">
              <a:buFontTx/>
              <a:buChar char="-"/>
            </a:pPr>
            <a:r>
              <a:rPr lang="de-DE" altLang="de-DE" dirty="0" smtClean="0">
                <a:latin typeface="Arial" panose="020B0604020202020204" pitchFamily="34" charset="0"/>
              </a:rPr>
              <a:t> Küchen.</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1480694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2969251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Für die Übertragung der Wärmeenergie bei Strahlung ist kein Stoff als Träger erforderlich. Körper können auf Grund ihrer Temperatur elektromagnetische Wellen aussenden, die als </a:t>
            </a:r>
            <a:r>
              <a:rPr lang="de-DE" altLang="de-DE" b="1" dirty="0" smtClean="0">
                <a:latin typeface="Arial" panose="020B0604020202020204" pitchFamily="34" charset="0"/>
              </a:rPr>
              <a:t>Wärmestrahlung</a:t>
            </a:r>
            <a:r>
              <a:rPr lang="de-DE" altLang="de-DE" dirty="0" smtClean="0">
                <a:latin typeface="Arial" panose="020B0604020202020204" pitchFamily="34" charset="0"/>
              </a:rPr>
              <a:t> (Temperaturstrahlung) in Erscheinung treten. (Beispiel: Sonne Erde). Eine Wärmestrahlung erwärmt keine Luft, sondern nur Materie (fest oder flüssig). Wärmestrahlung ist der Transport von Wärmeenergie durch elektromagnetische Strahlung.</a:t>
            </a:r>
          </a:p>
          <a:p>
            <a:pPr eaLnBrk="1" hangingPunct="1"/>
            <a:endParaRPr lang="de-DE" altLang="de-DE" dirty="0" smtClean="0">
              <a:latin typeface="Arial" panose="020B0604020202020204" pitchFamily="34" charset="0"/>
            </a:endParaRPr>
          </a:p>
          <a:p>
            <a:pPr eaLnBrk="1" hangingPunct="1"/>
            <a:r>
              <a:rPr lang="de-DE" altLang="de-DE" b="1" dirty="0" smtClean="0">
                <a:latin typeface="Arial" panose="020B0604020202020204" pitchFamily="34" charset="0"/>
              </a:rPr>
              <a:t>Wärmekonvektion</a:t>
            </a:r>
            <a:r>
              <a:rPr lang="de-DE" altLang="de-DE" dirty="0" smtClean="0">
                <a:latin typeface="Arial" panose="020B0604020202020204" pitchFamily="34" charset="0"/>
              </a:rPr>
              <a:t> ist der Transport von Wärmeenergie im Materiestrom (deshalb in Folie Abgabe an Raumluft).</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1260172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6</a:t>
            </a:fld>
            <a:endParaRPr lang="de-DE" altLang="de-DE"/>
          </a:p>
        </p:txBody>
      </p:sp>
    </p:spTree>
    <p:extLst>
      <p:ext uri="{BB962C8B-B14F-4D97-AF65-F5344CB8AC3E}">
        <p14:creationId xmlns:p14="http://schemas.microsoft.com/office/powerpoint/2010/main" val="2715047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7</a:t>
            </a:fld>
            <a:endParaRPr lang="de-DE" altLang="de-DE"/>
          </a:p>
        </p:txBody>
      </p:sp>
    </p:spTree>
    <p:extLst>
      <p:ext uri="{BB962C8B-B14F-4D97-AF65-F5344CB8AC3E}">
        <p14:creationId xmlns:p14="http://schemas.microsoft.com/office/powerpoint/2010/main" val="2432751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8</a:t>
            </a:fld>
            <a:endParaRPr lang="de-DE" altLang="de-DE"/>
          </a:p>
        </p:txBody>
      </p:sp>
    </p:spTree>
    <p:extLst>
      <p:ext uri="{BB962C8B-B14F-4D97-AF65-F5344CB8AC3E}">
        <p14:creationId xmlns:p14="http://schemas.microsoft.com/office/powerpoint/2010/main" val="4087541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Arbeitsstättenverordnung fordert für Arbeitsräume „eine gesundheitlich zuträgliche Raumtemperatur“ und den Schutz gegen übermäßige Sonneneinstrahlung.</a:t>
            </a:r>
          </a:p>
          <a:p>
            <a:r>
              <a:rPr lang="de-DE" dirty="0" smtClean="0"/>
              <a:t>Die Arbeitsstättenregel ASR A3.5 konkretisiert diese allgemeinen Bestimmungen.</a:t>
            </a:r>
          </a:p>
          <a:p>
            <a:r>
              <a:rPr lang="de-DE" dirty="0" smtClean="0"/>
              <a:t>Zwischen 26°C und 30°C kann eine Gefährdung bei schwere körperliche Arbeit und</a:t>
            </a:r>
            <a:r>
              <a:rPr lang="de-DE" baseline="0" dirty="0" smtClean="0"/>
              <a:t> Arbeit unter wärmedämmender Arbeitsschutzbekleidung bestehen. </a:t>
            </a:r>
          </a:p>
          <a:p>
            <a:r>
              <a:rPr lang="de-DE" baseline="0" dirty="0" smtClean="0"/>
              <a:t>Dasselbe gilt für gesundheitlich Vorbelastete und schutzbedürftige Beschäftigte.</a:t>
            </a:r>
          </a:p>
          <a:p>
            <a:r>
              <a:rPr lang="de-DE" baseline="0" dirty="0" smtClean="0"/>
              <a:t>Es können Maßnahmen zur Belastungsreduzierung umgesetzt werden. Z.B. Reichen von Getränken, Lockerung der Bekleidungsvorschriften, Lüftung in den Morgenstunden, Nutzen von Gleitzeitregelungen.</a:t>
            </a:r>
          </a:p>
          <a:p>
            <a:r>
              <a:rPr lang="de-DE" baseline="0" dirty="0" smtClean="0"/>
              <a:t>Ab 30°C müssen vorgenannte Maßnahmen umgesetzt werden.</a:t>
            </a:r>
          </a:p>
          <a:p>
            <a:r>
              <a:rPr lang="de-DE" baseline="0" dirty="0" smtClean="0"/>
              <a:t>Ab 35°C T-O-P</a:t>
            </a:r>
          </a:p>
          <a:p>
            <a:endParaRPr lang="de-DE" baseline="0" dirty="0" smtClean="0"/>
          </a:p>
          <a:p>
            <a:r>
              <a:rPr lang="de-DE" baseline="0" dirty="0" smtClean="0"/>
              <a:t>Minimaltemperaturen abhängig </a:t>
            </a:r>
            <a:r>
              <a:rPr lang="de-DE" baseline="0" dirty="0" err="1" smtClean="0"/>
              <a:t>vo</a:t>
            </a:r>
            <a:r>
              <a:rPr lang="de-DE" baseline="0" dirty="0" smtClean="0"/>
              <a:t> Arbeitsschwere und überwiegender Körperhaltung.</a:t>
            </a:r>
            <a:endParaRPr lang="de-DE" dirty="0" smtClean="0"/>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9</a:t>
            </a:fld>
            <a:endParaRPr lang="de-DE" altLang="de-DE"/>
          </a:p>
        </p:txBody>
      </p:sp>
    </p:spTree>
    <p:extLst>
      <p:ext uri="{BB962C8B-B14F-4D97-AF65-F5344CB8AC3E}">
        <p14:creationId xmlns:p14="http://schemas.microsoft.com/office/powerpoint/2010/main" val="1711989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baua.de/cae/servlet/contentblob/673818/publicationFile/"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www.institut-aser.de/out.php?idart=246" TargetMode="External"/><Relationship Id="rId4" Type="http://schemas.openxmlformats.org/officeDocument/2006/relationships/hyperlink" Target="https://www.institut-aser.de/out.php?idart=502"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hyperlink" Target="https://www.institut-aser.de/out.php?idart=276"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5: </a:t>
            </a:r>
            <a:r>
              <a:rPr lang="de-DE" altLang="de-DE" sz="2800" dirty="0"/>
              <a:t>Klima</a:t>
            </a:r>
          </a:p>
        </p:txBody>
      </p:sp>
      <p:sp>
        <p:nvSpPr>
          <p:cNvPr id="3075" name="Rectangle 43"/>
          <p:cNvSpPr>
            <a:spLocks noGrp="1" noChangeArrowheads="1"/>
          </p:cNvSpPr>
          <p:nvPr>
            <p:ph type="subTitle" idx="1"/>
          </p:nvPr>
        </p:nvSpPr>
        <p:spPr/>
        <p:txBody>
          <a:bodyPr/>
          <a:lstStyle/>
          <a:p>
            <a:pPr eaLnBrk="1" hangingPunct="1"/>
            <a:r>
              <a:rPr lang="en-GB" altLang="de-DE" dirty="0" err="1" smtClean="0"/>
              <a:t>Modul</a:t>
            </a:r>
            <a:r>
              <a:rPr lang="en-GB" altLang="de-DE" dirty="0" smtClean="0"/>
              <a:t> 3 – </a:t>
            </a:r>
            <a:r>
              <a:rPr lang="en-GB" altLang="de-DE" dirty="0" err="1" smtClean="0"/>
              <a:t>Ergonomie</a:t>
            </a:r>
            <a:r>
              <a:rPr lang="en-GB" altLang="de-DE" dirty="0" smtClean="0"/>
              <a:t> </a:t>
            </a:r>
            <a:r>
              <a:rPr lang="en-GB" altLang="de-DE" dirty="0" err="1" smtClean="0"/>
              <a:t>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1182033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Kalte und heiße Medien</a:t>
            </a:r>
            <a:endParaRPr lang="de-DE" dirty="0"/>
          </a:p>
        </p:txBody>
      </p:sp>
      <p:sp>
        <p:nvSpPr>
          <p:cNvPr id="3" name="Inhaltsplatzhalter 2"/>
          <p:cNvSpPr>
            <a:spLocks noGrp="1"/>
          </p:cNvSpPr>
          <p:nvPr>
            <p:ph idx="1"/>
          </p:nvPr>
        </p:nvSpPr>
        <p:spPr/>
        <p:txBody>
          <a:bodyPr/>
          <a:lstStyle/>
          <a:p>
            <a:r>
              <a:rPr lang="de-DE" altLang="de-DE" sz="2400" b="0" dirty="0" smtClean="0"/>
              <a:t>Der Kontakt mit kalten und heißen Medien  im Arbeitsprozess kann an exponierten Stellen zu schweren Schädigungen der Hautoberfläche durch Erfrierungen bzw. Verbrennungen führen.</a:t>
            </a:r>
          </a:p>
          <a:p>
            <a:r>
              <a:rPr lang="de-DE" altLang="de-DE" sz="2400" dirty="0" smtClean="0"/>
              <a:t>Beispiele:</a:t>
            </a:r>
          </a:p>
          <a:p>
            <a:endParaRPr lang="de-DE" altLang="de-DE" sz="2400" dirty="0" smtClean="0"/>
          </a:p>
          <a:p>
            <a:endParaRPr lang="de-DE" altLang="de-DE" sz="2400" dirty="0" smtClean="0"/>
          </a:p>
          <a:p>
            <a:endParaRPr lang="de-DE" altLang="de-DE" sz="2400" dirty="0" smtClean="0"/>
          </a:p>
          <a:p>
            <a:endParaRPr lang="de-DE" sz="2400" dirty="0" smtClean="0"/>
          </a:p>
          <a:p>
            <a:endParaRPr lang="de-DE" sz="2400" dirty="0"/>
          </a:p>
        </p:txBody>
      </p:sp>
      <p:pic>
        <p:nvPicPr>
          <p:cNvPr id="7" name="Grafik 6" descr="Eine Tabelle zeigt Beispiele für kalte und heiße Medien. Oberflächen, kalte Flüssigkeiten, heiße Luft, verflüssigte Gase, offene Flammen, verdampfende Kältemittel und Spritzer heißer Medien."/>
          <p:cNvPicPr>
            <a:picLocks noChangeAspect="1"/>
          </p:cNvPicPr>
          <p:nvPr/>
        </p:nvPicPr>
        <p:blipFill>
          <a:blip r:embed="rId3"/>
          <a:stretch>
            <a:fillRect/>
          </a:stretch>
        </p:blipFill>
        <p:spPr>
          <a:xfrm>
            <a:off x="2051855" y="3570112"/>
            <a:ext cx="8042338" cy="2235575"/>
          </a:xfrm>
          <a:prstGeom prst="rect">
            <a:avLst/>
          </a:prstGeom>
        </p:spPr>
      </p:pic>
      <p:sp>
        <p:nvSpPr>
          <p:cNvPr id="4" name="Datumsplatzhalter 3"/>
          <p:cNvSpPr>
            <a:spLocks noGrp="1"/>
          </p:cNvSpPr>
          <p:nvPr>
            <p:ph type="dt" sz="half" idx="10"/>
          </p:nvPr>
        </p:nvSpPr>
        <p:spPr/>
        <p:txBody>
          <a:bodyPr/>
          <a:lstStyle/>
          <a:p>
            <a:fld id="{F232473B-9AB0-45BB-A952-8F0AF0E11CFB}"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10</a:t>
            </a:fld>
            <a:endParaRPr lang="de-DE" altLang="de-DE"/>
          </a:p>
        </p:txBody>
      </p:sp>
    </p:spTree>
    <p:extLst>
      <p:ext uri="{BB962C8B-B14F-4D97-AF65-F5344CB8AC3E}">
        <p14:creationId xmlns:p14="http://schemas.microsoft.com/office/powerpoint/2010/main" val="1061853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Schwellenwerte Oberflächentemperatur</a:t>
            </a:r>
            <a:endParaRPr lang="de-DE" dirty="0"/>
          </a:p>
        </p:txBody>
      </p:sp>
      <p:sp>
        <p:nvSpPr>
          <p:cNvPr id="3" name="Inhaltsplatzhalter 2"/>
          <p:cNvSpPr>
            <a:spLocks noGrp="1"/>
          </p:cNvSpPr>
          <p:nvPr>
            <p:ph idx="1"/>
          </p:nvPr>
        </p:nvSpPr>
        <p:spPr/>
        <p:txBody>
          <a:bodyPr/>
          <a:lstStyle/>
          <a:p>
            <a:endParaRPr lang="de-DE" altLang="de-DE" dirty="0" smtClean="0"/>
          </a:p>
          <a:p>
            <a:endParaRPr lang="de-DE" altLang="de-DE" dirty="0" smtClean="0"/>
          </a:p>
          <a:p>
            <a:endParaRPr lang="de-DE" altLang="de-DE" dirty="0" smtClean="0"/>
          </a:p>
          <a:p>
            <a:endParaRPr lang="de-DE" altLang="de-DE" dirty="0" smtClean="0"/>
          </a:p>
          <a:p>
            <a:endParaRPr lang="de-DE" altLang="de-DE" dirty="0" smtClean="0"/>
          </a:p>
          <a:p>
            <a:endParaRPr lang="de-DE" altLang="de-DE" dirty="0" smtClean="0"/>
          </a:p>
          <a:p>
            <a:endParaRPr lang="de-DE" dirty="0" smtClean="0"/>
          </a:p>
          <a:p>
            <a:endParaRPr lang="de-DE" altLang="de-DE" dirty="0" smtClean="0"/>
          </a:p>
          <a:p>
            <a:r>
              <a:rPr lang="de-DE" altLang="de-DE" b="0" dirty="0" smtClean="0"/>
              <a:t>Schwellenwerte der Oberflächentemperatur für verschiedene Wirkungen (bei 10 Sekunden Kontaktdauer nach </a:t>
            </a:r>
            <a:r>
              <a:rPr lang="de-DE" altLang="de-DE" b="0" dirty="0"/>
              <a:t>DIN EN ISO 13732-1:2008-12 </a:t>
            </a:r>
            <a:r>
              <a:rPr lang="de-DE" altLang="de-DE" b="0" dirty="0" smtClean="0"/>
              <a:t>Ergonomie der thermischen Umgebung - Bewertungsverfahren für menschliche Reaktionen bei Kontakt mit Oberflächen - Teil 1: Heiße Oberflächen)</a:t>
            </a:r>
          </a:p>
          <a:p>
            <a:endParaRPr lang="de-DE" dirty="0"/>
          </a:p>
        </p:txBody>
      </p:sp>
      <p:pic>
        <p:nvPicPr>
          <p:cNvPr id="8" name="Grafik 7" descr="Eine Tabelle zeigt Schwellenwerte der Oberflächentemperatur für verschiedene Wirkungen.&#10;Aluminium: Erfrierung -7,0 °C, Taubheit +3 °C, Schmerz 15 °C&#10;Stahl: Erfrierung -12,5 °C, Taubheit -1 °C, Schmerz 15 °C&#10;Stein: Erfrierung -18,5 °C, Taubheit -15 °C, Schmerz 3,5 °C&#10;Nylon: Taubheit -40 °C, Schmerz -6 °C&#10;Holz: Schmerz -10 °C"/>
          <p:cNvPicPr>
            <a:picLocks noChangeAspect="1"/>
          </p:cNvPicPr>
          <p:nvPr/>
        </p:nvPicPr>
        <p:blipFill>
          <a:blip r:embed="rId3"/>
          <a:stretch>
            <a:fillRect/>
          </a:stretch>
        </p:blipFill>
        <p:spPr>
          <a:xfrm>
            <a:off x="2576707" y="1378192"/>
            <a:ext cx="6853762" cy="2765037"/>
          </a:xfrm>
          <a:prstGeom prst="rect">
            <a:avLst/>
          </a:prstGeom>
        </p:spPr>
      </p:pic>
      <p:sp>
        <p:nvSpPr>
          <p:cNvPr id="4" name="Datumsplatzhalter 3"/>
          <p:cNvSpPr>
            <a:spLocks noGrp="1"/>
          </p:cNvSpPr>
          <p:nvPr>
            <p:ph type="dt" sz="half" idx="10"/>
          </p:nvPr>
        </p:nvSpPr>
        <p:spPr/>
        <p:txBody>
          <a:bodyPr/>
          <a:lstStyle/>
          <a:p>
            <a:fld id="{579C003B-EE4D-407F-B1DC-425FD6950FEE}"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11</a:t>
            </a:fld>
            <a:endParaRPr lang="de-DE" altLang="de-DE"/>
          </a:p>
        </p:txBody>
      </p:sp>
    </p:spTree>
    <p:extLst>
      <p:ext uri="{BB962C8B-B14F-4D97-AF65-F5344CB8AC3E}">
        <p14:creationId xmlns:p14="http://schemas.microsoft.com/office/powerpoint/2010/main" val="2153219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Verbrennungsschwellwerte</a:t>
            </a:r>
            <a:endParaRPr lang="de-DE" dirty="0"/>
          </a:p>
        </p:txBody>
      </p:sp>
      <p:sp>
        <p:nvSpPr>
          <p:cNvPr id="3" name="Inhaltsplatzhalter 2"/>
          <p:cNvSpPr>
            <a:spLocks noGrp="1"/>
          </p:cNvSpPr>
          <p:nvPr>
            <p:ph idx="1"/>
          </p:nvPr>
        </p:nvSpPr>
        <p:spPr/>
        <p:txBody>
          <a:bodyPr/>
          <a:lstStyle/>
          <a:p>
            <a:endParaRPr lang="de-DE" altLang="de-DE" dirty="0" smtClean="0"/>
          </a:p>
          <a:p>
            <a:endParaRPr lang="de-DE" altLang="de-DE" dirty="0" smtClean="0"/>
          </a:p>
          <a:p>
            <a:endParaRPr lang="de-DE" altLang="de-DE" dirty="0" smtClean="0"/>
          </a:p>
          <a:p>
            <a:endParaRPr lang="de-DE" altLang="de-DE" dirty="0" smtClean="0"/>
          </a:p>
          <a:p>
            <a:endParaRPr lang="de-DE" altLang="de-DE" dirty="0" smtClean="0"/>
          </a:p>
          <a:p>
            <a:endParaRPr lang="de-DE" altLang="de-DE" dirty="0" smtClean="0"/>
          </a:p>
          <a:p>
            <a:endParaRPr lang="de-DE" dirty="0" smtClean="0"/>
          </a:p>
          <a:p>
            <a:endParaRPr lang="de-DE" altLang="de-DE" dirty="0" smtClean="0"/>
          </a:p>
          <a:p>
            <a:endParaRPr lang="de-DE" altLang="de-DE" dirty="0" smtClean="0"/>
          </a:p>
          <a:p>
            <a:endParaRPr lang="de-DE" altLang="de-DE" dirty="0" smtClean="0"/>
          </a:p>
          <a:p>
            <a:r>
              <a:rPr lang="de-DE" altLang="de-DE" b="0" dirty="0" smtClean="0"/>
              <a:t>Verbrennungsschwellen </a:t>
            </a:r>
            <a:r>
              <a:rPr lang="de-DE" altLang="de-DE" b="0" dirty="0" err="1" smtClean="0"/>
              <a:t>T</a:t>
            </a:r>
            <a:r>
              <a:rPr lang="de-DE" altLang="de-DE" b="0" baseline="-25000" dirty="0" err="1" smtClean="0"/>
              <a:t>o</a:t>
            </a:r>
            <a:r>
              <a:rPr lang="de-DE" altLang="de-DE" b="0" dirty="0" smtClean="0"/>
              <a:t> (°C) bei Berührung heißer Oberflächen verschiedener Materialien (nach </a:t>
            </a:r>
            <a:r>
              <a:rPr lang="de-DE" altLang="de-DE" b="0" dirty="0"/>
              <a:t>DIN EN ISO 13732-1:2008-12)</a:t>
            </a:r>
            <a:endParaRPr lang="de-DE" altLang="de-DE" b="0" dirty="0" smtClean="0"/>
          </a:p>
          <a:p>
            <a:endParaRPr lang="de-DE" dirty="0"/>
          </a:p>
        </p:txBody>
      </p:sp>
      <p:pic>
        <p:nvPicPr>
          <p:cNvPr id="7" name="Grafik 6" descr="Eine Tabelle zeigt Verbrennungsschwellen in °C bei Berührung heißer Oberflächen verschiedener Materialien und unterschiedlicher Kontaktdauer.&#10;Beschichtete und unbeschichtete Metalle 51°C nach 1 Minute, 48°C nach 10 Minuten, 43°C nach 8 Stunden.&#10;Keramische Materialien 56°C nach 1 Minute, 48°C nach 10 Minuten, 43°C nach 8 Stunden.&#10;Kunststoffe und Holz 60°C nach 1 Minute, 48°C nach 10 Minuten, 43°C nach 8 Stunden."/>
          <p:cNvPicPr>
            <a:picLocks noChangeAspect="1"/>
          </p:cNvPicPr>
          <p:nvPr/>
        </p:nvPicPr>
        <p:blipFill>
          <a:blip r:embed="rId3"/>
          <a:stretch>
            <a:fillRect/>
          </a:stretch>
        </p:blipFill>
        <p:spPr>
          <a:xfrm>
            <a:off x="2006713" y="1484784"/>
            <a:ext cx="8139000" cy="3434646"/>
          </a:xfrm>
          <a:prstGeom prst="rect">
            <a:avLst/>
          </a:prstGeom>
        </p:spPr>
      </p:pic>
      <p:sp>
        <p:nvSpPr>
          <p:cNvPr id="4" name="Datumsplatzhalter 3"/>
          <p:cNvSpPr>
            <a:spLocks noGrp="1"/>
          </p:cNvSpPr>
          <p:nvPr>
            <p:ph type="dt" sz="half" idx="10"/>
          </p:nvPr>
        </p:nvSpPr>
        <p:spPr/>
        <p:txBody>
          <a:bodyPr/>
          <a:lstStyle/>
          <a:p>
            <a:fld id="{96423C14-EC05-48C3-9EB6-CF282038B7F3}"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12</a:t>
            </a:fld>
            <a:endParaRPr lang="de-DE" altLang="de-DE"/>
          </a:p>
        </p:txBody>
      </p:sp>
    </p:spTree>
    <p:extLst>
      <p:ext uri="{BB962C8B-B14F-4D97-AF65-F5344CB8AC3E}">
        <p14:creationId xmlns:p14="http://schemas.microsoft.com/office/powerpoint/2010/main" val="216906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Technische Lösungen zur Gestaltung</a:t>
            </a:r>
            <a:endParaRPr lang="de-DE" dirty="0"/>
          </a:p>
        </p:txBody>
      </p:sp>
      <p:sp>
        <p:nvSpPr>
          <p:cNvPr id="3" name="Inhaltsplatzhalter 2"/>
          <p:cNvSpPr>
            <a:spLocks noGrp="1"/>
          </p:cNvSpPr>
          <p:nvPr>
            <p:ph idx="1"/>
          </p:nvPr>
        </p:nvSpPr>
        <p:spPr/>
        <p:txBody>
          <a:bodyPr/>
          <a:lstStyle/>
          <a:p>
            <a:r>
              <a:rPr lang="de-DE" altLang="de-DE" sz="2400" dirty="0" smtClean="0"/>
              <a:t>Beispiel: Verminderung der Ausbreitung von Wärmestrahlung durch</a:t>
            </a:r>
          </a:p>
          <a:p>
            <a:endParaRPr lang="de-DE" altLang="de-DE" sz="2400" dirty="0" smtClean="0"/>
          </a:p>
          <a:p>
            <a:pPr marL="342900" indent="-342900">
              <a:buClr>
                <a:schemeClr val="accent2"/>
              </a:buClr>
              <a:buFont typeface="Wingdings" panose="05000000000000000000" pitchFamily="2" charset="2"/>
              <a:buChar char="§"/>
            </a:pPr>
            <a:r>
              <a:rPr lang="de-DE" altLang="de-DE" sz="2400" dirty="0" smtClean="0"/>
              <a:t> </a:t>
            </a:r>
            <a:r>
              <a:rPr lang="de-DE" altLang="de-DE" sz="2400" b="0" dirty="0" smtClean="0"/>
              <a:t>Schutzschirme,</a:t>
            </a:r>
          </a:p>
          <a:p>
            <a:pPr marL="342900" indent="-342900">
              <a:buClr>
                <a:schemeClr val="accent2"/>
              </a:buClr>
              <a:buFont typeface="Wingdings" panose="05000000000000000000" pitchFamily="2" charset="2"/>
              <a:buChar char="§"/>
            </a:pPr>
            <a:r>
              <a:rPr lang="de-DE" altLang="de-DE" sz="2400" b="0" dirty="0" smtClean="0"/>
              <a:t> Kettenvorhänge,</a:t>
            </a:r>
          </a:p>
          <a:p>
            <a:pPr marL="342900" indent="-342900">
              <a:buClr>
                <a:schemeClr val="accent2"/>
              </a:buClr>
              <a:buFont typeface="Wingdings" panose="05000000000000000000" pitchFamily="2" charset="2"/>
              <a:buChar char="§"/>
            </a:pPr>
            <a:r>
              <a:rPr lang="de-DE" altLang="de-DE" sz="2400" b="0" dirty="0" smtClean="0"/>
              <a:t> Wasserschleier,</a:t>
            </a:r>
          </a:p>
          <a:p>
            <a:pPr marL="342900" indent="-342900">
              <a:buClr>
                <a:schemeClr val="accent2"/>
              </a:buClr>
              <a:buFont typeface="Wingdings" panose="05000000000000000000" pitchFamily="2" charset="2"/>
              <a:buChar char="§"/>
            </a:pPr>
            <a:r>
              <a:rPr lang="de-DE" altLang="de-DE" sz="2400" b="0" dirty="0" smtClean="0"/>
              <a:t> Absorbierende oder reflektierende Glasoberflächen,</a:t>
            </a:r>
          </a:p>
          <a:p>
            <a:pPr marL="342900" indent="-342900">
              <a:buClr>
                <a:schemeClr val="accent2"/>
              </a:buClr>
              <a:buFont typeface="Wingdings" panose="05000000000000000000" pitchFamily="2" charset="2"/>
              <a:buChar char="§"/>
            </a:pPr>
            <a:r>
              <a:rPr lang="de-DE" altLang="de-DE" sz="2400" b="0" dirty="0" smtClean="0"/>
              <a:t> Isolierung von Maschinenteilen oder </a:t>
            </a:r>
          </a:p>
          <a:p>
            <a:pPr marL="342900" indent="-342900">
              <a:buClr>
                <a:schemeClr val="accent2"/>
              </a:buClr>
              <a:buFont typeface="Wingdings" panose="05000000000000000000" pitchFamily="2" charset="2"/>
              <a:buChar char="§"/>
            </a:pPr>
            <a:r>
              <a:rPr lang="de-DE" altLang="de-DE" sz="2400" b="0" dirty="0" smtClean="0"/>
              <a:t> Klimaanlagen.</a:t>
            </a:r>
          </a:p>
          <a:p>
            <a:endParaRPr lang="de-DE" altLang="de-DE" sz="2400" dirty="0" smtClean="0"/>
          </a:p>
          <a:p>
            <a:endParaRPr lang="de-DE" altLang="de-DE" sz="2400" dirty="0" smtClean="0"/>
          </a:p>
          <a:p>
            <a:endParaRPr lang="de-DE" altLang="de-DE" sz="2400" dirty="0" smtClean="0"/>
          </a:p>
          <a:p>
            <a:endParaRPr lang="de-DE" altLang="de-DE" sz="2400" dirty="0" smtClean="0"/>
          </a:p>
          <a:p>
            <a:endParaRPr lang="de-DE" altLang="de-DE" sz="2400" dirty="0" smtClean="0"/>
          </a:p>
          <a:p>
            <a:endParaRPr lang="de-DE" altLang="de-DE" sz="2400" dirty="0" smtClean="0"/>
          </a:p>
          <a:p>
            <a:endParaRPr lang="de-DE" sz="2400" dirty="0" smtClean="0"/>
          </a:p>
          <a:p>
            <a:endParaRPr lang="de-DE" altLang="de-DE" sz="2400" dirty="0" smtClean="0"/>
          </a:p>
          <a:p>
            <a:endParaRPr lang="de-DE" altLang="de-DE" sz="2400" dirty="0" smtClean="0"/>
          </a:p>
          <a:p>
            <a:endParaRPr lang="de-DE" altLang="de-DE" sz="2400" dirty="0" smtClean="0"/>
          </a:p>
          <a:p>
            <a:endParaRPr lang="de-DE" altLang="de-DE" sz="2400" dirty="0" smtClean="0"/>
          </a:p>
          <a:p>
            <a:endParaRPr lang="de-DE" sz="2400" dirty="0"/>
          </a:p>
        </p:txBody>
      </p:sp>
      <p:sp>
        <p:nvSpPr>
          <p:cNvPr id="4" name="Datumsplatzhalter 3"/>
          <p:cNvSpPr>
            <a:spLocks noGrp="1"/>
          </p:cNvSpPr>
          <p:nvPr>
            <p:ph type="dt" sz="half" idx="10"/>
          </p:nvPr>
        </p:nvSpPr>
        <p:spPr/>
        <p:txBody>
          <a:bodyPr/>
          <a:lstStyle/>
          <a:p>
            <a:fld id="{85409C06-C298-4309-BFA6-AC4E8CEC2AED}"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13</a:t>
            </a:fld>
            <a:endParaRPr lang="de-DE" altLang="de-DE"/>
          </a:p>
        </p:txBody>
      </p:sp>
    </p:spTree>
    <p:extLst>
      <p:ext uri="{BB962C8B-B14F-4D97-AF65-F5344CB8AC3E}">
        <p14:creationId xmlns:p14="http://schemas.microsoft.com/office/powerpoint/2010/main" val="3789392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Beispiel Technische Lösung</a:t>
            </a:r>
            <a:endParaRPr lang="de-DE" dirty="0"/>
          </a:p>
        </p:txBody>
      </p:sp>
      <p:pic>
        <p:nvPicPr>
          <p:cNvPr id="8" name="Inhaltsplatzhalter 7" descr="Die Zeichnung zeigt einen Beschäftigten, der über einen ferngesteuerten Greifer ein Werkstück in einen Ofen manövriert. Zusätzlichen Schutz bietet ein Schutzschild."/>
          <p:cNvPicPr>
            <a:picLocks noGrp="1" noChangeAspect="1"/>
          </p:cNvPicPr>
          <p:nvPr>
            <p:ph idx="1"/>
          </p:nvPr>
        </p:nvPicPr>
        <p:blipFill>
          <a:blip r:embed="rId3"/>
          <a:stretch>
            <a:fillRect/>
          </a:stretch>
        </p:blipFill>
        <p:spPr>
          <a:xfrm>
            <a:off x="2292542" y="1484313"/>
            <a:ext cx="7775192" cy="4897437"/>
          </a:xfrm>
          <a:prstGeom prst="rect">
            <a:avLst/>
          </a:prstGeom>
        </p:spPr>
      </p:pic>
      <p:sp>
        <p:nvSpPr>
          <p:cNvPr id="4" name="Datumsplatzhalter 3"/>
          <p:cNvSpPr>
            <a:spLocks noGrp="1"/>
          </p:cNvSpPr>
          <p:nvPr>
            <p:ph type="dt" sz="half" idx="10"/>
          </p:nvPr>
        </p:nvSpPr>
        <p:spPr/>
        <p:txBody>
          <a:bodyPr/>
          <a:lstStyle/>
          <a:p>
            <a:fld id="{1684BA1B-A6B6-48FC-B424-CFFDA51DAD87}"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14</a:t>
            </a:fld>
            <a:endParaRPr lang="de-DE" altLang="de-DE"/>
          </a:p>
        </p:txBody>
      </p:sp>
    </p:spTree>
    <p:extLst>
      <p:ext uri="{BB962C8B-B14F-4D97-AF65-F5344CB8AC3E}">
        <p14:creationId xmlns:p14="http://schemas.microsoft.com/office/powerpoint/2010/main" val="468415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800" dirty="0" smtClean="0">
                <a:cs typeface="Times New Roman" panose="02020603050405020304" pitchFamily="18" charset="0"/>
              </a:rPr>
              <a:t>Literatur und Normen 1</a:t>
            </a:r>
            <a:endParaRPr lang="de-DE" dirty="0"/>
          </a:p>
        </p:txBody>
      </p:sp>
      <p:sp>
        <p:nvSpPr>
          <p:cNvPr id="3" name="Inhaltsplatzhalter 2"/>
          <p:cNvSpPr>
            <a:spLocks noGrp="1"/>
          </p:cNvSpPr>
          <p:nvPr>
            <p:ph idx="1"/>
          </p:nvPr>
        </p:nvSpPr>
        <p:spPr/>
        <p:txBody>
          <a:bodyPr/>
          <a:lstStyle/>
          <a:p>
            <a:r>
              <a:rPr lang="de-DE" altLang="de-DE" sz="2200" dirty="0"/>
              <a:t>Arbeitsstättenrichtlinien </a:t>
            </a:r>
            <a:r>
              <a:rPr lang="de-DE" altLang="de-DE" sz="2200" b="0" dirty="0"/>
              <a:t>ASR A3.5 (Raumtemperatur) und ASR A3.6 (Lüftung)</a:t>
            </a:r>
          </a:p>
          <a:p>
            <a:r>
              <a:rPr lang="de-DE" sz="2200" dirty="0"/>
              <a:t>DGUV Information 213-022 </a:t>
            </a:r>
            <a:r>
              <a:rPr lang="de-DE" sz="2200" b="0" dirty="0"/>
              <a:t>Beurteilung von Hitzearbeit - eine Handlungshilfe für kleine und mittlere Unternehmen. 2011</a:t>
            </a:r>
            <a:endParaRPr lang="de-DE" altLang="de-DE" sz="2200" b="0" dirty="0"/>
          </a:p>
          <a:p>
            <a:r>
              <a:rPr lang="de-DE" sz="2200" dirty="0"/>
              <a:t>DGUV Information 215-510 </a:t>
            </a:r>
            <a:r>
              <a:rPr lang="de-DE" altLang="de-DE" sz="2200" b="0" dirty="0"/>
              <a:t>Beurteilung des Raumklimas. 2010</a:t>
            </a:r>
          </a:p>
          <a:p>
            <a:r>
              <a:rPr lang="de-DE" altLang="de-DE" sz="2200" dirty="0"/>
              <a:t>Normenreihe DIN 33403 </a:t>
            </a:r>
            <a:r>
              <a:rPr lang="de-DE" altLang="de-DE" sz="2200" b="0" dirty="0"/>
              <a:t>Klima am Arbeitsplatz und in der Arbeitsumgebung </a:t>
            </a:r>
          </a:p>
          <a:p>
            <a:r>
              <a:rPr lang="de-DE" altLang="de-DE" sz="2200" dirty="0"/>
              <a:t>DIN EN ISO 13732-1 2008-12</a:t>
            </a:r>
            <a:r>
              <a:rPr lang="de-DE" altLang="de-DE" sz="2200" b="0" dirty="0" smtClean="0"/>
              <a:t> </a:t>
            </a:r>
            <a:r>
              <a:rPr lang="de-DE" altLang="de-DE" sz="2200" b="0" dirty="0"/>
              <a:t>Ergonomie der thermischen Umgebung - Bewertungsverfahren für menschliche Reaktionen bei Kontakt mit Oberflächen - Heiße Oberflächen</a:t>
            </a:r>
          </a:p>
          <a:p>
            <a:r>
              <a:rPr lang="de-DE" altLang="de-DE" sz="2200" dirty="0"/>
              <a:t>DIN EN ISO 11399:2001-04 </a:t>
            </a:r>
            <a:r>
              <a:rPr lang="de-DE" altLang="de-DE" sz="2200" b="0" dirty="0"/>
              <a:t>Ergonomie des Umgebungsklimas - Grundlagen und Anwendung relevanter Internationaler Normen </a:t>
            </a:r>
          </a:p>
          <a:p>
            <a:endParaRPr lang="de-DE" sz="2200" b="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15</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43D74451-EC86-485E-A864-FC1552BC78BC}" type="datetime1">
              <a:rPr lang="de-DE" altLang="de-DE" smtClean="0"/>
              <a:t>08.09.2023</a:t>
            </a:fld>
            <a:endParaRPr lang="de-DE" altLang="de-DE"/>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5</a:t>
            </a:r>
          </a:p>
        </p:txBody>
      </p:sp>
    </p:spTree>
    <p:extLst>
      <p:ext uri="{BB962C8B-B14F-4D97-AF65-F5344CB8AC3E}">
        <p14:creationId xmlns:p14="http://schemas.microsoft.com/office/powerpoint/2010/main" val="146022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cs typeface="Times New Roman" panose="02020603050405020304" pitchFamily="18" charset="0"/>
              </a:rPr>
              <a:t>Literatur und Normen </a:t>
            </a:r>
            <a:r>
              <a:rPr lang="de-DE" altLang="de-DE" sz="3200" dirty="0" smtClean="0">
                <a:cs typeface="Times New Roman" panose="02020603050405020304" pitchFamily="18" charset="0"/>
              </a:rPr>
              <a:t>2</a:t>
            </a:r>
            <a:endParaRPr lang="de-DE" dirty="0"/>
          </a:p>
        </p:txBody>
      </p:sp>
      <p:sp>
        <p:nvSpPr>
          <p:cNvPr id="3" name="Inhaltsplatzhalter 2"/>
          <p:cNvSpPr>
            <a:spLocks noGrp="1"/>
          </p:cNvSpPr>
          <p:nvPr>
            <p:ph idx="1"/>
          </p:nvPr>
        </p:nvSpPr>
        <p:spPr/>
        <p:txBody>
          <a:bodyPr/>
          <a:lstStyle/>
          <a:p>
            <a:r>
              <a:rPr lang="de-DE" altLang="de-DE" dirty="0"/>
              <a:t>DIN EN ISO </a:t>
            </a:r>
            <a:r>
              <a:rPr lang="de-DE" altLang="de-DE" dirty="0" smtClean="0"/>
              <a:t>7730:2007-06 </a:t>
            </a:r>
            <a:r>
              <a:rPr lang="de-DE" altLang="de-DE" b="0" dirty="0"/>
              <a:t>Ergonomie der thermischen Umgebung - Analytische Bestimmung und Interpretation der thermischen Behaglichkeit durch Berechnung des PMV- und des PPD-Indexes und Kriterien der lokalen thermischen Behaglichkeit</a:t>
            </a:r>
          </a:p>
          <a:p>
            <a:r>
              <a:rPr lang="de-DE" altLang="de-DE" dirty="0"/>
              <a:t>DIN EN ISO 7933:2004:12 </a:t>
            </a:r>
            <a:r>
              <a:rPr lang="de-DE" altLang="de-DE" b="0" dirty="0"/>
              <a:t>Ergonomie der thermischen Umgebung - Analytische Bestimmung und Interpretation der Wärmebelastung durch Berechnung der vorhergesagten Wärmebeanspruchung </a:t>
            </a:r>
          </a:p>
          <a:p>
            <a:r>
              <a:rPr lang="de-DE" altLang="de-DE" dirty="0"/>
              <a:t>DIN EN ISO 9920:2009 </a:t>
            </a:r>
            <a:r>
              <a:rPr lang="de-DE" altLang="de-DE" b="0" dirty="0"/>
              <a:t>Ergonomie der thermischen Umgebung - Abschätzung der Wärmeisolation und des Verdunstungswiderstandes einer Bekleidungskombination</a:t>
            </a:r>
          </a:p>
          <a:p>
            <a:r>
              <a:rPr lang="de-DE" altLang="de-DE" dirty="0"/>
              <a:t>DIN EN ISO 7243:2017-12 </a:t>
            </a:r>
            <a:r>
              <a:rPr lang="de-DE" altLang="de-DE" b="0" dirty="0"/>
              <a:t>Warmes Umgebungsklima - Ermittlung der Wärmebelastung des arbeitenden Menschen mit dem WBGT-Index (</a:t>
            </a:r>
            <a:r>
              <a:rPr lang="de-DE" altLang="de-DE" b="0" dirty="0" err="1"/>
              <a:t>wet</a:t>
            </a:r>
            <a:r>
              <a:rPr lang="de-DE" altLang="de-DE" b="0" dirty="0"/>
              <a:t> </a:t>
            </a:r>
            <a:r>
              <a:rPr lang="de-DE" altLang="de-DE" b="0" dirty="0" err="1"/>
              <a:t>bulb</a:t>
            </a:r>
            <a:r>
              <a:rPr lang="de-DE" altLang="de-DE" b="0" dirty="0"/>
              <a:t> </a:t>
            </a:r>
            <a:r>
              <a:rPr lang="de-DE" altLang="de-DE" b="0" dirty="0" err="1"/>
              <a:t>globe</a:t>
            </a:r>
            <a:r>
              <a:rPr lang="de-DE" altLang="de-DE" b="0" dirty="0"/>
              <a:t> </a:t>
            </a:r>
            <a:r>
              <a:rPr lang="de-DE" altLang="de-DE" b="0" dirty="0" err="1"/>
              <a:t>temperature</a:t>
            </a:r>
            <a:r>
              <a:rPr lang="de-DE" altLang="de-DE" b="0" dirty="0"/>
              <a:t>)</a:t>
            </a:r>
          </a:p>
          <a:p>
            <a:r>
              <a:rPr lang="de-DE" altLang="de-DE" dirty="0"/>
              <a:t>DIN EN ISO 8996:2022-10 </a:t>
            </a:r>
            <a:r>
              <a:rPr lang="de-DE" altLang="de-DE" b="0" dirty="0"/>
              <a:t>Ergonomie der thermischen Umgebung - Bestimmung des körpereigenen Energieumsatzes</a:t>
            </a:r>
          </a:p>
          <a:p>
            <a:endParaRPr lang="de-DE" b="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16</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43D74451-EC86-485E-A864-FC1552BC78BC}" type="datetime1">
              <a:rPr lang="de-DE" altLang="de-DE" smtClean="0"/>
              <a:t>08.09.2023</a:t>
            </a:fld>
            <a:endParaRPr lang="de-DE" altLang="de-DE"/>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5</a:t>
            </a:r>
          </a:p>
        </p:txBody>
      </p:sp>
    </p:spTree>
    <p:extLst>
      <p:ext uri="{BB962C8B-B14F-4D97-AF65-F5344CB8AC3E}">
        <p14:creationId xmlns:p14="http://schemas.microsoft.com/office/powerpoint/2010/main" val="4193165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cs typeface="Times New Roman" panose="02020603050405020304" pitchFamily="18" charset="0"/>
              </a:rPr>
              <a:t>Literatur und Normen </a:t>
            </a:r>
            <a:r>
              <a:rPr lang="de-DE" altLang="de-DE" sz="3200" dirty="0" smtClean="0">
                <a:cs typeface="Times New Roman" panose="02020603050405020304" pitchFamily="18" charset="0"/>
              </a:rPr>
              <a:t>3</a:t>
            </a:r>
            <a:endParaRPr lang="de-DE" dirty="0"/>
          </a:p>
        </p:txBody>
      </p:sp>
      <p:sp>
        <p:nvSpPr>
          <p:cNvPr id="3" name="Inhaltsplatzhalter 2"/>
          <p:cNvSpPr>
            <a:spLocks noGrp="1"/>
          </p:cNvSpPr>
          <p:nvPr>
            <p:ph idx="1"/>
          </p:nvPr>
        </p:nvSpPr>
        <p:spPr/>
        <p:txBody>
          <a:bodyPr/>
          <a:lstStyle/>
          <a:p>
            <a:r>
              <a:rPr lang="de-DE" altLang="de-DE" sz="2200" dirty="0"/>
              <a:t>DIN EN ISO 11079:2008-04 </a:t>
            </a:r>
            <a:r>
              <a:rPr lang="de-DE" altLang="de-DE" sz="2200" b="0" dirty="0"/>
              <a:t>Ergonomie der thermischen Umgebung - Bestimmung und Interpretation der Kältebelastung bei Verwendung der erforderlichen Isolation der Bekleidung (IREQ) und lokalen Kühlwirkungen</a:t>
            </a:r>
          </a:p>
          <a:p>
            <a:r>
              <a:rPr lang="de-DE" altLang="de-DE" sz="2200" dirty="0" smtClean="0"/>
              <a:t>Bux</a:t>
            </a:r>
            <a:r>
              <a:rPr lang="de-DE" altLang="de-DE" sz="2200" dirty="0"/>
              <a:t>, K.: </a:t>
            </a:r>
            <a:r>
              <a:rPr lang="de-DE" altLang="de-DE" sz="2200" b="0" dirty="0">
                <a:hlinkClick r:id="rId3"/>
              </a:rPr>
              <a:t>Klima am Arbeitsplatz (Forschungsprojekt F 1987). Dortmund: Bundesanstalt für Arbeitsschutz und Arbeitsmedizin </a:t>
            </a:r>
            <a:r>
              <a:rPr lang="de-DE" altLang="de-DE" sz="2200" b="0" dirty="0" smtClean="0">
                <a:hlinkClick r:id="rId3"/>
              </a:rPr>
              <a:t>2006</a:t>
            </a:r>
            <a:endParaRPr lang="de-DE" altLang="de-DE" sz="2200" b="0" dirty="0" smtClean="0"/>
          </a:p>
          <a:p>
            <a:endParaRPr lang="de-DE" altLang="de-DE" sz="2200" dirty="0" smtClean="0"/>
          </a:p>
          <a:p>
            <a:r>
              <a:rPr lang="de-DE" altLang="de-DE" sz="2200" dirty="0" smtClean="0">
                <a:solidFill>
                  <a:srgbClr val="004994"/>
                </a:solidFill>
              </a:rPr>
              <a:t>Praxishilfen:</a:t>
            </a:r>
            <a:endParaRPr lang="de-DE" altLang="de-DE" sz="2200" dirty="0">
              <a:solidFill>
                <a:srgbClr val="004994"/>
              </a:solidFill>
            </a:endParaRPr>
          </a:p>
          <a:p>
            <a:r>
              <a:rPr lang="de-DE" sz="2200" dirty="0"/>
              <a:t>Rechner des Institut für Arbeitsmedizin, Sicherheitstechnik und Ergonomie e.V. (ASER):</a:t>
            </a:r>
          </a:p>
          <a:p>
            <a:r>
              <a:rPr lang="de-DE" sz="2200" b="0" dirty="0"/>
              <a:t>Klimarechner </a:t>
            </a:r>
            <a:r>
              <a:rPr lang="de-DE" sz="2200" b="0" dirty="0" smtClean="0">
                <a:solidFill>
                  <a:srgbClr val="000000"/>
                </a:solidFill>
                <a:hlinkClick r:id="rId4"/>
              </a:rPr>
              <a:t>www.institut-aser.de/out.php?idart=502</a:t>
            </a:r>
            <a:r>
              <a:rPr lang="de-DE" sz="2200" b="0" dirty="0" smtClean="0">
                <a:solidFill>
                  <a:srgbClr val="000000"/>
                </a:solidFill>
              </a:rPr>
              <a:t> </a:t>
            </a:r>
            <a:endParaRPr lang="de-DE" sz="2200" b="0" dirty="0">
              <a:solidFill>
                <a:srgbClr val="000000"/>
              </a:solidFill>
            </a:endParaRPr>
          </a:p>
          <a:p>
            <a:r>
              <a:rPr lang="de-DE" sz="2200" b="0" dirty="0"/>
              <a:t>Klima</a:t>
            </a:r>
            <a:r>
              <a:rPr lang="de-DE" sz="2200" b="0" dirty="0">
                <a:solidFill>
                  <a:srgbClr val="000000"/>
                </a:solidFill>
              </a:rPr>
              <a:t> </a:t>
            </a:r>
            <a:r>
              <a:rPr lang="de-DE" sz="2200" b="0" dirty="0"/>
              <a:t>und</a:t>
            </a:r>
            <a:r>
              <a:rPr lang="de-DE" sz="2200" b="0" dirty="0">
                <a:solidFill>
                  <a:srgbClr val="000000"/>
                </a:solidFill>
              </a:rPr>
              <a:t> </a:t>
            </a:r>
            <a:r>
              <a:rPr lang="de-DE" sz="2200" b="0" dirty="0"/>
              <a:t>Arbeitsschwere </a:t>
            </a:r>
            <a:r>
              <a:rPr lang="de-DE" sz="2200" b="0" dirty="0" smtClean="0">
                <a:solidFill>
                  <a:srgbClr val="000000"/>
                </a:solidFill>
                <a:hlinkClick r:id="rId5"/>
              </a:rPr>
              <a:t>www.institut-aser.de/out.php?idart=246</a:t>
            </a:r>
            <a:endParaRPr lang="de-DE" sz="2200" b="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17</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43D74451-EC86-485E-A864-FC1552BC78BC}" type="datetime1">
              <a:rPr lang="de-DE" altLang="de-DE" smtClean="0"/>
              <a:t>08.09.2023</a:t>
            </a:fld>
            <a:endParaRPr lang="de-DE" altLang="de-DE"/>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5</a:t>
            </a:r>
          </a:p>
        </p:txBody>
      </p:sp>
    </p:spTree>
    <p:extLst>
      <p:ext uri="{BB962C8B-B14F-4D97-AF65-F5344CB8AC3E}">
        <p14:creationId xmlns:p14="http://schemas.microsoft.com/office/powerpoint/2010/main" val="3337046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www.institut-aser.de/out.php?idart=276</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36293694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a:t>
            </a:r>
            <a:endParaRPr lang="de-DE" dirty="0"/>
          </a:p>
        </p:txBody>
      </p:sp>
      <p:sp>
        <p:nvSpPr>
          <p:cNvPr id="7" name="Inhaltsplatzhalter 6"/>
          <p:cNvSpPr>
            <a:spLocks noGrp="1"/>
          </p:cNvSpPr>
          <p:nvPr>
            <p:ph idx="1"/>
          </p:nvPr>
        </p:nvSpPr>
        <p:spPr>
          <a:xfrm>
            <a:off x="719667" y="1484314"/>
            <a:ext cx="6024405" cy="4897437"/>
          </a:xfrm>
        </p:spPr>
        <p:txBody>
          <a:bodyPr/>
          <a:lstStyle/>
          <a:p>
            <a:pPr marL="342900" indent="-342900">
              <a:buClr>
                <a:schemeClr val="accent2"/>
              </a:buClr>
              <a:buFont typeface="Wingdings" panose="05000000000000000000" pitchFamily="2" charset="2"/>
              <a:buChar char="§"/>
            </a:pPr>
            <a:r>
              <a:rPr lang="de-DE" altLang="de-DE" sz="2400" dirty="0"/>
              <a:t>Definition Klimaparameter</a:t>
            </a:r>
          </a:p>
          <a:p>
            <a:pPr marL="342900" indent="-342900">
              <a:buClr>
                <a:schemeClr val="accent2"/>
              </a:buClr>
              <a:buFont typeface="Wingdings" panose="05000000000000000000" pitchFamily="2" charset="2"/>
              <a:buChar char="§"/>
            </a:pPr>
            <a:r>
              <a:rPr lang="de-DE" altLang="de-DE" sz="2400" dirty="0" smtClean="0"/>
              <a:t>Physiologische </a:t>
            </a:r>
            <a:r>
              <a:rPr lang="de-DE" altLang="de-DE" sz="2400" dirty="0"/>
              <a:t>Grundlagen</a:t>
            </a:r>
          </a:p>
          <a:p>
            <a:pPr marL="342900" indent="-342900">
              <a:buClr>
                <a:schemeClr val="accent2"/>
              </a:buClr>
              <a:buFont typeface="Wingdings" panose="05000000000000000000" pitchFamily="2" charset="2"/>
              <a:buChar char="§"/>
            </a:pPr>
            <a:r>
              <a:rPr lang="de-DE" altLang="de-DE" sz="2400" dirty="0" smtClean="0"/>
              <a:t>Anpassung </a:t>
            </a:r>
            <a:r>
              <a:rPr lang="de-DE" altLang="de-DE" sz="2400" dirty="0"/>
              <a:t>des menschlichen </a:t>
            </a:r>
            <a:r>
              <a:rPr lang="de-DE" altLang="de-DE" sz="2400" dirty="0" smtClean="0"/>
              <a:t>Körpers</a:t>
            </a:r>
            <a:endParaRPr lang="de-DE" altLang="de-DE" sz="2400" dirty="0"/>
          </a:p>
          <a:p>
            <a:pPr marL="342900" indent="-342900">
              <a:buClr>
                <a:schemeClr val="accent2"/>
              </a:buClr>
              <a:buFont typeface="Wingdings" panose="05000000000000000000" pitchFamily="2" charset="2"/>
              <a:buChar char="§"/>
            </a:pPr>
            <a:r>
              <a:rPr lang="de-DE" altLang="de-DE" sz="2400" dirty="0" smtClean="0"/>
              <a:t>Messgrößen </a:t>
            </a:r>
            <a:r>
              <a:rPr lang="de-DE" altLang="de-DE" sz="2400" dirty="0"/>
              <a:t>und Messgeräte</a:t>
            </a:r>
          </a:p>
          <a:p>
            <a:pPr marL="342900" indent="-342900">
              <a:buClr>
                <a:schemeClr val="accent2"/>
              </a:buClr>
              <a:buFont typeface="Wingdings" panose="05000000000000000000" pitchFamily="2" charset="2"/>
              <a:buChar char="§"/>
            </a:pPr>
            <a:r>
              <a:rPr lang="de-DE" altLang="de-DE" sz="2400" dirty="0" smtClean="0"/>
              <a:t>Kalte </a:t>
            </a:r>
            <a:r>
              <a:rPr lang="de-DE" altLang="de-DE" sz="2400" dirty="0"/>
              <a:t>und heiße Medien</a:t>
            </a:r>
          </a:p>
          <a:p>
            <a:pPr marL="342900" indent="-342900">
              <a:buClr>
                <a:schemeClr val="accent2"/>
              </a:buClr>
              <a:buFont typeface="Wingdings" panose="05000000000000000000" pitchFamily="2" charset="2"/>
              <a:buChar char="§"/>
            </a:pPr>
            <a:r>
              <a:rPr lang="de-DE" altLang="de-DE" sz="2400" dirty="0" smtClean="0"/>
              <a:t>Technische </a:t>
            </a:r>
            <a:r>
              <a:rPr lang="de-DE" altLang="de-DE" sz="2400" dirty="0"/>
              <a:t>Lösungen zur Gestaltung</a:t>
            </a:r>
          </a:p>
          <a:p>
            <a:pPr marL="342900" indent="-342900">
              <a:buFont typeface="Arial" panose="020B0604020202020204" pitchFamily="34" charset="0"/>
              <a:buChar char="•"/>
            </a:pPr>
            <a:endParaRPr lang="de-DE" sz="2400" dirty="0"/>
          </a:p>
        </p:txBody>
      </p:sp>
      <p:pic>
        <p:nvPicPr>
          <p:cNvPr id="3" name="Grafik 2" descr="Eine beschäftigte steht inmitten mehrerer Maschinen. Es wirken augenscheinlich unterschiedliche prozeßbedingte Wärme- und Kältequellen auf sie ein."/>
          <p:cNvPicPr>
            <a:picLocks noChangeAspect="1"/>
          </p:cNvPicPr>
          <p:nvPr/>
        </p:nvPicPr>
        <p:blipFill>
          <a:blip r:embed="rId3"/>
          <a:stretch>
            <a:fillRect/>
          </a:stretch>
        </p:blipFill>
        <p:spPr>
          <a:xfrm>
            <a:off x="7257276" y="1772816"/>
            <a:ext cx="4188315" cy="3603048"/>
          </a:xfrm>
          <a:prstGeom prst="rect">
            <a:avLst/>
          </a:prstGeom>
        </p:spPr>
      </p:pic>
      <p:sp>
        <p:nvSpPr>
          <p:cNvPr id="4" name="Datumsplatzhalter 3"/>
          <p:cNvSpPr>
            <a:spLocks noGrp="1"/>
          </p:cNvSpPr>
          <p:nvPr>
            <p:ph type="dt" sz="half" idx="10"/>
          </p:nvPr>
        </p:nvSpPr>
        <p:spPr/>
        <p:txBody>
          <a:bodyPr/>
          <a:lstStyle/>
          <a:p>
            <a:pPr>
              <a:defRPr/>
            </a:pPr>
            <a:fld id="{81FBD96B-5B77-45FD-8FAD-3B42908531B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5</a:t>
            </a:r>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1610541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mtClean="0"/>
              <a:t>Definition Klimaparameter</a:t>
            </a:r>
            <a:r>
              <a:rPr lang="de-DE" smtClean="0"/>
              <a:t>			</a:t>
            </a:r>
            <a:endParaRPr lang="de-DE" dirty="0"/>
          </a:p>
        </p:txBody>
      </p:sp>
      <p:sp>
        <p:nvSpPr>
          <p:cNvPr id="10" name="Inhaltsplatzhalter 9"/>
          <p:cNvSpPr>
            <a:spLocks noGrp="1"/>
          </p:cNvSpPr>
          <p:nvPr>
            <p:ph idx="1"/>
          </p:nvPr>
        </p:nvSpPr>
        <p:spPr/>
        <p:txBody>
          <a:bodyPr/>
          <a:lstStyle/>
          <a:p>
            <a:r>
              <a:rPr lang="de-DE" altLang="de-DE" sz="2200" b="0" dirty="0" smtClean="0"/>
              <a:t>Die Leistungsfähigkeit eines Menschen hängt stark von seinem persönlichen Wohlbefinden ab. Ein ausgeglichener Wärmehaushalt und entsprechende klimatische Bedingungen sind Voraussetzungen dafür. </a:t>
            </a:r>
          </a:p>
          <a:p>
            <a:r>
              <a:rPr lang="de-DE" altLang="de-DE" sz="2200" b="0" dirty="0" smtClean="0"/>
              <a:t>Leistungsabfall, Unwohlsein, Krankheit bis hin zum Ausfall der Arbeitskraft können Folgeerscheinungen von schlechten Klimaparametern sein. </a:t>
            </a:r>
          </a:p>
          <a:p>
            <a:endParaRPr lang="de-DE" altLang="de-DE" sz="2200" dirty="0" smtClean="0"/>
          </a:p>
          <a:p>
            <a:r>
              <a:rPr lang="de-DE" altLang="de-DE" sz="2200" dirty="0" smtClean="0"/>
              <a:t>Klimaparameter </a:t>
            </a:r>
            <a:r>
              <a:rPr lang="de-DE" altLang="de-DE" sz="2200" b="0" dirty="0" smtClean="0"/>
              <a:t>sind:</a:t>
            </a:r>
            <a:r>
              <a:rPr lang="de-DE" altLang="de-DE" sz="2200" dirty="0" smtClean="0"/>
              <a:t>  </a:t>
            </a:r>
          </a:p>
          <a:p>
            <a:pPr marL="342900" indent="-342900">
              <a:buClr>
                <a:schemeClr val="accent2"/>
              </a:buClr>
              <a:buFont typeface="Wingdings" panose="05000000000000000000" pitchFamily="2" charset="2"/>
              <a:buChar char="§"/>
            </a:pPr>
            <a:r>
              <a:rPr lang="de-DE" altLang="de-DE" sz="2200" b="0" dirty="0" smtClean="0"/>
              <a:t>Lufttemperatur, </a:t>
            </a:r>
          </a:p>
          <a:p>
            <a:pPr marL="342900" indent="-342900">
              <a:buClr>
                <a:schemeClr val="accent2"/>
              </a:buClr>
              <a:buFont typeface="Wingdings" panose="05000000000000000000" pitchFamily="2" charset="2"/>
              <a:buChar char="§"/>
            </a:pPr>
            <a:r>
              <a:rPr lang="de-DE" altLang="de-DE" sz="2200" b="0" dirty="0" smtClean="0"/>
              <a:t>Temperatur der Umschließungsfläche (in Räumen),</a:t>
            </a:r>
          </a:p>
          <a:p>
            <a:pPr marL="342900" indent="-342900">
              <a:buClr>
                <a:schemeClr val="accent2"/>
              </a:buClr>
              <a:buFont typeface="Wingdings" panose="05000000000000000000" pitchFamily="2" charset="2"/>
              <a:buChar char="§"/>
            </a:pPr>
            <a:r>
              <a:rPr lang="de-DE" altLang="de-DE" sz="2200" b="0" dirty="0" smtClean="0"/>
              <a:t>Luftfeuchtigkeit, </a:t>
            </a:r>
          </a:p>
          <a:p>
            <a:pPr marL="342900" indent="-342900">
              <a:buClr>
                <a:schemeClr val="accent2"/>
              </a:buClr>
              <a:buFont typeface="Wingdings" panose="05000000000000000000" pitchFamily="2" charset="2"/>
              <a:buChar char="§"/>
            </a:pPr>
            <a:r>
              <a:rPr lang="de-DE" altLang="de-DE" sz="2200" b="0" dirty="0" smtClean="0"/>
              <a:t>Luftgeschwindigkeit und</a:t>
            </a:r>
          </a:p>
          <a:p>
            <a:pPr marL="342900" indent="-342900">
              <a:buClr>
                <a:schemeClr val="accent2"/>
              </a:buClr>
              <a:buFont typeface="Wingdings" panose="05000000000000000000" pitchFamily="2" charset="2"/>
              <a:buChar char="§"/>
            </a:pPr>
            <a:r>
              <a:rPr lang="de-DE" altLang="de-DE" sz="2200" b="0" dirty="0" smtClean="0"/>
              <a:t>Wärmestrahlung. </a:t>
            </a:r>
          </a:p>
          <a:p>
            <a:endParaRPr lang="de-DE" sz="2200" dirty="0"/>
          </a:p>
        </p:txBody>
      </p:sp>
      <p:sp>
        <p:nvSpPr>
          <p:cNvPr id="4" name="Datumsplatzhalter 3"/>
          <p:cNvSpPr>
            <a:spLocks noGrp="1"/>
          </p:cNvSpPr>
          <p:nvPr>
            <p:ph type="dt" sz="half" idx="10"/>
          </p:nvPr>
        </p:nvSpPr>
        <p:spPr/>
        <p:txBody>
          <a:bodyPr/>
          <a:lstStyle/>
          <a:p>
            <a:fld id="{6B7F65E9-BF5F-4FEE-9EC4-928986FF6DD6}"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3</a:t>
            </a:fld>
            <a:endParaRPr lang="de-DE" altLang="de-DE"/>
          </a:p>
        </p:txBody>
      </p:sp>
    </p:spTree>
    <p:extLst>
      <p:ext uri="{BB962C8B-B14F-4D97-AF65-F5344CB8AC3E}">
        <p14:creationId xmlns:p14="http://schemas.microsoft.com/office/powerpoint/2010/main" val="199999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Physiologische Grundlagen</a:t>
            </a:r>
            <a:endParaRPr lang="de-DE" dirty="0"/>
          </a:p>
        </p:txBody>
      </p:sp>
      <p:pic>
        <p:nvPicPr>
          <p:cNvPr id="7" name="Inhaltsplatzhalter 6" descr="Zwei Grafiken veranschaulichen den Temperaturverlauf im menschlichen Körper. Bei 20°C Lufttemperatur sind Arme und Beine etwas kühler als der Körperkern mit 37°C. Bei einer Lufttemperatur von 35°C erwärmen sich zuerst die Extermitäten.Der Körperkern bleicht konstant bei 37°C."/>
          <p:cNvPicPr>
            <a:picLocks noGrp="1" noChangeAspect="1"/>
          </p:cNvPicPr>
          <p:nvPr>
            <p:ph idx="1"/>
          </p:nvPr>
        </p:nvPicPr>
        <p:blipFill>
          <a:blip r:embed="rId3"/>
          <a:stretch>
            <a:fillRect/>
          </a:stretch>
        </p:blipFill>
        <p:spPr>
          <a:xfrm>
            <a:off x="2185312" y="1357429"/>
            <a:ext cx="7821377" cy="4980683"/>
          </a:xfrm>
          <a:prstGeom prst="rect">
            <a:avLst/>
          </a:prstGeom>
        </p:spPr>
      </p:pic>
      <p:sp>
        <p:nvSpPr>
          <p:cNvPr id="4" name="Datumsplatzhalter 3"/>
          <p:cNvSpPr>
            <a:spLocks noGrp="1"/>
          </p:cNvSpPr>
          <p:nvPr>
            <p:ph type="dt" sz="half" idx="10"/>
          </p:nvPr>
        </p:nvSpPr>
        <p:spPr/>
        <p:txBody>
          <a:bodyPr/>
          <a:lstStyle/>
          <a:p>
            <a:pPr>
              <a:defRPr/>
            </a:pPr>
            <a:fld id="{C73FE575-7735-4A09-A6B9-A17202FD32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5</a:t>
            </a:r>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3542021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Anpassung des menschlichen Körpers</a:t>
            </a:r>
            <a:endParaRPr lang="de-DE" dirty="0"/>
          </a:p>
        </p:txBody>
      </p:sp>
      <p:pic>
        <p:nvPicPr>
          <p:cNvPr id="28" name="Inhaltsplatzhalter 27" descr="Eine Zeichnung veranschaulicht die Anpassungsmöglichkeiten des Menschen an Temperaturschwankungen. Schweißverdunstung, Wärmeabgabe über Wärmestrahlung, Wärmeisolation der Bekleidung, Wärmeleitung durch Schuhe auf den Boden, Wärmeproduktion durch Stoffwechsel, Wärmekonvektion an die Raumluft."/>
          <p:cNvPicPr>
            <a:picLocks noGrp="1" noChangeAspect="1"/>
          </p:cNvPicPr>
          <p:nvPr>
            <p:ph idx="1"/>
          </p:nvPr>
        </p:nvPicPr>
        <p:blipFill>
          <a:blip r:embed="rId3"/>
          <a:stretch>
            <a:fillRect/>
          </a:stretch>
        </p:blipFill>
        <p:spPr>
          <a:xfrm>
            <a:off x="1385176" y="1269609"/>
            <a:ext cx="9421649" cy="5112141"/>
          </a:xfrm>
          <a:prstGeom prst="rect">
            <a:avLst/>
          </a:prstGeom>
        </p:spPr>
      </p:pic>
      <p:sp>
        <p:nvSpPr>
          <p:cNvPr id="4" name="Datumsplatzhalter 3"/>
          <p:cNvSpPr>
            <a:spLocks noGrp="1"/>
          </p:cNvSpPr>
          <p:nvPr>
            <p:ph type="dt" sz="half" idx="10"/>
          </p:nvPr>
        </p:nvSpPr>
        <p:spPr/>
        <p:txBody>
          <a:bodyPr/>
          <a:lstStyle/>
          <a:p>
            <a:fld id="{116332D9-DE41-486C-8E91-8B26E0029155}"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5</a:t>
            </a:fld>
            <a:endParaRPr lang="de-DE" altLang="de-DE"/>
          </a:p>
        </p:txBody>
      </p:sp>
    </p:spTree>
    <p:extLst>
      <p:ext uri="{BB962C8B-B14F-4D97-AF65-F5344CB8AC3E}">
        <p14:creationId xmlns:p14="http://schemas.microsoft.com/office/powerpoint/2010/main" val="3924195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800" dirty="0" smtClean="0"/>
              <a:t>Körperliche Reaktionen auf Umgebungstemperaturen</a:t>
            </a:r>
            <a:endParaRPr lang="de-DE" sz="2800" dirty="0"/>
          </a:p>
        </p:txBody>
      </p:sp>
      <p:sp>
        <p:nvSpPr>
          <p:cNvPr id="3" name="Inhaltsplatzhalter 2"/>
          <p:cNvSpPr>
            <a:spLocks noGrp="1"/>
          </p:cNvSpPr>
          <p:nvPr>
            <p:ph sz="half" idx="1"/>
          </p:nvPr>
        </p:nvSpPr>
        <p:spPr/>
        <p:txBody>
          <a:bodyPr/>
          <a:lstStyle/>
          <a:p>
            <a:r>
              <a:rPr lang="de-DE" altLang="de-DE" dirty="0" smtClean="0">
                <a:solidFill>
                  <a:srgbClr val="00B0F0"/>
                </a:solidFill>
              </a:rPr>
              <a:t>Niedrige Umgebungstemperatur</a:t>
            </a:r>
          </a:p>
          <a:p>
            <a:r>
              <a:rPr lang="de-DE" altLang="de-DE" sz="1800" dirty="0">
                <a:solidFill>
                  <a:srgbClr val="6F6F6F"/>
                </a:solidFill>
              </a:rPr>
              <a:t>führt zu Wärmemangel des </a:t>
            </a:r>
            <a:r>
              <a:rPr lang="de-DE" altLang="de-DE" sz="1800" dirty="0" smtClean="0">
                <a:solidFill>
                  <a:srgbClr val="6F6F6F"/>
                </a:solidFill>
              </a:rPr>
              <a:t>Körpers</a:t>
            </a:r>
          </a:p>
          <a:p>
            <a:endParaRPr lang="de-DE" altLang="de-DE" sz="1800" dirty="0">
              <a:solidFill>
                <a:srgbClr val="6F6F6F"/>
              </a:solidFill>
            </a:endParaRPr>
          </a:p>
          <a:p>
            <a:r>
              <a:rPr lang="de-DE" altLang="de-DE" sz="1800" dirty="0">
                <a:solidFill>
                  <a:srgbClr val="00B0F0"/>
                </a:solidFill>
              </a:rPr>
              <a:t>Körperreaktionen</a:t>
            </a:r>
            <a:r>
              <a:rPr lang="de-DE" altLang="de-DE" sz="1800" dirty="0">
                <a:solidFill>
                  <a:srgbClr val="6F6F6F"/>
                </a:solidFill>
              </a:rPr>
              <a:t>:</a:t>
            </a:r>
          </a:p>
          <a:p>
            <a:r>
              <a:rPr lang="de-DE" altLang="de-DE" sz="1800" dirty="0">
                <a:solidFill>
                  <a:srgbClr val="6F6F6F"/>
                </a:solidFill>
              </a:rPr>
              <a:t>Erhöhung der </a:t>
            </a:r>
            <a:r>
              <a:rPr lang="de-DE" altLang="de-DE" sz="1800" dirty="0" smtClean="0">
                <a:solidFill>
                  <a:srgbClr val="6F6F6F"/>
                </a:solidFill>
              </a:rPr>
              <a:t>Sauerstoffaufnahme </a:t>
            </a:r>
            <a:endParaRPr lang="de-DE" altLang="de-DE" sz="1800" dirty="0">
              <a:solidFill>
                <a:srgbClr val="6F6F6F"/>
              </a:solidFill>
            </a:endParaRPr>
          </a:p>
          <a:p>
            <a:r>
              <a:rPr lang="de-DE" altLang="de-DE" sz="1800" b="0" dirty="0">
                <a:solidFill>
                  <a:srgbClr val="6F6F6F"/>
                </a:solidFill>
              </a:rPr>
              <a:t>bewirkt eine erhöhte Wärmeproduktion</a:t>
            </a:r>
          </a:p>
          <a:p>
            <a:r>
              <a:rPr lang="de-DE" altLang="de-DE" sz="1800" b="0" dirty="0">
                <a:solidFill>
                  <a:srgbClr val="6F6F6F"/>
                </a:solidFill>
              </a:rPr>
              <a:t>im Körper </a:t>
            </a:r>
            <a:endParaRPr lang="de-DE" altLang="de-DE" sz="1800" b="0" dirty="0" smtClean="0">
              <a:solidFill>
                <a:srgbClr val="6F6F6F"/>
              </a:solidFill>
            </a:endParaRPr>
          </a:p>
          <a:p>
            <a:endParaRPr lang="de-DE" altLang="de-DE" sz="1800" dirty="0">
              <a:solidFill>
                <a:srgbClr val="6F6F6F"/>
              </a:solidFill>
            </a:endParaRPr>
          </a:p>
          <a:p>
            <a:r>
              <a:rPr lang="de-DE" altLang="de-DE" sz="1800" dirty="0" smtClean="0">
                <a:solidFill>
                  <a:srgbClr val="6F6F6F"/>
                </a:solidFill>
              </a:rPr>
              <a:t>Absenken </a:t>
            </a:r>
            <a:r>
              <a:rPr lang="de-DE" altLang="de-DE" sz="1800" dirty="0">
                <a:solidFill>
                  <a:srgbClr val="6F6F6F"/>
                </a:solidFill>
              </a:rPr>
              <a:t>der Herzfrequenz</a:t>
            </a:r>
          </a:p>
          <a:p>
            <a:r>
              <a:rPr lang="de-DE" altLang="de-DE" sz="1800" b="0" dirty="0">
                <a:solidFill>
                  <a:srgbClr val="6F6F6F"/>
                </a:solidFill>
              </a:rPr>
              <a:t>führt zur Verringerung der </a:t>
            </a:r>
            <a:r>
              <a:rPr lang="de-DE" altLang="de-DE" sz="1800" b="0" dirty="0" smtClean="0">
                <a:solidFill>
                  <a:srgbClr val="6F6F6F"/>
                </a:solidFill>
              </a:rPr>
              <a:t>Blutumlaufgeschwindigkeit</a:t>
            </a:r>
            <a:r>
              <a:rPr lang="de-DE" altLang="de-DE" sz="1800" b="0" dirty="0">
                <a:solidFill>
                  <a:srgbClr val="6F6F6F"/>
                </a:solidFill>
              </a:rPr>
              <a:t>, dadurch Reduzierung</a:t>
            </a:r>
          </a:p>
          <a:p>
            <a:r>
              <a:rPr lang="de-DE" altLang="de-DE" sz="1800" b="0" dirty="0">
                <a:solidFill>
                  <a:srgbClr val="6F6F6F"/>
                </a:solidFill>
              </a:rPr>
              <a:t>der Abgabe von Wärme des </a:t>
            </a:r>
            <a:r>
              <a:rPr lang="de-DE" altLang="de-DE" sz="1800" b="0" dirty="0" smtClean="0">
                <a:solidFill>
                  <a:srgbClr val="6F6F6F"/>
                </a:solidFill>
              </a:rPr>
              <a:t>Körperkerns an </a:t>
            </a:r>
            <a:r>
              <a:rPr lang="de-DE" altLang="de-DE" sz="1800" b="0" dirty="0">
                <a:solidFill>
                  <a:srgbClr val="6F6F6F"/>
                </a:solidFill>
              </a:rPr>
              <a:t>die Umgebung</a:t>
            </a:r>
          </a:p>
          <a:p>
            <a:endParaRPr lang="de-DE" sz="1800" dirty="0" smtClean="0">
              <a:solidFill>
                <a:srgbClr val="6F6F6F"/>
              </a:solidFill>
            </a:endParaRPr>
          </a:p>
          <a:p>
            <a:endParaRPr lang="de-DE" sz="1800" dirty="0">
              <a:solidFill>
                <a:srgbClr val="6F6F6F"/>
              </a:solidFill>
            </a:endParaRPr>
          </a:p>
          <a:p>
            <a:endParaRPr lang="de-DE" sz="1800" dirty="0" smtClean="0">
              <a:solidFill>
                <a:srgbClr val="6F6F6F"/>
              </a:solidFill>
            </a:endParaRPr>
          </a:p>
          <a:p>
            <a:endParaRPr lang="de-DE" sz="1800" dirty="0">
              <a:solidFill>
                <a:srgbClr val="6F6F6F"/>
              </a:solidFill>
            </a:endParaRPr>
          </a:p>
        </p:txBody>
      </p:sp>
      <p:sp>
        <p:nvSpPr>
          <p:cNvPr id="7" name="Inhaltsplatzhalter 6"/>
          <p:cNvSpPr>
            <a:spLocks noGrp="1"/>
          </p:cNvSpPr>
          <p:nvPr>
            <p:ph sz="half" idx="2"/>
          </p:nvPr>
        </p:nvSpPr>
        <p:spPr>
          <a:xfrm>
            <a:off x="6197600" y="1483891"/>
            <a:ext cx="5443016" cy="4897437"/>
          </a:xfrm>
        </p:spPr>
        <p:txBody>
          <a:bodyPr/>
          <a:lstStyle/>
          <a:p>
            <a:r>
              <a:rPr lang="de-DE" altLang="de-DE" dirty="0">
                <a:solidFill>
                  <a:srgbClr val="FF0000"/>
                </a:solidFill>
              </a:rPr>
              <a:t>Hohe Umgebungstemperatur</a:t>
            </a:r>
          </a:p>
          <a:p>
            <a:r>
              <a:rPr lang="de-DE" altLang="de-DE" sz="1800" dirty="0">
                <a:solidFill>
                  <a:srgbClr val="6F6F6F"/>
                </a:solidFill>
              </a:rPr>
              <a:t>führt zu Wärmeüberschuss des </a:t>
            </a:r>
            <a:r>
              <a:rPr lang="de-DE" altLang="de-DE" sz="1800" dirty="0" smtClean="0">
                <a:solidFill>
                  <a:srgbClr val="6F6F6F"/>
                </a:solidFill>
              </a:rPr>
              <a:t>Körpers</a:t>
            </a:r>
          </a:p>
          <a:p>
            <a:endParaRPr lang="de-DE" altLang="de-DE" sz="1800" dirty="0">
              <a:solidFill>
                <a:srgbClr val="6F6F6F"/>
              </a:solidFill>
            </a:endParaRPr>
          </a:p>
          <a:p>
            <a:r>
              <a:rPr lang="de-DE" altLang="de-DE" sz="1800" dirty="0">
                <a:solidFill>
                  <a:srgbClr val="FF0000"/>
                </a:solidFill>
              </a:rPr>
              <a:t>Körperreaktionen</a:t>
            </a:r>
            <a:r>
              <a:rPr lang="de-DE" altLang="de-DE" sz="1800" dirty="0">
                <a:solidFill>
                  <a:srgbClr val="6F6F6F"/>
                </a:solidFill>
              </a:rPr>
              <a:t>:</a:t>
            </a:r>
          </a:p>
          <a:p>
            <a:r>
              <a:rPr lang="de-DE" altLang="de-DE" sz="1800" dirty="0" smtClean="0">
                <a:solidFill>
                  <a:srgbClr val="6F6F6F"/>
                </a:solidFill>
              </a:rPr>
              <a:t>Schweißverdunstung</a:t>
            </a:r>
          </a:p>
          <a:p>
            <a:r>
              <a:rPr lang="de-DE" altLang="de-DE" sz="1800" b="0" dirty="0" smtClean="0">
                <a:solidFill>
                  <a:srgbClr val="6F6F6F"/>
                </a:solidFill>
              </a:rPr>
              <a:t>bewirkt </a:t>
            </a:r>
            <a:r>
              <a:rPr lang="de-DE" altLang="de-DE" sz="1800" b="0" dirty="0">
                <a:solidFill>
                  <a:srgbClr val="6F6F6F"/>
                </a:solidFill>
              </a:rPr>
              <a:t>Kühlung des Körpers durch </a:t>
            </a:r>
          </a:p>
          <a:p>
            <a:r>
              <a:rPr lang="de-DE" altLang="de-DE" sz="1800" b="0" dirty="0">
                <a:solidFill>
                  <a:srgbClr val="6F6F6F"/>
                </a:solidFill>
              </a:rPr>
              <a:t>Verdunstungskühle </a:t>
            </a:r>
            <a:endParaRPr lang="de-DE" altLang="de-DE" sz="1800" b="0" dirty="0" smtClean="0">
              <a:solidFill>
                <a:srgbClr val="6F6F6F"/>
              </a:solidFill>
            </a:endParaRPr>
          </a:p>
          <a:p>
            <a:endParaRPr lang="de-DE" altLang="de-DE" sz="1800" dirty="0">
              <a:solidFill>
                <a:srgbClr val="6F6F6F"/>
              </a:solidFill>
            </a:endParaRPr>
          </a:p>
          <a:p>
            <a:r>
              <a:rPr lang="de-DE" altLang="de-DE" sz="1800" dirty="0" smtClean="0">
                <a:solidFill>
                  <a:srgbClr val="6F6F6F"/>
                </a:solidFill>
              </a:rPr>
              <a:t>Erhöhung </a:t>
            </a:r>
            <a:r>
              <a:rPr lang="de-DE" altLang="de-DE" sz="1800" dirty="0">
                <a:solidFill>
                  <a:srgbClr val="6F6F6F"/>
                </a:solidFill>
              </a:rPr>
              <a:t>der Herzfrequenz</a:t>
            </a:r>
          </a:p>
          <a:p>
            <a:r>
              <a:rPr lang="de-DE" altLang="de-DE" sz="1800" b="0" dirty="0">
                <a:solidFill>
                  <a:srgbClr val="6F6F6F"/>
                </a:solidFill>
              </a:rPr>
              <a:t>führt zur Erhöhung der </a:t>
            </a:r>
            <a:r>
              <a:rPr lang="de-DE" altLang="de-DE" sz="1800" b="0" dirty="0" smtClean="0">
                <a:solidFill>
                  <a:srgbClr val="6F6F6F"/>
                </a:solidFill>
              </a:rPr>
              <a:t>Blutumlaufgeschwindigkeit</a:t>
            </a:r>
            <a:r>
              <a:rPr lang="de-DE" altLang="de-DE" sz="1800" b="0" dirty="0">
                <a:solidFill>
                  <a:srgbClr val="6F6F6F"/>
                </a:solidFill>
              </a:rPr>
              <a:t>, dadurch Steigerung </a:t>
            </a:r>
            <a:r>
              <a:rPr lang="de-DE" altLang="de-DE" sz="1800" b="0" dirty="0" smtClean="0">
                <a:solidFill>
                  <a:srgbClr val="6F6F6F"/>
                </a:solidFill>
              </a:rPr>
              <a:t>der Wärmeableitung </a:t>
            </a:r>
            <a:r>
              <a:rPr lang="de-DE" altLang="de-DE" sz="1800" b="0" dirty="0">
                <a:solidFill>
                  <a:srgbClr val="6F6F6F"/>
                </a:solidFill>
              </a:rPr>
              <a:t>über Haut und </a:t>
            </a:r>
            <a:r>
              <a:rPr lang="de-DE" altLang="de-DE" sz="1800" b="0" dirty="0" smtClean="0">
                <a:solidFill>
                  <a:srgbClr val="6F6F6F"/>
                </a:solidFill>
              </a:rPr>
              <a:t>Atemwege</a:t>
            </a:r>
            <a:endParaRPr lang="de-DE" altLang="de-DE" sz="1800" b="0" dirty="0">
              <a:solidFill>
                <a:srgbClr val="6F6F6F"/>
              </a:solidFill>
            </a:endParaRPr>
          </a:p>
          <a:p>
            <a:endParaRPr lang="de-DE" altLang="de-DE" sz="1800" dirty="0">
              <a:solidFill>
                <a:srgbClr val="6F6F6F"/>
              </a:solidFill>
            </a:endParaRPr>
          </a:p>
          <a:p>
            <a:endParaRPr lang="de-DE" sz="1800" dirty="0">
              <a:solidFill>
                <a:srgbClr val="6F6F6F"/>
              </a:solidFill>
            </a:endParaRPr>
          </a:p>
        </p:txBody>
      </p:sp>
      <p:sp>
        <p:nvSpPr>
          <p:cNvPr id="4" name="Datumsplatzhalter 3"/>
          <p:cNvSpPr>
            <a:spLocks noGrp="1"/>
          </p:cNvSpPr>
          <p:nvPr>
            <p:ph type="dt" sz="half" idx="10"/>
          </p:nvPr>
        </p:nvSpPr>
        <p:spPr/>
        <p:txBody>
          <a:bodyPr/>
          <a:lstStyle/>
          <a:p>
            <a:fld id="{111420CE-C05A-459D-85BE-705F68ACD9CF}"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6</a:t>
            </a:fld>
            <a:endParaRPr lang="de-DE" altLang="de-DE"/>
          </a:p>
        </p:txBody>
      </p:sp>
    </p:spTree>
    <p:extLst>
      <p:ext uri="{BB962C8B-B14F-4D97-AF65-F5344CB8AC3E}">
        <p14:creationId xmlns:p14="http://schemas.microsoft.com/office/powerpoint/2010/main" val="3127044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Wärmebilanz des Körpers</a:t>
            </a:r>
            <a:endParaRPr lang="de-DE" dirty="0"/>
          </a:p>
        </p:txBody>
      </p:sp>
      <p:pic>
        <p:nvPicPr>
          <p:cNvPr id="9" name="Inhaltsplatzhalter 8" descr="Eine Grafik zeigt Wärmebilanz des Körpers. In der Mitte die Behaglichkeitszone mit ausgeglichener Wärmebilanz. Nach oben hin die Gefahr eiens Hitzschlags, nach unten hin die Gefahr des Erfrierens."/>
          <p:cNvPicPr>
            <a:picLocks noGrp="1" noChangeAspect="1"/>
          </p:cNvPicPr>
          <p:nvPr>
            <p:ph idx="1"/>
          </p:nvPr>
        </p:nvPicPr>
        <p:blipFill>
          <a:blip r:embed="rId3"/>
          <a:stretch>
            <a:fillRect/>
          </a:stretch>
        </p:blipFill>
        <p:spPr>
          <a:xfrm>
            <a:off x="2960472" y="1484313"/>
            <a:ext cx="6439332" cy="4897437"/>
          </a:xfrm>
          <a:prstGeom prst="rect">
            <a:avLst/>
          </a:prstGeom>
        </p:spPr>
      </p:pic>
      <p:sp>
        <p:nvSpPr>
          <p:cNvPr id="4" name="Datumsplatzhalter 3"/>
          <p:cNvSpPr>
            <a:spLocks noGrp="1"/>
          </p:cNvSpPr>
          <p:nvPr>
            <p:ph type="dt" sz="half" idx="10"/>
          </p:nvPr>
        </p:nvSpPr>
        <p:spPr/>
        <p:txBody>
          <a:bodyPr/>
          <a:lstStyle/>
          <a:p>
            <a:fld id="{D91CE5A9-85E1-4921-9AD5-3AF4472FBFA0}"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7</a:t>
            </a:fld>
            <a:endParaRPr lang="de-DE" altLang="de-DE"/>
          </a:p>
        </p:txBody>
      </p:sp>
    </p:spTree>
    <p:extLst>
      <p:ext uri="{BB962C8B-B14F-4D97-AF65-F5344CB8AC3E}">
        <p14:creationId xmlns:p14="http://schemas.microsoft.com/office/powerpoint/2010/main" val="3971651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Messgrößen und -geräte</a:t>
            </a:r>
            <a:endParaRPr lang="de-DE" dirty="0"/>
          </a:p>
        </p:txBody>
      </p:sp>
      <p:pic>
        <p:nvPicPr>
          <p:cNvPr id="20" name="Inhaltsplatzhalter 19" descr="Eine Tabelle listet Klimaprameter, deren Messgrößen und -geräte, sowie die verwendete Maßeinheit auf. Lufttemperatur wird als Trockentemperatur mit einem Thermometer in Grad Celsius oder Kelvin gemessen. Luftfeuchte wird als Feuchttemperatur mit einem Aspirationspsychrometer in Prozent relativer Feuchte gemessen. Luftgeschwindigkeit wird als Luftströmungsgeschwindigkeit mit einem Anemometer in Meter pro Sekunde gemessen. Wärmestrahlung wird als Wärmestromdichte mit einem Globethermometer oder Infrarotmesssonden in Watt pro Quadratmeter gemessen."/>
          <p:cNvPicPr>
            <a:picLocks noGrp="1" noChangeAspect="1"/>
          </p:cNvPicPr>
          <p:nvPr>
            <p:ph idx="1"/>
          </p:nvPr>
        </p:nvPicPr>
        <p:blipFill>
          <a:blip r:embed="rId3"/>
          <a:stretch>
            <a:fillRect/>
          </a:stretch>
        </p:blipFill>
        <p:spPr>
          <a:xfrm>
            <a:off x="2290553" y="1707798"/>
            <a:ext cx="7779170" cy="4450466"/>
          </a:xfrm>
          <a:prstGeom prst="rect">
            <a:avLst/>
          </a:prstGeom>
        </p:spPr>
      </p:pic>
      <p:sp>
        <p:nvSpPr>
          <p:cNvPr id="4" name="Datumsplatzhalter 3"/>
          <p:cNvSpPr>
            <a:spLocks noGrp="1"/>
          </p:cNvSpPr>
          <p:nvPr>
            <p:ph type="dt" sz="half" idx="10"/>
          </p:nvPr>
        </p:nvSpPr>
        <p:spPr/>
        <p:txBody>
          <a:bodyPr/>
          <a:lstStyle/>
          <a:p>
            <a:fld id="{780761FE-9B36-4E66-AA75-A154B0D0AED8}"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smtClean="0"/>
              <a:t>Modul 3 - Ergonomie lernen - Teil 5</a:t>
            </a:r>
            <a:endParaRPr lang="de-DE" altLang="de-DE" dirty="0" smtClean="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8</a:t>
            </a:fld>
            <a:endParaRPr lang="de-DE" altLang="de-DE"/>
          </a:p>
        </p:txBody>
      </p:sp>
    </p:spTree>
    <p:extLst>
      <p:ext uri="{BB962C8B-B14F-4D97-AF65-F5344CB8AC3E}">
        <p14:creationId xmlns:p14="http://schemas.microsoft.com/office/powerpoint/2010/main" val="4092958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Vorschriften und Regeln</a:t>
            </a:r>
            <a:endParaRPr lang="de-DE" dirty="0"/>
          </a:p>
        </p:txBody>
      </p:sp>
      <p:pic>
        <p:nvPicPr>
          <p:cNvPr id="8" name="Inhaltsplatzhalter 7" descr="Maximaltemperaturen nach dem Stufenmodell nach ASR A3.5. Zwischen 26°C und 30°C kann eine Gefährdung bei schwerer körperlicher Arbeit und Arbeit unter wärmedämmender Arbeitsschutzbekleidung bestehen. Ab 30°C müssen Maßnahmen umgesetzt werden. Über 35 °C spricht man von Hitzearbeit."/>
          <p:cNvPicPr>
            <a:picLocks noGrp="1" noChangeAspect="1"/>
          </p:cNvPicPr>
          <p:nvPr>
            <p:ph idx="1"/>
          </p:nvPr>
        </p:nvPicPr>
        <p:blipFill>
          <a:blip r:embed="rId3"/>
          <a:stretch>
            <a:fillRect/>
          </a:stretch>
        </p:blipFill>
        <p:spPr>
          <a:xfrm>
            <a:off x="1879839" y="2492896"/>
            <a:ext cx="8392625" cy="2491786"/>
          </a:xfrm>
          <a:prstGeom prst="rect">
            <a:avLst/>
          </a:prstGeom>
        </p:spPr>
      </p:pic>
      <p:sp>
        <p:nvSpPr>
          <p:cNvPr id="4" name="Datumsplatzhalter 3"/>
          <p:cNvSpPr>
            <a:spLocks noGrp="1"/>
          </p:cNvSpPr>
          <p:nvPr>
            <p:ph type="dt" sz="half" idx="10"/>
          </p:nvPr>
        </p:nvSpPr>
        <p:spPr/>
        <p:txBody>
          <a:bodyPr/>
          <a:lstStyle/>
          <a:p>
            <a:fld id="{DA9B0537-75FF-409F-BF0D-532EE0EA8358}"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5</a:t>
            </a:r>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9</a:t>
            </a:fld>
            <a:endParaRPr lang="de-DE" altLang="de-DE"/>
          </a:p>
        </p:txBody>
      </p:sp>
    </p:spTree>
    <p:extLst>
      <p:ext uri="{BB962C8B-B14F-4D97-AF65-F5344CB8AC3E}">
        <p14:creationId xmlns:p14="http://schemas.microsoft.com/office/powerpoint/2010/main" val="4077358236"/>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1049</Words>
  <Application>Microsoft Office PowerPoint</Application>
  <PresentationFormat>Breitbild</PresentationFormat>
  <Paragraphs>208</Paragraphs>
  <Slides>18</Slides>
  <Notes>15</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18</vt:i4>
      </vt:variant>
    </vt:vector>
  </HeadingPairs>
  <TitlesOfParts>
    <vt:vector size="23" baseType="lpstr">
      <vt:lpstr>Arial</vt:lpstr>
      <vt:lpstr>Times New Roman</vt:lpstr>
      <vt:lpstr>Verdana</vt:lpstr>
      <vt:lpstr>Wingdings</vt:lpstr>
      <vt:lpstr>KAN_Master</vt:lpstr>
      <vt:lpstr>Arbeitsumweltfaktoren  Teil 5: Klima</vt:lpstr>
      <vt:lpstr>Darum geht es</vt:lpstr>
      <vt:lpstr>Definition Klimaparameter   </vt:lpstr>
      <vt:lpstr>Physiologische Grundlagen</vt:lpstr>
      <vt:lpstr>Anpassung des menschlichen Körpers</vt:lpstr>
      <vt:lpstr>Körperliche Reaktionen auf Umgebungstemperaturen</vt:lpstr>
      <vt:lpstr>Wärmebilanz des Körpers</vt:lpstr>
      <vt:lpstr>Messgrößen und -geräte</vt:lpstr>
      <vt:lpstr>Vorschriften und Regeln</vt:lpstr>
      <vt:lpstr>Kalte und heiße Medien</vt:lpstr>
      <vt:lpstr>Schwellenwerte Oberflächentemperatur</vt:lpstr>
      <vt:lpstr>Verbrennungsschwellwerte</vt:lpstr>
      <vt:lpstr>Technische Lösungen zur Gestaltung</vt:lpstr>
      <vt:lpstr>Beispiel Technische Lösung</vt:lpstr>
      <vt:lpstr>Literatur und Normen 1</vt:lpstr>
      <vt:lpstr>Literatur und Normen 2</vt:lpstr>
      <vt:lpstr>Literatur und Normen 3</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41</cp:revision>
  <dcterms:created xsi:type="dcterms:W3CDTF">2023-07-17T12:06:45Z</dcterms:created>
  <dcterms:modified xsi:type="dcterms:W3CDTF">2023-09-08T08:13:54Z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