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88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39" r:id="rId23"/>
  </p:sldIdLst>
  <p:sldSz cx="12192000" cy="6858000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6F6F"/>
    <a:srgbClr val="004994"/>
    <a:srgbClr val="4848D1"/>
    <a:srgbClr val="FAB500"/>
    <a:srgbClr val="E8E8E8"/>
    <a:srgbClr val="0095DB"/>
    <a:srgbClr val="008C8E"/>
    <a:srgbClr val="FFDB92"/>
    <a:srgbClr val="5775B3"/>
    <a:srgbClr val="5775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39" autoAdjust="0"/>
    <p:restoredTop sz="75604" autoAdjust="0"/>
  </p:normalViewPr>
  <p:slideViewPr>
    <p:cSldViewPr>
      <p:cViewPr varScale="1">
        <p:scale>
          <a:sx n="71" d="100"/>
          <a:sy n="71" d="100"/>
        </p:scale>
        <p:origin x="53" y="1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8CE7DA52-4026-42E8-8B1D-F8038A51105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E038895E-0607-453D-A015-226380A24BC5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221870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41EC27-A52F-44FB-A960-AB093CD12434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smtClean="0"/>
          </a:p>
        </p:txBody>
      </p:sp>
    </p:spTree>
    <p:extLst>
      <p:ext uri="{BB962C8B-B14F-4D97-AF65-F5344CB8AC3E}">
        <p14:creationId xmlns:p14="http://schemas.microsoft.com/office/powerpoint/2010/main" val="3707110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532488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462481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379948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dirty="0" smtClean="0">
                <a:latin typeface="Arial" panose="020B0604020202020204" pitchFamily="34" charset="0"/>
              </a:rPr>
              <a:t>Eine große Rolle im Bereich der Arbeitsumwelt spielen </a:t>
            </a:r>
            <a:r>
              <a:rPr lang="de-DE" altLang="de-DE" b="1" dirty="0" smtClean="0">
                <a:latin typeface="Arial" panose="020B0604020202020204" pitchFamily="34" charset="0"/>
              </a:rPr>
              <a:t>Schwingungen, die </a:t>
            </a:r>
            <a:r>
              <a:rPr lang="de-DE" altLang="de-DE" dirty="0" smtClean="0">
                <a:latin typeface="Arial" panose="020B0604020202020204" pitchFamily="34" charset="0"/>
              </a:rPr>
              <a:t>Hand-Arm-Vibrationen auslösen. Übermäßige Einwirkungen können Störungen der Fingerdurchblutung und der neurologisch und motorischen Funktionen von Hand und Arm zur Folge haben.</a:t>
            </a: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406529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>
                <a:latin typeface="Arial" panose="020B0604020202020204" pitchFamily="34" charset="0"/>
              </a:rPr>
              <a:t>Resonanz</a:t>
            </a:r>
            <a:r>
              <a:rPr lang="de-DE" altLang="de-DE" dirty="0" smtClean="0">
                <a:latin typeface="Arial" panose="020B0604020202020204" pitchFamily="34" charset="0"/>
              </a:rPr>
              <a:t> bedeutet, dass die Erregerschwingung identisch ist mit der Eigenschwingung des Körpers oder </a:t>
            </a:r>
            <a:r>
              <a:rPr lang="de-DE" altLang="de-DE" dirty="0" err="1" smtClean="0">
                <a:latin typeface="Arial" panose="020B0604020202020204" pitchFamily="34" charset="0"/>
              </a:rPr>
              <a:t>Körpersteils</a:t>
            </a:r>
            <a:r>
              <a:rPr lang="de-DE" altLang="de-DE" dirty="0" smtClean="0">
                <a:latin typeface="Arial" panose="020B0604020202020204" pitchFamily="34" charset="0"/>
              </a:rPr>
              <a:t>. Wird z.B. das Hand-Arm-System mit 10-20 Hz zum Schwingen angeregt, gerät es in Resonanz, da die Eigenschwingung des Hand-Arm-System in diesem Frequenzbereich liegt. Schwingungen im Resonanzbereich verursachen besonders starke mechanische Beanspruchungen des menschlichen Körpers.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475831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376589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anose="020B0604020202020204" pitchFamily="34" charset="0"/>
              </a:rPr>
              <a:t>Weitere anerkannte Berufskrankheiten durch Schwingungsbelastungen:</a:t>
            </a:r>
          </a:p>
          <a:p>
            <a:pPr eaLnBrk="1" hangingPunct="1"/>
            <a:r>
              <a:rPr lang="de-DE" altLang="de-DE" dirty="0" smtClean="0">
                <a:latin typeface="Arial" panose="020B0604020202020204" pitchFamily="34" charset="0"/>
              </a:rPr>
              <a:t>BK 2107 – Abrissbrüche an Wirbelfortsätzen</a:t>
            </a:r>
          </a:p>
          <a:p>
            <a:pPr eaLnBrk="1" hangingPunct="1"/>
            <a:r>
              <a:rPr lang="de-DE" altLang="de-DE" dirty="0" smtClean="0">
                <a:latin typeface="Arial" panose="020B0604020202020204" pitchFamily="34" charset="0"/>
              </a:rPr>
              <a:t>BK 2110 – Bandscheibenbedingte Erkrankungen der Lendenwirbelsäule durch langjährige, vorwiegend vertikale Einwirkung von Ganzkörperschwingungen im Sitzen</a:t>
            </a: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990832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dirty="0" smtClean="0">
                <a:latin typeface="Arial" panose="020B0604020202020204" pitchFamily="34" charset="0"/>
              </a:rPr>
              <a:t>Chronisch einwirkende Hand-Arm-Vibrationen können bleibende Veränderungen an Knochen und Gelenken (BK 2103) sowie Durchblutungsstörungen der Hände (BK 2104) verursachen. Das Raynaud-Syndrom (Morbus Raynaud) ist eine Gefäßerkrankung, die durch anfallsweises Abblassen der Hände oder Füße gekennzeichnet ist. </a:t>
            </a: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269142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983220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anose="020B0604020202020204" pitchFamily="34" charset="0"/>
              </a:rPr>
              <a:t>Bestimmung der Grenzwerte (Messverfahren) nach DIN EN ISO 5349 bzw. VDI 2057-1 und 2.</a:t>
            </a:r>
          </a:p>
          <a:p>
            <a:pPr eaLnBrk="1" hangingPunct="1"/>
            <a:r>
              <a:rPr lang="de-DE" altLang="de-DE" dirty="0" smtClean="0">
                <a:latin typeface="Arial" panose="020B0604020202020204" pitchFamily="34" charset="0"/>
              </a:rPr>
              <a:t>(DIN EN ISO 5349-1:2001-12, DIN EN ISO 5349-2:2015-12)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81067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02153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564112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34169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anose="020B0604020202020204" pitchFamily="34" charset="0"/>
              </a:rPr>
              <a:t>Abgrenzung Begriffe </a:t>
            </a:r>
            <a:r>
              <a:rPr lang="de-DE" altLang="de-DE" b="1" dirty="0" smtClean="0">
                <a:latin typeface="Arial" panose="020B0604020202020204" pitchFamily="34" charset="0"/>
              </a:rPr>
              <a:t>Schwingung gegen Vibration</a:t>
            </a:r>
            <a:r>
              <a:rPr lang="de-DE" altLang="de-DE" dirty="0" smtClean="0">
                <a:latin typeface="Arial" panose="020B0604020202020204" pitchFamily="34" charset="0"/>
              </a:rPr>
              <a:t>. Eine Schwingung ist ein physikalischer Vorgang.  Sie wird im Arbeitsprozess von einer Maschine </a:t>
            </a:r>
            <a:r>
              <a:rPr lang="de-DE" altLang="de-DE" b="1" dirty="0" smtClean="0">
                <a:latin typeface="Arial" panose="020B0604020202020204" pitchFamily="34" charset="0"/>
              </a:rPr>
              <a:t>emittiert</a:t>
            </a:r>
            <a:r>
              <a:rPr lang="de-DE" altLang="de-DE" dirty="0" smtClean="0">
                <a:latin typeface="Arial" panose="020B0604020202020204" pitchFamily="34" charset="0"/>
              </a:rPr>
              <a:t>. Vibration ist die Fühlbarkeit dieses Vorgang. Diese</a:t>
            </a:r>
            <a:r>
              <a:rPr lang="de-DE" altLang="de-DE" baseline="0" dirty="0" smtClean="0">
                <a:latin typeface="Arial" panose="020B0604020202020204" pitchFamily="34" charset="0"/>
              </a:rPr>
              <a:t> </a:t>
            </a:r>
            <a:r>
              <a:rPr lang="de-DE" altLang="de-DE" dirty="0" smtClean="0">
                <a:latin typeface="Arial" panose="020B0604020202020204" pitchFamily="34" charset="0"/>
              </a:rPr>
              <a:t>wirkt als </a:t>
            </a:r>
            <a:r>
              <a:rPr lang="de-DE" altLang="de-DE" b="1" dirty="0" smtClean="0">
                <a:latin typeface="Arial" panose="020B0604020202020204" pitchFamily="34" charset="0"/>
              </a:rPr>
              <a:t>Immission</a:t>
            </a:r>
            <a:r>
              <a:rPr lang="de-DE" altLang="de-DE" dirty="0" smtClean="0">
                <a:latin typeface="Arial" panose="020B0604020202020204" pitchFamily="34" charset="0"/>
              </a:rPr>
              <a:t> beim Arbeiter. Die Vibrationswahrnehmung im menschlichen Körper ist Teil der haptischen Wahrnehmung.</a:t>
            </a: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01105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anose="020B0604020202020204" pitchFamily="34" charset="0"/>
              </a:rPr>
              <a:t>Man unterscheidet: </a:t>
            </a:r>
          </a:p>
          <a:p>
            <a:r>
              <a:rPr lang="de-DE" altLang="de-DE" b="1" dirty="0" smtClean="0">
                <a:latin typeface="Arial" panose="020B0604020202020204" pitchFamily="34" charset="0"/>
              </a:rPr>
              <a:t>1. mechanische Schwingungen, </a:t>
            </a:r>
            <a:r>
              <a:rPr lang="de-DE" altLang="de-DE" dirty="0" smtClean="0">
                <a:latin typeface="Arial" panose="020B0604020202020204" pitchFamily="34" charset="0"/>
              </a:rPr>
              <a:t>die bei Übertragung auf den gesamten Körper Gefährdungen für die Gesundheit</a:t>
            </a:r>
          </a:p>
          <a:p>
            <a:r>
              <a:rPr lang="de-DE" altLang="de-DE" dirty="0" smtClean="0">
                <a:latin typeface="Arial" panose="020B0604020202020204" pitchFamily="34" charset="0"/>
              </a:rPr>
              <a:t>und Sicherheit der Beschäftigten verursachen oder verursachen können (Ganzkörper-Vibrationen),</a:t>
            </a:r>
          </a:p>
          <a:p>
            <a:r>
              <a:rPr lang="de-DE" altLang="de-DE" dirty="0" smtClean="0">
                <a:latin typeface="Arial" panose="020B0604020202020204" pitchFamily="34" charset="0"/>
              </a:rPr>
              <a:t>insbesondere Rückenschmerzen und Schädigungen der Wirbelsäule, und</a:t>
            </a:r>
          </a:p>
          <a:p>
            <a:pPr eaLnBrk="1" hangingPunct="1"/>
            <a:r>
              <a:rPr lang="de-DE" altLang="de-DE" b="1" dirty="0" smtClean="0">
                <a:latin typeface="Arial" panose="020B0604020202020204" pitchFamily="34" charset="0"/>
              </a:rPr>
              <a:t>2. mechanische Schwingungen, </a:t>
            </a:r>
            <a:r>
              <a:rPr lang="de-DE" altLang="de-DE" dirty="0" smtClean="0">
                <a:latin typeface="Arial" panose="020B0604020202020204" pitchFamily="34" charset="0"/>
              </a:rPr>
              <a:t>die bei Übertragung auf das Hand-Arm-System des Menschen Gefährdungen</a:t>
            </a:r>
          </a:p>
          <a:p>
            <a:r>
              <a:rPr lang="de-DE" altLang="de-DE" dirty="0" smtClean="0">
                <a:latin typeface="Arial" panose="020B0604020202020204" pitchFamily="34" charset="0"/>
              </a:rPr>
              <a:t>für die Gesundheit und Sicherheit der Beschäftigten verursachen oder verursachen können (Hand-Arm-Vibrationen), insbesondere Knochen oder Gelenkschäden, Durchblutungsstörungen oder</a:t>
            </a:r>
            <a:r>
              <a:rPr lang="de-DE" altLang="de-DE" baseline="0" dirty="0" smtClean="0">
                <a:latin typeface="Arial" panose="020B0604020202020204" pitchFamily="34" charset="0"/>
              </a:rPr>
              <a:t> </a:t>
            </a:r>
            <a:r>
              <a:rPr lang="de-DE" altLang="de-DE" dirty="0" smtClean="0">
                <a:latin typeface="Arial" panose="020B0604020202020204" pitchFamily="34" charset="0"/>
              </a:rPr>
              <a:t>neurologische Erkrankungen</a:t>
            </a: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de-DE" altLang="de-DE" b="1" dirty="0" smtClean="0">
                <a:latin typeface="Arial" panose="020B0604020202020204" pitchFamily="34" charset="0"/>
              </a:rPr>
              <a:t>Ganzkörpervibrationen</a:t>
            </a:r>
            <a:r>
              <a:rPr lang="de-DE" altLang="de-DE" dirty="0" smtClean="0">
                <a:latin typeface="Arial" panose="020B0604020202020204" pitchFamily="34" charset="0"/>
              </a:rPr>
              <a:t> können im Stehen, Sitzen und Liegen auftreten.</a:t>
            </a:r>
          </a:p>
          <a:p>
            <a:pPr eaLnBrk="1" hangingPunct="1"/>
            <a:r>
              <a:rPr lang="de-DE" altLang="de-DE" b="1" dirty="0" smtClean="0">
                <a:latin typeface="Arial" panose="020B0604020202020204" pitchFamily="34" charset="0"/>
              </a:rPr>
              <a:t>Hand-Arm-Vibrationen</a:t>
            </a:r>
            <a:r>
              <a:rPr lang="de-DE" altLang="de-DE" dirty="0" smtClean="0">
                <a:latin typeface="Arial" panose="020B0604020202020204" pitchFamily="34" charset="0"/>
              </a:rPr>
              <a:t> treten im Zusammenhang mit Greifen auf.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66219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anose="020B0604020202020204" pitchFamily="34" charset="0"/>
              </a:rPr>
              <a:t>Man unterscheidet: </a:t>
            </a:r>
          </a:p>
          <a:p>
            <a:r>
              <a:rPr lang="de-DE" altLang="de-DE" b="1" dirty="0" smtClean="0">
                <a:latin typeface="Arial" panose="020B0604020202020204" pitchFamily="34" charset="0"/>
              </a:rPr>
              <a:t>1. mechanische Schwingungen, </a:t>
            </a:r>
            <a:r>
              <a:rPr lang="de-DE" altLang="de-DE" dirty="0" smtClean="0">
                <a:latin typeface="Arial" panose="020B0604020202020204" pitchFamily="34" charset="0"/>
              </a:rPr>
              <a:t>die bei Übertragung auf den gesamten Körper Gefährdungen für die Gesundheit</a:t>
            </a:r>
          </a:p>
          <a:p>
            <a:r>
              <a:rPr lang="de-DE" altLang="de-DE" dirty="0" smtClean="0">
                <a:latin typeface="Arial" panose="020B0604020202020204" pitchFamily="34" charset="0"/>
              </a:rPr>
              <a:t>und Sicherheit der Beschäftigten verursachen oder verursachen können (Ganzkörper-Vibrationen),</a:t>
            </a:r>
          </a:p>
          <a:p>
            <a:r>
              <a:rPr lang="de-DE" altLang="de-DE" dirty="0" smtClean="0">
                <a:latin typeface="Arial" panose="020B0604020202020204" pitchFamily="34" charset="0"/>
              </a:rPr>
              <a:t>insbesondere Rückenschmerzen und Schädigungen der Wirbelsäule, und</a:t>
            </a:r>
          </a:p>
          <a:p>
            <a:pPr eaLnBrk="1" hangingPunct="1"/>
            <a:r>
              <a:rPr lang="de-DE" altLang="de-DE" b="1" dirty="0" smtClean="0">
                <a:latin typeface="Arial" panose="020B0604020202020204" pitchFamily="34" charset="0"/>
              </a:rPr>
              <a:t>2. mechanische Schwingungen, </a:t>
            </a:r>
            <a:r>
              <a:rPr lang="de-DE" altLang="de-DE" dirty="0" smtClean="0">
                <a:latin typeface="Arial" panose="020B0604020202020204" pitchFamily="34" charset="0"/>
              </a:rPr>
              <a:t>die bei Übertragung auf das Hand-Arm-System des Menschen Gefährdungen</a:t>
            </a:r>
          </a:p>
          <a:p>
            <a:r>
              <a:rPr lang="de-DE" altLang="de-DE" dirty="0" smtClean="0">
                <a:latin typeface="Arial" panose="020B0604020202020204" pitchFamily="34" charset="0"/>
              </a:rPr>
              <a:t>für die Gesundheit und Sicherheit der Beschäftigten verursachen oder verursachen können (Hand-Arm-Vibrationen), insbesondere Knochen oder Gelenkschäden, Durchblutungsstörungen oder</a:t>
            </a:r>
            <a:r>
              <a:rPr lang="de-DE" altLang="de-DE" baseline="0" dirty="0" smtClean="0">
                <a:latin typeface="Arial" panose="020B0604020202020204" pitchFamily="34" charset="0"/>
              </a:rPr>
              <a:t> </a:t>
            </a:r>
            <a:r>
              <a:rPr lang="de-DE" altLang="de-DE" dirty="0" smtClean="0">
                <a:latin typeface="Arial" panose="020B0604020202020204" pitchFamily="34" charset="0"/>
              </a:rPr>
              <a:t>neurologische Erkrankungen</a:t>
            </a: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de-DE" altLang="de-DE" b="1" dirty="0" smtClean="0">
                <a:latin typeface="Arial" panose="020B0604020202020204" pitchFamily="34" charset="0"/>
              </a:rPr>
              <a:t>Ganzkörpervibrationen</a:t>
            </a:r>
            <a:r>
              <a:rPr lang="de-DE" altLang="de-DE" dirty="0" smtClean="0">
                <a:latin typeface="Arial" panose="020B0604020202020204" pitchFamily="34" charset="0"/>
              </a:rPr>
              <a:t> können im Stehen, Sitzen und Liegen auftreten.</a:t>
            </a:r>
          </a:p>
          <a:p>
            <a:pPr eaLnBrk="1" hangingPunct="1"/>
            <a:r>
              <a:rPr lang="de-DE" altLang="de-DE" b="1" dirty="0" smtClean="0">
                <a:latin typeface="Arial" panose="020B0604020202020204" pitchFamily="34" charset="0"/>
              </a:rPr>
              <a:t>Hand-Arm-Vibrationen</a:t>
            </a:r>
            <a:r>
              <a:rPr lang="de-DE" altLang="de-DE" dirty="0" smtClean="0">
                <a:latin typeface="Arial" panose="020B0604020202020204" pitchFamily="34" charset="0"/>
              </a:rPr>
              <a:t> treten im Zusammenhang mit Greifen auf.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3601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354142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anose="020B0604020202020204" pitchFamily="34" charset="0"/>
              </a:rPr>
              <a:t>Man unterscheidet: </a:t>
            </a:r>
          </a:p>
          <a:p>
            <a:r>
              <a:rPr lang="de-DE" altLang="de-DE" b="1" dirty="0" smtClean="0">
                <a:latin typeface="Arial" panose="020B0604020202020204" pitchFamily="34" charset="0"/>
              </a:rPr>
              <a:t>1. mechanische Schwingungen, </a:t>
            </a:r>
            <a:r>
              <a:rPr lang="de-DE" altLang="de-DE" dirty="0" smtClean="0">
                <a:latin typeface="Arial" panose="020B0604020202020204" pitchFamily="34" charset="0"/>
              </a:rPr>
              <a:t>die bei Übertragung auf den gesamten Körper Gefährdungen für die Gesundheit</a:t>
            </a:r>
          </a:p>
          <a:p>
            <a:r>
              <a:rPr lang="de-DE" altLang="de-DE" dirty="0" smtClean="0">
                <a:latin typeface="Arial" panose="020B0604020202020204" pitchFamily="34" charset="0"/>
              </a:rPr>
              <a:t>und Sicherheit der Beschäftigten verursachen oder verursachen können (Ganzkörper-Vibrationen),</a:t>
            </a:r>
          </a:p>
          <a:p>
            <a:r>
              <a:rPr lang="de-DE" altLang="de-DE" dirty="0" smtClean="0">
                <a:latin typeface="Arial" panose="020B0604020202020204" pitchFamily="34" charset="0"/>
              </a:rPr>
              <a:t>insbesondere Rückenschmerzen und Schädigungen der Wirbelsäule, und</a:t>
            </a:r>
          </a:p>
          <a:p>
            <a:pPr eaLnBrk="1" hangingPunct="1"/>
            <a:r>
              <a:rPr lang="de-DE" altLang="de-DE" b="1" dirty="0" smtClean="0">
                <a:latin typeface="Arial" panose="020B0604020202020204" pitchFamily="34" charset="0"/>
              </a:rPr>
              <a:t>2. mechanische Schwingungen, </a:t>
            </a:r>
            <a:r>
              <a:rPr lang="de-DE" altLang="de-DE" dirty="0" smtClean="0">
                <a:latin typeface="Arial" panose="020B0604020202020204" pitchFamily="34" charset="0"/>
              </a:rPr>
              <a:t>die bei Übertragung auf das Hand-Arm-System des Menschen Gefährdungen</a:t>
            </a:r>
          </a:p>
          <a:p>
            <a:r>
              <a:rPr lang="de-DE" altLang="de-DE" dirty="0" smtClean="0">
                <a:latin typeface="Arial" panose="020B0604020202020204" pitchFamily="34" charset="0"/>
              </a:rPr>
              <a:t>für die Gesundheit und Sicherheit der Beschäftigten verursachen oder verursachen können (Hand-Arm-Vibrationen), insbesondere Knochen oder Gelenkschäden, Durchblutungsstörungen oder</a:t>
            </a:r>
            <a:r>
              <a:rPr lang="de-DE" altLang="de-DE" baseline="0" dirty="0" smtClean="0">
                <a:latin typeface="Arial" panose="020B0604020202020204" pitchFamily="34" charset="0"/>
              </a:rPr>
              <a:t> </a:t>
            </a:r>
            <a:r>
              <a:rPr lang="de-DE" altLang="de-DE" dirty="0" smtClean="0">
                <a:latin typeface="Arial" panose="020B0604020202020204" pitchFamily="34" charset="0"/>
              </a:rPr>
              <a:t>neurologische Erkrankungen</a:t>
            </a: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de-DE" altLang="de-DE" b="1" dirty="0" smtClean="0">
                <a:latin typeface="Arial" panose="020B0604020202020204" pitchFamily="34" charset="0"/>
              </a:rPr>
              <a:t>Ganzkörpervibrationen</a:t>
            </a:r>
            <a:r>
              <a:rPr lang="de-DE" altLang="de-DE" dirty="0" smtClean="0">
                <a:latin typeface="Arial" panose="020B0604020202020204" pitchFamily="34" charset="0"/>
              </a:rPr>
              <a:t> können im Stehen, Sitzen und Liegen auftreten.</a:t>
            </a:r>
          </a:p>
          <a:p>
            <a:pPr eaLnBrk="1" hangingPunct="1"/>
            <a:r>
              <a:rPr lang="de-DE" altLang="de-DE" b="1" dirty="0" smtClean="0">
                <a:latin typeface="Arial" panose="020B0604020202020204" pitchFamily="34" charset="0"/>
              </a:rPr>
              <a:t>Hand-Arm-Vibrationen</a:t>
            </a:r>
            <a:r>
              <a:rPr lang="de-DE" altLang="de-DE" dirty="0" smtClean="0">
                <a:latin typeface="Arial" panose="020B0604020202020204" pitchFamily="34" charset="0"/>
              </a:rPr>
              <a:t> treten im Zusammenhang mit Greifen auf.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13167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109054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62549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xmlns="" id="{0E11FC9E-1C01-E975-681F-479C4061A1AB}"/>
              </a:ext>
            </a:extLst>
          </p:cNvPr>
          <p:cNvSpPr/>
          <p:nvPr userDrawn="1"/>
        </p:nvSpPr>
        <p:spPr bwMode="auto">
          <a:xfrm>
            <a:off x="0" y="-21369"/>
            <a:ext cx="12192000" cy="1298575"/>
          </a:xfrm>
          <a:prstGeom prst="rect">
            <a:avLst/>
          </a:prstGeom>
          <a:solidFill>
            <a:srgbClr val="E8E8E8">
              <a:alpha val="67843"/>
            </a:srgbClr>
          </a:solidFill>
          <a:ln>
            <a:noFill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16075" algn="l"/>
              </a:tabLst>
            </a:pPr>
            <a:endParaRPr kumimoji="0" lang="de-DE" sz="2000" b="0" i="0" u="none" strike="noStrike" cap="none" normalizeH="0" baseline="0" dirty="0">
              <a:ln>
                <a:noFill/>
              </a:ln>
              <a:solidFill>
                <a:srgbClr val="6D6D6D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2639484" y="2189163"/>
            <a:ext cx="8136467" cy="2679700"/>
          </a:xfrm>
        </p:spPr>
        <p:txBody>
          <a:bodyPr bIns="0"/>
          <a:lstStyle>
            <a:lvl1pPr>
              <a:lnSpc>
                <a:spcPct val="90000"/>
              </a:lnSpc>
              <a:defRPr sz="3800"/>
            </a:lvl1pPr>
          </a:lstStyle>
          <a:p>
            <a:pPr lvl="0"/>
            <a:r>
              <a:rPr lang="de-DE" altLang="de-DE" noProof="0" smtClean="0"/>
              <a:t>Titelmasterformat durch Klicken bearbeiten</a:t>
            </a:r>
            <a:endParaRPr lang="de-DE" altLang="de-DE" noProof="0" dirty="0"/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2639484" y="5083176"/>
            <a:ext cx="8136467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Formatvorlage des Untertitelmasters durch Klicken bearbeiten</a:t>
            </a:r>
            <a:endParaRPr lang="de-DE" altLang="de-DE" noProof="0" dirty="0"/>
          </a:p>
        </p:txBody>
      </p:sp>
      <p:pic>
        <p:nvPicPr>
          <p:cNvPr id="9" name="Grafik 8" descr="Logo KANPraxis Module: Ergonomie&#10;&#10;Automatisch generierte Beschreibung">
            <a:extLst>
              <a:ext uri="{FF2B5EF4-FFF2-40B4-BE49-F238E27FC236}">
                <a16:creationId xmlns:a16="http://schemas.microsoft.com/office/drawing/2014/main" xmlns="" id="{6A5686F1-F33B-CC42-17B5-C58C0CDA27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427110"/>
            <a:ext cx="2386370" cy="421335"/>
          </a:xfrm>
          <a:prstGeom prst="rect">
            <a:avLst/>
          </a:prstGeom>
        </p:spPr>
      </p:pic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xmlns="" id="{7302DD1C-5411-3134-FD0A-BBE73F3B9CC9}"/>
              </a:ext>
            </a:extLst>
          </p:cNvPr>
          <p:cNvCxnSpPr/>
          <p:nvPr userDrawn="1"/>
        </p:nvCxnSpPr>
        <p:spPr bwMode="auto">
          <a:xfrm>
            <a:off x="0" y="1340768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FAB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2000"/>
            </a:lvl2pPr>
            <a:lvl3pPr marL="265113" indent="-261938">
              <a:buClr>
                <a:srgbClr val="FAB500"/>
              </a:buClr>
              <a:buFont typeface="Arial" panose="020B0604020202020204" pitchFamily="34" charset="0"/>
              <a:buChar char="•"/>
              <a:defRPr sz="2000"/>
            </a:lvl3pPr>
            <a:lvl4pPr>
              <a:buClr>
                <a:srgbClr val="FAB500"/>
              </a:buClr>
              <a:defRPr sz="1800"/>
            </a:lvl4pPr>
            <a:lvl5pPr marL="678112" indent="-285750"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B6BD4482-99CC-4E47-A47A-AD99D597AA96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48936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19667" y="1484314"/>
            <a:ext cx="5274733" cy="4897437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 marL="540000"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484314"/>
            <a:ext cx="5443016" cy="4897437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1E832D47-690B-41F0-BCAD-9F165EFE9095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96970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767408" y="6496051"/>
            <a:ext cx="5809076" cy="333375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de-DE" dirty="0"/>
              <a:t>Veranstaltung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9635068" y="6496051"/>
            <a:ext cx="2005548" cy="333375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de-DE" dirty="0"/>
              <a:t>Seite </a:t>
            </a:r>
            <a:fld id="{9E1CCE1E-BB16-4C91-9013-2F8E5D1DD0AC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244139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9635068" y="6496051"/>
            <a:ext cx="2077556" cy="333375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de-DE" dirty="0"/>
              <a:t>Seite </a:t>
            </a:r>
            <a:fld id="{C13503F5-875C-4BFD-8DC7-D3B87DC98B0A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43138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schmal mit Bil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766800"/>
            <a:ext cx="10920616" cy="572616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583832" y="1484784"/>
            <a:ext cx="7056784" cy="4824536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719668" y="1484784"/>
            <a:ext cx="3720148" cy="4824536"/>
          </a:xfrm>
        </p:spPr>
        <p:txBody>
          <a:bodyPr/>
          <a:lstStyle>
            <a:lvl1pPr marL="0" indent="0">
              <a:buNone/>
              <a:defRPr sz="2000" b="1">
                <a:latin typeface="+mn-lt"/>
              </a:defRPr>
            </a:lvl1pPr>
            <a:lvl2pPr marL="0" indent="0">
              <a:buNone/>
              <a:defRPr sz="2000" baseline="0">
                <a:latin typeface="+mn-lt"/>
              </a:defRPr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536400" indent="-270000">
              <a:spcBef>
                <a:spcPts val="504"/>
              </a:spcBef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53926E1C-4BB1-4A3E-B192-0F3494B0855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13589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breit mit Bil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766800"/>
            <a:ext cx="10920616" cy="572616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8256240" y="1484784"/>
            <a:ext cx="3384376" cy="4824536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719668" y="1484784"/>
            <a:ext cx="7392556" cy="4824536"/>
          </a:xfrm>
        </p:spPr>
        <p:txBody>
          <a:bodyPr/>
          <a:lstStyle>
            <a:lvl1pPr marL="0" indent="0">
              <a:buNone/>
              <a:defRPr sz="2000" b="1">
                <a:latin typeface="+mn-lt"/>
              </a:defRPr>
            </a:lvl1pPr>
            <a:lvl2pPr marL="0" indent="0">
              <a:buNone/>
              <a:defRPr sz="2000" baseline="0">
                <a:latin typeface="+mn-lt"/>
              </a:defRPr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536400" indent="-270000">
              <a:spcBef>
                <a:spcPts val="504"/>
              </a:spcBef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53926E1C-4BB1-4A3E-B192-0F3494B0855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18721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breit mit Bild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766800"/>
            <a:ext cx="10920616" cy="572616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719667" y="1484108"/>
            <a:ext cx="3384376" cy="4824536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248060" y="1484108"/>
            <a:ext cx="7392556" cy="4824536"/>
          </a:xfrm>
        </p:spPr>
        <p:txBody>
          <a:bodyPr/>
          <a:lstStyle>
            <a:lvl1pPr marL="0" indent="0">
              <a:buNone/>
              <a:defRPr sz="2000" b="1">
                <a:latin typeface="+mn-lt"/>
              </a:defRPr>
            </a:lvl1pPr>
            <a:lvl2pPr marL="0" indent="0">
              <a:buNone/>
              <a:defRPr sz="2000" baseline="0">
                <a:latin typeface="+mn-lt"/>
              </a:defRPr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536400" indent="-270000">
              <a:spcBef>
                <a:spcPts val="504"/>
              </a:spcBef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Veranstaltung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53926E1C-4BB1-4A3E-B192-0F3494B0855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949421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xmlns="" id="{24EA34D8-1483-DCD9-26C3-67A33E3148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 bwMode="auto">
          <a:xfrm>
            <a:off x="0" y="6438899"/>
            <a:ext cx="12192000" cy="419100"/>
          </a:xfrm>
          <a:prstGeom prst="rect">
            <a:avLst/>
          </a:prstGeom>
          <a:solidFill>
            <a:srgbClr val="004994"/>
          </a:solidFill>
          <a:ln>
            <a:noFill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16075" algn="l"/>
              </a:tabLst>
            </a:pPr>
            <a:endParaRPr kumimoji="0" lang="de-DE" sz="2000" b="0" i="0" u="none" strike="noStrike" cap="none" normalizeH="0" baseline="0">
              <a:ln>
                <a:noFill/>
              </a:ln>
              <a:solidFill>
                <a:srgbClr val="6D6D6D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917267" y="6496051"/>
            <a:ext cx="243416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altLang="de-DE"/>
              <a:t>Datum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19667" y="6496051"/>
            <a:ext cx="585681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altLang="de-DE" dirty="0"/>
              <a:t>Veranstaltung</a:t>
            </a:r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667" y="1484314"/>
            <a:ext cx="10920949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Zwischenüberschrift 20pt</a:t>
            </a:r>
          </a:p>
          <a:p>
            <a:pPr lvl="1"/>
            <a:r>
              <a:rPr lang="de-DE" altLang="de-DE" dirty="0"/>
              <a:t>Fließtext optimal 20pt</a:t>
            </a:r>
          </a:p>
          <a:p>
            <a:pPr lvl="2"/>
            <a:r>
              <a:rPr lang="de-DE" altLang="de-DE" dirty="0"/>
              <a:t>Aufzählungspunkt</a:t>
            </a:r>
          </a:p>
          <a:p>
            <a:pPr lvl="3"/>
            <a:r>
              <a:rPr lang="de-DE" altLang="de-DE" dirty="0"/>
              <a:t>Aufzählungspunkt</a:t>
            </a:r>
          </a:p>
          <a:p>
            <a:pPr lvl="4"/>
            <a:r>
              <a:rPr lang="de-DE" altLang="de-DE" dirty="0"/>
              <a:t>Nächste Ebene</a:t>
            </a:r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719667" y="765175"/>
            <a:ext cx="10920949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635068" y="6496051"/>
            <a:ext cx="2005548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altLang="de-DE" dirty="0"/>
              <a:t>Seite </a:t>
            </a:r>
            <a:fld id="{B988F69E-07F7-4632-B6D5-B3DCDD892311}" type="slidenum">
              <a:rPr lang="de-DE" altLang="de-DE"/>
              <a:pPr/>
              <a:t>‹Nr.›</a:t>
            </a:fld>
            <a:endParaRPr lang="de-DE" alt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911169DB-FCD0-094E-FE3B-9BAA081DF8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255" y="155020"/>
            <a:ext cx="1797361" cy="317340"/>
          </a:xfrm>
          <a:prstGeom prst="rect">
            <a:avLst/>
          </a:prstGeom>
        </p:spPr>
      </p:pic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xmlns="" id="{C43531E9-3920-45D5-7A92-FE7B09806B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 bwMode="auto">
          <a:xfrm>
            <a:off x="-16329" y="579747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FAB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3" r:id="rId3"/>
    <p:sldLayoutId id="2147483655" r:id="rId4"/>
    <p:sldLayoutId id="2147483656" r:id="rId5"/>
    <p:sldLayoutId id="2147483658" r:id="rId6"/>
    <p:sldLayoutId id="2147483662" r:id="rId7"/>
    <p:sldLayoutId id="2147483663" r:id="rId8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tabLst>
          <a:tab pos="1616075" algn="l"/>
        </a:tabLst>
        <a:defRPr sz="2000" b="1" kern="1200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1" fontAlgn="base" hangingPunct="1">
        <a:spcBef>
          <a:spcPct val="20000"/>
        </a:spcBef>
        <a:spcAft>
          <a:spcPct val="0"/>
        </a:spcAft>
        <a:tabLst>
          <a:tab pos="1616075" algn="l"/>
        </a:tabLst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265113" indent="-261938" algn="l" rtl="0" eaLnBrk="1" fontAlgn="base" hangingPunct="1">
        <a:spcBef>
          <a:spcPct val="20000"/>
        </a:spcBef>
        <a:spcAft>
          <a:spcPct val="0"/>
        </a:spcAft>
        <a:buClr>
          <a:srgbClr val="004994"/>
        </a:buClr>
        <a:buFont typeface="Wingdings" panose="05000000000000000000" pitchFamily="2" charset="2"/>
        <a:buChar char="§"/>
        <a:tabLst>
          <a:tab pos="1616075" algn="l"/>
        </a:tabLst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534988" indent="-268288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1616075" algn="l"/>
        </a:tabLst>
        <a:defRPr sz="2100" kern="1200">
          <a:solidFill>
            <a:schemeClr val="bg2"/>
          </a:solidFill>
          <a:latin typeface="+mn-lt"/>
          <a:ea typeface="+mn-ea"/>
          <a:cs typeface="+mn-cs"/>
        </a:defRPr>
      </a:lvl4pPr>
      <a:lvl5pPr marL="540000" indent="-147638" algn="l" rtl="0" eaLnBrk="1" fontAlgn="base" hangingPunct="1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 kern="1200">
          <a:solidFill>
            <a:srgbClr val="878787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an.de/" TargetMode="External"/><Relationship Id="rId2" Type="http://schemas.openxmlformats.org/officeDocument/2006/relationships/hyperlink" Target="mailto:horst.boemer@iapo-online.de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hyperlink" Target="https://www.institut-aser.de/" TargetMode="External"/><Relationship Id="rId4" Type="http://schemas.openxmlformats.org/officeDocument/2006/relationships/hyperlink" Target="https://ergonomie.kan-praxis.de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Arbeitsumweltfaktoren</a:t>
            </a:r>
            <a:br>
              <a:rPr lang="de-DE" altLang="de-DE" dirty="0" smtClean="0"/>
            </a:b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sz="2800" dirty="0" smtClean="0"/>
              <a:t>Teil 3a: </a:t>
            </a:r>
            <a:r>
              <a:rPr lang="de-DE" altLang="de-DE" sz="2800" dirty="0"/>
              <a:t>Mechanische </a:t>
            </a:r>
            <a:r>
              <a:rPr lang="de-DE" altLang="de-DE" sz="2800" dirty="0" smtClean="0"/>
              <a:t>Schwingungen</a:t>
            </a:r>
            <a:endParaRPr lang="de-DE" altLang="de-DE" sz="2800" dirty="0"/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de-DE" dirty="0" err="1" smtClean="0"/>
              <a:t>Modul</a:t>
            </a:r>
            <a:r>
              <a:rPr lang="en-GB" altLang="de-DE" dirty="0" smtClean="0"/>
              <a:t> 3 – </a:t>
            </a:r>
            <a:r>
              <a:rPr lang="en-GB" altLang="de-DE" dirty="0" err="1" smtClean="0"/>
              <a:t>Ergonomie</a:t>
            </a:r>
            <a:r>
              <a:rPr lang="en-GB" altLang="de-DE" dirty="0" smtClean="0"/>
              <a:t> </a:t>
            </a:r>
            <a:r>
              <a:rPr lang="en-GB" altLang="de-DE" dirty="0" err="1" smtClean="0"/>
              <a:t>lernen</a:t>
            </a:r>
            <a:r>
              <a:rPr lang="en-GB" altLang="de-DE" dirty="0" smtClean="0"/>
              <a:t>.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386759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Kenngrößen</a:t>
            </a:r>
            <a:endParaRPr lang="de-DE" dirty="0"/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1919289" y="5876926"/>
            <a:ext cx="6264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de-DE" sz="1800" kern="0" dirty="0">
                <a:solidFill>
                  <a:schemeClr val="bg2"/>
                </a:solidFill>
              </a:rPr>
              <a:t>Einflussgrößen auf die Schwingungsbeschleunigung</a:t>
            </a:r>
          </a:p>
        </p:txBody>
      </p:sp>
      <p:sp>
        <p:nvSpPr>
          <p:cNvPr id="60" name="Text Box 47"/>
          <p:cNvSpPr txBox="1">
            <a:spLocks noChangeArrowheads="1"/>
          </p:cNvSpPr>
          <p:nvPr/>
        </p:nvSpPr>
        <p:spPr bwMode="auto">
          <a:xfrm>
            <a:off x="983432" y="1661310"/>
            <a:ext cx="32707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800" b="1" dirty="0">
                <a:solidFill>
                  <a:schemeClr val="bg2"/>
                </a:solidFill>
              </a:rPr>
              <a:t>Beschleunigungs-amplitude</a:t>
            </a:r>
            <a:r>
              <a:rPr lang="de-DE" altLang="de-DE" sz="1800" dirty="0">
                <a:solidFill>
                  <a:schemeClr val="bg2"/>
                </a:solidFill>
              </a:rPr>
              <a:t> (Intensität) der Schwingung</a:t>
            </a:r>
          </a:p>
        </p:txBody>
      </p:sp>
      <p:sp>
        <p:nvSpPr>
          <p:cNvPr id="54" name="Text Box 48"/>
          <p:cNvSpPr txBox="1">
            <a:spLocks noChangeArrowheads="1"/>
          </p:cNvSpPr>
          <p:nvPr/>
        </p:nvSpPr>
        <p:spPr bwMode="auto">
          <a:xfrm>
            <a:off x="983432" y="3085767"/>
            <a:ext cx="355813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sz="1800" b="1" kern="0" dirty="0">
                <a:solidFill>
                  <a:schemeClr val="bg2"/>
                </a:solidFill>
              </a:rPr>
              <a:t>Schwingungsart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sz="1600" kern="0" dirty="0">
                <a:solidFill>
                  <a:schemeClr val="bg2"/>
                </a:solidFill>
              </a:rPr>
              <a:t>(Ganzkörperschwingung, Hand-Arm-Schwingung)</a:t>
            </a:r>
          </a:p>
        </p:txBody>
      </p:sp>
      <p:sp>
        <p:nvSpPr>
          <p:cNvPr id="55" name="Text Box 49"/>
          <p:cNvSpPr txBox="1">
            <a:spLocks noChangeArrowheads="1"/>
          </p:cNvSpPr>
          <p:nvPr/>
        </p:nvSpPr>
        <p:spPr bwMode="auto">
          <a:xfrm>
            <a:off x="1055440" y="4457662"/>
            <a:ext cx="350512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sz="1800" b="1" kern="0" dirty="0">
                <a:solidFill>
                  <a:schemeClr val="bg2"/>
                </a:solidFill>
              </a:rPr>
              <a:t>Schwingungsrichtung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sz="1600" kern="0" dirty="0">
                <a:solidFill>
                  <a:schemeClr val="bg2"/>
                </a:solidFill>
              </a:rPr>
              <a:t>(entsprechend dem körperbezogenen Koordinatensystem)</a:t>
            </a:r>
          </a:p>
        </p:txBody>
      </p:sp>
      <p:sp>
        <p:nvSpPr>
          <p:cNvPr id="53" name="Text Box 46"/>
          <p:cNvSpPr txBox="1">
            <a:spLocks noChangeArrowheads="1"/>
          </p:cNvSpPr>
          <p:nvPr/>
        </p:nvSpPr>
        <p:spPr bwMode="auto">
          <a:xfrm>
            <a:off x="5663952" y="1202200"/>
            <a:ext cx="33061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sz="1800" b="1" kern="0" dirty="0">
                <a:solidFill>
                  <a:schemeClr val="bg2"/>
                </a:solidFill>
              </a:rPr>
              <a:t>Frequenz</a:t>
            </a:r>
            <a:r>
              <a:rPr lang="de-DE" altLang="de-DE" sz="1800" kern="0" dirty="0">
                <a:solidFill>
                  <a:schemeClr val="bg2"/>
                </a:solidFill>
              </a:rPr>
              <a:t> der Schwingung</a:t>
            </a:r>
          </a:p>
        </p:txBody>
      </p:sp>
      <p:sp>
        <p:nvSpPr>
          <p:cNvPr id="39" name="Rectangle 22"/>
          <p:cNvSpPr>
            <a:spLocks noChangeArrowheads="1"/>
          </p:cNvSpPr>
          <p:nvPr/>
        </p:nvSpPr>
        <p:spPr bwMode="auto">
          <a:xfrm>
            <a:off x="5087889" y="4576299"/>
            <a:ext cx="4968875" cy="10795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sz="1800" kern="0" dirty="0">
                <a:solidFill>
                  <a:schemeClr val="bg2"/>
                </a:solidFill>
              </a:rPr>
              <a:t>Frequenzbewertete Beschleunigung (GKV)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endParaRPr lang="de-DE" altLang="de-DE" sz="1800" kern="0" dirty="0">
              <a:solidFill>
                <a:schemeClr val="bg2"/>
              </a:solidFill>
            </a:endParaRP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sz="1800" kern="0" dirty="0">
                <a:solidFill>
                  <a:schemeClr val="bg2"/>
                </a:solidFill>
              </a:rPr>
              <a:t>Schwingungsgesamtwert (HAV)</a:t>
            </a:r>
          </a:p>
        </p:txBody>
      </p:sp>
      <p:pic>
        <p:nvPicPr>
          <p:cNvPr id="3" name="Grafik 2" descr="Eine Grafik symbolisiert die Verläufe von stochastischen und periodischen Schwingungen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517738"/>
            <a:ext cx="6840305" cy="3822523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10</a:t>
            </a:fld>
            <a:endParaRPr lang="de-DE" alt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331067-E417-4C04-A07D-4D19D20CA93B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24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0297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Koordinatensysteme für Schwingungen</a:t>
            </a:r>
            <a:endParaRPr lang="de-DE" dirty="0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28811" y="2852936"/>
            <a:ext cx="5134739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2400" dirty="0">
                <a:solidFill>
                  <a:schemeClr val="bg2"/>
                </a:solidFill>
              </a:rPr>
              <a:t>Physiologische Koordinatensysteme</a:t>
            </a:r>
          </a:p>
          <a:p>
            <a:pPr eaLnBrk="1" hangingPunct="1"/>
            <a:r>
              <a:rPr lang="de-DE" altLang="de-DE" sz="2400" dirty="0">
                <a:solidFill>
                  <a:schemeClr val="bg2"/>
                </a:solidFill>
              </a:rPr>
              <a:t>für Schwingungen</a:t>
            </a:r>
          </a:p>
          <a:p>
            <a:pPr eaLnBrk="1" hangingPunct="1"/>
            <a:r>
              <a:rPr lang="de-DE" altLang="de-DE" sz="2400" dirty="0">
                <a:solidFill>
                  <a:schemeClr val="bg2"/>
                </a:solidFill>
              </a:rPr>
              <a:t>(nach VDI-Richtlinie 2057)</a:t>
            </a:r>
          </a:p>
        </p:txBody>
      </p:sp>
      <p:pic>
        <p:nvPicPr>
          <p:cNvPr id="7" name="Inhaltsplatzhalter 6" descr="&quot;Eine Zeichnung verdeutlicht die physiologischen Koordinatensysteme für verschiedene Schwingungsrichtungen an einem stehenden, sitzen und liegenden Menschen. &quot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75920" y="1340768"/>
            <a:ext cx="5609030" cy="4897437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4122B2-8200-49CD-A4FE-27231A09A3AA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11</a:t>
            </a:fld>
            <a:endParaRPr lang="de-DE" altLang="de-DE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13901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Koordinatensysteme für Schwingungen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2C49C5-434F-49E5-8873-F278B6A2D44E}" type="datetime1">
              <a:rPr lang="de-DE" altLang="de-DE" smtClean="0"/>
              <a:t>08.09.2023</a:t>
            </a:fld>
            <a:endParaRPr lang="de-DE" altLang="de-DE"/>
          </a:p>
        </p:txBody>
      </p:sp>
      <p:pic>
        <p:nvPicPr>
          <p:cNvPr id="8" name="Inhaltsplatzhalter 7" descr="Eine Zeichnung verdeutlicht die verschiedenen Schwingungsrichtungen an der Hand.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24761" y="1631592"/>
            <a:ext cx="8510754" cy="4602879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12</a:t>
            </a:fld>
            <a:endParaRPr lang="de-DE" altLang="de-DE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4397135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Wirkung auf Menschen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77825" indent="-285750" fontAlgn="auto"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lang="de-DE" altLang="de-DE" b="0" kern="0" dirty="0"/>
              <a:t>Die Wirkung von Schwingungen ist abhängig von Amplitude und Frequenz.</a:t>
            </a:r>
          </a:p>
          <a:p>
            <a:pPr marL="377825" indent="-285750" fontAlgn="auto"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endParaRPr lang="de-DE" altLang="de-DE" b="0" kern="0" dirty="0"/>
          </a:p>
          <a:p>
            <a:pPr marL="377825" indent="-285750" fontAlgn="auto"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lang="de-DE" altLang="de-DE" b="0" kern="0" dirty="0"/>
              <a:t>Auf die Organsysteme des Menschen schädigend wirken insbesondere</a:t>
            </a:r>
            <a:br>
              <a:rPr lang="de-DE" altLang="de-DE" b="0" kern="0" dirty="0"/>
            </a:br>
            <a:r>
              <a:rPr lang="de-DE" altLang="de-DE" b="0" kern="0" dirty="0"/>
              <a:t>Schwingungen mit niedriger Frequenz, da in diesem Bereich deren </a:t>
            </a:r>
            <a:br>
              <a:rPr lang="de-DE" altLang="de-DE" b="0" kern="0" dirty="0"/>
            </a:br>
            <a:r>
              <a:rPr lang="de-DE" altLang="de-DE" b="0" kern="0" dirty="0"/>
              <a:t>Resonanzfrequenzen liegen. </a:t>
            </a:r>
          </a:p>
          <a:p>
            <a:pPr marL="377825" indent="-285750" fontAlgn="auto"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endParaRPr lang="de-DE" altLang="de-DE" b="0" kern="0" dirty="0"/>
          </a:p>
          <a:p>
            <a:pPr marL="377825" indent="-285750" fontAlgn="auto"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lang="de-DE" altLang="de-DE" b="0" kern="0" dirty="0"/>
              <a:t>Schwingungen mit großen Amplituden und niedriger Frequenz schädigen</a:t>
            </a:r>
            <a:br>
              <a:rPr lang="de-DE" altLang="de-DE" b="0" kern="0" dirty="0"/>
            </a:br>
            <a:r>
              <a:rPr lang="de-DE" altLang="de-DE" b="0" kern="0" dirty="0"/>
              <a:t>vor allem den Bewegungsapparat. </a:t>
            </a:r>
          </a:p>
          <a:p>
            <a:pPr marL="377825" indent="-285750" fontAlgn="auto"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endParaRPr lang="de-DE" altLang="de-DE" b="0" kern="0" dirty="0"/>
          </a:p>
          <a:p>
            <a:pPr marL="377825" indent="-285750" fontAlgn="auto"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lang="de-DE" altLang="de-DE" b="0" kern="0" dirty="0"/>
              <a:t>Schwingungen mit hohen Frequenzen (z.B. bei handgeführten Maschinen)</a:t>
            </a:r>
            <a:br>
              <a:rPr lang="de-DE" altLang="de-DE" b="0" kern="0" dirty="0"/>
            </a:br>
            <a:r>
              <a:rPr lang="de-DE" altLang="de-DE" b="0" kern="0" dirty="0"/>
              <a:t>können zu Durchblutungsstörungen der Finger führen</a:t>
            </a:r>
          </a:p>
          <a:p>
            <a:pPr marL="377825" indent="-285750" fontAlgn="auto"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endParaRPr lang="de-DE" altLang="de-DE" b="0" kern="0" dirty="0"/>
          </a:p>
          <a:p>
            <a:pPr marL="377825" indent="-285750" fontAlgn="auto"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lang="de-DE" altLang="de-DE" b="0" kern="0" dirty="0"/>
              <a:t>Schwingungen beeinträchtigen darüber hinaus auch die Reaktion und </a:t>
            </a:r>
            <a:br>
              <a:rPr lang="de-DE" altLang="de-DE" b="0" kern="0" dirty="0"/>
            </a:br>
            <a:r>
              <a:rPr lang="de-DE" altLang="de-DE" b="0" kern="0" dirty="0"/>
              <a:t>Geschicklichkeit und können damit zu einer erhöhten Unfallgefahr führen</a:t>
            </a:r>
            <a:r>
              <a:rPr lang="de-DE" altLang="de-DE" b="0" kern="0" dirty="0" smtClean="0"/>
              <a:t>.</a:t>
            </a:r>
            <a:endParaRPr lang="de-DE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48D32A-8002-45D5-867D-1EB5FFB6CD4D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13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67662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Resonanzfrequenzen Mensch</a:t>
            </a:r>
            <a:endParaRPr lang="de-DE" dirty="0"/>
          </a:p>
        </p:txBody>
      </p:sp>
      <p:pic>
        <p:nvPicPr>
          <p:cNvPr id="3" name="Grafik 2" descr="Die Tabelle listet die Resonanzfrequenzen des Menschen für verschiedene Körperteile in unterschiedlichen Körperstellungen auf: Ganzkörper im Liegen 1-2 Hz; Wirbelsäule im Sitzen 3-6 Hz; Magen im Sitzen 4-7 Hz; Magen im Liegen 4-8 Hz; Brustkorb im Sitzen 4-6 Hz; Brustkorb im Liegen 6-12 Hz; Hand-Arm-System bei horizontalem Unterarm 8-20 Hz; Augäpfel bei aufrechtem Kopf 20-25 Hz und Schädelknochen im Liegen 50-70 Hz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1106" y="1351038"/>
            <a:ext cx="8449788" cy="4980864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7160D3-5CA3-4145-A164-94DD2148F0EF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14</a:t>
            </a:fld>
            <a:endParaRPr lang="de-DE" altLang="de-DE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367531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Reaktionen auf starke Schwingungen</a:t>
            </a:r>
            <a:endParaRPr lang="de-DE" dirty="0"/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7680176" y="1423823"/>
            <a:ext cx="4173838" cy="502291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de-DE" altLang="de-DE" sz="1800" dirty="0">
                <a:solidFill>
                  <a:schemeClr val="bg2"/>
                </a:solidFill>
              </a:rPr>
              <a:t>Atemnot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de-DE" altLang="de-DE" sz="1800" dirty="0">
                <a:solidFill>
                  <a:schemeClr val="bg2"/>
                </a:solidFill>
              </a:rPr>
              <a:t>Erschwertes Atmen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de-DE" altLang="de-DE" sz="1800" dirty="0">
                <a:solidFill>
                  <a:schemeClr val="bg2"/>
                </a:solidFill>
              </a:rPr>
              <a:t>Pressatmung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de-DE" altLang="de-DE" sz="1800" dirty="0">
                <a:solidFill>
                  <a:schemeClr val="bg2"/>
                </a:solidFill>
              </a:rPr>
              <a:t>Schmerzen im Brustkorb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de-DE" altLang="de-DE" sz="1800" dirty="0" smtClean="0">
                <a:solidFill>
                  <a:schemeClr val="bg2"/>
                </a:solidFill>
              </a:rPr>
              <a:t>Willkürliche </a:t>
            </a:r>
            <a:r>
              <a:rPr lang="de-DE" altLang="de-DE" sz="1800" dirty="0">
                <a:solidFill>
                  <a:schemeClr val="bg2"/>
                </a:solidFill>
              </a:rPr>
              <a:t>Muskelkontraktion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de-DE" altLang="de-DE" sz="1800" dirty="0">
                <a:solidFill>
                  <a:schemeClr val="bg2"/>
                </a:solidFill>
              </a:rPr>
              <a:t>Kieferresonanz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de-DE" altLang="de-DE" sz="1800" dirty="0">
                <a:solidFill>
                  <a:schemeClr val="bg2"/>
                </a:solidFill>
              </a:rPr>
              <a:t>Schmerzen im Unterleib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de-DE" altLang="de-DE" sz="1800" dirty="0">
                <a:solidFill>
                  <a:schemeClr val="bg2"/>
                </a:solidFill>
              </a:rPr>
              <a:t>Muskelspannung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de-DE" altLang="de-DE" sz="1800" dirty="0">
                <a:solidFill>
                  <a:schemeClr val="bg2"/>
                </a:solidFill>
              </a:rPr>
              <a:t>Rückenschmerzen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de-DE" altLang="de-DE" sz="1800" dirty="0">
                <a:solidFill>
                  <a:schemeClr val="bg2"/>
                </a:solidFill>
              </a:rPr>
              <a:t>Kopfschmerzen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de-DE" altLang="de-DE" sz="1800" dirty="0">
                <a:solidFill>
                  <a:schemeClr val="bg2"/>
                </a:solidFill>
              </a:rPr>
              <a:t>Beschwerden im Rachen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de-DE" altLang="de-DE" sz="1800" dirty="0">
                <a:solidFill>
                  <a:schemeClr val="bg2"/>
                </a:solidFill>
              </a:rPr>
              <a:t>Sprachbeeinflussung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de-DE" altLang="de-DE" sz="1800" dirty="0">
                <a:solidFill>
                  <a:schemeClr val="bg2"/>
                </a:solidFill>
              </a:rPr>
              <a:t>Rektale Reizung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de-DE" altLang="de-DE" sz="1800" dirty="0">
                <a:solidFill>
                  <a:schemeClr val="bg2"/>
                </a:solidFill>
              </a:rPr>
              <a:t>Blasenreizung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de-DE" altLang="de-DE" sz="1800" dirty="0">
                <a:solidFill>
                  <a:schemeClr val="bg2"/>
                </a:solidFill>
              </a:rPr>
              <a:t>Allgemeines </a:t>
            </a:r>
            <a:r>
              <a:rPr lang="de-DE" altLang="de-DE" sz="1800" dirty="0" smtClean="0">
                <a:solidFill>
                  <a:schemeClr val="bg2"/>
                </a:solidFill>
              </a:rPr>
              <a:t>Unbehagen</a:t>
            </a:r>
            <a:endParaRPr lang="de-DE" altLang="de-DE" sz="1800" dirty="0"/>
          </a:p>
        </p:txBody>
      </p:sp>
      <p:pic>
        <p:nvPicPr>
          <p:cNvPr id="12" name="Picture 13" descr="Eine Grafik zeigt die Frequenzbereiche zwischen 1 bis 20 Hz, welche mäßige und starke Beschwerden auf die unterschiedlichen Körperreaktionen verursachen.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1" t="4229" r="32437" b="4341"/>
          <a:stretch/>
        </p:blipFill>
        <p:spPr bwMode="auto">
          <a:xfrm>
            <a:off x="1846179" y="1462644"/>
            <a:ext cx="5499266" cy="4726258"/>
          </a:xfrm>
          <a:solidFill>
            <a:schemeClr val="bg1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981201" y="5956300"/>
            <a:ext cx="5229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solidFill>
                  <a:schemeClr val="bg2"/>
                </a:solidFill>
              </a:rPr>
              <a:t>Quelle: </a:t>
            </a:r>
            <a:r>
              <a:rPr lang="de-DE" altLang="de-DE" b="1" dirty="0" err="1">
                <a:solidFill>
                  <a:schemeClr val="bg2"/>
                </a:solidFill>
              </a:rPr>
              <a:t>Schnauber</a:t>
            </a:r>
            <a:r>
              <a:rPr lang="de-DE" altLang="de-DE" b="1" dirty="0">
                <a:solidFill>
                  <a:schemeClr val="bg2"/>
                </a:solidFill>
              </a:rPr>
              <a:t>, H.; Herterich, J.: </a:t>
            </a:r>
            <a:r>
              <a:rPr lang="de-DE" altLang="de-DE" dirty="0">
                <a:solidFill>
                  <a:schemeClr val="bg2"/>
                </a:solidFill>
              </a:rPr>
              <a:t>Auswirkung mechanischer 	 Schwingungen auf den Menschen: Haufe Verlag 1989</a:t>
            </a:r>
            <a:endParaRPr lang="de-DE" altLang="de-DE" sz="1400" dirty="0">
              <a:solidFill>
                <a:schemeClr val="bg2"/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3A1516-04A3-4518-87DC-19A5BC48A1D9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081212" y="6496050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15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087330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Schädigungen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tabLst/>
            </a:pPr>
            <a:r>
              <a:rPr lang="de-DE" sz="2400" dirty="0">
                <a:solidFill>
                  <a:srgbClr val="6F6F6F"/>
                </a:solidFill>
              </a:rPr>
              <a:t>Vaskuläre Störungen</a:t>
            </a:r>
          </a:p>
          <a:p>
            <a:pPr lvl="0">
              <a:tabLst/>
            </a:pPr>
            <a:r>
              <a:rPr lang="de-DE" b="0" dirty="0" smtClean="0">
                <a:solidFill>
                  <a:srgbClr val="6F6F6F"/>
                </a:solidFill>
              </a:rPr>
              <a:t>Störungen </a:t>
            </a:r>
            <a:r>
              <a:rPr lang="de-DE" b="0" dirty="0">
                <a:solidFill>
                  <a:srgbClr val="6F6F6F"/>
                </a:solidFill>
              </a:rPr>
              <a:t>durch zeitweilige Durchblutungsstörungen bei Hand-Arm-Schwingungen, z.B. BK 2104 „Weißfingerkrankheit</a:t>
            </a:r>
            <a:r>
              <a:rPr lang="de-DE" b="0" dirty="0" smtClean="0">
                <a:solidFill>
                  <a:srgbClr val="6F6F6F"/>
                </a:solidFill>
              </a:rPr>
              <a:t>“</a:t>
            </a:r>
          </a:p>
          <a:p>
            <a:pPr lvl="0">
              <a:tabLst/>
            </a:pPr>
            <a:r>
              <a:rPr lang="de-DE" sz="2400" dirty="0" smtClean="0">
                <a:solidFill>
                  <a:srgbClr val="6F6F6F"/>
                </a:solidFill>
              </a:rPr>
              <a:t>Skelettale </a:t>
            </a:r>
            <a:r>
              <a:rPr lang="de-DE" sz="2400" dirty="0">
                <a:solidFill>
                  <a:srgbClr val="6F6F6F"/>
                </a:solidFill>
              </a:rPr>
              <a:t>Erkrankungen</a:t>
            </a:r>
          </a:p>
          <a:p>
            <a:pPr lvl="0">
              <a:tabLst/>
            </a:pPr>
            <a:r>
              <a:rPr lang="de-DE" b="0" dirty="0" smtClean="0">
                <a:solidFill>
                  <a:srgbClr val="6F6F6F"/>
                </a:solidFill>
              </a:rPr>
              <a:t>Degenerative </a:t>
            </a:r>
            <a:r>
              <a:rPr lang="de-DE" b="0" dirty="0">
                <a:solidFill>
                  <a:srgbClr val="6F6F6F"/>
                </a:solidFill>
              </a:rPr>
              <a:t>Veränderungen von Knochen und Gelenken des Hand-Arm-Systems ausgelöst durch Erschütterungen, </a:t>
            </a:r>
            <a:br>
              <a:rPr lang="de-DE" b="0" dirty="0">
                <a:solidFill>
                  <a:srgbClr val="6F6F6F"/>
                </a:solidFill>
              </a:rPr>
            </a:br>
            <a:r>
              <a:rPr lang="de-DE" b="0" dirty="0">
                <a:solidFill>
                  <a:srgbClr val="6F6F6F"/>
                </a:solidFill>
              </a:rPr>
              <a:t>z.B. BK </a:t>
            </a:r>
            <a:r>
              <a:rPr lang="de-DE" b="0" dirty="0" smtClean="0">
                <a:solidFill>
                  <a:srgbClr val="6F6F6F"/>
                </a:solidFill>
              </a:rPr>
              <a:t>2103</a:t>
            </a:r>
          </a:p>
          <a:p>
            <a:pPr lvl="0">
              <a:tabLst/>
            </a:pPr>
            <a:r>
              <a:rPr lang="de-DE" sz="2400" dirty="0" smtClean="0">
                <a:solidFill>
                  <a:srgbClr val="6F6F6F"/>
                </a:solidFill>
              </a:rPr>
              <a:t>Neurologische </a:t>
            </a:r>
            <a:r>
              <a:rPr lang="de-DE" sz="2400" dirty="0">
                <a:solidFill>
                  <a:srgbClr val="6F6F6F"/>
                </a:solidFill>
              </a:rPr>
              <a:t>Erkrankungen</a:t>
            </a:r>
          </a:p>
          <a:p>
            <a:pPr lvl="0">
              <a:tabLst/>
            </a:pPr>
            <a:r>
              <a:rPr lang="de-DE" b="0" dirty="0" smtClean="0">
                <a:solidFill>
                  <a:srgbClr val="6F6F6F"/>
                </a:solidFill>
              </a:rPr>
              <a:t>Kribbeln </a:t>
            </a:r>
            <a:r>
              <a:rPr lang="de-DE" b="0" dirty="0">
                <a:solidFill>
                  <a:srgbClr val="6F6F6F"/>
                </a:solidFill>
              </a:rPr>
              <a:t>und Taubheitsgefühl in den Fingern, z. B. durch Quetschung von Nerven wie beim Karpaltunnelsyndrom</a:t>
            </a:r>
          </a:p>
          <a:p>
            <a:pPr lvl="0">
              <a:tabLst/>
            </a:pPr>
            <a:r>
              <a:rPr lang="de-DE" sz="2400" dirty="0">
                <a:solidFill>
                  <a:srgbClr val="6F6F6F"/>
                </a:solidFill>
              </a:rPr>
              <a:t>Muskuläre Erkrankungen</a:t>
            </a:r>
          </a:p>
          <a:p>
            <a:pPr lvl="0">
              <a:tabLst/>
            </a:pPr>
            <a:r>
              <a:rPr lang="de-DE" b="0" dirty="0">
                <a:solidFill>
                  <a:srgbClr val="6F6F6F"/>
                </a:solidFill>
              </a:rPr>
              <a:t>Muskelschwäche, Schmerzen in den Händen und Armen durch mechanische Verletzung oder die Schädigung von </a:t>
            </a:r>
            <a:r>
              <a:rPr lang="de-DE" b="0" dirty="0" smtClean="0">
                <a:solidFill>
                  <a:srgbClr val="6F6F6F"/>
                </a:solidFill>
              </a:rPr>
              <a:t>Nerven</a:t>
            </a:r>
            <a:endParaRPr lang="de-DE" dirty="0">
              <a:solidFill>
                <a:srgbClr val="6F6F6F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9868492" y="6137638"/>
            <a:ext cx="229261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kern="0" dirty="0">
                <a:solidFill>
                  <a:schemeClr val="bg2"/>
                </a:solidFill>
              </a:rPr>
              <a:t>nach DIN EN ISO 5349-1:2001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1D5A91-3764-4C53-9159-E2240B85DEFF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16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387131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Beispiel Weißfingerkrankheit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dirty="0"/>
              <a:t>Morbus </a:t>
            </a:r>
            <a:r>
              <a:rPr lang="de-DE" altLang="de-DE" dirty="0" smtClean="0"/>
              <a:t>Raynaud = </a:t>
            </a:r>
            <a:r>
              <a:rPr lang="de-DE" altLang="de-DE" dirty="0"/>
              <a:t>umgangssprachlich </a:t>
            </a:r>
            <a:r>
              <a:rPr lang="de-DE" altLang="de-DE" dirty="0" smtClean="0"/>
              <a:t>„Weißfingerkrankheit</a:t>
            </a:r>
            <a:r>
              <a:rPr lang="de-DE" altLang="de-DE" dirty="0"/>
              <a:t>“</a:t>
            </a:r>
          </a:p>
          <a:p>
            <a:endParaRPr lang="de-DE" dirty="0"/>
          </a:p>
        </p:txBody>
      </p:sp>
      <p:pic>
        <p:nvPicPr>
          <p:cNvPr id="8" name="Grafik 7" descr="Hand mit sehr heller Hautfarbe und stehender Mensch, ebenfalls mit sehr heller Hautfarbe an den Händen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6482" y="2064986"/>
            <a:ext cx="7139035" cy="4316342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BEAFDA-7670-492A-AAF0-352E1011131B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17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812548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AAAAH</a:t>
            </a:r>
            <a:endParaRPr lang="de-DE" dirty="0"/>
          </a:p>
        </p:txBody>
      </p:sp>
      <p:pic>
        <p:nvPicPr>
          <p:cNvPr id="3" name="Inhaltsplatzhalter 2" descr="Die Zeichnung zeigt einen Menschen, der beim Anblick einer durch die Weißfingerkrankheit erblassten Hand erschrickt. Der Betroffene sagt: &quot;Ich glaub' ich muss mal zum Arzt!&quot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92451" y="1484313"/>
            <a:ext cx="6575373" cy="4897437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6C0C57-D6F8-4F4F-8B52-1DCD27369C58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18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759908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tabLst/>
            </a:pPr>
            <a:r>
              <a:rPr lang="de-DE" dirty="0"/>
              <a:t>Auslöse- und Expositionsgrenzwerte nach Lärm- und </a:t>
            </a:r>
            <a:r>
              <a:rPr lang="de-DE" dirty="0" smtClean="0"/>
              <a:t>Vibrations-Arbeitsschutzverordnung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19667" y="1988840"/>
            <a:ext cx="11136973" cy="4392911"/>
          </a:xfrm>
        </p:spPr>
        <p:txBody>
          <a:bodyPr/>
          <a:lstStyle/>
          <a:p>
            <a:pPr lvl="0">
              <a:tabLst/>
            </a:pPr>
            <a:r>
              <a:rPr lang="de-DE" b="0" dirty="0" smtClean="0"/>
              <a:t>Für </a:t>
            </a:r>
            <a:r>
              <a:rPr lang="de-DE" dirty="0"/>
              <a:t>Hand-Arm-Vibrationen</a:t>
            </a:r>
            <a:r>
              <a:rPr lang="de-DE" b="0" dirty="0"/>
              <a:t> beträgt</a:t>
            </a:r>
          </a:p>
          <a:p>
            <a:pPr lvl="0">
              <a:tabLst/>
            </a:pPr>
            <a:r>
              <a:rPr lang="de-DE" b="0" dirty="0" smtClean="0"/>
              <a:t>der </a:t>
            </a:r>
            <a:r>
              <a:rPr lang="de-DE" b="0" dirty="0"/>
              <a:t>Expositionsgrenzwert A(8) = 5 </a:t>
            </a:r>
            <a:r>
              <a:rPr lang="de-DE" b="0" dirty="0" smtClean="0"/>
              <a:t>m/s</a:t>
            </a:r>
            <a:r>
              <a:rPr lang="de-DE" b="0" baseline="30000" dirty="0" smtClean="0"/>
              <a:t>2</a:t>
            </a:r>
            <a:r>
              <a:rPr lang="de-DE" b="0" dirty="0" smtClean="0"/>
              <a:t> und</a:t>
            </a:r>
            <a:endParaRPr lang="de-DE" b="0" dirty="0"/>
          </a:p>
          <a:p>
            <a:pPr lvl="0">
              <a:tabLst/>
            </a:pPr>
            <a:r>
              <a:rPr lang="de-DE" b="0" dirty="0" smtClean="0"/>
              <a:t>der </a:t>
            </a:r>
            <a:r>
              <a:rPr lang="de-DE" b="0" dirty="0"/>
              <a:t>Auslösewert A(8) = 2,5 </a:t>
            </a:r>
            <a:r>
              <a:rPr lang="de-DE" b="0" dirty="0" smtClean="0"/>
              <a:t>m/</a:t>
            </a:r>
            <a:r>
              <a:rPr lang="de-DE" b="0" dirty="0"/>
              <a:t>s</a:t>
            </a:r>
            <a:r>
              <a:rPr lang="de-DE" b="0" baseline="30000" dirty="0"/>
              <a:t>2</a:t>
            </a:r>
            <a:r>
              <a:rPr lang="de-DE" b="0" dirty="0" smtClean="0"/>
              <a:t>.</a:t>
            </a:r>
            <a:endParaRPr lang="de-DE" b="0" dirty="0"/>
          </a:p>
          <a:p>
            <a:pPr lvl="0">
              <a:tabLst/>
            </a:pPr>
            <a:endParaRPr lang="de-DE" b="0" dirty="0" smtClean="0"/>
          </a:p>
          <a:p>
            <a:pPr lvl="0">
              <a:tabLst/>
            </a:pPr>
            <a:r>
              <a:rPr lang="de-DE" b="0" dirty="0" smtClean="0"/>
              <a:t>Für </a:t>
            </a:r>
            <a:r>
              <a:rPr lang="de-DE" dirty="0"/>
              <a:t>Ganzkörper-Vibrationen</a:t>
            </a:r>
            <a:r>
              <a:rPr lang="de-DE" b="0" dirty="0"/>
              <a:t> beträgt</a:t>
            </a:r>
          </a:p>
          <a:p>
            <a:pPr lvl="0">
              <a:tabLst/>
            </a:pPr>
            <a:r>
              <a:rPr lang="de-DE" b="0" dirty="0" smtClean="0"/>
              <a:t>der </a:t>
            </a:r>
            <a:r>
              <a:rPr lang="de-DE" b="0" dirty="0"/>
              <a:t>Expositionsgrenzwert A(8) = 1,15 </a:t>
            </a:r>
            <a:r>
              <a:rPr lang="de-DE" b="0" dirty="0" smtClean="0"/>
              <a:t>m/</a:t>
            </a:r>
            <a:r>
              <a:rPr lang="de-DE" b="0" dirty="0"/>
              <a:t>s</a:t>
            </a:r>
            <a:r>
              <a:rPr lang="de-DE" b="0" baseline="30000" dirty="0"/>
              <a:t>2</a:t>
            </a:r>
            <a:r>
              <a:rPr lang="de-DE" b="0" dirty="0" smtClean="0"/>
              <a:t> </a:t>
            </a:r>
            <a:r>
              <a:rPr lang="de-DE" b="0" dirty="0"/>
              <a:t>in X- und Y-Richtung und A(8) = 0,8 </a:t>
            </a:r>
            <a:r>
              <a:rPr lang="de-DE" b="0" dirty="0" smtClean="0"/>
              <a:t>m/</a:t>
            </a:r>
            <a:r>
              <a:rPr lang="de-DE" b="0" dirty="0"/>
              <a:t>s</a:t>
            </a:r>
            <a:r>
              <a:rPr lang="de-DE" b="0" baseline="30000" dirty="0"/>
              <a:t>2</a:t>
            </a:r>
            <a:r>
              <a:rPr lang="de-DE" b="0" dirty="0" smtClean="0"/>
              <a:t> </a:t>
            </a:r>
            <a:r>
              <a:rPr lang="de-DE" b="0" dirty="0"/>
              <a:t>in </a:t>
            </a:r>
            <a:r>
              <a:rPr lang="de-DE" b="0" dirty="0" smtClean="0"/>
              <a:t>Z-Richtung und</a:t>
            </a:r>
            <a:endParaRPr lang="de-DE" b="0" dirty="0"/>
          </a:p>
          <a:p>
            <a:pPr lvl="0">
              <a:tabLst/>
            </a:pPr>
            <a:r>
              <a:rPr lang="de-DE" b="0" dirty="0" smtClean="0"/>
              <a:t>der </a:t>
            </a:r>
            <a:r>
              <a:rPr lang="de-DE" b="0" dirty="0"/>
              <a:t>Auslösewert A(8) = 0,5 </a:t>
            </a:r>
            <a:r>
              <a:rPr lang="de-DE" b="0" dirty="0" smtClean="0"/>
              <a:t>m/</a:t>
            </a:r>
            <a:r>
              <a:rPr lang="de-DE" b="0" dirty="0"/>
              <a:t>s</a:t>
            </a:r>
            <a:r>
              <a:rPr lang="de-DE" b="0" baseline="30000" dirty="0"/>
              <a:t>2</a:t>
            </a:r>
            <a:r>
              <a:rPr lang="de-DE" b="0" dirty="0" smtClean="0"/>
              <a:t>.</a:t>
            </a:r>
          </a:p>
          <a:p>
            <a:pPr lvl="0">
              <a:tabLst/>
            </a:pPr>
            <a:endParaRPr lang="de-DE" b="0" dirty="0"/>
          </a:p>
          <a:p>
            <a:pPr lvl="0">
              <a:tabLst/>
            </a:pPr>
            <a:r>
              <a:rPr lang="de-DE" altLang="de-DE" b="0" dirty="0">
                <a:latin typeface="Arial" panose="020B0604020202020204" pitchFamily="34" charset="0"/>
              </a:rPr>
              <a:t>Der Expositionsgrenzwert wird auf einen Bezugszeitraum von 8 Stunden </a:t>
            </a:r>
            <a:r>
              <a:rPr lang="de-DE" altLang="de-DE" b="0" dirty="0" smtClean="0">
                <a:latin typeface="Arial" panose="020B0604020202020204" pitchFamily="34" charset="0"/>
              </a:rPr>
              <a:t>A(8) normiert </a:t>
            </a:r>
            <a:r>
              <a:rPr lang="de-DE" altLang="de-DE" b="0" dirty="0">
                <a:latin typeface="Arial" panose="020B0604020202020204" pitchFamily="34" charset="0"/>
              </a:rPr>
              <a:t>(Tagesexposition)</a:t>
            </a:r>
            <a:endParaRPr lang="de-DE" b="0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74E075-16B7-4A3F-A371-A1870D74DC1D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19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41396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Darum geht es</a:t>
            </a:r>
            <a:endParaRPr 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dirty="0" smtClean="0"/>
              <a:t>Begriffsbestimmung</a:t>
            </a:r>
            <a:endParaRPr lang="de-DE" altLang="de-DE" sz="2400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dirty="0"/>
              <a:t>Einteilung nach der Einwirkung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dirty="0" smtClean="0"/>
              <a:t>Einteilung </a:t>
            </a:r>
            <a:r>
              <a:rPr lang="de-DE" altLang="de-DE" sz="2400" dirty="0"/>
              <a:t>nach der Schwingungsart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dirty="0" smtClean="0"/>
              <a:t>Kenngrößen</a:t>
            </a:r>
            <a:endParaRPr lang="de-DE" altLang="de-DE" sz="2400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dirty="0" smtClean="0"/>
              <a:t>Wirkung </a:t>
            </a:r>
            <a:r>
              <a:rPr lang="de-DE" altLang="de-DE" sz="2400" dirty="0"/>
              <a:t>von Schwingungen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dirty="0" smtClean="0"/>
              <a:t>Schädigung </a:t>
            </a:r>
            <a:r>
              <a:rPr lang="de-DE" altLang="de-DE" sz="2400" dirty="0"/>
              <a:t>durch Schwingungen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dirty="0" smtClean="0"/>
              <a:t>Grenzwerte</a:t>
            </a:r>
            <a:endParaRPr lang="de-DE" altLang="de-DE" sz="2400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dirty="0" smtClean="0"/>
              <a:t>Technische </a:t>
            </a:r>
            <a:r>
              <a:rPr lang="de-DE" altLang="de-DE" sz="2400" dirty="0"/>
              <a:t>Lösungen zum </a:t>
            </a:r>
            <a:r>
              <a:rPr lang="de-DE" altLang="de-DE" sz="2400" dirty="0" smtClean="0"/>
              <a:t/>
            </a:r>
            <a:br>
              <a:rPr lang="de-DE" altLang="de-DE" sz="2400" dirty="0" smtClean="0"/>
            </a:br>
            <a:r>
              <a:rPr lang="de-DE" altLang="de-DE" sz="2400" dirty="0" smtClean="0"/>
              <a:t>Schwingungsschutz</a:t>
            </a:r>
            <a:endParaRPr lang="de-DE" altLang="de-DE" sz="2400" dirty="0"/>
          </a:p>
          <a:p>
            <a:endParaRPr lang="de-DE" sz="2400" dirty="0"/>
          </a:p>
        </p:txBody>
      </p:sp>
      <p:pic>
        <p:nvPicPr>
          <p:cNvPr id="3" name="Grafik 2" descr="Die Zeichnung zeigt einen Schaltwarten-Mitarbeiter auf eine Bürostuhl vor mehreren Monitoren, der über den Fußboden einer Schwingung ausgesetzt ist. Die Schwingungen sind durch mehrere kreisförmige Linien angedeutet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425193"/>
            <a:ext cx="4804064" cy="4511431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C32240-E570-4A5B-AFAD-F642F97D120D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05053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Messung von Schwingungen</a:t>
            </a:r>
          </a:p>
        </p:txBody>
      </p:sp>
      <p:pic>
        <p:nvPicPr>
          <p:cNvPr id="8" name="Grafik 7" descr="Messung der Schwingungsemissionan an einem Schwingschleifer. Ein Beschäftigter mit Kapselgehörschutz arbeitet mit einem Schwingschleifer. Daneben ist ein Vibrations-Messgerät mit Meßwertaufnehmer an der Arbeitsplatte dargestellt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808" y="1484784"/>
            <a:ext cx="8108383" cy="4694327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1F9966-E8F4-4B82-B244-8893739094EA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20</a:t>
            </a:fld>
            <a:endParaRPr lang="de-DE" altLang="de-DE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0686073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Messung von Schwingungen</a:t>
            </a:r>
          </a:p>
        </p:txBody>
      </p:sp>
      <p:pic>
        <p:nvPicPr>
          <p:cNvPr id="7" name="Grafik 6" descr="Messung der Schwingungsemissionan an einem Schwingschleifer. Ein Beschäftigter mit Kapselgehörschutz arbeitet mit einem Schwingschleifer. Daneben ist ein Vibrations-Messgerät mit Meßwertaufnehmer am Schwingschleifer dargestellt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808" y="1401615"/>
            <a:ext cx="8108383" cy="4907705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58C7B1-19CE-43BF-8148-17E0943F9511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21</a:t>
            </a:fld>
            <a:endParaRPr lang="de-DE" altLang="de-DE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078675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2495600" y="1700808"/>
            <a:ext cx="6102350" cy="592137"/>
          </a:xfrm>
        </p:spPr>
        <p:txBody>
          <a:bodyPr/>
          <a:lstStyle/>
          <a:p>
            <a:r>
              <a:rPr lang="de-DE" altLang="de-DE" sz="3600" dirty="0"/>
              <a:t>Impressum</a:t>
            </a:r>
            <a:br>
              <a:rPr lang="de-DE" altLang="de-DE" sz="3600" dirty="0"/>
            </a:br>
            <a:endParaRPr lang="de-DE" altLang="de-DE" sz="3600" dirty="0"/>
          </a:p>
        </p:txBody>
      </p:sp>
      <p:sp>
        <p:nvSpPr>
          <p:cNvPr id="15258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495600" y="2534367"/>
            <a:ext cx="9001000" cy="3702945"/>
          </a:xfrm>
        </p:spPr>
        <p:txBody>
          <a:bodyPr/>
          <a:lstStyle/>
          <a:p>
            <a:pPr>
              <a:tabLst>
                <a:tab pos="665163" algn="l"/>
              </a:tabLst>
            </a:pPr>
            <a:r>
              <a:rPr lang="de-DE" altLang="de-DE" dirty="0"/>
              <a:t>Autor: </a:t>
            </a:r>
            <a:r>
              <a:rPr lang="de-DE" b="1" dirty="0"/>
              <a:t>Dipl.-Ing. Horst Böhmer</a:t>
            </a:r>
          </a:p>
          <a:p>
            <a:pPr>
              <a:tabLst>
                <a:tab pos="665163" algn="l"/>
              </a:tabLst>
            </a:pPr>
            <a:r>
              <a:rPr lang="de-DE" altLang="de-DE" dirty="0" smtClean="0"/>
              <a:t>Chemnitz</a:t>
            </a:r>
            <a:endParaRPr lang="de-DE" altLang="de-DE" b="1" dirty="0"/>
          </a:p>
          <a:p>
            <a:pPr>
              <a:tabLst>
                <a:tab pos="665163" algn="l"/>
              </a:tabLst>
            </a:pPr>
            <a:r>
              <a:rPr lang="de-DE" altLang="de-DE" dirty="0" smtClean="0">
                <a:hlinkClick r:id="rId2"/>
              </a:rPr>
              <a:t>horst.boemer@iapo-online.de</a:t>
            </a:r>
            <a:r>
              <a:rPr lang="de-DE" altLang="de-DE" dirty="0" smtClean="0">
                <a:solidFill>
                  <a:schemeClr val="tx2"/>
                </a:solidFill>
              </a:rPr>
              <a:t>  </a:t>
            </a:r>
            <a:endParaRPr lang="de-DE" altLang="de-DE" dirty="0">
              <a:solidFill>
                <a:schemeClr val="tx2"/>
              </a:solidFill>
            </a:endParaRPr>
          </a:p>
          <a:p>
            <a:pPr>
              <a:tabLst>
                <a:tab pos="665163" algn="l"/>
              </a:tabLst>
            </a:pPr>
            <a:endParaRPr lang="de-DE" altLang="de-DE" dirty="0">
              <a:solidFill>
                <a:schemeClr val="tx2"/>
              </a:solidFill>
            </a:endParaRPr>
          </a:p>
          <a:p>
            <a:pPr>
              <a:tabLst>
                <a:tab pos="665163" algn="l"/>
              </a:tabLst>
            </a:pPr>
            <a:r>
              <a:rPr lang="de-DE" altLang="de-DE" dirty="0"/>
              <a:t>Initiiert und finanziert durch:</a:t>
            </a:r>
          </a:p>
          <a:p>
            <a:pPr>
              <a:tabLst>
                <a:tab pos="665163" algn="l"/>
              </a:tabLst>
            </a:pPr>
            <a:r>
              <a:rPr lang="de-DE" altLang="de-DE" b="1" dirty="0"/>
              <a:t>Kommission Arbeitsschutz und Normung</a:t>
            </a:r>
          </a:p>
          <a:p>
            <a:pPr>
              <a:tabLst>
                <a:tab pos="665163" algn="l"/>
              </a:tabLst>
            </a:pPr>
            <a:r>
              <a:rPr lang="de-DE" altLang="de-DE" dirty="0">
                <a:solidFill>
                  <a:schemeClr val="tx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www.kan.de</a:t>
            </a:r>
            <a:r>
              <a:rPr lang="de-DE" altLang="de-DE" dirty="0">
                <a:solidFill>
                  <a:schemeClr val="tx2"/>
                </a:solidFill>
              </a:rPr>
              <a:t> </a:t>
            </a:r>
            <a:r>
              <a:rPr lang="de-DE" altLang="de-DE" dirty="0"/>
              <a:t>und</a:t>
            </a:r>
            <a:r>
              <a:rPr lang="de-DE" altLang="de-DE" dirty="0">
                <a:solidFill>
                  <a:schemeClr val="tx2"/>
                </a:solidFill>
              </a:rPr>
              <a:t> </a:t>
            </a:r>
            <a:r>
              <a:rPr lang="de-DE" altLang="de-DE" dirty="0">
                <a:solidFill>
                  <a:schemeClr val="tx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ergonomie.kan-praxis.de</a:t>
            </a:r>
            <a:endParaRPr lang="de-DE" altLang="de-DE" dirty="0">
              <a:solidFill>
                <a:schemeClr val="tx2"/>
              </a:solidFill>
            </a:endParaRPr>
          </a:p>
          <a:p>
            <a:pPr>
              <a:tabLst>
                <a:tab pos="665163" algn="l"/>
              </a:tabLst>
            </a:pPr>
            <a:endParaRPr lang="de-DE" altLang="de-DE" dirty="0">
              <a:solidFill>
                <a:schemeClr val="tx2"/>
              </a:solidFill>
            </a:endParaRPr>
          </a:p>
          <a:p>
            <a:pPr>
              <a:tabLst>
                <a:tab pos="665163" algn="l"/>
              </a:tabLst>
            </a:pPr>
            <a:r>
              <a:rPr lang="de-DE" altLang="de-DE" dirty="0" smtClean="0"/>
              <a:t>Aktualisiert </a:t>
            </a:r>
            <a:r>
              <a:rPr lang="de-DE" altLang="de-DE" dirty="0"/>
              <a:t>2023 durch das </a:t>
            </a:r>
            <a:r>
              <a:rPr lang="de-DE" altLang="de-DE" b="1" dirty="0"/>
              <a:t>Institut </a:t>
            </a:r>
            <a:r>
              <a:rPr lang="de-DE" altLang="de-DE" b="1" dirty="0" smtClean="0"/>
              <a:t>ASER e.V.</a:t>
            </a:r>
            <a:br>
              <a:rPr lang="de-DE" altLang="de-DE" b="1" dirty="0" smtClean="0"/>
            </a:br>
            <a:r>
              <a:rPr lang="de-DE" altLang="de-DE" dirty="0" smtClean="0">
                <a:hlinkClick r:id="rId5"/>
              </a:rPr>
              <a:t>www.institut-aser.de/</a:t>
            </a:r>
            <a:r>
              <a:rPr lang="de-DE" altLang="de-DE" dirty="0" smtClean="0"/>
              <a:t> </a:t>
            </a:r>
            <a:endParaRPr lang="de-DE" altLang="de-DE" b="1" dirty="0"/>
          </a:p>
        </p:txBody>
      </p:sp>
      <p:pic>
        <p:nvPicPr>
          <p:cNvPr id="2" name="Grafik 1" descr="Gefördert durch das Bundesministerium für Arbeit und Soziales aufgrund eines Beschlusses des Deutschen Bundestages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046" y="2252843"/>
            <a:ext cx="2298717" cy="222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80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Begriffsbestimmung</a:t>
            </a:r>
            <a:endParaRPr 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2400" dirty="0">
                <a:solidFill>
                  <a:srgbClr val="6F6F6F"/>
                </a:solidFill>
              </a:rPr>
              <a:t>Mechanische Schwingungen </a:t>
            </a:r>
            <a:r>
              <a:rPr lang="de-DE" altLang="de-DE" sz="2400" b="0" dirty="0">
                <a:solidFill>
                  <a:srgbClr val="6F6F6F"/>
                </a:solidFill>
              </a:rPr>
              <a:t>entstehen vor allem beim Gebrauch mechanischer Werkzeuge und beim Betrieb von Fahrzeugen (Emissionen). </a:t>
            </a:r>
            <a:endParaRPr lang="de-DE" altLang="de-DE" sz="2400" b="0" dirty="0" smtClean="0">
              <a:solidFill>
                <a:srgbClr val="6F6F6F"/>
              </a:solidFill>
            </a:endParaRPr>
          </a:p>
          <a:p>
            <a:endParaRPr lang="de-DE" altLang="de-DE" sz="2400" b="0" dirty="0">
              <a:solidFill>
                <a:srgbClr val="6F6F6F"/>
              </a:solidFill>
            </a:endParaRPr>
          </a:p>
          <a:p>
            <a:r>
              <a:rPr lang="de-DE" altLang="de-DE" sz="2400" b="0" dirty="0">
                <a:solidFill>
                  <a:srgbClr val="6F6F6F"/>
                </a:solidFill>
              </a:rPr>
              <a:t>Sie sind häufig mit </a:t>
            </a:r>
            <a:r>
              <a:rPr lang="de-DE" altLang="de-DE" sz="2400" dirty="0">
                <a:solidFill>
                  <a:srgbClr val="6F6F6F"/>
                </a:solidFill>
              </a:rPr>
              <a:t>Lärm</a:t>
            </a:r>
            <a:r>
              <a:rPr lang="de-DE" altLang="de-DE" sz="2400" b="0" dirty="0">
                <a:solidFill>
                  <a:srgbClr val="6F6F6F"/>
                </a:solidFill>
              </a:rPr>
              <a:t> verkoppelt. Das resultiert aus den in vielen Fällen gleichen physikalischen Ursachen wie z.B. unausgeglichenen Massenkräften, Stoßvorgängen, Wechselwirkung von Werkzeug und Werkstück. </a:t>
            </a:r>
          </a:p>
          <a:p>
            <a:endParaRPr lang="de-DE" sz="24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2D23EF-D3E4-46F4-B88F-47F51A8F2CF5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81930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Einteilung nach Einwirkung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4253164" y="1474931"/>
            <a:ext cx="3140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de-DE" altLang="de-DE" sz="2800" b="1" dirty="0">
                <a:solidFill>
                  <a:srgbClr val="6F6F6F"/>
                </a:solidFill>
              </a:rPr>
              <a:t>Emissionen</a:t>
            </a:r>
            <a:r>
              <a:rPr lang="de-DE" altLang="de-DE" sz="2400" b="1" dirty="0">
                <a:solidFill>
                  <a:srgbClr val="6F6F6F"/>
                </a:solidFill>
              </a:rPr>
              <a:t> durch</a:t>
            </a:r>
          </a:p>
        </p:txBody>
      </p:sp>
      <p:sp>
        <p:nvSpPr>
          <p:cNvPr id="20" name="Text Box 9"/>
          <p:cNvSpPr txBox="1">
            <a:spLocks noGrp="1" noChangeArrowheads="1"/>
          </p:cNvSpPr>
          <p:nvPr>
            <p:ph idx="1"/>
          </p:nvPr>
        </p:nvSpPr>
        <p:spPr bwMode="auto">
          <a:xfrm>
            <a:off x="911424" y="2462820"/>
            <a:ext cx="3209212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79388" indent="-179388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2000" u="sng" dirty="0">
                <a:solidFill>
                  <a:schemeClr val="bg2"/>
                </a:solidFill>
              </a:rPr>
              <a:t>Stationäre Maschinen</a:t>
            </a: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000" dirty="0">
                <a:solidFill>
                  <a:schemeClr val="bg2"/>
                </a:solidFill>
              </a:rPr>
              <a:t>Pressen</a:t>
            </a: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000" dirty="0">
                <a:solidFill>
                  <a:schemeClr val="bg2"/>
                </a:solidFill>
              </a:rPr>
              <a:t>Motoren </a:t>
            </a:r>
            <a:r>
              <a:rPr lang="de-DE" altLang="de-DE" sz="2000" dirty="0" smtClean="0">
                <a:solidFill>
                  <a:schemeClr val="bg2"/>
                </a:solidFill>
              </a:rPr>
              <a:t>/ Generatoren</a:t>
            </a:r>
            <a:endParaRPr lang="de-DE" altLang="de-DE" sz="2000" dirty="0">
              <a:solidFill>
                <a:schemeClr val="bg2"/>
              </a:solidFill>
            </a:endParaRP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000" dirty="0">
                <a:solidFill>
                  <a:schemeClr val="bg2"/>
                </a:solidFill>
              </a:rPr>
              <a:t>Turbinen</a:t>
            </a: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000" dirty="0">
                <a:solidFill>
                  <a:schemeClr val="bg2"/>
                </a:solidFill>
              </a:rPr>
              <a:t>Anlagen</a:t>
            </a: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4571710" y="2412000"/>
            <a:ext cx="2871299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79388" indent="-179388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sz="2000" b="1" u="sng" dirty="0">
                <a:solidFill>
                  <a:schemeClr val="bg2"/>
                </a:solidFill>
              </a:rPr>
              <a:t>Transportmaschinen</a:t>
            </a: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/>
            </a:pPr>
            <a:r>
              <a:rPr lang="de-DE" altLang="de-DE" sz="2000" b="1" dirty="0">
                <a:solidFill>
                  <a:schemeClr val="bg2"/>
                </a:solidFill>
              </a:rPr>
              <a:t>Erdbaumaschinen</a:t>
            </a: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/>
            </a:pPr>
            <a:r>
              <a:rPr lang="de-DE" altLang="de-DE" sz="2000" b="1" dirty="0">
                <a:solidFill>
                  <a:schemeClr val="bg2"/>
                </a:solidFill>
              </a:rPr>
              <a:t>Züge</a:t>
            </a: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/>
            </a:pPr>
            <a:r>
              <a:rPr lang="de-DE" altLang="de-DE" sz="2000" b="1" dirty="0">
                <a:solidFill>
                  <a:schemeClr val="bg2"/>
                </a:solidFill>
              </a:rPr>
              <a:t>Schiffe</a:t>
            </a: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/>
            </a:pPr>
            <a:r>
              <a:rPr lang="de-DE" altLang="de-DE" sz="2000" b="1" dirty="0">
                <a:solidFill>
                  <a:schemeClr val="bg2"/>
                </a:solidFill>
              </a:rPr>
              <a:t>Flugzeuge</a:t>
            </a: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8025905" y="2412000"/>
            <a:ext cx="3398687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79388" indent="-179388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</a:pPr>
            <a:r>
              <a:rPr lang="de-DE" altLang="de-DE" sz="2000" b="1" u="sng" dirty="0">
                <a:solidFill>
                  <a:schemeClr val="bg2"/>
                </a:solidFill>
              </a:rPr>
              <a:t>handgeführte Maschinen</a:t>
            </a: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</a:pPr>
            <a:r>
              <a:rPr lang="de-DE" altLang="de-DE" sz="2000" b="1" dirty="0">
                <a:solidFill>
                  <a:schemeClr val="bg2"/>
                </a:solidFill>
              </a:rPr>
              <a:t>Schlagbohrmaschinen</a:t>
            </a: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</a:pPr>
            <a:r>
              <a:rPr lang="de-DE" altLang="de-DE" sz="2000" b="1" dirty="0">
                <a:solidFill>
                  <a:schemeClr val="bg2"/>
                </a:solidFill>
              </a:rPr>
              <a:t>Kettensägen</a:t>
            </a: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</a:pPr>
            <a:r>
              <a:rPr lang="de-DE" altLang="de-DE" sz="2000" b="1" dirty="0">
                <a:solidFill>
                  <a:schemeClr val="bg2"/>
                </a:solidFill>
              </a:rPr>
              <a:t>Balkenmäher</a:t>
            </a: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</a:pPr>
            <a:r>
              <a:rPr lang="de-DE" altLang="de-DE" sz="2000" b="1" dirty="0">
                <a:solidFill>
                  <a:schemeClr val="bg2"/>
                </a:solidFill>
              </a:rPr>
              <a:t>Presslufthämmer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C30C7A-6369-4533-B31C-FD5C1F60C422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24018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Ganzkörpervibration und Hand-Arm-Vibration</a:t>
            </a:r>
          </a:p>
        </p:txBody>
      </p:sp>
      <p:sp>
        <p:nvSpPr>
          <p:cNvPr id="21" name="Text Box 28"/>
          <p:cNvSpPr txBox="1">
            <a:spLocks noChangeArrowheads="1"/>
          </p:cNvSpPr>
          <p:nvPr/>
        </p:nvSpPr>
        <p:spPr bwMode="auto">
          <a:xfrm>
            <a:off x="4526318" y="1326848"/>
            <a:ext cx="32896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sz="2000" b="1" kern="0" dirty="0">
                <a:solidFill>
                  <a:srgbClr val="6F6F6F"/>
                </a:solidFill>
              </a:rPr>
              <a:t>führen zu </a:t>
            </a:r>
            <a:r>
              <a:rPr lang="de-DE" altLang="de-DE" sz="2400" b="1" kern="0" dirty="0">
                <a:solidFill>
                  <a:srgbClr val="6F6F6F"/>
                </a:solidFill>
              </a:rPr>
              <a:t>Immissionen</a:t>
            </a:r>
          </a:p>
        </p:txBody>
      </p:sp>
      <p:pic>
        <p:nvPicPr>
          <p:cNvPr id="9" name="Inhaltsplatzhalter 8" descr="Eine Grafik verdeutlicht den Unterschied zwischen Ganzkörpervibration und Hand-Arm-Vibration. Ein Beschäftigter steht auf einem vibrierenden Fußboden und ist somit einer Ganzkörpervibration ausgesetzt. Ein weiterer Mitarbeiter bohrt mit einer Schlagbohrmaschinen und ist somit einer Hand-Arm-Vibration ausgesetzt.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83186" y="1785696"/>
            <a:ext cx="7193903" cy="4523624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BCA342-5484-4D38-BB7B-03C2087183BF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13638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 Einteilung nach der Schwingungsart</a:t>
            </a: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7349068" y="1988840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/>
            <a:r>
              <a:rPr lang="de-DE" altLang="de-DE" dirty="0"/>
              <a:t>Periodische Schwingungen</a:t>
            </a:r>
          </a:p>
          <a:p>
            <a:pPr eaLnBrk="1" hangingPunct="1"/>
            <a:r>
              <a:rPr lang="de-DE" altLang="de-DE" dirty="0"/>
              <a:t>z.B. Motoren, Generatoren, Pressen</a:t>
            </a:r>
          </a:p>
        </p:txBody>
      </p:sp>
      <p:pic>
        <p:nvPicPr>
          <p:cNvPr id="8" name="Inhaltsplatzhalter 7" descr="Die Entstehung periodischer Schwingungen wird anhand der Kurbelwelle eines Verbrennermotors mit V-Zylindern angedeutet.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60024" y="1772816"/>
            <a:ext cx="8596105" cy="4450466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4C3C61-24A5-4C84-AAC4-44C846FB0E8F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6</a:t>
            </a:fld>
            <a:endParaRPr lang="de-DE" altLang="de-DE"/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31987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 Einteilung nach der Schwingungsart</a:t>
            </a:r>
            <a:endParaRPr lang="de-DE" dirty="0"/>
          </a:p>
        </p:txBody>
      </p:sp>
      <p:sp>
        <p:nvSpPr>
          <p:cNvPr id="14" name="Rechteck 13"/>
          <p:cNvSpPr/>
          <p:nvPr/>
        </p:nvSpPr>
        <p:spPr>
          <a:xfrm>
            <a:off x="6894484" y="1910958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/>
            <a:r>
              <a:rPr lang="de-DE" altLang="de-DE" dirty="0">
                <a:latin typeface="Arial" charset="0"/>
              </a:rPr>
              <a:t>Stochastische Schwingungen</a:t>
            </a:r>
          </a:p>
          <a:p>
            <a:pPr eaLnBrk="1" hangingPunct="1"/>
            <a:r>
              <a:rPr lang="de-DE" altLang="de-DE" dirty="0">
                <a:latin typeface="Arial" charset="0"/>
              </a:rPr>
              <a:t>z.B. Fahrzeuge</a:t>
            </a:r>
          </a:p>
        </p:txBody>
      </p:sp>
      <p:pic>
        <p:nvPicPr>
          <p:cNvPr id="7" name="Grafik 6" descr="Die Entstehung stochastischer Schwingungen wird anhand eines Fahrzeugs auf einer schlechten Straße angedeutet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881371"/>
            <a:ext cx="9150889" cy="4291956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FAAF62-1F41-4DDF-8877-A916C6692A46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7</a:t>
            </a:fld>
            <a:endParaRPr lang="de-DE" altLang="de-DE"/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86985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 Beispiele Schwingungsemission</a:t>
            </a:r>
            <a:endParaRPr lang="de-DE" dirty="0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6576484" y="2754969"/>
            <a:ext cx="4397358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2400" b="1" dirty="0">
                <a:solidFill>
                  <a:schemeClr val="bg2"/>
                </a:solidFill>
              </a:rPr>
              <a:t>Presswerk</a:t>
            </a:r>
          </a:p>
          <a:p>
            <a:pPr eaLnBrk="1" hangingPunct="1"/>
            <a:r>
              <a:rPr lang="de-DE" altLang="de-DE" sz="2400" dirty="0">
                <a:solidFill>
                  <a:schemeClr val="bg2"/>
                </a:solidFill>
              </a:rPr>
              <a:t>(emittierte Schwingungen</a:t>
            </a:r>
          </a:p>
          <a:p>
            <a:pPr eaLnBrk="1" hangingPunct="1"/>
            <a:r>
              <a:rPr lang="de-DE" altLang="de-DE" sz="2400" dirty="0">
                <a:solidFill>
                  <a:schemeClr val="bg2"/>
                </a:solidFill>
              </a:rPr>
              <a:t>wirken auf den ganzen Körper)</a:t>
            </a:r>
          </a:p>
        </p:txBody>
      </p:sp>
      <p:pic>
        <p:nvPicPr>
          <p:cNvPr id="7" name="Inhaltsplatzhalter 6" descr="Die Zeichnung zeigt einen Beschäftigten vor einem Presswerk. Die davon ausgehenden Schwingungen über den Fußboden sind mit mehreren kreisförmigen Linien angedeutet.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50928" y="1430338"/>
            <a:ext cx="4635923" cy="4897437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C00B3E-83CC-49D9-A2AA-C92266121422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8</a:t>
            </a:fld>
            <a:endParaRPr lang="de-DE" altLang="de-DE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38695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 Beispiele Schwingungsemission</a:t>
            </a:r>
            <a:endParaRPr lang="de-DE" dirty="0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087889" y="3124206"/>
            <a:ext cx="4973669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2400" b="1" dirty="0">
                <a:solidFill>
                  <a:schemeClr val="bg2"/>
                </a:solidFill>
              </a:rPr>
              <a:t>Akkubohrmaschine</a:t>
            </a:r>
          </a:p>
          <a:p>
            <a:pPr eaLnBrk="1" hangingPunct="1"/>
            <a:r>
              <a:rPr lang="de-DE" altLang="de-DE" sz="2400" dirty="0">
                <a:solidFill>
                  <a:schemeClr val="bg2"/>
                </a:solidFill>
              </a:rPr>
              <a:t>(verursacht Hand-Arm-Vibrationen)</a:t>
            </a:r>
          </a:p>
        </p:txBody>
      </p:sp>
      <p:pic>
        <p:nvPicPr>
          <p:cNvPr id="8" name="Grafik 7" descr="Eine Beschäftigte bohrt mit einer Akkubohmaschine. Die Hand-Arm-Vibrationen sind mit mehreren kreisförmigen Linien angedeutet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1246" y="1788262"/>
            <a:ext cx="3097036" cy="3688400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42113-F1A3-44AF-A426-84287A0230B6}" type="datetime1">
              <a:rPr lang="de-DE" altLang="de-DE" smtClean="0"/>
              <a:t>08.09.2023</a:t>
            </a:fld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9</a:t>
            </a:fld>
            <a:endParaRPr lang="de-DE" altLang="de-DE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19667" y="6496051"/>
            <a:ext cx="5856817" cy="3333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3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89992714"/>
      </p:ext>
    </p:extLst>
  </p:cSld>
  <p:clrMapOvr>
    <a:masterClrMapping/>
  </p:clrMapOvr>
</p:sld>
</file>

<file path=ppt/theme/theme1.xml><?xml version="1.0" encoding="utf-8"?>
<a:theme xmlns:a="http://schemas.openxmlformats.org/drawingml/2006/main" name="KAN_Master">
  <a:themeElements>
    <a:clrScheme name="Benutzerdefiniert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3366CC"/>
      </a:hlink>
      <a:folHlink>
        <a:srgbClr val="7030A0"/>
      </a:folHlink>
    </a:clrScheme>
    <a:fontScheme name="Benutzerdefiniert 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KAN_Master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_Master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_Master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02-PowerPoint-Vorlage_KAN-für KANPraxis_Module" id="{580B9CE3-9AF5-4A5E-A6F4-294026999907}" vid="{717C75A6-CE99-4844-9C75-051104FCCC1F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0_Modul_01</Template>
  <TotalTime>0</TotalTime>
  <Words>1184</Words>
  <Application>Microsoft Office PowerPoint</Application>
  <PresentationFormat>Breitbild</PresentationFormat>
  <Paragraphs>243</Paragraphs>
  <Slides>22</Slides>
  <Notes>21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6" baseType="lpstr">
      <vt:lpstr>Arial</vt:lpstr>
      <vt:lpstr>Verdana</vt:lpstr>
      <vt:lpstr>Wingdings</vt:lpstr>
      <vt:lpstr>KAN_Master</vt:lpstr>
      <vt:lpstr>Arbeitsumweltfaktoren  Teil 3a: Mechanische Schwingungen</vt:lpstr>
      <vt:lpstr>Darum geht es</vt:lpstr>
      <vt:lpstr>Begriffsbestimmung</vt:lpstr>
      <vt:lpstr>Einteilung nach Einwirkung</vt:lpstr>
      <vt:lpstr>Ganzkörpervibration und Hand-Arm-Vibration</vt:lpstr>
      <vt:lpstr> Einteilung nach der Schwingungsart</vt:lpstr>
      <vt:lpstr> Einteilung nach der Schwingungsart</vt:lpstr>
      <vt:lpstr> Beispiele Schwingungsemission</vt:lpstr>
      <vt:lpstr> Beispiele Schwingungsemission</vt:lpstr>
      <vt:lpstr>Kenngrößen</vt:lpstr>
      <vt:lpstr>Koordinatensysteme für Schwingungen</vt:lpstr>
      <vt:lpstr>Koordinatensysteme für Schwingungen</vt:lpstr>
      <vt:lpstr>Wirkung auf Menschen</vt:lpstr>
      <vt:lpstr>Resonanzfrequenzen Mensch</vt:lpstr>
      <vt:lpstr>Reaktionen auf starke Schwingungen</vt:lpstr>
      <vt:lpstr>Schädigungen</vt:lpstr>
      <vt:lpstr>Beispiel Weißfingerkrankheit</vt:lpstr>
      <vt:lpstr>AAAAH</vt:lpstr>
      <vt:lpstr>Auslöse- und Expositionsgrenzwerte nach Lärm- und Vibrations-Arbeitsschutzverordnung</vt:lpstr>
      <vt:lpstr>Messung von Schwingungen</vt:lpstr>
      <vt:lpstr>Messung von Schwingungen</vt:lpstr>
      <vt:lpstr>Impressum </vt:lpstr>
    </vt:vector>
  </TitlesOfParts>
  <Company>DGUV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Einführung in die Ergonomie</dc:title>
  <dc:creator>Andreas Schaefer</dc:creator>
  <cp:lastModifiedBy>Andreas Schaefer</cp:lastModifiedBy>
  <cp:revision>48</cp:revision>
  <dcterms:created xsi:type="dcterms:W3CDTF">2023-07-17T12:06:45Z</dcterms:created>
  <dcterms:modified xsi:type="dcterms:W3CDTF">2023-09-08T07:23:27Z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545839c-a198-4d87-a0d2-c07b8aa32614_Enabled">
    <vt:lpwstr>true</vt:lpwstr>
  </property>
  <property fmtid="{D5CDD505-2E9C-101B-9397-08002B2CF9AE}" pid="3" name="MSIP_Label_7545839c-a198-4d87-a0d2-c07b8aa32614_SetDate">
    <vt:lpwstr>2022-03-23T15:10:20Z</vt:lpwstr>
  </property>
  <property fmtid="{D5CDD505-2E9C-101B-9397-08002B2CF9AE}" pid="4" name="MSIP_Label_7545839c-a198-4d87-a0d2-c07b8aa32614_Method">
    <vt:lpwstr>Standard</vt:lpwstr>
  </property>
  <property fmtid="{D5CDD505-2E9C-101B-9397-08002B2CF9AE}" pid="5" name="MSIP_Label_7545839c-a198-4d87-a0d2-c07b8aa32614_Name">
    <vt:lpwstr>Öffentlich</vt:lpwstr>
  </property>
  <property fmtid="{D5CDD505-2E9C-101B-9397-08002B2CF9AE}" pid="6" name="MSIP_Label_7545839c-a198-4d87-a0d2-c07b8aa32614_SiteId">
    <vt:lpwstr>f3987bed-0f17-4307-a6bb-a2ae861736b7</vt:lpwstr>
  </property>
  <property fmtid="{D5CDD505-2E9C-101B-9397-08002B2CF9AE}" pid="7" name="MSIP_Label_7545839c-a198-4d87-a0d2-c07b8aa32614_ActionId">
    <vt:lpwstr>d9b88049-5e0f-47b5-a755-4964562bde00</vt:lpwstr>
  </property>
  <property fmtid="{D5CDD505-2E9C-101B-9397-08002B2CF9AE}" pid="8" name="MSIP_Label_7545839c-a198-4d87-a0d2-c07b8aa32614_ContentBits">
    <vt:lpwstr>0</vt:lpwstr>
  </property>
</Properties>
</file>