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1"/>
  </p:notesMasterIdLst>
  <p:handoutMasterIdLst>
    <p:handoutMasterId r:id="rId22"/>
  </p:handoutMasterIdLst>
  <p:sldIdLst>
    <p:sldId id="289" r:id="rId2"/>
    <p:sldId id="309" r:id="rId3"/>
    <p:sldId id="310" r:id="rId4"/>
    <p:sldId id="311" r:id="rId5"/>
    <p:sldId id="312" r:id="rId6"/>
    <p:sldId id="328" r:id="rId7"/>
    <p:sldId id="329" r:id="rId8"/>
    <p:sldId id="330" r:id="rId9"/>
    <p:sldId id="331" r:id="rId10"/>
    <p:sldId id="332" r:id="rId11"/>
    <p:sldId id="333" r:id="rId12"/>
    <p:sldId id="342" r:id="rId13"/>
    <p:sldId id="335" r:id="rId14"/>
    <p:sldId id="321" r:id="rId15"/>
    <p:sldId id="322" r:id="rId16"/>
    <p:sldId id="323" r:id="rId17"/>
    <p:sldId id="324" r:id="rId18"/>
    <p:sldId id="325" r:id="rId19"/>
    <p:sldId id="287" r:id="rId20"/>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6E6E"/>
    <a:srgbClr val="004994"/>
    <a:srgbClr val="4848D1"/>
    <a:srgbClr val="FAB500"/>
    <a:srgbClr val="E8E8E8"/>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999089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16</a:t>
            </a:fld>
            <a:endParaRPr lang="de-DE" altLang="de-DE"/>
          </a:p>
        </p:txBody>
      </p:sp>
    </p:spTree>
    <p:extLst>
      <p:ext uri="{BB962C8B-B14F-4D97-AF65-F5344CB8AC3E}">
        <p14:creationId xmlns:p14="http://schemas.microsoft.com/office/powerpoint/2010/main" val="3709217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17</a:t>
            </a:fld>
            <a:endParaRPr lang="de-DE" altLang="de-DE"/>
          </a:p>
        </p:txBody>
      </p:sp>
    </p:spTree>
    <p:extLst>
      <p:ext uri="{BB962C8B-B14F-4D97-AF65-F5344CB8AC3E}">
        <p14:creationId xmlns:p14="http://schemas.microsoft.com/office/powerpoint/2010/main" val="2541814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18</a:t>
            </a:fld>
            <a:endParaRPr lang="de-DE" altLang="de-DE"/>
          </a:p>
        </p:txBody>
      </p:sp>
    </p:spTree>
    <p:extLst>
      <p:ext uri="{BB962C8B-B14F-4D97-AF65-F5344CB8AC3E}">
        <p14:creationId xmlns:p14="http://schemas.microsoft.com/office/powerpoint/2010/main" val="2283682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Maßnahmen zur Verminderung der Schallemission.</a:t>
            </a:r>
          </a:p>
          <a:p>
            <a:pPr eaLnBrk="1" hangingPunct="1"/>
            <a:endParaRPr lang="de-DE" altLang="de-DE" sz="1200" dirty="0" smtClean="0"/>
          </a:p>
          <a:p>
            <a:r>
              <a:rPr lang="de-DE" altLang="de-DE" sz="1200" dirty="0" smtClean="0"/>
              <a:t>Bei der technischen Lärmminderung ist zu unterscheiden zwischen </a:t>
            </a:r>
          </a:p>
          <a:p>
            <a:pPr>
              <a:buFont typeface="Wingdings" pitchFamily="2" charset="2"/>
              <a:buChar char="§"/>
            </a:pPr>
            <a:r>
              <a:rPr lang="de-DE" altLang="de-DE" sz="1200" b="1" dirty="0" smtClean="0"/>
              <a:t>  Dämpfung</a:t>
            </a:r>
            <a:r>
              <a:rPr lang="de-DE" altLang="de-DE" sz="1200" dirty="0" smtClean="0"/>
              <a:t> (= Absorption) und </a:t>
            </a:r>
          </a:p>
          <a:p>
            <a:pPr>
              <a:buFont typeface="Wingdings" pitchFamily="2" charset="2"/>
              <a:buChar char="§"/>
            </a:pPr>
            <a:r>
              <a:rPr lang="de-DE" altLang="de-DE" sz="1200" b="1" dirty="0" smtClean="0"/>
              <a:t>  Dämmung</a:t>
            </a:r>
            <a:r>
              <a:rPr lang="de-DE" altLang="de-DE" sz="1200" dirty="0" smtClean="0"/>
              <a:t> (= Reflexion) von Luft- bzw. Körperschall. </a:t>
            </a:r>
          </a:p>
          <a:p>
            <a:pPr>
              <a:buFont typeface="Wingdings" pitchFamily="2" charset="2"/>
              <a:buNone/>
            </a:pPr>
            <a:endParaRPr lang="de-DE" altLang="de-DE" sz="1200" dirty="0" smtClean="0"/>
          </a:p>
          <a:p>
            <a:r>
              <a:rPr lang="de-DE" altLang="de-DE" sz="1200" dirty="0" smtClean="0"/>
              <a:t>Schallabsorbierende Raumauskleidung beeinflusst nur den Reflexionsschall.</a:t>
            </a:r>
          </a:p>
          <a:p>
            <a:pPr eaLnBrk="1" hangingPunct="1"/>
            <a:endParaRPr lang="de-DE" altLang="de-DE" sz="1200" dirty="0" smtClean="0"/>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1499080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Maßnahmen zur Verminderung der Schallemission.</a:t>
            </a:r>
          </a:p>
          <a:p>
            <a:pPr eaLnBrk="1" hangingPunct="1"/>
            <a:endParaRPr lang="de-DE" altLang="de-DE" sz="1200" dirty="0" smtClean="0"/>
          </a:p>
          <a:p>
            <a:r>
              <a:rPr lang="de-DE" altLang="de-DE" sz="1200" dirty="0" smtClean="0"/>
              <a:t>Bei der technischen Lärmminderung ist zu unterscheiden zwischen </a:t>
            </a:r>
          </a:p>
          <a:p>
            <a:pPr>
              <a:buFont typeface="Wingdings" pitchFamily="2" charset="2"/>
              <a:buChar char="§"/>
            </a:pPr>
            <a:r>
              <a:rPr lang="de-DE" altLang="de-DE" sz="1200" b="1" dirty="0" smtClean="0"/>
              <a:t>  Dämpfung</a:t>
            </a:r>
            <a:r>
              <a:rPr lang="de-DE" altLang="de-DE" sz="1200" dirty="0" smtClean="0"/>
              <a:t> (= Absorption) und </a:t>
            </a:r>
          </a:p>
          <a:p>
            <a:pPr>
              <a:buFont typeface="Wingdings" pitchFamily="2" charset="2"/>
              <a:buChar char="§"/>
            </a:pPr>
            <a:r>
              <a:rPr lang="de-DE" altLang="de-DE" sz="1200" b="1" dirty="0" smtClean="0"/>
              <a:t>  Dämmung</a:t>
            </a:r>
            <a:r>
              <a:rPr lang="de-DE" altLang="de-DE" sz="1200" dirty="0" smtClean="0"/>
              <a:t> (= Reflexion) von Luft- bzw. Körperschall. </a:t>
            </a:r>
          </a:p>
          <a:p>
            <a:pPr>
              <a:buFont typeface="Wingdings" pitchFamily="2" charset="2"/>
              <a:buNone/>
            </a:pPr>
            <a:endParaRPr lang="de-DE" altLang="de-DE" sz="1200" dirty="0" smtClean="0"/>
          </a:p>
          <a:p>
            <a:r>
              <a:rPr lang="de-DE" altLang="de-DE" sz="1200" dirty="0" smtClean="0"/>
              <a:t>Schallabsorbierende Raumauskleidung beeinflusst nur den Reflexionsschall.</a:t>
            </a:r>
          </a:p>
          <a:p>
            <a:pPr eaLnBrk="1" hangingPunct="1"/>
            <a:endParaRPr lang="de-DE" altLang="de-DE" sz="1200" dirty="0" smtClean="0"/>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849440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3368390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255999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dirty="0" smtClean="0"/>
              <a:t>Bis zu 10 solcher Tische stehen teilweise in einer Halle</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6</a:t>
            </a:fld>
            <a:endParaRPr lang="de-DE" altLang="de-DE"/>
          </a:p>
        </p:txBody>
      </p:sp>
    </p:spTree>
    <p:extLst>
      <p:ext uri="{BB962C8B-B14F-4D97-AF65-F5344CB8AC3E}">
        <p14:creationId xmlns:p14="http://schemas.microsoft.com/office/powerpoint/2010/main" val="1005848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noProof="0" dirty="0" smtClean="0"/>
              <a:t>Bisher nur Techniken, bei denen vertikal geschüttelt wird. Neues Konzept: Vibration und Lärm können durch horizontales Schütteln stark vermindert werden.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7</a:t>
            </a:fld>
            <a:endParaRPr lang="de-DE" altLang="de-DE"/>
          </a:p>
        </p:txBody>
      </p:sp>
    </p:spTree>
    <p:extLst>
      <p:ext uri="{BB962C8B-B14F-4D97-AF65-F5344CB8AC3E}">
        <p14:creationId xmlns:p14="http://schemas.microsoft.com/office/powerpoint/2010/main" val="3555737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noProof="0" dirty="0" smtClean="0"/>
              <a:t>Verminderung des Schalldruckpegels ist offensichtlich. Man kommt in Dimensionen, die man mit Sprechen erreicht.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9</a:t>
            </a:fld>
            <a:endParaRPr lang="de-DE" altLang="de-DE"/>
          </a:p>
        </p:txBody>
      </p:sp>
    </p:spTree>
    <p:extLst>
      <p:ext uri="{BB962C8B-B14F-4D97-AF65-F5344CB8AC3E}">
        <p14:creationId xmlns:p14="http://schemas.microsoft.com/office/powerpoint/2010/main" val="2087404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15</a:t>
            </a:fld>
            <a:endParaRPr lang="de-DE" altLang="de-DE"/>
          </a:p>
        </p:txBody>
      </p:sp>
    </p:spTree>
    <p:extLst>
      <p:ext uri="{BB962C8B-B14F-4D97-AF65-F5344CB8AC3E}">
        <p14:creationId xmlns:p14="http://schemas.microsoft.com/office/powerpoint/2010/main" val="575732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nals.din.d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dguv.de/ifa/praxishilfen/praxishilfen-laerm/gefaehrdungsbeurteilung-und-unterweisung/software-berechnung-von-laermexpositionspegeln/index.jsp"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institut-aser.de/out.php?idart=273"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2b: Lärm</a:t>
            </a:r>
            <a:endParaRPr lang="de-DE" altLang="de-DE" sz="2800" dirty="0"/>
          </a:p>
        </p:txBody>
      </p:sp>
      <p:sp>
        <p:nvSpPr>
          <p:cNvPr id="3075" name="Rectangle 43"/>
          <p:cNvSpPr>
            <a:spLocks noGrp="1" noChangeArrowheads="1"/>
          </p:cNvSpPr>
          <p:nvPr>
            <p:ph type="subTitle" idx="1"/>
          </p:nvPr>
        </p:nvSpPr>
        <p:spPr/>
        <p:txBody>
          <a:bodyPr/>
          <a:lstStyle/>
          <a:p>
            <a:pPr eaLnBrk="1" hangingPunct="1"/>
            <a:r>
              <a:rPr lang="de-DE" altLang="de-DE" dirty="0" smtClean="0"/>
              <a:t>Modul</a:t>
            </a:r>
            <a:r>
              <a:rPr lang="en-GB" altLang="de-DE" dirty="0" smtClean="0"/>
              <a:t> 3 – </a:t>
            </a:r>
            <a:r>
              <a:rPr lang="de-DE" altLang="de-DE" dirty="0" smtClean="0"/>
              <a:t>Ergonomie</a:t>
            </a:r>
            <a:r>
              <a:rPr lang="en-GB" altLang="de-DE" dirty="0" smtClean="0"/>
              <a:t> </a:t>
            </a:r>
            <a:r>
              <a:rPr lang="de-DE" altLang="de-DE" dirty="0"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3935566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 an Kreissägen</a:t>
            </a:r>
            <a:endParaRPr lang="de-DE" dirty="0"/>
          </a:p>
        </p:txBody>
      </p:sp>
      <p:sp>
        <p:nvSpPr>
          <p:cNvPr id="3" name="Inhaltsplatzhalter 2"/>
          <p:cNvSpPr>
            <a:spLocks noGrp="1"/>
          </p:cNvSpPr>
          <p:nvPr>
            <p:ph idx="1"/>
          </p:nvPr>
        </p:nvSpPr>
        <p:spPr/>
        <p:txBody>
          <a:bodyPr/>
          <a:lstStyle/>
          <a:p>
            <a:r>
              <a:rPr lang="de-DE" dirty="0" smtClean="0">
                <a:solidFill>
                  <a:srgbClr val="004994"/>
                </a:solidFill>
              </a:rPr>
              <a:t>Problem:</a:t>
            </a:r>
          </a:p>
          <a:p>
            <a:endParaRPr lang="de-DE" dirty="0" smtClean="0">
              <a:solidFill>
                <a:srgbClr val="6E6E6E"/>
              </a:solidFill>
            </a:endParaRPr>
          </a:p>
          <a:p>
            <a:pPr marL="355600" indent="-266700">
              <a:spcBef>
                <a:spcPct val="35000"/>
              </a:spcBef>
            </a:pPr>
            <a:r>
              <a:rPr lang="de-DE" altLang="de-DE" dirty="0">
                <a:solidFill>
                  <a:srgbClr val="6E6E6E"/>
                </a:solidFill>
                <a:cs typeface="Arial" panose="020B0604020202020204" pitchFamily="34" charset="0"/>
              </a:rPr>
              <a:t>Hohe Lärmbelastung am Arbeitsplatz beim Sägen von</a:t>
            </a:r>
          </a:p>
          <a:p>
            <a:pPr marL="355600" indent="-266700">
              <a:spcBef>
                <a:spcPct val="35000"/>
              </a:spcBef>
            </a:pPr>
            <a:r>
              <a:rPr lang="de-DE" altLang="de-DE" dirty="0">
                <a:solidFill>
                  <a:srgbClr val="6E6E6E"/>
                </a:solidFill>
                <a:cs typeface="Arial" panose="020B0604020202020204" pitchFamily="34" charset="0"/>
              </a:rPr>
              <a:t>	</a:t>
            </a:r>
            <a:r>
              <a:rPr lang="de-DE" altLang="de-DE" b="0" dirty="0">
                <a:solidFill>
                  <a:srgbClr val="6E6E6E"/>
                </a:solidFill>
                <a:cs typeface="Arial" panose="020B0604020202020204" pitchFamily="34" charset="0"/>
              </a:rPr>
              <a:t>- </a:t>
            </a:r>
            <a:r>
              <a:rPr lang="de-DE" altLang="de-DE" b="0" dirty="0" smtClean="0">
                <a:solidFill>
                  <a:srgbClr val="6E6E6E"/>
                </a:solidFill>
                <a:cs typeface="Arial" panose="020B0604020202020204" pitchFamily="34" charset="0"/>
              </a:rPr>
              <a:t>Holz:			L </a:t>
            </a:r>
            <a:r>
              <a:rPr lang="de-DE" altLang="de-DE" b="0" dirty="0">
                <a:solidFill>
                  <a:srgbClr val="6E6E6E"/>
                </a:solidFill>
                <a:cs typeface="Arial" panose="020B0604020202020204" pitchFamily="34" charset="0"/>
              </a:rPr>
              <a:t>&gt;  85 dB(A)</a:t>
            </a:r>
          </a:p>
          <a:p>
            <a:pPr marL="355600" indent="-266700">
              <a:spcBef>
                <a:spcPct val="35000"/>
              </a:spcBef>
            </a:pPr>
            <a:r>
              <a:rPr lang="de-DE" altLang="de-DE" b="0" dirty="0">
                <a:solidFill>
                  <a:srgbClr val="6E6E6E"/>
                </a:solidFill>
                <a:cs typeface="Arial" panose="020B0604020202020204" pitchFamily="34" charset="0"/>
              </a:rPr>
              <a:t>	- Kantholz	</a:t>
            </a:r>
            <a:r>
              <a:rPr lang="de-DE" altLang="de-DE" b="0" dirty="0" smtClean="0">
                <a:solidFill>
                  <a:srgbClr val="6E6E6E"/>
                </a:solidFill>
                <a:cs typeface="Arial" panose="020B0604020202020204" pitchFamily="34" charset="0"/>
              </a:rPr>
              <a:t>:	L </a:t>
            </a:r>
            <a:r>
              <a:rPr lang="de-DE" altLang="de-DE" b="0" dirty="0">
                <a:solidFill>
                  <a:srgbClr val="6E6E6E"/>
                </a:solidFill>
                <a:cs typeface="Arial" panose="020B0604020202020204" pitchFamily="34" charset="0"/>
              </a:rPr>
              <a:t>&gt;  90 dB(A)</a:t>
            </a:r>
          </a:p>
          <a:p>
            <a:pPr marL="355600" indent="-266700">
              <a:spcBef>
                <a:spcPct val="35000"/>
              </a:spcBef>
            </a:pPr>
            <a:r>
              <a:rPr lang="de-DE" altLang="de-DE" b="0" dirty="0">
                <a:solidFill>
                  <a:srgbClr val="6E6E6E"/>
                </a:solidFill>
                <a:cs typeface="Arial" panose="020B0604020202020204" pitchFamily="34" charset="0"/>
              </a:rPr>
              <a:t>	- </a:t>
            </a:r>
            <a:r>
              <a:rPr lang="de-DE" altLang="de-DE" b="0" dirty="0" smtClean="0">
                <a:solidFill>
                  <a:srgbClr val="6E6E6E"/>
                </a:solidFill>
                <a:cs typeface="Arial" panose="020B0604020202020204" pitchFamily="34" charset="0"/>
              </a:rPr>
              <a:t>Kunststoff: </a:t>
            </a:r>
            <a:r>
              <a:rPr lang="de-DE" altLang="de-DE" b="0" dirty="0">
                <a:solidFill>
                  <a:srgbClr val="6E6E6E"/>
                </a:solidFill>
                <a:cs typeface="Arial" panose="020B0604020202020204" pitchFamily="34" charset="0"/>
              </a:rPr>
              <a:t>	L &gt;  95 dB(A)</a:t>
            </a:r>
          </a:p>
          <a:p>
            <a:pPr marL="355600" indent="-266700">
              <a:spcBef>
                <a:spcPct val="35000"/>
              </a:spcBef>
            </a:pPr>
            <a:r>
              <a:rPr lang="de-DE" altLang="de-DE" b="0" dirty="0">
                <a:solidFill>
                  <a:srgbClr val="6E6E6E"/>
                </a:solidFill>
                <a:cs typeface="Arial" panose="020B0604020202020204" pitchFamily="34" charset="0"/>
              </a:rPr>
              <a:t>	- </a:t>
            </a:r>
            <a:r>
              <a:rPr lang="de-DE" altLang="de-DE" b="0" dirty="0" smtClean="0">
                <a:solidFill>
                  <a:srgbClr val="6E6E6E"/>
                </a:solidFill>
                <a:cs typeface="Arial" panose="020B0604020202020204" pitchFamily="34" charset="0"/>
              </a:rPr>
              <a:t>Metall:		</a:t>
            </a:r>
            <a:r>
              <a:rPr lang="de-DE" altLang="de-DE" b="0" dirty="0">
                <a:solidFill>
                  <a:srgbClr val="6E6E6E"/>
                </a:solidFill>
                <a:cs typeface="Arial" panose="020B0604020202020204" pitchFamily="34" charset="0"/>
              </a:rPr>
              <a:t>	L &gt;  95 dB(A</a:t>
            </a:r>
            <a:r>
              <a:rPr lang="de-DE" altLang="de-DE" b="0" dirty="0" smtClean="0">
                <a:solidFill>
                  <a:srgbClr val="6E6E6E"/>
                </a:solidFill>
                <a:cs typeface="Arial" panose="020B0604020202020204" pitchFamily="34" charset="0"/>
              </a:rPr>
              <a:t>)</a:t>
            </a:r>
          </a:p>
          <a:p>
            <a:pPr marL="355600" indent="-266700">
              <a:spcBef>
                <a:spcPct val="35000"/>
              </a:spcBef>
            </a:pPr>
            <a:endParaRPr lang="de-DE" altLang="de-DE" dirty="0">
              <a:solidFill>
                <a:srgbClr val="6E6E6E"/>
              </a:solidFill>
              <a:cs typeface="Arial" panose="020B0604020202020204" pitchFamily="34" charset="0"/>
            </a:endParaRPr>
          </a:p>
          <a:p>
            <a:pPr marL="355600" indent="-266700">
              <a:spcBef>
                <a:spcPct val="35000"/>
              </a:spcBef>
            </a:pPr>
            <a:r>
              <a:rPr lang="de-DE" altLang="de-DE" dirty="0">
                <a:solidFill>
                  <a:srgbClr val="6E6E6E"/>
                </a:solidFill>
                <a:cs typeface="Arial" panose="020B0604020202020204" pitchFamily="34" charset="0"/>
              </a:rPr>
              <a:t>!! </a:t>
            </a:r>
            <a:r>
              <a:rPr lang="de-DE" altLang="de-DE" dirty="0" smtClean="0">
                <a:solidFill>
                  <a:srgbClr val="6E6E6E"/>
                </a:solidFill>
                <a:cs typeface="Arial" panose="020B0604020202020204" pitchFamily="34" charset="0"/>
              </a:rPr>
              <a:t>Gehörgefährdung spätestens </a:t>
            </a:r>
            <a:r>
              <a:rPr lang="de-DE" altLang="de-DE" dirty="0">
                <a:solidFill>
                  <a:srgbClr val="6E6E6E"/>
                </a:solidFill>
                <a:cs typeface="Arial" panose="020B0604020202020204" pitchFamily="34" charset="0"/>
              </a:rPr>
              <a:t>ab 85 dB(A)!!</a:t>
            </a:r>
          </a:p>
          <a:p>
            <a:pPr marL="355600" indent="-266700">
              <a:spcBef>
                <a:spcPct val="35000"/>
              </a:spcBef>
            </a:pPr>
            <a:endParaRPr lang="de-DE" altLang="de-DE" dirty="0">
              <a:solidFill>
                <a:srgbClr val="6E6E6E"/>
              </a:solidFill>
              <a:cs typeface="Arial" panose="020B0604020202020204" pitchFamily="34" charset="0"/>
            </a:endParaRPr>
          </a:p>
          <a:p>
            <a:endParaRPr lang="de-DE" dirty="0">
              <a:solidFill>
                <a:srgbClr val="6E6E6E"/>
              </a:solidFill>
            </a:endParaRPr>
          </a:p>
          <a:p>
            <a:endParaRPr lang="de-DE" dirty="0">
              <a:solidFill>
                <a:srgbClr val="6E6E6E"/>
              </a:solidFill>
            </a:endParaRPr>
          </a:p>
        </p:txBody>
      </p:sp>
      <p:pic>
        <p:nvPicPr>
          <p:cNvPr id="5" name="Grafik 4" descr="Eine Person mit Kapselgehörschutz bedient eine Beton-Kreissäge. Eine Detailzeichnung zeigt die Konturen des lärmarmen Sägeblattes."/>
          <p:cNvPicPr>
            <a:picLocks noChangeAspect="1"/>
          </p:cNvPicPr>
          <p:nvPr/>
        </p:nvPicPr>
        <p:blipFill>
          <a:blip r:embed="rId2"/>
          <a:stretch>
            <a:fillRect/>
          </a:stretch>
        </p:blipFill>
        <p:spPr>
          <a:xfrm>
            <a:off x="7659793" y="2708920"/>
            <a:ext cx="3950550" cy="2901948"/>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10</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2042984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 an Kreissägen</a:t>
            </a:r>
            <a:endParaRPr lang="de-DE" dirty="0"/>
          </a:p>
        </p:txBody>
      </p:sp>
      <p:sp>
        <p:nvSpPr>
          <p:cNvPr id="3" name="Inhaltsplatzhalter 2"/>
          <p:cNvSpPr>
            <a:spLocks noGrp="1"/>
          </p:cNvSpPr>
          <p:nvPr>
            <p:ph idx="1"/>
          </p:nvPr>
        </p:nvSpPr>
        <p:spPr/>
        <p:txBody>
          <a:bodyPr/>
          <a:lstStyle/>
          <a:p>
            <a:pPr eaLnBrk="0" hangingPunct="0">
              <a:spcBef>
                <a:spcPct val="50000"/>
              </a:spcBef>
              <a:defRPr/>
            </a:pPr>
            <a:r>
              <a:rPr lang="de-DE" altLang="de-DE" dirty="0">
                <a:solidFill>
                  <a:srgbClr val="004994"/>
                </a:solidFill>
                <a:cs typeface="Arial" panose="020B0604020202020204" pitchFamily="34" charset="0"/>
              </a:rPr>
              <a:t>Maßnahme</a:t>
            </a:r>
            <a:r>
              <a:rPr lang="de-DE" altLang="de-DE" dirty="0" smtClean="0">
                <a:solidFill>
                  <a:srgbClr val="004994"/>
                </a:solidFill>
                <a:cs typeface="Arial" panose="020B0604020202020204" pitchFamily="34" charset="0"/>
              </a:rPr>
              <a:t>:</a:t>
            </a:r>
          </a:p>
          <a:p>
            <a:pPr eaLnBrk="0" hangingPunct="0">
              <a:spcBef>
                <a:spcPct val="50000"/>
              </a:spcBef>
              <a:defRPr/>
            </a:pPr>
            <a:r>
              <a:rPr lang="de-DE" altLang="de-DE" dirty="0" smtClean="0">
                <a:solidFill>
                  <a:srgbClr val="6E6E6E"/>
                </a:solidFill>
                <a:cs typeface="Arial" panose="020B0604020202020204" pitchFamily="34" charset="0"/>
              </a:rPr>
              <a:t>Einsatz </a:t>
            </a:r>
            <a:r>
              <a:rPr lang="de-DE" altLang="de-DE" dirty="0">
                <a:solidFill>
                  <a:srgbClr val="6E6E6E"/>
                </a:solidFill>
                <a:cs typeface="Arial" panose="020B0604020202020204" pitchFamily="34" charset="0"/>
              </a:rPr>
              <a:t>von geräuscharmen </a:t>
            </a:r>
            <a:r>
              <a:rPr lang="de-DE" altLang="de-DE" dirty="0" smtClean="0">
                <a:solidFill>
                  <a:srgbClr val="6E6E6E"/>
                </a:solidFill>
                <a:cs typeface="Arial" panose="020B0604020202020204" pitchFamily="34" charset="0"/>
              </a:rPr>
              <a:t>Sägeblättern (</a:t>
            </a:r>
            <a:r>
              <a:rPr lang="de-DE" altLang="de-DE" dirty="0">
                <a:solidFill>
                  <a:srgbClr val="6E6E6E"/>
                </a:solidFill>
                <a:cs typeface="Arial" panose="020B0604020202020204" pitchFamily="34" charset="0"/>
              </a:rPr>
              <a:t>mit </a:t>
            </a:r>
            <a:r>
              <a:rPr lang="de-DE" altLang="de-DE" dirty="0" smtClean="0">
                <a:solidFill>
                  <a:srgbClr val="6E6E6E"/>
                </a:solidFill>
                <a:cs typeface="Arial" panose="020B0604020202020204" pitchFamily="34" charset="0"/>
              </a:rPr>
              <a:t>Dämpfungsfolie − Sandwich-Blatt)</a:t>
            </a:r>
            <a:endParaRPr lang="de-DE" altLang="de-DE" dirty="0">
              <a:solidFill>
                <a:srgbClr val="6E6E6E"/>
              </a:solidFill>
              <a:cs typeface="Arial" panose="020B0604020202020204" pitchFamily="34" charset="0"/>
            </a:endParaRPr>
          </a:p>
          <a:p>
            <a:endParaRPr lang="de-DE" dirty="0"/>
          </a:p>
        </p:txBody>
      </p:sp>
      <p:pic>
        <p:nvPicPr>
          <p:cNvPr id="4" name="Grafik 3" descr="Eine Detailzeichnung zeigt die Konturen eines lärmarmen Sägeblattes mit Einschnitten ins Sägeblatt."/>
          <p:cNvPicPr>
            <a:picLocks noChangeAspect="1"/>
          </p:cNvPicPr>
          <p:nvPr/>
        </p:nvPicPr>
        <p:blipFill>
          <a:blip r:embed="rId2"/>
          <a:stretch>
            <a:fillRect/>
          </a:stretch>
        </p:blipFill>
        <p:spPr>
          <a:xfrm>
            <a:off x="3858574" y="2708572"/>
            <a:ext cx="4474852" cy="3456732"/>
          </a:xfrm>
          <a:prstGeom prst="rect">
            <a:avLst/>
          </a:prstGeom>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11</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3220617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 an Kreissägen</a:t>
            </a:r>
            <a:endParaRPr lang="de-DE" dirty="0"/>
          </a:p>
        </p:txBody>
      </p:sp>
      <p:sp>
        <p:nvSpPr>
          <p:cNvPr id="3" name="Inhaltsplatzhalter 2"/>
          <p:cNvSpPr>
            <a:spLocks noGrp="1"/>
          </p:cNvSpPr>
          <p:nvPr>
            <p:ph idx="1"/>
          </p:nvPr>
        </p:nvSpPr>
        <p:spPr>
          <a:xfrm>
            <a:off x="719667" y="1484314"/>
            <a:ext cx="10704925" cy="4897437"/>
          </a:xfrm>
        </p:spPr>
        <p:txBody>
          <a:bodyPr/>
          <a:lstStyle/>
          <a:p>
            <a:pPr eaLnBrk="0" hangingPunct="0">
              <a:spcBef>
                <a:spcPct val="50000"/>
              </a:spcBef>
              <a:defRPr/>
            </a:pPr>
            <a:r>
              <a:rPr lang="de-DE" altLang="de-DE" dirty="0">
                <a:solidFill>
                  <a:srgbClr val="004994"/>
                </a:solidFill>
                <a:cs typeface="Arial" panose="020B0604020202020204" pitchFamily="34" charset="0"/>
              </a:rPr>
              <a:t>Maßnahme</a:t>
            </a:r>
            <a:r>
              <a:rPr lang="de-DE" altLang="de-DE" dirty="0" smtClean="0">
                <a:solidFill>
                  <a:srgbClr val="004994"/>
                </a:solidFill>
                <a:cs typeface="Arial" panose="020B0604020202020204" pitchFamily="34" charset="0"/>
              </a:rPr>
              <a:t>:</a:t>
            </a:r>
          </a:p>
          <a:p>
            <a:pPr eaLnBrk="0" hangingPunct="0">
              <a:spcBef>
                <a:spcPct val="50000"/>
              </a:spcBef>
              <a:defRPr/>
            </a:pPr>
            <a:r>
              <a:rPr lang="de-DE" altLang="de-DE" dirty="0" smtClean="0">
                <a:solidFill>
                  <a:srgbClr val="6E6E6E"/>
                </a:solidFill>
                <a:cs typeface="Arial" panose="020B0604020202020204" pitchFamily="34" charset="0"/>
              </a:rPr>
              <a:t>Einsatz </a:t>
            </a:r>
            <a:r>
              <a:rPr lang="de-DE" altLang="de-DE" dirty="0">
                <a:solidFill>
                  <a:srgbClr val="6E6E6E"/>
                </a:solidFill>
                <a:cs typeface="Arial" panose="020B0604020202020204" pitchFamily="34" charset="0"/>
              </a:rPr>
              <a:t>von geräuscharmen </a:t>
            </a:r>
            <a:r>
              <a:rPr lang="de-DE" altLang="de-DE" dirty="0" smtClean="0">
                <a:solidFill>
                  <a:srgbClr val="6E6E6E"/>
                </a:solidFill>
                <a:cs typeface="Arial" panose="020B0604020202020204" pitchFamily="34" charset="0"/>
              </a:rPr>
              <a:t>Sägeblättern (mit </a:t>
            </a:r>
            <a:r>
              <a:rPr lang="de-DE" altLang="de-DE" dirty="0">
                <a:solidFill>
                  <a:srgbClr val="6E6E6E"/>
                </a:solidFill>
                <a:cs typeface="Arial" panose="020B0604020202020204" pitchFamily="34" charset="0"/>
              </a:rPr>
              <a:t>Lasereinschnitten</a:t>
            </a:r>
            <a:r>
              <a:rPr lang="de-DE" altLang="de-DE" b="0" dirty="0" smtClean="0">
                <a:solidFill>
                  <a:srgbClr val="6E6E6E"/>
                </a:solidFill>
                <a:cs typeface="Arial" panose="020B0604020202020204" pitchFamily="34" charset="0"/>
              </a:rPr>
              <a:t>)</a:t>
            </a:r>
            <a:endParaRPr lang="de-DE" altLang="de-DE" b="0" dirty="0">
              <a:solidFill>
                <a:srgbClr val="6E6E6E"/>
              </a:solidFill>
              <a:cs typeface="Arial" panose="020B0604020202020204" pitchFamily="34" charset="0"/>
            </a:endParaRPr>
          </a:p>
          <a:p>
            <a:endParaRPr lang="de-DE" dirty="0"/>
          </a:p>
        </p:txBody>
      </p:sp>
      <p:pic>
        <p:nvPicPr>
          <p:cNvPr id="5" name="Grafik 4" descr="Eine Detailzeichnung zeigt die Konturen eines lärmarmen Sägeblattes mit Lasereinschnitten ins Sägeblatt."/>
          <p:cNvPicPr>
            <a:picLocks noChangeAspect="1"/>
          </p:cNvPicPr>
          <p:nvPr/>
        </p:nvPicPr>
        <p:blipFill>
          <a:blip r:embed="rId2"/>
          <a:stretch>
            <a:fillRect/>
          </a:stretch>
        </p:blipFill>
        <p:spPr>
          <a:xfrm>
            <a:off x="2174452" y="2411147"/>
            <a:ext cx="3297958" cy="3733031"/>
          </a:xfrm>
          <a:prstGeom prst="rect">
            <a:avLst/>
          </a:prstGeom>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12</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2285366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Lärmminderungserfolg an Kreissägen</a:t>
            </a:r>
            <a:endParaRPr lang="de-DE" dirty="0"/>
          </a:p>
        </p:txBody>
      </p:sp>
      <p:sp>
        <p:nvSpPr>
          <p:cNvPr id="3" name="Inhaltsplatzhalter 2"/>
          <p:cNvSpPr>
            <a:spLocks noGrp="1"/>
          </p:cNvSpPr>
          <p:nvPr>
            <p:ph idx="1"/>
          </p:nvPr>
        </p:nvSpPr>
        <p:spPr>
          <a:xfrm>
            <a:off x="7104112" y="2132386"/>
            <a:ext cx="4968552" cy="2160710"/>
          </a:xfrm>
        </p:spPr>
        <p:txBody>
          <a:bodyPr/>
          <a:lstStyle/>
          <a:p>
            <a:r>
              <a:rPr lang="de-DE" dirty="0" smtClean="0"/>
              <a:t>Minderung A-Pegel</a:t>
            </a:r>
          </a:p>
          <a:p>
            <a:endParaRPr lang="de-DE" dirty="0"/>
          </a:p>
          <a:p>
            <a:pPr marL="342900" indent="-342900">
              <a:buClr>
                <a:schemeClr val="accent2"/>
              </a:buClr>
              <a:buFont typeface="Wingdings" panose="05000000000000000000" pitchFamily="2" charset="2"/>
              <a:buChar char="§"/>
            </a:pPr>
            <a:r>
              <a:rPr lang="de-DE" dirty="0" smtClean="0"/>
              <a:t>Holz:			bis 12 dB (A)</a:t>
            </a:r>
          </a:p>
          <a:p>
            <a:pPr marL="342900" indent="-342900">
              <a:buClr>
                <a:schemeClr val="accent2"/>
              </a:buClr>
              <a:buFont typeface="Wingdings" panose="05000000000000000000" pitchFamily="2" charset="2"/>
              <a:buChar char="§"/>
            </a:pPr>
            <a:r>
              <a:rPr lang="de-DE" dirty="0" smtClean="0"/>
              <a:t>Kunststoff:	bis 11 dB (A)</a:t>
            </a:r>
          </a:p>
          <a:p>
            <a:pPr marL="342900" indent="-342900">
              <a:buClr>
                <a:schemeClr val="accent2"/>
              </a:buClr>
              <a:buFont typeface="Wingdings" panose="05000000000000000000" pitchFamily="2" charset="2"/>
              <a:buChar char="§"/>
            </a:pPr>
            <a:r>
              <a:rPr lang="de-DE" dirty="0" smtClean="0"/>
              <a:t>Aluminium:	bis 6 dB (A)  </a:t>
            </a:r>
            <a:endParaRPr lang="de-DE" dirty="0"/>
          </a:p>
        </p:txBody>
      </p:sp>
      <p:pic>
        <p:nvPicPr>
          <p:cNvPr id="4" name="Grafik 3" descr="Ein Diagramm zeigt die Frequenzanalysen von herkömmlichen Sägeblättern und geräuschrmen Sägeblättern. Der Lärm konnte über das ein Frequenzband von ca. 1 kHz bis 16 kHz deutlich gemindert werden. Der A-bewertete Schalldruckpegel sinkt von 94 dB(A) auf 83 dB(A)."/>
          <p:cNvPicPr>
            <a:picLocks noChangeAspect="1"/>
          </p:cNvPicPr>
          <p:nvPr/>
        </p:nvPicPr>
        <p:blipFill rotWithShape="1">
          <a:blip r:embed="rId2"/>
          <a:srcRect t="19053" r="4800"/>
          <a:stretch/>
        </p:blipFill>
        <p:spPr>
          <a:xfrm>
            <a:off x="70995" y="1700808"/>
            <a:ext cx="7033117" cy="3509251"/>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13</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3030635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Na denn, Prost!</a:t>
            </a:r>
            <a:endParaRPr lang="de-DE" dirty="0"/>
          </a:p>
        </p:txBody>
      </p:sp>
      <p:pic>
        <p:nvPicPr>
          <p:cNvPr id="9" name="Inhaltsplatzhalter 8" descr="Die Zeichnung zeigt einen Barkeeper mit Kapselgehörschutz, der einen Cocktailmixer schüttelt. Das entstehende Geräusch ist mit den Buchstaben &quot;SCHK SCHK SCHK&quot; verdeutlicht."/>
          <p:cNvPicPr>
            <a:picLocks noGrp="1" noChangeAspect="1"/>
          </p:cNvPicPr>
          <p:nvPr>
            <p:ph idx="1"/>
          </p:nvPr>
        </p:nvPicPr>
        <p:blipFill>
          <a:blip r:embed="rId2"/>
          <a:stretch>
            <a:fillRect/>
          </a:stretch>
        </p:blipFill>
        <p:spPr>
          <a:xfrm>
            <a:off x="2796275" y="1412776"/>
            <a:ext cx="6612093" cy="4935788"/>
          </a:xfrm>
          <a:prstGeom prst="rect">
            <a:avLst/>
          </a:prstGeom>
        </p:spPr>
      </p:pic>
      <p:sp>
        <p:nvSpPr>
          <p:cNvPr id="4" name="Datumsplatzhalter 3"/>
          <p:cNvSpPr>
            <a:spLocks noGrp="1"/>
          </p:cNvSpPr>
          <p:nvPr>
            <p:ph type="dt" sz="half" idx="10"/>
          </p:nvPr>
        </p:nvSpPr>
        <p:spPr/>
        <p:txBody>
          <a:bodyPr/>
          <a:lstStyle/>
          <a:p>
            <a:pPr>
              <a:defRPr/>
            </a:pPr>
            <a:fld id="{F59D515D-C64C-4226-9D57-B1F7D485197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14</a:t>
            </a:fld>
            <a:endParaRPr lang="de-DE" altLang="de-DE"/>
          </a:p>
        </p:txBody>
      </p:sp>
    </p:spTree>
    <p:extLst>
      <p:ext uri="{BB962C8B-B14F-4D97-AF65-F5344CB8AC3E}">
        <p14:creationId xmlns:p14="http://schemas.microsoft.com/office/powerpoint/2010/main" val="766940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cs typeface="Times New Roman" pitchFamily="18" charset="0"/>
              </a:rPr>
              <a:t>Literatur</a:t>
            </a:r>
            <a:endParaRPr lang="de-DE" dirty="0"/>
          </a:p>
        </p:txBody>
      </p:sp>
      <p:sp>
        <p:nvSpPr>
          <p:cNvPr id="3" name="Inhaltsplatzhalter 2"/>
          <p:cNvSpPr>
            <a:spLocks noGrp="1"/>
          </p:cNvSpPr>
          <p:nvPr>
            <p:ph idx="1"/>
          </p:nvPr>
        </p:nvSpPr>
        <p:spPr/>
        <p:txBody>
          <a:bodyPr/>
          <a:lstStyle/>
          <a:p>
            <a:pPr>
              <a:spcBef>
                <a:spcPct val="30000"/>
              </a:spcBef>
            </a:pPr>
            <a:r>
              <a:rPr lang="de-DE" altLang="de-DE" sz="2200" dirty="0"/>
              <a:t>Lärm- und </a:t>
            </a:r>
            <a:r>
              <a:rPr lang="de-DE" altLang="de-DE" sz="2200" dirty="0" smtClean="0"/>
              <a:t>Vibrations-Arbeitsschutzverordnung </a:t>
            </a:r>
            <a:r>
              <a:rPr lang="de-DE" sz="2200" b="0" dirty="0">
                <a:cs typeface="Times New Roman" pitchFamily="18" charset="0"/>
              </a:rPr>
              <a:t>– </a:t>
            </a:r>
            <a:r>
              <a:rPr lang="de-DE" sz="2200" b="0" dirty="0" smtClean="0">
                <a:cs typeface="Times New Roman" pitchFamily="18" charset="0"/>
              </a:rPr>
              <a:t>LärmVibrationsArbSchV vom 06.03.2007, </a:t>
            </a:r>
            <a:r>
              <a:rPr lang="de-DE" sz="2200" b="0" dirty="0">
                <a:cs typeface="Times New Roman" pitchFamily="18" charset="0"/>
              </a:rPr>
              <a:t>zuletzt geändert </a:t>
            </a:r>
            <a:r>
              <a:rPr lang="de-DE" sz="2200" b="0" dirty="0" smtClean="0">
                <a:cs typeface="Times New Roman" pitchFamily="18" charset="0"/>
              </a:rPr>
              <a:t>durch </a:t>
            </a:r>
            <a:r>
              <a:rPr lang="da-DK" sz="2200" b="0" dirty="0">
                <a:cs typeface="Times New Roman" pitchFamily="18" charset="0"/>
              </a:rPr>
              <a:t>Art. 3 V v. 21.7.2021 I </a:t>
            </a:r>
            <a:r>
              <a:rPr lang="da-DK" sz="2200" b="0" dirty="0" smtClean="0">
                <a:cs typeface="Times New Roman" pitchFamily="18" charset="0"/>
              </a:rPr>
              <a:t>3115</a:t>
            </a:r>
            <a:endParaRPr lang="de-DE" altLang="de-DE" sz="2200" dirty="0" smtClean="0"/>
          </a:p>
          <a:p>
            <a:pPr>
              <a:spcBef>
                <a:spcPct val="30000"/>
              </a:spcBef>
            </a:pPr>
            <a:r>
              <a:rPr lang="de-DE" sz="2200" dirty="0" smtClean="0">
                <a:cs typeface="Times New Roman" pitchFamily="18" charset="0"/>
              </a:rPr>
              <a:t>Arbeitsstättenverordnung</a:t>
            </a:r>
            <a:r>
              <a:rPr lang="de-DE" sz="2200" b="0" dirty="0" smtClean="0">
                <a:cs typeface="Times New Roman" pitchFamily="18" charset="0"/>
              </a:rPr>
              <a:t> – ArbStättV </a:t>
            </a:r>
            <a:r>
              <a:rPr lang="de-DE" sz="2200" b="0" dirty="0">
                <a:cs typeface="Times New Roman" pitchFamily="18" charset="0"/>
              </a:rPr>
              <a:t>vom 12.08.2004, zuletzt geändert durch Artikel 4 des Gesetzes vom 22.12.2020 (BGBl. I S. 3334)</a:t>
            </a:r>
          </a:p>
          <a:p>
            <a:pPr>
              <a:spcBef>
                <a:spcPct val="30000"/>
              </a:spcBef>
            </a:pPr>
            <a:r>
              <a:rPr lang="de-DE" altLang="de-DE" sz="2200" dirty="0" smtClean="0">
                <a:cs typeface="Times New Roman" pitchFamily="18" charset="0"/>
              </a:rPr>
              <a:t>Arbeitswissenschaftliche </a:t>
            </a:r>
            <a:r>
              <a:rPr lang="de-DE" altLang="de-DE" sz="2200" dirty="0">
                <a:cs typeface="Times New Roman" pitchFamily="18" charset="0"/>
              </a:rPr>
              <a:t>Erkenntnisse Nr. 125: </a:t>
            </a:r>
            <a:r>
              <a:rPr lang="de-DE" altLang="de-DE" sz="2200" b="0" dirty="0">
                <a:cs typeface="Times New Roman" pitchFamily="18" charset="0"/>
              </a:rPr>
              <a:t>Bildschirmarbeit-Lärmminderung in der Produktion, Hrsg.: Bundesanstalt für Arbeitsschutz und Arbeitsmedizin, Dortmund, 2003</a:t>
            </a:r>
          </a:p>
          <a:p>
            <a:pPr>
              <a:spcBef>
                <a:spcPct val="30000"/>
              </a:spcBef>
            </a:pPr>
            <a:r>
              <a:rPr lang="de-DE" altLang="de-DE" sz="2200" dirty="0"/>
              <a:t>Normenausschuss </a:t>
            </a:r>
            <a:r>
              <a:rPr lang="de-DE" altLang="de-DE" sz="2200" dirty="0" smtClean="0"/>
              <a:t>Akustik </a:t>
            </a:r>
            <a:r>
              <a:rPr lang="de-DE" sz="2200" b="0" dirty="0">
                <a:cs typeface="Times New Roman" pitchFamily="18" charset="0"/>
              </a:rPr>
              <a:t>–</a:t>
            </a:r>
            <a:r>
              <a:rPr lang="de-DE" altLang="de-DE" sz="2200" dirty="0" smtClean="0"/>
              <a:t> </a:t>
            </a:r>
            <a:r>
              <a:rPr lang="de-DE" altLang="de-DE" sz="2200" b="0" dirty="0"/>
              <a:t>Lärmminderung und Schwingungstechnik </a:t>
            </a:r>
            <a:br>
              <a:rPr lang="de-DE" altLang="de-DE" sz="2200" b="0" dirty="0"/>
            </a:br>
            <a:r>
              <a:rPr lang="de-DE" altLang="de-DE" sz="2200" b="0" dirty="0"/>
              <a:t>(NALS) im DIN und VDI  </a:t>
            </a:r>
            <a:r>
              <a:rPr lang="de-DE" altLang="de-DE" sz="2200" b="0" dirty="0" smtClean="0">
                <a:hlinkClick r:id="rId3"/>
              </a:rPr>
              <a:t>www.nals.din.de/</a:t>
            </a:r>
            <a:r>
              <a:rPr lang="de-DE" altLang="de-DE" sz="2200" b="0" dirty="0" smtClean="0"/>
              <a:t> </a:t>
            </a:r>
            <a:endParaRPr lang="de-DE" altLang="de-DE" sz="2200" b="0" dirty="0"/>
          </a:p>
          <a:p>
            <a:pPr>
              <a:spcBef>
                <a:spcPct val="30000"/>
              </a:spcBef>
            </a:pPr>
            <a:r>
              <a:rPr lang="de-DE" altLang="de-DE" sz="2200" dirty="0"/>
              <a:t>DIN-Taschenbuch  </a:t>
            </a:r>
            <a:r>
              <a:rPr lang="de-DE" altLang="de-DE" sz="2200" dirty="0" smtClean="0"/>
              <a:t>315/1: </a:t>
            </a:r>
            <a:r>
              <a:rPr lang="de-DE" altLang="de-DE" sz="2200" b="0" dirty="0"/>
              <a:t>Messung der Geräuschemission von Maschinen - Bestimmung des Schallleistungspegels (ISBN 978-3-410-22100-5)</a:t>
            </a:r>
          </a:p>
          <a:p>
            <a:endParaRPr lang="de-DE" sz="2200" dirty="0"/>
          </a:p>
        </p:txBody>
      </p:sp>
      <p:sp>
        <p:nvSpPr>
          <p:cNvPr id="4" name="Datumsplatzhalter 3"/>
          <p:cNvSpPr>
            <a:spLocks noGrp="1"/>
          </p:cNvSpPr>
          <p:nvPr>
            <p:ph type="dt" sz="half" idx="10"/>
          </p:nvPr>
        </p:nvSpPr>
        <p:spPr/>
        <p:txBody>
          <a:bodyPr/>
          <a:lstStyle/>
          <a:p>
            <a:pPr>
              <a:defRPr/>
            </a:pPr>
            <a:fld id="{E991B2CD-0C83-4621-9E74-52E2CB609A4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15</a:t>
            </a:fld>
            <a:endParaRPr lang="de-DE" altLang="de-DE"/>
          </a:p>
        </p:txBody>
      </p:sp>
    </p:spTree>
    <p:extLst>
      <p:ext uri="{BB962C8B-B14F-4D97-AF65-F5344CB8AC3E}">
        <p14:creationId xmlns:p14="http://schemas.microsoft.com/office/powerpoint/2010/main" val="10265670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a:xfrm>
            <a:off x="719667" y="765175"/>
            <a:ext cx="10920949" cy="496888"/>
          </a:xfrm>
        </p:spPr>
        <p:txBody>
          <a:bodyPr/>
          <a:lstStyle/>
          <a:p>
            <a:r>
              <a:rPr lang="de-DE" altLang="de-DE" dirty="0">
                <a:cs typeface="Times New Roman" pitchFamily="18" charset="0"/>
              </a:rPr>
              <a:t>Wichtige </a:t>
            </a:r>
            <a:r>
              <a:rPr lang="de-DE" altLang="de-DE" dirty="0" smtClean="0">
                <a:cs typeface="Times New Roman" pitchFamily="18" charset="0"/>
              </a:rPr>
              <a:t>Normen 1</a:t>
            </a:r>
            <a:endParaRPr lang="de-DE" dirty="0"/>
          </a:p>
        </p:txBody>
      </p:sp>
      <p:sp>
        <p:nvSpPr>
          <p:cNvPr id="3" name="Inhaltsplatzhalter 2"/>
          <p:cNvSpPr>
            <a:spLocks noGrp="1"/>
          </p:cNvSpPr>
          <p:nvPr>
            <p:ph idx="1"/>
          </p:nvPr>
        </p:nvSpPr>
        <p:spPr/>
        <p:txBody>
          <a:bodyPr/>
          <a:lstStyle/>
          <a:p>
            <a:pPr>
              <a:spcBef>
                <a:spcPct val="30000"/>
              </a:spcBef>
            </a:pPr>
            <a:r>
              <a:rPr lang="de-DE" altLang="de-DE" sz="2100" dirty="0"/>
              <a:t>DIN-Taschenbuch  315/2: </a:t>
            </a:r>
            <a:r>
              <a:rPr lang="de-DE" altLang="de-DE" sz="2100" b="0" dirty="0"/>
              <a:t>Messung der Geräuschemission von Maschinen - Bestimmung des Emissions-Schalldruckpegels, Anwendung von Geräuschemissionswerten  (ISBN 978-3-410-22103-6)</a:t>
            </a:r>
          </a:p>
          <a:p>
            <a:pPr>
              <a:spcBef>
                <a:spcPct val="30000"/>
              </a:spcBef>
            </a:pPr>
            <a:r>
              <a:rPr lang="de-DE" altLang="de-DE" sz="2100" dirty="0"/>
              <a:t>DGUV Information 209-023: </a:t>
            </a:r>
            <a:r>
              <a:rPr lang="de-DE" altLang="de-DE" sz="2100" b="0" dirty="0"/>
              <a:t>Lärm am Arbeitsplatz in der Metallindustrie. 2013</a:t>
            </a:r>
          </a:p>
          <a:p>
            <a:pPr>
              <a:spcBef>
                <a:spcPct val="30000"/>
              </a:spcBef>
            </a:pPr>
            <a:r>
              <a:rPr lang="de-DE" altLang="de-DE" sz="2100" dirty="0"/>
              <a:t>DIN 1320:2009-12 </a:t>
            </a:r>
            <a:r>
              <a:rPr lang="de-DE" altLang="de-DE" sz="2100" b="0" dirty="0"/>
              <a:t>Akustik - Begriffe</a:t>
            </a:r>
          </a:p>
          <a:p>
            <a:r>
              <a:rPr lang="de-DE" altLang="de-DE" sz="2100" dirty="0"/>
              <a:t>DIN EN ISO 11690-1:2021-04 </a:t>
            </a:r>
            <a:r>
              <a:rPr lang="de-DE" altLang="de-DE" sz="2100" b="0" dirty="0"/>
              <a:t>Akustik - Richtlinien für die Gestaltung lärmarmer maschinenbestückter Arbeitsstätten – Teil 1: Allgemeine Grundlagen</a:t>
            </a:r>
          </a:p>
          <a:p>
            <a:r>
              <a:rPr lang="de-DE" altLang="de-DE" sz="2100" dirty="0"/>
              <a:t>DIN EN ISO 11690-2:2021-04 </a:t>
            </a:r>
            <a:r>
              <a:rPr lang="de-DE" altLang="de-DE" sz="2100" b="0" dirty="0"/>
              <a:t>Akustik - Richtlinien für die Gestaltung lärmarmer  maschinenbestückter Arbeitsstätten – Teil 2: Lärmminderungsmaßnahmen</a:t>
            </a:r>
          </a:p>
          <a:p>
            <a:r>
              <a:rPr lang="de-DE" altLang="de-DE" sz="2100" dirty="0"/>
              <a:t>VDI 2058 Blatt 3:2014-08 </a:t>
            </a:r>
            <a:r>
              <a:rPr lang="de-DE" altLang="de-DE" sz="2100" b="0" dirty="0"/>
              <a:t>Beurteilung von Lärm am Arbeitsplatz unter</a:t>
            </a:r>
            <a:br>
              <a:rPr lang="de-DE" altLang="de-DE" sz="2100" b="0" dirty="0"/>
            </a:br>
            <a:r>
              <a:rPr lang="de-DE" altLang="de-DE" sz="2100" b="0" dirty="0"/>
              <a:t>Berücksichtigung unterschiedlicher Tätigkeiten</a:t>
            </a:r>
          </a:p>
          <a:p>
            <a:endParaRPr lang="de-DE" sz="2100" b="0" dirty="0"/>
          </a:p>
        </p:txBody>
      </p:sp>
      <p:sp>
        <p:nvSpPr>
          <p:cNvPr id="4" name="Datumsplatzhalter 3"/>
          <p:cNvSpPr>
            <a:spLocks noGrp="1"/>
          </p:cNvSpPr>
          <p:nvPr>
            <p:ph type="dt" sz="half" idx="10"/>
          </p:nvPr>
        </p:nvSpPr>
        <p:spPr/>
        <p:txBody>
          <a:bodyPr/>
          <a:lstStyle/>
          <a:p>
            <a:pPr>
              <a:defRPr/>
            </a:pPr>
            <a:fld id="{16F8139D-07A5-4413-9BB7-18E56BF65CDF}"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16</a:t>
            </a:fld>
            <a:endParaRPr lang="de-DE" altLang="de-DE"/>
          </a:p>
        </p:txBody>
      </p:sp>
    </p:spTree>
    <p:extLst>
      <p:ext uri="{BB962C8B-B14F-4D97-AF65-F5344CB8AC3E}">
        <p14:creationId xmlns:p14="http://schemas.microsoft.com/office/powerpoint/2010/main" val="1922751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a:spLocks noGrp="1"/>
          </p:cNvSpPr>
          <p:nvPr>
            <p:ph type="title"/>
          </p:nvPr>
        </p:nvSpPr>
        <p:spPr>
          <a:xfrm>
            <a:off x="719667" y="765175"/>
            <a:ext cx="10920949" cy="496888"/>
          </a:xfrm>
        </p:spPr>
        <p:txBody>
          <a:bodyPr/>
          <a:lstStyle/>
          <a:p>
            <a:r>
              <a:rPr lang="de-DE" altLang="de-DE" dirty="0">
                <a:cs typeface="Times New Roman" pitchFamily="18" charset="0"/>
              </a:rPr>
              <a:t>Wichtige </a:t>
            </a:r>
            <a:r>
              <a:rPr lang="de-DE" altLang="de-DE" dirty="0" smtClean="0">
                <a:cs typeface="Times New Roman" pitchFamily="18" charset="0"/>
              </a:rPr>
              <a:t>Normen 2</a:t>
            </a:r>
            <a:endParaRPr lang="de-DE" dirty="0"/>
          </a:p>
        </p:txBody>
      </p:sp>
      <p:sp>
        <p:nvSpPr>
          <p:cNvPr id="3" name="Inhaltsplatzhalter 2"/>
          <p:cNvSpPr>
            <a:spLocks noGrp="1"/>
          </p:cNvSpPr>
          <p:nvPr>
            <p:ph idx="1"/>
          </p:nvPr>
        </p:nvSpPr>
        <p:spPr/>
        <p:txBody>
          <a:bodyPr/>
          <a:lstStyle/>
          <a:p>
            <a:r>
              <a:rPr lang="de-DE" altLang="de-DE" sz="2200" dirty="0"/>
              <a:t>DIN 45630-1:1971-12 </a:t>
            </a:r>
            <a:r>
              <a:rPr lang="de-DE" altLang="de-DE" sz="2200" b="0" dirty="0"/>
              <a:t>Grundlagen der Schallmessung; Physikalische und subjektive Größen von Schall</a:t>
            </a:r>
          </a:p>
          <a:p>
            <a:r>
              <a:rPr lang="de-DE" altLang="de-DE" sz="2200" dirty="0"/>
              <a:t>DIN 45645-2:2012-09 </a:t>
            </a:r>
            <a:r>
              <a:rPr lang="de-DE" altLang="de-DE" sz="2200" b="0" dirty="0"/>
              <a:t>Ermittlung von Beurteilungspegeln aus Messungen – Teil 2: Geräuschimmissionen am Arbeitsplatz</a:t>
            </a:r>
          </a:p>
          <a:p>
            <a:r>
              <a:rPr lang="de-DE" altLang="de-DE" sz="2200" dirty="0"/>
              <a:t>Normenreihe VDI 2720 </a:t>
            </a:r>
            <a:r>
              <a:rPr lang="de-DE" altLang="de-DE" sz="2200" b="0" dirty="0"/>
              <a:t>Schallschutz durch Abschirmung in Räumen und im </a:t>
            </a:r>
            <a:r>
              <a:rPr lang="de-DE" altLang="de-DE" sz="2200" b="0" dirty="0" err="1"/>
              <a:t>Nahfeld</a:t>
            </a:r>
            <a:r>
              <a:rPr lang="de-DE" altLang="de-DE" sz="2200" b="0" dirty="0"/>
              <a:t> </a:t>
            </a:r>
          </a:p>
          <a:p>
            <a:r>
              <a:rPr lang="de-DE" altLang="de-DE" sz="2200" dirty="0"/>
              <a:t>VDI 3720 Blatt 2:1982-11 </a:t>
            </a:r>
            <a:r>
              <a:rPr lang="de-DE" altLang="de-DE" sz="2200" b="0" dirty="0" err="1"/>
              <a:t>Lärmarm</a:t>
            </a:r>
            <a:r>
              <a:rPr lang="de-DE" altLang="de-DE" sz="2200" b="0" dirty="0"/>
              <a:t> Konstruieren, Beispielsammlung</a:t>
            </a:r>
          </a:p>
          <a:p>
            <a:r>
              <a:rPr lang="de-DE" altLang="de-DE" sz="2200" dirty="0"/>
              <a:t>DIN EN ISO 11689:1997-03 </a:t>
            </a:r>
            <a:r>
              <a:rPr lang="de-DE" altLang="de-DE" sz="2200" b="0" dirty="0"/>
              <a:t>Akustik - Vorgehensweise für den Vergleich von Geräuschemissionswerten für Maschinen und Geräte; Berichtigung </a:t>
            </a:r>
            <a:r>
              <a:rPr lang="de-DE" altLang="de-DE" sz="2200" b="0" dirty="0" smtClean="0"/>
              <a:t>1-2009-11</a:t>
            </a:r>
            <a:endParaRPr lang="de-DE" altLang="de-DE" sz="2200" b="0" dirty="0"/>
          </a:p>
          <a:p>
            <a:r>
              <a:rPr lang="de-DE" altLang="de-DE" sz="2200" dirty="0"/>
              <a:t>DIN EN ISO 3740:2019-08 </a:t>
            </a:r>
            <a:r>
              <a:rPr lang="de-DE" altLang="de-DE" sz="2200" b="0" dirty="0"/>
              <a:t>Akustik - Bestimmung des Schallleistungspegels von Geräuschquellen - Leitlinien zur Anwendung der Grundnormen</a:t>
            </a:r>
          </a:p>
          <a:p>
            <a:endParaRPr lang="de-DE" sz="2200" dirty="0"/>
          </a:p>
        </p:txBody>
      </p:sp>
      <p:sp>
        <p:nvSpPr>
          <p:cNvPr id="4" name="Datumsplatzhalter 3"/>
          <p:cNvSpPr>
            <a:spLocks noGrp="1"/>
          </p:cNvSpPr>
          <p:nvPr>
            <p:ph type="dt" sz="half" idx="10"/>
          </p:nvPr>
        </p:nvSpPr>
        <p:spPr/>
        <p:txBody>
          <a:bodyPr/>
          <a:lstStyle/>
          <a:p>
            <a:pPr>
              <a:defRPr/>
            </a:pPr>
            <a:fld id="{AC00D230-0D7B-40DC-9BB8-DB8334ABC0D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17</a:t>
            </a:fld>
            <a:endParaRPr lang="de-DE" altLang="de-DE"/>
          </a:p>
        </p:txBody>
      </p:sp>
    </p:spTree>
    <p:extLst>
      <p:ext uri="{BB962C8B-B14F-4D97-AF65-F5344CB8AC3E}">
        <p14:creationId xmlns:p14="http://schemas.microsoft.com/office/powerpoint/2010/main" val="5501226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Times New Roman" pitchFamily="18" charset="0"/>
              </a:rPr>
              <a:t>Praxishilfen</a:t>
            </a:r>
            <a:endParaRPr lang="de-DE" dirty="0"/>
          </a:p>
        </p:txBody>
      </p:sp>
      <p:sp>
        <p:nvSpPr>
          <p:cNvPr id="3" name="Inhaltsplatzhalter 2"/>
          <p:cNvSpPr>
            <a:spLocks noGrp="1"/>
          </p:cNvSpPr>
          <p:nvPr>
            <p:ph idx="1"/>
          </p:nvPr>
        </p:nvSpPr>
        <p:spPr>
          <a:xfrm>
            <a:off x="719667" y="1484314"/>
            <a:ext cx="11136973" cy="4897437"/>
          </a:xfrm>
        </p:spPr>
        <p:txBody>
          <a:bodyPr/>
          <a:lstStyle/>
          <a:p>
            <a:r>
              <a:rPr lang="de-DE" dirty="0"/>
              <a:t>Softwarehilfen des Institut für Arbeitsschutz (IFA) der DGUV</a:t>
            </a:r>
          </a:p>
          <a:p>
            <a:endParaRPr lang="de-DE" dirty="0"/>
          </a:p>
          <a:p>
            <a:r>
              <a:rPr lang="de-DE" dirty="0" smtClean="0">
                <a:hlinkClick r:id="rId3"/>
              </a:rPr>
              <a:t>www.dguv.de/ifa/praxishilfen/praxishilfen-laerm/gefaehrdungsbeurteilung-und-unterweisung/software-berechnung-von-laermexpositionspegeln/index.jsp</a:t>
            </a:r>
            <a:endParaRPr lang="de-DE" dirty="0" smtClean="0"/>
          </a:p>
          <a:p>
            <a:endParaRPr lang="de-DE" dirty="0"/>
          </a:p>
          <a:p>
            <a:pPr marL="342900" indent="-342900">
              <a:buFont typeface="Arial" panose="020B0604020202020204" pitchFamily="34" charset="0"/>
              <a:buChar char="•"/>
            </a:pPr>
            <a:r>
              <a:rPr lang="de-DE" b="0" dirty="0"/>
              <a:t>Berechnung des Lärmexpositionspegels</a:t>
            </a:r>
          </a:p>
          <a:p>
            <a:pPr marL="342900" indent="-342900">
              <a:buFont typeface="Arial" panose="020B0604020202020204" pitchFamily="34" charset="0"/>
              <a:buChar char="•"/>
            </a:pPr>
            <a:r>
              <a:rPr lang="de-DE" b="0" dirty="0"/>
              <a:t>Software zur Auswahl von Gehörschützern</a:t>
            </a:r>
          </a:p>
          <a:p>
            <a:pPr marL="342900" indent="-342900">
              <a:buFont typeface="Arial" panose="020B0604020202020204" pitchFamily="34" charset="0"/>
              <a:buChar char="•"/>
            </a:pPr>
            <a:r>
              <a:rPr lang="de-DE" b="0" dirty="0"/>
              <a:t>Lärmbelastungsrechner ADM etc.</a:t>
            </a:r>
          </a:p>
          <a:p>
            <a:endParaRPr lang="de-DE" dirty="0"/>
          </a:p>
          <a:p>
            <a:r>
              <a:rPr lang="de-DE" dirty="0"/>
              <a:t>Lärmrechner des Institut für Arbeitsmedizin, Sicherheitstechnik und Ergonomie e.V. (ASER)</a:t>
            </a:r>
            <a:br>
              <a:rPr lang="de-DE" dirty="0"/>
            </a:br>
            <a:endParaRPr lang="de-DE" dirty="0"/>
          </a:p>
          <a:p>
            <a:r>
              <a:rPr lang="de-DE" dirty="0" smtClean="0">
                <a:hlinkClick r:id="rId4"/>
              </a:rPr>
              <a:t>www.institut-aser.de/out.php?idart=273</a:t>
            </a:r>
            <a:endParaRPr lang="de-DE" dirty="0"/>
          </a:p>
        </p:txBody>
      </p:sp>
      <p:sp>
        <p:nvSpPr>
          <p:cNvPr id="4" name="Datumsplatzhalter 3"/>
          <p:cNvSpPr>
            <a:spLocks noGrp="1"/>
          </p:cNvSpPr>
          <p:nvPr>
            <p:ph type="dt" sz="half" idx="10"/>
          </p:nvPr>
        </p:nvSpPr>
        <p:spPr/>
        <p:txBody>
          <a:bodyPr/>
          <a:lstStyle/>
          <a:p>
            <a:pPr>
              <a:defRPr/>
            </a:pPr>
            <a:fld id="{9093B5D4-3164-4FDF-8048-A482F9CFC97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18</a:t>
            </a:fld>
            <a:endParaRPr lang="de-DE" altLang="de-DE"/>
          </a:p>
        </p:txBody>
      </p:sp>
    </p:spTree>
    <p:extLst>
      <p:ext uri="{BB962C8B-B14F-4D97-AF65-F5344CB8AC3E}">
        <p14:creationId xmlns:p14="http://schemas.microsoft.com/office/powerpoint/2010/main" val="16540613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Technische Lösungen zum Schallschutz</a:t>
            </a:r>
            <a:endParaRPr lang="de-DE" dirty="0"/>
          </a:p>
        </p:txBody>
      </p:sp>
      <p:sp>
        <p:nvSpPr>
          <p:cNvPr id="7" name="Inhaltsplatzhalter 6"/>
          <p:cNvSpPr>
            <a:spLocks noGrp="1"/>
          </p:cNvSpPr>
          <p:nvPr>
            <p:ph idx="1"/>
          </p:nvPr>
        </p:nvSpPr>
        <p:spPr/>
        <p:txBody>
          <a:bodyPr/>
          <a:lstStyle/>
          <a:p>
            <a:pPr fontAlgn="auto">
              <a:spcBef>
                <a:spcPct val="0"/>
              </a:spcBef>
              <a:spcAft>
                <a:spcPts val="0"/>
              </a:spcAft>
              <a:defRPr/>
            </a:pPr>
            <a:r>
              <a:rPr lang="de-DE" altLang="de-DE" kern="0" dirty="0">
                <a:solidFill>
                  <a:srgbClr val="6E6E6E"/>
                </a:solidFill>
              </a:rPr>
              <a:t>Konstruktive Maßnahmen</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Verminderung der Schallemission durch Verringerung von Anregungskräften und Geschwindigkeiten sowie die konstruktive Beseitigung von Resonanzen</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Vermeidung von Impulslärm durch Einhaltung von Fallhöhen</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Auswechseln lärmerzeugender Maschinenteile </a:t>
            </a:r>
            <a:r>
              <a:rPr lang="de-DE" altLang="de-DE" b="0" kern="0" dirty="0" smtClean="0">
                <a:solidFill>
                  <a:srgbClr val="6E6E6E"/>
                </a:solidFill>
              </a:rPr>
              <a:t>(</a:t>
            </a:r>
            <a:r>
              <a:rPr lang="de-DE" altLang="de-DE" b="0" kern="0" dirty="0">
                <a:solidFill>
                  <a:srgbClr val="6E6E6E"/>
                </a:solidFill>
              </a:rPr>
              <a:t>z.B. Elektroantrieb statt Luftdruck)</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Beeinflussung der schallanregenden Kräfte </a:t>
            </a:r>
            <a:r>
              <a:rPr lang="de-DE" altLang="de-DE" b="0" kern="0" dirty="0" smtClean="0">
                <a:solidFill>
                  <a:srgbClr val="6E6E6E"/>
                </a:solidFill>
              </a:rPr>
              <a:t>(</a:t>
            </a:r>
            <a:r>
              <a:rPr lang="de-DE" altLang="de-DE" b="0" kern="0" dirty="0">
                <a:solidFill>
                  <a:srgbClr val="6E6E6E"/>
                </a:solidFill>
              </a:rPr>
              <a:t>z.B. Frequenzänderung eines rotierenden Teils)</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Verminderung der Körperschallaufnahmefähigkeit </a:t>
            </a:r>
            <a:r>
              <a:rPr lang="de-DE" altLang="de-DE" b="0" kern="0" dirty="0" smtClean="0">
                <a:solidFill>
                  <a:srgbClr val="6E6E6E"/>
                </a:solidFill>
              </a:rPr>
              <a:t>(</a:t>
            </a:r>
            <a:r>
              <a:rPr lang="de-DE" altLang="de-DE" b="0" kern="0" dirty="0">
                <a:solidFill>
                  <a:srgbClr val="6E6E6E"/>
                </a:solidFill>
              </a:rPr>
              <a:t>Körperschalldämpfung, Grauguss statt Stahl)</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Abschirmung oder Einkapselung von lärmemittierenden </a:t>
            </a:r>
            <a:r>
              <a:rPr lang="de-DE" altLang="de-DE" b="0" kern="0" dirty="0" smtClean="0">
                <a:solidFill>
                  <a:srgbClr val="6E6E6E"/>
                </a:solidFill>
              </a:rPr>
              <a:t>Maschinenteilen</a:t>
            </a:r>
          </a:p>
          <a:p>
            <a:pPr marL="285750" indent="-285750" fontAlgn="auto">
              <a:spcBef>
                <a:spcPct val="0"/>
              </a:spcBef>
              <a:spcAft>
                <a:spcPts val="0"/>
              </a:spcAft>
              <a:buClr>
                <a:schemeClr val="accent2"/>
              </a:buClr>
              <a:buFont typeface="Wingdings" panose="05000000000000000000" pitchFamily="2" charset="2"/>
              <a:buChar char="§"/>
              <a:defRPr/>
            </a:pPr>
            <a:endParaRPr lang="de-DE" altLang="de-DE" b="0" kern="0" dirty="0">
              <a:solidFill>
                <a:srgbClr val="6E6E6E"/>
              </a:solidFill>
            </a:endParaRPr>
          </a:p>
          <a:p>
            <a:pPr fontAlgn="auto">
              <a:spcBef>
                <a:spcPct val="0"/>
              </a:spcBef>
              <a:spcAft>
                <a:spcPts val="0"/>
              </a:spcAft>
              <a:defRPr/>
            </a:pPr>
            <a:r>
              <a:rPr lang="de-DE" altLang="de-DE" kern="0" dirty="0">
                <a:solidFill>
                  <a:srgbClr val="6E6E6E"/>
                </a:solidFill>
              </a:rPr>
              <a:t>Technologische Maßnahmen</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Auswahl schallarmer Arbeitsverfahren</a:t>
            </a:r>
          </a:p>
          <a:p>
            <a:pPr marL="285750" indent="-285750" fontAlgn="auto">
              <a:spcBef>
                <a:spcPct val="0"/>
              </a:spcBef>
              <a:spcAft>
                <a:spcPts val="0"/>
              </a:spcAft>
              <a:buClr>
                <a:schemeClr val="accent2"/>
              </a:buClr>
              <a:buFont typeface="Arial" panose="020B0604020202020204" pitchFamily="34" charset="0"/>
              <a:buChar char="•"/>
              <a:defRPr/>
            </a:pPr>
            <a:r>
              <a:rPr lang="de-DE" altLang="de-DE" b="0" kern="0" dirty="0">
                <a:solidFill>
                  <a:srgbClr val="6E6E6E"/>
                </a:solidFill>
              </a:rPr>
              <a:t>Räumliche Konzentration schallintensiver Arbeitsmittel in Arbeitsstätten </a:t>
            </a:r>
            <a:r>
              <a:rPr lang="de-DE" altLang="de-DE" b="0" kern="0" dirty="0" smtClean="0">
                <a:solidFill>
                  <a:srgbClr val="6E6E6E"/>
                </a:solidFill>
              </a:rPr>
              <a:t>und Schaffung </a:t>
            </a:r>
            <a:r>
              <a:rPr lang="de-DE" altLang="de-DE" b="0" kern="0" dirty="0">
                <a:solidFill>
                  <a:srgbClr val="6E6E6E"/>
                </a:solidFill>
              </a:rPr>
              <a:t>von Ruhezonen</a:t>
            </a:r>
          </a:p>
          <a:p>
            <a:endParaRPr lang="de-DE" b="0" dirty="0">
              <a:solidFill>
                <a:srgbClr val="6E6E6E"/>
              </a:solidFill>
            </a:endParaRPr>
          </a:p>
        </p:txBody>
      </p:sp>
      <p:sp>
        <p:nvSpPr>
          <p:cNvPr id="3" name="Rechteck 2"/>
          <p:cNvSpPr/>
          <p:nvPr/>
        </p:nvSpPr>
        <p:spPr>
          <a:xfrm>
            <a:off x="4079776" y="6073974"/>
            <a:ext cx="8358607" cy="307777"/>
          </a:xfrm>
          <a:prstGeom prst="rect">
            <a:avLst/>
          </a:prstGeom>
        </p:spPr>
        <p:txBody>
          <a:bodyPr wrap="square">
            <a:spAutoFit/>
          </a:bodyPr>
          <a:lstStyle/>
          <a:p>
            <a:pPr algn="ctr" eaLnBrk="1" hangingPunct="1"/>
            <a:r>
              <a:rPr lang="de-DE" altLang="de-DE" sz="1400" dirty="0" smtClean="0"/>
              <a:t>Quelle: </a:t>
            </a:r>
            <a:r>
              <a:rPr lang="de-DE" altLang="de-DE" sz="1400" b="1" dirty="0" err="1"/>
              <a:t>Lehder</a:t>
            </a:r>
            <a:r>
              <a:rPr lang="de-DE" altLang="de-DE" sz="1400" b="1" dirty="0"/>
              <a:t>, G; </a:t>
            </a:r>
            <a:r>
              <a:rPr lang="de-DE" altLang="de-DE" sz="1400" b="1" dirty="0" err="1"/>
              <a:t>Skiba</a:t>
            </a:r>
            <a:r>
              <a:rPr lang="de-DE" altLang="de-DE" sz="1400" b="1" dirty="0"/>
              <a:t>, R</a:t>
            </a:r>
            <a:r>
              <a:rPr lang="de-DE" altLang="de-DE" sz="1400" dirty="0"/>
              <a:t>.: Taschenbuch Arbeitssicherheit. Berlin: Erich Schmidt Verlag 2005</a:t>
            </a:r>
          </a:p>
        </p:txBody>
      </p:sp>
      <p:sp>
        <p:nvSpPr>
          <p:cNvPr id="4" name="Datumsplatzhalter 3"/>
          <p:cNvSpPr>
            <a:spLocks noGrp="1"/>
          </p:cNvSpPr>
          <p:nvPr>
            <p:ph type="dt" sz="half" idx="10"/>
          </p:nvPr>
        </p:nvSpPr>
        <p:spPr/>
        <p:txBody>
          <a:bodyPr/>
          <a:lstStyle/>
          <a:p>
            <a:pPr>
              <a:defRPr/>
            </a:pPr>
            <a:fld id="{09268303-6F09-49F7-9D1D-75F2B790B49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5982636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a:t>Beispiel Technische Lösung Schallschutz</a:t>
            </a:r>
            <a:endParaRPr lang="de-DE" sz="2800" dirty="0"/>
          </a:p>
        </p:txBody>
      </p:sp>
      <p:pic>
        <p:nvPicPr>
          <p:cNvPr id="3" name="Grafik 2" descr="Eine Zeichnung verdeutlicht die durch technische Maßnahmen verminderte Schallausbreitung einer gekapselten Maschine. Dämpfung zum Boden vermindert den Körperschall über den Fußboden, eine Dämmung vermindert durch Absorbtion und Reflexion die Schallausbreitung durch die Luft."/>
          <p:cNvPicPr>
            <a:picLocks noChangeAspect="1"/>
          </p:cNvPicPr>
          <p:nvPr/>
        </p:nvPicPr>
        <p:blipFill>
          <a:blip r:embed="rId3"/>
          <a:stretch>
            <a:fillRect/>
          </a:stretch>
        </p:blipFill>
        <p:spPr>
          <a:xfrm>
            <a:off x="2291766" y="1382175"/>
            <a:ext cx="7608467" cy="4999153"/>
          </a:xfrm>
          <a:prstGeom prst="rect">
            <a:avLst/>
          </a:prstGeom>
        </p:spPr>
      </p:pic>
      <p:sp>
        <p:nvSpPr>
          <p:cNvPr id="4" name="Datumsplatzhalter 3"/>
          <p:cNvSpPr>
            <a:spLocks noGrp="1"/>
          </p:cNvSpPr>
          <p:nvPr>
            <p:ph type="dt" sz="half" idx="10"/>
          </p:nvPr>
        </p:nvSpPr>
        <p:spPr/>
        <p:txBody>
          <a:bodyPr/>
          <a:lstStyle/>
          <a:p>
            <a:pPr>
              <a:defRPr/>
            </a:pPr>
            <a:fld id="{6CED284A-8BEB-4D48-A22F-D606B1D58F7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17541147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a:t>Beispiel Technische Lösung Schallschutz</a:t>
            </a:r>
            <a:endParaRPr lang="de-DE" sz="2800" dirty="0"/>
          </a:p>
        </p:txBody>
      </p:sp>
      <p:pic>
        <p:nvPicPr>
          <p:cNvPr id="3" name="Grafik 2" descr="Eine Zeichnung zeigt eine Person am Bildschirm, die lächelnd auf die schallabsorbierende Deckenverkleidung hinweist."/>
          <p:cNvPicPr>
            <a:picLocks noChangeAspect="1"/>
          </p:cNvPicPr>
          <p:nvPr/>
        </p:nvPicPr>
        <p:blipFill>
          <a:blip r:embed="rId3"/>
          <a:stretch>
            <a:fillRect/>
          </a:stretch>
        </p:blipFill>
        <p:spPr>
          <a:xfrm>
            <a:off x="2340538" y="1210709"/>
            <a:ext cx="7510923" cy="5182049"/>
          </a:xfrm>
          <a:prstGeom prst="rect">
            <a:avLst/>
          </a:prstGeom>
        </p:spPr>
      </p:pic>
      <p:sp>
        <p:nvSpPr>
          <p:cNvPr id="4" name="Datumsplatzhalter 3"/>
          <p:cNvSpPr>
            <a:spLocks noGrp="1"/>
          </p:cNvSpPr>
          <p:nvPr>
            <p:ph type="dt" sz="half" idx="10"/>
          </p:nvPr>
        </p:nvSpPr>
        <p:spPr/>
        <p:txBody>
          <a:bodyPr/>
          <a:lstStyle/>
          <a:p>
            <a:pPr>
              <a:defRPr/>
            </a:pPr>
            <a:fld id="{853B7961-B317-4C0E-A4EA-C0F3370B8F4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2845382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800" dirty="0">
                <a:cs typeface="Times New Roman" pitchFamily="18" charset="0"/>
              </a:rPr>
              <a:t>Beispiele</a:t>
            </a:r>
            <a:endParaRPr lang="de-DE" sz="2800" dirty="0"/>
          </a:p>
        </p:txBody>
      </p:sp>
      <p:pic>
        <p:nvPicPr>
          <p:cNvPr id="3" name="Grafik 2" descr="Eine Person mit Kapselgehörschutz bedient eine Beton-Kreissäge. Eine Detailzeichnung zeigt die Konturen des lärmarmen Sägeblattes."/>
          <p:cNvPicPr>
            <a:picLocks noChangeAspect="1"/>
          </p:cNvPicPr>
          <p:nvPr/>
        </p:nvPicPr>
        <p:blipFill>
          <a:blip r:embed="rId3"/>
          <a:stretch>
            <a:fillRect/>
          </a:stretch>
        </p:blipFill>
        <p:spPr>
          <a:xfrm>
            <a:off x="2135559" y="1250152"/>
            <a:ext cx="8240203" cy="5094371"/>
          </a:xfrm>
          <a:prstGeom prst="rect">
            <a:avLst/>
          </a:prstGeom>
        </p:spPr>
      </p:pic>
      <p:sp>
        <p:nvSpPr>
          <p:cNvPr id="4" name="Datumsplatzhalter 3"/>
          <p:cNvSpPr>
            <a:spLocks noGrp="1"/>
          </p:cNvSpPr>
          <p:nvPr>
            <p:ph type="dt" sz="half" idx="10"/>
          </p:nvPr>
        </p:nvSpPr>
        <p:spPr/>
        <p:txBody>
          <a:bodyPr/>
          <a:lstStyle/>
          <a:p>
            <a:pPr>
              <a:defRPr/>
            </a:pPr>
            <a:fld id="{8954C9CE-70E7-4D9F-888D-366250B28FCB}" type="datetime1">
              <a:rPr lang="de-DE" altLang="de-DE" smtClean="0"/>
              <a:t>08.09.2023</a:t>
            </a:fld>
            <a:endParaRPr lang="de-DE" altLang="de-DE" dirty="0"/>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2637052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cs typeface="Arial" panose="020B0604020202020204" pitchFamily="34" charset="0"/>
              </a:rPr>
              <a:t>Lärmminderung</a:t>
            </a:r>
            <a:r>
              <a:rPr lang="en-GB" altLang="de-DE" dirty="0" smtClean="0">
                <a:cs typeface="Arial" panose="020B0604020202020204" pitchFamily="34" charset="0"/>
              </a:rPr>
              <a:t> </a:t>
            </a:r>
            <a:r>
              <a:rPr lang="de-DE" altLang="de-DE" dirty="0" smtClean="0">
                <a:cs typeface="Arial" panose="020B0604020202020204" pitchFamily="34" charset="0"/>
              </a:rPr>
              <a:t>bei</a:t>
            </a:r>
            <a:r>
              <a:rPr lang="en-GB" altLang="de-DE" dirty="0" smtClean="0">
                <a:cs typeface="Arial" panose="020B0604020202020204" pitchFamily="34" charset="0"/>
              </a:rPr>
              <a:t> </a:t>
            </a:r>
            <a:r>
              <a:rPr lang="en-GB" altLang="de-DE" dirty="0">
                <a:cs typeface="Arial" panose="020B0604020202020204" pitchFamily="34" charset="0"/>
              </a:rPr>
              <a:t>der </a:t>
            </a:r>
            <a:r>
              <a:rPr lang="de-DE" altLang="de-DE" dirty="0" smtClean="0">
                <a:cs typeface="Arial" panose="020B0604020202020204" pitchFamily="34" charset="0"/>
              </a:rPr>
              <a:t>Betonfertigteilherstellung</a:t>
            </a:r>
            <a:endParaRPr lang="de-DE" dirty="0"/>
          </a:p>
        </p:txBody>
      </p:sp>
      <p:sp>
        <p:nvSpPr>
          <p:cNvPr id="10" name="Rectangle 7" descr="Eine Zeichnung zeigt einen Rütteltisch zur Verdichtung von Beton in der Betonfertigteilherstellung. Daneben stehen zwei Beschäftigte."/>
          <p:cNvSpPr>
            <a:spLocks noChangeArrowheads="1"/>
          </p:cNvSpPr>
          <p:nvPr/>
        </p:nvSpPr>
        <p:spPr bwMode="auto">
          <a:xfrm>
            <a:off x="6022647" y="2780928"/>
            <a:ext cx="6169353" cy="12334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74638" indent="-185738">
              <a:spcBef>
                <a:spcPct val="30000"/>
              </a:spcBef>
              <a:spcAft>
                <a:spcPct val="30000"/>
              </a:spcAft>
              <a:buClr>
                <a:srgbClr val="B30B16"/>
              </a:buClr>
              <a:buFont typeface="Wingdings" panose="05000000000000000000" pitchFamily="2" charset="2"/>
              <a:buChar char="n"/>
              <a:tabLst>
                <a:tab pos="1168400" algn="l"/>
              </a:tabLst>
              <a:defRPr sz="2000">
                <a:solidFill>
                  <a:schemeClr val="tx1"/>
                </a:solidFill>
                <a:latin typeface="Arial" panose="020B0604020202020204" pitchFamily="34" charset="0"/>
              </a:defRPr>
            </a:lvl1pPr>
            <a:lvl2pPr marL="454025" indent="301625">
              <a:spcBef>
                <a:spcPct val="30000"/>
              </a:spcBef>
              <a:spcAft>
                <a:spcPct val="30000"/>
              </a:spcAft>
              <a:buClr>
                <a:srgbClr val="004D9F"/>
              </a:buClr>
              <a:buFont typeface="Wingdings" panose="05000000000000000000" pitchFamily="2" charset="2"/>
              <a:buChar char="F"/>
              <a:tabLst>
                <a:tab pos="1168400" algn="l"/>
              </a:tabLst>
              <a:defRPr sz="2000">
                <a:solidFill>
                  <a:schemeClr val="tx1"/>
                </a:solidFill>
                <a:latin typeface="Arial" panose="020B0604020202020204" pitchFamily="34" charset="0"/>
              </a:defRPr>
            </a:lvl2pPr>
            <a:lvl3pPr marL="1603375" indent="-265113">
              <a:spcBef>
                <a:spcPct val="30000"/>
              </a:spcBef>
              <a:spcAft>
                <a:spcPct val="30000"/>
              </a:spcAft>
              <a:buClr>
                <a:srgbClr val="6E6E6E"/>
              </a:buClr>
              <a:buFont typeface="Arial" panose="020B0604020202020204" pitchFamily="34" charset="0"/>
              <a:buChar char="−"/>
              <a:tabLst>
                <a:tab pos="1168400" algn="l"/>
              </a:tabLst>
              <a:defRPr sz="2000">
                <a:solidFill>
                  <a:schemeClr val="tx1"/>
                </a:solidFill>
                <a:latin typeface="Arial" panose="020B0604020202020204" pitchFamily="34" charset="0"/>
              </a:defRPr>
            </a:lvl3pPr>
            <a:lvl4pPr marL="2151063" indent="-368300">
              <a:spcBef>
                <a:spcPct val="30000"/>
              </a:spcBef>
              <a:spcAft>
                <a:spcPct val="30000"/>
              </a:spcAft>
              <a:buClr>
                <a:srgbClr val="6E6E6E"/>
              </a:buClr>
              <a:buFont typeface="Wingdings" panose="05000000000000000000" pitchFamily="2" charset="2"/>
              <a:buChar char="§"/>
              <a:tabLst>
                <a:tab pos="1168400" algn="l"/>
              </a:tabLst>
              <a:defRPr sz="2000">
                <a:solidFill>
                  <a:schemeClr val="tx1"/>
                </a:solidFill>
                <a:latin typeface="Arial" panose="020B0604020202020204" pitchFamily="34" charset="0"/>
              </a:defRPr>
            </a:lvl4pPr>
            <a:lvl5pPr marL="2686050" indent="-355600">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5pPr>
            <a:lvl6pPr marL="31432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6pPr>
            <a:lvl7pPr marL="36004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7pPr>
            <a:lvl8pPr marL="40576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8pPr>
            <a:lvl9pPr marL="45148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9pPr>
          </a:lstStyle>
          <a:p>
            <a:pPr marL="92075" indent="-3175">
              <a:buNone/>
              <a:defRPr/>
            </a:pPr>
            <a:r>
              <a:rPr lang="de-DE" altLang="de-DE" sz="2400" b="1" dirty="0" smtClean="0">
                <a:solidFill>
                  <a:srgbClr val="6E6E6E"/>
                </a:solidFill>
                <a:cs typeface="Arial" panose="020B0604020202020204" pitchFamily="34" charset="0"/>
              </a:rPr>
              <a:t>Problem:</a:t>
            </a:r>
            <a:r>
              <a:rPr lang="de-DE" altLang="de-DE" sz="2400" dirty="0" smtClean="0">
                <a:solidFill>
                  <a:srgbClr val="6E6E6E"/>
                </a:solidFill>
                <a:cs typeface="Arial" panose="020B0604020202020204" pitchFamily="34" charset="0"/>
              </a:rPr>
              <a:t> Verdichtung des Betons mittels </a:t>
            </a:r>
            <a:r>
              <a:rPr lang="de-DE" altLang="de-DE" sz="2400" dirty="0" err="1" smtClean="0">
                <a:solidFill>
                  <a:srgbClr val="6E6E6E"/>
                </a:solidFill>
                <a:cs typeface="Arial" panose="020B0604020202020204" pitchFamily="34" charset="0"/>
              </a:rPr>
              <a:t>Unwuchterregern</a:t>
            </a:r>
            <a:r>
              <a:rPr lang="de-DE" altLang="de-DE" sz="2400" dirty="0" smtClean="0">
                <a:solidFill>
                  <a:srgbClr val="6E6E6E"/>
                </a:solidFill>
                <a:cs typeface="Arial" panose="020B0604020202020204" pitchFamily="34" charset="0"/>
              </a:rPr>
              <a:t> (ca. 50 bis 100 Hz) führt zu starker Anregung der Stahlschalungen.</a:t>
            </a:r>
          </a:p>
          <a:p>
            <a:pPr marL="92075" indent="-3175">
              <a:buNone/>
              <a:defRPr/>
            </a:pPr>
            <a:r>
              <a:rPr lang="de-DE" altLang="de-DE" sz="2400" dirty="0" smtClean="0">
                <a:solidFill>
                  <a:srgbClr val="6E6E6E"/>
                </a:solidFill>
                <a:cs typeface="Arial" panose="020B0604020202020204" pitchFamily="34" charset="0"/>
              </a:rPr>
              <a:t>Es ergeben sich </a:t>
            </a:r>
            <a:r>
              <a:rPr lang="de-DE" altLang="de-DE" sz="2400" b="1" dirty="0" smtClean="0">
                <a:solidFill>
                  <a:srgbClr val="6E6E6E"/>
                </a:solidFill>
                <a:cs typeface="Arial" panose="020B0604020202020204" pitchFamily="34" charset="0"/>
              </a:rPr>
              <a:t>Schalldruckpegel von 100 bis 120 dB (A)</a:t>
            </a:r>
            <a:r>
              <a:rPr lang="de-DE" altLang="de-DE" sz="2400" dirty="0" smtClean="0">
                <a:solidFill>
                  <a:srgbClr val="6E6E6E"/>
                </a:solidFill>
                <a:cs typeface="Arial" panose="020B0604020202020204" pitchFamily="34" charset="0"/>
              </a:rPr>
              <a:t> </a:t>
            </a:r>
          </a:p>
          <a:p>
            <a:pPr lvl="1">
              <a:buNone/>
              <a:defRPr/>
            </a:pPr>
            <a:endParaRPr lang="en-GB" altLang="de-DE" sz="2400" dirty="0">
              <a:solidFill>
                <a:srgbClr val="6E6E6E"/>
              </a:solidFill>
              <a:cs typeface="Arial" panose="020B0604020202020204" pitchFamily="34" charset="0"/>
            </a:endParaRPr>
          </a:p>
        </p:txBody>
      </p:sp>
      <p:pic>
        <p:nvPicPr>
          <p:cNvPr id="9" name="Grafik 8" descr="Eine Zeichnung zeigt einen Rütteltisch zur Verdichtung von Beton in der Betonfertigteilherstellung. Daneben stehen zwei Beschäftigte."/>
          <p:cNvPicPr>
            <a:picLocks noChangeAspect="1"/>
          </p:cNvPicPr>
          <p:nvPr/>
        </p:nvPicPr>
        <p:blipFill>
          <a:blip r:embed="rId3"/>
          <a:stretch>
            <a:fillRect/>
          </a:stretch>
        </p:blipFill>
        <p:spPr>
          <a:xfrm>
            <a:off x="719667" y="1844824"/>
            <a:ext cx="5346655" cy="3682303"/>
          </a:xfrm>
          <a:prstGeom prst="rect">
            <a:avLst/>
          </a:prstGeom>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6</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3558388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 bei der Betonfertigteilherstellung</a:t>
            </a:r>
            <a:endParaRPr lang="de-DE" dirty="0"/>
          </a:p>
        </p:txBody>
      </p:sp>
      <p:sp>
        <p:nvSpPr>
          <p:cNvPr id="9" name="Rectangle 7"/>
          <p:cNvSpPr>
            <a:spLocks noChangeArrowheads="1"/>
          </p:cNvSpPr>
          <p:nvPr/>
        </p:nvSpPr>
        <p:spPr bwMode="auto">
          <a:xfrm>
            <a:off x="5914834" y="3037631"/>
            <a:ext cx="6169353" cy="720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74638" indent="-185738">
              <a:spcBef>
                <a:spcPct val="30000"/>
              </a:spcBef>
              <a:spcAft>
                <a:spcPct val="30000"/>
              </a:spcAft>
              <a:buClr>
                <a:srgbClr val="B30B16"/>
              </a:buClr>
              <a:buFont typeface="Wingdings" panose="05000000000000000000" pitchFamily="2" charset="2"/>
              <a:buChar char="n"/>
              <a:tabLst>
                <a:tab pos="1168400" algn="l"/>
              </a:tabLst>
              <a:defRPr sz="2000">
                <a:solidFill>
                  <a:schemeClr val="tx1"/>
                </a:solidFill>
                <a:latin typeface="Arial" panose="020B0604020202020204" pitchFamily="34" charset="0"/>
              </a:defRPr>
            </a:lvl1pPr>
            <a:lvl2pPr marL="454025" indent="301625">
              <a:spcBef>
                <a:spcPct val="30000"/>
              </a:spcBef>
              <a:spcAft>
                <a:spcPct val="30000"/>
              </a:spcAft>
              <a:buClr>
                <a:srgbClr val="004D9F"/>
              </a:buClr>
              <a:buFont typeface="Wingdings" panose="05000000000000000000" pitchFamily="2" charset="2"/>
              <a:buChar char="F"/>
              <a:tabLst>
                <a:tab pos="1168400" algn="l"/>
              </a:tabLst>
              <a:defRPr sz="2000">
                <a:solidFill>
                  <a:schemeClr val="tx1"/>
                </a:solidFill>
                <a:latin typeface="Arial" panose="020B0604020202020204" pitchFamily="34" charset="0"/>
              </a:defRPr>
            </a:lvl2pPr>
            <a:lvl3pPr marL="1603375" indent="-265113">
              <a:spcBef>
                <a:spcPct val="30000"/>
              </a:spcBef>
              <a:spcAft>
                <a:spcPct val="30000"/>
              </a:spcAft>
              <a:buClr>
                <a:srgbClr val="6E6E6E"/>
              </a:buClr>
              <a:buFont typeface="Arial" panose="020B0604020202020204" pitchFamily="34" charset="0"/>
              <a:buChar char="−"/>
              <a:tabLst>
                <a:tab pos="1168400" algn="l"/>
              </a:tabLst>
              <a:defRPr sz="2000">
                <a:solidFill>
                  <a:schemeClr val="tx1"/>
                </a:solidFill>
                <a:latin typeface="Arial" panose="020B0604020202020204" pitchFamily="34" charset="0"/>
              </a:defRPr>
            </a:lvl3pPr>
            <a:lvl4pPr marL="2151063" indent="-368300">
              <a:spcBef>
                <a:spcPct val="30000"/>
              </a:spcBef>
              <a:spcAft>
                <a:spcPct val="30000"/>
              </a:spcAft>
              <a:buClr>
                <a:srgbClr val="6E6E6E"/>
              </a:buClr>
              <a:buFont typeface="Wingdings" panose="05000000000000000000" pitchFamily="2" charset="2"/>
              <a:buChar char="§"/>
              <a:tabLst>
                <a:tab pos="1168400" algn="l"/>
              </a:tabLst>
              <a:defRPr sz="2000">
                <a:solidFill>
                  <a:schemeClr val="tx1"/>
                </a:solidFill>
                <a:latin typeface="Arial" panose="020B0604020202020204" pitchFamily="34" charset="0"/>
              </a:defRPr>
            </a:lvl4pPr>
            <a:lvl5pPr marL="2686050" indent="-355600">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5pPr>
            <a:lvl6pPr marL="31432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6pPr>
            <a:lvl7pPr marL="36004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7pPr>
            <a:lvl8pPr marL="40576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8pPr>
            <a:lvl9pPr marL="4514850" indent="-355600" fontAlgn="base">
              <a:spcBef>
                <a:spcPct val="30000"/>
              </a:spcBef>
              <a:spcAft>
                <a:spcPct val="30000"/>
              </a:spcAft>
              <a:buClr>
                <a:srgbClr val="6E6E6E"/>
              </a:buClr>
              <a:buFont typeface="Wingdings" panose="05000000000000000000" pitchFamily="2" charset="2"/>
              <a:buChar char="ð"/>
              <a:tabLst>
                <a:tab pos="1168400" algn="l"/>
              </a:tabLst>
              <a:defRPr sz="2000">
                <a:solidFill>
                  <a:schemeClr val="tx1"/>
                </a:solidFill>
                <a:latin typeface="Arial" panose="020B0604020202020204" pitchFamily="34" charset="0"/>
              </a:defRPr>
            </a:lvl9pPr>
          </a:lstStyle>
          <a:p>
            <a:pPr marL="92075" indent="-3175">
              <a:buNone/>
              <a:defRPr/>
            </a:pPr>
            <a:r>
              <a:rPr lang="de-DE" altLang="de-DE" sz="2400" b="1" dirty="0" smtClean="0">
                <a:solidFill>
                  <a:srgbClr val="6E6E6E"/>
                </a:solidFill>
                <a:cs typeface="Arial" panose="020B0604020202020204" pitchFamily="34" charset="0"/>
              </a:rPr>
              <a:t>Lösung:</a:t>
            </a:r>
            <a:r>
              <a:rPr lang="de-DE" altLang="de-DE" sz="2400" dirty="0" smtClean="0">
                <a:solidFill>
                  <a:srgbClr val="6E6E6E"/>
                </a:solidFill>
                <a:cs typeface="Arial" panose="020B0604020202020204" pitchFamily="34" charset="0"/>
              </a:rPr>
              <a:t> Neues Verdichtungsprinzip – Schüttelverdichtung durch horizontale Bewegungen</a:t>
            </a:r>
          </a:p>
          <a:p>
            <a:pPr lvl="1">
              <a:buNone/>
              <a:defRPr/>
            </a:pPr>
            <a:endParaRPr lang="en-GB" altLang="de-DE" sz="2400" dirty="0">
              <a:solidFill>
                <a:srgbClr val="6E6E6E"/>
              </a:solidFill>
              <a:cs typeface="Arial" panose="020B0604020202020204" pitchFamily="34" charset="0"/>
            </a:endParaRPr>
          </a:p>
        </p:txBody>
      </p:sp>
      <p:pic>
        <p:nvPicPr>
          <p:cNvPr id="4" name="Grafik 3" descr="Eine Zeichnung verdeutlicht das neue Verdichtungsprinzip, Schüttelverdichtung durch horizontale Bewegungen. Die horizontalen Bewegungen sind durch Pfeile angedeutet."/>
          <p:cNvPicPr>
            <a:picLocks noChangeAspect="1"/>
          </p:cNvPicPr>
          <p:nvPr/>
        </p:nvPicPr>
        <p:blipFill>
          <a:blip r:embed="rId3"/>
          <a:stretch>
            <a:fillRect/>
          </a:stretch>
        </p:blipFill>
        <p:spPr>
          <a:xfrm>
            <a:off x="263352" y="1730271"/>
            <a:ext cx="5651482" cy="3334801"/>
          </a:xfrm>
          <a:prstGeom prst="rect">
            <a:avLst/>
          </a:prstGeom>
        </p:spPr>
      </p:pic>
      <p:sp>
        <p:nvSpPr>
          <p:cNvPr id="12" name="Rechteck 11"/>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7</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3571582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 bei der Betonfertigteilherstellung</a:t>
            </a:r>
            <a:endParaRPr lang="de-DE" dirty="0"/>
          </a:p>
        </p:txBody>
      </p:sp>
      <p:pic>
        <p:nvPicPr>
          <p:cNvPr id="4" name="Grafik 3" descr="Eine Zeichnung verdeutlicht den Aufbau einer Schüttelanlage zur Betonverdichtung. Die Unwuchterreger sind gekapselt und Schwingungsdämmend aufgehangen."/>
          <p:cNvPicPr>
            <a:picLocks noChangeAspect="1"/>
          </p:cNvPicPr>
          <p:nvPr/>
        </p:nvPicPr>
        <p:blipFill>
          <a:blip r:embed="rId2"/>
          <a:stretch>
            <a:fillRect/>
          </a:stretch>
        </p:blipFill>
        <p:spPr>
          <a:xfrm>
            <a:off x="755755" y="1484784"/>
            <a:ext cx="10680491" cy="4752528"/>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a:t>
            </a:r>
            <a:r>
              <a:rPr lang="de-DE" altLang="de-DE" sz="1200" b="1" dirty="0" smtClean="0"/>
              <a:t>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8</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549659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cs typeface="Arial" panose="020B0604020202020204" pitchFamily="34" charset="0"/>
              </a:rPr>
              <a:t>Lärmminderungserfolg bei der Betonfertigteilherstellung</a:t>
            </a:r>
            <a:endParaRPr lang="de-DE" dirty="0"/>
          </a:p>
        </p:txBody>
      </p:sp>
      <p:pic>
        <p:nvPicPr>
          <p:cNvPr id="4" name="Grafik 3" descr="Ein Diagramm zeigt die Frequenzanalysen von herkömmlichen Rütteltischen und der neuen Schüttelanlage. Der Lärm konnte über das gesamte Frequenzband von ca. 63 Hz bis 16 kHz deutlich gemindert werden. Der A-bewertete Schalldruckpegel sinkt von 107 dB(A) auf 68 dB(A)."/>
          <p:cNvPicPr>
            <a:picLocks noChangeAspect="1"/>
          </p:cNvPicPr>
          <p:nvPr/>
        </p:nvPicPr>
        <p:blipFill>
          <a:blip r:embed="rId3"/>
          <a:stretch>
            <a:fillRect/>
          </a:stretch>
        </p:blipFill>
        <p:spPr>
          <a:xfrm>
            <a:off x="1392528" y="1706441"/>
            <a:ext cx="9406943" cy="4602879"/>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smtClean="0"/>
              <a:t>Quelle: Institut für Arbeitsschutz der Deutschen Gesetzlichen Unfallversicherung (IFA)</a:t>
            </a:r>
            <a:endParaRPr lang="de-DE" altLang="de-DE" sz="12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9</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954C9CE-70E7-4D9F-888D-366250B28FCB}" type="datetime1">
              <a:rPr lang="de-DE" altLang="de-DE" smtClean="0"/>
              <a:t>08.09.2023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317030031"/>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961</Words>
  <Application>Microsoft Office PowerPoint</Application>
  <PresentationFormat>Breitbild</PresentationFormat>
  <Paragraphs>178</Paragraphs>
  <Slides>19</Slides>
  <Notes>12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19</vt:i4>
      </vt:variant>
    </vt:vector>
  </HeadingPairs>
  <TitlesOfParts>
    <vt:vector size="24" baseType="lpstr">
      <vt:lpstr>Arial</vt:lpstr>
      <vt:lpstr>Times New Roman</vt:lpstr>
      <vt:lpstr>Verdana</vt:lpstr>
      <vt:lpstr>Wingdings</vt:lpstr>
      <vt:lpstr>KAN_Master</vt:lpstr>
      <vt:lpstr>Arbeitsumweltfaktoren  Teil 2b: Lärm</vt:lpstr>
      <vt:lpstr>Technische Lösungen zum Schallschutz</vt:lpstr>
      <vt:lpstr>Beispiel Technische Lösung Schallschutz</vt:lpstr>
      <vt:lpstr>Beispiel Technische Lösung Schallschutz</vt:lpstr>
      <vt:lpstr>Beispiele</vt:lpstr>
      <vt:lpstr>Lärmminderung bei der Betonfertigteilherstellung</vt:lpstr>
      <vt:lpstr>Lärmminderung bei der Betonfertigteilherstellung</vt:lpstr>
      <vt:lpstr>Lärmminderung bei der Betonfertigteilherstellung</vt:lpstr>
      <vt:lpstr>Lärmminderungserfolg bei der Betonfertigteilherstellung</vt:lpstr>
      <vt:lpstr>Lärmminderung an Kreissägen</vt:lpstr>
      <vt:lpstr>Lärmminderung an Kreissägen</vt:lpstr>
      <vt:lpstr>Lärmminderung an Kreissägen</vt:lpstr>
      <vt:lpstr>Lärmminderungserfolg an Kreissägen</vt:lpstr>
      <vt:lpstr>Na denn, Prost!</vt:lpstr>
      <vt:lpstr>Literatur</vt:lpstr>
      <vt:lpstr>Wichtige Normen 1</vt:lpstr>
      <vt:lpstr>Wichtige Normen 2</vt:lpstr>
      <vt:lpstr>Praxishilfen</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36</cp:revision>
  <dcterms:created xsi:type="dcterms:W3CDTF">2023-07-17T12:06:45Z</dcterms:created>
  <dcterms:modified xsi:type="dcterms:W3CDTF">2023-09-08T07:21:48Z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