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5"/>
  </p:notesMasterIdLst>
  <p:handoutMasterIdLst>
    <p:handoutMasterId r:id="rId26"/>
  </p:handoutMasterIdLst>
  <p:sldIdLst>
    <p:sldId id="289" r:id="rId2"/>
    <p:sldId id="310" r:id="rId3"/>
    <p:sldId id="311" r:id="rId4"/>
    <p:sldId id="312" r:id="rId5"/>
    <p:sldId id="313" r:id="rId6"/>
    <p:sldId id="314" r:id="rId7"/>
    <p:sldId id="315" r:id="rId8"/>
    <p:sldId id="316" r:id="rId9"/>
    <p:sldId id="317" r:id="rId10"/>
    <p:sldId id="318" r:id="rId11"/>
    <p:sldId id="320" r:id="rId12"/>
    <p:sldId id="321" r:id="rId13"/>
    <p:sldId id="322" r:id="rId14"/>
    <p:sldId id="323" r:id="rId15"/>
    <p:sldId id="324" r:id="rId16"/>
    <p:sldId id="325" r:id="rId17"/>
    <p:sldId id="326" r:id="rId18"/>
    <p:sldId id="327" r:id="rId19"/>
    <p:sldId id="328" r:id="rId20"/>
    <p:sldId id="329" r:id="rId21"/>
    <p:sldId id="330" r:id="rId22"/>
    <p:sldId id="331" r:id="rId23"/>
    <p:sldId id="334" r:id="rId24"/>
  </p:sldIdLst>
  <p:sldSz cx="12192000" cy="6858000"/>
  <p:notesSz cx="6858000" cy="9144000"/>
  <p:defaultTex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B500"/>
    <a:srgbClr val="94C11C"/>
    <a:srgbClr val="004994"/>
    <a:srgbClr val="E8E8E8"/>
    <a:srgbClr val="0095DB"/>
    <a:srgbClr val="008C8E"/>
    <a:srgbClr val="FFDB92"/>
    <a:srgbClr val="5775B3"/>
    <a:srgbClr val="57751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39" autoAdjust="0"/>
    <p:restoredTop sz="75604" autoAdjust="0"/>
  </p:normalViewPr>
  <p:slideViewPr>
    <p:cSldViewPr>
      <p:cViewPr varScale="1">
        <p:scale>
          <a:sx n="71" d="100"/>
          <a:sy n="71" d="100"/>
        </p:scale>
        <p:origin x="53" y="110"/>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notesViewPr>
    <p:cSldViewPr>
      <p:cViewPr varScale="1">
        <p:scale>
          <a:sx n="86" d="100"/>
          <a:sy n="86" d="100"/>
        </p:scale>
        <p:origin x="3786"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1392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8CE7DA52-4026-42E8-8B1D-F8038A51105A}" type="slidenum">
              <a:rPr lang="de-DE" altLang="de-DE"/>
              <a:pPr/>
              <a:t>‹Nr.›</a:t>
            </a:fld>
            <a:endParaRPr lang="de-DE" alt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5427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542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E038895E-0607-453D-A015-226380A24BC5}" type="slidenum">
              <a:rPr lang="de-DE" altLang="de-DE"/>
              <a:pPr/>
              <a:t>‹Nr.›</a:t>
            </a:fld>
            <a:endParaRPr lang="de-DE" altLang="de-DE"/>
          </a:p>
        </p:txBody>
      </p:sp>
    </p:spTree>
    <p:extLst>
      <p:ext uri="{BB962C8B-B14F-4D97-AF65-F5344CB8AC3E}">
        <p14:creationId xmlns:p14="http://schemas.microsoft.com/office/powerpoint/2010/main" val="35221870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9541EC27-A52F-44FB-A960-AB093CD12434}" type="slidenum">
              <a:rPr kumimoji="0" lang="de-DE" altLang="de-DE"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a:t>
            </a:fld>
            <a:endParaRPr kumimoji="0" lang="de-DE" altLang="de-DE" sz="1200" b="0" i="0" u="none" strike="noStrike" kern="1200" cap="none" spc="0" normalizeH="0" baseline="0" noProof="0" smtClean="0">
              <a:ln>
                <a:noFill/>
              </a:ln>
              <a:solidFill>
                <a:srgbClr val="000000"/>
              </a:solidFill>
              <a:effectLst/>
              <a:uLnTx/>
              <a:uFillTx/>
              <a:latin typeface="Arial" charset="0"/>
              <a:ea typeface="+mn-ea"/>
              <a:cs typeface="+mn-cs"/>
            </a:endParaRPr>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de-DE" sz="1400" smtClean="0"/>
          </a:p>
        </p:txBody>
      </p:sp>
    </p:spTree>
    <p:extLst>
      <p:ext uri="{BB962C8B-B14F-4D97-AF65-F5344CB8AC3E}">
        <p14:creationId xmlns:p14="http://schemas.microsoft.com/office/powerpoint/2010/main" val="32333996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97753DD-58D0-4F89-86C5-CF72303A70FE}" type="slidenum">
              <a:rPr kumimoji="0" lang="de-DE" altLang="de-DE"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10</a:t>
            </a:fld>
            <a:endParaRPr kumimoji="0" lang="de-DE" altLang="de-DE"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5033690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97753DD-58D0-4F89-86C5-CF72303A70FE}" type="slidenum">
              <a:rPr kumimoji="0" lang="de-DE" altLang="de-DE"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11</a:t>
            </a:fld>
            <a:endParaRPr kumimoji="0" lang="de-DE" altLang="de-DE"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1529125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altLang="de-DE" dirty="0" smtClean="0">
                <a:latin typeface="Arial" panose="020B0604020202020204" pitchFamily="34" charset="0"/>
              </a:rPr>
              <a:t>Farbgestaltung von Drucktastern nach DIN EN 60204-1*VDE 0113-1:2019-06</a:t>
            </a:r>
            <a:endParaRPr lang="de-DE" altLang="de-DE" b="1" dirty="0" smtClean="0">
              <a:latin typeface="Arial" panose="020B0604020202020204" pitchFamily="34" charset="0"/>
            </a:endParaRPr>
          </a:p>
          <a:p>
            <a:pPr eaLnBrk="1" hangingPunct="1"/>
            <a:endParaRPr lang="de-DE" altLang="de-DE" dirty="0" smtClean="0">
              <a:latin typeface="Arial" panose="020B0604020202020204" pitchFamily="34" charset="0"/>
            </a:endParaRP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12</a:t>
            </a:fld>
            <a:endParaRPr lang="de-DE" altLang="de-DE"/>
          </a:p>
        </p:txBody>
      </p:sp>
    </p:spTree>
    <p:extLst>
      <p:ext uri="{BB962C8B-B14F-4D97-AF65-F5344CB8AC3E}">
        <p14:creationId xmlns:p14="http://schemas.microsoft.com/office/powerpoint/2010/main" val="1673852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altLang="de-DE" dirty="0" smtClean="0">
                <a:latin typeface="Arial" panose="020B0604020202020204" pitchFamily="34" charset="0"/>
              </a:rPr>
              <a:t>Farbgestaltung von Drucktastern nach DIN EN 60204-1*VDE 0113-1:2019-06</a:t>
            </a:r>
            <a:endParaRPr lang="de-DE" altLang="de-DE" b="1" dirty="0" smtClean="0">
              <a:latin typeface="Arial" panose="020B0604020202020204" pitchFamily="34" charset="0"/>
            </a:endParaRPr>
          </a:p>
          <a:p>
            <a:pPr eaLnBrk="1" hangingPunct="1"/>
            <a:endParaRPr lang="de-DE" altLang="de-DE" dirty="0" smtClean="0">
              <a:latin typeface="Arial" panose="020B0604020202020204" pitchFamily="34" charset="0"/>
            </a:endParaRP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13</a:t>
            </a:fld>
            <a:endParaRPr lang="de-DE" altLang="de-DE"/>
          </a:p>
        </p:txBody>
      </p:sp>
    </p:spTree>
    <p:extLst>
      <p:ext uri="{BB962C8B-B14F-4D97-AF65-F5344CB8AC3E}">
        <p14:creationId xmlns:p14="http://schemas.microsoft.com/office/powerpoint/2010/main" val="40262825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altLang="de-DE" dirty="0" smtClean="0">
                <a:latin typeface="Arial" panose="020B0604020202020204" pitchFamily="34" charset="0"/>
              </a:rPr>
              <a:t>Farbgestaltung von Drucktastern nach DIN EN 60204-1*VDE 0113-1:2019-06</a:t>
            </a:r>
            <a:endParaRPr lang="de-DE" altLang="de-DE" b="1" dirty="0" smtClean="0">
              <a:latin typeface="Arial" panose="020B0604020202020204" pitchFamily="34" charset="0"/>
            </a:endParaRPr>
          </a:p>
          <a:p>
            <a:pPr eaLnBrk="1" hangingPunct="1"/>
            <a:endParaRPr lang="de-DE" altLang="de-DE" dirty="0" smtClean="0">
              <a:latin typeface="Arial" panose="020B0604020202020204" pitchFamily="34" charset="0"/>
            </a:endParaRP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14</a:t>
            </a:fld>
            <a:endParaRPr lang="de-DE" altLang="de-DE"/>
          </a:p>
        </p:txBody>
      </p:sp>
    </p:spTree>
    <p:extLst>
      <p:ext uri="{BB962C8B-B14F-4D97-AF65-F5344CB8AC3E}">
        <p14:creationId xmlns:p14="http://schemas.microsoft.com/office/powerpoint/2010/main" val="15731548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endParaRPr lang="de-DE" altLang="de-DE" dirty="0" smtClean="0">
              <a:latin typeface="Arial" panose="020B0604020202020204" pitchFamily="34" charset="0"/>
            </a:endParaRP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15</a:t>
            </a:fld>
            <a:endParaRPr lang="de-DE" altLang="de-DE"/>
          </a:p>
        </p:txBody>
      </p:sp>
    </p:spTree>
    <p:extLst>
      <p:ext uri="{BB962C8B-B14F-4D97-AF65-F5344CB8AC3E}">
        <p14:creationId xmlns:p14="http://schemas.microsoft.com/office/powerpoint/2010/main" val="27231029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endParaRPr lang="de-DE" altLang="de-DE" b="1" dirty="0" smtClean="0">
              <a:latin typeface="Arial" panose="020B0604020202020204" pitchFamily="34" charset="0"/>
            </a:endParaRPr>
          </a:p>
          <a:p>
            <a:pPr eaLnBrk="1" hangingPunct="1"/>
            <a:endParaRPr lang="de-DE" altLang="de-DE" dirty="0" smtClean="0">
              <a:latin typeface="Arial" panose="020B0604020202020204" pitchFamily="34" charset="0"/>
            </a:endParaRP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16</a:t>
            </a:fld>
            <a:endParaRPr lang="de-DE" altLang="de-DE"/>
          </a:p>
        </p:txBody>
      </p:sp>
    </p:spTree>
    <p:extLst>
      <p:ext uri="{BB962C8B-B14F-4D97-AF65-F5344CB8AC3E}">
        <p14:creationId xmlns:p14="http://schemas.microsoft.com/office/powerpoint/2010/main" val="12323824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endParaRPr lang="de-DE" altLang="de-DE" b="1" dirty="0" smtClean="0">
              <a:latin typeface="Arial" panose="020B0604020202020204" pitchFamily="34" charset="0"/>
            </a:endParaRPr>
          </a:p>
          <a:p>
            <a:pPr eaLnBrk="1" hangingPunct="1"/>
            <a:endParaRPr lang="de-DE" altLang="de-DE" dirty="0" smtClean="0">
              <a:latin typeface="Arial" panose="020B0604020202020204" pitchFamily="34" charset="0"/>
            </a:endParaRP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17</a:t>
            </a:fld>
            <a:endParaRPr lang="de-DE" altLang="de-DE"/>
          </a:p>
        </p:txBody>
      </p:sp>
    </p:spTree>
    <p:extLst>
      <p:ext uri="{BB962C8B-B14F-4D97-AF65-F5344CB8AC3E}">
        <p14:creationId xmlns:p14="http://schemas.microsoft.com/office/powerpoint/2010/main" val="26047708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endParaRPr lang="de-DE" altLang="de-DE" b="1" dirty="0" smtClean="0">
              <a:latin typeface="Arial" panose="020B0604020202020204" pitchFamily="34" charset="0"/>
            </a:endParaRPr>
          </a:p>
          <a:p>
            <a:pPr eaLnBrk="1" hangingPunct="1"/>
            <a:endParaRPr lang="de-DE" altLang="de-DE" dirty="0" smtClean="0">
              <a:latin typeface="Arial" panose="020B0604020202020204" pitchFamily="34" charset="0"/>
            </a:endParaRP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18</a:t>
            </a:fld>
            <a:endParaRPr lang="de-DE" altLang="de-DE"/>
          </a:p>
        </p:txBody>
      </p:sp>
    </p:spTree>
    <p:extLst>
      <p:ext uri="{BB962C8B-B14F-4D97-AF65-F5344CB8AC3E}">
        <p14:creationId xmlns:p14="http://schemas.microsoft.com/office/powerpoint/2010/main" val="37928675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endParaRPr lang="de-DE" altLang="de-DE" b="1" dirty="0" smtClean="0">
              <a:latin typeface="Arial" panose="020B0604020202020204" pitchFamily="34" charset="0"/>
            </a:endParaRPr>
          </a:p>
          <a:p>
            <a:pPr eaLnBrk="1" hangingPunct="1"/>
            <a:endParaRPr lang="de-DE" altLang="de-DE" dirty="0" smtClean="0">
              <a:latin typeface="Arial" panose="020B0604020202020204" pitchFamily="34" charset="0"/>
            </a:endParaRP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19</a:t>
            </a:fld>
            <a:endParaRPr lang="de-DE" altLang="de-DE"/>
          </a:p>
        </p:txBody>
      </p:sp>
    </p:spTree>
    <p:extLst>
      <p:ext uri="{BB962C8B-B14F-4D97-AF65-F5344CB8AC3E}">
        <p14:creationId xmlns:p14="http://schemas.microsoft.com/office/powerpoint/2010/main" val="13640737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endParaRPr lang="de-DE" altLang="de-DE" dirty="0" smtClean="0">
              <a:latin typeface="Arial" panose="020B0604020202020204" pitchFamily="34" charset="0"/>
            </a:endParaRP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2</a:t>
            </a:fld>
            <a:endParaRPr lang="de-DE" altLang="de-DE"/>
          </a:p>
        </p:txBody>
      </p:sp>
    </p:spTree>
    <p:extLst>
      <p:ext uri="{BB962C8B-B14F-4D97-AF65-F5344CB8AC3E}">
        <p14:creationId xmlns:p14="http://schemas.microsoft.com/office/powerpoint/2010/main" val="2756875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endParaRPr lang="de-DE" altLang="de-DE" b="1" dirty="0" smtClean="0">
              <a:latin typeface="Arial" panose="020B0604020202020204" pitchFamily="34" charset="0"/>
            </a:endParaRPr>
          </a:p>
          <a:p>
            <a:pPr eaLnBrk="1" hangingPunct="1"/>
            <a:endParaRPr lang="de-DE" altLang="de-DE" dirty="0" smtClean="0">
              <a:latin typeface="Arial" panose="020B0604020202020204" pitchFamily="34" charset="0"/>
            </a:endParaRP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20</a:t>
            </a:fld>
            <a:endParaRPr lang="de-DE" altLang="de-DE"/>
          </a:p>
        </p:txBody>
      </p:sp>
    </p:spTree>
    <p:extLst>
      <p:ext uri="{BB962C8B-B14F-4D97-AF65-F5344CB8AC3E}">
        <p14:creationId xmlns:p14="http://schemas.microsoft.com/office/powerpoint/2010/main" val="31298806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endParaRPr lang="de-DE" altLang="de-DE" b="1" dirty="0" smtClean="0">
              <a:latin typeface="Arial" panose="020B0604020202020204" pitchFamily="34" charset="0"/>
            </a:endParaRPr>
          </a:p>
          <a:p>
            <a:pPr eaLnBrk="1" hangingPunct="1"/>
            <a:endParaRPr lang="de-DE" altLang="de-DE" dirty="0" smtClean="0">
              <a:latin typeface="Arial" panose="020B0604020202020204" pitchFamily="34" charset="0"/>
            </a:endParaRP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21</a:t>
            </a:fld>
            <a:endParaRPr lang="de-DE" altLang="de-DE"/>
          </a:p>
        </p:txBody>
      </p:sp>
    </p:spTree>
    <p:extLst>
      <p:ext uri="{BB962C8B-B14F-4D97-AF65-F5344CB8AC3E}">
        <p14:creationId xmlns:p14="http://schemas.microsoft.com/office/powerpoint/2010/main" val="26328921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endParaRPr lang="de-DE" altLang="de-DE" b="1" dirty="0" smtClean="0">
              <a:latin typeface="Arial" panose="020B0604020202020204" pitchFamily="34" charset="0"/>
            </a:endParaRPr>
          </a:p>
          <a:p>
            <a:pPr eaLnBrk="1" hangingPunct="1"/>
            <a:endParaRPr lang="de-DE" altLang="de-DE" dirty="0" smtClean="0">
              <a:latin typeface="Arial" panose="020B0604020202020204" pitchFamily="34" charset="0"/>
            </a:endParaRP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22</a:t>
            </a:fld>
            <a:endParaRPr lang="de-DE" altLang="de-DE"/>
          </a:p>
        </p:txBody>
      </p:sp>
    </p:spTree>
    <p:extLst>
      <p:ext uri="{BB962C8B-B14F-4D97-AF65-F5344CB8AC3E}">
        <p14:creationId xmlns:p14="http://schemas.microsoft.com/office/powerpoint/2010/main" val="2764372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endParaRPr lang="de-DE" altLang="de-DE" dirty="0" smtClean="0">
              <a:latin typeface="Arial" panose="020B0604020202020204" pitchFamily="34" charset="0"/>
            </a:endParaRP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3</a:t>
            </a:fld>
            <a:endParaRPr lang="de-DE" altLang="de-DE"/>
          </a:p>
        </p:txBody>
      </p:sp>
    </p:spTree>
    <p:extLst>
      <p:ext uri="{BB962C8B-B14F-4D97-AF65-F5344CB8AC3E}">
        <p14:creationId xmlns:p14="http://schemas.microsoft.com/office/powerpoint/2010/main" val="26797740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rtl="0" eaLnBrk="1" fontAlgn="base" latinLnBrk="0" hangingPunct="1"/>
            <a:endParaRPr lang="de-DE" sz="1200" b="0"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4</a:t>
            </a:fld>
            <a:endParaRPr lang="de-DE" altLang="de-DE"/>
          </a:p>
        </p:txBody>
      </p:sp>
    </p:spTree>
    <p:extLst>
      <p:ext uri="{BB962C8B-B14F-4D97-AF65-F5344CB8AC3E}">
        <p14:creationId xmlns:p14="http://schemas.microsoft.com/office/powerpoint/2010/main" val="30330693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dirty="0" smtClean="0">
                <a:latin typeface="Arial" panose="020B0604020202020204" pitchFamily="34" charset="0"/>
              </a:rPr>
              <a:t>Die Maschine muss so konstruiert und gebaut sein, dass die Beleuchtung keinen störenden Schattenbereich, keine Blendung und keine gefährlichen Stroboskopeffekte bei beweglichen Teilen verursacht.</a:t>
            </a:r>
          </a:p>
          <a:p>
            <a:pPr eaLnBrk="1" hangingPunct="1"/>
            <a:r>
              <a:rPr lang="de-DE" altLang="de-DE" dirty="0" smtClean="0">
                <a:latin typeface="Arial" panose="020B0604020202020204" pitchFamily="34" charset="0"/>
              </a:rPr>
              <a:t>Falls bestimmte innen liegende Bereiche häufiges Prüfen, Einrichten oder Warten erfordern, sind sie mit geeigneter</a:t>
            </a:r>
          </a:p>
          <a:p>
            <a:pPr eaLnBrk="1" hangingPunct="1"/>
            <a:r>
              <a:rPr lang="de-DE" altLang="de-DE" dirty="0" smtClean="0">
                <a:latin typeface="Arial" panose="020B0604020202020204" pitchFamily="34" charset="0"/>
              </a:rPr>
              <a:t>Beleuchtung zu versehen.“</a:t>
            </a:r>
          </a:p>
          <a:p>
            <a:pPr eaLnBrk="1" hangingPunct="1"/>
            <a:endParaRPr lang="de-DE" altLang="de-DE" dirty="0" smtClean="0">
              <a:latin typeface="Arial" panose="020B0604020202020204" pitchFamily="34" charset="0"/>
            </a:endParaRPr>
          </a:p>
          <a:p>
            <a:pPr eaLnBrk="1" hangingPunct="1"/>
            <a:endParaRPr lang="de-DE" altLang="de-DE" b="1" dirty="0" smtClean="0">
              <a:latin typeface="Arial" panose="020B0604020202020204" pitchFamily="34" charset="0"/>
            </a:endParaRPr>
          </a:p>
          <a:p>
            <a:pPr eaLnBrk="1" hangingPunct="1"/>
            <a:endParaRPr lang="de-DE" altLang="de-DE" dirty="0" smtClean="0">
              <a:latin typeface="Arial" panose="020B0604020202020204" pitchFamily="34" charset="0"/>
            </a:endParaRP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5</a:t>
            </a:fld>
            <a:endParaRPr lang="de-DE" altLang="de-DE"/>
          </a:p>
        </p:txBody>
      </p:sp>
    </p:spTree>
    <p:extLst>
      <p:ext uri="{BB962C8B-B14F-4D97-AF65-F5344CB8AC3E}">
        <p14:creationId xmlns:p14="http://schemas.microsoft.com/office/powerpoint/2010/main" val="5598257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97753DD-58D0-4F89-86C5-CF72303A70FE}" type="slidenum">
              <a:rPr kumimoji="0" lang="de-DE" altLang="de-DE"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6</a:t>
            </a:fld>
            <a:endParaRPr kumimoji="0" lang="de-DE" altLang="de-DE"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5906653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97753DD-58D0-4F89-86C5-CF72303A70FE}" type="slidenum">
              <a:rPr kumimoji="0" lang="de-DE" altLang="de-DE"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7</a:t>
            </a:fld>
            <a:endParaRPr kumimoji="0" lang="de-DE" altLang="de-DE"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5539571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97753DD-58D0-4F89-86C5-CF72303A70FE}" type="slidenum">
              <a:rPr kumimoji="0" lang="de-DE" altLang="de-DE"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8</a:t>
            </a:fld>
            <a:endParaRPr kumimoji="0" lang="de-DE" altLang="de-DE"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2322875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97753DD-58D0-4F89-86C5-CF72303A70FE}" type="slidenum">
              <a:rPr kumimoji="0" lang="de-DE" altLang="de-DE"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9</a:t>
            </a:fld>
            <a:endParaRPr kumimoji="0" lang="de-DE" altLang="de-DE"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0223307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3" name="Rechteck 2">
            <a:extLst>
              <a:ext uri="{FF2B5EF4-FFF2-40B4-BE49-F238E27FC236}">
                <a16:creationId xmlns="" xmlns:a16="http://schemas.microsoft.com/office/drawing/2014/main" id="{0E11FC9E-1C01-E975-681F-479C4061A1AB}"/>
              </a:ext>
            </a:extLst>
          </p:cNvPr>
          <p:cNvSpPr/>
          <p:nvPr userDrawn="1"/>
        </p:nvSpPr>
        <p:spPr bwMode="auto">
          <a:xfrm>
            <a:off x="0" y="-21369"/>
            <a:ext cx="12192000" cy="1298575"/>
          </a:xfrm>
          <a:prstGeom prst="rect">
            <a:avLst/>
          </a:prstGeom>
          <a:solidFill>
            <a:srgbClr val="E8E8E8">
              <a:alpha val="67843"/>
            </a:srgb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dirty="0">
              <a:ln>
                <a:noFill/>
              </a:ln>
              <a:solidFill>
                <a:srgbClr val="6D6D6D"/>
              </a:solidFill>
              <a:effectLst/>
              <a:latin typeface="Arial" panose="020B0604020202020204" pitchFamily="34" charset="0"/>
            </a:endParaRPr>
          </a:p>
        </p:txBody>
      </p:sp>
      <p:sp>
        <p:nvSpPr>
          <p:cNvPr id="50191" name="Rectangle 15"/>
          <p:cNvSpPr>
            <a:spLocks noGrp="1" noChangeArrowheads="1"/>
          </p:cNvSpPr>
          <p:nvPr>
            <p:ph type="ctrTitle"/>
          </p:nvPr>
        </p:nvSpPr>
        <p:spPr>
          <a:xfrm>
            <a:off x="2639484" y="2189163"/>
            <a:ext cx="8136467" cy="2679700"/>
          </a:xfrm>
        </p:spPr>
        <p:txBody>
          <a:bodyPr bIns="0"/>
          <a:lstStyle>
            <a:lvl1pPr>
              <a:lnSpc>
                <a:spcPct val="90000"/>
              </a:lnSpc>
              <a:defRPr sz="3800"/>
            </a:lvl1pPr>
          </a:lstStyle>
          <a:p>
            <a:pPr lvl="0"/>
            <a:r>
              <a:rPr lang="de-DE" altLang="de-DE" noProof="0" smtClean="0"/>
              <a:t>Titelmasterformat durch Klicken bearbeiten</a:t>
            </a:r>
            <a:endParaRPr lang="de-DE" altLang="de-DE" noProof="0" dirty="0"/>
          </a:p>
        </p:txBody>
      </p:sp>
      <p:sp>
        <p:nvSpPr>
          <p:cNvPr id="50192" name="Rectangle 16"/>
          <p:cNvSpPr>
            <a:spLocks noGrp="1" noChangeArrowheads="1"/>
          </p:cNvSpPr>
          <p:nvPr>
            <p:ph type="subTitle" idx="1"/>
          </p:nvPr>
        </p:nvSpPr>
        <p:spPr>
          <a:xfrm>
            <a:off x="2639484" y="5083176"/>
            <a:ext cx="8136467" cy="1298575"/>
          </a:xfrm>
          <a:extLst>
            <a:ext uri="{909E8E84-426E-40DD-AFC4-6F175D3DCCD1}">
              <a14:hiddenFill xmlns:a14="http://schemas.microsoft.com/office/drawing/2010/main">
                <a:solidFill>
                  <a:schemeClr val="accent1"/>
                </a:solidFill>
              </a14:hiddenFill>
            </a:ext>
          </a:extLst>
        </p:spPr>
        <p:txBody>
          <a:bodyPr/>
          <a:lstStyle>
            <a:lvl1pPr>
              <a:spcBef>
                <a:spcPct val="0"/>
              </a:spcBef>
              <a:defRPr sz="2000" b="0"/>
            </a:lvl1pPr>
          </a:lstStyle>
          <a:p>
            <a:pPr lvl="0"/>
            <a:r>
              <a:rPr lang="de-DE" altLang="de-DE" noProof="0" smtClean="0"/>
              <a:t>Formatvorlage des Untertitelmasters durch Klicken bearbeiten</a:t>
            </a:r>
            <a:endParaRPr lang="de-DE" altLang="de-DE" noProof="0" dirty="0"/>
          </a:p>
        </p:txBody>
      </p:sp>
      <p:pic>
        <p:nvPicPr>
          <p:cNvPr id="9" name="Grafik 8" descr="Logo KANPraxis Module: Ergonomie&#10;&#10;Automatisch generierte Beschreibung">
            <a:extLst>
              <a:ext uri="{FF2B5EF4-FFF2-40B4-BE49-F238E27FC236}">
                <a16:creationId xmlns="" xmlns:a16="http://schemas.microsoft.com/office/drawing/2014/main" id="{6A5686F1-F33B-CC42-17B5-C58C0CDA27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20336" y="427110"/>
            <a:ext cx="2386370" cy="421335"/>
          </a:xfrm>
          <a:prstGeom prst="rect">
            <a:avLst/>
          </a:prstGeom>
        </p:spPr>
      </p:pic>
      <p:cxnSp>
        <p:nvCxnSpPr>
          <p:cNvPr id="11" name="Gerader Verbinder 10">
            <a:extLst>
              <a:ext uri="{FF2B5EF4-FFF2-40B4-BE49-F238E27FC236}">
                <a16:creationId xmlns="" xmlns:a16="http://schemas.microsoft.com/office/drawing/2014/main" id="{7302DD1C-5411-3134-FD0A-BBE73F3B9CC9}"/>
              </a:ext>
            </a:extLst>
          </p:cNvPr>
          <p:cNvCxnSpPr/>
          <p:nvPr userDrawn="1"/>
        </p:nvCxnSpPr>
        <p:spPr bwMode="auto">
          <a:xfrm>
            <a:off x="0" y="1340768"/>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idx="1"/>
          </p:nvPr>
        </p:nvSpPr>
        <p:spPr/>
        <p:txBody>
          <a:bodyPr/>
          <a:lstStyle>
            <a:lvl1pPr>
              <a:defRPr sz="2000"/>
            </a:lvl1pPr>
            <a:lvl2pPr>
              <a:defRPr sz="2000"/>
            </a:lvl2pPr>
            <a:lvl3pPr marL="265113" indent="-261938">
              <a:buClr>
                <a:srgbClr val="FAB500"/>
              </a:buClr>
              <a:buFont typeface="Arial" panose="020B0604020202020204" pitchFamily="34" charset="0"/>
              <a:buChar char="•"/>
              <a:defRPr sz="2000"/>
            </a:lvl3pPr>
            <a:lvl4pPr>
              <a:buClr>
                <a:srgbClr val="FAB500"/>
              </a:buClr>
              <a:defRPr sz="1800"/>
            </a:lvl4pPr>
            <a:lvl5pPr marL="678112" indent="-285750">
              <a:buFont typeface="Arial" panose="020B0604020202020204" pitchFamily="34" charset="0"/>
              <a:buChar cha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Datumsplatzhalter 3"/>
          <p:cNvSpPr>
            <a:spLocks noGrp="1"/>
          </p:cNvSpPr>
          <p:nvPr>
            <p:ph type="dt" sz="half" idx="10"/>
          </p:nvPr>
        </p:nvSpPr>
        <p:spPr/>
        <p:txBody>
          <a:bodyPr/>
          <a:lstStyle>
            <a:lvl1pPr>
              <a:defRPr/>
            </a:lvl1pPr>
          </a:lstStyle>
          <a:p>
            <a:r>
              <a:rPr lang="de-DE" altLang="de-DE"/>
              <a:t>Datum</a:t>
            </a:r>
          </a:p>
        </p:txBody>
      </p:sp>
      <p:sp>
        <p:nvSpPr>
          <p:cNvPr id="5" name="Fußzeilenplatzhalter 4"/>
          <p:cNvSpPr>
            <a:spLocks noGrp="1"/>
          </p:cNvSpPr>
          <p:nvPr>
            <p:ph type="ftr" sz="quarter" idx="11"/>
          </p:nvPr>
        </p:nvSpPr>
        <p:spPr/>
        <p:txBody>
          <a:bodyPr/>
          <a:lstStyle>
            <a:lvl1pPr>
              <a:defRPr/>
            </a:lvl1pPr>
          </a:lstStyle>
          <a:p>
            <a:r>
              <a:rPr lang="de-DE" altLang="de-DE"/>
              <a:t>Veranstaltung</a:t>
            </a:r>
          </a:p>
        </p:txBody>
      </p:sp>
      <p:sp>
        <p:nvSpPr>
          <p:cNvPr id="6" name="Foliennummernplatzhalter 5"/>
          <p:cNvSpPr>
            <a:spLocks noGrp="1"/>
          </p:cNvSpPr>
          <p:nvPr>
            <p:ph type="sldNum" sz="quarter" idx="12"/>
          </p:nvPr>
        </p:nvSpPr>
        <p:spPr/>
        <p:txBody>
          <a:bodyPr/>
          <a:lstStyle>
            <a:lvl1pPr>
              <a:defRPr/>
            </a:lvl1pPr>
          </a:lstStyle>
          <a:p>
            <a:r>
              <a:rPr lang="de-DE" altLang="de-DE"/>
              <a:t>Seite </a:t>
            </a:r>
            <a:fld id="{B6BD4482-99CC-4E47-A47A-AD99D597AA96}" type="slidenum">
              <a:rPr lang="de-DE" altLang="de-DE"/>
              <a:pPr/>
              <a:t>‹Nr.›</a:t>
            </a:fld>
            <a:endParaRPr lang="de-DE" altLang="de-DE"/>
          </a:p>
        </p:txBody>
      </p:sp>
    </p:spTree>
    <p:extLst>
      <p:ext uri="{BB962C8B-B14F-4D97-AF65-F5344CB8AC3E}">
        <p14:creationId xmlns:p14="http://schemas.microsoft.com/office/powerpoint/2010/main" val="4048936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sz="half" idx="1"/>
          </p:nvPr>
        </p:nvSpPr>
        <p:spPr>
          <a:xfrm>
            <a:off x="719667" y="1484314"/>
            <a:ext cx="5274733" cy="4897437"/>
          </a:xfrm>
        </p:spPr>
        <p:txBody>
          <a:bodyPr/>
          <a:lstStyle>
            <a:lvl1pPr>
              <a:defRPr sz="2000"/>
            </a:lvl1pPr>
            <a:lvl2pPr>
              <a:defRPr sz="2000"/>
            </a:lvl2pPr>
            <a:lvl3pPr>
              <a:defRPr sz="2000"/>
            </a:lvl3pPr>
            <a:lvl4pPr>
              <a:defRPr sz="1800"/>
            </a:lvl4pPr>
            <a:lvl5pPr marL="540000">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Inhaltsplatzhalter 3"/>
          <p:cNvSpPr>
            <a:spLocks noGrp="1"/>
          </p:cNvSpPr>
          <p:nvPr>
            <p:ph sz="half" idx="2"/>
          </p:nvPr>
        </p:nvSpPr>
        <p:spPr>
          <a:xfrm>
            <a:off x="6197600" y="1484314"/>
            <a:ext cx="5443016" cy="4897437"/>
          </a:xfrm>
        </p:spPr>
        <p:txBody>
          <a:bodyPr/>
          <a:lstStyle>
            <a:lvl1pPr>
              <a:defRPr sz="2000"/>
            </a:lvl1pPr>
            <a:lvl2pPr>
              <a:defRPr sz="2000"/>
            </a:lvl2pPr>
            <a:lvl3pPr>
              <a:defRPr sz="2000"/>
            </a:lvl3pPr>
            <a:lvl4pPr>
              <a:defRPr sz="1800"/>
            </a:lvl4pPr>
            <a:lvl5pP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1E832D47-690B-41F0-BCAD-9F165EFE9095}" type="slidenum">
              <a:rPr lang="de-DE" altLang="de-DE"/>
              <a:pPr/>
              <a:t>‹Nr.›</a:t>
            </a:fld>
            <a:endParaRPr lang="de-DE" altLang="de-DE"/>
          </a:p>
        </p:txBody>
      </p:sp>
    </p:spTree>
    <p:extLst>
      <p:ext uri="{BB962C8B-B14F-4D97-AF65-F5344CB8AC3E}">
        <p14:creationId xmlns:p14="http://schemas.microsoft.com/office/powerpoint/2010/main" val="2096970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Datumsplatzhalter 2"/>
          <p:cNvSpPr>
            <a:spLocks noGrp="1"/>
          </p:cNvSpPr>
          <p:nvPr>
            <p:ph type="dt" sz="half" idx="10"/>
          </p:nvPr>
        </p:nvSpPr>
        <p:spPr/>
        <p:txBody>
          <a:bodyPr/>
          <a:lstStyle>
            <a:lvl1pPr>
              <a:defRPr/>
            </a:lvl1pPr>
          </a:lstStyle>
          <a:p>
            <a:r>
              <a:rPr lang="de-DE" altLang="de-DE"/>
              <a:t>Datum</a:t>
            </a:r>
          </a:p>
        </p:txBody>
      </p:sp>
      <p:sp>
        <p:nvSpPr>
          <p:cNvPr id="4" name="Fußzeilenplatzhalter 3"/>
          <p:cNvSpPr>
            <a:spLocks noGrp="1"/>
          </p:cNvSpPr>
          <p:nvPr>
            <p:ph type="ftr" sz="quarter" idx="11"/>
          </p:nvPr>
        </p:nvSpPr>
        <p:spPr>
          <a:xfrm>
            <a:off x="767408" y="6496051"/>
            <a:ext cx="5809076" cy="333375"/>
          </a:xfrm>
        </p:spPr>
        <p:txBody>
          <a:bodyPr/>
          <a:lstStyle>
            <a:lvl1pPr>
              <a:defRPr/>
            </a:lvl1pPr>
          </a:lstStyle>
          <a:p>
            <a:r>
              <a:rPr lang="de-DE" altLang="de-DE" dirty="0"/>
              <a:t>Veranstaltung</a:t>
            </a:r>
          </a:p>
        </p:txBody>
      </p:sp>
      <p:sp>
        <p:nvSpPr>
          <p:cNvPr id="5" name="Foliennummernplatzhalter 4"/>
          <p:cNvSpPr>
            <a:spLocks noGrp="1"/>
          </p:cNvSpPr>
          <p:nvPr>
            <p:ph type="sldNum" sz="quarter" idx="12"/>
          </p:nvPr>
        </p:nvSpPr>
        <p:spPr>
          <a:xfrm>
            <a:off x="9635068" y="6496051"/>
            <a:ext cx="2005548" cy="333375"/>
          </a:xfrm>
        </p:spPr>
        <p:txBody>
          <a:bodyPr/>
          <a:lstStyle>
            <a:lvl1pPr>
              <a:defRPr/>
            </a:lvl1pPr>
          </a:lstStyle>
          <a:p>
            <a:r>
              <a:rPr lang="de-DE" altLang="de-DE" dirty="0"/>
              <a:t>Seite </a:t>
            </a:r>
            <a:fld id="{9E1CCE1E-BB16-4C91-9013-2F8E5D1DD0AC}" type="slidenum">
              <a:rPr lang="de-DE" altLang="de-DE"/>
              <a:pPr/>
              <a:t>‹Nr.›</a:t>
            </a:fld>
            <a:endParaRPr lang="de-DE" altLang="de-DE" dirty="0"/>
          </a:p>
        </p:txBody>
      </p:sp>
    </p:spTree>
    <p:extLst>
      <p:ext uri="{BB962C8B-B14F-4D97-AF65-F5344CB8AC3E}">
        <p14:creationId xmlns:p14="http://schemas.microsoft.com/office/powerpoint/2010/main" val="17244139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r>
              <a:rPr lang="de-DE" altLang="de-DE"/>
              <a:t>Datum</a:t>
            </a:r>
          </a:p>
        </p:txBody>
      </p:sp>
      <p:sp>
        <p:nvSpPr>
          <p:cNvPr id="3" name="Fußzeilenplatzhalter 2"/>
          <p:cNvSpPr>
            <a:spLocks noGrp="1"/>
          </p:cNvSpPr>
          <p:nvPr>
            <p:ph type="ftr" sz="quarter" idx="11"/>
          </p:nvPr>
        </p:nvSpPr>
        <p:spPr/>
        <p:txBody>
          <a:bodyPr/>
          <a:lstStyle>
            <a:lvl1pPr>
              <a:defRPr/>
            </a:lvl1pPr>
          </a:lstStyle>
          <a:p>
            <a:r>
              <a:rPr lang="de-DE" altLang="de-DE"/>
              <a:t>Veranstaltung</a:t>
            </a:r>
          </a:p>
        </p:txBody>
      </p:sp>
      <p:sp>
        <p:nvSpPr>
          <p:cNvPr id="4" name="Foliennummernplatzhalter 3"/>
          <p:cNvSpPr>
            <a:spLocks noGrp="1"/>
          </p:cNvSpPr>
          <p:nvPr>
            <p:ph type="sldNum" sz="quarter" idx="12"/>
          </p:nvPr>
        </p:nvSpPr>
        <p:spPr>
          <a:xfrm>
            <a:off x="9635068" y="6496051"/>
            <a:ext cx="2077556" cy="333375"/>
          </a:xfrm>
        </p:spPr>
        <p:txBody>
          <a:bodyPr/>
          <a:lstStyle>
            <a:lvl1pPr>
              <a:defRPr/>
            </a:lvl1pPr>
          </a:lstStyle>
          <a:p>
            <a:r>
              <a:rPr lang="de-DE" altLang="de-DE" dirty="0"/>
              <a:t>Seite </a:t>
            </a:r>
            <a:fld id="{C13503F5-875C-4BFD-8DC7-D3B87DC98B0A}" type="slidenum">
              <a:rPr lang="de-DE" altLang="de-DE"/>
              <a:pPr/>
              <a:t>‹Nr.›</a:t>
            </a:fld>
            <a:endParaRPr lang="de-DE" altLang="de-DE" dirty="0"/>
          </a:p>
        </p:txBody>
      </p:sp>
    </p:spTree>
    <p:extLst>
      <p:ext uri="{BB962C8B-B14F-4D97-AF65-F5344CB8AC3E}">
        <p14:creationId xmlns:p14="http://schemas.microsoft.com/office/powerpoint/2010/main" val="4243138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Text schmal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4583832" y="1484784"/>
            <a:ext cx="7056784"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3720148"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36135893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Text breit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8256240" y="1484784"/>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18187217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Text breit mit Bild link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719667" y="1484108"/>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4248060" y="1484108"/>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6949421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Rechteck 5">
            <a:extLst>
              <a:ext uri="{FF2B5EF4-FFF2-40B4-BE49-F238E27FC236}">
                <a16:creationId xmlns="" xmlns:a16="http://schemas.microsoft.com/office/drawing/2014/main" id="{24EA34D8-1483-DCD9-26C3-67A33E31480B}"/>
              </a:ext>
              <a:ext uri="{C183D7F6-B498-43B3-948B-1728B52AA6E4}">
                <adec:decorative xmlns="" xmlns:adec="http://schemas.microsoft.com/office/drawing/2017/decorative" val="1"/>
              </a:ext>
            </a:extLst>
          </p:cNvPr>
          <p:cNvSpPr/>
          <p:nvPr userDrawn="1"/>
        </p:nvSpPr>
        <p:spPr bwMode="auto">
          <a:xfrm>
            <a:off x="0" y="6438899"/>
            <a:ext cx="12192000" cy="419100"/>
          </a:xfrm>
          <a:prstGeom prst="rect">
            <a:avLst/>
          </a:prstGeom>
          <a:solidFill>
            <a:srgbClr val="004994"/>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a:ln>
                <a:noFill/>
              </a:ln>
              <a:solidFill>
                <a:srgbClr val="6D6D6D"/>
              </a:solidFill>
              <a:effectLst/>
              <a:latin typeface="Arial" panose="020B0604020202020204" pitchFamily="34" charset="0"/>
            </a:endParaRPr>
          </a:p>
        </p:txBody>
      </p:sp>
      <p:sp>
        <p:nvSpPr>
          <p:cNvPr id="1035" name="Rectangle 11"/>
          <p:cNvSpPr>
            <a:spLocks noGrp="1" noChangeArrowheads="1"/>
          </p:cNvSpPr>
          <p:nvPr>
            <p:ph type="dt" sz="half" idx="2"/>
          </p:nvPr>
        </p:nvSpPr>
        <p:spPr bwMode="auto">
          <a:xfrm>
            <a:off x="6917267" y="6496051"/>
            <a:ext cx="243416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a:t>Datum</a:t>
            </a:r>
          </a:p>
        </p:txBody>
      </p:sp>
      <p:sp>
        <p:nvSpPr>
          <p:cNvPr id="1036" name="Rectangle 12"/>
          <p:cNvSpPr>
            <a:spLocks noGrp="1" noChangeArrowheads="1"/>
          </p:cNvSpPr>
          <p:nvPr>
            <p:ph type="ftr" sz="quarter" idx="3"/>
          </p:nvPr>
        </p:nvSpPr>
        <p:spPr bwMode="auto">
          <a:xfrm>
            <a:off x="719667" y="6496051"/>
            <a:ext cx="585681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defTabSz="801688">
              <a:spcBef>
                <a:spcPct val="0"/>
              </a:spcBef>
              <a:defRPr sz="1200">
                <a:solidFill>
                  <a:schemeClr val="bg1"/>
                </a:solidFill>
              </a:defRPr>
            </a:lvl1pPr>
          </a:lstStyle>
          <a:p>
            <a:r>
              <a:rPr lang="de-DE" altLang="de-DE" dirty="0"/>
              <a:t>Veranstaltung</a:t>
            </a:r>
          </a:p>
        </p:txBody>
      </p:sp>
      <p:sp>
        <p:nvSpPr>
          <p:cNvPr id="1038" name="Rectangle 14"/>
          <p:cNvSpPr>
            <a:spLocks noGrp="1" noChangeArrowheads="1"/>
          </p:cNvSpPr>
          <p:nvPr>
            <p:ph type="body" idx="1"/>
          </p:nvPr>
        </p:nvSpPr>
        <p:spPr bwMode="auto">
          <a:xfrm>
            <a:off x="719667" y="1484314"/>
            <a:ext cx="10920949" cy="4897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dirty="0"/>
              <a:t>Zwischenüberschrift 20pt</a:t>
            </a:r>
          </a:p>
          <a:p>
            <a:pPr lvl="1"/>
            <a:r>
              <a:rPr lang="de-DE" altLang="de-DE" dirty="0"/>
              <a:t>Fließtext optimal 20pt</a:t>
            </a:r>
          </a:p>
          <a:p>
            <a:pPr lvl="2"/>
            <a:r>
              <a:rPr lang="de-DE" altLang="de-DE" dirty="0"/>
              <a:t>Aufzählungspunkt</a:t>
            </a:r>
          </a:p>
          <a:p>
            <a:pPr lvl="3"/>
            <a:r>
              <a:rPr lang="de-DE" altLang="de-DE" dirty="0"/>
              <a:t>Aufzählungspunkt</a:t>
            </a:r>
          </a:p>
          <a:p>
            <a:pPr lvl="4"/>
            <a:r>
              <a:rPr lang="de-DE" altLang="de-DE" dirty="0"/>
              <a:t>Nächste Ebene</a:t>
            </a:r>
          </a:p>
        </p:txBody>
      </p:sp>
      <p:sp>
        <p:nvSpPr>
          <p:cNvPr id="1039" name="Rectangle 15"/>
          <p:cNvSpPr>
            <a:spLocks noGrp="1" noChangeArrowheads="1"/>
          </p:cNvSpPr>
          <p:nvPr>
            <p:ph type="title"/>
          </p:nvPr>
        </p:nvSpPr>
        <p:spPr bwMode="auto">
          <a:xfrm>
            <a:off x="719667" y="765175"/>
            <a:ext cx="10920949"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0074" numCol="1" anchor="t" anchorCtr="0" compatLnSpc="1">
            <a:prstTxWarp prst="textNoShape">
              <a:avLst/>
            </a:prstTxWarp>
          </a:bodyPr>
          <a:lstStyle/>
          <a:p>
            <a:pPr lvl="0"/>
            <a:r>
              <a:rPr lang="de-DE" altLang="de-DE" dirty="0"/>
              <a:t>Überschrift 30pt</a:t>
            </a:r>
          </a:p>
        </p:txBody>
      </p:sp>
      <p:sp>
        <p:nvSpPr>
          <p:cNvPr id="1037" name="Rectangle 13"/>
          <p:cNvSpPr>
            <a:spLocks noGrp="1" noChangeArrowheads="1"/>
          </p:cNvSpPr>
          <p:nvPr>
            <p:ph type="sldNum" sz="quarter" idx="4"/>
          </p:nvPr>
        </p:nvSpPr>
        <p:spPr bwMode="auto">
          <a:xfrm>
            <a:off x="9635068" y="6496051"/>
            <a:ext cx="2005548"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dirty="0"/>
              <a:t>Seite </a:t>
            </a:r>
            <a:fld id="{B988F69E-07F7-4632-B6D5-B3DCDD892311}" type="slidenum">
              <a:rPr lang="de-DE" altLang="de-DE"/>
              <a:pPr/>
              <a:t>‹Nr.›</a:t>
            </a:fld>
            <a:endParaRPr lang="de-DE" altLang="de-DE" dirty="0"/>
          </a:p>
        </p:txBody>
      </p:sp>
      <p:pic>
        <p:nvPicPr>
          <p:cNvPr id="4" name="Grafik 3">
            <a:extLst>
              <a:ext uri="{FF2B5EF4-FFF2-40B4-BE49-F238E27FC236}">
                <a16:creationId xmlns="" xmlns:a16="http://schemas.microsoft.com/office/drawing/2014/main" id="{911169DB-FCD0-094E-FE3B-9BAA081DF8FA}"/>
              </a:ext>
              <a:ext uri="{C183D7F6-B498-43B3-948B-1728B52AA6E4}">
                <adec:decorative xmlns="" xmlns:adec="http://schemas.microsoft.com/office/drawing/2017/decorative" val="1"/>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843255" y="155020"/>
            <a:ext cx="1797361" cy="317340"/>
          </a:xfrm>
          <a:prstGeom prst="rect">
            <a:avLst/>
          </a:prstGeom>
        </p:spPr>
      </p:pic>
      <p:cxnSp>
        <p:nvCxnSpPr>
          <p:cNvPr id="5" name="Gerader Verbinder 4">
            <a:extLst>
              <a:ext uri="{FF2B5EF4-FFF2-40B4-BE49-F238E27FC236}">
                <a16:creationId xmlns="" xmlns:a16="http://schemas.microsoft.com/office/drawing/2014/main" id="{C43531E9-3920-45D5-7A92-FE7B09806B2E}"/>
              </a:ext>
              <a:ext uri="{C183D7F6-B498-43B3-948B-1728B52AA6E4}">
                <adec:decorative xmlns="" xmlns:adec="http://schemas.microsoft.com/office/drawing/2017/decorative" val="1"/>
              </a:ext>
            </a:extLst>
          </p:cNvPr>
          <p:cNvCxnSpPr/>
          <p:nvPr userDrawn="1"/>
        </p:nvCxnSpPr>
        <p:spPr bwMode="auto">
          <a:xfrm>
            <a:off x="-16329" y="579747"/>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5" r:id="rId4"/>
    <p:sldLayoutId id="2147483656" r:id="rId5"/>
    <p:sldLayoutId id="2147483658" r:id="rId6"/>
    <p:sldLayoutId id="2147483662" r:id="rId7"/>
    <p:sldLayoutId id="2147483663" r:id="rId8"/>
  </p:sldLayoutIdLst>
  <p:hf hdr="0"/>
  <p:txStyles>
    <p:titleStyle>
      <a:lvl1pPr algn="l" rtl="0" eaLnBrk="1" fontAlgn="base" hangingPunct="1">
        <a:spcBef>
          <a:spcPct val="0"/>
        </a:spcBef>
        <a:spcAft>
          <a:spcPct val="0"/>
        </a:spcAft>
        <a:defRPr sz="3000" b="1" kern="1200">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panose="020B0604020202020204" pitchFamily="34" charset="0"/>
        </a:defRPr>
      </a:lvl2pPr>
      <a:lvl3pPr algn="l" rtl="0" eaLnBrk="1" fontAlgn="base" hangingPunct="1">
        <a:spcBef>
          <a:spcPct val="0"/>
        </a:spcBef>
        <a:spcAft>
          <a:spcPct val="0"/>
        </a:spcAft>
        <a:defRPr sz="3000" b="1">
          <a:solidFill>
            <a:schemeClr val="tx2"/>
          </a:solidFill>
          <a:latin typeface="Arial" panose="020B0604020202020204" pitchFamily="34" charset="0"/>
        </a:defRPr>
      </a:lvl3pPr>
      <a:lvl4pPr algn="l" rtl="0" eaLnBrk="1" fontAlgn="base" hangingPunct="1">
        <a:spcBef>
          <a:spcPct val="0"/>
        </a:spcBef>
        <a:spcAft>
          <a:spcPct val="0"/>
        </a:spcAft>
        <a:defRPr sz="3000" b="1">
          <a:solidFill>
            <a:schemeClr val="tx2"/>
          </a:solidFill>
          <a:latin typeface="Arial" panose="020B0604020202020204" pitchFamily="34" charset="0"/>
        </a:defRPr>
      </a:lvl4pPr>
      <a:lvl5pPr algn="l" rtl="0" eaLnBrk="1" fontAlgn="base" hangingPunct="1">
        <a:spcBef>
          <a:spcPct val="0"/>
        </a:spcBef>
        <a:spcAft>
          <a:spcPct val="0"/>
        </a:spcAft>
        <a:defRPr sz="3000" b="1">
          <a:solidFill>
            <a:schemeClr val="tx2"/>
          </a:solidFill>
          <a:latin typeface="Arial" panose="020B0604020202020204" pitchFamily="34" charset="0"/>
        </a:defRPr>
      </a:lvl5pPr>
      <a:lvl6pPr marL="457200" algn="l" rtl="0" eaLnBrk="1" fontAlgn="base" hangingPunct="1">
        <a:spcBef>
          <a:spcPct val="0"/>
        </a:spcBef>
        <a:spcAft>
          <a:spcPct val="0"/>
        </a:spcAft>
        <a:defRPr sz="3000" b="1">
          <a:solidFill>
            <a:schemeClr val="tx2"/>
          </a:solidFill>
          <a:latin typeface="Arial" panose="020B0604020202020204" pitchFamily="34" charset="0"/>
        </a:defRPr>
      </a:lvl6pPr>
      <a:lvl7pPr marL="914400" algn="l" rtl="0" eaLnBrk="1" fontAlgn="base" hangingPunct="1">
        <a:spcBef>
          <a:spcPct val="0"/>
        </a:spcBef>
        <a:spcAft>
          <a:spcPct val="0"/>
        </a:spcAft>
        <a:defRPr sz="3000" b="1">
          <a:solidFill>
            <a:schemeClr val="tx2"/>
          </a:solidFill>
          <a:latin typeface="Arial" panose="020B0604020202020204" pitchFamily="34" charset="0"/>
        </a:defRPr>
      </a:lvl7pPr>
      <a:lvl8pPr marL="1371600" algn="l" rtl="0" eaLnBrk="1" fontAlgn="base" hangingPunct="1">
        <a:spcBef>
          <a:spcPct val="0"/>
        </a:spcBef>
        <a:spcAft>
          <a:spcPct val="0"/>
        </a:spcAft>
        <a:defRPr sz="3000" b="1">
          <a:solidFill>
            <a:schemeClr val="tx2"/>
          </a:solidFill>
          <a:latin typeface="Arial" panose="020B0604020202020204" pitchFamily="34" charset="0"/>
        </a:defRPr>
      </a:lvl8pPr>
      <a:lvl9pPr marL="1828800" algn="l" rtl="0" eaLnBrk="1" fontAlgn="base" hangingPunct="1">
        <a:spcBef>
          <a:spcPct val="0"/>
        </a:spcBef>
        <a:spcAft>
          <a:spcPct val="0"/>
        </a:spcAft>
        <a:defRPr sz="3000" b="1">
          <a:solidFill>
            <a:schemeClr val="tx2"/>
          </a:solidFill>
          <a:latin typeface="Arial" panose="020B0604020202020204" pitchFamily="34" charset="0"/>
        </a:defRPr>
      </a:lvl9pPr>
    </p:titleStyle>
    <p:bodyStyle>
      <a:lvl1pPr algn="l" rtl="0" eaLnBrk="1" fontAlgn="base" hangingPunct="1">
        <a:spcBef>
          <a:spcPct val="20000"/>
        </a:spcBef>
        <a:spcAft>
          <a:spcPct val="0"/>
        </a:spcAft>
        <a:tabLst>
          <a:tab pos="1616075" algn="l"/>
        </a:tabLst>
        <a:defRPr sz="2000" b="1" kern="1200">
          <a:solidFill>
            <a:schemeClr val="bg2"/>
          </a:solidFill>
          <a:latin typeface="+mn-lt"/>
          <a:ea typeface="+mn-ea"/>
          <a:cs typeface="+mn-cs"/>
        </a:defRPr>
      </a:lvl1pPr>
      <a:lvl2pPr marL="1588" algn="l" rtl="0" eaLnBrk="1" fontAlgn="base" hangingPunct="1">
        <a:spcBef>
          <a:spcPct val="20000"/>
        </a:spcBef>
        <a:spcAft>
          <a:spcPct val="0"/>
        </a:spcAft>
        <a:tabLst>
          <a:tab pos="1616075" algn="l"/>
        </a:tabLst>
        <a:defRPr sz="2000" kern="1200">
          <a:solidFill>
            <a:schemeClr val="bg2"/>
          </a:solidFill>
          <a:latin typeface="+mn-lt"/>
          <a:ea typeface="+mn-ea"/>
          <a:cs typeface="+mn-cs"/>
        </a:defRPr>
      </a:lvl2pPr>
      <a:lvl3pPr marL="265113" indent="-261938" algn="l" rtl="0" eaLnBrk="1" fontAlgn="base" hangingPunct="1">
        <a:spcBef>
          <a:spcPct val="20000"/>
        </a:spcBef>
        <a:spcAft>
          <a:spcPct val="0"/>
        </a:spcAft>
        <a:buClr>
          <a:srgbClr val="004994"/>
        </a:buClr>
        <a:buFont typeface="Wingdings" panose="05000000000000000000" pitchFamily="2" charset="2"/>
        <a:buChar char="§"/>
        <a:tabLst>
          <a:tab pos="1616075" algn="l"/>
        </a:tabLst>
        <a:defRPr sz="2000" kern="1200">
          <a:solidFill>
            <a:schemeClr val="bg2"/>
          </a:solidFill>
          <a:latin typeface="+mn-lt"/>
          <a:ea typeface="+mn-ea"/>
          <a:cs typeface="+mn-cs"/>
        </a:defRPr>
      </a:lvl3pPr>
      <a:lvl4pPr marL="534988" indent="-268288" algn="l" rtl="0" eaLnBrk="1" fontAlgn="base" hangingPunct="1">
        <a:spcBef>
          <a:spcPct val="20000"/>
        </a:spcBef>
        <a:spcAft>
          <a:spcPct val="0"/>
        </a:spcAft>
        <a:buFont typeface="Wingdings" panose="05000000000000000000" pitchFamily="2" charset="2"/>
        <a:buChar char="§"/>
        <a:tabLst>
          <a:tab pos="1616075" algn="l"/>
        </a:tabLst>
        <a:defRPr sz="2100" kern="1200">
          <a:solidFill>
            <a:schemeClr val="bg2"/>
          </a:solidFill>
          <a:latin typeface="+mn-lt"/>
          <a:ea typeface="+mn-ea"/>
          <a:cs typeface="+mn-cs"/>
        </a:defRPr>
      </a:lvl4pPr>
      <a:lvl5pPr marL="540000" indent="-147638" algn="l" rtl="0" eaLnBrk="1" fontAlgn="base" hangingPunct="1">
        <a:spcBef>
          <a:spcPct val="20000"/>
        </a:spcBef>
        <a:spcAft>
          <a:spcPct val="0"/>
        </a:spcAft>
        <a:buChar char="•"/>
        <a:tabLst>
          <a:tab pos="1616075" algn="l"/>
        </a:tabLst>
        <a:defRPr sz="1700" kern="1200">
          <a:solidFill>
            <a:srgbClr val="87878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institut-aser.de/out.php?idart=276"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kan.de/" TargetMode="External"/><Relationship Id="rId2" Type="http://schemas.openxmlformats.org/officeDocument/2006/relationships/hyperlink" Target="mailto:horst.boemer@iapo-online.de" TargetMode="Externa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hyperlink" Target="https://www.institut-aser.de/" TargetMode="External"/><Relationship Id="rId4" Type="http://schemas.openxmlformats.org/officeDocument/2006/relationships/hyperlink" Target="https://ergonomie.kan-praxis.de/"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2"/>
          <p:cNvSpPr>
            <a:spLocks noGrp="1" noChangeArrowheads="1"/>
          </p:cNvSpPr>
          <p:nvPr>
            <p:ph type="ctrTitle"/>
          </p:nvPr>
        </p:nvSpPr>
        <p:spPr/>
        <p:txBody>
          <a:bodyPr/>
          <a:lstStyle/>
          <a:p>
            <a:pPr eaLnBrk="1" hangingPunct="1"/>
            <a:r>
              <a:rPr lang="de-DE" altLang="de-DE" dirty="0" smtClean="0"/>
              <a:t>Arbeitsumweltfaktoren</a:t>
            </a:r>
            <a:br>
              <a:rPr lang="de-DE" altLang="de-DE" dirty="0" smtClean="0"/>
            </a:br>
            <a:r>
              <a:rPr lang="de-DE" altLang="de-DE" dirty="0" smtClean="0"/>
              <a:t/>
            </a:r>
            <a:br>
              <a:rPr lang="de-DE" altLang="de-DE" dirty="0" smtClean="0"/>
            </a:br>
            <a:r>
              <a:rPr lang="de-DE" altLang="de-DE" sz="2800" dirty="0" smtClean="0"/>
              <a:t>Teil 4b: </a:t>
            </a:r>
            <a:r>
              <a:rPr lang="de-DE" altLang="de-DE" sz="2800" dirty="0"/>
              <a:t>Beleuchtung / </a:t>
            </a:r>
            <a:r>
              <a:rPr lang="de-DE" altLang="de-DE" sz="2800" dirty="0" smtClean="0"/>
              <a:t>Farbe</a:t>
            </a:r>
            <a:endParaRPr lang="de-DE" altLang="de-DE" sz="2800" dirty="0"/>
          </a:p>
        </p:txBody>
      </p:sp>
      <p:sp>
        <p:nvSpPr>
          <p:cNvPr id="3075" name="Rectangle 43"/>
          <p:cNvSpPr>
            <a:spLocks noGrp="1" noChangeArrowheads="1"/>
          </p:cNvSpPr>
          <p:nvPr>
            <p:ph type="subTitle" idx="1"/>
          </p:nvPr>
        </p:nvSpPr>
        <p:spPr/>
        <p:txBody>
          <a:bodyPr/>
          <a:lstStyle/>
          <a:p>
            <a:pPr eaLnBrk="1" hangingPunct="1"/>
            <a:r>
              <a:rPr lang="de-DE" altLang="de-DE" dirty="0" smtClean="0"/>
              <a:t>Modul 3 – Ergonomie lernen</a:t>
            </a:r>
            <a:r>
              <a:rPr lang="en-GB" altLang="de-DE" dirty="0" smtClean="0"/>
              <a:t>.</a:t>
            </a:r>
            <a:r>
              <a:rPr lang="de-DE" altLang="de-DE" dirty="0" smtClean="0"/>
              <a:t/>
            </a:r>
            <a:br>
              <a:rPr lang="de-DE" altLang="de-DE" dirty="0" smtClean="0"/>
            </a:br>
            <a:endParaRPr lang="de-DE" altLang="de-DE" dirty="0" smtClean="0"/>
          </a:p>
        </p:txBody>
      </p:sp>
    </p:spTree>
    <p:extLst>
      <p:ext uri="{BB962C8B-B14F-4D97-AF65-F5344CB8AC3E}">
        <p14:creationId xmlns:p14="http://schemas.microsoft.com/office/powerpoint/2010/main" val="34457352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Vorteile LED (Überblick)</a:t>
            </a:r>
          </a:p>
        </p:txBody>
      </p:sp>
      <p:pic>
        <p:nvPicPr>
          <p:cNvPr id="8" name="Inhaltsplatzhalter 7" descr="Die Vorteile der LED-Technik sind:&#10;Optimale Lichtgestaltung durch gute Farbwiedergabe, kompakte Bauform, hohe Farbsättigung, präzise Ausrichtung sowie verschiedene Lichtfarben.&#10;Technologische Vorteile durch robuste Bauweise, stufenlos dimmbar, sofortige Lichtleistung, UV-und IR-freises Licht, keine Wärmestrahlung und mögliche punktförmige Beleuchtung.&#10;Hohe Wirtschaftlichkeit durch eine um 80% höhere Effizienz als eine Glühlampe, hohe Lebensdauer und Wartungsfreiheit."/>
          <p:cNvPicPr>
            <a:picLocks noGrp="1" noChangeAspect="1"/>
          </p:cNvPicPr>
          <p:nvPr>
            <p:ph idx="1"/>
          </p:nvPr>
        </p:nvPicPr>
        <p:blipFill>
          <a:blip r:embed="rId3"/>
          <a:stretch>
            <a:fillRect/>
          </a:stretch>
        </p:blipFill>
        <p:spPr>
          <a:xfrm>
            <a:off x="2135560" y="2204864"/>
            <a:ext cx="8242506" cy="3450635"/>
          </a:xfrm>
          <a:prstGeom prst="rect">
            <a:avLst/>
          </a:prstGeom>
        </p:spPr>
      </p:pic>
      <p:sp>
        <p:nvSpPr>
          <p:cNvPr id="4" name="Datumsplatzhalter 3"/>
          <p:cNvSpPr>
            <a:spLocks noGrp="1"/>
          </p:cNvSpPr>
          <p:nvPr>
            <p:ph type="dt" sz="half" idx="10"/>
          </p:nvPr>
        </p:nvSpPr>
        <p:spPr/>
        <p:txBody>
          <a:bodyPr/>
          <a:lstStyle/>
          <a:p>
            <a:pPr>
              <a:defRPr/>
            </a:pPr>
            <a:fld id="{C0C7377A-4568-42C2-A276-AFD251409FEA}" type="datetime1">
              <a:rPr lang="de-DE" altLang="de-DE">
                <a:solidFill>
                  <a:srgbClr val="FFFFFF"/>
                </a:solidFill>
                <a:latin typeface="Arial" charset="0"/>
              </a:rPr>
              <a:pPr>
                <a:defRPr/>
              </a:pPr>
              <a:t>08.09.2023</a:t>
            </a:fld>
            <a:endParaRPr lang="de-DE" altLang="de-DE">
              <a:solidFill>
                <a:srgbClr val="FFFFFF"/>
              </a:solidFill>
              <a:latin typeface="Arial" charset="0"/>
            </a:endParaRPr>
          </a:p>
        </p:txBody>
      </p:sp>
      <p:sp>
        <p:nvSpPr>
          <p:cNvPr id="5" name="Fußzeilenplatzhalter 4"/>
          <p:cNvSpPr>
            <a:spLocks noGrp="1"/>
          </p:cNvSpPr>
          <p:nvPr>
            <p:ph type="ftr" sz="quarter" idx="11"/>
          </p:nvPr>
        </p:nvSpPr>
        <p:spPr/>
        <p:txBody>
          <a:bodyPr/>
          <a:lstStyle/>
          <a:p>
            <a:pPr>
              <a:defRPr/>
            </a:pPr>
            <a:r>
              <a:rPr lang="de-DE" altLang="de-DE" dirty="0" smtClean="0">
                <a:solidFill>
                  <a:srgbClr val="FFFFFF"/>
                </a:solidFill>
                <a:latin typeface="Arial" charset="0"/>
              </a:rPr>
              <a:t>Modul 3 - Ergonomie lernen - Teil 4</a:t>
            </a:r>
            <a:endParaRPr lang="de-DE" altLang="de-DE" dirty="0">
              <a:solidFill>
                <a:srgbClr val="FFFFFF"/>
              </a:solidFill>
              <a:latin typeface="Arial" charset="0"/>
            </a:endParaRPr>
          </a:p>
        </p:txBody>
      </p:sp>
      <p:sp>
        <p:nvSpPr>
          <p:cNvPr id="6" name="Foliennummernplatzhalter 5"/>
          <p:cNvSpPr>
            <a:spLocks noGrp="1"/>
          </p:cNvSpPr>
          <p:nvPr>
            <p:ph type="sldNum" sz="quarter" idx="12"/>
          </p:nvPr>
        </p:nvSpPr>
        <p:spPr/>
        <p:txBody>
          <a:bodyPr/>
          <a:lstStyle/>
          <a:p>
            <a:pPr>
              <a:defRPr/>
            </a:pPr>
            <a:r>
              <a:rPr lang="de-DE" altLang="de-DE">
                <a:solidFill>
                  <a:srgbClr val="FFFFFF"/>
                </a:solidFill>
                <a:latin typeface="Arial" charset="0"/>
              </a:rPr>
              <a:t>Seite </a:t>
            </a:r>
            <a:fld id="{B57637DD-0166-4485-91AD-584B095684B6}" type="slidenum">
              <a:rPr lang="de-DE" altLang="de-DE">
                <a:solidFill>
                  <a:srgbClr val="FFFFFF"/>
                </a:solidFill>
                <a:latin typeface="Arial" charset="0"/>
              </a:rPr>
              <a:pPr>
                <a:defRPr/>
              </a:pPr>
              <a:t>10</a:t>
            </a:fld>
            <a:endParaRPr lang="de-DE" altLang="de-DE">
              <a:solidFill>
                <a:srgbClr val="FFFFFF"/>
              </a:solidFill>
              <a:latin typeface="Arial" charset="0"/>
            </a:endParaRPr>
          </a:p>
        </p:txBody>
      </p:sp>
    </p:spTree>
    <p:extLst>
      <p:ext uri="{BB962C8B-B14F-4D97-AF65-F5344CB8AC3E}">
        <p14:creationId xmlns:p14="http://schemas.microsoft.com/office/powerpoint/2010/main" val="29575693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Praxisbeispiele</a:t>
            </a:r>
          </a:p>
        </p:txBody>
      </p:sp>
      <p:pic>
        <p:nvPicPr>
          <p:cNvPr id="11" name="Inhaltsplatzhalter 10" descr="Die Zeichnung zeigt eine punktuelle Beleuchtung auf eine Arbeitsfläche und ein Steuermodul mit Bildschirm, welches ebenfalls punktuell beleuchtet wird."/>
          <p:cNvPicPr>
            <a:picLocks noGrp="1" noChangeAspect="1"/>
          </p:cNvPicPr>
          <p:nvPr>
            <p:ph idx="1"/>
          </p:nvPr>
        </p:nvPicPr>
        <p:blipFill>
          <a:blip r:embed="rId3"/>
          <a:stretch>
            <a:fillRect/>
          </a:stretch>
        </p:blipFill>
        <p:spPr>
          <a:xfrm>
            <a:off x="2147284" y="1768764"/>
            <a:ext cx="8065707" cy="4328535"/>
          </a:xfrm>
          <a:prstGeom prst="rect">
            <a:avLst/>
          </a:prstGeom>
        </p:spPr>
      </p:pic>
      <p:sp>
        <p:nvSpPr>
          <p:cNvPr id="4" name="Datumsplatzhalter 3"/>
          <p:cNvSpPr>
            <a:spLocks noGrp="1"/>
          </p:cNvSpPr>
          <p:nvPr>
            <p:ph type="dt" sz="half" idx="10"/>
          </p:nvPr>
        </p:nvSpPr>
        <p:spPr/>
        <p:txBody>
          <a:bodyPr/>
          <a:lstStyle/>
          <a:p>
            <a:pPr>
              <a:defRPr/>
            </a:pPr>
            <a:fld id="{B1030D12-B2F7-44D8-A719-45758FB8AC5E}" type="datetime1">
              <a:rPr lang="de-DE" altLang="de-DE">
                <a:solidFill>
                  <a:srgbClr val="FFFFFF"/>
                </a:solidFill>
                <a:latin typeface="Arial" charset="0"/>
              </a:rPr>
              <a:pPr>
                <a:defRPr/>
              </a:pPr>
              <a:t>08.09.2023</a:t>
            </a:fld>
            <a:endParaRPr lang="de-DE" altLang="de-DE">
              <a:solidFill>
                <a:srgbClr val="FFFFFF"/>
              </a:solidFill>
              <a:latin typeface="Arial" charset="0"/>
            </a:endParaRPr>
          </a:p>
        </p:txBody>
      </p:sp>
      <p:sp>
        <p:nvSpPr>
          <p:cNvPr id="5" name="Fußzeilenplatzhalter 4"/>
          <p:cNvSpPr>
            <a:spLocks noGrp="1"/>
          </p:cNvSpPr>
          <p:nvPr>
            <p:ph type="ftr" sz="quarter" idx="11"/>
          </p:nvPr>
        </p:nvSpPr>
        <p:spPr/>
        <p:txBody>
          <a:bodyPr/>
          <a:lstStyle/>
          <a:p>
            <a:pPr>
              <a:defRPr/>
            </a:pPr>
            <a:r>
              <a:rPr lang="de-DE" altLang="de-DE" dirty="0" smtClean="0">
                <a:solidFill>
                  <a:srgbClr val="FFFFFF"/>
                </a:solidFill>
                <a:latin typeface="Arial" charset="0"/>
              </a:rPr>
              <a:t>Modul 3 - Ergonomie lernen - Teil 4</a:t>
            </a:r>
            <a:endParaRPr lang="de-DE" altLang="de-DE" dirty="0">
              <a:solidFill>
                <a:srgbClr val="FFFFFF"/>
              </a:solidFill>
              <a:latin typeface="Arial" charset="0"/>
            </a:endParaRPr>
          </a:p>
        </p:txBody>
      </p:sp>
      <p:sp>
        <p:nvSpPr>
          <p:cNvPr id="6" name="Foliennummernplatzhalter 5"/>
          <p:cNvSpPr>
            <a:spLocks noGrp="1"/>
          </p:cNvSpPr>
          <p:nvPr>
            <p:ph type="sldNum" sz="quarter" idx="12"/>
          </p:nvPr>
        </p:nvSpPr>
        <p:spPr/>
        <p:txBody>
          <a:bodyPr/>
          <a:lstStyle/>
          <a:p>
            <a:pPr>
              <a:defRPr/>
            </a:pPr>
            <a:r>
              <a:rPr lang="de-DE" altLang="de-DE">
                <a:solidFill>
                  <a:srgbClr val="FFFFFF"/>
                </a:solidFill>
                <a:latin typeface="Arial" charset="0"/>
              </a:rPr>
              <a:t>Seite </a:t>
            </a:r>
            <a:fld id="{B57637DD-0166-4485-91AD-584B095684B6}" type="slidenum">
              <a:rPr lang="de-DE" altLang="de-DE">
                <a:solidFill>
                  <a:srgbClr val="FFFFFF"/>
                </a:solidFill>
                <a:latin typeface="Arial" charset="0"/>
              </a:rPr>
              <a:pPr>
                <a:defRPr/>
              </a:pPr>
              <a:t>11</a:t>
            </a:fld>
            <a:endParaRPr lang="de-DE" altLang="de-DE">
              <a:solidFill>
                <a:srgbClr val="FFFFFF"/>
              </a:solidFill>
              <a:latin typeface="Arial" charset="0"/>
            </a:endParaRPr>
          </a:p>
        </p:txBody>
      </p:sp>
    </p:spTree>
    <p:extLst>
      <p:ext uri="{BB962C8B-B14F-4D97-AF65-F5344CB8AC3E}">
        <p14:creationId xmlns:p14="http://schemas.microsoft.com/office/powerpoint/2010/main" val="40980599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t>Beispiele Farbgestaltung</a:t>
            </a:r>
            <a:endParaRPr lang="de-DE" dirty="0"/>
          </a:p>
        </p:txBody>
      </p:sp>
      <p:sp>
        <p:nvSpPr>
          <p:cNvPr id="8" name="Inhaltsplatzhalter 7"/>
          <p:cNvSpPr>
            <a:spLocks noGrp="1"/>
          </p:cNvSpPr>
          <p:nvPr>
            <p:ph idx="1"/>
          </p:nvPr>
        </p:nvSpPr>
        <p:spPr>
          <a:xfrm>
            <a:off x="719667" y="1484314"/>
            <a:ext cx="5088301" cy="4897437"/>
          </a:xfrm>
        </p:spPr>
        <p:txBody>
          <a:bodyPr/>
          <a:lstStyle/>
          <a:p>
            <a:r>
              <a:rPr lang="de-DE" altLang="de-DE" sz="2400" b="0" dirty="0"/>
              <a:t>Hervorhebung problematischer Zustände an Anzeigen durch die Farbwahl (psychologische Farbwirkung)</a:t>
            </a:r>
          </a:p>
          <a:p>
            <a:endParaRPr lang="de-DE" sz="2400" b="0" dirty="0"/>
          </a:p>
        </p:txBody>
      </p:sp>
      <p:pic>
        <p:nvPicPr>
          <p:cNvPr id="7" name="Grafik 6" descr="Die Grafik zeigt Beispiele von Farbgestaltung an Zeigerinstrumenten, Schaltern und Anzeigen. Die Zeigerinstrumente sind farblich im Ampelmodel grün, gelb, rot gehalten. In der Anzeige signalisiert rot Alarm, beim Schalter steht rot für &quot;on&quot;."/>
          <p:cNvPicPr>
            <a:picLocks noChangeAspect="1"/>
          </p:cNvPicPr>
          <p:nvPr/>
        </p:nvPicPr>
        <p:blipFill>
          <a:blip r:embed="rId3"/>
          <a:stretch>
            <a:fillRect/>
          </a:stretch>
        </p:blipFill>
        <p:spPr>
          <a:xfrm>
            <a:off x="6096000" y="1694366"/>
            <a:ext cx="5938019" cy="4249280"/>
          </a:xfrm>
          <a:prstGeom prst="rect">
            <a:avLst/>
          </a:prstGeom>
        </p:spPr>
      </p:pic>
      <p:sp>
        <p:nvSpPr>
          <p:cNvPr id="4" name="Datumsplatzhalter 3"/>
          <p:cNvSpPr>
            <a:spLocks noGrp="1"/>
          </p:cNvSpPr>
          <p:nvPr>
            <p:ph type="dt" sz="half" idx="10"/>
          </p:nvPr>
        </p:nvSpPr>
        <p:spPr/>
        <p:txBody>
          <a:bodyPr/>
          <a:lstStyle/>
          <a:p>
            <a:pPr>
              <a:defRPr/>
            </a:pPr>
            <a:fld id="{8474624B-8CC1-4C6F-AD2F-2D46A3305FDC}"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12</a:t>
            </a:fld>
            <a:endParaRPr lang="de-DE" altLang="de-DE"/>
          </a:p>
        </p:txBody>
      </p:sp>
    </p:spTree>
    <p:extLst>
      <p:ext uri="{BB962C8B-B14F-4D97-AF65-F5344CB8AC3E}">
        <p14:creationId xmlns:p14="http://schemas.microsoft.com/office/powerpoint/2010/main" val="6570263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t>Beispiele Farbgestaltung</a:t>
            </a:r>
            <a:endParaRPr lang="de-DE" dirty="0"/>
          </a:p>
        </p:txBody>
      </p:sp>
      <p:sp>
        <p:nvSpPr>
          <p:cNvPr id="8" name="Inhaltsplatzhalter 7"/>
          <p:cNvSpPr>
            <a:spLocks noGrp="1"/>
          </p:cNvSpPr>
          <p:nvPr>
            <p:ph idx="1"/>
          </p:nvPr>
        </p:nvSpPr>
        <p:spPr>
          <a:xfrm>
            <a:off x="719667" y="1484314"/>
            <a:ext cx="4584245" cy="4897437"/>
          </a:xfrm>
        </p:spPr>
        <p:txBody>
          <a:bodyPr/>
          <a:lstStyle/>
          <a:p>
            <a:r>
              <a:rPr lang="de-DE" altLang="de-DE" sz="2400" b="0" dirty="0"/>
              <a:t>Farbliche Differenzierung wichtiger Bedienelemente</a:t>
            </a:r>
          </a:p>
          <a:p>
            <a:r>
              <a:rPr lang="de-DE" altLang="de-DE" sz="2400" b="0" dirty="0"/>
              <a:t>(symbolische Farbwirkung)</a:t>
            </a:r>
          </a:p>
          <a:p>
            <a:r>
              <a:rPr lang="de-DE" altLang="de-DE" sz="2400" b="0" dirty="0"/>
              <a:t>DIN EN 60204-1*VDE 0113-1:2019-06</a:t>
            </a:r>
          </a:p>
          <a:p>
            <a:endParaRPr lang="de-DE" altLang="de-DE" sz="2400" b="0" dirty="0"/>
          </a:p>
          <a:p>
            <a:endParaRPr lang="de-DE" sz="2400" b="0" dirty="0"/>
          </a:p>
        </p:txBody>
      </p:sp>
      <p:pic>
        <p:nvPicPr>
          <p:cNvPr id="7" name="Grafik 6" descr="Die Grafik zeigt Beispiele von Farbgestaltung an Anzeigen, Schaltern und Bedienelementen."/>
          <p:cNvPicPr>
            <a:picLocks noChangeAspect="1"/>
          </p:cNvPicPr>
          <p:nvPr/>
        </p:nvPicPr>
        <p:blipFill rotWithShape="1">
          <a:blip r:embed="rId3"/>
          <a:srcRect r="13653"/>
          <a:stretch/>
        </p:blipFill>
        <p:spPr>
          <a:xfrm>
            <a:off x="5663953" y="1441588"/>
            <a:ext cx="5832648" cy="4743099"/>
          </a:xfrm>
          <a:prstGeom prst="rect">
            <a:avLst/>
          </a:prstGeom>
        </p:spPr>
      </p:pic>
      <p:sp>
        <p:nvSpPr>
          <p:cNvPr id="4" name="Datumsplatzhalter 3"/>
          <p:cNvSpPr>
            <a:spLocks noGrp="1"/>
          </p:cNvSpPr>
          <p:nvPr>
            <p:ph type="dt" sz="half" idx="10"/>
          </p:nvPr>
        </p:nvSpPr>
        <p:spPr/>
        <p:txBody>
          <a:bodyPr/>
          <a:lstStyle/>
          <a:p>
            <a:pPr>
              <a:defRPr/>
            </a:pPr>
            <a:fld id="{01AF62EC-B194-449A-AA52-66E24230F4AC}"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13</a:t>
            </a:fld>
            <a:endParaRPr lang="de-DE" altLang="de-DE"/>
          </a:p>
        </p:txBody>
      </p:sp>
    </p:spTree>
    <p:extLst>
      <p:ext uri="{BB962C8B-B14F-4D97-AF65-F5344CB8AC3E}">
        <p14:creationId xmlns:p14="http://schemas.microsoft.com/office/powerpoint/2010/main" val="10150776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smtClean="0"/>
              <a:t>Beispiele Farbgestaltung</a:t>
            </a:r>
            <a:endParaRPr lang="de-DE" dirty="0"/>
          </a:p>
        </p:txBody>
      </p:sp>
      <p:sp>
        <p:nvSpPr>
          <p:cNvPr id="7" name="Inhaltsplatzhalter 6"/>
          <p:cNvSpPr>
            <a:spLocks noGrp="1"/>
          </p:cNvSpPr>
          <p:nvPr>
            <p:ph idx="1"/>
          </p:nvPr>
        </p:nvSpPr>
        <p:spPr>
          <a:xfrm>
            <a:off x="719667" y="1484314"/>
            <a:ext cx="4152197" cy="4897437"/>
          </a:xfrm>
        </p:spPr>
        <p:txBody>
          <a:bodyPr/>
          <a:lstStyle/>
          <a:p>
            <a:r>
              <a:rPr lang="de-DE" altLang="de-DE" sz="2400" b="0" dirty="0"/>
              <a:t>Visuelle Gliederung funktioneller Unterschiede durch Farbauswahl</a:t>
            </a:r>
            <a:endParaRPr lang="de-DE" sz="2400" b="0" dirty="0"/>
          </a:p>
        </p:txBody>
      </p:sp>
      <p:pic>
        <p:nvPicPr>
          <p:cNvPr id="8" name="Grafik 7" descr="Die Grafik zeigt Beispiele von Farbgestaltung an Türen, Gefahrstellen, Anzeigen und Bedienelementen an einer Bearbeitungsmaschine."/>
          <p:cNvPicPr>
            <a:picLocks noChangeAspect="1"/>
          </p:cNvPicPr>
          <p:nvPr/>
        </p:nvPicPr>
        <p:blipFill>
          <a:blip r:embed="rId3"/>
          <a:stretch>
            <a:fillRect/>
          </a:stretch>
        </p:blipFill>
        <p:spPr>
          <a:xfrm>
            <a:off x="5231904" y="1724464"/>
            <a:ext cx="6840305" cy="4048095"/>
          </a:xfrm>
          <a:prstGeom prst="rect">
            <a:avLst/>
          </a:prstGeom>
        </p:spPr>
      </p:pic>
      <p:sp>
        <p:nvSpPr>
          <p:cNvPr id="4" name="Datumsplatzhalter 3"/>
          <p:cNvSpPr>
            <a:spLocks noGrp="1"/>
          </p:cNvSpPr>
          <p:nvPr>
            <p:ph type="dt" sz="half" idx="10"/>
          </p:nvPr>
        </p:nvSpPr>
        <p:spPr/>
        <p:txBody>
          <a:bodyPr/>
          <a:lstStyle/>
          <a:p>
            <a:fld id="{E668ED6F-01D5-46E4-8034-5AE47E780C30}" type="datetime1">
              <a:rPr lang="de-DE" altLang="de-DE" smtClean="0"/>
              <a:pPr/>
              <a:t>08.09.2023</a:t>
            </a:fld>
            <a:endParaRPr lang="de-DE" altLang="de-DE"/>
          </a:p>
        </p:txBody>
      </p:sp>
      <p:sp>
        <p:nvSpPr>
          <p:cNvPr id="5" name="Fußzeilenplatzhalter 4"/>
          <p:cNvSpPr>
            <a:spLocks noGrp="1"/>
          </p:cNvSpPr>
          <p:nvPr>
            <p:ph type="ftr" sz="quarter" idx="11"/>
          </p:nvPr>
        </p:nvSpPr>
        <p:spPr/>
        <p:txBody>
          <a:bodyPr/>
          <a:lstStyle/>
          <a:p>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r>
              <a:rPr lang="de-DE" altLang="de-DE" smtClean="0"/>
              <a:t>Seite </a:t>
            </a:r>
            <a:fld id="{B57637DD-0166-4485-91AD-584B095684B6}" type="slidenum">
              <a:rPr lang="de-DE" altLang="de-DE" smtClean="0"/>
              <a:pPr/>
              <a:t>14</a:t>
            </a:fld>
            <a:endParaRPr lang="de-DE" altLang="de-DE"/>
          </a:p>
        </p:txBody>
      </p:sp>
    </p:spTree>
    <p:extLst>
      <p:ext uri="{BB962C8B-B14F-4D97-AF65-F5344CB8AC3E}">
        <p14:creationId xmlns:p14="http://schemas.microsoft.com/office/powerpoint/2010/main" val="33632459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smtClean="0"/>
              <a:t>Beispiel Schutz vor schädlicher Lichtwirkung </a:t>
            </a:r>
            <a:endParaRPr lang="de-DE" dirty="0"/>
          </a:p>
        </p:txBody>
      </p:sp>
      <p:sp>
        <p:nvSpPr>
          <p:cNvPr id="18" name="Inhaltsplatzhalter 17"/>
          <p:cNvSpPr>
            <a:spLocks noGrp="1"/>
          </p:cNvSpPr>
          <p:nvPr>
            <p:ph idx="1"/>
          </p:nvPr>
        </p:nvSpPr>
        <p:spPr/>
        <p:txBody>
          <a:bodyPr/>
          <a:lstStyle/>
          <a:p>
            <a:r>
              <a:rPr lang="de-DE" sz="2400" b="0" dirty="0" smtClean="0"/>
              <a:t>Persönliche Schutzausrüstung beim Schweißen</a:t>
            </a:r>
            <a:endParaRPr lang="de-DE" sz="2400" b="0" dirty="0"/>
          </a:p>
        </p:txBody>
      </p:sp>
      <p:pic>
        <p:nvPicPr>
          <p:cNvPr id="7" name="Grafik 6" descr="Ein Mitarbeiter mit Schutzmaske bedient eine Schweißanlage."/>
          <p:cNvPicPr>
            <a:picLocks noChangeAspect="1"/>
          </p:cNvPicPr>
          <p:nvPr/>
        </p:nvPicPr>
        <p:blipFill rotWithShape="1">
          <a:blip r:embed="rId3"/>
          <a:srcRect b="11247"/>
          <a:stretch/>
        </p:blipFill>
        <p:spPr>
          <a:xfrm>
            <a:off x="2325688" y="1950497"/>
            <a:ext cx="6577404" cy="4300122"/>
          </a:xfrm>
          <a:prstGeom prst="rect">
            <a:avLst/>
          </a:prstGeom>
        </p:spPr>
      </p:pic>
      <p:sp>
        <p:nvSpPr>
          <p:cNvPr id="4" name="Datumsplatzhalter 3"/>
          <p:cNvSpPr>
            <a:spLocks noGrp="1"/>
          </p:cNvSpPr>
          <p:nvPr>
            <p:ph type="dt" sz="half" idx="10"/>
          </p:nvPr>
        </p:nvSpPr>
        <p:spPr/>
        <p:txBody>
          <a:bodyPr/>
          <a:lstStyle/>
          <a:p>
            <a:fld id="{093C1056-5014-4E20-9D81-BE8AD9B36F61}" type="datetime1">
              <a:rPr lang="de-DE" altLang="de-DE" smtClean="0"/>
              <a:pPr/>
              <a:t>08.09.2023</a:t>
            </a:fld>
            <a:endParaRPr lang="de-DE" altLang="de-DE"/>
          </a:p>
        </p:txBody>
      </p:sp>
      <p:sp>
        <p:nvSpPr>
          <p:cNvPr id="5" name="Fußzeilenplatzhalter 4"/>
          <p:cNvSpPr>
            <a:spLocks noGrp="1"/>
          </p:cNvSpPr>
          <p:nvPr>
            <p:ph type="ftr" sz="quarter" idx="11"/>
          </p:nvPr>
        </p:nvSpPr>
        <p:spPr/>
        <p:txBody>
          <a:bodyPr/>
          <a:lstStyle/>
          <a:p>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r>
              <a:rPr lang="de-DE" altLang="de-DE" smtClean="0"/>
              <a:t>Seite </a:t>
            </a:r>
            <a:fld id="{B57637DD-0166-4485-91AD-584B095684B6}" type="slidenum">
              <a:rPr lang="de-DE" altLang="de-DE" smtClean="0"/>
              <a:pPr/>
              <a:t>15</a:t>
            </a:fld>
            <a:endParaRPr lang="de-DE" altLang="de-DE"/>
          </a:p>
        </p:txBody>
      </p:sp>
    </p:spTree>
    <p:extLst>
      <p:ext uri="{BB962C8B-B14F-4D97-AF65-F5344CB8AC3E}">
        <p14:creationId xmlns:p14="http://schemas.microsoft.com/office/powerpoint/2010/main" val="38378424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2600" dirty="0"/>
              <a:t>Beispiel </a:t>
            </a:r>
            <a:r>
              <a:rPr lang="de-DE" altLang="de-DE" sz="2600" dirty="0" smtClean="0"/>
              <a:t>Wartungsklappe </a:t>
            </a:r>
            <a:r>
              <a:rPr lang="de-DE" altLang="de-DE" sz="2600" dirty="0"/>
              <a:t>zum Schutz vor UV-Strahlung</a:t>
            </a:r>
          </a:p>
        </p:txBody>
      </p:sp>
      <p:sp>
        <p:nvSpPr>
          <p:cNvPr id="7" name="Inhaltsplatzhalter 6"/>
          <p:cNvSpPr>
            <a:spLocks noGrp="1"/>
          </p:cNvSpPr>
          <p:nvPr>
            <p:ph idx="1"/>
          </p:nvPr>
        </p:nvSpPr>
        <p:spPr>
          <a:xfrm>
            <a:off x="719667" y="1484314"/>
            <a:ext cx="4800269" cy="4897437"/>
          </a:xfrm>
        </p:spPr>
        <p:txBody>
          <a:bodyPr/>
          <a:lstStyle/>
          <a:p>
            <a:pPr>
              <a:buFont typeface="Wingdings" panose="05000000000000000000" pitchFamily="2" charset="2"/>
              <a:buNone/>
            </a:pPr>
            <a:r>
              <a:rPr lang="de-DE" altLang="de-DE" sz="2400" b="0" dirty="0"/>
              <a:t>Wartungsklappe</a:t>
            </a:r>
          </a:p>
          <a:p>
            <a:pPr marL="342900" indent="-342900">
              <a:buClr>
                <a:schemeClr val="accent2"/>
              </a:buClr>
              <a:buFont typeface="Wingdings" panose="05000000000000000000" pitchFamily="2" charset="2"/>
              <a:buChar char="§"/>
            </a:pPr>
            <a:r>
              <a:rPr lang="de-DE" altLang="de-DE" sz="2400" b="0" dirty="0"/>
              <a:t>Verschlossen zum UV-Strahlenschutz</a:t>
            </a:r>
          </a:p>
          <a:p>
            <a:pPr marL="342900" indent="-342900">
              <a:buClr>
                <a:schemeClr val="accent2"/>
              </a:buClr>
              <a:buFont typeface="Wingdings" panose="05000000000000000000" pitchFamily="2" charset="2"/>
              <a:buChar char="§"/>
            </a:pPr>
            <a:r>
              <a:rPr lang="de-DE" altLang="de-DE" sz="2400" b="0" dirty="0"/>
              <a:t>Für die Wartung zu öffnen </a:t>
            </a:r>
          </a:p>
          <a:p>
            <a:endParaRPr lang="de-DE" sz="2400" b="0" dirty="0"/>
          </a:p>
        </p:txBody>
      </p:sp>
      <p:pic>
        <p:nvPicPr>
          <p:cNvPr id="28" name="Grafik 27" descr="Ein Mitarbeiter mit Kapselgehörschutz steht vor einer Anlage, in der UV-Licht eingesetzt wird. Eine Wartungsklappe ist geschlossen."/>
          <p:cNvPicPr>
            <a:picLocks noChangeAspect="1"/>
          </p:cNvPicPr>
          <p:nvPr/>
        </p:nvPicPr>
        <p:blipFill>
          <a:blip r:embed="rId3"/>
          <a:stretch>
            <a:fillRect/>
          </a:stretch>
        </p:blipFill>
        <p:spPr>
          <a:xfrm>
            <a:off x="5879976" y="1628800"/>
            <a:ext cx="5669771" cy="4340728"/>
          </a:xfrm>
          <a:prstGeom prst="rect">
            <a:avLst/>
          </a:prstGeom>
        </p:spPr>
      </p:pic>
      <p:sp>
        <p:nvSpPr>
          <p:cNvPr id="4" name="Datumsplatzhalter 3"/>
          <p:cNvSpPr>
            <a:spLocks noGrp="1"/>
          </p:cNvSpPr>
          <p:nvPr>
            <p:ph type="dt" sz="half" idx="10"/>
          </p:nvPr>
        </p:nvSpPr>
        <p:spPr/>
        <p:txBody>
          <a:bodyPr/>
          <a:lstStyle/>
          <a:p>
            <a:fld id="{3B91AB60-FE81-4C15-8FDF-A0F883BD914C}" type="datetime1">
              <a:rPr lang="de-DE" altLang="de-DE" smtClean="0"/>
              <a:pPr/>
              <a:t>08.09.2023</a:t>
            </a:fld>
            <a:endParaRPr lang="de-DE" altLang="de-DE"/>
          </a:p>
        </p:txBody>
      </p:sp>
      <p:sp>
        <p:nvSpPr>
          <p:cNvPr id="5" name="Fußzeilenplatzhalter 4"/>
          <p:cNvSpPr>
            <a:spLocks noGrp="1"/>
          </p:cNvSpPr>
          <p:nvPr>
            <p:ph type="ftr" sz="quarter" idx="11"/>
          </p:nvPr>
        </p:nvSpPr>
        <p:spPr/>
        <p:txBody>
          <a:bodyPr/>
          <a:lstStyle/>
          <a:p>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r>
              <a:rPr lang="de-DE" altLang="de-DE" smtClean="0"/>
              <a:t>Seite </a:t>
            </a:r>
            <a:fld id="{B57637DD-0166-4485-91AD-584B095684B6}" type="slidenum">
              <a:rPr lang="de-DE" altLang="de-DE" smtClean="0"/>
              <a:pPr/>
              <a:t>16</a:t>
            </a:fld>
            <a:endParaRPr lang="de-DE" altLang="de-DE" dirty="0"/>
          </a:p>
        </p:txBody>
      </p:sp>
    </p:spTree>
    <p:extLst>
      <p:ext uri="{BB962C8B-B14F-4D97-AF65-F5344CB8AC3E}">
        <p14:creationId xmlns:p14="http://schemas.microsoft.com/office/powerpoint/2010/main" val="18552024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smtClean="0"/>
              <a:t>Beispiel Sichtfenster zum Schutz vor UV-Strahlung</a:t>
            </a:r>
            <a:endParaRPr lang="de-DE" altLang="de-DE" dirty="0"/>
          </a:p>
        </p:txBody>
      </p:sp>
      <p:sp>
        <p:nvSpPr>
          <p:cNvPr id="7" name="Inhaltsplatzhalter 6"/>
          <p:cNvSpPr>
            <a:spLocks noGrp="1"/>
          </p:cNvSpPr>
          <p:nvPr>
            <p:ph idx="1"/>
          </p:nvPr>
        </p:nvSpPr>
        <p:spPr>
          <a:xfrm>
            <a:off x="719667" y="1484314"/>
            <a:ext cx="5376333" cy="4897437"/>
          </a:xfrm>
        </p:spPr>
        <p:txBody>
          <a:bodyPr/>
          <a:lstStyle/>
          <a:p>
            <a:pPr eaLnBrk="0" hangingPunct="0"/>
            <a:r>
              <a:rPr lang="de-DE" altLang="de-DE" sz="2400" b="0" dirty="0"/>
              <a:t>Sichtfenster</a:t>
            </a:r>
          </a:p>
          <a:p>
            <a:pPr marL="342900" indent="-342900" eaLnBrk="0" hangingPunct="0">
              <a:buClr>
                <a:schemeClr val="accent2"/>
              </a:buClr>
              <a:buFont typeface="Wingdings" panose="05000000000000000000" pitchFamily="2" charset="2"/>
              <a:buChar char="§"/>
            </a:pPr>
            <a:r>
              <a:rPr lang="de-DE" altLang="de-DE" sz="2400" b="0" dirty="0"/>
              <a:t>UV-Strahlung durch Sichtfenster abgeschirmt </a:t>
            </a:r>
          </a:p>
          <a:p>
            <a:pPr marL="342900" indent="-342900" eaLnBrk="0" hangingPunct="0">
              <a:buClr>
                <a:schemeClr val="accent2"/>
              </a:buClr>
              <a:buFont typeface="Wingdings" panose="05000000000000000000" pitchFamily="2" charset="2"/>
              <a:buChar char="§"/>
            </a:pPr>
            <a:r>
              <a:rPr lang="de-DE" altLang="de-DE" sz="2400" b="0" dirty="0"/>
              <a:t>Öffnen des Fensters ermöglicht Zugang zur Maschine</a:t>
            </a:r>
          </a:p>
          <a:p>
            <a:endParaRPr lang="de-DE" sz="2400" b="0" dirty="0"/>
          </a:p>
        </p:txBody>
      </p:sp>
      <p:pic>
        <p:nvPicPr>
          <p:cNvPr id="18" name="Grafik 17" descr="Ein Mitarbeiter steht vor einer Anlage, in der UV-Licht eingesetzt wird. Ein Sichtfenster besteht aus einem speziellen Glas, welches UV-Strahlung abgeschirmt."/>
          <p:cNvPicPr>
            <a:picLocks noChangeAspect="1"/>
          </p:cNvPicPr>
          <p:nvPr/>
        </p:nvPicPr>
        <p:blipFill>
          <a:blip r:embed="rId3"/>
          <a:stretch>
            <a:fillRect/>
          </a:stretch>
        </p:blipFill>
        <p:spPr>
          <a:xfrm>
            <a:off x="6576484" y="1628800"/>
            <a:ext cx="5657177" cy="4237380"/>
          </a:xfrm>
          <a:prstGeom prst="rect">
            <a:avLst/>
          </a:prstGeom>
        </p:spPr>
      </p:pic>
      <p:sp>
        <p:nvSpPr>
          <p:cNvPr id="4" name="Datumsplatzhalter 3"/>
          <p:cNvSpPr>
            <a:spLocks noGrp="1"/>
          </p:cNvSpPr>
          <p:nvPr>
            <p:ph type="dt" sz="half" idx="10"/>
          </p:nvPr>
        </p:nvSpPr>
        <p:spPr/>
        <p:txBody>
          <a:bodyPr/>
          <a:lstStyle/>
          <a:p>
            <a:fld id="{810A5AF3-5153-44DD-998A-DDBF8599811A}" type="datetime1">
              <a:rPr lang="de-DE" altLang="de-DE" smtClean="0"/>
              <a:pPr/>
              <a:t>08.09.2023</a:t>
            </a:fld>
            <a:endParaRPr lang="de-DE" altLang="de-DE"/>
          </a:p>
        </p:txBody>
      </p:sp>
      <p:sp>
        <p:nvSpPr>
          <p:cNvPr id="5" name="Fußzeilenplatzhalter 4"/>
          <p:cNvSpPr>
            <a:spLocks noGrp="1"/>
          </p:cNvSpPr>
          <p:nvPr>
            <p:ph type="ftr" sz="quarter" idx="11"/>
          </p:nvPr>
        </p:nvSpPr>
        <p:spPr/>
        <p:txBody>
          <a:bodyPr/>
          <a:lstStyle/>
          <a:p>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r>
              <a:rPr lang="de-DE" altLang="de-DE" smtClean="0"/>
              <a:t>Seite </a:t>
            </a:r>
            <a:fld id="{B57637DD-0166-4485-91AD-584B095684B6}" type="slidenum">
              <a:rPr lang="de-DE" altLang="de-DE" smtClean="0"/>
              <a:pPr/>
              <a:t>17</a:t>
            </a:fld>
            <a:endParaRPr lang="de-DE" altLang="de-DE"/>
          </a:p>
        </p:txBody>
      </p:sp>
    </p:spTree>
    <p:extLst>
      <p:ext uri="{BB962C8B-B14F-4D97-AF65-F5344CB8AC3E}">
        <p14:creationId xmlns:p14="http://schemas.microsoft.com/office/powerpoint/2010/main" val="14250127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
          <p:cNvSpPr>
            <a:spLocks noGrp="1"/>
          </p:cNvSpPr>
          <p:nvPr>
            <p:ph type="title"/>
          </p:nvPr>
        </p:nvSpPr>
        <p:spPr>
          <a:xfrm>
            <a:off x="719667" y="765175"/>
            <a:ext cx="10920949" cy="496888"/>
          </a:xfrm>
        </p:spPr>
        <p:txBody>
          <a:bodyPr/>
          <a:lstStyle/>
          <a:p>
            <a:r>
              <a:rPr lang="de-DE" altLang="de-DE" dirty="0" smtClean="0"/>
              <a:t>Literatur</a:t>
            </a:r>
            <a:endParaRPr lang="de-DE" altLang="de-DE" dirty="0"/>
          </a:p>
        </p:txBody>
      </p:sp>
      <p:sp>
        <p:nvSpPr>
          <p:cNvPr id="14" name="Inhaltsplatzhalter 13"/>
          <p:cNvSpPr>
            <a:spLocks noGrp="1"/>
          </p:cNvSpPr>
          <p:nvPr>
            <p:ph idx="1"/>
          </p:nvPr>
        </p:nvSpPr>
        <p:spPr/>
        <p:txBody>
          <a:bodyPr/>
          <a:lstStyle/>
          <a:p>
            <a:r>
              <a:rPr lang="de-DE" altLang="de-DE" dirty="0"/>
              <a:t>ASR A3.4 </a:t>
            </a:r>
            <a:r>
              <a:rPr lang="de-DE" altLang="de-DE" b="0" dirty="0"/>
              <a:t>Beleuchtung</a:t>
            </a:r>
          </a:p>
          <a:p>
            <a:r>
              <a:rPr lang="de-DE" altLang="de-DE" dirty="0"/>
              <a:t>ASR A3.4/3 </a:t>
            </a:r>
            <a:r>
              <a:rPr lang="de-DE" altLang="de-DE" b="0" dirty="0"/>
              <a:t>Sicherheitsbeleuchtung, optische Sicherheitssysteme</a:t>
            </a:r>
          </a:p>
          <a:p>
            <a:r>
              <a:rPr lang="de-DE" altLang="de-DE" dirty="0"/>
              <a:t>BGHM-I 101 </a:t>
            </a:r>
            <a:r>
              <a:rPr lang="de-DE" altLang="de-DE" b="0" dirty="0"/>
              <a:t>Mensch und Arbeitsplatz. 2013</a:t>
            </a:r>
          </a:p>
          <a:p>
            <a:r>
              <a:rPr lang="de-DE" dirty="0" smtClean="0">
                <a:cs typeface="Times New Roman" pitchFamily="18" charset="0"/>
              </a:rPr>
              <a:t>Maschinenrichtlinie </a:t>
            </a:r>
            <a:r>
              <a:rPr lang="de-DE" dirty="0">
                <a:cs typeface="Times New Roman" pitchFamily="18" charset="0"/>
              </a:rPr>
              <a:t>2006/42/EG</a:t>
            </a:r>
          </a:p>
          <a:p>
            <a:r>
              <a:rPr lang="de-DE" altLang="de-DE" dirty="0"/>
              <a:t>Verordnung zum Schutz der Beschäftigten vor Gefährdungen durch künstliche optische Strahlung - </a:t>
            </a:r>
            <a:r>
              <a:rPr lang="de-DE" b="0" dirty="0" err="1"/>
              <a:t>OStrV</a:t>
            </a:r>
            <a:r>
              <a:rPr lang="de-DE" b="0" dirty="0"/>
              <a:t>  vom 19.07.2010</a:t>
            </a:r>
          </a:p>
          <a:p>
            <a:r>
              <a:rPr lang="de-DE" altLang="de-DE" dirty="0"/>
              <a:t>Verordnung über den Schutz vor Strahlen durch Röntgenstrahlen</a:t>
            </a:r>
            <a:br>
              <a:rPr lang="de-DE" altLang="de-DE" dirty="0"/>
            </a:br>
            <a:r>
              <a:rPr lang="de-DE" altLang="de-DE" b="0" dirty="0"/>
              <a:t>(Röntgenverordnung – RöV) vom 04.10.2011</a:t>
            </a:r>
          </a:p>
          <a:p>
            <a:r>
              <a:rPr lang="de-DE" altLang="de-DE" dirty="0"/>
              <a:t>DGUV Vorschrift 11 </a:t>
            </a:r>
            <a:r>
              <a:rPr lang="de-DE" altLang="de-DE" b="0" dirty="0"/>
              <a:t>UVV Laserstrahlung. 1997</a:t>
            </a:r>
          </a:p>
          <a:p>
            <a:r>
              <a:rPr lang="de-DE" dirty="0"/>
              <a:t>DGUV Information 215-11 </a:t>
            </a:r>
            <a:r>
              <a:rPr lang="de-DE" b="0" dirty="0"/>
              <a:t>Tageslicht am Arbeitsplatz - leistungsfördernd und gesund. 2009</a:t>
            </a:r>
            <a:endParaRPr lang="de-DE" altLang="de-DE" b="0" dirty="0"/>
          </a:p>
          <a:p>
            <a:endParaRPr lang="de-DE" dirty="0"/>
          </a:p>
        </p:txBody>
      </p:sp>
      <p:sp>
        <p:nvSpPr>
          <p:cNvPr id="4" name="Datumsplatzhalter 3"/>
          <p:cNvSpPr>
            <a:spLocks noGrp="1"/>
          </p:cNvSpPr>
          <p:nvPr>
            <p:ph type="dt" sz="half" idx="10"/>
          </p:nvPr>
        </p:nvSpPr>
        <p:spPr/>
        <p:txBody>
          <a:bodyPr/>
          <a:lstStyle/>
          <a:p>
            <a:fld id="{2F08A3AC-B4B8-419B-9A09-CC66067563A0}" type="datetime1">
              <a:rPr lang="de-DE" altLang="de-DE" smtClean="0"/>
              <a:pPr/>
              <a:t>08.09.2023</a:t>
            </a:fld>
            <a:endParaRPr lang="de-DE" altLang="de-DE"/>
          </a:p>
        </p:txBody>
      </p:sp>
      <p:sp>
        <p:nvSpPr>
          <p:cNvPr id="5" name="Fußzeilenplatzhalter 4"/>
          <p:cNvSpPr>
            <a:spLocks noGrp="1"/>
          </p:cNvSpPr>
          <p:nvPr>
            <p:ph type="ftr" sz="quarter" idx="11"/>
          </p:nvPr>
        </p:nvSpPr>
        <p:spPr/>
        <p:txBody>
          <a:bodyPr/>
          <a:lstStyle/>
          <a:p>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r>
              <a:rPr lang="de-DE" altLang="de-DE" smtClean="0"/>
              <a:t>Seite </a:t>
            </a:r>
            <a:fld id="{B57637DD-0166-4485-91AD-584B095684B6}" type="slidenum">
              <a:rPr lang="de-DE" altLang="de-DE" smtClean="0"/>
              <a:pPr/>
              <a:t>18</a:t>
            </a:fld>
            <a:endParaRPr lang="de-DE" altLang="de-DE"/>
          </a:p>
        </p:txBody>
      </p:sp>
    </p:spTree>
    <p:extLst>
      <p:ext uri="{BB962C8B-B14F-4D97-AF65-F5344CB8AC3E}">
        <p14:creationId xmlns:p14="http://schemas.microsoft.com/office/powerpoint/2010/main" val="10514496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smtClean="0"/>
              <a:t>Wichtige Normen 1</a:t>
            </a:r>
            <a:endParaRPr lang="de-DE" altLang="de-DE" dirty="0"/>
          </a:p>
        </p:txBody>
      </p:sp>
      <p:sp>
        <p:nvSpPr>
          <p:cNvPr id="14" name="Inhaltsplatzhalter 13"/>
          <p:cNvSpPr>
            <a:spLocks noGrp="1"/>
          </p:cNvSpPr>
          <p:nvPr>
            <p:ph idx="1"/>
          </p:nvPr>
        </p:nvSpPr>
        <p:spPr/>
        <p:txBody>
          <a:bodyPr/>
          <a:lstStyle/>
          <a:p>
            <a:r>
              <a:rPr lang="de-DE" altLang="de-DE" sz="2400" dirty="0" smtClean="0"/>
              <a:t>DIN </a:t>
            </a:r>
            <a:r>
              <a:rPr lang="de-DE" altLang="de-DE" sz="2400" dirty="0"/>
              <a:t>2403:2018-10 </a:t>
            </a:r>
            <a:r>
              <a:rPr lang="de-DE" altLang="de-DE" sz="2400" b="0" dirty="0"/>
              <a:t>Kennzeichnung von Rohren nach dem Durchflussstoff</a:t>
            </a:r>
          </a:p>
          <a:p>
            <a:r>
              <a:rPr lang="de-DE" altLang="de-DE" sz="2400" dirty="0"/>
              <a:t>DIN 25430:2016-10 </a:t>
            </a:r>
            <a:r>
              <a:rPr lang="de-DE" altLang="de-DE" sz="2400" b="0" dirty="0"/>
              <a:t>Sicherheitskennzeichnung im Strahlenschutz </a:t>
            </a:r>
          </a:p>
          <a:p>
            <a:r>
              <a:rPr lang="de-DE" altLang="de-DE" sz="2400" dirty="0"/>
              <a:t>DIN 5381:2021-02 </a:t>
            </a:r>
            <a:r>
              <a:rPr lang="de-DE" altLang="de-DE" sz="2400" b="0" dirty="0"/>
              <a:t>Kennfarben</a:t>
            </a:r>
            <a:r>
              <a:rPr lang="de-DE" altLang="de-DE" sz="2400" dirty="0"/>
              <a:t> </a:t>
            </a:r>
          </a:p>
          <a:p>
            <a:r>
              <a:rPr lang="de-DE" altLang="de-DE" sz="2400" dirty="0"/>
              <a:t>Normenreihe DIN 4844 </a:t>
            </a:r>
            <a:r>
              <a:rPr lang="de-DE" altLang="de-DE" sz="2400" b="0" dirty="0"/>
              <a:t>Graphische Symbole und Sicherheitskennzeichen</a:t>
            </a:r>
          </a:p>
          <a:p>
            <a:r>
              <a:rPr lang="de-DE" altLang="de-DE" sz="2400" dirty="0"/>
              <a:t>Normenreihe DIN 5033 </a:t>
            </a:r>
            <a:r>
              <a:rPr lang="de-DE" altLang="de-DE" sz="2400" b="0" dirty="0"/>
              <a:t>Farbmessung</a:t>
            </a:r>
          </a:p>
          <a:p>
            <a:r>
              <a:rPr lang="de-DE" altLang="de-DE" sz="2400" dirty="0"/>
              <a:t>Normenreihe DIN 5035 </a:t>
            </a:r>
            <a:r>
              <a:rPr lang="de-DE" altLang="de-DE" sz="2400" b="0" dirty="0"/>
              <a:t>Beleuchtung mit künstlichem </a:t>
            </a:r>
            <a:r>
              <a:rPr lang="de-DE" altLang="de-DE" sz="2400" b="0" dirty="0" smtClean="0"/>
              <a:t>Licht</a:t>
            </a:r>
          </a:p>
          <a:p>
            <a:r>
              <a:rPr lang="de-DE" altLang="de-DE" sz="2400" dirty="0"/>
              <a:t>Normenreihe DIN 6163 </a:t>
            </a:r>
            <a:r>
              <a:rPr lang="de-DE" altLang="de-DE" sz="2400" b="0" dirty="0"/>
              <a:t>Farben und Farbgrenzen für Signallichter</a:t>
            </a:r>
          </a:p>
          <a:p>
            <a:r>
              <a:rPr lang="de-DE" altLang="de-DE" sz="2400" dirty="0"/>
              <a:t>Normenreihe DIN 6164 </a:t>
            </a:r>
            <a:r>
              <a:rPr lang="de-DE" altLang="de-DE" sz="2400" b="0" dirty="0"/>
              <a:t>DIN-Farbkarten </a:t>
            </a:r>
          </a:p>
          <a:p>
            <a:endParaRPr lang="de-DE" altLang="de-DE" sz="2400" b="0" dirty="0"/>
          </a:p>
          <a:p>
            <a:endParaRPr lang="de-DE" sz="2400" dirty="0"/>
          </a:p>
        </p:txBody>
      </p:sp>
      <p:sp>
        <p:nvSpPr>
          <p:cNvPr id="4" name="Datumsplatzhalter 3"/>
          <p:cNvSpPr>
            <a:spLocks noGrp="1"/>
          </p:cNvSpPr>
          <p:nvPr>
            <p:ph type="dt" sz="half" idx="10"/>
          </p:nvPr>
        </p:nvSpPr>
        <p:spPr/>
        <p:txBody>
          <a:bodyPr/>
          <a:lstStyle/>
          <a:p>
            <a:fld id="{AC93BAB2-07D2-4C50-B817-8AFD041836EE}" type="datetime1">
              <a:rPr lang="de-DE" altLang="de-DE" smtClean="0"/>
              <a:pPr/>
              <a:t>08.09.2023</a:t>
            </a:fld>
            <a:endParaRPr lang="de-DE" altLang="de-DE"/>
          </a:p>
        </p:txBody>
      </p:sp>
      <p:sp>
        <p:nvSpPr>
          <p:cNvPr id="5" name="Fußzeilenplatzhalter 4"/>
          <p:cNvSpPr>
            <a:spLocks noGrp="1"/>
          </p:cNvSpPr>
          <p:nvPr>
            <p:ph type="ftr" sz="quarter" idx="11"/>
          </p:nvPr>
        </p:nvSpPr>
        <p:spPr/>
        <p:txBody>
          <a:bodyPr/>
          <a:lstStyle/>
          <a:p>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r>
              <a:rPr lang="de-DE" altLang="de-DE" smtClean="0"/>
              <a:t>Seite </a:t>
            </a:r>
            <a:fld id="{B57637DD-0166-4485-91AD-584B095684B6}" type="slidenum">
              <a:rPr lang="de-DE" altLang="de-DE" smtClean="0"/>
              <a:pPr/>
              <a:t>19</a:t>
            </a:fld>
            <a:endParaRPr lang="de-DE" altLang="de-DE"/>
          </a:p>
        </p:txBody>
      </p:sp>
    </p:spTree>
    <p:extLst>
      <p:ext uri="{BB962C8B-B14F-4D97-AF65-F5344CB8AC3E}">
        <p14:creationId xmlns:p14="http://schemas.microsoft.com/office/powerpoint/2010/main" val="38928852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smtClean="0"/>
              <a:t>Lichtgestaltung</a:t>
            </a:r>
            <a:endParaRPr lang="de-DE" dirty="0"/>
          </a:p>
        </p:txBody>
      </p:sp>
      <p:sp>
        <p:nvSpPr>
          <p:cNvPr id="7" name="Inhaltsplatzhalter 6"/>
          <p:cNvSpPr>
            <a:spLocks noGrp="1"/>
          </p:cNvSpPr>
          <p:nvPr>
            <p:ph idx="1"/>
          </p:nvPr>
        </p:nvSpPr>
        <p:spPr/>
        <p:txBody>
          <a:bodyPr/>
          <a:lstStyle/>
          <a:p>
            <a:r>
              <a:rPr lang="de-DE" altLang="de-DE" b="0" dirty="0"/>
              <a:t>Ziele der </a:t>
            </a:r>
            <a:r>
              <a:rPr lang="de-DE" altLang="de-DE" dirty="0"/>
              <a:t>Beleuchtungsgestaltung</a:t>
            </a:r>
            <a:r>
              <a:rPr lang="de-DE" altLang="de-DE" b="0" dirty="0"/>
              <a:t>:</a:t>
            </a:r>
          </a:p>
          <a:p>
            <a:pPr marL="342900" indent="-342900">
              <a:buClr>
                <a:schemeClr val="accent2"/>
              </a:buClr>
              <a:buFont typeface="Wingdings" panose="05000000000000000000" pitchFamily="2" charset="2"/>
              <a:buChar char="§"/>
            </a:pPr>
            <a:r>
              <a:rPr lang="de-DE" altLang="de-DE" b="0" dirty="0"/>
              <a:t>Verringerung des Risikos von arbeitsbedingten Unfällen,</a:t>
            </a:r>
          </a:p>
          <a:p>
            <a:pPr marL="342900" indent="-342900">
              <a:buClr>
                <a:schemeClr val="accent2"/>
              </a:buClr>
              <a:buFont typeface="Wingdings" panose="05000000000000000000" pitchFamily="2" charset="2"/>
              <a:buChar char="§"/>
            </a:pPr>
            <a:r>
              <a:rPr lang="de-DE" altLang="de-DE" b="0" dirty="0"/>
              <a:t>Vermeidung negativer Augenbelastungen, wie Kopf- und </a:t>
            </a:r>
            <a:r>
              <a:rPr lang="de-DE" altLang="de-DE" b="0" dirty="0" smtClean="0"/>
              <a:t>Nackenschmerzen und</a:t>
            </a:r>
            <a:endParaRPr lang="de-DE" altLang="de-DE" b="0" dirty="0"/>
          </a:p>
          <a:p>
            <a:pPr marL="342900" indent="-342900">
              <a:buClr>
                <a:schemeClr val="accent2"/>
              </a:buClr>
              <a:buFont typeface="Wingdings" panose="05000000000000000000" pitchFamily="2" charset="2"/>
              <a:buChar char="§"/>
            </a:pPr>
            <a:r>
              <a:rPr lang="de-DE" altLang="de-DE" b="0" dirty="0" smtClean="0"/>
              <a:t>Erhöhung </a:t>
            </a:r>
            <a:r>
              <a:rPr lang="de-DE" altLang="de-DE" b="0" dirty="0"/>
              <a:t>der Produktivität durch bessere Konzentration auf </a:t>
            </a:r>
            <a:r>
              <a:rPr lang="de-DE" altLang="de-DE" b="0" dirty="0" smtClean="0"/>
              <a:t>die Arbeitstätigkeit </a:t>
            </a:r>
            <a:r>
              <a:rPr lang="de-DE" altLang="de-DE" b="0" dirty="0"/>
              <a:t>und dadurch Verringerung der Fehlerrate.</a:t>
            </a:r>
            <a:br>
              <a:rPr lang="de-DE" altLang="de-DE" b="0" dirty="0"/>
            </a:br>
            <a:endParaRPr lang="de-DE" altLang="de-DE" b="0" dirty="0"/>
          </a:p>
          <a:p>
            <a:pPr>
              <a:buClr>
                <a:schemeClr val="accent2"/>
              </a:buClr>
            </a:pPr>
            <a:r>
              <a:rPr lang="de-DE" altLang="de-DE" b="0" dirty="0"/>
              <a:t>Anforderungen an die </a:t>
            </a:r>
            <a:r>
              <a:rPr lang="de-DE" altLang="de-DE" dirty="0"/>
              <a:t>Beleuchtung</a:t>
            </a:r>
            <a:r>
              <a:rPr lang="de-DE" altLang="de-DE" b="0" dirty="0"/>
              <a:t> werden bestimmt durch:</a:t>
            </a:r>
          </a:p>
          <a:p>
            <a:pPr marL="342900" indent="-342900">
              <a:buClr>
                <a:schemeClr val="accent2"/>
              </a:buClr>
              <a:buFont typeface="Wingdings" panose="05000000000000000000" pitchFamily="2" charset="2"/>
              <a:buChar char="§"/>
            </a:pPr>
            <a:r>
              <a:rPr lang="de-DE" altLang="de-DE" b="0" dirty="0"/>
              <a:t>Sehkomfort (dem Beschäftigten soll ein Gefühl des Wohlbefindens </a:t>
            </a:r>
            <a:r>
              <a:rPr lang="de-DE" altLang="de-DE" b="0" dirty="0" smtClean="0"/>
              <a:t>vermittelt werden</a:t>
            </a:r>
            <a:r>
              <a:rPr lang="de-DE" altLang="de-DE" b="0" dirty="0"/>
              <a:t>),</a:t>
            </a:r>
          </a:p>
          <a:p>
            <a:pPr marL="342900" indent="-342900">
              <a:buClr>
                <a:schemeClr val="accent2"/>
              </a:buClr>
              <a:buFont typeface="Wingdings" panose="05000000000000000000" pitchFamily="2" charset="2"/>
              <a:buChar char="§"/>
            </a:pPr>
            <a:r>
              <a:rPr lang="de-DE" altLang="de-DE" b="0" dirty="0"/>
              <a:t>Sehleistung (die Durchführung der Sehaufgabe auch über </a:t>
            </a:r>
            <a:r>
              <a:rPr lang="de-DE" altLang="de-DE" b="0" dirty="0" smtClean="0"/>
              <a:t>einen langen Zeitraum) und</a:t>
            </a:r>
            <a:endParaRPr lang="de-DE" altLang="de-DE" b="0" dirty="0"/>
          </a:p>
          <a:p>
            <a:pPr marL="342900" indent="-342900">
              <a:buClr>
                <a:schemeClr val="accent2"/>
              </a:buClr>
              <a:buFont typeface="Wingdings" panose="05000000000000000000" pitchFamily="2" charset="2"/>
              <a:buChar char="§"/>
            </a:pPr>
            <a:r>
              <a:rPr lang="de-DE" altLang="de-DE" b="0" dirty="0"/>
              <a:t>Sicherheitserfordernisse im Normalbetrieb und unter Gefahrenbedingungen.</a:t>
            </a:r>
          </a:p>
          <a:p>
            <a:endParaRPr lang="de-DE" b="0" dirty="0"/>
          </a:p>
        </p:txBody>
      </p:sp>
      <p:sp>
        <p:nvSpPr>
          <p:cNvPr id="27" name="Text Box 8"/>
          <p:cNvSpPr txBox="1">
            <a:spLocks noChangeArrowheads="1"/>
          </p:cNvSpPr>
          <p:nvPr/>
        </p:nvSpPr>
        <p:spPr bwMode="auto">
          <a:xfrm>
            <a:off x="4050048" y="6177291"/>
            <a:ext cx="813593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r>
              <a:rPr lang="de-DE" altLang="de-DE" sz="1100" dirty="0">
                <a:solidFill>
                  <a:schemeClr val="bg2"/>
                </a:solidFill>
              </a:rPr>
              <a:t>Quelle: </a:t>
            </a:r>
            <a:r>
              <a:rPr lang="de-DE" altLang="de-DE" sz="1100" b="1" dirty="0" err="1">
                <a:solidFill>
                  <a:schemeClr val="bg2"/>
                </a:solidFill>
              </a:rPr>
              <a:t>Lehder</a:t>
            </a:r>
            <a:r>
              <a:rPr lang="de-DE" altLang="de-DE" sz="1100" b="1" dirty="0">
                <a:solidFill>
                  <a:schemeClr val="bg2"/>
                </a:solidFill>
              </a:rPr>
              <a:t>, G.; </a:t>
            </a:r>
            <a:r>
              <a:rPr lang="de-DE" altLang="de-DE" sz="1100" b="1" dirty="0" err="1">
                <a:solidFill>
                  <a:schemeClr val="bg2"/>
                </a:solidFill>
              </a:rPr>
              <a:t>Skiba</a:t>
            </a:r>
            <a:r>
              <a:rPr lang="de-DE" altLang="de-DE" sz="1100" b="1" dirty="0">
                <a:solidFill>
                  <a:schemeClr val="bg2"/>
                </a:solidFill>
              </a:rPr>
              <a:t>, R.: </a:t>
            </a:r>
            <a:r>
              <a:rPr lang="de-DE" altLang="de-DE" sz="1100" dirty="0">
                <a:solidFill>
                  <a:schemeClr val="bg2"/>
                </a:solidFill>
              </a:rPr>
              <a:t>Taschenbuch der Arbeitssicherheit. Berlin: Erich Schmidt Verlag 2005</a:t>
            </a:r>
          </a:p>
        </p:txBody>
      </p:sp>
      <p:sp>
        <p:nvSpPr>
          <p:cNvPr id="4" name="Datumsplatzhalter 3"/>
          <p:cNvSpPr>
            <a:spLocks noGrp="1"/>
          </p:cNvSpPr>
          <p:nvPr>
            <p:ph type="dt" sz="half" idx="10"/>
          </p:nvPr>
        </p:nvSpPr>
        <p:spPr/>
        <p:txBody>
          <a:bodyPr/>
          <a:lstStyle/>
          <a:p>
            <a:pPr>
              <a:defRPr/>
            </a:pPr>
            <a:fld id="{2A8FCBFA-EE6F-42EF-8A21-4E8541DF765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2</a:t>
            </a:fld>
            <a:endParaRPr lang="de-DE" altLang="de-DE"/>
          </a:p>
        </p:txBody>
      </p:sp>
    </p:spTree>
    <p:extLst>
      <p:ext uri="{BB962C8B-B14F-4D97-AF65-F5344CB8AC3E}">
        <p14:creationId xmlns:p14="http://schemas.microsoft.com/office/powerpoint/2010/main" val="38951471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
          <p:cNvSpPr>
            <a:spLocks noGrp="1"/>
          </p:cNvSpPr>
          <p:nvPr>
            <p:ph type="title"/>
          </p:nvPr>
        </p:nvSpPr>
        <p:spPr/>
        <p:txBody>
          <a:bodyPr/>
          <a:lstStyle/>
          <a:p>
            <a:r>
              <a:rPr lang="de-DE" altLang="de-DE" dirty="0" smtClean="0"/>
              <a:t>Wichtige Normen 2</a:t>
            </a:r>
            <a:endParaRPr lang="de-DE" altLang="de-DE" dirty="0"/>
          </a:p>
        </p:txBody>
      </p:sp>
      <p:sp>
        <p:nvSpPr>
          <p:cNvPr id="21" name="Inhaltsplatzhalter 20"/>
          <p:cNvSpPr>
            <a:spLocks noGrp="1"/>
          </p:cNvSpPr>
          <p:nvPr>
            <p:ph idx="1"/>
          </p:nvPr>
        </p:nvSpPr>
        <p:spPr/>
        <p:txBody>
          <a:bodyPr/>
          <a:lstStyle/>
          <a:p>
            <a:r>
              <a:rPr lang="de-DE" altLang="de-DE" sz="2200" dirty="0" smtClean="0"/>
              <a:t>DIN </a:t>
            </a:r>
            <a:r>
              <a:rPr lang="de-DE" altLang="de-DE" sz="2200" dirty="0"/>
              <a:t>6171-1:2017-02 </a:t>
            </a:r>
            <a:r>
              <a:rPr lang="de-DE" altLang="de-DE" sz="2200" b="0" dirty="0" err="1"/>
              <a:t>Aufsichtfarben</a:t>
            </a:r>
            <a:r>
              <a:rPr lang="de-DE" altLang="de-DE" sz="2200" b="0" dirty="0"/>
              <a:t> für Verkehrszeichen und Verkehrs-einrichtungen – Farbbereiche bei Beleuchtung mit Tageslicht </a:t>
            </a:r>
          </a:p>
          <a:p>
            <a:r>
              <a:rPr lang="de-DE" altLang="de-DE" sz="2200" dirty="0"/>
              <a:t>DIN EN 1837:2021-04 </a:t>
            </a:r>
            <a:r>
              <a:rPr lang="de-DE" altLang="de-DE" sz="2200" b="0" dirty="0"/>
              <a:t>Sicherheit von Maschinen - Maschinenintegrierte Beleuchtung</a:t>
            </a:r>
          </a:p>
          <a:p>
            <a:r>
              <a:rPr lang="de-DE" altLang="de-DE" sz="2200" dirty="0"/>
              <a:t>DIN EN 12464-1:2021-11 </a:t>
            </a:r>
            <a:r>
              <a:rPr lang="de-DE" altLang="de-DE" sz="2200" b="0" dirty="0"/>
              <a:t>Licht und Beleuchtung - Beleuchtung von Arbeitsstätten - Arbeitsstätten in Innenräumen</a:t>
            </a:r>
          </a:p>
          <a:p>
            <a:r>
              <a:rPr lang="de-DE" altLang="de-DE" sz="2200" dirty="0"/>
              <a:t>DIN EN 12665:2018-08 </a:t>
            </a:r>
            <a:r>
              <a:rPr lang="de-DE" altLang="de-DE" sz="2200" b="0" dirty="0"/>
              <a:t>Licht und Beleuchtung - Grundlegende Begriffe und Kriterien für die Festlegung von Anforderungen an die Beleuchtung</a:t>
            </a:r>
          </a:p>
          <a:p>
            <a:r>
              <a:rPr lang="de-DE" altLang="de-DE" sz="2200" dirty="0"/>
              <a:t>DIN EN 60204-1*VDE 0113-1:2019-06 </a:t>
            </a:r>
            <a:r>
              <a:rPr lang="de-DE" altLang="de-DE" sz="2200" b="0" dirty="0"/>
              <a:t>Sicherheit von Maschinen - Elektrische Ausrüstung von Maschinen - Allgemeine Anforderungen</a:t>
            </a:r>
          </a:p>
          <a:p>
            <a:r>
              <a:rPr lang="de-DE" altLang="de-DE" sz="2200" dirty="0"/>
              <a:t>DIN EN 60825-1*VDE 0837-1:2022-07 </a:t>
            </a:r>
            <a:r>
              <a:rPr lang="de-DE" altLang="de-DE" sz="2200" b="0" dirty="0"/>
              <a:t>Sicherheit von Laser-Einrichtungen - Klassifizierung von Anlagen und Anforderungen</a:t>
            </a:r>
          </a:p>
          <a:p>
            <a:endParaRPr lang="de-DE" sz="2200" dirty="0"/>
          </a:p>
        </p:txBody>
      </p:sp>
      <p:sp>
        <p:nvSpPr>
          <p:cNvPr id="4" name="Datumsplatzhalter 3"/>
          <p:cNvSpPr>
            <a:spLocks noGrp="1"/>
          </p:cNvSpPr>
          <p:nvPr>
            <p:ph type="dt" sz="half" idx="10"/>
          </p:nvPr>
        </p:nvSpPr>
        <p:spPr/>
        <p:txBody>
          <a:bodyPr/>
          <a:lstStyle/>
          <a:p>
            <a:fld id="{794A5E5F-31EE-4941-B124-9CC2C7BA9D67}" type="datetime1">
              <a:rPr lang="de-DE" altLang="de-DE" smtClean="0"/>
              <a:pPr/>
              <a:t>08.09.2023</a:t>
            </a:fld>
            <a:endParaRPr lang="de-DE" altLang="de-DE"/>
          </a:p>
        </p:txBody>
      </p:sp>
      <p:sp>
        <p:nvSpPr>
          <p:cNvPr id="5" name="Fußzeilenplatzhalter 4"/>
          <p:cNvSpPr>
            <a:spLocks noGrp="1"/>
          </p:cNvSpPr>
          <p:nvPr>
            <p:ph type="ftr" sz="quarter" idx="11"/>
          </p:nvPr>
        </p:nvSpPr>
        <p:spPr/>
        <p:txBody>
          <a:bodyPr/>
          <a:lstStyle/>
          <a:p>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r>
              <a:rPr lang="de-DE" altLang="de-DE" smtClean="0"/>
              <a:t>Seite </a:t>
            </a:r>
            <a:fld id="{B57637DD-0166-4485-91AD-584B095684B6}" type="slidenum">
              <a:rPr lang="de-DE" altLang="de-DE" smtClean="0"/>
              <a:pPr/>
              <a:t>20</a:t>
            </a:fld>
            <a:endParaRPr lang="de-DE" altLang="de-DE"/>
          </a:p>
        </p:txBody>
      </p:sp>
    </p:spTree>
    <p:extLst>
      <p:ext uri="{BB962C8B-B14F-4D97-AF65-F5344CB8AC3E}">
        <p14:creationId xmlns:p14="http://schemas.microsoft.com/office/powerpoint/2010/main" val="20451256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
          <p:cNvSpPr>
            <a:spLocks noGrp="1"/>
          </p:cNvSpPr>
          <p:nvPr>
            <p:ph type="title"/>
          </p:nvPr>
        </p:nvSpPr>
        <p:spPr>
          <a:xfrm>
            <a:off x="719667" y="765175"/>
            <a:ext cx="10920949" cy="496888"/>
          </a:xfrm>
        </p:spPr>
        <p:txBody>
          <a:bodyPr/>
          <a:lstStyle/>
          <a:p>
            <a:r>
              <a:rPr lang="de-DE" altLang="de-DE" dirty="0" smtClean="0"/>
              <a:t>Literatur 2</a:t>
            </a:r>
            <a:endParaRPr lang="de-DE" altLang="de-DE" dirty="0"/>
          </a:p>
        </p:txBody>
      </p:sp>
      <p:sp>
        <p:nvSpPr>
          <p:cNvPr id="14" name="Inhaltsplatzhalter 13"/>
          <p:cNvSpPr>
            <a:spLocks noGrp="1"/>
          </p:cNvSpPr>
          <p:nvPr>
            <p:ph idx="1"/>
          </p:nvPr>
        </p:nvSpPr>
        <p:spPr/>
        <p:txBody>
          <a:bodyPr/>
          <a:lstStyle/>
          <a:p>
            <a:r>
              <a:rPr lang="de-DE" altLang="de-DE" dirty="0"/>
              <a:t>Fisch, J.: </a:t>
            </a:r>
            <a:r>
              <a:rPr lang="de-DE" altLang="de-DE" b="0" dirty="0"/>
              <a:t>Licht und Gesundheit – Das Leben mit optischer Strahlung Literaturrecherche: TU Ilmenau, Fachgebiet Lichttechnik, März 2000</a:t>
            </a:r>
          </a:p>
          <a:p>
            <a:r>
              <a:rPr lang="de-DE" altLang="de-DE" dirty="0"/>
              <a:t>Fördergemeinschaft gutes Licht (Hrsg.): </a:t>
            </a:r>
            <a:r>
              <a:rPr lang="de-DE" altLang="de-DE" b="0" dirty="0"/>
              <a:t>Licht. Wissen 05 - Industrie und Handwerk. Frankfurt am Main: licht.de 2009</a:t>
            </a:r>
          </a:p>
          <a:p>
            <a:r>
              <a:rPr lang="de-DE" altLang="de-DE" dirty="0"/>
              <a:t>Gericke, A.: </a:t>
            </a:r>
            <a:r>
              <a:rPr lang="de-DE" altLang="de-DE" b="0" dirty="0"/>
              <a:t>Farbwirkung, Farbassoziation, Farbsymbolik. Berlin 1990</a:t>
            </a:r>
          </a:p>
          <a:p>
            <a:r>
              <a:rPr lang="de-DE" altLang="de-DE" b="0" dirty="0"/>
              <a:t>Heller, E.: Wie Farben wirken. Hamburg: Rowohlt Taschenbuch Verlag GmbH 2004</a:t>
            </a:r>
          </a:p>
          <a:p>
            <a:r>
              <a:rPr lang="de-DE" altLang="de-DE" dirty="0"/>
              <a:t>Horton, W.: </a:t>
            </a:r>
            <a:r>
              <a:rPr lang="de-DE" altLang="de-DE" b="0" dirty="0"/>
              <a:t>Das Icon-Buch. Bonn: Addison-Wesley GmbH 1994</a:t>
            </a:r>
          </a:p>
          <a:p>
            <a:r>
              <a:rPr lang="de-DE" altLang="de-DE" dirty="0" err="1"/>
              <a:t>Lehder</a:t>
            </a:r>
            <a:r>
              <a:rPr lang="de-DE" altLang="de-DE" dirty="0"/>
              <a:t>, G.; </a:t>
            </a:r>
            <a:r>
              <a:rPr lang="de-DE" altLang="de-DE" dirty="0" err="1"/>
              <a:t>Skiba</a:t>
            </a:r>
            <a:r>
              <a:rPr lang="de-DE" altLang="de-DE" dirty="0"/>
              <a:t>, R.: </a:t>
            </a:r>
            <a:r>
              <a:rPr lang="de-DE" altLang="de-DE" b="0" dirty="0"/>
              <a:t>Taschenbuch der Arbeitssicherheit. Berlin: Erich Schmidt Verlag 2005</a:t>
            </a:r>
          </a:p>
          <a:p>
            <a:r>
              <a:rPr lang="de-DE" altLang="de-DE" dirty="0"/>
              <a:t>Licht. Wissen 05: </a:t>
            </a:r>
            <a:r>
              <a:rPr lang="de-DE" altLang="de-DE" b="0" dirty="0"/>
              <a:t>Industrie und Handwerk. Herausgeber</a:t>
            </a:r>
          </a:p>
          <a:p>
            <a:r>
              <a:rPr lang="de-DE" altLang="de-DE" dirty="0" err="1"/>
              <a:t>Luczak</a:t>
            </a:r>
            <a:r>
              <a:rPr lang="de-DE" altLang="de-DE" dirty="0"/>
              <a:t>, H.: </a:t>
            </a:r>
            <a:r>
              <a:rPr lang="de-DE" altLang="de-DE" b="0" dirty="0"/>
              <a:t>Arbeitswissenschaft. Berlin Heidelberg: Springer Verlag </a:t>
            </a:r>
            <a:r>
              <a:rPr lang="de-DE" altLang="de-DE" b="0" dirty="0" smtClean="0"/>
              <a:t>1998</a:t>
            </a:r>
            <a:endParaRPr lang="de-DE" altLang="de-DE" b="0" dirty="0"/>
          </a:p>
        </p:txBody>
      </p:sp>
      <p:sp>
        <p:nvSpPr>
          <p:cNvPr id="4" name="Datumsplatzhalter 3"/>
          <p:cNvSpPr>
            <a:spLocks noGrp="1"/>
          </p:cNvSpPr>
          <p:nvPr>
            <p:ph type="dt" sz="half" idx="10"/>
          </p:nvPr>
        </p:nvSpPr>
        <p:spPr/>
        <p:txBody>
          <a:bodyPr/>
          <a:lstStyle/>
          <a:p>
            <a:fld id="{B2E2820C-C57D-453D-9857-4E39BB7F8100}" type="datetime1">
              <a:rPr lang="de-DE" altLang="de-DE" smtClean="0"/>
              <a:pPr/>
              <a:t>08.09.2023</a:t>
            </a:fld>
            <a:endParaRPr lang="de-DE" altLang="de-DE"/>
          </a:p>
        </p:txBody>
      </p:sp>
      <p:sp>
        <p:nvSpPr>
          <p:cNvPr id="5" name="Fußzeilenplatzhalter 4"/>
          <p:cNvSpPr>
            <a:spLocks noGrp="1"/>
          </p:cNvSpPr>
          <p:nvPr>
            <p:ph type="ftr" sz="quarter" idx="11"/>
          </p:nvPr>
        </p:nvSpPr>
        <p:spPr/>
        <p:txBody>
          <a:bodyPr/>
          <a:lstStyle/>
          <a:p>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r>
              <a:rPr lang="de-DE" altLang="de-DE" smtClean="0"/>
              <a:t>Seite </a:t>
            </a:r>
            <a:fld id="{B57637DD-0166-4485-91AD-584B095684B6}" type="slidenum">
              <a:rPr lang="de-DE" altLang="de-DE" smtClean="0"/>
              <a:pPr/>
              <a:t>21</a:t>
            </a:fld>
            <a:endParaRPr lang="de-DE" altLang="de-DE"/>
          </a:p>
        </p:txBody>
      </p:sp>
    </p:spTree>
    <p:extLst>
      <p:ext uri="{BB962C8B-B14F-4D97-AF65-F5344CB8AC3E}">
        <p14:creationId xmlns:p14="http://schemas.microsoft.com/office/powerpoint/2010/main" val="35444510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
          <p:cNvSpPr>
            <a:spLocks noGrp="1"/>
          </p:cNvSpPr>
          <p:nvPr>
            <p:ph type="title"/>
          </p:nvPr>
        </p:nvSpPr>
        <p:spPr>
          <a:xfrm>
            <a:off x="719667" y="765175"/>
            <a:ext cx="10920949" cy="496888"/>
          </a:xfrm>
        </p:spPr>
        <p:txBody>
          <a:bodyPr/>
          <a:lstStyle/>
          <a:p>
            <a:r>
              <a:rPr lang="de-DE" altLang="de-DE" dirty="0" smtClean="0"/>
              <a:t>Literatur 3</a:t>
            </a:r>
            <a:endParaRPr lang="de-DE" altLang="de-DE" dirty="0"/>
          </a:p>
        </p:txBody>
      </p:sp>
      <p:sp>
        <p:nvSpPr>
          <p:cNvPr id="14" name="Inhaltsplatzhalter 13"/>
          <p:cNvSpPr>
            <a:spLocks noGrp="1"/>
          </p:cNvSpPr>
          <p:nvPr>
            <p:ph idx="1"/>
          </p:nvPr>
        </p:nvSpPr>
        <p:spPr/>
        <p:txBody>
          <a:bodyPr/>
          <a:lstStyle/>
          <a:p>
            <a:r>
              <a:rPr lang="de-DE" altLang="de-DE" dirty="0"/>
              <a:t>Meier, V.: </a:t>
            </a:r>
            <a:r>
              <a:rPr lang="de-DE" altLang="de-DE" b="0" dirty="0"/>
              <a:t>Licht und Farbe im Industriebetrieb. Berlin: Duncker und Humblot GmbH 1996</a:t>
            </a:r>
          </a:p>
          <a:p>
            <a:r>
              <a:rPr lang="de-DE" altLang="de-DE" dirty="0"/>
              <a:t>Saller, R.: </a:t>
            </a:r>
            <a:r>
              <a:rPr lang="de-DE" altLang="de-DE" b="0" dirty="0"/>
              <a:t>Vitamin D, UV-Biologie und Heliotherapie. Stuttgart: Hippokrates Verlag GmbH 1992</a:t>
            </a:r>
          </a:p>
          <a:p>
            <a:r>
              <a:rPr lang="de-DE" altLang="de-DE" dirty="0"/>
              <a:t>Voelker, S.: </a:t>
            </a:r>
            <a:r>
              <a:rPr lang="de-DE" altLang="de-DE" b="0" dirty="0"/>
              <a:t>Eignung von Methoden zur Ermittlung eines notwendigen Beleuchtungsniveau. Marburg: </a:t>
            </a:r>
            <a:r>
              <a:rPr lang="de-DE" altLang="de-DE" b="0" dirty="0" err="1"/>
              <a:t>Tectum</a:t>
            </a:r>
            <a:r>
              <a:rPr lang="de-DE" altLang="de-DE" b="0" dirty="0"/>
              <a:t> Verlag 1999</a:t>
            </a:r>
          </a:p>
          <a:p>
            <a:endParaRPr lang="de-DE" altLang="de-DE" dirty="0"/>
          </a:p>
          <a:p>
            <a:r>
              <a:rPr lang="de-DE" altLang="de-DE" sz="3000" dirty="0">
                <a:solidFill>
                  <a:schemeClr val="tx2"/>
                </a:solidFill>
                <a:cs typeface="Times New Roman" panose="02020603050405020304" pitchFamily="18" charset="0"/>
              </a:rPr>
              <a:t>Praxishilfe</a:t>
            </a:r>
          </a:p>
          <a:p>
            <a:pPr lvl="0"/>
            <a:r>
              <a:rPr lang="de-DE" dirty="0"/>
              <a:t>Beleuchtungsberechnung des Institut für Arbeitsmedizin, Sicherheitstechnik und Ergonomie e.V. (ASER)</a:t>
            </a:r>
            <a:br>
              <a:rPr lang="de-DE" dirty="0"/>
            </a:br>
            <a:endParaRPr lang="de-DE" dirty="0"/>
          </a:p>
          <a:p>
            <a:r>
              <a:rPr lang="de-DE" dirty="0" smtClean="0">
                <a:solidFill>
                  <a:srgbClr val="000000"/>
                </a:solidFill>
                <a:hlinkClick r:id="rId3"/>
              </a:rPr>
              <a:t>www.institut-aser.de/out.php?idart=276</a:t>
            </a:r>
            <a:r>
              <a:rPr lang="de-DE" dirty="0" smtClean="0">
                <a:solidFill>
                  <a:srgbClr val="000000"/>
                </a:solidFill>
              </a:rPr>
              <a:t> </a:t>
            </a:r>
            <a:endParaRPr lang="de-DE" dirty="0">
              <a:solidFill>
                <a:srgbClr val="000000"/>
              </a:solidFill>
            </a:endParaRPr>
          </a:p>
          <a:p>
            <a:endParaRPr lang="de-DE" dirty="0"/>
          </a:p>
        </p:txBody>
      </p:sp>
      <p:sp>
        <p:nvSpPr>
          <p:cNvPr id="4" name="Datumsplatzhalter 3"/>
          <p:cNvSpPr>
            <a:spLocks noGrp="1"/>
          </p:cNvSpPr>
          <p:nvPr>
            <p:ph type="dt" sz="half" idx="10"/>
          </p:nvPr>
        </p:nvSpPr>
        <p:spPr/>
        <p:txBody>
          <a:bodyPr/>
          <a:lstStyle/>
          <a:p>
            <a:fld id="{A44FA809-2742-4BE9-9D7F-E6429E7B1CCD}" type="datetime1">
              <a:rPr lang="de-DE" altLang="de-DE" smtClean="0"/>
              <a:pPr/>
              <a:t>08.09.2023</a:t>
            </a:fld>
            <a:endParaRPr lang="de-DE" altLang="de-DE"/>
          </a:p>
        </p:txBody>
      </p:sp>
      <p:sp>
        <p:nvSpPr>
          <p:cNvPr id="5" name="Fußzeilenplatzhalter 4"/>
          <p:cNvSpPr>
            <a:spLocks noGrp="1"/>
          </p:cNvSpPr>
          <p:nvPr>
            <p:ph type="ftr" sz="quarter" idx="11"/>
          </p:nvPr>
        </p:nvSpPr>
        <p:spPr/>
        <p:txBody>
          <a:bodyPr/>
          <a:lstStyle/>
          <a:p>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r>
              <a:rPr lang="de-DE" altLang="de-DE" smtClean="0"/>
              <a:t>Seite </a:t>
            </a:r>
            <a:fld id="{B57637DD-0166-4485-91AD-584B095684B6}" type="slidenum">
              <a:rPr lang="de-DE" altLang="de-DE" smtClean="0"/>
              <a:pPr/>
              <a:t>22</a:t>
            </a:fld>
            <a:endParaRPr lang="de-DE" altLang="de-DE"/>
          </a:p>
        </p:txBody>
      </p:sp>
    </p:spTree>
    <p:extLst>
      <p:ext uri="{BB962C8B-B14F-4D97-AF65-F5344CB8AC3E}">
        <p14:creationId xmlns:p14="http://schemas.microsoft.com/office/powerpoint/2010/main" val="2245946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2" name="Rectangle 6"/>
          <p:cNvSpPr>
            <a:spLocks noGrp="1" noChangeArrowheads="1"/>
          </p:cNvSpPr>
          <p:nvPr>
            <p:ph type="ctrTitle"/>
          </p:nvPr>
        </p:nvSpPr>
        <p:spPr>
          <a:xfrm>
            <a:off x="2495600" y="1700808"/>
            <a:ext cx="6102350" cy="592137"/>
          </a:xfrm>
        </p:spPr>
        <p:txBody>
          <a:bodyPr/>
          <a:lstStyle/>
          <a:p>
            <a:r>
              <a:rPr lang="de-DE" altLang="de-DE" sz="3600" dirty="0"/>
              <a:t>Impressum</a:t>
            </a:r>
            <a:br>
              <a:rPr lang="de-DE" altLang="de-DE" sz="3600" dirty="0"/>
            </a:br>
            <a:endParaRPr lang="de-DE" altLang="de-DE" sz="3600" dirty="0"/>
          </a:p>
        </p:txBody>
      </p:sp>
      <p:sp>
        <p:nvSpPr>
          <p:cNvPr id="152583" name="Rectangle 7"/>
          <p:cNvSpPr>
            <a:spLocks noGrp="1" noChangeArrowheads="1"/>
          </p:cNvSpPr>
          <p:nvPr>
            <p:ph type="subTitle" idx="1"/>
          </p:nvPr>
        </p:nvSpPr>
        <p:spPr>
          <a:xfrm>
            <a:off x="2495600" y="2534367"/>
            <a:ext cx="9001000" cy="3702945"/>
          </a:xfrm>
        </p:spPr>
        <p:txBody>
          <a:bodyPr/>
          <a:lstStyle/>
          <a:p>
            <a:pPr>
              <a:tabLst>
                <a:tab pos="665163" algn="l"/>
              </a:tabLst>
            </a:pPr>
            <a:r>
              <a:rPr lang="de-DE" altLang="de-DE" dirty="0"/>
              <a:t>Autor: </a:t>
            </a:r>
            <a:r>
              <a:rPr lang="de-DE" b="1" dirty="0"/>
              <a:t>Dipl.-Ing. Horst Böhmer</a:t>
            </a:r>
          </a:p>
          <a:p>
            <a:pPr>
              <a:tabLst>
                <a:tab pos="665163" algn="l"/>
              </a:tabLst>
            </a:pPr>
            <a:r>
              <a:rPr lang="de-DE" altLang="de-DE" dirty="0" smtClean="0"/>
              <a:t>Chemnitz</a:t>
            </a:r>
            <a:endParaRPr lang="de-DE" altLang="de-DE" b="1" dirty="0"/>
          </a:p>
          <a:p>
            <a:pPr>
              <a:tabLst>
                <a:tab pos="665163" algn="l"/>
              </a:tabLst>
            </a:pPr>
            <a:r>
              <a:rPr lang="de-DE" altLang="de-DE" dirty="0" smtClean="0">
                <a:hlinkClick r:id="rId2"/>
              </a:rPr>
              <a:t>horst.boemer@iapo-online.de</a:t>
            </a:r>
            <a:r>
              <a:rPr lang="de-DE" altLang="de-DE" dirty="0" smtClean="0">
                <a:solidFill>
                  <a:schemeClr val="tx2"/>
                </a:solidFill>
              </a:rPr>
              <a:t>  </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a:t>Initiiert und finanziert durch:</a:t>
            </a:r>
          </a:p>
          <a:p>
            <a:pPr>
              <a:tabLst>
                <a:tab pos="665163" algn="l"/>
              </a:tabLst>
            </a:pPr>
            <a:r>
              <a:rPr lang="de-DE" altLang="de-DE" b="1" dirty="0"/>
              <a:t>Kommission Arbeitsschutz und Normung</a:t>
            </a:r>
          </a:p>
          <a:p>
            <a:pPr>
              <a:tabLst>
                <a:tab pos="665163" algn="l"/>
              </a:tabLst>
            </a:pPr>
            <a:r>
              <a:rPr lang="de-DE" altLang="de-DE" dirty="0">
                <a:solidFill>
                  <a:schemeClr val="tx2"/>
                </a:solidFill>
                <a:hlinkClick r:id="rId3">
                  <a:extLst>
                    <a:ext uri="{A12FA001-AC4F-418D-AE19-62706E023703}">
                      <ahyp:hlinkClr xmlns="" xmlns:ahyp="http://schemas.microsoft.com/office/drawing/2018/hyperlinkcolor" val="tx"/>
                    </a:ext>
                  </a:extLst>
                </a:hlinkClick>
              </a:rPr>
              <a:t>www.kan.de</a:t>
            </a:r>
            <a:r>
              <a:rPr lang="de-DE" altLang="de-DE" dirty="0">
                <a:solidFill>
                  <a:schemeClr val="tx2"/>
                </a:solidFill>
              </a:rPr>
              <a:t> </a:t>
            </a:r>
            <a:r>
              <a:rPr lang="de-DE" altLang="de-DE" dirty="0"/>
              <a:t>und</a:t>
            </a:r>
            <a:r>
              <a:rPr lang="de-DE" altLang="de-DE" dirty="0">
                <a:solidFill>
                  <a:schemeClr val="tx2"/>
                </a:solidFill>
              </a:rPr>
              <a:t> </a:t>
            </a:r>
            <a:r>
              <a:rPr lang="de-DE" altLang="de-DE" dirty="0">
                <a:solidFill>
                  <a:schemeClr val="tx2"/>
                </a:solidFill>
                <a:hlinkClick r:id="rId4">
                  <a:extLst>
                    <a:ext uri="{A12FA001-AC4F-418D-AE19-62706E023703}">
                      <ahyp:hlinkClr xmlns="" xmlns:ahyp="http://schemas.microsoft.com/office/drawing/2018/hyperlinkcolor" val="tx"/>
                    </a:ext>
                  </a:extLst>
                </a:hlinkClick>
              </a:rPr>
              <a:t>ergonomie.kan-praxis.de</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smtClean="0"/>
              <a:t>Aktualisiert </a:t>
            </a:r>
            <a:r>
              <a:rPr lang="de-DE" altLang="de-DE" dirty="0"/>
              <a:t>2023 durch das </a:t>
            </a:r>
            <a:r>
              <a:rPr lang="de-DE" altLang="de-DE" b="1" dirty="0"/>
              <a:t>Institut </a:t>
            </a:r>
            <a:r>
              <a:rPr lang="de-DE" altLang="de-DE" b="1" dirty="0" smtClean="0"/>
              <a:t>ASER e.V.</a:t>
            </a:r>
            <a:br>
              <a:rPr lang="de-DE" altLang="de-DE" b="1" dirty="0" smtClean="0"/>
            </a:br>
            <a:r>
              <a:rPr lang="de-DE" altLang="de-DE" dirty="0" smtClean="0">
                <a:hlinkClick r:id="rId5"/>
              </a:rPr>
              <a:t>www.institut-aser.de/</a:t>
            </a:r>
            <a:r>
              <a:rPr lang="de-DE" altLang="de-DE" dirty="0" smtClean="0"/>
              <a:t> </a:t>
            </a:r>
            <a:endParaRPr lang="de-DE" altLang="de-DE" b="1" dirty="0"/>
          </a:p>
        </p:txBody>
      </p:sp>
      <p:pic>
        <p:nvPicPr>
          <p:cNvPr id="2" name="Grafik 1" descr="Gefördert durch das Bundesministerium für Arbeit und Soziales aufgrund eines Beschlusses des Deutschen Bundestage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8046" y="2252843"/>
            <a:ext cx="2298717" cy="2222516"/>
          </a:xfrm>
          <a:prstGeom prst="rect">
            <a:avLst/>
          </a:prstGeom>
        </p:spPr>
      </p:pic>
    </p:spTree>
    <p:extLst>
      <p:ext uri="{BB962C8B-B14F-4D97-AF65-F5344CB8AC3E}">
        <p14:creationId xmlns:p14="http://schemas.microsoft.com/office/powerpoint/2010/main" val="30824400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t>Ergebnisse gezielter </a:t>
            </a:r>
            <a:r>
              <a:rPr lang="de-DE" altLang="de-DE" dirty="0" smtClean="0"/>
              <a:t>Lichtgestaltung</a:t>
            </a:r>
            <a:endParaRPr lang="de-DE" dirty="0"/>
          </a:p>
        </p:txBody>
      </p:sp>
      <p:sp>
        <p:nvSpPr>
          <p:cNvPr id="7" name="Inhaltsplatzhalter 6"/>
          <p:cNvSpPr>
            <a:spLocks noGrp="1"/>
          </p:cNvSpPr>
          <p:nvPr>
            <p:ph idx="1"/>
          </p:nvPr>
        </p:nvSpPr>
        <p:spPr/>
        <p:txBody>
          <a:bodyPr/>
          <a:lstStyle/>
          <a:p>
            <a:pPr marL="342900" indent="-342900">
              <a:lnSpc>
                <a:spcPct val="60000"/>
              </a:lnSpc>
              <a:buClr>
                <a:schemeClr val="accent2"/>
              </a:buClr>
              <a:buFont typeface="Wingdings" panose="05000000000000000000" pitchFamily="2" charset="2"/>
              <a:buChar char="§"/>
            </a:pPr>
            <a:r>
              <a:rPr lang="de-DE" altLang="de-DE" b="0" dirty="0"/>
              <a:t>Ausreichend hohes Helligkeitsniveau</a:t>
            </a:r>
          </a:p>
          <a:p>
            <a:pPr marL="342900" indent="-342900">
              <a:lnSpc>
                <a:spcPct val="60000"/>
              </a:lnSpc>
              <a:buClr>
                <a:schemeClr val="accent2"/>
              </a:buClr>
              <a:buFont typeface="Wingdings" panose="05000000000000000000" pitchFamily="2" charset="2"/>
              <a:buChar char="§"/>
            </a:pPr>
            <a:endParaRPr lang="de-DE" altLang="de-DE" b="0" dirty="0"/>
          </a:p>
          <a:p>
            <a:pPr marL="342900" indent="-342900">
              <a:lnSpc>
                <a:spcPct val="60000"/>
              </a:lnSpc>
              <a:buClr>
                <a:schemeClr val="accent2"/>
              </a:buClr>
              <a:buFont typeface="Wingdings" panose="05000000000000000000" pitchFamily="2" charset="2"/>
              <a:buChar char="§"/>
            </a:pPr>
            <a:r>
              <a:rPr lang="de-DE" altLang="de-DE" b="0" dirty="0"/>
              <a:t>Harmonische Helligkeitsverteilung</a:t>
            </a:r>
          </a:p>
          <a:p>
            <a:pPr marL="342900" indent="-342900">
              <a:lnSpc>
                <a:spcPct val="60000"/>
              </a:lnSpc>
              <a:buClr>
                <a:schemeClr val="accent2"/>
              </a:buClr>
              <a:buFont typeface="Wingdings" panose="05000000000000000000" pitchFamily="2" charset="2"/>
              <a:buChar char="§"/>
            </a:pPr>
            <a:endParaRPr lang="de-DE" altLang="de-DE" b="0" dirty="0"/>
          </a:p>
          <a:p>
            <a:pPr marL="342900" indent="-342900">
              <a:lnSpc>
                <a:spcPct val="60000"/>
              </a:lnSpc>
              <a:buClr>
                <a:schemeClr val="accent2"/>
              </a:buClr>
              <a:buFont typeface="Wingdings" panose="05000000000000000000" pitchFamily="2" charset="2"/>
              <a:buChar char="§"/>
            </a:pPr>
            <a:r>
              <a:rPr lang="de-DE" altLang="de-DE" b="0" dirty="0"/>
              <a:t>Größtmögliche Blendungsbegrenzung</a:t>
            </a:r>
          </a:p>
          <a:p>
            <a:pPr marL="342900" indent="-342900">
              <a:lnSpc>
                <a:spcPct val="60000"/>
              </a:lnSpc>
              <a:buClr>
                <a:schemeClr val="accent2"/>
              </a:buClr>
              <a:buFont typeface="Wingdings" panose="05000000000000000000" pitchFamily="2" charset="2"/>
              <a:buChar char="§"/>
            </a:pPr>
            <a:endParaRPr lang="de-DE" altLang="de-DE" b="0" dirty="0"/>
          </a:p>
          <a:p>
            <a:pPr marL="342900" indent="-342900">
              <a:lnSpc>
                <a:spcPct val="60000"/>
              </a:lnSpc>
              <a:buClr>
                <a:schemeClr val="accent2"/>
              </a:buClr>
              <a:buFont typeface="Wingdings" panose="05000000000000000000" pitchFamily="2" charset="2"/>
              <a:buChar char="§"/>
            </a:pPr>
            <a:r>
              <a:rPr lang="de-DE" altLang="de-DE" b="0" dirty="0"/>
              <a:t>Gute Kontrastwiedergabe</a:t>
            </a:r>
          </a:p>
          <a:p>
            <a:pPr marL="342900" indent="-342900">
              <a:lnSpc>
                <a:spcPct val="60000"/>
              </a:lnSpc>
              <a:buClr>
                <a:schemeClr val="accent2"/>
              </a:buClr>
              <a:buFont typeface="Wingdings" panose="05000000000000000000" pitchFamily="2" charset="2"/>
              <a:buChar char="§"/>
            </a:pPr>
            <a:endParaRPr lang="de-DE" altLang="de-DE" b="0" dirty="0"/>
          </a:p>
          <a:p>
            <a:pPr marL="342900" indent="-342900">
              <a:lnSpc>
                <a:spcPct val="60000"/>
              </a:lnSpc>
              <a:buClr>
                <a:schemeClr val="accent2"/>
              </a:buClr>
              <a:buFont typeface="Wingdings" panose="05000000000000000000" pitchFamily="2" charset="2"/>
              <a:buChar char="§"/>
            </a:pPr>
            <a:r>
              <a:rPr lang="de-DE" altLang="de-DE" b="0" dirty="0"/>
              <a:t>Richtige Lichteinfallsrichtung</a:t>
            </a:r>
          </a:p>
          <a:p>
            <a:pPr marL="342900" indent="-342900">
              <a:lnSpc>
                <a:spcPct val="60000"/>
              </a:lnSpc>
              <a:buClr>
                <a:schemeClr val="accent2"/>
              </a:buClr>
              <a:buFont typeface="Wingdings" panose="05000000000000000000" pitchFamily="2" charset="2"/>
              <a:buChar char="§"/>
            </a:pPr>
            <a:endParaRPr lang="de-DE" altLang="de-DE" b="0" dirty="0"/>
          </a:p>
          <a:p>
            <a:pPr marL="342900" indent="-342900">
              <a:lnSpc>
                <a:spcPct val="60000"/>
              </a:lnSpc>
              <a:buClr>
                <a:schemeClr val="accent2"/>
              </a:buClr>
              <a:buFont typeface="Wingdings" panose="05000000000000000000" pitchFamily="2" charset="2"/>
              <a:buChar char="§"/>
            </a:pPr>
            <a:r>
              <a:rPr lang="de-DE" altLang="de-DE" b="0" dirty="0"/>
              <a:t>Richtige </a:t>
            </a:r>
            <a:r>
              <a:rPr lang="de-DE" altLang="de-DE" b="0" dirty="0" err="1"/>
              <a:t>Schattigkeit</a:t>
            </a:r>
            <a:endParaRPr lang="de-DE" altLang="de-DE" b="0" dirty="0"/>
          </a:p>
          <a:p>
            <a:pPr marL="342900" indent="-342900">
              <a:lnSpc>
                <a:spcPct val="60000"/>
              </a:lnSpc>
              <a:buClr>
                <a:schemeClr val="accent2"/>
              </a:buClr>
              <a:buFont typeface="Wingdings" panose="05000000000000000000" pitchFamily="2" charset="2"/>
              <a:buChar char="§"/>
            </a:pPr>
            <a:endParaRPr lang="de-DE" altLang="de-DE" b="0" dirty="0"/>
          </a:p>
          <a:p>
            <a:pPr marL="342900" indent="-342900">
              <a:lnSpc>
                <a:spcPct val="60000"/>
              </a:lnSpc>
              <a:buClr>
                <a:schemeClr val="accent2"/>
              </a:buClr>
              <a:buFont typeface="Wingdings" panose="05000000000000000000" pitchFamily="2" charset="2"/>
              <a:buChar char="§"/>
            </a:pPr>
            <a:r>
              <a:rPr lang="de-DE" altLang="de-DE" b="0" dirty="0"/>
              <a:t>Richtige Lichtfarbe und angemessene Farbwiedergabe</a:t>
            </a:r>
          </a:p>
          <a:p>
            <a:pPr marL="342900" indent="-342900">
              <a:lnSpc>
                <a:spcPct val="60000"/>
              </a:lnSpc>
              <a:buClr>
                <a:schemeClr val="accent2"/>
              </a:buClr>
              <a:buFont typeface="Wingdings" panose="05000000000000000000" pitchFamily="2" charset="2"/>
              <a:buChar char="§"/>
            </a:pPr>
            <a:endParaRPr lang="de-DE" altLang="de-DE" b="0" dirty="0"/>
          </a:p>
          <a:p>
            <a:pPr marL="342900" indent="-342900">
              <a:lnSpc>
                <a:spcPct val="60000"/>
              </a:lnSpc>
              <a:buClr>
                <a:schemeClr val="accent2"/>
              </a:buClr>
              <a:buFont typeface="Wingdings" panose="05000000000000000000" pitchFamily="2" charset="2"/>
              <a:buChar char="§"/>
            </a:pPr>
            <a:r>
              <a:rPr lang="de-DE" altLang="de-DE" b="0" dirty="0"/>
              <a:t>Hoher Energienutzungsgrad</a:t>
            </a:r>
          </a:p>
          <a:p>
            <a:pPr marL="342900" indent="-342900">
              <a:lnSpc>
                <a:spcPct val="60000"/>
              </a:lnSpc>
              <a:buClr>
                <a:schemeClr val="accent2"/>
              </a:buClr>
              <a:buFont typeface="Wingdings" panose="05000000000000000000" pitchFamily="2" charset="2"/>
              <a:buChar char="§"/>
            </a:pPr>
            <a:endParaRPr lang="de-DE" altLang="de-DE" b="0" dirty="0"/>
          </a:p>
          <a:p>
            <a:pPr marL="342900" indent="-342900">
              <a:lnSpc>
                <a:spcPct val="60000"/>
              </a:lnSpc>
              <a:buClr>
                <a:schemeClr val="accent2"/>
              </a:buClr>
              <a:buFont typeface="Wingdings" panose="05000000000000000000" pitchFamily="2" charset="2"/>
              <a:buChar char="§"/>
            </a:pPr>
            <a:r>
              <a:rPr lang="de-DE" altLang="de-DE" b="0" dirty="0"/>
              <a:t>Angenehme Lichtatmosphäre</a:t>
            </a:r>
          </a:p>
          <a:p>
            <a:pPr marL="342900" indent="-342900">
              <a:lnSpc>
                <a:spcPct val="60000"/>
              </a:lnSpc>
              <a:buClr>
                <a:schemeClr val="accent2"/>
              </a:buClr>
              <a:buFont typeface="Wingdings" panose="05000000000000000000" pitchFamily="2" charset="2"/>
              <a:buChar char="§"/>
            </a:pPr>
            <a:endParaRPr lang="de-DE" altLang="de-DE" b="0" dirty="0"/>
          </a:p>
          <a:p>
            <a:pPr marL="342900" indent="-342900">
              <a:lnSpc>
                <a:spcPct val="60000"/>
              </a:lnSpc>
              <a:buClr>
                <a:schemeClr val="accent2"/>
              </a:buClr>
              <a:buFont typeface="Wingdings" panose="05000000000000000000" pitchFamily="2" charset="2"/>
              <a:buChar char="§"/>
            </a:pPr>
            <a:r>
              <a:rPr lang="de-DE" altLang="de-DE" b="0" dirty="0"/>
              <a:t>Sparsamer </a:t>
            </a:r>
            <a:r>
              <a:rPr lang="de-DE" altLang="de-DE" b="0" dirty="0" smtClean="0"/>
              <a:t>Energieverbrauch</a:t>
            </a:r>
            <a:endParaRPr lang="de-DE" altLang="de-DE" b="0" dirty="0"/>
          </a:p>
        </p:txBody>
      </p:sp>
      <p:sp>
        <p:nvSpPr>
          <p:cNvPr id="4" name="Datumsplatzhalter 3"/>
          <p:cNvSpPr>
            <a:spLocks noGrp="1"/>
          </p:cNvSpPr>
          <p:nvPr>
            <p:ph type="dt" sz="half" idx="10"/>
          </p:nvPr>
        </p:nvSpPr>
        <p:spPr/>
        <p:txBody>
          <a:bodyPr/>
          <a:lstStyle/>
          <a:p>
            <a:pPr>
              <a:defRPr/>
            </a:pPr>
            <a:fld id="{BF530BF0-01A5-46DF-9A3F-18771FAC2F9B}"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3</a:t>
            </a:fld>
            <a:endParaRPr lang="de-DE" altLang="de-DE"/>
          </a:p>
        </p:txBody>
      </p:sp>
    </p:spTree>
    <p:extLst>
      <p:ext uri="{BB962C8B-B14F-4D97-AF65-F5344CB8AC3E}">
        <p14:creationId xmlns:p14="http://schemas.microsoft.com/office/powerpoint/2010/main" val="41466783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Mindestbeleuchtungsstärken nach </a:t>
            </a:r>
            <a:r>
              <a:rPr lang="de-DE" dirty="0"/>
              <a:t>ASR A3.4</a:t>
            </a:r>
          </a:p>
        </p:txBody>
      </p:sp>
      <p:pic>
        <p:nvPicPr>
          <p:cNvPr id="10" name="Inhaltsplatzhalter 9" descr="Die Tabelle zeigt Beispiele für die Mindestbeleuchtungsstärke in Arbeitsräumen, Arbeitsplätzen und Tätigkeiten nach ASR A3.4. Verkehrsflächen und Flure ohne Fahrzeugverkehr: 50 Lux, Pausenräume: 200 Lux, Lagerräume: 50 Lux, grobe Montagearbeiten: 200 Lux, mittelfeine Montagearbeiten: 300 Lux, feine Montagearbeiten: 500 Lux, Karosseriebau und Montage im Automobilbau: 500 Lus und Endkontrolle Oberflächenkontrolle im Automobilbau: 1000 Lux."/>
          <p:cNvPicPr>
            <a:picLocks noGrp="1" noChangeAspect="1"/>
          </p:cNvPicPr>
          <p:nvPr>
            <p:ph idx="1"/>
          </p:nvPr>
        </p:nvPicPr>
        <p:blipFill>
          <a:blip r:embed="rId3"/>
          <a:stretch>
            <a:fillRect/>
          </a:stretch>
        </p:blipFill>
        <p:spPr>
          <a:xfrm>
            <a:off x="912737" y="1570627"/>
            <a:ext cx="10534801" cy="4724809"/>
          </a:xfrm>
          <a:prstGeom prst="rect">
            <a:avLst/>
          </a:prstGeom>
        </p:spPr>
      </p:pic>
      <p:sp>
        <p:nvSpPr>
          <p:cNvPr id="4" name="Datumsplatzhalter 3"/>
          <p:cNvSpPr>
            <a:spLocks noGrp="1"/>
          </p:cNvSpPr>
          <p:nvPr>
            <p:ph type="dt" sz="half" idx="10"/>
          </p:nvPr>
        </p:nvSpPr>
        <p:spPr/>
        <p:txBody>
          <a:bodyPr/>
          <a:lstStyle/>
          <a:p>
            <a:pPr>
              <a:defRPr/>
            </a:pPr>
            <a:fld id="{C89F5145-0669-4C26-A0BB-FEC601ED6B3F}"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4</a:t>
            </a:fld>
            <a:endParaRPr lang="de-DE" altLang="de-DE"/>
          </a:p>
        </p:txBody>
      </p:sp>
    </p:spTree>
    <p:extLst>
      <p:ext uri="{BB962C8B-B14F-4D97-AF65-F5344CB8AC3E}">
        <p14:creationId xmlns:p14="http://schemas.microsoft.com/office/powerpoint/2010/main" val="10357443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t>Beispiel Lichtgestaltung</a:t>
            </a:r>
            <a:endParaRPr lang="de-DE" dirty="0"/>
          </a:p>
        </p:txBody>
      </p:sp>
      <p:sp>
        <p:nvSpPr>
          <p:cNvPr id="9" name="Rechteck 8"/>
          <p:cNvSpPr/>
          <p:nvPr/>
        </p:nvSpPr>
        <p:spPr>
          <a:xfrm>
            <a:off x="6601560" y="1814534"/>
            <a:ext cx="5050445" cy="3970318"/>
          </a:xfrm>
          <a:prstGeom prst="rect">
            <a:avLst/>
          </a:prstGeom>
        </p:spPr>
        <p:txBody>
          <a:bodyPr wrap="square">
            <a:spAutoFit/>
          </a:bodyPr>
          <a:lstStyle/>
          <a:p>
            <a:pPr eaLnBrk="1" hangingPunct="1"/>
            <a:r>
              <a:rPr lang="de-DE" altLang="de-DE" dirty="0">
                <a:latin typeface="+mn-lt"/>
              </a:rPr>
              <a:t>Auszug aus </a:t>
            </a:r>
            <a:r>
              <a:rPr lang="de-DE" altLang="de-DE" dirty="0" smtClean="0">
                <a:latin typeface="+mn-lt"/>
              </a:rPr>
              <a:t>der Maschinenrichtlinie 2006/42/EG</a:t>
            </a:r>
            <a:endParaRPr lang="de-DE" altLang="de-DE" dirty="0">
              <a:latin typeface="+mn-lt"/>
            </a:endParaRPr>
          </a:p>
          <a:p>
            <a:pPr eaLnBrk="1" hangingPunct="1"/>
            <a:endParaRPr lang="de-DE" altLang="de-DE" dirty="0">
              <a:latin typeface="+mn-lt"/>
            </a:endParaRPr>
          </a:p>
          <a:p>
            <a:pPr eaLnBrk="1" hangingPunct="1"/>
            <a:r>
              <a:rPr lang="de-DE" altLang="de-DE" dirty="0">
                <a:latin typeface="+mn-lt"/>
              </a:rPr>
              <a:t>„1.1.4. </a:t>
            </a:r>
            <a:r>
              <a:rPr lang="de-DE" altLang="de-DE" b="1" dirty="0">
                <a:latin typeface="+mn-lt"/>
              </a:rPr>
              <a:t>Beleuchtung</a:t>
            </a:r>
          </a:p>
          <a:p>
            <a:pPr eaLnBrk="1" hangingPunct="1"/>
            <a:r>
              <a:rPr lang="de-DE" altLang="de-DE" dirty="0">
                <a:latin typeface="+mn-lt"/>
              </a:rPr>
              <a:t>Die Maschine ist mit einer den Arbeitsgängen entsprechenden Beleuchtung zu liefern, falls das Fehlen einer solchen Beleuchtung trotz </a:t>
            </a:r>
            <a:r>
              <a:rPr lang="de-DE" altLang="de-DE" dirty="0" smtClean="0">
                <a:latin typeface="+mn-lt"/>
              </a:rPr>
              <a:t>normaler Umgebungsbeleuchtung </a:t>
            </a:r>
            <a:r>
              <a:rPr lang="de-DE" altLang="de-DE" dirty="0">
                <a:latin typeface="+mn-lt"/>
              </a:rPr>
              <a:t>ein Risiko verursachen kann</a:t>
            </a:r>
            <a:r>
              <a:rPr lang="de-DE" altLang="de-DE" dirty="0" smtClean="0">
                <a:latin typeface="+mn-lt"/>
              </a:rPr>
              <a:t>.“</a:t>
            </a:r>
            <a:r>
              <a:rPr lang="de-DE" altLang="de-DE" dirty="0">
                <a:latin typeface="+mn-lt"/>
              </a:rPr>
              <a:t/>
            </a:r>
            <a:br>
              <a:rPr lang="de-DE" altLang="de-DE" dirty="0">
                <a:latin typeface="+mn-lt"/>
              </a:rPr>
            </a:br>
            <a:endParaRPr lang="de-DE" altLang="de-DE" dirty="0">
              <a:latin typeface="+mn-lt"/>
            </a:endParaRPr>
          </a:p>
        </p:txBody>
      </p:sp>
      <p:pic>
        <p:nvPicPr>
          <p:cNvPr id="8" name="Grafik 7" descr="Ein Mitarbeiter steht vor einer mittels integrierter Maschinenbeleuchtung gut ausgeleuchteten und gekapselten Maschine."/>
          <p:cNvPicPr>
            <a:picLocks noChangeAspect="1"/>
          </p:cNvPicPr>
          <p:nvPr/>
        </p:nvPicPr>
        <p:blipFill>
          <a:blip r:embed="rId3"/>
          <a:stretch>
            <a:fillRect/>
          </a:stretch>
        </p:blipFill>
        <p:spPr>
          <a:xfrm>
            <a:off x="623392" y="1278887"/>
            <a:ext cx="5749026" cy="5200339"/>
          </a:xfrm>
          <a:prstGeom prst="rect">
            <a:avLst/>
          </a:prstGeom>
        </p:spPr>
      </p:pic>
      <p:sp>
        <p:nvSpPr>
          <p:cNvPr id="4" name="Datumsplatzhalter 3"/>
          <p:cNvSpPr>
            <a:spLocks noGrp="1"/>
          </p:cNvSpPr>
          <p:nvPr>
            <p:ph type="dt" sz="half" idx="10"/>
          </p:nvPr>
        </p:nvSpPr>
        <p:spPr/>
        <p:txBody>
          <a:bodyPr/>
          <a:lstStyle/>
          <a:p>
            <a:pPr>
              <a:defRPr/>
            </a:pPr>
            <a:fld id="{EC3A34C4-CC6E-42A1-88E3-6284076D04C1}"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5</a:t>
            </a:fld>
            <a:endParaRPr lang="de-DE" altLang="de-DE"/>
          </a:p>
        </p:txBody>
      </p:sp>
    </p:spTree>
    <p:extLst>
      <p:ext uri="{BB962C8B-B14F-4D97-AF65-F5344CB8AC3E}">
        <p14:creationId xmlns:p14="http://schemas.microsoft.com/office/powerpoint/2010/main" val="38558542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t>Lichtgestaltung mit LED</a:t>
            </a:r>
            <a:endParaRPr lang="de-DE" dirty="0"/>
          </a:p>
        </p:txBody>
      </p:sp>
      <p:sp>
        <p:nvSpPr>
          <p:cNvPr id="7" name="Inhaltsplatzhalter 6"/>
          <p:cNvSpPr>
            <a:spLocks noGrp="1"/>
          </p:cNvSpPr>
          <p:nvPr>
            <p:ph idx="1"/>
          </p:nvPr>
        </p:nvSpPr>
        <p:spPr>
          <a:xfrm>
            <a:off x="6602400" y="2852936"/>
            <a:ext cx="4534160" cy="1512168"/>
          </a:xfrm>
        </p:spPr>
        <p:txBody>
          <a:bodyPr/>
          <a:lstStyle/>
          <a:p>
            <a:pPr eaLnBrk="1" hangingPunct="1">
              <a:spcBef>
                <a:spcPct val="0"/>
              </a:spcBef>
            </a:pPr>
            <a:r>
              <a:rPr lang="de-DE" altLang="de-DE" kern="1200" dirty="0" smtClean="0">
                <a:solidFill>
                  <a:srgbClr val="6D6D6D"/>
                </a:solidFill>
              </a:rPr>
              <a:t>Vergleich Leuchtmittel:</a:t>
            </a:r>
            <a:endParaRPr lang="de-DE" altLang="de-DE" kern="1200" dirty="0">
              <a:solidFill>
                <a:srgbClr val="6D6D6D"/>
              </a:solidFill>
            </a:endParaRPr>
          </a:p>
          <a:p>
            <a:pPr eaLnBrk="1" hangingPunct="1">
              <a:spcBef>
                <a:spcPct val="0"/>
              </a:spcBef>
            </a:pPr>
            <a:endParaRPr lang="de-DE" altLang="de-DE" b="0" dirty="0">
              <a:solidFill>
                <a:srgbClr val="000000"/>
              </a:solidFill>
            </a:endParaRPr>
          </a:p>
          <a:p>
            <a:pPr eaLnBrk="1" hangingPunct="1">
              <a:spcBef>
                <a:spcPct val="0"/>
              </a:spcBef>
            </a:pPr>
            <a:r>
              <a:rPr lang="de-DE" altLang="de-DE" b="0" kern="1200" dirty="0" smtClean="0">
                <a:solidFill>
                  <a:srgbClr val="6D6D6D"/>
                </a:solidFill>
              </a:rPr>
              <a:t>Vor- und Nachteile unterschiedlicher Leuchtmittel</a:t>
            </a:r>
            <a:endParaRPr lang="de-DE" altLang="de-DE" b="0" kern="1200" dirty="0">
              <a:solidFill>
                <a:srgbClr val="6D6D6D"/>
              </a:solidFill>
            </a:endParaRPr>
          </a:p>
          <a:p>
            <a:pPr eaLnBrk="1" hangingPunct="1">
              <a:spcBef>
                <a:spcPct val="0"/>
              </a:spcBef>
            </a:pPr>
            <a:endParaRPr lang="de-DE" altLang="de-DE" b="0" dirty="0">
              <a:solidFill>
                <a:srgbClr val="000000"/>
              </a:solidFill>
            </a:endParaRPr>
          </a:p>
          <a:p>
            <a:endParaRPr lang="de-DE" dirty="0"/>
          </a:p>
        </p:txBody>
      </p:sp>
      <p:pic>
        <p:nvPicPr>
          <p:cNvPr id="8" name="Grafik 7" descr="Eine Mitarbeiterin steht vor einer mittels LED-Technik punktuell ausgeleuchteten Maschine."/>
          <p:cNvPicPr>
            <a:picLocks noChangeAspect="1"/>
          </p:cNvPicPr>
          <p:nvPr/>
        </p:nvPicPr>
        <p:blipFill>
          <a:blip r:embed="rId3"/>
          <a:stretch>
            <a:fillRect/>
          </a:stretch>
        </p:blipFill>
        <p:spPr>
          <a:xfrm>
            <a:off x="719667" y="1403866"/>
            <a:ext cx="5133277" cy="4950381"/>
          </a:xfrm>
          <a:prstGeom prst="rect">
            <a:avLst/>
          </a:prstGeom>
        </p:spPr>
      </p:pic>
      <p:sp>
        <p:nvSpPr>
          <p:cNvPr id="4" name="Datumsplatzhalter 3"/>
          <p:cNvSpPr>
            <a:spLocks noGrp="1"/>
          </p:cNvSpPr>
          <p:nvPr>
            <p:ph type="dt" sz="half" idx="10"/>
          </p:nvPr>
        </p:nvSpPr>
        <p:spPr/>
        <p:txBody>
          <a:bodyPr/>
          <a:lstStyle/>
          <a:p>
            <a:pPr>
              <a:defRPr/>
            </a:pPr>
            <a:fld id="{F60A8BF8-2394-4990-80B0-64EAB4CF48C3}" type="datetime1">
              <a:rPr lang="de-DE" altLang="de-DE">
                <a:solidFill>
                  <a:srgbClr val="FFFFFF"/>
                </a:solidFill>
                <a:latin typeface="Arial" charset="0"/>
              </a:rPr>
              <a:pPr>
                <a:defRPr/>
              </a:pPr>
              <a:t>08.09.2023</a:t>
            </a:fld>
            <a:endParaRPr lang="de-DE" altLang="de-DE">
              <a:solidFill>
                <a:srgbClr val="FFFFFF"/>
              </a:solidFill>
              <a:latin typeface="Arial" charset="0"/>
            </a:endParaRPr>
          </a:p>
        </p:txBody>
      </p:sp>
      <p:sp>
        <p:nvSpPr>
          <p:cNvPr id="5" name="Fußzeilenplatzhalter 4"/>
          <p:cNvSpPr>
            <a:spLocks noGrp="1"/>
          </p:cNvSpPr>
          <p:nvPr>
            <p:ph type="ftr" sz="quarter" idx="11"/>
          </p:nvPr>
        </p:nvSpPr>
        <p:spPr/>
        <p:txBody>
          <a:bodyPr/>
          <a:lstStyle/>
          <a:p>
            <a:pPr>
              <a:defRPr/>
            </a:pPr>
            <a:r>
              <a:rPr lang="de-DE" altLang="de-DE" dirty="0" smtClean="0">
                <a:solidFill>
                  <a:srgbClr val="FFFFFF"/>
                </a:solidFill>
                <a:latin typeface="Arial" charset="0"/>
              </a:rPr>
              <a:t>Modul 3 - Ergonomie lernen - Teil 4</a:t>
            </a:r>
            <a:endParaRPr lang="de-DE" altLang="de-DE" dirty="0">
              <a:solidFill>
                <a:srgbClr val="FFFFFF"/>
              </a:solidFill>
              <a:latin typeface="Arial" charset="0"/>
            </a:endParaRPr>
          </a:p>
        </p:txBody>
      </p:sp>
      <p:sp>
        <p:nvSpPr>
          <p:cNvPr id="6" name="Foliennummernplatzhalter 5"/>
          <p:cNvSpPr>
            <a:spLocks noGrp="1"/>
          </p:cNvSpPr>
          <p:nvPr>
            <p:ph type="sldNum" sz="quarter" idx="12"/>
          </p:nvPr>
        </p:nvSpPr>
        <p:spPr/>
        <p:txBody>
          <a:bodyPr/>
          <a:lstStyle/>
          <a:p>
            <a:pPr>
              <a:defRPr/>
            </a:pPr>
            <a:r>
              <a:rPr lang="de-DE" altLang="de-DE">
                <a:solidFill>
                  <a:srgbClr val="FFFFFF"/>
                </a:solidFill>
                <a:latin typeface="Arial" charset="0"/>
              </a:rPr>
              <a:t>Seite </a:t>
            </a:r>
            <a:fld id="{B57637DD-0166-4485-91AD-584B095684B6}" type="slidenum">
              <a:rPr lang="de-DE" altLang="de-DE">
                <a:solidFill>
                  <a:srgbClr val="FFFFFF"/>
                </a:solidFill>
                <a:latin typeface="Arial" charset="0"/>
              </a:rPr>
              <a:pPr>
                <a:defRPr/>
              </a:pPr>
              <a:t>6</a:t>
            </a:fld>
            <a:endParaRPr lang="de-DE" altLang="de-DE">
              <a:solidFill>
                <a:srgbClr val="FFFFFF"/>
              </a:solidFill>
              <a:latin typeface="Arial" charset="0"/>
            </a:endParaRPr>
          </a:p>
        </p:txBody>
      </p:sp>
    </p:spTree>
    <p:extLst>
      <p:ext uri="{BB962C8B-B14F-4D97-AF65-F5344CB8AC3E}">
        <p14:creationId xmlns:p14="http://schemas.microsoft.com/office/powerpoint/2010/main" val="2979248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3200" dirty="0"/>
              <a:t>Vergleich Leuchtmittel</a:t>
            </a:r>
            <a:endParaRPr lang="de-DE" dirty="0"/>
          </a:p>
        </p:txBody>
      </p:sp>
      <p:pic>
        <p:nvPicPr>
          <p:cNvPr id="7" name="Inhaltsplatzhalter 6" descr="Die Zeichnung zeigt drei Beispiele unzureichender Beleuchtung. Ein Mann hält eine Petroleumlampe in der Hand, Ein Mitarbeiter hält eine Taschenlampe im Mund während er an einem Schaltschrank arbeitet, ein Mann hält einen Kerzenleuchter mit drei brennenden Kerzen."/>
          <p:cNvPicPr>
            <a:picLocks noGrp="1" noChangeAspect="1"/>
          </p:cNvPicPr>
          <p:nvPr>
            <p:ph idx="1"/>
          </p:nvPr>
        </p:nvPicPr>
        <p:blipFill>
          <a:blip r:embed="rId3"/>
          <a:stretch>
            <a:fillRect/>
          </a:stretch>
        </p:blipFill>
        <p:spPr>
          <a:xfrm>
            <a:off x="2699020" y="1881549"/>
            <a:ext cx="6962235" cy="4102964"/>
          </a:xfrm>
          <a:prstGeom prst="rect">
            <a:avLst/>
          </a:prstGeom>
        </p:spPr>
      </p:pic>
      <p:sp>
        <p:nvSpPr>
          <p:cNvPr id="4" name="Datumsplatzhalter 3"/>
          <p:cNvSpPr>
            <a:spLocks noGrp="1"/>
          </p:cNvSpPr>
          <p:nvPr>
            <p:ph type="dt" sz="half" idx="10"/>
          </p:nvPr>
        </p:nvSpPr>
        <p:spPr/>
        <p:txBody>
          <a:bodyPr/>
          <a:lstStyle/>
          <a:p>
            <a:pPr>
              <a:defRPr/>
            </a:pPr>
            <a:fld id="{EC7EEBC7-36F0-4C65-BEC1-A54C98052CF9}" type="datetime1">
              <a:rPr lang="de-DE" altLang="de-DE">
                <a:solidFill>
                  <a:srgbClr val="FFFFFF"/>
                </a:solidFill>
                <a:latin typeface="Arial" charset="0"/>
              </a:rPr>
              <a:pPr>
                <a:defRPr/>
              </a:pPr>
              <a:t>08.09.2023</a:t>
            </a:fld>
            <a:endParaRPr lang="de-DE" altLang="de-DE">
              <a:solidFill>
                <a:srgbClr val="FFFFFF"/>
              </a:solidFill>
              <a:latin typeface="Arial" charset="0"/>
            </a:endParaRPr>
          </a:p>
        </p:txBody>
      </p:sp>
      <p:sp>
        <p:nvSpPr>
          <p:cNvPr id="5" name="Fußzeilenplatzhalter 4"/>
          <p:cNvSpPr>
            <a:spLocks noGrp="1"/>
          </p:cNvSpPr>
          <p:nvPr>
            <p:ph type="ftr" sz="quarter" idx="11"/>
          </p:nvPr>
        </p:nvSpPr>
        <p:spPr/>
        <p:txBody>
          <a:bodyPr/>
          <a:lstStyle/>
          <a:p>
            <a:pPr>
              <a:defRPr/>
            </a:pPr>
            <a:r>
              <a:rPr lang="de-DE" altLang="de-DE" dirty="0" smtClean="0">
                <a:solidFill>
                  <a:srgbClr val="FFFFFF"/>
                </a:solidFill>
                <a:latin typeface="Arial" charset="0"/>
              </a:rPr>
              <a:t>Modul 3 - Ergonomie lernen - Teil 4</a:t>
            </a:r>
            <a:endParaRPr lang="de-DE" altLang="de-DE" dirty="0">
              <a:solidFill>
                <a:srgbClr val="FFFFFF"/>
              </a:solidFill>
              <a:latin typeface="Arial" charset="0"/>
            </a:endParaRPr>
          </a:p>
        </p:txBody>
      </p:sp>
      <p:sp>
        <p:nvSpPr>
          <p:cNvPr id="6" name="Foliennummernplatzhalter 5"/>
          <p:cNvSpPr>
            <a:spLocks noGrp="1"/>
          </p:cNvSpPr>
          <p:nvPr>
            <p:ph type="sldNum" sz="quarter" idx="12"/>
          </p:nvPr>
        </p:nvSpPr>
        <p:spPr/>
        <p:txBody>
          <a:bodyPr/>
          <a:lstStyle/>
          <a:p>
            <a:pPr>
              <a:defRPr/>
            </a:pPr>
            <a:r>
              <a:rPr lang="de-DE" altLang="de-DE">
                <a:solidFill>
                  <a:srgbClr val="FFFFFF"/>
                </a:solidFill>
                <a:latin typeface="Arial" charset="0"/>
              </a:rPr>
              <a:t>Seite </a:t>
            </a:r>
            <a:fld id="{B57637DD-0166-4485-91AD-584B095684B6}" type="slidenum">
              <a:rPr lang="de-DE" altLang="de-DE">
                <a:solidFill>
                  <a:srgbClr val="FFFFFF"/>
                </a:solidFill>
                <a:latin typeface="Arial" charset="0"/>
              </a:rPr>
              <a:pPr>
                <a:defRPr/>
              </a:pPr>
              <a:t>7</a:t>
            </a:fld>
            <a:endParaRPr lang="de-DE" altLang="de-DE">
              <a:solidFill>
                <a:srgbClr val="FFFFFF"/>
              </a:solidFill>
              <a:latin typeface="Arial" charset="0"/>
            </a:endParaRPr>
          </a:p>
        </p:txBody>
      </p:sp>
    </p:spTree>
    <p:extLst>
      <p:ext uri="{BB962C8B-B14F-4D97-AF65-F5344CB8AC3E}">
        <p14:creationId xmlns:p14="http://schemas.microsoft.com/office/powerpoint/2010/main" val="33207291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b="0" dirty="0"/>
              <a:t>Vergleich Leucht</a:t>
            </a:r>
            <a:r>
              <a:rPr lang="de-DE" dirty="0"/>
              <a:t>mittel</a:t>
            </a:r>
          </a:p>
        </p:txBody>
      </p:sp>
      <p:pic>
        <p:nvPicPr>
          <p:cNvPr id="10" name="Inhaltsplatzhalter 9" descr="Die Tabelle vergleicht die Leuchtmittel LED, Energiesparlampe, Halogenlampe und Glühlampe hinsichtlich Lebensdauer, dem notwendigen Wechsel im Vergelich mit LED und Energieverbrauch. Die LED-Technik  hat bis zu 50.000 Stunden Lebensdauer und 100 % Energieverbrauch. Eine Energiespralame hält 8000 Stunden, muss 6 bis 7 mal häufiger gewechselt werden und hat einen Energieverbrauch von 163%. Eine Halogenlampe hält 2000 Stunden, muss 25 mal öfter gewechselt werden und hat einen Energieverbrauch von 500 %. Eine Glühlampe hält 1000 Stunden, muss 50 mal öfter gewechselt werden und hat einen Energieverbrauch von 750%."/>
          <p:cNvPicPr>
            <a:picLocks noGrp="1" noChangeAspect="1"/>
          </p:cNvPicPr>
          <p:nvPr>
            <p:ph idx="1"/>
          </p:nvPr>
        </p:nvPicPr>
        <p:blipFill>
          <a:blip r:embed="rId3"/>
          <a:stretch>
            <a:fillRect/>
          </a:stretch>
        </p:blipFill>
        <p:spPr>
          <a:xfrm>
            <a:off x="2236786" y="1484313"/>
            <a:ext cx="7886704" cy="4897437"/>
          </a:xfrm>
          <a:prstGeom prst="rect">
            <a:avLst/>
          </a:prstGeom>
        </p:spPr>
      </p:pic>
      <p:sp>
        <p:nvSpPr>
          <p:cNvPr id="4" name="Datumsplatzhalter 3"/>
          <p:cNvSpPr>
            <a:spLocks noGrp="1"/>
          </p:cNvSpPr>
          <p:nvPr>
            <p:ph type="dt" sz="half" idx="10"/>
          </p:nvPr>
        </p:nvSpPr>
        <p:spPr/>
        <p:txBody>
          <a:bodyPr/>
          <a:lstStyle/>
          <a:p>
            <a:pPr>
              <a:defRPr/>
            </a:pPr>
            <a:fld id="{E1D224C0-543C-4735-90A1-92224F79F3D0}" type="datetime1">
              <a:rPr lang="de-DE" altLang="de-DE">
                <a:solidFill>
                  <a:srgbClr val="FFFFFF"/>
                </a:solidFill>
                <a:latin typeface="Arial" charset="0"/>
              </a:rPr>
              <a:pPr>
                <a:defRPr/>
              </a:pPr>
              <a:t>08.09.2023</a:t>
            </a:fld>
            <a:endParaRPr lang="de-DE" altLang="de-DE">
              <a:solidFill>
                <a:srgbClr val="FFFFFF"/>
              </a:solidFill>
              <a:latin typeface="Arial" charset="0"/>
            </a:endParaRPr>
          </a:p>
        </p:txBody>
      </p:sp>
      <p:sp>
        <p:nvSpPr>
          <p:cNvPr id="5" name="Fußzeilenplatzhalter 4"/>
          <p:cNvSpPr>
            <a:spLocks noGrp="1"/>
          </p:cNvSpPr>
          <p:nvPr>
            <p:ph type="ftr" sz="quarter" idx="11"/>
          </p:nvPr>
        </p:nvSpPr>
        <p:spPr/>
        <p:txBody>
          <a:bodyPr/>
          <a:lstStyle/>
          <a:p>
            <a:pPr>
              <a:defRPr/>
            </a:pPr>
            <a:r>
              <a:rPr lang="de-DE" altLang="de-DE" dirty="0" smtClean="0">
                <a:solidFill>
                  <a:srgbClr val="FFFFFF"/>
                </a:solidFill>
                <a:latin typeface="Arial" charset="0"/>
              </a:rPr>
              <a:t>Modul 3 - Ergonomie lernen - Teil 4</a:t>
            </a:r>
            <a:endParaRPr lang="de-DE" altLang="de-DE" dirty="0">
              <a:solidFill>
                <a:srgbClr val="FFFFFF"/>
              </a:solidFill>
              <a:latin typeface="Arial" charset="0"/>
            </a:endParaRPr>
          </a:p>
        </p:txBody>
      </p:sp>
      <p:sp>
        <p:nvSpPr>
          <p:cNvPr id="6" name="Foliennummernplatzhalter 5"/>
          <p:cNvSpPr>
            <a:spLocks noGrp="1"/>
          </p:cNvSpPr>
          <p:nvPr>
            <p:ph type="sldNum" sz="quarter" idx="12"/>
          </p:nvPr>
        </p:nvSpPr>
        <p:spPr/>
        <p:txBody>
          <a:bodyPr/>
          <a:lstStyle/>
          <a:p>
            <a:pPr>
              <a:defRPr/>
            </a:pPr>
            <a:r>
              <a:rPr lang="de-DE" altLang="de-DE">
                <a:solidFill>
                  <a:srgbClr val="FFFFFF"/>
                </a:solidFill>
                <a:latin typeface="Arial" charset="0"/>
              </a:rPr>
              <a:t>Seite </a:t>
            </a:r>
            <a:fld id="{B57637DD-0166-4485-91AD-584B095684B6}" type="slidenum">
              <a:rPr lang="de-DE" altLang="de-DE">
                <a:solidFill>
                  <a:srgbClr val="FFFFFF"/>
                </a:solidFill>
                <a:latin typeface="Arial" charset="0"/>
              </a:rPr>
              <a:pPr>
                <a:defRPr/>
              </a:pPr>
              <a:t>8</a:t>
            </a:fld>
            <a:endParaRPr lang="de-DE" altLang="de-DE">
              <a:solidFill>
                <a:srgbClr val="FFFFFF"/>
              </a:solidFill>
              <a:latin typeface="Arial" charset="0"/>
            </a:endParaRPr>
          </a:p>
        </p:txBody>
      </p:sp>
    </p:spTree>
    <p:extLst>
      <p:ext uri="{BB962C8B-B14F-4D97-AF65-F5344CB8AC3E}">
        <p14:creationId xmlns:p14="http://schemas.microsoft.com/office/powerpoint/2010/main" val="29361654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Effizienz von Lichtquellen</a:t>
            </a:r>
          </a:p>
        </p:txBody>
      </p:sp>
      <p:pic>
        <p:nvPicPr>
          <p:cNvPr id="11" name="Inhaltsplatzhalter 3" descr="Eine Grafik veranschaulicht die Effizienz verschiedener Lichtquellen in Lumen pro Watt. LED reichen von 20 bis 110 Lumen pro Watt,&#10;Natriumdampfhochdrucklampen von 50 bis 150&#10;Halogen-Metalldampflampen von 60 bis 120&#10;Leuchtstofflampen von 60 bis 90&#10;Kompakte Leuchtstofflampen von 50 bis 90&#10;Quecksilberdampfhochdrucklampen von 20 bis 60&#10;Niedervolt Halogen-Glühlampen von 10 bis 30&#10;und Glühlampen von 10 bis 20 Lumen pro Watt."/>
          <p:cNvPicPr>
            <a:picLocks noChangeAspect="1"/>
          </p:cNvPicPr>
          <p:nvPr/>
        </p:nvPicPr>
        <p:blipFill>
          <a:blip r:embed="rId3"/>
          <a:stretch>
            <a:fillRect/>
          </a:stretch>
        </p:blipFill>
        <p:spPr bwMode="auto">
          <a:xfrm>
            <a:off x="2081213" y="1321597"/>
            <a:ext cx="7056784" cy="48603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atumsplatzhalter 3"/>
          <p:cNvSpPr>
            <a:spLocks noGrp="1"/>
          </p:cNvSpPr>
          <p:nvPr>
            <p:ph type="dt" sz="half" idx="10"/>
          </p:nvPr>
        </p:nvSpPr>
        <p:spPr/>
        <p:txBody>
          <a:bodyPr/>
          <a:lstStyle/>
          <a:p>
            <a:pPr>
              <a:defRPr/>
            </a:pPr>
            <a:fld id="{058627FA-3F16-4523-865D-199F3F6BFADB}" type="datetime1">
              <a:rPr lang="de-DE" altLang="de-DE">
                <a:solidFill>
                  <a:srgbClr val="FFFFFF"/>
                </a:solidFill>
                <a:latin typeface="Arial" charset="0"/>
              </a:rPr>
              <a:pPr>
                <a:defRPr/>
              </a:pPr>
              <a:t>08.09.2023</a:t>
            </a:fld>
            <a:endParaRPr lang="de-DE" altLang="de-DE">
              <a:solidFill>
                <a:srgbClr val="FFFFFF"/>
              </a:solidFill>
              <a:latin typeface="Arial" charset="0"/>
            </a:endParaRPr>
          </a:p>
        </p:txBody>
      </p:sp>
      <p:sp>
        <p:nvSpPr>
          <p:cNvPr id="5" name="Fußzeilenplatzhalter 4"/>
          <p:cNvSpPr>
            <a:spLocks noGrp="1"/>
          </p:cNvSpPr>
          <p:nvPr>
            <p:ph type="ftr" sz="quarter" idx="11"/>
          </p:nvPr>
        </p:nvSpPr>
        <p:spPr/>
        <p:txBody>
          <a:bodyPr/>
          <a:lstStyle/>
          <a:p>
            <a:pPr>
              <a:defRPr/>
            </a:pPr>
            <a:r>
              <a:rPr lang="de-DE" altLang="de-DE" dirty="0" smtClean="0">
                <a:solidFill>
                  <a:srgbClr val="FFFFFF"/>
                </a:solidFill>
                <a:latin typeface="Arial" charset="0"/>
              </a:rPr>
              <a:t>Modul 3 - Ergonomie lernen - Teil 4</a:t>
            </a:r>
            <a:endParaRPr lang="de-DE" altLang="de-DE" dirty="0">
              <a:solidFill>
                <a:srgbClr val="FFFFFF"/>
              </a:solidFill>
              <a:latin typeface="Arial" charset="0"/>
            </a:endParaRPr>
          </a:p>
        </p:txBody>
      </p:sp>
      <p:sp>
        <p:nvSpPr>
          <p:cNvPr id="6" name="Foliennummernplatzhalter 5"/>
          <p:cNvSpPr>
            <a:spLocks noGrp="1"/>
          </p:cNvSpPr>
          <p:nvPr>
            <p:ph type="sldNum" sz="quarter" idx="12"/>
          </p:nvPr>
        </p:nvSpPr>
        <p:spPr/>
        <p:txBody>
          <a:bodyPr/>
          <a:lstStyle/>
          <a:p>
            <a:pPr>
              <a:defRPr/>
            </a:pPr>
            <a:r>
              <a:rPr lang="de-DE" altLang="de-DE">
                <a:solidFill>
                  <a:srgbClr val="FFFFFF"/>
                </a:solidFill>
                <a:latin typeface="Arial" charset="0"/>
              </a:rPr>
              <a:t>Seite </a:t>
            </a:r>
            <a:fld id="{B57637DD-0166-4485-91AD-584B095684B6}" type="slidenum">
              <a:rPr lang="de-DE" altLang="de-DE">
                <a:solidFill>
                  <a:srgbClr val="FFFFFF"/>
                </a:solidFill>
                <a:latin typeface="Arial" charset="0"/>
              </a:rPr>
              <a:pPr>
                <a:defRPr/>
              </a:pPr>
              <a:t>9</a:t>
            </a:fld>
            <a:endParaRPr lang="de-DE" altLang="de-DE">
              <a:solidFill>
                <a:srgbClr val="FFFFFF"/>
              </a:solidFill>
              <a:latin typeface="Arial" charset="0"/>
            </a:endParaRPr>
          </a:p>
        </p:txBody>
      </p:sp>
    </p:spTree>
    <p:extLst>
      <p:ext uri="{BB962C8B-B14F-4D97-AF65-F5344CB8AC3E}">
        <p14:creationId xmlns:p14="http://schemas.microsoft.com/office/powerpoint/2010/main" val="814274044"/>
      </p:ext>
    </p:extLst>
  </p:cSld>
  <p:clrMapOvr>
    <a:masterClrMapping/>
  </p:clrMapOvr>
</p:sld>
</file>

<file path=ppt/theme/theme1.xml><?xml version="1.0" encoding="utf-8"?>
<a:theme xmlns:a="http://schemas.openxmlformats.org/drawingml/2006/main" name="KAN_Master">
  <a:themeElements>
    <a:clrScheme name="Benutzerdefiniert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3366CC"/>
      </a:hlink>
      <a:folHlink>
        <a:srgbClr val="7030A0"/>
      </a:folHlink>
    </a:clrScheme>
    <a:fontScheme name="Benutzerdefiniert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lnDef>
  </a:objectDefaults>
  <a:extraClrSchemeLst>
    <a:extraClrScheme>
      <a:clrScheme name="KAN_Master 1">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FFDB92"/>
        </a:hlink>
        <a:folHlink>
          <a:srgbClr val="878787"/>
        </a:folHlink>
      </a:clrScheme>
      <a:clrMap bg1="lt1" tx1="dk1" bg2="lt2" tx2="dk2" accent1="accent1" accent2="accent2" accent3="accent3" accent4="accent4" accent5="accent5" accent6="accent6" hlink="hlink" folHlink="folHlink"/>
    </a:extraClrScheme>
    <a:extraClrScheme>
      <a:clrScheme name="KAN_Master 2">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94C11C"/>
        </a:hlink>
        <a:folHlink>
          <a:srgbClr val="94C11C"/>
        </a:folHlink>
      </a:clrScheme>
      <a:clrMap bg1="lt1" tx1="dk1" bg2="lt2" tx2="dk2" accent1="accent1" accent2="accent2" accent3="accent3" accent4="accent4" accent5="accent5" accent6="accent6" hlink="hlink" folHlink="folHlink"/>
    </a:extraClrScheme>
    <a:extraClrScheme>
      <a:clrScheme name="KAN_Master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02-PowerPoint-Vorlage_KAN-für KANPraxis_Module" id="{580B9CE3-9AF5-4A5E-A6F4-294026999907}" vid="{717C75A6-CE99-4844-9C75-051104FCCC1F}"/>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0_Modul_01</Template>
  <TotalTime>0</TotalTime>
  <Words>960</Words>
  <Application>Microsoft Office PowerPoint</Application>
  <PresentationFormat>Breitbild</PresentationFormat>
  <Paragraphs>217</Paragraphs>
  <Slides>23</Slides>
  <Notes>22</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23</vt:i4>
      </vt:variant>
    </vt:vector>
  </HeadingPairs>
  <TitlesOfParts>
    <vt:vector size="28" baseType="lpstr">
      <vt:lpstr>Arial</vt:lpstr>
      <vt:lpstr>Times New Roman</vt:lpstr>
      <vt:lpstr>Verdana</vt:lpstr>
      <vt:lpstr>Wingdings</vt:lpstr>
      <vt:lpstr>KAN_Master</vt:lpstr>
      <vt:lpstr>Arbeitsumweltfaktoren  Teil 4b: Beleuchtung / Farbe</vt:lpstr>
      <vt:lpstr>Lichtgestaltung</vt:lpstr>
      <vt:lpstr>Ergebnisse gezielter Lichtgestaltung</vt:lpstr>
      <vt:lpstr>Mindestbeleuchtungsstärken nach ASR A3.4</vt:lpstr>
      <vt:lpstr>Beispiel Lichtgestaltung</vt:lpstr>
      <vt:lpstr>Lichtgestaltung mit LED</vt:lpstr>
      <vt:lpstr>Vergleich Leuchtmittel</vt:lpstr>
      <vt:lpstr>Vergleich Leuchtmittel</vt:lpstr>
      <vt:lpstr>Effizienz von Lichtquellen</vt:lpstr>
      <vt:lpstr>Vorteile LED (Überblick)</vt:lpstr>
      <vt:lpstr>Praxisbeispiele</vt:lpstr>
      <vt:lpstr>Beispiele Farbgestaltung</vt:lpstr>
      <vt:lpstr>Beispiele Farbgestaltung</vt:lpstr>
      <vt:lpstr>Beispiele Farbgestaltung</vt:lpstr>
      <vt:lpstr>Beispiel Schutz vor schädlicher Lichtwirkung </vt:lpstr>
      <vt:lpstr>Beispiel Wartungsklappe zum Schutz vor UV-Strahlung</vt:lpstr>
      <vt:lpstr>Beispiel Sichtfenster zum Schutz vor UV-Strahlung</vt:lpstr>
      <vt:lpstr>Literatur</vt:lpstr>
      <vt:lpstr>Wichtige Normen 1</vt:lpstr>
      <vt:lpstr>Wichtige Normen 2</vt:lpstr>
      <vt:lpstr>Literatur 2</vt:lpstr>
      <vt:lpstr>Literatur 3</vt:lpstr>
      <vt:lpstr>Impressum </vt:lpstr>
    </vt:vector>
  </TitlesOfParts>
  <Company>DGUV</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Einführung in die Ergonomie</dc:title>
  <dc:creator>Andreas Schaefer</dc:creator>
  <cp:lastModifiedBy>Andreas Schaefer</cp:lastModifiedBy>
  <cp:revision>44</cp:revision>
  <dcterms:created xsi:type="dcterms:W3CDTF">2023-07-17T12:06:45Z</dcterms:created>
  <dcterms:modified xsi:type="dcterms:W3CDTF">2023-09-08T07:57:55Z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545839c-a198-4d87-a0d2-c07b8aa32614_Enabled">
    <vt:lpwstr>true</vt:lpwstr>
  </property>
  <property fmtid="{D5CDD505-2E9C-101B-9397-08002B2CF9AE}" pid="3" name="MSIP_Label_7545839c-a198-4d87-a0d2-c07b8aa32614_SetDate">
    <vt:lpwstr>2022-03-23T15:10:20Z</vt:lpwstr>
  </property>
  <property fmtid="{D5CDD505-2E9C-101B-9397-08002B2CF9AE}" pid="4" name="MSIP_Label_7545839c-a198-4d87-a0d2-c07b8aa32614_Method">
    <vt:lpwstr>Standard</vt:lpwstr>
  </property>
  <property fmtid="{D5CDD505-2E9C-101B-9397-08002B2CF9AE}" pid="5" name="MSIP_Label_7545839c-a198-4d87-a0d2-c07b8aa32614_Name">
    <vt:lpwstr>Öffentlich</vt:lpwstr>
  </property>
  <property fmtid="{D5CDD505-2E9C-101B-9397-08002B2CF9AE}" pid="6" name="MSIP_Label_7545839c-a198-4d87-a0d2-c07b8aa32614_SiteId">
    <vt:lpwstr>f3987bed-0f17-4307-a6bb-a2ae861736b7</vt:lpwstr>
  </property>
  <property fmtid="{D5CDD505-2E9C-101B-9397-08002B2CF9AE}" pid="7" name="MSIP_Label_7545839c-a198-4d87-a0d2-c07b8aa32614_ActionId">
    <vt:lpwstr>d9b88049-5e0f-47b5-a755-4964562bde00</vt:lpwstr>
  </property>
  <property fmtid="{D5CDD505-2E9C-101B-9397-08002B2CF9AE}" pid="8" name="MSIP_Label_7545839c-a198-4d87-a0d2-c07b8aa32614_ContentBits">
    <vt:lpwstr>0</vt:lpwstr>
  </property>
</Properties>
</file>