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85" r:id="rId2"/>
    <p:sldMasterId id="2147483697" r:id="rId3"/>
  </p:sldMasterIdLst>
  <p:notesMasterIdLst>
    <p:notesMasterId r:id="rId24"/>
  </p:notesMasterIdLst>
  <p:handoutMasterIdLst>
    <p:handoutMasterId r:id="rId25"/>
  </p:handoutMasterIdLst>
  <p:sldIdLst>
    <p:sldId id="261" r:id="rId4"/>
    <p:sldId id="262" r:id="rId5"/>
    <p:sldId id="284" r:id="rId6"/>
    <p:sldId id="285" r:id="rId7"/>
    <p:sldId id="286" r:id="rId8"/>
    <p:sldId id="287" r:id="rId9"/>
    <p:sldId id="288" r:id="rId10"/>
    <p:sldId id="289" r:id="rId11"/>
    <p:sldId id="290" r:id="rId12"/>
    <p:sldId id="291" r:id="rId13"/>
    <p:sldId id="292" r:id="rId14"/>
    <p:sldId id="293" r:id="rId15"/>
    <p:sldId id="303" r:id="rId16"/>
    <p:sldId id="304" r:id="rId17"/>
    <p:sldId id="305" r:id="rId18"/>
    <p:sldId id="306" r:id="rId19"/>
    <p:sldId id="300" r:id="rId20"/>
    <p:sldId id="301" r:id="rId21"/>
    <p:sldId id="302" r:id="rId22"/>
    <p:sldId id="283" r:id="rId23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20000"/>
      </a:spcBef>
      <a:spcAft>
        <a:spcPct val="0"/>
      </a:spcAft>
      <a:defRPr sz="2000" kern="1200">
        <a:solidFill>
          <a:srgbClr val="6D6D6D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20000"/>
      </a:spcBef>
      <a:spcAft>
        <a:spcPct val="0"/>
      </a:spcAft>
      <a:defRPr sz="2000" kern="1200">
        <a:solidFill>
          <a:srgbClr val="6D6D6D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20000"/>
      </a:spcBef>
      <a:spcAft>
        <a:spcPct val="0"/>
      </a:spcAft>
      <a:defRPr sz="2000" kern="1200">
        <a:solidFill>
          <a:srgbClr val="6D6D6D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20000"/>
      </a:spcBef>
      <a:spcAft>
        <a:spcPct val="0"/>
      </a:spcAft>
      <a:defRPr sz="2000" kern="1200">
        <a:solidFill>
          <a:srgbClr val="6D6D6D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20000"/>
      </a:spcBef>
      <a:spcAft>
        <a:spcPct val="0"/>
      </a:spcAft>
      <a:defRPr sz="2000" kern="1200">
        <a:solidFill>
          <a:srgbClr val="6D6D6D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rgbClr val="6D6D6D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rgbClr val="6D6D6D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rgbClr val="6D6D6D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rgbClr val="6D6D6D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82">
          <p15:clr>
            <a:srgbClr val="A4A3A4"/>
          </p15:clr>
        </p15:guide>
        <p15:guide id="2" orient="horz" pos="4020">
          <p15:clr>
            <a:srgbClr val="A4A3A4"/>
          </p15:clr>
        </p15:guide>
        <p15:guide id="3" orient="horz" pos="935">
          <p15:clr>
            <a:srgbClr val="A4A3A4"/>
          </p15:clr>
        </p15:guide>
        <p15:guide id="4" pos="5420">
          <p15:clr>
            <a:srgbClr val="A4A3A4"/>
          </p15:clr>
        </p15:guide>
        <p15:guide id="5" pos="340">
          <p15:clr>
            <a:srgbClr val="A4A3A4"/>
          </p15:clr>
        </p15:guide>
        <p15:guide id="6" pos="392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onRymonLipinski, Katharina" initials="vK" lastIdx="4" clrIdx="0">
    <p:extLst>
      <p:ext uri="{19B8F6BF-5375-455C-9EA6-DF929625EA0E}">
        <p15:presenceInfo xmlns:p15="http://schemas.microsoft.com/office/powerpoint/2012/main" userId="vonRymonLipinski, Katharina" providerId="None"/>
      </p:ext>
    </p:extLst>
  </p:cmAuthor>
  <p:cmAuthor id="2" name="Born Silke" initials="BS" lastIdx="1" clrIdx="1">
    <p:extLst>
      <p:ext uri="{19B8F6BF-5375-455C-9EA6-DF929625EA0E}">
        <p15:presenceInfo xmlns:p15="http://schemas.microsoft.com/office/powerpoint/2012/main" userId="Born Silk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5DB"/>
    <a:srgbClr val="008C8E"/>
    <a:srgbClr val="FFDB92"/>
    <a:srgbClr val="5775B3"/>
    <a:srgbClr val="577511"/>
    <a:srgbClr val="FFFFFF"/>
    <a:srgbClr val="E14D0E"/>
    <a:srgbClr val="94C1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ittlere Formatvorlage 2 - Akz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5AB1C69-6EDB-4FF4-983F-18BD219EF322}" styleName="Mittlere Formatvorlage 2 - Akz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DA37D80-6434-44D0-A028-1B22A696006F}" styleName="Helle Formatvorlage 3 - Akz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21E4AEA4-8DFA-4A89-87EB-49C32662AFE0}" styleName="Mittlere Formatvorlage 2 - Akz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ittlere Formatvorlage 2 - Akz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E3FDE45-AF77-4B5C-9715-49D594BDF05E}" styleName="Helle Formatvorlage 1 - Akz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666" autoAdjust="0"/>
    <p:restoredTop sz="76512" autoAdjust="0"/>
  </p:normalViewPr>
  <p:slideViewPr>
    <p:cSldViewPr>
      <p:cViewPr varScale="1">
        <p:scale>
          <a:sx n="84" d="100"/>
          <a:sy n="84" d="100"/>
        </p:scale>
        <p:origin x="2658" y="96"/>
      </p:cViewPr>
      <p:guideLst>
        <p:guide orient="horz" pos="482"/>
        <p:guide orient="horz" pos="4020"/>
        <p:guide orient="horz" pos="935"/>
        <p:guide pos="5420"/>
        <p:guide pos="340"/>
        <p:guide pos="392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3804" y="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commentAuthors" Target="commentAuthor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1392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1392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1392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defRPr sz="1200">
                <a:solidFill>
                  <a:schemeClr val="tx1"/>
                </a:solidFill>
              </a:defRPr>
            </a:lvl1pPr>
          </a:lstStyle>
          <a:p>
            <a:fld id="{E8627182-26EE-4641-98A0-0F3EB5FFEC64}" type="slidenum">
              <a:rPr lang="de-DE" altLang="de-DE"/>
              <a:pPr/>
              <a:t>‹Nr.›</a:t>
            </a:fld>
            <a:endParaRPr lang="de-DE" alt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71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542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noProof="0" smtClean="0"/>
              <a:t>Textmasterformate durch Klicken bearbeiten</a:t>
            </a:r>
          </a:p>
          <a:p>
            <a:pPr lvl="1"/>
            <a:r>
              <a:rPr lang="de-DE" altLang="de-DE" noProof="0" smtClean="0"/>
              <a:t>Zweite Ebene</a:t>
            </a:r>
          </a:p>
          <a:p>
            <a:pPr lvl="2"/>
            <a:r>
              <a:rPr lang="de-DE" altLang="de-DE" noProof="0" smtClean="0"/>
              <a:t>Dritte Ebene</a:t>
            </a:r>
          </a:p>
          <a:p>
            <a:pPr lvl="3"/>
            <a:r>
              <a:rPr lang="de-DE" altLang="de-DE" noProof="0" smtClean="0"/>
              <a:t>Vierte Ebene</a:t>
            </a:r>
          </a:p>
          <a:p>
            <a:pPr lvl="4"/>
            <a:r>
              <a:rPr lang="de-DE" altLang="de-DE" noProof="0" smtClean="0"/>
              <a:t>Fünfte Ebene</a:t>
            </a:r>
          </a:p>
        </p:txBody>
      </p:sp>
      <p:sp>
        <p:nvSpPr>
          <p:cNvPr id="542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542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defRPr sz="1200">
                <a:solidFill>
                  <a:schemeClr val="tx1"/>
                </a:solidFill>
              </a:defRPr>
            </a:lvl1pPr>
          </a:lstStyle>
          <a:p>
            <a:fld id="{E77184AF-ED75-4CD1-8D5F-76D95B3EEF0D}" type="slidenum">
              <a:rPr lang="de-DE" altLang="de-DE"/>
              <a:pPr/>
              <a:t>‹Nr.›</a:t>
            </a:fld>
            <a:endParaRPr lang="de-DE" alt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C785EBC2-966B-4314-BCD2-C00B565D3F23}" type="slidenum">
              <a:rPr lang="de-DE" altLang="de-DE"/>
              <a:pPr>
                <a:spcBef>
                  <a:spcPct val="0"/>
                </a:spcBef>
              </a:pPr>
              <a:t>1</a:t>
            </a:fld>
            <a:endParaRPr lang="de-DE" altLang="de-DE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altLang="de-DE" sz="1400" dirty="0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altLang="de-DE" sz="1200" dirty="0" smtClean="0">
                <a:latin typeface="Arial" pitchFamily="34" charset="0"/>
              </a:rPr>
              <a:t>A </a:t>
            </a:r>
            <a:r>
              <a:rPr lang="de-DE" altLang="de-DE" sz="1200" dirty="0" err="1" smtClean="0">
                <a:latin typeface="Arial" pitchFamily="34" charset="0"/>
              </a:rPr>
              <a:t>force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15%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maximum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can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applied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almost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continually</a:t>
            </a:r>
            <a:endParaRPr lang="de-DE" altLang="de-DE" sz="1200" dirty="0" smtClean="0">
              <a:latin typeface="Arial" pitchFamily="34" charset="0"/>
            </a:endParaRPr>
          </a:p>
          <a:p>
            <a:r>
              <a:rPr lang="de-DE" altLang="de-DE" sz="1200" dirty="0" err="1" smtClean="0">
                <a:latin typeface="Arial" pitchFamily="34" charset="0"/>
              </a:rPr>
              <a:t>Conversely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muscle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fatigue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rapidly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sets</a:t>
            </a:r>
            <a:r>
              <a:rPr lang="de-DE" altLang="de-DE" sz="1200" dirty="0" smtClean="0">
                <a:latin typeface="Arial" pitchFamily="34" charset="0"/>
              </a:rPr>
              <a:t> in </a:t>
            </a:r>
            <a:r>
              <a:rPr lang="de-DE" altLang="de-DE" sz="1200" dirty="0" err="1" smtClean="0">
                <a:latin typeface="Arial" pitchFamily="34" charset="0"/>
              </a:rPr>
              <a:t>as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soon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as</a:t>
            </a:r>
            <a:r>
              <a:rPr lang="de-DE" altLang="de-DE" sz="1200" dirty="0" smtClean="0">
                <a:latin typeface="Arial" pitchFamily="34" charset="0"/>
              </a:rPr>
              <a:t> larger </a:t>
            </a:r>
            <a:r>
              <a:rPr lang="de-DE" altLang="de-DE" sz="1200" dirty="0" err="1" smtClean="0">
                <a:latin typeface="Arial" pitchFamily="34" charset="0"/>
              </a:rPr>
              <a:t>proportions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maximum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force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are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required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to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exerted</a:t>
            </a:r>
            <a:endParaRPr lang="de-DE" altLang="de-DE" sz="1200" dirty="0" smtClean="0">
              <a:latin typeface="Arial" pitchFamily="34" charset="0"/>
            </a:endParaRPr>
          </a:p>
          <a:p>
            <a:r>
              <a:rPr lang="de-DE" altLang="de-DE" sz="1200" dirty="0" err="1" smtClean="0">
                <a:latin typeface="Arial" pitchFamily="34" charset="0"/>
              </a:rPr>
              <a:t>For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example</a:t>
            </a:r>
            <a:r>
              <a:rPr lang="de-DE" altLang="de-DE" sz="1200" dirty="0" smtClean="0">
                <a:latin typeface="Arial" pitchFamily="34" charset="0"/>
              </a:rPr>
              <a:t>, 40%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maximum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force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can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exerted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only</a:t>
            </a:r>
            <a:r>
              <a:rPr lang="de-DE" altLang="de-DE" sz="1200" dirty="0" smtClean="0">
                <a:latin typeface="Arial" pitchFamily="34" charset="0"/>
              </a:rPr>
              <a:t> 2 </a:t>
            </a:r>
            <a:r>
              <a:rPr lang="de-DE" altLang="de-DE" sz="1200" dirty="0" err="1" smtClean="0">
                <a:latin typeface="Arial" pitchFamily="34" charset="0"/>
              </a:rPr>
              <a:t>minutes</a:t>
            </a:r>
            <a:r>
              <a:rPr lang="de-DE" altLang="de-DE" sz="1200" dirty="0" smtClean="0">
                <a:latin typeface="Arial" pitchFamily="34" charset="0"/>
              </a:rPr>
              <a:t>;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muscle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requires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recuperation</a:t>
            </a:r>
            <a:endParaRPr lang="de-DE" altLang="de-DE" sz="1200" dirty="0" smtClean="0">
              <a:latin typeface="Arial" pitchFamily="34" charset="0"/>
            </a:endParaRPr>
          </a:p>
          <a:p>
            <a:endParaRPr lang="de-DE" altLang="de-DE" sz="1200" dirty="0" smtClean="0">
              <a:latin typeface="Arial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7184AF-ED75-4CD1-8D5F-76D95B3EEF0D}" type="slidenum">
              <a:rPr lang="de-DE" altLang="de-DE" smtClean="0"/>
              <a:pPr/>
              <a:t>10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18056104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182385">
              <a:buFont typeface="Wingdings" pitchFamily="2" charset="2"/>
              <a:buChar char="§"/>
              <a:defRPr/>
            </a:pPr>
            <a:r>
              <a:rPr lang="de-DE" altLang="de-DE" sz="1000" dirty="0" smtClean="0">
                <a:latin typeface="Arial" pitchFamily="34" charset="0"/>
                <a:cs typeface="Times New Roman" pitchFamily="18" charset="0"/>
              </a:rPr>
              <a:t> Siemens </a:t>
            </a:r>
            <a:r>
              <a:rPr lang="de-DE" altLang="de-DE" sz="1000" dirty="0" err="1" smtClean="0">
                <a:latin typeface="Arial" pitchFamily="34" charset="0"/>
                <a:cs typeface="Times New Roman" pitchFamily="18" charset="0"/>
              </a:rPr>
              <a:t>method</a:t>
            </a:r>
            <a:r>
              <a:rPr lang="de-DE" altLang="de-DE" sz="1000" dirty="0" smtClean="0">
                <a:latin typeface="Arial" pitchFamily="34" charset="0"/>
                <a:cs typeface="Times New Roman" pitchFamily="18" charset="0"/>
              </a:rPr>
              <a:t>: </a:t>
            </a:r>
            <a:r>
              <a:rPr lang="de-DE" altLang="de-DE" sz="1000" dirty="0" err="1" smtClean="0">
                <a:latin typeface="Arial" pitchFamily="34" charset="0"/>
                <a:cs typeface="Times New Roman" pitchFamily="18" charset="0"/>
              </a:rPr>
              <a:t>this</a:t>
            </a:r>
            <a:r>
              <a:rPr lang="de-DE" altLang="de-DE" sz="1000" dirty="0" smtClean="0">
                <a:latin typeface="Arial" pitchFamily="34" charset="0"/>
                <a:cs typeface="Times New Roman" pitchFamily="18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  <a:cs typeface="Times New Roman" pitchFamily="18" charset="0"/>
              </a:rPr>
              <a:t>is</a:t>
            </a:r>
            <a:r>
              <a:rPr lang="de-DE" altLang="de-DE" sz="1000" dirty="0" smtClean="0">
                <a:latin typeface="Arial" pitchFamily="34" charset="0"/>
                <a:cs typeface="Times New Roman" pitchFamily="18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  <a:cs typeface="Times New Roman" pitchFamily="18" charset="0"/>
              </a:rPr>
              <a:t>used</a:t>
            </a:r>
            <a:r>
              <a:rPr lang="de-DE" altLang="de-DE" sz="1000" dirty="0" smtClean="0">
                <a:latin typeface="Arial" pitchFamily="34" charset="0"/>
                <a:cs typeface="Times New Roman" pitchFamily="18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  <a:cs typeface="Times New Roman" pitchFamily="18" charset="0"/>
              </a:rPr>
              <a:t>to</a:t>
            </a:r>
            <a:r>
              <a:rPr lang="de-DE" altLang="de-DE" sz="1000" dirty="0" smtClean="0">
                <a:latin typeface="Arial" pitchFamily="34" charset="0"/>
                <a:cs typeface="Times New Roman" pitchFamily="18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  <a:cs typeface="Times New Roman" pitchFamily="18" charset="0"/>
              </a:rPr>
              <a:t>evaluate</a:t>
            </a:r>
            <a:r>
              <a:rPr lang="de-DE" altLang="de-DE" sz="1000" dirty="0" smtClean="0">
                <a:latin typeface="Arial" pitchFamily="34" charset="0"/>
                <a:cs typeface="Times New Roman" pitchFamily="18" charset="0"/>
              </a:rPr>
              <a:t> individual </a:t>
            </a:r>
            <a:r>
              <a:rPr lang="de-DE" altLang="de-DE" sz="1000" dirty="0" err="1" smtClean="0">
                <a:latin typeface="Arial" pitchFamily="34" charset="0"/>
                <a:cs typeface="Times New Roman" pitchFamily="18" charset="0"/>
              </a:rPr>
              <a:t>homogeneous</a:t>
            </a:r>
            <a:r>
              <a:rPr lang="de-DE" altLang="de-DE" sz="1000" dirty="0" smtClean="0">
                <a:latin typeface="Arial" pitchFamily="34" charset="0"/>
                <a:cs typeface="Times New Roman" pitchFamily="18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  <a:cs typeface="Times New Roman" pitchFamily="18" charset="0"/>
              </a:rPr>
              <a:t>cases</a:t>
            </a:r>
            <a:r>
              <a:rPr lang="de-DE" altLang="de-DE" sz="1000" dirty="0" smtClean="0">
                <a:latin typeface="Arial" pitchFamily="34" charset="0"/>
                <a:cs typeface="Times New Roman" pitchFamily="18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  <a:cs typeface="Times New Roman" pitchFamily="18" charset="0"/>
              </a:rPr>
              <a:t>of</a:t>
            </a:r>
            <a:r>
              <a:rPr lang="de-DE" altLang="de-DE" sz="1000" dirty="0" smtClean="0">
                <a:latin typeface="Arial" pitchFamily="34" charset="0"/>
                <a:cs typeface="Times New Roman" pitchFamily="18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  <a:cs typeface="Times New Roman" pitchFamily="18" charset="0"/>
              </a:rPr>
              <a:t>force</a:t>
            </a:r>
            <a:r>
              <a:rPr lang="de-DE" altLang="de-DE" sz="1000" dirty="0" smtClean="0">
                <a:latin typeface="Arial" pitchFamily="34" charset="0"/>
                <a:cs typeface="Times New Roman" pitchFamily="18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  <a:cs typeface="Times New Roman" pitchFamily="18" charset="0"/>
              </a:rPr>
              <a:t>exertion</a:t>
            </a:r>
            <a:r>
              <a:rPr lang="de-DE" altLang="de-DE" sz="1000" dirty="0" smtClean="0">
                <a:latin typeface="Arial" pitchFamily="34" charset="0"/>
                <a:cs typeface="Times New Roman" pitchFamily="18" charset="0"/>
              </a:rPr>
              <a:t>, but </a:t>
            </a:r>
            <a:r>
              <a:rPr lang="de-DE" altLang="de-DE" sz="1000" dirty="0" err="1" smtClean="0">
                <a:latin typeface="Arial" pitchFamily="34" charset="0"/>
                <a:cs typeface="Times New Roman" pitchFamily="18" charset="0"/>
              </a:rPr>
              <a:t>is</a:t>
            </a:r>
            <a:r>
              <a:rPr lang="de-DE" altLang="de-DE" sz="1000" dirty="0" smtClean="0">
                <a:latin typeface="Arial" pitchFamily="34" charset="0"/>
                <a:cs typeface="Times New Roman" pitchFamily="18" charset="0"/>
              </a:rPr>
              <a:t> not </a:t>
            </a:r>
            <a:r>
              <a:rPr lang="de-DE" altLang="de-DE" sz="1000" dirty="0" err="1" smtClean="0">
                <a:latin typeface="Arial" pitchFamily="34" charset="0"/>
                <a:cs typeface="Times New Roman" pitchFamily="18" charset="0"/>
              </a:rPr>
              <a:t>suitable</a:t>
            </a:r>
            <a:r>
              <a:rPr lang="de-DE" altLang="de-DE" sz="1000" dirty="0" smtClean="0">
                <a:latin typeface="Arial" pitchFamily="34" charset="0"/>
                <a:cs typeface="Times New Roman" pitchFamily="18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  <a:cs typeface="Times New Roman" pitchFamily="18" charset="0"/>
              </a:rPr>
              <a:t>for</a:t>
            </a:r>
            <a:r>
              <a:rPr lang="de-DE" altLang="de-DE" sz="1000" dirty="0" smtClean="0">
                <a:latin typeface="Arial" pitchFamily="34" charset="0"/>
                <a:cs typeface="Times New Roman" pitchFamily="18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  <a:cs typeface="Times New Roman" pitchFamily="18" charset="0"/>
              </a:rPr>
              <a:t>evaluating</a:t>
            </a:r>
            <a:r>
              <a:rPr lang="de-DE" altLang="de-DE" sz="1000" dirty="0" smtClean="0">
                <a:latin typeface="Arial" pitchFamily="34" charset="0"/>
                <a:cs typeface="Times New Roman" pitchFamily="18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  <a:cs typeface="Times New Roman" pitchFamily="18" charset="0"/>
              </a:rPr>
              <a:t>cumulative</a:t>
            </a:r>
            <a:r>
              <a:rPr lang="de-DE" altLang="de-DE" sz="1000" dirty="0" smtClean="0">
                <a:latin typeface="Arial" pitchFamily="34" charset="0"/>
                <a:cs typeface="Times New Roman" pitchFamily="18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  <a:cs typeface="Times New Roman" pitchFamily="18" charset="0"/>
              </a:rPr>
              <a:t>stresses</a:t>
            </a:r>
            <a:r>
              <a:rPr lang="de-DE" altLang="de-DE" sz="1000" dirty="0" smtClean="0">
                <a:latin typeface="Arial" pitchFamily="34" charset="0"/>
                <a:cs typeface="Times New Roman" pitchFamily="18" charset="0"/>
              </a:rPr>
              <a:t> in </a:t>
            </a:r>
            <a:r>
              <a:rPr lang="de-DE" altLang="de-DE" sz="1000" dirty="0" err="1" smtClean="0">
                <a:latin typeface="Arial" pitchFamily="34" charset="0"/>
                <a:cs typeface="Times New Roman" pitchFamily="18" charset="0"/>
              </a:rPr>
              <a:t>complex</a:t>
            </a:r>
            <a:r>
              <a:rPr lang="de-DE" altLang="de-DE" sz="1000" dirty="0" smtClean="0">
                <a:latin typeface="Arial" pitchFamily="34" charset="0"/>
                <a:cs typeface="Times New Roman" pitchFamily="18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  <a:cs typeface="Times New Roman" pitchFamily="18" charset="0"/>
              </a:rPr>
              <a:t>work</a:t>
            </a:r>
            <a:r>
              <a:rPr lang="de-DE" altLang="de-DE" sz="1000" dirty="0" smtClean="0">
                <a:latin typeface="Arial" pitchFamily="34" charset="0"/>
                <a:cs typeface="Times New Roman" pitchFamily="18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  <a:cs typeface="Times New Roman" pitchFamily="18" charset="0"/>
              </a:rPr>
              <a:t>processes</a:t>
            </a:r>
            <a:endParaRPr lang="de-DE" altLang="de-DE" sz="1000" dirty="0" smtClean="0">
              <a:latin typeface="Arial" pitchFamily="34" charset="0"/>
              <a:cs typeface="Times New Roman" pitchFamily="18" charset="0"/>
            </a:endParaRPr>
          </a:p>
          <a:p>
            <a:pPr defTabSz="182385">
              <a:buFont typeface="Wingdings" pitchFamily="2" charset="2"/>
              <a:buChar char="§"/>
              <a:defRPr/>
            </a:pPr>
            <a:endParaRPr lang="de-DE" altLang="de-DE" sz="1000" dirty="0" smtClean="0">
              <a:latin typeface="Arial" pitchFamily="34" charset="0"/>
              <a:cs typeface="Times New Roman" pitchFamily="18" charset="0"/>
            </a:endParaRPr>
          </a:p>
          <a:p>
            <a:pPr defTabSz="182385">
              <a:buFont typeface="Wingdings" pitchFamily="2" charset="2"/>
              <a:buChar char="§"/>
              <a:defRPr/>
            </a:pPr>
            <a:r>
              <a:rPr lang="de-DE" altLang="de-DE" sz="1000" dirty="0" err="1" smtClean="0">
                <a:latin typeface="Arial" pitchFamily="34" charset="0"/>
                <a:cs typeface="Times New Roman" pitchFamily="18" charset="0"/>
              </a:rPr>
              <a:t>Method</a:t>
            </a:r>
            <a:r>
              <a:rPr lang="de-DE" altLang="de-DE" sz="1000" dirty="0" smtClean="0">
                <a:latin typeface="Arial" pitchFamily="34" charset="0"/>
                <a:cs typeface="Times New Roman" pitchFamily="18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  <a:cs typeface="Times New Roman" pitchFamily="18" charset="0"/>
              </a:rPr>
              <a:t>to</a:t>
            </a:r>
            <a:r>
              <a:rPr lang="de-DE" altLang="de-DE" sz="1000" dirty="0" smtClean="0">
                <a:latin typeface="Arial" pitchFamily="34" charset="0"/>
                <a:cs typeface="Times New Roman" pitchFamily="18" charset="0"/>
              </a:rPr>
              <a:t> EN 1005-3: an additional </a:t>
            </a:r>
            <a:r>
              <a:rPr lang="de-DE" altLang="de-DE" sz="1000" dirty="0" err="1" smtClean="0">
                <a:latin typeface="Arial" pitchFamily="34" charset="0"/>
                <a:cs typeface="Times New Roman" pitchFamily="18" charset="0"/>
              </a:rPr>
              <a:t>reduction</a:t>
            </a:r>
            <a:r>
              <a:rPr lang="de-DE" altLang="de-DE" sz="1000" dirty="0" smtClean="0">
                <a:latin typeface="Arial" pitchFamily="34" charset="0"/>
                <a:cs typeface="Times New Roman" pitchFamily="18" charset="0"/>
              </a:rPr>
              <a:t> in </a:t>
            </a:r>
            <a:r>
              <a:rPr lang="de-DE" altLang="de-DE" sz="1000" dirty="0" err="1" smtClean="0">
                <a:latin typeface="Arial" pitchFamily="34" charset="0"/>
                <a:cs typeface="Times New Roman" pitchFamily="18" charset="0"/>
              </a:rPr>
              <a:t>the</a:t>
            </a:r>
            <a:r>
              <a:rPr lang="de-DE" altLang="de-DE" sz="1000" dirty="0" smtClean="0">
                <a:latin typeface="Arial" pitchFamily="34" charset="0"/>
                <a:cs typeface="Times New Roman" pitchFamily="18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  <a:cs typeface="Times New Roman" pitchFamily="18" charset="0"/>
              </a:rPr>
              <a:t>maximum</a:t>
            </a:r>
            <a:r>
              <a:rPr lang="de-DE" altLang="de-DE" sz="1000" dirty="0" smtClean="0">
                <a:latin typeface="Arial" pitchFamily="34" charset="0"/>
                <a:cs typeface="Times New Roman" pitchFamily="18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  <a:cs typeface="Times New Roman" pitchFamily="18" charset="0"/>
              </a:rPr>
              <a:t>forces</a:t>
            </a:r>
            <a:r>
              <a:rPr lang="de-DE" altLang="de-DE" sz="1000" dirty="0" smtClean="0">
                <a:latin typeface="Arial" pitchFamily="34" charset="0"/>
                <a:cs typeface="Times New Roman" pitchFamily="18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  <a:cs typeface="Times New Roman" pitchFamily="18" charset="0"/>
              </a:rPr>
              <a:t>to</a:t>
            </a:r>
            <a:r>
              <a:rPr lang="de-DE" altLang="de-DE" sz="1000" dirty="0" smtClean="0">
                <a:latin typeface="Arial" pitchFamily="34" charset="0"/>
                <a:cs typeface="Times New Roman" pitchFamily="18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  <a:cs typeface="Times New Roman" pitchFamily="18" charset="0"/>
              </a:rPr>
              <a:t>allow</a:t>
            </a:r>
            <a:r>
              <a:rPr lang="de-DE" altLang="de-DE" sz="1000" dirty="0" smtClean="0">
                <a:latin typeface="Arial" pitchFamily="34" charset="0"/>
                <a:cs typeface="Times New Roman" pitchFamily="18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  <a:cs typeface="Times New Roman" pitchFamily="18" charset="0"/>
              </a:rPr>
              <a:t>for</a:t>
            </a:r>
            <a:r>
              <a:rPr lang="de-DE" altLang="de-DE" sz="1000" dirty="0" smtClean="0">
                <a:latin typeface="Arial" pitchFamily="34" charset="0"/>
                <a:cs typeface="Times New Roman" pitchFamily="18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  <a:cs typeface="Times New Roman" pitchFamily="18" charset="0"/>
              </a:rPr>
              <a:t>factors</a:t>
            </a:r>
            <a:r>
              <a:rPr lang="de-DE" altLang="de-DE" sz="1000" dirty="0" smtClean="0">
                <a:latin typeface="Arial" pitchFamily="34" charset="0"/>
                <a:cs typeface="Times New Roman" pitchFamily="18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  <a:cs typeface="Times New Roman" pitchFamily="18" charset="0"/>
              </a:rPr>
              <a:t>specific</a:t>
            </a:r>
            <a:r>
              <a:rPr lang="de-DE" altLang="de-DE" sz="1000" dirty="0" smtClean="0">
                <a:latin typeface="Arial" pitchFamily="34" charset="0"/>
                <a:cs typeface="Times New Roman" pitchFamily="18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  <a:cs typeface="Times New Roman" pitchFamily="18" charset="0"/>
              </a:rPr>
              <a:t>to</a:t>
            </a:r>
            <a:r>
              <a:rPr lang="de-DE" altLang="de-DE" sz="1000" dirty="0" smtClean="0">
                <a:latin typeface="Arial" pitchFamily="34" charset="0"/>
                <a:cs typeface="Times New Roman" pitchFamily="18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  <a:cs typeface="Times New Roman" pitchFamily="18" charset="0"/>
              </a:rPr>
              <a:t>the</a:t>
            </a:r>
            <a:r>
              <a:rPr lang="de-DE" altLang="de-DE" sz="1000" dirty="0" smtClean="0">
                <a:latin typeface="Arial" pitchFamily="34" charset="0"/>
                <a:cs typeface="Times New Roman" pitchFamily="18" charset="0"/>
              </a:rPr>
              <a:t> individual </a:t>
            </a:r>
            <a:r>
              <a:rPr lang="de-DE" altLang="de-DE" sz="1000" dirty="0" err="1" smtClean="0">
                <a:latin typeface="Arial" pitchFamily="34" charset="0"/>
                <a:cs typeface="Times New Roman" pitchFamily="18" charset="0"/>
              </a:rPr>
              <a:t>is</a:t>
            </a:r>
            <a:r>
              <a:rPr lang="de-DE" altLang="de-DE" sz="1000" dirty="0" smtClean="0">
                <a:latin typeface="Arial" pitchFamily="34" charset="0"/>
                <a:cs typeface="Times New Roman" pitchFamily="18" charset="0"/>
              </a:rPr>
              <a:t> not </a:t>
            </a:r>
            <a:r>
              <a:rPr lang="de-DE" altLang="de-DE" sz="1000" dirty="0" err="1" smtClean="0">
                <a:latin typeface="Arial" pitchFamily="34" charset="0"/>
                <a:cs typeface="Times New Roman" pitchFamily="18" charset="0"/>
              </a:rPr>
              <a:t>necessary</a:t>
            </a:r>
            <a:r>
              <a:rPr lang="de-DE" altLang="de-DE" sz="1000" dirty="0" smtClean="0">
                <a:latin typeface="Arial" pitchFamily="34" charset="0"/>
                <a:cs typeface="Times New Roman" pitchFamily="18" charset="0"/>
              </a:rPr>
              <a:t>, </a:t>
            </a:r>
            <a:r>
              <a:rPr lang="de-DE" altLang="de-DE" sz="1000" dirty="0" err="1" smtClean="0">
                <a:latin typeface="Arial" pitchFamily="34" charset="0"/>
                <a:cs typeface="Times New Roman" pitchFamily="18" charset="0"/>
              </a:rPr>
              <a:t>since</a:t>
            </a:r>
            <a:r>
              <a:rPr lang="de-DE" altLang="de-DE" sz="1000" dirty="0" smtClean="0">
                <a:latin typeface="Arial" pitchFamily="34" charset="0"/>
                <a:cs typeface="Times New Roman" pitchFamily="18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  <a:cs typeface="Times New Roman" pitchFamily="18" charset="0"/>
              </a:rPr>
              <a:t>the</a:t>
            </a:r>
            <a:r>
              <a:rPr lang="de-DE" altLang="de-DE" sz="1000" dirty="0" smtClean="0">
                <a:latin typeface="Arial" pitchFamily="34" charset="0"/>
                <a:cs typeface="Times New Roman" pitchFamily="18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  <a:cs typeface="Times New Roman" pitchFamily="18" charset="0"/>
              </a:rPr>
              <a:t>maximum</a:t>
            </a:r>
            <a:r>
              <a:rPr lang="de-DE" altLang="de-DE" sz="1000" dirty="0" smtClean="0">
                <a:latin typeface="Arial" pitchFamily="34" charset="0"/>
                <a:cs typeface="Times New Roman" pitchFamily="18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  <a:cs typeface="Times New Roman" pitchFamily="18" charset="0"/>
              </a:rPr>
              <a:t>values</a:t>
            </a:r>
            <a:r>
              <a:rPr lang="de-DE" altLang="de-DE" sz="1000" dirty="0" smtClean="0">
                <a:latin typeface="Arial" pitchFamily="34" charset="0"/>
                <a:cs typeface="Times New Roman" pitchFamily="18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  <a:cs typeface="Times New Roman" pitchFamily="18" charset="0"/>
              </a:rPr>
              <a:t>already</a:t>
            </a:r>
            <a:r>
              <a:rPr lang="de-DE" altLang="de-DE" sz="1000" dirty="0" smtClean="0">
                <a:latin typeface="Arial" pitchFamily="34" charset="0"/>
                <a:cs typeface="Times New Roman" pitchFamily="18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  <a:cs typeface="Times New Roman" pitchFamily="18" charset="0"/>
              </a:rPr>
              <a:t>apply</a:t>
            </a:r>
            <a:r>
              <a:rPr lang="de-DE" altLang="de-DE" sz="1000" dirty="0" smtClean="0">
                <a:latin typeface="Arial" pitchFamily="34" charset="0"/>
                <a:cs typeface="Times New Roman" pitchFamily="18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  <a:cs typeface="Times New Roman" pitchFamily="18" charset="0"/>
              </a:rPr>
              <a:t>to</a:t>
            </a:r>
            <a:r>
              <a:rPr lang="de-DE" altLang="de-DE" sz="1000" dirty="0" smtClean="0">
                <a:latin typeface="Arial" pitchFamily="34" charset="0"/>
                <a:cs typeface="Times New Roman" pitchFamily="18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  <a:cs typeface="Times New Roman" pitchFamily="18" charset="0"/>
              </a:rPr>
              <a:t>the</a:t>
            </a:r>
            <a:r>
              <a:rPr lang="de-DE" altLang="de-DE" sz="1000" dirty="0" smtClean="0">
                <a:latin typeface="Arial" pitchFamily="34" charset="0"/>
                <a:cs typeface="Times New Roman" pitchFamily="18" charset="0"/>
              </a:rPr>
              <a:t> European </a:t>
            </a:r>
            <a:r>
              <a:rPr lang="de-DE" altLang="de-DE" sz="1000" dirty="0" err="1" smtClean="0">
                <a:latin typeface="Arial" pitchFamily="34" charset="0"/>
                <a:cs typeface="Times New Roman" pitchFamily="18" charset="0"/>
              </a:rPr>
              <a:t>population</a:t>
            </a:r>
            <a:r>
              <a:rPr lang="de-DE" altLang="de-DE" sz="1000" dirty="0" smtClean="0">
                <a:latin typeface="Arial" pitchFamily="34" charset="0"/>
                <a:cs typeface="Times New Roman" pitchFamily="18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  <a:cs typeface="Times New Roman" pitchFamily="18" charset="0"/>
              </a:rPr>
              <a:t>including</a:t>
            </a:r>
            <a:r>
              <a:rPr lang="de-DE" altLang="de-DE" sz="1000" dirty="0" smtClean="0">
                <a:latin typeface="Arial" pitchFamily="34" charset="0"/>
                <a:cs typeface="Times New Roman" pitchFamily="18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  <a:cs typeface="Times New Roman" pitchFamily="18" charset="0"/>
              </a:rPr>
              <a:t>females</a:t>
            </a:r>
            <a:r>
              <a:rPr lang="de-DE" altLang="de-DE" sz="1000" dirty="0" smtClean="0">
                <a:latin typeface="Arial" pitchFamily="34" charset="0"/>
                <a:cs typeface="Times New Roman" pitchFamily="18" charset="0"/>
              </a:rPr>
              <a:t>, </a:t>
            </a:r>
            <a:r>
              <a:rPr lang="de-DE" altLang="de-DE" sz="1000" dirty="0" err="1" smtClean="0">
                <a:latin typeface="Arial" pitchFamily="34" charset="0"/>
                <a:cs typeface="Times New Roman" pitchFamily="18" charset="0"/>
              </a:rPr>
              <a:t>males</a:t>
            </a:r>
            <a:r>
              <a:rPr lang="de-DE" altLang="de-DE" sz="1000" dirty="0" smtClean="0">
                <a:latin typeface="Arial" pitchFamily="34" charset="0"/>
                <a:cs typeface="Times New Roman" pitchFamily="18" charset="0"/>
              </a:rPr>
              <a:t>, </a:t>
            </a:r>
            <a:r>
              <a:rPr lang="de-DE" altLang="de-DE" sz="1000" dirty="0" err="1" smtClean="0">
                <a:latin typeface="Arial" pitchFamily="34" charset="0"/>
                <a:cs typeface="Times New Roman" pitchFamily="18" charset="0"/>
              </a:rPr>
              <a:t>older</a:t>
            </a:r>
            <a:r>
              <a:rPr lang="de-DE" altLang="de-DE" sz="1000" dirty="0" smtClean="0">
                <a:latin typeface="Arial" pitchFamily="34" charset="0"/>
                <a:cs typeface="Times New Roman" pitchFamily="18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  <a:cs typeface="Times New Roman" pitchFamily="18" charset="0"/>
              </a:rPr>
              <a:t>persons</a:t>
            </a:r>
            <a:r>
              <a:rPr lang="de-DE" altLang="de-DE" sz="1000" dirty="0" smtClean="0">
                <a:latin typeface="Arial" pitchFamily="34" charset="0"/>
                <a:cs typeface="Times New Roman" pitchFamily="18" charset="0"/>
              </a:rPr>
              <a:t>, </a:t>
            </a:r>
            <a:r>
              <a:rPr lang="de-DE" altLang="de-DE" sz="1000" dirty="0" err="1" smtClean="0">
                <a:latin typeface="Arial" pitchFamily="34" charset="0"/>
                <a:cs typeface="Times New Roman" pitchFamily="18" charset="0"/>
              </a:rPr>
              <a:t>younger</a:t>
            </a:r>
            <a:r>
              <a:rPr lang="de-DE" altLang="de-DE" sz="1000" dirty="0" smtClean="0">
                <a:latin typeface="Arial" pitchFamily="34" charset="0"/>
                <a:cs typeface="Times New Roman" pitchFamily="18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  <a:cs typeface="Times New Roman" pitchFamily="18" charset="0"/>
              </a:rPr>
              <a:t>persons</a:t>
            </a:r>
            <a:r>
              <a:rPr lang="de-DE" altLang="de-DE" sz="1000" dirty="0" smtClean="0">
                <a:latin typeface="Arial" pitchFamily="34" charset="0"/>
                <a:cs typeface="Times New Roman" pitchFamily="18" charset="0"/>
              </a:rPr>
              <a:t>, etc.</a:t>
            </a:r>
          </a:p>
          <a:p>
            <a:pPr defTabSz="182385">
              <a:buFont typeface="Wingdings" pitchFamily="2" charset="2"/>
              <a:buChar char="§"/>
              <a:defRPr/>
            </a:pPr>
            <a:endParaRPr lang="de-DE" altLang="de-DE" sz="1000" dirty="0" smtClean="0">
              <a:latin typeface="Arial" pitchFamily="34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defRPr/>
            </a:pPr>
            <a:r>
              <a:rPr lang="de-DE" altLang="de-DE" sz="1000" dirty="0" smtClean="0">
                <a:latin typeface="Arial" pitchFamily="34" charset="0"/>
              </a:rPr>
              <a:t>European </a:t>
            </a:r>
            <a:r>
              <a:rPr lang="de-DE" altLang="de-DE" sz="1000" dirty="0" err="1" smtClean="0">
                <a:latin typeface="Arial" pitchFamily="34" charset="0"/>
              </a:rPr>
              <a:t>standard</a:t>
            </a:r>
            <a:r>
              <a:rPr lang="de-DE" altLang="de-DE" sz="1000" dirty="0" smtClean="0">
                <a:latin typeface="Arial" pitchFamily="34" charset="0"/>
              </a:rPr>
              <a:t> EN 1005-3 (</a:t>
            </a:r>
            <a:r>
              <a:rPr lang="de-DE" altLang="de-DE" sz="1000" dirty="0" err="1" smtClean="0">
                <a:latin typeface="Arial" pitchFamily="34" charset="0"/>
              </a:rPr>
              <a:t>Safety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of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machinery</a:t>
            </a:r>
            <a:r>
              <a:rPr lang="de-DE" altLang="de-DE" sz="1000" dirty="0" smtClean="0">
                <a:latin typeface="Arial" pitchFamily="34" charset="0"/>
              </a:rPr>
              <a:t> – Human </a:t>
            </a:r>
            <a:r>
              <a:rPr lang="de-DE" altLang="de-DE" sz="1000" dirty="0" err="1" smtClean="0">
                <a:latin typeface="Arial" pitchFamily="34" charset="0"/>
              </a:rPr>
              <a:t>physical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performance</a:t>
            </a:r>
            <a:r>
              <a:rPr lang="de-DE" altLang="de-DE" sz="1000" dirty="0" smtClean="0">
                <a:latin typeface="Arial" pitchFamily="34" charset="0"/>
              </a:rPr>
              <a:t> – Recommended </a:t>
            </a:r>
            <a:r>
              <a:rPr lang="de-DE" altLang="de-DE" sz="1000" dirty="0" err="1" smtClean="0">
                <a:latin typeface="Arial" pitchFamily="34" charset="0"/>
              </a:rPr>
              <a:t>force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limits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for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machinery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operation</a:t>
            </a:r>
            <a:r>
              <a:rPr lang="de-DE" altLang="de-DE" sz="1000" dirty="0" smtClean="0">
                <a:latin typeface="Arial" pitchFamily="34" charset="0"/>
              </a:rPr>
              <a:t>) </a:t>
            </a:r>
            <a:r>
              <a:rPr lang="de-DE" altLang="de-DE" sz="1000" dirty="0" err="1" smtClean="0">
                <a:latin typeface="Arial" pitchFamily="34" charset="0"/>
              </a:rPr>
              <a:t>states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speed</a:t>
            </a:r>
            <a:r>
              <a:rPr lang="de-DE" altLang="de-DE" sz="1000" dirty="0" smtClean="0">
                <a:latin typeface="Arial" pitchFamily="34" charset="0"/>
              </a:rPr>
              <a:t>, </a:t>
            </a:r>
            <a:r>
              <a:rPr lang="de-DE" altLang="de-DE" sz="1000" dirty="0" err="1" smtClean="0">
                <a:latin typeface="Arial" pitchFamily="34" charset="0"/>
              </a:rPr>
              <a:t>frequency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and</a:t>
            </a:r>
            <a:r>
              <a:rPr lang="de-DE" altLang="de-DE" sz="1000" dirty="0" smtClean="0">
                <a:latin typeface="Arial" pitchFamily="34" charset="0"/>
              </a:rPr>
              <a:t> time </a:t>
            </a:r>
            <a:r>
              <a:rPr lang="de-DE" altLang="de-DE" sz="1000" dirty="0" err="1" smtClean="0">
                <a:latin typeface="Arial" pitchFamily="34" charset="0"/>
              </a:rPr>
              <a:t>as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reduction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factors</a:t>
            </a:r>
            <a:r>
              <a:rPr lang="de-DE" altLang="de-DE" sz="1000" dirty="0" smtClean="0">
                <a:latin typeface="Arial" pitchFamily="34" charset="0"/>
              </a:rPr>
              <a:t>.</a:t>
            </a:r>
            <a:endParaRPr lang="de-DE" altLang="de-DE" sz="1000" b="1" i="1" dirty="0" smtClean="0">
              <a:latin typeface="Arial" pitchFamily="34" charset="0"/>
            </a:endParaRPr>
          </a:p>
          <a:p>
            <a:pPr marL="218862" indent="-218862">
              <a:lnSpc>
                <a:spcPct val="80000"/>
              </a:lnSpc>
              <a:buFont typeface="Wingdings" pitchFamily="2" charset="2"/>
              <a:buChar char="§"/>
              <a:defRPr/>
            </a:pPr>
            <a:r>
              <a:rPr lang="de-DE" altLang="de-DE" sz="1000" dirty="0" smtClean="0">
                <a:latin typeface="Arial" pitchFamily="34" charset="0"/>
              </a:rPr>
              <a:t>These </a:t>
            </a:r>
            <a:r>
              <a:rPr lang="de-DE" altLang="de-DE" sz="1000" dirty="0" err="1" smtClean="0">
                <a:latin typeface="Arial" pitchFamily="34" charset="0"/>
              </a:rPr>
              <a:t>reduction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factors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take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the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following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aspects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into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account</a:t>
            </a:r>
            <a:r>
              <a:rPr lang="de-DE" altLang="de-DE" sz="1000" dirty="0" smtClean="0">
                <a:latin typeface="Arial" pitchFamily="34" charset="0"/>
              </a:rPr>
              <a:t>:</a:t>
            </a:r>
          </a:p>
          <a:p>
            <a:pPr marL="656585" lvl="1" indent="-218862">
              <a:lnSpc>
                <a:spcPct val="80000"/>
              </a:lnSpc>
              <a:buFont typeface="Wingdings" pitchFamily="2" charset="2"/>
              <a:buChar char="§"/>
              <a:defRPr/>
            </a:pPr>
            <a:r>
              <a:rPr lang="de-DE" altLang="de-DE" sz="1000" dirty="0" smtClean="0">
                <a:latin typeface="Arial" pitchFamily="34" charset="0"/>
              </a:rPr>
              <a:t>The </a:t>
            </a:r>
            <a:r>
              <a:rPr lang="de-DE" altLang="de-DE" sz="1000" dirty="0" err="1" smtClean="0">
                <a:latin typeface="Arial" pitchFamily="34" charset="0"/>
              </a:rPr>
              <a:t>maximum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force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decreases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during</a:t>
            </a:r>
            <a:r>
              <a:rPr lang="de-DE" altLang="de-DE" sz="1000" dirty="0" smtClean="0">
                <a:latin typeface="Arial" pitchFamily="34" charset="0"/>
              </a:rPr>
              <a:t> rapid </a:t>
            </a:r>
            <a:r>
              <a:rPr lang="de-DE" altLang="de-DE" sz="1000" dirty="0" err="1" smtClean="0">
                <a:latin typeface="Arial" pitchFamily="34" charset="0"/>
              </a:rPr>
              <a:t>contraction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movements</a:t>
            </a:r>
            <a:endParaRPr lang="de-DE" altLang="de-DE" sz="1000" dirty="0" smtClean="0">
              <a:latin typeface="Arial" pitchFamily="34" charset="0"/>
            </a:endParaRPr>
          </a:p>
          <a:p>
            <a:pPr marL="656585" lvl="1" indent="-218862">
              <a:lnSpc>
                <a:spcPct val="80000"/>
              </a:lnSpc>
              <a:buFont typeface="Wingdings" pitchFamily="2" charset="2"/>
              <a:buChar char="§"/>
              <a:defRPr/>
            </a:pPr>
            <a:r>
              <a:rPr lang="de-DE" altLang="de-DE" sz="1000" dirty="0" smtClean="0">
                <a:latin typeface="Arial" pitchFamily="34" charset="0"/>
              </a:rPr>
              <a:t>Repetition </a:t>
            </a:r>
            <a:r>
              <a:rPr lang="de-DE" altLang="de-DE" sz="1000" dirty="0" err="1" smtClean="0">
                <a:latin typeface="Arial" pitchFamily="34" charset="0"/>
              </a:rPr>
              <a:t>of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movements</a:t>
            </a:r>
            <a:r>
              <a:rPr lang="de-DE" altLang="de-DE" sz="1000" dirty="0" smtClean="0">
                <a:latin typeface="Arial" pitchFamily="34" charset="0"/>
              </a:rPr>
              <a:t> in quick </a:t>
            </a:r>
            <a:r>
              <a:rPr lang="de-DE" altLang="de-DE" sz="1000" dirty="0" err="1" smtClean="0">
                <a:latin typeface="Arial" pitchFamily="34" charset="0"/>
              </a:rPr>
              <a:t>succession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leads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to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fatigue</a:t>
            </a:r>
            <a:r>
              <a:rPr lang="de-DE" altLang="de-DE" sz="1000" dirty="0" smtClean="0">
                <a:latin typeface="Arial" pitchFamily="34" charset="0"/>
              </a:rPr>
              <a:t>; </a:t>
            </a:r>
            <a:r>
              <a:rPr lang="de-DE" altLang="de-DE" sz="1000" dirty="0" err="1" smtClean="0">
                <a:latin typeface="Arial" pitchFamily="34" charset="0"/>
              </a:rPr>
              <a:t>this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is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influenced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by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the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duration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of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the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discrete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activity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and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the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frequency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with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which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it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is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performed</a:t>
            </a:r>
            <a:endParaRPr lang="de-DE" altLang="de-DE" sz="1000" dirty="0" smtClean="0">
              <a:latin typeface="Arial" pitchFamily="34" charset="0"/>
            </a:endParaRPr>
          </a:p>
          <a:p>
            <a:pPr marL="656585" lvl="1" indent="-218862">
              <a:lnSpc>
                <a:spcPct val="80000"/>
              </a:lnSpc>
              <a:buFont typeface="Wingdings" pitchFamily="2" charset="2"/>
              <a:buChar char="§"/>
              <a:defRPr/>
            </a:pPr>
            <a:r>
              <a:rPr lang="de-DE" altLang="de-DE" sz="1000" dirty="0" err="1" smtClean="0">
                <a:latin typeface="Arial" pitchFamily="34" charset="0"/>
              </a:rPr>
              <a:t>Muscle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fatigue</a:t>
            </a:r>
            <a:r>
              <a:rPr lang="de-DE" altLang="de-DE" sz="1000" dirty="0" smtClean="0">
                <a:latin typeface="Arial" pitchFamily="34" charset="0"/>
              </a:rPr>
              <a:t> also </a:t>
            </a:r>
            <a:r>
              <a:rPr lang="de-DE" altLang="de-DE" sz="1000" dirty="0" err="1" smtClean="0">
                <a:latin typeface="Arial" pitchFamily="34" charset="0"/>
              </a:rPr>
              <a:t>occurs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with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increasing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duration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of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the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work</a:t>
            </a:r>
            <a:endParaRPr lang="de-DE" altLang="de-DE" sz="1000" dirty="0" smtClean="0">
              <a:latin typeface="Arial" pitchFamily="34" charset="0"/>
            </a:endParaRPr>
          </a:p>
          <a:p>
            <a:pPr marL="437723" lvl="1">
              <a:lnSpc>
                <a:spcPct val="80000"/>
              </a:lnSpc>
              <a:defRPr/>
            </a:pPr>
            <a:endParaRPr lang="de-DE" altLang="de-DE" sz="1000" dirty="0" smtClean="0">
              <a:latin typeface="Arial" pitchFamily="34" charset="0"/>
            </a:endParaRPr>
          </a:p>
          <a:p>
            <a:pPr marL="437723" lvl="1">
              <a:lnSpc>
                <a:spcPct val="80000"/>
              </a:lnSpc>
              <a:defRPr/>
            </a:pPr>
            <a:r>
              <a:rPr lang="de-DE" altLang="de-DE" sz="1000" dirty="0" smtClean="0">
                <a:latin typeface="Arial" pitchFamily="34" charset="0"/>
              </a:rPr>
              <a:t>The </a:t>
            </a:r>
            <a:r>
              <a:rPr lang="de-DE" altLang="de-DE" sz="1000" dirty="0" err="1" smtClean="0">
                <a:latin typeface="Arial" pitchFamily="34" charset="0"/>
              </a:rPr>
              <a:t>reduced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force</a:t>
            </a:r>
            <a:r>
              <a:rPr lang="de-DE" altLang="de-DE" sz="1000" dirty="0" smtClean="0">
                <a:latin typeface="Arial" pitchFamily="34" charset="0"/>
              </a:rPr>
              <a:t> F-</a:t>
            </a:r>
            <a:r>
              <a:rPr lang="de-DE" altLang="de-DE" sz="1000" dirty="0" err="1" smtClean="0">
                <a:latin typeface="Arial" pitchFamily="34" charset="0"/>
              </a:rPr>
              <a:t>reduced</a:t>
            </a:r>
            <a:r>
              <a:rPr lang="de-DE" altLang="de-DE" sz="1000" dirty="0" smtClean="0">
                <a:latin typeface="Arial" pitchFamily="34" charset="0"/>
              </a:rPr>
              <a:t> (</a:t>
            </a:r>
            <a:r>
              <a:rPr lang="de-DE" altLang="de-DE" sz="1000" dirty="0" err="1" smtClean="0">
                <a:latin typeface="Arial" pitchFamily="34" charset="0"/>
              </a:rPr>
              <a:t>maximum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recommended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force</a:t>
            </a:r>
            <a:r>
              <a:rPr lang="de-DE" altLang="de-DE" sz="1000" dirty="0" smtClean="0">
                <a:latin typeface="Arial" pitchFamily="34" charset="0"/>
              </a:rPr>
              <a:t>) </a:t>
            </a:r>
            <a:r>
              <a:rPr lang="de-DE" altLang="de-DE" sz="1000" dirty="0" err="1" smtClean="0">
                <a:latin typeface="Arial" pitchFamily="34" charset="0"/>
              </a:rPr>
              <a:t>is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multiplied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by</a:t>
            </a:r>
            <a:r>
              <a:rPr lang="de-DE" altLang="de-DE" sz="1000" dirty="0" smtClean="0">
                <a:latin typeface="Arial" pitchFamily="34" charset="0"/>
              </a:rPr>
              <a:t> a </a:t>
            </a:r>
            <a:r>
              <a:rPr lang="de-DE" altLang="de-DE" sz="1000" dirty="0" err="1" smtClean="0">
                <a:latin typeface="Arial" pitchFamily="34" charset="0"/>
              </a:rPr>
              <a:t>risk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factor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to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produce</a:t>
            </a:r>
            <a:r>
              <a:rPr lang="de-DE" altLang="de-DE" sz="1000" dirty="0" smtClean="0">
                <a:latin typeface="Arial" pitchFamily="34" charset="0"/>
              </a:rPr>
              <a:t> a </a:t>
            </a:r>
            <a:r>
              <a:rPr lang="de-DE" altLang="de-DE" sz="1000" dirty="0" err="1" smtClean="0">
                <a:latin typeface="Arial" pitchFamily="34" charset="0"/>
              </a:rPr>
              <a:t>risk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assessment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force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that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is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assigned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to</a:t>
            </a:r>
            <a:r>
              <a:rPr lang="de-DE" altLang="de-DE" sz="1000" dirty="0" smtClean="0">
                <a:latin typeface="Arial" pitchFamily="34" charset="0"/>
              </a:rPr>
              <a:t> a </a:t>
            </a:r>
            <a:r>
              <a:rPr lang="de-DE" altLang="de-DE" sz="1000" dirty="0" err="1" smtClean="0">
                <a:latin typeface="Arial" pitchFamily="34" charset="0"/>
              </a:rPr>
              <a:t>risk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zone</a:t>
            </a:r>
            <a:r>
              <a:rPr lang="de-DE" altLang="de-DE" sz="1000" dirty="0" smtClean="0">
                <a:latin typeface="Arial" pitchFamily="34" charset="0"/>
              </a:rPr>
              <a:t>: </a:t>
            </a:r>
            <a:r>
              <a:rPr lang="de-DE" altLang="de-DE" sz="1000" dirty="0" err="1" smtClean="0">
                <a:latin typeface="Arial" pitchFamily="34" charset="0"/>
              </a:rPr>
              <a:t>estimation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of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the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risk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of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injury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and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disease</a:t>
            </a:r>
            <a:endParaRPr lang="de-DE" altLang="de-DE" sz="1000" dirty="0" smtClean="0">
              <a:latin typeface="Arial" pitchFamily="34" charset="0"/>
            </a:endParaRPr>
          </a:p>
          <a:p>
            <a:pPr marL="437723" lvl="1">
              <a:lnSpc>
                <a:spcPct val="80000"/>
              </a:lnSpc>
              <a:defRPr/>
            </a:pPr>
            <a:r>
              <a:rPr lang="de-DE" altLang="de-DE" sz="1000" dirty="0" smtClean="0">
                <a:latin typeface="Arial" pitchFamily="34" charset="0"/>
              </a:rPr>
              <a:t>This </a:t>
            </a:r>
            <a:r>
              <a:rPr lang="de-DE" altLang="de-DE" sz="1000" dirty="0" err="1" smtClean="0">
                <a:latin typeface="Arial" pitchFamily="34" charset="0"/>
              </a:rPr>
              <a:t>risk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assessment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force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is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compared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with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the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current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force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value</a:t>
            </a:r>
            <a:endParaRPr lang="de-DE" altLang="de-DE" sz="1000" dirty="0" smtClean="0">
              <a:latin typeface="Arial" pitchFamily="34" charset="0"/>
            </a:endParaRPr>
          </a:p>
          <a:p>
            <a:pPr marL="437723" lvl="1">
              <a:lnSpc>
                <a:spcPct val="80000"/>
              </a:lnSpc>
              <a:defRPr/>
            </a:pPr>
            <a:r>
              <a:rPr lang="de-DE" altLang="de-DE" sz="1000" dirty="0" err="1" smtClean="0">
                <a:latin typeface="Arial" pitchFamily="34" charset="0"/>
              </a:rPr>
              <a:t>It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can</a:t>
            </a:r>
            <a:r>
              <a:rPr lang="de-DE" altLang="de-DE" sz="1000" dirty="0" smtClean="0">
                <a:latin typeface="Arial" pitchFamily="34" charset="0"/>
              </a:rPr>
              <a:t> form a </a:t>
            </a:r>
            <a:r>
              <a:rPr lang="de-DE" altLang="de-DE" sz="1000" dirty="0" err="1" smtClean="0">
                <a:latin typeface="Arial" pitchFamily="34" charset="0"/>
              </a:rPr>
              <a:t>basis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for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recommendations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for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action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smtClean="0">
                <a:latin typeface="Arial" pitchFamily="34" charset="0"/>
                <a:sym typeface="Wingdings" panose="05000000000000000000" pitchFamily="2" charset="2"/>
              </a:rPr>
              <a:t> </a:t>
            </a:r>
            <a:r>
              <a:rPr lang="de-DE" altLang="de-DE" sz="1000" dirty="0" err="1" smtClean="0">
                <a:latin typeface="Arial" pitchFamily="34" charset="0"/>
                <a:sym typeface="Wingdings" panose="05000000000000000000" pitchFamily="2" charset="2"/>
              </a:rPr>
              <a:t>changes</a:t>
            </a:r>
            <a:r>
              <a:rPr lang="de-DE" altLang="de-DE" sz="1000" dirty="0" smtClean="0">
                <a:latin typeface="Arial" pitchFamily="34" charset="0"/>
                <a:sym typeface="Wingdings" panose="05000000000000000000" pitchFamily="2" charset="2"/>
              </a:rPr>
              <a:t> </a:t>
            </a:r>
            <a:r>
              <a:rPr lang="de-DE" altLang="de-DE" sz="1000" dirty="0" err="1" smtClean="0">
                <a:latin typeface="Arial" pitchFamily="34" charset="0"/>
                <a:sym typeface="Wingdings" panose="05000000000000000000" pitchFamily="2" charset="2"/>
              </a:rPr>
              <a:t>to</a:t>
            </a:r>
            <a:r>
              <a:rPr lang="de-DE" altLang="de-DE" sz="1000" dirty="0" smtClean="0">
                <a:latin typeface="Arial" pitchFamily="34" charset="0"/>
                <a:sym typeface="Wingdings" panose="05000000000000000000" pitchFamily="2" charset="2"/>
              </a:rPr>
              <a:t> </a:t>
            </a:r>
            <a:r>
              <a:rPr lang="de-DE" altLang="de-DE" sz="1000" dirty="0" err="1" smtClean="0">
                <a:latin typeface="Arial" pitchFamily="34" charset="0"/>
                <a:sym typeface="Wingdings" panose="05000000000000000000" pitchFamily="2" charset="2"/>
              </a:rPr>
              <a:t>the</a:t>
            </a:r>
            <a:r>
              <a:rPr lang="de-DE" altLang="de-DE" sz="1000" dirty="0" smtClean="0">
                <a:latin typeface="Arial" pitchFamily="34" charset="0"/>
                <a:sym typeface="Wingdings" panose="05000000000000000000" pitchFamily="2" charset="2"/>
              </a:rPr>
              <a:t> design </a:t>
            </a:r>
            <a:r>
              <a:rPr lang="de-DE" altLang="de-DE" sz="1000" dirty="0" err="1" smtClean="0">
                <a:latin typeface="Arial" pitchFamily="34" charset="0"/>
                <a:sym typeface="Wingdings" panose="05000000000000000000" pitchFamily="2" charset="2"/>
              </a:rPr>
              <a:t>of</a:t>
            </a:r>
            <a:r>
              <a:rPr lang="de-DE" altLang="de-DE" sz="1000" dirty="0" smtClean="0">
                <a:latin typeface="Arial" pitchFamily="34" charset="0"/>
                <a:sym typeface="Wingdings" panose="05000000000000000000" pitchFamily="2" charset="2"/>
              </a:rPr>
              <a:t> </a:t>
            </a:r>
            <a:r>
              <a:rPr lang="de-DE" altLang="de-DE" sz="1000" dirty="0" err="1" smtClean="0">
                <a:latin typeface="Arial" pitchFamily="34" charset="0"/>
                <a:sym typeface="Wingdings" panose="05000000000000000000" pitchFamily="2" charset="2"/>
              </a:rPr>
              <a:t>machinery</a:t>
            </a:r>
            <a:r>
              <a:rPr lang="de-DE" altLang="de-DE" sz="1000" dirty="0" smtClean="0">
                <a:latin typeface="Arial" pitchFamily="34" charset="0"/>
                <a:sym typeface="Wingdings" panose="05000000000000000000" pitchFamily="2" charset="2"/>
              </a:rPr>
              <a:t>; also </a:t>
            </a:r>
            <a:r>
              <a:rPr lang="de-DE" altLang="de-DE" sz="1000" dirty="0" err="1" smtClean="0">
                <a:latin typeface="Arial" pitchFamily="34" charset="0"/>
                <a:sym typeface="Wingdings" panose="05000000000000000000" pitchFamily="2" charset="2"/>
              </a:rPr>
              <a:t>for</a:t>
            </a:r>
            <a:r>
              <a:rPr lang="de-DE" altLang="de-DE" sz="1000" dirty="0" smtClean="0">
                <a:latin typeface="Arial" pitchFamily="34" charset="0"/>
                <a:sym typeface="Wingdings" panose="05000000000000000000" pitchFamily="2" charset="2"/>
              </a:rPr>
              <a:t> </a:t>
            </a:r>
            <a:r>
              <a:rPr lang="de-DE" altLang="de-DE" sz="1000" dirty="0" err="1" smtClean="0">
                <a:latin typeface="Arial" pitchFamily="34" charset="0"/>
                <a:sym typeface="Wingdings" panose="05000000000000000000" pitchFamily="2" charset="2"/>
              </a:rPr>
              <a:t>instruction</a:t>
            </a:r>
            <a:r>
              <a:rPr lang="de-DE" altLang="de-DE" sz="1000" dirty="0" smtClean="0">
                <a:latin typeface="Arial" pitchFamily="34" charset="0"/>
                <a:sym typeface="Wingdings" panose="05000000000000000000" pitchFamily="2" charset="2"/>
              </a:rPr>
              <a:t> </a:t>
            </a:r>
            <a:r>
              <a:rPr lang="de-DE" altLang="de-DE" sz="1000" dirty="0" err="1" smtClean="0">
                <a:latin typeface="Arial" pitchFamily="34" charset="0"/>
                <a:sym typeface="Wingdings" panose="05000000000000000000" pitchFamily="2" charset="2"/>
              </a:rPr>
              <a:t>handbooks</a:t>
            </a:r>
            <a:r>
              <a:rPr lang="de-DE" altLang="de-DE" sz="1000" dirty="0" smtClean="0">
                <a:latin typeface="Arial" pitchFamily="34" charset="0"/>
                <a:sym typeface="Wingdings" panose="05000000000000000000" pitchFamily="2" charset="2"/>
              </a:rPr>
              <a:t> </a:t>
            </a:r>
            <a:r>
              <a:rPr lang="de-DE" altLang="de-DE" sz="1000" dirty="0" err="1" smtClean="0">
                <a:latin typeface="Arial" pitchFamily="34" charset="0"/>
                <a:sym typeface="Wingdings" panose="05000000000000000000" pitchFamily="2" charset="2"/>
              </a:rPr>
              <a:t>for</a:t>
            </a:r>
            <a:r>
              <a:rPr lang="de-DE" altLang="de-DE" sz="1000" dirty="0" smtClean="0">
                <a:latin typeface="Arial" pitchFamily="34" charset="0"/>
                <a:sym typeface="Wingdings" panose="05000000000000000000" pitchFamily="2" charset="2"/>
              </a:rPr>
              <a:t> </a:t>
            </a:r>
            <a:r>
              <a:rPr lang="de-DE" altLang="de-DE" sz="1000" dirty="0" err="1" smtClean="0">
                <a:latin typeface="Arial" pitchFamily="34" charset="0"/>
                <a:sym typeface="Wingdings" panose="05000000000000000000" pitchFamily="2" charset="2"/>
              </a:rPr>
              <a:t>machinery</a:t>
            </a:r>
            <a:endParaRPr lang="de-DE" altLang="de-DE" sz="1000" dirty="0" smtClean="0">
              <a:latin typeface="Arial" pitchFamily="34" charset="0"/>
            </a:endParaRPr>
          </a:p>
          <a:p>
            <a:pPr defTabSz="182385">
              <a:buFont typeface="Wingdings" pitchFamily="2" charset="2"/>
              <a:buChar char="§"/>
              <a:defRPr/>
            </a:pPr>
            <a:endParaRPr lang="de-DE" altLang="de-DE" sz="1000" dirty="0" smtClean="0">
              <a:latin typeface="Arial" pitchFamily="34" charset="0"/>
              <a:cs typeface="Times New Roman" pitchFamily="18" charset="0"/>
            </a:endParaRPr>
          </a:p>
          <a:p>
            <a:pPr defTabSz="182385">
              <a:defRPr/>
            </a:pPr>
            <a:r>
              <a:rPr lang="de-DE" altLang="de-DE" sz="1000" b="1" dirty="0" err="1" smtClean="0">
                <a:latin typeface="Arial" pitchFamily="34" charset="0"/>
                <a:cs typeface="Times New Roman" pitchFamily="18" charset="0"/>
              </a:rPr>
              <a:t>Bottom</a:t>
            </a:r>
            <a:r>
              <a:rPr lang="de-DE" altLang="de-DE" sz="1000" b="1" dirty="0" smtClean="0">
                <a:latin typeface="Arial" pitchFamily="34" charset="0"/>
                <a:cs typeface="Times New Roman" pitchFamily="18" charset="0"/>
              </a:rPr>
              <a:t> </a:t>
            </a:r>
            <a:r>
              <a:rPr lang="de-DE" altLang="de-DE" sz="1000" b="1" dirty="0" err="1" smtClean="0">
                <a:latin typeface="Arial" pitchFamily="34" charset="0"/>
                <a:cs typeface="Times New Roman" pitchFamily="18" charset="0"/>
              </a:rPr>
              <a:t>two</a:t>
            </a:r>
            <a:r>
              <a:rPr lang="de-DE" altLang="de-DE" sz="1000" b="1" dirty="0" smtClean="0">
                <a:latin typeface="Arial" pitchFamily="34" charset="0"/>
                <a:cs typeface="Times New Roman" pitchFamily="18" charset="0"/>
              </a:rPr>
              <a:t> </a:t>
            </a:r>
            <a:r>
              <a:rPr lang="de-DE" altLang="de-DE" sz="1000" b="1" dirty="0" err="1" smtClean="0">
                <a:latin typeface="Arial" pitchFamily="34" charset="0"/>
                <a:cs typeface="Times New Roman" pitchFamily="18" charset="0"/>
              </a:rPr>
              <a:t>text</a:t>
            </a:r>
            <a:r>
              <a:rPr lang="de-DE" altLang="de-DE" sz="1000" b="1" dirty="0" smtClean="0">
                <a:latin typeface="Arial" pitchFamily="34" charset="0"/>
                <a:cs typeface="Times New Roman" pitchFamily="18" charset="0"/>
              </a:rPr>
              <a:t> </a:t>
            </a:r>
            <a:r>
              <a:rPr lang="de-DE" altLang="de-DE" sz="1000" b="1" dirty="0" err="1" smtClean="0">
                <a:latin typeface="Arial" pitchFamily="34" charset="0"/>
                <a:cs typeface="Times New Roman" pitchFamily="18" charset="0"/>
              </a:rPr>
              <a:t>fields</a:t>
            </a:r>
            <a:r>
              <a:rPr lang="de-DE" altLang="de-DE" sz="1000" b="1" dirty="0" smtClean="0">
                <a:latin typeface="Arial" pitchFamily="34" charset="0"/>
                <a:cs typeface="Times New Roman" pitchFamily="18" charset="0"/>
              </a:rPr>
              <a:t> </a:t>
            </a:r>
            <a:r>
              <a:rPr lang="de-DE" altLang="de-DE" sz="1000" b="1" dirty="0" err="1" smtClean="0">
                <a:latin typeface="Arial" pitchFamily="34" charset="0"/>
                <a:cs typeface="Times New Roman" pitchFamily="18" charset="0"/>
              </a:rPr>
              <a:t>animated</a:t>
            </a:r>
            <a:endParaRPr lang="de-DE" altLang="de-DE" sz="1000" b="1" dirty="0" smtClean="0">
              <a:latin typeface="Arial" pitchFamily="34" charset="0"/>
              <a:cs typeface="Times New Roman" pitchFamily="18" charset="0"/>
            </a:endParaRPr>
          </a:p>
          <a:p>
            <a:pPr marL="457200" lvl="1" indent="0">
              <a:lnSpc>
                <a:spcPct val="80000"/>
              </a:lnSpc>
              <a:buFont typeface="Wingdings" pitchFamily="2" charset="2"/>
              <a:buNone/>
            </a:pPr>
            <a:endParaRPr lang="de-DE" altLang="de-DE" sz="1000" dirty="0" smtClean="0">
              <a:latin typeface="Arial" pitchFamily="34" charset="0"/>
            </a:endParaRPr>
          </a:p>
          <a:p>
            <a:pPr marL="457200" lvl="1" indent="0">
              <a:lnSpc>
                <a:spcPct val="80000"/>
              </a:lnSpc>
              <a:buFont typeface="Wingdings" pitchFamily="2" charset="2"/>
              <a:buNone/>
            </a:pPr>
            <a:r>
              <a:rPr lang="de-DE" altLang="de-DE" sz="1000" dirty="0" smtClean="0">
                <a:latin typeface="Arial" pitchFamily="34" charset="0"/>
              </a:rPr>
              <a:t>Die</a:t>
            </a:r>
            <a:r>
              <a:rPr lang="de-DE" altLang="de-DE" sz="1000" baseline="0" dirty="0" smtClean="0">
                <a:latin typeface="Arial" pitchFamily="34" charset="0"/>
              </a:rPr>
              <a:t> reduzierte Kraft F-reduziert (max. empfohlene Kraft) wird mit einem Risikofaktor multipliziert und ergibt eine Risikobewertungskraft, die in Risikozonen eingestuft wird: Abschätzung des Risikos von Verletzungen und Erkrankungen</a:t>
            </a:r>
          </a:p>
          <a:p>
            <a:pPr marL="457200" lvl="1" indent="0">
              <a:lnSpc>
                <a:spcPct val="80000"/>
              </a:lnSpc>
              <a:buFont typeface="Wingdings" pitchFamily="2" charset="2"/>
              <a:buNone/>
            </a:pPr>
            <a:r>
              <a:rPr lang="de-DE" altLang="de-DE" sz="1000" baseline="0" dirty="0" smtClean="0">
                <a:latin typeface="Arial" pitchFamily="34" charset="0"/>
              </a:rPr>
              <a:t>Diese Risikobewertungskraft wird mit dem aktuellen Kraftwert verglichen</a:t>
            </a:r>
          </a:p>
          <a:p>
            <a:pPr marL="457200" lvl="1" indent="0">
              <a:lnSpc>
                <a:spcPct val="80000"/>
              </a:lnSpc>
              <a:buFont typeface="Wingdings" pitchFamily="2" charset="2"/>
              <a:buNone/>
            </a:pPr>
            <a:r>
              <a:rPr lang="de-DE" altLang="de-DE" sz="1000" baseline="0" dirty="0" smtClean="0">
                <a:latin typeface="Arial" pitchFamily="34" charset="0"/>
              </a:rPr>
              <a:t>Daraus können Handlungsempfehlungen abgeleitet werden </a:t>
            </a:r>
            <a:r>
              <a:rPr lang="de-DE" altLang="de-DE" sz="1000" baseline="0" dirty="0" smtClean="0">
                <a:latin typeface="Arial" pitchFamily="34" charset="0"/>
                <a:sym typeface="Wingdings" panose="05000000000000000000" pitchFamily="2" charset="2"/>
              </a:rPr>
              <a:t> Veränderungen am Entwurf der Maschinen; auch für Betriebsanleitungen für Maschinen</a:t>
            </a:r>
            <a:endParaRPr lang="de-DE" altLang="de-DE" sz="1000" dirty="0" smtClean="0">
              <a:latin typeface="Arial" pitchFamily="34" charset="0"/>
            </a:endParaRPr>
          </a:p>
          <a:p>
            <a:pPr defTabSz="190500">
              <a:buFont typeface="Wingdings" pitchFamily="2" charset="2"/>
              <a:buNone/>
            </a:pPr>
            <a:endParaRPr lang="de-DE" altLang="de-DE" sz="1000" dirty="0" smtClean="0">
              <a:latin typeface="Arial" pitchFamily="34" charset="0"/>
              <a:cs typeface="Times New Roman" pitchFamily="18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7184AF-ED75-4CD1-8D5F-76D95B3EEF0D}" type="slidenum">
              <a:rPr lang="de-DE" altLang="de-DE" smtClean="0"/>
              <a:pPr/>
              <a:t>11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21521078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lnSpc>
                <a:spcPct val="80000"/>
              </a:lnSpc>
            </a:pPr>
            <a:r>
              <a:rPr lang="de-DE" altLang="de-DE" sz="1200" dirty="0" smtClean="0">
                <a:latin typeface="Arial" pitchFamily="34" charset="0"/>
              </a:rPr>
              <a:t>In </a:t>
            </a:r>
            <a:r>
              <a:rPr lang="de-DE" altLang="de-DE" sz="1200" dirty="0" err="1" smtClean="0">
                <a:latin typeface="Arial" pitchFamily="34" charset="0"/>
              </a:rPr>
              <a:t>order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to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determine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permissible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force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limits</a:t>
            </a:r>
            <a:r>
              <a:rPr lang="de-DE" altLang="de-DE" sz="1200" dirty="0" smtClean="0">
                <a:latin typeface="Arial" pitchFamily="34" charset="0"/>
              </a:rPr>
              <a:t>, a </a:t>
            </a:r>
            <a:r>
              <a:rPr lang="de-DE" altLang="de-DE" sz="1200" dirty="0" err="1" smtClean="0">
                <a:latin typeface="Arial" pitchFamily="34" charset="0"/>
              </a:rPr>
              <a:t>base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value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assumed</a:t>
            </a:r>
            <a:r>
              <a:rPr lang="de-DE" altLang="de-DE" sz="1200" dirty="0" smtClean="0">
                <a:latin typeface="Arial" pitchFamily="34" charset="0"/>
              </a:rPr>
              <a:t>:</a:t>
            </a:r>
          </a:p>
          <a:p>
            <a:pPr marL="228600" indent="-228600">
              <a:lnSpc>
                <a:spcPct val="80000"/>
              </a:lnSpc>
              <a:buFont typeface="Wingdings" pitchFamily="2" charset="2"/>
              <a:buChar char="§"/>
            </a:pPr>
            <a:r>
              <a:rPr lang="de-DE" altLang="de-DE" sz="1200" dirty="0" smtClean="0">
                <a:latin typeface="Arial" pitchFamily="34" charset="0"/>
              </a:rPr>
              <a:t>Base </a:t>
            </a:r>
            <a:r>
              <a:rPr lang="de-DE" altLang="de-DE" sz="1200" dirty="0" err="1" smtClean="0">
                <a:latin typeface="Arial" pitchFamily="34" charset="0"/>
              </a:rPr>
              <a:t>value</a:t>
            </a:r>
            <a:r>
              <a:rPr lang="de-DE" altLang="de-DE" sz="1200" dirty="0" smtClean="0">
                <a:latin typeface="Arial" pitchFamily="34" charset="0"/>
              </a:rPr>
              <a:t>: </a:t>
            </a:r>
            <a:r>
              <a:rPr lang="de-DE" altLang="de-DE" sz="1200" dirty="0" err="1" smtClean="0">
                <a:latin typeface="Arial" pitchFamily="34" charset="0"/>
              </a:rPr>
              <a:t>maximum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b="0" dirty="0" err="1" smtClean="0">
                <a:latin typeface="Arial" pitchFamily="34" charset="0"/>
              </a:rPr>
              <a:t>action</a:t>
            </a:r>
            <a:r>
              <a:rPr lang="de-DE" altLang="de-DE" sz="1200" b="0" dirty="0" smtClean="0">
                <a:latin typeface="Arial" pitchFamily="34" charset="0"/>
              </a:rPr>
              <a:t> </a:t>
            </a:r>
            <a:r>
              <a:rPr lang="de-DE" altLang="de-DE" sz="1200" b="0" dirty="0" err="1" smtClean="0">
                <a:latin typeface="Arial" pitchFamily="34" charset="0"/>
              </a:rPr>
              <a:t>force</a:t>
            </a:r>
            <a:r>
              <a:rPr lang="de-DE" altLang="de-DE" sz="1200" b="0" dirty="0" smtClean="0">
                <a:latin typeface="Arial" pitchFamily="34" charset="0"/>
              </a:rPr>
              <a:t> </a:t>
            </a:r>
            <a:r>
              <a:rPr lang="de-DE" altLang="de-DE" sz="1200" b="0" dirty="0" smtClean="0">
                <a:latin typeface="Arial" pitchFamily="34" charset="0"/>
                <a:sym typeface="Wingdings" pitchFamily="2" charset="2"/>
              </a:rPr>
              <a:t> </a:t>
            </a:r>
            <a:r>
              <a:rPr lang="de-DE" altLang="de-DE" sz="1200" b="0" dirty="0" err="1" smtClean="0">
                <a:latin typeface="Arial" pitchFamily="34" charset="0"/>
                <a:sym typeface="Wingdings" pitchFamily="2" charset="2"/>
              </a:rPr>
              <a:t>from</a:t>
            </a:r>
            <a:r>
              <a:rPr lang="de-DE" altLang="de-DE" sz="1200" b="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b="0" dirty="0" err="1" smtClean="0">
                <a:latin typeface="Arial" pitchFamily="34" charset="0"/>
                <a:sym typeface="Wingdings" pitchFamily="2" charset="2"/>
              </a:rPr>
              <a:t>tables</a:t>
            </a:r>
            <a:r>
              <a:rPr lang="de-DE" altLang="de-DE" sz="1200" b="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b="0" dirty="0" err="1" smtClean="0">
                <a:latin typeface="Arial" pitchFamily="34" charset="0"/>
                <a:sym typeface="Wingdings" pitchFamily="2" charset="2"/>
              </a:rPr>
              <a:t>for</a:t>
            </a:r>
            <a:r>
              <a:rPr lang="de-DE" altLang="de-DE" sz="1200" b="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b="0" dirty="0" err="1" smtClean="0">
                <a:latin typeface="Arial" pitchFamily="34" charset="0"/>
                <a:sym typeface="Wingdings" pitchFamily="2" charset="2"/>
              </a:rPr>
              <a:t>the</a:t>
            </a:r>
            <a:r>
              <a:rPr lang="de-DE" altLang="de-DE" sz="1200" b="0" dirty="0" smtClean="0">
                <a:latin typeface="Arial" pitchFamily="34" charset="0"/>
                <a:sym typeface="Wingdings" pitchFamily="2" charset="2"/>
              </a:rPr>
              <a:t> Siemens </a:t>
            </a:r>
            <a:r>
              <a:rPr lang="de-DE" altLang="de-DE" sz="1200" b="0" dirty="0" err="1" smtClean="0">
                <a:latin typeface="Arial" pitchFamily="34" charset="0"/>
                <a:sym typeface="Wingdings" pitchFamily="2" charset="2"/>
              </a:rPr>
              <a:t>method</a:t>
            </a:r>
            <a:r>
              <a:rPr lang="de-DE" altLang="de-DE" sz="1200" b="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b="0" dirty="0" err="1" smtClean="0">
                <a:latin typeface="Arial" pitchFamily="34" charset="0"/>
                <a:sym typeface="Wingdings" pitchFamily="2" charset="2"/>
              </a:rPr>
              <a:t>and</a:t>
            </a:r>
            <a:r>
              <a:rPr lang="de-DE" altLang="de-DE" sz="1200" b="0" dirty="0" smtClean="0">
                <a:latin typeface="Arial" pitchFamily="34" charset="0"/>
                <a:sym typeface="Wingdings" pitchFamily="2" charset="2"/>
              </a:rPr>
              <a:t> derivatives, in </a:t>
            </a:r>
            <a:r>
              <a:rPr lang="de-DE" altLang="de-DE" sz="1200" b="0" dirty="0" err="1" smtClean="0">
                <a:latin typeface="Arial" pitchFamily="34" charset="0"/>
                <a:sym typeface="Wingdings" pitchFamily="2" charset="2"/>
              </a:rPr>
              <a:t>this</a:t>
            </a:r>
            <a:r>
              <a:rPr lang="de-DE" altLang="de-DE" sz="1200" b="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b="0" dirty="0" err="1" smtClean="0">
                <a:latin typeface="Arial" pitchFamily="34" charset="0"/>
                <a:sym typeface="Wingdings" pitchFamily="2" charset="2"/>
              </a:rPr>
              <a:t>case</a:t>
            </a:r>
            <a:r>
              <a:rPr lang="de-DE" altLang="de-DE" sz="1200" b="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b="0" dirty="0" err="1" smtClean="0">
                <a:latin typeface="Arial" pitchFamily="34" charset="0"/>
                <a:sym typeface="Wingdings" pitchFamily="2" charset="2"/>
              </a:rPr>
              <a:t>the</a:t>
            </a:r>
            <a:r>
              <a:rPr lang="de-DE" altLang="de-DE" sz="1200" b="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b="0" dirty="0" err="1" smtClean="0">
                <a:latin typeface="Arial" pitchFamily="34" charset="0"/>
                <a:sym typeface="Wingdings" pitchFamily="2" charset="2"/>
              </a:rPr>
              <a:t>Bullinger</a:t>
            </a:r>
            <a:r>
              <a:rPr lang="de-DE" altLang="de-DE" sz="1200" b="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b="0" dirty="0" err="1" smtClean="0">
                <a:latin typeface="Arial" pitchFamily="34" charset="0"/>
                <a:sym typeface="Wingdings" pitchFamily="2" charset="2"/>
              </a:rPr>
              <a:t>version</a:t>
            </a:r>
            <a:endParaRPr lang="de-DE" altLang="de-DE" sz="1200" b="0" dirty="0" smtClean="0">
              <a:latin typeface="Arial" pitchFamily="34" charset="0"/>
              <a:sym typeface="Wingdings" pitchFamily="2" charset="2"/>
            </a:endParaRPr>
          </a:p>
          <a:p>
            <a:pPr marL="228600" indent="-228600">
              <a:lnSpc>
                <a:spcPct val="80000"/>
              </a:lnSpc>
              <a:buFont typeface="Wingdings" pitchFamily="2" charset="2"/>
              <a:buChar char="§"/>
            </a:pPr>
            <a:r>
              <a:rPr lang="de-DE" altLang="de-DE" sz="1200" b="0" dirty="0" smtClean="0">
                <a:latin typeface="Arial" pitchFamily="34" charset="0"/>
                <a:sym typeface="Wingdings" pitchFamily="2" charset="2"/>
              </a:rPr>
              <a:t>The </a:t>
            </a:r>
            <a:r>
              <a:rPr lang="de-DE" altLang="de-DE" sz="1200" b="0" dirty="0" err="1" smtClean="0">
                <a:latin typeface="Arial" pitchFamily="34" charset="0"/>
                <a:sym typeface="Wingdings" pitchFamily="2" charset="2"/>
              </a:rPr>
              <a:t>force</a:t>
            </a:r>
            <a:r>
              <a:rPr lang="de-DE" altLang="de-DE" sz="1200" b="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b="0" dirty="0" err="1" smtClean="0">
                <a:latin typeface="Arial" pitchFamily="34" charset="0"/>
                <a:sym typeface="Wingdings" pitchFamily="2" charset="2"/>
              </a:rPr>
              <a:t>values</a:t>
            </a:r>
            <a:r>
              <a:rPr lang="de-DE" altLang="de-DE" sz="1200" b="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b="0" dirty="0" err="1" smtClean="0">
                <a:latin typeface="Arial" pitchFamily="34" charset="0"/>
                <a:sym typeface="Wingdings" pitchFamily="2" charset="2"/>
              </a:rPr>
              <a:t>apply</a:t>
            </a:r>
            <a:r>
              <a:rPr lang="de-DE" altLang="de-DE" sz="1200" b="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b="0" dirty="0" err="1" smtClean="0">
                <a:latin typeface="Arial" pitchFamily="34" charset="0"/>
                <a:sym typeface="Wingdings" pitchFamily="2" charset="2"/>
              </a:rPr>
              <a:t>here</a:t>
            </a:r>
            <a:r>
              <a:rPr lang="de-DE" altLang="de-DE" sz="1200" b="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b="0" dirty="0" err="1" smtClean="0">
                <a:latin typeface="Arial" pitchFamily="34" charset="0"/>
                <a:sym typeface="Wingdings" pitchFamily="2" charset="2"/>
              </a:rPr>
              <a:t>to</a:t>
            </a:r>
            <a:r>
              <a:rPr lang="de-DE" altLang="de-DE" sz="1200" b="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b="0" dirty="0" err="1" smtClean="0">
                <a:latin typeface="Arial" pitchFamily="34" charset="0"/>
                <a:sym typeface="Wingdings" pitchFamily="2" charset="2"/>
              </a:rPr>
              <a:t>one-handed</a:t>
            </a:r>
            <a:r>
              <a:rPr lang="de-DE" altLang="de-DE" sz="1200" b="0" dirty="0" smtClean="0">
                <a:latin typeface="Arial" pitchFamily="34" charset="0"/>
                <a:sym typeface="Wingdings" pitchFamily="2" charset="2"/>
              </a:rPr>
              <a:t> hand-arm </a:t>
            </a:r>
            <a:r>
              <a:rPr lang="de-DE" altLang="de-DE" sz="1200" b="0" dirty="0" err="1" smtClean="0">
                <a:latin typeface="Arial" pitchFamily="34" charset="0"/>
                <a:sym typeface="Wingdings" pitchFamily="2" charset="2"/>
              </a:rPr>
              <a:t>forces</a:t>
            </a:r>
            <a:r>
              <a:rPr lang="de-DE" altLang="de-DE" sz="1200" b="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b="0" dirty="0" err="1" smtClean="0">
                <a:latin typeface="Arial" pitchFamily="34" charset="0"/>
                <a:sym typeface="Wingdings" pitchFamily="2" charset="2"/>
              </a:rPr>
              <a:t>without</a:t>
            </a:r>
            <a:r>
              <a:rPr lang="de-DE" altLang="de-DE" sz="1200" b="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b="0" dirty="0" err="1" smtClean="0">
                <a:latin typeface="Arial" pitchFamily="34" charset="0"/>
                <a:sym typeface="Wingdings" pitchFamily="2" charset="2"/>
              </a:rPr>
              <a:t>involvement</a:t>
            </a:r>
            <a:r>
              <a:rPr lang="de-DE" altLang="de-DE" sz="1200" b="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b="0" dirty="0" err="1" smtClean="0">
                <a:latin typeface="Arial" pitchFamily="34" charset="0"/>
                <a:sym typeface="Wingdings" pitchFamily="2" charset="2"/>
              </a:rPr>
              <a:t>of</a:t>
            </a:r>
            <a:r>
              <a:rPr lang="de-DE" altLang="de-DE" sz="1200" b="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b="0" dirty="0" err="1" smtClean="0">
                <a:latin typeface="Arial" pitchFamily="34" charset="0"/>
                <a:sym typeface="Wingdings" pitchFamily="2" charset="2"/>
              </a:rPr>
              <a:t>the</a:t>
            </a:r>
            <a:r>
              <a:rPr lang="de-DE" altLang="de-DE" sz="1200" b="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b="0" dirty="0" err="1" smtClean="0">
                <a:latin typeface="Arial" pitchFamily="34" charset="0"/>
                <a:sym typeface="Wingdings" pitchFamily="2" charset="2"/>
              </a:rPr>
              <a:t>trunk</a:t>
            </a:r>
            <a:r>
              <a:rPr lang="de-DE" altLang="de-DE" sz="1200" b="0" dirty="0" smtClean="0">
                <a:latin typeface="Arial" pitchFamily="34" charset="0"/>
                <a:sym typeface="Wingdings" pitchFamily="2" charset="2"/>
              </a:rPr>
              <a:t>, in a </a:t>
            </a:r>
            <a:r>
              <a:rPr lang="de-DE" altLang="de-DE" sz="1200" b="0" dirty="0" err="1" smtClean="0">
                <a:latin typeface="Arial" pitchFamily="34" charset="0"/>
                <a:sym typeface="Wingdings" pitchFamily="2" charset="2"/>
              </a:rPr>
              <a:t>seated</a:t>
            </a:r>
            <a:r>
              <a:rPr lang="de-DE" altLang="de-DE" sz="1200" b="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b="0" dirty="0" err="1" smtClean="0">
                <a:latin typeface="Arial" pitchFamily="34" charset="0"/>
                <a:sym typeface="Wingdings" pitchFamily="2" charset="2"/>
              </a:rPr>
              <a:t>posture</a:t>
            </a:r>
            <a:endParaRPr lang="de-DE" altLang="de-DE" sz="1200" b="0" dirty="0" smtClean="0">
              <a:latin typeface="Arial" pitchFamily="34" charset="0"/>
              <a:sym typeface="Wingdings" pitchFamily="2" charset="2"/>
            </a:endParaRPr>
          </a:p>
          <a:p>
            <a:pPr marL="228600" indent="-228600">
              <a:lnSpc>
                <a:spcPct val="80000"/>
              </a:lnSpc>
              <a:buFont typeface="Wingdings" pitchFamily="2" charset="2"/>
              <a:buChar char="§"/>
            </a:pP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The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base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value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is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determined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in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consideration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of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the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location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of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the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force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application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point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(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see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Module 2-5,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posture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,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force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direction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)</a:t>
            </a:r>
          </a:p>
          <a:p>
            <a:pPr marL="228600" indent="-228600">
              <a:lnSpc>
                <a:spcPct val="80000"/>
              </a:lnSpc>
              <a:buFont typeface="Wingdings" pitchFamily="2" charset="2"/>
              <a:buChar char="§"/>
            </a:pP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The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base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value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is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used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in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conjunction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with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reduction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factors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to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calculate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a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permissible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force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limit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which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takes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account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of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the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operator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population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and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the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conditions</a:t>
            </a:r>
            <a:endParaRPr lang="de-DE" altLang="de-DE" sz="1200" dirty="0" smtClean="0">
              <a:latin typeface="Arial" pitchFamily="34" charset="0"/>
              <a:sym typeface="Wingdings" pitchFamily="2" charset="2"/>
            </a:endParaRPr>
          </a:p>
          <a:p>
            <a:pPr marL="228600" indent="-228600">
              <a:lnSpc>
                <a:spcPct val="80000"/>
              </a:lnSpc>
              <a:buFont typeface="Wingdings" pitchFamily="2" charset="2"/>
              <a:buNone/>
            </a:pPr>
            <a:endParaRPr lang="de-DE" altLang="de-DE" sz="1200" dirty="0" smtClean="0">
              <a:latin typeface="Arial" pitchFamily="34" charset="0"/>
              <a:sym typeface="Wingdings" pitchFamily="2" charset="2"/>
            </a:endParaRPr>
          </a:p>
          <a:p>
            <a:pPr marL="228600" indent="-228600">
              <a:lnSpc>
                <a:spcPct val="80000"/>
              </a:lnSpc>
            </a:pP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Reduction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factors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:</a:t>
            </a:r>
          </a:p>
          <a:p>
            <a:pPr marL="228600" indent="-228600">
              <a:lnSpc>
                <a:spcPct val="80000"/>
              </a:lnSpc>
              <a:buFontTx/>
              <a:buAutoNum type="alphaLcParenR"/>
            </a:pP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Factors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relating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to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the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operator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population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(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age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,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sex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,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fitness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)</a:t>
            </a:r>
          </a:p>
          <a:p>
            <a:pPr marL="228600" indent="-228600">
              <a:lnSpc>
                <a:spcPct val="80000"/>
              </a:lnSpc>
              <a:buFontTx/>
              <a:buAutoNum type="alphaLcParenR"/>
            </a:pPr>
            <a:r>
              <a:rPr lang="de-DE" altLang="de-DE" sz="1200" dirty="0" err="1" smtClean="0">
                <a:latin typeface="Arial" pitchFamily="34" charset="0"/>
              </a:rPr>
              <a:t>Factors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relating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to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task</a:t>
            </a:r>
            <a:r>
              <a:rPr lang="de-DE" altLang="de-DE" sz="1200" dirty="0" smtClean="0">
                <a:latin typeface="Arial" pitchFamily="34" charset="0"/>
              </a:rPr>
              <a:t> (</a:t>
            </a:r>
            <a:r>
              <a:rPr lang="de-DE" altLang="de-DE" sz="1200" dirty="0" err="1" smtClean="0">
                <a:latin typeface="Arial" pitchFamily="34" charset="0"/>
              </a:rPr>
              <a:t>distinction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between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cases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static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dynamic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force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exertion</a:t>
            </a:r>
            <a:r>
              <a:rPr lang="de-DE" altLang="de-DE" sz="1200" dirty="0" smtClean="0">
                <a:latin typeface="Arial" pitchFamily="34" charset="0"/>
              </a:rPr>
              <a:t>)</a:t>
            </a:r>
          </a:p>
          <a:p>
            <a:pPr marL="228600" indent="-228600">
              <a:lnSpc>
                <a:spcPct val="80000"/>
              </a:lnSpc>
              <a:buFontTx/>
              <a:buAutoNum type="alphaLcParenR"/>
            </a:pPr>
            <a:endParaRPr lang="de-DE" altLang="de-DE" sz="1200" dirty="0" smtClean="0">
              <a:latin typeface="Arial" pitchFamily="34" charset="0"/>
            </a:endParaRPr>
          </a:p>
          <a:p>
            <a:pPr marL="228600" indent="-228600">
              <a:lnSpc>
                <a:spcPct val="80000"/>
              </a:lnSpc>
            </a:pPr>
            <a:r>
              <a:rPr lang="de-DE" altLang="de-DE" sz="1200" dirty="0" smtClean="0">
                <a:latin typeface="Arial" pitchFamily="34" charset="0"/>
              </a:rPr>
              <a:t>The </a:t>
            </a:r>
            <a:r>
              <a:rPr lang="de-DE" altLang="de-DE" sz="1200" dirty="0" err="1" smtClean="0">
                <a:latin typeface="Arial" pitchFamily="34" charset="0"/>
              </a:rPr>
              <a:t>Schultetus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method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can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used</a:t>
            </a:r>
            <a:r>
              <a:rPr lang="de-DE" altLang="de-DE" sz="1200" dirty="0" smtClean="0">
                <a:latin typeface="Arial" pitchFamily="34" charset="0"/>
              </a:rPr>
              <a:t>: </a:t>
            </a:r>
          </a:p>
          <a:p>
            <a:pPr marL="228600" indent="-228600">
              <a:lnSpc>
                <a:spcPct val="80000"/>
              </a:lnSpc>
              <a:buFontTx/>
              <a:buAutoNum type="alphaLcParenR"/>
            </a:pPr>
            <a:r>
              <a:rPr lang="de-DE" altLang="de-DE" sz="1200" dirty="0" err="1" smtClean="0">
                <a:latin typeface="Arial" pitchFamily="34" charset="0"/>
              </a:rPr>
              <a:t>To</a:t>
            </a:r>
            <a:r>
              <a:rPr lang="de-DE" altLang="de-DE" sz="1200" dirty="0" smtClean="0">
                <a:latin typeface="Arial" pitchFamily="34" charset="0"/>
              </a:rPr>
              <a:t> check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current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actuation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forces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by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comparison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between</a:t>
            </a:r>
            <a:r>
              <a:rPr lang="de-DE" altLang="de-DE" sz="1200" dirty="0" smtClean="0">
                <a:latin typeface="Arial" pitchFamily="34" charset="0"/>
              </a:rPr>
              <a:t> a </a:t>
            </a:r>
            <a:r>
              <a:rPr lang="de-DE" altLang="de-DE" sz="1200" dirty="0" err="1" smtClean="0">
                <a:latin typeface="Arial" pitchFamily="34" charset="0"/>
              </a:rPr>
              <a:t>permissible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force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value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calculated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existing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conditions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force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that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actually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required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to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exerted</a:t>
            </a:r>
            <a:endParaRPr lang="de-DE" altLang="de-DE" sz="1200" dirty="0" smtClean="0">
              <a:latin typeface="Arial" pitchFamily="34" charset="0"/>
            </a:endParaRPr>
          </a:p>
          <a:p>
            <a:pPr marL="228600" indent="-228600">
              <a:lnSpc>
                <a:spcPct val="80000"/>
              </a:lnSpc>
              <a:buFontTx/>
              <a:buAutoNum type="alphaLcParenR"/>
            </a:pPr>
            <a:r>
              <a:rPr lang="de-DE" altLang="de-DE" sz="1200" dirty="0" err="1" smtClean="0">
                <a:latin typeface="Arial" pitchFamily="34" charset="0"/>
              </a:rPr>
              <a:t>For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dimensioning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actuation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forces</a:t>
            </a:r>
            <a:r>
              <a:rPr lang="de-DE" altLang="de-DE" sz="1200" dirty="0" smtClean="0">
                <a:latin typeface="Arial" pitchFamily="34" charset="0"/>
              </a:rPr>
              <a:t> in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planning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phase</a:t>
            </a:r>
            <a:r>
              <a:rPr lang="de-DE" altLang="de-DE" sz="1200" dirty="0" smtClean="0">
                <a:latin typeface="Arial" pitchFamily="34" charset="0"/>
              </a:rPr>
              <a:t> such </a:t>
            </a:r>
            <a:r>
              <a:rPr lang="de-DE" altLang="de-DE" sz="1200" dirty="0" err="1" smtClean="0">
                <a:latin typeface="Arial" pitchFamily="34" charset="0"/>
              </a:rPr>
              <a:t>that</a:t>
            </a:r>
            <a:r>
              <a:rPr lang="de-DE" altLang="de-DE" sz="1200" dirty="0" smtClean="0">
                <a:latin typeface="Arial" pitchFamily="34" charset="0"/>
              </a:rPr>
              <a:t> all </a:t>
            </a:r>
            <a:r>
              <a:rPr lang="de-DE" altLang="de-DE" sz="1200" dirty="0" err="1" smtClean="0">
                <a:latin typeface="Arial" pitchFamily="34" charset="0"/>
              </a:rPr>
              <a:t>operating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conditions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particular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features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operator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population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are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considered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excessive</a:t>
            </a:r>
            <a:r>
              <a:rPr lang="de-DE" altLang="de-DE" sz="1200" dirty="0" smtClean="0">
                <a:latin typeface="Arial" pitchFamily="34" charset="0"/>
              </a:rPr>
              <a:t> stress upon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user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thus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avoided</a:t>
            </a:r>
            <a:endParaRPr lang="de-DE" altLang="de-DE" sz="1200" dirty="0" smtClean="0">
              <a:latin typeface="Arial" pitchFamily="34" charset="0"/>
            </a:endParaRPr>
          </a:p>
          <a:p>
            <a:pPr marL="228600" indent="-228600">
              <a:lnSpc>
                <a:spcPct val="80000"/>
              </a:lnSpc>
              <a:buFontTx/>
              <a:buAutoNum type="alphaLcParenR"/>
            </a:pPr>
            <a:r>
              <a:rPr lang="de-DE" altLang="de-DE" sz="1200" dirty="0" err="1" smtClean="0">
                <a:latin typeface="Arial" pitchFamily="34" charset="0"/>
              </a:rPr>
              <a:t>To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vary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actuation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force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modification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influencing</a:t>
            </a:r>
            <a:r>
              <a:rPr lang="de-DE" altLang="de-DE" sz="1200" dirty="0" smtClean="0">
                <a:latin typeface="Arial" pitchFamily="34" charset="0"/>
              </a:rPr>
              <a:t> variables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therefore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to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determine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options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for</a:t>
            </a:r>
            <a:r>
              <a:rPr lang="de-DE" altLang="de-DE" sz="1200" dirty="0" smtClean="0">
                <a:latin typeface="Arial" pitchFamily="34" charset="0"/>
              </a:rPr>
              <a:t> design</a:t>
            </a:r>
          </a:p>
          <a:p>
            <a:pPr marL="228600" indent="-228600">
              <a:lnSpc>
                <a:spcPct val="80000"/>
              </a:lnSpc>
            </a:pPr>
            <a:endParaRPr lang="de-DE" altLang="de-DE" sz="1200" dirty="0" smtClean="0">
              <a:latin typeface="Arial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7184AF-ED75-4CD1-8D5F-76D95B3EEF0D}" type="slidenum">
              <a:rPr lang="de-DE" altLang="de-DE" smtClean="0"/>
              <a:pPr/>
              <a:t>12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89416813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37A792B-4C71-47A6-9BEC-DBD75259D93A}" type="slidenum">
              <a:rPr kumimoji="0" lang="de-DE" altLang="de-DE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de-DE" altLang="de-DE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de-DE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71398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DF358F4-6D52-4686-BCF0-8D10358B1638}" type="slidenum">
              <a:rPr kumimoji="0" lang="de-DE" altLang="de-DE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de-DE" altLang="de-DE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de-DE" dirty="0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374408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ECCA6D2-A193-47A9-A39A-88DB10B18018}" type="slidenum">
              <a:rPr kumimoji="0" lang="de-DE" altLang="de-DE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de-DE" altLang="de-DE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de-DE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583569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C58201A-0783-48DB-A03D-466B8B4928C5}" type="slidenum">
              <a:rPr kumimoji="0" lang="de-DE" altLang="de-DE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de-DE" altLang="de-DE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1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de-DE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199162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190500">
              <a:buFont typeface="Wingdings" pitchFamily="2" charset="2"/>
              <a:buNone/>
            </a:pPr>
            <a:endParaRPr lang="de-DE" altLang="de-DE" sz="1000" dirty="0" smtClean="0">
              <a:latin typeface="Arial" pitchFamily="34" charset="0"/>
              <a:cs typeface="Times New Roman" pitchFamily="18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77184AF-ED75-4CD1-8D5F-76D95B3EEF0D}" type="slidenum">
              <a:rPr kumimoji="0" lang="de-DE" alt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de-DE" altLang="de-DE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515006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10000"/>
              </a:lnSpc>
              <a:spcBef>
                <a:spcPct val="10000"/>
              </a:spcBef>
              <a:spcAft>
                <a:spcPct val="10000"/>
              </a:spcAft>
            </a:pPr>
            <a:r>
              <a:rPr lang="en-GB" altLang="de-DE" dirty="0" smtClean="0">
                <a:latin typeface="Arial" pitchFamily="34" charset="0"/>
              </a:rPr>
              <a:t>The maximum body forces (action forces) cannot be taken as a basis for the operation of machinery. Instead, the "maximum permissible" physical forces must be considered as a function of the future user groups and the tasks, in order not to place excessive stress upon human beings.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sz="1000" dirty="0" smtClean="0">
                <a:latin typeface="Arial" pitchFamily="34" charset="0"/>
              </a:rPr>
              <a:t>The </a:t>
            </a:r>
            <a:r>
              <a:rPr lang="de-DE" altLang="de-DE" sz="1000" dirty="0" err="1" smtClean="0">
                <a:latin typeface="Arial" pitchFamily="34" charset="0"/>
              </a:rPr>
              <a:t>factors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influencing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physical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forces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and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the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determining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of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permissible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physical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forces</a:t>
            </a:r>
            <a:r>
              <a:rPr lang="de-DE" altLang="de-DE" sz="1000" dirty="0" smtClean="0">
                <a:latin typeface="Arial" pitchFamily="34" charset="0"/>
              </a:rPr>
              <a:t> will </a:t>
            </a:r>
            <a:r>
              <a:rPr lang="de-DE" altLang="de-DE" sz="1000" dirty="0" err="1" smtClean="0">
                <a:latin typeface="Arial" pitchFamily="34" charset="0"/>
              </a:rPr>
              <a:t>therefore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now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be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addressed</a:t>
            </a:r>
            <a:r>
              <a:rPr lang="de-DE" altLang="de-DE" sz="1000" dirty="0" smtClean="0">
                <a:latin typeface="Arial" pitchFamily="34" charset="0"/>
              </a:rPr>
              <a:t>.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7184AF-ED75-4CD1-8D5F-76D95B3EEF0D}" type="slidenum">
              <a:rPr lang="de-DE" altLang="de-DE" smtClean="0"/>
              <a:pPr/>
              <a:t>2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6604548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180975"/>
            <a:r>
              <a:rPr lang="de-DE" altLang="de-DE" sz="1200" dirty="0" smtClean="0">
                <a:latin typeface="Arial" pitchFamily="34" charset="0"/>
              </a:rPr>
              <a:t>The </a:t>
            </a:r>
            <a:r>
              <a:rPr lang="de-DE" altLang="de-DE" sz="1200" dirty="0" err="1" smtClean="0">
                <a:latin typeface="Arial" pitchFamily="34" charset="0"/>
              </a:rPr>
              <a:t>force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value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5th </a:t>
            </a:r>
            <a:r>
              <a:rPr lang="de-DE" altLang="de-DE" sz="1200" dirty="0" err="1" smtClean="0">
                <a:latin typeface="Arial" pitchFamily="34" charset="0"/>
              </a:rPr>
              <a:t>percentile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means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that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only</a:t>
            </a:r>
            <a:r>
              <a:rPr lang="de-DE" altLang="de-DE" sz="1200" dirty="0" smtClean="0">
                <a:latin typeface="Arial" pitchFamily="34" charset="0"/>
              </a:rPr>
              <a:t> 5%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values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measured</a:t>
            </a:r>
            <a:r>
              <a:rPr lang="de-DE" altLang="de-DE" sz="1200" dirty="0" smtClean="0">
                <a:latin typeface="Arial" pitchFamily="34" charset="0"/>
              </a:rPr>
              <a:t> in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test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subject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collective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maximum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static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action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force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lie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below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this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limit</a:t>
            </a:r>
            <a:r>
              <a:rPr lang="de-DE" altLang="de-DE" sz="1200" dirty="0" smtClean="0">
                <a:latin typeface="Arial" pitchFamily="34" charset="0"/>
              </a:rPr>
              <a:t>; 95% </a:t>
            </a:r>
            <a:r>
              <a:rPr lang="de-DE" altLang="de-DE" sz="1200" dirty="0" err="1" smtClean="0">
                <a:latin typeface="Arial" pitchFamily="34" charset="0"/>
              </a:rPr>
              <a:t>lie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above</a:t>
            </a:r>
            <a:r>
              <a:rPr lang="de-DE" altLang="de-DE" sz="1200" dirty="0" smtClean="0">
                <a:latin typeface="Arial" pitchFamily="34" charset="0"/>
              </a:rPr>
              <a:t> it.</a:t>
            </a:r>
          </a:p>
          <a:p>
            <a:pPr defTabSz="180975"/>
            <a:r>
              <a:rPr lang="de-DE" altLang="de-DE" sz="1200" dirty="0" smtClean="0">
                <a:latin typeface="Arial" pitchFamily="34" charset="0"/>
              </a:rPr>
              <a:t>In </a:t>
            </a:r>
            <a:r>
              <a:rPr lang="de-DE" altLang="de-DE" sz="1200" dirty="0" err="1" smtClean="0">
                <a:latin typeface="Arial" pitchFamily="34" charset="0"/>
              </a:rPr>
              <a:t>other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words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where</a:t>
            </a:r>
            <a:r>
              <a:rPr lang="de-DE" altLang="de-DE" sz="1200" dirty="0" smtClean="0">
                <a:latin typeface="Arial" pitchFamily="34" charset="0"/>
              </a:rPr>
              <a:t> design </a:t>
            </a:r>
            <a:r>
              <a:rPr lang="de-DE" altLang="de-DE" sz="1200" dirty="0" err="1" smtClean="0">
                <a:latin typeface="Arial" pitchFamily="34" charset="0"/>
              </a:rPr>
              <a:t>is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based</a:t>
            </a:r>
            <a:r>
              <a:rPr lang="de-DE" altLang="de-DE" sz="1200" dirty="0" smtClean="0">
                <a:latin typeface="Arial" pitchFamily="34" charset="0"/>
              </a:rPr>
              <a:t> upon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5th </a:t>
            </a:r>
            <a:r>
              <a:rPr lang="de-DE" altLang="de-DE" sz="1200" dirty="0" err="1" smtClean="0">
                <a:latin typeface="Arial" pitchFamily="34" charset="0"/>
              </a:rPr>
              <a:t>force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percentile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only</a:t>
            </a:r>
            <a:r>
              <a:rPr lang="de-DE" altLang="de-DE" sz="1200" dirty="0" smtClean="0">
                <a:latin typeface="Arial" pitchFamily="34" charset="0"/>
              </a:rPr>
              <a:t> 5%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this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user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group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are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weaker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95%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user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group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are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able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to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exert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this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force</a:t>
            </a:r>
            <a:r>
              <a:rPr lang="de-DE" altLang="de-DE" sz="1200" dirty="0" smtClean="0">
                <a:latin typeface="Arial" pitchFamily="34" charset="0"/>
              </a:rPr>
              <a:t> (</a:t>
            </a:r>
            <a:r>
              <a:rPr lang="de-DE" altLang="de-DE" sz="1200" dirty="0" err="1" smtClean="0">
                <a:latin typeface="Arial" pitchFamily="34" charset="0"/>
              </a:rPr>
              <a:t>based</a:t>
            </a:r>
            <a:r>
              <a:rPr lang="de-DE" altLang="de-DE" sz="1200" dirty="0" smtClean="0">
                <a:latin typeface="Arial" pitchFamily="34" charset="0"/>
              </a:rPr>
              <a:t> upon a </a:t>
            </a:r>
            <a:r>
              <a:rPr lang="de-DE" altLang="de-DE" sz="1200" dirty="0" err="1" smtClean="0">
                <a:latin typeface="Arial" pitchFamily="34" charset="0"/>
              </a:rPr>
              <a:t>test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subject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group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that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generally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same </a:t>
            </a:r>
            <a:r>
              <a:rPr lang="de-DE" altLang="de-DE" sz="1200" dirty="0" err="1" smtClean="0">
                <a:latin typeface="Arial" pitchFamily="34" charset="0"/>
              </a:rPr>
              <a:t>sex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age</a:t>
            </a:r>
            <a:r>
              <a:rPr lang="de-DE" altLang="de-DE" sz="1200" dirty="0" smtClean="0">
                <a:latin typeface="Arial" pitchFamily="34" charset="0"/>
              </a:rPr>
              <a:t>).</a:t>
            </a:r>
          </a:p>
          <a:p>
            <a:pPr defTabSz="180975"/>
            <a:r>
              <a:rPr lang="de-DE" altLang="de-DE" sz="1200" dirty="0" smtClean="0">
                <a:latin typeface="Arial" pitchFamily="34" charset="0"/>
              </a:rPr>
              <a:t>A 50th </a:t>
            </a:r>
            <a:r>
              <a:rPr lang="de-DE" altLang="de-DE" sz="1200" dirty="0" err="1" smtClean="0">
                <a:latin typeface="Arial" pitchFamily="34" charset="0"/>
              </a:rPr>
              <a:t>force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percentile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means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that</a:t>
            </a:r>
            <a:r>
              <a:rPr lang="de-DE" altLang="de-DE" sz="1200" dirty="0" smtClean="0">
                <a:latin typeface="Arial" pitchFamily="34" charset="0"/>
              </a:rPr>
              <a:t> 50%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measured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values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lie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above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median, 50% </a:t>
            </a:r>
            <a:r>
              <a:rPr lang="de-DE" altLang="de-DE" sz="1200" dirty="0" err="1" smtClean="0">
                <a:latin typeface="Arial" pitchFamily="34" charset="0"/>
              </a:rPr>
              <a:t>below</a:t>
            </a:r>
            <a:r>
              <a:rPr lang="de-DE" altLang="de-DE" sz="1200" dirty="0" smtClean="0">
                <a:latin typeface="Arial" pitchFamily="34" charset="0"/>
              </a:rPr>
              <a:t> it.</a:t>
            </a:r>
          </a:p>
          <a:p>
            <a:pPr defTabSz="180975"/>
            <a:endParaRPr lang="de-DE" altLang="de-DE" sz="1200" dirty="0" smtClean="0">
              <a:latin typeface="Arial" pitchFamily="34" charset="0"/>
              <a:cs typeface="Times New Roman" pitchFamily="18" charset="0"/>
            </a:endParaRP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7184AF-ED75-4CD1-8D5F-76D95B3EEF0D}" type="slidenum">
              <a:rPr lang="de-DE" altLang="de-DE" smtClean="0"/>
              <a:pPr/>
              <a:t>3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9984927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180975"/>
            <a:r>
              <a:rPr lang="de-DE" altLang="de-DE" sz="1200" dirty="0" smtClean="0">
                <a:latin typeface="Arial" pitchFamily="34" charset="0"/>
              </a:rPr>
              <a:t>The </a:t>
            </a:r>
            <a:r>
              <a:rPr lang="de-DE" altLang="de-DE" sz="1200" dirty="0" err="1" smtClean="0">
                <a:latin typeface="Arial" pitchFamily="34" charset="0"/>
              </a:rPr>
              <a:t>force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value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5th </a:t>
            </a:r>
            <a:r>
              <a:rPr lang="de-DE" altLang="de-DE" sz="1200" dirty="0" err="1" smtClean="0">
                <a:latin typeface="Arial" pitchFamily="34" charset="0"/>
              </a:rPr>
              <a:t>percentile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means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that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only</a:t>
            </a:r>
            <a:r>
              <a:rPr lang="de-DE" altLang="de-DE" sz="1200" dirty="0" smtClean="0">
                <a:latin typeface="Arial" pitchFamily="34" charset="0"/>
              </a:rPr>
              <a:t> 5%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values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measured</a:t>
            </a:r>
            <a:r>
              <a:rPr lang="de-DE" altLang="de-DE" sz="1200" dirty="0" smtClean="0">
                <a:latin typeface="Arial" pitchFamily="34" charset="0"/>
              </a:rPr>
              <a:t> in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test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subject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collective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maximum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static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action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force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lie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below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this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limit</a:t>
            </a:r>
            <a:r>
              <a:rPr lang="de-DE" altLang="de-DE" sz="1200" dirty="0" smtClean="0">
                <a:latin typeface="Arial" pitchFamily="34" charset="0"/>
              </a:rPr>
              <a:t>; 95% </a:t>
            </a:r>
            <a:r>
              <a:rPr lang="de-DE" altLang="de-DE" sz="1200" dirty="0" err="1" smtClean="0">
                <a:latin typeface="Arial" pitchFamily="34" charset="0"/>
              </a:rPr>
              <a:t>lie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above</a:t>
            </a:r>
            <a:r>
              <a:rPr lang="de-DE" altLang="de-DE" sz="1200" dirty="0" smtClean="0">
                <a:latin typeface="Arial" pitchFamily="34" charset="0"/>
              </a:rPr>
              <a:t> it.</a:t>
            </a:r>
          </a:p>
          <a:p>
            <a:pPr defTabSz="180975"/>
            <a:r>
              <a:rPr lang="de-DE" altLang="de-DE" sz="1200" dirty="0" smtClean="0">
                <a:latin typeface="Arial" pitchFamily="34" charset="0"/>
              </a:rPr>
              <a:t>In </a:t>
            </a:r>
            <a:r>
              <a:rPr lang="de-DE" altLang="de-DE" sz="1200" dirty="0" err="1" smtClean="0">
                <a:latin typeface="Arial" pitchFamily="34" charset="0"/>
              </a:rPr>
              <a:t>other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words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where</a:t>
            </a:r>
            <a:r>
              <a:rPr lang="de-DE" altLang="de-DE" sz="1200" dirty="0" smtClean="0">
                <a:latin typeface="Arial" pitchFamily="34" charset="0"/>
              </a:rPr>
              <a:t> design </a:t>
            </a:r>
            <a:r>
              <a:rPr lang="de-DE" altLang="de-DE" sz="1200" dirty="0" err="1" smtClean="0">
                <a:latin typeface="Arial" pitchFamily="34" charset="0"/>
              </a:rPr>
              <a:t>is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based</a:t>
            </a:r>
            <a:r>
              <a:rPr lang="de-DE" altLang="de-DE" sz="1200" dirty="0" smtClean="0">
                <a:latin typeface="Arial" pitchFamily="34" charset="0"/>
              </a:rPr>
              <a:t> upon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5th </a:t>
            </a:r>
            <a:r>
              <a:rPr lang="de-DE" altLang="de-DE" sz="1200" dirty="0" err="1" smtClean="0">
                <a:latin typeface="Arial" pitchFamily="34" charset="0"/>
              </a:rPr>
              <a:t>force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percentile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only</a:t>
            </a:r>
            <a:r>
              <a:rPr lang="de-DE" altLang="de-DE" sz="1200" dirty="0" smtClean="0">
                <a:latin typeface="Arial" pitchFamily="34" charset="0"/>
              </a:rPr>
              <a:t> 5%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this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user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group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are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weaker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95%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user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group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are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able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to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exert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this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force</a:t>
            </a:r>
            <a:r>
              <a:rPr lang="de-DE" altLang="de-DE" sz="1200" dirty="0" smtClean="0">
                <a:latin typeface="Arial" pitchFamily="34" charset="0"/>
              </a:rPr>
              <a:t> (</a:t>
            </a:r>
            <a:r>
              <a:rPr lang="de-DE" altLang="de-DE" sz="1200" dirty="0" err="1" smtClean="0">
                <a:latin typeface="Arial" pitchFamily="34" charset="0"/>
              </a:rPr>
              <a:t>based</a:t>
            </a:r>
            <a:r>
              <a:rPr lang="de-DE" altLang="de-DE" sz="1200" dirty="0" smtClean="0">
                <a:latin typeface="Arial" pitchFamily="34" charset="0"/>
              </a:rPr>
              <a:t> upon a </a:t>
            </a:r>
            <a:r>
              <a:rPr lang="de-DE" altLang="de-DE" sz="1200" dirty="0" err="1" smtClean="0">
                <a:latin typeface="Arial" pitchFamily="34" charset="0"/>
              </a:rPr>
              <a:t>test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subject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group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that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generally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same </a:t>
            </a:r>
            <a:r>
              <a:rPr lang="de-DE" altLang="de-DE" sz="1200" dirty="0" err="1" smtClean="0">
                <a:latin typeface="Arial" pitchFamily="34" charset="0"/>
              </a:rPr>
              <a:t>sex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age</a:t>
            </a:r>
            <a:r>
              <a:rPr lang="de-DE" altLang="de-DE" sz="1200" dirty="0" smtClean="0">
                <a:latin typeface="Arial" pitchFamily="34" charset="0"/>
              </a:rPr>
              <a:t>).</a:t>
            </a:r>
          </a:p>
          <a:p>
            <a:pPr defTabSz="180975"/>
            <a:r>
              <a:rPr lang="de-DE" altLang="de-DE" sz="1200" dirty="0" smtClean="0">
                <a:latin typeface="Arial" pitchFamily="34" charset="0"/>
              </a:rPr>
              <a:t>A 50th </a:t>
            </a:r>
            <a:r>
              <a:rPr lang="de-DE" altLang="de-DE" sz="1200" dirty="0" err="1" smtClean="0">
                <a:latin typeface="Arial" pitchFamily="34" charset="0"/>
              </a:rPr>
              <a:t>force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percentile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means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that</a:t>
            </a:r>
            <a:r>
              <a:rPr lang="de-DE" altLang="de-DE" sz="1200" dirty="0" smtClean="0">
                <a:latin typeface="Arial" pitchFamily="34" charset="0"/>
              </a:rPr>
              <a:t> 50%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measured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values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lie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above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median, 50% </a:t>
            </a:r>
            <a:r>
              <a:rPr lang="de-DE" altLang="de-DE" sz="1200" dirty="0" err="1" smtClean="0">
                <a:latin typeface="Arial" pitchFamily="34" charset="0"/>
              </a:rPr>
              <a:t>below</a:t>
            </a:r>
            <a:r>
              <a:rPr lang="de-DE" altLang="de-DE" sz="1200" dirty="0" smtClean="0">
                <a:latin typeface="Arial" pitchFamily="34" charset="0"/>
              </a:rPr>
              <a:t> it.</a:t>
            </a:r>
          </a:p>
          <a:p>
            <a:pPr defTabSz="180975"/>
            <a:endParaRPr lang="de-DE" altLang="de-DE" sz="1200" dirty="0" smtClean="0">
              <a:latin typeface="Arial" pitchFamily="34" charset="0"/>
              <a:cs typeface="Times New Roman" pitchFamily="18" charset="0"/>
            </a:endParaRP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7184AF-ED75-4CD1-8D5F-76D95B3EEF0D}" type="slidenum">
              <a:rPr lang="de-DE" altLang="de-DE" smtClean="0"/>
              <a:pPr/>
              <a:t>4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4109596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Font typeface="Wingdings" pitchFamily="2" charset="2"/>
              <a:buNone/>
            </a:pPr>
            <a:r>
              <a:rPr lang="en-US" altLang="de-DE" sz="1200" dirty="0" smtClean="0">
                <a:latin typeface="Arial" pitchFamily="34" charset="0"/>
              </a:rPr>
              <a:t>Static action forces are stated as percentile values (force percentiles) for the arm posture shown in the image: lateral angle 30°, vertical angle 30°, arm at an angle (approximately half arm length)</a:t>
            </a:r>
          </a:p>
          <a:p>
            <a:pPr marL="0" inden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Font typeface="Wingdings" pitchFamily="2" charset="2"/>
              <a:buNone/>
            </a:pPr>
            <a:endParaRPr lang="en-US" altLang="de-DE" sz="1200" dirty="0" smtClean="0">
              <a:latin typeface="Arial" pitchFamily="34" charset="0"/>
            </a:endParaRPr>
          </a:p>
          <a:p>
            <a:pPr marL="0" inden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Font typeface="Wingdings" pitchFamily="2" charset="2"/>
              <a:buNone/>
            </a:pPr>
            <a:r>
              <a:rPr lang="en-US" altLang="de-DE" sz="1200" b="1" dirty="0" smtClean="0">
                <a:latin typeface="Arial" pitchFamily="34" charset="0"/>
              </a:rPr>
              <a:t>5th percentile means that: </a:t>
            </a:r>
          </a:p>
          <a:p>
            <a:pPr marL="0" inden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Font typeface="Wingdings" pitchFamily="2" charset="2"/>
              <a:buNone/>
            </a:pPr>
            <a:r>
              <a:rPr lang="en-US" altLang="de-DE" sz="1200" dirty="0" smtClean="0">
                <a:latin typeface="Arial" pitchFamily="34" charset="0"/>
              </a:rPr>
              <a:t>Males with low physical strength can exert a maximum of 53 N at this particular force application point and for the force direction described</a:t>
            </a:r>
          </a:p>
          <a:p>
            <a:pPr marL="0" inden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Font typeface="Wingdings" pitchFamily="2" charset="2"/>
              <a:buNone/>
            </a:pPr>
            <a:r>
              <a:rPr lang="en-US" altLang="de-DE" sz="1200" dirty="0" smtClean="0">
                <a:latin typeface="Arial" pitchFamily="34" charset="0"/>
              </a:rPr>
              <a:t>95% of males have greater physical strength than this</a:t>
            </a:r>
          </a:p>
          <a:p>
            <a:pPr marL="0" inden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Font typeface="Wingdings" pitchFamily="2" charset="2"/>
              <a:buNone/>
            </a:pPr>
            <a:r>
              <a:rPr lang="en-US" altLang="de-DE" sz="1200" dirty="0" smtClean="0">
                <a:latin typeface="Arial" pitchFamily="34" charset="0"/>
              </a:rPr>
              <a:t>5% of males have lower physical strength, i.e. are able to exert less than 53 N</a:t>
            </a:r>
          </a:p>
          <a:p>
            <a:pPr marL="0" inden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Font typeface="Wingdings" pitchFamily="2" charset="2"/>
              <a:buNone/>
            </a:pPr>
            <a:endParaRPr lang="en-US" altLang="de-DE" sz="1200" dirty="0" smtClean="0">
              <a:latin typeface="Arial" pitchFamily="34" charset="0"/>
            </a:endParaRPr>
          </a:p>
          <a:p>
            <a:pPr marL="0" inden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Font typeface="Wingdings" pitchFamily="2" charset="2"/>
              <a:buNone/>
            </a:pPr>
            <a:r>
              <a:rPr lang="en-US" altLang="de-DE" sz="1200" b="1" dirty="0" smtClean="0">
                <a:latin typeface="Arial" pitchFamily="34" charset="0"/>
              </a:rPr>
              <a:t>95th percentile means that: </a:t>
            </a:r>
          </a:p>
          <a:p>
            <a:pPr marL="0" inden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Font typeface="Wingdings" pitchFamily="2" charset="2"/>
              <a:buNone/>
            </a:pPr>
            <a:r>
              <a:rPr lang="en-US" altLang="de-DE" sz="1200" dirty="0" smtClean="0">
                <a:latin typeface="Arial" pitchFamily="34" charset="0"/>
              </a:rPr>
              <a:t>5% of males have an even greater physical strength than this</a:t>
            </a:r>
          </a:p>
          <a:p>
            <a:pPr marL="0" inden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Font typeface="Wingdings" pitchFamily="2" charset="2"/>
              <a:buNone/>
            </a:pPr>
            <a:endParaRPr lang="en-US" altLang="de-DE" sz="1200" dirty="0" smtClean="0">
              <a:latin typeface="Arial" pitchFamily="34" charset="0"/>
            </a:endParaRPr>
          </a:p>
          <a:p>
            <a:pPr marL="0" inden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Font typeface="Wingdings" pitchFamily="2" charset="2"/>
              <a:buNone/>
            </a:pPr>
            <a:endParaRPr lang="en-US" altLang="de-DE" sz="1200" dirty="0" smtClean="0">
              <a:latin typeface="Arial" pitchFamily="34" charset="0"/>
            </a:endParaRPr>
          </a:p>
          <a:p>
            <a:pPr marL="180975" indent="-180975"/>
            <a:endParaRPr lang="de-DE" altLang="de-DE" sz="1200" dirty="0" smtClean="0">
              <a:latin typeface="Arial" pitchFamily="34" charset="0"/>
            </a:endParaRP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7184AF-ED75-4CD1-8D5F-76D95B3EEF0D}" type="slidenum">
              <a:rPr lang="de-DE" altLang="de-DE" smtClean="0"/>
              <a:pPr/>
              <a:t>5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9573831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altLang="de-DE" dirty="0" err="1" smtClean="0">
                <a:latin typeface="Arial" pitchFamily="34" charset="0"/>
              </a:rPr>
              <a:t>Differences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between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domestic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and</a:t>
            </a:r>
            <a:r>
              <a:rPr lang="de-DE" altLang="de-DE" dirty="0" smtClean="0">
                <a:latin typeface="Arial" pitchFamily="34" charset="0"/>
              </a:rPr>
              <a:t> professional </a:t>
            </a:r>
            <a:r>
              <a:rPr lang="de-DE" altLang="de-DE" dirty="0" err="1" smtClean="0">
                <a:latin typeface="Arial" pitchFamily="34" charset="0"/>
              </a:rPr>
              <a:t>use</a:t>
            </a:r>
            <a:r>
              <a:rPr lang="de-DE" altLang="de-DE" dirty="0" smtClean="0">
                <a:latin typeface="Arial" pitchFamily="34" charset="0"/>
              </a:rPr>
              <a:t> (</a:t>
            </a:r>
            <a:r>
              <a:rPr lang="de-DE" altLang="de-DE" dirty="0" err="1" smtClean="0">
                <a:latin typeface="Arial" pitchFamily="34" charset="0"/>
              </a:rPr>
              <a:t>described</a:t>
            </a:r>
            <a:r>
              <a:rPr lang="de-DE" altLang="de-DE" dirty="0" smtClean="0">
                <a:latin typeface="Arial" pitchFamily="34" charset="0"/>
              </a:rPr>
              <a:t> in EN 1005-3 in informative </a:t>
            </a:r>
            <a:r>
              <a:rPr lang="de-DE" altLang="de-DE" dirty="0" err="1" smtClean="0">
                <a:latin typeface="Arial" pitchFamily="34" charset="0"/>
              </a:rPr>
              <a:t>annex</a:t>
            </a:r>
            <a:r>
              <a:rPr lang="de-DE" altLang="de-DE" dirty="0" smtClean="0">
                <a:latin typeface="Arial" pitchFamily="34" charset="0"/>
              </a:rPr>
              <a:t> B 3.5)</a:t>
            </a:r>
          </a:p>
          <a:p>
            <a:endParaRPr lang="de-DE" altLang="de-DE" dirty="0" smtClean="0">
              <a:latin typeface="Arial" pitchFamily="34" charset="0"/>
            </a:endParaRPr>
          </a:p>
          <a:p>
            <a:r>
              <a:rPr lang="de-DE" altLang="de-DE" b="1" dirty="0" smtClean="0">
                <a:latin typeface="Arial" pitchFamily="34" charset="0"/>
              </a:rPr>
              <a:t>Animation </a:t>
            </a:r>
            <a:r>
              <a:rPr lang="de-DE" altLang="de-DE" b="1" dirty="0" err="1" smtClean="0">
                <a:latin typeface="Arial" pitchFamily="34" charset="0"/>
              </a:rPr>
              <a:t>of</a:t>
            </a:r>
            <a:r>
              <a:rPr lang="de-DE" altLang="de-DE" b="1" dirty="0" smtClean="0">
                <a:latin typeface="Arial" pitchFamily="34" charset="0"/>
              </a:rPr>
              <a:t> </a:t>
            </a:r>
            <a:r>
              <a:rPr lang="de-DE" altLang="de-DE" b="1" dirty="0" err="1" smtClean="0">
                <a:latin typeface="Arial" pitchFamily="34" charset="0"/>
              </a:rPr>
              <a:t>lower</a:t>
            </a:r>
            <a:r>
              <a:rPr lang="de-DE" altLang="de-DE" b="1" dirty="0" smtClean="0">
                <a:latin typeface="Arial" pitchFamily="34" charset="0"/>
              </a:rPr>
              <a:t> </a:t>
            </a:r>
            <a:r>
              <a:rPr lang="de-DE" altLang="de-DE" b="1" dirty="0" err="1" smtClean="0">
                <a:latin typeface="Arial" pitchFamily="34" charset="0"/>
              </a:rPr>
              <a:t>part</a:t>
            </a:r>
            <a:r>
              <a:rPr lang="de-DE" altLang="de-DE" b="1" dirty="0" smtClean="0">
                <a:latin typeface="Arial" pitchFamily="34" charset="0"/>
              </a:rPr>
              <a:t> </a:t>
            </a:r>
            <a:r>
              <a:rPr lang="de-DE" altLang="de-DE" b="1" dirty="0" err="1" smtClean="0">
                <a:latin typeface="Arial" pitchFamily="34" charset="0"/>
              </a:rPr>
              <a:t>of</a:t>
            </a:r>
            <a:r>
              <a:rPr lang="de-DE" altLang="de-DE" b="1" dirty="0" smtClean="0">
                <a:latin typeface="Arial" pitchFamily="34" charset="0"/>
              </a:rPr>
              <a:t> </a:t>
            </a:r>
            <a:r>
              <a:rPr lang="de-DE" altLang="de-DE" b="1" dirty="0" err="1" smtClean="0">
                <a:latin typeface="Arial" pitchFamily="34" charset="0"/>
              </a:rPr>
              <a:t>the</a:t>
            </a:r>
            <a:r>
              <a:rPr lang="de-DE" altLang="de-DE" b="1" dirty="0" smtClean="0">
                <a:latin typeface="Arial" pitchFamily="34" charset="0"/>
              </a:rPr>
              <a:t> </a:t>
            </a:r>
            <a:r>
              <a:rPr lang="de-DE" altLang="de-DE" b="1" dirty="0" err="1" smtClean="0">
                <a:latin typeface="Arial" pitchFamily="34" charset="0"/>
              </a:rPr>
              <a:t>slide</a:t>
            </a:r>
            <a:endParaRPr lang="de-DE" altLang="de-DE" b="1" dirty="0" smtClean="0">
              <a:latin typeface="Arial" pitchFamily="34" charset="0"/>
            </a:endParaRP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7184AF-ED75-4CD1-8D5F-76D95B3EEF0D}" type="slidenum">
              <a:rPr lang="de-DE" altLang="de-DE" smtClean="0"/>
              <a:pPr/>
              <a:t>6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8411529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0975" indent="-180975" defTabSz="304800"/>
            <a:r>
              <a:rPr lang="de-DE" altLang="de-DE" dirty="0" err="1" smtClean="0">
                <a:latin typeface="Arial" pitchFamily="34" charset="0"/>
              </a:rPr>
              <a:t>Influencing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factors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are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i="1" dirty="0" err="1" smtClean="0">
                <a:latin typeface="Arial" pitchFamily="34" charset="0"/>
              </a:rPr>
              <a:t>person-specific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i="1" dirty="0" smtClean="0">
                <a:latin typeface="Arial" pitchFamily="34" charset="0"/>
              </a:rPr>
              <a:t>task-</a:t>
            </a:r>
            <a:r>
              <a:rPr lang="de-DE" altLang="de-DE" i="1" dirty="0" err="1" smtClean="0">
                <a:latin typeface="Arial" pitchFamily="34" charset="0"/>
              </a:rPr>
              <a:t>specific</a:t>
            </a:r>
            <a:r>
              <a:rPr lang="de-DE" altLang="de-DE" dirty="0" smtClean="0">
                <a:latin typeface="Arial" pitchFamily="34" charset="0"/>
              </a:rPr>
              <a:t>:</a:t>
            </a:r>
          </a:p>
          <a:p>
            <a:pPr marL="180975" indent="-180975" defTabSz="304800"/>
            <a:r>
              <a:rPr lang="de-DE" altLang="de-DE" b="1" dirty="0" smtClean="0">
                <a:latin typeface="Arial" pitchFamily="34" charset="0"/>
              </a:rPr>
              <a:t>Person-</a:t>
            </a:r>
            <a:r>
              <a:rPr lang="de-DE" altLang="de-DE" b="1" dirty="0" err="1" smtClean="0">
                <a:latin typeface="Arial" pitchFamily="34" charset="0"/>
              </a:rPr>
              <a:t>specific</a:t>
            </a:r>
            <a:r>
              <a:rPr lang="de-DE" altLang="de-DE" dirty="0" smtClean="0">
                <a:latin typeface="Arial" pitchFamily="34" charset="0"/>
              </a:rPr>
              <a:t>: </a:t>
            </a:r>
            <a:r>
              <a:rPr lang="de-DE" altLang="de-DE" dirty="0" err="1" smtClean="0">
                <a:latin typeface="Arial" pitchFamily="34" charset="0"/>
              </a:rPr>
              <a:t>besides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age</a:t>
            </a:r>
            <a:r>
              <a:rPr lang="de-DE" altLang="de-DE" dirty="0" smtClean="0">
                <a:latin typeface="Arial" pitchFamily="34" charset="0"/>
              </a:rPr>
              <a:t>, </a:t>
            </a:r>
            <a:r>
              <a:rPr lang="de-DE" altLang="de-DE" dirty="0" err="1" smtClean="0">
                <a:latin typeface="Arial" pitchFamily="34" charset="0"/>
              </a:rPr>
              <a:t>sex</a:t>
            </a:r>
            <a:r>
              <a:rPr lang="de-DE" altLang="de-DE" dirty="0" smtClean="0">
                <a:latin typeface="Arial" pitchFamily="34" charset="0"/>
              </a:rPr>
              <a:t>, </a:t>
            </a:r>
            <a:r>
              <a:rPr lang="de-DE" altLang="de-DE" dirty="0" err="1" smtClean="0">
                <a:latin typeface="Arial" pitchFamily="34" charset="0"/>
              </a:rPr>
              <a:t>fitness</a:t>
            </a:r>
            <a:r>
              <a:rPr lang="de-DE" altLang="de-DE" dirty="0" smtClean="0">
                <a:latin typeface="Arial" pitchFamily="34" charset="0"/>
              </a:rPr>
              <a:t>, </a:t>
            </a:r>
            <a:r>
              <a:rPr lang="de-DE" altLang="de-DE" dirty="0" err="1" smtClean="0">
                <a:latin typeface="Arial" pitchFamily="34" charset="0"/>
              </a:rPr>
              <a:t>constitution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and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state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health</a:t>
            </a:r>
            <a:r>
              <a:rPr lang="de-DE" altLang="de-DE" dirty="0" smtClean="0">
                <a:latin typeface="Arial" pitchFamily="34" charset="0"/>
              </a:rPr>
              <a:t>, </a:t>
            </a:r>
            <a:r>
              <a:rPr lang="de-DE" altLang="de-DE" dirty="0" err="1" smtClean="0">
                <a:latin typeface="Arial" pitchFamily="34" charset="0"/>
              </a:rPr>
              <a:t>factors</a:t>
            </a:r>
            <a:r>
              <a:rPr lang="de-DE" altLang="de-DE" dirty="0" smtClean="0">
                <a:latin typeface="Arial" pitchFamily="34" charset="0"/>
              </a:rPr>
              <a:t> such </a:t>
            </a:r>
            <a:r>
              <a:rPr lang="de-DE" altLang="de-DE" dirty="0" err="1" smtClean="0">
                <a:latin typeface="Arial" pitchFamily="34" charset="0"/>
              </a:rPr>
              <a:t>as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motivation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may</a:t>
            </a:r>
            <a:r>
              <a:rPr lang="de-DE" altLang="de-DE" dirty="0" smtClean="0">
                <a:latin typeface="Arial" pitchFamily="34" charset="0"/>
              </a:rPr>
              <a:t> also </a:t>
            </a:r>
            <a:r>
              <a:rPr lang="de-DE" altLang="de-DE" dirty="0" err="1" smtClean="0">
                <a:latin typeface="Arial" pitchFamily="34" charset="0"/>
              </a:rPr>
              <a:t>have</a:t>
            </a:r>
            <a:r>
              <a:rPr lang="de-DE" altLang="de-DE" dirty="0" smtClean="0">
                <a:latin typeface="Arial" pitchFamily="34" charset="0"/>
              </a:rPr>
              <a:t> an </a:t>
            </a:r>
            <a:r>
              <a:rPr lang="de-DE" altLang="de-DE" dirty="0" err="1" smtClean="0">
                <a:latin typeface="Arial" pitchFamily="34" charset="0"/>
              </a:rPr>
              <a:t>influence</a:t>
            </a:r>
            <a:r>
              <a:rPr lang="de-DE" altLang="de-DE" dirty="0" smtClean="0">
                <a:latin typeface="Arial" pitchFamily="34" charset="0"/>
              </a:rPr>
              <a:t> (</a:t>
            </a:r>
            <a:r>
              <a:rPr lang="de-DE" altLang="de-DE" dirty="0" err="1" smtClean="0">
                <a:latin typeface="Arial" pitchFamily="34" charset="0"/>
              </a:rPr>
              <a:t>motivation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leads</a:t>
            </a:r>
            <a:r>
              <a:rPr lang="de-DE" altLang="de-DE" dirty="0" smtClean="0">
                <a:latin typeface="Arial" pitchFamily="34" charset="0"/>
              </a:rPr>
              <a:t> in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short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term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to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changes</a:t>
            </a:r>
            <a:r>
              <a:rPr lang="de-DE" altLang="de-DE" dirty="0" smtClean="0">
                <a:latin typeface="Arial" pitchFamily="34" charset="0"/>
              </a:rPr>
              <a:t> in </a:t>
            </a:r>
            <a:r>
              <a:rPr lang="de-DE" altLang="de-DE" dirty="0" err="1" smtClean="0">
                <a:latin typeface="Arial" pitchFamily="34" charset="0"/>
              </a:rPr>
              <a:t>performance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capacity</a:t>
            </a:r>
            <a:r>
              <a:rPr lang="de-DE" altLang="de-DE" dirty="0" smtClean="0">
                <a:latin typeface="Arial" pitchFamily="34" charset="0"/>
              </a:rPr>
              <a:t>) </a:t>
            </a:r>
          </a:p>
          <a:p>
            <a:pPr marL="180975" indent="-180975" defTabSz="304800"/>
            <a:r>
              <a:rPr lang="de-DE" altLang="de-DE" b="1" dirty="0" smtClean="0">
                <a:latin typeface="Arial" pitchFamily="34" charset="0"/>
              </a:rPr>
              <a:t>Task-</a:t>
            </a:r>
            <a:r>
              <a:rPr lang="de-DE" altLang="de-DE" b="1" dirty="0" err="1" smtClean="0">
                <a:latin typeface="Arial" pitchFamily="34" charset="0"/>
              </a:rPr>
              <a:t>specific</a:t>
            </a:r>
            <a:r>
              <a:rPr lang="de-DE" altLang="de-DE" b="1" dirty="0" smtClean="0">
                <a:latin typeface="Arial" pitchFamily="34" charset="0"/>
              </a:rPr>
              <a:t>:</a:t>
            </a:r>
          </a:p>
          <a:p>
            <a:pPr marL="180975" indent="-180975" defTabSz="304800"/>
            <a:r>
              <a:rPr lang="de-DE" altLang="de-DE" dirty="0" smtClean="0">
                <a:latin typeface="Arial" pitchFamily="34" charset="0"/>
              </a:rPr>
              <a:t>Extreme </a:t>
            </a:r>
            <a:r>
              <a:rPr lang="de-DE" altLang="de-DE" dirty="0" err="1" smtClean="0">
                <a:latin typeface="Arial" pitchFamily="34" charset="0"/>
              </a:rPr>
              <a:t>climatic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conditions</a:t>
            </a:r>
            <a:r>
              <a:rPr lang="de-DE" altLang="de-DE" dirty="0" smtClean="0">
                <a:latin typeface="Arial" pitchFamily="34" charset="0"/>
              </a:rPr>
              <a:t> such </a:t>
            </a:r>
            <a:r>
              <a:rPr lang="de-DE" altLang="de-DE" dirty="0" err="1" smtClean="0">
                <a:latin typeface="Arial" pitchFamily="34" charset="0"/>
              </a:rPr>
              <a:t>as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cold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cause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muscles</a:t>
            </a:r>
            <a:r>
              <a:rPr lang="de-DE" altLang="de-DE" dirty="0" smtClean="0">
                <a:latin typeface="Arial" pitchFamily="34" charset="0"/>
              </a:rPr>
              <a:t>, </a:t>
            </a:r>
            <a:r>
              <a:rPr lang="de-DE" altLang="de-DE" dirty="0" err="1" smtClean="0">
                <a:latin typeface="Arial" pitchFamily="34" charset="0"/>
              </a:rPr>
              <a:t>tendons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and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ligaments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to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harden</a:t>
            </a:r>
            <a:r>
              <a:rPr lang="de-DE" altLang="de-DE" dirty="0" smtClean="0">
                <a:latin typeface="Arial" pitchFamily="34" charset="0"/>
              </a:rPr>
              <a:t>. This in turn </a:t>
            </a:r>
            <a:r>
              <a:rPr lang="de-DE" altLang="de-DE" dirty="0" err="1" smtClean="0">
                <a:latin typeface="Arial" pitchFamily="34" charset="0"/>
              </a:rPr>
              <a:t>influences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their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ability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to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stretch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and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contract</a:t>
            </a:r>
            <a:r>
              <a:rPr lang="de-DE" altLang="de-DE" dirty="0" smtClean="0">
                <a:latin typeface="Arial" pitchFamily="34" charset="0"/>
              </a:rPr>
              <a:t>. </a:t>
            </a:r>
            <a:r>
              <a:rPr lang="de-DE" altLang="de-DE" dirty="0" err="1" smtClean="0">
                <a:latin typeface="Arial" pitchFamily="34" charset="0"/>
              </a:rPr>
              <a:t>Injury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to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muscle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adjoining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tendons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and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ligaments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may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occur</a:t>
            </a:r>
            <a:r>
              <a:rPr lang="de-DE" altLang="de-DE" dirty="0" smtClean="0">
                <a:latin typeface="Arial" pitchFamily="34" charset="0"/>
              </a:rPr>
              <a:t> </a:t>
            </a:r>
          </a:p>
          <a:p>
            <a:pPr marL="180975" indent="-180975" defTabSz="304800"/>
            <a:r>
              <a:rPr lang="de-DE" altLang="de-DE" dirty="0" err="1" smtClean="0">
                <a:latin typeface="Arial" pitchFamily="34" charset="0"/>
              </a:rPr>
              <a:t>Under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unfavourable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gripping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conditions</a:t>
            </a:r>
            <a:r>
              <a:rPr lang="de-DE" altLang="de-DE" dirty="0" smtClean="0">
                <a:latin typeface="Arial" pitchFamily="34" charset="0"/>
              </a:rPr>
              <a:t>, such </a:t>
            </a:r>
            <a:r>
              <a:rPr lang="de-DE" altLang="de-DE" dirty="0" err="1" smtClean="0">
                <a:latin typeface="Arial" pitchFamily="34" charset="0"/>
              </a:rPr>
              <a:t>as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excessively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wide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handles</a:t>
            </a:r>
            <a:r>
              <a:rPr lang="de-DE" altLang="de-DE" dirty="0" smtClean="0">
                <a:latin typeface="Arial" pitchFamily="34" charset="0"/>
              </a:rPr>
              <a:t>,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spreading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fingers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may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cause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ligaments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to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shorten</a:t>
            </a:r>
            <a:r>
              <a:rPr lang="de-DE" altLang="de-DE" dirty="0" smtClean="0">
                <a:latin typeface="Arial" pitchFamily="34" charset="0"/>
              </a:rPr>
              <a:t>, in turn </a:t>
            </a:r>
            <a:r>
              <a:rPr lang="de-DE" altLang="de-DE" dirty="0" err="1" smtClean="0">
                <a:latin typeface="Arial" pitchFamily="34" charset="0"/>
              </a:rPr>
              <a:t>impairing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mobility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finger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joints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and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force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that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are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able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to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exert</a:t>
            </a:r>
            <a:r>
              <a:rPr lang="de-DE" altLang="de-DE" dirty="0" smtClean="0">
                <a:latin typeface="Arial" pitchFamily="34" charset="0"/>
              </a:rPr>
              <a:t> </a:t>
            </a:r>
          </a:p>
          <a:p>
            <a:pPr marL="180975" indent="-180975" defTabSz="304800"/>
            <a:r>
              <a:rPr lang="de-DE" altLang="de-DE" dirty="0" smtClean="0">
                <a:latin typeface="Arial" pitchFamily="34" charset="0"/>
              </a:rPr>
              <a:t>The </a:t>
            </a:r>
            <a:r>
              <a:rPr lang="de-DE" altLang="de-DE" dirty="0" err="1" smtClean="0">
                <a:latin typeface="Arial" pitchFamily="34" charset="0"/>
              </a:rPr>
              <a:t>highest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muscle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force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can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be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exerted</a:t>
            </a:r>
            <a:r>
              <a:rPr lang="de-DE" altLang="de-DE" dirty="0" smtClean="0">
                <a:latin typeface="Arial" pitchFamily="34" charset="0"/>
              </a:rPr>
              <a:t> at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mid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muscle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length</a:t>
            </a:r>
            <a:r>
              <a:rPr lang="de-DE" altLang="de-DE" dirty="0" smtClean="0">
                <a:latin typeface="Arial" pitchFamily="34" charset="0"/>
              </a:rPr>
              <a:t> (i.e. </a:t>
            </a:r>
            <a:r>
              <a:rPr lang="de-DE" altLang="de-DE" dirty="0" err="1" smtClean="0">
                <a:latin typeface="Arial" pitchFamily="34" charset="0"/>
              </a:rPr>
              <a:t>is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dependent</a:t>
            </a:r>
            <a:r>
              <a:rPr lang="de-DE" altLang="de-DE" dirty="0" smtClean="0">
                <a:latin typeface="Arial" pitchFamily="34" charset="0"/>
              </a:rPr>
              <a:t> upon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joint</a:t>
            </a:r>
            <a:r>
              <a:rPr lang="de-DE" altLang="de-DE" dirty="0" smtClean="0">
                <a:latin typeface="Arial" pitchFamily="34" charset="0"/>
              </a:rPr>
              <a:t> angle); </a:t>
            </a:r>
            <a:r>
              <a:rPr lang="de-DE" altLang="de-DE" dirty="0" err="1" smtClean="0">
                <a:latin typeface="Arial" pitchFamily="34" charset="0"/>
              </a:rPr>
              <a:t>joint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angles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describe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position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and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deflection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limbs</a:t>
            </a:r>
            <a:r>
              <a:rPr lang="de-DE" altLang="de-DE" dirty="0" smtClean="0">
                <a:latin typeface="Arial" pitchFamily="34" charset="0"/>
              </a:rPr>
              <a:t> in </a:t>
            </a:r>
            <a:r>
              <a:rPr lang="de-DE" altLang="de-DE" dirty="0" err="1" smtClean="0">
                <a:latin typeface="Arial" pitchFamily="34" charset="0"/>
              </a:rPr>
              <a:t>relation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to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each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other</a:t>
            </a:r>
            <a:r>
              <a:rPr lang="de-DE" altLang="de-DE" dirty="0" smtClean="0">
                <a:latin typeface="Arial" pitchFamily="34" charset="0"/>
              </a:rPr>
              <a:t>. Through </a:t>
            </a:r>
            <a:r>
              <a:rPr lang="de-DE" altLang="de-DE" dirty="0" err="1" smtClean="0">
                <a:latin typeface="Arial" pitchFamily="34" charset="0"/>
              </a:rPr>
              <a:t>its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influence</a:t>
            </a:r>
            <a:r>
              <a:rPr lang="de-DE" altLang="de-DE" dirty="0" smtClean="0">
                <a:latin typeface="Arial" pitchFamily="34" charset="0"/>
              </a:rPr>
              <a:t> upon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muscle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length</a:t>
            </a:r>
            <a:r>
              <a:rPr lang="de-DE" altLang="de-DE" dirty="0" smtClean="0">
                <a:latin typeface="Arial" pitchFamily="34" charset="0"/>
              </a:rPr>
              <a:t>,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bending</a:t>
            </a:r>
            <a:r>
              <a:rPr lang="de-DE" altLang="de-DE" dirty="0" smtClean="0">
                <a:latin typeface="Arial" pitchFamily="34" charset="0"/>
              </a:rPr>
              <a:t> angle </a:t>
            </a:r>
            <a:r>
              <a:rPr lang="de-DE" altLang="de-DE" dirty="0" err="1" smtClean="0">
                <a:latin typeface="Arial" pitchFamily="34" charset="0"/>
              </a:rPr>
              <a:t>is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therefore</a:t>
            </a:r>
            <a:r>
              <a:rPr lang="de-DE" altLang="de-DE" dirty="0" smtClean="0">
                <a:latin typeface="Arial" pitchFamily="34" charset="0"/>
              </a:rPr>
              <a:t> a </a:t>
            </a:r>
            <a:r>
              <a:rPr lang="de-DE" altLang="de-DE" dirty="0" err="1" smtClean="0">
                <a:latin typeface="Arial" pitchFamily="34" charset="0"/>
              </a:rPr>
              <a:t>measure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muscle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force</a:t>
            </a:r>
            <a:r>
              <a:rPr lang="de-DE" altLang="de-DE" dirty="0" smtClean="0">
                <a:latin typeface="Arial" pitchFamily="34" charset="0"/>
              </a:rPr>
              <a:t>. Mid-ranges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joint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movements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are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desirable</a:t>
            </a:r>
            <a:r>
              <a:rPr lang="de-DE" altLang="de-DE" dirty="0" smtClean="0">
                <a:latin typeface="Arial" pitchFamily="34" charset="0"/>
              </a:rPr>
              <a:t>, </a:t>
            </a:r>
            <a:r>
              <a:rPr lang="de-DE" altLang="de-DE" dirty="0" err="1" smtClean="0">
                <a:latin typeface="Arial" pitchFamily="34" charset="0"/>
              </a:rPr>
              <a:t>and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provide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optimum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leverage</a:t>
            </a:r>
            <a:r>
              <a:rPr lang="de-DE" altLang="de-DE" dirty="0" smtClean="0">
                <a:latin typeface="Arial" pitchFamily="34" charset="0"/>
              </a:rPr>
              <a:t>. </a:t>
            </a:r>
            <a:r>
              <a:rPr lang="de-DE" altLang="de-DE" dirty="0" err="1" smtClean="0">
                <a:latin typeface="Arial" pitchFamily="34" charset="0"/>
              </a:rPr>
              <a:t>For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example</a:t>
            </a:r>
            <a:r>
              <a:rPr lang="de-DE" altLang="de-DE" dirty="0" smtClean="0">
                <a:latin typeface="Arial" pitchFamily="34" charset="0"/>
              </a:rPr>
              <a:t>,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greatest</a:t>
            </a:r>
            <a:r>
              <a:rPr lang="de-DE" altLang="de-DE" dirty="0" smtClean="0">
                <a:latin typeface="Arial" pitchFamily="34" charset="0"/>
              </a:rPr>
              <a:t> arm-</a:t>
            </a:r>
            <a:r>
              <a:rPr lang="de-DE" altLang="de-DE" dirty="0" err="1" smtClean="0">
                <a:latin typeface="Arial" pitchFamily="34" charset="0"/>
              </a:rPr>
              <a:t>bending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force</a:t>
            </a:r>
            <a:r>
              <a:rPr lang="de-DE" altLang="de-DE" dirty="0" smtClean="0">
                <a:latin typeface="Arial" pitchFamily="34" charset="0"/>
              </a:rPr>
              <a:t> in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elbow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can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be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exerted</a:t>
            </a:r>
            <a:r>
              <a:rPr lang="de-DE" altLang="de-DE" dirty="0" smtClean="0">
                <a:latin typeface="Arial" pitchFamily="34" charset="0"/>
              </a:rPr>
              <a:t> at a </a:t>
            </a:r>
            <a:r>
              <a:rPr lang="de-DE" altLang="de-DE" dirty="0" err="1" smtClean="0">
                <a:latin typeface="Arial" pitchFamily="34" charset="0"/>
              </a:rPr>
              <a:t>bending</a:t>
            </a:r>
            <a:r>
              <a:rPr lang="de-DE" altLang="de-DE" dirty="0" smtClean="0">
                <a:latin typeface="Arial" pitchFamily="34" charset="0"/>
              </a:rPr>
              <a:t> angle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90° </a:t>
            </a:r>
            <a:r>
              <a:rPr lang="de-DE" altLang="de-DE" dirty="0" err="1" smtClean="0">
                <a:latin typeface="Arial" pitchFamily="34" charset="0"/>
              </a:rPr>
              <a:t>to</a:t>
            </a:r>
            <a:r>
              <a:rPr lang="de-DE" altLang="de-DE" dirty="0" smtClean="0">
                <a:latin typeface="Arial" pitchFamily="34" charset="0"/>
              </a:rPr>
              <a:t> 120°</a:t>
            </a:r>
          </a:p>
          <a:p>
            <a:pPr marL="180975" indent="-180975" defTabSz="304800"/>
            <a:r>
              <a:rPr lang="de-DE" altLang="de-DE" dirty="0" smtClean="0">
                <a:latin typeface="Arial" pitchFamily="34" charset="0"/>
              </a:rPr>
              <a:t>The </a:t>
            </a:r>
            <a:r>
              <a:rPr lang="de-DE" altLang="de-DE" dirty="0" err="1" smtClean="0">
                <a:latin typeface="Arial" pitchFamily="34" charset="0"/>
              </a:rPr>
              <a:t>muscle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force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is</a:t>
            </a:r>
            <a:r>
              <a:rPr lang="de-DE" altLang="de-DE" dirty="0" smtClean="0">
                <a:latin typeface="Arial" pitchFamily="34" charset="0"/>
              </a:rPr>
              <a:t> also </a:t>
            </a:r>
            <a:r>
              <a:rPr lang="de-DE" altLang="de-DE" dirty="0" err="1" smtClean="0">
                <a:latin typeface="Arial" pitchFamily="34" charset="0"/>
              </a:rPr>
              <a:t>dependent</a:t>
            </a:r>
            <a:r>
              <a:rPr lang="de-DE" altLang="de-DE" dirty="0" smtClean="0">
                <a:latin typeface="Arial" pitchFamily="34" charset="0"/>
              </a:rPr>
              <a:t> upon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speed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movement</a:t>
            </a:r>
            <a:r>
              <a:rPr lang="de-DE" altLang="de-DE" dirty="0" smtClean="0">
                <a:latin typeface="Arial" pitchFamily="34" charset="0"/>
              </a:rPr>
              <a:t>:</a:t>
            </a:r>
          </a:p>
          <a:p>
            <a:pPr lvl="1" defTabSz="304800"/>
            <a:r>
              <a:rPr lang="de-DE" altLang="de-DE" dirty="0" err="1" smtClean="0">
                <a:latin typeface="Arial" pitchFamily="34" charset="0"/>
              </a:rPr>
              <a:t>Very</a:t>
            </a:r>
            <a:r>
              <a:rPr lang="de-DE" altLang="de-DE" dirty="0" smtClean="0">
                <a:latin typeface="Arial" pitchFamily="34" charset="0"/>
              </a:rPr>
              <a:t> fast </a:t>
            </a:r>
            <a:r>
              <a:rPr lang="de-DE" altLang="de-DE" dirty="0" err="1" smtClean="0">
                <a:latin typeface="Arial" pitchFamily="34" charset="0"/>
              </a:rPr>
              <a:t>movements</a:t>
            </a:r>
            <a:r>
              <a:rPr lang="de-DE" altLang="de-DE" dirty="0" smtClean="0">
                <a:latin typeface="Arial" pitchFamily="34" charset="0"/>
              </a:rPr>
              <a:t>: </a:t>
            </a:r>
            <a:r>
              <a:rPr lang="de-DE" altLang="de-DE" dirty="0" err="1" smtClean="0">
                <a:latin typeface="Arial" pitchFamily="34" charset="0"/>
              </a:rPr>
              <a:t>only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low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forces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can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be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exerted</a:t>
            </a:r>
            <a:endParaRPr lang="de-DE" altLang="de-DE" dirty="0" smtClean="0">
              <a:latin typeface="Arial" pitchFamily="34" charset="0"/>
            </a:endParaRPr>
          </a:p>
          <a:p>
            <a:pPr lvl="1" defTabSz="304800"/>
            <a:r>
              <a:rPr lang="de-DE" altLang="de-DE" dirty="0" smtClean="0">
                <a:latin typeface="Arial" pitchFamily="34" charset="0"/>
              </a:rPr>
              <a:t>Slow </a:t>
            </a:r>
            <a:r>
              <a:rPr lang="de-DE" altLang="de-DE" dirty="0" err="1" smtClean="0">
                <a:latin typeface="Arial" pitchFamily="34" charset="0"/>
              </a:rPr>
              <a:t>movement</a:t>
            </a:r>
            <a:r>
              <a:rPr lang="de-DE" altLang="de-DE" dirty="0" smtClean="0">
                <a:latin typeface="Arial" pitchFamily="34" charset="0"/>
              </a:rPr>
              <a:t>: high </a:t>
            </a:r>
            <a:r>
              <a:rPr lang="de-DE" altLang="de-DE" dirty="0" err="1" smtClean="0">
                <a:latin typeface="Arial" pitchFamily="34" charset="0"/>
              </a:rPr>
              <a:t>forces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can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be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exerted</a:t>
            </a:r>
            <a:endParaRPr lang="de-DE" altLang="de-DE" dirty="0" smtClean="0">
              <a:latin typeface="Arial" pitchFamily="34" charset="0"/>
            </a:endParaRPr>
          </a:p>
          <a:p>
            <a:pPr lvl="1" defTabSz="304800"/>
            <a:r>
              <a:rPr lang="de-DE" altLang="de-DE" dirty="0" err="1" smtClean="0">
                <a:latin typeface="Arial" pitchFamily="34" charset="0"/>
              </a:rPr>
              <a:t>No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movement</a:t>
            </a:r>
            <a:r>
              <a:rPr lang="de-DE" altLang="de-DE" dirty="0" smtClean="0">
                <a:latin typeface="Arial" pitchFamily="34" charset="0"/>
              </a:rPr>
              <a:t>: </a:t>
            </a:r>
            <a:r>
              <a:rPr lang="de-DE" altLang="de-DE" dirty="0" err="1" smtClean="0">
                <a:latin typeface="Arial" pitchFamily="34" charset="0"/>
              </a:rPr>
              <a:t>isometric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contraction</a:t>
            </a:r>
            <a:r>
              <a:rPr lang="de-DE" altLang="de-DE" dirty="0" smtClean="0">
                <a:latin typeface="Arial" pitchFamily="34" charset="0"/>
              </a:rPr>
              <a:t> (</a:t>
            </a:r>
            <a:r>
              <a:rPr lang="de-DE" altLang="de-DE" dirty="0" err="1" smtClean="0">
                <a:latin typeface="Arial" pitchFamily="34" charset="0"/>
              </a:rPr>
              <a:t>constant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muscle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length</a:t>
            </a:r>
            <a:r>
              <a:rPr lang="de-DE" altLang="de-DE" dirty="0" smtClean="0">
                <a:latin typeface="Arial" pitchFamily="34" charset="0"/>
              </a:rPr>
              <a:t>):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maximum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forces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are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exerted</a:t>
            </a:r>
            <a:endParaRPr lang="de-DE" altLang="de-DE" dirty="0" smtClean="0">
              <a:latin typeface="Arial" pitchFamily="34" charset="0"/>
            </a:endParaRPr>
          </a:p>
          <a:p>
            <a:pPr lvl="1" defTabSz="304800"/>
            <a:r>
              <a:rPr lang="de-DE" altLang="de-DE" dirty="0" err="1" smtClean="0">
                <a:latin typeface="Arial" pitchFamily="34" charset="0"/>
              </a:rPr>
              <a:t>Approximately</a:t>
            </a:r>
            <a:r>
              <a:rPr lang="de-DE" altLang="de-DE" dirty="0" smtClean="0">
                <a:latin typeface="Arial" pitchFamily="34" charset="0"/>
              </a:rPr>
              <a:t> a medium </a:t>
            </a:r>
            <a:r>
              <a:rPr lang="de-DE" altLang="de-DE" dirty="0" err="1" smtClean="0">
                <a:latin typeface="Arial" pitchFamily="34" charset="0"/>
              </a:rPr>
              <a:t>speed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movement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is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desirable</a:t>
            </a:r>
            <a:r>
              <a:rPr lang="de-DE" altLang="de-DE" dirty="0" smtClean="0">
                <a:latin typeface="Arial" pitchFamily="34" charset="0"/>
              </a:rPr>
              <a:t>: medium </a:t>
            </a:r>
            <a:r>
              <a:rPr lang="de-DE" altLang="de-DE" dirty="0" err="1" smtClean="0">
                <a:latin typeface="Arial" pitchFamily="34" charset="0"/>
              </a:rPr>
              <a:t>forces</a:t>
            </a:r>
            <a:endParaRPr lang="de-DE" altLang="de-DE" sz="1000" dirty="0" smtClean="0">
              <a:latin typeface="Arial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7184AF-ED75-4CD1-8D5F-76D95B3EEF0D}" type="slidenum">
              <a:rPr lang="de-DE" altLang="de-DE" smtClean="0"/>
              <a:pPr/>
              <a:t>7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7355588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0975" indent="-180975">
              <a:buFont typeface="Wingdings" pitchFamily="2" charset="2"/>
              <a:buChar char="§"/>
            </a:pPr>
            <a:r>
              <a:rPr lang="de-DE" altLang="de-DE" sz="1200" dirty="0" smtClean="0">
                <a:latin typeface="Arial" pitchFamily="34" charset="0"/>
              </a:rPr>
              <a:t>Young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older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people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have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lower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physical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strength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than</a:t>
            </a:r>
            <a:r>
              <a:rPr lang="de-DE" altLang="de-DE" sz="1200" dirty="0" smtClean="0">
                <a:latin typeface="Arial" pitchFamily="34" charset="0"/>
              </a:rPr>
              <a:t> 30-year-olds</a:t>
            </a:r>
          </a:p>
          <a:p>
            <a:pPr marL="180975" indent="-180975">
              <a:buFont typeface="Wingdings" pitchFamily="2" charset="2"/>
              <a:buChar char="§"/>
            </a:pPr>
            <a:r>
              <a:rPr lang="de-DE" altLang="de-DE" sz="1200" dirty="0" smtClean="0">
                <a:latin typeface="Arial" pitchFamily="34" charset="0"/>
              </a:rPr>
              <a:t>The </a:t>
            </a:r>
            <a:r>
              <a:rPr lang="de-DE" altLang="de-DE" sz="1200" dirty="0" err="1" smtClean="0">
                <a:latin typeface="Arial" pitchFamily="34" charset="0"/>
              </a:rPr>
              <a:t>greatest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strengths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can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measured</a:t>
            </a:r>
            <a:r>
              <a:rPr lang="de-DE" altLang="de-DE" sz="1200" dirty="0" smtClean="0">
                <a:latin typeface="Arial" pitchFamily="34" charset="0"/>
              </a:rPr>
              <a:t> on </a:t>
            </a:r>
            <a:r>
              <a:rPr lang="de-DE" altLang="de-DE" sz="1200" dirty="0" err="1" smtClean="0">
                <a:latin typeface="Arial" pitchFamily="34" charset="0"/>
              </a:rPr>
              <a:t>people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aged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around</a:t>
            </a:r>
            <a:r>
              <a:rPr lang="de-DE" altLang="de-DE" sz="1200" dirty="0" smtClean="0">
                <a:latin typeface="Arial" pitchFamily="34" charset="0"/>
              </a:rPr>
              <a:t> 30; </a:t>
            </a:r>
            <a:r>
              <a:rPr lang="de-DE" altLang="de-DE" sz="1200" dirty="0" err="1" smtClean="0">
                <a:latin typeface="Arial" pitchFamily="34" charset="0"/>
              </a:rPr>
              <a:t>these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are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therefore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assigned</a:t>
            </a:r>
            <a:r>
              <a:rPr lang="de-DE" altLang="de-DE" sz="1200" dirty="0" smtClean="0">
                <a:latin typeface="Arial" pitchFamily="34" charset="0"/>
              </a:rPr>
              <a:t> a </a:t>
            </a:r>
            <a:r>
              <a:rPr lang="de-DE" altLang="de-DE" sz="1200" dirty="0" err="1" smtClean="0">
                <a:latin typeface="Arial" pitchFamily="34" charset="0"/>
              </a:rPr>
              <a:t>value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100%</a:t>
            </a:r>
          </a:p>
          <a:p>
            <a:pPr marL="180975" indent="-180975">
              <a:buFont typeface="Wingdings" pitchFamily="2" charset="2"/>
              <a:buChar char="§"/>
            </a:pPr>
            <a:r>
              <a:rPr lang="de-DE" altLang="de-DE" sz="1200" dirty="0" err="1" smtClean="0">
                <a:latin typeface="Arial" pitchFamily="34" charset="0"/>
              </a:rPr>
              <a:t>Owing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to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their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smaller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muscle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cross-section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females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have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lower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muscle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strengths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than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males</a:t>
            </a:r>
            <a:endParaRPr lang="de-DE" altLang="de-DE" sz="1200" dirty="0" smtClean="0">
              <a:latin typeface="Arial" pitchFamily="34" charset="0"/>
            </a:endParaRPr>
          </a:p>
          <a:p>
            <a:pPr marL="180975" indent="-180975">
              <a:buFont typeface="Wingdings" pitchFamily="2" charset="2"/>
              <a:buChar char="§"/>
            </a:pPr>
            <a:r>
              <a:rPr lang="de-DE" altLang="de-DE" sz="1200" dirty="0" smtClean="0">
                <a:latin typeface="Arial" pitchFamily="34" charset="0"/>
              </a:rPr>
              <a:t>Training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previously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poorly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trained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muscles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enables</a:t>
            </a:r>
            <a:r>
              <a:rPr lang="de-DE" altLang="de-DE" sz="1200" dirty="0" smtClean="0">
                <a:latin typeface="Arial" pitchFamily="34" charset="0"/>
              </a:rPr>
              <a:t> an </a:t>
            </a:r>
            <a:r>
              <a:rPr lang="de-DE" altLang="de-DE" sz="1200" dirty="0" err="1" smtClean="0">
                <a:latin typeface="Arial" pitchFamily="34" charset="0"/>
              </a:rPr>
              <a:t>increase</a:t>
            </a:r>
            <a:r>
              <a:rPr lang="de-DE" altLang="de-DE" sz="1200" dirty="0" smtClean="0">
                <a:latin typeface="Arial" pitchFamily="34" charset="0"/>
              </a:rPr>
              <a:t> in </a:t>
            </a:r>
            <a:r>
              <a:rPr lang="de-DE" altLang="de-DE" sz="1200" dirty="0" err="1" smtClean="0">
                <a:latin typeface="Arial" pitchFamily="34" charset="0"/>
              </a:rPr>
              <a:t>muscle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strength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up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to</a:t>
            </a:r>
            <a:r>
              <a:rPr lang="de-DE" altLang="de-DE" sz="1200" dirty="0" smtClean="0">
                <a:latin typeface="Arial" pitchFamily="34" charset="0"/>
              </a:rPr>
              <a:t> 10% per </a:t>
            </a:r>
            <a:r>
              <a:rPr lang="de-DE" altLang="de-DE" sz="1200" dirty="0" err="1" smtClean="0">
                <a:latin typeface="Arial" pitchFamily="34" charset="0"/>
              </a:rPr>
              <a:t>week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to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attained</a:t>
            </a:r>
            <a:r>
              <a:rPr lang="de-DE" altLang="de-DE" sz="1200" dirty="0" smtClean="0">
                <a:latin typeface="Arial" pitchFamily="34" charset="0"/>
              </a:rPr>
              <a:t>. (The </a:t>
            </a:r>
            <a:r>
              <a:rPr lang="de-DE" altLang="de-DE" sz="1200" dirty="0" err="1" smtClean="0">
                <a:latin typeface="Arial" pitchFamily="34" charset="0"/>
              </a:rPr>
              <a:t>training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duration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can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very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short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for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example</a:t>
            </a:r>
            <a:r>
              <a:rPr lang="de-DE" altLang="de-DE" sz="1200" dirty="0" smtClean="0">
                <a:latin typeface="Arial" pitchFamily="34" charset="0"/>
              </a:rPr>
              <a:t> 1 </a:t>
            </a:r>
            <a:r>
              <a:rPr lang="de-DE" altLang="de-DE" sz="1200" dirty="0" err="1" smtClean="0">
                <a:latin typeface="Arial" pitchFamily="34" charset="0"/>
              </a:rPr>
              <a:t>second</a:t>
            </a:r>
            <a:r>
              <a:rPr lang="de-DE" altLang="de-DE" sz="1200" dirty="0" smtClean="0">
                <a:latin typeface="Arial" pitchFamily="34" charset="0"/>
              </a:rPr>
              <a:t>)</a:t>
            </a:r>
          </a:p>
          <a:p>
            <a:pPr marL="180975" indent="-180975">
              <a:buFont typeface="Wingdings" pitchFamily="2" charset="2"/>
              <a:buChar char="§"/>
            </a:pPr>
            <a:r>
              <a:rPr lang="de-DE" altLang="de-DE" sz="1200" dirty="0" err="1" smtClean="0">
                <a:latin typeface="Arial" pitchFamily="34" charset="0"/>
              </a:rPr>
              <a:t>When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muscles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are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completely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inactive</a:t>
            </a:r>
            <a:r>
              <a:rPr lang="de-DE" altLang="de-DE" sz="1200" dirty="0" smtClean="0">
                <a:latin typeface="Arial" pitchFamily="34" charset="0"/>
              </a:rPr>
              <a:t> (e.g. </a:t>
            </a:r>
            <a:r>
              <a:rPr lang="de-DE" altLang="de-DE" sz="1200" dirty="0" err="1" smtClean="0">
                <a:latin typeface="Arial" pitchFamily="34" charset="0"/>
              </a:rPr>
              <a:t>when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encased</a:t>
            </a:r>
            <a:r>
              <a:rPr lang="de-DE" altLang="de-DE" sz="1200" dirty="0" smtClean="0">
                <a:latin typeface="Arial" pitchFamily="34" charset="0"/>
              </a:rPr>
              <a:t> in </a:t>
            </a:r>
            <a:r>
              <a:rPr lang="de-DE" altLang="de-DE" sz="1200" dirty="0" err="1" smtClean="0">
                <a:latin typeface="Arial" pitchFamily="34" charset="0"/>
              </a:rPr>
              <a:t>plaster</a:t>
            </a:r>
            <a:r>
              <a:rPr lang="de-DE" altLang="de-DE" sz="1200" dirty="0" smtClean="0">
                <a:latin typeface="Arial" pitchFamily="34" charset="0"/>
              </a:rPr>
              <a:t>-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-Paris),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muscle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force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loss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may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as</a:t>
            </a:r>
            <a:r>
              <a:rPr lang="de-DE" altLang="de-DE" sz="1200" dirty="0" smtClean="0">
                <a:latin typeface="Arial" pitchFamily="34" charset="0"/>
              </a:rPr>
              <a:t> high </a:t>
            </a:r>
            <a:r>
              <a:rPr lang="de-DE" altLang="de-DE" sz="1200" dirty="0" err="1" smtClean="0">
                <a:latin typeface="Arial" pitchFamily="34" charset="0"/>
              </a:rPr>
              <a:t>as</a:t>
            </a:r>
            <a:r>
              <a:rPr lang="de-DE" altLang="de-DE" sz="1200" dirty="0" smtClean="0">
                <a:latin typeface="Arial" pitchFamily="34" charset="0"/>
              </a:rPr>
              <a:t> 30% per </a:t>
            </a:r>
            <a:r>
              <a:rPr lang="de-DE" altLang="de-DE" sz="1200" dirty="0" err="1" smtClean="0">
                <a:latin typeface="Arial" pitchFamily="34" charset="0"/>
              </a:rPr>
              <a:t>week</a:t>
            </a:r>
            <a:r>
              <a:rPr lang="de-DE" altLang="de-DE" sz="1200" dirty="0" smtClean="0">
                <a:latin typeface="Arial" pitchFamily="34" charset="0"/>
              </a:rPr>
              <a:t> (</a:t>
            </a:r>
            <a:r>
              <a:rPr lang="de-DE" altLang="de-DE" sz="1200" dirty="0" err="1" smtClean="0">
                <a:latin typeface="Arial" pitchFamily="34" charset="0"/>
              </a:rPr>
              <a:t>three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times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gain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achieved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training</a:t>
            </a:r>
            <a:r>
              <a:rPr lang="de-DE" altLang="de-DE" sz="1200" dirty="0" smtClean="0">
                <a:latin typeface="Arial" pitchFamily="34" charset="0"/>
              </a:rPr>
              <a:t>)</a:t>
            </a:r>
            <a:endParaRPr lang="de-DE" altLang="de-DE" sz="1200" dirty="0" smtClean="0">
              <a:latin typeface="Arial" pitchFamily="34" charset="0"/>
              <a:sym typeface="Wingdings" pitchFamily="2" charset="2"/>
            </a:endParaRPr>
          </a:p>
          <a:p>
            <a:pPr marL="180975" indent="-180975">
              <a:buFont typeface="Wingdings" pitchFamily="2" charset="2"/>
              <a:buNone/>
            </a:pP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	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Consideration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following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re</a:t>
            </a:r>
            <a:r>
              <a:rPr lang="de-DE" altLang="de-DE" sz="1200" dirty="0" smtClean="0">
                <a:latin typeface="Arial" pitchFamily="34" charset="0"/>
              </a:rPr>
              <a:t>-integration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staff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following</a:t>
            </a:r>
            <a:r>
              <a:rPr lang="de-DE" altLang="de-DE" sz="1200" dirty="0" smtClean="0">
                <a:latin typeface="Arial" pitchFamily="34" charset="0"/>
              </a:rPr>
              <a:t> a </a:t>
            </a:r>
            <a:r>
              <a:rPr lang="de-DE" altLang="de-DE" sz="1200" dirty="0" err="1" smtClean="0">
                <a:latin typeface="Arial" pitchFamily="34" charset="0"/>
              </a:rPr>
              <a:t>longer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illness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when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new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employees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are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taken</a:t>
            </a:r>
            <a:r>
              <a:rPr lang="de-DE" altLang="de-DE" sz="1200" dirty="0" smtClean="0">
                <a:latin typeface="Arial" pitchFamily="34" charset="0"/>
              </a:rPr>
              <a:t> on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7184AF-ED75-4CD1-8D5F-76D95B3EEF0D}" type="slidenum">
              <a:rPr lang="de-DE" altLang="de-DE" smtClean="0"/>
              <a:pPr/>
              <a:t>8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2996376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0975" indent="-180975"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Font typeface="Wingdings" pitchFamily="2" charset="2"/>
              <a:buChar char="§"/>
            </a:pPr>
            <a:r>
              <a:rPr lang="de-DE" altLang="de-DE" sz="1200" dirty="0" smtClean="0">
                <a:latin typeface="Arial" pitchFamily="34" charset="0"/>
              </a:rPr>
              <a:t>The </a:t>
            </a:r>
            <a:r>
              <a:rPr lang="de-DE" altLang="de-DE" sz="1200" dirty="0" err="1" smtClean="0">
                <a:latin typeface="Arial" pitchFamily="34" charset="0"/>
              </a:rPr>
              <a:t>supply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blood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restricted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above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little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as</a:t>
            </a:r>
            <a:r>
              <a:rPr lang="de-DE" altLang="de-DE" sz="1200" dirty="0" smtClean="0">
                <a:latin typeface="Arial" pitchFamily="34" charset="0"/>
              </a:rPr>
              <a:t> 15%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maximum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force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owing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to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resulting</a:t>
            </a:r>
            <a:r>
              <a:rPr lang="de-DE" altLang="de-DE" sz="1200" dirty="0" smtClean="0">
                <a:latin typeface="Arial" pitchFamily="34" charset="0"/>
              </a:rPr>
              <a:t> internal </a:t>
            </a:r>
            <a:r>
              <a:rPr lang="de-DE" altLang="de-DE" sz="1200" dirty="0" err="1" smtClean="0">
                <a:latin typeface="Arial" pitchFamily="34" charset="0"/>
              </a:rPr>
              <a:t>muscle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pressure</a:t>
            </a:r>
            <a:r>
              <a:rPr lang="de-DE" altLang="de-DE" sz="1200" dirty="0" smtClean="0">
                <a:latin typeface="Arial" pitchFamily="34" charset="0"/>
              </a:rPr>
              <a:t>. As a </a:t>
            </a:r>
            <a:r>
              <a:rPr lang="de-DE" altLang="de-DE" sz="1200" dirty="0" err="1" smtClean="0">
                <a:latin typeface="Arial" pitchFamily="34" charset="0"/>
              </a:rPr>
              <a:t>result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maximum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possible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duration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work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is</a:t>
            </a:r>
            <a:r>
              <a:rPr lang="de-DE" altLang="de-DE" sz="1200" dirty="0" smtClean="0">
                <a:latin typeface="Arial" pitchFamily="34" charset="0"/>
              </a:rPr>
              <a:t> limited</a:t>
            </a:r>
          </a:p>
          <a:p>
            <a:pPr marL="180975" indent="-180975"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Font typeface="Wingdings" pitchFamily="2" charset="2"/>
              <a:buChar char="§"/>
            </a:pPr>
            <a:r>
              <a:rPr lang="de-DE" altLang="de-DE" sz="1200" dirty="0" err="1" smtClean="0">
                <a:latin typeface="Arial" pitchFamily="34" charset="0"/>
              </a:rPr>
              <a:t>Static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holding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work</a:t>
            </a:r>
            <a:r>
              <a:rPr lang="de-DE" altLang="de-DE" sz="1200" dirty="0" smtClean="0">
                <a:latin typeface="Arial" pitchFamily="34" charset="0"/>
              </a:rPr>
              <a:t> at a </a:t>
            </a:r>
            <a:r>
              <a:rPr lang="de-DE" altLang="de-DE" sz="1200" dirty="0" err="1" smtClean="0">
                <a:latin typeface="Arial" pitchFamily="34" charset="0"/>
              </a:rPr>
              <a:t>level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100% </a:t>
            </a:r>
            <a:r>
              <a:rPr lang="de-DE" altLang="de-DE" sz="1200" dirty="0" err="1" smtClean="0">
                <a:latin typeface="Arial" pitchFamily="34" charset="0"/>
              </a:rPr>
              <a:t>F</a:t>
            </a:r>
            <a:r>
              <a:rPr lang="de-DE" altLang="de-DE" sz="1200" baseline="-25000" dirty="0" err="1" smtClean="0">
                <a:latin typeface="Arial" pitchFamily="34" charset="0"/>
              </a:rPr>
              <a:t>Max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possible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for</a:t>
            </a:r>
            <a:r>
              <a:rPr lang="de-DE" altLang="de-DE" sz="1200" dirty="0" smtClean="0">
                <a:latin typeface="Arial" pitchFamily="34" charset="0"/>
              </a:rPr>
              <a:t> a </a:t>
            </a:r>
            <a:r>
              <a:rPr lang="de-DE" altLang="de-DE" sz="1200" dirty="0" err="1" smtClean="0">
                <a:latin typeface="Arial" pitchFamily="34" charset="0"/>
              </a:rPr>
              <a:t>work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duration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6 </a:t>
            </a:r>
            <a:r>
              <a:rPr lang="de-DE" altLang="de-DE" sz="1200" dirty="0" err="1" smtClean="0">
                <a:latin typeface="Arial" pitchFamily="34" charset="0"/>
              </a:rPr>
              <a:t>seconds</a:t>
            </a:r>
            <a:endParaRPr lang="de-DE" altLang="de-DE" sz="1200" dirty="0" smtClean="0">
              <a:latin typeface="Arial" pitchFamily="34" charset="0"/>
            </a:endParaRPr>
          </a:p>
          <a:p>
            <a:pPr marL="180975" indent="-180975"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Font typeface="Wingdings" pitchFamily="2" charset="2"/>
              <a:buChar char="§"/>
            </a:pPr>
            <a:r>
              <a:rPr lang="de-DE" altLang="de-DE" sz="1200" dirty="0" err="1" smtClean="0">
                <a:latin typeface="Arial" pitchFamily="34" charset="0"/>
              </a:rPr>
              <a:t>For</a:t>
            </a:r>
            <a:r>
              <a:rPr lang="de-DE" altLang="de-DE" sz="1200" dirty="0" smtClean="0">
                <a:latin typeface="Arial" pitchFamily="34" charset="0"/>
              </a:rPr>
              <a:t> a </a:t>
            </a:r>
            <a:r>
              <a:rPr lang="de-DE" altLang="de-DE" sz="1200" dirty="0" err="1" smtClean="0">
                <a:latin typeface="Arial" pitchFamily="34" charset="0"/>
              </a:rPr>
              <a:t>sustained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activity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only</a:t>
            </a:r>
            <a:r>
              <a:rPr lang="de-DE" altLang="de-DE" sz="1200" dirty="0" smtClean="0">
                <a:latin typeface="Arial" pitchFamily="34" charset="0"/>
              </a:rPr>
              <a:t> a </a:t>
            </a:r>
            <a:r>
              <a:rPr lang="de-DE" altLang="de-DE" sz="1200" dirty="0" err="1" smtClean="0">
                <a:latin typeface="Arial" pitchFamily="34" charset="0"/>
              </a:rPr>
              <a:t>proportion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maximum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force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should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therefore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planned</a:t>
            </a:r>
            <a:endParaRPr lang="de-DE" altLang="de-DE" sz="1200" dirty="0" smtClean="0">
              <a:latin typeface="Arial" pitchFamily="34" charset="0"/>
            </a:endParaRPr>
          </a:p>
          <a:p>
            <a:pPr marL="180975" indent="-180975"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Font typeface="Wingdings" pitchFamily="2" charset="2"/>
              <a:buChar char="§"/>
            </a:pPr>
            <a:r>
              <a:rPr lang="de-DE" altLang="de-DE" sz="1200" dirty="0" err="1" smtClean="0">
                <a:latin typeface="Arial" pitchFamily="34" charset="0"/>
              </a:rPr>
              <a:t>Since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static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stresses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are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more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critical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endurance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limit</a:t>
            </a:r>
            <a:r>
              <a:rPr lang="de-DE" altLang="de-DE" sz="1200" dirty="0" smtClean="0">
                <a:latin typeface="Arial" pitchFamily="34" charset="0"/>
              </a:rPr>
              <a:t> lies in </a:t>
            </a:r>
            <a:r>
              <a:rPr lang="de-DE" altLang="de-DE" sz="1200" dirty="0" err="1" smtClean="0">
                <a:latin typeface="Arial" pitchFamily="34" charset="0"/>
              </a:rPr>
              <a:t>this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case</a:t>
            </a:r>
            <a:r>
              <a:rPr lang="de-DE" altLang="de-DE" sz="1200" dirty="0" smtClean="0">
                <a:latin typeface="Arial" pitchFamily="34" charset="0"/>
              </a:rPr>
              <a:t> at 10% </a:t>
            </a:r>
            <a:r>
              <a:rPr lang="de-DE" altLang="de-DE" sz="1200" dirty="0" err="1" smtClean="0">
                <a:latin typeface="Arial" pitchFamily="34" charset="0"/>
              </a:rPr>
              <a:t>to</a:t>
            </a:r>
            <a:r>
              <a:rPr lang="de-DE" altLang="de-DE" sz="1200" dirty="0" smtClean="0">
                <a:latin typeface="Arial" pitchFamily="34" charset="0"/>
              </a:rPr>
              <a:t> 15%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maximum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force</a:t>
            </a:r>
            <a:r>
              <a:rPr lang="de-DE" altLang="de-DE" sz="1200" dirty="0" smtClean="0">
                <a:latin typeface="Arial" pitchFamily="34" charset="0"/>
              </a:rPr>
              <a:t>. (This </a:t>
            </a:r>
            <a:r>
              <a:rPr lang="de-DE" altLang="de-DE" sz="1200" dirty="0" err="1" smtClean="0">
                <a:latin typeface="Arial" pitchFamily="34" charset="0"/>
              </a:rPr>
              <a:t>assures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muscle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strain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without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fatigue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for</a:t>
            </a:r>
            <a:r>
              <a:rPr lang="de-DE" altLang="de-DE" sz="1200" dirty="0" smtClean="0">
                <a:latin typeface="Arial" pitchFamily="34" charset="0"/>
              </a:rPr>
              <a:t> a </a:t>
            </a:r>
            <a:r>
              <a:rPr lang="de-DE" altLang="de-DE" sz="1200" dirty="0" err="1" smtClean="0">
                <a:latin typeface="Arial" pitchFamily="34" charset="0"/>
              </a:rPr>
              <a:t>longer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period</a:t>
            </a:r>
            <a:r>
              <a:rPr lang="de-DE" altLang="de-DE" sz="1200" dirty="0" smtClean="0">
                <a:latin typeface="Arial" pitchFamily="34" charset="0"/>
              </a:rPr>
              <a:t>)</a:t>
            </a:r>
          </a:p>
          <a:p>
            <a:pPr marL="180975" indent="-180975"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Font typeface="Wingdings" pitchFamily="2" charset="2"/>
              <a:buChar char="§"/>
            </a:pPr>
            <a:r>
              <a:rPr lang="de-DE" altLang="de-DE" sz="1200" b="0" dirty="0" err="1" smtClean="0">
                <a:latin typeface="Arial" pitchFamily="34" charset="0"/>
              </a:rPr>
              <a:t>Example</a:t>
            </a:r>
            <a:r>
              <a:rPr lang="de-DE" altLang="de-DE" sz="1200" b="0" dirty="0" smtClean="0">
                <a:latin typeface="Arial" pitchFamily="34" charset="0"/>
              </a:rPr>
              <a:t>: </a:t>
            </a:r>
            <a:r>
              <a:rPr lang="de-DE" altLang="de-DE" sz="1200" b="0" dirty="0" err="1" smtClean="0">
                <a:latin typeface="Arial" pitchFamily="34" charset="0"/>
              </a:rPr>
              <a:t>when</a:t>
            </a:r>
            <a:r>
              <a:rPr lang="de-DE" altLang="de-DE" sz="1200" b="0" dirty="0" smtClean="0">
                <a:latin typeface="Arial" pitchFamily="34" charset="0"/>
              </a:rPr>
              <a:t> an individual </a:t>
            </a:r>
            <a:r>
              <a:rPr lang="de-DE" altLang="de-DE" sz="1200" b="0" dirty="0" err="1" smtClean="0">
                <a:latin typeface="Arial" pitchFamily="34" charset="0"/>
              </a:rPr>
              <a:t>is</a:t>
            </a:r>
            <a:r>
              <a:rPr lang="de-DE" altLang="de-DE" sz="1200" b="0" dirty="0" smtClean="0">
                <a:latin typeface="Arial" pitchFamily="34" charset="0"/>
              </a:rPr>
              <a:t> </a:t>
            </a:r>
            <a:r>
              <a:rPr lang="de-DE" altLang="de-DE" sz="1200" b="0" dirty="0" err="1" smtClean="0">
                <a:latin typeface="Arial" pitchFamily="34" charset="0"/>
              </a:rPr>
              <a:t>able</a:t>
            </a:r>
            <a:r>
              <a:rPr lang="de-DE" altLang="de-DE" sz="1200" b="0" dirty="0" smtClean="0">
                <a:latin typeface="Arial" pitchFamily="34" charset="0"/>
              </a:rPr>
              <a:t> </a:t>
            </a:r>
            <a:r>
              <a:rPr lang="de-DE" altLang="de-DE" sz="1200" b="0" dirty="0" err="1" smtClean="0">
                <a:latin typeface="Arial" pitchFamily="34" charset="0"/>
              </a:rPr>
              <a:t>to</a:t>
            </a:r>
            <a:r>
              <a:rPr lang="de-DE" altLang="de-DE" sz="1200" b="0" dirty="0" smtClean="0">
                <a:latin typeface="Arial" pitchFamily="34" charset="0"/>
              </a:rPr>
              <a:t> </a:t>
            </a:r>
            <a:r>
              <a:rPr lang="de-DE" altLang="de-DE" sz="1200" b="0" dirty="0" err="1" smtClean="0">
                <a:latin typeface="Arial" pitchFamily="34" charset="0"/>
              </a:rPr>
              <a:t>exert</a:t>
            </a:r>
            <a:r>
              <a:rPr lang="de-DE" altLang="de-DE" sz="1200" b="0" dirty="0" smtClean="0">
                <a:latin typeface="Arial" pitchFamily="34" charset="0"/>
              </a:rPr>
              <a:t> a personal </a:t>
            </a:r>
            <a:r>
              <a:rPr lang="de-DE" altLang="de-DE" sz="1200" b="0" dirty="0" err="1" smtClean="0">
                <a:latin typeface="Arial" pitchFamily="34" charset="0"/>
              </a:rPr>
              <a:t>maximum</a:t>
            </a:r>
            <a:r>
              <a:rPr lang="de-DE" altLang="de-DE" sz="1200" b="0" dirty="0" smtClean="0">
                <a:latin typeface="Arial" pitchFamily="34" charset="0"/>
              </a:rPr>
              <a:t> </a:t>
            </a:r>
            <a:r>
              <a:rPr lang="de-DE" altLang="de-DE" sz="1200" b="0" dirty="0" err="1" smtClean="0">
                <a:latin typeface="Arial" pitchFamily="34" charset="0"/>
              </a:rPr>
              <a:t>force</a:t>
            </a:r>
            <a:r>
              <a:rPr lang="de-DE" altLang="de-DE" sz="1200" b="0" dirty="0" smtClean="0">
                <a:latin typeface="Arial" pitchFamily="34" charset="0"/>
              </a:rPr>
              <a:t> </a:t>
            </a:r>
            <a:r>
              <a:rPr lang="de-DE" altLang="de-DE" sz="1200" b="0" dirty="0" err="1" smtClean="0">
                <a:latin typeface="Arial" pitchFamily="34" charset="0"/>
              </a:rPr>
              <a:t>of</a:t>
            </a:r>
            <a:r>
              <a:rPr lang="de-DE" altLang="de-DE" sz="1200" b="0" dirty="0" smtClean="0">
                <a:latin typeface="Arial" pitchFamily="34" charset="0"/>
              </a:rPr>
              <a:t> 300 N in </a:t>
            </a:r>
            <a:r>
              <a:rPr lang="de-DE" altLang="de-DE" sz="1200" b="0" dirty="0" err="1" smtClean="0">
                <a:latin typeface="Arial" pitchFamily="34" charset="0"/>
              </a:rPr>
              <a:t>the</a:t>
            </a:r>
            <a:r>
              <a:rPr lang="de-DE" altLang="de-DE" sz="1200" b="0" dirty="0" smtClean="0">
                <a:latin typeface="Arial" pitchFamily="34" charset="0"/>
              </a:rPr>
              <a:t> -B </a:t>
            </a:r>
            <a:r>
              <a:rPr lang="de-DE" altLang="de-DE" sz="1200" b="0" dirty="0" err="1" smtClean="0">
                <a:latin typeface="Arial" pitchFamily="34" charset="0"/>
              </a:rPr>
              <a:t>direction</a:t>
            </a:r>
            <a:r>
              <a:rPr lang="de-DE" altLang="de-DE" sz="1200" b="0" dirty="0" smtClean="0">
                <a:latin typeface="Arial" pitchFamily="34" charset="0"/>
              </a:rPr>
              <a:t>, </a:t>
            </a:r>
            <a:r>
              <a:rPr lang="de-DE" altLang="de-DE" sz="1200" b="0" dirty="0" err="1" smtClean="0">
                <a:latin typeface="Arial" pitchFamily="34" charset="0"/>
              </a:rPr>
              <a:t>they</a:t>
            </a:r>
            <a:r>
              <a:rPr lang="de-DE" altLang="de-DE" sz="1200" b="0" dirty="0" smtClean="0">
                <a:latin typeface="Arial" pitchFamily="34" charset="0"/>
              </a:rPr>
              <a:t> </a:t>
            </a:r>
            <a:r>
              <a:rPr lang="de-DE" altLang="de-DE" sz="1200" b="0" dirty="0" err="1" smtClean="0">
                <a:latin typeface="Arial" pitchFamily="34" charset="0"/>
              </a:rPr>
              <a:t>are</a:t>
            </a:r>
            <a:r>
              <a:rPr lang="de-DE" altLang="de-DE" sz="1200" b="0" dirty="0" smtClean="0">
                <a:latin typeface="Arial" pitchFamily="34" charset="0"/>
              </a:rPr>
              <a:t> </a:t>
            </a:r>
            <a:r>
              <a:rPr lang="de-DE" altLang="de-DE" sz="1200" b="0" dirty="0" err="1" smtClean="0">
                <a:latin typeface="Arial" pitchFamily="34" charset="0"/>
              </a:rPr>
              <a:t>able</a:t>
            </a:r>
            <a:r>
              <a:rPr lang="de-DE" altLang="de-DE" sz="1200" b="0" dirty="0" smtClean="0">
                <a:latin typeface="Arial" pitchFamily="34" charset="0"/>
              </a:rPr>
              <a:t> </a:t>
            </a:r>
            <a:r>
              <a:rPr lang="de-DE" altLang="de-DE" sz="1200" b="0" dirty="0" err="1" smtClean="0">
                <a:latin typeface="Arial" pitchFamily="34" charset="0"/>
              </a:rPr>
              <a:t>to</a:t>
            </a:r>
            <a:r>
              <a:rPr lang="de-DE" altLang="de-DE" sz="1200" b="0" dirty="0" smtClean="0">
                <a:latin typeface="Arial" pitchFamily="34" charset="0"/>
              </a:rPr>
              <a:t> </a:t>
            </a:r>
            <a:r>
              <a:rPr lang="de-DE" altLang="de-DE" sz="1200" b="0" dirty="0" err="1" smtClean="0">
                <a:latin typeface="Arial" pitchFamily="34" charset="0"/>
              </a:rPr>
              <a:t>work</a:t>
            </a:r>
            <a:r>
              <a:rPr lang="de-DE" altLang="de-DE" sz="1200" b="0" dirty="0" smtClean="0">
                <a:latin typeface="Arial" pitchFamily="34" charset="0"/>
              </a:rPr>
              <a:t> at </a:t>
            </a:r>
            <a:r>
              <a:rPr lang="de-DE" altLang="de-DE" sz="1200" b="0" dirty="0" err="1" smtClean="0">
                <a:latin typeface="Arial" pitchFamily="34" charset="0"/>
              </a:rPr>
              <a:t>approximately</a:t>
            </a:r>
            <a:r>
              <a:rPr lang="de-DE" altLang="de-DE" sz="1200" b="0" dirty="0" smtClean="0">
                <a:latin typeface="Arial" pitchFamily="34" charset="0"/>
              </a:rPr>
              <a:t> 30 N </a:t>
            </a:r>
            <a:r>
              <a:rPr lang="de-DE" altLang="de-DE" sz="1200" b="0" dirty="0" err="1" smtClean="0">
                <a:latin typeface="Arial" pitchFamily="34" charset="0"/>
              </a:rPr>
              <a:t>without</a:t>
            </a:r>
            <a:r>
              <a:rPr lang="de-DE" altLang="de-DE" sz="1200" b="0" dirty="0" smtClean="0">
                <a:latin typeface="Arial" pitchFamily="34" charset="0"/>
              </a:rPr>
              <a:t> </a:t>
            </a:r>
            <a:r>
              <a:rPr lang="de-DE" altLang="de-DE" sz="1200" b="0" dirty="0" err="1" smtClean="0">
                <a:latin typeface="Arial" pitchFamily="34" charset="0"/>
              </a:rPr>
              <a:t>fatigue</a:t>
            </a:r>
            <a:r>
              <a:rPr lang="de-DE" altLang="de-DE" sz="1200" b="0" dirty="0" smtClean="0">
                <a:latin typeface="Arial" pitchFamily="34" charset="0"/>
              </a:rPr>
              <a:t> </a:t>
            </a:r>
            <a:r>
              <a:rPr lang="de-DE" altLang="de-DE" sz="1200" b="0" dirty="0" err="1" smtClean="0">
                <a:latin typeface="Arial" pitchFamily="34" charset="0"/>
              </a:rPr>
              <a:t>for</a:t>
            </a:r>
            <a:r>
              <a:rPr lang="de-DE" altLang="de-DE" sz="1200" b="0" dirty="0" smtClean="0">
                <a:latin typeface="Arial" pitchFamily="34" charset="0"/>
              </a:rPr>
              <a:t> </a:t>
            </a:r>
            <a:r>
              <a:rPr lang="de-DE" altLang="de-DE" sz="1200" b="0" dirty="0" err="1" smtClean="0">
                <a:latin typeface="Arial" pitchFamily="34" charset="0"/>
              </a:rPr>
              <a:t>the</a:t>
            </a:r>
            <a:r>
              <a:rPr lang="de-DE" altLang="de-DE" sz="1200" b="0" dirty="0" smtClean="0">
                <a:latin typeface="Arial" pitchFamily="34" charset="0"/>
              </a:rPr>
              <a:t> </a:t>
            </a:r>
            <a:r>
              <a:rPr lang="de-DE" altLang="de-DE" sz="1200" b="0" dirty="0" err="1" smtClean="0">
                <a:latin typeface="Arial" pitchFamily="34" charset="0"/>
              </a:rPr>
              <a:t>duration</a:t>
            </a:r>
            <a:r>
              <a:rPr lang="de-DE" altLang="de-DE" sz="1200" b="0" dirty="0" smtClean="0">
                <a:latin typeface="Arial" pitchFamily="34" charset="0"/>
              </a:rPr>
              <a:t> </a:t>
            </a:r>
            <a:r>
              <a:rPr lang="de-DE" altLang="de-DE" sz="1200" b="0" dirty="0" err="1" smtClean="0">
                <a:latin typeface="Arial" pitchFamily="34" charset="0"/>
              </a:rPr>
              <a:t>of</a:t>
            </a:r>
            <a:r>
              <a:rPr lang="de-DE" altLang="de-DE" sz="1200" b="0" dirty="0" smtClean="0">
                <a:latin typeface="Arial" pitchFamily="34" charset="0"/>
              </a:rPr>
              <a:t> a </a:t>
            </a:r>
            <a:r>
              <a:rPr lang="de-DE" altLang="de-DE" sz="1200" b="0" dirty="0" err="1" smtClean="0">
                <a:latin typeface="Arial" pitchFamily="34" charset="0"/>
              </a:rPr>
              <a:t>shift</a:t>
            </a:r>
            <a:r>
              <a:rPr lang="de-DE" altLang="de-DE" sz="1200" b="0" dirty="0" smtClean="0">
                <a:latin typeface="Arial" pitchFamily="34" charset="0"/>
              </a:rPr>
              <a:t> (</a:t>
            </a:r>
            <a:r>
              <a:rPr lang="de-DE" altLang="de-DE" sz="1200" b="0" dirty="0" err="1" smtClean="0">
                <a:latin typeface="Arial" pitchFamily="34" charset="0"/>
              </a:rPr>
              <a:t>theoretically</a:t>
            </a:r>
            <a:r>
              <a:rPr lang="de-DE" altLang="de-DE" sz="1200" b="0" dirty="0" smtClean="0">
                <a:latin typeface="Arial" pitchFamily="34" charset="0"/>
              </a:rPr>
              <a:t>; </a:t>
            </a:r>
            <a:r>
              <a:rPr lang="de-DE" altLang="de-DE" sz="1200" b="0" dirty="0" err="1" smtClean="0">
                <a:latin typeface="Arial" pitchFamily="34" charset="0"/>
              </a:rPr>
              <a:t>this</a:t>
            </a:r>
            <a:r>
              <a:rPr lang="de-DE" altLang="de-DE" sz="1200" b="0" dirty="0" smtClean="0">
                <a:latin typeface="Arial" pitchFamily="34" charset="0"/>
              </a:rPr>
              <a:t> </a:t>
            </a:r>
            <a:r>
              <a:rPr lang="de-DE" altLang="de-DE" sz="1200" b="0" dirty="0" err="1" smtClean="0">
                <a:latin typeface="Arial" pitchFamily="34" charset="0"/>
              </a:rPr>
              <a:t>limit</a:t>
            </a:r>
            <a:r>
              <a:rPr lang="de-DE" altLang="de-DE" sz="1200" b="0" dirty="0" smtClean="0">
                <a:latin typeface="Arial" pitchFamily="34" charset="0"/>
              </a:rPr>
              <a:t> </a:t>
            </a:r>
            <a:r>
              <a:rPr lang="de-DE" altLang="de-DE" sz="1200" b="0" dirty="0" err="1" smtClean="0">
                <a:latin typeface="Arial" pitchFamily="34" charset="0"/>
              </a:rPr>
              <a:t>may</a:t>
            </a:r>
            <a:r>
              <a:rPr lang="de-DE" altLang="de-DE" sz="1200" b="0" dirty="0" smtClean="0">
                <a:latin typeface="Arial" pitchFamily="34" charset="0"/>
              </a:rPr>
              <a:t> </a:t>
            </a:r>
            <a:r>
              <a:rPr lang="de-DE" altLang="de-DE" sz="1200" b="0" dirty="0" err="1" smtClean="0">
                <a:latin typeface="Arial" pitchFamily="34" charset="0"/>
              </a:rPr>
              <a:t>drop</a:t>
            </a:r>
            <a:r>
              <a:rPr lang="de-DE" altLang="de-DE" sz="1200" b="0" dirty="0" smtClean="0">
                <a:latin typeface="Arial" pitchFamily="34" charset="0"/>
              </a:rPr>
              <a:t> </a:t>
            </a:r>
            <a:r>
              <a:rPr lang="de-DE" altLang="de-DE" sz="1200" b="0" dirty="0" err="1" smtClean="0">
                <a:latin typeface="Arial" pitchFamily="34" charset="0"/>
              </a:rPr>
              <a:t>over</a:t>
            </a:r>
            <a:r>
              <a:rPr lang="de-DE" altLang="de-DE" sz="1200" b="0" dirty="0" smtClean="0">
                <a:latin typeface="Arial" pitchFamily="34" charset="0"/>
              </a:rPr>
              <a:t> a </a:t>
            </a:r>
            <a:r>
              <a:rPr lang="de-DE" altLang="de-DE" sz="1200" b="0" dirty="0" err="1" smtClean="0">
                <a:latin typeface="Arial" pitchFamily="34" charset="0"/>
              </a:rPr>
              <a:t>longer</a:t>
            </a:r>
            <a:r>
              <a:rPr lang="de-DE" altLang="de-DE" sz="1200" b="0" dirty="0" smtClean="0">
                <a:latin typeface="Arial" pitchFamily="34" charset="0"/>
              </a:rPr>
              <a:t> </a:t>
            </a:r>
            <a:r>
              <a:rPr lang="de-DE" altLang="de-DE" sz="1200" b="0" dirty="0" err="1" smtClean="0">
                <a:latin typeface="Arial" pitchFamily="34" charset="0"/>
              </a:rPr>
              <a:t>period</a:t>
            </a:r>
            <a:r>
              <a:rPr lang="de-DE" altLang="de-DE" sz="1200" b="0" dirty="0" smtClean="0">
                <a:latin typeface="Arial" pitchFamily="34" charset="0"/>
              </a:rPr>
              <a:t> </a:t>
            </a:r>
            <a:r>
              <a:rPr lang="de-DE" altLang="de-DE" sz="1200" b="0" dirty="0" err="1" smtClean="0">
                <a:latin typeface="Arial" pitchFamily="34" charset="0"/>
              </a:rPr>
              <a:t>owing</a:t>
            </a:r>
            <a:r>
              <a:rPr lang="de-DE" altLang="de-DE" sz="1200" b="0" dirty="0" smtClean="0">
                <a:latin typeface="Arial" pitchFamily="34" charset="0"/>
              </a:rPr>
              <a:t> </a:t>
            </a:r>
            <a:r>
              <a:rPr lang="de-DE" altLang="de-DE" sz="1200" b="0" dirty="0" err="1" smtClean="0">
                <a:latin typeface="Arial" pitchFamily="34" charset="0"/>
              </a:rPr>
              <a:t>to</a:t>
            </a:r>
            <a:r>
              <a:rPr lang="de-DE" altLang="de-DE" sz="1200" b="0" dirty="0" smtClean="0">
                <a:latin typeface="Arial" pitchFamily="34" charset="0"/>
              </a:rPr>
              <a:t> </a:t>
            </a:r>
            <a:r>
              <a:rPr lang="de-DE" altLang="de-DE" sz="1200" b="0" dirty="0" err="1" smtClean="0">
                <a:latin typeface="Arial" pitchFamily="34" charset="0"/>
              </a:rPr>
              <a:t>the</a:t>
            </a:r>
            <a:r>
              <a:rPr lang="de-DE" altLang="de-DE" sz="1200" b="0" dirty="0" smtClean="0">
                <a:latin typeface="Arial" pitchFamily="34" charset="0"/>
              </a:rPr>
              <a:t> </a:t>
            </a:r>
            <a:r>
              <a:rPr lang="de-DE" altLang="de-DE" sz="1200" b="0" dirty="0" err="1" smtClean="0">
                <a:latin typeface="Arial" pitchFamily="34" charset="0"/>
              </a:rPr>
              <a:t>motivation</a:t>
            </a:r>
            <a:r>
              <a:rPr lang="de-DE" altLang="de-DE" sz="1200" b="0" dirty="0" smtClean="0">
                <a:latin typeface="Arial" pitchFamily="34" charset="0"/>
              </a:rPr>
              <a:t> </a:t>
            </a:r>
            <a:r>
              <a:rPr lang="de-DE" altLang="de-DE" sz="1200" b="0" dirty="0" err="1" smtClean="0">
                <a:latin typeface="Arial" pitchFamily="34" charset="0"/>
              </a:rPr>
              <a:t>factor</a:t>
            </a:r>
            <a:r>
              <a:rPr lang="de-DE" altLang="de-DE" sz="1200" b="0" dirty="0" smtClean="0">
                <a:latin typeface="Arial" pitchFamily="34" charset="0"/>
              </a:rPr>
              <a:t>). </a:t>
            </a:r>
          </a:p>
          <a:p>
            <a:pPr marL="180975" indent="-180975"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Font typeface="Wingdings" pitchFamily="2" charset="2"/>
              <a:buChar char="§"/>
            </a:pPr>
            <a:r>
              <a:rPr lang="de-DE" altLang="de-DE" sz="1200" dirty="0" smtClean="0">
                <a:latin typeface="Arial" pitchFamily="34" charset="0"/>
              </a:rPr>
              <a:t>Task-</a:t>
            </a:r>
            <a:r>
              <a:rPr lang="de-DE" altLang="de-DE" sz="1200" dirty="0" err="1" smtClean="0">
                <a:latin typeface="Arial" pitchFamily="34" charset="0"/>
              </a:rPr>
              <a:t>specific</a:t>
            </a:r>
            <a:r>
              <a:rPr lang="de-DE" altLang="de-DE" sz="1200" dirty="0" smtClean="0">
                <a:latin typeface="Arial" pitchFamily="34" charset="0"/>
              </a:rPr>
              <a:t>: </a:t>
            </a:r>
            <a:r>
              <a:rPr lang="de-DE" altLang="de-DE" sz="1200" dirty="0" err="1" smtClean="0">
                <a:latin typeface="Arial" pitchFamily="34" charset="0"/>
              </a:rPr>
              <a:t>work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break </a:t>
            </a:r>
            <a:r>
              <a:rPr lang="de-DE" altLang="de-DE" sz="1200" dirty="0" err="1" smtClean="0">
                <a:latin typeface="Arial" pitchFamily="34" charset="0"/>
              </a:rPr>
              <a:t>regime</a:t>
            </a:r>
            <a:r>
              <a:rPr lang="de-DE" altLang="de-DE" sz="1200" dirty="0" smtClean="0">
                <a:latin typeface="Arial" pitchFamily="34" charset="0"/>
              </a:rPr>
              <a:t> (</a:t>
            </a:r>
            <a:r>
              <a:rPr lang="de-DE" altLang="de-DE" sz="1200" dirty="0" err="1" smtClean="0">
                <a:latin typeface="Arial" pitchFamily="34" charset="0"/>
              </a:rPr>
              <a:t>see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diagram</a:t>
            </a:r>
            <a:r>
              <a:rPr lang="de-DE" altLang="de-DE" sz="1200" dirty="0" smtClean="0">
                <a:latin typeface="Arial" pitchFamily="34" charset="0"/>
              </a:rPr>
              <a:t>): 20%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maximum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force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can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exerted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over</a:t>
            </a:r>
            <a:r>
              <a:rPr lang="de-DE" altLang="de-DE" sz="1200" dirty="0" smtClean="0">
                <a:latin typeface="Arial" pitchFamily="34" charset="0"/>
              </a:rPr>
              <a:t> 90%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a </a:t>
            </a:r>
            <a:r>
              <a:rPr lang="de-DE" altLang="de-DE" sz="1200" dirty="0" err="1" smtClean="0">
                <a:latin typeface="Arial" pitchFamily="34" charset="0"/>
              </a:rPr>
              <a:t>contraction</a:t>
            </a:r>
            <a:r>
              <a:rPr lang="de-DE" altLang="de-DE" sz="1200" dirty="0" smtClean="0">
                <a:latin typeface="Arial" pitchFamily="34" charset="0"/>
              </a:rPr>
              <a:t> time </a:t>
            </a:r>
            <a:r>
              <a:rPr lang="de-DE" altLang="de-DE" sz="1200" dirty="0" err="1" smtClean="0">
                <a:latin typeface="Arial" pitchFamily="34" charset="0"/>
              </a:rPr>
              <a:t>if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breaks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account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for</a:t>
            </a:r>
            <a:r>
              <a:rPr lang="de-DE" altLang="de-DE" sz="1200" dirty="0" smtClean="0">
                <a:latin typeface="Arial" pitchFamily="34" charset="0"/>
              </a:rPr>
              <a:t> 10%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this</a:t>
            </a:r>
            <a:r>
              <a:rPr lang="de-DE" altLang="de-DE" sz="1200" dirty="0" smtClean="0">
                <a:latin typeface="Arial" pitchFamily="34" charset="0"/>
              </a:rPr>
              <a:t> total time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7184AF-ED75-4CD1-8D5F-76D95B3EEF0D}" type="slidenum">
              <a:rPr lang="de-DE" altLang="de-DE" smtClean="0"/>
              <a:pPr/>
              <a:t>9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6131249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2" descr="Titel-Kopf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844"/>
          <a:stretch>
            <a:fillRect/>
          </a:stretch>
        </p:blipFill>
        <p:spPr bwMode="auto">
          <a:xfrm>
            <a:off x="3175" y="1096963"/>
            <a:ext cx="9140825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677"/>
          <a:stretch>
            <a:fillRect/>
          </a:stretch>
        </p:blipFill>
        <p:spPr bwMode="auto">
          <a:xfrm>
            <a:off x="0" y="0"/>
            <a:ext cx="9139238" cy="1096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6" descr="M:\kan\kan-geschaeftsstelle\Oeffentlichkeitsarbeit\Homepage\Projektordner_Redesign\SimpleThings_relaunch\Internetdesign\Wortmarken\KAN-Praxis\Module\KAN-Praxis-Module.jpg"/>
          <p:cNvPicPr>
            <a:picLocks noChangeAspect="1" noChangeArrowheads="1"/>
          </p:cNvPicPr>
          <p:nvPr userDrawn="1"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0813" y="333375"/>
            <a:ext cx="2941637" cy="966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91" name="Rectangle 15"/>
          <p:cNvSpPr>
            <a:spLocks noGrp="1" noChangeArrowheads="1"/>
          </p:cNvSpPr>
          <p:nvPr>
            <p:ph type="ctrTitle"/>
          </p:nvPr>
        </p:nvSpPr>
        <p:spPr>
          <a:xfrm>
            <a:off x="1979613" y="2189163"/>
            <a:ext cx="6102350" cy="2679700"/>
          </a:xfrm>
        </p:spPr>
        <p:txBody>
          <a:bodyPr bIns="0"/>
          <a:lstStyle>
            <a:lvl1pPr>
              <a:lnSpc>
                <a:spcPct val="90000"/>
              </a:lnSpc>
              <a:defRPr sz="4000"/>
            </a:lvl1pPr>
          </a:lstStyle>
          <a:p>
            <a:pPr lvl="0"/>
            <a:r>
              <a:rPr lang="de-DE" altLang="de-DE" noProof="0" smtClean="0"/>
              <a:t>Hier steht ein Titel</a:t>
            </a:r>
          </a:p>
        </p:txBody>
      </p:sp>
      <p:sp>
        <p:nvSpPr>
          <p:cNvPr id="50192" name="Rectangle 16"/>
          <p:cNvSpPr>
            <a:spLocks noGrp="1" noChangeArrowheads="1"/>
          </p:cNvSpPr>
          <p:nvPr>
            <p:ph type="subTitle" idx="1"/>
          </p:nvPr>
        </p:nvSpPr>
        <p:spPr>
          <a:xfrm>
            <a:off x="1979613" y="5083175"/>
            <a:ext cx="6102350" cy="129857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/>
          <a:lstStyle>
            <a:lvl1pPr>
              <a:spcBef>
                <a:spcPct val="0"/>
              </a:spcBef>
              <a:defRPr sz="2000" b="0"/>
            </a:lvl1pPr>
          </a:lstStyle>
          <a:p>
            <a:pPr lvl="0"/>
            <a:r>
              <a:rPr lang="de-DE" altLang="de-DE" noProof="0" smtClean="0"/>
              <a:t>Veranstaltung</a:t>
            </a:r>
          </a:p>
          <a:p>
            <a:pPr lvl="0"/>
            <a:r>
              <a:rPr lang="de-DE" altLang="de-DE" noProof="0" smtClean="0"/>
              <a:t>Autor	</a:t>
            </a:r>
          </a:p>
          <a:p>
            <a:pPr lvl="0"/>
            <a:r>
              <a:rPr lang="de-DE" altLang="de-DE" noProof="0" smtClean="0"/>
              <a:t>Ort, Datum</a:t>
            </a:r>
          </a:p>
        </p:txBody>
      </p:sp>
    </p:spTree>
    <p:extLst>
      <p:ext uri="{BB962C8B-B14F-4D97-AF65-F5344CB8AC3E}">
        <p14:creationId xmlns:p14="http://schemas.microsoft.com/office/powerpoint/2010/main" val="25051860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ACD8C6-B03C-47C7-903D-3946226E47EE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dirty="0" smtClean="0"/>
              <a:t>Module 2 – Learning ergonomics - Part 6</a:t>
            </a:r>
            <a:endParaRPr lang="de-DE" altLang="de-DE" dirty="0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 altLang="de-DE" dirty="0" smtClean="0"/>
              <a:t> </a:t>
            </a:r>
            <a:fld id="{2D63F14E-9E20-46BE-8B22-BBAEC83F42FE}" type="slidenum">
              <a:rPr lang="de-DE" altLang="de-DE"/>
              <a:pPr/>
              <a:t>‹Nr.›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433795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588125" y="765175"/>
            <a:ext cx="2016125" cy="561657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539750" y="765175"/>
            <a:ext cx="5895975" cy="5616575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34C067-6B0F-4176-9D58-DB2646AC8E9F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dirty="0" smtClean="0"/>
              <a:t>Module 2 – Learning ergonomics - Part 6</a:t>
            </a:r>
            <a:endParaRPr lang="de-DE" altLang="de-DE" dirty="0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 altLang="de-DE" dirty="0" smtClean="0"/>
              <a:t> </a:t>
            </a:r>
            <a:fld id="{F74A5F25-0114-4359-A896-36B43C5205EA}" type="slidenum">
              <a:rPr lang="de-DE" altLang="de-DE"/>
              <a:pPr/>
              <a:t>‹Nr.›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8948750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2346325"/>
            <a:ext cx="9144000" cy="4511675"/>
          </a:xfrm>
          <a:prstGeom prst="rect">
            <a:avLst/>
          </a:prstGeom>
          <a:solidFill>
            <a:srgbClr val="EAEA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endParaRPr lang="de-DE" altLang="de-DE"/>
          </a:p>
        </p:txBody>
      </p:sp>
      <p:grpSp>
        <p:nvGrpSpPr>
          <p:cNvPr id="5" name="Group 5"/>
          <p:cNvGrpSpPr>
            <a:grpSpLocks/>
          </p:cNvGrpSpPr>
          <p:nvPr/>
        </p:nvGrpSpPr>
        <p:grpSpPr bwMode="auto">
          <a:xfrm rot="5400000">
            <a:off x="-1101725" y="1101725"/>
            <a:ext cx="2347913" cy="144463"/>
            <a:chOff x="340" y="912"/>
            <a:chExt cx="1479" cy="91"/>
          </a:xfrm>
        </p:grpSpPr>
        <p:sp>
          <p:nvSpPr>
            <p:cNvPr id="6" name="Rectangle 6"/>
            <p:cNvSpPr>
              <a:spLocks noChangeArrowheads="1"/>
            </p:cNvSpPr>
            <p:nvPr userDrawn="1"/>
          </p:nvSpPr>
          <p:spPr bwMode="auto">
            <a:xfrm>
              <a:off x="340" y="912"/>
              <a:ext cx="476" cy="91"/>
            </a:xfrm>
            <a:prstGeom prst="rect">
              <a:avLst/>
            </a:prstGeom>
            <a:solidFill>
              <a:srgbClr val="6E6E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 sz="12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 sz="12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 sz="12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 sz="12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de-DE" altLang="de-DE"/>
            </a:p>
          </p:txBody>
        </p:sp>
        <p:sp>
          <p:nvSpPr>
            <p:cNvPr id="7" name="Rectangle 7"/>
            <p:cNvSpPr>
              <a:spLocks noChangeArrowheads="1"/>
            </p:cNvSpPr>
            <p:nvPr userDrawn="1"/>
          </p:nvSpPr>
          <p:spPr bwMode="auto">
            <a:xfrm>
              <a:off x="841" y="912"/>
              <a:ext cx="476" cy="91"/>
            </a:xfrm>
            <a:prstGeom prst="rect">
              <a:avLst/>
            </a:prstGeom>
            <a:solidFill>
              <a:srgbClr val="B30B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 sz="12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 sz="12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 sz="12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 sz="12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de-DE" altLang="de-DE"/>
            </a:p>
          </p:txBody>
        </p:sp>
        <p:sp>
          <p:nvSpPr>
            <p:cNvPr id="8" name="Rectangle 8"/>
            <p:cNvSpPr>
              <a:spLocks noChangeArrowheads="1"/>
            </p:cNvSpPr>
            <p:nvPr userDrawn="1"/>
          </p:nvSpPr>
          <p:spPr bwMode="auto">
            <a:xfrm>
              <a:off x="1343" y="912"/>
              <a:ext cx="476" cy="91"/>
            </a:xfrm>
            <a:prstGeom prst="rect">
              <a:avLst/>
            </a:prstGeom>
            <a:solidFill>
              <a:srgbClr val="004D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 sz="12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 sz="12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 sz="12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 sz="12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de-DE" altLang="de-DE"/>
            </a:p>
          </p:txBody>
        </p:sp>
      </p:grpSp>
      <p:pic>
        <p:nvPicPr>
          <p:cNvPr id="9" name="Picture 9" descr="DGUV BGIA_Log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0913" y="220663"/>
            <a:ext cx="2919412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719138" y="2643188"/>
            <a:ext cx="7885112" cy="1368425"/>
          </a:xfrm>
        </p:spPr>
        <p:txBody>
          <a:bodyPr anchor="t"/>
          <a:lstStyle>
            <a:lvl1pPr>
              <a:lnSpc>
                <a:spcPct val="114000"/>
              </a:lnSpc>
              <a:defRPr sz="2800">
                <a:solidFill>
                  <a:schemeClr val="tx1"/>
                </a:solidFill>
              </a:defRPr>
            </a:lvl1pPr>
          </a:lstStyle>
          <a:p>
            <a:r>
              <a:rPr lang="de-DE"/>
              <a:t>Titel der Präsentation</a:t>
            </a:r>
            <a:br>
              <a:rPr lang="de-DE"/>
            </a:br>
            <a:r>
              <a:rPr lang="de-DE"/>
              <a:t>bei Bedarf auch mehrzeilig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719138" y="4227513"/>
            <a:ext cx="7885112" cy="647700"/>
          </a:xfrm>
        </p:spPr>
        <p:txBody>
          <a:bodyPr/>
          <a:lstStyle>
            <a:lvl1pPr marL="0" indent="88900">
              <a:buFont typeface="Wingdings" pitchFamily="2" charset="2"/>
              <a:buNone/>
              <a:defRPr sz="2800"/>
            </a:lvl1pPr>
          </a:lstStyle>
          <a:p>
            <a:r>
              <a:rPr lang="de-DE"/>
              <a:t>Untertitel der Präsentation</a:t>
            </a:r>
          </a:p>
        </p:txBody>
      </p:sp>
    </p:spTree>
    <p:extLst>
      <p:ext uri="{BB962C8B-B14F-4D97-AF65-F5344CB8AC3E}">
        <p14:creationId xmlns:p14="http://schemas.microsoft.com/office/powerpoint/2010/main" val="7888100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858409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33135731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719138" y="2125663"/>
            <a:ext cx="3865562" cy="4032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737100" y="2125663"/>
            <a:ext cx="3867150" cy="4032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832538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762180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1415242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8059640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16799763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ABF11F-CD9A-440B-93D3-5BB8B6ABCD97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dirty="0" smtClean="0"/>
              <a:t>Module 2 – Learning ergonomics - Part 6</a:t>
            </a:r>
            <a:endParaRPr lang="de-DE" altLang="de-DE" dirty="0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 altLang="de-DE" dirty="0" smtClean="0"/>
              <a:t> </a:t>
            </a:r>
            <a:fld id="{ACDB34B9-1B6B-4CCE-810A-3F635C0A9A18}" type="slidenum">
              <a:rPr lang="de-DE" altLang="de-DE"/>
              <a:pPr/>
              <a:t>‹Nr.›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75170013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408698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2474910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34163" y="1211263"/>
            <a:ext cx="1971675" cy="4946650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719138" y="1211263"/>
            <a:ext cx="5762625" cy="4946650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5488509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2346325"/>
            <a:ext cx="9144000" cy="4511675"/>
          </a:xfrm>
          <a:prstGeom prst="rect">
            <a:avLst/>
          </a:prstGeom>
          <a:solidFill>
            <a:srgbClr val="EAEA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endParaRPr lang="en-US" altLang="de-DE" smtClean="0"/>
          </a:p>
        </p:txBody>
      </p:sp>
      <p:grpSp>
        <p:nvGrpSpPr>
          <p:cNvPr id="5" name="Group 5"/>
          <p:cNvGrpSpPr>
            <a:grpSpLocks/>
          </p:cNvGrpSpPr>
          <p:nvPr/>
        </p:nvGrpSpPr>
        <p:grpSpPr bwMode="auto">
          <a:xfrm rot="5400000">
            <a:off x="-1101725" y="1101725"/>
            <a:ext cx="2347913" cy="144463"/>
            <a:chOff x="340" y="912"/>
            <a:chExt cx="1479" cy="91"/>
          </a:xfrm>
        </p:grpSpPr>
        <p:sp>
          <p:nvSpPr>
            <p:cNvPr id="6" name="Rectangle 6"/>
            <p:cNvSpPr>
              <a:spLocks noChangeArrowheads="1"/>
            </p:cNvSpPr>
            <p:nvPr userDrawn="1"/>
          </p:nvSpPr>
          <p:spPr bwMode="auto">
            <a:xfrm>
              <a:off x="340" y="914"/>
              <a:ext cx="476" cy="91"/>
            </a:xfrm>
            <a:prstGeom prst="rect">
              <a:avLst/>
            </a:prstGeom>
            <a:solidFill>
              <a:srgbClr val="6E6E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2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2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2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2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de-DE" smtClean="0"/>
            </a:p>
          </p:txBody>
        </p:sp>
        <p:sp>
          <p:nvSpPr>
            <p:cNvPr id="7" name="Rectangle 7"/>
            <p:cNvSpPr>
              <a:spLocks noChangeArrowheads="1"/>
            </p:cNvSpPr>
            <p:nvPr userDrawn="1"/>
          </p:nvSpPr>
          <p:spPr bwMode="auto">
            <a:xfrm>
              <a:off x="841" y="912"/>
              <a:ext cx="476" cy="91"/>
            </a:xfrm>
            <a:prstGeom prst="rect">
              <a:avLst/>
            </a:prstGeom>
            <a:solidFill>
              <a:srgbClr val="B30B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2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2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2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2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de-DE" smtClean="0"/>
            </a:p>
          </p:txBody>
        </p:sp>
        <p:sp>
          <p:nvSpPr>
            <p:cNvPr id="8" name="Rectangle 8"/>
            <p:cNvSpPr>
              <a:spLocks noChangeArrowheads="1"/>
            </p:cNvSpPr>
            <p:nvPr userDrawn="1"/>
          </p:nvSpPr>
          <p:spPr bwMode="auto">
            <a:xfrm>
              <a:off x="1343" y="912"/>
              <a:ext cx="476" cy="91"/>
            </a:xfrm>
            <a:prstGeom prst="rect">
              <a:avLst/>
            </a:prstGeom>
            <a:solidFill>
              <a:srgbClr val="004D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2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2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2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2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de-DE" smtClean="0"/>
            </a:p>
          </p:txBody>
        </p:sp>
      </p:grpSp>
      <p:pic>
        <p:nvPicPr>
          <p:cNvPr id="9" name="Picture 9" descr="DGUV BGIA_Log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0913" y="220663"/>
            <a:ext cx="2919412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719138" y="2643188"/>
            <a:ext cx="7885112" cy="1368425"/>
          </a:xfrm>
        </p:spPr>
        <p:txBody>
          <a:bodyPr anchor="t"/>
          <a:lstStyle>
            <a:lvl1pPr>
              <a:lnSpc>
                <a:spcPct val="114000"/>
              </a:lnSpc>
              <a:defRPr sz="2800">
                <a:solidFill>
                  <a:schemeClr val="tx1"/>
                </a:solidFill>
              </a:defRPr>
            </a:lvl1pPr>
          </a:lstStyle>
          <a:p>
            <a:r>
              <a:rPr lang="de-DE"/>
              <a:t>Titel der Präsentation</a:t>
            </a:r>
            <a:br>
              <a:rPr lang="de-DE"/>
            </a:br>
            <a:r>
              <a:rPr lang="de-DE"/>
              <a:t>bei Bedarf auch mehrzeilig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719138" y="4227513"/>
            <a:ext cx="7885112" cy="647700"/>
          </a:xfrm>
        </p:spPr>
        <p:txBody>
          <a:bodyPr/>
          <a:lstStyle>
            <a:lvl1pPr marL="0" indent="88900">
              <a:buFont typeface="Wingdings" pitchFamily="2" charset="2"/>
              <a:buNone/>
              <a:defRPr sz="2800"/>
            </a:lvl1pPr>
          </a:lstStyle>
          <a:p>
            <a:r>
              <a:rPr lang="de-DE"/>
              <a:t>Untertitel der Präsentation</a:t>
            </a:r>
          </a:p>
        </p:txBody>
      </p:sp>
    </p:spTree>
    <p:extLst>
      <p:ext uri="{BB962C8B-B14F-4D97-AF65-F5344CB8AC3E}">
        <p14:creationId xmlns:p14="http://schemas.microsoft.com/office/powerpoint/2010/main" val="288562798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053870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334055542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719138" y="2125663"/>
            <a:ext cx="3865562" cy="4032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737100" y="2125663"/>
            <a:ext cx="3867150" cy="4032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910173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653891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367960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677374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972846-3D9F-431E-A66C-2918C398962E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dirty="0" smtClean="0"/>
              <a:t>Module 2 – Learning ergonomics - Part 6</a:t>
            </a:r>
            <a:endParaRPr lang="de-DE" altLang="de-DE" dirty="0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 altLang="de-DE" dirty="0" smtClean="0"/>
              <a:t> </a:t>
            </a:r>
            <a:fld id="{BC62A11D-7476-476E-9541-F92FF7BCF237}" type="slidenum">
              <a:rPr lang="de-DE" altLang="de-DE"/>
              <a:pPr/>
              <a:t>‹Nr.›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416997407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259886192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99850525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144884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34163" y="1211263"/>
            <a:ext cx="1971675" cy="4946650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719138" y="1211263"/>
            <a:ext cx="5762625" cy="4946650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78281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539750" y="1484313"/>
            <a:ext cx="3956050" cy="4897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484313"/>
            <a:ext cx="3956050" cy="4897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06E809-EAA0-4158-9E72-69762C3B33FE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dirty="0" smtClean="0"/>
              <a:t>Module 2 – Learning ergonomics - Part 6</a:t>
            </a:r>
            <a:endParaRPr lang="de-DE" altLang="de-DE" dirty="0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 altLang="de-DE" dirty="0" smtClean="0"/>
              <a:t> </a:t>
            </a:r>
            <a:fld id="{35459855-29C6-4E97-81FB-B55B1970D27F}" type="slidenum">
              <a:rPr lang="de-DE" altLang="de-DE"/>
              <a:pPr/>
              <a:t>‹Nr.›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619468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34C184-0B02-448F-80F3-EED2376C541B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dirty="0" smtClean="0"/>
              <a:t>Module 2 – Learning ergonomics - Part 6</a:t>
            </a:r>
            <a:endParaRPr lang="de-DE" altLang="de-DE" dirty="0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 altLang="de-DE" dirty="0" smtClean="0"/>
              <a:t> </a:t>
            </a:r>
            <a:fld id="{B7082CCB-3359-467F-A22C-43A709CE5C8B}" type="slidenum">
              <a:rPr lang="de-DE" altLang="de-DE"/>
              <a:pPr/>
              <a:t>‹Nr.›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8879866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5D9FF6-B038-4FE1-829B-6163982EE7C5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dirty="0" smtClean="0"/>
              <a:t>Module 2 – Learning ergonomics - Part 6</a:t>
            </a:r>
            <a:endParaRPr lang="de-DE" altLang="de-DE" dirty="0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 altLang="de-DE" dirty="0" smtClean="0"/>
              <a:t> </a:t>
            </a:r>
            <a:fld id="{3317B4EF-AC2E-4C4A-A08C-8F693E8F81CF}" type="slidenum">
              <a:rPr lang="de-DE" altLang="de-DE"/>
              <a:pPr/>
              <a:t>‹Nr.›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5830600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E8F4A0-1261-4114-A1C3-BD113D830662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dirty="0" smtClean="0"/>
              <a:t>Module 2 – Learning ergonomics - Part 6</a:t>
            </a:r>
            <a:endParaRPr lang="de-DE" altLang="de-DE" dirty="0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 altLang="de-DE" dirty="0" smtClean="0"/>
              <a:t> </a:t>
            </a:r>
            <a:fld id="{2CAD0DA5-4A7D-49CF-BD09-BDD2EE779E00}" type="slidenum">
              <a:rPr lang="de-DE" altLang="de-DE"/>
              <a:pPr/>
              <a:t>‹Nr.›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3912829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9C0503-B333-4DD9-80CD-6F54E11E1627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dirty="0" smtClean="0"/>
              <a:t>Module 2 – Learning ergonomics - Part 6</a:t>
            </a:r>
            <a:endParaRPr lang="de-DE" altLang="de-DE" dirty="0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 altLang="de-DE" dirty="0" smtClean="0"/>
              <a:t> </a:t>
            </a:r>
            <a:fld id="{F394CF6F-8D7C-46FF-992F-85699D52C3A3}" type="slidenum">
              <a:rPr lang="de-DE" altLang="de-DE"/>
              <a:pPr/>
              <a:t>‹Nr.›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4347385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A03993-A200-4CB6-A213-F4F9FFEAA119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dirty="0" smtClean="0"/>
              <a:t>Module 2 – Learning ergonomics - Part 6</a:t>
            </a:r>
            <a:endParaRPr lang="de-DE" altLang="de-DE" dirty="0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 altLang="de-DE" dirty="0" smtClean="0"/>
              <a:t> </a:t>
            </a:r>
            <a:fld id="{D862D024-F728-40EB-8927-EF6A7DC2A9AC}" type="slidenum">
              <a:rPr lang="de-DE" altLang="de-DE"/>
              <a:pPr/>
              <a:t>‹Nr.›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5726024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5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7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7" descr="Folgefolie-2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31"/>
          <a:stretch>
            <a:fillRect/>
          </a:stretch>
        </p:blipFill>
        <p:spPr bwMode="auto">
          <a:xfrm>
            <a:off x="0" y="566738"/>
            <a:ext cx="9144000" cy="6291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5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187950" y="6496050"/>
            <a:ext cx="1825625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499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 defTabSz="801688">
              <a:spcBef>
                <a:spcPct val="0"/>
              </a:spcBef>
              <a:defRPr sz="1200">
                <a:solidFill>
                  <a:schemeClr val="bg1"/>
                </a:solidFill>
                <a:latin typeface="Arial" charset="0"/>
              </a:defRPr>
            </a:lvl1pPr>
          </a:lstStyle>
          <a:p>
            <a:pPr>
              <a:defRPr/>
            </a:pPr>
            <a:fld id="{5247AE26-2E50-4980-8512-89C85FE51374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7213" y="6496050"/>
            <a:ext cx="4375150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499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defTabSz="801688">
              <a:spcBef>
                <a:spcPct val="0"/>
              </a:spcBef>
              <a:defRPr sz="1200">
                <a:solidFill>
                  <a:schemeClr val="bg1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US" altLang="de-DE" dirty="0" smtClean="0"/>
              <a:t>Module 2 – Learning ergonomics - Part 6</a:t>
            </a:r>
            <a:endParaRPr lang="de-DE" altLang="de-DE" dirty="0"/>
          </a:p>
        </p:txBody>
      </p:sp>
      <p:sp>
        <p:nvSpPr>
          <p:cNvPr id="1029" name="Rectangle 14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9750" y="1484313"/>
            <a:ext cx="8064500" cy="4897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Zwischenüberschrift 24pt</a:t>
            </a:r>
          </a:p>
          <a:p>
            <a:pPr lvl="1"/>
            <a:r>
              <a:rPr lang="de-DE" altLang="de-DE" smtClean="0"/>
              <a:t>Fließtext optimal 24pt</a:t>
            </a:r>
          </a:p>
          <a:p>
            <a:pPr lvl="2"/>
            <a:r>
              <a:rPr lang="de-DE" altLang="de-DE" smtClean="0"/>
              <a:t>Aufzähungspunkt</a:t>
            </a:r>
          </a:p>
          <a:p>
            <a:pPr lvl="3"/>
            <a:r>
              <a:rPr lang="de-DE" altLang="de-DE" smtClean="0"/>
              <a:t>Aufzähungspunkt</a:t>
            </a:r>
          </a:p>
        </p:txBody>
      </p:sp>
      <p:sp>
        <p:nvSpPr>
          <p:cNvPr id="1030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539750" y="765175"/>
            <a:ext cx="80645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4007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Überschrift 30pt</a:t>
            </a:r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26300" y="6496050"/>
            <a:ext cx="1355725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 defTabSz="801688">
              <a:spcBef>
                <a:spcPct val="0"/>
              </a:spcBef>
              <a:defRPr sz="1200">
                <a:solidFill>
                  <a:schemeClr val="bg1"/>
                </a:solidFill>
              </a:defRPr>
            </a:lvl1pPr>
          </a:lstStyle>
          <a:p>
            <a:r>
              <a:rPr lang="de-DE" altLang="de-DE" dirty="0" smtClean="0"/>
              <a:t> </a:t>
            </a:r>
            <a:fld id="{17238970-BA12-441F-A87C-30A0D2378A6A}" type="slidenum">
              <a:rPr lang="de-DE" altLang="de-DE"/>
              <a:pPr/>
              <a:t>‹Nr.›</a:t>
            </a:fld>
            <a:endParaRPr lang="de-DE" altLang="de-DE" dirty="0"/>
          </a:p>
        </p:txBody>
      </p:sp>
      <p:pic>
        <p:nvPicPr>
          <p:cNvPr id="1032" name="Picture 8" descr="M:\kan\kan-geschaeftsstelle\Oeffentlichkeitsarbeit\Homepage\Projektordner_Redesign\SimpleThings_relaunch\Internetdesign\Wortmarken\KAN-Praxis\Module\KAN-Praxis-Module.jpg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388" y="44450"/>
            <a:ext cx="15843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9pPr>
    </p:titleStyle>
    <p:bodyStyle>
      <a:lvl1pPr algn="l" rtl="0" eaLnBrk="0" fontAlgn="base" hangingPunct="0">
        <a:spcBef>
          <a:spcPct val="20000"/>
        </a:spcBef>
        <a:spcAft>
          <a:spcPct val="0"/>
        </a:spcAft>
        <a:tabLst>
          <a:tab pos="1616075" algn="l"/>
        </a:tabLst>
        <a:defRPr sz="2400" b="1">
          <a:solidFill>
            <a:schemeClr val="bg2"/>
          </a:solidFill>
          <a:latin typeface="+mn-lt"/>
          <a:ea typeface="+mn-ea"/>
          <a:cs typeface="+mn-cs"/>
        </a:defRPr>
      </a:lvl1pPr>
      <a:lvl2pPr marL="1588" algn="l" rtl="0" eaLnBrk="0" fontAlgn="base" hangingPunct="0">
        <a:spcBef>
          <a:spcPct val="20000"/>
        </a:spcBef>
        <a:spcAft>
          <a:spcPct val="0"/>
        </a:spcAft>
        <a:tabLst>
          <a:tab pos="1616075" algn="l"/>
        </a:tabLst>
        <a:defRPr sz="2400">
          <a:solidFill>
            <a:schemeClr val="bg2"/>
          </a:solidFill>
          <a:latin typeface="+mn-lt"/>
        </a:defRPr>
      </a:lvl2pPr>
      <a:lvl3pPr marL="265113" indent="-261938" algn="l" rtl="0" eaLnBrk="0" fontAlgn="base" hangingPunct="0">
        <a:spcBef>
          <a:spcPct val="20000"/>
        </a:spcBef>
        <a:spcAft>
          <a:spcPct val="0"/>
        </a:spcAft>
        <a:buClr>
          <a:srgbClr val="FAB500"/>
        </a:buClr>
        <a:buFont typeface="Wingdings" panose="05000000000000000000" pitchFamily="2" charset="2"/>
        <a:buChar char="§"/>
        <a:tabLst>
          <a:tab pos="1616075" algn="l"/>
        </a:tabLst>
        <a:defRPr sz="2400">
          <a:solidFill>
            <a:schemeClr val="bg2"/>
          </a:solidFill>
          <a:latin typeface="+mn-lt"/>
        </a:defRPr>
      </a:lvl3pPr>
      <a:lvl4pPr marL="534988" indent="-268288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tabLst>
          <a:tab pos="1616075" algn="l"/>
        </a:tabLst>
        <a:defRPr sz="2100">
          <a:solidFill>
            <a:schemeClr val="bg2"/>
          </a:solidFill>
          <a:latin typeface="+mn-lt"/>
        </a:defRPr>
      </a:lvl4pPr>
      <a:lvl5pPr marL="4964113" indent="-147638" algn="l" rtl="0" eaLnBrk="0" fontAlgn="base" hangingPunct="0">
        <a:spcBef>
          <a:spcPct val="20000"/>
        </a:spcBef>
        <a:spcAft>
          <a:spcPct val="0"/>
        </a:spcAft>
        <a:buChar char="•"/>
        <a:tabLst>
          <a:tab pos="1616075" algn="l"/>
        </a:tabLst>
        <a:defRPr sz="1700">
          <a:solidFill>
            <a:srgbClr val="878787"/>
          </a:solidFill>
          <a:latin typeface="+mn-lt"/>
        </a:defRPr>
      </a:lvl5pPr>
      <a:lvl6pPr marL="5421313" indent="-147638" algn="l" rtl="0" fontAlgn="base">
        <a:spcBef>
          <a:spcPct val="20000"/>
        </a:spcBef>
        <a:spcAft>
          <a:spcPct val="0"/>
        </a:spcAft>
        <a:buChar char="•"/>
        <a:tabLst>
          <a:tab pos="1616075" algn="l"/>
        </a:tabLst>
        <a:defRPr sz="1700">
          <a:solidFill>
            <a:srgbClr val="878787"/>
          </a:solidFill>
          <a:latin typeface="+mn-lt"/>
        </a:defRPr>
      </a:lvl6pPr>
      <a:lvl7pPr marL="5878513" indent="-147638" algn="l" rtl="0" fontAlgn="base">
        <a:spcBef>
          <a:spcPct val="20000"/>
        </a:spcBef>
        <a:spcAft>
          <a:spcPct val="0"/>
        </a:spcAft>
        <a:buChar char="•"/>
        <a:tabLst>
          <a:tab pos="1616075" algn="l"/>
        </a:tabLst>
        <a:defRPr sz="1700">
          <a:solidFill>
            <a:srgbClr val="878787"/>
          </a:solidFill>
          <a:latin typeface="+mn-lt"/>
        </a:defRPr>
      </a:lvl7pPr>
      <a:lvl8pPr marL="6335713" indent="-147638" algn="l" rtl="0" fontAlgn="base">
        <a:spcBef>
          <a:spcPct val="20000"/>
        </a:spcBef>
        <a:spcAft>
          <a:spcPct val="0"/>
        </a:spcAft>
        <a:buChar char="•"/>
        <a:tabLst>
          <a:tab pos="1616075" algn="l"/>
        </a:tabLst>
        <a:defRPr sz="1700">
          <a:solidFill>
            <a:srgbClr val="878787"/>
          </a:solidFill>
          <a:latin typeface="+mn-lt"/>
        </a:defRPr>
      </a:lvl8pPr>
      <a:lvl9pPr marL="6792913" indent="-147638" algn="l" rtl="0" fontAlgn="base">
        <a:spcBef>
          <a:spcPct val="20000"/>
        </a:spcBef>
        <a:spcAft>
          <a:spcPct val="0"/>
        </a:spcAft>
        <a:buChar char="•"/>
        <a:tabLst>
          <a:tab pos="1616075" algn="l"/>
        </a:tabLst>
        <a:defRPr sz="1700">
          <a:solidFill>
            <a:srgbClr val="878787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19138" y="1211263"/>
            <a:ext cx="7886700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Klicken Sie, um das Titelformat zu bearbeiten</a:t>
            </a:r>
            <a:br>
              <a:rPr lang="de-DE" altLang="de-DE" smtClean="0"/>
            </a:br>
            <a:r>
              <a:rPr lang="de-DE" altLang="de-DE" smtClean="0"/>
              <a:t>Zweite Zeile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19138" y="2125663"/>
            <a:ext cx="788511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Klicken Sie, um die Formate des Vorlagentextes zu bearbeiten</a:t>
            </a:r>
          </a:p>
          <a:p>
            <a:pPr lvl="1"/>
            <a:r>
              <a:rPr lang="de-DE" altLang="de-DE" smtClean="0"/>
              <a:t>Zweite Ebene</a:t>
            </a:r>
          </a:p>
          <a:p>
            <a:pPr lvl="2"/>
            <a:r>
              <a:rPr lang="de-DE" altLang="de-DE" smtClean="0"/>
              <a:t>Dritte Ebene</a:t>
            </a:r>
          </a:p>
          <a:p>
            <a:pPr lvl="3"/>
            <a:r>
              <a:rPr lang="de-DE" altLang="de-DE" smtClean="0"/>
              <a:t>Vierte Ebene</a:t>
            </a:r>
          </a:p>
          <a:p>
            <a:pPr lvl="4"/>
            <a:r>
              <a:rPr lang="de-DE" altLang="de-DE" smtClean="0"/>
              <a:t>Fünfte Ebene</a:t>
            </a:r>
          </a:p>
        </p:txBody>
      </p:sp>
      <p:grpSp>
        <p:nvGrpSpPr>
          <p:cNvPr id="1028" name="Group 4"/>
          <p:cNvGrpSpPr>
            <a:grpSpLocks/>
          </p:cNvGrpSpPr>
          <p:nvPr/>
        </p:nvGrpSpPr>
        <p:grpSpPr bwMode="auto">
          <a:xfrm rot="5400000">
            <a:off x="-1101725" y="1101725"/>
            <a:ext cx="2347913" cy="144463"/>
            <a:chOff x="340" y="912"/>
            <a:chExt cx="1479" cy="91"/>
          </a:xfrm>
        </p:grpSpPr>
        <p:sp>
          <p:nvSpPr>
            <p:cNvPr id="1035" name="Rectangle 5"/>
            <p:cNvSpPr>
              <a:spLocks noChangeArrowheads="1"/>
            </p:cNvSpPr>
            <p:nvPr userDrawn="1"/>
          </p:nvSpPr>
          <p:spPr bwMode="auto">
            <a:xfrm>
              <a:off x="340" y="912"/>
              <a:ext cx="476" cy="91"/>
            </a:xfrm>
            <a:prstGeom prst="rect">
              <a:avLst/>
            </a:prstGeom>
            <a:solidFill>
              <a:srgbClr val="6E6E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 sz="12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 sz="12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 sz="12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 sz="12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de-DE" altLang="de-DE"/>
            </a:p>
          </p:txBody>
        </p:sp>
        <p:sp>
          <p:nvSpPr>
            <p:cNvPr id="1036" name="Rectangle 6"/>
            <p:cNvSpPr>
              <a:spLocks noChangeArrowheads="1"/>
            </p:cNvSpPr>
            <p:nvPr userDrawn="1"/>
          </p:nvSpPr>
          <p:spPr bwMode="auto">
            <a:xfrm>
              <a:off x="841" y="912"/>
              <a:ext cx="476" cy="91"/>
            </a:xfrm>
            <a:prstGeom prst="rect">
              <a:avLst/>
            </a:prstGeom>
            <a:solidFill>
              <a:srgbClr val="B30B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 sz="12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 sz="12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 sz="12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 sz="12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de-DE" altLang="de-DE"/>
            </a:p>
          </p:txBody>
        </p:sp>
        <p:sp>
          <p:nvSpPr>
            <p:cNvPr id="1037" name="Rectangle 7"/>
            <p:cNvSpPr>
              <a:spLocks noChangeArrowheads="1"/>
            </p:cNvSpPr>
            <p:nvPr userDrawn="1"/>
          </p:nvSpPr>
          <p:spPr bwMode="auto">
            <a:xfrm>
              <a:off x="1343" y="912"/>
              <a:ext cx="476" cy="91"/>
            </a:xfrm>
            <a:prstGeom prst="rect">
              <a:avLst/>
            </a:prstGeom>
            <a:solidFill>
              <a:srgbClr val="004D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 sz="12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 sz="12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 sz="12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 sz="12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de-DE" altLang="de-DE"/>
            </a:p>
          </p:txBody>
        </p:sp>
      </p:grpSp>
      <p:sp>
        <p:nvSpPr>
          <p:cNvPr id="1029" name="Text Box 8"/>
          <p:cNvSpPr txBox="1">
            <a:spLocks noChangeArrowheads="1"/>
          </p:cNvSpPr>
          <p:nvPr/>
        </p:nvSpPr>
        <p:spPr bwMode="auto">
          <a:xfrm>
            <a:off x="179388" y="6261100"/>
            <a:ext cx="184150" cy="3048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de-DE" altLang="de-DE" sz="1400">
              <a:solidFill>
                <a:schemeClr val="tx2"/>
              </a:solidFill>
            </a:endParaRPr>
          </a:p>
        </p:txBody>
      </p:sp>
      <p:sp>
        <p:nvSpPr>
          <p:cNvPr id="1030" name="Text Box 9"/>
          <p:cNvSpPr txBox="1">
            <a:spLocks noChangeArrowheads="1"/>
          </p:cNvSpPr>
          <p:nvPr/>
        </p:nvSpPr>
        <p:spPr bwMode="auto">
          <a:xfrm>
            <a:off x="719138" y="549275"/>
            <a:ext cx="48958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de-DE" altLang="de-DE" sz="1400">
                <a:solidFill>
                  <a:srgbClr val="B30B16"/>
                </a:solidFill>
              </a:rPr>
              <a:t>Ergonomische Gestaltung der Arbeit und Arbeitsmittel</a:t>
            </a:r>
          </a:p>
        </p:txBody>
      </p:sp>
      <p:sp>
        <p:nvSpPr>
          <p:cNvPr id="4107" name="Text Box 11"/>
          <p:cNvSpPr txBox="1">
            <a:spLocks noChangeArrowheads="1"/>
          </p:cNvSpPr>
          <p:nvPr userDrawn="1"/>
        </p:nvSpPr>
        <p:spPr bwMode="auto">
          <a:xfrm>
            <a:off x="0" y="6604000"/>
            <a:ext cx="1739900" cy="254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de-DE" sz="1050" dirty="0">
                <a:solidFill>
                  <a:schemeClr val="tx2"/>
                </a:solidFill>
                <a:latin typeface="Arial" charset="0"/>
                <a:cs typeface="+mn-cs"/>
              </a:rPr>
              <a:t>Modul 2-6 Beispiel </a:t>
            </a:r>
            <a:r>
              <a:rPr lang="de-DE" sz="1050" dirty="0" err="1">
                <a:solidFill>
                  <a:schemeClr val="tx2"/>
                </a:solidFill>
                <a:latin typeface="Arial" charset="0"/>
                <a:cs typeface="+mn-cs"/>
              </a:rPr>
              <a:t>Trolley</a:t>
            </a:r>
            <a:endParaRPr lang="de-DE" sz="1050" dirty="0">
              <a:solidFill>
                <a:schemeClr val="tx2"/>
              </a:solidFill>
              <a:latin typeface="Arial" charset="0"/>
              <a:cs typeface="+mn-cs"/>
            </a:endParaRPr>
          </a:p>
        </p:txBody>
      </p:sp>
      <p:sp>
        <p:nvSpPr>
          <p:cNvPr id="1032" name="Rectangle 13"/>
          <p:cNvSpPr>
            <a:spLocks noChangeArrowheads="1"/>
          </p:cNvSpPr>
          <p:nvPr userDrawn="1"/>
        </p:nvSpPr>
        <p:spPr bwMode="auto">
          <a:xfrm>
            <a:off x="8240713" y="6583363"/>
            <a:ext cx="903287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DEB38F62-C085-431D-882B-92F44940CA79}" type="slidenum">
              <a:rPr lang="de-DE" altLang="de-DE">
                <a:solidFill>
                  <a:schemeClr val="tx2"/>
                </a:solidFill>
              </a:rPr>
              <a:pPr eaLnBrk="1" hangingPunct="1"/>
              <a:t>‹Nr.›</a:t>
            </a:fld>
            <a:r>
              <a:rPr lang="de-DE" altLang="de-DE">
                <a:solidFill>
                  <a:schemeClr val="tx2"/>
                </a:solidFill>
              </a:rPr>
              <a:t> von 4</a:t>
            </a:r>
          </a:p>
        </p:txBody>
      </p:sp>
      <p:sp>
        <p:nvSpPr>
          <p:cNvPr id="1033" name="Text Box 10"/>
          <p:cNvSpPr txBox="1">
            <a:spLocks noChangeArrowheads="1"/>
          </p:cNvSpPr>
          <p:nvPr userDrawn="1"/>
        </p:nvSpPr>
        <p:spPr bwMode="auto">
          <a:xfrm>
            <a:off x="0" y="6561138"/>
            <a:ext cx="91440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de-DE" altLang="de-DE" dirty="0" smtClean="0">
                <a:solidFill>
                  <a:schemeClr val="tx2"/>
                </a:solidFill>
              </a:rPr>
              <a:t>V1.3-2014</a:t>
            </a:r>
            <a:endParaRPr lang="de-DE" altLang="de-DE" dirty="0">
              <a:solidFill>
                <a:schemeClr val="tx2"/>
              </a:solidFill>
            </a:endParaRPr>
          </a:p>
        </p:txBody>
      </p:sp>
      <p:pic>
        <p:nvPicPr>
          <p:cNvPr id="1034" name="Picture 13"/>
          <p:cNvPicPr>
            <a:picLocks noChangeAspect="1" noChangeArrowheads="1"/>
          </p:cNvPicPr>
          <p:nvPr userDrawn="1"/>
        </p:nvPicPr>
        <p:blipFill>
          <a:blip r:embed="rId1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1513" y="42863"/>
            <a:ext cx="333375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88381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marL="88900" indent="-88900"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6E6E6E"/>
          </a:solidFill>
          <a:latin typeface="+mj-lt"/>
          <a:ea typeface="+mj-ea"/>
          <a:cs typeface="+mj-cs"/>
        </a:defRPr>
      </a:lvl1pPr>
      <a:lvl2pPr marL="88900" indent="-88900"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6E6E6E"/>
          </a:solidFill>
          <a:latin typeface="Arial" charset="0"/>
        </a:defRPr>
      </a:lvl2pPr>
      <a:lvl3pPr marL="88900" indent="-88900"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6E6E6E"/>
          </a:solidFill>
          <a:latin typeface="Arial" charset="0"/>
        </a:defRPr>
      </a:lvl3pPr>
      <a:lvl4pPr marL="88900" indent="-88900"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6E6E6E"/>
          </a:solidFill>
          <a:latin typeface="Arial" charset="0"/>
        </a:defRPr>
      </a:lvl4pPr>
      <a:lvl5pPr marL="88900" indent="-88900"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6E6E6E"/>
          </a:solidFill>
          <a:latin typeface="Arial" charset="0"/>
        </a:defRPr>
      </a:lvl5pPr>
      <a:lvl6pPr marL="546100" algn="l" rtl="0" fontAlgn="base">
        <a:spcBef>
          <a:spcPct val="0"/>
        </a:spcBef>
        <a:spcAft>
          <a:spcPct val="0"/>
        </a:spcAft>
        <a:defRPr sz="2400" b="1">
          <a:solidFill>
            <a:srgbClr val="6E6E6E"/>
          </a:solidFill>
          <a:latin typeface="Arial" charset="0"/>
        </a:defRPr>
      </a:lvl6pPr>
      <a:lvl7pPr marL="1003300" algn="l" rtl="0" fontAlgn="base">
        <a:spcBef>
          <a:spcPct val="0"/>
        </a:spcBef>
        <a:spcAft>
          <a:spcPct val="0"/>
        </a:spcAft>
        <a:defRPr sz="2400" b="1">
          <a:solidFill>
            <a:srgbClr val="6E6E6E"/>
          </a:solidFill>
          <a:latin typeface="Arial" charset="0"/>
        </a:defRPr>
      </a:lvl7pPr>
      <a:lvl8pPr marL="1460500" algn="l" rtl="0" fontAlgn="base">
        <a:spcBef>
          <a:spcPct val="0"/>
        </a:spcBef>
        <a:spcAft>
          <a:spcPct val="0"/>
        </a:spcAft>
        <a:defRPr sz="2400" b="1">
          <a:solidFill>
            <a:srgbClr val="6E6E6E"/>
          </a:solidFill>
          <a:latin typeface="Arial" charset="0"/>
        </a:defRPr>
      </a:lvl8pPr>
      <a:lvl9pPr marL="1917700" algn="l" rtl="0" fontAlgn="base">
        <a:spcBef>
          <a:spcPct val="0"/>
        </a:spcBef>
        <a:spcAft>
          <a:spcPct val="0"/>
        </a:spcAft>
        <a:defRPr sz="2400" b="1">
          <a:solidFill>
            <a:srgbClr val="6E6E6E"/>
          </a:solidFill>
          <a:latin typeface="Arial" charset="0"/>
        </a:defRPr>
      </a:lvl9pPr>
    </p:titleStyle>
    <p:bodyStyle>
      <a:lvl1pPr marL="534988" indent="-446088" algn="l" rtl="0" eaLnBrk="0" fontAlgn="base" hangingPunct="0">
        <a:spcBef>
          <a:spcPct val="30000"/>
        </a:spcBef>
        <a:spcAft>
          <a:spcPct val="30000"/>
        </a:spcAft>
        <a:buClr>
          <a:srgbClr val="B30B16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1158875" indent="-355600" algn="l" rtl="0" eaLnBrk="0" fontAlgn="base" hangingPunct="0">
        <a:spcBef>
          <a:spcPct val="30000"/>
        </a:spcBef>
        <a:spcAft>
          <a:spcPct val="30000"/>
        </a:spcAft>
        <a:buClr>
          <a:srgbClr val="004D9F"/>
        </a:buClr>
        <a:buFont typeface="Wingdings" pitchFamily="2" charset="2"/>
        <a:buChar char="F"/>
        <a:defRPr sz="2000">
          <a:solidFill>
            <a:schemeClr val="tx1"/>
          </a:solidFill>
          <a:latin typeface="+mn-lt"/>
        </a:defRPr>
      </a:lvl2pPr>
      <a:lvl3pPr marL="1603375" indent="-265113" algn="l" rtl="0" eaLnBrk="0" fontAlgn="base" hangingPunct="0">
        <a:spcBef>
          <a:spcPct val="30000"/>
        </a:spcBef>
        <a:spcAft>
          <a:spcPct val="30000"/>
        </a:spcAft>
        <a:buClr>
          <a:srgbClr val="6E6E6E"/>
        </a:buClr>
        <a:buFont typeface="Arial" pitchFamily="34" charset="0"/>
        <a:buChar char="−"/>
        <a:defRPr sz="2000">
          <a:solidFill>
            <a:schemeClr val="tx1"/>
          </a:solidFill>
          <a:latin typeface="+mn-lt"/>
        </a:defRPr>
      </a:lvl3pPr>
      <a:lvl4pPr marL="2151063" indent="-368300" algn="l" rtl="0" eaLnBrk="0" fontAlgn="base" hangingPunct="0">
        <a:spcBef>
          <a:spcPct val="30000"/>
        </a:spcBef>
        <a:spcAft>
          <a:spcPct val="30000"/>
        </a:spcAft>
        <a:buClr>
          <a:srgbClr val="6E6E6E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2686050" indent="-355600" algn="l" rtl="0" eaLnBrk="0" fontAlgn="base" hangingPunct="0">
        <a:spcBef>
          <a:spcPct val="30000"/>
        </a:spcBef>
        <a:spcAft>
          <a:spcPct val="30000"/>
        </a:spcAft>
        <a:buClr>
          <a:srgbClr val="6E6E6E"/>
        </a:buClr>
        <a:buFont typeface="Wingdings" pitchFamily="2" charset="2"/>
        <a:buChar char="ð"/>
        <a:defRPr sz="2000">
          <a:solidFill>
            <a:schemeClr val="tx1"/>
          </a:solidFill>
          <a:latin typeface="+mn-lt"/>
        </a:defRPr>
      </a:lvl5pPr>
      <a:lvl6pPr marL="3143250" indent="-355600" algn="l" rtl="0" fontAlgn="base">
        <a:spcBef>
          <a:spcPct val="30000"/>
        </a:spcBef>
        <a:spcAft>
          <a:spcPct val="30000"/>
        </a:spcAft>
        <a:buClr>
          <a:srgbClr val="6E6E6E"/>
        </a:buClr>
        <a:buFont typeface="Wingdings" pitchFamily="2" charset="2"/>
        <a:buChar char="ð"/>
        <a:defRPr sz="2000">
          <a:solidFill>
            <a:schemeClr val="tx1"/>
          </a:solidFill>
          <a:latin typeface="+mn-lt"/>
        </a:defRPr>
      </a:lvl6pPr>
      <a:lvl7pPr marL="3600450" indent="-355600" algn="l" rtl="0" fontAlgn="base">
        <a:spcBef>
          <a:spcPct val="30000"/>
        </a:spcBef>
        <a:spcAft>
          <a:spcPct val="30000"/>
        </a:spcAft>
        <a:buClr>
          <a:srgbClr val="6E6E6E"/>
        </a:buClr>
        <a:buFont typeface="Wingdings" pitchFamily="2" charset="2"/>
        <a:buChar char="ð"/>
        <a:defRPr sz="2000">
          <a:solidFill>
            <a:schemeClr val="tx1"/>
          </a:solidFill>
          <a:latin typeface="+mn-lt"/>
        </a:defRPr>
      </a:lvl7pPr>
      <a:lvl8pPr marL="4057650" indent="-355600" algn="l" rtl="0" fontAlgn="base">
        <a:spcBef>
          <a:spcPct val="30000"/>
        </a:spcBef>
        <a:spcAft>
          <a:spcPct val="30000"/>
        </a:spcAft>
        <a:buClr>
          <a:srgbClr val="6E6E6E"/>
        </a:buClr>
        <a:buFont typeface="Wingdings" pitchFamily="2" charset="2"/>
        <a:buChar char="ð"/>
        <a:defRPr sz="2000">
          <a:solidFill>
            <a:schemeClr val="tx1"/>
          </a:solidFill>
          <a:latin typeface="+mn-lt"/>
        </a:defRPr>
      </a:lvl8pPr>
      <a:lvl9pPr marL="4514850" indent="-355600" algn="l" rtl="0" fontAlgn="base">
        <a:spcBef>
          <a:spcPct val="30000"/>
        </a:spcBef>
        <a:spcAft>
          <a:spcPct val="30000"/>
        </a:spcAft>
        <a:buClr>
          <a:srgbClr val="6E6E6E"/>
        </a:buClr>
        <a:buFont typeface="Wingdings" pitchFamily="2" charset="2"/>
        <a:buChar char="ð"/>
        <a:defRPr sz="20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19138" y="1211263"/>
            <a:ext cx="7886700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Klicken Sie, um das Titelformat zu bearbeiten</a:t>
            </a:r>
            <a:br>
              <a:rPr lang="de-DE" altLang="de-DE" smtClean="0"/>
            </a:br>
            <a:r>
              <a:rPr lang="de-DE" altLang="de-DE" smtClean="0"/>
              <a:t>Zweite Zeile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19138" y="2125663"/>
            <a:ext cx="788511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Klicken Sie, um die Formate des Vorlagentextes zu bearbeiten</a:t>
            </a:r>
          </a:p>
          <a:p>
            <a:pPr lvl="1"/>
            <a:r>
              <a:rPr lang="de-DE" altLang="de-DE" smtClean="0"/>
              <a:t>Zweite Ebene</a:t>
            </a:r>
          </a:p>
          <a:p>
            <a:pPr lvl="2"/>
            <a:r>
              <a:rPr lang="de-DE" altLang="de-DE" smtClean="0"/>
              <a:t>Dritte Ebene</a:t>
            </a:r>
          </a:p>
          <a:p>
            <a:pPr lvl="3"/>
            <a:r>
              <a:rPr lang="de-DE" altLang="de-DE" smtClean="0"/>
              <a:t>Vierte Ebene</a:t>
            </a:r>
          </a:p>
          <a:p>
            <a:pPr lvl="4"/>
            <a:r>
              <a:rPr lang="de-DE" altLang="de-DE" smtClean="0"/>
              <a:t>Fünfte Ebene</a:t>
            </a:r>
          </a:p>
        </p:txBody>
      </p:sp>
      <p:grpSp>
        <p:nvGrpSpPr>
          <p:cNvPr id="1028" name="Group 4"/>
          <p:cNvGrpSpPr>
            <a:grpSpLocks/>
          </p:cNvGrpSpPr>
          <p:nvPr/>
        </p:nvGrpSpPr>
        <p:grpSpPr bwMode="auto">
          <a:xfrm rot="5400000">
            <a:off x="-1101725" y="1101725"/>
            <a:ext cx="2347913" cy="144463"/>
            <a:chOff x="340" y="912"/>
            <a:chExt cx="1479" cy="91"/>
          </a:xfrm>
        </p:grpSpPr>
        <p:sp>
          <p:nvSpPr>
            <p:cNvPr id="1033" name="Rectangle 5"/>
            <p:cNvSpPr>
              <a:spLocks noChangeArrowheads="1"/>
            </p:cNvSpPr>
            <p:nvPr userDrawn="1"/>
          </p:nvSpPr>
          <p:spPr bwMode="auto">
            <a:xfrm>
              <a:off x="340" y="914"/>
              <a:ext cx="476" cy="91"/>
            </a:xfrm>
            <a:prstGeom prst="rect">
              <a:avLst/>
            </a:prstGeom>
            <a:solidFill>
              <a:srgbClr val="6E6E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2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2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2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2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de-DE" smtClean="0"/>
            </a:p>
          </p:txBody>
        </p:sp>
        <p:sp>
          <p:nvSpPr>
            <p:cNvPr id="1034" name="Rectangle 6"/>
            <p:cNvSpPr>
              <a:spLocks noChangeArrowheads="1"/>
            </p:cNvSpPr>
            <p:nvPr userDrawn="1"/>
          </p:nvSpPr>
          <p:spPr bwMode="auto">
            <a:xfrm>
              <a:off x="841" y="912"/>
              <a:ext cx="476" cy="91"/>
            </a:xfrm>
            <a:prstGeom prst="rect">
              <a:avLst/>
            </a:prstGeom>
            <a:solidFill>
              <a:srgbClr val="B30B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2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2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2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2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de-DE" smtClean="0"/>
            </a:p>
          </p:txBody>
        </p:sp>
        <p:sp>
          <p:nvSpPr>
            <p:cNvPr id="1035" name="Rectangle 7"/>
            <p:cNvSpPr>
              <a:spLocks noChangeArrowheads="1"/>
            </p:cNvSpPr>
            <p:nvPr userDrawn="1"/>
          </p:nvSpPr>
          <p:spPr bwMode="auto">
            <a:xfrm>
              <a:off x="1343" y="912"/>
              <a:ext cx="476" cy="91"/>
            </a:xfrm>
            <a:prstGeom prst="rect">
              <a:avLst/>
            </a:prstGeom>
            <a:solidFill>
              <a:srgbClr val="004D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2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2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2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2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de-DE" smtClean="0"/>
            </a:p>
          </p:txBody>
        </p:sp>
      </p:grpSp>
      <p:sp>
        <p:nvSpPr>
          <p:cNvPr id="1029" name="Text Box 8"/>
          <p:cNvSpPr txBox="1">
            <a:spLocks noChangeArrowheads="1"/>
          </p:cNvSpPr>
          <p:nvPr/>
        </p:nvSpPr>
        <p:spPr bwMode="auto">
          <a:xfrm>
            <a:off x="179388" y="6261100"/>
            <a:ext cx="184150" cy="3048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defRPr/>
            </a:pPr>
            <a:endParaRPr lang="en-US" altLang="de-DE" sz="1400" smtClean="0"/>
          </a:p>
        </p:txBody>
      </p:sp>
      <p:sp>
        <p:nvSpPr>
          <p:cNvPr id="1030" name="Text Box 9"/>
          <p:cNvSpPr txBox="1">
            <a:spLocks noChangeArrowheads="1"/>
          </p:cNvSpPr>
          <p:nvPr/>
        </p:nvSpPr>
        <p:spPr bwMode="auto">
          <a:xfrm>
            <a:off x="719138" y="549275"/>
            <a:ext cx="48958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de-DE" altLang="de-DE" sz="1400" smtClean="0">
                <a:solidFill>
                  <a:srgbClr val="B30B16"/>
                </a:solidFill>
              </a:rPr>
              <a:t>Ergonomic design of work and work equipment</a:t>
            </a:r>
          </a:p>
        </p:txBody>
      </p:sp>
      <p:sp>
        <p:nvSpPr>
          <p:cNvPr id="4107" name="Text Box 11"/>
          <p:cNvSpPr txBox="1">
            <a:spLocks noChangeArrowheads="1"/>
          </p:cNvSpPr>
          <p:nvPr userDrawn="1"/>
        </p:nvSpPr>
        <p:spPr bwMode="auto">
          <a:xfrm>
            <a:off x="0" y="6424613"/>
            <a:ext cx="8796338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de-DE" altLang="de-DE" dirty="0"/>
              <a:t>Module 2-6 </a:t>
            </a:r>
            <a:r>
              <a:rPr lang="de-DE" altLang="de-DE" dirty="0" err="1"/>
              <a:t>Example</a:t>
            </a:r>
            <a:r>
              <a:rPr lang="de-DE" altLang="de-DE" dirty="0"/>
              <a:t>: </a:t>
            </a:r>
            <a:r>
              <a:rPr lang="de-DE" altLang="de-DE" dirty="0" err="1"/>
              <a:t>trolley</a:t>
            </a:r>
            <a:r>
              <a:rPr lang="de-DE" altLang="de-DE" dirty="0"/>
              <a:t> 		</a:t>
            </a:r>
            <a:r>
              <a:rPr lang="de-DE" altLang="de-DE" dirty="0" smtClean="0"/>
              <a:t>V1.3-2014</a:t>
            </a:r>
            <a:r>
              <a:rPr lang="de-DE" altLang="de-DE" dirty="0"/>
              <a:t>				         </a:t>
            </a:r>
            <a:r>
              <a:rPr lang="de-DE" altLang="de-DE" dirty="0" err="1"/>
              <a:t>page</a:t>
            </a:r>
            <a:r>
              <a:rPr lang="de-DE" altLang="de-DE" sz="1000" dirty="0"/>
              <a:t> </a:t>
            </a:r>
            <a:fld id="{E5ABEC07-3DE1-4541-950E-03765C7280A2}" type="slidenum">
              <a:rPr lang="de-DE" altLang="de-DE">
                <a:solidFill>
                  <a:schemeClr val="tx2"/>
                </a:solidFill>
              </a:rPr>
              <a:pPr/>
              <a:t>‹Nr.›</a:t>
            </a:fld>
            <a:endParaRPr lang="de-DE" altLang="de-DE" dirty="0">
              <a:solidFill>
                <a:schemeClr val="tx2"/>
              </a:solidFill>
            </a:endParaRPr>
          </a:p>
        </p:txBody>
      </p:sp>
      <p:pic>
        <p:nvPicPr>
          <p:cNvPr id="1032" name="Picture 13"/>
          <p:cNvPicPr>
            <a:picLocks noChangeAspect="1" noChangeArrowheads="1"/>
          </p:cNvPicPr>
          <p:nvPr userDrawn="1"/>
        </p:nvPicPr>
        <p:blipFill>
          <a:blip r:embed="rId1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1513" y="42863"/>
            <a:ext cx="333375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796964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xStyles>
    <p:titleStyle>
      <a:lvl1pPr marL="88900" indent="-88900"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6E6E6E"/>
          </a:solidFill>
          <a:latin typeface="+mj-lt"/>
          <a:ea typeface="+mj-ea"/>
          <a:cs typeface="+mj-cs"/>
        </a:defRPr>
      </a:lvl1pPr>
      <a:lvl2pPr marL="88900" indent="-88900"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6E6E6E"/>
          </a:solidFill>
          <a:latin typeface="Arial" charset="0"/>
        </a:defRPr>
      </a:lvl2pPr>
      <a:lvl3pPr marL="88900" indent="-88900"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6E6E6E"/>
          </a:solidFill>
          <a:latin typeface="Arial" charset="0"/>
        </a:defRPr>
      </a:lvl3pPr>
      <a:lvl4pPr marL="88900" indent="-88900"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6E6E6E"/>
          </a:solidFill>
          <a:latin typeface="Arial" charset="0"/>
        </a:defRPr>
      </a:lvl4pPr>
      <a:lvl5pPr marL="88900" indent="-88900"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6E6E6E"/>
          </a:solidFill>
          <a:latin typeface="Arial" charset="0"/>
        </a:defRPr>
      </a:lvl5pPr>
      <a:lvl6pPr marL="546100" algn="l" rtl="0" fontAlgn="base">
        <a:spcBef>
          <a:spcPct val="0"/>
        </a:spcBef>
        <a:spcAft>
          <a:spcPct val="0"/>
        </a:spcAft>
        <a:defRPr sz="2400" b="1">
          <a:solidFill>
            <a:srgbClr val="6E6E6E"/>
          </a:solidFill>
          <a:latin typeface="Arial" charset="0"/>
        </a:defRPr>
      </a:lvl6pPr>
      <a:lvl7pPr marL="1003300" algn="l" rtl="0" fontAlgn="base">
        <a:spcBef>
          <a:spcPct val="0"/>
        </a:spcBef>
        <a:spcAft>
          <a:spcPct val="0"/>
        </a:spcAft>
        <a:defRPr sz="2400" b="1">
          <a:solidFill>
            <a:srgbClr val="6E6E6E"/>
          </a:solidFill>
          <a:latin typeface="Arial" charset="0"/>
        </a:defRPr>
      </a:lvl7pPr>
      <a:lvl8pPr marL="1460500" algn="l" rtl="0" fontAlgn="base">
        <a:spcBef>
          <a:spcPct val="0"/>
        </a:spcBef>
        <a:spcAft>
          <a:spcPct val="0"/>
        </a:spcAft>
        <a:defRPr sz="2400" b="1">
          <a:solidFill>
            <a:srgbClr val="6E6E6E"/>
          </a:solidFill>
          <a:latin typeface="Arial" charset="0"/>
        </a:defRPr>
      </a:lvl8pPr>
      <a:lvl9pPr marL="1917700" algn="l" rtl="0" fontAlgn="base">
        <a:spcBef>
          <a:spcPct val="0"/>
        </a:spcBef>
        <a:spcAft>
          <a:spcPct val="0"/>
        </a:spcAft>
        <a:defRPr sz="2400" b="1">
          <a:solidFill>
            <a:srgbClr val="6E6E6E"/>
          </a:solidFill>
          <a:latin typeface="Arial" charset="0"/>
        </a:defRPr>
      </a:lvl9pPr>
    </p:titleStyle>
    <p:bodyStyle>
      <a:lvl1pPr marL="534988" indent="-446088" algn="l" rtl="0" eaLnBrk="0" fontAlgn="base" hangingPunct="0">
        <a:spcBef>
          <a:spcPct val="30000"/>
        </a:spcBef>
        <a:spcAft>
          <a:spcPct val="30000"/>
        </a:spcAft>
        <a:buClr>
          <a:srgbClr val="B30B16"/>
        </a:buClr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1158875" indent="-355600" algn="l" rtl="0" eaLnBrk="0" fontAlgn="base" hangingPunct="0">
        <a:spcBef>
          <a:spcPct val="30000"/>
        </a:spcBef>
        <a:spcAft>
          <a:spcPct val="30000"/>
        </a:spcAft>
        <a:buClr>
          <a:srgbClr val="004D9F"/>
        </a:buClr>
        <a:buFont typeface="Wingdings" panose="05000000000000000000" pitchFamily="2" charset="2"/>
        <a:buChar char="F"/>
        <a:defRPr sz="2000">
          <a:solidFill>
            <a:schemeClr val="tx1"/>
          </a:solidFill>
          <a:latin typeface="+mn-lt"/>
        </a:defRPr>
      </a:lvl2pPr>
      <a:lvl3pPr marL="1603375" indent="-265113" algn="l" rtl="0" eaLnBrk="0" fontAlgn="base" hangingPunct="0">
        <a:spcBef>
          <a:spcPct val="30000"/>
        </a:spcBef>
        <a:spcAft>
          <a:spcPct val="30000"/>
        </a:spcAft>
        <a:buClr>
          <a:srgbClr val="6E6E6E"/>
        </a:buClr>
        <a:buFont typeface="Arial" panose="020B0604020202020204" pitchFamily="34" charset="0"/>
        <a:buChar char="−"/>
        <a:defRPr sz="2000">
          <a:solidFill>
            <a:schemeClr val="tx1"/>
          </a:solidFill>
          <a:latin typeface="+mn-lt"/>
        </a:defRPr>
      </a:lvl3pPr>
      <a:lvl4pPr marL="2151063" indent="-368300" algn="l" rtl="0" eaLnBrk="0" fontAlgn="base" hangingPunct="0">
        <a:spcBef>
          <a:spcPct val="30000"/>
        </a:spcBef>
        <a:spcAft>
          <a:spcPct val="30000"/>
        </a:spcAft>
        <a:buClr>
          <a:srgbClr val="6E6E6E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</a:defRPr>
      </a:lvl4pPr>
      <a:lvl5pPr marL="2686050" indent="-355600" algn="l" rtl="0" eaLnBrk="0" fontAlgn="base" hangingPunct="0">
        <a:spcBef>
          <a:spcPct val="30000"/>
        </a:spcBef>
        <a:spcAft>
          <a:spcPct val="30000"/>
        </a:spcAft>
        <a:buClr>
          <a:srgbClr val="6E6E6E"/>
        </a:buClr>
        <a:buFont typeface="Wingdings" panose="05000000000000000000" pitchFamily="2" charset="2"/>
        <a:buChar char="ð"/>
        <a:defRPr sz="2000">
          <a:solidFill>
            <a:schemeClr val="tx1"/>
          </a:solidFill>
          <a:latin typeface="+mn-lt"/>
        </a:defRPr>
      </a:lvl5pPr>
      <a:lvl6pPr marL="3143250" indent="-355600" algn="l" rtl="0" fontAlgn="base">
        <a:spcBef>
          <a:spcPct val="30000"/>
        </a:spcBef>
        <a:spcAft>
          <a:spcPct val="30000"/>
        </a:spcAft>
        <a:buClr>
          <a:srgbClr val="6E6E6E"/>
        </a:buClr>
        <a:buFont typeface="Wingdings" pitchFamily="2" charset="2"/>
        <a:buChar char="ð"/>
        <a:defRPr sz="2000">
          <a:solidFill>
            <a:schemeClr val="tx1"/>
          </a:solidFill>
          <a:latin typeface="+mn-lt"/>
        </a:defRPr>
      </a:lvl6pPr>
      <a:lvl7pPr marL="3600450" indent="-355600" algn="l" rtl="0" fontAlgn="base">
        <a:spcBef>
          <a:spcPct val="30000"/>
        </a:spcBef>
        <a:spcAft>
          <a:spcPct val="30000"/>
        </a:spcAft>
        <a:buClr>
          <a:srgbClr val="6E6E6E"/>
        </a:buClr>
        <a:buFont typeface="Wingdings" pitchFamily="2" charset="2"/>
        <a:buChar char="ð"/>
        <a:defRPr sz="2000">
          <a:solidFill>
            <a:schemeClr val="tx1"/>
          </a:solidFill>
          <a:latin typeface="+mn-lt"/>
        </a:defRPr>
      </a:lvl7pPr>
      <a:lvl8pPr marL="4057650" indent="-355600" algn="l" rtl="0" fontAlgn="base">
        <a:spcBef>
          <a:spcPct val="30000"/>
        </a:spcBef>
        <a:spcAft>
          <a:spcPct val="30000"/>
        </a:spcAft>
        <a:buClr>
          <a:srgbClr val="6E6E6E"/>
        </a:buClr>
        <a:buFont typeface="Wingdings" pitchFamily="2" charset="2"/>
        <a:buChar char="ð"/>
        <a:defRPr sz="2000">
          <a:solidFill>
            <a:schemeClr val="tx1"/>
          </a:solidFill>
          <a:latin typeface="+mn-lt"/>
        </a:defRPr>
      </a:lvl8pPr>
      <a:lvl9pPr marL="4514850" indent="-355600" algn="l" rtl="0" fontAlgn="base">
        <a:spcBef>
          <a:spcPct val="30000"/>
        </a:spcBef>
        <a:spcAft>
          <a:spcPct val="30000"/>
        </a:spcAft>
        <a:buClr>
          <a:srgbClr val="6E6E6E"/>
        </a:buClr>
        <a:buFont typeface="Wingdings" pitchFamily="2" charset="2"/>
        <a:buChar char="ð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kan.de/" TargetMode="External"/><Relationship Id="rId2" Type="http://schemas.openxmlformats.org/officeDocument/2006/relationships/hyperlink" Target="mailto:Christiane.Kamusella@tu-dresden.de" TargetMode="Externa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ergonomie.kan-praxis.de/en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2"/>
          <p:cNvSpPr>
            <a:spLocks noGrp="1" noChangeArrowheads="1"/>
          </p:cNvSpPr>
          <p:nvPr>
            <p:ph type="ctrTitle"/>
          </p:nvPr>
        </p:nvSpPr>
        <p:spPr>
          <a:xfrm>
            <a:off x="971600" y="2189163"/>
            <a:ext cx="7776864" cy="2679700"/>
          </a:xfrm>
        </p:spPr>
        <p:txBody>
          <a:bodyPr/>
          <a:lstStyle/>
          <a:p>
            <a:pPr eaLnBrk="1" hangingPunct="1"/>
            <a:r>
              <a:rPr lang="en-US" dirty="0"/>
              <a:t>Anthropometric and biomechanical aspects of ergonomic design</a:t>
            </a:r>
            <a:r>
              <a:rPr lang="de-DE" dirty="0" smtClean="0"/>
              <a:t/>
            </a:r>
            <a:br>
              <a:rPr lang="de-DE" dirty="0" smtClean="0"/>
            </a:br>
            <a:r>
              <a:rPr lang="de-DE" dirty="0"/>
              <a:t/>
            </a:r>
            <a:br>
              <a:rPr lang="de-DE" dirty="0"/>
            </a:br>
            <a:r>
              <a:rPr lang="de-DE" sz="2800" dirty="0" smtClean="0"/>
              <a:t>Part 6: </a:t>
            </a:r>
            <a:r>
              <a:rPr lang="de-DE" altLang="de-DE" sz="2800" dirty="0" err="1"/>
              <a:t>Determining</a:t>
            </a:r>
            <a:r>
              <a:rPr lang="de-DE" altLang="de-DE" sz="2800" dirty="0"/>
              <a:t> </a:t>
            </a:r>
            <a:r>
              <a:rPr lang="de-DE" altLang="de-DE" sz="2800" dirty="0" err="1"/>
              <a:t>of</a:t>
            </a:r>
            <a:r>
              <a:rPr lang="de-DE" altLang="de-DE" sz="2800" dirty="0"/>
              <a:t> </a:t>
            </a:r>
            <a:r>
              <a:rPr lang="de-DE" altLang="de-DE" sz="2800" dirty="0" err="1"/>
              <a:t>permissible</a:t>
            </a:r>
            <a:r>
              <a:rPr lang="de-DE" altLang="de-DE" sz="2800" dirty="0"/>
              <a:t> physical strengths</a:t>
            </a:r>
            <a:endParaRPr lang="de-DE" altLang="de-DE" sz="2800" dirty="0" smtClean="0"/>
          </a:p>
        </p:txBody>
      </p:sp>
      <p:sp>
        <p:nvSpPr>
          <p:cNvPr id="3075" name="Rectangle 43"/>
          <p:cNvSpPr>
            <a:spLocks noGrp="1" noChangeArrowheads="1"/>
          </p:cNvSpPr>
          <p:nvPr>
            <p:ph type="subTitle" idx="1"/>
          </p:nvPr>
        </p:nvSpPr>
        <p:spPr>
          <a:xfrm>
            <a:off x="971600" y="5442793"/>
            <a:ext cx="6102350" cy="1298575"/>
          </a:xfrm>
        </p:spPr>
        <p:txBody>
          <a:bodyPr/>
          <a:lstStyle/>
          <a:p>
            <a:pPr eaLnBrk="1" hangingPunct="1"/>
            <a:r>
              <a:rPr lang="en-US" altLang="de-DE" dirty="0"/>
              <a:t>Module 2 – Learning </a:t>
            </a:r>
            <a:r>
              <a:rPr lang="en-US" altLang="de-DE" dirty="0" smtClean="0"/>
              <a:t>ergonomics – Part 6</a:t>
            </a:r>
            <a:endParaRPr lang="de-DE" alt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Factors influencing physical strengths - task-specific</a:t>
            </a:r>
            <a:endParaRPr lang="de-DE" sz="240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Reduction in the event of sustained contraction</a:t>
            </a:r>
          </a:p>
          <a:p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9ABF11F-CD9A-440B-93D3-5BB8B6ABCD97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dirty="0" smtClean="0"/>
              <a:t>Module 2 – Learning ergonomics - Part 6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altLang="de-DE" dirty="0" smtClean="0"/>
              <a:t> </a:t>
            </a:r>
            <a:fld id="{ACDB34B9-1B6B-4CCE-810A-3F635C0A9A18}" type="slidenum">
              <a:rPr lang="de-DE" altLang="de-DE" smtClean="0"/>
              <a:pPr/>
              <a:t>10</a:t>
            </a:fld>
            <a:endParaRPr lang="de-DE" altLang="de-DE" dirty="0"/>
          </a:p>
        </p:txBody>
      </p:sp>
      <p:grpSp>
        <p:nvGrpSpPr>
          <p:cNvPr id="7" name="Group 10"/>
          <p:cNvGrpSpPr>
            <a:grpSpLocks/>
          </p:cNvGrpSpPr>
          <p:nvPr/>
        </p:nvGrpSpPr>
        <p:grpSpPr bwMode="auto">
          <a:xfrm>
            <a:off x="2143125" y="1910231"/>
            <a:ext cx="3267075" cy="4110037"/>
            <a:chOff x="1350" y="1059"/>
            <a:chExt cx="2058" cy="2589"/>
          </a:xfrm>
        </p:grpSpPr>
        <p:sp>
          <p:nvSpPr>
            <p:cNvPr id="8" name="Line 4"/>
            <p:cNvSpPr>
              <a:spLocks noChangeShapeType="1"/>
            </p:cNvSpPr>
            <p:nvPr/>
          </p:nvSpPr>
          <p:spPr bwMode="auto">
            <a:xfrm>
              <a:off x="1943" y="3554"/>
              <a:ext cx="37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0000" tIns="46800" rIns="90000" bIns="46800"/>
            <a:lstStyle/>
            <a:p>
              <a:endParaRPr lang="de-DE"/>
            </a:p>
          </p:txBody>
        </p:sp>
        <p:sp>
          <p:nvSpPr>
            <p:cNvPr id="9" name="Text Box 5"/>
            <p:cNvSpPr txBox="1">
              <a:spLocks noChangeArrowheads="1"/>
            </p:cNvSpPr>
            <p:nvPr/>
          </p:nvSpPr>
          <p:spPr bwMode="auto">
            <a:xfrm>
              <a:off x="2403" y="3417"/>
              <a:ext cx="1005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 algn="ctr" eaLnBrk="0" hangingPunct="0">
                <a:defRPr sz="28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algn="ctr" eaLnBrk="0" hangingPunct="0"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algn="ctr" eaLnBrk="0" hangingPunct="0">
                <a:defRPr sz="28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algn="ctr" eaLnBrk="0" hangingPunct="0">
                <a:defRPr sz="28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algn="ctr" eaLnBrk="0" hangingPunct="0">
                <a:defRPr sz="28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de-DE" altLang="de-DE" sz="1800" b="1"/>
                <a:t>F/F</a:t>
              </a:r>
              <a:r>
                <a:rPr lang="de-DE" altLang="de-DE" sz="1800" b="1" baseline="-25000"/>
                <a:t>max  </a:t>
              </a:r>
              <a:r>
                <a:rPr lang="de-DE" altLang="de-DE" sz="1800" b="1"/>
                <a:t>• 100</a:t>
              </a:r>
            </a:p>
          </p:txBody>
        </p:sp>
        <p:sp>
          <p:nvSpPr>
            <p:cNvPr id="10" name="Text Box 6"/>
            <p:cNvSpPr txBox="1">
              <a:spLocks noChangeArrowheads="1"/>
            </p:cNvSpPr>
            <p:nvPr/>
          </p:nvSpPr>
          <p:spPr bwMode="auto">
            <a:xfrm>
              <a:off x="1350" y="1059"/>
              <a:ext cx="426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 algn="ctr" eaLnBrk="0" hangingPunct="0">
                <a:defRPr sz="28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algn="ctr" eaLnBrk="0" hangingPunct="0"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algn="ctr" eaLnBrk="0" hangingPunct="0">
                <a:defRPr sz="28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algn="ctr" eaLnBrk="0" hangingPunct="0">
                <a:defRPr sz="28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algn="ctr" eaLnBrk="0" hangingPunct="0">
                <a:defRPr sz="28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de-DE" altLang="de-DE" sz="1800"/>
                <a:t>t in</a:t>
              </a:r>
            </a:p>
            <a:p>
              <a:pPr algn="l" eaLnBrk="1" hangingPunct="1">
                <a:spcBef>
                  <a:spcPct val="50000"/>
                </a:spcBef>
              </a:pPr>
              <a:r>
                <a:rPr lang="de-DE" altLang="de-DE" sz="1800"/>
                <a:t>min</a:t>
              </a:r>
            </a:p>
            <a:p>
              <a:pPr algn="l" eaLnBrk="1" hangingPunct="1">
                <a:spcBef>
                  <a:spcPct val="50000"/>
                </a:spcBef>
              </a:pPr>
              <a:r>
                <a:rPr lang="de-DE" altLang="de-DE" sz="1800"/>
                <a:t>  </a:t>
              </a:r>
            </a:p>
          </p:txBody>
        </p:sp>
        <p:sp>
          <p:nvSpPr>
            <p:cNvPr id="11" name="Line 7"/>
            <p:cNvSpPr>
              <a:spLocks noChangeShapeType="1"/>
            </p:cNvSpPr>
            <p:nvPr/>
          </p:nvSpPr>
          <p:spPr bwMode="auto">
            <a:xfrm flipV="1">
              <a:off x="1524" y="1603"/>
              <a:ext cx="0" cy="49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0000" tIns="46800" rIns="90000" bIns="46800"/>
            <a:lstStyle/>
            <a:p>
              <a:endParaRPr lang="de-DE"/>
            </a:p>
          </p:txBody>
        </p:sp>
      </p:grpSp>
      <p:sp>
        <p:nvSpPr>
          <p:cNvPr id="34" name="Text Box 40"/>
          <p:cNvSpPr txBox="1">
            <a:spLocks noChangeArrowheads="1"/>
          </p:cNvSpPr>
          <p:nvPr/>
        </p:nvSpPr>
        <p:spPr bwMode="auto">
          <a:xfrm>
            <a:off x="5543550" y="5251918"/>
            <a:ext cx="3492946" cy="279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algn="ctr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algn="ctr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algn="ctr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algn="ctr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algn="ctr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de-DE" sz="1200" dirty="0"/>
              <a:t>% of the maximum force (for static action forces)</a:t>
            </a:r>
          </a:p>
        </p:txBody>
      </p:sp>
      <p:sp>
        <p:nvSpPr>
          <p:cNvPr id="35" name="Text Box 10"/>
          <p:cNvSpPr txBox="1">
            <a:spLocks noChangeArrowheads="1"/>
          </p:cNvSpPr>
          <p:nvPr/>
        </p:nvSpPr>
        <p:spPr bwMode="auto">
          <a:xfrm>
            <a:off x="6552220" y="6174156"/>
            <a:ext cx="2035175" cy="279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algn="ctr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algn="ctr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algn="ctr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algn="ctr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algn="ctr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de-DE" altLang="de-DE" sz="1200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Source: </a:t>
            </a:r>
            <a:r>
              <a:rPr lang="de-DE" altLang="de-DE" sz="1200" dirty="0">
                <a:solidFill>
                  <a:schemeClr val="bg2">
                    <a:lumMod val="40000"/>
                    <a:lumOff val="60000"/>
                  </a:schemeClr>
                </a:solidFill>
              </a:rPr>
              <a:t>Schmidtke 1989</a:t>
            </a:r>
          </a:p>
        </p:txBody>
      </p:sp>
      <p:grpSp>
        <p:nvGrpSpPr>
          <p:cNvPr id="36" name="Group 39"/>
          <p:cNvGrpSpPr>
            <a:grpSpLocks/>
          </p:cNvGrpSpPr>
          <p:nvPr/>
        </p:nvGrpSpPr>
        <p:grpSpPr bwMode="auto">
          <a:xfrm>
            <a:off x="2743200" y="1751013"/>
            <a:ext cx="2984500" cy="3629025"/>
            <a:chOff x="1728" y="1103"/>
            <a:chExt cx="1880" cy="2286"/>
          </a:xfrm>
        </p:grpSpPr>
        <p:sp>
          <p:nvSpPr>
            <p:cNvPr id="37" name="Rectangle 12"/>
            <p:cNvSpPr>
              <a:spLocks noChangeArrowheads="1"/>
            </p:cNvSpPr>
            <p:nvPr/>
          </p:nvSpPr>
          <p:spPr bwMode="auto">
            <a:xfrm>
              <a:off x="1920" y="1248"/>
              <a:ext cx="1536" cy="1968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algn="ctr"/>
              <a:endParaRPr lang="de-DE" altLang="de-DE"/>
            </a:p>
          </p:txBody>
        </p:sp>
        <p:sp>
          <p:nvSpPr>
            <p:cNvPr id="38" name="Line 13"/>
            <p:cNvSpPr>
              <a:spLocks noChangeShapeType="1"/>
            </p:cNvSpPr>
            <p:nvPr/>
          </p:nvSpPr>
          <p:spPr bwMode="auto">
            <a:xfrm>
              <a:off x="2328" y="1248"/>
              <a:ext cx="0" cy="196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endParaRPr lang="en-US"/>
            </a:p>
          </p:txBody>
        </p:sp>
        <p:sp>
          <p:nvSpPr>
            <p:cNvPr id="39" name="Line 16"/>
            <p:cNvSpPr>
              <a:spLocks noChangeShapeType="1"/>
            </p:cNvSpPr>
            <p:nvPr/>
          </p:nvSpPr>
          <p:spPr bwMode="auto">
            <a:xfrm>
              <a:off x="2696" y="1248"/>
              <a:ext cx="0" cy="196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endParaRPr lang="en-US"/>
            </a:p>
          </p:txBody>
        </p:sp>
        <p:sp>
          <p:nvSpPr>
            <p:cNvPr id="40" name="Line 17"/>
            <p:cNvSpPr>
              <a:spLocks noChangeShapeType="1"/>
            </p:cNvSpPr>
            <p:nvPr/>
          </p:nvSpPr>
          <p:spPr bwMode="auto">
            <a:xfrm>
              <a:off x="3080" y="1248"/>
              <a:ext cx="0" cy="196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endParaRPr lang="en-US"/>
            </a:p>
          </p:txBody>
        </p:sp>
        <p:sp>
          <p:nvSpPr>
            <p:cNvPr id="41" name="Line 19"/>
            <p:cNvSpPr>
              <a:spLocks noChangeShapeType="1"/>
            </p:cNvSpPr>
            <p:nvPr/>
          </p:nvSpPr>
          <p:spPr bwMode="auto">
            <a:xfrm>
              <a:off x="2168" y="1248"/>
              <a:ext cx="0" cy="196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endParaRPr lang="en-US"/>
            </a:p>
          </p:txBody>
        </p:sp>
        <p:sp>
          <p:nvSpPr>
            <p:cNvPr id="42" name="Line 20"/>
            <p:cNvSpPr>
              <a:spLocks noChangeShapeType="1"/>
            </p:cNvSpPr>
            <p:nvPr/>
          </p:nvSpPr>
          <p:spPr bwMode="auto">
            <a:xfrm>
              <a:off x="1920" y="1656"/>
              <a:ext cx="1536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endParaRPr lang="en-US"/>
            </a:p>
          </p:txBody>
        </p:sp>
        <p:sp>
          <p:nvSpPr>
            <p:cNvPr id="43" name="Line 22"/>
            <p:cNvSpPr>
              <a:spLocks noChangeShapeType="1"/>
            </p:cNvSpPr>
            <p:nvPr/>
          </p:nvSpPr>
          <p:spPr bwMode="auto">
            <a:xfrm>
              <a:off x="1920" y="2032"/>
              <a:ext cx="1536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endParaRPr lang="en-US"/>
            </a:p>
          </p:txBody>
        </p:sp>
        <p:sp>
          <p:nvSpPr>
            <p:cNvPr id="44" name="Line 23"/>
            <p:cNvSpPr>
              <a:spLocks noChangeShapeType="1"/>
            </p:cNvSpPr>
            <p:nvPr/>
          </p:nvSpPr>
          <p:spPr bwMode="auto">
            <a:xfrm>
              <a:off x="1920" y="2424"/>
              <a:ext cx="1536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endParaRPr lang="en-US"/>
            </a:p>
          </p:txBody>
        </p:sp>
        <p:sp>
          <p:nvSpPr>
            <p:cNvPr id="45" name="Line 24"/>
            <p:cNvSpPr>
              <a:spLocks noChangeShapeType="1"/>
            </p:cNvSpPr>
            <p:nvPr/>
          </p:nvSpPr>
          <p:spPr bwMode="auto">
            <a:xfrm>
              <a:off x="1920" y="2816"/>
              <a:ext cx="1536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endParaRPr lang="en-US"/>
            </a:p>
          </p:txBody>
        </p:sp>
        <p:sp>
          <p:nvSpPr>
            <p:cNvPr id="46" name="Freeform 25"/>
            <p:cNvSpPr>
              <a:spLocks/>
            </p:cNvSpPr>
            <p:nvPr/>
          </p:nvSpPr>
          <p:spPr bwMode="auto">
            <a:xfrm>
              <a:off x="2200" y="1536"/>
              <a:ext cx="1112" cy="1595"/>
            </a:xfrm>
            <a:custGeom>
              <a:avLst/>
              <a:gdLst>
                <a:gd name="T0" fmla="*/ 8 w 1112"/>
                <a:gd name="T1" fmla="*/ 0 h 1595"/>
                <a:gd name="T2" fmla="*/ 8 w 1112"/>
                <a:gd name="T3" fmla="*/ 192 h 1595"/>
                <a:gd name="T4" fmla="*/ 56 w 1112"/>
                <a:gd name="T5" fmla="*/ 576 h 1595"/>
                <a:gd name="T6" fmla="*/ 104 w 1112"/>
                <a:gd name="T7" fmla="*/ 864 h 1595"/>
                <a:gd name="T8" fmla="*/ 200 w 1112"/>
                <a:gd name="T9" fmla="*/ 1104 h 1595"/>
                <a:gd name="T10" fmla="*/ 296 w 1112"/>
                <a:gd name="T11" fmla="*/ 1248 h 1595"/>
                <a:gd name="T12" fmla="*/ 440 w 1112"/>
                <a:gd name="T13" fmla="*/ 1392 h 1595"/>
                <a:gd name="T14" fmla="*/ 640 w 1112"/>
                <a:gd name="T15" fmla="*/ 1520 h 1595"/>
                <a:gd name="T16" fmla="*/ 872 w 1112"/>
                <a:gd name="T17" fmla="*/ 1584 h 1595"/>
                <a:gd name="T18" fmla="*/ 1112 w 1112"/>
                <a:gd name="T19" fmla="*/ 1584 h 159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112"/>
                <a:gd name="T31" fmla="*/ 0 h 1595"/>
                <a:gd name="T32" fmla="*/ 1112 w 1112"/>
                <a:gd name="T33" fmla="*/ 1595 h 159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112" h="1595">
                  <a:moveTo>
                    <a:pt x="8" y="0"/>
                  </a:moveTo>
                  <a:cubicBezTo>
                    <a:pt x="4" y="48"/>
                    <a:pt x="0" y="96"/>
                    <a:pt x="8" y="192"/>
                  </a:cubicBezTo>
                  <a:cubicBezTo>
                    <a:pt x="16" y="288"/>
                    <a:pt x="40" y="464"/>
                    <a:pt x="56" y="576"/>
                  </a:cubicBezTo>
                  <a:cubicBezTo>
                    <a:pt x="72" y="688"/>
                    <a:pt x="80" y="776"/>
                    <a:pt x="104" y="864"/>
                  </a:cubicBezTo>
                  <a:cubicBezTo>
                    <a:pt x="128" y="952"/>
                    <a:pt x="168" y="1040"/>
                    <a:pt x="200" y="1104"/>
                  </a:cubicBezTo>
                  <a:cubicBezTo>
                    <a:pt x="232" y="1168"/>
                    <a:pt x="256" y="1200"/>
                    <a:pt x="296" y="1248"/>
                  </a:cubicBezTo>
                  <a:cubicBezTo>
                    <a:pt x="336" y="1296"/>
                    <a:pt x="383" y="1347"/>
                    <a:pt x="440" y="1392"/>
                  </a:cubicBezTo>
                  <a:cubicBezTo>
                    <a:pt x="497" y="1437"/>
                    <a:pt x="568" y="1488"/>
                    <a:pt x="640" y="1520"/>
                  </a:cubicBezTo>
                  <a:cubicBezTo>
                    <a:pt x="712" y="1552"/>
                    <a:pt x="793" y="1573"/>
                    <a:pt x="872" y="1584"/>
                  </a:cubicBezTo>
                  <a:cubicBezTo>
                    <a:pt x="951" y="1595"/>
                    <a:pt x="1072" y="1584"/>
                    <a:pt x="1112" y="1584"/>
                  </a:cubicBezTo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endParaRPr lang="en-US"/>
            </a:p>
          </p:txBody>
        </p:sp>
        <p:sp>
          <p:nvSpPr>
            <p:cNvPr id="47" name="Text Box 26"/>
            <p:cNvSpPr txBox="1">
              <a:spLocks noChangeArrowheads="1"/>
            </p:cNvSpPr>
            <p:nvPr/>
          </p:nvSpPr>
          <p:spPr bwMode="auto">
            <a:xfrm>
              <a:off x="2048" y="3216"/>
              <a:ext cx="240" cy="173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de-DE" altLang="de-DE" sz="1200"/>
                <a:t>15</a:t>
              </a:r>
            </a:p>
          </p:txBody>
        </p:sp>
        <p:sp>
          <p:nvSpPr>
            <p:cNvPr id="48" name="Text Box 27"/>
            <p:cNvSpPr txBox="1">
              <a:spLocks noChangeArrowheads="1"/>
            </p:cNvSpPr>
            <p:nvPr/>
          </p:nvSpPr>
          <p:spPr bwMode="auto">
            <a:xfrm>
              <a:off x="2208" y="3216"/>
              <a:ext cx="240" cy="173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de-DE" altLang="de-DE" sz="1200"/>
                <a:t>25</a:t>
              </a:r>
            </a:p>
          </p:txBody>
        </p:sp>
        <p:sp>
          <p:nvSpPr>
            <p:cNvPr id="49" name="Text Box 28"/>
            <p:cNvSpPr txBox="1">
              <a:spLocks noChangeArrowheads="1"/>
            </p:cNvSpPr>
            <p:nvPr/>
          </p:nvSpPr>
          <p:spPr bwMode="auto">
            <a:xfrm>
              <a:off x="2576" y="3216"/>
              <a:ext cx="240" cy="173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de-DE" altLang="de-DE" sz="1200"/>
                <a:t>50</a:t>
              </a:r>
            </a:p>
          </p:txBody>
        </p:sp>
        <p:sp>
          <p:nvSpPr>
            <p:cNvPr id="50" name="Text Box 29"/>
            <p:cNvSpPr txBox="1">
              <a:spLocks noChangeArrowheads="1"/>
            </p:cNvSpPr>
            <p:nvPr/>
          </p:nvSpPr>
          <p:spPr bwMode="auto">
            <a:xfrm>
              <a:off x="2968" y="3216"/>
              <a:ext cx="240" cy="173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de-DE" altLang="de-DE" sz="1200"/>
                <a:t>75</a:t>
              </a:r>
            </a:p>
          </p:txBody>
        </p:sp>
        <p:sp>
          <p:nvSpPr>
            <p:cNvPr id="51" name="Text Box 30"/>
            <p:cNvSpPr txBox="1">
              <a:spLocks noChangeArrowheads="1"/>
            </p:cNvSpPr>
            <p:nvPr/>
          </p:nvSpPr>
          <p:spPr bwMode="auto">
            <a:xfrm>
              <a:off x="3296" y="3216"/>
              <a:ext cx="312" cy="173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de-DE" altLang="de-DE" sz="1200"/>
                <a:t>100</a:t>
              </a:r>
            </a:p>
          </p:txBody>
        </p:sp>
        <p:sp>
          <p:nvSpPr>
            <p:cNvPr id="52" name="Text Box 31"/>
            <p:cNvSpPr txBox="1">
              <a:spLocks noChangeArrowheads="1"/>
            </p:cNvSpPr>
            <p:nvPr/>
          </p:nvSpPr>
          <p:spPr bwMode="auto">
            <a:xfrm>
              <a:off x="1728" y="2731"/>
              <a:ext cx="240" cy="173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de-DE" altLang="de-DE" sz="1200"/>
                <a:t>2</a:t>
              </a:r>
            </a:p>
          </p:txBody>
        </p:sp>
        <p:sp>
          <p:nvSpPr>
            <p:cNvPr id="53" name="Text Box 32"/>
            <p:cNvSpPr txBox="1">
              <a:spLocks noChangeArrowheads="1"/>
            </p:cNvSpPr>
            <p:nvPr/>
          </p:nvSpPr>
          <p:spPr bwMode="auto">
            <a:xfrm>
              <a:off x="1728" y="2336"/>
              <a:ext cx="240" cy="173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de-DE" altLang="de-DE" sz="1200"/>
                <a:t>4</a:t>
              </a:r>
            </a:p>
          </p:txBody>
        </p:sp>
        <p:sp>
          <p:nvSpPr>
            <p:cNvPr id="54" name="Text Box 33"/>
            <p:cNvSpPr txBox="1">
              <a:spLocks noChangeArrowheads="1"/>
            </p:cNvSpPr>
            <p:nvPr/>
          </p:nvSpPr>
          <p:spPr bwMode="auto">
            <a:xfrm>
              <a:off x="1728" y="1944"/>
              <a:ext cx="240" cy="173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de-DE" altLang="de-DE" sz="1200"/>
                <a:t>6</a:t>
              </a:r>
            </a:p>
          </p:txBody>
        </p:sp>
        <p:sp>
          <p:nvSpPr>
            <p:cNvPr id="55" name="Text Box 34"/>
            <p:cNvSpPr txBox="1">
              <a:spLocks noChangeArrowheads="1"/>
            </p:cNvSpPr>
            <p:nvPr/>
          </p:nvSpPr>
          <p:spPr bwMode="auto">
            <a:xfrm>
              <a:off x="1728" y="1568"/>
              <a:ext cx="240" cy="173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de-DE" altLang="de-DE" sz="1200"/>
                <a:t>8</a:t>
              </a:r>
            </a:p>
          </p:txBody>
        </p:sp>
        <p:sp>
          <p:nvSpPr>
            <p:cNvPr id="56" name="Text Box 36"/>
            <p:cNvSpPr txBox="1">
              <a:spLocks noChangeArrowheads="1"/>
            </p:cNvSpPr>
            <p:nvPr/>
          </p:nvSpPr>
          <p:spPr bwMode="auto">
            <a:xfrm>
              <a:off x="2448" y="2592"/>
              <a:ext cx="1064" cy="21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de-DE" altLang="de-DE" sz="1600" b="1" i="1"/>
                <a:t>Fatigue</a:t>
              </a:r>
            </a:p>
          </p:txBody>
        </p:sp>
        <p:sp>
          <p:nvSpPr>
            <p:cNvPr id="57" name="Text Box 38"/>
            <p:cNvSpPr txBox="1">
              <a:spLocks noChangeArrowheads="1"/>
            </p:cNvSpPr>
            <p:nvPr/>
          </p:nvSpPr>
          <p:spPr bwMode="auto">
            <a:xfrm rot="-5400000">
              <a:off x="948" y="2087"/>
              <a:ext cx="2159" cy="19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de-DE" altLang="de-DE" sz="1400" b="1" i="1"/>
                <a:t>Endurance limit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700427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9750" y="765175"/>
            <a:ext cx="8208714" cy="496888"/>
          </a:xfrm>
        </p:spPr>
        <p:txBody>
          <a:bodyPr/>
          <a:lstStyle/>
          <a:p>
            <a:r>
              <a:rPr lang="en-US" sz="2250" dirty="0"/>
              <a:t>Determining of maximum recommended physical strengths</a:t>
            </a:r>
            <a:endParaRPr lang="de-DE" sz="225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39750" y="1268760"/>
            <a:ext cx="8064500" cy="5155282"/>
          </a:xfrm>
        </p:spPr>
        <p:txBody>
          <a:bodyPr/>
          <a:lstStyle/>
          <a:p>
            <a:pPr>
              <a:buClr>
                <a:schemeClr val="accent2"/>
              </a:buClr>
            </a:pPr>
            <a:r>
              <a:rPr lang="en-US" sz="2000" dirty="0" smtClean="0"/>
              <a:t>Standardized </a:t>
            </a:r>
            <a:r>
              <a:rPr lang="en-US" sz="2000" dirty="0"/>
              <a:t>method </a:t>
            </a:r>
            <a:r>
              <a:rPr lang="en-US" sz="2000" dirty="0" smtClean="0"/>
              <a:t>to </a:t>
            </a:r>
            <a:r>
              <a:rPr lang="en-US" sz="2000" dirty="0"/>
              <a:t>E</a:t>
            </a:r>
            <a:r>
              <a:rPr lang="en-US" sz="2000" dirty="0" smtClean="0"/>
              <a:t>N </a:t>
            </a:r>
            <a:r>
              <a:rPr lang="en-US" sz="2000" dirty="0"/>
              <a:t>1005-3</a:t>
            </a:r>
          </a:p>
          <a:p>
            <a:pPr marL="608013" lvl="2" indent="-342900">
              <a:buClr>
                <a:schemeClr val="accent2"/>
              </a:buClr>
            </a:pPr>
            <a:r>
              <a:rPr lang="de-DE" sz="2000" dirty="0" err="1" smtClean="0"/>
              <a:t>F</a:t>
            </a:r>
            <a:r>
              <a:rPr lang="de-DE" sz="2000" baseline="-25000" dirty="0" err="1" smtClean="0"/>
              <a:t>reduced</a:t>
            </a:r>
            <a:r>
              <a:rPr lang="de-DE" sz="2000" dirty="0" smtClean="0"/>
              <a:t>= </a:t>
            </a:r>
            <a:r>
              <a:rPr lang="de-DE" sz="2000" dirty="0"/>
              <a:t>f (</a:t>
            </a:r>
            <a:r>
              <a:rPr lang="de-DE" sz="2000" dirty="0" err="1"/>
              <a:t>speed</a:t>
            </a:r>
            <a:r>
              <a:rPr lang="de-DE" sz="2000" dirty="0"/>
              <a:t>, </a:t>
            </a:r>
            <a:r>
              <a:rPr lang="de-DE" sz="2000" dirty="0" err="1"/>
              <a:t>frequency</a:t>
            </a:r>
            <a:r>
              <a:rPr lang="de-DE" sz="2000" dirty="0"/>
              <a:t>, time)</a:t>
            </a:r>
            <a:endParaRPr lang="de-DE" sz="2000" dirty="0" smtClean="0"/>
          </a:p>
          <a:p>
            <a:pPr marL="608013" lvl="2" indent="-342900">
              <a:buClr>
                <a:schemeClr val="accent2"/>
              </a:buClr>
            </a:pPr>
            <a:r>
              <a:rPr lang="de-DE" sz="2000" b="0" dirty="0" err="1" smtClean="0"/>
              <a:t>F</a:t>
            </a:r>
            <a:r>
              <a:rPr lang="de-DE" sz="2000" b="0" baseline="-25000" dirty="0" err="1" smtClean="0"/>
              <a:t>reduced</a:t>
            </a:r>
            <a:r>
              <a:rPr lang="de-DE" sz="2000" b="0" dirty="0" smtClean="0"/>
              <a:t>= </a:t>
            </a:r>
            <a:r>
              <a:rPr lang="de-DE" sz="2000" b="0" dirty="0" err="1" smtClean="0"/>
              <a:t>F</a:t>
            </a:r>
            <a:r>
              <a:rPr lang="de-DE" sz="2000" b="0" baseline="-25000" dirty="0" err="1" smtClean="0"/>
              <a:t>isometr</a:t>
            </a:r>
            <a:r>
              <a:rPr lang="de-DE" sz="2000" b="0" baseline="-25000" dirty="0" smtClean="0"/>
              <a:t>.-</a:t>
            </a:r>
            <a:r>
              <a:rPr lang="de-DE" sz="2000" b="0" baseline="-25000" dirty="0" err="1" smtClean="0"/>
              <a:t>max</a:t>
            </a:r>
            <a:r>
              <a:rPr lang="de-DE" sz="2000" dirty="0" smtClean="0"/>
              <a:t>* </a:t>
            </a:r>
            <a:r>
              <a:rPr lang="de-DE" sz="2000" dirty="0" err="1"/>
              <a:t>reduction</a:t>
            </a:r>
            <a:r>
              <a:rPr lang="de-DE" sz="2000" dirty="0"/>
              <a:t> </a:t>
            </a:r>
            <a:r>
              <a:rPr lang="de-DE" sz="2000" dirty="0" err="1" smtClean="0"/>
              <a:t>factors</a:t>
            </a:r>
            <a:r>
              <a:rPr lang="de-DE" sz="2000" dirty="0" smtClean="0"/>
              <a:t/>
            </a:r>
            <a:br>
              <a:rPr lang="de-DE" sz="2000" dirty="0" smtClean="0"/>
            </a:br>
            <a:endParaRPr lang="de-DE" sz="1050" dirty="0" smtClean="0"/>
          </a:p>
          <a:p>
            <a:pPr marL="344488" lvl="1" indent="-342900">
              <a:buClr>
                <a:schemeClr val="accent2"/>
              </a:buClr>
            </a:pPr>
            <a:r>
              <a:rPr lang="de-DE" sz="2000" dirty="0"/>
              <a:t>The </a:t>
            </a:r>
            <a:r>
              <a:rPr lang="de-DE" sz="2000" dirty="0" err="1"/>
              <a:t>following</a:t>
            </a:r>
            <a:r>
              <a:rPr lang="de-DE" sz="2000" dirty="0"/>
              <a:t> </a:t>
            </a:r>
            <a:r>
              <a:rPr lang="de-DE" sz="2000" dirty="0" err="1"/>
              <a:t>are</a:t>
            </a:r>
            <a:r>
              <a:rPr lang="de-DE" sz="2000" dirty="0"/>
              <a:t> </a:t>
            </a:r>
            <a:r>
              <a:rPr lang="de-DE" sz="2000" dirty="0" err="1"/>
              <a:t>considered</a:t>
            </a:r>
            <a:r>
              <a:rPr lang="de-DE" sz="2000" dirty="0"/>
              <a:t>:</a:t>
            </a:r>
          </a:p>
          <a:p>
            <a:pPr marL="608013" lvl="2" indent="-342900">
              <a:buClr>
                <a:schemeClr val="accent2"/>
              </a:buClr>
            </a:pPr>
            <a:r>
              <a:rPr lang="en-US" sz="2000" b="1" dirty="0"/>
              <a:t>Speed of movement: </a:t>
            </a:r>
            <a:r>
              <a:rPr lang="en-US" sz="2000" dirty="0"/>
              <a:t>reduction during rapid contraction movements</a:t>
            </a:r>
          </a:p>
          <a:p>
            <a:pPr marL="608013" lvl="2" indent="-342900">
              <a:buClr>
                <a:schemeClr val="accent2"/>
              </a:buClr>
            </a:pPr>
            <a:r>
              <a:rPr lang="en-US" sz="2000" b="1" dirty="0"/>
              <a:t>Duration of work, </a:t>
            </a:r>
            <a:r>
              <a:rPr lang="en-US" sz="2000" dirty="0"/>
              <a:t>in hours (including comparable tasks that impose stresses upon similar tissue structures)</a:t>
            </a:r>
          </a:p>
          <a:p>
            <a:pPr marL="608013" lvl="2" indent="-342900">
              <a:buClr>
                <a:schemeClr val="accent2"/>
              </a:buClr>
            </a:pPr>
            <a:r>
              <a:rPr lang="en-US" sz="2000" b="1" dirty="0"/>
              <a:t>Frequency of operation (min-1) </a:t>
            </a:r>
            <a:r>
              <a:rPr lang="en-US" sz="2000" dirty="0"/>
              <a:t>for a period of operation in minutes: distinction according to static and dynamic force </a:t>
            </a:r>
            <a:r>
              <a:rPr lang="en-US" sz="2000" dirty="0" smtClean="0"/>
              <a:t>exertion</a:t>
            </a:r>
            <a:endParaRPr lang="de-DE" sz="2000" dirty="0" smtClean="0"/>
          </a:p>
          <a:p>
            <a:pPr marL="344488" lvl="1" indent="-342900">
              <a:buClr>
                <a:schemeClr val="accent2"/>
              </a:buClr>
            </a:pPr>
            <a:r>
              <a:rPr lang="de-DE" sz="2000" b="0" dirty="0"/>
              <a:t> </a:t>
            </a:r>
            <a:r>
              <a:rPr lang="de-DE" sz="2000" b="0" dirty="0" err="1" smtClean="0"/>
              <a:t>F</a:t>
            </a:r>
            <a:r>
              <a:rPr lang="de-DE" sz="2000" b="0" baseline="-25000" dirty="0" err="1" smtClean="0"/>
              <a:t>risk</a:t>
            </a:r>
            <a:r>
              <a:rPr lang="de-DE" sz="2000" b="0" baseline="-25000" dirty="0" smtClean="0"/>
              <a:t> </a:t>
            </a:r>
            <a:r>
              <a:rPr lang="de-DE" sz="2000" b="0" baseline="-25000" dirty="0" err="1" smtClean="0"/>
              <a:t>assessment</a:t>
            </a:r>
            <a:r>
              <a:rPr lang="de-DE" sz="2000" b="0" dirty="0" smtClean="0"/>
              <a:t>= f </a:t>
            </a:r>
            <a:r>
              <a:rPr lang="de-DE" sz="2000" b="0" baseline="-25000" dirty="0" err="1" smtClean="0"/>
              <a:t>risk</a:t>
            </a:r>
            <a:r>
              <a:rPr lang="de-DE" sz="2000" b="0" baseline="-25000" dirty="0" smtClean="0"/>
              <a:t> </a:t>
            </a:r>
            <a:r>
              <a:rPr lang="de-DE" sz="2000" b="0" dirty="0" smtClean="0"/>
              <a:t>x </a:t>
            </a:r>
            <a:r>
              <a:rPr lang="de-DE" sz="2000" dirty="0" err="1" smtClean="0"/>
              <a:t>F</a:t>
            </a:r>
            <a:r>
              <a:rPr lang="de-DE" sz="2000" baseline="-25000" dirty="0" err="1" smtClean="0"/>
              <a:t>reduced</a:t>
            </a:r>
            <a:r>
              <a:rPr lang="de-DE" sz="2000" baseline="-25000" dirty="0" smtClean="0"/>
              <a:t>		</a:t>
            </a:r>
            <a:r>
              <a:rPr lang="de-DE" sz="2000" dirty="0"/>
              <a:t> </a:t>
            </a:r>
            <a:r>
              <a:rPr lang="de-DE" sz="2000" dirty="0" err="1" smtClean="0"/>
              <a:t>f</a:t>
            </a:r>
            <a:r>
              <a:rPr lang="de-DE" sz="2000" baseline="-25000" dirty="0" err="1" smtClean="0"/>
              <a:t>risk</a:t>
            </a:r>
            <a:r>
              <a:rPr lang="de-DE" sz="2000" baseline="-25000" dirty="0" smtClean="0"/>
              <a:t> </a:t>
            </a:r>
            <a:r>
              <a:rPr lang="de-DE" sz="2000" dirty="0" smtClean="0"/>
              <a:t>: </a:t>
            </a:r>
            <a:r>
              <a:rPr lang="de-DE" sz="2000" dirty="0" err="1" smtClean="0"/>
              <a:t>risc</a:t>
            </a:r>
            <a:r>
              <a:rPr lang="de-DE" sz="2000" dirty="0" smtClean="0"/>
              <a:t> </a:t>
            </a:r>
            <a:r>
              <a:rPr lang="de-DE" sz="2000" dirty="0" err="1" smtClean="0"/>
              <a:t>factor</a:t>
            </a:r>
            <a:endParaRPr lang="de-DE" sz="2000" dirty="0" smtClean="0"/>
          </a:p>
          <a:p>
            <a:pPr marL="344488" lvl="1" indent="-342900">
              <a:buClr>
                <a:schemeClr val="accent2"/>
              </a:buClr>
            </a:pPr>
            <a:endParaRPr lang="de-DE" sz="1200" dirty="0"/>
          </a:p>
          <a:p>
            <a:pPr marL="344488" lvl="1" indent="-342900">
              <a:buClr>
                <a:schemeClr val="accent2"/>
              </a:buClr>
            </a:pPr>
            <a:r>
              <a:rPr lang="en-US" sz="1900" dirty="0" smtClean="0"/>
              <a:t>Comparison</a:t>
            </a:r>
            <a:r>
              <a:rPr lang="en-US" sz="1900" dirty="0"/>
              <a:t>: risk assessment force with currently planned/existing force</a:t>
            </a:r>
          </a:p>
          <a:p>
            <a:pPr marL="344488" lvl="1" indent="-342900">
              <a:buClr>
                <a:schemeClr val="accent2"/>
              </a:buClr>
            </a:pPr>
            <a:r>
              <a:rPr lang="de-DE" sz="1900" dirty="0" smtClean="0"/>
              <a:t> </a:t>
            </a:r>
            <a:r>
              <a:rPr lang="de-DE" sz="1900" dirty="0" err="1" smtClean="0"/>
              <a:t>Example</a:t>
            </a:r>
            <a:r>
              <a:rPr lang="de-DE" sz="1900" dirty="0" smtClean="0"/>
              <a:t>:  </a:t>
            </a:r>
            <a:r>
              <a:rPr lang="de-DE" sz="1900" dirty="0" err="1" smtClean="0"/>
              <a:t>f</a:t>
            </a:r>
            <a:r>
              <a:rPr lang="de-DE" sz="1900" baseline="-25000" dirty="0" err="1" smtClean="0"/>
              <a:t>risk</a:t>
            </a:r>
            <a:r>
              <a:rPr lang="de-DE" sz="1900" baseline="-25000" dirty="0" smtClean="0"/>
              <a:t> </a:t>
            </a:r>
            <a:r>
              <a:rPr lang="de-DE" sz="1900" dirty="0" err="1"/>
              <a:t>recommended</a:t>
            </a:r>
            <a:r>
              <a:rPr lang="de-DE" sz="1900" dirty="0"/>
              <a:t> </a:t>
            </a:r>
            <a:r>
              <a:rPr lang="de-DE" sz="1900" dirty="0" smtClean="0"/>
              <a:t>≥0,5; </a:t>
            </a:r>
            <a:r>
              <a:rPr lang="de-DE" sz="1900" dirty="0" err="1" smtClean="0"/>
              <a:t>f</a:t>
            </a:r>
            <a:r>
              <a:rPr lang="de-DE" sz="1900" baseline="-25000" dirty="0" err="1" smtClean="0"/>
              <a:t>risk</a:t>
            </a:r>
            <a:r>
              <a:rPr lang="de-DE" sz="1900" baseline="-25000" dirty="0" smtClean="0"/>
              <a:t> </a:t>
            </a:r>
            <a:r>
              <a:rPr lang="de-DE" sz="1900" dirty="0" err="1"/>
              <a:t>to</a:t>
            </a:r>
            <a:r>
              <a:rPr lang="de-DE" sz="1900" dirty="0"/>
              <a:t> </a:t>
            </a:r>
            <a:r>
              <a:rPr lang="de-DE" sz="1900" dirty="0" err="1"/>
              <a:t>be</a:t>
            </a:r>
            <a:r>
              <a:rPr lang="de-DE" sz="1900" dirty="0"/>
              <a:t> </a:t>
            </a:r>
            <a:r>
              <a:rPr lang="de-DE" sz="1900" dirty="0" err="1"/>
              <a:t>avoided</a:t>
            </a:r>
            <a:r>
              <a:rPr lang="de-DE" sz="1900" dirty="0"/>
              <a:t> &gt;</a:t>
            </a:r>
            <a:r>
              <a:rPr lang="de-DE" sz="1900" dirty="0" smtClean="0"/>
              <a:t>0,7</a:t>
            </a:r>
            <a:r>
              <a:rPr lang="de-DE" sz="1900" baseline="-25000" dirty="0" smtClean="0"/>
              <a:t>	</a:t>
            </a:r>
            <a:endParaRPr lang="de-DE" sz="1900" b="0" dirty="0" smtClean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9ABF11F-CD9A-440B-93D3-5BB8B6ABCD97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dirty="0" smtClean="0"/>
              <a:t>Module 2 – Learning ergonomics - Part 6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altLang="de-DE" dirty="0" smtClean="0"/>
              <a:t> </a:t>
            </a:r>
            <a:fld id="{ACDB34B9-1B6B-4CCE-810A-3F635C0A9A18}" type="slidenum">
              <a:rPr lang="de-DE" altLang="de-DE" smtClean="0"/>
              <a:pPr/>
              <a:t>11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8400385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Determining of permissible forces of the hand-arm system</a:t>
            </a:r>
            <a:endParaRPr lang="de-DE" sz="2400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9ABF11F-CD9A-440B-93D3-5BB8B6ABCD97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dirty="0" smtClean="0"/>
              <a:t>Module 2 – Learning ergonomics - Part 6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altLang="de-DE" dirty="0" smtClean="0"/>
              <a:t> </a:t>
            </a:r>
            <a:fld id="{ACDB34B9-1B6B-4CCE-810A-3F635C0A9A18}" type="slidenum">
              <a:rPr lang="de-DE" altLang="de-DE" smtClean="0"/>
              <a:pPr/>
              <a:t>12</a:t>
            </a:fld>
            <a:endParaRPr lang="de-DE" altLang="de-DE" dirty="0"/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700955" y="2962089"/>
            <a:ext cx="3189288" cy="34925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0000" tIns="46800" rIns="90000" bIns="46800">
            <a:spAutoFit/>
          </a:bodyPr>
          <a:lstStyle>
            <a:lvl1pPr algn="ctr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algn="ctr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algn="ctr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algn="ctr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algn="ctr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de-DE" sz="1600" dirty="0">
                <a:solidFill>
                  <a:schemeClr val="bg2"/>
                </a:solidFill>
              </a:rPr>
              <a:t>Factor for age and sex</a:t>
            </a:r>
          </a:p>
        </p:txBody>
      </p:sp>
      <p:sp>
        <p:nvSpPr>
          <p:cNvPr id="8" name="Text Box 11"/>
          <p:cNvSpPr txBox="1">
            <a:spLocks noChangeArrowheads="1"/>
          </p:cNvSpPr>
          <p:nvPr/>
        </p:nvSpPr>
        <p:spPr bwMode="auto">
          <a:xfrm>
            <a:off x="2294805" y="3609789"/>
            <a:ext cx="2327275" cy="34925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0000" tIns="46800" rIns="90000" bIns="46800">
            <a:spAutoFit/>
          </a:bodyPr>
          <a:lstStyle>
            <a:lvl1pPr algn="ctr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algn="ctr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algn="ctr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algn="ctr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algn="ctr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de-DE" altLang="de-DE" sz="1600" dirty="0" err="1">
                <a:solidFill>
                  <a:schemeClr val="bg2"/>
                </a:solidFill>
              </a:rPr>
              <a:t>Factor</a:t>
            </a:r>
            <a:r>
              <a:rPr lang="de-DE" altLang="de-DE" sz="1600" dirty="0">
                <a:solidFill>
                  <a:schemeClr val="bg2"/>
                </a:solidFill>
              </a:rPr>
              <a:t> </a:t>
            </a:r>
            <a:r>
              <a:rPr lang="de-DE" altLang="de-DE" sz="1600" dirty="0" err="1">
                <a:solidFill>
                  <a:schemeClr val="bg2"/>
                </a:solidFill>
              </a:rPr>
              <a:t>for</a:t>
            </a:r>
            <a:r>
              <a:rPr lang="de-DE" altLang="de-DE" sz="1600" dirty="0">
                <a:solidFill>
                  <a:schemeClr val="bg2"/>
                </a:solidFill>
              </a:rPr>
              <a:t> </a:t>
            </a:r>
            <a:r>
              <a:rPr lang="de-DE" altLang="de-DE" sz="1600" dirty="0" err="1">
                <a:solidFill>
                  <a:schemeClr val="bg2"/>
                </a:solidFill>
              </a:rPr>
              <a:t>fitness</a:t>
            </a:r>
            <a:endParaRPr lang="de-DE" altLang="de-DE" sz="1600" dirty="0">
              <a:solidFill>
                <a:schemeClr val="bg2"/>
              </a:solidFill>
            </a:endParaRPr>
          </a:p>
        </p:txBody>
      </p:sp>
      <p:sp>
        <p:nvSpPr>
          <p:cNvPr id="9" name="Text Box 12"/>
          <p:cNvSpPr txBox="1">
            <a:spLocks noChangeArrowheads="1"/>
          </p:cNvSpPr>
          <p:nvPr/>
        </p:nvSpPr>
        <p:spPr bwMode="auto">
          <a:xfrm>
            <a:off x="503548" y="6021288"/>
            <a:ext cx="7416824" cy="279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algn="ctr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algn="ctr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algn="ctr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algn="ctr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algn="ctr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de-DE" altLang="de-DE" sz="1200" dirty="0">
                <a:solidFill>
                  <a:schemeClr val="bg1">
                    <a:lumMod val="75000"/>
                  </a:schemeClr>
                </a:solidFill>
              </a:rPr>
              <a:t>S</a:t>
            </a:r>
            <a:r>
              <a:rPr lang="de-DE" altLang="de-DE" sz="1200" dirty="0" smtClean="0">
                <a:solidFill>
                  <a:schemeClr val="bg1">
                    <a:lumMod val="75000"/>
                  </a:schemeClr>
                </a:solidFill>
              </a:rPr>
              <a:t>ource: </a:t>
            </a:r>
            <a:r>
              <a:rPr lang="de-DE" altLang="de-DE" sz="1200" b="1" dirty="0">
                <a:solidFill>
                  <a:schemeClr val="bg1">
                    <a:lumMod val="75000"/>
                  </a:schemeClr>
                </a:solidFill>
              </a:rPr>
              <a:t>BULLINGER, H.-J. (1994):</a:t>
            </a:r>
            <a:r>
              <a:rPr lang="de-DE" altLang="de-DE" sz="1200" dirty="0">
                <a:solidFill>
                  <a:schemeClr val="bg1">
                    <a:lumMod val="75000"/>
                  </a:schemeClr>
                </a:solidFill>
              </a:rPr>
              <a:t> Ergonomie: Produkt- und Arbeitsplatzgestaltung. Stuttgart: Teubner</a:t>
            </a:r>
            <a:r>
              <a:rPr lang="de-DE" altLang="de-DE" sz="1200" dirty="0" smtClean="0">
                <a:solidFill>
                  <a:schemeClr val="bg1">
                    <a:lumMod val="75000"/>
                  </a:schemeClr>
                </a:solidFill>
              </a:rPr>
              <a:t>.</a:t>
            </a:r>
            <a:endParaRPr lang="de-DE" altLang="de-DE" sz="12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0" name="Text Box 14"/>
          <p:cNvSpPr txBox="1">
            <a:spLocks noChangeArrowheads="1"/>
          </p:cNvSpPr>
          <p:nvPr/>
        </p:nvSpPr>
        <p:spPr bwMode="auto">
          <a:xfrm>
            <a:off x="1403648" y="2287252"/>
            <a:ext cx="6336703" cy="52540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tIns="46800" rIns="90000" bIns="46800">
            <a:spAutoFit/>
          </a:bodyPr>
          <a:lstStyle>
            <a:lvl1pPr algn="ctr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algn="ctr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algn="ctr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algn="ctr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algn="ctr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de-DE" altLang="de-DE" b="1" dirty="0" err="1" smtClean="0">
                <a:solidFill>
                  <a:schemeClr val="bg2"/>
                </a:solidFill>
              </a:rPr>
              <a:t>F</a:t>
            </a:r>
            <a:r>
              <a:rPr lang="de-DE" altLang="de-DE" b="1" baseline="-25000" dirty="0" err="1">
                <a:solidFill>
                  <a:schemeClr val="bg2"/>
                </a:solidFill>
              </a:rPr>
              <a:t>permissible</a:t>
            </a:r>
            <a:r>
              <a:rPr lang="de-DE" altLang="de-DE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DE" altLang="de-DE" b="1" dirty="0">
                <a:solidFill>
                  <a:schemeClr val="bg2"/>
                </a:solidFill>
              </a:rPr>
              <a:t>= </a:t>
            </a:r>
            <a:r>
              <a:rPr lang="de-DE" altLang="de-DE" b="1" dirty="0" err="1">
                <a:solidFill>
                  <a:schemeClr val="bg2"/>
                </a:solidFill>
              </a:rPr>
              <a:t>k</a:t>
            </a:r>
            <a:r>
              <a:rPr lang="de-DE" altLang="de-DE" b="1" baseline="-25000" dirty="0" err="1">
                <a:solidFill>
                  <a:schemeClr val="bg2"/>
                </a:solidFill>
              </a:rPr>
              <a:t>A</a:t>
            </a:r>
            <a:r>
              <a:rPr lang="de-DE" altLang="de-DE" b="1" dirty="0">
                <a:solidFill>
                  <a:schemeClr val="bg2"/>
                </a:solidFill>
              </a:rPr>
              <a:t>  •  k</a:t>
            </a:r>
            <a:r>
              <a:rPr lang="de-DE" altLang="de-DE" b="1" baseline="-25000" dirty="0">
                <a:solidFill>
                  <a:schemeClr val="bg2"/>
                </a:solidFill>
              </a:rPr>
              <a:t>B </a:t>
            </a:r>
            <a:r>
              <a:rPr lang="de-DE" altLang="de-DE" b="1" dirty="0">
                <a:solidFill>
                  <a:schemeClr val="bg2"/>
                </a:solidFill>
              </a:rPr>
              <a:t>•  </a:t>
            </a:r>
            <a:r>
              <a:rPr lang="de-DE" altLang="de-DE" b="1" dirty="0" err="1">
                <a:solidFill>
                  <a:schemeClr val="bg2"/>
                </a:solidFill>
              </a:rPr>
              <a:t>k</a:t>
            </a:r>
            <a:r>
              <a:rPr lang="de-DE" altLang="de-DE" b="1" baseline="-25000" dirty="0" err="1">
                <a:solidFill>
                  <a:schemeClr val="bg2"/>
                </a:solidFill>
              </a:rPr>
              <a:t>C</a:t>
            </a:r>
            <a:r>
              <a:rPr lang="de-DE" altLang="de-DE" b="1" baseline="-25000" dirty="0">
                <a:solidFill>
                  <a:schemeClr val="bg2"/>
                </a:solidFill>
              </a:rPr>
              <a:t> </a:t>
            </a:r>
            <a:r>
              <a:rPr lang="de-DE" altLang="de-DE" b="1" dirty="0">
                <a:solidFill>
                  <a:schemeClr val="bg2"/>
                </a:solidFill>
              </a:rPr>
              <a:t>•  </a:t>
            </a:r>
            <a:r>
              <a:rPr lang="de-DE" altLang="de-DE" b="1" dirty="0" err="1">
                <a:solidFill>
                  <a:schemeClr val="bg2"/>
                </a:solidFill>
              </a:rPr>
              <a:t>k</a:t>
            </a:r>
            <a:r>
              <a:rPr lang="de-DE" altLang="de-DE" b="1" baseline="-25000" dirty="0" err="1">
                <a:solidFill>
                  <a:schemeClr val="bg2"/>
                </a:solidFill>
              </a:rPr>
              <a:t>D</a:t>
            </a:r>
            <a:r>
              <a:rPr lang="de-DE" altLang="de-DE" b="1" baseline="-25000" dirty="0">
                <a:solidFill>
                  <a:schemeClr val="bg2"/>
                </a:solidFill>
              </a:rPr>
              <a:t> </a:t>
            </a:r>
            <a:r>
              <a:rPr lang="de-DE" altLang="de-DE" b="1" dirty="0">
                <a:solidFill>
                  <a:schemeClr val="bg2"/>
                </a:solidFill>
              </a:rPr>
              <a:t>•  </a:t>
            </a:r>
            <a:r>
              <a:rPr lang="de-DE" altLang="de-DE" b="1" dirty="0" err="1">
                <a:solidFill>
                  <a:schemeClr val="bg2"/>
                </a:solidFill>
              </a:rPr>
              <a:t>F</a:t>
            </a:r>
            <a:r>
              <a:rPr lang="de-DE" altLang="de-DE" b="1" baseline="-25000" dirty="0" err="1">
                <a:solidFill>
                  <a:schemeClr val="bg2"/>
                </a:solidFill>
              </a:rPr>
              <a:t>max</a:t>
            </a:r>
            <a:endParaRPr lang="de-DE" altLang="de-DE" b="1" baseline="-25000" dirty="0">
              <a:solidFill>
                <a:schemeClr val="bg2"/>
              </a:solidFill>
            </a:endParaRPr>
          </a:p>
        </p:txBody>
      </p:sp>
      <p:sp>
        <p:nvSpPr>
          <p:cNvPr id="11" name="Text Box 15"/>
          <p:cNvSpPr txBox="1">
            <a:spLocks noChangeArrowheads="1"/>
          </p:cNvSpPr>
          <p:nvPr/>
        </p:nvSpPr>
        <p:spPr bwMode="auto">
          <a:xfrm>
            <a:off x="445616" y="1550859"/>
            <a:ext cx="8352928" cy="586957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0000" tIns="46800" rIns="90000" bIns="46800">
            <a:spAutoFit/>
          </a:bodyPr>
          <a:lstStyle>
            <a:lvl1pPr algn="ctr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algn="ctr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algn="ctr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algn="ctr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algn="ctr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de-DE" sz="1600" dirty="0">
                <a:solidFill>
                  <a:schemeClr val="bg2"/>
                </a:solidFill>
              </a:rPr>
              <a:t>According to </a:t>
            </a:r>
            <a:r>
              <a:rPr lang="en-US" altLang="de-DE" sz="1600" b="1" dirty="0">
                <a:solidFill>
                  <a:schemeClr val="bg2"/>
                </a:solidFill>
              </a:rPr>
              <a:t>the Siemens method and derivatives – Edition H.-J. BULLINGER (see source)</a:t>
            </a:r>
          </a:p>
        </p:txBody>
      </p:sp>
      <p:sp>
        <p:nvSpPr>
          <p:cNvPr id="12" name="Text Box 18"/>
          <p:cNvSpPr txBox="1">
            <a:spLocks noChangeArrowheads="1"/>
          </p:cNvSpPr>
          <p:nvPr/>
        </p:nvSpPr>
        <p:spPr bwMode="auto">
          <a:xfrm>
            <a:off x="2029693" y="4186052"/>
            <a:ext cx="3389312" cy="593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0000" tIns="46800" rIns="90000" bIns="46800">
            <a:spAutoFit/>
          </a:bodyPr>
          <a:lstStyle>
            <a:lvl1pPr algn="ctr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algn="ctr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algn="ctr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algn="ctr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algn="ctr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de-DE" sz="1600" dirty="0">
                <a:solidFill>
                  <a:schemeClr val="bg2"/>
                </a:solidFill>
              </a:rPr>
              <a:t>Factor for the frequency of the dynamic force exertion</a:t>
            </a:r>
          </a:p>
        </p:txBody>
      </p:sp>
      <p:sp>
        <p:nvSpPr>
          <p:cNvPr id="13" name="Text Box 19"/>
          <p:cNvSpPr txBox="1">
            <a:spLocks noChangeArrowheads="1"/>
          </p:cNvSpPr>
          <p:nvPr/>
        </p:nvSpPr>
        <p:spPr bwMode="auto">
          <a:xfrm>
            <a:off x="5088805" y="4978214"/>
            <a:ext cx="3389313" cy="593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0000" tIns="46800" rIns="90000" bIns="46800">
            <a:spAutoFit/>
          </a:bodyPr>
          <a:lstStyle>
            <a:lvl1pPr algn="ctr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algn="ctr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algn="ctr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algn="ctr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algn="ctr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de-DE" sz="1600" dirty="0">
                <a:solidFill>
                  <a:schemeClr val="bg2"/>
                </a:solidFill>
              </a:rPr>
              <a:t>Factor for the holding duration during static force exertion</a:t>
            </a:r>
          </a:p>
        </p:txBody>
      </p:sp>
      <p:sp>
        <p:nvSpPr>
          <p:cNvPr id="14" name="Text Box 20"/>
          <p:cNvSpPr txBox="1">
            <a:spLocks noChangeArrowheads="1"/>
          </p:cNvSpPr>
          <p:nvPr/>
        </p:nvSpPr>
        <p:spPr bwMode="auto">
          <a:xfrm>
            <a:off x="5793544" y="3136129"/>
            <a:ext cx="2788481" cy="586957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tIns="46800" rIns="90000" bIns="46800">
            <a:spAutoFit/>
          </a:bodyPr>
          <a:lstStyle>
            <a:lvl1pPr algn="ctr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algn="ctr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algn="ctr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algn="ctr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algn="ctr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de-DE" sz="1600" dirty="0">
                <a:solidFill>
                  <a:schemeClr val="bg2"/>
                </a:solidFill>
              </a:rPr>
              <a:t>Maximum force: one-handed hand-arm force, seated</a:t>
            </a:r>
          </a:p>
        </p:txBody>
      </p:sp>
      <p:sp>
        <p:nvSpPr>
          <p:cNvPr id="15" name="Line 21"/>
          <p:cNvSpPr>
            <a:spLocks noChangeShapeType="1"/>
          </p:cNvSpPr>
          <p:nvPr/>
        </p:nvSpPr>
        <p:spPr bwMode="auto">
          <a:xfrm>
            <a:off x="3098080" y="2673164"/>
            <a:ext cx="0" cy="2889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0000" tIns="46800" rIns="90000" bIns="46800"/>
          <a:lstStyle/>
          <a:p>
            <a:endParaRPr lang="de-DE">
              <a:solidFill>
                <a:schemeClr val="bg2"/>
              </a:solidFill>
            </a:endParaRPr>
          </a:p>
        </p:txBody>
      </p:sp>
      <p:sp>
        <p:nvSpPr>
          <p:cNvPr id="16" name="Line 22"/>
          <p:cNvSpPr>
            <a:spLocks noChangeShapeType="1"/>
          </p:cNvSpPr>
          <p:nvPr/>
        </p:nvSpPr>
        <p:spPr bwMode="auto">
          <a:xfrm>
            <a:off x="4822105" y="2673164"/>
            <a:ext cx="0" cy="15128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0000" tIns="46800" rIns="90000" bIns="46800"/>
          <a:lstStyle/>
          <a:p>
            <a:endParaRPr lang="de-DE">
              <a:solidFill>
                <a:schemeClr val="bg2"/>
              </a:solidFill>
            </a:endParaRPr>
          </a:p>
        </p:txBody>
      </p:sp>
      <p:sp>
        <p:nvSpPr>
          <p:cNvPr id="17" name="Line 23"/>
          <p:cNvSpPr>
            <a:spLocks noChangeShapeType="1"/>
          </p:cNvSpPr>
          <p:nvPr/>
        </p:nvSpPr>
        <p:spPr bwMode="auto">
          <a:xfrm>
            <a:off x="4090268" y="2673164"/>
            <a:ext cx="0" cy="9366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0000" tIns="46800" rIns="90000" bIns="46800"/>
          <a:lstStyle/>
          <a:p>
            <a:endParaRPr lang="de-DE">
              <a:solidFill>
                <a:schemeClr val="bg2"/>
              </a:solidFill>
            </a:endParaRPr>
          </a:p>
        </p:txBody>
      </p:sp>
      <p:sp>
        <p:nvSpPr>
          <p:cNvPr id="18" name="Line 24"/>
          <p:cNvSpPr>
            <a:spLocks noChangeShapeType="1"/>
          </p:cNvSpPr>
          <p:nvPr/>
        </p:nvSpPr>
        <p:spPr bwMode="auto">
          <a:xfrm>
            <a:off x="6349280" y="2673164"/>
            <a:ext cx="0" cy="431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0000" tIns="46800" rIns="90000" bIns="46800"/>
          <a:lstStyle/>
          <a:p>
            <a:endParaRPr lang="de-DE">
              <a:solidFill>
                <a:schemeClr val="bg2"/>
              </a:solidFill>
            </a:endParaRPr>
          </a:p>
        </p:txBody>
      </p:sp>
      <p:sp>
        <p:nvSpPr>
          <p:cNvPr id="19" name="Line 25"/>
          <p:cNvSpPr>
            <a:spLocks noChangeShapeType="1"/>
          </p:cNvSpPr>
          <p:nvPr/>
        </p:nvSpPr>
        <p:spPr bwMode="auto">
          <a:xfrm>
            <a:off x="5552355" y="2673164"/>
            <a:ext cx="0" cy="23050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0000" tIns="46800" rIns="90000" bIns="46800"/>
          <a:lstStyle/>
          <a:p>
            <a:endParaRPr lang="de-DE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5363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indent="0" eaLnBrk="1" hangingPunct="1"/>
            <a:r>
              <a:rPr lang="de-DE" altLang="de-DE" dirty="0" err="1" smtClean="0"/>
              <a:t>Pulling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and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pushing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of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trolleys</a:t>
            </a:r>
            <a:r>
              <a:rPr lang="de-DE" altLang="de-DE" dirty="0" smtClean="0"/>
              <a:t> on </a:t>
            </a:r>
            <a:r>
              <a:rPr lang="de-DE" altLang="de-DE" dirty="0" err="1" smtClean="0"/>
              <a:t>airliners</a:t>
            </a:r>
            <a:endParaRPr lang="de-DE" altLang="de-DE" dirty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19138" y="2125663"/>
            <a:ext cx="5076825" cy="4032250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de-DE" altLang="de-DE" dirty="0" smtClean="0"/>
              <a:t>Problem:</a:t>
            </a:r>
          </a:p>
          <a:p>
            <a:pPr eaLnBrk="1" hangingPunct="1"/>
            <a:r>
              <a:rPr lang="de-DE" altLang="de-DE" dirty="0" err="1" smtClean="0"/>
              <a:t>Female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cabin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crew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complain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of</a:t>
            </a:r>
            <a:r>
              <a:rPr lang="de-DE" altLang="de-DE" dirty="0" smtClean="0"/>
              <a:t> high </a:t>
            </a:r>
            <a:r>
              <a:rPr lang="de-DE" altLang="de-DE" dirty="0" err="1" smtClean="0"/>
              <a:t>physical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stresses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during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the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pulling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and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pushing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of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trolleys</a:t>
            </a:r>
            <a:r>
              <a:rPr lang="de-DE" altLang="de-DE" dirty="0" smtClean="0"/>
              <a:t>.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de-DE" altLang="de-DE" dirty="0" err="1" smtClean="0"/>
              <a:t>Causes</a:t>
            </a:r>
            <a:r>
              <a:rPr lang="de-DE" altLang="de-DE" dirty="0" smtClean="0"/>
              <a:t>:</a:t>
            </a:r>
          </a:p>
          <a:p>
            <a:pPr eaLnBrk="1" hangingPunct="1"/>
            <a:r>
              <a:rPr lang="de-DE" altLang="de-DE" dirty="0" smtClean="0"/>
              <a:t>Gradient </a:t>
            </a:r>
            <a:r>
              <a:rPr lang="de-DE" altLang="de-DE" dirty="0" err="1" smtClean="0"/>
              <a:t>of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the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cabin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floor</a:t>
            </a:r>
            <a:endParaRPr lang="de-DE" altLang="de-DE" dirty="0" smtClean="0"/>
          </a:p>
          <a:p>
            <a:pPr eaLnBrk="1" hangingPunct="1"/>
            <a:r>
              <a:rPr lang="de-DE" altLang="de-DE" dirty="0" smtClean="0"/>
              <a:t>High </a:t>
            </a:r>
            <a:r>
              <a:rPr lang="de-DE" altLang="de-DE" dirty="0" err="1" smtClean="0"/>
              <a:t>loading</a:t>
            </a:r>
            <a:r>
              <a:rPr lang="de-DE" altLang="de-DE" dirty="0" smtClean="0"/>
              <a:t> (high </a:t>
            </a:r>
            <a:r>
              <a:rPr lang="de-DE" altLang="de-DE" dirty="0" err="1" smtClean="0"/>
              <a:t>weight</a:t>
            </a:r>
            <a:r>
              <a:rPr lang="de-DE" altLang="de-DE" dirty="0" smtClean="0"/>
              <a:t>)</a:t>
            </a:r>
          </a:p>
          <a:p>
            <a:pPr eaLnBrk="1" hangingPunct="1"/>
            <a:r>
              <a:rPr lang="de-DE" altLang="de-DE" dirty="0" smtClean="0"/>
              <a:t>Half-size </a:t>
            </a:r>
            <a:r>
              <a:rPr lang="de-DE" altLang="de-DE" dirty="0" err="1" smtClean="0"/>
              <a:t>trolley</a:t>
            </a:r>
            <a:r>
              <a:rPr lang="de-DE" altLang="de-DE" dirty="0" smtClean="0"/>
              <a:t>, </a:t>
            </a:r>
            <a:r>
              <a:rPr lang="de-DE" altLang="de-DE" dirty="0" err="1" smtClean="0"/>
              <a:t>susceptible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to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tipping</a:t>
            </a:r>
            <a:endParaRPr lang="de-DE" altLang="de-DE" dirty="0" smtClean="0"/>
          </a:p>
          <a:p>
            <a:pPr eaLnBrk="1" hangingPunct="1"/>
            <a:r>
              <a:rPr lang="de-DE" altLang="de-DE" dirty="0" smtClean="0"/>
              <a:t>Handles </a:t>
            </a:r>
            <a:r>
              <a:rPr lang="de-DE" altLang="de-DE" dirty="0" err="1" smtClean="0"/>
              <a:t>inconvenient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or</a:t>
            </a:r>
            <a:r>
              <a:rPr lang="de-DE" altLang="de-DE" dirty="0" smtClean="0"/>
              <a:t> not </a:t>
            </a:r>
            <a:r>
              <a:rPr lang="de-DE" altLang="de-DE" dirty="0" err="1" smtClean="0"/>
              <a:t>present</a:t>
            </a:r>
            <a:endParaRPr lang="de-DE" altLang="de-DE" dirty="0" smtClean="0"/>
          </a:p>
        </p:txBody>
      </p:sp>
      <p:pic>
        <p:nvPicPr>
          <p:cNvPr id="3076" name="Picture 9" descr="HF0008_qu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2514600"/>
            <a:ext cx="2686050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feld 1"/>
          <p:cNvSpPr txBox="1"/>
          <p:nvPr/>
        </p:nvSpPr>
        <p:spPr>
          <a:xfrm>
            <a:off x="7452320" y="6341315"/>
            <a:ext cx="720080" cy="40011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de-DE" dirty="0"/>
          </a:p>
        </p:txBody>
      </p:sp>
      <p:sp>
        <p:nvSpPr>
          <p:cNvPr id="3" name="Textfeld 2"/>
          <p:cNvSpPr txBox="1"/>
          <p:nvPr/>
        </p:nvSpPr>
        <p:spPr>
          <a:xfrm>
            <a:off x="107504" y="6414412"/>
            <a:ext cx="2160240" cy="25391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DE" sz="1050" dirty="0" smtClean="0"/>
              <a:t>Module 2-6  </a:t>
            </a:r>
            <a:r>
              <a:rPr lang="de-DE" sz="1050" dirty="0" err="1" smtClean="0"/>
              <a:t>Example</a:t>
            </a:r>
            <a:r>
              <a:rPr lang="de-DE" sz="1050" dirty="0" smtClean="0"/>
              <a:t>: Trolley</a:t>
            </a:r>
            <a:endParaRPr lang="de-DE" sz="1050" dirty="0"/>
          </a:p>
        </p:txBody>
      </p:sp>
      <p:sp>
        <p:nvSpPr>
          <p:cNvPr id="4" name="Textfeld 3"/>
          <p:cNvSpPr txBox="1"/>
          <p:nvPr/>
        </p:nvSpPr>
        <p:spPr>
          <a:xfrm>
            <a:off x="3707904" y="6392863"/>
            <a:ext cx="936104" cy="40011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93483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indent="0" eaLnBrk="1" hangingPunct="1"/>
            <a:r>
              <a:rPr lang="de-DE" altLang="de-DE" smtClean="0"/>
              <a:t>Pushing of trolleys</a:t>
            </a:r>
          </a:p>
        </p:txBody>
      </p:sp>
      <p:sp>
        <p:nvSpPr>
          <p:cNvPr id="4099" name="Rectangle 25"/>
          <p:cNvSpPr>
            <a:spLocks noChangeArrowheads="1"/>
          </p:cNvSpPr>
          <p:nvPr/>
        </p:nvSpPr>
        <p:spPr bwMode="auto">
          <a:xfrm>
            <a:off x="685800" y="1828800"/>
            <a:ext cx="379571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30000"/>
              </a:spcBef>
              <a:spcAft>
                <a:spcPct val="30000"/>
              </a:spcAft>
              <a:buClr>
                <a:srgbClr val="B30B16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spcAft>
                <a:spcPct val="30000"/>
              </a:spcAft>
              <a:buClr>
                <a:srgbClr val="004D9F"/>
              </a:buClr>
              <a:buFont typeface="Wingdings" panose="05000000000000000000" pitchFamily="2" charset="2"/>
              <a:buChar char="F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Arial" panose="020B0604020202020204" pitchFamily="34" charset="0"/>
              <a:buChar char="−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000" b="1" i="0" u="none" strike="noStrike" kern="1200" cap="none" spc="0" normalizeH="0" baseline="0" noProof="0">
                <a:ln>
                  <a:noFill/>
                </a:ln>
                <a:solidFill>
                  <a:srgbClr val="6E6E6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Examples of extreme stress:</a:t>
            </a:r>
          </a:p>
        </p:txBody>
      </p:sp>
      <p:sp>
        <p:nvSpPr>
          <p:cNvPr id="4100" name="Rectangle 26"/>
          <p:cNvSpPr>
            <a:spLocks noChangeArrowheads="1"/>
          </p:cNvSpPr>
          <p:nvPr/>
        </p:nvSpPr>
        <p:spPr bwMode="auto">
          <a:xfrm>
            <a:off x="242888" y="2511425"/>
            <a:ext cx="288131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30000"/>
              </a:spcBef>
              <a:spcAft>
                <a:spcPct val="30000"/>
              </a:spcAft>
              <a:buClr>
                <a:srgbClr val="B30B16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spcAft>
                <a:spcPct val="30000"/>
              </a:spcAft>
              <a:buClr>
                <a:srgbClr val="004D9F"/>
              </a:buClr>
              <a:buFont typeface="Wingdings" panose="05000000000000000000" pitchFamily="2" charset="2"/>
              <a:buChar char="F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Arial" panose="020B0604020202020204" pitchFamily="34" charset="0"/>
              <a:buChar char="−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800" b="0" i="0" u="none" strike="noStrike" kern="1200" cap="none" spc="0" normalizeH="0" baseline="0" noProof="0" dirty="0">
                <a:ln>
                  <a:noFill/>
                </a:ln>
                <a:solidFill>
                  <a:srgbClr val="6E6E6E"/>
                </a:solidFill>
                <a:effectLst/>
                <a:uLnTx/>
                <a:uFillTx/>
                <a:latin typeface="Futura Bk BT" pitchFamily="32" charset="0"/>
                <a:ea typeface="+mn-ea"/>
                <a:cs typeface="Arial" panose="020B0604020202020204" pitchFamily="34" charset="0"/>
              </a:rPr>
              <a:t>Lifting </a:t>
            </a:r>
            <a:r>
              <a:rPr kumimoji="0" lang="de-DE" altLang="de-DE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6E6E6E"/>
                </a:solidFill>
                <a:effectLst/>
                <a:uLnTx/>
                <a:uFillTx/>
                <a:latin typeface="Futura Bk BT" pitchFamily="32" charset="0"/>
                <a:ea typeface="+mn-ea"/>
                <a:cs typeface="Arial" panose="020B0604020202020204" pitchFamily="34" charset="0"/>
              </a:rPr>
              <a:t>of</a:t>
            </a:r>
            <a:r>
              <a:rPr kumimoji="0" lang="de-DE" altLang="de-DE" sz="1800" b="0" i="0" u="none" strike="noStrike" kern="1200" cap="none" spc="0" normalizeH="0" baseline="0" noProof="0" dirty="0">
                <a:ln>
                  <a:noFill/>
                </a:ln>
                <a:solidFill>
                  <a:srgbClr val="6E6E6E"/>
                </a:solidFill>
                <a:effectLst/>
                <a:uLnTx/>
                <a:uFillTx/>
                <a:latin typeface="Futura Bk BT" pitchFamily="32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de-DE" altLang="de-DE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6E6E6E"/>
                </a:solidFill>
                <a:effectLst/>
                <a:uLnTx/>
                <a:uFillTx/>
                <a:latin typeface="Futura Bk BT" pitchFamily="32" charset="0"/>
                <a:ea typeface="+mn-ea"/>
                <a:cs typeface="Arial" panose="020B0604020202020204" pitchFamily="34" charset="0"/>
              </a:rPr>
              <a:t>the</a:t>
            </a:r>
            <a:r>
              <a:rPr kumimoji="0" lang="de-DE" altLang="de-DE" sz="1800" b="0" i="0" u="none" strike="noStrike" kern="1200" cap="none" spc="0" normalizeH="0" baseline="0" noProof="0" dirty="0">
                <a:ln>
                  <a:noFill/>
                </a:ln>
                <a:solidFill>
                  <a:srgbClr val="6E6E6E"/>
                </a:solidFill>
                <a:effectLst/>
                <a:uLnTx/>
                <a:uFillTx/>
                <a:latin typeface="Futura Bk BT" pitchFamily="32" charset="0"/>
                <a:ea typeface="+mn-ea"/>
                <a:cs typeface="Arial" panose="020B0604020202020204" pitchFamily="34" charset="0"/>
              </a:rPr>
              <a:t> heavy </a:t>
            </a:r>
            <a:r>
              <a:rPr kumimoji="0" lang="de-DE" altLang="de-DE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6E6E6E"/>
                </a:solidFill>
                <a:effectLst/>
                <a:uLnTx/>
                <a:uFillTx/>
                <a:latin typeface="Futura Bk BT" pitchFamily="32" charset="0"/>
                <a:ea typeface="+mn-ea"/>
                <a:cs typeface="Arial" panose="020B0604020202020204" pitchFamily="34" charset="0"/>
              </a:rPr>
              <a:t>trolley</a:t>
            </a:r>
            <a:r>
              <a:rPr kumimoji="0" lang="de-DE" altLang="de-DE" sz="1800" b="0" i="0" u="none" strike="noStrike" kern="1200" cap="none" spc="0" normalizeH="0" baseline="0" noProof="0" dirty="0">
                <a:ln>
                  <a:noFill/>
                </a:ln>
                <a:solidFill>
                  <a:srgbClr val="6E6E6E"/>
                </a:solidFill>
                <a:effectLst/>
                <a:uLnTx/>
                <a:uFillTx/>
                <a:latin typeface="Futura Bk BT" pitchFamily="32" charset="0"/>
                <a:ea typeface="+mn-ea"/>
                <a:cs typeface="Arial" panose="020B0604020202020204" pitchFamily="34" charset="0"/>
              </a:rPr>
              <a:t> at </a:t>
            </a:r>
            <a:r>
              <a:rPr kumimoji="0" lang="de-DE" altLang="de-DE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6E6E6E"/>
                </a:solidFill>
                <a:effectLst/>
                <a:uLnTx/>
                <a:uFillTx/>
                <a:latin typeface="Futura Bk BT" pitchFamily="32" charset="0"/>
                <a:ea typeface="+mn-ea"/>
                <a:cs typeface="Arial" panose="020B0604020202020204" pitchFamily="34" charset="0"/>
              </a:rPr>
              <a:t>the</a:t>
            </a:r>
            <a:r>
              <a:rPr kumimoji="0" lang="de-DE" altLang="de-DE" sz="1800" b="0" i="0" u="none" strike="noStrike" kern="1200" cap="none" spc="0" normalizeH="0" baseline="0" noProof="0" dirty="0">
                <a:ln>
                  <a:noFill/>
                </a:ln>
                <a:solidFill>
                  <a:srgbClr val="6E6E6E"/>
                </a:solidFill>
                <a:effectLst/>
                <a:uLnTx/>
                <a:uFillTx/>
                <a:latin typeface="Futura Bk BT" pitchFamily="32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de-DE" altLang="de-DE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6E6E6E"/>
                </a:solidFill>
                <a:effectLst/>
                <a:uLnTx/>
                <a:uFillTx/>
                <a:latin typeface="Futura Bk BT" pitchFamily="32" charset="0"/>
                <a:ea typeface="+mn-ea"/>
                <a:cs typeface="Arial" panose="020B0604020202020204" pitchFamily="34" charset="0"/>
              </a:rPr>
              <a:t>beginning</a:t>
            </a:r>
            <a:r>
              <a:rPr kumimoji="0" lang="de-DE" altLang="de-DE" sz="1800" b="0" i="0" u="none" strike="noStrike" kern="1200" cap="none" spc="0" normalizeH="0" baseline="0" noProof="0" dirty="0">
                <a:ln>
                  <a:noFill/>
                </a:ln>
                <a:solidFill>
                  <a:srgbClr val="6E6E6E"/>
                </a:solidFill>
                <a:effectLst/>
                <a:uLnTx/>
                <a:uFillTx/>
                <a:latin typeface="Futura Bk BT" pitchFamily="32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de-DE" altLang="de-DE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6E6E6E"/>
                </a:solidFill>
                <a:effectLst/>
                <a:uLnTx/>
                <a:uFillTx/>
                <a:latin typeface="Futura Bk BT" pitchFamily="32" charset="0"/>
                <a:ea typeface="+mn-ea"/>
                <a:cs typeface="Arial" panose="020B0604020202020204" pitchFamily="34" charset="0"/>
              </a:rPr>
              <a:t>of</a:t>
            </a:r>
            <a:r>
              <a:rPr kumimoji="0" lang="de-DE" altLang="de-DE" sz="1800" b="0" i="0" u="none" strike="noStrike" kern="1200" cap="none" spc="0" normalizeH="0" baseline="0" noProof="0" dirty="0">
                <a:ln>
                  <a:noFill/>
                </a:ln>
                <a:solidFill>
                  <a:srgbClr val="6E6E6E"/>
                </a:solidFill>
                <a:effectLst/>
                <a:uLnTx/>
                <a:uFillTx/>
                <a:latin typeface="Futura Bk BT" pitchFamily="32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de-DE" altLang="de-DE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6E6E6E"/>
                </a:solidFill>
                <a:effectLst/>
                <a:uLnTx/>
                <a:uFillTx/>
                <a:latin typeface="Futura Bk BT" pitchFamily="32" charset="0"/>
                <a:ea typeface="+mn-ea"/>
                <a:cs typeface="Arial" panose="020B0604020202020204" pitchFamily="34" charset="0"/>
              </a:rPr>
              <a:t>pushing</a:t>
            </a:r>
            <a:endParaRPr kumimoji="0" lang="en-GB" altLang="de-DE" sz="1800" b="0" i="0" u="none" strike="noStrike" kern="1200" cap="none" spc="0" normalizeH="0" baseline="0" noProof="0" dirty="0">
              <a:ln>
                <a:noFill/>
              </a:ln>
              <a:solidFill>
                <a:srgbClr val="6E6E6E"/>
              </a:solidFill>
              <a:effectLst/>
              <a:uLnTx/>
              <a:uFillTx/>
              <a:latin typeface="Futura Bk BT" pitchFamily="32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4101" name="Picture 27" descr="s01m01_puppe_trolleyanhebe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124200"/>
            <a:ext cx="2317750" cy="226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28" descr="s04m01_Vorlage_hoheSagMoment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3048000"/>
            <a:ext cx="2590800" cy="226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3" name="Rectangle 29"/>
          <p:cNvSpPr>
            <a:spLocks noChangeArrowheads="1"/>
          </p:cNvSpPr>
          <p:nvPr/>
        </p:nvSpPr>
        <p:spPr bwMode="auto">
          <a:xfrm>
            <a:off x="3200400" y="2514600"/>
            <a:ext cx="2667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30000"/>
              </a:spcBef>
              <a:spcAft>
                <a:spcPct val="30000"/>
              </a:spcAft>
              <a:buClr>
                <a:srgbClr val="B30B16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spcAft>
                <a:spcPct val="30000"/>
              </a:spcAft>
              <a:buClr>
                <a:srgbClr val="004D9F"/>
              </a:buClr>
              <a:buFont typeface="Wingdings" panose="05000000000000000000" pitchFamily="2" charset="2"/>
              <a:buChar char="F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Arial" panose="020B0604020202020204" pitchFamily="34" charset="0"/>
              <a:buChar char="−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800" b="0" i="0" u="none" strike="noStrike" kern="1200" cap="none" spc="0" normalizeH="0" baseline="0" noProof="0">
                <a:ln>
                  <a:noFill/>
                </a:ln>
                <a:solidFill>
                  <a:srgbClr val="6E6E6E"/>
                </a:solidFill>
                <a:effectLst/>
                <a:uLnTx/>
                <a:uFillTx/>
                <a:latin typeface="Futura Bk BT" pitchFamily="32" charset="0"/>
                <a:ea typeface="+mn-ea"/>
                <a:cs typeface="Arial" panose="020B0604020202020204" pitchFamily="34" charset="0"/>
              </a:rPr>
              <a:t>Pushing whilst leaning strongly forward</a:t>
            </a:r>
            <a:endParaRPr kumimoji="0" lang="en-GB" altLang="de-DE" sz="1800" b="0" i="0" u="none" strike="noStrike" kern="1200" cap="none" spc="0" normalizeH="0" baseline="0" noProof="0">
              <a:ln>
                <a:noFill/>
              </a:ln>
              <a:solidFill>
                <a:srgbClr val="6E6E6E"/>
              </a:solidFill>
              <a:effectLst/>
              <a:uLnTx/>
              <a:uFillTx/>
              <a:latin typeface="Futura Bk BT" pitchFamily="32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104" name="Rectangle 30"/>
          <p:cNvSpPr>
            <a:spLocks noChangeArrowheads="1"/>
          </p:cNvSpPr>
          <p:nvPr/>
        </p:nvSpPr>
        <p:spPr bwMode="auto">
          <a:xfrm>
            <a:off x="304800" y="5715000"/>
            <a:ext cx="32766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30000"/>
              </a:spcBef>
              <a:spcAft>
                <a:spcPct val="30000"/>
              </a:spcAft>
              <a:buClr>
                <a:srgbClr val="B30B16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spcAft>
                <a:spcPct val="30000"/>
              </a:spcAft>
              <a:buClr>
                <a:srgbClr val="004D9F"/>
              </a:buClr>
              <a:buFont typeface="Wingdings" panose="05000000000000000000" pitchFamily="2" charset="2"/>
              <a:buChar char="F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Arial" panose="020B0604020202020204" pitchFamily="34" charset="0"/>
              <a:buChar char="−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6E6E6E"/>
                </a:solidFill>
                <a:effectLst/>
                <a:uLnTx/>
                <a:uFillTx/>
                <a:latin typeface="Futura Bk BT" pitchFamily="32" charset="0"/>
                <a:ea typeface="+mn-ea"/>
                <a:cs typeface="Arial" panose="020B0604020202020204" pitchFamily="34" charset="0"/>
              </a:rPr>
              <a:t>The green arrows represent the reaction forces at the trolley</a:t>
            </a:r>
          </a:p>
        </p:txBody>
      </p:sp>
      <p:pic>
        <p:nvPicPr>
          <p:cNvPr id="4105" name="Picture 34" descr="S12_02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70" t="16675" r="20370"/>
          <a:stretch>
            <a:fillRect/>
          </a:stretch>
        </p:blipFill>
        <p:spPr bwMode="auto">
          <a:xfrm>
            <a:off x="6096000" y="2590800"/>
            <a:ext cx="2781300" cy="293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feld 1"/>
          <p:cNvSpPr txBox="1"/>
          <p:nvPr/>
        </p:nvSpPr>
        <p:spPr>
          <a:xfrm>
            <a:off x="107504" y="6596676"/>
            <a:ext cx="1939955" cy="25391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de-DE" sz="1050" dirty="0"/>
              <a:t>Module 2-6  </a:t>
            </a:r>
            <a:r>
              <a:rPr lang="de-DE" sz="1050" dirty="0" err="1"/>
              <a:t>Example</a:t>
            </a:r>
            <a:r>
              <a:rPr lang="de-DE" sz="1050" dirty="0"/>
              <a:t>: </a:t>
            </a:r>
            <a:r>
              <a:rPr lang="de-DE" sz="1050" dirty="0" smtClean="0"/>
              <a:t>Trolley</a:t>
            </a:r>
            <a:endParaRPr lang="de-DE" sz="1050" dirty="0"/>
          </a:p>
        </p:txBody>
      </p:sp>
      <p:sp>
        <p:nvSpPr>
          <p:cNvPr id="3" name="Textfeld 2"/>
          <p:cNvSpPr txBox="1"/>
          <p:nvPr/>
        </p:nvSpPr>
        <p:spPr>
          <a:xfrm>
            <a:off x="4211960" y="6396621"/>
            <a:ext cx="799090" cy="40011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de-DE" dirty="0"/>
          </a:p>
        </p:txBody>
      </p:sp>
      <p:sp>
        <p:nvSpPr>
          <p:cNvPr id="5" name="Textfeld 4"/>
          <p:cNvSpPr txBox="1"/>
          <p:nvPr/>
        </p:nvSpPr>
        <p:spPr>
          <a:xfrm>
            <a:off x="8317806" y="6542815"/>
            <a:ext cx="576064" cy="26161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DE" sz="1100" dirty="0" smtClean="0">
                <a:solidFill>
                  <a:schemeClr val="tx2"/>
                </a:solidFill>
              </a:rPr>
              <a:t>14</a:t>
            </a:r>
            <a:endParaRPr lang="de-DE" sz="1100" dirty="0">
              <a:solidFill>
                <a:schemeClr val="tx2"/>
              </a:solidFill>
            </a:endParaRPr>
          </a:p>
        </p:txBody>
      </p:sp>
      <p:sp>
        <p:nvSpPr>
          <p:cNvPr id="6" name="Textfeld 5"/>
          <p:cNvSpPr txBox="1"/>
          <p:nvPr/>
        </p:nvSpPr>
        <p:spPr>
          <a:xfrm>
            <a:off x="651933" y="476191"/>
            <a:ext cx="5513048" cy="40011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de-DE" dirty="0" err="1" smtClean="0">
                <a:solidFill>
                  <a:srgbClr val="C00000"/>
                </a:solidFill>
              </a:rPr>
              <a:t>Ergonomic</a:t>
            </a:r>
            <a:r>
              <a:rPr lang="de-DE" dirty="0" smtClean="0">
                <a:solidFill>
                  <a:srgbClr val="C00000"/>
                </a:solidFill>
              </a:rPr>
              <a:t> design </a:t>
            </a:r>
            <a:r>
              <a:rPr lang="de-DE" dirty="0" err="1" smtClean="0">
                <a:solidFill>
                  <a:srgbClr val="C00000"/>
                </a:solidFill>
              </a:rPr>
              <a:t>of</a:t>
            </a:r>
            <a:r>
              <a:rPr lang="de-DE" dirty="0" smtClean="0">
                <a:solidFill>
                  <a:srgbClr val="C00000"/>
                </a:solidFill>
              </a:rPr>
              <a:t> </a:t>
            </a:r>
            <a:r>
              <a:rPr lang="de-DE" dirty="0" err="1" smtClean="0">
                <a:solidFill>
                  <a:srgbClr val="C00000"/>
                </a:solidFill>
              </a:rPr>
              <a:t>work</a:t>
            </a:r>
            <a:r>
              <a:rPr lang="de-DE" dirty="0" smtClean="0">
                <a:solidFill>
                  <a:srgbClr val="C00000"/>
                </a:solidFill>
              </a:rPr>
              <a:t> </a:t>
            </a:r>
            <a:r>
              <a:rPr lang="de-DE" dirty="0" err="1" smtClean="0">
                <a:solidFill>
                  <a:srgbClr val="C00000"/>
                </a:solidFill>
              </a:rPr>
              <a:t>and</a:t>
            </a:r>
            <a:r>
              <a:rPr lang="de-DE" dirty="0" smtClean="0">
                <a:solidFill>
                  <a:srgbClr val="C00000"/>
                </a:solidFill>
              </a:rPr>
              <a:t> </a:t>
            </a:r>
            <a:r>
              <a:rPr lang="de-DE" dirty="0" err="1" smtClean="0">
                <a:solidFill>
                  <a:srgbClr val="C00000"/>
                </a:solidFill>
              </a:rPr>
              <a:t>work</a:t>
            </a:r>
            <a:r>
              <a:rPr lang="de-DE" dirty="0" smtClean="0">
                <a:solidFill>
                  <a:srgbClr val="C00000"/>
                </a:solidFill>
              </a:rPr>
              <a:t> </a:t>
            </a:r>
            <a:r>
              <a:rPr lang="de-DE" dirty="0" err="1" smtClean="0">
                <a:solidFill>
                  <a:srgbClr val="C00000"/>
                </a:solidFill>
              </a:rPr>
              <a:t>equipment</a:t>
            </a:r>
            <a:endParaRPr lang="de-DE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3030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indent="0" eaLnBrk="1" hangingPunct="1"/>
            <a:r>
              <a:rPr lang="de-DE" altLang="de-DE" smtClean="0"/>
              <a:t>Pulling of trolleys</a:t>
            </a:r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685800" y="1828800"/>
            <a:ext cx="379571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30000"/>
              </a:spcBef>
              <a:spcAft>
                <a:spcPct val="30000"/>
              </a:spcAft>
              <a:buClr>
                <a:srgbClr val="B30B16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spcAft>
                <a:spcPct val="30000"/>
              </a:spcAft>
              <a:buClr>
                <a:srgbClr val="004D9F"/>
              </a:buClr>
              <a:buFont typeface="Wingdings" panose="05000000000000000000" pitchFamily="2" charset="2"/>
              <a:buChar char="F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Arial" panose="020B0604020202020204" pitchFamily="34" charset="0"/>
              <a:buChar char="−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000" b="1" i="0" u="none" strike="noStrike" kern="1200" cap="none" spc="0" normalizeH="0" baseline="0" noProof="0">
                <a:ln>
                  <a:noFill/>
                </a:ln>
                <a:solidFill>
                  <a:srgbClr val="6E6E6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Examples of extreme stress:</a:t>
            </a:r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242888" y="2511425"/>
            <a:ext cx="288131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30000"/>
              </a:spcBef>
              <a:spcAft>
                <a:spcPct val="30000"/>
              </a:spcAft>
              <a:buClr>
                <a:srgbClr val="B30B16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spcAft>
                <a:spcPct val="30000"/>
              </a:spcAft>
              <a:buClr>
                <a:srgbClr val="004D9F"/>
              </a:buClr>
              <a:buFont typeface="Wingdings" panose="05000000000000000000" pitchFamily="2" charset="2"/>
              <a:buChar char="F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Arial" panose="020B0604020202020204" pitchFamily="34" charset="0"/>
              <a:buChar char="−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de-DE" sz="1800" b="0" i="0" u="none" strike="noStrike" kern="1200" cap="none" spc="0" normalizeH="0" baseline="0" noProof="0">
                <a:ln>
                  <a:noFill/>
                </a:ln>
                <a:solidFill>
                  <a:srgbClr val="6E6E6E"/>
                </a:solidFill>
                <a:effectLst/>
                <a:uLnTx/>
                <a:uFillTx/>
                <a:latin typeface="Futura Bk BT" pitchFamily="32" charset="0"/>
                <a:ea typeface="+mn-ea"/>
                <a:cs typeface="Arial" panose="020B0604020202020204" pitchFamily="34" charset="0"/>
              </a:rPr>
              <a:t>Holding the trolley at a low point leads to strong spinal curvature</a:t>
            </a:r>
          </a:p>
        </p:txBody>
      </p:sp>
      <p:sp>
        <p:nvSpPr>
          <p:cNvPr id="5125" name="Rectangle 7"/>
          <p:cNvSpPr>
            <a:spLocks noChangeArrowheads="1"/>
          </p:cNvSpPr>
          <p:nvPr/>
        </p:nvSpPr>
        <p:spPr bwMode="auto">
          <a:xfrm>
            <a:off x="3200400" y="2513013"/>
            <a:ext cx="2743200" cy="915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30000"/>
              </a:spcBef>
              <a:spcAft>
                <a:spcPct val="30000"/>
              </a:spcAft>
              <a:buClr>
                <a:srgbClr val="B30B16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spcAft>
                <a:spcPct val="30000"/>
              </a:spcAft>
              <a:buClr>
                <a:srgbClr val="004D9F"/>
              </a:buClr>
              <a:buFont typeface="Wingdings" panose="05000000000000000000" pitchFamily="2" charset="2"/>
              <a:buChar char="F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Arial" panose="020B0604020202020204" pitchFamily="34" charset="0"/>
              <a:buChar char="−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de-DE" sz="1800" b="0" i="0" u="none" strike="noStrike" kern="1200" cap="none" spc="0" normalizeH="0" baseline="0" noProof="0">
                <a:ln>
                  <a:noFill/>
                </a:ln>
                <a:solidFill>
                  <a:srgbClr val="6E6E6E"/>
                </a:solidFill>
                <a:effectLst/>
                <a:uLnTx/>
                <a:uFillTx/>
                <a:latin typeface="Futura Bk BT" pitchFamily="32" charset="0"/>
                <a:ea typeface="+mn-ea"/>
                <a:cs typeface="Arial" panose="020B0604020202020204" pitchFamily="34" charset="0"/>
              </a:rPr>
              <a:t>Stabilizing of a wobbly table by lifting</a:t>
            </a:r>
          </a:p>
        </p:txBody>
      </p:sp>
      <p:sp>
        <p:nvSpPr>
          <p:cNvPr id="5126" name="Rectangle 8"/>
          <p:cNvSpPr>
            <a:spLocks noChangeArrowheads="1"/>
          </p:cNvSpPr>
          <p:nvPr/>
        </p:nvSpPr>
        <p:spPr bwMode="auto">
          <a:xfrm>
            <a:off x="304800" y="5715000"/>
            <a:ext cx="32766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30000"/>
              </a:spcBef>
              <a:spcAft>
                <a:spcPct val="30000"/>
              </a:spcAft>
              <a:buClr>
                <a:srgbClr val="B30B16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spcAft>
                <a:spcPct val="30000"/>
              </a:spcAft>
              <a:buClr>
                <a:srgbClr val="004D9F"/>
              </a:buClr>
              <a:buFont typeface="Wingdings" panose="05000000000000000000" pitchFamily="2" charset="2"/>
              <a:buChar char="F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Arial" panose="020B0604020202020204" pitchFamily="34" charset="0"/>
              <a:buChar char="−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6E6E6E"/>
                </a:solidFill>
                <a:effectLst/>
                <a:uLnTx/>
                <a:uFillTx/>
                <a:latin typeface="Futura Bk BT" pitchFamily="32" charset="0"/>
                <a:ea typeface="+mn-ea"/>
                <a:cs typeface="Arial" panose="020B0604020202020204" pitchFamily="34" charset="0"/>
              </a:rPr>
              <a:t>The green arrows represent the reaction forces at the trolley</a:t>
            </a:r>
          </a:p>
        </p:txBody>
      </p:sp>
      <p:pic>
        <p:nvPicPr>
          <p:cNvPr id="5127" name="Picture 10" descr="s16m38_extreme_BWSneigu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349625"/>
            <a:ext cx="2341563" cy="231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8" name="Picture 11" descr="s04m42_Halfsize_trage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3246438"/>
            <a:ext cx="2093913" cy="2468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9" name="Picture 12" descr="S04_612004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49" t="13231" r="14676" b="6410"/>
          <a:stretch>
            <a:fillRect/>
          </a:stretch>
        </p:blipFill>
        <p:spPr bwMode="auto">
          <a:xfrm>
            <a:off x="6019800" y="2590800"/>
            <a:ext cx="2778125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feld 1"/>
          <p:cNvSpPr txBox="1"/>
          <p:nvPr/>
        </p:nvSpPr>
        <p:spPr>
          <a:xfrm>
            <a:off x="719138" y="450802"/>
            <a:ext cx="5509046" cy="76944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DE" dirty="0" err="1">
                <a:solidFill>
                  <a:srgbClr val="C00000"/>
                </a:solidFill>
              </a:rPr>
              <a:t>Ergonomic</a:t>
            </a:r>
            <a:r>
              <a:rPr lang="de-DE" dirty="0">
                <a:solidFill>
                  <a:srgbClr val="C00000"/>
                </a:solidFill>
              </a:rPr>
              <a:t> design </a:t>
            </a:r>
            <a:r>
              <a:rPr lang="de-DE" dirty="0" err="1">
                <a:solidFill>
                  <a:srgbClr val="C00000"/>
                </a:solidFill>
              </a:rPr>
              <a:t>of</a:t>
            </a:r>
            <a:r>
              <a:rPr lang="de-DE" dirty="0">
                <a:solidFill>
                  <a:srgbClr val="C00000"/>
                </a:solidFill>
              </a:rPr>
              <a:t> </a:t>
            </a:r>
            <a:r>
              <a:rPr lang="de-DE" dirty="0" err="1">
                <a:solidFill>
                  <a:srgbClr val="C00000"/>
                </a:solidFill>
              </a:rPr>
              <a:t>work</a:t>
            </a:r>
            <a:r>
              <a:rPr lang="de-DE" dirty="0">
                <a:solidFill>
                  <a:srgbClr val="C00000"/>
                </a:solidFill>
              </a:rPr>
              <a:t> </a:t>
            </a:r>
            <a:r>
              <a:rPr lang="de-DE" dirty="0" err="1">
                <a:solidFill>
                  <a:srgbClr val="C00000"/>
                </a:solidFill>
              </a:rPr>
              <a:t>and</a:t>
            </a:r>
            <a:r>
              <a:rPr lang="de-DE" dirty="0">
                <a:solidFill>
                  <a:srgbClr val="C00000"/>
                </a:solidFill>
              </a:rPr>
              <a:t> </a:t>
            </a:r>
            <a:r>
              <a:rPr lang="de-DE" dirty="0" err="1">
                <a:solidFill>
                  <a:srgbClr val="C00000"/>
                </a:solidFill>
              </a:rPr>
              <a:t>work</a:t>
            </a:r>
            <a:r>
              <a:rPr lang="de-DE" dirty="0">
                <a:solidFill>
                  <a:srgbClr val="C00000"/>
                </a:solidFill>
              </a:rPr>
              <a:t> </a:t>
            </a:r>
            <a:r>
              <a:rPr lang="de-DE" dirty="0" err="1">
                <a:solidFill>
                  <a:srgbClr val="C00000"/>
                </a:solidFill>
              </a:rPr>
              <a:t>equipment</a:t>
            </a:r>
            <a:endParaRPr lang="de-DE" dirty="0">
              <a:solidFill>
                <a:srgbClr val="C00000"/>
              </a:solidFill>
            </a:endParaRPr>
          </a:p>
          <a:p>
            <a:endParaRPr lang="de-DE" dirty="0"/>
          </a:p>
        </p:txBody>
      </p:sp>
      <p:sp>
        <p:nvSpPr>
          <p:cNvPr id="3" name="Textfeld 2"/>
          <p:cNvSpPr txBox="1"/>
          <p:nvPr/>
        </p:nvSpPr>
        <p:spPr>
          <a:xfrm>
            <a:off x="3145" y="6580335"/>
            <a:ext cx="1939955" cy="25391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de-DE" sz="1050" dirty="0"/>
              <a:t>Module 2-6  </a:t>
            </a:r>
            <a:r>
              <a:rPr lang="de-DE" sz="1050" dirty="0" err="1"/>
              <a:t>Example</a:t>
            </a:r>
            <a:r>
              <a:rPr lang="de-DE" sz="1050" dirty="0"/>
              <a:t>: Trolley</a:t>
            </a:r>
          </a:p>
        </p:txBody>
      </p:sp>
      <p:sp>
        <p:nvSpPr>
          <p:cNvPr id="4" name="Textfeld 3"/>
          <p:cNvSpPr txBox="1"/>
          <p:nvPr/>
        </p:nvSpPr>
        <p:spPr>
          <a:xfrm>
            <a:off x="4139952" y="6453336"/>
            <a:ext cx="936104" cy="40011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de-DE" dirty="0"/>
          </a:p>
        </p:txBody>
      </p:sp>
      <p:sp>
        <p:nvSpPr>
          <p:cNvPr id="5" name="Textfeld 4"/>
          <p:cNvSpPr txBox="1"/>
          <p:nvPr/>
        </p:nvSpPr>
        <p:spPr>
          <a:xfrm>
            <a:off x="8245798" y="6514891"/>
            <a:ext cx="720080" cy="25391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DE" sz="1050" dirty="0" smtClean="0">
                <a:solidFill>
                  <a:schemeClr val="tx2"/>
                </a:solidFill>
              </a:rPr>
              <a:t>15</a:t>
            </a:r>
            <a:endParaRPr lang="de-DE" sz="105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8177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indent="0" eaLnBrk="1" hangingPunct="1"/>
            <a:r>
              <a:rPr lang="de-DE" altLang="de-DE" smtClean="0"/>
              <a:t>Pulling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and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pushing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of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trolleys</a:t>
            </a:r>
            <a:r>
              <a:rPr lang="de-DE" altLang="de-DE" dirty="0" smtClean="0"/>
              <a:t> on </a:t>
            </a:r>
            <a:r>
              <a:rPr lang="de-DE" altLang="de-DE" dirty="0" err="1" smtClean="0"/>
              <a:t>airliners</a:t>
            </a:r>
            <a:endParaRPr lang="de-DE" altLang="de-DE" dirty="0" smtClean="0"/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685800" y="1828800"/>
            <a:ext cx="203358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30000"/>
              </a:spcBef>
              <a:spcAft>
                <a:spcPct val="30000"/>
              </a:spcAft>
              <a:buClr>
                <a:srgbClr val="B30B16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spcAft>
                <a:spcPct val="30000"/>
              </a:spcAft>
              <a:buClr>
                <a:srgbClr val="004D9F"/>
              </a:buClr>
              <a:buFont typeface="Wingdings" panose="05000000000000000000" pitchFamily="2" charset="2"/>
              <a:buChar char="F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Arial" panose="020B0604020202020204" pitchFamily="34" charset="0"/>
              <a:buChar char="−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000" b="1" i="0" u="none" strike="noStrike" kern="1200" cap="none" spc="0" normalizeH="0" baseline="0" noProof="0">
                <a:ln>
                  <a:noFill/>
                </a:ln>
                <a:solidFill>
                  <a:srgbClr val="6E6E6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Recommendations:</a:t>
            </a:r>
          </a:p>
        </p:txBody>
      </p:sp>
      <p:sp>
        <p:nvSpPr>
          <p:cNvPr id="6148" name="Rectangle 6"/>
          <p:cNvSpPr>
            <a:spLocks noChangeArrowheads="1"/>
          </p:cNvSpPr>
          <p:nvPr/>
        </p:nvSpPr>
        <p:spPr bwMode="auto">
          <a:xfrm>
            <a:off x="4643438" y="5949950"/>
            <a:ext cx="4719637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30000"/>
              </a:spcBef>
              <a:spcAft>
                <a:spcPct val="30000"/>
              </a:spcAft>
              <a:buClr>
                <a:srgbClr val="B30B16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spcAft>
                <a:spcPct val="30000"/>
              </a:spcAft>
              <a:buClr>
                <a:srgbClr val="004D9F"/>
              </a:buClr>
              <a:buFont typeface="Wingdings" panose="05000000000000000000" pitchFamily="2" charset="2"/>
              <a:buChar char="F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Arial" panose="020B0604020202020204" pitchFamily="34" charset="0"/>
              <a:buChar char="−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6E6E6E"/>
                </a:solidFill>
                <a:effectLst/>
                <a:uLnTx/>
                <a:uFillTx/>
                <a:latin typeface="Futura Bk BT" pitchFamily="32" charset="0"/>
                <a:ea typeface="+mn-ea"/>
                <a:cs typeface="Arial" panose="020B0604020202020204" pitchFamily="34" charset="0"/>
              </a:rPr>
              <a:t>The green arrows represent the reaction forces at the trolley</a:t>
            </a:r>
          </a:p>
        </p:txBody>
      </p:sp>
      <p:sp>
        <p:nvSpPr>
          <p:cNvPr id="6149" name="Rectangle 11"/>
          <p:cNvSpPr>
            <a:spLocks noChangeArrowheads="1"/>
          </p:cNvSpPr>
          <p:nvPr/>
        </p:nvSpPr>
        <p:spPr bwMode="auto">
          <a:xfrm>
            <a:off x="3233738" y="222885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30000"/>
              </a:spcBef>
              <a:spcAft>
                <a:spcPct val="30000"/>
              </a:spcAft>
              <a:buClr>
                <a:srgbClr val="B30B16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spcAft>
                <a:spcPct val="30000"/>
              </a:spcAft>
              <a:buClr>
                <a:srgbClr val="004D9F"/>
              </a:buClr>
              <a:buFont typeface="Wingdings" panose="05000000000000000000" pitchFamily="2" charset="2"/>
              <a:buChar char="F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Arial" panose="020B0604020202020204" pitchFamily="34" charset="0"/>
              <a:buChar char="−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de-DE" sz="1200" b="0" i="0" u="none" strike="noStrike" kern="1200" cap="none" spc="0" normalizeH="0" baseline="0" noProof="0">
              <a:ln>
                <a:noFill/>
              </a:ln>
              <a:solidFill>
                <a:srgbClr val="6E6E6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6150" name="Picture 10" descr="5-57link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1844675"/>
            <a:ext cx="2295525" cy="205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1" name="Rectangle 13"/>
          <p:cNvSpPr>
            <a:spLocks noChangeArrowheads="1"/>
          </p:cNvSpPr>
          <p:nvPr/>
        </p:nvSpPr>
        <p:spPr bwMode="auto">
          <a:xfrm>
            <a:off x="3300413" y="215741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30000"/>
              </a:spcBef>
              <a:spcAft>
                <a:spcPct val="30000"/>
              </a:spcAft>
              <a:buClr>
                <a:srgbClr val="B30B16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spcAft>
                <a:spcPct val="30000"/>
              </a:spcAft>
              <a:buClr>
                <a:srgbClr val="004D9F"/>
              </a:buClr>
              <a:buFont typeface="Wingdings" panose="05000000000000000000" pitchFamily="2" charset="2"/>
              <a:buChar char="F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Arial" panose="020B0604020202020204" pitchFamily="34" charset="0"/>
              <a:buChar char="−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de-DE" sz="1200" b="0" i="0" u="none" strike="noStrike" kern="1200" cap="none" spc="0" normalizeH="0" baseline="0" noProof="0">
              <a:ln>
                <a:noFill/>
              </a:ln>
              <a:solidFill>
                <a:srgbClr val="6E6E6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6152" name="Picture 12" descr="5-57recht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3716338"/>
            <a:ext cx="2238375" cy="223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3" name="Rectangle 15"/>
          <p:cNvSpPr>
            <a:spLocks noChangeArrowheads="1"/>
          </p:cNvSpPr>
          <p:nvPr/>
        </p:nvSpPr>
        <p:spPr bwMode="auto">
          <a:xfrm>
            <a:off x="3300413" y="215741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30000"/>
              </a:spcBef>
              <a:spcAft>
                <a:spcPct val="30000"/>
              </a:spcAft>
              <a:buClr>
                <a:srgbClr val="B30B16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spcAft>
                <a:spcPct val="30000"/>
              </a:spcAft>
              <a:buClr>
                <a:srgbClr val="004D9F"/>
              </a:buClr>
              <a:buFont typeface="Wingdings" panose="05000000000000000000" pitchFamily="2" charset="2"/>
              <a:buChar char="F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Arial" panose="020B0604020202020204" pitchFamily="34" charset="0"/>
              <a:buChar char="−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de-DE" sz="1200" b="0" i="0" u="none" strike="noStrike" kern="1200" cap="none" spc="0" normalizeH="0" baseline="0" noProof="0">
              <a:ln>
                <a:noFill/>
              </a:ln>
              <a:solidFill>
                <a:srgbClr val="6E6E6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154" name="Rectangle 16"/>
          <p:cNvSpPr>
            <a:spLocks noGrp="1" noChangeArrowheads="1"/>
          </p:cNvSpPr>
          <p:nvPr>
            <p:ph type="body" idx="1"/>
          </p:nvPr>
        </p:nvSpPr>
        <p:spPr>
          <a:xfrm>
            <a:off x="685800" y="2292350"/>
            <a:ext cx="5257800" cy="4032250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de-DE" altLang="de-DE" dirty="0" smtClean="0"/>
              <a:t>Technology:</a:t>
            </a:r>
          </a:p>
          <a:p>
            <a:pPr eaLnBrk="1" hangingPunct="1"/>
            <a:r>
              <a:rPr lang="de-DE" altLang="de-DE" dirty="0" smtClean="0"/>
              <a:t>More </a:t>
            </a:r>
            <a:r>
              <a:rPr lang="de-DE" altLang="de-DE" dirty="0" err="1" smtClean="0"/>
              <a:t>stable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trolleys</a:t>
            </a:r>
            <a:endParaRPr lang="de-DE" altLang="de-DE" dirty="0" smtClean="0"/>
          </a:p>
          <a:p>
            <a:pPr eaLnBrk="1" hangingPunct="1"/>
            <a:r>
              <a:rPr lang="de-DE" altLang="de-DE" dirty="0" err="1" smtClean="0"/>
              <a:t>Ergonomically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designed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handles</a:t>
            </a:r>
            <a:endParaRPr lang="de-DE" altLang="de-DE" dirty="0" smtClean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de-DE" altLang="de-DE" dirty="0" err="1" smtClean="0"/>
              <a:t>Behaviour</a:t>
            </a:r>
            <a:r>
              <a:rPr lang="de-DE" altLang="de-DE" dirty="0" smtClean="0"/>
              <a:t>:</a:t>
            </a:r>
          </a:p>
          <a:p>
            <a:pPr eaLnBrk="1" hangingPunct="1"/>
            <a:r>
              <a:rPr lang="de-DE" altLang="de-DE" dirty="0" err="1" smtClean="0"/>
              <a:t>Pushing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force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only</a:t>
            </a:r>
            <a:r>
              <a:rPr lang="de-DE" altLang="de-DE" dirty="0" smtClean="0"/>
              <a:t> in </a:t>
            </a:r>
            <a:r>
              <a:rPr lang="de-DE" altLang="de-DE" dirty="0" err="1" smtClean="0"/>
              <a:t>the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direction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of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movement</a:t>
            </a:r>
            <a:endParaRPr lang="de-DE" altLang="de-DE" dirty="0" smtClean="0"/>
          </a:p>
          <a:p>
            <a:pPr eaLnBrk="1" hangingPunct="1"/>
            <a:r>
              <a:rPr lang="de-DE" altLang="de-DE" dirty="0" smtClean="0"/>
              <a:t>Back </a:t>
            </a:r>
            <a:r>
              <a:rPr lang="de-DE" altLang="de-DE" dirty="0" err="1" smtClean="0"/>
              <a:t>held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straight</a:t>
            </a:r>
            <a:endParaRPr lang="de-DE" altLang="de-DE" dirty="0" smtClean="0"/>
          </a:p>
          <a:p>
            <a:pPr eaLnBrk="1" hangingPunct="1"/>
            <a:r>
              <a:rPr lang="de-DE" altLang="de-DE" dirty="0" err="1" smtClean="0"/>
              <a:t>Pulling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force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only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towards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the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almost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fully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extended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arms</a:t>
            </a:r>
            <a:endParaRPr lang="de-DE" altLang="de-DE" dirty="0" smtClean="0"/>
          </a:p>
        </p:txBody>
      </p:sp>
      <p:sp>
        <p:nvSpPr>
          <p:cNvPr id="2" name="Textfeld 1"/>
          <p:cNvSpPr txBox="1"/>
          <p:nvPr/>
        </p:nvSpPr>
        <p:spPr>
          <a:xfrm>
            <a:off x="3826" y="6599279"/>
            <a:ext cx="1939955" cy="25391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de-DE" sz="1050" dirty="0"/>
              <a:t>Module 2-6  </a:t>
            </a:r>
            <a:r>
              <a:rPr lang="de-DE" sz="1050" dirty="0" err="1"/>
              <a:t>Example</a:t>
            </a:r>
            <a:r>
              <a:rPr lang="de-DE" sz="1050" dirty="0"/>
              <a:t>: Trolley</a:t>
            </a:r>
          </a:p>
        </p:txBody>
      </p:sp>
      <p:sp>
        <p:nvSpPr>
          <p:cNvPr id="3" name="Textfeld 2"/>
          <p:cNvSpPr txBox="1"/>
          <p:nvPr/>
        </p:nvSpPr>
        <p:spPr>
          <a:xfrm>
            <a:off x="3995936" y="6453085"/>
            <a:ext cx="936104" cy="40011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de-DE" dirty="0"/>
          </a:p>
        </p:txBody>
      </p:sp>
      <p:sp>
        <p:nvSpPr>
          <p:cNvPr id="5" name="Textfeld 4"/>
          <p:cNvSpPr txBox="1"/>
          <p:nvPr/>
        </p:nvSpPr>
        <p:spPr>
          <a:xfrm>
            <a:off x="685800" y="492876"/>
            <a:ext cx="5513048" cy="76944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de-DE" dirty="0" err="1">
                <a:solidFill>
                  <a:srgbClr val="C00000"/>
                </a:solidFill>
              </a:rPr>
              <a:t>Ergonomic</a:t>
            </a:r>
            <a:r>
              <a:rPr lang="de-DE" dirty="0">
                <a:solidFill>
                  <a:srgbClr val="C00000"/>
                </a:solidFill>
              </a:rPr>
              <a:t> design </a:t>
            </a:r>
            <a:r>
              <a:rPr lang="de-DE" dirty="0" err="1">
                <a:solidFill>
                  <a:srgbClr val="C00000"/>
                </a:solidFill>
              </a:rPr>
              <a:t>of</a:t>
            </a:r>
            <a:r>
              <a:rPr lang="de-DE" dirty="0">
                <a:solidFill>
                  <a:srgbClr val="C00000"/>
                </a:solidFill>
              </a:rPr>
              <a:t> </a:t>
            </a:r>
            <a:r>
              <a:rPr lang="de-DE" dirty="0" err="1">
                <a:solidFill>
                  <a:srgbClr val="C00000"/>
                </a:solidFill>
              </a:rPr>
              <a:t>work</a:t>
            </a:r>
            <a:r>
              <a:rPr lang="de-DE" dirty="0">
                <a:solidFill>
                  <a:srgbClr val="C00000"/>
                </a:solidFill>
              </a:rPr>
              <a:t> </a:t>
            </a:r>
            <a:r>
              <a:rPr lang="de-DE" dirty="0" err="1">
                <a:solidFill>
                  <a:srgbClr val="C00000"/>
                </a:solidFill>
              </a:rPr>
              <a:t>and</a:t>
            </a:r>
            <a:r>
              <a:rPr lang="de-DE" dirty="0">
                <a:solidFill>
                  <a:srgbClr val="C00000"/>
                </a:solidFill>
              </a:rPr>
              <a:t> </a:t>
            </a:r>
            <a:r>
              <a:rPr lang="de-DE" dirty="0" err="1">
                <a:solidFill>
                  <a:srgbClr val="C00000"/>
                </a:solidFill>
              </a:rPr>
              <a:t>work</a:t>
            </a:r>
            <a:r>
              <a:rPr lang="de-DE" dirty="0">
                <a:solidFill>
                  <a:srgbClr val="C00000"/>
                </a:solidFill>
              </a:rPr>
              <a:t> </a:t>
            </a:r>
            <a:r>
              <a:rPr lang="de-DE" dirty="0" err="1">
                <a:solidFill>
                  <a:srgbClr val="C00000"/>
                </a:solidFill>
              </a:rPr>
              <a:t>equipment</a:t>
            </a:r>
            <a:endParaRPr lang="de-DE" dirty="0">
              <a:solidFill>
                <a:srgbClr val="C00000"/>
              </a:solidFill>
            </a:endParaRPr>
          </a:p>
          <a:p>
            <a:endParaRPr lang="de-DE" dirty="0"/>
          </a:p>
        </p:txBody>
      </p:sp>
      <p:sp>
        <p:nvSpPr>
          <p:cNvPr id="6" name="Textfeld 5"/>
          <p:cNvSpPr txBox="1"/>
          <p:nvPr/>
        </p:nvSpPr>
        <p:spPr>
          <a:xfrm>
            <a:off x="8543924" y="6453085"/>
            <a:ext cx="492572" cy="40011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68027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z="3200" dirty="0" err="1"/>
              <a:t>Sources</a:t>
            </a:r>
            <a:r>
              <a:rPr lang="de-DE" altLang="de-DE" sz="3200" dirty="0"/>
              <a:t> </a:t>
            </a:r>
            <a:r>
              <a:rPr lang="de-DE" altLang="de-DE" sz="3200" dirty="0" err="1"/>
              <a:t>used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39750" y="1340768"/>
            <a:ext cx="8064500" cy="4968552"/>
          </a:xfrm>
        </p:spPr>
        <p:txBody>
          <a:bodyPr/>
          <a:lstStyle/>
          <a:p>
            <a:pPr marL="457200" indent="-457200" eaLnBrk="1" hangingPunct="1">
              <a:spcBef>
                <a:spcPct val="50000"/>
              </a:spcBef>
              <a:buFont typeface="+mj-lt"/>
              <a:buAutoNum type="arabicPeriod"/>
            </a:pPr>
            <a:r>
              <a:rPr lang="de-DE" altLang="de-DE" sz="2000" b="0" dirty="0"/>
              <a:t>SCHMIDTKE, H. (1989): Handbuch der Ergonomie. </a:t>
            </a:r>
            <a:r>
              <a:rPr lang="de-DE" altLang="de-DE" sz="2000" b="0" dirty="0" err="1"/>
              <a:t>Munich</a:t>
            </a:r>
            <a:r>
              <a:rPr lang="de-DE" altLang="de-DE" sz="2000" b="0" dirty="0"/>
              <a:t>: Carl Hanser.</a:t>
            </a:r>
          </a:p>
          <a:p>
            <a:pPr marL="457200" indent="-457200" eaLnBrk="1" hangingPunct="1">
              <a:spcBef>
                <a:spcPct val="50000"/>
              </a:spcBef>
              <a:buFont typeface="+mj-lt"/>
              <a:buAutoNum type="arabicPeriod"/>
            </a:pPr>
            <a:r>
              <a:rPr lang="de-DE" altLang="de-DE" sz="2000" b="0" dirty="0"/>
              <a:t>BANDERA, J. E. ; MUNTZINGER, W. F. ; SOLF, J. J. (1989): Auswahl und Gestaltung von ergonomisch richtigen Fußstellteilen - Vol. I: Systematik. Bremerhaven: Wirtschaftsverlag NW Verlag für neue Wissenschaft, 1989 (</a:t>
            </a:r>
            <a:r>
              <a:rPr lang="de-DE" altLang="de-DE" sz="2000" b="0" dirty="0" err="1"/>
              <a:t>publications</a:t>
            </a:r>
            <a:r>
              <a:rPr lang="de-DE" altLang="de-DE" sz="2000" b="0" dirty="0"/>
              <a:t> </a:t>
            </a:r>
            <a:r>
              <a:rPr lang="de-DE" altLang="de-DE" sz="2000" b="0" dirty="0" err="1"/>
              <a:t>of</a:t>
            </a:r>
            <a:r>
              <a:rPr lang="de-DE" altLang="de-DE" sz="2000" b="0" dirty="0"/>
              <a:t> </a:t>
            </a:r>
            <a:r>
              <a:rPr lang="de-DE" altLang="de-DE" sz="2000" b="0" dirty="0" err="1"/>
              <a:t>the</a:t>
            </a:r>
            <a:r>
              <a:rPr lang="de-DE" altLang="de-DE" sz="2000" b="0" dirty="0"/>
              <a:t> Bundesanstalt für Arbeitsmedizin und Arbeitsschutz, </a:t>
            </a:r>
            <a:r>
              <a:rPr lang="de-DE" altLang="de-DE" sz="2000" b="0" dirty="0" err="1"/>
              <a:t>Article</a:t>
            </a:r>
            <a:r>
              <a:rPr lang="de-DE" altLang="de-DE" sz="2000" b="0" dirty="0"/>
              <a:t> 590 Vol. I).</a:t>
            </a:r>
          </a:p>
          <a:p>
            <a:pPr marL="457200" indent="-457200" eaLnBrk="1" hangingPunct="1">
              <a:spcBef>
                <a:spcPct val="50000"/>
              </a:spcBef>
              <a:buFont typeface="+mj-lt"/>
              <a:buAutoNum type="arabicPeriod"/>
            </a:pPr>
            <a:r>
              <a:rPr lang="de-DE" altLang="de-DE" sz="2000" b="0" dirty="0"/>
              <a:t>RÜHMANN, HEINZPETER ; SCHMIDTKE, HEINZ (1992): Körperkräfte des Menschen. Cologne: O. Schmidt (</a:t>
            </a:r>
            <a:r>
              <a:rPr lang="de-DE" altLang="de-DE" sz="2000" b="0" dirty="0" err="1"/>
              <a:t>from</a:t>
            </a:r>
            <a:r>
              <a:rPr lang="de-DE" altLang="de-DE" sz="2000" b="0" dirty="0"/>
              <a:t> </a:t>
            </a:r>
            <a:r>
              <a:rPr lang="de-DE" altLang="de-DE" sz="2000" b="0" dirty="0" err="1"/>
              <a:t>the</a:t>
            </a:r>
            <a:r>
              <a:rPr lang="de-DE" altLang="de-DE" sz="2000" b="0" dirty="0"/>
              <a:t> Dokumentation Arbeitswissenschaft </a:t>
            </a:r>
            <a:r>
              <a:rPr lang="de-DE" altLang="de-DE" sz="2000" b="0" dirty="0" err="1"/>
              <a:t>series</a:t>
            </a:r>
            <a:r>
              <a:rPr lang="de-DE" altLang="de-DE" sz="2000" b="0" dirty="0"/>
              <a:t>, Vol. 31).</a:t>
            </a:r>
          </a:p>
          <a:p>
            <a:pPr marL="457200" indent="-457200" eaLnBrk="1" hangingPunct="1">
              <a:spcBef>
                <a:spcPct val="50000"/>
              </a:spcBef>
              <a:buFont typeface="+mj-lt"/>
              <a:buAutoNum type="arabicPeriod"/>
            </a:pPr>
            <a:r>
              <a:rPr lang="de-DE" altLang="de-DE" sz="2000" b="0" dirty="0"/>
              <a:t>WAKULA, J. BERG, K., SCHAUB, </a:t>
            </a:r>
            <a:r>
              <a:rPr lang="de-DE" altLang="de-DE" sz="2000" b="0" dirty="0" err="1"/>
              <a:t>Kh</a:t>
            </a:r>
            <a:r>
              <a:rPr lang="de-DE" altLang="de-DE" sz="2000" b="0" dirty="0"/>
              <a:t>., BRUDER R., GLITSCH, U., ELLEGAST, R., 2009. Der Montagespezifische Kraftatlas. BGIA-Report 3/2009</a:t>
            </a:r>
          </a:p>
          <a:p>
            <a:pPr>
              <a:buClr>
                <a:schemeClr val="accent2"/>
              </a:buClr>
            </a:pPr>
            <a:endParaRPr lang="de-DE" sz="2000" b="0" dirty="0" smtClean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801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9ABF11F-CD9A-440B-93D3-5BB8B6ABCD97}" type="datetime1">
              <a:rPr kumimoji="0" lang="de-DE" alt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80168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12.11.2019</a:t>
            </a:fld>
            <a:endParaRPr kumimoji="0" lang="de-DE" altLang="de-DE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801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Module 2 – Learning ergonomics - Part 6</a:t>
            </a:r>
            <a:endParaRPr kumimoji="0" lang="de-DE" altLang="de-DE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801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fld id="{ACDB34B9-1B6B-4CCE-810A-3F635C0A9A18}" type="slidenum">
              <a:rPr kumimoji="0" lang="de-DE" alt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80168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de-DE" altLang="de-DE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5069486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 </a:t>
            </a:r>
            <a:r>
              <a:rPr lang="de-DE" dirty="0" err="1"/>
              <a:t>Important</a:t>
            </a:r>
            <a:r>
              <a:rPr lang="de-DE" dirty="0"/>
              <a:t> </a:t>
            </a:r>
            <a:r>
              <a:rPr lang="de-DE" dirty="0" err="1"/>
              <a:t>literature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Module 2-6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11560" y="1430338"/>
            <a:ext cx="8064500" cy="4897437"/>
          </a:xfrm>
        </p:spPr>
        <p:txBody>
          <a:bodyPr/>
          <a:lstStyle/>
          <a:p>
            <a:pPr eaLnBrk="1" hangingPunct="1">
              <a:lnSpc>
                <a:spcPct val="120000"/>
              </a:lnSpc>
              <a:spcAft>
                <a:spcPct val="30000"/>
              </a:spcAft>
            </a:pPr>
            <a:r>
              <a:rPr lang="de-DE" altLang="de-DE" sz="1400" b="0" dirty="0"/>
              <a:t>DIN Taschenbuch 390 Körpermaße und Körperkräfte</a:t>
            </a:r>
          </a:p>
          <a:p>
            <a:pPr eaLnBrk="1" hangingPunct="1">
              <a:lnSpc>
                <a:spcPct val="120000"/>
              </a:lnSpc>
              <a:spcAft>
                <a:spcPct val="30000"/>
              </a:spcAft>
            </a:pPr>
            <a:r>
              <a:rPr lang="de-DE" altLang="de-DE" sz="1400" b="0" dirty="0"/>
              <a:t>DIN 33411-1 Körperkräfte des Menschen - Begriffe, Zusammenhänge, Bestimmungsgrößen</a:t>
            </a:r>
          </a:p>
          <a:p>
            <a:pPr eaLnBrk="1" hangingPunct="1">
              <a:lnSpc>
                <a:spcPct val="120000"/>
              </a:lnSpc>
              <a:spcAft>
                <a:spcPct val="30000"/>
              </a:spcAft>
            </a:pPr>
            <a:r>
              <a:rPr lang="de-DE" altLang="de-DE" sz="1400" b="0" dirty="0"/>
              <a:t>DIN 33411-3 Körperkräfte des Menschen - Maximal erreichbare statische Aktionsmomente männlicher Arbeitspersonen an Handrädern</a:t>
            </a:r>
          </a:p>
          <a:p>
            <a:pPr eaLnBrk="1" hangingPunct="1">
              <a:lnSpc>
                <a:spcPct val="120000"/>
              </a:lnSpc>
              <a:spcAft>
                <a:spcPct val="30000"/>
              </a:spcAft>
            </a:pPr>
            <a:r>
              <a:rPr lang="de-DE" altLang="de-DE" sz="1400" b="0" dirty="0"/>
              <a:t>DIN 33411-4 Körperkräfte des Menschen - Maximale statische Aktionskräfte (Isodynen) </a:t>
            </a:r>
          </a:p>
          <a:p>
            <a:pPr eaLnBrk="1" hangingPunct="1">
              <a:lnSpc>
                <a:spcPct val="120000"/>
              </a:lnSpc>
              <a:spcAft>
                <a:spcPct val="30000"/>
              </a:spcAft>
            </a:pPr>
            <a:r>
              <a:rPr lang="de-DE" altLang="de-DE" sz="1400" b="0" dirty="0"/>
              <a:t>DIN 33411-5 Körperkräfte des Menschen – Teil 5: Maximale statische Aktionskräfte, Werte</a:t>
            </a:r>
          </a:p>
          <a:p>
            <a:pPr eaLnBrk="1" hangingPunct="1">
              <a:lnSpc>
                <a:spcPct val="120000"/>
              </a:lnSpc>
              <a:spcAft>
                <a:spcPct val="30000"/>
              </a:spcAft>
            </a:pPr>
            <a:r>
              <a:rPr lang="de-DE" altLang="de-DE" sz="1400" b="0" dirty="0"/>
              <a:t>EN 1005-1 </a:t>
            </a:r>
            <a:r>
              <a:rPr lang="de-DE" altLang="de-DE" sz="1400" b="0" dirty="0" err="1"/>
              <a:t>Safety</a:t>
            </a:r>
            <a:r>
              <a:rPr lang="de-DE" altLang="de-DE" sz="1400" b="0" dirty="0"/>
              <a:t> </a:t>
            </a:r>
            <a:r>
              <a:rPr lang="de-DE" altLang="de-DE" sz="1400" b="0" dirty="0" err="1"/>
              <a:t>of</a:t>
            </a:r>
            <a:r>
              <a:rPr lang="de-DE" altLang="de-DE" sz="1400" b="0" dirty="0"/>
              <a:t> </a:t>
            </a:r>
            <a:r>
              <a:rPr lang="de-DE" altLang="de-DE" sz="1400" b="0" dirty="0" err="1"/>
              <a:t>machinery</a:t>
            </a:r>
            <a:r>
              <a:rPr lang="de-DE" altLang="de-DE" sz="1400" b="0" dirty="0"/>
              <a:t> – Human </a:t>
            </a:r>
            <a:r>
              <a:rPr lang="de-DE" altLang="de-DE" sz="1400" b="0" dirty="0" err="1"/>
              <a:t>physical</a:t>
            </a:r>
            <a:r>
              <a:rPr lang="de-DE" altLang="de-DE" sz="1400" b="0" dirty="0"/>
              <a:t> </a:t>
            </a:r>
            <a:r>
              <a:rPr lang="de-DE" altLang="de-DE" sz="1400" b="0" dirty="0" err="1"/>
              <a:t>performance</a:t>
            </a:r>
            <a:r>
              <a:rPr lang="de-DE" altLang="de-DE" sz="1400" b="0" dirty="0"/>
              <a:t> – Part 1: Terms </a:t>
            </a:r>
            <a:r>
              <a:rPr lang="de-DE" altLang="de-DE" sz="1400" b="0" dirty="0" err="1"/>
              <a:t>and</a:t>
            </a:r>
            <a:r>
              <a:rPr lang="de-DE" altLang="de-DE" sz="1400" b="0" dirty="0"/>
              <a:t> </a:t>
            </a:r>
            <a:r>
              <a:rPr lang="de-DE" altLang="de-DE" sz="1400" b="0" dirty="0" err="1"/>
              <a:t>definitions</a:t>
            </a:r>
            <a:endParaRPr lang="de-DE" altLang="de-DE" sz="1400" b="0" dirty="0"/>
          </a:p>
          <a:p>
            <a:pPr eaLnBrk="1" hangingPunct="1">
              <a:lnSpc>
                <a:spcPct val="120000"/>
              </a:lnSpc>
              <a:spcAft>
                <a:spcPct val="30000"/>
              </a:spcAft>
            </a:pPr>
            <a:r>
              <a:rPr lang="de-DE" altLang="de-DE" sz="1400" b="0" dirty="0"/>
              <a:t>EN 1005-2 </a:t>
            </a:r>
            <a:r>
              <a:rPr lang="de-DE" altLang="de-DE" sz="1400" b="0" dirty="0" err="1"/>
              <a:t>Safety</a:t>
            </a:r>
            <a:r>
              <a:rPr lang="de-DE" altLang="de-DE" sz="1400" b="0" dirty="0"/>
              <a:t> </a:t>
            </a:r>
            <a:r>
              <a:rPr lang="de-DE" altLang="de-DE" sz="1400" b="0" dirty="0" err="1"/>
              <a:t>of</a:t>
            </a:r>
            <a:r>
              <a:rPr lang="de-DE" altLang="de-DE" sz="1400" b="0" dirty="0"/>
              <a:t> </a:t>
            </a:r>
            <a:r>
              <a:rPr lang="de-DE" altLang="de-DE" sz="1400" b="0" dirty="0" err="1"/>
              <a:t>machinery</a:t>
            </a:r>
            <a:r>
              <a:rPr lang="de-DE" altLang="de-DE" sz="1400" b="0" dirty="0"/>
              <a:t> – Human </a:t>
            </a:r>
            <a:r>
              <a:rPr lang="de-DE" altLang="de-DE" sz="1400" b="0" dirty="0" err="1"/>
              <a:t>physical</a:t>
            </a:r>
            <a:r>
              <a:rPr lang="de-DE" altLang="de-DE" sz="1400" b="0" dirty="0"/>
              <a:t> </a:t>
            </a:r>
            <a:r>
              <a:rPr lang="de-DE" altLang="de-DE" sz="1400" b="0" dirty="0" err="1"/>
              <a:t>performance</a:t>
            </a:r>
            <a:r>
              <a:rPr lang="de-DE" altLang="de-DE" sz="1400" b="0" dirty="0"/>
              <a:t> – Part 2: Manual </a:t>
            </a:r>
            <a:r>
              <a:rPr lang="de-DE" altLang="de-DE" sz="1400" b="0" dirty="0" err="1"/>
              <a:t>handling</a:t>
            </a:r>
            <a:r>
              <a:rPr lang="de-DE" altLang="de-DE" sz="1400" b="0" dirty="0"/>
              <a:t> </a:t>
            </a:r>
            <a:r>
              <a:rPr lang="de-DE" altLang="de-DE" sz="1400" b="0" dirty="0" err="1"/>
              <a:t>of</a:t>
            </a:r>
            <a:r>
              <a:rPr lang="de-DE" altLang="de-DE" sz="1400" b="0" dirty="0"/>
              <a:t> </a:t>
            </a:r>
            <a:r>
              <a:rPr lang="de-DE" altLang="de-DE" sz="1400" b="0" dirty="0" err="1"/>
              <a:t>machinery</a:t>
            </a:r>
            <a:r>
              <a:rPr lang="de-DE" altLang="de-DE" sz="1400" b="0" dirty="0"/>
              <a:t> </a:t>
            </a:r>
            <a:r>
              <a:rPr lang="de-DE" altLang="de-DE" sz="1400" b="0" dirty="0" err="1"/>
              <a:t>and</a:t>
            </a:r>
            <a:r>
              <a:rPr lang="de-DE" altLang="de-DE" sz="1400" b="0" dirty="0"/>
              <a:t> </a:t>
            </a:r>
            <a:r>
              <a:rPr lang="de-DE" altLang="de-DE" sz="1400" b="0" dirty="0" err="1"/>
              <a:t>component</a:t>
            </a:r>
            <a:r>
              <a:rPr lang="de-DE" altLang="de-DE" sz="1400" b="0" dirty="0"/>
              <a:t> </a:t>
            </a:r>
            <a:r>
              <a:rPr lang="de-DE" altLang="de-DE" sz="1400" b="0" dirty="0" err="1"/>
              <a:t>parts</a:t>
            </a:r>
            <a:r>
              <a:rPr lang="de-DE" altLang="de-DE" sz="1400" b="0" dirty="0"/>
              <a:t> </a:t>
            </a:r>
            <a:r>
              <a:rPr lang="de-DE" altLang="de-DE" sz="1400" b="0" dirty="0" err="1"/>
              <a:t>of</a:t>
            </a:r>
            <a:r>
              <a:rPr lang="de-DE" altLang="de-DE" sz="1400" b="0" dirty="0"/>
              <a:t> </a:t>
            </a:r>
            <a:r>
              <a:rPr lang="de-DE" altLang="de-DE" sz="1400" b="0" dirty="0" err="1"/>
              <a:t>machinery</a:t>
            </a:r>
            <a:endParaRPr lang="de-DE" altLang="de-DE" sz="1400" b="0" dirty="0"/>
          </a:p>
          <a:p>
            <a:pPr eaLnBrk="1" hangingPunct="1">
              <a:lnSpc>
                <a:spcPct val="120000"/>
              </a:lnSpc>
              <a:spcAft>
                <a:spcPct val="30000"/>
              </a:spcAft>
            </a:pPr>
            <a:r>
              <a:rPr lang="de-DE" altLang="de-DE" sz="1400" b="0" dirty="0"/>
              <a:t>EN 1005-3 </a:t>
            </a:r>
            <a:r>
              <a:rPr lang="de-DE" altLang="de-DE" sz="1400" b="0" dirty="0" err="1"/>
              <a:t>Safety</a:t>
            </a:r>
            <a:r>
              <a:rPr lang="de-DE" altLang="de-DE" sz="1400" b="0" dirty="0"/>
              <a:t> </a:t>
            </a:r>
            <a:r>
              <a:rPr lang="de-DE" altLang="de-DE" sz="1400" b="0" dirty="0" err="1"/>
              <a:t>of</a:t>
            </a:r>
            <a:r>
              <a:rPr lang="de-DE" altLang="de-DE" sz="1400" b="0" dirty="0"/>
              <a:t> </a:t>
            </a:r>
            <a:r>
              <a:rPr lang="de-DE" altLang="de-DE" sz="1400" b="0" dirty="0" err="1"/>
              <a:t>machinery</a:t>
            </a:r>
            <a:r>
              <a:rPr lang="de-DE" altLang="de-DE" sz="1400" b="0" dirty="0"/>
              <a:t> – Human </a:t>
            </a:r>
            <a:r>
              <a:rPr lang="de-DE" altLang="de-DE" sz="1400" b="0" dirty="0" err="1"/>
              <a:t>physical</a:t>
            </a:r>
            <a:r>
              <a:rPr lang="de-DE" altLang="de-DE" sz="1400" b="0" dirty="0"/>
              <a:t> </a:t>
            </a:r>
            <a:r>
              <a:rPr lang="de-DE" altLang="de-DE" sz="1400" b="0" dirty="0" err="1"/>
              <a:t>performance</a:t>
            </a:r>
            <a:r>
              <a:rPr lang="de-DE" altLang="de-DE" sz="1400" b="0" dirty="0"/>
              <a:t> – Part 3: Recommended </a:t>
            </a:r>
            <a:r>
              <a:rPr lang="de-DE" altLang="de-DE" sz="1400" b="0" dirty="0" err="1"/>
              <a:t>force</a:t>
            </a:r>
            <a:r>
              <a:rPr lang="de-DE" altLang="de-DE" sz="1400" b="0" dirty="0"/>
              <a:t> </a:t>
            </a:r>
            <a:r>
              <a:rPr lang="de-DE" altLang="de-DE" sz="1400" b="0" dirty="0" err="1"/>
              <a:t>limits</a:t>
            </a:r>
            <a:r>
              <a:rPr lang="de-DE" altLang="de-DE" sz="1400" b="0" dirty="0"/>
              <a:t> </a:t>
            </a:r>
            <a:r>
              <a:rPr lang="de-DE" altLang="de-DE" sz="1400" b="0" dirty="0" err="1"/>
              <a:t>for</a:t>
            </a:r>
            <a:r>
              <a:rPr lang="de-DE" altLang="de-DE" sz="1400" b="0" dirty="0"/>
              <a:t> </a:t>
            </a:r>
            <a:r>
              <a:rPr lang="de-DE" altLang="de-DE" sz="1400" b="0" dirty="0" err="1"/>
              <a:t>machinery</a:t>
            </a:r>
            <a:r>
              <a:rPr lang="de-DE" altLang="de-DE" sz="1400" b="0" dirty="0"/>
              <a:t> </a:t>
            </a:r>
            <a:r>
              <a:rPr lang="de-DE" altLang="de-DE" sz="1400" b="0" dirty="0" err="1"/>
              <a:t>operation</a:t>
            </a:r>
            <a:endParaRPr lang="de-DE" altLang="de-DE" sz="1400" b="0" dirty="0"/>
          </a:p>
          <a:p>
            <a:pPr eaLnBrk="1" hangingPunct="1">
              <a:lnSpc>
                <a:spcPct val="120000"/>
              </a:lnSpc>
              <a:spcAft>
                <a:spcPct val="30000"/>
              </a:spcAft>
            </a:pPr>
            <a:r>
              <a:rPr lang="de-DE" altLang="de-DE" sz="1400" b="0" dirty="0"/>
              <a:t>EN 1005-4 </a:t>
            </a:r>
            <a:r>
              <a:rPr lang="de-DE" altLang="de-DE" sz="1400" b="0" dirty="0" err="1"/>
              <a:t>Safety</a:t>
            </a:r>
            <a:r>
              <a:rPr lang="de-DE" altLang="de-DE" sz="1400" b="0" dirty="0"/>
              <a:t> </a:t>
            </a:r>
            <a:r>
              <a:rPr lang="de-DE" altLang="de-DE" sz="1400" b="0" dirty="0" err="1"/>
              <a:t>of</a:t>
            </a:r>
            <a:r>
              <a:rPr lang="de-DE" altLang="de-DE" sz="1400" b="0" dirty="0"/>
              <a:t> </a:t>
            </a:r>
            <a:r>
              <a:rPr lang="de-DE" altLang="de-DE" sz="1400" b="0" dirty="0" err="1"/>
              <a:t>machinery</a:t>
            </a:r>
            <a:r>
              <a:rPr lang="de-DE" altLang="de-DE" sz="1400" b="0" dirty="0"/>
              <a:t> – Human </a:t>
            </a:r>
            <a:r>
              <a:rPr lang="de-DE" altLang="de-DE" sz="1400" b="0" dirty="0" err="1"/>
              <a:t>physical</a:t>
            </a:r>
            <a:r>
              <a:rPr lang="de-DE" altLang="de-DE" sz="1400" b="0" dirty="0"/>
              <a:t> </a:t>
            </a:r>
            <a:r>
              <a:rPr lang="de-DE" altLang="de-DE" sz="1400" b="0" dirty="0" err="1"/>
              <a:t>performance</a:t>
            </a:r>
            <a:r>
              <a:rPr lang="de-DE" altLang="de-DE" sz="1400" b="0" dirty="0"/>
              <a:t> – Part 4: Evaluation </a:t>
            </a:r>
            <a:r>
              <a:rPr lang="de-DE" altLang="de-DE" sz="1400" b="0" dirty="0" err="1"/>
              <a:t>of</a:t>
            </a:r>
            <a:r>
              <a:rPr lang="de-DE" altLang="de-DE" sz="1400" b="0" dirty="0"/>
              <a:t> </a:t>
            </a:r>
            <a:r>
              <a:rPr lang="de-DE" altLang="de-DE" sz="1400" b="0" dirty="0" err="1"/>
              <a:t>working</a:t>
            </a:r>
            <a:r>
              <a:rPr lang="de-DE" altLang="de-DE" sz="1400" b="0" dirty="0"/>
              <a:t> </a:t>
            </a:r>
            <a:r>
              <a:rPr lang="de-DE" altLang="de-DE" sz="1400" b="0" dirty="0" err="1"/>
              <a:t>postures</a:t>
            </a:r>
            <a:r>
              <a:rPr lang="de-DE" altLang="de-DE" sz="1400" b="0" dirty="0"/>
              <a:t> </a:t>
            </a:r>
            <a:r>
              <a:rPr lang="de-DE" altLang="de-DE" sz="1400" b="0" dirty="0" err="1"/>
              <a:t>and</a:t>
            </a:r>
            <a:r>
              <a:rPr lang="de-DE" altLang="de-DE" sz="1400" b="0" dirty="0"/>
              <a:t> </a:t>
            </a:r>
            <a:r>
              <a:rPr lang="de-DE" altLang="de-DE" sz="1400" b="0" dirty="0" err="1"/>
              <a:t>movements</a:t>
            </a:r>
            <a:r>
              <a:rPr lang="de-DE" altLang="de-DE" sz="1400" b="0" dirty="0"/>
              <a:t> in </a:t>
            </a:r>
            <a:r>
              <a:rPr lang="de-DE" altLang="de-DE" sz="1400" b="0" dirty="0" err="1"/>
              <a:t>relation</a:t>
            </a:r>
            <a:r>
              <a:rPr lang="de-DE" altLang="de-DE" sz="1400" b="0" dirty="0"/>
              <a:t> </a:t>
            </a:r>
            <a:r>
              <a:rPr lang="de-DE" altLang="de-DE" sz="1400" b="0" dirty="0" err="1"/>
              <a:t>to</a:t>
            </a:r>
            <a:r>
              <a:rPr lang="de-DE" altLang="de-DE" sz="1400" b="0" dirty="0"/>
              <a:t> </a:t>
            </a:r>
            <a:r>
              <a:rPr lang="de-DE" altLang="de-DE" sz="1400" b="0" dirty="0" err="1"/>
              <a:t>machinery</a:t>
            </a:r>
            <a:endParaRPr lang="de-DE" altLang="de-DE" sz="1400" b="0" dirty="0"/>
          </a:p>
          <a:p>
            <a:pPr eaLnBrk="1" hangingPunct="1">
              <a:lnSpc>
                <a:spcPct val="120000"/>
              </a:lnSpc>
              <a:spcAft>
                <a:spcPct val="30000"/>
              </a:spcAft>
            </a:pPr>
            <a:r>
              <a:rPr lang="de-DE" altLang="de-DE" sz="1400" b="0" dirty="0"/>
              <a:t>EN 1005-5 </a:t>
            </a:r>
            <a:r>
              <a:rPr lang="de-DE" altLang="de-DE" sz="1400" b="0" dirty="0" err="1"/>
              <a:t>Safety</a:t>
            </a:r>
            <a:r>
              <a:rPr lang="de-DE" altLang="de-DE" sz="1400" b="0" dirty="0"/>
              <a:t> </a:t>
            </a:r>
            <a:r>
              <a:rPr lang="de-DE" altLang="de-DE" sz="1400" b="0" dirty="0" err="1"/>
              <a:t>of</a:t>
            </a:r>
            <a:r>
              <a:rPr lang="de-DE" altLang="de-DE" sz="1400" b="0" dirty="0"/>
              <a:t> </a:t>
            </a:r>
            <a:r>
              <a:rPr lang="de-DE" altLang="de-DE" sz="1400" b="0" dirty="0" err="1"/>
              <a:t>machinery</a:t>
            </a:r>
            <a:r>
              <a:rPr lang="de-DE" altLang="de-DE" sz="1400" b="0" dirty="0"/>
              <a:t> – Human </a:t>
            </a:r>
            <a:r>
              <a:rPr lang="de-DE" altLang="de-DE" sz="1400" b="0" dirty="0" err="1"/>
              <a:t>physical</a:t>
            </a:r>
            <a:r>
              <a:rPr lang="de-DE" altLang="de-DE" sz="1400" b="0" dirty="0"/>
              <a:t> </a:t>
            </a:r>
            <a:r>
              <a:rPr lang="de-DE" altLang="de-DE" sz="1400" b="0" dirty="0" err="1"/>
              <a:t>performance</a:t>
            </a:r>
            <a:r>
              <a:rPr lang="de-DE" altLang="de-DE" sz="1400" b="0" dirty="0"/>
              <a:t> – Part 5: </a:t>
            </a:r>
            <a:r>
              <a:rPr lang="de-DE" altLang="de-DE" sz="1400" b="0" dirty="0" err="1"/>
              <a:t>Risk</a:t>
            </a:r>
            <a:r>
              <a:rPr lang="de-DE" altLang="de-DE" sz="1400" b="0" dirty="0"/>
              <a:t> </a:t>
            </a:r>
            <a:r>
              <a:rPr lang="de-DE" altLang="de-DE" sz="1400" b="0" dirty="0" err="1"/>
              <a:t>assessment</a:t>
            </a:r>
            <a:r>
              <a:rPr lang="de-DE" altLang="de-DE" sz="1400" b="0" dirty="0"/>
              <a:t> </a:t>
            </a:r>
            <a:r>
              <a:rPr lang="de-DE" altLang="de-DE" sz="1400" b="0" dirty="0" err="1"/>
              <a:t>for</a:t>
            </a:r>
            <a:r>
              <a:rPr lang="de-DE" altLang="de-DE" sz="1400" b="0" dirty="0"/>
              <a:t> repetitive </a:t>
            </a:r>
            <a:r>
              <a:rPr lang="de-DE" altLang="de-DE" sz="1400" b="0" dirty="0" err="1"/>
              <a:t>handling</a:t>
            </a:r>
            <a:r>
              <a:rPr lang="de-DE" altLang="de-DE" sz="1400" b="0" dirty="0"/>
              <a:t> at high </a:t>
            </a:r>
            <a:r>
              <a:rPr lang="de-DE" altLang="de-DE" sz="1400" b="0" dirty="0" err="1"/>
              <a:t>frequency</a:t>
            </a:r>
            <a:endParaRPr lang="de-DE" altLang="de-DE" sz="1400" b="0" dirty="0"/>
          </a:p>
          <a:p>
            <a:endParaRPr lang="de-DE" sz="1400" b="0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9ABF11F-CD9A-440B-93D3-5BB8B6ABCD97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dirty="0" smtClean="0"/>
              <a:t>Module 2 – Learning ergonomics - Part 6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altLang="de-DE" dirty="0" smtClean="0"/>
              <a:t> </a:t>
            </a:r>
            <a:fld id="{ACDB34B9-1B6B-4CCE-810A-3F635C0A9A18}" type="slidenum">
              <a:rPr lang="de-DE" altLang="de-DE" smtClean="0"/>
              <a:pPr/>
              <a:t>18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54128126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Important</a:t>
            </a:r>
            <a:r>
              <a:rPr lang="de-DE" dirty="0"/>
              <a:t> </a:t>
            </a:r>
            <a:r>
              <a:rPr lang="de-DE" dirty="0" err="1"/>
              <a:t>literature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Module 2-6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spcBef>
                <a:spcPct val="50000"/>
              </a:spcBef>
            </a:pPr>
            <a:r>
              <a:rPr lang="de-DE" altLang="de-DE" sz="1400" b="0" dirty="0"/>
              <a:t>BULLINGER, H.-J. (1994): Ergonomie: Produkt- und Arbeitsplatzgestaltung. Stuttgart: Teubner.</a:t>
            </a:r>
          </a:p>
          <a:p>
            <a:pPr eaLnBrk="1" hangingPunct="1">
              <a:spcBef>
                <a:spcPct val="50000"/>
              </a:spcBef>
            </a:pPr>
            <a:r>
              <a:rPr lang="de-DE" altLang="de-DE" sz="1400" b="0" dirty="0"/>
              <a:t>BONGWALD, O.; LUTTMANN, A.; LAURIG, W. (1995): Leitfaden für die Beurteilung von Hebe- und Tragetätigkeiten. Sankt Augustin: Hauptverband der gewerblichen Berufsgenossenschaften (HVBG).</a:t>
            </a:r>
          </a:p>
          <a:p>
            <a:pPr eaLnBrk="1" hangingPunct="1">
              <a:spcBef>
                <a:spcPct val="50000"/>
              </a:spcBef>
            </a:pPr>
            <a:r>
              <a:rPr lang="de-DE" altLang="de-DE" sz="1400" b="0" dirty="0"/>
              <a:t>HETTINGER, T. (1981): Heben und Tragen von Lasten. Gutachten über Gewichtsgrenzen für Männer, Frauen und Jugendliche. Wuppertal: </a:t>
            </a:r>
            <a:r>
              <a:rPr lang="de-DE" altLang="de-DE" sz="1400" b="0" dirty="0" err="1"/>
              <a:t>self-published</a:t>
            </a:r>
            <a:r>
              <a:rPr lang="de-DE" altLang="de-DE" sz="1400" b="0" dirty="0"/>
              <a:t>.</a:t>
            </a:r>
          </a:p>
          <a:p>
            <a:pPr eaLnBrk="1" hangingPunct="1">
              <a:spcBef>
                <a:spcPct val="50000"/>
              </a:spcBef>
            </a:pPr>
            <a:r>
              <a:rPr lang="de-DE" altLang="de-DE" sz="1400" b="0" dirty="0"/>
              <a:t>JÄGER, M.; LUTTMANN, A. LAURIG, W. (1989): Biomechanik der Lastenmanipulation. In: </a:t>
            </a:r>
            <a:r>
              <a:rPr lang="de-DE" altLang="de-DE" sz="1400" b="0" dirty="0" err="1"/>
              <a:t>Konietzko</a:t>
            </a:r>
            <a:r>
              <a:rPr lang="de-DE" altLang="de-DE" sz="1400" b="0" dirty="0"/>
              <a:t>, J.; Dupuis, H. (</a:t>
            </a:r>
            <a:r>
              <a:rPr lang="de-DE" altLang="de-DE" sz="1400" b="0" dirty="0" err="1"/>
              <a:t>eds</a:t>
            </a:r>
            <a:r>
              <a:rPr lang="de-DE" altLang="de-DE" sz="1400" b="0" dirty="0"/>
              <a:t>.): Handbuch der Arbeitsmedizin. Landsberg: </a:t>
            </a:r>
            <a:r>
              <a:rPr lang="de-DE" altLang="de-DE" sz="1400" b="0" dirty="0" err="1"/>
              <a:t>Ecomed</a:t>
            </a:r>
            <a:r>
              <a:rPr lang="de-DE" altLang="de-DE" sz="1400" b="0" dirty="0"/>
              <a:t>.</a:t>
            </a:r>
          </a:p>
          <a:p>
            <a:pPr eaLnBrk="1" hangingPunct="1">
              <a:spcBef>
                <a:spcPct val="50000"/>
              </a:spcBef>
            </a:pPr>
            <a:r>
              <a:rPr lang="de-DE" altLang="de-DE" sz="1400" b="0" dirty="0"/>
              <a:t>JÜRGENS, W.-W.; MOHR, D.; PANGERT, R.; SCHULTZ, K.; STEINBERG, U. (1996): Handlungsanleitung zur Beurteilung der Arbeitsbedingungen beim Heben und Tragen von Lasten. Saarbrücken: Länderausschuss für Arbeitsschutz und Sicherheitstechnik (LASI). (LASI </a:t>
            </a:r>
            <a:r>
              <a:rPr lang="de-DE" altLang="de-DE" sz="1400" b="0" dirty="0" err="1"/>
              <a:t>publication</a:t>
            </a:r>
            <a:r>
              <a:rPr lang="de-DE" altLang="de-DE" sz="1400" b="0" dirty="0"/>
              <a:t> LV 9).</a:t>
            </a:r>
          </a:p>
          <a:p>
            <a:pPr eaLnBrk="1" hangingPunct="1">
              <a:spcBef>
                <a:spcPct val="50000"/>
              </a:spcBef>
            </a:pPr>
            <a:r>
              <a:rPr lang="de-DE" altLang="de-DE" sz="1400" b="0" dirty="0"/>
              <a:t>SCHMIDTKE, H. (1989): Handbuch der Ergonomie. </a:t>
            </a:r>
            <a:r>
              <a:rPr lang="de-DE" altLang="de-DE" sz="1400" b="0" dirty="0" err="1"/>
              <a:t>Munich</a:t>
            </a:r>
            <a:r>
              <a:rPr lang="de-DE" altLang="de-DE" sz="1400" b="0" dirty="0"/>
              <a:t>: Carl Hanser.</a:t>
            </a:r>
          </a:p>
          <a:p>
            <a:pPr eaLnBrk="1" hangingPunct="1">
              <a:spcBef>
                <a:spcPct val="50000"/>
              </a:spcBef>
            </a:pPr>
            <a:r>
              <a:rPr lang="de-DE" altLang="de-DE" sz="1400" b="0" dirty="0"/>
              <a:t>ROHMERT, W.; BERG, K. ; BRUDER, R. ; SCHAUB, K. (1994): Kräfteatlas: Part 1.      Datenauswertung statischer Aktionskräfte. 1st </a:t>
            </a:r>
            <a:r>
              <a:rPr lang="de-DE" altLang="de-DE" sz="1400" b="0" dirty="0" err="1"/>
              <a:t>edition</a:t>
            </a:r>
            <a:r>
              <a:rPr lang="de-DE" altLang="de-DE" sz="1400" b="0" dirty="0"/>
              <a:t>. Bremerhaven: Wirtschaftsverlag NW Verlag für neue Wissenschaft. (Publications </a:t>
            </a:r>
            <a:r>
              <a:rPr lang="de-DE" altLang="de-DE" sz="1400" b="0" dirty="0" err="1"/>
              <a:t>of</a:t>
            </a:r>
            <a:r>
              <a:rPr lang="de-DE" altLang="de-DE" sz="1400" b="0" dirty="0"/>
              <a:t> </a:t>
            </a:r>
            <a:r>
              <a:rPr lang="de-DE" altLang="de-DE" sz="1400" b="0" dirty="0" err="1"/>
              <a:t>the</a:t>
            </a:r>
            <a:r>
              <a:rPr lang="de-DE" altLang="de-DE" sz="1400" b="0" dirty="0"/>
              <a:t> Bundesanstalt für Arbeitsmedizin und Arbeitsschutz, </a:t>
            </a:r>
            <a:r>
              <a:rPr lang="de-DE" altLang="de-DE" sz="1400" b="0" dirty="0" err="1"/>
              <a:t>Article</a:t>
            </a:r>
            <a:r>
              <a:rPr lang="de-DE" altLang="de-DE" sz="1400" b="0" dirty="0"/>
              <a:t> 09.004). </a:t>
            </a:r>
          </a:p>
          <a:p>
            <a:endParaRPr lang="de-DE" sz="1400" b="0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9ABF11F-CD9A-440B-93D3-5BB8B6ABCD97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dirty="0" smtClean="0"/>
              <a:t>Module 2 – Learning ergonomics - Part 6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altLang="de-DE" dirty="0" smtClean="0"/>
              <a:t> </a:t>
            </a:r>
            <a:fld id="{ACDB34B9-1B6B-4CCE-810A-3F635C0A9A18}" type="slidenum">
              <a:rPr lang="de-DE" altLang="de-DE" smtClean="0"/>
              <a:pPr/>
              <a:t>19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660743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defTabSz="801688" eaLnBrk="0" hangingPunct="0">
              <a:defRPr sz="2400" b="1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 marL="742950" indent="-285750" defTabSz="801688" eaLnBrk="0" hangingPunct="0">
              <a:defRPr sz="2400">
                <a:solidFill>
                  <a:schemeClr val="bg2"/>
                </a:solidFill>
                <a:latin typeface="Arial" panose="020B0604020202020204" pitchFamily="34" charset="0"/>
              </a:defRPr>
            </a:lvl2pPr>
            <a:lvl3pPr marL="1143000" indent="-228600" defTabSz="801688" eaLnBrk="0" hangingPunct="0">
              <a:buClr>
                <a:srgbClr val="FAB500"/>
              </a:buClr>
              <a:buFont typeface="Wingdings" panose="05000000000000000000" pitchFamily="2" charset="2"/>
              <a:buChar char="§"/>
              <a:defRPr sz="2400">
                <a:solidFill>
                  <a:schemeClr val="bg2"/>
                </a:solidFill>
                <a:latin typeface="Arial" panose="020B0604020202020204" pitchFamily="34" charset="0"/>
              </a:defRPr>
            </a:lvl3pPr>
            <a:lvl4pPr marL="1600200" indent="-228600" defTabSz="801688" eaLnBrk="0" hangingPunct="0">
              <a:buFont typeface="Wingdings" panose="05000000000000000000" pitchFamily="2" charset="2"/>
              <a:buChar char="§"/>
              <a:defRPr sz="2100">
                <a:solidFill>
                  <a:schemeClr val="bg2"/>
                </a:solidFill>
                <a:latin typeface="Arial" panose="020B0604020202020204" pitchFamily="34" charset="0"/>
              </a:defRPr>
            </a:lvl4pPr>
            <a:lvl5pPr marL="2057400" indent="-228600" defTabSz="801688" eaLnBrk="0" hangingPunct="0">
              <a:buChar char="•"/>
              <a:defRPr sz="1700">
                <a:solidFill>
                  <a:srgbClr val="878787"/>
                </a:solidFill>
                <a:latin typeface="Arial" panose="020B0604020202020204" pitchFamily="34" charset="0"/>
              </a:defRPr>
            </a:lvl5pPr>
            <a:lvl6pPr marL="25146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700">
                <a:solidFill>
                  <a:srgbClr val="878787"/>
                </a:solidFill>
                <a:latin typeface="Arial" panose="020B0604020202020204" pitchFamily="34" charset="0"/>
              </a:defRPr>
            </a:lvl6pPr>
            <a:lvl7pPr marL="29718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700">
                <a:solidFill>
                  <a:srgbClr val="878787"/>
                </a:solidFill>
                <a:latin typeface="Arial" panose="020B0604020202020204" pitchFamily="34" charset="0"/>
              </a:defRPr>
            </a:lvl7pPr>
            <a:lvl8pPr marL="34290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700">
                <a:solidFill>
                  <a:srgbClr val="878787"/>
                </a:solidFill>
                <a:latin typeface="Arial" panose="020B0604020202020204" pitchFamily="34" charset="0"/>
              </a:defRPr>
            </a:lvl8pPr>
            <a:lvl9pPr marL="38862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700">
                <a:solidFill>
                  <a:srgbClr val="878787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14A9C05D-E05C-4172-A472-E57D6C31564E}" type="datetime1">
              <a:rPr lang="de-DE" altLang="de-DE" sz="1200" b="0" smtClean="0">
                <a:solidFill>
                  <a:schemeClr val="bg1"/>
                </a:solidFill>
              </a:rPr>
              <a:t>12.11.2019</a:t>
            </a:fld>
            <a:endParaRPr lang="de-DE" altLang="de-DE" sz="1200" b="0" smtClean="0">
              <a:solidFill>
                <a:schemeClr val="bg1"/>
              </a:solidFill>
            </a:endParaRPr>
          </a:p>
        </p:txBody>
      </p:sp>
      <p:sp>
        <p:nvSpPr>
          <p:cNvPr id="4099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defTabSz="801688" eaLnBrk="0" hangingPunct="0">
              <a:defRPr sz="2400" b="1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 marL="742950" indent="-285750" defTabSz="801688" eaLnBrk="0" hangingPunct="0">
              <a:defRPr sz="2400">
                <a:solidFill>
                  <a:schemeClr val="bg2"/>
                </a:solidFill>
                <a:latin typeface="Arial" panose="020B0604020202020204" pitchFamily="34" charset="0"/>
              </a:defRPr>
            </a:lvl2pPr>
            <a:lvl3pPr marL="1143000" indent="-228600" defTabSz="801688" eaLnBrk="0" hangingPunct="0">
              <a:buClr>
                <a:srgbClr val="FAB500"/>
              </a:buClr>
              <a:buFont typeface="Wingdings" panose="05000000000000000000" pitchFamily="2" charset="2"/>
              <a:buChar char="§"/>
              <a:defRPr sz="2400">
                <a:solidFill>
                  <a:schemeClr val="bg2"/>
                </a:solidFill>
                <a:latin typeface="Arial" panose="020B0604020202020204" pitchFamily="34" charset="0"/>
              </a:defRPr>
            </a:lvl3pPr>
            <a:lvl4pPr marL="1600200" indent="-228600" defTabSz="801688" eaLnBrk="0" hangingPunct="0">
              <a:buFont typeface="Wingdings" panose="05000000000000000000" pitchFamily="2" charset="2"/>
              <a:buChar char="§"/>
              <a:defRPr sz="2100">
                <a:solidFill>
                  <a:schemeClr val="bg2"/>
                </a:solidFill>
                <a:latin typeface="Arial" panose="020B0604020202020204" pitchFamily="34" charset="0"/>
              </a:defRPr>
            </a:lvl4pPr>
            <a:lvl5pPr marL="2057400" indent="-228600" defTabSz="801688" eaLnBrk="0" hangingPunct="0">
              <a:buChar char="•"/>
              <a:defRPr sz="1700">
                <a:solidFill>
                  <a:srgbClr val="878787"/>
                </a:solidFill>
                <a:latin typeface="Arial" panose="020B0604020202020204" pitchFamily="34" charset="0"/>
              </a:defRPr>
            </a:lvl5pPr>
            <a:lvl6pPr marL="25146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700">
                <a:solidFill>
                  <a:srgbClr val="878787"/>
                </a:solidFill>
                <a:latin typeface="Arial" panose="020B0604020202020204" pitchFamily="34" charset="0"/>
              </a:defRPr>
            </a:lvl6pPr>
            <a:lvl7pPr marL="29718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700">
                <a:solidFill>
                  <a:srgbClr val="878787"/>
                </a:solidFill>
                <a:latin typeface="Arial" panose="020B0604020202020204" pitchFamily="34" charset="0"/>
              </a:defRPr>
            </a:lvl7pPr>
            <a:lvl8pPr marL="34290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700">
                <a:solidFill>
                  <a:srgbClr val="878787"/>
                </a:solidFill>
                <a:latin typeface="Arial" panose="020B0604020202020204" pitchFamily="34" charset="0"/>
              </a:defRPr>
            </a:lvl8pPr>
            <a:lvl9pPr marL="38862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700">
                <a:solidFill>
                  <a:srgbClr val="878787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de-DE" sz="1200" b="0" dirty="0" smtClean="0">
                <a:solidFill>
                  <a:schemeClr val="bg1"/>
                </a:solidFill>
              </a:rPr>
              <a:t>Module 2 – Learning ergonomics - Part 6</a:t>
            </a:r>
            <a:endParaRPr lang="de-DE" altLang="de-DE" sz="1200" b="0" dirty="0" smtClean="0">
              <a:solidFill>
                <a:schemeClr val="bg1"/>
              </a:solidFill>
            </a:endParaRPr>
          </a:p>
        </p:txBody>
      </p:sp>
      <p:sp>
        <p:nvSpPr>
          <p:cNvPr id="4100" name="Foliennummernplatzhalt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defTabSz="801688" eaLnBrk="0" hangingPunct="0">
              <a:defRPr sz="2400" b="1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 marL="742950" indent="-285750" defTabSz="801688" eaLnBrk="0" hangingPunct="0">
              <a:defRPr sz="2400">
                <a:solidFill>
                  <a:schemeClr val="bg2"/>
                </a:solidFill>
                <a:latin typeface="Arial" panose="020B0604020202020204" pitchFamily="34" charset="0"/>
              </a:defRPr>
            </a:lvl2pPr>
            <a:lvl3pPr marL="1143000" indent="-228600" defTabSz="801688" eaLnBrk="0" hangingPunct="0">
              <a:buClr>
                <a:srgbClr val="FAB500"/>
              </a:buClr>
              <a:buFont typeface="Wingdings" panose="05000000000000000000" pitchFamily="2" charset="2"/>
              <a:buChar char="§"/>
              <a:defRPr sz="2400">
                <a:solidFill>
                  <a:schemeClr val="bg2"/>
                </a:solidFill>
                <a:latin typeface="Arial" panose="020B0604020202020204" pitchFamily="34" charset="0"/>
              </a:defRPr>
            </a:lvl3pPr>
            <a:lvl4pPr marL="1600200" indent="-228600" defTabSz="801688" eaLnBrk="0" hangingPunct="0">
              <a:buFont typeface="Wingdings" panose="05000000000000000000" pitchFamily="2" charset="2"/>
              <a:buChar char="§"/>
              <a:defRPr sz="2100">
                <a:solidFill>
                  <a:schemeClr val="bg2"/>
                </a:solidFill>
                <a:latin typeface="Arial" panose="020B0604020202020204" pitchFamily="34" charset="0"/>
              </a:defRPr>
            </a:lvl4pPr>
            <a:lvl5pPr marL="2057400" indent="-228600" defTabSz="801688" eaLnBrk="0" hangingPunct="0">
              <a:buChar char="•"/>
              <a:defRPr sz="1700">
                <a:solidFill>
                  <a:srgbClr val="878787"/>
                </a:solidFill>
                <a:latin typeface="Arial" panose="020B0604020202020204" pitchFamily="34" charset="0"/>
              </a:defRPr>
            </a:lvl5pPr>
            <a:lvl6pPr marL="25146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700">
                <a:solidFill>
                  <a:srgbClr val="878787"/>
                </a:solidFill>
                <a:latin typeface="Arial" panose="020B0604020202020204" pitchFamily="34" charset="0"/>
              </a:defRPr>
            </a:lvl6pPr>
            <a:lvl7pPr marL="29718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700">
                <a:solidFill>
                  <a:srgbClr val="878787"/>
                </a:solidFill>
                <a:latin typeface="Arial" panose="020B0604020202020204" pitchFamily="34" charset="0"/>
              </a:defRPr>
            </a:lvl7pPr>
            <a:lvl8pPr marL="34290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700">
                <a:solidFill>
                  <a:srgbClr val="878787"/>
                </a:solidFill>
                <a:latin typeface="Arial" panose="020B0604020202020204" pitchFamily="34" charset="0"/>
              </a:defRPr>
            </a:lvl8pPr>
            <a:lvl9pPr marL="38862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700">
                <a:solidFill>
                  <a:srgbClr val="878787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1200" b="0" dirty="0" smtClean="0">
                <a:solidFill>
                  <a:schemeClr val="bg1"/>
                </a:solidFill>
              </a:rPr>
              <a:t> </a:t>
            </a:r>
            <a:fld id="{7DA9678E-8188-4F40-8293-AA29B13C7974}" type="slidenum">
              <a:rPr lang="de-DE" altLang="de-DE" sz="1200" b="0">
                <a:solidFill>
                  <a:schemeClr val="bg1"/>
                </a:solidFill>
              </a:rPr>
              <a:pPr eaLnBrk="1" hangingPunct="1"/>
              <a:t>2</a:t>
            </a:fld>
            <a:endParaRPr lang="de-DE" altLang="de-DE" sz="1200" b="0" dirty="0">
              <a:solidFill>
                <a:schemeClr val="bg1"/>
              </a:solidFill>
            </a:endParaRPr>
          </a:p>
        </p:txBody>
      </p:sp>
      <p:sp>
        <p:nvSpPr>
          <p:cNvPr id="4101" name="Rectangle 1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de-DE" sz="2800" dirty="0"/>
              <a:t>Determining of permissible physical strengths</a:t>
            </a:r>
            <a:endParaRPr lang="de-DE" altLang="de-DE" sz="2800" dirty="0" smtClean="0"/>
          </a:p>
        </p:txBody>
      </p:sp>
      <p:sp>
        <p:nvSpPr>
          <p:cNvPr id="23" name="Rectangle 20"/>
          <p:cNvSpPr>
            <a:spLocks noChangeArrowheads="1"/>
          </p:cNvSpPr>
          <p:nvPr/>
        </p:nvSpPr>
        <p:spPr bwMode="auto">
          <a:xfrm>
            <a:off x="5382989" y="2194034"/>
            <a:ext cx="368662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2000" b="1" dirty="0">
                <a:solidFill>
                  <a:schemeClr val="bg2"/>
                </a:solidFill>
              </a:rPr>
              <a:t>Force </a:t>
            </a:r>
            <a:r>
              <a:rPr lang="de-DE" altLang="de-DE" sz="2000" b="1" dirty="0" err="1">
                <a:solidFill>
                  <a:schemeClr val="bg2"/>
                </a:solidFill>
              </a:rPr>
              <a:t>percentile</a:t>
            </a:r>
            <a:endParaRPr lang="de-DE" altLang="de-DE" sz="2000" b="1" dirty="0">
              <a:solidFill>
                <a:schemeClr val="bg2"/>
              </a:solidFill>
            </a:endParaRPr>
          </a:p>
        </p:txBody>
      </p:sp>
      <p:sp>
        <p:nvSpPr>
          <p:cNvPr id="24" name="Rectangle 21"/>
          <p:cNvSpPr>
            <a:spLocks noChangeArrowheads="1"/>
          </p:cNvSpPr>
          <p:nvPr/>
        </p:nvSpPr>
        <p:spPr bwMode="auto">
          <a:xfrm>
            <a:off x="5373726" y="2917255"/>
            <a:ext cx="368662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2000" b="1" dirty="0" err="1" smtClean="0">
                <a:solidFill>
                  <a:schemeClr val="bg2"/>
                </a:solidFill>
              </a:rPr>
              <a:t>Factors</a:t>
            </a:r>
            <a:r>
              <a:rPr lang="de-DE" altLang="de-DE" sz="2000" b="1" dirty="0" smtClean="0">
                <a:solidFill>
                  <a:schemeClr val="bg2"/>
                </a:solidFill>
              </a:rPr>
              <a:t> </a:t>
            </a:r>
            <a:r>
              <a:rPr lang="de-DE" altLang="de-DE" sz="2000" b="1" dirty="0" err="1">
                <a:solidFill>
                  <a:schemeClr val="bg2"/>
                </a:solidFill>
              </a:rPr>
              <a:t>influencing</a:t>
            </a:r>
            <a:r>
              <a:rPr lang="de-DE" altLang="de-DE" sz="2000" b="1" dirty="0">
                <a:solidFill>
                  <a:schemeClr val="bg2"/>
                </a:solidFill>
              </a:rPr>
              <a:t> </a:t>
            </a:r>
            <a:r>
              <a:rPr lang="de-DE" altLang="de-DE" sz="2000" b="1" dirty="0" err="1">
                <a:solidFill>
                  <a:schemeClr val="bg2"/>
                </a:solidFill>
              </a:rPr>
              <a:t>physical</a:t>
            </a:r>
            <a:r>
              <a:rPr lang="de-DE" altLang="de-DE" sz="2000" b="1" dirty="0">
                <a:solidFill>
                  <a:schemeClr val="bg2"/>
                </a:solidFill>
              </a:rPr>
              <a:t> </a:t>
            </a:r>
            <a:r>
              <a:rPr lang="de-DE" altLang="de-DE" sz="2000" b="1" dirty="0" err="1" smtClean="0">
                <a:solidFill>
                  <a:schemeClr val="bg2"/>
                </a:solidFill>
              </a:rPr>
              <a:t>strengths</a:t>
            </a:r>
            <a:endParaRPr lang="de-DE" altLang="de-DE" sz="2000" b="1" dirty="0">
              <a:solidFill>
                <a:schemeClr val="bg2"/>
              </a:solidFill>
            </a:endParaRPr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64" r="2884"/>
          <a:stretch/>
        </p:blipFill>
        <p:spPr>
          <a:xfrm>
            <a:off x="259565" y="1340768"/>
            <a:ext cx="4703967" cy="4298389"/>
          </a:xfrm>
          <a:prstGeom prst="rect">
            <a:avLst/>
          </a:prstGeom>
        </p:spPr>
      </p:pic>
      <p:sp>
        <p:nvSpPr>
          <p:cNvPr id="20" name="Inhaltsplatzhalter 7"/>
          <p:cNvSpPr txBox="1">
            <a:spLocks noGrp="1"/>
          </p:cNvSpPr>
          <p:nvPr/>
        </p:nvSpPr>
        <p:spPr bwMode="auto">
          <a:xfrm>
            <a:off x="3547807" y="5437276"/>
            <a:ext cx="1003300" cy="125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>
            <a:defPPr>
              <a:defRPr lang="de-DE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defRPr sz="2000" kern="1200">
                <a:solidFill>
                  <a:srgbClr val="6D6D6D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defRPr sz="2000" kern="1200">
                <a:solidFill>
                  <a:srgbClr val="6D6D6D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defRPr sz="2000" kern="1200">
                <a:solidFill>
                  <a:srgbClr val="6D6D6D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defRPr sz="2000" kern="1200">
                <a:solidFill>
                  <a:srgbClr val="6D6D6D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defRPr sz="2000" kern="1200">
                <a:solidFill>
                  <a:srgbClr val="6D6D6D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rgbClr val="6D6D6D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rgbClr val="6D6D6D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rgbClr val="6D6D6D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rgbClr val="6D6D6D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r>
              <a:rPr lang="de-DE" sz="800" b="0" dirty="0" smtClean="0"/>
              <a:t>© Michael Hüter</a:t>
            </a:r>
            <a:endParaRPr lang="de-DE" b="0" dirty="0"/>
          </a:p>
        </p:txBody>
      </p:sp>
      <p:sp>
        <p:nvSpPr>
          <p:cNvPr id="4" name="Rechteck 3"/>
          <p:cNvSpPr/>
          <p:nvPr/>
        </p:nvSpPr>
        <p:spPr>
          <a:xfrm>
            <a:off x="5390494" y="3936203"/>
            <a:ext cx="366985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lang="en-US" b="1" dirty="0"/>
              <a:t>Determining of </a:t>
            </a:r>
            <a:r>
              <a:rPr lang="en-US" b="1" dirty="0" smtClean="0"/>
              <a:t>permissible</a:t>
            </a:r>
          </a:p>
          <a:p>
            <a:pPr>
              <a:spcBef>
                <a:spcPts val="0"/>
              </a:spcBef>
            </a:pPr>
            <a:r>
              <a:rPr lang="en-US" b="1" dirty="0" smtClean="0"/>
              <a:t>physical </a:t>
            </a:r>
            <a:r>
              <a:rPr lang="en-US" b="1" dirty="0"/>
              <a:t>strengths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6"/>
          <p:cNvSpPr>
            <a:spLocks noGrp="1" noChangeArrowheads="1"/>
          </p:cNvSpPr>
          <p:nvPr>
            <p:ph type="ctrTitle"/>
          </p:nvPr>
        </p:nvSpPr>
        <p:spPr>
          <a:xfrm>
            <a:off x="1979613" y="2189163"/>
            <a:ext cx="6102350" cy="592137"/>
          </a:xfrm>
        </p:spPr>
        <p:txBody>
          <a:bodyPr/>
          <a:lstStyle/>
          <a:p>
            <a:pPr eaLnBrk="1" hangingPunct="1"/>
            <a:r>
              <a:rPr lang="de-DE" altLang="de-DE" sz="3600" dirty="0" smtClean="0"/>
              <a:t>Impressum</a:t>
            </a:r>
            <a:br>
              <a:rPr lang="de-DE" altLang="de-DE" sz="3600" dirty="0" smtClean="0"/>
            </a:br>
            <a:endParaRPr lang="de-DE" altLang="de-DE" sz="3600" dirty="0" smtClean="0"/>
          </a:p>
        </p:txBody>
      </p:sp>
      <p:sp>
        <p:nvSpPr>
          <p:cNvPr id="6147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1979613" y="2708275"/>
            <a:ext cx="6102350" cy="3387725"/>
          </a:xfrm>
        </p:spPr>
        <p:txBody>
          <a:bodyPr/>
          <a:lstStyle/>
          <a:p>
            <a:pPr eaLnBrk="1" hangingPunct="1">
              <a:tabLst>
                <a:tab pos="665163" algn="l"/>
              </a:tabLst>
            </a:pPr>
            <a:r>
              <a:rPr lang="de-DE" altLang="de-DE" dirty="0" err="1" smtClean="0"/>
              <a:t>Author</a:t>
            </a:r>
            <a:r>
              <a:rPr lang="de-DE" altLang="de-DE" dirty="0"/>
              <a:t>: </a:t>
            </a:r>
            <a:r>
              <a:rPr lang="de-DE" b="1" dirty="0"/>
              <a:t>Dr.-Ing. Christiane </a:t>
            </a:r>
            <a:r>
              <a:rPr lang="de-DE" b="1" dirty="0" err="1"/>
              <a:t>Kamusella</a:t>
            </a:r>
            <a:endParaRPr lang="de-DE" b="1" dirty="0"/>
          </a:p>
          <a:p>
            <a:pPr eaLnBrk="1" hangingPunct="1">
              <a:tabLst>
                <a:tab pos="665163" algn="l"/>
              </a:tabLst>
            </a:pPr>
            <a:r>
              <a:rPr lang="de-DE" altLang="de-DE" dirty="0"/>
              <a:t>TU Dresden – Fakultät Maschinenwesen</a:t>
            </a:r>
          </a:p>
          <a:p>
            <a:pPr eaLnBrk="1" hangingPunct="1">
              <a:tabLst>
                <a:tab pos="665163" algn="l"/>
              </a:tabLst>
            </a:pPr>
            <a:r>
              <a:rPr lang="de-DE" altLang="de-DE" dirty="0"/>
              <a:t>Institut für Technische Logistik und Arbeitssysteme</a:t>
            </a:r>
          </a:p>
          <a:p>
            <a:pPr eaLnBrk="1" hangingPunct="1">
              <a:tabLst>
                <a:tab pos="665163" algn="l"/>
              </a:tabLst>
            </a:pPr>
            <a:r>
              <a:rPr lang="de-DE" altLang="de-DE" dirty="0"/>
              <a:t>Professur  für Arbeitswissenschaft</a:t>
            </a:r>
          </a:p>
          <a:p>
            <a:pPr eaLnBrk="1" hangingPunct="1">
              <a:tabLst>
                <a:tab pos="665163" algn="l"/>
              </a:tabLst>
            </a:pPr>
            <a:r>
              <a:rPr lang="de-DE" altLang="de-DE" dirty="0">
                <a:hlinkClick r:id="rId2"/>
              </a:rPr>
              <a:t>Christiane.Kamusella@tu-dresden.de</a:t>
            </a:r>
            <a:r>
              <a:rPr lang="de-DE" altLang="de-DE" dirty="0"/>
              <a:t> </a:t>
            </a:r>
          </a:p>
          <a:p>
            <a:pPr eaLnBrk="1" hangingPunct="1">
              <a:tabLst>
                <a:tab pos="665163" algn="l"/>
              </a:tabLst>
            </a:pPr>
            <a:endParaRPr lang="de-DE" altLang="de-DE" dirty="0"/>
          </a:p>
          <a:p>
            <a:pPr eaLnBrk="1" hangingPunct="1">
              <a:tabLst>
                <a:tab pos="665163" algn="l"/>
              </a:tabLst>
            </a:pPr>
            <a:r>
              <a:rPr lang="de-DE" altLang="de-DE" dirty="0" err="1"/>
              <a:t>Initiated</a:t>
            </a:r>
            <a:r>
              <a:rPr lang="de-DE" altLang="de-DE" dirty="0"/>
              <a:t> </a:t>
            </a:r>
            <a:r>
              <a:rPr lang="de-DE" altLang="de-DE" dirty="0" err="1"/>
              <a:t>and</a:t>
            </a:r>
            <a:r>
              <a:rPr lang="de-DE" altLang="de-DE" dirty="0"/>
              <a:t> </a:t>
            </a:r>
            <a:r>
              <a:rPr lang="de-DE" altLang="de-DE" dirty="0" err="1"/>
              <a:t>funded</a:t>
            </a:r>
            <a:r>
              <a:rPr lang="de-DE" altLang="de-DE" dirty="0"/>
              <a:t> </a:t>
            </a:r>
            <a:r>
              <a:rPr lang="de-DE" altLang="de-DE" dirty="0" err="1" smtClean="0"/>
              <a:t>by</a:t>
            </a:r>
            <a:r>
              <a:rPr lang="de-DE" altLang="de-DE" dirty="0" smtClean="0"/>
              <a:t/>
            </a:r>
            <a:br>
              <a:rPr lang="de-DE" altLang="de-DE" dirty="0" smtClean="0"/>
            </a:br>
            <a:r>
              <a:rPr lang="de-DE" altLang="de-DE" b="1" dirty="0" smtClean="0"/>
              <a:t>Kommission </a:t>
            </a:r>
            <a:r>
              <a:rPr lang="de-DE" altLang="de-DE" b="1" dirty="0"/>
              <a:t>Arbeitsschutz und Normung (KAN)</a:t>
            </a:r>
            <a:br>
              <a:rPr lang="de-DE" altLang="de-DE" b="1" dirty="0"/>
            </a:br>
            <a:r>
              <a:rPr lang="de-DE" altLang="de-DE" dirty="0"/>
              <a:t>Alte Heerstraße 111</a:t>
            </a:r>
            <a:br>
              <a:rPr lang="de-DE" altLang="de-DE" dirty="0"/>
            </a:br>
            <a:r>
              <a:rPr lang="de-DE" altLang="de-DE" dirty="0"/>
              <a:t>53757 Sankt Augustin</a:t>
            </a:r>
            <a:br>
              <a:rPr lang="de-DE" altLang="de-DE" dirty="0"/>
            </a:br>
            <a:r>
              <a:rPr lang="de-DE" altLang="de-DE" dirty="0">
                <a:hlinkClick r:id="rId3"/>
              </a:rPr>
              <a:t>www.kan.de</a:t>
            </a:r>
            <a:r>
              <a:rPr lang="de-DE" altLang="de-DE" dirty="0"/>
              <a:t> </a:t>
            </a:r>
            <a:br>
              <a:rPr lang="de-DE" altLang="de-DE" dirty="0"/>
            </a:br>
            <a:r>
              <a:rPr lang="de-DE" altLang="de-DE" dirty="0">
                <a:hlinkClick r:id="rId4"/>
              </a:rPr>
              <a:t>http://</a:t>
            </a:r>
            <a:r>
              <a:rPr lang="de-DE" altLang="de-DE" dirty="0" smtClean="0">
                <a:hlinkClick r:id="rId4"/>
              </a:rPr>
              <a:t>ergonomie.kan-praxis.de/en </a:t>
            </a:r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117336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Force </a:t>
            </a:r>
            <a:r>
              <a:rPr lang="de-DE" dirty="0" err="1"/>
              <a:t>percentiles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39750" y="1340768"/>
            <a:ext cx="8280722" cy="4897437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de-DE" dirty="0" err="1">
                <a:solidFill>
                  <a:srgbClr val="92D050"/>
                </a:solidFill>
              </a:rPr>
              <a:t>Percentile</a:t>
            </a:r>
            <a:r>
              <a:rPr lang="de-DE" dirty="0" smtClean="0"/>
              <a:t>	</a:t>
            </a:r>
            <a:r>
              <a:rPr lang="en-US" sz="2200" b="0" dirty="0" smtClean="0"/>
              <a:t>percentage </a:t>
            </a:r>
            <a:r>
              <a:rPr lang="en-US" sz="2200" b="0" dirty="0"/>
              <a:t>ranking describing a subset of </a:t>
            </a:r>
            <a:r>
              <a:rPr lang="en-US" sz="2200" b="0" dirty="0" smtClean="0"/>
              <a:t>a whole</a:t>
            </a:r>
            <a:br>
              <a:rPr lang="en-US" sz="2200" b="0" dirty="0" smtClean="0"/>
            </a:br>
            <a:r>
              <a:rPr lang="en-US" sz="2200" b="0" dirty="0"/>
              <a:t>	</a:t>
            </a:r>
            <a:r>
              <a:rPr lang="en-US" sz="2200" b="0" dirty="0" smtClean="0"/>
              <a:t>One </a:t>
            </a:r>
            <a:r>
              <a:rPr lang="en-US" sz="2200" b="0" dirty="0"/>
              <a:t>hundredth value (division of force </a:t>
            </a:r>
            <a:r>
              <a:rPr lang="en-US" sz="2200" b="0" dirty="0" smtClean="0"/>
              <a:t>into 100 </a:t>
            </a:r>
            <a:r>
              <a:rPr lang="en-US" sz="2200" b="0" dirty="0"/>
              <a:t>parts)</a:t>
            </a:r>
          </a:p>
          <a:p>
            <a:endParaRPr lang="en-US" dirty="0" smtClean="0"/>
          </a:p>
          <a:p>
            <a:r>
              <a:rPr lang="en-US" dirty="0" smtClean="0"/>
              <a:t>Use </a:t>
            </a:r>
            <a:r>
              <a:rPr lang="en-US" dirty="0"/>
              <a:t>of percentile physical strength </a:t>
            </a:r>
            <a:r>
              <a:rPr lang="en-US" dirty="0" smtClean="0"/>
              <a:t>values</a:t>
            </a:r>
            <a:endParaRPr lang="en-US" dirty="0"/>
          </a:p>
          <a:p>
            <a:endParaRPr lang="de-DE" dirty="0" smtClean="0"/>
          </a:p>
          <a:p>
            <a:r>
              <a:rPr lang="de-DE" b="0" u="sng" dirty="0"/>
              <a:t>General </a:t>
            </a:r>
            <a:r>
              <a:rPr lang="de-DE" b="0" u="sng" dirty="0" err="1"/>
              <a:t>objective</a:t>
            </a:r>
            <a:r>
              <a:rPr lang="de-DE" b="0" dirty="0" smtClean="0"/>
              <a:t>: </a:t>
            </a:r>
            <a:r>
              <a:rPr lang="en-US" b="0" dirty="0"/>
              <a:t>design of the forces transmissible to controls, tools or equipment in accordance with the 5th force percentile of the user group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9ABF11F-CD9A-440B-93D3-5BB8B6ABCD97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dirty="0" smtClean="0"/>
              <a:t>Module 2 – Learning ergonomics - Part 6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altLang="de-DE" dirty="0" smtClean="0"/>
              <a:t> </a:t>
            </a:r>
            <a:fld id="{ACDB34B9-1B6B-4CCE-810A-3F635C0A9A18}" type="slidenum">
              <a:rPr lang="de-DE" altLang="de-DE" smtClean="0"/>
              <a:pPr/>
              <a:t>3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665521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Percentile values of static action </a:t>
            </a:r>
            <a:r>
              <a:rPr lang="en-US" dirty="0" smtClean="0"/>
              <a:t>forces</a:t>
            </a:r>
            <a:r>
              <a:rPr lang="en-US" dirty="0"/>
              <a:t/>
            </a:r>
            <a:br>
              <a:rPr lang="en-US" dirty="0"/>
            </a:br>
            <a:r>
              <a:rPr lang="de-DE" dirty="0"/>
              <a:t/>
            </a:r>
            <a:br>
              <a:rPr lang="de-DE" dirty="0"/>
            </a:b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0" u="sng" dirty="0"/>
              <a:t>Cases critical to safety: </a:t>
            </a:r>
            <a:r>
              <a:rPr lang="en-US" b="0" dirty="0"/>
              <a:t>exertion of force in conjunction with hazardous goods or emergency escape routes (safety doors, hatches with central locking wheels</a:t>
            </a:r>
            <a:r>
              <a:rPr lang="en-US" b="0" dirty="0" smtClean="0"/>
              <a:t>)</a:t>
            </a:r>
            <a:endParaRPr lang="de-DE" b="0" u="sng" dirty="0"/>
          </a:p>
          <a:p>
            <a:endParaRPr lang="de-DE" b="0" dirty="0"/>
          </a:p>
          <a:p>
            <a:r>
              <a:rPr lang="en-US" b="0" dirty="0"/>
              <a:t>60% of the 1st percentile </a:t>
            </a:r>
            <a:r>
              <a:rPr lang="en-US" b="0" dirty="0" err="1"/>
              <a:t>FMax</a:t>
            </a:r>
            <a:r>
              <a:rPr lang="en-US" b="0" dirty="0"/>
              <a:t>/female (occasional)</a:t>
            </a:r>
          </a:p>
          <a:p>
            <a:r>
              <a:rPr lang="en-US" b="0" dirty="0" smtClean="0"/>
              <a:t>15</a:t>
            </a:r>
            <a:r>
              <a:rPr lang="en-US" b="0" dirty="0"/>
              <a:t>% of the 1st percentile </a:t>
            </a:r>
            <a:r>
              <a:rPr lang="en-US" b="0" dirty="0" err="1"/>
              <a:t>FMax</a:t>
            </a:r>
            <a:r>
              <a:rPr lang="en-US" b="0" dirty="0"/>
              <a:t>/female (continuous)</a:t>
            </a:r>
          </a:p>
          <a:p>
            <a:endParaRPr lang="de-DE" b="0" dirty="0"/>
          </a:p>
          <a:p>
            <a:r>
              <a:rPr lang="de-DE" b="0" dirty="0" err="1"/>
              <a:t>For</a:t>
            </a:r>
            <a:r>
              <a:rPr lang="de-DE" b="0" dirty="0"/>
              <a:t> </a:t>
            </a:r>
            <a:r>
              <a:rPr lang="de-DE" dirty="0" err="1"/>
              <a:t>planning</a:t>
            </a:r>
            <a:r>
              <a:rPr lang="de-DE" dirty="0"/>
              <a:t> </a:t>
            </a:r>
            <a:r>
              <a:rPr lang="de-DE" dirty="0" err="1"/>
              <a:t>analyses</a:t>
            </a:r>
            <a:r>
              <a:rPr lang="de-DE" b="0" dirty="0"/>
              <a:t>: </a:t>
            </a:r>
            <a:r>
              <a:rPr lang="de-DE" b="0" dirty="0" smtClean="0"/>
              <a:t>	   15th </a:t>
            </a:r>
            <a:r>
              <a:rPr lang="de-DE" b="0" dirty="0"/>
              <a:t>male </a:t>
            </a:r>
            <a:r>
              <a:rPr lang="de-DE" b="0" dirty="0" err="1"/>
              <a:t>force</a:t>
            </a:r>
            <a:r>
              <a:rPr lang="de-DE" b="0" dirty="0"/>
              <a:t> </a:t>
            </a:r>
            <a:r>
              <a:rPr lang="de-DE" b="0" dirty="0" err="1"/>
              <a:t>percentile</a:t>
            </a:r>
            <a:endParaRPr lang="de-DE" b="0" dirty="0"/>
          </a:p>
          <a:p>
            <a:r>
              <a:rPr lang="de-DE" b="0" dirty="0" err="1" smtClean="0"/>
              <a:t>for</a:t>
            </a:r>
            <a:r>
              <a:rPr lang="de-DE" b="0" dirty="0" smtClean="0"/>
              <a:t> </a:t>
            </a:r>
            <a:r>
              <a:rPr lang="de-DE" dirty="0" err="1"/>
              <a:t>existing</a:t>
            </a:r>
            <a:r>
              <a:rPr lang="de-DE" dirty="0"/>
              <a:t> </a:t>
            </a:r>
            <a:r>
              <a:rPr lang="de-DE" dirty="0" err="1"/>
              <a:t>case</a:t>
            </a:r>
            <a:r>
              <a:rPr lang="de-DE" dirty="0"/>
              <a:t> </a:t>
            </a:r>
            <a:r>
              <a:rPr lang="de-DE" dirty="0" err="1"/>
              <a:t>analyses</a:t>
            </a:r>
            <a:r>
              <a:rPr lang="de-DE" b="0" dirty="0"/>
              <a:t>: </a:t>
            </a:r>
            <a:r>
              <a:rPr lang="de-DE" b="0" dirty="0" smtClean="0"/>
              <a:t>50th </a:t>
            </a:r>
            <a:r>
              <a:rPr lang="de-DE" b="0" dirty="0"/>
              <a:t>male </a:t>
            </a:r>
            <a:r>
              <a:rPr lang="de-DE" b="0" dirty="0" err="1"/>
              <a:t>force</a:t>
            </a:r>
            <a:r>
              <a:rPr lang="de-DE" b="0" dirty="0"/>
              <a:t> </a:t>
            </a:r>
            <a:r>
              <a:rPr lang="de-DE" b="0" dirty="0" err="1"/>
              <a:t>percentile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9ABF11F-CD9A-440B-93D3-5BB8B6ABCD97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dirty="0" smtClean="0"/>
              <a:t>Module 2 – Learning ergonomics - Part 6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altLang="de-DE" dirty="0" smtClean="0"/>
              <a:t> </a:t>
            </a:r>
            <a:fld id="{ACDB34B9-1B6B-4CCE-810A-3F635C0A9A18}" type="slidenum">
              <a:rPr lang="de-DE" altLang="de-DE" smtClean="0"/>
              <a:pPr/>
              <a:t>4</a:t>
            </a:fld>
            <a:endParaRPr lang="de-DE" altLang="de-DE" dirty="0"/>
          </a:p>
        </p:txBody>
      </p:sp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6569684" y="3909569"/>
            <a:ext cx="2035175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algn="ctr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algn="ctr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algn="ctr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algn="ctr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algn="ctr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de-DE" altLang="de-DE" sz="1000" dirty="0" smtClean="0">
                <a:solidFill>
                  <a:schemeClr val="bg2"/>
                </a:solidFill>
              </a:rPr>
              <a:t>Source: </a:t>
            </a:r>
            <a:r>
              <a:rPr lang="de-DE" altLang="de-DE" sz="1000" dirty="0">
                <a:solidFill>
                  <a:schemeClr val="bg2"/>
                </a:solidFill>
              </a:rPr>
              <a:t>Schmidtke 1989</a:t>
            </a:r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7014252" y="5445224"/>
            <a:ext cx="2268537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algn="ctr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algn="ctr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algn="ctr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algn="ctr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algn="ctr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de-DE" altLang="de-DE" sz="1000" dirty="0" smtClean="0">
                <a:solidFill>
                  <a:schemeClr val="bg2"/>
                </a:solidFill>
              </a:rPr>
              <a:t>Source: BGIA-Report </a:t>
            </a:r>
            <a:r>
              <a:rPr lang="de-DE" altLang="de-DE" sz="1000" dirty="0">
                <a:solidFill>
                  <a:schemeClr val="bg2"/>
                </a:solidFill>
              </a:rPr>
              <a:t>3/2009</a:t>
            </a:r>
          </a:p>
        </p:txBody>
      </p:sp>
    </p:spTree>
    <p:extLst>
      <p:ext uri="{BB962C8B-B14F-4D97-AF65-F5344CB8AC3E}">
        <p14:creationId xmlns:p14="http://schemas.microsoft.com/office/powerpoint/2010/main" val="27907430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2800" dirty="0" err="1"/>
              <a:t>Physical</a:t>
            </a:r>
            <a:r>
              <a:rPr lang="de-DE" sz="2800" dirty="0"/>
              <a:t> </a:t>
            </a:r>
            <a:r>
              <a:rPr lang="de-DE" sz="2800" dirty="0" err="1"/>
              <a:t>strength</a:t>
            </a:r>
            <a:r>
              <a:rPr lang="de-DE" sz="2800" dirty="0"/>
              <a:t> </a:t>
            </a:r>
            <a:r>
              <a:rPr lang="de-DE" sz="2800" dirty="0" err="1"/>
              <a:t>values</a:t>
            </a:r>
            <a:r>
              <a:rPr lang="de-DE" sz="2800" dirty="0"/>
              <a:t>, </a:t>
            </a:r>
            <a:r>
              <a:rPr lang="de-DE" sz="2800" dirty="0" err="1"/>
              <a:t>percentiled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9ABF11F-CD9A-440B-93D3-5BB8B6ABCD97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dirty="0" smtClean="0"/>
              <a:t>Module 2 – Learning ergonomics - Part 6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altLang="de-DE" dirty="0" smtClean="0"/>
              <a:t> </a:t>
            </a:r>
            <a:fld id="{ACDB34B9-1B6B-4CCE-810A-3F635C0A9A18}" type="slidenum">
              <a:rPr lang="de-DE" altLang="de-DE" smtClean="0"/>
              <a:pPr/>
              <a:t>5</a:t>
            </a:fld>
            <a:endParaRPr lang="de-DE" altLang="de-DE" dirty="0"/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374650" y="1839162"/>
            <a:ext cx="8229600" cy="4525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20000"/>
              </a:spcBef>
              <a:spcAft>
                <a:spcPct val="0"/>
              </a:spcAft>
              <a:tabLst>
                <a:tab pos="1616075" algn="l"/>
              </a:tabLst>
              <a:defRPr sz="2400" b="1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1588" algn="l" rtl="0" eaLnBrk="0" fontAlgn="base" hangingPunct="0">
              <a:spcBef>
                <a:spcPct val="20000"/>
              </a:spcBef>
              <a:spcAft>
                <a:spcPct val="0"/>
              </a:spcAft>
              <a:tabLst>
                <a:tab pos="1616075" algn="l"/>
              </a:tabLst>
              <a:defRPr sz="2400">
                <a:solidFill>
                  <a:schemeClr val="bg2"/>
                </a:solidFill>
                <a:latin typeface="+mn-lt"/>
              </a:defRPr>
            </a:lvl2pPr>
            <a:lvl3pPr marL="265113" indent="-2619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AB500"/>
              </a:buClr>
              <a:buFont typeface="Wingdings" panose="05000000000000000000" pitchFamily="2" charset="2"/>
              <a:buChar char="§"/>
              <a:tabLst>
                <a:tab pos="1616075" algn="l"/>
              </a:tabLst>
              <a:defRPr sz="2400">
                <a:solidFill>
                  <a:schemeClr val="bg2"/>
                </a:solidFill>
                <a:latin typeface="+mn-lt"/>
              </a:defRPr>
            </a:lvl3pPr>
            <a:lvl4pPr marL="534988" indent="-268288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tabLst>
                <a:tab pos="1616075" algn="l"/>
              </a:tabLst>
              <a:defRPr sz="2100">
                <a:solidFill>
                  <a:schemeClr val="bg2"/>
                </a:solidFill>
                <a:latin typeface="+mn-lt"/>
              </a:defRPr>
            </a:lvl4pPr>
            <a:lvl5pPr marL="4964113" indent="-147638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tabLst>
                <a:tab pos="1616075" algn="l"/>
              </a:tabLst>
              <a:defRPr sz="1700">
                <a:solidFill>
                  <a:srgbClr val="878787"/>
                </a:solidFill>
                <a:latin typeface="+mn-lt"/>
              </a:defRPr>
            </a:lvl5pPr>
            <a:lvl6pPr marL="5421313" indent="-147638" algn="l" rtl="0" fontAlgn="base">
              <a:spcBef>
                <a:spcPct val="20000"/>
              </a:spcBef>
              <a:spcAft>
                <a:spcPct val="0"/>
              </a:spcAft>
              <a:buChar char="•"/>
              <a:tabLst>
                <a:tab pos="1616075" algn="l"/>
              </a:tabLst>
              <a:defRPr sz="1700">
                <a:solidFill>
                  <a:srgbClr val="878787"/>
                </a:solidFill>
                <a:latin typeface="+mn-lt"/>
              </a:defRPr>
            </a:lvl6pPr>
            <a:lvl7pPr marL="5878513" indent="-147638" algn="l" rtl="0" fontAlgn="base">
              <a:spcBef>
                <a:spcPct val="20000"/>
              </a:spcBef>
              <a:spcAft>
                <a:spcPct val="0"/>
              </a:spcAft>
              <a:buChar char="•"/>
              <a:tabLst>
                <a:tab pos="1616075" algn="l"/>
              </a:tabLst>
              <a:defRPr sz="1700">
                <a:solidFill>
                  <a:srgbClr val="878787"/>
                </a:solidFill>
                <a:latin typeface="+mn-lt"/>
              </a:defRPr>
            </a:lvl7pPr>
            <a:lvl8pPr marL="6335713" indent="-147638" algn="l" rtl="0" fontAlgn="base">
              <a:spcBef>
                <a:spcPct val="20000"/>
              </a:spcBef>
              <a:spcAft>
                <a:spcPct val="0"/>
              </a:spcAft>
              <a:buChar char="•"/>
              <a:tabLst>
                <a:tab pos="1616075" algn="l"/>
              </a:tabLst>
              <a:defRPr sz="1700">
                <a:solidFill>
                  <a:srgbClr val="878787"/>
                </a:solidFill>
                <a:latin typeface="+mn-lt"/>
              </a:defRPr>
            </a:lvl8pPr>
            <a:lvl9pPr marL="6792913" indent="-147638" algn="l" rtl="0" fontAlgn="base">
              <a:spcBef>
                <a:spcPct val="20000"/>
              </a:spcBef>
              <a:spcAft>
                <a:spcPct val="0"/>
              </a:spcAft>
              <a:buChar char="•"/>
              <a:tabLst>
                <a:tab pos="1616075" algn="l"/>
              </a:tabLst>
              <a:defRPr sz="1700">
                <a:solidFill>
                  <a:srgbClr val="878787"/>
                </a:solidFill>
                <a:latin typeface="+mn-lt"/>
              </a:defRPr>
            </a:lvl9pPr>
          </a:lstStyle>
          <a:p>
            <a:pPr eaLnBrk="1" hangingPunct="1">
              <a:tabLst>
                <a:tab pos="1971675" algn="l"/>
              </a:tabLst>
            </a:pPr>
            <a:r>
              <a:rPr lang="de-DE" altLang="de-DE" sz="2000" kern="0" dirty="0" smtClean="0">
                <a:sym typeface="Symbol" pitchFamily="18" charset="2"/>
              </a:rPr>
              <a:t> </a:t>
            </a:r>
            <a:r>
              <a:rPr lang="de-DE" altLang="de-DE" sz="2000" kern="0" dirty="0" smtClean="0"/>
              <a:t>= +30° 	</a:t>
            </a:r>
            <a:r>
              <a:rPr lang="de-DE" altLang="de-DE" sz="2000" kern="0" dirty="0" smtClean="0">
                <a:sym typeface="Symbol" pitchFamily="18" charset="2"/>
              </a:rPr>
              <a:t> </a:t>
            </a:r>
            <a:r>
              <a:rPr lang="de-DE" altLang="de-DE" sz="2000" kern="0" dirty="0" smtClean="0"/>
              <a:t>= +30° 		arm </a:t>
            </a:r>
            <a:r>
              <a:rPr lang="de-DE" altLang="de-DE" sz="2000" kern="0" dirty="0" err="1" smtClean="0"/>
              <a:t>reach</a:t>
            </a:r>
            <a:r>
              <a:rPr lang="de-DE" altLang="de-DE" sz="2000" kern="0" dirty="0" smtClean="0"/>
              <a:t>: 50% </a:t>
            </a:r>
          </a:p>
          <a:p>
            <a:pPr eaLnBrk="1" hangingPunct="1">
              <a:tabLst>
                <a:tab pos="1971675" algn="l"/>
              </a:tabLst>
            </a:pPr>
            <a:r>
              <a:rPr lang="en-US" altLang="de-DE" sz="2000" kern="0" dirty="0"/>
              <a:t>Direction of force: </a:t>
            </a:r>
            <a:r>
              <a:rPr lang="en-US" altLang="de-DE" sz="2000" kern="0" dirty="0" smtClean="0"/>
              <a:t>Abduction </a:t>
            </a:r>
            <a:r>
              <a:rPr lang="en-US" altLang="de-DE" sz="2000" kern="0" dirty="0"/>
              <a:t>and adduction</a:t>
            </a:r>
          </a:p>
          <a:p>
            <a:pPr eaLnBrk="1" hangingPunct="1">
              <a:tabLst>
                <a:tab pos="1971675" algn="l"/>
              </a:tabLst>
            </a:pPr>
            <a:endParaRPr lang="de-DE" altLang="de-DE" sz="2000" kern="0" dirty="0" smtClean="0"/>
          </a:p>
          <a:p>
            <a:pPr eaLnBrk="1" hangingPunct="1">
              <a:tabLst>
                <a:tab pos="1971675" algn="l"/>
              </a:tabLst>
            </a:pPr>
            <a:r>
              <a:rPr lang="de-DE" altLang="de-DE" sz="2000" kern="0" dirty="0"/>
              <a:t>Force </a:t>
            </a:r>
            <a:r>
              <a:rPr lang="de-DE" altLang="de-DE" sz="2000" kern="0" dirty="0" err="1" smtClean="0"/>
              <a:t>percentile</a:t>
            </a:r>
            <a:r>
              <a:rPr lang="de-DE" altLang="de-DE" sz="2000" kern="0" dirty="0" smtClean="0"/>
              <a:t>:   Force </a:t>
            </a:r>
            <a:r>
              <a:rPr lang="de-DE" altLang="de-DE" sz="2000" kern="0" dirty="0" err="1"/>
              <a:t>value</a:t>
            </a:r>
            <a:r>
              <a:rPr lang="de-DE" altLang="de-DE" sz="2000" kern="0" dirty="0"/>
              <a:t>:</a:t>
            </a:r>
          </a:p>
          <a:p>
            <a:pPr eaLnBrk="1" hangingPunct="1">
              <a:tabLst>
                <a:tab pos="1971675" algn="l"/>
              </a:tabLst>
            </a:pPr>
            <a:r>
              <a:rPr lang="en-US" altLang="de-DE" sz="2000" b="0" kern="0" dirty="0"/>
              <a:t>5th percentile: 	</a:t>
            </a:r>
            <a:r>
              <a:rPr lang="en-US" altLang="de-DE" sz="2000" b="0" kern="0" dirty="0" smtClean="0"/>
              <a:t>    53 </a:t>
            </a:r>
            <a:r>
              <a:rPr lang="en-US" altLang="de-DE" sz="2000" b="0" kern="0" dirty="0"/>
              <a:t>N</a:t>
            </a:r>
          </a:p>
          <a:p>
            <a:pPr eaLnBrk="1" hangingPunct="1">
              <a:tabLst>
                <a:tab pos="1971675" algn="l"/>
              </a:tabLst>
            </a:pPr>
            <a:r>
              <a:rPr lang="en-US" altLang="de-DE" sz="2000" b="0" kern="0" dirty="0"/>
              <a:t>50th percentile: 	</a:t>
            </a:r>
            <a:r>
              <a:rPr lang="en-US" altLang="de-DE" sz="2000" b="0" kern="0" dirty="0" smtClean="0"/>
              <a:t>    93 </a:t>
            </a:r>
            <a:r>
              <a:rPr lang="en-US" altLang="de-DE" sz="2000" b="0" kern="0" dirty="0"/>
              <a:t>N</a:t>
            </a:r>
          </a:p>
          <a:p>
            <a:pPr eaLnBrk="1" hangingPunct="1">
              <a:tabLst>
                <a:tab pos="1971675" algn="l"/>
              </a:tabLst>
            </a:pPr>
            <a:r>
              <a:rPr lang="en-US" altLang="de-DE" sz="2000" b="0" kern="0" dirty="0"/>
              <a:t>95th percentile:  	</a:t>
            </a:r>
            <a:r>
              <a:rPr lang="en-US" altLang="de-DE" sz="2000" b="0" kern="0" dirty="0" smtClean="0"/>
              <a:t>    142 </a:t>
            </a:r>
            <a:r>
              <a:rPr lang="en-US" altLang="de-DE" sz="2000" b="0" kern="0" dirty="0"/>
              <a:t>N</a:t>
            </a: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467544" y="5769260"/>
            <a:ext cx="8141977" cy="64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algn="ctr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algn="ctr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algn="ctr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algn="ctr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algn="ctr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de-DE" altLang="de-DE" sz="1200" dirty="0" smtClean="0">
                <a:solidFill>
                  <a:schemeClr val="bg2"/>
                </a:solidFill>
              </a:rPr>
              <a:t>Source: </a:t>
            </a:r>
            <a:r>
              <a:rPr lang="de-DE" altLang="de-DE" sz="1200" b="1" dirty="0">
                <a:solidFill>
                  <a:schemeClr val="bg2"/>
                </a:solidFill>
              </a:rPr>
              <a:t>ROHMERT, W.; BERG, K. ; BRUDER, R. ; SCHAUB, K. (1994):</a:t>
            </a:r>
            <a:r>
              <a:rPr lang="de-DE" altLang="de-DE" sz="1200" dirty="0">
                <a:solidFill>
                  <a:schemeClr val="bg2"/>
                </a:solidFill>
              </a:rPr>
              <a:t> Kräfteatlas: Teil 1. Datenauswertung statischer Aktionskräfte. 1. Auflage. Bremerhaven: Wirtschaftsverlag NW Verlag für neue Wissenschaft. (Schriftenreihe der Bundesanstalt für Arbeitsmedizin 	und Arbeitsschutz </a:t>
            </a:r>
            <a:r>
              <a:rPr lang="de-DE" altLang="de-DE" sz="1200" dirty="0" err="1">
                <a:solidFill>
                  <a:schemeClr val="bg2"/>
                </a:solidFill>
              </a:rPr>
              <a:t>Fb</a:t>
            </a:r>
            <a:r>
              <a:rPr lang="de-DE" altLang="de-DE" sz="1200" dirty="0">
                <a:solidFill>
                  <a:schemeClr val="bg2"/>
                </a:solidFill>
              </a:rPr>
              <a:t>. 09.004). </a:t>
            </a:r>
          </a:p>
        </p:txBody>
      </p:sp>
      <p:sp>
        <p:nvSpPr>
          <p:cNvPr id="9" name="Oval 8"/>
          <p:cNvSpPr>
            <a:spLocks noChangeArrowheads="1"/>
          </p:cNvSpPr>
          <p:nvPr/>
        </p:nvSpPr>
        <p:spPr bwMode="auto">
          <a:xfrm>
            <a:off x="5495925" y="2957513"/>
            <a:ext cx="447675" cy="431800"/>
          </a:xfrm>
          <a:prstGeom prst="ellips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>
            <a:lvl1pPr algn="ctr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algn="ctr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algn="ctr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algn="ctr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algn="ctr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de-DE" altLang="de-DE"/>
          </a:p>
        </p:txBody>
      </p:sp>
      <p:sp>
        <p:nvSpPr>
          <p:cNvPr id="10" name="Line 9"/>
          <p:cNvSpPr>
            <a:spLocks noChangeShapeType="1"/>
          </p:cNvSpPr>
          <p:nvPr/>
        </p:nvSpPr>
        <p:spPr bwMode="auto">
          <a:xfrm flipH="1" flipV="1">
            <a:off x="4932363" y="3429000"/>
            <a:ext cx="360362" cy="50482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0000" tIns="46800" rIns="90000" bIns="46800"/>
          <a:lstStyle/>
          <a:p>
            <a:endParaRPr lang="de-DE"/>
          </a:p>
        </p:txBody>
      </p:sp>
      <p:sp>
        <p:nvSpPr>
          <p:cNvPr id="11" name="Line 10"/>
          <p:cNvSpPr>
            <a:spLocks noChangeShapeType="1"/>
          </p:cNvSpPr>
          <p:nvPr/>
        </p:nvSpPr>
        <p:spPr bwMode="auto">
          <a:xfrm>
            <a:off x="4964113" y="5334000"/>
            <a:ext cx="1343025" cy="1588"/>
          </a:xfrm>
          <a:prstGeom prst="line">
            <a:avLst/>
          </a:prstGeom>
          <a:noFill/>
          <a:ln w="38100">
            <a:solidFill>
              <a:srgbClr val="DDDDDD"/>
            </a:solidFill>
            <a:round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DDDDDD"/>
            </a:extrusionClr>
          </a:sp3d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0000" tIns="46800" rIns="90000" bIns="46800">
            <a:flatTx/>
          </a:bodyPr>
          <a:lstStyle/>
          <a:p>
            <a:endParaRPr lang="de-DE"/>
          </a:p>
        </p:txBody>
      </p:sp>
      <p:sp>
        <p:nvSpPr>
          <p:cNvPr id="12" name="Line 11"/>
          <p:cNvSpPr>
            <a:spLocks noChangeShapeType="1"/>
          </p:cNvSpPr>
          <p:nvPr/>
        </p:nvSpPr>
        <p:spPr bwMode="auto">
          <a:xfrm flipH="1">
            <a:off x="5429250" y="5262563"/>
            <a:ext cx="298450" cy="1587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0000" tIns="46800" rIns="90000" bIns="46800"/>
          <a:lstStyle/>
          <a:p>
            <a:endParaRPr lang="de-DE"/>
          </a:p>
        </p:txBody>
      </p:sp>
      <p:sp>
        <p:nvSpPr>
          <p:cNvPr id="13" name="Line 12"/>
          <p:cNvSpPr>
            <a:spLocks noChangeShapeType="1"/>
          </p:cNvSpPr>
          <p:nvPr/>
        </p:nvSpPr>
        <p:spPr bwMode="auto">
          <a:xfrm>
            <a:off x="5694363" y="3389313"/>
            <a:ext cx="0" cy="187325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0000" tIns="46800" rIns="90000" bIns="46800"/>
          <a:lstStyle/>
          <a:p>
            <a:endParaRPr lang="de-DE"/>
          </a:p>
        </p:txBody>
      </p:sp>
      <p:sp>
        <p:nvSpPr>
          <p:cNvPr id="14" name="Text Box 13"/>
          <p:cNvSpPr txBox="1">
            <a:spLocks noChangeArrowheads="1"/>
          </p:cNvSpPr>
          <p:nvPr/>
        </p:nvSpPr>
        <p:spPr bwMode="auto">
          <a:xfrm>
            <a:off x="4033838" y="3173413"/>
            <a:ext cx="96996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algn="ctr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algn="ctr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algn="ctr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algn="ctr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algn="ctr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de-DE" altLang="de-DE" sz="2000" dirty="0">
                <a:sym typeface="Symbol" pitchFamily="18" charset="2"/>
              </a:rPr>
              <a:t></a:t>
            </a:r>
            <a:r>
              <a:rPr lang="de-DE" altLang="de-DE" sz="2000" dirty="0"/>
              <a:t>=30°</a:t>
            </a:r>
          </a:p>
        </p:txBody>
      </p:sp>
      <p:grpSp>
        <p:nvGrpSpPr>
          <p:cNvPr id="15" name="Group 24"/>
          <p:cNvGrpSpPr>
            <a:grpSpLocks/>
          </p:cNvGrpSpPr>
          <p:nvPr/>
        </p:nvGrpSpPr>
        <p:grpSpPr bwMode="auto">
          <a:xfrm>
            <a:off x="7024688" y="3317875"/>
            <a:ext cx="1128712" cy="1655763"/>
            <a:chOff x="4425" y="2090"/>
            <a:chExt cx="711" cy="1043"/>
          </a:xfrm>
        </p:grpSpPr>
        <p:sp>
          <p:nvSpPr>
            <p:cNvPr id="16" name="Oval 15"/>
            <p:cNvSpPr>
              <a:spLocks noChangeArrowheads="1"/>
            </p:cNvSpPr>
            <p:nvPr/>
          </p:nvSpPr>
          <p:spPr bwMode="auto">
            <a:xfrm>
              <a:off x="4885" y="2861"/>
              <a:ext cx="251" cy="272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0000" tIns="46800" rIns="90000" bIns="46800" anchor="ctr"/>
            <a:lstStyle>
              <a:lvl1pPr algn="ctr" eaLnBrk="0" hangingPunct="0">
                <a:defRPr sz="28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algn="ctr" eaLnBrk="0" hangingPunct="0"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algn="ctr" eaLnBrk="0" hangingPunct="0">
                <a:defRPr sz="28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algn="ctr" eaLnBrk="0" hangingPunct="0">
                <a:defRPr sz="28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algn="ctr" eaLnBrk="0" hangingPunct="0">
                <a:defRPr sz="28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de-DE" altLang="de-DE"/>
            </a:p>
          </p:txBody>
        </p:sp>
        <p:sp>
          <p:nvSpPr>
            <p:cNvPr id="17" name="Line 16"/>
            <p:cNvSpPr>
              <a:spLocks noChangeShapeType="1"/>
            </p:cNvSpPr>
            <p:nvPr/>
          </p:nvSpPr>
          <p:spPr bwMode="auto">
            <a:xfrm flipV="1">
              <a:off x="5011" y="2725"/>
              <a:ext cx="0" cy="136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0000" tIns="46800" rIns="90000" bIns="46800"/>
            <a:lstStyle/>
            <a:p>
              <a:endParaRPr lang="de-DE"/>
            </a:p>
          </p:txBody>
        </p:sp>
        <p:sp>
          <p:nvSpPr>
            <p:cNvPr id="18" name="Line 17"/>
            <p:cNvSpPr>
              <a:spLocks noChangeShapeType="1"/>
            </p:cNvSpPr>
            <p:nvPr/>
          </p:nvSpPr>
          <p:spPr bwMode="auto">
            <a:xfrm flipH="1" flipV="1">
              <a:off x="4550" y="2408"/>
              <a:ext cx="461" cy="317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0000" tIns="46800" rIns="90000" bIns="46800"/>
            <a:lstStyle/>
            <a:p>
              <a:endParaRPr lang="de-DE"/>
            </a:p>
          </p:txBody>
        </p:sp>
        <p:sp>
          <p:nvSpPr>
            <p:cNvPr id="19" name="Line 18"/>
            <p:cNvSpPr>
              <a:spLocks noChangeShapeType="1"/>
            </p:cNvSpPr>
            <p:nvPr/>
          </p:nvSpPr>
          <p:spPr bwMode="auto">
            <a:xfrm>
              <a:off x="4425" y="2362"/>
              <a:ext cx="0" cy="36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0000" tIns="46800" rIns="90000" bIns="46800"/>
            <a:lstStyle/>
            <a:p>
              <a:endParaRPr lang="de-DE"/>
            </a:p>
          </p:txBody>
        </p:sp>
        <p:sp>
          <p:nvSpPr>
            <p:cNvPr id="20" name="Text Box 19"/>
            <p:cNvSpPr txBox="1">
              <a:spLocks noChangeArrowheads="1"/>
            </p:cNvSpPr>
            <p:nvPr/>
          </p:nvSpPr>
          <p:spPr bwMode="auto">
            <a:xfrm>
              <a:off x="4425" y="2090"/>
              <a:ext cx="544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 algn="ctr" eaLnBrk="0" hangingPunct="0">
                <a:defRPr sz="28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algn="ctr" eaLnBrk="0" hangingPunct="0"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algn="ctr" eaLnBrk="0" hangingPunct="0">
                <a:defRPr sz="28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algn="ctr" eaLnBrk="0" hangingPunct="0">
                <a:defRPr sz="28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algn="ctr" eaLnBrk="0" hangingPunct="0">
                <a:defRPr sz="28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de-DE" altLang="de-DE" sz="2000">
                  <a:sym typeface="Symbol" pitchFamily="18" charset="2"/>
                </a:rPr>
                <a:t></a:t>
              </a:r>
              <a:r>
                <a:rPr lang="de-DE" altLang="de-DE" sz="2000"/>
                <a:t>=30°</a:t>
              </a:r>
            </a:p>
          </p:txBody>
        </p:sp>
      </p:grpSp>
      <p:sp>
        <p:nvSpPr>
          <p:cNvPr id="21" name="Line 20"/>
          <p:cNvSpPr>
            <a:spLocks noChangeShapeType="1"/>
          </p:cNvSpPr>
          <p:nvPr/>
        </p:nvSpPr>
        <p:spPr bwMode="auto">
          <a:xfrm flipV="1">
            <a:off x="7956550" y="5013325"/>
            <a:ext cx="0" cy="2159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0000" tIns="46800" rIns="90000" bIns="46800"/>
          <a:lstStyle/>
          <a:p>
            <a:endParaRPr lang="de-DE"/>
          </a:p>
        </p:txBody>
      </p:sp>
      <p:sp>
        <p:nvSpPr>
          <p:cNvPr id="22" name="Line 21"/>
          <p:cNvSpPr>
            <a:spLocks noChangeShapeType="1"/>
          </p:cNvSpPr>
          <p:nvPr/>
        </p:nvSpPr>
        <p:spPr bwMode="auto">
          <a:xfrm flipH="1">
            <a:off x="5292725" y="3573463"/>
            <a:ext cx="431800" cy="360362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0000" tIns="46800" rIns="90000" bIns="46800"/>
          <a:lstStyle/>
          <a:p>
            <a:endParaRPr lang="de-DE"/>
          </a:p>
        </p:txBody>
      </p:sp>
      <p:sp>
        <p:nvSpPr>
          <p:cNvPr id="23" name="Line 22"/>
          <p:cNvSpPr>
            <a:spLocks noChangeShapeType="1"/>
          </p:cNvSpPr>
          <p:nvPr/>
        </p:nvSpPr>
        <p:spPr bwMode="auto">
          <a:xfrm>
            <a:off x="4859338" y="3357563"/>
            <a:ext cx="1152525" cy="358775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0000" tIns="46800" rIns="90000" bIns="46800"/>
          <a:lstStyle/>
          <a:p>
            <a:endParaRPr lang="de-DE"/>
          </a:p>
        </p:txBody>
      </p:sp>
      <p:sp>
        <p:nvSpPr>
          <p:cNvPr id="24" name="Line 23"/>
          <p:cNvSpPr>
            <a:spLocks noChangeShapeType="1"/>
          </p:cNvSpPr>
          <p:nvPr/>
        </p:nvSpPr>
        <p:spPr bwMode="auto">
          <a:xfrm>
            <a:off x="4716463" y="3608388"/>
            <a:ext cx="1223962" cy="36512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0000" tIns="46800" rIns="90000" bIns="46800"/>
          <a:lstStyle/>
          <a:p>
            <a:endParaRPr lang="de-DE"/>
          </a:p>
        </p:txBody>
      </p:sp>
      <p:sp>
        <p:nvSpPr>
          <p:cNvPr id="3" name="Rechteck 2"/>
          <p:cNvSpPr/>
          <p:nvPr/>
        </p:nvSpPr>
        <p:spPr>
          <a:xfrm>
            <a:off x="265732" y="1291583"/>
            <a:ext cx="459452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/>
              <a:t>Static action force of arms of males:</a:t>
            </a:r>
          </a:p>
        </p:txBody>
      </p:sp>
    </p:spTree>
    <p:extLst>
      <p:ext uri="{BB962C8B-B14F-4D97-AF65-F5344CB8AC3E}">
        <p14:creationId xmlns:p14="http://schemas.microsoft.com/office/powerpoint/2010/main" val="1292186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Force </a:t>
            </a:r>
            <a:r>
              <a:rPr lang="de-DE" dirty="0" err="1"/>
              <a:t>percentiles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28932" y="1358918"/>
            <a:ext cx="8208714" cy="4897437"/>
          </a:xfrm>
        </p:spPr>
        <p:txBody>
          <a:bodyPr/>
          <a:lstStyle/>
          <a:p>
            <a:r>
              <a:rPr lang="de-DE" sz="2200" dirty="0" smtClean="0"/>
              <a:t>EN 1005-3:2009-01 </a:t>
            </a:r>
            <a:r>
              <a:rPr lang="en-US" sz="2200" dirty="0"/>
              <a:t>In accordance with EN 1005-3: professional and domestic use</a:t>
            </a:r>
          </a:p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sz="2200" b="0" dirty="0"/>
              <a:t>Force limits for machines for professional </a:t>
            </a:r>
            <a:r>
              <a:rPr lang="en-US" sz="2200" b="0" dirty="0" smtClean="0"/>
              <a:t>use Isometric </a:t>
            </a:r>
            <a:r>
              <a:rPr lang="en-US" sz="2200" b="0" dirty="0"/>
              <a:t>maximum force as the 15th percentile of the force </a:t>
            </a:r>
            <a:r>
              <a:rPr lang="en-US" sz="2200" b="0" dirty="0" smtClean="0"/>
              <a:t>values</a:t>
            </a:r>
            <a:br>
              <a:rPr lang="en-US" sz="2200" b="0" dirty="0" smtClean="0"/>
            </a:br>
            <a:r>
              <a:rPr lang="de-DE" sz="2200" b="0" dirty="0" err="1" smtClean="0"/>
              <a:t>F</a:t>
            </a:r>
            <a:r>
              <a:rPr lang="de-DE" sz="2200" b="0" baseline="-25000" dirty="0" err="1" smtClean="0"/>
              <a:t>isometr</a:t>
            </a:r>
            <a:r>
              <a:rPr lang="de-DE" sz="2200" b="0" baseline="-25000" dirty="0" smtClean="0"/>
              <a:t>.-</a:t>
            </a:r>
            <a:r>
              <a:rPr lang="de-DE" sz="2200" b="0" baseline="-25000" dirty="0" err="1" smtClean="0"/>
              <a:t>max.prof</a:t>
            </a:r>
            <a:r>
              <a:rPr lang="de-DE" sz="2200" b="0" baseline="-25000" dirty="0" smtClean="0"/>
              <a:t>.</a:t>
            </a:r>
            <a:r>
              <a:rPr lang="de-DE" sz="2200" b="0" dirty="0" smtClean="0"/>
              <a:t> = F</a:t>
            </a:r>
            <a:r>
              <a:rPr lang="de-DE" sz="2200" b="0" baseline="-25000" dirty="0" smtClean="0"/>
              <a:t>maxP15</a:t>
            </a:r>
          </a:p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sz="2200" b="0" dirty="0"/>
              <a:t>Force limits for machines for domestic </a:t>
            </a:r>
            <a:r>
              <a:rPr lang="en-US" sz="2200" b="0" dirty="0" smtClean="0"/>
              <a:t>use Isometric </a:t>
            </a:r>
            <a:r>
              <a:rPr lang="en-US" sz="2200" b="0" dirty="0"/>
              <a:t>maximum force as the 1st percentile of the force </a:t>
            </a:r>
            <a:r>
              <a:rPr lang="en-US" sz="2200" b="0" dirty="0" smtClean="0"/>
              <a:t>values</a:t>
            </a:r>
            <a:r>
              <a:rPr lang="de-DE" sz="2200" b="0" dirty="0" smtClean="0"/>
              <a:t/>
            </a:r>
            <a:br>
              <a:rPr lang="de-DE" sz="2200" b="0" dirty="0" smtClean="0"/>
            </a:br>
            <a:r>
              <a:rPr lang="de-DE" sz="2200" b="0" dirty="0" err="1" smtClean="0"/>
              <a:t>F</a:t>
            </a:r>
            <a:r>
              <a:rPr lang="de-DE" sz="2200" b="0" baseline="-25000" dirty="0" err="1" smtClean="0"/>
              <a:t>isometr</a:t>
            </a:r>
            <a:r>
              <a:rPr lang="de-DE" sz="2200" b="0" baseline="-25000" dirty="0" smtClean="0"/>
              <a:t>.-</a:t>
            </a:r>
            <a:r>
              <a:rPr lang="de-DE" sz="2200" b="0" baseline="-25000" dirty="0" err="1" smtClean="0"/>
              <a:t>max</a:t>
            </a:r>
            <a:r>
              <a:rPr lang="de-DE" sz="2200" b="0" baseline="-25000" dirty="0" smtClean="0"/>
              <a:t>-häuslich</a:t>
            </a:r>
            <a:r>
              <a:rPr lang="de-DE" sz="2200" b="0" dirty="0" smtClean="0"/>
              <a:t> = F</a:t>
            </a:r>
            <a:r>
              <a:rPr lang="de-DE" sz="2200" b="0" baseline="-25000" dirty="0" smtClean="0"/>
              <a:t>maxP1</a:t>
            </a:r>
            <a:br>
              <a:rPr lang="de-DE" sz="2200" b="0" baseline="-25000" dirty="0" smtClean="0"/>
            </a:br>
            <a:endParaRPr lang="de-DE" sz="500" b="0" baseline="-25000" dirty="0"/>
          </a:p>
          <a:p>
            <a:pPr>
              <a:buClr>
                <a:schemeClr val="accent2"/>
              </a:buClr>
            </a:pPr>
            <a:r>
              <a:rPr lang="en-US" sz="2200" dirty="0" smtClean="0"/>
              <a:t>According </a:t>
            </a:r>
            <a:r>
              <a:rPr lang="en-US" sz="2200" dirty="0"/>
              <a:t>to the force atlas for assembly operations</a:t>
            </a:r>
            <a:r>
              <a:rPr lang="en-US" sz="2200" dirty="0" smtClean="0"/>
              <a:t>:</a:t>
            </a:r>
            <a:endParaRPr lang="de-DE" sz="2200" dirty="0" smtClean="0"/>
          </a:p>
          <a:p>
            <a:pPr>
              <a:buClr>
                <a:schemeClr val="accent2"/>
              </a:buClr>
            </a:pPr>
            <a:r>
              <a:rPr lang="en-US" sz="2200" b="0" dirty="0"/>
              <a:t>For example for standing straight:</a:t>
            </a:r>
          </a:p>
          <a:p>
            <a:pPr>
              <a:buClr>
                <a:schemeClr val="accent2"/>
              </a:buClr>
            </a:pPr>
            <a:r>
              <a:rPr lang="en-US" sz="2200" b="0" dirty="0"/>
              <a:t>F-max pushing force -B</a:t>
            </a:r>
          </a:p>
          <a:p>
            <a:pPr marL="608013" lvl="2" indent="-342900">
              <a:buClr>
                <a:schemeClr val="accent2"/>
              </a:buClr>
            </a:pPr>
            <a:r>
              <a:rPr lang="en-US" sz="2200" dirty="0"/>
              <a:t>15th force percentile: 260 N</a:t>
            </a:r>
          </a:p>
          <a:p>
            <a:pPr marL="608013" lvl="2" indent="-342900">
              <a:buClr>
                <a:schemeClr val="accent2"/>
              </a:buClr>
            </a:pPr>
            <a:r>
              <a:rPr lang="en-US" sz="2200" dirty="0"/>
              <a:t>50th force percentile: 340 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9ABF11F-CD9A-440B-93D3-5BB8B6ABCD97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dirty="0" smtClean="0"/>
              <a:t>Module 2 – Learning ergonomics - Part 6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altLang="de-DE" dirty="0" smtClean="0"/>
              <a:t> </a:t>
            </a:r>
            <a:fld id="{ACDB34B9-1B6B-4CCE-810A-3F635C0A9A18}" type="slidenum">
              <a:rPr lang="de-DE" altLang="de-DE" smtClean="0"/>
              <a:pPr/>
              <a:t>6</a:t>
            </a:fld>
            <a:endParaRPr lang="de-DE" altLang="de-DE" dirty="0"/>
          </a:p>
        </p:txBody>
      </p:sp>
      <p:pic>
        <p:nvPicPr>
          <p:cNvPr id="7" name="Picture 2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4650411"/>
            <a:ext cx="2808510" cy="17051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14734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Factors</a:t>
            </a:r>
            <a:r>
              <a:rPr lang="de-DE" dirty="0"/>
              <a:t> </a:t>
            </a:r>
            <a:r>
              <a:rPr lang="de-DE" dirty="0" err="1"/>
              <a:t>influencing</a:t>
            </a:r>
            <a:r>
              <a:rPr lang="de-DE" dirty="0"/>
              <a:t> </a:t>
            </a:r>
            <a:r>
              <a:rPr lang="de-DE" dirty="0" err="1"/>
              <a:t>physical</a:t>
            </a:r>
            <a:r>
              <a:rPr lang="de-DE" dirty="0"/>
              <a:t> </a:t>
            </a:r>
            <a:r>
              <a:rPr lang="de-DE" dirty="0" err="1"/>
              <a:t>strengths</a:t>
            </a:r>
            <a:endParaRPr lang="de-DE" dirty="0"/>
          </a:p>
        </p:txBody>
      </p:sp>
      <p:graphicFrame>
        <p:nvGraphicFramePr>
          <p:cNvPr id="7" name="Inhaltsplatzhalt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68361939"/>
              </p:ext>
            </p:extLst>
          </p:nvPr>
        </p:nvGraphicFramePr>
        <p:xfrm>
          <a:off x="539750" y="1340768"/>
          <a:ext cx="8064500" cy="475488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4032250">
                  <a:extLst>
                    <a:ext uri="{9D8B030D-6E8A-4147-A177-3AD203B41FA5}">
                      <a16:colId xmlns:a16="http://schemas.microsoft.com/office/drawing/2014/main" val="3978278994"/>
                    </a:ext>
                  </a:extLst>
                </a:gridCol>
                <a:gridCol w="4032250">
                  <a:extLst>
                    <a:ext uri="{9D8B030D-6E8A-4147-A177-3AD203B41FA5}">
                      <a16:colId xmlns:a16="http://schemas.microsoft.com/office/drawing/2014/main" val="117780944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DE" sz="2000" dirty="0" smtClean="0">
                          <a:solidFill>
                            <a:schemeClr val="bg2"/>
                          </a:solidFill>
                        </a:rPr>
                        <a:t>Person-</a:t>
                      </a:r>
                      <a:r>
                        <a:rPr lang="de-DE" sz="2000" dirty="0" err="1" smtClean="0">
                          <a:solidFill>
                            <a:schemeClr val="bg2"/>
                          </a:solidFill>
                        </a:rPr>
                        <a:t>specific</a:t>
                      </a:r>
                      <a:r>
                        <a:rPr lang="de-DE" sz="2000" dirty="0" smtClean="0">
                          <a:solidFill>
                            <a:schemeClr val="bg2"/>
                          </a:solidFill>
                        </a:rPr>
                        <a:t> </a:t>
                      </a:r>
                      <a:r>
                        <a:rPr lang="de-DE" sz="2000" dirty="0" err="1" smtClean="0">
                          <a:solidFill>
                            <a:schemeClr val="bg2"/>
                          </a:solidFill>
                        </a:rPr>
                        <a:t>factors</a:t>
                      </a:r>
                      <a:endParaRPr lang="de-DE" sz="2000" dirty="0" smtClean="0">
                        <a:solidFill>
                          <a:schemeClr val="bg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000" dirty="0" smtClean="0">
                          <a:solidFill>
                            <a:schemeClr val="bg2"/>
                          </a:solidFill>
                        </a:rPr>
                        <a:t>Task-</a:t>
                      </a:r>
                      <a:r>
                        <a:rPr lang="de-DE" sz="2000" dirty="0" err="1" smtClean="0">
                          <a:solidFill>
                            <a:schemeClr val="bg2"/>
                          </a:solidFill>
                        </a:rPr>
                        <a:t>specific</a:t>
                      </a:r>
                      <a:r>
                        <a:rPr lang="de-DE" sz="2000" dirty="0" smtClean="0">
                          <a:solidFill>
                            <a:schemeClr val="bg2"/>
                          </a:solidFill>
                        </a:rPr>
                        <a:t> </a:t>
                      </a:r>
                      <a:r>
                        <a:rPr lang="de-DE" sz="2000" dirty="0" err="1" smtClean="0">
                          <a:solidFill>
                            <a:schemeClr val="bg2"/>
                          </a:solidFill>
                        </a:rPr>
                        <a:t>factors</a:t>
                      </a:r>
                      <a:endParaRPr lang="de-DE" sz="2000" dirty="0" smtClean="0">
                        <a:solidFill>
                          <a:schemeClr val="bg2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249255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US" sz="2000" dirty="0" smtClean="0">
                          <a:solidFill>
                            <a:schemeClr val="bg2"/>
                          </a:solidFill>
                        </a:rPr>
                        <a:t>Age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US" sz="2000" dirty="0" smtClean="0">
                          <a:solidFill>
                            <a:schemeClr val="bg2"/>
                          </a:solidFill>
                        </a:rPr>
                        <a:t>Sex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US" sz="2000" dirty="0" smtClean="0">
                          <a:solidFill>
                            <a:schemeClr val="bg2"/>
                          </a:solidFill>
                        </a:rPr>
                        <a:t>Fitness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US" sz="2000" dirty="0" smtClean="0">
                          <a:solidFill>
                            <a:schemeClr val="bg2"/>
                          </a:solidFill>
                        </a:rPr>
                        <a:t>Constitution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US" sz="2000" dirty="0" smtClean="0">
                          <a:solidFill>
                            <a:schemeClr val="bg2"/>
                          </a:solidFill>
                        </a:rPr>
                        <a:t>Motivation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US" sz="2000" dirty="0" smtClean="0">
                          <a:solidFill>
                            <a:schemeClr val="bg2"/>
                          </a:solidFill>
                        </a:rPr>
                        <a:t>State of health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US" sz="2000" dirty="0" smtClean="0">
                          <a:solidFill>
                            <a:schemeClr val="bg2"/>
                          </a:solidFill>
                        </a:rPr>
                        <a:t>Work/break regime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US" sz="2000" dirty="0" smtClean="0">
                          <a:solidFill>
                            <a:schemeClr val="bg2"/>
                          </a:solidFill>
                        </a:rPr>
                        <a:t>Work environment factors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US" sz="2000" dirty="0" smtClean="0">
                          <a:solidFill>
                            <a:schemeClr val="bg2"/>
                          </a:solidFill>
                        </a:rPr>
                        <a:t>Reach conditions, single-handed/bimanual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US" sz="2000" dirty="0" smtClean="0">
                          <a:solidFill>
                            <a:schemeClr val="bg2"/>
                          </a:solidFill>
                        </a:rPr>
                        <a:t>Support for the body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US" sz="2000" dirty="0" smtClean="0">
                          <a:solidFill>
                            <a:schemeClr val="bg2"/>
                          </a:solidFill>
                        </a:rPr>
                        <a:t>Frequency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US" sz="2000" dirty="0" smtClean="0">
                          <a:solidFill>
                            <a:schemeClr val="bg2"/>
                          </a:solidFill>
                        </a:rPr>
                        <a:t>Duration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US" sz="2000" dirty="0" smtClean="0">
                          <a:solidFill>
                            <a:schemeClr val="bg2"/>
                          </a:solidFill>
                        </a:rPr>
                        <a:t>Relationship between the force and the joint angle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US" sz="2000" dirty="0" smtClean="0">
                          <a:solidFill>
                            <a:schemeClr val="bg2"/>
                          </a:solidFill>
                        </a:rPr>
                        <a:t>Relationship between the dynamic force and the velocity of movement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US" sz="2000" dirty="0" smtClean="0">
                          <a:solidFill>
                            <a:schemeClr val="bg2"/>
                          </a:solidFill>
                        </a:rPr>
                        <a:t>Asymmetrical trunk/leg posture, awkward postures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7315775"/>
                  </a:ext>
                </a:extLst>
              </a:tr>
            </a:tbl>
          </a:graphicData>
        </a:graphic>
      </p:graphicFrame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9ABF11F-CD9A-440B-93D3-5BB8B6ABCD97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dirty="0" smtClean="0"/>
              <a:t>Module 2 – Learning ergonomics - Part 6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altLang="de-DE" dirty="0" smtClean="0"/>
              <a:t> </a:t>
            </a:r>
            <a:fld id="{ACDB34B9-1B6B-4CCE-810A-3F635C0A9A18}" type="slidenum">
              <a:rPr lang="de-DE" altLang="de-DE" smtClean="0"/>
              <a:pPr/>
              <a:t>7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754966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9750" y="765175"/>
            <a:ext cx="8208714" cy="496888"/>
          </a:xfrm>
        </p:spPr>
        <p:txBody>
          <a:bodyPr/>
          <a:lstStyle/>
          <a:p>
            <a:r>
              <a:rPr lang="en-US" sz="2400" dirty="0"/>
              <a:t>Factors influencing physical strengths - person-specific</a:t>
            </a:r>
            <a:endParaRPr lang="de-DE" sz="240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39750" y="1412893"/>
            <a:ext cx="8064500" cy="4897437"/>
          </a:xfrm>
        </p:spPr>
        <p:txBody>
          <a:bodyPr/>
          <a:lstStyle/>
          <a:p>
            <a:r>
              <a:rPr lang="de-DE" dirty="0" smtClean="0"/>
              <a:t>Age</a:t>
            </a:r>
          </a:p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b="0" dirty="0"/>
              <a:t>Young </a:t>
            </a:r>
            <a:r>
              <a:rPr lang="en-US" b="0" dirty="0" smtClean="0"/>
              <a:t>people </a:t>
            </a:r>
            <a:r>
              <a:rPr lang="en-US" b="0" dirty="0"/>
              <a:t>	          </a:t>
            </a:r>
            <a:r>
              <a:rPr lang="en-US" b="0" dirty="0" smtClean="0"/>
              <a:t>		</a:t>
            </a:r>
            <a:r>
              <a:rPr lang="de-DE" b="0" dirty="0" smtClean="0"/>
              <a:t>70% </a:t>
            </a:r>
            <a:r>
              <a:rPr lang="de-DE" b="0" dirty="0" err="1" smtClean="0"/>
              <a:t>to</a:t>
            </a:r>
            <a:r>
              <a:rPr lang="de-DE" b="0" dirty="0" smtClean="0"/>
              <a:t> 90% </a:t>
            </a:r>
            <a:r>
              <a:rPr lang="de-DE" b="0" dirty="0" err="1" smtClean="0"/>
              <a:t>F</a:t>
            </a:r>
            <a:r>
              <a:rPr lang="de-DE" b="0" baseline="-25000" dirty="0" err="1" smtClean="0"/>
              <a:t>max</a:t>
            </a:r>
            <a:endParaRPr lang="de-DE" b="0" baseline="-25000" dirty="0" smtClean="0"/>
          </a:p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b="0" dirty="0"/>
              <a:t>At approx. 30 years of </a:t>
            </a:r>
            <a:r>
              <a:rPr lang="en-US" b="0" dirty="0" smtClean="0"/>
              <a:t>age	</a:t>
            </a:r>
            <a:r>
              <a:rPr lang="de-DE" b="0" dirty="0" err="1" smtClean="0"/>
              <a:t>F</a:t>
            </a:r>
            <a:r>
              <a:rPr lang="de-DE" b="0" baseline="-25000" dirty="0" err="1" smtClean="0"/>
              <a:t>max</a:t>
            </a:r>
            <a:endParaRPr lang="de-DE" b="0" baseline="-25000" dirty="0" smtClean="0"/>
          </a:p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b="0" dirty="0"/>
              <a:t>At 60 years of age</a:t>
            </a:r>
            <a:r>
              <a:rPr lang="de-DE" b="0" dirty="0" smtClean="0"/>
              <a:t>		40% </a:t>
            </a:r>
            <a:r>
              <a:rPr lang="de-DE" b="0" dirty="0" err="1" smtClean="0"/>
              <a:t>to</a:t>
            </a:r>
            <a:r>
              <a:rPr lang="de-DE" b="0" dirty="0" smtClean="0"/>
              <a:t> 82% </a:t>
            </a:r>
            <a:r>
              <a:rPr lang="de-DE" b="0" dirty="0" err="1" smtClean="0"/>
              <a:t>F</a:t>
            </a:r>
            <a:r>
              <a:rPr lang="de-DE" b="0" baseline="-25000" dirty="0" err="1" smtClean="0"/>
              <a:t>max</a:t>
            </a:r>
            <a:endParaRPr lang="de-DE" b="0" baseline="-25000" dirty="0" smtClean="0"/>
          </a:p>
          <a:p>
            <a:pPr>
              <a:buClr>
                <a:schemeClr val="accent2"/>
              </a:buClr>
            </a:pPr>
            <a:endParaRPr lang="de-DE" b="0" baseline="-25000" dirty="0"/>
          </a:p>
          <a:p>
            <a:pPr>
              <a:buClr>
                <a:schemeClr val="accent2"/>
              </a:buClr>
            </a:pPr>
            <a:r>
              <a:rPr lang="de-DE" dirty="0" smtClean="0"/>
              <a:t>Sex</a:t>
            </a:r>
          </a:p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de-DE" b="0" dirty="0" err="1" smtClean="0"/>
              <a:t>F</a:t>
            </a:r>
            <a:r>
              <a:rPr lang="de-DE" b="0" baseline="-25000" dirty="0" err="1" smtClean="0"/>
              <a:t>max</a:t>
            </a:r>
            <a:r>
              <a:rPr lang="de-DE" b="0" baseline="-25000" dirty="0" smtClean="0"/>
              <a:t> </a:t>
            </a:r>
            <a:r>
              <a:rPr lang="de-DE" b="0" baseline="-25000" dirty="0" err="1" smtClean="0"/>
              <a:t>female</a:t>
            </a:r>
            <a:r>
              <a:rPr lang="de-DE" b="0" baseline="-25000" dirty="0" smtClean="0"/>
              <a:t> </a:t>
            </a:r>
            <a:r>
              <a:rPr lang="de-DE" b="0" dirty="0" smtClean="0"/>
              <a:t>=		60% </a:t>
            </a:r>
            <a:r>
              <a:rPr lang="de-DE" b="0" dirty="0" err="1" smtClean="0"/>
              <a:t>to</a:t>
            </a:r>
            <a:r>
              <a:rPr lang="de-DE" b="0" dirty="0" smtClean="0"/>
              <a:t> 72%</a:t>
            </a:r>
            <a:r>
              <a:rPr lang="de-DE" b="0" dirty="0"/>
              <a:t> </a:t>
            </a:r>
            <a:r>
              <a:rPr lang="de-DE" b="0" dirty="0" err="1" smtClean="0"/>
              <a:t>of</a:t>
            </a:r>
            <a:r>
              <a:rPr lang="de-DE" b="0" dirty="0" smtClean="0"/>
              <a:t> </a:t>
            </a:r>
            <a:r>
              <a:rPr lang="de-DE" b="0" dirty="0" err="1" smtClean="0"/>
              <a:t>F</a:t>
            </a:r>
            <a:r>
              <a:rPr lang="de-DE" b="0" baseline="-25000" dirty="0" err="1" smtClean="0"/>
              <a:t>max</a:t>
            </a:r>
            <a:r>
              <a:rPr lang="de-DE" b="0" baseline="-25000" dirty="0" smtClean="0"/>
              <a:t> male</a:t>
            </a:r>
            <a:endParaRPr lang="de-DE" b="0" baseline="-25000" dirty="0"/>
          </a:p>
          <a:p>
            <a:pPr>
              <a:buClr>
                <a:schemeClr val="accent2"/>
              </a:buClr>
            </a:pPr>
            <a:endParaRPr lang="de-DE" b="0" dirty="0" smtClean="0"/>
          </a:p>
          <a:p>
            <a:pPr>
              <a:buClr>
                <a:schemeClr val="accent2"/>
              </a:buClr>
            </a:pPr>
            <a:r>
              <a:rPr lang="de-DE" dirty="0" smtClean="0"/>
              <a:t>Fitness</a:t>
            </a:r>
          </a:p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b="0" dirty="0"/>
              <a:t>Max. increase in muscle force:  	10% per week</a:t>
            </a:r>
            <a:endParaRPr lang="de-DE" b="0" dirty="0" smtClean="0"/>
          </a:p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b="0" dirty="0"/>
              <a:t>Muscle loss in the event of inactivity: 	30% per week 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9ABF11F-CD9A-440B-93D3-5BB8B6ABCD97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dirty="0" smtClean="0"/>
              <a:t>Module 2 – Learning ergonomics - Part 6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altLang="de-DE" dirty="0" smtClean="0"/>
              <a:t> </a:t>
            </a:r>
            <a:fld id="{ACDB34B9-1B6B-4CCE-810A-3F635C0A9A18}" type="slidenum">
              <a:rPr lang="de-DE" altLang="de-DE" smtClean="0"/>
              <a:pPr/>
              <a:t>8</a:t>
            </a:fld>
            <a:endParaRPr lang="de-DE" altLang="de-DE" dirty="0"/>
          </a:p>
        </p:txBody>
      </p:sp>
      <p:sp>
        <p:nvSpPr>
          <p:cNvPr id="7" name="Textfeld 6"/>
          <p:cNvSpPr txBox="1"/>
          <p:nvPr/>
        </p:nvSpPr>
        <p:spPr>
          <a:xfrm>
            <a:off x="6650176" y="3068960"/>
            <a:ext cx="24938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Source: </a:t>
            </a:r>
            <a:r>
              <a:rPr lang="de-DE" sz="1200" dirty="0" err="1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Bandera</a:t>
            </a:r>
            <a:r>
              <a:rPr lang="de-DE" sz="1200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 </a:t>
            </a:r>
            <a:r>
              <a:rPr lang="de-DE" sz="1200" dirty="0" err="1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u.a</a:t>
            </a:r>
            <a:r>
              <a:rPr lang="de-DE" sz="1200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 1989</a:t>
            </a:r>
            <a:r>
              <a:rPr lang="de-DE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 </a:t>
            </a:r>
            <a:endParaRPr lang="de-DE" dirty="0">
              <a:solidFill>
                <a:schemeClr val="bg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8" name="Textfeld 7"/>
          <p:cNvSpPr txBox="1"/>
          <p:nvPr/>
        </p:nvSpPr>
        <p:spPr>
          <a:xfrm>
            <a:off x="6686688" y="3964994"/>
            <a:ext cx="24938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Source: </a:t>
            </a:r>
            <a:r>
              <a:rPr lang="de-DE" sz="1200" dirty="0" err="1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Rührmann</a:t>
            </a:r>
            <a:r>
              <a:rPr lang="de-DE" sz="1200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, Schmidtke 1992</a:t>
            </a:r>
            <a:endParaRPr lang="de-DE" dirty="0">
              <a:solidFill>
                <a:schemeClr val="bg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9546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9652" y="775126"/>
            <a:ext cx="8064500" cy="496888"/>
          </a:xfrm>
        </p:spPr>
        <p:txBody>
          <a:bodyPr/>
          <a:lstStyle/>
          <a:p>
            <a:r>
              <a:rPr lang="en-US" sz="2400" dirty="0"/>
              <a:t>Factors influencing physical strengths - task-specific</a:t>
            </a:r>
            <a:endParaRPr lang="de-DE" sz="240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39652" y="1494264"/>
            <a:ext cx="8064500" cy="4897437"/>
          </a:xfrm>
        </p:spPr>
        <p:txBody>
          <a:bodyPr/>
          <a:lstStyle/>
          <a:p>
            <a:r>
              <a:rPr lang="de-DE" dirty="0"/>
              <a:t>Duration</a:t>
            </a:r>
          </a:p>
          <a:p>
            <a:endParaRPr lang="de-DE" dirty="0" smtClean="0"/>
          </a:p>
          <a:p>
            <a:r>
              <a:rPr lang="en-US" b="0" dirty="0">
                <a:sym typeface="Wingdings" panose="05000000000000000000" pitchFamily="2" charset="2"/>
              </a:rPr>
              <a:t>Endurance limit: </a:t>
            </a:r>
          </a:p>
          <a:p>
            <a:r>
              <a:rPr lang="en-US" b="0" dirty="0">
                <a:sym typeface="Wingdings" panose="05000000000000000000" pitchFamily="2" charset="2"/>
              </a:rPr>
              <a:t>The highest possible performance that can be delivered over a full working day without additional rest breaks</a:t>
            </a:r>
          </a:p>
          <a:p>
            <a:endParaRPr lang="de-DE" dirty="0" smtClean="0"/>
          </a:p>
          <a:p>
            <a:r>
              <a:rPr lang="en-US" b="0" dirty="0"/>
              <a:t>Exceeding of the endurance limit: rest breaks </a:t>
            </a:r>
            <a:r>
              <a:rPr lang="en-US" b="0" dirty="0" smtClean="0"/>
              <a:t>necessary</a:t>
            </a:r>
          </a:p>
          <a:p>
            <a:endParaRPr lang="en-US" b="0" dirty="0"/>
          </a:p>
          <a:p>
            <a:r>
              <a:rPr lang="de-DE" dirty="0">
                <a:sym typeface="Wingdings" panose="05000000000000000000" pitchFamily="2" charset="2"/>
              </a:rPr>
              <a:t>Guideline </a:t>
            </a:r>
            <a:r>
              <a:rPr lang="de-DE" dirty="0" err="1">
                <a:sym typeface="Wingdings" panose="05000000000000000000" pitchFamily="2" charset="2"/>
              </a:rPr>
              <a:t>data</a:t>
            </a:r>
            <a:r>
              <a:rPr lang="de-DE" dirty="0">
                <a:sym typeface="Wingdings" panose="05000000000000000000" pitchFamily="2" charset="2"/>
              </a:rPr>
              <a:t> </a:t>
            </a:r>
            <a:r>
              <a:rPr lang="de-DE" dirty="0" err="1">
                <a:sym typeface="Wingdings" panose="05000000000000000000" pitchFamily="2" charset="2"/>
              </a:rPr>
              <a:t>for</a:t>
            </a:r>
            <a:r>
              <a:rPr lang="de-DE" dirty="0">
                <a:sym typeface="Wingdings" panose="05000000000000000000" pitchFamily="2" charset="2"/>
              </a:rPr>
              <a:t> </a:t>
            </a:r>
            <a:r>
              <a:rPr lang="de-DE" dirty="0" err="1">
                <a:sym typeface="Wingdings" panose="05000000000000000000" pitchFamily="2" charset="2"/>
              </a:rPr>
              <a:t>the</a:t>
            </a:r>
            <a:r>
              <a:rPr lang="de-DE" dirty="0">
                <a:sym typeface="Wingdings" panose="05000000000000000000" pitchFamily="2" charset="2"/>
              </a:rPr>
              <a:t> </a:t>
            </a:r>
            <a:r>
              <a:rPr lang="de-DE" dirty="0" err="1">
                <a:sym typeface="Wingdings" panose="05000000000000000000" pitchFamily="2" charset="2"/>
              </a:rPr>
              <a:t>endurance</a:t>
            </a:r>
            <a:r>
              <a:rPr lang="de-DE" dirty="0">
                <a:sym typeface="Wingdings" panose="05000000000000000000" pitchFamily="2" charset="2"/>
              </a:rPr>
              <a:t> </a:t>
            </a:r>
            <a:r>
              <a:rPr lang="de-DE" dirty="0" err="1">
                <a:sym typeface="Wingdings" panose="05000000000000000000" pitchFamily="2" charset="2"/>
              </a:rPr>
              <a:t>limit</a:t>
            </a:r>
            <a:r>
              <a:rPr lang="de-DE" dirty="0">
                <a:sym typeface="Wingdings" panose="05000000000000000000" pitchFamily="2" charset="2"/>
              </a:rPr>
              <a:t>:</a:t>
            </a:r>
            <a:r>
              <a:rPr lang="de-DE" b="0" dirty="0">
                <a:sym typeface="Wingdings" panose="05000000000000000000" pitchFamily="2" charset="2"/>
              </a:rPr>
              <a:t>	</a:t>
            </a:r>
          </a:p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de-DE" b="0" dirty="0" err="1">
                <a:sym typeface="Wingdings" panose="05000000000000000000" pitchFamily="2" charset="2"/>
              </a:rPr>
              <a:t>Static</a:t>
            </a:r>
            <a:r>
              <a:rPr lang="de-DE" b="0" dirty="0">
                <a:sym typeface="Wingdings" panose="05000000000000000000" pitchFamily="2" charset="2"/>
              </a:rPr>
              <a:t> </a:t>
            </a:r>
            <a:r>
              <a:rPr lang="de-DE" b="0" dirty="0" err="1">
                <a:sym typeface="Wingdings" panose="05000000000000000000" pitchFamily="2" charset="2"/>
              </a:rPr>
              <a:t>force</a:t>
            </a:r>
            <a:r>
              <a:rPr lang="de-DE" b="0" dirty="0">
                <a:sym typeface="Wingdings" panose="05000000000000000000" pitchFamily="2" charset="2"/>
              </a:rPr>
              <a:t>: </a:t>
            </a:r>
            <a:r>
              <a:rPr lang="de-DE" b="0" dirty="0" smtClean="0">
                <a:sym typeface="Wingdings" panose="05000000000000000000" pitchFamily="2" charset="2"/>
              </a:rPr>
              <a:t>		</a:t>
            </a:r>
            <a:r>
              <a:rPr lang="de-DE" b="0" dirty="0" err="1" smtClean="0">
                <a:sym typeface="Wingdings" panose="05000000000000000000" pitchFamily="2" charset="2"/>
              </a:rPr>
              <a:t>F</a:t>
            </a:r>
            <a:r>
              <a:rPr lang="de-DE" b="0" baseline="-25000" dirty="0" err="1" smtClean="0">
                <a:sym typeface="Wingdings" panose="05000000000000000000" pitchFamily="2" charset="2"/>
              </a:rPr>
              <a:t>indiv</a:t>
            </a:r>
            <a:r>
              <a:rPr lang="de-DE" b="0" baseline="-25000" dirty="0" smtClean="0">
                <a:sym typeface="Wingdings" panose="05000000000000000000" pitchFamily="2" charset="2"/>
              </a:rPr>
              <a:t> </a:t>
            </a:r>
            <a:r>
              <a:rPr lang="de-DE" b="0" dirty="0" smtClean="0">
                <a:sym typeface="Wingdings" panose="05000000000000000000" pitchFamily="2" charset="2"/>
              </a:rPr>
              <a:t>10% </a:t>
            </a:r>
            <a:r>
              <a:rPr lang="de-DE" b="0" dirty="0" err="1" smtClean="0">
                <a:sym typeface="Wingdings" panose="05000000000000000000" pitchFamily="2" charset="2"/>
              </a:rPr>
              <a:t>to</a:t>
            </a:r>
            <a:r>
              <a:rPr lang="de-DE" b="0" dirty="0" smtClean="0">
                <a:sym typeface="Wingdings" panose="05000000000000000000" pitchFamily="2" charset="2"/>
              </a:rPr>
              <a:t> 15% </a:t>
            </a:r>
            <a:r>
              <a:rPr lang="de-DE" b="0" dirty="0" err="1" smtClean="0">
                <a:sym typeface="Wingdings" panose="05000000000000000000" pitchFamily="2" charset="2"/>
              </a:rPr>
              <a:t>of</a:t>
            </a:r>
            <a:r>
              <a:rPr lang="de-DE" b="0" dirty="0" smtClean="0">
                <a:sym typeface="Wingdings" panose="05000000000000000000" pitchFamily="2" charset="2"/>
              </a:rPr>
              <a:t> </a:t>
            </a:r>
            <a:r>
              <a:rPr lang="de-DE" b="0" dirty="0" err="1" smtClean="0">
                <a:sym typeface="Wingdings" panose="05000000000000000000" pitchFamily="2" charset="2"/>
              </a:rPr>
              <a:t>F</a:t>
            </a:r>
            <a:r>
              <a:rPr lang="de-DE" b="0" baseline="-25000" dirty="0" err="1" smtClean="0">
                <a:sym typeface="Wingdings" panose="05000000000000000000" pitchFamily="2" charset="2"/>
              </a:rPr>
              <a:t>max</a:t>
            </a:r>
            <a:endParaRPr lang="de-DE" b="0" dirty="0" smtClean="0">
              <a:sym typeface="Wingdings" panose="05000000000000000000" pitchFamily="2" charset="2"/>
            </a:endParaRPr>
          </a:p>
          <a:p>
            <a:pPr marL="342900" indent="-342900">
              <a:buClr>
                <a:srgbClr val="FAB500"/>
              </a:buClr>
              <a:buFont typeface="Wingdings" panose="05000000000000000000" pitchFamily="2" charset="2"/>
              <a:buChar char="§"/>
            </a:pPr>
            <a:r>
              <a:rPr lang="de-DE" b="0" dirty="0">
                <a:sym typeface="Wingdings" panose="05000000000000000000" pitchFamily="2" charset="2"/>
              </a:rPr>
              <a:t>Dynamic </a:t>
            </a:r>
            <a:r>
              <a:rPr lang="de-DE" b="0" dirty="0" err="1">
                <a:sym typeface="Wingdings" panose="05000000000000000000" pitchFamily="2" charset="2"/>
              </a:rPr>
              <a:t>force</a:t>
            </a:r>
            <a:r>
              <a:rPr lang="de-DE" b="0" dirty="0">
                <a:sym typeface="Wingdings" panose="05000000000000000000" pitchFamily="2" charset="2"/>
              </a:rPr>
              <a:t>: </a:t>
            </a:r>
            <a:r>
              <a:rPr lang="de-DE" b="0" dirty="0" smtClean="0">
                <a:sym typeface="Wingdings" panose="05000000000000000000" pitchFamily="2" charset="2"/>
              </a:rPr>
              <a:t>	</a:t>
            </a:r>
            <a:r>
              <a:rPr lang="de-DE" b="0" dirty="0" err="1" smtClean="0">
                <a:solidFill>
                  <a:srgbClr val="6F6F6F"/>
                </a:solidFill>
                <a:sym typeface="Wingdings" panose="05000000000000000000" pitchFamily="2" charset="2"/>
              </a:rPr>
              <a:t>F</a:t>
            </a:r>
            <a:r>
              <a:rPr lang="de-DE" b="0" baseline="-25000" dirty="0" err="1" smtClean="0">
                <a:solidFill>
                  <a:srgbClr val="6F6F6F"/>
                </a:solidFill>
                <a:sym typeface="Wingdings" panose="05000000000000000000" pitchFamily="2" charset="2"/>
              </a:rPr>
              <a:t>indiv</a:t>
            </a:r>
            <a:r>
              <a:rPr lang="de-DE" b="0" baseline="-25000" dirty="0" smtClean="0">
                <a:solidFill>
                  <a:srgbClr val="6F6F6F"/>
                </a:solidFill>
                <a:sym typeface="Wingdings" panose="05000000000000000000" pitchFamily="2" charset="2"/>
              </a:rPr>
              <a:t> </a:t>
            </a:r>
            <a:r>
              <a:rPr lang="de-DE" b="0" dirty="0" smtClean="0">
                <a:solidFill>
                  <a:srgbClr val="6F6F6F"/>
                </a:solidFill>
                <a:sym typeface="Wingdings" panose="05000000000000000000" pitchFamily="2" charset="2"/>
              </a:rPr>
              <a:t>30% </a:t>
            </a:r>
            <a:r>
              <a:rPr lang="de-DE" b="0" dirty="0" err="1" smtClean="0">
                <a:solidFill>
                  <a:srgbClr val="6F6F6F"/>
                </a:solidFill>
                <a:sym typeface="Wingdings" panose="05000000000000000000" pitchFamily="2" charset="2"/>
              </a:rPr>
              <a:t>of</a:t>
            </a:r>
            <a:r>
              <a:rPr lang="de-DE" b="0" dirty="0" smtClean="0">
                <a:solidFill>
                  <a:srgbClr val="6F6F6F"/>
                </a:solidFill>
                <a:sym typeface="Wingdings" panose="05000000000000000000" pitchFamily="2" charset="2"/>
              </a:rPr>
              <a:t> </a:t>
            </a:r>
            <a:r>
              <a:rPr lang="de-DE" b="0" dirty="0" err="1">
                <a:sym typeface="Wingdings" panose="05000000000000000000" pitchFamily="2" charset="2"/>
              </a:rPr>
              <a:t>F</a:t>
            </a:r>
            <a:r>
              <a:rPr lang="de-DE" b="0" baseline="-25000" dirty="0" err="1">
                <a:sym typeface="Wingdings" panose="05000000000000000000" pitchFamily="2" charset="2"/>
              </a:rPr>
              <a:t>max</a:t>
            </a:r>
            <a:endParaRPr lang="de-DE" b="0" dirty="0">
              <a:sym typeface="Wingdings" panose="05000000000000000000" pitchFamily="2" charset="2"/>
            </a:endParaRPr>
          </a:p>
          <a:p>
            <a:pPr lvl="0">
              <a:buClr>
                <a:srgbClr val="FAB500"/>
              </a:buClr>
            </a:pPr>
            <a:endParaRPr lang="de-DE" b="0" dirty="0">
              <a:solidFill>
                <a:srgbClr val="6F6F6F"/>
              </a:solidFill>
              <a:sym typeface="Wingdings" panose="05000000000000000000" pitchFamily="2" charset="2"/>
            </a:endParaRPr>
          </a:p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§"/>
            </a:pPr>
            <a:endParaRPr lang="de-DE" b="0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5187852" y="6506001"/>
            <a:ext cx="1825625" cy="333375"/>
          </a:xfrm>
        </p:spPr>
        <p:txBody>
          <a:bodyPr/>
          <a:lstStyle/>
          <a:p>
            <a:pPr>
              <a:defRPr/>
            </a:pPr>
            <a:fld id="{69ABF11F-CD9A-440B-93D3-5BB8B6ABCD97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557115" y="6506001"/>
            <a:ext cx="4375150" cy="333375"/>
          </a:xfrm>
        </p:spPr>
        <p:txBody>
          <a:bodyPr/>
          <a:lstStyle/>
          <a:p>
            <a:pPr>
              <a:defRPr/>
            </a:pPr>
            <a:r>
              <a:rPr lang="en-US" altLang="de-DE" dirty="0" smtClean="0"/>
              <a:t>Module 2 – Learning ergonomics - Part 6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7226202" y="6506001"/>
            <a:ext cx="1355725" cy="333375"/>
          </a:xfrm>
        </p:spPr>
        <p:txBody>
          <a:bodyPr/>
          <a:lstStyle/>
          <a:p>
            <a:r>
              <a:rPr lang="de-DE" altLang="de-DE" dirty="0" smtClean="0"/>
              <a:t> </a:t>
            </a:r>
            <a:fld id="{ACDB34B9-1B6B-4CCE-810A-3F635C0A9A18}" type="slidenum">
              <a:rPr lang="de-DE" altLang="de-DE" smtClean="0"/>
              <a:pPr/>
              <a:t>9</a:t>
            </a:fld>
            <a:endParaRPr lang="de-DE" altLang="de-DE" dirty="0"/>
          </a:p>
        </p:txBody>
      </p:sp>
      <p:sp>
        <p:nvSpPr>
          <p:cNvPr id="7" name="Textfeld 6"/>
          <p:cNvSpPr txBox="1"/>
          <p:nvPr/>
        </p:nvSpPr>
        <p:spPr>
          <a:xfrm>
            <a:off x="467544" y="1988840"/>
            <a:ext cx="8342328" cy="1877437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de-DE" smtClean="0"/>
          </a:p>
          <a:p>
            <a:endParaRPr lang="de-DE" smtClean="0"/>
          </a:p>
          <a:p>
            <a:endParaRPr lang="de-DE" smtClean="0"/>
          </a:p>
          <a:p>
            <a:endParaRPr lang="de-DE" smtClean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99322737"/>
      </p:ext>
    </p:extLst>
  </p:cSld>
  <p:clrMapOvr>
    <a:masterClrMapping/>
  </p:clrMapOvr>
</p:sld>
</file>

<file path=ppt/theme/theme1.xml><?xml version="1.0" encoding="utf-8"?>
<a:theme xmlns:a="http://schemas.openxmlformats.org/drawingml/2006/main" name="Standarddesign">
  <a:themeElements>
    <a:clrScheme name="Standarddesign 3">
      <a:dk1>
        <a:srgbClr val="000000"/>
      </a:dk1>
      <a:lt1>
        <a:srgbClr val="FFFFFF"/>
      </a:lt1>
      <a:dk2>
        <a:srgbClr val="004994"/>
      </a:dk2>
      <a:lt2>
        <a:srgbClr val="6F6F6F"/>
      </a:lt2>
      <a:accent1>
        <a:srgbClr val="5775B3"/>
      </a:accent1>
      <a:accent2>
        <a:srgbClr val="FAB500"/>
      </a:accent2>
      <a:accent3>
        <a:srgbClr val="FFFFFF"/>
      </a:accent3>
      <a:accent4>
        <a:srgbClr val="000000"/>
      </a:accent4>
      <a:accent5>
        <a:srgbClr val="B4BDD6"/>
      </a:accent5>
      <a:accent6>
        <a:srgbClr val="E3A400"/>
      </a:accent6>
      <a:hlink>
        <a:srgbClr val="004994"/>
      </a:hlink>
      <a:folHlink>
        <a:srgbClr val="004994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>
            <a:tab pos="1616075" algn="l"/>
          </a:tabLst>
          <a:defRPr kumimoji="0" lang="de-DE" altLang="de-DE" sz="2000" b="0" i="0" u="none" strike="noStrike" cap="none" normalizeH="0" baseline="0" smtClean="0">
            <a:ln>
              <a:noFill/>
            </a:ln>
            <a:solidFill>
              <a:srgbClr val="6D6D6D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>
            <a:tab pos="1616075" algn="l"/>
          </a:tabLst>
          <a:defRPr kumimoji="0" lang="de-DE" altLang="de-DE" sz="2000" b="0" i="0" u="none" strike="noStrike" cap="none" normalizeH="0" baseline="0" smtClean="0">
            <a:ln>
              <a:noFill/>
            </a:ln>
            <a:solidFill>
              <a:srgbClr val="6D6D6D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4994"/>
        </a:dk2>
        <a:lt2>
          <a:srgbClr val="6F6F6F"/>
        </a:lt2>
        <a:accent1>
          <a:srgbClr val="5775B3"/>
        </a:accent1>
        <a:accent2>
          <a:srgbClr val="FAB500"/>
        </a:accent2>
        <a:accent3>
          <a:srgbClr val="FFFFFF"/>
        </a:accent3>
        <a:accent4>
          <a:srgbClr val="000000"/>
        </a:accent4>
        <a:accent5>
          <a:srgbClr val="B4BDD6"/>
        </a:accent5>
        <a:accent6>
          <a:srgbClr val="E3A400"/>
        </a:accent6>
        <a:hlink>
          <a:srgbClr val="FFDB92"/>
        </a:hlink>
        <a:folHlink>
          <a:srgbClr val="87878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4994"/>
        </a:dk2>
        <a:lt2>
          <a:srgbClr val="6F6F6F"/>
        </a:lt2>
        <a:accent1>
          <a:srgbClr val="5775B3"/>
        </a:accent1>
        <a:accent2>
          <a:srgbClr val="FAB500"/>
        </a:accent2>
        <a:accent3>
          <a:srgbClr val="FFFFFF"/>
        </a:accent3>
        <a:accent4>
          <a:srgbClr val="000000"/>
        </a:accent4>
        <a:accent5>
          <a:srgbClr val="B4BDD6"/>
        </a:accent5>
        <a:accent6>
          <a:srgbClr val="E3A400"/>
        </a:accent6>
        <a:hlink>
          <a:srgbClr val="94C11C"/>
        </a:hlink>
        <a:folHlink>
          <a:srgbClr val="94C11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FF"/>
        </a:lt1>
        <a:dk2>
          <a:srgbClr val="004994"/>
        </a:dk2>
        <a:lt2>
          <a:srgbClr val="6F6F6F"/>
        </a:lt2>
        <a:accent1>
          <a:srgbClr val="5775B3"/>
        </a:accent1>
        <a:accent2>
          <a:srgbClr val="FAB500"/>
        </a:accent2>
        <a:accent3>
          <a:srgbClr val="FFFFFF"/>
        </a:accent3>
        <a:accent4>
          <a:srgbClr val="000000"/>
        </a:accent4>
        <a:accent5>
          <a:srgbClr val="B4BDD6"/>
        </a:accent5>
        <a:accent6>
          <a:srgbClr val="E3A400"/>
        </a:accent6>
        <a:hlink>
          <a:srgbClr val="004994"/>
        </a:hlink>
        <a:folHlink>
          <a:srgbClr val="00499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BGIA_dguv">
  <a:themeElements>
    <a:clrScheme name="BGIA_dguv 8">
      <a:dk1>
        <a:srgbClr val="6E6E6E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5D5D5D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GIA_dguv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GIA_dguv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GIA_dguv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GIA_dguv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GIA_dguv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GIA_dguv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GIA_dguv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GIA_dguv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GIA_dguv 8">
        <a:dk1>
          <a:srgbClr val="6E6E6E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5D5D5D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BGIA_dguv">
  <a:themeElements>
    <a:clrScheme name="BGIA_dguv 8">
      <a:dk1>
        <a:srgbClr val="6E6E6E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5D5D5D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GIA_dguv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GIA_dguv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GIA_dguv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GIA_dguv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GIA_dguv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GIA_dguv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GIA_dguv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GIA_dguv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GIA_dguv 8">
        <a:dk1>
          <a:srgbClr val="6E6E6E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5D5D5D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2733</Words>
  <Application>Microsoft Office PowerPoint</Application>
  <PresentationFormat>Bildschirmpräsentation (4:3)</PresentationFormat>
  <Paragraphs>339</Paragraphs>
  <Slides>20</Slides>
  <Notes>17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3</vt:i4>
      </vt:variant>
      <vt:variant>
        <vt:lpstr>Folientitel</vt:lpstr>
      </vt:variant>
      <vt:variant>
        <vt:i4>20</vt:i4>
      </vt:variant>
    </vt:vector>
  </HeadingPairs>
  <TitlesOfParts>
    <vt:vector size="28" baseType="lpstr">
      <vt:lpstr>Arial</vt:lpstr>
      <vt:lpstr>Futura Bk BT</vt:lpstr>
      <vt:lpstr>Symbol</vt:lpstr>
      <vt:lpstr>Times New Roman</vt:lpstr>
      <vt:lpstr>Wingdings</vt:lpstr>
      <vt:lpstr>Standarddesign</vt:lpstr>
      <vt:lpstr>BGIA_dguv</vt:lpstr>
      <vt:lpstr>1_BGIA_dguv</vt:lpstr>
      <vt:lpstr>Anthropometric and biomechanical aspects of ergonomic design  Part 6: Determining of permissible physical strengths</vt:lpstr>
      <vt:lpstr>Determining of permissible physical strengths</vt:lpstr>
      <vt:lpstr>Force percentiles</vt:lpstr>
      <vt:lpstr>Percentile values of static action forces  </vt:lpstr>
      <vt:lpstr>Physical strength values, percentiled</vt:lpstr>
      <vt:lpstr>Force percentiles</vt:lpstr>
      <vt:lpstr>Factors influencing physical strengths</vt:lpstr>
      <vt:lpstr>Factors influencing physical strengths - person-specific</vt:lpstr>
      <vt:lpstr>Factors influencing physical strengths - task-specific</vt:lpstr>
      <vt:lpstr>Factors influencing physical strengths - task-specific</vt:lpstr>
      <vt:lpstr>Determining of maximum recommended physical strengths</vt:lpstr>
      <vt:lpstr>Determining of permissible forces of the hand-arm system</vt:lpstr>
      <vt:lpstr>Pulling and pushing of trolleys on airliners</vt:lpstr>
      <vt:lpstr>Pushing of trolleys</vt:lpstr>
      <vt:lpstr>Pulling of trolleys</vt:lpstr>
      <vt:lpstr>Pulling and pushing of trolleys on airliners</vt:lpstr>
      <vt:lpstr>Sources used</vt:lpstr>
      <vt:lpstr> Important literature for Module 2-6</vt:lpstr>
      <vt:lpstr>Important literature for Module 2-6</vt:lpstr>
      <vt:lpstr>Impressum </vt:lpstr>
    </vt:vector>
  </TitlesOfParts>
  <Company>..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. ..</dc:creator>
  <cp:lastModifiedBy>vonRymonLipinski, Katharina</cp:lastModifiedBy>
  <cp:revision>156</cp:revision>
  <dcterms:created xsi:type="dcterms:W3CDTF">2009-09-14T12:08:23Z</dcterms:created>
  <dcterms:modified xsi:type="dcterms:W3CDTF">2019-11-12T09:03:38Z</dcterms:modified>
</cp:coreProperties>
</file>